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tags/tag1.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tags/tag35.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tags/tag3.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37.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72" r:id="rId2"/>
  </p:sldMasterIdLst>
  <p:notesMasterIdLst>
    <p:notesMasterId r:id="rId73"/>
  </p:notesMasterIdLst>
  <p:handoutMasterIdLst>
    <p:handoutMasterId r:id="rId74"/>
  </p:handoutMasterIdLst>
  <p:sldIdLst>
    <p:sldId id="256" r:id="rId3"/>
    <p:sldId id="341" r:id="rId4"/>
    <p:sldId id="353" r:id="rId5"/>
    <p:sldId id="257" r:id="rId6"/>
    <p:sldId id="340" r:id="rId7"/>
    <p:sldId id="258" r:id="rId8"/>
    <p:sldId id="259" r:id="rId9"/>
    <p:sldId id="345" r:id="rId10"/>
    <p:sldId id="342" r:id="rId11"/>
    <p:sldId id="343" r:id="rId12"/>
    <p:sldId id="344" r:id="rId13"/>
    <p:sldId id="346" r:id="rId14"/>
    <p:sldId id="347" r:id="rId15"/>
    <p:sldId id="348" r:id="rId16"/>
    <p:sldId id="349" r:id="rId17"/>
    <p:sldId id="350" r:id="rId18"/>
    <p:sldId id="351" r:id="rId19"/>
    <p:sldId id="352" r:id="rId20"/>
    <p:sldId id="365" r:id="rId21"/>
    <p:sldId id="366" r:id="rId22"/>
    <p:sldId id="260" r:id="rId23"/>
    <p:sldId id="261" r:id="rId24"/>
    <p:sldId id="354" r:id="rId25"/>
    <p:sldId id="355" r:id="rId26"/>
    <p:sldId id="262" r:id="rId27"/>
    <p:sldId id="369" r:id="rId28"/>
    <p:sldId id="263" r:id="rId29"/>
    <p:sldId id="264" r:id="rId30"/>
    <p:sldId id="265" r:id="rId31"/>
    <p:sldId id="266" r:id="rId32"/>
    <p:sldId id="267" r:id="rId33"/>
    <p:sldId id="268" r:id="rId34"/>
    <p:sldId id="269" r:id="rId35"/>
    <p:sldId id="270" r:id="rId36"/>
    <p:sldId id="271" r:id="rId37"/>
    <p:sldId id="368" r:id="rId38"/>
    <p:sldId id="272" r:id="rId39"/>
    <p:sldId id="273" r:id="rId40"/>
    <p:sldId id="274" r:id="rId41"/>
    <p:sldId id="275" r:id="rId42"/>
    <p:sldId id="356" r:id="rId43"/>
    <p:sldId id="357" r:id="rId44"/>
    <p:sldId id="276" r:id="rId45"/>
    <p:sldId id="358" r:id="rId46"/>
    <p:sldId id="277" r:id="rId47"/>
    <p:sldId id="278" r:id="rId48"/>
    <p:sldId id="279" r:id="rId49"/>
    <p:sldId id="281" r:id="rId50"/>
    <p:sldId id="282" r:id="rId51"/>
    <p:sldId id="283" r:id="rId52"/>
    <p:sldId id="359" r:id="rId53"/>
    <p:sldId id="284" r:id="rId54"/>
    <p:sldId id="285" r:id="rId55"/>
    <p:sldId id="286" r:id="rId56"/>
    <p:sldId id="287" r:id="rId57"/>
    <p:sldId id="288" r:id="rId58"/>
    <p:sldId id="289" r:id="rId59"/>
    <p:sldId id="290" r:id="rId60"/>
    <p:sldId id="291" r:id="rId61"/>
    <p:sldId id="292" r:id="rId62"/>
    <p:sldId id="293" r:id="rId63"/>
    <p:sldId id="294" r:id="rId64"/>
    <p:sldId id="295" r:id="rId65"/>
    <p:sldId id="296" r:id="rId66"/>
    <p:sldId id="361" r:id="rId67"/>
    <p:sldId id="362" r:id="rId68"/>
    <p:sldId id="363" r:id="rId69"/>
    <p:sldId id="297" r:id="rId70"/>
    <p:sldId id="367" r:id="rId71"/>
    <p:sldId id="360" r:id="rId72"/>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9CCFF"/>
    <a:srgbClr val="6699FF"/>
    <a:srgbClr val="FFFF66"/>
    <a:srgbClr val="0000CC"/>
    <a:srgbClr val="3333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94690" autoAdjust="0"/>
  </p:normalViewPr>
  <p:slideViewPr>
    <p:cSldViewPr>
      <p:cViewPr varScale="1">
        <p:scale>
          <a:sx n="63" d="100"/>
          <a:sy n="63" d="100"/>
        </p:scale>
        <p:origin x="-1152"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aike.baidu.com/image/787014557b90f5f3b645ae66"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xfrm>
            <a:off x="979764" y="697915"/>
            <a:ext cx="5050874" cy="3485249"/>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来源百度，整理</a:t>
            </a:r>
          </a:p>
        </p:txBody>
      </p:sp>
      <p:sp>
        <p:nvSpPr>
          <p:cNvPr id="8090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57041" indent="-291169" eaLnBrk="0" hangingPunct="0">
              <a:spcBef>
                <a:spcPct val="30000"/>
              </a:spcBef>
              <a:defRPr sz="1200">
                <a:solidFill>
                  <a:schemeClr val="tx1"/>
                </a:solidFill>
                <a:latin typeface="Calibri" pitchFamily="34" charset="0"/>
                <a:ea typeface="宋体" pitchFamily="2" charset="-122"/>
              </a:defRPr>
            </a:lvl2pPr>
            <a:lvl3pPr marL="1164679" indent="-232936" eaLnBrk="0" hangingPunct="0">
              <a:spcBef>
                <a:spcPct val="30000"/>
              </a:spcBef>
              <a:defRPr sz="1200">
                <a:solidFill>
                  <a:schemeClr val="tx1"/>
                </a:solidFill>
                <a:latin typeface="Calibri" pitchFamily="34" charset="0"/>
                <a:ea typeface="宋体" pitchFamily="2" charset="-122"/>
              </a:defRPr>
            </a:lvl3pPr>
            <a:lvl4pPr marL="1630550" indent="-232936" eaLnBrk="0" hangingPunct="0">
              <a:spcBef>
                <a:spcPct val="30000"/>
              </a:spcBef>
              <a:defRPr sz="1200">
                <a:solidFill>
                  <a:schemeClr val="tx1"/>
                </a:solidFill>
                <a:latin typeface="Calibri" pitchFamily="34" charset="0"/>
                <a:ea typeface="宋体" pitchFamily="2" charset="-122"/>
              </a:defRPr>
            </a:lvl4pPr>
            <a:lvl5pPr marL="2096421" indent="-232936" eaLnBrk="0" hangingPunct="0">
              <a:spcBef>
                <a:spcPct val="30000"/>
              </a:spcBef>
              <a:defRPr sz="1200">
                <a:solidFill>
                  <a:schemeClr val="tx1"/>
                </a:solidFill>
                <a:latin typeface="Calibri" pitchFamily="34" charset="0"/>
                <a:ea typeface="宋体" pitchFamily="2" charset="-122"/>
              </a:defRPr>
            </a:lvl5pPr>
            <a:lvl6pPr marL="2562293" indent="-232936" eaLnBrk="0" fontAlgn="base" hangingPunct="0">
              <a:spcBef>
                <a:spcPct val="30000"/>
              </a:spcBef>
              <a:spcAft>
                <a:spcPct val="0"/>
              </a:spcAft>
              <a:defRPr sz="1200">
                <a:solidFill>
                  <a:schemeClr val="tx1"/>
                </a:solidFill>
                <a:latin typeface="Calibri" pitchFamily="34" charset="0"/>
                <a:ea typeface="宋体" pitchFamily="2" charset="-122"/>
              </a:defRPr>
            </a:lvl6pPr>
            <a:lvl7pPr marL="3028164" indent="-232936" eaLnBrk="0" fontAlgn="base" hangingPunct="0">
              <a:spcBef>
                <a:spcPct val="30000"/>
              </a:spcBef>
              <a:spcAft>
                <a:spcPct val="0"/>
              </a:spcAft>
              <a:defRPr sz="1200">
                <a:solidFill>
                  <a:schemeClr val="tx1"/>
                </a:solidFill>
                <a:latin typeface="Calibri" pitchFamily="34" charset="0"/>
                <a:ea typeface="宋体" pitchFamily="2" charset="-122"/>
              </a:defRPr>
            </a:lvl7pPr>
            <a:lvl8pPr marL="3494035" indent="-232936" eaLnBrk="0" fontAlgn="base" hangingPunct="0">
              <a:spcBef>
                <a:spcPct val="30000"/>
              </a:spcBef>
              <a:spcAft>
                <a:spcPct val="0"/>
              </a:spcAft>
              <a:defRPr sz="1200">
                <a:solidFill>
                  <a:schemeClr val="tx1"/>
                </a:solidFill>
                <a:latin typeface="Calibri" pitchFamily="34" charset="0"/>
                <a:ea typeface="宋体" pitchFamily="2" charset="-122"/>
              </a:defRPr>
            </a:lvl8pPr>
            <a:lvl9pPr marL="3959907" indent="-232936"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Clr>
                <a:prstClr val="black"/>
              </a:buClr>
            </a:pPr>
            <a:fld id="{A742D69A-DFA4-4656-A2F2-E888F9FAAE01}" type="slidenum">
              <a:rPr lang="zh-CN" altLang="en-US" smtClean="0">
                <a:solidFill>
                  <a:prstClr val="black"/>
                </a:solidFill>
                <a:latin typeface="Verdana" pitchFamily="34" charset="0"/>
              </a:rPr>
              <a:pPr eaLnBrk="1" hangingPunct="1">
                <a:spcBef>
                  <a:spcPct val="0"/>
                </a:spcBef>
                <a:buClr>
                  <a:prstClr val="black"/>
                </a:buClr>
              </a:pPr>
              <a:t>26</a:t>
            </a:fld>
            <a:endParaRPr lang="zh-CN" altLang="en-US" smtClean="0">
              <a:solidFill>
                <a:prstClr val="black"/>
              </a:solidFill>
              <a:latin typeface="Verdana"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28</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29</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7864F-0D7F-43DE-A017-D05AC9AAEC20}" type="slidenum">
              <a:rPr lang="en-US" altLang="zh-CN"/>
              <a:pPr/>
              <a:t>33</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7856E-F085-413D-83C0-7361E18CA41C}" type="slidenum">
              <a:rPr lang="en-US" altLang="zh-CN"/>
              <a:pPr/>
              <a:t>34</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97500-C06E-430F-86C0-919C906698C0}" type="slidenum">
              <a:rPr lang="en-US" altLang="zh-CN"/>
              <a:pPr/>
              <a:t>35</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F2F3-A793-4415-B5FB-9E7E96A95D00}" type="slidenum">
              <a:rPr lang="en-US" altLang="zh-CN"/>
              <a:pPr/>
              <a:t>37</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B48E5-69EC-4DE3-B72B-B71383ED4DCD}" type="slidenum">
              <a:rPr lang="en-US" altLang="zh-CN"/>
              <a:pPr/>
              <a:t>38</a:t>
            </a:fld>
            <a:endParaRPr lang="en-US" altLang="zh-CN"/>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40</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r>
              <a:rPr lang="zh-CN" altLang="en-US" sz="1200" b="1" kern="1200" dirty="0" smtClean="0">
                <a:solidFill>
                  <a:schemeClr val="tx1"/>
                </a:solidFill>
                <a:latin typeface="宋体" pitchFamily="2" charset="-122"/>
                <a:ea typeface="黑体" pitchFamily="2" charset="-122"/>
                <a:cs typeface="+mn-cs"/>
              </a:rPr>
              <a:t>在任何信道中，</a:t>
            </a:r>
            <a:r>
              <a:rPr lang="zh-CN" altLang="en-US" sz="1200" b="1" kern="1200" dirty="0" smtClean="0">
                <a:solidFill>
                  <a:srgbClr val="FF0000"/>
                </a:solidFill>
                <a:latin typeface="宋体" pitchFamily="2" charset="-122"/>
                <a:ea typeface="黑体" pitchFamily="2" charset="-122"/>
                <a:cs typeface="+mn-cs"/>
              </a:rPr>
              <a:t>码元传输的速率是有上限的，</a:t>
            </a:r>
            <a:r>
              <a:rPr lang="zh-CN" altLang="en-US" sz="1200" b="1" kern="1200" dirty="0" smtClean="0">
                <a:solidFill>
                  <a:schemeClr val="tx1"/>
                </a:solidFill>
                <a:latin typeface="宋体" pitchFamily="2" charset="-122"/>
                <a:ea typeface="黑体" pitchFamily="2" charset="-122"/>
                <a:cs typeface="+mn-cs"/>
              </a:rPr>
              <a:t>否则就会出现</a:t>
            </a:r>
            <a:r>
              <a:rPr lang="zh-CN" altLang="en-US" sz="1200" b="1" kern="1200" dirty="0" smtClean="0">
                <a:solidFill>
                  <a:srgbClr val="FF0000"/>
                </a:solidFill>
                <a:latin typeface="宋体" pitchFamily="2" charset="-122"/>
                <a:ea typeface="黑体" pitchFamily="2" charset="-122"/>
                <a:cs typeface="+mn-cs"/>
              </a:rPr>
              <a:t>码间串扰</a:t>
            </a:r>
            <a:r>
              <a:rPr lang="zh-CN" altLang="en-US" sz="1200" b="1" kern="1200" dirty="0" smtClean="0">
                <a:solidFill>
                  <a:schemeClr val="tx1"/>
                </a:solidFill>
                <a:latin typeface="宋体" pitchFamily="2" charset="-122"/>
                <a:ea typeface="黑体" pitchFamily="2" charset="-122"/>
                <a:cs typeface="+mn-cs"/>
              </a:rPr>
              <a:t>的问题，使接收端对码元的判决（即识别）成为不可能。</a:t>
            </a:r>
            <a:endParaRPr lang="en-US" altLang="zh-CN" sz="1200" b="1" kern="1200" dirty="0" smtClean="0">
              <a:solidFill>
                <a:schemeClr val="tx1"/>
              </a:solidFill>
              <a:latin typeface="宋体" pitchFamily="2" charset="-122"/>
              <a:ea typeface="黑体" pitchFamily="2" charset="-122"/>
              <a:cs typeface="+mn-cs"/>
            </a:endParaRPr>
          </a:p>
          <a:p>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43</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pPr/>
              <a:t>2</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pPr eaLnBrk="1" hangingPunct="1"/>
            <a:r>
              <a:rPr lang="zh-CN" altLang="en-US" dirty="0" smtClean="0"/>
              <a:t>物理层的作用就是</a:t>
            </a:r>
            <a:r>
              <a:rPr lang="zh-CN" altLang="en-US" dirty="0" smtClean="0">
                <a:solidFill>
                  <a:schemeClr val="hlink"/>
                </a:solidFill>
              </a:rPr>
              <a:t>透明地传送比特流</a:t>
            </a:r>
            <a:r>
              <a:rPr lang="zh-CN" altLang="en-US" dirty="0" smtClean="0"/>
              <a:t>。</a:t>
            </a:r>
          </a:p>
          <a:p>
            <a:pPr eaLnBrk="1" hangingPunct="1"/>
            <a:r>
              <a:rPr lang="zh-CN" altLang="en-US" dirty="0" smtClean="0"/>
              <a:t>在物理层上所传数据的单位是</a:t>
            </a:r>
            <a:r>
              <a:rPr lang="zh-CN" altLang="en-US" dirty="0" smtClean="0">
                <a:solidFill>
                  <a:schemeClr val="hlink"/>
                </a:solidFill>
              </a:rPr>
              <a:t>比特</a:t>
            </a:r>
            <a:r>
              <a:rPr lang="zh-CN" altLang="en-US" dirty="0" smtClean="0"/>
              <a:t>。</a:t>
            </a:r>
          </a:p>
          <a:p>
            <a:pPr eaLnBrk="1" hangingPunct="1"/>
            <a:r>
              <a:rPr lang="zh-CN" altLang="en-US" dirty="0" smtClean="0"/>
              <a:t>传递信息所利用的一些物理媒体，如双绞线、同轴电缆、光缆等，并不在物理层之内，而是在物理层的下面。</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45</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46</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C9CD0-8358-42F7-BFD5-08BF4B4E0313}" type="slidenum">
              <a:rPr lang="en-US" altLang="zh-CN"/>
              <a:pPr/>
              <a:t>47</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48</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49</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6D085-62D4-4A9B-94C3-7E9C57A460C3}" type="slidenum">
              <a:rPr lang="en-US" altLang="zh-CN"/>
              <a:pPr/>
              <a:t>50</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52</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53</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54</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55</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6</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56</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7C07B-52BD-4CBF-BAF8-2F9DF6A3434E}" type="slidenum">
              <a:rPr lang="en-US" altLang="zh-CN"/>
              <a:pPr/>
              <a:t>58</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93874-9CE7-45C5-AB8C-AD293A9A26C1}" type="slidenum">
              <a:rPr lang="en-US" altLang="zh-CN"/>
              <a:pPr/>
              <a:t>59</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7413F-4090-472F-9632-22C219BA732A}" type="slidenum">
              <a:rPr lang="en-US" altLang="zh-CN"/>
              <a:pPr/>
              <a:t>61</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C6154-6CEF-4A0A-9BD2-9B6455D53E4A}" type="slidenum">
              <a:rPr lang="en-US" altLang="zh-CN"/>
              <a:pPr/>
              <a:t>64</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7</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bwMode="auto">
          <a:noFill/>
          <a:ln>
            <a:solidFill>
              <a:srgbClr val="000000"/>
            </a:solidFill>
            <a:miter lim="800000"/>
            <a:headEnd/>
            <a:tailEnd/>
          </a:ln>
        </p:spPr>
      </p:sp>
      <p:sp>
        <p:nvSpPr>
          <p:cNvPr id="15667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10 100base tx RJ45</a:t>
            </a:r>
            <a:r>
              <a:rPr lang="zh-CN" altLang="en-US" smtClean="0"/>
              <a:t>接口引脚定义如下 </a:t>
            </a:r>
            <a:r>
              <a:rPr lang="zh-CN" altLang="en-US" smtClean="0">
                <a:hlinkClick r:id="rId3" tooltip="查看图片"/>
              </a:rPr>
              <a:t>  </a:t>
            </a:r>
            <a:r>
              <a:rPr lang="zh-CN" altLang="en-US" smtClean="0"/>
              <a:t> </a:t>
            </a:r>
            <a:r>
              <a:rPr lang="en-US" altLang="zh-CN" smtClean="0"/>
              <a:t>RJ45</a:t>
            </a:r>
            <a:r>
              <a:rPr lang="zh-CN" altLang="en-US" smtClean="0"/>
              <a:t>接口引脚定义</a:t>
            </a:r>
          </a:p>
          <a:p>
            <a:r>
              <a:rPr lang="en-US" altLang="zh-CN" smtClean="0"/>
              <a:t>Pin Name Description 1 TX+ Tranceive Data+ (</a:t>
            </a:r>
            <a:r>
              <a:rPr lang="zh-CN" altLang="en-US" smtClean="0"/>
              <a:t>发信号</a:t>
            </a:r>
            <a:r>
              <a:rPr lang="en-US" altLang="zh-CN" smtClean="0"/>
              <a:t>+) 2 TX- Tranceive Data- (</a:t>
            </a:r>
            <a:r>
              <a:rPr lang="zh-CN" altLang="en-US" smtClean="0"/>
              <a:t>发信号</a:t>
            </a:r>
            <a:r>
              <a:rPr lang="en-US" altLang="zh-CN" smtClean="0"/>
              <a:t>-) 3 RX+ Receive Data+ (</a:t>
            </a:r>
            <a:r>
              <a:rPr lang="zh-CN" altLang="en-US" smtClean="0"/>
              <a:t>收信号</a:t>
            </a:r>
            <a:r>
              <a:rPr lang="en-US" altLang="zh-CN" smtClean="0"/>
              <a:t>+) 4 n/c Not connected (</a:t>
            </a:r>
            <a:r>
              <a:rPr lang="zh-CN" altLang="en-US" smtClean="0"/>
              <a:t>空脚</a:t>
            </a:r>
            <a:r>
              <a:rPr lang="en-US" altLang="zh-CN" smtClean="0"/>
              <a:t>) 5 n/c Not connected (</a:t>
            </a:r>
            <a:r>
              <a:rPr lang="zh-CN" altLang="en-US" smtClean="0"/>
              <a:t>空脚</a:t>
            </a:r>
            <a:r>
              <a:rPr lang="en-US" altLang="zh-CN" smtClean="0"/>
              <a:t>) 6 RX- Receive Data- (</a:t>
            </a:r>
            <a:r>
              <a:rPr lang="zh-CN" altLang="en-US" smtClean="0"/>
              <a:t>收信号</a:t>
            </a:r>
            <a:r>
              <a:rPr lang="en-US" altLang="zh-CN" smtClean="0"/>
              <a:t>-) 7 n/c Not connected (</a:t>
            </a:r>
            <a:r>
              <a:rPr lang="zh-CN" altLang="en-US" smtClean="0"/>
              <a:t>空脚</a:t>
            </a:r>
            <a:r>
              <a:rPr lang="en-US" altLang="zh-CN" smtClean="0"/>
              <a:t>) 8 n/c Not connected (</a:t>
            </a:r>
            <a:r>
              <a:rPr lang="zh-CN" altLang="en-US" smtClean="0"/>
              <a:t>空脚</a:t>
            </a:r>
            <a:r>
              <a:rPr lang="en-US" altLang="zh-CN" smtClean="0"/>
              <a:t>)</a:t>
            </a:r>
            <a:endParaRPr lang="zh-CN" altLang="en-US" smtClean="0"/>
          </a:p>
        </p:txBody>
      </p:sp>
      <p:sp>
        <p:nvSpPr>
          <p:cNvPr id="15667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D74E717-62A3-4779-9CF2-2C28C612AC1D}" type="slidenum">
              <a:rPr lang="zh-CN" altLang="en-US" smtClean="0">
                <a:ea typeface="宋体" charset="-122"/>
              </a:rPr>
              <a:pPr/>
              <a:t>18</a:t>
            </a:fld>
            <a:endParaRPr lang="zh-CN" altLang="en-US"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21</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22</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47C55-2FFF-454B-8B9A-6E04F90AB220}" type="slidenum">
              <a:rPr lang="en-US" altLang="zh-CN"/>
              <a:pPr/>
              <a:t>24</a:t>
            </a:fld>
            <a:endParaRPr lang="en-US" altLang="zh-CN"/>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359E1-CD3A-4561-AA5E-43EB198A1B85}" type="slidenum">
              <a:rPr lang="en-US" altLang="zh-CN"/>
              <a:pPr/>
              <a:t>25</a:t>
            </a:fld>
            <a:endParaRPr lang="en-US" altLang="zh-C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275089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46850" y="214314"/>
            <a:ext cx="844245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29904" y="1773238"/>
            <a:ext cx="84201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1"/>
          </p:nvPr>
        </p:nvSpPr>
        <p:spPr>
          <a:ln/>
        </p:spPr>
        <p:txBody>
          <a:bodyPr/>
          <a:lstStyle>
            <a:lvl1pPr>
              <a:defRPr/>
            </a:lvl1pPr>
          </a:lstStyle>
          <a:p>
            <a:pPr>
              <a:defRPr/>
            </a:pPr>
            <a:endParaRPr lang="zh-CN"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7"/>
          <p:cNvGrpSpPr>
            <a:grpSpLocks/>
          </p:cNvGrpSpPr>
          <p:nvPr/>
        </p:nvGrpSpPr>
        <p:grpSpPr bwMode="auto">
          <a:xfrm>
            <a:off x="247650" y="2889251"/>
            <a:ext cx="932815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mtClean="0">
                <a:solidFill>
                  <a:srgbClr val="000000"/>
                </a:solidFill>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mtClean="0">
                <a:solidFill>
                  <a:srgbClr val="000000"/>
                </a:solidFill>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mtClean="0">
                <a:solidFill>
                  <a:srgbClr val="000000"/>
                </a:solidFill>
              </a:endParaRPr>
            </a:p>
          </p:txBody>
        </p:sp>
      </p:grpSp>
      <p:sp>
        <p:nvSpPr>
          <p:cNvPr id="161794" name="Rectangle 2"/>
          <p:cNvSpPr>
            <a:spLocks noGrp="1" noChangeArrowheads="1"/>
          </p:cNvSpPr>
          <p:nvPr>
            <p:ph type="ctrTitle"/>
          </p:nvPr>
        </p:nvSpPr>
        <p:spPr>
          <a:xfrm>
            <a:off x="742950" y="685800"/>
            <a:ext cx="8420100" cy="2127250"/>
          </a:xfrm>
        </p:spPr>
        <p:txBody>
          <a:bodyPr/>
          <a:lstStyle>
            <a:lvl1pPr algn="ctr">
              <a:defRPr sz="5800"/>
            </a:lvl1pPr>
          </a:lstStyle>
          <a:p>
            <a:r>
              <a:rPr lang="zh-CN" altLang="en-US"/>
              <a:t>单击此处编辑母版标题样式</a:t>
            </a:r>
          </a:p>
        </p:txBody>
      </p:sp>
      <p:sp>
        <p:nvSpPr>
          <p:cNvPr id="161795"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000"/>
            </a:lvl1pPr>
          </a:lstStyle>
          <a:p>
            <a:r>
              <a:rPr lang="zh-CN" altLang="en-US"/>
              <a:t>单击此处编辑母版副标题样式</a:t>
            </a:r>
          </a:p>
        </p:txBody>
      </p:sp>
      <p:sp>
        <p:nvSpPr>
          <p:cNvPr id="8" name="Rectangle 4"/>
          <p:cNvSpPr>
            <a:spLocks noGrp="1" noChangeArrowheads="1"/>
          </p:cNvSpPr>
          <p:nvPr>
            <p:ph type="dt" sz="half" idx="10"/>
          </p:nvPr>
        </p:nvSpPr>
        <p:spPr/>
        <p:txBody>
          <a:bodyPr/>
          <a:lstStyle>
            <a:lvl1pPr>
              <a:defRPr/>
            </a:lvl1pPr>
          </a:lstStyle>
          <a:p>
            <a:pPr>
              <a:buClr>
                <a:srgbClr val="000000"/>
              </a:buClr>
              <a:defRPr/>
            </a:pPr>
            <a:endParaRPr lang="en-US" altLang="zh-CN">
              <a:solidFill>
                <a:srgbClr val="000000"/>
              </a:solidFill>
            </a:endParaRPr>
          </a:p>
        </p:txBody>
      </p:sp>
      <p:sp>
        <p:nvSpPr>
          <p:cNvPr id="9" name="Rectangle 5"/>
          <p:cNvSpPr>
            <a:spLocks noGrp="1" noChangeArrowheads="1"/>
          </p:cNvSpPr>
          <p:nvPr>
            <p:ph type="ftr" sz="quarter" idx="11"/>
          </p:nvPr>
        </p:nvSpPr>
        <p:spPr/>
        <p:txBody>
          <a:bodyPr/>
          <a:lstStyle>
            <a:lvl1pPr>
              <a:defRPr/>
            </a:lvl1pPr>
          </a:lstStyle>
          <a:p>
            <a:pPr>
              <a:buClr>
                <a:srgbClr val="000000"/>
              </a:buClr>
              <a:defRPr/>
            </a:pPr>
            <a:endParaRPr lang="en-US" altLang="zh-CN">
              <a:solidFill>
                <a:srgbClr val="000000"/>
              </a:solidFill>
            </a:endParaRPr>
          </a:p>
        </p:txBody>
      </p:sp>
      <p:sp>
        <p:nvSpPr>
          <p:cNvPr id="10" name="Rectangle 6"/>
          <p:cNvSpPr>
            <a:spLocks noGrp="1" noChangeArrowheads="1"/>
          </p:cNvSpPr>
          <p:nvPr>
            <p:ph type="sldNum" sz="quarter" idx="12"/>
          </p:nvPr>
        </p:nvSpPr>
        <p:spPr/>
        <p:txBody>
          <a:bodyPr/>
          <a:lstStyle>
            <a:lvl1pPr>
              <a:defRPr/>
            </a:lvl1pPr>
          </a:lstStyle>
          <a:p>
            <a:pPr>
              <a:buClr>
                <a:srgbClr val="000000"/>
              </a:buClr>
              <a:defRPr/>
            </a:pPr>
            <a:fld id="{30D79B4B-5068-4154-BABC-F43B5491BAEA}" type="slidenum">
              <a:rPr lang="en-US" altLang="zh-CN">
                <a:solidFill>
                  <a:srgbClr val="000000"/>
                </a:solidFill>
              </a:rPr>
              <a:pPr>
                <a:buClr>
                  <a:srgbClr val="000000"/>
                </a:buClr>
                <a:defRPr/>
              </a:pPr>
              <a:t>‹#›</a:t>
            </a:fld>
            <a:endParaRPr lang="en-US" altLang="zh-CN">
              <a:solidFill>
                <a:srgbClr val="000000"/>
              </a:solidFill>
            </a:endParaRPr>
          </a:p>
        </p:txBody>
      </p:sp>
    </p:spTree>
    <p:extLst>
      <p:ext uri="{BB962C8B-B14F-4D97-AF65-F5344CB8AC3E}">
        <p14:creationId xmlns="" xmlns:p14="http://schemas.microsoft.com/office/powerpoint/2010/main" val="1254449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buClr>
                <a:srgbClr val="000000"/>
              </a:buCl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buClr>
                <a:srgbClr val="000000"/>
              </a:buCl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buClr>
                <a:srgbClr val="000000"/>
              </a:buClr>
              <a:defRPr/>
            </a:pPr>
            <a:fld id="{9AE9A319-C31E-444F-8D03-DE4318E077EA}" type="slidenum">
              <a:rPr lang="en-US" altLang="zh-CN">
                <a:solidFill>
                  <a:srgbClr val="000000"/>
                </a:solidFill>
              </a:rPr>
              <a:pPr>
                <a:buClr>
                  <a:srgbClr val="000000"/>
                </a:buClr>
                <a:defRPr/>
              </a:pPr>
              <a:t>‹#›</a:t>
            </a:fld>
            <a:endParaRPr lang="en-US" altLang="zh-CN">
              <a:solidFill>
                <a:srgbClr val="000000"/>
              </a:solidFill>
            </a:endParaRPr>
          </a:p>
        </p:txBody>
      </p:sp>
    </p:spTree>
    <p:extLst>
      <p:ext uri="{BB962C8B-B14F-4D97-AF65-F5344CB8AC3E}">
        <p14:creationId xmlns="" xmlns:p14="http://schemas.microsoft.com/office/powerpoint/2010/main" val="3580001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buClr>
                <a:srgbClr val="000000"/>
              </a:buCl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buClr>
                <a:srgbClr val="000000"/>
              </a:buCl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buClr>
                <a:srgbClr val="000000"/>
              </a:buClr>
              <a:defRPr/>
            </a:pPr>
            <a:fld id="{A200927E-BB1C-41F5-8F6C-E3E13CEB9B74}" type="slidenum">
              <a:rPr lang="en-US" altLang="zh-CN">
                <a:solidFill>
                  <a:srgbClr val="000000"/>
                </a:solidFill>
              </a:rPr>
              <a:pPr>
                <a:buClr>
                  <a:srgbClr val="000000"/>
                </a:buClr>
                <a:defRPr/>
              </a:pPr>
              <a:t>‹#›</a:t>
            </a:fld>
            <a:endParaRPr lang="en-US" altLang="zh-CN">
              <a:solidFill>
                <a:srgbClr val="000000"/>
              </a:solidFill>
            </a:endParaRPr>
          </a:p>
        </p:txBody>
      </p:sp>
    </p:spTree>
    <p:extLst>
      <p:ext uri="{BB962C8B-B14F-4D97-AF65-F5344CB8AC3E}">
        <p14:creationId xmlns="" xmlns:p14="http://schemas.microsoft.com/office/powerpoint/2010/main" val="2162671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1"/>
            <a:ext cx="437515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35550" y="1600201"/>
            <a:ext cx="437515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buClr>
                <a:srgbClr val="000000"/>
              </a:buCl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buClr>
                <a:srgbClr val="000000"/>
              </a:buCl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buClr>
                <a:srgbClr val="000000"/>
              </a:buClr>
              <a:defRPr/>
            </a:pPr>
            <a:fld id="{D094B611-C35D-4EEE-A9EA-0E5C47C8D08D}" type="slidenum">
              <a:rPr lang="en-US" altLang="zh-CN">
                <a:solidFill>
                  <a:srgbClr val="000000"/>
                </a:solidFill>
              </a:rPr>
              <a:pPr>
                <a:buClr>
                  <a:srgbClr val="000000"/>
                </a:buClr>
                <a:defRPr/>
              </a:pPr>
              <a:t>‹#›</a:t>
            </a:fld>
            <a:endParaRPr lang="en-US" altLang="zh-CN">
              <a:solidFill>
                <a:srgbClr val="000000"/>
              </a:solidFill>
            </a:endParaRPr>
          </a:p>
        </p:txBody>
      </p:sp>
    </p:spTree>
    <p:extLst>
      <p:ext uri="{BB962C8B-B14F-4D97-AF65-F5344CB8AC3E}">
        <p14:creationId xmlns="" xmlns:p14="http://schemas.microsoft.com/office/powerpoint/2010/main" val="1923854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buClr>
                <a:srgbClr val="000000"/>
              </a:buCl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buClr>
                <a:srgbClr val="000000"/>
              </a:buCl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buClr>
                <a:srgbClr val="000000"/>
              </a:buClr>
              <a:defRPr/>
            </a:pPr>
            <a:fld id="{F25311E8-D59A-47EE-8CD8-39465FD557A7}" type="slidenum">
              <a:rPr lang="en-US" altLang="zh-CN">
                <a:solidFill>
                  <a:srgbClr val="000000"/>
                </a:solidFill>
              </a:rPr>
              <a:pPr>
                <a:buClr>
                  <a:srgbClr val="000000"/>
                </a:buClr>
                <a:defRPr/>
              </a:pPr>
              <a:t>‹#›</a:t>
            </a:fld>
            <a:endParaRPr lang="en-US" altLang="zh-CN">
              <a:solidFill>
                <a:srgbClr val="000000"/>
              </a:solidFill>
            </a:endParaRPr>
          </a:p>
        </p:txBody>
      </p:sp>
    </p:spTree>
    <p:extLst>
      <p:ext uri="{BB962C8B-B14F-4D97-AF65-F5344CB8AC3E}">
        <p14:creationId xmlns="" xmlns:p14="http://schemas.microsoft.com/office/powerpoint/2010/main" val="3635363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26534460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buClr>
                <a:srgbClr val="000000"/>
              </a:buCl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buClr>
                <a:srgbClr val="000000"/>
              </a:buCl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buClr>
                <a:srgbClr val="000000"/>
              </a:buClr>
              <a:defRPr/>
            </a:pPr>
            <a:fld id="{761F715C-4D80-4E90-96A4-1AFA5B7E9853}" type="slidenum">
              <a:rPr lang="en-US" altLang="zh-CN">
                <a:solidFill>
                  <a:srgbClr val="000000"/>
                </a:solidFill>
              </a:rPr>
              <a:pPr>
                <a:buClr>
                  <a:srgbClr val="000000"/>
                </a:buClr>
                <a:defRPr/>
              </a:pPr>
              <a:t>‹#›</a:t>
            </a:fld>
            <a:endParaRPr lang="en-US" altLang="zh-CN">
              <a:solidFill>
                <a:srgbClr val="000000"/>
              </a:solidFill>
            </a:endParaRPr>
          </a:p>
        </p:txBody>
      </p:sp>
    </p:spTree>
    <p:extLst>
      <p:ext uri="{BB962C8B-B14F-4D97-AF65-F5344CB8AC3E}">
        <p14:creationId xmlns="" xmlns:p14="http://schemas.microsoft.com/office/powerpoint/2010/main" val="3042591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buClr>
                <a:srgbClr val="000000"/>
              </a:buCl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buClr>
                <a:srgbClr val="000000"/>
              </a:buCl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buClr>
                <a:srgbClr val="000000"/>
              </a:buClr>
              <a:defRPr/>
            </a:pPr>
            <a:fld id="{2D4F4DE2-C980-4AAB-A91A-3E1124ED668A}" type="slidenum">
              <a:rPr lang="en-US" altLang="zh-CN">
                <a:solidFill>
                  <a:srgbClr val="000000"/>
                </a:solidFill>
              </a:rPr>
              <a:pPr>
                <a:buClr>
                  <a:srgbClr val="000000"/>
                </a:buClr>
                <a:defRPr/>
              </a:pPr>
              <a:t>‹#›</a:t>
            </a:fld>
            <a:endParaRPr lang="en-US" altLang="zh-CN">
              <a:solidFill>
                <a:srgbClr val="000000"/>
              </a:solidFill>
            </a:endParaRPr>
          </a:p>
        </p:txBody>
      </p:sp>
    </p:spTree>
    <p:extLst>
      <p:ext uri="{BB962C8B-B14F-4D97-AF65-F5344CB8AC3E}">
        <p14:creationId xmlns="" xmlns:p14="http://schemas.microsoft.com/office/powerpoint/2010/main" val="1132837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buClr>
                <a:srgbClr val="000000"/>
              </a:buCl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buClr>
                <a:srgbClr val="000000"/>
              </a:buCl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buClr>
                <a:srgbClr val="000000"/>
              </a:buClr>
              <a:defRPr/>
            </a:pPr>
            <a:fld id="{4F197ABD-DC6E-4C1C-B389-13A1D971F428}" type="slidenum">
              <a:rPr lang="en-US" altLang="zh-CN">
                <a:solidFill>
                  <a:srgbClr val="000000"/>
                </a:solidFill>
              </a:rPr>
              <a:pPr>
                <a:buClr>
                  <a:srgbClr val="000000"/>
                </a:buClr>
                <a:defRPr/>
              </a:pPr>
              <a:t>‹#›</a:t>
            </a:fld>
            <a:endParaRPr lang="en-US" altLang="zh-CN">
              <a:solidFill>
                <a:srgbClr val="000000"/>
              </a:solidFill>
            </a:endParaRPr>
          </a:p>
        </p:txBody>
      </p:sp>
    </p:spTree>
    <p:extLst>
      <p:ext uri="{BB962C8B-B14F-4D97-AF65-F5344CB8AC3E}">
        <p14:creationId xmlns="" xmlns:p14="http://schemas.microsoft.com/office/powerpoint/2010/main" val="32195481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buClr>
                <a:srgbClr val="000000"/>
              </a:buCl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buClr>
                <a:srgbClr val="000000"/>
              </a:buCl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buClr>
                <a:srgbClr val="000000"/>
              </a:buClr>
              <a:defRPr/>
            </a:pPr>
            <a:fld id="{6700A294-A0F4-478D-BFDB-6E1F55FC4912}" type="slidenum">
              <a:rPr lang="en-US" altLang="zh-CN">
                <a:solidFill>
                  <a:srgbClr val="000000"/>
                </a:solidFill>
              </a:rPr>
              <a:pPr>
                <a:buClr>
                  <a:srgbClr val="000000"/>
                </a:buClr>
                <a:defRPr/>
              </a:pPr>
              <a:t>‹#›</a:t>
            </a:fld>
            <a:endParaRPr lang="en-US" altLang="zh-CN">
              <a:solidFill>
                <a:srgbClr val="000000"/>
              </a:solidFill>
            </a:endParaRPr>
          </a:p>
        </p:txBody>
      </p:sp>
    </p:spTree>
    <p:extLst>
      <p:ext uri="{BB962C8B-B14F-4D97-AF65-F5344CB8AC3E}">
        <p14:creationId xmlns="" xmlns:p14="http://schemas.microsoft.com/office/powerpoint/2010/main" val="23738533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buClr>
                <a:srgbClr val="000000"/>
              </a:buCl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buClr>
                <a:srgbClr val="000000"/>
              </a:buCl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buClr>
                <a:srgbClr val="000000"/>
              </a:buClr>
              <a:defRPr/>
            </a:pPr>
            <a:fld id="{105FA8DF-2D66-4A8B-94E2-AC73213B6F0A}" type="slidenum">
              <a:rPr lang="en-US" altLang="zh-CN">
                <a:solidFill>
                  <a:srgbClr val="000000"/>
                </a:solidFill>
              </a:rPr>
              <a:pPr>
                <a:buClr>
                  <a:srgbClr val="000000"/>
                </a:buClr>
                <a:defRPr/>
              </a:pPr>
              <a:t>‹#›</a:t>
            </a:fld>
            <a:endParaRPr lang="en-US" altLang="zh-CN">
              <a:solidFill>
                <a:srgbClr val="000000"/>
              </a:solidFill>
            </a:endParaRPr>
          </a:p>
        </p:txBody>
      </p:sp>
    </p:spTree>
    <p:extLst>
      <p:ext uri="{BB962C8B-B14F-4D97-AF65-F5344CB8AC3E}">
        <p14:creationId xmlns="" xmlns:p14="http://schemas.microsoft.com/office/powerpoint/2010/main" val="2954293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22885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214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buClr>
                <a:srgbClr val="000000"/>
              </a:buCl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buClr>
                <a:srgbClr val="000000"/>
              </a:buCl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buClr>
                <a:srgbClr val="000000"/>
              </a:buClr>
              <a:defRPr/>
            </a:pPr>
            <a:fld id="{BF83580B-4397-4F3D-AF86-E635A9C2970E}" type="slidenum">
              <a:rPr lang="en-US" altLang="zh-CN">
                <a:solidFill>
                  <a:srgbClr val="000000"/>
                </a:solidFill>
              </a:rPr>
              <a:pPr>
                <a:buClr>
                  <a:srgbClr val="000000"/>
                </a:buClr>
                <a:defRPr/>
              </a:pPr>
              <a:t>‹#›</a:t>
            </a:fld>
            <a:endParaRPr lang="en-US" altLang="zh-CN">
              <a:solidFill>
                <a:srgbClr val="000000"/>
              </a:solidFill>
            </a:endParaRPr>
          </a:p>
        </p:txBody>
      </p:sp>
    </p:spTree>
    <p:extLst>
      <p:ext uri="{BB962C8B-B14F-4D97-AF65-F5344CB8AC3E}">
        <p14:creationId xmlns="" xmlns:p14="http://schemas.microsoft.com/office/powerpoint/2010/main" val="1617510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95300" y="277814"/>
            <a:ext cx="89154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95300" y="1600201"/>
            <a:ext cx="8915400" cy="4530725"/>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buClr>
                <a:srgbClr val="000000"/>
              </a:buCl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buClr>
                <a:srgbClr val="000000"/>
              </a:buCl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buClr>
                <a:srgbClr val="000000"/>
              </a:buClr>
              <a:defRPr/>
            </a:pPr>
            <a:fld id="{53E4BDE2-49C3-44ED-9502-F7B19E3C4054}" type="slidenum">
              <a:rPr lang="en-US" altLang="zh-CN">
                <a:solidFill>
                  <a:srgbClr val="000000"/>
                </a:solidFill>
              </a:rPr>
              <a:pPr>
                <a:buClr>
                  <a:srgbClr val="000000"/>
                </a:buClr>
                <a:defRPr/>
              </a:pPr>
              <a:t>‹#›</a:t>
            </a:fld>
            <a:endParaRPr lang="en-US" altLang="zh-CN">
              <a:solidFill>
                <a:srgbClr val="000000"/>
              </a:solidFill>
            </a:endParaRPr>
          </a:p>
        </p:txBody>
      </p:sp>
    </p:spTree>
    <p:extLst>
      <p:ext uri="{BB962C8B-B14F-4D97-AF65-F5344CB8AC3E}">
        <p14:creationId xmlns="" xmlns:p14="http://schemas.microsoft.com/office/powerpoint/2010/main" val="8446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5300" y="277814"/>
            <a:ext cx="8915400" cy="1139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95300" y="1600201"/>
            <a:ext cx="8915400" cy="4530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0772" name="Rectangle 4"/>
          <p:cNvSpPr>
            <a:spLocks noGrp="1" noChangeArrowheads="1"/>
          </p:cNvSpPr>
          <p:nvPr>
            <p:ph type="dt" sz="half" idx="2"/>
          </p:nvPr>
        </p:nvSpPr>
        <p:spPr bwMode="auto">
          <a:xfrm>
            <a:off x="495300" y="6248400"/>
            <a:ext cx="2311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eaLnBrk="1" hangingPunct="1">
              <a:defRPr/>
            </a:pPr>
            <a:endParaRPr lang="en-US" altLang="zh-CN">
              <a:solidFill>
                <a:srgbClr val="000000"/>
              </a:solidFill>
              <a:latin typeface="Verdana" pitchFamily="34" charset="0"/>
            </a:endParaRPr>
          </a:p>
        </p:txBody>
      </p:sp>
      <p:sp>
        <p:nvSpPr>
          <p:cNvPr id="160773" name="Rectangle 5"/>
          <p:cNvSpPr>
            <a:spLocks noGrp="1" noChangeArrowheads="1"/>
          </p:cNvSpPr>
          <p:nvPr>
            <p:ph type="ftr" sz="quarter" idx="3"/>
          </p:nvPr>
        </p:nvSpPr>
        <p:spPr bwMode="auto">
          <a:xfrm>
            <a:off x="3384550" y="6248400"/>
            <a:ext cx="31369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eaLnBrk="1" hangingPunct="1">
              <a:defRPr/>
            </a:pPr>
            <a:endParaRPr lang="en-US" altLang="zh-CN">
              <a:solidFill>
                <a:srgbClr val="000000"/>
              </a:solidFill>
              <a:latin typeface="Verdana" pitchFamily="34" charset="0"/>
            </a:endParaRPr>
          </a:p>
        </p:txBody>
      </p:sp>
      <p:sp>
        <p:nvSpPr>
          <p:cNvPr id="160774" name="Rectangle 6"/>
          <p:cNvSpPr>
            <a:spLocks noGrp="1" noChangeArrowheads="1"/>
          </p:cNvSpPr>
          <p:nvPr>
            <p:ph type="sldNum" sz="quarter" idx="4"/>
          </p:nvPr>
        </p:nvSpPr>
        <p:spPr bwMode="auto">
          <a:xfrm>
            <a:off x="7099300" y="6248400"/>
            <a:ext cx="2311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eaLnBrk="1" hangingPunct="1">
              <a:defRPr/>
            </a:pPr>
            <a:fld id="{1168A871-D4EE-4223-90DF-E13D6FBB5FF1}" type="slidenum">
              <a:rPr lang="en-US" altLang="zh-CN">
                <a:solidFill>
                  <a:srgbClr val="000000"/>
                </a:solidFill>
                <a:latin typeface="Verdana" pitchFamily="34" charset="0"/>
              </a:rPr>
              <a:pPr eaLnBrk="1" hangingPunct="1">
                <a:defRPr/>
              </a:pPr>
              <a:t>‹#›</a:t>
            </a:fld>
            <a:endParaRPr lang="en-US" altLang="zh-CN">
              <a:solidFill>
                <a:srgbClr val="000000"/>
              </a:solidFill>
              <a:latin typeface="Verdana" pitchFamily="34" charset="0"/>
            </a:endParaRPr>
          </a:p>
        </p:txBody>
      </p:sp>
      <p:sp>
        <p:nvSpPr>
          <p:cNvPr id="1031" name="Rectangle 7"/>
          <p:cNvSpPr>
            <a:spLocks noChangeArrowheads="1"/>
          </p:cNvSpPr>
          <p:nvPr/>
        </p:nvSpPr>
        <p:spPr bwMode="auto">
          <a:xfrm>
            <a:off x="0" y="0"/>
            <a:ext cx="247650" cy="2286000"/>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defRPr/>
            </a:pPr>
            <a:endParaRPr lang="zh-CN" altLang="zh-CN" sz="2400" smtClean="0">
              <a:solidFill>
                <a:srgbClr val="000000"/>
              </a:solidFill>
              <a:latin typeface="Times New Roman" pitchFamily="18" charset="0"/>
            </a:endParaRPr>
          </a:p>
        </p:txBody>
      </p:sp>
      <p:sp>
        <p:nvSpPr>
          <p:cNvPr id="1032" name="Line 8"/>
          <p:cNvSpPr>
            <a:spLocks noChangeShapeType="1"/>
          </p:cNvSpPr>
          <p:nvPr/>
        </p:nvSpPr>
        <p:spPr bwMode="auto">
          <a:xfrm>
            <a:off x="495300" y="1447800"/>
            <a:ext cx="8750300" cy="0"/>
          </a:xfrm>
          <a:prstGeom prst="line">
            <a:avLst/>
          </a:prstGeom>
          <a:noFill/>
          <a:ln w="19050">
            <a:solidFill>
              <a:schemeClr val="tx2"/>
            </a:solidFill>
            <a:round/>
            <a:headEnd/>
            <a:tailEnd/>
          </a:ln>
          <a:extLst>
            <a:ext uri="{909E8E84-426E-40DD-AFC4-6F175D3DCCD1}">
              <a14:hiddenFill xmlns="" xmlns:a14="http://schemas.microsoft.com/office/drawing/2010/main">
                <a:noFill/>
              </a14:hiddenFill>
            </a:ext>
          </a:extLst>
        </p:spPr>
        <p:txBody>
          <a:bodyPr/>
          <a:lstStyle/>
          <a:p>
            <a:pPr eaLnBrk="1" hangingPunct="1"/>
            <a:endParaRPr lang="zh-CN" altLang="en-US">
              <a:solidFill>
                <a:srgbClr val="000000"/>
              </a:solidFill>
              <a:latin typeface="Verdana" pitchFamily="34" charset="0"/>
            </a:endParaRPr>
          </a:p>
        </p:txBody>
      </p:sp>
      <p:sp>
        <p:nvSpPr>
          <p:cNvPr id="1033" name="Rectangle 9"/>
          <p:cNvSpPr>
            <a:spLocks noChangeArrowheads="1"/>
          </p:cNvSpPr>
          <p:nvPr/>
        </p:nvSpPr>
        <p:spPr bwMode="auto">
          <a:xfrm>
            <a:off x="0" y="2286000"/>
            <a:ext cx="247650" cy="22860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defRPr/>
            </a:pPr>
            <a:endParaRPr lang="zh-CN" altLang="zh-CN" sz="2400" smtClean="0">
              <a:solidFill>
                <a:srgbClr val="000000"/>
              </a:solidFill>
              <a:latin typeface="Times New Roman" pitchFamily="18" charset="0"/>
            </a:endParaRPr>
          </a:p>
        </p:txBody>
      </p:sp>
      <p:sp>
        <p:nvSpPr>
          <p:cNvPr id="1034" name="Rectangle 10"/>
          <p:cNvSpPr>
            <a:spLocks noChangeArrowheads="1"/>
          </p:cNvSpPr>
          <p:nvPr/>
        </p:nvSpPr>
        <p:spPr bwMode="auto">
          <a:xfrm>
            <a:off x="0" y="4572000"/>
            <a:ext cx="247650" cy="2286000"/>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defRPr/>
            </a:pPr>
            <a:endParaRPr lang="zh-CN" altLang="zh-CN" sz="2400" smtClean="0">
              <a:solidFill>
                <a:srgbClr val="000000"/>
              </a:solidFill>
              <a:latin typeface="Times New Roman" pitchFamily="18" charset="0"/>
            </a:endParaRPr>
          </a:p>
        </p:txBody>
      </p:sp>
    </p:spTree>
    <p:extLst>
      <p:ext uri="{BB962C8B-B14F-4D97-AF65-F5344CB8AC3E}">
        <p14:creationId xmlns="" xmlns:p14="http://schemas.microsoft.com/office/powerpoint/2010/main" val="12650997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ea typeface="宋体" pitchFamily="2" charset="-122"/>
        </a:defRPr>
      </a:lvl2pPr>
      <a:lvl3pPr algn="l" rtl="0" eaLnBrk="0" fontAlgn="base" hangingPunct="0">
        <a:spcBef>
          <a:spcPct val="0"/>
        </a:spcBef>
        <a:spcAft>
          <a:spcPct val="0"/>
        </a:spcAft>
        <a:defRPr sz="4400">
          <a:solidFill>
            <a:schemeClr val="tx2"/>
          </a:solidFill>
          <a:latin typeface="Garamond" pitchFamily="18" charset="0"/>
          <a:ea typeface="宋体" pitchFamily="2" charset="-122"/>
        </a:defRPr>
      </a:lvl3pPr>
      <a:lvl4pPr algn="l" rtl="0" eaLnBrk="0" fontAlgn="base" hangingPunct="0">
        <a:spcBef>
          <a:spcPct val="0"/>
        </a:spcBef>
        <a:spcAft>
          <a:spcPct val="0"/>
        </a:spcAft>
        <a:defRPr sz="4400">
          <a:solidFill>
            <a:schemeClr val="tx2"/>
          </a:solidFill>
          <a:latin typeface="Garamond" pitchFamily="18" charset="0"/>
          <a:ea typeface="宋体" pitchFamily="2" charset="-122"/>
        </a:defRPr>
      </a:lvl4pPr>
      <a:lvl5pPr algn="l" rtl="0" eaLnBrk="0" fontAlgn="base" hangingPunct="0">
        <a:spcBef>
          <a:spcPct val="0"/>
        </a:spcBef>
        <a:spcAft>
          <a:spcPct val="0"/>
        </a:spcAft>
        <a:defRPr sz="4400">
          <a:solidFill>
            <a:schemeClr val="tx2"/>
          </a:solidFill>
          <a:latin typeface="Garamond" pitchFamily="18" charset="0"/>
          <a:ea typeface="宋体" pitchFamily="2" charset="-122"/>
        </a:defRPr>
      </a:lvl5pPr>
      <a:lvl6pPr marL="457200" algn="l" rtl="0" fontAlgn="base">
        <a:spcBef>
          <a:spcPct val="0"/>
        </a:spcBef>
        <a:spcAft>
          <a:spcPct val="0"/>
        </a:spcAft>
        <a:defRPr sz="4400">
          <a:solidFill>
            <a:schemeClr val="tx2"/>
          </a:solidFill>
          <a:latin typeface="Garamond" pitchFamily="18" charset="0"/>
          <a:ea typeface="宋体" pitchFamily="2" charset="-122"/>
        </a:defRPr>
      </a:lvl6pPr>
      <a:lvl7pPr marL="914400" algn="l" rtl="0" fontAlgn="base">
        <a:spcBef>
          <a:spcPct val="0"/>
        </a:spcBef>
        <a:spcAft>
          <a:spcPct val="0"/>
        </a:spcAft>
        <a:defRPr sz="4400">
          <a:solidFill>
            <a:schemeClr val="tx2"/>
          </a:solidFill>
          <a:latin typeface="Garamond" pitchFamily="18" charset="0"/>
          <a:ea typeface="宋体" pitchFamily="2" charset="-122"/>
        </a:defRPr>
      </a:lvl7pPr>
      <a:lvl8pPr marL="1371600" algn="l" rtl="0" fontAlgn="base">
        <a:spcBef>
          <a:spcPct val="0"/>
        </a:spcBef>
        <a:spcAft>
          <a:spcPct val="0"/>
        </a:spcAft>
        <a:defRPr sz="4400">
          <a:solidFill>
            <a:schemeClr val="tx2"/>
          </a:solidFill>
          <a:latin typeface="Garamond" pitchFamily="18" charset="0"/>
          <a:ea typeface="宋体" pitchFamily="2" charset="-122"/>
        </a:defRPr>
      </a:lvl8pPr>
      <a:lvl9pPr marL="1828800" algn="l" rtl="0" fontAlgn="base">
        <a:spcBef>
          <a:spcPct val="0"/>
        </a:spcBef>
        <a:spcAft>
          <a:spcPct val="0"/>
        </a:spcAft>
        <a:defRPr sz="44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7.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slideLayout" Target="../slideLayouts/slideLayout7.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 Type="http://schemas.openxmlformats.org/officeDocument/2006/relationships/tags" Target="../tags/tag12.xml"/><Relationship Id="rId16" Type="http://schemas.openxmlformats.org/officeDocument/2006/relationships/tags" Target="../tags/tag26.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10" Type="http://schemas.openxmlformats.org/officeDocument/2006/relationships/tags" Target="../tags/tag20.xml"/><Relationship Id="rId19" Type="http://schemas.openxmlformats.org/officeDocument/2006/relationships/image" Target="../media/image14.png"/><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20.jpeg"/><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slideLayout" Target="../slideLayouts/slideLayout7.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 Type="http://schemas.openxmlformats.org/officeDocument/2006/relationships/tags" Target="../tags/tag29.xml"/><Relationship Id="rId16" Type="http://schemas.openxmlformats.org/officeDocument/2006/relationships/tags" Target="../tags/tag43.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19" Type="http://schemas.openxmlformats.org/officeDocument/2006/relationships/image" Target="../media/image14.png"/><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2 </a:t>
            </a:r>
            <a:r>
              <a:rPr lang="zh-CN" altLang="en-US" dirty="0">
                <a:latin typeface="+mn-lt"/>
              </a:rPr>
              <a:t>章 </a:t>
            </a:r>
            <a:r>
              <a:rPr lang="zh-CN" altLang="en-US" dirty="0" smtClean="0">
                <a:latin typeface="+mn-lt"/>
              </a:rPr>
              <a:t> </a:t>
            </a:r>
            <a:r>
              <a:rPr lang="zh-CN" altLang="en-US" dirty="0">
                <a:latin typeface="+mn-lt"/>
              </a:rPr>
              <a:t>物理层</a:t>
            </a: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eaLnBrk="1" hangingPunct="1"/>
            <a:r>
              <a:rPr lang="en-US" altLang="zh-CN" sz="3600" dirty="0" smtClean="0"/>
              <a:t>EIA-232</a:t>
            </a:r>
            <a:r>
              <a:rPr lang="zh-CN" altLang="en-US" sz="3600" dirty="0" smtClean="0"/>
              <a:t>（</a:t>
            </a:r>
            <a:r>
              <a:rPr lang="en-US" altLang="zh-CN" sz="3600" dirty="0" smtClean="0"/>
              <a:t>RS-232</a:t>
            </a:r>
            <a:r>
              <a:rPr lang="zh-CN" altLang="en-US" sz="3600" dirty="0" smtClean="0"/>
              <a:t>）功能特性</a:t>
            </a:r>
          </a:p>
        </p:txBody>
      </p:sp>
      <p:pic>
        <p:nvPicPr>
          <p:cNvPr id="21507" name="Picture 4"/>
          <p:cNvPicPr>
            <a:picLocks noGrp="1" noChangeAspect="1" noChangeArrowheads="1"/>
          </p:cNvPicPr>
          <p:nvPr>
            <p:ph type="body" idx="1"/>
          </p:nvPr>
        </p:nvPicPr>
        <p:blipFill>
          <a:blip r:embed="rId2" cstate="print"/>
          <a:srcRect b="9605"/>
          <a:stretch>
            <a:fillRect/>
          </a:stretch>
        </p:blipFill>
        <p:spPr>
          <a:xfrm>
            <a:off x="1129904" y="1844676"/>
            <a:ext cx="7410582" cy="4797425"/>
          </a:xfr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eaLnBrk="1" hangingPunct="1"/>
            <a:r>
              <a:rPr lang="en-US" altLang="zh-CN" sz="3600" dirty="0" smtClean="0"/>
              <a:t>EIA-232/V.24 </a:t>
            </a:r>
            <a:r>
              <a:rPr lang="zh-CN" altLang="en-US" sz="3600" dirty="0" smtClean="0"/>
              <a:t>的信号定义</a:t>
            </a:r>
            <a:r>
              <a:rPr lang="zh-CN" altLang="en-US" dirty="0" smtClean="0"/>
              <a:t> </a:t>
            </a:r>
          </a:p>
        </p:txBody>
      </p:sp>
      <p:sp>
        <p:nvSpPr>
          <p:cNvPr id="37" name="内容占位符 36"/>
          <p:cNvSpPr>
            <a:spLocks noGrp="1"/>
          </p:cNvSpPr>
          <p:nvPr>
            <p:ph idx="1"/>
          </p:nvPr>
        </p:nvSpPr>
        <p:spPr/>
        <p:txBody>
          <a:bodyPr/>
          <a:lstStyle/>
          <a:p>
            <a:endParaRPr lang="zh-CN" altLang="en-US"/>
          </a:p>
        </p:txBody>
      </p:sp>
      <p:sp>
        <p:nvSpPr>
          <p:cNvPr id="22531"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2532" name="Rectangle 4"/>
          <p:cNvSpPr>
            <a:spLocks noChangeArrowheads="1"/>
          </p:cNvSpPr>
          <p:nvPr/>
        </p:nvSpPr>
        <p:spPr bwMode="auto">
          <a:xfrm>
            <a:off x="0" y="3053834"/>
            <a:ext cx="184731" cy="369332"/>
          </a:xfrm>
          <a:prstGeom prst="rect">
            <a:avLst/>
          </a:prstGeom>
          <a:noFill/>
          <a:ln w="9525">
            <a:noFill/>
            <a:miter lim="800000"/>
            <a:headEnd/>
            <a:tailEnd/>
          </a:ln>
        </p:spPr>
        <p:txBody>
          <a:bodyPr wrap="none" anchor="ctr">
            <a:spAutoFit/>
          </a:bodyPr>
          <a:lstStyle/>
          <a:p>
            <a:endParaRPr lang="zh-CN" altLang="en-US"/>
          </a:p>
        </p:txBody>
      </p:sp>
      <p:sp>
        <p:nvSpPr>
          <p:cNvPr id="22533" name="Rectangle 5"/>
          <p:cNvSpPr>
            <a:spLocks noChangeArrowheads="1"/>
          </p:cNvSpPr>
          <p:nvPr/>
        </p:nvSpPr>
        <p:spPr bwMode="auto">
          <a:xfrm>
            <a:off x="896012" y="2046288"/>
            <a:ext cx="1786863" cy="4011612"/>
          </a:xfrm>
          <a:prstGeom prst="rect">
            <a:avLst/>
          </a:prstGeom>
          <a:solidFill>
            <a:srgbClr val="FFFF66"/>
          </a:solidFill>
          <a:ln w="12700">
            <a:solidFill>
              <a:schemeClr val="tx1"/>
            </a:solidFill>
            <a:miter lim="800000"/>
            <a:headEnd/>
            <a:tailEnd/>
          </a:ln>
          <a:effectLst>
            <a:outerShdw dist="71842" dir="2700000" algn="ctr" rotWithShape="0">
              <a:schemeClr val="tx1"/>
            </a:outerShdw>
          </a:effectLst>
        </p:spPr>
        <p:txBody>
          <a:bodyPr wrap="none" anchor="ctr"/>
          <a:lstStyle/>
          <a:p>
            <a:endParaRPr lang="zh-CN" altLang="en-US"/>
          </a:p>
        </p:txBody>
      </p:sp>
      <p:sp>
        <p:nvSpPr>
          <p:cNvPr id="22534" name="Rectangle 6"/>
          <p:cNvSpPr>
            <a:spLocks noChangeArrowheads="1"/>
          </p:cNvSpPr>
          <p:nvPr/>
        </p:nvSpPr>
        <p:spPr bwMode="auto">
          <a:xfrm>
            <a:off x="7783777" y="2046288"/>
            <a:ext cx="1850496" cy="4011612"/>
          </a:xfrm>
          <a:prstGeom prst="rect">
            <a:avLst/>
          </a:prstGeom>
          <a:solidFill>
            <a:srgbClr val="CCECFF"/>
          </a:solidFill>
          <a:ln w="12700">
            <a:solidFill>
              <a:schemeClr val="tx1"/>
            </a:solidFill>
            <a:miter lim="800000"/>
            <a:headEnd/>
            <a:tailEnd/>
          </a:ln>
          <a:effectLst>
            <a:outerShdw dist="71842" dir="2700000" algn="ctr" rotWithShape="0">
              <a:schemeClr val="tx1"/>
            </a:outerShdw>
          </a:effectLst>
        </p:spPr>
        <p:txBody>
          <a:bodyPr wrap="none" anchor="ctr"/>
          <a:lstStyle/>
          <a:p>
            <a:endParaRPr lang="zh-CN" altLang="en-US"/>
          </a:p>
        </p:txBody>
      </p:sp>
      <p:sp>
        <p:nvSpPr>
          <p:cNvPr id="22535" name="Line 7"/>
          <p:cNvSpPr>
            <a:spLocks noChangeShapeType="1"/>
          </p:cNvSpPr>
          <p:nvPr/>
        </p:nvSpPr>
        <p:spPr bwMode="auto">
          <a:xfrm>
            <a:off x="2755107" y="2493963"/>
            <a:ext cx="5025231" cy="0"/>
          </a:xfrm>
          <a:prstGeom prst="line">
            <a:avLst/>
          </a:prstGeom>
          <a:noFill/>
          <a:ln w="28575">
            <a:solidFill>
              <a:srgbClr val="333399"/>
            </a:solidFill>
            <a:round/>
            <a:headEnd/>
            <a:tailEnd/>
          </a:ln>
        </p:spPr>
        <p:txBody>
          <a:bodyPr wrap="none" anchor="ctr"/>
          <a:lstStyle/>
          <a:p>
            <a:endParaRPr lang="zh-CN" altLang="en-US"/>
          </a:p>
        </p:txBody>
      </p:sp>
      <p:sp>
        <p:nvSpPr>
          <p:cNvPr id="22536" name="Line 8"/>
          <p:cNvSpPr>
            <a:spLocks noChangeShapeType="1"/>
          </p:cNvSpPr>
          <p:nvPr/>
        </p:nvSpPr>
        <p:spPr bwMode="auto">
          <a:xfrm>
            <a:off x="2755107" y="2873375"/>
            <a:ext cx="5025231" cy="0"/>
          </a:xfrm>
          <a:prstGeom prst="line">
            <a:avLst/>
          </a:prstGeom>
          <a:noFill/>
          <a:ln w="28575">
            <a:solidFill>
              <a:srgbClr val="333399"/>
            </a:solidFill>
            <a:round/>
            <a:headEnd type="none" w="sm" len="lg"/>
            <a:tailEnd type="triangle" w="sm" len="lg"/>
          </a:ln>
        </p:spPr>
        <p:txBody>
          <a:bodyPr wrap="none" anchor="ctr"/>
          <a:lstStyle/>
          <a:p>
            <a:endParaRPr lang="zh-CN" altLang="en-US"/>
          </a:p>
        </p:txBody>
      </p:sp>
      <p:sp>
        <p:nvSpPr>
          <p:cNvPr id="22537" name="Line 9"/>
          <p:cNvSpPr>
            <a:spLocks noChangeShapeType="1"/>
          </p:cNvSpPr>
          <p:nvPr/>
        </p:nvSpPr>
        <p:spPr bwMode="auto">
          <a:xfrm>
            <a:off x="2755107" y="3252788"/>
            <a:ext cx="5025231" cy="0"/>
          </a:xfrm>
          <a:prstGeom prst="line">
            <a:avLst/>
          </a:prstGeom>
          <a:noFill/>
          <a:ln w="28575">
            <a:solidFill>
              <a:srgbClr val="333399"/>
            </a:solidFill>
            <a:round/>
            <a:headEnd type="triangle" w="sm" len="lg"/>
            <a:tailEnd type="none" w="sm" len="lg"/>
          </a:ln>
        </p:spPr>
        <p:txBody>
          <a:bodyPr wrap="none" anchor="ctr"/>
          <a:lstStyle/>
          <a:p>
            <a:endParaRPr lang="zh-CN" altLang="en-US"/>
          </a:p>
        </p:txBody>
      </p:sp>
      <p:sp>
        <p:nvSpPr>
          <p:cNvPr id="22538" name="Line 10"/>
          <p:cNvSpPr>
            <a:spLocks noChangeShapeType="1"/>
          </p:cNvSpPr>
          <p:nvPr/>
        </p:nvSpPr>
        <p:spPr bwMode="auto">
          <a:xfrm>
            <a:off x="2755107" y="3632200"/>
            <a:ext cx="5025231" cy="0"/>
          </a:xfrm>
          <a:prstGeom prst="line">
            <a:avLst/>
          </a:prstGeom>
          <a:noFill/>
          <a:ln w="28575">
            <a:solidFill>
              <a:srgbClr val="333399"/>
            </a:solidFill>
            <a:round/>
            <a:headEnd type="none" w="sm" len="lg"/>
            <a:tailEnd type="triangle" w="sm" len="lg"/>
          </a:ln>
        </p:spPr>
        <p:txBody>
          <a:bodyPr wrap="none" anchor="ctr"/>
          <a:lstStyle/>
          <a:p>
            <a:endParaRPr lang="zh-CN" altLang="en-US"/>
          </a:p>
        </p:txBody>
      </p:sp>
      <p:sp>
        <p:nvSpPr>
          <p:cNvPr id="22539" name="Line 11"/>
          <p:cNvSpPr>
            <a:spLocks noChangeShapeType="1"/>
          </p:cNvSpPr>
          <p:nvPr/>
        </p:nvSpPr>
        <p:spPr bwMode="auto">
          <a:xfrm>
            <a:off x="2755107" y="4011613"/>
            <a:ext cx="5025231" cy="0"/>
          </a:xfrm>
          <a:prstGeom prst="line">
            <a:avLst/>
          </a:prstGeom>
          <a:noFill/>
          <a:ln w="28575">
            <a:solidFill>
              <a:srgbClr val="333399"/>
            </a:solidFill>
            <a:round/>
            <a:headEnd type="triangle" w="sm" len="lg"/>
            <a:tailEnd type="none" w="sm" len="lg"/>
          </a:ln>
        </p:spPr>
        <p:txBody>
          <a:bodyPr wrap="none" anchor="ctr"/>
          <a:lstStyle/>
          <a:p>
            <a:endParaRPr lang="zh-CN" altLang="en-US"/>
          </a:p>
        </p:txBody>
      </p:sp>
      <p:sp>
        <p:nvSpPr>
          <p:cNvPr id="22540" name="Line 12"/>
          <p:cNvSpPr>
            <a:spLocks noChangeShapeType="1"/>
          </p:cNvSpPr>
          <p:nvPr/>
        </p:nvSpPr>
        <p:spPr bwMode="auto">
          <a:xfrm>
            <a:off x="2755107" y="4391025"/>
            <a:ext cx="5025231" cy="0"/>
          </a:xfrm>
          <a:prstGeom prst="line">
            <a:avLst/>
          </a:prstGeom>
          <a:noFill/>
          <a:ln w="28575">
            <a:solidFill>
              <a:srgbClr val="333399"/>
            </a:solidFill>
            <a:round/>
            <a:headEnd type="triangle" w="sm" len="lg"/>
            <a:tailEnd type="none" w="sm" len="lg"/>
          </a:ln>
        </p:spPr>
        <p:txBody>
          <a:bodyPr wrap="none" anchor="ctr"/>
          <a:lstStyle/>
          <a:p>
            <a:endParaRPr lang="zh-CN" altLang="en-US"/>
          </a:p>
        </p:txBody>
      </p:sp>
      <p:sp>
        <p:nvSpPr>
          <p:cNvPr id="22541" name="Line 13"/>
          <p:cNvSpPr>
            <a:spLocks noChangeShapeType="1"/>
          </p:cNvSpPr>
          <p:nvPr/>
        </p:nvSpPr>
        <p:spPr bwMode="auto">
          <a:xfrm>
            <a:off x="2755107" y="4770438"/>
            <a:ext cx="5025231" cy="0"/>
          </a:xfrm>
          <a:prstGeom prst="line">
            <a:avLst/>
          </a:prstGeom>
          <a:noFill/>
          <a:ln w="28575">
            <a:solidFill>
              <a:srgbClr val="333399"/>
            </a:solidFill>
            <a:round/>
            <a:headEnd/>
            <a:tailEnd/>
          </a:ln>
        </p:spPr>
        <p:txBody>
          <a:bodyPr wrap="none" anchor="ctr"/>
          <a:lstStyle/>
          <a:p>
            <a:endParaRPr lang="zh-CN" altLang="en-US"/>
          </a:p>
        </p:txBody>
      </p:sp>
      <p:sp>
        <p:nvSpPr>
          <p:cNvPr id="22542" name="Line 14"/>
          <p:cNvSpPr>
            <a:spLocks noChangeShapeType="1"/>
          </p:cNvSpPr>
          <p:nvPr/>
        </p:nvSpPr>
        <p:spPr bwMode="auto">
          <a:xfrm>
            <a:off x="2755107" y="5149850"/>
            <a:ext cx="5025231" cy="0"/>
          </a:xfrm>
          <a:prstGeom prst="line">
            <a:avLst/>
          </a:prstGeom>
          <a:noFill/>
          <a:ln w="28575">
            <a:solidFill>
              <a:srgbClr val="333399"/>
            </a:solidFill>
            <a:round/>
            <a:headEnd type="triangle" w="sm" len="lg"/>
            <a:tailEnd type="none" w="sm" len="lg"/>
          </a:ln>
        </p:spPr>
        <p:txBody>
          <a:bodyPr wrap="none" anchor="ctr"/>
          <a:lstStyle/>
          <a:p>
            <a:endParaRPr lang="zh-CN" altLang="en-US"/>
          </a:p>
        </p:txBody>
      </p:sp>
      <p:sp>
        <p:nvSpPr>
          <p:cNvPr id="22543" name="Line 15"/>
          <p:cNvSpPr>
            <a:spLocks noChangeShapeType="1"/>
          </p:cNvSpPr>
          <p:nvPr/>
        </p:nvSpPr>
        <p:spPr bwMode="auto">
          <a:xfrm>
            <a:off x="2755107" y="5529263"/>
            <a:ext cx="5025231" cy="0"/>
          </a:xfrm>
          <a:prstGeom prst="line">
            <a:avLst/>
          </a:prstGeom>
          <a:noFill/>
          <a:ln w="28575">
            <a:solidFill>
              <a:srgbClr val="333399"/>
            </a:solidFill>
            <a:round/>
            <a:headEnd type="none" w="sm" len="lg"/>
            <a:tailEnd type="triangle" w="sm" len="lg"/>
          </a:ln>
        </p:spPr>
        <p:txBody>
          <a:bodyPr wrap="none" anchor="ctr"/>
          <a:lstStyle/>
          <a:p>
            <a:endParaRPr lang="zh-CN" altLang="en-US"/>
          </a:p>
        </p:txBody>
      </p:sp>
      <p:sp>
        <p:nvSpPr>
          <p:cNvPr id="22544" name="Line 16"/>
          <p:cNvSpPr>
            <a:spLocks noChangeShapeType="1"/>
          </p:cNvSpPr>
          <p:nvPr/>
        </p:nvSpPr>
        <p:spPr bwMode="auto">
          <a:xfrm>
            <a:off x="2755107" y="5908675"/>
            <a:ext cx="5025231" cy="0"/>
          </a:xfrm>
          <a:prstGeom prst="line">
            <a:avLst/>
          </a:prstGeom>
          <a:noFill/>
          <a:ln w="28575">
            <a:solidFill>
              <a:srgbClr val="333399"/>
            </a:solidFill>
            <a:round/>
            <a:headEnd type="triangle" w="sm" len="lg"/>
            <a:tailEnd type="none" w="sm" len="lg"/>
          </a:ln>
        </p:spPr>
        <p:txBody>
          <a:bodyPr wrap="none" anchor="ctr"/>
          <a:lstStyle/>
          <a:p>
            <a:endParaRPr lang="zh-CN" altLang="en-US"/>
          </a:p>
        </p:txBody>
      </p:sp>
      <p:sp>
        <p:nvSpPr>
          <p:cNvPr id="22545" name="Rectangle 17"/>
          <p:cNvSpPr>
            <a:spLocks noChangeArrowheads="1"/>
          </p:cNvSpPr>
          <p:nvPr/>
        </p:nvSpPr>
        <p:spPr bwMode="auto">
          <a:xfrm>
            <a:off x="3260725" y="2130425"/>
            <a:ext cx="1335303"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49" charset="-122"/>
              </a:rPr>
              <a:t>(1) </a:t>
            </a:r>
            <a:r>
              <a:rPr kumimoji="1" lang="zh-CN" altLang="en-US" sz="2000">
                <a:solidFill>
                  <a:srgbClr val="333399"/>
                </a:solidFill>
                <a:latin typeface="Arial" charset="0"/>
                <a:ea typeface="黑体" pitchFamily="49" charset="-122"/>
              </a:rPr>
              <a:t>保护地</a:t>
            </a:r>
          </a:p>
        </p:txBody>
      </p:sp>
      <p:sp>
        <p:nvSpPr>
          <p:cNvPr id="22546" name="Rectangle 18"/>
          <p:cNvSpPr>
            <a:spLocks noChangeArrowheads="1"/>
          </p:cNvSpPr>
          <p:nvPr/>
        </p:nvSpPr>
        <p:spPr bwMode="auto">
          <a:xfrm>
            <a:off x="3260725" y="2509838"/>
            <a:ext cx="1591783"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49" charset="-122"/>
              </a:rPr>
              <a:t>(2) </a:t>
            </a:r>
            <a:r>
              <a:rPr kumimoji="1" lang="zh-CN" altLang="en-US" sz="2000">
                <a:solidFill>
                  <a:srgbClr val="333399"/>
                </a:solidFill>
                <a:latin typeface="Arial" charset="0"/>
                <a:ea typeface="黑体" pitchFamily="49" charset="-122"/>
              </a:rPr>
              <a:t>发送数据</a:t>
            </a:r>
          </a:p>
        </p:txBody>
      </p:sp>
      <p:sp>
        <p:nvSpPr>
          <p:cNvPr id="22547" name="Rectangle 19"/>
          <p:cNvSpPr>
            <a:spLocks noChangeArrowheads="1"/>
          </p:cNvSpPr>
          <p:nvPr/>
        </p:nvSpPr>
        <p:spPr bwMode="auto">
          <a:xfrm>
            <a:off x="3260725" y="2889250"/>
            <a:ext cx="1591783"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49" charset="-122"/>
              </a:rPr>
              <a:t>(3) </a:t>
            </a:r>
            <a:r>
              <a:rPr kumimoji="1" lang="zh-CN" altLang="en-US" sz="2000">
                <a:solidFill>
                  <a:srgbClr val="333399"/>
                </a:solidFill>
                <a:latin typeface="Arial" charset="0"/>
                <a:ea typeface="黑体" pitchFamily="49" charset="-122"/>
              </a:rPr>
              <a:t>接收数据</a:t>
            </a:r>
          </a:p>
        </p:txBody>
      </p:sp>
      <p:sp>
        <p:nvSpPr>
          <p:cNvPr id="22548" name="Rectangle 20"/>
          <p:cNvSpPr>
            <a:spLocks noChangeArrowheads="1"/>
          </p:cNvSpPr>
          <p:nvPr/>
        </p:nvSpPr>
        <p:spPr bwMode="auto">
          <a:xfrm>
            <a:off x="3260725" y="3268663"/>
            <a:ext cx="1591783"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49" charset="-122"/>
              </a:rPr>
              <a:t>(4) </a:t>
            </a:r>
            <a:r>
              <a:rPr kumimoji="1" lang="zh-CN" altLang="en-US" sz="2000">
                <a:solidFill>
                  <a:srgbClr val="333399"/>
                </a:solidFill>
                <a:latin typeface="Arial" charset="0"/>
                <a:ea typeface="黑体" pitchFamily="49" charset="-122"/>
              </a:rPr>
              <a:t>请求发送</a:t>
            </a:r>
          </a:p>
        </p:txBody>
      </p:sp>
      <p:sp>
        <p:nvSpPr>
          <p:cNvPr id="22549" name="Rectangle 21"/>
          <p:cNvSpPr>
            <a:spLocks noChangeArrowheads="1"/>
          </p:cNvSpPr>
          <p:nvPr/>
        </p:nvSpPr>
        <p:spPr bwMode="auto">
          <a:xfrm>
            <a:off x="3260725" y="3648075"/>
            <a:ext cx="1591783"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49" charset="-122"/>
              </a:rPr>
              <a:t>(5) </a:t>
            </a:r>
            <a:r>
              <a:rPr kumimoji="1" lang="zh-CN" altLang="en-US" sz="2000">
                <a:solidFill>
                  <a:srgbClr val="333399"/>
                </a:solidFill>
                <a:latin typeface="Arial" charset="0"/>
                <a:ea typeface="黑体" pitchFamily="49" charset="-122"/>
              </a:rPr>
              <a:t>允许发送</a:t>
            </a:r>
          </a:p>
        </p:txBody>
      </p:sp>
      <p:sp>
        <p:nvSpPr>
          <p:cNvPr id="22550" name="Rectangle 22"/>
          <p:cNvSpPr>
            <a:spLocks noChangeArrowheads="1"/>
          </p:cNvSpPr>
          <p:nvPr/>
        </p:nvSpPr>
        <p:spPr bwMode="auto">
          <a:xfrm>
            <a:off x="3260725" y="4027488"/>
            <a:ext cx="1692772"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49" charset="-122"/>
              </a:rPr>
              <a:t>(6) DCE </a:t>
            </a:r>
            <a:r>
              <a:rPr kumimoji="1" lang="zh-CN" altLang="en-US" sz="2000">
                <a:solidFill>
                  <a:srgbClr val="333399"/>
                </a:solidFill>
                <a:latin typeface="Arial" charset="0"/>
                <a:ea typeface="黑体" pitchFamily="49" charset="-122"/>
              </a:rPr>
              <a:t>就绪</a:t>
            </a:r>
          </a:p>
        </p:txBody>
      </p:sp>
      <p:sp>
        <p:nvSpPr>
          <p:cNvPr id="22551" name="Rectangle 23"/>
          <p:cNvSpPr>
            <a:spLocks noChangeArrowheads="1"/>
          </p:cNvSpPr>
          <p:nvPr/>
        </p:nvSpPr>
        <p:spPr bwMode="auto">
          <a:xfrm>
            <a:off x="3260725" y="4406900"/>
            <a:ext cx="1335303"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49" charset="-122"/>
              </a:rPr>
              <a:t>(7) </a:t>
            </a:r>
            <a:r>
              <a:rPr kumimoji="1" lang="zh-CN" altLang="en-US" sz="2000">
                <a:solidFill>
                  <a:srgbClr val="333399"/>
                </a:solidFill>
                <a:latin typeface="Arial" charset="0"/>
                <a:ea typeface="黑体" pitchFamily="49" charset="-122"/>
              </a:rPr>
              <a:t>信号地</a:t>
            </a:r>
          </a:p>
        </p:txBody>
      </p:sp>
      <p:sp>
        <p:nvSpPr>
          <p:cNvPr id="22552" name="Rectangle 24"/>
          <p:cNvSpPr>
            <a:spLocks noChangeArrowheads="1"/>
          </p:cNvSpPr>
          <p:nvPr/>
        </p:nvSpPr>
        <p:spPr bwMode="auto">
          <a:xfrm>
            <a:off x="3260725" y="4786313"/>
            <a:ext cx="1591783"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49" charset="-122"/>
              </a:rPr>
              <a:t>(8) </a:t>
            </a:r>
            <a:r>
              <a:rPr kumimoji="1" lang="zh-CN" altLang="en-US" sz="2000">
                <a:solidFill>
                  <a:srgbClr val="333399"/>
                </a:solidFill>
                <a:latin typeface="Arial" charset="0"/>
                <a:ea typeface="黑体" pitchFamily="49" charset="-122"/>
              </a:rPr>
              <a:t>载波检测</a:t>
            </a:r>
          </a:p>
        </p:txBody>
      </p:sp>
      <p:sp>
        <p:nvSpPr>
          <p:cNvPr id="22553" name="Rectangle 25"/>
          <p:cNvSpPr>
            <a:spLocks noChangeArrowheads="1"/>
          </p:cNvSpPr>
          <p:nvPr/>
        </p:nvSpPr>
        <p:spPr bwMode="auto">
          <a:xfrm>
            <a:off x="3260725" y="5165725"/>
            <a:ext cx="1806586"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49" charset="-122"/>
              </a:rPr>
              <a:t>(20) DTE </a:t>
            </a:r>
            <a:r>
              <a:rPr kumimoji="1" lang="zh-CN" altLang="en-US" sz="2000">
                <a:solidFill>
                  <a:srgbClr val="333399"/>
                </a:solidFill>
                <a:latin typeface="Arial" charset="0"/>
                <a:ea typeface="黑体" pitchFamily="49" charset="-122"/>
              </a:rPr>
              <a:t>就绪</a:t>
            </a:r>
          </a:p>
        </p:txBody>
      </p:sp>
      <p:sp>
        <p:nvSpPr>
          <p:cNvPr id="22554" name="Rectangle 26"/>
          <p:cNvSpPr>
            <a:spLocks noChangeArrowheads="1"/>
          </p:cNvSpPr>
          <p:nvPr/>
        </p:nvSpPr>
        <p:spPr bwMode="auto">
          <a:xfrm>
            <a:off x="3260725" y="5545138"/>
            <a:ext cx="1734450"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49" charset="-122"/>
              </a:rPr>
              <a:t>(22) </a:t>
            </a:r>
            <a:r>
              <a:rPr kumimoji="1" lang="zh-CN" altLang="en-US" sz="2000">
                <a:solidFill>
                  <a:srgbClr val="333399"/>
                </a:solidFill>
                <a:latin typeface="Arial" charset="0"/>
                <a:ea typeface="黑体" pitchFamily="49" charset="-122"/>
              </a:rPr>
              <a:t>振铃指示</a:t>
            </a:r>
          </a:p>
        </p:txBody>
      </p:sp>
      <p:sp>
        <p:nvSpPr>
          <p:cNvPr id="22555" name="Line 27"/>
          <p:cNvSpPr>
            <a:spLocks noChangeShapeType="1"/>
          </p:cNvSpPr>
          <p:nvPr/>
        </p:nvSpPr>
        <p:spPr bwMode="auto">
          <a:xfrm>
            <a:off x="5510213" y="2501901"/>
            <a:ext cx="0" cy="144463"/>
          </a:xfrm>
          <a:prstGeom prst="line">
            <a:avLst/>
          </a:prstGeom>
          <a:noFill/>
          <a:ln w="19050">
            <a:solidFill>
              <a:srgbClr val="333399"/>
            </a:solidFill>
            <a:round/>
            <a:headEnd/>
            <a:tailEnd/>
          </a:ln>
        </p:spPr>
        <p:txBody>
          <a:bodyPr wrap="none" anchor="ctr"/>
          <a:lstStyle/>
          <a:p>
            <a:endParaRPr lang="zh-CN" altLang="en-US"/>
          </a:p>
        </p:txBody>
      </p:sp>
      <p:sp>
        <p:nvSpPr>
          <p:cNvPr id="22556" name="Line 28"/>
          <p:cNvSpPr>
            <a:spLocks noChangeShapeType="1"/>
          </p:cNvSpPr>
          <p:nvPr/>
        </p:nvSpPr>
        <p:spPr bwMode="auto">
          <a:xfrm>
            <a:off x="5295240" y="2655888"/>
            <a:ext cx="395552" cy="0"/>
          </a:xfrm>
          <a:prstGeom prst="line">
            <a:avLst/>
          </a:prstGeom>
          <a:noFill/>
          <a:ln w="38100">
            <a:solidFill>
              <a:srgbClr val="333399"/>
            </a:solidFill>
            <a:round/>
            <a:headEnd/>
            <a:tailEnd/>
          </a:ln>
        </p:spPr>
        <p:txBody>
          <a:bodyPr wrap="none" anchor="ctr"/>
          <a:lstStyle/>
          <a:p>
            <a:endParaRPr lang="zh-CN" altLang="en-US"/>
          </a:p>
        </p:txBody>
      </p:sp>
      <p:sp>
        <p:nvSpPr>
          <p:cNvPr id="22557" name="Oval 29"/>
          <p:cNvSpPr>
            <a:spLocks noChangeArrowheads="1"/>
          </p:cNvSpPr>
          <p:nvPr/>
        </p:nvSpPr>
        <p:spPr bwMode="auto">
          <a:xfrm>
            <a:off x="5482696" y="2462213"/>
            <a:ext cx="48154" cy="49212"/>
          </a:xfrm>
          <a:prstGeom prst="ellipse">
            <a:avLst/>
          </a:prstGeom>
          <a:solidFill>
            <a:schemeClr val="tx1"/>
          </a:solidFill>
          <a:ln w="12700">
            <a:solidFill>
              <a:schemeClr val="tx1"/>
            </a:solidFill>
            <a:round/>
            <a:headEnd/>
            <a:tailEnd/>
          </a:ln>
        </p:spPr>
        <p:txBody>
          <a:bodyPr wrap="none" anchor="ctr"/>
          <a:lstStyle/>
          <a:p>
            <a:endParaRPr lang="zh-CN" altLang="en-US"/>
          </a:p>
        </p:txBody>
      </p:sp>
      <p:sp>
        <p:nvSpPr>
          <p:cNvPr id="22558" name="Line 30"/>
          <p:cNvSpPr>
            <a:spLocks noChangeShapeType="1"/>
          </p:cNvSpPr>
          <p:nvPr/>
        </p:nvSpPr>
        <p:spPr bwMode="auto">
          <a:xfrm>
            <a:off x="6633238" y="6165850"/>
            <a:ext cx="395552" cy="0"/>
          </a:xfrm>
          <a:prstGeom prst="line">
            <a:avLst/>
          </a:prstGeom>
          <a:noFill/>
          <a:ln w="38100">
            <a:solidFill>
              <a:srgbClr val="333399"/>
            </a:solidFill>
            <a:round/>
            <a:headEnd/>
            <a:tailEnd/>
          </a:ln>
        </p:spPr>
        <p:txBody>
          <a:bodyPr wrap="none" anchor="ctr"/>
          <a:lstStyle/>
          <a:p>
            <a:endParaRPr lang="zh-CN" altLang="en-US"/>
          </a:p>
        </p:txBody>
      </p:sp>
      <p:sp>
        <p:nvSpPr>
          <p:cNvPr id="22559" name="Line 31"/>
          <p:cNvSpPr>
            <a:spLocks noChangeShapeType="1"/>
          </p:cNvSpPr>
          <p:nvPr/>
        </p:nvSpPr>
        <p:spPr bwMode="auto">
          <a:xfrm>
            <a:off x="6659034" y="2236788"/>
            <a:ext cx="395552" cy="0"/>
          </a:xfrm>
          <a:prstGeom prst="line">
            <a:avLst/>
          </a:prstGeom>
          <a:noFill/>
          <a:ln w="38100">
            <a:solidFill>
              <a:srgbClr val="333399"/>
            </a:solidFill>
            <a:round/>
            <a:headEnd/>
            <a:tailEnd/>
          </a:ln>
        </p:spPr>
        <p:txBody>
          <a:bodyPr wrap="none" anchor="ctr"/>
          <a:lstStyle/>
          <a:p>
            <a:endParaRPr lang="zh-CN" altLang="en-US"/>
          </a:p>
        </p:txBody>
      </p:sp>
      <p:sp>
        <p:nvSpPr>
          <p:cNvPr id="22560" name="Line 32"/>
          <p:cNvSpPr>
            <a:spLocks noChangeShapeType="1"/>
          </p:cNvSpPr>
          <p:nvPr/>
        </p:nvSpPr>
        <p:spPr bwMode="auto">
          <a:xfrm>
            <a:off x="6837892" y="2244725"/>
            <a:ext cx="0" cy="3911600"/>
          </a:xfrm>
          <a:prstGeom prst="line">
            <a:avLst/>
          </a:prstGeom>
          <a:noFill/>
          <a:ln w="19050">
            <a:solidFill>
              <a:srgbClr val="333399"/>
            </a:solidFill>
            <a:round/>
            <a:headEnd/>
            <a:tailEnd/>
          </a:ln>
        </p:spPr>
        <p:txBody>
          <a:bodyPr wrap="none" anchor="ctr"/>
          <a:lstStyle/>
          <a:p>
            <a:endParaRPr lang="zh-CN" altLang="en-US"/>
          </a:p>
        </p:txBody>
      </p:sp>
      <p:sp>
        <p:nvSpPr>
          <p:cNvPr id="22561" name="Rectangle 33"/>
          <p:cNvSpPr>
            <a:spLocks noChangeArrowheads="1"/>
          </p:cNvSpPr>
          <p:nvPr/>
        </p:nvSpPr>
        <p:spPr bwMode="auto">
          <a:xfrm>
            <a:off x="1417109" y="2330450"/>
            <a:ext cx="697308"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49" charset="-122"/>
              </a:rPr>
              <a:t>DTE</a:t>
            </a:r>
          </a:p>
        </p:txBody>
      </p:sp>
      <p:sp>
        <p:nvSpPr>
          <p:cNvPr id="22562" name="Rectangle 34"/>
          <p:cNvSpPr>
            <a:spLocks noChangeArrowheads="1"/>
          </p:cNvSpPr>
          <p:nvPr/>
        </p:nvSpPr>
        <p:spPr bwMode="auto">
          <a:xfrm>
            <a:off x="8330671" y="2330450"/>
            <a:ext cx="726162"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a:solidFill>
                  <a:srgbClr val="333399"/>
                </a:solidFill>
                <a:latin typeface="Arial" charset="0"/>
                <a:ea typeface="黑体" pitchFamily="49" charset="-122"/>
              </a:rPr>
              <a:t>DCE</a:t>
            </a:r>
          </a:p>
        </p:txBody>
      </p:sp>
      <p:sp>
        <p:nvSpPr>
          <p:cNvPr id="22563" name="Rectangle 35"/>
          <p:cNvSpPr>
            <a:spLocks noChangeArrowheads="1"/>
          </p:cNvSpPr>
          <p:nvPr/>
        </p:nvSpPr>
        <p:spPr bwMode="auto">
          <a:xfrm>
            <a:off x="1273796" y="3455988"/>
            <a:ext cx="952185" cy="1013098"/>
          </a:xfrm>
          <a:prstGeom prst="rect">
            <a:avLst/>
          </a:prstGeom>
          <a:noFill/>
          <a:ln w="12700">
            <a:noFill/>
            <a:miter lim="800000"/>
            <a:headEnd/>
            <a:tailEnd/>
          </a:ln>
        </p:spPr>
        <p:txBody>
          <a:bodyPr wrap="none" lIns="90488" tIns="44450" rIns="90488" bIns="44450">
            <a:spAutoFit/>
          </a:bodyPr>
          <a:lstStyle/>
          <a:p>
            <a:pPr algn="ctr" defTabSz="762000" eaLnBrk="0" hangingPunct="0"/>
            <a:r>
              <a:rPr kumimoji="1" lang="zh-CN" altLang="en-US" sz="2000">
                <a:solidFill>
                  <a:srgbClr val="333399"/>
                </a:solidFill>
                <a:latin typeface="Arial" charset="0"/>
                <a:ea typeface="黑体" pitchFamily="49" charset="-122"/>
              </a:rPr>
              <a:t>计算机</a:t>
            </a:r>
          </a:p>
          <a:p>
            <a:pPr algn="ctr" defTabSz="762000" eaLnBrk="0" hangingPunct="0"/>
            <a:r>
              <a:rPr kumimoji="1" lang="zh-CN" altLang="en-US" sz="2000">
                <a:solidFill>
                  <a:srgbClr val="333399"/>
                </a:solidFill>
                <a:latin typeface="Arial" charset="0"/>
                <a:ea typeface="黑体" pitchFamily="49" charset="-122"/>
              </a:rPr>
              <a:t>或</a:t>
            </a:r>
          </a:p>
          <a:p>
            <a:pPr algn="ctr" defTabSz="762000" eaLnBrk="0" hangingPunct="0"/>
            <a:r>
              <a:rPr kumimoji="1" lang="zh-CN" altLang="en-US" sz="2000">
                <a:solidFill>
                  <a:srgbClr val="333399"/>
                </a:solidFill>
                <a:latin typeface="Arial" charset="0"/>
                <a:ea typeface="黑体" pitchFamily="49" charset="-122"/>
              </a:rPr>
              <a:t>终端</a:t>
            </a:r>
          </a:p>
        </p:txBody>
      </p:sp>
      <p:sp>
        <p:nvSpPr>
          <p:cNvPr id="22564" name="Rectangle 36"/>
          <p:cNvSpPr>
            <a:spLocks noChangeArrowheads="1"/>
          </p:cNvSpPr>
          <p:nvPr/>
        </p:nvSpPr>
        <p:spPr bwMode="auto">
          <a:xfrm>
            <a:off x="7880086" y="3889375"/>
            <a:ext cx="1465146"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调制解调器</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eaLnBrk="1" hangingPunct="1"/>
            <a:r>
              <a:rPr lang="zh-CN" altLang="en-US" sz="3600" dirty="0" smtClean="0"/>
              <a:t>利用虚调制解调器与两台计算机相连</a:t>
            </a:r>
            <a:r>
              <a:rPr lang="zh-CN" altLang="en-US" dirty="0" smtClean="0"/>
              <a:t> </a:t>
            </a:r>
          </a:p>
        </p:txBody>
      </p:sp>
      <p:sp>
        <p:nvSpPr>
          <p:cNvPr id="24579"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24580" name="Rectangle 4"/>
          <p:cNvSpPr>
            <a:spLocks noChangeArrowheads="1"/>
          </p:cNvSpPr>
          <p:nvPr/>
        </p:nvSpPr>
        <p:spPr bwMode="auto">
          <a:xfrm>
            <a:off x="0" y="3053834"/>
            <a:ext cx="184731" cy="369332"/>
          </a:xfrm>
          <a:prstGeom prst="rect">
            <a:avLst/>
          </a:prstGeom>
          <a:noFill/>
          <a:ln w="9525">
            <a:noFill/>
            <a:miter lim="800000"/>
            <a:headEnd/>
            <a:tailEnd/>
          </a:ln>
        </p:spPr>
        <p:txBody>
          <a:bodyPr wrap="none" anchor="ctr">
            <a:spAutoFit/>
          </a:bodyPr>
          <a:lstStyle/>
          <a:p>
            <a:endParaRPr lang="zh-CN" altLang="en-US"/>
          </a:p>
        </p:txBody>
      </p:sp>
      <p:sp>
        <p:nvSpPr>
          <p:cNvPr id="24581" name="Freeform 29"/>
          <p:cNvSpPr>
            <a:spLocks/>
          </p:cNvSpPr>
          <p:nvPr/>
        </p:nvSpPr>
        <p:spPr bwMode="auto">
          <a:xfrm>
            <a:off x="402432" y="2384426"/>
            <a:ext cx="1442906" cy="3325813"/>
          </a:xfrm>
          <a:custGeom>
            <a:avLst/>
            <a:gdLst>
              <a:gd name="T0" fmla="*/ 2147483647 w 876"/>
              <a:gd name="T1" fmla="*/ 0 h 2916"/>
              <a:gd name="T2" fmla="*/ 2147483647 w 876"/>
              <a:gd name="T3" fmla="*/ 0 h 2916"/>
              <a:gd name="T4" fmla="*/ 2147483647 w 876"/>
              <a:gd name="T5" fmla="*/ 2147483647 h 2916"/>
              <a:gd name="T6" fmla="*/ 2147483647 w 876"/>
              <a:gd name="T7" fmla="*/ 2147483647 h 2916"/>
              <a:gd name="T8" fmla="*/ 0 w 876"/>
              <a:gd name="T9" fmla="*/ 2147483647 h 2916"/>
              <a:gd name="T10" fmla="*/ 0 60000 65536"/>
              <a:gd name="T11" fmla="*/ 0 60000 65536"/>
              <a:gd name="T12" fmla="*/ 0 60000 65536"/>
              <a:gd name="T13" fmla="*/ 0 60000 65536"/>
              <a:gd name="T14" fmla="*/ 0 60000 65536"/>
              <a:gd name="T15" fmla="*/ 0 w 876"/>
              <a:gd name="T16" fmla="*/ 0 h 2916"/>
              <a:gd name="T17" fmla="*/ 876 w 876"/>
              <a:gd name="T18" fmla="*/ 2916 h 2916"/>
            </a:gdLst>
            <a:ahLst/>
            <a:cxnLst>
              <a:cxn ang="T10">
                <a:pos x="T0" y="T1"/>
              </a:cxn>
              <a:cxn ang="T11">
                <a:pos x="T2" y="T3"/>
              </a:cxn>
              <a:cxn ang="T12">
                <a:pos x="T4" y="T5"/>
              </a:cxn>
              <a:cxn ang="T13">
                <a:pos x="T6" y="T7"/>
              </a:cxn>
              <a:cxn ang="T14">
                <a:pos x="T8" y="T9"/>
              </a:cxn>
            </a:cxnLst>
            <a:rect l="T15" t="T16" r="T17" b="T18"/>
            <a:pathLst>
              <a:path w="876" h="2916">
                <a:moveTo>
                  <a:pt x="18" y="0"/>
                </a:moveTo>
                <a:lnTo>
                  <a:pt x="676" y="0"/>
                </a:lnTo>
                <a:lnTo>
                  <a:pt x="875" y="1464"/>
                </a:lnTo>
                <a:lnTo>
                  <a:pt x="676" y="2915"/>
                </a:lnTo>
                <a:lnTo>
                  <a:pt x="0" y="2915"/>
                </a:lnTo>
              </a:path>
            </a:pathLst>
          </a:custGeom>
          <a:solidFill>
            <a:srgbClr val="FFFF99"/>
          </a:solidFill>
          <a:ln w="19050" cap="rnd">
            <a:solidFill>
              <a:schemeClr val="tx1"/>
            </a:solidFill>
            <a:round/>
            <a:headEnd/>
            <a:tailEnd/>
          </a:ln>
        </p:spPr>
        <p:txBody>
          <a:bodyPr/>
          <a:lstStyle/>
          <a:p>
            <a:endParaRPr lang="zh-CN" altLang="en-US"/>
          </a:p>
        </p:txBody>
      </p:sp>
      <p:sp>
        <p:nvSpPr>
          <p:cNvPr id="24582" name="Oval 40"/>
          <p:cNvSpPr>
            <a:spLocks noChangeArrowheads="1"/>
          </p:cNvSpPr>
          <p:nvPr/>
        </p:nvSpPr>
        <p:spPr bwMode="auto">
          <a:xfrm>
            <a:off x="4352793" y="3871913"/>
            <a:ext cx="75671" cy="50800"/>
          </a:xfrm>
          <a:prstGeom prst="ellipse">
            <a:avLst/>
          </a:prstGeom>
          <a:solidFill>
            <a:schemeClr val="tx1"/>
          </a:solidFill>
          <a:ln w="12700">
            <a:solidFill>
              <a:schemeClr val="tx1"/>
            </a:solidFill>
            <a:round/>
            <a:headEnd/>
            <a:tailEnd/>
          </a:ln>
        </p:spPr>
        <p:txBody>
          <a:bodyPr wrap="none" anchor="ctr"/>
          <a:lstStyle/>
          <a:p>
            <a:endParaRPr lang="zh-CN" altLang="en-US"/>
          </a:p>
        </p:txBody>
      </p:sp>
      <p:sp>
        <p:nvSpPr>
          <p:cNvPr id="24583" name="Oval 41"/>
          <p:cNvSpPr>
            <a:spLocks noChangeArrowheads="1"/>
          </p:cNvSpPr>
          <p:nvPr/>
        </p:nvSpPr>
        <p:spPr bwMode="auto">
          <a:xfrm>
            <a:off x="5458619" y="3871913"/>
            <a:ext cx="75671" cy="50800"/>
          </a:xfrm>
          <a:prstGeom prst="ellipse">
            <a:avLst/>
          </a:prstGeom>
          <a:solidFill>
            <a:schemeClr val="tx1"/>
          </a:solidFill>
          <a:ln w="12700">
            <a:solidFill>
              <a:schemeClr val="tx1"/>
            </a:solidFill>
            <a:round/>
            <a:headEnd/>
            <a:tailEnd/>
          </a:ln>
        </p:spPr>
        <p:txBody>
          <a:bodyPr wrap="none" anchor="ctr"/>
          <a:lstStyle/>
          <a:p>
            <a:endParaRPr lang="zh-CN" altLang="en-US"/>
          </a:p>
        </p:txBody>
      </p:sp>
      <p:sp>
        <p:nvSpPr>
          <p:cNvPr id="24584" name="Freeform 42"/>
          <p:cNvSpPr>
            <a:spLocks/>
          </p:cNvSpPr>
          <p:nvPr/>
        </p:nvSpPr>
        <p:spPr bwMode="auto">
          <a:xfrm>
            <a:off x="7955757" y="2384426"/>
            <a:ext cx="1442906" cy="3325813"/>
          </a:xfrm>
          <a:custGeom>
            <a:avLst/>
            <a:gdLst>
              <a:gd name="T0" fmla="*/ 2147483647 w 876"/>
              <a:gd name="T1" fmla="*/ 0 h 2916"/>
              <a:gd name="T2" fmla="*/ 2147483647 w 876"/>
              <a:gd name="T3" fmla="*/ 0 h 2916"/>
              <a:gd name="T4" fmla="*/ 0 w 876"/>
              <a:gd name="T5" fmla="*/ 2147483647 h 2916"/>
              <a:gd name="T6" fmla="*/ 2147483647 w 876"/>
              <a:gd name="T7" fmla="*/ 2147483647 h 2916"/>
              <a:gd name="T8" fmla="*/ 2147483647 w 876"/>
              <a:gd name="T9" fmla="*/ 2147483647 h 2916"/>
              <a:gd name="T10" fmla="*/ 0 60000 65536"/>
              <a:gd name="T11" fmla="*/ 0 60000 65536"/>
              <a:gd name="T12" fmla="*/ 0 60000 65536"/>
              <a:gd name="T13" fmla="*/ 0 60000 65536"/>
              <a:gd name="T14" fmla="*/ 0 60000 65536"/>
              <a:gd name="T15" fmla="*/ 0 w 876"/>
              <a:gd name="T16" fmla="*/ 0 h 2916"/>
              <a:gd name="T17" fmla="*/ 876 w 876"/>
              <a:gd name="T18" fmla="*/ 2916 h 2916"/>
            </a:gdLst>
            <a:ahLst/>
            <a:cxnLst>
              <a:cxn ang="T10">
                <a:pos x="T0" y="T1"/>
              </a:cxn>
              <a:cxn ang="T11">
                <a:pos x="T2" y="T3"/>
              </a:cxn>
              <a:cxn ang="T12">
                <a:pos x="T4" y="T5"/>
              </a:cxn>
              <a:cxn ang="T13">
                <a:pos x="T6" y="T7"/>
              </a:cxn>
              <a:cxn ang="T14">
                <a:pos x="T8" y="T9"/>
              </a:cxn>
            </a:cxnLst>
            <a:rect l="T15" t="T16" r="T17" b="T18"/>
            <a:pathLst>
              <a:path w="876" h="2916">
                <a:moveTo>
                  <a:pt x="857" y="0"/>
                </a:moveTo>
                <a:lnTo>
                  <a:pt x="199" y="0"/>
                </a:lnTo>
                <a:lnTo>
                  <a:pt x="0" y="1464"/>
                </a:lnTo>
                <a:lnTo>
                  <a:pt x="199" y="2915"/>
                </a:lnTo>
                <a:lnTo>
                  <a:pt x="875" y="2915"/>
                </a:lnTo>
              </a:path>
            </a:pathLst>
          </a:custGeom>
          <a:solidFill>
            <a:srgbClr val="FFFF99"/>
          </a:solidFill>
          <a:ln w="19050" cap="rnd">
            <a:solidFill>
              <a:schemeClr val="tx1"/>
            </a:solidFill>
            <a:round/>
            <a:headEnd/>
            <a:tailEnd/>
          </a:ln>
        </p:spPr>
        <p:txBody>
          <a:bodyPr/>
          <a:lstStyle/>
          <a:p>
            <a:endParaRPr lang="zh-CN" altLang="en-US"/>
          </a:p>
        </p:txBody>
      </p:sp>
      <p:sp>
        <p:nvSpPr>
          <p:cNvPr id="24585" name="Freeform 53"/>
          <p:cNvSpPr>
            <a:spLocks/>
          </p:cNvSpPr>
          <p:nvPr/>
        </p:nvSpPr>
        <p:spPr bwMode="auto">
          <a:xfrm>
            <a:off x="3704431" y="2384426"/>
            <a:ext cx="2414588" cy="3325813"/>
          </a:xfrm>
          <a:custGeom>
            <a:avLst/>
            <a:gdLst>
              <a:gd name="T0" fmla="*/ 2147483647 w 1465"/>
              <a:gd name="T1" fmla="*/ 0 h 2917"/>
              <a:gd name="T2" fmla="*/ 2147483647 w 1465"/>
              <a:gd name="T3" fmla="*/ 2147483647 h 2917"/>
              <a:gd name="T4" fmla="*/ 0 w 1465"/>
              <a:gd name="T5" fmla="*/ 2147483647 h 2917"/>
              <a:gd name="T6" fmla="*/ 2147483647 w 1465"/>
              <a:gd name="T7" fmla="*/ 2147483647 h 2917"/>
              <a:gd name="T8" fmla="*/ 2147483647 w 1465"/>
              <a:gd name="T9" fmla="*/ 2147483647 h 2917"/>
              <a:gd name="T10" fmla="*/ 2147483647 w 1465"/>
              <a:gd name="T11" fmla="*/ 0 h 2917"/>
              <a:gd name="T12" fmla="*/ 2147483647 w 1465"/>
              <a:gd name="T13" fmla="*/ 0 h 2917"/>
              <a:gd name="T14" fmla="*/ 0 60000 65536"/>
              <a:gd name="T15" fmla="*/ 0 60000 65536"/>
              <a:gd name="T16" fmla="*/ 0 60000 65536"/>
              <a:gd name="T17" fmla="*/ 0 60000 65536"/>
              <a:gd name="T18" fmla="*/ 0 60000 65536"/>
              <a:gd name="T19" fmla="*/ 0 60000 65536"/>
              <a:gd name="T20" fmla="*/ 0 60000 65536"/>
              <a:gd name="T21" fmla="*/ 0 w 1465"/>
              <a:gd name="T22" fmla="*/ 0 h 2917"/>
              <a:gd name="T23" fmla="*/ 1465 w 1465"/>
              <a:gd name="T24" fmla="*/ 2917 h 29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65" h="2917">
                <a:moveTo>
                  <a:pt x="24" y="0"/>
                </a:moveTo>
                <a:lnTo>
                  <a:pt x="228" y="1464"/>
                </a:lnTo>
                <a:lnTo>
                  <a:pt x="0" y="2916"/>
                </a:lnTo>
                <a:lnTo>
                  <a:pt x="1452" y="2916"/>
                </a:lnTo>
                <a:lnTo>
                  <a:pt x="1260" y="1476"/>
                </a:lnTo>
                <a:lnTo>
                  <a:pt x="1464" y="0"/>
                </a:lnTo>
                <a:lnTo>
                  <a:pt x="24" y="0"/>
                </a:lnTo>
              </a:path>
            </a:pathLst>
          </a:custGeom>
          <a:solidFill>
            <a:srgbClr val="CCECFF"/>
          </a:solidFill>
          <a:ln w="19050" cap="rnd">
            <a:solidFill>
              <a:schemeClr val="tx1"/>
            </a:solidFill>
            <a:round/>
            <a:headEnd/>
            <a:tailEnd/>
          </a:ln>
        </p:spPr>
        <p:txBody>
          <a:bodyPr/>
          <a:lstStyle/>
          <a:p>
            <a:endParaRPr lang="zh-CN" altLang="en-US"/>
          </a:p>
        </p:txBody>
      </p:sp>
      <p:sp>
        <p:nvSpPr>
          <p:cNvPr id="24586" name="Line 54"/>
          <p:cNvSpPr>
            <a:spLocks noChangeShapeType="1"/>
          </p:cNvSpPr>
          <p:nvPr/>
        </p:nvSpPr>
        <p:spPr bwMode="auto">
          <a:xfrm>
            <a:off x="963083" y="2686050"/>
            <a:ext cx="7878366" cy="0"/>
          </a:xfrm>
          <a:prstGeom prst="line">
            <a:avLst/>
          </a:prstGeom>
          <a:noFill/>
          <a:ln w="28575">
            <a:solidFill>
              <a:srgbClr val="333399"/>
            </a:solidFill>
            <a:round/>
            <a:headEnd/>
            <a:tailEnd/>
          </a:ln>
        </p:spPr>
        <p:txBody>
          <a:bodyPr wrap="none" anchor="ctr"/>
          <a:lstStyle/>
          <a:p>
            <a:endParaRPr lang="zh-CN" altLang="en-US"/>
          </a:p>
        </p:txBody>
      </p:sp>
      <p:sp>
        <p:nvSpPr>
          <p:cNvPr id="24587" name="Freeform 55"/>
          <p:cNvSpPr>
            <a:spLocks/>
          </p:cNvSpPr>
          <p:nvPr/>
        </p:nvSpPr>
        <p:spPr bwMode="auto">
          <a:xfrm>
            <a:off x="956204" y="3000376"/>
            <a:ext cx="7912762" cy="301625"/>
          </a:xfrm>
          <a:custGeom>
            <a:avLst/>
            <a:gdLst>
              <a:gd name="T0" fmla="*/ 0 w 4801"/>
              <a:gd name="T1" fmla="*/ 0 h 265"/>
              <a:gd name="T2" fmla="*/ 2147483647 w 4801"/>
              <a:gd name="T3" fmla="*/ 0 h 265"/>
              <a:gd name="T4" fmla="*/ 2147483647 w 4801"/>
              <a:gd name="T5" fmla="*/ 2147483647 h 265"/>
              <a:gd name="T6" fmla="*/ 2147483647 w 4801"/>
              <a:gd name="T7" fmla="*/ 2147483647 h 265"/>
              <a:gd name="T8" fmla="*/ 0 60000 65536"/>
              <a:gd name="T9" fmla="*/ 0 60000 65536"/>
              <a:gd name="T10" fmla="*/ 0 60000 65536"/>
              <a:gd name="T11" fmla="*/ 0 60000 65536"/>
              <a:gd name="T12" fmla="*/ 0 w 4801"/>
              <a:gd name="T13" fmla="*/ 0 h 265"/>
              <a:gd name="T14" fmla="*/ 4801 w 4801"/>
              <a:gd name="T15" fmla="*/ 265 h 265"/>
            </a:gdLst>
            <a:ahLst/>
            <a:cxnLst>
              <a:cxn ang="T8">
                <a:pos x="T0" y="T1"/>
              </a:cxn>
              <a:cxn ang="T9">
                <a:pos x="T2" y="T3"/>
              </a:cxn>
              <a:cxn ang="T10">
                <a:pos x="T4" y="T5"/>
              </a:cxn>
              <a:cxn ang="T11">
                <a:pos x="T6" y="T7"/>
              </a:cxn>
            </a:cxnLst>
            <a:rect l="T12" t="T13" r="T14" b="T15"/>
            <a:pathLst>
              <a:path w="4801" h="265">
                <a:moveTo>
                  <a:pt x="0" y="0"/>
                </a:moveTo>
                <a:lnTo>
                  <a:pt x="2081" y="0"/>
                </a:lnTo>
                <a:lnTo>
                  <a:pt x="2755" y="264"/>
                </a:lnTo>
                <a:lnTo>
                  <a:pt x="4800" y="264"/>
                </a:lnTo>
              </a:path>
            </a:pathLst>
          </a:custGeom>
          <a:noFill/>
          <a:ln w="28575" cap="rnd">
            <a:solidFill>
              <a:srgbClr val="333399"/>
            </a:solidFill>
            <a:round/>
            <a:headEnd/>
            <a:tailEnd/>
          </a:ln>
        </p:spPr>
        <p:txBody>
          <a:bodyPr/>
          <a:lstStyle/>
          <a:p>
            <a:endParaRPr lang="zh-CN" altLang="en-US"/>
          </a:p>
        </p:txBody>
      </p:sp>
      <p:sp>
        <p:nvSpPr>
          <p:cNvPr id="24588" name="Freeform 56"/>
          <p:cNvSpPr>
            <a:spLocks/>
          </p:cNvSpPr>
          <p:nvPr/>
        </p:nvSpPr>
        <p:spPr bwMode="auto">
          <a:xfrm>
            <a:off x="937287" y="3000376"/>
            <a:ext cx="7911042" cy="301625"/>
          </a:xfrm>
          <a:custGeom>
            <a:avLst/>
            <a:gdLst>
              <a:gd name="T0" fmla="*/ 0 w 4801"/>
              <a:gd name="T1" fmla="*/ 2147483647 h 265"/>
              <a:gd name="T2" fmla="*/ 2147483647 w 4801"/>
              <a:gd name="T3" fmla="*/ 2147483647 h 265"/>
              <a:gd name="T4" fmla="*/ 2147483647 w 4801"/>
              <a:gd name="T5" fmla="*/ 0 h 265"/>
              <a:gd name="T6" fmla="*/ 2147483647 w 4801"/>
              <a:gd name="T7" fmla="*/ 0 h 265"/>
              <a:gd name="T8" fmla="*/ 0 60000 65536"/>
              <a:gd name="T9" fmla="*/ 0 60000 65536"/>
              <a:gd name="T10" fmla="*/ 0 60000 65536"/>
              <a:gd name="T11" fmla="*/ 0 60000 65536"/>
              <a:gd name="T12" fmla="*/ 0 w 4801"/>
              <a:gd name="T13" fmla="*/ 0 h 265"/>
              <a:gd name="T14" fmla="*/ 4801 w 4801"/>
              <a:gd name="T15" fmla="*/ 265 h 265"/>
            </a:gdLst>
            <a:ahLst/>
            <a:cxnLst>
              <a:cxn ang="T8">
                <a:pos x="T0" y="T1"/>
              </a:cxn>
              <a:cxn ang="T9">
                <a:pos x="T2" y="T3"/>
              </a:cxn>
              <a:cxn ang="T10">
                <a:pos x="T4" y="T5"/>
              </a:cxn>
              <a:cxn ang="T11">
                <a:pos x="T6" y="T7"/>
              </a:cxn>
            </a:cxnLst>
            <a:rect l="T12" t="T13" r="T14" b="T15"/>
            <a:pathLst>
              <a:path w="4801" h="265">
                <a:moveTo>
                  <a:pt x="0" y="264"/>
                </a:moveTo>
                <a:lnTo>
                  <a:pt x="2081" y="264"/>
                </a:lnTo>
                <a:lnTo>
                  <a:pt x="2755" y="0"/>
                </a:lnTo>
                <a:lnTo>
                  <a:pt x="4800" y="0"/>
                </a:lnTo>
              </a:path>
            </a:pathLst>
          </a:custGeom>
          <a:noFill/>
          <a:ln w="28575" cap="rnd">
            <a:solidFill>
              <a:srgbClr val="333399"/>
            </a:solidFill>
            <a:round/>
            <a:headEnd/>
            <a:tailEnd/>
          </a:ln>
        </p:spPr>
        <p:txBody>
          <a:bodyPr/>
          <a:lstStyle/>
          <a:p>
            <a:endParaRPr lang="zh-CN" altLang="en-US"/>
          </a:p>
        </p:txBody>
      </p:sp>
      <p:sp>
        <p:nvSpPr>
          <p:cNvPr id="24589" name="Freeform 57"/>
          <p:cNvSpPr>
            <a:spLocks/>
          </p:cNvSpPr>
          <p:nvPr/>
        </p:nvSpPr>
        <p:spPr bwMode="auto">
          <a:xfrm>
            <a:off x="956204" y="5106988"/>
            <a:ext cx="7892125" cy="315912"/>
          </a:xfrm>
          <a:custGeom>
            <a:avLst/>
            <a:gdLst>
              <a:gd name="T0" fmla="*/ 0 w 4789"/>
              <a:gd name="T1" fmla="*/ 2147483647 h 277"/>
              <a:gd name="T2" fmla="*/ 2147483647 w 4789"/>
              <a:gd name="T3" fmla="*/ 2147483647 h 277"/>
              <a:gd name="T4" fmla="*/ 2147483647 w 4789"/>
              <a:gd name="T5" fmla="*/ 0 h 277"/>
              <a:gd name="T6" fmla="*/ 2147483647 w 4789"/>
              <a:gd name="T7" fmla="*/ 0 h 277"/>
              <a:gd name="T8" fmla="*/ 0 60000 65536"/>
              <a:gd name="T9" fmla="*/ 0 60000 65536"/>
              <a:gd name="T10" fmla="*/ 0 60000 65536"/>
              <a:gd name="T11" fmla="*/ 0 60000 65536"/>
              <a:gd name="T12" fmla="*/ 0 w 4789"/>
              <a:gd name="T13" fmla="*/ 0 h 277"/>
              <a:gd name="T14" fmla="*/ 4789 w 4789"/>
              <a:gd name="T15" fmla="*/ 277 h 277"/>
            </a:gdLst>
            <a:ahLst/>
            <a:cxnLst>
              <a:cxn ang="T8">
                <a:pos x="T0" y="T1"/>
              </a:cxn>
              <a:cxn ang="T9">
                <a:pos x="T2" y="T3"/>
              </a:cxn>
              <a:cxn ang="T10">
                <a:pos x="T4" y="T5"/>
              </a:cxn>
              <a:cxn ang="T11">
                <a:pos x="T6" y="T7"/>
              </a:cxn>
            </a:cxnLst>
            <a:rect l="T12" t="T13" r="T14" b="T15"/>
            <a:pathLst>
              <a:path w="4789" h="277">
                <a:moveTo>
                  <a:pt x="0" y="276"/>
                </a:moveTo>
                <a:lnTo>
                  <a:pt x="2076" y="276"/>
                </a:lnTo>
                <a:lnTo>
                  <a:pt x="2748" y="0"/>
                </a:lnTo>
                <a:lnTo>
                  <a:pt x="4788" y="0"/>
                </a:lnTo>
              </a:path>
            </a:pathLst>
          </a:custGeom>
          <a:noFill/>
          <a:ln w="28575" cap="rnd">
            <a:solidFill>
              <a:srgbClr val="333399"/>
            </a:solidFill>
            <a:round/>
            <a:headEnd/>
            <a:tailEnd/>
          </a:ln>
        </p:spPr>
        <p:txBody>
          <a:bodyPr/>
          <a:lstStyle/>
          <a:p>
            <a:endParaRPr lang="zh-CN" altLang="en-US"/>
          </a:p>
        </p:txBody>
      </p:sp>
      <p:sp>
        <p:nvSpPr>
          <p:cNvPr id="24590" name="Freeform 58"/>
          <p:cNvSpPr>
            <a:spLocks/>
          </p:cNvSpPr>
          <p:nvPr/>
        </p:nvSpPr>
        <p:spPr bwMode="auto">
          <a:xfrm>
            <a:off x="956204" y="5121276"/>
            <a:ext cx="7892125" cy="301625"/>
          </a:xfrm>
          <a:custGeom>
            <a:avLst/>
            <a:gdLst>
              <a:gd name="T0" fmla="*/ 0 w 4789"/>
              <a:gd name="T1" fmla="*/ 0 h 265"/>
              <a:gd name="T2" fmla="*/ 2147483647 w 4789"/>
              <a:gd name="T3" fmla="*/ 0 h 265"/>
              <a:gd name="T4" fmla="*/ 2147483647 w 4789"/>
              <a:gd name="T5" fmla="*/ 2147483647 h 265"/>
              <a:gd name="T6" fmla="*/ 2147483647 w 4789"/>
              <a:gd name="T7" fmla="*/ 2147483647 h 265"/>
              <a:gd name="T8" fmla="*/ 0 60000 65536"/>
              <a:gd name="T9" fmla="*/ 0 60000 65536"/>
              <a:gd name="T10" fmla="*/ 0 60000 65536"/>
              <a:gd name="T11" fmla="*/ 0 60000 65536"/>
              <a:gd name="T12" fmla="*/ 0 w 4789"/>
              <a:gd name="T13" fmla="*/ 0 h 265"/>
              <a:gd name="T14" fmla="*/ 4789 w 4789"/>
              <a:gd name="T15" fmla="*/ 265 h 265"/>
            </a:gdLst>
            <a:ahLst/>
            <a:cxnLst>
              <a:cxn ang="T8">
                <a:pos x="T0" y="T1"/>
              </a:cxn>
              <a:cxn ang="T9">
                <a:pos x="T2" y="T3"/>
              </a:cxn>
              <a:cxn ang="T10">
                <a:pos x="T4" y="T5"/>
              </a:cxn>
              <a:cxn ang="T11">
                <a:pos x="T6" y="T7"/>
              </a:cxn>
            </a:cxnLst>
            <a:rect l="T12" t="T13" r="T14" b="T15"/>
            <a:pathLst>
              <a:path w="4789" h="265">
                <a:moveTo>
                  <a:pt x="0" y="0"/>
                </a:moveTo>
                <a:lnTo>
                  <a:pt x="2076" y="0"/>
                </a:lnTo>
                <a:lnTo>
                  <a:pt x="2748" y="264"/>
                </a:lnTo>
                <a:lnTo>
                  <a:pt x="4788" y="264"/>
                </a:lnTo>
              </a:path>
            </a:pathLst>
          </a:custGeom>
          <a:noFill/>
          <a:ln w="28575" cap="rnd">
            <a:solidFill>
              <a:srgbClr val="333399"/>
            </a:solidFill>
            <a:round/>
            <a:headEnd/>
            <a:tailEnd/>
          </a:ln>
        </p:spPr>
        <p:txBody>
          <a:bodyPr/>
          <a:lstStyle/>
          <a:p>
            <a:endParaRPr lang="zh-CN" altLang="en-US"/>
          </a:p>
        </p:txBody>
      </p:sp>
      <p:sp>
        <p:nvSpPr>
          <p:cNvPr id="24591" name="Line 59"/>
          <p:cNvSpPr>
            <a:spLocks noChangeShapeType="1"/>
          </p:cNvSpPr>
          <p:nvPr/>
        </p:nvSpPr>
        <p:spPr bwMode="auto">
          <a:xfrm>
            <a:off x="963084" y="4505325"/>
            <a:ext cx="7895564" cy="0"/>
          </a:xfrm>
          <a:prstGeom prst="line">
            <a:avLst/>
          </a:prstGeom>
          <a:noFill/>
          <a:ln w="28575">
            <a:solidFill>
              <a:srgbClr val="333399"/>
            </a:solidFill>
            <a:round/>
            <a:headEnd/>
            <a:tailEnd/>
          </a:ln>
        </p:spPr>
        <p:txBody>
          <a:bodyPr wrap="none" anchor="ctr"/>
          <a:lstStyle/>
          <a:p>
            <a:endParaRPr lang="zh-CN" altLang="en-US"/>
          </a:p>
        </p:txBody>
      </p:sp>
      <p:sp>
        <p:nvSpPr>
          <p:cNvPr id="24592" name="Freeform 60"/>
          <p:cNvSpPr>
            <a:spLocks/>
          </p:cNvSpPr>
          <p:nvPr/>
        </p:nvSpPr>
        <p:spPr bwMode="auto">
          <a:xfrm>
            <a:off x="956205" y="4217989"/>
            <a:ext cx="3422385" cy="904875"/>
          </a:xfrm>
          <a:custGeom>
            <a:avLst/>
            <a:gdLst>
              <a:gd name="T0" fmla="*/ 0 w 2077"/>
              <a:gd name="T1" fmla="*/ 0 h 793"/>
              <a:gd name="T2" fmla="*/ 2147483647 w 2077"/>
              <a:gd name="T3" fmla="*/ 0 h 793"/>
              <a:gd name="T4" fmla="*/ 2147483647 w 2077"/>
              <a:gd name="T5" fmla="*/ 2147483647 h 793"/>
              <a:gd name="T6" fmla="*/ 0 60000 65536"/>
              <a:gd name="T7" fmla="*/ 0 60000 65536"/>
              <a:gd name="T8" fmla="*/ 0 60000 65536"/>
              <a:gd name="T9" fmla="*/ 0 w 2077"/>
              <a:gd name="T10" fmla="*/ 0 h 793"/>
              <a:gd name="T11" fmla="*/ 2077 w 2077"/>
              <a:gd name="T12" fmla="*/ 793 h 793"/>
            </a:gdLst>
            <a:ahLst/>
            <a:cxnLst>
              <a:cxn ang="T6">
                <a:pos x="T0" y="T1"/>
              </a:cxn>
              <a:cxn ang="T7">
                <a:pos x="T2" y="T3"/>
              </a:cxn>
              <a:cxn ang="T8">
                <a:pos x="T4" y="T5"/>
              </a:cxn>
            </a:cxnLst>
            <a:rect l="T9" t="T10" r="T11" b="T12"/>
            <a:pathLst>
              <a:path w="2077" h="793">
                <a:moveTo>
                  <a:pt x="0" y="0"/>
                </a:moveTo>
                <a:lnTo>
                  <a:pt x="2076" y="0"/>
                </a:lnTo>
                <a:lnTo>
                  <a:pt x="2076" y="792"/>
                </a:lnTo>
              </a:path>
            </a:pathLst>
          </a:custGeom>
          <a:noFill/>
          <a:ln w="28575" cap="rnd">
            <a:solidFill>
              <a:srgbClr val="333399"/>
            </a:solidFill>
            <a:round/>
            <a:headEnd/>
            <a:tailEnd/>
          </a:ln>
        </p:spPr>
        <p:txBody>
          <a:bodyPr/>
          <a:lstStyle/>
          <a:p>
            <a:endParaRPr lang="zh-CN" altLang="en-US"/>
          </a:p>
        </p:txBody>
      </p:sp>
      <p:sp>
        <p:nvSpPr>
          <p:cNvPr id="24593" name="Freeform 61"/>
          <p:cNvSpPr>
            <a:spLocks/>
          </p:cNvSpPr>
          <p:nvPr/>
        </p:nvSpPr>
        <p:spPr bwMode="auto">
          <a:xfrm>
            <a:off x="5484416" y="4217988"/>
            <a:ext cx="3363913" cy="889000"/>
          </a:xfrm>
          <a:custGeom>
            <a:avLst/>
            <a:gdLst>
              <a:gd name="T0" fmla="*/ 2147483647 w 2041"/>
              <a:gd name="T1" fmla="*/ 0 h 781"/>
              <a:gd name="T2" fmla="*/ 0 w 2041"/>
              <a:gd name="T3" fmla="*/ 0 h 781"/>
              <a:gd name="T4" fmla="*/ 0 w 2041"/>
              <a:gd name="T5" fmla="*/ 2147483647 h 781"/>
              <a:gd name="T6" fmla="*/ 0 60000 65536"/>
              <a:gd name="T7" fmla="*/ 0 60000 65536"/>
              <a:gd name="T8" fmla="*/ 0 60000 65536"/>
              <a:gd name="T9" fmla="*/ 0 w 2041"/>
              <a:gd name="T10" fmla="*/ 0 h 781"/>
              <a:gd name="T11" fmla="*/ 2041 w 2041"/>
              <a:gd name="T12" fmla="*/ 781 h 781"/>
            </a:gdLst>
            <a:ahLst/>
            <a:cxnLst>
              <a:cxn ang="T6">
                <a:pos x="T0" y="T1"/>
              </a:cxn>
              <a:cxn ang="T7">
                <a:pos x="T2" y="T3"/>
              </a:cxn>
              <a:cxn ang="T8">
                <a:pos x="T4" y="T5"/>
              </a:cxn>
            </a:cxnLst>
            <a:rect l="T9" t="T10" r="T11" b="T12"/>
            <a:pathLst>
              <a:path w="2041" h="781">
                <a:moveTo>
                  <a:pt x="2040" y="0"/>
                </a:moveTo>
                <a:lnTo>
                  <a:pt x="0" y="0"/>
                </a:lnTo>
                <a:lnTo>
                  <a:pt x="0" y="780"/>
                </a:lnTo>
              </a:path>
            </a:pathLst>
          </a:custGeom>
          <a:noFill/>
          <a:ln w="28575" cap="rnd">
            <a:solidFill>
              <a:srgbClr val="333399"/>
            </a:solidFill>
            <a:round/>
            <a:headEnd/>
            <a:tailEnd/>
          </a:ln>
        </p:spPr>
        <p:txBody>
          <a:bodyPr/>
          <a:lstStyle/>
          <a:p>
            <a:endParaRPr lang="zh-CN" altLang="en-US"/>
          </a:p>
        </p:txBody>
      </p:sp>
      <p:sp>
        <p:nvSpPr>
          <p:cNvPr id="24594" name="Freeform 62"/>
          <p:cNvSpPr>
            <a:spLocks/>
          </p:cNvSpPr>
          <p:nvPr/>
        </p:nvSpPr>
        <p:spPr bwMode="auto">
          <a:xfrm>
            <a:off x="956205" y="3589338"/>
            <a:ext cx="3422385" cy="315912"/>
          </a:xfrm>
          <a:custGeom>
            <a:avLst/>
            <a:gdLst>
              <a:gd name="T0" fmla="*/ 0 w 2077"/>
              <a:gd name="T1" fmla="*/ 0 h 277"/>
              <a:gd name="T2" fmla="*/ 2147483647 w 2077"/>
              <a:gd name="T3" fmla="*/ 0 h 277"/>
              <a:gd name="T4" fmla="*/ 2147483647 w 2077"/>
              <a:gd name="T5" fmla="*/ 2147483647 h 277"/>
              <a:gd name="T6" fmla="*/ 0 60000 65536"/>
              <a:gd name="T7" fmla="*/ 0 60000 65536"/>
              <a:gd name="T8" fmla="*/ 0 60000 65536"/>
              <a:gd name="T9" fmla="*/ 0 w 2077"/>
              <a:gd name="T10" fmla="*/ 0 h 277"/>
              <a:gd name="T11" fmla="*/ 2077 w 2077"/>
              <a:gd name="T12" fmla="*/ 277 h 277"/>
            </a:gdLst>
            <a:ahLst/>
            <a:cxnLst>
              <a:cxn ang="T6">
                <a:pos x="T0" y="T1"/>
              </a:cxn>
              <a:cxn ang="T7">
                <a:pos x="T2" y="T3"/>
              </a:cxn>
              <a:cxn ang="T8">
                <a:pos x="T4" y="T5"/>
              </a:cxn>
            </a:cxnLst>
            <a:rect l="T9" t="T10" r="T11" b="T12"/>
            <a:pathLst>
              <a:path w="2077" h="277">
                <a:moveTo>
                  <a:pt x="0" y="0"/>
                </a:moveTo>
                <a:lnTo>
                  <a:pt x="2076" y="0"/>
                </a:lnTo>
                <a:lnTo>
                  <a:pt x="2076" y="276"/>
                </a:lnTo>
              </a:path>
            </a:pathLst>
          </a:custGeom>
          <a:noFill/>
          <a:ln w="28575" cap="rnd">
            <a:solidFill>
              <a:srgbClr val="333399"/>
            </a:solidFill>
            <a:round/>
            <a:headEnd/>
            <a:tailEnd/>
          </a:ln>
        </p:spPr>
        <p:txBody>
          <a:bodyPr/>
          <a:lstStyle/>
          <a:p>
            <a:endParaRPr lang="zh-CN" altLang="en-US"/>
          </a:p>
        </p:txBody>
      </p:sp>
      <p:sp>
        <p:nvSpPr>
          <p:cNvPr id="24595" name="Freeform 63"/>
          <p:cNvSpPr>
            <a:spLocks/>
          </p:cNvSpPr>
          <p:nvPr/>
        </p:nvSpPr>
        <p:spPr bwMode="auto">
          <a:xfrm>
            <a:off x="5484416" y="3602038"/>
            <a:ext cx="3363913" cy="315912"/>
          </a:xfrm>
          <a:custGeom>
            <a:avLst/>
            <a:gdLst>
              <a:gd name="T0" fmla="*/ 2147483647 w 2041"/>
              <a:gd name="T1" fmla="*/ 0 h 277"/>
              <a:gd name="T2" fmla="*/ 0 w 2041"/>
              <a:gd name="T3" fmla="*/ 0 h 277"/>
              <a:gd name="T4" fmla="*/ 0 w 2041"/>
              <a:gd name="T5" fmla="*/ 2147483647 h 277"/>
              <a:gd name="T6" fmla="*/ 0 60000 65536"/>
              <a:gd name="T7" fmla="*/ 0 60000 65536"/>
              <a:gd name="T8" fmla="*/ 0 60000 65536"/>
              <a:gd name="T9" fmla="*/ 0 w 2041"/>
              <a:gd name="T10" fmla="*/ 0 h 277"/>
              <a:gd name="T11" fmla="*/ 2041 w 2041"/>
              <a:gd name="T12" fmla="*/ 277 h 277"/>
            </a:gdLst>
            <a:ahLst/>
            <a:cxnLst>
              <a:cxn ang="T6">
                <a:pos x="T0" y="T1"/>
              </a:cxn>
              <a:cxn ang="T7">
                <a:pos x="T2" y="T3"/>
              </a:cxn>
              <a:cxn ang="T8">
                <a:pos x="T4" y="T5"/>
              </a:cxn>
            </a:cxnLst>
            <a:rect l="T9" t="T10" r="T11" b="T12"/>
            <a:pathLst>
              <a:path w="2041" h="277">
                <a:moveTo>
                  <a:pt x="2040" y="0"/>
                </a:moveTo>
                <a:lnTo>
                  <a:pt x="0" y="0"/>
                </a:lnTo>
                <a:lnTo>
                  <a:pt x="0" y="276"/>
                </a:lnTo>
              </a:path>
            </a:pathLst>
          </a:custGeom>
          <a:noFill/>
          <a:ln w="28575" cap="rnd">
            <a:solidFill>
              <a:srgbClr val="333399"/>
            </a:solidFill>
            <a:round/>
            <a:headEnd/>
            <a:tailEnd/>
          </a:ln>
        </p:spPr>
        <p:txBody>
          <a:bodyPr/>
          <a:lstStyle/>
          <a:p>
            <a:endParaRPr lang="zh-CN" altLang="en-US"/>
          </a:p>
        </p:txBody>
      </p:sp>
      <p:sp>
        <p:nvSpPr>
          <p:cNvPr id="24596" name="Freeform 64"/>
          <p:cNvSpPr>
            <a:spLocks/>
          </p:cNvSpPr>
          <p:nvPr/>
        </p:nvSpPr>
        <p:spPr bwMode="auto">
          <a:xfrm>
            <a:off x="956204" y="3903664"/>
            <a:ext cx="7892125" cy="917575"/>
          </a:xfrm>
          <a:custGeom>
            <a:avLst/>
            <a:gdLst>
              <a:gd name="T0" fmla="*/ 0 w 4789"/>
              <a:gd name="T1" fmla="*/ 2147483647 h 805"/>
              <a:gd name="T2" fmla="*/ 2147483647 w 4789"/>
              <a:gd name="T3" fmla="*/ 2147483647 h 805"/>
              <a:gd name="T4" fmla="*/ 2147483647 w 4789"/>
              <a:gd name="T5" fmla="*/ 0 h 805"/>
              <a:gd name="T6" fmla="*/ 2147483647 w 4789"/>
              <a:gd name="T7" fmla="*/ 0 h 805"/>
              <a:gd name="T8" fmla="*/ 0 60000 65536"/>
              <a:gd name="T9" fmla="*/ 0 60000 65536"/>
              <a:gd name="T10" fmla="*/ 0 60000 65536"/>
              <a:gd name="T11" fmla="*/ 0 60000 65536"/>
              <a:gd name="T12" fmla="*/ 0 w 4789"/>
              <a:gd name="T13" fmla="*/ 0 h 805"/>
              <a:gd name="T14" fmla="*/ 4789 w 4789"/>
              <a:gd name="T15" fmla="*/ 805 h 805"/>
            </a:gdLst>
            <a:ahLst/>
            <a:cxnLst>
              <a:cxn ang="T8">
                <a:pos x="T0" y="T1"/>
              </a:cxn>
              <a:cxn ang="T9">
                <a:pos x="T2" y="T3"/>
              </a:cxn>
              <a:cxn ang="T10">
                <a:pos x="T4" y="T5"/>
              </a:cxn>
              <a:cxn ang="T11">
                <a:pos x="T6" y="T7"/>
              </a:cxn>
            </a:cxnLst>
            <a:rect l="T12" t="T13" r="T14" b="T15"/>
            <a:pathLst>
              <a:path w="4789" h="805">
                <a:moveTo>
                  <a:pt x="0" y="804"/>
                </a:moveTo>
                <a:lnTo>
                  <a:pt x="2244" y="804"/>
                </a:lnTo>
                <a:lnTo>
                  <a:pt x="2604" y="0"/>
                </a:lnTo>
                <a:lnTo>
                  <a:pt x="4788" y="0"/>
                </a:lnTo>
              </a:path>
            </a:pathLst>
          </a:custGeom>
          <a:noFill/>
          <a:ln w="28575" cap="rnd">
            <a:solidFill>
              <a:srgbClr val="333399"/>
            </a:solidFill>
            <a:round/>
            <a:headEnd/>
            <a:tailEnd/>
          </a:ln>
        </p:spPr>
        <p:txBody>
          <a:bodyPr/>
          <a:lstStyle/>
          <a:p>
            <a:endParaRPr lang="zh-CN" altLang="en-US"/>
          </a:p>
        </p:txBody>
      </p:sp>
      <p:sp>
        <p:nvSpPr>
          <p:cNvPr id="24597" name="Freeform 65"/>
          <p:cNvSpPr>
            <a:spLocks/>
          </p:cNvSpPr>
          <p:nvPr/>
        </p:nvSpPr>
        <p:spPr bwMode="auto">
          <a:xfrm>
            <a:off x="956204" y="3903664"/>
            <a:ext cx="7892125" cy="917575"/>
          </a:xfrm>
          <a:custGeom>
            <a:avLst/>
            <a:gdLst>
              <a:gd name="T0" fmla="*/ 0 w 4789"/>
              <a:gd name="T1" fmla="*/ 0 h 805"/>
              <a:gd name="T2" fmla="*/ 2147483647 w 4789"/>
              <a:gd name="T3" fmla="*/ 0 h 805"/>
              <a:gd name="T4" fmla="*/ 2147483647 w 4789"/>
              <a:gd name="T5" fmla="*/ 2147483647 h 805"/>
              <a:gd name="T6" fmla="*/ 2147483647 w 4789"/>
              <a:gd name="T7" fmla="*/ 2147483647 h 805"/>
              <a:gd name="T8" fmla="*/ 0 60000 65536"/>
              <a:gd name="T9" fmla="*/ 0 60000 65536"/>
              <a:gd name="T10" fmla="*/ 0 60000 65536"/>
              <a:gd name="T11" fmla="*/ 0 60000 65536"/>
              <a:gd name="T12" fmla="*/ 0 w 4789"/>
              <a:gd name="T13" fmla="*/ 0 h 805"/>
              <a:gd name="T14" fmla="*/ 4789 w 4789"/>
              <a:gd name="T15" fmla="*/ 805 h 805"/>
            </a:gdLst>
            <a:ahLst/>
            <a:cxnLst>
              <a:cxn ang="T8">
                <a:pos x="T0" y="T1"/>
              </a:cxn>
              <a:cxn ang="T9">
                <a:pos x="T2" y="T3"/>
              </a:cxn>
              <a:cxn ang="T10">
                <a:pos x="T4" y="T5"/>
              </a:cxn>
              <a:cxn ang="T11">
                <a:pos x="T6" y="T7"/>
              </a:cxn>
            </a:cxnLst>
            <a:rect l="T12" t="T13" r="T14" b="T15"/>
            <a:pathLst>
              <a:path w="4789" h="805">
                <a:moveTo>
                  <a:pt x="0" y="0"/>
                </a:moveTo>
                <a:lnTo>
                  <a:pt x="2244" y="0"/>
                </a:lnTo>
                <a:lnTo>
                  <a:pt x="2604" y="804"/>
                </a:lnTo>
                <a:lnTo>
                  <a:pt x="4788" y="804"/>
                </a:lnTo>
              </a:path>
            </a:pathLst>
          </a:custGeom>
          <a:noFill/>
          <a:ln w="28575" cap="rnd">
            <a:solidFill>
              <a:srgbClr val="333399"/>
            </a:solidFill>
            <a:round/>
            <a:headEnd/>
            <a:tailEnd/>
          </a:ln>
        </p:spPr>
        <p:txBody>
          <a:bodyPr/>
          <a:lstStyle/>
          <a:p>
            <a:endParaRPr lang="zh-CN" altLang="en-US"/>
          </a:p>
        </p:txBody>
      </p:sp>
      <p:sp>
        <p:nvSpPr>
          <p:cNvPr id="24598" name="Oval 66"/>
          <p:cNvSpPr>
            <a:spLocks noChangeArrowheads="1"/>
          </p:cNvSpPr>
          <p:nvPr/>
        </p:nvSpPr>
        <p:spPr bwMode="auto">
          <a:xfrm>
            <a:off x="4332156" y="3871913"/>
            <a:ext cx="73951" cy="50800"/>
          </a:xfrm>
          <a:prstGeom prst="ellipse">
            <a:avLst/>
          </a:prstGeom>
          <a:solidFill>
            <a:schemeClr val="tx1"/>
          </a:solidFill>
          <a:ln w="12700">
            <a:solidFill>
              <a:schemeClr val="tx1"/>
            </a:solidFill>
            <a:round/>
            <a:headEnd/>
            <a:tailEnd/>
          </a:ln>
        </p:spPr>
        <p:txBody>
          <a:bodyPr wrap="none" anchor="ctr"/>
          <a:lstStyle/>
          <a:p>
            <a:endParaRPr lang="zh-CN" altLang="en-US"/>
          </a:p>
        </p:txBody>
      </p:sp>
      <p:sp>
        <p:nvSpPr>
          <p:cNvPr id="24599" name="Oval 67"/>
          <p:cNvSpPr>
            <a:spLocks noChangeArrowheads="1"/>
          </p:cNvSpPr>
          <p:nvPr/>
        </p:nvSpPr>
        <p:spPr bwMode="auto">
          <a:xfrm>
            <a:off x="5458619" y="3871913"/>
            <a:ext cx="75671" cy="50800"/>
          </a:xfrm>
          <a:prstGeom prst="ellipse">
            <a:avLst/>
          </a:prstGeom>
          <a:solidFill>
            <a:schemeClr val="tx1"/>
          </a:solidFill>
          <a:ln w="12700">
            <a:solidFill>
              <a:schemeClr val="tx1"/>
            </a:solidFill>
            <a:round/>
            <a:headEnd/>
            <a:tailEnd/>
          </a:ln>
        </p:spPr>
        <p:txBody>
          <a:bodyPr wrap="none" anchor="ctr"/>
          <a:lstStyle/>
          <a:p>
            <a:endParaRPr lang="zh-CN" altLang="en-US"/>
          </a:p>
        </p:txBody>
      </p:sp>
      <p:sp>
        <p:nvSpPr>
          <p:cNvPr id="24600" name="Oval 68"/>
          <p:cNvSpPr>
            <a:spLocks noChangeArrowheads="1"/>
          </p:cNvSpPr>
          <p:nvPr/>
        </p:nvSpPr>
        <p:spPr bwMode="auto">
          <a:xfrm>
            <a:off x="5441421" y="5075238"/>
            <a:ext cx="73952" cy="50800"/>
          </a:xfrm>
          <a:prstGeom prst="ellipse">
            <a:avLst/>
          </a:prstGeom>
          <a:solidFill>
            <a:schemeClr val="tx1"/>
          </a:solidFill>
          <a:ln w="12700">
            <a:solidFill>
              <a:schemeClr val="tx1"/>
            </a:solidFill>
            <a:round/>
            <a:headEnd/>
            <a:tailEnd/>
          </a:ln>
        </p:spPr>
        <p:txBody>
          <a:bodyPr wrap="none" anchor="ctr"/>
          <a:lstStyle/>
          <a:p>
            <a:endParaRPr lang="zh-CN" altLang="en-US"/>
          </a:p>
        </p:txBody>
      </p:sp>
      <p:sp>
        <p:nvSpPr>
          <p:cNvPr id="24601" name="Oval 69"/>
          <p:cNvSpPr>
            <a:spLocks noChangeArrowheads="1"/>
          </p:cNvSpPr>
          <p:nvPr/>
        </p:nvSpPr>
        <p:spPr bwMode="auto">
          <a:xfrm>
            <a:off x="4332156" y="5089525"/>
            <a:ext cx="73951" cy="50800"/>
          </a:xfrm>
          <a:prstGeom prst="ellipse">
            <a:avLst/>
          </a:prstGeom>
          <a:solidFill>
            <a:schemeClr val="tx1"/>
          </a:solidFill>
          <a:ln w="12700">
            <a:solidFill>
              <a:schemeClr val="tx1"/>
            </a:solidFill>
            <a:round/>
            <a:headEnd/>
            <a:tailEnd/>
          </a:ln>
        </p:spPr>
        <p:txBody>
          <a:bodyPr wrap="none" anchor="ctr"/>
          <a:lstStyle/>
          <a:p>
            <a:endParaRPr lang="zh-CN" altLang="en-US"/>
          </a:p>
        </p:txBody>
      </p:sp>
      <p:sp>
        <p:nvSpPr>
          <p:cNvPr id="24602" name="Rectangle 70"/>
          <p:cNvSpPr>
            <a:spLocks noChangeArrowheads="1"/>
          </p:cNvSpPr>
          <p:nvPr/>
        </p:nvSpPr>
        <p:spPr bwMode="auto">
          <a:xfrm>
            <a:off x="737792" y="1989138"/>
            <a:ext cx="695704"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插头</a:t>
            </a:r>
          </a:p>
        </p:txBody>
      </p:sp>
      <p:sp>
        <p:nvSpPr>
          <p:cNvPr id="24603" name="Rectangle 71"/>
          <p:cNvSpPr>
            <a:spLocks noChangeArrowheads="1"/>
          </p:cNvSpPr>
          <p:nvPr/>
        </p:nvSpPr>
        <p:spPr bwMode="auto">
          <a:xfrm>
            <a:off x="8220605" y="1989138"/>
            <a:ext cx="695704"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插头</a:t>
            </a:r>
          </a:p>
        </p:txBody>
      </p:sp>
      <p:sp>
        <p:nvSpPr>
          <p:cNvPr id="24604" name="Rectangle 72"/>
          <p:cNvSpPr>
            <a:spLocks noChangeArrowheads="1"/>
          </p:cNvSpPr>
          <p:nvPr/>
        </p:nvSpPr>
        <p:spPr bwMode="auto">
          <a:xfrm>
            <a:off x="3670036" y="1989138"/>
            <a:ext cx="695704"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插座</a:t>
            </a:r>
          </a:p>
        </p:txBody>
      </p:sp>
      <p:sp>
        <p:nvSpPr>
          <p:cNvPr id="24605" name="Rectangle 73"/>
          <p:cNvSpPr>
            <a:spLocks noChangeArrowheads="1"/>
          </p:cNvSpPr>
          <p:nvPr/>
        </p:nvSpPr>
        <p:spPr bwMode="auto">
          <a:xfrm>
            <a:off x="5468938" y="1989138"/>
            <a:ext cx="695704"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插座</a:t>
            </a:r>
          </a:p>
        </p:txBody>
      </p:sp>
      <p:sp>
        <p:nvSpPr>
          <p:cNvPr id="24606" name="Rectangle 74"/>
          <p:cNvSpPr>
            <a:spLocks noChangeArrowheads="1"/>
          </p:cNvSpPr>
          <p:nvPr/>
        </p:nvSpPr>
        <p:spPr bwMode="auto">
          <a:xfrm>
            <a:off x="472944" y="5746750"/>
            <a:ext cx="952185"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计算机</a:t>
            </a:r>
          </a:p>
        </p:txBody>
      </p:sp>
      <p:sp>
        <p:nvSpPr>
          <p:cNvPr id="24607" name="Rectangle 75"/>
          <p:cNvSpPr>
            <a:spLocks noChangeArrowheads="1"/>
          </p:cNvSpPr>
          <p:nvPr/>
        </p:nvSpPr>
        <p:spPr bwMode="auto">
          <a:xfrm>
            <a:off x="4012275" y="5746750"/>
            <a:ext cx="1721626"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虚调制解调器</a:t>
            </a:r>
          </a:p>
        </p:txBody>
      </p:sp>
      <p:sp>
        <p:nvSpPr>
          <p:cNvPr id="24608" name="Rectangle 76"/>
          <p:cNvSpPr>
            <a:spLocks noChangeArrowheads="1"/>
          </p:cNvSpPr>
          <p:nvPr/>
        </p:nvSpPr>
        <p:spPr bwMode="auto">
          <a:xfrm>
            <a:off x="8282517" y="5746750"/>
            <a:ext cx="952185"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计算机</a:t>
            </a:r>
          </a:p>
        </p:txBody>
      </p:sp>
      <p:sp>
        <p:nvSpPr>
          <p:cNvPr id="24609" name="Rectangle 77"/>
          <p:cNvSpPr>
            <a:spLocks noChangeArrowheads="1"/>
          </p:cNvSpPr>
          <p:nvPr/>
        </p:nvSpPr>
        <p:spPr bwMode="auto">
          <a:xfrm>
            <a:off x="1740430" y="2376488"/>
            <a:ext cx="1607813"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1</a:t>
            </a:r>
            <a:r>
              <a:rPr kumimoji="1" lang="zh-CN" altLang="en-US" sz="2000">
                <a:solidFill>
                  <a:srgbClr val="333399"/>
                </a:solidFill>
                <a:latin typeface="Arial" charset="0"/>
                <a:ea typeface="黑体" pitchFamily="49" charset="-122"/>
              </a:rPr>
              <a:t>）保护地</a:t>
            </a:r>
          </a:p>
        </p:txBody>
      </p:sp>
      <p:sp>
        <p:nvSpPr>
          <p:cNvPr id="24610" name="Rectangle 78"/>
          <p:cNvSpPr>
            <a:spLocks noChangeArrowheads="1"/>
          </p:cNvSpPr>
          <p:nvPr/>
        </p:nvSpPr>
        <p:spPr bwMode="auto">
          <a:xfrm>
            <a:off x="1740429" y="2676525"/>
            <a:ext cx="1351333"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2</a:t>
            </a:r>
            <a:r>
              <a:rPr kumimoji="1" lang="zh-CN" altLang="en-US" sz="2000">
                <a:solidFill>
                  <a:srgbClr val="333399"/>
                </a:solidFill>
                <a:latin typeface="Arial" charset="0"/>
                <a:ea typeface="黑体" pitchFamily="49" charset="-122"/>
              </a:rPr>
              <a:t>）发送</a:t>
            </a:r>
          </a:p>
        </p:txBody>
      </p:sp>
      <p:sp>
        <p:nvSpPr>
          <p:cNvPr id="24611" name="Rectangle 79"/>
          <p:cNvSpPr>
            <a:spLocks noChangeArrowheads="1"/>
          </p:cNvSpPr>
          <p:nvPr/>
        </p:nvSpPr>
        <p:spPr bwMode="auto">
          <a:xfrm>
            <a:off x="1740429" y="2974975"/>
            <a:ext cx="1351333"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3</a:t>
            </a:r>
            <a:r>
              <a:rPr kumimoji="1" lang="zh-CN" altLang="en-US" sz="2000">
                <a:solidFill>
                  <a:srgbClr val="333399"/>
                </a:solidFill>
                <a:latin typeface="Arial" charset="0"/>
                <a:ea typeface="黑体" pitchFamily="49" charset="-122"/>
              </a:rPr>
              <a:t>）接收</a:t>
            </a:r>
          </a:p>
        </p:txBody>
      </p:sp>
      <p:sp>
        <p:nvSpPr>
          <p:cNvPr id="24612" name="Rectangle 80"/>
          <p:cNvSpPr>
            <a:spLocks noChangeArrowheads="1"/>
          </p:cNvSpPr>
          <p:nvPr/>
        </p:nvSpPr>
        <p:spPr bwMode="auto">
          <a:xfrm>
            <a:off x="1740430" y="3273425"/>
            <a:ext cx="1864294"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4</a:t>
            </a:r>
            <a:r>
              <a:rPr kumimoji="1" lang="zh-CN" altLang="en-US" sz="2000">
                <a:solidFill>
                  <a:srgbClr val="333399"/>
                </a:solidFill>
                <a:latin typeface="Arial" charset="0"/>
                <a:ea typeface="黑体" pitchFamily="49" charset="-122"/>
              </a:rPr>
              <a:t>）请求发送</a:t>
            </a:r>
          </a:p>
        </p:txBody>
      </p:sp>
      <p:sp>
        <p:nvSpPr>
          <p:cNvPr id="24613" name="Rectangle 81"/>
          <p:cNvSpPr>
            <a:spLocks noChangeArrowheads="1"/>
          </p:cNvSpPr>
          <p:nvPr/>
        </p:nvSpPr>
        <p:spPr bwMode="auto">
          <a:xfrm>
            <a:off x="1740430" y="3571875"/>
            <a:ext cx="1864294"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5</a:t>
            </a:r>
            <a:r>
              <a:rPr kumimoji="1" lang="zh-CN" altLang="en-US" sz="2000">
                <a:solidFill>
                  <a:srgbClr val="333399"/>
                </a:solidFill>
                <a:latin typeface="Arial" charset="0"/>
                <a:ea typeface="黑体" pitchFamily="49" charset="-122"/>
              </a:rPr>
              <a:t>）允许发送</a:t>
            </a:r>
          </a:p>
        </p:txBody>
      </p:sp>
      <p:sp>
        <p:nvSpPr>
          <p:cNvPr id="24614" name="Rectangle 82"/>
          <p:cNvSpPr>
            <a:spLocks noChangeArrowheads="1"/>
          </p:cNvSpPr>
          <p:nvPr/>
        </p:nvSpPr>
        <p:spPr bwMode="auto">
          <a:xfrm>
            <a:off x="1740430" y="3871913"/>
            <a:ext cx="1965283"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6</a:t>
            </a:r>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DCE </a:t>
            </a:r>
            <a:r>
              <a:rPr kumimoji="1" lang="zh-CN" altLang="en-US" sz="2000">
                <a:solidFill>
                  <a:srgbClr val="333399"/>
                </a:solidFill>
                <a:latin typeface="Arial" charset="0"/>
                <a:ea typeface="黑体" pitchFamily="49" charset="-122"/>
              </a:rPr>
              <a:t>就绪</a:t>
            </a:r>
          </a:p>
        </p:txBody>
      </p:sp>
      <p:sp>
        <p:nvSpPr>
          <p:cNvPr id="24615" name="Rectangle 83"/>
          <p:cNvSpPr>
            <a:spLocks noChangeArrowheads="1"/>
          </p:cNvSpPr>
          <p:nvPr/>
        </p:nvSpPr>
        <p:spPr bwMode="auto">
          <a:xfrm>
            <a:off x="1740430" y="4168775"/>
            <a:ext cx="1607813"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7</a:t>
            </a:r>
            <a:r>
              <a:rPr kumimoji="1" lang="zh-CN" altLang="en-US" sz="2000">
                <a:solidFill>
                  <a:srgbClr val="333399"/>
                </a:solidFill>
                <a:latin typeface="Arial" charset="0"/>
                <a:ea typeface="黑体" pitchFamily="49" charset="-122"/>
              </a:rPr>
              <a:t>）信号地</a:t>
            </a:r>
          </a:p>
        </p:txBody>
      </p:sp>
      <p:sp>
        <p:nvSpPr>
          <p:cNvPr id="24616" name="Rectangle 84"/>
          <p:cNvSpPr>
            <a:spLocks noChangeArrowheads="1"/>
          </p:cNvSpPr>
          <p:nvPr/>
        </p:nvSpPr>
        <p:spPr bwMode="auto">
          <a:xfrm>
            <a:off x="1630363" y="4468813"/>
            <a:ext cx="1864294"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8</a:t>
            </a:r>
            <a:r>
              <a:rPr kumimoji="1" lang="zh-CN" altLang="en-US" sz="2000">
                <a:solidFill>
                  <a:srgbClr val="333399"/>
                </a:solidFill>
                <a:latin typeface="Arial" charset="0"/>
                <a:ea typeface="黑体" pitchFamily="49" charset="-122"/>
              </a:rPr>
              <a:t>）载波检测</a:t>
            </a:r>
          </a:p>
        </p:txBody>
      </p:sp>
      <p:sp>
        <p:nvSpPr>
          <p:cNvPr id="24617" name="Rectangle 85"/>
          <p:cNvSpPr>
            <a:spLocks noChangeArrowheads="1"/>
          </p:cNvSpPr>
          <p:nvPr/>
        </p:nvSpPr>
        <p:spPr bwMode="auto">
          <a:xfrm>
            <a:off x="1518577" y="4767263"/>
            <a:ext cx="2079096"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20</a:t>
            </a:r>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DTE </a:t>
            </a:r>
            <a:r>
              <a:rPr kumimoji="1" lang="zh-CN" altLang="en-US" sz="2000">
                <a:solidFill>
                  <a:srgbClr val="333399"/>
                </a:solidFill>
                <a:latin typeface="Arial" charset="0"/>
                <a:ea typeface="黑体" pitchFamily="49" charset="-122"/>
              </a:rPr>
              <a:t>就绪</a:t>
            </a:r>
          </a:p>
        </p:txBody>
      </p:sp>
      <p:sp>
        <p:nvSpPr>
          <p:cNvPr id="24618" name="Rectangle 86"/>
          <p:cNvSpPr>
            <a:spLocks noChangeArrowheads="1"/>
          </p:cNvSpPr>
          <p:nvPr/>
        </p:nvSpPr>
        <p:spPr bwMode="auto">
          <a:xfrm>
            <a:off x="1406790" y="5064125"/>
            <a:ext cx="2006961"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22</a:t>
            </a:r>
            <a:r>
              <a:rPr kumimoji="1" lang="zh-CN" altLang="en-US" sz="2000">
                <a:solidFill>
                  <a:srgbClr val="333399"/>
                </a:solidFill>
                <a:latin typeface="Arial" charset="0"/>
                <a:ea typeface="黑体" pitchFamily="49" charset="-122"/>
              </a:rPr>
              <a:t>）振铃指示</a:t>
            </a:r>
          </a:p>
        </p:txBody>
      </p:sp>
      <p:sp>
        <p:nvSpPr>
          <p:cNvPr id="24619" name="Rectangle 87"/>
          <p:cNvSpPr>
            <a:spLocks noChangeArrowheads="1"/>
          </p:cNvSpPr>
          <p:nvPr/>
        </p:nvSpPr>
        <p:spPr bwMode="auto">
          <a:xfrm>
            <a:off x="6223926" y="2357438"/>
            <a:ext cx="1607813"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1</a:t>
            </a:r>
            <a:r>
              <a:rPr kumimoji="1" lang="zh-CN" altLang="en-US" sz="2000">
                <a:solidFill>
                  <a:srgbClr val="333399"/>
                </a:solidFill>
                <a:latin typeface="Arial" charset="0"/>
                <a:ea typeface="黑体" pitchFamily="49" charset="-122"/>
              </a:rPr>
              <a:t>）保护地</a:t>
            </a:r>
          </a:p>
        </p:txBody>
      </p:sp>
      <p:sp>
        <p:nvSpPr>
          <p:cNvPr id="24620" name="Rectangle 88"/>
          <p:cNvSpPr>
            <a:spLocks noChangeArrowheads="1"/>
          </p:cNvSpPr>
          <p:nvPr/>
        </p:nvSpPr>
        <p:spPr bwMode="auto">
          <a:xfrm>
            <a:off x="6203289" y="2662238"/>
            <a:ext cx="1351333"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2</a:t>
            </a:r>
            <a:r>
              <a:rPr kumimoji="1" lang="zh-CN" altLang="en-US" sz="2000">
                <a:solidFill>
                  <a:srgbClr val="333399"/>
                </a:solidFill>
                <a:latin typeface="Arial" charset="0"/>
                <a:ea typeface="黑体" pitchFamily="49" charset="-122"/>
              </a:rPr>
              <a:t>）发送</a:t>
            </a:r>
          </a:p>
        </p:txBody>
      </p:sp>
      <p:sp>
        <p:nvSpPr>
          <p:cNvPr id="24621" name="Rectangle 89"/>
          <p:cNvSpPr>
            <a:spLocks noChangeArrowheads="1"/>
          </p:cNvSpPr>
          <p:nvPr/>
        </p:nvSpPr>
        <p:spPr bwMode="auto">
          <a:xfrm>
            <a:off x="6203289" y="2967038"/>
            <a:ext cx="1351333"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3</a:t>
            </a:r>
            <a:r>
              <a:rPr kumimoji="1" lang="zh-CN" altLang="en-US" sz="2000">
                <a:solidFill>
                  <a:srgbClr val="333399"/>
                </a:solidFill>
                <a:latin typeface="Arial" charset="0"/>
                <a:ea typeface="黑体" pitchFamily="49" charset="-122"/>
              </a:rPr>
              <a:t>）接收</a:t>
            </a:r>
          </a:p>
        </p:txBody>
      </p:sp>
      <p:sp>
        <p:nvSpPr>
          <p:cNvPr id="24622" name="Rectangle 90"/>
          <p:cNvSpPr>
            <a:spLocks noChangeArrowheads="1"/>
          </p:cNvSpPr>
          <p:nvPr/>
        </p:nvSpPr>
        <p:spPr bwMode="auto">
          <a:xfrm>
            <a:off x="5867930" y="3268663"/>
            <a:ext cx="1864294"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4</a:t>
            </a:r>
            <a:r>
              <a:rPr kumimoji="1" lang="zh-CN" altLang="en-US" sz="2000">
                <a:solidFill>
                  <a:srgbClr val="333399"/>
                </a:solidFill>
                <a:latin typeface="Arial" charset="0"/>
                <a:ea typeface="黑体" pitchFamily="49" charset="-122"/>
              </a:rPr>
              <a:t>）请求发送</a:t>
            </a:r>
          </a:p>
        </p:txBody>
      </p:sp>
      <p:sp>
        <p:nvSpPr>
          <p:cNvPr id="24623" name="Rectangle 91"/>
          <p:cNvSpPr>
            <a:spLocks noChangeArrowheads="1"/>
          </p:cNvSpPr>
          <p:nvPr/>
        </p:nvSpPr>
        <p:spPr bwMode="auto">
          <a:xfrm>
            <a:off x="5756143" y="3575051"/>
            <a:ext cx="1864294"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5</a:t>
            </a:r>
            <a:r>
              <a:rPr kumimoji="1" lang="zh-CN" altLang="en-US" sz="2000">
                <a:solidFill>
                  <a:srgbClr val="333399"/>
                </a:solidFill>
                <a:latin typeface="Arial" charset="0"/>
                <a:ea typeface="黑体" pitchFamily="49" charset="-122"/>
              </a:rPr>
              <a:t>）允许发送</a:t>
            </a:r>
          </a:p>
        </p:txBody>
      </p:sp>
      <p:sp>
        <p:nvSpPr>
          <p:cNvPr id="24624" name="Rectangle 92"/>
          <p:cNvSpPr>
            <a:spLocks noChangeArrowheads="1"/>
          </p:cNvSpPr>
          <p:nvPr/>
        </p:nvSpPr>
        <p:spPr bwMode="auto">
          <a:xfrm>
            <a:off x="5646077" y="3876675"/>
            <a:ext cx="1965283"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6</a:t>
            </a:r>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DCE </a:t>
            </a:r>
            <a:r>
              <a:rPr kumimoji="1" lang="zh-CN" altLang="en-US" sz="2000">
                <a:solidFill>
                  <a:srgbClr val="333399"/>
                </a:solidFill>
                <a:latin typeface="Arial" charset="0"/>
                <a:ea typeface="黑体" pitchFamily="49" charset="-122"/>
              </a:rPr>
              <a:t>就绪</a:t>
            </a:r>
          </a:p>
        </p:txBody>
      </p:sp>
      <p:sp>
        <p:nvSpPr>
          <p:cNvPr id="24625" name="Rectangle 93"/>
          <p:cNvSpPr>
            <a:spLocks noChangeArrowheads="1"/>
          </p:cNvSpPr>
          <p:nvPr/>
        </p:nvSpPr>
        <p:spPr bwMode="auto">
          <a:xfrm>
            <a:off x="5756143" y="4181475"/>
            <a:ext cx="1607813"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7</a:t>
            </a:r>
            <a:r>
              <a:rPr kumimoji="1" lang="zh-CN" altLang="en-US" sz="2000">
                <a:solidFill>
                  <a:srgbClr val="333399"/>
                </a:solidFill>
                <a:latin typeface="Arial" charset="0"/>
                <a:ea typeface="黑体" pitchFamily="49" charset="-122"/>
              </a:rPr>
              <a:t>）信号地</a:t>
            </a:r>
          </a:p>
        </p:txBody>
      </p:sp>
      <p:sp>
        <p:nvSpPr>
          <p:cNvPr id="24626" name="Rectangle 94"/>
          <p:cNvSpPr>
            <a:spLocks noChangeArrowheads="1"/>
          </p:cNvSpPr>
          <p:nvPr/>
        </p:nvSpPr>
        <p:spPr bwMode="auto">
          <a:xfrm>
            <a:off x="5867930" y="4484688"/>
            <a:ext cx="1864294"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8</a:t>
            </a:r>
            <a:r>
              <a:rPr kumimoji="1" lang="zh-CN" altLang="en-US" sz="2000">
                <a:solidFill>
                  <a:srgbClr val="333399"/>
                </a:solidFill>
                <a:latin typeface="Arial" charset="0"/>
                <a:ea typeface="黑体" pitchFamily="49" charset="-122"/>
              </a:rPr>
              <a:t>）载波检测</a:t>
            </a:r>
          </a:p>
        </p:txBody>
      </p:sp>
      <p:sp>
        <p:nvSpPr>
          <p:cNvPr id="24627" name="Rectangle 95"/>
          <p:cNvSpPr>
            <a:spLocks noChangeArrowheads="1"/>
          </p:cNvSpPr>
          <p:nvPr/>
        </p:nvSpPr>
        <p:spPr bwMode="auto">
          <a:xfrm>
            <a:off x="5756143" y="4789488"/>
            <a:ext cx="2079096"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20</a:t>
            </a:r>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DTE </a:t>
            </a:r>
            <a:r>
              <a:rPr kumimoji="1" lang="zh-CN" altLang="en-US" sz="2000">
                <a:solidFill>
                  <a:srgbClr val="333399"/>
                </a:solidFill>
                <a:latin typeface="Arial" charset="0"/>
                <a:ea typeface="黑体" pitchFamily="49" charset="-122"/>
              </a:rPr>
              <a:t>就绪</a:t>
            </a:r>
          </a:p>
        </p:txBody>
      </p:sp>
      <p:sp>
        <p:nvSpPr>
          <p:cNvPr id="24628" name="Rectangle 96"/>
          <p:cNvSpPr>
            <a:spLocks noChangeArrowheads="1"/>
          </p:cNvSpPr>
          <p:nvPr/>
        </p:nvSpPr>
        <p:spPr bwMode="auto">
          <a:xfrm>
            <a:off x="5861050" y="5092700"/>
            <a:ext cx="2006961"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a:t>
            </a:r>
            <a:r>
              <a:rPr kumimoji="1" lang="en-US" altLang="zh-CN" sz="2000">
                <a:solidFill>
                  <a:srgbClr val="333399"/>
                </a:solidFill>
                <a:latin typeface="Arial" charset="0"/>
                <a:ea typeface="黑体" pitchFamily="49" charset="-122"/>
              </a:rPr>
              <a:t>22</a:t>
            </a:r>
            <a:r>
              <a:rPr kumimoji="1" lang="zh-CN" altLang="en-US" sz="2000">
                <a:solidFill>
                  <a:srgbClr val="333399"/>
                </a:solidFill>
                <a:latin typeface="Arial" charset="0"/>
                <a:ea typeface="黑体" pitchFamily="49" charset="-122"/>
              </a:rPr>
              <a:t>）振铃指示</a:t>
            </a:r>
          </a:p>
        </p:txBody>
      </p:sp>
      <p:sp>
        <p:nvSpPr>
          <p:cNvPr id="24629" name="Oval 99"/>
          <p:cNvSpPr>
            <a:spLocks noChangeArrowheads="1"/>
          </p:cNvSpPr>
          <p:nvPr/>
        </p:nvSpPr>
        <p:spPr bwMode="auto">
          <a:xfrm>
            <a:off x="896013" y="2646364"/>
            <a:ext cx="79110" cy="73025"/>
          </a:xfrm>
          <a:prstGeom prst="ellipse">
            <a:avLst/>
          </a:prstGeom>
          <a:solidFill>
            <a:srgbClr val="333399"/>
          </a:solidFill>
          <a:ln w="9525">
            <a:solidFill>
              <a:srgbClr val="333399"/>
            </a:solidFill>
            <a:round/>
            <a:headEnd/>
            <a:tailEnd/>
          </a:ln>
        </p:spPr>
        <p:txBody>
          <a:bodyPr wrap="none" anchor="ctr"/>
          <a:lstStyle/>
          <a:p>
            <a:endParaRPr lang="zh-CN" altLang="en-US"/>
          </a:p>
        </p:txBody>
      </p:sp>
      <p:sp>
        <p:nvSpPr>
          <p:cNvPr id="24630" name="Oval 100"/>
          <p:cNvSpPr>
            <a:spLocks noChangeArrowheads="1"/>
          </p:cNvSpPr>
          <p:nvPr/>
        </p:nvSpPr>
        <p:spPr bwMode="auto">
          <a:xfrm>
            <a:off x="896013" y="2949576"/>
            <a:ext cx="79110" cy="73025"/>
          </a:xfrm>
          <a:prstGeom prst="ellipse">
            <a:avLst/>
          </a:prstGeom>
          <a:solidFill>
            <a:srgbClr val="333399"/>
          </a:solidFill>
          <a:ln w="9525">
            <a:solidFill>
              <a:srgbClr val="333399"/>
            </a:solidFill>
            <a:round/>
            <a:headEnd/>
            <a:tailEnd/>
          </a:ln>
        </p:spPr>
        <p:txBody>
          <a:bodyPr wrap="none" anchor="ctr"/>
          <a:lstStyle/>
          <a:p>
            <a:endParaRPr lang="zh-CN" altLang="en-US"/>
          </a:p>
        </p:txBody>
      </p:sp>
      <p:sp>
        <p:nvSpPr>
          <p:cNvPr id="24631" name="Oval 108"/>
          <p:cNvSpPr>
            <a:spLocks noChangeArrowheads="1"/>
          </p:cNvSpPr>
          <p:nvPr/>
        </p:nvSpPr>
        <p:spPr bwMode="auto">
          <a:xfrm>
            <a:off x="896013" y="3252789"/>
            <a:ext cx="79110" cy="73025"/>
          </a:xfrm>
          <a:prstGeom prst="ellipse">
            <a:avLst/>
          </a:prstGeom>
          <a:solidFill>
            <a:srgbClr val="333399"/>
          </a:solidFill>
          <a:ln w="9525">
            <a:solidFill>
              <a:srgbClr val="333399"/>
            </a:solidFill>
            <a:round/>
            <a:headEnd/>
            <a:tailEnd/>
          </a:ln>
        </p:spPr>
        <p:txBody>
          <a:bodyPr wrap="none" anchor="ctr"/>
          <a:lstStyle/>
          <a:p>
            <a:endParaRPr lang="zh-CN" altLang="en-US"/>
          </a:p>
        </p:txBody>
      </p:sp>
      <p:sp>
        <p:nvSpPr>
          <p:cNvPr id="24632" name="Oval 109"/>
          <p:cNvSpPr>
            <a:spLocks noChangeArrowheads="1"/>
          </p:cNvSpPr>
          <p:nvPr/>
        </p:nvSpPr>
        <p:spPr bwMode="auto">
          <a:xfrm>
            <a:off x="896013" y="3557589"/>
            <a:ext cx="79110" cy="73025"/>
          </a:xfrm>
          <a:prstGeom prst="ellipse">
            <a:avLst/>
          </a:prstGeom>
          <a:solidFill>
            <a:srgbClr val="333399"/>
          </a:solidFill>
          <a:ln w="9525">
            <a:solidFill>
              <a:srgbClr val="333399"/>
            </a:solidFill>
            <a:round/>
            <a:headEnd/>
            <a:tailEnd/>
          </a:ln>
        </p:spPr>
        <p:txBody>
          <a:bodyPr wrap="none" anchor="ctr"/>
          <a:lstStyle/>
          <a:p>
            <a:endParaRPr lang="zh-CN" altLang="en-US"/>
          </a:p>
        </p:txBody>
      </p:sp>
      <p:sp>
        <p:nvSpPr>
          <p:cNvPr id="24633" name="Oval 110"/>
          <p:cNvSpPr>
            <a:spLocks noChangeArrowheads="1"/>
          </p:cNvSpPr>
          <p:nvPr/>
        </p:nvSpPr>
        <p:spPr bwMode="auto">
          <a:xfrm>
            <a:off x="896013" y="3860801"/>
            <a:ext cx="79110" cy="73025"/>
          </a:xfrm>
          <a:prstGeom prst="ellipse">
            <a:avLst/>
          </a:prstGeom>
          <a:solidFill>
            <a:srgbClr val="333399"/>
          </a:solidFill>
          <a:ln w="9525">
            <a:solidFill>
              <a:srgbClr val="333399"/>
            </a:solidFill>
            <a:round/>
            <a:headEnd/>
            <a:tailEnd/>
          </a:ln>
        </p:spPr>
        <p:txBody>
          <a:bodyPr wrap="none" anchor="ctr"/>
          <a:lstStyle/>
          <a:p>
            <a:endParaRPr lang="zh-CN" altLang="en-US"/>
          </a:p>
        </p:txBody>
      </p:sp>
      <p:sp>
        <p:nvSpPr>
          <p:cNvPr id="24634" name="Oval 111"/>
          <p:cNvSpPr>
            <a:spLocks noChangeArrowheads="1"/>
          </p:cNvSpPr>
          <p:nvPr/>
        </p:nvSpPr>
        <p:spPr bwMode="auto">
          <a:xfrm>
            <a:off x="896013" y="4164014"/>
            <a:ext cx="79110" cy="73025"/>
          </a:xfrm>
          <a:prstGeom prst="ellipse">
            <a:avLst/>
          </a:prstGeom>
          <a:solidFill>
            <a:srgbClr val="333399"/>
          </a:solidFill>
          <a:ln w="9525">
            <a:solidFill>
              <a:srgbClr val="333399"/>
            </a:solidFill>
            <a:round/>
            <a:headEnd/>
            <a:tailEnd/>
          </a:ln>
        </p:spPr>
        <p:txBody>
          <a:bodyPr wrap="none" anchor="ctr"/>
          <a:lstStyle/>
          <a:p>
            <a:endParaRPr lang="zh-CN" altLang="en-US"/>
          </a:p>
        </p:txBody>
      </p:sp>
      <p:sp>
        <p:nvSpPr>
          <p:cNvPr id="24635" name="Oval 112"/>
          <p:cNvSpPr>
            <a:spLocks noChangeArrowheads="1"/>
          </p:cNvSpPr>
          <p:nvPr/>
        </p:nvSpPr>
        <p:spPr bwMode="auto">
          <a:xfrm>
            <a:off x="896013" y="4468814"/>
            <a:ext cx="79110" cy="73025"/>
          </a:xfrm>
          <a:prstGeom prst="ellipse">
            <a:avLst/>
          </a:prstGeom>
          <a:solidFill>
            <a:srgbClr val="333399"/>
          </a:solidFill>
          <a:ln w="9525">
            <a:solidFill>
              <a:srgbClr val="333399"/>
            </a:solidFill>
            <a:round/>
            <a:headEnd/>
            <a:tailEnd/>
          </a:ln>
        </p:spPr>
        <p:txBody>
          <a:bodyPr wrap="none" anchor="ctr"/>
          <a:lstStyle/>
          <a:p>
            <a:endParaRPr lang="zh-CN" altLang="en-US"/>
          </a:p>
        </p:txBody>
      </p:sp>
      <p:sp>
        <p:nvSpPr>
          <p:cNvPr id="24636" name="Oval 113"/>
          <p:cNvSpPr>
            <a:spLocks noChangeArrowheads="1"/>
          </p:cNvSpPr>
          <p:nvPr/>
        </p:nvSpPr>
        <p:spPr bwMode="auto">
          <a:xfrm>
            <a:off x="896013" y="4772026"/>
            <a:ext cx="79110" cy="73025"/>
          </a:xfrm>
          <a:prstGeom prst="ellipse">
            <a:avLst/>
          </a:prstGeom>
          <a:solidFill>
            <a:srgbClr val="333399"/>
          </a:solidFill>
          <a:ln w="9525">
            <a:solidFill>
              <a:srgbClr val="333399"/>
            </a:solidFill>
            <a:round/>
            <a:headEnd/>
            <a:tailEnd/>
          </a:ln>
        </p:spPr>
        <p:txBody>
          <a:bodyPr wrap="none" anchor="ctr"/>
          <a:lstStyle/>
          <a:p>
            <a:endParaRPr lang="zh-CN" altLang="en-US"/>
          </a:p>
        </p:txBody>
      </p:sp>
      <p:sp>
        <p:nvSpPr>
          <p:cNvPr id="24637" name="Oval 114"/>
          <p:cNvSpPr>
            <a:spLocks noChangeArrowheads="1"/>
          </p:cNvSpPr>
          <p:nvPr/>
        </p:nvSpPr>
        <p:spPr bwMode="auto">
          <a:xfrm>
            <a:off x="896013" y="5075239"/>
            <a:ext cx="79110" cy="73025"/>
          </a:xfrm>
          <a:prstGeom prst="ellipse">
            <a:avLst/>
          </a:prstGeom>
          <a:solidFill>
            <a:srgbClr val="333399"/>
          </a:solidFill>
          <a:ln w="9525">
            <a:solidFill>
              <a:srgbClr val="333399"/>
            </a:solidFill>
            <a:round/>
            <a:headEnd/>
            <a:tailEnd/>
          </a:ln>
        </p:spPr>
        <p:txBody>
          <a:bodyPr wrap="none" anchor="ctr"/>
          <a:lstStyle/>
          <a:p>
            <a:endParaRPr lang="zh-CN" altLang="en-US"/>
          </a:p>
        </p:txBody>
      </p:sp>
      <p:sp>
        <p:nvSpPr>
          <p:cNvPr id="24638" name="Oval 115"/>
          <p:cNvSpPr>
            <a:spLocks noChangeArrowheads="1"/>
          </p:cNvSpPr>
          <p:nvPr/>
        </p:nvSpPr>
        <p:spPr bwMode="auto">
          <a:xfrm>
            <a:off x="896013" y="5380039"/>
            <a:ext cx="79110" cy="73025"/>
          </a:xfrm>
          <a:prstGeom prst="ellipse">
            <a:avLst/>
          </a:prstGeom>
          <a:solidFill>
            <a:srgbClr val="333399"/>
          </a:solidFill>
          <a:ln w="9525">
            <a:solidFill>
              <a:srgbClr val="333399"/>
            </a:solidFill>
            <a:round/>
            <a:headEnd/>
            <a:tailEnd/>
          </a:ln>
        </p:spPr>
        <p:txBody>
          <a:bodyPr wrap="none" anchor="ctr"/>
          <a:lstStyle/>
          <a:p>
            <a:endParaRPr lang="zh-CN" altLang="en-US"/>
          </a:p>
        </p:txBody>
      </p:sp>
      <p:grpSp>
        <p:nvGrpSpPr>
          <p:cNvPr id="2" name="Group 126"/>
          <p:cNvGrpSpPr>
            <a:grpSpLocks/>
          </p:cNvGrpSpPr>
          <p:nvPr/>
        </p:nvGrpSpPr>
        <p:grpSpPr bwMode="auto">
          <a:xfrm>
            <a:off x="8776098" y="2646363"/>
            <a:ext cx="79110" cy="2806700"/>
            <a:chOff x="5103" y="1661"/>
            <a:chExt cx="46" cy="1768"/>
          </a:xfrm>
        </p:grpSpPr>
        <p:sp>
          <p:nvSpPr>
            <p:cNvPr id="24640" name="Oval 116"/>
            <p:cNvSpPr>
              <a:spLocks noChangeArrowheads="1"/>
            </p:cNvSpPr>
            <p:nvPr/>
          </p:nvSpPr>
          <p:spPr bwMode="auto">
            <a:xfrm>
              <a:off x="5103" y="1661"/>
              <a:ext cx="46" cy="46"/>
            </a:xfrm>
            <a:prstGeom prst="ellipse">
              <a:avLst/>
            </a:prstGeom>
            <a:solidFill>
              <a:srgbClr val="333399"/>
            </a:solidFill>
            <a:ln w="9525">
              <a:solidFill>
                <a:srgbClr val="333399"/>
              </a:solidFill>
              <a:round/>
              <a:headEnd/>
              <a:tailEnd/>
            </a:ln>
          </p:spPr>
          <p:txBody>
            <a:bodyPr wrap="none" anchor="ctr"/>
            <a:lstStyle/>
            <a:p>
              <a:endParaRPr lang="zh-CN" altLang="en-US"/>
            </a:p>
          </p:txBody>
        </p:sp>
        <p:sp>
          <p:nvSpPr>
            <p:cNvPr id="24641" name="Oval 117"/>
            <p:cNvSpPr>
              <a:spLocks noChangeArrowheads="1"/>
            </p:cNvSpPr>
            <p:nvPr/>
          </p:nvSpPr>
          <p:spPr bwMode="auto">
            <a:xfrm>
              <a:off x="5103" y="1852"/>
              <a:ext cx="46" cy="46"/>
            </a:xfrm>
            <a:prstGeom prst="ellipse">
              <a:avLst/>
            </a:prstGeom>
            <a:solidFill>
              <a:srgbClr val="333399"/>
            </a:solidFill>
            <a:ln w="9525">
              <a:solidFill>
                <a:srgbClr val="333399"/>
              </a:solidFill>
              <a:round/>
              <a:headEnd/>
              <a:tailEnd/>
            </a:ln>
          </p:spPr>
          <p:txBody>
            <a:bodyPr wrap="none" anchor="ctr"/>
            <a:lstStyle/>
            <a:p>
              <a:endParaRPr lang="zh-CN" altLang="en-US"/>
            </a:p>
          </p:txBody>
        </p:sp>
        <p:sp>
          <p:nvSpPr>
            <p:cNvPr id="24642" name="Oval 118"/>
            <p:cNvSpPr>
              <a:spLocks noChangeArrowheads="1"/>
            </p:cNvSpPr>
            <p:nvPr/>
          </p:nvSpPr>
          <p:spPr bwMode="auto">
            <a:xfrm>
              <a:off x="5103" y="2043"/>
              <a:ext cx="46" cy="46"/>
            </a:xfrm>
            <a:prstGeom prst="ellipse">
              <a:avLst/>
            </a:prstGeom>
            <a:solidFill>
              <a:srgbClr val="333399"/>
            </a:solidFill>
            <a:ln w="9525">
              <a:solidFill>
                <a:srgbClr val="333399"/>
              </a:solidFill>
              <a:round/>
              <a:headEnd/>
              <a:tailEnd/>
            </a:ln>
          </p:spPr>
          <p:txBody>
            <a:bodyPr wrap="none" anchor="ctr"/>
            <a:lstStyle/>
            <a:p>
              <a:endParaRPr lang="zh-CN" altLang="en-US"/>
            </a:p>
          </p:txBody>
        </p:sp>
        <p:sp>
          <p:nvSpPr>
            <p:cNvPr id="24643" name="Oval 119"/>
            <p:cNvSpPr>
              <a:spLocks noChangeArrowheads="1"/>
            </p:cNvSpPr>
            <p:nvPr/>
          </p:nvSpPr>
          <p:spPr bwMode="auto">
            <a:xfrm>
              <a:off x="5103" y="2235"/>
              <a:ext cx="46" cy="46"/>
            </a:xfrm>
            <a:prstGeom prst="ellipse">
              <a:avLst/>
            </a:prstGeom>
            <a:solidFill>
              <a:srgbClr val="333399"/>
            </a:solidFill>
            <a:ln w="9525">
              <a:solidFill>
                <a:srgbClr val="333399"/>
              </a:solidFill>
              <a:round/>
              <a:headEnd/>
              <a:tailEnd/>
            </a:ln>
          </p:spPr>
          <p:txBody>
            <a:bodyPr wrap="none" anchor="ctr"/>
            <a:lstStyle/>
            <a:p>
              <a:endParaRPr lang="zh-CN" altLang="en-US"/>
            </a:p>
          </p:txBody>
        </p:sp>
        <p:sp>
          <p:nvSpPr>
            <p:cNvPr id="24644" name="Oval 120"/>
            <p:cNvSpPr>
              <a:spLocks noChangeArrowheads="1"/>
            </p:cNvSpPr>
            <p:nvPr/>
          </p:nvSpPr>
          <p:spPr bwMode="auto">
            <a:xfrm>
              <a:off x="5103" y="2426"/>
              <a:ext cx="46" cy="46"/>
            </a:xfrm>
            <a:prstGeom prst="ellipse">
              <a:avLst/>
            </a:prstGeom>
            <a:solidFill>
              <a:srgbClr val="333399"/>
            </a:solidFill>
            <a:ln w="9525">
              <a:solidFill>
                <a:srgbClr val="333399"/>
              </a:solidFill>
              <a:round/>
              <a:headEnd/>
              <a:tailEnd/>
            </a:ln>
          </p:spPr>
          <p:txBody>
            <a:bodyPr wrap="none" anchor="ctr"/>
            <a:lstStyle/>
            <a:p>
              <a:endParaRPr lang="zh-CN" altLang="en-US"/>
            </a:p>
          </p:txBody>
        </p:sp>
        <p:sp>
          <p:nvSpPr>
            <p:cNvPr id="24645" name="Oval 121"/>
            <p:cNvSpPr>
              <a:spLocks noChangeArrowheads="1"/>
            </p:cNvSpPr>
            <p:nvPr/>
          </p:nvSpPr>
          <p:spPr bwMode="auto">
            <a:xfrm>
              <a:off x="5103" y="2617"/>
              <a:ext cx="46" cy="46"/>
            </a:xfrm>
            <a:prstGeom prst="ellipse">
              <a:avLst/>
            </a:prstGeom>
            <a:solidFill>
              <a:srgbClr val="333399"/>
            </a:solidFill>
            <a:ln w="9525">
              <a:solidFill>
                <a:srgbClr val="333399"/>
              </a:solidFill>
              <a:round/>
              <a:headEnd/>
              <a:tailEnd/>
            </a:ln>
          </p:spPr>
          <p:txBody>
            <a:bodyPr wrap="none" anchor="ctr"/>
            <a:lstStyle/>
            <a:p>
              <a:endParaRPr lang="zh-CN" altLang="en-US"/>
            </a:p>
          </p:txBody>
        </p:sp>
        <p:sp>
          <p:nvSpPr>
            <p:cNvPr id="24646" name="Oval 122"/>
            <p:cNvSpPr>
              <a:spLocks noChangeArrowheads="1"/>
            </p:cNvSpPr>
            <p:nvPr/>
          </p:nvSpPr>
          <p:spPr bwMode="auto">
            <a:xfrm>
              <a:off x="5103" y="2809"/>
              <a:ext cx="46" cy="46"/>
            </a:xfrm>
            <a:prstGeom prst="ellipse">
              <a:avLst/>
            </a:prstGeom>
            <a:solidFill>
              <a:srgbClr val="333399"/>
            </a:solidFill>
            <a:ln w="9525">
              <a:solidFill>
                <a:srgbClr val="333399"/>
              </a:solidFill>
              <a:round/>
              <a:headEnd/>
              <a:tailEnd/>
            </a:ln>
          </p:spPr>
          <p:txBody>
            <a:bodyPr wrap="none" anchor="ctr"/>
            <a:lstStyle/>
            <a:p>
              <a:endParaRPr lang="zh-CN" altLang="en-US"/>
            </a:p>
          </p:txBody>
        </p:sp>
        <p:sp>
          <p:nvSpPr>
            <p:cNvPr id="24647" name="Oval 123"/>
            <p:cNvSpPr>
              <a:spLocks noChangeArrowheads="1"/>
            </p:cNvSpPr>
            <p:nvPr/>
          </p:nvSpPr>
          <p:spPr bwMode="auto">
            <a:xfrm>
              <a:off x="5103" y="3000"/>
              <a:ext cx="46" cy="46"/>
            </a:xfrm>
            <a:prstGeom prst="ellipse">
              <a:avLst/>
            </a:prstGeom>
            <a:solidFill>
              <a:srgbClr val="333399"/>
            </a:solidFill>
            <a:ln w="9525">
              <a:solidFill>
                <a:srgbClr val="333399"/>
              </a:solidFill>
              <a:round/>
              <a:headEnd/>
              <a:tailEnd/>
            </a:ln>
          </p:spPr>
          <p:txBody>
            <a:bodyPr wrap="none" anchor="ctr"/>
            <a:lstStyle/>
            <a:p>
              <a:endParaRPr lang="zh-CN" altLang="en-US"/>
            </a:p>
          </p:txBody>
        </p:sp>
        <p:sp>
          <p:nvSpPr>
            <p:cNvPr id="24648" name="Oval 124"/>
            <p:cNvSpPr>
              <a:spLocks noChangeArrowheads="1"/>
            </p:cNvSpPr>
            <p:nvPr/>
          </p:nvSpPr>
          <p:spPr bwMode="auto">
            <a:xfrm>
              <a:off x="5103" y="3191"/>
              <a:ext cx="46" cy="46"/>
            </a:xfrm>
            <a:prstGeom prst="ellipse">
              <a:avLst/>
            </a:prstGeom>
            <a:solidFill>
              <a:srgbClr val="333399"/>
            </a:solidFill>
            <a:ln w="9525">
              <a:solidFill>
                <a:srgbClr val="333399"/>
              </a:solidFill>
              <a:round/>
              <a:headEnd/>
              <a:tailEnd/>
            </a:ln>
          </p:spPr>
          <p:txBody>
            <a:bodyPr wrap="none" anchor="ctr"/>
            <a:lstStyle/>
            <a:p>
              <a:endParaRPr lang="zh-CN" altLang="en-US"/>
            </a:p>
          </p:txBody>
        </p:sp>
        <p:sp>
          <p:nvSpPr>
            <p:cNvPr id="24649" name="Oval 125"/>
            <p:cNvSpPr>
              <a:spLocks noChangeArrowheads="1"/>
            </p:cNvSpPr>
            <p:nvPr/>
          </p:nvSpPr>
          <p:spPr bwMode="auto">
            <a:xfrm>
              <a:off x="5103" y="3383"/>
              <a:ext cx="46" cy="46"/>
            </a:xfrm>
            <a:prstGeom prst="ellipse">
              <a:avLst/>
            </a:prstGeom>
            <a:solidFill>
              <a:srgbClr val="333399"/>
            </a:solidFill>
            <a:ln w="9525">
              <a:solidFill>
                <a:srgbClr val="333399"/>
              </a:solidFill>
              <a:round/>
              <a:headEnd/>
              <a:tailEnd/>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9"/>
          <p:cNvSpPr>
            <a:spLocks noGrp="1" noChangeArrowheads="1"/>
          </p:cNvSpPr>
          <p:nvPr>
            <p:ph type="title"/>
          </p:nvPr>
        </p:nvSpPr>
        <p:spPr/>
        <p:txBody>
          <a:bodyPr/>
          <a:lstStyle/>
          <a:p>
            <a:pPr algn="ctr" eaLnBrk="1" hangingPunct="1"/>
            <a:r>
              <a:rPr lang="en-US" altLang="zh-CN" sz="3600" dirty="0" smtClean="0"/>
              <a:t>DB-9</a:t>
            </a:r>
            <a:r>
              <a:rPr lang="zh-CN" altLang="en-US" sz="3600" dirty="0" smtClean="0"/>
              <a:t>与</a:t>
            </a:r>
            <a:r>
              <a:rPr lang="en-US" altLang="zh-CN" sz="3600" dirty="0" smtClean="0"/>
              <a:t>DB-25</a:t>
            </a:r>
          </a:p>
        </p:txBody>
      </p:sp>
      <p:graphicFrame>
        <p:nvGraphicFramePr>
          <p:cNvPr id="316478" name="Group 62"/>
          <p:cNvGraphicFramePr>
            <a:graphicFrameLocks noGrp="1"/>
          </p:cNvGraphicFramePr>
          <p:nvPr>
            <p:ph idx="4294967295"/>
          </p:nvPr>
        </p:nvGraphicFramePr>
        <p:xfrm>
          <a:off x="848544" y="1628800"/>
          <a:ext cx="8420100" cy="4594230"/>
        </p:xfrm>
        <a:graphic>
          <a:graphicData uri="http://schemas.openxmlformats.org/drawingml/2006/table">
            <a:tbl>
              <a:tblPr/>
              <a:tblGrid>
                <a:gridCol w="3071548"/>
                <a:gridCol w="2732748"/>
                <a:gridCol w="2615804"/>
              </a:tblGrid>
              <a:tr h="4594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黑体" pitchFamily="2" charset="-122"/>
                          <a:cs typeface="Times New Roman" pitchFamily="18" charset="0"/>
                        </a:rPr>
                        <a:t>Signal</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黑体" pitchFamily="2" charset="-122"/>
                          <a:cs typeface="Times New Roman" pitchFamily="18" charset="0"/>
                        </a:rPr>
                        <a:t>DB-9</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黑体" pitchFamily="2" charset="-122"/>
                          <a:cs typeface="Times New Roman" pitchFamily="18" charset="0"/>
                        </a:rPr>
                        <a:t>DB-25</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94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载波检测</a:t>
                      </a: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DCD</a:t>
                      </a:r>
                    </a:p>
                  </a:txBody>
                  <a:tcPr marL="97500" marR="97500" marT="46806" marB="46806"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1</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8</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4594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接收数据</a:t>
                      </a: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RxD</a:t>
                      </a:r>
                    </a:p>
                  </a:txBody>
                  <a:tcPr marL="97500" marR="97500" marT="46806" marB="46806"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2</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3</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a:noFill/>
                    </a:lnL>
                    <a:lnR cap="flat">
                      <a:noFill/>
                    </a:lnR>
                    <a:lnT>
                      <a:noFill/>
                    </a:lnT>
                    <a:lnB>
                      <a:noFill/>
                    </a:lnB>
                    <a:lnTlToBr>
                      <a:noFill/>
                    </a:lnTlToBr>
                    <a:lnBlToTr>
                      <a:noFill/>
                    </a:lnBlToTr>
                    <a:noFill/>
                  </a:tcPr>
                </a:tc>
              </a:tr>
              <a:tr h="4594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发送数据</a:t>
                      </a: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TxD</a:t>
                      </a:r>
                    </a:p>
                  </a:txBody>
                  <a:tcPr marL="97500" marR="97500" marT="46806" marB="46806"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3</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2</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a:noFill/>
                    </a:lnL>
                    <a:lnR cap="flat">
                      <a:noFill/>
                    </a:lnR>
                    <a:lnT>
                      <a:noFill/>
                    </a:lnT>
                    <a:lnB>
                      <a:noFill/>
                    </a:lnB>
                    <a:lnTlToBr>
                      <a:noFill/>
                    </a:lnTlToBr>
                    <a:lnBlToTr>
                      <a:noFill/>
                    </a:lnBlToTr>
                    <a:noFill/>
                  </a:tcPr>
                </a:tc>
              </a:tr>
              <a:tr h="4594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DTE</a:t>
                      </a:r>
                      <a:r>
                        <a:rPr kumimoji="0" lang="zh-CN" altLang="en-US"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就绪</a:t>
                      </a: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DTR</a:t>
                      </a:r>
                    </a:p>
                  </a:txBody>
                  <a:tcPr marL="97500" marR="97500" marT="46806" marB="46806"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4</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20</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a:noFill/>
                    </a:lnL>
                    <a:lnR cap="flat">
                      <a:noFill/>
                    </a:lnR>
                    <a:lnT>
                      <a:noFill/>
                    </a:lnT>
                    <a:lnB>
                      <a:noFill/>
                    </a:lnB>
                    <a:lnTlToBr>
                      <a:noFill/>
                    </a:lnTlToBr>
                    <a:lnBlToTr>
                      <a:noFill/>
                    </a:lnBlToTr>
                    <a:noFill/>
                  </a:tcPr>
                </a:tc>
              </a:tr>
              <a:tr h="4594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信号地</a:t>
                      </a: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GND</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5</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7</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a:noFill/>
                    </a:lnL>
                    <a:lnR cap="flat">
                      <a:noFill/>
                    </a:lnR>
                    <a:lnT>
                      <a:noFill/>
                    </a:lnT>
                    <a:lnB>
                      <a:noFill/>
                    </a:lnB>
                    <a:lnTlToBr>
                      <a:noFill/>
                    </a:lnTlToBr>
                    <a:lnBlToTr>
                      <a:noFill/>
                    </a:lnBlToTr>
                    <a:noFill/>
                  </a:tcPr>
                </a:tc>
              </a:tr>
              <a:tr h="4594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DCE</a:t>
                      </a:r>
                      <a:r>
                        <a:rPr kumimoji="0" lang="zh-CN" altLang="en-US"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就绪</a:t>
                      </a: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DSR</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6</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6</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a:noFill/>
                    </a:lnL>
                    <a:lnR cap="flat">
                      <a:noFill/>
                    </a:lnR>
                    <a:lnT>
                      <a:noFill/>
                    </a:lnT>
                    <a:lnB>
                      <a:noFill/>
                    </a:lnB>
                    <a:lnTlToBr>
                      <a:noFill/>
                    </a:lnTlToBr>
                    <a:lnBlToTr>
                      <a:noFill/>
                    </a:lnBlToTr>
                    <a:noFill/>
                  </a:tcPr>
                </a:tc>
              </a:tr>
              <a:tr h="4594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请求发送</a:t>
                      </a: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RTS</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7</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4</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a:noFill/>
                    </a:lnL>
                    <a:lnR cap="flat">
                      <a:noFill/>
                    </a:lnR>
                    <a:lnT>
                      <a:noFill/>
                    </a:lnT>
                    <a:lnB>
                      <a:noFill/>
                    </a:lnB>
                    <a:lnTlToBr>
                      <a:noFill/>
                    </a:lnTlToBr>
                    <a:lnBlToTr>
                      <a:noFill/>
                    </a:lnBlToTr>
                    <a:noFill/>
                  </a:tcPr>
                </a:tc>
              </a:tr>
              <a:tr h="4594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允许发送</a:t>
                      </a: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CTS</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cap="flat">
                      <a:noFill/>
                    </a:lnL>
                    <a:lnR>
                      <a:noFill/>
                    </a:lnR>
                    <a:lnT>
                      <a:noFill/>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8</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a:noFill/>
                    </a:lnL>
                    <a:lnR>
                      <a:noFill/>
                    </a:lnR>
                    <a:lnT>
                      <a:noFill/>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5</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a:noFill/>
                    </a:lnL>
                    <a:lnR cap="flat">
                      <a:noFill/>
                    </a:lnR>
                    <a:lnT>
                      <a:noFill/>
                    </a:lnT>
                    <a:lnB w="9525" cap="flat" cmpd="sng" algn="ctr">
                      <a:solidFill>
                        <a:srgbClr val="000000"/>
                      </a:solidFill>
                      <a:prstDash val="solid"/>
                      <a:round/>
                      <a:headEnd type="none" w="med" len="med"/>
                      <a:tailEnd type="none" w="med" len="med"/>
                    </a:lnB>
                    <a:lnTlToBr>
                      <a:noFill/>
                    </a:lnTlToBr>
                    <a:lnBlToTr>
                      <a:noFill/>
                    </a:lnBlToTr>
                    <a:noFill/>
                  </a:tcPr>
                </a:tc>
              </a:tr>
              <a:tr h="4594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RI</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cap="flat">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9</a:t>
                      </a:r>
                      <a:endParaRPr kumimoji="0" lang="en-US" altLang="zh-CN" sz="2400" b="0" i="0" u="none" strike="noStrike" cap="none" normalizeH="0" baseline="0" smtClean="0">
                        <a:ln>
                          <a:noFill/>
                        </a:ln>
                        <a:solidFill>
                          <a:srgbClr val="333399"/>
                        </a:solidFill>
                        <a:effectLst/>
                        <a:latin typeface="Arial" charset="0"/>
                        <a:ea typeface="黑体" pitchFamily="2" charset="-122"/>
                      </a:endParaRPr>
                    </a:p>
                  </a:txBody>
                  <a:tcPr marL="97500" marR="97500" marT="46806" marB="46806" horzOverflow="overflow">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333399"/>
                          </a:solidFill>
                          <a:effectLst/>
                          <a:latin typeface="Times New Roman" pitchFamily="18" charset="0"/>
                          <a:ea typeface="黑体" pitchFamily="2" charset="-122"/>
                          <a:cs typeface="Times New Roman" pitchFamily="18" charset="0"/>
                        </a:rPr>
                        <a:t>22</a:t>
                      </a:r>
                      <a:endParaRPr kumimoji="0" lang="en-US" altLang="zh-CN" sz="2400" b="0" i="0" u="none" strike="noStrike" cap="none" normalizeH="0" baseline="0" dirty="0" smtClean="0">
                        <a:ln>
                          <a:noFill/>
                        </a:ln>
                        <a:solidFill>
                          <a:srgbClr val="333399"/>
                        </a:solidFill>
                        <a:effectLst/>
                        <a:latin typeface="Arial" charset="0"/>
                        <a:ea typeface="黑体" pitchFamily="2" charset="-122"/>
                      </a:endParaRPr>
                    </a:p>
                  </a:txBody>
                  <a:tcPr marL="97500" marR="97500" marT="46806" marB="46806" horzOverflow="overflow">
                    <a:lnL>
                      <a:noFill/>
                    </a:lnL>
                    <a:lnR cap="flat">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4000" dirty="0" smtClean="0"/>
              <a:t>例</a:t>
            </a:r>
            <a:r>
              <a:rPr lang="en-US" altLang="zh-CN" sz="4000" dirty="0" smtClean="0"/>
              <a:t>2：V.35</a:t>
            </a:r>
            <a:r>
              <a:rPr lang="zh-CN" altLang="en-US" sz="4000" dirty="0" smtClean="0"/>
              <a:t>接口标准</a:t>
            </a:r>
          </a:p>
        </p:txBody>
      </p:sp>
      <p:sp>
        <p:nvSpPr>
          <p:cNvPr id="26627" name="Rectangle 3"/>
          <p:cNvSpPr>
            <a:spLocks noGrp="1" noChangeArrowheads="1"/>
          </p:cNvSpPr>
          <p:nvPr>
            <p:ph type="body" idx="1"/>
          </p:nvPr>
        </p:nvSpPr>
        <p:spPr/>
        <p:txBody>
          <a:bodyPr/>
          <a:lstStyle/>
          <a:p>
            <a:pPr eaLnBrk="1" hangingPunct="1">
              <a:lnSpc>
                <a:spcPct val="80000"/>
              </a:lnSpc>
            </a:pPr>
            <a:r>
              <a:rPr lang="en-US" altLang="zh-CN" sz="2800" dirty="0" smtClean="0"/>
              <a:t>ITU-T</a:t>
            </a:r>
            <a:r>
              <a:rPr lang="zh-CN" altLang="en-US" sz="2800" dirty="0" smtClean="0"/>
              <a:t>标准，描述了网络访问设备和数据分组网络之间通信时使用的同步物理层协议（</a:t>
            </a:r>
            <a:r>
              <a:rPr lang="en-US" altLang="zh-CN" sz="2800" dirty="0" smtClean="0"/>
              <a:t>60-108kHz</a:t>
            </a:r>
            <a:r>
              <a:rPr lang="zh-CN" altLang="en-US" sz="2800" dirty="0" smtClean="0"/>
              <a:t>群带宽线路进行</a:t>
            </a:r>
            <a:r>
              <a:rPr lang="en-US" altLang="zh-CN" sz="2800" dirty="0" smtClean="0"/>
              <a:t>2048Kbps</a:t>
            </a:r>
            <a:r>
              <a:rPr lang="zh-CN" altLang="en-US" sz="2800" dirty="0" smtClean="0"/>
              <a:t>同步数据传输）。</a:t>
            </a:r>
          </a:p>
          <a:p>
            <a:pPr eaLnBrk="1" hangingPunct="1">
              <a:lnSpc>
                <a:spcPct val="80000"/>
              </a:lnSpc>
            </a:pPr>
            <a:r>
              <a:rPr lang="en-US" altLang="zh-CN" sz="2800" dirty="0" smtClean="0"/>
              <a:t>V.35</a:t>
            </a:r>
            <a:r>
              <a:rPr lang="zh-CN" altLang="en-US" sz="2800" dirty="0" smtClean="0"/>
              <a:t>在美国和欧洲得到普及应用，它推荐的最高速率是</a:t>
            </a:r>
            <a:r>
              <a:rPr lang="en-US" altLang="zh-CN" sz="2800" dirty="0" smtClean="0"/>
              <a:t>2048Kbps</a:t>
            </a:r>
            <a:r>
              <a:rPr lang="zh-CN" altLang="en-US" sz="2800" dirty="0" smtClean="0"/>
              <a:t>。</a:t>
            </a:r>
          </a:p>
          <a:p>
            <a:pPr eaLnBrk="1" hangingPunct="1">
              <a:lnSpc>
                <a:spcPct val="80000"/>
              </a:lnSpc>
            </a:pPr>
            <a:r>
              <a:rPr lang="zh-CN" altLang="en-US" sz="2800" dirty="0" smtClean="0"/>
              <a:t>模拟传输用的音频调制解调器的电气条件使用</a:t>
            </a:r>
            <a:r>
              <a:rPr lang="en-US" altLang="zh-CN" sz="2800" dirty="0" smtClean="0"/>
              <a:t>V.28</a:t>
            </a:r>
            <a:r>
              <a:rPr lang="zh-CN" altLang="en-US" sz="2800" dirty="0" smtClean="0"/>
              <a:t>（不平衡电流环互连电路），而宽频带调制解调器则使用平衡电流环电路。 </a:t>
            </a:r>
          </a:p>
          <a:p>
            <a:pPr eaLnBrk="1" hangingPunct="1">
              <a:lnSpc>
                <a:spcPct val="80000"/>
              </a:lnSpc>
            </a:pPr>
            <a:r>
              <a:rPr lang="zh-CN" altLang="en-US" sz="2800" dirty="0" smtClean="0"/>
              <a:t>对机械特性即连接器的形状并未规定，但广泛采用</a:t>
            </a:r>
            <a:r>
              <a:rPr lang="en-US" altLang="zh-CN" sz="2800" dirty="0" smtClean="0"/>
              <a:t>ISO2593 </a:t>
            </a:r>
            <a:r>
              <a:rPr lang="zh-CN" altLang="en-US" sz="2800" dirty="0" smtClean="0"/>
              <a:t>（ </a:t>
            </a:r>
            <a:r>
              <a:rPr lang="en-US" altLang="zh-CN" sz="2800" dirty="0" smtClean="0"/>
              <a:t>34</a:t>
            </a:r>
            <a:r>
              <a:rPr lang="zh-CN" altLang="en-US" sz="2800" dirty="0" smtClean="0"/>
              <a:t>引脚）。</a:t>
            </a:r>
          </a:p>
        </p:txBody>
      </p:sp>
      <p:pic>
        <p:nvPicPr>
          <p:cNvPr id="4" name="图片 3" descr="DB25-V35.jpg"/>
          <p:cNvPicPr>
            <a:picLocks noChangeAspect="1"/>
          </p:cNvPicPr>
          <p:nvPr/>
        </p:nvPicPr>
        <p:blipFill>
          <a:blip r:embed="rId2" cstate="print"/>
          <a:srcRect t="6913" b="8871"/>
          <a:stretch>
            <a:fillRect/>
          </a:stretch>
        </p:blipFill>
        <p:spPr>
          <a:xfrm>
            <a:off x="3569296" y="4250523"/>
            <a:ext cx="6336704" cy="26074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z="3600" smtClean="0"/>
              <a:t>CISCO V.35</a:t>
            </a:r>
            <a:r>
              <a:rPr lang="zh-CN" altLang="en-US" sz="3600" smtClean="0"/>
              <a:t>连接线</a:t>
            </a:r>
          </a:p>
        </p:txBody>
      </p:sp>
      <p:sp>
        <p:nvSpPr>
          <p:cNvPr id="27651" name="Rectangle 3"/>
          <p:cNvSpPr>
            <a:spLocks noGrp="1" noChangeArrowheads="1"/>
          </p:cNvSpPr>
          <p:nvPr>
            <p:ph type="body" idx="1"/>
          </p:nvPr>
        </p:nvSpPr>
        <p:spPr/>
        <p:txBody>
          <a:bodyPr/>
          <a:lstStyle/>
          <a:p>
            <a:pPr eaLnBrk="1" hangingPunct="1"/>
            <a:endParaRPr lang="zh-CN" altLang="zh-CN" smtClean="0"/>
          </a:p>
        </p:txBody>
      </p:sp>
      <p:pic>
        <p:nvPicPr>
          <p:cNvPr id="27652" name="Picture 4" descr="cisco-V35"/>
          <p:cNvPicPr>
            <a:picLocks noChangeAspect="1" noChangeArrowheads="1"/>
          </p:cNvPicPr>
          <p:nvPr/>
        </p:nvPicPr>
        <p:blipFill>
          <a:blip r:embed="rId2" cstate="print"/>
          <a:srcRect/>
          <a:stretch>
            <a:fillRect/>
          </a:stretch>
        </p:blipFill>
        <p:spPr bwMode="auto">
          <a:xfrm>
            <a:off x="507340" y="2276475"/>
            <a:ext cx="9047823" cy="3600450"/>
          </a:xfrm>
          <a:prstGeom prst="rect">
            <a:avLst/>
          </a:prstGeom>
          <a:noFill/>
          <a:ln w="9525">
            <a:noFill/>
            <a:miter lim="800000"/>
            <a:headEnd/>
            <a:tailEnd/>
          </a:ln>
        </p:spPr>
      </p:pic>
      <p:pic>
        <p:nvPicPr>
          <p:cNvPr id="27653" name="Picture 5" descr="cabv35mt"/>
          <p:cNvPicPr>
            <a:picLocks noChangeAspect="1" noChangeArrowheads="1"/>
          </p:cNvPicPr>
          <p:nvPr/>
        </p:nvPicPr>
        <p:blipFill>
          <a:blip r:embed="rId3" cstate="print"/>
          <a:srcRect/>
          <a:stretch>
            <a:fillRect/>
          </a:stretch>
        </p:blipFill>
        <p:spPr bwMode="auto">
          <a:xfrm>
            <a:off x="1988079" y="5229225"/>
            <a:ext cx="6007233"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endParaRPr lang="zh-CN" altLang="zh-CN" smtClean="0"/>
          </a:p>
        </p:txBody>
      </p:sp>
      <p:sp>
        <p:nvSpPr>
          <p:cNvPr id="28675" name="Rectangle 3"/>
          <p:cNvSpPr>
            <a:spLocks noGrp="1" noChangeArrowheads="1"/>
          </p:cNvSpPr>
          <p:nvPr>
            <p:ph type="body" idx="1"/>
          </p:nvPr>
        </p:nvSpPr>
        <p:spPr/>
        <p:txBody>
          <a:bodyPr/>
          <a:lstStyle/>
          <a:p>
            <a:pPr eaLnBrk="1" hangingPunct="1"/>
            <a:endParaRPr lang="zh-CN" altLang="zh-CN" smtClean="0"/>
          </a:p>
        </p:txBody>
      </p:sp>
      <p:pic>
        <p:nvPicPr>
          <p:cNvPr id="28676" name="Picture 4" descr="E1-V"/>
          <p:cNvPicPr>
            <a:picLocks noChangeAspect="1" noChangeArrowheads="1"/>
          </p:cNvPicPr>
          <p:nvPr/>
        </p:nvPicPr>
        <p:blipFill>
          <a:blip r:embed="rId2" cstate="print"/>
          <a:srcRect/>
          <a:stretch>
            <a:fillRect/>
          </a:stretch>
        </p:blipFill>
        <p:spPr bwMode="auto">
          <a:xfrm>
            <a:off x="1052513" y="1916114"/>
            <a:ext cx="8502650" cy="4573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pPr algn="ctr" eaLnBrk="1" hangingPunct="1"/>
            <a:r>
              <a:rPr lang="en-US" altLang="zh-CN" sz="3600" dirty="0" smtClean="0"/>
              <a:t>V.35 </a:t>
            </a:r>
            <a:r>
              <a:rPr lang="zh-CN" altLang="en-US" sz="3600" dirty="0" smtClean="0"/>
              <a:t>速率和最大长度</a:t>
            </a:r>
            <a:r>
              <a:rPr lang="zh-CN" altLang="en-US" dirty="0" smtClean="0"/>
              <a:t> </a:t>
            </a:r>
          </a:p>
        </p:txBody>
      </p:sp>
      <p:graphicFrame>
        <p:nvGraphicFramePr>
          <p:cNvPr id="344120" name="Group 56"/>
          <p:cNvGraphicFramePr>
            <a:graphicFrameLocks noGrp="1"/>
          </p:cNvGraphicFramePr>
          <p:nvPr>
            <p:ph type="tbl" idx="1"/>
          </p:nvPr>
        </p:nvGraphicFramePr>
        <p:xfrm>
          <a:off x="1129904" y="1773238"/>
          <a:ext cx="8420100" cy="4657723"/>
        </p:xfrm>
        <a:graphic>
          <a:graphicData uri="http://schemas.openxmlformats.org/drawingml/2006/table">
            <a:tbl>
              <a:tblPr/>
              <a:tblGrid>
                <a:gridCol w="2806700"/>
                <a:gridCol w="2810140"/>
                <a:gridCol w="2803260"/>
              </a:tblGrid>
              <a:tr h="103030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rgbClr val="333399"/>
                          </a:solidFill>
                          <a:effectLst/>
                          <a:latin typeface="Arial" charset="0"/>
                          <a:ea typeface="黑体" pitchFamily="2" charset="-122"/>
                        </a:rPr>
                        <a:t>Data Rate (Baud)</a:t>
                      </a:r>
                      <a:endParaRPr kumimoji="0" lang="en-US" altLang="zh-CN" sz="2800" b="0" i="0" u="none" strike="noStrike" cap="none" normalizeH="0" baseline="0" smtClean="0">
                        <a:ln>
                          <a:noFill/>
                        </a:ln>
                        <a:solidFill>
                          <a:srgbClr val="333399"/>
                        </a:solidFill>
                        <a:effectLst/>
                        <a:latin typeface="Arial" charset="0"/>
                        <a:ea typeface="黑体" pitchFamily="2" charset="-122"/>
                      </a:endParaRPr>
                    </a:p>
                  </a:txBody>
                  <a:tcPr marL="99060" marR="99060"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rgbClr val="333399"/>
                          </a:solidFill>
                          <a:effectLst/>
                          <a:latin typeface="Arial" charset="0"/>
                          <a:ea typeface="黑体" pitchFamily="2" charset="-122"/>
                        </a:rPr>
                        <a:t>Distance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rgbClr val="333399"/>
                          </a:solidFill>
                          <a:effectLst/>
                          <a:latin typeface="Arial" charset="0"/>
                          <a:ea typeface="黑体" pitchFamily="2" charset="-122"/>
                        </a:rPr>
                        <a:t>(Feet) </a:t>
                      </a:r>
                    </a:p>
                  </a:txBody>
                  <a:tcPr marL="99060" marR="99060"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rgbClr val="333399"/>
                          </a:solidFill>
                          <a:effectLst/>
                          <a:latin typeface="Arial" charset="0"/>
                          <a:ea typeface="黑体" pitchFamily="2" charset="-122"/>
                        </a:rPr>
                        <a:t>Distance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rgbClr val="333399"/>
                          </a:solidFill>
                          <a:effectLst/>
                          <a:latin typeface="Arial" charset="0"/>
                          <a:ea typeface="黑体" pitchFamily="2" charset="-122"/>
                        </a:rPr>
                        <a:t>(Meters)</a:t>
                      </a:r>
                      <a:r>
                        <a:rPr kumimoji="0" lang="en-US" altLang="zh-CN" sz="2800" b="0" i="0" u="none" strike="noStrike" cap="none" normalizeH="0" baseline="0" smtClean="0">
                          <a:ln>
                            <a:noFill/>
                          </a:ln>
                          <a:solidFill>
                            <a:srgbClr val="333399"/>
                          </a:solidFill>
                          <a:effectLst/>
                          <a:latin typeface="Arial" charset="0"/>
                          <a:ea typeface="黑体" pitchFamily="2" charset="-122"/>
                        </a:rPr>
                        <a:t> </a:t>
                      </a:r>
                    </a:p>
                  </a:txBody>
                  <a:tcPr marL="99060" marR="99060"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2400</a:t>
                      </a:r>
                    </a:p>
                  </a:txBody>
                  <a:tcPr marL="99060" marR="99060"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4,100</a:t>
                      </a:r>
                    </a:p>
                  </a:txBody>
                  <a:tcPr marL="99060" marR="99060"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1,250</a:t>
                      </a:r>
                    </a:p>
                  </a:txBody>
                  <a:tcPr marL="99060" marR="99060"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4800</a:t>
                      </a:r>
                    </a:p>
                  </a:txBody>
                  <a:tcPr marL="99060" marR="99060"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2,050</a:t>
                      </a:r>
                    </a:p>
                  </a:txBody>
                  <a:tcPr marL="99060" marR="99060"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625</a:t>
                      </a:r>
                    </a:p>
                  </a:txBody>
                  <a:tcPr marL="99060" marR="99060"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9600</a:t>
                      </a:r>
                    </a:p>
                  </a:txBody>
                  <a:tcPr marL="99060" marR="99060"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1,025</a:t>
                      </a:r>
                    </a:p>
                  </a:txBody>
                  <a:tcPr marL="99060" marR="99060"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312</a:t>
                      </a:r>
                    </a:p>
                  </a:txBody>
                  <a:tcPr marL="99060" marR="99060"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19200</a:t>
                      </a:r>
                    </a:p>
                  </a:txBody>
                  <a:tcPr marL="99060" marR="99060"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513</a:t>
                      </a:r>
                    </a:p>
                  </a:txBody>
                  <a:tcPr marL="99060" marR="99060"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156</a:t>
                      </a:r>
                    </a:p>
                  </a:txBody>
                  <a:tcPr marL="99060" marR="99060"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38400</a:t>
                      </a:r>
                    </a:p>
                  </a:txBody>
                  <a:tcPr marL="99060" marR="99060"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256</a:t>
                      </a:r>
                    </a:p>
                  </a:txBody>
                  <a:tcPr marL="99060" marR="99060"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78</a:t>
                      </a:r>
                    </a:p>
                  </a:txBody>
                  <a:tcPr marL="99060" marR="99060"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56000</a:t>
                      </a:r>
                    </a:p>
                  </a:txBody>
                  <a:tcPr marL="99060" marR="99060"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102</a:t>
                      </a:r>
                    </a:p>
                  </a:txBody>
                  <a:tcPr marL="99060" marR="99060"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31</a:t>
                      </a:r>
                    </a:p>
                  </a:txBody>
                  <a:tcPr marL="99060" marR="99060"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T1</a:t>
                      </a:r>
                    </a:p>
                  </a:txBody>
                  <a:tcPr marL="99060" marR="99060"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50</a:t>
                      </a:r>
                    </a:p>
                  </a:txBody>
                  <a:tcPr marL="99060" marR="99060"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15</a:t>
                      </a:r>
                    </a:p>
                  </a:txBody>
                  <a:tcPr marL="99060" marR="99060"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z="4000" dirty="0" smtClean="0"/>
              <a:t>例</a:t>
            </a:r>
            <a:r>
              <a:rPr lang="en-US" altLang="zh-CN" sz="4000" dirty="0" smtClean="0"/>
              <a:t>3</a:t>
            </a:r>
            <a:r>
              <a:rPr lang="zh-CN" altLang="en-US" sz="4000" dirty="0" smtClean="0"/>
              <a:t>：</a:t>
            </a:r>
            <a:r>
              <a:rPr lang="en-US" altLang="zh-CN" sz="4000" dirty="0" smtClean="0"/>
              <a:t>RJ-45</a:t>
            </a:r>
            <a:endParaRPr lang="zh-CN" altLang="en-US" sz="4000" dirty="0" smtClean="0"/>
          </a:p>
        </p:txBody>
      </p:sp>
      <p:sp>
        <p:nvSpPr>
          <p:cNvPr id="30723" name="内容占位符 2"/>
          <p:cNvSpPr>
            <a:spLocks noGrp="1"/>
          </p:cNvSpPr>
          <p:nvPr>
            <p:ph idx="1"/>
          </p:nvPr>
        </p:nvSpPr>
        <p:spPr/>
        <p:txBody>
          <a:bodyPr/>
          <a:lstStyle/>
          <a:p>
            <a:pPr>
              <a:buFont typeface="Wingdings" pitchFamily="2" charset="2"/>
              <a:buNone/>
            </a:pPr>
            <a:r>
              <a:rPr lang="zh-CN" altLang="zh-CN" dirty="0" smtClean="0"/>
              <a:t>（</a:t>
            </a:r>
            <a:r>
              <a:rPr lang="en-US" altLang="zh-CN" dirty="0" smtClean="0"/>
              <a:t>Registered Jack</a:t>
            </a:r>
            <a:r>
              <a:rPr lang="zh-CN" altLang="zh-CN" dirty="0" smtClean="0"/>
              <a:t>）</a:t>
            </a:r>
            <a:endParaRPr lang="en-US" altLang="zh-CN" dirty="0" smtClean="0"/>
          </a:p>
          <a:p>
            <a:r>
              <a:rPr lang="zh-CN" altLang="en-US" dirty="0" smtClean="0"/>
              <a:t>机械特性：</a:t>
            </a:r>
            <a:r>
              <a:rPr lang="en-US" altLang="zh-CN" dirty="0" smtClean="0"/>
              <a:t>IEC (60)603-7</a:t>
            </a:r>
            <a:r>
              <a:rPr lang="zh-CN" altLang="en-US" dirty="0" smtClean="0"/>
              <a:t>，（</a:t>
            </a:r>
            <a:r>
              <a:rPr lang="en-US" altLang="zh-CN" dirty="0" smtClean="0"/>
              <a:t> ISO/IEC 11801</a:t>
            </a:r>
            <a:r>
              <a:rPr lang="zh-CN" altLang="en-US" dirty="0" smtClean="0"/>
              <a:t>）</a:t>
            </a:r>
            <a:endParaRPr lang="en-US" altLang="zh-CN" dirty="0" smtClean="0"/>
          </a:p>
          <a:p>
            <a:r>
              <a:rPr lang="zh-CN" altLang="en-US" dirty="0" smtClean="0"/>
              <a:t>电气特性：</a:t>
            </a:r>
            <a:r>
              <a:rPr lang="en-US" altLang="zh-CN" dirty="0" smtClean="0"/>
              <a:t>568B</a:t>
            </a:r>
            <a:r>
              <a:rPr lang="zh-CN" altLang="en-US" dirty="0" smtClean="0"/>
              <a:t>，</a:t>
            </a:r>
            <a:r>
              <a:rPr lang="en-US" altLang="zh-CN" dirty="0" smtClean="0"/>
              <a:t>568A</a:t>
            </a:r>
            <a:r>
              <a:rPr lang="zh-CN" altLang="en-US" dirty="0" smtClean="0"/>
              <a:t>。差分信号，</a:t>
            </a:r>
            <a:r>
              <a:rPr lang="en-US" altLang="zh-CN" dirty="0" smtClean="0"/>
              <a:t>Manchester</a:t>
            </a:r>
            <a:r>
              <a:rPr lang="zh-CN" altLang="en-US" dirty="0" smtClean="0"/>
              <a:t>编码，</a:t>
            </a:r>
            <a:r>
              <a:rPr lang="en-US" altLang="zh-CN" dirty="0" smtClean="0"/>
              <a:t> ≤100m</a:t>
            </a:r>
            <a:r>
              <a:rPr lang="zh-CN" altLang="en-US" dirty="0" smtClean="0"/>
              <a:t>，</a:t>
            </a:r>
            <a:r>
              <a:rPr lang="en-US" altLang="zh-CN" dirty="0" smtClean="0"/>
              <a:t>10Mb/s</a:t>
            </a:r>
          </a:p>
          <a:p>
            <a:r>
              <a:rPr lang="zh-CN" altLang="en-US" dirty="0" smtClean="0"/>
              <a:t>功能特性：</a:t>
            </a:r>
            <a:r>
              <a:rPr lang="en-US" altLang="zh-CN" dirty="0" smtClean="0"/>
              <a:t>1:TX+</a:t>
            </a:r>
            <a:r>
              <a:rPr lang="zh-CN" altLang="en-US" dirty="0" smtClean="0"/>
              <a:t>，</a:t>
            </a:r>
            <a:r>
              <a:rPr lang="en-US" altLang="zh-CN" dirty="0" smtClean="0"/>
              <a:t>2:TX-</a:t>
            </a:r>
            <a:r>
              <a:rPr lang="zh-CN" altLang="en-US" dirty="0" smtClean="0"/>
              <a:t>，</a:t>
            </a:r>
            <a:r>
              <a:rPr lang="en-US" altLang="zh-CN" dirty="0" smtClean="0"/>
              <a:t>3:RX+</a:t>
            </a:r>
            <a:r>
              <a:rPr lang="zh-CN" altLang="en-US" dirty="0" smtClean="0"/>
              <a:t>，</a:t>
            </a:r>
            <a:r>
              <a:rPr lang="en-US" altLang="zh-CN" dirty="0" smtClean="0"/>
              <a:t>6:RX-</a:t>
            </a:r>
          </a:p>
          <a:p>
            <a:r>
              <a:rPr lang="zh-CN" altLang="en-US" dirty="0" smtClean="0"/>
              <a:t>规程特性：</a:t>
            </a:r>
          </a:p>
        </p:txBody>
      </p:sp>
      <p:pic>
        <p:nvPicPr>
          <p:cNvPr id="4" name="图片 3" descr="RJ45.jpg"/>
          <p:cNvPicPr>
            <a:picLocks noChangeAspect="1"/>
          </p:cNvPicPr>
          <p:nvPr/>
        </p:nvPicPr>
        <p:blipFill>
          <a:blip r:embed="rId3" cstate="print"/>
          <a:stretch>
            <a:fillRect/>
          </a:stretch>
        </p:blipFill>
        <p:spPr>
          <a:xfrm>
            <a:off x="4942032" y="4458816"/>
            <a:ext cx="4979520" cy="2426568"/>
          </a:xfrm>
          <a:prstGeom prst="rect">
            <a:avLst/>
          </a:prstGeom>
        </p:spPr>
      </p:pic>
      <p:pic>
        <p:nvPicPr>
          <p:cNvPr id="5" name="图片 4" descr="RJ45线序.jpg"/>
          <p:cNvPicPr>
            <a:picLocks noChangeAspect="1"/>
          </p:cNvPicPr>
          <p:nvPr/>
        </p:nvPicPr>
        <p:blipFill>
          <a:blip r:embed="rId4" cstate="print"/>
          <a:srcRect t="9709" b="7986"/>
          <a:stretch>
            <a:fillRect/>
          </a:stretch>
        </p:blipFill>
        <p:spPr>
          <a:xfrm>
            <a:off x="272480" y="4869160"/>
            <a:ext cx="4829175" cy="194421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思考题：</a:t>
            </a:r>
            <a:endParaRPr lang="zh-CN" altLang="en-US" dirty="0"/>
          </a:p>
        </p:txBody>
      </p:sp>
      <p:sp>
        <p:nvSpPr>
          <p:cNvPr id="3" name="内容占位符 2"/>
          <p:cNvSpPr>
            <a:spLocks noGrp="1"/>
          </p:cNvSpPr>
          <p:nvPr>
            <p:ph idx="1"/>
          </p:nvPr>
        </p:nvSpPr>
        <p:spPr/>
        <p:txBody>
          <a:bodyPr/>
          <a:lstStyle/>
          <a:p>
            <a:r>
              <a:rPr lang="zh-CN" altLang="en-US" dirty="0" smtClean="0"/>
              <a:t>物理层的四个特性与协议三要素的对应关系？</a:t>
            </a:r>
            <a:endParaRPr lang="en-US" altLang="zh-CN" dirty="0" smtClean="0"/>
          </a:p>
          <a:p>
            <a:pPr>
              <a:buNone/>
            </a:pPr>
            <a:r>
              <a:rPr lang="zh-CN" altLang="en-US" dirty="0" smtClean="0"/>
              <a:t>    机械特性</a:t>
            </a:r>
            <a:endParaRPr lang="en-US" altLang="zh-CN" dirty="0" smtClean="0"/>
          </a:p>
          <a:p>
            <a:pPr>
              <a:buNone/>
            </a:pPr>
            <a:r>
              <a:rPr lang="en-US" altLang="zh-CN" dirty="0" smtClean="0"/>
              <a:t>    </a:t>
            </a:r>
            <a:r>
              <a:rPr lang="zh-CN" altLang="en-US" dirty="0" smtClean="0"/>
              <a:t>电气特性</a:t>
            </a:r>
            <a:endParaRPr lang="en-US" altLang="zh-CN" dirty="0" smtClean="0"/>
          </a:p>
          <a:p>
            <a:pPr>
              <a:buNone/>
            </a:pPr>
            <a:r>
              <a:rPr lang="en-US" altLang="zh-CN" dirty="0" smtClean="0"/>
              <a:t>    </a:t>
            </a:r>
            <a:r>
              <a:rPr lang="zh-CN" altLang="en-US" dirty="0" smtClean="0"/>
              <a:t>功能特性</a:t>
            </a:r>
            <a:endParaRPr lang="en-US" altLang="zh-CN" dirty="0" smtClean="0"/>
          </a:p>
          <a:p>
            <a:pPr>
              <a:buNone/>
            </a:pPr>
            <a:r>
              <a:rPr lang="en-US" altLang="zh-CN" dirty="0" smtClean="0"/>
              <a:t>    </a:t>
            </a:r>
            <a:r>
              <a:rPr lang="zh-CN" altLang="en-US" dirty="0" smtClean="0"/>
              <a:t>过程特性</a:t>
            </a:r>
            <a:endParaRPr lang="en-US" altLang="zh-CN" dirty="0" smtClean="0"/>
          </a:p>
          <a:p>
            <a:pPr>
              <a:buNone/>
            </a:pPr>
            <a:endParaRPr lang="zh-CN" altLang="en-US" dirty="0"/>
          </a:p>
        </p:txBody>
      </p:sp>
      <p:sp>
        <p:nvSpPr>
          <p:cNvPr id="4" name="TextBox 3"/>
          <p:cNvSpPr txBox="1"/>
          <p:nvPr/>
        </p:nvSpPr>
        <p:spPr>
          <a:xfrm>
            <a:off x="5097016" y="2276872"/>
            <a:ext cx="1248139" cy="1569660"/>
          </a:xfrm>
          <a:prstGeom prst="rect">
            <a:avLst/>
          </a:prstGeom>
          <a:noFill/>
        </p:spPr>
        <p:txBody>
          <a:bodyPr wrap="square" rtlCol="0">
            <a:spAutoFit/>
          </a:bodyPr>
          <a:lstStyle/>
          <a:p>
            <a:r>
              <a:rPr lang="zh-CN" altLang="en-US" sz="3200" b="1" dirty="0" smtClean="0">
                <a:latin typeface="+mn-lt"/>
                <a:ea typeface="黑体" pitchFamily="2" charset="-122"/>
              </a:rPr>
              <a:t>语法</a:t>
            </a:r>
            <a:endParaRPr lang="en-US" altLang="zh-CN" sz="3200" b="1" dirty="0" smtClean="0">
              <a:latin typeface="+mn-lt"/>
              <a:ea typeface="黑体" pitchFamily="2" charset="-122"/>
            </a:endParaRPr>
          </a:p>
          <a:p>
            <a:r>
              <a:rPr lang="zh-CN" altLang="en-US" sz="3200" b="1" dirty="0" smtClean="0">
                <a:latin typeface="+mn-lt"/>
                <a:ea typeface="黑体" pitchFamily="2" charset="-122"/>
              </a:rPr>
              <a:t>语义</a:t>
            </a:r>
            <a:endParaRPr lang="en-US" altLang="zh-CN" sz="3200" b="1" dirty="0" smtClean="0">
              <a:latin typeface="+mn-lt"/>
              <a:ea typeface="黑体" pitchFamily="2" charset="-122"/>
            </a:endParaRPr>
          </a:p>
          <a:p>
            <a:r>
              <a:rPr lang="zh-CN" altLang="en-US" sz="3200" b="1" dirty="0" smtClean="0">
                <a:latin typeface="+mn-lt"/>
                <a:ea typeface="黑体" pitchFamily="2" charset="-122"/>
              </a:rPr>
              <a:t>同步</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3728864" y="1773261"/>
            <a:ext cx="5845175" cy="3167063"/>
          </a:xfrm>
        </p:spPr>
        <p:txBody>
          <a:bodyPr/>
          <a:lstStyle/>
          <a:p>
            <a:pPr>
              <a:lnSpc>
                <a:spcPct val="125000"/>
              </a:lnSpc>
            </a:pPr>
            <a:r>
              <a:rPr lang="zh-CN" altLang="en-US" sz="2800" dirty="0" smtClean="0"/>
              <a:t>应用层 </a:t>
            </a:r>
            <a:r>
              <a:rPr lang="en-US" altLang="zh-CN" sz="2800" dirty="0" smtClean="0"/>
              <a:t>(</a:t>
            </a:r>
            <a:r>
              <a:rPr lang="en-US" altLang="zh-CN" sz="2800" dirty="0"/>
              <a:t>application layer) </a:t>
            </a:r>
          </a:p>
          <a:p>
            <a:pPr>
              <a:lnSpc>
                <a:spcPct val="125000"/>
              </a:lnSpc>
            </a:pPr>
            <a:r>
              <a:rPr lang="zh-CN" altLang="en-US" sz="2800" dirty="0" smtClean="0"/>
              <a:t>运输层 </a:t>
            </a:r>
            <a:r>
              <a:rPr lang="en-US" altLang="zh-CN" sz="2800" dirty="0" smtClean="0"/>
              <a:t>(</a:t>
            </a:r>
            <a:r>
              <a:rPr lang="en-US" altLang="zh-CN" sz="2800" dirty="0"/>
              <a:t>transport layer) </a:t>
            </a:r>
          </a:p>
          <a:p>
            <a:pPr>
              <a:lnSpc>
                <a:spcPct val="125000"/>
              </a:lnSpc>
            </a:pPr>
            <a:r>
              <a:rPr lang="zh-CN" altLang="en-US" sz="2800" dirty="0" smtClean="0"/>
              <a:t>网络层 </a:t>
            </a:r>
            <a:r>
              <a:rPr lang="en-US" altLang="zh-CN" sz="2800" dirty="0" smtClean="0"/>
              <a:t>(</a:t>
            </a:r>
            <a:r>
              <a:rPr lang="en-US" altLang="zh-CN" sz="2800" dirty="0"/>
              <a:t>network layer) </a:t>
            </a:r>
          </a:p>
          <a:p>
            <a:pPr>
              <a:lnSpc>
                <a:spcPct val="125000"/>
              </a:lnSpc>
            </a:pPr>
            <a:r>
              <a:rPr lang="zh-CN" altLang="en-US" sz="2800" dirty="0" smtClean="0"/>
              <a:t>数据链路层 </a:t>
            </a:r>
            <a:r>
              <a:rPr lang="en-US" altLang="zh-CN" sz="2800" dirty="0" smtClean="0"/>
              <a:t>(</a:t>
            </a:r>
            <a:r>
              <a:rPr lang="en-US" altLang="zh-CN" sz="2800" dirty="0"/>
              <a:t>data link layer) </a:t>
            </a:r>
          </a:p>
          <a:p>
            <a:pPr>
              <a:lnSpc>
                <a:spcPct val="125000"/>
              </a:lnSpc>
            </a:pPr>
            <a:r>
              <a:rPr lang="zh-CN" altLang="en-US" sz="2800" dirty="0" smtClean="0"/>
              <a:t>物理层 </a:t>
            </a:r>
            <a:r>
              <a:rPr lang="en-US" altLang="zh-CN" sz="2800" dirty="0" smtClean="0"/>
              <a:t>(</a:t>
            </a:r>
            <a:r>
              <a:rPr lang="en-US" altLang="zh-CN" sz="2800" dirty="0"/>
              <a:t>physical layer</a:t>
            </a:r>
            <a:r>
              <a:rPr lang="en-US" altLang="zh-CN" sz="2800" dirty="0" smtClean="0"/>
              <a:t>)</a:t>
            </a:r>
          </a:p>
          <a:p>
            <a:pPr lvl="1"/>
            <a:r>
              <a:rPr lang="zh-CN" altLang="en-US" dirty="0" smtClean="0"/>
              <a:t>功能：</a:t>
            </a:r>
            <a:r>
              <a:rPr lang="zh-CN" altLang="en-US" dirty="0" smtClean="0">
                <a:solidFill>
                  <a:srgbClr val="FF0000"/>
                </a:solidFill>
              </a:rPr>
              <a:t>透明地传送比特流</a:t>
            </a:r>
            <a:endParaRPr lang="zh-CN" altLang="en-US" dirty="0" smtClean="0"/>
          </a:p>
          <a:p>
            <a:pPr lvl="1"/>
            <a:r>
              <a:rPr lang="zh-CN" altLang="en-US" dirty="0" smtClean="0"/>
              <a:t>数据单位：</a:t>
            </a:r>
            <a:r>
              <a:rPr lang="zh-CN" altLang="en-US" dirty="0" smtClean="0">
                <a:solidFill>
                  <a:srgbClr val="FF0000"/>
                </a:solidFill>
              </a:rPr>
              <a:t>比特</a:t>
            </a:r>
            <a:endParaRPr lang="zh-CN" altLang="en-US" dirty="0" smtClean="0"/>
          </a:p>
          <a:p>
            <a:pPr lvl="1"/>
            <a:r>
              <a:rPr lang="zh-CN" altLang="en-US" dirty="0" smtClean="0"/>
              <a:t>物理媒体不属于物理层</a:t>
            </a:r>
          </a:p>
        </p:txBody>
      </p:sp>
      <p:sp>
        <p:nvSpPr>
          <p:cNvPr id="114692" name="Text Box 4"/>
          <p:cNvSpPr txBox="1">
            <a:spLocks noChangeArrowheads="1"/>
          </p:cNvSpPr>
          <p:nvPr/>
        </p:nvSpPr>
        <p:spPr bwMode="auto">
          <a:xfrm>
            <a:off x="1429147" y="3741761"/>
            <a:ext cx="121058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itchFamily="2" charset="-122"/>
              </a:rPr>
              <a:t>数据链路层</a:t>
            </a:r>
          </a:p>
        </p:txBody>
      </p:sp>
      <p:grpSp>
        <p:nvGrpSpPr>
          <p:cNvPr id="2" name="Group 5"/>
          <p:cNvGrpSpPr>
            <a:grpSpLocks/>
          </p:cNvGrpSpPr>
          <p:nvPr/>
        </p:nvGrpSpPr>
        <p:grpSpPr bwMode="auto">
          <a:xfrm>
            <a:off x="1157421" y="1628800"/>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14699" name="Text Box 11"/>
          <p:cNvSpPr txBox="1">
            <a:spLocks noChangeArrowheads="1"/>
          </p:cNvSpPr>
          <p:nvPr/>
        </p:nvSpPr>
        <p:spPr bwMode="auto">
          <a:xfrm>
            <a:off x="815181" y="1916137"/>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5        </a:t>
            </a:r>
            <a:r>
              <a:rPr kumimoji="1" lang="zh-CN" altLang="en-US" sz="2000" b="1">
                <a:solidFill>
                  <a:srgbClr val="000099"/>
                </a:solidFill>
                <a:latin typeface="+mn-lt"/>
                <a:ea typeface="黑体" pitchFamily="2" charset="-122"/>
              </a:rPr>
              <a:t>应用层</a:t>
            </a:r>
          </a:p>
        </p:txBody>
      </p:sp>
      <p:sp>
        <p:nvSpPr>
          <p:cNvPr id="114700" name="Text Box 12"/>
          <p:cNvSpPr txBox="1">
            <a:spLocks noChangeArrowheads="1"/>
          </p:cNvSpPr>
          <p:nvPr/>
        </p:nvSpPr>
        <p:spPr bwMode="auto">
          <a:xfrm>
            <a:off x="815181" y="2527325"/>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        </a:t>
            </a:r>
            <a:r>
              <a:rPr kumimoji="1" lang="zh-CN" altLang="en-US" sz="2000" b="1">
                <a:solidFill>
                  <a:srgbClr val="000099"/>
                </a:solidFill>
                <a:latin typeface="+mn-lt"/>
                <a:ea typeface="黑体" pitchFamily="2" charset="-122"/>
              </a:rPr>
              <a:t>运输层</a:t>
            </a:r>
          </a:p>
        </p:txBody>
      </p:sp>
      <p:sp>
        <p:nvSpPr>
          <p:cNvPr id="114701" name="Text Box 13"/>
          <p:cNvSpPr txBox="1">
            <a:spLocks noChangeArrowheads="1"/>
          </p:cNvSpPr>
          <p:nvPr/>
        </p:nvSpPr>
        <p:spPr bwMode="auto">
          <a:xfrm>
            <a:off x="815181" y="3140099"/>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3        </a:t>
            </a:r>
            <a:r>
              <a:rPr kumimoji="1" lang="zh-CN" altLang="en-US" sz="2000" b="1" dirty="0">
                <a:solidFill>
                  <a:srgbClr val="000099"/>
                </a:solidFill>
                <a:latin typeface="+mn-lt"/>
                <a:ea typeface="黑体" pitchFamily="2" charset="-122"/>
              </a:rPr>
              <a:t>网络层</a:t>
            </a:r>
          </a:p>
        </p:txBody>
      </p:sp>
      <p:sp>
        <p:nvSpPr>
          <p:cNvPr id="114702" name="Text Box 14"/>
          <p:cNvSpPr txBox="1">
            <a:spLocks noChangeArrowheads="1"/>
          </p:cNvSpPr>
          <p:nvPr/>
        </p:nvSpPr>
        <p:spPr bwMode="auto">
          <a:xfrm>
            <a:off x="815181" y="3752875"/>
            <a:ext cx="189987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2    </a:t>
            </a:r>
            <a:r>
              <a:rPr kumimoji="1" lang="zh-CN" altLang="en-US" sz="2000" b="1" dirty="0">
                <a:solidFill>
                  <a:srgbClr val="000099"/>
                </a:solidFill>
                <a:latin typeface="+mn-lt"/>
                <a:ea typeface="黑体" pitchFamily="2" charset="-122"/>
              </a:rPr>
              <a:t>数据链路层</a:t>
            </a:r>
          </a:p>
        </p:txBody>
      </p:sp>
      <p:sp>
        <p:nvSpPr>
          <p:cNvPr id="114703" name="Text Box 15"/>
          <p:cNvSpPr txBox="1">
            <a:spLocks noChangeArrowheads="1"/>
          </p:cNvSpPr>
          <p:nvPr/>
        </p:nvSpPr>
        <p:spPr bwMode="auto">
          <a:xfrm>
            <a:off x="815181" y="4365650"/>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1        </a:t>
            </a:r>
            <a:r>
              <a:rPr kumimoji="1" lang="zh-CN" altLang="en-US" sz="2000" b="1" dirty="0">
                <a:solidFill>
                  <a:srgbClr val="000099"/>
                </a:solidFill>
                <a:latin typeface="+mn-lt"/>
                <a:ea typeface="黑体" pitchFamily="2" charset="-122"/>
              </a:rPr>
              <a:t>物理层</a:t>
            </a:r>
          </a:p>
        </p:txBody>
      </p:sp>
    </p:spTree>
    <p:extLst>
      <p:ext uri="{BB962C8B-B14F-4D97-AF65-F5344CB8AC3E}">
        <p14:creationId xmlns:p14="http://schemas.microsoft.com/office/powerpoint/2010/main" xmlns="" val="2636835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3226048"/>
          </a:xfrm>
          <a:prstGeom prst="rect">
            <a:avLst/>
          </a:prstGeom>
          <a:noFill/>
        </p:spPr>
        <p:txBody>
          <a:bodyPr vert="horz" wrap="square" rtlCol="0" anchor="ctr" anchorCtr="0">
            <a:noAutofit/>
          </a:bodyPr>
          <a:lstStyle/>
          <a:p>
            <a:r>
              <a:rPr lang="zh-CN" altLang="en-US" sz="2800" b="1" dirty="0" smtClean="0"/>
              <a:t>物理层的四个特性与协议三要素的对应关系？</a:t>
            </a:r>
            <a:endParaRPr lang="en-US" altLang="zh-CN" sz="2800" b="1" dirty="0" smtClean="0"/>
          </a:p>
          <a:p>
            <a:pPr>
              <a:buNone/>
            </a:pPr>
            <a:r>
              <a:rPr lang="zh-CN" altLang="en-US" sz="2800" b="1" dirty="0" smtClean="0"/>
              <a:t>    机械特性对应</a:t>
            </a:r>
            <a:r>
              <a:rPr lang="zh-CN" altLang="en-US" sz="2800" b="1" dirty="0" smtClean="0">
                <a:solidFill>
                  <a:srgbClr val="639EF4"/>
                </a:solidFill>
              </a:rPr>
              <a:t> </a:t>
            </a:r>
            <a:r>
              <a:rPr lang="en-US" altLang="zh-CN" sz="2800" b="1" dirty="0" smtClean="0">
                <a:solidFill>
                  <a:srgbClr val="639EF4"/>
                </a:solidFill>
              </a:rPr>
              <a:t>[</a:t>
            </a:r>
            <a:r>
              <a:rPr lang="zh-CN" altLang="en-US" sz="2800" b="1" dirty="0" smtClean="0">
                <a:solidFill>
                  <a:srgbClr val="639EF4"/>
                </a:solidFill>
              </a:rPr>
              <a:t>填空</a:t>
            </a:r>
            <a:r>
              <a:rPr lang="en-US" altLang="zh-CN" sz="2800" b="1" dirty="0" smtClean="0">
                <a:solidFill>
                  <a:srgbClr val="639EF4"/>
                </a:solidFill>
              </a:rPr>
              <a:t>1]</a:t>
            </a:r>
            <a:r>
              <a:rPr lang="en-US" altLang="zh-CN" sz="2800" b="1" dirty="0" smtClean="0">
                <a:solidFill>
                  <a:srgbClr val="000000"/>
                </a:solidFill>
              </a:rPr>
              <a:t> </a:t>
            </a:r>
          </a:p>
          <a:p>
            <a:pPr>
              <a:buNone/>
            </a:pPr>
            <a:r>
              <a:rPr lang="en-US" altLang="zh-CN" sz="2800" b="1" dirty="0" smtClean="0"/>
              <a:t>    </a:t>
            </a:r>
            <a:r>
              <a:rPr lang="zh-CN" altLang="en-US" sz="2800" b="1" dirty="0" smtClean="0"/>
              <a:t>电气特性对应</a:t>
            </a:r>
            <a:r>
              <a:rPr lang="zh-CN" altLang="en-US" sz="2800" b="1" dirty="0" smtClean="0">
                <a:solidFill>
                  <a:srgbClr val="639EF4"/>
                </a:solidFill>
              </a:rPr>
              <a:t> </a:t>
            </a:r>
            <a:r>
              <a:rPr lang="en-US" altLang="zh-CN" sz="2800" b="1" dirty="0" smtClean="0">
                <a:solidFill>
                  <a:srgbClr val="639EF4"/>
                </a:solidFill>
              </a:rPr>
              <a:t>[</a:t>
            </a:r>
            <a:r>
              <a:rPr lang="zh-CN" altLang="en-US" sz="2800" b="1" dirty="0" smtClean="0">
                <a:solidFill>
                  <a:srgbClr val="639EF4"/>
                </a:solidFill>
              </a:rPr>
              <a:t>填空</a:t>
            </a:r>
            <a:r>
              <a:rPr lang="en-US" altLang="zh-CN" sz="2800" b="1" dirty="0" smtClean="0">
                <a:solidFill>
                  <a:srgbClr val="639EF4"/>
                </a:solidFill>
              </a:rPr>
              <a:t>2]</a:t>
            </a:r>
            <a:r>
              <a:rPr lang="en-US" altLang="zh-CN" sz="2800" b="1" dirty="0" smtClean="0">
                <a:solidFill>
                  <a:srgbClr val="000000"/>
                </a:solidFill>
              </a:rPr>
              <a:t> </a:t>
            </a:r>
          </a:p>
          <a:p>
            <a:pPr>
              <a:buNone/>
            </a:pPr>
            <a:r>
              <a:rPr lang="en-US" altLang="zh-CN" sz="2800" b="1" dirty="0" smtClean="0"/>
              <a:t>    </a:t>
            </a:r>
            <a:r>
              <a:rPr lang="zh-CN" altLang="en-US" sz="2800" b="1" dirty="0" smtClean="0"/>
              <a:t>功能特性对应</a:t>
            </a:r>
            <a:r>
              <a:rPr lang="zh-CN" altLang="en-US" sz="2800" b="1" dirty="0" smtClean="0">
                <a:solidFill>
                  <a:srgbClr val="639EF4"/>
                </a:solidFill>
              </a:rPr>
              <a:t> </a:t>
            </a:r>
            <a:r>
              <a:rPr lang="en-US" altLang="zh-CN" sz="2800" b="1" dirty="0" smtClean="0">
                <a:solidFill>
                  <a:srgbClr val="639EF4"/>
                </a:solidFill>
              </a:rPr>
              <a:t>[</a:t>
            </a:r>
            <a:r>
              <a:rPr lang="zh-CN" altLang="en-US" sz="2800" b="1" dirty="0" smtClean="0">
                <a:solidFill>
                  <a:srgbClr val="639EF4"/>
                </a:solidFill>
              </a:rPr>
              <a:t>填空</a:t>
            </a:r>
            <a:r>
              <a:rPr lang="en-US" altLang="zh-CN" sz="2800" b="1" dirty="0" smtClean="0">
                <a:solidFill>
                  <a:srgbClr val="639EF4"/>
                </a:solidFill>
              </a:rPr>
              <a:t>3]</a:t>
            </a:r>
            <a:r>
              <a:rPr lang="en-US" altLang="zh-CN" sz="2800" b="1" dirty="0" smtClean="0">
                <a:solidFill>
                  <a:srgbClr val="000000"/>
                </a:solidFill>
              </a:rPr>
              <a:t> </a:t>
            </a:r>
          </a:p>
          <a:p>
            <a:r>
              <a:rPr lang="en-US" altLang="zh-CN" sz="2800" b="1" dirty="0" smtClean="0"/>
              <a:t>    </a:t>
            </a:r>
            <a:r>
              <a:rPr lang="zh-CN" altLang="en-US" sz="2800" b="1" dirty="0" smtClean="0"/>
              <a:t>过程特性</a:t>
            </a:r>
            <a:r>
              <a:rPr lang="zh-CN" altLang="en-US" sz="2800" b="1" dirty="0" smtClean="0">
                <a:solidFill>
                  <a:srgbClr val="000000"/>
                </a:solidFill>
              </a:rPr>
              <a:t>对应</a:t>
            </a:r>
            <a:r>
              <a:rPr lang="zh-CN" altLang="en-US" sz="2800" b="1" dirty="0" smtClean="0">
                <a:solidFill>
                  <a:srgbClr val="639EF4"/>
                </a:solidFill>
              </a:rPr>
              <a:t> </a:t>
            </a:r>
            <a:r>
              <a:rPr lang="en-US" altLang="zh-CN" sz="2800" b="1" dirty="0" smtClean="0">
                <a:solidFill>
                  <a:srgbClr val="639EF4"/>
                </a:solidFill>
              </a:rPr>
              <a:t>[</a:t>
            </a:r>
            <a:r>
              <a:rPr lang="zh-CN" altLang="en-US" sz="2800" b="1" dirty="0" smtClean="0">
                <a:solidFill>
                  <a:srgbClr val="639EF4"/>
                </a:solidFill>
              </a:rPr>
              <a:t>填空</a:t>
            </a:r>
            <a:r>
              <a:rPr lang="en-US" altLang="zh-CN" sz="2800" b="1" dirty="0" smtClean="0">
                <a:solidFill>
                  <a:srgbClr val="639EF4"/>
                </a:solidFill>
              </a:rPr>
              <a:t>4]</a:t>
            </a:r>
            <a:r>
              <a:rPr lang="en-US" altLang="zh-CN" sz="2800" b="1" dirty="0" smtClean="0">
                <a:solidFill>
                  <a:srgbClr val="000000"/>
                </a:solidFill>
              </a:rPr>
              <a:t> </a:t>
            </a:r>
            <a:endParaRPr lang="zh-CN" altLang="en-US" sz="2800" b="1" dirty="0">
              <a:solidFill>
                <a:srgbClr val="000000"/>
              </a:solidFill>
              <a:latin typeface="Microsoft Yahei"/>
              <a:ea typeface="Microsoft Yahei"/>
              <a:sym typeface="Microsoft Yahei"/>
            </a:endParaRPr>
          </a:p>
        </p:txBody>
      </p:sp>
      <p:sp>
        <p:nvSpPr>
          <p:cNvPr id="6" name="圆角矩形 5"/>
          <p:cNvSpPr/>
          <p:nvPr>
            <p:custDataLst>
              <p:tags r:id="rId3"/>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作答</a:t>
            </a:r>
          </a:p>
        </p:txBody>
      </p:sp>
      <p:sp>
        <p:nvSpPr>
          <p:cNvPr id="12" name="矩形 11"/>
          <p:cNvSpPr/>
          <p:nvPr>
            <p:custDataLst>
              <p:tags r:id="rId4"/>
            </p:custDataLst>
          </p:nvPr>
        </p:nvSpPr>
        <p:spPr bwMode="auto">
          <a:xfrm>
            <a:off x="0" y="5818821"/>
            <a:ext cx="9906000" cy="396240"/>
          </a:xfrm>
          <a:prstGeom prst="rect">
            <a:avLst/>
          </a:prstGeom>
          <a:solidFill>
            <a:srgbClr val="FBFAE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noAutofit/>
          </a:bodyPr>
          <a:lstStyle/>
          <a:p>
            <a:r>
              <a:rPr kumimoji="0" lang="zh-CN" altLang="en-US" sz="1300" b="0" i="0" u="none" strike="noStrike" cap="none" normalizeH="0" baseline="0" smtClean="0">
                <a:ln>
                  <a:noFill/>
                </a:ln>
                <a:solidFill>
                  <a:srgbClr val="F84F41"/>
                </a:solidFill>
                <a:effectLst/>
                <a:latin typeface="Microsoft Yahei"/>
                <a:ea typeface="Microsoft Yahei"/>
                <a:sym typeface="Microsoft Yahei"/>
              </a:rPr>
              <a:t>正常使用填空题需</a:t>
            </a:r>
            <a:r>
              <a:rPr kumimoji="0" lang="en-US" altLang="zh-CN" sz="1300" b="0" i="0" u="none" strike="noStrike" cap="none" normalizeH="0" baseline="0" smtClean="0">
                <a:ln>
                  <a:noFill/>
                </a:ln>
                <a:solidFill>
                  <a:srgbClr val="F84F41"/>
                </a:solidFill>
                <a:effectLst/>
                <a:latin typeface="Microsoft Yahei"/>
                <a:ea typeface="Microsoft Yahei"/>
                <a:sym typeface="Microsoft Yahei"/>
              </a:rPr>
              <a:t>3.0</a:t>
            </a:r>
            <a:r>
              <a:rPr kumimoji="0" lang="zh-CN" altLang="en-US" sz="1300" b="0" i="0" u="none" strike="noStrike" cap="none" normalizeH="0" baseline="0" smtClean="0">
                <a:ln>
                  <a:noFill/>
                </a:ln>
                <a:solidFill>
                  <a:srgbClr val="F84F41"/>
                </a:solidFill>
                <a:effectLst/>
                <a:latin typeface="Microsoft Yahei"/>
                <a:ea typeface="Microsoft Yahei"/>
                <a:sym typeface="Microsoft Yahei"/>
              </a:rPr>
              <a:t>以上版本雨课堂</a:t>
            </a:r>
          </a:p>
        </p:txBody>
      </p:sp>
      <p:grpSp>
        <p:nvGrpSpPr>
          <p:cNvPr id="11" name="组合 10"/>
          <p:cNvGrpSpPr/>
          <p:nvPr>
            <p:custDataLst>
              <p:tags r:id="rId5"/>
            </p:custDataLst>
          </p:nvPr>
        </p:nvGrpSpPr>
        <p:grpSpPr>
          <a:xfrm>
            <a:off x="0" y="0"/>
            <a:ext cx="9906000" cy="635000"/>
            <a:chOff x="0" y="0"/>
            <a:chExt cx="9906000" cy="635000"/>
          </a:xfrm>
        </p:grpSpPr>
        <p:sp>
          <p:nvSpPr>
            <p:cNvPr id="7" name="TitleBackground"/>
            <p:cNvSpPr/>
            <p:nvPr>
              <p:custDataLst>
                <p:tags r:id="rId7"/>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8"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填空题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4</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descr="tmp28BC.tmp"/>
          <p:cNvPicPr>
            <a:picLocks/>
          </p:cNvPicPr>
          <p:nvPr>
            <p:custDataLst>
              <p:tags r:id="rId6"/>
            </p:custDataLst>
          </p:nvPr>
        </p:nvPicPr>
        <p:blipFill>
          <a:blip r:embed="rId12" cstate="print"/>
          <a:stretch>
            <a:fillRect/>
          </a:stretch>
        </p:blipFill>
        <p:spPr>
          <a:xfrm>
            <a:off x="8356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en-US" altLang="zh-CN" dirty="0" smtClean="0"/>
              <a:t> </a:t>
            </a:r>
            <a:r>
              <a:rPr lang="zh-CN" altLang="zh-CN" dirty="0" smtClean="0"/>
              <a:t>数据通信</a:t>
            </a:r>
            <a:r>
              <a:rPr lang="zh-CN" altLang="zh-CN" dirty="0"/>
              <a:t>的基础知识</a:t>
            </a:r>
            <a:endParaRPr lang="zh-CN" altLang="en-US" dirty="0"/>
          </a:p>
        </p:txBody>
      </p:sp>
      <p:sp>
        <p:nvSpPr>
          <p:cNvPr id="26627" name="Rectangle 3"/>
          <p:cNvSpPr>
            <a:spLocks noGrp="1" noChangeArrowheads="1"/>
          </p:cNvSpPr>
          <p:nvPr>
            <p:ph idx="1"/>
          </p:nvPr>
        </p:nvSpPr>
        <p:spPr/>
        <p:txBody>
          <a:bodyPr/>
          <a:lstStyle/>
          <a:p>
            <a:r>
              <a:rPr lang="en-US" altLang="zh-CN" dirty="0" smtClean="0"/>
              <a:t>2.2.1  </a:t>
            </a:r>
            <a:r>
              <a:rPr lang="zh-CN" altLang="zh-CN" dirty="0" smtClean="0"/>
              <a:t>数据通信系统的模型</a:t>
            </a:r>
            <a:endParaRPr lang="zh-CN" altLang="zh-CN" dirty="0"/>
          </a:p>
          <a:p>
            <a:r>
              <a:rPr lang="en-US" altLang="zh-CN" dirty="0"/>
              <a:t>2.2.2 </a:t>
            </a:r>
            <a:r>
              <a:rPr lang="en-US" altLang="zh-CN" dirty="0" smtClean="0"/>
              <a:t> </a:t>
            </a:r>
            <a:r>
              <a:rPr lang="zh-CN" altLang="zh-CN" dirty="0" smtClean="0"/>
              <a:t>有关</a:t>
            </a:r>
            <a:r>
              <a:rPr lang="zh-CN" altLang="zh-CN" dirty="0"/>
              <a:t>信道的几个基本概念</a:t>
            </a:r>
          </a:p>
          <a:p>
            <a:r>
              <a:rPr lang="en-US" altLang="zh-CN" dirty="0"/>
              <a:t>2.2.3 </a:t>
            </a:r>
            <a:r>
              <a:rPr lang="en-US" altLang="zh-CN" dirty="0" smtClean="0"/>
              <a:t> </a:t>
            </a:r>
            <a:r>
              <a:rPr lang="zh-CN" altLang="zh-CN" dirty="0" smtClean="0"/>
              <a:t>信道</a:t>
            </a:r>
            <a:r>
              <a:rPr lang="zh-CN" altLang="zh-CN" dirty="0"/>
              <a:t>的极限</a:t>
            </a:r>
            <a:r>
              <a:rPr lang="zh-CN" altLang="zh-CN" dirty="0" smtClean="0"/>
              <a:t>容量</a:t>
            </a:r>
            <a:endParaRPr lang="zh-CN" altLang="zh-CN" dirty="0"/>
          </a:p>
        </p:txBody>
      </p:sp>
    </p:spTree>
    <p:extLst>
      <p:ext uri="{BB962C8B-B14F-4D97-AF65-F5344CB8AC3E}">
        <p14:creationId xmlns="" xmlns:p14="http://schemas.microsoft.com/office/powerpoint/2010/main" val="29546938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3" name="矩形 2"/>
          <p:cNvSpPr/>
          <p:nvPr/>
        </p:nvSpPr>
        <p:spPr>
          <a:xfrm>
            <a:off x="416496" y="1105220"/>
            <a:ext cx="9289032" cy="870046"/>
          </a:xfrm>
          <a:prstGeom prst="rect">
            <a:avLst/>
          </a:prstGeom>
          <a:solidFill>
            <a:srgbClr val="FFFF00"/>
          </a:solidFill>
        </p:spPr>
        <p:txBody>
          <a:bodyPr wrap="square" anchor="ctr">
            <a:spAutoFit/>
          </a:bodyPr>
          <a:lstStyle/>
          <a:p>
            <a:pPr>
              <a:lnSpc>
                <a:spcPct val="110000"/>
              </a:lnSpc>
            </a:pPr>
            <a:r>
              <a:rPr lang="zh-CN" altLang="zh-CN" sz="2400" b="1" dirty="0">
                <a:latin typeface="+mn-lt"/>
                <a:ea typeface="黑体" pitchFamily="2" charset="-122"/>
              </a:rPr>
              <a:t>一个数据通信</a:t>
            </a:r>
            <a:r>
              <a:rPr lang="zh-CN" altLang="zh-CN" sz="2400" b="1" dirty="0" smtClean="0">
                <a:latin typeface="+mn-lt"/>
                <a:ea typeface="黑体" pitchFamily="2" charset="-122"/>
              </a:rPr>
              <a:t>系统</a:t>
            </a:r>
            <a:r>
              <a:rPr lang="zh-CN" altLang="en-US" sz="2400" b="1" dirty="0" smtClean="0">
                <a:latin typeface="+mn-lt"/>
                <a:ea typeface="黑体" pitchFamily="2" charset="-122"/>
              </a:rPr>
              <a:t>包括</a:t>
            </a:r>
            <a:r>
              <a:rPr lang="zh-CN" altLang="zh-CN" sz="2400" b="1" dirty="0" smtClean="0">
                <a:solidFill>
                  <a:srgbClr val="FF0000"/>
                </a:solidFill>
                <a:latin typeface="+mn-lt"/>
                <a:ea typeface="黑体" pitchFamily="2" charset="-122"/>
              </a:rPr>
              <a:t>三大部分</a:t>
            </a:r>
            <a:r>
              <a:rPr lang="zh-CN" altLang="en-US" sz="2400" b="1" dirty="0" smtClean="0">
                <a:solidFill>
                  <a:srgbClr val="FF0000"/>
                </a:solidFill>
                <a:latin typeface="+mn-lt"/>
                <a:ea typeface="黑体" pitchFamily="2" charset="-122"/>
              </a:rPr>
              <a:t>：</a:t>
            </a:r>
            <a:r>
              <a:rPr lang="zh-CN" altLang="zh-CN" sz="2400" b="1" dirty="0" smtClean="0">
                <a:latin typeface="+mn-lt"/>
                <a:ea typeface="黑体" pitchFamily="2" charset="-122"/>
              </a:rPr>
              <a:t>源系统（或发送端、发送方）、传输系统（或传输网络）和</a:t>
            </a:r>
            <a:r>
              <a:rPr lang="zh-CN" altLang="zh-CN" sz="2400" b="1" dirty="0">
                <a:latin typeface="+mn-lt"/>
                <a:ea typeface="黑体" pitchFamily="2" charset="-122"/>
              </a:rPr>
              <a:t>目的系统（或接收端、接收方</a:t>
            </a:r>
            <a:r>
              <a:rPr lang="zh-CN" altLang="zh-CN" sz="2400" b="1" dirty="0" smtClean="0">
                <a:latin typeface="+mn-lt"/>
                <a:ea typeface="黑体" pitchFamily="2" charset="-122"/>
              </a:rPr>
              <a:t>）</a:t>
            </a:r>
            <a:r>
              <a:rPr lang="zh-CN" altLang="en-US" sz="2400" b="1" dirty="0">
                <a:latin typeface="+mn-lt"/>
                <a:ea typeface="黑体" pitchFamily="2" charset="-122"/>
              </a:rPr>
              <a:t>。</a:t>
            </a:r>
          </a:p>
        </p:txBody>
      </p:sp>
      <p:grpSp>
        <p:nvGrpSpPr>
          <p:cNvPr id="6" name="Group 107"/>
          <p:cNvGrpSpPr>
            <a:grpSpLocks/>
          </p:cNvGrpSpPr>
          <p:nvPr/>
        </p:nvGrpSpPr>
        <p:grpSpPr bwMode="auto">
          <a:xfrm>
            <a:off x="4458222" y="4641555"/>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 xmlns:a14="http://schemas.microsoft.com/office/drawing/2010/main">
                  <a:solidFill>
                    <a:srgbClr val="CC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传输</a:t>
              </a:r>
            </a:p>
            <a:p>
              <a:pPr algn="l" defTabSz="762000" eaLnBrk="0" hangingPunct="0"/>
              <a:r>
                <a:rPr kumimoji="1" lang="zh-CN" altLang="en-US" sz="1800" b="1" dirty="0">
                  <a:solidFill>
                    <a:srgbClr val="0000CC"/>
                  </a:solidFill>
                  <a:latin typeface="+mn-lt"/>
                  <a:ea typeface="黑体" pitchFamily="2" charset="-122"/>
                </a:rPr>
                <a:t>系统</a:t>
              </a:r>
            </a:p>
          </p:txBody>
        </p:sp>
      </p:grpSp>
      <p:grpSp>
        <p:nvGrpSpPr>
          <p:cNvPr id="9" name="Group 102"/>
          <p:cNvGrpSpPr>
            <a:grpSpLocks/>
          </p:cNvGrpSpPr>
          <p:nvPr/>
        </p:nvGrpSpPr>
        <p:grpSpPr bwMode="auto">
          <a:xfrm>
            <a:off x="341041"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输入信息</a:t>
              </a:r>
            </a:p>
          </p:txBody>
        </p:sp>
        <p:sp>
          <p:nvSpPr>
            <p:cNvPr id="11" name="Line 17"/>
            <p:cNvSpPr>
              <a:spLocks noChangeShapeType="1"/>
            </p:cNvSpPr>
            <p:nvPr/>
          </p:nvSpPr>
          <p:spPr bwMode="auto">
            <a:xfrm>
              <a:off x="94" y="3160"/>
              <a:ext cx="313" cy="0"/>
            </a:xfrm>
            <a:prstGeom prst="line">
              <a:avLst/>
            </a:prstGeom>
            <a:noFill/>
            <a:ln w="38100">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2" name="Group 104"/>
          <p:cNvGrpSpPr>
            <a:grpSpLocks/>
          </p:cNvGrpSpPr>
          <p:nvPr/>
        </p:nvGrpSpPr>
        <p:grpSpPr bwMode="auto">
          <a:xfrm>
            <a:off x="1787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输入数据</a:t>
              </a:r>
            </a:p>
          </p:txBody>
        </p:sp>
        <p:sp>
          <p:nvSpPr>
            <p:cNvPr id="14" name="Line 18"/>
            <p:cNvSpPr>
              <a:spLocks noChangeShapeType="1"/>
            </p:cNvSpPr>
            <p:nvPr/>
          </p:nvSpPr>
          <p:spPr bwMode="auto">
            <a:xfrm>
              <a:off x="910" y="3160"/>
              <a:ext cx="346" cy="0"/>
            </a:xfrm>
            <a:prstGeom prst="line">
              <a:avLst/>
            </a:prstGeom>
            <a:noFill/>
            <a:ln w="38100">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5" name="Group 106"/>
          <p:cNvGrpSpPr>
            <a:grpSpLocks/>
          </p:cNvGrpSpPr>
          <p:nvPr/>
        </p:nvGrpSpPr>
        <p:grpSpPr bwMode="auto">
          <a:xfrm>
            <a:off x="3281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smtClean="0">
                  <a:solidFill>
                    <a:srgbClr val="0000CC"/>
                  </a:solidFill>
                  <a:latin typeface="+mn-lt"/>
                  <a:ea typeface="黑体" pitchFamily="2" charset="-122"/>
                </a:rPr>
                <a:t>发送</a:t>
              </a:r>
              <a:endParaRPr kumimoji="1" lang="en-US" altLang="zh-CN" sz="1800" b="1" dirty="0" smtClean="0">
                <a:solidFill>
                  <a:srgbClr val="0000CC"/>
                </a:solidFill>
                <a:latin typeface="+mn-lt"/>
                <a:ea typeface="黑体" pitchFamily="2" charset="-122"/>
              </a:endParaRPr>
            </a:p>
            <a:p>
              <a:pPr defTabSz="762000" eaLnBrk="0" hangingPunct="0"/>
              <a:r>
                <a:rPr kumimoji="1" lang="zh-CN" altLang="en-US" sz="1800" b="1" dirty="0" smtClean="0">
                  <a:solidFill>
                    <a:srgbClr val="0000CC"/>
                  </a:solidFill>
                  <a:latin typeface="+mn-lt"/>
                  <a:ea typeface="黑体" pitchFamily="2" charset="-122"/>
                </a:rPr>
                <a:t>的信号</a:t>
              </a:r>
              <a:endParaRPr kumimoji="1" lang="en-US" altLang="zh-CN" sz="1800" b="1" dirty="0" smtClean="0">
                <a:solidFill>
                  <a:srgbClr val="0000CC"/>
                </a:solidFill>
                <a:latin typeface="+mn-lt"/>
                <a:ea typeface="黑体" pitchFamily="2" charset="-122"/>
              </a:endParaRPr>
            </a:p>
            <a:p>
              <a:pPr defTabSz="762000" eaLnBrk="0" hangingPunct="0"/>
              <a:r>
                <a:rPr kumimoji="1" lang="en-US" altLang="zh-CN" b="1" dirty="0">
                  <a:solidFill>
                    <a:srgbClr val="0000CC"/>
                  </a:solidFill>
                  <a:latin typeface="+mn-lt"/>
                  <a:ea typeface="黑体" pitchFamily="2" charset="-122"/>
                </a:rPr>
                <a:t>(</a:t>
              </a:r>
              <a:r>
                <a:rPr kumimoji="1" lang="zh-CN" altLang="en-US" b="1" dirty="0" smtClean="0">
                  <a:solidFill>
                    <a:srgbClr val="0000CC"/>
                  </a:solidFill>
                  <a:latin typeface="+mn-lt"/>
                  <a:ea typeface="黑体" pitchFamily="2" charset="-122"/>
                </a:rPr>
                <a:t>数字的或模拟的</a:t>
              </a:r>
              <a:r>
                <a:rPr kumimoji="1" lang="en-US" altLang="zh-CN" b="1" dirty="0" smtClean="0">
                  <a:solidFill>
                    <a:srgbClr val="0000CC"/>
                  </a:solidFill>
                  <a:latin typeface="+mn-lt"/>
                  <a:ea typeface="黑体" pitchFamily="2" charset="-122"/>
                </a:rPr>
                <a:t>)</a:t>
              </a:r>
              <a:endParaRPr kumimoji="1" lang="zh-CN" altLang="en-US" sz="1800" b="1" dirty="0">
                <a:solidFill>
                  <a:srgbClr val="0000CC"/>
                </a:solidFill>
                <a:latin typeface="+mn-lt"/>
                <a:ea typeface="黑体" pitchFamily="2"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8" name="Group 108"/>
          <p:cNvGrpSpPr>
            <a:grpSpLocks/>
          </p:cNvGrpSpPr>
          <p:nvPr/>
        </p:nvGrpSpPr>
        <p:grpSpPr bwMode="auto">
          <a:xfrm>
            <a:off x="5538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itchFamily="2" charset="-122"/>
                </a:rPr>
                <a:t>接收</a:t>
              </a:r>
            </a:p>
            <a:p>
              <a:pPr defTabSz="762000" eaLnBrk="0" hangingPunct="0"/>
              <a:r>
                <a:rPr kumimoji="1" lang="zh-CN" altLang="en-US" sz="1800" b="1" dirty="0">
                  <a:solidFill>
                    <a:srgbClr val="0000CC"/>
                  </a:solidFill>
                  <a:latin typeface="+mn-lt"/>
                  <a:ea typeface="黑体" pitchFamily="2" charset="-122"/>
                </a:rPr>
                <a:t>的</a:t>
              </a:r>
              <a:r>
                <a:rPr kumimoji="1" lang="zh-CN" altLang="en-US" sz="1800" b="1" dirty="0" smtClean="0">
                  <a:solidFill>
                    <a:srgbClr val="0000CC"/>
                  </a:solidFill>
                  <a:latin typeface="+mn-lt"/>
                  <a:ea typeface="黑体" pitchFamily="2" charset="-122"/>
                </a:rPr>
                <a:t>信号</a:t>
              </a:r>
              <a:endParaRPr kumimoji="1" lang="en-US" altLang="zh-CN" b="1" dirty="0">
                <a:solidFill>
                  <a:srgbClr val="0000CC"/>
                </a:solidFill>
                <a:latin typeface="+mn-lt"/>
                <a:ea typeface="黑体" pitchFamily="2" charset="-122"/>
              </a:endParaRPr>
            </a:p>
            <a:p>
              <a:pPr defTabSz="762000"/>
              <a:r>
                <a:rPr kumimoji="1" lang="en-US" altLang="zh-CN" b="1" dirty="0">
                  <a:solidFill>
                    <a:srgbClr val="0000CC"/>
                  </a:solidFill>
                  <a:ea typeface="黑体" pitchFamily="2" charset="-122"/>
                </a:rPr>
                <a:t>(</a:t>
              </a:r>
              <a:r>
                <a:rPr kumimoji="1" lang="zh-CN" altLang="en-US" b="1" dirty="0" smtClean="0">
                  <a:solidFill>
                    <a:srgbClr val="0000CC"/>
                  </a:solidFill>
                  <a:ea typeface="黑体" pitchFamily="2" charset="-122"/>
                </a:rPr>
                <a:t>数字的或模拟的</a:t>
              </a:r>
              <a:r>
                <a:rPr kumimoji="1" lang="en-US" altLang="zh-CN" b="1" dirty="0" smtClean="0">
                  <a:solidFill>
                    <a:srgbClr val="0000CC"/>
                  </a:solidFill>
                  <a:ea typeface="黑体" pitchFamily="2" charset="-122"/>
                </a:rPr>
                <a:t>)</a:t>
              </a:r>
              <a:endParaRPr kumimoji="1" lang="zh-CN" altLang="en-US" b="1" dirty="0">
                <a:solidFill>
                  <a:srgbClr val="0000CC"/>
                </a:solidFill>
                <a:ea typeface="黑体" pitchFamily="2"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1" name="Group 110"/>
          <p:cNvGrpSpPr>
            <a:grpSpLocks/>
          </p:cNvGrpSpPr>
          <p:nvPr/>
        </p:nvGrpSpPr>
        <p:grpSpPr bwMode="auto">
          <a:xfrm>
            <a:off x="7648434" y="5005092"/>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输出数据</a:t>
              </a:r>
            </a:p>
          </p:txBody>
        </p:sp>
        <p:sp>
          <p:nvSpPr>
            <p:cNvPr id="23" name="Line 21"/>
            <p:cNvSpPr>
              <a:spLocks noChangeShapeType="1"/>
            </p:cNvSpPr>
            <p:nvPr/>
          </p:nvSpPr>
          <p:spPr bwMode="auto">
            <a:xfrm>
              <a:off x="4318" y="3160"/>
              <a:ext cx="336" cy="0"/>
            </a:xfrm>
            <a:prstGeom prst="line">
              <a:avLst/>
            </a:prstGeom>
            <a:noFill/>
            <a:ln w="38100">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4" name="Group 103"/>
          <p:cNvGrpSpPr>
            <a:grpSpLocks/>
          </p:cNvGrpSpPr>
          <p:nvPr/>
        </p:nvGrpSpPr>
        <p:grpSpPr bwMode="auto">
          <a:xfrm>
            <a:off x="922330" y="4641555"/>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 xmlns:a14="http://schemas.microsoft.com/office/drawing/2010/main">
                  <a:solidFill>
                    <a:srgbClr val="FFFF66"/>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源点</a:t>
              </a:r>
            </a:p>
          </p:txBody>
        </p:sp>
      </p:grpSp>
      <p:grpSp>
        <p:nvGrpSpPr>
          <p:cNvPr id="27" name="Group 111"/>
          <p:cNvGrpSpPr>
            <a:grpSpLocks/>
          </p:cNvGrpSpPr>
          <p:nvPr/>
        </p:nvGrpSpPr>
        <p:grpSpPr bwMode="auto">
          <a:xfrm>
            <a:off x="8226285" y="4641555"/>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终点</a:t>
              </a:r>
            </a:p>
          </p:txBody>
        </p:sp>
      </p:grpSp>
      <p:grpSp>
        <p:nvGrpSpPr>
          <p:cNvPr id="30" name="Group 105"/>
          <p:cNvGrpSpPr>
            <a:grpSpLocks/>
          </p:cNvGrpSpPr>
          <p:nvPr/>
        </p:nvGrpSpPr>
        <p:grpSpPr bwMode="auto">
          <a:xfrm>
            <a:off x="2334278" y="4641555"/>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 xmlns:a14="http://schemas.microsoft.com/office/drawing/2010/main">
                  <a:solidFill>
                    <a:srgbClr val="FFFF66"/>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发送器</a:t>
              </a:r>
            </a:p>
          </p:txBody>
        </p:sp>
      </p:grpSp>
      <p:grpSp>
        <p:nvGrpSpPr>
          <p:cNvPr id="33" name="Group 109"/>
          <p:cNvGrpSpPr>
            <a:grpSpLocks/>
          </p:cNvGrpSpPr>
          <p:nvPr/>
        </p:nvGrpSpPr>
        <p:grpSpPr bwMode="auto">
          <a:xfrm>
            <a:off x="6719747" y="4641555"/>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接收器</a:t>
              </a:r>
            </a:p>
          </p:txBody>
        </p:sp>
      </p:grpSp>
      <p:sp>
        <p:nvSpPr>
          <p:cNvPr id="36" name="Line 26"/>
          <p:cNvSpPr>
            <a:spLocks noChangeShapeType="1"/>
          </p:cNvSpPr>
          <p:nvPr/>
        </p:nvSpPr>
        <p:spPr bwMode="auto">
          <a:xfrm>
            <a:off x="2996399" y="3228679"/>
            <a:ext cx="3769783"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 name="Line 27"/>
          <p:cNvSpPr>
            <a:spLocks noChangeShapeType="1"/>
          </p:cNvSpPr>
          <p:nvPr/>
        </p:nvSpPr>
        <p:spPr bwMode="auto">
          <a:xfrm>
            <a:off x="1691077" y="3228680"/>
            <a:ext cx="918369" cy="3175"/>
          </a:xfrm>
          <a:prstGeom prst="line">
            <a:avLst/>
          </a:prstGeom>
          <a:noFill/>
          <a:ln w="76200" cmpd="tri">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8" name="Rectangle 28"/>
          <p:cNvSpPr>
            <a:spLocks noChangeArrowheads="1"/>
          </p:cNvSpPr>
          <p:nvPr/>
        </p:nvSpPr>
        <p:spPr bwMode="auto">
          <a:xfrm>
            <a:off x="2055672" y="3446166"/>
            <a:ext cx="1466983"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sp>
        <p:nvSpPr>
          <p:cNvPr id="39" name="Line 29"/>
          <p:cNvSpPr>
            <a:spLocks noChangeShapeType="1"/>
          </p:cNvSpPr>
          <p:nvPr/>
        </p:nvSpPr>
        <p:spPr bwMode="auto">
          <a:xfrm>
            <a:off x="7380147" y="3228679"/>
            <a:ext cx="999200" cy="0"/>
          </a:xfrm>
          <a:prstGeom prst="line">
            <a:avLst/>
          </a:prstGeom>
          <a:noFill/>
          <a:ln w="76200" cmpd="tri">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0" name="Group 80"/>
          <p:cNvGrpSpPr>
            <a:grpSpLocks/>
          </p:cNvGrpSpPr>
          <p:nvPr/>
        </p:nvGrpSpPr>
        <p:grpSpPr bwMode="auto">
          <a:xfrm>
            <a:off x="4160697"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7" name="Freeform 9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 xmlns:a14="http://schemas.microsoft.com/office/drawing/2010/main" w="12700" cap="flat" cmpd="sng">
                  <a:solidFill>
                    <a:schemeClr val="tx1"/>
                  </a:solidFill>
                  <a:prstDash val="solid"/>
                  <a:round/>
                  <a:headEnd/>
                  <a:tailEnd/>
                </a14:hiddenLine>
              </a:ext>
              <a:ext uri="{AF507438-7753-43E0-B8FC-AC1667EBCBE1}">
                <a14:hiddenEffects xmln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 name="Rectangle 42"/>
          <p:cNvSpPr>
            <a:spLocks noChangeArrowheads="1"/>
          </p:cNvSpPr>
          <p:nvPr/>
        </p:nvSpPr>
        <p:spPr bwMode="auto">
          <a:xfrm>
            <a:off x="1113226" y="3519191"/>
            <a:ext cx="942446"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itchFamily="2" charset="-122"/>
              </a:rPr>
              <a:t>PC </a:t>
            </a:r>
          </a:p>
        </p:txBody>
      </p:sp>
      <p:sp>
        <p:nvSpPr>
          <p:cNvPr id="59" name="Rectangle 43"/>
          <p:cNvSpPr>
            <a:spLocks noChangeArrowheads="1"/>
          </p:cNvSpPr>
          <p:nvPr/>
        </p:nvSpPr>
        <p:spPr bwMode="auto">
          <a:xfrm>
            <a:off x="4351595" y="3054055"/>
            <a:ext cx="1336905"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公用电话网</a:t>
            </a:r>
          </a:p>
        </p:txBody>
      </p:sp>
      <p:pic>
        <p:nvPicPr>
          <p:cNvPr id="60" name="Picture 4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82432" y="2990555"/>
            <a:ext cx="923529" cy="528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 name="Picture 45"/>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77112" y="2844505"/>
            <a:ext cx="767027" cy="669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62" name="Rectangle 46"/>
          <p:cNvSpPr>
            <a:spLocks noChangeArrowheads="1"/>
          </p:cNvSpPr>
          <p:nvPr/>
        </p:nvSpPr>
        <p:spPr bwMode="auto">
          <a:xfrm>
            <a:off x="6380949" y="3474741"/>
            <a:ext cx="1460103"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grpSp>
        <p:nvGrpSpPr>
          <p:cNvPr id="63" name="Group 47"/>
          <p:cNvGrpSpPr>
            <a:grpSpLocks/>
          </p:cNvGrpSpPr>
          <p:nvPr/>
        </p:nvGrpSpPr>
        <p:grpSpPr bwMode="auto">
          <a:xfrm>
            <a:off x="3228570" y="2795292"/>
            <a:ext cx="706835" cy="339725"/>
            <a:chOff x="2315" y="3965"/>
            <a:chExt cx="496" cy="254"/>
          </a:xfrm>
        </p:grpSpPr>
        <p:sp>
          <p:nvSpPr>
            <p:cNvPr id="64"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5"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6"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7"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sp>
        <p:nvSpPr>
          <p:cNvPr id="68" name="Freeform 52"/>
          <p:cNvSpPr>
            <a:spLocks/>
          </p:cNvSpPr>
          <p:nvPr/>
        </p:nvSpPr>
        <p:spPr bwMode="auto">
          <a:xfrm>
            <a:off x="1809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9" name="Rectangle 53"/>
          <p:cNvSpPr>
            <a:spLocks noChangeArrowheads="1"/>
          </p:cNvSpPr>
          <p:nvPr/>
        </p:nvSpPr>
        <p:spPr bwMode="auto">
          <a:xfrm>
            <a:off x="1508779" y="2409530"/>
            <a:ext cx="1571890" cy="363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0" name="Rectangle 54"/>
          <p:cNvSpPr>
            <a:spLocks noChangeArrowheads="1"/>
          </p:cNvSpPr>
          <p:nvPr/>
        </p:nvSpPr>
        <p:spPr bwMode="auto">
          <a:xfrm>
            <a:off x="7225366" y="2409530"/>
            <a:ext cx="1539214" cy="363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1" name="Rectangle 55"/>
          <p:cNvSpPr>
            <a:spLocks noChangeArrowheads="1"/>
          </p:cNvSpPr>
          <p:nvPr/>
        </p:nvSpPr>
        <p:spPr bwMode="auto">
          <a:xfrm>
            <a:off x="3068630" y="2409530"/>
            <a:ext cx="1305321" cy="363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a:t>
            </a:r>
          </a:p>
        </p:txBody>
      </p:sp>
      <p:sp>
        <p:nvSpPr>
          <p:cNvPr id="72" name="Rectangle 56"/>
          <p:cNvSpPr>
            <a:spLocks noChangeArrowheads="1"/>
          </p:cNvSpPr>
          <p:nvPr/>
        </p:nvSpPr>
        <p:spPr bwMode="auto">
          <a:xfrm>
            <a:off x="5882209" y="2409530"/>
            <a:ext cx="1320800" cy="363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 </a:t>
            </a:r>
          </a:p>
        </p:txBody>
      </p:sp>
      <p:sp>
        <p:nvSpPr>
          <p:cNvPr id="73" name="Rectangle 57"/>
          <p:cNvSpPr>
            <a:spLocks noChangeArrowheads="1"/>
          </p:cNvSpPr>
          <p:nvPr/>
        </p:nvSpPr>
        <p:spPr bwMode="auto">
          <a:xfrm>
            <a:off x="538816" y="2409530"/>
            <a:ext cx="768747" cy="638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a:t>
            </a:r>
          </a:p>
          <a:p>
            <a:pPr algn="l" defTabSz="762000" eaLnBrk="0" hangingPunct="0"/>
            <a:r>
              <a:rPr kumimoji="1" lang="zh-CN" altLang="en-US" sz="1800" b="1">
                <a:solidFill>
                  <a:srgbClr val="0000CC"/>
                </a:solidFill>
                <a:latin typeface="+mn-lt"/>
                <a:ea typeface="黑体" pitchFamily="2" charset="-122"/>
              </a:rPr>
              <a:t>汉字</a:t>
            </a:r>
          </a:p>
        </p:txBody>
      </p:sp>
      <p:sp>
        <p:nvSpPr>
          <p:cNvPr id="74" name="Rectangle 58"/>
          <p:cNvSpPr>
            <a:spLocks noChangeArrowheads="1"/>
          </p:cNvSpPr>
          <p:nvPr/>
        </p:nvSpPr>
        <p:spPr bwMode="auto">
          <a:xfrm>
            <a:off x="8917641" y="2409530"/>
            <a:ext cx="768747" cy="638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显示</a:t>
            </a:r>
          </a:p>
          <a:p>
            <a:pPr algn="l" defTabSz="762000" eaLnBrk="0" hangingPunct="0"/>
            <a:r>
              <a:rPr kumimoji="1" lang="zh-CN" altLang="en-US" sz="1800" b="1">
                <a:solidFill>
                  <a:srgbClr val="0000CC"/>
                </a:solidFill>
                <a:latin typeface="+mn-lt"/>
                <a:ea typeface="黑体" pitchFamily="2" charset="-122"/>
              </a:rPr>
              <a:t>汉字</a:t>
            </a:r>
          </a:p>
        </p:txBody>
      </p:sp>
      <p:sp>
        <p:nvSpPr>
          <p:cNvPr id="75" name="Freeform 59"/>
          <p:cNvSpPr>
            <a:spLocks/>
          </p:cNvSpPr>
          <p:nvPr/>
        </p:nvSpPr>
        <p:spPr bwMode="auto">
          <a:xfrm>
            <a:off x="7421422"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76" name="Group 60"/>
          <p:cNvGrpSpPr>
            <a:grpSpLocks/>
          </p:cNvGrpSpPr>
          <p:nvPr/>
        </p:nvGrpSpPr>
        <p:grpSpPr bwMode="auto">
          <a:xfrm>
            <a:off x="6057628" y="2795292"/>
            <a:ext cx="708554" cy="339725"/>
            <a:chOff x="2315" y="3965"/>
            <a:chExt cx="496" cy="254"/>
          </a:xfrm>
        </p:grpSpPr>
        <p:sp>
          <p:nvSpPr>
            <p:cNvPr id="77"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8"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9"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80"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grpSp>
        <p:nvGrpSpPr>
          <p:cNvPr id="81" name="Group 113"/>
          <p:cNvGrpSpPr>
            <a:grpSpLocks/>
          </p:cNvGrpSpPr>
          <p:nvPr/>
        </p:nvGrpSpPr>
        <p:grpSpPr bwMode="auto">
          <a:xfrm>
            <a:off x="632520" y="1988840"/>
            <a:ext cx="8918838" cy="420689"/>
            <a:chOff x="317" y="1260"/>
            <a:chExt cx="4873" cy="229"/>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3" name="Rectangle 66"/>
            <p:cNvSpPr>
              <a:spLocks noChangeArrowheads="1"/>
            </p:cNvSpPr>
            <p:nvPr/>
          </p:nvSpPr>
          <p:spPr bwMode="auto">
            <a:xfrm>
              <a:off x="2294" y="1260"/>
              <a:ext cx="994" cy="229"/>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数据通信系统</a:t>
              </a:r>
            </a:p>
          </p:txBody>
        </p:sp>
      </p:grpSp>
      <p:grpSp>
        <p:nvGrpSpPr>
          <p:cNvPr id="84" name="Group 99"/>
          <p:cNvGrpSpPr>
            <a:grpSpLocks/>
          </p:cNvGrpSpPr>
          <p:nvPr/>
        </p:nvGrpSpPr>
        <p:grpSpPr bwMode="auto">
          <a:xfrm>
            <a:off x="691877" y="3308055"/>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86" name="Group 98"/>
            <p:cNvGrpSpPr>
              <a:grpSpLocks/>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800" b="1">
                    <a:solidFill>
                      <a:srgbClr val="0000CC"/>
                    </a:solidFill>
                    <a:latin typeface="+mn-lt"/>
                    <a:ea typeface="黑体" pitchFamily="2" charset="-122"/>
                  </a:rPr>
                  <a:t>源系统</a:t>
                </a:r>
              </a:p>
            </p:txBody>
          </p:sp>
        </p:grpSp>
      </p:grpSp>
      <p:grpSp>
        <p:nvGrpSpPr>
          <p:cNvPr id="89" name="Group 101"/>
          <p:cNvGrpSpPr>
            <a:grpSpLocks/>
          </p:cNvGrpSpPr>
          <p:nvPr/>
        </p:nvGrpSpPr>
        <p:grpSpPr bwMode="auto">
          <a:xfrm>
            <a:off x="6226168" y="4009730"/>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目的系统</a:t>
              </a:r>
            </a:p>
          </p:txBody>
        </p:sp>
      </p:grpSp>
      <p:grpSp>
        <p:nvGrpSpPr>
          <p:cNvPr id="92" name="Group 100"/>
          <p:cNvGrpSpPr>
            <a:grpSpLocks/>
          </p:cNvGrpSpPr>
          <p:nvPr/>
        </p:nvGrpSpPr>
        <p:grpSpPr bwMode="auto">
          <a:xfrm>
            <a:off x="3766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传输系统</a:t>
              </a: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96" name="Picture 7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611401" y="3041355"/>
            <a:ext cx="923528" cy="53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7" name="Picture 76"/>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226285" y="2844505"/>
            <a:ext cx="768747" cy="669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grpSp>
        <p:nvGrpSpPr>
          <p:cNvPr id="98" name="Group 112"/>
          <p:cNvGrpSpPr>
            <a:grpSpLocks/>
          </p:cNvGrpSpPr>
          <p:nvPr/>
        </p:nvGrpSpPr>
        <p:grpSpPr bwMode="auto">
          <a:xfrm>
            <a:off x="9110257" y="5005092"/>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输出信息</a:t>
              </a:r>
            </a:p>
          </p:txBody>
        </p:sp>
        <p:sp>
          <p:nvSpPr>
            <p:cNvPr id="100" name="Line 77"/>
            <p:cNvSpPr>
              <a:spLocks noChangeShapeType="1"/>
            </p:cNvSpPr>
            <p:nvPr/>
          </p:nvSpPr>
          <p:spPr bwMode="auto">
            <a:xfrm>
              <a:off x="5168" y="3160"/>
              <a:ext cx="335" cy="0"/>
            </a:xfrm>
            <a:prstGeom prst="line">
              <a:avLst/>
            </a:prstGeom>
            <a:noFill/>
            <a:ln w="38100">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101" name="Rectangle 79"/>
          <p:cNvSpPr>
            <a:spLocks noChangeArrowheads="1"/>
          </p:cNvSpPr>
          <p:nvPr/>
        </p:nvSpPr>
        <p:spPr bwMode="auto">
          <a:xfrm>
            <a:off x="8348391" y="3516016"/>
            <a:ext cx="883973"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itchFamily="2" charset="-122"/>
              </a:rPr>
              <a:t>PC</a:t>
            </a:r>
          </a:p>
        </p:txBody>
      </p:sp>
      <p:sp>
        <p:nvSpPr>
          <p:cNvPr id="4" name="矩形 3"/>
          <p:cNvSpPr/>
          <p:nvPr/>
        </p:nvSpPr>
        <p:spPr>
          <a:xfrm>
            <a:off x="3080792" y="6238579"/>
            <a:ext cx="3685390" cy="461665"/>
          </a:xfrm>
          <a:prstGeom prst="rect">
            <a:avLst/>
          </a:prstGeom>
        </p:spPr>
        <p:txBody>
          <a:bodyPr wrap="square">
            <a:spAutoFit/>
          </a:bodyPr>
          <a:lstStyle/>
          <a:p>
            <a:pPr algn="ctr"/>
            <a:r>
              <a:rPr lang="zh-CN" altLang="zh-CN" sz="2400" b="1" dirty="0" smtClean="0">
                <a:latin typeface="+mn-lt"/>
                <a:ea typeface="黑体" pitchFamily="2" charset="-122"/>
              </a:rPr>
              <a:t>数据通信</a:t>
            </a:r>
            <a:r>
              <a:rPr lang="zh-CN" altLang="zh-CN" sz="2400" b="1" dirty="0">
                <a:latin typeface="+mn-lt"/>
                <a:ea typeface="黑体" pitchFamily="2" charset="-122"/>
              </a:rPr>
              <a:t>系统的模型</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20418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通信系统的一般模型</a:t>
            </a:r>
          </a:p>
        </p:txBody>
      </p:sp>
      <p:grpSp>
        <p:nvGrpSpPr>
          <p:cNvPr id="2" name="Group 3"/>
          <p:cNvGrpSpPr>
            <a:grpSpLocks/>
          </p:cNvGrpSpPr>
          <p:nvPr/>
        </p:nvGrpSpPr>
        <p:grpSpPr bwMode="auto">
          <a:xfrm>
            <a:off x="412750" y="2895600"/>
            <a:ext cx="8997950" cy="1828800"/>
            <a:chOff x="240" y="1824"/>
            <a:chExt cx="5232" cy="1152"/>
          </a:xfrm>
        </p:grpSpPr>
        <p:sp>
          <p:nvSpPr>
            <p:cNvPr id="33803" name="Rectangle 4"/>
            <p:cNvSpPr>
              <a:spLocks noChangeArrowheads="1"/>
            </p:cNvSpPr>
            <p:nvPr/>
          </p:nvSpPr>
          <p:spPr bwMode="auto">
            <a:xfrm>
              <a:off x="2496" y="2571"/>
              <a:ext cx="864" cy="405"/>
            </a:xfrm>
            <a:prstGeom prst="rect">
              <a:avLst/>
            </a:prstGeom>
            <a:solidFill>
              <a:srgbClr val="FFFFFF"/>
            </a:solidFill>
            <a:ln w="9525">
              <a:solidFill>
                <a:srgbClr val="000000"/>
              </a:solidFill>
              <a:miter lim="800000"/>
              <a:headEnd/>
              <a:tailEnd/>
            </a:ln>
          </p:spPr>
          <p:txBody>
            <a:bodyPr/>
            <a:lstStyle/>
            <a:p>
              <a:pPr>
                <a:spcBef>
                  <a:spcPct val="20000"/>
                </a:spcBef>
              </a:pPr>
              <a:r>
                <a:rPr kumimoji="1" lang="zh-CN" altLang="en-US" sz="2800">
                  <a:latin typeface="Times New Roman" pitchFamily="18" charset="0"/>
                </a:rPr>
                <a:t>噪声源</a:t>
              </a:r>
            </a:p>
          </p:txBody>
        </p:sp>
        <p:sp>
          <p:nvSpPr>
            <p:cNvPr id="33804" name="Line 5"/>
            <p:cNvSpPr>
              <a:spLocks noChangeShapeType="1"/>
            </p:cNvSpPr>
            <p:nvPr/>
          </p:nvSpPr>
          <p:spPr bwMode="auto">
            <a:xfrm>
              <a:off x="2880" y="2325"/>
              <a:ext cx="0" cy="246"/>
            </a:xfrm>
            <a:prstGeom prst="line">
              <a:avLst/>
            </a:prstGeom>
            <a:noFill/>
            <a:ln w="9525">
              <a:solidFill>
                <a:srgbClr val="000000"/>
              </a:solidFill>
              <a:round/>
              <a:headEnd type="triangle" w="med" len="med"/>
              <a:tailEnd/>
            </a:ln>
          </p:spPr>
          <p:txBody>
            <a:bodyPr/>
            <a:lstStyle/>
            <a:p>
              <a:endParaRPr lang="zh-CN" altLang="en-US"/>
            </a:p>
          </p:txBody>
        </p:sp>
        <p:sp>
          <p:nvSpPr>
            <p:cNvPr id="33805" name="Rectangle 6"/>
            <p:cNvSpPr>
              <a:spLocks noChangeArrowheads="1"/>
            </p:cNvSpPr>
            <p:nvPr/>
          </p:nvSpPr>
          <p:spPr bwMode="auto">
            <a:xfrm>
              <a:off x="1536" y="1824"/>
              <a:ext cx="672" cy="576"/>
            </a:xfrm>
            <a:prstGeom prst="rect">
              <a:avLst/>
            </a:prstGeom>
            <a:solidFill>
              <a:srgbClr val="FFFFFF"/>
            </a:solidFill>
            <a:ln w="9525">
              <a:solidFill>
                <a:srgbClr val="000000"/>
              </a:solidFill>
              <a:miter lim="800000"/>
              <a:headEnd/>
              <a:tailEnd/>
            </a:ln>
          </p:spPr>
          <p:txBody>
            <a:bodyPr/>
            <a:lstStyle/>
            <a:p>
              <a:pPr>
                <a:spcBef>
                  <a:spcPct val="20000"/>
                </a:spcBef>
              </a:pPr>
              <a:r>
                <a:rPr kumimoji="1" lang="zh-CN" altLang="en-US" sz="2800">
                  <a:latin typeface="Times New Roman" pitchFamily="18" charset="0"/>
                </a:rPr>
                <a:t>发送设备</a:t>
              </a:r>
            </a:p>
          </p:txBody>
        </p:sp>
        <p:sp>
          <p:nvSpPr>
            <p:cNvPr id="33806" name="Rectangle 7"/>
            <p:cNvSpPr>
              <a:spLocks noChangeArrowheads="1"/>
            </p:cNvSpPr>
            <p:nvPr/>
          </p:nvSpPr>
          <p:spPr bwMode="auto">
            <a:xfrm>
              <a:off x="3552" y="1824"/>
              <a:ext cx="672" cy="576"/>
            </a:xfrm>
            <a:prstGeom prst="rect">
              <a:avLst/>
            </a:prstGeom>
            <a:solidFill>
              <a:srgbClr val="FFFFFF"/>
            </a:solidFill>
            <a:ln w="9525">
              <a:solidFill>
                <a:srgbClr val="000000"/>
              </a:solidFill>
              <a:miter lim="800000"/>
              <a:headEnd/>
              <a:tailEnd/>
            </a:ln>
          </p:spPr>
          <p:txBody>
            <a:bodyPr/>
            <a:lstStyle/>
            <a:p>
              <a:pPr>
                <a:spcBef>
                  <a:spcPct val="20000"/>
                </a:spcBef>
              </a:pPr>
              <a:r>
                <a:rPr kumimoji="1" lang="zh-CN" altLang="en-US" sz="2800">
                  <a:latin typeface="Times New Roman" pitchFamily="18" charset="0"/>
                </a:rPr>
                <a:t>接收设备</a:t>
              </a:r>
            </a:p>
          </p:txBody>
        </p:sp>
        <p:sp>
          <p:nvSpPr>
            <p:cNvPr id="33807" name="Line 8"/>
            <p:cNvSpPr>
              <a:spLocks noChangeShapeType="1"/>
            </p:cNvSpPr>
            <p:nvPr/>
          </p:nvSpPr>
          <p:spPr bwMode="auto">
            <a:xfrm>
              <a:off x="1200" y="2112"/>
              <a:ext cx="342" cy="0"/>
            </a:xfrm>
            <a:prstGeom prst="line">
              <a:avLst/>
            </a:prstGeom>
            <a:noFill/>
            <a:ln w="9525">
              <a:solidFill>
                <a:srgbClr val="000000"/>
              </a:solidFill>
              <a:round/>
              <a:headEnd/>
              <a:tailEnd type="triangle" w="med" len="med"/>
            </a:ln>
          </p:spPr>
          <p:txBody>
            <a:bodyPr/>
            <a:lstStyle/>
            <a:p>
              <a:endParaRPr lang="zh-CN" altLang="en-US"/>
            </a:p>
          </p:txBody>
        </p:sp>
        <p:sp>
          <p:nvSpPr>
            <p:cNvPr id="33808" name="Line 9"/>
            <p:cNvSpPr>
              <a:spLocks noChangeShapeType="1"/>
            </p:cNvSpPr>
            <p:nvPr/>
          </p:nvSpPr>
          <p:spPr bwMode="auto">
            <a:xfrm>
              <a:off x="2208" y="2112"/>
              <a:ext cx="342" cy="0"/>
            </a:xfrm>
            <a:prstGeom prst="line">
              <a:avLst/>
            </a:prstGeom>
            <a:noFill/>
            <a:ln w="9525">
              <a:solidFill>
                <a:srgbClr val="000000"/>
              </a:solidFill>
              <a:round/>
              <a:headEnd/>
              <a:tailEnd type="triangle" w="med" len="med"/>
            </a:ln>
          </p:spPr>
          <p:txBody>
            <a:bodyPr/>
            <a:lstStyle/>
            <a:p>
              <a:endParaRPr lang="zh-CN" altLang="en-US"/>
            </a:p>
          </p:txBody>
        </p:sp>
        <p:sp>
          <p:nvSpPr>
            <p:cNvPr id="33809" name="Line 10"/>
            <p:cNvSpPr>
              <a:spLocks noChangeShapeType="1"/>
            </p:cNvSpPr>
            <p:nvPr/>
          </p:nvSpPr>
          <p:spPr bwMode="auto">
            <a:xfrm>
              <a:off x="3216" y="2112"/>
              <a:ext cx="342" cy="0"/>
            </a:xfrm>
            <a:prstGeom prst="line">
              <a:avLst/>
            </a:prstGeom>
            <a:noFill/>
            <a:ln w="9525">
              <a:solidFill>
                <a:srgbClr val="000000"/>
              </a:solidFill>
              <a:round/>
              <a:headEnd/>
              <a:tailEnd type="triangle" w="med" len="med"/>
            </a:ln>
          </p:spPr>
          <p:txBody>
            <a:bodyPr/>
            <a:lstStyle/>
            <a:p>
              <a:endParaRPr lang="zh-CN" altLang="en-US"/>
            </a:p>
          </p:txBody>
        </p:sp>
        <p:sp>
          <p:nvSpPr>
            <p:cNvPr id="33810" name="Line 11"/>
            <p:cNvSpPr>
              <a:spLocks noChangeShapeType="1"/>
            </p:cNvSpPr>
            <p:nvPr/>
          </p:nvSpPr>
          <p:spPr bwMode="auto">
            <a:xfrm>
              <a:off x="4224" y="2112"/>
              <a:ext cx="342" cy="0"/>
            </a:xfrm>
            <a:prstGeom prst="line">
              <a:avLst/>
            </a:prstGeom>
            <a:noFill/>
            <a:ln w="9525">
              <a:solidFill>
                <a:srgbClr val="000000"/>
              </a:solidFill>
              <a:round/>
              <a:headEnd/>
              <a:tailEnd type="triangle" w="med" len="med"/>
            </a:ln>
          </p:spPr>
          <p:txBody>
            <a:bodyPr/>
            <a:lstStyle/>
            <a:p>
              <a:endParaRPr lang="zh-CN" altLang="en-US"/>
            </a:p>
          </p:txBody>
        </p:sp>
        <p:sp>
          <p:nvSpPr>
            <p:cNvPr id="33811" name="Rectangle 12"/>
            <p:cNvSpPr>
              <a:spLocks noChangeArrowheads="1"/>
            </p:cNvSpPr>
            <p:nvPr/>
          </p:nvSpPr>
          <p:spPr bwMode="auto">
            <a:xfrm>
              <a:off x="240" y="1920"/>
              <a:ext cx="960" cy="405"/>
            </a:xfrm>
            <a:prstGeom prst="rect">
              <a:avLst/>
            </a:prstGeom>
            <a:solidFill>
              <a:srgbClr val="FFFFFF"/>
            </a:solidFill>
            <a:ln w="9525">
              <a:solidFill>
                <a:srgbClr val="000000"/>
              </a:solidFill>
              <a:miter lim="800000"/>
              <a:headEnd/>
              <a:tailEnd/>
            </a:ln>
          </p:spPr>
          <p:txBody>
            <a:bodyPr/>
            <a:lstStyle/>
            <a:p>
              <a:pPr>
                <a:spcBef>
                  <a:spcPct val="20000"/>
                </a:spcBef>
              </a:pPr>
              <a:r>
                <a:rPr kumimoji="1" lang="en-US" altLang="zh-CN" sz="2800">
                  <a:latin typeface="Times New Roman" pitchFamily="18" charset="0"/>
                </a:rPr>
                <a:t> </a:t>
              </a:r>
              <a:r>
                <a:rPr kumimoji="1" lang="zh-CN" altLang="en-US" sz="2800">
                  <a:latin typeface="Times New Roman" pitchFamily="18" charset="0"/>
                </a:rPr>
                <a:t>信息源</a:t>
              </a:r>
            </a:p>
          </p:txBody>
        </p:sp>
        <p:sp>
          <p:nvSpPr>
            <p:cNvPr id="33812" name="Rectangle 13"/>
            <p:cNvSpPr>
              <a:spLocks noChangeArrowheads="1"/>
            </p:cNvSpPr>
            <p:nvPr/>
          </p:nvSpPr>
          <p:spPr bwMode="auto">
            <a:xfrm>
              <a:off x="4560" y="1920"/>
              <a:ext cx="912" cy="405"/>
            </a:xfrm>
            <a:prstGeom prst="rect">
              <a:avLst/>
            </a:prstGeom>
            <a:solidFill>
              <a:srgbClr val="FFFFFF"/>
            </a:solidFill>
            <a:ln w="9525">
              <a:solidFill>
                <a:srgbClr val="000000"/>
              </a:solidFill>
              <a:miter lim="800000"/>
              <a:headEnd/>
              <a:tailEnd/>
            </a:ln>
          </p:spPr>
          <p:txBody>
            <a:bodyPr/>
            <a:lstStyle/>
            <a:p>
              <a:pPr>
                <a:spcBef>
                  <a:spcPct val="20000"/>
                </a:spcBef>
              </a:pPr>
              <a:r>
                <a:rPr kumimoji="1" lang="en-US" altLang="zh-CN" sz="2800">
                  <a:latin typeface="Times New Roman" pitchFamily="18" charset="0"/>
                </a:rPr>
                <a:t> </a:t>
              </a:r>
              <a:r>
                <a:rPr kumimoji="1" lang="zh-CN" altLang="en-US" sz="2800">
                  <a:latin typeface="Times New Roman" pitchFamily="18" charset="0"/>
                </a:rPr>
                <a:t>受信者</a:t>
              </a:r>
            </a:p>
          </p:txBody>
        </p:sp>
        <p:sp>
          <p:nvSpPr>
            <p:cNvPr id="33813" name="Rectangle 14"/>
            <p:cNvSpPr>
              <a:spLocks noChangeArrowheads="1"/>
            </p:cNvSpPr>
            <p:nvPr/>
          </p:nvSpPr>
          <p:spPr bwMode="auto">
            <a:xfrm>
              <a:off x="2544" y="1920"/>
              <a:ext cx="672" cy="405"/>
            </a:xfrm>
            <a:prstGeom prst="rect">
              <a:avLst/>
            </a:prstGeom>
            <a:solidFill>
              <a:srgbClr val="FFFFFF"/>
            </a:solidFill>
            <a:ln w="9525">
              <a:solidFill>
                <a:srgbClr val="000000"/>
              </a:solidFill>
              <a:miter lim="800000"/>
              <a:headEnd/>
              <a:tailEnd/>
            </a:ln>
          </p:spPr>
          <p:txBody>
            <a:bodyPr/>
            <a:lstStyle/>
            <a:p>
              <a:pPr>
                <a:spcBef>
                  <a:spcPct val="20000"/>
                </a:spcBef>
              </a:pPr>
              <a:r>
                <a:rPr kumimoji="1" lang="en-US" altLang="zh-CN" sz="2800">
                  <a:latin typeface="Times New Roman" pitchFamily="18" charset="0"/>
                </a:rPr>
                <a:t> </a:t>
              </a:r>
              <a:r>
                <a:rPr kumimoji="1" lang="zh-CN" altLang="en-US" sz="2800">
                  <a:latin typeface="Times New Roman" pitchFamily="18" charset="0"/>
                </a:rPr>
                <a:t>信道</a:t>
              </a:r>
            </a:p>
          </p:txBody>
        </p:sp>
      </p:grpSp>
      <p:sp>
        <p:nvSpPr>
          <p:cNvPr id="33796" name="Text Box 15"/>
          <p:cNvSpPr txBox="1">
            <a:spLocks noChangeArrowheads="1"/>
          </p:cNvSpPr>
          <p:nvPr/>
        </p:nvSpPr>
        <p:spPr bwMode="auto">
          <a:xfrm>
            <a:off x="1320800" y="4495800"/>
            <a:ext cx="1816100" cy="579438"/>
          </a:xfrm>
          <a:prstGeom prst="rect">
            <a:avLst/>
          </a:prstGeom>
          <a:noFill/>
          <a:ln w="9525">
            <a:noFill/>
            <a:miter lim="800000"/>
            <a:headEnd/>
            <a:tailEnd/>
          </a:ln>
        </p:spPr>
        <p:txBody>
          <a:bodyPr>
            <a:spAutoFit/>
          </a:bodyPr>
          <a:lstStyle/>
          <a:p>
            <a:pPr>
              <a:spcBef>
                <a:spcPct val="50000"/>
              </a:spcBef>
            </a:pPr>
            <a:r>
              <a:rPr kumimoji="1" lang="en-US" altLang="zh-CN" sz="3200">
                <a:latin typeface="Times New Roman" pitchFamily="18" charset="0"/>
              </a:rPr>
              <a:t>(</a:t>
            </a:r>
            <a:r>
              <a:rPr kumimoji="1" lang="zh-CN" altLang="en-US" sz="3200">
                <a:latin typeface="Times New Roman" pitchFamily="18" charset="0"/>
              </a:rPr>
              <a:t>发送端</a:t>
            </a:r>
            <a:r>
              <a:rPr kumimoji="1" lang="en-US" altLang="zh-CN" sz="3200">
                <a:latin typeface="Times New Roman" pitchFamily="18" charset="0"/>
              </a:rPr>
              <a:t>)</a:t>
            </a:r>
          </a:p>
        </p:txBody>
      </p:sp>
      <p:sp>
        <p:nvSpPr>
          <p:cNvPr id="33797" name="Rectangle 16"/>
          <p:cNvSpPr>
            <a:spLocks noChangeArrowheads="1"/>
          </p:cNvSpPr>
          <p:nvPr/>
        </p:nvSpPr>
        <p:spPr bwMode="auto">
          <a:xfrm>
            <a:off x="6934201" y="4495800"/>
            <a:ext cx="1688283" cy="584775"/>
          </a:xfrm>
          <a:prstGeom prst="rect">
            <a:avLst/>
          </a:prstGeom>
          <a:noFill/>
          <a:ln w="9525">
            <a:noFill/>
            <a:miter lim="800000"/>
            <a:headEnd/>
            <a:tailEnd/>
          </a:ln>
        </p:spPr>
        <p:txBody>
          <a:bodyPr wrap="none">
            <a:spAutoFit/>
          </a:bodyPr>
          <a:lstStyle/>
          <a:p>
            <a:pPr>
              <a:spcBef>
                <a:spcPct val="20000"/>
              </a:spcBef>
            </a:pPr>
            <a:r>
              <a:rPr kumimoji="1" lang="en-US" altLang="zh-CN" sz="3200">
                <a:latin typeface="Times New Roman" pitchFamily="18" charset="0"/>
              </a:rPr>
              <a:t>(</a:t>
            </a:r>
            <a:r>
              <a:rPr kumimoji="1" lang="zh-CN" altLang="en-US" sz="3200">
                <a:latin typeface="Times New Roman" pitchFamily="18" charset="0"/>
              </a:rPr>
              <a:t>接收端</a:t>
            </a:r>
            <a:r>
              <a:rPr kumimoji="1" lang="en-US" altLang="zh-CN" sz="3200">
                <a:latin typeface="Times New Roman" pitchFamily="18" charset="0"/>
              </a:rPr>
              <a:t>)</a:t>
            </a:r>
          </a:p>
        </p:txBody>
      </p:sp>
      <p:sp>
        <p:nvSpPr>
          <p:cNvPr id="33798" name="Rectangle 17"/>
          <p:cNvSpPr>
            <a:spLocks noChangeArrowheads="1"/>
          </p:cNvSpPr>
          <p:nvPr/>
        </p:nvSpPr>
        <p:spPr bwMode="auto">
          <a:xfrm>
            <a:off x="2311400" y="2133600"/>
            <a:ext cx="5283200" cy="3048000"/>
          </a:xfrm>
          <a:prstGeom prst="rect">
            <a:avLst/>
          </a:prstGeom>
          <a:noFill/>
          <a:ln w="9525">
            <a:solidFill>
              <a:schemeClr val="tx1"/>
            </a:solidFill>
            <a:prstDash val="dash"/>
            <a:miter lim="800000"/>
            <a:headEnd/>
            <a:tailEnd/>
          </a:ln>
        </p:spPr>
        <p:txBody>
          <a:bodyPr wrap="none" anchor="ctr"/>
          <a:lstStyle/>
          <a:p>
            <a:endParaRPr lang="zh-CN" altLang="en-US"/>
          </a:p>
        </p:txBody>
      </p:sp>
      <p:grpSp>
        <p:nvGrpSpPr>
          <p:cNvPr id="3" name="Group 18"/>
          <p:cNvGrpSpPr>
            <a:grpSpLocks/>
          </p:cNvGrpSpPr>
          <p:nvPr/>
        </p:nvGrpSpPr>
        <p:grpSpPr bwMode="auto">
          <a:xfrm>
            <a:off x="4044950" y="2286000"/>
            <a:ext cx="1816100" cy="1676400"/>
            <a:chOff x="2352" y="1440"/>
            <a:chExt cx="1056" cy="1056"/>
          </a:xfrm>
        </p:grpSpPr>
        <p:sp>
          <p:nvSpPr>
            <p:cNvPr id="33801" name="Line 19"/>
            <p:cNvSpPr>
              <a:spLocks noChangeShapeType="1"/>
            </p:cNvSpPr>
            <p:nvPr/>
          </p:nvSpPr>
          <p:spPr bwMode="auto">
            <a:xfrm>
              <a:off x="2352" y="1440"/>
              <a:ext cx="0" cy="1056"/>
            </a:xfrm>
            <a:prstGeom prst="line">
              <a:avLst/>
            </a:prstGeom>
            <a:noFill/>
            <a:ln w="9525">
              <a:solidFill>
                <a:schemeClr val="tx1"/>
              </a:solidFill>
              <a:prstDash val="dash"/>
              <a:round/>
              <a:headEnd/>
              <a:tailEnd/>
            </a:ln>
          </p:spPr>
          <p:txBody>
            <a:bodyPr/>
            <a:lstStyle/>
            <a:p>
              <a:endParaRPr lang="zh-CN" altLang="en-US"/>
            </a:p>
          </p:txBody>
        </p:sp>
        <p:sp>
          <p:nvSpPr>
            <p:cNvPr id="33802" name="Line 20"/>
            <p:cNvSpPr>
              <a:spLocks noChangeShapeType="1"/>
            </p:cNvSpPr>
            <p:nvPr/>
          </p:nvSpPr>
          <p:spPr bwMode="auto">
            <a:xfrm>
              <a:off x="3408" y="1440"/>
              <a:ext cx="0" cy="1056"/>
            </a:xfrm>
            <a:prstGeom prst="line">
              <a:avLst/>
            </a:prstGeom>
            <a:noFill/>
            <a:ln w="9525">
              <a:solidFill>
                <a:schemeClr val="tx1"/>
              </a:solidFill>
              <a:prstDash val="dash"/>
              <a:round/>
              <a:headEnd/>
              <a:tailEn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41517" y="1343461"/>
            <a:ext cx="7943931" cy="5325899"/>
            <a:chOff x="488504" y="235124"/>
            <a:chExt cx="8544166" cy="6118225"/>
          </a:xfrm>
        </p:grpSpPr>
        <p:sp>
          <p:nvSpPr>
            <p:cNvPr id="362500"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1"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2"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3"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4"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5"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6"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7"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8" name="Freeform 12"/>
            <p:cNvSpPr>
              <a:spLocks/>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7" name="Line 21"/>
            <p:cNvSpPr>
              <a:spLocks noChangeShapeType="1"/>
            </p:cNvSpPr>
            <p:nvPr/>
          </p:nvSpPr>
          <p:spPr bwMode="auto">
            <a:xfrm rot="-5400000">
              <a:off x="5896322" y="767730"/>
              <a:ext cx="493713" cy="10731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1" name="Text Box 25"/>
            <p:cNvSpPr txBox="1">
              <a:spLocks noChangeArrowheads="1"/>
            </p:cNvSpPr>
            <p:nvPr/>
          </p:nvSpPr>
          <p:spPr bwMode="auto">
            <a:xfrm>
              <a:off x="488504" y="3540299"/>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2522" name="Text Box 26"/>
            <p:cNvSpPr txBox="1">
              <a:spLocks noChangeArrowheads="1"/>
            </p:cNvSpPr>
            <p:nvPr/>
          </p:nvSpPr>
          <p:spPr bwMode="auto">
            <a:xfrm>
              <a:off x="8158775" y="4468986"/>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2523"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2</a:t>
              </a:r>
              <a:endParaRPr kumimoji="1" lang="en-US" altLang="zh-CN" sz="2800" b="1">
                <a:solidFill>
                  <a:srgbClr val="000099"/>
                </a:solidFill>
                <a:ea typeface="黑体" pitchFamily="2" charset="-122"/>
              </a:endParaRPr>
            </a:p>
          </p:txBody>
        </p:sp>
        <p:sp>
          <p:nvSpPr>
            <p:cNvPr id="362524"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2525"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7"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2528" name="Picture 3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5" name="Group 43"/>
            <p:cNvGrpSpPr>
              <a:grpSpLocks/>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8" name="Freeform 5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49" name="Freeform 5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50" name="Freeform 5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6" name="Group 55"/>
            <p:cNvGrpSpPr>
              <a:grpSpLocks/>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0"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1"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2"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7" name="Group 67"/>
            <p:cNvGrpSpPr>
              <a:grpSpLocks/>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2" name="Freeform 7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3" name="Freeform 7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4" name="Freeform 7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8" name="Group 79"/>
            <p:cNvGrpSpPr>
              <a:grpSpLocks/>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4" name="Freeform 8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5" name="Freeform 8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6" name="Freeform 9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9" name="Group 91"/>
            <p:cNvGrpSpPr>
              <a:grpSpLocks/>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6" name="Freeform 10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7" name="Freeform 10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8" name="Freeform 10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10" name="Group 103"/>
            <p:cNvGrpSpPr>
              <a:grpSpLocks/>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8" name="Freeform 11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09" name="Freeform 11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10" name="Freeform 11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11" name="Group 115"/>
            <p:cNvGrpSpPr>
              <a:grpSpLocks/>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0" name="Freeform 12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1" name="Freeform 12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2" name="Freeform 12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12" name="Group 127"/>
            <p:cNvGrpSpPr>
              <a:grpSpLocks/>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2" name="Freeform 13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3" name="Freeform 13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4" name="Freeform 13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13" name="Group 139"/>
            <p:cNvGrpSpPr>
              <a:grpSpLocks/>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4"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5"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6"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14" name="Group 151"/>
            <p:cNvGrpSpPr>
              <a:grpSpLocks/>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6" name="Freeform 16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7" name="Freeform 16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8" name="Freeform 16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15" name="Group 163"/>
            <p:cNvGrpSpPr>
              <a:grpSpLocks/>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8" name="Freeform 17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69" name="Freeform 17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70" name="Freeform 17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16" name="Group 175"/>
            <p:cNvGrpSpPr>
              <a:grpSpLocks/>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0" name="Freeform 18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1" name="Freeform 18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2" name="Freeform 18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17" name="Group 187"/>
            <p:cNvGrpSpPr>
              <a:grpSpLocks/>
            </p:cNvGrpSpPr>
            <p:nvPr/>
          </p:nvGrpSpPr>
          <p:grpSpPr bwMode="auto">
            <a:xfrm rot="5241567">
              <a:off x="1752882" y="3622385"/>
              <a:ext cx="730250" cy="527977"/>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2" name="Freeform 19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3" name="Freeform 19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4" name="Freeform 19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362696"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8"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网络</a:t>
              </a: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2"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207" name="标题 206"/>
          <p:cNvSpPr>
            <a:spLocks noGrp="1"/>
          </p:cNvSpPr>
          <p:nvPr>
            <p:ph type="title"/>
          </p:nvPr>
        </p:nvSpPr>
        <p:spPr/>
        <p:txBody>
          <a:bodyPr/>
          <a:lstStyle/>
          <a:p>
            <a:r>
              <a:rPr lang="zh-CN" altLang="en-US" dirty="0" smtClean="0"/>
              <a:t>互联网</a:t>
            </a:r>
            <a:endParaRPr lang="zh-CN" altLang="en-US" dirty="0"/>
          </a:p>
        </p:txBody>
      </p:sp>
    </p:spTree>
    <p:extLst>
      <p:ext uri="{BB962C8B-B14F-4D97-AF65-F5344CB8AC3E}">
        <p14:creationId xmlns:p14="http://schemas.microsoft.com/office/powerpoint/2010/main" xmlns="" val="8362987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zh-CN" altLang="en-US" dirty="0"/>
              <a:t>常用</a:t>
            </a:r>
            <a:r>
              <a:rPr lang="zh-CN" altLang="en-US" dirty="0" smtClean="0"/>
              <a:t>术语</a:t>
            </a:r>
            <a:endParaRPr lang="zh-CN" altLang="en-US" dirty="0"/>
          </a:p>
        </p:txBody>
      </p:sp>
      <p:sp>
        <p:nvSpPr>
          <p:cNvPr id="28675" name="Rectangle 3"/>
          <p:cNvSpPr>
            <a:spLocks noGrp="1" noChangeArrowheads="1"/>
          </p:cNvSpPr>
          <p:nvPr>
            <p:ph idx="1"/>
          </p:nvPr>
        </p:nvSpPr>
        <p:spPr/>
        <p:txBody>
          <a:bodyPr/>
          <a:lstStyle/>
          <a:p>
            <a:pPr>
              <a:lnSpc>
                <a:spcPct val="120000"/>
              </a:lnSpc>
            </a:pPr>
            <a:r>
              <a:rPr lang="zh-CN" altLang="en-US" sz="2800" dirty="0" smtClean="0">
                <a:solidFill>
                  <a:srgbClr val="0000CC"/>
                </a:solidFill>
              </a:rPr>
              <a:t>数据 </a:t>
            </a:r>
            <a:r>
              <a:rPr lang="en-US" altLang="zh-CN" sz="2800" dirty="0" smtClean="0">
                <a:solidFill>
                  <a:srgbClr val="0000CC"/>
                </a:solidFill>
              </a:rPr>
              <a:t>(</a:t>
            </a:r>
            <a:r>
              <a:rPr lang="en-US" altLang="zh-CN" sz="2800" dirty="0">
                <a:solidFill>
                  <a:srgbClr val="0000CC"/>
                </a:solidFill>
              </a:rPr>
              <a:t>data</a:t>
            </a:r>
            <a:r>
              <a:rPr lang="en-US" altLang="zh-CN" sz="2800" dirty="0" smtClean="0">
                <a:solidFill>
                  <a:srgbClr val="0000CC"/>
                </a:solidFill>
              </a:rPr>
              <a:t>) </a:t>
            </a:r>
            <a:r>
              <a:rPr lang="en-US" altLang="zh-CN" sz="2800" dirty="0" smtClean="0"/>
              <a:t>—— </a:t>
            </a:r>
            <a:r>
              <a:rPr lang="zh-CN" altLang="en-US" sz="2800" dirty="0" smtClean="0"/>
              <a:t>运送</a:t>
            </a:r>
            <a:r>
              <a:rPr lang="zh-CN" altLang="en-US" sz="2800" dirty="0"/>
              <a:t>消息的实体。</a:t>
            </a:r>
          </a:p>
          <a:p>
            <a:pPr>
              <a:lnSpc>
                <a:spcPct val="120000"/>
              </a:lnSpc>
            </a:pPr>
            <a:r>
              <a:rPr lang="zh-CN" altLang="en-US" sz="2800" dirty="0" smtClean="0">
                <a:solidFill>
                  <a:srgbClr val="0000CC"/>
                </a:solidFill>
              </a:rPr>
              <a:t>信号 </a:t>
            </a:r>
            <a:r>
              <a:rPr lang="en-US" altLang="zh-CN" sz="2800" dirty="0" smtClean="0">
                <a:solidFill>
                  <a:srgbClr val="0000CC"/>
                </a:solidFill>
              </a:rPr>
              <a:t>(</a:t>
            </a:r>
            <a:r>
              <a:rPr lang="en-US" altLang="zh-CN" sz="2800" dirty="0">
                <a:solidFill>
                  <a:srgbClr val="0000CC"/>
                </a:solidFill>
              </a:rPr>
              <a:t>signal) </a:t>
            </a:r>
            <a:r>
              <a:rPr lang="en-US" altLang="zh-CN" sz="2800" dirty="0" smtClean="0"/>
              <a:t>—— </a:t>
            </a:r>
            <a:r>
              <a:rPr lang="zh-CN" altLang="en-US" sz="2800" dirty="0" smtClean="0"/>
              <a:t>数据</a:t>
            </a:r>
            <a:r>
              <a:rPr lang="zh-CN" altLang="en-US" sz="2800" dirty="0"/>
              <a:t>的电气的或电磁的表现。 </a:t>
            </a:r>
          </a:p>
          <a:p>
            <a:pPr>
              <a:lnSpc>
                <a:spcPct val="120000"/>
              </a:lnSpc>
            </a:pPr>
            <a:r>
              <a:rPr lang="zh-CN" altLang="en-US" sz="2800" dirty="0" smtClean="0">
                <a:solidFill>
                  <a:srgbClr val="0000CC"/>
                </a:solidFill>
              </a:rPr>
              <a:t>模拟信号 </a:t>
            </a:r>
            <a:r>
              <a:rPr lang="en-US" altLang="zh-CN" sz="2800" dirty="0" smtClean="0">
                <a:solidFill>
                  <a:srgbClr val="0000CC"/>
                </a:solidFill>
              </a:rPr>
              <a:t>(analogous signal) </a:t>
            </a:r>
            <a:r>
              <a:rPr lang="en-US" altLang="zh-CN" sz="2800" dirty="0" smtClean="0"/>
              <a:t>—— </a:t>
            </a:r>
            <a:r>
              <a:rPr lang="zh-CN" altLang="en-US" sz="2800" dirty="0" smtClean="0"/>
              <a:t>代表</a:t>
            </a:r>
            <a:r>
              <a:rPr lang="zh-CN" altLang="en-US" sz="2800" dirty="0"/>
              <a:t>消息的参数的取值是连续的。 </a:t>
            </a:r>
          </a:p>
          <a:p>
            <a:pPr>
              <a:lnSpc>
                <a:spcPct val="120000"/>
              </a:lnSpc>
            </a:pPr>
            <a:r>
              <a:rPr lang="zh-CN" altLang="en-US" sz="2800" dirty="0" smtClean="0">
                <a:solidFill>
                  <a:srgbClr val="0000CC"/>
                </a:solidFill>
              </a:rPr>
              <a:t>数字信号 </a:t>
            </a:r>
            <a:r>
              <a:rPr lang="en-US" altLang="zh-CN" sz="2800" dirty="0" smtClean="0">
                <a:solidFill>
                  <a:srgbClr val="0000CC"/>
                </a:solidFill>
              </a:rPr>
              <a:t>(</a:t>
            </a:r>
            <a:r>
              <a:rPr lang="en-US" altLang="zh-CN" sz="2800" dirty="0">
                <a:solidFill>
                  <a:srgbClr val="0000CC"/>
                </a:solidFill>
              </a:rPr>
              <a:t>digital signal) </a:t>
            </a:r>
            <a:r>
              <a:rPr lang="en-US" altLang="zh-CN" sz="2800" dirty="0" smtClean="0"/>
              <a:t>—— </a:t>
            </a:r>
            <a:r>
              <a:rPr lang="zh-CN" altLang="en-US" sz="2800" dirty="0" smtClean="0"/>
              <a:t>代表</a:t>
            </a:r>
            <a:r>
              <a:rPr lang="zh-CN" altLang="en-US" sz="2800" dirty="0"/>
              <a:t>消息的参数的取值是离散的。 </a:t>
            </a:r>
          </a:p>
          <a:p>
            <a:pPr>
              <a:lnSpc>
                <a:spcPct val="120000"/>
              </a:lnSpc>
            </a:pPr>
            <a:r>
              <a:rPr lang="zh-CN" altLang="en-US" sz="2800" dirty="0" smtClean="0">
                <a:solidFill>
                  <a:srgbClr val="0000CC"/>
                </a:solidFill>
              </a:rPr>
              <a:t>码元 </a:t>
            </a:r>
            <a:r>
              <a:rPr lang="en-US" altLang="zh-CN" sz="2800" dirty="0" smtClean="0">
                <a:solidFill>
                  <a:srgbClr val="0000CC"/>
                </a:solidFill>
              </a:rPr>
              <a:t>(</a:t>
            </a:r>
            <a:r>
              <a:rPr lang="en-US" altLang="zh-CN" sz="2800" dirty="0">
                <a:solidFill>
                  <a:srgbClr val="0000CC"/>
                </a:solidFill>
              </a:rPr>
              <a:t>code) </a:t>
            </a:r>
            <a:r>
              <a:rPr lang="en-US" altLang="zh-CN" sz="2800" dirty="0" smtClean="0"/>
              <a:t>—— </a:t>
            </a:r>
            <a:r>
              <a:rPr lang="zh-CN" altLang="en-US" sz="2800" dirty="0" smtClean="0"/>
              <a:t>在</a:t>
            </a:r>
            <a:r>
              <a:rPr lang="zh-CN" altLang="en-US" sz="2800" dirty="0"/>
              <a:t>使用时间域（或简称为时域）的波形表示数字信号时，代表不同离散数值的基本波形。</a:t>
            </a:r>
          </a:p>
        </p:txBody>
      </p:sp>
    </p:spTree>
    <p:extLst>
      <p:ext uri="{BB962C8B-B14F-4D97-AF65-F5344CB8AC3E}">
        <p14:creationId xmlns="" xmlns:p14="http://schemas.microsoft.com/office/powerpoint/2010/main" val="2860896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z="4000" b="1" dirty="0" smtClean="0"/>
              <a:t>码元</a:t>
            </a:r>
          </a:p>
        </p:txBody>
      </p:sp>
      <p:sp>
        <p:nvSpPr>
          <p:cNvPr id="59395" name="内容占位符 2"/>
          <p:cNvSpPr>
            <a:spLocks noGrp="1"/>
          </p:cNvSpPr>
          <p:nvPr>
            <p:ph idx="1"/>
          </p:nvPr>
        </p:nvSpPr>
        <p:spPr/>
        <p:txBody>
          <a:bodyPr/>
          <a:lstStyle/>
          <a:p>
            <a:r>
              <a:rPr lang="zh-CN" altLang="en-US" smtClean="0"/>
              <a:t>码元，承载信息量的基本信号单位。</a:t>
            </a:r>
            <a:endParaRPr lang="en-US" altLang="zh-CN" smtClean="0"/>
          </a:p>
          <a:p>
            <a:pPr lvl="1"/>
            <a:r>
              <a:rPr lang="zh-CN" altLang="en-US" smtClean="0"/>
              <a:t>从文字编码意义上讲，码元指参与文字编码的键位符号代码；包括数字代码、字母代码、笔画代码、形符代码等，如手机键盘的阿拉伯数字和笔画，电脑键盘的拉丁字母。</a:t>
            </a:r>
            <a:endParaRPr lang="en-US" altLang="zh-CN" smtClean="0"/>
          </a:p>
          <a:p>
            <a:r>
              <a:rPr lang="zh-CN" altLang="en-US" smtClean="0"/>
              <a:t>在使用时间域（或简称为时域）的波形表示数字信号时，代表不同离散数值的基本波形就称为码元。</a:t>
            </a:r>
            <a:endParaRPr lang="en-US" altLang="zh-CN" smtClean="0"/>
          </a:p>
          <a:p>
            <a:r>
              <a:rPr lang="zh-CN" altLang="en-US" smtClean="0"/>
              <a:t>在数字通信中常常用时间间隔相同的符号来表示一个二进制数字，这样的时间间隔内的信号称为</a:t>
            </a:r>
            <a:r>
              <a:rPr lang="en-US" altLang="zh-CN" smtClean="0"/>
              <a:t>（</a:t>
            </a:r>
            <a:r>
              <a:rPr lang="zh-CN" altLang="en-US" smtClean="0"/>
              <a:t>二进制）码元。 而这个间隔被称为码元长度。</a:t>
            </a:r>
            <a:endParaRPr lang="en-US" altLang="zh-CN" smtClean="0"/>
          </a:p>
          <a:p>
            <a:pPr lvl="1"/>
            <a:r>
              <a:rPr lang="zh-CN" altLang="en-US" smtClean="0"/>
              <a:t>当码元的离散状态</a:t>
            </a:r>
            <a:r>
              <a:rPr lang="en-US" altLang="zh-CN" smtClean="0"/>
              <a:t>M</a:t>
            </a:r>
            <a:r>
              <a:rPr lang="zh-CN" altLang="en-US" smtClean="0"/>
              <a:t>大于</a:t>
            </a:r>
            <a:r>
              <a:rPr lang="en-US" altLang="zh-CN" smtClean="0"/>
              <a:t>2</a:t>
            </a:r>
            <a:r>
              <a:rPr lang="zh-CN" altLang="en-US" smtClean="0"/>
              <a:t>时，称为</a:t>
            </a:r>
            <a:r>
              <a:rPr lang="en-US" altLang="zh-CN" smtClean="0"/>
              <a:t>M</a:t>
            </a:r>
            <a:r>
              <a:rPr lang="zh-CN" altLang="en-US" smtClean="0"/>
              <a:t>进制码元。</a:t>
            </a:r>
          </a:p>
        </p:txBody>
      </p:sp>
    </p:spTree>
    <p:extLst>
      <p:ext uri="{BB962C8B-B14F-4D97-AF65-F5344CB8AC3E}">
        <p14:creationId xmlns="" xmlns:p14="http://schemas.microsoft.com/office/powerpoint/2010/main" val="10352363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solidFill>
                  <a:srgbClr val="0000CC"/>
                </a:solidFill>
              </a:rPr>
              <a:t>信道</a:t>
            </a:r>
            <a:r>
              <a:rPr lang="zh-CN" altLang="en-US" dirty="0" smtClean="0"/>
              <a:t> </a:t>
            </a:r>
            <a:r>
              <a:rPr lang="en-US" altLang="zh-CN" dirty="0" smtClean="0"/>
              <a:t>—— </a:t>
            </a:r>
            <a:r>
              <a:rPr lang="zh-CN" altLang="zh-CN" dirty="0" smtClean="0"/>
              <a:t>一般用来</a:t>
            </a:r>
            <a:r>
              <a:rPr lang="zh-CN" altLang="zh-CN" dirty="0"/>
              <a:t>表示向某一个方向传送信息的媒体</a:t>
            </a:r>
            <a:r>
              <a:rPr lang="zh-CN" altLang="zh-CN" dirty="0" smtClean="0"/>
              <a:t>。</a:t>
            </a:r>
            <a:endParaRPr lang="en-US" altLang="zh-CN" dirty="0" smtClean="0"/>
          </a:p>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p>
        </p:txBody>
      </p:sp>
    </p:spTree>
    <p:extLst>
      <p:ext uri="{BB962C8B-B14F-4D97-AF65-F5344CB8AC3E}">
        <p14:creationId xmlns="" xmlns:p14="http://schemas.microsoft.com/office/powerpoint/2010/main" val="3638748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smtClean="0"/>
              <a:t>—— </a:t>
            </a:r>
            <a:r>
              <a:rPr lang="zh-CN" altLang="en-US" dirty="0" smtClean="0"/>
              <a:t>来自</a:t>
            </a:r>
            <a:r>
              <a:rPr lang="zh-CN" altLang="en-US" dirty="0"/>
              <a:t>信源的信号。像计算机输出的代表各种文字或图像文件的数据信号都属于基带信号。</a:t>
            </a:r>
          </a:p>
          <a:p>
            <a:pPr>
              <a:spcAft>
                <a:spcPct val="15000"/>
              </a:spcAft>
            </a:pPr>
            <a:r>
              <a:rPr lang="zh-CN" altLang="en-US" dirty="0"/>
              <a:t>基带信号往往包含有较多的低频成分，甚至有直流成分，而许多信道并不能传输这种低频分量或直流分量。因此必须对基带信号进行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p>
        </p:txBody>
      </p:sp>
    </p:spTree>
    <p:extLst>
      <p:ext uri="{BB962C8B-B14F-4D97-AF65-F5344CB8AC3E}">
        <p14:creationId xmlns="" xmlns:p14="http://schemas.microsoft.com/office/powerpoint/2010/main" val="15621796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rPr>
              <a:t>基带</a:t>
            </a:r>
            <a:r>
              <a:rPr lang="zh-CN" altLang="zh-CN" sz="2800" dirty="0" smtClean="0">
                <a:solidFill>
                  <a:srgbClr val="FF0000"/>
                </a:solidFill>
              </a:rPr>
              <a:t>调制</a:t>
            </a:r>
            <a:r>
              <a:rPr lang="zh-CN" altLang="en-US" sz="2800" dirty="0" smtClean="0">
                <a:solidFill>
                  <a:srgbClr val="FF0000"/>
                </a:solidFill>
              </a:rPr>
              <a:t>：</a:t>
            </a:r>
            <a:r>
              <a:rPr lang="zh-CN" altLang="zh-CN" sz="2800" dirty="0"/>
              <a:t>仅对基带信号的波形进行变换，使它能够与信道特性相适应。</a:t>
            </a:r>
            <a:r>
              <a:rPr lang="zh-CN" altLang="zh-CN" sz="2800" dirty="0">
                <a:solidFill>
                  <a:srgbClr val="FF0000"/>
                </a:solidFill>
              </a:rPr>
              <a:t>变换后的信号仍然是</a:t>
            </a:r>
            <a:r>
              <a:rPr lang="zh-CN" altLang="zh-CN" sz="2800" dirty="0" smtClean="0">
                <a:solidFill>
                  <a:srgbClr val="FF0000"/>
                </a:solidFill>
              </a:rPr>
              <a:t>基带信号</a:t>
            </a:r>
            <a:r>
              <a:rPr lang="zh-CN" altLang="en-US" sz="2800" dirty="0" smtClean="0">
                <a:solidFill>
                  <a:srgbClr val="FF0000"/>
                </a:solidFill>
              </a:rPr>
              <a:t>。</a:t>
            </a:r>
            <a:r>
              <a:rPr lang="zh-CN" altLang="zh-CN" sz="2800" dirty="0"/>
              <a:t>把这种过程称为</a:t>
            </a:r>
            <a:r>
              <a:rPr lang="zh-CN" altLang="zh-CN" sz="2800" dirty="0" smtClean="0">
                <a:solidFill>
                  <a:srgbClr val="FF0000"/>
                </a:solidFill>
              </a:rPr>
              <a:t>编码</a:t>
            </a:r>
            <a:r>
              <a:rPr lang="en-US" altLang="zh-CN" sz="2800" dirty="0" smtClean="0">
                <a:solidFill>
                  <a:srgbClr val="FF0000"/>
                </a:solidFill>
              </a:rPr>
              <a:t> </a:t>
            </a:r>
            <a:r>
              <a:rPr lang="en-US" altLang="zh-CN" sz="2800" dirty="0" smtClean="0"/>
              <a:t>(</a:t>
            </a:r>
            <a:r>
              <a:rPr lang="en-US" altLang="zh-CN" sz="2800" dirty="0"/>
              <a:t>coding</a:t>
            </a:r>
            <a:r>
              <a:rPr lang="en-US" altLang="zh-CN" sz="2800" dirty="0" smtClean="0"/>
              <a:t>)</a:t>
            </a:r>
            <a:r>
              <a:rPr lang="zh-CN" altLang="en-US" sz="2800" dirty="0" smtClean="0"/>
              <a:t>。</a:t>
            </a:r>
            <a:endParaRPr lang="en-US" altLang="zh-CN" sz="2800" dirty="0" smtClean="0">
              <a:solidFill>
                <a:srgbClr val="0000CC"/>
              </a:solidFill>
            </a:endParaRPr>
          </a:p>
          <a:p>
            <a:pPr>
              <a:spcAft>
                <a:spcPct val="15000"/>
              </a:spcAft>
            </a:pPr>
            <a:r>
              <a:rPr lang="zh-CN" altLang="zh-CN" sz="2800" dirty="0">
                <a:solidFill>
                  <a:srgbClr val="FF0000"/>
                </a:solidFill>
              </a:rPr>
              <a:t>带通</a:t>
            </a:r>
            <a:r>
              <a:rPr lang="zh-CN" altLang="zh-CN" sz="2800" dirty="0" smtClean="0">
                <a:solidFill>
                  <a:srgbClr val="FF0000"/>
                </a:solidFill>
              </a:rPr>
              <a:t>调制</a:t>
            </a:r>
            <a:r>
              <a:rPr lang="zh-CN" altLang="en-US" sz="2800" dirty="0" smtClean="0">
                <a:solidFill>
                  <a:srgbClr val="FF0000"/>
                </a:solidFill>
              </a:rPr>
              <a:t>：</a:t>
            </a:r>
            <a:r>
              <a:rPr lang="zh-CN" altLang="zh-CN" sz="2800" dirty="0"/>
              <a:t>使用</a:t>
            </a:r>
            <a:r>
              <a:rPr lang="zh-CN" altLang="zh-CN" sz="2800" dirty="0" smtClean="0">
                <a:solidFill>
                  <a:srgbClr val="FF0000"/>
                </a:solidFill>
              </a:rPr>
              <a:t>载波</a:t>
            </a:r>
            <a:r>
              <a:rPr lang="en-US" altLang="zh-CN" sz="2800" dirty="0" smtClean="0">
                <a:solidFill>
                  <a:srgbClr val="FF0000"/>
                </a:solidFill>
              </a:rPr>
              <a:t> </a:t>
            </a:r>
            <a:r>
              <a:rPr lang="en-US" altLang="zh-CN" sz="2800" dirty="0" smtClean="0"/>
              <a:t>(</a:t>
            </a:r>
            <a:r>
              <a:rPr lang="en-US" altLang="zh-CN" sz="2800" dirty="0"/>
              <a:t>carrier)</a:t>
            </a:r>
            <a:r>
              <a:rPr lang="zh-CN" altLang="zh-CN" sz="2800" dirty="0"/>
              <a:t>进行调制，把基带信号的频率范围搬移到较高的频段，并</a:t>
            </a:r>
            <a:r>
              <a:rPr lang="zh-CN" altLang="zh-CN" sz="2800" dirty="0">
                <a:solidFill>
                  <a:srgbClr val="FF0000"/>
                </a:solidFill>
              </a:rPr>
              <a:t>转换为模拟信号，</a:t>
            </a:r>
            <a:r>
              <a:rPr lang="zh-CN" altLang="zh-CN" sz="2800" dirty="0"/>
              <a:t>这样就能够更好地在模拟信道中</a:t>
            </a:r>
            <a:r>
              <a:rPr lang="zh-CN" altLang="zh-CN" sz="2800" dirty="0" smtClean="0"/>
              <a:t>传输</a:t>
            </a:r>
            <a:r>
              <a:rPr lang="zh-CN" altLang="en-US" sz="2800" dirty="0"/>
              <a:t>（即仅在一段频率范围内能够通过信道） </a:t>
            </a:r>
            <a:r>
              <a:rPr lang="zh-CN" altLang="en-US" sz="2800" dirty="0" smtClean="0"/>
              <a:t>。</a:t>
            </a:r>
            <a:endParaRPr lang="en-US" altLang="zh-CN" sz="2800" dirty="0" smtClean="0"/>
          </a:p>
          <a:p>
            <a:pPr>
              <a:spcAft>
                <a:spcPct val="15000"/>
              </a:spcAft>
            </a:pPr>
            <a:r>
              <a:rPr lang="zh-CN" altLang="en-US" sz="2800" dirty="0">
                <a:solidFill>
                  <a:srgbClr val="FF0000"/>
                </a:solidFill>
              </a:rPr>
              <a:t>带通信</a:t>
            </a:r>
            <a:r>
              <a:rPr lang="zh-CN" altLang="en-US" sz="2800" dirty="0" smtClean="0">
                <a:solidFill>
                  <a:srgbClr val="FF0000"/>
                </a:solidFill>
              </a:rPr>
              <a:t>号 ：</a:t>
            </a:r>
            <a:r>
              <a:rPr lang="zh-CN" altLang="zh-CN" sz="2800" dirty="0" smtClean="0"/>
              <a:t>经过</a:t>
            </a:r>
            <a:r>
              <a:rPr lang="zh-CN" altLang="zh-CN" sz="2800" dirty="0"/>
              <a:t>载波调制后的</a:t>
            </a:r>
            <a:r>
              <a:rPr lang="zh-CN" altLang="zh-CN" sz="2800" dirty="0" smtClean="0"/>
              <a:t>信号</a:t>
            </a:r>
            <a:r>
              <a:rPr lang="zh-CN" altLang="en-US" sz="2800" dirty="0" smtClean="0"/>
              <a:t>。</a:t>
            </a:r>
            <a:endParaRPr lang="en-US" altLang="zh-CN" dirty="0">
              <a:solidFill>
                <a:srgbClr val="0000CC"/>
              </a:solidFill>
            </a:endParaRPr>
          </a:p>
        </p:txBody>
      </p:sp>
    </p:spTree>
    <p:extLst>
      <p:ext uri="{BB962C8B-B14F-4D97-AF65-F5344CB8AC3E}">
        <p14:creationId xmlns="" xmlns:p14="http://schemas.microsoft.com/office/powerpoint/2010/main" val="678143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dirty="0" smtClean="0"/>
              <a:t>计算机网络与通信网络的关系</a:t>
            </a:r>
          </a:p>
        </p:txBody>
      </p:sp>
      <p:sp>
        <p:nvSpPr>
          <p:cNvPr id="52227" name="Text Box 14"/>
          <p:cNvSpPr txBox="1">
            <a:spLocks noChangeArrowheads="1"/>
          </p:cNvSpPr>
          <p:nvPr/>
        </p:nvSpPr>
        <p:spPr bwMode="auto">
          <a:xfrm>
            <a:off x="7677150" y="3295650"/>
            <a:ext cx="18473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p"/>
              <a:defRPr sz="2800">
                <a:solidFill>
                  <a:schemeClr val="tx1"/>
                </a:solidFill>
                <a:latin typeface="Verdana" pitchFamily="34" charset="0"/>
                <a:ea typeface="宋体" charset="-122"/>
              </a:defRPr>
            </a:lvl1pPr>
            <a:lvl2pPr marL="742950" indent="-285750" eaLnBrk="0" hangingPunct="0">
              <a:spcBef>
                <a:spcPct val="20000"/>
              </a:spcBef>
              <a:buClr>
                <a:schemeClr val="tx2"/>
              </a:buClr>
              <a:buSzPct val="75000"/>
              <a:buFont typeface="Wingdings" pitchFamily="2" charset="2"/>
              <a:buChar char="n"/>
              <a:defRPr sz="2400">
                <a:solidFill>
                  <a:schemeClr val="tx1"/>
                </a:solidFill>
                <a:latin typeface="Verdana" pitchFamily="34" charset="0"/>
                <a:ea typeface="宋体" charset="-122"/>
              </a:defRPr>
            </a:lvl2pPr>
            <a:lvl3pPr marL="1143000" indent="-228600" eaLnBrk="0" hangingPunct="0">
              <a:spcBef>
                <a:spcPct val="20000"/>
              </a:spcBef>
              <a:buClr>
                <a:schemeClr val="accent1"/>
              </a:buClr>
              <a:buSzPct val="65000"/>
              <a:buFont typeface="Wingdings" pitchFamily="2" charset="2"/>
              <a:buChar char="p"/>
              <a:defRPr sz="2000">
                <a:solidFill>
                  <a:schemeClr val="tx1"/>
                </a:solidFill>
                <a:latin typeface="Verdana" pitchFamily="34" charset="0"/>
                <a:ea typeface="宋体" charset="-122"/>
              </a:defRPr>
            </a:lvl3pPr>
            <a:lvl4pPr marL="1600200" indent="-228600" eaLnBrk="0" hangingPunct="0">
              <a:spcBef>
                <a:spcPct val="20000"/>
              </a:spcBef>
              <a:buClr>
                <a:schemeClr val="bg2"/>
              </a:buClr>
              <a:buFont typeface="Wingdings" pitchFamily="2" charset="2"/>
              <a:buChar char="§"/>
              <a:defRPr>
                <a:solidFill>
                  <a:schemeClr val="tx1"/>
                </a:solidFill>
                <a:latin typeface="Verdana" pitchFamily="34" charset="0"/>
                <a:ea typeface="宋体" charset="-122"/>
              </a:defRPr>
            </a:lvl4pPr>
            <a:lvl5pPr marL="2057400" indent="-228600" eaLnBrk="0" hangingPunct="0">
              <a:spcBef>
                <a:spcPct val="20000"/>
              </a:spcBef>
              <a:buClr>
                <a:schemeClr val="tx2"/>
              </a:buClr>
              <a:buSzPct val="80000"/>
              <a:buFont typeface="Wingdings" pitchFamily="2" charset="2"/>
              <a:buChar char="§"/>
              <a:defRPr>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9pPr>
          </a:lstStyle>
          <a:p>
            <a:pPr eaLnBrk="1" hangingPunct="1">
              <a:spcBef>
                <a:spcPct val="0"/>
              </a:spcBef>
              <a:buClrTx/>
              <a:buSzTx/>
              <a:buFontTx/>
              <a:buNone/>
            </a:pPr>
            <a:endParaRPr kumimoji="1" lang="zh-CN" altLang="en-US" sz="2000">
              <a:solidFill>
                <a:srgbClr val="333399"/>
              </a:solidFill>
              <a:latin typeface="Times New Roman" pitchFamily="18" charset="0"/>
              <a:ea typeface="黑体" pitchFamily="49" charset="-122"/>
            </a:endParaRPr>
          </a:p>
        </p:txBody>
      </p:sp>
      <p:grpSp>
        <p:nvGrpSpPr>
          <p:cNvPr id="2" name="组合 6"/>
          <p:cNvGrpSpPr>
            <a:grpSpLocks/>
          </p:cNvGrpSpPr>
          <p:nvPr/>
        </p:nvGrpSpPr>
        <p:grpSpPr bwMode="auto">
          <a:xfrm>
            <a:off x="1052513" y="2852738"/>
            <a:ext cx="8127735" cy="3517900"/>
            <a:chOff x="971550" y="2852738"/>
            <a:chExt cx="7502525" cy="3517900"/>
          </a:xfrm>
        </p:grpSpPr>
        <p:grpSp>
          <p:nvGrpSpPr>
            <p:cNvPr id="3" name="组合 36"/>
            <p:cNvGrpSpPr>
              <a:grpSpLocks/>
            </p:cNvGrpSpPr>
            <p:nvPr/>
          </p:nvGrpSpPr>
          <p:grpSpPr bwMode="auto">
            <a:xfrm>
              <a:off x="971550" y="2852738"/>
              <a:ext cx="2317750" cy="2344667"/>
              <a:chOff x="971600" y="2852936"/>
              <a:chExt cx="2318073" cy="2344256"/>
            </a:xfrm>
          </p:grpSpPr>
          <p:sp>
            <p:nvSpPr>
              <p:cNvPr id="52270" name="AutoShape 19"/>
              <p:cNvSpPr>
                <a:spLocks noChangeArrowheads="1"/>
              </p:cNvSpPr>
              <p:nvPr/>
            </p:nvSpPr>
            <p:spPr bwMode="auto">
              <a:xfrm>
                <a:off x="971600" y="2852936"/>
                <a:ext cx="2318073" cy="2299742"/>
              </a:xfrm>
              <a:prstGeom prst="cube">
                <a:avLst>
                  <a:gd name="adj" fmla="val 9144"/>
                </a:avLst>
              </a:prstGeom>
              <a:solidFill>
                <a:srgbClr val="FFFF99"/>
              </a:solidFill>
              <a:ln w="28575">
                <a:solidFill>
                  <a:schemeClr val="tx1"/>
                </a:solidFill>
                <a:miter lim="800000"/>
                <a:headEnd/>
                <a:tailEnd/>
              </a:ln>
            </p:spPr>
            <p:txBody>
              <a:bodyPr wrap="none" anchor="ctr"/>
              <a:lstStyle>
                <a:lvl1pPr eaLnBrk="0" hangingPunct="0">
                  <a:spcBef>
                    <a:spcPct val="20000"/>
                  </a:spcBef>
                  <a:buClr>
                    <a:schemeClr val="bg2"/>
                  </a:buClr>
                  <a:buSzPct val="75000"/>
                  <a:buFont typeface="Wingdings" pitchFamily="2" charset="2"/>
                  <a:buChar char="p"/>
                  <a:defRPr sz="2800">
                    <a:solidFill>
                      <a:schemeClr val="tx1"/>
                    </a:solidFill>
                    <a:latin typeface="Verdana" pitchFamily="34" charset="0"/>
                    <a:ea typeface="宋体" charset="-122"/>
                  </a:defRPr>
                </a:lvl1pPr>
                <a:lvl2pPr marL="742950" indent="-285750" eaLnBrk="0" hangingPunct="0">
                  <a:spcBef>
                    <a:spcPct val="20000"/>
                  </a:spcBef>
                  <a:buClr>
                    <a:schemeClr val="tx2"/>
                  </a:buClr>
                  <a:buSzPct val="75000"/>
                  <a:buFont typeface="Wingdings" pitchFamily="2" charset="2"/>
                  <a:buChar char="n"/>
                  <a:defRPr sz="2400">
                    <a:solidFill>
                      <a:schemeClr val="tx1"/>
                    </a:solidFill>
                    <a:latin typeface="Verdana" pitchFamily="34" charset="0"/>
                    <a:ea typeface="宋体" charset="-122"/>
                  </a:defRPr>
                </a:lvl2pPr>
                <a:lvl3pPr marL="1143000" indent="-228600" eaLnBrk="0" hangingPunct="0">
                  <a:spcBef>
                    <a:spcPct val="20000"/>
                  </a:spcBef>
                  <a:buClr>
                    <a:schemeClr val="accent1"/>
                  </a:buClr>
                  <a:buSzPct val="65000"/>
                  <a:buFont typeface="Wingdings" pitchFamily="2" charset="2"/>
                  <a:buChar char="p"/>
                  <a:defRPr sz="2000">
                    <a:solidFill>
                      <a:schemeClr val="tx1"/>
                    </a:solidFill>
                    <a:latin typeface="Verdana" pitchFamily="34" charset="0"/>
                    <a:ea typeface="宋体" charset="-122"/>
                  </a:defRPr>
                </a:lvl3pPr>
                <a:lvl4pPr marL="1600200" indent="-228600" eaLnBrk="0" hangingPunct="0">
                  <a:spcBef>
                    <a:spcPct val="20000"/>
                  </a:spcBef>
                  <a:buClr>
                    <a:schemeClr val="bg2"/>
                  </a:buClr>
                  <a:buFont typeface="Wingdings" pitchFamily="2" charset="2"/>
                  <a:buChar char="§"/>
                  <a:defRPr>
                    <a:solidFill>
                      <a:schemeClr val="tx1"/>
                    </a:solidFill>
                    <a:latin typeface="Verdana" pitchFamily="34" charset="0"/>
                    <a:ea typeface="宋体" charset="-122"/>
                  </a:defRPr>
                </a:lvl4pPr>
                <a:lvl5pPr marL="2057400" indent="-228600" eaLnBrk="0" hangingPunct="0">
                  <a:spcBef>
                    <a:spcPct val="20000"/>
                  </a:spcBef>
                  <a:buClr>
                    <a:schemeClr val="tx2"/>
                  </a:buClr>
                  <a:buSzPct val="80000"/>
                  <a:buFont typeface="Wingdings" pitchFamily="2" charset="2"/>
                  <a:buChar char="§"/>
                  <a:defRPr>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52271" name="Freeform 21"/>
              <p:cNvSpPr>
                <a:spLocks/>
              </p:cNvSpPr>
              <p:nvPr/>
            </p:nvSpPr>
            <p:spPr bwMode="auto">
              <a:xfrm>
                <a:off x="971600" y="4437112"/>
                <a:ext cx="2314897" cy="360040"/>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52272" name="Text Box 23"/>
              <p:cNvSpPr txBox="1">
                <a:spLocks noChangeArrowheads="1"/>
              </p:cNvSpPr>
              <p:nvPr/>
            </p:nvSpPr>
            <p:spPr bwMode="auto">
              <a:xfrm>
                <a:off x="1475656" y="3789040"/>
                <a:ext cx="644053" cy="40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p"/>
                  <a:defRPr sz="2800">
                    <a:solidFill>
                      <a:schemeClr val="tx1"/>
                    </a:solidFill>
                    <a:latin typeface="Verdana" pitchFamily="34" charset="0"/>
                    <a:ea typeface="宋体" charset="-122"/>
                  </a:defRPr>
                </a:lvl1pPr>
                <a:lvl2pPr marL="742950" indent="-285750" eaLnBrk="0" hangingPunct="0">
                  <a:spcBef>
                    <a:spcPct val="20000"/>
                  </a:spcBef>
                  <a:buClr>
                    <a:schemeClr val="tx2"/>
                  </a:buClr>
                  <a:buSzPct val="75000"/>
                  <a:buFont typeface="Wingdings" pitchFamily="2" charset="2"/>
                  <a:buChar char="n"/>
                  <a:defRPr sz="2400">
                    <a:solidFill>
                      <a:schemeClr val="tx1"/>
                    </a:solidFill>
                    <a:latin typeface="Verdana" pitchFamily="34" charset="0"/>
                    <a:ea typeface="宋体" charset="-122"/>
                  </a:defRPr>
                </a:lvl2pPr>
                <a:lvl3pPr marL="1143000" indent="-228600" eaLnBrk="0" hangingPunct="0">
                  <a:spcBef>
                    <a:spcPct val="20000"/>
                  </a:spcBef>
                  <a:buClr>
                    <a:schemeClr val="accent1"/>
                  </a:buClr>
                  <a:buSzPct val="65000"/>
                  <a:buFont typeface="Wingdings" pitchFamily="2" charset="2"/>
                  <a:buChar char="p"/>
                  <a:defRPr sz="2000">
                    <a:solidFill>
                      <a:schemeClr val="tx1"/>
                    </a:solidFill>
                    <a:latin typeface="Verdana" pitchFamily="34" charset="0"/>
                    <a:ea typeface="宋体" charset="-122"/>
                  </a:defRPr>
                </a:lvl3pPr>
                <a:lvl4pPr marL="1600200" indent="-228600" eaLnBrk="0" hangingPunct="0">
                  <a:spcBef>
                    <a:spcPct val="20000"/>
                  </a:spcBef>
                  <a:buClr>
                    <a:schemeClr val="bg2"/>
                  </a:buClr>
                  <a:buFont typeface="Wingdings" pitchFamily="2" charset="2"/>
                  <a:buChar char="§"/>
                  <a:defRPr>
                    <a:solidFill>
                      <a:schemeClr val="tx1"/>
                    </a:solidFill>
                    <a:latin typeface="Verdana" pitchFamily="34" charset="0"/>
                    <a:ea typeface="宋体" charset="-122"/>
                  </a:defRPr>
                </a:lvl4pPr>
                <a:lvl5pPr marL="2057400" indent="-228600" eaLnBrk="0" hangingPunct="0">
                  <a:spcBef>
                    <a:spcPct val="20000"/>
                  </a:spcBef>
                  <a:buClr>
                    <a:schemeClr val="tx2"/>
                  </a:buClr>
                  <a:buSzPct val="80000"/>
                  <a:buFont typeface="Wingdings" pitchFamily="2" charset="2"/>
                  <a:buChar char="§"/>
                  <a:defRPr>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9pPr>
              </a:lstStyle>
              <a:p>
                <a:pPr eaLnBrk="1" hangingPunct="1">
                  <a:spcBef>
                    <a:spcPct val="0"/>
                  </a:spcBef>
                  <a:buClrTx/>
                  <a:buSzTx/>
                  <a:buFontTx/>
                  <a:buNone/>
                </a:pPr>
                <a:r>
                  <a:rPr kumimoji="1" lang="zh-CN" altLang="en-US" sz="2000">
                    <a:solidFill>
                      <a:srgbClr val="333399"/>
                    </a:solidFill>
                    <a:latin typeface="Arial" charset="0"/>
                    <a:ea typeface="黑体" pitchFamily="49" charset="-122"/>
                  </a:rPr>
                  <a:t>软件</a:t>
                </a:r>
              </a:p>
            </p:txBody>
          </p:sp>
          <p:sp>
            <p:nvSpPr>
              <p:cNvPr id="52273" name="Text Box 24"/>
              <p:cNvSpPr txBox="1">
                <a:spLocks noChangeArrowheads="1"/>
              </p:cNvSpPr>
              <p:nvPr/>
            </p:nvSpPr>
            <p:spPr bwMode="auto">
              <a:xfrm>
                <a:off x="1547664" y="4797152"/>
                <a:ext cx="644053" cy="40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p"/>
                  <a:defRPr sz="2800">
                    <a:solidFill>
                      <a:schemeClr val="tx1"/>
                    </a:solidFill>
                    <a:latin typeface="Verdana" pitchFamily="34" charset="0"/>
                    <a:ea typeface="宋体" charset="-122"/>
                  </a:defRPr>
                </a:lvl1pPr>
                <a:lvl2pPr marL="742950" indent="-285750" eaLnBrk="0" hangingPunct="0">
                  <a:spcBef>
                    <a:spcPct val="20000"/>
                  </a:spcBef>
                  <a:buClr>
                    <a:schemeClr val="tx2"/>
                  </a:buClr>
                  <a:buSzPct val="75000"/>
                  <a:buFont typeface="Wingdings" pitchFamily="2" charset="2"/>
                  <a:buChar char="n"/>
                  <a:defRPr sz="2400">
                    <a:solidFill>
                      <a:schemeClr val="tx1"/>
                    </a:solidFill>
                    <a:latin typeface="Verdana" pitchFamily="34" charset="0"/>
                    <a:ea typeface="宋体" charset="-122"/>
                  </a:defRPr>
                </a:lvl2pPr>
                <a:lvl3pPr marL="1143000" indent="-228600" eaLnBrk="0" hangingPunct="0">
                  <a:spcBef>
                    <a:spcPct val="20000"/>
                  </a:spcBef>
                  <a:buClr>
                    <a:schemeClr val="accent1"/>
                  </a:buClr>
                  <a:buSzPct val="65000"/>
                  <a:buFont typeface="Wingdings" pitchFamily="2" charset="2"/>
                  <a:buChar char="p"/>
                  <a:defRPr sz="2000">
                    <a:solidFill>
                      <a:schemeClr val="tx1"/>
                    </a:solidFill>
                    <a:latin typeface="Verdana" pitchFamily="34" charset="0"/>
                    <a:ea typeface="宋体" charset="-122"/>
                  </a:defRPr>
                </a:lvl3pPr>
                <a:lvl4pPr marL="1600200" indent="-228600" eaLnBrk="0" hangingPunct="0">
                  <a:spcBef>
                    <a:spcPct val="20000"/>
                  </a:spcBef>
                  <a:buClr>
                    <a:schemeClr val="bg2"/>
                  </a:buClr>
                  <a:buFont typeface="Wingdings" pitchFamily="2" charset="2"/>
                  <a:buChar char="§"/>
                  <a:defRPr>
                    <a:solidFill>
                      <a:schemeClr val="tx1"/>
                    </a:solidFill>
                    <a:latin typeface="Verdana" pitchFamily="34" charset="0"/>
                    <a:ea typeface="宋体" charset="-122"/>
                  </a:defRPr>
                </a:lvl4pPr>
                <a:lvl5pPr marL="2057400" indent="-228600" eaLnBrk="0" hangingPunct="0">
                  <a:spcBef>
                    <a:spcPct val="20000"/>
                  </a:spcBef>
                  <a:buClr>
                    <a:schemeClr val="tx2"/>
                  </a:buClr>
                  <a:buSzPct val="80000"/>
                  <a:buFont typeface="Wingdings" pitchFamily="2" charset="2"/>
                  <a:buChar char="§"/>
                  <a:defRPr>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9pPr>
              </a:lstStyle>
              <a:p>
                <a:pPr eaLnBrk="1" hangingPunct="1">
                  <a:spcBef>
                    <a:spcPct val="0"/>
                  </a:spcBef>
                  <a:buClrTx/>
                  <a:buSzTx/>
                  <a:buFontTx/>
                  <a:buNone/>
                </a:pPr>
                <a:r>
                  <a:rPr kumimoji="1" lang="zh-CN" altLang="en-US" sz="2000">
                    <a:solidFill>
                      <a:srgbClr val="333399"/>
                    </a:solidFill>
                    <a:latin typeface="Arial" charset="0"/>
                    <a:ea typeface="黑体" pitchFamily="49" charset="-122"/>
                  </a:rPr>
                  <a:t>硬件</a:t>
                </a:r>
              </a:p>
            </p:txBody>
          </p:sp>
        </p:grpSp>
        <p:grpSp>
          <p:nvGrpSpPr>
            <p:cNvPr id="4" name="Group 5"/>
            <p:cNvGrpSpPr>
              <a:grpSpLocks/>
            </p:cNvGrpSpPr>
            <p:nvPr/>
          </p:nvGrpSpPr>
          <p:grpSpPr bwMode="auto">
            <a:xfrm>
              <a:off x="2195513" y="3933825"/>
              <a:ext cx="982662" cy="1222375"/>
              <a:chOff x="673" y="1389"/>
              <a:chExt cx="1535" cy="2041"/>
            </a:xfrm>
          </p:grpSpPr>
          <p:sp>
            <p:nvSpPr>
              <p:cNvPr id="52265"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p:spPr>
            <p:txBody>
              <a:bodyPr wrap="none" anchor="ctr"/>
              <a:lstStyle>
                <a:lvl1pPr eaLnBrk="0" hangingPunct="0">
                  <a:spcBef>
                    <a:spcPct val="20000"/>
                  </a:spcBef>
                  <a:buClr>
                    <a:schemeClr val="bg2"/>
                  </a:buClr>
                  <a:buSzPct val="75000"/>
                  <a:buFont typeface="Wingdings" pitchFamily="2" charset="2"/>
                  <a:buChar char="p"/>
                  <a:defRPr sz="2800">
                    <a:solidFill>
                      <a:schemeClr val="tx1"/>
                    </a:solidFill>
                    <a:latin typeface="Verdana" pitchFamily="34" charset="0"/>
                    <a:ea typeface="宋体" charset="-122"/>
                  </a:defRPr>
                </a:lvl1pPr>
                <a:lvl2pPr marL="742950" indent="-285750" eaLnBrk="0" hangingPunct="0">
                  <a:spcBef>
                    <a:spcPct val="20000"/>
                  </a:spcBef>
                  <a:buClr>
                    <a:schemeClr val="tx2"/>
                  </a:buClr>
                  <a:buSzPct val="75000"/>
                  <a:buFont typeface="Wingdings" pitchFamily="2" charset="2"/>
                  <a:buChar char="n"/>
                  <a:defRPr sz="2400">
                    <a:solidFill>
                      <a:schemeClr val="tx1"/>
                    </a:solidFill>
                    <a:latin typeface="Verdana" pitchFamily="34" charset="0"/>
                    <a:ea typeface="宋体" charset="-122"/>
                  </a:defRPr>
                </a:lvl2pPr>
                <a:lvl3pPr marL="1143000" indent="-228600" eaLnBrk="0" hangingPunct="0">
                  <a:spcBef>
                    <a:spcPct val="20000"/>
                  </a:spcBef>
                  <a:buClr>
                    <a:schemeClr val="accent1"/>
                  </a:buClr>
                  <a:buSzPct val="65000"/>
                  <a:buFont typeface="Wingdings" pitchFamily="2" charset="2"/>
                  <a:buChar char="p"/>
                  <a:defRPr sz="2000">
                    <a:solidFill>
                      <a:schemeClr val="tx1"/>
                    </a:solidFill>
                    <a:latin typeface="Verdana" pitchFamily="34" charset="0"/>
                    <a:ea typeface="宋体" charset="-122"/>
                  </a:defRPr>
                </a:lvl3pPr>
                <a:lvl4pPr marL="1600200" indent="-228600" eaLnBrk="0" hangingPunct="0">
                  <a:spcBef>
                    <a:spcPct val="20000"/>
                  </a:spcBef>
                  <a:buClr>
                    <a:schemeClr val="bg2"/>
                  </a:buClr>
                  <a:buFont typeface="Wingdings" pitchFamily="2" charset="2"/>
                  <a:buChar char="§"/>
                  <a:defRPr>
                    <a:solidFill>
                      <a:schemeClr val="tx1"/>
                    </a:solidFill>
                    <a:latin typeface="Verdana" pitchFamily="34" charset="0"/>
                    <a:ea typeface="宋体" charset="-122"/>
                  </a:defRPr>
                </a:lvl4pPr>
                <a:lvl5pPr marL="2057400" indent="-228600" eaLnBrk="0" hangingPunct="0">
                  <a:spcBef>
                    <a:spcPct val="20000"/>
                  </a:spcBef>
                  <a:buClr>
                    <a:schemeClr val="tx2"/>
                  </a:buClr>
                  <a:buSzPct val="80000"/>
                  <a:buFont typeface="Wingdings" pitchFamily="2" charset="2"/>
                  <a:buChar char="§"/>
                  <a:defRPr>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52266" name="Freeform 7"/>
              <p:cNvSpPr>
                <a:spLocks/>
              </p:cNvSpPr>
              <p:nvPr/>
            </p:nvSpPr>
            <p:spPr bwMode="auto">
              <a:xfrm>
                <a:off x="673" y="2920"/>
                <a:ext cx="1535" cy="134"/>
              </a:xfrm>
              <a:custGeom>
                <a:avLst/>
                <a:gdLst>
                  <a:gd name="T0" fmla="*/ 0 w 1200"/>
                  <a:gd name="T1" fmla="*/ 1601859 h 120"/>
                  <a:gd name="T2" fmla="*/ 2147483647 w 1200"/>
                  <a:gd name="T3" fmla="*/ 1601859 h 120"/>
                  <a:gd name="T4" fmla="*/ 2147483647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52267" name="Freeform 8"/>
              <p:cNvSpPr>
                <a:spLocks/>
              </p:cNvSpPr>
              <p:nvPr/>
            </p:nvSpPr>
            <p:spPr bwMode="auto">
              <a:xfrm>
                <a:off x="673" y="2530"/>
                <a:ext cx="1535" cy="134"/>
              </a:xfrm>
              <a:custGeom>
                <a:avLst/>
                <a:gdLst>
                  <a:gd name="T0" fmla="*/ 0 w 1200"/>
                  <a:gd name="T1" fmla="*/ 1601859 h 120"/>
                  <a:gd name="T2" fmla="*/ 2147483647 w 1200"/>
                  <a:gd name="T3" fmla="*/ 1601859 h 120"/>
                  <a:gd name="T4" fmla="*/ 2147483647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52268" name="Freeform 9"/>
              <p:cNvSpPr>
                <a:spLocks/>
              </p:cNvSpPr>
              <p:nvPr/>
            </p:nvSpPr>
            <p:spPr bwMode="auto">
              <a:xfrm>
                <a:off x="673" y="2147"/>
                <a:ext cx="1535" cy="135"/>
              </a:xfrm>
              <a:custGeom>
                <a:avLst/>
                <a:gdLst>
                  <a:gd name="T0" fmla="*/ 0 w 1200"/>
                  <a:gd name="T1" fmla="*/ 3004065 h 120"/>
                  <a:gd name="T2" fmla="*/ 2147483647 w 1200"/>
                  <a:gd name="T3" fmla="*/ 3004065 h 120"/>
                  <a:gd name="T4" fmla="*/ 2147483647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52269" name="Freeform 10"/>
              <p:cNvSpPr>
                <a:spLocks/>
              </p:cNvSpPr>
              <p:nvPr/>
            </p:nvSpPr>
            <p:spPr bwMode="auto">
              <a:xfrm>
                <a:off x="673" y="1765"/>
                <a:ext cx="1535" cy="134"/>
              </a:xfrm>
              <a:custGeom>
                <a:avLst/>
                <a:gdLst>
                  <a:gd name="T0" fmla="*/ 0 w 1200"/>
                  <a:gd name="T1" fmla="*/ 1601859 h 120"/>
                  <a:gd name="T2" fmla="*/ 2147483647 w 1200"/>
                  <a:gd name="T3" fmla="*/ 1601859 h 120"/>
                  <a:gd name="T4" fmla="*/ 2147483647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grpSp>
          <p:nvGrpSpPr>
            <p:cNvPr id="5" name="组合 37"/>
            <p:cNvGrpSpPr>
              <a:grpSpLocks/>
            </p:cNvGrpSpPr>
            <p:nvPr/>
          </p:nvGrpSpPr>
          <p:grpSpPr bwMode="auto">
            <a:xfrm>
              <a:off x="6156325" y="2852738"/>
              <a:ext cx="2317750" cy="2344667"/>
              <a:chOff x="971600" y="2852936"/>
              <a:chExt cx="2318073" cy="2344256"/>
            </a:xfrm>
          </p:grpSpPr>
          <p:sp>
            <p:nvSpPr>
              <p:cNvPr id="52261" name="AutoShape 19"/>
              <p:cNvSpPr>
                <a:spLocks noChangeArrowheads="1"/>
              </p:cNvSpPr>
              <p:nvPr/>
            </p:nvSpPr>
            <p:spPr bwMode="auto">
              <a:xfrm>
                <a:off x="971600" y="2852936"/>
                <a:ext cx="2318073" cy="2299742"/>
              </a:xfrm>
              <a:prstGeom prst="cube">
                <a:avLst>
                  <a:gd name="adj" fmla="val 9144"/>
                </a:avLst>
              </a:prstGeom>
              <a:solidFill>
                <a:srgbClr val="FFFF99"/>
              </a:solidFill>
              <a:ln w="28575">
                <a:solidFill>
                  <a:schemeClr val="tx1"/>
                </a:solidFill>
                <a:miter lim="800000"/>
                <a:headEnd/>
                <a:tailEnd/>
              </a:ln>
            </p:spPr>
            <p:txBody>
              <a:bodyPr wrap="none" anchor="ctr"/>
              <a:lstStyle>
                <a:lvl1pPr eaLnBrk="0" hangingPunct="0">
                  <a:spcBef>
                    <a:spcPct val="20000"/>
                  </a:spcBef>
                  <a:buClr>
                    <a:schemeClr val="bg2"/>
                  </a:buClr>
                  <a:buSzPct val="75000"/>
                  <a:buFont typeface="Wingdings" pitchFamily="2" charset="2"/>
                  <a:buChar char="p"/>
                  <a:defRPr sz="2800">
                    <a:solidFill>
                      <a:schemeClr val="tx1"/>
                    </a:solidFill>
                    <a:latin typeface="Verdana" pitchFamily="34" charset="0"/>
                    <a:ea typeface="宋体" charset="-122"/>
                  </a:defRPr>
                </a:lvl1pPr>
                <a:lvl2pPr marL="742950" indent="-285750" eaLnBrk="0" hangingPunct="0">
                  <a:spcBef>
                    <a:spcPct val="20000"/>
                  </a:spcBef>
                  <a:buClr>
                    <a:schemeClr val="tx2"/>
                  </a:buClr>
                  <a:buSzPct val="75000"/>
                  <a:buFont typeface="Wingdings" pitchFamily="2" charset="2"/>
                  <a:buChar char="n"/>
                  <a:defRPr sz="2400">
                    <a:solidFill>
                      <a:schemeClr val="tx1"/>
                    </a:solidFill>
                    <a:latin typeface="Verdana" pitchFamily="34" charset="0"/>
                    <a:ea typeface="宋体" charset="-122"/>
                  </a:defRPr>
                </a:lvl2pPr>
                <a:lvl3pPr marL="1143000" indent="-228600" eaLnBrk="0" hangingPunct="0">
                  <a:spcBef>
                    <a:spcPct val="20000"/>
                  </a:spcBef>
                  <a:buClr>
                    <a:schemeClr val="accent1"/>
                  </a:buClr>
                  <a:buSzPct val="65000"/>
                  <a:buFont typeface="Wingdings" pitchFamily="2" charset="2"/>
                  <a:buChar char="p"/>
                  <a:defRPr sz="2000">
                    <a:solidFill>
                      <a:schemeClr val="tx1"/>
                    </a:solidFill>
                    <a:latin typeface="Verdana" pitchFamily="34" charset="0"/>
                    <a:ea typeface="宋体" charset="-122"/>
                  </a:defRPr>
                </a:lvl3pPr>
                <a:lvl4pPr marL="1600200" indent="-228600" eaLnBrk="0" hangingPunct="0">
                  <a:spcBef>
                    <a:spcPct val="20000"/>
                  </a:spcBef>
                  <a:buClr>
                    <a:schemeClr val="bg2"/>
                  </a:buClr>
                  <a:buFont typeface="Wingdings" pitchFamily="2" charset="2"/>
                  <a:buChar char="§"/>
                  <a:defRPr>
                    <a:solidFill>
                      <a:schemeClr val="tx1"/>
                    </a:solidFill>
                    <a:latin typeface="Verdana" pitchFamily="34" charset="0"/>
                    <a:ea typeface="宋体" charset="-122"/>
                  </a:defRPr>
                </a:lvl4pPr>
                <a:lvl5pPr marL="2057400" indent="-228600" eaLnBrk="0" hangingPunct="0">
                  <a:spcBef>
                    <a:spcPct val="20000"/>
                  </a:spcBef>
                  <a:buClr>
                    <a:schemeClr val="tx2"/>
                  </a:buClr>
                  <a:buSzPct val="80000"/>
                  <a:buFont typeface="Wingdings" pitchFamily="2" charset="2"/>
                  <a:buChar char="§"/>
                  <a:defRPr>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52262" name="Freeform 21"/>
              <p:cNvSpPr>
                <a:spLocks/>
              </p:cNvSpPr>
              <p:nvPr/>
            </p:nvSpPr>
            <p:spPr bwMode="auto">
              <a:xfrm>
                <a:off x="971600" y="4437112"/>
                <a:ext cx="2314897" cy="360040"/>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52263" name="Text Box 23"/>
              <p:cNvSpPr txBox="1">
                <a:spLocks noChangeArrowheads="1"/>
              </p:cNvSpPr>
              <p:nvPr/>
            </p:nvSpPr>
            <p:spPr bwMode="auto">
              <a:xfrm>
                <a:off x="1475656" y="3789040"/>
                <a:ext cx="644053" cy="40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p"/>
                  <a:defRPr sz="2800">
                    <a:solidFill>
                      <a:schemeClr val="tx1"/>
                    </a:solidFill>
                    <a:latin typeface="Verdana" pitchFamily="34" charset="0"/>
                    <a:ea typeface="宋体" charset="-122"/>
                  </a:defRPr>
                </a:lvl1pPr>
                <a:lvl2pPr marL="742950" indent="-285750" eaLnBrk="0" hangingPunct="0">
                  <a:spcBef>
                    <a:spcPct val="20000"/>
                  </a:spcBef>
                  <a:buClr>
                    <a:schemeClr val="tx2"/>
                  </a:buClr>
                  <a:buSzPct val="75000"/>
                  <a:buFont typeface="Wingdings" pitchFamily="2" charset="2"/>
                  <a:buChar char="n"/>
                  <a:defRPr sz="2400">
                    <a:solidFill>
                      <a:schemeClr val="tx1"/>
                    </a:solidFill>
                    <a:latin typeface="Verdana" pitchFamily="34" charset="0"/>
                    <a:ea typeface="宋体" charset="-122"/>
                  </a:defRPr>
                </a:lvl2pPr>
                <a:lvl3pPr marL="1143000" indent="-228600" eaLnBrk="0" hangingPunct="0">
                  <a:spcBef>
                    <a:spcPct val="20000"/>
                  </a:spcBef>
                  <a:buClr>
                    <a:schemeClr val="accent1"/>
                  </a:buClr>
                  <a:buSzPct val="65000"/>
                  <a:buFont typeface="Wingdings" pitchFamily="2" charset="2"/>
                  <a:buChar char="p"/>
                  <a:defRPr sz="2000">
                    <a:solidFill>
                      <a:schemeClr val="tx1"/>
                    </a:solidFill>
                    <a:latin typeface="Verdana" pitchFamily="34" charset="0"/>
                    <a:ea typeface="宋体" charset="-122"/>
                  </a:defRPr>
                </a:lvl3pPr>
                <a:lvl4pPr marL="1600200" indent="-228600" eaLnBrk="0" hangingPunct="0">
                  <a:spcBef>
                    <a:spcPct val="20000"/>
                  </a:spcBef>
                  <a:buClr>
                    <a:schemeClr val="bg2"/>
                  </a:buClr>
                  <a:buFont typeface="Wingdings" pitchFamily="2" charset="2"/>
                  <a:buChar char="§"/>
                  <a:defRPr>
                    <a:solidFill>
                      <a:schemeClr val="tx1"/>
                    </a:solidFill>
                    <a:latin typeface="Verdana" pitchFamily="34" charset="0"/>
                    <a:ea typeface="宋体" charset="-122"/>
                  </a:defRPr>
                </a:lvl4pPr>
                <a:lvl5pPr marL="2057400" indent="-228600" eaLnBrk="0" hangingPunct="0">
                  <a:spcBef>
                    <a:spcPct val="20000"/>
                  </a:spcBef>
                  <a:buClr>
                    <a:schemeClr val="tx2"/>
                  </a:buClr>
                  <a:buSzPct val="80000"/>
                  <a:buFont typeface="Wingdings" pitchFamily="2" charset="2"/>
                  <a:buChar char="§"/>
                  <a:defRPr>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9pPr>
              </a:lstStyle>
              <a:p>
                <a:pPr eaLnBrk="1" hangingPunct="1">
                  <a:spcBef>
                    <a:spcPct val="0"/>
                  </a:spcBef>
                  <a:buClrTx/>
                  <a:buSzTx/>
                  <a:buFontTx/>
                  <a:buNone/>
                </a:pPr>
                <a:r>
                  <a:rPr kumimoji="1" lang="zh-CN" altLang="en-US" sz="2000">
                    <a:solidFill>
                      <a:srgbClr val="333399"/>
                    </a:solidFill>
                    <a:latin typeface="Arial" charset="0"/>
                    <a:ea typeface="黑体" pitchFamily="49" charset="-122"/>
                  </a:rPr>
                  <a:t>软件</a:t>
                </a:r>
              </a:p>
            </p:txBody>
          </p:sp>
          <p:sp>
            <p:nvSpPr>
              <p:cNvPr id="52264" name="Text Box 24"/>
              <p:cNvSpPr txBox="1">
                <a:spLocks noChangeArrowheads="1"/>
              </p:cNvSpPr>
              <p:nvPr/>
            </p:nvSpPr>
            <p:spPr bwMode="auto">
              <a:xfrm>
                <a:off x="1547664" y="4797152"/>
                <a:ext cx="644053" cy="40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p"/>
                  <a:defRPr sz="2800">
                    <a:solidFill>
                      <a:schemeClr val="tx1"/>
                    </a:solidFill>
                    <a:latin typeface="Verdana" pitchFamily="34" charset="0"/>
                    <a:ea typeface="宋体" charset="-122"/>
                  </a:defRPr>
                </a:lvl1pPr>
                <a:lvl2pPr marL="742950" indent="-285750" eaLnBrk="0" hangingPunct="0">
                  <a:spcBef>
                    <a:spcPct val="20000"/>
                  </a:spcBef>
                  <a:buClr>
                    <a:schemeClr val="tx2"/>
                  </a:buClr>
                  <a:buSzPct val="75000"/>
                  <a:buFont typeface="Wingdings" pitchFamily="2" charset="2"/>
                  <a:buChar char="n"/>
                  <a:defRPr sz="2400">
                    <a:solidFill>
                      <a:schemeClr val="tx1"/>
                    </a:solidFill>
                    <a:latin typeface="Verdana" pitchFamily="34" charset="0"/>
                    <a:ea typeface="宋体" charset="-122"/>
                  </a:defRPr>
                </a:lvl2pPr>
                <a:lvl3pPr marL="1143000" indent="-228600" eaLnBrk="0" hangingPunct="0">
                  <a:spcBef>
                    <a:spcPct val="20000"/>
                  </a:spcBef>
                  <a:buClr>
                    <a:schemeClr val="accent1"/>
                  </a:buClr>
                  <a:buSzPct val="65000"/>
                  <a:buFont typeface="Wingdings" pitchFamily="2" charset="2"/>
                  <a:buChar char="p"/>
                  <a:defRPr sz="2000">
                    <a:solidFill>
                      <a:schemeClr val="tx1"/>
                    </a:solidFill>
                    <a:latin typeface="Verdana" pitchFamily="34" charset="0"/>
                    <a:ea typeface="宋体" charset="-122"/>
                  </a:defRPr>
                </a:lvl3pPr>
                <a:lvl4pPr marL="1600200" indent="-228600" eaLnBrk="0" hangingPunct="0">
                  <a:spcBef>
                    <a:spcPct val="20000"/>
                  </a:spcBef>
                  <a:buClr>
                    <a:schemeClr val="bg2"/>
                  </a:buClr>
                  <a:buFont typeface="Wingdings" pitchFamily="2" charset="2"/>
                  <a:buChar char="§"/>
                  <a:defRPr>
                    <a:solidFill>
                      <a:schemeClr val="tx1"/>
                    </a:solidFill>
                    <a:latin typeface="Verdana" pitchFamily="34" charset="0"/>
                    <a:ea typeface="宋体" charset="-122"/>
                  </a:defRPr>
                </a:lvl4pPr>
                <a:lvl5pPr marL="2057400" indent="-228600" eaLnBrk="0" hangingPunct="0">
                  <a:spcBef>
                    <a:spcPct val="20000"/>
                  </a:spcBef>
                  <a:buClr>
                    <a:schemeClr val="tx2"/>
                  </a:buClr>
                  <a:buSzPct val="80000"/>
                  <a:buFont typeface="Wingdings" pitchFamily="2" charset="2"/>
                  <a:buChar char="§"/>
                  <a:defRPr>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9pPr>
              </a:lstStyle>
              <a:p>
                <a:pPr eaLnBrk="1" hangingPunct="1">
                  <a:spcBef>
                    <a:spcPct val="0"/>
                  </a:spcBef>
                  <a:buClrTx/>
                  <a:buSzTx/>
                  <a:buFontTx/>
                  <a:buNone/>
                </a:pPr>
                <a:r>
                  <a:rPr kumimoji="1" lang="zh-CN" altLang="en-US" sz="2000">
                    <a:solidFill>
                      <a:srgbClr val="333399"/>
                    </a:solidFill>
                    <a:latin typeface="Arial" charset="0"/>
                    <a:ea typeface="黑体" pitchFamily="49" charset="-122"/>
                  </a:rPr>
                  <a:t>硬件</a:t>
                </a:r>
              </a:p>
            </p:txBody>
          </p:sp>
        </p:grpSp>
        <p:grpSp>
          <p:nvGrpSpPr>
            <p:cNvPr id="6" name="Group 5"/>
            <p:cNvGrpSpPr>
              <a:grpSpLocks/>
            </p:cNvGrpSpPr>
            <p:nvPr/>
          </p:nvGrpSpPr>
          <p:grpSpPr bwMode="auto">
            <a:xfrm>
              <a:off x="7380288" y="3933825"/>
              <a:ext cx="982662" cy="1222375"/>
              <a:chOff x="673" y="1389"/>
              <a:chExt cx="1535" cy="2041"/>
            </a:xfrm>
          </p:grpSpPr>
          <p:sp>
            <p:nvSpPr>
              <p:cNvPr id="52256"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p:spPr>
            <p:txBody>
              <a:bodyPr wrap="none" anchor="ctr"/>
              <a:lstStyle>
                <a:lvl1pPr eaLnBrk="0" hangingPunct="0">
                  <a:spcBef>
                    <a:spcPct val="20000"/>
                  </a:spcBef>
                  <a:buClr>
                    <a:schemeClr val="bg2"/>
                  </a:buClr>
                  <a:buSzPct val="75000"/>
                  <a:buFont typeface="Wingdings" pitchFamily="2" charset="2"/>
                  <a:buChar char="p"/>
                  <a:defRPr sz="2800">
                    <a:solidFill>
                      <a:schemeClr val="tx1"/>
                    </a:solidFill>
                    <a:latin typeface="Verdana" pitchFamily="34" charset="0"/>
                    <a:ea typeface="宋体" charset="-122"/>
                  </a:defRPr>
                </a:lvl1pPr>
                <a:lvl2pPr marL="742950" indent="-285750" eaLnBrk="0" hangingPunct="0">
                  <a:spcBef>
                    <a:spcPct val="20000"/>
                  </a:spcBef>
                  <a:buClr>
                    <a:schemeClr val="tx2"/>
                  </a:buClr>
                  <a:buSzPct val="75000"/>
                  <a:buFont typeface="Wingdings" pitchFamily="2" charset="2"/>
                  <a:buChar char="n"/>
                  <a:defRPr sz="2400">
                    <a:solidFill>
                      <a:schemeClr val="tx1"/>
                    </a:solidFill>
                    <a:latin typeface="Verdana" pitchFamily="34" charset="0"/>
                    <a:ea typeface="宋体" charset="-122"/>
                  </a:defRPr>
                </a:lvl2pPr>
                <a:lvl3pPr marL="1143000" indent="-228600" eaLnBrk="0" hangingPunct="0">
                  <a:spcBef>
                    <a:spcPct val="20000"/>
                  </a:spcBef>
                  <a:buClr>
                    <a:schemeClr val="accent1"/>
                  </a:buClr>
                  <a:buSzPct val="65000"/>
                  <a:buFont typeface="Wingdings" pitchFamily="2" charset="2"/>
                  <a:buChar char="p"/>
                  <a:defRPr sz="2000">
                    <a:solidFill>
                      <a:schemeClr val="tx1"/>
                    </a:solidFill>
                    <a:latin typeface="Verdana" pitchFamily="34" charset="0"/>
                    <a:ea typeface="宋体" charset="-122"/>
                  </a:defRPr>
                </a:lvl3pPr>
                <a:lvl4pPr marL="1600200" indent="-228600" eaLnBrk="0" hangingPunct="0">
                  <a:spcBef>
                    <a:spcPct val="20000"/>
                  </a:spcBef>
                  <a:buClr>
                    <a:schemeClr val="bg2"/>
                  </a:buClr>
                  <a:buFont typeface="Wingdings" pitchFamily="2" charset="2"/>
                  <a:buChar char="§"/>
                  <a:defRPr>
                    <a:solidFill>
                      <a:schemeClr val="tx1"/>
                    </a:solidFill>
                    <a:latin typeface="Verdana" pitchFamily="34" charset="0"/>
                    <a:ea typeface="宋体" charset="-122"/>
                  </a:defRPr>
                </a:lvl4pPr>
                <a:lvl5pPr marL="2057400" indent="-228600" eaLnBrk="0" hangingPunct="0">
                  <a:spcBef>
                    <a:spcPct val="20000"/>
                  </a:spcBef>
                  <a:buClr>
                    <a:schemeClr val="tx2"/>
                  </a:buClr>
                  <a:buSzPct val="80000"/>
                  <a:buFont typeface="Wingdings" pitchFamily="2" charset="2"/>
                  <a:buChar char="§"/>
                  <a:defRPr>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52257" name="Freeform 7"/>
              <p:cNvSpPr>
                <a:spLocks/>
              </p:cNvSpPr>
              <p:nvPr/>
            </p:nvSpPr>
            <p:spPr bwMode="auto">
              <a:xfrm>
                <a:off x="673" y="2920"/>
                <a:ext cx="1535" cy="134"/>
              </a:xfrm>
              <a:custGeom>
                <a:avLst/>
                <a:gdLst>
                  <a:gd name="T0" fmla="*/ 0 w 1200"/>
                  <a:gd name="T1" fmla="*/ 1601859 h 120"/>
                  <a:gd name="T2" fmla="*/ 2147483647 w 1200"/>
                  <a:gd name="T3" fmla="*/ 1601859 h 120"/>
                  <a:gd name="T4" fmla="*/ 2147483647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52258" name="Freeform 8"/>
              <p:cNvSpPr>
                <a:spLocks/>
              </p:cNvSpPr>
              <p:nvPr/>
            </p:nvSpPr>
            <p:spPr bwMode="auto">
              <a:xfrm>
                <a:off x="673" y="2530"/>
                <a:ext cx="1535" cy="134"/>
              </a:xfrm>
              <a:custGeom>
                <a:avLst/>
                <a:gdLst>
                  <a:gd name="T0" fmla="*/ 0 w 1200"/>
                  <a:gd name="T1" fmla="*/ 1601859 h 120"/>
                  <a:gd name="T2" fmla="*/ 2147483647 w 1200"/>
                  <a:gd name="T3" fmla="*/ 1601859 h 120"/>
                  <a:gd name="T4" fmla="*/ 2147483647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52259" name="Freeform 9"/>
              <p:cNvSpPr>
                <a:spLocks/>
              </p:cNvSpPr>
              <p:nvPr/>
            </p:nvSpPr>
            <p:spPr bwMode="auto">
              <a:xfrm>
                <a:off x="673" y="2147"/>
                <a:ext cx="1535" cy="135"/>
              </a:xfrm>
              <a:custGeom>
                <a:avLst/>
                <a:gdLst>
                  <a:gd name="T0" fmla="*/ 0 w 1200"/>
                  <a:gd name="T1" fmla="*/ 3004065 h 120"/>
                  <a:gd name="T2" fmla="*/ 2147483647 w 1200"/>
                  <a:gd name="T3" fmla="*/ 3004065 h 120"/>
                  <a:gd name="T4" fmla="*/ 2147483647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52260" name="Freeform 10"/>
              <p:cNvSpPr>
                <a:spLocks/>
              </p:cNvSpPr>
              <p:nvPr/>
            </p:nvSpPr>
            <p:spPr bwMode="auto">
              <a:xfrm>
                <a:off x="673" y="1765"/>
                <a:ext cx="1535" cy="134"/>
              </a:xfrm>
              <a:custGeom>
                <a:avLst/>
                <a:gdLst>
                  <a:gd name="T0" fmla="*/ 0 w 1200"/>
                  <a:gd name="T1" fmla="*/ 1601859 h 120"/>
                  <a:gd name="T2" fmla="*/ 2147483647 w 1200"/>
                  <a:gd name="T3" fmla="*/ 1601859 h 120"/>
                  <a:gd name="T4" fmla="*/ 2147483647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grpSp>
          <p:nvGrpSpPr>
            <p:cNvPr id="7" name="组合 65"/>
            <p:cNvGrpSpPr>
              <a:grpSpLocks/>
            </p:cNvGrpSpPr>
            <p:nvPr/>
          </p:nvGrpSpPr>
          <p:grpSpPr bwMode="auto">
            <a:xfrm>
              <a:off x="2339975" y="5157788"/>
              <a:ext cx="5791200" cy="609600"/>
              <a:chOff x="2339752" y="5157192"/>
              <a:chExt cx="5791200" cy="609600"/>
            </a:xfrm>
          </p:grpSpPr>
          <p:sp>
            <p:nvSpPr>
              <p:cNvPr id="52237" name="Freeform 21"/>
              <p:cNvSpPr>
                <a:spLocks/>
              </p:cNvSpPr>
              <p:nvPr/>
            </p:nvSpPr>
            <p:spPr bwMode="auto">
              <a:xfrm>
                <a:off x="2339752" y="5157192"/>
                <a:ext cx="5791200" cy="609600"/>
              </a:xfrm>
              <a:custGeom>
                <a:avLst/>
                <a:gdLst>
                  <a:gd name="T0" fmla="*/ 0 w 2736"/>
                  <a:gd name="T1" fmla="*/ 0 h 480"/>
                  <a:gd name="T2" fmla="*/ 0 w 2736"/>
                  <a:gd name="T3" fmla="*/ 2147483647 h 480"/>
                  <a:gd name="T4" fmla="*/ 2147483647 w 2736"/>
                  <a:gd name="T5" fmla="*/ 2147483647 h 480"/>
                  <a:gd name="T6" fmla="*/ 2147483647 w 2736"/>
                  <a:gd name="T7" fmla="*/ 0 h 480"/>
                  <a:gd name="T8" fmla="*/ 0 60000 65536"/>
                  <a:gd name="T9" fmla="*/ 0 60000 65536"/>
                  <a:gd name="T10" fmla="*/ 0 60000 65536"/>
                  <a:gd name="T11" fmla="*/ 0 60000 65536"/>
                  <a:gd name="T12" fmla="*/ 0 w 2736"/>
                  <a:gd name="T13" fmla="*/ 0 h 480"/>
                  <a:gd name="T14" fmla="*/ 2736 w 2736"/>
                  <a:gd name="T15" fmla="*/ 480 h 480"/>
                </a:gdLst>
                <a:ahLst/>
                <a:cxnLst>
                  <a:cxn ang="T8">
                    <a:pos x="T0" y="T1"/>
                  </a:cxn>
                  <a:cxn ang="T9">
                    <a:pos x="T2" y="T3"/>
                  </a:cxn>
                  <a:cxn ang="T10">
                    <a:pos x="T4" y="T5"/>
                  </a:cxn>
                  <a:cxn ang="T11">
                    <a:pos x="T6" y="T7"/>
                  </a:cxn>
                </a:cxnLst>
                <a:rect l="T12" t="T13" r="T14" b="T15"/>
                <a:pathLst>
                  <a:path w="2736" h="480">
                    <a:moveTo>
                      <a:pt x="0" y="0"/>
                    </a:moveTo>
                    <a:lnTo>
                      <a:pt x="0" y="480"/>
                    </a:lnTo>
                    <a:lnTo>
                      <a:pt x="2736" y="480"/>
                    </a:lnTo>
                    <a:lnTo>
                      <a:pt x="2736" y="0"/>
                    </a:lnTo>
                  </a:path>
                </a:pathLst>
              </a:custGeom>
              <a:noFill/>
              <a:ln w="28575" cap="flat" cmpd="sng">
                <a:solidFill>
                  <a:schemeClr val="tx1"/>
                </a:solidFill>
                <a:prstDash val="solid"/>
                <a:round/>
                <a:headEnd type="none" w="med" len="med"/>
                <a:tailEnd type="triangle" w="sm"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52238" name="Rectangle 28"/>
              <p:cNvSpPr>
                <a:spLocks noChangeArrowheads="1"/>
              </p:cNvSpPr>
              <p:nvPr/>
            </p:nvSpPr>
            <p:spPr bwMode="auto">
              <a:xfrm>
                <a:off x="2415952" y="5538192"/>
                <a:ext cx="76200" cy="152400"/>
              </a:xfrm>
              <a:prstGeom prst="rect">
                <a:avLst/>
              </a:prstGeom>
              <a:solidFill>
                <a:srgbClr val="777777"/>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bg2"/>
                  </a:buClr>
                  <a:buSzPct val="75000"/>
                  <a:buFont typeface="Wingdings" pitchFamily="2" charset="2"/>
                  <a:buChar char="p"/>
                  <a:defRPr sz="2800">
                    <a:solidFill>
                      <a:schemeClr val="tx1"/>
                    </a:solidFill>
                    <a:latin typeface="Verdana" pitchFamily="34" charset="0"/>
                    <a:ea typeface="宋体" charset="-122"/>
                  </a:defRPr>
                </a:lvl1pPr>
                <a:lvl2pPr marL="742950" indent="-285750" eaLnBrk="0" hangingPunct="0">
                  <a:spcBef>
                    <a:spcPct val="20000"/>
                  </a:spcBef>
                  <a:buClr>
                    <a:schemeClr val="tx2"/>
                  </a:buClr>
                  <a:buSzPct val="75000"/>
                  <a:buFont typeface="Wingdings" pitchFamily="2" charset="2"/>
                  <a:buChar char="n"/>
                  <a:defRPr sz="2400">
                    <a:solidFill>
                      <a:schemeClr val="tx1"/>
                    </a:solidFill>
                    <a:latin typeface="Verdana" pitchFamily="34" charset="0"/>
                    <a:ea typeface="宋体" charset="-122"/>
                  </a:defRPr>
                </a:lvl2pPr>
                <a:lvl3pPr marL="1143000" indent="-228600" eaLnBrk="0" hangingPunct="0">
                  <a:spcBef>
                    <a:spcPct val="20000"/>
                  </a:spcBef>
                  <a:buClr>
                    <a:schemeClr val="accent1"/>
                  </a:buClr>
                  <a:buSzPct val="65000"/>
                  <a:buFont typeface="Wingdings" pitchFamily="2" charset="2"/>
                  <a:buChar char="p"/>
                  <a:defRPr sz="2000">
                    <a:solidFill>
                      <a:schemeClr val="tx1"/>
                    </a:solidFill>
                    <a:latin typeface="Verdana" pitchFamily="34" charset="0"/>
                    <a:ea typeface="宋体" charset="-122"/>
                  </a:defRPr>
                </a:lvl3pPr>
                <a:lvl4pPr marL="1600200" indent="-228600" eaLnBrk="0" hangingPunct="0">
                  <a:spcBef>
                    <a:spcPct val="20000"/>
                  </a:spcBef>
                  <a:buClr>
                    <a:schemeClr val="bg2"/>
                  </a:buClr>
                  <a:buFont typeface="Wingdings" pitchFamily="2" charset="2"/>
                  <a:buChar char="§"/>
                  <a:defRPr>
                    <a:solidFill>
                      <a:schemeClr val="tx1"/>
                    </a:solidFill>
                    <a:latin typeface="Verdana" pitchFamily="34" charset="0"/>
                    <a:ea typeface="宋体" charset="-122"/>
                  </a:defRPr>
                </a:lvl4pPr>
                <a:lvl5pPr marL="2057400" indent="-228600" eaLnBrk="0" hangingPunct="0">
                  <a:spcBef>
                    <a:spcPct val="20000"/>
                  </a:spcBef>
                  <a:buClr>
                    <a:schemeClr val="tx2"/>
                  </a:buClr>
                  <a:buSzPct val="80000"/>
                  <a:buFont typeface="Wingdings" pitchFamily="2" charset="2"/>
                  <a:buChar char="§"/>
                  <a:defRPr>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52239" name="Rectangle 29"/>
              <p:cNvSpPr>
                <a:spLocks noChangeArrowheads="1"/>
              </p:cNvSpPr>
              <p:nvPr/>
            </p:nvSpPr>
            <p:spPr bwMode="auto">
              <a:xfrm>
                <a:off x="2568352" y="5538192"/>
                <a:ext cx="76200" cy="152400"/>
              </a:xfrm>
              <a:prstGeom prst="rect">
                <a:avLst/>
              </a:prstGeom>
              <a:solidFill>
                <a:srgbClr val="777777"/>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bg2"/>
                  </a:buClr>
                  <a:buSzPct val="75000"/>
                  <a:buFont typeface="Wingdings" pitchFamily="2" charset="2"/>
                  <a:buChar char="p"/>
                  <a:defRPr sz="2800">
                    <a:solidFill>
                      <a:schemeClr val="tx1"/>
                    </a:solidFill>
                    <a:latin typeface="Verdana" pitchFamily="34" charset="0"/>
                    <a:ea typeface="宋体" charset="-122"/>
                  </a:defRPr>
                </a:lvl1pPr>
                <a:lvl2pPr marL="742950" indent="-285750" eaLnBrk="0" hangingPunct="0">
                  <a:spcBef>
                    <a:spcPct val="20000"/>
                  </a:spcBef>
                  <a:buClr>
                    <a:schemeClr val="tx2"/>
                  </a:buClr>
                  <a:buSzPct val="75000"/>
                  <a:buFont typeface="Wingdings" pitchFamily="2" charset="2"/>
                  <a:buChar char="n"/>
                  <a:defRPr sz="2400">
                    <a:solidFill>
                      <a:schemeClr val="tx1"/>
                    </a:solidFill>
                    <a:latin typeface="Verdana" pitchFamily="34" charset="0"/>
                    <a:ea typeface="宋体" charset="-122"/>
                  </a:defRPr>
                </a:lvl2pPr>
                <a:lvl3pPr marL="1143000" indent="-228600" eaLnBrk="0" hangingPunct="0">
                  <a:spcBef>
                    <a:spcPct val="20000"/>
                  </a:spcBef>
                  <a:buClr>
                    <a:schemeClr val="accent1"/>
                  </a:buClr>
                  <a:buSzPct val="65000"/>
                  <a:buFont typeface="Wingdings" pitchFamily="2" charset="2"/>
                  <a:buChar char="p"/>
                  <a:defRPr sz="2000">
                    <a:solidFill>
                      <a:schemeClr val="tx1"/>
                    </a:solidFill>
                    <a:latin typeface="Verdana" pitchFamily="34" charset="0"/>
                    <a:ea typeface="宋体" charset="-122"/>
                  </a:defRPr>
                </a:lvl3pPr>
                <a:lvl4pPr marL="1600200" indent="-228600" eaLnBrk="0" hangingPunct="0">
                  <a:spcBef>
                    <a:spcPct val="20000"/>
                  </a:spcBef>
                  <a:buClr>
                    <a:schemeClr val="bg2"/>
                  </a:buClr>
                  <a:buFont typeface="Wingdings" pitchFamily="2" charset="2"/>
                  <a:buChar char="§"/>
                  <a:defRPr>
                    <a:solidFill>
                      <a:schemeClr val="tx1"/>
                    </a:solidFill>
                    <a:latin typeface="Verdana" pitchFamily="34" charset="0"/>
                    <a:ea typeface="宋体" charset="-122"/>
                  </a:defRPr>
                </a:lvl4pPr>
                <a:lvl5pPr marL="2057400" indent="-228600" eaLnBrk="0" hangingPunct="0">
                  <a:spcBef>
                    <a:spcPct val="20000"/>
                  </a:spcBef>
                  <a:buClr>
                    <a:schemeClr val="tx2"/>
                  </a:buClr>
                  <a:buSzPct val="80000"/>
                  <a:buFont typeface="Wingdings" pitchFamily="2" charset="2"/>
                  <a:buChar char="§"/>
                  <a:defRPr>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52240" name="Rectangle 30"/>
              <p:cNvSpPr>
                <a:spLocks noChangeArrowheads="1"/>
              </p:cNvSpPr>
              <p:nvPr/>
            </p:nvSpPr>
            <p:spPr bwMode="auto">
              <a:xfrm>
                <a:off x="3939952" y="5538192"/>
                <a:ext cx="76200" cy="152400"/>
              </a:xfrm>
              <a:prstGeom prst="rect">
                <a:avLst/>
              </a:prstGeom>
              <a:solidFill>
                <a:srgbClr val="777777"/>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bg2"/>
                  </a:buClr>
                  <a:buSzPct val="75000"/>
                  <a:buFont typeface="Wingdings" pitchFamily="2" charset="2"/>
                  <a:buChar char="p"/>
                  <a:defRPr sz="2800">
                    <a:solidFill>
                      <a:schemeClr val="tx1"/>
                    </a:solidFill>
                    <a:latin typeface="Verdana" pitchFamily="34" charset="0"/>
                    <a:ea typeface="宋体" charset="-122"/>
                  </a:defRPr>
                </a:lvl1pPr>
                <a:lvl2pPr marL="742950" indent="-285750" eaLnBrk="0" hangingPunct="0">
                  <a:spcBef>
                    <a:spcPct val="20000"/>
                  </a:spcBef>
                  <a:buClr>
                    <a:schemeClr val="tx2"/>
                  </a:buClr>
                  <a:buSzPct val="75000"/>
                  <a:buFont typeface="Wingdings" pitchFamily="2" charset="2"/>
                  <a:buChar char="n"/>
                  <a:defRPr sz="2400">
                    <a:solidFill>
                      <a:schemeClr val="tx1"/>
                    </a:solidFill>
                    <a:latin typeface="Verdana" pitchFamily="34" charset="0"/>
                    <a:ea typeface="宋体" charset="-122"/>
                  </a:defRPr>
                </a:lvl2pPr>
                <a:lvl3pPr marL="1143000" indent="-228600" eaLnBrk="0" hangingPunct="0">
                  <a:spcBef>
                    <a:spcPct val="20000"/>
                  </a:spcBef>
                  <a:buClr>
                    <a:schemeClr val="accent1"/>
                  </a:buClr>
                  <a:buSzPct val="65000"/>
                  <a:buFont typeface="Wingdings" pitchFamily="2" charset="2"/>
                  <a:buChar char="p"/>
                  <a:defRPr sz="2000">
                    <a:solidFill>
                      <a:schemeClr val="tx1"/>
                    </a:solidFill>
                    <a:latin typeface="Verdana" pitchFamily="34" charset="0"/>
                    <a:ea typeface="宋体" charset="-122"/>
                  </a:defRPr>
                </a:lvl3pPr>
                <a:lvl4pPr marL="1600200" indent="-228600" eaLnBrk="0" hangingPunct="0">
                  <a:spcBef>
                    <a:spcPct val="20000"/>
                  </a:spcBef>
                  <a:buClr>
                    <a:schemeClr val="bg2"/>
                  </a:buClr>
                  <a:buFont typeface="Wingdings" pitchFamily="2" charset="2"/>
                  <a:buChar char="§"/>
                  <a:defRPr>
                    <a:solidFill>
                      <a:schemeClr val="tx1"/>
                    </a:solidFill>
                    <a:latin typeface="Verdana" pitchFamily="34" charset="0"/>
                    <a:ea typeface="宋体" charset="-122"/>
                  </a:defRPr>
                </a:lvl4pPr>
                <a:lvl5pPr marL="2057400" indent="-228600" eaLnBrk="0" hangingPunct="0">
                  <a:spcBef>
                    <a:spcPct val="20000"/>
                  </a:spcBef>
                  <a:buClr>
                    <a:schemeClr val="tx2"/>
                  </a:buClr>
                  <a:buSzPct val="80000"/>
                  <a:buFont typeface="Wingdings" pitchFamily="2" charset="2"/>
                  <a:buChar char="§"/>
                  <a:defRPr>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52241" name="Rectangle 31"/>
              <p:cNvSpPr>
                <a:spLocks noChangeArrowheads="1"/>
              </p:cNvSpPr>
              <p:nvPr/>
            </p:nvSpPr>
            <p:spPr bwMode="auto">
              <a:xfrm>
                <a:off x="4092352" y="5538192"/>
                <a:ext cx="76200" cy="152400"/>
              </a:xfrm>
              <a:prstGeom prst="rect">
                <a:avLst/>
              </a:prstGeom>
              <a:solidFill>
                <a:srgbClr val="777777"/>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bg2"/>
                  </a:buClr>
                  <a:buSzPct val="75000"/>
                  <a:buFont typeface="Wingdings" pitchFamily="2" charset="2"/>
                  <a:buChar char="p"/>
                  <a:defRPr sz="2800">
                    <a:solidFill>
                      <a:schemeClr val="tx1"/>
                    </a:solidFill>
                    <a:latin typeface="Verdana" pitchFamily="34" charset="0"/>
                    <a:ea typeface="宋体" charset="-122"/>
                  </a:defRPr>
                </a:lvl1pPr>
                <a:lvl2pPr marL="742950" indent="-285750" eaLnBrk="0" hangingPunct="0">
                  <a:spcBef>
                    <a:spcPct val="20000"/>
                  </a:spcBef>
                  <a:buClr>
                    <a:schemeClr val="tx2"/>
                  </a:buClr>
                  <a:buSzPct val="75000"/>
                  <a:buFont typeface="Wingdings" pitchFamily="2" charset="2"/>
                  <a:buChar char="n"/>
                  <a:defRPr sz="2400">
                    <a:solidFill>
                      <a:schemeClr val="tx1"/>
                    </a:solidFill>
                    <a:latin typeface="Verdana" pitchFamily="34" charset="0"/>
                    <a:ea typeface="宋体" charset="-122"/>
                  </a:defRPr>
                </a:lvl2pPr>
                <a:lvl3pPr marL="1143000" indent="-228600" eaLnBrk="0" hangingPunct="0">
                  <a:spcBef>
                    <a:spcPct val="20000"/>
                  </a:spcBef>
                  <a:buClr>
                    <a:schemeClr val="accent1"/>
                  </a:buClr>
                  <a:buSzPct val="65000"/>
                  <a:buFont typeface="Wingdings" pitchFamily="2" charset="2"/>
                  <a:buChar char="p"/>
                  <a:defRPr sz="2000">
                    <a:solidFill>
                      <a:schemeClr val="tx1"/>
                    </a:solidFill>
                    <a:latin typeface="Verdana" pitchFamily="34" charset="0"/>
                    <a:ea typeface="宋体" charset="-122"/>
                  </a:defRPr>
                </a:lvl3pPr>
                <a:lvl4pPr marL="1600200" indent="-228600" eaLnBrk="0" hangingPunct="0">
                  <a:spcBef>
                    <a:spcPct val="20000"/>
                  </a:spcBef>
                  <a:buClr>
                    <a:schemeClr val="bg2"/>
                  </a:buClr>
                  <a:buFont typeface="Wingdings" pitchFamily="2" charset="2"/>
                  <a:buChar char="§"/>
                  <a:defRPr>
                    <a:solidFill>
                      <a:schemeClr val="tx1"/>
                    </a:solidFill>
                    <a:latin typeface="Verdana" pitchFamily="34" charset="0"/>
                    <a:ea typeface="宋体" charset="-122"/>
                  </a:defRPr>
                </a:lvl4pPr>
                <a:lvl5pPr marL="2057400" indent="-228600" eaLnBrk="0" hangingPunct="0">
                  <a:spcBef>
                    <a:spcPct val="20000"/>
                  </a:spcBef>
                  <a:buClr>
                    <a:schemeClr val="tx2"/>
                  </a:buClr>
                  <a:buSzPct val="80000"/>
                  <a:buFont typeface="Wingdings" pitchFamily="2" charset="2"/>
                  <a:buChar char="§"/>
                  <a:defRPr>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52242" name="Rectangle 32"/>
              <p:cNvSpPr>
                <a:spLocks noChangeArrowheads="1"/>
              </p:cNvSpPr>
              <p:nvPr/>
            </p:nvSpPr>
            <p:spPr bwMode="auto">
              <a:xfrm>
                <a:off x="5844952" y="5538192"/>
                <a:ext cx="76200" cy="152400"/>
              </a:xfrm>
              <a:prstGeom prst="rect">
                <a:avLst/>
              </a:prstGeom>
              <a:solidFill>
                <a:srgbClr val="777777"/>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bg2"/>
                  </a:buClr>
                  <a:buSzPct val="75000"/>
                  <a:buFont typeface="Wingdings" pitchFamily="2" charset="2"/>
                  <a:buChar char="p"/>
                  <a:defRPr sz="2800">
                    <a:solidFill>
                      <a:schemeClr val="tx1"/>
                    </a:solidFill>
                    <a:latin typeface="Verdana" pitchFamily="34" charset="0"/>
                    <a:ea typeface="宋体" charset="-122"/>
                  </a:defRPr>
                </a:lvl1pPr>
                <a:lvl2pPr marL="742950" indent="-285750" eaLnBrk="0" hangingPunct="0">
                  <a:spcBef>
                    <a:spcPct val="20000"/>
                  </a:spcBef>
                  <a:buClr>
                    <a:schemeClr val="tx2"/>
                  </a:buClr>
                  <a:buSzPct val="75000"/>
                  <a:buFont typeface="Wingdings" pitchFamily="2" charset="2"/>
                  <a:buChar char="n"/>
                  <a:defRPr sz="2400">
                    <a:solidFill>
                      <a:schemeClr val="tx1"/>
                    </a:solidFill>
                    <a:latin typeface="Verdana" pitchFamily="34" charset="0"/>
                    <a:ea typeface="宋体" charset="-122"/>
                  </a:defRPr>
                </a:lvl2pPr>
                <a:lvl3pPr marL="1143000" indent="-228600" eaLnBrk="0" hangingPunct="0">
                  <a:spcBef>
                    <a:spcPct val="20000"/>
                  </a:spcBef>
                  <a:buClr>
                    <a:schemeClr val="accent1"/>
                  </a:buClr>
                  <a:buSzPct val="65000"/>
                  <a:buFont typeface="Wingdings" pitchFamily="2" charset="2"/>
                  <a:buChar char="p"/>
                  <a:defRPr sz="2000">
                    <a:solidFill>
                      <a:schemeClr val="tx1"/>
                    </a:solidFill>
                    <a:latin typeface="Verdana" pitchFamily="34" charset="0"/>
                    <a:ea typeface="宋体" charset="-122"/>
                  </a:defRPr>
                </a:lvl3pPr>
                <a:lvl4pPr marL="1600200" indent="-228600" eaLnBrk="0" hangingPunct="0">
                  <a:spcBef>
                    <a:spcPct val="20000"/>
                  </a:spcBef>
                  <a:buClr>
                    <a:schemeClr val="bg2"/>
                  </a:buClr>
                  <a:buFont typeface="Wingdings" pitchFamily="2" charset="2"/>
                  <a:buChar char="§"/>
                  <a:defRPr>
                    <a:solidFill>
                      <a:schemeClr val="tx1"/>
                    </a:solidFill>
                    <a:latin typeface="Verdana" pitchFamily="34" charset="0"/>
                    <a:ea typeface="宋体" charset="-122"/>
                  </a:defRPr>
                </a:lvl4pPr>
                <a:lvl5pPr marL="2057400" indent="-228600" eaLnBrk="0" hangingPunct="0">
                  <a:spcBef>
                    <a:spcPct val="20000"/>
                  </a:spcBef>
                  <a:buClr>
                    <a:schemeClr val="tx2"/>
                  </a:buClr>
                  <a:buSzPct val="80000"/>
                  <a:buFont typeface="Wingdings" pitchFamily="2" charset="2"/>
                  <a:buChar char="§"/>
                  <a:defRPr>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52243" name="Rectangle 33"/>
              <p:cNvSpPr>
                <a:spLocks noChangeArrowheads="1"/>
              </p:cNvSpPr>
              <p:nvPr/>
            </p:nvSpPr>
            <p:spPr bwMode="auto">
              <a:xfrm>
                <a:off x="5997352" y="5538192"/>
                <a:ext cx="76200" cy="152400"/>
              </a:xfrm>
              <a:prstGeom prst="rect">
                <a:avLst/>
              </a:prstGeom>
              <a:solidFill>
                <a:srgbClr val="777777"/>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bg2"/>
                  </a:buClr>
                  <a:buSzPct val="75000"/>
                  <a:buFont typeface="Wingdings" pitchFamily="2" charset="2"/>
                  <a:buChar char="p"/>
                  <a:defRPr sz="2800">
                    <a:solidFill>
                      <a:schemeClr val="tx1"/>
                    </a:solidFill>
                    <a:latin typeface="Verdana" pitchFamily="34" charset="0"/>
                    <a:ea typeface="宋体" charset="-122"/>
                  </a:defRPr>
                </a:lvl1pPr>
                <a:lvl2pPr marL="742950" indent="-285750" eaLnBrk="0" hangingPunct="0">
                  <a:spcBef>
                    <a:spcPct val="20000"/>
                  </a:spcBef>
                  <a:buClr>
                    <a:schemeClr val="tx2"/>
                  </a:buClr>
                  <a:buSzPct val="75000"/>
                  <a:buFont typeface="Wingdings" pitchFamily="2" charset="2"/>
                  <a:buChar char="n"/>
                  <a:defRPr sz="2400">
                    <a:solidFill>
                      <a:schemeClr val="tx1"/>
                    </a:solidFill>
                    <a:latin typeface="Verdana" pitchFamily="34" charset="0"/>
                    <a:ea typeface="宋体" charset="-122"/>
                  </a:defRPr>
                </a:lvl2pPr>
                <a:lvl3pPr marL="1143000" indent="-228600" eaLnBrk="0" hangingPunct="0">
                  <a:spcBef>
                    <a:spcPct val="20000"/>
                  </a:spcBef>
                  <a:buClr>
                    <a:schemeClr val="accent1"/>
                  </a:buClr>
                  <a:buSzPct val="65000"/>
                  <a:buFont typeface="Wingdings" pitchFamily="2" charset="2"/>
                  <a:buChar char="p"/>
                  <a:defRPr sz="2000">
                    <a:solidFill>
                      <a:schemeClr val="tx1"/>
                    </a:solidFill>
                    <a:latin typeface="Verdana" pitchFamily="34" charset="0"/>
                    <a:ea typeface="宋体" charset="-122"/>
                  </a:defRPr>
                </a:lvl3pPr>
                <a:lvl4pPr marL="1600200" indent="-228600" eaLnBrk="0" hangingPunct="0">
                  <a:spcBef>
                    <a:spcPct val="20000"/>
                  </a:spcBef>
                  <a:buClr>
                    <a:schemeClr val="bg2"/>
                  </a:buClr>
                  <a:buFont typeface="Wingdings" pitchFamily="2" charset="2"/>
                  <a:buChar char="§"/>
                  <a:defRPr>
                    <a:solidFill>
                      <a:schemeClr val="tx1"/>
                    </a:solidFill>
                    <a:latin typeface="Verdana" pitchFamily="34" charset="0"/>
                    <a:ea typeface="宋体" charset="-122"/>
                  </a:defRPr>
                </a:lvl4pPr>
                <a:lvl5pPr marL="2057400" indent="-228600" eaLnBrk="0" hangingPunct="0">
                  <a:spcBef>
                    <a:spcPct val="20000"/>
                  </a:spcBef>
                  <a:buClr>
                    <a:schemeClr val="tx2"/>
                  </a:buClr>
                  <a:buSzPct val="80000"/>
                  <a:buFont typeface="Wingdings" pitchFamily="2" charset="2"/>
                  <a:buChar char="§"/>
                  <a:defRPr>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52244" name="Rectangle 34"/>
              <p:cNvSpPr>
                <a:spLocks noChangeArrowheads="1"/>
              </p:cNvSpPr>
              <p:nvPr/>
            </p:nvSpPr>
            <p:spPr bwMode="auto">
              <a:xfrm>
                <a:off x="7521352" y="5538192"/>
                <a:ext cx="76200" cy="152400"/>
              </a:xfrm>
              <a:prstGeom prst="rect">
                <a:avLst/>
              </a:prstGeom>
              <a:solidFill>
                <a:srgbClr val="777777"/>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bg2"/>
                  </a:buClr>
                  <a:buSzPct val="75000"/>
                  <a:buFont typeface="Wingdings" pitchFamily="2" charset="2"/>
                  <a:buChar char="p"/>
                  <a:defRPr sz="2800">
                    <a:solidFill>
                      <a:schemeClr val="tx1"/>
                    </a:solidFill>
                    <a:latin typeface="Verdana" pitchFamily="34" charset="0"/>
                    <a:ea typeface="宋体" charset="-122"/>
                  </a:defRPr>
                </a:lvl1pPr>
                <a:lvl2pPr marL="742950" indent="-285750" eaLnBrk="0" hangingPunct="0">
                  <a:spcBef>
                    <a:spcPct val="20000"/>
                  </a:spcBef>
                  <a:buClr>
                    <a:schemeClr val="tx2"/>
                  </a:buClr>
                  <a:buSzPct val="75000"/>
                  <a:buFont typeface="Wingdings" pitchFamily="2" charset="2"/>
                  <a:buChar char="n"/>
                  <a:defRPr sz="2400">
                    <a:solidFill>
                      <a:schemeClr val="tx1"/>
                    </a:solidFill>
                    <a:latin typeface="Verdana" pitchFamily="34" charset="0"/>
                    <a:ea typeface="宋体" charset="-122"/>
                  </a:defRPr>
                </a:lvl2pPr>
                <a:lvl3pPr marL="1143000" indent="-228600" eaLnBrk="0" hangingPunct="0">
                  <a:spcBef>
                    <a:spcPct val="20000"/>
                  </a:spcBef>
                  <a:buClr>
                    <a:schemeClr val="accent1"/>
                  </a:buClr>
                  <a:buSzPct val="65000"/>
                  <a:buFont typeface="Wingdings" pitchFamily="2" charset="2"/>
                  <a:buChar char="p"/>
                  <a:defRPr sz="2000">
                    <a:solidFill>
                      <a:schemeClr val="tx1"/>
                    </a:solidFill>
                    <a:latin typeface="Verdana" pitchFamily="34" charset="0"/>
                    <a:ea typeface="宋体" charset="-122"/>
                  </a:defRPr>
                </a:lvl3pPr>
                <a:lvl4pPr marL="1600200" indent="-228600" eaLnBrk="0" hangingPunct="0">
                  <a:spcBef>
                    <a:spcPct val="20000"/>
                  </a:spcBef>
                  <a:buClr>
                    <a:schemeClr val="bg2"/>
                  </a:buClr>
                  <a:buFont typeface="Wingdings" pitchFamily="2" charset="2"/>
                  <a:buChar char="§"/>
                  <a:defRPr>
                    <a:solidFill>
                      <a:schemeClr val="tx1"/>
                    </a:solidFill>
                    <a:latin typeface="Verdana" pitchFamily="34" charset="0"/>
                    <a:ea typeface="宋体" charset="-122"/>
                  </a:defRPr>
                </a:lvl4pPr>
                <a:lvl5pPr marL="2057400" indent="-228600" eaLnBrk="0" hangingPunct="0">
                  <a:spcBef>
                    <a:spcPct val="20000"/>
                  </a:spcBef>
                  <a:buClr>
                    <a:schemeClr val="tx2"/>
                  </a:buClr>
                  <a:buSzPct val="80000"/>
                  <a:buFont typeface="Wingdings" pitchFamily="2" charset="2"/>
                  <a:buChar char="§"/>
                  <a:defRPr>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52245" name="Rectangle 35"/>
              <p:cNvSpPr>
                <a:spLocks noChangeArrowheads="1"/>
              </p:cNvSpPr>
              <p:nvPr/>
            </p:nvSpPr>
            <p:spPr bwMode="auto">
              <a:xfrm>
                <a:off x="7673752" y="5538192"/>
                <a:ext cx="76200" cy="152400"/>
              </a:xfrm>
              <a:prstGeom prst="rect">
                <a:avLst/>
              </a:prstGeom>
              <a:solidFill>
                <a:srgbClr val="777777"/>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bg2"/>
                  </a:buClr>
                  <a:buSzPct val="75000"/>
                  <a:buFont typeface="Wingdings" pitchFamily="2" charset="2"/>
                  <a:buChar char="p"/>
                  <a:defRPr sz="2800">
                    <a:solidFill>
                      <a:schemeClr val="tx1"/>
                    </a:solidFill>
                    <a:latin typeface="Verdana" pitchFamily="34" charset="0"/>
                    <a:ea typeface="宋体" charset="-122"/>
                  </a:defRPr>
                </a:lvl1pPr>
                <a:lvl2pPr marL="742950" indent="-285750" eaLnBrk="0" hangingPunct="0">
                  <a:spcBef>
                    <a:spcPct val="20000"/>
                  </a:spcBef>
                  <a:buClr>
                    <a:schemeClr val="tx2"/>
                  </a:buClr>
                  <a:buSzPct val="75000"/>
                  <a:buFont typeface="Wingdings" pitchFamily="2" charset="2"/>
                  <a:buChar char="n"/>
                  <a:defRPr sz="2400">
                    <a:solidFill>
                      <a:schemeClr val="tx1"/>
                    </a:solidFill>
                    <a:latin typeface="Verdana" pitchFamily="34" charset="0"/>
                    <a:ea typeface="宋体" charset="-122"/>
                  </a:defRPr>
                </a:lvl2pPr>
                <a:lvl3pPr marL="1143000" indent="-228600" eaLnBrk="0" hangingPunct="0">
                  <a:spcBef>
                    <a:spcPct val="20000"/>
                  </a:spcBef>
                  <a:buClr>
                    <a:schemeClr val="accent1"/>
                  </a:buClr>
                  <a:buSzPct val="65000"/>
                  <a:buFont typeface="Wingdings" pitchFamily="2" charset="2"/>
                  <a:buChar char="p"/>
                  <a:defRPr sz="2000">
                    <a:solidFill>
                      <a:schemeClr val="tx1"/>
                    </a:solidFill>
                    <a:latin typeface="Verdana" pitchFamily="34" charset="0"/>
                    <a:ea typeface="宋体" charset="-122"/>
                  </a:defRPr>
                </a:lvl3pPr>
                <a:lvl4pPr marL="1600200" indent="-228600" eaLnBrk="0" hangingPunct="0">
                  <a:spcBef>
                    <a:spcPct val="20000"/>
                  </a:spcBef>
                  <a:buClr>
                    <a:schemeClr val="bg2"/>
                  </a:buClr>
                  <a:buFont typeface="Wingdings" pitchFamily="2" charset="2"/>
                  <a:buChar char="§"/>
                  <a:defRPr>
                    <a:solidFill>
                      <a:schemeClr val="tx1"/>
                    </a:solidFill>
                    <a:latin typeface="Verdana" pitchFamily="34" charset="0"/>
                    <a:ea typeface="宋体" charset="-122"/>
                  </a:defRPr>
                </a:lvl4pPr>
                <a:lvl5pPr marL="2057400" indent="-228600" eaLnBrk="0" hangingPunct="0">
                  <a:spcBef>
                    <a:spcPct val="20000"/>
                  </a:spcBef>
                  <a:buClr>
                    <a:schemeClr val="tx2"/>
                  </a:buClr>
                  <a:buSzPct val="80000"/>
                  <a:buFont typeface="Wingdings" pitchFamily="2" charset="2"/>
                  <a:buChar char="§"/>
                  <a:defRPr>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52246" name="Rectangle 36"/>
              <p:cNvSpPr>
                <a:spLocks noChangeArrowheads="1"/>
              </p:cNvSpPr>
              <p:nvPr/>
            </p:nvSpPr>
            <p:spPr bwMode="auto">
              <a:xfrm>
                <a:off x="7826152" y="5538192"/>
                <a:ext cx="76200" cy="152400"/>
              </a:xfrm>
              <a:prstGeom prst="rect">
                <a:avLst/>
              </a:prstGeom>
              <a:solidFill>
                <a:srgbClr val="777777"/>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bg2"/>
                  </a:buClr>
                  <a:buSzPct val="75000"/>
                  <a:buFont typeface="Wingdings" pitchFamily="2" charset="2"/>
                  <a:buChar char="p"/>
                  <a:defRPr sz="2800">
                    <a:solidFill>
                      <a:schemeClr val="tx1"/>
                    </a:solidFill>
                    <a:latin typeface="Verdana" pitchFamily="34" charset="0"/>
                    <a:ea typeface="宋体" charset="-122"/>
                  </a:defRPr>
                </a:lvl1pPr>
                <a:lvl2pPr marL="742950" indent="-285750" eaLnBrk="0" hangingPunct="0">
                  <a:spcBef>
                    <a:spcPct val="20000"/>
                  </a:spcBef>
                  <a:buClr>
                    <a:schemeClr val="tx2"/>
                  </a:buClr>
                  <a:buSzPct val="75000"/>
                  <a:buFont typeface="Wingdings" pitchFamily="2" charset="2"/>
                  <a:buChar char="n"/>
                  <a:defRPr sz="2400">
                    <a:solidFill>
                      <a:schemeClr val="tx1"/>
                    </a:solidFill>
                    <a:latin typeface="Verdana" pitchFamily="34" charset="0"/>
                    <a:ea typeface="宋体" charset="-122"/>
                  </a:defRPr>
                </a:lvl2pPr>
                <a:lvl3pPr marL="1143000" indent="-228600" eaLnBrk="0" hangingPunct="0">
                  <a:spcBef>
                    <a:spcPct val="20000"/>
                  </a:spcBef>
                  <a:buClr>
                    <a:schemeClr val="accent1"/>
                  </a:buClr>
                  <a:buSzPct val="65000"/>
                  <a:buFont typeface="Wingdings" pitchFamily="2" charset="2"/>
                  <a:buChar char="p"/>
                  <a:defRPr sz="2000">
                    <a:solidFill>
                      <a:schemeClr val="tx1"/>
                    </a:solidFill>
                    <a:latin typeface="Verdana" pitchFamily="34" charset="0"/>
                    <a:ea typeface="宋体" charset="-122"/>
                  </a:defRPr>
                </a:lvl3pPr>
                <a:lvl4pPr marL="1600200" indent="-228600" eaLnBrk="0" hangingPunct="0">
                  <a:spcBef>
                    <a:spcPct val="20000"/>
                  </a:spcBef>
                  <a:buClr>
                    <a:schemeClr val="bg2"/>
                  </a:buClr>
                  <a:buFont typeface="Wingdings" pitchFamily="2" charset="2"/>
                  <a:buChar char="§"/>
                  <a:defRPr>
                    <a:solidFill>
                      <a:schemeClr val="tx1"/>
                    </a:solidFill>
                    <a:latin typeface="Verdana" pitchFamily="34" charset="0"/>
                    <a:ea typeface="宋体" charset="-122"/>
                  </a:defRPr>
                </a:lvl4pPr>
                <a:lvl5pPr marL="2057400" indent="-228600" eaLnBrk="0" hangingPunct="0">
                  <a:spcBef>
                    <a:spcPct val="20000"/>
                  </a:spcBef>
                  <a:buClr>
                    <a:schemeClr val="tx2"/>
                  </a:buClr>
                  <a:buSzPct val="80000"/>
                  <a:buFont typeface="Wingdings" pitchFamily="2" charset="2"/>
                  <a:buChar char="§"/>
                  <a:defRPr>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52247" name="Rectangle 37"/>
              <p:cNvSpPr>
                <a:spLocks noChangeArrowheads="1"/>
              </p:cNvSpPr>
              <p:nvPr/>
            </p:nvSpPr>
            <p:spPr bwMode="auto">
              <a:xfrm>
                <a:off x="7978552" y="5538192"/>
                <a:ext cx="76200" cy="152400"/>
              </a:xfrm>
              <a:prstGeom prst="rect">
                <a:avLst/>
              </a:prstGeom>
              <a:solidFill>
                <a:srgbClr val="777777"/>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bg2"/>
                  </a:buClr>
                  <a:buSzPct val="75000"/>
                  <a:buFont typeface="Wingdings" pitchFamily="2" charset="2"/>
                  <a:buChar char="p"/>
                  <a:defRPr sz="2800">
                    <a:solidFill>
                      <a:schemeClr val="tx1"/>
                    </a:solidFill>
                    <a:latin typeface="Verdana" pitchFamily="34" charset="0"/>
                    <a:ea typeface="宋体" charset="-122"/>
                  </a:defRPr>
                </a:lvl1pPr>
                <a:lvl2pPr marL="742950" indent="-285750" eaLnBrk="0" hangingPunct="0">
                  <a:spcBef>
                    <a:spcPct val="20000"/>
                  </a:spcBef>
                  <a:buClr>
                    <a:schemeClr val="tx2"/>
                  </a:buClr>
                  <a:buSzPct val="75000"/>
                  <a:buFont typeface="Wingdings" pitchFamily="2" charset="2"/>
                  <a:buChar char="n"/>
                  <a:defRPr sz="2400">
                    <a:solidFill>
                      <a:schemeClr val="tx1"/>
                    </a:solidFill>
                    <a:latin typeface="Verdana" pitchFamily="34" charset="0"/>
                    <a:ea typeface="宋体" charset="-122"/>
                  </a:defRPr>
                </a:lvl2pPr>
                <a:lvl3pPr marL="1143000" indent="-228600" eaLnBrk="0" hangingPunct="0">
                  <a:spcBef>
                    <a:spcPct val="20000"/>
                  </a:spcBef>
                  <a:buClr>
                    <a:schemeClr val="accent1"/>
                  </a:buClr>
                  <a:buSzPct val="65000"/>
                  <a:buFont typeface="Wingdings" pitchFamily="2" charset="2"/>
                  <a:buChar char="p"/>
                  <a:defRPr sz="2000">
                    <a:solidFill>
                      <a:schemeClr val="tx1"/>
                    </a:solidFill>
                    <a:latin typeface="Verdana" pitchFamily="34" charset="0"/>
                    <a:ea typeface="宋体" charset="-122"/>
                  </a:defRPr>
                </a:lvl3pPr>
                <a:lvl4pPr marL="1600200" indent="-228600" eaLnBrk="0" hangingPunct="0">
                  <a:spcBef>
                    <a:spcPct val="20000"/>
                  </a:spcBef>
                  <a:buClr>
                    <a:schemeClr val="bg2"/>
                  </a:buClr>
                  <a:buFont typeface="Wingdings" pitchFamily="2" charset="2"/>
                  <a:buChar char="§"/>
                  <a:defRPr>
                    <a:solidFill>
                      <a:schemeClr val="tx1"/>
                    </a:solidFill>
                    <a:latin typeface="Verdana" pitchFamily="34" charset="0"/>
                    <a:ea typeface="宋体" charset="-122"/>
                  </a:defRPr>
                </a:lvl4pPr>
                <a:lvl5pPr marL="2057400" indent="-228600" eaLnBrk="0" hangingPunct="0">
                  <a:spcBef>
                    <a:spcPct val="20000"/>
                  </a:spcBef>
                  <a:buClr>
                    <a:schemeClr val="tx2"/>
                  </a:buClr>
                  <a:buSzPct val="80000"/>
                  <a:buFont typeface="Wingdings" pitchFamily="2" charset="2"/>
                  <a:buChar char="§"/>
                  <a:defRPr>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52248" name="Line 39"/>
              <p:cNvSpPr>
                <a:spLocks noChangeShapeType="1"/>
              </p:cNvSpPr>
              <p:nvPr/>
            </p:nvSpPr>
            <p:spPr bwMode="auto">
              <a:xfrm rot="5400000">
                <a:off x="2301652" y="5347692"/>
                <a:ext cx="304800" cy="0"/>
              </a:xfrm>
              <a:prstGeom prst="line">
                <a:avLst/>
              </a:prstGeom>
              <a:noFill/>
              <a:ln w="12700">
                <a:solidFill>
                  <a:schemeClr val="tx1"/>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52249" name="Line 40"/>
              <p:cNvSpPr>
                <a:spLocks noChangeShapeType="1"/>
              </p:cNvSpPr>
              <p:nvPr/>
            </p:nvSpPr>
            <p:spPr bwMode="auto">
              <a:xfrm rot="16200000" flipV="1">
                <a:off x="7864252" y="5385792"/>
                <a:ext cx="304800" cy="0"/>
              </a:xfrm>
              <a:prstGeom prst="line">
                <a:avLst/>
              </a:prstGeom>
              <a:noFill/>
              <a:ln w="12700">
                <a:solidFill>
                  <a:schemeClr val="tx1"/>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grpSp>
            <p:nvGrpSpPr>
              <p:cNvPr id="8" name="Group 41"/>
              <p:cNvGrpSpPr>
                <a:grpSpLocks/>
              </p:cNvGrpSpPr>
              <p:nvPr/>
            </p:nvGrpSpPr>
            <p:grpSpPr bwMode="auto">
              <a:xfrm>
                <a:off x="2720752" y="5538192"/>
                <a:ext cx="1066800" cy="152400"/>
                <a:chOff x="1344" y="912"/>
                <a:chExt cx="672" cy="96"/>
              </a:xfrm>
            </p:grpSpPr>
            <p:sp>
              <p:nvSpPr>
                <p:cNvPr id="52254" name="Line 42"/>
                <p:cNvSpPr>
                  <a:spLocks noChangeShapeType="1"/>
                </p:cNvSpPr>
                <p:nvPr/>
              </p:nvSpPr>
              <p:spPr bwMode="auto">
                <a:xfrm>
                  <a:off x="1344" y="960"/>
                  <a:ext cx="672" cy="0"/>
                </a:xfrm>
                <a:prstGeom prst="line">
                  <a:avLst/>
                </a:prstGeom>
                <a:noFill/>
                <a:ln w="12700">
                  <a:solidFill>
                    <a:schemeClr val="tx1"/>
                  </a:solidFill>
                  <a:round/>
                  <a:headEnd type="none" w="sm" len="lg"/>
                  <a:tailEnd type="none" w="sm" len="lg"/>
                </a:ln>
                <a:extLst>
                  <a:ext uri="{909E8E84-426E-40DD-AFC4-6F175D3DCCD1}">
                    <a14:hiddenFill xmlns="" xmlns:a14="http://schemas.microsoft.com/office/drawing/2010/main">
                      <a:noFill/>
                    </a14:hiddenFill>
                  </a:ext>
                </a:extLst>
              </p:spPr>
              <p:txBody>
                <a:bodyPr/>
                <a:lstStyle/>
                <a:p>
                  <a:endParaRPr lang="zh-CN" altLang="en-US"/>
                </a:p>
              </p:txBody>
            </p:sp>
            <p:sp>
              <p:nvSpPr>
                <p:cNvPr id="52255" name="Freeform 43"/>
                <p:cNvSpPr>
                  <a:spLocks/>
                </p:cNvSpPr>
                <p:nvPr/>
              </p:nvSpPr>
              <p:spPr bwMode="auto">
                <a:xfrm>
                  <a:off x="1392" y="912"/>
                  <a:ext cx="576" cy="96"/>
                </a:xfrm>
                <a:custGeom>
                  <a:avLst/>
                  <a:gdLst>
                    <a:gd name="T0" fmla="*/ 0 w 576"/>
                    <a:gd name="T1" fmla="*/ 1 h 192"/>
                    <a:gd name="T2" fmla="*/ 0 w 576"/>
                    <a:gd name="T3" fmla="*/ 0 h 192"/>
                    <a:gd name="T4" fmla="*/ 192 w 576"/>
                    <a:gd name="T5" fmla="*/ 0 h 192"/>
                    <a:gd name="T6" fmla="*/ 192 w 576"/>
                    <a:gd name="T7" fmla="*/ 1 h 192"/>
                    <a:gd name="T8" fmla="*/ 288 w 576"/>
                    <a:gd name="T9" fmla="*/ 1 h 192"/>
                    <a:gd name="T10" fmla="*/ 288 w 576"/>
                    <a:gd name="T11" fmla="*/ 0 h 192"/>
                    <a:gd name="T12" fmla="*/ 336 w 576"/>
                    <a:gd name="T13" fmla="*/ 0 h 192"/>
                    <a:gd name="T14" fmla="*/ 336 w 576"/>
                    <a:gd name="T15" fmla="*/ 1 h 192"/>
                    <a:gd name="T16" fmla="*/ 480 w 576"/>
                    <a:gd name="T17" fmla="*/ 1 h 192"/>
                    <a:gd name="T18" fmla="*/ 480 w 576"/>
                    <a:gd name="T19" fmla="*/ 0 h 192"/>
                    <a:gd name="T20" fmla="*/ 576 w 576"/>
                    <a:gd name="T21" fmla="*/ 0 h 192"/>
                    <a:gd name="T22" fmla="*/ 576 w 576"/>
                    <a:gd name="T23" fmla="*/ 1 h 192"/>
                    <a:gd name="T24" fmla="*/ 0 w 576"/>
                    <a:gd name="T25" fmla="*/ 1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192"/>
                    <a:gd name="T41" fmla="*/ 576 w 576"/>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808080"/>
                </a:solidFill>
                <a:ln w="12700" cap="flat" cmpd="sng">
                  <a:solidFill>
                    <a:schemeClr val="tx1"/>
                  </a:solidFill>
                  <a:prstDash val="solid"/>
                  <a:round/>
                  <a:headEnd type="none" w="sm" len="lg"/>
                  <a:tailEnd type="none" w="sm" len="lg"/>
                </a:ln>
              </p:spPr>
              <p:txBody>
                <a:bodyPr/>
                <a:lstStyle/>
                <a:p>
                  <a:endParaRPr lang="zh-CN" altLang="en-US"/>
                </a:p>
              </p:txBody>
            </p:sp>
          </p:grpSp>
          <p:grpSp>
            <p:nvGrpSpPr>
              <p:cNvPr id="9" name="Group 44"/>
              <p:cNvGrpSpPr>
                <a:grpSpLocks/>
              </p:cNvGrpSpPr>
              <p:nvPr/>
            </p:nvGrpSpPr>
            <p:grpSpPr bwMode="auto">
              <a:xfrm>
                <a:off x="6225952" y="5538192"/>
                <a:ext cx="1066800" cy="157162"/>
                <a:chOff x="4080" y="3676"/>
                <a:chExt cx="672" cy="99"/>
              </a:xfrm>
            </p:grpSpPr>
            <p:sp>
              <p:nvSpPr>
                <p:cNvPr id="52252" name="Line 45"/>
                <p:cNvSpPr>
                  <a:spLocks noChangeShapeType="1"/>
                </p:cNvSpPr>
                <p:nvPr/>
              </p:nvSpPr>
              <p:spPr bwMode="auto">
                <a:xfrm>
                  <a:off x="4080" y="3727"/>
                  <a:ext cx="672" cy="0"/>
                </a:xfrm>
                <a:prstGeom prst="line">
                  <a:avLst/>
                </a:prstGeom>
                <a:noFill/>
                <a:ln w="12700">
                  <a:solidFill>
                    <a:schemeClr val="tx1"/>
                  </a:solidFill>
                  <a:round/>
                  <a:headEnd type="none" w="sm" len="lg"/>
                  <a:tailEnd type="none" w="sm" len="lg"/>
                </a:ln>
                <a:extLst>
                  <a:ext uri="{909E8E84-426E-40DD-AFC4-6F175D3DCCD1}">
                    <a14:hiddenFill xmlns="" xmlns:a14="http://schemas.microsoft.com/office/drawing/2010/main">
                      <a:noFill/>
                    </a14:hiddenFill>
                  </a:ext>
                </a:extLst>
              </p:spPr>
              <p:txBody>
                <a:bodyPr/>
                <a:lstStyle/>
                <a:p>
                  <a:endParaRPr lang="zh-CN" altLang="en-US"/>
                </a:p>
              </p:txBody>
            </p:sp>
            <p:sp>
              <p:nvSpPr>
                <p:cNvPr id="52253"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99"/>
                    <a:gd name="T41" fmla="*/ 576 w 576"/>
                    <a:gd name="T42" fmla="*/ 99 h 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808080"/>
                </a:solidFill>
                <a:ln w="12700" cap="flat" cmpd="sng">
                  <a:solidFill>
                    <a:schemeClr val="tx1"/>
                  </a:solidFill>
                  <a:prstDash val="solid"/>
                  <a:round/>
                  <a:headEnd type="none" w="sm" len="lg"/>
                  <a:tailEnd type="none" w="sm" len="lg"/>
                </a:ln>
              </p:spPr>
              <p:txBody>
                <a:bodyPr/>
                <a:lstStyle/>
                <a:p>
                  <a:endParaRPr lang="zh-CN" altLang="en-US"/>
                </a:p>
              </p:txBody>
            </p:sp>
          </p:grpSp>
        </p:grpSp>
        <p:grpSp>
          <p:nvGrpSpPr>
            <p:cNvPr id="10" name="组合 66"/>
            <p:cNvGrpSpPr>
              <a:grpSpLocks/>
            </p:cNvGrpSpPr>
            <p:nvPr/>
          </p:nvGrpSpPr>
          <p:grpSpPr bwMode="auto">
            <a:xfrm>
              <a:off x="3995738" y="5300663"/>
              <a:ext cx="1871662" cy="1069975"/>
              <a:chOff x="3995936" y="5301208"/>
              <a:chExt cx="1871662" cy="1069975"/>
            </a:xfrm>
          </p:grpSpPr>
          <p:graphicFrame>
            <p:nvGraphicFramePr>
              <p:cNvPr id="52235" name="Object 28"/>
              <p:cNvGraphicFramePr>
                <a:graphicFrameLocks noChangeAspect="1"/>
              </p:cNvGraphicFramePr>
              <p:nvPr/>
            </p:nvGraphicFramePr>
            <p:xfrm>
              <a:off x="3995936" y="5301208"/>
              <a:ext cx="1871662" cy="1069975"/>
            </p:xfrm>
            <a:graphic>
              <a:graphicData uri="http://schemas.openxmlformats.org/presentationml/2006/ole">
                <p:oleObj spid="_x0000_s122882" name="VISIO" r:id="rId3" imgW="1687068" imgH="964692" progId="">
                  <p:embed/>
                </p:oleObj>
              </a:graphicData>
            </a:graphic>
          </p:graphicFrame>
          <p:sp>
            <p:nvSpPr>
              <p:cNvPr id="52236" name="Text Box 31"/>
              <p:cNvSpPr txBox="1">
                <a:spLocks noChangeArrowheads="1"/>
              </p:cNvSpPr>
              <p:nvPr/>
            </p:nvSpPr>
            <p:spPr bwMode="auto">
              <a:xfrm>
                <a:off x="4356298" y="5588545"/>
                <a:ext cx="111746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p"/>
                  <a:defRPr sz="2800">
                    <a:solidFill>
                      <a:schemeClr val="tx1"/>
                    </a:solidFill>
                    <a:latin typeface="Verdana" pitchFamily="34" charset="0"/>
                    <a:ea typeface="宋体" charset="-122"/>
                  </a:defRPr>
                </a:lvl1pPr>
                <a:lvl2pPr marL="742950" indent="-285750" eaLnBrk="0" hangingPunct="0">
                  <a:spcBef>
                    <a:spcPct val="20000"/>
                  </a:spcBef>
                  <a:buClr>
                    <a:schemeClr val="tx2"/>
                  </a:buClr>
                  <a:buSzPct val="75000"/>
                  <a:buFont typeface="Wingdings" pitchFamily="2" charset="2"/>
                  <a:buChar char="n"/>
                  <a:defRPr sz="2400">
                    <a:solidFill>
                      <a:schemeClr val="tx1"/>
                    </a:solidFill>
                    <a:latin typeface="Verdana" pitchFamily="34" charset="0"/>
                    <a:ea typeface="宋体" charset="-122"/>
                  </a:defRPr>
                </a:lvl2pPr>
                <a:lvl3pPr marL="1143000" indent="-228600" eaLnBrk="0" hangingPunct="0">
                  <a:spcBef>
                    <a:spcPct val="20000"/>
                  </a:spcBef>
                  <a:buClr>
                    <a:schemeClr val="accent1"/>
                  </a:buClr>
                  <a:buSzPct val="65000"/>
                  <a:buFont typeface="Wingdings" pitchFamily="2" charset="2"/>
                  <a:buChar char="p"/>
                  <a:defRPr sz="2000">
                    <a:solidFill>
                      <a:schemeClr val="tx1"/>
                    </a:solidFill>
                    <a:latin typeface="Verdana" pitchFamily="34" charset="0"/>
                    <a:ea typeface="宋体" charset="-122"/>
                  </a:defRPr>
                </a:lvl3pPr>
                <a:lvl4pPr marL="1600200" indent="-228600" eaLnBrk="0" hangingPunct="0">
                  <a:spcBef>
                    <a:spcPct val="20000"/>
                  </a:spcBef>
                  <a:buClr>
                    <a:schemeClr val="bg2"/>
                  </a:buClr>
                  <a:buFont typeface="Wingdings" pitchFamily="2" charset="2"/>
                  <a:buChar char="§"/>
                  <a:defRPr>
                    <a:solidFill>
                      <a:schemeClr val="tx1"/>
                    </a:solidFill>
                    <a:latin typeface="Verdana" pitchFamily="34" charset="0"/>
                    <a:ea typeface="宋体" charset="-122"/>
                  </a:defRPr>
                </a:lvl4pPr>
                <a:lvl5pPr marL="2057400" indent="-228600" eaLnBrk="0" hangingPunct="0">
                  <a:spcBef>
                    <a:spcPct val="20000"/>
                  </a:spcBef>
                  <a:buClr>
                    <a:schemeClr val="tx2"/>
                  </a:buClr>
                  <a:buSzPct val="80000"/>
                  <a:buFont typeface="Wingdings" pitchFamily="2" charset="2"/>
                  <a:buChar char="§"/>
                  <a:defRPr>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ea typeface="宋体" charset="-122"/>
                  </a:defRPr>
                </a:lvl9pPr>
              </a:lstStyle>
              <a:p>
                <a:pPr eaLnBrk="1" hangingPunct="1">
                  <a:spcBef>
                    <a:spcPct val="0"/>
                  </a:spcBef>
                  <a:buClrTx/>
                  <a:buSzTx/>
                  <a:buFontTx/>
                  <a:buNone/>
                </a:pPr>
                <a:r>
                  <a:rPr lang="zh-CN" altLang="en-US" sz="2000">
                    <a:solidFill>
                      <a:srgbClr val="333399"/>
                    </a:solidFill>
                    <a:ea typeface="黑体" pitchFamily="49" charset="-122"/>
                  </a:rPr>
                  <a:t>通信网络</a:t>
                </a: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不归零制：</a:t>
            </a:r>
            <a:r>
              <a:rPr lang="zh-CN" altLang="zh-CN" dirty="0"/>
              <a:t>正电平</a:t>
            </a:r>
            <a:r>
              <a:rPr lang="zh-CN" altLang="zh-CN" dirty="0" smtClean="0"/>
              <a:t>代表</a:t>
            </a:r>
            <a:r>
              <a:rPr lang="en-US" altLang="zh-CN" dirty="0" smtClean="0"/>
              <a:t> 1</a:t>
            </a:r>
            <a:r>
              <a:rPr lang="zh-CN" altLang="zh-CN" dirty="0"/>
              <a:t>，负电</a:t>
            </a:r>
            <a:r>
              <a:rPr lang="zh-CN" altLang="zh-CN" dirty="0" smtClean="0"/>
              <a:t>平代表</a:t>
            </a:r>
            <a:r>
              <a:rPr lang="en-US" altLang="zh-CN" dirty="0" smtClean="0"/>
              <a:t> 0</a:t>
            </a:r>
            <a:r>
              <a:rPr lang="zh-CN" altLang="zh-CN" dirty="0"/>
              <a:t>。</a:t>
            </a:r>
          </a:p>
          <a:p>
            <a:r>
              <a:rPr lang="zh-CN" altLang="zh-CN" dirty="0">
                <a:solidFill>
                  <a:srgbClr val="FF0000"/>
                </a:solidFill>
              </a:rPr>
              <a:t>归零制：</a:t>
            </a:r>
            <a:r>
              <a:rPr lang="zh-CN" altLang="zh-CN" dirty="0"/>
              <a:t>正脉冲</a:t>
            </a:r>
            <a:r>
              <a:rPr lang="zh-CN" altLang="zh-CN" dirty="0" smtClean="0"/>
              <a:t>代表</a:t>
            </a:r>
            <a:r>
              <a:rPr lang="en-US" altLang="zh-CN" dirty="0" smtClean="0"/>
              <a:t> 1</a:t>
            </a:r>
            <a:r>
              <a:rPr lang="zh-CN" altLang="zh-CN" dirty="0"/>
              <a:t>，负脉冲</a:t>
            </a:r>
            <a:r>
              <a:rPr lang="zh-CN" altLang="zh-CN" dirty="0" smtClean="0"/>
              <a:t>代表</a:t>
            </a:r>
            <a:r>
              <a:rPr lang="en-US" altLang="zh-CN" dirty="0" smtClean="0"/>
              <a:t> 0</a:t>
            </a:r>
            <a:r>
              <a:rPr lang="zh-CN" altLang="zh-CN" dirty="0"/>
              <a:t>。</a:t>
            </a:r>
          </a:p>
          <a:p>
            <a:r>
              <a:rPr lang="zh-CN" altLang="zh-CN" dirty="0">
                <a:solidFill>
                  <a:srgbClr val="FF0000"/>
                </a:solidFill>
              </a:rPr>
              <a:t>曼彻斯特编码：</a:t>
            </a:r>
            <a:r>
              <a:rPr lang="zh-CN" altLang="zh-CN" dirty="0"/>
              <a:t>位周期中心的向上跳变</a:t>
            </a:r>
            <a:r>
              <a:rPr lang="zh-CN" altLang="zh-CN" dirty="0" smtClean="0"/>
              <a:t>代表</a:t>
            </a:r>
            <a:r>
              <a:rPr lang="en-US" altLang="zh-CN" dirty="0" smtClean="0"/>
              <a:t> 0</a:t>
            </a:r>
            <a:r>
              <a:rPr lang="zh-CN" altLang="zh-CN" dirty="0"/>
              <a:t>，位周期中心的向下跳变</a:t>
            </a:r>
            <a:r>
              <a:rPr lang="zh-CN" altLang="zh-CN" dirty="0" smtClean="0"/>
              <a:t>代表</a:t>
            </a:r>
            <a:r>
              <a:rPr lang="en-US" altLang="zh-CN" dirty="0" smtClean="0"/>
              <a:t> 1</a:t>
            </a:r>
            <a:r>
              <a:rPr lang="zh-CN" altLang="zh-CN" dirty="0"/>
              <a:t>。但也可反过来定义。</a:t>
            </a:r>
          </a:p>
          <a:p>
            <a:r>
              <a:rPr lang="zh-CN" altLang="zh-CN" dirty="0">
                <a:solidFill>
                  <a:srgbClr val="FF0000"/>
                </a:solidFill>
              </a:rPr>
              <a:t>差分曼彻斯特编码：</a:t>
            </a:r>
            <a:r>
              <a:rPr lang="zh-CN" altLang="zh-CN" dirty="0"/>
              <a:t>在每一位的中心处始终都有跳变。位开始边界有跳变</a:t>
            </a:r>
            <a:r>
              <a:rPr lang="zh-CN" altLang="zh-CN" dirty="0" smtClean="0"/>
              <a:t>代表</a:t>
            </a:r>
            <a:r>
              <a:rPr lang="en-US" altLang="zh-CN" dirty="0" smtClean="0"/>
              <a:t> 0</a:t>
            </a:r>
            <a:r>
              <a:rPr lang="zh-CN" altLang="zh-CN" dirty="0"/>
              <a:t>，而位开始边界没有跳变</a:t>
            </a:r>
            <a:r>
              <a:rPr lang="zh-CN" altLang="zh-CN" dirty="0" smtClean="0"/>
              <a:t>代表</a:t>
            </a:r>
            <a:r>
              <a:rPr lang="en-US" altLang="zh-CN" dirty="0" smtClean="0"/>
              <a:t> 1</a:t>
            </a:r>
            <a:r>
              <a:rPr lang="zh-CN" altLang="zh-CN" dirty="0"/>
              <a:t>。</a:t>
            </a:r>
          </a:p>
          <a:p>
            <a:endParaRPr lang="zh-CN" altLang="en-US" dirty="0"/>
          </a:p>
        </p:txBody>
      </p:sp>
    </p:spTree>
    <p:extLst>
      <p:ext uri="{BB962C8B-B14F-4D97-AF65-F5344CB8AC3E}">
        <p14:creationId xmlns="" xmlns:p14="http://schemas.microsoft.com/office/powerpoint/2010/main" val="9764243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grpSp>
        <p:nvGrpSpPr>
          <p:cNvPr id="67" name="组合 66"/>
          <p:cNvGrpSpPr/>
          <p:nvPr/>
        </p:nvGrpSpPr>
        <p:grpSpPr>
          <a:xfrm>
            <a:off x="581859"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不归零制</a:t>
              </a:r>
              <a:endParaRPr kumimoji="1" lang="zh-CN" altLang="en-US" sz="2400" b="1" dirty="0">
                <a:solidFill>
                  <a:srgbClr val="000099"/>
                </a:solidFill>
                <a:latin typeface="+mn-lt"/>
                <a:ea typeface="黑体" pitchFamily="2" charset="-122"/>
              </a:endParaRP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grpSp>
          <p:nvGrpSpPr>
            <p:cNvPr id="66" name="组合 65"/>
            <p:cNvGrpSpPr/>
            <p:nvPr/>
          </p:nvGrpSpPr>
          <p:grpSpPr>
            <a:xfrm>
              <a:off x="2060906" y="2145700"/>
              <a:ext cx="7475110" cy="704406"/>
              <a:chOff x="2060906" y="2145700"/>
              <a:chExt cx="7475110" cy="704406"/>
            </a:xfrm>
          </p:grpSpPr>
          <p:sp>
            <p:nvSpPr>
              <p:cNvPr id="23"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比特</a:t>
              </a:r>
              <a:r>
                <a:rPr kumimoji="1" lang="zh-CN" altLang="en-US" sz="2400" b="1" dirty="0">
                  <a:solidFill>
                    <a:srgbClr val="000099"/>
                  </a:solidFill>
                  <a:latin typeface="+mn-lt"/>
                  <a:ea typeface="黑体" pitchFamily="2" charset="-122"/>
                </a:rPr>
                <a:t>流</a:t>
              </a:r>
            </a:p>
          </p:txBody>
        </p:sp>
        <p:grpSp>
          <p:nvGrpSpPr>
            <p:cNvPr id="41" name="Group 66"/>
            <p:cNvGrpSpPr>
              <a:grpSpLocks/>
            </p:cNvGrpSpPr>
            <p:nvPr/>
          </p:nvGrpSpPr>
          <p:grpSpPr bwMode="auto">
            <a:xfrm>
              <a:off x="2062493" y="3067440"/>
              <a:ext cx="7499019" cy="705100"/>
              <a:chOff x="1260" y="3138"/>
              <a:chExt cx="4470" cy="192"/>
            </a:xfrm>
          </p:grpSpPr>
          <p:sp>
            <p:nvSpPr>
              <p:cNvPr id="42"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3"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4"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5"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6"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7"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8"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9"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0"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1"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a:grpSpLocks/>
            </p:cNvGrpSpPr>
            <p:nvPr/>
          </p:nvGrpSpPr>
          <p:grpSpPr bwMode="auto">
            <a:xfrm>
              <a:off x="2072017" y="4810021"/>
              <a:ext cx="7483921" cy="690711"/>
              <a:chOff x="1264" y="2804"/>
              <a:chExt cx="4461" cy="258"/>
            </a:xfrm>
          </p:grpSpPr>
          <p:sp>
            <p:nvSpPr>
              <p:cNvPr id="53"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4"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差分</a:t>
              </a:r>
              <a:endParaRPr kumimoji="1" lang="en-US" altLang="zh-CN" sz="2400" b="1" dirty="0" smtClean="0">
                <a:solidFill>
                  <a:srgbClr val="000099"/>
                </a:solidFill>
                <a:latin typeface="+mn-lt"/>
                <a:ea typeface="黑体" pitchFamily="2" charset="-122"/>
              </a:endParaRPr>
            </a:p>
            <a:p>
              <a:pPr algn="r" defTabSz="762000" eaLnBrk="0" hangingPunct="0"/>
              <a:r>
                <a:rPr kumimoji="1" lang="zh-CN" altLang="en-US" sz="2400" b="1" dirty="0" smtClean="0">
                  <a:solidFill>
                    <a:srgbClr val="000099"/>
                  </a:solidFill>
                  <a:latin typeface="+mn-lt"/>
                  <a:ea typeface="黑体" pitchFamily="2" charset="-122"/>
                </a:rPr>
                <a:t>曼彻斯特</a:t>
              </a:r>
              <a:endParaRPr kumimoji="1" lang="zh-CN" altLang="en-US" sz="2400" b="1" dirty="0">
                <a:solidFill>
                  <a:srgbClr val="000099"/>
                </a:solidFill>
                <a:latin typeface="+mn-lt"/>
                <a:ea typeface="黑体" pitchFamily="2" charset="-122"/>
              </a:endParaRP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归零制</a:t>
              </a:r>
              <a:endParaRPr kumimoji="1" lang="zh-CN" altLang="en-US" sz="2400" b="1" dirty="0">
                <a:solidFill>
                  <a:srgbClr val="000099"/>
                </a:solidFill>
                <a:latin typeface="+mn-lt"/>
                <a:ea typeface="黑体" pitchFamily="2" charset="-122"/>
              </a:endParaRP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8" name="矩形 67"/>
          <p:cNvSpPr/>
          <p:nvPr/>
        </p:nvSpPr>
        <p:spPr>
          <a:xfrm>
            <a:off x="2997944" y="5775647"/>
            <a:ext cx="4979392" cy="461665"/>
          </a:xfrm>
          <a:prstGeom prst="rect">
            <a:avLst/>
          </a:prstGeom>
        </p:spPr>
        <p:txBody>
          <a:bodyPr wrap="square">
            <a:spAutoFit/>
          </a:bodyPr>
          <a:lstStyle/>
          <a:p>
            <a:pPr algn="ctr"/>
            <a:r>
              <a:rPr lang="zh-CN" altLang="zh-CN" sz="2400" b="1" dirty="0" smtClean="0">
                <a:latin typeface="+mn-lt"/>
                <a:ea typeface="黑体" pitchFamily="2" charset="-122"/>
              </a:rPr>
              <a:t>数字信号</a:t>
            </a:r>
            <a:r>
              <a:rPr lang="zh-CN" altLang="zh-CN" sz="2400" b="1" dirty="0">
                <a:latin typeface="+mn-lt"/>
                <a:ea typeface="黑体" pitchFamily="2" charset="-122"/>
              </a:rPr>
              <a:t>常用的编码方式</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32050564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a:t>(1) </a:t>
            </a:r>
            <a:r>
              <a:rPr lang="zh-CN" altLang="en-US" dirty="0"/>
              <a:t>常用编码方式</a:t>
            </a:r>
          </a:p>
        </p:txBody>
      </p:sp>
      <p:sp>
        <p:nvSpPr>
          <p:cNvPr id="4" name="内容占位符 3"/>
          <p:cNvSpPr>
            <a:spLocks noGrp="1"/>
          </p:cNvSpPr>
          <p:nvPr>
            <p:ph idx="1"/>
          </p:nvPr>
        </p:nvSpPr>
        <p:spPr/>
        <p:txBody>
          <a:bodyPr/>
          <a:lstStyle/>
          <a:p>
            <a:r>
              <a:rPr lang="zh-CN" altLang="zh-CN" dirty="0"/>
              <a:t>从信号波形中可以看出，</a:t>
            </a:r>
            <a:r>
              <a:rPr lang="zh-CN" altLang="zh-CN" dirty="0" smtClean="0"/>
              <a:t>曼彻斯特</a:t>
            </a:r>
            <a:r>
              <a:rPr lang="en-US" altLang="zh-CN" dirty="0" smtClean="0"/>
              <a:t> (</a:t>
            </a:r>
            <a:r>
              <a:rPr lang="en-US" altLang="zh-CN" dirty="0"/>
              <a:t>Manchester</a:t>
            </a:r>
            <a:r>
              <a:rPr lang="en-US" altLang="zh-CN" dirty="0" smtClean="0"/>
              <a:t>) </a:t>
            </a:r>
            <a:r>
              <a:rPr lang="zh-CN" altLang="zh-CN" dirty="0" smtClean="0"/>
              <a:t>编码</a:t>
            </a:r>
            <a:r>
              <a:rPr lang="zh-CN" altLang="en-US" dirty="0" smtClean="0"/>
              <a:t>和差分</a:t>
            </a:r>
            <a:r>
              <a:rPr lang="zh-CN" altLang="zh-CN" dirty="0" smtClean="0"/>
              <a:t>曼彻斯特</a:t>
            </a:r>
            <a:r>
              <a:rPr lang="zh-CN" altLang="en-US" dirty="0" smtClean="0"/>
              <a:t>编码</a:t>
            </a:r>
            <a:r>
              <a:rPr lang="zh-CN" altLang="zh-CN" dirty="0" smtClean="0"/>
              <a:t>产生</a:t>
            </a:r>
            <a:r>
              <a:rPr lang="zh-CN" altLang="zh-CN" dirty="0"/>
              <a:t>的信号频率比不归零制高</a:t>
            </a:r>
            <a:r>
              <a:rPr lang="zh-CN" altLang="zh-CN" dirty="0" smtClean="0"/>
              <a:t>。</a:t>
            </a:r>
            <a:endParaRPr lang="en-US" altLang="zh-CN" dirty="0" smtClean="0"/>
          </a:p>
          <a:p>
            <a:r>
              <a:rPr lang="zh-CN" altLang="zh-CN" dirty="0" smtClean="0"/>
              <a:t>从</a:t>
            </a:r>
            <a:r>
              <a:rPr lang="zh-CN" altLang="zh-CN" dirty="0"/>
              <a:t>自同步能力来看，不归零制不能从信号波形本身中提取信号时钟频率（这</a:t>
            </a:r>
            <a:r>
              <a:rPr lang="zh-CN" altLang="zh-CN" dirty="0" smtClean="0"/>
              <a:t>叫</a:t>
            </a:r>
            <a:r>
              <a:rPr lang="zh-CN" altLang="en-US" dirty="0" smtClean="0"/>
              <a:t>作</a:t>
            </a:r>
            <a:r>
              <a:rPr lang="zh-CN" altLang="zh-CN" dirty="0" smtClean="0"/>
              <a:t>没有</a:t>
            </a:r>
            <a:r>
              <a:rPr lang="zh-CN" altLang="zh-CN" dirty="0"/>
              <a:t>自同步能力），</a:t>
            </a:r>
            <a:r>
              <a:rPr lang="zh-CN" altLang="zh-CN" dirty="0">
                <a:solidFill>
                  <a:srgbClr val="0000FF"/>
                </a:solidFill>
              </a:rPr>
              <a:t>而</a:t>
            </a:r>
            <a:r>
              <a:rPr lang="zh-CN" altLang="zh-CN" dirty="0" smtClean="0">
                <a:solidFill>
                  <a:srgbClr val="0000FF"/>
                </a:solidFill>
              </a:rPr>
              <a:t>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smtClean="0">
                <a:solidFill>
                  <a:srgbClr val="0000FF"/>
                </a:solidFill>
              </a:rPr>
              <a:t>具有</a:t>
            </a:r>
            <a:r>
              <a:rPr lang="zh-CN" altLang="zh-CN" dirty="0">
                <a:solidFill>
                  <a:srgbClr val="FF0000"/>
                </a:solidFill>
              </a:rPr>
              <a:t>自同步能力。</a:t>
            </a:r>
          </a:p>
          <a:p>
            <a:endParaRPr lang="zh-CN" altLang="en-US" dirty="0"/>
          </a:p>
        </p:txBody>
      </p:sp>
    </p:spTree>
    <p:extLst>
      <p:ext uri="{BB962C8B-B14F-4D97-AF65-F5344CB8AC3E}">
        <p14:creationId xmlns="" xmlns:p14="http://schemas.microsoft.com/office/powerpoint/2010/main" val="12543281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a:r>
              <a:rPr lang="en-US" altLang="zh-CN" dirty="0" smtClean="0"/>
              <a:t>(2) </a:t>
            </a:r>
            <a:r>
              <a:rPr lang="zh-CN" altLang="en-US" dirty="0" smtClean="0"/>
              <a:t>基本的带通调制方法</a:t>
            </a:r>
            <a:endParaRPr lang="zh-CN" altLang="en-US" dirty="0"/>
          </a:p>
        </p:txBody>
      </p:sp>
      <p:sp>
        <p:nvSpPr>
          <p:cNvPr id="246787" name="Rectangle 3"/>
          <p:cNvSpPr>
            <a:spLocks noGrp="1" noChangeArrowheads="1"/>
          </p:cNvSpPr>
          <p:nvPr>
            <p:ph idx="1"/>
          </p:nvPr>
        </p:nvSpPr>
        <p:spPr/>
        <p:txBody>
          <a:bodyPr/>
          <a:lstStyle/>
          <a:p>
            <a:r>
              <a:rPr lang="zh-CN" altLang="en-US" dirty="0"/>
              <a:t>基带信号往往包含有较多的低频成分，甚至有直流成分，而许多信道并不能传输这种低频分量或直流分量。为了解决这一问题，就必须对基带信号进行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p>
          <a:p>
            <a:r>
              <a:rPr lang="zh-CN" altLang="en-US" dirty="0"/>
              <a:t>最基本的二元制调制方法有以下几种：</a:t>
            </a:r>
          </a:p>
          <a:p>
            <a:pPr lvl="1"/>
            <a:r>
              <a:rPr lang="zh-CN" altLang="en-US" dirty="0">
                <a:solidFill>
                  <a:srgbClr val="FF0000"/>
                </a:solidFill>
                <a:latin typeface="Arial" charset="0"/>
                <a:ea typeface="黑体" pitchFamily="2" charset="-122"/>
              </a:rPr>
              <a:t>调幅</a:t>
            </a:r>
            <a:r>
              <a:rPr lang="en-US" altLang="zh-CN" dirty="0">
                <a:solidFill>
                  <a:srgbClr val="FF0000"/>
                </a:solidFill>
                <a:latin typeface="Arial" charset="0"/>
                <a:ea typeface="黑体" pitchFamily="2" charset="-122"/>
              </a:rPr>
              <a:t>(AM)</a:t>
            </a:r>
            <a:r>
              <a:rPr lang="zh-CN" altLang="en-US" dirty="0">
                <a:solidFill>
                  <a:srgbClr val="FF0000"/>
                </a:solidFill>
                <a:latin typeface="Arial" charset="0"/>
                <a:ea typeface="黑体" pitchFamily="2" charset="-122"/>
              </a:rPr>
              <a:t>：</a:t>
            </a:r>
            <a:r>
              <a:rPr lang="zh-CN" altLang="en-US" dirty="0">
                <a:latin typeface="Arial" charset="0"/>
                <a:ea typeface="黑体" pitchFamily="2" charset="-122"/>
              </a:rPr>
              <a:t>载波的振幅随基带数字信号而变化。 </a:t>
            </a:r>
          </a:p>
          <a:p>
            <a:pPr lvl="1"/>
            <a:r>
              <a:rPr lang="zh-CN" altLang="en-US" dirty="0">
                <a:solidFill>
                  <a:srgbClr val="FF0000"/>
                </a:solidFill>
                <a:latin typeface="Arial" charset="0"/>
              </a:rPr>
              <a:t>调频</a:t>
            </a:r>
            <a:r>
              <a:rPr lang="en-US" altLang="zh-CN" dirty="0">
                <a:solidFill>
                  <a:srgbClr val="FF0000"/>
                </a:solidFill>
                <a:latin typeface="Arial" charset="0"/>
              </a:rPr>
              <a:t>(FM)</a:t>
            </a:r>
            <a:r>
              <a:rPr lang="zh-CN" altLang="en-US" dirty="0">
                <a:solidFill>
                  <a:srgbClr val="FF0000"/>
                </a:solidFill>
                <a:latin typeface="Arial" charset="0"/>
              </a:rPr>
              <a:t>：</a:t>
            </a:r>
            <a:r>
              <a:rPr lang="zh-CN" altLang="en-US" dirty="0">
                <a:latin typeface="Arial" charset="0"/>
                <a:ea typeface="黑体" pitchFamily="2" charset="-122"/>
              </a:rPr>
              <a:t>载波的频率随基带数字信号而变化。</a:t>
            </a:r>
          </a:p>
          <a:p>
            <a:pPr lvl="1"/>
            <a:r>
              <a:rPr lang="zh-CN" altLang="en-US" dirty="0">
                <a:solidFill>
                  <a:srgbClr val="FF0000"/>
                </a:solidFill>
                <a:latin typeface="Arial" charset="0"/>
              </a:rPr>
              <a:t>调相</a:t>
            </a:r>
            <a:r>
              <a:rPr lang="en-US" altLang="zh-CN" dirty="0">
                <a:solidFill>
                  <a:srgbClr val="FF0000"/>
                </a:solidFill>
                <a:latin typeface="Arial" charset="0"/>
              </a:rPr>
              <a:t>(PM) </a:t>
            </a:r>
            <a:r>
              <a:rPr lang="zh-CN" altLang="en-US" dirty="0">
                <a:solidFill>
                  <a:srgbClr val="FF0000"/>
                </a:solidFill>
                <a:latin typeface="Arial" charset="0"/>
              </a:rPr>
              <a:t>：</a:t>
            </a:r>
            <a:r>
              <a:rPr lang="zh-CN" altLang="en-US" dirty="0">
                <a:latin typeface="Arial" charset="0"/>
                <a:ea typeface="黑体" pitchFamily="2" charset="-122"/>
              </a:rPr>
              <a:t>载波的初始相位随基带数字信号而变化。</a:t>
            </a:r>
            <a:r>
              <a:rPr lang="zh-CN" altLang="en-US" dirty="0"/>
              <a:t>  </a:t>
            </a:r>
          </a:p>
        </p:txBody>
      </p:sp>
    </p:spTree>
    <p:extLst>
      <p:ext uri="{BB962C8B-B14F-4D97-AF65-F5344CB8AC3E}">
        <p14:creationId xmlns="" xmlns:p14="http://schemas.microsoft.com/office/powerpoint/2010/main" val="2943027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grpSp>
        <p:nvGrpSpPr>
          <p:cNvPr id="7" name="组合 6"/>
          <p:cNvGrpSpPr/>
          <p:nvPr/>
        </p:nvGrpSpPr>
        <p:grpSpPr>
          <a:xfrm>
            <a:off x="344488" y="1340768"/>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1</a:t>
              </a: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44" name="Freeform 12"/>
            <p:cNvSpPr>
              <a:spLocks/>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45" name="Freeform 13"/>
            <p:cNvSpPr>
              <a:spLocks/>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80" name="Group 48"/>
              <p:cNvGrpSpPr>
                <a:grpSpLocks/>
              </p:cNvGrpSpPr>
              <p:nvPr/>
            </p:nvGrpSpPr>
            <p:grpSpPr bwMode="auto">
              <a:xfrm>
                <a:off x="2879294" y="3433664"/>
                <a:ext cx="204656" cy="847725"/>
                <a:chOff x="1557" y="2272"/>
                <a:chExt cx="119" cy="713"/>
              </a:xfrm>
            </p:grpSpPr>
            <p:sp>
              <p:nvSpPr>
                <p:cNvPr id="248881"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2"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83"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4"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5"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6"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7"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8"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9"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0"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1"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2"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93" name="Group 61"/>
              <p:cNvGrpSpPr>
                <a:grpSpLocks/>
              </p:cNvGrpSpPr>
              <p:nvPr/>
            </p:nvGrpSpPr>
            <p:grpSpPr bwMode="auto">
              <a:xfrm>
                <a:off x="7407506" y="3430489"/>
                <a:ext cx="204655" cy="847725"/>
                <a:chOff x="4190" y="2269"/>
                <a:chExt cx="119" cy="713"/>
              </a:xfrm>
            </p:grpSpPr>
            <p:sp>
              <p:nvSpPr>
                <p:cNvPr id="24889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96"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7"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8"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9"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0"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1"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02" name="Group 70"/>
              <p:cNvGrpSpPr>
                <a:grpSpLocks/>
              </p:cNvGrpSpPr>
              <p:nvPr/>
            </p:nvGrpSpPr>
            <p:grpSpPr bwMode="auto">
              <a:xfrm>
                <a:off x="6590605" y="3430489"/>
                <a:ext cx="204656" cy="847725"/>
                <a:chOff x="3715" y="2269"/>
                <a:chExt cx="119" cy="713"/>
              </a:xfrm>
            </p:grpSpPr>
            <p:sp>
              <p:nvSpPr>
                <p:cNvPr id="248903"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4"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05"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6"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7"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8"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9"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0"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1"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2"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13" name="Group 81"/>
              <p:cNvGrpSpPr>
                <a:grpSpLocks/>
              </p:cNvGrpSpPr>
              <p:nvPr/>
            </p:nvGrpSpPr>
            <p:grpSpPr bwMode="auto">
              <a:xfrm>
                <a:off x="1845699" y="3447951"/>
                <a:ext cx="818621" cy="844550"/>
                <a:chOff x="956" y="2283"/>
                <a:chExt cx="476" cy="711"/>
              </a:xfrm>
            </p:grpSpPr>
            <p:sp>
              <p:nvSpPr>
                <p:cNvPr id="248914"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5"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6"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7"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18" name="Group 86"/>
              <p:cNvGrpSpPr>
                <a:grpSpLocks/>
              </p:cNvGrpSpPr>
              <p:nvPr/>
            </p:nvGrpSpPr>
            <p:grpSpPr bwMode="auto">
              <a:xfrm>
                <a:off x="3519056" y="3433664"/>
                <a:ext cx="818621" cy="847725"/>
                <a:chOff x="1929" y="2272"/>
                <a:chExt cx="476" cy="713"/>
              </a:xfrm>
            </p:grpSpPr>
            <p:grpSp>
              <p:nvGrpSpPr>
                <p:cNvPr id="248919" name="Group 87"/>
                <p:cNvGrpSpPr>
                  <a:grpSpLocks/>
                </p:cNvGrpSpPr>
                <p:nvPr/>
              </p:nvGrpSpPr>
              <p:grpSpPr bwMode="auto">
                <a:xfrm>
                  <a:off x="1929" y="2272"/>
                  <a:ext cx="238" cy="713"/>
                  <a:chOff x="1929" y="2272"/>
                  <a:chExt cx="238" cy="713"/>
                </a:xfrm>
              </p:grpSpPr>
              <p:sp>
                <p:nvSpPr>
                  <p:cNvPr id="248920"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1"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22" name="Group 90"/>
                <p:cNvGrpSpPr>
                  <a:grpSpLocks/>
                </p:cNvGrpSpPr>
                <p:nvPr/>
              </p:nvGrpSpPr>
              <p:grpSpPr bwMode="auto">
                <a:xfrm>
                  <a:off x="2169" y="2272"/>
                  <a:ext cx="236" cy="713"/>
                  <a:chOff x="2169" y="2272"/>
                  <a:chExt cx="236" cy="713"/>
                </a:xfrm>
              </p:grpSpPr>
              <p:sp>
                <p:nvSpPr>
                  <p:cNvPr id="248923"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4"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25"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6"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7"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8"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9"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0"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1"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2"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3"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4"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35" name="Group 103"/>
              <p:cNvGrpSpPr>
                <a:grpSpLocks/>
              </p:cNvGrpSpPr>
              <p:nvPr/>
            </p:nvGrpSpPr>
            <p:grpSpPr bwMode="auto">
              <a:xfrm>
                <a:off x="8843532" y="3430489"/>
                <a:ext cx="409310" cy="847725"/>
                <a:chOff x="5025" y="2269"/>
                <a:chExt cx="238" cy="713"/>
              </a:xfrm>
            </p:grpSpPr>
            <p:sp>
              <p:nvSpPr>
                <p:cNvPr id="248936"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7"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a:grpSpLocks/>
              </p:cNvGrpSpPr>
              <p:nvPr/>
            </p:nvGrpSpPr>
            <p:grpSpPr bwMode="auto">
              <a:xfrm>
                <a:off x="1825063" y="4595714"/>
                <a:ext cx="407590" cy="847725"/>
                <a:chOff x="944" y="3250"/>
                <a:chExt cx="237" cy="713"/>
              </a:xfrm>
            </p:grpSpPr>
            <p:sp>
              <p:nvSpPr>
                <p:cNvPr id="248939"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0"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1"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2"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43" name="Group 111"/>
              <p:cNvGrpSpPr>
                <a:grpSpLocks/>
              </p:cNvGrpSpPr>
              <p:nvPr/>
            </p:nvGrpSpPr>
            <p:grpSpPr bwMode="auto">
              <a:xfrm>
                <a:off x="2671200" y="4595714"/>
                <a:ext cx="407590" cy="847725"/>
                <a:chOff x="1436" y="3250"/>
                <a:chExt cx="237" cy="713"/>
              </a:xfrm>
            </p:grpSpPr>
            <p:sp>
              <p:nvSpPr>
                <p:cNvPr id="24894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6"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7"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8"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9"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0"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1"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2"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3"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4"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5"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56" name="Group 124"/>
              <p:cNvGrpSpPr>
                <a:grpSpLocks/>
              </p:cNvGrpSpPr>
              <p:nvPr/>
            </p:nvGrpSpPr>
            <p:grpSpPr bwMode="auto">
              <a:xfrm>
                <a:off x="5185535" y="4614763"/>
                <a:ext cx="404151" cy="846138"/>
                <a:chOff x="2898" y="3265"/>
                <a:chExt cx="235" cy="713"/>
              </a:xfrm>
            </p:grpSpPr>
            <p:sp>
              <p:nvSpPr>
                <p:cNvPr id="248957"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8"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59"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0"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61" name="Group 129"/>
              <p:cNvGrpSpPr>
                <a:grpSpLocks/>
              </p:cNvGrpSpPr>
              <p:nvPr/>
            </p:nvGrpSpPr>
            <p:grpSpPr bwMode="auto">
              <a:xfrm>
                <a:off x="5988678" y="4603652"/>
                <a:ext cx="808302" cy="846137"/>
                <a:chOff x="3365" y="3256"/>
                <a:chExt cx="470" cy="713"/>
              </a:xfrm>
            </p:grpSpPr>
            <p:grpSp>
              <p:nvGrpSpPr>
                <p:cNvPr id="248962" name="Group 130"/>
                <p:cNvGrpSpPr>
                  <a:grpSpLocks/>
                </p:cNvGrpSpPr>
                <p:nvPr/>
              </p:nvGrpSpPr>
              <p:grpSpPr bwMode="auto">
                <a:xfrm>
                  <a:off x="3365" y="3256"/>
                  <a:ext cx="233" cy="713"/>
                  <a:chOff x="3365" y="3256"/>
                  <a:chExt cx="233" cy="713"/>
                </a:xfrm>
              </p:grpSpPr>
              <p:sp>
                <p:nvSpPr>
                  <p:cNvPr id="248963"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4"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65" name="Group 133"/>
                <p:cNvGrpSpPr>
                  <a:grpSpLocks/>
                </p:cNvGrpSpPr>
                <p:nvPr/>
              </p:nvGrpSpPr>
              <p:grpSpPr bwMode="auto">
                <a:xfrm>
                  <a:off x="3600" y="3256"/>
                  <a:ext cx="235" cy="713"/>
                  <a:chOff x="3600" y="3256"/>
                  <a:chExt cx="235" cy="713"/>
                </a:xfrm>
              </p:grpSpPr>
              <p:sp>
                <p:nvSpPr>
                  <p:cNvPr id="248966"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7"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48968" name="Group 136"/>
              <p:cNvGrpSpPr>
                <a:grpSpLocks/>
              </p:cNvGrpSpPr>
              <p:nvPr/>
            </p:nvGrpSpPr>
            <p:grpSpPr bwMode="auto">
              <a:xfrm>
                <a:off x="6793540" y="4592539"/>
                <a:ext cx="402431" cy="847725"/>
                <a:chOff x="3833" y="3247"/>
                <a:chExt cx="234" cy="713"/>
              </a:xfrm>
            </p:grpSpPr>
            <p:sp>
              <p:nvSpPr>
                <p:cNvPr id="248969"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0"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71"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2"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73" name="Group 141"/>
              <p:cNvGrpSpPr>
                <a:grpSpLocks/>
              </p:cNvGrpSpPr>
              <p:nvPr/>
            </p:nvGrpSpPr>
            <p:grpSpPr bwMode="auto">
              <a:xfrm>
                <a:off x="7625919" y="4595714"/>
                <a:ext cx="818621" cy="847725"/>
                <a:chOff x="4317" y="3250"/>
                <a:chExt cx="476" cy="713"/>
              </a:xfrm>
            </p:grpSpPr>
            <p:grpSp>
              <p:nvGrpSpPr>
                <p:cNvPr id="248974" name="Group 142"/>
                <p:cNvGrpSpPr>
                  <a:grpSpLocks/>
                </p:cNvGrpSpPr>
                <p:nvPr/>
              </p:nvGrpSpPr>
              <p:grpSpPr bwMode="auto">
                <a:xfrm>
                  <a:off x="4317" y="3250"/>
                  <a:ext cx="238" cy="713"/>
                  <a:chOff x="4317" y="3250"/>
                  <a:chExt cx="238" cy="713"/>
                </a:xfrm>
              </p:grpSpPr>
              <p:sp>
                <p:nvSpPr>
                  <p:cNvPr id="248975"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6"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77" name="Group 145"/>
                <p:cNvGrpSpPr>
                  <a:grpSpLocks/>
                </p:cNvGrpSpPr>
                <p:nvPr/>
              </p:nvGrpSpPr>
              <p:grpSpPr bwMode="auto">
                <a:xfrm>
                  <a:off x="4557" y="3250"/>
                  <a:ext cx="236" cy="713"/>
                  <a:chOff x="4557" y="3250"/>
                  <a:chExt cx="236" cy="713"/>
                </a:xfrm>
              </p:grpSpPr>
              <p:sp>
                <p:nvSpPr>
                  <p:cNvPr id="248978"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9"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0"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1"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2" name="Group 150"/>
              <p:cNvGrpSpPr>
                <a:grpSpLocks/>
              </p:cNvGrpSpPr>
              <p:nvPr/>
            </p:nvGrpSpPr>
            <p:grpSpPr bwMode="auto">
              <a:xfrm>
                <a:off x="8853851" y="4589364"/>
                <a:ext cx="409310" cy="847725"/>
                <a:chOff x="5031" y="3244"/>
                <a:chExt cx="238" cy="713"/>
              </a:xfrm>
            </p:grpSpPr>
            <p:sp>
              <p:nvSpPr>
                <p:cNvPr id="248983"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4"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基带信号</a:t>
              </a: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调幅</a:t>
              </a: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调频</a:t>
              </a: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调相</a:t>
              </a:r>
            </a:p>
          </p:txBody>
        </p:sp>
        <p:grpSp>
          <p:nvGrpSpPr>
            <p:cNvPr id="4" name="组合 3"/>
            <p:cNvGrpSpPr/>
            <p:nvPr/>
          </p:nvGrpSpPr>
          <p:grpSpPr>
            <a:xfrm>
              <a:off x="1856018" y="2290663"/>
              <a:ext cx="7401984" cy="852489"/>
              <a:chOff x="1856018" y="2290663"/>
              <a:chExt cx="7401984" cy="852489"/>
            </a:xfrm>
          </p:grpSpPr>
          <p:sp>
            <p:nvSpPr>
              <p:cNvPr id="248846"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7"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9"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0"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1"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2"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53" name="Group 21"/>
              <p:cNvGrpSpPr>
                <a:grpSpLocks/>
              </p:cNvGrpSpPr>
              <p:nvPr/>
            </p:nvGrpSpPr>
            <p:grpSpPr bwMode="auto">
              <a:xfrm>
                <a:off x="7209730" y="2290663"/>
                <a:ext cx="202935" cy="847725"/>
                <a:chOff x="4075" y="1309"/>
                <a:chExt cx="118" cy="713"/>
              </a:xfrm>
            </p:grpSpPr>
            <p:sp>
              <p:nvSpPr>
                <p:cNvPr id="248854"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5"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56"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7"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8"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9"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0"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1"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62" name="Group 30"/>
              <p:cNvGrpSpPr>
                <a:grpSpLocks/>
              </p:cNvGrpSpPr>
              <p:nvPr/>
            </p:nvGrpSpPr>
            <p:grpSpPr bwMode="auto">
              <a:xfrm>
                <a:off x="6392829" y="2290663"/>
                <a:ext cx="407590" cy="847725"/>
                <a:chOff x="3600" y="1309"/>
                <a:chExt cx="237" cy="713"/>
              </a:xfrm>
            </p:grpSpPr>
            <p:grpSp>
              <p:nvGrpSpPr>
                <p:cNvPr id="248863" name="Group 31"/>
                <p:cNvGrpSpPr>
                  <a:grpSpLocks/>
                </p:cNvGrpSpPr>
                <p:nvPr/>
              </p:nvGrpSpPr>
              <p:grpSpPr bwMode="auto">
                <a:xfrm>
                  <a:off x="3600" y="1309"/>
                  <a:ext cx="118" cy="713"/>
                  <a:chOff x="3600" y="1309"/>
                  <a:chExt cx="118" cy="713"/>
                </a:xfrm>
              </p:grpSpPr>
              <p:sp>
                <p:nvSpPr>
                  <p:cNvPr id="248864"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5"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866" name="Group 34"/>
                <p:cNvGrpSpPr>
                  <a:grpSpLocks/>
                </p:cNvGrpSpPr>
                <p:nvPr/>
              </p:nvGrpSpPr>
              <p:grpSpPr bwMode="auto">
                <a:xfrm>
                  <a:off x="3718" y="1309"/>
                  <a:ext cx="119" cy="713"/>
                  <a:chOff x="3718" y="1309"/>
                  <a:chExt cx="119" cy="713"/>
                </a:xfrm>
              </p:grpSpPr>
              <p:sp>
                <p:nvSpPr>
                  <p:cNvPr id="248867"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8"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869"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0"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1"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2"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73" name="Group 41"/>
              <p:cNvGrpSpPr>
                <a:grpSpLocks/>
              </p:cNvGrpSpPr>
              <p:nvPr/>
            </p:nvGrpSpPr>
            <p:grpSpPr bwMode="auto">
              <a:xfrm>
                <a:off x="5562169" y="2290663"/>
                <a:ext cx="201216" cy="847725"/>
                <a:chOff x="3117" y="1309"/>
                <a:chExt cx="117" cy="713"/>
              </a:xfrm>
            </p:grpSpPr>
            <p:sp>
              <p:nvSpPr>
                <p:cNvPr id="248874"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5"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76"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7"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9" name="Group 157"/>
              <p:cNvGrpSpPr>
                <a:grpSpLocks/>
              </p:cNvGrpSpPr>
              <p:nvPr/>
            </p:nvGrpSpPr>
            <p:grpSpPr bwMode="auto">
              <a:xfrm>
                <a:off x="2676358" y="2298601"/>
                <a:ext cx="818621" cy="844550"/>
                <a:chOff x="1439" y="1316"/>
                <a:chExt cx="476" cy="711"/>
              </a:xfrm>
            </p:grpSpPr>
            <p:grpSp>
              <p:nvGrpSpPr>
                <p:cNvPr id="248990" name="Group 158"/>
                <p:cNvGrpSpPr>
                  <a:grpSpLocks/>
                </p:cNvGrpSpPr>
                <p:nvPr/>
              </p:nvGrpSpPr>
              <p:grpSpPr bwMode="auto">
                <a:xfrm>
                  <a:off x="1439" y="1316"/>
                  <a:ext cx="239" cy="711"/>
                  <a:chOff x="1439" y="1316"/>
                  <a:chExt cx="239" cy="711"/>
                </a:xfrm>
              </p:grpSpPr>
              <p:sp>
                <p:nvSpPr>
                  <p:cNvPr id="248991"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2"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3"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4"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95" name="Group 163"/>
                <p:cNvGrpSpPr>
                  <a:grpSpLocks/>
                </p:cNvGrpSpPr>
                <p:nvPr/>
              </p:nvGrpSpPr>
              <p:grpSpPr bwMode="auto">
                <a:xfrm>
                  <a:off x="1676" y="1316"/>
                  <a:ext cx="239" cy="711"/>
                  <a:chOff x="1676" y="1316"/>
                  <a:chExt cx="239" cy="711"/>
                </a:xfrm>
              </p:grpSpPr>
              <p:sp>
                <p:nvSpPr>
                  <p:cNvPr id="248996"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7"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8"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9"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8" name="矩形 7"/>
          <p:cNvSpPr/>
          <p:nvPr/>
        </p:nvSpPr>
        <p:spPr>
          <a:xfrm>
            <a:off x="3025029" y="5661248"/>
            <a:ext cx="4659528" cy="461665"/>
          </a:xfrm>
          <a:prstGeom prst="rect">
            <a:avLst/>
          </a:prstGeom>
        </p:spPr>
        <p:txBody>
          <a:bodyPr wrap="square">
            <a:spAutoFit/>
          </a:bodyPr>
          <a:lstStyle/>
          <a:p>
            <a:pPr algn="ctr"/>
            <a:r>
              <a:rPr lang="zh-CN" altLang="zh-CN" sz="2400" b="1" dirty="0" smtClean="0">
                <a:latin typeface="+mn-lt"/>
                <a:ea typeface="黑体" pitchFamily="2" charset="-122"/>
              </a:rPr>
              <a:t>最</a:t>
            </a:r>
            <a:r>
              <a:rPr lang="zh-CN" altLang="zh-CN" sz="2400" b="1" dirty="0">
                <a:latin typeface="+mn-lt"/>
                <a:ea typeface="黑体" pitchFamily="2" charset="-122"/>
              </a:rPr>
              <a:t>基本的三种调制方式</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23574036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495300" y="188641"/>
            <a:ext cx="9066212" cy="1475268"/>
          </a:xfrm>
        </p:spPr>
        <p:txBody>
          <a:bodyPr/>
          <a:lstStyle/>
          <a:p>
            <a:pPr algn="ctr"/>
            <a:r>
              <a:rPr lang="zh-CN" altLang="en-US" dirty="0"/>
              <a:t>正交振幅调制 </a:t>
            </a:r>
            <a:r>
              <a:rPr lang="en-US" altLang="zh-CN" dirty="0"/>
              <a:t>QAM</a:t>
            </a:r>
            <a:br>
              <a:rPr lang="en-US" altLang="zh-CN" dirty="0"/>
            </a:br>
            <a:r>
              <a:rPr lang="en-US" altLang="zh-CN" sz="3600" dirty="0"/>
              <a:t>(Quadrature Amplitude Modulation)</a:t>
            </a:r>
            <a:r>
              <a:rPr lang="en-US" altLang="zh-CN" dirty="0"/>
              <a:t> </a:t>
            </a:r>
          </a:p>
        </p:txBody>
      </p:sp>
      <p:grpSp>
        <p:nvGrpSpPr>
          <p:cNvPr id="3" name="组合 2"/>
          <p:cNvGrpSpPr/>
          <p:nvPr/>
        </p:nvGrpSpPr>
        <p:grpSpPr>
          <a:xfrm>
            <a:off x="560512" y="2207617"/>
            <a:ext cx="3221569" cy="2949575"/>
            <a:chOff x="584729" y="2640013"/>
            <a:chExt cx="2971800" cy="2584450"/>
          </a:xfrm>
        </p:grpSpPr>
        <p:sp>
          <p:nvSpPr>
            <p:cNvPr id="250884" name="Line 4"/>
            <p:cNvSpPr>
              <a:spLocks noChangeShapeType="1"/>
            </p:cNvSpPr>
            <p:nvPr/>
          </p:nvSpPr>
          <p:spPr bwMode="auto">
            <a:xfrm>
              <a:off x="2077508" y="2640013"/>
              <a:ext cx="0" cy="2584450"/>
            </a:xfrm>
            <a:prstGeom prst="line">
              <a:avLst/>
            </a:prstGeom>
            <a:noFill/>
            <a:ln w="28575">
              <a:solidFill>
                <a:srgbClr val="333399"/>
              </a:solidFill>
              <a:round/>
              <a:headEnd type="triangle" w="med"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5" name="Oval 5"/>
            <p:cNvSpPr>
              <a:spLocks noChangeArrowheads="1"/>
            </p:cNvSpPr>
            <p:nvPr/>
          </p:nvSpPr>
          <p:spPr bwMode="auto">
            <a:xfrm>
              <a:off x="1172898" y="4230688"/>
              <a:ext cx="80831" cy="74612"/>
            </a:xfrm>
            <a:prstGeom prst="ellipse">
              <a:avLst/>
            </a:prstGeom>
            <a:solidFill>
              <a:srgbClr val="33339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6" name="Oval 6"/>
            <p:cNvSpPr>
              <a:spLocks noChangeArrowheads="1"/>
            </p:cNvSpPr>
            <p:nvPr/>
          </p:nvSpPr>
          <p:spPr bwMode="auto">
            <a:xfrm>
              <a:off x="1172898" y="3151188"/>
              <a:ext cx="80831" cy="74612"/>
            </a:xfrm>
            <a:prstGeom prst="ellipse">
              <a:avLst/>
            </a:prstGeom>
            <a:solidFill>
              <a:srgbClr val="33339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7" name="Oval 7"/>
            <p:cNvSpPr>
              <a:spLocks noChangeArrowheads="1"/>
            </p:cNvSpPr>
            <p:nvPr/>
          </p:nvSpPr>
          <p:spPr bwMode="auto">
            <a:xfrm>
              <a:off x="2344076" y="3151188"/>
              <a:ext cx="80830" cy="74612"/>
            </a:xfrm>
            <a:prstGeom prst="ellipse">
              <a:avLst/>
            </a:prstGeom>
            <a:solidFill>
              <a:srgbClr val="33339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8" name="Oval 8"/>
            <p:cNvSpPr>
              <a:spLocks noChangeArrowheads="1"/>
            </p:cNvSpPr>
            <p:nvPr/>
          </p:nvSpPr>
          <p:spPr bwMode="auto">
            <a:xfrm>
              <a:off x="1749029" y="3151188"/>
              <a:ext cx="80830" cy="74612"/>
            </a:xfrm>
            <a:prstGeom prst="ellipse">
              <a:avLst/>
            </a:prstGeom>
            <a:solidFill>
              <a:srgbClr val="33339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9" name="Oval 9"/>
            <p:cNvSpPr>
              <a:spLocks noChangeArrowheads="1"/>
            </p:cNvSpPr>
            <p:nvPr/>
          </p:nvSpPr>
          <p:spPr bwMode="auto">
            <a:xfrm>
              <a:off x="1172898" y="3697288"/>
              <a:ext cx="80831" cy="74612"/>
            </a:xfrm>
            <a:prstGeom prst="ellipse">
              <a:avLst/>
            </a:prstGeom>
            <a:solidFill>
              <a:srgbClr val="33339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0" name="Oval 10"/>
            <p:cNvSpPr>
              <a:spLocks noChangeArrowheads="1"/>
            </p:cNvSpPr>
            <p:nvPr/>
          </p:nvSpPr>
          <p:spPr bwMode="auto">
            <a:xfrm>
              <a:off x="2345796" y="3695701"/>
              <a:ext cx="80831" cy="74613"/>
            </a:xfrm>
            <a:prstGeom prst="ellipse">
              <a:avLst/>
            </a:prstGeom>
            <a:solidFill>
              <a:srgbClr val="33339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1" name="Oval 11"/>
            <p:cNvSpPr>
              <a:spLocks noChangeArrowheads="1"/>
            </p:cNvSpPr>
            <p:nvPr/>
          </p:nvSpPr>
          <p:spPr bwMode="auto">
            <a:xfrm>
              <a:off x="1750748" y="3697288"/>
              <a:ext cx="80831" cy="74612"/>
            </a:xfrm>
            <a:prstGeom prst="ellipse">
              <a:avLst/>
            </a:prstGeom>
            <a:solidFill>
              <a:srgbClr val="33339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2" name="Oval 12"/>
            <p:cNvSpPr>
              <a:spLocks noChangeArrowheads="1"/>
            </p:cNvSpPr>
            <p:nvPr/>
          </p:nvSpPr>
          <p:spPr bwMode="auto">
            <a:xfrm>
              <a:off x="2918487" y="3151188"/>
              <a:ext cx="80830" cy="74612"/>
            </a:xfrm>
            <a:prstGeom prst="ellipse">
              <a:avLst/>
            </a:prstGeom>
            <a:solidFill>
              <a:srgbClr val="33339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250893" name="Oval 13"/>
            <p:cNvSpPr>
              <a:spLocks noChangeArrowheads="1"/>
            </p:cNvSpPr>
            <p:nvPr/>
          </p:nvSpPr>
          <p:spPr bwMode="auto">
            <a:xfrm>
              <a:off x="2345796" y="4229101"/>
              <a:ext cx="80831" cy="74613"/>
            </a:xfrm>
            <a:prstGeom prst="ellipse">
              <a:avLst/>
            </a:prstGeom>
            <a:solidFill>
              <a:srgbClr val="33339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4" name="Oval 14"/>
            <p:cNvSpPr>
              <a:spLocks noChangeArrowheads="1"/>
            </p:cNvSpPr>
            <p:nvPr/>
          </p:nvSpPr>
          <p:spPr bwMode="auto">
            <a:xfrm>
              <a:off x="1750748" y="4230688"/>
              <a:ext cx="80831" cy="74612"/>
            </a:xfrm>
            <a:prstGeom prst="ellipse">
              <a:avLst/>
            </a:prstGeom>
            <a:solidFill>
              <a:srgbClr val="33339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5" name="Oval 15"/>
            <p:cNvSpPr>
              <a:spLocks noChangeArrowheads="1"/>
            </p:cNvSpPr>
            <p:nvPr/>
          </p:nvSpPr>
          <p:spPr bwMode="auto">
            <a:xfrm>
              <a:off x="2918487" y="3695701"/>
              <a:ext cx="80830" cy="74613"/>
            </a:xfrm>
            <a:prstGeom prst="ellipse">
              <a:avLst/>
            </a:prstGeom>
            <a:solidFill>
              <a:srgbClr val="33339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6" name="Oval 16"/>
            <p:cNvSpPr>
              <a:spLocks noChangeArrowheads="1"/>
            </p:cNvSpPr>
            <p:nvPr/>
          </p:nvSpPr>
          <p:spPr bwMode="auto">
            <a:xfrm>
              <a:off x="2344076" y="4786313"/>
              <a:ext cx="80830" cy="74612"/>
            </a:xfrm>
            <a:prstGeom prst="ellipse">
              <a:avLst/>
            </a:prstGeom>
            <a:solidFill>
              <a:srgbClr val="33339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7" name="Oval 17"/>
            <p:cNvSpPr>
              <a:spLocks noChangeArrowheads="1"/>
            </p:cNvSpPr>
            <p:nvPr/>
          </p:nvSpPr>
          <p:spPr bwMode="auto">
            <a:xfrm>
              <a:off x="1172898" y="4786313"/>
              <a:ext cx="80831" cy="74612"/>
            </a:xfrm>
            <a:prstGeom prst="ellipse">
              <a:avLst/>
            </a:prstGeom>
            <a:solidFill>
              <a:srgbClr val="33339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8" name="Oval 18"/>
            <p:cNvSpPr>
              <a:spLocks noChangeArrowheads="1"/>
            </p:cNvSpPr>
            <p:nvPr/>
          </p:nvSpPr>
          <p:spPr bwMode="auto">
            <a:xfrm>
              <a:off x="2918487" y="4230688"/>
              <a:ext cx="80830" cy="74612"/>
            </a:xfrm>
            <a:prstGeom prst="ellipse">
              <a:avLst/>
            </a:prstGeom>
            <a:solidFill>
              <a:srgbClr val="33339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9" name="Oval 19"/>
            <p:cNvSpPr>
              <a:spLocks noChangeArrowheads="1"/>
            </p:cNvSpPr>
            <p:nvPr/>
          </p:nvSpPr>
          <p:spPr bwMode="auto">
            <a:xfrm>
              <a:off x="1749029" y="4786313"/>
              <a:ext cx="80830" cy="74612"/>
            </a:xfrm>
            <a:prstGeom prst="ellipse">
              <a:avLst/>
            </a:prstGeom>
            <a:solidFill>
              <a:srgbClr val="33339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0" name="Oval 20"/>
            <p:cNvSpPr>
              <a:spLocks noChangeArrowheads="1"/>
            </p:cNvSpPr>
            <p:nvPr/>
          </p:nvSpPr>
          <p:spPr bwMode="auto">
            <a:xfrm>
              <a:off x="2918487" y="4786313"/>
              <a:ext cx="80830" cy="74612"/>
            </a:xfrm>
            <a:prstGeom prst="ellipse">
              <a:avLst/>
            </a:prstGeom>
            <a:solidFill>
              <a:srgbClr val="33339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1" name="Line 21"/>
            <p:cNvSpPr>
              <a:spLocks noChangeShapeType="1"/>
            </p:cNvSpPr>
            <p:nvPr/>
          </p:nvSpPr>
          <p:spPr bwMode="auto">
            <a:xfrm>
              <a:off x="584729" y="4011613"/>
              <a:ext cx="2641600" cy="0"/>
            </a:xfrm>
            <a:prstGeom prst="line">
              <a:avLst/>
            </a:prstGeom>
            <a:noFill/>
            <a:ln w="9525"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2" name="Line 22"/>
            <p:cNvSpPr>
              <a:spLocks noChangeShapeType="1"/>
            </p:cNvSpPr>
            <p:nvPr/>
          </p:nvSpPr>
          <p:spPr bwMode="auto">
            <a:xfrm>
              <a:off x="584729" y="4011613"/>
              <a:ext cx="2971800" cy="0"/>
            </a:xfrm>
            <a:prstGeom prst="line">
              <a:avLst/>
            </a:prstGeom>
            <a:noFill/>
            <a:ln w="28575">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3" name="Line 23"/>
            <p:cNvSpPr>
              <a:spLocks noChangeShapeType="1"/>
            </p:cNvSpPr>
            <p:nvPr/>
          </p:nvSpPr>
          <p:spPr bwMode="auto">
            <a:xfrm flipV="1">
              <a:off x="2077508" y="3197225"/>
              <a:ext cx="297525" cy="808038"/>
            </a:xfrm>
            <a:prstGeom prst="line">
              <a:avLst/>
            </a:prstGeom>
            <a:noFill/>
            <a:ln w="28575">
              <a:solidFill>
                <a:srgbClr val="333399"/>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4" name="Freeform 24"/>
            <p:cNvSpPr>
              <a:spLocks/>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5" name="Text Box 25"/>
            <p:cNvSpPr txBox="1">
              <a:spLocks noChangeArrowheads="1"/>
            </p:cNvSpPr>
            <p:nvPr/>
          </p:nvSpPr>
          <p:spPr bwMode="auto">
            <a:xfrm>
              <a:off x="2044833" y="3319463"/>
              <a:ext cx="264987" cy="3236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rPr>
                <a:t>r</a:t>
              </a:r>
            </a:p>
          </p:txBody>
        </p:sp>
        <p:sp>
          <p:nvSpPr>
            <p:cNvPr id="250906" name="Text Box 26"/>
            <p:cNvSpPr txBox="1">
              <a:spLocks noChangeArrowheads="1"/>
            </p:cNvSpPr>
            <p:nvPr/>
          </p:nvSpPr>
          <p:spPr bwMode="auto">
            <a:xfrm>
              <a:off x="2287323" y="3646804"/>
              <a:ext cx="298998" cy="3236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a:t>
              </a:r>
              <a:endParaRPr kumimoji="1" lang="en-US" altLang="zh-CN" b="1" dirty="0">
                <a:solidFill>
                  <a:srgbClr val="C00000"/>
                </a:solidFill>
                <a:latin typeface="Times New Roman" pitchFamily="18" charset="0"/>
              </a:endParaRPr>
            </a:p>
          </p:txBody>
        </p:sp>
        <p:sp>
          <p:nvSpPr>
            <p:cNvPr id="250907" name="Text Box 27"/>
            <p:cNvSpPr txBox="1">
              <a:spLocks noChangeArrowheads="1"/>
            </p:cNvSpPr>
            <p:nvPr/>
          </p:nvSpPr>
          <p:spPr bwMode="auto">
            <a:xfrm>
              <a:off x="2131880" y="2826579"/>
              <a:ext cx="622543" cy="3236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(r, )</a:t>
              </a:r>
              <a:endParaRPr kumimoji="1" lang="en-US" altLang="zh-CN" b="1" dirty="0">
                <a:solidFill>
                  <a:srgbClr val="C00000"/>
                </a:solidFill>
                <a:latin typeface="Times New Roman" pitchFamily="18" charset="0"/>
              </a:endParaRPr>
            </a:p>
          </p:txBody>
        </p:sp>
      </p:grpSp>
      <p:sp>
        <p:nvSpPr>
          <p:cNvPr id="250910" name="Text Box 30"/>
          <p:cNvSpPr txBox="1">
            <a:spLocks noChangeArrowheads="1"/>
          </p:cNvSpPr>
          <p:nvPr/>
        </p:nvSpPr>
        <p:spPr bwMode="auto">
          <a:xfrm>
            <a:off x="488505" y="5445224"/>
            <a:ext cx="9145016" cy="830997"/>
          </a:xfrm>
          <a:prstGeom prst="rect">
            <a:avLst/>
          </a:prstGeom>
          <a:solidFill>
            <a:srgbClr val="66FFFF"/>
          </a:solidFill>
          <a:ln>
            <a:solidFill>
              <a:srgbClr val="000066"/>
            </a:solidFill>
          </a:ln>
          <a:effectLst/>
        </p:spPr>
        <p:txBody>
          <a:bodyPr wrap="square">
            <a:spAutoFit/>
          </a:bodyPr>
          <a:lstStyle/>
          <a:p>
            <a:pPr algn="l"/>
            <a:r>
              <a:rPr lang="zh-CN" altLang="en-US" sz="2400" b="1" dirty="0" smtClean="0">
                <a:solidFill>
                  <a:srgbClr val="000066"/>
                </a:solidFill>
                <a:latin typeface="+mn-lt"/>
                <a:ea typeface="黑体" pitchFamily="2" charset="-122"/>
              </a:rPr>
              <a:t>不是码元越多越好。若</a:t>
            </a:r>
            <a:r>
              <a:rPr lang="zh-CN" altLang="en-US" sz="2400" b="1" dirty="0">
                <a:solidFill>
                  <a:srgbClr val="000066"/>
                </a:solidFill>
                <a:latin typeface="+mn-lt"/>
                <a:ea typeface="黑体" pitchFamily="2" charset="-122"/>
              </a:rPr>
              <a:t>每一个码元可表示的比特数越多，则在接收端</a:t>
            </a:r>
            <a:r>
              <a:rPr lang="zh-CN" altLang="en-US" sz="2400" b="1" dirty="0" smtClean="0">
                <a:solidFill>
                  <a:srgbClr val="000066"/>
                </a:solidFill>
                <a:latin typeface="+mn-lt"/>
                <a:ea typeface="黑体" pitchFamily="2" charset="-122"/>
              </a:rPr>
              <a:t>进行解调</a:t>
            </a:r>
            <a:r>
              <a:rPr lang="zh-CN" altLang="en-US" sz="2400" b="1" dirty="0">
                <a:solidFill>
                  <a:srgbClr val="000066"/>
                </a:solidFill>
                <a:latin typeface="+mn-lt"/>
                <a:ea typeface="黑体" pitchFamily="2" charset="-122"/>
              </a:rPr>
              <a:t>时要正确识别每一种状态就越</a:t>
            </a:r>
            <a:r>
              <a:rPr lang="zh-CN" altLang="en-US" sz="2400" b="1" dirty="0" smtClean="0">
                <a:solidFill>
                  <a:srgbClr val="000066"/>
                </a:solidFill>
                <a:latin typeface="+mn-lt"/>
                <a:ea typeface="黑体" pitchFamily="2" charset="-122"/>
              </a:rPr>
              <a:t>困难，出错率增加。 </a:t>
            </a:r>
            <a:endParaRPr lang="zh-CN" altLang="en-US" sz="2400" b="1" dirty="0">
              <a:solidFill>
                <a:srgbClr val="000066"/>
              </a:solidFill>
              <a:latin typeface="+mn-lt"/>
              <a:ea typeface="黑体" pitchFamily="2" charset="-122"/>
            </a:endParaRPr>
          </a:p>
        </p:txBody>
      </p:sp>
      <p:sp>
        <p:nvSpPr>
          <p:cNvPr id="250914" name="Text Box 34"/>
          <p:cNvSpPr txBox="1">
            <a:spLocks noChangeArrowheads="1"/>
          </p:cNvSpPr>
          <p:nvPr/>
        </p:nvSpPr>
        <p:spPr bwMode="auto">
          <a:xfrm>
            <a:off x="560512" y="1692097"/>
            <a:ext cx="1005403" cy="584775"/>
          </a:xfrm>
          <a:prstGeom prst="rect">
            <a:avLst/>
          </a:prstGeom>
          <a:noFill/>
          <a:ln w="9525">
            <a:solidFill>
              <a:srgbClr val="333399"/>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dirty="0">
                <a:solidFill>
                  <a:srgbClr val="C00000"/>
                </a:solidFill>
                <a:latin typeface="+mn-lt"/>
                <a:ea typeface="黑体" pitchFamily="2" charset="-122"/>
              </a:rPr>
              <a:t>举例</a:t>
            </a:r>
          </a:p>
        </p:txBody>
      </p:sp>
      <p:sp>
        <p:nvSpPr>
          <p:cNvPr id="2" name="矩形 1"/>
          <p:cNvSpPr/>
          <p:nvPr/>
        </p:nvSpPr>
        <p:spPr>
          <a:xfrm>
            <a:off x="4088904" y="1702549"/>
            <a:ext cx="5472608" cy="1200329"/>
          </a:xfrm>
          <a:prstGeom prst="rect">
            <a:avLst/>
          </a:prstGeom>
          <a:solidFill>
            <a:srgbClr val="FFFF66"/>
          </a:solidFill>
          <a:ln>
            <a:solidFill>
              <a:srgbClr val="333399"/>
            </a:solidFill>
          </a:ln>
        </p:spPr>
        <p:txBody>
          <a:bodyPr wrap="square">
            <a:spAutoFit/>
          </a:bodyPr>
          <a:lstStyle/>
          <a:p>
            <a:r>
              <a:rPr lang="zh-CN" altLang="zh-CN" sz="2400" b="1" dirty="0">
                <a:latin typeface="+mn-lt"/>
                <a:ea typeface="黑体" pitchFamily="2" charset="-122"/>
              </a:rPr>
              <a:t>为了达到更高的信息传输速率，必须采用技术上更为复杂的多元制的振幅相位混合调制</a:t>
            </a:r>
            <a:r>
              <a:rPr lang="zh-CN" altLang="zh-CN" sz="2400" b="1" dirty="0" smtClean="0">
                <a:latin typeface="+mn-lt"/>
                <a:ea typeface="黑体" pitchFamily="2" charset="-122"/>
              </a:rPr>
              <a:t>方法</a:t>
            </a:r>
            <a:r>
              <a:rPr lang="zh-CN" altLang="en-US" sz="2400" b="1" dirty="0" smtClean="0">
                <a:latin typeface="+mn-lt"/>
                <a:ea typeface="黑体" pitchFamily="2" charset="-122"/>
              </a:rPr>
              <a:t>。</a:t>
            </a:r>
            <a:endParaRPr lang="zh-CN" altLang="en-US" sz="2400" b="1" dirty="0">
              <a:latin typeface="+mn-lt"/>
              <a:ea typeface="黑体" pitchFamily="2" charset="-122"/>
            </a:endParaRPr>
          </a:p>
        </p:txBody>
      </p:sp>
      <p:sp>
        <p:nvSpPr>
          <p:cNvPr id="4" name="TextBox 3"/>
          <p:cNvSpPr txBox="1"/>
          <p:nvPr/>
        </p:nvSpPr>
        <p:spPr>
          <a:xfrm>
            <a:off x="4088904" y="2982431"/>
            <a:ext cx="5472608" cy="2246769"/>
          </a:xfrm>
          <a:prstGeom prst="rect">
            <a:avLst/>
          </a:prstGeom>
          <a:noFill/>
        </p:spPr>
        <p:txBody>
          <a:bodyPr wrap="square" rtlCol="0">
            <a:spAutoFit/>
          </a:bodyPr>
          <a:lstStyle/>
          <a:p>
            <a:r>
              <a:rPr lang="zh-CN" altLang="en-US" sz="2000" b="1" dirty="0" smtClean="0">
                <a:solidFill>
                  <a:srgbClr val="000099"/>
                </a:solidFill>
                <a:latin typeface="+mn-lt"/>
                <a:ea typeface="黑体" pitchFamily="2" charset="-122"/>
              </a:rPr>
              <a:t>例如：</a:t>
            </a:r>
            <a:endParaRPr lang="en-US" altLang="zh-CN" sz="2000" b="1" dirty="0" smtClean="0">
              <a:solidFill>
                <a:srgbClr val="000099"/>
              </a:solidFill>
              <a:latin typeface="+mn-lt"/>
              <a:ea typeface="黑体" pitchFamily="2" charset="-122"/>
            </a:endParaRPr>
          </a:p>
          <a:p>
            <a:pPr marL="342900" indent="-342900">
              <a:buSzPct val="85000"/>
              <a:buFont typeface="Wingdings" pitchFamily="2" charset="2"/>
              <a:buChar char="n"/>
            </a:pPr>
            <a:r>
              <a:rPr lang="zh-CN" altLang="en-US" sz="2000" b="1" dirty="0" smtClean="0">
                <a:solidFill>
                  <a:srgbClr val="000099"/>
                </a:solidFill>
                <a:latin typeface="+mn-lt"/>
                <a:ea typeface="黑体" pitchFamily="2" charset="-122"/>
              </a:rPr>
              <a:t>可</a:t>
            </a:r>
            <a:r>
              <a:rPr lang="zh-CN" altLang="en-US" sz="2000" b="1" dirty="0">
                <a:solidFill>
                  <a:srgbClr val="000099"/>
                </a:solidFill>
                <a:latin typeface="+mn-lt"/>
                <a:ea typeface="黑体" pitchFamily="2" charset="-122"/>
              </a:rPr>
              <a:t>供选择的相位有 </a:t>
            </a:r>
            <a:r>
              <a:rPr lang="en-US" altLang="zh-CN" sz="2000" b="1" dirty="0">
                <a:solidFill>
                  <a:srgbClr val="000099"/>
                </a:solidFill>
                <a:latin typeface="+mn-lt"/>
                <a:ea typeface="黑体" pitchFamily="2" charset="-122"/>
              </a:rPr>
              <a:t>12 </a:t>
            </a:r>
            <a:r>
              <a:rPr lang="zh-CN" altLang="en-US" sz="2000" b="1" dirty="0">
                <a:solidFill>
                  <a:srgbClr val="000099"/>
                </a:solidFill>
                <a:latin typeface="+mn-lt"/>
                <a:ea typeface="黑体" pitchFamily="2" charset="-122"/>
              </a:rPr>
              <a:t>种</a:t>
            </a:r>
            <a:r>
              <a:rPr lang="zh-CN" altLang="en-US" sz="2000" b="1" dirty="0" smtClean="0">
                <a:solidFill>
                  <a:srgbClr val="000099"/>
                </a:solidFill>
                <a:latin typeface="+mn-lt"/>
                <a:ea typeface="黑体" pitchFamily="2" charset="-122"/>
              </a:rPr>
              <a:t>，而</a:t>
            </a:r>
            <a:r>
              <a:rPr lang="zh-CN" altLang="en-US" sz="2000" b="1" dirty="0">
                <a:solidFill>
                  <a:srgbClr val="000099"/>
                </a:solidFill>
                <a:latin typeface="+mn-lt"/>
                <a:ea typeface="黑体" pitchFamily="2" charset="-122"/>
              </a:rPr>
              <a:t>对于每一种相位有 </a:t>
            </a:r>
            <a:r>
              <a:rPr lang="en-US" altLang="zh-CN" sz="2000" b="1" dirty="0">
                <a:solidFill>
                  <a:srgbClr val="000099"/>
                </a:solidFill>
                <a:latin typeface="+mn-lt"/>
                <a:ea typeface="黑体" pitchFamily="2" charset="-122"/>
              </a:rPr>
              <a:t>1 </a:t>
            </a:r>
            <a:r>
              <a:rPr lang="zh-CN" altLang="en-US" sz="2000" b="1" dirty="0" smtClean="0">
                <a:solidFill>
                  <a:srgbClr val="000099"/>
                </a:solidFill>
                <a:latin typeface="+mn-lt"/>
                <a:ea typeface="黑体" pitchFamily="2" charset="-122"/>
              </a:rPr>
              <a:t>或 </a:t>
            </a:r>
            <a:r>
              <a:rPr lang="en-US" altLang="zh-CN" sz="2000" b="1" dirty="0" smtClean="0">
                <a:solidFill>
                  <a:srgbClr val="000099"/>
                </a:solidFill>
                <a:latin typeface="+mn-lt"/>
                <a:ea typeface="黑体" pitchFamily="2" charset="-122"/>
              </a:rPr>
              <a:t>2 </a:t>
            </a:r>
            <a:r>
              <a:rPr lang="zh-CN" altLang="en-US" sz="2000" b="1" dirty="0">
                <a:solidFill>
                  <a:srgbClr val="000099"/>
                </a:solidFill>
                <a:latin typeface="+mn-lt"/>
                <a:ea typeface="黑体" pitchFamily="2" charset="-122"/>
              </a:rPr>
              <a:t>种振幅可供选择</a:t>
            </a:r>
            <a:r>
              <a:rPr lang="zh-CN" altLang="en-US" sz="2000" b="1" dirty="0" smtClean="0">
                <a:solidFill>
                  <a:srgbClr val="000099"/>
                </a:solidFill>
                <a:latin typeface="+mn-lt"/>
                <a:ea typeface="黑体" pitchFamily="2" charset="-122"/>
              </a:rPr>
              <a:t>。总共有 </a:t>
            </a:r>
            <a:r>
              <a:rPr lang="en-US" altLang="zh-CN" sz="2000" b="1" dirty="0" smtClean="0">
                <a:solidFill>
                  <a:srgbClr val="000099"/>
                </a:solidFill>
                <a:latin typeface="+mn-lt"/>
                <a:ea typeface="黑体" pitchFamily="2" charset="-122"/>
              </a:rPr>
              <a:t>16 </a:t>
            </a:r>
            <a:r>
              <a:rPr lang="zh-CN" altLang="en-US" sz="2000" b="1" dirty="0" smtClean="0">
                <a:solidFill>
                  <a:srgbClr val="000099"/>
                </a:solidFill>
                <a:latin typeface="+mn-lt"/>
                <a:ea typeface="黑体" pitchFamily="2" charset="-122"/>
              </a:rPr>
              <a:t>种</a:t>
            </a:r>
            <a:r>
              <a:rPr lang="zh-CN" altLang="en-US" sz="2000" b="1" dirty="0">
                <a:solidFill>
                  <a:srgbClr val="000099"/>
                </a:solidFill>
                <a:latin typeface="+mn-lt"/>
                <a:ea typeface="黑体" pitchFamily="2" charset="-122"/>
              </a:rPr>
              <a:t>组</a:t>
            </a:r>
            <a:r>
              <a:rPr lang="zh-CN" altLang="en-US" sz="2000" b="1" dirty="0" smtClean="0">
                <a:solidFill>
                  <a:srgbClr val="000099"/>
                </a:solidFill>
                <a:latin typeface="+mn-lt"/>
                <a:ea typeface="黑体" pitchFamily="2" charset="-122"/>
              </a:rPr>
              <a:t>合，即 </a:t>
            </a:r>
            <a:r>
              <a:rPr lang="en-US" altLang="zh-CN" sz="2000" b="1" dirty="0" smtClean="0">
                <a:solidFill>
                  <a:srgbClr val="000099"/>
                </a:solidFill>
                <a:latin typeface="+mn-lt"/>
                <a:ea typeface="黑体" pitchFamily="2" charset="-122"/>
              </a:rPr>
              <a:t>16 </a:t>
            </a:r>
            <a:r>
              <a:rPr lang="zh-CN" altLang="en-US" sz="2000" b="1" dirty="0" smtClean="0">
                <a:solidFill>
                  <a:srgbClr val="000099"/>
                </a:solidFill>
                <a:latin typeface="+mn-lt"/>
                <a:ea typeface="黑体" pitchFamily="2" charset="-122"/>
              </a:rPr>
              <a:t>个码元。</a:t>
            </a:r>
            <a:endParaRPr lang="en-US" altLang="zh-CN" sz="2000" b="1" dirty="0" smtClean="0">
              <a:solidFill>
                <a:srgbClr val="000099"/>
              </a:solidFill>
              <a:latin typeface="+mn-lt"/>
              <a:ea typeface="黑体" pitchFamily="2" charset="-122"/>
            </a:endParaRPr>
          </a:p>
          <a:p>
            <a:pPr marL="342900" indent="-342900">
              <a:buSzPct val="85000"/>
              <a:buFont typeface="Wingdings" pitchFamily="2" charset="2"/>
              <a:buChar char="n"/>
            </a:pPr>
            <a:r>
              <a:rPr lang="zh-CN" altLang="en-US" sz="2000" b="1" dirty="0" smtClean="0">
                <a:solidFill>
                  <a:srgbClr val="000099"/>
                </a:solidFill>
                <a:latin typeface="+mn-lt"/>
                <a:ea typeface="黑体" pitchFamily="2" charset="-122"/>
              </a:rPr>
              <a:t>由于 </a:t>
            </a:r>
            <a:r>
              <a:rPr lang="en-US" altLang="zh-CN" sz="2000" b="1" dirty="0" smtClean="0">
                <a:solidFill>
                  <a:srgbClr val="000099"/>
                </a:solidFill>
                <a:latin typeface="+mn-lt"/>
                <a:ea typeface="黑体" pitchFamily="2" charset="-122"/>
              </a:rPr>
              <a:t>4 </a:t>
            </a:r>
            <a:r>
              <a:rPr lang="en-US" altLang="zh-CN" sz="2000" b="1" dirty="0">
                <a:solidFill>
                  <a:srgbClr val="000099"/>
                </a:solidFill>
                <a:latin typeface="+mn-lt"/>
                <a:ea typeface="黑体" pitchFamily="2" charset="-122"/>
              </a:rPr>
              <a:t>bit </a:t>
            </a:r>
            <a:r>
              <a:rPr lang="zh-CN" altLang="en-US" sz="2000" b="1" dirty="0">
                <a:solidFill>
                  <a:srgbClr val="000099"/>
                </a:solidFill>
                <a:latin typeface="+mn-lt"/>
                <a:ea typeface="黑体" pitchFamily="2" charset="-122"/>
              </a:rPr>
              <a:t>编码</a:t>
            </a:r>
            <a:r>
              <a:rPr lang="zh-CN" altLang="en-US" sz="2000" b="1" dirty="0" smtClean="0">
                <a:solidFill>
                  <a:srgbClr val="000099"/>
                </a:solidFill>
                <a:latin typeface="+mn-lt"/>
                <a:ea typeface="黑体" pitchFamily="2" charset="-122"/>
              </a:rPr>
              <a:t>共有 </a:t>
            </a:r>
            <a:r>
              <a:rPr lang="en-US" altLang="zh-CN" sz="2000" b="1" dirty="0" smtClean="0">
                <a:solidFill>
                  <a:srgbClr val="000099"/>
                </a:solidFill>
                <a:latin typeface="+mn-lt"/>
                <a:ea typeface="黑体" pitchFamily="2" charset="-122"/>
              </a:rPr>
              <a:t>16 </a:t>
            </a:r>
            <a:r>
              <a:rPr lang="zh-CN" altLang="en-US" sz="2000" b="1" dirty="0">
                <a:solidFill>
                  <a:srgbClr val="000099"/>
                </a:solidFill>
                <a:latin typeface="+mn-lt"/>
                <a:ea typeface="黑体" pitchFamily="2" charset="-122"/>
              </a:rPr>
              <a:t>种不同</a:t>
            </a:r>
            <a:r>
              <a:rPr lang="zh-CN" altLang="en-US" sz="2000" b="1" dirty="0" smtClean="0">
                <a:solidFill>
                  <a:srgbClr val="000099"/>
                </a:solidFill>
                <a:latin typeface="+mn-lt"/>
                <a:ea typeface="黑体" pitchFamily="2" charset="-122"/>
              </a:rPr>
              <a:t>的组合</a:t>
            </a:r>
            <a:r>
              <a:rPr lang="zh-CN" altLang="en-US" sz="2000" b="1" dirty="0">
                <a:solidFill>
                  <a:srgbClr val="000099"/>
                </a:solidFill>
                <a:latin typeface="+mn-lt"/>
                <a:ea typeface="黑体" pitchFamily="2" charset="-122"/>
              </a:rPr>
              <a:t>，因此这 </a:t>
            </a:r>
            <a:r>
              <a:rPr lang="en-US" altLang="zh-CN" sz="2000" b="1" dirty="0">
                <a:solidFill>
                  <a:srgbClr val="000099"/>
                </a:solidFill>
                <a:latin typeface="+mn-lt"/>
                <a:ea typeface="黑体" pitchFamily="2" charset="-122"/>
              </a:rPr>
              <a:t>16 </a:t>
            </a:r>
            <a:r>
              <a:rPr lang="zh-CN" altLang="en-US" sz="2000" b="1" dirty="0">
                <a:solidFill>
                  <a:srgbClr val="000099"/>
                </a:solidFill>
                <a:latin typeface="+mn-lt"/>
                <a:ea typeface="黑体" pitchFamily="2" charset="-122"/>
              </a:rPr>
              <a:t>个点中的</a:t>
            </a:r>
            <a:r>
              <a:rPr lang="zh-CN" altLang="en-US" sz="2000" b="1" dirty="0" smtClean="0">
                <a:solidFill>
                  <a:srgbClr val="000099"/>
                </a:solidFill>
                <a:latin typeface="+mn-lt"/>
                <a:ea typeface="黑体" pitchFamily="2" charset="-122"/>
              </a:rPr>
              <a:t>每个点</a:t>
            </a:r>
            <a:r>
              <a:rPr lang="zh-CN" altLang="en-US" sz="2000" b="1" dirty="0">
                <a:solidFill>
                  <a:srgbClr val="000099"/>
                </a:solidFill>
                <a:latin typeface="+mn-lt"/>
                <a:ea typeface="黑体" pitchFamily="2" charset="-122"/>
              </a:rPr>
              <a:t>可对应于一种 </a:t>
            </a:r>
            <a:r>
              <a:rPr lang="en-US" altLang="zh-CN" sz="2000" b="1" dirty="0" smtClean="0">
                <a:solidFill>
                  <a:srgbClr val="000099"/>
                </a:solidFill>
                <a:latin typeface="+mn-lt"/>
                <a:ea typeface="黑体" pitchFamily="2" charset="-122"/>
              </a:rPr>
              <a:t>4 </a:t>
            </a:r>
            <a:r>
              <a:rPr lang="en-US" altLang="zh-CN" sz="2000" b="1" dirty="0">
                <a:solidFill>
                  <a:srgbClr val="000099"/>
                </a:solidFill>
                <a:latin typeface="+mn-lt"/>
                <a:ea typeface="黑体" pitchFamily="2" charset="-122"/>
              </a:rPr>
              <a:t>bit </a:t>
            </a:r>
            <a:r>
              <a:rPr lang="zh-CN" altLang="en-US" sz="2000" b="1" dirty="0">
                <a:solidFill>
                  <a:srgbClr val="000099"/>
                </a:solidFill>
                <a:latin typeface="+mn-lt"/>
                <a:ea typeface="黑体" pitchFamily="2" charset="-122"/>
              </a:rPr>
              <a:t>的编码</a:t>
            </a:r>
            <a:r>
              <a:rPr lang="zh-CN" altLang="en-US" sz="2000" b="1" dirty="0" smtClean="0">
                <a:solidFill>
                  <a:srgbClr val="000099"/>
                </a:solidFill>
                <a:latin typeface="+mn-lt"/>
                <a:ea typeface="黑体" pitchFamily="2" charset="-122"/>
              </a:rPr>
              <a:t>。数据传输率可提高 </a:t>
            </a:r>
            <a:r>
              <a:rPr lang="en-US" altLang="zh-CN" sz="2000" b="1" dirty="0" smtClean="0">
                <a:solidFill>
                  <a:srgbClr val="000099"/>
                </a:solidFill>
                <a:latin typeface="+mn-lt"/>
                <a:ea typeface="黑体" pitchFamily="2" charset="-122"/>
              </a:rPr>
              <a:t>4 </a:t>
            </a:r>
            <a:r>
              <a:rPr lang="zh-CN" altLang="en-US" sz="2000" b="1" dirty="0" smtClean="0">
                <a:solidFill>
                  <a:srgbClr val="000099"/>
                </a:solidFill>
                <a:latin typeface="+mn-lt"/>
                <a:ea typeface="黑体" pitchFamily="2" charset="-122"/>
              </a:rPr>
              <a:t>倍。 </a:t>
            </a:r>
            <a:endParaRPr lang="zh-CN" altLang="en-US" sz="2000" b="1" dirty="0">
              <a:solidFill>
                <a:srgbClr val="000099"/>
              </a:solidFill>
              <a:latin typeface="+mn-lt"/>
              <a:ea typeface="黑体" pitchFamily="2" charset="-122"/>
            </a:endParaRPr>
          </a:p>
        </p:txBody>
      </p:sp>
    </p:spTree>
    <p:extLst>
      <p:ext uri="{BB962C8B-B14F-4D97-AF65-F5344CB8AC3E}">
        <p14:creationId xmlns="" xmlns:p14="http://schemas.microsoft.com/office/powerpoint/2010/main" val="35372292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pPr marL="0" indent="0">
              <a:buNone/>
            </a:pPr>
            <a:r>
              <a:rPr lang="zh-CN" altLang="en-US" sz="2800" b="1" dirty="0" smtClean="0"/>
              <a:t>通信的双方都可以发送信息，但不能同时发送的通信方式称为</a:t>
            </a:r>
            <a:endParaRPr lang="en-US" altLang="zh-CN" sz="2800" b="1" dirty="0" smtClean="0"/>
          </a:p>
        </p:txBody>
      </p:sp>
      <p:sp>
        <p:nvSpPr>
          <p:cNvPr id="5" name="TextBox 4"/>
          <p:cNvSpPr txBox="1"/>
          <p:nvPr>
            <p:custDataLst>
              <p:tags r:id="rId3"/>
            </p:custDataLst>
          </p:nvPr>
        </p:nvSpPr>
        <p:spPr>
          <a:xfrm>
            <a:off x="2000672" y="3356992"/>
            <a:ext cx="2971800" cy="642937"/>
          </a:xfrm>
          <a:prstGeom prst="rect">
            <a:avLst/>
          </a:prstGeom>
          <a:noFill/>
        </p:spPr>
        <p:txBody>
          <a:bodyPr vert="horz" rtlCol="0" anchor="ctr" anchorCtr="0">
            <a:noAutofit/>
          </a:bodyPr>
          <a:lstStyle/>
          <a:p>
            <a:r>
              <a:rPr lang="zh-CN" altLang="en-US" sz="2800" dirty="0" smtClean="0">
                <a:solidFill>
                  <a:srgbClr val="000000"/>
                </a:solidFill>
              </a:rPr>
              <a:t>单向通信</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4"/>
            </p:custDataLst>
          </p:nvPr>
        </p:nvSpPr>
        <p:spPr>
          <a:xfrm>
            <a:off x="5764560" y="3423866"/>
            <a:ext cx="2971800" cy="642937"/>
          </a:xfrm>
          <a:prstGeom prst="rect">
            <a:avLst/>
          </a:prstGeom>
          <a:noFill/>
        </p:spPr>
        <p:txBody>
          <a:bodyPr vert="horz" rtlCol="0" anchor="ctr" anchorCtr="0">
            <a:noAutofit/>
          </a:bodyPr>
          <a:lstStyle/>
          <a:p>
            <a:r>
              <a:rPr lang="zh-CN" altLang="en-US" sz="2800" dirty="0" smtClean="0">
                <a:solidFill>
                  <a:srgbClr val="000000"/>
                </a:solidFill>
              </a:rPr>
              <a:t>双向通信</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5"/>
            </p:custDataLst>
          </p:nvPr>
        </p:nvSpPr>
        <p:spPr>
          <a:xfrm>
            <a:off x="1981200" y="4500562"/>
            <a:ext cx="2971800" cy="642937"/>
          </a:xfrm>
          <a:prstGeom prst="rect">
            <a:avLst/>
          </a:prstGeom>
          <a:noFill/>
        </p:spPr>
        <p:txBody>
          <a:bodyPr vert="horz" rtlCol="0" anchor="ctr" anchorCtr="0">
            <a:noAutofit/>
          </a:bodyPr>
          <a:lstStyle/>
          <a:p>
            <a:r>
              <a:rPr lang="zh-CN" altLang="en-US" sz="2800" dirty="0" smtClean="0">
                <a:solidFill>
                  <a:srgbClr val="000000"/>
                </a:solidFill>
              </a:rPr>
              <a:t>双向交替通信</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6"/>
            </p:custDataLst>
          </p:nvPr>
        </p:nvSpPr>
        <p:spPr>
          <a:xfrm>
            <a:off x="5673080" y="4437112"/>
            <a:ext cx="2899792" cy="642937"/>
          </a:xfrm>
          <a:prstGeom prst="rect">
            <a:avLst/>
          </a:prstGeom>
          <a:noFill/>
        </p:spPr>
        <p:txBody>
          <a:bodyPr vert="horz" rtlCol="0" anchor="ctr" anchorCtr="0">
            <a:noAutofit/>
          </a:bodyPr>
          <a:lstStyle/>
          <a:p>
            <a:r>
              <a:rPr lang="zh-CN" altLang="en-US" sz="2800" dirty="0" smtClean="0"/>
              <a:t>双向同时通信</a:t>
            </a:r>
            <a:endParaRPr lang="zh-CN" altLang="en-US" sz="2800" dirty="0">
              <a:solidFill>
                <a:srgbClr val="000000"/>
              </a:solidFill>
              <a:latin typeface="Microsoft Yahei"/>
              <a:ea typeface="Microsoft Yahei"/>
              <a:sym typeface="Microsoft Yahei"/>
            </a:endParaRPr>
          </a:p>
        </p:txBody>
      </p:sp>
      <p:sp>
        <p:nvSpPr>
          <p:cNvPr id="9" name="椭圆 8"/>
          <p:cNvSpPr>
            <a:spLocks noChangeAspect="1"/>
          </p:cNvSpPr>
          <p:nvPr>
            <p:custDataLst>
              <p:tags r:id="rId7"/>
            </p:custDataLst>
          </p:nvPr>
        </p:nvSpPr>
        <p:spPr bwMode="auto">
          <a:xfrm>
            <a:off x="1248197" y="342128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0" name="椭圆 9"/>
          <p:cNvSpPr>
            <a:spLocks noChangeAspect="1"/>
          </p:cNvSpPr>
          <p:nvPr>
            <p:custDataLst>
              <p:tags r:id="rId8"/>
            </p:custDataLst>
          </p:nvPr>
        </p:nvSpPr>
        <p:spPr bwMode="auto">
          <a:xfrm>
            <a:off x="5012085" y="3488160"/>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dirty="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9"/>
            </p:custDataLst>
          </p:nvPr>
        </p:nvSpPr>
        <p:spPr bwMode="auto">
          <a:xfrm>
            <a:off x="1228725" y="45648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椭圆 11"/>
          <p:cNvSpPr>
            <a:spLocks noChangeAspect="1"/>
          </p:cNvSpPr>
          <p:nvPr>
            <p:custDataLst>
              <p:tags r:id="rId10"/>
            </p:custDataLst>
          </p:nvPr>
        </p:nvSpPr>
        <p:spPr bwMode="auto">
          <a:xfrm>
            <a:off x="4920605" y="45014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3" name="圆角矩形 12"/>
          <p:cNvSpPr/>
          <p:nvPr>
            <p:custDataLst>
              <p:tags r:id="rId11"/>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8" name="组合 17"/>
          <p:cNvGrpSpPr/>
          <p:nvPr>
            <p:custDataLst>
              <p:tags r:id="rId12"/>
            </p:custDataLst>
          </p:nvPr>
        </p:nvGrpSpPr>
        <p:grpSpPr>
          <a:xfrm>
            <a:off x="0" y="0"/>
            <a:ext cx="9906000" cy="635000"/>
            <a:chOff x="0" y="0"/>
            <a:chExt cx="9906000" cy="635000"/>
          </a:xfrm>
        </p:grpSpPr>
        <p:sp>
          <p:nvSpPr>
            <p:cNvPr id="14"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5"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7"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2</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3" name="图片 2" descr="tmp28BC.tmp"/>
          <p:cNvPicPr>
            <a:picLocks/>
          </p:cNvPicPr>
          <p:nvPr>
            <p:custDataLst>
              <p:tags r:id="rId13"/>
            </p:custDataLst>
          </p:nvPr>
        </p:nvPicPr>
        <p:blipFill>
          <a:blip r:embed="rId19" cstate="print"/>
          <a:stretch>
            <a:fillRect/>
          </a:stretch>
        </p:blipFill>
        <p:spPr>
          <a:xfrm>
            <a:off x="8356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p>
        </p:txBody>
      </p:sp>
      <p:sp>
        <p:nvSpPr>
          <p:cNvPr id="31747" name="Rectangle 3"/>
          <p:cNvSpPr>
            <a:spLocks noGrp="1" noChangeArrowheads="1"/>
          </p:cNvSpPr>
          <p:nvPr>
            <p:ph idx="1"/>
          </p:nvPr>
        </p:nvSpPr>
        <p:spPr/>
        <p:txBody>
          <a:bodyPr/>
          <a:lstStyle/>
          <a:p>
            <a:r>
              <a:rPr lang="zh-CN" altLang="en-US" dirty="0"/>
              <a:t>任何实际的信道都不是理想的，在传输信号时会产生各种失真以及带来多种干扰。</a:t>
            </a:r>
            <a:r>
              <a:rPr lang="zh-CN" altLang="en-US" sz="3600" dirty="0"/>
              <a:t> </a:t>
            </a:r>
          </a:p>
          <a:p>
            <a:r>
              <a:rPr lang="zh-CN" altLang="en-US" dirty="0"/>
              <a:t>码元传输的速率越高，或信号传输的距离越远</a:t>
            </a:r>
            <a:r>
              <a:rPr lang="zh-CN" altLang="en-US" dirty="0" smtClean="0"/>
              <a:t>，</a:t>
            </a:r>
            <a:r>
              <a:rPr lang="zh-CN" altLang="zh-CN" dirty="0"/>
              <a:t>或传输媒体质量越</a:t>
            </a:r>
            <a:r>
              <a:rPr lang="zh-CN" altLang="zh-CN" dirty="0" smtClean="0"/>
              <a:t>差</a:t>
            </a:r>
            <a:r>
              <a:rPr lang="zh-CN" altLang="en-US" dirty="0" smtClean="0"/>
              <a:t>，在</a:t>
            </a:r>
            <a:r>
              <a:rPr lang="zh-CN" altLang="en-US" dirty="0"/>
              <a:t>信道的输出端的波形的失真就越严重。 </a:t>
            </a:r>
          </a:p>
        </p:txBody>
      </p:sp>
    </p:spTree>
    <p:extLst>
      <p:ext uri="{BB962C8B-B14F-4D97-AF65-F5344CB8AC3E}">
        <p14:creationId xmlns="" xmlns:p14="http://schemas.microsoft.com/office/powerpoint/2010/main" val="3769562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p>
        </p:txBody>
      </p:sp>
      <p:grpSp>
        <p:nvGrpSpPr>
          <p:cNvPr id="4" name="组合 3"/>
          <p:cNvGrpSpPr/>
          <p:nvPr/>
        </p:nvGrpSpPr>
        <p:grpSpPr>
          <a:xfrm>
            <a:off x="626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73"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5"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7"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sp>
          <p:nvSpPr>
            <p:cNvPr id="2" name="矩形 1"/>
            <p:cNvSpPr/>
            <p:nvPr/>
          </p:nvSpPr>
          <p:spPr>
            <a:xfrm>
              <a:off x="776536" y="1426828"/>
              <a:ext cx="3480440" cy="634020"/>
            </a:xfrm>
            <a:prstGeom prst="rect">
              <a:avLst/>
            </a:prstGeom>
          </p:spPr>
          <p:txBody>
            <a:bodyPr wrap="none">
              <a:spAutoFit/>
            </a:bodyPr>
            <a:lstStyle/>
            <a:p>
              <a:pPr>
                <a:lnSpc>
                  <a:spcPct val="110000"/>
                </a:lnSpc>
              </a:pPr>
              <a:r>
                <a:rPr lang="zh-CN" altLang="en-US" sz="3200" b="1" dirty="0">
                  <a:latin typeface="+mn-lt"/>
                  <a:ea typeface="黑体" pitchFamily="2" charset="-122"/>
                </a:rPr>
                <a:t>有失真，但</a:t>
              </a:r>
              <a:r>
                <a:rPr lang="zh-CN" altLang="en-US" sz="3200" b="1" dirty="0">
                  <a:solidFill>
                    <a:srgbClr val="FF0000"/>
                  </a:solidFill>
                  <a:latin typeface="+mn-lt"/>
                  <a:ea typeface="黑体" pitchFamily="2" charset="-122"/>
                </a:rPr>
                <a:t>可识别</a:t>
              </a:r>
            </a:p>
          </p:txBody>
        </p:sp>
      </p:grpSp>
      <p:grpSp>
        <p:nvGrpSpPr>
          <p:cNvPr id="5" name="组合 4"/>
          <p:cNvGrpSpPr/>
          <p:nvPr/>
        </p:nvGrpSpPr>
        <p:grpSpPr>
          <a:xfrm>
            <a:off x="560512" y="3622261"/>
            <a:ext cx="8487172" cy="2024935"/>
            <a:chOff x="560512" y="3780329"/>
            <a:chExt cx="8487172" cy="2024935"/>
          </a:xfrm>
        </p:grpSpPr>
        <p:grpSp>
          <p:nvGrpSpPr>
            <p:cNvPr id="32792" name="Group 24"/>
            <p:cNvGrpSpPr>
              <a:grpSpLocks/>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82"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4"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6"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b="1" dirty="0">
                  <a:latin typeface="+mn-lt"/>
                  <a:ea typeface="黑体" pitchFamily="2" charset="-122"/>
                </a:rPr>
                <a:t>失真大，</a:t>
              </a:r>
              <a:r>
                <a:rPr lang="zh-CN" altLang="en-US" sz="3200" b="1" dirty="0">
                  <a:solidFill>
                    <a:srgbClr val="FF0000"/>
                  </a:solidFill>
                  <a:latin typeface="+mn-lt"/>
                  <a:ea typeface="黑体" pitchFamily="2" charset="-122"/>
                </a:rPr>
                <a:t>无法识别 </a:t>
              </a:r>
              <a:endParaRPr lang="zh-CN" altLang="en-US" sz="3200" b="1" dirty="0">
                <a:latin typeface="+mn-lt"/>
                <a:ea typeface="黑体" pitchFamily="2" charset="-122"/>
              </a:endParaRPr>
            </a:p>
          </p:txBody>
        </p:sp>
      </p:grpSp>
    </p:spTree>
    <p:extLst>
      <p:ext uri="{BB962C8B-B14F-4D97-AF65-F5344CB8AC3E}">
        <p14:creationId xmlns="" xmlns:p14="http://schemas.microsoft.com/office/powerpoint/2010/main" val="27585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zh-CN" dirty="0" smtClean="0"/>
              <a:t>从</a:t>
            </a:r>
            <a:r>
              <a:rPr lang="zh-CN" altLang="zh-CN" dirty="0"/>
              <a:t>概念上讲，限制码元在信道上的传输速率的因素有以下两</a:t>
            </a:r>
            <a:r>
              <a:rPr lang="zh-CN" altLang="zh-CN" dirty="0" smtClean="0"/>
              <a:t>个</a:t>
            </a:r>
            <a:r>
              <a:rPr lang="zh-CN" altLang="en-US" dirty="0" smtClean="0"/>
              <a:t>：</a:t>
            </a:r>
            <a:endParaRPr lang="en-US" altLang="zh-CN" dirty="0" smtClean="0"/>
          </a:p>
          <a:p>
            <a:r>
              <a:rPr lang="zh-CN" altLang="zh-CN" dirty="0">
                <a:solidFill>
                  <a:srgbClr val="FF0000"/>
                </a:solidFill>
              </a:rPr>
              <a:t>信道能够通过的频率</a:t>
            </a:r>
            <a:r>
              <a:rPr lang="zh-CN" altLang="zh-CN" dirty="0" smtClean="0">
                <a:solidFill>
                  <a:srgbClr val="FF0000"/>
                </a:solidFill>
              </a:rPr>
              <a:t>范围</a:t>
            </a:r>
            <a:endParaRPr lang="en-US" altLang="zh-CN" dirty="0" smtClean="0">
              <a:solidFill>
                <a:srgbClr val="FF0000"/>
              </a:solidFill>
            </a:endParaRPr>
          </a:p>
          <a:p>
            <a:r>
              <a:rPr lang="zh-CN" altLang="zh-CN" dirty="0">
                <a:solidFill>
                  <a:srgbClr val="FF0000"/>
                </a:solidFill>
              </a:rPr>
              <a:t>信噪比</a:t>
            </a:r>
          </a:p>
          <a:p>
            <a:endParaRPr lang="zh-CN" altLang="en-US" dirty="0"/>
          </a:p>
        </p:txBody>
      </p:sp>
    </p:spTree>
    <p:extLst>
      <p:ext uri="{BB962C8B-B14F-4D97-AF65-F5344CB8AC3E}">
        <p14:creationId xmlns="" xmlns:p14="http://schemas.microsoft.com/office/powerpoint/2010/main" val="1219084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2 </a:t>
            </a:r>
            <a:r>
              <a:rPr lang="zh-CN" altLang="zh-CN" dirty="0" smtClean="0"/>
              <a:t>章</a:t>
            </a:r>
            <a:r>
              <a:rPr lang="en-US" altLang="zh-CN" dirty="0" smtClean="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en-US" altLang="zh-CN" dirty="0" smtClean="0"/>
              <a:t> </a:t>
            </a:r>
            <a:r>
              <a:rPr lang="zh-CN" altLang="zh-CN" dirty="0" smtClean="0"/>
              <a:t>物理层</a:t>
            </a:r>
            <a:r>
              <a:rPr lang="zh-CN" altLang="zh-CN" dirty="0"/>
              <a:t>的基本概念</a:t>
            </a:r>
          </a:p>
          <a:p>
            <a:r>
              <a:rPr lang="en-US" altLang="zh-CN" dirty="0" smtClean="0"/>
              <a:t>2.2  </a:t>
            </a:r>
            <a:r>
              <a:rPr lang="zh-CN" altLang="zh-CN" dirty="0" smtClean="0"/>
              <a:t>数据通信</a:t>
            </a:r>
            <a:r>
              <a:rPr lang="zh-CN" altLang="zh-CN" dirty="0"/>
              <a:t>的基础知识</a:t>
            </a:r>
          </a:p>
          <a:p>
            <a:r>
              <a:rPr lang="en-US" altLang="zh-CN" dirty="0" smtClean="0"/>
              <a:t>2.3  </a:t>
            </a:r>
            <a:r>
              <a:rPr lang="zh-CN" altLang="zh-CN" dirty="0" smtClean="0"/>
              <a:t>物理层</a:t>
            </a:r>
            <a:r>
              <a:rPr lang="zh-CN" altLang="zh-CN" dirty="0"/>
              <a:t>下面的传输媒体</a:t>
            </a:r>
          </a:p>
          <a:p>
            <a:r>
              <a:rPr lang="en-US" altLang="zh-CN" dirty="0" smtClean="0"/>
              <a:t>2.4  </a:t>
            </a:r>
            <a:r>
              <a:rPr lang="zh-CN" altLang="zh-CN" dirty="0" smtClean="0"/>
              <a:t>信道</a:t>
            </a:r>
            <a:r>
              <a:rPr lang="zh-CN" altLang="zh-CN" dirty="0"/>
              <a:t>复用技术</a:t>
            </a:r>
          </a:p>
          <a:p>
            <a:r>
              <a:rPr lang="en-US" altLang="zh-CN" dirty="0" smtClean="0"/>
              <a:t>2.5  </a:t>
            </a:r>
            <a:r>
              <a:rPr lang="zh-CN" altLang="zh-CN" dirty="0" smtClean="0"/>
              <a:t>数字传输</a:t>
            </a:r>
            <a:r>
              <a:rPr lang="zh-CN" altLang="zh-CN" dirty="0"/>
              <a:t>系统</a:t>
            </a:r>
          </a:p>
          <a:p>
            <a:r>
              <a:rPr lang="en-US" altLang="zh-CN" dirty="0" smtClean="0"/>
              <a:t>2.6  </a:t>
            </a:r>
            <a:r>
              <a:rPr lang="zh-CN" altLang="zh-CN" dirty="0" smtClean="0"/>
              <a:t>宽带</a:t>
            </a:r>
            <a:r>
              <a:rPr lang="zh-CN" altLang="zh-CN" dirty="0"/>
              <a:t>接入技术</a:t>
            </a:r>
          </a:p>
          <a:p>
            <a:endParaRPr lang="zh-CN" altLang="en-US" dirty="0"/>
          </a:p>
        </p:txBody>
      </p:sp>
    </p:spTree>
    <p:extLst>
      <p:ext uri="{BB962C8B-B14F-4D97-AF65-F5344CB8AC3E}">
        <p14:creationId xmlns="" xmlns:p14="http://schemas.microsoft.com/office/powerpoint/2010/main" val="3338607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a:t>
            </a:r>
            <a:r>
              <a:rPr lang="zh-CN" altLang="zh-CN" dirty="0" smtClean="0"/>
              <a:t>信道</a:t>
            </a:r>
            <a:r>
              <a:rPr lang="zh-CN" altLang="en-US" dirty="0" smtClean="0"/>
              <a:t>。</a:t>
            </a:r>
            <a:endParaRPr lang="en-US" altLang="zh-CN" dirty="0" smtClean="0"/>
          </a:p>
          <a:p>
            <a:r>
              <a:rPr lang="en-US" altLang="zh-CN" dirty="0" smtClean="0"/>
              <a:t>1924</a:t>
            </a:r>
            <a:r>
              <a:rPr lang="zh-CN" altLang="en-US" dirty="0" smtClean="0"/>
              <a:t>年</a:t>
            </a:r>
            <a:r>
              <a:rPr lang="zh-CN" altLang="en-US" dirty="0"/>
              <a:t>，</a:t>
            </a:r>
            <a:r>
              <a:rPr lang="zh-CN" altLang="en-US" dirty="0" smtClean="0"/>
              <a:t>奈奎斯特 </a:t>
            </a:r>
            <a:r>
              <a:rPr lang="en-US" altLang="zh-CN" dirty="0" smtClean="0"/>
              <a:t>(</a:t>
            </a:r>
            <a:r>
              <a:rPr lang="en-US" altLang="zh-CN" dirty="0" err="1"/>
              <a:t>Nyquist</a:t>
            </a:r>
            <a:r>
              <a:rPr lang="en-US" altLang="zh-CN" dirty="0" smtClean="0"/>
              <a:t>) </a:t>
            </a:r>
            <a:r>
              <a:rPr lang="zh-CN" altLang="en-US" dirty="0" smtClean="0"/>
              <a:t>就</a:t>
            </a:r>
            <a:r>
              <a:rPr lang="zh-CN" altLang="en-US" dirty="0"/>
              <a:t>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r>
              <a:rPr lang="zh-CN" altLang="en-US" dirty="0" smtClean="0"/>
              <a:t>。</a:t>
            </a:r>
            <a:endParaRPr lang="zh-CN" altLang="en-US" dirty="0"/>
          </a:p>
        </p:txBody>
      </p:sp>
    </p:spTree>
    <p:extLst>
      <p:ext uri="{BB962C8B-B14F-4D97-AF65-F5344CB8AC3E}">
        <p14:creationId xmlns="" xmlns:p14="http://schemas.microsoft.com/office/powerpoint/2010/main" val="7515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2"/>
          <p:cNvSpPr>
            <a:spLocks noChangeArrowheads="1"/>
          </p:cNvSpPr>
          <p:nvPr/>
        </p:nvSpPr>
        <p:spPr bwMode="auto">
          <a:xfrm>
            <a:off x="4094825" y="3114675"/>
            <a:ext cx="3823096" cy="1081088"/>
          </a:xfrm>
          <a:prstGeom prst="rect">
            <a:avLst/>
          </a:prstGeom>
          <a:solidFill>
            <a:srgbClr val="FFCCFF"/>
          </a:solidFill>
          <a:ln w="9525">
            <a:noFill/>
            <a:miter lim="800000"/>
            <a:headEnd/>
            <a:tailEnd/>
          </a:ln>
        </p:spPr>
        <p:txBody>
          <a:bodyPr wrap="none" anchor="ctr"/>
          <a:lstStyle/>
          <a:p>
            <a:endParaRPr lang="zh-CN" altLang="en-US"/>
          </a:p>
        </p:txBody>
      </p:sp>
      <p:sp>
        <p:nvSpPr>
          <p:cNvPr id="57347" name="Rectangle 2"/>
          <p:cNvSpPr>
            <a:spLocks noGrp="1" noChangeArrowheads="1"/>
          </p:cNvSpPr>
          <p:nvPr>
            <p:ph type="title"/>
          </p:nvPr>
        </p:nvSpPr>
        <p:spPr/>
        <p:txBody>
          <a:bodyPr/>
          <a:lstStyle/>
          <a:p>
            <a:pPr algn="ctr" eaLnBrk="1" hangingPunct="1"/>
            <a:r>
              <a:rPr lang="zh-CN" altLang="en-US" sz="3600" smtClean="0"/>
              <a:t>奈氏</a:t>
            </a:r>
            <a:r>
              <a:rPr lang="en-US" altLang="zh-CN" sz="3600" smtClean="0"/>
              <a:t>(Nyquist)</a:t>
            </a:r>
            <a:r>
              <a:rPr lang="zh-CN" altLang="en-US" sz="3600" smtClean="0"/>
              <a:t>准则</a:t>
            </a:r>
            <a:r>
              <a:rPr lang="zh-CN" altLang="en-US" smtClean="0"/>
              <a:t> </a:t>
            </a:r>
          </a:p>
        </p:txBody>
      </p:sp>
      <p:sp>
        <p:nvSpPr>
          <p:cNvPr id="33795" name="Rectangle 3"/>
          <p:cNvSpPr>
            <a:spLocks noGrp="1" noChangeArrowheads="1"/>
          </p:cNvSpPr>
          <p:nvPr>
            <p:ph type="body" idx="1"/>
          </p:nvPr>
        </p:nvSpPr>
        <p:spPr>
          <a:xfrm>
            <a:off x="1052513" y="4365626"/>
            <a:ext cx="8420100" cy="2232025"/>
          </a:xfrm>
        </p:spPr>
        <p:txBody>
          <a:bodyPr/>
          <a:lstStyle/>
          <a:p>
            <a:pPr eaLnBrk="1" hangingPunct="1"/>
            <a:r>
              <a:rPr lang="zh-CN" altLang="en-US" smtClean="0"/>
              <a:t>每赫带宽的理想低通信道的最高码元传输速率是每秒 </a:t>
            </a:r>
            <a:r>
              <a:rPr lang="zh-CN" altLang="en-US" sz="1600" smtClean="0"/>
              <a:t> </a:t>
            </a:r>
            <a:r>
              <a:rPr lang="en-US" altLang="zh-CN" smtClean="0"/>
              <a:t>2</a:t>
            </a:r>
            <a:r>
              <a:rPr lang="en-US" altLang="zh-CN" sz="1600" b="1" smtClean="0"/>
              <a:t>  </a:t>
            </a:r>
            <a:r>
              <a:rPr lang="zh-CN" altLang="en-US" smtClean="0"/>
              <a:t>个码元。</a:t>
            </a:r>
          </a:p>
          <a:p>
            <a:pPr eaLnBrk="1" hangingPunct="1"/>
            <a:r>
              <a:rPr lang="en-US" altLang="zh-CN" smtClean="0"/>
              <a:t>Baud </a:t>
            </a:r>
            <a:r>
              <a:rPr lang="zh-CN" altLang="en-US" smtClean="0"/>
              <a:t>是</a:t>
            </a:r>
            <a:r>
              <a:rPr lang="zh-CN" altLang="en-US" smtClean="0">
                <a:solidFill>
                  <a:schemeClr val="hlink"/>
                </a:solidFill>
              </a:rPr>
              <a:t>波特</a:t>
            </a:r>
            <a:r>
              <a:rPr lang="zh-CN" altLang="en-US" smtClean="0"/>
              <a:t>，是</a:t>
            </a:r>
            <a:r>
              <a:rPr lang="zh-CN" altLang="en-US" smtClean="0">
                <a:solidFill>
                  <a:schemeClr val="hlink"/>
                </a:solidFill>
              </a:rPr>
              <a:t>码元</a:t>
            </a:r>
            <a:r>
              <a:rPr lang="zh-CN" altLang="en-US" smtClean="0"/>
              <a:t>传输速率的单位，</a:t>
            </a:r>
            <a:r>
              <a:rPr lang="en-US" altLang="zh-CN" smtClean="0"/>
              <a:t>1 </a:t>
            </a:r>
            <a:r>
              <a:rPr lang="zh-CN" altLang="en-US" smtClean="0"/>
              <a:t>波特为每秒传送 </a:t>
            </a:r>
            <a:r>
              <a:rPr lang="en-US" altLang="zh-CN" smtClean="0"/>
              <a:t>1 </a:t>
            </a:r>
            <a:r>
              <a:rPr lang="zh-CN" altLang="en-US" smtClean="0"/>
              <a:t>个码元。 </a:t>
            </a:r>
          </a:p>
        </p:txBody>
      </p:sp>
      <p:sp>
        <p:nvSpPr>
          <p:cNvPr id="57349" name="Text Box 7"/>
          <p:cNvSpPr txBox="1">
            <a:spLocks noChangeArrowheads="1"/>
          </p:cNvSpPr>
          <p:nvPr/>
        </p:nvSpPr>
        <p:spPr bwMode="auto">
          <a:xfrm>
            <a:off x="1209014" y="1973263"/>
            <a:ext cx="7556877" cy="523220"/>
          </a:xfrm>
          <a:prstGeom prst="rect">
            <a:avLst/>
          </a:prstGeom>
          <a:noFill/>
          <a:ln w="9525">
            <a:noFill/>
            <a:miter lim="800000"/>
            <a:headEnd/>
            <a:tailEnd/>
          </a:ln>
        </p:spPr>
        <p:txBody>
          <a:bodyPr wrap="none">
            <a:spAutoFit/>
          </a:bodyPr>
          <a:lstStyle/>
          <a:p>
            <a:r>
              <a:rPr lang="zh-CN" altLang="en-US" sz="2800">
                <a:solidFill>
                  <a:schemeClr val="hlink"/>
                </a:solidFill>
                <a:latin typeface="Arial" charset="0"/>
                <a:ea typeface="黑体" pitchFamily="49" charset="-122"/>
              </a:rPr>
              <a:t>理想低通信道</a:t>
            </a:r>
            <a:r>
              <a:rPr lang="zh-CN" altLang="en-US" sz="2800">
                <a:solidFill>
                  <a:srgbClr val="333399"/>
                </a:solidFill>
                <a:latin typeface="Arial" charset="0"/>
                <a:ea typeface="黑体" pitchFamily="49" charset="-122"/>
              </a:rPr>
              <a:t>的最高码元传输速率 </a:t>
            </a:r>
            <a:r>
              <a:rPr lang="en-US" altLang="zh-CN" sz="2800">
                <a:solidFill>
                  <a:srgbClr val="333399"/>
                </a:solidFill>
                <a:latin typeface="Arial" charset="0"/>
                <a:ea typeface="黑体" pitchFamily="49" charset="-122"/>
              </a:rPr>
              <a:t>= 2</a:t>
            </a:r>
            <a:r>
              <a:rPr lang="en-US" altLang="zh-CN" sz="2800" i="1">
                <a:solidFill>
                  <a:srgbClr val="333399"/>
                </a:solidFill>
                <a:latin typeface="Arial" charset="0"/>
                <a:ea typeface="黑体" pitchFamily="49" charset="-122"/>
              </a:rPr>
              <a:t>W</a:t>
            </a:r>
            <a:r>
              <a:rPr lang="en-US" altLang="zh-CN" sz="2800">
                <a:solidFill>
                  <a:srgbClr val="333399"/>
                </a:solidFill>
                <a:latin typeface="Arial" charset="0"/>
                <a:ea typeface="黑体" pitchFamily="49" charset="-122"/>
              </a:rPr>
              <a:t> Baud </a:t>
            </a:r>
          </a:p>
        </p:txBody>
      </p:sp>
      <p:sp>
        <p:nvSpPr>
          <p:cNvPr id="57350" name="Text Box 8"/>
          <p:cNvSpPr txBox="1">
            <a:spLocks noChangeArrowheads="1"/>
          </p:cNvSpPr>
          <p:nvPr/>
        </p:nvSpPr>
        <p:spPr bwMode="auto">
          <a:xfrm>
            <a:off x="1209014" y="2549526"/>
            <a:ext cx="6787436" cy="523220"/>
          </a:xfrm>
          <a:prstGeom prst="rect">
            <a:avLst/>
          </a:prstGeom>
          <a:noFill/>
          <a:ln w="9525">
            <a:noFill/>
            <a:miter lim="800000"/>
            <a:headEnd/>
            <a:tailEnd/>
          </a:ln>
        </p:spPr>
        <p:txBody>
          <a:bodyPr wrap="none">
            <a:spAutoFit/>
          </a:bodyPr>
          <a:lstStyle/>
          <a:p>
            <a:r>
              <a:rPr lang="en-US" altLang="zh-CN" sz="2800" i="1">
                <a:solidFill>
                  <a:srgbClr val="333399"/>
                </a:solidFill>
                <a:latin typeface="Arial" charset="0"/>
                <a:ea typeface="黑体" pitchFamily="49" charset="-122"/>
              </a:rPr>
              <a:t>W </a:t>
            </a:r>
            <a:r>
              <a:rPr lang="zh-CN" altLang="en-US" sz="2800">
                <a:solidFill>
                  <a:srgbClr val="333399"/>
                </a:solidFill>
                <a:latin typeface="Arial" charset="0"/>
                <a:ea typeface="黑体" pitchFamily="49" charset="-122"/>
              </a:rPr>
              <a:t>是理想低通信道的带宽，单位为赫</a:t>
            </a:r>
            <a:r>
              <a:rPr lang="en-US" altLang="zh-CN" sz="2800">
                <a:solidFill>
                  <a:srgbClr val="333399"/>
                </a:solidFill>
                <a:latin typeface="Arial" charset="0"/>
                <a:ea typeface="黑体" pitchFamily="49" charset="-122"/>
              </a:rPr>
              <a:t>(Hz) </a:t>
            </a:r>
          </a:p>
        </p:txBody>
      </p:sp>
      <p:sp>
        <p:nvSpPr>
          <p:cNvPr id="57351" name="Line 9"/>
          <p:cNvSpPr>
            <a:spLocks noChangeShapeType="1"/>
          </p:cNvSpPr>
          <p:nvPr/>
        </p:nvSpPr>
        <p:spPr bwMode="auto">
          <a:xfrm>
            <a:off x="1363796" y="3697288"/>
            <a:ext cx="6708907" cy="0"/>
          </a:xfrm>
          <a:prstGeom prst="line">
            <a:avLst/>
          </a:prstGeom>
          <a:noFill/>
          <a:ln w="28575">
            <a:solidFill>
              <a:srgbClr val="333399"/>
            </a:solidFill>
            <a:round/>
            <a:headEnd/>
            <a:tailEnd type="triangle" w="med" len="lg"/>
          </a:ln>
        </p:spPr>
        <p:txBody>
          <a:bodyPr/>
          <a:lstStyle/>
          <a:p>
            <a:endParaRPr lang="zh-CN" altLang="en-US"/>
          </a:p>
        </p:txBody>
      </p:sp>
      <p:sp>
        <p:nvSpPr>
          <p:cNvPr id="57352" name="Text Box 12"/>
          <p:cNvSpPr txBox="1">
            <a:spLocks noChangeArrowheads="1"/>
          </p:cNvSpPr>
          <p:nvPr/>
        </p:nvSpPr>
        <p:spPr bwMode="auto">
          <a:xfrm>
            <a:off x="5109502" y="3187700"/>
            <a:ext cx="1107996" cy="369332"/>
          </a:xfrm>
          <a:prstGeom prst="rect">
            <a:avLst/>
          </a:prstGeom>
          <a:noFill/>
          <a:ln w="76200" cmpd="tri">
            <a:solidFill>
              <a:schemeClr val="hlink"/>
            </a:solidFill>
            <a:miter lim="800000"/>
            <a:headEnd/>
            <a:tailEnd/>
          </a:ln>
        </p:spPr>
        <p:txBody>
          <a:bodyPr wrap="none">
            <a:spAutoFit/>
          </a:bodyPr>
          <a:lstStyle/>
          <a:p>
            <a:r>
              <a:rPr lang="zh-CN" altLang="en-US">
                <a:solidFill>
                  <a:schemeClr val="hlink"/>
                </a:solidFill>
                <a:ea typeface="黑体" pitchFamily="49" charset="-122"/>
              </a:rPr>
              <a:t>不能通过</a:t>
            </a:r>
          </a:p>
        </p:txBody>
      </p:sp>
      <p:sp>
        <p:nvSpPr>
          <p:cNvPr id="57353" name="Text Box 13"/>
          <p:cNvSpPr txBox="1">
            <a:spLocks noChangeArrowheads="1"/>
          </p:cNvSpPr>
          <p:nvPr/>
        </p:nvSpPr>
        <p:spPr bwMode="auto">
          <a:xfrm>
            <a:off x="2046552" y="3187700"/>
            <a:ext cx="877163" cy="369332"/>
          </a:xfrm>
          <a:prstGeom prst="rect">
            <a:avLst/>
          </a:prstGeom>
          <a:noFill/>
          <a:ln w="9525">
            <a:noFill/>
            <a:miter lim="800000"/>
            <a:headEnd/>
            <a:tailEnd/>
          </a:ln>
        </p:spPr>
        <p:txBody>
          <a:bodyPr wrap="none">
            <a:spAutoFit/>
          </a:bodyPr>
          <a:lstStyle/>
          <a:p>
            <a:r>
              <a:rPr lang="zh-CN" altLang="en-US">
                <a:solidFill>
                  <a:srgbClr val="333399"/>
                </a:solidFill>
                <a:ea typeface="黑体" pitchFamily="49" charset="-122"/>
              </a:rPr>
              <a:t>能通过</a:t>
            </a:r>
          </a:p>
        </p:txBody>
      </p:sp>
      <p:sp>
        <p:nvSpPr>
          <p:cNvPr id="57354" name="Text Box 14"/>
          <p:cNvSpPr txBox="1">
            <a:spLocks noChangeArrowheads="1"/>
          </p:cNvSpPr>
          <p:nvPr/>
        </p:nvSpPr>
        <p:spPr bwMode="auto">
          <a:xfrm>
            <a:off x="952765" y="3476626"/>
            <a:ext cx="327334" cy="400110"/>
          </a:xfrm>
          <a:prstGeom prst="rect">
            <a:avLst/>
          </a:prstGeom>
          <a:noFill/>
          <a:ln w="9525">
            <a:noFill/>
            <a:miter lim="800000"/>
            <a:headEnd/>
            <a:tailEnd/>
          </a:ln>
        </p:spPr>
        <p:txBody>
          <a:bodyPr wrap="none">
            <a:spAutoFit/>
          </a:bodyPr>
          <a:lstStyle/>
          <a:p>
            <a:r>
              <a:rPr lang="en-US" altLang="zh-CN" sz="2000">
                <a:latin typeface="Arial" charset="0"/>
              </a:rPr>
              <a:t>0</a:t>
            </a:r>
          </a:p>
        </p:txBody>
      </p:sp>
      <p:sp>
        <p:nvSpPr>
          <p:cNvPr id="57355" name="Text Box 15"/>
          <p:cNvSpPr txBox="1">
            <a:spLocks noChangeArrowheads="1"/>
          </p:cNvSpPr>
          <p:nvPr/>
        </p:nvSpPr>
        <p:spPr bwMode="auto">
          <a:xfrm>
            <a:off x="7995313" y="3481389"/>
            <a:ext cx="1181734" cy="400110"/>
          </a:xfrm>
          <a:prstGeom prst="rect">
            <a:avLst/>
          </a:prstGeom>
          <a:noFill/>
          <a:ln w="9525">
            <a:noFill/>
            <a:miter lim="800000"/>
            <a:headEnd/>
            <a:tailEnd/>
          </a:ln>
        </p:spPr>
        <p:txBody>
          <a:bodyPr wrap="none">
            <a:spAutoFit/>
          </a:bodyPr>
          <a:lstStyle/>
          <a:p>
            <a:r>
              <a:rPr lang="zh-CN" altLang="en-US" sz="2000">
                <a:solidFill>
                  <a:srgbClr val="333399"/>
                </a:solidFill>
                <a:latin typeface="Arial" charset="0"/>
                <a:ea typeface="黑体" pitchFamily="49" charset="-122"/>
              </a:rPr>
              <a:t>频率</a:t>
            </a:r>
            <a:r>
              <a:rPr lang="en-US" altLang="zh-CN" sz="2000">
                <a:solidFill>
                  <a:srgbClr val="333399"/>
                </a:solidFill>
                <a:latin typeface="Arial" charset="0"/>
                <a:ea typeface="黑体" pitchFamily="49" charset="-122"/>
              </a:rPr>
              <a:t>(Hz)</a:t>
            </a:r>
          </a:p>
        </p:txBody>
      </p:sp>
      <p:sp>
        <p:nvSpPr>
          <p:cNvPr id="57356" name="Line 18"/>
          <p:cNvSpPr>
            <a:spLocks noChangeShapeType="1"/>
          </p:cNvSpPr>
          <p:nvPr/>
        </p:nvSpPr>
        <p:spPr bwMode="auto">
          <a:xfrm>
            <a:off x="4094825" y="3260725"/>
            <a:ext cx="0" cy="935038"/>
          </a:xfrm>
          <a:prstGeom prst="line">
            <a:avLst/>
          </a:prstGeom>
          <a:noFill/>
          <a:ln w="19050">
            <a:solidFill>
              <a:srgbClr val="333399"/>
            </a:solidFill>
            <a:prstDash val="dash"/>
            <a:round/>
            <a:headEnd/>
            <a:tailEnd/>
          </a:ln>
        </p:spPr>
        <p:txBody>
          <a:bodyPr/>
          <a:lstStyle/>
          <a:p>
            <a:endParaRPr lang="zh-CN" altLang="en-US"/>
          </a:p>
        </p:txBody>
      </p:sp>
      <p:sp>
        <p:nvSpPr>
          <p:cNvPr id="57357" name="Line 19"/>
          <p:cNvSpPr>
            <a:spLocks noChangeShapeType="1"/>
          </p:cNvSpPr>
          <p:nvPr/>
        </p:nvSpPr>
        <p:spPr bwMode="auto">
          <a:xfrm>
            <a:off x="1363795" y="3979863"/>
            <a:ext cx="2731029" cy="0"/>
          </a:xfrm>
          <a:prstGeom prst="line">
            <a:avLst/>
          </a:prstGeom>
          <a:noFill/>
          <a:ln w="19050">
            <a:solidFill>
              <a:srgbClr val="333399"/>
            </a:solidFill>
            <a:round/>
            <a:headEnd type="triangle" w="med" len="lg"/>
            <a:tailEnd type="triangle" w="med" len="lg"/>
          </a:ln>
        </p:spPr>
        <p:txBody>
          <a:bodyPr/>
          <a:lstStyle/>
          <a:p>
            <a:endParaRPr lang="zh-CN" altLang="en-US"/>
          </a:p>
        </p:txBody>
      </p:sp>
      <p:sp>
        <p:nvSpPr>
          <p:cNvPr id="57358" name="Text Box 20"/>
          <p:cNvSpPr txBox="1">
            <a:spLocks noChangeArrowheads="1"/>
          </p:cNvSpPr>
          <p:nvPr/>
        </p:nvSpPr>
        <p:spPr bwMode="auto">
          <a:xfrm>
            <a:off x="1988080" y="3763963"/>
            <a:ext cx="966931" cy="369332"/>
          </a:xfrm>
          <a:prstGeom prst="rect">
            <a:avLst/>
          </a:prstGeom>
          <a:solidFill>
            <a:schemeClr val="bg1"/>
          </a:solidFill>
          <a:ln w="9525">
            <a:noFill/>
            <a:miter lim="800000"/>
            <a:headEnd/>
            <a:tailEnd/>
          </a:ln>
        </p:spPr>
        <p:txBody>
          <a:bodyPr wrap="none">
            <a:spAutoFit/>
          </a:bodyPr>
          <a:lstStyle/>
          <a:p>
            <a:r>
              <a:rPr lang="en-US" altLang="zh-CN" i="1">
                <a:solidFill>
                  <a:srgbClr val="333399"/>
                </a:solidFill>
                <a:latin typeface="Arial" charset="0"/>
                <a:ea typeface="黑体" pitchFamily="49" charset="-122"/>
              </a:rPr>
              <a:t>W </a:t>
            </a:r>
            <a:r>
              <a:rPr lang="en-US" altLang="zh-CN">
                <a:solidFill>
                  <a:srgbClr val="333399"/>
                </a:solidFill>
                <a:latin typeface="Arial" charset="0"/>
                <a:ea typeface="黑体" pitchFamily="49" charset="-122"/>
              </a:rPr>
              <a:t>(Hz) </a:t>
            </a:r>
          </a:p>
        </p:txBody>
      </p:sp>
      <p:sp>
        <p:nvSpPr>
          <p:cNvPr id="57359" name="Line 21"/>
          <p:cNvSpPr>
            <a:spLocks noChangeShapeType="1"/>
          </p:cNvSpPr>
          <p:nvPr/>
        </p:nvSpPr>
        <p:spPr bwMode="auto">
          <a:xfrm>
            <a:off x="1363795" y="3260725"/>
            <a:ext cx="0" cy="935038"/>
          </a:xfrm>
          <a:prstGeom prst="line">
            <a:avLst/>
          </a:prstGeom>
          <a:noFill/>
          <a:ln w="19050">
            <a:solidFill>
              <a:srgbClr val="333399"/>
            </a:solidFill>
            <a:prstDash val="dash"/>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6"/>
          <p:cNvSpPr>
            <a:spLocks noChangeArrowheads="1"/>
          </p:cNvSpPr>
          <p:nvPr/>
        </p:nvSpPr>
        <p:spPr bwMode="auto">
          <a:xfrm>
            <a:off x="1363796" y="3252788"/>
            <a:ext cx="2106744" cy="1087437"/>
          </a:xfrm>
          <a:prstGeom prst="rect">
            <a:avLst/>
          </a:prstGeom>
          <a:solidFill>
            <a:srgbClr val="FFCCFF"/>
          </a:solidFill>
          <a:ln w="9525">
            <a:noFill/>
            <a:miter lim="800000"/>
            <a:headEnd/>
            <a:tailEnd/>
          </a:ln>
        </p:spPr>
        <p:txBody>
          <a:bodyPr wrap="none" anchor="ctr"/>
          <a:lstStyle/>
          <a:p>
            <a:endParaRPr lang="zh-CN" altLang="en-US"/>
          </a:p>
        </p:txBody>
      </p:sp>
      <p:sp>
        <p:nvSpPr>
          <p:cNvPr id="58371" name="Rectangle 2"/>
          <p:cNvSpPr>
            <a:spLocks noChangeArrowheads="1"/>
          </p:cNvSpPr>
          <p:nvPr/>
        </p:nvSpPr>
        <p:spPr bwMode="auto">
          <a:xfrm>
            <a:off x="6201569" y="3233738"/>
            <a:ext cx="1871133" cy="1106487"/>
          </a:xfrm>
          <a:prstGeom prst="rect">
            <a:avLst/>
          </a:prstGeom>
          <a:solidFill>
            <a:srgbClr val="FFCCFF"/>
          </a:solidFill>
          <a:ln w="9525">
            <a:noFill/>
            <a:miter lim="800000"/>
            <a:headEnd/>
            <a:tailEnd/>
          </a:ln>
        </p:spPr>
        <p:txBody>
          <a:bodyPr wrap="none" anchor="ctr"/>
          <a:lstStyle/>
          <a:p>
            <a:endParaRPr lang="zh-CN" altLang="en-US"/>
          </a:p>
        </p:txBody>
      </p:sp>
      <p:sp>
        <p:nvSpPr>
          <p:cNvPr id="58372" name="Rectangle 3"/>
          <p:cNvSpPr>
            <a:spLocks noGrp="1" noChangeArrowheads="1"/>
          </p:cNvSpPr>
          <p:nvPr>
            <p:ph type="title"/>
          </p:nvPr>
        </p:nvSpPr>
        <p:spPr/>
        <p:txBody>
          <a:bodyPr/>
          <a:lstStyle/>
          <a:p>
            <a:pPr algn="ctr" eaLnBrk="1" hangingPunct="1"/>
            <a:r>
              <a:rPr lang="zh-CN" altLang="en-US" sz="3600" smtClean="0"/>
              <a:t>另一种形式的奈氏准则</a:t>
            </a:r>
            <a:r>
              <a:rPr lang="zh-CN" altLang="en-US" smtClean="0"/>
              <a:t> </a:t>
            </a:r>
          </a:p>
        </p:txBody>
      </p:sp>
      <p:sp>
        <p:nvSpPr>
          <p:cNvPr id="110596" name="Rectangle 4"/>
          <p:cNvSpPr>
            <a:spLocks noGrp="1" noChangeArrowheads="1"/>
          </p:cNvSpPr>
          <p:nvPr>
            <p:ph type="body" idx="1"/>
          </p:nvPr>
        </p:nvSpPr>
        <p:spPr>
          <a:xfrm>
            <a:off x="1052513" y="4583114"/>
            <a:ext cx="8420100" cy="1366837"/>
          </a:xfrm>
        </p:spPr>
        <p:txBody>
          <a:bodyPr/>
          <a:lstStyle/>
          <a:p>
            <a:pPr eaLnBrk="1" hangingPunct="1"/>
            <a:r>
              <a:rPr lang="zh-CN" altLang="en-US" smtClean="0"/>
              <a:t>每赫带宽的理想带通信道的最高码元传输速率是每秒</a:t>
            </a:r>
            <a:r>
              <a:rPr lang="zh-CN" altLang="en-US" sz="1800" smtClean="0"/>
              <a:t> </a:t>
            </a:r>
            <a:r>
              <a:rPr lang="en-US" altLang="zh-CN" smtClean="0"/>
              <a:t>1</a:t>
            </a:r>
            <a:r>
              <a:rPr lang="en-US" altLang="zh-CN" sz="1600" b="1" smtClean="0"/>
              <a:t> </a:t>
            </a:r>
            <a:r>
              <a:rPr lang="zh-CN" altLang="en-US" smtClean="0"/>
              <a:t>个码元。</a:t>
            </a:r>
          </a:p>
        </p:txBody>
      </p:sp>
      <p:sp>
        <p:nvSpPr>
          <p:cNvPr id="58374" name="Text Box 5"/>
          <p:cNvSpPr txBox="1">
            <a:spLocks noChangeArrowheads="1"/>
          </p:cNvSpPr>
          <p:nvPr/>
        </p:nvSpPr>
        <p:spPr bwMode="auto">
          <a:xfrm>
            <a:off x="818622" y="1973263"/>
            <a:ext cx="8074646" cy="523220"/>
          </a:xfrm>
          <a:prstGeom prst="rect">
            <a:avLst/>
          </a:prstGeom>
          <a:noFill/>
          <a:ln w="9525">
            <a:noFill/>
            <a:miter lim="800000"/>
            <a:headEnd/>
            <a:tailEnd/>
          </a:ln>
        </p:spPr>
        <p:txBody>
          <a:bodyPr wrap="none">
            <a:spAutoFit/>
          </a:bodyPr>
          <a:lstStyle/>
          <a:p>
            <a:r>
              <a:rPr lang="zh-CN" altLang="en-US" sz="2800">
                <a:solidFill>
                  <a:schemeClr val="hlink"/>
                </a:solidFill>
                <a:ea typeface="黑体" pitchFamily="49" charset="-122"/>
              </a:rPr>
              <a:t>理想带通特性信道</a:t>
            </a:r>
            <a:r>
              <a:rPr lang="zh-CN" altLang="en-US" sz="2800">
                <a:solidFill>
                  <a:srgbClr val="333399"/>
                </a:solidFill>
                <a:latin typeface="Arial" charset="0"/>
                <a:ea typeface="黑体" pitchFamily="49" charset="-122"/>
              </a:rPr>
              <a:t>的最高码元传输速率 </a:t>
            </a:r>
            <a:r>
              <a:rPr lang="en-US" altLang="zh-CN" sz="2800">
                <a:solidFill>
                  <a:srgbClr val="333399"/>
                </a:solidFill>
                <a:latin typeface="Arial" charset="0"/>
                <a:ea typeface="黑体" pitchFamily="49" charset="-122"/>
              </a:rPr>
              <a:t>= </a:t>
            </a:r>
            <a:r>
              <a:rPr lang="en-US" altLang="zh-CN" sz="2800" i="1">
                <a:solidFill>
                  <a:srgbClr val="333399"/>
                </a:solidFill>
                <a:latin typeface="Arial" charset="0"/>
                <a:ea typeface="黑体" pitchFamily="49" charset="-122"/>
              </a:rPr>
              <a:t>W</a:t>
            </a:r>
            <a:r>
              <a:rPr lang="en-US" altLang="zh-CN" sz="2800">
                <a:solidFill>
                  <a:srgbClr val="333399"/>
                </a:solidFill>
                <a:latin typeface="Arial" charset="0"/>
                <a:ea typeface="黑体" pitchFamily="49" charset="-122"/>
              </a:rPr>
              <a:t> Baud </a:t>
            </a:r>
          </a:p>
        </p:txBody>
      </p:sp>
      <p:sp>
        <p:nvSpPr>
          <p:cNvPr id="58375" name="Text Box 6"/>
          <p:cNvSpPr txBox="1">
            <a:spLocks noChangeArrowheads="1"/>
          </p:cNvSpPr>
          <p:nvPr/>
        </p:nvSpPr>
        <p:spPr bwMode="auto">
          <a:xfrm>
            <a:off x="1209014" y="2549526"/>
            <a:ext cx="6787436" cy="523220"/>
          </a:xfrm>
          <a:prstGeom prst="rect">
            <a:avLst/>
          </a:prstGeom>
          <a:noFill/>
          <a:ln w="9525">
            <a:noFill/>
            <a:miter lim="800000"/>
            <a:headEnd/>
            <a:tailEnd/>
          </a:ln>
        </p:spPr>
        <p:txBody>
          <a:bodyPr wrap="none">
            <a:spAutoFit/>
          </a:bodyPr>
          <a:lstStyle/>
          <a:p>
            <a:r>
              <a:rPr lang="en-US" altLang="zh-CN" sz="2800" i="1">
                <a:solidFill>
                  <a:srgbClr val="333399"/>
                </a:solidFill>
                <a:latin typeface="Arial" charset="0"/>
                <a:ea typeface="黑体" pitchFamily="49" charset="-122"/>
              </a:rPr>
              <a:t>W </a:t>
            </a:r>
            <a:r>
              <a:rPr lang="zh-CN" altLang="en-US" sz="2800">
                <a:solidFill>
                  <a:srgbClr val="333399"/>
                </a:solidFill>
                <a:latin typeface="Arial" charset="0"/>
                <a:ea typeface="黑体" pitchFamily="49" charset="-122"/>
              </a:rPr>
              <a:t>是理想带通信道的带宽，单位为赫</a:t>
            </a:r>
            <a:r>
              <a:rPr lang="en-US" altLang="zh-CN" sz="2800">
                <a:solidFill>
                  <a:srgbClr val="333399"/>
                </a:solidFill>
                <a:latin typeface="Arial" charset="0"/>
                <a:ea typeface="黑体" pitchFamily="49" charset="-122"/>
              </a:rPr>
              <a:t>(Hz) </a:t>
            </a:r>
          </a:p>
        </p:txBody>
      </p:sp>
      <p:sp>
        <p:nvSpPr>
          <p:cNvPr id="58376" name="Line 7"/>
          <p:cNvSpPr>
            <a:spLocks noChangeShapeType="1"/>
          </p:cNvSpPr>
          <p:nvPr/>
        </p:nvSpPr>
        <p:spPr bwMode="auto">
          <a:xfrm flipV="1">
            <a:off x="1363796" y="3836988"/>
            <a:ext cx="6942798" cy="4762"/>
          </a:xfrm>
          <a:prstGeom prst="line">
            <a:avLst/>
          </a:prstGeom>
          <a:noFill/>
          <a:ln w="28575">
            <a:solidFill>
              <a:srgbClr val="333399"/>
            </a:solidFill>
            <a:round/>
            <a:headEnd/>
            <a:tailEnd type="triangle" w="med" len="lg"/>
          </a:ln>
        </p:spPr>
        <p:txBody>
          <a:bodyPr/>
          <a:lstStyle/>
          <a:p>
            <a:endParaRPr lang="zh-CN" altLang="en-US"/>
          </a:p>
        </p:txBody>
      </p:sp>
      <p:sp>
        <p:nvSpPr>
          <p:cNvPr id="58377" name="Text Box 8"/>
          <p:cNvSpPr txBox="1">
            <a:spLocks noChangeArrowheads="1"/>
          </p:cNvSpPr>
          <p:nvPr/>
        </p:nvSpPr>
        <p:spPr bwMode="auto">
          <a:xfrm>
            <a:off x="6356350" y="3332163"/>
            <a:ext cx="1107996" cy="369332"/>
          </a:xfrm>
          <a:prstGeom prst="rect">
            <a:avLst/>
          </a:prstGeom>
          <a:noFill/>
          <a:ln w="76200" cmpd="tri">
            <a:solidFill>
              <a:schemeClr val="hlink"/>
            </a:solidFill>
            <a:miter lim="800000"/>
            <a:headEnd/>
            <a:tailEnd/>
          </a:ln>
        </p:spPr>
        <p:txBody>
          <a:bodyPr wrap="none">
            <a:spAutoFit/>
          </a:bodyPr>
          <a:lstStyle/>
          <a:p>
            <a:r>
              <a:rPr lang="zh-CN" altLang="en-US">
                <a:solidFill>
                  <a:schemeClr val="hlink"/>
                </a:solidFill>
                <a:ea typeface="黑体" pitchFamily="49" charset="-122"/>
              </a:rPr>
              <a:t>不能通过</a:t>
            </a:r>
          </a:p>
        </p:txBody>
      </p:sp>
      <p:sp>
        <p:nvSpPr>
          <p:cNvPr id="58378" name="Text Box 9"/>
          <p:cNvSpPr txBox="1">
            <a:spLocks noChangeArrowheads="1"/>
          </p:cNvSpPr>
          <p:nvPr/>
        </p:nvSpPr>
        <p:spPr bwMode="auto">
          <a:xfrm>
            <a:off x="4153297" y="3332163"/>
            <a:ext cx="877163" cy="369332"/>
          </a:xfrm>
          <a:prstGeom prst="rect">
            <a:avLst/>
          </a:prstGeom>
          <a:noFill/>
          <a:ln w="9525">
            <a:noFill/>
            <a:miter lim="800000"/>
            <a:headEnd/>
            <a:tailEnd/>
          </a:ln>
        </p:spPr>
        <p:txBody>
          <a:bodyPr wrap="none">
            <a:spAutoFit/>
          </a:bodyPr>
          <a:lstStyle/>
          <a:p>
            <a:r>
              <a:rPr lang="zh-CN" altLang="en-US">
                <a:solidFill>
                  <a:srgbClr val="333399"/>
                </a:solidFill>
                <a:ea typeface="黑体" pitchFamily="49" charset="-122"/>
              </a:rPr>
              <a:t>能通过</a:t>
            </a:r>
          </a:p>
        </p:txBody>
      </p:sp>
      <p:sp>
        <p:nvSpPr>
          <p:cNvPr id="58379" name="Text Box 10"/>
          <p:cNvSpPr txBox="1">
            <a:spLocks noChangeArrowheads="1"/>
          </p:cNvSpPr>
          <p:nvPr/>
        </p:nvSpPr>
        <p:spPr bwMode="auto">
          <a:xfrm>
            <a:off x="952765" y="3621089"/>
            <a:ext cx="327334" cy="400110"/>
          </a:xfrm>
          <a:prstGeom prst="rect">
            <a:avLst/>
          </a:prstGeom>
          <a:noFill/>
          <a:ln w="9525">
            <a:noFill/>
            <a:miter lim="800000"/>
            <a:headEnd/>
            <a:tailEnd/>
          </a:ln>
        </p:spPr>
        <p:txBody>
          <a:bodyPr wrap="none">
            <a:spAutoFit/>
          </a:bodyPr>
          <a:lstStyle/>
          <a:p>
            <a:r>
              <a:rPr lang="en-US" altLang="zh-CN" sz="2000">
                <a:latin typeface="Arial" charset="0"/>
              </a:rPr>
              <a:t>0</a:t>
            </a:r>
          </a:p>
        </p:txBody>
      </p:sp>
      <p:sp>
        <p:nvSpPr>
          <p:cNvPr id="58380" name="Text Box 11"/>
          <p:cNvSpPr txBox="1">
            <a:spLocks noChangeArrowheads="1"/>
          </p:cNvSpPr>
          <p:nvPr/>
        </p:nvSpPr>
        <p:spPr bwMode="auto">
          <a:xfrm>
            <a:off x="8208567" y="3625851"/>
            <a:ext cx="1181734" cy="400110"/>
          </a:xfrm>
          <a:prstGeom prst="rect">
            <a:avLst/>
          </a:prstGeom>
          <a:noFill/>
          <a:ln w="9525">
            <a:noFill/>
            <a:miter lim="800000"/>
            <a:headEnd/>
            <a:tailEnd/>
          </a:ln>
        </p:spPr>
        <p:txBody>
          <a:bodyPr wrap="none">
            <a:spAutoFit/>
          </a:bodyPr>
          <a:lstStyle/>
          <a:p>
            <a:r>
              <a:rPr lang="zh-CN" altLang="en-US" sz="2000">
                <a:solidFill>
                  <a:srgbClr val="333399"/>
                </a:solidFill>
                <a:latin typeface="Arial" charset="0"/>
                <a:ea typeface="黑体" pitchFamily="49" charset="-122"/>
              </a:rPr>
              <a:t>频率</a:t>
            </a:r>
            <a:r>
              <a:rPr lang="en-US" altLang="zh-CN" sz="2000">
                <a:solidFill>
                  <a:srgbClr val="333399"/>
                </a:solidFill>
                <a:latin typeface="Arial" charset="0"/>
                <a:ea typeface="黑体" pitchFamily="49" charset="-122"/>
              </a:rPr>
              <a:t>(Hz)</a:t>
            </a:r>
          </a:p>
        </p:txBody>
      </p:sp>
      <p:sp>
        <p:nvSpPr>
          <p:cNvPr id="58381" name="Line 12"/>
          <p:cNvSpPr>
            <a:spLocks noChangeShapeType="1"/>
          </p:cNvSpPr>
          <p:nvPr/>
        </p:nvSpPr>
        <p:spPr bwMode="auto">
          <a:xfrm>
            <a:off x="6201569" y="3405189"/>
            <a:ext cx="0" cy="935037"/>
          </a:xfrm>
          <a:prstGeom prst="line">
            <a:avLst/>
          </a:prstGeom>
          <a:noFill/>
          <a:ln w="19050">
            <a:solidFill>
              <a:srgbClr val="333399"/>
            </a:solidFill>
            <a:prstDash val="dash"/>
            <a:round/>
            <a:headEnd/>
            <a:tailEnd/>
          </a:ln>
        </p:spPr>
        <p:txBody>
          <a:bodyPr/>
          <a:lstStyle/>
          <a:p>
            <a:endParaRPr lang="zh-CN" altLang="en-US"/>
          </a:p>
        </p:txBody>
      </p:sp>
      <p:sp>
        <p:nvSpPr>
          <p:cNvPr id="58382" name="Line 13"/>
          <p:cNvSpPr>
            <a:spLocks noChangeShapeType="1"/>
          </p:cNvSpPr>
          <p:nvPr/>
        </p:nvSpPr>
        <p:spPr bwMode="auto">
          <a:xfrm>
            <a:off x="3470540" y="4124325"/>
            <a:ext cx="2731029" cy="0"/>
          </a:xfrm>
          <a:prstGeom prst="line">
            <a:avLst/>
          </a:prstGeom>
          <a:noFill/>
          <a:ln w="19050">
            <a:solidFill>
              <a:srgbClr val="333399"/>
            </a:solidFill>
            <a:round/>
            <a:headEnd type="triangle" w="med" len="lg"/>
            <a:tailEnd type="triangle" w="med" len="lg"/>
          </a:ln>
        </p:spPr>
        <p:txBody>
          <a:bodyPr/>
          <a:lstStyle/>
          <a:p>
            <a:endParaRPr lang="zh-CN" altLang="en-US"/>
          </a:p>
        </p:txBody>
      </p:sp>
      <p:sp>
        <p:nvSpPr>
          <p:cNvPr id="58383" name="Text Box 14"/>
          <p:cNvSpPr txBox="1">
            <a:spLocks noChangeArrowheads="1"/>
          </p:cNvSpPr>
          <p:nvPr/>
        </p:nvSpPr>
        <p:spPr bwMode="auto">
          <a:xfrm>
            <a:off x="4094825" y="3908425"/>
            <a:ext cx="966931" cy="369332"/>
          </a:xfrm>
          <a:prstGeom prst="rect">
            <a:avLst/>
          </a:prstGeom>
          <a:solidFill>
            <a:schemeClr val="bg1"/>
          </a:solidFill>
          <a:ln w="9525">
            <a:noFill/>
            <a:miter lim="800000"/>
            <a:headEnd/>
            <a:tailEnd/>
          </a:ln>
        </p:spPr>
        <p:txBody>
          <a:bodyPr wrap="none">
            <a:spAutoFit/>
          </a:bodyPr>
          <a:lstStyle/>
          <a:p>
            <a:r>
              <a:rPr lang="en-US" altLang="zh-CN" i="1">
                <a:solidFill>
                  <a:srgbClr val="333399"/>
                </a:solidFill>
                <a:latin typeface="Arial" charset="0"/>
                <a:ea typeface="黑体" pitchFamily="49" charset="-122"/>
              </a:rPr>
              <a:t>W </a:t>
            </a:r>
            <a:r>
              <a:rPr lang="en-US" altLang="zh-CN">
                <a:solidFill>
                  <a:srgbClr val="333399"/>
                </a:solidFill>
                <a:latin typeface="Arial" charset="0"/>
                <a:ea typeface="黑体" pitchFamily="49" charset="-122"/>
              </a:rPr>
              <a:t>(Hz) </a:t>
            </a:r>
          </a:p>
        </p:txBody>
      </p:sp>
      <p:sp>
        <p:nvSpPr>
          <p:cNvPr id="58384" name="Line 15"/>
          <p:cNvSpPr>
            <a:spLocks noChangeShapeType="1"/>
          </p:cNvSpPr>
          <p:nvPr/>
        </p:nvSpPr>
        <p:spPr bwMode="auto">
          <a:xfrm>
            <a:off x="1363795" y="3405189"/>
            <a:ext cx="0" cy="935037"/>
          </a:xfrm>
          <a:prstGeom prst="line">
            <a:avLst/>
          </a:prstGeom>
          <a:noFill/>
          <a:ln w="19050">
            <a:solidFill>
              <a:srgbClr val="333399"/>
            </a:solidFill>
            <a:prstDash val="dash"/>
            <a:round/>
            <a:headEnd/>
            <a:tailEnd/>
          </a:ln>
        </p:spPr>
        <p:txBody>
          <a:bodyPr/>
          <a:lstStyle/>
          <a:p>
            <a:endParaRPr lang="zh-CN" altLang="en-US"/>
          </a:p>
        </p:txBody>
      </p:sp>
      <p:sp>
        <p:nvSpPr>
          <p:cNvPr id="58385" name="Text Box 17"/>
          <p:cNvSpPr txBox="1">
            <a:spLocks noChangeArrowheads="1"/>
          </p:cNvSpPr>
          <p:nvPr/>
        </p:nvSpPr>
        <p:spPr bwMode="auto">
          <a:xfrm>
            <a:off x="1638962" y="3332163"/>
            <a:ext cx="1107996" cy="369332"/>
          </a:xfrm>
          <a:prstGeom prst="rect">
            <a:avLst/>
          </a:prstGeom>
          <a:noFill/>
          <a:ln w="76200" cmpd="tri">
            <a:solidFill>
              <a:schemeClr val="hlink"/>
            </a:solidFill>
            <a:miter lim="800000"/>
            <a:headEnd/>
            <a:tailEnd/>
          </a:ln>
        </p:spPr>
        <p:txBody>
          <a:bodyPr wrap="none">
            <a:spAutoFit/>
          </a:bodyPr>
          <a:lstStyle/>
          <a:p>
            <a:r>
              <a:rPr lang="zh-CN" altLang="en-US">
                <a:solidFill>
                  <a:schemeClr val="hlink"/>
                </a:solidFill>
                <a:ea typeface="黑体" pitchFamily="49" charset="-122"/>
              </a:rPr>
              <a:t>不能通过</a:t>
            </a:r>
          </a:p>
        </p:txBody>
      </p:sp>
      <p:sp>
        <p:nvSpPr>
          <p:cNvPr id="58386" name="Line 18"/>
          <p:cNvSpPr>
            <a:spLocks noChangeShapeType="1"/>
          </p:cNvSpPr>
          <p:nvPr/>
        </p:nvSpPr>
        <p:spPr bwMode="auto">
          <a:xfrm>
            <a:off x="3470540" y="3405189"/>
            <a:ext cx="0" cy="935037"/>
          </a:xfrm>
          <a:prstGeom prst="line">
            <a:avLst/>
          </a:prstGeom>
          <a:noFill/>
          <a:ln w="19050">
            <a:solidFill>
              <a:srgbClr val="333399"/>
            </a:solidFill>
            <a:prstDash val="dash"/>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r>
              <a:rPr lang="zh-CN" altLang="en-US" dirty="0" smtClean="0"/>
              <a:t>结论：</a:t>
            </a:r>
            <a:endParaRPr lang="zh-CN" altLang="en-US" dirty="0"/>
          </a:p>
        </p:txBody>
      </p:sp>
      <p:sp>
        <p:nvSpPr>
          <p:cNvPr id="2" name="矩形 1"/>
          <p:cNvSpPr/>
          <p:nvPr/>
        </p:nvSpPr>
        <p:spPr>
          <a:xfrm>
            <a:off x="848544" y="1412776"/>
            <a:ext cx="8424936" cy="1569660"/>
          </a:xfrm>
          <a:prstGeom prst="rect">
            <a:avLst/>
          </a:prstGeom>
          <a:solidFill>
            <a:srgbClr val="66FF66"/>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b="1" dirty="0">
                <a:latin typeface="+mn-lt"/>
                <a:ea typeface="黑体" pitchFamily="2" charset="-122"/>
              </a:rPr>
              <a:t>在任何信道中，</a:t>
            </a:r>
            <a:r>
              <a:rPr lang="zh-CN" altLang="en-US" sz="3200" b="1" dirty="0">
                <a:solidFill>
                  <a:srgbClr val="FF0000"/>
                </a:solidFill>
                <a:latin typeface="+mn-lt"/>
                <a:ea typeface="黑体" pitchFamily="2" charset="-122"/>
              </a:rPr>
              <a:t>码元传输的速率是有上限的，</a:t>
            </a:r>
            <a:r>
              <a:rPr lang="zh-CN" altLang="en-US" sz="3200" b="1" dirty="0">
                <a:latin typeface="+mn-lt"/>
                <a:ea typeface="黑体" pitchFamily="2" charset="-122"/>
              </a:rPr>
              <a:t>否则就会出现</a:t>
            </a:r>
            <a:r>
              <a:rPr lang="zh-CN" altLang="en-US" sz="3200" b="1" dirty="0">
                <a:solidFill>
                  <a:srgbClr val="FF0000"/>
                </a:solidFill>
                <a:latin typeface="+mn-lt"/>
                <a:ea typeface="黑体" pitchFamily="2" charset="-122"/>
              </a:rPr>
              <a:t>码间串扰</a:t>
            </a:r>
            <a:r>
              <a:rPr lang="zh-CN" altLang="en-US" sz="3200" b="1" dirty="0">
                <a:latin typeface="+mn-lt"/>
                <a:ea typeface="黑体" pitchFamily="2" charset="-122"/>
              </a:rPr>
              <a:t>的问题，使接收端对码元的判决（即识别）成为不可能</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
        <p:nvSpPr>
          <p:cNvPr id="3" name="矩形 2"/>
          <p:cNvSpPr/>
          <p:nvPr/>
        </p:nvSpPr>
        <p:spPr>
          <a:xfrm>
            <a:off x="848544" y="3371508"/>
            <a:ext cx="8424936" cy="1569660"/>
          </a:xfrm>
          <a:prstGeom prst="rect">
            <a:avLst/>
          </a:prstGeom>
          <a:solidFill>
            <a:srgbClr val="FFFF66"/>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b="1" dirty="0">
                <a:latin typeface="+mn-lt"/>
                <a:ea typeface="黑体" pitchFamily="2" charset="-122"/>
              </a:rPr>
              <a:t>如果信道的频带越宽，也就是能够通过的信号高频分量越多，那么就可以用更高的速率传送码元而不出现码间串扰。  </a:t>
            </a:r>
          </a:p>
        </p:txBody>
      </p:sp>
    </p:spTree>
    <p:extLst>
      <p:ext uri="{BB962C8B-B14F-4D97-AF65-F5344CB8AC3E}">
        <p14:creationId xmlns="" xmlns:p14="http://schemas.microsoft.com/office/powerpoint/2010/main" val="7700450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pPr eaLnBrk="1" hangingPunct="1"/>
            <a:r>
              <a:rPr lang="zh-CN" altLang="en-US" dirty="0" smtClean="0"/>
              <a:t>注意：</a:t>
            </a:r>
          </a:p>
        </p:txBody>
      </p:sp>
      <p:sp>
        <p:nvSpPr>
          <p:cNvPr id="111621" name="Rectangle 5"/>
          <p:cNvSpPr>
            <a:spLocks noGrp="1" noChangeArrowheads="1"/>
          </p:cNvSpPr>
          <p:nvPr>
            <p:ph idx="1"/>
          </p:nvPr>
        </p:nvSpPr>
        <p:spPr/>
        <p:txBody>
          <a:bodyPr/>
          <a:lstStyle/>
          <a:p>
            <a:pPr eaLnBrk="1" hangingPunct="1">
              <a:lnSpc>
                <a:spcPct val="90000"/>
              </a:lnSpc>
            </a:pPr>
            <a:r>
              <a:rPr lang="zh-CN" altLang="en-US" dirty="0" smtClean="0"/>
              <a:t>实际的信道所能传输的最高码元速率，要明显地低于奈氏准则给出上限数值。</a:t>
            </a:r>
          </a:p>
          <a:p>
            <a:pPr eaLnBrk="1" hangingPunct="1">
              <a:lnSpc>
                <a:spcPct val="90000"/>
              </a:lnSpc>
            </a:pPr>
            <a:r>
              <a:rPr lang="zh-CN" altLang="en-US" dirty="0" smtClean="0"/>
              <a:t>波特</a:t>
            </a:r>
            <a:r>
              <a:rPr lang="en-US" altLang="zh-CN" dirty="0" smtClean="0"/>
              <a:t>(Baud)</a:t>
            </a:r>
            <a:r>
              <a:rPr lang="zh-CN" altLang="en-US" dirty="0" smtClean="0"/>
              <a:t>和比特</a:t>
            </a:r>
            <a:r>
              <a:rPr lang="en-US" altLang="zh-CN" dirty="0" smtClean="0"/>
              <a:t>(bit)</a:t>
            </a:r>
            <a:r>
              <a:rPr lang="zh-CN" altLang="en-US" dirty="0" smtClean="0"/>
              <a:t>是两个不同的概念。 </a:t>
            </a:r>
          </a:p>
          <a:p>
            <a:pPr lvl="1" eaLnBrk="1" hangingPunct="1">
              <a:lnSpc>
                <a:spcPct val="90000"/>
              </a:lnSpc>
            </a:pPr>
            <a:r>
              <a:rPr lang="zh-CN" altLang="en-US" dirty="0" smtClean="0">
                <a:solidFill>
                  <a:schemeClr val="hlink"/>
                </a:solidFill>
                <a:ea typeface="黑体" pitchFamily="49" charset="-122"/>
              </a:rPr>
              <a:t>波特</a:t>
            </a:r>
            <a:r>
              <a:rPr lang="zh-CN" altLang="en-US" dirty="0" smtClean="0">
                <a:solidFill>
                  <a:srgbClr val="333399"/>
                </a:solidFill>
                <a:ea typeface="黑体" pitchFamily="49" charset="-122"/>
              </a:rPr>
              <a:t>是码元传输的速率单位（每秒传多少个码元）。码元传输速率也称为</a:t>
            </a:r>
            <a:r>
              <a:rPr lang="zh-CN" altLang="en-US" dirty="0" smtClean="0">
                <a:solidFill>
                  <a:schemeClr val="hlink"/>
                </a:solidFill>
                <a:ea typeface="黑体" pitchFamily="49" charset="-122"/>
              </a:rPr>
              <a:t>调制速率</a:t>
            </a:r>
            <a:r>
              <a:rPr lang="zh-CN" altLang="en-US" dirty="0" smtClean="0">
                <a:solidFill>
                  <a:srgbClr val="333399"/>
                </a:solidFill>
                <a:ea typeface="黑体" pitchFamily="49" charset="-122"/>
              </a:rPr>
              <a:t>、</a:t>
            </a:r>
            <a:r>
              <a:rPr lang="zh-CN" altLang="en-US" dirty="0" smtClean="0">
                <a:solidFill>
                  <a:schemeClr val="hlink"/>
                </a:solidFill>
                <a:ea typeface="黑体" pitchFamily="49" charset="-122"/>
              </a:rPr>
              <a:t>波形速率</a:t>
            </a:r>
            <a:r>
              <a:rPr lang="zh-CN" altLang="en-US" dirty="0" smtClean="0">
                <a:solidFill>
                  <a:srgbClr val="333399"/>
                </a:solidFill>
                <a:ea typeface="黑体" pitchFamily="49" charset="-122"/>
              </a:rPr>
              <a:t>或</a:t>
            </a:r>
            <a:r>
              <a:rPr lang="zh-CN" altLang="en-US" dirty="0" smtClean="0">
                <a:solidFill>
                  <a:schemeClr val="hlink"/>
                </a:solidFill>
                <a:ea typeface="黑体" pitchFamily="49" charset="-122"/>
              </a:rPr>
              <a:t>符号速率</a:t>
            </a:r>
            <a:r>
              <a:rPr lang="zh-CN" altLang="en-US" dirty="0" smtClean="0">
                <a:solidFill>
                  <a:srgbClr val="333399"/>
                </a:solidFill>
                <a:ea typeface="黑体" pitchFamily="49" charset="-122"/>
              </a:rPr>
              <a:t>。</a:t>
            </a:r>
          </a:p>
          <a:p>
            <a:pPr lvl="1" eaLnBrk="1" hangingPunct="1">
              <a:lnSpc>
                <a:spcPct val="90000"/>
              </a:lnSpc>
            </a:pPr>
            <a:r>
              <a:rPr lang="zh-CN" altLang="en-US" dirty="0" smtClean="0">
                <a:solidFill>
                  <a:schemeClr val="hlink"/>
                </a:solidFill>
                <a:ea typeface="黑体" pitchFamily="49" charset="-122"/>
              </a:rPr>
              <a:t>比特</a:t>
            </a:r>
            <a:r>
              <a:rPr lang="zh-CN" altLang="en-US" dirty="0" smtClean="0">
                <a:solidFill>
                  <a:srgbClr val="333399"/>
                </a:solidFill>
                <a:ea typeface="黑体" pitchFamily="49" charset="-122"/>
              </a:rPr>
              <a:t>是信息量的单位。</a:t>
            </a:r>
            <a:endParaRPr lang="en-US" altLang="zh-CN" dirty="0" smtClean="0">
              <a:solidFill>
                <a:srgbClr val="333399"/>
              </a:solidFill>
              <a:ea typeface="黑体" pitchFamily="49" charset="-122"/>
            </a:endParaRPr>
          </a:p>
          <a:p>
            <a:pPr lvl="1" eaLnBrk="1" hangingPunct="1">
              <a:lnSpc>
                <a:spcPct val="90000"/>
              </a:lnSpc>
            </a:pPr>
            <a:r>
              <a:rPr lang="zh-CN" altLang="en-US" dirty="0" smtClean="0">
                <a:solidFill>
                  <a:srgbClr val="333399"/>
                </a:solidFill>
                <a:ea typeface="黑体" pitchFamily="49" charset="-122"/>
              </a:rPr>
              <a:t>设码元传输速率为</a:t>
            </a:r>
            <a:r>
              <a:rPr lang="en-US" altLang="zh-CN" dirty="0" smtClean="0">
                <a:solidFill>
                  <a:srgbClr val="333399"/>
                </a:solidFill>
                <a:ea typeface="黑体" pitchFamily="49" charset="-122"/>
              </a:rPr>
              <a:t>R</a:t>
            </a:r>
            <a:r>
              <a:rPr lang="en-US" altLang="zh-CN" baseline="-25000" dirty="0" smtClean="0">
                <a:solidFill>
                  <a:srgbClr val="333399"/>
                </a:solidFill>
                <a:ea typeface="黑体" pitchFamily="49" charset="-122"/>
              </a:rPr>
              <a:t>B</a:t>
            </a:r>
            <a:r>
              <a:rPr lang="zh-CN" altLang="en-US" dirty="0" smtClean="0">
                <a:solidFill>
                  <a:srgbClr val="333399"/>
                </a:solidFill>
                <a:ea typeface="黑体" pitchFamily="49" charset="-122"/>
              </a:rPr>
              <a:t>，信息传输速率为</a:t>
            </a:r>
            <a:r>
              <a:rPr lang="en-US" altLang="zh-CN" dirty="0" err="1" smtClean="0">
                <a:solidFill>
                  <a:srgbClr val="333399"/>
                </a:solidFill>
                <a:ea typeface="黑体" pitchFamily="49" charset="-122"/>
              </a:rPr>
              <a:t>R</a:t>
            </a:r>
            <a:r>
              <a:rPr lang="en-US" altLang="zh-CN" baseline="-25000" dirty="0" err="1" smtClean="0">
                <a:solidFill>
                  <a:srgbClr val="333399"/>
                </a:solidFill>
                <a:ea typeface="黑体" pitchFamily="49" charset="-122"/>
              </a:rPr>
              <a:t>b</a:t>
            </a:r>
            <a:r>
              <a:rPr lang="zh-CN" altLang="en-US" dirty="0" smtClean="0">
                <a:solidFill>
                  <a:srgbClr val="333399"/>
                </a:solidFill>
                <a:ea typeface="黑体" pitchFamily="49" charset="-122"/>
              </a:rPr>
              <a:t>。</a:t>
            </a:r>
            <a:endParaRPr lang="en-US" altLang="zh-CN" dirty="0" smtClean="0">
              <a:solidFill>
                <a:srgbClr val="333399"/>
              </a:solidFill>
              <a:ea typeface="黑体" pitchFamily="49" charset="-122"/>
            </a:endParaRPr>
          </a:p>
          <a:p>
            <a:pPr lvl="1" eaLnBrk="1" hangingPunct="1">
              <a:lnSpc>
                <a:spcPct val="90000"/>
              </a:lnSpc>
              <a:buNone/>
            </a:pPr>
            <a:r>
              <a:rPr lang="en-US" altLang="zh-CN" dirty="0" smtClean="0">
                <a:solidFill>
                  <a:srgbClr val="333399"/>
                </a:solidFill>
                <a:ea typeface="黑体" pitchFamily="49" charset="-122"/>
              </a:rPr>
              <a:t>    </a:t>
            </a:r>
            <a:r>
              <a:rPr lang="zh-CN" altLang="en-US" dirty="0" smtClean="0">
                <a:solidFill>
                  <a:srgbClr val="333399"/>
                </a:solidFill>
                <a:ea typeface="黑体" pitchFamily="49" charset="-122"/>
              </a:rPr>
              <a:t>对二进制码元   </a:t>
            </a:r>
            <a:r>
              <a:rPr lang="en-US" altLang="zh-CN" dirty="0" err="1" smtClean="0">
                <a:solidFill>
                  <a:srgbClr val="333399"/>
                </a:solidFill>
                <a:ea typeface="黑体" pitchFamily="49" charset="-122"/>
              </a:rPr>
              <a:t>R</a:t>
            </a:r>
            <a:r>
              <a:rPr lang="en-US" altLang="zh-CN" baseline="-25000" dirty="0" err="1" smtClean="0">
                <a:solidFill>
                  <a:srgbClr val="333399"/>
                </a:solidFill>
                <a:ea typeface="黑体" pitchFamily="49" charset="-122"/>
              </a:rPr>
              <a:t>b</a:t>
            </a:r>
            <a:r>
              <a:rPr lang="en-US" altLang="zh-CN" dirty="0" smtClean="0">
                <a:solidFill>
                  <a:srgbClr val="333399"/>
                </a:solidFill>
                <a:ea typeface="黑体" pitchFamily="49" charset="-122"/>
              </a:rPr>
              <a:t>=</a:t>
            </a:r>
            <a:r>
              <a:rPr lang="en-US" altLang="zh-CN" dirty="0" err="1" smtClean="0">
                <a:solidFill>
                  <a:srgbClr val="333399"/>
                </a:solidFill>
                <a:ea typeface="黑体" pitchFamily="49" charset="-122"/>
              </a:rPr>
              <a:t>R</a:t>
            </a:r>
            <a:r>
              <a:rPr lang="en-US" altLang="zh-CN" baseline="-25000" dirty="0" err="1" smtClean="0">
                <a:solidFill>
                  <a:srgbClr val="333399"/>
                </a:solidFill>
                <a:ea typeface="黑体" pitchFamily="49" charset="-122"/>
              </a:rPr>
              <a:t>B</a:t>
            </a:r>
            <a:endParaRPr lang="en-US" altLang="zh-CN" baseline="-25000" dirty="0" smtClean="0">
              <a:solidFill>
                <a:srgbClr val="333399"/>
              </a:solidFill>
              <a:ea typeface="黑体" pitchFamily="49" charset="-122"/>
            </a:endParaRPr>
          </a:p>
          <a:p>
            <a:pPr lvl="1" eaLnBrk="1" hangingPunct="1">
              <a:lnSpc>
                <a:spcPct val="90000"/>
              </a:lnSpc>
              <a:buNone/>
            </a:pPr>
            <a:r>
              <a:rPr lang="en-US" altLang="zh-CN" dirty="0" smtClean="0">
                <a:solidFill>
                  <a:srgbClr val="333399"/>
                </a:solidFill>
                <a:ea typeface="黑体" pitchFamily="49" charset="-122"/>
              </a:rPr>
              <a:t>    </a:t>
            </a:r>
            <a:r>
              <a:rPr lang="zh-CN" altLang="en-US" dirty="0" smtClean="0">
                <a:solidFill>
                  <a:srgbClr val="333399"/>
                </a:solidFill>
                <a:ea typeface="黑体" pitchFamily="49" charset="-122"/>
              </a:rPr>
              <a:t>对</a:t>
            </a:r>
            <a:r>
              <a:rPr lang="en-US" altLang="zh-CN" dirty="0" smtClean="0">
                <a:solidFill>
                  <a:srgbClr val="333399"/>
                </a:solidFill>
                <a:ea typeface="黑体" pitchFamily="49" charset="-122"/>
              </a:rPr>
              <a:t>M</a:t>
            </a:r>
            <a:r>
              <a:rPr lang="zh-CN" altLang="en-US" dirty="0" smtClean="0">
                <a:solidFill>
                  <a:srgbClr val="333399"/>
                </a:solidFill>
                <a:ea typeface="黑体" pitchFamily="49" charset="-122"/>
              </a:rPr>
              <a:t>进制码元    </a:t>
            </a:r>
            <a:r>
              <a:rPr lang="en-US" altLang="zh-CN" dirty="0" err="1" smtClean="0">
                <a:solidFill>
                  <a:srgbClr val="333399"/>
                </a:solidFill>
                <a:ea typeface="黑体" pitchFamily="49" charset="-122"/>
              </a:rPr>
              <a:t>R</a:t>
            </a:r>
            <a:r>
              <a:rPr lang="en-US" altLang="zh-CN" baseline="-25000" dirty="0" err="1" smtClean="0">
                <a:solidFill>
                  <a:srgbClr val="333399"/>
                </a:solidFill>
                <a:ea typeface="黑体" pitchFamily="49" charset="-122"/>
              </a:rPr>
              <a:t>b</a:t>
            </a:r>
            <a:r>
              <a:rPr lang="en-US" altLang="zh-CN" dirty="0" smtClean="0">
                <a:solidFill>
                  <a:srgbClr val="333399"/>
                </a:solidFill>
                <a:ea typeface="黑体" pitchFamily="49" charset="-122"/>
              </a:rPr>
              <a:t>=R</a:t>
            </a:r>
            <a:r>
              <a:rPr lang="en-US" altLang="zh-CN" baseline="-25000" dirty="0" smtClean="0">
                <a:solidFill>
                  <a:srgbClr val="333399"/>
                </a:solidFill>
                <a:ea typeface="黑体" pitchFamily="49" charset="-122"/>
              </a:rPr>
              <a:t>B</a:t>
            </a:r>
            <a:r>
              <a:rPr lang="en-US" altLang="zh-CN" dirty="0" smtClean="0">
                <a:solidFill>
                  <a:srgbClr val="333399"/>
                </a:solidFill>
                <a:ea typeface="黑体" pitchFamily="49" charset="-122"/>
              </a:rPr>
              <a:t>log</a:t>
            </a:r>
            <a:r>
              <a:rPr lang="en-US" altLang="zh-CN" baseline="-25000" dirty="0" smtClean="0">
                <a:solidFill>
                  <a:srgbClr val="333399"/>
                </a:solidFill>
                <a:ea typeface="黑体" pitchFamily="49" charset="-122"/>
              </a:rPr>
              <a:t>2</a:t>
            </a:r>
            <a:r>
              <a:rPr lang="en-US" altLang="zh-CN" dirty="0" smtClean="0">
                <a:solidFill>
                  <a:srgbClr val="333399"/>
                </a:solidFill>
                <a:ea typeface="黑体" pitchFamily="49" charset="-122"/>
              </a:rPr>
              <a:t>M</a:t>
            </a:r>
            <a:r>
              <a:rPr lang="zh-CN" altLang="en-US" dirty="0" smtClean="0">
                <a:ea typeface="宋体" charset="-122"/>
              </a:rPr>
              <a:t> </a:t>
            </a:r>
            <a:endParaRPr lang="en-US" altLang="zh-CN" dirty="0"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2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162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162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62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62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6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zh-CN" altLang="zh-CN" sz="2800" dirty="0"/>
              <a:t>噪声存在于所有的电子设备和通信信道中</a:t>
            </a:r>
            <a:r>
              <a:rPr lang="zh-CN" altLang="zh-CN" sz="2800" dirty="0" smtClean="0"/>
              <a:t>。</a:t>
            </a:r>
            <a:endParaRPr lang="en-US" altLang="zh-CN" sz="2800" dirty="0" smtClean="0"/>
          </a:p>
          <a:p>
            <a:r>
              <a:rPr lang="zh-CN" altLang="zh-CN" sz="2800" dirty="0" smtClean="0"/>
              <a:t>噪声是随机产生的，它的瞬时值有时会很大。因此噪声</a:t>
            </a:r>
            <a:r>
              <a:rPr lang="zh-CN" altLang="zh-CN" sz="2800" dirty="0"/>
              <a:t>会使接收端对码元的判决产生</a:t>
            </a:r>
            <a:r>
              <a:rPr lang="zh-CN" altLang="zh-CN" sz="2800" dirty="0" smtClean="0"/>
              <a:t>错误</a:t>
            </a:r>
            <a:r>
              <a:rPr lang="zh-CN" altLang="en-US" sz="2800" dirty="0" smtClean="0"/>
              <a:t>。</a:t>
            </a:r>
            <a:endParaRPr lang="en-US" altLang="zh-CN" sz="2800" dirty="0" smtClean="0"/>
          </a:p>
          <a:p>
            <a:r>
              <a:rPr lang="zh-CN" altLang="zh-CN" sz="2800" dirty="0" smtClean="0"/>
              <a:t>但</a:t>
            </a:r>
            <a:r>
              <a:rPr lang="zh-CN" altLang="zh-CN" sz="2800" dirty="0"/>
              <a:t>噪声的影响是相对</a:t>
            </a:r>
            <a:r>
              <a:rPr lang="zh-CN" altLang="zh-CN" sz="2800" dirty="0" smtClean="0"/>
              <a:t>的</a:t>
            </a:r>
            <a:r>
              <a:rPr lang="zh-CN" altLang="en-US" sz="2800" dirty="0" smtClean="0"/>
              <a:t>。</a:t>
            </a:r>
            <a:r>
              <a:rPr lang="zh-CN" altLang="zh-CN" sz="2800" dirty="0"/>
              <a:t>如果信号相对较强，那么噪声的影响就相对较小。</a:t>
            </a:r>
            <a:endParaRPr lang="en-US" altLang="zh-CN" sz="2800" dirty="0" smtClean="0"/>
          </a:p>
          <a:p>
            <a:r>
              <a:rPr lang="zh-CN" altLang="zh-CN" sz="2800" dirty="0">
                <a:solidFill>
                  <a:srgbClr val="FF0000"/>
                </a:solidFill>
              </a:rPr>
              <a:t>信噪比</a:t>
            </a:r>
            <a:r>
              <a:rPr lang="zh-CN" altLang="zh-CN" sz="2800" dirty="0"/>
              <a:t>就是信号的平均功率和噪声的平均功率之</a:t>
            </a:r>
            <a:r>
              <a:rPr lang="zh-CN" altLang="zh-CN" sz="2800" dirty="0" smtClean="0"/>
              <a:t>比</a:t>
            </a:r>
            <a:r>
              <a:rPr lang="zh-CN" altLang="en-US" sz="2800" dirty="0" smtClean="0"/>
              <a:t>。</a:t>
            </a:r>
            <a:r>
              <a:rPr lang="zh-CN" altLang="zh-CN" sz="2800" dirty="0" smtClean="0"/>
              <a:t>常</a:t>
            </a:r>
            <a:r>
              <a:rPr lang="zh-CN" altLang="zh-CN" sz="2800" dirty="0"/>
              <a:t>记</a:t>
            </a:r>
            <a:r>
              <a:rPr lang="zh-CN" altLang="zh-CN" sz="2800" dirty="0" smtClean="0"/>
              <a:t>为</a:t>
            </a:r>
            <a:r>
              <a:rPr lang="en-US" altLang="zh-CN" sz="2800" dirty="0" smtClean="0"/>
              <a:t> </a:t>
            </a:r>
            <a:r>
              <a:rPr lang="en-US" altLang="zh-CN" sz="2800" i="1" dirty="0" smtClean="0"/>
              <a:t>S</a:t>
            </a:r>
            <a:r>
              <a:rPr lang="en-US" altLang="zh-CN" sz="2800" dirty="0" smtClean="0"/>
              <a:t>/</a:t>
            </a:r>
            <a:r>
              <a:rPr lang="en-US" altLang="zh-CN" sz="2800" i="1" dirty="0" smtClean="0"/>
              <a:t>N</a:t>
            </a:r>
            <a:r>
              <a:rPr lang="zh-CN" altLang="zh-CN" sz="2800" dirty="0"/>
              <a:t>，并用</a:t>
            </a:r>
            <a:r>
              <a:rPr lang="zh-CN" altLang="zh-CN" sz="2800" dirty="0" smtClean="0"/>
              <a:t>分贝</a:t>
            </a:r>
            <a:r>
              <a:rPr lang="en-US" altLang="zh-CN" sz="2800" dirty="0" smtClean="0"/>
              <a:t> (</a:t>
            </a:r>
            <a:r>
              <a:rPr lang="en-US" altLang="zh-CN" sz="2800" dirty="0"/>
              <a:t>dB</a:t>
            </a:r>
            <a:r>
              <a:rPr lang="en-US" altLang="zh-CN" sz="2800" dirty="0" smtClean="0"/>
              <a:t>) </a:t>
            </a:r>
            <a:r>
              <a:rPr lang="zh-CN" altLang="zh-CN" sz="2800" dirty="0" smtClean="0"/>
              <a:t>作为</a:t>
            </a:r>
            <a:r>
              <a:rPr lang="zh-CN" altLang="zh-CN" sz="2800" dirty="0"/>
              <a:t>度量单位。即：</a:t>
            </a:r>
          </a:p>
          <a:p>
            <a:pPr marL="0" indent="0" latinLnBrk="1">
              <a:buNone/>
            </a:pPr>
            <a:r>
              <a:rPr lang="en-US" altLang="zh-CN" sz="2800" dirty="0" smtClean="0"/>
              <a:t>		</a:t>
            </a:r>
            <a:r>
              <a:rPr lang="zh-CN" altLang="zh-CN" dirty="0" smtClean="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dB) </a:t>
            </a:r>
            <a:endParaRPr lang="zh-CN" altLang="zh-CN" sz="2800" dirty="0">
              <a:solidFill>
                <a:srgbClr val="0000CC"/>
              </a:solidFill>
            </a:endParaRPr>
          </a:p>
          <a:p>
            <a:r>
              <a:rPr lang="zh-CN" altLang="zh-CN" sz="2800" dirty="0"/>
              <a:t>例如，</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a:t>
            </a:r>
            <a:r>
              <a:rPr lang="en-US" altLang="zh-CN" sz="2800" dirty="0" smtClean="0"/>
              <a:t>10 </a:t>
            </a:r>
            <a:r>
              <a:rPr lang="zh-CN" altLang="zh-CN" sz="2800" dirty="0" smtClean="0"/>
              <a:t>时</a:t>
            </a:r>
            <a:r>
              <a:rPr lang="zh-CN" altLang="zh-CN" sz="2800" dirty="0"/>
              <a:t>，信噪比</a:t>
            </a:r>
            <a:r>
              <a:rPr lang="zh-CN" altLang="zh-CN" sz="2800" dirty="0" smtClean="0"/>
              <a:t>为</a:t>
            </a:r>
            <a:r>
              <a:rPr lang="en-US" altLang="zh-CN" sz="2800" dirty="0" smtClean="0"/>
              <a:t> 10 </a:t>
            </a:r>
            <a:r>
              <a:rPr lang="en-US" altLang="zh-CN" sz="2800" dirty="0"/>
              <a:t>dB</a:t>
            </a:r>
            <a:r>
              <a:rPr lang="zh-CN" altLang="zh-CN" sz="2800" dirty="0"/>
              <a:t>，而</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1000</a:t>
            </a:r>
            <a:r>
              <a:rPr lang="zh-CN" altLang="zh-CN" sz="2800" dirty="0"/>
              <a:t>时，信噪比</a:t>
            </a:r>
            <a:r>
              <a:rPr lang="zh-CN" altLang="zh-CN" sz="2800" dirty="0" smtClean="0"/>
              <a:t>为</a:t>
            </a:r>
            <a:r>
              <a:rPr lang="en-US" altLang="zh-CN" sz="2800" dirty="0" smtClean="0"/>
              <a:t> 30 </a:t>
            </a:r>
            <a:r>
              <a:rPr lang="en-US" altLang="zh-CN" sz="2800" dirty="0"/>
              <a:t>dB</a:t>
            </a:r>
            <a:r>
              <a:rPr lang="zh-CN" altLang="zh-CN" sz="2800" dirty="0"/>
              <a:t>。</a:t>
            </a:r>
            <a:r>
              <a:rPr lang="zh-CN" altLang="en-US" sz="2800" dirty="0" smtClean="0"/>
              <a:t>  </a:t>
            </a:r>
            <a:endParaRPr lang="zh-CN" altLang="en-US" sz="2800" dirty="0"/>
          </a:p>
        </p:txBody>
      </p:sp>
    </p:spTree>
    <p:extLst>
      <p:ext uri="{BB962C8B-B14F-4D97-AF65-F5344CB8AC3E}">
        <p14:creationId xmlns="" xmlns:p14="http://schemas.microsoft.com/office/powerpoint/2010/main" val="127770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en-US" altLang="zh-CN" dirty="0" smtClean="0"/>
              <a:t>1984</a:t>
            </a:r>
            <a:r>
              <a:rPr lang="zh-CN" altLang="en-US" dirty="0" smtClean="0"/>
              <a:t>年，香农 </a:t>
            </a:r>
            <a:r>
              <a:rPr lang="en-US" altLang="zh-CN" dirty="0" smtClean="0"/>
              <a:t>(</a:t>
            </a:r>
            <a:r>
              <a:rPr lang="en-US" altLang="zh-CN" dirty="0"/>
              <a:t>Shannon</a:t>
            </a:r>
            <a:r>
              <a:rPr lang="en-US" altLang="zh-CN" dirty="0" smtClean="0"/>
              <a:t>) </a:t>
            </a:r>
            <a:r>
              <a:rPr lang="zh-CN" altLang="en-US" dirty="0" smtClean="0"/>
              <a:t>用</a:t>
            </a:r>
            <a:r>
              <a:rPr lang="zh-CN" altLang="en-US" dirty="0"/>
              <a:t>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a:t>
            </a:r>
            <a:r>
              <a:rPr lang="zh-CN" altLang="en-US" dirty="0" smtClean="0"/>
              <a:t>传输速率（香农公式）。</a:t>
            </a:r>
            <a:endParaRPr lang="zh-CN" altLang="en-US" dirty="0"/>
          </a:p>
          <a:p>
            <a:r>
              <a:rPr lang="zh-CN" altLang="en-US" dirty="0"/>
              <a:t>信道的极限信息传输速率 </a:t>
            </a:r>
            <a:r>
              <a:rPr lang="en-US" altLang="zh-CN" i="1" dirty="0"/>
              <a:t>C </a:t>
            </a:r>
            <a:r>
              <a:rPr lang="zh-CN" altLang="en-US" dirty="0"/>
              <a:t>可表达</a:t>
            </a:r>
            <a:r>
              <a:rPr lang="zh-CN" altLang="en-US" dirty="0" smtClean="0"/>
              <a:t>为</a:t>
            </a:r>
            <a:r>
              <a:rPr lang="zh-CN" altLang="en-US" dirty="0"/>
              <a:t>：</a:t>
            </a:r>
          </a:p>
          <a:p>
            <a:pPr marL="0" indent="0">
              <a:spcBef>
                <a:spcPct val="25000"/>
              </a:spcBef>
              <a:spcAft>
                <a:spcPct val="25000"/>
              </a:spcAft>
              <a:buNone/>
            </a:pPr>
            <a:r>
              <a:rPr lang="en-US" altLang="zh-CN" i="1" dirty="0" smtClean="0"/>
              <a:t>		</a:t>
            </a:r>
            <a:r>
              <a:rPr lang="en-US" altLang="zh-CN" i="1" dirty="0" smtClean="0">
                <a:solidFill>
                  <a:srgbClr val="0000CC"/>
                </a:solidFill>
              </a:rPr>
              <a:t>C</a:t>
            </a:r>
            <a:r>
              <a:rPr lang="en-US" altLang="zh-CN" dirty="0" smtClean="0">
                <a:solidFill>
                  <a:srgbClr val="0000CC"/>
                </a:solidFill>
              </a:rPr>
              <a:t> </a:t>
            </a:r>
            <a:r>
              <a:rPr lang="en-US" altLang="zh-CN" dirty="0">
                <a:solidFill>
                  <a:srgbClr val="0000CC"/>
                </a:solidFill>
              </a:rPr>
              <a:t>=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a:t>
            </a:r>
            <a:r>
              <a:rPr lang="en-US" altLang="zh-CN" dirty="0" smtClean="0">
                <a:solidFill>
                  <a:srgbClr val="0000CC"/>
                </a:solidFill>
              </a:rPr>
              <a:t>bit/s) </a:t>
            </a:r>
            <a:endParaRPr lang="en-US" altLang="zh-CN" dirty="0">
              <a:solidFill>
                <a:srgbClr val="0000CC"/>
              </a:solidFill>
            </a:endParaRPr>
          </a:p>
          <a:p>
            <a:pPr marL="457200" lvl="1" indent="0">
              <a:buNone/>
            </a:pPr>
            <a:r>
              <a:rPr lang="zh-CN" altLang="en-US" dirty="0" smtClean="0">
                <a:solidFill>
                  <a:srgbClr val="000099"/>
                </a:solidFill>
                <a:latin typeface="Arial" charset="0"/>
                <a:ea typeface="黑体" pitchFamily="2" charset="-122"/>
              </a:rPr>
              <a:t>其中：</a:t>
            </a:r>
            <a:r>
              <a:rPr lang="en-US" altLang="zh-CN" dirty="0" smtClean="0">
                <a:solidFill>
                  <a:srgbClr val="000099"/>
                </a:solidFill>
                <a:latin typeface="Arial" charset="0"/>
                <a:ea typeface="黑体" pitchFamily="2" charset="-122"/>
              </a:rPr>
              <a:t>	</a:t>
            </a:r>
            <a:r>
              <a:rPr lang="en-US" altLang="zh-CN" i="1" dirty="0" smtClean="0">
                <a:solidFill>
                  <a:srgbClr val="000099"/>
                </a:solidFill>
                <a:latin typeface="Arial" charset="0"/>
                <a:ea typeface="黑体" pitchFamily="2" charset="-122"/>
              </a:rPr>
              <a:t>W </a:t>
            </a:r>
            <a:r>
              <a:rPr lang="zh-CN" altLang="en-US" dirty="0">
                <a:solidFill>
                  <a:srgbClr val="000099"/>
                </a:solidFill>
                <a:latin typeface="Arial" charset="0"/>
                <a:ea typeface="黑体" pitchFamily="2" charset="-122"/>
              </a:rPr>
              <a:t>为信道的带宽（以 </a:t>
            </a:r>
            <a:r>
              <a:rPr lang="en-US" altLang="zh-CN" dirty="0">
                <a:solidFill>
                  <a:srgbClr val="000099"/>
                </a:solidFill>
                <a:latin typeface="Arial" charset="0"/>
                <a:ea typeface="黑体" pitchFamily="2" charset="-122"/>
              </a:rPr>
              <a:t>Hz </a:t>
            </a:r>
            <a:r>
              <a:rPr lang="zh-CN" altLang="en-US" dirty="0">
                <a:solidFill>
                  <a:srgbClr val="000099"/>
                </a:solidFill>
                <a:latin typeface="Arial" charset="0"/>
                <a:ea typeface="黑体" pitchFamily="2" charset="-122"/>
              </a:rPr>
              <a:t>为单位）；</a:t>
            </a:r>
          </a:p>
          <a:p>
            <a:pPr marL="457200" lvl="1" indent="0">
              <a:buNone/>
            </a:pPr>
            <a:r>
              <a:rPr lang="en-US" altLang="zh-CN" i="1" dirty="0" smtClean="0">
                <a:solidFill>
                  <a:srgbClr val="000099"/>
                </a:solidFill>
                <a:latin typeface="Arial" charset="0"/>
                <a:ea typeface="黑体" pitchFamily="2" charset="-122"/>
              </a:rPr>
              <a:t>		S </a:t>
            </a:r>
            <a:r>
              <a:rPr lang="zh-CN" altLang="en-US" dirty="0">
                <a:solidFill>
                  <a:srgbClr val="000099"/>
                </a:solidFill>
                <a:latin typeface="Arial" charset="0"/>
                <a:ea typeface="黑体" pitchFamily="2" charset="-122"/>
              </a:rPr>
              <a:t>为信道内所传信号的平均功率；</a:t>
            </a:r>
          </a:p>
          <a:p>
            <a:pPr marL="457200" lvl="1" indent="0">
              <a:buNone/>
            </a:pPr>
            <a:r>
              <a:rPr lang="en-US" altLang="zh-CN" i="1" dirty="0" smtClean="0">
                <a:solidFill>
                  <a:srgbClr val="000099"/>
                </a:solidFill>
                <a:latin typeface="Arial" charset="0"/>
                <a:ea typeface="黑体" pitchFamily="2" charset="-122"/>
              </a:rPr>
              <a:t>		N </a:t>
            </a:r>
            <a:r>
              <a:rPr lang="zh-CN" altLang="en-US" dirty="0" smtClean="0">
                <a:solidFill>
                  <a:srgbClr val="000099"/>
                </a:solidFill>
                <a:latin typeface="Arial" charset="0"/>
                <a:ea typeface="黑体" pitchFamily="2" charset="-122"/>
              </a:rPr>
              <a:t>为</a:t>
            </a:r>
            <a:r>
              <a:rPr lang="zh-CN" altLang="en-US" dirty="0">
                <a:solidFill>
                  <a:srgbClr val="000099"/>
                </a:solidFill>
                <a:latin typeface="Arial" charset="0"/>
                <a:ea typeface="黑体" pitchFamily="2" charset="-122"/>
              </a:rPr>
              <a:t>信道内部的高斯噪声功率。</a:t>
            </a:r>
            <a:r>
              <a:rPr lang="zh-CN" altLang="en-US" dirty="0">
                <a:solidFill>
                  <a:srgbClr val="000099"/>
                </a:solidFill>
              </a:rPr>
              <a:t>  </a:t>
            </a:r>
          </a:p>
        </p:txBody>
      </p:sp>
    </p:spTree>
    <p:extLst>
      <p:ext uri="{BB962C8B-B14F-4D97-AF65-F5344CB8AC3E}">
        <p14:creationId xmlns="" xmlns:p14="http://schemas.microsoft.com/office/powerpoint/2010/main" val="178362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香农公式表明 </a:t>
            </a:r>
          </a:p>
        </p:txBody>
      </p:sp>
      <p:sp>
        <p:nvSpPr>
          <p:cNvPr id="114691" name="Rectangle 3"/>
          <p:cNvSpPr>
            <a:spLocks noGrp="1" noChangeArrowheads="1"/>
          </p:cNvSpPr>
          <p:nvPr>
            <p:ph idx="1"/>
          </p:nvPr>
        </p:nvSpPr>
        <p:spPr/>
        <p:txBody>
          <a:bodyPr/>
          <a:lstStyle/>
          <a:p>
            <a:r>
              <a:rPr lang="zh-CN" altLang="en-US" sz="2800" dirty="0"/>
              <a:t>信道的带宽或信道中的信噪比越大，则信息的极限传输速率就越高。 </a:t>
            </a:r>
          </a:p>
          <a:p>
            <a:r>
              <a:rPr lang="zh-CN" altLang="en-US" sz="2800" dirty="0">
                <a:solidFill>
                  <a:srgbClr val="0000CC"/>
                </a:solidFill>
              </a:rPr>
              <a:t>只要信息传输速率低于信道的极限信息传输速率，就一定可以找到某种办法来实现无差错的传输。 </a:t>
            </a:r>
          </a:p>
          <a:p>
            <a:r>
              <a:rPr lang="zh-CN" altLang="en-US" sz="2800" dirty="0">
                <a:solidFill>
                  <a:srgbClr val="0000CC"/>
                </a:solidFill>
              </a:rPr>
              <a:t>若信道带宽 </a:t>
            </a:r>
            <a:r>
              <a:rPr lang="en-US" altLang="zh-CN" sz="2800" i="1" dirty="0">
                <a:solidFill>
                  <a:srgbClr val="0000CC"/>
                </a:solidFill>
              </a:rPr>
              <a:t>W</a:t>
            </a:r>
            <a:r>
              <a:rPr lang="en-US" altLang="zh-CN" sz="2800" dirty="0">
                <a:solidFill>
                  <a:srgbClr val="0000CC"/>
                </a:solidFill>
              </a:rPr>
              <a:t> </a:t>
            </a:r>
            <a:r>
              <a:rPr lang="zh-CN" altLang="en-US" sz="2800" dirty="0">
                <a:solidFill>
                  <a:srgbClr val="0000CC"/>
                </a:solidFill>
              </a:rPr>
              <a:t>或信噪比 </a:t>
            </a:r>
            <a:r>
              <a:rPr lang="en-US" altLang="zh-CN" sz="2800" i="1" dirty="0">
                <a:solidFill>
                  <a:srgbClr val="0000CC"/>
                </a:solidFill>
              </a:rPr>
              <a:t>S/N</a:t>
            </a:r>
            <a:r>
              <a:rPr lang="en-US" altLang="zh-CN" sz="2800" dirty="0">
                <a:solidFill>
                  <a:srgbClr val="0000CC"/>
                </a:solidFill>
              </a:rPr>
              <a:t> </a:t>
            </a:r>
            <a:r>
              <a:rPr lang="zh-CN" altLang="en-US" sz="2800" dirty="0">
                <a:solidFill>
                  <a:srgbClr val="0000CC"/>
                </a:solidFill>
              </a:rPr>
              <a:t>没有上限（当然实际信道不可能是这样的），则信道的极限信息传输速率 </a:t>
            </a:r>
            <a:r>
              <a:rPr lang="en-US" altLang="zh-CN" sz="2800" i="1" dirty="0">
                <a:solidFill>
                  <a:srgbClr val="0000CC"/>
                </a:solidFill>
              </a:rPr>
              <a:t>C</a:t>
            </a:r>
            <a:r>
              <a:rPr lang="en-US" altLang="zh-CN" sz="2800" dirty="0">
                <a:solidFill>
                  <a:srgbClr val="0000CC"/>
                </a:solidFill>
              </a:rPr>
              <a:t> </a:t>
            </a:r>
            <a:r>
              <a:rPr lang="zh-CN" altLang="en-US" sz="2800" dirty="0">
                <a:solidFill>
                  <a:srgbClr val="0000CC"/>
                </a:solidFill>
              </a:rPr>
              <a:t>也就没有上限。</a:t>
            </a:r>
          </a:p>
          <a:p>
            <a:r>
              <a:rPr lang="zh-CN" altLang="en-US" sz="2800" dirty="0"/>
              <a:t>实际信道上能够达到的信息传输速率要比香农的极限传输速率低不少。  </a:t>
            </a:r>
          </a:p>
        </p:txBody>
      </p:sp>
    </p:spTree>
    <p:extLst>
      <p:ext uri="{BB962C8B-B14F-4D97-AF65-F5344CB8AC3E}">
        <p14:creationId xmlns="" xmlns:p14="http://schemas.microsoft.com/office/powerpoint/2010/main" val="1763010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r>
              <a:rPr lang="en-US" altLang="zh-CN" dirty="0"/>
              <a:t>2.3.1 </a:t>
            </a:r>
            <a:r>
              <a:rPr lang="en-US" altLang="zh-CN" dirty="0" smtClean="0"/>
              <a:t> </a:t>
            </a:r>
            <a:r>
              <a:rPr lang="zh-CN" altLang="zh-CN" dirty="0" smtClean="0"/>
              <a:t>导引</a:t>
            </a:r>
            <a:r>
              <a:rPr lang="zh-CN" altLang="zh-CN" dirty="0"/>
              <a:t>型传输媒体</a:t>
            </a:r>
          </a:p>
          <a:p>
            <a:r>
              <a:rPr lang="en-US" altLang="zh-CN" dirty="0"/>
              <a:t>2.3.2 </a:t>
            </a:r>
            <a:r>
              <a:rPr lang="en-US" altLang="zh-CN" dirty="0" smtClean="0"/>
              <a:t> </a:t>
            </a:r>
            <a:r>
              <a:rPr lang="zh-CN" altLang="zh-CN" dirty="0" smtClean="0"/>
              <a:t>非</a:t>
            </a:r>
            <a:r>
              <a:rPr lang="zh-CN" altLang="zh-CN" dirty="0"/>
              <a:t>导引型传输媒体</a:t>
            </a:r>
          </a:p>
        </p:txBody>
      </p:sp>
    </p:spTree>
    <p:extLst>
      <p:ext uri="{BB962C8B-B14F-4D97-AF65-F5344CB8AC3E}">
        <p14:creationId xmlns="" xmlns:p14="http://schemas.microsoft.com/office/powerpoint/2010/main" val="22587230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它就是数据传输系统中在发送器和接收器之间的物理</a:t>
            </a:r>
            <a:r>
              <a:rPr lang="zh-CN" altLang="zh-CN" dirty="0" smtClean="0"/>
              <a:t>通路</a:t>
            </a:r>
            <a:r>
              <a:rPr lang="zh-CN" altLang="en-US" dirty="0" smtClean="0"/>
              <a:t>。</a:t>
            </a:r>
            <a:endParaRPr lang="en-US" altLang="zh-CN" dirty="0" smtClean="0"/>
          </a:p>
          <a:p>
            <a:pPr>
              <a:lnSpc>
                <a:spcPct val="100000"/>
              </a:lnSpc>
            </a:pPr>
            <a:r>
              <a:rPr lang="zh-CN" altLang="zh-CN" dirty="0"/>
              <a:t>传输媒体可分为两大</a:t>
            </a:r>
            <a:r>
              <a:rPr lang="zh-CN" altLang="zh-CN" dirty="0" smtClean="0"/>
              <a:t>类</a:t>
            </a:r>
            <a:r>
              <a:rPr lang="zh-CN" altLang="en-US" dirty="0" smtClean="0"/>
              <a:t>：</a:t>
            </a:r>
            <a:endParaRPr lang="en-US" altLang="zh-CN" dirty="0" smtClean="0"/>
          </a:p>
          <a:p>
            <a:pPr lvl="1">
              <a:lnSpc>
                <a:spcPct val="100000"/>
              </a:lnSpc>
            </a:pPr>
            <a:r>
              <a:rPr lang="zh-CN" altLang="zh-CN" dirty="0" smtClean="0">
                <a:solidFill>
                  <a:srgbClr val="FF0000"/>
                </a:solidFill>
              </a:rPr>
              <a:t>导</a:t>
            </a:r>
            <a:r>
              <a:rPr lang="zh-CN" altLang="zh-CN" dirty="0">
                <a:solidFill>
                  <a:srgbClr val="FF0000"/>
                </a:solidFill>
              </a:rPr>
              <a:t>引型传输媒</a:t>
            </a:r>
            <a:r>
              <a:rPr lang="zh-CN" altLang="zh-CN" dirty="0" smtClean="0">
                <a:solidFill>
                  <a:srgbClr val="FF0000"/>
                </a:solidFill>
              </a:rPr>
              <a:t>体</a:t>
            </a:r>
            <a:r>
              <a:rPr lang="zh-CN" altLang="zh-CN" dirty="0" smtClean="0"/>
              <a:t>，</a:t>
            </a:r>
            <a:r>
              <a:rPr lang="zh-CN" altLang="zh-CN" dirty="0"/>
              <a:t>电磁波被导引沿着固体媒体（铜线或光纤）</a:t>
            </a:r>
            <a:r>
              <a:rPr lang="zh-CN" altLang="zh-CN" dirty="0" smtClean="0"/>
              <a:t>传播</a:t>
            </a:r>
            <a:r>
              <a:rPr lang="zh-CN" altLang="en-US" dirty="0"/>
              <a:t>。</a:t>
            </a:r>
            <a:endParaRPr lang="en-US" altLang="zh-CN" dirty="0"/>
          </a:p>
          <a:p>
            <a:pPr lvl="1">
              <a:lnSpc>
                <a:spcPct val="100000"/>
              </a:lnSpc>
            </a:pPr>
            <a:r>
              <a:rPr lang="zh-CN" altLang="zh-CN" dirty="0" smtClean="0">
                <a:solidFill>
                  <a:srgbClr val="FF0000"/>
                </a:solidFill>
              </a:rPr>
              <a:t>导</a:t>
            </a:r>
            <a:r>
              <a:rPr lang="zh-CN" altLang="zh-CN" dirty="0">
                <a:solidFill>
                  <a:srgbClr val="FF0000"/>
                </a:solidFill>
              </a:rPr>
              <a:t>引型传输媒体</a:t>
            </a:r>
            <a:r>
              <a:rPr lang="zh-CN" altLang="zh-CN" dirty="0"/>
              <a:t>就是指</a:t>
            </a:r>
            <a:r>
              <a:rPr lang="zh-CN" altLang="zh-CN" dirty="0" smtClean="0"/>
              <a:t>自由空间</a:t>
            </a:r>
            <a:r>
              <a:rPr lang="zh-CN" altLang="en-US" dirty="0" smtClean="0"/>
              <a:t>。</a:t>
            </a:r>
            <a:r>
              <a:rPr lang="zh-CN" altLang="zh-CN" dirty="0" smtClean="0"/>
              <a:t>在</a:t>
            </a:r>
            <a:r>
              <a:rPr lang="zh-CN" altLang="zh-CN" dirty="0"/>
              <a:t>非导引型传输媒体</a:t>
            </a:r>
            <a:r>
              <a:rPr lang="zh-CN" altLang="zh-CN" dirty="0" smtClean="0"/>
              <a:t>中</a:t>
            </a:r>
            <a:r>
              <a:rPr lang="zh-CN" altLang="en-US" dirty="0" smtClean="0"/>
              <a:t>，</a:t>
            </a:r>
            <a:r>
              <a:rPr lang="zh-CN" altLang="zh-CN" dirty="0" smtClean="0"/>
              <a:t>电磁波</a:t>
            </a:r>
            <a:r>
              <a:rPr lang="zh-CN" altLang="zh-CN" dirty="0"/>
              <a:t>的传输常称为无线传输。</a:t>
            </a:r>
          </a:p>
        </p:txBody>
      </p:sp>
    </p:spTree>
    <p:extLst>
      <p:ext uri="{BB962C8B-B14F-4D97-AF65-F5344CB8AC3E}">
        <p14:creationId xmlns="" xmlns:p14="http://schemas.microsoft.com/office/powerpoint/2010/main" val="2795970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z="4000" smtClean="0"/>
              <a:t>本章重点</a:t>
            </a:r>
          </a:p>
        </p:txBody>
      </p:sp>
      <p:sp>
        <p:nvSpPr>
          <p:cNvPr id="17411" name="Rectangle 3"/>
          <p:cNvSpPr>
            <a:spLocks noGrp="1" noChangeArrowheads="1"/>
          </p:cNvSpPr>
          <p:nvPr>
            <p:ph type="body" idx="1"/>
          </p:nvPr>
        </p:nvSpPr>
        <p:spPr/>
        <p:txBody>
          <a:bodyPr/>
          <a:lstStyle/>
          <a:p>
            <a:pPr eaLnBrk="1" hangingPunct="1"/>
            <a:r>
              <a:rPr lang="zh-CN" altLang="en-US" dirty="0" smtClean="0"/>
              <a:t>物理层的四个特性</a:t>
            </a:r>
          </a:p>
          <a:p>
            <a:pPr eaLnBrk="1" hangingPunct="1"/>
            <a:r>
              <a:rPr lang="zh-CN" altLang="en-US" sz="3300" dirty="0" smtClean="0"/>
              <a:t>各种网络传输介质的主要特点</a:t>
            </a:r>
            <a:endParaRPr lang="zh-CN" altLang="en-US" dirty="0" smtClean="0"/>
          </a:p>
          <a:p>
            <a:pPr eaLnBrk="1" hangingPunct="1"/>
            <a:r>
              <a:rPr kumimoji="1" lang="zh-CN" altLang="en-US" dirty="0" smtClean="0"/>
              <a:t>五种信道复用技术</a:t>
            </a:r>
            <a:endParaRPr kumimoji="1" lang="en-US" altLang="zh-CN" dirty="0" smtClean="0"/>
          </a:p>
          <a:p>
            <a:pPr eaLnBrk="1" hangingPunct="1"/>
            <a:r>
              <a:rPr kumimoji="1" lang="zh-CN" altLang="en-US" dirty="0" smtClean="0"/>
              <a:t>三种宽带接入技术</a:t>
            </a:r>
            <a:endParaRPr kumimoji="1" lang="en-US" altLang="zh-CN"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en-US" altLang="zh-CN" dirty="0" smtClean="0"/>
              <a:t> </a:t>
            </a:r>
            <a:r>
              <a:rPr lang="zh-CN" altLang="en-US" dirty="0" smtClean="0"/>
              <a:t>物理层</a:t>
            </a:r>
            <a:r>
              <a:rPr lang="zh-CN" altLang="en-US" dirty="0"/>
              <a:t>下面的传输媒体</a:t>
            </a:r>
          </a:p>
        </p:txBody>
      </p:sp>
      <p:sp>
        <p:nvSpPr>
          <p:cNvPr id="40966" name="Line 6"/>
          <p:cNvSpPr>
            <a:spLocks noChangeShapeType="1"/>
          </p:cNvSpPr>
          <p:nvPr/>
        </p:nvSpPr>
        <p:spPr bwMode="auto">
          <a:xfrm>
            <a:off x="6383561" y="2888146"/>
            <a:ext cx="2545292" cy="838200"/>
          </a:xfrm>
          <a:prstGeom prst="line">
            <a:avLst/>
          </a:prstGeom>
          <a:noFill/>
          <a:ln w="19050"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7" name="Rectangle 7"/>
          <p:cNvSpPr>
            <a:spLocks noChangeArrowheads="1"/>
          </p:cNvSpPr>
          <p:nvPr/>
        </p:nvSpPr>
        <p:spPr bwMode="auto">
          <a:xfrm>
            <a:off x="8213419" y="3413609"/>
            <a:ext cx="392113" cy="2381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8" name="Line 8"/>
          <p:cNvSpPr>
            <a:spLocks noChangeShapeType="1"/>
          </p:cNvSpPr>
          <p:nvPr/>
        </p:nvSpPr>
        <p:spPr bwMode="auto">
          <a:xfrm flipV="1">
            <a:off x="1305017" y="2888146"/>
            <a:ext cx="1269206" cy="838200"/>
          </a:xfrm>
          <a:prstGeom prst="line">
            <a:avLst/>
          </a:prstGeom>
          <a:noFill/>
          <a:ln w="19050"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9" name="Rectangle 9"/>
          <p:cNvSpPr>
            <a:spLocks noChangeArrowheads="1"/>
          </p:cNvSpPr>
          <p:nvPr/>
        </p:nvSpPr>
        <p:spPr bwMode="auto">
          <a:xfrm>
            <a:off x="1196669" y="3413608"/>
            <a:ext cx="350838" cy="2190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0" name="Line 10"/>
          <p:cNvSpPr>
            <a:spLocks noChangeShapeType="1"/>
          </p:cNvSpPr>
          <p:nvPr/>
        </p:nvSpPr>
        <p:spPr bwMode="auto">
          <a:xfrm>
            <a:off x="2572502" y="3707296"/>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1" name="Rectangle 11"/>
          <p:cNvSpPr>
            <a:spLocks noChangeArrowheads="1"/>
          </p:cNvSpPr>
          <p:nvPr/>
        </p:nvSpPr>
        <p:spPr bwMode="auto">
          <a:xfrm>
            <a:off x="2443519" y="4461358"/>
            <a:ext cx="347398" cy="5603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2" name="Line 12"/>
          <p:cNvSpPr>
            <a:spLocks noChangeShapeType="1"/>
          </p:cNvSpPr>
          <p:nvPr/>
        </p:nvSpPr>
        <p:spPr bwMode="auto">
          <a:xfrm>
            <a:off x="1944779" y="3710471"/>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3" name="Rectangle 13"/>
          <p:cNvSpPr>
            <a:spLocks noChangeArrowheads="1"/>
          </p:cNvSpPr>
          <p:nvPr/>
        </p:nvSpPr>
        <p:spPr bwMode="auto">
          <a:xfrm>
            <a:off x="1851911" y="4480409"/>
            <a:ext cx="214973" cy="5683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4" name="Rectangle 14"/>
          <p:cNvSpPr>
            <a:spLocks noChangeArrowheads="1"/>
          </p:cNvSpPr>
          <p:nvPr/>
        </p:nvSpPr>
        <p:spPr bwMode="auto">
          <a:xfrm>
            <a:off x="1836432" y="3750158"/>
            <a:ext cx="242491" cy="31115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5" name="Line 15"/>
          <p:cNvSpPr>
            <a:spLocks noChangeShapeType="1"/>
          </p:cNvSpPr>
          <p:nvPr/>
        </p:nvSpPr>
        <p:spPr bwMode="auto">
          <a:xfrm>
            <a:off x="3210546" y="3713646"/>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6" name="Rectangle 16"/>
          <p:cNvSpPr>
            <a:spLocks noChangeArrowheads="1"/>
          </p:cNvSpPr>
          <p:nvPr/>
        </p:nvSpPr>
        <p:spPr bwMode="auto">
          <a:xfrm>
            <a:off x="2765119" y="4102584"/>
            <a:ext cx="902891" cy="2825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7" name="Line 17"/>
          <p:cNvSpPr>
            <a:spLocks noChangeShapeType="1"/>
          </p:cNvSpPr>
          <p:nvPr/>
        </p:nvSpPr>
        <p:spPr bwMode="auto">
          <a:xfrm>
            <a:off x="3843429" y="3719996"/>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8" name="Rectangle 18"/>
          <p:cNvSpPr>
            <a:spLocks noChangeArrowheads="1"/>
          </p:cNvSpPr>
          <p:nvPr/>
        </p:nvSpPr>
        <p:spPr bwMode="auto">
          <a:xfrm>
            <a:off x="3695527" y="4488347"/>
            <a:ext cx="288925" cy="49688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9" name="Line 19"/>
          <p:cNvSpPr>
            <a:spLocks noChangeShapeType="1"/>
          </p:cNvSpPr>
          <p:nvPr/>
        </p:nvSpPr>
        <p:spPr bwMode="auto">
          <a:xfrm>
            <a:off x="5114354" y="3713646"/>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0" name="Rectangle 20"/>
          <p:cNvSpPr>
            <a:spLocks noChangeArrowheads="1"/>
          </p:cNvSpPr>
          <p:nvPr/>
        </p:nvSpPr>
        <p:spPr bwMode="auto">
          <a:xfrm>
            <a:off x="5028365" y="4175609"/>
            <a:ext cx="249370" cy="27781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1" name="Line 21"/>
          <p:cNvSpPr>
            <a:spLocks noChangeShapeType="1"/>
          </p:cNvSpPr>
          <p:nvPr/>
        </p:nvSpPr>
        <p:spPr bwMode="auto">
          <a:xfrm>
            <a:off x="1296417" y="2507146"/>
            <a:ext cx="81724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2" name="Line 22"/>
          <p:cNvSpPr>
            <a:spLocks noChangeShapeType="1"/>
          </p:cNvSpPr>
          <p:nvPr/>
        </p:nvSpPr>
        <p:spPr bwMode="auto">
          <a:xfrm>
            <a:off x="1317054" y="2888146"/>
            <a:ext cx="81724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3" name="Line 23"/>
          <p:cNvSpPr>
            <a:spLocks noChangeShapeType="1"/>
          </p:cNvSpPr>
          <p:nvPr/>
        </p:nvSpPr>
        <p:spPr bwMode="auto">
          <a:xfrm>
            <a:off x="1292977" y="2507146"/>
            <a:ext cx="0" cy="609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4" name="Line 24"/>
          <p:cNvSpPr>
            <a:spLocks noChangeShapeType="1"/>
          </p:cNvSpPr>
          <p:nvPr/>
        </p:nvSpPr>
        <p:spPr bwMode="auto">
          <a:xfrm>
            <a:off x="3686927" y="2511908"/>
            <a:ext cx="0" cy="3762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5" name="Line 25"/>
          <p:cNvSpPr>
            <a:spLocks noChangeShapeType="1"/>
          </p:cNvSpPr>
          <p:nvPr/>
        </p:nvSpPr>
        <p:spPr bwMode="auto">
          <a:xfrm>
            <a:off x="2582821" y="2523022"/>
            <a:ext cx="0" cy="3841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6" name="Line 26"/>
          <p:cNvSpPr>
            <a:spLocks noChangeShapeType="1"/>
          </p:cNvSpPr>
          <p:nvPr/>
        </p:nvSpPr>
        <p:spPr bwMode="auto">
          <a:xfrm>
            <a:off x="5988009" y="2507146"/>
            <a:ext cx="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7" name="Line 27"/>
          <p:cNvSpPr>
            <a:spLocks noChangeShapeType="1"/>
          </p:cNvSpPr>
          <p:nvPr/>
        </p:nvSpPr>
        <p:spPr bwMode="auto">
          <a:xfrm>
            <a:off x="8381959" y="2516671"/>
            <a:ext cx="0" cy="3667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8" name="Line 28"/>
          <p:cNvSpPr>
            <a:spLocks noChangeShapeType="1"/>
          </p:cNvSpPr>
          <p:nvPr/>
        </p:nvSpPr>
        <p:spPr bwMode="auto">
          <a:xfrm flipV="1">
            <a:off x="1299857" y="3713646"/>
            <a:ext cx="7637595" cy="476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9" name="Text Box 29"/>
          <p:cNvSpPr txBox="1">
            <a:spLocks noChangeArrowheads="1"/>
          </p:cNvSpPr>
          <p:nvPr/>
        </p:nvSpPr>
        <p:spPr bwMode="auto">
          <a:xfrm>
            <a:off x="2775438" y="2526196"/>
            <a:ext cx="80021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无线电</a:t>
            </a:r>
          </a:p>
        </p:txBody>
      </p:sp>
      <p:sp>
        <p:nvSpPr>
          <p:cNvPr id="40990" name="Text Box 30"/>
          <p:cNvSpPr txBox="1">
            <a:spLocks noChangeArrowheads="1"/>
          </p:cNvSpPr>
          <p:nvPr/>
        </p:nvSpPr>
        <p:spPr bwMode="auto">
          <a:xfrm>
            <a:off x="3838269" y="2526196"/>
            <a:ext cx="59503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微波</a:t>
            </a:r>
          </a:p>
        </p:txBody>
      </p:sp>
      <p:sp>
        <p:nvSpPr>
          <p:cNvPr id="40991" name="Line 31"/>
          <p:cNvSpPr>
            <a:spLocks noChangeShapeType="1"/>
          </p:cNvSpPr>
          <p:nvPr/>
        </p:nvSpPr>
        <p:spPr bwMode="auto">
          <a:xfrm>
            <a:off x="4828869" y="2507146"/>
            <a:ext cx="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2" name="Line 32"/>
          <p:cNvSpPr>
            <a:spLocks noChangeShapeType="1"/>
          </p:cNvSpPr>
          <p:nvPr/>
        </p:nvSpPr>
        <p:spPr bwMode="auto">
          <a:xfrm>
            <a:off x="5881382" y="2507146"/>
            <a:ext cx="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3" name="Text Box 33"/>
          <p:cNvSpPr txBox="1">
            <a:spLocks noChangeArrowheads="1"/>
          </p:cNvSpPr>
          <p:nvPr/>
        </p:nvSpPr>
        <p:spPr bwMode="auto">
          <a:xfrm>
            <a:off x="4966452" y="2526196"/>
            <a:ext cx="80021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红外线</a:t>
            </a:r>
          </a:p>
        </p:txBody>
      </p:sp>
      <p:sp>
        <p:nvSpPr>
          <p:cNvPr id="40994" name="Text Box 34"/>
          <p:cNvSpPr txBox="1">
            <a:spLocks noChangeArrowheads="1"/>
          </p:cNvSpPr>
          <p:nvPr/>
        </p:nvSpPr>
        <p:spPr bwMode="auto">
          <a:xfrm>
            <a:off x="5255377" y="3040546"/>
            <a:ext cx="80021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可见光</a:t>
            </a:r>
          </a:p>
        </p:txBody>
      </p:sp>
      <p:sp>
        <p:nvSpPr>
          <p:cNvPr id="40995" name="Text Box 35"/>
          <p:cNvSpPr txBox="1">
            <a:spLocks noChangeArrowheads="1"/>
          </p:cNvSpPr>
          <p:nvPr/>
        </p:nvSpPr>
        <p:spPr bwMode="auto">
          <a:xfrm>
            <a:off x="6122152" y="3040546"/>
            <a:ext cx="80021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紫外线</a:t>
            </a:r>
          </a:p>
        </p:txBody>
      </p:sp>
      <p:sp>
        <p:nvSpPr>
          <p:cNvPr id="40996" name="Line 36"/>
          <p:cNvSpPr>
            <a:spLocks noChangeShapeType="1"/>
          </p:cNvSpPr>
          <p:nvPr/>
        </p:nvSpPr>
        <p:spPr bwMode="auto">
          <a:xfrm>
            <a:off x="6397319" y="2507146"/>
            <a:ext cx="0" cy="385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7" name="Text Box 37"/>
          <p:cNvSpPr txBox="1">
            <a:spLocks noChangeArrowheads="1"/>
          </p:cNvSpPr>
          <p:nvPr/>
        </p:nvSpPr>
        <p:spPr bwMode="auto">
          <a:xfrm>
            <a:off x="6892619" y="2526196"/>
            <a:ext cx="73449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X</a:t>
            </a:r>
            <a:r>
              <a:rPr kumimoji="1" lang="zh-CN" altLang="en-US" sz="1600" b="1">
                <a:solidFill>
                  <a:srgbClr val="000099"/>
                </a:solidFill>
                <a:latin typeface="+mn-lt"/>
                <a:ea typeface="黑体" pitchFamily="2" charset="-122"/>
              </a:rPr>
              <a:t>射线</a:t>
            </a:r>
          </a:p>
        </p:txBody>
      </p:sp>
      <p:sp>
        <p:nvSpPr>
          <p:cNvPr id="40998" name="Text Box 38"/>
          <p:cNvSpPr txBox="1">
            <a:spLocks noChangeArrowheads="1"/>
          </p:cNvSpPr>
          <p:nvPr/>
        </p:nvSpPr>
        <p:spPr bwMode="auto">
          <a:xfrm>
            <a:off x="8543619" y="2494446"/>
            <a:ext cx="26962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sym typeface="Symbol" pitchFamily="18" charset="2"/>
              </a:rPr>
              <a:t></a:t>
            </a:r>
          </a:p>
        </p:txBody>
      </p:sp>
      <p:sp>
        <p:nvSpPr>
          <p:cNvPr id="40999" name="Text Box 39"/>
          <p:cNvSpPr txBox="1">
            <a:spLocks noChangeArrowheads="1"/>
          </p:cNvSpPr>
          <p:nvPr/>
        </p:nvSpPr>
        <p:spPr bwMode="auto">
          <a:xfrm>
            <a:off x="8705279" y="2526196"/>
            <a:ext cx="59503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射线</a:t>
            </a:r>
          </a:p>
        </p:txBody>
      </p:sp>
      <p:sp>
        <p:nvSpPr>
          <p:cNvPr id="41000" name="Text Box 40"/>
          <p:cNvSpPr txBox="1">
            <a:spLocks noChangeArrowheads="1"/>
          </p:cNvSpPr>
          <p:nvPr/>
        </p:nvSpPr>
        <p:spPr bwMode="auto">
          <a:xfrm>
            <a:off x="1538908" y="3713646"/>
            <a:ext cx="80021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双绞线</a:t>
            </a:r>
          </a:p>
        </p:txBody>
      </p:sp>
      <p:sp>
        <p:nvSpPr>
          <p:cNvPr id="41001" name="Line 41"/>
          <p:cNvSpPr>
            <a:spLocks noChangeShapeType="1"/>
          </p:cNvSpPr>
          <p:nvPr/>
        </p:nvSpPr>
        <p:spPr bwMode="auto">
          <a:xfrm>
            <a:off x="1299856" y="4031146"/>
            <a:ext cx="1465263" cy="0"/>
          </a:xfrm>
          <a:prstGeom prst="line">
            <a:avLst/>
          </a:prstGeom>
          <a:noFill/>
          <a:ln w="952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2" name="Text Box 42"/>
          <p:cNvSpPr txBox="1">
            <a:spLocks noChangeArrowheads="1"/>
          </p:cNvSpPr>
          <p:nvPr/>
        </p:nvSpPr>
        <p:spPr bwMode="auto">
          <a:xfrm>
            <a:off x="2665371" y="4054958"/>
            <a:ext cx="100540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同轴电缆</a:t>
            </a:r>
          </a:p>
        </p:txBody>
      </p:sp>
      <p:sp>
        <p:nvSpPr>
          <p:cNvPr id="41003" name="Line 43"/>
          <p:cNvSpPr>
            <a:spLocks noChangeShapeType="1"/>
          </p:cNvSpPr>
          <p:nvPr/>
        </p:nvSpPr>
        <p:spPr bwMode="auto">
          <a:xfrm>
            <a:off x="1939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4" name="Text Box 44"/>
          <p:cNvSpPr txBox="1">
            <a:spLocks noChangeArrowheads="1"/>
          </p:cNvSpPr>
          <p:nvPr/>
        </p:nvSpPr>
        <p:spPr bwMode="auto">
          <a:xfrm>
            <a:off x="4498669" y="3718408"/>
            <a:ext cx="59503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卫星</a:t>
            </a:r>
          </a:p>
        </p:txBody>
      </p:sp>
      <p:sp>
        <p:nvSpPr>
          <p:cNvPr id="41005" name="Line 45"/>
          <p:cNvSpPr>
            <a:spLocks noChangeShapeType="1"/>
          </p:cNvSpPr>
          <p:nvPr/>
        </p:nvSpPr>
        <p:spPr bwMode="auto">
          <a:xfrm>
            <a:off x="4251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6" name="Text Box 46"/>
          <p:cNvSpPr txBox="1">
            <a:spLocks noChangeArrowheads="1"/>
          </p:cNvSpPr>
          <p:nvPr/>
        </p:nvSpPr>
        <p:spPr bwMode="auto">
          <a:xfrm>
            <a:off x="4660330" y="4137508"/>
            <a:ext cx="100540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地面微波</a:t>
            </a:r>
          </a:p>
        </p:txBody>
      </p:sp>
      <p:sp>
        <p:nvSpPr>
          <p:cNvPr id="41007" name="Line 47"/>
          <p:cNvSpPr>
            <a:spLocks noChangeShapeType="1"/>
          </p:cNvSpPr>
          <p:nvPr/>
        </p:nvSpPr>
        <p:spPr bwMode="auto">
          <a:xfrm>
            <a:off x="4650011"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8" name="Text Box 48"/>
          <p:cNvSpPr txBox="1">
            <a:spLocks noChangeArrowheads="1"/>
          </p:cNvSpPr>
          <p:nvPr/>
        </p:nvSpPr>
        <p:spPr bwMode="auto">
          <a:xfrm>
            <a:off x="2187269" y="4520096"/>
            <a:ext cx="800219" cy="5355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调幅</a:t>
            </a:r>
          </a:p>
          <a:p>
            <a:pPr algn="l">
              <a:lnSpc>
                <a:spcPct val="90000"/>
              </a:lnSpc>
            </a:pPr>
            <a:r>
              <a:rPr kumimoji="1" lang="zh-CN" altLang="en-US" sz="1600" b="1">
                <a:solidFill>
                  <a:srgbClr val="000099"/>
                </a:solidFill>
                <a:latin typeface="+mn-lt"/>
                <a:ea typeface="黑体" pitchFamily="2" charset="-122"/>
              </a:rPr>
              <a:t>无线电</a:t>
            </a:r>
          </a:p>
        </p:txBody>
      </p:sp>
      <p:sp>
        <p:nvSpPr>
          <p:cNvPr id="41009" name="Text Box 49"/>
          <p:cNvSpPr txBox="1">
            <a:spLocks noChangeArrowheads="1"/>
          </p:cNvSpPr>
          <p:nvPr/>
        </p:nvSpPr>
        <p:spPr bwMode="auto">
          <a:xfrm>
            <a:off x="3342969" y="4467708"/>
            <a:ext cx="800219" cy="5355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调频</a:t>
            </a:r>
          </a:p>
          <a:p>
            <a:pPr algn="l">
              <a:lnSpc>
                <a:spcPct val="90000"/>
              </a:lnSpc>
            </a:pPr>
            <a:r>
              <a:rPr kumimoji="1" lang="zh-CN" altLang="en-US" sz="1600" b="1">
                <a:solidFill>
                  <a:srgbClr val="000099"/>
                </a:solidFill>
                <a:latin typeface="+mn-lt"/>
                <a:ea typeface="黑体" pitchFamily="2" charset="-122"/>
              </a:rPr>
              <a:t>无线电</a:t>
            </a:r>
          </a:p>
        </p:txBody>
      </p:sp>
      <p:sp>
        <p:nvSpPr>
          <p:cNvPr id="41010" name="Text Box 50"/>
          <p:cNvSpPr txBox="1">
            <a:spLocks noChangeArrowheads="1"/>
          </p:cNvSpPr>
          <p:nvPr/>
        </p:nvSpPr>
        <p:spPr bwMode="auto">
          <a:xfrm>
            <a:off x="1399604" y="4523271"/>
            <a:ext cx="800219" cy="5355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海事</a:t>
            </a:r>
          </a:p>
          <a:p>
            <a:pPr algn="l">
              <a:lnSpc>
                <a:spcPct val="90000"/>
              </a:lnSpc>
            </a:pPr>
            <a:r>
              <a:rPr kumimoji="1" lang="zh-CN" altLang="en-US" sz="1600" b="1">
                <a:solidFill>
                  <a:srgbClr val="000099"/>
                </a:solidFill>
                <a:latin typeface="+mn-lt"/>
                <a:ea typeface="黑体" pitchFamily="2" charset="-122"/>
              </a:rPr>
              <a:t>无线电</a:t>
            </a:r>
          </a:p>
        </p:txBody>
      </p:sp>
      <p:sp>
        <p:nvSpPr>
          <p:cNvPr id="41011" name="Line 51"/>
          <p:cNvSpPr>
            <a:spLocks noChangeShapeType="1"/>
          </p:cNvSpPr>
          <p:nvPr/>
        </p:nvSpPr>
        <p:spPr bwMode="auto">
          <a:xfrm>
            <a:off x="3631894"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2" name="Text Box 52"/>
          <p:cNvSpPr txBox="1">
            <a:spLocks noChangeArrowheads="1"/>
          </p:cNvSpPr>
          <p:nvPr/>
        </p:nvSpPr>
        <p:spPr bwMode="auto">
          <a:xfrm>
            <a:off x="7663085" y="3742221"/>
            <a:ext cx="59503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光纤</a:t>
            </a:r>
          </a:p>
        </p:txBody>
      </p:sp>
      <p:sp>
        <p:nvSpPr>
          <p:cNvPr id="41013" name="Line 53"/>
          <p:cNvSpPr>
            <a:spLocks noChangeShapeType="1"/>
          </p:cNvSpPr>
          <p:nvPr/>
        </p:nvSpPr>
        <p:spPr bwMode="auto">
          <a:xfrm>
            <a:off x="7635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4" name="Text Box 54"/>
          <p:cNvSpPr txBox="1">
            <a:spLocks noChangeArrowheads="1"/>
          </p:cNvSpPr>
          <p:nvPr/>
        </p:nvSpPr>
        <p:spPr bwMode="auto">
          <a:xfrm>
            <a:off x="3838269" y="5066196"/>
            <a:ext cx="59503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电视</a:t>
            </a:r>
          </a:p>
        </p:txBody>
      </p:sp>
      <p:sp>
        <p:nvSpPr>
          <p:cNvPr id="41015" name="Line 55"/>
          <p:cNvSpPr>
            <a:spLocks noChangeShapeType="1"/>
          </p:cNvSpPr>
          <p:nvPr/>
        </p:nvSpPr>
        <p:spPr bwMode="auto">
          <a:xfrm flipV="1">
            <a:off x="5736919" y="2659546"/>
            <a:ext cx="206375" cy="457200"/>
          </a:xfrm>
          <a:prstGeom prst="line">
            <a:avLst/>
          </a:prstGeom>
          <a:noFill/>
          <a:ln w="952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6" name="Line 56"/>
          <p:cNvSpPr>
            <a:spLocks noChangeShapeType="1"/>
          </p:cNvSpPr>
          <p:nvPr/>
        </p:nvSpPr>
        <p:spPr bwMode="auto">
          <a:xfrm flipH="1" flipV="1">
            <a:off x="6204702" y="2659547"/>
            <a:ext cx="89429" cy="454025"/>
          </a:xfrm>
          <a:prstGeom prst="line">
            <a:avLst/>
          </a:prstGeom>
          <a:noFill/>
          <a:ln w="952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7" name="Line 57"/>
          <p:cNvSpPr>
            <a:spLocks noChangeShapeType="1"/>
          </p:cNvSpPr>
          <p:nvPr/>
        </p:nvSpPr>
        <p:spPr bwMode="auto">
          <a:xfrm>
            <a:off x="1444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8" name="Line 58"/>
          <p:cNvSpPr>
            <a:spLocks noChangeShapeType="1"/>
          </p:cNvSpPr>
          <p:nvPr/>
        </p:nvSpPr>
        <p:spPr bwMode="auto">
          <a:xfrm>
            <a:off x="2352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9" name="Line 59"/>
          <p:cNvSpPr>
            <a:spLocks noChangeShapeType="1"/>
          </p:cNvSpPr>
          <p:nvPr/>
        </p:nvSpPr>
        <p:spPr bwMode="auto">
          <a:xfrm>
            <a:off x="3673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0" name="Line 60"/>
          <p:cNvSpPr>
            <a:spLocks noChangeShapeType="1"/>
          </p:cNvSpPr>
          <p:nvPr/>
        </p:nvSpPr>
        <p:spPr bwMode="auto">
          <a:xfrm>
            <a:off x="1294698" y="5471008"/>
            <a:ext cx="7647913"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1" name="Line 61"/>
          <p:cNvSpPr>
            <a:spLocks noChangeShapeType="1"/>
          </p:cNvSpPr>
          <p:nvPr/>
        </p:nvSpPr>
        <p:spPr bwMode="auto">
          <a:xfrm>
            <a:off x="1306736" y="3718408"/>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2" name="Line 62"/>
          <p:cNvSpPr>
            <a:spLocks noChangeShapeType="1"/>
          </p:cNvSpPr>
          <p:nvPr/>
        </p:nvSpPr>
        <p:spPr bwMode="auto">
          <a:xfrm>
            <a:off x="4481471" y="3712058"/>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3" name="Line 63"/>
          <p:cNvSpPr>
            <a:spLocks noChangeShapeType="1"/>
          </p:cNvSpPr>
          <p:nvPr/>
        </p:nvSpPr>
        <p:spPr bwMode="auto">
          <a:xfrm>
            <a:off x="5747238" y="3719996"/>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4" name="Line 64"/>
          <p:cNvSpPr>
            <a:spLocks noChangeShapeType="1"/>
          </p:cNvSpPr>
          <p:nvPr/>
        </p:nvSpPr>
        <p:spPr bwMode="auto">
          <a:xfrm>
            <a:off x="6380121" y="3716821"/>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5" name="Line 65"/>
          <p:cNvSpPr>
            <a:spLocks noChangeShapeType="1"/>
          </p:cNvSpPr>
          <p:nvPr/>
        </p:nvSpPr>
        <p:spPr bwMode="auto">
          <a:xfrm>
            <a:off x="7018164" y="3718408"/>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6" name="Line 66"/>
          <p:cNvSpPr>
            <a:spLocks noChangeShapeType="1"/>
          </p:cNvSpPr>
          <p:nvPr/>
        </p:nvSpPr>
        <p:spPr bwMode="auto">
          <a:xfrm>
            <a:off x="7656207" y="3729521"/>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7" name="Line 67"/>
          <p:cNvSpPr>
            <a:spLocks noChangeShapeType="1"/>
          </p:cNvSpPr>
          <p:nvPr/>
        </p:nvSpPr>
        <p:spPr bwMode="auto">
          <a:xfrm>
            <a:off x="8289090" y="3721583"/>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8" name="Line 68"/>
          <p:cNvSpPr>
            <a:spLocks noChangeShapeType="1"/>
          </p:cNvSpPr>
          <p:nvPr/>
        </p:nvSpPr>
        <p:spPr bwMode="auto">
          <a:xfrm>
            <a:off x="8927133" y="3718408"/>
            <a:ext cx="0" cy="1752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029" name="Group 69"/>
          <p:cNvGrpSpPr>
            <a:grpSpLocks/>
          </p:cNvGrpSpPr>
          <p:nvPr/>
        </p:nvGrpSpPr>
        <p:grpSpPr bwMode="auto">
          <a:xfrm>
            <a:off x="371170" y="2202346"/>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(Hz)</a:t>
              </a: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grpSp>
        <p:nvGrpSpPr>
          <p:cNvPr id="41032" name="Group 72"/>
          <p:cNvGrpSpPr>
            <a:grpSpLocks/>
          </p:cNvGrpSpPr>
          <p:nvPr/>
        </p:nvGrpSpPr>
        <p:grpSpPr bwMode="auto">
          <a:xfrm>
            <a:off x="378049"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 (Hz)</a:t>
              </a: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sp>
        <p:nvSpPr>
          <p:cNvPr id="41035" name="Line 75"/>
          <p:cNvSpPr>
            <a:spLocks noChangeShapeType="1"/>
          </p:cNvSpPr>
          <p:nvPr/>
        </p:nvSpPr>
        <p:spPr bwMode="auto">
          <a:xfrm>
            <a:off x="1526869" y="5471008"/>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6" name="Line 76"/>
          <p:cNvSpPr>
            <a:spLocks noChangeShapeType="1"/>
          </p:cNvSpPr>
          <p:nvPr/>
        </p:nvSpPr>
        <p:spPr bwMode="auto">
          <a:xfrm>
            <a:off x="2145994" y="5480533"/>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7" name="Line 77"/>
          <p:cNvSpPr>
            <a:spLocks noChangeShapeType="1"/>
          </p:cNvSpPr>
          <p:nvPr/>
        </p:nvSpPr>
        <p:spPr bwMode="auto">
          <a:xfrm>
            <a:off x="2770279" y="5485296"/>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8" name="Line 78"/>
          <p:cNvSpPr>
            <a:spLocks noChangeShapeType="1"/>
          </p:cNvSpPr>
          <p:nvPr/>
        </p:nvSpPr>
        <p:spPr bwMode="auto">
          <a:xfrm>
            <a:off x="3415200" y="5480533"/>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9" name="Line 79"/>
          <p:cNvSpPr>
            <a:spLocks noChangeShapeType="1"/>
          </p:cNvSpPr>
          <p:nvPr/>
        </p:nvSpPr>
        <p:spPr bwMode="auto">
          <a:xfrm>
            <a:off x="4029166" y="5480533"/>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0" name="Line 80"/>
          <p:cNvSpPr>
            <a:spLocks noChangeShapeType="1"/>
          </p:cNvSpPr>
          <p:nvPr/>
        </p:nvSpPr>
        <p:spPr bwMode="auto">
          <a:xfrm>
            <a:off x="4674088" y="5480533"/>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1" name="Line 81"/>
          <p:cNvSpPr>
            <a:spLocks noChangeShapeType="1"/>
          </p:cNvSpPr>
          <p:nvPr/>
        </p:nvSpPr>
        <p:spPr bwMode="auto">
          <a:xfrm>
            <a:off x="5313850" y="5480533"/>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2" name="Line 82"/>
          <p:cNvSpPr>
            <a:spLocks noChangeShapeType="1"/>
          </p:cNvSpPr>
          <p:nvPr/>
        </p:nvSpPr>
        <p:spPr bwMode="auto">
          <a:xfrm>
            <a:off x="5938135" y="5480533"/>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3" name="Line 83"/>
          <p:cNvSpPr>
            <a:spLocks noChangeShapeType="1"/>
          </p:cNvSpPr>
          <p:nvPr/>
        </p:nvSpPr>
        <p:spPr bwMode="auto">
          <a:xfrm>
            <a:off x="6588216" y="5485296"/>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4" name="Line 84"/>
          <p:cNvSpPr>
            <a:spLocks noChangeShapeType="1"/>
          </p:cNvSpPr>
          <p:nvPr/>
        </p:nvSpPr>
        <p:spPr bwMode="auto">
          <a:xfrm>
            <a:off x="7222819" y="5475771"/>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5" name="Line 85"/>
          <p:cNvSpPr>
            <a:spLocks noChangeShapeType="1"/>
          </p:cNvSpPr>
          <p:nvPr/>
        </p:nvSpPr>
        <p:spPr bwMode="auto">
          <a:xfrm>
            <a:off x="7867741" y="5485296"/>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6" name="Line 86"/>
          <p:cNvSpPr>
            <a:spLocks noChangeShapeType="1"/>
          </p:cNvSpPr>
          <p:nvPr/>
        </p:nvSpPr>
        <p:spPr bwMode="auto">
          <a:xfrm>
            <a:off x="8507504" y="5475771"/>
            <a:ext cx="0" cy="76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7" name="Text Box 87"/>
          <p:cNvSpPr txBox="1">
            <a:spLocks noChangeArrowheads="1"/>
          </p:cNvSpPr>
          <p:nvPr/>
        </p:nvSpPr>
        <p:spPr bwMode="auto">
          <a:xfrm>
            <a:off x="1597381" y="5480533"/>
            <a:ext cx="434734"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LF</a:t>
            </a:r>
          </a:p>
        </p:txBody>
      </p:sp>
      <p:sp>
        <p:nvSpPr>
          <p:cNvPr id="41048" name="Text Box 88"/>
          <p:cNvSpPr txBox="1">
            <a:spLocks noChangeArrowheads="1"/>
          </p:cNvSpPr>
          <p:nvPr/>
        </p:nvSpPr>
        <p:spPr bwMode="auto">
          <a:xfrm>
            <a:off x="2231984" y="5480533"/>
            <a:ext cx="48122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MF</a:t>
            </a:r>
          </a:p>
        </p:txBody>
      </p:sp>
      <p:sp>
        <p:nvSpPr>
          <p:cNvPr id="41049" name="Text Box 89"/>
          <p:cNvSpPr txBox="1">
            <a:spLocks noChangeArrowheads="1"/>
          </p:cNvSpPr>
          <p:nvPr/>
        </p:nvSpPr>
        <p:spPr bwMode="auto">
          <a:xfrm>
            <a:off x="2866588" y="5480533"/>
            <a:ext cx="45717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HF</a:t>
            </a:r>
          </a:p>
        </p:txBody>
      </p:sp>
      <p:sp>
        <p:nvSpPr>
          <p:cNvPr id="41050" name="Text Box 90"/>
          <p:cNvSpPr txBox="1">
            <a:spLocks noChangeArrowheads="1"/>
          </p:cNvSpPr>
          <p:nvPr/>
        </p:nvSpPr>
        <p:spPr bwMode="auto">
          <a:xfrm>
            <a:off x="3428959" y="5480533"/>
            <a:ext cx="59343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VHF</a:t>
            </a:r>
          </a:p>
        </p:txBody>
      </p:sp>
      <p:sp>
        <p:nvSpPr>
          <p:cNvPr id="41051" name="Text Box 91"/>
          <p:cNvSpPr txBox="1">
            <a:spLocks noChangeArrowheads="1"/>
          </p:cNvSpPr>
          <p:nvPr/>
        </p:nvSpPr>
        <p:spPr bwMode="auto">
          <a:xfrm>
            <a:off x="4048084" y="5480533"/>
            <a:ext cx="60465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UHF</a:t>
            </a:r>
          </a:p>
        </p:txBody>
      </p:sp>
      <p:sp>
        <p:nvSpPr>
          <p:cNvPr id="41052" name="Text Box 92"/>
          <p:cNvSpPr txBox="1">
            <a:spLocks noChangeArrowheads="1"/>
          </p:cNvSpPr>
          <p:nvPr/>
        </p:nvSpPr>
        <p:spPr bwMode="auto">
          <a:xfrm>
            <a:off x="4662051" y="5480533"/>
            <a:ext cx="59343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SHF</a:t>
            </a:r>
          </a:p>
        </p:txBody>
      </p:sp>
      <p:sp>
        <p:nvSpPr>
          <p:cNvPr id="41053" name="Text Box 93"/>
          <p:cNvSpPr txBox="1">
            <a:spLocks noChangeArrowheads="1"/>
          </p:cNvSpPr>
          <p:nvPr/>
        </p:nvSpPr>
        <p:spPr bwMode="auto">
          <a:xfrm>
            <a:off x="5312131" y="5480533"/>
            <a:ext cx="59343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EHF</a:t>
            </a:r>
          </a:p>
        </p:txBody>
      </p:sp>
      <p:sp>
        <p:nvSpPr>
          <p:cNvPr id="41054" name="Text Box 94"/>
          <p:cNvSpPr txBox="1">
            <a:spLocks noChangeArrowheads="1"/>
          </p:cNvSpPr>
          <p:nvPr/>
        </p:nvSpPr>
        <p:spPr bwMode="auto">
          <a:xfrm>
            <a:off x="5941575" y="5480533"/>
            <a:ext cx="58221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THF</a:t>
            </a:r>
          </a:p>
        </p:txBody>
      </p:sp>
      <p:sp>
        <p:nvSpPr>
          <p:cNvPr id="41055" name="Text Box 95"/>
          <p:cNvSpPr txBox="1">
            <a:spLocks noChangeArrowheads="1"/>
          </p:cNvSpPr>
          <p:nvPr/>
        </p:nvSpPr>
        <p:spPr bwMode="auto">
          <a:xfrm>
            <a:off x="536269" y="5402746"/>
            <a:ext cx="59503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波段</a:t>
            </a:r>
          </a:p>
        </p:txBody>
      </p:sp>
      <p:sp>
        <p:nvSpPr>
          <p:cNvPr id="41056" name="Text Box 96"/>
          <p:cNvSpPr txBox="1">
            <a:spLocks noChangeArrowheads="1"/>
          </p:cNvSpPr>
          <p:nvPr/>
        </p:nvSpPr>
        <p:spPr bwMode="auto">
          <a:xfrm>
            <a:off x="1079723" y="3392971"/>
            <a:ext cx="833638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7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9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11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13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a:t>
            </a:r>
            <a:endParaRPr kumimoji="1" lang="en-US" altLang="zh-CN" sz="1600" b="1">
              <a:solidFill>
                <a:srgbClr val="000099"/>
              </a:solidFill>
              <a:latin typeface="+mn-lt"/>
              <a:ea typeface="黑体" pitchFamily="2" charset="-122"/>
            </a:endParaRPr>
          </a:p>
        </p:txBody>
      </p:sp>
      <p:sp>
        <p:nvSpPr>
          <p:cNvPr id="41057" name="Text Box 97"/>
          <p:cNvSpPr txBox="1">
            <a:spLocks noChangeArrowheads="1"/>
          </p:cNvSpPr>
          <p:nvPr/>
        </p:nvSpPr>
        <p:spPr bwMode="auto">
          <a:xfrm>
            <a:off x="1114119" y="2170596"/>
            <a:ext cx="841929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24</a:t>
            </a:r>
            <a:endParaRPr kumimoji="1" lang="en-US" altLang="zh-CN" sz="1600" b="1">
              <a:solidFill>
                <a:srgbClr val="000099"/>
              </a:solidFill>
              <a:latin typeface="+mn-lt"/>
              <a:ea typeface="黑体" pitchFamily="2" charset="-122"/>
            </a:endParaRPr>
          </a:p>
        </p:txBody>
      </p:sp>
      <p:sp>
        <p:nvSpPr>
          <p:cNvPr id="41058" name="Line 98"/>
          <p:cNvSpPr>
            <a:spLocks noChangeShapeType="1"/>
          </p:cNvSpPr>
          <p:nvPr/>
        </p:nvSpPr>
        <p:spPr bwMode="auto">
          <a:xfrm flipV="1">
            <a:off x="4278536" y="5018572"/>
            <a:ext cx="386954" cy="3175"/>
          </a:xfrm>
          <a:prstGeom prst="line">
            <a:avLst/>
          </a:prstGeom>
          <a:noFill/>
          <a:ln w="9525">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59" name="Rectangle 99"/>
          <p:cNvSpPr>
            <a:spLocks noChangeArrowheads="1"/>
          </p:cNvSpPr>
          <p:nvPr/>
        </p:nvSpPr>
        <p:spPr bwMode="auto">
          <a:xfrm>
            <a:off x="4416119" y="4488346"/>
            <a:ext cx="91150" cy="44291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60" name="Text Box 100"/>
          <p:cNvSpPr txBox="1">
            <a:spLocks noChangeArrowheads="1"/>
          </p:cNvSpPr>
          <p:nvPr/>
        </p:nvSpPr>
        <p:spPr bwMode="auto">
          <a:xfrm>
            <a:off x="4080760" y="4483583"/>
            <a:ext cx="862737" cy="5355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移动</a:t>
            </a:r>
          </a:p>
          <a:p>
            <a:pPr algn="l">
              <a:lnSpc>
                <a:spcPct val="90000"/>
              </a:lnSpc>
            </a:pPr>
            <a:r>
              <a:rPr kumimoji="1" lang="zh-CN" altLang="en-US" sz="1600" b="1">
                <a:solidFill>
                  <a:srgbClr val="000099"/>
                </a:solidFill>
                <a:latin typeface="+mn-lt"/>
                <a:ea typeface="黑体" pitchFamily="2" charset="-122"/>
              </a:rPr>
              <a:t>无线电 </a:t>
            </a:r>
          </a:p>
        </p:txBody>
      </p:sp>
      <p:sp>
        <p:nvSpPr>
          <p:cNvPr id="41061" name="Rectangle 101"/>
          <p:cNvSpPr>
            <a:spLocks noChangeArrowheads="1"/>
          </p:cNvSpPr>
          <p:nvPr/>
        </p:nvSpPr>
        <p:spPr bwMode="auto">
          <a:xfrm>
            <a:off x="793887" y="1304132"/>
            <a:ext cx="8442458" cy="5406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solidFill>
                  <a:srgbClr val="000099"/>
                </a:solidFill>
                <a:latin typeface="+mn-lt"/>
                <a:ea typeface="黑体" pitchFamily="2" charset="-122"/>
              </a:rPr>
              <a:t>电信领域使用的电磁波的</a:t>
            </a:r>
            <a:r>
              <a:rPr lang="zh-CN" altLang="en-US" sz="3200" b="1" dirty="0" smtClean="0">
                <a:solidFill>
                  <a:srgbClr val="000099"/>
                </a:solidFill>
                <a:latin typeface="+mn-lt"/>
                <a:ea typeface="黑体" pitchFamily="2" charset="-122"/>
              </a:rPr>
              <a:t>频谱：</a:t>
            </a:r>
            <a:endParaRPr lang="zh-CN" altLang="en-US" sz="3200" b="1" dirty="0">
              <a:solidFill>
                <a:srgbClr val="000099"/>
              </a:solidFill>
              <a:latin typeface="+mn-lt"/>
              <a:ea typeface="黑体" pitchFamily="2" charset="-122"/>
            </a:endParaRPr>
          </a:p>
        </p:txBody>
      </p:sp>
    </p:spTree>
    <p:extLst>
      <p:ext uri="{BB962C8B-B14F-4D97-AF65-F5344CB8AC3E}">
        <p14:creationId xmlns="" xmlns:p14="http://schemas.microsoft.com/office/powerpoint/2010/main" val="533105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z="3600" smtClean="0"/>
              <a:t>各种无线传输方式的频率分布</a:t>
            </a:r>
          </a:p>
        </p:txBody>
      </p:sp>
      <p:graphicFrame>
        <p:nvGraphicFramePr>
          <p:cNvPr id="363561" name="Group 41"/>
          <p:cNvGraphicFramePr>
            <a:graphicFrameLocks noGrp="1"/>
          </p:cNvGraphicFramePr>
          <p:nvPr>
            <p:ph idx="1"/>
          </p:nvPr>
        </p:nvGraphicFramePr>
        <p:xfrm>
          <a:off x="495300" y="1196975"/>
          <a:ext cx="9066213" cy="4807574"/>
        </p:xfrm>
        <a:graphic>
          <a:graphicData uri="http://schemas.openxmlformats.org/drawingml/2006/table">
            <a:tbl>
              <a:tblPr/>
              <a:tblGrid>
                <a:gridCol w="2871398"/>
                <a:gridCol w="3010186"/>
                <a:gridCol w="3184629"/>
              </a:tblGrid>
              <a:tr h="5182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rgbClr val="333399"/>
                          </a:solidFill>
                          <a:effectLst/>
                          <a:latin typeface="Arial" charset="0"/>
                          <a:ea typeface="黑体" pitchFamily="2" charset="-122"/>
                        </a:rPr>
                        <a:t>类    别</a:t>
                      </a:r>
                    </a:p>
                  </a:txBody>
                  <a:tcPr marL="98013" marR="98013"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rgbClr val="333399"/>
                          </a:solidFill>
                          <a:effectLst/>
                          <a:latin typeface="Arial" charset="0"/>
                          <a:ea typeface="黑体" pitchFamily="2" charset="-122"/>
                        </a:rPr>
                        <a:t>频    率</a:t>
                      </a:r>
                    </a:p>
                  </a:txBody>
                  <a:tcPr marL="98013" marR="9801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rgbClr val="333399"/>
                          </a:solidFill>
                          <a:effectLst/>
                          <a:latin typeface="Arial" charset="0"/>
                          <a:ea typeface="黑体" pitchFamily="2" charset="-122"/>
                        </a:rPr>
                        <a:t>波    长</a:t>
                      </a:r>
                    </a:p>
                  </a:txBody>
                  <a:tcPr marL="98013" marR="9801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rgbClr val="333399"/>
                          </a:solidFill>
                          <a:effectLst/>
                          <a:latin typeface="Arial" charset="0"/>
                          <a:ea typeface="黑体" pitchFamily="2" charset="-122"/>
                        </a:rPr>
                        <a:t>无线电，中波</a:t>
                      </a:r>
                    </a:p>
                  </a:txBody>
                  <a:tcPr marL="98013" marR="98013"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300~3000</a:t>
                      </a:r>
                      <a:r>
                        <a:rPr kumimoji="0" lang="en-US" altLang="zh-CN" sz="2800" b="0" i="0" u="none" strike="noStrike" cap="none" normalizeH="0" baseline="0" smtClean="0">
                          <a:ln>
                            <a:noFill/>
                          </a:ln>
                          <a:solidFill>
                            <a:srgbClr val="333399"/>
                          </a:solidFill>
                          <a:effectLst/>
                          <a:latin typeface="Arial" charset="0"/>
                          <a:ea typeface="黑体" pitchFamily="2" charset="-122"/>
                          <a:cs typeface="Times New Roman" pitchFamily="18" charset="0"/>
                        </a:rPr>
                        <a:t>kHz</a:t>
                      </a:r>
                      <a:endParaRPr kumimoji="0" lang="en-US" altLang="zh-CN" sz="2800" b="0" i="0" u="none" strike="noStrike" cap="none" normalizeH="0" baseline="0" smtClean="0">
                        <a:ln>
                          <a:noFill/>
                        </a:ln>
                        <a:solidFill>
                          <a:srgbClr val="333399"/>
                        </a:solidFill>
                        <a:effectLst/>
                        <a:latin typeface="Arial" charset="0"/>
                        <a:ea typeface="黑体" pitchFamily="2" charset="-122"/>
                      </a:endParaRPr>
                    </a:p>
                  </a:txBody>
                  <a:tcPr marL="98013" marR="9801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100~1000</a:t>
                      </a:r>
                      <a:r>
                        <a:rPr kumimoji="0" lang="en-US" altLang="zh-CN" sz="2800" b="0" i="0" u="none" strike="noStrike" cap="none" normalizeH="0" baseline="0" smtClean="0">
                          <a:ln>
                            <a:noFill/>
                          </a:ln>
                          <a:solidFill>
                            <a:srgbClr val="333399"/>
                          </a:solidFill>
                          <a:effectLst/>
                          <a:latin typeface="Arial" charset="0"/>
                          <a:ea typeface="黑体" pitchFamily="2" charset="-122"/>
                          <a:cs typeface="Times New Roman" pitchFamily="18" charset="0"/>
                        </a:rPr>
                        <a:t>m</a:t>
                      </a:r>
                      <a:endParaRPr kumimoji="0" lang="en-US" altLang="zh-CN" sz="2800" b="0" i="0" u="none" strike="noStrike" cap="none" normalizeH="0" baseline="0" smtClean="0">
                        <a:ln>
                          <a:noFill/>
                        </a:ln>
                        <a:solidFill>
                          <a:srgbClr val="333399"/>
                        </a:solidFill>
                        <a:effectLst/>
                        <a:latin typeface="Arial" charset="0"/>
                        <a:ea typeface="黑体" pitchFamily="2" charset="-122"/>
                      </a:endParaRPr>
                    </a:p>
                  </a:txBody>
                  <a:tcPr marL="98013" marR="9801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rgbClr val="333399"/>
                          </a:solidFill>
                          <a:effectLst/>
                          <a:latin typeface="Arial" charset="0"/>
                          <a:ea typeface="黑体" pitchFamily="2" charset="-122"/>
                        </a:rPr>
                        <a:t>无线电，短波</a:t>
                      </a:r>
                    </a:p>
                  </a:txBody>
                  <a:tcPr marL="98013" marR="98013"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3~30M</a:t>
                      </a:r>
                      <a:r>
                        <a:rPr kumimoji="0" lang="en-US" altLang="zh-CN" sz="2800" b="0" i="0" u="none" strike="noStrike" cap="none" normalizeH="0" baseline="0" smtClean="0">
                          <a:ln>
                            <a:noFill/>
                          </a:ln>
                          <a:solidFill>
                            <a:srgbClr val="333399"/>
                          </a:solidFill>
                          <a:effectLst/>
                          <a:latin typeface="Arial" charset="0"/>
                          <a:ea typeface="黑体" pitchFamily="2" charset="-122"/>
                          <a:cs typeface="Times New Roman" pitchFamily="18" charset="0"/>
                        </a:rPr>
                        <a:t>Hz</a:t>
                      </a:r>
                    </a:p>
                  </a:txBody>
                  <a:tcPr marL="98013" marR="9801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10~100</a:t>
                      </a:r>
                      <a:r>
                        <a:rPr kumimoji="0" lang="en-US" altLang="zh-CN" sz="2800" b="0" i="0" u="none" strike="noStrike" cap="none" normalizeH="0" baseline="0" smtClean="0">
                          <a:ln>
                            <a:noFill/>
                          </a:ln>
                          <a:solidFill>
                            <a:srgbClr val="333399"/>
                          </a:solidFill>
                          <a:effectLst/>
                          <a:latin typeface="Arial" charset="0"/>
                          <a:ea typeface="黑体" pitchFamily="2" charset="-122"/>
                          <a:cs typeface="Times New Roman" pitchFamily="18" charset="0"/>
                        </a:rPr>
                        <a:t>m</a:t>
                      </a:r>
                    </a:p>
                  </a:txBody>
                  <a:tcPr marL="98013" marR="9801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rgbClr val="333399"/>
                          </a:solidFill>
                          <a:effectLst/>
                          <a:latin typeface="Arial" charset="0"/>
                          <a:ea typeface="黑体" pitchFamily="2" charset="-122"/>
                        </a:rPr>
                        <a:t>无线电，超短波</a:t>
                      </a:r>
                    </a:p>
                  </a:txBody>
                  <a:tcPr marL="98013" marR="98013"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30~1000M</a:t>
                      </a:r>
                      <a:r>
                        <a:rPr kumimoji="0" lang="en-US" altLang="zh-CN" sz="2800" b="0" i="0" u="none" strike="noStrike" cap="none" normalizeH="0" baseline="0" smtClean="0">
                          <a:ln>
                            <a:noFill/>
                          </a:ln>
                          <a:solidFill>
                            <a:srgbClr val="333399"/>
                          </a:solidFill>
                          <a:effectLst/>
                          <a:latin typeface="Arial" charset="0"/>
                          <a:ea typeface="黑体" pitchFamily="2" charset="-122"/>
                          <a:cs typeface="Times New Roman" pitchFamily="18" charset="0"/>
                        </a:rPr>
                        <a:t>Hz</a:t>
                      </a:r>
                    </a:p>
                  </a:txBody>
                  <a:tcPr marL="98013" marR="9801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0.3~10</a:t>
                      </a:r>
                      <a:r>
                        <a:rPr kumimoji="0" lang="en-US" altLang="zh-CN" sz="2800" b="0" i="0" u="none" strike="noStrike" cap="none" normalizeH="0" baseline="0" smtClean="0">
                          <a:ln>
                            <a:noFill/>
                          </a:ln>
                          <a:solidFill>
                            <a:srgbClr val="333399"/>
                          </a:solidFill>
                          <a:effectLst/>
                          <a:latin typeface="Arial" charset="0"/>
                          <a:ea typeface="黑体" pitchFamily="2" charset="-122"/>
                          <a:cs typeface="Times New Roman" pitchFamily="18" charset="0"/>
                        </a:rPr>
                        <a:t>m</a:t>
                      </a:r>
                    </a:p>
                  </a:txBody>
                  <a:tcPr marL="98013" marR="9801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rgbClr val="333399"/>
                          </a:solidFill>
                          <a:effectLst/>
                          <a:latin typeface="Arial" charset="0"/>
                          <a:ea typeface="黑体" pitchFamily="2" charset="-122"/>
                        </a:rPr>
                        <a:t>微波</a:t>
                      </a:r>
                    </a:p>
                  </a:txBody>
                  <a:tcPr marL="98013" marR="98013"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1~300G</a:t>
                      </a:r>
                      <a:r>
                        <a:rPr kumimoji="0" lang="en-US" altLang="zh-CN" sz="2800" b="0" i="0" u="none" strike="noStrike" cap="none" normalizeH="0" baseline="0" smtClean="0">
                          <a:ln>
                            <a:noFill/>
                          </a:ln>
                          <a:solidFill>
                            <a:srgbClr val="333399"/>
                          </a:solidFill>
                          <a:effectLst/>
                          <a:latin typeface="Arial" charset="0"/>
                          <a:ea typeface="黑体" pitchFamily="2" charset="-122"/>
                          <a:cs typeface="Times New Roman" pitchFamily="18" charset="0"/>
                        </a:rPr>
                        <a:t>Hz</a:t>
                      </a:r>
                    </a:p>
                  </a:txBody>
                  <a:tcPr marL="98013" marR="9801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30~0.1</a:t>
                      </a:r>
                      <a:r>
                        <a:rPr kumimoji="0" lang="en-US" altLang="zh-CN" sz="2800" b="0" i="0" u="none" strike="noStrike" cap="none" normalizeH="0" baseline="0" smtClean="0">
                          <a:ln>
                            <a:noFill/>
                          </a:ln>
                          <a:solidFill>
                            <a:srgbClr val="333399"/>
                          </a:solidFill>
                          <a:effectLst/>
                          <a:latin typeface="Arial" charset="0"/>
                          <a:ea typeface="黑体" pitchFamily="2" charset="-122"/>
                          <a:cs typeface="Times New Roman" pitchFamily="18" charset="0"/>
                        </a:rPr>
                        <a:t>cm</a:t>
                      </a:r>
                    </a:p>
                  </a:txBody>
                  <a:tcPr marL="98013" marR="9801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rgbClr val="333399"/>
                          </a:solidFill>
                          <a:effectLst/>
                          <a:latin typeface="Arial" charset="0"/>
                          <a:ea typeface="黑体" pitchFamily="2" charset="-122"/>
                        </a:rPr>
                        <a:t>亚毫米波</a:t>
                      </a:r>
                    </a:p>
                  </a:txBody>
                  <a:tcPr marL="98013" marR="98013"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300~3000G</a:t>
                      </a:r>
                      <a:r>
                        <a:rPr kumimoji="0" lang="en-US" altLang="zh-CN" sz="2800" b="0" i="0" u="none" strike="noStrike" cap="none" normalizeH="0" baseline="0" smtClean="0">
                          <a:ln>
                            <a:noFill/>
                          </a:ln>
                          <a:solidFill>
                            <a:srgbClr val="333399"/>
                          </a:solidFill>
                          <a:effectLst/>
                          <a:latin typeface="Arial" charset="0"/>
                          <a:ea typeface="黑体" pitchFamily="2" charset="-122"/>
                          <a:cs typeface="Times New Roman" pitchFamily="18" charset="0"/>
                        </a:rPr>
                        <a:t>Hz</a:t>
                      </a:r>
                    </a:p>
                  </a:txBody>
                  <a:tcPr marL="98013" marR="9801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1~0.1</a:t>
                      </a:r>
                      <a:r>
                        <a:rPr kumimoji="0" lang="en-US" altLang="zh-CN" sz="2800" b="0" i="0" u="none" strike="noStrike" cap="none" normalizeH="0" baseline="0" smtClean="0">
                          <a:ln>
                            <a:noFill/>
                          </a:ln>
                          <a:solidFill>
                            <a:srgbClr val="333399"/>
                          </a:solidFill>
                          <a:effectLst/>
                          <a:latin typeface="Arial" charset="0"/>
                          <a:ea typeface="黑体" pitchFamily="2" charset="-122"/>
                          <a:cs typeface="Times New Roman" pitchFamily="18" charset="0"/>
                        </a:rPr>
                        <a:t>mm</a:t>
                      </a:r>
                    </a:p>
                  </a:txBody>
                  <a:tcPr marL="98013" marR="9801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782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rgbClr val="333399"/>
                          </a:solidFill>
                          <a:effectLst/>
                          <a:latin typeface="Arial" charset="0"/>
                          <a:ea typeface="黑体" pitchFamily="2" charset="-122"/>
                        </a:rPr>
                        <a:t>红外波</a:t>
                      </a:r>
                    </a:p>
                  </a:txBody>
                  <a:tcPr marL="98013" marR="98013"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750~4×10</a:t>
                      </a:r>
                      <a:r>
                        <a:rPr kumimoji="0" lang="en-US" altLang="zh-CN" sz="2800" b="0" i="0" u="none" strike="noStrike" cap="none" normalizeH="0" baseline="30000" smtClean="0">
                          <a:ln>
                            <a:noFill/>
                          </a:ln>
                          <a:solidFill>
                            <a:srgbClr val="333399"/>
                          </a:solidFill>
                          <a:effectLst/>
                          <a:latin typeface="Arial" charset="0"/>
                          <a:ea typeface="黑体" pitchFamily="2" charset="-122"/>
                        </a:rPr>
                        <a:t>5</a:t>
                      </a:r>
                      <a:r>
                        <a:rPr kumimoji="0" lang="en-US" altLang="zh-CN" sz="2800" b="0" i="0" u="none" strike="noStrike" cap="none" normalizeH="0" baseline="0" smtClean="0">
                          <a:ln>
                            <a:noFill/>
                          </a:ln>
                          <a:solidFill>
                            <a:srgbClr val="333399"/>
                          </a:solidFill>
                          <a:effectLst/>
                          <a:latin typeface="Arial" charset="0"/>
                          <a:ea typeface="黑体" pitchFamily="2" charset="-122"/>
                        </a:rPr>
                        <a:t>G</a:t>
                      </a:r>
                      <a:r>
                        <a:rPr kumimoji="0" lang="en-US" altLang="zh-CN" sz="2800" b="0" i="0" u="none" strike="noStrike" cap="none" normalizeH="0" baseline="0" smtClean="0">
                          <a:ln>
                            <a:noFill/>
                          </a:ln>
                          <a:solidFill>
                            <a:srgbClr val="333399"/>
                          </a:solidFill>
                          <a:effectLst/>
                          <a:latin typeface="Arial" charset="0"/>
                          <a:ea typeface="黑体" pitchFamily="2" charset="-122"/>
                          <a:cs typeface="Times New Roman" pitchFamily="18" charset="0"/>
                        </a:rPr>
                        <a:t>Hz</a:t>
                      </a:r>
                    </a:p>
                  </a:txBody>
                  <a:tcPr marL="98013" marR="9801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rgbClr val="333399"/>
                          </a:solidFill>
                          <a:effectLst/>
                          <a:latin typeface="Arial" charset="0"/>
                          <a:ea typeface="黑体" pitchFamily="2" charset="-122"/>
                        </a:rPr>
                        <a:t>0.4~7.5×10</a:t>
                      </a:r>
                      <a:r>
                        <a:rPr kumimoji="0" lang="en-US" altLang="zh-CN" sz="2800" b="0" i="0" u="none" strike="noStrike" cap="none" normalizeH="0" baseline="30000" dirty="0" smtClean="0">
                          <a:ln>
                            <a:noFill/>
                          </a:ln>
                          <a:solidFill>
                            <a:srgbClr val="333399"/>
                          </a:solidFill>
                          <a:effectLst/>
                          <a:latin typeface="Arial" charset="0"/>
                          <a:ea typeface="黑体" pitchFamily="2" charset="-122"/>
                        </a:rPr>
                        <a:t>-4</a:t>
                      </a:r>
                      <a:r>
                        <a:rPr kumimoji="0" lang="en-US" altLang="zh-CN" sz="2800" b="0" i="0" u="none" strike="noStrike" cap="none" normalizeH="0" baseline="0" dirty="0" smtClean="0">
                          <a:ln>
                            <a:noFill/>
                          </a:ln>
                          <a:solidFill>
                            <a:srgbClr val="333399"/>
                          </a:solidFill>
                          <a:effectLst/>
                          <a:latin typeface="Arial" charset="0"/>
                          <a:ea typeface="黑体" pitchFamily="2" charset="-122"/>
                          <a:cs typeface="Times New Roman" pitchFamily="18" charset="0"/>
                        </a:rPr>
                        <a:t>mm</a:t>
                      </a:r>
                    </a:p>
                  </a:txBody>
                  <a:tcPr marL="98013" marR="9801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36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rgbClr val="333399"/>
                          </a:solidFill>
                          <a:effectLst/>
                          <a:latin typeface="Arial" charset="0"/>
                          <a:ea typeface="黑体" pitchFamily="2" charset="-122"/>
                        </a:rPr>
                        <a:t>可见光</a:t>
                      </a:r>
                    </a:p>
                  </a:txBody>
                  <a:tcPr marL="98013" marR="98013"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rgbClr val="333399"/>
                          </a:solidFill>
                          <a:effectLst/>
                          <a:latin typeface="Arial" charset="0"/>
                          <a:ea typeface="黑体" pitchFamily="2" charset="-122"/>
                        </a:rPr>
                        <a:t>4×10</a:t>
                      </a:r>
                      <a:r>
                        <a:rPr kumimoji="0" lang="en-US" altLang="zh-CN" sz="2800" b="0" i="0" u="none" strike="noStrike" cap="none" normalizeH="0" baseline="30000" smtClean="0">
                          <a:ln>
                            <a:noFill/>
                          </a:ln>
                          <a:solidFill>
                            <a:srgbClr val="333399"/>
                          </a:solidFill>
                          <a:effectLst/>
                          <a:latin typeface="Arial" charset="0"/>
                          <a:ea typeface="黑体" pitchFamily="2" charset="-122"/>
                        </a:rPr>
                        <a:t>5</a:t>
                      </a:r>
                      <a:r>
                        <a:rPr kumimoji="0" lang="en-US" altLang="zh-CN" sz="2800" b="0" i="0" u="none" strike="noStrike" cap="none" normalizeH="0" baseline="0" smtClean="0">
                          <a:ln>
                            <a:noFill/>
                          </a:ln>
                          <a:solidFill>
                            <a:srgbClr val="333399"/>
                          </a:solidFill>
                          <a:effectLst/>
                          <a:latin typeface="Arial" charset="0"/>
                          <a:ea typeface="黑体" pitchFamily="2" charset="-122"/>
                        </a:rPr>
                        <a:t> ~ 7.5 ×10</a:t>
                      </a:r>
                      <a:r>
                        <a:rPr kumimoji="0" lang="en-US" altLang="zh-CN" sz="2800" b="0" i="0" u="none" strike="noStrike" cap="none" normalizeH="0" baseline="30000" smtClean="0">
                          <a:ln>
                            <a:noFill/>
                          </a:ln>
                          <a:solidFill>
                            <a:srgbClr val="333399"/>
                          </a:solidFill>
                          <a:effectLst/>
                          <a:latin typeface="Arial" charset="0"/>
                          <a:ea typeface="黑体" pitchFamily="2" charset="-122"/>
                        </a:rPr>
                        <a:t>5</a:t>
                      </a:r>
                      <a:r>
                        <a:rPr kumimoji="0" lang="en-US" altLang="zh-CN" sz="2800" b="0" i="0" u="none" strike="noStrike" cap="none" normalizeH="0" baseline="0" smtClean="0">
                          <a:ln>
                            <a:noFill/>
                          </a:ln>
                          <a:solidFill>
                            <a:srgbClr val="333399"/>
                          </a:solidFill>
                          <a:effectLst/>
                          <a:latin typeface="Arial" charset="0"/>
                          <a:ea typeface="黑体" pitchFamily="2" charset="-122"/>
                        </a:rPr>
                        <a:t> G</a:t>
                      </a:r>
                      <a:r>
                        <a:rPr kumimoji="0" lang="en-US" altLang="zh-CN" sz="2800" b="0" i="0" u="none" strike="noStrike" cap="none" normalizeH="0" baseline="0" smtClean="0">
                          <a:ln>
                            <a:noFill/>
                          </a:ln>
                          <a:solidFill>
                            <a:srgbClr val="333399"/>
                          </a:solidFill>
                          <a:effectLst/>
                          <a:latin typeface="Arial" charset="0"/>
                          <a:ea typeface="黑体" pitchFamily="2" charset="-122"/>
                          <a:cs typeface="Times New Roman" pitchFamily="18" charset="0"/>
                        </a:rPr>
                        <a:t>Hz</a:t>
                      </a:r>
                    </a:p>
                  </a:txBody>
                  <a:tcPr marL="98013" marR="9801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rgbClr val="333399"/>
                          </a:solidFill>
                          <a:effectLst/>
                          <a:latin typeface="Arial" charset="0"/>
                          <a:ea typeface="黑体" pitchFamily="2" charset="-122"/>
                        </a:rPr>
                        <a:t>7.5×10</a:t>
                      </a:r>
                      <a:r>
                        <a:rPr kumimoji="0" lang="en-US" altLang="zh-CN" sz="2800" b="0" i="0" u="none" strike="noStrike" cap="none" normalizeH="0" baseline="30000" dirty="0" smtClean="0">
                          <a:ln>
                            <a:noFill/>
                          </a:ln>
                          <a:solidFill>
                            <a:srgbClr val="333399"/>
                          </a:solidFill>
                          <a:effectLst/>
                          <a:latin typeface="Arial" charset="0"/>
                          <a:ea typeface="黑体" pitchFamily="2" charset="-122"/>
                        </a:rPr>
                        <a:t>-4</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rgbClr val="333399"/>
                          </a:solidFill>
                          <a:effectLst/>
                          <a:latin typeface="Arial" charset="0"/>
                          <a:ea typeface="黑体" pitchFamily="2" charset="-122"/>
                        </a:rPr>
                        <a:t>~4 ×10</a:t>
                      </a:r>
                      <a:r>
                        <a:rPr kumimoji="0" lang="en-US" altLang="zh-CN" sz="2800" b="0" i="0" u="none" strike="noStrike" cap="none" normalizeH="0" baseline="30000" dirty="0" smtClean="0">
                          <a:ln>
                            <a:noFill/>
                          </a:ln>
                          <a:solidFill>
                            <a:srgbClr val="333399"/>
                          </a:solidFill>
                          <a:effectLst/>
                          <a:latin typeface="Arial" charset="0"/>
                          <a:ea typeface="黑体" pitchFamily="2" charset="-122"/>
                        </a:rPr>
                        <a:t>-4</a:t>
                      </a:r>
                      <a:r>
                        <a:rPr kumimoji="0" lang="en-US" altLang="zh-CN" sz="2800" b="0" i="0" u="none" strike="noStrike" cap="none" normalizeH="0" baseline="0" dirty="0" smtClean="0">
                          <a:ln>
                            <a:noFill/>
                          </a:ln>
                          <a:solidFill>
                            <a:srgbClr val="333399"/>
                          </a:solidFill>
                          <a:effectLst/>
                          <a:latin typeface="Arial" charset="0"/>
                          <a:ea typeface="黑体" pitchFamily="2" charset="-122"/>
                          <a:cs typeface="Times New Roman" pitchFamily="18" charset="0"/>
                        </a:rPr>
                        <a:t> mm</a:t>
                      </a:r>
                    </a:p>
                  </a:txBody>
                  <a:tcPr marL="98013" marR="9801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r>
              <a:rPr lang="zh-CN" altLang="en-US" dirty="0" smtClean="0">
                <a:solidFill>
                  <a:srgbClr val="FF0000"/>
                </a:solidFill>
              </a:rPr>
              <a:t>双绞线</a:t>
            </a:r>
            <a:endParaRPr lang="en-US" altLang="zh-CN" dirty="0" smtClean="0">
              <a:solidFill>
                <a:srgbClr val="FF0000"/>
              </a:solidFill>
            </a:endParaRPr>
          </a:p>
          <a:p>
            <a:pPr lvl="1"/>
            <a:r>
              <a:rPr lang="zh-CN" altLang="zh-CN" dirty="0"/>
              <a:t>最常用的</a:t>
            </a:r>
            <a:r>
              <a:rPr lang="zh-CN" altLang="zh-CN" dirty="0" smtClean="0"/>
              <a:t>传输媒体</a:t>
            </a:r>
            <a:r>
              <a:rPr lang="zh-CN" altLang="en-US" dirty="0" smtClean="0"/>
              <a:t>。</a:t>
            </a:r>
            <a:endParaRPr lang="en-US" altLang="zh-CN" dirty="0" smtClean="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charset="0"/>
                <a:ea typeface="黑体" pitchFamily="2" charset="-122"/>
              </a:rPr>
              <a:t>屏蔽双绞线 </a:t>
            </a:r>
            <a:r>
              <a:rPr lang="en-US" altLang="zh-CN" dirty="0">
                <a:solidFill>
                  <a:srgbClr val="FF0000"/>
                </a:solidFill>
                <a:latin typeface="Arial" charset="0"/>
                <a:ea typeface="黑体" pitchFamily="2" charset="-122"/>
              </a:rPr>
              <a:t>STP </a:t>
            </a:r>
            <a:r>
              <a:rPr lang="en-US" altLang="zh-CN" dirty="0">
                <a:solidFill>
                  <a:srgbClr val="0000CC"/>
                </a:solidFill>
                <a:latin typeface="Arial" charset="0"/>
                <a:ea typeface="黑体" pitchFamily="2" charset="-122"/>
              </a:rPr>
              <a:t>(Shielded Twisted Pair</a:t>
            </a:r>
            <a:r>
              <a:rPr lang="en-US" altLang="zh-CN" dirty="0" smtClean="0">
                <a:solidFill>
                  <a:srgbClr val="0000CC"/>
                </a:solidFill>
                <a:latin typeface="Arial" charset="0"/>
                <a:ea typeface="黑体" pitchFamily="2" charset="-122"/>
              </a:rPr>
              <a:t>)</a:t>
            </a:r>
          </a:p>
          <a:p>
            <a:pPr lvl="2"/>
            <a:r>
              <a:rPr lang="zh-CN" altLang="en-US" dirty="0" smtClean="0"/>
              <a:t>带金属</a:t>
            </a:r>
            <a:r>
              <a:rPr lang="zh-CN" altLang="zh-CN" dirty="0" smtClean="0"/>
              <a:t>屏蔽</a:t>
            </a:r>
            <a:r>
              <a:rPr lang="zh-CN" altLang="zh-CN" dirty="0"/>
              <a:t>层</a:t>
            </a:r>
            <a:endParaRPr lang="en-US" altLang="zh-CN" dirty="0">
              <a:solidFill>
                <a:srgbClr val="0000CC"/>
              </a:solidFill>
              <a:latin typeface="Arial" charset="0"/>
              <a:ea typeface="黑体" pitchFamily="2" charset="-122"/>
            </a:endParaRPr>
          </a:p>
          <a:p>
            <a:pPr lvl="1"/>
            <a:r>
              <a:rPr lang="zh-CN" altLang="en-US" dirty="0">
                <a:solidFill>
                  <a:srgbClr val="0000CC"/>
                </a:solidFill>
                <a:latin typeface="Arial" charset="0"/>
                <a:ea typeface="黑体" pitchFamily="2" charset="-122"/>
              </a:rPr>
              <a:t>无屏蔽双绞线 </a:t>
            </a:r>
            <a:r>
              <a:rPr lang="en-US" altLang="zh-CN" dirty="0">
                <a:solidFill>
                  <a:srgbClr val="0000CC"/>
                </a:solidFill>
                <a:latin typeface="Arial" charset="0"/>
                <a:ea typeface="黑体" pitchFamily="2" charset="-122"/>
              </a:rPr>
              <a:t>UTP (Unshielded Twisted Pair)</a:t>
            </a:r>
            <a:r>
              <a:rPr lang="en-US" altLang="zh-CN" dirty="0">
                <a:solidFill>
                  <a:srgbClr val="0000CC"/>
                </a:solidFill>
              </a:rPr>
              <a:t> </a:t>
            </a:r>
          </a:p>
        </p:txBody>
      </p:sp>
    </p:spTree>
    <p:extLst>
      <p:ext uri="{BB962C8B-B14F-4D97-AF65-F5344CB8AC3E}">
        <p14:creationId xmlns="" xmlns:p14="http://schemas.microsoft.com/office/powerpoint/2010/main" val="15440492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grpSp>
        <p:nvGrpSpPr>
          <p:cNvPr id="3" name="组合 2"/>
          <p:cNvGrpSpPr/>
          <p:nvPr/>
        </p:nvGrpSpPr>
        <p:grpSpPr>
          <a:xfrm>
            <a:off x="704528" y="1484784"/>
            <a:ext cx="3855839" cy="2015564"/>
            <a:chOff x="1280592" y="1686499"/>
            <a:chExt cx="3279775" cy="1643970"/>
          </a:xfrm>
        </p:grpSpPr>
        <p:pic>
          <p:nvPicPr>
            <p:cNvPr id="6" name="Picture 4" descr="223b"/>
            <p:cNvPicPr>
              <a:picLocks noChangeAspect="1" noChangeArrowheads="1"/>
            </p:cNvPicPr>
            <p:nvPr/>
          </p:nvPicPr>
          <p:blipFill>
            <a:blip r:embed="rId3" cstate="print">
              <a:extLst>
                <a:ext uri="{28A0092B-C50C-407E-A947-70E740481C1C}">
                  <a14:useLocalDpi xmlns="" xmlns:a14="http://schemas.microsoft.com/office/drawing/2010/main"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2000" b="1" dirty="0" smtClean="0">
                  <a:solidFill>
                    <a:srgbClr val="000099"/>
                  </a:solidFill>
                  <a:latin typeface="+mn-lt"/>
                  <a:ea typeface="黑体" pitchFamily="2" charset="-122"/>
                </a:rPr>
                <a:t>聚氯乙烯套层</a:t>
              </a:r>
              <a:endParaRPr lang="zh-CN" altLang="en-US" sz="2000" b="1" dirty="0">
                <a:solidFill>
                  <a:srgbClr val="000099"/>
                </a:solidFill>
                <a:latin typeface="+mn-lt"/>
                <a:ea typeface="黑体" pitchFamily="2" charset="-122"/>
              </a:endParaRP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5" name="Text Box 15"/>
            <p:cNvSpPr txBox="1">
              <a:spLocks noChangeArrowheads="1"/>
            </p:cNvSpPr>
            <p:nvPr/>
          </p:nvSpPr>
          <p:spPr bwMode="auto">
            <a:xfrm>
              <a:off x="2199755" y="3004124"/>
              <a:ext cx="1800111" cy="3263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(a) </a:t>
              </a:r>
              <a:r>
                <a:rPr lang="zh-CN" altLang="zh-CN" sz="2000" b="1" dirty="0">
                  <a:latin typeface="+mn-lt"/>
                  <a:ea typeface="黑体" pitchFamily="2" charset="-122"/>
                </a:rPr>
                <a:t>无屏蔽双绞线</a:t>
              </a:r>
              <a:endParaRPr lang="en-US" altLang="zh-CN" sz="2000" b="1" dirty="0">
                <a:latin typeface="+mn-lt"/>
                <a:ea typeface="黑体" pitchFamily="2" charset="-122"/>
              </a:endParaRPr>
            </a:p>
          </p:txBody>
        </p:sp>
      </p:grpSp>
      <p:grpSp>
        <p:nvGrpSpPr>
          <p:cNvPr id="4" name="组合 3"/>
          <p:cNvGrpSpPr/>
          <p:nvPr/>
        </p:nvGrpSpPr>
        <p:grpSpPr>
          <a:xfrm>
            <a:off x="5484192" y="1508596"/>
            <a:ext cx="3573264" cy="1978772"/>
            <a:chOff x="5484192" y="1710311"/>
            <a:chExt cx="2997200" cy="1621729"/>
          </a:xfrm>
        </p:grpSpPr>
        <p:pic>
          <p:nvPicPr>
            <p:cNvPr id="7" name="Picture 5" descr="223"/>
            <p:cNvPicPr>
              <a:picLocks noChangeAspect="1" noChangeArrowheads="1"/>
            </p:cNvPicPr>
            <p:nvPr/>
          </p:nvPicPr>
          <p:blipFill>
            <a:blip r:embed="rId4" cstate="print">
              <a:extLst>
                <a:ext uri="{28A0092B-C50C-407E-A947-70E740481C1C}">
                  <a14:useLocalDpi xmlns="" xmlns:a14="http://schemas.microsoft.com/office/drawing/2010/main"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聚氯乙烯</a:t>
              </a:r>
            </a:p>
            <a:p>
              <a:pPr eaLnBrk="1" hangingPunct="1"/>
              <a:r>
                <a:rPr lang="zh-CN" altLang="en-US" sz="2000" b="1">
                  <a:solidFill>
                    <a:srgbClr val="000099"/>
                  </a:solidFill>
                  <a:latin typeface="+mn-lt"/>
                  <a:ea typeface="黑体" pitchFamily="2" charset="-122"/>
                </a:rPr>
                <a:t>    套层</a:t>
              </a: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屏蔽层</a:t>
              </a: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6" name="Text Box 16"/>
            <p:cNvSpPr txBox="1">
              <a:spLocks noChangeArrowheads="1"/>
            </p:cNvSpPr>
            <p:nvPr/>
          </p:nvSpPr>
          <p:spPr bwMode="auto">
            <a:xfrm>
              <a:off x="6274767" y="3004124"/>
              <a:ext cx="1570733" cy="3279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(b) </a:t>
              </a:r>
              <a:r>
                <a:rPr lang="zh-CN" altLang="zh-CN" sz="2000" b="1" dirty="0">
                  <a:latin typeface="+mn-lt"/>
                  <a:ea typeface="黑体" pitchFamily="2" charset="-122"/>
                </a:rPr>
                <a:t>屏蔽双绞线</a:t>
              </a:r>
              <a:endParaRPr lang="en-US" altLang="zh-CN" sz="2000" b="1" dirty="0">
                <a:latin typeface="+mn-lt"/>
                <a:ea typeface="黑体" pitchFamily="2" charset="-122"/>
              </a:endParaRPr>
            </a:p>
          </p:txBody>
        </p:sp>
      </p:grpSp>
      <p:grpSp>
        <p:nvGrpSpPr>
          <p:cNvPr id="17" name="组合 16"/>
          <p:cNvGrpSpPr/>
          <p:nvPr/>
        </p:nvGrpSpPr>
        <p:grpSpPr>
          <a:xfrm>
            <a:off x="2936776" y="3573016"/>
            <a:ext cx="3672408" cy="2083887"/>
            <a:chOff x="3252146" y="4016920"/>
            <a:chExt cx="2981475" cy="1528422"/>
          </a:xfrm>
        </p:grpSpPr>
        <p:pic>
          <p:nvPicPr>
            <p:cNvPr id="19" name="Picture 19" descr="3UTP"/>
            <p:cNvPicPr>
              <a:picLocks noChangeAspect="1" noChangeArrowheads="1"/>
            </p:cNvPicPr>
            <p:nvPr/>
          </p:nvPicPr>
          <p:blipFill>
            <a:blip r:embed="rId5" cstate="print">
              <a:extLst>
                <a:ext uri="{28A0092B-C50C-407E-A947-70E740481C1C}">
                  <a14:useLocalDpi xmlns="" xmlns:a14="http://schemas.microsoft.com/office/drawing/2010/main"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20" descr="3UTP"/>
            <p:cNvPicPr>
              <a:picLocks noChangeAspect="1" noChangeArrowheads="1"/>
            </p:cNvPicPr>
            <p:nvPr/>
          </p:nvPicPr>
          <p:blipFill>
            <a:blip r:embed="rId5" cstate="print">
              <a:extLst>
                <a:ext uri="{28A0092B-C50C-407E-A947-70E740481C1C}">
                  <a14:useLocalDpi xmlns="" xmlns:a14="http://schemas.microsoft.com/office/drawing/2010/main"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9140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黑体" pitchFamily="2" charset="-122"/>
                </a:rPr>
                <a:t>3 </a:t>
              </a:r>
              <a:r>
                <a:rPr lang="zh-CN" altLang="en-US" sz="2000" b="1">
                  <a:solidFill>
                    <a:srgbClr val="000099"/>
                  </a:solidFill>
                  <a:latin typeface="+mn-lt"/>
                  <a:ea typeface="黑体" pitchFamily="2" charset="-122"/>
                </a:rPr>
                <a:t>类线</a:t>
              </a:r>
            </a:p>
          </p:txBody>
        </p:sp>
        <p:sp>
          <p:nvSpPr>
            <p:cNvPr id="22" name="Text Box 23"/>
            <p:cNvSpPr txBox="1">
              <a:spLocks noChangeArrowheads="1"/>
            </p:cNvSpPr>
            <p:nvPr/>
          </p:nvSpPr>
          <p:spPr bwMode="auto">
            <a:xfrm>
              <a:off x="4295642" y="4650689"/>
              <a:ext cx="9140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0099"/>
                  </a:solidFill>
                  <a:latin typeface="+mn-lt"/>
                  <a:ea typeface="黑体" pitchFamily="2" charset="-122"/>
                </a:rPr>
                <a:t>5 </a:t>
              </a:r>
              <a:r>
                <a:rPr lang="zh-CN" altLang="en-US" sz="2000" b="1" dirty="0">
                  <a:solidFill>
                    <a:srgbClr val="000099"/>
                  </a:solidFill>
                  <a:latin typeface="+mn-lt"/>
                  <a:ea typeface="黑体" pitchFamily="2" charset="-122"/>
                </a:rPr>
                <a:t>类线</a:t>
              </a:r>
            </a:p>
          </p:txBody>
        </p:sp>
        <p:sp>
          <p:nvSpPr>
            <p:cNvPr id="23" name="Text Box 24"/>
            <p:cNvSpPr txBox="1">
              <a:spLocks noChangeArrowheads="1"/>
            </p:cNvSpPr>
            <p:nvPr/>
          </p:nvSpPr>
          <p:spPr bwMode="auto">
            <a:xfrm>
              <a:off x="3252146" y="5231644"/>
              <a:ext cx="2981475" cy="3136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latin typeface="+mn-lt"/>
                  <a:ea typeface="黑体" pitchFamily="2" charset="-122"/>
                </a:rPr>
                <a:t>(c) </a:t>
              </a:r>
              <a:r>
                <a:rPr lang="zh-CN" altLang="zh-CN" sz="2000" b="1" dirty="0">
                  <a:latin typeface="+mn-lt"/>
                  <a:ea typeface="黑体" pitchFamily="2" charset="-122"/>
                </a:rPr>
                <a:t>不同的绞合度的双绞线</a:t>
              </a:r>
              <a:endParaRPr lang="en-US" altLang="zh-CN" sz="2000" b="1" dirty="0">
                <a:latin typeface="+mn-lt"/>
                <a:ea typeface="黑体" pitchFamily="2" charset="-122"/>
              </a:endParaRPr>
            </a:p>
          </p:txBody>
        </p:sp>
      </p:grpSp>
      <p:sp>
        <p:nvSpPr>
          <p:cNvPr id="18" name="矩形 17"/>
          <p:cNvSpPr/>
          <p:nvPr/>
        </p:nvSpPr>
        <p:spPr>
          <a:xfrm>
            <a:off x="1928664" y="5847655"/>
            <a:ext cx="5976664" cy="461665"/>
          </a:xfrm>
          <a:prstGeom prst="rect">
            <a:avLst/>
          </a:prstGeom>
        </p:spPr>
        <p:txBody>
          <a:bodyPr wrap="square">
            <a:spAutoFit/>
          </a:bodyPr>
          <a:lstStyle/>
          <a:p>
            <a:pPr algn="ctr"/>
            <a:r>
              <a:rPr lang="zh-CN" altLang="zh-CN" sz="2400" b="1" dirty="0" smtClean="0">
                <a:latin typeface="+mn-lt"/>
                <a:ea typeface="黑体" pitchFamily="2" charset="-122"/>
              </a:rPr>
              <a:t>双绞线</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15547538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sp>
        <p:nvSpPr>
          <p:cNvPr id="121859" name="Rectangle 3"/>
          <p:cNvSpPr>
            <a:spLocks noGrp="1" noChangeArrowheads="1"/>
          </p:cNvSpPr>
          <p:nvPr>
            <p:ph idx="1"/>
          </p:nvPr>
        </p:nvSpPr>
        <p:spPr/>
        <p:txBody>
          <a:bodyPr/>
          <a:lstStyle/>
          <a:p>
            <a:r>
              <a:rPr lang="en-US" altLang="zh-CN" dirty="0"/>
              <a:t>1991</a:t>
            </a:r>
            <a:r>
              <a:rPr lang="zh-CN" altLang="zh-CN" dirty="0"/>
              <a:t>年，</a:t>
            </a:r>
            <a:r>
              <a:rPr lang="zh-CN" altLang="zh-CN" dirty="0" smtClean="0"/>
              <a:t>美国电子工业协会</a:t>
            </a:r>
            <a:r>
              <a:rPr lang="en-US" altLang="zh-CN" dirty="0" smtClean="0"/>
              <a:t> EIA </a:t>
            </a:r>
            <a:r>
              <a:rPr lang="zh-CN" altLang="zh-CN" dirty="0" smtClean="0"/>
              <a:t>和</a:t>
            </a:r>
            <a:r>
              <a:rPr lang="zh-CN" altLang="zh-CN" dirty="0"/>
              <a:t>电信行业</a:t>
            </a:r>
            <a:r>
              <a:rPr lang="zh-CN" altLang="zh-CN" dirty="0" smtClean="0"/>
              <a:t>协会联合</a:t>
            </a:r>
            <a:r>
              <a:rPr lang="zh-CN" altLang="zh-CN" dirty="0"/>
              <a:t>发布了一</a:t>
            </a:r>
            <a:r>
              <a:rPr lang="zh-CN" altLang="zh-CN" dirty="0" smtClean="0"/>
              <a:t>个</a:t>
            </a:r>
            <a:r>
              <a:rPr lang="zh-CN" altLang="zh-CN" dirty="0"/>
              <a:t>用于室内传送数据的无屏蔽双绞线和屏蔽双绞线的</a:t>
            </a:r>
            <a:r>
              <a:rPr lang="zh-CN" altLang="zh-CN" dirty="0" smtClean="0"/>
              <a:t>标准</a:t>
            </a:r>
            <a:r>
              <a:rPr lang="en-US" altLang="zh-CN" dirty="0" smtClean="0"/>
              <a:t> </a:t>
            </a:r>
            <a:r>
              <a:rPr lang="en-US" altLang="zh-CN" dirty="0" smtClean="0">
                <a:solidFill>
                  <a:srgbClr val="FF0000"/>
                </a:solidFill>
              </a:rPr>
              <a:t>EIA/TIA-568</a:t>
            </a:r>
            <a:r>
              <a:rPr lang="zh-CN" altLang="zh-CN" dirty="0" smtClean="0">
                <a:solidFill>
                  <a:srgbClr val="FF0000"/>
                </a:solidFill>
              </a:rPr>
              <a:t>。</a:t>
            </a:r>
            <a:endParaRPr lang="en-US" altLang="zh-CN" dirty="0" smtClean="0">
              <a:solidFill>
                <a:srgbClr val="FF0000"/>
              </a:solidFill>
            </a:endParaRPr>
          </a:p>
          <a:p>
            <a:r>
              <a:rPr lang="en-US" altLang="zh-CN" dirty="0" smtClean="0"/>
              <a:t>1995</a:t>
            </a:r>
            <a:r>
              <a:rPr lang="zh-CN" altLang="zh-CN" dirty="0"/>
              <a:t>年将布线标准更新</a:t>
            </a:r>
            <a:r>
              <a:rPr lang="zh-CN" altLang="zh-CN" dirty="0" smtClean="0"/>
              <a:t>为</a:t>
            </a:r>
            <a:r>
              <a:rPr lang="en-US" altLang="zh-CN" dirty="0" smtClean="0"/>
              <a:t> </a:t>
            </a:r>
            <a:r>
              <a:rPr lang="en-US" altLang="zh-CN" dirty="0" smtClean="0">
                <a:solidFill>
                  <a:srgbClr val="FF0000"/>
                </a:solidFill>
              </a:rPr>
              <a:t>EIA/TIA-568-A</a:t>
            </a:r>
            <a:r>
              <a:rPr lang="zh-CN" altLang="en-US" dirty="0" smtClean="0">
                <a:solidFill>
                  <a:srgbClr val="FF0000"/>
                </a:solidFill>
              </a:rPr>
              <a:t>。</a:t>
            </a:r>
            <a:endParaRPr lang="en-US" altLang="zh-CN" dirty="0" smtClean="0">
              <a:solidFill>
                <a:srgbClr val="FF0000"/>
              </a:solidFill>
            </a:endParaRPr>
          </a:p>
          <a:p>
            <a:r>
              <a:rPr lang="zh-CN" altLang="zh-CN" dirty="0"/>
              <a:t>此标准规定</a:t>
            </a:r>
            <a:r>
              <a:rPr lang="zh-CN" altLang="zh-CN" dirty="0" smtClean="0"/>
              <a:t>了</a:t>
            </a:r>
            <a:r>
              <a:rPr lang="en-US" altLang="zh-CN" dirty="0" smtClean="0"/>
              <a:t> </a:t>
            </a:r>
            <a:r>
              <a:rPr lang="en-US" altLang="zh-CN" dirty="0" smtClean="0">
                <a:solidFill>
                  <a:srgbClr val="FF0000"/>
                </a:solidFill>
              </a:rPr>
              <a:t>5 </a:t>
            </a:r>
            <a:r>
              <a:rPr lang="zh-CN" altLang="zh-CN" dirty="0" smtClean="0">
                <a:solidFill>
                  <a:srgbClr val="FF0000"/>
                </a:solidFill>
              </a:rPr>
              <a:t>个</a:t>
            </a:r>
            <a:r>
              <a:rPr lang="zh-CN" altLang="zh-CN" dirty="0">
                <a:solidFill>
                  <a:srgbClr val="FF0000"/>
                </a:solidFill>
              </a:rPr>
              <a:t>种类</a:t>
            </a:r>
            <a:r>
              <a:rPr lang="zh-CN" altLang="zh-CN" dirty="0" smtClean="0">
                <a:solidFill>
                  <a:srgbClr val="FF0000"/>
                </a:solidFill>
              </a:rPr>
              <a:t>的</a:t>
            </a:r>
            <a:r>
              <a:rPr lang="en-US" altLang="zh-CN" dirty="0" smtClean="0">
                <a:solidFill>
                  <a:srgbClr val="FF0000"/>
                </a:solidFill>
              </a:rPr>
              <a:t> UTP </a:t>
            </a:r>
            <a:r>
              <a:rPr lang="zh-CN" altLang="zh-CN" dirty="0" smtClean="0">
                <a:solidFill>
                  <a:srgbClr val="FF0000"/>
                </a:solidFill>
              </a:rPr>
              <a:t>标准</a:t>
            </a:r>
            <a:r>
              <a:rPr lang="zh-CN" altLang="zh-CN" dirty="0"/>
              <a:t>（</a:t>
            </a:r>
            <a:r>
              <a:rPr lang="zh-CN" altLang="zh-CN" dirty="0" smtClean="0"/>
              <a:t>从</a:t>
            </a:r>
            <a:r>
              <a:rPr lang="en-US" altLang="zh-CN" dirty="0" smtClean="0"/>
              <a:t> 1 </a:t>
            </a:r>
            <a:r>
              <a:rPr lang="zh-CN" altLang="zh-CN" dirty="0" smtClean="0"/>
              <a:t>类</a:t>
            </a:r>
            <a:r>
              <a:rPr lang="zh-CN" altLang="zh-CN" dirty="0"/>
              <a:t>线</a:t>
            </a:r>
            <a:r>
              <a:rPr lang="zh-CN" altLang="zh-CN" dirty="0" smtClean="0"/>
              <a:t>到</a:t>
            </a:r>
            <a:r>
              <a:rPr lang="en-US" altLang="zh-CN" dirty="0" smtClean="0"/>
              <a:t> 5 </a:t>
            </a:r>
            <a:r>
              <a:rPr lang="zh-CN" altLang="zh-CN" dirty="0" smtClean="0"/>
              <a:t>类</a:t>
            </a:r>
            <a:r>
              <a:rPr lang="zh-CN" altLang="zh-CN" dirty="0"/>
              <a:t>线）</a:t>
            </a:r>
            <a:r>
              <a:rPr lang="zh-CN" altLang="zh-CN" dirty="0" smtClean="0"/>
              <a:t>。</a:t>
            </a:r>
            <a:endParaRPr lang="en-US" altLang="zh-CN" dirty="0" smtClean="0"/>
          </a:p>
          <a:p>
            <a:r>
              <a:rPr lang="zh-CN" altLang="zh-CN" dirty="0" smtClean="0">
                <a:solidFill>
                  <a:srgbClr val="0000CC"/>
                </a:solidFill>
              </a:rPr>
              <a:t>对</a:t>
            </a:r>
            <a:r>
              <a:rPr lang="zh-CN" altLang="zh-CN" dirty="0">
                <a:solidFill>
                  <a:srgbClr val="0000CC"/>
                </a:solidFill>
              </a:rPr>
              <a:t>传送数据来说，现在最常用</a:t>
            </a:r>
            <a:r>
              <a:rPr lang="zh-CN" altLang="zh-CN" dirty="0" smtClean="0">
                <a:solidFill>
                  <a:srgbClr val="0000CC"/>
                </a:solidFill>
              </a:rPr>
              <a:t>的</a:t>
            </a:r>
            <a:r>
              <a:rPr lang="en-US" altLang="zh-CN" dirty="0" smtClean="0">
                <a:solidFill>
                  <a:srgbClr val="0000CC"/>
                </a:solidFill>
              </a:rPr>
              <a:t> UTP </a:t>
            </a:r>
            <a:r>
              <a:rPr lang="zh-CN" altLang="zh-CN" dirty="0" smtClean="0">
                <a:solidFill>
                  <a:srgbClr val="0000CC"/>
                </a:solidFill>
              </a:rPr>
              <a:t>是</a:t>
            </a:r>
            <a:r>
              <a:rPr lang="en-US" altLang="zh-CN" dirty="0">
                <a:solidFill>
                  <a:srgbClr val="0000CC"/>
                </a:solidFill>
              </a:rPr>
              <a:t>5</a:t>
            </a:r>
            <a:r>
              <a:rPr lang="zh-CN" altLang="zh-CN" dirty="0">
                <a:solidFill>
                  <a:srgbClr val="0000CC"/>
                </a:solidFill>
              </a:rPr>
              <a:t>类线（</a:t>
            </a:r>
            <a:r>
              <a:rPr lang="en-US" altLang="zh-CN" dirty="0">
                <a:solidFill>
                  <a:srgbClr val="0000CC"/>
                </a:solidFill>
              </a:rPr>
              <a:t>Category </a:t>
            </a:r>
            <a:r>
              <a:rPr lang="en-US" altLang="zh-CN" dirty="0" smtClean="0">
                <a:solidFill>
                  <a:srgbClr val="0000CC"/>
                </a:solidFill>
              </a:rPr>
              <a:t>5 </a:t>
            </a:r>
            <a:r>
              <a:rPr lang="zh-CN" altLang="zh-CN" dirty="0" smtClean="0">
                <a:solidFill>
                  <a:srgbClr val="0000CC"/>
                </a:solidFill>
              </a:rPr>
              <a:t>或</a:t>
            </a:r>
            <a:r>
              <a:rPr lang="en-US" altLang="zh-CN" dirty="0" smtClean="0">
                <a:solidFill>
                  <a:srgbClr val="0000CC"/>
                </a:solidFill>
              </a:rPr>
              <a:t> CAT5</a:t>
            </a:r>
            <a:r>
              <a:rPr lang="zh-CN" altLang="zh-CN" dirty="0" smtClean="0">
                <a:solidFill>
                  <a:srgbClr val="0000CC"/>
                </a:solidFill>
              </a:rPr>
              <a:t>）</a:t>
            </a:r>
            <a:r>
              <a:rPr lang="zh-CN" altLang="en-US" dirty="0" smtClean="0">
                <a:solidFill>
                  <a:srgbClr val="0000CC"/>
                </a:solidFill>
              </a:rPr>
              <a:t>。</a:t>
            </a:r>
            <a:endParaRPr lang="en-US" altLang="zh-CN" dirty="0" smtClean="0">
              <a:solidFill>
                <a:srgbClr val="0000CC"/>
              </a:solidFill>
            </a:endParaRPr>
          </a:p>
        </p:txBody>
      </p:sp>
    </p:spTree>
    <p:extLst>
      <p:ext uri="{BB962C8B-B14F-4D97-AF65-F5344CB8AC3E}">
        <p14:creationId xmlns="" xmlns:p14="http://schemas.microsoft.com/office/powerpoint/2010/main" val="34053865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graphicFrame>
        <p:nvGraphicFramePr>
          <p:cNvPr id="3" name="内容占位符 2"/>
          <p:cNvGraphicFramePr>
            <a:graphicFrameLocks noGrp="1"/>
          </p:cNvGraphicFramePr>
          <p:nvPr>
            <p:ph idx="1"/>
            <p:extLst>
              <p:ext uri="{D42A27DB-BD31-4B8C-83A1-F6EECF244321}">
                <p14:modId xmlns="" xmlns:p14="http://schemas.microsoft.com/office/powerpoint/2010/main" val="3078089496"/>
              </p:ext>
            </p:extLst>
          </p:nvPr>
        </p:nvGraphicFramePr>
        <p:xfrm>
          <a:off x="488504" y="1700808"/>
          <a:ext cx="9217024" cy="4300483"/>
        </p:xfrm>
        <a:graphic>
          <a:graphicData uri="http://schemas.openxmlformats.org/drawingml/2006/table">
            <a:tbl>
              <a:tblPr firstRow="1" firstCol="1">
                <a:tableStyleId>{073A0DAA-6AF3-43AB-8588-CEC1D06C72B9}</a:tableStyleId>
              </a:tblPr>
              <a:tblGrid>
                <a:gridCol w="1484108"/>
                <a:gridCol w="1396212"/>
                <a:gridCol w="2448272"/>
                <a:gridCol w="3888432"/>
              </a:tblGrid>
              <a:tr h="630722">
                <a:tc>
                  <a:txBody>
                    <a:bodyPr/>
                    <a:lstStyle/>
                    <a:p>
                      <a:pPr algn="ctr">
                        <a:lnSpc>
                          <a:spcPct val="100000"/>
                        </a:lnSpc>
                        <a:spcAft>
                          <a:spcPts val="0"/>
                        </a:spcAft>
                      </a:pPr>
                      <a:r>
                        <a:rPr lang="zh-CN" sz="2000" b="1" dirty="0" smtClean="0">
                          <a:solidFill>
                            <a:schemeClr val="tx1"/>
                          </a:solidFill>
                          <a:effectLst/>
                          <a:latin typeface="+mn-lt"/>
                          <a:ea typeface="黑体" pitchFamily="2" charset="-122"/>
                        </a:rPr>
                        <a:t>绞合线类别</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带宽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线缆特点</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smtClean="0">
                          <a:solidFill>
                            <a:schemeClr val="tx1"/>
                          </a:solidFill>
                          <a:effectLst/>
                          <a:latin typeface="+mn-lt"/>
                          <a:ea typeface="黑体" pitchFamily="2" charset="-122"/>
                        </a:rPr>
                        <a:t>典型应用</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914033">
                <a:tc>
                  <a:txBody>
                    <a:bodyPr/>
                    <a:lstStyle/>
                    <a:p>
                      <a:pPr algn="ctr">
                        <a:lnSpc>
                          <a:spcPct val="100000"/>
                        </a:lnSpc>
                        <a:spcAft>
                          <a:spcPts val="0"/>
                        </a:spcAft>
                      </a:pPr>
                      <a:r>
                        <a:rPr lang="en-US" sz="2000" b="1">
                          <a:solidFill>
                            <a:schemeClr val="tx1"/>
                          </a:solidFill>
                          <a:effectLst/>
                          <a:latin typeface="+mn-lt"/>
                          <a:ea typeface="黑体" pitchFamily="2" charset="-122"/>
                        </a:rPr>
                        <a:t>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16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itchFamily="2" charset="-122"/>
                        </a:rPr>
                        <a:t>2</a:t>
                      </a:r>
                      <a:r>
                        <a:rPr lang="zh-CN" sz="2000" b="1">
                          <a:solidFill>
                            <a:schemeClr val="tx1"/>
                          </a:solidFill>
                          <a:effectLst/>
                          <a:latin typeface="+mn-lt"/>
                          <a:ea typeface="黑体" pitchFamily="2" charset="-122"/>
                        </a:rPr>
                        <a:t>对</a:t>
                      </a: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smtClean="0">
                          <a:solidFill>
                            <a:schemeClr val="tx1"/>
                          </a:solidFill>
                          <a:effectLst/>
                          <a:latin typeface="+mn-lt"/>
                          <a:ea typeface="黑体" pitchFamily="2" charset="-122"/>
                        </a:rPr>
                        <a:t>传</a:t>
                      </a:r>
                      <a:r>
                        <a:rPr lang="zh-CN" sz="2000" b="1" dirty="0">
                          <a:solidFill>
                            <a:schemeClr val="tx1"/>
                          </a:solidFill>
                          <a:effectLst/>
                          <a:latin typeface="+mn-lt"/>
                          <a:ea typeface="黑体" pitchFamily="2" charset="-122"/>
                        </a:rPr>
                        <a:t>统以太网（</a:t>
                      </a:r>
                      <a:r>
                        <a:rPr lang="en-US" sz="2000" b="1" dirty="0">
                          <a:solidFill>
                            <a:schemeClr val="tx1"/>
                          </a:solidFill>
                          <a:effectLst/>
                          <a:latin typeface="+mn-lt"/>
                          <a:ea typeface="黑体" pitchFamily="2" charset="-122"/>
                        </a:rPr>
                        <a:t>10 </a:t>
                      </a:r>
                      <a:r>
                        <a:rPr lang="en-US" sz="2000" b="1" dirty="0" err="1">
                          <a:solidFill>
                            <a:schemeClr val="tx1"/>
                          </a:solidFill>
                          <a:effectLst/>
                          <a:latin typeface="+mn-lt"/>
                          <a:ea typeface="黑体" pitchFamily="2" charset="-122"/>
                        </a:rPr>
                        <a:t>Mbit</a:t>
                      </a:r>
                      <a:r>
                        <a:rPr lang="en-US" sz="2000" b="1" dirty="0">
                          <a:solidFill>
                            <a:schemeClr val="tx1"/>
                          </a:solidFill>
                          <a:effectLst/>
                          <a:latin typeface="+mn-lt"/>
                          <a:ea typeface="黑体" pitchFamily="2" charset="-122"/>
                        </a:rPr>
                        <a:t>/s</a:t>
                      </a:r>
                      <a:r>
                        <a:rPr lang="zh-CN" sz="2000" b="1" dirty="0">
                          <a:solidFill>
                            <a:schemeClr val="tx1"/>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对</a:t>
                      </a:r>
                      <a:r>
                        <a:rPr lang="en-US" sz="2000" b="1">
                          <a:solidFill>
                            <a:schemeClr val="tx1"/>
                          </a:solidFill>
                          <a:effectLst/>
                          <a:latin typeface="+mn-lt"/>
                          <a:ea typeface="黑体" pitchFamily="2" charset="-122"/>
                        </a:rPr>
                        <a:t>8</a:t>
                      </a:r>
                      <a:r>
                        <a:rPr lang="zh-CN" sz="2000" b="1">
                          <a:solidFill>
                            <a:schemeClr val="tx1"/>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曾用于令牌局域网</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5</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类相比增加了绞合度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传输速率不超过</a:t>
                      </a:r>
                      <a:r>
                        <a:rPr lang="en-US" sz="2000" b="1">
                          <a:solidFill>
                            <a:schemeClr val="tx1"/>
                          </a:solidFill>
                          <a:effectLst/>
                          <a:latin typeface="+mn-lt"/>
                          <a:ea typeface="黑体" pitchFamily="2" charset="-122"/>
                        </a:rPr>
                        <a:t>100 Mbit/s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5E</a:t>
                      </a:r>
                      <a:r>
                        <a:rPr lang="zh-CN" sz="2000" b="1">
                          <a:solidFill>
                            <a:schemeClr val="tx1"/>
                          </a:solidFill>
                          <a:effectLst/>
                          <a:latin typeface="+mn-lt"/>
                          <a:ea typeface="黑体" pitchFamily="2" charset="-122"/>
                        </a:rPr>
                        <a:t>（超</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125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类相比衰减更小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传输速率不超过</a:t>
                      </a:r>
                      <a:r>
                        <a:rPr lang="en-US" sz="2000" b="1">
                          <a:solidFill>
                            <a:schemeClr val="tx1"/>
                          </a:solidFill>
                          <a:effectLst/>
                          <a:latin typeface="+mn-lt"/>
                          <a:ea typeface="黑体" pitchFamily="2" charset="-122"/>
                        </a:rPr>
                        <a:t>1 Gbit/s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6</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250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类相比改善了串扰等性能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传输速率高于</a:t>
                      </a:r>
                      <a:r>
                        <a:rPr lang="en-US" sz="2000" b="1">
                          <a:solidFill>
                            <a:schemeClr val="tx1"/>
                          </a:solidFill>
                          <a:effectLst/>
                          <a:latin typeface="+mn-lt"/>
                          <a:ea typeface="黑体" pitchFamily="2" charset="-122"/>
                        </a:rPr>
                        <a:t>1 Gbit/s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itchFamily="2" charset="-122"/>
                        </a:rPr>
                        <a:t>7</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600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使用屏蔽双绞线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itchFamily="2" charset="-122"/>
                        </a:rPr>
                        <a:t>传输速率高于</a:t>
                      </a:r>
                      <a:r>
                        <a:rPr lang="en-US" sz="2000" b="1" dirty="0">
                          <a:solidFill>
                            <a:schemeClr val="tx1"/>
                          </a:solidFill>
                          <a:effectLst/>
                          <a:latin typeface="+mn-lt"/>
                          <a:ea typeface="黑体" pitchFamily="2" charset="-122"/>
                        </a:rPr>
                        <a:t>10 </a:t>
                      </a:r>
                      <a:r>
                        <a:rPr lang="en-US" sz="2000" b="1" dirty="0" err="1">
                          <a:solidFill>
                            <a:schemeClr val="tx1"/>
                          </a:solidFill>
                          <a:effectLst/>
                          <a:latin typeface="+mn-lt"/>
                          <a:ea typeface="黑体" pitchFamily="2" charset="-122"/>
                        </a:rPr>
                        <a:t>Gbit</a:t>
                      </a:r>
                      <a:r>
                        <a:rPr lang="en-US" sz="2000" b="1" dirty="0">
                          <a:solidFill>
                            <a:schemeClr val="tx1"/>
                          </a:solidFill>
                          <a:effectLst/>
                          <a:latin typeface="+mn-lt"/>
                          <a:ea typeface="黑体" pitchFamily="2" charset="-122"/>
                        </a:rPr>
                        <a:t>/s</a:t>
                      </a:r>
                      <a:r>
                        <a:rPr lang="zh-CN" sz="2000" b="1" dirty="0">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矩形 3"/>
          <p:cNvSpPr/>
          <p:nvPr/>
        </p:nvSpPr>
        <p:spPr>
          <a:xfrm>
            <a:off x="2679162" y="1239143"/>
            <a:ext cx="5444118" cy="461665"/>
          </a:xfrm>
          <a:prstGeom prst="rect">
            <a:avLst/>
          </a:prstGeom>
        </p:spPr>
        <p:txBody>
          <a:bodyPr wrap="none">
            <a:spAutoFit/>
          </a:bodyPr>
          <a:lstStyle/>
          <a:p>
            <a:pPr algn="ctr"/>
            <a:r>
              <a:rPr lang="zh-CN" altLang="zh-CN" sz="2400" b="1" dirty="0" smtClean="0">
                <a:latin typeface="+mn-lt"/>
                <a:ea typeface="黑体" pitchFamily="2" charset="-122"/>
              </a:rPr>
              <a:t>常用</a:t>
            </a:r>
            <a:r>
              <a:rPr lang="zh-CN" altLang="zh-CN" sz="2400" b="1" dirty="0">
                <a:latin typeface="+mn-lt"/>
                <a:ea typeface="黑体" pitchFamily="2" charset="-122"/>
              </a:rPr>
              <a:t>的绞合线的类别、带宽和典型应用</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34267233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pPr>
              <a:lnSpc>
                <a:spcPct val="100000"/>
              </a:lnSpc>
            </a:pPr>
            <a:r>
              <a:rPr lang="zh-CN" altLang="en-US" dirty="0" smtClean="0">
                <a:solidFill>
                  <a:srgbClr val="FF0000"/>
                </a:solidFill>
              </a:rPr>
              <a:t>同轴电缆</a:t>
            </a:r>
            <a:endParaRPr lang="zh-CN" altLang="en-US" dirty="0">
              <a:solidFill>
                <a:srgbClr val="FF0000"/>
              </a:solidFill>
            </a:endParaRPr>
          </a:p>
          <a:p>
            <a:pPr lvl="1">
              <a:lnSpc>
                <a:spcPct val="100000"/>
              </a:lnSpc>
            </a:pPr>
            <a:r>
              <a:rPr lang="zh-CN" altLang="zh-CN" dirty="0"/>
              <a:t>同轴电缆具有很好的抗干扰特性，被广泛用于传输较高速率的</a:t>
            </a:r>
            <a:r>
              <a:rPr lang="zh-CN" altLang="zh-CN" dirty="0" smtClean="0"/>
              <a:t>数据</a:t>
            </a:r>
            <a:r>
              <a:rPr lang="zh-CN" altLang="en-US" dirty="0" smtClean="0"/>
              <a:t>。</a:t>
            </a:r>
            <a:endParaRPr lang="en-US" altLang="zh-CN" dirty="0" smtClean="0"/>
          </a:p>
          <a:p>
            <a:pPr lvl="1">
              <a:lnSpc>
                <a:spcPct val="100000"/>
              </a:lnSpc>
            </a:pPr>
            <a:r>
              <a:rPr lang="zh-CN" altLang="zh-CN" dirty="0"/>
              <a:t>同轴电缆的带宽取决于电缆的</a:t>
            </a:r>
            <a:r>
              <a:rPr lang="zh-CN" altLang="zh-CN" dirty="0" smtClean="0"/>
              <a:t>质量</a:t>
            </a:r>
            <a:r>
              <a:rPr lang="zh-CN" altLang="en-US" dirty="0" smtClean="0"/>
              <a:t>。</a:t>
            </a:r>
            <a:endParaRPr lang="en-US" altLang="zh-CN" dirty="0" smtClean="0">
              <a:solidFill>
                <a:srgbClr val="0000CC"/>
              </a:solidFill>
              <a:latin typeface="Arial" charset="0"/>
            </a:endParaRPr>
          </a:p>
          <a:p>
            <a:pPr lvl="1">
              <a:lnSpc>
                <a:spcPct val="100000"/>
              </a:lnSpc>
            </a:pPr>
            <a:r>
              <a:rPr lang="en-US" altLang="zh-CN" dirty="0" smtClean="0">
                <a:solidFill>
                  <a:srgbClr val="FF0000"/>
                </a:solidFill>
              </a:rPr>
              <a:t>50</a:t>
            </a:r>
            <a:r>
              <a:rPr lang="en-US" altLang="zh-CN" sz="1600" dirty="0" smtClean="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smtClean="0">
                <a:solidFill>
                  <a:srgbClr val="FF0000"/>
                </a:solidFill>
              </a:rPr>
              <a:t>同轴电缆 </a:t>
            </a:r>
            <a:r>
              <a:rPr lang="en-US" altLang="zh-CN" dirty="0" smtClean="0">
                <a:solidFill>
                  <a:srgbClr val="0000CC"/>
                </a:solidFill>
              </a:rPr>
              <a:t>—— LAN / </a:t>
            </a:r>
            <a:r>
              <a:rPr lang="zh-CN" altLang="en-US" dirty="0" smtClean="0">
                <a:solidFill>
                  <a:srgbClr val="0000CC"/>
                </a:solidFill>
              </a:rPr>
              <a:t>数字传输常用</a:t>
            </a:r>
            <a:endParaRPr lang="zh-CN" altLang="en-US" dirty="0">
              <a:solidFill>
                <a:srgbClr val="0000CC"/>
              </a:solidFill>
            </a:endParaRPr>
          </a:p>
          <a:p>
            <a:pPr lvl="1">
              <a:lnSpc>
                <a:spcPct val="100000"/>
              </a:lnSpc>
            </a:pPr>
            <a:r>
              <a:rPr lang="en-US" altLang="zh-CN" dirty="0">
                <a:solidFill>
                  <a:srgbClr val="FF0000"/>
                </a:solidFill>
              </a:rPr>
              <a:t>75</a:t>
            </a:r>
            <a:r>
              <a:rPr lang="en-US" altLang="zh-CN" sz="1600" dirty="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smtClean="0">
                <a:solidFill>
                  <a:srgbClr val="FF0000"/>
                </a:solidFill>
              </a:rPr>
              <a:t>同轴电缆 </a:t>
            </a:r>
            <a:r>
              <a:rPr lang="en-US" altLang="zh-CN" dirty="0" smtClean="0">
                <a:solidFill>
                  <a:srgbClr val="0000CC"/>
                </a:solidFill>
              </a:rPr>
              <a:t>—— </a:t>
            </a:r>
            <a:r>
              <a:rPr lang="zh-CN" altLang="en-US" dirty="0" smtClean="0">
                <a:solidFill>
                  <a:srgbClr val="0000CC"/>
                </a:solidFill>
              </a:rPr>
              <a:t>有线电视 </a:t>
            </a:r>
            <a:r>
              <a:rPr lang="en-US" altLang="zh-CN" dirty="0" smtClean="0">
                <a:solidFill>
                  <a:srgbClr val="0000CC"/>
                </a:solidFill>
              </a:rPr>
              <a:t>/ </a:t>
            </a:r>
            <a:r>
              <a:rPr lang="zh-CN" altLang="en-US" dirty="0" smtClean="0">
                <a:solidFill>
                  <a:srgbClr val="0000CC"/>
                </a:solidFill>
              </a:rPr>
              <a:t>模拟传输常用</a:t>
            </a:r>
            <a:endParaRPr lang="zh-CN" altLang="en-US" dirty="0">
              <a:solidFill>
                <a:srgbClr val="0000CC"/>
              </a:solidFill>
            </a:endParaRPr>
          </a:p>
        </p:txBody>
      </p:sp>
      <p:grpSp>
        <p:nvGrpSpPr>
          <p:cNvPr id="2" name="组合 1"/>
          <p:cNvGrpSpPr/>
          <p:nvPr/>
        </p:nvGrpSpPr>
        <p:grpSpPr>
          <a:xfrm>
            <a:off x="2000672" y="4365104"/>
            <a:ext cx="6264696" cy="1390123"/>
            <a:chOff x="2505075" y="4067175"/>
            <a:chExt cx="4972050" cy="1280769"/>
          </a:xfrm>
        </p:grpSpPr>
        <p:pic>
          <p:nvPicPr>
            <p:cNvPr id="6" name="Picture 3" descr="D:\1xxr\1paper\Cable\222.gif"/>
            <p:cNvPicPr>
              <a:picLocks noChangeAspect="1" noChangeArrowheads="1"/>
            </p:cNvPicPr>
            <p:nvPr/>
          </p:nvPicPr>
          <p:blipFill>
            <a:blip r:embed="rId3" cstate="print">
              <a:extLst>
                <a:ext uri="{28A0092B-C50C-407E-A947-70E740481C1C}">
                  <a14:useLocalDpi xmlns="" xmlns:a14="http://schemas.microsoft.com/office/drawing/2010/main"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内导体</a:t>
              </a: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外导体屏蔽层</a:t>
              </a:r>
            </a:p>
          </p:txBody>
        </p:sp>
        <p:sp>
          <p:nvSpPr>
            <p:cNvPr id="9" name="Text Box 6"/>
            <p:cNvSpPr txBox="1">
              <a:spLocks noChangeArrowheads="1"/>
            </p:cNvSpPr>
            <p:nvPr/>
          </p:nvSpPr>
          <p:spPr bwMode="auto">
            <a:xfrm>
              <a:off x="6284913" y="4067175"/>
              <a:ext cx="963612" cy="400110"/>
            </a:xfrm>
            <a:prstGeom prst="rect">
              <a:avLst/>
            </a:prstGeom>
            <a:noFill/>
            <a:ln>
              <a:noFill/>
            </a:ln>
            <a:effectLst/>
            <a:extLst>
              <a:ext uri="{909E8E84-426E-40DD-AFC4-6F175D3DCCD1}">
                <a14:hiddenFill xmlns="" xmlns:a14="http://schemas.microsoft.com/office/drawing/2010/main">
                  <a:solidFill>
                    <a:srgbClr val="CCE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99"/>
                  </a:solidFill>
                  <a:latin typeface="+mn-lt"/>
                  <a:ea typeface="黑体" pitchFamily="2" charset="-122"/>
                </a:rPr>
                <a:t>绝缘层</a:t>
              </a: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绝缘保护套层</a:t>
              </a: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grpSp>
      <p:sp>
        <p:nvSpPr>
          <p:cNvPr id="3" name="矩形 2"/>
          <p:cNvSpPr/>
          <p:nvPr/>
        </p:nvSpPr>
        <p:spPr>
          <a:xfrm>
            <a:off x="2404719" y="5786244"/>
            <a:ext cx="4674518" cy="461665"/>
          </a:xfrm>
          <a:prstGeom prst="rect">
            <a:avLst/>
          </a:prstGeom>
        </p:spPr>
        <p:txBody>
          <a:bodyPr wrap="square">
            <a:spAutoFit/>
          </a:bodyPr>
          <a:lstStyle/>
          <a:p>
            <a:pPr algn="ctr"/>
            <a:r>
              <a:rPr lang="zh-CN" altLang="zh-CN" sz="2400" b="1" dirty="0" smtClean="0">
                <a:latin typeface="+mn-lt"/>
                <a:ea typeface="黑体" pitchFamily="2" charset="-122"/>
              </a:rPr>
              <a:t>同轴电缆</a:t>
            </a:r>
            <a:r>
              <a:rPr lang="zh-CN" altLang="zh-CN" sz="2400" b="1" dirty="0">
                <a:latin typeface="+mn-lt"/>
                <a:ea typeface="黑体" pitchFamily="2" charset="-122"/>
              </a:rPr>
              <a:t>的结构</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9084048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3" name="内容占位符 2"/>
          <p:cNvSpPr>
            <a:spLocks noGrp="1"/>
          </p:cNvSpPr>
          <p:nvPr>
            <p:ph idx="1"/>
          </p:nvPr>
        </p:nvSpPr>
        <p:spPr/>
        <p:txBody>
          <a:bodyPr/>
          <a:lstStyle/>
          <a:p>
            <a:r>
              <a:rPr lang="zh-CN" altLang="en-US" dirty="0">
                <a:solidFill>
                  <a:srgbClr val="FF0000"/>
                </a:solidFill>
              </a:rPr>
              <a:t>光缆</a:t>
            </a:r>
            <a:endParaRPr lang="en-US" altLang="zh-CN" dirty="0" smtClean="0">
              <a:solidFill>
                <a:srgbClr val="FF0000"/>
              </a:solidFill>
            </a:endParaRPr>
          </a:p>
          <a:p>
            <a:pPr lvl="1"/>
            <a:r>
              <a:rPr lang="zh-CN" altLang="zh-CN" dirty="0" smtClean="0"/>
              <a:t>光纤</a:t>
            </a:r>
            <a:r>
              <a:rPr lang="zh-CN" altLang="zh-CN" dirty="0"/>
              <a:t>是光纤通信的</a:t>
            </a:r>
            <a:r>
              <a:rPr lang="zh-CN" altLang="zh-CN" dirty="0" smtClean="0"/>
              <a:t>传输媒体</a:t>
            </a:r>
            <a:r>
              <a:rPr lang="zh-CN" altLang="en-US" dirty="0" smtClean="0"/>
              <a:t>。</a:t>
            </a:r>
            <a:endParaRPr lang="en-US" altLang="zh-CN" dirty="0" smtClean="0"/>
          </a:p>
          <a:p>
            <a:pPr lvl="1"/>
            <a:r>
              <a:rPr lang="zh-CN" altLang="zh-CN" dirty="0"/>
              <a:t>由于可见光的频率非常</a:t>
            </a:r>
            <a:r>
              <a:rPr lang="zh-CN" altLang="zh-CN" dirty="0" smtClean="0"/>
              <a:t>高，</a:t>
            </a:r>
            <a:r>
              <a:rPr lang="zh-CN" altLang="zh-CN" dirty="0"/>
              <a:t>约</a:t>
            </a:r>
            <a:r>
              <a:rPr lang="zh-CN" altLang="zh-CN" dirty="0" smtClean="0"/>
              <a:t>为</a:t>
            </a:r>
            <a:r>
              <a:rPr lang="en-US" altLang="zh-CN" dirty="0" smtClean="0"/>
              <a:t> 10</a:t>
            </a:r>
            <a:r>
              <a:rPr lang="en-US" altLang="zh-CN" baseline="30000" dirty="0" smtClean="0"/>
              <a:t>8</a:t>
            </a:r>
            <a:r>
              <a:rPr lang="en-US" altLang="zh-CN" dirty="0" smtClean="0"/>
              <a:t> MHz </a:t>
            </a:r>
            <a:r>
              <a:rPr lang="zh-CN" altLang="zh-CN" dirty="0" smtClean="0"/>
              <a:t>的</a:t>
            </a:r>
            <a:r>
              <a:rPr lang="zh-CN" altLang="zh-CN" dirty="0"/>
              <a:t>量级，因此一个光纤通信系统的传输带宽远远大于目前其他各种传输媒体的</a:t>
            </a:r>
            <a:r>
              <a:rPr lang="zh-CN" altLang="zh-CN" dirty="0" smtClean="0"/>
              <a:t>带宽</a:t>
            </a:r>
            <a:r>
              <a:rPr lang="zh-CN" altLang="en-US" dirty="0" smtClean="0"/>
              <a:t>。</a:t>
            </a:r>
            <a:endParaRPr lang="en-US" altLang="zh-CN" dirty="0" smtClean="0"/>
          </a:p>
          <a:p>
            <a:pPr lvl="1"/>
            <a:endParaRPr lang="zh-CN" altLang="en-US" dirty="0"/>
          </a:p>
        </p:txBody>
      </p:sp>
      <p:sp>
        <p:nvSpPr>
          <p:cNvPr id="7" name="AutoShape 8" descr="http://img3.imgtn.bdimg.com/it/u=2687704668,3138418309&amp;fm=21&amp;gp=0.jp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img3.imgtn.bdimg.com/it/u=2687704668,3138418309&amp;fm=21&amp;gp=0.jpg"/>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 xmlns:p14="http://schemas.microsoft.com/office/powerpoint/2010/main" val="749209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p>
        </p:txBody>
      </p:sp>
      <p:grpSp>
        <p:nvGrpSpPr>
          <p:cNvPr id="3" name="组合 2"/>
          <p:cNvGrpSpPr/>
          <p:nvPr/>
        </p:nvGrpSpPr>
        <p:grpSpPr>
          <a:xfrm>
            <a:off x="776536" y="1268760"/>
            <a:ext cx="8712968" cy="2974836"/>
            <a:chOff x="776536" y="1484784"/>
            <a:chExt cx="8712968" cy="2974836"/>
          </a:xfrm>
        </p:grpSpPr>
        <p:sp>
          <p:nvSpPr>
            <p:cNvPr id="42068"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nvGrpSpPr>
            <p:cNvPr id="42069" name="Group 85"/>
            <p:cNvGrpSpPr>
              <a:grpSpLocks/>
            </p:cNvGrpSpPr>
            <p:nvPr/>
          </p:nvGrpSpPr>
          <p:grpSpPr bwMode="auto">
            <a:xfrm>
              <a:off x="3167047" y="2459508"/>
              <a:ext cx="3190214" cy="488950"/>
              <a:chOff x="292" y="1032"/>
              <a:chExt cx="1732" cy="216"/>
            </a:xfrm>
          </p:grpSpPr>
          <p:grpSp>
            <p:nvGrpSpPr>
              <p:cNvPr id="42070" name="Group 86"/>
              <p:cNvGrpSpPr>
                <a:grpSpLocks/>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2074" name="Group 90"/>
            <p:cNvGrpSpPr>
              <a:grpSpLocks/>
            </p:cNvGrpSpPr>
            <p:nvPr/>
          </p:nvGrpSpPr>
          <p:grpSpPr bwMode="auto">
            <a:xfrm>
              <a:off x="3153289" y="3881908"/>
              <a:ext cx="3167856" cy="436562"/>
              <a:chOff x="284" y="1656"/>
              <a:chExt cx="1720" cy="192"/>
            </a:xfrm>
          </p:grpSpPr>
          <p:grpSp>
            <p:nvGrpSpPr>
              <p:cNvPr id="42075" name="Group 91"/>
              <p:cNvGrpSpPr>
                <a:grpSpLocks/>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2"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6"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7"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2000" b="1">
                  <a:solidFill>
                    <a:srgbClr val="000099"/>
                  </a:solidFill>
                  <a:latin typeface="+mn-lt"/>
                  <a:ea typeface="黑体" pitchFamily="2" charset="-122"/>
                </a:rPr>
                <a:t>折射角</a:t>
              </a: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2000" b="1" dirty="0">
                  <a:solidFill>
                    <a:srgbClr val="000099"/>
                  </a:solidFill>
                  <a:latin typeface="+mn-lt"/>
                  <a:ea typeface="黑体" pitchFamily="2" charset="-122"/>
                </a:rPr>
                <a:t>入射角</a:t>
              </a: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6"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7"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8"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9"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包层</a:t>
              </a:r>
            </a:p>
            <a:p>
              <a:pPr algn="l"/>
              <a:r>
                <a:rPr kumimoji="1" lang="zh-CN" altLang="en-US" sz="2000" b="1">
                  <a:solidFill>
                    <a:srgbClr val="000099"/>
                  </a:solidFill>
                  <a:latin typeface="+mn-lt"/>
                  <a:ea typeface="黑体" pitchFamily="2" charset="-122"/>
                </a:rPr>
                <a:t>（低折射率的媒体）</a:t>
              </a: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包层</a:t>
              </a:r>
            </a:p>
            <a:p>
              <a:pPr algn="l"/>
              <a:r>
                <a:rPr kumimoji="1" lang="zh-CN" altLang="en-US" sz="2000" b="1" dirty="0">
                  <a:solidFill>
                    <a:srgbClr val="000099"/>
                  </a:solidFill>
                  <a:latin typeface="+mn-lt"/>
                  <a:ea typeface="黑体" pitchFamily="2" charset="-122"/>
                </a:rPr>
                <a:t>（低折射率的媒体）</a:t>
              </a: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纤芯</a:t>
              </a:r>
            </a:p>
            <a:p>
              <a:pPr algn="l"/>
              <a:r>
                <a:rPr kumimoji="1" lang="zh-CN" altLang="en-US" sz="2000" b="1" dirty="0">
                  <a:solidFill>
                    <a:srgbClr val="000099"/>
                  </a:solidFill>
                  <a:latin typeface="+mn-lt"/>
                  <a:ea typeface="黑体" pitchFamily="2" charset="-122"/>
                </a:rPr>
                <a:t>（高折射率的媒体）            </a:t>
              </a: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包层</a:t>
              </a: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b="1">
                  <a:solidFill>
                    <a:srgbClr val="000099"/>
                  </a:solidFill>
                  <a:latin typeface="+mn-lt"/>
                  <a:ea typeface="黑体" pitchFamily="2" charset="-122"/>
                </a:rPr>
                <a:t>纤芯</a:t>
              </a: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 name="矩形 3"/>
          <p:cNvSpPr/>
          <p:nvPr/>
        </p:nvSpPr>
        <p:spPr>
          <a:xfrm>
            <a:off x="2288704" y="4365104"/>
            <a:ext cx="4863478" cy="461665"/>
          </a:xfrm>
          <a:prstGeom prst="rect">
            <a:avLst/>
          </a:prstGeom>
        </p:spPr>
        <p:txBody>
          <a:bodyPr wrap="square">
            <a:spAutoFit/>
          </a:bodyPr>
          <a:lstStyle/>
          <a:p>
            <a:pPr algn="ctr"/>
            <a:r>
              <a:rPr lang="zh-CN" altLang="zh-CN" sz="2400" b="1" dirty="0" smtClean="0">
                <a:latin typeface="+mn-lt"/>
                <a:ea typeface="黑体" pitchFamily="2" charset="-122"/>
              </a:rPr>
              <a:t>光线</a:t>
            </a:r>
            <a:r>
              <a:rPr lang="zh-CN" altLang="zh-CN" sz="2400" b="1" dirty="0">
                <a:latin typeface="+mn-lt"/>
                <a:ea typeface="黑体" pitchFamily="2" charset="-122"/>
              </a:rPr>
              <a:t>在光纤中的折射</a:t>
            </a:r>
            <a:endParaRPr lang="zh-CN" altLang="en-US" sz="2400" b="1" dirty="0">
              <a:latin typeface="+mn-lt"/>
              <a:ea typeface="黑体" pitchFamily="2" charset="-122"/>
            </a:endParaRPr>
          </a:p>
        </p:txBody>
      </p:sp>
      <p:sp>
        <p:nvSpPr>
          <p:cNvPr id="5" name="矩形 4"/>
          <p:cNvSpPr/>
          <p:nvPr/>
        </p:nvSpPr>
        <p:spPr>
          <a:xfrm>
            <a:off x="776536" y="4941168"/>
            <a:ext cx="8712968" cy="1384995"/>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当光线从高折射率的媒体射向低折射率的媒体时，其折射角将大于</a:t>
            </a:r>
            <a:r>
              <a:rPr lang="zh-CN" altLang="zh-CN" sz="2800" b="1" dirty="0" smtClean="0">
                <a:solidFill>
                  <a:srgbClr val="000099"/>
                </a:solidFill>
                <a:latin typeface="+mn-lt"/>
                <a:ea typeface="黑体" pitchFamily="2" charset="-122"/>
              </a:rPr>
              <a:t>入射角。</a:t>
            </a:r>
            <a:r>
              <a:rPr lang="zh-CN" altLang="zh-CN" sz="2800" b="1" dirty="0">
                <a:solidFill>
                  <a:srgbClr val="000099"/>
                </a:solidFill>
                <a:latin typeface="+mn-lt"/>
                <a:ea typeface="黑体" pitchFamily="2" charset="-122"/>
              </a:rPr>
              <a:t>因此，如果入射角足够大，就会出现</a:t>
            </a:r>
            <a:r>
              <a:rPr lang="zh-CN" altLang="zh-CN" sz="2800" b="1" dirty="0" smtClean="0">
                <a:solidFill>
                  <a:srgbClr val="000099"/>
                </a:solidFill>
                <a:latin typeface="+mn-lt"/>
                <a:ea typeface="黑体" pitchFamily="2" charset="-122"/>
              </a:rPr>
              <a:t>全反射</a:t>
            </a:r>
            <a:r>
              <a:rPr lang="zh-CN" altLang="en-US" sz="2800" b="1" dirty="0" smtClean="0">
                <a:solidFill>
                  <a:srgbClr val="000099"/>
                </a:solidFill>
                <a:latin typeface="+mn-lt"/>
                <a:ea typeface="黑体" pitchFamily="2" charset="-122"/>
              </a:rPr>
              <a:t>，</a:t>
            </a:r>
            <a:r>
              <a:rPr lang="zh-CN" altLang="zh-CN" sz="2800" b="1" dirty="0">
                <a:solidFill>
                  <a:srgbClr val="000099"/>
                </a:solidFill>
                <a:latin typeface="+mn-lt"/>
                <a:ea typeface="黑体" pitchFamily="2" charset="-122"/>
              </a:rPr>
              <a:t>光也就沿着光纤传输下去</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 xmlns:p14="http://schemas.microsoft.com/office/powerpoint/2010/main" val="15475648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光纤的工作原理</a:t>
            </a:r>
          </a:p>
        </p:txBody>
      </p:sp>
      <p:grpSp>
        <p:nvGrpSpPr>
          <p:cNvPr id="2" name="组合 1"/>
          <p:cNvGrpSpPr/>
          <p:nvPr/>
        </p:nvGrpSpPr>
        <p:grpSpPr>
          <a:xfrm>
            <a:off x="980934" y="1268760"/>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22888" name="Group 8"/>
            <p:cNvGrpSpPr>
              <a:grpSpLocks/>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高折射率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纤芯</a:t>
              </a:r>
              <a:r>
                <a:rPr kumimoji="1" lang="en-US" altLang="zh-CN" sz="2000" b="1" dirty="0">
                  <a:solidFill>
                    <a:srgbClr val="000099"/>
                  </a:solidFill>
                  <a:latin typeface="黑体" pitchFamily="2" charset="-122"/>
                  <a:ea typeface="黑体" pitchFamily="2" charset="-122"/>
                </a:rPr>
                <a:t>)</a:t>
              </a: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低折射率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包层</a:t>
              </a:r>
              <a:r>
                <a:rPr kumimoji="1" lang="en-US" altLang="zh-CN" sz="2000" b="1" dirty="0">
                  <a:solidFill>
                    <a:srgbClr val="000099"/>
                  </a:solidFill>
                  <a:latin typeface="黑体" pitchFamily="2" charset="-122"/>
                  <a:ea typeface="黑体" pitchFamily="2" charset="-122"/>
                </a:rPr>
                <a:t>)</a:t>
              </a: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黑体" pitchFamily="2" charset="-122"/>
                  <a:ea typeface="黑体" pitchFamily="2" charset="-122"/>
                </a:rPr>
                <a:t>光线在纤芯中传输的方式是不断地全反射</a:t>
              </a:r>
            </a:p>
          </p:txBody>
        </p:sp>
      </p:grpSp>
      <p:sp>
        <p:nvSpPr>
          <p:cNvPr id="122899" name="Freeform 19"/>
          <p:cNvSpPr>
            <a:spLocks/>
          </p:cNvSpPr>
          <p:nvPr/>
        </p:nvSpPr>
        <p:spPr bwMode="auto">
          <a:xfrm>
            <a:off x="3153030" y="2695456"/>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 name="矩形 21"/>
          <p:cNvSpPr/>
          <p:nvPr/>
        </p:nvSpPr>
        <p:spPr>
          <a:xfrm>
            <a:off x="2144688" y="3573016"/>
            <a:ext cx="5502539" cy="461665"/>
          </a:xfrm>
          <a:prstGeom prst="rect">
            <a:avLst/>
          </a:prstGeom>
        </p:spPr>
        <p:txBody>
          <a:bodyPr wrap="square">
            <a:spAutoFit/>
          </a:bodyPr>
          <a:lstStyle/>
          <a:p>
            <a:pPr algn="ctr"/>
            <a:r>
              <a:rPr lang="zh-CN" altLang="zh-CN" sz="2400" b="1" dirty="0" smtClean="0">
                <a:latin typeface="+mn-lt"/>
                <a:ea typeface="黑体" pitchFamily="2" charset="-122"/>
              </a:rPr>
              <a:t>光波</a:t>
            </a:r>
            <a:r>
              <a:rPr lang="zh-CN" altLang="zh-CN" sz="2400" b="1" dirty="0">
                <a:latin typeface="+mn-lt"/>
                <a:ea typeface="黑体" pitchFamily="2" charset="-122"/>
              </a:rPr>
              <a:t>在纤芯中的传播</a:t>
            </a:r>
            <a:endParaRPr lang="zh-CN" altLang="en-US" sz="2400" b="1" dirty="0">
              <a:latin typeface="+mn-lt"/>
              <a:ea typeface="黑体" pitchFamily="2" charset="-122"/>
            </a:endParaRPr>
          </a:p>
        </p:txBody>
      </p:sp>
      <p:sp>
        <p:nvSpPr>
          <p:cNvPr id="3" name="矩形 2"/>
          <p:cNvSpPr/>
          <p:nvPr/>
        </p:nvSpPr>
        <p:spPr>
          <a:xfrm>
            <a:off x="848544" y="4275093"/>
            <a:ext cx="8640960" cy="954107"/>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只要从纤芯中射到纤芯表面的光线的入射角大于某个临界角度，就可产生</a:t>
            </a:r>
            <a:r>
              <a:rPr lang="zh-CN" altLang="zh-CN" sz="2800" b="1" dirty="0" smtClean="0">
                <a:solidFill>
                  <a:srgbClr val="000099"/>
                </a:solidFill>
                <a:latin typeface="+mn-lt"/>
                <a:ea typeface="黑体" pitchFamily="2" charset="-122"/>
              </a:rPr>
              <a:t>全反射</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 xmlns:p14="http://schemas.microsoft.com/office/powerpoint/2010/main" val="1679505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Arial Unicode MS" pitchFamily="34" charset="-122"/>
                <a:cs typeface="Arial Unicode MS" pitchFamily="34" charset="-122"/>
              </a:rPr>
              <a:t>2.1  </a:t>
            </a:r>
            <a:r>
              <a:rPr lang="zh-CN" altLang="en-US" dirty="0"/>
              <a:t>物理层的基本概念</a:t>
            </a:r>
          </a:p>
        </p:txBody>
      </p:sp>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r>
              <a:rPr lang="zh-CN" altLang="zh-CN" dirty="0" smtClean="0">
                <a:solidFill>
                  <a:srgbClr val="FF0000"/>
                </a:solidFill>
              </a:rPr>
              <a:t>。</a:t>
            </a:r>
            <a:endParaRPr lang="en-US" altLang="zh-CN" dirty="0" smtClean="0">
              <a:solidFill>
                <a:srgbClr val="FF0000"/>
              </a:solidFill>
            </a:endParaRPr>
          </a:p>
          <a:p>
            <a:r>
              <a:rPr lang="zh-CN" altLang="zh-CN" dirty="0"/>
              <a:t>物理层的</a:t>
            </a:r>
            <a:r>
              <a:rPr lang="zh-CN" altLang="zh-CN" dirty="0" smtClean="0"/>
              <a:t>作用是</a:t>
            </a:r>
            <a:r>
              <a:rPr lang="zh-CN" altLang="zh-CN" dirty="0"/>
              <a:t>要尽可能地</a:t>
            </a:r>
            <a:r>
              <a:rPr lang="zh-CN" altLang="zh-CN" dirty="0">
                <a:solidFill>
                  <a:srgbClr val="FF0000"/>
                </a:solidFill>
              </a:rPr>
              <a:t>屏蔽</a:t>
            </a:r>
            <a:r>
              <a:rPr lang="zh-CN" altLang="zh-CN" dirty="0" smtClean="0"/>
              <a:t>掉</a:t>
            </a:r>
            <a:r>
              <a:rPr lang="zh-CN" altLang="en-US" dirty="0" smtClean="0"/>
              <a:t>不同</a:t>
            </a:r>
            <a:r>
              <a:rPr lang="zh-CN" altLang="zh-CN" dirty="0" smtClean="0"/>
              <a:t>传输媒体</a:t>
            </a:r>
            <a:r>
              <a:rPr lang="zh-CN" altLang="zh-CN" dirty="0"/>
              <a:t>和通信手段的</a:t>
            </a:r>
            <a:r>
              <a:rPr lang="zh-CN" altLang="zh-CN" dirty="0" smtClean="0"/>
              <a:t>差异</a:t>
            </a:r>
            <a:r>
              <a:rPr lang="zh-CN" altLang="en-US" dirty="0" smtClean="0"/>
              <a:t>。</a:t>
            </a:r>
            <a:endParaRPr lang="en-US" altLang="zh-CN" dirty="0" smtClean="0"/>
          </a:p>
          <a:p>
            <a:r>
              <a:rPr lang="zh-CN" altLang="zh-CN" dirty="0"/>
              <a:t>用于物理层的协议也常称为物理层</a:t>
            </a:r>
            <a:r>
              <a:rPr lang="zh-CN" altLang="zh-CN" dirty="0" smtClean="0">
                <a:solidFill>
                  <a:srgbClr val="FF0000"/>
                </a:solidFill>
              </a:rPr>
              <a:t>规程</a:t>
            </a:r>
            <a:r>
              <a:rPr lang="en-US" altLang="zh-CN" dirty="0" smtClean="0">
                <a:solidFill>
                  <a:srgbClr val="FF0000"/>
                </a:solidFill>
              </a:rPr>
              <a:t> </a:t>
            </a:r>
            <a:r>
              <a:rPr lang="en-US" altLang="zh-CN" dirty="0" smtClean="0"/>
              <a:t>(</a:t>
            </a:r>
            <a:r>
              <a:rPr lang="en-US" altLang="zh-CN" dirty="0"/>
              <a:t>procedure</a:t>
            </a:r>
            <a:r>
              <a:rPr lang="en-US" altLang="zh-CN" dirty="0" smtClean="0"/>
              <a:t>)</a:t>
            </a:r>
            <a:r>
              <a:rPr lang="zh-CN" altLang="en-US" dirty="0" smtClean="0"/>
              <a:t>。</a:t>
            </a:r>
            <a:endParaRPr lang="zh-CN" altLang="en-US" dirty="0"/>
          </a:p>
        </p:txBody>
      </p:sp>
    </p:spTree>
    <p:extLst>
      <p:ext uri="{BB962C8B-B14F-4D97-AF65-F5344CB8AC3E}">
        <p14:creationId xmlns="" xmlns:p14="http://schemas.microsoft.com/office/powerpoint/2010/main" val="12806916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多模光纤与单模光纤</a:t>
            </a:r>
          </a:p>
        </p:txBody>
      </p:sp>
      <p:sp>
        <p:nvSpPr>
          <p:cNvPr id="3" name="内容占位符 2"/>
          <p:cNvSpPr>
            <a:spLocks noGrp="1"/>
          </p:cNvSpPr>
          <p:nvPr>
            <p:ph idx="1"/>
          </p:nvPr>
        </p:nvSpPr>
        <p:spPr/>
        <p:txBody>
          <a:bodyPr/>
          <a:lstStyle/>
          <a:p>
            <a:r>
              <a:rPr lang="zh-CN" altLang="zh-CN" dirty="0" smtClean="0">
                <a:solidFill>
                  <a:srgbClr val="FF0000"/>
                </a:solidFill>
              </a:rPr>
              <a:t>多模光纤</a:t>
            </a:r>
            <a:r>
              <a:rPr lang="en-US" altLang="zh-CN" dirty="0" smtClean="0">
                <a:solidFill>
                  <a:srgbClr val="FF0000"/>
                </a:solidFill>
              </a:rPr>
              <a:t> </a:t>
            </a:r>
          </a:p>
          <a:p>
            <a:pPr marL="457200" lvl="1" indent="0">
              <a:buNone/>
            </a:pPr>
            <a:r>
              <a:rPr lang="zh-CN" altLang="zh-CN" sz="3200" dirty="0" smtClean="0"/>
              <a:t>可以</a:t>
            </a:r>
            <a:r>
              <a:rPr lang="zh-CN" altLang="zh-CN" sz="3200" dirty="0"/>
              <a:t>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smtClean="0">
                <a:solidFill>
                  <a:srgbClr val="FF0000"/>
                </a:solidFill>
              </a:rPr>
              <a:t>单模光纤</a:t>
            </a:r>
            <a:endParaRPr lang="en-US" altLang="zh-CN" dirty="0">
              <a:solidFill>
                <a:srgbClr val="FF0000"/>
              </a:solidFill>
            </a:endParaRPr>
          </a:p>
          <a:p>
            <a:pPr marL="457200" lvl="1" indent="0">
              <a:buNone/>
            </a:pPr>
            <a:r>
              <a:rPr lang="zh-CN" altLang="zh-CN" sz="3200" dirty="0" smtClean="0"/>
              <a:t>若</a:t>
            </a:r>
            <a:r>
              <a:rPr lang="zh-CN" altLang="zh-CN" sz="3200" dirty="0"/>
              <a:t>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p>
        </p:txBody>
      </p:sp>
    </p:spTree>
    <p:extLst>
      <p:ext uri="{BB962C8B-B14F-4D97-AF65-F5344CB8AC3E}">
        <p14:creationId xmlns="" xmlns:p14="http://schemas.microsoft.com/office/powerpoint/2010/main" val="32916371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p>
        </p:txBody>
      </p:sp>
      <p:grpSp>
        <p:nvGrpSpPr>
          <p:cNvPr id="116738" name="Group 2"/>
          <p:cNvGrpSpPr>
            <a:grpSpLocks/>
          </p:cNvGrpSpPr>
          <p:nvPr/>
        </p:nvGrpSpPr>
        <p:grpSpPr bwMode="auto">
          <a:xfrm>
            <a:off x="213327" y="3789265"/>
            <a:ext cx="9708224" cy="1550987"/>
            <a:chOff x="71" y="2709"/>
            <a:chExt cx="5645" cy="977"/>
          </a:xfrm>
        </p:grpSpPr>
        <p:grpSp>
          <p:nvGrpSpPr>
            <p:cNvPr id="116739" name="Group 3"/>
            <p:cNvGrpSpPr>
              <a:grpSpLocks/>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41" name="Group 5"/>
              <p:cNvGrpSpPr>
                <a:grpSpLocks/>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nvGrpSpPr>
            <p:cNvPr id="116749" name="Group 13"/>
            <p:cNvGrpSpPr>
              <a:grpSpLocks/>
            </p:cNvGrpSpPr>
            <p:nvPr/>
          </p:nvGrpSpPr>
          <p:grpSpPr bwMode="auto">
            <a:xfrm>
              <a:off x="71" y="2840"/>
              <a:ext cx="5645" cy="818"/>
              <a:chOff x="71" y="2930"/>
              <a:chExt cx="5645" cy="818"/>
            </a:xfrm>
          </p:grpSpPr>
          <p:grpSp>
            <p:nvGrpSpPr>
              <p:cNvPr id="116750" name="Group 14"/>
              <p:cNvGrpSpPr>
                <a:grpSpLocks/>
              </p:cNvGrpSpPr>
              <p:nvPr/>
            </p:nvGrpSpPr>
            <p:grpSpPr bwMode="auto">
              <a:xfrm>
                <a:off x="71" y="2930"/>
                <a:ext cx="704" cy="818"/>
                <a:chOff x="71" y="2930"/>
                <a:chExt cx="704" cy="818"/>
              </a:xfrm>
            </p:grpSpPr>
            <p:grpSp>
              <p:nvGrpSpPr>
                <p:cNvPr id="116751" name="Group 15"/>
                <p:cNvGrpSpPr>
                  <a:grpSpLocks/>
                </p:cNvGrpSpPr>
                <p:nvPr/>
              </p:nvGrpSpPr>
              <p:grpSpPr bwMode="auto">
                <a:xfrm>
                  <a:off x="158" y="3220"/>
                  <a:ext cx="480" cy="528"/>
                  <a:chOff x="240" y="2448"/>
                  <a:chExt cx="480" cy="528"/>
                </a:xfrm>
              </p:grpSpPr>
              <p:grpSp>
                <p:nvGrpSpPr>
                  <p:cNvPr id="116752" name="Group 16"/>
                  <p:cNvGrpSpPr>
                    <a:grpSpLocks/>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5"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57" name="Group 21"/>
              <p:cNvGrpSpPr>
                <a:grpSpLocks/>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nvGrpSpPr>
                <p:cNvPr id="116759" name="Group 23"/>
                <p:cNvGrpSpPr>
                  <a:grpSpLocks/>
                </p:cNvGrpSpPr>
                <p:nvPr/>
              </p:nvGrpSpPr>
              <p:grpSpPr bwMode="auto">
                <a:xfrm>
                  <a:off x="5148" y="3220"/>
                  <a:ext cx="480" cy="528"/>
                  <a:chOff x="240" y="2448"/>
                  <a:chExt cx="480" cy="528"/>
                </a:xfrm>
              </p:grpSpPr>
              <p:grpSp>
                <p:nvGrpSpPr>
                  <p:cNvPr id="116760" name="Group 24"/>
                  <p:cNvGrpSpPr>
                    <a:grpSpLocks/>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63"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单模光纤</a:t>
              </a:r>
            </a:p>
          </p:txBody>
        </p:sp>
      </p:grpSp>
      <p:sp>
        <p:nvSpPr>
          <p:cNvPr id="116766" name="Freeform 30"/>
          <p:cNvSpPr>
            <a:spLocks/>
          </p:cNvSpPr>
          <p:nvPr/>
        </p:nvSpPr>
        <p:spPr bwMode="auto">
          <a:xfrm>
            <a:off x="1494572"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67" name="Rectangle 31"/>
          <p:cNvSpPr>
            <a:spLocks noChangeArrowheads="1"/>
          </p:cNvSpPr>
          <p:nvPr/>
        </p:nvSpPr>
        <p:spPr bwMode="auto">
          <a:xfrm>
            <a:off x="1377626" y="2143026"/>
            <a:ext cx="7429500" cy="381000"/>
          </a:xfrm>
          <a:prstGeom prst="rect">
            <a:avLst/>
          </a:prstGeom>
          <a:solidFill>
            <a:srgbClr val="EAEAEA"/>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8" name="Rectangle 32"/>
          <p:cNvSpPr>
            <a:spLocks noChangeArrowheads="1"/>
          </p:cNvSpPr>
          <p:nvPr/>
        </p:nvSpPr>
        <p:spPr bwMode="auto">
          <a:xfrm>
            <a:off x="1394824" y="3055839"/>
            <a:ext cx="7429500" cy="381000"/>
          </a:xfrm>
          <a:prstGeom prst="rect">
            <a:avLst/>
          </a:prstGeom>
          <a:solidFill>
            <a:srgbClr val="EAEAEA"/>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69" name="Group 33"/>
          <p:cNvGrpSpPr>
            <a:grpSpLocks/>
          </p:cNvGrpSpPr>
          <p:nvPr/>
        </p:nvGrpSpPr>
        <p:grpSpPr bwMode="auto">
          <a:xfrm>
            <a:off x="1394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74" name="Line 38"/>
          <p:cNvSpPr>
            <a:spLocks noChangeShapeType="1"/>
          </p:cNvSpPr>
          <p:nvPr/>
        </p:nvSpPr>
        <p:spPr bwMode="auto">
          <a:xfrm>
            <a:off x="1246922" y="2784377"/>
            <a:ext cx="7697788" cy="4763"/>
          </a:xfrm>
          <a:prstGeom prst="line">
            <a:avLst/>
          </a:prstGeom>
          <a:noFill/>
          <a:ln w="9525">
            <a:solidFill>
              <a:schemeClr val="tx1"/>
            </a:solidFill>
            <a:prstDash val="lgDash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nvGrpSpPr>
          <p:cNvPr id="116775" name="Group 39"/>
          <p:cNvGrpSpPr>
            <a:grpSpLocks/>
          </p:cNvGrpSpPr>
          <p:nvPr/>
        </p:nvGrpSpPr>
        <p:grpSpPr bwMode="auto">
          <a:xfrm>
            <a:off x="213328" y="1936653"/>
            <a:ext cx="9708224" cy="1271588"/>
            <a:chOff x="71" y="1305"/>
            <a:chExt cx="5645" cy="801"/>
          </a:xfrm>
        </p:grpSpPr>
        <p:grpSp>
          <p:nvGrpSpPr>
            <p:cNvPr id="116776" name="Group 40"/>
            <p:cNvGrpSpPr>
              <a:grpSpLocks/>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9"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81" name="Group 45"/>
            <p:cNvGrpSpPr>
              <a:grpSpLocks/>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4"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grpSp>
      <p:sp>
        <p:nvSpPr>
          <p:cNvPr id="116786" name="Line 50"/>
          <p:cNvSpPr>
            <a:spLocks noChangeShapeType="1"/>
          </p:cNvSpPr>
          <p:nvPr/>
        </p:nvSpPr>
        <p:spPr bwMode="auto">
          <a:xfrm flipV="1">
            <a:off x="1412023" y="4921152"/>
            <a:ext cx="7530968" cy="11113"/>
          </a:xfrm>
          <a:prstGeom prst="line">
            <a:avLst/>
          </a:prstGeom>
          <a:noFill/>
          <a:ln w="38100">
            <a:solidFill>
              <a:srgbClr val="0000CC"/>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7" name="Freeform 51"/>
          <p:cNvSpPr>
            <a:spLocks/>
          </p:cNvSpPr>
          <p:nvPr/>
        </p:nvSpPr>
        <p:spPr bwMode="auto">
          <a:xfrm>
            <a:off x="1377626" y="2514502"/>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88" name="Text Box 52"/>
          <p:cNvSpPr txBox="1">
            <a:spLocks noChangeArrowheads="1"/>
          </p:cNvSpPr>
          <p:nvPr/>
        </p:nvSpPr>
        <p:spPr bwMode="auto">
          <a:xfrm>
            <a:off x="4186046" y="1412776"/>
            <a:ext cx="203132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多模光纤</a:t>
            </a:r>
          </a:p>
        </p:txBody>
      </p:sp>
      <p:sp>
        <p:nvSpPr>
          <p:cNvPr id="2" name="矩形 1"/>
          <p:cNvSpPr/>
          <p:nvPr/>
        </p:nvSpPr>
        <p:spPr>
          <a:xfrm>
            <a:off x="2071444" y="5589240"/>
            <a:ext cx="6265932" cy="461665"/>
          </a:xfrm>
          <a:prstGeom prst="rect">
            <a:avLst/>
          </a:prstGeom>
        </p:spPr>
        <p:txBody>
          <a:bodyPr wrap="square">
            <a:spAutoFit/>
          </a:bodyPr>
          <a:lstStyle/>
          <a:p>
            <a:pPr algn="ctr"/>
            <a:r>
              <a:rPr lang="zh-CN" altLang="zh-CN" sz="2400" b="1" dirty="0" smtClean="0">
                <a:latin typeface="+mn-lt"/>
                <a:ea typeface="黑体" pitchFamily="2" charset="-122"/>
              </a:rPr>
              <a:t>多模光纤</a:t>
            </a:r>
            <a:r>
              <a:rPr lang="en-US" altLang="zh-CN" sz="2400" b="1" dirty="0">
                <a:latin typeface="+mn-lt"/>
                <a:ea typeface="黑体" pitchFamily="2" charset="-122"/>
              </a:rPr>
              <a:t>(a</a:t>
            </a:r>
            <a:r>
              <a:rPr lang="en-US" altLang="zh-CN" sz="2400" b="1" dirty="0" smtClean="0">
                <a:latin typeface="+mn-lt"/>
                <a:ea typeface="黑体" pitchFamily="2" charset="-122"/>
              </a:rPr>
              <a:t>) </a:t>
            </a:r>
            <a:r>
              <a:rPr lang="zh-CN" altLang="zh-CN" sz="2400" b="1" dirty="0" smtClean="0">
                <a:latin typeface="+mn-lt"/>
                <a:ea typeface="黑体" pitchFamily="2" charset="-122"/>
              </a:rPr>
              <a:t>和</a:t>
            </a:r>
            <a:r>
              <a:rPr lang="en-US" altLang="zh-CN" sz="2400" b="1" dirty="0" smtClean="0">
                <a:latin typeface="+mn-lt"/>
                <a:ea typeface="黑体" pitchFamily="2" charset="-122"/>
              </a:rPr>
              <a:t> </a:t>
            </a:r>
            <a:r>
              <a:rPr lang="zh-CN" altLang="zh-CN" sz="2400" b="1" dirty="0" smtClean="0">
                <a:latin typeface="+mn-lt"/>
                <a:ea typeface="黑体" pitchFamily="2" charset="-122"/>
              </a:rPr>
              <a:t>单模光纤</a:t>
            </a:r>
            <a:r>
              <a:rPr lang="en-US" altLang="zh-CN" sz="2400" b="1" dirty="0">
                <a:latin typeface="+mn-lt"/>
                <a:ea typeface="黑体" pitchFamily="2" charset="-122"/>
              </a:rPr>
              <a:t>(b</a:t>
            </a:r>
            <a:r>
              <a:rPr lang="en-US" altLang="zh-CN" sz="2400" b="1" dirty="0" smtClean="0">
                <a:latin typeface="+mn-lt"/>
                <a:ea typeface="黑体" pitchFamily="2" charset="-122"/>
              </a:rPr>
              <a:t>) </a:t>
            </a:r>
            <a:r>
              <a:rPr lang="zh-CN" altLang="zh-CN" sz="2400" b="1" dirty="0" smtClean="0">
                <a:latin typeface="+mn-lt"/>
                <a:ea typeface="黑体" pitchFamily="2" charset="-122"/>
              </a:rPr>
              <a:t>的</a:t>
            </a:r>
            <a:r>
              <a:rPr lang="zh-CN" altLang="zh-CN" sz="2400" b="1" dirty="0">
                <a:latin typeface="+mn-lt"/>
                <a:ea typeface="黑体" pitchFamily="2" charset="-122"/>
              </a:rPr>
              <a:t>比较</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3225464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a:t>
            </a:r>
            <a:r>
              <a:rPr lang="zh-CN" altLang="en-US" dirty="0" smtClean="0"/>
              <a:t>通信中使用的光波的波段</a:t>
            </a:r>
            <a:endParaRPr lang="zh-CN" altLang="en-US" dirty="0"/>
          </a:p>
        </p:txBody>
      </p:sp>
      <p:sp>
        <p:nvSpPr>
          <p:cNvPr id="3" name="内容占位符 2"/>
          <p:cNvSpPr>
            <a:spLocks noGrp="1"/>
          </p:cNvSpPr>
          <p:nvPr>
            <p:ph idx="1"/>
          </p:nvPr>
        </p:nvSpPr>
        <p:spPr/>
        <p:txBody>
          <a:bodyPr/>
          <a:lstStyle/>
          <a:p>
            <a:r>
              <a:rPr lang="zh-CN" altLang="zh-CN" dirty="0"/>
              <a:t>常用的三个波段的中心分别</a:t>
            </a:r>
            <a:r>
              <a:rPr lang="zh-CN" altLang="zh-CN" dirty="0" smtClean="0"/>
              <a:t>位于</a:t>
            </a:r>
            <a:r>
              <a:rPr lang="en-US" altLang="zh-CN" dirty="0" smtClean="0"/>
              <a:t> </a:t>
            </a:r>
            <a:r>
              <a:rPr lang="en-US" altLang="zh-CN" dirty="0" smtClean="0">
                <a:solidFill>
                  <a:srgbClr val="0000CC"/>
                </a:solidFill>
              </a:rPr>
              <a:t>850 </a:t>
            </a:r>
            <a:r>
              <a:rPr lang="en-US" altLang="zh-CN" dirty="0">
                <a:solidFill>
                  <a:srgbClr val="0000CC"/>
                </a:solidFill>
              </a:rPr>
              <a:t>nm, 1300 </a:t>
            </a:r>
            <a:r>
              <a:rPr lang="en-US" altLang="zh-CN" dirty="0" smtClean="0">
                <a:solidFill>
                  <a:srgbClr val="0000CC"/>
                </a:solidFill>
              </a:rPr>
              <a:t>nm </a:t>
            </a:r>
            <a:r>
              <a:rPr lang="zh-CN" altLang="zh-CN" dirty="0" smtClean="0">
                <a:solidFill>
                  <a:srgbClr val="0000CC"/>
                </a:solidFill>
              </a:rPr>
              <a:t>和</a:t>
            </a:r>
            <a:r>
              <a:rPr lang="en-US" altLang="zh-CN" dirty="0" smtClean="0">
                <a:solidFill>
                  <a:srgbClr val="0000CC"/>
                </a:solidFill>
              </a:rPr>
              <a:t> 1550 nm</a:t>
            </a:r>
            <a:r>
              <a:rPr lang="zh-CN" altLang="en-US" dirty="0" smtClean="0">
                <a:solidFill>
                  <a:srgbClr val="0000CC"/>
                </a:solidFill>
              </a:rPr>
              <a:t>。</a:t>
            </a:r>
            <a:endParaRPr lang="en-US" altLang="zh-CN" dirty="0" smtClean="0">
              <a:solidFill>
                <a:srgbClr val="0000CC"/>
              </a:solidFill>
            </a:endParaRPr>
          </a:p>
          <a:p>
            <a:r>
              <a:rPr lang="zh-CN" altLang="zh-CN" dirty="0"/>
              <a:t>所有这三个波段都</a:t>
            </a:r>
            <a:r>
              <a:rPr lang="zh-CN" altLang="zh-CN" dirty="0" smtClean="0"/>
              <a:t>具有</a:t>
            </a:r>
            <a:r>
              <a:rPr lang="en-US" altLang="zh-CN" dirty="0" smtClean="0"/>
              <a:t> </a:t>
            </a:r>
            <a:r>
              <a:rPr lang="en-US" altLang="zh-CN" dirty="0" smtClean="0">
                <a:solidFill>
                  <a:srgbClr val="0000CC"/>
                </a:solidFill>
              </a:rPr>
              <a:t>25000~30000 GHz </a:t>
            </a:r>
            <a:r>
              <a:rPr lang="zh-CN" altLang="zh-CN" dirty="0" smtClean="0">
                <a:solidFill>
                  <a:srgbClr val="0000CC"/>
                </a:solidFill>
              </a:rPr>
              <a:t>的</a:t>
            </a:r>
            <a:r>
              <a:rPr lang="zh-CN" altLang="zh-CN" dirty="0">
                <a:solidFill>
                  <a:srgbClr val="0000CC"/>
                </a:solidFill>
              </a:rPr>
              <a:t>带宽，</a:t>
            </a:r>
            <a:r>
              <a:rPr lang="zh-CN" altLang="zh-CN" dirty="0"/>
              <a:t>可见光纤的通信容量非常</a:t>
            </a:r>
            <a:r>
              <a:rPr lang="zh-CN" altLang="zh-CN" dirty="0" smtClean="0"/>
              <a:t>大</a:t>
            </a:r>
            <a:r>
              <a:rPr lang="zh-CN" altLang="en-US" dirty="0" smtClean="0"/>
              <a:t>。</a:t>
            </a:r>
            <a:endParaRPr lang="en-US" altLang="zh-CN" dirty="0" smtClean="0"/>
          </a:p>
          <a:p>
            <a:endParaRPr lang="zh-CN" altLang="en-US" dirty="0"/>
          </a:p>
        </p:txBody>
      </p:sp>
    </p:spTree>
    <p:extLst>
      <p:ext uri="{BB962C8B-B14F-4D97-AF65-F5344CB8AC3E}">
        <p14:creationId xmlns="" xmlns:p14="http://schemas.microsoft.com/office/powerpoint/2010/main" val="13090137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光纤优点</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zh-CN" dirty="0" smtClean="0"/>
              <a:t>通信</a:t>
            </a:r>
            <a:r>
              <a:rPr lang="zh-CN" altLang="zh-CN" dirty="0"/>
              <a:t>容量非常</a:t>
            </a:r>
            <a:r>
              <a:rPr lang="zh-CN" altLang="zh-CN" dirty="0" smtClean="0"/>
              <a:t>大</a:t>
            </a:r>
            <a:r>
              <a:rPr lang="zh-CN" altLang="en-US" dirty="0"/>
              <a:t>。</a:t>
            </a:r>
            <a:endParaRPr lang="en-US" altLang="zh-CN" dirty="0" smtClean="0"/>
          </a:p>
          <a:p>
            <a:r>
              <a:rPr lang="en-US" altLang="zh-CN" dirty="0" smtClean="0"/>
              <a:t>(2) </a:t>
            </a:r>
            <a:r>
              <a:rPr lang="zh-CN" altLang="zh-CN" dirty="0" smtClean="0"/>
              <a:t>传输</a:t>
            </a:r>
            <a:r>
              <a:rPr lang="zh-CN" altLang="zh-CN" dirty="0"/>
              <a:t>损耗小，中继距离</a:t>
            </a:r>
            <a:r>
              <a:rPr lang="zh-CN" altLang="zh-CN" dirty="0" smtClean="0"/>
              <a:t>长。</a:t>
            </a:r>
            <a:endParaRPr lang="zh-CN" altLang="zh-CN" dirty="0"/>
          </a:p>
          <a:p>
            <a:r>
              <a:rPr lang="en-US" altLang="zh-CN" dirty="0"/>
              <a:t>(2) </a:t>
            </a:r>
            <a:r>
              <a:rPr lang="zh-CN" altLang="zh-CN" dirty="0"/>
              <a:t>抗雷电和电磁干扰性能好</a:t>
            </a:r>
            <a:r>
              <a:rPr lang="zh-CN" altLang="zh-CN" dirty="0" smtClean="0"/>
              <a:t>。</a:t>
            </a:r>
            <a:endParaRPr lang="zh-CN" altLang="zh-CN" dirty="0"/>
          </a:p>
          <a:p>
            <a:r>
              <a:rPr lang="en-US" altLang="zh-CN" dirty="0"/>
              <a:t>(3) </a:t>
            </a:r>
            <a:r>
              <a:rPr lang="zh-CN" altLang="zh-CN" dirty="0"/>
              <a:t>无串音干扰，保密性</a:t>
            </a:r>
            <a:r>
              <a:rPr lang="zh-CN" altLang="zh-CN" dirty="0" smtClean="0"/>
              <a:t>好。</a:t>
            </a:r>
            <a:endParaRPr lang="zh-CN" altLang="zh-CN" dirty="0"/>
          </a:p>
          <a:p>
            <a:r>
              <a:rPr lang="en-US" altLang="zh-CN" dirty="0"/>
              <a:t>(4) </a:t>
            </a:r>
            <a:r>
              <a:rPr lang="zh-CN" altLang="zh-CN" dirty="0"/>
              <a:t>体积小，重量轻。</a:t>
            </a:r>
            <a:endParaRPr lang="zh-CN" altLang="en-US" dirty="0"/>
          </a:p>
        </p:txBody>
      </p:sp>
    </p:spTree>
    <p:extLst>
      <p:ext uri="{BB962C8B-B14F-4D97-AF65-F5344CB8AC3E}">
        <p14:creationId xmlns="" xmlns:p14="http://schemas.microsoft.com/office/powerpoint/2010/main" val="2783207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p>
        </p:txBody>
      </p:sp>
      <p:sp>
        <p:nvSpPr>
          <p:cNvPr id="46083" name="Rectangle 3"/>
          <p:cNvSpPr>
            <a:spLocks noGrp="1" noChangeArrowheads="1"/>
          </p:cNvSpPr>
          <p:nvPr>
            <p:ph idx="1"/>
          </p:nvPr>
        </p:nvSpPr>
        <p:spPr/>
        <p:txBody>
          <a:bodyPr/>
          <a:lstStyle/>
          <a:p>
            <a:r>
              <a:rPr lang="zh-CN" altLang="zh-CN" dirty="0"/>
              <a:t>将自由空间称为“非导引型传输媒体”。</a:t>
            </a:r>
            <a:endParaRPr lang="en-US" altLang="zh-CN" dirty="0" smtClean="0"/>
          </a:p>
          <a:p>
            <a:r>
              <a:rPr lang="zh-CN" altLang="en-US" dirty="0" smtClean="0"/>
              <a:t>无线</a:t>
            </a:r>
            <a:r>
              <a:rPr lang="zh-CN" altLang="en-US" dirty="0"/>
              <a:t>传输所使用的频段很广。</a:t>
            </a:r>
          </a:p>
          <a:p>
            <a:r>
              <a:rPr lang="zh-CN" altLang="en-US" dirty="0">
                <a:solidFill>
                  <a:srgbClr val="FF0000"/>
                </a:solidFill>
              </a:rPr>
              <a:t>短波</a:t>
            </a:r>
            <a:r>
              <a:rPr lang="zh-CN" altLang="en-US" dirty="0" smtClean="0">
                <a:solidFill>
                  <a:srgbClr val="FF0000"/>
                </a:solidFill>
              </a:rPr>
              <a:t>通信</a:t>
            </a:r>
            <a:r>
              <a:rPr lang="zh-CN" altLang="zh-CN" dirty="0"/>
              <a:t>（即高频通信）</a:t>
            </a:r>
            <a:r>
              <a:rPr lang="zh-CN" altLang="en-US" dirty="0" smtClean="0"/>
              <a:t>主要</a:t>
            </a:r>
            <a:r>
              <a:rPr lang="zh-CN" altLang="en-US" dirty="0"/>
              <a:t>是靠电离层的反射，但短波信道的通信质量</a:t>
            </a:r>
            <a:r>
              <a:rPr lang="zh-CN" altLang="en-US" dirty="0" smtClean="0"/>
              <a:t>较差，传输速率低。</a:t>
            </a:r>
            <a:endParaRPr lang="zh-CN" altLang="en-US" dirty="0"/>
          </a:p>
          <a:p>
            <a:r>
              <a:rPr lang="zh-CN" altLang="en-US" dirty="0">
                <a:solidFill>
                  <a:srgbClr val="FF0000"/>
                </a:solidFill>
              </a:rPr>
              <a:t>微波</a:t>
            </a:r>
            <a:r>
              <a:rPr lang="zh-CN" altLang="en-US" dirty="0"/>
              <a:t>在空间主要是直线传播</a:t>
            </a:r>
            <a:r>
              <a:rPr lang="zh-CN" altLang="en-US" dirty="0" smtClean="0"/>
              <a:t>。</a:t>
            </a:r>
            <a:endParaRPr lang="en-US" altLang="zh-CN" dirty="0" smtClean="0"/>
          </a:p>
          <a:p>
            <a:r>
              <a:rPr lang="zh-CN" altLang="en-US" dirty="0" smtClean="0"/>
              <a:t>传统微波通信有两种方式： </a:t>
            </a:r>
            <a:endParaRPr lang="zh-CN" altLang="en-US" dirty="0"/>
          </a:p>
          <a:p>
            <a:pPr lvl="1"/>
            <a:r>
              <a:rPr lang="zh-CN" altLang="en-US" dirty="0">
                <a:solidFill>
                  <a:srgbClr val="0000CC"/>
                </a:solidFill>
                <a:ea typeface="黑体" pitchFamily="2" charset="-122"/>
              </a:rPr>
              <a:t>地面微波接力通信</a:t>
            </a:r>
          </a:p>
          <a:p>
            <a:pPr lvl="1"/>
            <a:r>
              <a:rPr lang="zh-CN" altLang="en-US" dirty="0">
                <a:solidFill>
                  <a:srgbClr val="0000CC"/>
                </a:solidFill>
                <a:ea typeface="黑体" pitchFamily="2" charset="-122"/>
              </a:rPr>
              <a:t>卫星通信</a:t>
            </a:r>
            <a:r>
              <a:rPr lang="zh-CN" altLang="en-US" dirty="0">
                <a:solidFill>
                  <a:srgbClr val="0000CC"/>
                </a:solidFill>
              </a:rPr>
              <a:t>  </a:t>
            </a:r>
          </a:p>
        </p:txBody>
      </p:sp>
    </p:spTree>
    <p:extLst>
      <p:ext uri="{BB962C8B-B14F-4D97-AF65-F5344CB8AC3E}">
        <p14:creationId xmlns="" xmlns:p14="http://schemas.microsoft.com/office/powerpoint/2010/main" val="683008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z="3600" smtClean="0"/>
              <a:t>无线电视距中继</a:t>
            </a:r>
          </a:p>
        </p:txBody>
      </p:sp>
      <p:sp>
        <p:nvSpPr>
          <p:cNvPr id="82947" name="Rectangle 3"/>
          <p:cNvSpPr>
            <a:spLocks noGrp="1" noChangeArrowheads="1"/>
          </p:cNvSpPr>
          <p:nvPr>
            <p:ph idx="1"/>
          </p:nvPr>
        </p:nvSpPr>
        <p:spPr/>
        <p:txBody>
          <a:bodyPr/>
          <a:lstStyle/>
          <a:p>
            <a:pPr eaLnBrk="1" hangingPunct="1">
              <a:buFont typeface="Wingdings" pitchFamily="2" charset="2"/>
              <a:buNone/>
            </a:pPr>
            <a:r>
              <a:rPr lang="en-US" altLang="zh-CN" sz="2400" smtClean="0"/>
              <a:t>     </a:t>
            </a:r>
            <a:r>
              <a:rPr lang="zh-CN" altLang="en-US" sz="2800" smtClean="0"/>
              <a:t>无线电视距中继是指工作频率在超短波和微波时，电磁波基本上沿视线传播，通信距离依靠中继方式延伸的无线电线路。相邻中继站间距离一般在</a:t>
            </a:r>
            <a:r>
              <a:rPr lang="en-US" altLang="zh-CN" sz="2800" smtClean="0"/>
              <a:t>40~50km</a:t>
            </a:r>
            <a:r>
              <a:rPr lang="zh-CN" altLang="en-US" sz="2800" smtClean="0"/>
              <a:t>。</a:t>
            </a:r>
          </a:p>
        </p:txBody>
      </p:sp>
      <p:graphicFrame>
        <p:nvGraphicFramePr>
          <p:cNvPr id="82948" name="Object 4"/>
          <p:cNvGraphicFramePr>
            <a:graphicFrameLocks noChangeAspect="1"/>
          </p:cNvGraphicFramePr>
          <p:nvPr/>
        </p:nvGraphicFramePr>
        <p:xfrm>
          <a:off x="412750" y="3505200"/>
          <a:ext cx="8906802" cy="3048000"/>
        </p:xfrm>
        <a:graphic>
          <a:graphicData uri="http://schemas.openxmlformats.org/presentationml/2006/ole">
            <p:oleObj spid="_x0000_s262146" name="位图图像" r:id="rId3" imgW="8221223" imgH="3048426" progId="PBrush">
              <p:embed/>
            </p:oleObj>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z="3600" smtClean="0"/>
              <a:t>卫星中继信道</a:t>
            </a:r>
          </a:p>
        </p:txBody>
      </p:sp>
      <p:sp>
        <p:nvSpPr>
          <p:cNvPr id="83971" name="Rectangle 3"/>
          <p:cNvSpPr>
            <a:spLocks noGrp="1" noChangeArrowheads="1"/>
          </p:cNvSpPr>
          <p:nvPr>
            <p:ph type="body" idx="1"/>
          </p:nvPr>
        </p:nvSpPr>
        <p:spPr>
          <a:xfrm>
            <a:off x="350838" y="1600201"/>
            <a:ext cx="9283435" cy="4530725"/>
          </a:xfrm>
        </p:spPr>
        <p:txBody>
          <a:bodyPr/>
          <a:lstStyle/>
          <a:p>
            <a:pPr eaLnBrk="1" hangingPunct="1"/>
            <a:r>
              <a:rPr lang="zh-CN" altLang="en-US" sz="2400" smtClean="0"/>
              <a:t>人造卫星中继信道可视为无线电中继信道的一种特殊形式。</a:t>
            </a:r>
          </a:p>
          <a:p>
            <a:pPr eaLnBrk="1" hangingPunct="1"/>
            <a:r>
              <a:rPr lang="zh-CN" altLang="en-US" sz="2400" smtClean="0"/>
              <a:t>卫星中继信道由通信卫星、地球站、上行线路及下行线路构成。其中上行与下行线路是地球站至卫星及卫星至地球站的电波传播路径，而信道设备集中于地球站与卫星中继站中。相对于地球站来说，同步卫星在空中的位置是静止的。</a:t>
            </a:r>
          </a:p>
          <a:p>
            <a:pPr eaLnBrk="1" hangingPunct="1"/>
            <a:r>
              <a:rPr lang="zh-CN" altLang="en-US" sz="2400" smtClean="0"/>
              <a:t>轨道在赤道平面上的人造同步卫星，当它离地面高度为</a:t>
            </a:r>
            <a:r>
              <a:rPr lang="en-US" altLang="zh-CN" sz="2400" smtClean="0"/>
              <a:t>35860km</a:t>
            </a:r>
            <a:r>
              <a:rPr lang="zh-CN" altLang="en-US" sz="2400" smtClean="0"/>
              <a:t>时，可以实现地球上</a:t>
            </a:r>
            <a:r>
              <a:rPr lang="en-US" altLang="zh-CN" sz="2400" smtClean="0"/>
              <a:t>18000km</a:t>
            </a:r>
            <a:r>
              <a:rPr lang="zh-CN" altLang="en-US" sz="2400" smtClean="0"/>
              <a:t>范围内的多点之间的联接，采用三个适当配置的同步卫星中继站就可以覆盖全球（除两极盲区外）。</a:t>
            </a:r>
          </a:p>
          <a:p>
            <a:pPr eaLnBrk="1" hangingPunct="1"/>
            <a:r>
              <a:rPr lang="zh-CN" altLang="en-US" sz="2400" smtClean="0"/>
              <a:t>这种信道具有传输距离远、覆盖地域广、传播稳定可靠、传输容量大等突出的优点。目前广泛用来传输多路电话、电报、数据和电视。</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4" name="Object 2"/>
          <p:cNvGraphicFramePr>
            <a:graphicFrameLocks noChangeAspect="1"/>
          </p:cNvGraphicFramePr>
          <p:nvPr>
            <p:ph type="body" idx="1"/>
          </p:nvPr>
        </p:nvGraphicFramePr>
        <p:xfrm>
          <a:off x="3111104" y="1773238"/>
          <a:ext cx="4457700" cy="4114800"/>
        </p:xfrm>
        <a:graphic>
          <a:graphicData uri="http://schemas.openxmlformats.org/presentationml/2006/ole">
            <p:oleObj spid="_x0000_s263170" name="位图图像" r:id="rId3" imgW="1800476" imgH="1800476" progId="PBrush">
              <p:embed/>
            </p:oleObj>
          </a:graphicData>
        </a:graphic>
      </p:graphicFrame>
      <p:graphicFrame>
        <p:nvGraphicFramePr>
          <p:cNvPr id="84995" name="Object 3"/>
          <p:cNvGraphicFramePr>
            <a:graphicFrameLocks noChangeAspect="1"/>
          </p:cNvGraphicFramePr>
          <p:nvPr/>
        </p:nvGraphicFramePr>
        <p:xfrm>
          <a:off x="495300" y="1143000"/>
          <a:ext cx="8915400" cy="4946650"/>
        </p:xfrm>
        <a:graphic>
          <a:graphicData uri="http://schemas.openxmlformats.org/presentationml/2006/ole">
            <p:oleObj spid="_x0000_s263171" name="位图图像" r:id="rId4" imgW="7811590" imgH="4695238" progId="PBrush">
              <p:embed/>
            </p:oleObj>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ltLang="zh-CN"/>
              <a:t>  </a:t>
            </a:r>
            <a:r>
              <a:rPr lang="zh-CN" altLang="en-US"/>
              <a:t>无线局域网使用的 </a:t>
            </a:r>
            <a:r>
              <a:rPr lang="en-US" altLang="zh-CN"/>
              <a:t>ISM </a:t>
            </a:r>
            <a:r>
              <a:rPr lang="zh-CN" altLang="en-US"/>
              <a:t>频段 </a:t>
            </a:r>
          </a:p>
        </p:txBody>
      </p:sp>
      <p:grpSp>
        <p:nvGrpSpPr>
          <p:cNvPr id="4" name="组合 3"/>
          <p:cNvGrpSpPr/>
          <p:nvPr/>
        </p:nvGrpSpPr>
        <p:grpSpPr>
          <a:xfrm>
            <a:off x="507339" y="2636912"/>
            <a:ext cx="9078126" cy="2952221"/>
            <a:chOff x="507339" y="3213083"/>
            <a:chExt cx="9078126"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b="1" dirty="0">
                  <a:solidFill>
                    <a:srgbClr val="000099"/>
                  </a:solidFill>
                  <a:latin typeface="+mn-lt"/>
                  <a:ea typeface="黑体" pitchFamily="2" charset="-122"/>
                </a:rPr>
                <a:t>                26                      </a:t>
              </a:r>
              <a:r>
                <a:rPr lang="en-US" altLang="zh-CN" sz="2400" b="1" dirty="0" smtClean="0">
                  <a:solidFill>
                    <a:srgbClr val="000099"/>
                  </a:solidFill>
                  <a:latin typeface="+mn-lt"/>
                  <a:ea typeface="黑体" pitchFamily="2" charset="-122"/>
                </a:rPr>
                <a:t>83.5                                    125</a:t>
              </a:r>
              <a:endParaRPr lang="en-US" altLang="zh-CN" sz="2400" b="1" dirty="0">
                <a:solidFill>
                  <a:srgbClr val="000099"/>
                </a:solidFill>
                <a:latin typeface="+mn-lt"/>
                <a:ea typeface="黑体" pitchFamily="2" charset="-122"/>
              </a:endParaRPr>
            </a:p>
            <a:p>
              <a:pPr algn="l">
                <a:lnSpc>
                  <a:spcPct val="85000"/>
                </a:lnSpc>
              </a:pPr>
              <a:r>
                <a:rPr lang="zh-CN" altLang="en-US" sz="2400" b="1" dirty="0">
                  <a:solidFill>
                    <a:srgbClr val="000099"/>
                  </a:solidFill>
                  <a:latin typeface="+mn-lt"/>
                  <a:ea typeface="黑体" pitchFamily="2" charset="-122"/>
                </a:rPr>
                <a:t>频带       </a:t>
              </a:r>
              <a:r>
                <a:rPr lang="en-US" altLang="zh-CN" sz="2400" b="1" dirty="0">
                  <a:solidFill>
                    <a:srgbClr val="000099"/>
                  </a:solidFill>
                  <a:latin typeface="+mn-lt"/>
                  <a:ea typeface="黑体" pitchFamily="2" charset="-122"/>
                </a:rPr>
                <a:t>MHz                    </a:t>
              </a:r>
              <a:r>
                <a:rPr lang="en-US" altLang="zh-CN" sz="2400" b="1" dirty="0" err="1">
                  <a:solidFill>
                    <a:srgbClr val="000099"/>
                  </a:solidFill>
                  <a:latin typeface="+mn-lt"/>
                  <a:ea typeface="黑体" pitchFamily="2" charset="-122"/>
                </a:rPr>
                <a:t>MHz</a:t>
              </a:r>
              <a:r>
                <a:rPr lang="en-US" altLang="zh-CN" sz="2400" b="1" dirty="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MHz</a:t>
              </a:r>
              <a:endParaRPr lang="en-US" altLang="zh-CN" sz="2400" b="1" dirty="0">
                <a:solidFill>
                  <a:srgbClr val="000099"/>
                </a:solidFill>
                <a:latin typeface="+mn-lt"/>
                <a:ea typeface="黑体" pitchFamily="2" charset="-122"/>
              </a:endParaRPr>
            </a:p>
          </p:txBody>
        </p:sp>
        <p:sp>
          <p:nvSpPr>
            <p:cNvPr id="314374" name="Text Box 6"/>
            <p:cNvSpPr txBox="1">
              <a:spLocks noChangeArrowheads="1"/>
            </p:cNvSpPr>
            <p:nvPr/>
          </p:nvSpPr>
          <p:spPr bwMode="auto">
            <a:xfrm>
              <a:off x="507339" y="5445107"/>
              <a:ext cx="9078126" cy="720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b="1" dirty="0">
                  <a:solidFill>
                    <a:srgbClr val="000099"/>
                  </a:solidFill>
                  <a:latin typeface="+mn-lt"/>
                  <a:ea typeface="黑体" pitchFamily="2" charset="-122"/>
                </a:rPr>
                <a:t>频率    </a:t>
              </a:r>
              <a:r>
                <a:rPr lang="en-US" altLang="zh-CN" sz="2400" b="1" dirty="0">
                  <a:solidFill>
                    <a:srgbClr val="000099"/>
                  </a:solidFill>
                  <a:latin typeface="+mn-lt"/>
                  <a:ea typeface="黑体" pitchFamily="2" charset="-122"/>
                </a:rPr>
                <a:t>902    </a:t>
              </a:r>
              <a:r>
                <a:rPr lang="en-US" altLang="zh-CN" sz="2400" b="1" dirty="0" smtClean="0">
                  <a:solidFill>
                    <a:srgbClr val="000099"/>
                  </a:solidFill>
                  <a:latin typeface="+mn-lt"/>
                  <a:ea typeface="黑体" pitchFamily="2" charset="-122"/>
                </a:rPr>
                <a:t>928       </a:t>
              </a:r>
              <a:r>
                <a:rPr lang="en-US" altLang="zh-CN" sz="2400" b="1" dirty="0">
                  <a:solidFill>
                    <a:srgbClr val="000099"/>
                  </a:solidFill>
                  <a:latin typeface="+mn-lt"/>
                  <a:ea typeface="黑体" pitchFamily="2" charset="-122"/>
                </a:rPr>
                <a:t>2.4            </a:t>
              </a:r>
              <a:r>
                <a:rPr lang="en-US" altLang="zh-CN" sz="2400" b="1" dirty="0" smtClean="0">
                  <a:solidFill>
                    <a:srgbClr val="000099"/>
                  </a:solidFill>
                  <a:latin typeface="+mn-lt"/>
                  <a:ea typeface="黑体" pitchFamily="2" charset="-122"/>
                </a:rPr>
                <a:t>2.4835          5.725               </a:t>
              </a:r>
              <a:r>
                <a:rPr lang="en-US" altLang="zh-CN" sz="2400" b="1" dirty="0">
                  <a:solidFill>
                    <a:srgbClr val="000099"/>
                  </a:solidFill>
                  <a:latin typeface="+mn-lt"/>
                  <a:ea typeface="黑体" pitchFamily="2" charset="-122"/>
                </a:rPr>
                <a:t>5.850</a:t>
              </a:r>
            </a:p>
            <a:p>
              <a:pPr algn="l">
                <a:lnSpc>
                  <a:spcPct val="85000"/>
                </a:lnSpc>
              </a:pPr>
              <a:r>
                <a:rPr lang="en-US" altLang="zh-CN" sz="2400" b="1" dirty="0">
                  <a:solidFill>
                    <a:srgbClr val="000099"/>
                  </a:solidFill>
                  <a:latin typeface="+mn-lt"/>
                  <a:ea typeface="黑体" pitchFamily="2" charset="-122"/>
                </a:rPr>
                <a:t>           MHz   </a:t>
              </a:r>
              <a:r>
                <a:rPr lang="en-US" altLang="zh-CN" sz="2400" b="1" dirty="0" err="1" smtClean="0">
                  <a:solidFill>
                    <a:srgbClr val="000099"/>
                  </a:solidFill>
                  <a:latin typeface="+mn-lt"/>
                  <a:ea typeface="黑体" pitchFamily="2" charset="-122"/>
                </a:rPr>
                <a:t>MHz</a:t>
              </a:r>
              <a:r>
                <a:rPr lang="en-US" altLang="zh-CN" sz="2400" b="1" dirty="0" smtClean="0">
                  <a:solidFill>
                    <a:srgbClr val="000099"/>
                  </a:solidFill>
                  <a:latin typeface="+mn-lt"/>
                  <a:ea typeface="黑体" pitchFamily="2" charset="-122"/>
                </a:rPr>
                <a:t>     GHz             </a:t>
              </a:r>
              <a:r>
                <a:rPr lang="en-US" altLang="zh-CN" sz="2400" b="1" dirty="0" err="1">
                  <a:solidFill>
                    <a:srgbClr val="000099"/>
                  </a:solidFill>
                  <a:latin typeface="+mn-lt"/>
                  <a:ea typeface="黑体" pitchFamily="2" charset="-122"/>
                </a:rPr>
                <a:t>GHz</a:t>
              </a: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a:t>
              </a:r>
              <a:r>
                <a:rPr lang="en-US" altLang="zh-CN" sz="2400" b="1" dirty="0" err="1" smtClean="0">
                  <a:solidFill>
                    <a:srgbClr val="000099"/>
                  </a:solidFill>
                  <a:latin typeface="+mn-lt"/>
                  <a:ea typeface="黑体" pitchFamily="2" charset="-122"/>
                </a:rPr>
                <a:t>GHz</a:t>
              </a:r>
              <a:r>
                <a:rPr lang="en-US" altLang="zh-CN" sz="2400" b="1" dirty="0" smtClean="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GHz</a:t>
              </a:r>
              <a:endParaRPr lang="en-US" altLang="zh-CN" sz="2400" b="1" dirty="0">
                <a:solidFill>
                  <a:srgbClr val="000099"/>
                </a:solidFill>
                <a:latin typeface="+mn-lt"/>
                <a:ea typeface="黑体" pitchFamily="2"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grpSp>
      <p:sp>
        <p:nvSpPr>
          <p:cNvPr id="3" name="矩形 2"/>
          <p:cNvSpPr/>
          <p:nvPr/>
        </p:nvSpPr>
        <p:spPr>
          <a:xfrm>
            <a:off x="507340" y="1196752"/>
            <a:ext cx="9054171" cy="1200329"/>
          </a:xfrm>
          <a:prstGeom prst="rect">
            <a:avLst/>
          </a:prstGeom>
          <a:solidFill>
            <a:srgbClr val="66FF66"/>
          </a:solidFill>
          <a:ln>
            <a:solidFill>
              <a:srgbClr val="000066"/>
            </a:solidFill>
          </a:ln>
        </p:spPr>
        <p:txBody>
          <a:bodyPr wrap="square">
            <a:spAutoFit/>
          </a:bodyPr>
          <a:lstStyle/>
          <a:p>
            <a:r>
              <a:rPr lang="zh-CN" altLang="zh-CN" sz="2400" b="1" dirty="0">
                <a:solidFill>
                  <a:srgbClr val="000066"/>
                </a:solidFill>
                <a:latin typeface="+mn-lt"/>
                <a:ea typeface="黑体" pitchFamily="2" charset="-122"/>
              </a:rPr>
              <a:t>要使用某一段无线电频谱进行通信，通常必须得到本国政府有关无线电频谱管理机构的许可证。但是，也有一些无线电频段是可以自由使用</a:t>
            </a:r>
            <a:r>
              <a:rPr lang="zh-CN" altLang="zh-CN" sz="2400" b="1" dirty="0" smtClean="0">
                <a:solidFill>
                  <a:srgbClr val="000066"/>
                </a:solidFill>
                <a:latin typeface="+mn-lt"/>
                <a:ea typeface="黑体" pitchFamily="2" charset="-122"/>
              </a:rPr>
              <a:t>的</a:t>
            </a:r>
            <a:r>
              <a:rPr lang="zh-CN" altLang="en-US" sz="2400" b="1" dirty="0" smtClean="0">
                <a:solidFill>
                  <a:srgbClr val="000066"/>
                </a:solidFill>
                <a:latin typeface="+mn-lt"/>
                <a:ea typeface="黑体" pitchFamily="2" charset="-122"/>
              </a:rPr>
              <a:t>。例如：</a:t>
            </a:r>
            <a:r>
              <a:rPr lang="en-US" altLang="zh-CN" sz="2400" b="1" dirty="0" smtClean="0">
                <a:solidFill>
                  <a:srgbClr val="000066"/>
                </a:solidFill>
                <a:latin typeface="+mn-lt"/>
                <a:ea typeface="黑体" pitchFamily="2" charset="-122"/>
              </a:rPr>
              <a:t>ISM</a:t>
            </a:r>
            <a:r>
              <a:rPr lang="zh-CN" altLang="en-US" sz="2400" b="1" dirty="0" smtClean="0">
                <a:solidFill>
                  <a:srgbClr val="000066"/>
                </a:solidFill>
                <a:latin typeface="+mn-lt"/>
                <a:ea typeface="黑体" pitchFamily="2" charset="-122"/>
              </a:rPr>
              <a:t>。</a:t>
            </a:r>
            <a:r>
              <a:rPr lang="zh-CN" altLang="zh-CN" sz="2400" b="1" dirty="0" smtClean="0">
                <a:solidFill>
                  <a:srgbClr val="000066"/>
                </a:solidFill>
                <a:latin typeface="+mn-lt"/>
                <a:ea typeface="黑体" pitchFamily="2" charset="-122"/>
              </a:rPr>
              <a:t>各国的</a:t>
            </a:r>
            <a:r>
              <a:rPr lang="en-US" altLang="zh-CN" sz="2400" b="1" smtClean="0">
                <a:solidFill>
                  <a:srgbClr val="000066"/>
                </a:solidFill>
                <a:latin typeface="+mn-lt"/>
                <a:ea typeface="黑体" pitchFamily="2" charset="-122"/>
              </a:rPr>
              <a:t> ISM </a:t>
            </a:r>
            <a:r>
              <a:rPr lang="zh-CN" altLang="zh-CN" sz="2400" b="1" smtClean="0">
                <a:solidFill>
                  <a:srgbClr val="000066"/>
                </a:solidFill>
                <a:latin typeface="+mn-lt"/>
                <a:ea typeface="黑体" pitchFamily="2" charset="-122"/>
              </a:rPr>
              <a:t>标准</a:t>
            </a:r>
            <a:r>
              <a:rPr lang="zh-CN" altLang="zh-CN" sz="2400" b="1" dirty="0">
                <a:solidFill>
                  <a:srgbClr val="000066"/>
                </a:solidFill>
                <a:latin typeface="+mn-lt"/>
                <a:ea typeface="黑体" pitchFamily="2" charset="-122"/>
              </a:rPr>
              <a:t>有可能略有</a:t>
            </a:r>
            <a:r>
              <a:rPr lang="zh-CN" altLang="zh-CN" sz="2400" b="1" dirty="0" smtClean="0">
                <a:solidFill>
                  <a:srgbClr val="000066"/>
                </a:solidFill>
                <a:latin typeface="+mn-lt"/>
                <a:ea typeface="黑体" pitchFamily="2" charset="-122"/>
              </a:rPr>
              <a:t>差别</a:t>
            </a:r>
            <a:r>
              <a:rPr lang="zh-CN" altLang="en-US" sz="2400" b="1" dirty="0" smtClean="0">
                <a:solidFill>
                  <a:srgbClr val="000066"/>
                </a:solidFill>
                <a:latin typeface="+mn-lt"/>
                <a:ea typeface="黑体" pitchFamily="2" charset="-122"/>
              </a:rPr>
              <a:t>。</a:t>
            </a:r>
            <a:endParaRPr lang="zh-CN" altLang="en-US" sz="2400" b="1" dirty="0">
              <a:solidFill>
                <a:srgbClr val="000066"/>
              </a:solidFill>
              <a:latin typeface="+mn-lt"/>
              <a:ea typeface="黑体" pitchFamily="2" charset="-122"/>
            </a:endParaRPr>
          </a:p>
        </p:txBody>
      </p:sp>
      <p:sp>
        <p:nvSpPr>
          <p:cNvPr id="5" name="矩形 4"/>
          <p:cNvSpPr/>
          <p:nvPr/>
        </p:nvSpPr>
        <p:spPr>
          <a:xfrm>
            <a:off x="2279328" y="5733256"/>
            <a:ext cx="5626000" cy="461665"/>
          </a:xfrm>
          <a:prstGeom prst="rect">
            <a:avLst/>
          </a:prstGeom>
        </p:spPr>
        <p:txBody>
          <a:bodyPr wrap="square">
            <a:spAutoFit/>
          </a:bodyPr>
          <a:lstStyle/>
          <a:p>
            <a:pPr algn="ctr"/>
            <a:r>
              <a:rPr lang="zh-CN" altLang="zh-CN" sz="2400" b="1" dirty="0" smtClean="0">
                <a:latin typeface="+mn-lt"/>
                <a:ea typeface="黑体" pitchFamily="2" charset="-122"/>
              </a:rPr>
              <a:t>无线</a:t>
            </a:r>
            <a:r>
              <a:rPr lang="zh-CN" altLang="zh-CN" sz="2400" b="1" dirty="0">
                <a:latin typeface="+mn-lt"/>
                <a:ea typeface="黑体" pitchFamily="2" charset="-122"/>
              </a:rPr>
              <a:t>局域网使用</a:t>
            </a:r>
            <a:r>
              <a:rPr lang="zh-CN" altLang="zh-CN" sz="2400" b="1" dirty="0" smtClean="0">
                <a:latin typeface="+mn-lt"/>
                <a:ea typeface="黑体" pitchFamily="2" charset="-122"/>
              </a:rPr>
              <a:t>的</a:t>
            </a:r>
            <a:r>
              <a:rPr lang="en-US" altLang="zh-CN" sz="2400" b="1" dirty="0" smtClean="0">
                <a:latin typeface="+mn-lt"/>
                <a:ea typeface="黑体" pitchFamily="2" charset="-122"/>
              </a:rPr>
              <a:t> ISM </a:t>
            </a:r>
            <a:r>
              <a:rPr lang="zh-CN" altLang="zh-CN" sz="2400" b="1" dirty="0" smtClean="0">
                <a:latin typeface="+mn-lt"/>
                <a:ea typeface="黑体" pitchFamily="2" charset="-122"/>
              </a:rPr>
              <a:t>频段</a:t>
            </a:r>
            <a:endParaRPr lang="zh-CN" altLang="en-US" sz="2400" b="1" dirty="0">
              <a:latin typeface="+mn-lt"/>
              <a:ea typeface="黑体" pitchFamily="2" charset="-122"/>
            </a:endParaRPr>
          </a:p>
        </p:txBody>
      </p:sp>
    </p:spTree>
    <p:extLst>
      <p:ext uri="{BB962C8B-B14F-4D97-AF65-F5344CB8AC3E}">
        <p14:creationId xmlns="" xmlns:p14="http://schemas.microsoft.com/office/powerpoint/2010/main" val="21743897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custDataLst>
              <p:tags r:id="rId2"/>
            </p:custDataLst>
          </p:nvPr>
        </p:nvSpPr>
        <p:spPr>
          <a:xfrm>
            <a:off x="992560" y="1124744"/>
            <a:ext cx="7924800" cy="2143125"/>
          </a:xfrm>
          <a:prstGeom prst="rect">
            <a:avLst/>
          </a:prstGeom>
          <a:noFill/>
        </p:spPr>
        <p:txBody>
          <a:bodyPr vert="horz" wrap="square" rtlCol="0" anchor="ctr" anchorCtr="0">
            <a:noAutofit/>
          </a:bodyPr>
          <a:lstStyle/>
          <a:p>
            <a:pPr marL="0" indent="0">
              <a:buNone/>
            </a:pPr>
            <a:r>
              <a:rPr lang="zh-CN" altLang="en-US" sz="2800" b="1" dirty="0" smtClean="0"/>
              <a:t>在以下传输介质中，带宽最宽，抗干扰能力最强的是</a:t>
            </a:r>
            <a:endParaRPr lang="zh-CN" altLang="en-US" sz="2600" b="1" dirty="0">
              <a:solidFill>
                <a:srgbClr val="000000"/>
              </a:solidFill>
              <a:latin typeface="Microsoft Yahei"/>
              <a:ea typeface="Microsoft Yahei"/>
              <a:sym typeface="Microsoft Yahei"/>
            </a:endParaRPr>
          </a:p>
        </p:txBody>
      </p:sp>
      <p:sp>
        <p:nvSpPr>
          <p:cNvPr id="5" name="TextBox 4"/>
          <p:cNvSpPr txBox="1"/>
          <p:nvPr>
            <p:custDataLst>
              <p:tags r:id="rId3"/>
            </p:custDataLst>
          </p:nvPr>
        </p:nvSpPr>
        <p:spPr>
          <a:xfrm>
            <a:off x="2000672" y="3429000"/>
            <a:ext cx="2899792" cy="642937"/>
          </a:xfrm>
          <a:prstGeom prst="rect">
            <a:avLst/>
          </a:prstGeom>
          <a:noFill/>
        </p:spPr>
        <p:txBody>
          <a:bodyPr vert="horz" rtlCol="0" anchor="ctr" anchorCtr="0">
            <a:noAutofit/>
          </a:bodyPr>
          <a:lstStyle/>
          <a:p>
            <a:r>
              <a:rPr lang="zh-CN" altLang="en-US" sz="2800" dirty="0" smtClean="0"/>
              <a:t>同轴电缆</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4"/>
            </p:custDataLst>
          </p:nvPr>
        </p:nvSpPr>
        <p:spPr>
          <a:xfrm>
            <a:off x="5385048" y="3429000"/>
            <a:ext cx="2971800" cy="642937"/>
          </a:xfrm>
          <a:prstGeom prst="rect">
            <a:avLst/>
          </a:prstGeom>
          <a:noFill/>
        </p:spPr>
        <p:txBody>
          <a:bodyPr vert="horz" rtlCol="0" anchor="ctr" anchorCtr="0">
            <a:noAutofit/>
          </a:bodyPr>
          <a:lstStyle/>
          <a:p>
            <a:r>
              <a:rPr lang="zh-CN" altLang="en-US" sz="2800" dirty="0" smtClean="0"/>
              <a:t>双绞线</a:t>
            </a:r>
            <a:endParaRPr lang="zh-CN" altLang="en-US" sz="2800" dirty="0">
              <a:solidFill>
                <a:srgbClr val="000000"/>
              </a:solidFill>
              <a:latin typeface="Microsoft Yahei"/>
              <a:ea typeface="Microsoft Yahei"/>
              <a:sym typeface="Microsoft Yahei"/>
            </a:endParaRPr>
          </a:p>
        </p:txBody>
      </p:sp>
      <p:sp>
        <p:nvSpPr>
          <p:cNvPr id="7" name="TextBox 6"/>
          <p:cNvSpPr txBox="1"/>
          <p:nvPr>
            <p:custDataLst>
              <p:tags r:id="rId5"/>
            </p:custDataLst>
          </p:nvPr>
        </p:nvSpPr>
        <p:spPr>
          <a:xfrm>
            <a:off x="1981200" y="4500562"/>
            <a:ext cx="2971800" cy="642937"/>
          </a:xfrm>
          <a:prstGeom prst="rect">
            <a:avLst/>
          </a:prstGeom>
          <a:noFill/>
        </p:spPr>
        <p:txBody>
          <a:bodyPr vert="horz" rtlCol="0" anchor="ctr" anchorCtr="0">
            <a:noAutofit/>
          </a:bodyPr>
          <a:lstStyle/>
          <a:p>
            <a:r>
              <a:rPr lang="zh-CN" altLang="en-US" sz="2800" dirty="0" smtClean="0"/>
              <a:t>光纤</a:t>
            </a:r>
            <a:endParaRPr lang="zh-CN" altLang="en-US" sz="2800" dirty="0">
              <a:solidFill>
                <a:srgbClr val="000000"/>
              </a:solidFill>
              <a:latin typeface="Microsoft Yahei"/>
              <a:ea typeface="Microsoft Yahei"/>
              <a:sym typeface="Microsoft Yahei"/>
            </a:endParaRPr>
          </a:p>
        </p:txBody>
      </p:sp>
      <p:sp>
        <p:nvSpPr>
          <p:cNvPr id="8" name="TextBox 7"/>
          <p:cNvSpPr txBox="1"/>
          <p:nvPr>
            <p:custDataLst>
              <p:tags r:id="rId6"/>
            </p:custDataLst>
          </p:nvPr>
        </p:nvSpPr>
        <p:spPr>
          <a:xfrm>
            <a:off x="5385048" y="4437112"/>
            <a:ext cx="2971800" cy="642937"/>
          </a:xfrm>
          <a:prstGeom prst="rect">
            <a:avLst/>
          </a:prstGeom>
          <a:noFill/>
        </p:spPr>
        <p:txBody>
          <a:bodyPr vert="horz" rtlCol="0" anchor="ctr" anchorCtr="0">
            <a:noAutofit/>
          </a:bodyPr>
          <a:lstStyle/>
          <a:p>
            <a:r>
              <a:rPr lang="zh-CN" altLang="en-US" sz="2800" dirty="0" smtClean="0"/>
              <a:t>微波无线信道</a:t>
            </a:r>
            <a:endParaRPr lang="zh-CN" altLang="en-US" sz="2800" dirty="0">
              <a:solidFill>
                <a:srgbClr val="000000"/>
              </a:solidFill>
              <a:latin typeface="Microsoft Yahei"/>
              <a:ea typeface="Microsoft Yahei"/>
              <a:sym typeface="Microsoft Yahei"/>
            </a:endParaRPr>
          </a:p>
        </p:txBody>
      </p:sp>
      <p:sp>
        <p:nvSpPr>
          <p:cNvPr id="9" name="椭圆 8"/>
          <p:cNvSpPr>
            <a:spLocks noChangeAspect="1"/>
          </p:cNvSpPr>
          <p:nvPr>
            <p:custDataLst>
              <p:tags r:id="rId7"/>
            </p:custDataLst>
          </p:nvPr>
        </p:nvSpPr>
        <p:spPr bwMode="auto">
          <a:xfrm>
            <a:off x="1248197" y="3493294"/>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0" name="椭圆 9"/>
          <p:cNvSpPr>
            <a:spLocks noChangeAspect="1"/>
          </p:cNvSpPr>
          <p:nvPr>
            <p:custDataLst>
              <p:tags r:id="rId8"/>
            </p:custDataLst>
          </p:nvPr>
        </p:nvSpPr>
        <p:spPr bwMode="auto">
          <a:xfrm>
            <a:off x="4632573" y="3493294"/>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dirty="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9"/>
            </p:custDataLst>
          </p:nvPr>
        </p:nvSpPr>
        <p:spPr bwMode="auto">
          <a:xfrm>
            <a:off x="1228725" y="45648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椭圆 11"/>
          <p:cNvSpPr>
            <a:spLocks noChangeAspect="1"/>
          </p:cNvSpPr>
          <p:nvPr>
            <p:custDataLst>
              <p:tags r:id="rId10"/>
            </p:custDataLst>
          </p:nvPr>
        </p:nvSpPr>
        <p:spPr bwMode="auto">
          <a:xfrm>
            <a:off x="4632573" y="45014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3" name="圆角矩形 12"/>
          <p:cNvSpPr/>
          <p:nvPr>
            <p:custDataLst>
              <p:tags r:id="rId11"/>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8" name="组合 17"/>
          <p:cNvGrpSpPr/>
          <p:nvPr>
            <p:custDataLst>
              <p:tags r:id="rId12"/>
            </p:custDataLst>
          </p:nvPr>
        </p:nvGrpSpPr>
        <p:grpSpPr>
          <a:xfrm>
            <a:off x="0" y="0"/>
            <a:ext cx="9906000" cy="635000"/>
            <a:chOff x="0" y="0"/>
            <a:chExt cx="9906000" cy="635000"/>
          </a:xfrm>
        </p:grpSpPr>
        <p:sp>
          <p:nvSpPr>
            <p:cNvPr id="14"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5"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7"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2</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3" name="图片 2" descr="tmp28BC.tmp"/>
          <p:cNvPicPr>
            <a:picLocks/>
          </p:cNvPicPr>
          <p:nvPr>
            <p:custDataLst>
              <p:tags r:id="rId13"/>
            </p:custDataLst>
          </p:nvPr>
        </p:nvPicPr>
        <p:blipFill>
          <a:blip r:embed="rId19" cstate="print"/>
          <a:stretch>
            <a:fillRect/>
          </a:stretch>
        </p:blipFill>
        <p:spPr>
          <a:xfrm>
            <a:off x="8356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zh-CN" altLang="en-US" dirty="0" smtClean="0"/>
              <a:t>物理层的主要任务</a:t>
            </a:r>
            <a:endParaRPr lang="zh-CN" altLang="en-US" dirty="0"/>
          </a:p>
        </p:txBody>
      </p:sp>
      <p:sp>
        <p:nvSpPr>
          <p:cNvPr id="26627" name="Rectangle 3"/>
          <p:cNvSpPr>
            <a:spLocks noGrp="1" noChangeArrowheads="1"/>
          </p:cNvSpPr>
          <p:nvPr>
            <p:ph idx="1"/>
          </p:nvPr>
        </p:nvSpPr>
        <p:spPr>
          <a:xfrm>
            <a:off x="495300" y="1988840"/>
            <a:ext cx="9066212" cy="4142085"/>
          </a:xfrm>
        </p:spPr>
        <p:txBody>
          <a:bodyPr/>
          <a:lstStyle/>
          <a:p>
            <a:r>
              <a:rPr lang="zh-CN" altLang="en-US" sz="2800" dirty="0">
                <a:solidFill>
                  <a:srgbClr val="FF0000"/>
                </a:solidFill>
              </a:rPr>
              <a:t>机械特性 </a:t>
            </a:r>
            <a:r>
              <a:rPr lang="zh-CN" altLang="en-US" sz="2800" dirty="0" smtClean="0">
                <a:solidFill>
                  <a:srgbClr val="FF0000"/>
                </a:solidFill>
              </a:rPr>
              <a:t>：</a:t>
            </a:r>
            <a:r>
              <a:rPr lang="zh-CN" altLang="en-US" sz="2800" dirty="0" smtClean="0"/>
              <a:t>指明</a:t>
            </a:r>
            <a:r>
              <a:rPr lang="zh-CN" altLang="en-US" sz="2800" dirty="0"/>
              <a:t>接口所用接线器的形状和尺寸、引线数目和排列、固定和锁定装置</a:t>
            </a:r>
            <a:r>
              <a:rPr lang="zh-CN" altLang="en-US" sz="2800" dirty="0" smtClean="0"/>
              <a:t>等。</a:t>
            </a:r>
            <a:endParaRPr lang="zh-CN" altLang="en-US" sz="2800" dirty="0"/>
          </a:p>
          <a:p>
            <a:r>
              <a:rPr lang="zh-CN" altLang="en-US" sz="2800" dirty="0">
                <a:solidFill>
                  <a:srgbClr val="FF0000"/>
                </a:solidFill>
              </a:rPr>
              <a:t>电气</a:t>
            </a:r>
            <a:r>
              <a:rPr lang="zh-CN" altLang="en-US" sz="2800" dirty="0" smtClean="0">
                <a:solidFill>
                  <a:srgbClr val="FF0000"/>
                </a:solidFill>
              </a:rPr>
              <a:t>特性：</a:t>
            </a:r>
            <a:r>
              <a:rPr lang="zh-CN" altLang="en-US" sz="2800" dirty="0" smtClean="0"/>
              <a:t>指明</a:t>
            </a:r>
            <a:r>
              <a:rPr lang="zh-CN" altLang="en-US" sz="2800" dirty="0"/>
              <a:t>在接口电缆的各条线上出现的电压的范围。</a:t>
            </a:r>
          </a:p>
          <a:p>
            <a:r>
              <a:rPr lang="zh-CN" altLang="en-US" sz="2800" dirty="0">
                <a:solidFill>
                  <a:srgbClr val="FF0000"/>
                </a:solidFill>
              </a:rPr>
              <a:t>功能</a:t>
            </a:r>
            <a:r>
              <a:rPr lang="zh-CN" altLang="en-US" sz="2800" dirty="0" smtClean="0">
                <a:solidFill>
                  <a:srgbClr val="FF0000"/>
                </a:solidFill>
              </a:rPr>
              <a:t>特性：</a:t>
            </a:r>
            <a:r>
              <a:rPr lang="zh-CN" altLang="en-US" sz="2800" dirty="0" smtClean="0"/>
              <a:t>指明</a:t>
            </a:r>
            <a:r>
              <a:rPr lang="zh-CN" altLang="en-US" sz="2800" dirty="0"/>
              <a:t>某条线上出现的某一电平的电压表示何种意义。</a:t>
            </a:r>
          </a:p>
          <a:p>
            <a:r>
              <a:rPr lang="zh-CN" altLang="en-US" sz="2800" dirty="0">
                <a:solidFill>
                  <a:srgbClr val="FF0000"/>
                </a:solidFill>
              </a:rPr>
              <a:t>过程特性 </a:t>
            </a:r>
            <a:r>
              <a:rPr lang="zh-CN" altLang="en-US" sz="2800" dirty="0" smtClean="0">
                <a:solidFill>
                  <a:srgbClr val="FF0000"/>
                </a:solidFill>
              </a:rPr>
              <a:t>：</a:t>
            </a:r>
            <a:r>
              <a:rPr lang="zh-CN" altLang="en-US" sz="2800" dirty="0" smtClean="0"/>
              <a:t>指明</a:t>
            </a:r>
            <a:r>
              <a:rPr lang="zh-CN" altLang="en-US" sz="2800" dirty="0"/>
              <a:t>对于不同功能的各种可能事件的出现顺序。 </a:t>
            </a:r>
          </a:p>
        </p:txBody>
      </p:sp>
      <p:sp>
        <p:nvSpPr>
          <p:cNvPr id="3" name="矩形 2"/>
          <p:cNvSpPr/>
          <p:nvPr/>
        </p:nvSpPr>
        <p:spPr bwMode="auto">
          <a:xfrm>
            <a:off x="488504" y="1196752"/>
            <a:ext cx="9073008" cy="648072"/>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CN" altLang="en-US" sz="3200" b="1" dirty="0" smtClean="0">
                <a:latin typeface="+mn-lt"/>
                <a:ea typeface="黑体" pitchFamily="2" charset="-122"/>
              </a:rPr>
              <a:t>主要任务：确定</a:t>
            </a:r>
            <a:r>
              <a:rPr lang="zh-CN" altLang="en-US" sz="3200" b="1" dirty="0">
                <a:latin typeface="+mn-lt"/>
                <a:ea typeface="黑体" pitchFamily="2" charset="-122"/>
              </a:rPr>
              <a:t>与传输媒体的接口的一些</a:t>
            </a:r>
            <a:r>
              <a:rPr lang="zh-CN" altLang="en-US" sz="3200" b="1" dirty="0" smtClean="0">
                <a:latin typeface="+mn-lt"/>
                <a:ea typeface="黑体" pitchFamily="2" charset="-122"/>
              </a:rPr>
              <a:t>特性。</a:t>
            </a:r>
            <a:endParaRPr kumimoji="0" lang="zh-CN" altLang="en-US" sz="3200" b="1" i="0" u="none" strike="noStrike" cap="none" normalizeH="0" baseline="0" dirty="0" smtClean="0">
              <a:ln>
                <a:noFill/>
              </a:ln>
              <a:solidFill>
                <a:schemeClr val="tx1"/>
              </a:solidFill>
              <a:effectLst/>
              <a:latin typeface="+mn-lt"/>
              <a:ea typeface="黑体" pitchFamily="2" charset="-122"/>
            </a:endParaRPr>
          </a:p>
        </p:txBody>
      </p:sp>
    </p:spTree>
    <p:extLst>
      <p:ext uri="{BB962C8B-B14F-4D97-AF65-F5344CB8AC3E}">
        <p14:creationId xmlns="" xmlns:p14="http://schemas.microsoft.com/office/powerpoint/2010/main" val="26368398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dirty="0" smtClean="0"/>
              <a:t>第</a:t>
            </a:r>
            <a:r>
              <a:rPr lang="en-US" altLang="zh-CN" dirty="0" smtClean="0"/>
              <a:t>3</a:t>
            </a:r>
            <a:r>
              <a:rPr lang="zh-CN" altLang="en-US" dirty="0" smtClean="0"/>
              <a:t>次课课后探究问题</a:t>
            </a:r>
          </a:p>
        </p:txBody>
      </p:sp>
      <p:sp>
        <p:nvSpPr>
          <p:cNvPr id="65539" name="内容占位符 2"/>
          <p:cNvSpPr>
            <a:spLocks noGrp="1"/>
          </p:cNvSpPr>
          <p:nvPr>
            <p:ph idx="1"/>
          </p:nvPr>
        </p:nvSpPr>
        <p:spPr/>
        <p:txBody>
          <a:bodyPr/>
          <a:lstStyle/>
          <a:p>
            <a:r>
              <a:rPr lang="zh-CN" altLang="en-US" dirty="0" smtClean="0"/>
              <a:t>光纤的带宽很宽，能不能同时传送多路信号？</a:t>
            </a:r>
            <a:endParaRPr lang="en-US" altLang="zh-CN" dirty="0" smtClean="0"/>
          </a:p>
          <a:p>
            <a:r>
              <a:rPr lang="zh-CN" altLang="en-US" dirty="0" smtClean="0"/>
              <a:t>自由空间同时有很多电磁波信号在传输，为什么能正常通信？</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z="4000" dirty="0" smtClean="0"/>
              <a:t>例</a:t>
            </a:r>
            <a:r>
              <a:rPr lang="en-US" altLang="zh-CN" sz="4000" dirty="0" smtClean="0"/>
              <a:t>1：  EIA-232-E </a:t>
            </a:r>
            <a:r>
              <a:rPr lang="zh-CN" altLang="en-US" sz="4000" dirty="0" smtClean="0"/>
              <a:t>接口标准</a:t>
            </a:r>
            <a:endParaRPr lang="zh-CN" altLang="en-US" dirty="0" smtClean="0"/>
          </a:p>
        </p:txBody>
      </p:sp>
      <p:sp>
        <p:nvSpPr>
          <p:cNvPr id="23555" name="Rectangle 3"/>
          <p:cNvSpPr>
            <a:spLocks noChangeArrowheads="1"/>
          </p:cNvSpPr>
          <p:nvPr/>
        </p:nvSpPr>
        <p:spPr bwMode="auto">
          <a:xfrm>
            <a:off x="0" y="1063381"/>
            <a:ext cx="184731" cy="369332"/>
          </a:xfrm>
          <a:prstGeom prst="rect">
            <a:avLst/>
          </a:prstGeom>
          <a:noFill/>
          <a:ln w="9525">
            <a:noFill/>
            <a:miter lim="800000"/>
            <a:headEnd/>
            <a:tailEnd/>
          </a:ln>
        </p:spPr>
        <p:txBody>
          <a:bodyPr wrap="none" anchor="ctr">
            <a:spAutoFit/>
          </a:bodyPr>
          <a:lstStyle/>
          <a:p>
            <a:endParaRPr lang="zh-CN" altLang="en-US"/>
          </a:p>
        </p:txBody>
      </p:sp>
      <p:sp>
        <p:nvSpPr>
          <p:cNvPr id="23556" name="Rectangle 4"/>
          <p:cNvSpPr>
            <a:spLocks noChangeArrowheads="1"/>
          </p:cNvSpPr>
          <p:nvPr/>
        </p:nvSpPr>
        <p:spPr bwMode="auto">
          <a:xfrm>
            <a:off x="0" y="4301881"/>
            <a:ext cx="184731" cy="369332"/>
          </a:xfrm>
          <a:prstGeom prst="rect">
            <a:avLst/>
          </a:prstGeom>
          <a:noFill/>
          <a:ln w="9525">
            <a:noFill/>
            <a:miter lim="800000"/>
            <a:headEnd/>
            <a:tailEnd/>
          </a:ln>
        </p:spPr>
        <p:txBody>
          <a:bodyPr wrap="none" anchor="ctr">
            <a:spAutoFit/>
          </a:bodyPr>
          <a:lstStyle/>
          <a:p>
            <a:endParaRPr lang="zh-CN" altLang="en-US"/>
          </a:p>
        </p:txBody>
      </p:sp>
      <p:sp>
        <p:nvSpPr>
          <p:cNvPr id="23557" name="Line 73"/>
          <p:cNvSpPr>
            <a:spLocks noChangeShapeType="1"/>
          </p:cNvSpPr>
          <p:nvPr/>
        </p:nvSpPr>
        <p:spPr bwMode="auto">
          <a:xfrm>
            <a:off x="2743068" y="5005660"/>
            <a:ext cx="4325276" cy="0"/>
          </a:xfrm>
          <a:prstGeom prst="line">
            <a:avLst/>
          </a:prstGeom>
          <a:noFill/>
          <a:ln w="38100">
            <a:solidFill>
              <a:srgbClr val="333399"/>
            </a:solidFill>
            <a:round/>
            <a:headEnd/>
            <a:tailEnd/>
          </a:ln>
        </p:spPr>
        <p:txBody>
          <a:bodyPr wrap="none" anchor="ctr"/>
          <a:lstStyle/>
          <a:p>
            <a:endParaRPr lang="zh-CN" altLang="en-US"/>
          </a:p>
        </p:txBody>
      </p:sp>
      <p:sp>
        <p:nvSpPr>
          <p:cNvPr id="23558" name="Line 86"/>
          <p:cNvSpPr>
            <a:spLocks noChangeShapeType="1"/>
          </p:cNvSpPr>
          <p:nvPr/>
        </p:nvSpPr>
        <p:spPr bwMode="auto">
          <a:xfrm>
            <a:off x="1241690" y="5005660"/>
            <a:ext cx="619125" cy="0"/>
          </a:xfrm>
          <a:prstGeom prst="line">
            <a:avLst/>
          </a:prstGeom>
          <a:noFill/>
          <a:ln w="38100">
            <a:solidFill>
              <a:srgbClr val="333399"/>
            </a:solidFill>
            <a:round/>
            <a:headEnd/>
            <a:tailEnd/>
          </a:ln>
        </p:spPr>
        <p:txBody>
          <a:bodyPr wrap="none" anchor="ctr"/>
          <a:lstStyle/>
          <a:p>
            <a:endParaRPr lang="zh-CN" altLang="en-US"/>
          </a:p>
        </p:txBody>
      </p:sp>
      <p:sp>
        <p:nvSpPr>
          <p:cNvPr id="23559" name="Rectangle 87"/>
          <p:cNvSpPr>
            <a:spLocks noChangeArrowheads="1"/>
          </p:cNvSpPr>
          <p:nvPr/>
        </p:nvSpPr>
        <p:spPr bwMode="auto">
          <a:xfrm>
            <a:off x="0" y="5783536"/>
            <a:ext cx="2065470" cy="700087"/>
          </a:xfrm>
          <a:prstGeom prst="rect">
            <a:avLst/>
          </a:prstGeom>
          <a:noFill/>
          <a:ln w="12700">
            <a:noFill/>
            <a:miter lim="800000"/>
            <a:headEnd/>
            <a:tailEnd/>
          </a:ln>
        </p:spPr>
        <p:txBody>
          <a:bodyPr lIns="90488" tIns="44450" rIns="90488" bIns="44450">
            <a:spAutoFit/>
          </a:bodyPr>
          <a:lstStyle/>
          <a:p>
            <a:pPr defTabSz="762000" eaLnBrk="0" hangingPunct="0"/>
            <a:r>
              <a:rPr kumimoji="1" lang="en-US" altLang="zh-CN" sz="2000">
                <a:solidFill>
                  <a:srgbClr val="333399"/>
                </a:solidFill>
                <a:latin typeface="Arial" charset="0"/>
                <a:ea typeface="黑体" pitchFamily="49" charset="-122"/>
              </a:rPr>
              <a:t>EIA-232/ V.24</a:t>
            </a:r>
          </a:p>
          <a:p>
            <a:pPr defTabSz="762000" eaLnBrk="0" hangingPunct="0"/>
            <a:r>
              <a:rPr kumimoji="1" lang="en-US" altLang="zh-CN" sz="2000">
                <a:solidFill>
                  <a:srgbClr val="333399"/>
                </a:solidFill>
                <a:latin typeface="Arial" charset="0"/>
                <a:ea typeface="黑体" pitchFamily="49" charset="-122"/>
              </a:rPr>
              <a:t>       </a:t>
            </a:r>
            <a:r>
              <a:rPr kumimoji="1" lang="zh-CN" altLang="zh-CN" sz="2000">
                <a:solidFill>
                  <a:srgbClr val="333399"/>
                </a:solidFill>
                <a:latin typeface="Arial" charset="0"/>
                <a:ea typeface="黑体" pitchFamily="49" charset="-122"/>
              </a:rPr>
              <a:t>接口</a:t>
            </a:r>
            <a:endParaRPr kumimoji="1" lang="zh-CN" altLang="en-US" sz="2000">
              <a:solidFill>
                <a:srgbClr val="333399"/>
              </a:solidFill>
              <a:latin typeface="Arial" charset="0"/>
              <a:ea typeface="黑体" pitchFamily="49" charset="-122"/>
            </a:endParaRPr>
          </a:p>
        </p:txBody>
      </p:sp>
      <p:sp>
        <p:nvSpPr>
          <p:cNvPr id="23560" name="Line 88"/>
          <p:cNvSpPr>
            <a:spLocks noChangeShapeType="1"/>
          </p:cNvSpPr>
          <p:nvPr/>
        </p:nvSpPr>
        <p:spPr bwMode="auto">
          <a:xfrm flipV="1">
            <a:off x="1153981" y="5310461"/>
            <a:ext cx="441986" cy="511175"/>
          </a:xfrm>
          <a:prstGeom prst="line">
            <a:avLst/>
          </a:prstGeom>
          <a:noFill/>
          <a:ln w="28575">
            <a:solidFill>
              <a:srgbClr val="333399"/>
            </a:solidFill>
            <a:round/>
            <a:headEnd/>
            <a:tailEnd type="triangle" w="sm" len="lg"/>
          </a:ln>
        </p:spPr>
        <p:txBody>
          <a:bodyPr wrap="none" anchor="ctr"/>
          <a:lstStyle/>
          <a:p>
            <a:endParaRPr lang="zh-CN" altLang="en-US"/>
          </a:p>
        </p:txBody>
      </p:sp>
      <p:sp>
        <p:nvSpPr>
          <p:cNvPr id="23561" name="Line 89"/>
          <p:cNvSpPr>
            <a:spLocks noChangeShapeType="1"/>
          </p:cNvSpPr>
          <p:nvPr/>
        </p:nvSpPr>
        <p:spPr bwMode="auto">
          <a:xfrm flipH="1" flipV="1">
            <a:off x="2655358" y="5208861"/>
            <a:ext cx="619125" cy="814387"/>
          </a:xfrm>
          <a:prstGeom prst="line">
            <a:avLst/>
          </a:prstGeom>
          <a:noFill/>
          <a:ln w="28575">
            <a:solidFill>
              <a:srgbClr val="333399"/>
            </a:solidFill>
            <a:round/>
            <a:headEnd/>
            <a:tailEnd type="triangle" w="sm" len="lg"/>
          </a:ln>
        </p:spPr>
        <p:txBody>
          <a:bodyPr wrap="none" anchor="ctr"/>
          <a:lstStyle/>
          <a:p>
            <a:endParaRPr lang="zh-CN" altLang="en-US"/>
          </a:p>
        </p:txBody>
      </p:sp>
      <p:sp>
        <p:nvSpPr>
          <p:cNvPr id="23562" name="Rectangle 90"/>
          <p:cNvSpPr>
            <a:spLocks noChangeArrowheads="1"/>
          </p:cNvSpPr>
          <p:nvPr/>
        </p:nvSpPr>
        <p:spPr bwMode="auto">
          <a:xfrm>
            <a:off x="2548731" y="5985147"/>
            <a:ext cx="1852216" cy="39528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调制解调器</a:t>
            </a:r>
          </a:p>
        </p:txBody>
      </p:sp>
      <p:sp>
        <p:nvSpPr>
          <p:cNvPr id="23563" name="Line 91"/>
          <p:cNvSpPr>
            <a:spLocks noChangeShapeType="1"/>
          </p:cNvSpPr>
          <p:nvPr/>
        </p:nvSpPr>
        <p:spPr bwMode="auto">
          <a:xfrm>
            <a:off x="7776899" y="5005660"/>
            <a:ext cx="1145381" cy="0"/>
          </a:xfrm>
          <a:prstGeom prst="line">
            <a:avLst/>
          </a:prstGeom>
          <a:noFill/>
          <a:ln w="38100">
            <a:solidFill>
              <a:srgbClr val="333399"/>
            </a:solidFill>
            <a:round/>
            <a:headEnd/>
            <a:tailEnd/>
          </a:ln>
        </p:spPr>
        <p:txBody>
          <a:bodyPr wrap="none" anchor="ctr"/>
          <a:lstStyle/>
          <a:p>
            <a:endParaRPr lang="zh-CN" altLang="en-US"/>
          </a:p>
        </p:txBody>
      </p:sp>
      <p:sp>
        <p:nvSpPr>
          <p:cNvPr id="23564" name="Rectangle 92"/>
          <p:cNvSpPr>
            <a:spLocks noChangeArrowheads="1"/>
          </p:cNvSpPr>
          <p:nvPr/>
        </p:nvSpPr>
        <p:spPr bwMode="auto">
          <a:xfrm>
            <a:off x="271728" y="3813447"/>
            <a:ext cx="1145381" cy="395288"/>
          </a:xfrm>
          <a:prstGeom prst="rect">
            <a:avLst/>
          </a:prstGeom>
          <a:noFill/>
          <a:ln w="12700">
            <a:noFill/>
            <a:miter lim="800000"/>
            <a:headEnd/>
            <a:tailEnd/>
          </a:ln>
        </p:spPr>
        <p:txBody>
          <a:bodyPr lIns="90488" tIns="44450" rIns="90488" bIns="44450">
            <a:spAutoFit/>
          </a:bodyPr>
          <a:lstStyle/>
          <a:p>
            <a:pPr defTabSz="762000" eaLnBrk="0" hangingPunct="0"/>
            <a:r>
              <a:rPr kumimoji="1" lang="en-US" altLang="zh-CN" sz="2000">
                <a:solidFill>
                  <a:srgbClr val="333399"/>
                </a:solidFill>
                <a:latin typeface="Arial" charset="0"/>
                <a:ea typeface="黑体" pitchFamily="49" charset="-122"/>
              </a:rPr>
              <a:t>DTE-A</a:t>
            </a:r>
          </a:p>
        </p:txBody>
      </p:sp>
      <p:sp>
        <p:nvSpPr>
          <p:cNvPr id="23565" name="Rectangle 93"/>
          <p:cNvSpPr>
            <a:spLocks noChangeArrowheads="1"/>
          </p:cNvSpPr>
          <p:nvPr/>
        </p:nvSpPr>
        <p:spPr bwMode="auto">
          <a:xfrm>
            <a:off x="8487172" y="3816623"/>
            <a:ext cx="1147101" cy="397545"/>
          </a:xfrm>
          <a:prstGeom prst="rect">
            <a:avLst/>
          </a:prstGeom>
          <a:noFill/>
          <a:ln w="12700">
            <a:noFill/>
            <a:miter lim="800000"/>
            <a:headEnd/>
            <a:tailEnd/>
          </a:ln>
        </p:spPr>
        <p:txBody>
          <a:bodyPr lIns="90488" tIns="44450" rIns="90488" bIns="44450">
            <a:spAutoFit/>
          </a:bodyPr>
          <a:lstStyle/>
          <a:p>
            <a:pPr defTabSz="762000" eaLnBrk="0" hangingPunct="0"/>
            <a:r>
              <a:rPr kumimoji="1" lang="en-US" altLang="zh-CN" sz="2000">
                <a:solidFill>
                  <a:srgbClr val="333399"/>
                </a:solidFill>
                <a:latin typeface="Arial" charset="0"/>
                <a:ea typeface="黑体" pitchFamily="49" charset="-122"/>
              </a:rPr>
              <a:t>DTE-B</a:t>
            </a:r>
          </a:p>
        </p:txBody>
      </p:sp>
      <p:sp>
        <p:nvSpPr>
          <p:cNvPr id="23566" name="Rectangle 94"/>
          <p:cNvSpPr>
            <a:spLocks noChangeArrowheads="1"/>
          </p:cNvSpPr>
          <p:nvPr/>
        </p:nvSpPr>
        <p:spPr bwMode="auto">
          <a:xfrm>
            <a:off x="1950244" y="4211910"/>
            <a:ext cx="1147102" cy="393700"/>
          </a:xfrm>
          <a:prstGeom prst="rect">
            <a:avLst/>
          </a:prstGeom>
          <a:noFill/>
          <a:ln w="12700">
            <a:noFill/>
            <a:miter lim="800000"/>
            <a:headEnd/>
            <a:tailEnd/>
          </a:ln>
        </p:spPr>
        <p:txBody>
          <a:bodyPr lIns="90488" tIns="44450" rIns="90488" bIns="44450">
            <a:spAutoFit/>
          </a:bodyPr>
          <a:lstStyle/>
          <a:p>
            <a:pPr defTabSz="762000" eaLnBrk="0" hangingPunct="0"/>
            <a:r>
              <a:rPr kumimoji="1" lang="en-US" altLang="zh-CN" sz="2000">
                <a:solidFill>
                  <a:srgbClr val="333399"/>
                </a:solidFill>
                <a:latin typeface="Arial" charset="0"/>
                <a:ea typeface="黑体" pitchFamily="49" charset="-122"/>
              </a:rPr>
              <a:t>DCE-A</a:t>
            </a:r>
          </a:p>
        </p:txBody>
      </p:sp>
      <p:sp>
        <p:nvSpPr>
          <p:cNvPr id="23567" name="Rectangle 95"/>
          <p:cNvSpPr>
            <a:spLocks noChangeArrowheads="1"/>
          </p:cNvSpPr>
          <p:nvPr/>
        </p:nvSpPr>
        <p:spPr bwMode="auto">
          <a:xfrm>
            <a:off x="6980635" y="4211910"/>
            <a:ext cx="1148821" cy="393700"/>
          </a:xfrm>
          <a:prstGeom prst="rect">
            <a:avLst/>
          </a:prstGeom>
          <a:noFill/>
          <a:ln w="12700">
            <a:noFill/>
            <a:miter lim="800000"/>
            <a:headEnd/>
            <a:tailEnd/>
          </a:ln>
        </p:spPr>
        <p:txBody>
          <a:bodyPr lIns="90488" tIns="44450" rIns="90488" bIns="44450">
            <a:spAutoFit/>
          </a:bodyPr>
          <a:lstStyle/>
          <a:p>
            <a:pPr defTabSz="762000" eaLnBrk="0" hangingPunct="0"/>
            <a:r>
              <a:rPr kumimoji="1" lang="en-US" altLang="zh-CN" sz="2000">
                <a:solidFill>
                  <a:srgbClr val="333399"/>
                </a:solidFill>
                <a:latin typeface="Arial" charset="0"/>
                <a:ea typeface="黑体" pitchFamily="49" charset="-122"/>
              </a:rPr>
              <a:t>DCE-B</a:t>
            </a:r>
          </a:p>
        </p:txBody>
      </p:sp>
      <p:pic>
        <p:nvPicPr>
          <p:cNvPr id="23568" name="Picture 96"/>
          <p:cNvPicPr>
            <a:picLocks noChangeArrowheads="1"/>
          </p:cNvPicPr>
          <p:nvPr/>
        </p:nvPicPr>
        <p:blipFill>
          <a:blip r:embed="rId3" cstate="print"/>
          <a:srcRect/>
          <a:stretch>
            <a:fillRect/>
          </a:stretch>
        </p:blipFill>
        <p:spPr bwMode="auto">
          <a:xfrm>
            <a:off x="6808656" y="4534173"/>
            <a:ext cx="1320800" cy="879475"/>
          </a:xfrm>
          <a:prstGeom prst="rect">
            <a:avLst/>
          </a:prstGeom>
          <a:noFill/>
          <a:ln w="9525">
            <a:noFill/>
            <a:miter lim="800000"/>
            <a:headEnd/>
            <a:tailEnd/>
          </a:ln>
        </p:spPr>
      </p:pic>
      <p:pic>
        <p:nvPicPr>
          <p:cNvPr id="23569" name="Picture 97"/>
          <p:cNvPicPr>
            <a:picLocks noChangeArrowheads="1"/>
          </p:cNvPicPr>
          <p:nvPr/>
        </p:nvPicPr>
        <p:blipFill>
          <a:blip r:embed="rId4" cstate="print"/>
          <a:srcRect/>
          <a:stretch>
            <a:fillRect/>
          </a:stretch>
        </p:blipFill>
        <p:spPr bwMode="auto">
          <a:xfrm>
            <a:off x="8482013" y="4191273"/>
            <a:ext cx="1162579" cy="1216025"/>
          </a:xfrm>
          <a:prstGeom prst="rect">
            <a:avLst/>
          </a:prstGeom>
          <a:noFill/>
          <a:ln w="12699">
            <a:noFill/>
            <a:miter lim="800000"/>
            <a:headEnd/>
            <a:tailEnd/>
          </a:ln>
        </p:spPr>
      </p:pic>
      <p:pic>
        <p:nvPicPr>
          <p:cNvPr id="23570" name="Picture 99"/>
          <p:cNvPicPr>
            <a:picLocks noChangeArrowheads="1"/>
          </p:cNvPicPr>
          <p:nvPr/>
        </p:nvPicPr>
        <p:blipFill>
          <a:blip r:embed="rId3" cstate="print"/>
          <a:srcRect/>
          <a:stretch>
            <a:fillRect/>
          </a:stretch>
        </p:blipFill>
        <p:spPr bwMode="auto">
          <a:xfrm>
            <a:off x="1778265" y="4534173"/>
            <a:ext cx="1319081" cy="879475"/>
          </a:xfrm>
          <a:prstGeom prst="rect">
            <a:avLst/>
          </a:prstGeom>
          <a:noFill/>
          <a:ln w="9525">
            <a:noFill/>
            <a:miter lim="800000"/>
            <a:headEnd/>
            <a:tailEnd/>
          </a:ln>
        </p:spPr>
      </p:pic>
      <p:pic>
        <p:nvPicPr>
          <p:cNvPr id="23571" name="Picture 100"/>
          <p:cNvPicPr>
            <a:picLocks noChangeArrowheads="1"/>
          </p:cNvPicPr>
          <p:nvPr/>
        </p:nvPicPr>
        <p:blipFill>
          <a:blip r:embed="rId4" cstate="print"/>
          <a:srcRect/>
          <a:stretch>
            <a:fillRect/>
          </a:stretch>
        </p:blipFill>
        <p:spPr bwMode="auto">
          <a:xfrm>
            <a:off x="254530" y="4191272"/>
            <a:ext cx="1166019" cy="1214438"/>
          </a:xfrm>
          <a:prstGeom prst="rect">
            <a:avLst/>
          </a:prstGeom>
          <a:noFill/>
          <a:ln w="12699">
            <a:noFill/>
            <a:miter lim="800000"/>
            <a:headEnd/>
            <a:tailEnd/>
          </a:ln>
        </p:spPr>
      </p:pic>
      <p:sp>
        <p:nvSpPr>
          <p:cNvPr id="23572" name="Line 101"/>
          <p:cNvSpPr>
            <a:spLocks noChangeShapeType="1"/>
          </p:cNvSpPr>
          <p:nvPr/>
        </p:nvSpPr>
        <p:spPr bwMode="auto">
          <a:xfrm flipH="1" flipV="1">
            <a:off x="8217165" y="5208861"/>
            <a:ext cx="352558" cy="814387"/>
          </a:xfrm>
          <a:prstGeom prst="line">
            <a:avLst/>
          </a:prstGeom>
          <a:noFill/>
          <a:ln w="28575">
            <a:solidFill>
              <a:srgbClr val="333399"/>
            </a:solidFill>
            <a:round/>
            <a:headEnd/>
            <a:tailEnd type="triangle" w="sm" len="lg"/>
          </a:ln>
        </p:spPr>
        <p:txBody>
          <a:bodyPr wrap="none" anchor="ctr"/>
          <a:lstStyle/>
          <a:p>
            <a:endParaRPr lang="zh-CN" altLang="en-US"/>
          </a:p>
        </p:txBody>
      </p:sp>
      <p:sp>
        <p:nvSpPr>
          <p:cNvPr id="23573" name="Rectangle 102"/>
          <p:cNvSpPr>
            <a:spLocks noChangeArrowheads="1"/>
          </p:cNvSpPr>
          <p:nvPr/>
        </p:nvSpPr>
        <p:spPr bwMode="auto">
          <a:xfrm>
            <a:off x="7840531" y="5969272"/>
            <a:ext cx="2065469" cy="700088"/>
          </a:xfrm>
          <a:prstGeom prst="rect">
            <a:avLst/>
          </a:prstGeom>
          <a:noFill/>
          <a:ln w="12700">
            <a:noFill/>
            <a:miter lim="800000"/>
            <a:headEnd/>
            <a:tailEnd/>
          </a:ln>
        </p:spPr>
        <p:txBody>
          <a:bodyPr lIns="90488" tIns="44450" rIns="90488" bIns="44450">
            <a:spAutoFit/>
          </a:bodyPr>
          <a:lstStyle/>
          <a:p>
            <a:pPr defTabSz="762000" eaLnBrk="0" hangingPunct="0"/>
            <a:r>
              <a:rPr kumimoji="1" lang="en-US" altLang="zh-CN" sz="2000">
                <a:solidFill>
                  <a:srgbClr val="333399"/>
                </a:solidFill>
                <a:latin typeface="Arial" charset="0"/>
                <a:ea typeface="黑体" pitchFamily="49" charset="-122"/>
              </a:rPr>
              <a:t>EIA-232/ V.24</a:t>
            </a:r>
          </a:p>
          <a:p>
            <a:pPr defTabSz="762000" eaLnBrk="0" hangingPunct="0"/>
            <a:r>
              <a:rPr kumimoji="1" lang="en-US" altLang="zh-CN" sz="2000">
                <a:solidFill>
                  <a:srgbClr val="333399"/>
                </a:solidFill>
                <a:latin typeface="Arial" charset="0"/>
                <a:ea typeface="黑体" pitchFamily="49" charset="-122"/>
              </a:rPr>
              <a:t>       </a:t>
            </a:r>
            <a:r>
              <a:rPr kumimoji="1" lang="zh-CN" altLang="zh-CN" sz="2000">
                <a:solidFill>
                  <a:srgbClr val="333399"/>
                </a:solidFill>
                <a:latin typeface="Arial" charset="0"/>
                <a:ea typeface="黑体" pitchFamily="49" charset="-122"/>
              </a:rPr>
              <a:t>接口</a:t>
            </a:r>
            <a:endParaRPr kumimoji="1" lang="zh-CN" altLang="en-US" sz="2000">
              <a:solidFill>
                <a:srgbClr val="333399"/>
              </a:solidFill>
              <a:latin typeface="Arial" charset="0"/>
              <a:ea typeface="黑体" pitchFamily="49" charset="-122"/>
            </a:endParaRPr>
          </a:p>
        </p:txBody>
      </p:sp>
      <p:sp>
        <p:nvSpPr>
          <p:cNvPr id="23574" name="Line 103"/>
          <p:cNvSpPr>
            <a:spLocks noChangeShapeType="1"/>
          </p:cNvSpPr>
          <p:nvPr/>
        </p:nvSpPr>
        <p:spPr bwMode="auto">
          <a:xfrm rot="5400000" flipH="1" flipV="1">
            <a:off x="6697729" y="5336985"/>
            <a:ext cx="763587" cy="507338"/>
          </a:xfrm>
          <a:prstGeom prst="line">
            <a:avLst/>
          </a:prstGeom>
          <a:noFill/>
          <a:ln w="28575">
            <a:solidFill>
              <a:srgbClr val="333399"/>
            </a:solidFill>
            <a:round/>
            <a:headEnd/>
            <a:tailEnd type="triangle" w="sm" len="lg"/>
          </a:ln>
        </p:spPr>
        <p:txBody>
          <a:bodyPr wrap="none" anchor="ctr"/>
          <a:lstStyle/>
          <a:p>
            <a:endParaRPr lang="zh-CN" altLang="en-US"/>
          </a:p>
        </p:txBody>
      </p:sp>
      <p:sp>
        <p:nvSpPr>
          <p:cNvPr id="23575" name="Rectangle 104"/>
          <p:cNvSpPr>
            <a:spLocks noChangeArrowheads="1"/>
          </p:cNvSpPr>
          <p:nvPr/>
        </p:nvSpPr>
        <p:spPr bwMode="auto">
          <a:xfrm>
            <a:off x="5979716" y="5943872"/>
            <a:ext cx="1855655" cy="393700"/>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调制解调器</a:t>
            </a:r>
          </a:p>
        </p:txBody>
      </p:sp>
      <p:sp>
        <p:nvSpPr>
          <p:cNvPr id="23576" name="Line 105"/>
          <p:cNvSpPr>
            <a:spLocks noChangeShapeType="1"/>
          </p:cNvSpPr>
          <p:nvPr/>
        </p:nvSpPr>
        <p:spPr bwMode="auto">
          <a:xfrm>
            <a:off x="1595967" y="4700860"/>
            <a:ext cx="0" cy="609600"/>
          </a:xfrm>
          <a:prstGeom prst="line">
            <a:avLst/>
          </a:prstGeom>
          <a:noFill/>
          <a:ln w="28575" cap="rnd">
            <a:solidFill>
              <a:schemeClr val="tx1"/>
            </a:solidFill>
            <a:prstDash val="sysDot"/>
            <a:round/>
            <a:headEnd/>
            <a:tailEnd/>
          </a:ln>
        </p:spPr>
        <p:txBody>
          <a:bodyPr/>
          <a:lstStyle/>
          <a:p>
            <a:endParaRPr lang="zh-CN" altLang="en-US"/>
          </a:p>
        </p:txBody>
      </p:sp>
      <p:sp>
        <p:nvSpPr>
          <p:cNvPr id="23577" name="Line 106"/>
          <p:cNvSpPr>
            <a:spLocks noChangeShapeType="1"/>
          </p:cNvSpPr>
          <p:nvPr/>
        </p:nvSpPr>
        <p:spPr bwMode="auto">
          <a:xfrm>
            <a:off x="8217165" y="4700860"/>
            <a:ext cx="0" cy="609600"/>
          </a:xfrm>
          <a:prstGeom prst="line">
            <a:avLst/>
          </a:prstGeom>
          <a:noFill/>
          <a:ln w="28575" cap="rnd">
            <a:solidFill>
              <a:schemeClr val="tx1"/>
            </a:solidFill>
            <a:prstDash val="sysDot"/>
            <a:round/>
            <a:headEnd/>
            <a:tailEnd/>
          </a:ln>
        </p:spPr>
        <p:txBody>
          <a:bodyPr/>
          <a:lstStyle/>
          <a:p>
            <a:endParaRPr lang="zh-CN" altLang="en-US"/>
          </a:p>
        </p:txBody>
      </p:sp>
      <p:graphicFrame>
        <p:nvGraphicFramePr>
          <p:cNvPr id="23578" name="Object 108"/>
          <p:cNvGraphicFramePr>
            <a:graphicFrameLocks noChangeAspect="1"/>
          </p:cNvGraphicFramePr>
          <p:nvPr>
            <p:ph idx="1"/>
          </p:nvPr>
        </p:nvGraphicFramePr>
        <p:xfrm>
          <a:off x="3938323" y="4462736"/>
          <a:ext cx="2316560" cy="1222375"/>
        </p:xfrm>
        <a:graphic>
          <a:graphicData uri="http://schemas.openxmlformats.org/presentationml/2006/ole">
            <p:oleObj spid="_x0000_s121858" name="VISIO" r:id="rId5" imgW="1687068" imgH="964692" progId="">
              <p:embed/>
            </p:oleObj>
          </a:graphicData>
        </a:graphic>
      </p:graphicFrame>
      <p:sp>
        <p:nvSpPr>
          <p:cNvPr id="23579" name="Rectangle 98"/>
          <p:cNvSpPr>
            <a:spLocks noChangeArrowheads="1"/>
          </p:cNvSpPr>
          <p:nvPr/>
        </p:nvSpPr>
        <p:spPr bwMode="auto">
          <a:xfrm>
            <a:off x="4562608" y="4821510"/>
            <a:ext cx="977833"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rgbClr val="333399"/>
                </a:solidFill>
                <a:latin typeface="Arial" charset="0"/>
                <a:ea typeface="黑体" pitchFamily="49" charset="-122"/>
              </a:rPr>
              <a:t>网    络</a:t>
            </a:r>
          </a:p>
        </p:txBody>
      </p:sp>
      <p:sp>
        <p:nvSpPr>
          <p:cNvPr id="28" name="Rectangle 3"/>
          <p:cNvSpPr txBox="1">
            <a:spLocks noChangeArrowheads="1"/>
          </p:cNvSpPr>
          <p:nvPr/>
        </p:nvSpPr>
        <p:spPr bwMode="auto">
          <a:xfrm>
            <a:off x="488504" y="1196752"/>
            <a:ext cx="9066212" cy="24482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10000"/>
              </a:lnSpc>
              <a:spcBef>
                <a:spcPts val="600"/>
              </a:spcBef>
              <a:spcAft>
                <a:spcPct val="0"/>
              </a:spcAft>
              <a:buClr>
                <a:srgbClr val="333399"/>
              </a:buClr>
              <a:buSzPct val="75000"/>
              <a:buFont typeface="Wingdings" pitchFamily="2" charset="2"/>
              <a:buChar char="n"/>
              <a:tabLst/>
              <a:defRPr/>
            </a:pPr>
            <a:r>
              <a:rPr kumimoji="0" lang="zh-CN" altLang="en-US" sz="2800" b="1" i="0" u="none" strike="noStrike" kern="0" cap="none" spc="0" normalizeH="0" baseline="0" noProof="0" dirty="0" smtClean="0">
                <a:ln>
                  <a:noFill/>
                </a:ln>
                <a:solidFill>
                  <a:schemeClr val="tx1"/>
                </a:solidFill>
                <a:effectLst/>
                <a:uLnTx/>
                <a:uFillTx/>
                <a:latin typeface="+mn-lt"/>
                <a:ea typeface="黑体" pitchFamily="2" charset="-122"/>
                <a:cs typeface="+mn-cs"/>
              </a:rPr>
              <a:t>数字终端设备和数据电路终端设备间使用串行二进制数据交换的接口</a:t>
            </a:r>
            <a:br>
              <a:rPr kumimoji="0" lang="zh-CN" altLang="en-US" sz="2800" b="1" i="0" u="none" strike="noStrike" kern="0" cap="none" spc="0" normalizeH="0" baseline="0" noProof="0" dirty="0" smtClean="0">
                <a:ln>
                  <a:noFill/>
                </a:ln>
                <a:solidFill>
                  <a:schemeClr val="tx1"/>
                </a:solidFill>
                <a:effectLst/>
                <a:uLnTx/>
                <a:uFillTx/>
                <a:latin typeface="+mn-lt"/>
                <a:ea typeface="黑体" pitchFamily="2" charset="-122"/>
                <a:cs typeface="+mn-cs"/>
              </a:rPr>
            </a:br>
            <a:r>
              <a:rPr kumimoji="0" lang="en-US" altLang="zh-CN" sz="2800" b="1" i="0" u="none" strike="noStrike" kern="0" cap="none" spc="0" normalizeH="0" baseline="0" noProof="0" dirty="0" smtClean="0">
                <a:ln>
                  <a:noFill/>
                </a:ln>
                <a:solidFill>
                  <a:schemeClr val="tx1"/>
                </a:solidFill>
                <a:effectLst/>
                <a:uLnTx/>
                <a:uFillTx/>
                <a:latin typeface="+mn-lt"/>
                <a:ea typeface="黑体" pitchFamily="2" charset="-122"/>
                <a:cs typeface="+mn-cs"/>
              </a:rPr>
              <a:t>Interface Between Data Terminal Equipment and Data Circuit-Terminating Equipment Employing Serial Binary Data Interchange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z="4000" dirty="0" smtClean="0"/>
              <a:t>例</a:t>
            </a:r>
            <a:r>
              <a:rPr lang="en-US" altLang="zh-CN" sz="4000" dirty="0" smtClean="0"/>
              <a:t>1：  EIA-232-E </a:t>
            </a:r>
            <a:r>
              <a:rPr lang="zh-CN" altLang="en-US" sz="4000" dirty="0" smtClean="0"/>
              <a:t>接口标准</a:t>
            </a:r>
          </a:p>
        </p:txBody>
      </p:sp>
      <p:sp>
        <p:nvSpPr>
          <p:cNvPr id="314371" name="Rectangle 3"/>
          <p:cNvSpPr>
            <a:spLocks noGrp="1" noChangeArrowheads="1"/>
          </p:cNvSpPr>
          <p:nvPr>
            <p:ph idx="1"/>
          </p:nvPr>
        </p:nvSpPr>
        <p:spPr/>
        <p:txBody>
          <a:bodyPr/>
          <a:lstStyle/>
          <a:p>
            <a:pPr eaLnBrk="1" hangingPunct="1"/>
            <a:r>
              <a:rPr lang="zh-CN" altLang="en-US" dirty="0" smtClean="0"/>
              <a:t>机械特性：</a:t>
            </a:r>
            <a:r>
              <a:rPr lang="en-US" altLang="zh-CN" dirty="0" smtClean="0"/>
              <a:t>ISO 2110 </a:t>
            </a:r>
            <a:r>
              <a:rPr lang="zh-CN" altLang="en-US" dirty="0" smtClean="0"/>
              <a:t>，</a:t>
            </a:r>
            <a:r>
              <a:rPr lang="en-US" altLang="zh-CN" dirty="0" smtClean="0"/>
              <a:t>DB-25</a:t>
            </a:r>
          </a:p>
          <a:p>
            <a:pPr eaLnBrk="1" hangingPunct="1"/>
            <a:r>
              <a:rPr lang="zh-CN" altLang="en-US" dirty="0" smtClean="0"/>
              <a:t>电气特性： </a:t>
            </a:r>
            <a:r>
              <a:rPr lang="en-US" altLang="zh-CN" dirty="0" smtClean="0"/>
              <a:t>V.28</a:t>
            </a:r>
            <a:r>
              <a:rPr lang="zh-CN" altLang="en-US" dirty="0" smtClean="0"/>
              <a:t>，负逻辑（</a:t>
            </a:r>
            <a:r>
              <a:rPr lang="en-US" altLang="zh-CN" dirty="0" smtClean="0"/>
              <a:t>+3V</a:t>
            </a:r>
            <a:r>
              <a:rPr lang="zh-CN" altLang="en-US" dirty="0" smtClean="0"/>
              <a:t>：“</a:t>
            </a:r>
            <a:r>
              <a:rPr lang="en-US" altLang="zh-CN" dirty="0" smtClean="0"/>
              <a:t>0”</a:t>
            </a:r>
            <a:r>
              <a:rPr lang="zh-CN" altLang="en-US" dirty="0" smtClean="0"/>
              <a:t>、“接通”，</a:t>
            </a:r>
            <a:r>
              <a:rPr lang="en-US" altLang="zh-CN" dirty="0" smtClean="0"/>
              <a:t>-3V</a:t>
            </a:r>
            <a:r>
              <a:rPr lang="zh-CN" altLang="en-US" dirty="0" smtClean="0"/>
              <a:t>：“</a:t>
            </a:r>
            <a:r>
              <a:rPr lang="en-US" altLang="zh-CN" dirty="0" smtClean="0"/>
              <a:t>1”</a:t>
            </a:r>
            <a:r>
              <a:rPr lang="zh-CN" altLang="en-US" dirty="0" smtClean="0"/>
              <a:t>、断开），</a:t>
            </a:r>
            <a:r>
              <a:rPr lang="en-US" altLang="en-US" dirty="0" smtClean="0"/>
              <a:t>≤</a:t>
            </a:r>
            <a:r>
              <a:rPr lang="en-US" altLang="zh-CN" dirty="0" smtClean="0"/>
              <a:t>15m</a:t>
            </a:r>
            <a:r>
              <a:rPr lang="zh-CN" altLang="en-US" dirty="0" smtClean="0"/>
              <a:t>，≤</a:t>
            </a:r>
            <a:r>
              <a:rPr lang="en-US" altLang="zh-CN" dirty="0" smtClean="0"/>
              <a:t>20kb/s</a:t>
            </a:r>
          </a:p>
          <a:p>
            <a:pPr eaLnBrk="1" hangingPunct="1"/>
            <a:r>
              <a:rPr lang="zh-CN" altLang="en-US" dirty="0" smtClean="0"/>
              <a:t>功能特性：</a:t>
            </a:r>
            <a:r>
              <a:rPr lang="en-US" altLang="zh-CN" dirty="0" smtClean="0"/>
              <a:t>V.24</a:t>
            </a:r>
            <a:r>
              <a:rPr lang="zh-CN" altLang="en-US" dirty="0" smtClean="0"/>
              <a:t>，各引脚信号含义</a:t>
            </a:r>
          </a:p>
          <a:p>
            <a:pPr eaLnBrk="1" hangingPunct="1"/>
            <a:r>
              <a:rPr lang="zh-CN" altLang="en-US" dirty="0" smtClean="0"/>
              <a:t>规程特性：</a:t>
            </a:r>
            <a:r>
              <a:rPr lang="en-US" altLang="zh-CN" dirty="0" smtClean="0"/>
              <a:t>V.24 </a:t>
            </a:r>
            <a:r>
              <a:rPr lang="zh-CN" altLang="en-US" dirty="0" smtClean="0"/>
              <a:t>，事件的合法序列</a:t>
            </a:r>
          </a:p>
          <a:p>
            <a:pPr eaLnBrk="1" hangingPunct="1"/>
            <a:r>
              <a:rPr lang="en-US" altLang="zh-CN" dirty="0" smtClean="0"/>
              <a:t>EIA</a:t>
            </a:r>
            <a:r>
              <a:rPr lang="zh-CN" altLang="en-US" dirty="0" smtClean="0"/>
              <a:t>还规定了插头应装在</a:t>
            </a:r>
            <a:r>
              <a:rPr lang="en-US" altLang="zh-CN" dirty="0" smtClean="0"/>
              <a:t>DTE</a:t>
            </a:r>
            <a:r>
              <a:rPr lang="zh-CN" altLang="en-US" dirty="0" smtClean="0"/>
              <a:t>上</a:t>
            </a:r>
            <a:r>
              <a:rPr lang="en-US" altLang="zh-CN" dirty="0" smtClean="0"/>
              <a:t>,</a:t>
            </a:r>
            <a:r>
              <a:rPr lang="zh-CN" altLang="en-US" dirty="0" smtClean="0"/>
              <a:t>插座应装在</a:t>
            </a:r>
            <a:r>
              <a:rPr lang="en-US" altLang="zh-CN" dirty="0" smtClean="0"/>
              <a:t>DCE</a:t>
            </a:r>
            <a:r>
              <a:rPr lang="zh-CN" altLang="en-US" dirty="0" smtClean="0"/>
              <a:t>上 </a:t>
            </a:r>
          </a:p>
        </p:txBody>
      </p:sp>
      <p:pic>
        <p:nvPicPr>
          <p:cNvPr id="4" name="图片 3" descr="EIA-232-1-9.jpg"/>
          <p:cNvPicPr>
            <a:picLocks noChangeAspect="1"/>
          </p:cNvPicPr>
          <p:nvPr/>
        </p:nvPicPr>
        <p:blipFill>
          <a:blip r:embed="rId2" cstate="print"/>
          <a:srcRect t="8965"/>
          <a:stretch>
            <a:fillRect/>
          </a:stretch>
        </p:blipFill>
        <p:spPr>
          <a:xfrm>
            <a:off x="6393160" y="5013176"/>
            <a:ext cx="2883992" cy="1844824"/>
          </a:xfrm>
          <a:prstGeom prst="rect">
            <a:avLst/>
          </a:prstGeom>
        </p:spPr>
      </p:pic>
      <p:pic>
        <p:nvPicPr>
          <p:cNvPr id="5" name="图片 4" descr="EIA-232-1-25.jpg"/>
          <p:cNvPicPr>
            <a:picLocks noChangeAspect="1"/>
          </p:cNvPicPr>
          <p:nvPr/>
        </p:nvPicPr>
        <p:blipFill>
          <a:blip r:embed="rId3" cstate="print"/>
          <a:srcRect t="19255" b="7141"/>
          <a:stretch>
            <a:fillRect/>
          </a:stretch>
        </p:blipFill>
        <p:spPr>
          <a:xfrm>
            <a:off x="3008784" y="4913784"/>
            <a:ext cx="2641476" cy="19442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4371">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4371">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4371">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4371">
                                            <p:txEl>
                                              <p:pRg st="3" end="3"/>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43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4.0"/>
  <p:tag name="PROBLEMBLANK" val="[{&quot;Num&quot;:1,&quot;Score&quot;:1.0,&quot;Answers&quot;:[&quot;无&quot;],&quot;CaseSensitive&quot;:false,&quot;FuzzyMatch&quot;:true},{&quot;Num&quot;:2,&quot;Score&quot;:1.0,&quot;Answers&quot;:[&quot;语法&quot;],&quot;CaseSensitive&quot;:false,&quot;FuzzyMatch&quot;:true},{&quot;Num&quot;:3,&quot;Score&quot;:1.0,&quot;Answers&quot;:[&quot;语义&quot;],&quot;CaseSensitive&quot;:false,&quot;FuzzyMatch&quot;:true},{&quot;Num&quot;:4,&quot;Score&quot;:1.0,&quot;Answers&quot;:[&quot;同步&quot;],&quot;CaseSensitive&quot;:false,&quot;FuzzyMatch&quot;:tru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1109</TotalTime>
  <Words>6831</Words>
  <Application>Microsoft Office PowerPoint</Application>
  <PresentationFormat>A4 纸张(210x297 毫米)</PresentationFormat>
  <Paragraphs>691</Paragraphs>
  <Slides>70</Slides>
  <Notes>34</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70</vt:i4>
      </vt:variant>
    </vt:vector>
  </HeadingPairs>
  <TitlesOfParts>
    <vt:vector size="74" baseType="lpstr">
      <vt:lpstr>CN(myzh)Icon</vt:lpstr>
      <vt:lpstr>Level</vt:lpstr>
      <vt:lpstr>VISIO</vt:lpstr>
      <vt:lpstr>位图图像</vt:lpstr>
      <vt:lpstr>第 2 章  物理层</vt:lpstr>
      <vt:lpstr>五层协议的体系结构 </vt:lpstr>
      <vt:lpstr>计算机网络与通信网络的关系</vt:lpstr>
      <vt:lpstr>第 2 章  物理层</vt:lpstr>
      <vt:lpstr>本章重点</vt:lpstr>
      <vt:lpstr>2.1  物理层的基本概念</vt:lpstr>
      <vt:lpstr>物理层的主要任务</vt:lpstr>
      <vt:lpstr>例1：  EIA-232-E 接口标准</vt:lpstr>
      <vt:lpstr>例1：  EIA-232-E 接口标准</vt:lpstr>
      <vt:lpstr>EIA-232（RS-232）功能特性</vt:lpstr>
      <vt:lpstr>EIA-232/V.24 的信号定义 </vt:lpstr>
      <vt:lpstr>利用虚调制解调器与两台计算机相连 </vt:lpstr>
      <vt:lpstr>DB-9与DB-25</vt:lpstr>
      <vt:lpstr>例2：V.35接口标准</vt:lpstr>
      <vt:lpstr>CISCO V.35连接线</vt:lpstr>
      <vt:lpstr>幻灯片 16</vt:lpstr>
      <vt:lpstr>V.35 速率和最大长度 </vt:lpstr>
      <vt:lpstr>例3：RJ-45</vt:lpstr>
      <vt:lpstr>思考题：</vt:lpstr>
      <vt:lpstr>幻灯片 20</vt:lpstr>
      <vt:lpstr>2.2  数据通信的基础知识</vt:lpstr>
      <vt:lpstr>2.2.1  数据通信系统的模型</vt:lpstr>
      <vt:lpstr>通信系统的一般模型</vt:lpstr>
      <vt:lpstr>互联网</vt:lpstr>
      <vt:lpstr>常用术语</vt:lpstr>
      <vt:lpstr>码元</vt:lpstr>
      <vt:lpstr>2.2.2  有关信道的几个基本概念</vt:lpstr>
      <vt:lpstr>2.2.2  有关信道的几个基本概念</vt:lpstr>
      <vt:lpstr>2.2.2  有关信道的几个基本概念</vt:lpstr>
      <vt:lpstr>(1) 常用编码方式</vt:lpstr>
      <vt:lpstr>(1) 常用编码方式</vt:lpstr>
      <vt:lpstr>(1) 常用编码方式</vt:lpstr>
      <vt:lpstr>(2) 基本的带通调制方法</vt:lpstr>
      <vt:lpstr>(2) 基本的带通调制方法</vt:lpstr>
      <vt:lpstr>正交振幅调制 QAM (Quadrature Amplitude Modulation) </vt:lpstr>
      <vt:lpstr>幻灯片 36</vt:lpstr>
      <vt:lpstr>2.2.3  信道的极限容量 </vt:lpstr>
      <vt:lpstr>数字信号通过实际的信道 </vt:lpstr>
      <vt:lpstr>2.2.3  信道的极限容量</vt:lpstr>
      <vt:lpstr>信道能够通过的频率范围</vt:lpstr>
      <vt:lpstr>奈氏(Nyquist)准则 </vt:lpstr>
      <vt:lpstr>另一种形式的奈氏准则 </vt:lpstr>
      <vt:lpstr>结论：</vt:lpstr>
      <vt:lpstr>注意：</vt:lpstr>
      <vt:lpstr>(2) 信噪比 </vt:lpstr>
      <vt:lpstr>(2) 信噪比 </vt:lpstr>
      <vt:lpstr>香农公式表明 </vt:lpstr>
      <vt:lpstr>2.3  物理层下面的传输媒体</vt:lpstr>
      <vt:lpstr>2.3  物理层下面的传输媒体</vt:lpstr>
      <vt:lpstr>2.3  物理层下面的传输媒体</vt:lpstr>
      <vt:lpstr>各种无线传输方式的频率分布</vt:lpstr>
      <vt:lpstr>2.3.1  导引型传输媒体</vt:lpstr>
      <vt:lpstr>2.3.1  导引型传输媒体</vt:lpstr>
      <vt:lpstr>双绞线标准</vt:lpstr>
      <vt:lpstr>双绞线标准</vt:lpstr>
      <vt:lpstr>2.3.1  导引型传输媒体</vt:lpstr>
      <vt:lpstr>2.3.1  导引型传输媒体</vt:lpstr>
      <vt:lpstr>光线在光纤中的折射 </vt:lpstr>
      <vt:lpstr>光纤的工作原理</vt:lpstr>
      <vt:lpstr>多模光纤与单模光纤</vt:lpstr>
      <vt:lpstr>多模光纤与单模光纤</vt:lpstr>
      <vt:lpstr>光纤通信中使用的光波的波段</vt:lpstr>
      <vt:lpstr>光纤优点</vt:lpstr>
      <vt:lpstr>2.3.2  非导引型传输媒体 </vt:lpstr>
      <vt:lpstr>无线电视距中继</vt:lpstr>
      <vt:lpstr>卫星中继信道</vt:lpstr>
      <vt:lpstr>幻灯片 67</vt:lpstr>
      <vt:lpstr>  无线局域网使用的 ISM 频段 </vt:lpstr>
      <vt:lpstr>幻灯片 69</vt:lpstr>
      <vt:lpstr>第3次课课后探究问题</vt:lpstr>
    </vt:vector>
  </TitlesOfParts>
  <Company>920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Administrator</cp:lastModifiedBy>
  <cp:revision>41</cp:revision>
  <dcterms:created xsi:type="dcterms:W3CDTF">2016-10-04T02:36:21Z</dcterms:created>
  <dcterms:modified xsi:type="dcterms:W3CDTF">2019-09-18T06:27:57Z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