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41.xml" ContentType="application/vnd.openxmlformats-officedocument.presentationml.notesSlide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tags/tag109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tags/tag68.xml" ContentType="application/vnd.openxmlformats-officedocument.presentationml.tags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notesSlides/notesSlide29.xml" ContentType="application/vnd.openxmlformats-officedocument.presentationml.notesSlide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notesSlides/notesSlide32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notesSlides/notesSlide21.xml" ContentType="application/vnd.openxmlformats-officedocument.presentationml.notesSlide+xml"/>
  <Override PartName="/ppt/tags/tag118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tags/tag107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114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notesSlides/notesSlide37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notesSlides/notesSlide15.xml" ContentType="application/vnd.openxmlformats-officedocument.presentationml.notesSlide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notesSlides/notesSlide11.xml" ContentType="application/vnd.openxmlformats-officedocument.presentationml.notesSlide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notesSlides/notesSlide40.xml" ContentType="application/vnd.openxmlformats-officedocument.presentationml.notesSlide+xml"/>
  <Override PartName="/ppt/tags/tag119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108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notesSlides/notesSlide45.xml" ContentType="application/vnd.openxmlformats-officedocument.presentationml.notesSlide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slides/slide48.xml" ContentType="application/vnd.openxmlformats-officedocument.presentationml.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5"/>
  </p:notesMasterIdLst>
  <p:handoutMasterIdLst>
    <p:handoutMasterId r:id="rId66"/>
  </p:handoutMasterIdLst>
  <p:sldIdLst>
    <p:sldId id="256" r:id="rId2"/>
    <p:sldId id="341" r:id="rId3"/>
    <p:sldId id="353" r:id="rId4"/>
    <p:sldId id="257" r:id="rId5"/>
    <p:sldId id="340" r:id="rId6"/>
    <p:sldId id="365" r:id="rId7"/>
    <p:sldId id="366" r:id="rId8"/>
    <p:sldId id="367" r:id="rId9"/>
    <p:sldId id="376" r:id="rId10"/>
    <p:sldId id="377" r:id="rId11"/>
    <p:sldId id="374" r:id="rId12"/>
    <p:sldId id="375" r:id="rId13"/>
    <p:sldId id="360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71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70" r:id="rId30"/>
    <p:sldId id="312" r:id="rId31"/>
    <p:sldId id="378" r:id="rId32"/>
    <p:sldId id="380" r:id="rId33"/>
    <p:sldId id="313" r:id="rId34"/>
    <p:sldId id="314" r:id="rId35"/>
    <p:sldId id="372" r:id="rId36"/>
    <p:sldId id="373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79" r:id="rId63"/>
    <p:sldId id="364" r:id="rId64"/>
  </p:sldIdLst>
  <p:sldSz cx="9906000" cy="6858000" type="A4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CCFF"/>
    <a:srgbClr val="6699FF"/>
    <a:srgbClr val="FFFF66"/>
    <a:srgbClr val="0000CC"/>
    <a:srgbClr val="33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01" autoAdjust="0"/>
    <p:restoredTop sz="94690" autoAdjust="0"/>
  </p:normalViewPr>
  <p:slideViewPr>
    <p:cSldViewPr>
      <p:cViewPr varScale="1">
        <p:scale>
          <a:sx n="63" d="100"/>
          <a:sy n="63" d="100"/>
        </p:scale>
        <p:origin x="-1152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56" d="100"/>
          <a:sy n="56" d="100"/>
        </p:scale>
        <p:origin x="-1830" y="-96"/>
      </p:cViewPr>
      <p:guideLst>
        <p:guide orient="horz" pos="2928"/>
        <p:guide pos="220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E4C64EE1-592A-45A9-9E8D-8A110C604C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3127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en-US" altLang="zh-CN" smtClean="0"/>
              <a:t>5656</a:t>
            </a:r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宋体" pitchFamily="2" charset="-122"/>
              </a:defRPr>
            </a:lvl1pPr>
          </a:lstStyle>
          <a:p>
            <a:fld id="{8DA2099C-E03D-4BEA-80BD-EC59252D8E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59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6C443-04BC-4639-B5F7-E14A7E3E0041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EA40DB-2C16-44B9-A9C4-C769A491997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8FD7B-18DB-470B-8EB0-2FCC79C2EFD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B939F3-F212-4398-B6A2-36359102A571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BB39F-1F83-4335-86FE-5F8459C2D45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80744-4BAF-4E76-BD55-43E4623B9335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6E5C7E-BACC-45E5-9A21-21A703D46E37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75E31-1681-48B9-8FD9-BD74F85A384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7B6064-8543-4B39-9E49-221AE8644D5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F5616-D0B0-4808-8B1B-DBFF56C9826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2EDCD-F4FB-4A0C-8087-7E88E73608AD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A304D7-8932-4204-86CF-52D51FB0CF1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物理层的作用就是</a:t>
            </a:r>
            <a:r>
              <a:rPr lang="zh-CN" altLang="en-US" dirty="0" smtClean="0">
                <a:solidFill>
                  <a:schemeClr val="hlink"/>
                </a:solidFill>
              </a:rPr>
              <a:t>透明地传送比特流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在物理层上所传数据的单位是</a:t>
            </a:r>
            <a:r>
              <a:rPr lang="zh-CN" altLang="en-US" dirty="0" smtClean="0">
                <a:solidFill>
                  <a:schemeClr val="hlink"/>
                </a:solidFill>
              </a:rPr>
              <a:t>比特</a:t>
            </a:r>
            <a:r>
              <a:rPr lang="zh-CN" altLang="en-US" dirty="0" smtClean="0"/>
              <a:t>。</a:t>
            </a:r>
          </a:p>
          <a:p>
            <a:pPr eaLnBrk="1" hangingPunct="1"/>
            <a:r>
              <a:rPr lang="zh-CN" altLang="en-US" dirty="0" smtClean="0"/>
              <a:t>传递信息所利用的一些物理媒体，如双绞线、同轴电缆、光缆等，并不在物理层之内，而是在物理层的下面。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2014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考研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37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E0FC0-8F07-4FF0-AEA6-ABFA6A24677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E0FC0-8F07-4FF0-AEA6-ABFA6A246775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2FB42-D4B7-4696-8AC7-9B276162C58C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A7AC6-D75F-4A0B-9048-E30D79FD5CF8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0F3553-C0BE-48C4-8DD3-5FC4991349FD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578DF-92DC-4964-A3E1-442DB4580AB9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E0FC0-8F07-4FF0-AEA6-ABFA6A246775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E0FC0-8F07-4FF0-AEA6-ABFA6A24677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6E0FC0-8F07-4FF0-AEA6-ABFA6A24677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4072BB-C0A7-4D91-BBFB-832D3F59496A}" type="slidenum">
              <a:rPr lang="zh-CN" altLang="en-US" smtClean="0">
                <a:ea typeface="宋体" charset="-122"/>
              </a:rPr>
              <a:pPr/>
              <a:t>6</a:t>
            </a:fld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579CF-0C03-4EA8-8DB5-7CDE822D595A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4245E8-2E5E-4656-8381-ACB96D67BCA9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9BE398-1C24-442A-92FC-A6A81052AFBA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C0C99B-1815-4FE3-9495-DAE1B69CAE1A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EF08C4-C0DF-42C1-87A5-53C59A9B9A1C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2098D-4AC7-4E49-8190-DF432EC3114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42E9C-E7C7-4808-803A-3C6E5144D51A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9E849-7A3B-4EC2-9D2A-2D1FED2CAF17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B7711-A663-488E-B52B-86687E6687F9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1E548D-4882-466F-90D4-B43630CAEC11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2015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考研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34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A4008-4F39-4A34-945B-0E1F74AE3B41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CFB798-AF5D-47D2-B392-8E63BC9421EA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E120D-88C8-42F1-9EE2-65CFD0B70258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E8F32-39B9-4FD0-A09F-F9083D50B6EF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B322E-BB0E-4506-B909-BC46EC978D1D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08687-ADE0-4549-BB42-AF1A68743558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2F77B-D340-416C-8228-E55FDA73257F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2009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考研</a:t>
            </a:r>
            <a:r>
              <a:rPr lang="en-US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34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rPr>
              <a:t>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2099C-E03D-4BEA-80BD-EC59252D8E32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BB64D-82BF-4402-B1B4-2B119A77DE6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8A88C-2856-4967-B646-06670A0CEBD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70878C-CF76-4284-894D-9B5F5A1A620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2B925-1CBA-467C-B13D-B030019F7FA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685800"/>
            <a:ext cx="8420100" cy="2127250"/>
          </a:xfrm>
        </p:spPr>
        <p:txBody>
          <a:bodyPr/>
          <a:lstStyle>
            <a:lvl1pPr algn="ctr">
              <a:defRPr sz="5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0250"/>
            <a:ext cx="69342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C80574E-8B94-4515-ADE1-BF6C35829DF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47650" y="2889250"/>
            <a:ext cx="3109913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357563" y="2889250"/>
            <a:ext cx="3108325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6465888" y="2889250"/>
            <a:ext cx="3109912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236A91-AB49-49FF-BD59-8386391FD12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464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379662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53415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FACEB-921B-4428-A32E-7A6FF935A2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291822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504" y="188640"/>
            <a:ext cx="89154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96752"/>
            <a:ext cx="4381500" cy="2376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754339"/>
            <a:ext cx="4381500" cy="2376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3C52F4D9-41EC-423B-B963-42D1C41ACC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6355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1"/>
            <a:ext cx="8915400" cy="79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196752"/>
            <a:ext cx="4381500" cy="49341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029200" y="1196752"/>
            <a:ext cx="4381500" cy="4934173"/>
          </a:xfrm>
        </p:spPr>
        <p:txBody>
          <a:bodyPr/>
          <a:lstStyle/>
          <a:p>
            <a:r>
              <a:rPr lang="zh-CN" altLang="en-US" smtClean="0"/>
              <a:t>单击图标添加剪 贴画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fld id="{966CAE82-64C7-4E5B-88D2-F38A61F120C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089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196752"/>
            <a:ext cx="9066212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5344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634858" cy="1362075"/>
          </a:xfrm>
        </p:spPr>
        <p:txBody>
          <a:bodyPr anchor="t"/>
          <a:lstStyle>
            <a:lvl1pPr algn="l">
              <a:defRPr sz="4400" b="1" cap="all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63485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F47B36-077D-42FE-9DED-0C77CB87E4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9813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196752"/>
            <a:ext cx="4460304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1208" y="1196752"/>
            <a:ext cx="4460304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52295-AD8D-47A8-A4D5-D2F6B9F48E3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5832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188640"/>
            <a:ext cx="9066212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299" y="1207874"/>
            <a:ext cx="445551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299" y="1872534"/>
            <a:ext cx="4455513" cy="4292770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4383" y="1207874"/>
            <a:ext cx="4457129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4383" y="1872534"/>
            <a:ext cx="4457129" cy="4292770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03054-A18C-4CF4-8FEF-67B6C74EC7C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675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38B79-8FD5-46F1-8A19-651A319ADB1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495300" y="1052736"/>
            <a:ext cx="90662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1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0705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6880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74B41-85B4-4984-A2A4-801BFDC62CF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8255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EF2C3-09B7-48D6-BCFF-274B159605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8598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88640"/>
            <a:ext cx="906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96752"/>
            <a:ext cx="9066212" cy="49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356176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56176"/>
            <a:ext cx="231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fld id="{67B052E9-C54A-4603-AE2F-EB72B006DB6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1" name="Picture 2" descr="computer networking 的图像结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9424" y="188640"/>
            <a:ext cx="1124935" cy="8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99"/>
          </a:solidFill>
          <a:latin typeface="+mn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黑体" pitchFamily="2" charset="-122"/>
        </a:defRPr>
      </a:lvl2pPr>
      <a:lvl3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黑体" pitchFamily="2" charset="-122"/>
        </a:defRPr>
      </a:lvl3pPr>
      <a:lvl4pPr marL="1600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4pPr>
      <a:lvl5pPr marL="2057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4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notesSlide" Target="../notesSlides/notesSlide5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4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3" Type="http://schemas.openxmlformats.org/officeDocument/2006/relationships/tags" Target="../tags/tag54.xml"/><Relationship Id="rId21" Type="http://schemas.openxmlformats.org/officeDocument/2006/relationships/image" Target="../media/image4.png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tags" Target="../tags/tag70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tags" Target="../tags/tag87.xml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10" Type="http://schemas.openxmlformats.org/officeDocument/2006/relationships/tags" Target="../tags/tag80.xml"/><Relationship Id="rId19" Type="http://schemas.openxmlformats.org/officeDocument/2006/relationships/image" Target="../media/image4.png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tags" Target="../tags/tag10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0" Type="http://schemas.openxmlformats.org/officeDocument/2006/relationships/image" Target="../media/image4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10" Type="http://schemas.openxmlformats.org/officeDocument/2006/relationships/tags" Target="../tags/tag97.xml"/><Relationship Id="rId19" Type="http://schemas.openxmlformats.org/officeDocument/2006/relationships/notesSlide" Target="../notesSlides/notesSlide20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" Type="http://schemas.openxmlformats.org/officeDocument/2006/relationships/tags" Target="../tags/tag106.xml"/><Relationship Id="rId16" Type="http://schemas.openxmlformats.org/officeDocument/2006/relationships/tags" Target="../tags/tag120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tags" Target="../tags/tag119.xml"/><Relationship Id="rId10" Type="http://schemas.openxmlformats.org/officeDocument/2006/relationships/tags" Target="../tags/tag114.xml"/><Relationship Id="rId19" Type="http://schemas.openxmlformats.org/officeDocument/2006/relationships/image" Target="../media/image4.png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tags" Target="../tags/tag1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1" Type="http://schemas.openxmlformats.org/officeDocument/2006/relationships/image" Target="../media/image4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第 </a:t>
            </a:r>
            <a:r>
              <a:rPr lang="en-US" altLang="zh-CN" dirty="0">
                <a:latin typeface="+mn-lt"/>
              </a:rPr>
              <a:t>2 </a:t>
            </a:r>
            <a:r>
              <a:rPr lang="zh-CN" altLang="en-US" dirty="0">
                <a:latin typeface="+mn-lt"/>
              </a:rPr>
              <a:t>章 </a:t>
            </a:r>
            <a:r>
              <a:rPr lang="zh-CN" altLang="en-US" dirty="0" smtClean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物理层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90600" y="635000"/>
            <a:ext cx="79248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b="1" dirty="0" smtClean="0"/>
              <a:t>在无噪声情况下，若某通信链路的带宽为</a:t>
            </a:r>
            <a:r>
              <a:rPr lang="en-US" altLang="zh-CN" sz="2800" b="1" dirty="0" smtClean="0"/>
              <a:t>3kHz</a:t>
            </a:r>
            <a:r>
              <a:rPr lang="zh-CN" altLang="zh-CN" sz="2800" b="1" dirty="0" smtClean="0"/>
              <a:t>，采用</a:t>
            </a:r>
            <a:r>
              <a:rPr lang="en-US" altLang="zh-CN" sz="2800" b="1" dirty="0" smtClean="0"/>
              <a:t>4</a:t>
            </a:r>
            <a:r>
              <a:rPr lang="zh-CN" altLang="zh-CN" sz="2800" b="1" dirty="0" smtClean="0"/>
              <a:t>个相位，每个相位具有</a:t>
            </a:r>
            <a:r>
              <a:rPr lang="en-US" altLang="zh-CN" sz="2800" b="1" dirty="0" smtClean="0"/>
              <a:t>4</a:t>
            </a:r>
            <a:r>
              <a:rPr lang="zh-CN" altLang="zh-CN" sz="2800" b="1" dirty="0" smtClean="0"/>
              <a:t>种振幅的</a:t>
            </a:r>
            <a:r>
              <a:rPr lang="en-US" altLang="zh-CN" sz="2800" b="1" dirty="0" smtClean="0"/>
              <a:t>QAM</a:t>
            </a:r>
            <a:r>
              <a:rPr lang="zh-CN" altLang="zh-CN" sz="2800" b="1" dirty="0" smtClean="0"/>
              <a:t>调制技术，则该通信链路的最大数据传输速率</a:t>
            </a:r>
            <a:r>
              <a:rPr lang="zh-CN" altLang="zh-CN" sz="2800" b="1" dirty="0" smtClean="0"/>
              <a:t>是</a:t>
            </a:r>
            <a:endParaRPr lang="zh-CN" altLang="en-US" sz="26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981200" y="2786062"/>
            <a:ext cx="2827784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smtClean="0"/>
              <a:t>12 kbps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5457056" y="2780928"/>
            <a:ext cx="2755776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smtClean="0"/>
              <a:t>24 kbps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961728" y="3861048"/>
            <a:ext cx="2827784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smtClean="0"/>
              <a:t>48 kbps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5437584" y="3869606"/>
            <a:ext cx="2755776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smtClean="0"/>
              <a:t>96 kbps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2287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4704581" y="2845222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209253" y="3925342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4685109" y="393390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 bwMode="auto">
          <a:xfrm>
            <a:off x="6858000" y="6215062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906000" cy="635000"/>
            <a:chOff x="0" y="0"/>
            <a:chExt cx="9906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906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 descr="tmp2855.tmp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8356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92560" y="692696"/>
            <a:ext cx="79248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indent="0">
              <a:buNone/>
            </a:pPr>
            <a:r>
              <a:rPr lang="zh-CN" altLang="en-US" sz="2800" b="1" dirty="0" smtClean="0"/>
              <a:t>在以下传输介质中，带宽最宽，抗干扰能力最强的是</a:t>
            </a:r>
            <a:endParaRPr lang="zh-CN" altLang="en-US" sz="26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2000672" y="3429000"/>
            <a:ext cx="2899792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 smtClean="0"/>
              <a:t>同轴电缆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5385048" y="3429000"/>
            <a:ext cx="29718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 smtClean="0"/>
              <a:t>双绞线</a:t>
            </a:r>
            <a:endParaRPr lang="zh-CN" altLang="en-US" sz="28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981200" y="4500562"/>
            <a:ext cx="29718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 smtClean="0"/>
              <a:t>光纤</a:t>
            </a:r>
            <a:endParaRPr lang="zh-CN" altLang="en-US" sz="28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5385048" y="4437112"/>
            <a:ext cx="297180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800" dirty="0" smtClean="0"/>
              <a:t>微波无线信道</a:t>
            </a:r>
            <a:endParaRPr lang="zh-CN" altLang="en-US" sz="28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248197" y="3493294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4632573" y="3493294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2287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4632573" y="45014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 bwMode="auto">
          <a:xfrm>
            <a:off x="6858000" y="6215062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</a:p>
        </p:txBody>
      </p:sp>
      <p:grpSp>
        <p:nvGrpSpPr>
          <p:cNvPr id="2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906000" cy="635000"/>
            <a:chOff x="0" y="0"/>
            <a:chExt cx="9906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906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 descr="tmp28BC.tmp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8356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90600" y="635000"/>
            <a:ext cx="79248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b="1" dirty="0" smtClean="0"/>
              <a:t>通信系统的一般模型中</a:t>
            </a:r>
            <a:r>
              <a:rPr lang="zh-CN" altLang="en-US" sz="2800" b="1" dirty="0" smtClean="0"/>
              <a:t>，以下哪</a:t>
            </a:r>
            <a:r>
              <a:rPr lang="zh-CN" altLang="en-US" sz="2800" b="1" dirty="0" smtClean="0"/>
              <a:t>些部分是可有可无的？</a:t>
            </a:r>
            <a:endParaRPr lang="zh-CN" altLang="en-US" sz="26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981200" y="2786062"/>
            <a:ext cx="3475856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信息源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981200" y="3540423"/>
            <a:ext cx="3475856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发送器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981200" y="4298231"/>
            <a:ext cx="3475856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信道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5961112" y="2780928"/>
            <a:ext cx="3475856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接收器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矩形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228725" y="28503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228725" y="3604717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228725" y="4362525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5208637" y="2845222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 bwMode="auto">
          <a:xfrm>
            <a:off x="6858000" y="6215062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1" name="TextBox 20"/>
          <p:cNvSpPr txBox="1"/>
          <p:nvPr>
            <p:custDataLst>
              <p:tags r:id="rId12"/>
            </p:custDataLst>
          </p:nvPr>
        </p:nvSpPr>
        <p:spPr>
          <a:xfrm>
            <a:off x="5961112" y="3573016"/>
            <a:ext cx="3475856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受信者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22" name="矩形 21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5208637" y="3637310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E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906000" cy="635000"/>
            <a:chOff x="0" y="0"/>
            <a:chExt cx="9906000" cy="635000"/>
          </a:xfrm>
        </p:grpSpPr>
        <p:sp>
          <p:nvSpPr>
            <p:cNvPr id="13" name="TitleBackground"/>
            <p:cNvSpPr/>
            <p:nvPr>
              <p:custDataLst>
                <p:tags r:id="rId16"/>
              </p:custDataLst>
            </p:nvPr>
          </p:nvSpPr>
          <p:spPr bwMode="auto">
            <a:xfrm>
              <a:off x="0" y="0"/>
              <a:ext cx="9906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 descr="tmp2855.tmp"/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8356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次课课后探究问题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光纤的带宽很宽，能不能同时传送多路信号？</a:t>
            </a:r>
            <a:endParaRPr lang="en-US" altLang="zh-CN" dirty="0" smtClean="0"/>
          </a:p>
          <a:p>
            <a:r>
              <a:rPr lang="zh-CN" altLang="en-US" dirty="0" smtClean="0"/>
              <a:t>自由空间同时有很多电磁波信号在传输，为什么能正常通信？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en-US" altLang="zh-CN" dirty="0" smtClean="0"/>
              <a:t> </a:t>
            </a:r>
            <a:r>
              <a:rPr lang="zh-CN" altLang="zh-CN" dirty="0" smtClean="0"/>
              <a:t>信道</a:t>
            </a:r>
            <a:r>
              <a:rPr lang="zh-CN" altLang="zh-CN" dirty="0"/>
              <a:t>复用技术</a:t>
            </a:r>
            <a:endParaRPr lang="zh-CN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2.4.1 </a:t>
            </a:r>
            <a:r>
              <a:rPr lang="en-US" altLang="zh-CN" dirty="0" smtClean="0"/>
              <a:t> </a:t>
            </a:r>
            <a:r>
              <a:rPr lang="zh-CN" altLang="zh-CN" dirty="0" smtClean="0"/>
              <a:t>频分复用</a:t>
            </a:r>
            <a:r>
              <a:rPr lang="zh-CN" altLang="zh-CN" dirty="0"/>
              <a:t>、时分复用和统计时分复用</a:t>
            </a:r>
          </a:p>
          <a:p>
            <a:r>
              <a:rPr lang="en-US" altLang="zh-CN" dirty="0" smtClean="0"/>
              <a:t>2.4.2  </a:t>
            </a:r>
            <a:r>
              <a:rPr lang="zh-CN" altLang="zh-CN" dirty="0" smtClean="0"/>
              <a:t>波分复用</a:t>
            </a:r>
            <a:endParaRPr lang="zh-CN" altLang="zh-CN" dirty="0"/>
          </a:p>
          <a:p>
            <a:r>
              <a:rPr lang="en-US" altLang="zh-CN" dirty="0"/>
              <a:t>2.4.3 </a:t>
            </a:r>
            <a:r>
              <a:rPr lang="en-US" altLang="zh-CN" dirty="0" smtClean="0"/>
              <a:t> </a:t>
            </a:r>
            <a:r>
              <a:rPr lang="zh-CN" altLang="zh-CN" dirty="0" smtClean="0"/>
              <a:t>码分复用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342307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2.4.1  </a:t>
            </a:r>
            <a:r>
              <a:rPr lang="zh-CN" altLang="en-US" sz="3200" dirty="0"/>
              <a:t>频分复用、时分复用和统计时分复用</a:t>
            </a:r>
            <a:r>
              <a:rPr lang="zh-CN" altLang="en-US" sz="4000" dirty="0"/>
              <a:t>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442906" y="2279193"/>
            <a:ext cx="7099300" cy="1912278"/>
            <a:chOff x="1442906" y="2204864"/>
            <a:chExt cx="7099300" cy="1912278"/>
          </a:xfrm>
        </p:grpSpPr>
        <p:sp>
          <p:nvSpPr>
            <p:cNvPr id="123943" name="Line 39"/>
            <p:cNvSpPr>
              <a:spLocks noChangeShapeType="1"/>
            </p:cNvSpPr>
            <p:nvPr/>
          </p:nvSpPr>
          <p:spPr bwMode="auto">
            <a:xfrm>
              <a:off x="1840178" y="2546177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44" name="Line 40"/>
            <p:cNvSpPr>
              <a:spLocks noChangeShapeType="1"/>
            </p:cNvSpPr>
            <p:nvPr/>
          </p:nvSpPr>
          <p:spPr bwMode="auto">
            <a:xfrm>
              <a:off x="1840178" y="3039889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45" name="Line 41"/>
            <p:cNvSpPr>
              <a:spLocks noChangeShapeType="1"/>
            </p:cNvSpPr>
            <p:nvPr/>
          </p:nvSpPr>
          <p:spPr bwMode="auto">
            <a:xfrm>
              <a:off x="1840178" y="3533602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46" name="Oval 42"/>
            <p:cNvSpPr>
              <a:spLocks noChangeArrowheads="1"/>
            </p:cNvSpPr>
            <p:nvPr/>
          </p:nvSpPr>
          <p:spPr bwMode="auto">
            <a:xfrm>
              <a:off x="1442906" y="2357265"/>
              <a:ext cx="397271" cy="3778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sz="1600" b="1">
                  <a:latin typeface="+mn-lt"/>
                  <a:ea typeface="黑体" pitchFamily="2" charset="-122"/>
                </a:rPr>
                <a:t>A</a:t>
              </a:r>
              <a:r>
                <a:rPr lang="en-US" altLang="zh-CN" sz="1600" b="1" baseline="-25000"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123947" name="Oval 43"/>
            <p:cNvSpPr>
              <a:spLocks noChangeArrowheads="1"/>
            </p:cNvSpPr>
            <p:nvPr/>
          </p:nvSpPr>
          <p:spPr bwMode="auto">
            <a:xfrm>
              <a:off x="8144934" y="2357265"/>
              <a:ext cx="397272" cy="3778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sz="1600" b="1">
                  <a:latin typeface="+mn-lt"/>
                  <a:ea typeface="黑体" pitchFamily="2" charset="-122"/>
                </a:rPr>
                <a:t>A</a:t>
              </a:r>
              <a:r>
                <a:rPr lang="en-US" altLang="zh-CN" sz="1600" b="1" baseline="-25000">
                  <a:latin typeface="+mn-lt"/>
                  <a:ea typeface="黑体" pitchFamily="2" charset="-122"/>
                </a:rPr>
                <a:t>2</a:t>
              </a:r>
            </a:p>
          </p:txBody>
        </p:sp>
        <p:sp>
          <p:nvSpPr>
            <p:cNvPr id="123948" name="Oval 44"/>
            <p:cNvSpPr>
              <a:spLocks noChangeArrowheads="1"/>
            </p:cNvSpPr>
            <p:nvPr/>
          </p:nvSpPr>
          <p:spPr bwMode="auto">
            <a:xfrm>
              <a:off x="1442906" y="2850978"/>
              <a:ext cx="397271" cy="3778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sz="1600" b="1">
                  <a:latin typeface="+mn-lt"/>
                  <a:ea typeface="黑体" pitchFamily="2" charset="-122"/>
                </a:rPr>
                <a:t>B</a:t>
              </a:r>
              <a:r>
                <a:rPr lang="en-US" altLang="zh-CN" sz="1600" b="1" baseline="-25000"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123949" name="Oval 45"/>
            <p:cNvSpPr>
              <a:spLocks noChangeArrowheads="1"/>
            </p:cNvSpPr>
            <p:nvPr/>
          </p:nvSpPr>
          <p:spPr bwMode="auto">
            <a:xfrm>
              <a:off x="8144934" y="2850978"/>
              <a:ext cx="397272" cy="3778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sz="1600" b="1">
                  <a:latin typeface="+mn-lt"/>
                  <a:ea typeface="黑体" pitchFamily="2" charset="-122"/>
                </a:rPr>
                <a:t>B</a:t>
              </a:r>
              <a:r>
                <a:rPr lang="en-US" altLang="zh-CN" sz="1600" b="1" baseline="-25000">
                  <a:latin typeface="+mn-lt"/>
                  <a:ea typeface="黑体" pitchFamily="2" charset="-122"/>
                </a:rPr>
                <a:t>2</a:t>
              </a:r>
            </a:p>
          </p:txBody>
        </p:sp>
        <p:sp>
          <p:nvSpPr>
            <p:cNvPr id="123950" name="Oval 46"/>
            <p:cNvSpPr>
              <a:spLocks noChangeArrowheads="1"/>
            </p:cNvSpPr>
            <p:nvPr/>
          </p:nvSpPr>
          <p:spPr bwMode="auto">
            <a:xfrm>
              <a:off x="1442906" y="3344690"/>
              <a:ext cx="397271" cy="3778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sz="1600" b="1">
                  <a:latin typeface="+mn-lt"/>
                  <a:ea typeface="黑体" pitchFamily="2" charset="-122"/>
                </a:rPr>
                <a:t>C</a:t>
              </a:r>
              <a:r>
                <a:rPr lang="en-US" altLang="zh-CN" sz="1600" b="1" baseline="-25000"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123951" name="Oval 47"/>
            <p:cNvSpPr>
              <a:spLocks noChangeArrowheads="1"/>
            </p:cNvSpPr>
            <p:nvPr/>
          </p:nvSpPr>
          <p:spPr bwMode="auto">
            <a:xfrm>
              <a:off x="8144934" y="3344690"/>
              <a:ext cx="397272" cy="3778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sz="1600" b="1">
                  <a:latin typeface="+mn-lt"/>
                  <a:ea typeface="黑体" pitchFamily="2" charset="-122"/>
                </a:rPr>
                <a:t>C</a:t>
              </a:r>
              <a:r>
                <a:rPr lang="en-US" altLang="zh-CN" sz="1600" b="1" baseline="-25000">
                  <a:latin typeface="+mn-lt"/>
                  <a:ea typeface="黑体" pitchFamily="2" charset="-122"/>
                </a:rPr>
                <a:t>2</a:t>
              </a:r>
            </a:p>
          </p:txBody>
        </p:sp>
        <p:sp>
          <p:nvSpPr>
            <p:cNvPr id="123964" name="Text Box 60"/>
            <p:cNvSpPr txBox="1">
              <a:spLocks noChangeArrowheads="1"/>
            </p:cNvSpPr>
            <p:nvPr/>
          </p:nvSpPr>
          <p:spPr bwMode="auto">
            <a:xfrm>
              <a:off x="4017434" y="3717032"/>
              <a:ext cx="23743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 dirty="0">
                  <a:latin typeface="+mn-lt"/>
                  <a:ea typeface="黑体" pitchFamily="2" charset="-122"/>
                </a:rPr>
                <a:t>(a) </a:t>
              </a:r>
              <a:r>
                <a:rPr lang="zh-CN" altLang="en-US" sz="2000" b="1" dirty="0">
                  <a:latin typeface="+mn-lt"/>
                  <a:ea typeface="黑体" pitchFamily="2" charset="-122"/>
                </a:rPr>
                <a:t>使用单独的信道</a:t>
              </a:r>
            </a:p>
          </p:txBody>
        </p:sp>
        <p:sp>
          <p:nvSpPr>
            <p:cNvPr id="123968" name="Line 64"/>
            <p:cNvSpPr>
              <a:spLocks noChangeShapeType="1"/>
            </p:cNvSpPr>
            <p:nvPr/>
          </p:nvSpPr>
          <p:spPr bwMode="auto">
            <a:xfrm>
              <a:off x="3676915" y="2431877"/>
              <a:ext cx="23905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69" name="Line 65"/>
            <p:cNvSpPr>
              <a:spLocks noChangeShapeType="1"/>
            </p:cNvSpPr>
            <p:nvPr/>
          </p:nvSpPr>
          <p:spPr bwMode="auto">
            <a:xfrm>
              <a:off x="3676915" y="2912889"/>
              <a:ext cx="23905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70" name="Line 66"/>
            <p:cNvSpPr>
              <a:spLocks noChangeShapeType="1"/>
            </p:cNvSpPr>
            <p:nvPr/>
          </p:nvSpPr>
          <p:spPr bwMode="auto">
            <a:xfrm>
              <a:off x="3676915" y="3417714"/>
              <a:ext cx="23905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82" name="AutoShape 78"/>
            <p:cNvSpPr>
              <a:spLocks noChangeArrowheads="1"/>
            </p:cNvSpPr>
            <p:nvPr/>
          </p:nvSpPr>
          <p:spPr bwMode="auto">
            <a:xfrm>
              <a:off x="4793060" y="319228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84" name="Oval 80"/>
            <p:cNvSpPr>
              <a:spLocks noChangeArrowheads="1"/>
            </p:cNvSpPr>
            <p:nvPr/>
          </p:nvSpPr>
          <p:spPr bwMode="auto">
            <a:xfrm>
              <a:off x="1921008" y="2357264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85" name="Oval 81"/>
            <p:cNvSpPr>
              <a:spLocks noChangeArrowheads="1"/>
            </p:cNvSpPr>
            <p:nvPr/>
          </p:nvSpPr>
          <p:spPr bwMode="auto">
            <a:xfrm>
              <a:off x="4801658" y="22048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86" name="Oval 82"/>
            <p:cNvSpPr>
              <a:spLocks noChangeArrowheads="1"/>
            </p:cNvSpPr>
            <p:nvPr/>
          </p:nvSpPr>
          <p:spPr bwMode="auto">
            <a:xfrm>
              <a:off x="7904163" y="23572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87" name="Rectangle 83"/>
            <p:cNvSpPr>
              <a:spLocks noChangeArrowheads="1"/>
            </p:cNvSpPr>
            <p:nvPr/>
          </p:nvSpPr>
          <p:spPr bwMode="auto">
            <a:xfrm>
              <a:off x="7904163" y="2887489"/>
              <a:ext cx="12726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88" name="Rectangle 84"/>
            <p:cNvSpPr>
              <a:spLocks noChangeArrowheads="1"/>
            </p:cNvSpPr>
            <p:nvPr/>
          </p:nvSpPr>
          <p:spPr bwMode="auto">
            <a:xfrm>
              <a:off x="1921008" y="288748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89" name="Rectangle 85"/>
            <p:cNvSpPr>
              <a:spLocks noChangeArrowheads="1"/>
            </p:cNvSpPr>
            <p:nvPr/>
          </p:nvSpPr>
          <p:spPr bwMode="auto">
            <a:xfrm>
              <a:off x="4817137" y="2736678"/>
              <a:ext cx="128984" cy="122237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90" name="AutoShape 86"/>
            <p:cNvSpPr>
              <a:spLocks noChangeArrowheads="1"/>
            </p:cNvSpPr>
            <p:nvPr/>
          </p:nvSpPr>
          <p:spPr bwMode="auto">
            <a:xfrm>
              <a:off x="7905328" y="3309765"/>
              <a:ext cx="178858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91" name="AutoShape 87"/>
            <p:cNvSpPr>
              <a:spLocks noChangeArrowheads="1"/>
            </p:cNvSpPr>
            <p:nvPr/>
          </p:nvSpPr>
          <p:spPr bwMode="auto">
            <a:xfrm>
              <a:off x="1895211" y="3324052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442906" y="4335487"/>
            <a:ext cx="7099300" cy="1480230"/>
            <a:chOff x="1442906" y="4221088"/>
            <a:chExt cx="7099300" cy="1480230"/>
          </a:xfrm>
        </p:grpSpPr>
        <p:sp>
          <p:nvSpPr>
            <p:cNvPr id="123996" name="Text Box 92"/>
            <p:cNvSpPr txBox="1">
              <a:spLocks noChangeArrowheads="1"/>
            </p:cNvSpPr>
            <p:nvPr/>
          </p:nvSpPr>
          <p:spPr bwMode="auto">
            <a:xfrm>
              <a:off x="4518274" y="4421112"/>
              <a:ext cx="31931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>
                  <a:latin typeface="+mn-lt"/>
                  <a:ea typeface="黑体" pitchFamily="2" charset="-122"/>
                </a:rPr>
                <a:t>+</a:t>
              </a:r>
            </a:p>
          </p:txBody>
        </p:sp>
        <p:sp>
          <p:nvSpPr>
            <p:cNvPr id="123997" name="Text Box 93"/>
            <p:cNvSpPr txBox="1">
              <a:spLocks noChangeArrowheads="1"/>
            </p:cNvSpPr>
            <p:nvPr/>
          </p:nvSpPr>
          <p:spPr bwMode="auto">
            <a:xfrm>
              <a:off x="4158456" y="4429049"/>
              <a:ext cx="165272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600" b="1" dirty="0" smtClean="0">
                  <a:latin typeface="+mn-lt"/>
                  <a:ea typeface="黑体" pitchFamily="2" charset="-122"/>
                </a:rPr>
                <a:t>(                     </a:t>
              </a:r>
              <a:r>
                <a:rPr lang="en-US" altLang="zh-CN" sz="1600" b="1" dirty="0">
                  <a:latin typeface="+mn-lt"/>
                  <a:ea typeface="黑体" pitchFamily="2" charset="-122"/>
                </a:rPr>
                <a:t>)</a:t>
              </a:r>
            </a:p>
          </p:txBody>
        </p:sp>
        <p:sp>
          <p:nvSpPr>
            <p:cNvPr id="123941" name="Text Box 37"/>
            <p:cNvSpPr txBox="1">
              <a:spLocks noChangeArrowheads="1"/>
            </p:cNvSpPr>
            <p:nvPr/>
          </p:nvSpPr>
          <p:spPr bwMode="auto">
            <a:xfrm>
              <a:off x="4925864" y="4421112"/>
              <a:ext cx="31931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800" b="1" dirty="0">
                  <a:latin typeface="+mn-lt"/>
                  <a:ea typeface="黑体" pitchFamily="2" charset="-122"/>
                </a:rPr>
                <a:t>+</a:t>
              </a:r>
            </a:p>
          </p:txBody>
        </p:sp>
        <p:sp>
          <p:nvSpPr>
            <p:cNvPr id="123942" name="Line 38"/>
            <p:cNvSpPr>
              <a:spLocks noChangeShapeType="1"/>
            </p:cNvSpPr>
            <p:nvPr/>
          </p:nvSpPr>
          <p:spPr bwMode="auto">
            <a:xfrm>
              <a:off x="1840178" y="4903712"/>
              <a:ext cx="6382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52" name="Line 48"/>
            <p:cNvSpPr>
              <a:spLocks noChangeShapeType="1"/>
            </p:cNvSpPr>
            <p:nvPr/>
          </p:nvSpPr>
          <p:spPr bwMode="auto">
            <a:xfrm>
              <a:off x="2717271" y="4903712"/>
              <a:ext cx="47087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53" name="Line 49"/>
            <p:cNvSpPr>
              <a:spLocks noChangeShapeType="1"/>
            </p:cNvSpPr>
            <p:nvPr/>
          </p:nvSpPr>
          <p:spPr bwMode="auto">
            <a:xfrm>
              <a:off x="7426061" y="4979912"/>
              <a:ext cx="877094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54" name="Line 50"/>
            <p:cNvSpPr>
              <a:spLocks noChangeShapeType="1"/>
            </p:cNvSpPr>
            <p:nvPr/>
          </p:nvSpPr>
          <p:spPr bwMode="auto">
            <a:xfrm flipH="1">
              <a:off x="7426061" y="4448099"/>
              <a:ext cx="877094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55" name="Line 51"/>
            <p:cNvSpPr>
              <a:spLocks noChangeShapeType="1"/>
            </p:cNvSpPr>
            <p:nvPr/>
          </p:nvSpPr>
          <p:spPr bwMode="auto">
            <a:xfrm flipV="1">
              <a:off x="1759347" y="4979912"/>
              <a:ext cx="878813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56" name="Line 52"/>
            <p:cNvSpPr>
              <a:spLocks noChangeShapeType="1"/>
            </p:cNvSpPr>
            <p:nvPr/>
          </p:nvSpPr>
          <p:spPr bwMode="auto">
            <a:xfrm>
              <a:off x="1759347" y="4448099"/>
              <a:ext cx="878813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57" name="Oval 53"/>
            <p:cNvSpPr>
              <a:spLocks noChangeArrowheads="1"/>
            </p:cNvSpPr>
            <p:nvPr/>
          </p:nvSpPr>
          <p:spPr bwMode="auto">
            <a:xfrm>
              <a:off x="1442906" y="4221088"/>
              <a:ext cx="397271" cy="3778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sz="1600" b="1">
                  <a:latin typeface="+mn-lt"/>
                  <a:ea typeface="黑体" pitchFamily="2" charset="-122"/>
                </a:rPr>
                <a:t>A</a:t>
              </a:r>
              <a:r>
                <a:rPr lang="en-US" altLang="zh-CN" sz="1600" b="1" baseline="-25000"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123958" name="Oval 54"/>
            <p:cNvSpPr>
              <a:spLocks noChangeArrowheads="1"/>
            </p:cNvSpPr>
            <p:nvPr/>
          </p:nvSpPr>
          <p:spPr bwMode="auto">
            <a:xfrm>
              <a:off x="8144934" y="4221088"/>
              <a:ext cx="397272" cy="3778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sz="1600" b="1">
                  <a:latin typeface="+mn-lt"/>
                  <a:ea typeface="黑体" pitchFamily="2" charset="-122"/>
                </a:rPr>
                <a:t>A</a:t>
              </a:r>
              <a:r>
                <a:rPr lang="en-US" altLang="zh-CN" sz="1600" b="1" baseline="-25000">
                  <a:latin typeface="+mn-lt"/>
                  <a:ea typeface="黑体" pitchFamily="2" charset="-122"/>
                </a:rPr>
                <a:t>2</a:t>
              </a:r>
            </a:p>
          </p:txBody>
        </p:sp>
        <p:sp>
          <p:nvSpPr>
            <p:cNvPr id="123959" name="Oval 55"/>
            <p:cNvSpPr>
              <a:spLocks noChangeArrowheads="1"/>
            </p:cNvSpPr>
            <p:nvPr/>
          </p:nvSpPr>
          <p:spPr bwMode="auto">
            <a:xfrm>
              <a:off x="1442906" y="4703688"/>
              <a:ext cx="397271" cy="3778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sz="1600" b="1">
                  <a:latin typeface="+mn-lt"/>
                  <a:ea typeface="黑体" pitchFamily="2" charset="-122"/>
                </a:rPr>
                <a:t>B</a:t>
              </a:r>
              <a:r>
                <a:rPr lang="en-US" altLang="zh-CN" sz="1600" b="1" baseline="-25000"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123960" name="Oval 56"/>
            <p:cNvSpPr>
              <a:spLocks noChangeArrowheads="1"/>
            </p:cNvSpPr>
            <p:nvPr/>
          </p:nvSpPr>
          <p:spPr bwMode="auto">
            <a:xfrm>
              <a:off x="8144934" y="4703688"/>
              <a:ext cx="397272" cy="3778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sz="1600" b="1">
                  <a:latin typeface="+mn-lt"/>
                  <a:ea typeface="黑体" pitchFamily="2" charset="-122"/>
                </a:rPr>
                <a:t>B</a:t>
              </a:r>
              <a:r>
                <a:rPr lang="en-US" altLang="zh-CN" sz="1600" b="1" baseline="-25000">
                  <a:latin typeface="+mn-lt"/>
                  <a:ea typeface="黑体" pitchFamily="2" charset="-122"/>
                </a:rPr>
                <a:t>2</a:t>
              </a:r>
            </a:p>
          </p:txBody>
        </p:sp>
        <p:sp>
          <p:nvSpPr>
            <p:cNvPr id="123961" name="Oval 57"/>
            <p:cNvSpPr>
              <a:spLocks noChangeArrowheads="1"/>
            </p:cNvSpPr>
            <p:nvPr/>
          </p:nvSpPr>
          <p:spPr bwMode="auto">
            <a:xfrm>
              <a:off x="1442906" y="5208513"/>
              <a:ext cx="397271" cy="3778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sz="1600" b="1">
                  <a:latin typeface="+mn-lt"/>
                  <a:ea typeface="黑体" pitchFamily="2" charset="-122"/>
                </a:rPr>
                <a:t>C</a:t>
              </a:r>
              <a:r>
                <a:rPr lang="en-US" altLang="zh-CN" sz="1600" b="1" baseline="-25000"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123962" name="Oval 58"/>
            <p:cNvSpPr>
              <a:spLocks noChangeArrowheads="1"/>
            </p:cNvSpPr>
            <p:nvPr/>
          </p:nvSpPr>
          <p:spPr bwMode="auto">
            <a:xfrm>
              <a:off x="8144934" y="5208513"/>
              <a:ext cx="397272" cy="3778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sz="1600" b="1">
                  <a:latin typeface="+mn-lt"/>
                  <a:ea typeface="黑体" pitchFamily="2" charset="-122"/>
                </a:rPr>
                <a:t>C</a:t>
              </a:r>
              <a:r>
                <a:rPr lang="en-US" altLang="zh-CN" sz="1600" b="1" baseline="-25000">
                  <a:latin typeface="+mn-lt"/>
                  <a:ea typeface="黑体" pitchFamily="2" charset="-122"/>
                </a:rPr>
                <a:t>2</a:t>
              </a:r>
            </a:p>
          </p:txBody>
        </p:sp>
        <p:sp>
          <p:nvSpPr>
            <p:cNvPr id="123963" name="Text Box 59"/>
            <p:cNvSpPr txBox="1">
              <a:spLocks noChangeArrowheads="1"/>
            </p:cNvSpPr>
            <p:nvPr/>
          </p:nvSpPr>
          <p:spPr bwMode="auto">
            <a:xfrm>
              <a:off x="4328716" y="4929112"/>
              <a:ext cx="111440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共享信道</a:t>
              </a:r>
            </a:p>
          </p:txBody>
        </p:sp>
        <p:sp>
          <p:nvSpPr>
            <p:cNvPr id="123965" name="Text Box 61"/>
            <p:cNvSpPr txBox="1">
              <a:spLocks noChangeArrowheads="1"/>
            </p:cNvSpPr>
            <p:nvPr/>
          </p:nvSpPr>
          <p:spPr bwMode="auto">
            <a:xfrm>
              <a:off x="4016896" y="5301208"/>
              <a:ext cx="213071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 dirty="0">
                  <a:latin typeface="+mn-lt"/>
                  <a:ea typeface="黑体" pitchFamily="2" charset="-122"/>
                </a:rPr>
                <a:t>(b) </a:t>
              </a:r>
              <a:r>
                <a:rPr lang="zh-CN" altLang="en-US" sz="2000" b="1" dirty="0">
                  <a:latin typeface="+mn-lt"/>
                  <a:ea typeface="黑体" pitchFamily="2" charset="-122"/>
                </a:rPr>
                <a:t>使用共享信道</a:t>
              </a:r>
            </a:p>
          </p:txBody>
        </p:sp>
        <p:sp>
          <p:nvSpPr>
            <p:cNvPr id="123966" name="Oval 62"/>
            <p:cNvSpPr>
              <a:spLocks noChangeArrowheads="1"/>
            </p:cNvSpPr>
            <p:nvPr/>
          </p:nvSpPr>
          <p:spPr bwMode="auto">
            <a:xfrm>
              <a:off x="2431785" y="4702100"/>
              <a:ext cx="717154" cy="379413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zh-CN" altLang="en-US" sz="1600" b="1">
                  <a:latin typeface="+mn-lt"/>
                  <a:ea typeface="黑体" pitchFamily="2" charset="-122"/>
                </a:rPr>
                <a:t>复用</a:t>
              </a:r>
            </a:p>
          </p:txBody>
        </p:sp>
        <p:sp>
          <p:nvSpPr>
            <p:cNvPr id="123967" name="Oval 63"/>
            <p:cNvSpPr>
              <a:spLocks noChangeArrowheads="1"/>
            </p:cNvSpPr>
            <p:nvPr/>
          </p:nvSpPr>
          <p:spPr bwMode="auto">
            <a:xfrm>
              <a:off x="7047706" y="4716387"/>
              <a:ext cx="717154" cy="37941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zh-CN" altLang="en-US" sz="1600" b="1">
                  <a:latin typeface="+mn-lt"/>
                  <a:ea typeface="黑体" pitchFamily="2" charset="-122"/>
                </a:rPr>
                <a:t>分用</a:t>
              </a:r>
            </a:p>
          </p:txBody>
        </p:sp>
        <p:sp>
          <p:nvSpPr>
            <p:cNvPr id="123971" name="Line 67"/>
            <p:cNvSpPr>
              <a:spLocks noChangeShapeType="1"/>
            </p:cNvSpPr>
            <p:nvPr/>
          </p:nvSpPr>
          <p:spPr bwMode="auto">
            <a:xfrm>
              <a:off x="3676915" y="4776712"/>
              <a:ext cx="23905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72" name="Line 68"/>
            <p:cNvSpPr>
              <a:spLocks noChangeShapeType="1"/>
            </p:cNvSpPr>
            <p:nvPr/>
          </p:nvSpPr>
          <p:spPr bwMode="auto">
            <a:xfrm>
              <a:off x="1910689" y="4859262"/>
              <a:ext cx="398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73" name="Line 69"/>
            <p:cNvSpPr>
              <a:spLocks noChangeShapeType="1"/>
            </p:cNvSpPr>
            <p:nvPr/>
          </p:nvSpPr>
          <p:spPr bwMode="auto">
            <a:xfrm>
              <a:off x="7744222" y="4829099"/>
              <a:ext cx="3989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74" name="Line 70"/>
            <p:cNvSpPr>
              <a:spLocks noChangeShapeType="1"/>
            </p:cNvSpPr>
            <p:nvPr/>
          </p:nvSpPr>
          <p:spPr bwMode="auto">
            <a:xfrm rot="1484370">
              <a:off x="1979481" y="4554462"/>
              <a:ext cx="398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75" name="Line 71"/>
            <p:cNvSpPr>
              <a:spLocks noChangeShapeType="1"/>
            </p:cNvSpPr>
            <p:nvPr/>
          </p:nvSpPr>
          <p:spPr bwMode="auto">
            <a:xfrm rot="1484370">
              <a:off x="7802695" y="5171999"/>
              <a:ext cx="3989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76" name="Line 72"/>
            <p:cNvSpPr>
              <a:spLocks noChangeShapeType="1"/>
            </p:cNvSpPr>
            <p:nvPr/>
          </p:nvSpPr>
          <p:spPr bwMode="auto">
            <a:xfrm rot="-1648508">
              <a:off x="1922727" y="5138663"/>
              <a:ext cx="398992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77" name="Line 73"/>
            <p:cNvSpPr>
              <a:spLocks noChangeShapeType="1"/>
            </p:cNvSpPr>
            <p:nvPr/>
          </p:nvSpPr>
          <p:spPr bwMode="auto">
            <a:xfrm rot="-1648508">
              <a:off x="7659952" y="4563988"/>
              <a:ext cx="398992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78" name="Oval 74"/>
            <p:cNvSpPr>
              <a:spLocks noChangeArrowheads="1"/>
            </p:cNvSpPr>
            <p:nvPr/>
          </p:nvSpPr>
          <p:spPr bwMode="auto">
            <a:xfrm>
              <a:off x="2098146" y="4293096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79" name="Oval 75"/>
            <p:cNvSpPr>
              <a:spLocks noChangeArrowheads="1"/>
            </p:cNvSpPr>
            <p:nvPr/>
          </p:nvSpPr>
          <p:spPr bwMode="auto">
            <a:xfrm>
              <a:off x="7728744" y="4365104"/>
              <a:ext cx="159941" cy="150812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80" name="Rectangle 76"/>
            <p:cNvSpPr>
              <a:spLocks noChangeArrowheads="1"/>
            </p:cNvSpPr>
            <p:nvPr/>
          </p:nvSpPr>
          <p:spPr bwMode="auto">
            <a:xfrm>
              <a:off x="2012157" y="4692574"/>
              <a:ext cx="12898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81" name="Rectangle 77"/>
            <p:cNvSpPr>
              <a:spLocks noChangeArrowheads="1"/>
            </p:cNvSpPr>
            <p:nvPr/>
          </p:nvSpPr>
          <p:spPr bwMode="auto">
            <a:xfrm>
              <a:off x="7874927" y="4679874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83" name="AutoShape 79"/>
            <p:cNvSpPr>
              <a:spLocks noChangeArrowheads="1"/>
            </p:cNvSpPr>
            <p:nvPr/>
          </p:nvSpPr>
          <p:spPr bwMode="auto">
            <a:xfrm>
              <a:off x="7919641" y="496244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92" name="AutoShape 88"/>
            <p:cNvSpPr>
              <a:spLocks noChangeArrowheads="1"/>
            </p:cNvSpPr>
            <p:nvPr/>
          </p:nvSpPr>
          <p:spPr bwMode="auto">
            <a:xfrm>
              <a:off x="1943364" y="4978325"/>
              <a:ext cx="180579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93" name="Oval 89"/>
            <p:cNvSpPr>
              <a:spLocks noChangeArrowheads="1"/>
            </p:cNvSpPr>
            <p:nvPr/>
          </p:nvSpPr>
          <p:spPr bwMode="auto">
            <a:xfrm>
              <a:off x="4428845" y="4548112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94" name="Rectangle 90"/>
            <p:cNvSpPr>
              <a:spLocks noChangeArrowheads="1"/>
            </p:cNvSpPr>
            <p:nvPr/>
          </p:nvSpPr>
          <p:spPr bwMode="auto">
            <a:xfrm>
              <a:off x="4827836" y="456239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  <p:sp>
          <p:nvSpPr>
            <p:cNvPr id="123995" name="AutoShape 91"/>
            <p:cNvSpPr>
              <a:spLocks noChangeArrowheads="1"/>
            </p:cNvSpPr>
            <p:nvPr/>
          </p:nvSpPr>
          <p:spPr bwMode="auto">
            <a:xfrm>
              <a:off x="5206190" y="453699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b="1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88504" y="1190802"/>
            <a:ext cx="9145016" cy="904863"/>
          </a:xfrm>
          <a:prstGeom prst="rect">
            <a:avLst/>
          </a:prstGeom>
          <a:solidFill>
            <a:srgbClr val="66FF66"/>
          </a:solidFill>
          <a:ln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黑体" pitchFamily="2" charset="-122"/>
              </a:rPr>
              <a:t>复用 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(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multiplexing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) 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是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通信技术中的基本概念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。</a:t>
            </a:r>
            <a:endParaRPr lang="en-US" altLang="zh-CN" sz="2400" b="1" dirty="0" smtClean="0">
              <a:latin typeface="+mn-lt"/>
              <a:ea typeface="黑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+mn-lt"/>
                <a:ea typeface="黑体" pitchFamily="2" charset="-122"/>
              </a:rPr>
              <a:t>它允许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用户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使用一个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  <a:ea typeface="黑体" pitchFamily="2" charset="-122"/>
              </a:rPr>
              <a:t>共享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信道进行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通信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，</a:t>
            </a:r>
            <a:r>
              <a:rPr lang="zh-CN" altLang="en-US" sz="2400" b="1" dirty="0" smtClean="0">
                <a:latin typeface="+mn-lt"/>
                <a:ea typeface="黑体" pitchFamily="2" charset="-122"/>
              </a:rPr>
              <a:t>降低成本，提高利用率。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60164" y="5991671"/>
            <a:ext cx="5404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复用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的示意图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15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88640"/>
            <a:ext cx="9066212" cy="1512168"/>
          </a:xfrm>
        </p:spPr>
        <p:txBody>
          <a:bodyPr/>
          <a:lstStyle/>
          <a:p>
            <a:pPr algn="ctr"/>
            <a:r>
              <a:rPr lang="zh-CN" altLang="en-US" dirty="0"/>
              <a:t>频分复用 </a:t>
            </a:r>
            <a:r>
              <a:rPr lang="en-US" altLang="zh-CN" dirty="0"/>
              <a:t>FDM</a:t>
            </a:r>
            <a:br>
              <a:rPr lang="en-US" altLang="zh-CN" dirty="0"/>
            </a:br>
            <a:r>
              <a:rPr lang="en-US" altLang="zh-CN" dirty="0"/>
              <a:t>(Frequency Division Multiplexing) 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772816"/>
            <a:ext cx="9066212" cy="4358109"/>
          </a:xfrm>
        </p:spPr>
        <p:txBody>
          <a:bodyPr/>
          <a:lstStyle/>
          <a:p>
            <a:r>
              <a:rPr lang="zh-CN" altLang="en-US" sz="2400" dirty="0" smtClean="0"/>
              <a:t>将整个带宽分为多份，用户</a:t>
            </a:r>
            <a:r>
              <a:rPr lang="zh-CN" altLang="en-US" sz="2400" dirty="0"/>
              <a:t>在分配到一定的频带后，在通信过程中自始至终都占用这个频带。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频分复用</a:t>
            </a:r>
            <a:r>
              <a:rPr lang="zh-CN" altLang="en-US" sz="2400" dirty="0"/>
              <a:t>的所有用户在同样的时间</a:t>
            </a:r>
            <a:r>
              <a:rPr lang="zh-CN" altLang="en-US" sz="2400" dirty="0">
                <a:solidFill>
                  <a:srgbClr val="FF0000"/>
                </a:solidFill>
              </a:rPr>
              <a:t>占用不同的带宽资源</a:t>
            </a:r>
            <a:r>
              <a:rPr lang="zh-CN" altLang="en-US" sz="2400" dirty="0"/>
              <a:t>（请注意，这里的“带宽”是频率带宽而不是数据的发送速率）。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442906" y="3573016"/>
            <a:ext cx="7520089" cy="2817604"/>
            <a:chOff x="1442906" y="3573016"/>
            <a:chExt cx="7520089" cy="2817604"/>
          </a:xfrm>
        </p:grpSpPr>
        <p:sp>
          <p:nvSpPr>
            <p:cNvPr id="255005" name="Text Box 29"/>
            <p:cNvSpPr txBox="1">
              <a:spLocks noChangeArrowheads="1"/>
            </p:cNvSpPr>
            <p:nvPr/>
          </p:nvSpPr>
          <p:spPr bwMode="auto">
            <a:xfrm>
              <a:off x="1442906" y="3573016"/>
              <a:ext cx="6976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频率</a:t>
              </a:r>
            </a:p>
          </p:txBody>
        </p:sp>
        <p:sp>
          <p:nvSpPr>
            <p:cNvPr id="255006" name="Text Box 30"/>
            <p:cNvSpPr txBox="1">
              <a:spLocks noChangeArrowheads="1"/>
            </p:cNvSpPr>
            <p:nvPr/>
          </p:nvSpPr>
          <p:spPr bwMode="auto">
            <a:xfrm>
              <a:off x="8265368" y="6021288"/>
              <a:ext cx="6976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时间</a:t>
              </a:r>
            </a:p>
          </p:txBody>
        </p:sp>
        <p:sp>
          <p:nvSpPr>
            <p:cNvPr id="255007" name="Rectangle 31"/>
            <p:cNvSpPr>
              <a:spLocks noChangeArrowheads="1"/>
            </p:cNvSpPr>
            <p:nvPr/>
          </p:nvSpPr>
          <p:spPr bwMode="auto">
            <a:xfrm>
              <a:off x="2192735" y="3805575"/>
              <a:ext cx="6005513" cy="387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55008" name="Rectangle 32"/>
            <p:cNvSpPr>
              <a:spLocks noChangeArrowheads="1"/>
            </p:cNvSpPr>
            <p:nvPr/>
          </p:nvSpPr>
          <p:spPr bwMode="auto">
            <a:xfrm>
              <a:off x="2192735" y="4192925"/>
              <a:ext cx="6005513" cy="3873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55010" name="Rectangle 34"/>
            <p:cNvSpPr>
              <a:spLocks noChangeArrowheads="1"/>
            </p:cNvSpPr>
            <p:nvPr/>
          </p:nvSpPr>
          <p:spPr bwMode="auto">
            <a:xfrm>
              <a:off x="2192735" y="4967625"/>
              <a:ext cx="6005513" cy="3873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55011" name="Rectangle 35"/>
            <p:cNvSpPr>
              <a:spLocks noChangeArrowheads="1"/>
            </p:cNvSpPr>
            <p:nvPr/>
          </p:nvSpPr>
          <p:spPr bwMode="auto">
            <a:xfrm>
              <a:off x="2192735" y="5354975"/>
              <a:ext cx="6005513" cy="387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55012" name="Text Box 36"/>
            <p:cNvSpPr txBox="1">
              <a:spLocks noChangeArrowheads="1"/>
            </p:cNvSpPr>
            <p:nvPr/>
          </p:nvSpPr>
          <p:spPr bwMode="auto">
            <a:xfrm>
              <a:off x="4765544" y="5412125"/>
              <a:ext cx="9140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频带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</a:t>
              </a:r>
            </a:p>
          </p:txBody>
        </p:sp>
        <p:sp>
          <p:nvSpPr>
            <p:cNvPr id="255013" name="Text Box 37"/>
            <p:cNvSpPr txBox="1">
              <a:spLocks noChangeArrowheads="1"/>
            </p:cNvSpPr>
            <p:nvPr/>
          </p:nvSpPr>
          <p:spPr bwMode="auto">
            <a:xfrm>
              <a:off x="4765544" y="5023188"/>
              <a:ext cx="9140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频带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</a:t>
              </a:r>
            </a:p>
          </p:txBody>
        </p:sp>
        <p:sp>
          <p:nvSpPr>
            <p:cNvPr id="255015" name="Text Box 39"/>
            <p:cNvSpPr txBox="1">
              <a:spLocks noChangeArrowheads="1"/>
            </p:cNvSpPr>
            <p:nvPr/>
          </p:nvSpPr>
          <p:spPr bwMode="auto">
            <a:xfrm>
              <a:off x="4915165" y="4015125"/>
              <a:ext cx="543739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2800" b="1">
                  <a:solidFill>
                    <a:srgbClr val="000099"/>
                  </a:solidFill>
                  <a:latin typeface="+mn-lt"/>
                  <a:ea typeface="黑体" pitchFamily="2" charset="-122"/>
                  <a:sym typeface="Symbol" pitchFamily="18" charset="2"/>
                </a:rPr>
                <a:t></a:t>
              </a:r>
              <a:endParaRPr kumimoji="1" lang="zh-CN" altLang="zh-CN" sz="2800" b="1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endParaRPr>
            </a:p>
          </p:txBody>
        </p:sp>
        <p:sp>
          <p:nvSpPr>
            <p:cNvPr id="255016" name="Text Box 40"/>
            <p:cNvSpPr txBox="1">
              <a:spLocks noChangeArrowheads="1"/>
            </p:cNvSpPr>
            <p:nvPr/>
          </p:nvSpPr>
          <p:spPr bwMode="auto">
            <a:xfrm>
              <a:off x="4765544" y="3848438"/>
              <a:ext cx="96051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频带 </a:t>
              </a: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n</a:t>
              </a:r>
            </a:p>
          </p:txBody>
        </p:sp>
        <p:sp>
          <p:nvSpPr>
            <p:cNvPr id="255017" name="Line 41"/>
            <p:cNvSpPr>
              <a:spLocks noChangeShapeType="1"/>
            </p:cNvSpPr>
            <p:nvPr/>
          </p:nvSpPr>
          <p:spPr bwMode="auto">
            <a:xfrm rot="-5400000">
              <a:off x="983457" y="4821302"/>
              <a:ext cx="241855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0" name="Rectangle 34"/>
            <p:cNvSpPr>
              <a:spLocks noChangeArrowheads="1"/>
            </p:cNvSpPr>
            <p:nvPr/>
          </p:nvSpPr>
          <p:spPr bwMode="auto">
            <a:xfrm>
              <a:off x="2199895" y="4580274"/>
              <a:ext cx="6005513" cy="387351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55014" name="Text Box 38"/>
            <p:cNvSpPr txBox="1">
              <a:spLocks noChangeArrowheads="1"/>
            </p:cNvSpPr>
            <p:nvPr/>
          </p:nvSpPr>
          <p:spPr bwMode="auto">
            <a:xfrm>
              <a:off x="4765544" y="4643844"/>
              <a:ext cx="9140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频带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</a:t>
              </a:r>
            </a:p>
          </p:txBody>
        </p:sp>
        <p:cxnSp>
          <p:nvCxnSpPr>
            <p:cNvPr id="5" name="直接箭头连接符 4"/>
            <p:cNvCxnSpPr>
              <a:stCxn id="255017" idx="0"/>
            </p:cNvCxnSpPr>
            <p:nvPr/>
          </p:nvCxnSpPr>
          <p:spPr bwMode="auto">
            <a:xfrm>
              <a:off x="2192735" y="6030580"/>
              <a:ext cx="643267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" name="矩形 6"/>
          <p:cNvSpPr/>
          <p:nvPr/>
        </p:nvSpPr>
        <p:spPr>
          <a:xfrm>
            <a:off x="3800872" y="6093296"/>
            <a:ext cx="3022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频分复用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58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88640"/>
            <a:ext cx="9066212" cy="1512168"/>
          </a:xfrm>
        </p:spPr>
        <p:txBody>
          <a:bodyPr/>
          <a:lstStyle/>
          <a:p>
            <a:pPr algn="ctr"/>
            <a:r>
              <a:rPr lang="zh-CN" altLang="en-US" dirty="0"/>
              <a:t>时分复用</a:t>
            </a:r>
            <a:r>
              <a:rPr lang="en-US" altLang="zh-CN" dirty="0"/>
              <a:t>TDM</a:t>
            </a:r>
            <a:br>
              <a:rPr lang="en-US" altLang="zh-CN" dirty="0"/>
            </a:br>
            <a:r>
              <a:rPr lang="en-US" altLang="zh-CN" dirty="0"/>
              <a:t>(Time Division Multiplexing) 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772816"/>
            <a:ext cx="9066212" cy="4358109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时分复用</a:t>
            </a:r>
            <a:r>
              <a:rPr lang="zh-CN" altLang="en-US" sz="2800" dirty="0"/>
              <a:t>则是将时间划分为一段段等长的</a:t>
            </a:r>
            <a:r>
              <a:rPr lang="zh-CN" altLang="en-US" sz="2800" dirty="0">
                <a:solidFill>
                  <a:srgbClr val="FF0000"/>
                </a:solidFill>
              </a:rPr>
              <a:t>时分复用帧</a:t>
            </a:r>
            <a:r>
              <a:rPr lang="zh-CN" altLang="en-US" sz="2800" dirty="0"/>
              <a:t>（</a:t>
            </a:r>
            <a:r>
              <a:rPr lang="en-US" altLang="zh-CN" sz="2800" dirty="0"/>
              <a:t>TDM </a:t>
            </a:r>
            <a:r>
              <a:rPr lang="zh-CN" altLang="en-US" sz="2800" dirty="0"/>
              <a:t>帧）。每一个时分复用的用户在每一个 </a:t>
            </a:r>
            <a:r>
              <a:rPr lang="en-US" altLang="zh-CN" sz="2800" dirty="0"/>
              <a:t>TDM </a:t>
            </a:r>
            <a:r>
              <a:rPr lang="zh-CN" altLang="en-US" sz="2800" dirty="0"/>
              <a:t>帧中占用固定序号的时隙。</a:t>
            </a:r>
          </a:p>
          <a:p>
            <a:r>
              <a:rPr lang="zh-CN" altLang="en-US" sz="2800" dirty="0"/>
              <a:t>每一个用户所占用的时隙是</a:t>
            </a:r>
            <a:r>
              <a:rPr lang="zh-CN" altLang="en-US" sz="2800" dirty="0">
                <a:solidFill>
                  <a:srgbClr val="FF0000"/>
                </a:solidFill>
              </a:rPr>
              <a:t>周期性地出现</a:t>
            </a:r>
            <a:r>
              <a:rPr lang="zh-CN" altLang="en-US" sz="2800" dirty="0"/>
              <a:t>（其周期就是 </a:t>
            </a:r>
            <a:r>
              <a:rPr lang="en-US" altLang="zh-CN" sz="2800" dirty="0"/>
              <a:t>TDM  </a:t>
            </a:r>
            <a:r>
              <a:rPr lang="zh-CN" altLang="en-US" sz="2800" dirty="0"/>
              <a:t>帧的长度）。</a:t>
            </a:r>
          </a:p>
          <a:p>
            <a:r>
              <a:rPr lang="en-US" altLang="zh-CN" sz="2800" dirty="0"/>
              <a:t>TDM </a:t>
            </a:r>
            <a:r>
              <a:rPr lang="zh-CN" altLang="en-US" sz="2800" dirty="0"/>
              <a:t>信号也称为</a:t>
            </a:r>
            <a:r>
              <a:rPr lang="zh-CN" altLang="en-US" sz="2800" dirty="0">
                <a:solidFill>
                  <a:srgbClr val="FF0000"/>
                </a:solidFill>
              </a:rPr>
              <a:t>等时</a:t>
            </a:r>
            <a:r>
              <a:rPr lang="en-US" altLang="zh-CN" sz="2800" dirty="0"/>
              <a:t>(isochronous)</a:t>
            </a:r>
            <a:r>
              <a:rPr lang="zh-CN" altLang="en-US" sz="2800" dirty="0"/>
              <a:t>信号。</a:t>
            </a:r>
          </a:p>
          <a:p>
            <a:r>
              <a:rPr lang="zh-CN" altLang="en-US" sz="2800" dirty="0">
                <a:solidFill>
                  <a:srgbClr val="0000CC"/>
                </a:solidFill>
              </a:rPr>
              <a:t>时分复用的所有用户是</a:t>
            </a:r>
            <a:r>
              <a:rPr lang="zh-CN" altLang="en-US" sz="2800" dirty="0">
                <a:solidFill>
                  <a:srgbClr val="FF0000"/>
                </a:solidFill>
              </a:rPr>
              <a:t>在不同的时间</a:t>
            </a:r>
            <a:r>
              <a:rPr lang="zh-CN" altLang="en-US" sz="2800" dirty="0">
                <a:solidFill>
                  <a:srgbClr val="0000CC"/>
                </a:solidFill>
              </a:rPr>
              <a:t>占用</a:t>
            </a:r>
            <a:r>
              <a:rPr lang="zh-CN" altLang="en-US" sz="2800" dirty="0">
                <a:solidFill>
                  <a:srgbClr val="FF0000"/>
                </a:solidFill>
              </a:rPr>
              <a:t>同样的频带宽度。</a:t>
            </a:r>
          </a:p>
        </p:txBody>
      </p:sp>
    </p:spTree>
    <p:extLst>
      <p:ext uri="{BB962C8B-B14F-4D97-AF65-F5344CB8AC3E}">
        <p14:creationId xmlns:p14="http://schemas.microsoft.com/office/powerpoint/2010/main" xmlns="" val="40298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时分复用</a:t>
            </a:r>
            <a:r>
              <a:rPr lang="en-US" altLang="zh-CN" dirty="0" smtClean="0"/>
              <a:t>TDM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258051" name="Line 3"/>
          <p:cNvSpPr>
            <a:spLocks noChangeShapeType="1"/>
          </p:cNvSpPr>
          <p:nvPr/>
        </p:nvSpPr>
        <p:spPr bwMode="auto">
          <a:xfrm flipV="1">
            <a:off x="1599406" y="4930652"/>
            <a:ext cx="6626358" cy="1111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849577" y="1796927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频率</a:t>
            </a: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8225764" y="4721102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时间</a:t>
            </a:r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1910690" y="2420814"/>
            <a:ext cx="311282" cy="18716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2223692" y="2420814"/>
            <a:ext cx="311282" cy="187166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C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2534973" y="2420814"/>
            <a:ext cx="311283" cy="1871662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D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3159258" y="2420814"/>
            <a:ext cx="311282" cy="18716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3472260" y="2420814"/>
            <a:ext cx="311282" cy="187166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C</a:t>
            </a: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3783542" y="2420814"/>
            <a:ext cx="311283" cy="1871662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D</a:t>
            </a:r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4407827" y="2420814"/>
            <a:ext cx="311282" cy="18716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4720829" y="2420814"/>
            <a:ext cx="311282" cy="187166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C</a:t>
            </a:r>
          </a:p>
        </p:txBody>
      </p:sp>
      <p:sp>
        <p:nvSpPr>
          <p:cNvPr id="258062" name="Rectangle 14"/>
          <p:cNvSpPr>
            <a:spLocks noChangeArrowheads="1"/>
          </p:cNvSpPr>
          <p:nvPr/>
        </p:nvSpPr>
        <p:spPr bwMode="auto">
          <a:xfrm>
            <a:off x="5032110" y="2420814"/>
            <a:ext cx="311283" cy="1871662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D</a:t>
            </a:r>
          </a:p>
        </p:txBody>
      </p:sp>
      <p:sp>
        <p:nvSpPr>
          <p:cNvPr id="258063" name="Rectangle 15"/>
          <p:cNvSpPr>
            <a:spLocks noChangeArrowheads="1"/>
          </p:cNvSpPr>
          <p:nvPr/>
        </p:nvSpPr>
        <p:spPr bwMode="auto">
          <a:xfrm>
            <a:off x="5656396" y="2420814"/>
            <a:ext cx="311282" cy="18716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B</a:t>
            </a:r>
          </a:p>
        </p:txBody>
      </p:sp>
      <p:sp>
        <p:nvSpPr>
          <p:cNvPr id="258064" name="Rectangle 16"/>
          <p:cNvSpPr>
            <a:spLocks noChangeArrowheads="1"/>
          </p:cNvSpPr>
          <p:nvPr/>
        </p:nvSpPr>
        <p:spPr bwMode="auto">
          <a:xfrm>
            <a:off x="5969398" y="2420814"/>
            <a:ext cx="311282" cy="1871662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C</a:t>
            </a:r>
          </a:p>
        </p:txBody>
      </p:sp>
      <p:sp>
        <p:nvSpPr>
          <p:cNvPr id="258065" name="Rectangle 17"/>
          <p:cNvSpPr>
            <a:spLocks noChangeArrowheads="1"/>
          </p:cNvSpPr>
          <p:nvPr/>
        </p:nvSpPr>
        <p:spPr bwMode="auto">
          <a:xfrm>
            <a:off x="6280679" y="2420814"/>
            <a:ext cx="311283" cy="1871662"/>
          </a:xfrm>
          <a:prstGeom prst="rect">
            <a:avLst/>
          </a:prstGeom>
          <a:solidFill>
            <a:srgbClr val="66FF33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b="1">
                <a:solidFill>
                  <a:srgbClr val="000099"/>
                </a:solidFill>
                <a:latin typeface="+mn-lt"/>
                <a:ea typeface="黑体" pitchFamily="2" charset="-122"/>
              </a:rPr>
              <a:t>D</a:t>
            </a:r>
          </a:p>
        </p:txBody>
      </p:sp>
      <p:grpSp>
        <p:nvGrpSpPr>
          <p:cNvPr id="258066" name="Group 18"/>
          <p:cNvGrpSpPr>
            <a:grpSpLocks/>
          </p:cNvGrpSpPr>
          <p:nvPr/>
        </p:nvGrpSpPr>
        <p:grpSpPr bwMode="auto">
          <a:xfrm>
            <a:off x="1599407" y="2420814"/>
            <a:ext cx="4056989" cy="1871662"/>
            <a:chOff x="930" y="1661"/>
            <a:chExt cx="2359" cy="1179"/>
          </a:xfrm>
        </p:grpSpPr>
        <p:sp>
          <p:nvSpPr>
            <p:cNvPr id="258067" name="Rectangle 19"/>
            <p:cNvSpPr>
              <a:spLocks noChangeArrowheads="1"/>
            </p:cNvSpPr>
            <p:nvPr/>
          </p:nvSpPr>
          <p:spPr bwMode="auto">
            <a:xfrm>
              <a:off x="930" y="1661"/>
              <a:ext cx="181" cy="117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258068" name="Rectangle 20"/>
            <p:cNvSpPr>
              <a:spLocks noChangeArrowheads="1"/>
            </p:cNvSpPr>
            <p:nvPr/>
          </p:nvSpPr>
          <p:spPr bwMode="auto">
            <a:xfrm>
              <a:off x="1656" y="1661"/>
              <a:ext cx="181" cy="117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258069" name="Rectangle 21"/>
            <p:cNvSpPr>
              <a:spLocks noChangeArrowheads="1"/>
            </p:cNvSpPr>
            <p:nvPr/>
          </p:nvSpPr>
          <p:spPr bwMode="auto">
            <a:xfrm>
              <a:off x="2382" y="1661"/>
              <a:ext cx="181" cy="117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258070" name="Rectangle 22"/>
            <p:cNvSpPr>
              <a:spLocks noChangeArrowheads="1"/>
            </p:cNvSpPr>
            <p:nvPr/>
          </p:nvSpPr>
          <p:spPr bwMode="auto">
            <a:xfrm>
              <a:off x="3108" y="1661"/>
              <a:ext cx="181" cy="117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</p:grpSp>
      <p:sp>
        <p:nvSpPr>
          <p:cNvPr id="258074" name="Line 26"/>
          <p:cNvSpPr>
            <a:spLocks noChangeShapeType="1"/>
          </p:cNvSpPr>
          <p:nvPr/>
        </p:nvSpPr>
        <p:spPr bwMode="auto">
          <a:xfrm flipH="1">
            <a:off x="1754188" y="1989014"/>
            <a:ext cx="1248569" cy="3603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8075" name="Line 27"/>
          <p:cNvSpPr>
            <a:spLocks noChangeShapeType="1"/>
          </p:cNvSpPr>
          <p:nvPr/>
        </p:nvSpPr>
        <p:spPr bwMode="auto">
          <a:xfrm flipH="1">
            <a:off x="2995877" y="1989014"/>
            <a:ext cx="318162" cy="3603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8076" name="Line 28"/>
          <p:cNvSpPr>
            <a:spLocks noChangeShapeType="1"/>
          </p:cNvSpPr>
          <p:nvPr/>
        </p:nvSpPr>
        <p:spPr bwMode="auto">
          <a:xfrm>
            <a:off x="3860933" y="1989014"/>
            <a:ext cx="378354" cy="3603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8077" name="Line 29"/>
          <p:cNvSpPr>
            <a:spLocks noChangeShapeType="1"/>
          </p:cNvSpPr>
          <p:nvPr/>
        </p:nvSpPr>
        <p:spPr bwMode="auto">
          <a:xfrm>
            <a:off x="4406106" y="1989014"/>
            <a:ext cx="1074870" cy="36036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258078" name="Group 30"/>
          <p:cNvGrpSpPr>
            <a:grpSpLocks/>
          </p:cNvGrpSpPr>
          <p:nvPr/>
        </p:nvGrpSpPr>
        <p:grpSpPr bwMode="auto">
          <a:xfrm>
            <a:off x="1599406" y="4365501"/>
            <a:ext cx="1246850" cy="512763"/>
            <a:chOff x="930" y="2886"/>
            <a:chExt cx="725" cy="323"/>
          </a:xfrm>
        </p:grpSpPr>
        <p:sp>
          <p:nvSpPr>
            <p:cNvPr id="258079" name="Text Box 31"/>
            <p:cNvSpPr txBox="1">
              <a:spLocks noChangeArrowheads="1"/>
            </p:cNvSpPr>
            <p:nvPr/>
          </p:nvSpPr>
          <p:spPr bwMode="auto">
            <a:xfrm>
              <a:off x="975" y="2976"/>
              <a:ext cx="6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TDM 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帧</a:t>
              </a:r>
            </a:p>
          </p:txBody>
        </p:sp>
        <p:sp>
          <p:nvSpPr>
            <p:cNvPr id="258080" name="AutoShape 32"/>
            <p:cNvSpPr>
              <a:spLocks/>
            </p:cNvSpPr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258081" name="Group 33"/>
          <p:cNvGrpSpPr>
            <a:grpSpLocks/>
          </p:cNvGrpSpPr>
          <p:nvPr/>
        </p:nvGrpSpPr>
        <p:grpSpPr bwMode="auto">
          <a:xfrm>
            <a:off x="2846257" y="4365501"/>
            <a:ext cx="1246848" cy="512763"/>
            <a:chOff x="1655" y="2886"/>
            <a:chExt cx="725" cy="323"/>
          </a:xfrm>
        </p:grpSpPr>
        <p:sp>
          <p:nvSpPr>
            <p:cNvPr id="258082" name="Text Box 34"/>
            <p:cNvSpPr txBox="1">
              <a:spLocks noChangeArrowheads="1"/>
            </p:cNvSpPr>
            <p:nvPr/>
          </p:nvSpPr>
          <p:spPr bwMode="auto">
            <a:xfrm>
              <a:off x="1700" y="2976"/>
              <a:ext cx="6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TDM 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帧</a:t>
              </a:r>
            </a:p>
          </p:txBody>
        </p:sp>
        <p:sp>
          <p:nvSpPr>
            <p:cNvPr id="258083" name="AutoShape 35"/>
            <p:cNvSpPr>
              <a:spLocks/>
            </p:cNvSpPr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258084" name="Group 36"/>
          <p:cNvGrpSpPr>
            <a:grpSpLocks/>
          </p:cNvGrpSpPr>
          <p:nvPr/>
        </p:nvGrpSpPr>
        <p:grpSpPr bwMode="auto">
          <a:xfrm>
            <a:off x="4093104" y="4365501"/>
            <a:ext cx="1246850" cy="512763"/>
            <a:chOff x="2380" y="2886"/>
            <a:chExt cx="725" cy="323"/>
          </a:xfrm>
        </p:grpSpPr>
        <p:sp>
          <p:nvSpPr>
            <p:cNvPr id="258085" name="Text Box 37"/>
            <p:cNvSpPr txBox="1">
              <a:spLocks noChangeArrowheads="1"/>
            </p:cNvSpPr>
            <p:nvPr/>
          </p:nvSpPr>
          <p:spPr bwMode="auto">
            <a:xfrm>
              <a:off x="2426" y="2976"/>
              <a:ext cx="6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TDM 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帧</a:t>
              </a:r>
            </a:p>
          </p:txBody>
        </p:sp>
        <p:sp>
          <p:nvSpPr>
            <p:cNvPr id="258086" name="AutoShape 38"/>
            <p:cNvSpPr>
              <a:spLocks/>
            </p:cNvSpPr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258087" name="Group 39"/>
          <p:cNvGrpSpPr>
            <a:grpSpLocks/>
          </p:cNvGrpSpPr>
          <p:nvPr/>
        </p:nvGrpSpPr>
        <p:grpSpPr bwMode="auto">
          <a:xfrm>
            <a:off x="5339954" y="4365501"/>
            <a:ext cx="1246848" cy="512763"/>
            <a:chOff x="3105" y="2886"/>
            <a:chExt cx="725" cy="323"/>
          </a:xfrm>
        </p:grpSpPr>
        <p:sp>
          <p:nvSpPr>
            <p:cNvPr id="258088" name="Text Box 40"/>
            <p:cNvSpPr txBox="1">
              <a:spLocks noChangeArrowheads="1"/>
            </p:cNvSpPr>
            <p:nvPr/>
          </p:nvSpPr>
          <p:spPr bwMode="auto">
            <a:xfrm>
              <a:off x="3152" y="2976"/>
              <a:ext cx="6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TDM 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帧</a:t>
              </a:r>
            </a:p>
          </p:txBody>
        </p:sp>
        <p:sp>
          <p:nvSpPr>
            <p:cNvPr id="258089" name="AutoShape 41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258090" name="Rectangle 42"/>
          <p:cNvSpPr>
            <a:spLocks noChangeArrowheads="1"/>
          </p:cNvSpPr>
          <p:nvPr/>
        </p:nvSpPr>
        <p:spPr bwMode="auto">
          <a:xfrm rot="21600000">
            <a:off x="6994914" y="3104692"/>
            <a:ext cx="43922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…</a:t>
            </a:r>
          </a:p>
        </p:txBody>
      </p:sp>
      <p:sp>
        <p:nvSpPr>
          <p:cNvPr id="258091" name="Line 43"/>
          <p:cNvSpPr>
            <a:spLocks noChangeShapeType="1"/>
          </p:cNvSpPr>
          <p:nvPr/>
        </p:nvSpPr>
        <p:spPr bwMode="auto">
          <a:xfrm rot="-5400000">
            <a:off x="115094" y="3452689"/>
            <a:ext cx="29686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258092" name="Group 44"/>
          <p:cNvGrpSpPr>
            <a:grpSpLocks/>
          </p:cNvGrpSpPr>
          <p:nvPr/>
        </p:nvGrpSpPr>
        <p:grpSpPr bwMode="auto">
          <a:xfrm>
            <a:off x="6591963" y="4365501"/>
            <a:ext cx="1246848" cy="512763"/>
            <a:chOff x="3105" y="2886"/>
            <a:chExt cx="725" cy="323"/>
          </a:xfrm>
        </p:grpSpPr>
        <p:sp>
          <p:nvSpPr>
            <p:cNvPr id="258093" name="Text Box 45"/>
            <p:cNvSpPr txBox="1">
              <a:spLocks noChangeArrowheads="1"/>
            </p:cNvSpPr>
            <p:nvPr/>
          </p:nvSpPr>
          <p:spPr bwMode="auto">
            <a:xfrm>
              <a:off x="3152" y="2976"/>
              <a:ext cx="6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TDM </a:t>
              </a:r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帧</a:t>
              </a:r>
            </a:p>
          </p:txBody>
        </p:sp>
        <p:sp>
          <p:nvSpPr>
            <p:cNvPr id="258094" name="AutoShape 46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258100" name="Group 52"/>
          <p:cNvGrpSpPr>
            <a:grpSpLocks/>
          </p:cNvGrpSpPr>
          <p:nvPr/>
        </p:nvGrpSpPr>
        <p:grpSpPr bwMode="auto">
          <a:xfrm>
            <a:off x="2846256" y="2276351"/>
            <a:ext cx="4994275" cy="2376488"/>
            <a:chOff x="1655" y="1570"/>
            <a:chExt cx="2904" cy="1497"/>
          </a:xfrm>
        </p:grpSpPr>
        <p:sp>
          <p:nvSpPr>
            <p:cNvPr id="258095" name="Line 47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58096" name="Line 48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58097" name="Line 49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58098" name="Line 50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58099" name="Line 51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258101" name="Text Box 53"/>
          <p:cNvSpPr txBox="1">
            <a:spLocks noChangeArrowheads="1"/>
          </p:cNvSpPr>
          <p:nvPr/>
        </p:nvSpPr>
        <p:spPr bwMode="auto">
          <a:xfrm>
            <a:off x="2861396" y="1556792"/>
            <a:ext cx="1731564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周期性出现</a:t>
            </a:r>
          </a:p>
        </p:txBody>
      </p:sp>
      <p:sp>
        <p:nvSpPr>
          <p:cNvPr id="2" name="矩形 1"/>
          <p:cNvSpPr/>
          <p:nvPr/>
        </p:nvSpPr>
        <p:spPr>
          <a:xfrm>
            <a:off x="2786410" y="5229200"/>
            <a:ext cx="4208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时分复用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801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时分复用可能会</a:t>
            </a:r>
            <a:r>
              <a:rPr lang="zh-CN" altLang="en-US" sz="3600" dirty="0" smtClean="0">
                <a:solidFill>
                  <a:srgbClr val="FF0000"/>
                </a:solidFill>
              </a:rPr>
              <a:t>造成线路</a:t>
            </a:r>
            <a:r>
              <a:rPr lang="zh-CN" altLang="en-US" sz="3600" dirty="0">
                <a:solidFill>
                  <a:srgbClr val="FF0000"/>
                </a:solidFill>
              </a:rPr>
              <a:t>资源的浪费 </a:t>
            </a:r>
          </a:p>
        </p:txBody>
      </p:sp>
      <p:sp>
        <p:nvSpPr>
          <p:cNvPr id="266331" name="Text Box 91"/>
          <p:cNvSpPr txBox="1">
            <a:spLocks noChangeArrowheads="1"/>
          </p:cNvSpPr>
          <p:nvPr/>
        </p:nvSpPr>
        <p:spPr bwMode="auto">
          <a:xfrm>
            <a:off x="852868" y="1196752"/>
            <a:ext cx="8469497" cy="870046"/>
          </a:xfrm>
          <a:prstGeom prst="rect">
            <a:avLst/>
          </a:prstGeom>
          <a:solidFill>
            <a:srgbClr val="66FF33"/>
          </a:solidFill>
          <a:ln>
            <a:solidFill>
              <a:srgbClr val="000066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使用时分复用系统传送计算机数据时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，由于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计算机数据的突发性质，用户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对分配</a:t>
            </a:r>
            <a:r>
              <a:rPr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到的子信道的利用率一般是不高的</a:t>
            </a:r>
            <a:r>
              <a:rPr lang="zh-CN" altLang="en-US" sz="2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。</a:t>
            </a:r>
            <a:endParaRPr lang="en-US" altLang="zh-CN" sz="2400" b="1" dirty="0" smtClean="0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4700" y="2348880"/>
            <a:ext cx="9544896" cy="3960440"/>
            <a:chOff x="264700" y="2438197"/>
            <a:chExt cx="9544896" cy="3960440"/>
          </a:xfrm>
        </p:grpSpPr>
        <p:sp>
          <p:nvSpPr>
            <p:cNvPr id="266243" name="Freeform 3"/>
            <p:cNvSpPr>
              <a:spLocks/>
            </p:cNvSpPr>
            <p:nvPr/>
          </p:nvSpPr>
          <p:spPr bwMode="auto">
            <a:xfrm>
              <a:off x="6676084" y="4162221"/>
              <a:ext cx="261408" cy="374650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44" name="Freeform 4"/>
            <p:cNvSpPr>
              <a:spLocks/>
            </p:cNvSpPr>
            <p:nvPr/>
          </p:nvSpPr>
          <p:spPr bwMode="auto">
            <a:xfrm>
              <a:off x="7719997" y="4162221"/>
              <a:ext cx="259689" cy="374650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45" name="Freeform 5"/>
            <p:cNvSpPr>
              <a:spLocks/>
            </p:cNvSpPr>
            <p:nvPr/>
          </p:nvSpPr>
          <p:spPr bwMode="auto">
            <a:xfrm>
              <a:off x="8241094" y="4162221"/>
              <a:ext cx="261408" cy="374650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46" name="Freeform 6"/>
            <p:cNvSpPr>
              <a:spLocks/>
            </p:cNvSpPr>
            <p:nvPr/>
          </p:nvSpPr>
          <p:spPr bwMode="auto">
            <a:xfrm>
              <a:off x="9023599" y="4162221"/>
              <a:ext cx="259689" cy="374650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47" name="Freeform 7"/>
            <p:cNvSpPr>
              <a:spLocks/>
            </p:cNvSpPr>
            <p:nvPr/>
          </p:nvSpPr>
          <p:spPr bwMode="auto">
            <a:xfrm>
              <a:off x="6416395" y="4162221"/>
              <a:ext cx="259689" cy="374650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48" name="Freeform 8"/>
            <p:cNvSpPr>
              <a:spLocks/>
            </p:cNvSpPr>
            <p:nvPr/>
          </p:nvSpPr>
          <p:spPr bwMode="auto">
            <a:xfrm>
              <a:off x="5372482" y="4165397"/>
              <a:ext cx="261408" cy="376237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49" name="Freeform 9"/>
            <p:cNvSpPr>
              <a:spLocks/>
            </p:cNvSpPr>
            <p:nvPr/>
          </p:nvSpPr>
          <p:spPr bwMode="auto">
            <a:xfrm>
              <a:off x="5112793" y="4165397"/>
              <a:ext cx="259689" cy="376237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50" name="Freeform 10"/>
            <p:cNvSpPr>
              <a:spLocks/>
            </p:cNvSpPr>
            <p:nvPr/>
          </p:nvSpPr>
          <p:spPr bwMode="auto">
            <a:xfrm>
              <a:off x="2677568" y="3033508"/>
              <a:ext cx="608806" cy="376238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51" name="Freeform 11"/>
            <p:cNvSpPr>
              <a:spLocks/>
            </p:cNvSpPr>
            <p:nvPr/>
          </p:nvSpPr>
          <p:spPr bwMode="auto">
            <a:xfrm>
              <a:off x="852869" y="3785983"/>
              <a:ext cx="1217613" cy="376238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52" name="Freeform 12"/>
            <p:cNvSpPr>
              <a:spLocks/>
            </p:cNvSpPr>
            <p:nvPr/>
          </p:nvSpPr>
          <p:spPr bwMode="auto">
            <a:xfrm>
              <a:off x="1461675" y="4536872"/>
              <a:ext cx="1215892" cy="376237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53" name="Freeform 13"/>
            <p:cNvSpPr>
              <a:spLocks/>
            </p:cNvSpPr>
            <p:nvPr/>
          </p:nvSpPr>
          <p:spPr bwMode="auto">
            <a:xfrm>
              <a:off x="2677568" y="5289347"/>
              <a:ext cx="608806" cy="376237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54" name="Text Box 14"/>
            <p:cNvSpPr txBox="1">
              <a:spLocks noChangeArrowheads="1"/>
            </p:cNvSpPr>
            <p:nvPr/>
          </p:nvSpPr>
          <p:spPr bwMode="auto">
            <a:xfrm>
              <a:off x="390245" y="3011284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266255" name="Text Box 15"/>
            <p:cNvSpPr txBox="1">
              <a:spLocks noChangeArrowheads="1"/>
            </p:cNvSpPr>
            <p:nvPr/>
          </p:nvSpPr>
          <p:spPr bwMode="auto">
            <a:xfrm>
              <a:off x="390245" y="376375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sp>
          <p:nvSpPr>
            <p:cNvPr id="266256" name="Text Box 16"/>
            <p:cNvSpPr txBox="1">
              <a:spLocks noChangeArrowheads="1"/>
            </p:cNvSpPr>
            <p:nvPr/>
          </p:nvSpPr>
          <p:spPr bwMode="auto">
            <a:xfrm>
              <a:off x="390244" y="4516234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C</a:t>
              </a:r>
            </a:p>
          </p:txBody>
        </p:sp>
        <p:sp>
          <p:nvSpPr>
            <p:cNvPr id="266257" name="Text Box 17"/>
            <p:cNvSpPr txBox="1">
              <a:spLocks noChangeArrowheads="1"/>
            </p:cNvSpPr>
            <p:nvPr/>
          </p:nvSpPr>
          <p:spPr bwMode="auto">
            <a:xfrm>
              <a:off x="390244" y="526870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D</a:t>
              </a:r>
            </a:p>
          </p:txBody>
        </p:sp>
        <p:sp>
          <p:nvSpPr>
            <p:cNvPr id="266258" name="Line 18"/>
            <p:cNvSpPr>
              <a:spLocks noChangeShapeType="1"/>
            </p:cNvSpPr>
            <p:nvPr/>
          </p:nvSpPr>
          <p:spPr bwMode="auto">
            <a:xfrm>
              <a:off x="4937374" y="4536871"/>
              <a:ext cx="460732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59" name="Line 19"/>
            <p:cNvSpPr>
              <a:spLocks noChangeShapeType="1"/>
            </p:cNvSpPr>
            <p:nvPr/>
          </p:nvSpPr>
          <p:spPr bwMode="auto">
            <a:xfrm>
              <a:off x="5633890" y="4443209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60" name="Text Box 20"/>
            <p:cNvSpPr txBox="1">
              <a:spLocks noChangeArrowheads="1"/>
            </p:cNvSpPr>
            <p:nvPr/>
          </p:nvSpPr>
          <p:spPr bwMode="auto">
            <a:xfrm>
              <a:off x="2808272" y="2995409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266261" name="Text Box 21"/>
            <p:cNvSpPr txBox="1">
              <a:spLocks noChangeArrowheads="1"/>
            </p:cNvSpPr>
            <p:nvPr/>
          </p:nvSpPr>
          <p:spPr bwMode="auto">
            <a:xfrm>
              <a:off x="8208417" y="4147934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266262" name="Text Box 22"/>
            <p:cNvSpPr txBox="1">
              <a:spLocks noChangeArrowheads="1"/>
            </p:cNvSpPr>
            <p:nvPr/>
          </p:nvSpPr>
          <p:spPr bwMode="auto">
            <a:xfrm>
              <a:off x="5329486" y="4147934"/>
              <a:ext cx="37221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sp>
          <p:nvSpPr>
            <p:cNvPr id="266263" name="Text Box 23"/>
            <p:cNvSpPr txBox="1">
              <a:spLocks noChangeArrowheads="1"/>
            </p:cNvSpPr>
            <p:nvPr/>
          </p:nvSpPr>
          <p:spPr bwMode="auto">
            <a:xfrm>
              <a:off x="964655" y="3782809"/>
              <a:ext cx="37221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sp>
          <p:nvSpPr>
            <p:cNvPr id="266264" name="Text Box 24"/>
            <p:cNvSpPr txBox="1">
              <a:spLocks noChangeArrowheads="1"/>
            </p:cNvSpPr>
            <p:nvPr/>
          </p:nvSpPr>
          <p:spPr bwMode="auto">
            <a:xfrm>
              <a:off x="2214944" y="4506709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c</a:t>
              </a:r>
            </a:p>
          </p:txBody>
        </p:sp>
        <p:sp>
          <p:nvSpPr>
            <p:cNvPr id="266265" name="Text Box 25"/>
            <p:cNvSpPr txBox="1">
              <a:spLocks noChangeArrowheads="1"/>
            </p:cNvSpPr>
            <p:nvPr/>
          </p:nvSpPr>
          <p:spPr bwMode="auto">
            <a:xfrm>
              <a:off x="2772157" y="5263947"/>
              <a:ext cx="37221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d</a:t>
              </a:r>
            </a:p>
          </p:txBody>
        </p:sp>
        <p:sp>
          <p:nvSpPr>
            <p:cNvPr id="266266" name="Text Box 26"/>
            <p:cNvSpPr txBox="1">
              <a:spLocks noChangeArrowheads="1"/>
            </p:cNvSpPr>
            <p:nvPr/>
          </p:nvSpPr>
          <p:spPr bwMode="auto">
            <a:xfrm>
              <a:off x="6380280" y="4147934"/>
              <a:ext cx="37221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sp>
          <p:nvSpPr>
            <p:cNvPr id="266267" name="Text Box 27"/>
            <p:cNvSpPr txBox="1">
              <a:spLocks noChangeArrowheads="1"/>
            </p:cNvSpPr>
            <p:nvPr/>
          </p:nvSpPr>
          <p:spPr bwMode="auto">
            <a:xfrm>
              <a:off x="6633088" y="4147934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c</a:t>
              </a:r>
            </a:p>
          </p:txBody>
        </p:sp>
        <p:sp>
          <p:nvSpPr>
            <p:cNvPr id="266268" name="Text Box 28"/>
            <p:cNvSpPr txBox="1">
              <a:spLocks noChangeArrowheads="1"/>
            </p:cNvSpPr>
            <p:nvPr/>
          </p:nvSpPr>
          <p:spPr bwMode="auto">
            <a:xfrm>
              <a:off x="5083557" y="4147934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266269" name="Text Box 29"/>
            <p:cNvSpPr txBox="1">
              <a:spLocks noChangeArrowheads="1"/>
            </p:cNvSpPr>
            <p:nvPr/>
          </p:nvSpPr>
          <p:spPr bwMode="auto">
            <a:xfrm>
              <a:off x="3525425" y="3011284"/>
              <a:ext cx="2872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</a:t>
              </a:r>
            </a:p>
          </p:txBody>
        </p:sp>
        <p:sp>
          <p:nvSpPr>
            <p:cNvPr id="266270" name="Text Box 30"/>
            <p:cNvSpPr txBox="1">
              <a:spLocks noChangeArrowheads="1"/>
            </p:cNvSpPr>
            <p:nvPr/>
          </p:nvSpPr>
          <p:spPr bwMode="auto">
            <a:xfrm>
              <a:off x="3525425" y="3781222"/>
              <a:ext cx="2872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</a:t>
              </a:r>
            </a:p>
          </p:txBody>
        </p:sp>
        <p:sp>
          <p:nvSpPr>
            <p:cNvPr id="266271" name="Text Box 31"/>
            <p:cNvSpPr txBox="1">
              <a:spLocks noChangeArrowheads="1"/>
            </p:cNvSpPr>
            <p:nvPr/>
          </p:nvSpPr>
          <p:spPr bwMode="auto">
            <a:xfrm>
              <a:off x="3525425" y="4551159"/>
              <a:ext cx="2872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</a:t>
              </a:r>
            </a:p>
          </p:txBody>
        </p:sp>
        <p:sp>
          <p:nvSpPr>
            <p:cNvPr id="266272" name="Text Box 32"/>
            <p:cNvSpPr txBox="1">
              <a:spLocks noChangeArrowheads="1"/>
            </p:cNvSpPr>
            <p:nvPr/>
          </p:nvSpPr>
          <p:spPr bwMode="auto">
            <a:xfrm>
              <a:off x="3525425" y="5321097"/>
              <a:ext cx="2872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</a:t>
              </a:r>
            </a:p>
          </p:txBody>
        </p:sp>
        <p:sp>
          <p:nvSpPr>
            <p:cNvPr id="266273" name="Text Box 33"/>
            <p:cNvSpPr txBox="1">
              <a:spLocks noChangeArrowheads="1"/>
            </p:cNvSpPr>
            <p:nvPr/>
          </p:nvSpPr>
          <p:spPr bwMode="auto">
            <a:xfrm>
              <a:off x="9522338" y="4454421"/>
              <a:ext cx="2872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</a:t>
              </a:r>
            </a:p>
          </p:txBody>
        </p:sp>
        <p:sp>
          <p:nvSpPr>
            <p:cNvPr id="266274" name="Line 34"/>
            <p:cNvSpPr>
              <a:spLocks noChangeShapeType="1"/>
            </p:cNvSpPr>
            <p:nvPr/>
          </p:nvSpPr>
          <p:spPr bwMode="auto">
            <a:xfrm>
              <a:off x="7458588" y="4443209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75" name="Line 35"/>
            <p:cNvSpPr>
              <a:spLocks noChangeShapeType="1"/>
            </p:cNvSpPr>
            <p:nvPr/>
          </p:nvSpPr>
          <p:spPr bwMode="auto">
            <a:xfrm>
              <a:off x="1461675" y="4066971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76" name="Line 36"/>
            <p:cNvSpPr>
              <a:spLocks noChangeShapeType="1"/>
            </p:cNvSpPr>
            <p:nvPr/>
          </p:nvSpPr>
          <p:spPr bwMode="auto">
            <a:xfrm>
              <a:off x="2070482" y="4819446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77" name="Line 37"/>
            <p:cNvSpPr>
              <a:spLocks noChangeShapeType="1"/>
            </p:cNvSpPr>
            <p:nvPr/>
          </p:nvSpPr>
          <p:spPr bwMode="auto">
            <a:xfrm>
              <a:off x="2677567" y="4066971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78" name="Line 38"/>
            <p:cNvSpPr>
              <a:spLocks noChangeShapeType="1"/>
            </p:cNvSpPr>
            <p:nvPr/>
          </p:nvSpPr>
          <p:spPr bwMode="auto">
            <a:xfrm>
              <a:off x="1461675" y="5571921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79" name="Line 39"/>
            <p:cNvSpPr>
              <a:spLocks noChangeShapeType="1"/>
            </p:cNvSpPr>
            <p:nvPr/>
          </p:nvSpPr>
          <p:spPr bwMode="auto">
            <a:xfrm>
              <a:off x="3286374" y="4819446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80" name="Line 40"/>
            <p:cNvSpPr>
              <a:spLocks noChangeShapeType="1"/>
            </p:cNvSpPr>
            <p:nvPr/>
          </p:nvSpPr>
          <p:spPr bwMode="auto">
            <a:xfrm>
              <a:off x="2677567" y="5571921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81" name="Line 41"/>
            <p:cNvSpPr>
              <a:spLocks noChangeShapeType="1"/>
            </p:cNvSpPr>
            <p:nvPr/>
          </p:nvSpPr>
          <p:spPr bwMode="auto">
            <a:xfrm>
              <a:off x="5112792" y="4632122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82" name="Line 42"/>
            <p:cNvSpPr>
              <a:spLocks noChangeShapeType="1"/>
            </p:cNvSpPr>
            <p:nvPr/>
          </p:nvSpPr>
          <p:spPr bwMode="auto">
            <a:xfrm>
              <a:off x="6154986" y="4632122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83" name="Line 43"/>
            <p:cNvSpPr>
              <a:spLocks noChangeShapeType="1"/>
            </p:cNvSpPr>
            <p:nvPr/>
          </p:nvSpPr>
          <p:spPr bwMode="auto">
            <a:xfrm>
              <a:off x="7197180" y="4632122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84" name="Line 44"/>
            <p:cNvSpPr>
              <a:spLocks noChangeShapeType="1"/>
            </p:cNvSpPr>
            <p:nvPr/>
          </p:nvSpPr>
          <p:spPr bwMode="auto">
            <a:xfrm>
              <a:off x="8241094" y="4632122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85" name="Line 45"/>
            <p:cNvSpPr>
              <a:spLocks noChangeShapeType="1"/>
            </p:cNvSpPr>
            <p:nvPr/>
          </p:nvSpPr>
          <p:spPr bwMode="auto">
            <a:xfrm>
              <a:off x="5112793" y="4725783"/>
              <a:ext cx="104219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86" name="Line 46"/>
            <p:cNvSpPr>
              <a:spLocks noChangeShapeType="1"/>
            </p:cNvSpPr>
            <p:nvPr/>
          </p:nvSpPr>
          <p:spPr bwMode="auto">
            <a:xfrm>
              <a:off x="6154987" y="4725783"/>
              <a:ext cx="104219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87" name="Line 47"/>
            <p:cNvSpPr>
              <a:spLocks noChangeShapeType="1"/>
            </p:cNvSpPr>
            <p:nvPr/>
          </p:nvSpPr>
          <p:spPr bwMode="auto">
            <a:xfrm>
              <a:off x="7197181" y="4725783"/>
              <a:ext cx="104391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88" name="Text Box 48"/>
            <p:cNvSpPr txBox="1">
              <a:spLocks noChangeArrowheads="1"/>
            </p:cNvSpPr>
            <p:nvPr/>
          </p:nvSpPr>
          <p:spPr bwMode="auto">
            <a:xfrm>
              <a:off x="6416394" y="5446509"/>
              <a:ext cx="229742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4 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个时分复用帧</a:t>
              </a:r>
            </a:p>
          </p:txBody>
        </p:sp>
        <p:sp>
          <p:nvSpPr>
            <p:cNvPr id="266289" name="Text Box 49"/>
            <p:cNvSpPr txBox="1">
              <a:spLocks noChangeArrowheads="1"/>
            </p:cNvSpPr>
            <p:nvPr/>
          </p:nvSpPr>
          <p:spPr bwMode="auto">
            <a:xfrm>
              <a:off x="5372482" y="4674984"/>
              <a:ext cx="52770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#1</a:t>
              </a:r>
            </a:p>
          </p:txBody>
        </p:sp>
        <p:sp>
          <p:nvSpPr>
            <p:cNvPr id="266290" name="Line 50"/>
            <p:cNvSpPr>
              <a:spLocks noChangeShapeType="1"/>
            </p:cNvSpPr>
            <p:nvPr/>
          </p:nvSpPr>
          <p:spPr bwMode="auto">
            <a:xfrm>
              <a:off x="3712883" y="3463721"/>
              <a:ext cx="1138502" cy="6985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91" name="Line 51"/>
            <p:cNvSpPr>
              <a:spLocks noChangeShapeType="1"/>
            </p:cNvSpPr>
            <p:nvPr/>
          </p:nvSpPr>
          <p:spPr bwMode="auto">
            <a:xfrm>
              <a:off x="3712883" y="4184446"/>
              <a:ext cx="1050793" cy="1651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92" name="Line 52"/>
            <p:cNvSpPr>
              <a:spLocks noChangeShapeType="1"/>
            </p:cNvSpPr>
            <p:nvPr/>
          </p:nvSpPr>
          <p:spPr bwMode="auto">
            <a:xfrm flipV="1">
              <a:off x="3790274" y="4536871"/>
              <a:ext cx="973402" cy="36671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93" name="Line 53"/>
            <p:cNvSpPr>
              <a:spLocks noChangeShapeType="1"/>
            </p:cNvSpPr>
            <p:nvPr/>
          </p:nvSpPr>
          <p:spPr bwMode="auto">
            <a:xfrm flipV="1">
              <a:off x="3807471" y="4725783"/>
              <a:ext cx="1043913" cy="84613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94" name="Text Box 54"/>
            <p:cNvSpPr txBox="1">
              <a:spLocks noChangeArrowheads="1"/>
            </p:cNvSpPr>
            <p:nvPr/>
          </p:nvSpPr>
          <p:spPr bwMode="auto">
            <a:xfrm>
              <a:off x="3790273" y="4976609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④</a:t>
              </a:r>
            </a:p>
          </p:txBody>
        </p:sp>
        <p:sp>
          <p:nvSpPr>
            <p:cNvPr id="266295" name="Text Box 55"/>
            <p:cNvSpPr txBox="1">
              <a:spLocks noChangeArrowheads="1"/>
            </p:cNvSpPr>
            <p:nvPr/>
          </p:nvSpPr>
          <p:spPr bwMode="auto">
            <a:xfrm>
              <a:off x="3712882" y="4471784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③</a:t>
              </a:r>
            </a:p>
          </p:txBody>
        </p:sp>
        <p:sp>
          <p:nvSpPr>
            <p:cNvPr id="266296" name="Text Box 56"/>
            <p:cNvSpPr txBox="1">
              <a:spLocks noChangeArrowheads="1"/>
            </p:cNvSpPr>
            <p:nvPr/>
          </p:nvSpPr>
          <p:spPr bwMode="auto">
            <a:xfrm>
              <a:off x="3712882" y="3824084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②</a:t>
              </a:r>
            </a:p>
          </p:txBody>
        </p:sp>
        <p:sp>
          <p:nvSpPr>
            <p:cNvPr id="266297" name="Text Box 57"/>
            <p:cNvSpPr txBox="1">
              <a:spLocks noChangeArrowheads="1"/>
            </p:cNvSpPr>
            <p:nvPr/>
          </p:nvSpPr>
          <p:spPr bwMode="auto">
            <a:xfrm>
              <a:off x="3867663" y="3247821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①</a:t>
              </a:r>
            </a:p>
          </p:txBody>
        </p:sp>
        <p:sp>
          <p:nvSpPr>
            <p:cNvPr id="266298" name="Freeform 58"/>
            <p:cNvSpPr>
              <a:spLocks/>
            </p:cNvSpPr>
            <p:nvPr/>
          </p:nvSpPr>
          <p:spPr bwMode="auto">
            <a:xfrm>
              <a:off x="852870" y="3033508"/>
              <a:ext cx="608806" cy="376238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299" name="Line 59"/>
            <p:cNvSpPr>
              <a:spLocks noChangeShapeType="1"/>
            </p:cNvSpPr>
            <p:nvPr/>
          </p:nvSpPr>
          <p:spPr bwMode="auto">
            <a:xfrm>
              <a:off x="3286374" y="4066971"/>
              <a:ext cx="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300" name="Line 60"/>
            <p:cNvSpPr>
              <a:spLocks noChangeShapeType="1"/>
            </p:cNvSpPr>
            <p:nvPr/>
          </p:nvSpPr>
          <p:spPr bwMode="auto">
            <a:xfrm>
              <a:off x="852869" y="5552871"/>
              <a:ext cx="0" cy="9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301" name="Text Box 61"/>
            <p:cNvSpPr txBox="1">
              <a:spLocks noChangeArrowheads="1"/>
            </p:cNvSpPr>
            <p:nvPr/>
          </p:nvSpPr>
          <p:spPr bwMode="auto">
            <a:xfrm>
              <a:off x="964655" y="2992233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266302" name="Text Box 62"/>
            <p:cNvSpPr txBox="1">
              <a:spLocks noChangeArrowheads="1"/>
            </p:cNvSpPr>
            <p:nvPr/>
          </p:nvSpPr>
          <p:spPr bwMode="auto">
            <a:xfrm>
              <a:off x="1602698" y="4494009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c</a:t>
              </a:r>
            </a:p>
          </p:txBody>
        </p:sp>
        <p:sp>
          <p:nvSpPr>
            <p:cNvPr id="266303" name="Text Box 63"/>
            <p:cNvSpPr txBox="1">
              <a:spLocks noChangeArrowheads="1"/>
            </p:cNvSpPr>
            <p:nvPr/>
          </p:nvSpPr>
          <p:spPr bwMode="auto">
            <a:xfrm>
              <a:off x="1631934" y="3785984"/>
              <a:ext cx="37221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sp>
          <p:nvSpPr>
            <p:cNvPr id="266304" name="Line 64"/>
            <p:cNvSpPr>
              <a:spLocks noChangeShapeType="1"/>
            </p:cNvSpPr>
            <p:nvPr/>
          </p:nvSpPr>
          <p:spPr bwMode="auto">
            <a:xfrm>
              <a:off x="5893578" y="4443209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305" name="Line 65"/>
            <p:cNvSpPr>
              <a:spLocks noChangeShapeType="1"/>
            </p:cNvSpPr>
            <p:nvPr/>
          </p:nvSpPr>
          <p:spPr bwMode="auto">
            <a:xfrm>
              <a:off x="6154986" y="4443209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306" name="Line 66"/>
            <p:cNvSpPr>
              <a:spLocks noChangeShapeType="1"/>
            </p:cNvSpPr>
            <p:nvPr/>
          </p:nvSpPr>
          <p:spPr bwMode="auto">
            <a:xfrm>
              <a:off x="8241094" y="4725783"/>
              <a:ext cx="104219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307" name="Line 67"/>
            <p:cNvSpPr>
              <a:spLocks noChangeShapeType="1"/>
            </p:cNvSpPr>
            <p:nvPr/>
          </p:nvSpPr>
          <p:spPr bwMode="auto">
            <a:xfrm>
              <a:off x="9283288" y="4632122"/>
              <a:ext cx="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308" name="Line 68"/>
            <p:cNvSpPr>
              <a:spLocks noChangeShapeType="1"/>
            </p:cNvSpPr>
            <p:nvPr/>
          </p:nvSpPr>
          <p:spPr bwMode="auto">
            <a:xfrm>
              <a:off x="8762190" y="4443209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309" name="Line 69"/>
            <p:cNvSpPr>
              <a:spLocks noChangeShapeType="1"/>
            </p:cNvSpPr>
            <p:nvPr/>
          </p:nvSpPr>
          <p:spPr bwMode="auto">
            <a:xfrm>
              <a:off x="7197180" y="4443209"/>
              <a:ext cx="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310" name="Text Box 70"/>
            <p:cNvSpPr txBox="1">
              <a:spLocks noChangeArrowheads="1"/>
            </p:cNvSpPr>
            <p:nvPr/>
          </p:nvSpPr>
          <p:spPr bwMode="auto">
            <a:xfrm>
              <a:off x="7697640" y="4147934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c</a:t>
              </a:r>
            </a:p>
          </p:txBody>
        </p:sp>
        <p:sp>
          <p:nvSpPr>
            <p:cNvPr id="266311" name="Text Box 71"/>
            <p:cNvSpPr txBox="1">
              <a:spLocks noChangeArrowheads="1"/>
            </p:cNvSpPr>
            <p:nvPr/>
          </p:nvSpPr>
          <p:spPr bwMode="auto">
            <a:xfrm>
              <a:off x="8980605" y="4147934"/>
              <a:ext cx="37221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d</a:t>
              </a:r>
            </a:p>
          </p:txBody>
        </p:sp>
        <p:sp>
          <p:nvSpPr>
            <p:cNvPr id="266312" name="Text Box 72"/>
            <p:cNvSpPr txBox="1">
              <a:spLocks noChangeArrowheads="1"/>
            </p:cNvSpPr>
            <p:nvPr/>
          </p:nvSpPr>
          <p:spPr bwMode="auto">
            <a:xfrm>
              <a:off x="3800872" y="2712833"/>
              <a:ext cx="162736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时分复用</a:t>
              </a:r>
            </a:p>
          </p:txBody>
        </p:sp>
        <p:sp>
          <p:nvSpPr>
            <p:cNvPr id="266313" name="Text Box 73"/>
            <p:cNvSpPr txBox="1">
              <a:spLocks noChangeArrowheads="1"/>
            </p:cNvSpPr>
            <p:nvPr/>
          </p:nvSpPr>
          <p:spPr bwMode="auto">
            <a:xfrm>
              <a:off x="6416395" y="4674984"/>
              <a:ext cx="52770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#2</a:t>
              </a:r>
            </a:p>
          </p:txBody>
        </p:sp>
        <p:sp>
          <p:nvSpPr>
            <p:cNvPr id="266314" name="Text Box 74"/>
            <p:cNvSpPr txBox="1">
              <a:spLocks noChangeArrowheads="1"/>
            </p:cNvSpPr>
            <p:nvPr/>
          </p:nvSpPr>
          <p:spPr bwMode="auto">
            <a:xfrm>
              <a:off x="7510182" y="4674984"/>
              <a:ext cx="52770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#3</a:t>
              </a:r>
            </a:p>
          </p:txBody>
        </p:sp>
        <p:sp>
          <p:nvSpPr>
            <p:cNvPr id="266315" name="Text Box 75"/>
            <p:cNvSpPr txBox="1">
              <a:spLocks noChangeArrowheads="1"/>
            </p:cNvSpPr>
            <p:nvPr/>
          </p:nvSpPr>
          <p:spPr bwMode="auto">
            <a:xfrm>
              <a:off x="8552376" y="4674984"/>
              <a:ext cx="52770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#4</a:t>
              </a:r>
            </a:p>
          </p:txBody>
        </p:sp>
        <p:sp>
          <p:nvSpPr>
            <p:cNvPr id="266316" name="Line 76"/>
            <p:cNvSpPr>
              <a:spLocks noChangeShapeType="1"/>
            </p:cNvSpPr>
            <p:nvPr/>
          </p:nvSpPr>
          <p:spPr bwMode="auto">
            <a:xfrm>
              <a:off x="5719880" y="5071858"/>
              <a:ext cx="1303602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317" name="Line 77"/>
            <p:cNvSpPr>
              <a:spLocks noChangeShapeType="1"/>
            </p:cNvSpPr>
            <p:nvPr/>
          </p:nvSpPr>
          <p:spPr bwMode="auto">
            <a:xfrm>
              <a:off x="6676084" y="5071858"/>
              <a:ext cx="521096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318" name="Line 78"/>
            <p:cNvSpPr>
              <a:spLocks noChangeShapeType="1"/>
            </p:cNvSpPr>
            <p:nvPr/>
          </p:nvSpPr>
          <p:spPr bwMode="auto">
            <a:xfrm flipH="1">
              <a:off x="7284890" y="5071858"/>
              <a:ext cx="435107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319" name="Line 79"/>
            <p:cNvSpPr>
              <a:spLocks noChangeShapeType="1"/>
            </p:cNvSpPr>
            <p:nvPr/>
          </p:nvSpPr>
          <p:spPr bwMode="auto">
            <a:xfrm flipV="1">
              <a:off x="7458589" y="5071858"/>
              <a:ext cx="1303602" cy="376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320" name="Text Box 80"/>
            <p:cNvSpPr txBox="1">
              <a:spLocks noChangeArrowheads="1"/>
            </p:cNvSpPr>
            <p:nvPr/>
          </p:nvSpPr>
          <p:spPr bwMode="auto">
            <a:xfrm>
              <a:off x="264700" y="2438197"/>
              <a:ext cx="8034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用户</a:t>
              </a:r>
            </a:p>
          </p:txBody>
        </p:sp>
        <p:sp>
          <p:nvSpPr>
            <p:cNvPr id="266321" name="Line 81"/>
            <p:cNvSpPr>
              <a:spLocks noChangeShapeType="1"/>
            </p:cNvSpPr>
            <p:nvPr/>
          </p:nvSpPr>
          <p:spPr bwMode="auto">
            <a:xfrm>
              <a:off x="766880" y="3409746"/>
              <a:ext cx="286689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322" name="Line 82"/>
            <p:cNvSpPr>
              <a:spLocks noChangeShapeType="1"/>
            </p:cNvSpPr>
            <p:nvPr/>
          </p:nvSpPr>
          <p:spPr bwMode="auto">
            <a:xfrm>
              <a:off x="766880" y="4162221"/>
              <a:ext cx="286689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323" name="Line 83"/>
            <p:cNvSpPr>
              <a:spLocks noChangeShapeType="1"/>
            </p:cNvSpPr>
            <p:nvPr/>
          </p:nvSpPr>
          <p:spPr bwMode="auto">
            <a:xfrm>
              <a:off x="766880" y="4913108"/>
              <a:ext cx="286689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66324" name="Line 84"/>
            <p:cNvSpPr>
              <a:spLocks noChangeShapeType="1"/>
            </p:cNvSpPr>
            <p:nvPr/>
          </p:nvSpPr>
          <p:spPr bwMode="auto">
            <a:xfrm>
              <a:off x="766880" y="5665583"/>
              <a:ext cx="286689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grpSp>
          <p:nvGrpSpPr>
            <p:cNvPr id="266325" name="Group 85"/>
            <p:cNvGrpSpPr>
              <a:grpSpLocks/>
            </p:cNvGrpSpPr>
            <p:nvPr/>
          </p:nvGrpSpPr>
          <p:grpSpPr bwMode="auto">
            <a:xfrm>
              <a:off x="5116232" y="3968546"/>
              <a:ext cx="4171293" cy="1079500"/>
              <a:chOff x="1655" y="1570"/>
              <a:chExt cx="2919" cy="1497"/>
            </a:xfrm>
          </p:grpSpPr>
          <p:sp>
            <p:nvSpPr>
              <p:cNvPr id="266326" name="Line 86"/>
              <p:cNvSpPr>
                <a:spLocks noChangeShapeType="1"/>
              </p:cNvSpPr>
              <p:nvPr/>
            </p:nvSpPr>
            <p:spPr bwMode="auto">
              <a:xfrm>
                <a:off x="1655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66327" name="Line 87"/>
              <p:cNvSpPr>
                <a:spLocks noChangeShapeType="1"/>
              </p:cNvSpPr>
              <p:nvPr/>
            </p:nvSpPr>
            <p:spPr bwMode="auto">
              <a:xfrm>
                <a:off x="2381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66328" name="Line 88"/>
              <p:cNvSpPr>
                <a:spLocks noChangeShapeType="1"/>
              </p:cNvSpPr>
              <p:nvPr/>
            </p:nvSpPr>
            <p:spPr bwMode="auto">
              <a:xfrm>
                <a:off x="3107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66329" name="Line 89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66330" name="Line 90"/>
              <p:cNvSpPr>
                <a:spLocks noChangeShapeType="1"/>
              </p:cNvSpPr>
              <p:nvPr/>
            </p:nvSpPr>
            <p:spPr bwMode="auto">
              <a:xfrm>
                <a:off x="4574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1766365" y="5936972"/>
              <a:ext cx="69958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2400" b="1" dirty="0" smtClean="0">
                  <a:latin typeface="+mn-lt"/>
                  <a:ea typeface="黑体" pitchFamily="2" charset="-122"/>
                </a:rPr>
                <a:t>时分复用</a:t>
              </a:r>
              <a:r>
                <a:rPr lang="zh-CN" altLang="zh-CN" sz="2400" b="1" dirty="0">
                  <a:latin typeface="+mn-lt"/>
                  <a:ea typeface="黑体" pitchFamily="2" charset="-122"/>
                </a:rPr>
                <a:t>可能会造成线路资源的浪费</a:t>
              </a:r>
              <a:endParaRPr lang="zh-CN" altLang="en-US" sz="2400" b="1" dirty="0">
                <a:latin typeface="+mn-lt"/>
                <a:ea typeface="黑体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5518729" y="2564904"/>
            <a:ext cx="4042783" cy="11079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200" b="1" dirty="0">
                <a:ea typeface="黑体" pitchFamily="2" charset="-122"/>
              </a:rPr>
              <a:t>当某用户暂时无数据发送时，在时分复用帧中分配给该用户的时隙只能处于</a:t>
            </a:r>
            <a:r>
              <a:rPr lang="zh-CN" altLang="zh-CN" sz="2200" b="1" dirty="0" smtClean="0">
                <a:ea typeface="黑体" pitchFamily="2" charset="-122"/>
              </a:rPr>
              <a:t>空闲状态</a:t>
            </a:r>
            <a:r>
              <a:rPr lang="zh-CN" altLang="en-US" sz="2200" b="1" dirty="0" smtClean="0">
                <a:ea typeface="黑体" pitchFamily="2" charset="-122"/>
              </a:rPr>
              <a:t>。</a:t>
            </a:r>
            <a:endParaRPr lang="zh-CN" altLang="en-US" sz="2200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23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五层协议的体系结构 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28864" y="1773261"/>
            <a:ext cx="5845175" cy="316706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 smtClean="0"/>
              <a:t>应用层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application layer) </a:t>
            </a:r>
          </a:p>
          <a:p>
            <a:pPr>
              <a:lnSpc>
                <a:spcPct val="125000"/>
              </a:lnSpc>
            </a:pPr>
            <a:r>
              <a:rPr lang="zh-CN" altLang="en-US" sz="2800" dirty="0" smtClean="0"/>
              <a:t>运输层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transport layer) </a:t>
            </a:r>
          </a:p>
          <a:p>
            <a:pPr>
              <a:lnSpc>
                <a:spcPct val="125000"/>
              </a:lnSpc>
            </a:pPr>
            <a:r>
              <a:rPr lang="zh-CN" altLang="en-US" sz="2800" dirty="0" smtClean="0"/>
              <a:t>网络层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network layer) </a:t>
            </a:r>
          </a:p>
          <a:p>
            <a:pPr>
              <a:lnSpc>
                <a:spcPct val="125000"/>
              </a:lnSpc>
            </a:pPr>
            <a:r>
              <a:rPr lang="zh-CN" altLang="en-US" sz="2800" dirty="0" smtClean="0"/>
              <a:t>数据链路层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data link layer) </a:t>
            </a:r>
          </a:p>
          <a:p>
            <a:pPr>
              <a:lnSpc>
                <a:spcPct val="125000"/>
              </a:lnSpc>
            </a:pPr>
            <a:r>
              <a:rPr lang="zh-CN" altLang="en-US" sz="2800" dirty="0" smtClean="0"/>
              <a:t>物理层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physical layer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zh-CN" altLang="en-US" dirty="0" smtClean="0"/>
              <a:t>功能：</a:t>
            </a:r>
            <a:r>
              <a:rPr lang="zh-CN" altLang="en-US" dirty="0" smtClean="0">
                <a:solidFill>
                  <a:srgbClr val="FF0000"/>
                </a:solidFill>
              </a:rPr>
              <a:t>透明地传送比特流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数据单位：</a:t>
            </a:r>
            <a:r>
              <a:rPr lang="zh-CN" altLang="en-US" dirty="0" smtClean="0">
                <a:solidFill>
                  <a:srgbClr val="FF0000"/>
                </a:solidFill>
              </a:rPr>
              <a:t>比特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物理媒体不属于物理层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429147" y="3741761"/>
            <a:ext cx="12105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6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数据链路层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57421" y="1628800"/>
            <a:ext cx="2079228" cy="3240087"/>
            <a:chOff x="673" y="1389"/>
            <a:chExt cx="1535" cy="2041"/>
          </a:xfrm>
        </p:grpSpPr>
        <p:sp>
          <p:nvSpPr>
            <p:cNvPr id="114694" name="AutoShape 6"/>
            <p:cNvSpPr>
              <a:spLocks noChangeArrowheads="1"/>
            </p:cNvSpPr>
            <p:nvPr/>
          </p:nvSpPr>
          <p:spPr bwMode="auto">
            <a:xfrm>
              <a:off x="673" y="1389"/>
              <a:ext cx="1535" cy="2041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695" name="Freeform 7"/>
            <p:cNvSpPr>
              <a:spLocks/>
            </p:cNvSpPr>
            <p:nvPr/>
          </p:nvSpPr>
          <p:spPr bwMode="auto">
            <a:xfrm>
              <a:off x="673" y="2920"/>
              <a:ext cx="1535" cy="134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696" name="Freeform 8"/>
            <p:cNvSpPr>
              <a:spLocks/>
            </p:cNvSpPr>
            <p:nvPr/>
          </p:nvSpPr>
          <p:spPr bwMode="auto">
            <a:xfrm>
              <a:off x="673" y="2530"/>
              <a:ext cx="1535" cy="134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697" name="Freeform 9"/>
            <p:cNvSpPr>
              <a:spLocks/>
            </p:cNvSpPr>
            <p:nvPr/>
          </p:nvSpPr>
          <p:spPr bwMode="auto">
            <a:xfrm>
              <a:off x="673" y="2147"/>
              <a:ext cx="1535" cy="135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14698" name="Freeform 10"/>
            <p:cNvSpPr>
              <a:spLocks/>
            </p:cNvSpPr>
            <p:nvPr/>
          </p:nvSpPr>
          <p:spPr bwMode="auto">
            <a:xfrm>
              <a:off x="673" y="1765"/>
              <a:ext cx="1535" cy="134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815181" y="1916137"/>
            <a:ext cx="1665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5       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应用层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815181" y="2527325"/>
            <a:ext cx="1665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4       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运输层</a:t>
            </a: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815181" y="3140099"/>
            <a:ext cx="1665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3       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网络层</a:t>
            </a:r>
          </a:p>
        </p:txBody>
      </p:sp>
      <p:sp>
        <p:nvSpPr>
          <p:cNvPr id="114702" name="Text Box 14"/>
          <p:cNvSpPr txBox="1">
            <a:spLocks noChangeArrowheads="1"/>
          </p:cNvSpPr>
          <p:nvPr/>
        </p:nvSpPr>
        <p:spPr bwMode="auto">
          <a:xfrm>
            <a:off x="815181" y="3752875"/>
            <a:ext cx="18998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   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数据链路层</a:t>
            </a:r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815181" y="4365650"/>
            <a:ext cx="1665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       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物理层</a:t>
            </a:r>
          </a:p>
        </p:txBody>
      </p:sp>
    </p:spTree>
    <p:extLst>
      <p:ext uri="{BB962C8B-B14F-4D97-AF65-F5344CB8AC3E}">
        <p14:creationId xmlns="" xmlns:p14="http://schemas.microsoft.com/office/powerpoint/2010/main" val="263683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88640"/>
            <a:ext cx="9066212" cy="1512168"/>
          </a:xfrm>
        </p:spPr>
        <p:txBody>
          <a:bodyPr/>
          <a:lstStyle/>
          <a:p>
            <a:pPr algn="ctr"/>
            <a:r>
              <a:rPr lang="zh-CN" altLang="en-US" dirty="0"/>
              <a:t>统计时分复用</a:t>
            </a:r>
            <a:r>
              <a:rPr lang="zh-CN" altLang="en-US" sz="3200" dirty="0"/>
              <a:t> </a:t>
            </a:r>
            <a:r>
              <a:rPr lang="en-US" altLang="zh-CN" dirty="0"/>
              <a:t>STDM</a:t>
            </a:r>
            <a:br>
              <a:rPr lang="en-US" altLang="zh-CN" dirty="0"/>
            </a:br>
            <a:r>
              <a:rPr lang="en-US" altLang="zh-CN" dirty="0"/>
              <a:t>(Statistic TDM)  </a:t>
            </a:r>
          </a:p>
        </p:txBody>
      </p:sp>
      <p:sp>
        <p:nvSpPr>
          <p:cNvPr id="2" name="矩形 1"/>
          <p:cNvSpPr/>
          <p:nvPr/>
        </p:nvSpPr>
        <p:spPr>
          <a:xfrm>
            <a:off x="6249144" y="1982450"/>
            <a:ext cx="3312368" cy="14465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ea typeface="黑体" pitchFamily="2" charset="-122"/>
              </a:rPr>
              <a:t>STDM </a:t>
            </a:r>
            <a:r>
              <a:rPr lang="zh-CN" altLang="zh-CN" sz="2200" b="1" dirty="0" smtClean="0">
                <a:ea typeface="黑体" pitchFamily="2" charset="-122"/>
              </a:rPr>
              <a:t>帧</a:t>
            </a:r>
            <a:r>
              <a:rPr lang="zh-CN" altLang="zh-CN" sz="2200" b="1" dirty="0">
                <a:solidFill>
                  <a:srgbClr val="FF0000"/>
                </a:solidFill>
                <a:ea typeface="黑体" pitchFamily="2" charset="-122"/>
              </a:rPr>
              <a:t>不是固定分配</a:t>
            </a:r>
            <a:r>
              <a:rPr lang="zh-CN" altLang="zh-CN" sz="2200" b="1" dirty="0">
                <a:ea typeface="黑体" pitchFamily="2" charset="-122"/>
              </a:rPr>
              <a:t>时隙，而是</a:t>
            </a:r>
            <a:r>
              <a:rPr lang="zh-CN" altLang="zh-CN" sz="2200" b="1" dirty="0">
                <a:solidFill>
                  <a:srgbClr val="FF0000"/>
                </a:solidFill>
                <a:ea typeface="黑体" pitchFamily="2" charset="-122"/>
              </a:rPr>
              <a:t>按需动态地</a:t>
            </a:r>
            <a:r>
              <a:rPr lang="zh-CN" altLang="zh-CN" sz="2200" b="1" dirty="0">
                <a:ea typeface="黑体" pitchFamily="2" charset="-122"/>
              </a:rPr>
              <a:t>分配时隙。因此统计时分复用可以提高线路的</a:t>
            </a:r>
            <a:r>
              <a:rPr lang="zh-CN" altLang="zh-CN" sz="2200" b="1" dirty="0" smtClean="0">
                <a:ea typeface="黑体" pitchFamily="2" charset="-122"/>
              </a:rPr>
              <a:t>利用率</a:t>
            </a:r>
            <a:r>
              <a:rPr lang="zh-CN" altLang="en-US" sz="2200" b="1" dirty="0" smtClean="0">
                <a:ea typeface="黑体" pitchFamily="2" charset="-122"/>
              </a:rPr>
              <a:t>。</a:t>
            </a:r>
            <a:endParaRPr lang="zh-CN" altLang="en-US" sz="2200" b="1" dirty="0">
              <a:ea typeface="黑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2520" y="1988840"/>
            <a:ext cx="8928992" cy="4320480"/>
            <a:chOff x="632520" y="1988840"/>
            <a:chExt cx="8928992" cy="4320480"/>
          </a:xfrm>
        </p:grpSpPr>
        <p:sp>
          <p:nvSpPr>
            <p:cNvPr id="149589" name="Freeform 85"/>
            <p:cNvSpPr>
              <a:spLocks/>
            </p:cNvSpPr>
            <p:nvPr/>
          </p:nvSpPr>
          <p:spPr bwMode="auto">
            <a:xfrm>
              <a:off x="7556161" y="3919539"/>
              <a:ext cx="292365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590" name="Freeform 86"/>
            <p:cNvSpPr>
              <a:spLocks/>
            </p:cNvSpPr>
            <p:nvPr/>
          </p:nvSpPr>
          <p:spPr bwMode="auto">
            <a:xfrm>
              <a:off x="8730778" y="3919539"/>
              <a:ext cx="292365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591" name="Freeform 87"/>
            <p:cNvSpPr>
              <a:spLocks/>
            </p:cNvSpPr>
            <p:nvPr/>
          </p:nvSpPr>
          <p:spPr bwMode="auto">
            <a:xfrm>
              <a:off x="8338665" y="3919539"/>
              <a:ext cx="294085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592" name="Freeform 88"/>
            <p:cNvSpPr>
              <a:spLocks/>
            </p:cNvSpPr>
            <p:nvPr/>
          </p:nvSpPr>
          <p:spPr bwMode="auto">
            <a:xfrm>
              <a:off x="7946553" y="3919539"/>
              <a:ext cx="294085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593" name="Freeform 89"/>
            <p:cNvSpPr>
              <a:spLocks/>
            </p:cNvSpPr>
            <p:nvPr/>
          </p:nvSpPr>
          <p:spPr bwMode="auto">
            <a:xfrm>
              <a:off x="7164048" y="3919539"/>
              <a:ext cx="294084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594" name="Freeform 90"/>
            <p:cNvSpPr>
              <a:spLocks/>
            </p:cNvSpPr>
            <p:nvPr/>
          </p:nvSpPr>
          <p:spPr bwMode="auto">
            <a:xfrm>
              <a:off x="6771935" y="3919539"/>
              <a:ext cx="294084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595" name="Freeform 91"/>
            <p:cNvSpPr>
              <a:spLocks/>
            </p:cNvSpPr>
            <p:nvPr/>
          </p:nvSpPr>
          <p:spPr bwMode="auto">
            <a:xfrm>
              <a:off x="6381542" y="3919539"/>
              <a:ext cx="292365" cy="403225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596" name="Text Box 92"/>
            <p:cNvSpPr txBox="1">
              <a:spLocks noChangeArrowheads="1"/>
            </p:cNvSpPr>
            <p:nvPr/>
          </p:nvSpPr>
          <p:spPr bwMode="auto">
            <a:xfrm>
              <a:off x="632520" y="2036764"/>
              <a:ext cx="8034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用户</a:t>
              </a:r>
            </a:p>
          </p:txBody>
        </p:sp>
        <p:sp>
          <p:nvSpPr>
            <p:cNvPr id="149597" name="Freeform 93"/>
            <p:cNvSpPr>
              <a:spLocks/>
            </p:cNvSpPr>
            <p:nvPr/>
          </p:nvSpPr>
          <p:spPr bwMode="auto">
            <a:xfrm>
              <a:off x="3368710" y="2711451"/>
              <a:ext cx="686196" cy="403225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598" name="Freeform 94"/>
            <p:cNvSpPr>
              <a:spLocks/>
            </p:cNvSpPr>
            <p:nvPr/>
          </p:nvSpPr>
          <p:spPr bwMode="auto">
            <a:xfrm>
              <a:off x="1313558" y="3517900"/>
              <a:ext cx="1370675" cy="401638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599" name="Freeform 95"/>
            <p:cNvSpPr>
              <a:spLocks/>
            </p:cNvSpPr>
            <p:nvPr/>
          </p:nvSpPr>
          <p:spPr bwMode="auto">
            <a:xfrm>
              <a:off x="1998035" y="4322764"/>
              <a:ext cx="1370675" cy="403225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00" name="Freeform 96"/>
            <p:cNvSpPr>
              <a:spLocks/>
            </p:cNvSpPr>
            <p:nvPr/>
          </p:nvSpPr>
          <p:spPr bwMode="auto">
            <a:xfrm>
              <a:off x="2684233" y="5127626"/>
              <a:ext cx="684477" cy="403225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01" name="Text Box 97"/>
            <p:cNvSpPr txBox="1">
              <a:spLocks noChangeArrowheads="1"/>
            </p:cNvSpPr>
            <p:nvPr/>
          </p:nvSpPr>
          <p:spPr bwMode="auto">
            <a:xfrm>
              <a:off x="735708" y="267493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149602" name="Text Box 98"/>
            <p:cNvSpPr txBox="1">
              <a:spLocks noChangeArrowheads="1"/>
            </p:cNvSpPr>
            <p:nvPr/>
          </p:nvSpPr>
          <p:spPr bwMode="auto">
            <a:xfrm>
              <a:off x="735708" y="3479800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sp>
          <p:nvSpPr>
            <p:cNvPr id="149603" name="Text Box 99"/>
            <p:cNvSpPr txBox="1">
              <a:spLocks noChangeArrowheads="1"/>
            </p:cNvSpPr>
            <p:nvPr/>
          </p:nvSpPr>
          <p:spPr bwMode="auto">
            <a:xfrm>
              <a:off x="735708" y="4286251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C</a:t>
              </a:r>
            </a:p>
          </p:txBody>
        </p:sp>
        <p:sp>
          <p:nvSpPr>
            <p:cNvPr id="149604" name="Text Box 100"/>
            <p:cNvSpPr txBox="1">
              <a:spLocks noChangeArrowheads="1"/>
            </p:cNvSpPr>
            <p:nvPr/>
          </p:nvSpPr>
          <p:spPr bwMode="auto">
            <a:xfrm>
              <a:off x="735708" y="5091114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D</a:t>
              </a:r>
            </a:p>
          </p:txBody>
        </p:sp>
        <p:sp>
          <p:nvSpPr>
            <p:cNvPr id="149605" name="Line 101"/>
            <p:cNvSpPr>
              <a:spLocks noChangeShapeType="1"/>
            </p:cNvSpPr>
            <p:nvPr/>
          </p:nvSpPr>
          <p:spPr bwMode="auto">
            <a:xfrm>
              <a:off x="6087459" y="4322763"/>
              <a:ext cx="3229769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06" name="Text Box 102"/>
            <p:cNvSpPr txBox="1">
              <a:spLocks noChangeArrowheads="1"/>
            </p:cNvSpPr>
            <p:nvPr/>
          </p:nvSpPr>
          <p:spPr bwMode="auto">
            <a:xfrm>
              <a:off x="3516612" y="2695576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149609" name="Text Box 105"/>
            <p:cNvSpPr txBox="1">
              <a:spLocks noChangeArrowheads="1"/>
            </p:cNvSpPr>
            <p:nvPr/>
          </p:nvSpPr>
          <p:spPr bwMode="auto">
            <a:xfrm>
              <a:off x="1518214" y="3503614"/>
              <a:ext cx="37221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sp>
          <p:nvSpPr>
            <p:cNvPr id="149610" name="Text Box 106"/>
            <p:cNvSpPr txBox="1">
              <a:spLocks noChangeArrowheads="1"/>
            </p:cNvSpPr>
            <p:nvPr/>
          </p:nvSpPr>
          <p:spPr bwMode="auto">
            <a:xfrm>
              <a:off x="2847612" y="4298951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c</a:t>
              </a:r>
            </a:p>
          </p:txBody>
        </p:sp>
        <p:sp>
          <p:nvSpPr>
            <p:cNvPr id="149611" name="Text Box 107"/>
            <p:cNvSpPr txBox="1">
              <a:spLocks noChangeArrowheads="1"/>
            </p:cNvSpPr>
            <p:nvPr/>
          </p:nvSpPr>
          <p:spPr bwMode="auto">
            <a:xfrm>
              <a:off x="2851052" y="5127626"/>
              <a:ext cx="37221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d</a:t>
              </a:r>
            </a:p>
          </p:txBody>
        </p:sp>
        <p:sp>
          <p:nvSpPr>
            <p:cNvPr id="149615" name="Text Box 111"/>
            <p:cNvSpPr txBox="1">
              <a:spLocks noChangeArrowheads="1"/>
            </p:cNvSpPr>
            <p:nvPr/>
          </p:nvSpPr>
          <p:spPr bwMode="auto">
            <a:xfrm>
              <a:off x="4323193" y="2751139"/>
              <a:ext cx="2872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</a:t>
              </a:r>
            </a:p>
          </p:txBody>
        </p:sp>
        <p:sp>
          <p:nvSpPr>
            <p:cNvPr id="149616" name="Text Box 112"/>
            <p:cNvSpPr txBox="1">
              <a:spLocks noChangeArrowheads="1"/>
            </p:cNvSpPr>
            <p:nvPr/>
          </p:nvSpPr>
          <p:spPr bwMode="auto">
            <a:xfrm>
              <a:off x="4323193" y="3575051"/>
              <a:ext cx="2872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</a:t>
              </a:r>
            </a:p>
          </p:txBody>
        </p:sp>
        <p:sp>
          <p:nvSpPr>
            <p:cNvPr id="149617" name="Text Box 113"/>
            <p:cNvSpPr txBox="1">
              <a:spLocks noChangeArrowheads="1"/>
            </p:cNvSpPr>
            <p:nvPr/>
          </p:nvSpPr>
          <p:spPr bwMode="auto">
            <a:xfrm>
              <a:off x="4323193" y="4400551"/>
              <a:ext cx="2872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</a:t>
              </a:r>
            </a:p>
          </p:txBody>
        </p:sp>
        <p:sp>
          <p:nvSpPr>
            <p:cNvPr id="149618" name="Text Box 114"/>
            <p:cNvSpPr txBox="1">
              <a:spLocks noChangeArrowheads="1"/>
            </p:cNvSpPr>
            <p:nvPr/>
          </p:nvSpPr>
          <p:spPr bwMode="auto">
            <a:xfrm>
              <a:off x="4323193" y="5224464"/>
              <a:ext cx="2872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</a:t>
              </a:r>
            </a:p>
          </p:txBody>
        </p:sp>
        <p:sp>
          <p:nvSpPr>
            <p:cNvPr id="149619" name="Text Box 115"/>
            <p:cNvSpPr txBox="1">
              <a:spLocks noChangeArrowheads="1"/>
            </p:cNvSpPr>
            <p:nvPr/>
          </p:nvSpPr>
          <p:spPr bwMode="auto">
            <a:xfrm>
              <a:off x="9274254" y="4191471"/>
              <a:ext cx="2872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t</a:t>
              </a:r>
            </a:p>
          </p:txBody>
        </p:sp>
        <p:sp>
          <p:nvSpPr>
            <p:cNvPr id="149620" name="Line 116"/>
            <p:cNvSpPr>
              <a:spLocks noChangeShapeType="1"/>
            </p:cNvSpPr>
            <p:nvPr/>
          </p:nvSpPr>
          <p:spPr bwMode="auto">
            <a:xfrm>
              <a:off x="1998035" y="3819526"/>
              <a:ext cx="0" cy="10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21" name="Line 117"/>
            <p:cNvSpPr>
              <a:spLocks noChangeShapeType="1"/>
            </p:cNvSpPr>
            <p:nvPr/>
          </p:nvSpPr>
          <p:spPr bwMode="auto">
            <a:xfrm>
              <a:off x="2684232" y="4624388"/>
              <a:ext cx="0" cy="10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22" name="Line 118"/>
            <p:cNvSpPr>
              <a:spLocks noChangeShapeType="1"/>
            </p:cNvSpPr>
            <p:nvPr/>
          </p:nvSpPr>
          <p:spPr bwMode="auto">
            <a:xfrm>
              <a:off x="3368709" y="3819526"/>
              <a:ext cx="0" cy="10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23" name="Line 119"/>
            <p:cNvSpPr>
              <a:spLocks noChangeShapeType="1"/>
            </p:cNvSpPr>
            <p:nvPr/>
          </p:nvSpPr>
          <p:spPr bwMode="auto">
            <a:xfrm>
              <a:off x="1998035" y="5430838"/>
              <a:ext cx="0" cy="100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24" name="Line 120"/>
            <p:cNvSpPr>
              <a:spLocks noChangeShapeType="1"/>
            </p:cNvSpPr>
            <p:nvPr/>
          </p:nvSpPr>
          <p:spPr bwMode="auto">
            <a:xfrm>
              <a:off x="4054906" y="4624388"/>
              <a:ext cx="0" cy="10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25" name="Line 121"/>
            <p:cNvSpPr>
              <a:spLocks noChangeShapeType="1"/>
            </p:cNvSpPr>
            <p:nvPr/>
          </p:nvSpPr>
          <p:spPr bwMode="auto">
            <a:xfrm>
              <a:off x="4054906" y="5430838"/>
              <a:ext cx="0" cy="100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26" name="Line 122"/>
            <p:cNvSpPr>
              <a:spLocks noChangeShapeType="1"/>
            </p:cNvSpPr>
            <p:nvPr/>
          </p:nvSpPr>
          <p:spPr bwMode="auto">
            <a:xfrm>
              <a:off x="6283514" y="4424364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27" name="Line 123"/>
            <p:cNvSpPr>
              <a:spLocks noChangeShapeType="1"/>
            </p:cNvSpPr>
            <p:nvPr/>
          </p:nvSpPr>
          <p:spPr bwMode="auto">
            <a:xfrm>
              <a:off x="7066019" y="4424364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28" name="Line 124"/>
            <p:cNvSpPr>
              <a:spLocks noChangeShapeType="1"/>
            </p:cNvSpPr>
            <p:nvPr/>
          </p:nvSpPr>
          <p:spPr bwMode="auto">
            <a:xfrm>
              <a:off x="7848525" y="4424364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29" name="Line 125"/>
            <p:cNvSpPr>
              <a:spLocks noChangeShapeType="1"/>
            </p:cNvSpPr>
            <p:nvPr/>
          </p:nvSpPr>
          <p:spPr bwMode="auto">
            <a:xfrm>
              <a:off x="6283514" y="4524375"/>
              <a:ext cx="7825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30" name="Line 126"/>
            <p:cNvSpPr>
              <a:spLocks noChangeShapeType="1"/>
            </p:cNvSpPr>
            <p:nvPr/>
          </p:nvSpPr>
          <p:spPr bwMode="auto">
            <a:xfrm>
              <a:off x="7066019" y="4524375"/>
              <a:ext cx="7825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31" name="Line 127"/>
            <p:cNvSpPr>
              <a:spLocks noChangeShapeType="1"/>
            </p:cNvSpPr>
            <p:nvPr/>
          </p:nvSpPr>
          <p:spPr bwMode="auto">
            <a:xfrm>
              <a:off x="7848525" y="4524375"/>
              <a:ext cx="784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32" name="Text Box 128"/>
            <p:cNvSpPr txBox="1">
              <a:spLocks noChangeArrowheads="1"/>
            </p:cNvSpPr>
            <p:nvPr/>
          </p:nvSpPr>
          <p:spPr bwMode="auto">
            <a:xfrm>
              <a:off x="6537176" y="5301208"/>
              <a:ext cx="21018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 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个 </a:t>
              </a:r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STDM </a:t>
              </a:r>
              <a:r>
                <a:rPr kumimoji="1"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帧</a:t>
              </a:r>
            </a:p>
          </p:txBody>
        </p:sp>
        <p:sp>
          <p:nvSpPr>
            <p:cNvPr id="149633" name="Text Box 129"/>
            <p:cNvSpPr txBox="1">
              <a:spLocks noChangeArrowheads="1"/>
            </p:cNvSpPr>
            <p:nvPr/>
          </p:nvSpPr>
          <p:spPr bwMode="auto">
            <a:xfrm>
              <a:off x="6402180" y="4479503"/>
              <a:ext cx="52770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#1</a:t>
              </a:r>
            </a:p>
          </p:txBody>
        </p:sp>
        <p:sp>
          <p:nvSpPr>
            <p:cNvPr id="149634" name="Line 130"/>
            <p:cNvSpPr>
              <a:spLocks noChangeShapeType="1"/>
            </p:cNvSpPr>
            <p:nvPr/>
          </p:nvSpPr>
          <p:spPr bwMode="auto">
            <a:xfrm>
              <a:off x="4660254" y="3111500"/>
              <a:ext cx="1257167" cy="80803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35" name="Line 131"/>
            <p:cNvSpPr>
              <a:spLocks noChangeShapeType="1"/>
            </p:cNvSpPr>
            <p:nvPr/>
          </p:nvSpPr>
          <p:spPr bwMode="auto">
            <a:xfrm>
              <a:off x="4737644" y="3903664"/>
              <a:ext cx="1081750" cy="2174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36" name="Line 132"/>
            <p:cNvSpPr>
              <a:spLocks noChangeShapeType="1"/>
            </p:cNvSpPr>
            <p:nvPr/>
          </p:nvSpPr>
          <p:spPr bwMode="auto">
            <a:xfrm flipV="1">
              <a:off x="4737644" y="4322763"/>
              <a:ext cx="1081750" cy="37306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37" name="Line 133"/>
            <p:cNvSpPr>
              <a:spLocks noChangeShapeType="1"/>
            </p:cNvSpPr>
            <p:nvPr/>
          </p:nvSpPr>
          <p:spPr bwMode="auto">
            <a:xfrm flipV="1">
              <a:off x="4660254" y="4524376"/>
              <a:ext cx="1257167" cy="963613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38" name="Text Box 134"/>
            <p:cNvSpPr txBox="1">
              <a:spLocks noChangeArrowheads="1"/>
            </p:cNvSpPr>
            <p:nvPr/>
          </p:nvSpPr>
          <p:spPr bwMode="auto">
            <a:xfrm>
              <a:off x="4737644" y="4840289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④</a:t>
              </a:r>
            </a:p>
          </p:txBody>
        </p:sp>
        <p:sp>
          <p:nvSpPr>
            <p:cNvPr id="149639" name="Text Box 135"/>
            <p:cNvSpPr txBox="1">
              <a:spLocks noChangeArrowheads="1"/>
            </p:cNvSpPr>
            <p:nvPr/>
          </p:nvSpPr>
          <p:spPr bwMode="auto">
            <a:xfrm>
              <a:off x="4660254" y="4191001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③</a:t>
              </a:r>
            </a:p>
          </p:txBody>
        </p:sp>
        <p:sp>
          <p:nvSpPr>
            <p:cNvPr id="149640" name="Text Box 136"/>
            <p:cNvSpPr txBox="1">
              <a:spLocks noChangeArrowheads="1"/>
            </p:cNvSpPr>
            <p:nvPr/>
          </p:nvSpPr>
          <p:spPr bwMode="auto">
            <a:xfrm>
              <a:off x="4660254" y="3543301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②</a:t>
              </a:r>
            </a:p>
          </p:txBody>
        </p:sp>
        <p:sp>
          <p:nvSpPr>
            <p:cNvPr id="149641" name="Text Box 137"/>
            <p:cNvSpPr txBox="1">
              <a:spLocks noChangeArrowheads="1"/>
            </p:cNvSpPr>
            <p:nvPr/>
          </p:nvSpPr>
          <p:spPr bwMode="auto">
            <a:xfrm>
              <a:off x="4815035" y="2895601"/>
              <a:ext cx="49404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①</a:t>
              </a:r>
            </a:p>
          </p:txBody>
        </p:sp>
        <p:sp>
          <p:nvSpPr>
            <p:cNvPr id="149642" name="Freeform 138"/>
            <p:cNvSpPr>
              <a:spLocks/>
            </p:cNvSpPr>
            <p:nvPr/>
          </p:nvSpPr>
          <p:spPr bwMode="auto">
            <a:xfrm>
              <a:off x="1313558" y="2711451"/>
              <a:ext cx="684477" cy="403225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43" name="Line 139"/>
            <p:cNvSpPr>
              <a:spLocks noChangeShapeType="1"/>
            </p:cNvSpPr>
            <p:nvPr/>
          </p:nvSpPr>
          <p:spPr bwMode="auto">
            <a:xfrm>
              <a:off x="4054906" y="3819526"/>
              <a:ext cx="0" cy="10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44" name="Line 140"/>
            <p:cNvSpPr>
              <a:spLocks noChangeShapeType="1"/>
            </p:cNvSpPr>
            <p:nvPr/>
          </p:nvSpPr>
          <p:spPr bwMode="auto">
            <a:xfrm>
              <a:off x="1411586" y="5430838"/>
              <a:ext cx="0" cy="1000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45" name="Text Box 141"/>
            <p:cNvSpPr txBox="1">
              <a:spLocks noChangeArrowheads="1"/>
            </p:cNvSpPr>
            <p:nvPr/>
          </p:nvSpPr>
          <p:spPr bwMode="auto">
            <a:xfrm>
              <a:off x="1485537" y="2679701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149646" name="Text Box 142"/>
            <p:cNvSpPr txBox="1">
              <a:spLocks noChangeArrowheads="1"/>
            </p:cNvSpPr>
            <p:nvPr/>
          </p:nvSpPr>
          <p:spPr bwMode="auto">
            <a:xfrm>
              <a:off x="2157976" y="4286251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c</a:t>
              </a:r>
            </a:p>
          </p:txBody>
        </p:sp>
        <p:sp>
          <p:nvSpPr>
            <p:cNvPr id="149647" name="Text Box 143"/>
            <p:cNvSpPr txBox="1">
              <a:spLocks noChangeArrowheads="1"/>
            </p:cNvSpPr>
            <p:nvPr/>
          </p:nvSpPr>
          <p:spPr bwMode="auto">
            <a:xfrm>
              <a:off x="2190652" y="3506789"/>
              <a:ext cx="37221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sp>
          <p:nvSpPr>
            <p:cNvPr id="149648" name="Line 144"/>
            <p:cNvSpPr>
              <a:spLocks noChangeShapeType="1"/>
            </p:cNvSpPr>
            <p:nvPr/>
          </p:nvSpPr>
          <p:spPr bwMode="auto">
            <a:xfrm>
              <a:off x="7164048" y="4222751"/>
              <a:ext cx="0" cy="10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49" name="Line 145"/>
            <p:cNvSpPr>
              <a:spLocks noChangeShapeType="1"/>
            </p:cNvSpPr>
            <p:nvPr/>
          </p:nvSpPr>
          <p:spPr bwMode="auto">
            <a:xfrm>
              <a:off x="7458132" y="4222751"/>
              <a:ext cx="0" cy="10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50" name="Line 146"/>
            <p:cNvSpPr>
              <a:spLocks noChangeShapeType="1"/>
            </p:cNvSpPr>
            <p:nvPr/>
          </p:nvSpPr>
          <p:spPr bwMode="auto">
            <a:xfrm>
              <a:off x="8632750" y="4424364"/>
              <a:ext cx="0" cy="200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51" name="Line 147"/>
            <p:cNvSpPr>
              <a:spLocks noChangeShapeType="1"/>
            </p:cNvSpPr>
            <p:nvPr/>
          </p:nvSpPr>
          <p:spPr bwMode="auto">
            <a:xfrm>
              <a:off x="8632750" y="4222751"/>
              <a:ext cx="0" cy="100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07" name="Text Box 103"/>
            <p:cNvSpPr txBox="1">
              <a:spLocks noChangeArrowheads="1"/>
            </p:cNvSpPr>
            <p:nvPr/>
          </p:nvSpPr>
          <p:spPr bwMode="auto">
            <a:xfrm>
              <a:off x="8704981" y="3903664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149608" name="Text Box 104"/>
            <p:cNvSpPr txBox="1">
              <a:spLocks noChangeArrowheads="1"/>
            </p:cNvSpPr>
            <p:nvPr/>
          </p:nvSpPr>
          <p:spPr bwMode="auto">
            <a:xfrm>
              <a:off x="6747859" y="3903664"/>
              <a:ext cx="37221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sp>
          <p:nvSpPr>
            <p:cNvPr id="149612" name="Text Box 108"/>
            <p:cNvSpPr txBox="1">
              <a:spLocks noChangeArrowheads="1"/>
            </p:cNvSpPr>
            <p:nvPr/>
          </p:nvSpPr>
          <p:spPr bwMode="auto">
            <a:xfrm>
              <a:off x="7115894" y="3903664"/>
              <a:ext cx="37221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b</a:t>
              </a:r>
            </a:p>
          </p:txBody>
        </p:sp>
        <p:sp>
          <p:nvSpPr>
            <p:cNvPr id="149613" name="Text Box 109"/>
            <p:cNvSpPr txBox="1">
              <a:spLocks noChangeArrowheads="1"/>
            </p:cNvSpPr>
            <p:nvPr/>
          </p:nvSpPr>
          <p:spPr bwMode="auto">
            <a:xfrm>
              <a:off x="7506286" y="3903664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c</a:t>
              </a:r>
            </a:p>
          </p:txBody>
        </p:sp>
        <p:sp>
          <p:nvSpPr>
            <p:cNvPr id="149614" name="Text Box 110"/>
            <p:cNvSpPr txBox="1">
              <a:spLocks noChangeArrowheads="1"/>
            </p:cNvSpPr>
            <p:nvPr/>
          </p:nvSpPr>
          <p:spPr bwMode="auto">
            <a:xfrm>
              <a:off x="6348867" y="3903664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a</a:t>
              </a:r>
            </a:p>
          </p:txBody>
        </p:sp>
        <p:sp>
          <p:nvSpPr>
            <p:cNvPr id="149652" name="Text Box 148"/>
            <p:cNvSpPr txBox="1">
              <a:spLocks noChangeArrowheads="1"/>
            </p:cNvSpPr>
            <p:nvPr/>
          </p:nvSpPr>
          <p:spPr bwMode="auto">
            <a:xfrm>
              <a:off x="7910437" y="3903664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c</a:t>
              </a:r>
            </a:p>
          </p:txBody>
        </p:sp>
        <p:sp>
          <p:nvSpPr>
            <p:cNvPr id="149653" name="Text Box 149"/>
            <p:cNvSpPr txBox="1">
              <a:spLocks noChangeArrowheads="1"/>
            </p:cNvSpPr>
            <p:nvPr/>
          </p:nvSpPr>
          <p:spPr bwMode="auto">
            <a:xfrm>
              <a:off x="8290511" y="3903664"/>
              <a:ext cx="37221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d</a:t>
              </a:r>
            </a:p>
          </p:txBody>
        </p:sp>
        <p:sp>
          <p:nvSpPr>
            <p:cNvPr id="149654" name="Freeform 150"/>
            <p:cNvSpPr>
              <a:spLocks/>
            </p:cNvSpPr>
            <p:nvPr/>
          </p:nvSpPr>
          <p:spPr bwMode="auto">
            <a:xfrm>
              <a:off x="6283515" y="3919539"/>
              <a:ext cx="98028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55" name="Freeform 151"/>
            <p:cNvSpPr>
              <a:spLocks/>
            </p:cNvSpPr>
            <p:nvPr/>
          </p:nvSpPr>
          <p:spPr bwMode="auto">
            <a:xfrm>
              <a:off x="6673906" y="3919539"/>
              <a:ext cx="98029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56" name="Freeform 152"/>
            <p:cNvSpPr>
              <a:spLocks/>
            </p:cNvSpPr>
            <p:nvPr/>
          </p:nvSpPr>
          <p:spPr bwMode="auto">
            <a:xfrm>
              <a:off x="7066019" y="3919539"/>
              <a:ext cx="98029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57" name="Freeform 153"/>
            <p:cNvSpPr>
              <a:spLocks/>
            </p:cNvSpPr>
            <p:nvPr/>
          </p:nvSpPr>
          <p:spPr bwMode="auto">
            <a:xfrm>
              <a:off x="7458131" y="3919539"/>
              <a:ext cx="98029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58" name="Freeform 154"/>
            <p:cNvSpPr>
              <a:spLocks/>
            </p:cNvSpPr>
            <p:nvPr/>
          </p:nvSpPr>
          <p:spPr bwMode="auto">
            <a:xfrm>
              <a:off x="7848525" y="3919539"/>
              <a:ext cx="98028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59" name="Freeform 155"/>
            <p:cNvSpPr>
              <a:spLocks/>
            </p:cNvSpPr>
            <p:nvPr/>
          </p:nvSpPr>
          <p:spPr bwMode="auto">
            <a:xfrm>
              <a:off x="8240638" y="3919539"/>
              <a:ext cx="98028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60" name="Freeform 156"/>
            <p:cNvSpPr>
              <a:spLocks/>
            </p:cNvSpPr>
            <p:nvPr/>
          </p:nvSpPr>
          <p:spPr bwMode="auto">
            <a:xfrm>
              <a:off x="8632750" y="3919539"/>
              <a:ext cx="98028" cy="403225"/>
            </a:xfrm>
            <a:custGeom>
              <a:avLst/>
              <a:gdLst>
                <a:gd name="T0" fmla="*/ 0 w 48"/>
                <a:gd name="T1" fmla="*/ 192 h 192"/>
                <a:gd name="T2" fmla="*/ 0 w 48"/>
                <a:gd name="T3" fmla="*/ 0 h 192"/>
                <a:gd name="T4" fmla="*/ 48 w 48"/>
                <a:gd name="T5" fmla="*/ 0 h 192"/>
                <a:gd name="T6" fmla="*/ 48 w 4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92">
                  <a:moveTo>
                    <a:pt x="0" y="192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1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61" name="Text Box 157"/>
            <p:cNvSpPr txBox="1">
              <a:spLocks noChangeArrowheads="1"/>
            </p:cNvSpPr>
            <p:nvPr/>
          </p:nvSpPr>
          <p:spPr bwMode="auto">
            <a:xfrm>
              <a:off x="7164048" y="4479503"/>
              <a:ext cx="52770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#2</a:t>
              </a:r>
            </a:p>
          </p:txBody>
        </p:sp>
        <p:sp>
          <p:nvSpPr>
            <p:cNvPr id="149662" name="Text Box 158"/>
            <p:cNvSpPr txBox="1">
              <a:spLocks noChangeArrowheads="1"/>
            </p:cNvSpPr>
            <p:nvPr/>
          </p:nvSpPr>
          <p:spPr bwMode="auto">
            <a:xfrm>
              <a:off x="7925915" y="4479503"/>
              <a:ext cx="52770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#3</a:t>
              </a:r>
            </a:p>
          </p:txBody>
        </p:sp>
        <p:sp>
          <p:nvSpPr>
            <p:cNvPr id="149663" name="Text Box 159"/>
            <p:cNvSpPr txBox="1">
              <a:spLocks noChangeArrowheads="1"/>
            </p:cNvSpPr>
            <p:nvPr/>
          </p:nvSpPr>
          <p:spPr bwMode="auto">
            <a:xfrm>
              <a:off x="4583940" y="1988840"/>
              <a:ext cx="1737212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800" b="1" dirty="0" smtClean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统计</a:t>
              </a:r>
              <a:endParaRPr kumimoji="1" lang="en-US" altLang="zh-CN" sz="2800" b="1" dirty="0" smtClean="0">
                <a:solidFill>
                  <a:srgbClr val="C00000"/>
                </a:solidFill>
                <a:latin typeface="+mn-lt"/>
                <a:ea typeface="黑体" pitchFamily="2" charset="-122"/>
              </a:endParaRPr>
            </a:p>
            <a:p>
              <a:pPr algn="l"/>
              <a:r>
                <a:rPr kumimoji="1" lang="zh-CN" altLang="en-US" sz="2800" b="1" dirty="0" smtClean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时分复用</a:t>
              </a:r>
              <a:endParaRPr kumimoji="1" lang="zh-CN" altLang="en-US" sz="2800" b="1" dirty="0">
                <a:solidFill>
                  <a:srgbClr val="C0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64" name="Line 160"/>
            <p:cNvSpPr>
              <a:spLocks noChangeShapeType="1"/>
            </p:cNvSpPr>
            <p:nvPr/>
          </p:nvSpPr>
          <p:spPr bwMode="auto">
            <a:xfrm>
              <a:off x="6673907" y="4826000"/>
              <a:ext cx="686197" cy="503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65" name="Line 161"/>
            <p:cNvSpPr>
              <a:spLocks noChangeShapeType="1"/>
            </p:cNvSpPr>
            <p:nvPr/>
          </p:nvSpPr>
          <p:spPr bwMode="auto">
            <a:xfrm>
              <a:off x="7458132" y="4826000"/>
              <a:ext cx="0" cy="503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66" name="Line 162"/>
            <p:cNvSpPr>
              <a:spLocks noChangeShapeType="1"/>
            </p:cNvSpPr>
            <p:nvPr/>
          </p:nvSpPr>
          <p:spPr bwMode="auto">
            <a:xfrm flipH="1">
              <a:off x="7654188" y="4826000"/>
              <a:ext cx="488421" cy="503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67" name="Line 163"/>
            <p:cNvSpPr>
              <a:spLocks noChangeShapeType="1"/>
            </p:cNvSpPr>
            <p:nvPr/>
          </p:nvSpPr>
          <p:spPr bwMode="auto">
            <a:xfrm>
              <a:off x="1215531" y="3114675"/>
              <a:ext cx="3229769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68" name="Line 164"/>
            <p:cNvSpPr>
              <a:spLocks noChangeShapeType="1"/>
            </p:cNvSpPr>
            <p:nvPr/>
          </p:nvSpPr>
          <p:spPr bwMode="auto">
            <a:xfrm>
              <a:off x="1215531" y="3919538"/>
              <a:ext cx="3229769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69" name="Line 165"/>
            <p:cNvSpPr>
              <a:spLocks noChangeShapeType="1"/>
            </p:cNvSpPr>
            <p:nvPr/>
          </p:nvSpPr>
          <p:spPr bwMode="auto">
            <a:xfrm>
              <a:off x="1215531" y="4725988"/>
              <a:ext cx="3229769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70" name="Line 166"/>
            <p:cNvSpPr>
              <a:spLocks noChangeShapeType="1"/>
            </p:cNvSpPr>
            <p:nvPr/>
          </p:nvSpPr>
          <p:spPr bwMode="auto">
            <a:xfrm>
              <a:off x="1215531" y="5530850"/>
              <a:ext cx="3229769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74" name="Line 170"/>
            <p:cNvSpPr>
              <a:spLocks noChangeShapeType="1"/>
            </p:cNvSpPr>
            <p:nvPr/>
          </p:nvSpPr>
          <p:spPr bwMode="auto">
            <a:xfrm>
              <a:off x="6276635" y="3614738"/>
              <a:ext cx="0" cy="107950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75" name="Line 171"/>
            <p:cNvSpPr>
              <a:spLocks noChangeShapeType="1"/>
            </p:cNvSpPr>
            <p:nvPr/>
          </p:nvSpPr>
          <p:spPr bwMode="auto">
            <a:xfrm>
              <a:off x="7060860" y="3614738"/>
              <a:ext cx="0" cy="107950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76" name="Line 172"/>
            <p:cNvSpPr>
              <a:spLocks noChangeShapeType="1"/>
            </p:cNvSpPr>
            <p:nvPr/>
          </p:nvSpPr>
          <p:spPr bwMode="auto">
            <a:xfrm>
              <a:off x="7845085" y="3614738"/>
              <a:ext cx="0" cy="107950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49677" name="Line 173"/>
            <p:cNvSpPr>
              <a:spLocks noChangeShapeType="1"/>
            </p:cNvSpPr>
            <p:nvPr/>
          </p:nvSpPr>
          <p:spPr bwMode="auto">
            <a:xfrm>
              <a:off x="8627590" y="3614738"/>
              <a:ext cx="0" cy="107950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615613" y="5847655"/>
              <a:ext cx="51609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2400" b="1" dirty="0" smtClean="0">
                  <a:latin typeface="+mn-lt"/>
                  <a:ea typeface="黑体" pitchFamily="2" charset="-122"/>
                </a:rPr>
                <a:t>统计</a:t>
              </a:r>
              <a:r>
                <a:rPr lang="zh-CN" altLang="zh-CN" sz="2400" b="1" dirty="0">
                  <a:latin typeface="+mn-lt"/>
                  <a:ea typeface="黑体" pitchFamily="2" charset="-122"/>
                </a:rPr>
                <a:t>时分复用的工作原理</a:t>
              </a:r>
              <a:endParaRPr lang="zh-CN" altLang="en-US" sz="2400" b="1" dirty="0"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350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STDM</a:t>
            </a:r>
            <a:r>
              <a:rPr lang="zh-CN" altLang="en-US" sz="3600" smtClean="0"/>
              <a:t>的特点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STDM</a:t>
            </a:r>
            <a:r>
              <a:rPr lang="zh-CN" altLang="en-US" smtClean="0"/>
              <a:t>不是固定分配时隙，而是按需分配时隙，可提高线路的利用率。</a:t>
            </a:r>
          </a:p>
          <a:p>
            <a:pPr eaLnBrk="1" hangingPunct="1"/>
            <a:r>
              <a:rPr lang="zh-CN" altLang="en-US" smtClean="0"/>
              <a:t>由于</a:t>
            </a:r>
            <a:r>
              <a:rPr lang="en-US" altLang="zh-CN" smtClean="0"/>
              <a:t>STDM</a:t>
            </a:r>
            <a:r>
              <a:rPr lang="zh-CN" altLang="en-US" smtClean="0"/>
              <a:t>帧中的时隙不是固定地分配给某个用户，因此在每个时隙中还必须有用户的地址信息，这将产生额外开销。</a:t>
            </a:r>
          </a:p>
          <a:p>
            <a:pPr eaLnBrk="1" hangingPunct="1"/>
            <a:r>
              <a:rPr lang="zh-CN" altLang="en-US" smtClean="0"/>
              <a:t>统计时分复用又称为异步时分复用。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>
          <a:xfrm>
            <a:off x="495300" y="188640"/>
            <a:ext cx="9066212" cy="1440160"/>
          </a:xfrm>
        </p:spPr>
        <p:txBody>
          <a:bodyPr/>
          <a:lstStyle/>
          <a:p>
            <a:r>
              <a:rPr lang="en-US" altLang="zh-CN" dirty="0"/>
              <a:t>2.4.2   </a:t>
            </a:r>
            <a:r>
              <a:rPr lang="zh-CN" altLang="en-US" dirty="0"/>
              <a:t>波分复用 </a:t>
            </a:r>
            <a:r>
              <a:rPr lang="en-US" altLang="zh-CN" dirty="0" smtClean="0"/>
              <a:t>WDM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/>
              <a:t>(Wavelength Division Multiplexing)  </a:t>
            </a:r>
          </a:p>
        </p:txBody>
      </p:sp>
      <p:sp>
        <p:nvSpPr>
          <p:cNvPr id="2" name="矩形 1"/>
          <p:cNvSpPr/>
          <p:nvPr/>
        </p:nvSpPr>
        <p:spPr>
          <a:xfrm>
            <a:off x="2000672" y="1628800"/>
            <a:ext cx="6356348" cy="954107"/>
          </a:xfrm>
          <a:prstGeom prst="rect">
            <a:avLst/>
          </a:prstGeom>
          <a:solidFill>
            <a:srgbClr val="FFFF00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+mn-lt"/>
                <a:ea typeface="黑体" pitchFamily="2" charset="-122"/>
              </a:rPr>
              <a:t>波分复用就是光的频分复用</a:t>
            </a:r>
            <a:r>
              <a:rPr lang="zh-CN" altLang="en-US" sz="2800" b="1" dirty="0" smtClean="0">
                <a:latin typeface="+mn-lt"/>
                <a:ea typeface="黑体" pitchFamily="2" charset="-122"/>
              </a:rPr>
              <a:t>。</a:t>
            </a:r>
            <a:r>
              <a:rPr lang="zh-CN" altLang="zh-CN" sz="2800" b="1" dirty="0">
                <a:latin typeface="+mn-lt"/>
                <a:ea typeface="黑体" pitchFamily="2" charset="-122"/>
              </a:rPr>
              <a:t>使用一根光纤来同时传输多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个光</a:t>
            </a:r>
            <a:r>
              <a:rPr lang="zh-CN" altLang="zh-CN" sz="2800" b="1" dirty="0">
                <a:latin typeface="+mn-lt"/>
                <a:ea typeface="黑体" pitchFamily="2" charset="-122"/>
              </a:rPr>
              <a:t>载波</a:t>
            </a:r>
            <a:r>
              <a:rPr lang="zh-CN" altLang="zh-CN" sz="2800" b="1" dirty="0" smtClean="0">
                <a:latin typeface="+mn-lt"/>
                <a:ea typeface="黑体" pitchFamily="2" charset="-122"/>
              </a:rPr>
              <a:t>信号</a:t>
            </a:r>
            <a:r>
              <a:rPr lang="zh-CN" altLang="en-US" sz="2800" b="1" dirty="0" smtClean="0">
                <a:latin typeface="+mn-lt"/>
                <a:ea typeface="黑体" pitchFamily="2" charset="-122"/>
              </a:rPr>
              <a:t>。</a:t>
            </a:r>
            <a:endParaRPr lang="zh-CN" altLang="en-US" sz="2800" b="1" dirty="0">
              <a:latin typeface="+mn-lt"/>
              <a:ea typeface="黑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93307" y="2132856"/>
            <a:ext cx="9580377" cy="4268326"/>
            <a:chOff x="293307" y="2132856"/>
            <a:chExt cx="9580377" cy="4268326"/>
          </a:xfrm>
        </p:grpSpPr>
        <p:sp>
          <p:nvSpPr>
            <p:cNvPr id="150530" name="Text Box 2"/>
            <p:cNvSpPr txBox="1">
              <a:spLocks noChangeArrowheads="1"/>
            </p:cNvSpPr>
            <p:nvPr/>
          </p:nvSpPr>
          <p:spPr bwMode="auto">
            <a:xfrm flipH="1">
              <a:off x="7446995" y="2780928"/>
              <a:ext cx="2270173" cy="2923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15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1550 nm           0 </a:t>
              </a: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1551 nm           1</a:t>
              </a: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1552 nm           2</a:t>
              </a: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1553 nm           3</a:t>
              </a: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1554 nm           4</a:t>
              </a: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1555 nm           5</a:t>
              </a: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1556 nm           6</a:t>
              </a: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1557 nm           7</a:t>
              </a:r>
            </a:p>
          </p:txBody>
        </p:sp>
        <p:sp>
          <p:nvSpPr>
            <p:cNvPr id="150531" name="Text Box 3"/>
            <p:cNvSpPr txBox="1">
              <a:spLocks noChangeArrowheads="1"/>
            </p:cNvSpPr>
            <p:nvPr/>
          </p:nvSpPr>
          <p:spPr bwMode="auto">
            <a:xfrm>
              <a:off x="332217" y="2817440"/>
              <a:ext cx="2481770" cy="2923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0  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      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1550 nm    </a:t>
              </a: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    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    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1551 nm  </a:t>
              </a: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 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       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1552 nm  </a:t>
              </a: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3  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      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1553 nm  </a:t>
              </a: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4 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       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1554 nm  </a:t>
              </a: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5  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      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1555 nm  </a:t>
              </a: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6  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      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1556 nm  </a:t>
              </a:r>
            </a:p>
            <a:p>
              <a:pPr algn="l">
                <a:lnSpc>
                  <a:spcPct val="115000"/>
                </a:lnSpc>
              </a:pP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7 </a:t>
              </a:r>
              <a:r>
                <a:rPr kumimoji="1" lang="en-US" altLang="zh-CN" sz="20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           </a:t>
              </a:r>
              <a:r>
                <a:rPr kumimoji="1" lang="en-US" altLang="zh-CN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1557 nm  </a:t>
              </a:r>
            </a:p>
          </p:txBody>
        </p:sp>
        <p:sp>
          <p:nvSpPr>
            <p:cNvPr id="150534" name="Text Box 6"/>
            <p:cNvSpPr txBox="1">
              <a:spLocks noChangeArrowheads="1"/>
            </p:cNvSpPr>
            <p:nvPr/>
          </p:nvSpPr>
          <p:spPr bwMode="auto">
            <a:xfrm>
              <a:off x="293307" y="5754851"/>
              <a:ext cx="1491341" cy="646331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8 </a:t>
              </a:r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  <a:sym typeface="Symbol" pitchFamily="18" charset="2"/>
                </a:rPr>
                <a:t> </a:t>
              </a:r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2.5 Gb/s</a:t>
              </a:r>
            </a:p>
            <a:p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1310 nm</a:t>
              </a:r>
            </a:p>
          </p:txBody>
        </p:sp>
        <p:sp>
          <p:nvSpPr>
            <p:cNvPr id="150535" name="Line 7"/>
            <p:cNvSpPr>
              <a:spLocks noChangeShapeType="1"/>
            </p:cNvSpPr>
            <p:nvPr/>
          </p:nvSpPr>
          <p:spPr bwMode="auto">
            <a:xfrm>
              <a:off x="7584578" y="3192089"/>
              <a:ext cx="226496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36" name="Line 8"/>
            <p:cNvSpPr>
              <a:spLocks noChangeShapeType="1"/>
            </p:cNvSpPr>
            <p:nvPr/>
          </p:nvSpPr>
          <p:spPr bwMode="auto">
            <a:xfrm>
              <a:off x="7584578" y="3542927"/>
              <a:ext cx="226496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37" name="Line 9"/>
            <p:cNvSpPr>
              <a:spLocks noChangeShapeType="1"/>
            </p:cNvSpPr>
            <p:nvPr/>
          </p:nvSpPr>
          <p:spPr bwMode="auto">
            <a:xfrm>
              <a:off x="7584578" y="3892177"/>
              <a:ext cx="226496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38" name="Line 10"/>
            <p:cNvSpPr>
              <a:spLocks noChangeShapeType="1"/>
            </p:cNvSpPr>
            <p:nvPr/>
          </p:nvSpPr>
          <p:spPr bwMode="auto">
            <a:xfrm>
              <a:off x="7584578" y="4244602"/>
              <a:ext cx="226496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39" name="Line 11"/>
            <p:cNvSpPr>
              <a:spLocks noChangeShapeType="1"/>
            </p:cNvSpPr>
            <p:nvPr/>
          </p:nvSpPr>
          <p:spPr bwMode="auto">
            <a:xfrm>
              <a:off x="7584578" y="4593852"/>
              <a:ext cx="226496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40" name="Line 12"/>
            <p:cNvSpPr>
              <a:spLocks noChangeShapeType="1"/>
            </p:cNvSpPr>
            <p:nvPr/>
          </p:nvSpPr>
          <p:spPr bwMode="auto">
            <a:xfrm>
              <a:off x="7584578" y="4946277"/>
              <a:ext cx="226496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41" name="Line 13"/>
            <p:cNvSpPr>
              <a:spLocks noChangeShapeType="1"/>
            </p:cNvSpPr>
            <p:nvPr/>
          </p:nvSpPr>
          <p:spPr bwMode="auto">
            <a:xfrm>
              <a:off x="7584578" y="5295527"/>
              <a:ext cx="226496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42" name="Line 14"/>
            <p:cNvSpPr>
              <a:spLocks noChangeShapeType="1"/>
            </p:cNvSpPr>
            <p:nvPr/>
          </p:nvSpPr>
          <p:spPr bwMode="auto">
            <a:xfrm>
              <a:off x="7584578" y="5647952"/>
              <a:ext cx="226496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43" name="Line 15"/>
            <p:cNvSpPr>
              <a:spLocks noChangeShapeType="1"/>
            </p:cNvSpPr>
            <p:nvPr/>
          </p:nvSpPr>
          <p:spPr bwMode="auto">
            <a:xfrm>
              <a:off x="332218" y="3192089"/>
              <a:ext cx="226496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44" name="Line 16"/>
            <p:cNvSpPr>
              <a:spLocks noChangeShapeType="1"/>
            </p:cNvSpPr>
            <p:nvPr/>
          </p:nvSpPr>
          <p:spPr bwMode="auto">
            <a:xfrm>
              <a:off x="332218" y="3542927"/>
              <a:ext cx="226496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45" name="Line 17"/>
            <p:cNvSpPr>
              <a:spLocks noChangeShapeType="1"/>
            </p:cNvSpPr>
            <p:nvPr/>
          </p:nvSpPr>
          <p:spPr bwMode="auto">
            <a:xfrm>
              <a:off x="332218" y="3892177"/>
              <a:ext cx="226496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46" name="Line 18"/>
            <p:cNvSpPr>
              <a:spLocks noChangeShapeType="1"/>
            </p:cNvSpPr>
            <p:nvPr/>
          </p:nvSpPr>
          <p:spPr bwMode="auto">
            <a:xfrm>
              <a:off x="332218" y="4244602"/>
              <a:ext cx="226496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47" name="Line 19"/>
            <p:cNvSpPr>
              <a:spLocks noChangeShapeType="1"/>
            </p:cNvSpPr>
            <p:nvPr/>
          </p:nvSpPr>
          <p:spPr bwMode="auto">
            <a:xfrm>
              <a:off x="332218" y="4593852"/>
              <a:ext cx="226496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48" name="Line 20"/>
            <p:cNvSpPr>
              <a:spLocks noChangeShapeType="1"/>
            </p:cNvSpPr>
            <p:nvPr/>
          </p:nvSpPr>
          <p:spPr bwMode="auto">
            <a:xfrm>
              <a:off x="332218" y="4946277"/>
              <a:ext cx="226496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49" name="Line 21"/>
            <p:cNvSpPr>
              <a:spLocks noChangeShapeType="1"/>
            </p:cNvSpPr>
            <p:nvPr/>
          </p:nvSpPr>
          <p:spPr bwMode="auto">
            <a:xfrm>
              <a:off x="332218" y="5295527"/>
              <a:ext cx="226496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50" name="Line 22"/>
            <p:cNvSpPr>
              <a:spLocks noChangeShapeType="1"/>
            </p:cNvSpPr>
            <p:nvPr/>
          </p:nvSpPr>
          <p:spPr bwMode="auto">
            <a:xfrm>
              <a:off x="332218" y="5647952"/>
              <a:ext cx="226496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51" name="Line 23"/>
            <p:cNvSpPr>
              <a:spLocks noChangeShapeType="1"/>
            </p:cNvSpPr>
            <p:nvPr/>
          </p:nvSpPr>
          <p:spPr bwMode="auto">
            <a:xfrm>
              <a:off x="2650497" y="4414464"/>
              <a:ext cx="487389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52" name="AutoShape 24"/>
            <p:cNvSpPr>
              <a:spLocks noChangeArrowheads="1"/>
            </p:cNvSpPr>
            <p:nvPr/>
          </p:nvSpPr>
          <p:spPr bwMode="auto">
            <a:xfrm rot="5400000">
              <a:off x="3580175" y="4249696"/>
              <a:ext cx="354013" cy="321601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53" name="Rectangle 25"/>
            <p:cNvSpPr>
              <a:spLocks noChangeArrowheads="1"/>
            </p:cNvSpPr>
            <p:nvPr/>
          </p:nvSpPr>
          <p:spPr bwMode="auto">
            <a:xfrm>
              <a:off x="824078" y="3095252"/>
              <a:ext cx="538294" cy="19685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54" name="Rectangle 26"/>
            <p:cNvSpPr>
              <a:spLocks noChangeArrowheads="1"/>
            </p:cNvSpPr>
            <p:nvPr/>
          </p:nvSpPr>
          <p:spPr bwMode="auto">
            <a:xfrm>
              <a:off x="824078" y="3444502"/>
              <a:ext cx="538294" cy="1952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55" name="Rectangle 27"/>
            <p:cNvSpPr>
              <a:spLocks noChangeArrowheads="1"/>
            </p:cNvSpPr>
            <p:nvPr/>
          </p:nvSpPr>
          <p:spPr bwMode="auto">
            <a:xfrm>
              <a:off x="824078" y="3795340"/>
              <a:ext cx="538294" cy="195263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56" name="Rectangle 28"/>
            <p:cNvSpPr>
              <a:spLocks noChangeArrowheads="1"/>
            </p:cNvSpPr>
            <p:nvPr/>
          </p:nvSpPr>
          <p:spPr bwMode="auto">
            <a:xfrm>
              <a:off x="824078" y="4146177"/>
              <a:ext cx="538294" cy="19526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57" name="Rectangle 29"/>
            <p:cNvSpPr>
              <a:spLocks noChangeArrowheads="1"/>
            </p:cNvSpPr>
            <p:nvPr/>
          </p:nvSpPr>
          <p:spPr bwMode="auto">
            <a:xfrm>
              <a:off x="824078" y="4497015"/>
              <a:ext cx="538294" cy="195263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58" name="Rectangle 30"/>
            <p:cNvSpPr>
              <a:spLocks noChangeArrowheads="1"/>
            </p:cNvSpPr>
            <p:nvPr/>
          </p:nvSpPr>
          <p:spPr bwMode="auto">
            <a:xfrm>
              <a:off x="824078" y="4847852"/>
              <a:ext cx="538294" cy="195262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59" name="Rectangle 31"/>
            <p:cNvSpPr>
              <a:spLocks noChangeArrowheads="1"/>
            </p:cNvSpPr>
            <p:nvPr/>
          </p:nvSpPr>
          <p:spPr bwMode="auto">
            <a:xfrm>
              <a:off x="824078" y="5198690"/>
              <a:ext cx="538294" cy="195263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60" name="Rectangle 32"/>
            <p:cNvSpPr>
              <a:spLocks noChangeArrowheads="1"/>
            </p:cNvSpPr>
            <p:nvPr/>
          </p:nvSpPr>
          <p:spPr bwMode="auto">
            <a:xfrm>
              <a:off x="824078" y="5547939"/>
              <a:ext cx="538294" cy="196850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61" name="Text Box 33"/>
            <p:cNvSpPr txBox="1">
              <a:spLocks noChangeArrowheads="1"/>
            </p:cNvSpPr>
            <p:nvPr/>
          </p:nvSpPr>
          <p:spPr bwMode="auto">
            <a:xfrm>
              <a:off x="3828553" y="3368303"/>
              <a:ext cx="11095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20 Gb/s</a:t>
              </a:r>
            </a:p>
          </p:txBody>
        </p:sp>
        <p:sp>
          <p:nvSpPr>
            <p:cNvPr id="150562" name="AutoShape 34"/>
            <p:cNvSpPr>
              <a:spLocks noChangeArrowheads="1"/>
            </p:cNvSpPr>
            <p:nvPr/>
          </p:nvSpPr>
          <p:spPr bwMode="auto">
            <a:xfrm rot="-5400000">
              <a:off x="1138800" y="4150014"/>
              <a:ext cx="3240087" cy="540015"/>
            </a:xfrm>
            <a:custGeom>
              <a:avLst/>
              <a:gdLst>
                <a:gd name="G0" fmla="+- 2408 0 0"/>
                <a:gd name="G1" fmla="+- 21600 0 2408"/>
                <a:gd name="G2" fmla="*/ 2408 1 2"/>
                <a:gd name="G3" fmla="+- 21600 0 G2"/>
                <a:gd name="G4" fmla="+/ 2408 21600 2"/>
                <a:gd name="G5" fmla="+/ G1 0 2"/>
                <a:gd name="G6" fmla="*/ 21600 21600 2408"/>
                <a:gd name="G7" fmla="*/ G6 1 2"/>
                <a:gd name="G8" fmla="+- 21600 0 G7"/>
                <a:gd name="G9" fmla="*/ 21600 1 2"/>
                <a:gd name="G10" fmla="+- 2408 0 G9"/>
                <a:gd name="G11" fmla="?: G10 G8 0"/>
                <a:gd name="G12" fmla="?: G10 G7 21600"/>
                <a:gd name="T0" fmla="*/ 20396 w 21600"/>
                <a:gd name="T1" fmla="*/ 10800 h 21600"/>
                <a:gd name="T2" fmla="*/ 10800 w 21600"/>
                <a:gd name="T3" fmla="*/ 21600 h 21600"/>
                <a:gd name="T4" fmla="*/ 1204 w 21600"/>
                <a:gd name="T5" fmla="*/ 10800 h 21600"/>
                <a:gd name="T6" fmla="*/ 10800 w 21600"/>
                <a:gd name="T7" fmla="*/ 0 h 21600"/>
                <a:gd name="T8" fmla="*/ 3004 w 21600"/>
                <a:gd name="T9" fmla="*/ 3004 h 21600"/>
                <a:gd name="T10" fmla="*/ 18596 w 21600"/>
                <a:gd name="T11" fmla="*/ 185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408" y="21600"/>
                  </a:lnTo>
                  <a:lnTo>
                    <a:pt x="1919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CC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63" name="AutoShape 35"/>
            <p:cNvSpPr>
              <a:spLocks noChangeArrowheads="1"/>
            </p:cNvSpPr>
            <p:nvPr/>
          </p:nvSpPr>
          <p:spPr bwMode="auto">
            <a:xfrm rot="5400000" flipH="1">
              <a:off x="5695388" y="4150874"/>
              <a:ext cx="3240087" cy="538294"/>
            </a:xfrm>
            <a:custGeom>
              <a:avLst/>
              <a:gdLst>
                <a:gd name="G0" fmla="+- 2408 0 0"/>
                <a:gd name="G1" fmla="+- 21600 0 2408"/>
                <a:gd name="G2" fmla="*/ 2408 1 2"/>
                <a:gd name="G3" fmla="+- 21600 0 G2"/>
                <a:gd name="G4" fmla="+/ 2408 21600 2"/>
                <a:gd name="G5" fmla="+/ G1 0 2"/>
                <a:gd name="G6" fmla="*/ 21600 21600 2408"/>
                <a:gd name="G7" fmla="*/ G6 1 2"/>
                <a:gd name="G8" fmla="+- 21600 0 G7"/>
                <a:gd name="G9" fmla="*/ 21600 1 2"/>
                <a:gd name="G10" fmla="+- 2408 0 G9"/>
                <a:gd name="G11" fmla="?: G10 G8 0"/>
                <a:gd name="G12" fmla="?: G10 G7 21600"/>
                <a:gd name="T0" fmla="*/ 20396 w 21600"/>
                <a:gd name="T1" fmla="*/ 10800 h 21600"/>
                <a:gd name="T2" fmla="*/ 10800 w 21600"/>
                <a:gd name="T3" fmla="*/ 21600 h 21600"/>
                <a:gd name="T4" fmla="*/ 1204 w 21600"/>
                <a:gd name="T5" fmla="*/ 10800 h 21600"/>
                <a:gd name="T6" fmla="*/ 10800 w 21600"/>
                <a:gd name="T7" fmla="*/ 0 h 21600"/>
                <a:gd name="T8" fmla="*/ 3004 w 21600"/>
                <a:gd name="T9" fmla="*/ 3004 h 21600"/>
                <a:gd name="T10" fmla="*/ 18596 w 21600"/>
                <a:gd name="T11" fmla="*/ 185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408" y="21600"/>
                  </a:lnTo>
                  <a:lnTo>
                    <a:pt x="1919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64" name="Rectangle 36"/>
            <p:cNvSpPr>
              <a:spLocks noChangeArrowheads="1"/>
            </p:cNvSpPr>
            <p:nvPr/>
          </p:nvSpPr>
          <p:spPr bwMode="auto">
            <a:xfrm>
              <a:off x="8788432" y="3095252"/>
              <a:ext cx="538295" cy="19685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65" name="Rectangle 37"/>
            <p:cNvSpPr>
              <a:spLocks noChangeArrowheads="1"/>
            </p:cNvSpPr>
            <p:nvPr/>
          </p:nvSpPr>
          <p:spPr bwMode="auto">
            <a:xfrm>
              <a:off x="8788432" y="3444502"/>
              <a:ext cx="538295" cy="195262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66" name="Rectangle 38"/>
            <p:cNvSpPr>
              <a:spLocks noChangeArrowheads="1"/>
            </p:cNvSpPr>
            <p:nvPr/>
          </p:nvSpPr>
          <p:spPr bwMode="auto">
            <a:xfrm>
              <a:off x="8788432" y="3795340"/>
              <a:ext cx="538295" cy="195263"/>
            </a:xfrm>
            <a:prstGeom prst="rect">
              <a:avLst/>
            </a:prstGeom>
            <a:solidFill>
              <a:srgbClr val="CC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67" name="Rectangle 39"/>
            <p:cNvSpPr>
              <a:spLocks noChangeArrowheads="1"/>
            </p:cNvSpPr>
            <p:nvPr/>
          </p:nvSpPr>
          <p:spPr bwMode="auto">
            <a:xfrm>
              <a:off x="8788432" y="4146177"/>
              <a:ext cx="538295" cy="19526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68" name="Rectangle 40"/>
            <p:cNvSpPr>
              <a:spLocks noChangeArrowheads="1"/>
            </p:cNvSpPr>
            <p:nvPr/>
          </p:nvSpPr>
          <p:spPr bwMode="auto">
            <a:xfrm>
              <a:off x="8788432" y="4497015"/>
              <a:ext cx="538295" cy="195263"/>
            </a:xfrm>
            <a:prstGeom prst="rect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69" name="Rectangle 41"/>
            <p:cNvSpPr>
              <a:spLocks noChangeArrowheads="1"/>
            </p:cNvSpPr>
            <p:nvPr/>
          </p:nvSpPr>
          <p:spPr bwMode="auto">
            <a:xfrm>
              <a:off x="8788432" y="4847852"/>
              <a:ext cx="538295" cy="195262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70" name="Rectangle 42"/>
            <p:cNvSpPr>
              <a:spLocks noChangeArrowheads="1"/>
            </p:cNvSpPr>
            <p:nvPr/>
          </p:nvSpPr>
          <p:spPr bwMode="auto">
            <a:xfrm>
              <a:off x="8788432" y="5198690"/>
              <a:ext cx="538295" cy="195263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71" name="Rectangle 43"/>
            <p:cNvSpPr>
              <a:spLocks noChangeArrowheads="1"/>
            </p:cNvSpPr>
            <p:nvPr/>
          </p:nvSpPr>
          <p:spPr bwMode="auto">
            <a:xfrm>
              <a:off x="8788432" y="5547939"/>
              <a:ext cx="538295" cy="196850"/>
            </a:xfrm>
            <a:prstGeom prst="rect">
              <a:avLst/>
            </a:prstGeom>
            <a:solidFill>
              <a:srgbClr val="33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72" name="AutoShape 44"/>
            <p:cNvSpPr>
              <a:spLocks noChangeArrowheads="1"/>
            </p:cNvSpPr>
            <p:nvPr/>
          </p:nvSpPr>
          <p:spPr bwMode="auto">
            <a:xfrm rot="5400000">
              <a:off x="4853681" y="4250556"/>
              <a:ext cx="354013" cy="319881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73" name="AutoShape 45"/>
            <p:cNvSpPr>
              <a:spLocks noChangeArrowheads="1"/>
            </p:cNvSpPr>
            <p:nvPr/>
          </p:nvSpPr>
          <p:spPr bwMode="auto">
            <a:xfrm rot="5400000">
              <a:off x="6166742" y="4249696"/>
              <a:ext cx="354013" cy="321601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74" name="Line 46"/>
            <p:cNvSpPr>
              <a:spLocks noChangeShapeType="1"/>
            </p:cNvSpPr>
            <p:nvPr/>
          </p:nvSpPr>
          <p:spPr bwMode="auto">
            <a:xfrm flipH="1">
              <a:off x="4210347" y="3782639"/>
              <a:ext cx="139304" cy="6223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75" name="Text Box 47"/>
            <p:cNvSpPr txBox="1">
              <a:spLocks noChangeArrowheads="1"/>
            </p:cNvSpPr>
            <p:nvPr/>
          </p:nvSpPr>
          <p:spPr bwMode="auto">
            <a:xfrm>
              <a:off x="2516352" y="3881065"/>
              <a:ext cx="441146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复</a:t>
              </a:r>
            </a:p>
            <a:p>
              <a:pPr algn="l"/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用</a:t>
              </a:r>
            </a:p>
            <a:p>
              <a:pPr algn="l"/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器</a:t>
              </a:r>
            </a:p>
          </p:txBody>
        </p:sp>
        <p:sp>
          <p:nvSpPr>
            <p:cNvPr id="150576" name="Text Box 48"/>
            <p:cNvSpPr txBox="1">
              <a:spLocks noChangeArrowheads="1"/>
            </p:cNvSpPr>
            <p:nvPr/>
          </p:nvSpPr>
          <p:spPr bwMode="auto">
            <a:xfrm>
              <a:off x="7077240" y="3881065"/>
              <a:ext cx="441146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分</a:t>
              </a:r>
            </a:p>
            <a:p>
              <a:pPr algn="l"/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用</a:t>
              </a:r>
            </a:p>
            <a:p>
              <a:pPr algn="l"/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器</a:t>
              </a:r>
            </a:p>
          </p:txBody>
        </p:sp>
        <p:sp>
          <p:nvSpPr>
            <p:cNvPr id="150577" name="Text Box 49"/>
            <p:cNvSpPr txBox="1">
              <a:spLocks noChangeArrowheads="1"/>
            </p:cNvSpPr>
            <p:nvPr/>
          </p:nvSpPr>
          <p:spPr bwMode="auto">
            <a:xfrm>
              <a:off x="5104638" y="3468314"/>
              <a:ext cx="87100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EDFA</a:t>
              </a:r>
            </a:p>
          </p:txBody>
        </p:sp>
        <p:sp>
          <p:nvSpPr>
            <p:cNvPr id="150578" name="Line 50"/>
            <p:cNvSpPr>
              <a:spLocks noChangeShapeType="1"/>
            </p:cNvSpPr>
            <p:nvPr/>
          </p:nvSpPr>
          <p:spPr bwMode="auto">
            <a:xfrm flipH="1">
              <a:off x="5061644" y="3879477"/>
              <a:ext cx="474663" cy="4318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79" name="Line 51"/>
            <p:cNvSpPr>
              <a:spLocks noChangeShapeType="1"/>
            </p:cNvSpPr>
            <p:nvPr/>
          </p:nvSpPr>
          <p:spPr bwMode="auto">
            <a:xfrm>
              <a:off x="3703009" y="4665289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80" name="Line 52"/>
            <p:cNvSpPr>
              <a:spLocks noChangeShapeType="1"/>
            </p:cNvSpPr>
            <p:nvPr/>
          </p:nvSpPr>
          <p:spPr bwMode="auto">
            <a:xfrm>
              <a:off x="4996292" y="4665289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81" name="Line 53"/>
            <p:cNvSpPr>
              <a:spLocks noChangeShapeType="1"/>
            </p:cNvSpPr>
            <p:nvPr/>
          </p:nvSpPr>
          <p:spPr bwMode="auto">
            <a:xfrm>
              <a:off x="3699569" y="4762127"/>
              <a:ext cx="129500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82" name="Text Box 54"/>
            <p:cNvSpPr txBox="1">
              <a:spLocks noChangeArrowheads="1"/>
            </p:cNvSpPr>
            <p:nvPr/>
          </p:nvSpPr>
          <p:spPr bwMode="auto">
            <a:xfrm>
              <a:off x="3720206" y="4746253"/>
              <a:ext cx="10534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120 km</a:t>
              </a:r>
            </a:p>
          </p:txBody>
        </p:sp>
        <p:sp>
          <p:nvSpPr>
            <p:cNvPr id="150583" name="Text Box 55"/>
            <p:cNvSpPr txBox="1">
              <a:spLocks noChangeArrowheads="1"/>
            </p:cNvSpPr>
            <p:nvPr/>
          </p:nvSpPr>
          <p:spPr bwMode="auto">
            <a:xfrm>
              <a:off x="409607" y="2132856"/>
              <a:ext cx="1217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光调制器</a:t>
              </a:r>
            </a:p>
          </p:txBody>
        </p:sp>
        <p:sp>
          <p:nvSpPr>
            <p:cNvPr id="150584" name="Line 56"/>
            <p:cNvSpPr>
              <a:spLocks noChangeShapeType="1"/>
            </p:cNvSpPr>
            <p:nvPr/>
          </p:nvSpPr>
          <p:spPr bwMode="auto">
            <a:xfrm>
              <a:off x="1136576" y="2582907"/>
              <a:ext cx="0" cy="512345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150585" name="Text Box 57"/>
            <p:cNvSpPr txBox="1">
              <a:spLocks noChangeArrowheads="1"/>
            </p:cNvSpPr>
            <p:nvPr/>
          </p:nvSpPr>
          <p:spPr bwMode="auto">
            <a:xfrm>
              <a:off x="8344512" y="2132856"/>
              <a:ext cx="1217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光解调器</a:t>
              </a:r>
            </a:p>
          </p:txBody>
        </p:sp>
        <p:sp>
          <p:nvSpPr>
            <p:cNvPr id="150586" name="Line 58"/>
            <p:cNvSpPr>
              <a:spLocks noChangeShapeType="1"/>
            </p:cNvSpPr>
            <p:nvPr/>
          </p:nvSpPr>
          <p:spPr bwMode="auto">
            <a:xfrm>
              <a:off x="8985448" y="2582907"/>
              <a:ext cx="0" cy="512345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1" name="Text Box 6"/>
            <p:cNvSpPr txBox="1">
              <a:spLocks noChangeArrowheads="1"/>
            </p:cNvSpPr>
            <p:nvPr/>
          </p:nvSpPr>
          <p:spPr bwMode="auto">
            <a:xfrm>
              <a:off x="8382343" y="5754851"/>
              <a:ext cx="1491341" cy="646331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8 </a:t>
              </a:r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  <a:sym typeface="Symbol" pitchFamily="18" charset="2"/>
                </a:rPr>
                <a:t> </a:t>
              </a:r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2.5 Gb/s</a:t>
              </a:r>
            </a:p>
            <a:p>
              <a:r>
                <a:rPr kumimoji="1"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1310 nm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3028851" y="5775647"/>
              <a:ext cx="401743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2400" b="1" dirty="0" smtClean="0">
                  <a:latin typeface="+mn-lt"/>
                  <a:ea typeface="黑体" pitchFamily="2" charset="-122"/>
                </a:rPr>
                <a:t>波分复用</a:t>
              </a:r>
              <a:r>
                <a:rPr lang="zh-CN" altLang="zh-CN" sz="2400" b="1" dirty="0">
                  <a:latin typeface="+mn-lt"/>
                  <a:ea typeface="黑体" pitchFamily="2" charset="-122"/>
                </a:rPr>
                <a:t>的概念</a:t>
              </a:r>
              <a:endParaRPr lang="zh-CN" altLang="en-US" sz="2400" b="1" dirty="0"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911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88640"/>
            <a:ext cx="9066212" cy="1512168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2.4.3   </a:t>
            </a:r>
            <a:r>
              <a:rPr lang="zh-CN" altLang="en-US" dirty="0"/>
              <a:t>码分复用 </a:t>
            </a:r>
            <a:r>
              <a:rPr lang="en-US" altLang="zh-CN" dirty="0"/>
              <a:t>CDM</a:t>
            </a:r>
            <a:br>
              <a:rPr lang="en-US" altLang="zh-CN" dirty="0"/>
            </a:br>
            <a:r>
              <a:rPr lang="en-US" altLang="zh-CN" dirty="0"/>
              <a:t>(Code Division Multiplexing) 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844824"/>
            <a:ext cx="9066212" cy="4286101"/>
          </a:xfrm>
        </p:spPr>
        <p:txBody>
          <a:bodyPr/>
          <a:lstStyle/>
          <a:p>
            <a:r>
              <a:rPr lang="zh-CN" altLang="en-US" sz="2800" dirty="0"/>
              <a:t>常用的名词是</a:t>
            </a:r>
            <a:r>
              <a:rPr lang="zh-CN" altLang="en-US" sz="2800" dirty="0">
                <a:solidFill>
                  <a:srgbClr val="FF0000"/>
                </a:solidFill>
              </a:rPr>
              <a:t>码分多址</a:t>
            </a:r>
            <a:r>
              <a:rPr lang="zh-CN" altLang="en-US" sz="2800" dirty="0"/>
              <a:t> </a:t>
            </a:r>
            <a:r>
              <a:rPr lang="en-US" altLang="zh-CN" sz="2800" dirty="0"/>
              <a:t>CDMA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(Code Division Multiple Access)</a:t>
            </a:r>
            <a:r>
              <a:rPr lang="zh-CN" altLang="en-US" sz="2800" dirty="0"/>
              <a:t>。</a:t>
            </a:r>
          </a:p>
          <a:p>
            <a:r>
              <a:rPr lang="zh-CN" altLang="en-US" sz="2800" dirty="0"/>
              <a:t>各用户使用经过特殊挑选的不同码型，因此彼此不会造成干扰。</a:t>
            </a:r>
          </a:p>
          <a:p>
            <a:r>
              <a:rPr lang="zh-CN" altLang="en-US" sz="2800" dirty="0"/>
              <a:t>这种系统发送的信号有很强的抗干扰能力，其频谱类似于白噪声，不易被敌人发现。 </a:t>
            </a:r>
          </a:p>
        </p:txBody>
      </p:sp>
    </p:spTree>
    <p:extLst>
      <p:ext uri="{BB962C8B-B14F-4D97-AF65-F5344CB8AC3E}">
        <p14:creationId xmlns:p14="http://schemas.microsoft.com/office/powerpoint/2010/main" xmlns="" val="333730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码片序列</a:t>
            </a:r>
            <a:r>
              <a:rPr lang="en-US" altLang="zh-CN" dirty="0"/>
              <a:t>(chip sequence) 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每一个比特时间划分为 </a:t>
            </a:r>
            <a:r>
              <a:rPr lang="en-US" altLang="zh-CN" i="1" dirty="0"/>
              <a:t>m </a:t>
            </a:r>
            <a:r>
              <a:rPr lang="zh-CN" altLang="en-US" dirty="0"/>
              <a:t>个短的间隔，称为</a:t>
            </a:r>
            <a:r>
              <a:rPr lang="zh-CN" altLang="en-US" dirty="0">
                <a:solidFill>
                  <a:srgbClr val="FF0000"/>
                </a:solidFill>
              </a:rPr>
              <a:t>码</a:t>
            </a:r>
            <a:r>
              <a:rPr lang="zh-CN" altLang="en-US" dirty="0" smtClean="0">
                <a:solidFill>
                  <a:srgbClr val="FF0000"/>
                </a:solidFill>
              </a:rPr>
              <a:t>片 </a:t>
            </a:r>
            <a:r>
              <a:rPr lang="en-US" altLang="zh-CN" dirty="0" smtClean="0"/>
              <a:t>(</a:t>
            </a:r>
            <a:r>
              <a:rPr lang="en-US" altLang="zh-CN" dirty="0"/>
              <a:t>chip)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每个</a:t>
            </a:r>
            <a:r>
              <a:rPr lang="zh-CN" altLang="en-US" dirty="0"/>
              <a:t>站被指派一个唯一的 </a:t>
            </a:r>
            <a:r>
              <a:rPr lang="en-US" altLang="zh-CN" i="1" dirty="0"/>
              <a:t>m</a:t>
            </a:r>
            <a:r>
              <a:rPr lang="en-US" altLang="zh-CN" dirty="0"/>
              <a:t> bit </a:t>
            </a:r>
            <a:r>
              <a:rPr lang="zh-CN" altLang="en-US" dirty="0">
                <a:solidFill>
                  <a:srgbClr val="FF0000"/>
                </a:solidFill>
              </a:rPr>
              <a:t>码片序列</a:t>
            </a:r>
            <a:r>
              <a:rPr lang="zh-CN" altLang="en-US" dirty="0"/>
              <a:t>。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如发送比特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，则发送自己的 </a:t>
            </a:r>
            <a:r>
              <a:rPr lang="en-US" altLang="zh-CN" i="1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m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bit </a:t>
            </a:r>
            <a:r>
              <a:rPr lang="zh-CN" altLang="en-US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码片序列。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如发送比特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0</a:t>
            </a:r>
            <a:r>
              <a:rPr lang="zh-CN" altLang="en-US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，则发送该码片序列的二进制反码。</a:t>
            </a:r>
            <a:r>
              <a:rPr lang="zh-CN" altLang="en-US" dirty="0">
                <a:solidFill>
                  <a:srgbClr val="0000CC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例如，</a:t>
            </a:r>
            <a:r>
              <a:rPr lang="en-US" altLang="zh-CN" dirty="0"/>
              <a:t>S </a:t>
            </a:r>
            <a:r>
              <a:rPr lang="zh-CN" altLang="en-US" dirty="0"/>
              <a:t>站的 </a:t>
            </a:r>
            <a:r>
              <a:rPr lang="en-US" altLang="zh-CN" dirty="0"/>
              <a:t>8 bit </a:t>
            </a:r>
            <a:r>
              <a:rPr lang="zh-CN" altLang="en-US" dirty="0"/>
              <a:t>码片序列是 </a:t>
            </a:r>
            <a:r>
              <a:rPr lang="en-US" altLang="zh-CN" dirty="0"/>
              <a:t>00011011</a:t>
            </a:r>
            <a:r>
              <a:rPr lang="zh-CN" altLang="en-US" dirty="0"/>
              <a:t>。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发送比特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1 </a:t>
            </a:r>
            <a:r>
              <a:rPr lang="zh-CN" altLang="en-US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时，就发送序列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00011011</a:t>
            </a:r>
            <a:r>
              <a:rPr lang="zh-CN" altLang="en-US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，</a:t>
            </a: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发送比特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0 </a:t>
            </a:r>
            <a:r>
              <a:rPr lang="zh-CN" altLang="en-US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时，就发送序列 </a:t>
            </a:r>
            <a:r>
              <a:rPr lang="en-US" altLang="zh-CN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11100100</a:t>
            </a:r>
            <a:r>
              <a:rPr lang="zh-CN" altLang="en-US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。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S </a:t>
            </a:r>
            <a:r>
              <a:rPr lang="zh-CN" altLang="en-US" dirty="0"/>
              <a:t>站的码片序列：</a:t>
            </a:r>
            <a:r>
              <a:rPr lang="en-US" altLang="zh-CN" dirty="0"/>
              <a:t>(–1 –1 –1 +1 +1 –1 +1 +1)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86333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/>
              <a:t>码片序列实现了扩频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假定</a:t>
            </a:r>
            <a:r>
              <a:rPr lang="en-US" altLang="zh-CN" sz="2800" dirty="0"/>
              <a:t>S</a:t>
            </a:r>
            <a:r>
              <a:rPr lang="zh-CN" altLang="zh-CN" sz="2800" dirty="0"/>
              <a:t>站要发送信息的数据率</a:t>
            </a:r>
            <a:r>
              <a:rPr lang="zh-CN" altLang="zh-CN" sz="2800" dirty="0" smtClean="0"/>
              <a:t>为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>
                <a:solidFill>
                  <a:srgbClr val="0000FF"/>
                </a:solidFill>
              </a:rPr>
              <a:t>b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bit/s</a:t>
            </a:r>
            <a:r>
              <a:rPr lang="zh-CN" altLang="zh-CN" sz="2800" dirty="0"/>
              <a:t>。由于每一个比特要转换</a:t>
            </a:r>
            <a:r>
              <a:rPr lang="zh-CN" altLang="zh-CN" sz="2800" dirty="0" smtClean="0"/>
              <a:t>成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m </a:t>
            </a:r>
            <a:r>
              <a:rPr lang="zh-CN" altLang="zh-CN" sz="2800" dirty="0" smtClean="0"/>
              <a:t>个</a:t>
            </a:r>
            <a:r>
              <a:rPr lang="zh-CN" altLang="zh-CN" sz="2800" dirty="0"/>
              <a:t>比特的码片，</a:t>
            </a:r>
            <a:r>
              <a:rPr lang="zh-CN" altLang="zh-CN" sz="2800" dirty="0" smtClean="0"/>
              <a:t>因此</a:t>
            </a:r>
            <a:r>
              <a:rPr lang="en-US" altLang="zh-CN" sz="2800" dirty="0" smtClean="0"/>
              <a:t> S </a:t>
            </a:r>
            <a:r>
              <a:rPr lang="zh-CN" altLang="zh-CN" sz="2800" dirty="0" smtClean="0"/>
              <a:t>站</a:t>
            </a:r>
            <a:r>
              <a:rPr lang="zh-CN" altLang="zh-CN" sz="2800" dirty="0"/>
              <a:t>实际上发送的数据率</a:t>
            </a:r>
            <a:r>
              <a:rPr lang="zh-CN" altLang="zh-CN" sz="2800" dirty="0" smtClean="0"/>
              <a:t>提高到</a:t>
            </a:r>
            <a:r>
              <a:rPr lang="en-US" altLang="zh-CN" sz="2800" dirty="0" smtClean="0"/>
              <a:t> </a:t>
            </a:r>
            <a:r>
              <a:rPr lang="en-US" altLang="zh-CN" sz="2800" i="1" dirty="0" err="1" smtClean="0">
                <a:solidFill>
                  <a:srgbClr val="0000FF"/>
                </a:solidFill>
              </a:rPr>
              <a:t>mb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bit/s</a:t>
            </a:r>
            <a:r>
              <a:rPr lang="zh-CN" altLang="zh-CN" sz="2800" dirty="0"/>
              <a:t>，</a:t>
            </a:r>
            <a:r>
              <a:rPr lang="zh-CN" altLang="zh-CN" sz="2800" dirty="0" smtClean="0"/>
              <a:t>同时</a:t>
            </a:r>
            <a:r>
              <a:rPr lang="en-US" altLang="zh-CN" sz="2800" dirty="0" smtClean="0"/>
              <a:t> S </a:t>
            </a:r>
            <a:r>
              <a:rPr lang="zh-CN" altLang="zh-CN" sz="2800" dirty="0" smtClean="0"/>
              <a:t>站</a:t>
            </a:r>
            <a:r>
              <a:rPr lang="zh-CN" altLang="zh-CN" sz="2800" dirty="0"/>
              <a:t>所占用的频带宽度也提高到原来数值</a:t>
            </a:r>
            <a:r>
              <a:rPr lang="zh-CN" altLang="zh-CN" sz="2800" dirty="0" smtClean="0"/>
              <a:t>的</a:t>
            </a:r>
            <a:r>
              <a:rPr lang="en-US" altLang="zh-CN" sz="2800" dirty="0" smtClean="0"/>
              <a:t> </a:t>
            </a:r>
            <a:r>
              <a:rPr lang="en-US" altLang="zh-CN" sz="2800" i="1" dirty="0" smtClean="0"/>
              <a:t>m </a:t>
            </a:r>
            <a:r>
              <a:rPr lang="zh-CN" altLang="zh-CN" sz="2800" dirty="0" smtClean="0"/>
              <a:t>倍。</a:t>
            </a:r>
            <a:endParaRPr lang="en-US" altLang="zh-CN" sz="2800" dirty="0" smtClean="0"/>
          </a:p>
          <a:p>
            <a:r>
              <a:rPr lang="zh-CN" altLang="zh-CN" sz="2800" dirty="0" smtClean="0"/>
              <a:t>这种</a:t>
            </a:r>
            <a:r>
              <a:rPr lang="zh-CN" altLang="zh-CN" sz="2800" dirty="0"/>
              <a:t>通信方式是</a:t>
            </a:r>
            <a:r>
              <a:rPr lang="zh-CN" altLang="zh-CN" sz="2800" dirty="0">
                <a:solidFill>
                  <a:srgbClr val="FF0000"/>
                </a:solidFill>
              </a:rPr>
              <a:t>扩</a:t>
            </a:r>
            <a:r>
              <a:rPr lang="zh-CN" altLang="zh-CN" sz="2800" dirty="0" smtClean="0">
                <a:solidFill>
                  <a:srgbClr val="FF0000"/>
                </a:solidFill>
              </a:rPr>
              <a:t>频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spread spectrum)</a:t>
            </a:r>
            <a:r>
              <a:rPr lang="zh-CN" altLang="zh-CN" sz="2800" dirty="0"/>
              <a:t>通信中的一种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/>
              <a:t>扩频通信</a:t>
            </a:r>
            <a:r>
              <a:rPr lang="zh-CN" altLang="zh-CN" sz="2800" dirty="0"/>
              <a:t>通常有两大</a:t>
            </a:r>
            <a:r>
              <a:rPr lang="zh-CN" altLang="zh-CN" sz="2800" dirty="0" smtClean="0"/>
              <a:t>类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1"/>
            <a:r>
              <a:rPr lang="zh-CN" altLang="zh-CN" sz="2400" dirty="0" smtClean="0"/>
              <a:t>一</a:t>
            </a:r>
            <a:r>
              <a:rPr lang="zh-CN" altLang="zh-CN" sz="2400" dirty="0"/>
              <a:t>种是</a:t>
            </a:r>
            <a:r>
              <a:rPr lang="zh-CN" altLang="zh-CN" sz="2400" dirty="0">
                <a:solidFill>
                  <a:srgbClr val="FF0000"/>
                </a:solidFill>
              </a:rPr>
              <a:t>直接序列扩频</a:t>
            </a:r>
            <a:r>
              <a:rPr lang="en-US" altLang="zh-CN" sz="2400" dirty="0">
                <a:solidFill>
                  <a:srgbClr val="FF0000"/>
                </a:solidFill>
              </a:rPr>
              <a:t>DSSS </a:t>
            </a:r>
            <a:r>
              <a:rPr lang="en-US" altLang="zh-CN" sz="2400" dirty="0"/>
              <a:t>(Direct Sequence Spread Spectrum)</a:t>
            </a:r>
            <a:r>
              <a:rPr lang="zh-CN" altLang="zh-CN" sz="2400" dirty="0"/>
              <a:t>，如上面讲的使用码片序列就是这一类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400" dirty="0" smtClean="0"/>
              <a:t>另</a:t>
            </a:r>
            <a:r>
              <a:rPr lang="zh-CN" altLang="zh-CN" sz="2400" dirty="0"/>
              <a:t>一种是</a:t>
            </a:r>
            <a:r>
              <a:rPr lang="zh-CN" altLang="zh-CN" sz="2400" dirty="0">
                <a:solidFill>
                  <a:srgbClr val="FF0000"/>
                </a:solidFill>
              </a:rPr>
              <a:t>跳频扩频</a:t>
            </a:r>
            <a:r>
              <a:rPr lang="en-US" altLang="zh-CN" sz="2400" dirty="0">
                <a:solidFill>
                  <a:srgbClr val="FF0000"/>
                </a:solidFill>
              </a:rPr>
              <a:t>FHSS </a:t>
            </a:r>
            <a:r>
              <a:rPr lang="en-US" altLang="zh-CN" sz="2400" dirty="0"/>
              <a:t>(Frequency Hopping Spread Spectrum)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137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CDMA </a:t>
            </a:r>
            <a:r>
              <a:rPr lang="zh-CN" altLang="en-US"/>
              <a:t>的重要特点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每个站分配的码片序列不仅</a:t>
            </a:r>
            <a:r>
              <a:rPr lang="zh-CN" altLang="en-US" dirty="0">
                <a:solidFill>
                  <a:srgbClr val="FF0000"/>
                </a:solidFill>
              </a:rPr>
              <a:t>必须各不相同，</a:t>
            </a:r>
            <a:r>
              <a:rPr lang="zh-CN" altLang="en-US" dirty="0"/>
              <a:t>并且还</a:t>
            </a:r>
            <a:r>
              <a:rPr lang="zh-CN" altLang="en-US" dirty="0">
                <a:solidFill>
                  <a:srgbClr val="FF0000"/>
                </a:solidFill>
              </a:rPr>
              <a:t>必须互相</a:t>
            </a:r>
            <a:r>
              <a:rPr lang="zh-CN" altLang="en-US" dirty="0" smtClean="0">
                <a:solidFill>
                  <a:srgbClr val="FF0000"/>
                </a:solidFill>
              </a:rPr>
              <a:t>正交 </a:t>
            </a:r>
            <a:r>
              <a:rPr lang="en-US" altLang="zh-CN" dirty="0" smtClean="0"/>
              <a:t>(</a:t>
            </a:r>
            <a:r>
              <a:rPr lang="en-US" altLang="zh-CN" dirty="0"/>
              <a:t>orthogonal)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在实用的系统中是使用</a:t>
            </a:r>
            <a:r>
              <a:rPr lang="zh-CN" altLang="en-US" dirty="0">
                <a:solidFill>
                  <a:srgbClr val="FF0000"/>
                </a:solidFill>
              </a:rPr>
              <a:t>伪随机码序列。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76599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码片序列的正交关系 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令向量 </a:t>
            </a:r>
            <a:r>
              <a:rPr lang="en-US" altLang="zh-CN" b="1" dirty="0"/>
              <a:t>S </a:t>
            </a:r>
            <a:r>
              <a:rPr lang="zh-CN" altLang="en-US" dirty="0"/>
              <a:t>表示站 </a:t>
            </a:r>
            <a:r>
              <a:rPr lang="en-US" altLang="zh-CN" dirty="0"/>
              <a:t>S </a:t>
            </a:r>
            <a:r>
              <a:rPr lang="zh-CN" altLang="en-US" dirty="0"/>
              <a:t>的码片向量，令 </a:t>
            </a:r>
            <a:r>
              <a:rPr lang="en-US" altLang="zh-CN" b="1" dirty="0"/>
              <a:t>T </a:t>
            </a:r>
            <a:r>
              <a:rPr lang="zh-CN" altLang="en-US" dirty="0"/>
              <a:t>表示其他任何站的码片向量。 </a:t>
            </a:r>
          </a:p>
          <a:p>
            <a:r>
              <a:rPr lang="zh-CN" altLang="en-US" dirty="0"/>
              <a:t>两个不同站的码片序列正交，就是向量 </a:t>
            </a:r>
            <a:r>
              <a:rPr lang="en-US" altLang="zh-CN" b="1" dirty="0"/>
              <a:t>S </a:t>
            </a:r>
            <a:r>
              <a:rPr lang="zh-CN" altLang="en-US" dirty="0"/>
              <a:t>和</a:t>
            </a:r>
            <a:r>
              <a:rPr lang="en-US" altLang="zh-CN" b="1" dirty="0"/>
              <a:t>T </a:t>
            </a:r>
            <a:r>
              <a:rPr lang="zh-CN" altLang="en-US" dirty="0"/>
              <a:t>的规格化</a:t>
            </a:r>
            <a:r>
              <a:rPr lang="zh-CN" altLang="en-US" dirty="0" smtClean="0">
                <a:solidFill>
                  <a:srgbClr val="FF0000"/>
                </a:solidFill>
              </a:rPr>
              <a:t>内积 </a:t>
            </a:r>
            <a:r>
              <a:rPr lang="en-US" altLang="zh-CN" dirty="0" smtClean="0"/>
              <a:t>(</a:t>
            </a:r>
            <a:r>
              <a:rPr lang="en-US" altLang="zh-CN" dirty="0"/>
              <a:t>inner product</a:t>
            </a:r>
            <a:r>
              <a:rPr lang="en-US" altLang="zh-CN" dirty="0" smtClean="0"/>
              <a:t>)</a:t>
            </a:r>
            <a:r>
              <a:rPr lang="zh-CN" altLang="en-US" dirty="0" smtClean="0"/>
              <a:t> 等于 </a:t>
            </a:r>
            <a:r>
              <a:rPr lang="en-US" altLang="zh-CN" dirty="0"/>
              <a:t>0</a:t>
            </a:r>
            <a:r>
              <a:rPr lang="zh-CN" altLang="en-US" dirty="0"/>
              <a:t>： </a:t>
            </a: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0" y="30538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6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35210302"/>
              </p:ext>
            </p:extLst>
          </p:nvPr>
        </p:nvGraphicFramePr>
        <p:xfrm>
          <a:off x="3080792" y="3645024"/>
          <a:ext cx="3948350" cy="1224136"/>
        </p:xfrm>
        <a:graphic>
          <a:graphicData uri="http://schemas.openxmlformats.org/presentationml/2006/ole">
            <p:oleObj spid="_x0000_s5122" name="公式" r:id="rId4" imgW="1282700" imgH="43180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21352" y="386104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lt"/>
                <a:ea typeface="黑体" pitchFamily="2" charset="-122"/>
              </a:rPr>
              <a:t>（</a:t>
            </a:r>
            <a:r>
              <a:rPr lang="en-US" altLang="zh-CN" sz="2800" b="1" dirty="0" smtClean="0">
                <a:latin typeface="+mn-lt"/>
                <a:ea typeface="黑体" pitchFamily="2" charset="-122"/>
              </a:rPr>
              <a:t>2-3</a:t>
            </a:r>
            <a:r>
              <a:rPr lang="zh-CN" altLang="en-US" sz="2800" b="1" dirty="0" smtClean="0">
                <a:latin typeface="+mn-lt"/>
                <a:ea typeface="黑体" pitchFamily="2" charset="-122"/>
              </a:rPr>
              <a:t>）</a:t>
            </a:r>
            <a:endParaRPr lang="zh-CN" altLang="en-US" sz="28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462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正交关系的另一个重要特性 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任何一个码片向量和该码片向量自己的规格化内积</a:t>
            </a:r>
            <a:r>
              <a:rPr lang="zh-CN" altLang="en-US" dirty="0" smtClean="0"/>
              <a:t>都是 </a:t>
            </a:r>
            <a:r>
              <a:rPr lang="en-US" altLang="zh-CN" dirty="0" smtClean="0"/>
              <a:t>1 </a:t>
            </a:r>
            <a:r>
              <a:rPr lang="zh-CN" altLang="en-US" dirty="0"/>
              <a:t>。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一</a:t>
            </a:r>
            <a:r>
              <a:rPr lang="zh-CN" altLang="en-US" dirty="0"/>
              <a:t>个码片向量和该码片反码的向量的规格化内积值是 </a:t>
            </a:r>
            <a:r>
              <a:rPr lang="en-US" altLang="zh-CN" dirty="0"/>
              <a:t>–1</a:t>
            </a:r>
            <a:r>
              <a:rPr lang="zh-CN" altLang="en-US" dirty="0"/>
              <a:t>。 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0" y="30538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7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7464986"/>
              </p:ext>
            </p:extLst>
          </p:nvPr>
        </p:nvGraphicFramePr>
        <p:xfrm>
          <a:off x="920552" y="2283341"/>
          <a:ext cx="8064896" cy="1149745"/>
        </p:xfrm>
        <a:graphic>
          <a:graphicData uri="http://schemas.openxmlformats.org/presentationml/2006/ole">
            <p:oleObj spid="_x0000_s6146" name="公式" r:id="rId4" imgW="2781300" imgH="431800" progId="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33320" y="364502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lt"/>
                <a:ea typeface="黑体" pitchFamily="2" charset="-122"/>
              </a:rPr>
              <a:t>（</a:t>
            </a:r>
            <a:r>
              <a:rPr lang="en-US" altLang="zh-CN" sz="2800" b="1" dirty="0" smtClean="0">
                <a:latin typeface="+mn-lt"/>
                <a:ea typeface="黑体" pitchFamily="2" charset="-122"/>
              </a:rPr>
              <a:t>2-4</a:t>
            </a:r>
            <a:r>
              <a:rPr lang="zh-CN" altLang="en-US" sz="2800" b="1" dirty="0" smtClean="0">
                <a:latin typeface="+mn-lt"/>
                <a:ea typeface="黑体" pitchFamily="2" charset="-122"/>
              </a:rPr>
              <a:t>）</a:t>
            </a:r>
            <a:endParaRPr lang="zh-CN" altLang="en-US" sz="28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598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码片序列的正交关系举例</a:t>
            </a:r>
            <a:r>
              <a:rPr lang="zh-CN" altLang="en-US" dirty="0" smtClean="0"/>
              <a:t> 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令向量 </a:t>
            </a:r>
            <a:r>
              <a:rPr lang="en-US" altLang="zh-CN" b="1" smtClean="0"/>
              <a:t>S </a:t>
            </a:r>
            <a:r>
              <a:rPr lang="zh-CN" altLang="en-US" smtClean="0"/>
              <a:t>为</a:t>
            </a:r>
            <a:r>
              <a:rPr lang="en-US" altLang="zh-CN" smtClean="0"/>
              <a:t>(–1 –1 –1 +1 +1 –1 +1 +1)</a:t>
            </a:r>
            <a:r>
              <a:rPr lang="zh-CN" altLang="en-US" smtClean="0"/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  向量 </a:t>
            </a:r>
            <a:r>
              <a:rPr lang="en-US" altLang="zh-CN" b="1" smtClean="0"/>
              <a:t>T </a:t>
            </a:r>
            <a:r>
              <a:rPr lang="zh-CN" altLang="en-US" smtClean="0"/>
              <a:t>为</a:t>
            </a:r>
            <a:r>
              <a:rPr lang="en-US" altLang="zh-CN" smtClean="0"/>
              <a:t>(–1 –1 +1 –1 +1 +1 +1 –1)</a:t>
            </a:r>
            <a:r>
              <a:rPr lang="zh-CN" altLang="en-US" smtClean="0"/>
              <a:t>。 </a:t>
            </a:r>
          </a:p>
          <a:p>
            <a:pPr eaLnBrk="1" hangingPunct="1"/>
            <a:r>
              <a:rPr lang="zh-CN" altLang="en-US" smtClean="0"/>
              <a:t>把向量 </a:t>
            </a:r>
            <a:r>
              <a:rPr lang="en-US" altLang="zh-CN" b="1" smtClean="0"/>
              <a:t>S </a:t>
            </a:r>
            <a:r>
              <a:rPr lang="zh-CN" altLang="en-US" smtClean="0"/>
              <a:t>和 </a:t>
            </a:r>
            <a:r>
              <a:rPr lang="en-US" altLang="zh-CN" b="1" smtClean="0"/>
              <a:t>T </a:t>
            </a:r>
            <a:r>
              <a:rPr lang="zh-CN" altLang="en-US" smtClean="0"/>
              <a:t>的各分量值代入（</a:t>
            </a:r>
            <a:r>
              <a:rPr lang="en-US" altLang="zh-CN" smtClean="0"/>
              <a:t>2-3</a:t>
            </a:r>
            <a:r>
              <a:rPr lang="zh-CN" altLang="en-US" smtClean="0"/>
              <a:t>）式和（</a:t>
            </a:r>
            <a:r>
              <a:rPr lang="en-US" altLang="zh-CN" smtClean="0"/>
              <a:t>2-4</a:t>
            </a:r>
            <a:r>
              <a:rPr lang="zh-CN" altLang="en-US" smtClean="0"/>
              <a:t>）式就可看出这两个码片序列是正交的。 </a:t>
            </a:r>
          </a:p>
        </p:txBody>
      </p:sp>
      <p:sp>
        <p:nvSpPr>
          <p:cNvPr id="107525" name="Rectangle 16"/>
          <p:cNvSpPr>
            <a:spLocks noChangeArrowheads="1"/>
          </p:cNvSpPr>
          <p:nvPr/>
        </p:nvSpPr>
        <p:spPr bwMode="auto">
          <a:xfrm>
            <a:off x="0" y="3007668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计算机网络与通信网络的关系</a:t>
            </a:r>
          </a:p>
        </p:txBody>
      </p:sp>
      <p:sp>
        <p:nvSpPr>
          <p:cNvPr id="52227" name="Text Box 14"/>
          <p:cNvSpPr txBox="1">
            <a:spLocks noChangeArrowheads="1"/>
          </p:cNvSpPr>
          <p:nvPr/>
        </p:nvSpPr>
        <p:spPr bwMode="auto">
          <a:xfrm>
            <a:off x="7677150" y="3295650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000">
              <a:solidFill>
                <a:srgbClr val="333399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1052513" y="2852738"/>
            <a:ext cx="8127735" cy="3517900"/>
            <a:chOff x="971550" y="2852738"/>
            <a:chExt cx="7502525" cy="3517900"/>
          </a:xfrm>
        </p:grpSpPr>
        <p:grpSp>
          <p:nvGrpSpPr>
            <p:cNvPr id="3" name="组合 36"/>
            <p:cNvGrpSpPr>
              <a:grpSpLocks/>
            </p:cNvGrpSpPr>
            <p:nvPr/>
          </p:nvGrpSpPr>
          <p:grpSpPr bwMode="auto">
            <a:xfrm>
              <a:off x="971550" y="2852738"/>
              <a:ext cx="2317750" cy="2344667"/>
              <a:chOff x="971600" y="2852936"/>
              <a:chExt cx="2318073" cy="2344256"/>
            </a:xfrm>
          </p:grpSpPr>
          <p:sp>
            <p:nvSpPr>
              <p:cNvPr id="52270" name="AutoShape 19"/>
              <p:cNvSpPr>
                <a:spLocks noChangeArrowheads="1"/>
              </p:cNvSpPr>
              <p:nvPr/>
            </p:nvSpPr>
            <p:spPr bwMode="auto">
              <a:xfrm>
                <a:off x="971600" y="2852936"/>
                <a:ext cx="2318073" cy="2299742"/>
              </a:xfrm>
              <a:prstGeom prst="cube">
                <a:avLst>
                  <a:gd name="adj" fmla="val 9144"/>
                </a:avLst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2271" name="Freeform 21"/>
              <p:cNvSpPr>
                <a:spLocks/>
              </p:cNvSpPr>
              <p:nvPr/>
            </p:nvSpPr>
            <p:spPr bwMode="auto">
              <a:xfrm>
                <a:off x="971600" y="4437112"/>
                <a:ext cx="2314897" cy="360040"/>
              </a:xfrm>
              <a:custGeom>
                <a:avLst/>
                <a:gdLst>
                  <a:gd name="T0" fmla="*/ 2147483647 w 1679"/>
                  <a:gd name="T1" fmla="*/ 0 h 186"/>
                  <a:gd name="T2" fmla="*/ 2147483647 w 1679"/>
                  <a:gd name="T3" fmla="*/ 2147483647 h 186"/>
                  <a:gd name="T4" fmla="*/ 0 w 1679"/>
                  <a:gd name="T5" fmla="*/ 2147483647 h 186"/>
                  <a:gd name="T6" fmla="*/ 0 60000 65536"/>
                  <a:gd name="T7" fmla="*/ 0 60000 65536"/>
                  <a:gd name="T8" fmla="*/ 0 60000 65536"/>
                  <a:gd name="T9" fmla="*/ 0 w 1679"/>
                  <a:gd name="T10" fmla="*/ 0 h 186"/>
                  <a:gd name="T11" fmla="*/ 1679 w 1679"/>
                  <a:gd name="T12" fmla="*/ 186 h 1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79" h="186">
                    <a:moveTo>
                      <a:pt x="1679" y="0"/>
                    </a:moveTo>
                    <a:lnTo>
                      <a:pt x="1525" y="186"/>
                    </a:lnTo>
                    <a:lnTo>
                      <a:pt x="0" y="18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72" name="Text Box 23"/>
              <p:cNvSpPr txBox="1">
                <a:spLocks noChangeArrowheads="1"/>
              </p:cNvSpPr>
              <p:nvPr/>
            </p:nvSpPr>
            <p:spPr bwMode="auto">
              <a:xfrm>
                <a:off x="1475656" y="3789040"/>
                <a:ext cx="644053" cy="40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rgbClr val="333399"/>
                    </a:solidFill>
                    <a:latin typeface="Arial" charset="0"/>
                    <a:ea typeface="黑体" pitchFamily="49" charset="-122"/>
                  </a:rPr>
                  <a:t>软件</a:t>
                </a:r>
              </a:p>
            </p:txBody>
          </p:sp>
          <p:sp>
            <p:nvSpPr>
              <p:cNvPr id="52273" name="Text Box 24"/>
              <p:cNvSpPr txBox="1">
                <a:spLocks noChangeArrowheads="1"/>
              </p:cNvSpPr>
              <p:nvPr/>
            </p:nvSpPr>
            <p:spPr bwMode="auto">
              <a:xfrm>
                <a:off x="1547664" y="4797152"/>
                <a:ext cx="644053" cy="40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rgbClr val="333399"/>
                    </a:solidFill>
                    <a:latin typeface="Arial" charset="0"/>
                    <a:ea typeface="黑体" pitchFamily="49" charset="-122"/>
                  </a:rPr>
                  <a:t>硬件</a:t>
                </a:r>
              </a:p>
            </p:txBody>
          </p:sp>
        </p:grpSp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2195513" y="3933825"/>
              <a:ext cx="982662" cy="1222375"/>
              <a:chOff x="673" y="1389"/>
              <a:chExt cx="1535" cy="2041"/>
            </a:xfrm>
          </p:grpSpPr>
          <p:sp>
            <p:nvSpPr>
              <p:cNvPr id="52265" name="AutoShape 6"/>
              <p:cNvSpPr>
                <a:spLocks noChangeArrowheads="1"/>
              </p:cNvSpPr>
              <p:nvPr/>
            </p:nvSpPr>
            <p:spPr bwMode="auto">
              <a:xfrm>
                <a:off x="673" y="1389"/>
                <a:ext cx="1535" cy="2041"/>
              </a:xfrm>
              <a:prstGeom prst="cube">
                <a:avLst>
                  <a:gd name="adj" fmla="val 925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2266" name="Freeform 7"/>
              <p:cNvSpPr>
                <a:spLocks/>
              </p:cNvSpPr>
              <p:nvPr/>
            </p:nvSpPr>
            <p:spPr bwMode="auto">
              <a:xfrm>
                <a:off x="673" y="2920"/>
                <a:ext cx="1535" cy="134"/>
              </a:xfrm>
              <a:custGeom>
                <a:avLst/>
                <a:gdLst>
                  <a:gd name="T0" fmla="*/ 0 w 1200"/>
                  <a:gd name="T1" fmla="*/ 1601859 h 120"/>
                  <a:gd name="T2" fmla="*/ 2147483647 w 1200"/>
                  <a:gd name="T3" fmla="*/ 1601859 h 120"/>
                  <a:gd name="T4" fmla="*/ 2147483647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7" name="Freeform 8"/>
              <p:cNvSpPr>
                <a:spLocks/>
              </p:cNvSpPr>
              <p:nvPr/>
            </p:nvSpPr>
            <p:spPr bwMode="auto">
              <a:xfrm>
                <a:off x="673" y="2530"/>
                <a:ext cx="1535" cy="134"/>
              </a:xfrm>
              <a:custGeom>
                <a:avLst/>
                <a:gdLst>
                  <a:gd name="T0" fmla="*/ 0 w 1200"/>
                  <a:gd name="T1" fmla="*/ 1601859 h 120"/>
                  <a:gd name="T2" fmla="*/ 2147483647 w 1200"/>
                  <a:gd name="T3" fmla="*/ 1601859 h 120"/>
                  <a:gd name="T4" fmla="*/ 2147483647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8" name="Freeform 9"/>
              <p:cNvSpPr>
                <a:spLocks/>
              </p:cNvSpPr>
              <p:nvPr/>
            </p:nvSpPr>
            <p:spPr bwMode="auto">
              <a:xfrm>
                <a:off x="673" y="2147"/>
                <a:ext cx="1535" cy="135"/>
              </a:xfrm>
              <a:custGeom>
                <a:avLst/>
                <a:gdLst>
                  <a:gd name="T0" fmla="*/ 0 w 1200"/>
                  <a:gd name="T1" fmla="*/ 3004065 h 120"/>
                  <a:gd name="T2" fmla="*/ 2147483647 w 1200"/>
                  <a:gd name="T3" fmla="*/ 3004065 h 120"/>
                  <a:gd name="T4" fmla="*/ 2147483647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9" name="Freeform 10"/>
              <p:cNvSpPr>
                <a:spLocks/>
              </p:cNvSpPr>
              <p:nvPr/>
            </p:nvSpPr>
            <p:spPr bwMode="auto">
              <a:xfrm>
                <a:off x="673" y="1765"/>
                <a:ext cx="1535" cy="134"/>
              </a:xfrm>
              <a:custGeom>
                <a:avLst/>
                <a:gdLst>
                  <a:gd name="T0" fmla="*/ 0 w 1200"/>
                  <a:gd name="T1" fmla="*/ 1601859 h 120"/>
                  <a:gd name="T2" fmla="*/ 2147483647 w 1200"/>
                  <a:gd name="T3" fmla="*/ 1601859 h 120"/>
                  <a:gd name="T4" fmla="*/ 2147483647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组合 37"/>
            <p:cNvGrpSpPr>
              <a:grpSpLocks/>
            </p:cNvGrpSpPr>
            <p:nvPr/>
          </p:nvGrpSpPr>
          <p:grpSpPr bwMode="auto">
            <a:xfrm>
              <a:off x="6156325" y="2852738"/>
              <a:ext cx="2317750" cy="2344667"/>
              <a:chOff x="971600" y="2852936"/>
              <a:chExt cx="2318073" cy="2344256"/>
            </a:xfrm>
          </p:grpSpPr>
          <p:sp>
            <p:nvSpPr>
              <p:cNvPr id="52261" name="AutoShape 19"/>
              <p:cNvSpPr>
                <a:spLocks noChangeArrowheads="1"/>
              </p:cNvSpPr>
              <p:nvPr/>
            </p:nvSpPr>
            <p:spPr bwMode="auto">
              <a:xfrm>
                <a:off x="971600" y="2852936"/>
                <a:ext cx="2318073" cy="2299742"/>
              </a:xfrm>
              <a:prstGeom prst="cube">
                <a:avLst>
                  <a:gd name="adj" fmla="val 9144"/>
                </a:avLst>
              </a:prstGeom>
              <a:solidFill>
                <a:srgbClr val="FFFF99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2262" name="Freeform 21"/>
              <p:cNvSpPr>
                <a:spLocks/>
              </p:cNvSpPr>
              <p:nvPr/>
            </p:nvSpPr>
            <p:spPr bwMode="auto">
              <a:xfrm>
                <a:off x="971600" y="4437112"/>
                <a:ext cx="2314897" cy="360040"/>
              </a:xfrm>
              <a:custGeom>
                <a:avLst/>
                <a:gdLst>
                  <a:gd name="T0" fmla="*/ 2147483647 w 1679"/>
                  <a:gd name="T1" fmla="*/ 0 h 186"/>
                  <a:gd name="T2" fmla="*/ 2147483647 w 1679"/>
                  <a:gd name="T3" fmla="*/ 2147483647 h 186"/>
                  <a:gd name="T4" fmla="*/ 0 w 1679"/>
                  <a:gd name="T5" fmla="*/ 2147483647 h 186"/>
                  <a:gd name="T6" fmla="*/ 0 60000 65536"/>
                  <a:gd name="T7" fmla="*/ 0 60000 65536"/>
                  <a:gd name="T8" fmla="*/ 0 60000 65536"/>
                  <a:gd name="T9" fmla="*/ 0 w 1679"/>
                  <a:gd name="T10" fmla="*/ 0 h 186"/>
                  <a:gd name="T11" fmla="*/ 1679 w 1679"/>
                  <a:gd name="T12" fmla="*/ 186 h 1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79" h="186">
                    <a:moveTo>
                      <a:pt x="1679" y="0"/>
                    </a:moveTo>
                    <a:lnTo>
                      <a:pt x="1525" y="186"/>
                    </a:lnTo>
                    <a:lnTo>
                      <a:pt x="0" y="18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3" name="Text Box 23"/>
              <p:cNvSpPr txBox="1">
                <a:spLocks noChangeArrowheads="1"/>
              </p:cNvSpPr>
              <p:nvPr/>
            </p:nvSpPr>
            <p:spPr bwMode="auto">
              <a:xfrm>
                <a:off x="1475656" y="3789040"/>
                <a:ext cx="644053" cy="40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rgbClr val="333399"/>
                    </a:solidFill>
                    <a:latin typeface="Arial" charset="0"/>
                    <a:ea typeface="黑体" pitchFamily="49" charset="-122"/>
                  </a:rPr>
                  <a:t>软件</a:t>
                </a:r>
              </a:p>
            </p:txBody>
          </p:sp>
          <p:sp>
            <p:nvSpPr>
              <p:cNvPr id="52264" name="Text Box 24"/>
              <p:cNvSpPr txBox="1">
                <a:spLocks noChangeArrowheads="1"/>
              </p:cNvSpPr>
              <p:nvPr/>
            </p:nvSpPr>
            <p:spPr bwMode="auto">
              <a:xfrm>
                <a:off x="1547664" y="4797152"/>
                <a:ext cx="644053" cy="40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rgbClr val="333399"/>
                    </a:solidFill>
                    <a:latin typeface="Arial" charset="0"/>
                    <a:ea typeface="黑体" pitchFamily="49" charset="-122"/>
                  </a:rPr>
                  <a:t>硬件</a:t>
                </a:r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7380288" y="3933825"/>
              <a:ext cx="982662" cy="1222375"/>
              <a:chOff x="673" y="1389"/>
              <a:chExt cx="1535" cy="2041"/>
            </a:xfrm>
          </p:grpSpPr>
          <p:sp>
            <p:nvSpPr>
              <p:cNvPr id="52256" name="AutoShape 6"/>
              <p:cNvSpPr>
                <a:spLocks noChangeArrowheads="1"/>
              </p:cNvSpPr>
              <p:nvPr/>
            </p:nvSpPr>
            <p:spPr bwMode="auto">
              <a:xfrm>
                <a:off x="673" y="1389"/>
                <a:ext cx="1535" cy="2041"/>
              </a:xfrm>
              <a:prstGeom prst="cube">
                <a:avLst>
                  <a:gd name="adj" fmla="val 925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2257" name="Freeform 7"/>
              <p:cNvSpPr>
                <a:spLocks/>
              </p:cNvSpPr>
              <p:nvPr/>
            </p:nvSpPr>
            <p:spPr bwMode="auto">
              <a:xfrm>
                <a:off x="673" y="2920"/>
                <a:ext cx="1535" cy="134"/>
              </a:xfrm>
              <a:custGeom>
                <a:avLst/>
                <a:gdLst>
                  <a:gd name="T0" fmla="*/ 0 w 1200"/>
                  <a:gd name="T1" fmla="*/ 1601859 h 120"/>
                  <a:gd name="T2" fmla="*/ 2147483647 w 1200"/>
                  <a:gd name="T3" fmla="*/ 1601859 h 120"/>
                  <a:gd name="T4" fmla="*/ 2147483647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8" name="Freeform 8"/>
              <p:cNvSpPr>
                <a:spLocks/>
              </p:cNvSpPr>
              <p:nvPr/>
            </p:nvSpPr>
            <p:spPr bwMode="auto">
              <a:xfrm>
                <a:off x="673" y="2530"/>
                <a:ext cx="1535" cy="134"/>
              </a:xfrm>
              <a:custGeom>
                <a:avLst/>
                <a:gdLst>
                  <a:gd name="T0" fmla="*/ 0 w 1200"/>
                  <a:gd name="T1" fmla="*/ 1601859 h 120"/>
                  <a:gd name="T2" fmla="*/ 2147483647 w 1200"/>
                  <a:gd name="T3" fmla="*/ 1601859 h 120"/>
                  <a:gd name="T4" fmla="*/ 2147483647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9" name="Freeform 9"/>
              <p:cNvSpPr>
                <a:spLocks/>
              </p:cNvSpPr>
              <p:nvPr/>
            </p:nvSpPr>
            <p:spPr bwMode="auto">
              <a:xfrm>
                <a:off x="673" y="2147"/>
                <a:ext cx="1535" cy="135"/>
              </a:xfrm>
              <a:custGeom>
                <a:avLst/>
                <a:gdLst>
                  <a:gd name="T0" fmla="*/ 0 w 1200"/>
                  <a:gd name="T1" fmla="*/ 3004065 h 120"/>
                  <a:gd name="T2" fmla="*/ 2147483647 w 1200"/>
                  <a:gd name="T3" fmla="*/ 3004065 h 120"/>
                  <a:gd name="T4" fmla="*/ 2147483647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60" name="Freeform 10"/>
              <p:cNvSpPr>
                <a:spLocks/>
              </p:cNvSpPr>
              <p:nvPr/>
            </p:nvSpPr>
            <p:spPr bwMode="auto">
              <a:xfrm>
                <a:off x="673" y="1765"/>
                <a:ext cx="1535" cy="134"/>
              </a:xfrm>
              <a:custGeom>
                <a:avLst/>
                <a:gdLst>
                  <a:gd name="T0" fmla="*/ 0 w 1200"/>
                  <a:gd name="T1" fmla="*/ 1601859 h 120"/>
                  <a:gd name="T2" fmla="*/ 2147483647 w 1200"/>
                  <a:gd name="T3" fmla="*/ 1601859 h 120"/>
                  <a:gd name="T4" fmla="*/ 2147483647 w 1200"/>
                  <a:gd name="T5" fmla="*/ 0 h 120"/>
                  <a:gd name="T6" fmla="*/ 0 60000 65536"/>
                  <a:gd name="T7" fmla="*/ 0 60000 65536"/>
                  <a:gd name="T8" fmla="*/ 0 60000 65536"/>
                  <a:gd name="T9" fmla="*/ 0 w 1200"/>
                  <a:gd name="T10" fmla="*/ 0 h 120"/>
                  <a:gd name="T11" fmla="*/ 1200 w 1200"/>
                  <a:gd name="T12" fmla="*/ 120 h 1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组合 65"/>
            <p:cNvGrpSpPr>
              <a:grpSpLocks/>
            </p:cNvGrpSpPr>
            <p:nvPr/>
          </p:nvGrpSpPr>
          <p:grpSpPr bwMode="auto">
            <a:xfrm>
              <a:off x="2339975" y="5157788"/>
              <a:ext cx="5791200" cy="609600"/>
              <a:chOff x="2339752" y="5157192"/>
              <a:chExt cx="5791200" cy="609600"/>
            </a:xfrm>
          </p:grpSpPr>
          <p:sp>
            <p:nvSpPr>
              <p:cNvPr id="52237" name="Freeform 21"/>
              <p:cNvSpPr>
                <a:spLocks/>
              </p:cNvSpPr>
              <p:nvPr/>
            </p:nvSpPr>
            <p:spPr bwMode="auto">
              <a:xfrm>
                <a:off x="2339752" y="5157192"/>
                <a:ext cx="5791200" cy="609600"/>
              </a:xfrm>
              <a:custGeom>
                <a:avLst/>
                <a:gdLst>
                  <a:gd name="T0" fmla="*/ 0 w 2736"/>
                  <a:gd name="T1" fmla="*/ 0 h 480"/>
                  <a:gd name="T2" fmla="*/ 0 w 2736"/>
                  <a:gd name="T3" fmla="*/ 2147483647 h 480"/>
                  <a:gd name="T4" fmla="*/ 2147483647 w 2736"/>
                  <a:gd name="T5" fmla="*/ 2147483647 h 480"/>
                  <a:gd name="T6" fmla="*/ 2147483647 w 2736"/>
                  <a:gd name="T7" fmla="*/ 0 h 4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36"/>
                  <a:gd name="T13" fmla="*/ 0 h 480"/>
                  <a:gd name="T14" fmla="*/ 2736 w 2736"/>
                  <a:gd name="T15" fmla="*/ 480 h 4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36" h="480">
                    <a:moveTo>
                      <a:pt x="0" y="0"/>
                    </a:moveTo>
                    <a:lnTo>
                      <a:pt x="0" y="480"/>
                    </a:lnTo>
                    <a:lnTo>
                      <a:pt x="2736" y="480"/>
                    </a:lnTo>
                    <a:lnTo>
                      <a:pt x="2736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38" name="Rectangle 28"/>
              <p:cNvSpPr>
                <a:spLocks noChangeArrowheads="1"/>
              </p:cNvSpPr>
              <p:nvPr/>
            </p:nvSpPr>
            <p:spPr bwMode="auto">
              <a:xfrm>
                <a:off x="2415952" y="5538192"/>
                <a:ext cx="76200" cy="152400"/>
              </a:xfrm>
              <a:prstGeom prst="rect">
                <a:avLst/>
              </a:pr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2239" name="Rectangle 29"/>
              <p:cNvSpPr>
                <a:spLocks noChangeArrowheads="1"/>
              </p:cNvSpPr>
              <p:nvPr/>
            </p:nvSpPr>
            <p:spPr bwMode="auto">
              <a:xfrm>
                <a:off x="2568352" y="5538192"/>
                <a:ext cx="76200" cy="152400"/>
              </a:xfrm>
              <a:prstGeom prst="rect">
                <a:avLst/>
              </a:pr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2240" name="Rectangle 30"/>
              <p:cNvSpPr>
                <a:spLocks noChangeArrowheads="1"/>
              </p:cNvSpPr>
              <p:nvPr/>
            </p:nvSpPr>
            <p:spPr bwMode="auto">
              <a:xfrm>
                <a:off x="3939952" y="5538192"/>
                <a:ext cx="76200" cy="152400"/>
              </a:xfrm>
              <a:prstGeom prst="rect">
                <a:avLst/>
              </a:pr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2241" name="Rectangle 31"/>
              <p:cNvSpPr>
                <a:spLocks noChangeArrowheads="1"/>
              </p:cNvSpPr>
              <p:nvPr/>
            </p:nvSpPr>
            <p:spPr bwMode="auto">
              <a:xfrm>
                <a:off x="4092352" y="5538192"/>
                <a:ext cx="76200" cy="152400"/>
              </a:xfrm>
              <a:prstGeom prst="rect">
                <a:avLst/>
              </a:pr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2242" name="Rectangle 32"/>
              <p:cNvSpPr>
                <a:spLocks noChangeArrowheads="1"/>
              </p:cNvSpPr>
              <p:nvPr/>
            </p:nvSpPr>
            <p:spPr bwMode="auto">
              <a:xfrm>
                <a:off x="5844952" y="5538192"/>
                <a:ext cx="76200" cy="152400"/>
              </a:xfrm>
              <a:prstGeom prst="rect">
                <a:avLst/>
              </a:pr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2243" name="Rectangle 33"/>
              <p:cNvSpPr>
                <a:spLocks noChangeArrowheads="1"/>
              </p:cNvSpPr>
              <p:nvPr/>
            </p:nvSpPr>
            <p:spPr bwMode="auto">
              <a:xfrm>
                <a:off x="5997352" y="5538192"/>
                <a:ext cx="76200" cy="152400"/>
              </a:xfrm>
              <a:prstGeom prst="rect">
                <a:avLst/>
              </a:pr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2244" name="Rectangle 34"/>
              <p:cNvSpPr>
                <a:spLocks noChangeArrowheads="1"/>
              </p:cNvSpPr>
              <p:nvPr/>
            </p:nvSpPr>
            <p:spPr bwMode="auto">
              <a:xfrm>
                <a:off x="7521352" y="5538192"/>
                <a:ext cx="76200" cy="152400"/>
              </a:xfrm>
              <a:prstGeom prst="rect">
                <a:avLst/>
              </a:pr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2245" name="Rectangle 35"/>
              <p:cNvSpPr>
                <a:spLocks noChangeArrowheads="1"/>
              </p:cNvSpPr>
              <p:nvPr/>
            </p:nvSpPr>
            <p:spPr bwMode="auto">
              <a:xfrm>
                <a:off x="7673752" y="5538192"/>
                <a:ext cx="76200" cy="152400"/>
              </a:xfrm>
              <a:prstGeom prst="rect">
                <a:avLst/>
              </a:pr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2246" name="Rectangle 36"/>
              <p:cNvSpPr>
                <a:spLocks noChangeArrowheads="1"/>
              </p:cNvSpPr>
              <p:nvPr/>
            </p:nvSpPr>
            <p:spPr bwMode="auto">
              <a:xfrm>
                <a:off x="7826152" y="5538192"/>
                <a:ext cx="76200" cy="152400"/>
              </a:xfrm>
              <a:prstGeom prst="rect">
                <a:avLst/>
              </a:pr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2247" name="Rectangle 37"/>
              <p:cNvSpPr>
                <a:spLocks noChangeArrowheads="1"/>
              </p:cNvSpPr>
              <p:nvPr/>
            </p:nvSpPr>
            <p:spPr bwMode="auto">
              <a:xfrm>
                <a:off x="7978552" y="5538192"/>
                <a:ext cx="76200" cy="152400"/>
              </a:xfrm>
              <a:prstGeom prst="rect">
                <a:avLst/>
              </a:prstGeom>
              <a:solidFill>
                <a:srgbClr val="7777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2248" name="Line 39"/>
              <p:cNvSpPr>
                <a:spLocks noChangeShapeType="1"/>
              </p:cNvSpPr>
              <p:nvPr/>
            </p:nvSpPr>
            <p:spPr bwMode="auto">
              <a:xfrm rot="5400000">
                <a:off x="2301652" y="5347692"/>
                <a:ext cx="304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9" name="Line 40"/>
              <p:cNvSpPr>
                <a:spLocks noChangeShapeType="1"/>
              </p:cNvSpPr>
              <p:nvPr/>
            </p:nvSpPr>
            <p:spPr bwMode="auto">
              <a:xfrm rot="16200000" flipV="1">
                <a:off x="7864252" y="5385792"/>
                <a:ext cx="304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" name="Group 41"/>
              <p:cNvGrpSpPr>
                <a:grpSpLocks/>
              </p:cNvGrpSpPr>
              <p:nvPr/>
            </p:nvGrpSpPr>
            <p:grpSpPr bwMode="auto">
              <a:xfrm>
                <a:off x="2720752" y="5538192"/>
                <a:ext cx="1066800" cy="152400"/>
                <a:chOff x="1344" y="912"/>
                <a:chExt cx="672" cy="96"/>
              </a:xfrm>
            </p:grpSpPr>
            <p:sp>
              <p:nvSpPr>
                <p:cNvPr id="52254" name="Line 42"/>
                <p:cNvSpPr>
                  <a:spLocks noChangeShapeType="1"/>
                </p:cNvSpPr>
                <p:nvPr/>
              </p:nvSpPr>
              <p:spPr bwMode="auto">
                <a:xfrm>
                  <a:off x="1344" y="960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5" name="Freeform 43"/>
                <p:cNvSpPr>
                  <a:spLocks/>
                </p:cNvSpPr>
                <p:nvPr/>
              </p:nvSpPr>
              <p:spPr bwMode="auto">
                <a:xfrm>
                  <a:off x="1392" y="912"/>
                  <a:ext cx="576" cy="96"/>
                </a:xfrm>
                <a:custGeom>
                  <a:avLst/>
                  <a:gdLst>
                    <a:gd name="T0" fmla="*/ 0 w 576"/>
                    <a:gd name="T1" fmla="*/ 1 h 192"/>
                    <a:gd name="T2" fmla="*/ 0 w 576"/>
                    <a:gd name="T3" fmla="*/ 0 h 192"/>
                    <a:gd name="T4" fmla="*/ 192 w 576"/>
                    <a:gd name="T5" fmla="*/ 0 h 192"/>
                    <a:gd name="T6" fmla="*/ 192 w 576"/>
                    <a:gd name="T7" fmla="*/ 1 h 192"/>
                    <a:gd name="T8" fmla="*/ 288 w 576"/>
                    <a:gd name="T9" fmla="*/ 1 h 192"/>
                    <a:gd name="T10" fmla="*/ 288 w 576"/>
                    <a:gd name="T11" fmla="*/ 0 h 192"/>
                    <a:gd name="T12" fmla="*/ 336 w 576"/>
                    <a:gd name="T13" fmla="*/ 0 h 192"/>
                    <a:gd name="T14" fmla="*/ 336 w 576"/>
                    <a:gd name="T15" fmla="*/ 1 h 192"/>
                    <a:gd name="T16" fmla="*/ 480 w 576"/>
                    <a:gd name="T17" fmla="*/ 1 h 192"/>
                    <a:gd name="T18" fmla="*/ 480 w 576"/>
                    <a:gd name="T19" fmla="*/ 0 h 192"/>
                    <a:gd name="T20" fmla="*/ 576 w 576"/>
                    <a:gd name="T21" fmla="*/ 0 h 192"/>
                    <a:gd name="T22" fmla="*/ 576 w 576"/>
                    <a:gd name="T23" fmla="*/ 1 h 192"/>
                    <a:gd name="T24" fmla="*/ 0 w 576"/>
                    <a:gd name="T25" fmla="*/ 1 h 19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76"/>
                    <a:gd name="T40" fmla="*/ 0 h 192"/>
                    <a:gd name="T41" fmla="*/ 576 w 576"/>
                    <a:gd name="T42" fmla="*/ 192 h 19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76" h="192">
                      <a:moveTo>
                        <a:pt x="0" y="96"/>
                      </a:moveTo>
                      <a:lnTo>
                        <a:pt x="0" y="0"/>
                      </a:lnTo>
                      <a:lnTo>
                        <a:pt x="192" y="0"/>
                      </a:lnTo>
                      <a:lnTo>
                        <a:pt x="192" y="192"/>
                      </a:lnTo>
                      <a:lnTo>
                        <a:pt x="288" y="192"/>
                      </a:lnTo>
                      <a:lnTo>
                        <a:pt x="288" y="0"/>
                      </a:lnTo>
                      <a:lnTo>
                        <a:pt x="336" y="0"/>
                      </a:lnTo>
                      <a:lnTo>
                        <a:pt x="336" y="192"/>
                      </a:lnTo>
                      <a:lnTo>
                        <a:pt x="480" y="192"/>
                      </a:lnTo>
                      <a:lnTo>
                        <a:pt x="480" y="0"/>
                      </a:lnTo>
                      <a:lnTo>
                        <a:pt x="576" y="0"/>
                      </a:lnTo>
                      <a:lnTo>
                        <a:pt x="576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lg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44"/>
              <p:cNvGrpSpPr>
                <a:grpSpLocks/>
              </p:cNvGrpSpPr>
              <p:nvPr/>
            </p:nvGrpSpPr>
            <p:grpSpPr bwMode="auto">
              <a:xfrm>
                <a:off x="6225952" y="5538192"/>
                <a:ext cx="1066800" cy="157162"/>
                <a:chOff x="4080" y="3676"/>
                <a:chExt cx="672" cy="99"/>
              </a:xfrm>
            </p:grpSpPr>
            <p:sp>
              <p:nvSpPr>
                <p:cNvPr id="52252" name="Line 45"/>
                <p:cNvSpPr>
                  <a:spLocks noChangeShapeType="1"/>
                </p:cNvSpPr>
                <p:nvPr/>
              </p:nvSpPr>
              <p:spPr bwMode="auto">
                <a:xfrm>
                  <a:off x="4080" y="3727"/>
                  <a:ext cx="6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3" name="Freeform 46"/>
                <p:cNvSpPr>
                  <a:spLocks/>
                </p:cNvSpPr>
                <p:nvPr/>
              </p:nvSpPr>
              <p:spPr bwMode="auto">
                <a:xfrm>
                  <a:off x="4128" y="3676"/>
                  <a:ext cx="576" cy="99"/>
                </a:xfrm>
                <a:custGeom>
                  <a:avLst/>
                  <a:gdLst>
                    <a:gd name="T0" fmla="*/ 0 w 576"/>
                    <a:gd name="T1" fmla="*/ 51 h 99"/>
                    <a:gd name="T2" fmla="*/ 0 w 576"/>
                    <a:gd name="T3" fmla="*/ 3 h 99"/>
                    <a:gd name="T4" fmla="*/ 135 w 576"/>
                    <a:gd name="T5" fmla="*/ 3 h 99"/>
                    <a:gd name="T6" fmla="*/ 138 w 576"/>
                    <a:gd name="T7" fmla="*/ 99 h 99"/>
                    <a:gd name="T8" fmla="*/ 264 w 576"/>
                    <a:gd name="T9" fmla="*/ 98 h 99"/>
                    <a:gd name="T10" fmla="*/ 264 w 576"/>
                    <a:gd name="T11" fmla="*/ 0 h 99"/>
                    <a:gd name="T12" fmla="*/ 426 w 576"/>
                    <a:gd name="T13" fmla="*/ 0 h 99"/>
                    <a:gd name="T14" fmla="*/ 426 w 576"/>
                    <a:gd name="T15" fmla="*/ 99 h 99"/>
                    <a:gd name="T16" fmla="*/ 480 w 576"/>
                    <a:gd name="T17" fmla="*/ 99 h 99"/>
                    <a:gd name="T18" fmla="*/ 480 w 576"/>
                    <a:gd name="T19" fmla="*/ 3 h 99"/>
                    <a:gd name="T20" fmla="*/ 576 w 576"/>
                    <a:gd name="T21" fmla="*/ 3 h 99"/>
                    <a:gd name="T22" fmla="*/ 576 w 576"/>
                    <a:gd name="T23" fmla="*/ 51 h 99"/>
                    <a:gd name="T24" fmla="*/ 0 w 576"/>
                    <a:gd name="T25" fmla="*/ 51 h 9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76"/>
                    <a:gd name="T40" fmla="*/ 0 h 99"/>
                    <a:gd name="T41" fmla="*/ 576 w 576"/>
                    <a:gd name="T42" fmla="*/ 99 h 9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76" h="99">
                      <a:moveTo>
                        <a:pt x="0" y="51"/>
                      </a:moveTo>
                      <a:lnTo>
                        <a:pt x="0" y="3"/>
                      </a:lnTo>
                      <a:lnTo>
                        <a:pt x="135" y="3"/>
                      </a:lnTo>
                      <a:lnTo>
                        <a:pt x="138" y="99"/>
                      </a:lnTo>
                      <a:lnTo>
                        <a:pt x="264" y="98"/>
                      </a:lnTo>
                      <a:lnTo>
                        <a:pt x="264" y="0"/>
                      </a:lnTo>
                      <a:lnTo>
                        <a:pt x="426" y="0"/>
                      </a:lnTo>
                      <a:lnTo>
                        <a:pt x="426" y="99"/>
                      </a:lnTo>
                      <a:lnTo>
                        <a:pt x="480" y="99"/>
                      </a:lnTo>
                      <a:lnTo>
                        <a:pt x="480" y="3"/>
                      </a:lnTo>
                      <a:lnTo>
                        <a:pt x="576" y="3"/>
                      </a:lnTo>
                      <a:lnTo>
                        <a:pt x="576" y="51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sm" len="lg"/>
                  <a:tailEnd type="non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组合 66"/>
            <p:cNvGrpSpPr>
              <a:grpSpLocks/>
            </p:cNvGrpSpPr>
            <p:nvPr/>
          </p:nvGrpSpPr>
          <p:grpSpPr bwMode="auto">
            <a:xfrm>
              <a:off x="3995738" y="5300663"/>
              <a:ext cx="1871662" cy="1069975"/>
              <a:chOff x="3995936" y="5301208"/>
              <a:chExt cx="1871662" cy="1069975"/>
            </a:xfrm>
          </p:grpSpPr>
          <p:graphicFrame>
            <p:nvGraphicFramePr>
              <p:cNvPr id="52235" name="Object 28"/>
              <p:cNvGraphicFramePr>
                <a:graphicFrameLocks noChangeAspect="1"/>
              </p:cNvGraphicFramePr>
              <p:nvPr/>
            </p:nvGraphicFramePr>
            <p:xfrm>
              <a:off x="3995936" y="5301208"/>
              <a:ext cx="1871662" cy="1069975"/>
            </p:xfrm>
            <a:graphic>
              <a:graphicData uri="http://schemas.openxmlformats.org/presentationml/2006/ole">
                <p:oleObj spid="_x0000_s122882" name="VISIO" r:id="rId3" imgW="1687068" imgH="964692" progId="">
                  <p:embed/>
                </p:oleObj>
              </a:graphicData>
            </a:graphic>
          </p:graphicFrame>
          <p:sp>
            <p:nvSpPr>
              <p:cNvPr id="52236" name="Text Box 31"/>
              <p:cNvSpPr txBox="1">
                <a:spLocks noChangeArrowheads="1"/>
              </p:cNvSpPr>
              <p:nvPr/>
            </p:nvSpPr>
            <p:spPr bwMode="auto">
              <a:xfrm>
                <a:off x="4356298" y="5588545"/>
                <a:ext cx="111746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p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itchFamily="2" charset="2"/>
                  <a:buChar char="p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Verdana" pitchFamily="34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>
                    <a:solidFill>
                      <a:srgbClr val="333399"/>
                    </a:solidFill>
                    <a:ea typeface="黑体" pitchFamily="49" charset="-122"/>
                  </a:rPr>
                  <a:t>通信网络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CDMA </a:t>
            </a:r>
            <a:r>
              <a:rPr lang="zh-CN" altLang="en-US" dirty="0"/>
              <a:t>的工作原理 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129843" y="2509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>
            <a:off x="3746565" y="2098676"/>
            <a:ext cx="16974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1182356" y="2286002"/>
            <a:ext cx="2217274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S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站的码片序列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S</a:t>
            </a:r>
          </a:p>
        </p:txBody>
      </p:sp>
      <p:sp>
        <p:nvSpPr>
          <p:cNvPr id="158732" name="Line 12"/>
          <p:cNvSpPr>
            <a:spLocks noChangeShapeType="1"/>
          </p:cNvSpPr>
          <p:nvPr/>
        </p:nvSpPr>
        <p:spPr bwMode="auto">
          <a:xfrm>
            <a:off x="3748285" y="1398589"/>
            <a:ext cx="0" cy="43346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33" name="Line 13"/>
          <p:cNvSpPr>
            <a:spLocks noChangeShapeType="1"/>
          </p:cNvSpPr>
          <p:nvPr/>
        </p:nvSpPr>
        <p:spPr bwMode="auto">
          <a:xfrm>
            <a:off x="5457758" y="1398589"/>
            <a:ext cx="0" cy="43346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34" name="Line 14"/>
          <p:cNvSpPr>
            <a:spLocks noChangeShapeType="1"/>
          </p:cNvSpPr>
          <p:nvPr/>
        </p:nvSpPr>
        <p:spPr bwMode="auto">
          <a:xfrm>
            <a:off x="7167231" y="1398588"/>
            <a:ext cx="0" cy="433466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35" name="Line 15"/>
          <p:cNvSpPr>
            <a:spLocks noChangeShapeType="1"/>
          </p:cNvSpPr>
          <p:nvPr/>
        </p:nvSpPr>
        <p:spPr bwMode="auto">
          <a:xfrm>
            <a:off x="8876703" y="1398588"/>
            <a:ext cx="0" cy="433466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36" name="Freeform 16"/>
          <p:cNvSpPr>
            <a:spLocks/>
          </p:cNvSpPr>
          <p:nvPr/>
        </p:nvSpPr>
        <p:spPr bwMode="auto">
          <a:xfrm>
            <a:off x="3748285" y="2330452"/>
            <a:ext cx="1709473" cy="319087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37" name="Freeform 17"/>
          <p:cNvSpPr>
            <a:spLocks/>
          </p:cNvSpPr>
          <p:nvPr/>
        </p:nvSpPr>
        <p:spPr bwMode="auto">
          <a:xfrm>
            <a:off x="5457758" y="2330452"/>
            <a:ext cx="1709473" cy="319087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38" name="Freeform 18"/>
          <p:cNvSpPr>
            <a:spLocks/>
          </p:cNvSpPr>
          <p:nvPr/>
        </p:nvSpPr>
        <p:spPr bwMode="auto">
          <a:xfrm>
            <a:off x="3748285" y="3421063"/>
            <a:ext cx="1709473" cy="31115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39" name="Freeform 19"/>
          <p:cNvSpPr>
            <a:spLocks/>
          </p:cNvSpPr>
          <p:nvPr/>
        </p:nvSpPr>
        <p:spPr bwMode="auto">
          <a:xfrm>
            <a:off x="5457758" y="3421063"/>
            <a:ext cx="1709473" cy="31115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40" name="Freeform 20"/>
          <p:cNvSpPr>
            <a:spLocks/>
          </p:cNvSpPr>
          <p:nvPr/>
        </p:nvSpPr>
        <p:spPr bwMode="auto">
          <a:xfrm flipV="1">
            <a:off x="7167231" y="3421063"/>
            <a:ext cx="1709473" cy="31115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66FF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41" name="Freeform 21"/>
          <p:cNvSpPr>
            <a:spLocks/>
          </p:cNvSpPr>
          <p:nvPr/>
        </p:nvSpPr>
        <p:spPr bwMode="auto">
          <a:xfrm>
            <a:off x="3748285" y="5194302"/>
            <a:ext cx="1709473" cy="312737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8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42" name="Freeform 22"/>
          <p:cNvSpPr>
            <a:spLocks/>
          </p:cNvSpPr>
          <p:nvPr/>
        </p:nvSpPr>
        <p:spPr bwMode="auto">
          <a:xfrm>
            <a:off x="5457758" y="5194302"/>
            <a:ext cx="1709473" cy="312737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8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43" name="Freeform 23"/>
          <p:cNvSpPr>
            <a:spLocks/>
          </p:cNvSpPr>
          <p:nvPr/>
        </p:nvSpPr>
        <p:spPr bwMode="auto">
          <a:xfrm flipV="1">
            <a:off x="7167231" y="5194302"/>
            <a:ext cx="1709473" cy="312737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FF99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44" name="Freeform 24"/>
          <p:cNvSpPr>
            <a:spLocks/>
          </p:cNvSpPr>
          <p:nvPr/>
        </p:nvSpPr>
        <p:spPr bwMode="auto">
          <a:xfrm>
            <a:off x="3748285" y="4665664"/>
            <a:ext cx="5128419" cy="314325"/>
          </a:xfrm>
          <a:custGeom>
            <a:avLst/>
            <a:gdLst>
              <a:gd name="T0" fmla="*/ 0 w 2827"/>
              <a:gd name="T1" fmla="*/ 96 h 194"/>
              <a:gd name="T2" fmla="*/ 0 w 2827"/>
              <a:gd name="T3" fmla="*/ 0 h 194"/>
              <a:gd name="T4" fmla="*/ 1886 w 2827"/>
              <a:gd name="T5" fmla="*/ 2 h 194"/>
              <a:gd name="T6" fmla="*/ 1886 w 2827"/>
              <a:gd name="T7" fmla="*/ 194 h 194"/>
              <a:gd name="T8" fmla="*/ 2826 w 2827"/>
              <a:gd name="T9" fmla="*/ 192 h 194"/>
              <a:gd name="T10" fmla="*/ 2827 w 2827"/>
              <a:gd name="T11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45" name="Freeform 25"/>
          <p:cNvSpPr>
            <a:spLocks/>
          </p:cNvSpPr>
          <p:nvPr/>
        </p:nvSpPr>
        <p:spPr bwMode="auto">
          <a:xfrm>
            <a:off x="3748285" y="1630363"/>
            <a:ext cx="5128419" cy="312738"/>
          </a:xfrm>
          <a:custGeom>
            <a:avLst/>
            <a:gdLst>
              <a:gd name="T0" fmla="*/ 0 w 2304"/>
              <a:gd name="T1" fmla="*/ 96 h 192"/>
              <a:gd name="T2" fmla="*/ 0 w 2304"/>
              <a:gd name="T3" fmla="*/ 0 h 192"/>
              <a:gd name="T4" fmla="*/ 1536 w 2304"/>
              <a:gd name="T5" fmla="*/ 0 h 192"/>
              <a:gd name="T6" fmla="*/ 1536 w 2304"/>
              <a:gd name="T7" fmla="*/ 192 h 192"/>
              <a:gd name="T8" fmla="*/ 2304 w 2304"/>
              <a:gd name="T9" fmla="*/ 192 h 192"/>
              <a:gd name="T10" fmla="*/ 2304 w 2304"/>
              <a:gd name="T11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46" name="Line 26"/>
          <p:cNvSpPr>
            <a:spLocks noChangeShapeType="1"/>
          </p:cNvSpPr>
          <p:nvPr/>
        </p:nvSpPr>
        <p:spPr bwMode="auto">
          <a:xfrm>
            <a:off x="5457758" y="1514477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47" name="Text Box 27"/>
          <p:cNvSpPr txBox="1">
            <a:spLocks noChangeArrowheads="1"/>
          </p:cNvSpPr>
          <p:nvPr/>
        </p:nvSpPr>
        <p:spPr bwMode="auto">
          <a:xfrm>
            <a:off x="4391487" y="130016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58748" name="Line 28"/>
          <p:cNvSpPr>
            <a:spLocks noChangeShapeType="1"/>
          </p:cNvSpPr>
          <p:nvPr/>
        </p:nvSpPr>
        <p:spPr bwMode="auto">
          <a:xfrm>
            <a:off x="3579745" y="3575051"/>
            <a:ext cx="57251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49" name="Line 29"/>
          <p:cNvSpPr>
            <a:spLocks noChangeShapeType="1"/>
          </p:cNvSpPr>
          <p:nvPr/>
        </p:nvSpPr>
        <p:spPr bwMode="auto">
          <a:xfrm>
            <a:off x="3579745" y="4821238"/>
            <a:ext cx="572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50" name="Line 30"/>
          <p:cNvSpPr>
            <a:spLocks noChangeShapeType="1"/>
          </p:cNvSpPr>
          <p:nvPr/>
        </p:nvSpPr>
        <p:spPr bwMode="auto">
          <a:xfrm flipV="1">
            <a:off x="3579745" y="5351463"/>
            <a:ext cx="5725187" cy="142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51" name="Freeform 31"/>
          <p:cNvSpPr>
            <a:spLocks/>
          </p:cNvSpPr>
          <p:nvPr/>
        </p:nvSpPr>
        <p:spPr bwMode="auto">
          <a:xfrm>
            <a:off x="3748285" y="3887788"/>
            <a:ext cx="1709473" cy="622300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52" name="Freeform 32"/>
          <p:cNvSpPr>
            <a:spLocks/>
          </p:cNvSpPr>
          <p:nvPr/>
        </p:nvSpPr>
        <p:spPr bwMode="auto">
          <a:xfrm>
            <a:off x="5457758" y="3887788"/>
            <a:ext cx="1709473" cy="622300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53" name="Freeform 33"/>
          <p:cNvSpPr>
            <a:spLocks/>
          </p:cNvSpPr>
          <p:nvPr/>
        </p:nvSpPr>
        <p:spPr bwMode="auto">
          <a:xfrm flipV="1">
            <a:off x="7167231" y="3887788"/>
            <a:ext cx="1709473" cy="622300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54" name="Line 34"/>
          <p:cNvSpPr>
            <a:spLocks noChangeShapeType="1"/>
          </p:cNvSpPr>
          <p:nvPr/>
        </p:nvSpPr>
        <p:spPr bwMode="auto">
          <a:xfrm>
            <a:off x="3579745" y="4197351"/>
            <a:ext cx="57251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55" name="Line 35"/>
          <p:cNvSpPr>
            <a:spLocks noChangeShapeType="1"/>
          </p:cNvSpPr>
          <p:nvPr/>
        </p:nvSpPr>
        <p:spPr bwMode="auto">
          <a:xfrm>
            <a:off x="3602103" y="1787526"/>
            <a:ext cx="570282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56" name="Text Box 36"/>
          <p:cNvSpPr txBox="1">
            <a:spLocks noChangeArrowheads="1"/>
          </p:cNvSpPr>
          <p:nvPr/>
        </p:nvSpPr>
        <p:spPr bwMode="auto">
          <a:xfrm>
            <a:off x="6111278" y="130016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1</a:t>
            </a:r>
          </a:p>
        </p:txBody>
      </p:sp>
      <p:sp>
        <p:nvSpPr>
          <p:cNvPr id="158757" name="Text Box 37"/>
          <p:cNvSpPr txBox="1">
            <a:spLocks noChangeArrowheads="1"/>
          </p:cNvSpPr>
          <p:nvPr/>
        </p:nvSpPr>
        <p:spPr bwMode="auto">
          <a:xfrm>
            <a:off x="7825912" y="1300163"/>
            <a:ext cx="327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0</a:t>
            </a:r>
          </a:p>
        </p:txBody>
      </p:sp>
      <p:sp>
        <p:nvSpPr>
          <p:cNvPr id="158758" name="Text Box 38"/>
          <p:cNvSpPr txBox="1">
            <a:spLocks noChangeArrowheads="1"/>
          </p:cNvSpPr>
          <p:nvPr/>
        </p:nvSpPr>
        <p:spPr bwMode="auto">
          <a:xfrm>
            <a:off x="9306651" y="1528764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t</a:t>
            </a:r>
          </a:p>
        </p:txBody>
      </p:sp>
      <p:sp>
        <p:nvSpPr>
          <p:cNvPr id="158759" name="Text Box 39"/>
          <p:cNvSpPr txBox="1">
            <a:spLocks noChangeArrowheads="1"/>
          </p:cNvSpPr>
          <p:nvPr/>
        </p:nvSpPr>
        <p:spPr bwMode="auto">
          <a:xfrm>
            <a:off x="9306651" y="2241552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t</a:t>
            </a:r>
          </a:p>
        </p:txBody>
      </p:sp>
      <p:sp>
        <p:nvSpPr>
          <p:cNvPr id="158760" name="Text Box 40"/>
          <p:cNvSpPr txBox="1">
            <a:spLocks noChangeArrowheads="1"/>
          </p:cNvSpPr>
          <p:nvPr/>
        </p:nvSpPr>
        <p:spPr bwMode="auto">
          <a:xfrm>
            <a:off x="9306651" y="3346452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t</a:t>
            </a:r>
          </a:p>
        </p:txBody>
      </p:sp>
      <p:sp>
        <p:nvSpPr>
          <p:cNvPr id="158761" name="Text Box 41"/>
          <p:cNvSpPr txBox="1">
            <a:spLocks noChangeArrowheads="1"/>
          </p:cNvSpPr>
          <p:nvPr/>
        </p:nvSpPr>
        <p:spPr bwMode="auto">
          <a:xfrm>
            <a:off x="9306651" y="3954464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t</a:t>
            </a:r>
          </a:p>
        </p:txBody>
      </p:sp>
      <p:sp>
        <p:nvSpPr>
          <p:cNvPr id="158762" name="Text Box 42"/>
          <p:cNvSpPr txBox="1">
            <a:spLocks noChangeArrowheads="1"/>
          </p:cNvSpPr>
          <p:nvPr/>
        </p:nvSpPr>
        <p:spPr bwMode="auto">
          <a:xfrm>
            <a:off x="9306651" y="4576764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t</a:t>
            </a:r>
          </a:p>
        </p:txBody>
      </p:sp>
      <p:sp>
        <p:nvSpPr>
          <p:cNvPr id="158763" name="Text Box 43"/>
          <p:cNvSpPr txBox="1">
            <a:spLocks noChangeArrowheads="1"/>
          </p:cNvSpPr>
          <p:nvPr/>
        </p:nvSpPr>
        <p:spPr bwMode="auto">
          <a:xfrm>
            <a:off x="9306651" y="5105402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t</a:t>
            </a:r>
          </a:p>
        </p:txBody>
      </p:sp>
      <p:sp>
        <p:nvSpPr>
          <p:cNvPr id="158764" name="Rectangle 44"/>
          <p:cNvSpPr>
            <a:spLocks noChangeArrowheads="1"/>
          </p:cNvSpPr>
          <p:nvPr/>
        </p:nvSpPr>
        <p:spPr bwMode="auto">
          <a:xfrm>
            <a:off x="4037210" y="1943101"/>
            <a:ext cx="1145381" cy="273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65" name="Text Box 45"/>
          <p:cNvSpPr txBox="1">
            <a:spLocks noChangeArrowheads="1"/>
          </p:cNvSpPr>
          <p:nvPr/>
        </p:nvSpPr>
        <p:spPr bwMode="auto">
          <a:xfrm>
            <a:off x="4025172" y="1846264"/>
            <a:ext cx="12570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 i="1">
                <a:solidFill>
                  <a:srgbClr val="000099"/>
                </a:solidFill>
                <a:latin typeface="+mn-lt"/>
                <a:ea typeface="黑体" pitchFamily="2" charset="-122"/>
              </a:rPr>
              <a:t>m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个码片</a:t>
            </a:r>
          </a:p>
        </p:txBody>
      </p:sp>
      <p:sp>
        <p:nvSpPr>
          <p:cNvPr id="158766" name="Freeform 46"/>
          <p:cNvSpPr>
            <a:spLocks/>
          </p:cNvSpPr>
          <p:nvPr/>
        </p:nvSpPr>
        <p:spPr bwMode="auto">
          <a:xfrm>
            <a:off x="3748285" y="2870201"/>
            <a:ext cx="1709473" cy="317500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67" name="Freeform 47"/>
          <p:cNvSpPr>
            <a:spLocks/>
          </p:cNvSpPr>
          <p:nvPr/>
        </p:nvSpPr>
        <p:spPr bwMode="auto">
          <a:xfrm>
            <a:off x="5457758" y="2870201"/>
            <a:ext cx="1709473" cy="317500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68" name="Freeform 48"/>
          <p:cNvSpPr>
            <a:spLocks/>
          </p:cNvSpPr>
          <p:nvPr/>
        </p:nvSpPr>
        <p:spPr bwMode="auto">
          <a:xfrm flipV="1">
            <a:off x="7167231" y="2870201"/>
            <a:ext cx="1709473" cy="317500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6699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69" name="Line 49"/>
          <p:cNvSpPr>
            <a:spLocks noChangeShapeType="1"/>
          </p:cNvSpPr>
          <p:nvPr/>
        </p:nvSpPr>
        <p:spPr bwMode="auto">
          <a:xfrm flipV="1">
            <a:off x="3579745" y="3025776"/>
            <a:ext cx="5725187" cy="63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70" name="Text Box 50"/>
          <p:cNvSpPr txBox="1">
            <a:spLocks noChangeArrowheads="1"/>
          </p:cNvSpPr>
          <p:nvPr/>
        </p:nvSpPr>
        <p:spPr bwMode="auto">
          <a:xfrm>
            <a:off x="9306651" y="2778126"/>
            <a:ext cx="2696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t</a:t>
            </a:r>
          </a:p>
        </p:txBody>
      </p:sp>
      <p:sp>
        <p:nvSpPr>
          <p:cNvPr id="158771" name="Freeform 51"/>
          <p:cNvSpPr>
            <a:spLocks/>
          </p:cNvSpPr>
          <p:nvPr/>
        </p:nvSpPr>
        <p:spPr bwMode="auto">
          <a:xfrm>
            <a:off x="7172391" y="2330452"/>
            <a:ext cx="1709473" cy="319087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72" name="Line 52"/>
          <p:cNvSpPr>
            <a:spLocks noChangeShapeType="1"/>
          </p:cNvSpPr>
          <p:nvPr/>
        </p:nvSpPr>
        <p:spPr bwMode="auto">
          <a:xfrm>
            <a:off x="3602103" y="2487613"/>
            <a:ext cx="570282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73" name="Text Box 53"/>
          <p:cNvSpPr txBox="1">
            <a:spLocks noChangeArrowheads="1"/>
          </p:cNvSpPr>
          <p:nvPr/>
        </p:nvSpPr>
        <p:spPr bwMode="auto">
          <a:xfrm>
            <a:off x="1182355" y="2765426"/>
            <a:ext cx="23118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S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站发送的信号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S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</a:p>
        </p:txBody>
      </p:sp>
      <p:sp>
        <p:nvSpPr>
          <p:cNvPr id="158774" name="Text Box 54"/>
          <p:cNvSpPr txBox="1">
            <a:spLocks noChangeArrowheads="1"/>
          </p:cNvSpPr>
          <p:nvPr/>
        </p:nvSpPr>
        <p:spPr bwMode="auto">
          <a:xfrm>
            <a:off x="1182356" y="3316288"/>
            <a:ext cx="22829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T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站发送的信号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T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</a:p>
        </p:txBody>
      </p:sp>
      <p:sp>
        <p:nvSpPr>
          <p:cNvPr id="158775" name="Text Box 55"/>
          <p:cNvSpPr txBox="1">
            <a:spLocks noChangeArrowheads="1"/>
          </p:cNvSpPr>
          <p:nvPr/>
        </p:nvSpPr>
        <p:spPr bwMode="auto">
          <a:xfrm>
            <a:off x="871074" y="3954464"/>
            <a:ext cx="26116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总的发送信号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S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 + T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</a:p>
        </p:txBody>
      </p:sp>
      <p:sp>
        <p:nvSpPr>
          <p:cNvPr id="158776" name="Text Box 56"/>
          <p:cNvSpPr txBox="1">
            <a:spLocks noChangeArrowheads="1"/>
          </p:cNvSpPr>
          <p:nvPr/>
        </p:nvSpPr>
        <p:spPr bwMode="auto">
          <a:xfrm>
            <a:off x="1259747" y="4575177"/>
            <a:ext cx="22413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规格化内积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S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  <a:sym typeface="Wingdings" pitchFamily="2" charset="2"/>
              </a:rPr>
              <a:t>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S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</a:p>
        </p:txBody>
      </p:sp>
      <p:sp>
        <p:nvSpPr>
          <p:cNvPr id="158777" name="Text Box 57"/>
          <p:cNvSpPr txBox="1">
            <a:spLocks noChangeArrowheads="1"/>
          </p:cNvSpPr>
          <p:nvPr/>
        </p:nvSpPr>
        <p:spPr bwMode="auto">
          <a:xfrm>
            <a:off x="1259747" y="5106989"/>
            <a:ext cx="22268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规格化内积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S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  <a:sym typeface="Wingdings" pitchFamily="2" charset="2"/>
              </a:rPr>
              <a:t>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T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+mn-lt"/>
                <a:ea typeface="黑体" pitchFamily="2" charset="-122"/>
              </a:rPr>
              <a:t>x</a:t>
            </a:r>
          </a:p>
        </p:txBody>
      </p:sp>
      <p:sp>
        <p:nvSpPr>
          <p:cNvPr id="158778" name="Line 58"/>
          <p:cNvSpPr>
            <a:spLocks noChangeShapeType="1"/>
          </p:cNvSpPr>
          <p:nvPr/>
        </p:nvSpPr>
        <p:spPr bwMode="auto">
          <a:xfrm flipV="1">
            <a:off x="3602104" y="4821238"/>
            <a:ext cx="5659834" cy="158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79" name="Text Box 59"/>
          <p:cNvSpPr txBox="1">
            <a:spLocks noChangeArrowheads="1"/>
          </p:cNvSpPr>
          <p:nvPr/>
        </p:nvSpPr>
        <p:spPr bwMode="auto">
          <a:xfrm>
            <a:off x="1657018" y="1436688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数据码元比特</a:t>
            </a:r>
          </a:p>
        </p:txBody>
      </p:sp>
      <p:sp>
        <p:nvSpPr>
          <p:cNvPr id="158780" name="Text Box 60"/>
          <p:cNvSpPr txBox="1">
            <a:spLocks noChangeArrowheads="1"/>
          </p:cNvSpPr>
          <p:nvPr/>
        </p:nvSpPr>
        <p:spPr bwMode="auto">
          <a:xfrm>
            <a:off x="396411" y="2524127"/>
            <a:ext cx="4427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发</a:t>
            </a:r>
          </a:p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送</a:t>
            </a:r>
          </a:p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端</a:t>
            </a:r>
          </a:p>
        </p:txBody>
      </p:sp>
      <p:sp>
        <p:nvSpPr>
          <p:cNvPr id="158781" name="Text Box 61"/>
          <p:cNvSpPr txBox="1">
            <a:spLocks noChangeArrowheads="1"/>
          </p:cNvSpPr>
          <p:nvPr/>
        </p:nvSpPr>
        <p:spPr bwMode="auto">
          <a:xfrm>
            <a:off x="551192" y="4540252"/>
            <a:ext cx="4427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接</a:t>
            </a:r>
          </a:p>
          <a:p>
            <a:pPr algn="l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收</a:t>
            </a:r>
          </a:p>
          <a:p>
            <a:pPr algn="l" eaLnBrk="0" hangingPunct="0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端</a:t>
            </a:r>
          </a:p>
        </p:txBody>
      </p:sp>
      <p:sp>
        <p:nvSpPr>
          <p:cNvPr id="158782" name="AutoShape 62"/>
          <p:cNvSpPr>
            <a:spLocks/>
          </p:cNvSpPr>
          <p:nvPr/>
        </p:nvSpPr>
        <p:spPr bwMode="auto">
          <a:xfrm>
            <a:off x="871074" y="1516063"/>
            <a:ext cx="156501" cy="3024188"/>
          </a:xfrm>
          <a:prstGeom prst="leftBracket">
            <a:avLst>
              <a:gd name="adj" fmla="val 17445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8783" name="AutoShape 63"/>
          <p:cNvSpPr>
            <a:spLocks/>
          </p:cNvSpPr>
          <p:nvPr/>
        </p:nvSpPr>
        <p:spPr bwMode="auto">
          <a:xfrm>
            <a:off x="1104966" y="4684714"/>
            <a:ext cx="84269" cy="792163"/>
          </a:xfrm>
          <a:prstGeom prst="leftBracket">
            <a:avLst>
              <a:gd name="adj" fmla="val 8486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557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90600" y="635000"/>
            <a:ext cx="79248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b="1" dirty="0" smtClean="0"/>
              <a:t>所有用户在不同时间占用相同的频带宽度的信道复用</a:t>
            </a:r>
            <a:r>
              <a:rPr lang="zh-CN" altLang="zh-CN" sz="2800" b="1" dirty="0" smtClean="0"/>
              <a:t>是</a:t>
            </a:r>
            <a:endParaRPr lang="zh-CN" altLang="en-US" sz="2600" b="1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981200" y="2786062"/>
            <a:ext cx="2755776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smtClean="0"/>
              <a:t>SDM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5745088" y="2780928"/>
            <a:ext cx="2827784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smtClean="0"/>
              <a:t>FDM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2000672" y="3789040"/>
            <a:ext cx="2755776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smtClean="0"/>
              <a:t>TDM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5764560" y="3797598"/>
            <a:ext cx="2755776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smtClean="0"/>
              <a:t>CDM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2287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4992613" y="2845222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248197" y="3853334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5012085" y="3861892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圆角矩形 12"/>
          <p:cNvSpPr/>
          <p:nvPr>
            <p:custDataLst>
              <p:tags r:id="rId11"/>
            </p:custDataLst>
          </p:nvPr>
        </p:nvSpPr>
        <p:spPr bwMode="auto">
          <a:xfrm>
            <a:off x="6858000" y="6215062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8" name="组合 17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906000" cy="635000"/>
            <a:chOff x="0" y="0"/>
            <a:chExt cx="9906000" cy="635000"/>
          </a:xfrm>
        </p:grpSpPr>
        <p:sp>
          <p:nvSpPr>
            <p:cNvPr id="14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906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3" name="图片 2" descr="tmp2855.tmp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8356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90600" y="635000"/>
            <a:ext cx="7924800" cy="257797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b="1" dirty="0" smtClean="0"/>
              <a:t>站点</a:t>
            </a:r>
            <a:r>
              <a:rPr lang="en-US" altLang="zh-CN" sz="2800" b="1" dirty="0" smtClean="0"/>
              <a:t>A</a:t>
            </a:r>
            <a:r>
              <a:rPr lang="zh-CN" altLang="zh-CN" sz="2800" b="1" dirty="0" smtClean="0"/>
              <a:t>、</a:t>
            </a:r>
            <a:r>
              <a:rPr lang="en-US" altLang="zh-CN" sz="2800" b="1" dirty="0" smtClean="0"/>
              <a:t>B</a:t>
            </a:r>
            <a:r>
              <a:rPr lang="zh-CN" altLang="zh-CN" sz="2800" b="1" dirty="0" smtClean="0"/>
              <a:t>、</a:t>
            </a:r>
            <a:r>
              <a:rPr lang="en-US" altLang="zh-CN" sz="2800" b="1" dirty="0" smtClean="0"/>
              <a:t>C</a:t>
            </a:r>
            <a:r>
              <a:rPr lang="zh-CN" altLang="zh-CN" sz="2800" b="1" dirty="0" smtClean="0"/>
              <a:t>通过</a:t>
            </a:r>
            <a:r>
              <a:rPr lang="en-US" altLang="zh-CN" sz="2800" b="1" dirty="0" smtClean="0"/>
              <a:t>CDMA</a:t>
            </a:r>
            <a:r>
              <a:rPr lang="zh-CN" altLang="zh-CN" sz="2800" b="1" dirty="0" smtClean="0"/>
              <a:t>共享链路，</a:t>
            </a:r>
            <a:r>
              <a:rPr lang="en-US" altLang="zh-CN" sz="2800" b="1" dirty="0" smtClean="0"/>
              <a:t>A</a:t>
            </a:r>
            <a:r>
              <a:rPr lang="zh-CN" altLang="zh-CN" sz="2800" b="1" dirty="0" smtClean="0"/>
              <a:t>、</a:t>
            </a:r>
            <a:r>
              <a:rPr lang="en-US" altLang="zh-CN" sz="2800" b="1" dirty="0" smtClean="0"/>
              <a:t>B</a:t>
            </a:r>
            <a:r>
              <a:rPr lang="zh-CN" altLang="zh-CN" sz="2800" b="1" dirty="0" smtClean="0"/>
              <a:t>、</a:t>
            </a:r>
            <a:r>
              <a:rPr lang="en-US" altLang="zh-CN" sz="2800" b="1" dirty="0" smtClean="0"/>
              <a:t>C</a:t>
            </a:r>
            <a:r>
              <a:rPr lang="zh-CN" altLang="zh-CN" sz="2800" b="1" dirty="0" smtClean="0"/>
              <a:t>的码片序列（</a:t>
            </a:r>
            <a:r>
              <a:rPr lang="en-US" altLang="zh-CN" sz="2800" b="1" dirty="0" smtClean="0"/>
              <a:t>chipping  sequence</a:t>
            </a:r>
            <a:r>
              <a:rPr lang="zh-CN" altLang="zh-CN" sz="2800" b="1" dirty="0" smtClean="0"/>
              <a:t>）分别是（</a:t>
            </a:r>
            <a:r>
              <a:rPr lang="en-US" altLang="zh-CN" sz="2800" b="1" dirty="0" smtClean="0"/>
              <a:t>+1, +1, +1, +1</a:t>
            </a:r>
            <a:r>
              <a:rPr lang="zh-CN" altLang="zh-CN" sz="2800" b="1" dirty="0" smtClean="0"/>
              <a:t>）、（</a:t>
            </a:r>
            <a:r>
              <a:rPr lang="en-US" altLang="zh-CN" sz="2800" b="1" dirty="0" smtClean="0"/>
              <a:t>+1</a:t>
            </a:r>
            <a:r>
              <a:rPr lang="zh-CN" altLang="zh-CN" sz="2800" b="1" dirty="0" smtClean="0"/>
              <a:t>，</a:t>
            </a:r>
            <a:r>
              <a:rPr lang="en-US" altLang="zh-CN" sz="2800" b="1" dirty="0" smtClean="0"/>
              <a:t>-1, +1</a:t>
            </a:r>
            <a:r>
              <a:rPr lang="zh-CN" altLang="zh-CN" sz="2800" b="1" dirty="0" smtClean="0"/>
              <a:t>，</a:t>
            </a:r>
            <a:r>
              <a:rPr lang="en-US" altLang="zh-CN" sz="2800" b="1" dirty="0" smtClean="0"/>
              <a:t>-1</a:t>
            </a:r>
            <a:r>
              <a:rPr lang="zh-CN" altLang="zh-CN" sz="2800" b="1" dirty="0" smtClean="0"/>
              <a:t>）和（</a:t>
            </a:r>
            <a:r>
              <a:rPr lang="en-US" altLang="zh-CN" sz="2800" b="1" dirty="0" smtClean="0"/>
              <a:t>+1</a:t>
            </a:r>
            <a:r>
              <a:rPr lang="zh-CN" altLang="zh-CN" sz="2800" b="1" dirty="0" smtClean="0"/>
              <a:t>，</a:t>
            </a:r>
            <a:r>
              <a:rPr lang="en-US" altLang="zh-CN" sz="2800" b="1" dirty="0" smtClean="0"/>
              <a:t>+1,-1</a:t>
            </a:r>
            <a:r>
              <a:rPr lang="zh-CN" altLang="zh-CN" sz="2800" b="1" dirty="0" smtClean="0"/>
              <a:t>，</a:t>
            </a:r>
            <a:r>
              <a:rPr lang="en-US" altLang="zh-CN" sz="2800" b="1" dirty="0" smtClean="0"/>
              <a:t>-1</a:t>
            </a:r>
            <a:r>
              <a:rPr lang="zh-CN" altLang="zh-CN" sz="2800" b="1" dirty="0" smtClean="0"/>
              <a:t>），若</a:t>
            </a:r>
            <a:r>
              <a:rPr lang="en-US" altLang="zh-CN" sz="2800" b="1" dirty="0" smtClean="0"/>
              <a:t>C</a:t>
            </a:r>
            <a:r>
              <a:rPr lang="zh-CN" altLang="zh-CN" sz="2800" b="1" dirty="0" smtClean="0"/>
              <a:t>从链路上收到的序列是（</a:t>
            </a:r>
            <a:r>
              <a:rPr lang="en-US" altLang="zh-CN" sz="2800" b="1" dirty="0" smtClean="0"/>
              <a:t>+2, +0, +2, +0, +0,-2, +0,-2, +0, +2, +0, +2</a:t>
            </a:r>
            <a:r>
              <a:rPr lang="zh-CN" altLang="zh-CN" sz="2800" b="1" dirty="0" smtClean="0"/>
              <a:t>），则</a:t>
            </a:r>
            <a:r>
              <a:rPr lang="en-US" altLang="zh-CN" sz="2800" b="1" dirty="0" smtClean="0"/>
              <a:t>C</a:t>
            </a:r>
            <a:r>
              <a:rPr lang="zh-CN" altLang="zh-CN" sz="2800" b="1" dirty="0" smtClean="0"/>
              <a:t>收到</a:t>
            </a:r>
            <a:r>
              <a:rPr lang="en-US" altLang="zh-CN" sz="2800" b="1" dirty="0" smtClean="0"/>
              <a:t>A</a:t>
            </a:r>
            <a:r>
              <a:rPr lang="zh-CN" altLang="zh-CN" sz="2800" b="1" dirty="0" smtClean="0"/>
              <a:t>发送的数据</a:t>
            </a:r>
            <a:r>
              <a:rPr lang="zh-CN" altLang="zh-CN" sz="2800" b="1" dirty="0" smtClean="0"/>
              <a:t>是</a:t>
            </a:r>
            <a:endParaRPr lang="zh-CN" altLang="zh-CN" sz="2800" b="1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000672" y="3429000"/>
            <a:ext cx="2683768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smtClean="0"/>
              <a:t>000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5404520" y="3495874"/>
            <a:ext cx="2755776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smtClean="0"/>
              <a:t>101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981200" y="4500562"/>
            <a:ext cx="2755776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smtClean="0"/>
              <a:t>110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5385048" y="4509120"/>
            <a:ext cx="2755776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smtClean="0"/>
              <a:t>111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248197" y="3493294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4652045" y="3560168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2287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4632573" y="4573414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 bwMode="auto">
          <a:xfrm>
            <a:off x="6858000" y="6215062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906000" cy="635000"/>
            <a:chOff x="0" y="0"/>
            <a:chExt cx="9906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906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 descr="tmp2855.tmp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8356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 </a:t>
            </a:r>
            <a:r>
              <a:rPr lang="zh-CN" altLang="en-US" dirty="0"/>
              <a:t>数字传输系统</a:t>
            </a:r>
            <a:endParaRPr lang="zh-CN" altLang="en-US" sz="4800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/>
              <a:t>在早期电话网中，从市话局到用户电话机的用户线是采用最廉价的双绞线电缆，而长途干线采用的是</a:t>
            </a:r>
            <a:r>
              <a:rPr lang="zh-CN" altLang="zh-CN" sz="2800" dirty="0" smtClean="0"/>
              <a:t>频分复用</a:t>
            </a:r>
            <a:r>
              <a:rPr lang="en-US" altLang="zh-CN" sz="2800" dirty="0" smtClean="0"/>
              <a:t> FDM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模拟传输</a:t>
            </a:r>
            <a:r>
              <a:rPr lang="zh-CN" altLang="zh-CN" sz="2800" dirty="0" smtClean="0"/>
              <a:t>方式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 smtClean="0">
                <a:solidFill>
                  <a:srgbClr val="0000CC"/>
                </a:solidFill>
              </a:rPr>
              <a:t>与</a:t>
            </a:r>
            <a:r>
              <a:rPr lang="zh-CN" altLang="zh-CN" sz="2800" dirty="0">
                <a:solidFill>
                  <a:srgbClr val="0000CC"/>
                </a:solidFill>
              </a:rPr>
              <a:t>模拟通信相比</a:t>
            </a:r>
            <a:r>
              <a:rPr lang="zh-CN" altLang="zh-CN" sz="2800" dirty="0" smtClean="0">
                <a:solidFill>
                  <a:srgbClr val="0000CC"/>
                </a:solidFill>
              </a:rPr>
              <a:t>，</a:t>
            </a:r>
            <a:r>
              <a:rPr lang="zh-CN" altLang="zh-CN" sz="2800" dirty="0">
                <a:solidFill>
                  <a:srgbClr val="0000CC"/>
                </a:solidFill>
              </a:rPr>
              <a:t>数字通信</a:t>
            </a:r>
            <a:r>
              <a:rPr lang="zh-CN" altLang="zh-CN" sz="2800" dirty="0" smtClean="0">
                <a:solidFill>
                  <a:srgbClr val="0000CC"/>
                </a:solidFill>
              </a:rPr>
              <a:t>无论是</a:t>
            </a:r>
            <a:r>
              <a:rPr lang="zh-CN" altLang="en-US" sz="2800" dirty="0" smtClean="0">
                <a:solidFill>
                  <a:srgbClr val="0000CC"/>
                </a:solidFill>
              </a:rPr>
              <a:t>在</a:t>
            </a:r>
            <a:r>
              <a:rPr lang="zh-CN" altLang="zh-CN" sz="2800" dirty="0" smtClean="0">
                <a:solidFill>
                  <a:srgbClr val="0000CC"/>
                </a:solidFill>
              </a:rPr>
              <a:t>传输</a:t>
            </a:r>
            <a:r>
              <a:rPr lang="zh-CN" altLang="zh-CN" sz="2800" dirty="0">
                <a:solidFill>
                  <a:srgbClr val="0000CC"/>
                </a:solidFill>
              </a:rPr>
              <a:t>质量上</a:t>
            </a:r>
            <a:r>
              <a:rPr lang="zh-CN" altLang="zh-CN" sz="2800" dirty="0" smtClean="0">
                <a:solidFill>
                  <a:srgbClr val="0000CC"/>
                </a:solidFill>
              </a:rPr>
              <a:t>还是经济</a:t>
            </a:r>
            <a:r>
              <a:rPr lang="zh-CN" altLang="zh-CN" sz="2800" dirty="0">
                <a:solidFill>
                  <a:srgbClr val="0000CC"/>
                </a:solidFill>
              </a:rPr>
              <a:t>上都有明显的</a:t>
            </a:r>
            <a:r>
              <a:rPr lang="zh-CN" altLang="zh-CN" sz="2800" dirty="0" smtClean="0">
                <a:solidFill>
                  <a:srgbClr val="0000CC"/>
                </a:solidFill>
              </a:rPr>
              <a:t>优势</a:t>
            </a:r>
            <a:r>
              <a:rPr lang="zh-CN" altLang="en-US" sz="2800" dirty="0" smtClean="0">
                <a:solidFill>
                  <a:srgbClr val="0000CC"/>
                </a:solidFill>
              </a:rPr>
              <a:t>。</a:t>
            </a:r>
            <a:endParaRPr lang="en-US" altLang="zh-CN" sz="2800" dirty="0" smtClean="0">
              <a:solidFill>
                <a:srgbClr val="0000CC"/>
              </a:solidFill>
            </a:endParaRPr>
          </a:p>
          <a:p>
            <a:r>
              <a:rPr lang="zh-CN" altLang="zh-CN" sz="2800" dirty="0"/>
              <a:t>目前，长途干线大都采用</a:t>
            </a:r>
            <a:r>
              <a:rPr lang="zh-CN" altLang="zh-CN" sz="2800" dirty="0" smtClean="0"/>
              <a:t>时分复用</a:t>
            </a:r>
            <a:r>
              <a:rPr lang="en-US" altLang="zh-CN" sz="2800" dirty="0" smtClean="0"/>
              <a:t> PCM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数字传输方式。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脉码调制 </a:t>
            </a:r>
            <a:r>
              <a:rPr lang="en-US" altLang="zh-CN" sz="2800" dirty="0">
                <a:solidFill>
                  <a:srgbClr val="FF0000"/>
                </a:solidFill>
              </a:rPr>
              <a:t>PCM </a:t>
            </a:r>
            <a:r>
              <a:rPr lang="zh-CN" altLang="en-US" sz="2800" dirty="0"/>
              <a:t>体制最初是为了在电话局之间的中继线上传送多路的电话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9584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 </a:t>
            </a:r>
            <a:r>
              <a:rPr lang="zh-CN" altLang="en-US" dirty="0"/>
              <a:t>数字传输系统</a:t>
            </a:r>
            <a:endParaRPr lang="zh-CN" altLang="en-US" sz="4800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</a:t>
            </a:r>
            <a:r>
              <a:rPr lang="zh-CN" altLang="en-US" dirty="0"/>
              <a:t>历史上的原因，</a:t>
            </a:r>
            <a:r>
              <a:rPr lang="en-US" altLang="zh-CN" dirty="0"/>
              <a:t>PCM </a:t>
            </a:r>
            <a:r>
              <a:rPr lang="zh-CN" altLang="en-US" dirty="0"/>
              <a:t>有两个互不兼容的</a:t>
            </a:r>
            <a:r>
              <a:rPr lang="zh-CN" altLang="en-US" dirty="0" smtClean="0"/>
              <a:t>国际标准：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北美</a:t>
            </a:r>
            <a:r>
              <a:rPr lang="zh-CN" altLang="en-US" dirty="0"/>
              <a:t>的 </a:t>
            </a:r>
            <a:r>
              <a:rPr lang="en-US" altLang="zh-CN" dirty="0"/>
              <a:t>24 </a:t>
            </a:r>
            <a:r>
              <a:rPr lang="zh-CN" altLang="en-US" dirty="0"/>
              <a:t>路 </a:t>
            </a:r>
            <a:r>
              <a:rPr lang="en-US" altLang="zh-CN" dirty="0"/>
              <a:t>PCM</a:t>
            </a:r>
            <a:r>
              <a:rPr lang="zh-CN" altLang="en-US" dirty="0"/>
              <a:t>（简称为 </a:t>
            </a:r>
            <a:r>
              <a:rPr lang="en-US" altLang="zh-CN" dirty="0"/>
              <a:t>T1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欧洲</a:t>
            </a:r>
            <a:r>
              <a:rPr lang="zh-CN" altLang="en-US" dirty="0"/>
              <a:t>的 </a:t>
            </a:r>
            <a:r>
              <a:rPr lang="en-US" altLang="zh-CN" dirty="0"/>
              <a:t>30 </a:t>
            </a:r>
            <a:r>
              <a:rPr lang="zh-CN" altLang="en-US" dirty="0"/>
              <a:t>路 </a:t>
            </a:r>
            <a:r>
              <a:rPr lang="en-US" altLang="zh-CN" dirty="0"/>
              <a:t>PCM</a:t>
            </a:r>
            <a:r>
              <a:rPr lang="zh-CN" altLang="en-US" dirty="0"/>
              <a:t>（简称为 </a:t>
            </a:r>
            <a:r>
              <a:rPr lang="en-US" altLang="zh-CN" dirty="0"/>
              <a:t>E1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我国</a:t>
            </a:r>
            <a:r>
              <a:rPr lang="zh-CN" altLang="en-US" dirty="0"/>
              <a:t>采用的是欧洲的 </a:t>
            </a:r>
            <a:r>
              <a:rPr lang="en-US" altLang="zh-CN" dirty="0"/>
              <a:t>E1 </a:t>
            </a:r>
            <a:r>
              <a:rPr lang="zh-CN" altLang="en-US" dirty="0" smtClean="0"/>
              <a:t>标准。</a:t>
            </a:r>
            <a:endParaRPr lang="zh-CN" altLang="en-US" dirty="0"/>
          </a:p>
          <a:p>
            <a:r>
              <a:rPr lang="en-US" altLang="zh-CN" dirty="0"/>
              <a:t>E1 </a:t>
            </a:r>
            <a:r>
              <a:rPr lang="zh-CN" altLang="en-US" dirty="0"/>
              <a:t>的速率是 </a:t>
            </a:r>
            <a:r>
              <a:rPr lang="en-US" altLang="zh-CN" dirty="0"/>
              <a:t>2.048 </a:t>
            </a:r>
            <a:r>
              <a:rPr lang="en-US" altLang="zh-CN" dirty="0" smtClean="0"/>
              <a:t>Mbit/s</a:t>
            </a:r>
            <a:r>
              <a:rPr lang="zh-CN" altLang="en-US" dirty="0"/>
              <a:t>，而 </a:t>
            </a:r>
            <a:r>
              <a:rPr lang="en-US" altLang="zh-CN" dirty="0"/>
              <a:t>T1 </a:t>
            </a:r>
            <a:r>
              <a:rPr lang="zh-CN" altLang="en-US" dirty="0"/>
              <a:t>的速率是 </a:t>
            </a:r>
            <a:r>
              <a:rPr lang="en-US" altLang="zh-CN" dirty="0"/>
              <a:t>1.544 </a:t>
            </a:r>
            <a:r>
              <a:rPr lang="en-US" altLang="zh-CN" dirty="0" smtClean="0"/>
              <a:t>Mbit/s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当需要有更高的数据率时，可采用复用的方法。   </a:t>
            </a:r>
          </a:p>
        </p:txBody>
      </p:sp>
    </p:spTree>
    <p:extLst>
      <p:ext uri="{BB962C8B-B14F-4D97-AF65-F5344CB8AC3E}">
        <p14:creationId xmlns:p14="http://schemas.microsoft.com/office/powerpoint/2010/main" xmlns="" val="21621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reeform 123"/>
          <p:cNvSpPr>
            <a:spLocks/>
          </p:cNvSpPr>
          <p:nvPr/>
        </p:nvSpPr>
        <p:spPr bwMode="auto">
          <a:xfrm>
            <a:off x="598487" y="4508500"/>
            <a:ext cx="8275638" cy="1111250"/>
          </a:xfrm>
          <a:custGeom>
            <a:avLst/>
            <a:gdLst>
              <a:gd name="T0" fmla="*/ 0 w 4812"/>
              <a:gd name="T1" fmla="*/ 2147483647 h 700"/>
              <a:gd name="T2" fmla="*/ 2147483647 w 4812"/>
              <a:gd name="T3" fmla="*/ 2147483647 h 700"/>
              <a:gd name="T4" fmla="*/ 2147483647 w 4812"/>
              <a:gd name="T5" fmla="*/ 0 h 700"/>
              <a:gd name="T6" fmla="*/ 2147483647 w 4812"/>
              <a:gd name="T7" fmla="*/ 0 h 700"/>
              <a:gd name="T8" fmla="*/ 2147483647 w 4812"/>
              <a:gd name="T9" fmla="*/ 2147483647 h 700"/>
              <a:gd name="T10" fmla="*/ 2147483647 w 4812"/>
              <a:gd name="T11" fmla="*/ 2147483647 h 700"/>
              <a:gd name="T12" fmla="*/ 0 w 4812"/>
              <a:gd name="T13" fmla="*/ 2147483647 h 7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812"/>
              <a:gd name="T22" fmla="*/ 0 h 700"/>
              <a:gd name="T23" fmla="*/ 4812 w 4812"/>
              <a:gd name="T24" fmla="*/ 700 h 7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812" h="700">
                <a:moveTo>
                  <a:pt x="0" y="700"/>
                </a:moveTo>
                <a:lnTo>
                  <a:pt x="4" y="472"/>
                </a:lnTo>
                <a:lnTo>
                  <a:pt x="309" y="0"/>
                </a:lnTo>
                <a:lnTo>
                  <a:pt x="1761" y="0"/>
                </a:lnTo>
                <a:lnTo>
                  <a:pt x="4812" y="472"/>
                </a:lnTo>
                <a:lnTo>
                  <a:pt x="4812" y="694"/>
                </a:lnTo>
                <a:lnTo>
                  <a:pt x="0" y="70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600" smtClean="0"/>
              <a:t>E1 </a:t>
            </a:r>
            <a:r>
              <a:rPr lang="zh-CN" altLang="en-US" sz="3600" smtClean="0"/>
              <a:t>的时分复用帧</a:t>
            </a:r>
            <a:r>
              <a:rPr lang="zh-CN" altLang="en-US" smtClean="0"/>
              <a:t>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32733" y="2228851"/>
            <a:ext cx="885692" cy="1317625"/>
            <a:chOff x="4020" y="233"/>
            <a:chExt cx="481" cy="956"/>
          </a:xfrm>
        </p:grpSpPr>
        <p:sp>
          <p:nvSpPr>
            <p:cNvPr id="117876" name="Arc 6"/>
            <p:cNvSpPr>
              <a:spLocks/>
            </p:cNvSpPr>
            <p:nvPr/>
          </p:nvSpPr>
          <p:spPr bwMode="auto">
            <a:xfrm rot="10800000">
              <a:off x="4025" y="713"/>
              <a:ext cx="476" cy="4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8"/>
                    <a:pt x="9643" y="24"/>
                    <a:pt x="2155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8"/>
                    <a:pt x="9643" y="24"/>
                    <a:pt x="2155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77" name="Arc 7"/>
            <p:cNvSpPr>
              <a:spLocks/>
            </p:cNvSpPr>
            <p:nvPr/>
          </p:nvSpPr>
          <p:spPr bwMode="auto">
            <a:xfrm>
              <a:off x="4020" y="233"/>
              <a:ext cx="476" cy="4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rnd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836738" y="2220913"/>
            <a:ext cx="885693" cy="1325562"/>
            <a:chOff x="1308" y="233"/>
            <a:chExt cx="481" cy="956"/>
          </a:xfrm>
        </p:grpSpPr>
        <p:sp>
          <p:nvSpPr>
            <p:cNvPr id="117874" name="Arc 9"/>
            <p:cNvSpPr>
              <a:spLocks/>
            </p:cNvSpPr>
            <p:nvPr/>
          </p:nvSpPr>
          <p:spPr bwMode="auto">
            <a:xfrm rot="10800000">
              <a:off x="1308" y="713"/>
              <a:ext cx="476" cy="4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rnd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75" name="Arc 10"/>
            <p:cNvSpPr>
              <a:spLocks/>
            </p:cNvSpPr>
            <p:nvPr/>
          </p:nvSpPr>
          <p:spPr bwMode="auto">
            <a:xfrm>
              <a:off x="1313" y="233"/>
              <a:ext cx="476" cy="4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8"/>
                    <a:pt x="9643" y="24"/>
                    <a:pt x="2155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8"/>
                    <a:pt x="9643" y="24"/>
                    <a:pt x="2155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7766" name="Line 11"/>
          <p:cNvSpPr>
            <a:spLocks noChangeShapeType="1"/>
          </p:cNvSpPr>
          <p:nvPr/>
        </p:nvSpPr>
        <p:spPr bwMode="auto">
          <a:xfrm>
            <a:off x="2712112" y="2841625"/>
            <a:ext cx="414985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7" name="Line 12"/>
          <p:cNvSpPr>
            <a:spLocks noChangeShapeType="1"/>
          </p:cNvSpPr>
          <p:nvPr/>
        </p:nvSpPr>
        <p:spPr bwMode="auto">
          <a:xfrm flipV="1">
            <a:off x="2698354" y="2227263"/>
            <a:ext cx="0" cy="60960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8" name="Line 13"/>
          <p:cNvSpPr>
            <a:spLocks noChangeShapeType="1"/>
          </p:cNvSpPr>
          <p:nvPr/>
        </p:nvSpPr>
        <p:spPr bwMode="auto">
          <a:xfrm flipV="1">
            <a:off x="6855090" y="2212976"/>
            <a:ext cx="0" cy="657225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69" name="Rectangle 14"/>
          <p:cNvSpPr>
            <a:spLocks noChangeArrowheads="1"/>
          </p:cNvSpPr>
          <p:nvPr/>
        </p:nvSpPr>
        <p:spPr bwMode="auto">
          <a:xfrm>
            <a:off x="3938323" y="2420938"/>
            <a:ext cx="144911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2.048 Mb/s</a:t>
            </a:r>
          </a:p>
        </p:txBody>
      </p:sp>
      <p:sp>
        <p:nvSpPr>
          <p:cNvPr id="117770" name="Rectangle 15"/>
          <p:cNvSpPr>
            <a:spLocks noChangeArrowheads="1"/>
          </p:cNvSpPr>
          <p:nvPr/>
        </p:nvSpPr>
        <p:spPr bwMode="auto">
          <a:xfrm>
            <a:off x="4020873" y="2890838"/>
            <a:ext cx="120866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传输线路</a:t>
            </a:r>
          </a:p>
        </p:txBody>
      </p:sp>
      <p:sp>
        <p:nvSpPr>
          <p:cNvPr id="117771" name="Oval 16"/>
          <p:cNvSpPr>
            <a:spLocks noChangeArrowheads="1"/>
          </p:cNvSpPr>
          <p:nvPr/>
        </p:nvSpPr>
        <p:spPr bwMode="auto">
          <a:xfrm>
            <a:off x="2662238" y="2800350"/>
            <a:ext cx="94589" cy="698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772" name="Oval 17"/>
          <p:cNvSpPr>
            <a:spLocks noChangeArrowheads="1"/>
          </p:cNvSpPr>
          <p:nvPr/>
        </p:nvSpPr>
        <p:spPr bwMode="auto">
          <a:xfrm>
            <a:off x="6818975" y="2814639"/>
            <a:ext cx="94588" cy="714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773" name="Oval 18"/>
          <p:cNvSpPr>
            <a:spLocks noChangeArrowheads="1"/>
          </p:cNvSpPr>
          <p:nvPr/>
        </p:nvSpPr>
        <p:spPr bwMode="auto">
          <a:xfrm>
            <a:off x="1798902" y="2946400"/>
            <a:ext cx="96308" cy="69850"/>
          </a:xfrm>
          <a:prstGeom prst="ellipse">
            <a:avLst/>
          </a:prstGeom>
          <a:solidFill>
            <a:schemeClr val="tx1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774" name="Arc 19"/>
          <p:cNvSpPr>
            <a:spLocks/>
          </p:cNvSpPr>
          <p:nvPr/>
        </p:nvSpPr>
        <p:spPr bwMode="auto">
          <a:xfrm rot="-3000000">
            <a:off x="2519033" y="2445479"/>
            <a:ext cx="319087" cy="43510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rgbClr val="333399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5" name="Arc 20"/>
          <p:cNvSpPr>
            <a:spLocks/>
          </p:cNvSpPr>
          <p:nvPr/>
        </p:nvSpPr>
        <p:spPr bwMode="auto">
          <a:xfrm rot="3000000">
            <a:off x="6699979" y="2450241"/>
            <a:ext cx="322262" cy="43510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06"/>
                  <a:pt x="9614" y="50"/>
                  <a:pt x="21508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06"/>
                  <a:pt x="9614" y="50"/>
                  <a:pt x="21508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6" name="Line 21"/>
          <p:cNvSpPr>
            <a:spLocks noChangeShapeType="1"/>
          </p:cNvSpPr>
          <p:nvPr/>
        </p:nvSpPr>
        <p:spPr bwMode="auto">
          <a:xfrm>
            <a:off x="1157420" y="2222500"/>
            <a:ext cx="153405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7" name="Line 22"/>
          <p:cNvSpPr>
            <a:spLocks noChangeShapeType="1"/>
          </p:cNvSpPr>
          <p:nvPr/>
        </p:nvSpPr>
        <p:spPr bwMode="auto">
          <a:xfrm>
            <a:off x="6861969" y="2222500"/>
            <a:ext cx="153405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8" name="Line 23"/>
          <p:cNvSpPr>
            <a:spLocks noChangeShapeType="1"/>
          </p:cNvSpPr>
          <p:nvPr/>
        </p:nvSpPr>
        <p:spPr bwMode="auto">
          <a:xfrm>
            <a:off x="1157420" y="2338388"/>
            <a:ext cx="111270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79" name="Line 24"/>
          <p:cNvSpPr>
            <a:spLocks noChangeShapeType="1"/>
          </p:cNvSpPr>
          <p:nvPr/>
        </p:nvSpPr>
        <p:spPr bwMode="auto">
          <a:xfrm>
            <a:off x="7348670" y="2352675"/>
            <a:ext cx="111270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80" name="Line 25"/>
          <p:cNvSpPr>
            <a:spLocks noChangeShapeType="1"/>
          </p:cNvSpPr>
          <p:nvPr/>
        </p:nvSpPr>
        <p:spPr bwMode="auto">
          <a:xfrm>
            <a:off x="1157420" y="2841625"/>
            <a:ext cx="693076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81" name="Line 26"/>
          <p:cNvSpPr>
            <a:spLocks noChangeShapeType="1"/>
          </p:cNvSpPr>
          <p:nvPr/>
        </p:nvSpPr>
        <p:spPr bwMode="auto">
          <a:xfrm>
            <a:off x="7745942" y="2859088"/>
            <a:ext cx="69307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82" name="Line 27"/>
          <p:cNvSpPr>
            <a:spLocks noChangeShapeType="1"/>
          </p:cNvSpPr>
          <p:nvPr/>
        </p:nvSpPr>
        <p:spPr bwMode="auto">
          <a:xfrm>
            <a:off x="1179778" y="2711450"/>
            <a:ext cx="67071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83" name="Line 28"/>
          <p:cNvSpPr>
            <a:spLocks noChangeShapeType="1"/>
          </p:cNvSpPr>
          <p:nvPr/>
        </p:nvSpPr>
        <p:spPr bwMode="auto">
          <a:xfrm>
            <a:off x="7745942" y="2728913"/>
            <a:ext cx="67071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84" name="Line 29"/>
          <p:cNvSpPr>
            <a:spLocks noChangeShapeType="1"/>
          </p:cNvSpPr>
          <p:nvPr/>
        </p:nvSpPr>
        <p:spPr bwMode="auto">
          <a:xfrm>
            <a:off x="7768300" y="3006725"/>
            <a:ext cx="67071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85" name="Line 30"/>
          <p:cNvSpPr>
            <a:spLocks noChangeShapeType="1"/>
          </p:cNvSpPr>
          <p:nvPr/>
        </p:nvSpPr>
        <p:spPr bwMode="auto">
          <a:xfrm>
            <a:off x="1179778" y="2989263"/>
            <a:ext cx="67071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86" name="Line 31"/>
          <p:cNvSpPr>
            <a:spLocks noChangeShapeType="1"/>
          </p:cNvSpPr>
          <p:nvPr/>
        </p:nvSpPr>
        <p:spPr bwMode="auto">
          <a:xfrm>
            <a:off x="1157420" y="3560763"/>
            <a:ext cx="153405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87" name="Line 32"/>
          <p:cNvSpPr>
            <a:spLocks noChangeShapeType="1"/>
          </p:cNvSpPr>
          <p:nvPr/>
        </p:nvSpPr>
        <p:spPr bwMode="auto">
          <a:xfrm>
            <a:off x="6929041" y="3543300"/>
            <a:ext cx="153233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788" name="Rectangle 33"/>
          <p:cNvSpPr>
            <a:spLocks noChangeArrowheads="1"/>
          </p:cNvSpPr>
          <p:nvPr/>
        </p:nvSpPr>
        <p:spPr bwMode="auto">
          <a:xfrm>
            <a:off x="495300" y="2009776"/>
            <a:ext cx="59151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CH0</a:t>
            </a:r>
          </a:p>
        </p:txBody>
      </p:sp>
      <p:sp>
        <p:nvSpPr>
          <p:cNvPr id="117789" name="Rectangle 34"/>
          <p:cNvSpPr>
            <a:spLocks noChangeArrowheads="1"/>
          </p:cNvSpPr>
          <p:nvPr/>
        </p:nvSpPr>
        <p:spPr bwMode="auto">
          <a:xfrm>
            <a:off x="350838" y="2674939"/>
            <a:ext cx="70532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CH16</a:t>
            </a:r>
          </a:p>
        </p:txBody>
      </p:sp>
      <p:sp>
        <p:nvSpPr>
          <p:cNvPr id="117790" name="Rectangle 35"/>
          <p:cNvSpPr>
            <a:spLocks noChangeArrowheads="1"/>
          </p:cNvSpPr>
          <p:nvPr/>
        </p:nvSpPr>
        <p:spPr bwMode="auto">
          <a:xfrm>
            <a:off x="350838" y="2870201"/>
            <a:ext cx="70532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CH17</a:t>
            </a:r>
          </a:p>
        </p:txBody>
      </p:sp>
      <p:sp>
        <p:nvSpPr>
          <p:cNvPr id="117791" name="Rectangle 36"/>
          <p:cNvSpPr>
            <a:spLocks noChangeArrowheads="1"/>
          </p:cNvSpPr>
          <p:nvPr/>
        </p:nvSpPr>
        <p:spPr bwMode="auto">
          <a:xfrm>
            <a:off x="350838" y="2495551"/>
            <a:ext cx="70532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CH15</a:t>
            </a:r>
          </a:p>
        </p:txBody>
      </p:sp>
      <p:sp>
        <p:nvSpPr>
          <p:cNvPr id="117792" name="Rectangle 37"/>
          <p:cNvSpPr>
            <a:spLocks noChangeArrowheads="1"/>
          </p:cNvSpPr>
          <p:nvPr/>
        </p:nvSpPr>
        <p:spPr bwMode="auto">
          <a:xfrm>
            <a:off x="8430419" y="2509839"/>
            <a:ext cx="70532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CH15</a:t>
            </a:r>
          </a:p>
        </p:txBody>
      </p:sp>
      <p:sp>
        <p:nvSpPr>
          <p:cNvPr id="117793" name="Rectangle 38"/>
          <p:cNvSpPr>
            <a:spLocks noChangeArrowheads="1"/>
          </p:cNvSpPr>
          <p:nvPr/>
        </p:nvSpPr>
        <p:spPr bwMode="auto">
          <a:xfrm>
            <a:off x="8430419" y="2706689"/>
            <a:ext cx="70532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CH16</a:t>
            </a:r>
          </a:p>
        </p:txBody>
      </p:sp>
      <p:sp>
        <p:nvSpPr>
          <p:cNvPr id="117794" name="Rectangle 39"/>
          <p:cNvSpPr>
            <a:spLocks noChangeArrowheads="1"/>
          </p:cNvSpPr>
          <p:nvPr/>
        </p:nvSpPr>
        <p:spPr bwMode="auto">
          <a:xfrm>
            <a:off x="8430419" y="2903539"/>
            <a:ext cx="70532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CH17</a:t>
            </a:r>
          </a:p>
        </p:txBody>
      </p:sp>
      <p:sp>
        <p:nvSpPr>
          <p:cNvPr id="117795" name="Rectangle 40"/>
          <p:cNvSpPr>
            <a:spLocks noChangeArrowheads="1"/>
          </p:cNvSpPr>
          <p:nvPr/>
        </p:nvSpPr>
        <p:spPr bwMode="auto">
          <a:xfrm>
            <a:off x="350838" y="3430589"/>
            <a:ext cx="70532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CH31</a:t>
            </a:r>
          </a:p>
        </p:txBody>
      </p:sp>
      <p:sp>
        <p:nvSpPr>
          <p:cNvPr id="117796" name="Rectangle 41"/>
          <p:cNvSpPr>
            <a:spLocks noChangeArrowheads="1"/>
          </p:cNvSpPr>
          <p:nvPr/>
        </p:nvSpPr>
        <p:spPr bwMode="auto">
          <a:xfrm>
            <a:off x="8430419" y="3379788"/>
            <a:ext cx="70532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CH31</a:t>
            </a:r>
          </a:p>
        </p:txBody>
      </p:sp>
      <p:sp>
        <p:nvSpPr>
          <p:cNvPr id="117797" name="Rectangle 42"/>
          <p:cNvSpPr>
            <a:spLocks noChangeArrowheads="1"/>
          </p:cNvSpPr>
          <p:nvPr/>
        </p:nvSpPr>
        <p:spPr bwMode="auto">
          <a:xfrm>
            <a:off x="8430419" y="1989139"/>
            <a:ext cx="59151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CH0</a:t>
            </a:r>
          </a:p>
        </p:txBody>
      </p:sp>
      <p:sp>
        <p:nvSpPr>
          <p:cNvPr id="117798" name="Rectangle 43"/>
          <p:cNvSpPr>
            <a:spLocks noChangeArrowheads="1"/>
          </p:cNvSpPr>
          <p:nvPr/>
        </p:nvSpPr>
        <p:spPr bwMode="auto">
          <a:xfrm>
            <a:off x="495300" y="2205039"/>
            <a:ext cx="59151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CH1</a:t>
            </a:r>
          </a:p>
        </p:txBody>
      </p:sp>
      <p:sp>
        <p:nvSpPr>
          <p:cNvPr id="117799" name="Rectangle 44"/>
          <p:cNvSpPr>
            <a:spLocks noChangeArrowheads="1"/>
          </p:cNvSpPr>
          <p:nvPr/>
        </p:nvSpPr>
        <p:spPr bwMode="auto">
          <a:xfrm>
            <a:off x="8430419" y="2185989"/>
            <a:ext cx="59151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CH1</a:t>
            </a:r>
          </a:p>
        </p:txBody>
      </p:sp>
      <p:sp>
        <p:nvSpPr>
          <p:cNvPr id="117800" name="Rectangle 45"/>
          <p:cNvSpPr>
            <a:spLocks noChangeArrowheads="1"/>
          </p:cNvSpPr>
          <p:nvPr/>
        </p:nvSpPr>
        <p:spPr bwMode="auto">
          <a:xfrm rot="-5400000">
            <a:off x="7646716" y="3055603"/>
            <a:ext cx="43922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sp>
        <p:nvSpPr>
          <p:cNvPr id="117801" name="Rectangle 46"/>
          <p:cNvSpPr>
            <a:spLocks noChangeArrowheads="1"/>
          </p:cNvSpPr>
          <p:nvPr/>
        </p:nvSpPr>
        <p:spPr bwMode="auto">
          <a:xfrm rot="-5400000">
            <a:off x="7634678" y="2338053"/>
            <a:ext cx="43922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sp>
        <p:nvSpPr>
          <p:cNvPr id="117802" name="Rectangle 47"/>
          <p:cNvSpPr>
            <a:spLocks noChangeArrowheads="1"/>
          </p:cNvSpPr>
          <p:nvPr/>
        </p:nvSpPr>
        <p:spPr bwMode="auto">
          <a:xfrm rot="-5400000">
            <a:off x="1046155" y="3087353"/>
            <a:ext cx="43922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sp>
        <p:nvSpPr>
          <p:cNvPr id="117803" name="Rectangle 48"/>
          <p:cNvSpPr>
            <a:spLocks noChangeArrowheads="1"/>
          </p:cNvSpPr>
          <p:nvPr/>
        </p:nvSpPr>
        <p:spPr bwMode="auto">
          <a:xfrm rot="-5400000">
            <a:off x="1090870" y="2338053"/>
            <a:ext cx="43922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sp>
        <p:nvSpPr>
          <p:cNvPr id="117804" name="Oval 49"/>
          <p:cNvSpPr>
            <a:spLocks noChangeArrowheads="1"/>
          </p:cNvSpPr>
          <p:nvPr/>
        </p:nvSpPr>
        <p:spPr bwMode="auto">
          <a:xfrm>
            <a:off x="1798902" y="2814639"/>
            <a:ext cx="96308" cy="71437"/>
          </a:xfrm>
          <a:prstGeom prst="ellipse">
            <a:avLst/>
          </a:prstGeom>
          <a:solidFill>
            <a:schemeClr val="tx1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05" name="Oval 50"/>
          <p:cNvSpPr>
            <a:spLocks noChangeArrowheads="1"/>
          </p:cNvSpPr>
          <p:nvPr/>
        </p:nvSpPr>
        <p:spPr bwMode="auto">
          <a:xfrm>
            <a:off x="7658233" y="2962275"/>
            <a:ext cx="96308" cy="71438"/>
          </a:xfrm>
          <a:prstGeom prst="ellipse">
            <a:avLst/>
          </a:prstGeom>
          <a:solidFill>
            <a:schemeClr val="tx1"/>
          </a:solidFill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06" name="Oval 51"/>
          <p:cNvSpPr>
            <a:spLocks noChangeArrowheads="1"/>
          </p:cNvSpPr>
          <p:nvPr/>
        </p:nvSpPr>
        <p:spPr bwMode="auto">
          <a:xfrm>
            <a:off x="6839612" y="3500439"/>
            <a:ext cx="96308" cy="71437"/>
          </a:xfrm>
          <a:prstGeom prst="ellipse">
            <a:avLst/>
          </a:prstGeom>
          <a:solidFill>
            <a:schemeClr val="tx1"/>
          </a:solidFill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07" name="Oval 52"/>
          <p:cNvSpPr>
            <a:spLocks noChangeArrowheads="1"/>
          </p:cNvSpPr>
          <p:nvPr/>
        </p:nvSpPr>
        <p:spPr bwMode="auto">
          <a:xfrm>
            <a:off x="7680590" y="2814639"/>
            <a:ext cx="96308" cy="71437"/>
          </a:xfrm>
          <a:prstGeom prst="ellipse">
            <a:avLst/>
          </a:prstGeom>
          <a:solidFill>
            <a:schemeClr val="tx1"/>
          </a:solidFill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08" name="Oval 53"/>
          <p:cNvSpPr>
            <a:spLocks noChangeArrowheads="1"/>
          </p:cNvSpPr>
          <p:nvPr/>
        </p:nvSpPr>
        <p:spPr bwMode="auto">
          <a:xfrm>
            <a:off x="7635875" y="2684464"/>
            <a:ext cx="96308" cy="71437"/>
          </a:xfrm>
          <a:prstGeom prst="ellipse">
            <a:avLst/>
          </a:prstGeom>
          <a:solidFill>
            <a:schemeClr val="tx1"/>
          </a:solidFill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09" name="Oval 54"/>
          <p:cNvSpPr>
            <a:spLocks noChangeArrowheads="1"/>
          </p:cNvSpPr>
          <p:nvPr/>
        </p:nvSpPr>
        <p:spPr bwMode="auto">
          <a:xfrm>
            <a:off x="7283318" y="2325689"/>
            <a:ext cx="94588" cy="71437"/>
          </a:xfrm>
          <a:prstGeom prst="ellipse">
            <a:avLst/>
          </a:prstGeom>
          <a:solidFill>
            <a:schemeClr val="tx1"/>
          </a:solidFill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10" name="Oval 55"/>
          <p:cNvSpPr>
            <a:spLocks noChangeArrowheads="1"/>
          </p:cNvSpPr>
          <p:nvPr/>
        </p:nvSpPr>
        <p:spPr bwMode="auto">
          <a:xfrm>
            <a:off x="2662238" y="3516314"/>
            <a:ext cx="94589" cy="71437"/>
          </a:xfrm>
          <a:prstGeom prst="ellipse">
            <a:avLst/>
          </a:prstGeom>
          <a:solidFill>
            <a:schemeClr val="tx1"/>
          </a:solidFill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11" name="Oval 56"/>
          <p:cNvSpPr>
            <a:spLocks noChangeArrowheads="1"/>
          </p:cNvSpPr>
          <p:nvPr/>
        </p:nvSpPr>
        <p:spPr bwMode="auto">
          <a:xfrm>
            <a:off x="6796617" y="2178050"/>
            <a:ext cx="94589" cy="71438"/>
          </a:xfrm>
          <a:prstGeom prst="ellipse">
            <a:avLst/>
          </a:prstGeom>
          <a:solidFill>
            <a:schemeClr val="tx1"/>
          </a:solidFill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12" name="Oval 57"/>
          <p:cNvSpPr>
            <a:spLocks noChangeArrowheads="1"/>
          </p:cNvSpPr>
          <p:nvPr/>
        </p:nvSpPr>
        <p:spPr bwMode="auto">
          <a:xfrm>
            <a:off x="2639881" y="2178050"/>
            <a:ext cx="94588" cy="71438"/>
          </a:xfrm>
          <a:prstGeom prst="ellipse">
            <a:avLst/>
          </a:prstGeom>
          <a:solidFill>
            <a:schemeClr val="tx1"/>
          </a:solidFill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13" name="Rectangle 122"/>
          <p:cNvSpPr>
            <a:spLocks noChangeArrowheads="1"/>
          </p:cNvSpPr>
          <p:nvPr/>
        </p:nvSpPr>
        <p:spPr bwMode="auto">
          <a:xfrm>
            <a:off x="1129904" y="4149725"/>
            <a:ext cx="2471340" cy="363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14" name="Oval 58"/>
          <p:cNvSpPr>
            <a:spLocks noChangeArrowheads="1"/>
          </p:cNvSpPr>
          <p:nvPr/>
        </p:nvSpPr>
        <p:spPr bwMode="auto">
          <a:xfrm>
            <a:off x="2191015" y="2311401"/>
            <a:ext cx="96308" cy="68263"/>
          </a:xfrm>
          <a:prstGeom prst="ellipse">
            <a:avLst/>
          </a:prstGeom>
          <a:solidFill>
            <a:schemeClr val="tx1"/>
          </a:solidFill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15" name="Rectangle 60"/>
          <p:cNvSpPr>
            <a:spLocks noChangeArrowheads="1"/>
          </p:cNvSpPr>
          <p:nvPr/>
        </p:nvSpPr>
        <p:spPr bwMode="auto">
          <a:xfrm>
            <a:off x="3601245" y="4152900"/>
            <a:ext cx="2461022" cy="349250"/>
          </a:xfrm>
          <a:prstGeom prst="rect">
            <a:avLst/>
          </a:prstGeom>
          <a:solidFill>
            <a:schemeClr val="bg1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16" name="Rectangle 61"/>
          <p:cNvSpPr>
            <a:spLocks noChangeArrowheads="1"/>
          </p:cNvSpPr>
          <p:nvPr/>
        </p:nvSpPr>
        <p:spPr bwMode="auto">
          <a:xfrm>
            <a:off x="6065706" y="4152900"/>
            <a:ext cx="2462742" cy="349250"/>
          </a:xfrm>
          <a:prstGeom prst="rect">
            <a:avLst/>
          </a:prstGeom>
          <a:solidFill>
            <a:schemeClr val="bg1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17" name="Rectangle 62"/>
          <p:cNvSpPr>
            <a:spLocks noChangeArrowheads="1"/>
          </p:cNvSpPr>
          <p:nvPr/>
        </p:nvSpPr>
        <p:spPr bwMode="auto">
          <a:xfrm>
            <a:off x="1604567" y="4114800"/>
            <a:ext cx="14651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itchFamily="18" charset="0"/>
              </a:rPr>
              <a:t>时分复用帧</a:t>
            </a:r>
          </a:p>
        </p:txBody>
      </p:sp>
      <p:sp>
        <p:nvSpPr>
          <p:cNvPr id="117818" name="Line 63"/>
          <p:cNvSpPr>
            <a:spLocks noChangeShapeType="1"/>
          </p:cNvSpPr>
          <p:nvPr/>
        </p:nvSpPr>
        <p:spPr bwMode="auto">
          <a:xfrm>
            <a:off x="6058827" y="4560889"/>
            <a:ext cx="0" cy="21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19" name="Line 64"/>
          <p:cNvSpPr>
            <a:spLocks noChangeShapeType="1"/>
          </p:cNvSpPr>
          <p:nvPr/>
        </p:nvSpPr>
        <p:spPr bwMode="auto">
          <a:xfrm>
            <a:off x="8535327" y="4543426"/>
            <a:ext cx="0" cy="2190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20" name="Line 65"/>
          <p:cNvSpPr>
            <a:spLocks noChangeShapeType="1"/>
          </p:cNvSpPr>
          <p:nvPr/>
        </p:nvSpPr>
        <p:spPr bwMode="auto">
          <a:xfrm>
            <a:off x="6065707" y="4676775"/>
            <a:ext cx="248509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7082103" y="4502150"/>
            <a:ext cx="390393" cy="393700"/>
            <a:chOff x="4155" y="1893"/>
            <a:chExt cx="212" cy="289"/>
          </a:xfrm>
        </p:grpSpPr>
        <p:sp>
          <p:nvSpPr>
            <p:cNvPr id="117870" name="Rectangle 67"/>
            <p:cNvSpPr>
              <a:spLocks noChangeArrowheads="1"/>
            </p:cNvSpPr>
            <p:nvPr/>
          </p:nvSpPr>
          <p:spPr bwMode="auto">
            <a:xfrm>
              <a:off x="4176" y="1920"/>
              <a:ext cx="144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rgbClr val="333399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grpSp>
          <p:nvGrpSpPr>
            <p:cNvPr id="5" name="Group 68"/>
            <p:cNvGrpSpPr>
              <a:grpSpLocks/>
            </p:cNvGrpSpPr>
            <p:nvPr/>
          </p:nvGrpSpPr>
          <p:grpSpPr bwMode="auto">
            <a:xfrm>
              <a:off x="4155" y="1893"/>
              <a:ext cx="212" cy="289"/>
              <a:chOff x="4155" y="1893"/>
              <a:chExt cx="212" cy="289"/>
            </a:xfrm>
          </p:grpSpPr>
          <p:sp>
            <p:nvSpPr>
              <p:cNvPr id="117872" name="Rectangle 69"/>
              <p:cNvSpPr>
                <a:spLocks noChangeArrowheads="1"/>
              </p:cNvSpPr>
              <p:nvPr/>
            </p:nvSpPr>
            <p:spPr bwMode="auto">
              <a:xfrm>
                <a:off x="4176" y="1920"/>
                <a:ext cx="156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rgbClr val="333399"/>
                    </a:solidFill>
                    <a:latin typeface="Arial" charset="0"/>
                    <a:ea typeface="黑体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17873" name="Rectangle 70"/>
              <p:cNvSpPr>
                <a:spLocks noChangeArrowheads="1"/>
              </p:cNvSpPr>
              <p:nvPr/>
            </p:nvSpPr>
            <p:spPr bwMode="auto">
              <a:xfrm>
                <a:off x="4155" y="1893"/>
                <a:ext cx="212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rgbClr val="333399"/>
                    </a:solidFill>
                    <a:latin typeface="Arial" charset="0"/>
                    <a:ea typeface="黑体" pitchFamily="49" charset="-122"/>
                  </a:defRPr>
                </a:lvl1pPr>
                <a:lvl2pPr marL="742950" indent="-285750" defTabSz="7620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defTabSz="7620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defTabSz="7620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defTabSz="7620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ea typeface="宋体" pitchFamily="2" charset="-122"/>
                  </a:rPr>
                  <a:t>T</a:t>
                </a:r>
              </a:p>
            </p:txBody>
          </p:sp>
        </p:grpSp>
      </p:grpSp>
      <p:sp>
        <p:nvSpPr>
          <p:cNvPr id="117822" name="Rectangle 72"/>
          <p:cNvSpPr>
            <a:spLocks noChangeArrowheads="1"/>
          </p:cNvSpPr>
          <p:nvPr/>
        </p:nvSpPr>
        <p:spPr bwMode="auto">
          <a:xfrm>
            <a:off x="605367" y="5260976"/>
            <a:ext cx="825500" cy="366713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23" name="Rectangle 73"/>
          <p:cNvSpPr>
            <a:spLocks noChangeArrowheads="1"/>
          </p:cNvSpPr>
          <p:nvPr/>
        </p:nvSpPr>
        <p:spPr bwMode="auto">
          <a:xfrm>
            <a:off x="584730" y="5267325"/>
            <a:ext cx="76784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ea typeface="宋体" pitchFamily="2" charset="-122"/>
              </a:rPr>
              <a:t> CH0</a:t>
            </a:r>
          </a:p>
        </p:txBody>
      </p:sp>
      <p:sp>
        <p:nvSpPr>
          <p:cNvPr id="117824" name="Rectangle 75"/>
          <p:cNvSpPr>
            <a:spLocks noChangeArrowheads="1"/>
          </p:cNvSpPr>
          <p:nvPr/>
        </p:nvSpPr>
        <p:spPr bwMode="auto">
          <a:xfrm>
            <a:off x="1434306" y="5260976"/>
            <a:ext cx="825500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25" name="Rectangle 76"/>
          <p:cNvSpPr>
            <a:spLocks noChangeArrowheads="1"/>
          </p:cNvSpPr>
          <p:nvPr/>
        </p:nvSpPr>
        <p:spPr bwMode="auto">
          <a:xfrm>
            <a:off x="1432587" y="5267325"/>
            <a:ext cx="76784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ea typeface="宋体" pitchFamily="2" charset="-122"/>
              </a:rPr>
              <a:t> CH1</a:t>
            </a:r>
          </a:p>
        </p:txBody>
      </p:sp>
      <p:sp>
        <p:nvSpPr>
          <p:cNvPr id="117826" name="Rectangle 78"/>
          <p:cNvSpPr>
            <a:spLocks noChangeArrowheads="1"/>
          </p:cNvSpPr>
          <p:nvPr/>
        </p:nvSpPr>
        <p:spPr bwMode="auto">
          <a:xfrm>
            <a:off x="2263246" y="5260976"/>
            <a:ext cx="825500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27" name="Rectangle 79"/>
          <p:cNvSpPr>
            <a:spLocks noChangeArrowheads="1"/>
          </p:cNvSpPr>
          <p:nvPr/>
        </p:nvSpPr>
        <p:spPr bwMode="auto">
          <a:xfrm>
            <a:off x="2221971" y="5267325"/>
            <a:ext cx="76784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ea typeface="宋体" pitchFamily="2" charset="-122"/>
              </a:rPr>
              <a:t> CH2</a:t>
            </a:r>
          </a:p>
        </p:txBody>
      </p:sp>
      <p:sp>
        <p:nvSpPr>
          <p:cNvPr id="117828" name="Rectangle 80"/>
          <p:cNvSpPr>
            <a:spLocks noChangeArrowheads="1"/>
          </p:cNvSpPr>
          <p:nvPr/>
        </p:nvSpPr>
        <p:spPr bwMode="auto">
          <a:xfrm>
            <a:off x="3092185" y="5260976"/>
            <a:ext cx="825500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29" name="Rectangle 81"/>
          <p:cNvSpPr>
            <a:spLocks noChangeArrowheads="1"/>
          </p:cNvSpPr>
          <p:nvPr/>
        </p:nvSpPr>
        <p:spPr bwMode="auto">
          <a:xfrm>
            <a:off x="3288242" y="5229226"/>
            <a:ext cx="38792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sp>
        <p:nvSpPr>
          <p:cNvPr id="117830" name="Rectangle 82"/>
          <p:cNvSpPr>
            <a:spLocks noChangeArrowheads="1"/>
          </p:cNvSpPr>
          <p:nvPr/>
        </p:nvSpPr>
        <p:spPr bwMode="auto">
          <a:xfrm>
            <a:off x="3921125" y="5260976"/>
            <a:ext cx="825500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31" name="Rectangle 83"/>
          <p:cNvSpPr>
            <a:spLocks noChangeArrowheads="1"/>
          </p:cNvSpPr>
          <p:nvPr/>
        </p:nvSpPr>
        <p:spPr bwMode="auto">
          <a:xfrm>
            <a:off x="3819658" y="5265738"/>
            <a:ext cx="910507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ea typeface="宋体" pitchFamily="2" charset="-122"/>
              </a:rPr>
              <a:t> CH15</a:t>
            </a:r>
          </a:p>
        </p:txBody>
      </p:sp>
      <p:sp>
        <p:nvSpPr>
          <p:cNvPr id="117832" name="Rectangle 84"/>
          <p:cNvSpPr>
            <a:spLocks noChangeArrowheads="1"/>
          </p:cNvSpPr>
          <p:nvPr/>
        </p:nvSpPr>
        <p:spPr bwMode="auto">
          <a:xfrm>
            <a:off x="4750065" y="5260976"/>
            <a:ext cx="825500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33" name="Rectangle 85"/>
          <p:cNvSpPr>
            <a:spLocks noChangeArrowheads="1"/>
          </p:cNvSpPr>
          <p:nvPr/>
        </p:nvSpPr>
        <p:spPr bwMode="auto">
          <a:xfrm>
            <a:off x="4641718" y="5265738"/>
            <a:ext cx="910507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ea typeface="宋体" pitchFamily="2" charset="-122"/>
              </a:rPr>
              <a:t> CH16</a:t>
            </a:r>
          </a:p>
        </p:txBody>
      </p:sp>
      <p:sp>
        <p:nvSpPr>
          <p:cNvPr id="117834" name="Rectangle 86"/>
          <p:cNvSpPr>
            <a:spLocks noChangeArrowheads="1"/>
          </p:cNvSpPr>
          <p:nvPr/>
        </p:nvSpPr>
        <p:spPr bwMode="auto">
          <a:xfrm>
            <a:off x="5580725" y="5260976"/>
            <a:ext cx="825500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35" name="Rectangle 87"/>
          <p:cNvSpPr>
            <a:spLocks noChangeArrowheads="1"/>
          </p:cNvSpPr>
          <p:nvPr/>
        </p:nvSpPr>
        <p:spPr bwMode="auto">
          <a:xfrm>
            <a:off x="5522251" y="5265738"/>
            <a:ext cx="910507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ea typeface="宋体" pitchFamily="2" charset="-122"/>
              </a:rPr>
              <a:t> CH17</a:t>
            </a:r>
          </a:p>
        </p:txBody>
      </p:sp>
      <p:sp>
        <p:nvSpPr>
          <p:cNvPr id="117836" name="Rectangle 88"/>
          <p:cNvSpPr>
            <a:spLocks noChangeArrowheads="1"/>
          </p:cNvSpPr>
          <p:nvPr/>
        </p:nvSpPr>
        <p:spPr bwMode="auto">
          <a:xfrm>
            <a:off x="6409664" y="5260976"/>
            <a:ext cx="825500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37" name="Rectangle 89"/>
          <p:cNvSpPr>
            <a:spLocks noChangeArrowheads="1"/>
          </p:cNvSpPr>
          <p:nvPr/>
        </p:nvSpPr>
        <p:spPr bwMode="auto">
          <a:xfrm>
            <a:off x="6406225" y="5281614"/>
            <a:ext cx="76874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38" name="Rectangle 90"/>
          <p:cNvSpPr>
            <a:spLocks noChangeArrowheads="1"/>
          </p:cNvSpPr>
          <p:nvPr/>
        </p:nvSpPr>
        <p:spPr bwMode="auto">
          <a:xfrm>
            <a:off x="7238604" y="5260976"/>
            <a:ext cx="825500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39" name="Rectangle 91"/>
          <p:cNvSpPr>
            <a:spLocks noChangeArrowheads="1"/>
          </p:cNvSpPr>
          <p:nvPr/>
        </p:nvSpPr>
        <p:spPr bwMode="auto">
          <a:xfrm>
            <a:off x="7137135" y="5265738"/>
            <a:ext cx="910507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ea typeface="宋体" pitchFamily="2" charset="-122"/>
              </a:rPr>
              <a:t> CH30</a:t>
            </a:r>
          </a:p>
        </p:txBody>
      </p:sp>
      <p:sp>
        <p:nvSpPr>
          <p:cNvPr id="117840" name="Rectangle 92"/>
          <p:cNvSpPr>
            <a:spLocks noChangeArrowheads="1"/>
          </p:cNvSpPr>
          <p:nvPr/>
        </p:nvSpPr>
        <p:spPr bwMode="auto">
          <a:xfrm>
            <a:off x="8067543" y="5260976"/>
            <a:ext cx="825500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41" name="Rectangle 93"/>
          <p:cNvSpPr>
            <a:spLocks noChangeArrowheads="1"/>
          </p:cNvSpPr>
          <p:nvPr/>
        </p:nvSpPr>
        <p:spPr bwMode="auto">
          <a:xfrm>
            <a:off x="8033147" y="5265738"/>
            <a:ext cx="83997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ea typeface="宋体" pitchFamily="2" charset="-122"/>
              </a:rPr>
              <a:t>CH31</a:t>
            </a:r>
          </a:p>
        </p:txBody>
      </p:sp>
      <p:sp>
        <p:nvSpPr>
          <p:cNvPr id="117842" name="Rectangle 95"/>
          <p:cNvSpPr>
            <a:spLocks noChangeArrowheads="1"/>
          </p:cNvSpPr>
          <p:nvPr/>
        </p:nvSpPr>
        <p:spPr bwMode="auto">
          <a:xfrm>
            <a:off x="8896483" y="5260976"/>
            <a:ext cx="825500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43" name="Rectangle 96"/>
          <p:cNvSpPr>
            <a:spLocks noChangeArrowheads="1"/>
          </p:cNvSpPr>
          <p:nvPr/>
        </p:nvSpPr>
        <p:spPr bwMode="auto">
          <a:xfrm>
            <a:off x="8894763" y="5267325"/>
            <a:ext cx="69730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ea typeface="宋体" pitchFamily="2" charset="-122"/>
              </a:rPr>
              <a:t>CH0</a:t>
            </a:r>
          </a:p>
        </p:txBody>
      </p:sp>
      <p:sp>
        <p:nvSpPr>
          <p:cNvPr id="117844" name="Rectangle 97"/>
          <p:cNvSpPr>
            <a:spLocks noChangeArrowheads="1"/>
          </p:cNvSpPr>
          <p:nvPr/>
        </p:nvSpPr>
        <p:spPr bwMode="auto">
          <a:xfrm>
            <a:off x="6564446" y="5229226"/>
            <a:ext cx="38792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sp>
        <p:nvSpPr>
          <p:cNvPr id="117845" name="Line 98"/>
          <p:cNvSpPr>
            <a:spLocks noChangeShapeType="1"/>
          </p:cNvSpPr>
          <p:nvPr/>
        </p:nvSpPr>
        <p:spPr bwMode="auto">
          <a:xfrm flipV="1">
            <a:off x="605366" y="4502151"/>
            <a:ext cx="515938" cy="758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46" name="Line 99"/>
          <p:cNvSpPr>
            <a:spLocks noChangeShapeType="1"/>
          </p:cNvSpPr>
          <p:nvPr/>
        </p:nvSpPr>
        <p:spPr bwMode="auto">
          <a:xfrm>
            <a:off x="3589207" y="4511676"/>
            <a:ext cx="5291798" cy="73977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47" name="Line 100"/>
          <p:cNvSpPr>
            <a:spLocks noChangeShapeType="1"/>
          </p:cNvSpPr>
          <p:nvPr/>
        </p:nvSpPr>
        <p:spPr bwMode="auto">
          <a:xfrm flipV="1">
            <a:off x="2256367" y="5040313"/>
            <a:ext cx="0" cy="17145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48" name="Line 101"/>
          <p:cNvSpPr>
            <a:spLocks noChangeShapeType="1"/>
          </p:cNvSpPr>
          <p:nvPr/>
        </p:nvSpPr>
        <p:spPr bwMode="auto">
          <a:xfrm flipV="1">
            <a:off x="3085306" y="5046664"/>
            <a:ext cx="0" cy="17462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49" name="Line 102"/>
          <p:cNvSpPr>
            <a:spLocks noChangeShapeType="1"/>
          </p:cNvSpPr>
          <p:nvPr/>
        </p:nvSpPr>
        <p:spPr bwMode="auto">
          <a:xfrm>
            <a:off x="1489340" y="5157788"/>
            <a:ext cx="737791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50" name="Line 103"/>
          <p:cNvSpPr>
            <a:spLocks noChangeShapeType="1"/>
          </p:cNvSpPr>
          <p:nvPr/>
        </p:nvSpPr>
        <p:spPr bwMode="auto">
          <a:xfrm flipH="1">
            <a:off x="3088746" y="5143500"/>
            <a:ext cx="767027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51" name="Rectangle 104"/>
          <p:cNvSpPr>
            <a:spLocks noChangeArrowheads="1"/>
          </p:cNvSpPr>
          <p:nvPr/>
        </p:nvSpPr>
        <p:spPr bwMode="auto">
          <a:xfrm>
            <a:off x="2362994" y="4941889"/>
            <a:ext cx="61876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ea typeface="宋体" pitchFamily="2" charset="-122"/>
              </a:rPr>
              <a:t>8 bit</a:t>
            </a:r>
          </a:p>
        </p:txBody>
      </p:sp>
      <p:sp>
        <p:nvSpPr>
          <p:cNvPr id="117852" name="Rectangle 105"/>
          <p:cNvSpPr>
            <a:spLocks noChangeArrowheads="1"/>
          </p:cNvSpPr>
          <p:nvPr/>
        </p:nvSpPr>
        <p:spPr bwMode="auto">
          <a:xfrm>
            <a:off x="9154452" y="4330700"/>
            <a:ext cx="25327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ea typeface="宋体" pitchFamily="2" charset="-122"/>
              </a:rPr>
              <a:t>t</a:t>
            </a:r>
          </a:p>
        </p:txBody>
      </p:sp>
      <p:sp>
        <p:nvSpPr>
          <p:cNvPr id="117853" name="Rectangle 106"/>
          <p:cNvSpPr>
            <a:spLocks noChangeArrowheads="1"/>
          </p:cNvSpPr>
          <p:nvPr/>
        </p:nvSpPr>
        <p:spPr bwMode="auto">
          <a:xfrm>
            <a:off x="4079346" y="4114800"/>
            <a:ext cx="14651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itchFamily="18" charset="0"/>
              </a:rPr>
              <a:t>时分复用帧</a:t>
            </a:r>
          </a:p>
        </p:txBody>
      </p:sp>
      <p:sp>
        <p:nvSpPr>
          <p:cNvPr id="117854" name="Rectangle 107"/>
          <p:cNvSpPr>
            <a:spLocks noChangeArrowheads="1"/>
          </p:cNvSpPr>
          <p:nvPr/>
        </p:nvSpPr>
        <p:spPr bwMode="auto">
          <a:xfrm>
            <a:off x="6528330" y="4114800"/>
            <a:ext cx="14651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itchFamily="18" charset="0"/>
              </a:rPr>
              <a:t>时分复用帧</a:t>
            </a:r>
          </a:p>
        </p:txBody>
      </p:sp>
      <p:sp>
        <p:nvSpPr>
          <p:cNvPr id="117855" name="Line 108"/>
          <p:cNvSpPr>
            <a:spLocks noChangeShapeType="1"/>
          </p:cNvSpPr>
          <p:nvPr/>
        </p:nvSpPr>
        <p:spPr bwMode="auto">
          <a:xfrm flipH="1">
            <a:off x="8889604" y="5675314"/>
            <a:ext cx="5159" cy="6254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56" name="Line 109"/>
          <p:cNvSpPr>
            <a:spLocks noChangeShapeType="1"/>
          </p:cNvSpPr>
          <p:nvPr/>
        </p:nvSpPr>
        <p:spPr bwMode="auto">
          <a:xfrm>
            <a:off x="603647" y="5661025"/>
            <a:ext cx="0" cy="6159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57" name="Line 110"/>
          <p:cNvSpPr>
            <a:spLocks noChangeShapeType="1"/>
          </p:cNvSpPr>
          <p:nvPr/>
        </p:nvSpPr>
        <p:spPr bwMode="auto">
          <a:xfrm>
            <a:off x="605367" y="6229350"/>
            <a:ext cx="828423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58" name="Rectangle 111"/>
          <p:cNvSpPr>
            <a:spLocks noChangeArrowheads="1"/>
          </p:cNvSpPr>
          <p:nvPr/>
        </p:nvSpPr>
        <p:spPr bwMode="auto">
          <a:xfrm>
            <a:off x="4275402" y="6026150"/>
            <a:ext cx="1279839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/>
              <a:t>T = 125 </a:t>
            </a:r>
            <a:r>
              <a:rPr kumimoji="1" lang="en-US" altLang="zh-CN" sz="1800">
                <a:cs typeface="Arial" charset="0"/>
              </a:rPr>
              <a:t>µ</a:t>
            </a:r>
            <a:r>
              <a:rPr kumimoji="1" lang="en-US" altLang="zh-CN" sz="1800"/>
              <a:t>s</a:t>
            </a:r>
          </a:p>
        </p:txBody>
      </p:sp>
      <p:sp>
        <p:nvSpPr>
          <p:cNvPr id="117859" name="Oval 112"/>
          <p:cNvSpPr>
            <a:spLocks noChangeArrowheads="1"/>
          </p:cNvSpPr>
          <p:nvPr/>
        </p:nvSpPr>
        <p:spPr bwMode="auto">
          <a:xfrm>
            <a:off x="1826419" y="2671763"/>
            <a:ext cx="96308" cy="69850"/>
          </a:xfrm>
          <a:prstGeom prst="ellipse">
            <a:avLst/>
          </a:prstGeom>
          <a:solidFill>
            <a:schemeClr val="tx1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60" name="Line 113"/>
          <p:cNvSpPr>
            <a:spLocks noChangeShapeType="1"/>
          </p:cNvSpPr>
          <p:nvPr/>
        </p:nvSpPr>
        <p:spPr bwMode="auto">
          <a:xfrm>
            <a:off x="560653" y="4498975"/>
            <a:ext cx="860927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61" name="Line 114"/>
          <p:cNvSpPr>
            <a:spLocks noChangeShapeType="1"/>
          </p:cNvSpPr>
          <p:nvPr/>
        </p:nvSpPr>
        <p:spPr bwMode="auto">
          <a:xfrm>
            <a:off x="1427427" y="5661025"/>
            <a:ext cx="0" cy="3238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62" name="Line 115"/>
          <p:cNvSpPr>
            <a:spLocks noChangeShapeType="1"/>
          </p:cNvSpPr>
          <p:nvPr/>
        </p:nvSpPr>
        <p:spPr bwMode="auto">
          <a:xfrm>
            <a:off x="4743185" y="5670550"/>
            <a:ext cx="0" cy="3254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63" name="Line 116"/>
          <p:cNvSpPr>
            <a:spLocks noChangeShapeType="1"/>
          </p:cNvSpPr>
          <p:nvPr/>
        </p:nvSpPr>
        <p:spPr bwMode="auto">
          <a:xfrm>
            <a:off x="5584164" y="5649914"/>
            <a:ext cx="0" cy="32543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64" name="Line 117"/>
          <p:cNvSpPr>
            <a:spLocks noChangeShapeType="1"/>
          </p:cNvSpPr>
          <p:nvPr/>
        </p:nvSpPr>
        <p:spPr bwMode="auto">
          <a:xfrm flipV="1">
            <a:off x="1437746" y="5907088"/>
            <a:ext cx="330544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65" name="Rectangle 118"/>
          <p:cNvSpPr>
            <a:spLocks noChangeArrowheads="1"/>
          </p:cNvSpPr>
          <p:nvPr/>
        </p:nvSpPr>
        <p:spPr bwMode="auto">
          <a:xfrm>
            <a:off x="2498858" y="5700714"/>
            <a:ext cx="1195841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/>
              <a:t>15 </a:t>
            </a:r>
            <a:r>
              <a:rPr kumimoji="1" lang="zh-CN" altLang="en-US" sz="1800"/>
              <a:t>个话路</a:t>
            </a:r>
          </a:p>
        </p:txBody>
      </p:sp>
      <p:sp>
        <p:nvSpPr>
          <p:cNvPr id="117866" name="Line 119"/>
          <p:cNvSpPr>
            <a:spLocks noChangeShapeType="1"/>
          </p:cNvSpPr>
          <p:nvPr/>
        </p:nvSpPr>
        <p:spPr bwMode="auto">
          <a:xfrm flipV="1">
            <a:off x="5584164" y="5894388"/>
            <a:ext cx="330544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867" name="Rectangle 120"/>
          <p:cNvSpPr>
            <a:spLocks noChangeArrowheads="1"/>
          </p:cNvSpPr>
          <p:nvPr/>
        </p:nvSpPr>
        <p:spPr bwMode="auto">
          <a:xfrm>
            <a:off x="6616039" y="5700714"/>
            <a:ext cx="1195841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/>
              <a:t>15 </a:t>
            </a:r>
            <a:r>
              <a:rPr kumimoji="1" lang="zh-CN" altLang="en-US" sz="1800"/>
              <a:t>个话路</a:t>
            </a:r>
          </a:p>
        </p:txBody>
      </p:sp>
      <p:sp>
        <p:nvSpPr>
          <p:cNvPr id="117868" name="Rectangle 59"/>
          <p:cNvSpPr>
            <a:spLocks noChangeArrowheads="1"/>
          </p:cNvSpPr>
          <p:nvPr/>
        </p:nvSpPr>
        <p:spPr bwMode="auto">
          <a:xfrm>
            <a:off x="1135062" y="4152900"/>
            <a:ext cx="2462742" cy="349250"/>
          </a:xfrm>
          <a:prstGeom prst="rect">
            <a:avLst/>
          </a:prstGeom>
          <a:noFill/>
          <a:ln w="2857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7869" name="Rectangle 124"/>
          <p:cNvSpPr>
            <a:spLocks noChangeArrowheads="1"/>
          </p:cNvSpPr>
          <p:nvPr/>
        </p:nvSpPr>
        <p:spPr bwMode="auto">
          <a:xfrm>
            <a:off x="584729" y="5254626"/>
            <a:ext cx="8316913" cy="371475"/>
          </a:xfrm>
          <a:prstGeom prst="rect">
            <a:avLst/>
          </a:prstGeom>
          <a:noFill/>
          <a:ln w="2857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reeform 2"/>
          <p:cNvSpPr>
            <a:spLocks/>
          </p:cNvSpPr>
          <p:nvPr/>
        </p:nvSpPr>
        <p:spPr bwMode="auto">
          <a:xfrm>
            <a:off x="584730" y="4508500"/>
            <a:ext cx="5940160" cy="1111250"/>
          </a:xfrm>
          <a:custGeom>
            <a:avLst/>
            <a:gdLst>
              <a:gd name="T0" fmla="*/ 0 w 3454"/>
              <a:gd name="T1" fmla="*/ 2147483647 h 700"/>
              <a:gd name="T2" fmla="*/ 2147483647 w 3454"/>
              <a:gd name="T3" fmla="*/ 2147483647 h 700"/>
              <a:gd name="T4" fmla="*/ 2147483647 w 3454"/>
              <a:gd name="T5" fmla="*/ 0 h 700"/>
              <a:gd name="T6" fmla="*/ 2147483647 w 3454"/>
              <a:gd name="T7" fmla="*/ 0 h 700"/>
              <a:gd name="T8" fmla="*/ 2147483647 w 3454"/>
              <a:gd name="T9" fmla="*/ 2147483647 h 700"/>
              <a:gd name="T10" fmla="*/ 2147483647 w 3454"/>
              <a:gd name="T11" fmla="*/ 2147483647 h 700"/>
              <a:gd name="T12" fmla="*/ 0 w 3454"/>
              <a:gd name="T13" fmla="*/ 2147483647 h 7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54"/>
              <a:gd name="T22" fmla="*/ 0 h 700"/>
              <a:gd name="T23" fmla="*/ 3454 w 3454"/>
              <a:gd name="T24" fmla="*/ 700 h 7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54" h="700">
                <a:moveTo>
                  <a:pt x="0" y="700"/>
                </a:moveTo>
                <a:lnTo>
                  <a:pt x="4" y="472"/>
                </a:lnTo>
                <a:lnTo>
                  <a:pt x="309" y="0"/>
                </a:lnTo>
                <a:lnTo>
                  <a:pt x="1761" y="0"/>
                </a:lnTo>
                <a:lnTo>
                  <a:pt x="3454" y="467"/>
                </a:lnTo>
                <a:lnTo>
                  <a:pt x="3454" y="695"/>
                </a:lnTo>
                <a:lnTo>
                  <a:pt x="0" y="70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3600" smtClean="0"/>
              <a:t>T1 </a:t>
            </a:r>
            <a:r>
              <a:rPr lang="zh-CN" altLang="en-US" sz="3600" smtClean="0"/>
              <a:t>的时分复用帧</a:t>
            </a:r>
            <a:r>
              <a:rPr lang="zh-CN" altLang="en-US" smtClean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32733" y="2228851"/>
            <a:ext cx="885692" cy="1317625"/>
            <a:chOff x="4020" y="233"/>
            <a:chExt cx="481" cy="956"/>
          </a:xfrm>
        </p:grpSpPr>
        <p:sp>
          <p:nvSpPr>
            <p:cNvPr id="118891" name="Arc 5"/>
            <p:cNvSpPr>
              <a:spLocks/>
            </p:cNvSpPr>
            <p:nvPr/>
          </p:nvSpPr>
          <p:spPr bwMode="auto">
            <a:xfrm rot="10800000">
              <a:off x="4025" y="713"/>
              <a:ext cx="476" cy="4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8"/>
                    <a:pt x="9643" y="24"/>
                    <a:pt x="2155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8"/>
                    <a:pt x="9643" y="24"/>
                    <a:pt x="2155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92" name="Arc 6"/>
            <p:cNvSpPr>
              <a:spLocks/>
            </p:cNvSpPr>
            <p:nvPr/>
          </p:nvSpPr>
          <p:spPr bwMode="auto">
            <a:xfrm>
              <a:off x="4020" y="233"/>
              <a:ext cx="476" cy="4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rnd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36738" y="2220913"/>
            <a:ext cx="885693" cy="1325562"/>
            <a:chOff x="1308" y="233"/>
            <a:chExt cx="481" cy="956"/>
          </a:xfrm>
        </p:grpSpPr>
        <p:sp>
          <p:nvSpPr>
            <p:cNvPr id="118889" name="Arc 8"/>
            <p:cNvSpPr>
              <a:spLocks/>
            </p:cNvSpPr>
            <p:nvPr/>
          </p:nvSpPr>
          <p:spPr bwMode="auto">
            <a:xfrm rot="10800000">
              <a:off x="1308" y="713"/>
              <a:ext cx="476" cy="4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rnd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90" name="Arc 9"/>
            <p:cNvSpPr>
              <a:spLocks/>
            </p:cNvSpPr>
            <p:nvPr/>
          </p:nvSpPr>
          <p:spPr bwMode="auto">
            <a:xfrm>
              <a:off x="1313" y="233"/>
              <a:ext cx="476" cy="4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8"/>
                    <a:pt x="9643" y="24"/>
                    <a:pt x="2155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8"/>
                    <a:pt x="9643" y="24"/>
                    <a:pt x="2155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8575" cap="rnd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8790" name="Line 10"/>
          <p:cNvSpPr>
            <a:spLocks noChangeShapeType="1"/>
          </p:cNvSpPr>
          <p:nvPr/>
        </p:nvSpPr>
        <p:spPr bwMode="auto">
          <a:xfrm>
            <a:off x="2712112" y="2841625"/>
            <a:ext cx="4149857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1" name="Line 11"/>
          <p:cNvSpPr>
            <a:spLocks noChangeShapeType="1"/>
          </p:cNvSpPr>
          <p:nvPr/>
        </p:nvSpPr>
        <p:spPr bwMode="auto">
          <a:xfrm flipV="1">
            <a:off x="2698354" y="2227263"/>
            <a:ext cx="0" cy="60960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2" name="Line 12"/>
          <p:cNvSpPr>
            <a:spLocks noChangeShapeType="1"/>
          </p:cNvSpPr>
          <p:nvPr/>
        </p:nvSpPr>
        <p:spPr bwMode="auto">
          <a:xfrm flipV="1">
            <a:off x="6855090" y="2212976"/>
            <a:ext cx="0" cy="657225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3" name="Rectangle 13"/>
          <p:cNvSpPr>
            <a:spLocks noChangeArrowheads="1"/>
          </p:cNvSpPr>
          <p:nvPr/>
        </p:nvSpPr>
        <p:spPr bwMode="auto">
          <a:xfrm>
            <a:off x="3938323" y="2420938"/>
            <a:ext cx="144911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/>
              <a:t>1.544 Mb/s</a:t>
            </a:r>
          </a:p>
        </p:txBody>
      </p:sp>
      <p:sp>
        <p:nvSpPr>
          <p:cNvPr id="118794" name="Rectangle 14"/>
          <p:cNvSpPr>
            <a:spLocks noChangeArrowheads="1"/>
          </p:cNvSpPr>
          <p:nvPr/>
        </p:nvSpPr>
        <p:spPr bwMode="auto">
          <a:xfrm>
            <a:off x="4020873" y="2890838"/>
            <a:ext cx="120866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/>
              <a:t>传输线路</a:t>
            </a:r>
          </a:p>
        </p:txBody>
      </p:sp>
      <p:sp>
        <p:nvSpPr>
          <p:cNvPr id="118795" name="Oval 15"/>
          <p:cNvSpPr>
            <a:spLocks noChangeArrowheads="1"/>
          </p:cNvSpPr>
          <p:nvPr/>
        </p:nvSpPr>
        <p:spPr bwMode="auto">
          <a:xfrm>
            <a:off x="2662238" y="2800350"/>
            <a:ext cx="94589" cy="69850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796" name="Oval 16"/>
          <p:cNvSpPr>
            <a:spLocks noChangeArrowheads="1"/>
          </p:cNvSpPr>
          <p:nvPr/>
        </p:nvSpPr>
        <p:spPr bwMode="auto">
          <a:xfrm>
            <a:off x="6818975" y="2814639"/>
            <a:ext cx="94588" cy="714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797" name="Oval 17"/>
          <p:cNvSpPr>
            <a:spLocks noChangeArrowheads="1"/>
          </p:cNvSpPr>
          <p:nvPr/>
        </p:nvSpPr>
        <p:spPr bwMode="auto">
          <a:xfrm>
            <a:off x="1798902" y="2946400"/>
            <a:ext cx="96308" cy="69850"/>
          </a:xfrm>
          <a:prstGeom prst="ellipse">
            <a:avLst/>
          </a:prstGeom>
          <a:solidFill>
            <a:schemeClr val="tx1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798" name="Arc 18"/>
          <p:cNvSpPr>
            <a:spLocks/>
          </p:cNvSpPr>
          <p:nvPr/>
        </p:nvSpPr>
        <p:spPr bwMode="auto">
          <a:xfrm rot="-3000000">
            <a:off x="2519033" y="2445479"/>
            <a:ext cx="319087" cy="43510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>
            <a:solidFill>
              <a:srgbClr val="333399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9" name="Arc 19"/>
          <p:cNvSpPr>
            <a:spLocks/>
          </p:cNvSpPr>
          <p:nvPr/>
        </p:nvSpPr>
        <p:spPr bwMode="auto">
          <a:xfrm rot="3000000">
            <a:off x="6699979" y="2450241"/>
            <a:ext cx="322262" cy="435107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06"/>
                  <a:pt x="9614" y="50"/>
                  <a:pt x="21508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06"/>
                  <a:pt x="9614" y="50"/>
                  <a:pt x="21508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00" name="Line 20"/>
          <p:cNvSpPr>
            <a:spLocks noChangeShapeType="1"/>
          </p:cNvSpPr>
          <p:nvPr/>
        </p:nvSpPr>
        <p:spPr bwMode="auto">
          <a:xfrm>
            <a:off x="1157420" y="2222500"/>
            <a:ext cx="153405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01" name="Line 21"/>
          <p:cNvSpPr>
            <a:spLocks noChangeShapeType="1"/>
          </p:cNvSpPr>
          <p:nvPr/>
        </p:nvSpPr>
        <p:spPr bwMode="auto">
          <a:xfrm>
            <a:off x="6861969" y="2222500"/>
            <a:ext cx="153405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02" name="Line 22"/>
          <p:cNvSpPr>
            <a:spLocks noChangeShapeType="1"/>
          </p:cNvSpPr>
          <p:nvPr/>
        </p:nvSpPr>
        <p:spPr bwMode="auto">
          <a:xfrm>
            <a:off x="1157420" y="2338388"/>
            <a:ext cx="111270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03" name="Line 23"/>
          <p:cNvSpPr>
            <a:spLocks noChangeShapeType="1"/>
          </p:cNvSpPr>
          <p:nvPr/>
        </p:nvSpPr>
        <p:spPr bwMode="auto">
          <a:xfrm>
            <a:off x="7348670" y="2352675"/>
            <a:ext cx="111270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04" name="Line 24"/>
          <p:cNvSpPr>
            <a:spLocks noChangeShapeType="1"/>
          </p:cNvSpPr>
          <p:nvPr/>
        </p:nvSpPr>
        <p:spPr bwMode="auto">
          <a:xfrm>
            <a:off x="1157420" y="2841625"/>
            <a:ext cx="693076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05" name="Line 25"/>
          <p:cNvSpPr>
            <a:spLocks noChangeShapeType="1"/>
          </p:cNvSpPr>
          <p:nvPr/>
        </p:nvSpPr>
        <p:spPr bwMode="auto">
          <a:xfrm>
            <a:off x="7745942" y="2859088"/>
            <a:ext cx="69307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06" name="Line 26"/>
          <p:cNvSpPr>
            <a:spLocks noChangeShapeType="1"/>
          </p:cNvSpPr>
          <p:nvPr/>
        </p:nvSpPr>
        <p:spPr bwMode="auto">
          <a:xfrm>
            <a:off x="1179778" y="2711450"/>
            <a:ext cx="67071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07" name="Line 27"/>
          <p:cNvSpPr>
            <a:spLocks noChangeShapeType="1"/>
          </p:cNvSpPr>
          <p:nvPr/>
        </p:nvSpPr>
        <p:spPr bwMode="auto">
          <a:xfrm>
            <a:off x="7745942" y="2728913"/>
            <a:ext cx="67071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08" name="Line 28"/>
          <p:cNvSpPr>
            <a:spLocks noChangeShapeType="1"/>
          </p:cNvSpPr>
          <p:nvPr/>
        </p:nvSpPr>
        <p:spPr bwMode="auto">
          <a:xfrm>
            <a:off x="7768300" y="3006725"/>
            <a:ext cx="67071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09" name="Line 29"/>
          <p:cNvSpPr>
            <a:spLocks noChangeShapeType="1"/>
          </p:cNvSpPr>
          <p:nvPr/>
        </p:nvSpPr>
        <p:spPr bwMode="auto">
          <a:xfrm>
            <a:off x="1179778" y="2989263"/>
            <a:ext cx="67071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10" name="Line 30"/>
          <p:cNvSpPr>
            <a:spLocks noChangeShapeType="1"/>
          </p:cNvSpPr>
          <p:nvPr/>
        </p:nvSpPr>
        <p:spPr bwMode="auto">
          <a:xfrm>
            <a:off x="1157420" y="3560763"/>
            <a:ext cx="153405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11" name="Line 31"/>
          <p:cNvSpPr>
            <a:spLocks noChangeShapeType="1"/>
          </p:cNvSpPr>
          <p:nvPr/>
        </p:nvSpPr>
        <p:spPr bwMode="auto">
          <a:xfrm>
            <a:off x="6929041" y="3543300"/>
            <a:ext cx="153233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12" name="Rectangle 32"/>
          <p:cNvSpPr>
            <a:spLocks noChangeArrowheads="1"/>
          </p:cNvSpPr>
          <p:nvPr/>
        </p:nvSpPr>
        <p:spPr bwMode="auto">
          <a:xfrm>
            <a:off x="495300" y="2009776"/>
            <a:ext cx="59151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CH0</a:t>
            </a:r>
          </a:p>
        </p:txBody>
      </p:sp>
      <p:sp>
        <p:nvSpPr>
          <p:cNvPr id="118813" name="Rectangle 33"/>
          <p:cNvSpPr>
            <a:spLocks noChangeArrowheads="1"/>
          </p:cNvSpPr>
          <p:nvPr/>
        </p:nvSpPr>
        <p:spPr bwMode="auto">
          <a:xfrm>
            <a:off x="350838" y="2674939"/>
            <a:ext cx="70532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CH16</a:t>
            </a:r>
          </a:p>
        </p:txBody>
      </p:sp>
      <p:sp>
        <p:nvSpPr>
          <p:cNvPr id="118814" name="Rectangle 34"/>
          <p:cNvSpPr>
            <a:spLocks noChangeArrowheads="1"/>
          </p:cNvSpPr>
          <p:nvPr/>
        </p:nvSpPr>
        <p:spPr bwMode="auto">
          <a:xfrm>
            <a:off x="350838" y="2870201"/>
            <a:ext cx="70532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CH17</a:t>
            </a:r>
          </a:p>
        </p:txBody>
      </p:sp>
      <p:sp>
        <p:nvSpPr>
          <p:cNvPr id="118815" name="Rectangle 35"/>
          <p:cNvSpPr>
            <a:spLocks noChangeArrowheads="1"/>
          </p:cNvSpPr>
          <p:nvPr/>
        </p:nvSpPr>
        <p:spPr bwMode="auto">
          <a:xfrm>
            <a:off x="350838" y="2495551"/>
            <a:ext cx="70532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CH15</a:t>
            </a:r>
          </a:p>
        </p:txBody>
      </p:sp>
      <p:sp>
        <p:nvSpPr>
          <p:cNvPr id="118816" name="Rectangle 36"/>
          <p:cNvSpPr>
            <a:spLocks noChangeArrowheads="1"/>
          </p:cNvSpPr>
          <p:nvPr/>
        </p:nvSpPr>
        <p:spPr bwMode="auto">
          <a:xfrm>
            <a:off x="8430419" y="2509839"/>
            <a:ext cx="70532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CH15</a:t>
            </a:r>
          </a:p>
        </p:txBody>
      </p:sp>
      <p:sp>
        <p:nvSpPr>
          <p:cNvPr id="118817" name="Rectangle 37"/>
          <p:cNvSpPr>
            <a:spLocks noChangeArrowheads="1"/>
          </p:cNvSpPr>
          <p:nvPr/>
        </p:nvSpPr>
        <p:spPr bwMode="auto">
          <a:xfrm>
            <a:off x="8430419" y="2706689"/>
            <a:ext cx="70532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CH16</a:t>
            </a:r>
          </a:p>
        </p:txBody>
      </p:sp>
      <p:sp>
        <p:nvSpPr>
          <p:cNvPr id="118818" name="Rectangle 38"/>
          <p:cNvSpPr>
            <a:spLocks noChangeArrowheads="1"/>
          </p:cNvSpPr>
          <p:nvPr/>
        </p:nvSpPr>
        <p:spPr bwMode="auto">
          <a:xfrm>
            <a:off x="8430419" y="2903539"/>
            <a:ext cx="70532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CH17</a:t>
            </a:r>
          </a:p>
        </p:txBody>
      </p:sp>
      <p:sp>
        <p:nvSpPr>
          <p:cNvPr id="118819" name="Rectangle 39"/>
          <p:cNvSpPr>
            <a:spLocks noChangeArrowheads="1"/>
          </p:cNvSpPr>
          <p:nvPr/>
        </p:nvSpPr>
        <p:spPr bwMode="auto">
          <a:xfrm>
            <a:off x="350838" y="3430589"/>
            <a:ext cx="70532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CH23</a:t>
            </a:r>
          </a:p>
        </p:txBody>
      </p:sp>
      <p:sp>
        <p:nvSpPr>
          <p:cNvPr id="118820" name="Rectangle 40"/>
          <p:cNvSpPr>
            <a:spLocks noChangeArrowheads="1"/>
          </p:cNvSpPr>
          <p:nvPr/>
        </p:nvSpPr>
        <p:spPr bwMode="auto">
          <a:xfrm>
            <a:off x="8430419" y="3379788"/>
            <a:ext cx="70532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CH23</a:t>
            </a:r>
          </a:p>
        </p:txBody>
      </p:sp>
      <p:sp>
        <p:nvSpPr>
          <p:cNvPr id="118821" name="Rectangle 41"/>
          <p:cNvSpPr>
            <a:spLocks noChangeArrowheads="1"/>
          </p:cNvSpPr>
          <p:nvPr/>
        </p:nvSpPr>
        <p:spPr bwMode="auto">
          <a:xfrm>
            <a:off x="8430419" y="1989139"/>
            <a:ext cx="59151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CH0</a:t>
            </a:r>
          </a:p>
        </p:txBody>
      </p:sp>
      <p:sp>
        <p:nvSpPr>
          <p:cNvPr id="118822" name="Rectangle 42"/>
          <p:cNvSpPr>
            <a:spLocks noChangeArrowheads="1"/>
          </p:cNvSpPr>
          <p:nvPr/>
        </p:nvSpPr>
        <p:spPr bwMode="auto">
          <a:xfrm>
            <a:off x="495300" y="2205039"/>
            <a:ext cx="59151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CH1</a:t>
            </a:r>
          </a:p>
        </p:txBody>
      </p:sp>
      <p:sp>
        <p:nvSpPr>
          <p:cNvPr id="118823" name="Rectangle 43"/>
          <p:cNvSpPr>
            <a:spLocks noChangeArrowheads="1"/>
          </p:cNvSpPr>
          <p:nvPr/>
        </p:nvSpPr>
        <p:spPr bwMode="auto">
          <a:xfrm>
            <a:off x="8430419" y="2185989"/>
            <a:ext cx="59151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/>
              <a:t>CH1</a:t>
            </a:r>
          </a:p>
        </p:txBody>
      </p:sp>
      <p:sp>
        <p:nvSpPr>
          <p:cNvPr id="118824" name="Rectangle 44"/>
          <p:cNvSpPr>
            <a:spLocks noChangeArrowheads="1"/>
          </p:cNvSpPr>
          <p:nvPr/>
        </p:nvSpPr>
        <p:spPr bwMode="auto">
          <a:xfrm rot="-5400000">
            <a:off x="7646716" y="3055603"/>
            <a:ext cx="43922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sp>
        <p:nvSpPr>
          <p:cNvPr id="118825" name="Rectangle 45"/>
          <p:cNvSpPr>
            <a:spLocks noChangeArrowheads="1"/>
          </p:cNvSpPr>
          <p:nvPr/>
        </p:nvSpPr>
        <p:spPr bwMode="auto">
          <a:xfrm rot="-5400000">
            <a:off x="7634678" y="2338053"/>
            <a:ext cx="43922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sp>
        <p:nvSpPr>
          <p:cNvPr id="118826" name="Rectangle 46"/>
          <p:cNvSpPr>
            <a:spLocks noChangeArrowheads="1"/>
          </p:cNvSpPr>
          <p:nvPr/>
        </p:nvSpPr>
        <p:spPr bwMode="auto">
          <a:xfrm rot="-5400000">
            <a:off x="1046155" y="3087353"/>
            <a:ext cx="43922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sp>
        <p:nvSpPr>
          <p:cNvPr id="118827" name="Rectangle 47"/>
          <p:cNvSpPr>
            <a:spLocks noChangeArrowheads="1"/>
          </p:cNvSpPr>
          <p:nvPr/>
        </p:nvSpPr>
        <p:spPr bwMode="auto">
          <a:xfrm rot="-5400000">
            <a:off x="1090870" y="2338053"/>
            <a:ext cx="439224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sp>
        <p:nvSpPr>
          <p:cNvPr id="118828" name="Oval 48"/>
          <p:cNvSpPr>
            <a:spLocks noChangeArrowheads="1"/>
          </p:cNvSpPr>
          <p:nvPr/>
        </p:nvSpPr>
        <p:spPr bwMode="auto">
          <a:xfrm>
            <a:off x="1798902" y="2814639"/>
            <a:ext cx="96308" cy="71437"/>
          </a:xfrm>
          <a:prstGeom prst="ellipse">
            <a:avLst/>
          </a:prstGeom>
          <a:solidFill>
            <a:schemeClr val="tx1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29" name="Oval 49"/>
          <p:cNvSpPr>
            <a:spLocks noChangeArrowheads="1"/>
          </p:cNvSpPr>
          <p:nvPr/>
        </p:nvSpPr>
        <p:spPr bwMode="auto">
          <a:xfrm>
            <a:off x="7658233" y="2962275"/>
            <a:ext cx="96308" cy="71438"/>
          </a:xfrm>
          <a:prstGeom prst="ellipse">
            <a:avLst/>
          </a:prstGeom>
          <a:solidFill>
            <a:schemeClr val="tx1"/>
          </a:solidFill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30" name="Oval 50"/>
          <p:cNvSpPr>
            <a:spLocks noChangeArrowheads="1"/>
          </p:cNvSpPr>
          <p:nvPr/>
        </p:nvSpPr>
        <p:spPr bwMode="auto">
          <a:xfrm>
            <a:off x="6839612" y="3500439"/>
            <a:ext cx="96308" cy="71437"/>
          </a:xfrm>
          <a:prstGeom prst="ellipse">
            <a:avLst/>
          </a:prstGeom>
          <a:solidFill>
            <a:schemeClr val="tx1"/>
          </a:solidFill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31" name="Oval 51"/>
          <p:cNvSpPr>
            <a:spLocks noChangeArrowheads="1"/>
          </p:cNvSpPr>
          <p:nvPr/>
        </p:nvSpPr>
        <p:spPr bwMode="auto">
          <a:xfrm>
            <a:off x="7680590" y="2814639"/>
            <a:ext cx="96308" cy="71437"/>
          </a:xfrm>
          <a:prstGeom prst="ellipse">
            <a:avLst/>
          </a:prstGeom>
          <a:solidFill>
            <a:schemeClr val="tx1"/>
          </a:solidFill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32" name="Oval 52"/>
          <p:cNvSpPr>
            <a:spLocks noChangeArrowheads="1"/>
          </p:cNvSpPr>
          <p:nvPr/>
        </p:nvSpPr>
        <p:spPr bwMode="auto">
          <a:xfrm>
            <a:off x="7635875" y="2684464"/>
            <a:ext cx="96308" cy="71437"/>
          </a:xfrm>
          <a:prstGeom prst="ellipse">
            <a:avLst/>
          </a:prstGeom>
          <a:solidFill>
            <a:schemeClr val="tx1"/>
          </a:solidFill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33" name="Oval 53"/>
          <p:cNvSpPr>
            <a:spLocks noChangeArrowheads="1"/>
          </p:cNvSpPr>
          <p:nvPr/>
        </p:nvSpPr>
        <p:spPr bwMode="auto">
          <a:xfrm>
            <a:off x="7283318" y="2325689"/>
            <a:ext cx="94588" cy="71437"/>
          </a:xfrm>
          <a:prstGeom prst="ellipse">
            <a:avLst/>
          </a:prstGeom>
          <a:solidFill>
            <a:schemeClr val="tx1"/>
          </a:solidFill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34" name="Oval 54"/>
          <p:cNvSpPr>
            <a:spLocks noChangeArrowheads="1"/>
          </p:cNvSpPr>
          <p:nvPr/>
        </p:nvSpPr>
        <p:spPr bwMode="auto">
          <a:xfrm>
            <a:off x="2662238" y="3516314"/>
            <a:ext cx="94589" cy="71437"/>
          </a:xfrm>
          <a:prstGeom prst="ellipse">
            <a:avLst/>
          </a:prstGeom>
          <a:solidFill>
            <a:schemeClr val="tx1"/>
          </a:solidFill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35" name="Oval 55"/>
          <p:cNvSpPr>
            <a:spLocks noChangeArrowheads="1"/>
          </p:cNvSpPr>
          <p:nvPr/>
        </p:nvSpPr>
        <p:spPr bwMode="auto">
          <a:xfrm>
            <a:off x="6796617" y="2178050"/>
            <a:ext cx="94589" cy="71438"/>
          </a:xfrm>
          <a:prstGeom prst="ellipse">
            <a:avLst/>
          </a:prstGeom>
          <a:solidFill>
            <a:schemeClr val="tx1"/>
          </a:solidFill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36" name="Oval 56"/>
          <p:cNvSpPr>
            <a:spLocks noChangeArrowheads="1"/>
          </p:cNvSpPr>
          <p:nvPr/>
        </p:nvSpPr>
        <p:spPr bwMode="auto">
          <a:xfrm>
            <a:off x="2639881" y="2178050"/>
            <a:ext cx="94588" cy="71438"/>
          </a:xfrm>
          <a:prstGeom prst="ellipse">
            <a:avLst/>
          </a:prstGeom>
          <a:solidFill>
            <a:schemeClr val="tx1"/>
          </a:solidFill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37" name="Rectangle 57"/>
          <p:cNvSpPr>
            <a:spLocks noChangeArrowheads="1"/>
          </p:cNvSpPr>
          <p:nvPr/>
        </p:nvSpPr>
        <p:spPr bwMode="auto">
          <a:xfrm>
            <a:off x="1129904" y="4149725"/>
            <a:ext cx="2471340" cy="3635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38" name="Oval 58"/>
          <p:cNvSpPr>
            <a:spLocks noChangeArrowheads="1"/>
          </p:cNvSpPr>
          <p:nvPr/>
        </p:nvSpPr>
        <p:spPr bwMode="auto">
          <a:xfrm>
            <a:off x="2191015" y="2311401"/>
            <a:ext cx="96308" cy="68263"/>
          </a:xfrm>
          <a:prstGeom prst="ellipse">
            <a:avLst/>
          </a:prstGeom>
          <a:solidFill>
            <a:schemeClr val="tx1"/>
          </a:solidFill>
          <a:ln w="127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39" name="Rectangle 59"/>
          <p:cNvSpPr>
            <a:spLocks noChangeArrowheads="1"/>
          </p:cNvSpPr>
          <p:nvPr/>
        </p:nvSpPr>
        <p:spPr bwMode="auto">
          <a:xfrm>
            <a:off x="3601245" y="4152900"/>
            <a:ext cx="2461022" cy="349250"/>
          </a:xfrm>
          <a:prstGeom prst="rect">
            <a:avLst/>
          </a:prstGeom>
          <a:solidFill>
            <a:schemeClr val="bg1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40" name="Rectangle 60"/>
          <p:cNvSpPr>
            <a:spLocks noChangeArrowheads="1"/>
          </p:cNvSpPr>
          <p:nvPr/>
        </p:nvSpPr>
        <p:spPr bwMode="auto">
          <a:xfrm>
            <a:off x="6065706" y="4152900"/>
            <a:ext cx="2462742" cy="349250"/>
          </a:xfrm>
          <a:prstGeom prst="rect">
            <a:avLst/>
          </a:prstGeom>
          <a:solidFill>
            <a:schemeClr val="bg1"/>
          </a:solidFill>
          <a:ln w="2857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41" name="Rectangle 61"/>
          <p:cNvSpPr>
            <a:spLocks noChangeArrowheads="1"/>
          </p:cNvSpPr>
          <p:nvPr/>
        </p:nvSpPr>
        <p:spPr bwMode="auto">
          <a:xfrm>
            <a:off x="1604567" y="4114800"/>
            <a:ext cx="14651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itchFamily="18" charset="0"/>
              </a:rPr>
              <a:t>时分复用帧</a:t>
            </a:r>
          </a:p>
        </p:txBody>
      </p:sp>
      <p:sp>
        <p:nvSpPr>
          <p:cNvPr id="118842" name="Line 62"/>
          <p:cNvSpPr>
            <a:spLocks noChangeShapeType="1"/>
          </p:cNvSpPr>
          <p:nvPr/>
        </p:nvSpPr>
        <p:spPr bwMode="auto">
          <a:xfrm>
            <a:off x="6058827" y="4560889"/>
            <a:ext cx="0" cy="21272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43" name="Line 63"/>
          <p:cNvSpPr>
            <a:spLocks noChangeShapeType="1"/>
          </p:cNvSpPr>
          <p:nvPr/>
        </p:nvSpPr>
        <p:spPr bwMode="auto">
          <a:xfrm>
            <a:off x="8535327" y="4543426"/>
            <a:ext cx="0" cy="2190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44" name="Line 64"/>
          <p:cNvSpPr>
            <a:spLocks noChangeShapeType="1"/>
          </p:cNvSpPr>
          <p:nvPr/>
        </p:nvSpPr>
        <p:spPr bwMode="auto">
          <a:xfrm>
            <a:off x="6065707" y="4676775"/>
            <a:ext cx="248509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7082103" y="4502150"/>
            <a:ext cx="390393" cy="393700"/>
            <a:chOff x="4155" y="1893"/>
            <a:chExt cx="212" cy="289"/>
          </a:xfrm>
        </p:grpSpPr>
        <p:sp>
          <p:nvSpPr>
            <p:cNvPr id="118885" name="Rectangle 66"/>
            <p:cNvSpPr>
              <a:spLocks noChangeArrowheads="1"/>
            </p:cNvSpPr>
            <p:nvPr/>
          </p:nvSpPr>
          <p:spPr bwMode="auto">
            <a:xfrm>
              <a:off x="4176" y="1920"/>
              <a:ext cx="144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rgbClr val="333399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4155" y="1893"/>
              <a:ext cx="212" cy="289"/>
              <a:chOff x="4155" y="1893"/>
              <a:chExt cx="212" cy="289"/>
            </a:xfrm>
          </p:grpSpPr>
          <p:sp>
            <p:nvSpPr>
              <p:cNvPr id="118887" name="Rectangle 68"/>
              <p:cNvSpPr>
                <a:spLocks noChangeArrowheads="1"/>
              </p:cNvSpPr>
              <p:nvPr/>
            </p:nvSpPr>
            <p:spPr bwMode="auto">
              <a:xfrm>
                <a:off x="4176" y="1920"/>
                <a:ext cx="156" cy="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rgbClr val="333399"/>
                    </a:solidFill>
                    <a:latin typeface="Arial" charset="0"/>
                    <a:ea typeface="黑体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18888" name="Rectangle 69"/>
              <p:cNvSpPr>
                <a:spLocks noChangeArrowheads="1"/>
              </p:cNvSpPr>
              <p:nvPr/>
            </p:nvSpPr>
            <p:spPr bwMode="auto">
              <a:xfrm>
                <a:off x="4155" y="1893"/>
                <a:ext cx="212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rgbClr val="333399"/>
                    </a:solidFill>
                    <a:latin typeface="Arial" charset="0"/>
                    <a:ea typeface="黑体" pitchFamily="49" charset="-122"/>
                  </a:defRPr>
                </a:lvl1pPr>
                <a:lvl2pPr marL="742950" indent="-285750" defTabSz="76200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defTabSz="7620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defTabSz="7620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defTabSz="7620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>
                    <a:ea typeface="宋体" pitchFamily="2" charset="-122"/>
                  </a:rPr>
                  <a:t>T</a:t>
                </a:r>
              </a:p>
            </p:txBody>
          </p:sp>
        </p:grpSp>
      </p:grpSp>
      <p:sp>
        <p:nvSpPr>
          <p:cNvPr id="118846" name="Rectangle 70"/>
          <p:cNvSpPr>
            <a:spLocks noChangeArrowheads="1"/>
          </p:cNvSpPr>
          <p:nvPr/>
        </p:nvSpPr>
        <p:spPr bwMode="auto">
          <a:xfrm>
            <a:off x="605367" y="5260976"/>
            <a:ext cx="135864" cy="366713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47" name="Rectangle 71"/>
          <p:cNvSpPr>
            <a:spLocks noChangeArrowheads="1"/>
          </p:cNvSpPr>
          <p:nvPr/>
        </p:nvSpPr>
        <p:spPr bwMode="auto">
          <a:xfrm>
            <a:off x="741231" y="5229225"/>
            <a:ext cx="76784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ea typeface="宋体" pitchFamily="2" charset="-122"/>
              </a:rPr>
              <a:t> CH0</a:t>
            </a:r>
          </a:p>
        </p:txBody>
      </p:sp>
      <p:sp>
        <p:nvSpPr>
          <p:cNvPr id="118848" name="Rectangle 72"/>
          <p:cNvSpPr>
            <a:spLocks noChangeArrowheads="1"/>
          </p:cNvSpPr>
          <p:nvPr/>
        </p:nvSpPr>
        <p:spPr bwMode="auto">
          <a:xfrm>
            <a:off x="741231" y="5260976"/>
            <a:ext cx="825500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49" name="Rectangle 73"/>
          <p:cNvSpPr>
            <a:spLocks noChangeArrowheads="1"/>
          </p:cNvSpPr>
          <p:nvPr/>
        </p:nvSpPr>
        <p:spPr bwMode="auto">
          <a:xfrm>
            <a:off x="1537494" y="5229225"/>
            <a:ext cx="76784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ea typeface="宋体" pitchFamily="2" charset="-122"/>
              </a:rPr>
              <a:t> CH1</a:t>
            </a:r>
          </a:p>
        </p:txBody>
      </p:sp>
      <p:sp>
        <p:nvSpPr>
          <p:cNvPr id="118850" name="Rectangle 74"/>
          <p:cNvSpPr>
            <a:spLocks noChangeArrowheads="1"/>
          </p:cNvSpPr>
          <p:nvPr/>
        </p:nvSpPr>
        <p:spPr bwMode="auto">
          <a:xfrm>
            <a:off x="1565010" y="5260976"/>
            <a:ext cx="825500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51" name="Rectangle 75"/>
          <p:cNvSpPr>
            <a:spLocks noChangeArrowheads="1"/>
          </p:cNvSpPr>
          <p:nvPr/>
        </p:nvSpPr>
        <p:spPr bwMode="auto">
          <a:xfrm>
            <a:off x="2378472" y="5229225"/>
            <a:ext cx="76784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ea typeface="宋体" pitchFamily="2" charset="-122"/>
              </a:rPr>
              <a:t> CH2</a:t>
            </a:r>
          </a:p>
        </p:txBody>
      </p:sp>
      <p:sp>
        <p:nvSpPr>
          <p:cNvPr id="118852" name="Rectangle 76"/>
          <p:cNvSpPr>
            <a:spLocks noChangeArrowheads="1"/>
          </p:cNvSpPr>
          <p:nvPr/>
        </p:nvSpPr>
        <p:spPr bwMode="auto">
          <a:xfrm>
            <a:off x="2393950" y="5260976"/>
            <a:ext cx="825500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53" name="Rectangle 77"/>
          <p:cNvSpPr>
            <a:spLocks noChangeArrowheads="1"/>
          </p:cNvSpPr>
          <p:nvPr/>
        </p:nvSpPr>
        <p:spPr bwMode="auto">
          <a:xfrm>
            <a:off x="3549651" y="5157788"/>
            <a:ext cx="856456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ea typeface="宋体" pitchFamily="2" charset="-122"/>
              </a:rPr>
              <a:t>……</a:t>
            </a:r>
            <a:endParaRPr kumimoji="1" lang="en-US" altLang="zh-CN" sz="20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54" name="Rectangle 78"/>
          <p:cNvSpPr>
            <a:spLocks noChangeArrowheads="1"/>
          </p:cNvSpPr>
          <p:nvPr/>
        </p:nvSpPr>
        <p:spPr bwMode="auto">
          <a:xfrm>
            <a:off x="3217731" y="5260976"/>
            <a:ext cx="1673357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55" name="Rectangle 85"/>
          <p:cNvSpPr>
            <a:spLocks noChangeArrowheads="1"/>
          </p:cNvSpPr>
          <p:nvPr/>
        </p:nvSpPr>
        <p:spPr bwMode="auto">
          <a:xfrm>
            <a:off x="5654676" y="6308726"/>
            <a:ext cx="76874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56" name="Rectangle 86"/>
          <p:cNvSpPr>
            <a:spLocks noChangeArrowheads="1"/>
          </p:cNvSpPr>
          <p:nvPr/>
        </p:nvSpPr>
        <p:spPr bwMode="auto">
          <a:xfrm>
            <a:off x="4891088" y="5260976"/>
            <a:ext cx="825500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57" name="Rectangle 87"/>
          <p:cNvSpPr>
            <a:spLocks noChangeArrowheads="1"/>
          </p:cNvSpPr>
          <p:nvPr/>
        </p:nvSpPr>
        <p:spPr bwMode="auto">
          <a:xfrm>
            <a:off x="4842933" y="5229225"/>
            <a:ext cx="93556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ea typeface="宋体" pitchFamily="2" charset="-122"/>
              </a:rPr>
              <a:t>CH22</a:t>
            </a:r>
          </a:p>
        </p:txBody>
      </p:sp>
      <p:sp>
        <p:nvSpPr>
          <p:cNvPr id="118858" name="Rectangle 88"/>
          <p:cNvSpPr>
            <a:spLocks noChangeArrowheads="1"/>
          </p:cNvSpPr>
          <p:nvPr/>
        </p:nvSpPr>
        <p:spPr bwMode="auto">
          <a:xfrm>
            <a:off x="5714868" y="5260976"/>
            <a:ext cx="825500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59" name="Rectangle 89"/>
          <p:cNvSpPr>
            <a:spLocks noChangeArrowheads="1"/>
          </p:cNvSpPr>
          <p:nvPr/>
        </p:nvSpPr>
        <p:spPr bwMode="auto">
          <a:xfrm>
            <a:off x="5654675" y="5229225"/>
            <a:ext cx="83997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ea typeface="宋体" pitchFamily="2" charset="-122"/>
              </a:rPr>
              <a:t>CH23</a:t>
            </a:r>
          </a:p>
        </p:txBody>
      </p:sp>
      <p:sp>
        <p:nvSpPr>
          <p:cNvPr id="118860" name="Rectangle 90"/>
          <p:cNvSpPr>
            <a:spLocks noChangeArrowheads="1"/>
          </p:cNvSpPr>
          <p:nvPr/>
        </p:nvSpPr>
        <p:spPr bwMode="auto">
          <a:xfrm>
            <a:off x="6530050" y="5260976"/>
            <a:ext cx="139303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61" name="Rectangle 91"/>
          <p:cNvSpPr>
            <a:spLocks noChangeArrowheads="1"/>
          </p:cNvSpPr>
          <p:nvPr/>
        </p:nvSpPr>
        <p:spPr bwMode="auto">
          <a:xfrm>
            <a:off x="6746743" y="5229225"/>
            <a:ext cx="69730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ea typeface="宋体" pitchFamily="2" charset="-122"/>
              </a:rPr>
              <a:t>CH0</a:t>
            </a:r>
          </a:p>
        </p:txBody>
      </p:sp>
      <p:sp>
        <p:nvSpPr>
          <p:cNvPr id="118862" name="Line 93"/>
          <p:cNvSpPr>
            <a:spLocks noChangeShapeType="1"/>
          </p:cNvSpPr>
          <p:nvPr/>
        </p:nvSpPr>
        <p:spPr bwMode="auto">
          <a:xfrm flipV="1">
            <a:off x="605366" y="4502151"/>
            <a:ext cx="515938" cy="7588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63" name="Line 94"/>
          <p:cNvSpPr>
            <a:spLocks noChangeShapeType="1"/>
          </p:cNvSpPr>
          <p:nvPr/>
        </p:nvSpPr>
        <p:spPr bwMode="auto">
          <a:xfrm>
            <a:off x="3549650" y="4508501"/>
            <a:ext cx="2963202" cy="7207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64" name="Line 95"/>
          <p:cNvSpPr>
            <a:spLocks noChangeShapeType="1"/>
          </p:cNvSpPr>
          <p:nvPr/>
        </p:nvSpPr>
        <p:spPr bwMode="auto">
          <a:xfrm flipV="1">
            <a:off x="2385352" y="5013325"/>
            <a:ext cx="0" cy="17145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65" name="Line 96"/>
          <p:cNvSpPr>
            <a:spLocks noChangeShapeType="1"/>
          </p:cNvSpPr>
          <p:nvPr/>
        </p:nvSpPr>
        <p:spPr bwMode="auto">
          <a:xfrm flipV="1">
            <a:off x="3193654" y="5013326"/>
            <a:ext cx="0" cy="174625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66" name="Line 97"/>
          <p:cNvSpPr>
            <a:spLocks noChangeShapeType="1"/>
          </p:cNvSpPr>
          <p:nvPr/>
        </p:nvSpPr>
        <p:spPr bwMode="auto">
          <a:xfrm>
            <a:off x="1676798" y="5084763"/>
            <a:ext cx="737790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67" name="Line 98"/>
          <p:cNvSpPr>
            <a:spLocks noChangeShapeType="1"/>
          </p:cNvSpPr>
          <p:nvPr/>
        </p:nvSpPr>
        <p:spPr bwMode="auto">
          <a:xfrm flipH="1">
            <a:off x="3160978" y="5084763"/>
            <a:ext cx="767027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68" name="Rectangle 99"/>
          <p:cNvSpPr>
            <a:spLocks noChangeArrowheads="1"/>
          </p:cNvSpPr>
          <p:nvPr/>
        </p:nvSpPr>
        <p:spPr bwMode="auto">
          <a:xfrm>
            <a:off x="2457583" y="4868864"/>
            <a:ext cx="61876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ea typeface="宋体" pitchFamily="2" charset="-122"/>
              </a:rPr>
              <a:t>8 bit</a:t>
            </a:r>
          </a:p>
        </p:txBody>
      </p:sp>
      <p:sp>
        <p:nvSpPr>
          <p:cNvPr id="118869" name="Rectangle 100"/>
          <p:cNvSpPr>
            <a:spLocks noChangeArrowheads="1"/>
          </p:cNvSpPr>
          <p:nvPr/>
        </p:nvSpPr>
        <p:spPr bwMode="auto">
          <a:xfrm>
            <a:off x="9154452" y="4330700"/>
            <a:ext cx="25327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ea typeface="宋体" pitchFamily="2" charset="-122"/>
              </a:rPr>
              <a:t>t</a:t>
            </a:r>
          </a:p>
        </p:txBody>
      </p:sp>
      <p:sp>
        <p:nvSpPr>
          <p:cNvPr id="118870" name="Rectangle 101"/>
          <p:cNvSpPr>
            <a:spLocks noChangeArrowheads="1"/>
          </p:cNvSpPr>
          <p:nvPr/>
        </p:nvSpPr>
        <p:spPr bwMode="auto">
          <a:xfrm>
            <a:off x="4079346" y="4114800"/>
            <a:ext cx="14651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itchFamily="18" charset="0"/>
              </a:rPr>
              <a:t>时分复用帧</a:t>
            </a:r>
          </a:p>
        </p:txBody>
      </p:sp>
      <p:sp>
        <p:nvSpPr>
          <p:cNvPr id="118871" name="Rectangle 102"/>
          <p:cNvSpPr>
            <a:spLocks noChangeArrowheads="1"/>
          </p:cNvSpPr>
          <p:nvPr/>
        </p:nvSpPr>
        <p:spPr bwMode="auto">
          <a:xfrm>
            <a:off x="6528330" y="4114800"/>
            <a:ext cx="14651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imes New Roman" pitchFamily="18" charset="0"/>
              </a:rPr>
              <a:t>时分复用帧</a:t>
            </a:r>
          </a:p>
        </p:txBody>
      </p:sp>
      <p:sp>
        <p:nvSpPr>
          <p:cNvPr id="118872" name="Line 103"/>
          <p:cNvSpPr>
            <a:spLocks noChangeShapeType="1"/>
          </p:cNvSpPr>
          <p:nvPr/>
        </p:nvSpPr>
        <p:spPr bwMode="auto">
          <a:xfrm flipH="1">
            <a:off x="6512852" y="5661026"/>
            <a:ext cx="5159" cy="6254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73" name="Line 104"/>
          <p:cNvSpPr>
            <a:spLocks noChangeShapeType="1"/>
          </p:cNvSpPr>
          <p:nvPr/>
        </p:nvSpPr>
        <p:spPr bwMode="auto">
          <a:xfrm>
            <a:off x="603647" y="5661025"/>
            <a:ext cx="0" cy="6159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74" name="Line 105"/>
          <p:cNvSpPr>
            <a:spLocks noChangeShapeType="1"/>
          </p:cNvSpPr>
          <p:nvPr/>
        </p:nvSpPr>
        <p:spPr bwMode="auto">
          <a:xfrm>
            <a:off x="584730" y="6237288"/>
            <a:ext cx="585073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75" name="Rectangle 106"/>
          <p:cNvSpPr>
            <a:spLocks noChangeArrowheads="1"/>
          </p:cNvSpPr>
          <p:nvPr/>
        </p:nvSpPr>
        <p:spPr bwMode="auto">
          <a:xfrm>
            <a:off x="3783542" y="6021389"/>
            <a:ext cx="1279839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/>
              <a:t>T = 125 </a:t>
            </a:r>
            <a:r>
              <a:rPr kumimoji="1" lang="en-US" altLang="zh-CN" sz="1800">
                <a:cs typeface="Arial" charset="0"/>
              </a:rPr>
              <a:t>µ</a:t>
            </a:r>
            <a:r>
              <a:rPr kumimoji="1" lang="en-US" altLang="zh-CN" sz="1800"/>
              <a:t>s</a:t>
            </a:r>
          </a:p>
        </p:txBody>
      </p:sp>
      <p:sp>
        <p:nvSpPr>
          <p:cNvPr id="118876" name="Oval 107"/>
          <p:cNvSpPr>
            <a:spLocks noChangeArrowheads="1"/>
          </p:cNvSpPr>
          <p:nvPr/>
        </p:nvSpPr>
        <p:spPr bwMode="auto">
          <a:xfrm>
            <a:off x="1826419" y="2671763"/>
            <a:ext cx="96308" cy="69850"/>
          </a:xfrm>
          <a:prstGeom prst="ellipse">
            <a:avLst/>
          </a:prstGeom>
          <a:solidFill>
            <a:schemeClr val="tx1"/>
          </a:solidFill>
          <a:ln w="28575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77" name="Line 108"/>
          <p:cNvSpPr>
            <a:spLocks noChangeShapeType="1"/>
          </p:cNvSpPr>
          <p:nvPr/>
        </p:nvSpPr>
        <p:spPr bwMode="auto">
          <a:xfrm>
            <a:off x="560653" y="4498975"/>
            <a:ext cx="860927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78" name="Line 109"/>
          <p:cNvSpPr>
            <a:spLocks noChangeShapeType="1"/>
          </p:cNvSpPr>
          <p:nvPr/>
        </p:nvSpPr>
        <p:spPr bwMode="auto">
          <a:xfrm>
            <a:off x="741231" y="5661025"/>
            <a:ext cx="0" cy="32385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879" name="Line 112"/>
          <p:cNvSpPr>
            <a:spLocks noChangeShapeType="1"/>
          </p:cNvSpPr>
          <p:nvPr/>
        </p:nvSpPr>
        <p:spPr bwMode="auto">
          <a:xfrm flipV="1">
            <a:off x="741231" y="5876925"/>
            <a:ext cx="577162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80" name="Rectangle 113"/>
          <p:cNvSpPr>
            <a:spLocks noChangeArrowheads="1"/>
          </p:cNvSpPr>
          <p:nvPr/>
        </p:nvSpPr>
        <p:spPr bwMode="auto">
          <a:xfrm>
            <a:off x="2498858" y="5700714"/>
            <a:ext cx="1195841" cy="36676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/>
              <a:t>24 </a:t>
            </a:r>
            <a:r>
              <a:rPr kumimoji="1" lang="zh-CN" altLang="en-US" sz="1800"/>
              <a:t>个话路</a:t>
            </a:r>
          </a:p>
        </p:txBody>
      </p:sp>
      <p:sp>
        <p:nvSpPr>
          <p:cNvPr id="118881" name="Rectangle 116"/>
          <p:cNvSpPr>
            <a:spLocks noChangeArrowheads="1"/>
          </p:cNvSpPr>
          <p:nvPr/>
        </p:nvSpPr>
        <p:spPr bwMode="auto">
          <a:xfrm>
            <a:off x="1135062" y="4152900"/>
            <a:ext cx="2462742" cy="349250"/>
          </a:xfrm>
          <a:prstGeom prst="rect">
            <a:avLst/>
          </a:prstGeom>
          <a:noFill/>
          <a:ln w="2857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82" name="Rectangle 117"/>
          <p:cNvSpPr>
            <a:spLocks noChangeArrowheads="1"/>
          </p:cNvSpPr>
          <p:nvPr/>
        </p:nvSpPr>
        <p:spPr bwMode="auto">
          <a:xfrm>
            <a:off x="896012" y="3716339"/>
            <a:ext cx="8316913" cy="371475"/>
          </a:xfrm>
          <a:prstGeom prst="rect">
            <a:avLst/>
          </a:prstGeom>
          <a:noFill/>
          <a:ln w="2857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8883" name="Rectangle 120"/>
          <p:cNvSpPr>
            <a:spLocks noChangeArrowheads="1"/>
          </p:cNvSpPr>
          <p:nvPr/>
        </p:nvSpPr>
        <p:spPr bwMode="auto">
          <a:xfrm>
            <a:off x="428229" y="4868864"/>
            <a:ext cx="61876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defTabSz="7620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defTabSz="7620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defTabSz="7620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defTabSz="7620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ea typeface="宋体" pitchFamily="2" charset="-122"/>
              </a:rPr>
              <a:t>1 bit</a:t>
            </a:r>
          </a:p>
        </p:txBody>
      </p:sp>
      <p:sp>
        <p:nvSpPr>
          <p:cNvPr id="118884" name="Rectangle 121"/>
          <p:cNvSpPr>
            <a:spLocks noChangeArrowheads="1"/>
          </p:cNvSpPr>
          <p:nvPr/>
        </p:nvSpPr>
        <p:spPr bwMode="auto">
          <a:xfrm>
            <a:off x="6669352" y="5260976"/>
            <a:ext cx="825500" cy="366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</a:rPr>
              <a:t>旧的数字传输</a:t>
            </a:r>
            <a:r>
              <a:rPr lang="zh-CN" altLang="en-US" sz="4000" dirty="0" smtClean="0">
                <a:solidFill>
                  <a:srgbClr val="FF0000"/>
                </a:solidFill>
              </a:rPr>
              <a:t>系统存在许多</a:t>
            </a:r>
            <a:r>
              <a:rPr lang="zh-CN" altLang="en-US" sz="4000" dirty="0">
                <a:solidFill>
                  <a:srgbClr val="FF0000"/>
                </a:solidFill>
              </a:rPr>
              <a:t>缺点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最主要的是以下两个方面：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速率标准不</a:t>
            </a:r>
            <a:r>
              <a:rPr lang="zh-CN" altLang="en-US" dirty="0" smtClean="0">
                <a:solidFill>
                  <a:srgbClr val="FF0000"/>
                </a:solidFill>
              </a:rPr>
              <a:t>统一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ea typeface="黑体" pitchFamily="2" charset="-122"/>
              </a:rPr>
              <a:t>如果不对高次群的数字传输速率进行标准化，国际范围</a:t>
            </a:r>
            <a:r>
              <a:rPr lang="zh-CN" altLang="en-US" dirty="0" smtClean="0">
                <a:ea typeface="黑体" pitchFamily="2" charset="-122"/>
              </a:rPr>
              <a:t>的</a:t>
            </a:r>
            <a:r>
              <a:rPr lang="zh-CN" altLang="zh-CN" dirty="0">
                <a:solidFill>
                  <a:srgbClr val="0000FF"/>
                </a:solidFill>
              </a:rPr>
              <a:t>基于光纤</a:t>
            </a:r>
            <a:r>
              <a:rPr lang="zh-CN" altLang="en-US" dirty="0">
                <a:solidFill>
                  <a:srgbClr val="0000FF"/>
                </a:solidFill>
              </a:rPr>
              <a:t>高速</a:t>
            </a:r>
            <a:r>
              <a:rPr lang="zh-CN" altLang="en-US" dirty="0">
                <a:solidFill>
                  <a:srgbClr val="0000FF"/>
                </a:solidFill>
                <a:ea typeface="黑体" pitchFamily="2" charset="-122"/>
              </a:rPr>
              <a:t>数据传输就很难实现。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不是同步传输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ea typeface="黑体" pitchFamily="2" charset="-122"/>
              </a:rPr>
              <a:t>在过去相当长的时间，为了节约经费，各国的数字网主要是采用准同步方式。</a:t>
            </a:r>
            <a:r>
              <a:rPr lang="zh-CN" altLang="en-US" dirty="0"/>
              <a:t>  </a:t>
            </a:r>
            <a:endParaRPr lang="en-US" altLang="zh-CN" dirty="0" smtClean="0"/>
          </a:p>
          <a:p>
            <a:pPr lvl="1"/>
            <a:r>
              <a:rPr lang="zh-CN" altLang="zh-CN" dirty="0"/>
              <a:t>当数据传输的速率很高时，</a:t>
            </a:r>
            <a:r>
              <a:rPr lang="zh-CN" altLang="zh-CN" dirty="0">
                <a:solidFill>
                  <a:srgbClr val="0000FF"/>
                </a:solidFill>
              </a:rPr>
              <a:t>收发双方的时钟同步就成为很大的问题。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0" y="30538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6564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同步光纤网 </a:t>
            </a:r>
            <a:r>
              <a:rPr lang="en-US" altLang="zh-CN"/>
              <a:t>SONET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同步光纤网</a:t>
            </a:r>
            <a:r>
              <a:rPr lang="zh-CN" altLang="en-US" sz="2800" dirty="0"/>
              <a:t> </a:t>
            </a:r>
            <a:r>
              <a:rPr lang="en-US" altLang="zh-CN" sz="2800" dirty="0"/>
              <a:t>SONET (Synchronous Optical Network)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各级时钟都来自一个非常精确的主时钟。 </a:t>
            </a:r>
            <a:endParaRPr lang="en-US" altLang="zh-CN" sz="2800" dirty="0" smtClean="0"/>
          </a:p>
          <a:p>
            <a:r>
              <a:rPr lang="en-US" altLang="zh-CN" sz="2800" dirty="0" smtClean="0"/>
              <a:t>SONET </a:t>
            </a:r>
            <a:r>
              <a:rPr lang="zh-CN" altLang="zh-CN" sz="2800" dirty="0" smtClean="0"/>
              <a:t>为</a:t>
            </a:r>
            <a:r>
              <a:rPr lang="zh-CN" altLang="zh-CN" sz="2800" dirty="0"/>
              <a:t>光纤传输系统定义了同步传输的线路速率</a:t>
            </a:r>
            <a:r>
              <a:rPr lang="zh-CN" altLang="zh-CN" sz="2800" dirty="0" smtClean="0"/>
              <a:t>等级结构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对电信信号称为第 </a:t>
            </a:r>
            <a:r>
              <a:rPr lang="en-US" altLang="zh-CN" sz="2400" dirty="0"/>
              <a:t>1 </a:t>
            </a:r>
            <a:r>
              <a:rPr lang="zh-CN" altLang="en-US" sz="2400" dirty="0"/>
              <a:t>级</a:t>
            </a:r>
            <a:r>
              <a:rPr lang="zh-CN" altLang="en-US" sz="2400" dirty="0">
                <a:solidFill>
                  <a:srgbClr val="FF0000"/>
                </a:solidFill>
              </a:rPr>
              <a:t>同步传送信号 </a:t>
            </a:r>
            <a:r>
              <a:rPr lang="en-US" altLang="zh-CN" sz="2400" dirty="0"/>
              <a:t>STS-1 (Synchronous Transport Signal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，其传输速率</a:t>
            </a:r>
            <a:r>
              <a:rPr lang="zh-CN" altLang="en-US" sz="2400" dirty="0"/>
              <a:t>是 </a:t>
            </a:r>
            <a:r>
              <a:rPr lang="en-US" altLang="zh-CN" sz="2400" dirty="0"/>
              <a:t>51.84 </a:t>
            </a:r>
            <a:r>
              <a:rPr lang="en-US" altLang="zh-CN" sz="2400" dirty="0" smtClean="0"/>
              <a:t>Mbit/s</a:t>
            </a:r>
            <a:r>
              <a:rPr lang="zh-CN" altLang="en-US" sz="2400" dirty="0"/>
              <a:t>。</a:t>
            </a:r>
          </a:p>
          <a:p>
            <a:pPr lvl="1"/>
            <a:r>
              <a:rPr lang="zh-CN" altLang="en-US" sz="2400" dirty="0" smtClean="0"/>
              <a:t>对光信号</a:t>
            </a:r>
            <a:r>
              <a:rPr lang="zh-CN" altLang="en-US" sz="2400" dirty="0"/>
              <a:t>则称为第 </a:t>
            </a:r>
            <a:r>
              <a:rPr lang="en-US" altLang="zh-CN" sz="2400" dirty="0"/>
              <a:t>1 </a:t>
            </a:r>
            <a:r>
              <a:rPr lang="zh-CN" altLang="en-US" sz="2400" dirty="0"/>
              <a:t>级</a:t>
            </a:r>
            <a:r>
              <a:rPr lang="zh-CN" altLang="en-US" sz="2400" dirty="0">
                <a:solidFill>
                  <a:srgbClr val="FF0000"/>
                </a:solidFill>
              </a:rPr>
              <a:t>光载波 </a:t>
            </a:r>
            <a:r>
              <a:rPr lang="en-US" altLang="zh-CN" sz="2400" dirty="0" smtClean="0"/>
              <a:t>OC-1 (OC </a:t>
            </a:r>
            <a:r>
              <a:rPr lang="zh-CN" altLang="en-US" sz="2400" dirty="0"/>
              <a:t>表示</a:t>
            </a:r>
            <a:r>
              <a:rPr lang="en-US" altLang="zh-CN" sz="2400" dirty="0"/>
              <a:t>Optical </a:t>
            </a:r>
            <a:r>
              <a:rPr lang="en-US" altLang="zh-CN" sz="2400" dirty="0" smtClean="0"/>
              <a:t>Carrier)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zh-CN" sz="2800" dirty="0"/>
              <a:t>现已定义了</a:t>
            </a:r>
            <a:r>
              <a:rPr lang="zh-CN" altLang="zh-CN" sz="2800" dirty="0" smtClean="0"/>
              <a:t>从</a:t>
            </a:r>
            <a:r>
              <a:rPr lang="en-US" altLang="zh-CN" sz="2800" dirty="0" smtClean="0"/>
              <a:t> 51.84 </a:t>
            </a:r>
            <a:r>
              <a:rPr lang="en-US" altLang="zh-CN" sz="2800" dirty="0"/>
              <a:t>Mbit/s (</a:t>
            </a:r>
            <a:r>
              <a:rPr lang="zh-CN" altLang="zh-CN" sz="2800" dirty="0"/>
              <a:t>即</a:t>
            </a:r>
            <a:r>
              <a:rPr lang="en-US" altLang="zh-CN" sz="2800" dirty="0"/>
              <a:t>OC-1) </a:t>
            </a:r>
            <a:r>
              <a:rPr lang="zh-CN" altLang="zh-CN" sz="2800" dirty="0" smtClean="0"/>
              <a:t>一直到</a:t>
            </a:r>
            <a:r>
              <a:rPr lang="en-US" altLang="zh-CN" sz="2800" dirty="0" smtClean="0"/>
              <a:t> 9953.280 Mbit/s (</a:t>
            </a:r>
            <a:r>
              <a:rPr lang="zh-CN" altLang="zh-CN" sz="2800" dirty="0" smtClean="0"/>
              <a:t>即</a:t>
            </a:r>
            <a:r>
              <a:rPr lang="en-US" altLang="zh-CN" sz="2800" dirty="0" smtClean="0"/>
              <a:t> OC-192/STS-192)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标准。</a:t>
            </a:r>
            <a:r>
              <a:rPr lang="zh-CN" altLang="en-US" sz="2800" dirty="0" smtClean="0"/>
              <a:t>  </a:t>
            </a:r>
            <a:endParaRPr lang="zh-CN" altLang="en-US" sz="2800" dirty="0"/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0" y="30538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825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/>
            </a:r>
            <a:br>
              <a:rPr lang="en-US" altLang="zh-CN"/>
            </a:br>
            <a:r>
              <a:rPr lang="zh-CN" altLang="en-US"/>
              <a:t>同步数字系列 </a:t>
            </a:r>
            <a:r>
              <a:rPr lang="en-US" altLang="zh-CN" b="1"/>
              <a:t>SDH</a:t>
            </a:r>
            <a:r>
              <a:rPr lang="en-US" altLang="zh-CN"/>
              <a:t>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ITU-T </a:t>
            </a:r>
            <a:r>
              <a:rPr lang="zh-CN" altLang="en-US" dirty="0"/>
              <a:t>以美国标准 </a:t>
            </a:r>
            <a:r>
              <a:rPr lang="en-US" altLang="zh-CN" dirty="0"/>
              <a:t>SONET </a:t>
            </a:r>
            <a:r>
              <a:rPr lang="zh-CN" altLang="en-US" dirty="0"/>
              <a:t>为基础，制订出国际标准</a:t>
            </a:r>
            <a:r>
              <a:rPr lang="zh-CN" altLang="en-US" dirty="0">
                <a:solidFill>
                  <a:srgbClr val="FF0000"/>
                </a:solidFill>
              </a:rPr>
              <a:t>同步数字系列</a:t>
            </a:r>
            <a:r>
              <a:rPr lang="zh-CN" altLang="en-US" dirty="0"/>
              <a:t> </a:t>
            </a:r>
            <a:r>
              <a:rPr lang="en-US" altLang="zh-CN" dirty="0"/>
              <a:t>SDH (Synchronous Digital Hierarchy)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一般可认为 </a:t>
            </a:r>
            <a:r>
              <a:rPr lang="en-US" altLang="zh-CN" dirty="0"/>
              <a:t>SDH </a:t>
            </a:r>
            <a:r>
              <a:rPr lang="zh-CN" altLang="en-US" dirty="0"/>
              <a:t>与 </a:t>
            </a:r>
            <a:r>
              <a:rPr lang="en-US" altLang="zh-CN" dirty="0"/>
              <a:t>SONET </a:t>
            </a:r>
            <a:r>
              <a:rPr lang="zh-CN" altLang="en-US" dirty="0"/>
              <a:t>是同义词。</a:t>
            </a:r>
          </a:p>
          <a:p>
            <a:r>
              <a:rPr lang="zh-CN" altLang="zh-CN" dirty="0" smtClean="0">
                <a:solidFill>
                  <a:srgbClr val="FF0000"/>
                </a:solidFill>
              </a:rPr>
              <a:t>其</a:t>
            </a:r>
            <a:r>
              <a:rPr lang="zh-CN" altLang="zh-CN" dirty="0">
                <a:solidFill>
                  <a:srgbClr val="FF0000"/>
                </a:solidFill>
              </a:rPr>
              <a:t>主要不同点是</a:t>
            </a:r>
            <a:r>
              <a:rPr lang="zh-CN" altLang="zh-CN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/>
              <a:t>SDH </a:t>
            </a:r>
            <a:r>
              <a:rPr lang="zh-CN" altLang="en-US" dirty="0"/>
              <a:t>的基本速率为 </a:t>
            </a:r>
            <a:r>
              <a:rPr lang="en-US" altLang="zh-CN" dirty="0"/>
              <a:t>155.52 </a:t>
            </a:r>
            <a:r>
              <a:rPr lang="en-US" altLang="zh-CN" dirty="0" smtClean="0"/>
              <a:t>Mbit/s</a:t>
            </a:r>
            <a:r>
              <a:rPr lang="zh-CN" altLang="en-US" dirty="0"/>
              <a:t>，称为第 </a:t>
            </a:r>
            <a:r>
              <a:rPr lang="en-US" altLang="zh-CN" b="1" dirty="0"/>
              <a:t>1 </a:t>
            </a:r>
            <a:r>
              <a:rPr lang="zh-CN" altLang="en-US" dirty="0"/>
              <a:t>级</a:t>
            </a:r>
            <a:r>
              <a:rPr lang="zh-CN" altLang="en-US" dirty="0">
                <a:solidFill>
                  <a:srgbClr val="0000FF"/>
                </a:solidFill>
              </a:rPr>
              <a:t>同步传递</a:t>
            </a:r>
            <a:r>
              <a:rPr lang="zh-CN" altLang="en-US" dirty="0" smtClean="0">
                <a:solidFill>
                  <a:srgbClr val="0000FF"/>
                </a:solidFill>
              </a:rPr>
              <a:t>模块 </a:t>
            </a:r>
            <a:r>
              <a:rPr lang="en-US" altLang="zh-CN" dirty="0" smtClean="0"/>
              <a:t>(</a:t>
            </a:r>
            <a:r>
              <a:rPr lang="en-US" altLang="zh-CN" dirty="0"/>
              <a:t>Synchronous Transfer Module)</a:t>
            </a:r>
            <a:r>
              <a:rPr lang="zh-CN" altLang="en-US" dirty="0"/>
              <a:t>，即 </a:t>
            </a:r>
            <a:r>
              <a:rPr lang="en-US" altLang="zh-CN" dirty="0"/>
              <a:t>STM-1</a:t>
            </a:r>
            <a:r>
              <a:rPr lang="zh-CN" altLang="en-US" dirty="0"/>
              <a:t>，相当于 </a:t>
            </a:r>
            <a:r>
              <a:rPr lang="en-US" altLang="zh-CN" dirty="0"/>
              <a:t>SONET </a:t>
            </a:r>
            <a:r>
              <a:rPr lang="zh-CN" altLang="en-US" dirty="0"/>
              <a:t>体系中的 </a:t>
            </a:r>
            <a:r>
              <a:rPr lang="en-US" altLang="zh-CN" dirty="0"/>
              <a:t>OC-3 </a:t>
            </a:r>
            <a:r>
              <a:rPr lang="zh-CN" altLang="en-US" dirty="0"/>
              <a:t>速率。   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0" y="30538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41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第</a:t>
            </a:r>
            <a:r>
              <a:rPr lang="en-US" altLang="zh-CN" dirty="0" smtClean="0"/>
              <a:t> 2 </a:t>
            </a:r>
            <a:r>
              <a:rPr lang="zh-CN" altLang="zh-CN" dirty="0" smtClean="0"/>
              <a:t>章</a:t>
            </a:r>
            <a:r>
              <a:rPr lang="en-US" altLang="zh-CN" dirty="0" smtClean="0"/>
              <a:t>  </a:t>
            </a:r>
            <a:r>
              <a:rPr lang="zh-CN" altLang="zh-CN" dirty="0"/>
              <a:t>物理层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en-US" altLang="zh-CN" dirty="0" smtClean="0"/>
              <a:t> </a:t>
            </a:r>
            <a:r>
              <a:rPr lang="zh-CN" altLang="zh-CN" dirty="0" smtClean="0"/>
              <a:t>物理层</a:t>
            </a:r>
            <a:r>
              <a:rPr lang="zh-CN" altLang="zh-CN" dirty="0"/>
              <a:t>的基本概念</a:t>
            </a:r>
          </a:p>
          <a:p>
            <a:r>
              <a:rPr lang="en-US" altLang="zh-CN" dirty="0" smtClean="0"/>
              <a:t>2.2  </a:t>
            </a:r>
            <a:r>
              <a:rPr lang="zh-CN" altLang="zh-CN" dirty="0" smtClean="0"/>
              <a:t>数据通信</a:t>
            </a:r>
            <a:r>
              <a:rPr lang="zh-CN" altLang="zh-CN" dirty="0"/>
              <a:t>的基础知识</a:t>
            </a:r>
          </a:p>
          <a:p>
            <a:r>
              <a:rPr lang="en-US" altLang="zh-CN" dirty="0" smtClean="0"/>
              <a:t>2.3  </a:t>
            </a:r>
            <a:r>
              <a:rPr lang="zh-CN" altLang="zh-CN" dirty="0" smtClean="0"/>
              <a:t>物理层</a:t>
            </a:r>
            <a:r>
              <a:rPr lang="zh-CN" altLang="zh-CN" dirty="0"/>
              <a:t>下面的传输媒体</a:t>
            </a:r>
          </a:p>
          <a:p>
            <a:r>
              <a:rPr lang="en-US" altLang="zh-CN" dirty="0" smtClean="0"/>
              <a:t>2.4  </a:t>
            </a:r>
            <a:r>
              <a:rPr lang="zh-CN" altLang="zh-CN" dirty="0" smtClean="0"/>
              <a:t>信道</a:t>
            </a:r>
            <a:r>
              <a:rPr lang="zh-CN" altLang="zh-CN" dirty="0"/>
              <a:t>复用技术</a:t>
            </a:r>
          </a:p>
          <a:p>
            <a:r>
              <a:rPr lang="en-US" altLang="zh-CN" dirty="0" smtClean="0"/>
              <a:t>2.5  </a:t>
            </a:r>
            <a:r>
              <a:rPr lang="zh-CN" altLang="zh-CN" dirty="0" smtClean="0"/>
              <a:t>数字传输</a:t>
            </a:r>
            <a:r>
              <a:rPr lang="zh-CN" altLang="zh-CN" dirty="0"/>
              <a:t>系统</a:t>
            </a:r>
          </a:p>
          <a:p>
            <a:r>
              <a:rPr lang="en-US" altLang="zh-CN" dirty="0" smtClean="0"/>
              <a:t>2.6  </a:t>
            </a:r>
            <a:r>
              <a:rPr lang="zh-CN" altLang="zh-CN" dirty="0" smtClean="0"/>
              <a:t>宽带</a:t>
            </a:r>
            <a:r>
              <a:rPr lang="zh-CN" altLang="zh-CN" dirty="0"/>
              <a:t>接入技术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386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305" name="Group 4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07028121"/>
              </p:ext>
            </p:extLst>
          </p:nvPr>
        </p:nvGraphicFramePr>
        <p:xfrm>
          <a:off x="416496" y="1060450"/>
          <a:ext cx="9295168" cy="5105318"/>
        </p:xfrm>
        <a:graphic>
          <a:graphicData uri="http://schemas.openxmlformats.org/drawingml/2006/table">
            <a:tbl>
              <a:tblPr/>
              <a:tblGrid>
                <a:gridCol w="1781741"/>
                <a:gridCol w="2770482"/>
                <a:gridCol w="1897178"/>
                <a:gridCol w="2845767"/>
              </a:tblGrid>
              <a:tr h="738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线路速率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(Mb/s)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SONET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符号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ITU-T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符号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表示线路速率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的常用近似值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10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  51.840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OC-1/STS-1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 155.520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OC-3/STS-3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STM-1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155 Mbit/s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 466.560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OC-9/STS-9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STM-3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 622.080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OC-12/STS-12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STM-4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622 Mbit/s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 933.120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OC-18/STS-18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STM-6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1244.160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OC-24/STS-24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STM-8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2488.320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OC-48/STS-48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STM-16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2.5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Gbit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/s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4976.640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OC-96/STS-96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STM-32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9953.280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OC-192/STS-192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STM-64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10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Gbit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  <a:cs typeface="Times New Roman" pitchFamily="18" charset="0"/>
                        </a:rPr>
                        <a:t>/s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39813.120 </a:t>
                      </a:r>
                    </a:p>
                  </a:txBody>
                  <a:tcPr marL="99060" marR="990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OC-768/STS-768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STM-256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40 </a:t>
                      </a:r>
                      <a:r>
                        <a:rPr kumimoji="0" lang="en-US" altLang="zh-CN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Gbit</a:t>
                      </a: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/s </a:t>
                      </a:r>
                    </a:p>
                  </a:txBody>
                  <a:tcPr marL="99060" marR="990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6209" name="Text Box 321"/>
          <p:cNvSpPr txBox="1">
            <a:spLocks noChangeArrowheads="1"/>
          </p:cNvSpPr>
          <p:nvPr/>
        </p:nvSpPr>
        <p:spPr bwMode="auto">
          <a:xfrm>
            <a:off x="696762" y="548680"/>
            <a:ext cx="79286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ea typeface="黑体" pitchFamily="2" charset="-122"/>
              </a:rPr>
              <a:t>SONET</a:t>
            </a:r>
            <a:r>
              <a:rPr lang="zh-CN" altLang="zh-CN" sz="2400" b="1" dirty="0" smtClean="0">
                <a:ea typeface="黑体" pitchFamily="2" charset="-122"/>
              </a:rPr>
              <a:t>的</a:t>
            </a:r>
            <a:r>
              <a:rPr lang="en-US" altLang="zh-CN" sz="2400" b="1" dirty="0" smtClean="0">
                <a:ea typeface="黑体" pitchFamily="2" charset="-122"/>
              </a:rPr>
              <a:t> OC</a:t>
            </a:r>
            <a:r>
              <a:rPr lang="zh-CN" altLang="zh-CN" sz="2400" b="1" dirty="0" smtClean="0">
                <a:ea typeface="黑体" pitchFamily="2" charset="-122"/>
              </a:rPr>
              <a:t>级</a:t>
            </a:r>
            <a:r>
              <a:rPr lang="en-US" altLang="zh-CN" sz="2400" b="1" dirty="0" smtClean="0">
                <a:ea typeface="黑体" pitchFamily="2" charset="-122"/>
              </a:rPr>
              <a:t> / STS</a:t>
            </a:r>
            <a:r>
              <a:rPr lang="zh-CN" altLang="zh-CN" sz="2400" b="1" dirty="0" smtClean="0">
                <a:ea typeface="黑体" pitchFamily="2" charset="-122"/>
              </a:rPr>
              <a:t>级</a:t>
            </a:r>
            <a:r>
              <a:rPr lang="en-US" altLang="zh-CN" sz="2400" b="1" dirty="0" smtClean="0">
                <a:ea typeface="黑体" pitchFamily="2" charset="-122"/>
              </a:rPr>
              <a:t> </a:t>
            </a:r>
            <a:r>
              <a:rPr lang="zh-CN" altLang="zh-CN" sz="2400" b="1" dirty="0" smtClean="0">
                <a:ea typeface="黑体" pitchFamily="2" charset="-122"/>
              </a:rPr>
              <a:t>与</a:t>
            </a:r>
            <a:r>
              <a:rPr lang="en-US" altLang="zh-CN" sz="2400" b="1" dirty="0">
                <a:ea typeface="黑体" pitchFamily="2" charset="-122"/>
              </a:rPr>
              <a:t>SDH</a:t>
            </a:r>
            <a:r>
              <a:rPr lang="zh-CN" altLang="zh-CN" sz="2400" b="1" dirty="0" smtClean="0">
                <a:ea typeface="黑体" pitchFamily="2" charset="-122"/>
              </a:rPr>
              <a:t>的</a:t>
            </a:r>
            <a:r>
              <a:rPr lang="en-US" altLang="zh-CN" sz="2400" b="1" dirty="0" smtClean="0">
                <a:ea typeface="黑体" pitchFamily="2" charset="-122"/>
              </a:rPr>
              <a:t> STM</a:t>
            </a:r>
            <a:r>
              <a:rPr lang="zh-CN" altLang="zh-CN" sz="2400" b="1" dirty="0" smtClean="0">
                <a:ea typeface="黑体" pitchFamily="2" charset="-122"/>
              </a:rPr>
              <a:t>级</a:t>
            </a:r>
            <a:r>
              <a:rPr lang="en-US" altLang="zh-CN" sz="2400" b="1" dirty="0" smtClean="0">
                <a:ea typeface="黑体" pitchFamily="2" charset="-122"/>
              </a:rPr>
              <a:t> </a:t>
            </a:r>
            <a:r>
              <a:rPr lang="zh-CN" altLang="zh-CN" sz="2400" b="1" dirty="0" smtClean="0">
                <a:ea typeface="黑体" pitchFamily="2" charset="-122"/>
              </a:rPr>
              <a:t>的</a:t>
            </a:r>
            <a:r>
              <a:rPr lang="zh-CN" altLang="zh-CN" sz="2400" b="1" dirty="0">
                <a:ea typeface="黑体" pitchFamily="2" charset="-122"/>
              </a:rPr>
              <a:t>对应关系</a:t>
            </a:r>
            <a:endParaRPr lang="zh-CN" altLang="en-US" sz="2400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3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SONET / SDH </a:t>
            </a:r>
            <a:r>
              <a:rPr lang="zh-CN" altLang="en-US" dirty="0" smtClean="0"/>
              <a:t>标准的意义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</a:t>
            </a:r>
            <a:r>
              <a:rPr lang="zh-CN" altLang="zh-CN" dirty="0" smtClean="0"/>
              <a:t>不同</a:t>
            </a:r>
            <a:r>
              <a:rPr lang="zh-CN" altLang="zh-CN" dirty="0"/>
              <a:t>的数字传输体制在</a:t>
            </a:r>
            <a:r>
              <a:rPr lang="en-US" altLang="zh-CN" dirty="0"/>
              <a:t> </a:t>
            </a:r>
            <a:r>
              <a:rPr lang="en-US" altLang="zh-CN" dirty="0" smtClean="0"/>
              <a:t>STM-1 </a:t>
            </a:r>
            <a:r>
              <a:rPr lang="zh-CN" altLang="zh-CN" dirty="0" smtClean="0"/>
              <a:t>等级</a:t>
            </a:r>
            <a:r>
              <a:rPr lang="zh-CN" altLang="zh-CN" dirty="0"/>
              <a:t>上获得了</a:t>
            </a:r>
            <a:r>
              <a:rPr lang="zh-CN" altLang="zh-CN" dirty="0" smtClean="0"/>
              <a:t>统一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第一次</a:t>
            </a:r>
            <a:r>
              <a:rPr lang="zh-CN" altLang="zh-CN" dirty="0"/>
              <a:t>真正实现了数字传输体制上的世界性</a:t>
            </a:r>
            <a:r>
              <a:rPr lang="zh-CN" altLang="zh-CN" dirty="0" smtClean="0"/>
              <a:t>标准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已成为公认的新一代理想的传输网</a:t>
            </a:r>
            <a:r>
              <a:rPr lang="zh-CN" altLang="zh-CN" dirty="0" smtClean="0"/>
              <a:t>体制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SDH </a:t>
            </a:r>
            <a:r>
              <a:rPr lang="zh-CN" altLang="zh-CN" dirty="0" smtClean="0"/>
              <a:t>标准</a:t>
            </a:r>
            <a:r>
              <a:rPr lang="zh-CN" altLang="zh-CN" dirty="0"/>
              <a:t>也适合于微波和卫星传输的技术体制。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08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 </a:t>
            </a:r>
            <a:r>
              <a:rPr lang="zh-CN" altLang="zh-CN" dirty="0"/>
              <a:t>宽带接入技术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2.6.1  </a:t>
            </a:r>
            <a:r>
              <a:rPr lang="en-US" altLang="zh-CN" dirty="0" smtClean="0"/>
              <a:t>ADSL </a:t>
            </a:r>
            <a:r>
              <a:rPr lang="zh-CN" altLang="zh-CN" dirty="0" smtClean="0"/>
              <a:t>技术</a:t>
            </a:r>
            <a:endParaRPr lang="zh-CN" altLang="zh-CN" dirty="0"/>
          </a:p>
          <a:p>
            <a:r>
              <a:rPr lang="en-US" altLang="zh-CN" dirty="0" smtClean="0"/>
              <a:t>2.6.2  </a:t>
            </a:r>
            <a:r>
              <a:rPr lang="zh-CN" altLang="zh-CN" dirty="0"/>
              <a:t>光纤同轴混合网（</a:t>
            </a:r>
            <a:r>
              <a:rPr lang="en-US" altLang="zh-CN" dirty="0"/>
              <a:t>HFC</a:t>
            </a:r>
            <a:r>
              <a:rPr lang="zh-CN" altLang="zh-CN" dirty="0"/>
              <a:t>网）</a:t>
            </a:r>
          </a:p>
          <a:p>
            <a:r>
              <a:rPr lang="en-US" altLang="zh-CN" dirty="0" smtClean="0"/>
              <a:t>2.6.3  </a:t>
            </a:r>
            <a:r>
              <a:rPr lang="en-US" altLang="zh-CN" dirty="0" err="1" smtClean="0"/>
              <a:t>FTTx</a:t>
            </a:r>
            <a:r>
              <a:rPr lang="en-US" altLang="zh-CN" dirty="0" smtClean="0"/>
              <a:t> </a:t>
            </a:r>
            <a:r>
              <a:rPr lang="zh-CN" altLang="zh-CN" dirty="0" smtClean="0"/>
              <a:t>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98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 </a:t>
            </a:r>
            <a:r>
              <a:rPr lang="zh-CN" altLang="zh-CN" dirty="0"/>
              <a:t>宽带接入技术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/>
              <a:t>用户要连接到互联网，必须先连接到</a:t>
            </a:r>
            <a:r>
              <a:rPr lang="zh-CN" altLang="zh-CN" dirty="0" smtClean="0"/>
              <a:t>某个</a:t>
            </a:r>
            <a:r>
              <a:rPr lang="en-US" altLang="zh-CN" dirty="0" smtClean="0"/>
              <a:t> ISP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zh-CN" dirty="0"/>
              <a:t>在互联网的发展初期，用户都是利用电话的用户线通过调制解调器连接</a:t>
            </a:r>
            <a:r>
              <a:rPr lang="zh-CN" altLang="zh-CN" dirty="0" smtClean="0"/>
              <a:t>到</a:t>
            </a:r>
            <a:r>
              <a:rPr lang="en-US" altLang="zh-CN" dirty="0" smtClean="0"/>
              <a:t> ISP </a:t>
            </a:r>
            <a:r>
              <a:rPr lang="zh-CN" altLang="zh-CN" dirty="0" smtClean="0"/>
              <a:t>的，</a:t>
            </a:r>
            <a:r>
              <a:rPr lang="zh-CN" altLang="en-US" dirty="0" smtClean="0"/>
              <a:t>电话</a:t>
            </a:r>
            <a:r>
              <a:rPr lang="zh-CN" altLang="zh-CN" dirty="0" smtClean="0"/>
              <a:t>用户</a:t>
            </a:r>
            <a:r>
              <a:rPr lang="zh-CN" altLang="zh-CN" dirty="0"/>
              <a:t>线接入到互联网的速率最高只能</a:t>
            </a:r>
            <a:r>
              <a:rPr lang="zh-CN" altLang="zh-CN" dirty="0" smtClean="0"/>
              <a:t>达到</a:t>
            </a:r>
            <a:r>
              <a:rPr lang="en-US" altLang="zh-CN" dirty="0" smtClean="0"/>
              <a:t> 56 </a:t>
            </a:r>
            <a:r>
              <a:rPr lang="en-US" altLang="zh-CN" dirty="0" err="1"/>
              <a:t>kbit</a:t>
            </a:r>
            <a:r>
              <a:rPr lang="en-US" altLang="zh-CN" dirty="0"/>
              <a:t>/s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zh-CN" dirty="0" smtClean="0"/>
              <a:t>美国联邦通信委员会</a:t>
            </a:r>
            <a:r>
              <a:rPr lang="en-US" altLang="zh-CN" dirty="0" smtClean="0"/>
              <a:t> FCC </a:t>
            </a:r>
            <a:r>
              <a:rPr lang="zh-CN" altLang="zh-CN" dirty="0" smtClean="0"/>
              <a:t>认为</a:t>
            </a:r>
            <a:r>
              <a:rPr lang="zh-CN" altLang="zh-CN" dirty="0"/>
              <a:t>只要双向速率之和</a:t>
            </a:r>
            <a:r>
              <a:rPr lang="zh-CN" altLang="zh-CN" dirty="0" smtClean="0"/>
              <a:t>超过</a:t>
            </a:r>
            <a:r>
              <a:rPr lang="en-US" altLang="zh-CN" dirty="0" smtClean="0"/>
              <a:t> 200 </a:t>
            </a:r>
            <a:r>
              <a:rPr lang="en-US" altLang="zh-CN" dirty="0" err="1" smtClean="0"/>
              <a:t>kbit</a:t>
            </a:r>
            <a:r>
              <a:rPr lang="en-US" altLang="zh-CN" dirty="0" smtClean="0"/>
              <a:t>/s </a:t>
            </a:r>
            <a:r>
              <a:rPr lang="zh-CN" altLang="zh-CN" dirty="0" smtClean="0"/>
              <a:t>就是</a:t>
            </a:r>
            <a:r>
              <a:rPr lang="zh-CN" altLang="zh-CN" dirty="0" smtClean="0">
                <a:solidFill>
                  <a:srgbClr val="FF0000"/>
                </a:solidFill>
              </a:rPr>
              <a:t>宽带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5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 </a:t>
            </a:r>
            <a:r>
              <a:rPr lang="zh-CN" altLang="zh-CN" dirty="0"/>
              <a:t>宽带接入技术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zh-CN" dirty="0" smtClean="0"/>
              <a:t>从</a:t>
            </a:r>
            <a:r>
              <a:rPr lang="zh-CN" altLang="zh-CN" dirty="0"/>
              <a:t>宽带接入的媒体来看，可以划分为两大</a:t>
            </a:r>
            <a:r>
              <a:rPr lang="zh-CN" altLang="zh-CN" dirty="0" smtClean="0"/>
              <a:t>类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zh-CN" dirty="0" smtClean="0"/>
              <a:t>有线</a:t>
            </a:r>
            <a:r>
              <a:rPr lang="zh-CN" altLang="zh-CN" dirty="0"/>
              <a:t>宽带</a:t>
            </a:r>
            <a:r>
              <a:rPr lang="zh-CN" altLang="zh-CN" dirty="0" smtClean="0"/>
              <a:t>接入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zh-CN" dirty="0" smtClean="0"/>
              <a:t>无线</a:t>
            </a:r>
            <a:r>
              <a:rPr lang="zh-CN" altLang="zh-CN" dirty="0"/>
              <a:t>宽带</a:t>
            </a:r>
            <a:r>
              <a:rPr lang="zh-CN" altLang="zh-CN" dirty="0" smtClean="0"/>
              <a:t>接入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zh-CN" dirty="0" smtClean="0"/>
              <a:t>下面讨论</a:t>
            </a:r>
            <a:r>
              <a:rPr lang="zh-CN" altLang="zh-CN" dirty="0"/>
              <a:t>有线的宽带接入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268581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2.6.1  ADSL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>
                <a:solidFill>
                  <a:srgbClr val="FF0000"/>
                </a:solidFill>
              </a:rPr>
              <a:t>非对称</a:t>
            </a:r>
            <a:r>
              <a:rPr lang="zh-CN" altLang="zh-CN" sz="2800" dirty="0">
                <a:solidFill>
                  <a:srgbClr val="FF0000"/>
                </a:solidFill>
              </a:rPr>
              <a:t>数字用户</a:t>
            </a:r>
            <a:r>
              <a:rPr lang="zh-CN" altLang="zh-CN" sz="2800" dirty="0" smtClean="0">
                <a:solidFill>
                  <a:srgbClr val="FF0000"/>
                </a:solidFill>
              </a:rPr>
              <a:t>线</a:t>
            </a:r>
            <a:r>
              <a:rPr lang="en-US" altLang="zh-CN" sz="2800" dirty="0" smtClean="0">
                <a:solidFill>
                  <a:srgbClr val="FF0000"/>
                </a:solidFill>
              </a:rPr>
              <a:t> ADSL</a:t>
            </a:r>
            <a:r>
              <a:rPr lang="en-US" altLang="zh-CN" sz="2800" dirty="0" smtClean="0"/>
              <a:t> (Asymmetric </a:t>
            </a:r>
            <a:r>
              <a:rPr lang="en-US" altLang="zh-CN" sz="2800" dirty="0"/>
              <a:t>Digital Subscriber </a:t>
            </a:r>
            <a:r>
              <a:rPr lang="en-US" altLang="zh-CN" sz="2800" dirty="0" smtClean="0"/>
              <a:t>Line) </a:t>
            </a:r>
            <a:r>
              <a:rPr lang="zh-CN" altLang="en-US" sz="2800" dirty="0" smtClean="0"/>
              <a:t>技术</a:t>
            </a:r>
            <a:r>
              <a:rPr lang="zh-CN" altLang="en-US" sz="2800" dirty="0"/>
              <a:t>就是用数字技术对现有的模拟电话用户线进行改造，使它能够承载宽带业务。</a:t>
            </a:r>
          </a:p>
          <a:p>
            <a:r>
              <a:rPr lang="zh-CN" altLang="en-US" sz="2800" dirty="0"/>
              <a:t>标准模拟电话信号的频带被限制在 </a:t>
            </a:r>
            <a:r>
              <a:rPr lang="en-US" altLang="zh-CN" sz="2800" dirty="0"/>
              <a:t>300~3400 Hz </a:t>
            </a:r>
            <a:r>
              <a:rPr lang="zh-CN" altLang="en-US" sz="2800" dirty="0"/>
              <a:t>的范围内，但用户线本身实际可通过的信号频率仍然超过 </a:t>
            </a:r>
            <a:r>
              <a:rPr lang="en-US" altLang="zh-CN" sz="2800" dirty="0"/>
              <a:t>1 MHz</a:t>
            </a:r>
            <a:r>
              <a:rPr lang="zh-CN" altLang="en-US" sz="2800" dirty="0"/>
              <a:t>。</a:t>
            </a:r>
          </a:p>
          <a:p>
            <a:r>
              <a:rPr lang="en-US" altLang="zh-CN" sz="2800" dirty="0"/>
              <a:t>ADSL </a:t>
            </a:r>
            <a:r>
              <a:rPr lang="zh-CN" altLang="en-US" sz="2800" dirty="0"/>
              <a:t>技术就把 </a:t>
            </a:r>
            <a:r>
              <a:rPr lang="en-US" altLang="zh-CN" sz="2800" dirty="0"/>
              <a:t>0~4 kHz </a:t>
            </a:r>
            <a:r>
              <a:rPr lang="zh-CN" altLang="en-US" sz="2800" dirty="0"/>
              <a:t>低端频谱留给传统电话使用，而</a:t>
            </a:r>
            <a:r>
              <a:rPr lang="zh-CN" altLang="en-US" sz="2800" dirty="0">
                <a:solidFill>
                  <a:srgbClr val="FF0000"/>
                </a:solidFill>
              </a:rPr>
              <a:t>把原来没有被利用的高端频谱留给用户上网使用。</a:t>
            </a:r>
          </a:p>
          <a:p>
            <a:r>
              <a:rPr lang="en-US" altLang="zh-CN" sz="2800" dirty="0"/>
              <a:t>DSL </a:t>
            </a:r>
            <a:r>
              <a:rPr lang="zh-CN" altLang="en-US" sz="2800" dirty="0"/>
              <a:t>就是</a:t>
            </a:r>
            <a:r>
              <a:rPr lang="zh-CN" altLang="en-US" sz="2800" dirty="0">
                <a:solidFill>
                  <a:srgbClr val="FF0000"/>
                </a:solidFill>
              </a:rPr>
              <a:t>数字用户</a:t>
            </a:r>
            <a:r>
              <a:rPr lang="zh-CN" altLang="en-US" sz="2800" dirty="0" smtClean="0">
                <a:solidFill>
                  <a:srgbClr val="FF0000"/>
                </a:solidFill>
              </a:rPr>
              <a:t>线 </a:t>
            </a:r>
            <a:r>
              <a:rPr lang="en-US" altLang="zh-CN" sz="2800" dirty="0" smtClean="0"/>
              <a:t>(</a:t>
            </a:r>
            <a:r>
              <a:rPr lang="en-US" altLang="zh-CN" sz="2800" dirty="0"/>
              <a:t>Digital Subscriber Line</a:t>
            </a:r>
            <a:r>
              <a:rPr lang="en-US" altLang="zh-CN" sz="2800" dirty="0" smtClean="0"/>
              <a:t>) 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缩写。</a:t>
            </a:r>
          </a:p>
        </p:txBody>
      </p:sp>
    </p:spTree>
    <p:extLst>
      <p:ext uri="{BB962C8B-B14F-4D97-AF65-F5344CB8AC3E}">
        <p14:creationId xmlns:p14="http://schemas.microsoft.com/office/powerpoint/2010/main" xmlns="" val="261113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DSL </a:t>
            </a:r>
            <a:r>
              <a:rPr lang="zh-CN" altLang="en-US" dirty="0"/>
              <a:t>的几种类型 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rgbClr val="0000CC"/>
                </a:solidFill>
              </a:rPr>
              <a:t>ADSL</a:t>
            </a:r>
            <a:r>
              <a:rPr lang="en-US" altLang="zh-CN" sz="2800" dirty="0"/>
              <a:t> (Asymmetric Digital Subscriber Line)</a:t>
            </a:r>
            <a:r>
              <a:rPr lang="zh-CN" altLang="en-US" sz="2800" dirty="0"/>
              <a:t>：非对称数字用户线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rgbClr val="0000CC"/>
                </a:solidFill>
              </a:rPr>
              <a:t>HDSL</a:t>
            </a:r>
            <a:r>
              <a:rPr lang="en-US" altLang="zh-CN" sz="2800" dirty="0"/>
              <a:t> (High speed DSL)</a:t>
            </a:r>
            <a:r>
              <a:rPr lang="zh-CN" altLang="en-US" sz="2800" dirty="0"/>
              <a:t>：高速数字用户线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rgbClr val="0000CC"/>
                </a:solidFill>
              </a:rPr>
              <a:t>SDSL</a:t>
            </a:r>
            <a:r>
              <a:rPr lang="en-US" altLang="zh-CN" sz="2800" dirty="0"/>
              <a:t> (Single-line DSL)</a:t>
            </a:r>
            <a:r>
              <a:rPr lang="zh-CN" altLang="en-US" sz="2800" dirty="0"/>
              <a:t>：</a:t>
            </a:r>
            <a:r>
              <a:rPr lang="en-US" altLang="zh-CN" sz="2800" dirty="0"/>
              <a:t>1 </a:t>
            </a:r>
            <a:r>
              <a:rPr lang="zh-CN" altLang="en-US" sz="2800" dirty="0"/>
              <a:t>对线的数字用户线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rgbClr val="0000CC"/>
                </a:solidFill>
              </a:rPr>
              <a:t>VDSL</a:t>
            </a:r>
            <a:r>
              <a:rPr lang="en-US" altLang="zh-CN" sz="2800" dirty="0"/>
              <a:t> (Very high speed DSL)</a:t>
            </a:r>
            <a:r>
              <a:rPr lang="zh-CN" altLang="en-US" sz="2800" dirty="0"/>
              <a:t>：甚高速数字用户线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rgbClr val="0000CC"/>
                </a:solidFill>
              </a:rPr>
              <a:t>DSL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(Digital Subscriber Line) </a:t>
            </a:r>
            <a:r>
              <a:rPr lang="zh-CN" altLang="en-US" sz="2800" dirty="0" smtClean="0"/>
              <a:t>：数字用户</a:t>
            </a:r>
            <a:r>
              <a:rPr lang="zh-CN" altLang="en-US" sz="2800" dirty="0"/>
              <a:t>线。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srgbClr val="0000CC"/>
                </a:solidFill>
              </a:rPr>
              <a:t>RADSL</a:t>
            </a:r>
            <a:r>
              <a:rPr lang="en-US" altLang="zh-CN" sz="2800" dirty="0"/>
              <a:t> (Rate-Adaptive DSL)</a:t>
            </a:r>
            <a:r>
              <a:rPr lang="zh-CN" altLang="en-US" sz="2800" dirty="0"/>
              <a:t>：速率自适应 </a:t>
            </a:r>
            <a:r>
              <a:rPr lang="en-US" altLang="zh-CN" sz="2800" dirty="0" smtClean="0"/>
              <a:t>DSL</a:t>
            </a:r>
            <a:r>
              <a:rPr lang="zh-CN" altLang="en-US" sz="2800" dirty="0"/>
              <a:t>，是 </a:t>
            </a:r>
            <a:r>
              <a:rPr lang="en-US" altLang="zh-CN" sz="2800" dirty="0"/>
              <a:t>ADSL </a:t>
            </a:r>
            <a:r>
              <a:rPr lang="zh-CN" altLang="en-US" sz="2800" dirty="0"/>
              <a:t>的一个子集，可自动调节线路速率）。 </a:t>
            </a:r>
          </a:p>
        </p:txBody>
      </p:sp>
    </p:spTree>
    <p:extLst>
      <p:ext uri="{BB962C8B-B14F-4D97-AF65-F5344CB8AC3E}">
        <p14:creationId xmlns:p14="http://schemas.microsoft.com/office/powerpoint/2010/main" xmlns="" val="279007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/>
              <a:t>ADSL </a:t>
            </a:r>
            <a:r>
              <a:rPr lang="zh-CN" altLang="en-US" sz="4000" dirty="0" smtClean="0"/>
              <a:t>的传输</a:t>
            </a:r>
            <a:r>
              <a:rPr lang="zh-CN" altLang="en-US" sz="4000" dirty="0"/>
              <a:t>距离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ADSL 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传输距离取决于数据率和用户线的线径（用户线越细，信号传输时的衰减就越大）。</a:t>
            </a:r>
            <a:endParaRPr lang="en-US" altLang="zh-CN" sz="2800" dirty="0" smtClean="0"/>
          </a:p>
          <a:p>
            <a:r>
              <a:rPr lang="en-US" altLang="zh-CN" sz="2800" dirty="0" smtClean="0"/>
              <a:t>ADSL </a:t>
            </a:r>
            <a:r>
              <a:rPr lang="zh-CN" altLang="zh-CN" sz="2800" dirty="0" smtClean="0"/>
              <a:t>所</a:t>
            </a:r>
            <a:r>
              <a:rPr lang="zh-CN" altLang="zh-CN" sz="2800" dirty="0"/>
              <a:t>能得到的最高数据</a:t>
            </a:r>
            <a:r>
              <a:rPr lang="zh-CN" altLang="zh-CN" sz="2800" dirty="0" smtClean="0"/>
              <a:t>传输速率与</a:t>
            </a:r>
            <a:r>
              <a:rPr lang="zh-CN" altLang="zh-CN" sz="2800" dirty="0"/>
              <a:t>实际的用户线上的信噪比密切相关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例如：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0.5 </a:t>
            </a:r>
            <a:r>
              <a:rPr lang="zh-CN" altLang="en-US" sz="2400" dirty="0"/>
              <a:t>毫米线径的用户线，传输速率为 </a:t>
            </a:r>
            <a:r>
              <a:rPr lang="en-US" altLang="zh-CN" sz="2400" dirty="0"/>
              <a:t>1.5 ~ 2.0 </a:t>
            </a:r>
            <a:r>
              <a:rPr lang="en-US" altLang="zh-CN" sz="2400" dirty="0" smtClean="0"/>
              <a:t>Mbit/s </a:t>
            </a:r>
            <a:r>
              <a:rPr lang="zh-CN" altLang="en-US" sz="2400" dirty="0"/>
              <a:t>时可传送 </a:t>
            </a:r>
            <a:r>
              <a:rPr lang="en-US" altLang="zh-CN" sz="2400" dirty="0"/>
              <a:t>5.5 </a:t>
            </a:r>
            <a:r>
              <a:rPr lang="zh-CN" altLang="en-US" sz="2400" dirty="0"/>
              <a:t>公里，但当传输速率提高到 </a:t>
            </a:r>
            <a:r>
              <a:rPr lang="en-US" altLang="zh-CN" sz="2400" dirty="0"/>
              <a:t>6.1 </a:t>
            </a:r>
            <a:r>
              <a:rPr lang="en-US" altLang="zh-CN" sz="2400" dirty="0" smtClean="0"/>
              <a:t>Mbit/s </a:t>
            </a:r>
            <a:r>
              <a:rPr lang="zh-CN" altLang="en-US" sz="2400" dirty="0"/>
              <a:t>时，传输距离就缩短为 </a:t>
            </a:r>
            <a:r>
              <a:rPr lang="en-US" altLang="zh-CN" sz="2400" dirty="0"/>
              <a:t>3.7 </a:t>
            </a:r>
            <a:r>
              <a:rPr lang="zh-CN" altLang="en-US" sz="2400" dirty="0"/>
              <a:t>公里。</a:t>
            </a:r>
          </a:p>
          <a:p>
            <a:pPr lvl="1"/>
            <a:r>
              <a:rPr lang="zh-CN" altLang="en-US" sz="2400" dirty="0"/>
              <a:t>如果把用户线的线径减小</a:t>
            </a:r>
            <a:r>
              <a:rPr lang="zh-CN" altLang="en-US" sz="2400" dirty="0" smtClean="0"/>
              <a:t>到 </a:t>
            </a:r>
            <a:r>
              <a:rPr lang="en-US" altLang="zh-CN" sz="2400" dirty="0" smtClean="0"/>
              <a:t>0.4 </a:t>
            </a:r>
            <a:r>
              <a:rPr lang="zh-CN" altLang="en-US" sz="2400" dirty="0" smtClean="0"/>
              <a:t>毫米</a:t>
            </a:r>
            <a:r>
              <a:rPr lang="zh-CN" altLang="en-US" sz="2400" dirty="0"/>
              <a:t>，那么</a:t>
            </a:r>
            <a:r>
              <a:rPr lang="zh-CN" altLang="en-US" sz="2400" dirty="0" smtClean="0"/>
              <a:t>在 </a:t>
            </a:r>
            <a:r>
              <a:rPr lang="en-US" altLang="zh-CN" sz="2400" dirty="0" smtClean="0"/>
              <a:t>6.1 Mbit/s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传输速率下就只能</a:t>
            </a:r>
            <a:r>
              <a:rPr lang="zh-CN" altLang="en-US" sz="2400" dirty="0" smtClean="0"/>
              <a:t>传送 </a:t>
            </a:r>
            <a:r>
              <a:rPr lang="en-US" altLang="zh-CN" sz="2400" dirty="0" smtClean="0"/>
              <a:t>2.7 </a:t>
            </a:r>
            <a:r>
              <a:rPr lang="zh-CN" altLang="en-US" sz="2400" dirty="0" smtClean="0"/>
              <a:t>公里。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297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ADSL </a:t>
            </a:r>
            <a:r>
              <a:rPr lang="zh-CN" altLang="en-US"/>
              <a:t>的特点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上行和下行带宽做成不对称的。</a:t>
            </a:r>
          </a:p>
          <a:p>
            <a:pPr lvl="1"/>
            <a:r>
              <a:rPr lang="zh-CN" altLang="en-US" dirty="0"/>
              <a:t>上行指从用户到 </a:t>
            </a:r>
            <a:r>
              <a:rPr lang="en-US" altLang="zh-CN" dirty="0"/>
              <a:t>ISP</a:t>
            </a:r>
            <a:r>
              <a:rPr lang="zh-CN" altLang="en-US" dirty="0"/>
              <a:t>，而下行指从 </a:t>
            </a:r>
            <a:r>
              <a:rPr lang="en-US" altLang="zh-CN" dirty="0"/>
              <a:t>ISP </a:t>
            </a:r>
            <a:r>
              <a:rPr lang="zh-CN" altLang="en-US" dirty="0"/>
              <a:t>到用户。</a:t>
            </a:r>
          </a:p>
          <a:p>
            <a:r>
              <a:rPr lang="en-US" altLang="zh-CN" dirty="0"/>
              <a:t>ADSL </a:t>
            </a:r>
            <a:r>
              <a:rPr lang="zh-CN" altLang="en-US" dirty="0"/>
              <a:t>在用户线（铜线）的两端各安装一个 </a:t>
            </a:r>
            <a:r>
              <a:rPr lang="en-US" altLang="zh-CN" dirty="0">
                <a:solidFill>
                  <a:srgbClr val="FF0000"/>
                </a:solidFill>
              </a:rPr>
              <a:t>ADSL </a:t>
            </a:r>
            <a:r>
              <a:rPr lang="zh-CN" altLang="en-US" dirty="0">
                <a:solidFill>
                  <a:srgbClr val="FF0000"/>
                </a:solidFill>
              </a:rPr>
              <a:t>调制解调器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我国目前采用的方案是</a:t>
            </a:r>
            <a:r>
              <a:rPr lang="zh-CN" altLang="en-US" dirty="0">
                <a:solidFill>
                  <a:srgbClr val="FF0000"/>
                </a:solidFill>
              </a:rPr>
              <a:t>离散多音调 </a:t>
            </a:r>
            <a:r>
              <a:rPr lang="en-US" altLang="zh-CN" b="1" dirty="0">
                <a:solidFill>
                  <a:srgbClr val="FF0000"/>
                </a:solidFill>
              </a:rPr>
              <a:t>DMT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(Discrete Multi-Tone)</a:t>
            </a:r>
            <a:r>
              <a:rPr lang="zh-CN" altLang="en-US" dirty="0"/>
              <a:t>调制技术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这里</a:t>
            </a:r>
            <a:r>
              <a:rPr lang="zh-CN" altLang="en-US" dirty="0"/>
              <a:t>的“多音调”就是“</a:t>
            </a:r>
            <a:r>
              <a:rPr lang="zh-CN" altLang="en-US" dirty="0">
                <a:solidFill>
                  <a:srgbClr val="FF0000"/>
                </a:solidFill>
              </a:rPr>
              <a:t>多载波</a:t>
            </a:r>
            <a:r>
              <a:rPr lang="zh-CN" altLang="en-US" dirty="0"/>
              <a:t>”或“</a:t>
            </a:r>
            <a:r>
              <a:rPr lang="zh-CN" altLang="en-US" dirty="0">
                <a:solidFill>
                  <a:srgbClr val="FF0000"/>
                </a:solidFill>
              </a:rPr>
              <a:t>多子信道</a:t>
            </a:r>
            <a:r>
              <a:rPr lang="zh-CN" altLang="en-US" dirty="0"/>
              <a:t>”的意思。</a:t>
            </a:r>
          </a:p>
        </p:txBody>
      </p:sp>
    </p:spTree>
    <p:extLst>
      <p:ext uri="{BB962C8B-B14F-4D97-AF65-F5344CB8AC3E}">
        <p14:creationId xmlns:p14="http://schemas.microsoft.com/office/powerpoint/2010/main" xmlns="" val="1066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DMT </a:t>
            </a:r>
            <a:r>
              <a:rPr lang="zh-CN" altLang="en-US"/>
              <a:t>技术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DMT </a:t>
            </a:r>
            <a:r>
              <a:rPr lang="zh-CN" altLang="en-US" dirty="0"/>
              <a:t>调制技术采用</a:t>
            </a:r>
            <a:r>
              <a:rPr lang="zh-CN" altLang="en-US" dirty="0">
                <a:solidFill>
                  <a:srgbClr val="FF0000"/>
                </a:solidFill>
              </a:rPr>
              <a:t>频分复用</a:t>
            </a:r>
            <a:r>
              <a:rPr lang="zh-CN" altLang="en-US" dirty="0"/>
              <a:t>的方法，把 </a:t>
            </a:r>
            <a:r>
              <a:rPr lang="en-US" altLang="zh-CN" dirty="0"/>
              <a:t>40 kHz </a:t>
            </a:r>
            <a:r>
              <a:rPr lang="zh-CN" altLang="en-US" dirty="0"/>
              <a:t>以上一直到 </a:t>
            </a:r>
            <a:r>
              <a:rPr lang="en-US" altLang="zh-CN" dirty="0"/>
              <a:t>1.1 MHz </a:t>
            </a:r>
            <a:r>
              <a:rPr lang="zh-CN" altLang="en-US" dirty="0"/>
              <a:t>的高端频谱划分为许多的子信道，其中 </a:t>
            </a:r>
            <a:r>
              <a:rPr lang="en-US" altLang="zh-CN" dirty="0"/>
              <a:t>25 </a:t>
            </a:r>
            <a:r>
              <a:rPr lang="zh-CN" altLang="en-US" dirty="0"/>
              <a:t>个子信道用于上行信道，而 </a:t>
            </a:r>
            <a:r>
              <a:rPr lang="en-US" altLang="zh-CN" dirty="0"/>
              <a:t>249 </a:t>
            </a:r>
            <a:r>
              <a:rPr lang="zh-CN" altLang="en-US" dirty="0"/>
              <a:t>个子信道用于下行信道。</a:t>
            </a:r>
          </a:p>
          <a:p>
            <a:r>
              <a:rPr lang="zh-CN" altLang="en-US" dirty="0"/>
              <a:t>每个子信道占据 </a:t>
            </a:r>
            <a:r>
              <a:rPr lang="en-US" altLang="zh-CN" dirty="0"/>
              <a:t>4 kHz </a:t>
            </a:r>
            <a:r>
              <a:rPr lang="zh-CN" altLang="en-US" dirty="0"/>
              <a:t>带宽（严格讲是 </a:t>
            </a:r>
            <a:r>
              <a:rPr lang="en-US" altLang="zh-CN" dirty="0"/>
              <a:t>4.3125 kHz</a:t>
            </a:r>
            <a:r>
              <a:rPr lang="zh-CN" altLang="en-US" dirty="0"/>
              <a:t>），并使用不同的载波（即不同的音调）进行数字调制。这种做法相当于在一对用户线上使用许多小的调制解调器</a:t>
            </a:r>
            <a:r>
              <a:rPr lang="zh-CN" altLang="en-US" dirty="0">
                <a:solidFill>
                  <a:srgbClr val="FF0000"/>
                </a:solidFill>
              </a:rPr>
              <a:t>并行地</a:t>
            </a:r>
            <a:r>
              <a:rPr lang="zh-CN" altLang="en-US" dirty="0"/>
              <a:t>传送数据。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13546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/>
              <a:t>本章重点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物理层的四个特性</a:t>
            </a:r>
          </a:p>
          <a:p>
            <a:pPr eaLnBrk="1" hangingPunct="1"/>
            <a:r>
              <a:rPr lang="zh-CN" altLang="en-US" sz="3300" dirty="0" smtClean="0"/>
              <a:t>各种网络传输介质的主要特点</a:t>
            </a:r>
            <a:endParaRPr lang="zh-CN" altLang="en-US" dirty="0" smtClean="0"/>
          </a:p>
          <a:p>
            <a:pPr eaLnBrk="1" hangingPunct="1"/>
            <a:r>
              <a:rPr kumimoji="1" lang="zh-CN" altLang="en-US" dirty="0" smtClean="0"/>
              <a:t>五种信道复用技术</a:t>
            </a:r>
            <a:endParaRPr kumimoji="1" lang="en-US" altLang="zh-CN" dirty="0" smtClean="0"/>
          </a:p>
          <a:p>
            <a:pPr eaLnBrk="1" hangingPunct="1"/>
            <a:r>
              <a:rPr kumimoji="1" lang="zh-CN" altLang="en-US" dirty="0" smtClean="0"/>
              <a:t>三种宽带接入技术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DMT </a:t>
            </a:r>
            <a:r>
              <a:rPr lang="zh-CN" altLang="en-US"/>
              <a:t>技术的频谱分布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60512" y="1412776"/>
            <a:ext cx="8786950" cy="4139959"/>
            <a:chOff x="560512" y="1412776"/>
            <a:chExt cx="8786950" cy="4139959"/>
          </a:xfrm>
        </p:grpSpPr>
        <p:sp>
          <p:nvSpPr>
            <p:cNvPr id="91" name="Rectangle 194"/>
            <p:cNvSpPr>
              <a:spLocks noChangeArrowheads="1"/>
            </p:cNvSpPr>
            <p:nvPr/>
          </p:nvSpPr>
          <p:spPr bwMode="auto">
            <a:xfrm>
              <a:off x="3010212" y="2882916"/>
              <a:ext cx="1412889" cy="189312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" name="Line 196"/>
            <p:cNvSpPr>
              <a:spLocks noChangeShapeType="1"/>
            </p:cNvSpPr>
            <p:nvPr/>
          </p:nvSpPr>
          <p:spPr bwMode="auto">
            <a:xfrm>
              <a:off x="3010212" y="1687222"/>
              <a:ext cx="48059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C00000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8" name="Rectangle 194"/>
            <p:cNvSpPr>
              <a:spLocks noChangeArrowheads="1"/>
            </p:cNvSpPr>
            <p:nvPr/>
          </p:nvSpPr>
          <p:spPr bwMode="auto">
            <a:xfrm>
              <a:off x="4423102" y="2880861"/>
              <a:ext cx="3469890" cy="1893120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9" name="Text Box 80"/>
            <p:cNvSpPr txBox="1">
              <a:spLocks noChangeArrowheads="1"/>
            </p:cNvSpPr>
            <p:nvPr/>
          </p:nvSpPr>
          <p:spPr bwMode="auto">
            <a:xfrm>
              <a:off x="3444469" y="3183404"/>
              <a:ext cx="492443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…</a:t>
              </a:r>
            </a:p>
          </p:txBody>
        </p:sp>
        <p:sp>
          <p:nvSpPr>
            <p:cNvPr id="50" name="Text Box 83"/>
            <p:cNvSpPr txBox="1">
              <a:spLocks noChangeArrowheads="1"/>
            </p:cNvSpPr>
            <p:nvPr/>
          </p:nvSpPr>
          <p:spPr bwMode="auto">
            <a:xfrm>
              <a:off x="560512" y="2102257"/>
              <a:ext cx="8034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频谱</a:t>
              </a:r>
            </a:p>
          </p:txBody>
        </p:sp>
        <p:sp>
          <p:nvSpPr>
            <p:cNvPr id="51" name="Line 84"/>
            <p:cNvSpPr>
              <a:spLocks noChangeShapeType="1"/>
            </p:cNvSpPr>
            <p:nvPr/>
          </p:nvSpPr>
          <p:spPr bwMode="auto">
            <a:xfrm rot="16200000">
              <a:off x="247" y="3489284"/>
              <a:ext cx="2653929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2" name="Text Box 85"/>
            <p:cNvSpPr txBox="1">
              <a:spLocks noChangeArrowheads="1"/>
            </p:cNvSpPr>
            <p:nvPr/>
          </p:nvSpPr>
          <p:spPr bwMode="auto">
            <a:xfrm>
              <a:off x="8409385" y="4767535"/>
              <a:ext cx="8034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频率</a:t>
              </a:r>
            </a:p>
          </p:txBody>
        </p:sp>
        <p:sp>
          <p:nvSpPr>
            <p:cNvPr id="53" name="Text Box 86"/>
            <p:cNvSpPr txBox="1">
              <a:spLocks noChangeArrowheads="1"/>
            </p:cNvSpPr>
            <p:nvPr/>
          </p:nvSpPr>
          <p:spPr bwMode="auto">
            <a:xfrm>
              <a:off x="4054454" y="1412776"/>
              <a:ext cx="3058786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ADSL </a:t>
              </a:r>
              <a:r>
                <a:rPr lang="zh-CN" altLang="en-US" sz="28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的数字业务</a:t>
              </a:r>
            </a:p>
          </p:txBody>
        </p:sp>
        <p:sp>
          <p:nvSpPr>
            <p:cNvPr id="54" name="Freeform 87"/>
            <p:cNvSpPr>
              <a:spLocks/>
            </p:cNvSpPr>
            <p:nvPr/>
          </p:nvSpPr>
          <p:spPr bwMode="auto">
            <a:xfrm>
              <a:off x="1327212" y="2845267"/>
              <a:ext cx="363612" cy="1944286"/>
            </a:xfrm>
            <a:custGeom>
              <a:avLst/>
              <a:gdLst>
                <a:gd name="T0" fmla="*/ 0 w 208"/>
                <a:gd name="T1" fmla="*/ 0 h 1248"/>
                <a:gd name="T2" fmla="*/ 112 w 208"/>
                <a:gd name="T3" fmla="*/ 144 h 1248"/>
                <a:gd name="T4" fmla="*/ 192 w 208"/>
                <a:gd name="T5" fmla="*/ 680 h 1248"/>
                <a:gd name="T6" fmla="*/ 208 w 208"/>
                <a:gd name="T7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248">
                  <a:moveTo>
                    <a:pt x="0" y="0"/>
                  </a:moveTo>
                  <a:cubicBezTo>
                    <a:pt x="19" y="24"/>
                    <a:pt x="80" y="31"/>
                    <a:pt x="112" y="144"/>
                  </a:cubicBezTo>
                  <a:cubicBezTo>
                    <a:pt x="144" y="257"/>
                    <a:pt x="176" y="496"/>
                    <a:pt x="192" y="680"/>
                  </a:cubicBezTo>
                  <a:cubicBezTo>
                    <a:pt x="208" y="864"/>
                    <a:pt x="205" y="1130"/>
                    <a:pt x="208" y="124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5" name="Text Box 89"/>
            <p:cNvSpPr txBox="1">
              <a:spLocks noChangeArrowheads="1"/>
            </p:cNvSpPr>
            <p:nvPr/>
          </p:nvSpPr>
          <p:spPr bwMode="auto">
            <a:xfrm>
              <a:off x="2966089" y="1988840"/>
              <a:ext cx="142218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上行信道</a:t>
              </a:r>
            </a:p>
          </p:txBody>
        </p:sp>
        <p:sp>
          <p:nvSpPr>
            <p:cNvPr id="56" name="Text Box 90"/>
            <p:cNvSpPr txBox="1">
              <a:spLocks noChangeArrowheads="1"/>
            </p:cNvSpPr>
            <p:nvPr/>
          </p:nvSpPr>
          <p:spPr bwMode="auto">
            <a:xfrm>
              <a:off x="1442583" y="2247255"/>
              <a:ext cx="142218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传统电话</a:t>
              </a:r>
            </a:p>
          </p:txBody>
        </p:sp>
        <p:sp>
          <p:nvSpPr>
            <p:cNvPr id="57" name="Line 91"/>
            <p:cNvSpPr>
              <a:spLocks noChangeShapeType="1"/>
            </p:cNvSpPr>
            <p:nvPr/>
          </p:nvSpPr>
          <p:spPr bwMode="auto">
            <a:xfrm flipH="1">
              <a:off x="1562001" y="2693996"/>
              <a:ext cx="384388" cy="442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8" name="Line 92"/>
            <p:cNvSpPr>
              <a:spLocks noChangeShapeType="1"/>
            </p:cNvSpPr>
            <p:nvPr/>
          </p:nvSpPr>
          <p:spPr bwMode="auto">
            <a:xfrm flipV="1">
              <a:off x="1327211" y="4796227"/>
              <a:ext cx="7551211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59" name="Text Box 93"/>
            <p:cNvSpPr txBox="1">
              <a:spLocks noChangeArrowheads="1"/>
            </p:cNvSpPr>
            <p:nvPr/>
          </p:nvSpPr>
          <p:spPr bwMode="auto">
            <a:xfrm>
              <a:off x="1030090" y="4802901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0</a:t>
              </a:r>
            </a:p>
          </p:txBody>
        </p:sp>
        <p:sp>
          <p:nvSpPr>
            <p:cNvPr id="60" name="Text Box 94"/>
            <p:cNvSpPr txBox="1">
              <a:spLocks noChangeArrowheads="1"/>
            </p:cNvSpPr>
            <p:nvPr/>
          </p:nvSpPr>
          <p:spPr bwMode="auto">
            <a:xfrm>
              <a:off x="1505901" y="4802901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4</a:t>
              </a:r>
            </a:p>
          </p:txBody>
        </p:sp>
        <p:sp>
          <p:nvSpPr>
            <p:cNvPr id="61" name="AutoShape 110"/>
            <p:cNvSpPr>
              <a:spLocks/>
            </p:cNvSpPr>
            <p:nvPr/>
          </p:nvSpPr>
          <p:spPr bwMode="auto">
            <a:xfrm rot="5400000" flipV="1">
              <a:off x="3518636" y="1969961"/>
              <a:ext cx="302543" cy="1319390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2" name="AutoShape 113"/>
            <p:cNvSpPr>
              <a:spLocks/>
            </p:cNvSpPr>
            <p:nvPr/>
          </p:nvSpPr>
          <p:spPr bwMode="auto">
            <a:xfrm rot="5400000" flipV="1">
              <a:off x="6017164" y="979900"/>
              <a:ext cx="302543" cy="3299512"/>
            </a:xfrm>
            <a:prstGeom prst="leftBrace">
              <a:avLst>
                <a:gd name="adj1" fmla="val 9730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3" name="Text Box 114"/>
            <p:cNvSpPr txBox="1">
              <a:spLocks noChangeArrowheads="1"/>
            </p:cNvSpPr>
            <p:nvPr/>
          </p:nvSpPr>
          <p:spPr bwMode="auto">
            <a:xfrm>
              <a:off x="5457056" y="1988840"/>
              <a:ext cx="142218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下行信道</a:t>
              </a:r>
            </a:p>
          </p:txBody>
        </p:sp>
        <p:sp>
          <p:nvSpPr>
            <p:cNvPr id="64" name="Text Box 143"/>
            <p:cNvSpPr txBox="1">
              <a:spLocks noChangeArrowheads="1"/>
            </p:cNvSpPr>
            <p:nvPr/>
          </p:nvSpPr>
          <p:spPr bwMode="auto">
            <a:xfrm>
              <a:off x="5896247" y="3183404"/>
              <a:ext cx="492443" cy="4616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…</a:t>
              </a:r>
            </a:p>
          </p:txBody>
        </p:sp>
        <p:sp>
          <p:nvSpPr>
            <p:cNvPr id="65" name="Freeform 168"/>
            <p:cNvSpPr>
              <a:spLocks/>
            </p:cNvSpPr>
            <p:nvPr/>
          </p:nvSpPr>
          <p:spPr bwMode="auto">
            <a:xfrm>
              <a:off x="7627036" y="2878636"/>
              <a:ext cx="182845" cy="1917591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6" name="Freeform 169"/>
            <p:cNvSpPr>
              <a:spLocks/>
            </p:cNvSpPr>
            <p:nvPr/>
          </p:nvSpPr>
          <p:spPr bwMode="auto">
            <a:xfrm>
              <a:off x="7440036" y="2880861"/>
              <a:ext cx="182845" cy="1917591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7" name="Freeform 170"/>
            <p:cNvSpPr>
              <a:spLocks/>
            </p:cNvSpPr>
            <p:nvPr/>
          </p:nvSpPr>
          <p:spPr bwMode="auto">
            <a:xfrm>
              <a:off x="7253036" y="2883085"/>
              <a:ext cx="182845" cy="1917591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8" name="Freeform 171"/>
            <p:cNvSpPr>
              <a:spLocks/>
            </p:cNvSpPr>
            <p:nvPr/>
          </p:nvSpPr>
          <p:spPr bwMode="auto">
            <a:xfrm>
              <a:off x="7066036" y="2885310"/>
              <a:ext cx="182845" cy="1917591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69" name="Freeform 172"/>
            <p:cNvSpPr>
              <a:spLocks/>
            </p:cNvSpPr>
            <p:nvPr/>
          </p:nvSpPr>
          <p:spPr bwMode="auto">
            <a:xfrm>
              <a:off x="6879036" y="2887534"/>
              <a:ext cx="182845" cy="1917591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0" name="Freeform 173"/>
            <p:cNvSpPr>
              <a:spLocks/>
            </p:cNvSpPr>
            <p:nvPr/>
          </p:nvSpPr>
          <p:spPr bwMode="auto">
            <a:xfrm>
              <a:off x="6692036" y="2889759"/>
              <a:ext cx="182845" cy="1917591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1" name="Freeform 174"/>
            <p:cNvSpPr>
              <a:spLocks/>
            </p:cNvSpPr>
            <p:nvPr/>
          </p:nvSpPr>
          <p:spPr bwMode="auto">
            <a:xfrm>
              <a:off x="6505036" y="2891983"/>
              <a:ext cx="182845" cy="1917591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2" name="Freeform 175"/>
            <p:cNvSpPr>
              <a:spLocks/>
            </p:cNvSpPr>
            <p:nvPr/>
          </p:nvSpPr>
          <p:spPr bwMode="auto">
            <a:xfrm>
              <a:off x="6318036" y="2894208"/>
              <a:ext cx="182845" cy="1917591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3" name="Freeform 176"/>
            <p:cNvSpPr>
              <a:spLocks/>
            </p:cNvSpPr>
            <p:nvPr/>
          </p:nvSpPr>
          <p:spPr bwMode="auto">
            <a:xfrm>
              <a:off x="5648991" y="2880861"/>
              <a:ext cx="182845" cy="1917591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4" name="Freeform 177"/>
            <p:cNvSpPr>
              <a:spLocks/>
            </p:cNvSpPr>
            <p:nvPr/>
          </p:nvSpPr>
          <p:spPr bwMode="auto">
            <a:xfrm>
              <a:off x="5466147" y="2883085"/>
              <a:ext cx="182845" cy="1917591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5" name="Freeform 178"/>
            <p:cNvSpPr>
              <a:spLocks/>
            </p:cNvSpPr>
            <p:nvPr/>
          </p:nvSpPr>
          <p:spPr bwMode="auto">
            <a:xfrm>
              <a:off x="5283302" y="2885310"/>
              <a:ext cx="182845" cy="1917591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6" name="Freeform 179"/>
            <p:cNvSpPr>
              <a:spLocks/>
            </p:cNvSpPr>
            <p:nvPr/>
          </p:nvSpPr>
          <p:spPr bwMode="auto">
            <a:xfrm>
              <a:off x="5100458" y="2887534"/>
              <a:ext cx="182845" cy="1917591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7" name="Freeform 180"/>
            <p:cNvSpPr>
              <a:spLocks/>
            </p:cNvSpPr>
            <p:nvPr/>
          </p:nvSpPr>
          <p:spPr bwMode="auto">
            <a:xfrm>
              <a:off x="4917613" y="2889759"/>
              <a:ext cx="182845" cy="1917591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8" name="Freeform 181"/>
            <p:cNvSpPr>
              <a:spLocks/>
            </p:cNvSpPr>
            <p:nvPr/>
          </p:nvSpPr>
          <p:spPr bwMode="auto">
            <a:xfrm>
              <a:off x="4734769" y="2891983"/>
              <a:ext cx="182845" cy="1917591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79" name="Freeform 182"/>
            <p:cNvSpPr>
              <a:spLocks/>
            </p:cNvSpPr>
            <p:nvPr/>
          </p:nvSpPr>
          <p:spPr bwMode="auto">
            <a:xfrm>
              <a:off x="4551924" y="2894208"/>
              <a:ext cx="182845" cy="1917591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0" name="Freeform 184"/>
            <p:cNvSpPr>
              <a:spLocks/>
            </p:cNvSpPr>
            <p:nvPr/>
          </p:nvSpPr>
          <p:spPr bwMode="auto">
            <a:xfrm>
              <a:off x="4186235" y="2898657"/>
              <a:ext cx="182845" cy="1917591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1" name="Freeform 185"/>
            <p:cNvSpPr>
              <a:spLocks/>
            </p:cNvSpPr>
            <p:nvPr/>
          </p:nvSpPr>
          <p:spPr bwMode="auto">
            <a:xfrm>
              <a:off x="4003391" y="2900881"/>
              <a:ext cx="182845" cy="1917591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2" name="Freeform 186"/>
            <p:cNvSpPr>
              <a:spLocks/>
            </p:cNvSpPr>
            <p:nvPr/>
          </p:nvSpPr>
          <p:spPr bwMode="auto">
            <a:xfrm>
              <a:off x="3820546" y="2903107"/>
              <a:ext cx="182845" cy="1917591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3" name="Freeform 188"/>
            <p:cNvSpPr>
              <a:spLocks/>
            </p:cNvSpPr>
            <p:nvPr/>
          </p:nvSpPr>
          <p:spPr bwMode="auto">
            <a:xfrm>
              <a:off x="3375901" y="2907556"/>
              <a:ext cx="182845" cy="1917591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4" name="Freeform 189"/>
            <p:cNvSpPr>
              <a:spLocks/>
            </p:cNvSpPr>
            <p:nvPr/>
          </p:nvSpPr>
          <p:spPr bwMode="auto">
            <a:xfrm>
              <a:off x="3193057" y="2909780"/>
              <a:ext cx="182845" cy="1917591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5" name="Freeform 190"/>
            <p:cNvSpPr>
              <a:spLocks/>
            </p:cNvSpPr>
            <p:nvPr/>
          </p:nvSpPr>
          <p:spPr bwMode="auto">
            <a:xfrm>
              <a:off x="3010212" y="2912005"/>
              <a:ext cx="182845" cy="1917591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6" name="Text Box 191"/>
            <p:cNvSpPr txBox="1">
              <a:spLocks noChangeArrowheads="1"/>
            </p:cNvSpPr>
            <p:nvPr/>
          </p:nvSpPr>
          <p:spPr bwMode="auto">
            <a:xfrm>
              <a:off x="8409385" y="5091070"/>
              <a:ext cx="93807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(kHz)</a:t>
              </a:r>
            </a:p>
          </p:txBody>
        </p:sp>
        <p:sp>
          <p:nvSpPr>
            <p:cNvPr id="87" name="Text Box 192"/>
            <p:cNvSpPr txBox="1">
              <a:spLocks noChangeArrowheads="1"/>
            </p:cNvSpPr>
            <p:nvPr/>
          </p:nvSpPr>
          <p:spPr bwMode="auto">
            <a:xfrm>
              <a:off x="2642446" y="4829596"/>
              <a:ext cx="7072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~40</a:t>
              </a:r>
            </a:p>
          </p:txBody>
        </p:sp>
        <p:sp>
          <p:nvSpPr>
            <p:cNvPr id="88" name="Text Box 193"/>
            <p:cNvSpPr txBox="1">
              <a:spLocks noChangeArrowheads="1"/>
            </p:cNvSpPr>
            <p:nvPr/>
          </p:nvSpPr>
          <p:spPr bwMode="auto">
            <a:xfrm>
              <a:off x="4047025" y="4829596"/>
              <a:ext cx="87876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~138</a:t>
              </a:r>
            </a:p>
          </p:txBody>
        </p:sp>
        <p:sp>
          <p:nvSpPr>
            <p:cNvPr id="89" name="Text Box 195"/>
            <p:cNvSpPr txBox="1">
              <a:spLocks noChangeArrowheads="1"/>
            </p:cNvSpPr>
            <p:nvPr/>
          </p:nvSpPr>
          <p:spPr bwMode="auto">
            <a:xfrm>
              <a:off x="7329264" y="4829596"/>
              <a:ext cx="103329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~1100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23133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ADSL </a:t>
            </a:r>
            <a:r>
              <a:rPr lang="zh-CN" altLang="en-US" dirty="0"/>
              <a:t>的数据率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由于用户线的具体条件往往相差很大（距离、线径、受到相邻用户线的干扰程度等都不同），因此 </a:t>
            </a:r>
            <a:r>
              <a:rPr lang="en-US" altLang="zh-CN" sz="2400" dirty="0">
                <a:solidFill>
                  <a:srgbClr val="FF0000"/>
                </a:solidFill>
              </a:rPr>
              <a:t>ADSL </a:t>
            </a:r>
            <a:r>
              <a:rPr lang="zh-CN" altLang="en-US" sz="2400" dirty="0">
                <a:solidFill>
                  <a:srgbClr val="FF0000"/>
                </a:solidFill>
              </a:rPr>
              <a:t>采用自适应调制技术使用户线能够传送尽可能高的数据率。</a:t>
            </a:r>
          </a:p>
          <a:p>
            <a:r>
              <a:rPr lang="zh-CN" altLang="en-US" sz="2400" dirty="0"/>
              <a:t>当 </a:t>
            </a:r>
            <a:r>
              <a:rPr lang="en-US" altLang="zh-CN" sz="2400" dirty="0"/>
              <a:t>ADSL </a:t>
            </a:r>
            <a:r>
              <a:rPr lang="zh-CN" altLang="en-US" sz="2400" dirty="0"/>
              <a:t>启动时，用户线两端的 </a:t>
            </a:r>
            <a:r>
              <a:rPr lang="en-US" altLang="zh-CN" sz="2400" dirty="0"/>
              <a:t>ADSL </a:t>
            </a:r>
            <a:r>
              <a:rPr lang="zh-CN" altLang="en-US" sz="2400" dirty="0"/>
              <a:t>调制解调器就测试可用的频率、各子信道受到的干扰情况，以及在每一个频率上测试信号的传输质量。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ADSL </a:t>
            </a:r>
            <a:r>
              <a:rPr lang="zh-CN" altLang="en-US" sz="2400" dirty="0">
                <a:solidFill>
                  <a:srgbClr val="FF0000"/>
                </a:solidFill>
              </a:rPr>
              <a:t>不能保证固定的数据率。</a:t>
            </a:r>
            <a:r>
              <a:rPr lang="zh-CN" altLang="en-US" sz="2400" dirty="0"/>
              <a:t>对于质量很差的用户线甚至无法开通 </a:t>
            </a:r>
            <a:r>
              <a:rPr lang="en-US" altLang="zh-CN" sz="2400" dirty="0"/>
              <a:t>ADSL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通常下行数据率在 </a:t>
            </a:r>
            <a:r>
              <a:rPr lang="en-US" altLang="zh-CN" sz="2400" dirty="0"/>
              <a:t>32 </a:t>
            </a:r>
            <a:r>
              <a:rPr lang="en-US" altLang="zh-CN" sz="2400" dirty="0" err="1" smtClean="0"/>
              <a:t>kbit</a:t>
            </a:r>
            <a:r>
              <a:rPr lang="en-US" altLang="zh-CN" sz="2400" dirty="0" smtClean="0"/>
              <a:t>/s </a:t>
            </a:r>
            <a:r>
              <a:rPr lang="zh-CN" altLang="en-US" sz="2400" dirty="0"/>
              <a:t>到 </a:t>
            </a:r>
            <a:r>
              <a:rPr lang="en-US" altLang="zh-CN" sz="2400" dirty="0"/>
              <a:t>6.4 </a:t>
            </a:r>
            <a:r>
              <a:rPr lang="en-US" altLang="zh-CN" sz="2400" dirty="0" smtClean="0"/>
              <a:t>Mbit/s </a:t>
            </a:r>
            <a:r>
              <a:rPr lang="zh-CN" altLang="en-US" sz="2400" dirty="0"/>
              <a:t>之间，而上行数据率在 </a:t>
            </a:r>
            <a:r>
              <a:rPr lang="en-US" altLang="zh-CN" sz="2400" dirty="0"/>
              <a:t>32 </a:t>
            </a:r>
            <a:r>
              <a:rPr lang="en-US" altLang="zh-CN" sz="2400" dirty="0" err="1" smtClean="0"/>
              <a:t>kbit</a:t>
            </a:r>
            <a:r>
              <a:rPr lang="en-US" altLang="zh-CN" sz="2400" dirty="0" smtClean="0"/>
              <a:t>/s </a:t>
            </a:r>
            <a:r>
              <a:rPr lang="zh-CN" altLang="en-US" sz="2400" dirty="0"/>
              <a:t>到 </a:t>
            </a:r>
            <a:r>
              <a:rPr lang="en-US" altLang="zh-CN" sz="2400" dirty="0"/>
              <a:t>640 </a:t>
            </a:r>
            <a:r>
              <a:rPr lang="en-US" altLang="zh-CN" sz="2400" dirty="0" err="1" smtClean="0"/>
              <a:t>kbit</a:t>
            </a:r>
            <a:r>
              <a:rPr lang="en-US" altLang="zh-CN" sz="2400" dirty="0" smtClean="0"/>
              <a:t>/s </a:t>
            </a:r>
            <a:r>
              <a:rPr lang="zh-CN" altLang="en-US" sz="2400" dirty="0"/>
              <a:t>之间。</a:t>
            </a:r>
          </a:p>
        </p:txBody>
      </p:sp>
    </p:spTree>
    <p:extLst>
      <p:ext uri="{BB962C8B-B14F-4D97-AF65-F5344CB8AC3E}">
        <p14:creationId xmlns:p14="http://schemas.microsoft.com/office/powerpoint/2010/main" xmlns="" val="32269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ADSL </a:t>
            </a:r>
            <a:r>
              <a:rPr lang="zh-CN" altLang="en-US" dirty="0"/>
              <a:t>的组成 </a:t>
            </a:r>
          </a:p>
        </p:txBody>
      </p:sp>
      <p:sp>
        <p:nvSpPr>
          <p:cNvPr id="285699" name="AutoShape 3"/>
          <p:cNvSpPr>
            <a:spLocks noChangeArrowheads="1"/>
          </p:cNvSpPr>
          <p:nvPr/>
        </p:nvSpPr>
        <p:spPr bwMode="auto">
          <a:xfrm>
            <a:off x="2669117" y="1980927"/>
            <a:ext cx="2261527" cy="281622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5700" name="Freeform 4"/>
          <p:cNvSpPr>
            <a:spLocks/>
          </p:cNvSpPr>
          <p:nvPr/>
        </p:nvSpPr>
        <p:spPr bwMode="auto">
          <a:xfrm>
            <a:off x="1076590" y="1523726"/>
            <a:ext cx="464344" cy="1420812"/>
          </a:xfrm>
          <a:custGeom>
            <a:avLst/>
            <a:gdLst>
              <a:gd name="T0" fmla="*/ 280 w 280"/>
              <a:gd name="T1" fmla="*/ 600 h 600"/>
              <a:gd name="T2" fmla="*/ 144 w 280"/>
              <a:gd name="T3" fmla="*/ 200 h 600"/>
              <a:gd name="T4" fmla="*/ 112 w 280"/>
              <a:gd name="T5" fmla="*/ 280 h 600"/>
              <a:gd name="T6" fmla="*/ 0 w 280"/>
              <a:gd name="T7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0" h="600">
                <a:moveTo>
                  <a:pt x="280" y="600"/>
                </a:moveTo>
                <a:lnTo>
                  <a:pt x="144" y="200"/>
                </a:lnTo>
                <a:lnTo>
                  <a:pt x="112" y="28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5701" name="Line 5"/>
          <p:cNvSpPr>
            <a:spLocks noChangeShapeType="1"/>
          </p:cNvSpPr>
          <p:nvPr/>
        </p:nvSpPr>
        <p:spPr bwMode="auto">
          <a:xfrm rot="-5400000">
            <a:off x="2789502" y="2950360"/>
            <a:ext cx="0" cy="7154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5702" name="Freeform 6"/>
          <p:cNvSpPr>
            <a:spLocks/>
          </p:cNvSpPr>
          <p:nvPr/>
        </p:nvSpPr>
        <p:spPr bwMode="auto">
          <a:xfrm rot="-989619">
            <a:off x="5233327" y="3068364"/>
            <a:ext cx="607086" cy="1387475"/>
          </a:xfrm>
          <a:custGeom>
            <a:avLst/>
            <a:gdLst>
              <a:gd name="T0" fmla="*/ 0 w 366"/>
              <a:gd name="T1" fmla="*/ 0 h 702"/>
              <a:gd name="T2" fmla="*/ 138 w 366"/>
              <a:gd name="T3" fmla="*/ 343 h 702"/>
              <a:gd name="T4" fmla="*/ 168 w 366"/>
              <a:gd name="T5" fmla="*/ 252 h 702"/>
              <a:gd name="T6" fmla="*/ 366 w 366"/>
              <a:gd name="T7" fmla="*/ 702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6" h="702">
                <a:moveTo>
                  <a:pt x="0" y="0"/>
                </a:moveTo>
                <a:lnTo>
                  <a:pt x="138" y="343"/>
                </a:lnTo>
                <a:lnTo>
                  <a:pt x="168" y="252"/>
                </a:lnTo>
                <a:lnTo>
                  <a:pt x="366" y="702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285703" name="Picture 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9763" y="1980926"/>
            <a:ext cx="1138502" cy="243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5704" name="AutoShape 8"/>
          <p:cNvSpPr>
            <a:spLocks noChangeArrowheads="1"/>
          </p:cNvSpPr>
          <p:nvPr/>
        </p:nvSpPr>
        <p:spPr bwMode="auto">
          <a:xfrm>
            <a:off x="3773223" y="3274739"/>
            <a:ext cx="1030156" cy="569913"/>
          </a:xfrm>
          <a:prstGeom prst="cube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3711311" y="3417614"/>
            <a:ext cx="9655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ATU-C</a:t>
            </a:r>
          </a:p>
        </p:txBody>
      </p:sp>
      <p:sp>
        <p:nvSpPr>
          <p:cNvPr id="285706" name="AutoShape 10"/>
          <p:cNvSpPr>
            <a:spLocks noChangeArrowheads="1"/>
          </p:cNvSpPr>
          <p:nvPr/>
        </p:nvSpPr>
        <p:spPr bwMode="auto">
          <a:xfrm>
            <a:off x="3773223" y="2771501"/>
            <a:ext cx="1030156" cy="571500"/>
          </a:xfrm>
          <a:prstGeom prst="cube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5707" name="Text Box 11"/>
          <p:cNvSpPr txBox="1">
            <a:spLocks noChangeArrowheads="1"/>
          </p:cNvSpPr>
          <p:nvPr/>
        </p:nvSpPr>
        <p:spPr bwMode="auto">
          <a:xfrm>
            <a:off x="3711311" y="2896913"/>
            <a:ext cx="9655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ATU-C</a:t>
            </a:r>
          </a:p>
        </p:txBody>
      </p:sp>
      <p:pic>
        <p:nvPicPr>
          <p:cNvPr id="285708" name="Picture 12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0175" y="1599926"/>
            <a:ext cx="30956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285709" name="Line 13"/>
          <p:cNvSpPr>
            <a:spLocks noChangeShapeType="1"/>
          </p:cNvSpPr>
          <p:nvPr/>
        </p:nvSpPr>
        <p:spPr bwMode="auto">
          <a:xfrm>
            <a:off x="7037388" y="3117577"/>
            <a:ext cx="0" cy="568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285710" name="Picture 1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7825" y="3520801"/>
            <a:ext cx="613966" cy="50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5711" name="AutoShape 15"/>
          <p:cNvSpPr>
            <a:spLocks noChangeArrowheads="1"/>
          </p:cNvSpPr>
          <p:nvPr/>
        </p:nvSpPr>
        <p:spPr bwMode="auto">
          <a:xfrm>
            <a:off x="7376187" y="2822301"/>
            <a:ext cx="1030155" cy="569912"/>
          </a:xfrm>
          <a:prstGeom prst="cube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5712" name="Text Box 16"/>
          <p:cNvSpPr txBox="1">
            <a:spLocks noChangeArrowheads="1"/>
          </p:cNvSpPr>
          <p:nvPr/>
        </p:nvSpPr>
        <p:spPr bwMode="auto">
          <a:xfrm>
            <a:off x="7302236" y="2962002"/>
            <a:ext cx="9655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ATU-R</a:t>
            </a:r>
          </a:p>
        </p:txBody>
      </p:sp>
      <p:pic>
        <p:nvPicPr>
          <p:cNvPr id="285713" name="Picture 17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727" y="2458763"/>
            <a:ext cx="2320000" cy="1893888"/>
          </a:xfrm>
          <a:prstGeom prst="rect">
            <a:avLst/>
          </a:prstGeom>
          <a:noFill/>
          <a:ln>
            <a:noFill/>
          </a:ln>
          <a:effectLst>
            <a:outerShdw dist="28398" dir="3806097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5714" name="Freeform 18"/>
          <p:cNvSpPr>
            <a:spLocks/>
          </p:cNvSpPr>
          <p:nvPr/>
        </p:nvSpPr>
        <p:spPr bwMode="auto">
          <a:xfrm>
            <a:off x="4724269" y="3068363"/>
            <a:ext cx="2658798" cy="96838"/>
          </a:xfrm>
          <a:custGeom>
            <a:avLst/>
            <a:gdLst>
              <a:gd name="T0" fmla="*/ 1608 w 1608"/>
              <a:gd name="T1" fmla="*/ 48 h 48"/>
              <a:gd name="T2" fmla="*/ 790 w 1608"/>
              <a:gd name="T3" fmla="*/ 48 h 48"/>
              <a:gd name="T4" fmla="*/ 844 w 1608"/>
              <a:gd name="T5" fmla="*/ 1 h 48"/>
              <a:gd name="T6" fmla="*/ 0 w 1608"/>
              <a:gd name="T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08" h="48">
                <a:moveTo>
                  <a:pt x="1608" y="48"/>
                </a:moveTo>
                <a:lnTo>
                  <a:pt x="790" y="48"/>
                </a:lnTo>
                <a:lnTo>
                  <a:pt x="844" y="1"/>
                </a:ln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5715" name="AutoShape 19"/>
          <p:cNvSpPr>
            <a:spLocks noChangeArrowheads="1"/>
          </p:cNvSpPr>
          <p:nvPr/>
        </p:nvSpPr>
        <p:spPr bwMode="auto">
          <a:xfrm>
            <a:off x="6956559" y="3003276"/>
            <a:ext cx="237331" cy="284162"/>
          </a:xfrm>
          <a:prstGeom prst="cube">
            <a:avLst>
              <a:gd name="adj" fmla="val 25000"/>
            </a:avLst>
          </a:prstGeom>
          <a:solidFill>
            <a:srgbClr val="969696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5716" name="AutoShape 20"/>
          <p:cNvSpPr>
            <a:spLocks noChangeArrowheads="1"/>
          </p:cNvSpPr>
          <p:nvPr/>
        </p:nvSpPr>
        <p:spPr bwMode="auto">
          <a:xfrm>
            <a:off x="4971918" y="2928664"/>
            <a:ext cx="239051" cy="282575"/>
          </a:xfrm>
          <a:prstGeom prst="cube">
            <a:avLst>
              <a:gd name="adj" fmla="val 25000"/>
            </a:avLst>
          </a:prstGeom>
          <a:solidFill>
            <a:srgbClr val="969696"/>
          </a:solidFill>
          <a:ln w="9525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5717" name="AutoShape 21"/>
          <p:cNvSpPr>
            <a:spLocks noChangeArrowheads="1"/>
          </p:cNvSpPr>
          <p:nvPr/>
        </p:nvSpPr>
        <p:spPr bwMode="auto">
          <a:xfrm>
            <a:off x="3773223" y="2282551"/>
            <a:ext cx="1030156" cy="569912"/>
          </a:xfrm>
          <a:prstGeom prst="cube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5718" name="Text Box 22"/>
          <p:cNvSpPr txBox="1">
            <a:spLocks noChangeArrowheads="1"/>
          </p:cNvSpPr>
          <p:nvPr/>
        </p:nvSpPr>
        <p:spPr bwMode="auto">
          <a:xfrm>
            <a:off x="3711311" y="2450827"/>
            <a:ext cx="9655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ATU-C</a:t>
            </a:r>
          </a:p>
        </p:txBody>
      </p:sp>
      <p:sp>
        <p:nvSpPr>
          <p:cNvPr id="285719" name="Freeform 23"/>
          <p:cNvSpPr>
            <a:spLocks/>
          </p:cNvSpPr>
          <p:nvPr/>
        </p:nvSpPr>
        <p:spPr bwMode="auto">
          <a:xfrm>
            <a:off x="8346149" y="3117577"/>
            <a:ext cx="316442" cy="307975"/>
          </a:xfrm>
          <a:custGeom>
            <a:avLst/>
            <a:gdLst>
              <a:gd name="T0" fmla="*/ 0 w 192"/>
              <a:gd name="T1" fmla="*/ 6 h 156"/>
              <a:gd name="T2" fmla="*/ 192 w 192"/>
              <a:gd name="T3" fmla="*/ 0 h 156"/>
              <a:gd name="T4" fmla="*/ 192 w 192"/>
              <a:gd name="T5" fmla="*/ 15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156">
                <a:moveTo>
                  <a:pt x="0" y="6"/>
                </a:moveTo>
                <a:lnTo>
                  <a:pt x="192" y="0"/>
                </a:lnTo>
                <a:lnTo>
                  <a:pt x="192" y="156"/>
                </a:lnTo>
              </a:path>
            </a:pathLst>
          </a:custGeom>
          <a:noFill/>
          <a:ln w="38100" cmpd="sng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pic>
        <p:nvPicPr>
          <p:cNvPr id="285720" name="Picture 24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3986" y="3308076"/>
            <a:ext cx="61396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5721" name="Text Box 25"/>
          <p:cNvSpPr txBox="1">
            <a:spLocks noChangeArrowheads="1"/>
          </p:cNvSpPr>
          <p:nvPr/>
        </p:nvSpPr>
        <p:spPr bwMode="auto">
          <a:xfrm>
            <a:off x="5503333" y="2671489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用户线</a:t>
            </a:r>
          </a:p>
        </p:txBody>
      </p:sp>
      <p:sp>
        <p:nvSpPr>
          <p:cNvPr id="285722" name="Text Box 26"/>
          <p:cNvSpPr txBox="1">
            <a:spLocks noChangeArrowheads="1"/>
          </p:cNvSpPr>
          <p:nvPr/>
        </p:nvSpPr>
        <p:spPr bwMode="auto">
          <a:xfrm>
            <a:off x="5553208" y="1739626"/>
            <a:ext cx="95410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电话</a:t>
            </a:r>
          </a:p>
          <a:p>
            <a:pPr algn="l">
              <a:lnSpc>
                <a:spcPct val="85000"/>
              </a:lnSpc>
            </a:pPr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分离器</a:t>
            </a:r>
          </a:p>
        </p:txBody>
      </p:sp>
      <p:sp>
        <p:nvSpPr>
          <p:cNvPr id="285723" name="Line 27"/>
          <p:cNvSpPr>
            <a:spLocks noChangeShapeType="1"/>
          </p:cNvSpPr>
          <p:nvPr/>
        </p:nvSpPr>
        <p:spPr bwMode="auto">
          <a:xfrm flipH="1">
            <a:off x="5210969" y="2357163"/>
            <a:ext cx="474662" cy="5873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5724" name="Line 28"/>
          <p:cNvSpPr>
            <a:spLocks noChangeShapeType="1"/>
          </p:cNvSpPr>
          <p:nvPr/>
        </p:nvSpPr>
        <p:spPr bwMode="auto">
          <a:xfrm rot="16200000" flipH="1">
            <a:off x="6305881" y="2373236"/>
            <a:ext cx="666750" cy="634604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5725" name="Text Box 29"/>
          <p:cNvSpPr txBox="1">
            <a:spLocks noChangeArrowheads="1"/>
          </p:cNvSpPr>
          <p:nvPr/>
        </p:nvSpPr>
        <p:spPr bwMode="auto">
          <a:xfrm>
            <a:off x="596769" y="3176314"/>
            <a:ext cx="1604927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 </a:t>
            </a: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区域宽带网</a:t>
            </a:r>
          </a:p>
        </p:txBody>
      </p:sp>
      <p:sp>
        <p:nvSpPr>
          <p:cNvPr id="285726" name="Text Box 30"/>
          <p:cNvSpPr txBox="1">
            <a:spLocks noChangeArrowheads="1"/>
          </p:cNvSpPr>
          <p:nvPr/>
        </p:nvSpPr>
        <p:spPr bwMode="auto">
          <a:xfrm>
            <a:off x="622565" y="1161777"/>
            <a:ext cx="9621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至 </a:t>
            </a: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ISP</a:t>
            </a:r>
          </a:p>
        </p:txBody>
      </p:sp>
      <p:sp>
        <p:nvSpPr>
          <p:cNvPr id="285727" name="Text Box 31"/>
          <p:cNvSpPr txBox="1">
            <a:spLocks noChangeArrowheads="1"/>
          </p:cNvSpPr>
          <p:nvPr/>
        </p:nvSpPr>
        <p:spPr bwMode="auto">
          <a:xfrm>
            <a:off x="7432939" y="3985938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居民家庭</a:t>
            </a:r>
          </a:p>
        </p:txBody>
      </p:sp>
      <p:sp>
        <p:nvSpPr>
          <p:cNvPr id="285728" name="Line 32"/>
          <p:cNvSpPr>
            <a:spLocks noChangeShapeType="1"/>
          </p:cNvSpPr>
          <p:nvPr/>
        </p:nvSpPr>
        <p:spPr bwMode="auto">
          <a:xfrm>
            <a:off x="2629563" y="1341163"/>
            <a:ext cx="642858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5729" name="Text Box 33"/>
          <p:cNvSpPr txBox="1">
            <a:spLocks noChangeArrowheads="1"/>
          </p:cNvSpPr>
          <p:nvPr/>
        </p:nvSpPr>
        <p:spPr bwMode="auto">
          <a:xfrm>
            <a:off x="4520952" y="1144314"/>
            <a:ext cx="303224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基于 </a:t>
            </a:r>
            <a:r>
              <a:rPr kumimoji="1" lang="en-US" altLang="zh-CN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ADSL </a:t>
            </a:r>
            <a:r>
              <a:rPr kumimoji="1" lang="zh-CN" altLang="en-US" sz="2400" b="1" dirty="0">
                <a:solidFill>
                  <a:srgbClr val="C00000"/>
                </a:solidFill>
                <a:latin typeface="+mn-lt"/>
                <a:ea typeface="黑体" pitchFamily="2" charset="-122"/>
              </a:rPr>
              <a:t>的接入网</a:t>
            </a:r>
          </a:p>
        </p:txBody>
      </p:sp>
      <p:sp>
        <p:nvSpPr>
          <p:cNvPr id="285730" name="Text Box 34"/>
          <p:cNvSpPr txBox="1">
            <a:spLocks noChangeArrowheads="1"/>
          </p:cNvSpPr>
          <p:nvPr/>
        </p:nvSpPr>
        <p:spPr bwMode="auto">
          <a:xfrm>
            <a:off x="2889250" y="1520552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端局或远端站</a:t>
            </a:r>
          </a:p>
        </p:txBody>
      </p:sp>
      <p:sp>
        <p:nvSpPr>
          <p:cNvPr id="285731" name="Line 35"/>
          <p:cNvSpPr>
            <a:spLocks noChangeShapeType="1"/>
          </p:cNvSpPr>
          <p:nvPr/>
        </p:nvSpPr>
        <p:spPr bwMode="auto">
          <a:xfrm>
            <a:off x="2670838" y="4493939"/>
            <a:ext cx="2246048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5732" name="Text Box 36"/>
          <p:cNvSpPr txBox="1">
            <a:spLocks noChangeArrowheads="1"/>
          </p:cNvSpPr>
          <p:nvPr/>
        </p:nvSpPr>
        <p:spPr bwMode="auto">
          <a:xfrm>
            <a:off x="3205692" y="4301852"/>
            <a:ext cx="1098378" cy="35394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DSLAM</a:t>
            </a:r>
          </a:p>
        </p:txBody>
      </p:sp>
      <p:sp>
        <p:nvSpPr>
          <p:cNvPr id="285733" name="Text Box 37"/>
          <p:cNvSpPr txBox="1">
            <a:spLocks noChangeArrowheads="1"/>
          </p:cNvSpPr>
          <p:nvPr/>
        </p:nvSpPr>
        <p:spPr bwMode="auto">
          <a:xfrm>
            <a:off x="5259123" y="4255813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至本地电话局</a:t>
            </a:r>
          </a:p>
        </p:txBody>
      </p:sp>
      <p:sp>
        <p:nvSpPr>
          <p:cNvPr id="285734" name="Text Box 38"/>
          <p:cNvSpPr txBox="1">
            <a:spLocks noChangeArrowheads="1"/>
          </p:cNvSpPr>
          <p:nvPr/>
        </p:nvSpPr>
        <p:spPr bwMode="auto">
          <a:xfrm>
            <a:off x="4879050" y="2204764"/>
            <a:ext cx="527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PS</a:t>
            </a:r>
          </a:p>
        </p:txBody>
      </p:sp>
      <p:sp>
        <p:nvSpPr>
          <p:cNvPr id="285735" name="Text Box 39"/>
          <p:cNvSpPr txBox="1">
            <a:spLocks noChangeArrowheads="1"/>
          </p:cNvSpPr>
          <p:nvPr/>
        </p:nvSpPr>
        <p:spPr bwMode="auto">
          <a:xfrm>
            <a:off x="6922163" y="2671489"/>
            <a:ext cx="5277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PS</a:t>
            </a:r>
          </a:p>
        </p:txBody>
      </p:sp>
      <p:sp>
        <p:nvSpPr>
          <p:cNvPr id="285736" name="Freeform 40"/>
          <p:cNvSpPr>
            <a:spLocks/>
          </p:cNvSpPr>
          <p:nvPr/>
        </p:nvSpPr>
        <p:spPr bwMode="auto">
          <a:xfrm>
            <a:off x="4746625" y="3544613"/>
            <a:ext cx="323321" cy="1588"/>
          </a:xfrm>
          <a:custGeom>
            <a:avLst/>
            <a:gdLst>
              <a:gd name="T0" fmla="*/ 0 w 196"/>
              <a:gd name="T1" fmla="*/ 0 h 1"/>
              <a:gd name="T2" fmla="*/ 196 w 19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6" h="1">
                <a:moveTo>
                  <a:pt x="0" y="0"/>
                </a:moveTo>
                <a:lnTo>
                  <a:pt x="196" y="0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5737" name="Freeform 41"/>
          <p:cNvSpPr>
            <a:spLocks/>
          </p:cNvSpPr>
          <p:nvPr/>
        </p:nvSpPr>
        <p:spPr bwMode="auto">
          <a:xfrm>
            <a:off x="4746625" y="2547663"/>
            <a:ext cx="323321" cy="0"/>
          </a:xfrm>
          <a:custGeom>
            <a:avLst/>
            <a:gdLst>
              <a:gd name="T0" fmla="*/ 0 w 196"/>
              <a:gd name="T1" fmla="*/ 0 h 1"/>
              <a:gd name="T2" fmla="*/ 196 w 19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6" h="1">
                <a:moveTo>
                  <a:pt x="0" y="0"/>
                </a:moveTo>
                <a:lnTo>
                  <a:pt x="196" y="0"/>
                </a:lnTo>
              </a:path>
            </a:pathLst>
          </a:custGeom>
          <a:noFill/>
          <a:ln w="28575" cmpd="sng">
            <a:solidFill>
              <a:srgbClr val="333399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6391" y="4932511"/>
            <a:ext cx="8637393" cy="1323439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99"/>
                </a:solidFill>
                <a:ea typeface="黑体" pitchFamily="2" charset="-122"/>
              </a:rPr>
              <a:t>DSLAM </a:t>
            </a:r>
            <a:r>
              <a:rPr lang="en-US" altLang="zh-CN" sz="2000" b="1" dirty="0">
                <a:solidFill>
                  <a:srgbClr val="000099"/>
                </a:solidFill>
                <a:ea typeface="黑体" pitchFamily="2" charset="-122"/>
              </a:rPr>
              <a:t>(DSL Access Multiplexer</a:t>
            </a:r>
            <a:r>
              <a:rPr lang="en-US" altLang="zh-CN" sz="2000" b="1" dirty="0" smtClean="0">
                <a:solidFill>
                  <a:srgbClr val="000099"/>
                </a:solidFill>
                <a:ea typeface="黑体" pitchFamily="2" charset="-122"/>
              </a:rPr>
              <a:t>) </a:t>
            </a:r>
            <a:r>
              <a:rPr lang="zh-CN" altLang="en-US" sz="2000" b="1" dirty="0" smtClean="0">
                <a:solidFill>
                  <a:srgbClr val="000099"/>
                </a:solidFill>
                <a:ea typeface="黑体" pitchFamily="2" charset="-122"/>
              </a:rPr>
              <a:t>：数字</a:t>
            </a:r>
            <a:r>
              <a:rPr lang="zh-CN" altLang="en-US" sz="2000" b="1" dirty="0">
                <a:solidFill>
                  <a:srgbClr val="000099"/>
                </a:solidFill>
                <a:ea typeface="黑体" pitchFamily="2" charset="-122"/>
              </a:rPr>
              <a:t>用户线接入复用器 </a:t>
            </a:r>
            <a:endParaRPr lang="en-US" altLang="zh-CN" sz="2000" b="1" dirty="0">
              <a:solidFill>
                <a:srgbClr val="000099"/>
              </a:solidFill>
              <a:ea typeface="黑体" pitchFamily="2" charset="-122"/>
            </a:endParaRPr>
          </a:p>
          <a:p>
            <a:r>
              <a:rPr lang="en-US" altLang="zh-CN" sz="2000" b="1" dirty="0" smtClean="0">
                <a:solidFill>
                  <a:srgbClr val="000099"/>
                </a:solidFill>
                <a:ea typeface="黑体" pitchFamily="2" charset="-122"/>
              </a:rPr>
              <a:t>ATU (Access </a:t>
            </a:r>
            <a:r>
              <a:rPr lang="en-US" altLang="zh-CN" sz="2000" b="1" dirty="0">
                <a:solidFill>
                  <a:srgbClr val="000099"/>
                </a:solidFill>
                <a:ea typeface="黑体" pitchFamily="2" charset="-122"/>
              </a:rPr>
              <a:t>Termination </a:t>
            </a:r>
            <a:r>
              <a:rPr lang="en-US" altLang="zh-CN" sz="2000" b="1" dirty="0" smtClean="0">
                <a:solidFill>
                  <a:srgbClr val="000099"/>
                </a:solidFill>
                <a:ea typeface="黑体" pitchFamily="2" charset="-122"/>
              </a:rPr>
              <a:t>Unit) </a:t>
            </a:r>
            <a:r>
              <a:rPr lang="zh-CN" altLang="en-US" sz="2000" b="1" dirty="0" smtClean="0">
                <a:solidFill>
                  <a:srgbClr val="000099"/>
                </a:solidFill>
                <a:ea typeface="黑体" pitchFamily="2" charset="-122"/>
              </a:rPr>
              <a:t>：</a:t>
            </a:r>
            <a:r>
              <a:rPr lang="zh-CN" altLang="en-US" sz="2000" b="1" dirty="0">
                <a:solidFill>
                  <a:srgbClr val="000099"/>
                </a:solidFill>
                <a:ea typeface="黑体" pitchFamily="2" charset="-122"/>
              </a:rPr>
              <a:t>接入端接</a:t>
            </a:r>
            <a:r>
              <a:rPr lang="zh-CN" altLang="en-US" sz="2000" b="1" dirty="0" smtClean="0">
                <a:solidFill>
                  <a:srgbClr val="000099"/>
                </a:solidFill>
                <a:ea typeface="黑体" pitchFamily="2" charset="-122"/>
              </a:rPr>
              <a:t>单元</a:t>
            </a:r>
            <a:endParaRPr lang="en-US" altLang="zh-CN" sz="2000" b="1" dirty="0">
              <a:solidFill>
                <a:srgbClr val="000099"/>
              </a:solidFill>
              <a:ea typeface="黑体" pitchFamily="2" charset="-122"/>
            </a:endParaRPr>
          </a:p>
          <a:p>
            <a:r>
              <a:rPr lang="en-US" altLang="zh-CN" sz="2000" b="1" dirty="0">
                <a:solidFill>
                  <a:srgbClr val="000099"/>
                </a:solidFill>
                <a:ea typeface="黑体" pitchFamily="2" charset="-122"/>
              </a:rPr>
              <a:t>ATU-C (C </a:t>
            </a:r>
            <a:r>
              <a:rPr lang="zh-CN" altLang="en-US" sz="2000" b="1" dirty="0">
                <a:solidFill>
                  <a:srgbClr val="000099"/>
                </a:solidFill>
                <a:ea typeface="黑体" pitchFamily="2" charset="-122"/>
              </a:rPr>
              <a:t>代表端局 </a:t>
            </a:r>
            <a:r>
              <a:rPr lang="en-US" altLang="zh-CN" sz="2000" b="1" dirty="0">
                <a:solidFill>
                  <a:srgbClr val="000099"/>
                </a:solidFill>
                <a:ea typeface="黑体" pitchFamily="2" charset="-122"/>
              </a:rPr>
              <a:t>Central Office</a:t>
            </a:r>
            <a:r>
              <a:rPr lang="en-US" altLang="zh-CN" sz="2000" b="1" dirty="0" smtClean="0">
                <a:solidFill>
                  <a:srgbClr val="000099"/>
                </a:solidFill>
                <a:ea typeface="黑体" pitchFamily="2" charset="-122"/>
              </a:rPr>
              <a:t>) 	ATU-R </a:t>
            </a:r>
            <a:r>
              <a:rPr lang="en-US" altLang="zh-CN" sz="2000" b="1" dirty="0">
                <a:solidFill>
                  <a:srgbClr val="000099"/>
                </a:solidFill>
                <a:ea typeface="黑体" pitchFamily="2" charset="-122"/>
              </a:rPr>
              <a:t>(R </a:t>
            </a:r>
            <a:r>
              <a:rPr lang="zh-CN" altLang="en-US" sz="2000" b="1" dirty="0">
                <a:solidFill>
                  <a:srgbClr val="000099"/>
                </a:solidFill>
                <a:ea typeface="黑体" pitchFamily="2" charset="-122"/>
              </a:rPr>
              <a:t>代表远端 </a:t>
            </a:r>
            <a:r>
              <a:rPr lang="en-US" altLang="zh-CN" sz="2000" b="1" dirty="0">
                <a:solidFill>
                  <a:srgbClr val="000099"/>
                </a:solidFill>
                <a:ea typeface="黑体" pitchFamily="2" charset="-122"/>
              </a:rPr>
              <a:t>Remote</a:t>
            </a:r>
            <a:r>
              <a:rPr lang="en-US" altLang="zh-CN" sz="2000" b="1" dirty="0" smtClean="0">
                <a:solidFill>
                  <a:srgbClr val="000099"/>
                </a:solidFill>
                <a:ea typeface="黑体" pitchFamily="2" charset="-122"/>
              </a:rPr>
              <a:t>)</a:t>
            </a:r>
          </a:p>
          <a:p>
            <a:r>
              <a:rPr lang="en-US" altLang="zh-CN" sz="2000" b="1" dirty="0">
                <a:solidFill>
                  <a:srgbClr val="000099"/>
                </a:solidFill>
                <a:ea typeface="黑体" pitchFamily="2" charset="-122"/>
              </a:rPr>
              <a:t>PS </a:t>
            </a:r>
            <a:r>
              <a:rPr lang="en-US" altLang="zh-CN" sz="2000" b="1" dirty="0" smtClean="0">
                <a:solidFill>
                  <a:srgbClr val="000099"/>
                </a:solidFill>
                <a:ea typeface="黑体" pitchFamily="2" charset="-122"/>
              </a:rPr>
              <a:t>(POTS Splitter) </a:t>
            </a:r>
            <a:r>
              <a:rPr lang="zh-CN" altLang="en-US" sz="2000" b="1" dirty="0" smtClean="0">
                <a:solidFill>
                  <a:srgbClr val="000099"/>
                </a:solidFill>
                <a:ea typeface="黑体" pitchFamily="2" charset="-122"/>
              </a:rPr>
              <a:t>：</a:t>
            </a:r>
            <a:r>
              <a:rPr lang="zh-CN" altLang="en-US" sz="2000" b="1" dirty="0">
                <a:solidFill>
                  <a:srgbClr val="000099"/>
                </a:solidFill>
                <a:ea typeface="黑体" pitchFamily="2" charset="-122"/>
              </a:rPr>
              <a:t>电话</a:t>
            </a:r>
            <a:r>
              <a:rPr lang="zh-CN" altLang="en-US" sz="2000" b="1" dirty="0" smtClean="0">
                <a:solidFill>
                  <a:srgbClr val="000099"/>
                </a:solidFill>
                <a:ea typeface="黑体" pitchFamily="2" charset="-122"/>
              </a:rPr>
              <a:t>分离器</a:t>
            </a:r>
            <a:endParaRPr lang="zh-CN" altLang="en-US" sz="2000" b="1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1696" y="6255950"/>
            <a:ext cx="5836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基于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 ADSL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的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接入网的组成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93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第二代 </a:t>
            </a:r>
            <a:r>
              <a:rPr lang="en-US" altLang="zh-CN" dirty="0"/>
              <a:t>ADSL </a:t>
            </a:r>
            <a:endParaRPr lang="zh-CN" altLang="en-US" sz="3200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包括 </a:t>
            </a:r>
            <a:r>
              <a:rPr lang="en-US" altLang="zh-CN" sz="2400" dirty="0" smtClean="0"/>
              <a:t>ADSL2</a:t>
            </a:r>
            <a:r>
              <a:rPr lang="zh-CN" altLang="en-US" sz="2400" dirty="0"/>
              <a:t>（</a:t>
            </a:r>
            <a:r>
              <a:rPr lang="en-US" altLang="zh-CN" sz="2400" dirty="0"/>
              <a:t>G.992.3 </a:t>
            </a:r>
            <a:r>
              <a:rPr lang="zh-CN" altLang="en-US" sz="2400" dirty="0"/>
              <a:t>和 </a:t>
            </a:r>
            <a:r>
              <a:rPr lang="en-US" altLang="zh-CN" sz="2400" dirty="0"/>
              <a:t>G.992.4</a:t>
            </a:r>
            <a:r>
              <a:rPr lang="zh-CN" altLang="en-US" sz="2400" dirty="0" smtClean="0"/>
              <a:t>）和 </a:t>
            </a:r>
            <a:r>
              <a:rPr lang="en-US" altLang="zh-CN" sz="2400" dirty="0" smtClean="0"/>
              <a:t>ADSL2</a:t>
            </a:r>
            <a:r>
              <a:rPr lang="en-US" altLang="zh-CN" sz="2400" dirty="0"/>
              <a:t>+</a:t>
            </a:r>
            <a:r>
              <a:rPr lang="zh-CN" altLang="en-US" sz="2400" dirty="0"/>
              <a:t>（</a:t>
            </a:r>
            <a:r>
              <a:rPr lang="en-US" altLang="zh-CN" sz="2400" dirty="0"/>
              <a:t>G.992.5</a:t>
            </a:r>
            <a:r>
              <a:rPr lang="zh-CN" altLang="en-US" sz="2400" dirty="0"/>
              <a:t>）</a:t>
            </a:r>
            <a:endParaRPr lang="en-US" altLang="zh-CN" sz="2400" dirty="0" smtClean="0"/>
          </a:p>
          <a:p>
            <a:r>
              <a:rPr lang="zh-CN" altLang="en-US" sz="2400" dirty="0" smtClean="0"/>
              <a:t>通过</a:t>
            </a:r>
            <a:r>
              <a:rPr lang="zh-CN" altLang="en-US" sz="2400" dirty="0"/>
              <a:t>提高调制效率得到了</a:t>
            </a:r>
            <a:r>
              <a:rPr lang="zh-CN" altLang="en-US" sz="2400" dirty="0">
                <a:solidFill>
                  <a:srgbClr val="FF0000"/>
                </a:solidFill>
              </a:rPr>
              <a:t>更高的数据率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ADSL2 </a:t>
            </a:r>
            <a:r>
              <a:rPr lang="zh-CN" altLang="en-US" sz="2000" dirty="0"/>
              <a:t>要求至少应支持下行 </a:t>
            </a:r>
            <a:r>
              <a:rPr lang="en-US" altLang="zh-CN" sz="2000" dirty="0"/>
              <a:t>8 </a:t>
            </a:r>
            <a:r>
              <a:rPr lang="en-US" altLang="zh-CN" sz="2000" dirty="0" smtClean="0"/>
              <a:t>Mbit/s</a:t>
            </a:r>
            <a:r>
              <a:rPr lang="zh-CN" altLang="en-US" sz="2000" dirty="0"/>
              <a:t>、上行 </a:t>
            </a:r>
            <a:r>
              <a:rPr lang="en-US" altLang="zh-CN" sz="2000" dirty="0"/>
              <a:t>800 </a:t>
            </a:r>
            <a:r>
              <a:rPr lang="en-US" altLang="zh-CN" sz="2000" dirty="0" err="1" smtClean="0"/>
              <a:t>kbit</a:t>
            </a:r>
            <a:r>
              <a:rPr lang="en-US" altLang="zh-CN" sz="2000" dirty="0" smtClean="0"/>
              <a:t>/s</a:t>
            </a:r>
            <a:r>
              <a:rPr lang="zh-CN" altLang="en-US" sz="2000" dirty="0"/>
              <a:t>的速率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ADSL2</a:t>
            </a:r>
            <a:r>
              <a:rPr lang="en-US" altLang="zh-CN" sz="2000" dirty="0"/>
              <a:t>+ </a:t>
            </a:r>
            <a:r>
              <a:rPr lang="zh-CN" altLang="en-US" sz="2000" dirty="0"/>
              <a:t>则将频谱范围从 </a:t>
            </a:r>
            <a:r>
              <a:rPr lang="en-US" altLang="zh-CN" sz="2000" dirty="0"/>
              <a:t>1.1 MHz </a:t>
            </a:r>
            <a:r>
              <a:rPr lang="zh-CN" altLang="en-US" sz="2000" dirty="0"/>
              <a:t>扩展</a:t>
            </a:r>
            <a:r>
              <a:rPr lang="zh-CN" altLang="en-US" sz="2000" dirty="0" smtClean="0"/>
              <a:t>至 </a:t>
            </a:r>
            <a:r>
              <a:rPr lang="en-US" altLang="zh-CN" sz="2000" dirty="0" smtClean="0"/>
              <a:t>2.2 </a:t>
            </a:r>
            <a:r>
              <a:rPr lang="en-US" altLang="zh-CN" sz="2000" dirty="0"/>
              <a:t>MHz</a:t>
            </a:r>
            <a:r>
              <a:rPr lang="zh-CN" altLang="en-US" sz="2000" dirty="0"/>
              <a:t>，下行速率可达 </a:t>
            </a:r>
            <a:r>
              <a:rPr lang="en-US" altLang="zh-CN" sz="2000" dirty="0"/>
              <a:t>16 </a:t>
            </a:r>
            <a:r>
              <a:rPr lang="en-US" altLang="zh-CN" sz="2000" dirty="0" smtClean="0"/>
              <a:t>Mbit/s</a:t>
            </a:r>
            <a:r>
              <a:rPr lang="zh-CN" altLang="en-US" sz="2000" dirty="0"/>
              <a:t>（最大传输速率可</a:t>
            </a:r>
            <a:r>
              <a:rPr lang="zh-CN" altLang="en-US" sz="2000" dirty="0" smtClean="0"/>
              <a:t>达 </a:t>
            </a:r>
            <a:r>
              <a:rPr lang="en-US" altLang="zh-CN" sz="2000" dirty="0" smtClean="0"/>
              <a:t>25 Mbit/s</a:t>
            </a:r>
            <a:r>
              <a:rPr lang="zh-CN" altLang="en-US" sz="2000" dirty="0"/>
              <a:t>），而上行速率可达 </a:t>
            </a:r>
            <a:r>
              <a:rPr lang="en-US" altLang="zh-CN" sz="2000" dirty="0"/>
              <a:t>800 </a:t>
            </a:r>
            <a:r>
              <a:rPr lang="en-US" altLang="zh-CN" sz="2000" dirty="0" err="1" smtClean="0"/>
              <a:t>kbit</a:t>
            </a:r>
            <a:r>
              <a:rPr lang="en-US" altLang="zh-CN" sz="2000" dirty="0" smtClean="0"/>
              <a:t>/s</a:t>
            </a:r>
            <a:r>
              <a:rPr lang="zh-CN" altLang="en-US" sz="2000" dirty="0"/>
              <a:t>。</a:t>
            </a:r>
          </a:p>
          <a:p>
            <a:r>
              <a:rPr lang="zh-CN" altLang="en-US" sz="2400" dirty="0"/>
              <a:t>采用了</a:t>
            </a:r>
            <a:r>
              <a:rPr lang="zh-CN" altLang="en-US" sz="2400" dirty="0">
                <a:solidFill>
                  <a:srgbClr val="FF0000"/>
                </a:solidFill>
              </a:rPr>
              <a:t>无缝速率自适应技术 </a:t>
            </a:r>
            <a:r>
              <a:rPr lang="en-US" altLang="zh-CN" sz="2400" dirty="0"/>
              <a:t>SRA (Seamless Rate Adaptation)</a:t>
            </a:r>
            <a:r>
              <a:rPr lang="zh-CN" altLang="en-US" sz="2400" dirty="0"/>
              <a:t>，可在运营中不中断通信和不产生误码的情况下，自适应地调整数据率。</a:t>
            </a:r>
          </a:p>
          <a:p>
            <a:r>
              <a:rPr lang="zh-CN" altLang="en-US" sz="2400" dirty="0"/>
              <a:t>改善了线路质量评测和故障定位功能，这对提高网络的运行维护水平具有非常重要的意义。</a:t>
            </a:r>
          </a:p>
        </p:txBody>
      </p:sp>
    </p:spTree>
    <p:extLst>
      <p:ext uri="{BB962C8B-B14F-4D97-AF65-F5344CB8AC3E}">
        <p14:creationId xmlns:p14="http://schemas.microsoft.com/office/powerpoint/2010/main" xmlns="" val="87681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2.6.2  </a:t>
            </a:r>
            <a:r>
              <a:rPr lang="zh-CN" altLang="en-US" dirty="0"/>
              <a:t>光纤同轴混合</a:t>
            </a:r>
            <a:r>
              <a:rPr lang="zh-CN" altLang="en-US" dirty="0" smtClean="0"/>
              <a:t>网</a:t>
            </a:r>
            <a:r>
              <a:rPr lang="zh-CN" altLang="zh-CN" dirty="0"/>
              <a:t>（</a:t>
            </a:r>
            <a:r>
              <a:rPr lang="en-US" altLang="zh-CN" dirty="0"/>
              <a:t>HFC</a:t>
            </a:r>
            <a:r>
              <a:rPr lang="zh-CN" altLang="zh-CN" dirty="0"/>
              <a:t>网</a:t>
            </a:r>
            <a:r>
              <a:rPr lang="zh-CN" altLang="zh-CN" dirty="0" smtClean="0"/>
              <a:t>）</a:t>
            </a:r>
            <a:endParaRPr lang="en-US" altLang="zh-CN" sz="3600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HFC </a:t>
            </a:r>
            <a:r>
              <a:rPr lang="en-US" altLang="zh-CN" dirty="0"/>
              <a:t>(Hybrid Fiber Coax</a:t>
            </a:r>
            <a:r>
              <a:rPr lang="en-US" altLang="zh-CN" dirty="0" smtClean="0"/>
              <a:t>) </a:t>
            </a:r>
            <a:r>
              <a:rPr lang="zh-CN" altLang="en-US" dirty="0" smtClean="0"/>
              <a:t>网</a:t>
            </a:r>
            <a:r>
              <a:rPr lang="zh-CN" altLang="en-US" dirty="0"/>
              <a:t>是在目前覆盖面很广的有线电视网 </a:t>
            </a:r>
            <a:r>
              <a:rPr lang="en-US" altLang="zh-CN" dirty="0"/>
              <a:t>CATV </a:t>
            </a:r>
            <a:r>
              <a:rPr lang="zh-CN" altLang="en-US" dirty="0"/>
              <a:t>的基础上开发的一种居民宽带接入网。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HFC </a:t>
            </a:r>
            <a:r>
              <a:rPr lang="zh-CN" altLang="en-US" dirty="0"/>
              <a:t>网除可传送 </a:t>
            </a:r>
            <a:r>
              <a:rPr lang="en-US" altLang="zh-CN" dirty="0"/>
              <a:t>CATV </a:t>
            </a:r>
            <a:r>
              <a:rPr lang="zh-CN" altLang="en-US" dirty="0"/>
              <a:t>外，还提供电话、数据和其他宽带交互型业务。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现有的 </a:t>
            </a:r>
            <a:r>
              <a:rPr lang="en-US" altLang="zh-CN" dirty="0"/>
              <a:t>CATV </a:t>
            </a:r>
            <a:r>
              <a:rPr lang="zh-CN" altLang="en-US" dirty="0"/>
              <a:t>网是树形拓扑结构的同轴电缆网络，它采用模拟技术的频分复用对电视节目进行单向传输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HFC </a:t>
            </a:r>
            <a:r>
              <a:rPr lang="zh-CN" altLang="en-US" dirty="0" smtClean="0">
                <a:solidFill>
                  <a:srgbClr val="FF0000"/>
                </a:solidFill>
              </a:rPr>
              <a:t>网对 </a:t>
            </a:r>
            <a:r>
              <a:rPr lang="en-US" altLang="zh-CN" dirty="0">
                <a:solidFill>
                  <a:srgbClr val="FF0000"/>
                </a:solidFill>
              </a:rPr>
              <a:t>CATV </a:t>
            </a:r>
            <a:r>
              <a:rPr lang="zh-CN" altLang="en-US" dirty="0">
                <a:solidFill>
                  <a:srgbClr val="FF0000"/>
                </a:solidFill>
              </a:rPr>
              <a:t>网</a:t>
            </a:r>
            <a:r>
              <a:rPr lang="zh-CN" altLang="en-US" dirty="0" smtClean="0">
                <a:solidFill>
                  <a:srgbClr val="FF0000"/>
                </a:solidFill>
              </a:rPr>
              <a:t>进行了改造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r>
              <a:rPr lang="zh-CN" altLang="en-US" dirty="0" smtClean="0">
                <a:solidFill>
                  <a:srgbClr val="0000CC"/>
                </a:solidFill>
              </a:rPr>
              <a:t> 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63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HFC </a:t>
            </a:r>
            <a:r>
              <a:rPr lang="zh-CN" altLang="en-US" dirty="0" smtClean="0"/>
              <a:t>网</a:t>
            </a:r>
            <a:r>
              <a:rPr lang="zh-CN" altLang="en-US" dirty="0"/>
              <a:t>的主干线路采用光纤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HFC </a:t>
            </a:r>
            <a:r>
              <a:rPr lang="zh-CN" altLang="en-US" dirty="0"/>
              <a:t>网将原 </a:t>
            </a:r>
            <a:r>
              <a:rPr lang="en-US" altLang="zh-CN" dirty="0"/>
              <a:t>CATV </a:t>
            </a:r>
            <a:r>
              <a:rPr lang="zh-CN" altLang="en-US" dirty="0"/>
              <a:t>网中的同轴电缆</a:t>
            </a:r>
            <a:r>
              <a:rPr lang="zh-CN" altLang="en-US" dirty="0">
                <a:solidFill>
                  <a:srgbClr val="FF0000"/>
                </a:solidFill>
              </a:rPr>
              <a:t>主干部分改换为光纤，</a:t>
            </a:r>
            <a:r>
              <a:rPr lang="zh-CN" altLang="en-US" dirty="0"/>
              <a:t>并使用</a:t>
            </a:r>
            <a:r>
              <a:rPr lang="zh-CN" altLang="en-US" dirty="0">
                <a:solidFill>
                  <a:srgbClr val="FF0000"/>
                </a:solidFill>
              </a:rPr>
              <a:t>模拟光纤技术。</a:t>
            </a:r>
          </a:p>
          <a:p>
            <a:r>
              <a:rPr lang="zh-CN" altLang="en-US" dirty="0"/>
              <a:t>在模拟光纤中采用</a:t>
            </a:r>
            <a:r>
              <a:rPr lang="zh-CN" altLang="en-US" dirty="0">
                <a:solidFill>
                  <a:srgbClr val="FF0000"/>
                </a:solidFill>
              </a:rPr>
              <a:t>光的振幅调制 </a:t>
            </a:r>
            <a:r>
              <a:rPr lang="en-US" altLang="zh-CN" dirty="0">
                <a:solidFill>
                  <a:srgbClr val="FF0000"/>
                </a:solidFill>
              </a:rPr>
              <a:t>AM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这比使用数字光纤更为经济。</a:t>
            </a:r>
          </a:p>
          <a:p>
            <a:r>
              <a:rPr lang="zh-CN" altLang="en-US" dirty="0"/>
              <a:t>模拟光纤从</a:t>
            </a:r>
            <a:r>
              <a:rPr lang="zh-CN" altLang="en-US" dirty="0">
                <a:solidFill>
                  <a:srgbClr val="FF0000"/>
                </a:solidFill>
              </a:rPr>
              <a:t>头端</a:t>
            </a:r>
            <a:r>
              <a:rPr lang="zh-CN" altLang="en-US" dirty="0"/>
              <a:t>连接到</a:t>
            </a:r>
            <a:r>
              <a:rPr lang="zh-CN" altLang="en-US" dirty="0">
                <a:solidFill>
                  <a:srgbClr val="FF0000"/>
                </a:solidFill>
              </a:rPr>
              <a:t>光纤</a:t>
            </a:r>
            <a:r>
              <a:rPr lang="zh-CN" altLang="en-US" dirty="0" smtClean="0">
                <a:solidFill>
                  <a:srgbClr val="FF0000"/>
                </a:solidFill>
              </a:rPr>
              <a:t>结点 </a:t>
            </a:r>
            <a:r>
              <a:rPr lang="en-US" altLang="zh-CN" dirty="0" smtClean="0"/>
              <a:t>(</a:t>
            </a:r>
            <a:r>
              <a:rPr lang="en-US" altLang="zh-CN" dirty="0"/>
              <a:t>fiber node)</a:t>
            </a:r>
            <a:r>
              <a:rPr lang="zh-CN" altLang="en-US" dirty="0"/>
              <a:t>，即</a:t>
            </a:r>
            <a:r>
              <a:rPr lang="zh-CN" altLang="en-US" dirty="0">
                <a:solidFill>
                  <a:srgbClr val="FF0000"/>
                </a:solidFill>
              </a:rPr>
              <a:t>光分配结点 </a:t>
            </a:r>
            <a:r>
              <a:rPr lang="en-US" altLang="zh-CN" dirty="0"/>
              <a:t>ODN (Optical Distribution Node)</a:t>
            </a:r>
            <a:r>
              <a:rPr lang="zh-CN" altLang="en-US" dirty="0"/>
              <a:t>。在光纤结点光信号被转换为电信号。在光纤结点以下就是同轴电缆。   </a:t>
            </a:r>
          </a:p>
        </p:txBody>
      </p:sp>
    </p:spTree>
    <p:extLst>
      <p:ext uri="{BB962C8B-B14F-4D97-AF65-F5344CB8AC3E}">
        <p14:creationId xmlns:p14="http://schemas.microsoft.com/office/powerpoint/2010/main" xmlns="" val="2035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HFC </a:t>
            </a:r>
            <a:r>
              <a:rPr lang="zh-CN" altLang="en-US" dirty="0"/>
              <a:t>网采用结点体系结构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92560" y="1412776"/>
            <a:ext cx="8089340" cy="3888432"/>
            <a:chOff x="849333" y="1916113"/>
            <a:chExt cx="8045029" cy="2952751"/>
          </a:xfrm>
        </p:grpSpPr>
        <p:sp>
          <p:nvSpPr>
            <p:cNvPr id="291995" name="Line 155"/>
            <p:cNvSpPr>
              <a:spLocks noChangeShapeType="1"/>
            </p:cNvSpPr>
            <p:nvPr/>
          </p:nvSpPr>
          <p:spPr bwMode="auto">
            <a:xfrm>
              <a:off x="3004476" y="3427413"/>
              <a:ext cx="1637242" cy="6477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1996" name="Line 156"/>
            <p:cNvSpPr>
              <a:spLocks noChangeShapeType="1"/>
            </p:cNvSpPr>
            <p:nvPr/>
          </p:nvSpPr>
          <p:spPr bwMode="auto">
            <a:xfrm>
              <a:off x="3081867" y="3355975"/>
              <a:ext cx="155985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1997" name="Line 157"/>
            <p:cNvSpPr>
              <a:spLocks noChangeShapeType="1"/>
            </p:cNvSpPr>
            <p:nvPr/>
          </p:nvSpPr>
          <p:spPr bwMode="auto">
            <a:xfrm flipV="1">
              <a:off x="3081867" y="2563814"/>
              <a:ext cx="1559852" cy="71913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1998" name="Line 158"/>
            <p:cNvSpPr>
              <a:spLocks noChangeShapeType="1"/>
            </p:cNvSpPr>
            <p:nvPr/>
          </p:nvSpPr>
          <p:spPr bwMode="auto">
            <a:xfrm flipH="1" flipV="1">
              <a:off x="1599406" y="3427413"/>
              <a:ext cx="701675" cy="64770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1999" name="Line 159"/>
            <p:cNvSpPr>
              <a:spLocks noChangeShapeType="1"/>
            </p:cNvSpPr>
            <p:nvPr/>
          </p:nvSpPr>
          <p:spPr bwMode="auto">
            <a:xfrm flipV="1">
              <a:off x="1755908" y="2563813"/>
              <a:ext cx="701675" cy="576262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2000" name="Line 160"/>
            <p:cNvSpPr>
              <a:spLocks noChangeShapeType="1"/>
            </p:cNvSpPr>
            <p:nvPr/>
          </p:nvSpPr>
          <p:spPr bwMode="auto">
            <a:xfrm flipV="1">
              <a:off x="1755908" y="3355975"/>
              <a:ext cx="1169458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2001" name="AutoShape 161"/>
            <p:cNvSpPr>
              <a:spLocks noChangeArrowheads="1"/>
            </p:cNvSpPr>
            <p:nvPr/>
          </p:nvSpPr>
          <p:spPr bwMode="auto">
            <a:xfrm>
              <a:off x="4564327" y="3211513"/>
              <a:ext cx="290645" cy="239712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DDDDDD">
                    <a:gamma/>
                    <a:shade val="3294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2002" name="AutoShape 162"/>
            <p:cNvSpPr>
              <a:spLocks noChangeArrowheads="1"/>
            </p:cNvSpPr>
            <p:nvPr/>
          </p:nvSpPr>
          <p:spPr bwMode="auto">
            <a:xfrm>
              <a:off x="4564327" y="3932239"/>
              <a:ext cx="290645" cy="250825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DDDDDD">
                    <a:gamma/>
                    <a:shade val="3294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2003" name="Text Box 163"/>
            <p:cNvSpPr txBox="1">
              <a:spLocks noChangeArrowheads="1"/>
            </p:cNvSpPr>
            <p:nvPr/>
          </p:nvSpPr>
          <p:spPr bwMode="auto">
            <a:xfrm>
              <a:off x="7684029" y="1916113"/>
              <a:ext cx="1210333" cy="303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同轴电缆</a:t>
              </a:r>
            </a:p>
          </p:txBody>
        </p:sp>
        <p:sp>
          <p:nvSpPr>
            <p:cNvPr id="292004" name="AutoShape 164"/>
            <p:cNvSpPr>
              <a:spLocks noChangeArrowheads="1"/>
            </p:cNvSpPr>
            <p:nvPr/>
          </p:nvSpPr>
          <p:spPr bwMode="auto">
            <a:xfrm>
              <a:off x="4564327" y="2419350"/>
              <a:ext cx="290645" cy="241300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DDDDDD">
                    <a:gamma/>
                    <a:shade val="3294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2005" name="Line 165"/>
            <p:cNvSpPr>
              <a:spLocks noChangeShapeType="1"/>
            </p:cNvSpPr>
            <p:nvPr/>
          </p:nvSpPr>
          <p:spPr bwMode="auto">
            <a:xfrm>
              <a:off x="4875611" y="4075113"/>
              <a:ext cx="35100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292006" name="Picture 16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8613" y="3571876"/>
              <a:ext cx="436827" cy="239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2007" name="Picture 16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702" y="2851151"/>
              <a:ext cx="436827" cy="239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92008" name="Line 168"/>
            <p:cNvSpPr>
              <a:spLocks noChangeShapeType="1"/>
            </p:cNvSpPr>
            <p:nvPr/>
          </p:nvSpPr>
          <p:spPr bwMode="auto">
            <a:xfrm flipH="1">
              <a:off x="7840531" y="2203451"/>
              <a:ext cx="311282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2009" name="Line 169"/>
            <p:cNvSpPr>
              <a:spLocks noChangeShapeType="1"/>
            </p:cNvSpPr>
            <p:nvPr/>
          </p:nvSpPr>
          <p:spPr bwMode="auto">
            <a:xfrm>
              <a:off x="1755908" y="2346326"/>
              <a:ext cx="311282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2010" name="Text Box 170"/>
            <p:cNvSpPr txBox="1">
              <a:spLocks noChangeArrowheads="1"/>
            </p:cNvSpPr>
            <p:nvPr/>
          </p:nvSpPr>
          <p:spPr bwMode="auto">
            <a:xfrm>
              <a:off x="3159258" y="2274888"/>
              <a:ext cx="696994" cy="303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b="1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光纤</a:t>
              </a:r>
            </a:p>
          </p:txBody>
        </p:sp>
        <p:sp>
          <p:nvSpPr>
            <p:cNvPr id="292011" name="Line 171"/>
            <p:cNvSpPr>
              <a:spLocks noChangeShapeType="1"/>
            </p:cNvSpPr>
            <p:nvPr/>
          </p:nvSpPr>
          <p:spPr bwMode="auto">
            <a:xfrm rot="-21600000">
              <a:off x="4173935" y="2203450"/>
              <a:ext cx="467783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2012" name="Text Box 172"/>
            <p:cNvSpPr txBox="1">
              <a:spLocks noChangeArrowheads="1"/>
            </p:cNvSpPr>
            <p:nvPr/>
          </p:nvSpPr>
          <p:spPr bwMode="auto">
            <a:xfrm>
              <a:off x="3627041" y="1916113"/>
              <a:ext cx="1210334" cy="303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b="1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光纤结点</a:t>
              </a:r>
            </a:p>
          </p:txBody>
        </p:sp>
        <p:sp>
          <p:nvSpPr>
            <p:cNvPr id="292013" name="Freeform 173"/>
            <p:cNvSpPr>
              <a:spLocks/>
            </p:cNvSpPr>
            <p:nvPr/>
          </p:nvSpPr>
          <p:spPr bwMode="auto">
            <a:xfrm>
              <a:off x="5343394" y="3787776"/>
              <a:ext cx="85990" cy="276225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2014" name="Freeform 174"/>
            <p:cNvSpPr>
              <a:spLocks/>
            </p:cNvSpPr>
            <p:nvPr/>
          </p:nvSpPr>
          <p:spPr bwMode="auto">
            <a:xfrm>
              <a:off x="7247202" y="3067051"/>
              <a:ext cx="84270" cy="276225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2015" name="Freeform 175"/>
            <p:cNvSpPr>
              <a:spLocks/>
            </p:cNvSpPr>
            <p:nvPr/>
          </p:nvSpPr>
          <p:spPr bwMode="auto">
            <a:xfrm>
              <a:off x="5967677" y="3787776"/>
              <a:ext cx="84270" cy="276225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292016" name="Picture 1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1177" y="3571876"/>
              <a:ext cx="436827" cy="239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grpSp>
          <p:nvGrpSpPr>
            <p:cNvPr id="292017" name="Group 177"/>
            <p:cNvGrpSpPr>
              <a:grpSpLocks/>
            </p:cNvGrpSpPr>
            <p:nvPr/>
          </p:nvGrpSpPr>
          <p:grpSpPr bwMode="auto">
            <a:xfrm>
              <a:off x="1064553" y="2706688"/>
              <a:ext cx="806582" cy="830262"/>
              <a:chOff x="2092" y="722"/>
              <a:chExt cx="469" cy="523"/>
            </a:xfrm>
          </p:grpSpPr>
          <p:sp>
            <p:nvSpPr>
              <p:cNvPr id="292018" name="AutoShape 178"/>
              <p:cNvSpPr>
                <a:spLocks noChangeArrowheads="1"/>
              </p:cNvSpPr>
              <p:nvPr/>
            </p:nvSpPr>
            <p:spPr bwMode="auto">
              <a:xfrm>
                <a:off x="2138" y="941"/>
                <a:ext cx="423" cy="304"/>
              </a:xfrm>
              <a:prstGeom prst="cube">
                <a:avLst>
                  <a:gd name="adj" fmla="val 25000"/>
                </a:avLst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92019" name="Text Box 179"/>
              <p:cNvSpPr txBox="1">
                <a:spLocks noChangeArrowheads="1"/>
              </p:cNvSpPr>
              <p:nvPr/>
            </p:nvSpPr>
            <p:spPr bwMode="auto">
              <a:xfrm>
                <a:off x="2092" y="1023"/>
                <a:ext cx="40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2000" b="1" dirty="0">
                    <a:solidFill>
                      <a:srgbClr val="FF0000"/>
                    </a:solidFill>
                    <a:latin typeface="+mn-lt"/>
                    <a:ea typeface="黑体" pitchFamily="2" charset="-122"/>
                  </a:rPr>
                  <a:t>头端</a:t>
                </a:r>
              </a:p>
            </p:txBody>
          </p:sp>
          <p:grpSp>
            <p:nvGrpSpPr>
              <p:cNvPr id="292020" name="Group 180"/>
              <p:cNvGrpSpPr>
                <a:grpSpLocks noChangeAspect="1"/>
              </p:cNvGrpSpPr>
              <p:nvPr/>
            </p:nvGrpSpPr>
            <p:grpSpPr bwMode="auto">
              <a:xfrm>
                <a:off x="2246" y="722"/>
                <a:ext cx="228" cy="292"/>
                <a:chOff x="2246" y="722"/>
                <a:chExt cx="228" cy="292"/>
              </a:xfrm>
            </p:grpSpPr>
            <p:sp>
              <p:nvSpPr>
                <p:cNvPr id="292021" name="AutoShape 181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246" y="722"/>
                  <a:ext cx="228" cy="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2400" b="1">
                    <a:solidFill>
                      <a:srgbClr val="000099"/>
                    </a:solidFill>
                    <a:latin typeface="+mn-lt"/>
                    <a:ea typeface="黑体" pitchFamily="2" charset="-122"/>
                  </a:endParaRPr>
                </a:p>
              </p:txBody>
            </p:sp>
            <p:grpSp>
              <p:nvGrpSpPr>
                <p:cNvPr id="292022" name="Group 182"/>
                <p:cNvGrpSpPr>
                  <a:grpSpLocks/>
                </p:cNvGrpSpPr>
                <p:nvPr/>
              </p:nvGrpSpPr>
              <p:grpSpPr bwMode="auto">
                <a:xfrm>
                  <a:off x="2248" y="734"/>
                  <a:ext cx="224" cy="279"/>
                  <a:chOff x="2248" y="734"/>
                  <a:chExt cx="224" cy="279"/>
                </a:xfrm>
              </p:grpSpPr>
              <p:grpSp>
                <p:nvGrpSpPr>
                  <p:cNvPr id="292023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2328" y="898"/>
                    <a:ext cx="9" cy="37"/>
                    <a:chOff x="2328" y="898"/>
                    <a:chExt cx="9" cy="37"/>
                  </a:xfrm>
                </p:grpSpPr>
                <p:sp>
                  <p:nvSpPr>
                    <p:cNvPr id="292024" name="Rectangl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8" y="898"/>
                      <a:ext cx="9" cy="37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58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4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92025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2" y="898"/>
                      <a:ext cx="1" cy="33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4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sp>
                <p:nvSpPr>
                  <p:cNvPr id="292026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2295" y="876"/>
                    <a:ext cx="25" cy="57"/>
                  </a:xfrm>
                  <a:prstGeom prst="rect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27" name="Freeform 187"/>
                  <p:cNvSpPr>
                    <a:spLocks/>
                  </p:cNvSpPr>
                  <p:nvPr/>
                </p:nvSpPr>
                <p:spPr bwMode="auto">
                  <a:xfrm>
                    <a:off x="2385" y="888"/>
                    <a:ext cx="16" cy="12"/>
                  </a:xfrm>
                  <a:custGeom>
                    <a:avLst/>
                    <a:gdLst>
                      <a:gd name="T0" fmla="*/ 0 w 112"/>
                      <a:gd name="T1" fmla="*/ 0 h 84"/>
                      <a:gd name="T2" fmla="*/ 0 w 112"/>
                      <a:gd name="T3" fmla="*/ 84 h 84"/>
                      <a:gd name="T4" fmla="*/ 112 w 112"/>
                      <a:gd name="T5" fmla="*/ 84 h 84"/>
                      <a:gd name="T6" fmla="*/ 112 w 112"/>
                      <a:gd name="T7" fmla="*/ 17 h 84"/>
                      <a:gd name="T8" fmla="*/ 0 w 112"/>
                      <a:gd name="T9" fmla="*/ 0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2" h="84">
                        <a:moveTo>
                          <a:pt x="0" y="0"/>
                        </a:moveTo>
                        <a:lnTo>
                          <a:pt x="0" y="84"/>
                        </a:lnTo>
                        <a:lnTo>
                          <a:pt x="112" y="84"/>
                        </a:lnTo>
                        <a:lnTo>
                          <a:pt x="112" y="17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28" name="Freeform 188"/>
                  <p:cNvSpPr>
                    <a:spLocks/>
                  </p:cNvSpPr>
                  <p:nvPr/>
                </p:nvSpPr>
                <p:spPr bwMode="auto">
                  <a:xfrm>
                    <a:off x="2352" y="866"/>
                    <a:ext cx="11" cy="11"/>
                  </a:xfrm>
                  <a:custGeom>
                    <a:avLst/>
                    <a:gdLst>
                      <a:gd name="T0" fmla="*/ 42 w 77"/>
                      <a:gd name="T1" fmla="*/ 0 h 76"/>
                      <a:gd name="T2" fmla="*/ 0 w 77"/>
                      <a:gd name="T3" fmla="*/ 76 h 76"/>
                      <a:gd name="T4" fmla="*/ 56 w 77"/>
                      <a:gd name="T5" fmla="*/ 70 h 76"/>
                      <a:gd name="T6" fmla="*/ 77 w 77"/>
                      <a:gd name="T7" fmla="*/ 19 h 76"/>
                      <a:gd name="T8" fmla="*/ 42 w 77"/>
                      <a:gd name="T9" fmla="*/ 0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" h="76">
                        <a:moveTo>
                          <a:pt x="42" y="0"/>
                        </a:moveTo>
                        <a:lnTo>
                          <a:pt x="0" y="76"/>
                        </a:lnTo>
                        <a:lnTo>
                          <a:pt x="56" y="70"/>
                        </a:lnTo>
                        <a:lnTo>
                          <a:pt x="77" y="19"/>
                        </a:lnTo>
                        <a:lnTo>
                          <a:pt x="42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29" name="Freeform 189"/>
                  <p:cNvSpPr>
                    <a:spLocks/>
                  </p:cNvSpPr>
                  <p:nvPr/>
                </p:nvSpPr>
                <p:spPr bwMode="auto">
                  <a:xfrm>
                    <a:off x="2333" y="938"/>
                    <a:ext cx="51" cy="4"/>
                  </a:xfrm>
                  <a:custGeom>
                    <a:avLst/>
                    <a:gdLst>
                      <a:gd name="T0" fmla="*/ 0 w 356"/>
                      <a:gd name="T1" fmla="*/ 0 h 26"/>
                      <a:gd name="T2" fmla="*/ 356 w 356"/>
                      <a:gd name="T3" fmla="*/ 0 h 26"/>
                      <a:gd name="T4" fmla="*/ 356 w 356"/>
                      <a:gd name="T5" fmla="*/ 26 h 26"/>
                      <a:gd name="T6" fmla="*/ 5 w 356"/>
                      <a:gd name="T7" fmla="*/ 26 h 26"/>
                      <a:gd name="T8" fmla="*/ 0 w 356"/>
                      <a:gd name="T9" fmla="*/ 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6" h="26">
                        <a:moveTo>
                          <a:pt x="0" y="0"/>
                        </a:moveTo>
                        <a:lnTo>
                          <a:pt x="356" y="0"/>
                        </a:lnTo>
                        <a:lnTo>
                          <a:pt x="356" y="26"/>
                        </a:lnTo>
                        <a:lnTo>
                          <a:pt x="5" y="2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30" name="Freeform 190"/>
                  <p:cNvSpPr>
                    <a:spLocks/>
                  </p:cNvSpPr>
                  <p:nvPr/>
                </p:nvSpPr>
                <p:spPr bwMode="auto">
                  <a:xfrm>
                    <a:off x="2294" y="795"/>
                    <a:ext cx="22" cy="24"/>
                  </a:xfrm>
                  <a:custGeom>
                    <a:avLst/>
                    <a:gdLst>
                      <a:gd name="T0" fmla="*/ 140 w 149"/>
                      <a:gd name="T1" fmla="*/ 0 h 163"/>
                      <a:gd name="T2" fmla="*/ 2 w 149"/>
                      <a:gd name="T3" fmla="*/ 117 h 163"/>
                      <a:gd name="T4" fmla="*/ 0 w 149"/>
                      <a:gd name="T5" fmla="*/ 163 h 163"/>
                      <a:gd name="T6" fmla="*/ 149 w 149"/>
                      <a:gd name="T7" fmla="*/ 54 h 163"/>
                      <a:gd name="T8" fmla="*/ 140 w 149"/>
                      <a:gd name="T9" fmla="*/ 0 h 1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9" h="163">
                        <a:moveTo>
                          <a:pt x="140" y="0"/>
                        </a:moveTo>
                        <a:lnTo>
                          <a:pt x="2" y="117"/>
                        </a:lnTo>
                        <a:lnTo>
                          <a:pt x="0" y="163"/>
                        </a:lnTo>
                        <a:lnTo>
                          <a:pt x="149" y="54"/>
                        </a:lnTo>
                        <a:lnTo>
                          <a:pt x="140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31" name="Freeform 191"/>
                  <p:cNvSpPr>
                    <a:spLocks/>
                  </p:cNvSpPr>
                  <p:nvPr/>
                </p:nvSpPr>
                <p:spPr bwMode="auto">
                  <a:xfrm>
                    <a:off x="2289" y="734"/>
                    <a:ext cx="32" cy="199"/>
                  </a:xfrm>
                  <a:custGeom>
                    <a:avLst/>
                    <a:gdLst>
                      <a:gd name="T0" fmla="*/ 225 w 225"/>
                      <a:gd name="T1" fmla="*/ 0 h 1395"/>
                      <a:gd name="T2" fmla="*/ 0 w 225"/>
                      <a:gd name="T3" fmla="*/ 82 h 1395"/>
                      <a:gd name="T4" fmla="*/ 0 w 225"/>
                      <a:gd name="T5" fmla="*/ 1395 h 1395"/>
                      <a:gd name="T6" fmla="*/ 42 w 225"/>
                      <a:gd name="T7" fmla="*/ 1395 h 1395"/>
                      <a:gd name="T8" fmla="*/ 42 w 225"/>
                      <a:gd name="T9" fmla="*/ 202 h 1395"/>
                      <a:gd name="T10" fmla="*/ 225 w 225"/>
                      <a:gd name="T11" fmla="*/ 133 h 1395"/>
                      <a:gd name="T12" fmla="*/ 225 w 225"/>
                      <a:gd name="T13" fmla="*/ 0 h 1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25" h="1395">
                        <a:moveTo>
                          <a:pt x="225" y="0"/>
                        </a:moveTo>
                        <a:lnTo>
                          <a:pt x="0" y="82"/>
                        </a:lnTo>
                        <a:lnTo>
                          <a:pt x="0" y="1395"/>
                        </a:lnTo>
                        <a:lnTo>
                          <a:pt x="42" y="1395"/>
                        </a:lnTo>
                        <a:lnTo>
                          <a:pt x="42" y="202"/>
                        </a:lnTo>
                        <a:lnTo>
                          <a:pt x="225" y="133"/>
                        </a:lnTo>
                        <a:lnTo>
                          <a:pt x="225" y="0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32" name="Freeform 192"/>
                  <p:cNvSpPr>
                    <a:spLocks/>
                  </p:cNvSpPr>
                  <p:nvPr/>
                </p:nvSpPr>
                <p:spPr bwMode="auto">
                  <a:xfrm>
                    <a:off x="2288" y="933"/>
                    <a:ext cx="184" cy="44"/>
                  </a:xfrm>
                  <a:custGeom>
                    <a:avLst/>
                    <a:gdLst>
                      <a:gd name="T0" fmla="*/ 0 w 1290"/>
                      <a:gd name="T1" fmla="*/ 304 h 304"/>
                      <a:gd name="T2" fmla="*/ 0 w 1290"/>
                      <a:gd name="T3" fmla="*/ 0 h 304"/>
                      <a:gd name="T4" fmla="*/ 281 w 1290"/>
                      <a:gd name="T5" fmla="*/ 0 h 304"/>
                      <a:gd name="T6" fmla="*/ 337 w 1290"/>
                      <a:gd name="T7" fmla="*/ 51 h 304"/>
                      <a:gd name="T8" fmla="*/ 505 w 1290"/>
                      <a:gd name="T9" fmla="*/ 51 h 304"/>
                      <a:gd name="T10" fmla="*/ 561 w 1290"/>
                      <a:gd name="T11" fmla="*/ 102 h 304"/>
                      <a:gd name="T12" fmla="*/ 1122 w 1290"/>
                      <a:gd name="T13" fmla="*/ 102 h 304"/>
                      <a:gd name="T14" fmla="*/ 1122 w 1290"/>
                      <a:gd name="T15" fmla="*/ 203 h 304"/>
                      <a:gd name="T16" fmla="*/ 1290 w 1290"/>
                      <a:gd name="T17" fmla="*/ 203 h 304"/>
                      <a:gd name="T18" fmla="*/ 1290 w 1290"/>
                      <a:gd name="T19" fmla="*/ 304 h 304"/>
                      <a:gd name="T20" fmla="*/ 0 w 1290"/>
                      <a:gd name="T21" fmla="*/ 304 h 3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290" h="304">
                        <a:moveTo>
                          <a:pt x="0" y="304"/>
                        </a:moveTo>
                        <a:lnTo>
                          <a:pt x="0" y="0"/>
                        </a:lnTo>
                        <a:lnTo>
                          <a:pt x="281" y="0"/>
                        </a:lnTo>
                        <a:lnTo>
                          <a:pt x="337" y="51"/>
                        </a:lnTo>
                        <a:lnTo>
                          <a:pt x="505" y="51"/>
                        </a:lnTo>
                        <a:lnTo>
                          <a:pt x="561" y="102"/>
                        </a:lnTo>
                        <a:lnTo>
                          <a:pt x="1122" y="102"/>
                        </a:lnTo>
                        <a:lnTo>
                          <a:pt x="1122" y="203"/>
                        </a:lnTo>
                        <a:lnTo>
                          <a:pt x="1290" y="203"/>
                        </a:lnTo>
                        <a:lnTo>
                          <a:pt x="1290" y="304"/>
                        </a:lnTo>
                        <a:lnTo>
                          <a:pt x="0" y="304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33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288" y="962"/>
                    <a:ext cx="136" cy="15"/>
                  </a:xfrm>
                  <a:prstGeom prst="rect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34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2282" y="873"/>
                    <a:ext cx="1" cy="25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35" name="Freeform 195"/>
                  <p:cNvSpPr>
                    <a:spLocks/>
                  </p:cNvSpPr>
                  <p:nvPr/>
                </p:nvSpPr>
                <p:spPr bwMode="auto">
                  <a:xfrm>
                    <a:off x="2277" y="898"/>
                    <a:ext cx="12" cy="13"/>
                  </a:xfrm>
                  <a:custGeom>
                    <a:avLst/>
                    <a:gdLst>
                      <a:gd name="T0" fmla="*/ 0 w 84"/>
                      <a:gd name="T1" fmla="*/ 89 h 89"/>
                      <a:gd name="T2" fmla="*/ 0 w 84"/>
                      <a:gd name="T3" fmla="*/ 0 h 89"/>
                      <a:gd name="T4" fmla="*/ 84 w 84"/>
                      <a:gd name="T5" fmla="*/ 0 h 89"/>
                      <a:gd name="T6" fmla="*/ 84 w 84"/>
                      <a:gd name="T7" fmla="*/ 32 h 89"/>
                      <a:gd name="T8" fmla="*/ 28 w 84"/>
                      <a:gd name="T9" fmla="*/ 32 h 89"/>
                      <a:gd name="T10" fmla="*/ 28 w 84"/>
                      <a:gd name="T11" fmla="*/ 89 h 89"/>
                      <a:gd name="T12" fmla="*/ 0 w 84"/>
                      <a:gd name="T13" fmla="*/ 89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4" h="89">
                        <a:moveTo>
                          <a:pt x="0" y="89"/>
                        </a:moveTo>
                        <a:lnTo>
                          <a:pt x="0" y="0"/>
                        </a:lnTo>
                        <a:lnTo>
                          <a:pt x="84" y="0"/>
                        </a:lnTo>
                        <a:lnTo>
                          <a:pt x="84" y="32"/>
                        </a:lnTo>
                        <a:lnTo>
                          <a:pt x="28" y="32"/>
                        </a:lnTo>
                        <a:lnTo>
                          <a:pt x="28" y="89"/>
                        </a:lnTo>
                        <a:lnTo>
                          <a:pt x="0" y="8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36" name="Freeform 196"/>
                  <p:cNvSpPr>
                    <a:spLocks/>
                  </p:cNvSpPr>
                  <p:nvPr/>
                </p:nvSpPr>
                <p:spPr bwMode="auto">
                  <a:xfrm>
                    <a:off x="2344" y="889"/>
                    <a:ext cx="41" cy="53"/>
                  </a:xfrm>
                  <a:custGeom>
                    <a:avLst/>
                    <a:gdLst>
                      <a:gd name="T0" fmla="*/ 0 w 287"/>
                      <a:gd name="T1" fmla="*/ 0 h 367"/>
                      <a:gd name="T2" fmla="*/ 287 w 287"/>
                      <a:gd name="T3" fmla="*/ 367 h 367"/>
                      <a:gd name="T4" fmla="*/ 245 w 287"/>
                      <a:gd name="T5" fmla="*/ 360 h 367"/>
                      <a:gd name="T6" fmla="*/ 0 w 287"/>
                      <a:gd name="T7" fmla="*/ 51 h 367"/>
                      <a:gd name="T8" fmla="*/ 0 w 287"/>
                      <a:gd name="T9" fmla="*/ 0 h 3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7" h="367">
                        <a:moveTo>
                          <a:pt x="0" y="0"/>
                        </a:moveTo>
                        <a:lnTo>
                          <a:pt x="287" y="367"/>
                        </a:lnTo>
                        <a:lnTo>
                          <a:pt x="245" y="360"/>
                        </a:lnTo>
                        <a:lnTo>
                          <a:pt x="0" y="5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F9F9F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37" name="Freeform 197"/>
                  <p:cNvSpPr>
                    <a:spLocks/>
                  </p:cNvSpPr>
                  <p:nvPr/>
                </p:nvSpPr>
                <p:spPr bwMode="auto">
                  <a:xfrm>
                    <a:off x="2256" y="919"/>
                    <a:ext cx="32" cy="58"/>
                  </a:xfrm>
                  <a:custGeom>
                    <a:avLst/>
                    <a:gdLst>
                      <a:gd name="T0" fmla="*/ 168 w 224"/>
                      <a:gd name="T1" fmla="*/ 0 h 405"/>
                      <a:gd name="T2" fmla="*/ 0 w 224"/>
                      <a:gd name="T3" fmla="*/ 152 h 405"/>
                      <a:gd name="T4" fmla="*/ 0 w 224"/>
                      <a:gd name="T5" fmla="*/ 405 h 405"/>
                      <a:gd name="T6" fmla="*/ 224 w 224"/>
                      <a:gd name="T7" fmla="*/ 405 h 405"/>
                      <a:gd name="T8" fmla="*/ 224 w 224"/>
                      <a:gd name="T9" fmla="*/ 101 h 405"/>
                      <a:gd name="T10" fmla="*/ 168 w 224"/>
                      <a:gd name="T11" fmla="*/ 0 h 4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24" h="405">
                        <a:moveTo>
                          <a:pt x="168" y="0"/>
                        </a:moveTo>
                        <a:lnTo>
                          <a:pt x="0" y="152"/>
                        </a:lnTo>
                        <a:lnTo>
                          <a:pt x="0" y="405"/>
                        </a:lnTo>
                        <a:lnTo>
                          <a:pt x="224" y="405"/>
                        </a:lnTo>
                        <a:lnTo>
                          <a:pt x="224" y="101"/>
                        </a:lnTo>
                        <a:lnTo>
                          <a:pt x="168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38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1004"/>
                    <a:ext cx="224" cy="9"/>
                  </a:xfrm>
                  <a:prstGeom prst="rect">
                    <a:avLst/>
                  </a:prstGeom>
                  <a:solidFill>
                    <a:srgbClr val="9F9F9F"/>
                  </a:solidFill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39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991"/>
                    <a:ext cx="224" cy="13"/>
                  </a:xfrm>
                  <a:prstGeom prst="rect">
                    <a:avLst/>
                  </a:prstGeom>
                  <a:solidFill>
                    <a:srgbClr val="9F9F9F"/>
                  </a:solidFill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40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248" y="977"/>
                    <a:ext cx="224" cy="14"/>
                  </a:xfrm>
                  <a:prstGeom prst="rect">
                    <a:avLst/>
                  </a:prstGeom>
                  <a:solidFill>
                    <a:srgbClr val="9F9F9F"/>
                  </a:solidFill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41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442" y="966"/>
                    <a:ext cx="24" cy="7"/>
                  </a:xfrm>
                  <a:prstGeom prst="rect">
                    <a:avLst/>
                  </a:prstGeom>
                  <a:solidFill>
                    <a:srgbClr val="9F9F9F"/>
                  </a:solidFill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42" name="Oval 202"/>
                  <p:cNvSpPr>
                    <a:spLocks noChangeArrowheads="1"/>
                  </p:cNvSpPr>
                  <p:nvPr/>
                </p:nvSpPr>
                <p:spPr bwMode="auto">
                  <a:xfrm>
                    <a:off x="2271" y="911"/>
                    <a:ext cx="18" cy="16"/>
                  </a:xfrm>
                  <a:prstGeom prst="ellipse">
                    <a:avLst/>
                  </a:prstGeom>
                  <a:solidFill>
                    <a:srgbClr val="9F9F9F"/>
                  </a:solidFill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43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883"/>
                    <a:ext cx="16" cy="14"/>
                  </a:xfrm>
                  <a:prstGeom prst="rect">
                    <a:avLst/>
                  </a:pr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44" name="Freeform 204"/>
                  <p:cNvSpPr>
                    <a:spLocks/>
                  </p:cNvSpPr>
                  <p:nvPr/>
                </p:nvSpPr>
                <p:spPr bwMode="auto">
                  <a:xfrm>
                    <a:off x="2320" y="876"/>
                    <a:ext cx="64" cy="57"/>
                  </a:xfrm>
                  <a:custGeom>
                    <a:avLst/>
                    <a:gdLst>
                      <a:gd name="T0" fmla="*/ 56 w 448"/>
                      <a:gd name="T1" fmla="*/ 403 h 403"/>
                      <a:gd name="T2" fmla="*/ 56 w 448"/>
                      <a:gd name="T3" fmla="*/ 50 h 403"/>
                      <a:gd name="T4" fmla="*/ 448 w 448"/>
                      <a:gd name="T5" fmla="*/ 50 h 403"/>
                      <a:gd name="T6" fmla="*/ 448 w 448"/>
                      <a:gd name="T7" fmla="*/ 0 h 403"/>
                      <a:gd name="T8" fmla="*/ 0 w 448"/>
                      <a:gd name="T9" fmla="*/ 0 h 403"/>
                      <a:gd name="T10" fmla="*/ 0 w 448"/>
                      <a:gd name="T11" fmla="*/ 403 h 403"/>
                      <a:gd name="T12" fmla="*/ 56 w 448"/>
                      <a:gd name="T13" fmla="*/ 403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48" h="403">
                        <a:moveTo>
                          <a:pt x="56" y="403"/>
                        </a:moveTo>
                        <a:lnTo>
                          <a:pt x="56" y="50"/>
                        </a:lnTo>
                        <a:lnTo>
                          <a:pt x="448" y="50"/>
                        </a:lnTo>
                        <a:lnTo>
                          <a:pt x="448" y="0"/>
                        </a:lnTo>
                        <a:lnTo>
                          <a:pt x="0" y="0"/>
                        </a:lnTo>
                        <a:lnTo>
                          <a:pt x="0" y="403"/>
                        </a:lnTo>
                        <a:lnTo>
                          <a:pt x="56" y="40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grpSp>
                <p:nvGrpSpPr>
                  <p:cNvPr id="292045" name="Group 205"/>
                  <p:cNvGrpSpPr>
                    <a:grpSpLocks/>
                  </p:cNvGrpSpPr>
                  <p:nvPr/>
                </p:nvGrpSpPr>
                <p:grpSpPr bwMode="auto">
                  <a:xfrm>
                    <a:off x="2267" y="821"/>
                    <a:ext cx="73" cy="59"/>
                    <a:chOff x="2267" y="821"/>
                    <a:chExt cx="73" cy="59"/>
                  </a:xfrm>
                </p:grpSpPr>
                <p:sp>
                  <p:nvSpPr>
                    <p:cNvPr id="292046" name="Oval 2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3" y="821"/>
                      <a:ext cx="67" cy="59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4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sp>
                  <p:nvSpPr>
                    <p:cNvPr id="292047" name="Oval 2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7" y="821"/>
                      <a:ext cx="66" cy="59"/>
                    </a:xfrm>
                    <a:prstGeom prst="ellipse">
                      <a:avLst/>
                    </a:prstGeom>
                    <a:solidFill>
                      <a:srgbClr val="C0C0C0"/>
                    </a:solidFill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4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</p:grpSp>
              <p:grpSp>
                <p:nvGrpSpPr>
                  <p:cNvPr id="292048" name="Group 208"/>
                  <p:cNvGrpSpPr>
                    <a:grpSpLocks/>
                  </p:cNvGrpSpPr>
                  <p:nvPr/>
                </p:nvGrpSpPr>
                <p:grpSpPr bwMode="auto">
                  <a:xfrm>
                    <a:off x="2296" y="933"/>
                    <a:ext cx="24" cy="58"/>
                    <a:chOff x="2296" y="933"/>
                    <a:chExt cx="24" cy="58"/>
                  </a:xfrm>
                </p:grpSpPr>
                <p:sp>
                  <p:nvSpPr>
                    <p:cNvPr id="292049" name="Rectangle 2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6" y="933"/>
                      <a:ext cx="24" cy="58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588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400" b="1">
                        <a:solidFill>
                          <a:srgbClr val="000099"/>
                        </a:solidFill>
                        <a:latin typeface="+mn-lt"/>
                        <a:ea typeface="黑体" pitchFamily="2" charset="-122"/>
                      </a:endParaRPr>
                    </a:p>
                  </p:txBody>
                </p:sp>
                <p:grpSp>
                  <p:nvGrpSpPr>
                    <p:cNvPr id="292050" name="Group 2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96" y="941"/>
                      <a:ext cx="24" cy="44"/>
                      <a:chOff x="2296" y="941"/>
                      <a:chExt cx="24" cy="44"/>
                    </a:xfrm>
                  </p:grpSpPr>
                  <p:sp>
                    <p:nvSpPr>
                      <p:cNvPr id="292051" name="Line 2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96" y="948"/>
                        <a:ext cx="24" cy="1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400" b="1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endParaRPr>
                      </a:p>
                    </p:txBody>
                  </p:sp>
                  <p:sp>
                    <p:nvSpPr>
                      <p:cNvPr id="292052" name="Line 2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96" y="970"/>
                        <a:ext cx="24" cy="1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400" b="1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endParaRPr>
                      </a:p>
                    </p:txBody>
                  </p:sp>
                  <p:sp>
                    <p:nvSpPr>
                      <p:cNvPr id="292053" name="Line 2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96" y="962"/>
                        <a:ext cx="24" cy="1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400" b="1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endParaRPr>
                      </a:p>
                    </p:txBody>
                  </p:sp>
                  <p:sp>
                    <p:nvSpPr>
                      <p:cNvPr id="292054" name="Line 2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96" y="955"/>
                        <a:ext cx="24" cy="1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400" b="1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endParaRPr>
                      </a:p>
                    </p:txBody>
                  </p:sp>
                  <p:sp>
                    <p:nvSpPr>
                      <p:cNvPr id="292055" name="Line 21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96" y="941"/>
                        <a:ext cx="24" cy="1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400" b="1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endParaRPr>
                      </a:p>
                    </p:txBody>
                  </p:sp>
                  <p:sp>
                    <p:nvSpPr>
                      <p:cNvPr id="292056" name="Line 21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96" y="977"/>
                        <a:ext cx="24" cy="1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400" b="1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endParaRPr>
                      </a:p>
                    </p:txBody>
                  </p:sp>
                  <p:sp>
                    <p:nvSpPr>
                      <p:cNvPr id="292057" name="Line 2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296" y="984"/>
                        <a:ext cx="24" cy="1"/>
                      </a:xfrm>
                      <a:prstGeom prst="line">
                        <a:avLst/>
                      </a:prstGeom>
                      <a:noFill/>
                      <a:ln w="1588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2400" b="1">
                          <a:solidFill>
                            <a:srgbClr val="000099"/>
                          </a:solidFill>
                          <a:latin typeface="+mn-lt"/>
                          <a:ea typeface="黑体" pitchFamily="2" charset="-122"/>
                        </a:endParaRPr>
                      </a:p>
                    </p:txBody>
                  </p:sp>
                </p:grpSp>
              </p:grpSp>
              <p:sp>
                <p:nvSpPr>
                  <p:cNvPr id="292058" name="Rectangle 218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948"/>
                    <a:ext cx="8" cy="14"/>
                  </a:xfrm>
                  <a:prstGeom prst="rect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292059" name="Group 219"/>
                <p:cNvGrpSpPr>
                  <a:grpSpLocks/>
                </p:cNvGrpSpPr>
                <p:nvPr/>
              </p:nvGrpSpPr>
              <p:grpSpPr bwMode="auto">
                <a:xfrm>
                  <a:off x="2382" y="788"/>
                  <a:ext cx="40" cy="40"/>
                  <a:chOff x="2382" y="788"/>
                  <a:chExt cx="40" cy="40"/>
                </a:xfrm>
              </p:grpSpPr>
              <p:sp>
                <p:nvSpPr>
                  <p:cNvPr id="292060" name="Freeform 220"/>
                  <p:cNvSpPr>
                    <a:spLocks/>
                  </p:cNvSpPr>
                  <p:nvPr/>
                </p:nvSpPr>
                <p:spPr bwMode="auto">
                  <a:xfrm>
                    <a:off x="2404" y="800"/>
                    <a:ext cx="18" cy="28"/>
                  </a:xfrm>
                  <a:custGeom>
                    <a:avLst/>
                    <a:gdLst>
                      <a:gd name="T0" fmla="*/ 106 w 127"/>
                      <a:gd name="T1" fmla="*/ 0 h 195"/>
                      <a:gd name="T2" fmla="*/ 0 w 127"/>
                      <a:gd name="T3" fmla="*/ 164 h 195"/>
                      <a:gd name="T4" fmla="*/ 21 w 127"/>
                      <a:gd name="T5" fmla="*/ 195 h 195"/>
                      <a:gd name="T6" fmla="*/ 127 w 127"/>
                      <a:gd name="T7" fmla="*/ 6 h 195"/>
                      <a:gd name="T8" fmla="*/ 106 w 127"/>
                      <a:gd name="T9" fmla="*/ 0 h 1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7" h="195">
                        <a:moveTo>
                          <a:pt x="106" y="0"/>
                        </a:moveTo>
                        <a:lnTo>
                          <a:pt x="0" y="164"/>
                        </a:lnTo>
                        <a:lnTo>
                          <a:pt x="21" y="195"/>
                        </a:lnTo>
                        <a:lnTo>
                          <a:pt x="127" y="6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BFBFDF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61" name="Freeform 221"/>
                  <p:cNvSpPr>
                    <a:spLocks/>
                  </p:cNvSpPr>
                  <p:nvPr/>
                </p:nvSpPr>
                <p:spPr bwMode="auto">
                  <a:xfrm>
                    <a:off x="2382" y="788"/>
                    <a:ext cx="35" cy="8"/>
                  </a:xfrm>
                  <a:custGeom>
                    <a:avLst/>
                    <a:gdLst>
                      <a:gd name="T0" fmla="*/ 238 w 246"/>
                      <a:gd name="T1" fmla="*/ 0 h 57"/>
                      <a:gd name="T2" fmla="*/ 0 w 246"/>
                      <a:gd name="T3" fmla="*/ 31 h 57"/>
                      <a:gd name="T4" fmla="*/ 35 w 246"/>
                      <a:gd name="T5" fmla="*/ 57 h 57"/>
                      <a:gd name="T6" fmla="*/ 246 w 246"/>
                      <a:gd name="T7" fmla="*/ 19 h 57"/>
                      <a:gd name="T8" fmla="*/ 238 w 246"/>
                      <a:gd name="T9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6" h="57">
                        <a:moveTo>
                          <a:pt x="238" y="0"/>
                        </a:moveTo>
                        <a:lnTo>
                          <a:pt x="0" y="31"/>
                        </a:lnTo>
                        <a:lnTo>
                          <a:pt x="35" y="57"/>
                        </a:lnTo>
                        <a:lnTo>
                          <a:pt x="246" y="19"/>
                        </a:lnTo>
                        <a:lnTo>
                          <a:pt x="238" y="0"/>
                        </a:lnTo>
                        <a:close/>
                      </a:path>
                    </a:pathLst>
                  </a:custGeom>
                  <a:solidFill>
                    <a:srgbClr val="BFBFDF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292062" name="Group 222"/>
                <p:cNvGrpSpPr>
                  <a:grpSpLocks/>
                </p:cNvGrpSpPr>
                <p:nvPr/>
              </p:nvGrpSpPr>
              <p:grpSpPr bwMode="auto">
                <a:xfrm>
                  <a:off x="2302" y="723"/>
                  <a:ext cx="132" cy="186"/>
                  <a:chOff x="2302" y="723"/>
                  <a:chExt cx="132" cy="186"/>
                </a:xfrm>
              </p:grpSpPr>
              <p:sp>
                <p:nvSpPr>
                  <p:cNvPr id="292063" name="Freeform 223"/>
                  <p:cNvSpPr>
                    <a:spLocks/>
                  </p:cNvSpPr>
                  <p:nvPr/>
                </p:nvSpPr>
                <p:spPr bwMode="auto">
                  <a:xfrm>
                    <a:off x="2302" y="724"/>
                    <a:ext cx="132" cy="185"/>
                  </a:xfrm>
                  <a:custGeom>
                    <a:avLst/>
                    <a:gdLst>
                      <a:gd name="T0" fmla="*/ 30 w 920"/>
                      <a:gd name="T1" fmla="*/ 47 h 1300"/>
                      <a:gd name="T2" fmla="*/ 16 w 920"/>
                      <a:gd name="T3" fmla="*/ 85 h 1300"/>
                      <a:gd name="T4" fmla="*/ 4 w 920"/>
                      <a:gd name="T5" fmla="*/ 132 h 1300"/>
                      <a:gd name="T6" fmla="*/ 0 w 920"/>
                      <a:gd name="T7" fmla="*/ 183 h 1300"/>
                      <a:gd name="T8" fmla="*/ 0 w 920"/>
                      <a:gd name="T9" fmla="*/ 233 h 1300"/>
                      <a:gd name="T10" fmla="*/ 12 w 920"/>
                      <a:gd name="T11" fmla="*/ 299 h 1300"/>
                      <a:gd name="T12" fmla="*/ 23 w 920"/>
                      <a:gd name="T13" fmla="*/ 381 h 1300"/>
                      <a:gd name="T14" fmla="*/ 44 w 920"/>
                      <a:gd name="T15" fmla="*/ 473 h 1300"/>
                      <a:gd name="T16" fmla="*/ 79 w 920"/>
                      <a:gd name="T17" fmla="*/ 578 h 1300"/>
                      <a:gd name="T18" fmla="*/ 131 w 920"/>
                      <a:gd name="T19" fmla="*/ 679 h 1300"/>
                      <a:gd name="T20" fmla="*/ 215 w 920"/>
                      <a:gd name="T21" fmla="*/ 799 h 1300"/>
                      <a:gd name="T22" fmla="*/ 299 w 920"/>
                      <a:gd name="T23" fmla="*/ 912 h 1300"/>
                      <a:gd name="T24" fmla="*/ 369 w 920"/>
                      <a:gd name="T25" fmla="*/ 988 h 1300"/>
                      <a:gd name="T26" fmla="*/ 467 w 920"/>
                      <a:gd name="T27" fmla="*/ 1079 h 1300"/>
                      <a:gd name="T28" fmla="*/ 569 w 920"/>
                      <a:gd name="T29" fmla="*/ 1155 h 1300"/>
                      <a:gd name="T30" fmla="*/ 660 w 920"/>
                      <a:gd name="T31" fmla="*/ 1215 h 1300"/>
                      <a:gd name="T32" fmla="*/ 726 w 920"/>
                      <a:gd name="T33" fmla="*/ 1253 h 1300"/>
                      <a:gd name="T34" fmla="*/ 793 w 920"/>
                      <a:gd name="T35" fmla="*/ 1281 h 1300"/>
                      <a:gd name="T36" fmla="*/ 846 w 920"/>
                      <a:gd name="T37" fmla="*/ 1300 h 1300"/>
                      <a:gd name="T38" fmla="*/ 888 w 920"/>
                      <a:gd name="T39" fmla="*/ 1300 h 1300"/>
                      <a:gd name="T40" fmla="*/ 920 w 920"/>
                      <a:gd name="T41" fmla="*/ 1284 h 1300"/>
                      <a:gd name="T42" fmla="*/ 61 w 920"/>
                      <a:gd name="T43" fmla="*/ 0 h 1300"/>
                      <a:gd name="T44" fmla="*/ 30 w 920"/>
                      <a:gd name="T45" fmla="*/ 47 h 1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920" h="1300">
                        <a:moveTo>
                          <a:pt x="30" y="47"/>
                        </a:moveTo>
                        <a:lnTo>
                          <a:pt x="16" y="85"/>
                        </a:lnTo>
                        <a:lnTo>
                          <a:pt x="4" y="132"/>
                        </a:lnTo>
                        <a:lnTo>
                          <a:pt x="0" y="183"/>
                        </a:lnTo>
                        <a:lnTo>
                          <a:pt x="0" y="233"/>
                        </a:lnTo>
                        <a:lnTo>
                          <a:pt x="12" y="299"/>
                        </a:lnTo>
                        <a:lnTo>
                          <a:pt x="23" y="381"/>
                        </a:lnTo>
                        <a:lnTo>
                          <a:pt x="44" y="473"/>
                        </a:lnTo>
                        <a:lnTo>
                          <a:pt x="79" y="578"/>
                        </a:lnTo>
                        <a:lnTo>
                          <a:pt x="131" y="679"/>
                        </a:lnTo>
                        <a:lnTo>
                          <a:pt x="215" y="799"/>
                        </a:lnTo>
                        <a:lnTo>
                          <a:pt x="299" y="912"/>
                        </a:lnTo>
                        <a:lnTo>
                          <a:pt x="369" y="988"/>
                        </a:lnTo>
                        <a:lnTo>
                          <a:pt x="467" y="1079"/>
                        </a:lnTo>
                        <a:lnTo>
                          <a:pt x="569" y="1155"/>
                        </a:lnTo>
                        <a:lnTo>
                          <a:pt x="660" y="1215"/>
                        </a:lnTo>
                        <a:lnTo>
                          <a:pt x="726" y="1253"/>
                        </a:lnTo>
                        <a:lnTo>
                          <a:pt x="793" y="1281"/>
                        </a:lnTo>
                        <a:lnTo>
                          <a:pt x="846" y="1300"/>
                        </a:lnTo>
                        <a:lnTo>
                          <a:pt x="888" y="1300"/>
                        </a:lnTo>
                        <a:lnTo>
                          <a:pt x="920" y="1284"/>
                        </a:lnTo>
                        <a:lnTo>
                          <a:pt x="61" y="0"/>
                        </a:lnTo>
                        <a:lnTo>
                          <a:pt x="30" y="47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64" name="Freeform 224"/>
                  <p:cNvSpPr>
                    <a:spLocks/>
                  </p:cNvSpPr>
                  <p:nvPr/>
                </p:nvSpPr>
                <p:spPr bwMode="auto">
                  <a:xfrm>
                    <a:off x="2310" y="723"/>
                    <a:ext cx="124" cy="184"/>
                  </a:xfrm>
                  <a:custGeom>
                    <a:avLst/>
                    <a:gdLst>
                      <a:gd name="T0" fmla="*/ 7 w 866"/>
                      <a:gd name="T1" fmla="*/ 0 h 1288"/>
                      <a:gd name="T2" fmla="*/ 0 w 866"/>
                      <a:gd name="T3" fmla="*/ 26 h 1288"/>
                      <a:gd name="T4" fmla="*/ 0 w 866"/>
                      <a:gd name="T5" fmla="*/ 82 h 1288"/>
                      <a:gd name="T6" fmla="*/ 4 w 866"/>
                      <a:gd name="T7" fmla="*/ 149 h 1288"/>
                      <a:gd name="T8" fmla="*/ 11 w 866"/>
                      <a:gd name="T9" fmla="*/ 202 h 1288"/>
                      <a:gd name="T10" fmla="*/ 21 w 866"/>
                      <a:gd name="T11" fmla="*/ 272 h 1288"/>
                      <a:gd name="T12" fmla="*/ 35 w 866"/>
                      <a:gd name="T13" fmla="*/ 354 h 1288"/>
                      <a:gd name="T14" fmla="*/ 56 w 866"/>
                      <a:gd name="T15" fmla="*/ 439 h 1288"/>
                      <a:gd name="T16" fmla="*/ 98 w 866"/>
                      <a:gd name="T17" fmla="*/ 547 h 1288"/>
                      <a:gd name="T18" fmla="*/ 161 w 866"/>
                      <a:gd name="T19" fmla="*/ 670 h 1288"/>
                      <a:gd name="T20" fmla="*/ 231 w 866"/>
                      <a:gd name="T21" fmla="*/ 771 h 1288"/>
                      <a:gd name="T22" fmla="*/ 315 w 866"/>
                      <a:gd name="T23" fmla="*/ 878 h 1288"/>
                      <a:gd name="T24" fmla="*/ 392 w 866"/>
                      <a:gd name="T25" fmla="*/ 960 h 1288"/>
                      <a:gd name="T26" fmla="*/ 452 w 866"/>
                      <a:gd name="T27" fmla="*/ 1016 h 1288"/>
                      <a:gd name="T28" fmla="*/ 508 w 866"/>
                      <a:gd name="T29" fmla="*/ 1068 h 1288"/>
                      <a:gd name="T30" fmla="*/ 567 w 866"/>
                      <a:gd name="T31" fmla="*/ 1118 h 1288"/>
                      <a:gd name="T32" fmla="*/ 634 w 866"/>
                      <a:gd name="T33" fmla="*/ 1168 h 1288"/>
                      <a:gd name="T34" fmla="*/ 679 w 866"/>
                      <a:gd name="T35" fmla="*/ 1200 h 1288"/>
                      <a:gd name="T36" fmla="*/ 728 w 866"/>
                      <a:gd name="T37" fmla="*/ 1228 h 1288"/>
                      <a:gd name="T38" fmla="*/ 782 w 866"/>
                      <a:gd name="T39" fmla="*/ 1256 h 1288"/>
                      <a:gd name="T40" fmla="*/ 827 w 866"/>
                      <a:gd name="T41" fmla="*/ 1282 h 1288"/>
                      <a:gd name="T42" fmla="*/ 855 w 866"/>
                      <a:gd name="T43" fmla="*/ 1288 h 1288"/>
                      <a:gd name="T44" fmla="*/ 866 w 866"/>
                      <a:gd name="T45" fmla="*/ 1270 h 1288"/>
                      <a:gd name="T46" fmla="*/ 863 w 866"/>
                      <a:gd name="T47" fmla="*/ 1243 h 1288"/>
                      <a:gd name="T48" fmla="*/ 856 w 866"/>
                      <a:gd name="T49" fmla="*/ 1213 h 1288"/>
                      <a:gd name="T50" fmla="*/ 845 w 866"/>
                      <a:gd name="T51" fmla="*/ 1159 h 1288"/>
                      <a:gd name="T52" fmla="*/ 831 w 866"/>
                      <a:gd name="T53" fmla="*/ 1089 h 1288"/>
                      <a:gd name="T54" fmla="*/ 813 w 866"/>
                      <a:gd name="T55" fmla="*/ 1023 h 1288"/>
                      <a:gd name="T56" fmla="*/ 792 w 866"/>
                      <a:gd name="T57" fmla="*/ 947 h 1288"/>
                      <a:gd name="T58" fmla="*/ 764 w 866"/>
                      <a:gd name="T59" fmla="*/ 866 h 1288"/>
                      <a:gd name="T60" fmla="*/ 733 w 866"/>
                      <a:gd name="T61" fmla="*/ 802 h 1288"/>
                      <a:gd name="T62" fmla="*/ 707 w 866"/>
                      <a:gd name="T63" fmla="*/ 746 h 1288"/>
                      <a:gd name="T64" fmla="*/ 666 w 866"/>
                      <a:gd name="T65" fmla="*/ 672 h 1288"/>
                      <a:gd name="T66" fmla="*/ 627 w 866"/>
                      <a:gd name="T67" fmla="*/ 607 h 1288"/>
                      <a:gd name="T68" fmla="*/ 579 w 866"/>
                      <a:gd name="T69" fmla="*/ 537 h 1288"/>
                      <a:gd name="T70" fmla="*/ 504 w 866"/>
                      <a:gd name="T71" fmla="*/ 448 h 1288"/>
                      <a:gd name="T72" fmla="*/ 452 w 866"/>
                      <a:gd name="T73" fmla="*/ 385 h 1288"/>
                      <a:gd name="T74" fmla="*/ 376 w 866"/>
                      <a:gd name="T75" fmla="*/ 299 h 1288"/>
                      <a:gd name="T76" fmla="*/ 305 w 866"/>
                      <a:gd name="T77" fmla="*/ 237 h 1288"/>
                      <a:gd name="T78" fmla="*/ 235 w 866"/>
                      <a:gd name="T79" fmla="*/ 173 h 1288"/>
                      <a:gd name="T80" fmla="*/ 182 w 866"/>
                      <a:gd name="T81" fmla="*/ 127 h 1288"/>
                      <a:gd name="T82" fmla="*/ 126 w 866"/>
                      <a:gd name="T83" fmla="*/ 78 h 1288"/>
                      <a:gd name="T84" fmla="*/ 84 w 866"/>
                      <a:gd name="T85" fmla="*/ 45 h 1288"/>
                      <a:gd name="T86" fmla="*/ 42 w 866"/>
                      <a:gd name="T87" fmla="*/ 13 h 1288"/>
                      <a:gd name="T88" fmla="*/ 7 w 866"/>
                      <a:gd name="T89" fmla="*/ 0 h 1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866" h="1288">
                        <a:moveTo>
                          <a:pt x="7" y="0"/>
                        </a:moveTo>
                        <a:lnTo>
                          <a:pt x="0" y="26"/>
                        </a:lnTo>
                        <a:lnTo>
                          <a:pt x="0" y="82"/>
                        </a:lnTo>
                        <a:lnTo>
                          <a:pt x="4" y="149"/>
                        </a:lnTo>
                        <a:lnTo>
                          <a:pt x="11" y="202"/>
                        </a:lnTo>
                        <a:lnTo>
                          <a:pt x="21" y="272"/>
                        </a:lnTo>
                        <a:lnTo>
                          <a:pt x="35" y="354"/>
                        </a:lnTo>
                        <a:lnTo>
                          <a:pt x="56" y="439"/>
                        </a:lnTo>
                        <a:lnTo>
                          <a:pt x="98" y="547"/>
                        </a:lnTo>
                        <a:lnTo>
                          <a:pt x="161" y="670"/>
                        </a:lnTo>
                        <a:lnTo>
                          <a:pt x="231" y="771"/>
                        </a:lnTo>
                        <a:lnTo>
                          <a:pt x="315" y="878"/>
                        </a:lnTo>
                        <a:lnTo>
                          <a:pt x="392" y="960"/>
                        </a:lnTo>
                        <a:lnTo>
                          <a:pt x="452" y="1016"/>
                        </a:lnTo>
                        <a:lnTo>
                          <a:pt x="508" y="1068"/>
                        </a:lnTo>
                        <a:lnTo>
                          <a:pt x="567" y="1118"/>
                        </a:lnTo>
                        <a:lnTo>
                          <a:pt x="634" y="1168"/>
                        </a:lnTo>
                        <a:lnTo>
                          <a:pt x="679" y="1200"/>
                        </a:lnTo>
                        <a:lnTo>
                          <a:pt x="728" y="1228"/>
                        </a:lnTo>
                        <a:lnTo>
                          <a:pt x="782" y="1256"/>
                        </a:lnTo>
                        <a:lnTo>
                          <a:pt x="827" y="1282"/>
                        </a:lnTo>
                        <a:lnTo>
                          <a:pt x="855" y="1288"/>
                        </a:lnTo>
                        <a:lnTo>
                          <a:pt x="866" y="1270"/>
                        </a:lnTo>
                        <a:lnTo>
                          <a:pt x="863" y="1243"/>
                        </a:lnTo>
                        <a:lnTo>
                          <a:pt x="856" y="1213"/>
                        </a:lnTo>
                        <a:lnTo>
                          <a:pt x="845" y="1159"/>
                        </a:lnTo>
                        <a:lnTo>
                          <a:pt x="831" y="1089"/>
                        </a:lnTo>
                        <a:lnTo>
                          <a:pt x="813" y="1023"/>
                        </a:lnTo>
                        <a:lnTo>
                          <a:pt x="792" y="947"/>
                        </a:lnTo>
                        <a:lnTo>
                          <a:pt x="764" y="866"/>
                        </a:lnTo>
                        <a:lnTo>
                          <a:pt x="733" y="802"/>
                        </a:lnTo>
                        <a:lnTo>
                          <a:pt x="707" y="746"/>
                        </a:lnTo>
                        <a:lnTo>
                          <a:pt x="666" y="672"/>
                        </a:lnTo>
                        <a:lnTo>
                          <a:pt x="627" y="607"/>
                        </a:lnTo>
                        <a:lnTo>
                          <a:pt x="579" y="537"/>
                        </a:lnTo>
                        <a:lnTo>
                          <a:pt x="504" y="448"/>
                        </a:lnTo>
                        <a:lnTo>
                          <a:pt x="452" y="385"/>
                        </a:lnTo>
                        <a:lnTo>
                          <a:pt x="376" y="299"/>
                        </a:lnTo>
                        <a:lnTo>
                          <a:pt x="305" y="237"/>
                        </a:lnTo>
                        <a:lnTo>
                          <a:pt x="235" y="173"/>
                        </a:lnTo>
                        <a:lnTo>
                          <a:pt x="182" y="127"/>
                        </a:lnTo>
                        <a:lnTo>
                          <a:pt x="126" y="78"/>
                        </a:lnTo>
                        <a:lnTo>
                          <a:pt x="84" y="45"/>
                        </a:lnTo>
                        <a:lnTo>
                          <a:pt x="42" y="13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292065" name="Group 225"/>
                <p:cNvGrpSpPr>
                  <a:grpSpLocks/>
                </p:cNvGrpSpPr>
                <p:nvPr/>
              </p:nvGrpSpPr>
              <p:grpSpPr bwMode="auto">
                <a:xfrm>
                  <a:off x="2315" y="770"/>
                  <a:ext cx="126" cy="121"/>
                  <a:chOff x="2315" y="770"/>
                  <a:chExt cx="126" cy="121"/>
                </a:xfrm>
              </p:grpSpPr>
              <p:sp>
                <p:nvSpPr>
                  <p:cNvPr id="292066" name="Freeform 226"/>
                  <p:cNvSpPr>
                    <a:spLocks/>
                  </p:cNvSpPr>
                  <p:nvPr/>
                </p:nvSpPr>
                <p:spPr bwMode="auto">
                  <a:xfrm>
                    <a:off x="2315" y="770"/>
                    <a:ext cx="121" cy="8"/>
                  </a:xfrm>
                  <a:custGeom>
                    <a:avLst/>
                    <a:gdLst>
                      <a:gd name="T0" fmla="*/ 0 w 851"/>
                      <a:gd name="T1" fmla="*/ 0 h 57"/>
                      <a:gd name="T2" fmla="*/ 851 w 851"/>
                      <a:gd name="T3" fmla="*/ 32 h 57"/>
                      <a:gd name="T4" fmla="*/ 844 w 851"/>
                      <a:gd name="T5" fmla="*/ 57 h 57"/>
                      <a:gd name="T6" fmla="*/ 3 w 851"/>
                      <a:gd name="T7" fmla="*/ 26 h 57"/>
                      <a:gd name="T8" fmla="*/ 0 w 851"/>
                      <a:gd name="T9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51" h="57">
                        <a:moveTo>
                          <a:pt x="0" y="0"/>
                        </a:moveTo>
                        <a:lnTo>
                          <a:pt x="851" y="32"/>
                        </a:lnTo>
                        <a:lnTo>
                          <a:pt x="844" y="57"/>
                        </a:lnTo>
                        <a:lnTo>
                          <a:pt x="3" y="2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FDFFF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67" name="Freeform 227"/>
                  <p:cNvSpPr>
                    <a:spLocks/>
                  </p:cNvSpPr>
                  <p:nvPr/>
                </p:nvSpPr>
                <p:spPr bwMode="auto">
                  <a:xfrm>
                    <a:off x="2398" y="794"/>
                    <a:ext cx="43" cy="97"/>
                  </a:xfrm>
                  <a:custGeom>
                    <a:avLst/>
                    <a:gdLst>
                      <a:gd name="T0" fmla="*/ 267 w 302"/>
                      <a:gd name="T1" fmla="*/ 13 h 673"/>
                      <a:gd name="T2" fmla="*/ 0 w 302"/>
                      <a:gd name="T3" fmla="*/ 657 h 673"/>
                      <a:gd name="T4" fmla="*/ 25 w 302"/>
                      <a:gd name="T5" fmla="*/ 673 h 673"/>
                      <a:gd name="T6" fmla="*/ 302 w 302"/>
                      <a:gd name="T7" fmla="*/ 0 h 673"/>
                      <a:gd name="T8" fmla="*/ 267 w 302"/>
                      <a:gd name="T9" fmla="*/ 13 h 6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2" h="673">
                        <a:moveTo>
                          <a:pt x="267" y="13"/>
                        </a:moveTo>
                        <a:lnTo>
                          <a:pt x="0" y="657"/>
                        </a:lnTo>
                        <a:lnTo>
                          <a:pt x="25" y="673"/>
                        </a:lnTo>
                        <a:lnTo>
                          <a:pt x="302" y="0"/>
                        </a:lnTo>
                        <a:lnTo>
                          <a:pt x="267" y="13"/>
                        </a:lnTo>
                        <a:close/>
                      </a:path>
                    </a:pathLst>
                  </a:custGeom>
                  <a:solidFill>
                    <a:srgbClr val="DFDFFF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  <p:grpSp>
              <p:nvGrpSpPr>
                <p:cNvPr id="292068" name="Group 228"/>
                <p:cNvGrpSpPr>
                  <a:grpSpLocks/>
                </p:cNvGrpSpPr>
                <p:nvPr/>
              </p:nvGrpSpPr>
              <p:grpSpPr bwMode="auto">
                <a:xfrm>
                  <a:off x="2413" y="772"/>
                  <a:ext cx="51" cy="30"/>
                  <a:chOff x="2413" y="772"/>
                  <a:chExt cx="51" cy="30"/>
                </a:xfrm>
              </p:grpSpPr>
              <p:sp>
                <p:nvSpPr>
                  <p:cNvPr id="292069" name="Freeform 229"/>
                  <p:cNvSpPr>
                    <a:spLocks/>
                  </p:cNvSpPr>
                  <p:nvPr/>
                </p:nvSpPr>
                <p:spPr bwMode="auto">
                  <a:xfrm>
                    <a:off x="2413" y="776"/>
                    <a:ext cx="36" cy="26"/>
                  </a:xfrm>
                  <a:custGeom>
                    <a:avLst/>
                    <a:gdLst>
                      <a:gd name="T0" fmla="*/ 187 w 250"/>
                      <a:gd name="T1" fmla="*/ 0 h 184"/>
                      <a:gd name="T2" fmla="*/ 11 w 250"/>
                      <a:gd name="T3" fmla="*/ 57 h 184"/>
                      <a:gd name="T4" fmla="*/ 4 w 250"/>
                      <a:gd name="T5" fmla="*/ 67 h 184"/>
                      <a:gd name="T6" fmla="*/ 0 w 250"/>
                      <a:gd name="T7" fmla="*/ 86 h 184"/>
                      <a:gd name="T8" fmla="*/ 2 w 250"/>
                      <a:gd name="T9" fmla="*/ 112 h 184"/>
                      <a:gd name="T10" fmla="*/ 5 w 250"/>
                      <a:gd name="T11" fmla="*/ 128 h 184"/>
                      <a:gd name="T12" fmla="*/ 15 w 250"/>
                      <a:gd name="T13" fmla="*/ 151 h 184"/>
                      <a:gd name="T14" fmla="*/ 33 w 250"/>
                      <a:gd name="T15" fmla="*/ 169 h 184"/>
                      <a:gd name="T16" fmla="*/ 57 w 250"/>
                      <a:gd name="T17" fmla="*/ 181 h 184"/>
                      <a:gd name="T18" fmla="*/ 71 w 250"/>
                      <a:gd name="T19" fmla="*/ 184 h 184"/>
                      <a:gd name="T20" fmla="*/ 85 w 250"/>
                      <a:gd name="T21" fmla="*/ 184 h 184"/>
                      <a:gd name="T22" fmla="*/ 250 w 250"/>
                      <a:gd name="T23" fmla="*/ 114 h 184"/>
                      <a:gd name="T24" fmla="*/ 218 w 250"/>
                      <a:gd name="T25" fmla="*/ 92 h 184"/>
                      <a:gd name="T26" fmla="*/ 201 w 250"/>
                      <a:gd name="T27" fmla="*/ 70 h 184"/>
                      <a:gd name="T28" fmla="*/ 187 w 250"/>
                      <a:gd name="T29" fmla="*/ 0 h 1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50" h="184">
                        <a:moveTo>
                          <a:pt x="187" y="0"/>
                        </a:moveTo>
                        <a:lnTo>
                          <a:pt x="11" y="57"/>
                        </a:lnTo>
                        <a:lnTo>
                          <a:pt x="4" y="67"/>
                        </a:lnTo>
                        <a:lnTo>
                          <a:pt x="0" y="86"/>
                        </a:lnTo>
                        <a:lnTo>
                          <a:pt x="2" y="112"/>
                        </a:lnTo>
                        <a:lnTo>
                          <a:pt x="5" y="128"/>
                        </a:lnTo>
                        <a:lnTo>
                          <a:pt x="15" y="151"/>
                        </a:lnTo>
                        <a:lnTo>
                          <a:pt x="33" y="169"/>
                        </a:lnTo>
                        <a:lnTo>
                          <a:pt x="57" y="181"/>
                        </a:lnTo>
                        <a:lnTo>
                          <a:pt x="71" y="184"/>
                        </a:lnTo>
                        <a:lnTo>
                          <a:pt x="85" y="184"/>
                        </a:lnTo>
                        <a:lnTo>
                          <a:pt x="250" y="114"/>
                        </a:lnTo>
                        <a:lnTo>
                          <a:pt x="218" y="92"/>
                        </a:lnTo>
                        <a:lnTo>
                          <a:pt x="201" y="70"/>
                        </a:lnTo>
                        <a:lnTo>
                          <a:pt x="187" y="0"/>
                        </a:lnTo>
                        <a:close/>
                      </a:path>
                    </a:pathLst>
                  </a:custGeom>
                  <a:solidFill>
                    <a:srgbClr val="BFBFDF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70" name="Freeform 230"/>
                  <p:cNvSpPr>
                    <a:spLocks/>
                  </p:cNvSpPr>
                  <p:nvPr/>
                </p:nvSpPr>
                <p:spPr bwMode="auto">
                  <a:xfrm>
                    <a:off x="2434" y="772"/>
                    <a:ext cx="20" cy="25"/>
                  </a:xfrm>
                  <a:custGeom>
                    <a:avLst/>
                    <a:gdLst>
                      <a:gd name="T0" fmla="*/ 81 w 139"/>
                      <a:gd name="T1" fmla="*/ 25 h 173"/>
                      <a:gd name="T2" fmla="*/ 74 w 139"/>
                      <a:gd name="T3" fmla="*/ 15 h 173"/>
                      <a:gd name="T4" fmla="*/ 60 w 139"/>
                      <a:gd name="T5" fmla="*/ 5 h 173"/>
                      <a:gd name="T6" fmla="*/ 36 w 139"/>
                      <a:gd name="T7" fmla="*/ 0 h 173"/>
                      <a:gd name="T8" fmla="*/ 22 w 139"/>
                      <a:gd name="T9" fmla="*/ 2 h 173"/>
                      <a:gd name="T10" fmla="*/ 13 w 139"/>
                      <a:gd name="T11" fmla="*/ 12 h 173"/>
                      <a:gd name="T12" fmla="*/ 4 w 139"/>
                      <a:gd name="T13" fmla="*/ 25 h 173"/>
                      <a:gd name="T14" fmla="*/ 0 w 139"/>
                      <a:gd name="T15" fmla="*/ 46 h 173"/>
                      <a:gd name="T16" fmla="*/ 1 w 139"/>
                      <a:gd name="T17" fmla="*/ 58 h 173"/>
                      <a:gd name="T18" fmla="*/ 3 w 139"/>
                      <a:gd name="T19" fmla="*/ 74 h 173"/>
                      <a:gd name="T20" fmla="*/ 9 w 139"/>
                      <a:gd name="T21" fmla="*/ 97 h 173"/>
                      <a:gd name="T22" fmla="*/ 20 w 139"/>
                      <a:gd name="T23" fmla="*/ 116 h 173"/>
                      <a:gd name="T24" fmla="*/ 31 w 139"/>
                      <a:gd name="T25" fmla="*/ 133 h 173"/>
                      <a:gd name="T26" fmla="*/ 44 w 139"/>
                      <a:gd name="T27" fmla="*/ 147 h 173"/>
                      <a:gd name="T28" fmla="*/ 58 w 139"/>
                      <a:gd name="T29" fmla="*/ 160 h 173"/>
                      <a:gd name="T30" fmla="*/ 76 w 139"/>
                      <a:gd name="T31" fmla="*/ 167 h 173"/>
                      <a:gd name="T32" fmla="*/ 97 w 139"/>
                      <a:gd name="T33" fmla="*/ 173 h 173"/>
                      <a:gd name="T34" fmla="*/ 114 w 139"/>
                      <a:gd name="T35" fmla="*/ 173 h 173"/>
                      <a:gd name="T36" fmla="*/ 130 w 139"/>
                      <a:gd name="T37" fmla="*/ 164 h 173"/>
                      <a:gd name="T38" fmla="*/ 137 w 139"/>
                      <a:gd name="T39" fmla="*/ 151 h 173"/>
                      <a:gd name="T40" fmla="*/ 139 w 139"/>
                      <a:gd name="T41" fmla="*/ 132 h 173"/>
                      <a:gd name="T42" fmla="*/ 134 w 139"/>
                      <a:gd name="T43" fmla="*/ 111 h 173"/>
                      <a:gd name="T44" fmla="*/ 123 w 139"/>
                      <a:gd name="T45" fmla="*/ 82 h 173"/>
                      <a:gd name="T46" fmla="*/ 99 w 139"/>
                      <a:gd name="T47" fmla="*/ 46 h 173"/>
                      <a:gd name="T48" fmla="*/ 81 w 139"/>
                      <a:gd name="T49" fmla="*/ 25 h 1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39" h="173">
                        <a:moveTo>
                          <a:pt x="81" y="25"/>
                        </a:moveTo>
                        <a:lnTo>
                          <a:pt x="74" y="15"/>
                        </a:lnTo>
                        <a:lnTo>
                          <a:pt x="60" y="5"/>
                        </a:lnTo>
                        <a:lnTo>
                          <a:pt x="36" y="0"/>
                        </a:lnTo>
                        <a:lnTo>
                          <a:pt x="22" y="2"/>
                        </a:lnTo>
                        <a:lnTo>
                          <a:pt x="13" y="12"/>
                        </a:lnTo>
                        <a:lnTo>
                          <a:pt x="4" y="25"/>
                        </a:lnTo>
                        <a:lnTo>
                          <a:pt x="0" y="46"/>
                        </a:lnTo>
                        <a:lnTo>
                          <a:pt x="1" y="58"/>
                        </a:lnTo>
                        <a:lnTo>
                          <a:pt x="3" y="74"/>
                        </a:lnTo>
                        <a:lnTo>
                          <a:pt x="9" y="97"/>
                        </a:lnTo>
                        <a:lnTo>
                          <a:pt x="20" y="116"/>
                        </a:lnTo>
                        <a:lnTo>
                          <a:pt x="31" y="133"/>
                        </a:lnTo>
                        <a:lnTo>
                          <a:pt x="44" y="147"/>
                        </a:lnTo>
                        <a:lnTo>
                          <a:pt x="58" y="160"/>
                        </a:lnTo>
                        <a:lnTo>
                          <a:pt x="76" y="167"/>
                        </a:lnTo>
                        <a:lnTo>
                          <a:pt x="97" y="173"/>
                        </a:lnTo>
                        <a:lnTo>
                          <a:pt x="114" y="173"/>
                        </a:lnTo>
                        <a:lnTo>
                          <a:pt x="130" y="164"/>
                        </a:lnTo>
                        <a:lnTo>
                          <a:pt x="137" y="151"/>
                        </a:lnTo>
                        <a:lnTo>
                          <a:pt x="139" y="132"/>
                        </a:lnTo>
                        <a:lnTo>
                          <a:pt x="134" y="111"/>
                        </a:lnTo>
                        <a:lnTo>
                          <a:pt x="123" y="82"/>
                        </a:lnTo>
                        <a:lnTo>
                          <a:pt x="99" y="46"/>
                        </a:lnTo>
                        <a:lnTo>
                          <a:pt x="81" y="2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71" name="Freeform 231"/>
                  <p:cNvSpPr>
                    <a:spLocks/>
                  </p:cNvSpPr>
                  <p:nvPr/>
                </p:nvSpPr>
                <p:spPr bwMode="auto">
                  <a:xfrm>
                    <a:off x="2439" y="774"/>
                    <a:ext cx="25" cy="17"/>
                  </a:xfrm>
                  <a:custGeom>
                    <a:avLst/>
                    <a:gdLst>
                      <a:gd name="T0" fmla="*/ 13 w 171"/>
                      <a:gd name="T1" fmla="*/ 27 h 123"/>
                      <a:gd name="T2" fmla="*/ 120 w 171"/>
                      <a:gd name="T3" fmla="*/ 3 h 123"/>
                      <a:gd name="T4" fmla="*/ 146 w 171"/>
                      <a:gd name="T5" fmla="*/ 0 h 123"/>
                      <a:gd name="T6" fmla="*/ 164 w 171"/>
                      <a:gd name="T7" fmla="*/ 3 h 123"/>
                      <a:gd name="T8" fmla="*/ 169 w 171"/>
                      <a:gd name="T9" fmla="*/ 9 h 123"/>
                      <a:gd name="T10" fmla="*/ 171 w 171"/>
                      <a:gd name="T11" fmla="*/ 22 h 123"/>
                      <a:gd name="T12" fmla="*/ 164 w 171"/>
                      <a:gd name="T13" fmla="*/ 41 h 123"/>
                      <a:gd name="T14" fmla="*/ 64 w 171"/>
                      <a:gd name="T15" fmla="*/ 123 h 123"/>
                      <a:gd name="T16" fmla="*/ 50 w 171"/>
                      <a:gd name="T17" fmla="*/ 122 h 123"/>
                      <a:gd name="T18" fmla="*/ 34 w 171"/>
                      <a:gd name="T19" fmla="*/ 116 h 123"/>
                      <a:gd name="T20" fmla="*/ 22 w 171"/>
                      <a:gd name="T21" fmla="*/ 106 h 123"/>
                      <a:gd name="T22" fmla="*/ 8 w 171"/>
                      <a:gd name="T23" fmla="*/ 90 h 123"/>
                      <a:gd name="T24" fmla="*/ 1 w 171"/>
                      <a:gd name="T25" fmla="*/ 74 h 123"/>
                      <a:gd name="T26" fmla="*/ 0 w 171"/>
                      <a:gd name="T27" fmla="*/ 56 h 123"/>
                      <a:gd name="T28" fmla="*/ 5 w 171"/>
                      <a:gd name="T29" fmla="*/ 40 h 123"/>
                      <a:gd name="T30" fmla="*/ 13 w 171"/>
                      <a:gd name="T31" fmla="*/ 27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71" h="123">
                        <a:moveTo>
                          <a:pt x="13" y="27"/>
                        </a:moveTo>
                        <a:lnTo>
                          <a:pt x="120" y="3"/>
                        </a:lnTo>
                        <a:lnTo>
                          <a:pt x="146" y="0"/>
                        </a:lnTo>
                        <a:lnTo>
                          <a:pt x="164" y="3"/>
                        </a:lnTo>
                        <a:lnTo>
                          <a:pt x="169" y="9"/>
                        </a:lnTo>
                        <a:lnTo>
                          <a:pt x="171" y="22"/>
                        </a:lnTo>
                        <a:lnTo>
                          <a:pt x="164" y="41"/>
                        </a:lnTo>
                        <a:lnTo>
                          <a:pt x="64" y="123"/>
                        </a:lnTo>
                        <a:lnTo>
                          <a:pt x="50" y="122"/>
                        </a:lnTo>
                        <a:lnTo>
                          <a:pt x="34" y="116"/>
                        </a:lnTo>
                        <a:lnTo>
                          <a:pt x="22" y="106"/>
                        </a:lnTo>
                        <a:lnTo>
                          <a:pt x="8" y="90"/>
                        </a:lnTo>
                        <a:lnTo>
                          <a:pt x="1" y="74"/>
                        </a:lnTo>
                        <a:lnTo>
                          <a:pt x="0" y="56"/>
                        </a:lnTo>
                        <a:lnTo>
                          <a:pt x="5" y="40"/>
                        </a:lnTo>
                        <a:lnTo>
                          <a:pt x="13" y="27"/>
                        </a:lnTo>
                        <a:close/>
                      </a:path>
                    </a:pathLst>
                  </a:custGeom>
                  <a:solidFill>
                    <a:srgbClr val="9F9FBF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72" name="Freeform 232"/>
                  <p:cNvSpPr>
                    <a:spLocks/>
                  </p:cNvSpPr>
                  <p:nvPr/>
                </p:nvSpPr>
                <p:spPr bwMode="auto">
                  <a:xfrm>
                    <a:off x="2421" y="782"/>
                    <a:ext cx="10" cy="18"/>
                  </a:xfrm>
                  <a:custGeom>
                    <a:avLst/>
                    <a:gdLst>
                      <a:gd name="T0" fmla="*/ 4 w 73"/>
                      <a:gd name="T1" fmla="*/ 0 h 124"/>
                      <a:gd name="T2" fmla="*/ 0 w 73"/>
                      <a:gd name="T3" fmla="*/ 20 h 124"/>
                      <a:gd name="T4" fmla="*/ 0 w 73"/>
                      <a:gd name="T5" fmla="*/ 37 h 124"/>
                      <a:gd name="T6" fmla="*/ 5 w 73"/>
                      <a:gd name="T7" fmla="*/ 60 h 124"/>
                      <a:gd name="T8" fmla="*/ 11 w 73"/>
                      <a:gd name="T9" fmla="*/ 78 h 124"/>
                      <a:gd name="T10" fmla="*/ 26 w 73"/>
                      <a:gd name="T11" fmla="*/ 96 h 124"/>
                      <a:gd name="T12" fmla="*/ 40 w 73"/>
                      <a:gd name="T13" fmla="*/ 108 h 124"/>
                      <a:gd name="T14" fmla="*/ 51 w 73"/>
                      <a:gd name="T15" fmla="*/ 114 h 124"/>
                      <a:gd name="T16" fmla="*/ 61 w 73"/>
                      <a:gd name="T17" fmla="*/ 118 h 124"/>
                      <a:gd name="T18" fmla="*/ 73 w 73"/>
                      <a:gd name="T19" fmla="*/ 124 h 1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3" h="124">
                        <a:moveTo>
                          <a:pt x="4" y="0"/>
                        </a:moveTo>
                        <a:lnTo>
                          <a:pt x="0" y="20"/>
                        </a:lnTo>
                        <a:lnTo>
                          <a:pt x="0" y="37"/>
                        </a:lnTo>
                        <a:lnTo>
                          <a:pt x="5" y="60"/>
                        </a:lnTo>
                        <a:lnTo>
                          <a:pt x="11" y="78"/>
                        </a:lnTo>
                        <a:lnTo>
                          <a:pt x="26" y="96"/>
                        </a:lnTo>
                        <a:lnTo>
                          <a:pt x="40" y="108"/>
                        </a:lnTo>
                        <a:lnTo>
                          <a:pt x="51" y="114"/>
                        </a:lnTo>
                        <a:lnTo>
                          <a:pt x="61" y="118"/>
                        </a:lnTo>
                        <a:lnTo>
                          <a:pt x="73" y="124"/>
                        </a:lnTo>
                      </a:path>
                    </a:pathLst>
                  </a:custGeom>
                  <a:noFill/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  <p:sp>
                <p:nvSpPr>
                  <p:cNvPr id="292073" name="Freeform 233"/>
                  <p:cNvSpPr>
                    <a:spLocks/>
                  </p:cNvSpPr>
                  <p:nvPr/>
                </p:nvSpPr>
                <p:spPr bwMode="auto">
                  <a:xfrm>
                    <a:off x="2427" y="780"/>
                    <a:ext cx="11" cy="18"/>
                  </a:xfrm>
                  <a:custGeom>
                    <a:avLst/>
                    <a:gdLst>
                      <a:gd name="T0" fmla="*/ 5 w 74"/>
                      <a:gd name="T1" fmla="*/ 0 h 124"/>
                      <a:gd name="T2" fmla="*/ 0 w 74"/>
                      <a:gd name="T3" fmla="*/ 20 h 124"/>
                      <a:gd name="T4" fmla="*/ 0 w 74"/>
                      <a:gd name="T5" fmla="*/ 38 h 124"/>
                      <a:gd name="T6" fmla="*/ 6 w 74"/>
                      <a:gd name="T7" fmla="*/ 60 h 124"/>
                      <a:gd name="T8" fmla="*/ 12 w 74"/>
                      <a:gd name="T9" fmla="*/ 79 h 124"/>
                      <a:gd name="T10" fmla="*/ 27 w 74"/>
                      <a:gd name="T11" fmla="*/ 95 h 124"/>
                      <a:gd name="T12" fmla="*/ 41 w 74"/>
                      <a:gd name="T13" fmla="*/ 108 h 124"/>
                      <a:gd name="T14" fmla="*/ 51 w 74"/>
                      <a:gd name="T15" fmla="*/ 114 h 124"/>
                      <a:gd name="T16" fmla="*/ 62 w 74"/>
                      <a:gd name="T17" fmla="*/ 119 h 124"/>
                      <a:gd name="T18" fmla="*/ 74 w 74"/>
                      <a:gd name="T19" fmla="*/ 124 h 1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4" h="124">
                        <a:moveTo>
                          <a:pt x="5" y="0"/>
                        </a:moveTo>
                        <a:lnTo>
                          <a:pt x="0" y="20"/>
                        </a:lnTo>
                        <a:lnTo>
                          <a:pt x="0" y="38"/>
                        </a:lnTo>
                        <a:lnTo>
                          <a:pt x="6" y="60"/>
                        </a:lnTo>
                        <a:lnTo>
                          <a:pt x="12" y="79"/>
                        </a:lnTo>
                        <a:lnTo>
                          <a:pt x="27" y="95"/>
                        </a:lnTo>
                        <a:lnTo>
                          <a:pt x="41" y="108"/>
                        </a:lnTo>
                        <a:lnTo>
                          <a:pt x="51" y="114"/>
                        </a:lnTo>
                        <a:lnTo>
                          <a:pt x="62" y="119"/>
                        </a:lnTo>
                        <a:lnTo>
                          <a:pt x="74" y="124"/>
                        </a:lnTo>
                      </a:path>
                    </a:pathLst>
                  </a:custGeom>
                  <a:noFill/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400" b="1">
                      <a:solidFill>
                        <a:srgbClr val="000099"/>
                      </a:solidFill>
                      <a:latin typeface="+mn-lt"/>
                      <a:ea typeface="黑体" pitchFamily="2" charset="-122"/>
                    </a:endParaRPr>
                  </a:p>
                </p:txBody>
              </p:sp>
            </p:grpSp>
          </p:grpSp>
        </p:grpSp>
        <p:sp>
          <p:nvSpPr>
            <p:cNvPr id="292074" name="Line 234"/>
            <p:cNvSpPr>
              <a:spLocks noChangeShapeType="1"/>
            </p:cNvSpPr>
            <p:nvPr/>
          </p:nvSpPr>
          <p:spPr bwMode="auto">
            <a:xfrm>
              <a:off x="4875611" y="2563813"/>
              <a:ext cx="35100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292075" name="Picture 23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8613" y="2060576"/>
              <a:ext cx="436827" cy="239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2076" name="Picture 23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5461" y="2060576"/>
              <a:ext cx="436827" cy="239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92077" name="Freeform 237"/>
            <p:cNvSpPr>
              <a:spLocks/>
            </p:cNvSpPr>
            <p:nvPr/>
          </p:nvSpPr>
          <p:spPr bwMode="auto">
            <a:xfrm>
              <a:off x="5343394" y="2276476"/>
              <a:ext cx="85990" cy="276225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2078" name="Freeform 238"/>
            <p:cNvSpPr>
              <a:spLocks/>
            </p:cNvSpPr>
            <p:nvPr/>
          </p:nvSpPr>
          <p:spPr bwMode="auto">
            <a:xfrm>
              <a:off x="6591963" y="2276476"/>
              <a:ext cx="84269" cy="276225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2079" name="Freeform 239"/>
            <p:cNvSpPr>
              <a:spLocks/>
            </p:cNvSpPr>
            <p:nvPr/>
          </p:nvSpPr>
          <p:spPr bwMode="auto">
            <a:xfrm>
              <a:off x="5967677" y="2276476"/>
              <a:ext cx="84270" cy="276225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292080" name="Picture 24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1177" y="2060576"/>
              <a:ext cx="436827" cy="239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92081" name="Line 241"/>
            <p:cNvSpPr>
              <a:spLocks noChangeShapeType="1"/>
            </p:cNvSpPr>
            <p:nvPr/>
          </p:nvSpPr>
          <p:spPr bwMode="auto">
            <a:xfrm>
              <a:off x="4875611" y="3355975"/>
              <a:ext cx="35100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292082" name="Picture 24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8613" y="2852738"/>
              <a:ext cx="436827" cy="239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2083" name="Picture 24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5461" y="2852738"/>
              <a:ext cx="436827" cy="239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92084" name="Freeform 244"/>
            <p:cNvSpPr>
              <a:spLocks/>
            </p:cNvSpPr>
            <p:nvPr/>
          </p:nvSpPr>
          <p:spPr bwMode="auto">
            <a:xfrm>
              <a:off x="5343394" y="3068639"/>
              <a:ext cx="85990" cy="276225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2085" name="Freeform 245"/>
            <p:cNvSpPr>
              <a:spLocks/>
            </p:cNvSpPr>
            <p:nvPr/>
          </p:nvSpPr>
          <p:spPr bwMode="auto">
            <a:xfrm>
              <a:off x="6591963" y="3068639"/>
              <a:ext cx="84269" cy="276225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2086" name="Freeform 246"/>
            <p:cNvSpPr>
              <a:spLocks/>
            </p:cNvSpPr>
            <p:nvPr/>
          </p:nvSpPr>
          <p:spPr bwMode="auto">
            <a:xfrm>
              <a:off x="5967677" y="3068639"/>
              <a:ext cx="84270" cy="276225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pic>
          <p:nvPicPr>
            <p:cNvPr id="292087" name="Picture 24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1177" y="2852738"/>
              <a:ext cx="436827" cy="239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2088" name="Picture 24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4986" y="2851151"/>
              <a:ext cx="436827" cy="239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292089" name="Freeform 249"/>
            <p:cNvSpPr>
              <a:spLocks/>
            </p:cNvSpPr>
            <p:nvPr/>
          </p:nvSpPr>
          <p:spPr bwMode="auto">
            <a:xfrm>
              <a:off x="7871488" y="3067051"/>
              <a:ext cx="84269" cy="276225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2090" name="AutoShape 250"/>
            <p:cNvSpPr>
              <a:spLocks noChangeArrowheads="1"/>
            </p:cNvSpPr>
            <p:nvPr/>
          </p:nvSpPr>
          <p:spPr bwMode="auto">
            <a:xfrm>
              <a:off x="2768865" y="3140075"/>
              <a:ext cx="445427" cy="388938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DDDDDD">
                    <a:gamma/>
                    <a:shade val="3294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2091" name="AutoShape 251"/>
            <p:cNvSpPr>
              <a:spLocks noChangeArrowheads="1"/>
            </p:cNvSpPr>
            <p:nvPr/>
          </p:nvSpPr>
          <p:spPr bwMode="auto">
            <a:xfrm>
              <a:off x="2223691" y="3859214"/>
              <a:ext cx="445426" cy="388937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DDDDDD">
                    <a:gamma/>
                    <a:shade val="3294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2092" name="AutoShape 252"/>
            <p:cNvSpPr>
              <a:spLocks noChangeArrowheads="1"/>
            </p:cNvSpPr>
            <p:nvPr/>
          </p:nvSpPr>
          <p:spPr bwMode="auto">
            <a:xfrm>
              <a:off x="2301082" y="2274889"/>
              <a:ext cx="445427" cy="388937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DDDDDD">
                    <a:gamma/>
                    <a:shade val="3294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  <a:p>
              <a:endParaRPr kumimoji="1" lang="en-US" altLang="zh-CN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2093" name="Text Box 253"/>
            <p:cNvSpPr txBox="1">
              <a:spLocks noChangeArrowheads="1"/>
            </p:cNvSpPr>
            <p:nvPr/>
          </p:nvSpPr>
          <p:spPr bwMode="auto">
            <a:xfrm>
              <a:off x="849333" y="2025474"/>
              <a:ext cx="1467004" cy="303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b="1" dirty="0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高带宽光纤</a:t>
              </a:r>
            </a:p>
          </p:txBody>
        </p:sp>
        <p:sp>
          <p:nvSpPr>
            <p:cNvPr id="292094" name="Line 254"/>
            <p:cNvSpPr>
              <a:spLocks noChangeShapeType="1"/>
            </p:cNvSpPr>
            <p:nvPr/>
          </p:nvSpPr>
          <p:spPr bwMode="auto">
            <a:xfrm rot="-21600000">
              <a:off x="3549650" y="2563813"/>
              <a:ext cx="350838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2095" name="Line 255"/>
            <p:cNvSpPr>
              <a:spLocks noChangeShapeType="1"/>
            </p:cNvSpPr>
            <p:nvPr/>
          </p:nvSpPr>
          <p:spPr bwMode="auto">
            <a:xfrm>
              <a:off x="1539214" y="4724400"/>
              <a:ext cx="31025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2096" name="Line 256"/>
            <p:cNvSpPr>
              <a:spLocks noChangeShapeType="1"/>
            </p:cNvSpPr>
            <p:nvPr/>
          </p:nvSpPr>
          <p:spPr bwMode="auto">
            <a:xfrm>
              <a:off x="4641718" y="4724400"/>
              <a:ext cx="41343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92097" name="Text Box 257"/>
            <p:cNvSpPr txBox="1">
              <a:spLocks noChangeArrowheads="1"/>
            </p:cNvSpPr>
            <p:nvPr/>
          </p:nvSpPr>
          <p:spPr bwMode="auto">
            <a:xfrm>
              <a:off x="6201569" y="4364038"/>
              <a:ext cx="1210334" cy="303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同轴电缆</a:t>
              </a:r>
            </a:p>
          </p:txBody>
        </p:sp>
        <p:sp>
          <p:nvSpPr>
            <p:cNvPr id="292098" name="Text Box 258"/>
            <p:cNvSpPr txBox="1">
              <a:spLocks noChangeArrowheads="1"/>
            </p:cNvSpPr>
            <p:nvPr/>
          </p:nvSpPr>
          <p:spPr bwMode="auto">
            <a:xfrm>
              <a:off x="2925366" y="4364038"/>
              <a:ext cx="696994" cy="303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b="1">
                  <a:solidFill>
                    <a:srgbClr val="FF0000"/>
                  </a:solidFill>
                  <a:latin typeface="+mn-lt"/>
                  <a:ea typeface="黑体" pitchFamily="2" charset="-122"/>
                </a:rPr>
                <a:t>光纤</a:t>
              </a:r>
            </a:p>
          </p:txBody>
        </p:sp>
        <p:sp>
          <p:nvSpPr>
            <p:cNvPr id="292099" name="Line 259"/>
            <p:cNvSpPr>
              <a:spLocks noChangeShapeType="1"/>
            </p:cNvSpPr>
            <p:nvPr/>
          </p:nvSpPr>
          <p:spPr bwMode="auto">
            <a:xfrm>
              <a:off x="4641718" y="4579939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931886" y="5445224"/>
            <a:ext cx="4659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latin typeface="+mn-lt"/>
                <a:ea typeface="黑体" pitchFamily="2" charset="-122"/>
              </a:rPr>
              <a:t>HFC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网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的结构图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84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HFC </a:t>
            </a:r>
            <a:r>
              <a:rPr lang="zh-CN" altLang="zh-CN" sz="3200" dirty="0" smtClean="0"/>
              <a:t>网具</a:t>
            </a:r>
            <a:r>
              <a:rPr lang="zh-CN" altLang="zh-CN" sz="3200" dirty="0"/>
              <a:t>有双向传输功能</a:t>
            </a:r>
            <a:r>
              <a:rPr lang="zh-CN" altLang="zh-CN" sz="3200" dirty="0" smtClean="0"/>
              <a:t>，扩展</a:t>
            </a:r>
            <a:r>
              <a:rPr lang="zh-CN" altLang="zh-CN" sz="3200" dirty="0"/>
              <a:t>了传输频带</a:t>
            </a:r>
            <a:endParaRPr lang="zh-CN" altLang="en-US" sz="3200" dirty="0"/>
          </a:p>
        </p:txBody>
      </p:sp>
      <p:sp>
        <p:nvSpPr>
          <p:cNvPr id="293904" name="Line 16"/>
          <p:cNvSpPr>
            <a:spLocks noChangeShapeType="1"/>
          </p:cNvSpPr>
          <p:nvPr/>
        </p:nvSpPr>
        <p:spPr bwMode="auto">
          <a:xfrm>
            <a:off x="2342356" y="2285484"/>
            <a:ext cx="533823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93905" name="Text Box 17"/>
          <p:cNvSpPr txBox="1">
            <a:spLocks noChangeArrowheads="1"/>
          </p:cNvSpPr>
          <p:nvPr/>
        </p:nvSpPr>
        <p:spPr bwMode="auto">
          <a:xfrm>
            <a:off x="4456080" y="1756847"/>
            <a:ext cx="142218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下行信道</a:t>
            </a:r>
          </a:p>
        </p:txBody>
      </p:sp>
      <p:sp>
        <p:nvSpPr>
          <p:cNvPr id="293906" name="Rectangle 18"/>
          <p:cNvSpPr>
            <a:spLocks noChangeArrowheads="1"/>
          </p:cNvSpPr>
          <p:nvPr/>
        </p:nvSpPr>
        <p:spPr bwMode="auto">
          <a:xfrm>
            <a:off x="1019837" y="2537898"/>
            <a:ext cx="871934" cy="1195387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93907" name="Text Box 19"/>
          <p:cNvSpPr txBox="1">
            <a:spLocks noChangeArrowheads="1"/>
          </p:cNvSpPr>
          <p:nvPr/>
        </p:nvSpPr>
        <p:spPr bwMode="auto">
          <a:xfrm>
            <a:off x="1029453" y="2761734"/>
            <a:ext cx="8272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上行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信道</a:t>
            </a:r>
          </a:p>
        </p:txBody>
      </p:sp>
      <p:sp>
        <p:nvSpPr>
          <p:cNvPr id="293908" name="Text Box 20"/>
          <p:cNvSpPr txBox="1">
            <a:spLocks noChangeArrowheads="1"/>
          </p:cNvSpPr>
          <p:nvPr/>
        </p:nvSpPr>
        <p:spPr bwMode="auto">
          <a:xfrm>
            <a:off x="822060" y="3701534"/>
            <a:ext cx="61943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>
                <a:solidFill>
                  <a:srgbClr val="000099"/>
                </a:solidFill>
                <a:latin typeface="+mn-lt"/>
                <a:ea typeface="黑体" pitchFamily="2" charset="-122"/>
              </a:rPr>
              <a:t>5       65  87                                                          1000</a:t>
            </a: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2328598" y="2537898"/>
            <a:ext cx="5286640" cy="1195387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93910" name="Text Box 22"/>
          <p:cNvSpPr txBox="1">
            <a:spLocks noChangeArrowheads="1"/>
          </p:cNvSpPr>
          <p:nvPr/>
        </p:nvSpPr>
        <p:spPr bwMode="auto">
          <a:xfrm>
            <a:off x="2465178" y="2969698"/>
            <a:ext cx="50081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2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调频广播、模拟和数字电视、数据业务</a:t>
            </a:r>
          </a:p>
        </p:txBody>
      </p:sp>
      <p:sp>
        <p:nvSpPr>
          <p:cNvPr id="293911" name="Text Box 23"/>
          <p:cNvSpPr txBox="1">
            <a:spLocks noChangeArrowheads="1"/>
          </p:cNvSpPr>
          <p:nvPr/>
        </p:nvSpPr>
        <p:spPr bwMode="auto">
          <a:xfrm>
            <a:off x="7981554" y="3820978"/>
            <a:ext cx="13981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频率</a:t>
            </a:r>
            <a:r>
              <a:rPr kumimoji="1" lang="en-US" altLang="zh-CN" sz="20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(MHz)</a:t>
            </a:r>
          </a:p>
        </p:txBody>
      </p:sp>
      <p:sp>
        <p:nvSpPr>
          <p:cNvPr id="293912" name="Line 24"/>
          <p:cNvSpPr>
            <a:spLocks noChangeShapeType="1"/>
          </p:cNvSpPr>
          <p:nvPr/>
        </p:nvSpPr>
        <p:spPr bwMode="auto">
          <a:xfrm>
            <a:off x="584729" y="3733284"/>
            <a:ext cx="806410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28598" y="4365104"/>
            <a:ext cx="5286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400" b="1" dirty="0" smtClean="0">
                <a:latin typeface="+mn-lt"/>
                <a:ea typeface="黑体" pitchFamily="2" charset="-122"/>
              </a:rPr>
              <a:t>我国的</a:t>
            </a:r>
            <a:r>
              <a:rPr lang="en-US" altLang="zh-CN" sz="2400" b="1" dirty="0" smtClean="0">
                <a:latin typeface="+mn-lt"/>
                <a:ea typeface="黑体" pitchFamily="2" charset="-122"/>
              </a:rPr>
              <a:t> HFC </a:t>
            </a:r>
            <a:r>
              <a:rPr lang="zh-CN" altLang="zh-CN" sz="2400" b="1" dirty="0" smtClean="0">
                <a:latin typeface="+mn-lt"/>
                <a:ea typeface="黑体" pitchFamily="2" charset="-122"/>
              </a:rPr>
              <a:t>网</a:t>
            </a:r>
            <a:r>
              <a:rPr lang="zh-CN" altLang="zh-CN" sz="2400" b="1" dirty="0">
                <a:latin typeface="+mn-lt"/>
                <a:ea typeface="黑体" pitchFamily="2" charset="-122"/>
              </a:rPr>
              <a:t>的频谱划分</a:t>
            </a:r>
            <a:endParaRPr lang="zh-CN" altLang="en-US" sz="2400" b="1" dirty="0">
              <a:latin typeface="+mn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606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 smtClean="0"/>
              <a:t>每个</a:t>
            </a:r>
            <a:r>
              <a:rPr lang="zh-CN" altLang="en-US" sz="4000" dirty="0"/>
              <a:t>家庭要安装一个用户接口盒 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rgbClr val="FF0000"/>
                </a:solidFill>
              </a:rPr>
              <a:t>用户接口盒 </a:t>
            </a:r>
            <a:r>
              <a:rPr lang="en-US" altLang="zh-CN" dirty="0">
                <a:solidFill>
                  <a:srgbClr val="FF0000"/>
                </a:solidFill>
              </a:rPr>
              <a:t>UIB </a:t>
            </a:r>
            <a:r>
              <a:rPr lang="en-US" altLang="zh-CN" dirty="0"/>
              <a:t>(User Interface Box</a:t>
            </a:r>
            <a:r>
              <a:rPr lang="en-US" altLang="zh-CN" dirty="0" smtClean="0"/>
              <a:t>) </a:t>
            </a:r>
            <a:r>
              <a:rPr lang="zh-CN" altLang="en-US" dirty="0" smtClean="0"/>
              <a:t>要</a:t>
            </a:r>
            <a:r>
              <a:rPr lang="zh-CN" altLang="en-US" dirty="0"/>
              <a:t>提供</a:t>
            </a:r>
            <a:r>
              <a:rPr lang="zh-CN" altLang="en-US" dirty="0">
                <a:solidFill>
                  <a:srgbClr val="FF0000"/>
                </a:solidFill>
              </a:rPr>
              <a:t>三种连接，</a:t>
            </a:r>
            <a:r>
              <a:rPr lang="zh-CN" altLang="en-US" dirty="0"/>
              <a:t>即：</a:t>
            </a:r>
          </a:p>
          <a:p>
            <a:pPr lvl="1">
              <a:spcBef>
                <a:spcPts val="1200"/>
              </a:spcBef>
            </a:pPr>
            <a:r>
              <a:rPr lang="zh-CN" altLang="en-US" dirty="0">
                <a:latin typeface="Arial" charset="0"/>
                <a:ea typeface="黑体" pitchFamily="2" charset="-122"/>
              </a:rPr>
              <a:t>使用同轴电缆连接到机顶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盒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(</a:t>
            </a:r>
            <a:r>
              <a:rPr lang="en-US" altLang="zh-CN" dirty="0">
                <a:latin typeface="Arial" charset="0"/>
                <a:ea typeface="黑体" pitchFamily="2" charset="-122"/>
              </a:rPr>
              <a:t>set-top box)</a:t>
            </a:r>
            <a:r>
              <a:rPr lang="zh-CN" altLang="en-US" dirty="0">
                <a:latin typeface="Arial" charset="0"/>
                <a:ea typeface="黑体" pitchFamily="2" charset="-122"/>
              </a:rPr>
              <a:t>，然后再连接到用户的电视机。</a:t>
            </a:r>
          </a:p>
          <a:p>
            <a:pPr lvl="1">
              <a:spcBef>
                <a:spcPts val="1200"/>
              </a:spcBef>
            </a:pPr>
            <a:r>
              <a:rPr lang="zh-CN" altLang="en-US" dirty="0">
                <a:latin typeface="Arial" charset="0"/>
                <a:ea typeface="黑体" pitchFamily="2" charset="-122"/>
              </a:rPr>
              <a:t>使用双绞线连接到用户的电话机。</a:t>
            </a:r>
          </a:p>
          <a:p>
            <a:pPr lvl="1">
              <a:spcBef>
                <a:spcPts val="1200"/>
              </a:spcBef>
            </a:pPr>
            <a:r>
              <a:rPr lang="zh-CN" altLang="en-US" dirty="0">
                <a:latin typeface="Arial" charset="0"/>
                <a:ea typeface="黑体" pitchFamily="2" charset="-122"/>
              </a:rPr>
              <a:t>使用电缆调制解调器连接到用户的计算机。</a:t>
            </a:r>
          </a:p>
        </p:txBody>
      </p:sp>
    </p:spTree>
    <p:extLst>
      <p:ext uri="{BB962C8B-B14F-4D97-AF65-F5344CB8AC3E}">
        <p14:creationId xmlns:p14="http://schemas.microsoft.com/office/powerpoint/2010/main" xmlns="" val="18399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000" dirty="0"/>
              <a:t>电缆</a:t>
            </a:r>
            <a:r>
              <a:rPr lang="zh-CN" altLang="en-US" sz="4000" dirty="0" smtClean="0"/>
              <a:t>调制解调器 </a:t>
            </a:r>
            <a:r>
              <a:rPr lang="en-US" altLang="zh-CN" sz="4000" dirty="0" smtClean="0"/>
              <a:t>(Cable Modem</a:t>
            </a:r>
            <a:r>
              <a:rPr lang="en-US" altLang="zh-CN" sz="4000" dirty="0"/>
              <a:t>) 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</a:rPr>
              <a:t>电缆调制解调器</a:t>
            </a:r>
            <a:r>
              <a:rPr lang="zh-CN" altLang="en-US" sz="2800" dirty="0"/>
              <a:t>是为 </a:t>
            </a:r>
            <a:r>
              <a:rPr lang="en-US" altLang="zh-CN" sz="2800" dirty="0"/>
              <a:t>HFC </a:t>
            </a:r>
            <a:r>
              <a:rPr lang="zh-CN" altLang="en-US" sz="2800" dirty="0"/>
              <a:t>网而使用的调制解调器。</a:t>
            </a:r>
          </a:p>
          <a:p>
            <a:r>
              <a:rPr lang="zh-CN" altLang="en-US" sz="2800" dirty="0"/>
              <a:t>电缆调制解调器最大的特点就是传输速率高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下行</a:t>
            </a:r>
            <a:r>
              <a:rPr lang="zh-CN" altLang="en-US" sz="2400" dirty="0"/>
              <a:t>速率一般在 </a:t>
            </a:r>
            <a:r>
              <a:rPr lang="en-US" altLang="zh-CN" sz="2400" dirty="0" smtClean="0"/>
              <a:t>3 </a:t>
            </a:r>
            <a:r>
              <a:rPr lang="en-US" altLang="zh-CN" sz="2400" dirty="0" smtClean="0">
                <a:sym typeface="Symbol" pitchFamily="18" charset="2"/>
              </a:rPr>
              <a:t> </a:t>
            </a:r>
            <a:r>
              <a:rPr lang="en-US" altLang="zh-CN" sz="2400" dirty="0" smtClean="0"/>
              <a:t>10 Mbit/s</a:t>
            </a:r>
            <a:r>
              <a:rPr lang="zh-CN" altLang="en-US" sz="2400" dirty="0"/>
              <a:t>之间，最高可达 </a:t>
            </a:r>
            <a:r>
              <a:rPr lang="en-US" altLang="zh-CN" sz="2400" dirty="0"/>
              <a:t>30 </a:t>
            </a:r>
            <a:r>
              <a:rPr lang="en-US" altLang="zh-CN" sz="2400" dirty="0" smtClean="0"/>
              <a:t>Mbit/s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上行</a:t>
            </a:r>
            <a:r>
              <a:rPr lang="zh-CN" altLang="en-US" sz="2400" dirty="0"/>
              <a:t>速率一般为 </a:t>
            </a:r>
            <a:r>
              <a:rPr lang="en-US" altLang="zh-CN" sz="2400" dirty="0" smtClean="0"/>
              <a:t>0.2 </a:t>
            </a:r>
            <a:r>
              <a:rPr lang="en-US" altLang="zh-CN" sz="2400" dirty="0" smtClean="0">
                <a:sym typeface="Symbol" pitchFamily="18" charset="2"/>
              </a:rPr>
              <a:t> </a:t>
            </a:r>
            <a:r>
              <a:rPr lang="en-US" altLang="zh-CN" sz="2400" dirty="0" smtClean="0"/>
              <a:t>2 Mbit/s</a:t>
            </a:r>
            <a:r>
              <a:rPr lang="zh-CN" altLang="en-US" sz="2400" dirty="0"/>
              <a:t>，最高可达 </a:t>
            </a:r>
            <a:r>
              <a:rPr lang="en-US" altLang="zh-CN" sz="2400" dirty="0"/>
              <a:t>10 </a:t>
            </a:r>
            <a:r>
              <a:rPr lang="en-US" altLang="zh-CN" sz="2400" dirty="0" smtClean="0"/>
              <a:t>Mbit/s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800" dirty="0"/>
              <a:t>电缆调制解调器比在普通电话线上使用的调制解调器要复杂得多，并且不是成对使用，而是只安装在用户端。 </a:t>
            </a:r>
          </a:p>
        </p:txBody>
      </p:sp>
    </p:spTree>
    <p:extLst>
      <p:ext uri="{BB962C8B-B14F-4D97-AF65-F5344CB8AC3E}">
        <p14:creationId xmlns:p14="http://schemas.microsoft.com/office/powerpoint/2010/main" xmlns="" val="37213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次课知识点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zh-CN" dirty="0" smtClean="0"/>
              <a:t>物理层的作用及四个特性</a:t>
            </a:r>
            <a:endParaRPr lang="en-US" altLang="zh-CN" dirty="0" smtClean="0"/>
          </a:p>
          <a:p>
            <a:r>
              <a:rPr lang="en-US" altLang="zh-CN" dirty="0" smtClean="0"/>
              <a:t>2.2 </a:t>
            </a:r>
            <a:r>
              <a:rPr lang="zh-CN" altLang="zh-CN" dirty="0" smtClean="0"/>
              <a:t>通信系统一般模型及各组成部分的功能</a:t>
            </a:r>
          </a:p>
          <a:p>
            <a:r>
              <a:rPr lang="en-US" altLang="zh-CN" dirty="0" smtClean="0"/>
              <a:t>2.3 </a:t>
            </a:r>
            <a:r>
              <a:rPr lang="zh-CN" altLang="en-US" dirty="0" smtClean="0"/>
              <a:t>通信双方信息交互的三种基本方式</a:t>
            </a:r>
            <a:endParaRPr lang="en-US" altLang="zh-CN" dirty="0" smtClean="0"/>
          </a:p>
          <a:p>
            <a:r>
              <a:rPr lang="en-US" altLang="zh-CN" dirty="0" smtClean="0"/>
              <a:t>2.4 </a:t>
            </a:r>
            <a:r>
              <a:rPr lang="zh-CN" altLang="en-US" dirty="0" smtClean="0"/>
              <a:t>数</a:t>
            </a:r>
            <a:r>
              <a:rPr lang="zh-CN" altLang="en-US" dirty="0" smtClean="0"/>
              <a:t>字信号常用的编码方式</a:t>
            </a:r>
            <a:endParaRPr lang="en-US" altLang="zh-CN" dirty="0" smtClean="0"/>
          </a:p>
          <a:p>
            <a:r>
              <a:rPr lang="en-US" altLang="zh-CN" dirty="0" smtClean="0"/>
              <a:t>2.5 </a:t>
            </a:r>
            <a:r>
              <a:rPr lang="zh-CN" altLang="en-US" dirty="0" smtClean="0"/>
              <a:t>数</a:t>
            </a:r>
            <a:r>
              <a:rPr lang="zh-CN" altLang="en-US" dirty="0" smtClean="0"/>
              <a:t>字信号最基本的带通调制方法</a:t>
            </a:r>
            <a:endParaRPr lang="en-US" altLang="zh-CN" dirty="0" smtClean="0"/>
          </a:p>
          <a:p>
            <a:r>
              <a:rPr lang="en-US" altLang="zh-CN" dirty="0" smtClean="0"/>
              <a:t>2.5 </a:t>
            </a:r>
            <a:r>
              <a:rPr lang="zh-CN" altLang="en-US" dirty="0" smtClean="0"/>
              <a:t>信道的最高码元传输速率（奈氏准则）</a:t>
            </a:r>
          </a:p>
          <a:p>
            <a:r>
              <a:rPr lang="en-US" altLang="zh-CN" dirty="0" smtClean="0"/>
              <a:t>2.6 </a:t>
            </a:r>
            <a:r>
              <a:rPr lang="zh-CN" altLang="en-US" dirty="0" smtClean="0"/>
              <a:t>信道的极限信息传输速率（香农公式）</a:t>
            </a:r>
            <a:endParaRPr lang="zh-CN" altLang="zh-CN" dirty="0" smtClean="0"/>
          </a:p>
          <a:p>
            <a:r>
              <a:rPr lang="zh-CN" altLang="en-US" dirty="0" smtClean="0"/>
              <a:t>习题：</a:t>
            </a:r>
            <a:r>
              <a:rPr lang="en-US" altLang="zh-CN" dirty="0" smtClean="0"/>
              <a:t>2-01、02、05、03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06、07、08、09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2.6.3  </a:t>
            </a:r>
            <a:r>
              <a:rPr lang="en-US" altLang="zh-CN" dirty="0" err="1"/>
              <a:t>FTTx</a:t>
            </a:r>
            <a:r>
              <a:rPr lang="en-US" altLang="zh-CN" dirty="0"/>
              <a:t> </a:t>
            </a:r>
            <a:r>
              <a:rPr lang="zh-CN" altLang="en-US" dirty="0"/>
              <a:t>技术 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/>
              <a:t>FTTx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是</a:t>
            </a:r>
            <a:r>
              <a:rPr lang="zh-CN" altLang="en-US" sz="2800" dirty="0"/>
              <a:t>一种实现宽带居民接入网的</a:t>
            </a:r>
            <a:r>
              <a:rPr lang="zh-CN" altLang="en-US" sz="2800" dirty="0" smtClean="0"/>
              <a:t>方案，代表</a:t>
            </a:r>
            <a:r>
              <a:rPr lang="zh-CN" altLang="zh-CN" sz="2800" dirty="0" smtClean="0"/>
              <a:t>多种</a:t>
            </a:r>
            <a:r>
              <a:rPr lang="zh-CN" altLang="zh-CN" sz="2800" dirty="0"/>
              <a:t>宽带光纤接入</a:t>
            </a:r>
            <a:r>
              <a:rPr lang="zh-CN" altLang="zh-CN" sz="2800" dirty="0" smtClean="0"/>
              <a:t>方式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err="1"/>
              <a:t>FTTx</a:t>
            </a:r>
            <a:r>
              <a:rPr lang="en-US" altLang="zh-CN" sz="2800" dirty="0"/>
              <a:t> </a:t>
            </a:r>
            <a:r>
              <a:rPr lang="zh-CN" altLang="zh-CN" sz="2800" dirty="0"/>
              <a:t>表示</a:t>
            </a:r>
            <a:r>
              <a:rPr lang="en-US" altLang="zh-CN" sz="2800" dirty="0"/>
              <a:t> Fiber To The</a:t>
            </a:r>
            <a:r>
              <a:rPr lang="en-US" altLang="zh-CN" sz="2800" dirty="0" smtClean="0"/>
              <a:t>…</a:t>
            </a:r>
            <a:r>
              <a:rPr lang="zh-CN" altLang="en-US" sz="2800" dirty="0" smtClean="0"/>
              <a:t>（光纤到</a:t>
            </a:r>
            <a:r>
              <a:rPr lang="en-US" altLang="zh-CN" sz="2800" dirty="0" smtClean="0"/>
              <a:t>…</a:t>
            </a:r>
            <a:r>
              <a:rPr lang="zh-CN" altLang="en-US" sz="2800" dirty="0" smtClean="0"/>
              <a:t>），例如：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olidFill>
                  <a:srgbClr val="0000CC"/>
                </a:solidFill>
              </a:rPr>
              <a:t>光纤</a:t>
            </a:r>
            <a:r>
              <a:rPr lang="zh-CN" altLang="en-US" sz="2400" dirty="0">
                <a:solidFill>
                  <a:srgbClr val="0000CC"/>
                </a:solidFill>
              </a:rPr>
              <a:t>到户 </a:t>
            </a:r>
            <a:r>
              <a:rPr lang="en-US" altLang="zh-CN" sz="2400" dirty="0">
                <a:solidFill>
                  <a:srgbClr val="0000CC"/>
                </a:solidFill>
              </a:rPr>
              <a:t>FTTH </a:t>
            </a:r>
            <a:r>
              <a:rPr lang="en-US" altLang="zh-CN" sz="2400" dirty="0"/>
              <a:t>(Fiber To The Home)</a:t>
            </a:r>
            <a:r>
              <a:rPr lang="zh-CN" altLang="en-US" sz="2400" dirty="0"/>
              <a:t>：光纤一直铺设到用户</a:t>
            </a:r>
            <a:r>
              <a:rPr lang="zh-CN" altLang="en-US" sz="2400" dirty="0" smtClean="0"/>
              <a:t>家庭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可能</a:t>
            </a:r>
            <a:r>
              <a:rPr lang="zh-CN" altLang="en-US" sz="2400" dirty="0"/>
              <a:t>是居民接入网最后的解决方法。</a:t>
            </a:r>
          </a:p>
          <a:p>
            <a:pPr lvl="1"/>
            <a:r>
              <a:rPr lang="zh-CN" altLang="en-US" sz="2400" dirty="0">
                <a:solidFill>
                  <a:srgbClr val="0000CC"/>
                </a:solidFill>
              </a:rPr>
              <a:t>光纤到大楼 </a:t>
            </a:r>
            <a:r>
              <a:rPr lang="en-US" altLang="zh-CN" sz="2400" dirty="0">
                <a:solidFill>
                  <a:srgbClr val="0000CC"/>
                </a:solidFill>
              </a:rPr>
              <a:t>FTTB </a:t>
            </a:r>
            <a:r>
              <a:rPr lang="en-US" altLang="zh-CN" sz="2400" dirty="0"/>
              <a:t>(Fiber To The Building)</a:t>
            </a:r>
            <a:r>
              <a:rPr lang="zh-CN" altLang="en-US" sz="2400" dirty="0"/>
              <a:t>：光纤进入大楼后就转换为电信号，然后用电缆或双绞线分配到各用户。</a:t>
            </a:r>
          </a:p>
          <a:p>
            <a:pPr lvl="1"/>
            <a:r>
              <a:rPr lang="zh-CN" altLang="en-US" sz="2400" dirty="0">
                <a:solidFill>
                  <a:srgbClr val="0000CC"/>
                </a:solidFill>
              </a:rPr>
              <a:t>光纤到路边 </a:t>
            </a:r>
            <a:r>
              <a:rPr lang="en-US" altLang="zh-CN" sz="2400" dirty="0">
                <a:solidFill>
                  <a:srgbClr val="0000CC"/>
                </a:solidFill>
              </a:rPr>
              <a:t>FTTC </a:t>
            </a:r>
            <a:r>
              <a:rPr lang="en-US" altLang="zh-CN" sz="2400" dirty="0"/>
              <a:t>(Fiber To The Curb)</a:t>
            </a:r>
            <a:r>
              <a:rPr lang="zh-CN" altLang="en-US" sz="2400" dirty="0" smtClean="0"/>
              <a:t>：光纤铺到路边，从</a:t>
            </a:r>
            <a:r>
              <a:rPr lang="zh-CN" altLang="en-US" sz="2400" dirty="0"/>
              <a:t>路边到各</a:t>
            </a:r>
            <a:r>
              <a:rPr lang="zh-CN" altLang="en-US" sz="2400" dirty="0" smtClean="0"/>
              <a:t>用户可</a:t>
            </a:r>
            <a:r>
              <a:rPr lang="zh-CN" altLang="en-US" sz="2400" dirty="0"/>
              <a:t>使用星形结构双绞线作为传输媒体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3994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46156" y="967840"/>
            <a:ext cx="7880086" cy="2519362"/>
            <a:chOff x="816902" y="630238"/>
            <a:chExt cx="7880086" cy="2519362"/>
          </a:xfrm>
        </p:grpSpPr>
        <p:grpSp>
          <p:nvGrpSpPr>
            <p:cNvPr id="318468" name="Group 4"/>
            <p:cNvGrpSpPr>
              <a:grpSpLocks/>
            </p:cNvGrpSpPr>
            <p:nvPr/>
          </p:nvGrpSpPr>
          <p:grpSpPr bwMode="auto">
            <a:xfrm>
              <a:off x="6980636" y="1182688"/>
              <a:ext cx="1716352" cy="1751012"/>
              <a:chOff x="3606" y="1238"/>
              <a:chExt cx="1270" cy="1103"/>
            </a:xfrm>
          </p:grpSpPr>
          <p:sp>
            <p:nvSpPr>
              <p:cNvPr id="318469" name="Line 5"/>
              <p:cNvSpPr>
                <a:spLocks noChangeShapeType="1"/>
              </p:cNvSpPr>
              <p:nvPr/>
            </p:nvSpPr>
            <p:spPr bwMode="auto">
              <a:xfrm>
                <a:off x="3606" y="1752"/>
                <a:ext cx="12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18470" name="Line 6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18471" name="Line 7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318472" name="Text Box 8"/>
            <p:cNvSpPr txBox="1">
              <a:spLocks noChangeArrowheads="1"/>
            </p:cNvSpPr>
            <p:nvPr/>
          </p:nvSpPr>
          <p:spPr bwMode="auto">
            <a:xfrm>
              <a:off x="2180696" y="1446213"/>
              <a:ext cx="59824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头端</a:t>
              </a:r>
            </a:p>
          </p:txBody>
        </p:sp>
        <p:sp>
          <p:nvSpPr>
            <p:cNvPr id="318473" name="Rectangle 9"/>
            <p:cNvSpPr>
              <a:spLocks noChangeArrowheads="1"/>
            </p:cNvSpPr>
            <p:nvPr/>
          </p:nvSpPr>
          <p:spPr bwMode="auto">
            <a:xfrm>
              <a:off x="4249606" y="1782763"/>
              <a:ext cx="701675" cy="431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1:N</a:t>
              </a:r>
            </a:p>
          </p:txBody>
        </p:sp>
        <p:sp>
          <p:nvSpPr>
            <p:cNvPr id="318474" name="Rectangle 10"/>
            <p:cNvSpPr>
              <a:spLocks noChangeArrowheads="1"/>
            </p:cNvSpPr>
            <p:nvPr/>
          </p:nvSpPr>
          <p:spPr bwMode="auto">
            <a:xfrm>
              <a:off x="6824133" y="2717800"/>
              <a:ext cx="701675" cy="4318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ONU</a:t>
              </a:r>
            </a:p>
          </p:txBody>
        </p:sp>
        <p:sp>
          <p:nvSpPr>
            <p:cNvPr id="318475" name="Rectangle 11"/>
            <p:cNvSpPr>
              <a:spLocks noChangeArrowheads="1"/>
            </p:cNvSpPr>
            <p:nvPr/>
          </p:nvSpPr>
          <p:spPr bwMode="auto">
            <a:xfrm>
              <a:off x="6824133" y="1782763"/>
              <a:ext cx="701675" cy="4318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ONU</a:t>
              </a:r>
            </a:p>
          </p:txBody>
        </p:sp>
        <p:sp>
          <p:nvSpPr>
            <p:cNvPr id="318476" name="Line 12"/>
            <p:cNvSpPr>
              <a:spLocks noChangeShapeType="1"/>
            </p:cNvSpPr>
            <p:nvPr/>
          </p:nvSpPr>
          <p:spPr bwMode="auto">
            <a:xfrm>
              <a:off x="870214" y="1998663"/>
              <a:ext cx="12468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477" name="Rectangle 13"/>
            <p:cNvSpPr>
              <a:spLocks noChangeArrowheads="1"/>
            </p:cNvSpPr>
            <p:nvPr/>
          </p:nvSpPr>
          <p:spPr bwMode="auto">
            <a:xfrm>
              <a:off x="2118783" y="1782763"/>
              <a:ext cx="701675" cy="43180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OLT</a:t>
              </a:r>
            </a:p>
          </p:txBody>
        </p:sp>
        <p:sp>
          <p:nvSpPr>
            <p:cNvPr id="318478" name="Text Box 14"/>
            <p:cNvSpPr txBox="1">
              <a:spLocks noChangeArrowheads="1"/>
            </p:cNvSpPr>
            <p:nvPr/>
          </p:nvSpPr>
          <p:spPr bwMode="auto">
            <a:xfrm>
              <a:off x="816902" y="1638300"/>
              <a:ext cx="10118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光纤干线</a:t>
              </a:r>
            </a:p>
          </p:txBody>
        </p:sp>
        <p:sp>
          <p:nvSpPr>
            <p:cNvPr id="318479" name="Line 15"/>
            <p:cNvSpPr>
              <a:spLocks noChangeShapeType="1"/>
            </p:cNvSpPr>
            <p:nvPr/>
          </p:nvSpPr>
          <p:spPr bwMode="auto">
            <a:xfrm>
              <a:off x="2846256" y="1998663"/>
              <a:ext cx="14033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480" name="Line 16"/>
            <p:cNvSpPr>
              <a:spLocks noChangeShapeType="1"/>
            </p:cNvSpPr>
            <p:nvPr/>
          </p:nvSpPr>
          <p:spPr bwMode="auto">
            <a:xfrm flipV="1">
              <a:off x="4951281" y="1171576"/>
              <a:ext cx="1869413" cy="682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481" name="Line 17"/>
            <p:cNvSpPr>
              <a:spLocks noChangeShapeType="1"/>
            </p:cNvSpPr>
            <p:nvPr/>
          </p:nvSpPr>
          <p:spPr bwMode="auto">
            <a:xfrm>
              <a:off x="4951281" y="2141538"/>
              <a:ext cx="1872853" cy="792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482" name="Line 18"/>
            <p:cNvSpPr>
              <a:spLocks noChangeShapeType="1"/>
            </p:cNvSpPr>
            <p:nvPr/>
          </p:nvSpPr>
          <p:spPr bwMode="auto">
            <a:xfrm>
              <a:off x="4951281" y="1998663"/>
              <a:ext cx="18728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483" name="Text Box 19"/>
            <p:cNvSpPr txBox="1">
              <a:spLocks noChangeArrowheads="1"/>
            </p:cNvSpPr>
            <p:nvPr/>
          </p:nvSpPr>
          <p:spPr bwMode="auto">
            <a:xfrm rot="5400000">
              <a:off x="7042034" y="2326759"/>
              <a:ext cx="41549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318484" name="Text Box 20"/>
            <p:cNvSpPr txBox="1">
              <a:spLocks noChangeArrowheads="1"/>
            </p:cNvSpPr>
            <p:nvPr/>
          </p:nvSpPr>
          <p:spPr bwMode="auto">
            <a:xfrm>
              <a:off x="4027752" y="1422400"/>
              <a:ext cx="10118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光分路器</a:t>
              </a:r>
            </a:p>
          </p:txBody>
        </p:sp>
        <p:sp>
          <p:nvSpPr>
            <p:cNvPr id="318485" name="Text Box 21"/>
            <p:cNvSpPr txBox="1">
              <a:spLocks noChangeArrowheads="1"/>
            </p:cNvSpPr>
            <p:nvPr/>
          </p:nvSpPr>
          <p:spPr bwMode="auto">
            <a:xfrm>
              <a:off x="6512851" y="630238"/>
              <a:ext cx="12186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光网络单元</a:t>
              </a:r>
            </a:p>
          </p:txBody>
        </p:sp>
        <p:sp>
          <p:nvSpPr>
            <p:cNvPr id="318486" name="Rectangle 22"/>
            <p:cNvSpPr>
              <a:spLocks noChangeArrowheads="1"/>
            </p:cNvSpPr>
            <p:nvPr/>
          </p:nvSpPr>
          <p:spPr bwMode="auto">
            <a:xfrm>
              <a:off x="6824133" y="966788"/>
              <a:ext cx="701675" cy="4318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ONU</a:t>
              </a:r>
            </a:p>
          </p:txBody>
        </p:sp>
        <p:sp>
          <p:nvSpPr>
            <p:cNvPr id="318487" name="Text Box 23"/>
            <p:cNvSpPr txBox="1">
              <a:spLocks noChangeArrowheads="1"/>
            </p:cNvSpPr>
            <p:nvPr/>
          </p:nvSpPr>
          <p:spPr bwMode="auto">
            <a:xfrm>
              <a:off x="2846256" y="1655763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★●</a:t>
              </a:r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318488" name="Text Box 24"/>
            <p:cNvSpPr txBox="1">
              <a:spLocks noChangeArrowheads="1"/>
            </p:cNvSpPr>
            <p:nvPr/>
          </p:nvSpPr>
          <p:spPr bwMode="auto">
            <a:xfrm>
              <a:off x="5334794" y="1665288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★●</a:t>
              </a:r>
              <a:r>
                <a:rPr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318489" name="Text Box 25"/>
            <p:cNvSpPr txBox="1">
              <a:spLocks noChangeArrowheads="1"/>
            </p:cNvSpPr>
            <p:nvPr/>
          </p:nvSpPr>
          <p:spPr bwMode="auto">
            <a:xfrm>
              <a:off x="7838810" y="2574926"/>
              <a:ext cx="41710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●</a:t>
              </a:r>
              <a:endParaRPr lang="en-US" altLang="zh-CN" b="1">
                <a:solidFill>
                  <a:srgbClr val="000099"/>
                </a:solidFill>
                <a:latin typeface="+mn-lt"/>
                <a:ea typeface="黑体" pitchFamily="2" charset="-122"/>
                <a:sym typeface="Wingdings" pitchFamily="2" charset="2"/>
              </a:endParaRPr>
            </a:p>
          </p:txBody>
        </p:sp>
        <p:sp>
          <p:nvSpPr>
            <p:cNvPr id="318490" name="Text Box 26"/>
            <p:cNvSpPr txBox="1">
              <a:spLocks noChangeArrowheads="1"/>
            </p:cNvSpPr>
            <p:nvPr/>
          </p:nvSpPr>
          <p:spPr bwMode="auto">
            <a:xfrm rot="1462546">
              <a:off x="5295205" y="2140228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★●</a:t>
              </a:r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318491" name="Text Box 27"/>
            <p:cNvSpPr txBox="1">
              <a:spLocks noChangeArrowheads="1"/>
            </p:cNvSpPr>
            <p:nvPr/>
          </p:nvSpPr>
          <p:spPr bwMode="auto">
            <a:xfrm rot="-1261310">
              <a:off x="5295205" y="1198842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★●</a:t>
              </a:r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318492" name="Text Box 28"/>
            <p:cNvSpPr txBox="1">
              <a:spLocks noChangeArrowheads="1"/>
            </p:cNvSpPr>
            <p:nvPr/>
          </p:nvSpPr>
          <p:spPr bwMode="auto">
            <a:xfrm>
              <a:off x="7849130" y="1638301"/>
              <a:ext cx="41229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318493" name="Text Box 29"/>
            <p:cNvSpPr txBox="1">
              <a:spLocks noChangeArrowheads="1"/>
            </p:cNvSpPr>
            <p:nvPr/>
          </p:nvSpPr>
          <p:spPr bwMode="auto">
            <a:xfrm>
              <a:off x="7838810" y="825500"/>
              <a:ext cx="41710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★</a:t>
              </a:r>
              <a:endParaRPr lang="en-US" altLang="zh-CN" b="1">
                <a:solidFill>
                  <a:srgbClr val="000099"/>
                </a:solidFill>
                <a:latin typeface="+mn-lt"/>
                <a:ea typeface="黑体" pitchFamily="2" charset="-122"/>
                <a:sym typeface="Wingdings" pitchFamily="2" charset="2"/>
              </a:endParaRPr>
            </a:p>
          </p:txBody>
        </p:sp>
        <p:sp>
          <p:nvSpPr>
            <p:cNvPr id="318494" name="Line 30"/>
            <p:cNvSpPr>
              <a:spLocks noChangeShapeType="1"/>
            </p:cNvSpPr>
            <p:nvPr/>
          </p:nvSpPr>
          <p:spPr bwMode="auto">
            <a:xfrm>
              <a:off x="3781823" y="1854200"/>
              <a:ext cx="3112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495" name="Line 31"/>
            <p:cNvSpPr>
              <a:spLocks noChangeShapeType="1"/>
            </p:cNvSpPr>
            <p:nvPr/>
          </p:nvSpPr>
          <p:spPr bwMode="auto">
            <a:xfrm rot="-1251268">
              <a:off x="6199850" y="1206500"/>
              <a:ext cx="3112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496" name="Line 32"/>
            <p:cNvSpPr>
              <a:spLocks noChangeShapeType="1"/>
            </p:cNvSpPr>
            <p:nvPr/>
          </p:nvSpPr>
          <p:spPr bwMode="auto">
            <a:xfrm>
              <a:off x="8306594" y="2790825"/>
              <a:ext cx="3112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497" name="Line 33"/>
            <p:cNvSpPr>
              <a:spLocks noChangeShapeType="1"/>
            </p:cNvSpPr>
            <p:nvPr/>
          </p:nvSpPr>
          <p:spPr bwMode="auto">
            <a:xfrm>
              <a:off x="8306594" y="1854200"/>
              <a:ext cx="3112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498" name="Line 34"/>
            <p:cNvSpPr>
              <a:spLocks noChangeShapeType="1"/>
            </p:cNvSpPr>
            <p:nvPr/>
          </p:nvSpPr>
          <p:spPr bwMode="auto">
            <a:xfrm rot="1377025">
              <a:off x="6160294" y="2592388"/>
              <a:ext cx="3112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499" name="Line 35"/>
            <p:cNvSpPr>
              <a:spLocks noChangeShapeType="1"/>
            </p:cNvSpPr>
            <p:nvPr/>
          </p:nvSpPr>
          <p:spPr bwMode="auto">
            <a:xfrm>
              <a:off x="6278960" y="1854200"/>
              <a:ext cx="3112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500" name="Line 36"/>
            <p:cNvSpPr>
              <a:spLocks noChangeShapeType="1"/>
            </p:cNvSpPr>
            <p:nvPr/>
          </p:nvSpPr>
          <p:spPr bwMode="auto">
            <a:xfrm>
              <a:off x="8311754" y="1035050"/>
              <a:ext cx="3112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532" name="AutoShape 68"/>
            <p:cNvSpPr>
              <a:spLocks noChangeArrowheads="1"/>
            </p:cNvSpPr>
            <p:nvPr/>
          </p:nvSpPr>
          <p:spPr bwMode="auto">
            <a:xfrm>
              <a:off x="1050793" y="919164"/>
              <a:ext cx="2419746" cy="358775"/>
            </a:xfrm>
            <a:prstGeom prst="wedgeRoundRectCallout">
              <a:avLst>
                <a:gd name="adj1" fmla="val 45684"/>
                <a:gd name="adj2" fmla="val 158215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533" name="Text Box 69"/>
            <p:cNvSpPr txBox="1">
              <a:spLocks noChangeArrowheads="1"/>
            </p:cNvSpPr>
            <p:nvPr/>
          </p:nvSpPr>
          <p:spPr bwMode="auto">
            <a:xfrm>
              <a:off x="1129904" y="919163"/>
              <a:ext cx="220284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发往特定 </a:t>
              </a:r>
              <a:r>
                <a:rPr lang="en-US" altLang="zh-CN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ONU </a:t>
              </a:r>
              <a:r>
                <a:rPr lang="zh-CN" altLang="en-US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的数据</a:t>
              </a:r>
            </a:p>
          </p:txBody>
        </p:sp>
        <p:sp>
          <p:nvSpPr>
            <p:cNvPr id="318536" name="Text Box 72"/>
            <p:cNvSpPr txBox="1">
              <a:spLocks noChangeArrowheads="1"/>
            </p:cNvSpPr>
            <p:nvPr/>
          </p:nvSpPr>
          <p:spPr bwMode="auto">
            <a:xfrm>
              <a:off x="4180159" y="868650"/>
              <a:ext cx="700833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下行</a:t>
              </a:r>
            </a:p>
          </p:txBody>
        </p:sp>
        <p:sp>
          <p:nvSpPr>
            <p:cNvPr id="318538" name="Line 74"/>
            <p:cNvSpPr>
              <a:spLocks noChangeShapeType="1"/>
            </p:cNvSpPr>
            <p:nvPr/>
          </p:nvSpPr>
          <p:spPr bwMode="auto">
            <a:xfrm>
              <a:off x="4172215" y="1277938"/>
              <a:ext cx="779066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98713" y="5998850"/>
            <a:ext cx="7371027" cy="526494"/>
            <a:chOff x="1169459" y="5805264"/>
            <a:chExt cx="7371027" cy="526494"/>
          </a:xfrm>
        </p:grpSpPr>
        <p:sp>
          <p:nvSpPr>
            <p:cNvPr id="318540" name="Text Box 76"/>
            <p:cNvSpPr txBox="1">
              <a:spLocks noChangeArrowheads="1"/>
            </p:cNvSpPr>
            <p:nvPr/>
          </p:nvSpPr>
          <p:spPr bwMode="auto">
            <a:xfrm>
              <a:off x="1754187" y="5949726"/>
              <a:ext cx="6495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局端</a:t>
              </a:r>
            </a:p>
          </p:txBody>
        </p:sp>
        <p:sp>
          <p:nvSpPr>
            <p:cNvPr id="318541" name="AutoShape 77"/>
            <p:cNvSpPr>
              <a:spLocks/>
            </p:cNvSpPr>
            <p:nvPr/>
          </p:nvSpPr>
          <p:spPr bwMode="auto">
            <a:xfrm rot="-5400000">
              <a:off x="1975909" y="4998814"/>
              <a:ext cx="141287" cy="1754188"/>
            </a:xfrm>
            <a:prstGeom prst="leftBrace">
              <a:avLst>
                <a:gd name="adj1" fmla="val 9550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542" name="AutoShape 78"/>
            <p:cNvSpPr>
              <a:spLocks/>
            </p:cNvSpPr>
            <p:nvPr/>
          </p:nvSpPr>
          <p:spPr bwMode="auto">
            <a:xfrm rot="-5400000">
              <a:off x="4743187" y="4025280"/>
              <a:ext cx="144462" cy="3704431"/>
            </a:xfrm>
            <a:prstGeom prst="leftBrace">
              <a:avLst>
                <a:gd name="adj1" fmla="val 19725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543" name="AutoShape 79"/>
            <p:cNvSpPr>
              <a:spLocks/>
            </p:cNvSpPr>
            <p:nvPr/>
          </p:nvSpPr>
          <p:spPr bwMode="auto">
            <a:xfrm rot="-5400000">
              <a:off x="7592748" y="4998814"/>
              <a:ext cx="141287" cy="1754188"/>
            </a:xfrm>
            <a:prstGeom prst="leftBrace">
              <a:avLst>
                <a:gd name="adj1" fmla="val 9550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544" name="Text Box 80"/>
            <p:cNvSpPr txBox="1">
              <a:spLocks noChangeArrowheads="1"/>
            </p:cNvSpPr>
            <p:nvPr/>
          </p:nvSpPr>
          <p:spPr bwMode="auto">
            <a:xfrm>
              <a:off x="7214527" y="5949726"/>
              <a:ext cx="88197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用户端</a:t>
              </a:r>
            </a:p>
          </p:txBody>
        </p:sp>
        <p:sp>
          <p:nvSpPr>
            <p:cNvPr id="318545" name="Text Box 81"/>
            <p:cNvSpPr txBox="1">
              <a:spLocks noChangeArrowheads="1"/>
            </p:cNvSpPr>
            <p:nvPr/>
          </p:nvSpPr>
          <p:spPr bwMode="auto">
            <a:xfrm>
              <a:off x="4093105" y="5962426"/>
              <a:ext cx="184537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光配线</a:t>
              </a:r>
              <a:r>
                <a:rPr lang="zh-CN" altLang="en-US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网 </a:t>
              </a:r>
              <a:r>
                <a:rPr lang="en-US" altLang="zh-CN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(</a:t>
              </a:r>
              <a:r>
                <a:rPr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ODN)</a:t>
              </a:r>
            </a:p>
          </p:txBody>
        </p:sp>
      </p:grpSp>
      <p:sp>
        <p:nvSpPr>
          <p:cNvPr id="318546" name="Text Box 82"/>
          <p:cNvSpPr txBox="1">
            <a:spLocks noChangeArrowheads="1"/>
          </p:cNvSpPr>
          <p:nvPr/>
        </p:nvSpPr>
        <p:spPr bwMode="auto">
          <a:xfrm>
            <a:off x="562456" y="116632"/>
            <a:ext cx="8278976" cy="860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4400" b="1">
                <a:solidFill>
                  <a:srgbClr val="333399"/>
                </a:solidFill>
                <a:latin typeface="+mn-lt"/>
                <a:ea typeface="黑体" pitchFamily="2" charset="-122"/>
                <a:cs typeface="+mj-cs"/>
              </a:defRPr>
            </a:lvl1pPr>
            <a:lvl2pPr eaLnBrk="1" hangingPunct="1"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eaLnBrk="1" hangingPunct="1"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eaLnBrk="1" hangingPunct="1"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eaLnBrk="1" hangingPunct="1"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zh-CN" altLang="zh-CN" sz="3200" dirty="0" smtClean="0"/>
              <a:t>无源</a:t>
            </a:r>
            <a:r>
              <a:rPr lang="zh-CN" altLang="zh-CN" sz="3200" dirty="0"/>
              <a:t>光</a:t>
            </a:r>
            <a:r>
              <a:rPr lang="zh-CN" altLang="zh-CN" sz="3200" dirty="0" smtClean="0"/>
              <a:t>网络</a:t>
            </a:r>
            <a:r>
              <a:rPr lang="en-US" altLang="zh-CN" sz="3200" dirty="0" smtClean="0"/>
              <a:t> PON</a:t>
            </a:r>
          </a:p>
          <a:p>
            <a:pPr algn="ctr"/>
            <a:r>
              <a:rPr lang="en-US" altLang="zh-CN" sz="3200" dirty="0" smtClean="0"/>
              <a:t> </a:t>
            </a:r>
            <a:r>
              <a:rPr lang="en-US" altLang="zh-CN" sz="3200" dirty="0"/>
              <a:t>(Passive Optical Network</a:t>
            </a:r>
            <a:r>
              <a:rPr lang="en-US" altLang="zh-CN" sz="3200" dirty="0" smtClean="0"/>
              <a:t>) </a:t>
            </a:r>
            <a:r>
              <a:rPr lang="zh-CN" altLang="en-US" sz="3200" dirty="0" smtClean="0"/>
              <a:t>的</a:t>
            </a:r>
            <a:r>
              <a:rPr lang="zh-CN" altLang="en-US" sz="3200" dirty="0"/>
              <a:t>组成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77370" y="3622586"/>
            <a:ext cx="7880086" cy="2324100"/>
            <a:chOff x="816902" y="3405188"/>
            <a:chExt cx="7880086" cy="2324100"/>
          </a:xfrm>
        </p:grpSpPr>
        <p:grpSp>
          <p:nvGrpSpPr>
            <p:cNvPr id="318501" name="Group 37"/>
            <p:cNvGrpSpPr>
              <a:grpSpLocks/>
            </p:cNvGrpSpPr>
            <p:nvPr/>
          </p:nvGrpSpPr>
          <p:grpSpPr bwMode="auto">
            <a:xfrm>
              <a:off x="6980636" y="3762376"/>
              <a:ext cx="1716352" cy="1751013"/>
              <a:chOff x="3606" y="1238"/>
              <a:chExt cx="1270" cy="1103"/>
            </a:xfrm>
          </p:grpSpPr>
          <p:sp>
            <p:nvSpPr>
              <p:cNvPr id="318502" name="Line 38"/>
              <p:cNvSpPr>
                <a:spLocks noChangeShapeType="1"/>
              </p:cNvSpPr>
              <p:nvPr/>
            </p:nvSpPr>
            <p:spPr bwMode="auto">
              <a:xfrm>
                <a:off x="3606" y="1752"/>
                <a:ext cx="12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18503" name="Line 39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18504" name="Line 40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99"/>
                  </a:solidFill>
                  <a:latin typeface="+mn-lt"/>
                  <a:ea typeface="黑体" pitchFamily="2" charset="-122"/>
                </a:endParaRPr>
              </a:p>
            </p:txBody>
          </p:sp>
        </p:grpSp>
        <p:sp>
          <p:nvSpPr>
            <p:cNvPr id="318505" name="Text Box 41"/>
            <p:cNvSpPr txBox="1">
              <a:spLocks noChangeArrowheads="1"/>
            </p:cNvSpPr>
            <p:nvPr/>
          </p:nvSpPr>
          <p:spPr bwMode="auto">
            <a:xfrm>
              <a:off x="2180696" y="4025900"/>
              <a:ext cx="59824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头端</a:t>
              </a:r>
            </a:p>
          </p:txBody>
        </p:sp>
        <p:sp>
          <p:nvSpPr>
            <p:cNvPr id="318506" name="Rectangle 42"/>
            <p:cNvSpPr>
              <a:spLocks noChangeArrowheads="1"/>
            </p:cNvSpPr>
            <p:nvPr/>
          </p:nvSpPr>
          <p:spPr bwMode="auto">
            <a:xfrm>
              <a:off x="4249606" y="4362450"/>
              <a:ext cx="701675" cy="431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1:N</a:t>
              </a:r>
            </a:p>
          </p:txBody>
        </p:sp>
        <p:sp>
          <p:nvSpPr>
            <p:cNvPr id="318507" name="Rectangle 43"/>
            <p:cNvSpPr>
              <a:spLocks noChangeArrowheads="1"/>
            </p:cNvSpPr>
            <p:nvPr/>
          </p:nvSpPr>
          <p:spPr bwMode="auto">
            <a:xfrm>
              <a:off x="6824133" y="5297488"/>
              <a:ext cx="701675" cy="4318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ONU</a:t>
              </a:r>
            </a:p>
          </p:txBody>
        </p:sp>
        <p:sp>
          <p:nvSpPr>
            <p:cNvPr id="318508" name="Rectangle 44"/>
            <p:cNvSpPr>
              <a:spLocks noChangeArrowheads="1"/>
            </p:cNvSpPr>
            <p:nvPr/>
          </p:nvSpPr>
          <p:spPr bwMode="auto">
            <a:xfrm>
              <a:off x="6824133" y="4362450"/>
              <a:ext cx="701675" cy="4318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ONU</a:t>
              </a:r>
            </a:p>
          </p:txBody>
        </p:sp>
        <p:sp>
          <p:nvSpPr>
            <p:cNvPr id="318509" name="Line 45"/>
            <p:cNvSpPr>
              <a:spLocks noChangeShapeType="1"/>
            </p:cNvSpPr>
            <p:nvPr/>
          </p:nvSpPr>
          <p:spPr bwMode="auto">
            <a:xfrm>
              <a:off x="870214" y="4578350"/>
              <a:ext cx="12468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510" name="Rectangle 46"/>
            <p:cNvSpPr>
              <a:spLocks noChangeArrowheads="1"/>
            </p:cNvSpPr>
            <p:nvPr/>
          </p:nvSpPr>
          <p:spPr bwMode="auto">
            <a:xfrm>
              <a:off x="2118783" y="4362450"/>
              <a:ext cx="701675" cy="431800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OLT</a:t>
              </a:r>
            </a:p>
          </p:txBody>
        </p:sp>
        <p:sp>
          <p:nvSpPr>
            <p:cNvPr id="318511" name="Text Box 47"/>
            <p:cNvSpPr txBox="1">
              <a:spLocks noChangeArrowheads="1"/>
            </p:cNvSpPr>
            <p:nvPr/>
          </p:nvSpPr>
          <p:spPr bwMode="auto">
            <a:xfrm>
              <a:off x="816902" y="4217988"/>
              <a:ext cx="10118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600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光纤干线</a:t>
              </a:r>
            </a:p>
          </p:txBody>
        </p:sp>
        <p:sp>
          <p:nvSpPr>
            <p:cNvPr id="318512" name="Line 48"/>
            <p:cNvSpPr>
              <a:spLocks noChangeShapeType="1"/>
            </p:cNvSpPr>
            <p:nvPr/>
          </p:nvSpPr>
          <p:spPr bwMode="auto">
            <a:xfrm>
              <a:off x="2846256" y="4578350"/>
              <a:ext cx="14033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513" name="Line 49"/>
            <p:cNvSpPr>
              <a:spLocks noChangeShapeType="1"/>
            </p:cNvSpPr>
            <p:nvPr/>
          </p:nvSpPr>
          <p:spPr bwMode="auto">
            <a:xfrm flipV="1">
              <a:off x="4951281" y="3751264"/>
              <a:ext cx="1869413" cy="682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514" name="Line 50"/>
            <p:cNvSpPr>
              <a:spLocks noChangeShapeType="1"/>
            </p:cNvSpPr>
            <p:nvPr/>
          </p:nvSpPr>
          <p:spPr bwMode="auto">
            <a:xfrm>
              <a:off x="4951281" y="4721226"/>
              <a:ext cx="1872853" cy="792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515" name="Line 51"/>
            <p:cNvSpPr>
              <a:spLocks noChangeShapeType="1"/>
            </p:cNvSpPr>
            <p:nvPr/>
          </p:nvSpPr>
          <p:spPr bwMode="auto">
            <a:xfrm>
              <a:off x="4951281" y="4578350"/>
              <a:ext cx="18728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516" name="Text Box 52"/>
            <p:cNvSpPr txBox="1">
              <a:spLocks noChangeArrowheads="1"/>
            </p:cNvSpPr>
            <p:nvPr/>
          </p:nvSpPr>
          <p:spPr bwMode="auto">
            <a:xfrm rot="5400000">
              <a:off x="7042034" y="4906447"/>
              <a:ext cx="41549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318517" name="Rectangle 53"/>
            <p:cNvSpPr>
              <a:spLocks noChangeArrowheads="1"/>
            </p:cNvSpPr>
            <p:nvPr/>
          </p:nvSpPr>
          <p:spPr bwMode="auto">
            <a:xfrm>
              <a:off x="6824133" y="3546475"/>
              <a:ext cx="701675" cy="4318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ONU</a:t>
              </a:r>
            </a:p>
          </p:txBody>
        </p:sp>
        <p:sp>
          <p:nvSpPr>
            <p:cNvPr id="318518" name="Text Box 54"/>
            <p:cNvSpPr txBox="1">
              <a:spLocks noChangeArrowheads="1"/>
            </p:cNvSpPr>
            <p:nvPr/>
          </p:nvSpPr>
          <p:spPr bwMode="auto">
            <a:xfrm>
              <a:off x="3233209" y="4235451"/>
              <a:ext cx="87716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★</a:t>
              </a:r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" pitchFamily="2" charset="2"/>
                </a:rPr>
                <a:t>●</a:t>
              </a:r>
            </a:p>
          </p:txBody>
        </p:sp>
        <p:sp>
          <p:nvSpPr>
            <p:cNvPr id="318519" name="Text Box 55"/>
            <p:cNvSpPr txBox="1">
              <a:spLocks noChangeArrowheads="1"/>
            </p:cNvSpPr>
            <p:nvPr/>
          </p:nvSpPr>
          <p:spPr bwMode="auto">
            <a:xfrm>
              <a:off x="5912644" y="4244976"/>
              <a:ext cx="41229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318520" name="Text Box 56"/>
            <p:cNvSpPr txBox="1">
              <a:spLocks noChangeArrowheads="1"/>
            </p:cNvSpPr>
            <p:nvPr/>
          </p:nvSpPr>
          <p:spPr bwMode="auto">
            <a:xfrm>
              <a:off x="7993592" y="5154613"/>
              <a:ext cx="41710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●</a:t>
              </a:r>
              <a:endParaRPr lang="en-US" altLang="zh-CN" b="1">
                <a:solidFill>
                  <a:srgbClr val="000099"/>
                </a:solidFill>
                <a:latin typeface="+mn-lt"/>
                <a:ea typeface="黑体" pitchFamily="2" charset="-122"/>
                <a:sym typeface="Wingdings" pitchFamily="2" charset="2"/>
              </a:endParaRPr>
            </a:p>
          </p:txBody>
        </p:sp>
        <p:sp>
          <p:nvSpPr>
            <p:cNvPr id="318521" name="Text Box 57"/>
            <p:cNvSpPr txBox="1">
              <a:spLocks noChangeArrowheads="1"/>
            </p:cNvSpPr>
            <p:nvPr/>
          </p:nvSpPr>
          <p:spPr bwMode="auto">
            <a:xfrm rot="1462546">
              <a:off x="5924226" y="4870728"/>
              <a:ext cx="41710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●</a:t>
              </a:r>
              <a:endParaRPr lang="en-US" altLang="zh-CN" b="1">
                <a:solidFill>
                  <a:srgbClr val="000099"/>
                </a:solidFill>
                <a:latin typeface="+mn-lt"/>
                <a:ea typeface="黑体" pitchFamily="2" charset="-122"/>
                <a:sym typeface="Wingdings" pitchFamily="2" charset="2"/>
              </a:endParaRPr>
            </a:p>
          </p:txBody>
        </p:sp>
        <p:sp>
          <p:nvSpPr>
            <p:cNvPr id="318522" name="Text Box 58"/>
            <p:cNvSpPr txBox="1">
              <a:spLocks noChangeArrowheads="1"/>
            </p:cNvSpPr>
            <p:nvPr/>
          </p:nvSpPr>
          <p:spPr bwMode="auto">
            <a:xfrm rot="-1261310">
              <a:off x="5903589" y="3653116"/>
              <a:ext cx="41710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★</a:t>
              </a:r>
              <a:endParaRPr lang="en-US" altLang="zh-CN" b="1">
                <a:solidFill>
                  <a:srgbClr val="000099"/>
                </a:solidFill>
                <a:latin typeface="+mn-lt"/>
                <a:ea typeface="黑体" pitchFamily="2" charset="-122"/>
                <a:sym typeface="Wingdings" pitchFamily="2" charset="2"/>
              </a:endParaRPr>
            </a:p>
          </p:txBody>
        </p:sp>
        <p:sp>
          <p:nvSpPr>
            <p:cNvPr id="318523" name="Text Box 59"/>
            <p:cNvSpPr txBox="1">
              <a:spLocks noChangeArrowheads="1"/>
            </p:cNvSpPr>
            <p:nvPr/>
          </p:nvSpPr>
          <p:spPr bwMode="auto">
            <a:xfrm>
              <a:off x="8003911" y="4217988"/>
              <a:ext cx="41229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318524" name="Text Box 60"/>
            <p:cNvSpPr txBox="1">
              <a:spLocks noChangeArrowheads="1"/>
            </p:cNvSpPr>
            <p:nvPr/>
          </p:nvSpPr>
          <p:spPr bwMode="auto">
            <a:xfrm>
              <a:off x="7993592" y="3405188"/>
              <a:ext cx="41710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★</a:t>
              </a:r>
              <a:endParaRPr lang="en-US" altLang="zh-CN" b="1">
                <a:solidFill>
                  <a:srgbClr val="000099"/>
                </a:solidFill>
                <a:latin typeface="+mn-lt"/>
                <a:ea typeface="黑体" pitchFamily="2" charset="-122"/>
                <a:sym typeface="Wingdings" pitchFamily="2" charset="2"/>
              </a:endParaRPr>
            </a:p>
          </p:txBody>
        </p:sp>
        <p:sp>
          <p:nvSpPr>
            <p:cNvPr id="318525" name="Line 61"/>
            <p:cNvSpPr>
              <a:spLocks noChangeShapeType="1"/>
            </p:cNvSpPr>
            <p:nvPr/>
          </p:nvSpPr>
          <p:spPr bwMode="auto">
            <a:xfrm flipH="1">
              <a:off x="2923646" y="4433888"/>
              <a:ext cx="3112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526" name="Line 62"/>
            <p:cNvSpPr>
              <a:spLocks noChangeShapeType="1"/>
            </p:cNvSpPr>
            <p:nvPr/>
          </p:nvSpPr>
          <p:spPr bwMode="auto">
            <a:xfrm rot="9548732">
              <a:off x="5575565" y="4014788"/>
              <a:ext cx="3112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527" name="Line 63"/>
            <p:cNvSpPr>
              <a:spLocks noChangeShapeType="1"/>
            </p:cNvSpPr>
            <p:nvPr/>
          </p:nvSpPr>
          <p:spPr bwMode="auto">
            <a:xfrm flipH="1">
              <a:off x="7682310" y="5370513"/>
              <a:ext cx="3112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528" name="Line 64"/>
            <p:cNvSpPr>
              <a:spLocks noChangeShapeType="1"/>
            </p:cNvSpPr>
            <p:nvPr/>
          </p:nvSpPr>
          <p:spPr bwMode="auto">
            <a:xfrm flipH="1">
              <a:off x="7682310" y="4433888"/>
              <a:ext cx="3112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529" name="Line 65"/>
            <p:cNvSpPr>
              <a:spLocks noChangeShapeType="1"/>
            </p:cNvSpPr>
            <p:nvPr/>
          </p:nvSpPr>
          <p:spPr bwMode="auto">
            <a:xfrm rot="1366384" flipH="1">
              <a:off x="5522252" y="4872038"/>
              <a:ext cx="3112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530" name="Line 66"/>
            <p:cNvSpPr>
              <a:spLocks noChangeShapeType="1"/>
            </p:cNvSpPr>
            <p:nvPr/>
          </p:nvSpPr>
          <p:spPr bwMode="auto">
            <a:xfrm flipH="1">
              <a:off x="5577285" y="4433888"/>
              <a:ext cx="3112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531" name="Line 67"/>
            <p:cNvSpPr>
              <a:spLocks noChangeShapeType="1"/>
            </p:cNvSpPr>
            <p:nvPr/>
          </p:nvSpPr>
          <p:spPr bwMode="auto">
            <a:xfrm flipH="1">
              <a:off x="7687469" y="3614738"/>
              <a:ext cx="3112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534" name="AutoShape 70"/>
            <p:cNvSpPr>
              <a:spLocks noChangeArrowheads="1"/>
            </p:cNvSpPr>
            <p:nvPr/>
          </p:nvSpPr>
          <p:spPr bwMode="auto">
            <a:xfrm>
              <a:off x="1093094" y="3405188"/>
              <a:ext cx="2419746" cy="393701"/>
            </a:xfrm>
            <a:prstGeom prst="wedgeRoundRectCallout">
              <a:avLst>
                <a:gd name="adj1" fmla="val 53481"/>
                <a:gd name="adj2" fmla="val 170352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318535" name="Text Box 71"/>
            <p:cNvSpPr txBox="1">
              <a:spLocks noChangeArrowheads="1"/>
            </p:cNvSpPr>
            <p:nvPr/>
          </p:nvSpPr>
          <p:spPr bwMode="auto">
            <a:xfrm>
              <a:off x="1129904" y="3440113"/>
              <a:ext cx="220284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特定 </a:t>
              </a:r>
              <a:r>
                <a:rPr lang="en-US" altLang="zh-CN" sz="16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ONU </a:t>
              </a:r>
              <a:r>
                <a:rPr lang="zh-CN" altLang="en-US" sz="16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发来的数据</a:t>
              </a:r>
            </a:p>
          </p:txBody>
        </p:sp>
        <p:sp>
          <p:nvSpPr>
            <p:cNvPr id="318537" name="Text Box 73"/>
            <p:cNvSpPr txBox="1">
              <a:spLocks noChangeArrowheads="1"/>
            </p:cNvSpPr>
            <p:nvPr/>
          </p:nvSpPr>
          <p:spPr bwMode="auto">
            <a:xfrm>
              <a:off x="4232920" y="3779748"/>
              <a:ext cx="6495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C00000"/>
                  </a:solidFill>
                  <a:latin typeface="+mn-lt"/>
                  <a:ea typeface="黑体" pitchFamily="2" charset="-122"/>
                </a:rPr>
                <a:t>上行</a:t>
              </a:r>
            </a:p>
          </p:txBody>
        </p:sp>
        <p:sp>
          <p:nvSpPr>
            <p:cNvPr id="318539" name="Line 75"/>
            <p:cNvSpPr>
              <a:spLocks noChangeShapeType="1"/>
            </p:cNvSpPr>
            <p:nvPr/>
          </p:nvSpPr>
          <p:spPr bwMode="auto">
            <a:xfrm flipH="1">
              <a:off x="4172215" y="4159250"/>
              <a:ext cx="779066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496616" y="4869160"/>
              <a:ext cx="205433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OLT</a:t>
              </a:r>
              <a:r>
                <a:rPr lang="zh-CN" altLang="en-US" sz="16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：</a:t>
              </a:r>
              <a:r>
                <a:rPr lang="zh-CN" altLang="zh-CN" sz="16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光线</a:t>
              </a:r>
              <a:r>
                <a:rPr lang="zh-CN" altLang="zh-CN" sz="1600" b="1" dirty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路</a:t>
              </a:r>
              <a:r>
                <a:rPr lang="zh-CN" altLang="zh-CN" sz="1600" b="1" dirty="0" smtClean="0">
                  <a:solidFill>
                    <a:srgbClr val="000099"/>
                  </a:solidFill>
                  <a:latin typeface="+mn-lt"/>
                  <a:ea typeface="黑体" pitchFamily="2" charset="-122"/>
                </a:rPr>
                <a:t>终端</a:t>
              </a:r>
              <a:endParaRPr lang="zh-CN" altLang="en-US" sz="1600" b="1" dirty="0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902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90600" y="635000"/>
            <a:ext cx="79248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b="1" dirty="0" smtClean="0"/>
              <a:t>近年来有多种宽带技术开始进入家庭，其中家庭通过电话线上网采用的技术</a:t>
            </a:r>
            <a:r>
              <a:rPr lang="zh-CN" altLang="zh-CN" sz="2800" b="1" dirty="0" smtClean="0"/>
              <a:t>是</a:t>
            </a:r>
            <a:endParaRPr lang="zh-CN" altLang="zh-CN" sz="2800" b="1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000672" y="3429000"/>
            <a:ext cx="2755776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err="1" smtClean="0"/>
              <a:t>FTTx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5476528" y="3351858"/>
            <a:ext cx="2755776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smtClean="0"/>
              <a:t>HFC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981200" y="4500562"/>
            <a:ext cx="2755776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smtClean="0"/>
              <a:t>CATV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5457056" y="4365104"/>
            <a:ext cx="2755776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err="1" smtClean="0"/>
              <a:t>xDSL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248197" y="3493294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4724053" y="3416152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2287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4704581" y="4429398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 bwMode="auto">
          <a:xfrm>
            <a:off x="6858000" y="6215062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906000" cy="635000"/>
            <a:chOff x="0" y="0"/>
            <a:chExt cx="9906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906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 descr="tmp2855.tmp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8356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1902" y="1257729"/>
            <a:ext cx="3161556" cy="792088"/>
          </a:xfrm>
        </p:spPr>
        <p:txBody>
          <a:bodyPr/>
          <a:lstStyle/>
          <a:p>
            <a:r>
              <a:rPr lang="zh-CN" altLang="en-US" dirty="0" smtClean="0"/>
              <a:t>本章总结：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2600" y="2348880"/>
            <a:ext cx="2268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参看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P66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64" name="标题 2"/>
          <p:cNvSpPr txBox="1">
            <a:spLocks/>
          </p:cNvSpPr>
          <p:nvPr/>
        </p:nvSpPr>
        <p:spPr bwMode="auto">
          <a:xfrm>
            <a:off x="488504" y="3645024"/>
            <a:ext cx="316155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333399"/>
                </a:solidFill>
                <a:latin typeface="+mn-lt"/>
                <a:ea typeface="黑体" pitchFamily="2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zh-CN" altLang="en-US" kern="0" smtClean="0"/>
              <a:t>本章作业：</a:t>
            </a:r>
            <a:endParaRPr lang="zh-CN" altLang="en-US" kern="0" dirty="0"/>
          </a:p>
        </p:txBody>
      </p:sp>
      <p:sp>
        <p:nvSpPr>
          <p:cNvPr id="65" name="TextBox 64"/>
          <p:cNvSpPr txBox="1"/>
          <p:nvPr/>
        </p:nvSpPr>
        <p:spPr>
          <a:xfrm>
            <a:off x="1307134" y="4953362"/>
            <a:ext cx="5040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9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13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16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943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次课知识点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2.7 </a:t>
            </a:r>
            <a:r>
              <a:rPr lang="zh-CN" altLang="en-US" dirty="0" smtClean="0"/>
              <a:t>传输媒体可分为两大类：导引型传输媒体和非导引型传输媒体</a:t>
            </a:r>
          </a:p>
          <a:p>
            <a:r>
              <a:rPr lang="en-US" altLang="zh-CN" dirty="0" smtClean="0"/>
              <a:t>2.8 </a:t>
            </a:r>
            <a:r>
              <a:rPr lang="zh-CN" altLang="en-US" dirty="0" smtClean="0"/>
              <a:t>导引型传输媒体可分为：双绞线、同轴电缆、光纤</a:t>
            </a:r>
          </a:p>
          <a:p>
            <a:r>
              <a:rPr lang="en-US" altLang="zh-CN" dirty="0" smtClean="0"/>
              <a:t>2.9 </a:t>
            </a:r>
            <a:r>
              <a:rPr lang="zh-CN" altLang="en-US" dirty="0" smtClean="0"/>
              <a:t>导引型传输媒体的特点</a:t>
            </a:r>
          </a:p>
          <a:p>
            <a:r>
              <a:rPr lang="zh-CN" altLang="en-US" dirty="0" smtClean="0"/>
              <a:t>习题：</a:t>
            </a:r>
            <a:r>
              <a:rPr lang="en-US" altLang="zh-CN" dirty="0" smtClean="0"/>
              <a:t>2-10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随堂测试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单选题</a:t>
            </a:r>
            <a:endParaRPr lang="en-US" altLang="zh-CN" dirty="0" smtClean="0"/>
          </a:p>
          <a:p>
            <a:r>
              <a:rPr lang="zh-CN" altLang="en-US" dirty="0" smtClean="0"/>
              <a:t>多选题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90600" y="635000"/>
            <a:ext cx="79248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dirty="0" smtClean="0"/>
              <a:t>使用两种编码方案对比特流</a:t>
            </a:r>
            <a:r>
              <a:rPr lang="en-US" altLang="zh-CN" sz="2800" dirty="0" smtClean="0"/>
              <a:t>01100111</a:t>
            </a:r>
            <a:r>
              <a:rPr lang="zh-CN" altLang="zh-CN" sz="2800" dirty="0" smtClean="0"/>
              <a:t>进行编码的结果如下图所示，编码</a:t>
            </a:r>
            <a:r>
              <a:rPr lang="en-US" altLang="zh-CN" sz="2800" dirty="0" smtClean="0"/>
              <a:t>1</a:t>
            </a:r>
            <a:r>
              <a:rPr lang="zh-CN" altLang="zh-CN" sz="2800" dirty="0" smtClean="0"/>
              <a:t>和编码</a:t>
            </a:r>
            <a:r>
              <a:rPr lang="en-US" altLang="zh-CN" sz="2800" dirty="0" smtClean="0"/>
              <a:t>2</a:t>
            </a:r>
            <a:r>
              <a:rPr lang="zh-CN" altLang="zh-CN" sz="2800" dirty="0" smtClean="0"/>
              <a:t>分别是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424608" y="4311923"/>
            <a:ext cx="3475856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NRZ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和曼切斯特编码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5854080" y="4298231"/>
            <a:ext cx="4051920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NRZ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和差分曼切斯特编码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457003" y="5306343"/>
            <a:ext cx="3475856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NRZI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和曼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切斯特编码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5886475" y="5292651"/>
            <a:ext cx="3979912" cy="64293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NRZI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差分曼切斯特编码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672133" y="4376217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A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5101605" y="436252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B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704528" y="537063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5134000" y="535694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 bwMode="auto">
          <a:xfrm>
            <a:off x="6858000" y="6215062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Microsoft Yahei"/>
                <a:ea typeface="Microsoft Yahei"/>
                <a:sym typeface="Microsoft Yahei"/>
              </a:rPr>
              <a:t>提交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178186" name="Picture 10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712640" y="2276872"/>
            <a:ext cx="67722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906000" cy="635000"/>
            <a:chOff x="0" y="0"/>
            <a:chExt cx="9906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906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 descr="tmp2855.tmp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8356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2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CN(myzh)Ic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CN(myzh)Icon</Template>
  <TotalTime>1303</TotalTime>
  <Words>6139</Words>
  <Application>Microsoft Office PowerPoint</Application>
  <PresentationFormat>A4 纸张(210x297 毫米)</PresentationFormat>
  <Paragraphs>1032</Paragraphs>
  <Slides>63</Slides>
  <Notes>46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66" baseType="lpstr">
      <vt:lpstr>CN(myzh)Icon</vt:lpstr>
      <vt:lpstr>VISIO</vt:lpstr>
      <vt:lpstr>公式</vt:lpstr>
      <vt:lpstr>第 2 章  物理层</vt:lpstr>
      <vt:lpstr>五层协议的体系结构 </vt:lpstr>
      <vt:lpstr>计算机网络与通信网络的关系</vt:lpstr>
      <vt:lpstr>第 2 章  物理层</vt:lpstr>
      <vt:lpstr>本章重点</vt:lpstr>
      <vt:lpstr>第3次课知识点</vt:lpstr>
      <vt:lpstr>第3次课知识点</vt:lpstr>
      <vt:lpstr>随堂测试2</vt:lpstr>
      <vt:lpstr>幻灯片 9</vt:lpstr>
      <vt:lpstr>幻灯片 10</vt:lpstr>
      <vt:lpstr>幻灯片 11</vt:lpstr>
      <vt:lpstr>幻灯片 12</vt:lpstr>
      <vt:lpstr>第3次课课后探究问题</vt:lpstr>
      <vt:lpstr>2.4  信道复用技术</vt:lpstr>
      <vt:lpstr>2.4.1  频分复用、时分复用和统计时分复用 </vt:lpstr>
      <vt:lpstr>频分复用 FDM (Frequency Division Multiplexing) </vt:lpstr>
      <vt:lpstr>时分复用TDM (Time Division Multiplexing) </vt:lpstr>
      <vt:lpstr>时分复用TDM </vt:lpstr>
      <vt:lpstr>时分复用可能会造成线路资源的浪费 </vt:lpstr>
      <vt:lpstr>统计时分复用 STDM (Statistic TDM)  </vt:lpstr>
      <vt:lpstr>STDM的特点</vt:lpstr>
      <vt:lpstr>2.4.2   波分复用 WDM (Wavelength Division Multiplexing)  </vt:lpstr>
      <vt:lpstr>2.4.3   码分复用 CDM (Code Division Multiplexing)  </vt:lpstr>
      <vt:lpstr>码片序列(chip sequence) </vt:lpstr>
      <vt:lpstr>码片序列实现了扩频</vt:lpstr>
      <vt:lpstr>CDMA 的重要特点</vt:lpstr>
      <vt:lpstr>码片序列的正交关系 </vt:lpstr>
      <vt:lpstr>正交关系的另一个重要特性 </vt:lpstr>
      <vt:lpstr>码片序列的正交关系举例 </vt:lpstr>
      <vt:lpstr>CDMA 的工作原理 </vt:lpstr>
      <vt:lpstr>幻灯片 31</vt:lpstr>
      <vt:lpstr>幻灯片 32</vt:lpstr>
      <vt:lpstr>2.5  数字传输系统</vt:lpstr>
      <vt:lpstr>2.5  数字传输系统</vt:lpstr>
      <vt:lpstr>E1 的时分复用帧 </vt:lpstr>
      <vt:lpstr>T1 的时分复用帧 </vt:lpstr>
      <vt:lpstr>旧的数字传输系统存在许多缺点</vt:lpstr>
      <vt:lpstr>同步光纤网 SONET</vt:lpstr>
      <vt:lpstr> 同步数字系列 SDH </vt:lpstr>
      <vt:lpstr>幻灯片 40</vt:lpstr>
      <vt:lpstr>SONET / SDH 标准的意义</vt:lpstr>
      <vt:lpstr>2.6  宽带接入技术</vt:lpstr>
      <vt:lpstr>2.6  宽带接入技术</vt:lpstr>
      <vt:lpstr>2.6  宽带接入技术</vt:lpstr>
      <vt:lpstr>2.6.1  ADSL 技术</vt:lpstr>
      <vt:lpstr>DSL 的几种类型 </vt:lpstr>
      <vt:lpstr>ADSL 的传输距离</vt:lpstr>
      <vt:lpstr>ADSL 的特点</vt:lpstr>
      <vt:lpstr>DMT 技术</vt:lpstr>
      <vt:lpstr>DMT 技术的频谱分布 </vt:lpstr>
      <vt:lpstr>ADSL 的数据率</vt:lpstr>
      <vt:lpstr>ADSL 的组成 </vt:lpstr>
      <vt:lpstr>第二代 ADSL </vt:lpstr>
      <vt:lpstr>2.6.2  光纤同轴混合网（HFC网）</vt:lpstr>
      <vt:lpstr>HFC 网的主干线路采用光纤</vt:lpstr>
      <vt:lpstr>HFC 网采用结点体系结构 </vt:lpstr>
      <vt:lpstr> HFC 网具有双向传输功能，扩展了传输频带</vt:lpstr>
      <vt:lpstr>每个家庭要安装一个用户接口盒 </vt:lpstr>
      <vt:lpstr>电缆调制解调器 (Cable Modem) </vt:lpstr>
      <vt:lpstr>2.6.3  FTTx 技术 </vt:lpstr>
      <vt:lpstr>幻灯片 61</vt:lpstr>
      <vt:lpstr>幻灯片 62</vt:lpstr>
      <vt:lpstr>本章总结：</vt:lpstr>
    </vt:vector>
  </TitlesOfParts>
  <Company>920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2 章  物理层</dc:title>
  <dc:creator>920</dc:creator>
  <cp:lastModifiedBy>Administrator</cp:lastModifiedBy>
  <cp:revision>58</cp:revision>
  <dcterms:created xsi:type="dcterms:W3CDTF">2016-10-04T02:36:21Z</dcterms:created>
  <dcterms:modified xsi:type="dcterms:W3CDTF">2019-09-24T17:33:23Z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</Properties>
</file>