
<file path=[Content_Types].xml><?xml version="1.0" encoding="utf-8"?>
<Types xmlns="http://schemas.openxmlformats.org/package/2006/content-types">
  <Override PartName="/ppt/slides/slide47.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36.xml" ContentType="application/vnd.openxmlformats-officedocument.presentationml.slide+xml"/>
  <Override PartName="/ppt/notesSlides/notesSlide38.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tags/tag38.xml" ContentType="application/vnd.openxmlformats-officedocument.presentationml.tags+xml"/>
  <Override PartName="/ppt/tags/tag85.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23.xml" ContentType="application/vnd.openxmlformats-officedocument.presentationml.notesSlide+xml"/>
  <Override PartName="/ppt/tags/tag45.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tags/tag34.xml" ContentType="application/vnd.openxmlformats-officedocument.presentationml.tags+xml"/>
  <Override PartName="/ppt/tags/tag52.xml" ContentType="application/vnd.openxmlformats-officedocument.presentationml.tags+xml"/>
  <Override PartName="/ppt/tags/tag8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tags/tag70.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tags/tag39.xml" ContentType="application/vnd.openxmlformats-officedocument.presentationml.tags+xml"/>
  <Override PartName="/ppt/tags/tag68.xml" ContentType="application/vnd.openxmlformats-officedocument.presentationml.tags+xml"/>
  <Override PartName="/ppt/tags/tag86.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notesSlides/notesSlide24.xml" ContentType="application/vnd.openxmlformats-officedocument.presentationml.notesSlide+xml"/>
  <Override PartName="/ppt/tags/tag57.xml" ContentType="application/vnd.openxmlformats-officedocument.presentationml.tags+xml"/>
  <Override PartName="/ppt/tags/tag75.xml" ContentType="application/vnd.openxmlformats-officedocument.presentationml.tags+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tags/tag17.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64.xml" ContentType="application/vnd.openxmlformats-officedocument.presentationml.tags+xml"/>
  <Override PartName="/ppt/tags/tag82.xml" ContentType="application/vnd.openxmlformats-officedocument.presentationml.tag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tags/tag24.xml" ContentType="application/vnd.openxmlformats-officedocument.presentationml.tags+xml"/>
  <Override PartName="/ppt/tags/tag53.xml" ContentType="application/vnd.openxmlformats-officedocument.presentationml.tags+xml"/>
  <Override PartName="/ppt/notesSlides/notesSlide31.xml" ContentType="application/vnd.openxmlformats-officedocument.presentationml.notesSlide+xml"/>
  <Override PartName="/ppt/tags/tag71.xml" ContentType="application/vnd.openxmlformats-officedocument.presentationml.tags+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60.xml" ContentType="application/vnd.openxmlformats-officedocument.presentationml.tags+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tags/tag2.xml" ContentType="application/vnd.openxmlformats-officedocument.presentationml.tags+xml"/>
  <Override PartName="/ppt/notesSlides/notesSlide18.xml" ContentType="application/vnd.openxmlformats-officedocument.presentationml.notesSlide+xml"/>
  <Override PartName="/ppt/tags/tag58.xml" ContentType="application/vnd.openxmlformats-officedocument.presentationml.tags+xml"/>
  <Override PartName="/ppt/tags/tag69.xml" ContentType="application/vnd.openxmlformats-officedocument.presentationml.tags+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notesSlides/notesSlide25.xml" ContentType="application/vnd.openxmlformats-officedocument.presentationml.notesSlide+xml"/>
  <Override PartName="/ppt/tags/tag47.xml" ContentType="application/vnd.openxmlformats-officedocument.presentationml.tags+xml"/>
  <Override PartName="/ppt/tags/tag76.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ags/tag18.xml" ContentType="application/vnd.openxmlformats-officedocument.presentationml.tags+xml"/>
  <Override PartName="/ppt/tags/tag36.xml" ContentType="application/vnd.openxmlformats-officedocument.presentationml.tags+xml"/>
  <Override PartName="/ppt/notesSlides/notesSlide32.xml" ContentType="application/vnd.openxmlformats-officedocument.presentationml.notesSlide+xml"/>
  <Override PartName="/ppt/tags/tag54.xml" ContentType="application/vnd.openxmlformats-officedocument.presentationml.tags+xml"/>
  <Override PartName="/ppt/tags/tag65.xml" ContentType="application/vnd.openxmlformats-officedocument.presentationml.tags+xml"/>
  <Override PartName="/ppt/tags/tag8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notesSlides/notesSlide21.xml" ContentType="application/vnd.openxmlformats-officedocument.presentationml.notesSlide+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tags/tag3.xml" ContentType="application/vnd.openxmlformats-officedocument.presentationml.tags+xml"/>
  <Override PartName="/ppt/tags/tag59.xml" ContentType="application/vnd.openxmlformats-officedocument.presentationml.tags+xml"/>
  <Override PartName="/ppt/tags/tag77.xml" ContentType="application/vnd.openxmlformats-officedocument.presentationml.tags+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6.xml" ContentType="application/vnd.openxmlformats-officedocument.presentationml.notesSlide+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tags/tag84.xml" ContentType="application/vnd.openxmlformats-officedocument.presentationml.tags+xml"/>
  <Override PartName="/ppt/slides/slide20.xml" ContentType="application/vnd.openxmlformats-officedocument.presentationml.slide+xml"/>
  <Override PartName="/ppt/slideLayouts/slideLayout12.xml" ContentType="application/vnd.openxmlformats-officedocument.presentationml.slideLayout+xml"/>
  <Override PartName="/ppt/tags/tag26.xml" ContentType="application/vnd.openxmlformats-officedocument.presentationml.tags+xml"/>
  <Override PartName="/ppt/notesSlides/notesSlide22.xml" ContentType="application/vnd.openxmlformats-officedocument.presentationml.notesSlide+xml"/>
  <Override PartName="/ppt/tags/tag55.xml" ContentType="application/vnd.openxmlformats-officedocument.presentationml.tags+xml"/>
  <Override PartName="/ppt/tags/tag73.xml" ContentType="application/vnd.openxmlformats-officedocument.presentationml.tags+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tags/tag80.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slides/slide29.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43.xml" ContentType="application/vnd.openxmlformats-officedocument.presentationml.slide+xml"/>
  <Override PartName="/ppt/theme/theme1.xml" ContentType="application/vnd.openxmlformats-officedocument.theme+xml"/>
  <Override PartName="/ppt/tags/tag78.xml" ContentType="application/vnd.openxmlformats-officedocument.presentationml.tags+xml"/>
  <Override PartName="/ppt/slides/slide32.xml" ContentType="application/vnd.openxmlformats-officedocument.presentationml.slide+xml"/>
  <Override PartName="/ppt/tags/tag56.xml" ContentType="application/vnd.openxmlformats-officedocument.presentationml.tags+xml"/>
  <Override PartName="/ppt/tags/tag67.xml" ContentType="application/vnd.openxmlformats-officedocument.presentationml.tags+xml"/>
  <Override PartName="/ppt/notesSlides/notesSlide3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57"/>
  </p:notesMasterIdLst>
  <p:handoutMasterIdLst>
    <p:handoutMasterId r:id="rId58"/>
  </p:handoutMasterIdLst>
  <p:sldIdLst>
    <p:sldId id="256" r:id="rId2"/>
    <p:sldId id="404" r:id="rId3"/>
    <p:sldId id="257" r:id="rId4"/>
    <p:sldId id="403" r:id="rId5"/>
    <p:sldId id="406" r:id="rId6"/>
    <p:sldId id="258" r:id="rId7"/>
    <p:sldId id="259" r:id="rId8"/>
    <p:sldId id="260" r:id="rId9"/>
    <p:sldId id="261" r:id="rId10"/>
    <p:sldId id="262" r:id="rId11"/>
    <p:sldId id="264" r:id="rId12"/>
    <p:sldId id="265" r:id="rId13"/>
    <p:sldId id="432" r:id="rId14"/>
    <p:sldId id="266" r:id="rId15"/>
    <p:sldId id="267" r:id="rId16"/>
    <p:sldId id="422" r:id="rId17"/>
    <p:sldId id="423" r:id="rId18"/>
    <p:sldId id="269" r:id="rId19"/>
    <p:sldId id="270" r:id="rId20"/>
    <p:sldId id="271" r:id="rId21"/>
    <p:sldId id="427" r:id="rId22"/>
    <p:sldId id="272" r:id="rId23"/>
    <p:sldId id="415" r:id="rId24"/>
    <p:sldId id="273" r:id="rId25"/>
    <p:sldId id="275" r:id="rId26"/>
    <p:sldId id="276" r:id="rId27"/>
    <p:sldId id="277" r:id="rId28"/>
    <p:sldId id="278" r:id="rId29"/>
    <p:sldId id="425" r:id="rId30"/>
    <p:sldId id="426" r:id="rId31"/>
    <p:sldId id="431" r:id="rId32"/>
    <p:sldId id="279" r:id="rId33"/>
    <p:sldId id="281" r:id="rId34"/>
    <p:sldId id="282" r:id="rId35"/>
    <p:sldId id="284" r:id="rId36"/>
    <p:sldId id="285" r:id="rId37"/>
    <p:sldId id="286" r:id="rId38"/>
    <p:sldId id="287" r:id="rId39"/>
    <p:sldId id="288" r:id="rId40"/>
    <p:sldId id="289" r:id="rId41"/>
    <p:sldId id="290" r:id="rId42"/>
    <p:sldId id="291" r:id="rId43"/>
    <p:sldId id="430" r:id="rId44"/>
    <p:sldId id="292" r:id="rId45"/>
    <p:sldId id="293" r:id="rId46"/>
    <p:sldId id="428" r:id="rId47"/>
    <p:sldId id="429" r:id="rId48"/>
    <p:sldId id="294" r:id="rId49"/>
    <p:sldId id="295" r:id="rId50"/>
    <p:sldId id="419" r:id="rId51"/>
    <p:sldId id="418" r:id="rId52"/>
    <p:sldId id="296" r:id="rId53"/>
    <p:sldId id="421" r:id="rId54"/>
    <p:sldId id="420" r:id="rId55"/>
    <p:sldId id="414" r:id="rId56"/>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FF"/>
    <a:srgbClr val="333399"/>
    <a:srgbClr val="000099"/>
    <a:srgbClr val="000066"/>
    <a:srgbClr val="FFFF66"/>
    <a:srgbClr val="66FF66"/>
    <a:srgbClr val="00FF00"/>
    <a:srgbClr val="0000CC"/>
    <a:srgbClr val="FF66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54" autoAdjust="0"/>
    <p:restoredTop sz="86074" autoAdjust="0"/>
  </p:normalViewPr>
  <p:slideViewPr>
    <p:cSldViewPr>
      <p:cViewPr varScale="1">
        <p:scale>
          <a:sx n="54" d="100"/>
          <a:sy n="54" d="100"/>
        </p:scale>
        <p:origin x="-1026" y="-90"/>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en-US" altLang="zh-CN" smtClean="0"/>
              <a:t>5656</a:t>
            </a:r>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9457" eaLnBrk="0" hangingPunct="0">
              <a:defRPr sz="3000">
                <a:solidFill>
                  <a:schemeClr val="tx1"/>
                </a:solidFill>
                <a:latin typeface="Arial Black" pitchFamily="34" charset="0"/>
              </a:defRPr>
            </a:lvl1pPr>
            <a:lvl2pPr marL="698893" indent="-268805" defTabSz="909457" eaLnBrk="0" hangingPunct="0">
              <a:defRPr sz="3000">
                <a:solidFill>
                  <a:schemeClr val="tx1"/>
                </a:solidFill>
                <a:latin typeface="Arial Black" pitchFamily="34" charset="0"/>
              </a:defRPr>
            </a:lvl2pPr>
            <a:lvl3pPr marL="1075220" indent="-215044" defTabSz="909457" eaLnBrk="0" hangingPunct="0">
              <a:defRPr sz="3000">
                <a:solidFill>
                  <a:schemeClr val="tx1"/>
                </a:solidFill>
                <a:latin typeface="Arial Black" pitchFamily="34" charset="0"/>
              </a:defRPr>
            </a:lvl3pPr>
            <a:lvl4pPr marL="1505308" indent="-215044" defTabSz="909457" eaLnBrk="0" hangingPunct="0">
              <a:defRPr sz="3000">
                <a:solidFill>
                  <a:schemeClr val="tx1"/>
                </a:solidFill>
                <a:latin typeface="Arial Black" pitchFamily="34" charset="0"/>
              </a:defRPr>
            </a:lvl4pPr>
            <a:lvl5pPr marL="1935396" indent="-215044" defTabSz="909457" eaLnBrk="0" hangingPunct="0">
              <a:defRPr sz="3000">
                <a:solidFill>
                  <a:schemeClr val="tx1"/>
                </a:solidFill>
                <a:latin typeface="Arial Black" pitchFamily="34" charset="0"/>
              </a:defRPr>
            </a:lvl5pPr>
            <a:lvl6pPr marL="2365484" indent="-215044" defTabSz="909457" eaLnBrk="0" fontAlgn="base" hangingPunct="0">
              <a:spcBef>
                <a:spcPct val="20000"/>
              </a:spcBef>
              <a:spcAft>
                <a:spcPct val="0"/>
              </a:spcAft>
              <a:buClr>
                <a:schemeClr val="tx1"/>
              </a:buClr>
              <a:buSzPct val="60000"/>
              <a:buFont typeface="Wingdings" pitchFamily="2" charset="2"/>
              <a:defRPr sz="3000">
                <a:solidFill>
                  <a:schemeClr val="tx1"/>
                </a:solidFill>
                <a:latin typeface="Arial Black" pitchFamily="34" charset="0"/>
              </a:defRPr>
            </a:lvl6pPr>
            <a:lvl7pPr marL="2795572" indent="-215044" defTabSz="909457" eaLnBrk="0" fontAlgn="base" hangingPunct="0">
              <a:spcBef>
                <a:spcPct val="20000"/>
              </a:spcBef>
              <a:spcAft>
                <a:spcPct val="0"/>
              </a:spcAft>
              <a:buClr>
                <a:schemeClr val="tx1"/>
              </a:buClr>
              <a:buSzPct val="60000"/>
              <a:buFont typeface="Wingdings" pitchFamily="2" charset="2"/>
              <a:defRPr sz="3000">
                <a:solidFill>
                  <a:schemeClr val="tx1"/>
                </a:solidFill>
                <a:latin typeface="Arial Black" pitchFamily="34" charset="0"/>
              </a:defRPr>
            </a:lvl7pPr>
            <a:lvl8pPr marL="3225660" indent="-215044" defTabSz="909457" eaLnBrk="0" fontAlgn="base" hangingPunct="0">
              <a:spcBef>
                <a:spcPct val="20000"/>
              </a:spcBef>
              <a:spcAft>
                <a:spcPct val="0"/>
              </a:spcAft>
              <a:buClr>
                <a:schemeClr val="tx1"/>
              </a:buClr>
              <a:buSzPct val="60000"/>
              <a:buFont typeface="Wingdings" pitchFamily="2" charset="2"/>
              <a:defRPr sz="3000">
                <a:solidFill>
                  <a:schemeClr val="tx1"/>
                </a:solidFill>
                <a:latin typeface="Arial Black" pitchFamily="34" charset="0"/>
              </a:defRPr>
            </a:lvl8pPr>
            <a:lvl9pPr marL="3655748" indent="-215044" defTabSz="909457" eaLnBrk="0" fontAlgn="base" hangingPunct="0">
              <a:spcBef>
                <a:spcPct val="20000"/>
              </a:spcBef>
              <a:spcAft>
                <a:spcPct val="0"/>
              </a:spcAft>
              <a:buClr>
                <a:schemeClr val="tx1"/>
              </a:buClr>
              <a:buSzPct val="60000"/>
              <a:buFont typeface="Wingdings" pitchFamily="2" charset="2"/>
              <a:defRPr sz="3000">
                <a:solidFill>
                  <a:schemeClr val="tx1"/>
                </a:solidFill>
                <a:latin typeface="Arial Black" pitchFamily="34" charset="0"/>
              </a:defRPr>
            </a:lvl9pPr>
          </a:lstStyle>
          <a:p>
            <a:r>
              <a:rPr lang="en-US" altLang="zh-CN" sz="1200" dirty="0" smtClean="0">
                <a:latin typeface="Times New Roman" pitchFamily="18" charset="0"/>
              </a:rPr>
              <a:t>The University of Adelaide, School of Computer Science</a:t>
            </a:r>
          </a:p>
        </p:txBody>
      </p:sp>
      <p:sp>
        <p:nvSpPr>
          <p:cNvPr id="166915" name="Rectangle 3"/>
          <p:cNvSpPr>
            <a:spLocks noGrp="1" noChangeArrowheads="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9457" eaLnBrk="0" hangingPunct="0">
              <a:defRPr sz="3000">
                <a:solidFill>
                  <a:schemeClr val="tx1"/>
                </a:solidFill>
                <a:latin typeface="Arial Black" pitchFamily="34" charset="0"/>
              </a:defRPr>
            </a:lvl1pPr>
            <a:lvl2pPr marL="698893" indent="-268805" defTabSz="909457" eaLnBrk="0" hangingPunct="0">
              <a:defRPr sz="3000">
                <a:solidFill>
                  <a:schemeClr val="tx1"/>
                </a:solidFill>
                <a:latin typeface="Arial Black" pitchFamily="34" charset="0"/>
              </a:defRPr>
            </a:lvl2pPr>
            <a:lvl3pPr marL="1075220" indent="-215044" defTabSz="909457" eaLnBrk="0" hangingPunct="0">
              <a:defRPr sz="3000">
                <a:solidFill>
                  <a:schemeClr val="tx1"/>
                </a:solidFill>
                <a:latin typeface="Arial Black" pitchFamily="34" charset="0"/>
              </a:defRPr>
            </a:lvl3pPr>
            <a:lvl4pPr marL="1505308" indent="-215044" defTabSz="909457" eaLnBrk="0" hangingPunct="0">
              <a:defRPr sz="3000">
                <a:solidFill>
                  <a:schemeClr val="tx1"/>
                </a:solidFill>
                <a:latin typeface="Arial Black" pitchFamily="34" charset="0"/>
              </a:defRPr>
            </a:lvl4pPr>
            <a:lvl5pPr marL="1935396" indent="-215044" defTabSz="909457" eaLnBrk="0" hangingPunct="0">
              <a:defRPr sz="3000">
                <a:solidFill>
                  <a:schemeClr val="tx1"/>
                </a:solidFill>
                <a:latin typeface="Arial Black" pitchFamily="34" charset="0"/>
              </a:defRPr>
            </a:lvl5pPr>
            <a:lvl6pPr marL="2365484" indent="-215044" defTabSz="909457" eaLnBrk="0" fontAlgn="base" hangingPunct="0">
              <a:spcBef>
                <a:spcPct val="20000"/>
              </a:spcBef>
              <a:spcAft>
                <a:spcPct val="0"/>
              </a:spcAft>
              <a:buClr>
                <a:schemeClr val="tx1"/>
              </a:buClr>
              <a:buSzPct val="60000"/>
              <a:buFont typeface="Wingdings" pitchFamily="2" charset="2"/>
              <a:defRPr sz="3000">
                <a:solidFill>
                  <a:schemeClr val="tx1"/>
                </a:solidFill>
                <a:latin typeface="Arial Black" pitchFamily="34" charset="0"/>
              </a:defRPr>
            </a:lvl6pPr>
            <a:lvl7pPr marL="2795572" indent="-215044" defTabSz="909457" eaLnBrk="0" fontAlgn="base" hangingPunct="0">
              <a:spcBef>
                <a:spcPct val="20000"/>
              </a:spcBef>
              <a:spcAft>
                <a:spcPct val="0"/>
              </a:spcAft>
              <a:buClr>
                <a:schemeClr val="tx1"/>
              </a:buClr>
              <a:buSzPct val="60000"/>
              <a:buFont typeface="Wingdings" pitchFamily="2" charset="2"/>
              <a:defRPr sz="3000">
                <a:solidFill>
                  <a:schemeClr val="tx1"/>
                </a:solidFill>
                <a:latin typeface="Arial Black" pitchFamily="34" charset="0"/>
              </a:defRPr>
            </a:lvl7pPr>
            <a:lvl8pPr marL="3225660" indent="-215044" defTabSz="909457" eaLnBrk="0" fontAlgn="base" hangingPunct="0">
              <a:spcBef>
                <a:spcPct val="20000"/>
              </a:spcBef>
              <a:spcAft>
                <a:spcPct val="0"/>
              </a:spcAft>
              <a:buClr>
                <a:schemeClr val="tx1"/>
              </a:buClr>
              <a:buSzPct val="60000"/>
              <a:buFont typeface="Wingdings" pitchFamily="2" charset="2"/>
              <a:defRPr sz="3000">
                <a:solidFill>
                  <a:schemeClr val="tx1"/>
                </a:solidFill>
                <a:latin typeface="Arial Black" pitchFamily="34" charset="0"/>
              </a:defRPr>
            </a:lvl8pPr>
            <a:lvl9pPr marL="3655748" indent="-215044" defTabSz="909457" eaLnBrk="0" fontAlgn="base" hangingPunct="0">
              <a:spcBef>
                <a:spcPct val="20000"/>
              </a:spcBef>
              <a:spcAft>
                <a:spcPct val="0"/>
              </a:spcAft>
              <a:buClr>
                <a:schemeClr val="tx1"/>
              </a:buClr>
              <a:buSzPct val="60000"/>
              <a:buFont typeface="Wingdings" pitchFamily="2" charset="2"/>
              <a:defRPr sz="3000">
                <a:solidFill>
                  <a:schemeClr val="tx1"/>
                </a:solidFill>
                <a:latin typeface="Arial Black" pitchFamily="34" charset="0"/>
              </a:defRPr>
            </a:lvl9pPr>
          </a:lstStyle>
          <a:p>
            <a:fld id="{90996AC5-2BD6-4CCA-ABE7-ABA301470EF6}" type="datetime3">
              <a:rPr lang="en-US" altLang="zh-CN" sz="1200">
                <a:latin typeface="Times New Roman" pitchFamily="18" charset="0"/>
              </a:rPr>
              <a:pPr/>
              <a:t>9 October 2019</a:t>
            </a:fld>
            <a:endParaRPr lang="en-US" altLang="zh-CN" sz="1200" dirty="0">
              <a:latin typeface="Times New Roman" pitchFamily="18" charset="0"/>
            </a:endParaRPr>
          </a:p>
        </p:txBody>
      </p:sp>
      <p:sp>
        <p:nvSpPr>
          <p:cNvPr id="166916" name="Rectangle 6"/>
          <p:cNvSpPr>
            <a:spLocks noGrp="1" noChangeArrowheads="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9457" eaLnBrk="0" hangingPunct="0">
              <a:defRPr sz="3000">
                <a:solidFill>
                  <a:schemeClr val="tx1"/>
                </a:solidFill>
                <a:latin typeface="Arial Black" pitchFamily="34" charset="0"/>
              </a:defRPr>
            </a:lvl1pPr>
            <a:lvl2pPr marL="698893" indent="-268805" defTabSz="909457" eaLnBrk="0" hangingPunct="0">
              <a:defRPr sz="3000">
                <a:solidFill>
                  <a:schemeClr val="tx1"/>
                </a:solidFill>
                <a:latin typeface="Arial Black" pitchFamily="34" charset="0"/>
              </a:defRPr>
            </a:lvl2pPr>
            <a:lvl3pPr marL="1075220" indent="-215044" defTabSz="909457" eaLnBrk="0" hangingPunct="0">
              <a:defRPr sz="3000">
                <a:solidFill>
                  <a:schemeClr val="tx1"/>
                </a:solidFill>
                <a:latin typeface="Arial Black" pitchFamily="34" charset="0"/>
              </a:defRPr>
            </a:lvl3pPr>
            <a:lvl4pPr marL="1505308" indent="-215044" defTabSz="909457" eaLnBrk="0" hangingPunct="0">
              <a:defRPr sz="3000">
                <a:solidFill>
                  <a:schemeClr val="tx1"/>
                </a:solidFill>
                <a:latin typeface="Arial Black" pitchFamily="34" charset="0"/>
              </a:defRPr>
            </a:lvl4pPr>
            <a:lvl5pPr marL="1935396" indent="-215044" defTabSz="909457" eaLnBrk="0" hangingPunct="0">
              <a:defRPr sz="3000">
                <a:solidFill>
                  <a:schemeClr val="tx1"/>
                </a:solidFill>
                <a:latin typeface="Arial Black" pitchFamily="34" charset="0"/>
              </a:defRPr>
            </a:lvl5pPr>
            <a:lvl6pPr marL="2365484" indent="-215044" defTabSz="909457" eaLnBrk="0" fontAlgn="base" hangingPunct="0">
              <a:spcBef>
                <a:spcPct val="20000"/>
              </a:spcBef>
              <a:spcAft>
                <a:spcPct val="0"/>
              </a:spcAft>
              <a:buClr>
                <a:schemeClr val="tx1"/>
              </a:buClr>
              <a:buSzPct val="60000"/>
              <a:buFont typeface="Wingdings" pitchFamily="2" charset="2"/>
              <a:defRPr sz="3000">
                <a:solidFill>
                  <a:schemeClr val="tx1"/>
                </a:solidFill>
                <a:latin typeface="Arial Black" pitchFamily="34" charset="0"/>
              </a:defRPr>
            </a:lvl6pPr>
            <a:lvl7pPr marL="2795572" indent="-215044" defTabSz="909457" eaLnBrk="0" fontAlgn="base" hangingPunct="0">
              <a:spcBef>
                <a:spcPct val="20000"/>
              </a:spcBef>
              <a:spcAft>
                <a:spcPct val="0"/>
              </a:spcAft>
              <a:buClr>
                <a:schemeClr val="tx1"/>
              </a:buClr>
              <a:buSzPct val="60000"/>
              <a:buFont typeface="Wingdings" pitchFamily="2" charset="2"/>
              <a:defRPr sz="3000">
                <a:solidFill>
                  <a:schemeClr val="tx1"/>
                </a:solidFill>
                <a:latin typeface="Arial Black" pitchFamily="34" charset="0"/>
              </a:defRPr>
            </a:lvl7pPr>
            <a:lvl8pPr marL="3225660" indent="-215044" defTabSz="909457" eaLnBrk="0" fontAlgn="base" hangingPunct="0">
              <a:spcBef>
                <a:spcPct val="20000"/>
              </a:spcBef>
              <a:spcAft>
                <a:spcPct val="0"/>
              </a:spcAft>
              <a:buClr>
                <a:schemeClr val="tx1"/>
              </a:buClr>
              <a:buSzPct val="60000"/>
              <a:buFont typeface="Wingdings" pitchFamily="2" charset="2"/>
              <a:defRPr sz="3000">
                <a:solidFill>
                  <a:schemeClr val="tx1"/>
                </a:solidFill>
                <a:latin typeface="Arial Black" pitchFamily="34" charset="0"/>
              </a:defRPr>
            </a:lvl8pPr>
            <a:lvl9pPr marL="3655748" indent="-215044" defTabSz="909457" eaLnBrk="0" fontAlgn="base" hangingPunct="0">
              <a:spcBef>
                <a:spcPct val="20000"/>
              </a:spcBef>
              <a:spcAft>
                <a:spcPct val="0"/>
              </a:spcAft>
              <a:buClr>
                <a:schemeClr val="tx1"/>
              </a:buClr>
              <a:buSzPct val="60000"/>
              <a:buFont typeface="Wingdings" pitchFamily="2" charset="2"/>
              <a:defRPr sz="3000">
                <a:solidFill>
                  <a:schemeClr val="tx1"/>
                </a:solidFill>
                <a:latin typeface="Arial Black" pitchFamily="34" charset="0"/>
              </a:defRPr>
            </a:lvl9pPr>
          </a:lstStyle>
          <a:p>
            <a:r>
              <a:rPr lang="en-US" altLang="zh-CN" sz="1200" dirty="0" smtClean="0">
                <a:latin typeface="Times New Roman" pitchFamily="18" charset="0"/>
              </a:rPr>
              <a:t>Chapter 2 — Instructions: Language of the Computer</a:t>
            </a:r>
          </a:p>
        </p:txBody>
      </p:sp>
      <p:sp>
        <p:nvSpPr>
          <p:cNvPr id="16691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9457" eaLnBrk="0" hangingPunct="0">
              <a:defRPr sz="3000">
                <a:solidFill>
                  <a:schemeClr val="tx1"/>
                </a:solidFill>
                <a:latin typeface="Arial Black" pitchFamily="34" charset="0"/>
              </a:defRPr>
            </a:lvl1pPr>
            <a:lvl2pPr marL="698893" indent="-268805" defTabSz="909457" eaLnBrk="0" hangingPunct="0">
              <a:defRPr sz="3000">
                <a:solidFill>
                  <a:schemeClr val="tx1"/>
                </a:solidFill>
                <a:latin typeface="Arial Black" pitchFamily="34" charset="0"/>
              </a:defRPr>
            </a:lvl2pPr>
            <a:lvl3pPr marL="1075220" indent="-215044" defTabSz="909457" eaLnBrk="0" hangingPunct="0">
              <a:defRPr sz="3000">
                <a:solidFill>
                  <a:schemeClr val="tx1"/>
                </a:solidFill>
                <a:latin typeface="Arial Black" pitchFamily="34" charset="0"/>
              </a:defRPr>
            </a:lvl3pPr>
            <a:lvl4pPr marL="1505308" indent="-215044" defTabSz="909457" eaLnBrk="0" hangingPunct="0">
              <a:defRPr sz="3000">
                <a:solidFill>
                  <a:schemeClr val="tx1"/>
                </a:solidFill>
                <a:latin typeface="Arial Black" pitchFamily="34" charset="0"/>
              </a:defRPr>
            </a:lvl4pPr>
            <a:lvl5pPr marL="1935396" indent="-215044" defTabSz="909457" eaLnBrk="0" hangingPunct="0">
              <a:defRPr sz="3000">
                <a:solidFill>
                  <a:schemeClr val="tx1"/>
                </a:solidFill>
                <a:latin typeface="Arial Black" pitchFamily="34" charset="0"/>
              </a:defRPr>
            </a:lvl5pPr>
            <a:lvl6pPr marL="2365484" indent="-215044" defTabSz="909457" eaLnBrk="0" fontAlgn="base" hangingPunct="0">
              <a:spcBef>
                <a:spcPct val="20000"/>
              </a:spcBef>
              <a:spcAft>
                <a:spcPct val="0"/>
              </a:spcAft>
              <a:buClr>
                <a:schemeClr val="tx1"/>
              </a:buClr>
              <a:buSzPct val="60000"/>
              <a:buFont typeface="Wingdings" pitchFamily="2" charset="2"/>
              <a:defRPr sz="3000">
                <a:solidFill>
                  <a:schemeClr val="tx1"/>
                </a:solidFill>
                <a:latin typeface="Arial Black" pitchFamily="34" charset="0"/>
              </a:defRPr>
            </a:lvl6pPr>
            <a:lvl7pPr marL="2795572" indent="-215044" defTabSz="909457" eaLnBrk="0" fontAlgn="base" hangingPunct="0">
              <a:spcBef>
                <a:spcPct val="20000"/>
              </a:spcBef>
              <a:spcAft>
                <a:spcPct val="0"/>
              </a:spcAft>
              <a:buClr>
                <a:schemeClr val="tx1"/>
              </a:buClr>
              <a:buSzPct val="60000"/>
              <a:buFont typeface="Wingdings" pitchFamily="2" charset="2"/>
              <a:defRPr sz="3000">
                <a:solidFill>
                  <a:schemeClr val="tx1"/>
                </a:solidFill>
                <a:latin typeface="Arial Black" pitchFamily="34" charset="0"/>
              </a:defRPr>
            </a:lvl7pPr>
            <a:lvl8pPr marL="3225660" indent="-215044" defTabSz="909457" eaLnBrk="0" fontAlgn="base" hangingPunct="0">
              <a:spcBef>
                <a:spcPct val="20000"/>
              </a:spcBef>
              <a:spcAft>
                <a:spcPct val="0"/>
              </a:spcAft>
              <a:buClr>
                <a:schemeClr val="tx1"/>
              </a:buClr>
              <a:buSzPct val="60000"/>
              <a:buFont typeface="Wingdings" pitchFamily="2" charset="2"/>
              <a:defRPr sz="3000">
                <a:solidFill>
                  <a:schemeClr val="tx1"/>
                </a:solidFill>
                <a:latin typeface="Arial Black" pitchFamily="34" charset="0"/>
              </a:defRPr>
            </a:lvl8pPr>
            <a:lvl9pPr marL="3655748" indent="-215044" defTabSz="909457" eaLnBrk="0" fontAlgn="base" hangingPunct="0">
              <a:spcBef>
                <a:spcPct val="20000"/>
              </a:spcBef>
              <a:spcAft>
                <a:spcPct val="0"/>
              </a:spcAft>
              <a:buClr>
                <a:schemeClr val="tx1"/>
              </a:buClr>
              <a:buSzPct val="60000"/>
              <a:buFont typeface="Wingdings" pitchFamily="2" charset="2"/>
              <a:defRPr sz="3000">
                <a:solidFill>
                  <a:schemeClr val="tx1"/>
                </a:solidFill>
                <a:latin typeface="Arial Black" pitchFamily="34" charset="0"/>
              </a:defRPr>
            </a:lvl9pPr>
          </a:lstStyle>
          <a:p>
            <a:fld id="{09724FC5-0D3D-4A1F-87B8-04D3D6545E0D}" type="slidenum">
              <a:rPr lang="en-US" altLang="zh-CN" sz="1200">
                <a:latin typeface="Times New Roman" pitchFamily="18" charset="0"/>
              </a:rPr>
              <a:pPr/>
              <a:t>16</a:t>
            </a:fld>
            <a:endParaRPr lang="en-US" altLang="zh-CN" sz="1200" dirty="0">
              <a:latin typeface="Times New Roman" pitchFamily="18" charset="0"/>
            </a:endParaRPr>
          </a:p>
        </p:txBody>
      </p:sp>
      <p:sp>
        <p:nvSpPr>
          <p:cNvPr id="166918" name="Rectangle 2"/>
          <p:cNvSpPr>
            <a:spLocks noGrp="1" noRot="1" noChangeAspect="1" noChangeArrowheads="1" noTextEdit="1"/>
          </p:cNvSpPr>
          <p:nvPr>
            <p:ph type="sldImg"/>
          </p:nvPr>
        </p:nvSpPr>
        <p:spPr>
          <a:ln/>
        </p:spPr>
      </p:sp>
      <p:sp>
        <p:nvSpPr>
          <p:cNvPr id="16691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2" indent="0" algn="l" defTabSz="914400" rtl="0" eaLnBrk="1" fontAlgn="base" latinLnBrk="0" hangingPunct="1">
              <a:lnSpc>
                <a:spcPct val="100000"/>
              </a:lnSpc>
              <a:spcBef>
                <a:spcPct val="30000"/>
              </a:spcBef>
              <a:spcAft>
                <a:spcPct val="0"/>
              </a:spcAft>
              <a:buClrTx/>
              <a:buSzTx/>
              <a:buFontTx/>
              <a:buNone/>
              <a:tabLst/>
              <a:defRPr/>
            </a:pPr>
            <a:r>
              <a:rPr lang="zh-CN" altLang="en-US" sz="2000" dirty="0" smtClean="0">
                <a:ea typeface="宋体" charset="-122"/>
              </a:rPr>
              <a:t>二进制同步通信</a:t>
            </a:r>
            <a:r>
              <a:rPr lang="en-US" altLang="zh-CN" sz="2000" dirty="0" smtClean="0">
                <a:ea typeface="宋体" charset="-122"/>
              </a:rPr>
              <a:t>Developed by IBM (late 1960)</a:t>
            </a:r>
          </a:p>
          <a:p>
            <a:pPr eaLnBrk="1" hangingPunct="1"/>
            <a:endParaRPr lang="en-AU" altLang="zh-CN"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B46A1C-6327-4B2D-A0C2-5A05E8D730FC}" type="slidenum">
              <a:rPr lang="en-US" altLang="zh-CN"/>
              <a:pPr/>
              <a:t>18</a:t>
            </a:fld>
            <a:endParaRPr lang="en-US" altLang="zh-CN"/>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r>
              <a:rPr lang="zh-CN" altLang="en-US" dirty="0" smtClean="0"/>
              <a:t>数据链路层对这些数据来说是透明的。</a:t>
            </a:r>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B544E2-5A09-4AD6-B324-CC272D85EE58}" type="slidenum">
              <a:rPr lang="en-US" altLang="zh-CN"/>
              <a:pPr/>
              <a:t>19</a:t>
            </a:fld>
            <a:endParaRPr lang="en-US" altLang="zh-CN"/>
          </a:p>
        </p:txBody>
      </p:sp>
      <p:sp>
        <p:nvSpPr>
          <p:cNvPr id="359426" name="Rectangle 2"/>
          <p:cNvSpPr>
            <a:spLocks noGrp="1" noRot="1" noChangeAspect="1" noChangeArrowheads="1" noTextEdit="1"/>
          </p:cNvSpPr>
          <p:nvPr>
            <p:ph type="sldImg"/>
          </p:nvPr>
        </p:nvSpPr>
        <p:spPr>
          <a:ln/>
        </p:spPr>
      </p:sp>
      <p:sp>
        <p:nvSpPr>
          <p:cNvPr id="359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2FACAD-76CA-46DF-8D6C-9BC40F876ECD}" type="slidenum">
              <a:rPr lang="en-US" altLang="zh-CN"/>
              <a:pPr/>
              <a:t>20</a:t>
            </a:fld>
            <a:endParaRPr lang="en-US" altLang="zh-CN"/>
          </a:p>
        </p:txBody>
      </p:sp>
      <p:sp>
        <p:nvSpPr>
          <p:cNvPr id="361474" name="Rectangle 2"/>
          <p:cNvSpPr>
            <a:spLocks noGrp="1" noRot="1" noChangeAspect="1" noChangeArrowheads="1" noTextEdit="1"/>
          </p:cNvSpPr>
          <p:nvPr>
            <p:ph type="sldImg"/>
          </p:nvPr>
        </p:nvSpPr>
        <p:spPr>
          <a:ln/>
        </p:spPr>
      </p:sp>
      <p:sp>
        <p:nvSpPr>
          <p:cNvPr id="361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F8F3EA-580F-4C3A-8506-B02FBF0339A3}" type="slidenum">
              <a:rPr lang="en-US" altLang="zh-CN"/>
              <a:pPr/>
              <a:t>22</a:t>
            </a:fld>
            <a:endParaRPr lang="en-US" altLang="zh-CN"/>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Quotient</a:t>
            </a:r>
          </a:p>
          <a:p>
            <a:r>
              <a:rPr lang="zh-CN" altLang="en-US" dirty="0" smtClean="0"/>
              <a:t>板书：</a:t>
            </a:r>
            <a:r>
              <a:rPr lang="en-US" altLang="zh-CN" dirty="0" smtClean="0"/>
              <a:t>M/P=Q</a:t>
            </a:r>
            <a:r>
              <a:rPr lang="zh-CN" altLang="en-US" dirty="0" smtClean="0"/>
              <a:t>余数为</a:t>
            </a:r>
            <a:r>
              <a:rPr lang="en-US" altLang="zh-CN" dirty="0" smtClean="0"/>
              <a:t>R</a:t>
            </a:r>
            <a:r>
              <a:rPr lang="zh-CN" altLang="en-US" dirty="0" smtClean="0"/>
              <a:t>， （</a:t>
            </a:r>
            <a:r>
              <a:rPr lang="en-US" altLang="zh-CN" dirty="0" smtClean="0"/>
              <a:t>M-R</a:t>
            </a:r>
            <a:r>
              <a:rPr lang="zh-CN" altLang="en-US" dirty="0" smtClean="0"/>
              <a:t>）</a:t>
            </a:r>
            <a:r>
              <a:rPr lang="en-US" altLang="zh-CN" dirty="0" smtClean="0"/>
              <a:t>/P=Q</a:t>
            </a:r>
            <a:r>
              <a:rPr lang="zh-CN" altLang="en-US" dirty="0" smtClean="0"/>
              <a:t>余数为</a:t>
            </a:r>
            <a:r>
              <a:rPr lang="en-US" altLang="zh-CN" dirty="0" smtClean="0"/>
              <a:t>0</a:t>
            </a:r>
          </a:p>
          <a:p>
            <a:r>
              <a:rPr lang="zh-CN" altLang="en-US" dirty="0" smtClean="0"/>
              <a:t>模</a:t>
            </a:r>
            <a:r>
              <a:rPr lang="en-US" altLang="zh-CN" dirty="0" smtClean="0"/>
              <a:t>2</a:t>
            </a:r>
            <a:r>
              <a:rPr lang="zh-CN" altLang="en-US" dirty="0" smtClean="0"/>
              <a:t>除法：</a:t>
            </a:r>
            <a:r>
              <a:rPr lang="en-US" altLang="zh-CN" dirty="0" smtClean="0"/>
              <a:t> </a:t>
            </a:r>
            <a:r>
              <a:rPr lang="zh-CN" altLang="en-US" dirty="0" smtClean="0"/>
              <a:t>（</a:t>
            </a:r>
            <a:r>
              <a:rPr lang="en-US" altLang="zh-CN" dirty="0" smtClean="0"/>
              <a:t>M+R</a:t>
            </a:r>
            <a:r>
              <a:rPr lang="zh-CN" altLang="en-US" dirty="0" smtClean="0"/>
              <a:t>）</a:t>
            </a:r>
            <a:r>
              <a:rPr lang="en-US" altLang="zh-CN" dirty="0" smtClean="0"/>
              <a:t>/P=Q</a:t>
            </a:r>
            <a:r>
              <a:rPr lang="zh-CN" altLang="en-US" dirty="0" smtClean="0"/>
              <a:t>余数为</a:t>
            </a:r>
            <a:r>
              <a:rPr lang="en-US" altLang="zh-CN" dirty="0" smtClean="0"/>
              <a:t>0</a:t>
            </a:r>
          </a:p>
          <a:p>
            <a:r>
              <a:rPr lang="zh-CN" altLang="en-US" dirty="0" smtClean="0"/>
              <a:t>（</a:t>
            </a:r>
            <a:r>
              <a:rPr lang="en-US" altLang="zh-CN" dirty="0" smtClean="0"/>
              <a:t>M*2</a:t>
            </a:r>
            <a:r>
              <a:rPr lang="en-US" altLang="zh-CN" baseline="30000" dirty="0" smtClean="0"/>
              <a:t>k</a:t>
            </a:r>
            <a:r>
              <a:rPr lang="en-US" altLang="zh-CN" dirty="0" smtClean="0"/>
              <a:t>+R’</a:t>
            </a:r>
            <a:r>
              <a:rPr lang="zh-CN" altLang="en-US" dirty="0" smtClean="0"/>
              <a:t>）</a:t>
            </a:r>
            <a:r>
              <a:rPr lang="en-US" altLang="zh-CN" dirty="0" smtClean="0"/>
              <a:t>/P=Q’</a:t>
            </a:r>
            <a:r>
              <a:rPr lang="zh-CN" altLang="en-US" dirty="0" smtClean="0"/>
              <a:t>余数为</a:t>
            </a:r>
            <a:r>
              <a:rPr lang="en-US" altLang="zh-CN" dirty="0" smtClean="0"/>
              <a:t>0</a:t>
            </a:r>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23</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4C8782-3716-4943-AC75-F19C86AD589B}" type="slidenum">
              <a:rPr lang="en-US" altLang="zh-CN"/>
              <a:pPr/>
              <a:t>24</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A8B5D2-9005-4922-8A98-E99E4005537D}" type="slidenum">
              <a:rPr lang="en-US" altLang="zh-CN"/>
              <a:pPr/>
              <a:t>25</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5C71B9-B9B7-416C-92EF-9F685DAA2BB6}" type="slidenum">
              <a:rPr lang="en-US" altLang="zh-CN"/>
              <a:pPr/>
              <a:t>26</a:t>
            </a:fld>
            <a:endParaRPr lang="en-US" altLang="zh-CN"/>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B7475-8258-4B1E-BE13-051A3C5CE9CB}" type="slidenum">
              <a:rPr lang="en-US" altLang="zh-CN"/>
              <a:pPr/>
              <a:t>27</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1CFF83-2EF9-483C-A911-D7DE687E2379}" type="slidenum">
              <a:rPr lang="en-US" altLang="zh-CN"/>
              <a:pPr/>
              <a:t>6</a:t>
            </a:fld>
            <a:endParaRPr lang="en-US" altLang="zh-CN"/>
          </a:p>
        </p:txBody>
      </p:sp>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90FEA6-FD87-4628-B0E6-7432726E0B70}" type="slidenum">
              <a:rPr lang="en-US" altLang="zh-CN"/>
              <a:pPr/>
              <a:t>28</a:t>
            </a:fld>
            <a:endParaRPr lang="en-US" altLang="zh-CN"/>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53E3EE-EB70-4640-B185-356CDB3FB609}" type="slidenum">
              <a:rPr lang="en-US" altLang="zh-CN"/>
              <a:pPr/>
              <a:t>32</a:t>
            </a:fld>
            <a:endParaRPr lang="en-US" altLang="zh-CN"/>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p:txBody>
          <a:bodyPr/>
          <a:lstStyle/>
          <a:p>
            <a:pPr algn="just"/>
            <a:r>
              <a:rPr lang="zh-CN" altLang="zh-CN" dirty="0" smtClean="0"/>
              <a:t>应当明确，</a:t>
            </a:r>
            <a:r>
              <a:rPr lang="zh-CN" altLang="zh-CN" dirty="0" smtClean="0">
                <a:solidFill>
                  <a:srgbClr val="FF0000"/>
                </a:solidFill>
              </a:rPr>
              <a:t>“无比特差错”与“无传输差错”</a:t>
            </a:r>
            <a:r>
              <a:rPr lang="zh-CN" altLang="en-US" dirty="0" smtClean="0">
                <a:solidFill>
                  <a:srgbClr val="FF0000"/>
                </a:solidFill>
              </a:rPr>
              <a:t>是</a:t>
            </a:r>
            <a:r>
              <a:rPr lang="zh-CN" altLang="zh-CN" dirty="0" smtClean="0">
                <a:solidFill>
                  <a:srgbClr val="FF0000"/>
                </a:solidFill>
              </a:rPr>
              <a:t>不</a:t>
            </a:r>
            <a:r>
              <a:rPr lang="zh-CN" altLang="en-US" dirty="0" smtClean="0">
                <a:solidFill>
                  <a:srgbClr val="FF0000"/>
                </a:solidFill>
              </a:rPr>
              <a:t>同</a:t>
            </a:r>
            <a:r>
              <a:rPr lang="zh-CN" altLang="zh-CN" dirty="0" smtClean="0">
                <a:solidFill>
                  <a:srgbClr val="FF0000"/>
                </a:solidFill>
              </a:rPr>
              <a:t>的概念。</a:t>
            </a:r>
            <a:endParaRPr lang="en-US" altLang="zh-CN" dirty="0" smtClean="0">
              <a:solidFill>
                <a:srgbClr val="FF0000"/>
              </a:solidFill>
            </a:endParaRPr>
          </a:p>
          <a:p>
            <a:pPr algn="just"/>
            <a:r>
              <a:rPr lang="zh-CN" altLang="zh-CN" dirty="0" smtClean="0">
                <a:solidFill>
                  <a:srgbClr val="0000FF"/>
                </a:solidFill>
              </a:rPr>
              <a:t>在数据链路层使用</a:t>
            </a:r>
            <a:r>
              <a:rPr lang="en-US" altLang="zh-CN" dirty="0" smtClean="0">
                <a:solidFill>
                  <a:srgbClr val="0000FF"/>
                </a:solidFill>
              </a:rPr>
              <a:t> CRC </a:t>
            </a:r>
            <a:r>
              <a:rPr lang="zh-CN" altLang="zh-CN" dirty="0" smtClean="0">
                <a:solidFill>
                  <a:srgbClr val="0000FF"/>
                </a:solidFill>
              </a:rPr>
              <a:t>检验，能够实现无比特差错的传输，但这还不是可靠传输。</a:t>
            </a:r>
            <a:endParaRPr lang="en-US" altLang="zh-CN" dirty="0" smtClean="0">
              <a:solidFill>
                <a:srgbClr val="0000FF"/>
              </a:solidFill>
            </a:endParaRPr>
          </a:p>
          <a:p>
            <a:pPr algn="just"/>
            <a:r>
              <a:rPr lang="zh-CN" altLang="zh-CN" dirty="0" smtClean="0"/>
              <a:t>本章介绍的数据链路层协议都不是可靠传输的协议。</a:t>
            </a:r>
            <a:endParaRPr lang="en-US" altLang="zh-CN" dirty="0" smtClean="0">
              <a:solidFill>
                <a:srgbClr val="0000FF"/>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BA564C-AC6C-42C6-802B-3C5EF338E672}" type="slidenum">
              <a:rPr lang="en-US" altLang="zh-CN"/>
              <a:pPr/>
              <a:t>34</a:t>
            </a:fld>
            <a:endParaRPr lang="en-US" altLang="zh-CN"/>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r>
              <a:rPr lang="zh-CN" altLang="zh-CN" dirty="0" smtClean="0"/>
              <a:t>对于点对点的链路</a:t>
            </a:r>
            <a:r>
              <a:rPr lang="zh-CN" altLang="en-US" dirty="0" smtClean="0"/>
              <a:t>，</a:t>
            </a:r>
            <a:r>
              <a:rPr lang="zh-CN" altLang="zh-CN" dirty="0" smtClean="0"/>
              <a:t>目前使用得最广泛的数据链路层协议</a:t>
            </a:r>
            <a:r>
              <a:rPr lang="zh-CN" altLang="en-US" dirty="0" smtClean="0"/>
              <a:t>是</a:t>
            </a:r>
            <a:r>
              <a:rPr lang="zh-CN" altLang="en-US" dirty="0" smtClean="0">
                <a:solidFill>
                  <a:srgbClr val="FF0000"/>
                </a:solidFill>
              </a:rPr>
              <a:t>点对点协议 </a:t>
            </a:r>
            <a:r>
              <a:rPr lang="en-US" altLang="zh-CN" dirty="0" smtClean="0"/>
              <a:t>PPP (Point-to-Point Protocol)</a:t>
            </a:r>
            <a:r>
              <a:rPr lang="zh-CN" altLang="en-US" dirty="0" smtClean="0"/>
              <a:t>。</a:t>
            </a:r>
            <a:endParaRPr lang="en-US" altLang="zh-CN" dirty="0" smtClean="0"/>
          </a:p>
          <a:p>
            <a:r>
              <a:rPr lang="zh-CN" altLang="en-US" dirty="0" smtClean="0"/>
              <a:t>用户使用拨号电话线接入互联网时，</a:t>
            </a:r>
            <a:r>
              <a:rPr lang="en-US" altLang="zh-CN" dirty="0" smtClean="0"/>
              <a:t> </a:t>
            </a:r>
            <a:r>
              <a:rPr lang="zh-CN" altLang="zh-CN" dirty="0" smtClean="0"/>
              <a:t>用户计算机和</a:t>
            </a:r>
            <a:r>
              <a:rPr lang="en-US" altLang="zh-CN" dirty="0" smtClean="0"/>
              <a:t> ISP </a:t>
            </a:r>
            <a:r>
              <a:rPr lang="zh-CN" altLang="zh-CN" dirty="0" smtClean="0"/>
              <a:t>进行通信时所使用的数据链路层协议就是</a:t>
            </a:r>
            <a:r>
              <a:rPr lang="en-US" altLang="zh-CN" dirty="0" smtClean="0"/>
              <a:t> PPP </a:t>
            </a:r>
            <a:r>
              <a:rPr lang="zh-CN" altLang="zh-CN" dirty="0" smtClean="0"/>
              <a:t>协议</a:t>
            </a:r>
            <a:r>
              <a:rPr lang="zh-CN" altLang="en-US" dirty="0" smtClean="0"/>
              <a:t>。</a:t>
            </a:r>
            <a:endParaRPr lang="en-US" altLang="zh-CN" dirty="0" smtClean="0"/>
          </a:p>
          <a:p>
            <a:r>
              <a:rPr lang="en-US" altLang="zh-CN" dirty="0" smtClean="0"/>
              <a:t>PPP </a:t>
            </a:r>
            <a:r>
              <a:rPr lang="zh-CN" altLang="zh-CN" dirty="0" smtClean="0"/>
              <a:t>协议在</a:t>
            </a:r>
            <a:r>
              <a:rPr lang="en-US" altLang="zh-CN" dirty="0" smtClean="0"/>
              <a:t>1994</a:t>
            </a:r>
            <a:r>
              <a:rPr lang="zh-CN" altLang="zh-CN" dirty="0" smtClean="0"/>
              <a:t>年就已成为互联网的正式标准</a:t>
            </a:r>
            <a:r>
              <a:rPr lang="zh-CN" altLang="en-US" dirty="0" smtClean="0"/>
              <a:t>。</a:t>
            </a:r>
            <a:endParaRPr lang="en-US" altLang="zh-CN"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73F0BE-C178-4662-B691-FBBF9EA529B1}" type="slidenum">
              <a:rPr lang="en-US" altLang="zh-CN"/>
              <a:pPr/>
              <a:t>35</a:t>
            </a:fld>
            <a:endParaRPr lang="en-US" altLang="zh-CN"/>
          </a:p>
        </p:txBody>
      </p:sp>
      <p:sp>
        <p:nvSpPr>
          <p:cNvPr id="382978" name="Rectangle 2"/>
          <p:cNvSpPr>
            <a:spLocks noGrp="1" noRot="1" noChangeAspect="1" noChangeArrowheads="1" noTextEdit="1"/>
          </p:cNvSpPr>
          <p:nvPr>
            <p:ph type="sldImg"/>
          </p:nvPr>
        </p:nvSpPr>
        <p:spPr>
          <a:ln/>
        </p:spPr>
      </p:sp>
      <p:sp>
        <p:nvSpPr>
          <p:cNvPr id="382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73F0BE-C178-4662-B691-FBBF9EA529B1}" type="slidenum">
              <a:rPr lang="en-US" altLang="zh-CN"/>
              <a:pPr/>
              <a:t>36</a:t>
            </a:fld>
            <a:endParaRPr lang="en-US" altLang="zh-CN"/>
          </a:p>
        </p:txBody>
      </p:sp>
      <p:sp>
        <p:nvSpPr>
          <p:cNvPr id="382978" name="Rectangle 2"/>
          <p:cNvSpPr>
            <a:spLocks noGrp="1" noRot="1" noChangeAspect="1" noChangeArrowheads="1" noTextEdit="1"/>
          </p:cNvSpPr>
          <p:nvPr>
            <p:ph type="sldImg"/>
          </p:nvPr>
        </p:nvSpPr>
        <p:spPr>
          <a:ln/>
        </p:spPr>
      </p:sp>
      <p:sp>
        <p:nvSpPr>
          <p:cNvPr id="382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DDC99-6124-4174-A067-D83ACE86F7BF}" type="slidenum">
              <a:rPr lang="en-US" altLang="zh-CN"/>
              <a:pPr/>
              <a:t>37</a:t>
            </a:fld>
            <a:endParaRPr lang="en-US" altLang="zh-CN"/>
          </a:p>
        </p:txBody>
      </p:sp>
      <p:sp>
        <p:nvSpPr>
          <p:cNvPr id="384002" name="Rectangle 2"/>
          <p:cNvSpPr>
            <a:spLocks noGrp="1" noRot="1" noChangeAspect="1" noChangeArrowheads="1" noTextEdit="1"/>
          </p:cNvSpPr>
          <p:nvPr>
            <p:ph type="sldImg"/>
          </p:nvPr>
        </p:nvSpPr>
        <p:spPr>
          <a:ln/>
        </p:spPr>
      </p:sp>
      <p:sp>
        <p:nvSpPr>
          <p:cNvPr id="384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962793-8C13-4F0D-A8E0-D9C36FB1495E}" type="slidenum">
              <a:rPr lang="en-US" altLang="zh-CN"/>
              <a:pPr/>
              <a:t>38</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775844-E2AD-47A7-8C37-16C1609E0AA8}" type="slidenum">
              <a:rPr lang="en-US" altLang="zh-CN"/>
              <a:pPr/>
              <a:t>39</a:t>
            </a:fld>
            <a:endParaRPr lang="en-US" altLang="zh-CN"/>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0539F9-71BD-4772-9EC1-F0432404C425}" type="slidenum">
              <a:rPr lang="en-US" altLang="zh-CN"/>
              <a:pPr/>
              <a:t>40</a:t>
            </a:fld>
            <a:endParaRPr lang="en-US" altLang="zh-CN"/>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ADA55-691A-4E86-895A-9F9E24C5A5B9}" type="slidenum">
              <a:rPr lang="en-US" altLang="zh-CN"/>
              <a:pPr/>
              <a:t>41</a:t>
            </a:fld>
            <a:endParaRPr lang="en-US" altLang="zh-CN"/>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F096E9-7F23-447C-A93B-AD8E1A7E551C}" type="slidenum">
              <a:rPr lang="en-US" altLang="zh-CN"/>
              <a:pPr/>
              <a:t>7</a:t>
            </a:fld>
            <a:endParaRPr lang="en-US" altLang="zh-CN"/>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0311A6-5B95-476D-AE86-04505C22B924}" type="slidenum">
              <a:rPr lang="en-US" altLang="zh-CN"/>
              <a:pPr/>
              <a:t>42</a:t>
            </a:fld>
            <a:endParaRPr lang="en-US" altLang="zh-CN"/>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43</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A30E75-2978-4627-8828-58B3CE8FB509}" type="slidenum">
              <a:rPr lang="en-US" altLang="zh-CN"/>
              <a:pPr/>
              <a:t>44</a:t>
            </a:fld>
            <a:endParaRPr lang="en-US" altLang="zh-CN"/>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A337CC-83E8-4AF4-950B-DFB2EE386280}" type="slidenum">
              <a:rPr lang="en-US" altLang="zh-CN"/>
              <a:pPr/>
              <a:t>48</a:t>
            </a:fld>
            <a:endParaRPr lang="en-US" altLang="zh-CN"/>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890811-7C5B-4030-AFF1-DB10B30568E5}" type="slidenum">
              <a:rPr lang="en-US" altLang="zh-CN"/>
              <a:pPr/>
              <a:t>49</a:t>
            </a:fld>
            <a:endParaRPr lang="en-US" altLang="zh-CN"/>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D57173-B50A-447E-9F11-0FDBD8F2B3DB}" type="slidenum">
              <a:rPr lang="en-US" altLang="zh-CN"/>
              <a:pPr/>
              <a:t>50</a:t>
            </a:fld>
            <a:endParaRPr lang="en-US" altLang="zh-CN"/>
          </a:p>
        </p:txBody>
      </p:sp>
      <p:sp>
        <p:nvSpPr>
          <p:cNvPr id="390146" name="Rectangle 2"/>
          <p:cNvSpPr>
            <a:spLocks noGrp="1" noRot="1" noChangeAspect="1" noChangeArrowheads="1" noTextEdit="1"/>
          </p:cNvSpPr>
          <p:nvPr>
            <p:ph type="sldImg"/>
          </p:nvPr>
        </p:nvSpPr>
        <p:spPr>
          <a:ln/>
        </p:spPr>
      </p:sp>
      <p:sp>
        <p:nvSpPr>
          <p:cNvPr id="3901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D57173-B50A-447E-9F11-0FDBD8F2B3DB}" type="slidenum">
              <a:rPr lang="en-US" altLang="zh-CN"/>
              <a:pPr/>
              <a:t>51</a:t>
            </a:fld>
            <a:endParaRPr lang="en-US" altLang="zh-CN"/>
          </a:p>
        </p:txBody>
      </p:sp>
      <p:sp>
        <p:nvSpPr>
          <p:cNvPr id="390146" name="Rectangle 2"/>
          <p:cNvSpPr>
            <a:spLocks noGrp="1" noRot="1" noChangeAspect="1" noChangeArrowheads="1" noTextEdit="1"/>
          </p:cNvSpPr>
          <p:nvPr>
            <p:ph type="sldImg"/>
          </p:nvPr>
        </p:nvSpPr>
        <p:spPr>
          <a:ln/>
        </p:spPr>
      </p:sp>
      <p:sp>
        <p:nvSpPr>
          <p:cNvPr id="39014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D57173-B50A-447E-9F11-0FDBD8F2B3DB}" type="slidenum">
              <a:rPr lang="en-US" altLang="zh-CN"/>
              <a:pPr/>
              <a:t>52</a:t>
            </a:fld>
            <a:endParaRPr lang="en-US" altLang="zh-CN"/>
          </a:p>
        </p:txBody>
      </p:sp>
      <p:sp>
        <p:nvSpPr>
          <p:cNvPr id="390146" name="Rectangle 2"/>
          <p:cNvSpPr>
            <a:spLocks noGrp="1" noRot="1" noChangeAspect="1" noChangeArrowheads="1" noTextEdit="1"/>
          </p:cNvSpPr>
          <p:nvPr>
            <p:ph type="sldImg"/>
          </p:nvPr>
        </p:nvSpPr>
        <p:spPr>
          <a:ln/>
        </p:spPr>
      </p:sp>
      <p:sp>
        <p:nvSpPr>
          <p:cNvPr id="3901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D57173-B50A-447E-9F11-0FDBD8F2B3DB}" type="slidenum">
              <a:rPr lang="en-US" altLang="zh-CN"/>
              <a:pPr/>
              <a:t>53</a:t>
            </a:fld>
            <a:endParaRPr lang="en-US" altLang="zh-CN"/>
          </a:p>
        </p:txBody>
      </p:sp>
      <p:sp>
        <p:nvSpPr>
          <p:cNvPr id="390146" name="Rectangle 2"/>
          <p:cNvSpPr>
            <a:spLocks noGrp="1" noRot="1" noChangeAspect="1" noChangeArrowheads="1" noTextEdit="1"/>
          </p:cNvSpPr>
          <p:nvPr>
            <p:ph type="sldImg"/>
          </p:nvPr>
        </p:nvSpPr>
        <p:spPr>
          <a:ln/>
        </p:spPr>
      </p:sp>
      <p:sp>
        <p:nvSpPr>
          <p:cNvPr id="3901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D57173-B50A-447E-9F11-0FDBD8F2B3DB}" type="slidenum">
              <a:rPr lang="en-US" altLang="zh-CN"/>
              <a:pPr/>
              <a:t>54</a:t>
            </a:fld>
            <a:endParaRPr lang="en-US" altLang="zh-CN"/>
          </a:p>
        </p:txBody>
      </p:sp>
      <p:sp>
        <p:nvSpPr>
          <p:cNvPr id="390146" name="Rectangle 2"/>
          <p:cNvSpPr>
            <a:spLocks noGrp="1" noRot="1" noChangeAspect="1" noChangeArrowheads="1" noTextEdit="1"/>
          </p:cNvSpPr>
          <p:nvPr>
            <p:ph type="sldImg"/>
          </p:nvPr>
        </p:nvSpPr>
        <p:spPr>
          <a:ln/>
        </p:spPr>
      </p:sp>
      <p:sp>
        <p:nvSpPr>
          <p:cNvPr id="3901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0C6788-D75C-48D7-8923-E1027DD39E6F}" type="slidenum">
              <a:rPr lang="en-US" altLang="zh-CN"/>
              <a:pPr/>
              <a:t>8</a:t>
            </a:fld>
            <a:endParaRPr lang="en-US" altLang="zh-CN"/>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C6CEFC-6879-4C1F-830F-899A57AC4D3E}" type="slidenum">
              <a:rPr lang="en-US" altLang="zh-CN"/>
              <a:pPr/>
              <a:t>10</a:t>
            </a:fld>
            <a:endParaRPr lang="en-US" altLang="zh-CN"/>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r>
              <a:rPr lang="zh-CN" altLang="zh-CN" dirty="0" smtClean="0"/>
              <a:t>另</a:t>
            </a:r>
            <a:r>
              <a:rPr lang="zh-CN" altLang="en-US" dirty="0" smtClean="0"/>
              <a:t>一种表述：</a:t>
            </a:r>
            <a:endParaRPr lang="en-US" altLang="zh-CN" dirty="0" smtClean="0"/>
          </a:p>
          <a:p>
            <a:pPr lvl="1"/>
            <a:r>
              <a:rPr lang="zh-CN" altLang="zh-CN" dirty="0" smtClean="0">
                <a:solidFill>
                  <a:srgbClr val="FF0000"/>
                </a:solidFill>
              </a:rPr>
              <a:t>物理链路</a:t>
            </a:r>
            <a:r>
              <a:rPr lang="zh-CN" altLang="zh-CN" dirty="0" smtClean="0"/>
              <a:t>就是上面所说的链路</a:t>
            </a:r>
            <a:r>
              <a:rPr lang="zh-CN" altLang="en-US" dirty="0" smtClean="0"/>
              <a:t>。</a:t>
            </a:r>
            <a:endParaRPr lang="en-US" altLang="zh-CN" dirty="0" smtClean="0"/>
          </a:p>
          <a:p>
            <a:pPr lvl="1"/>
            <a:r>
              <a:rPr lang="zh-CN" altLang="zh-CN" dirty="0" smtClean="0">
                <a:solidFill>
                  <a:srgbClr val="FF0000"/>
                </a:solidFill>
              </a:rPr>
              <a:t>逻辑链路</a:t>
            </a:r>
            <a:r>
              <a:rPr lang="zh-CN" altLang="zh-CN" dirty="0" smtClean="0"/>
              <a:t>就是上面的数据链路，是物理链路加上必要的通信协议。</a:t>
            </a:r>
          </a:p>
          <a:p>
            <a:r>
              <a:rPr lang="zh-CN" altLang="zh-CN" dirty="0" smtClean="0"/>
              <a:t>早期的数据通信协议曾</a:t>
            </a:r>
            <a:r>
              <a:rPr lang="zh-CN" altLang="en-US" dirty="0" smtClean="0"/>
              <a:t>叫做</a:t>
            </a:r>
            <a:r>
              <a:rPr lang="zh-CN" altLang="zh-CN" dirty="0" smtClean="0">
                <a:solidFill>
                  <a:srgbClr val="FF0000"/>
                </a:solidFill>
              </a:rPr>
              <a:t>通信规程</a:t>
            </a:r>
            <a:r>
              <a:rPr lang="en-US" altLang="zh-CN" dirty="0" smtClean="0">
                <a:solidFill>
                  <a:srgbClr val="FF0000"/>
                </a:solidFill>
              </a:rPr>
              <a:t> </a:t>
            </a:r>
            <a:r>
              <a:rPr lang="en-US" altLang="zh-CN" dirty="0" smtClean="0"/>
              <a:t>(procedure)</a:t>
            </a:r>
            <a:r>
              <a:rPr lang="zh-CN" altLang="zh-CN" dirty="0" smtClean="0"/>
              <a:t>。因此在数据链路层，规程和协议是同义语。</a:t>
            </a:r>
            <a:endParaRPr lang="zh-CN" altLang="en-US" dirty="0" smtClean="0">
              <a:solidFill>
                <a:srgbClr val="0000CC"/>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E1AB2F-27EA-44E8-8531-631701F7469F}" type="slidenum">
              <a:rPr lang="en-US" altLang="zh-CN"/>
              <a:pPr/>
              <a:t>11</a:t>
            </a:fld>
            <a:endParaRPr lang="en-US" altLang="zh-CN"/>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17D2FE-0E7A-4EDE-9D17-387B81330F85}" type="slidenum">
              <a:rPr lang="en-US" altLang="zh-CN"/>
              <a:pPr/>
              <a:t>12</a:t>
            </a:fld>
            <a:endParaRPr lang="en-US" altLang="zh-CN"/>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BFE9EE-CEC3-4872-A28F-42834A86EDCB}" type="slidenum">
              <a:rPr lang="en-US" altLang="zh-CN"/>
              <a:pPr/>
              <a:t>14</a:t>
            </a:fld>
            <a:endParaRPr lang="en-US" altLang="zh-CN"/>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252E80-6973-44D5-9C73-662524EBBFDA}" type="slidenum">
              <a:rPr lang="en-US" altLang="zh-CN"/>
              <a:pPr/>
              <a:t>15</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 xmlns:p14="http://schemas.microsoft.com/office/powerpoint/2010/main" val="168464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 xmlns:p14="http://schemas.microsoft.com/office/powerpoint/2010/main" val="1291822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 xmlns:p14="http://schemas.microsoft.com/office/powerpoint/2010/main" val="463550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 xmlns:p14="http://schemas.microsoft.com/office/powerpoint/2010/main"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 xmlns:p14="http://schemas.microsoft.com/office/powerpoint/2010/main" val="2653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 xmlns:p14="http://schemas.microsoft.com/office/powerpoint/2010/main"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 xmlns:p14="http://schemas.microsoft.com/office/powerpoint/2010/main"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 xmlns:p14="http://schemas.microsoft.com/office/powerpoint/2010/main"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 xmlns:p14="http://schemas.microsoft.com/office/powerpoint/2010/main" val="20813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 xmlns:p14="http://schemas.microsoft.com/office/powerpoint/2010/main" val="60705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 xmlns:p14="http://schemas.microsoft.com/office/powerpoint/2010/main" val="198255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 xmlns:p14="http://schemas.microsoft.com/office/powerpoint/2010/main" val="188598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1" name="Picture 2" descr="computer networking 的图像结果"/>
          <p:cNvPicPr>
            <a:picLocks noChangeAspect="1" noChangeArrowheads="1"/>
          </p:cNvPicPr>
          <p:nvPr/>
        </p:nvPicPr>
        <p:blipFill>
          <a:blip r:embed="rId15" cstate="print">
            <a:extLst>
              <a:ext uri="{28A0092B-C50C-407E-A947-70E740481C1C}">
                <a14:useLocalDpi xmlns="" xmlns:a14="http://schemas.microsoft.com/office/drawing/2010/main" val="0"/>
              </a:ext>
            </a:extLst>
          </a:blip>
          <a:srcRect/>
          <a:stretch>
            <a:fillRect/>
          </a:stretch>
        </p:blipFill>
        <p:spPr bwMode="auto">
          <a:xfrm>
            <a:off x="8769424" y="188640"/>
            <a:ext cx="1124935" cy="812453"/>
          </a:xfrm>
          <a:prstGeom prst="rect">
            <a:avLst/>
          </a:prstGeom>
          <a:noFill/>
          <a:extLst>
            <a:ext uri="{909E8E84-426E-40DD-AFC4-6F175D3DCCD1}">
              <a14:hiddenFill xmlns=""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iming>
    <p:tnLst>
      <p:par>
        <p:cT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10.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image" Target="../media/image11.jpeg"/><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slideLayout" Target="../slideLayouts/slideLayout7.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10.png"/><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tags" Target="../tags/tag41.xml"/><Relationship Id="rId13" Type="http://schemas.openxmlformats.org/officeDocument/2006/relationships/tags" Target="../tags/tag46.xml"/><Relationship Id="rId18" Type="http://schemas.openxmlformats.org/officeDocument/2006/relationships/tags" Target="../tags/tag51.xml"/><Relationship Id="rId3" Type="http://schemas.openxmlformats.org/officeDocument/2006/relationships/tags" Target="../tags/tag36.xml"/><Relationship Id="rId21" Type="http://schemas.openxmlformats.org/officeDocument/2006/relationships/slideLayout" Target="../slideLayouts/slideLayout7.xml"/><Relationship Id="rId7" Type="http://schemas.openxmlformats.org/officeDocument/2006/relationships/tags" Target="../tags/tag40.xml"/><Relationship Id="rId12" Type="http://schemas.openxmlformats.org/officeDocument/2006/relationships/tags" Target="../tags/tag45.xml"/><Relationship Id="rId17" Type="http://schemas.openxmlformats.org/officeDocument/2006/relationships/tags" Target="../tags/tag50.xml"/><Relationship Id="rId2" Type="http://schemas.openxmlformats.org/officeDocument/2006/relationships/tags" Target="../tags/tag35.xml"/><Relationship Id="rId16" Type="http://schemas.openxmlformats.org/officeDocument/2006/relationships/tags" Target="../tags/tag49.xml"/><Relationship Id="rId20" Type="http://schemas.openxmlformats.org/officeDocument/2006/relationships/tags" Target="../tags/tag53.xml"/><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tags" Target="../tags/tag44.xml"/><Relationship Id="rId5" Type="http://schemas.openxmlformats.org/officeDocument/2006/relationships/tags" Target="../tags/tag38.xml"/><Relationship Id="rId15" Type="http://schemas.openxmlformats.org/officeDocument/2006/relationships/tags" Target="../tags/tag48.xml"/><Relationship Id="rId23" Type="http://schemas.openxmlformats.org/officeDocument/2006/relationships/image" Target="../media/image10.png"/><Relationship Id="rId10" Type="http://schemas.openxmlformats.org/officeDocument/2006/relationships/tags" Target="../tags/tag43.xml"/><Relationship Id="rId19" Type="http://schemas.openxmlformats.org/officeDocument/2006/relationships/tags" Target="../tags/tag52.xml"/><Relationship Id="rId4" Type="http://schemas.openxmlformats.org/officeDocument/2006/relationships/tags" Target="../tags/tag37.xml"/><Relationship Id="rId9" Type="http://schemas.openxmlformats.org/officeDocument/2006/relationships/tags" Target="../tags/tag42.xml"/><Relationship Id="rId14" Type="http://schemas.openxmlformats.org/officeDocument/2006/relationships/tags" Target="../tags/tag47.xml"/><Relationship Id="rId22" Type="http://schemas.openxmlformats.org/officeDocument/2006/relationships/notesSlide" Target="../notesSlides/notesSlide3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8" Type="http://schemas.openxmlformats.org/officeDocument/2006/relationships/tags" Target="../tags/tag61.xml"/><Relationship Id="rId13" Type="http://schemas.openxmlformats.org/officeDocument/2006/relationships/tags" Target="../tags/tag66.xml"/><Relationship Id="rId18" Type="http://schemas.openxmlformats.org/officeDocument/2006/relationships/slideLayout" Target="../slideLayouts/slideLayout7.xml"/><Relationship Id="rId3" Type="http://schemas.openxmlformats.org/officeDocument/2006/relationships/tags" Target="../tags/tag56.xml"/><Relationship Id="rId7" Type="http://schemas.openxmlformats.org/officeDocument/2006/relationships/tags" Target="../tags/tag60.xml"/><Relationship Id="rId12" Type="http://schemas.openxmlformats.org/officeDocument/2006/relationships/tags" Target="../tags/tag65.xml"/><Relationship Id="rId17" Type="http://schemas.openxmlformats.org/officeDocument/2006/relationships/tags" Target="../tags/tag70.xml"/><Relationship Id="rId2" Type="http://schemas.openxmlformats.org/officeDocument/2006/relationships/tags" Target="../tags/tag55.xml"/><Relationship Id="rId16" Type="http://schemas.openxmlformats.org/officeDocument/2006/relationships/tags" Target="../tags/tag69.xml"/><Relationship Id="rId1" Type="http://schemas.openxmlformats.org/officeDocument/2006/relationships/tags" Target="../tags/tag54.xml"/><Relationship Id="rId6" Type="http://schemas.openxmlformats.org/officeDocument/2006/relationships/tags" Target="../tags/tag59.xml"/><Relationship Id="rId11" Type="http://schemas.openxmlformats.org/officeDocument/2006/relationships/tags" Target="../tags/tag64.xml"/><Relationship Id="rId5" Type="http://schemas.openxmlformats.org/officeDocument/2006/relationships/tags" Target="../tags/tag58.xml"/><Relationship Id="rId15" Type="http://schemas.openxmlformats.org/officeDocument/2006/relationships/tags" Target="../tags/tag68.xml"/><Relationship Id="rId10" Type="http://schemas.openxmlformats.org/officeDocument/2006/relationships/tags" Target="../tags/tag63.xml"/><Relationship Id="rId19" Type="http://schemas.openxmlformats.org/officeDocument/2006/relationships/image" Target="../media/image10.png"/><Relationship Id="rId4" Type="http://schemas.openxmlformats.org/officeDocument/2006/relationships/tags" Target="../tags/tag57.xml"/><Relationship Id="rId9" Type="http://schemas.openxmlformats.org/officeDocument/2006/relationships/tags" Target="../tags/tag62.xml"/><Relationship Id="rId14" Type="http://schemas.openxmlformats.org/officeDocument/2006/relationships/tags" Target="../tags/tag67.xml"/></Relationships>
</file>

<file path=ppt/slides/_rels/slide47.xml.rels><?xml version="1.0" encoding="UTF-8" standalone="yes"?>
<Relationships xmlns="http://schemas.openxmlformats.org/package/2006/relationships"><Relationship Id="rId8" Type="http://schemas.openxmlformats.org/officeDocument/2006/relationships/tags" Target="../tags/tag78.xml"/><Relationship Id="rId13" Type="http://schemas.openxmlformats.org/officeDocument/2006/relationships/tags" Target="../tags/tag83.xml"/><Relationship Id="rId18" Type="http://schemas.openxmlformats.org/officeDocument/2006/relationships/image" Target="../media/image10.png"/><Relationship Id="rId3" Type="http://schemas.openxmlformats.org/officeDocument/2006/relationships/tags" Target="../tags/tag73.xml"/><Relationship Id="rId7" Type="http://schemas.openxmlformats.org/officeDocument/2006/relationships/tags" Target="../tags/tag77.xml"/><Relationship Id="rId12" Type="http://schemas.openxmlformats.org/officeDocument/2006/relationships/tags" Target="../tags/tag82.xml"/><Relationship Id="rId17" Type="http://schemas.openxmlformats.org/officeDocument/2006/relationships/slideLayout" Target="../slideLayouts/slideLayout7.xml"/><Relationship Id="rId2" Type="http://schemas.openxmlformats.org/officeDocument/2006/relationships/tags" Target="../tags/tag72.xml"/><Relationship Id="rId16" Type="http://schemas.openxmlformats.org/officeDocument/2006/relationships/tags" Target="../tags/tag86.xml"/><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tags" Target="../tags/tag81.xml"/><Relationship Id="rId5" Type="http://schemas.openxmlformats.org/officeDocument/2006/relationships/tags" Target="../tags/tag75.xml"/><Relationship Id="rId15" Type="http://schemas.openxmlformats.org/officeDocument/2006/relationships/tags" Target="../tags/tag85.xml"/><Relationship Id="rId10" Type="http://schemas.openxmlformats.org/officeDocument/2006/relationships/tags" Target="../tags/tag80.xml"/><Relationship Id="rId4" Type="http://schemas.openxmlformats.org/officeDocument/2006/relationships/tags" Target="../tags/tag74.xml"/><Relationship Id="rId9" Type="http://schemas.openxmlformats.org/officeDocument/2006/relationships/tags" Target="../tags/tag79.xml"/><Relationship Id="rId14" Type="http://schemas.openxmlformats.org/officeDocument/2006/relationships/tags" Target="../tags/tag8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smtClean="0">
                <a:latin typeface="+mn-lt"/>
              </a:rPr>
              <a:t>3 </a:t>
            </a:r>
            <a:r>
              <a:rPr lang="zh-CN" altLang="en-US" dirty="0" smtClean="0">
                <a:latin typeface="+mn-lt"/>
              </a:rPr>
              <a:t>章  </a:t>
            </a:r>
            <a:r>
              <a:rPr lang="zh-CN" altLang="zh-CN" dirty="0" smtClean="0"/>
              <a:t>数据链路层</a:t>
            </a:r>
            <a:endParaRPr lang="zh-CN" altLang="en-US" dirty="0">
              <a:latin typeface="+mn-lt"/>
            </a:endParaRPr>
          </a:p>
        </p:txBody>
      </p:sp>
      <p:sp>
        <p:nvSpPr>
          <p:cNvPr id="2051" name="Rectangle 3"/>
          <p:cNvSpPr>
            <a:spLocks noGrp="1" noChangeArrowheads="1"/>
          </p:cNvSpPr>
          <p:nvPr>
            <p:ph type="subTitle" idx="1"/>
          </p:nvPr>
        </p:nvSpPr>
        <p:spPr/>
        <p:txBody>
          <a:bodyPr/>
          <a:lstStyle/>
          <a:p>
            <a:endParaRPr lang="zh-CN" altLang="en-US">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dirty="0" smtClean="0"/>
              <a:t>3.1.1  </a:t>
            </a:r>
            <a:r>
              <a:rPr lang="zh-CN" altLang="en-US" dirty="0"/>
              <a:t>数据链路和帧  </a:t>
            </a:r>
          </a:p>
        </p:txBody>
      </p:sp>
      <p:sp>
        <p:nvSpPr>
          <p:cNvPr id="123907" name="Rectangle 3"/>
          <p:cNvSpPr>
            <a:spLocks noGrp="1" noChangeArrowheads="1"/>
          </p:cNvSpPr>
          <p:nvPr>
            <p:ph idx="1"/>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smtClean="0">
                <a:solidFill>
                  <a:srgbClr val="FF0000"/>
                </a:solidFill>
              </a:rPr>
              <a:t>链路 </a:t>
            </a:r>
            <a:r>
              <a:rPr lang="en-US" altLang="zh-CN" sz="2800" dirty="0" smtClean="0"/>
              <a:t>(</a:t>
            </a:r>
            <a:r>
              <a:rPr lang="en-US" altLang="zh-CN" sz="2800" dirty="0"/>
              <a:t>link</a:t>
            </a:r>
            <a:r>
              <a:rPr lang="en-US" altLang="zh-CN" sz="2800" dirty="0" smtClean="0"/>
              <a:t>) </a:t>
            </a:r>
            <a:r>
              <a:rPr lang="zh-CN" altLang="en-US" sz="2800" dirty="0" smtClean="0"/>
              <a:t>是</a:t>
            </a:r>
            <a:r>
              <a:rPr lang="zh-CN" altLang="en-US" sz="2800" dirty="0"/>
              <a:t>一条</a:t>
            </a:r>
            <a:r>
              <a:rPr lang="zh-CN" altLang="en-US" sz="2800" dirty="0">
                <a:solidFill>
                  <a:srgbClr val="FF0000"/>
                </a:solidFill>
              </a:rPr>
              <a:t>无源的</a:t>
            </a:r>
            <a:r>
              <a:rPr lang="zh-CN" altLang="en-US" sz="2800" dirty="0"/>
              <a:t>点到点的物理线路段，中间没有任何其他的交换结点。</a:t>
            </a:r>
          </a:p>
          <a:p>
            <a:pPr lvl="1"/>
            <a:r>
              <a:rPr lang="zh-CN" altLang="en-US" sz="2400" dirty="0">
                <a:solidFill>
                  <a:srgbClr val="0000CC"/>
                </a:solidFill>
              </a:rPr>
              <a:t>一条链路只是一条通路的一个组成部分。</a:t>
            </a:r>
          </a:p>
          <a:p>
            <a:r>
              <a:rPr lang="zh-CN" altLang="en-US" sz="2800" dirty="0" smtClean="0">
                <a:solidFill>
                  <a:srgbClr val="FF0000"/>
                </a:solidFill>
              </a:rPr>
              <a:t>数据链路 </a:t>
            </a:r>
            <a:r>
              <a:rPr lang="en-US" altLang="zh-CN" sz="2800" dirty="0" smtClean="0"/>
              <a:t>(</a:t>
            </a:r>
            <a:r>
              <a:rPr lang="en-US" altLang="zh-CN" sz="2800" dirty="0"/>
              <a:t>data link) </a:t>
            </a:r>
            <a:r>
              <a:rPr lang="zh-CN" altLang="en-US" sz="2800" dirty="0"/>
              <a:t>除了物理线路外，还必须有通信协议来控制这些数据的传输。若把实现这些协议的硬件和软件加到链路上，就构成了数据链路。</a:t>
            </a:r>
          </a:p>
          <a:p>
            <a:pPr lvl="1"/>
            <a:r>
              <a:rPr lang="zh-CN" altLang="en-US" sz="2400" dirty="0" smtClean="0"/>
              <a:t>如：适</a:t>
            </a:r>
            <a:r>
              <a:rPr lang="zh-CN" altLang="en-US" sz="2400" dirty="0"/>
              <a:t>配器（即网卡</a:t>
            </a:r>
            <a:r>
              <a:rPr lang="zh-CN" altLang="en-US" sz="2400" dirty="0" smtClean="0"/>
              <a:t>）</a:t>
            </a:r>
            <a:endParaRPr lang="zh-CN" altLang="en-US" sz="2400" dirty="0"/>
          </a:p>
          <a:p>
            <a:pPr lvl="1"/>
            <a:r>
              <a:rPr lang="zh-CN" altLang="en-US" sz="2400" dirty="0" smtClean="0"/>
              <a:t>适</a:t>
            </a:r>
            <a:r>
              <a:rPr lang="zh-CN" altLang="en-US" sz="2400" dirty="0"/>
              <a:t>配</a:t>
            </a:r>
            <a:r>
              <a:rPr lang="zh-CN" altLang="en-US" sz="2400" dirty="0" smtClean="0"/>
              <a:t>器包</a:t>
            </a:r>
            <a:r>
              <a:rPr lang="zh-CN" altLang="en-US" sz="2400" dirty="0"/>
              <a:t>括了数据链路层和物理层这两层的功能。   </a:t>
            </a:r>
          </a:p>
        </p:txBody>
      </p:sp>
    </p:spTree>
    <p:extLst>
      <p:ext uri="{BB962C8B-B14F-4D97-AF65-F5344CB8AC3E}">
        <p14:creationId xmlns="" xmlns:p14="http://schemas.microsoft.com/office/powerpoint/2010/main" val="10392094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907">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62070" y="4509120"/>
            <a:ext cx="9372927" cy="1872208"/>
            <a:chOff x="362070" y="4509120"/>
            <a:chExt cx="9372927" cy="1872208"/>
          </a:xfrm>
        </p:grpSpPr>
        <p:sp>
          <p:nvSpPr>
            <p:cNvPr id="284691" name="Freeform 19"/>
            <p:cNvSpPr>
              <a:spLocks/>
            </p:cNvSpPr>
            <p:nvPr/>
          </p:nvSpPr>
          <p:spPr bwMode="auto">
            <a:xfrm>
              <a:off x="3416482" y="5586241"/>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92" name="Rectangle 20"/>
            <p:cNvSpPr>
              <a:spLocks noChangeArrowheads="1"/>
            </p:cNvSpPr>
            <p:nvPr/>
          </p:nvSpPr>
          <p:spPr bwMode="auto">
            <a:xfrm>
              <a:off x="7556020" y="4971879"/>
              <a:ext cx="2178977" cy="758825"/>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719" name="Rectangle 47"/>
            <p:cNvSpPr>
              <a:spLocks noChangeArrowheads="1"/>
            </p:cNvSpPr>
            <p:nvPr/>
          </p:nvSpPr>
          <p:spPr bwMode="auto">
            <a:xfrm>
              <a:off x="362070" y="4948066"/>
              <a:ext cx="956994" cy="705321"/>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dirty="0">
                  <a:solidFill>
                    <a:srgbClr val="000099"/>
                  </a:solidFill>
                  <a:latin typeface="+mn-lt"/>
                  <a:ea typeface="黑体" pitchFamily="2" charset="-122"/>
                </a:rPr>
                <a:t>数据</a:t>
              </a:r>
            </a:p>
            <a:p>
              <a:pPr algn="ctr" defTabSz="762000" eaLnBrk="0" hangingPunct="0"/>
              <a:r>
                <a:rPr kumimoji="1" lang="zh-CN" altLang="en-US" sz="2000" b="1" dirty="0">
                  <a:solidFill>
                    <a:srgbClr val="000099"/>
                  </a:solidFill>
                  <a:latin typeface="+mn-lt"/>
                  <a:ea typeface="黑体" pitchFamily="2" charset="-122"/>
                </a:rPr>
                <a:t>链路层</a:t>
              </a:r>
            </a:p>
          </p:txBody>
        </p:sp>
        <p:sp>
          <p:nvSpPr>
            <p:cNvPr id="284720" name="Rectangle 48"/>
            <p:cNvSpPr>
              <a:spLocks noChangeArrowheads="1"/>
            </p:cNvSpPr>
            <p:nvPr/>
          </p:nvSpPr>
          <p:spPr bwMode="auto">
            <a:xfrm>
              <a:off x="1344132" y="4971879"/>
              <a:ext cx="2178977" cy="758825"/>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721" name="Rectangle 49"/>
            <p:cNvSpPr>
              <a:spLocks noChangeArrowheads="1"/>
            </p:cNvSpPr>
            <p:nvPr/>
          </p:nvSpPr>
          <p:spPr bwMode="auto">
            <a:xfrm>
              <a:off x="1928664" y="4509120"/>
              <a:ext cx="1097866"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itchFamily="2" charset="-122"/>
                </a:rPr>
                <a:t>结点 </a:t>
              </a:r>
              <a:r>
                <a:rPr kumimoji="1" lang="en-US" altLang="zh-CN" sz="2400" b="1">
                  <a:solidFill>
                    <a:srgbClr val="000099"/>
                  </a:solidFill>
                  <a:latin typeface="+mn-lt"/>
                  <a:ea typeface="黑体" pitchFamily="2" charset="-122"/>
                </a:rPr>
                <a:t>A</a:t>
              </a:r>
            </a:p>
          </p:txBody>
        </p:sp>
        <p:sp>
          <p:nvSpPr>
            <p:cNvPr id="284722" name="Rectangle 50"/>
            <p:cNvSpPr>
              <a:spLocks noChangeArrowheads="1"/>
            </p:cNvSpPr>
            <p:nvPr/>
          </p:nvSpPr>
          <p:spPr bwMode="auto">
            <a:xfrm>
              <a:off x="8121352" y="4509120"/>
              <a:ext cx="1109279"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itchFamily="2" charset="-122"/>
                </a:rPr>
                <a:t>结点 </a:t>
              </a:r>
              <a:r>
                <a:rPr kumimoji="1" lang="en-US" altLang="zh-CN" sz="2400" b="1">
                  <a:solidFill>
                    <a:srgbClr val="000099"/>
                  </a:solidFill>
                  <a:latin typeface="+mn-lt"/>
                  <a:ea typeface="黑体" pitchFamily="2" charset="-122"/>
                </a:rPr>
                <a:t>B</a:t>
              </a:r>
            </a:p>
          </p:txBody>
        </p:sp>
        <p:grpSp>
          <p:nvGrpSpPr>
            <p:cNvPr id="284723" name="Group 51"/>
            <p:cNvGrpSpPr>
              <a:grpSpLocks/>
            </p:cNvGrpSpPr>
            <p:nvPr/>
          </p:nvGrpSpPr>
          <p:grpSpPr bwMode="auto">
            <a:xfrm>
              <a:off x="2948698" y="5165553"/>
              <a:ext cx="1059392" cy="369887"/>
              <a:chOff x="1701" y="2666"/>
              <a:chExt cx="616" cy="233"/>
            </a:xfrm>
          </p:grpSpPr>
          <p:grpSp>
            <p:nvGrpSpPr>
              <p:cNvPr id="284724" name="Group 52"/>
              <p:cNvGrpSpPr>
                <a:grpSpLocks/>
              </p:cNvGrpSpPr>
              <p:nvPr/>
            </p:nvGrpSpPr>
            <p:grpSpPr bwMode="auto">
              <a:xfrm>
                <a:off x="1701" y="2694"/>
                <a:ext cx="616" cy="192"/>
                <a:chOff x="1701" y="2694"/>
                <a:chExt cx="616" cy="192"/>
              </a:xfrm>
            </p:grpSpPr>
            <p:sp>
              <p:nvSpPr>
                <p:cNvPr id="284725" name="AutoShape 53"/>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26" name="Rectangle 54"/>
                <p:cNvSpPr>
                  <a:spLocks noChangeArrowheads="1"/>
                </p:cNvSpPr>
                <p:nvPr/>
              </p:nvSpPr>
              <p:spPr bwMode="auto">
                <a:xfrm>
                  <a:off x="1701" y="2694"/>
                  <a:ext cx="408" cy="192"/>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grpSp>
          <p:sp>
            <p:nvSpPr>
              <p:cNvPr id="284727" name="Text Box 55"/>
              <p:cNvSpPr txBox="1">
                <a:spLocks noChangeArrowheads="1"/>
              </p:cNvSpPr>
              <p:nvPr/>
            </p:nvSpPr>
            <p:spPr bwMode="auto">
              <a:xfrm>
                <a:off x="1784" y="2666"/>
                <a:ext cx="242"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dirty="0">
                    <a:solidFill>
                      <a:srgbClr val="FF0000"/>
                    </a:solidFill>
                    <a:latin typeface="+mn-lt"/>
                    <a:ea typeface="黑体" pitchFamily="2" charset="-122"/>
                  </a:rPr>
                  <a:t>帧</a:t>
                </a:r>
              </a:p>
            </p:txBody>
          </p:sp>
        </p:grpSp>
        <p:sp>
          <p:nvSpPr>
            <p:cNvPr id="284729" name="Rectangle 57"/>
            <p:cNvSpPr>
              <a:spLocks noChangeArrowheads="1"/>
            </p:cNvSpPr>
            <p:nvPr/>
          </p:nvSpPr>
          <p:spPr bwMode="auto">
            <a:xfrm>
              <a:off x="3728864" y="6014561"/>
              <a:ext cx="3904397"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800" b="1" dirty="0">
                  <a:solidFill>
                    <a:srgbClr val="000099"/>
                  </a:solidFill>
                  <a:latin typeface="+mn-lt"/>
                  <a:ea typeface="黑体" pitchFamily="2" charset="-122"/>
                </a:rPr>
                <a:t>(b</a:t>
              </a:r>
              <a:r>
                <a:rPr kumimoji="1" lang="en-US" altLang="zh-CN" sz="1800" b="1" dirty="0" smtClean="0">
                  <a:solidFill>
                    <a:srgbClr val="000099"/>
                  </a:solidFill>
                  <a:latin typeface="+mn-lt"/>
                  <a:ea typeface="黑体" pitchFamily="2" charset="-122"/>
                </a:rPr>
                <a:t>) </a:t>
              </a:r>
              <a:r>
                <a:rPr kumimoji="1" lang="zh-CN" altLang="en-US" sz="1800" b="1" dirty="0" smtClean="0">
                  <a:solidFill>
                    <a:srgbClr val="000099"/>
                  </a:solidFill>
                  <a:latin typeface="+mn-lt"/>
                  <a:ea typeface="黑体" pitchFamily="2" charset="-122"/>
                </a:rPr>
                <a:t>只考虑数据链路层</a:t>
              </a:r>
              <a:endParaRPr kumimoji="1" lang="en-US" altLang="zh-CN" sz="1800" b="1" dirty="0">
                <a:solidFill>
                  <a:srgbClr val="000099"/>
                </a:solidFill>
                <a:latin typeface="+mn-lt"/>
                <a:ea typeface="黑体" pitchFamily="2" charset="-122"/>
              </a:endParaRPr>
            </a:p>
          </p:txBody>
        </p:sp>
        <p:sp>
          <p:nvSpPr>
            <p:cNvPr id="284730" name="Rectangle 58"/>
            <p:cNvSpPr>
              <a:spLocks noChangeArrowheads="1"/>
            </p:cNvSpPr>
            <p:nvPr/>
          </p:nvSpPr>
          <p:spPr bwMode="auto">
            <a:xfrm>
              <a:off x="3572983" y="4867104"/>
              <a:ext cx="644408"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发送</a:t>
              </a:r>
            </a:p>
          </p:txBody>
        </p:sp>
        <p:grpSp>
          <p:nvGrpSpPr>
            <p:cNvPr id="284731" name="Group 59"/>
            <p:cNvGrpSpPr>
              <a:grpSpLocks/>
            </p:cNvGrpSpPr>
            <p:nvPr/>
          </p:nvGrpSpPr>
          <p:grpSpPr bwMode="auto">
            <a:xfrm>
              <a:off x="7115753" y="5165553"/>
              <a:ext cx="1059392" cy="369887"/>
              <a:chOff x="1701" y="2666"/>
              <a:chExt cx="616" cy="233"/>
            </a:xfrm>
          </p:grpSpPr>
          <p:grpSp>
            <p:nvGrpSpPr>
              <p:cNvPr id="284732" name="Group 60"/>
              <p:cNvGrpSpPr>
                <a:grpSpLocks/>
              </p:cNvGrpSpPr>
              <p:nvPr/>
            </p:nvGrpSpPr>
            <p:grpSpPr bwMode="auto">
              <a:xfrm>
                <a:off x="1701" y="2694"/>
                <a:ext cx="616" cy="192"/>
                <a:chOff x="1701" y="2694"/>
                <a:chExt cx="616" cy="192"/>
              </a:xfrm>
            </p:grpSpPr>
            <p:sp>
              <p:nvSpPr>
                <p:cNvPr id="284733" name="AutoShape 61"/>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34" name="Rectangle 62"/>
                <p:cNvSpPr>
                  <a:spLocks noChangeArrowheads="1"/>
                </p:cNvSpPr>
                <p:nvPr/>
              </p:nvSpPr>
              <p:spPr bwMode="auto">
                <a:xfrm>
                  <a:off x="1701" y="2694"/>
                  <a:ext cx="408" cy="192"/>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grpSp>
          <p:sp>
            <p:nvSpPr>
              <p:cNvPr id="284735" name="Text Box 63"/>
              <p:cNvSpPr txBox="1">
                <a:spLocks noChangeArrowheads="1"/>
              </p:cNvSpPr>
              <p:nvPr/>
            </p:nvSpPr>
            <p:spPr bwMode="auto">
              <a:xfrm>
                <a:off x="1784" y="2666"/>
                <a:ext cx="242"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dirty="0">
                    <a:solidFill>
                      <a:srgbClr val="FF0000"/>
                    </a:solidFill>
                    <a:latin typeface="+mn-lt"/>
                    <a:ea typeface="黑体" pitchFamily="2" charset="-122"/>
                  </a:rPr>
                  <a:t>帧</a:t>
                </a:r>
              </a:p>
            </p:txBody>
          </p:sp>
        </p:grpSp>
        <p:sp>
          <p:nvSpPr>
            <p:cNvPr id="284736" name="Rectangle 64"/>
            <p:cNvSpPr>
              <a:spLocks noChangeArrowheads="1"/>
            </p:cNvSpPr>
            <p:nvPr/>
          </p:nvSpPr>
          <p:spPr bwMode="auto">
            <a:xfrm>
              <a:off x="6837147" y="4867104"/>
              <a:ext cx="644408"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接收</a:t>
              </a:r>
            </a:p>
          </p:txBody>
        </p:sp>
        <p:sp>
          <p:nvSpPr>
            <p:cNvPr id="284737" name="Rectangle 65"/>
            <p:cNvSpPr>
              <a:spLocks noChangeArrowheads="1"/>
            </p:cNvSpPr>
            <p:nvPr/>
          </p:nvSpPr>
          <p:spPr bwMode="auto">
            <a:xfrm>
              <a:off x="5210224" y="5586240"/>
              <a:ext cx="801502"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itchFamily="2" charset="-122"/>
                </a:rPr>
                <a:t>链路</a:t>
              </a:r>
            </a:p>
          </p:txBody>
        </p:sp>
      </p:grpSp>
      <p:grpSp>
        <p:nvGrpSpPr>
          <p:cNvPr id="4" name="组合 3"/>
          <p:cNvGrpSpPr/>
          <p:nvPr/>
        </p:nvGrpSpPr>
        <p:grpSpPr>
          <a:xfrm>
            <a:off x="362070" y="1052736"/>
            <a:ext cx="9402162" cy="3463111"/>
            <a:chOff x="362070" y="1052736"/>
            <a:chExt cx="9402162" cy="3463111"/>
          </a:xfrm>
        </p:grpSpPr>
        <p:sp>
          <p:nvSpPr>
            <p:cNvPr id="284676" name="Rectangle 4"/>
            <p:cNvSpPr>
              <a:spLocks noChangeArrowheads="1"/>
            </p:cNvSpPr>
            <p:nvPr/>
          </p:nvSpPr>
          <p:spPr bwMode="auto">
            <a:xfrm>
              <a:off x="7585256" y="1498030"/>
              <a:ext cx="2178976" cy="1828800"/>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677" name="Rectangle 5"/>
            <p:cNvSpPr>
              <a:spLocks noChangeArrowheads="1"/>
            </p:cNvSpPr>
            <p:nvPr/>
          </p:nvSpPr>
          <p:spPr bwMode="auto">
            <a:xfrm>
              <a:off x="7605894" y="2107630"/>
              <a:ext cx="2146300" cy="609600"/>
            </a:xfrm>
            <a:prstGeom prst="rect">
              <a:avLst/>
            </a:prstGeom>
            <a:solidFill>
              <a:srgbClr val="FFCCFF"/>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78" name="Line 6"/>
            <p:cNvSpPr>
              <a:spLocks noChangeShapeType="1"/>
            </p:cNvSpPr>
            <p:nvPr/>
          </p:nvSpPr>
          <p:spPr bwMode="auto">
            <a:xfrm>
              <a:off x="7585257" y="2106042"/>
              <a:ext cx="2175536" cy="15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79" name="Rectangle 7"/>
            <p:cNvSpPr>
              <a:spLocks noChangeArrowheads="1"/>
            </p:cNvSpPr>
            <p:nvPr/>
          </p:nvSpPr>
          <p:spPr bwMode="auto">
            <a:xfrm>
              <a:off x="7917176" y="2260030"/>
              <a:ext cx="1506538"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680" name="Line 8"/>
            <p:cNvSpPr>
              <a:spLocks noChangeShapeType="1"/>
            </p:cNvSpPr>
            <p:nvPr/>
          </p:nvSpPr>
          <p:spPr bwMode="auto">
            <a:xfrm>
              <a:off x="7585257" y="2715642"/>
              <a:ext cx="2175536" cy="15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81" name="Rectangle 9"/>
            <p:cNvSpPr>
              <a:spLocks noChangeArrowheads="1"/>
            </p:cNvSpPr>
            <p:nvPr/>
          </p:nvSpPr>
          <p:spPr bwMode="auto">
            <a:xfrm>
              <a:off x="8139029" y="1650430"/>
              <a:ext cx="1073150" cy="304800"/>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1800" b="1">
                  <a:solidFill>
                    <a:srgbClr val="000099"/>
                  </a:solidFill>
                  <a:latin typeface="+mn-lt"/>
                  <a:ea typeface="黑体" pitchFamily="2" charset="-122"/>
                </a:rPr>
                <a:t>IP </a:t>
              </a:r>
              <a:r>
                <a:rPr kumimoji="1" lang="zh-CN" altLang="en-US" sz="1800" b="1">
                  <a:solidFill>
                    <a:srgbClr val="000099"/>
                  </a:solidFill>
                  <a:latin typeface="+mn-lt"/>
                  <a:ea typeface="黑体" pitchFamily="2" charset="-122"/>
                </a:rPr>
                <a:t>数据报</a:t>
              </a:r>
            </a:p>
          </p:txBody>
        </p:sp>
        <p:sp>
          <p:nvSpPr>
            <p:cNvPr id="284682"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683" name="Rectangle 11"/>
            <p:cNvSpPr>
              <a:spLocks noChangeArrowheads="1"/>
            </p:cNvSpPr>
            <p:nvPr/>
          </p:nvSpPr>
          <p:spPr bwMode="auto">
            <a:xfrm>
              <a:off x="7841505" y="2882330"/>
              <a:ext cx="1638270" cy="299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1600" b="1">
                  <a:solidFill>
                    <a:srgbClr val="000099"/>
                  </a:solidFill>
                  <a:latin typeface="+mn-lt"/>
                  <a:ea typeface="黑体" pitchFamily="2" charset="-122"/>
                </a:rPr>
                <a:t>1010…  …0110</a:t>
              </a:r>
            </a:p>
          </p:txBody>
        </p:sp>
        <p:sp>
          <p:nvSpPr>
            <p:cNvPr id="284684" name="AutoShape 12"/>
            <p:cNvSpPr>
              <a:spLocks noChangeArrowheads="1"/>
            </p:cNvSpPr>
            <p:nvPr/>
          </p:nvSpPr>
          <p:spPr bwMode="auto">
            <a:xfrm flipV="1">
              <a:off x="8529422" y="2612455"/>
              <a:ext cx="330200" cy="334962"/>
            </a:xfrm>
            <a:prstGeom prst="downArrow">
              <a:avLst>
                <a:gd name="adj1" fmla="val 50000"/>
                <a:gd name="adj2" fmla="val 43231"/>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284685" name="Rectangle 13"/>
            <p:cNvSpPr>
              <a:spLocks noChangeArrowheads="1"/>
            </p:cNvSpPr>
            <p:nvPr/>
          </p:nvSpPr>
          <p:spPr bwMode="auto">
            <a:xfrm>
              <a:off x="8132150" y="2269556"/>
              <a:ext cx="1073150" cy="280987"/>
            </a:xfrm>
            <a:prstGeom prst="rect">
              <a:avLst/>
            </a:prstGeom>
            <a:solidFill>
              <a:srgbClr val="DDDDDD"/>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86" name="AutoShape 14"/>
            <p:cNvSpPr>
              <a:spLocks noChangeArrowheads="1"/>
            </p:cNvSpPr>
            <p:nvPr/>
          </p:nvSpPr>
          <p:spPr bwMode="auto">
            <a:xfrm flipV="1">
              <a:off x="8128711" y="1901256"/>
              <a:ext cx="1073150" cy="369887"/>
            </a:xfrm>
            <a:prstGeom prst="downArrow">
              <a:avLst>
                <a:gd name="adj1" fmla="val 65389"/>
                <a:gd name="adj2" fmla="val 39394"/>
              </a:avLst>
            </a:prstGeom>
            <a:solidFill>
              <a:schemeClr val="accent2"/>
            </a:solidFill>
            <a:ln w="12700">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itchFamily="2" charset="-122"/>
              </a:endParaRPr>
            </a:p>
          </p:txBody>
        </p:sp>
        <p:sp>
          <p:nvSpPr>
            <p:cNvPr id="284687" name="Text Box 15"/>
            <p:cNvSpPr txBox="1">
              <a:spLocks noChangeArrowheads="1"/>
            </p:cNvSpPr>
            <p:nvPr/>
          </p:nvSpPr>
          <p:spPr bwMode="auto">
            <a:xfrm>
              <a:off x="7550861" y="2213993"/>
              <a:ext cx="41549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a:solidFill>
                    <a:srgbClr val="FF0000"/>
                  </a:solidFill>
                  <a:latin typeface="+mn-lt"/>
                  <a:ea typeface="黑体" pitchFamily="2" charset="-122"/>
                </a:rPr>
                <a:t>帧</a:t>
              </a:r>
            </a:p>
          </p:txBody>
        </p:sp>
        <p:sp>
          <p:nvSpPr>
            <p:cNvPr id="284688" name="Rectangle 16"/>
            <p:cNvSpPr>
              <a:spLocks noChangeArrowheads="1"/>
            </p:cNvSpPr>
            <p:nvPr/>
          </p:nvSpPr>
          <p:spPr bwMode="auto">
            <a:xfrm>
              <a:off x="8355724" y="1928242"/>
              <a:ext cx="644408"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取出</a:t>
              </a:r>
            </a:p>
          </p:txBody>
        </p:sp>
        <p:sp>
          <p:nvSpPr>
            <p:cNvPr id="284689" name="Line 17"/>
            <p:cNvSpPr>
              <a:spLocks noChangeShapeType="1"/>
            </p:cNvSpPr>
            <p:nvPr/>
          </p:nvSpPr>
          <p:spPr bwMode="auto">
            <a:xfrm>
              <a:off x="8126990" y="2264792"/>
              <a:ext cx="0" cy="285750"/>
            </a:xfrm>
            <a:prstGeom prst="line">
              <a:avLst/>
            </a:prstGeom>
            <a:noFill/>
            <a:ln w="1270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690" name="Line 18"/>
            <p:cNvSpPr>
              <a:spLocks noChangeShapeType="1"/>
            </p:cNvSpPr>
            <p:nvPr/>
          </p:nvSpPr>
          <p:spPr bwMode="auto">
            <a:xfrm>
              <a:off x="9200140" y="2266380"/>
              <a:ext cx="0" cy="285750"/>
            </a:xfrm>
            <a:prstGeom prst="line">
              <a:avLst/>
            </a:prstGeom>
            <a:noFill/>
            <a:ln w="1270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693" name="Freeform 21"/>
            <p:cNvSpPr>
              <a:spLocks/>
            </p:cNvSpPr>
            <p:nvPr/>
          </p:nvSpPr>
          <p:spPr bwMode="auto">
            <a:xfrm>
              <a:off x="2417282"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94" name="Rectangle 22"/>
            <p:cNvSpPr>
              <a:spLocks noChangeArrowheads="1"/>
            </p:cNvSpPr>
            <p:nvPr/>
          </p:nvSpPr>
          <p:spPr bwMode="auto">
            <a:xfrm>
              <a:off x="362070" y="2029843"/>
              <a:ext cx="956994" cy="70532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a:solidFill>
                    <a:srgbClr val="000099"/>
                  </a:solidFill>
                  <a:latin typeface="+mn-lt"/>
                  <a:ea typeface="黑体" pitchFamily="2" charset="-122"/>
                </a:rPr>
                <a:t>数据</a:t>
              </a:r>
            </a:p>
            <a:p>
              <a:pPr algn="ctr" defTabSz="762000" eaLnBrk="0" hangingPunct="0"/>
              <a:r>
                <a:rPr kumimoji="1" lang="zh-CN" altLang="en-US" sz="2000" b="1">
                  <a:solidFill>
                    <a:srgbClr val="000099"/>
                  </a:solidFill>
                  <a:latin typeface="+mn-lt"/>
                  <a:ea typeface="黑体" pitchFamily="2" charset="-122"/>
                </a:rPr>
                <a:t>链路层</a:t>
              </a:r>
            </a:p>
          </p:txBody>
        </p:sp>
        <p:sp>
          <p:nvSpPr>
            <p:cNvPr id="284695" name="Rectangle 23"/>
            <p:cNvSpPr>
              <a:spLocks noChangeArrowheads="1"/>
            </p:cNvSpPr>
            <p:nvPr/>
          </p:nvSpPr>
          <p:spPr bwMode="auto">
            <a:xfrm>
              <a:off x="362070" y="1634555"/>
              <a:ext cx="956994" cy="351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zh-CN" altLang="en-US" sz="2000" b="1">
                  <a:solidFill>
                    <a:srgbClr val="000099"/>
                  </a:solidFill>
                  <a:latin typeface="+mn-lt"/>
                  <a:ea typeface="黑体" pitchFamily="2" charset="-122"/>
                </a:rPr>
                <a:t>网络层</a:t>
              </a:r>
            </a:p>
          </p:txBody>
        </p:sp>
        <p:sp>
          <p:nvSpPr>
            <p:cNvPr id="284696" name="Rectangle 24"/>
            <p:cNvSpPr>
              <a:spLocks noChangeArrowheads="1"/>
            </p:cNvSpPr>
            <p:nvPr/>
          </p:nvSpPr>
          <p:spPr bwMode="auto">
            <a:xfrm>
              <a:off x="5141433" y="3768156"/>
              <a:ext cx="801502"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链路</a:t>
              </a:r>
            </a:p>
          </p:txBody>
        </p:sp>
        <p:sp>
          <p:nvSpPr>
            <p:cNvPr id="284697" name="Rectangle 25"/>
            <p:cNvSpPr>
              <a:spLocks noChangeArrowheads="1"/>
            </p:cNvSpPr>
            <p:nvPr/>
          </p:nvSpPr>
          <p:spPr bwMode="auto">
            <a:xfrm>
              <a:off x="1928664" y="1052736"/>
              <a:ext cx="1097866"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结点 </a:t>
              </a:r>
              <a:r>
                <a:rPr kumimoji="1" lang="en-US" altLang="zh-CN" sz="2400" b="1" dirty="0">
                  <a:solidFill>
                    <a:srgbClr val="000099"/>
                  </a:solidFill>
                  <a:latin typeface="+mn-lt"/>
                  <a:ea typeface="黑体" pitchFamily="2" charset="-122"/>
                </a:rPr>
                <a:t>A</a:t>
              </a:r>
            </a:p>
          </p:txBody>
        </p:sp>
        <p:sp>
          <p:nvSpPr>
            <p:cNvPr id="284698" name="Rectangle 26"/>
            <p:cNvSpPr>
              <a:spLocks noChangeArrowheads="1"/>
            </p:cNvSpPr>
            <p:nvPr/>
          </p:nvSpPr>
          <p:spPr bwMode="auto">
            <a:xfrm>
              <a:off x="8121352" y="1052736"/>
              <a:ext cx="1109279"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结点 </a:t>
              </a:r>
              <a:r>
                <a:rPr kumimoji="1" lang="en-US" altLang="zh-CN" sz="2400" b="1" dirty="0">
                  <a:solidFill>
                    <a:srgbClr val="000099"/>
                  </a:solidFill>
                  <a:latin typeface="+mn-lt"/>
                  <a:ea typeface="黑体" pitchFamily="2" charset="-122"/>
                </a:rPr>
                <a:t>B</a:t>
              </a:r>
            </a:p>
          </p:txBody>
        </p:sp>
        <p:sp>
          <p:nvSpPr>
            <p:cNvPr id="284699" name="Rectangle 27"/>
            <p:cNvSpPr>
              <a:spLocks noChangeArrowheads="1"/>
            </p:cNvSpPr>
            <p:nvPr/>
          </p:nvSpPr>
          <p:spPr bwMode="auto">
            <a:xfrm>
              <a:off x="362070" y="2853755"/>
              <a:ext cx="956994" cy="351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zh-CN" altLang="en-US" sz="2000" b="1">
                  <a:solidFill>
                    <a:srgbClr val="000099"/>
                  </a:solidFill>
                  <a:latin typeface="+mn-lt"/>
                  <a:ea typeface="黑体" pitchFamily="2" charset="-122"/>
                </a:rPr>
                <a:t>物理层</a:t>
              </a:r>
            </a:p>
          </p:txBody>
        </p:sp>
        <p:sp>
          <p:nvSpPr>
            <p:cNvPr id="284700" name="Rectangle 28"/>
            <p:cNvSpPr>
              <a:spLocks noChangeArrowheads="1"/>
            </p:cNvSpPr>
            <p:nvPr/>
          </p:nvSpPr>
          <p:spPr bwMode="auto">
            <a:xfrm>
              <a:off x="24998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1" name="Rectangle 29"/>
            <p:cNvSpPr>
              <a:spLocks noChangeArrowheads="1"/>
            </p:cNvSpPr>
            <p:nvPr/>
          </p:nvSpPr>
          <p:spPr bwMode="auto">
            <a:xfrm>
              <a:off x="26649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2" name="Rectangle 30"/>
            <p:cNvSpPr>
              <a:spLocks noChangeArrowheads="1"/>
            </p:cNvSpPr>
            <p:nvPr/>
          </p:nvSpPr>
          <p:spPr bwMode="auto">
            <a:xfrm>
              <a:off x="41508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3" name="Rectangle 31"/>
            <p:cNvSpPr>
              <a:spLocks noChangeArrowheads="1"/>
            </p:cNvSpPr>
            <p:nvPr/>
          </p:nvSpPr>
          <p:spPr bwMode="auto">
            <a:xfrm>
              <a:off x="43159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4" name="Rectangle 32"/>
            <p:cNvSpPr>
              <a:spLocks noChangeArrowheads="1"/>
            </p:cNvSpPr>
            <p:nvPr/>
          </p:nvSpPr>
          <p:spPr bwMode="auto">
            <a:xfrm>
              <a:off x="62145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5" name="Rectangle 33"/>
            <p:cNvSpPr>
              <a:spLocks noChangeArrowheads="1"/>
            </p:cNvSpPr>
            <p:nvPr/>
          </p:nvSpPr>
          <p:spPr bwMode="auto">
            <a:xfrm>
              <a:off x="63796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6" name="Rectangle 34"/>
            <p:cNvSpPr>
              <a:spLocks noChangeArrowheads="1"/>
            </p:cNvSpPr>
            <p:nvPr/>
          </p:nvSpPr>
          <p:spPr bwMode="auto">
            <a:xfrm>
              <a:off x="80306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7" name="Rectangle 35"/>
            <p:cNvSpPr>
              <a:spLocks noChangeArrowheads="1"/>
            </p:cNvSpPr>
            <p:nvPr/>
          </p:nvSpPr>
          <p:spPr bwMode="auto">
            <a:xfrm>
              <a:off x="81957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8" name="Rectangle 36"/>
            <p:cNvSpPr>
              <a:spLocks noChangeArrowheads="1"/>
            </p:cNvSpPr>
            <p:nvPr/>
          </p:nvSpPr>
          <p:spPr bwMode="auto">
            <a:xfrm>
              <a:off x="83608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9" name="Rectangle 37"/>
            <p:cNvSpPr>
              <a:spLocks noChangeArrowheads="1"/>
            </p:cNvSpPr>
            <p:nvPr/>
          </p:nvSpPr>
          <p:spPr bwMode="auto">
            <a:xfrm>
              <a:off x="85259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10" name="Line 38"/>
            <p:cNvSpPr>
              <a:spLocks noChangeShapeType="1"/>
            </p:cNvSpPr>
            <p:nvPr/>
          </p:nvSpPr>
          <p:spPr bwMode="auto">
            <a:xfrm>
              <a:off x="4481032" y="3615755"/>
              <a:ext cx="330200" cy="0"/>
            </a:xfrm>
            <a:prstGeom prst="line">
              <a:avLst/>
            </a:prstGeom>
            <a:noFill/>
            <a:ln w="19050">
              <a:solidFill>
                <a:schemeClr val="tx1"/>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1" name="Line 39"/>
            <p:cNvSpPr>
              <a:spLocks noChangeShapeType="1"/>
            </p:cNvSpPr>
            <p:nvPr/>
          </p:nvSpPr>
          <p:spPr bwMode="auto">
            <a:xfrm rot="5400000">
              <a:off x="2388707" y="3349055"/>
              <a:ext cx="304800" cy="0"/>
            </a:xfrm>
            <a:prstGeom prst="line">
              <a:avLst/>
            </a:prstGeom>
            <a:noFill/>
            <a:ln w="19050">
              <a:solidFill>
                <a:schemeClr val="tx1"/>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2" name="Line 40"/>
            <p:cNvSpPr>
              <a:spLocks noChangeShapeType="1"/>
            </p:cNvSpPr>
            <p:nvPr/>
          </p:nvSpPr>
          <p:spPr bwMode="auto">
            <a:xfrm rot="16200000" flipV="1">
              <a:off x="8414857" y="3387155"/>
              <a:ext cx="304800" cy="0"/>
            </a:xfrm>
            <a:prstGeom prst="line">
              <a:avLst/>
            </a:prstGeom>
            <a:noFill/>
            <a:ln w="19050">
              <a:solidFill>
                <a:schemeClr val="tx1"/>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284713" name="Group 41"/>
            <p:cNvGrpSpPr>
              <a:grpSpLocks/>
            </p:cNvGrpSpPr>
            <p:nvPr/>
          </p:nvGrpSpPr>
          <p:grpSpPr bwMode="auto">
            <a:xfrm>
              <a:off x="2830032" y="3539555"/>
              <a:ext cx="1155700" cy="152400"/>
              <a:chOff x="1344" y="912"/>
              <a:chExt cx="672" cy="96"/>
            </a:xfrm>
            <a:solidFill>
              <a:srgbClr val="FFC000"/>
            </a:solidFill>
          </p:grpSpPr>
          <p:sp>
            <p:nvSpPr>
              <p:cNvPr id="284714"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5" name="Freeform 43"/>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284716" name="Group 44"/>
            <p:cNvGrpSpPr>
              <a:grpSpLocks/>
            </p:cNvGrpSpPr>
            <p:nvPr/>
          </p:nvGrpSpPr>
          <p:grpSpPr bwMode="auto">
            <a:xfrm>
              <a:off x="6627332" y="3539555"/>
              <a:ext cx="1155700" cy="157162"/>
              <a:chOff x="4080" y="3676"/>
              <a:chExt cx="672" cy="99"/>
            </a:xfrm>
            <a:solidFill>
              <a:srgbClr val="FFC000"/>
            </a:solidFill>
          </p:grpSpPr>
          <p:sp>
            <p:nvSpPr>
              <p:cNvPr id="28471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8" name="Freeform 46"/>
              <p:cNvSpPr>
                <a:spLocks/>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284728" name="Rectangle 56"/>
            <p:cNvSpPr>
              <a:spLocks noChangeArrowheads="1"/>
            </p:cNvSpPr>
            <p:nvPr/>
          </p:nvSpPr>
          <p:spPr bwMode="auto">
            <a:xfrm>
              <a:off x="3774198" y="4149080"/>
              <a:ext cx="3595018"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800" b="1" dirty="0">
                  <a:solidFill>
                    <a:srgbClr val="000099"/>
                  </a:solidFill>
                  <a:latin typeface="+mn-lt"/>
                  <a:ea typeface="黑体" pitchFamily="2" charset="-122"/>
                </a:rPr>
                <a:t>(a</a:t>
              </a:r>
              <a:r>
                <a:rPr kumimoji="1" lang="en-US" altLang="zh-CN" sz="1800" b="1" dirty="0" smtClean="0">
                  <a:solidFill>
                    <a:srgbClr val="000099"/>
                  </a:solidFill>
                  <a:latin typeface="+mn-lt"/>
                  <a:ea typeface="黑体" pitchFamily="2" charset="-122"/>
                </a:rPr>
                <a:t>) </a:t>
              </a:r>
              <a:r>
                <a:rPr kumimoji="1" lang="zh-CN" altLang="en-US" sz="1800" b="1" dirty="0" smtClean="0">
                  <a:solidFill>
                    <a:srgbClr val="000099"/>
                  </a:solidFill>
                  <a:latin typeface="+mn-lt"/>
                  <a:ea typeface="黑体" pitchFamily="2" charset="-122"/>
                </a:rPr>
                <a:t>三层的简化模型</a:t>
              </a:r>
              <a:endParaRPr kumimoji="1" lang="en-US" altLang="zh-CN" sz="1800" b="1" dirty="0">
                <a:solidFill>
                  <a:srgbClr val="000099"/>
                </a:solidFill>
                <a:latin typeface="+mn-lt"/>
                <a:ea typeface="黑体" pitchFamily="2" charset="-122"/>
              </a:endParaRPr>
            </a:p>
          </p:txBody>
        </p:sp>
        <p:sp>
          <p:nvSpPr>
            <p:cNvPr id="284739" name="Rectangle 67"/>
            <p:cNvSpPr>
              <a:spLocks noChangeArrowheads="1"/>
            </p:cNvSpPr>
            <p:nvPr/>
          </p:nvSpPr>
          <p:spPr bwMode="auto">
            <a:xfrm>
              <a:off x="1344132" y="1482155"/>
              <a:ext cx="2178977" cy="1828800"/>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740" name="Rectangle 68"/>
            <p:cNvSpPr>
              <a:spLocks noChangeArrowheads="1"/>
            </p:cNvSpPr>
            <p:nvPr/>
          </p:nvSpPr>
          <p:spPr bwMode="auto">
            <a:xfrm>
              <a:off x="1364770" y="2091755"/>
              <a:ext cx="2146300" cy="609600"/>
            </a:xfrm>
            <a:prstGeom prst="rect">
              <a:avLst/>
            </a:prstGeom>
            <a:solidFill>
              <a:srgbClr val="FFCCFF"/>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1" name="Line 69"/>
            <p:cNvSpPr>
              <a:spLocks noChangeShapeType="1"/>
            </p:cNvSpPr>
            <p:nvPr/>
          </p:nvSpPr>
          <p:spPr bwMode="auto">
            <a:xfrm>
              <a:off x="1344132" y="2090167"/>
              <a:ext cx="2175537" cy="15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2" name="Rectangle 70"/>
            <p:cNvSpPr>
              <a:spLocks noChangeArrowheads="1"/>
            </p:cNvSpPr>
            <p:nvPr/>
          </p:nvSpPr>
          <p:spPr bwMode="auto">
            <a:xfrm>
              <a:off x="1676052" y="2244155"/>
              <a:ext cx="1506538"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743" name="Line 71"/>
            <p:cNvSpPr>
              <a:spLocks noChangeShapeType="1"/>
            </p:cNvSpPr>
            <p:nvPr/>
          </p:nvSpPr>
          <p:spPr bwMode="auto">
            <a:xfrm>
              <a:off x="1344132" y="2699767"/>
              <a:ext cx="2175537" cy="15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4" name="Rectangle 72"/>
            <p:cNvSpPr>
              <a:spLocks noChangeArrowheads="1"/>
            </p:cNvSpPr>
            <p:nvPr/>
          </p:nvSpPr>
          <p:spPr bwMode="auto">
            <a:xfrm>
              <a:off x="1897905" y="1634555"/>
              <a:ext cx="1073150" cy="304800"/>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1800" b="1">
                  <a:solidFill>
                    <a:srgbClr val="000099"/>
                  </a:solidFill>
                  <a:latin typeface="+mn-lt"/>
                  <a:ea typeface="黑体" pitchFamily="2" charset="-122"/>
                </a:rPr>
                <a:t>IP </a:t>
              </a:r>
              <a:r>
                <a:rPr kumimoji="1" lang="zh-CN" altLang="en-US" sz="1800" b="1">
                  <a:solidFill>
                    <a:srgbClr val="000099"/>
                  </a:solidFill>
                  <a:latin typeface="+mn-lt"/>
                  <a:ea typeface="黑体" pitchFamily="2" charset="-122"/>
                </a:rPr>
                <a:t>数据报</a:t>
              </a:r>
            </a:p>
          </p:txBody>
        </p:sp>
        <p:sp>
          <p:nvSpPr>
            <p:cNvPr id="284745" name="Rectangle 73"/>
            <p:cNvSpPr>
              <a:spLocks noChangeArrowheads="1"/>
            </p:cNvSpPr>
            <p:nvPr/>
          </p:nvSpPr>
          <p:spPr bwMode="auto">
            <a:xfrm>
              <a:off x="1669173" y="2853755"/>
              <a:ext cx="1520296"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746" name="Rectangle 74"/>
            <p:cNvSpPr>
              <a:spLocks noChangeArrowheads="1"/>
            </p:cNvSpPr>
            <p:nvPr/>
          </p:nvSpPr>
          <p:spPr bwMode="auto">
            <a:xfrm>
              <a:off x="1600382" y="2866455"/>
              <a:ext cx="1638270" cy="299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1600" b="1">
                  <a:solidFill>
                    <a:srgbClr val="000099"/>
                  </a:solidFill>
                  <a:latin typeface="+mn-lt"/>
                  <a:ea typeface="黑体" pitchFamily="2" charset="-122"/>
                </a:rPr>
                <a:t>1010…  …0110</a:t>
              </a:r>
            </a:p>
          </p:txBody>
        </p:sp>
        <p:sp>
          <p:nvSpPr>
            <p:cNvPr id="284747" name="AutoShape 75"/>
            <p:cNvSpPr>
              <a:spLocks noChangeArrowheads="1"/>
            </p:cNvSpPr>
            <p:nvPr/>
          </p:nvSpPr>
          <p:spPr bwMode="auto">
            <a:xfrm>
              <a:off x="2267661" y="2701355"/>
              <a:ext cx="330200" cy="334962"/>
            </a:xfrm>
            <a:prstGeom prst="downArrow">
              <a:avLst>
                <a:gd name="adj1" fmla="val 50000"/>
                <a:gd name="adj2" fmla="val 43231"/>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284748" name="Rectangle 76"/>
            <p:cNvSpPr>
              <a:spLocks noChangeArrowheads="1"/>
            </p:cNvSpPr>
            <p:nvPr/>
          </p:nvSpPr>
          <p:spPr bwMode="auto">
            <a:xfrm>
              <a:off x="1891026" y="2253681"/>
              <a:ext cx="1073150" cy="280987"/>
            </a:xfrm>
            <a:prstGeom prst="rect">
              <a:avLst/>
            </a:prstGeom>
            <a:solidFill>
              <a:srgbClr val="DDDDDD"/>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9" name="AutoShape 77"/>
            <p:cNvSpPr>
              <a:spLocks noChangeArrowheads="1"/>
            </p:cNvSpPr>
            <p:nvPr/>
          </p:nvSpPr>
          <p:spPr bwMode="auto">
            <a:xfrm>
              <a:off x="1897905" y="1948881"/>
              <a:ext cx="1073150" cy="369887"/>
            </a:xfrm>
            <a:prstGeom prst="downArrow">
              <a:avLst>
                <a:gd name="adj1" fmla="val 65389"/>
                <a:gd name="adj2" fmla="val 39394"/>
              </a:avLst>
            </a:prstGeom>
            <a:solidFill>
              <a:schemeClr val="accent2"/>
            </a:solidFill>
            <a:ln w="12700">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itchFamily="2" charset="-122"/>
              </a:endParaRPr>
            </a:p>
          </p:txBody>
        </p:sp>
        <p:sp>
          <p:nvSpPr>
            <p:cNvPr id="284750" name="Text Box 78"/>
            <p:cNvSpPr txBox="1">
              <a:spLocks noChangeArrowheads="1"/>
            </p:cNvSpPr>
            <p:nvPr/>
          </p:nvSpPr>
          <p:spPr bwMode="auto">
            <a:xfrm>
              <a:off x="1309736" y="2198118"/>
              <a:ext cx="41549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dirty="0">
                  <a:solidFill>
                    <a:srgbClr val="FF0000"/>
                  </a:solidFill>
                  <a:latin typeface="+mn-lt"/>
                  <a:ea typeface="黑体" pitchFamily="2" charset="-122"/>
                </a:rPr>
                <a:t>帧</a:t>
              </a:r>
            </a:p>
          </p:txBody>
        </p:sp>
        <p:sp>
          <p:nvSpPr>
            <p:cNvPr id="284751" name="Rectangle 79"/>
            <p:cNvSpPr>
              <a:spLocks noChangeArrowheads="1"/>
            </p:cNvSpPr>
            <p:nvPr/>
          </p:nvSpPr>
          <p:spPr bwMode="auto">
            <a:xfrm>
              <a:off x="2114599" y="1912367"/>
              <a:ext cx="644408"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装入</a:t>
              </a:r>
            </a:p>
          </p:txBody>
        </p:sp>
        <p:sp>
          <p:nvSpPr>
            <p:cNvPr id="284752" name="Line 80"/>
            <p:cNvSpPr>
              <a:spLocks noChangeShapeType="1"/>
            </p:cNvSpPr>
            <p:nvPr/>
          </p:nvSpPr>
          <p:spPr bwMode="auto">
            <a:xfrm>
              <a:off x="1885867" y="2248917"/>
              <a:ext cx="0" cy="285750"/>
            </a:xfrm>
            <a:prstGeom prst="line">
              <a:avLst/>
            </a:prstGeom>
            <a:noFill/>
            <a:ln w="1270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53" name="Line 81"/>
            <p:cNvSpPr>
              <a:spLocks noChangeShapeType="1"/>
            </p:cNvSpPr>
            <p:nvPr/>
          </p:nvSpPr>
          <p:spPr bwMode="auto">
            <a:xfrm>
              <a:off x="2959017" y="2250505"/>
              <a:ext cx="0" cy="285750"/>
            </a:xfrm>
            <a:prstGeom prst="line">
              <a:avLst/>
            </a:prstGeom>
            <a:noFill/>
            <a:ln w="1270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 name="标题 2"/>
          <p:cNvSpPr>
            <a:spLocks noGrp="1"/>
          </p:cNvSpPr>
          <p:nvPr>
            <p:ph type="title"/>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数据链路层传送的是帧</a:t>
            </a:r>
          </a:p>
        </p:txBody>
      </p:sp>
      <p:sp>
        <p:nvSpPr>
          <p:cNvPr id="6" name="矩形 5"/>
          <p:cNvSpPr/>
          <p:nvPr/>
        </p:nvSpPr>
        <p:spPr>
          <a:xfrm>
            <a:off x="2114599" y="6381328"/>
            <a:ext cx="6579923" cy="461665"/>
          </a:xfrm>
          <a:prstGeom prst="rect">
            <a:avLst/>
          </a:prstGeom>
        </p:spPr>
        <p:txBody>
          <a:bodyPr wrap="square">
            <a:spAutoFit/>
          </a:bodyPr>
          <a:lstStyle/>
          <a:p>
            <a:pPr algn="ctr"/>
            <a:r>
              <a:rPr lang="zh-CN" altLang="zh-CN" sz="2400" b="1" dirty="0" smtClean="0">
                <a:latin typeface="+mn-lt"/>
                <a:ea typeface="黑体" pitchFamily="2" charset="-122"/>
              </a:rPr>
              <a:t>使用</a:t>
            </a:r>
            <a:r>
              <a:rPr lang="zh-CN" altLang="zh-CN" sz="2400" b="1" dirty="0">
                <a:latin typeface="+mn-lt"/>
                <a:ea typeface="黑体" pitchFamily="2" charset="-122"/>
              </a:rPr>
              <a:t>点对点信道的数据链路层</a:t>
            </a:r>
            <a:endParaRPr lang="zh-CN" altLang="en-US" sz="2400" b="1" dirty="0">
              <a:latin typeface="+mn-lt"/>
              <a:ea typeface="黑体" pitchFamily="2" charset="-122"/>
            </a:endParaRPr>
          </a:p>
        </p:txBody>
      </p:sp>
    </p:spTree>
    <p:extLst>
      <p:ext uri="{BB962C8B-B14F-4D97-AF65-F5344CB8AC3E}">
        <p14:creationId xmlns="" xmlns:p14="http://schemas.microsoft.com/office/powerpoint/2010/main" val="32901902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en-US" dirty="0"/>
              <a:t>数据链路层像个数字管道 </a:t>
            </a:r>
          </a:p>
        </p:txBody>
      </p:sp>
      <p:sp>
        <p:nvSpPr>
          <p:cNvPr id="126979" name="Rectangle 3"/>
          <p:cNvSpPr>
            <a:spLocks noGrp="1" noChangeArrowheads="1"/>
          </p:cNvSpPr>
          <p:nvPr>
            <p:ph idx="1"/>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常常在两个对等的数据链路层之间画出一个数字管道，而在这条数字管道上传输的数据单位是帧。</a:t>
            </a:r>
          </a:p>
          <a:p>
            <a:endParaRPr lang="zh-CN" altLang="en-US" dirty="0"/>
          </a:p>
          <a:p>
            <a:endParaRPr lang="zh-CN" altLang="en-US" dirty="0"/>
          </a:p>
          <a:p>
            <a:r>
              <a:rPr lang="zh-CN" altLang="zh-CN" dirty="0"/>
              <a:t>数据链路层不必考虑物理层如何实现比特传输的细节</a:t>
            </a:r>
            <a:r>
              <a:rPr lang="zh-CN" altLang="zh-CN" dirty="0" smtClean="0"/>
              <a:t>。甚至</a:t>
            </a:r>
            <a:r>
              <a:rPr lang="zh-CN" altLang="zh-CN" dirty="0"/>
              <a:t>还可以更简单地设想好像是沿着两个数据链路层之间的水平方向把帧直接发送到</a:t>
            </a:r>
            <a:r>
              <a:rPr lang="zh-CN" altLang="zh-CN" dirty="0" smtClean="0"/>
              <a:t>对方</a:t>
            </a:r>
            <a:r>
              <a:rPr lang="zh-CN" altLang="en-US" dirty="0" smtClean="0"/>
              <a:t>。</a:t>
            </a:r>
            <a:endParaRPr lang="zh-CN" altLang="en-US" dirty="0"/>
          </a:p>
        </p:txBody>
      </p:sp>
      <p:grpSp>
        <p:nvGrpSpPr>
          <p:cNvPr id="126991" name="Group 15"/>
          <p:cNvGrpSpPr>
            <a:grpSpLocks/>
          </p:cNvGrpSpPr>
          <p:nvPr/>
        </p:nvGrpSpPr>
        <p:grpSpPr bwMode="auto">
          <a:xfrm>
            <a:off x="975123" y="2996952"/>
            <a:ext cx="8268758" cy="863600"/>
            <a:chOff x="567" y="2251"/>
            <a:chExt cx="4808" cy="544"/>
          </a:xfrm>
        </p:grpSpPr>
        <p:sp>
          <p:nvSpPr>
            <p:cNvPr id="126980" name="Oval 4"/>
            <p:cNvSpPr>
              <a:spLocks noChangeArrowheads="1"/>
            </p:cNvSpPr>
            <p:nvPr/>
          </p:nvSpPr>
          <p:spPr bwMode="auto">
            <a:xfrm>
              <a:off x="567" y="2251"/>
              <a:ext cx="499" cy="499"/>
            </a:xfrm>
            <a:prstGeom prst="ellipse">
              <a:avLst/>
            </a:prstGeom>
            <a:solidFill>
              <a:srgbClr val="FFFF00"/>
            </a:solidFill>
            <a:ln w="9525">
              <a:solidFill>
                <a:srgbClr val="333399"/>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ea typeface="黑体" pitchFamily="2" charset="-122"/>
                </a:rPr>
                <a:t>结点</a:t>
              </a:r>
            </a:p>
          </p:txBody>
        </p:sp>
        <p:sp>
          <p:nvSpPr>
            <p:cNvPr id="126982" name="Oval 6"/>
            <p:cNvSpPr>
              <a:spLocks noChangeArrowheads="1"/>
            </p:cNvSpPr>
            <p:nvPr/>
          </p:nvSpPr>
          <p:spPr bwMode="auto">
            <a:xfrm>
              <a:off x="4876" y="2251"/>
              <a:ext cx="499" cy="499"/>
            </a:xfrm>
            <a:prstGeom prst="ellipse">
              <a:avLst/>
            </a:prstGeom>
            <a:solidFill>
              <a:srgbClr val="FFFF00"/>
            </a:solidFill>
            <a:ln w="9525">
              <a:solidFill>
                <a:srgbClr val="333399"/>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ea typeface="黑体" pitchFamily="2" charset="-122"/>
                </a:rPr>
                <a:t>结点</a:t>
              </a:r>
            </a:p>
          </p:txBody>
        </p:sp>
        <p:sp>
          <p:nvSpPr>
            <p:cNvPr id="126984" name="Line 8"/>
            <p:cNvSpPr>
              <a:spLocks noChangeShapeType="1"/>
            </p:cNvSpPr>
            <p:nvPr/>
          </p:nvSpPr>
          <p:spPr bwMode="auto">
            <a:xfrm>
              <a:off x="1066" y="2523"/>
              <a:ext cx="3810" cy="0"/>
            </a:xfrm>
            <a:prstGeom prst="line">
              <a:avLst/>
            </a:prstGeom>
            <a:noFill/>
            <a:ln w="571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26983" name="AutoShape 7"/>
            <p:cNvSpPr>
              <a:spLocks noChangeArrowheads="1"/>
            </p:cNvSpPr>
            <p:nvPr/>
          </p:nvSpPr>
          <p:spPr bwMode="auto">
            <a:xfrm rot="16200000">
              <a:off x="2676" y="686"/>
              <a:ext cx="544" cy="3674"/>
            </a:xfrm>
            <a:prstGeom prst="can">
              <a:avLst>
                <a:gd name="adj" fmla="val 22418"/>
              </a:avLst>
            </a:prstGeom>
            <a:gradFill rotWithShape="1">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endParaRPr>
            </a:p>
          </p:txBody>
        </p:sp>
        <p:sp>
          <p:nvSpPr>
            <p:cNvPr id="126985" name="Rectangle 9"/>
            <p:cNvSpPr>
              <a:spLocks noChangeArrowheads="1"/>
            </p:cNvSpPr>
            <p:nvPr/>
          </p:nvSpPr>
          <p:spPr bwMode="auto">
            <a:xfrm>
              <a:off x="1383" y="2387"/>
              <a:ext cx="1043" cy="272"/>
            </a:xfrm>
            <a:prstGeom prst="rect">
              <a:avLst/>
            </a:prstGeom>
            <a:solidFill>
              <a:srgbClr val="FF66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ea typeface="黑体" pitchFamily="2" charset="-122"/>
                </a:rPr>
                <a:t>帧</a:t>
              </a:r>
            </a:p>
          </p:txBody>
        </p:sp>
        <p:sp>
          <p:nvSpPr>
            <p:cNvPr id="126986" name="Line 10"/>
            <p:cNvSpPr>
              <a:spLocks noChangeShapeType="1"/>
            </p:cNvSpPr>
            <p:nvPr/>
          </p:nvSpPr>
          <p:spPr bwMode="auto">
            <a:xfrm>
              <a:off x="1066" y="2523"/>
              <a:ext cx="117" cy="0"/>
            </a:xfrm>
            <a:prstGeom prst="line">
              <a:avLst/>
            </a:prstGeom>
            <a:noFill/>
            <a:ln w="571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26988" name="Rectangle 12"/>
            <p:cNvSpPr>
              <a:spLocks noChangeArrowheads="1"/>
            </p:cNvSpPr>
            <p:nvPr/>
          </p:nvSpPr>
          <p:spPr bwMode="auto">
            <a:xfrm>
              <a:off x="3243" y="2387"/>
              <a:ext cx="1043" cy="272"/>
            </a:xfrm>
            <a:prstGeom prst="rect">
              <a:avLst/>
            </a:prstGeom>
            <a:solidFill>
              <a:srgbClr val="FF66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ea typeface="黑体" pitchFamily="2" charset="-122"/>
                </a:rPr>
                <a:t>帧</a:t>
              </a:r>
            </a:p>
          </p:txBody>
        </p:sp>
        <p:sp>
          <p:nvSpPr>
            <p:cNvPr id="126989" name="Line 13"/>
            <p:cNvSpPr>
              <a:spLocks noChangeShapeType="1"/>
            </p:cNvSpPr>
            <p:nvPr/>
          </p:nvSpPr>
          <p:spPr bwMode="auto">
            <a:xfrm>
              <a:off x="2426" y="2523"/>
              <a:ext cx="273" cy="0"/>
            </a:xfrm>
            <a:prstGeom prst="line">
              <a:avLst/>
            </a:prstGeom>
            <a:noFill/>
            <a:ln w="76200">
              <a:solidFill>
                <a:srgbClr val="0000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26990" name="Line 14"/>
            <p:cNvSpPr>
              <a:spLocks noChangeShapeType="1"/>
            </p:cNvSpPr>
            <p:nvPr/>
          </p:nvSpPr>
          <p:spPr bwMode="auto">
            <a:xfrm>
              <a:off x="4285" y="2523"/>
              <a:ext cx="273" cy="0"/>
            </a:xfrm>
            <a:prstGeom prst="line">
              <a:avLst/>
            </a:prstGeom>
            <a:noFill/>
            <a:ln w="76200">
              <a:solidFill>
                <a:srgbClr val="0000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grpSp>
    </p:spTree>
    <p:extLst>
      <p:ext uri="{BB962C8B-B14F-4D97-AF65-F5344CB8AC3E}">
        <p14:creationId xmlns="" xmlns:p14="http://schemas.microsoft.com/office/powerpoint/2010/main" val="26314569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69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9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endParaRPr lang="zh-CN" altLang="en-US" dirty="0"/>
          </a:p>
        </p:txBody>
      </p:sp>
      <p:sp>
        <p:nvSpPr>
          <p:cNvPr id="3" name="内容占位符 2"/>
          <p:cNvSpPr>
            <a:spLocks noGrp="1"/>
          </p:cNvSpPr>
          <p:nvPr>
            <p:ph idx="1"/>
          </p:nvPr>
        </p:nvSpPr>
        <p:spPr/>
        <p:txBody>
          <a:bodyPr/>
          <a:lstStyle/>
          <a:p>
            <a:r>
              <a:rPr lang="zh-CN" altLang="en-US" dirty="0" smtClean="0">
                <a:solidFill>
                  <a:srgbClr val="000000"/>
                </a:solidFill>
                <a:latin typeface="微软雅黑" pitchFamily="34" charset="-122"/>
                <a:ea typeface="微软雅黑" pitchFamily="34" charset="-122"/>
              </a:rPr>
              <a:t>数据链路层（相邻结点间）传送信息可能出现哪些问题？</a:t>
            </a:r>
            <a:endParaRPr lang="en-US" altLang="zh-CN" dirty="0" smtClean="0">
              <a:solidFill>
                <a:srgbClr val="000000"/>
              </a:solidFill>
              <a:latin typeface="微软雅黑" pitchFamily="34" charset="-122"/>
              <a:ea typeface="微软雅黑" pitchFamily="34" charset="-122"/>
            </a:endParaRPr>
          </a:p>
          <a:p>
            <a:r>
              <a:rPr lang="zh-CN" altLang="en-US" dirty="0" smtClean="0">
                <a:solidFill>
                  <a:srgbClr val="000000"/>
                </a:solidFill>
                <a:latin typeface="微软雅黑" pitchFamily="34" charset="-122"/>
                <a:ea typeface="微软雅黑" pitchFamily="34" charset="-122"/>
              </a:rPr>
              <a:t>两人面对面传递一堆书可能会出现哪些问题？</a:t>
            </a:r>
            <a:endParaRPr lang="zh-CN" altLang="en-US" dirty="0"/>
          </a:p>
        </p:txBody>
      </p:sp>
      <p:pic>
        <p:nvPicPr>
          <p:cNvPr id="4" name="图片 3" descr="BOOKS.jpg"/>
          <p:cNvPicPr>
            <a:picLocks noChangeAspect="1"/>
          </p:cNvPicPr>
          <p:nvPr/>
        </p:nvPicPr>
        <p:blipFill>
          <a:blip r:embed="rId2" cstate="print"/>
          <a:stretch>
            <a:fillRect/>
          </a:stretch>
        </p:blipFill>
        <p:spPr>
          <a:xfrm>
            <a:off x="2432720" y="2852936"/>
            <a:ext cx="4762500" cy="31623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ltLang="zh-CN" dirty="0"/>
              <a:t>3.1.2  </a:t>
            </a:r>
            <a:r>
              <a:rPr lang="zh-CN" altLang="en-US" dirty="0"/>
              <a:t>三个基本问题 </a:t>
            </a:r>
          </a:p>
        </p:txBody>
      </p:sp>
      <p:sp>
        <p:nvSpPr>
          <p:cNvPr id="130051" name="Rectangle 3"/>
          <p:cNvSpPr>
            <a:spLocks noGrp="1" noChangeArrowheads="1"/>
          </p:cNvSpPr>
          <p:nvPr>
            <p:ph idx="1"/>
          </p:nvPr>
        </p:nvSpPr>
        <p:spPr/>
        <p:txBody>
          <a:bodyPr/>
          <a:lstStyle/>
          <a:p>
            <a:r>
              <a:rPr lang="zh-CN" altLang="zh-CN" dirty="0"/>
              <a:t>数据链路层协议有许多种，但有三个基本问题则是共同的。这三个基本问题</a:t>
            </a:r>
            <a:r>
              <a:rPr lang="zh-CN" altLang="zh-CN" dirty="0" smtClean="0"/>
              <a:t>是</a:t>
            </a:r>
            <a:r>
              <a:rPr lang="zh-CN" altLang="en-US" dirty="0" smtClean="0"/>
              <a:t>：</a:t>
            </a:r>
            <a:endParaRPr lang="en-US" altLang="zh-CN" dirty="0" smtClean="0"/>
          </a:p>
          <a:p>
            <a:pPr>
              <a:buFont typeface="Wingdings" pitchFamily="2" charset="2"/>
              <a:buNone/>
            </a:pPr>
            <a:r>
              <a:rPr lang="en-US" altLang="zh-CN" dirty="0" smtClean="0"/>
              <a:t>1. </a:t>
            </a:r>
            <a:r>
              <a:rPr lang="zh-CN" altLang="en-US" dirty="0"/>
              <a:t>封装成帧</a:t>
            </a:r>
          </a:p>
          <a:p>
            <a:pPr>
              <a:buFont typeface="Wingdings" pitchFamily="2" charset="2"/>
              <a:buNone/>
            </a:pPr>
            <a:r>
              <a:rPr lang="en-US" altLang="zh-CN" dirty="0" smtClean="0"/>
              <a:t>2. </a:t>
            </a:r>
            <a:r>
              <a:rPr lang="zh-CN" altLang="en-US" dirty="0"/>
              <a:t>透明传输</a:t>
            </a:r>
          </a:p>
          <a:p>
            <a:pPr>
              <a:buFont typeface="Wingdings" pitchFamily="2" charset="2"/>
              <a:buNone/>
            </a:pPr>
            <a:r>
              <a:rPr lang="en-US" altLang="zh-CN" dirty="0" smtClean="0"/>
              <a:t>3. </a:t>
            </a:r>
            <a:r>
              <a:rPr lang="zh-CN" altLang="en-US" dirty="0"/>
              <a:t>差错控制 </a:t>
            </a:r>
          </a:p>
          <a:p>
            <a:pPr>
              <a:buFont typeface="Wingdings" pitchFamily="2" charset="2"/>
              <a:buNone/>
            </a:pPr>
            <a:endParaRPr lang="en-US" altLang="zh-CN" dirty="0"/>
          </a:p>
        </p:txBody>
      </p:sp>
    </p:spTree>
    <p:extLst>
      <p:ext uri="{BB962C8B-B14F-4D97-AF65-F5344CB8AC3E}">
        <p14:creationId xmlns="" xmlns:p14="http://schemas.microsoft.com/office/powerpoint/2010/main" val="14456926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altLang="zh-CN" dirty="0"/>
              <a:t>1.  </a:t>
            </a:r>
            <a:r>
              <a:rPr lang="zh-CN" altLang="en-US" dirty="0"/>
              <a:t>封装成帧</a:t>
            </a:r>
          </a:p>
        </p:txBody>
      </p:sp>
      <p:sp>
        <p:nvSpPr>
          <p:cNvPr id="352259" name="Rectangle 3"/>
          <p:cNvSpPr>
            <a:spLocks noGrp="1" noChangeArrowheads="1"/>
          </p:cNvSpPr>
          <p:nvPr>
            <p:ph idx="1"/>
          </p:nvPr>
        </p:nvSpPr>
        <p:spPr/>
        <p:txBody>
          <a:bodyPr/>
          <a:lstStyle/>
          <a:p>
            <a:pPr algn="just"/>
            <a:r>
              <a:rPr lang="zh-CN" altLang="en-US" sz="2800" dirty="0">
                <a:solidFill>
                  <a:srgbClr val="FF0000"/>
                </a:solidFill>
              </a:rPr>
              <a:t>封装成</a:t>
            </a:r>
            <a:r>
              <a:rPr lang="zh-CN" altLang="en-US" sz="2800" dirty="0" smtClean="0">
                <a:solidFill>
                  <a:srgbClr val="FF0000"/>
                </a:solidFill>
              </a:rPr>
              <a:t>帧 </a:t>
            </a:r>
            <a:r>
              <a:rPr lang="en-US" altLang="zh-CN" sz="2800" dirty="0" smtClean="0"/>
              <a:t>(</a:t>
            </a:r>
            <a:r>
              <a:rPr lang="en-US" altLang="zh-CN" sz="2800" dirty="0"/>
              <a:t>framing</a:t>
            </a:r>
            <a:r>
              <a:rPr lang="en-US" altLang="zh-CN" sz="2800" dirty="0" smtClean="0"/>
              <a:t>) </a:t>
            </a:r>
            <a:r>
              <a:rPr lang="zh-CN" altLang="en-US" sz="2800" dirty="0" smtClean="0"/>
              <a:t>就是</a:t>
            </a:r>
            <a:r>
              <a:rPr lang="zh-CN" altLang="en-US" sz="2800" dirty="0"/>
              <a:t>在一段数据的前后分别添加首部和尾部</a:t>
            </a:r>
            <a:r>
              <a:rPr lang="zh-CN" altLang="en-US" sz="2800" dirty="0" smtClean="0"/>
              <a:t>，构成一个帧。</a:t>
            </a:r>
            <a:endParaRPr lang="zh-CN" altLang="en-US" sz="2800" dirty="0"/>
          </a:p>
          <a:p>
            <a:pPr algn="just"/>
            <a:r>
              <a:rPr lang="zh-CN" altLang="en-US" sz="2800" dirty="0"/>
              <a:t>首部和尾部的一个重要作用就是进行</a:t>
            </a:r>
            <a:r>
              <a:rPr lang="zh-CN" altLang="en-US" sz="2800" dirty="0">
                <a:solidFill>
                  <a:srgbClr val="FF0000"/>
                </a:solidFill>
              </a:rPr>
              <a:t>帧定界。</a:t>
            </a:r>
            <a:r>
              <a:rPr lang="zh-CN" altLang="en-US" dirty="0"/>
              <a:t>  </a:t>
            </a:r>
          </a:p>
        </p:txBody>
      </p:sp>
      <p:sp>
        <p:nvSpPr>
          <p:cNvPr id="23" name="页脚占位符 4"/>
          <p:cNvSpPr>
            <a:spLocks noGrp="1"/>
          </p:cNvSpPr>
          <p:nvPr>
            <p:ph type="ftr" sz="quarter" idx="11"/>
          </p:nvPr>
        </p:nvSpPr>
        <p:spPr>
          <a:xfrm>
            <a:off x="3620901" y="5448964"/>
            <a:ext cx="3136900" cy="457200"/>
          </a:xfrm>
        </p:spPr>
        <p:txBody>
          <a:bodyPr/>
          <a:lstStyle/>
          <a:p>
            <a:r>
              <a:rPr lang="zh-CN" altLang="en-US" b="1">
                <a:solidFill>
                  <a:srgbClr val="000099"/>
                </a:solidFill>
                <a:latin typeface="+mn-lt"/>
                <a:ea typeface="黑体" pitchFamily="2" charset="-122"/>
              </a:rPr>
              <a:t>课件制作人：谢希仁</a:t>
            </a:r>
          </a:p>
        </p:txBody>
      </p:sp>
      <p:sp>
        <p:nvSpPr>
          <p:cNvPr id="352260" name="Text Box 4"/>
          <p:cNvSpPr txBox="1">
            <a:spLocks noChangeArrowheads="1"/>
          </p:cNvSpPr>
          <p:nvPr/>
        </p:nvSpPr>
        <p:spPr bwMode="auto">
          <a:xfrm>
            <a:off x="8453516" y="3104401"/>
            <a:ext cx="1107996" cy="46166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帧结束</a:t>
            </a:r>
          </a:p>
        </p:txBody>
      </p:sp>
      <p:sp>
        <p:nvSpPr>
          <p:cNvPr id="352261" name="Rectangle 5"/>
          <p:cNvSpPr>
            <a:spLocks noChangeArrowheads="1"/>
          </p:cNvSpPr>
          <p:nvPr/>
        </p:nvSpPr>
        <p:spPr bwMode="auto">
          <a:xfrm>
            <a:off x="1821999" y="4053726"/>
            <a:ext cx="1293283" cy="5969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帧首部</a:t>
            </a:r>
          </a:p>
        </p:txBody>
      </p:sp>
      <p:sp>
        <p:nvSpPr>
          <p:cNvPr id="352262" name="Rectangle 6"/>
          <p:cNvSpPr>
            <a:spLocks noChangeArrowheads="1"/>
          </p:cNvSpPr>
          <p:nvPr/>
        </p:nvSpPr>
        <p:spPr bwMode="auto">
          <a:xfrm>
            <a:off x="3115283" y="2980576"/>
            <a:ext cx="4634839" cy="596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400" b="1">
                <a:solidFill>
                  <a:srgbClr val="000099"/>
                </a:solidFill>
                <a:latin typeface="+mn-lt"/>
                <a:ea typeface="黑体" pitchFamily="2" charset="-122"/>
              </a:rPr>
              <a:t>IP </a:t>
            </a:r>
            <a:r>
              <a:rPr kumimoji="1" lang="zh-CN" altLang="en-US" sz="2400" b="1">
                <a:solidFill>
                  <a:srgbClr val="000099"/>
                </a:solidFill>
                <a:latin typeface="+mn-lt"/>
                <a:ea typeface="黑体" pitchFamily="2" charset="-122"/>
              </a:rPr>
              <a:t>数据报</a:t>
            </a:r>
          </a:p>
        </p:txBody>
      </p:sp>
      <p:sp>
        <p:nvSpPr>
          <p:cNvPr id="352263" name="Rectangle 7"/>
          <p:cNvSpPr>
            <a:spLocks noChangeArrowheads="1"/>
          </p:cNvSpPr>
          <p:nvPr/>
        </p:nvSpPr>
        <p:spPr bwMode="auto">
          <a:xfrm>
            <a:off x="3115283" y="4053726"/>
            <a:ext cx="4634839" cy="596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帧的数据部分</a:t>
            </a:r>
          </a:p>
        </p:txBody>
      </p:sp>
      <p:sp>
        <p:nvSpPr>
          <p:cNvPr id="352264" name="Rectangle 8"/>
          <p:cNvSpPr>
            <a:spLocks noChangeArrowheads="1"/>
          </p:cNvSpPr>
          <p:nvPr/>
        </p:nvSpPr>
        <p:spPr bwMode="auto">
          <a:xfrm>
            <a:off x="7750122" y="4053726"/>
            <a:ext cx="1293283" cy="5969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帧尾部</a:t>
            </a:r>
          </a:p>
        </p:txBody>
      </p:sp>
      <p:sp>
        <p:nvSpPr>
          <p:cNvPr id="352265" name="Line 9"/>
          <p:cNvSpPr>
            <a:spLocks noChangeShapeType="1"/>
          </p:cNvSpPr>
          <p:nvPr/>
        </p:nvSpPr>
        <p:spPr bwMode="auto">
          <a:xfrm>
            <a:off x="3115283" y="5007813"/>
            <a:ext cx="4634839" cy="0"/>
          </a:xfrm>
          <a:prstGeom prst="line">
            <a:avLst/>
          </a:prstGeom>
          <a:noFill/>
          <a:ln w="9525">
            <a:solidFill>
              <a:schemeClr val="tx1"/>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6" name="Line 10"/>
          <p:cNvSpPr>
            <a:spLocks noChangeShapeType="1"/>
          </p:cNvSpPr>
          <p:nvPr/>
        </p:nvSpPr>
        <p:spPr bwMode="auto">
          <a:xfrm>
            <a:off x="1821999" y="5485651"/>
            <a:ext cx="7221406" cy="0"/>
          </a:xfrm>
          <a:prstGeom prst="line">
            <a:avLst/>
          </a:prstGeom>
          <a:noFill/>
          <a:ln w="9525">
            <a:solidFill>
              <a:schemeClr val="tx1"/>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7" name="Line 11"/>
          <p:cNvSpPr>
            <a:spLocks noChangeShapeType="1"/>
          </p:cNvSpPr>
          <p:nvPr/>
        </p:nvSpPr>
        <p:spPr bwMode="auto">
          <a:xfrm>
            <a:off x="1821999" y="4725144"/>
            <a:ext cx="0" cy="1073150"/>
          </a:xfrm>
          <a:prstGeom prst="line">
            <a:avLst/>
          </a:prstGeom>
          <a:noFill/>
          <a:ln w="57150">
            <a:solidFill>
              <a:srgbClr val="C00000"/>
            </a:solidFill>
            <a:round/>
            <a:headEnd type="triangle" w="med" len="lg"/>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8" name="Line 12"/>
          <p:cNvSpPr>
            <a:spLocks noChangeShapeType="1"/>
          </p:cNvSpPr>
          <p:nvPr/>
        </p:nvSpPr>
        <p:spPr bwMode="auto">
          <a:xfrm>
            <a:off x="9043405" y="4769688"/>
            <a:ext cx="0" cy="10731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9" name="Line 13"/>
          <p:cNvSpPr>
            <a:spLocks noChangeShapeType="1"/>
          </p:cNvSpPr>
          <p:nvPr/>
        </p:nvSpPr>
        <p:spPr bwMode="auto">
          <a:xfrm>
            <a:off x="3115282" y="4769688"/>
            <a:ext cx="0" cy="4778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0" name="Line 14"/>
          <p:cNvSpPr>
            <a:spLocks noChangeShapeType="1"/>
          </p:cNvSpPr>
          <p:nvPr/>
        </p:nvSpPr>
        <p:spPr bwMode="auto">
          <a:xfrm>
            <a:off x="7750121" y="4769688"/>
            <a:ext cx="0" cy="4778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1" name="Text Box 15"/>
          <p:cNvSpPr txBox="1">
            <a:spLocks noChangeArrowheads="1"/>
          </p:cNvSpPr>
          <p:nvPr/>
        </p:nvSpPr>
        <p:spPr bwMode="auto">
          <a:xfrm>
            <a:off x="4840234" y="4761751"/>
            <a:ext cx="1104790" cy="46166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sym typeface="Symbol" pitchFamily="18" charset="2"/>
              </a:rPr>
              <a:t> </a:t>
            </a:r>
            <a:r>
              <a:rPr kumimoji="1" lang="en-US" altLang="zh-CN" sz="2400" b="1">
                <a:solidFill>
                  <a:srgbClr val="000099"/>
                </a:solidFill>
                <a:latin typeface="+mn-lt"/>
                <a:ea typeface="黑体" pitchFamily="2" charset="-122"/>
              </a:rPr>
              <a:t>MTU</a:t>
            </a:r>
          </a:p>
        </p:txBody>
      </p:sp>
      <p:sp>
        <p:nvSpPr>
          <p:cNvPr id="352272" name="Text Box 16"/>
          <p:cNvSpPr txBox="1">
            <a:spLocks noChangeArrowheads="1"/>
          </p:cNvSpPr>
          <p:nvPr/>
        </p:nvSpPr>
        <p:spPr bwMode="auto">
          <a:xfrm>
            <a:off x="4152317" y="5264988"/>
            <a:ext cx="2646878" cy="46166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数据链路层的帧长</a:t>
            </a:r>
          </a:p>
        </p:txBody>
      </p:sp>
      <p:sp>
        <p:nvSpPr>
          <p:cNvPr id="352273" name="AutoShape 17"/>
          <p:cNvSpPr>
            <a:spLocks noChangeArrowheads="1"/>
          </p:cNvSpPr>
          <p:nvPr/>
        </p:nvSpPr>
        <p:spPr bwMode="auto">
          <a:xfrm>
            <a:off x="5055208" y="3577476"/>
            <a:ext cx="754989" cy="595312"/>
          </a:xfrm>
          <a:prstGeom prst="downArrow">
            <a:avLst>
              <a:gd name="adj1" fmla="val 50000"/>
              <a:gd name="adj2" fmla="val 25000"/>
            </a:avLst>
          </a:prstGeom>
          <a:solidFill>
            <a:srgbClr val="66FF33"/>
          </a:solidFill>
          <a:ln w="9525">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itchFamily="2" charset="-122"/>
            </a:endParaRPr>
          </a:p>
        </p:txBody>
      </p:sp>
      <p:sp>
        <p:nvSpPr>
          <p:cNvPr id="352274" name="Text Box 18"/>
          <p:cNvSpPr txBox="1">
            <a:spLocks noChangeArrowheads="1"/>
          </p:cNvSpPr>
          <p:nvPr/>
        </p:nvSpPr>
        <p:spPr bwMode="auto">
          <a:xfrm>
            <a:off x="537786" y="5733256"/>
            <a:ext cx="2592288" cy="46166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400" b="1" dirty="0" smtClean="0">
                <a:solidFill>
                  <a:srgbClr val="000099"/>
                </a:solidFill>
                <a:latin typeface="+mn-lt"/>
                <a:ea typeface="黑体" pitchFamily="2" charset="-122"/>
              </a:rPr>
              <a:t>从这里开始发送</a:t>
            </a:r>
            <a:endParaRPr kumimoji="1" lang="zh-CN" altLang="en-US" sz="2400" b="1" dirty="0">
              <a:solidFill>
                <a:srgbClr val="000099"/>
              </a:solidFill>
              <a:latin typeface="+mn-lt"/>
              <a:ea typeface="黑体" pitchFamily="2" charset="-122"/>
            </a:endParaRPr>
          </a:p>
        </p:txBody>
      </p:sp>
      <p:sp>
        <p:nvSpPr>
          <p:cNvPr id="352275" name="Line 19"/>
          <p:cNvSpPr>
            <a:spLocks noChangeShapeType="1"/>
          </p:cNvSpPr>
          <p:nvPr/>
        </p:nvSpPr>
        <p:spPr bwMode="auto">
          <a:xfrm flipV="1">
            <a:off x="1830598" y="3596527"/>
            <a:ext cx="0" cy="396875"/>
          </a:xfrm>
          <a:prstGeom prst="line">
            <a:avLst/>
          </a:prstGeom>
          <a:noFill/>
          <a:ln w="38100">
            <a:solidFill>
              <a:srgbClr val="C00000"/>
            </a:solidFill>
            <a:round/>
            <a:headEnd type="triangle" w="med" len="lg"/>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6" name="Line 20"/>
          <p:cNvSpPr>
            <a:spLocks noChangeShapeType="1"/>
          </p:cNvSpPr>
          <p:nvPr/>
        </p:nvSpPr>
        <p:spPr bwMode="auto">
          <a:xfrm flipV="1">
            <a:off x="9036526" y="3596527"/>
            <a:ext cx="0" cy="396875"/>
          </a:xfrm>
          <a:prstGeom prst="line">
            <a:avLst/>
          </a:prstGeom>
          <a:noFill/>
          <a:ln w="38100">
            <a:solidFill>
              <a:srgbClr val="C00000"/>
            </a:solidFill>
            <a:round/>
            <a:headEnd type="triangle" w="med" len="lg"/>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7" name="Text Box 21"/>
          <p:cNvSpPr txBox="1">
            <a:spLocks noChangeArrowheads="1"/>
          </p:cNvSpPr>
          <p:nvPr/>
        </p:nvSpPr>
        <p:spPr bwMode="auto">
          <a:xfrm>
            <a:off x="1304343" y="3104401"/>
            <a:ext cx="1107996" cy="46166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帧开始</a:t>
            </a:r>
          </a:p>
        </p:txBody>
      </p:sp>
      <p:sp>
        <p:nvSpPr>
          <p:cNvPr id="24" name="Line 11"/>
          <p:cNvSpPr>
            <a:spLocks noChangeShapeType="1"/>
          </p:cNvSpPr>
          <p:nvPr/>
        </p:nvSpPr>
        <p:spPr bwMode="auto">
          <a:xfrm rot="16200000">
            <a:off x="1316596" y="3897052"/>
            <a:ext cx="0" cy="936103"/>
          </a:xfrm>
          <a:prstGeom prst="line">
            <a:avLst/>
          </a:prstGeom>
          <a:noFill/>
          <a:ln w="57150">
            <a:solidFill>
              <a:srgbClr val="000099"/>
            </a:solidFill>
            <a:round/>
            <a:headEnd type="triangle" w="med" len="lg"/>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 name="Text Box 18"/>
          <p:cNvSpPr txBox="1">
            <a:spLocks noChangeArrowheads="1"/>
          </p:cNvSpPr>
          <p:nvPr/>
        </p:nvSpPr>
        <p:spPr bwMode="auto">
          <a:xfrm>
            <a:off x="560512" y="3831431"/>
            <a:ext cx="971628" cy="461665"/>
          </a:xfrm>
          <a:prstGeom prst="rect">
            <a:avLst/>
          </a:prstGeom>
          <a:noFill/>
          <a:ln>
            <a:noFill/>
          </a:ln>
          <a:effectLst/>
        </p:spPr>
        <p:txBody>
          <a:bodyPr wrap="square">
            <a:spAutoFit/>
          </a:bodyPr>
          <a:lstStyle/>
          <a:p>
            <a:pPr algn="ctr"/>
            <a:r>
              <a:rPr kumimoji="1" lang="zh-CN" altLang="en-US" sz="2400" b="1" dirty="0" smtClean="0">
                <a:solidFill>
                  <a:srgbClr val="000099"/>
                </a:solidFill>
                <a:latin typeface="+mn-lt"/>
                <a:ea typeface="黑体" pitchFamily="2" charset="-122"/>
              </a:rPr>
              <a:t>发送</a:t>
            </a:r>
            <a:endParaRPr kumimoji="1" lang="zh-CN" altLang="en-US" sz="2400" b="1" dirty="0">
              <a:solidFill>
                <a:srgbClr val="000099"/>
              </a:solidFill>
              <a:latin typeface="+mn-lt"/>
              <a:ea typeface="黑体" pitchFamily="2" charset="-122"/>
            </a:endParaRPr>
          </a:p>
        </p:txBody>
      </p:sp>
      <p:sp>
        <p:nvSpPr>
          <p:cNvPr id="2" name="矩形 1"/>
          <p:cNvSpPr/>
          <p:nvPr/>
        </p:nvSpPr>
        <p:spPr>
          <a:xfrm>
            <a:off x="2468640" y="6135687"/>
            <a:ext cx="5724719" cy="461665"/>
          </a:xfrm>
          <a:prstGeom prst="rect">
            <a:avLst/>
          </a:prstGeom>
        </p:spPr>
        <p:txBody>
          <a:bodyPr wrap="square">
            <a:spAutoFit/>
          </a:bodyPr>
          <a:lstStyle/>
          <a:p>
            <a:pPr algn="ctr"/>
            <a:r>
              <a:rPr lang="zh-CN" altLang="zh-CN" sz="2400" b="1" dirty="0" smtClean="0">
                <a:latin typeface="+mn-lt"/>
                <a:ea typeface="黑体" pitchFamily="2" charset="-122"/>
              </a:rPr>
              <a:t>用</a:t>
            </a:r>
            <a:r>
              <a:rPr lang="zh-CN" altLang="zh-CN" sz="2400" b="1" dirty="0">
                <a:latin typeface="+mn-lt"/>
                <a:ea typeface="黑体" pitchFamily="2" charset="-122"/>
              </a:rPr>
              <a:t>帧首部和帧尾部封装成帧</a:t>
            </a:r>
            <a:endParaRPr lang="zh-CN" altLang="en-US" sz="2400" b="1" dirty="0">
              <a:latin typeface="+mn-lt"/>
              <a:ea typeface="黑体" pitchFamily="2" charset="-122"/>
            </a:endParaRPr>
          </a:p>
        </p:txBody>
      </p:sp>
    </p:spTree>
    <p:extLst>
      <p:ext uri="{BB962C8B-B14F-4D97-AF65-F5344CB8AC3E}">
        <p14:creationId xmlns="" xmlns:p14="http://schemas.microsoft.com/office/powerpoint/2010/main" val="36477275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ctr"/>
            <a:r>
              <a:rPr lang="zh-CN" altLang="en-US" sz="4000" dirty="0" smtClean="0"/>
              <a:t>用</a:t>
            </a:r>
            <a:r>
              <a:rPr lang="zh-CN" altLang="en-US" sz="4000" dirty="0" smtClean="0">
                <a:solidFill>
                  <a:srgbClr val="FF0000"/>
                </a:solidFill>
              </a:rPr>
              <a:t>控制字符</a:t>
            </a:r>
            <a:r>
              <a:rPr lang="zh-CN" altLang="en-US" sz="4000" dirty="0" smtClean="0"/>
              <a:t>进行帧定界的方法举例</a:t>
            </a:r>
            <a:endParaRPr lang="en-AU" altLang="zh-CN" dirty="0" smtClean="0"/>
          </a:p>
        </p:txBody>
      </p:sp>
      <p:sp>
        <p:nvSpPr>
          <p:cNvPr id="26627" name="Rectangle 3"/>
          <p:cNvSpPr>
            <a:spLocks noGrp="1" noChangeArrowheads="1"/>
          </p:cNvSpPr>
          <p:nvPr>
            <p:ph idx="1"/>
          </p:nvPr>
        </p:nvSpPr>
        <p:spPr/>
        <p:txBody>
          <a:bodyPr/>
          <a:lstStyle/>
          <a:p>
            <a:r>
              <a:rPr lang="en-US" altLang="zh-CN" sz="2800" dirty="0" smtClean="0">
                <a:ea typeface="宋体" charset="-122"/>
              </a:rPr>
              <a:t>BISYNC (Binary Synchronous Communication) </a:t>
            </a:r>
            <a:endParaRPr lang="en-US" altLang="zh-CN" sz="2800" b="1" dirty="0" smtClean="0">
              <a:solidFill>
                <a:srgbClr val="FF0000"/>
              </a:solidFill>
              <a:ea typeface="宋体" charset="-122"/>
            </a:endParaRPr>
          </a:p>
        </p:txBody>
      </p:sp>
      <p:pic>
        <p:nvPicPr>
          <p:cNvPr id="4" name="Picture 5" descr="f02-07-9780123850591 copy"/>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640632" y="1772816"/>
            <a:ext cx="6084623" cy="793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5" name="表格 4"/>
          <p:cNvGraphicFramePr>
            <a:graphicFrameLocks noGrp="1"/>
          </p:cNvGraphicFramePr>
          <p:nvPr/>
        </p:nvGraphicFramePr>
        <p:xfrm>
          <a:off x="632520" y="3068960"/>
          <a:ext cx="8352930" cy="3600402"/>
        </p:xfrm>
        <a:graphic>
          <a:graphicData uri="http://schemas.openxmlformats.org/drawingml/2006/table">
            <a:tbl>
              <a:tblPr/>
              <a:tblGrid>
                <a:gridCol w="1670586"/>
                <a:gridCol w="1137726"/>
                <a:gridCol w="1368152"/>
                <a:gridCol w="2505880"/>
                <a:gridCol w="1670586"/>
              </a:tblGrid>
              <a:tr h="600067">
                <a:tc>
                  <a:txBody>
                    <a:bodyPr/>
                    <a:lstStyle/>
                    <a:p>
                      <a:pPr algn="ctr">
                        <a:lnSpc>
                          <a:spcPts val="1800"/>
                        </a:lnSpc>
                        <a:spcAft>
                          <a:spcPts val="0"/>
                        </a:spcAft>
                      </a:pPr>
                      <a:r>
                        <a:rPr lang="zh-CN" sz="2400" dirty="0">
                          <a:latin typeface="Tahoma"/>
                          <a:ea typeface="宋体"/>
                          <a:cs typeface="宋体"/>
                        </a:rPr>
                        <a:t>二进制</a:t>
                      </a:r>
                      <a:endParaRPr lang="zh-CN" sz="2400" dirty="0">
                        <a:latin typeface="Tahoma"/>
                        <a:ea typeface="微软雅黑"/>
                        <a:cs typeface="Times New Roman"/>
                      </a:endParaRPr>
                    </a:p>
                  </a:txBody>
                  <a:tcPr marL="47625" marR="47625" marT="0" marB="0" anchor="b">
                    <a:lnL w="12700" cap="flat" cmpd="sng" algn="ctr">
                      <a:solidFill>
                        <a:srgbClr val="AADDFF"/>
                      </a:solidFill>
                      <a:prstDash val="solid"/>
                      <a:round/>
                      <a:headEnd type="none" w="med" len="med"/>
                      <a:tailEnd type="none" w="med" len="med"/>
                    </a:lnL>
                    <a:lnR w="12700" cap="flat" cmpd="sng" algn="ctr">
                      <a:solidFill>
                        <a:srgbClr val="AADDFF"/>
                      </a:solidFill>
                      <a:prstDash val="solid"/>
                      <a:round/>
                      <a:headEnd type="none" w="med" len="med"/>
                      <a:tailEnd type="none" w="med" len="med"/>
                    </a:lnR>
                    <a:lnT w="12700" cap="flat" cmpd="sng" algn="ctr">
                      <a:solidFill>
                        <a:srgbClr val="AADDFF"/>
                      </a:solidFill>
                      <a:prstDash val="solid"/>
                      <a:round/>
                      <a:headEnd type="none" w="med" len="med"/>
                      <a:tailEnd type="none" w="med" len="med"/>
                    </a:lnT>
                    <a:lnB w="12700" cap="flat" cmpd="sng" algn="ctr">
                      <a:solidFill>
                        <a:srgbClr val="AADDFF"/>
                      </a:solidFill>
                      <a:prstDash val="solid"/>
                      <a:round/>
                      <a:headEnd type="none" w="med" len="med"/>
                      <a:tailEnd type="none" w="med" len="med"/>
                    </a:lnB>
                    <a:solidFill>
                      <a:srgbClr val="E7F1FF"/>
                    </a:solidFill>
                  </a:tcPr>
                </a:tc>
                <a:tc>
                  <a:txBody>
                    <a:bodyPr/>
                    <a:lstStyle/>
                    <a:p>
                      <a:pPr algn="ctr">
                        <a:lnSpc>
                          <a:spcPts val="1800"/>
                        </a:lnSpc>
                        <a:spcAft>
                          <a:spcPts val="0"/>
                        </a:spcAft>
                      </a:pPr>
                      <a:r>
                        <a:rPr lang="zh-CN" sz="2400" dirty="0">
                          <a:latin typeface="Tahoma"/>
                          <a:ea typeface="宋体"/>
                          <a:cs typeface="宋体"/>
                        </a:rPr>
                        <a:t>十进制</a:t>
                      </a:r>
                      <a:endParaRPr lang="zh-CN" sz="2400" dirty="0">
                        <a:latin typeface="Tahoma"/>
                        <a:ea typeface="微软雅黑"/>
                        <a:cs typeface="Times New Roman"/>
                      </a:endParaRPr>
                    </a:p>
                  </a:txBody>
                  <a:tcPr marL="47625" marR="47625" marT="0" marB="0" anchor="b">
                    <a:lnL w="12700" cap="flat" cmpd="sng" algn="ctr">
                      <a:solidFill>
                        <a:srgbClr val="AADDFF"/>
                      </a:solidFill>
                      <a:prstDash val="solid"/>
                      <a:round/>
                      <a:headEnd type="none" w="med" len="med"/>
                      <a:tailEnd type="none" w="med" len="med"/>
                    </a:lnL>
                    <a:lnR w="12700" cap="flat" cmpd="sng" algn="ctr">
                      <a:solidFill>
                        <a:srgbClr val="AADDFF"/>
                      </a:solidFill>
                      <a:prstDash val="solid"/>
                      <a:round/>
                      <a:headEnd type="none" w="med" len="med"/>
                      <a:tailEnd type="none" w="med" len="med"/>
                    </a:lnR>
                    <a:lnT w="12700" cap="flat" cmpd="sng" algn="ctr">
                      <a:solidFill>
                        <a:srgbClr val="AADDFF"/>
                      </a:solidFill>
                      <a:prstDash val="solid"/>
                      <a:round/>
                      <a:headEnd type="none" w="med" len="med"/>
                      <a:tailEnd type="none" w="med" len="med"/>
                    </a:lnT>
                    <a:lnB w="12700" cap="flat" cmpd="sng" algn="ctr">
                      <a:solidFill>
                        <a:srgbClr val="AADDFF"/>
                      </a:solidFill>
                      <a:prstDash val="solid"/>
                      <a:round/>
                      <a:headEnd type="none" w="med" len="med"/>
                      <a:tailEnd type="none" w="med" len="med"/>
                    </a:lnB>
                    <a:solidFill>
                      <a:srgbClr val="E7F1FF"/>
                    </a:solidFill>
                  </a:tcPr>
                </a:tc>
                <a:tc>
                  <a:txBody>
                    <a:bodyPr/>
                    <a:lstStyle/>
                    <a:p>
                      <a:pPr algn="ctr">
                        <a:lnSpc>
                          <a:spcPts val="1800"/>
                        </a:lnSpc>
                        <a:spcAft>
                          <a:spcPts val="0"/>
                        </a:spcAft>
                      </a:pPr>
                      <a:r>
                        <a:rPr lang="zh-CN" sz="2400">
                          <a:latin typeface="Tahoma"/>
                          <a:ea typeface="宋体"/>
                          <a:cs typeface="宋体"/>
                        </a:rPr>
                        <a:t>十六进制</a:t>
                      </a:r>
                      <a:endParaRPr lang="zh-CN" sz="2400">
                        <a:latin typeface="Tahoma"/>
                        <a:ea typeface="微软雅黑"/>
                        <a:cs typeface="Times New Roman"/>
                      </a:endParaRPr>
                    </a:p>
                  </a:txBody>
                  <a:tcPr marL="47625" marR="47625" marT="0" marB="0" anchor="b">
                    <a:lnL w="12700" cap="flat" cmpd="sng" algn="ctr">
                      <a:solidFill>
                        <a:srgbClr val="AADDFF"/>
                      </a:solidFill>
                      <a:prstDash val="solid"/>
                      <a:round/>
                      <a:headEnd type="none" w="med" len="med"/>
                      <a:tailEnd type="none" w="med" len="med"/>
                    </a:lnL>
                    <a:lnR w="12700" cap="flat" cmpd="sng" algn="ctr">
                      <a:solidFill>
                        <a:srgbClr val="AADDFF"/>
                      </a:solidFill>
                      <a:prstDash val="solid"/>
                      <a:round/>
                      <a:headEnd type="none" w="med" len="med"/>
                      <a:tailEnd type="none" w="med" len="med"/>
                    </a:lnR>
                    <a:lnT w="12700" cap="flat" cmpd="sng" algn="ctr">
                      <a:solidFill>
                        <a:srgbClr val="AADDFF"/>
                      </a:solidFill>
                      <a:prstDash val="solid"/>
                      <a:round/>
                      <a:headEnd type="none" w="med" len="med"/>
                      <a:tailEnd type="none" w="med" len="med"/>
                    </a:lnT>
                    <a:lnB w="12700" cap="flat" cmpd="sng" algn="ctr">
                      <a:solidFill>
                        <a:srgbClr val="AADDFF"/>
                      </a:solidFill>
                      <a:prstDash val="solid"/>
                      <a:round/>
                      <a:headEnd type="none" w="med" len="med"/>
                      <a:tailEnd type="none" w="med" len="med"/>
                    </a:lnB>
                    <a:solidFill>
                      <a:srgbClr val="E7F1FF"/>
                    </a:solidFill>
                  </a:tcPr>
                </a:tc>
                <a:tc>
                  <a:txBody>
                    <a:bodyPr/>
                    <a:lstStyle/>
                    <a:p>
                      <a:pPr algn="ctr">
                        <a:lnSpc>
                          <a:spcPts val="1800"/>
                        </a:lnSpc>
                        <a:spcAft>
                          <a:spcPts val="0"/>
                        </a:spcAft>
                      </a:pPr>
                      <a:r>
                        <a:rPr lang="zh-CN" sz="2400">
                          <a:latin typeface="Tahoma"/>
                          <a:ea typeface="宋体"/>
                          <a:cs typeface="宋体"/>
                        </a:rPr>
                        <a:t>缩写</a:t>
                      </a:r>
                      <a:endParaRPr lang="zh-CN" sz="2400">
                        <a:latin typeface="Tahoma"/>
                        <a:ea typeface="微软雅黑"/>
                        <a:cs typeface="Times New Roman"/>
                      </a:endParaRPr>
                    </a:p>
                  </a:txBody>
                  <a:tcPr marL="47625" marR="47625" marT="0" marB="0" anchor="b">
                    <a:lnL w="12700" cap="flat" cmpd="sng" algn="ctr">
                      <a:solidFill>
                        <a:srgbClr val="AADDFF"/>
                      </a:solidFill>
                      <a:prstDash val="solid"/>
                      <a:round/>
                      <a:headEnd type="none" w="med" len="med"/>
                      <a:tailEnd type="none" w="med" len="med"/>
                    </a:lnL>
                    <a:lnR w="12700" cap="flat" cmpd="sng" algn="ctr">
                      <a:solidFill>
                        <a:srgbClr val="AADDFF"/>
                      </a:solidFill>
                      <a:prstDash val="solid"/>
                      <a:round/>
                      <a:headEnd type="none" w="med" len="med"/>
                      <a:tailEnd type="none" w="med" len="med"/>
                    </a:lnR>
                    <a:lnT w="12700" cap="flat" cmpd="sng" algn="ctr">
                      <a:solidFill>
                        <a:srgbClr val="AADDFF"/>
                      </a:solidFill>
                      <a:prstDash val="solid"/>
                      <a:round/>
                      <a:headEnd type="none" w="med" len="med"/>
                      <a:tailEnd type="none" w="med" len="med"/>
                    </a:lnT>
                    <a:lnB w="12700" cap="flat" cmpd="sng" algn="ctr">
                      <a:solidFill>
                        <a:srgbClr val="AADDFF"/>
                      </a:solidFill>
                      <a:prstDash val="solid"/>
                      <a:round/>
                      <a:headEnd type="none" w="med" len="med"/>
                      <a:tailEnd type="none" w="med" len="med"/>
                    </a:lnB>
                    <a:solidFill>
                      <a:srgbClr val="E7F1FF"/>
                    </a:solidFill>
                  </a:tcPr>
                </a:tc>
                <a:tc>
                  <a:txBody>
                    <a:bodyPr/>
                    <a:lstStyle/>
                    <a:p>
                      <a:pPr algn="ctr">
                        <a:lnSpc>
                          <a:spcPts val="1800"/>
                        </a:lnSpc>
                        <a:spcAft>
                          <a:spcPts val="0"/>
                        </a:spcAft>
                      </a:pPr>
                      <a:r>
                        <a:rPr lang="zh-CN" sz="2400" dirty="0">
                          <a:latin typeface="Tahoma"/>
                          <a:ea typeface="宋体"/>
                          <a:cs typeface="宋体"/>
                        </a:rPr>
                        <a:t>名称</a:t>
                      </a:r>
                      <a:r>
                        <a:rPr lang="en-US" sz="2400" dirty="0">
                          <a:latin typeface="Tahoma"/>
                          <a:ea typeface="宋体"/>
                          <a:cs typeface="宋体"/>
                        </a:rPr>
                        <a:t>/</a:t>
                      </a:r>
                      <a:r>
                        <a:rPr lang="zh-CN" sz="2400" dirty="0">
                          <a:latin typeface="Tahoma"/>
                          <a:ea typeface="宋体"/>
                          <a:cs typeface="宋体"/>
                        </a:rPr>
                        <a:t>意义</a:t>
                      </a:r>
                      <a:endParaRPr lang="zh-CN" sz="2400" dirty="0">
                        <a:latin typeface="Tahoma"/>
                        <a:ea typeface="微软雅黑"/>
                        <a:cs typeface="Times New Roman"/>
                      </a:endParaRPr>
                    </a:p>
                  </a:txBody>
                  <a:tcPr marL="47625" marR="47625" marT="0" marB="0" anchor="b">
                    <a:lnL w="12700" cap="flat" cmpd="sng" algn="ctr">
                      <a:solidFill>
                        <a:srgbClr val="AADDFF"/>
                      </a:solidFill>
                      <a:prstDash val="solid"/>
                      <a:round/>
                      <a:headEnd type="none" w="med" len="med"/>
                      <a:tailEnd type="none" w="med" len="med"/>
                    </a:lnL>
                    <a:lnR w="12700" cap="flat" cmpd="sng" algn="ctr">
                      <a:solidFill>
                        <a:srgbClr val="AADDFF"/>
                      </a:solidFill>
                      <a:prstDash val="solid"/>
                      <a:round/>
                      <a:headEnd type="none" w="med" len="med"/>
                      <a:tailEnd type="none" w="med" len="med"/>
                    </a:lnR>
                    <a:lnT w="12700" cap="flat" cmpd="sng" algn="ctr">
                      <a:solidFill>
                        <a:srgbClr val="AADDFF"/>
                      </a:solidFill>
                      <a:prstDash val="solid"/>
                      <a:round/>
                      <a:headEnd type="none" w="med" len="med"/>
                      <a:tailEnd type="none" w="med" len="med"/>
                    </a:lnT>
                    <a:lnB w="12700" cap="flat" cmpd="sng" algn="ctr">
                      <a:solidFill>
                        <a:srgbClr val="AADDFF"/>
                      </a:solidFill>
                      <a:prstDash val="solid"/>
                      <a:round/>
                      <a:headEnd type="none" w="med" len="med"/>
                      <a:tailEnd type="none" w="med" len="med"/>
                    </a:lnB>
                    <a:solidFill>
                      <a:srgbClr val="E7F1FF"/>
                    </a:solidFill>
                  </a:tcPr>
                </a:tc>
              </a:tr>
              <a:tr h="600067">
                <a:tc>
                  <a:txBody>
                    <a:bodyPr/>
                    <a:lstStyle/>
                    <a:p>
                      <a:pPr algn="ctr" latinLnBrk="1">
                        <a:lnSpc>
                          <a:spcPts val="1800"/>
                        </a:lnSpc>
                        <a:spcAft>
                          <a:spcPts val="0"/>
                        </a:spcAft>
                      </a:pPr>
                      <a:r>
                        <a:rPr lang="en-US" sz="2400" dirty="0">
                          <a:latin typeface="Arial"/>
                          <a:ea typeface="宋体"/>
                          <a:cs typeface="Times New Roman"/>
                        </a:rPr>
                        <a:t>0001 0110</a:t>
                      </a:r>
                      <a:endParaRPr lang="zh-CN" sz="2400" dirty="0">
                        <a:latin typeface="Tahoma"/>
                        <a:ea typeface="微软雅黑"/>
                        <a:cs typeface="Times New Roman"/>
                      </a:endParaRPr>
                    </a:p>
                  </a:txBody>
                  <a:tcPr marL="38100" marR="38100" marT="0" marB="0" anchor="ctr">
                    <a:lnL w="12700" cap="flat" cmpd="sng" algn="ctr">
                      <a:solidFill>
                        <a:srgbClr val="AADDFF"/>
                      </a:solidFill>
                      <a:prstDash val="solid"/>
                      <a:round/>
                      <a:headEnd type="none" w="med" len="med"/>
                      <a:tailEnd type="none" w="med" len="med"/>
                    </a:lnL>
                    <a:lnR w="12700" cap="flat" cmpd="sng" algn="ctr">
                      <a:solidFill>
                        <a:srgbClr val="AADDFF"/>
                      </a:solidFill>
                      <a:prstDash val="solid"/>
                      <a:round/>
                      <a:headEnd type="none" w="med" len="med"/>
                      <a:tailEnd type="none" w="med" len="med"/>
                    </a:lnR>
                    <a:lnT w="12700" cap="flat" cmpd="sng" algn="ctr">
                      <a:solidFill>
                        <a:srgbClr val="AADDFF"/>
                      </a:solidFill>
                      <a:prstDash val="solid"/>
                      <a:round/>
                      <a:headEnd type="none" w="med" len="med"/>
                      <a:tailEnd type="none" w="med" len="med"/>
                    </a:lnT>
                    <a:lnB w="12700" cap="flat" cmpd="sng" algn="ctr">
                      <a:solidFill>
                        <a:srgbClr val="AADDFF"/>
                      </a:solidFill>
                      <a:prstDash val="solid"/>
                      <a:round/>
                      <a:headEnd type="none" w="med" len="med"/>
                      <a:tailEnd type="none" w="med" len="med"/>
                    </a:lnB>
                  </a:tcPr>
                </a:tc>
                <a:tc>
                  <a:txBody>
                    <a:bodyPr/>
                    <a:lstStyle/>
                    <a:p>
                      <a:pPr algn="ctr" latinLnBrk="1">
                        <a:lnSpc>
                          <a:spcPts val="1800"/>
                        </a:lnSpc>
                        <a:spcAft>
                          <a:spcPts val="0"/>
                        </a:spcAft>
                      </a:pPr>
                      <a:r>
                        <a:rPr lang="en-US" sz="2400" dirty="0">
                          <a:latin typeface="Arial"/>
                          <a:ea typeface="宋体"/>
                          <a:cs typeface="Times New Roman"/>
                        </a:rPr>
                        <a:t>22</a:t>
                      </a:r>
                      <a:endParaRPr lang="zh-CN" sz="2400" dirty="0">
                        <a:latin typeface="Tahoma"/>
                        <a:ea typeface="微软雅黑"/>
                        <a:cs typeface="Times New Roman"/>
                      </a:endParaRPr>
                    </a:p>
                  </a:txBody>
                  <a:tcPr marL="38100" marR="38100" marT="0" marB="0" anchor="ctr">
                    <a:lnL w="12700" cap="flat" cmpd="sng" algn="ctr">
                      <a:solidFill>
                        <a:srgbClr val="AADDFF"/>
                      </a:solidFill>
                      <a:prstDash val="solid"/>
                      <a:round/>
                      <a:headEnd type="none" w="med" len="med"/>
                      <a:tailEnd type="none" w="med" len="med"/>
                    </a:lnL>
                    <a:lnR w="12700" cap="flat" cmpd="sng" algn="ctr">
                      <a:solidFill>
                        <a:srgbClr val="AADDFF"/>
                      </a:solidFill>
                      <a:prstDash val="solid"/>
                      <a:round/>
                      <a:headEnd type="none" w="med" len="med"/>
                      <a:tailEnd type="none" w="med" len="med"/>
                    </a:lnR>
                    <a:lnT w="12700" cap="flat" cmpd="sng" algn="ctr">
                      <a:solidFill>
                        <a:srgbClr val="AADDFF"/>
                      </a:solidFill>
                      <a:prstDash val="solid"/>
                      <a:round/>
                      <a:headEnd type="none" w="med" len="med"/>
                      <a:tailEnd type="none" w="med" len="med"/>
                    </a:lnT>
                    <a:lnB w="12700" cap="flat" cmpd="sng" algn="ctr">
                      <a:solidFill>
                        <a:srgbClr val="AADDFF"/>
                      </a:solidFill>
                      <a:prstDash val="solid"/>
                      <a:round/>
                      <a:headEnd type="none" w="med" len="med"/>
                      <a:tailEnd type="none" w="med" len="med"/>
                    </a:lnB>
                  </a:tcPr>
                </a:tc>
                <a:tc>
                  <a:txBody>
                    <a:bodyPr/>
                    <a:lstStyle/>
                    <a:p>
                      <a:pPr algn="ctr" latinLnBrk="1">
                        <a:lnSpc>
                          <a:spcPts val="1800"/>
                        </a:lnSpc>
                        <a:spcAft>
                          <a:spcPts val="0"/>
                        </a:spcAft>
                      </a:pPr>
                      <a:r>
                        <a:rPr lang="en-US" sz="2400" dirty="0">
                          <a:latin typeface="Arial"/>
                          <a:ea typeface="宋体"/>
                          <a:cs typeface="Times New Roman"/>
                        </a:rPr>
                        <a:t>16</a:t>
                      </a:r>
                      <a:endParaRPr lang="zh-CN" sz="2400" dirty="0">
                        <a:latin typeface="Tahoma"/>
                        <a:ea typeface="微软雅黑"/>
                        <a:cs typeface="Times New Roman"/>
                      </a:endParaRPr>
                    </a:p>
                  </a:txBody>
                  <a:tcPr marL="38100" marR="38100" marT="0" marB="0" anchor="ctr">
                    <a:lnL w="12700" cap="flat" cmpd="sng" algn="ctr">
                      <a:solidFill>
                        <a:srgbClr val="AADDFF"/>
                      </a:solidFill>
                      <a:prstDash val="solid"/>
                      <a:round/>
                      <a:headEnd type="none" w="med" len="med"/>
                      <a:tailEnd type="none" w="med" len="med"/>
                    </a:lnL>
                    <a:lnR w="12700" cap="flat" cmpd="sng" algn="ctr">
                      <a:solidFill>
                        <a:srgbClr val="AADDFF"/>
                      </a:solidFill>
                      <a:prstDash val="solid"/>
                      <a:round/>
                      <a:headEnd type="none" w="med" len="med"/>
                      <a:tailEnd type="none" w="med" len="med"/>
                    </a:lnR>
                    <a:lnT w="12700" cap="flat" cmpd="sng" algn="ctr">
                      <a:solidFill>
                        <a:srgbClr val="AADDFF"/>
                      </a:solidFill>
                      <a:prstDash val="solid"/>
                      <a:round/>
                      <a:headEnd type="none" w="med" len="med"/>
                      <a:tailEnd type="none" w="med" len="med"/>
                    </a:lnT>
                    <a:lnB w="12700" cap="flat" cmpd="sng" algn="ctr">
                      <a:solidFill>
                        <a:srgbClr val="AADDFF"/>
                      </a:solidFill>
                      <a:prstDash val="solid"/>
                      <a:round/>
                      <a:headEnd type="none" w="med" len="med"/>
                      <a:tailEnd type="none" w="med" len="med"/>
                    </a:lnB>
                  </a:tcPr>
                </a:tc>
                <a:tc>
                  <a:txBody>
                    <a:bodyPr/>
                    <a:lstStyle/>
                    <a:p>
                      <a:pPr algn="ctr" latinLnBrk="1">
                        <a:lnSpc>
                          <a:spcPts val="1800"/>
                        </a:lnSpc>
                        <a:spcAft>
                          <a:spcPts val="0"/>
                        </a:spcAft>
                      </a:pPr>
                      <a:r>
                        <a:rPr lang="en-US" sz="2400" dirty="0" smtClean="0">
                          <a:latin typeface="Arial"/>
                          <a:ea typeface="宋体"/>
                          <a:cs typeface="Times New Roman"/>
                        </a:rPr>
                        <a:t>SYN</a:t>
                      </a:r>
                      <a:endParaRPr lang="en-US" sz="2400" dirty="0" smtClean="0">
                        <a:latin typeface="+mn-lt"/>
                        <a:ea typeface="宋体" charset="-122"/>
                        <a:cs typeface="+mn-cs"/>
                      </a:endParaRPr>
                    </a:p>
                    <a:p>
                      <a:pPr algn="ctr" latinLnBrk="1">
                        <a:lnSpc>
                          <a:spcPts val="1800"/>
                        </a:lnSpc>
                        <a:spcAft>
                          <a:spcPts val="0"/>
                        </a:spcAft>
                      </a:pPr>
                      <a:r>
                        <a:rPr lang="en-US" altLang="zh-CN" sz="2400" dirty="0" smtClean="0">
                          <a:ea typeface="宋体" charset="-122"/>
                        </a:rPr>
                        <a:t> (synchronize) </a:t>
                      </a:r>
                      <a:endParaRPr lang="zh-CN" sz="2400" dirty="0">
                        <a:latin typeface="Tahoma"/>
                        <a:ea typeface="微软雅黑"/>
                        <a:cs typeface="Times New Roman"/>
                      </a:endParaRPr>
                    </a:p>
                  </a:txBody>
                  <a:tcPr marL="38100" marR="38100" marT="0" marB="0" anchor="ctr">
                    <a:lnL w="12700" cap="flat" cmpd="sng" algn="ctr">
                      <a:solidFill>
                        <a:srgbClr val="AADDFF"/>
                      </a:solidFill>
                      <a:prstDash val="solid"/>
                      <a:round/>
                      <a:headEnd type="none" w="med" len="med"/>
                      <a:tailEnd type="none" w="med" len="med"/>
                    </a:lnL>
                    <a:lnR w="12700" cap="flat" cmpd="sng" algn="ctr">
                      <a:solidFill>
                        <a:srgbClr val="AADDFF"/>
                      </a:solidFill>
                      <a:prstDash val="solid"/>
                      <a:round/>
                      <a:headEnd type="none" w="med" len="med"/>
                      <a:tailEnd type="none" w="med" len="med"/>
                    </a:lnR>
                    <a:lnT w="12700" cap="flat" cmpd="sng" algn="ctr">
                      <a:solidFill>
                        <a:srgbClr val="AADDFF"/>
                      </a:solidFill>
                      <a:prstDash val="solid"/>
                      <a:round/>
                      <a:headEnd type="none" w="med" len="med"/>
                      <a:tailEnd type="none" w="med" len="med"/>
                    </a:lnT>
                    <a:lnB w="12700" cap="flat" cmpd="sng" algn="ctr">
                      <a:solidFill>
                        <a:srgbClr val="AADDFF"/>
                      </a:solidFill>
                      <a:prstDash val="solid"/>
                      <a:round/>
                      <a:headEnd type="none" w="med" len="med"/>
                      <a:tailEnd type="none" w="med" len="med"/>
                    </a:lnB>
                  </a:tcPr>
                </a:tc>
                <a:tc>
                  <a:txBody>
                    <a:bodyPr/>
                    <a:lstStyle/>
                    <a:p>
                      <a:pPr algn="ctr" latinLnBrk="1">
                        <a:lnSpc>
                          <a:spcPts val="1800"/>
                        </a:lnSpc>
                        <a:spcAft>
                          <a:spcPts val="0"/>
                        </a:spcAft>
                      </a:pPr>
                      <a:r>
                        <a:rPr lang="zh-CN" sz="2400" dirty="0">
                          <a:latin typeface="Arial"/>
                          <a:ea typeface="宋体"/>
                          <a:cs typeface="Arial"/>
                        </a:rPr>
                        <a:t>同</a:t>
                      </a:r>
                      <a:r>
                        <a:rPr lang="zh-CN" sz="2400" dirty="0" smtClean="0">
                          <a:latin typeface="Arial"/>
                          <a:ea typeface="宋体"/>
                          <a:cs typeface="Arial"/>
                        </a:rPr>
                        <a:t>步</a:t>
                      </a:r>
                      <a:r>
                        <a:rPr lang="zh-CN" altLang="en-US" sz="2400" dirty="0" smtClean="0">
                          <a:latin typeface="Arial"/>
                          <a:ea typeface="宋体"/>
                          <a:cs typeface="Arial"/>
                        </a:rPr>
                        <a:t>、空闲</a:t>
                      </a:r>
                      <a:endParaRPr lang="zh-CN" sz="2400" dirty="0">
                        <a:latin typeface="Tahoma"/>
                        <a:ea typeface="微软雅黑"/>
                        <a:cs typeface="Times New Roman"/>
                      </a:endParaRPr>
                    </a:p>
                  </a:txBody>
                  <a:tcPr marL="38100" marR="38100" marT="0" marB="0" anchor="ctr">
                    <a:lnL w="12700" cap="flat" cmpd="sng" algn="ctr">
                      <a:solidFill>
                        <a:srgbClr val="AADDFF"/>
                      </a:solidFill>
                      <a:prstDash val="solid"/>
                      <a:round/>
                      <a:headEnd type="none" w="med" len="med"/>
                      <a:tailEnd type="none" w="med" len="med"/>
                    </a:lnL>
                    <a:lnR w="12700" cap="flat" cmpd="sng" algn="ctr">
                      <a:solidFill>
                        <a:srgbClr val="AADDFF"/>
                      </a:solidFill>
                      <a:prstDash val="solid"/>
                      <a:round/>
                      <a:headEnd type="none" w="med" len="med"/>
                      <a:tailEnd type="none" w="med" len="med"/>
                    </a:lnR>
                    <a:lnT w="12700" cap="flat" cmpd="sng" algn="ctr">
                      <a:solidFill>
                        <a:srgbClr val="AADDFF"/>
                      </a:solidFill>
                      <a:prstDash val="solid"/>
                      <a:round/>
                      <a:headEnd type="none" w="med" len="med"/>
                      <a:tailEnd type="none" w="med" len="med"/>
                    </a:lnT>
                    <a:lnB w="12700" cap="flat" cmpd="sng" algn="ctr">
                      <a:solidFill>
                        <a:srgbClr val="AADDFF"/>
                      </a:solidFill>
                      <a:prstDash val="solid"/>
                      <a:round/>
                      <a:headEnd type="none" w="med" len="med"/>
                      <a:tailEnd type="none" w="med" len="med"/>
                    </a:lnB>
                  </a:tcPr>
                </a:tc>
              </a:tr>
              <a:tr h="600067">
                <a:tc>
                  <a:txBody>
                    <a:bodyPr/>
                    <a:lstStyle/>
                    <a:p>
                      <a:pPr algn="ctr" latinLnBrk="1">
                        <a:lnSpc>
                          <a:spcPts val="1800"/>
                        </a:lnSpc>
                        <a:spcAft>
                          <a:spcPts val="0"/>
                        </a:spcAft>
                      </a:pPr>
                      <a:r>
                        <a:rPr lang="en-US" sz="2400">
                          <a:latin typeface="Arial"/>
                          <a:ea typeface="宋体"/>
                          <a:cs typeface="Times New Roman"/>
                        </a:rPr>
                        <a:t>0000 0001</a:t>
                      </a:r>
                      <a:endParaRPr lang="zh-CN" sz="2400">
                        <a:latin typeface="Tahoma"/>
                        <a:ea typeface="微软雅黑"/>
                        <a:cs typeface="Times New Roman"/>
                      </a:endParaRPr>
                    </a:p>
                  </a:txBody>
                  <a:tcPr marL="38100" marR="38100" marT="0" marB="0" anchor="ctr">
                    <a:lnL w="12700" cap="flat" cmpd="sng" algn="ctr">
                      <a:solidFill>
                        <a:srgbClr val="AADDFF"/>
                      </a:solidFill>
                      <a:prstDash val="solid"/>
                      <a:round/>
                      <a:headEnd type="none" w="med" len="med"/>
                      <a:tailEnd type="none" w="med" len="med"/>
                    </a:lnL>
                    <a:lnR w="12700" cap="flat" cmpd="sng" algn="ctr">
                      <a:solidFill>
                        <a:srgbClr val="AADDFF"/>
                      </a:solidFill>
                      <a:prstDash val="solid"/>
                      <a:round/>
                      <a:headEnd type="none" w="med" len="med"/>
                      <a:tailEnd type="none" w="med" len="med"/>
                    </a:lnR>
                    <a:lnT w="12700" cap="flat" cmpd="sng" algn="ctr">
                      <a:solidFill>
                        <a:srgbClr val="AADDFF"/>
                      </a:solidFill>
                      <a:prstDash val="solid"/>
                      <a:round/>
                      <a:headEnd type="none" w="med" len="med"/>
                      <a:tailEnd type="none" w="med" len="med"/>
                    </a:lnT>
                    <a:lnB w="12700" cap="flat" cmpd="sng" algn="ctr">
                      <a:solidFill>
                        <a:srgbClr val="AADDFF"/>
                      </a:solidFill>
                      <a:prstDash val="solid"/>
                      <a:round/>
                      <a:headEnd type="none" w="med" len="med"/>
                      <a:tailEnd type="none" w="med" len="med"/>
                    </a:lnB>
                  </a:tcPr>
                </a:tc>
                <a:tc>
                  <a:txBody>
                    <a:bodyPr/>
                    <a:lstStyle/>
                    <a:p>
                      <a:pPr algn="ctr" latinLnBrk="1">
                        <a:lnSpc>
                          <a:spcPts val="1800"/>
                        </a:lnSpc>
                        <a:spcAft>
                          <a:spcPts val="0"/>
                        </a:spcAft>
                      </a:pPr>
                      <a:r>
                        <a:rPr lang="en-US" sz="2400">
                          <a:latin typeface="Arial"/>
                          <a:ea typeface="宋体"/>
                          <a:cs typeface="Times New Roman"/>
                        </a:rPr>
                        <a:t>1</a:t>
                      </a:r>
                      <a:endParaRPr lang="zh-CN" sz="2400">
                        <a:latin typeface="Tahoma"/>
                        <a:ea typeface="微软雅黑"/>
                        <a:cs typeface="Times New Roman"/>
                      </a:endParaRPr>
                    </a:p>
                  </a:txBody>
                  <a:tcPr marL="38100" marR="38100" marT="0" marB="0" anchor="ctr">
                    <a:lnL w="12700" cap="flat" cmpd="sng" algn="ctr">
                      <a:solidFill>
                        <a:srgbClr val="AADDFF"/>
                      </a:solidFill>
                      <a:prstDash val="solid"/>
                      <a:round/>
                      <a:headEnd type="none" w="med" len="med"/>
                      <a:tailEnd type="none" w="med" len="med"/>
                    </a:lnL>
                    <a:lnR w="12700" cap="flat" cmpd="sng" algn="ctr">
                      <a:solidFill>
                        <a:srgbClr val="AADDFF"/>
                      </a:solidFill>
                      <a:prstDash val="solid"/>
                      <a:round/>
                      <a:headEnd type="none" w="med" len="med"/>
                      <a:tailEnd type="none" w="med" len="med"/>
                    </a:lnR>
                    <a:lnT w="12700" cap="flat" cmpd="sng" algn="ctr">
                      <a:solidFill>
                        <a:srgbClr val="AADDFF"/>
                      </a:solidFill>
                      <a:prstDash val="solid"/>
                      <a:round/>
                      <a:headEnd type="none" w="med" len="med"/>
                      <a:tailEnd type="none" w="med" len="med"/>
                    </a:lnT>
                    <a:lnB w="12700" cap="flat" cmpd="sng" algn="ctr">
                      <a:solidFill>
                        <a:srgbClr val="AADDFF"/>
                      </a:solidFill>
                      <a:prstDash val="solid"/>
                      <a:round/>
                      <a:headEnd type="none" w="med" len="med"/>
                      <a:tailEnd type="none" w="med" len="med"/>
                    </a:lnB>
                  </a:tcPr>
                </a:tc>
                <a:tc>
                  <a:txBody>
                    <a:bodyPr/>
                    <a:lstStyle/>
                    <a:p>
                      <a:pPr algn="ctr" latinLnBrk="1">
                        <a:lnSpc>
                          <a:spcPts val="1800"/>
                        </a:lnSpc>
                        <a:spcAft>
                          <a:spcPts val="0"/>
                        </a:spcAft>
                      </a:pPr>
                      <a:r>
                        <a:rPr lang="en-US" sz="2400" dirty="0">
                          <a:latin typeface="Arial"/>
                          <a:ea typeface="宋体"/>
                          <a:cs typeface="Times New Roman"/>
                        </a:rPr>
                        <a:t>01</a:t>
                      </a:r>
                      <a:endParaRPr lang="zh-CN" sz="2400" dirty="0">
                        <a:latin typeface="Tahoma"/>
                        <a:ea typeface="微软雅黑"/>
                        <a:cs typeface="Times New Roman"/>
                      </a:endParaRPr>
                    </a:p>
                  </a:txBody>
                  <a:tcPr marL="38100" marR="38100" marT="0" marB="0" anchor="ctr">
                    <a:lnL w="12700" cap="flat" cmpd="sng" algn="ctr">
                      <a:solidFill>
                        <a:srgbClr val="AADDFF"/>
                      </a:solidFill>
                      <a:prstDash val="solid"/>
                      <a:round/>
                      <a:headEnd type="none" w="med" len="med"/>
                      <a:tailEnd type="none" w="med" len="med"/>
                    </a:lnL>
                    <a:lnR w="12700" cap="flat" cmpd="sng" algn="ctr">
                      <a:solidFill>
                        <a:srgbClr val="AADDFF"/>
                      </a:solidFill>
                      <a:prstDash val="solid"/>
                      <a:round/>
                      <a:headEnd type="none" w="med" len="med"/>
                      <a:tailEnd type="none" w="med" len="med"/>
                    </a:lnR>
                    <a:lnT w="12700" cap="flat" cmpd="sng" algn="ctr">
                      <a:solidFill>
                        <a:srgbClr val="AADDFF"/>
                      </a:solidFill>
                      <a:prstDash val="solid"/>
                      <a:round/>
                      <a:headEnd type="none" w="med" len="med"/>
                      <a:tailEnd type="none" w="med" len="med"/>
                    </a:lnT>
                    <a:lnB w="12700" cap="flat" cmpd="sng" algn="ctr">
                      <a:solidFill>
                        <a:srgbClr val="AADDFF"/>
                      </a:solidFill>
                      <a:prstDash val="solid"/>
                      <a:round/>
                      <a:headEnd type="none" w="med" len="med"/>
                      <a:tailEnd type="none" w="med" len="med"/>
                    </a:lnB>
                  </a:tcPr>
                </a:tc>
                <a:tc>
                  <a:txBody>
                    <a:bodyPr/>
                    <a:lstStyle/>
                    <a:p>
                      <a:pPr algn="ctr" latinLnBrk="1">
                        <a:lnSpc>
                          <a:spcPts val="1800"/>
                        </a:lnSpc>
                        <a:spcAft>
                          <a:spcPts val="0"/>
                        </a:spcAft>
                      </a:pPr>
                      <a:r>
                        <a:rPr lang="en-US" sz="2400" dirty="0" smtClean="0">
                          <a:latin typeface="Arial"/>
                          <a:ea typeface="宋体"/>
                          <a:cs typeface="Times New Roman"/>
                        </a:rPr>
                        <a:t>SOH</a:t>
                      </a:r>
                    </a:p>
                    <a:p>
                      <a:pPr algn="ctr" latinLnBrk="1">
                        <a:lnSpc>
                          <a:spcPts val="1800"/>
                        </a:lnSpc>
                        <a:spcAft>
                          <a:spcPts val="0"/>
                        </a:spcAft>
                      </a:pPr>
                      <a:r>
                        <a:rPr lang="en-US" altLang="zh-CN" sz="2400" dirty="0" smtClean="0"/>
                        <a:t>(Start Of Header) </a:t>
                      </a:r>
                      <a:endParaRPr lang="zh-CN" sz="2400" dirty="0">
                        <a:latin typeface="Tahoma"/>
                        <a:ea typeface="微软雅黑"/>
                        <a:cs typeface="Times New Roman"/>
                      </a:endParaRPr>
                    </a:p>
                  </a:txBody>
                  <a:tcPr marL="38100" marR="38100" marT="0" marB="0" anchor="ctr">
                    <a:lnL w="12700" cap="flat" cmpd="sng" algn="ctr">
                      <a:solidFill>
                        <a:srgbClr val="AADDFF"/>
                      </a:solidFill>
                      <a:prstDash val="solid"/>
                      <a:round/>
                      <a:headEnd type="none" w="med" len="med"/>
                      <a:tailEnd type="none" w="med" len="med"/>
                    </a:lnL>
                    <a:lnR w="12700" cap="flat" cmpd="sng" algn="ctr">
                      <a:solidFill>
                        <a:srgbClr val="AADDFF"/>
                      </a:solidFill>
                      <a:prstDash val="solid"/>
                      <a:round/>
                      <a:headEnd type="none" w="med" len="med"/>
                      <a:tailEnd type="none" w="med" len="med"/>
                    </a:lnR>
                    <a:lnT w="12700" cap="flat" cmpd="sng" algn="ctr">
                      <a:solidFill>
                        <a:srgbClr val="AADDFF"/>
                      </a:solidFill>
                      <a:prstDash val="solid"/>
                      <a:round/>
                      <a:headEnd type="none" w="med" len="med"/>
                      <a:tailEnd type="none" w="med" len="med"/>
                    </a:lnT>
                    <a:lnB w="12700" cap="flat" cmpd="sng" algn="ctr">
                      <a:solidFill>
                        <a:srgbClr val="AADDFF"/>
                      </a:solidFill>
                      <a:prstDash val="solid"/>
                      <a:round/>
                      <a:headEnd type="none" w="med" len="med"/>
                      <a:tailEnd type="none" w="med" len="med"/>
                    </a:lnB>
                  </a:tcPr>
                </a:tc>
                <a:tc>
                  <a:txBody>
                    <a:bodyPr/>
                    <a:lstStyle/>
                    <a:p>
                      <a:pPr algn="ctr" latinLnBrk="1">
                        <a:lnSpc>
                          <a:spcPts val="1800"/>
                        </a:lnSpc>
                        <a:spcAft>
                          <a:spcPts val="0"/>
                        </a:spcAft>
                      </a:pPr>
                      <a:r>
                        <a:rPr lang="zh-CN" sz="2400" dirty="0">
                          <a:latin typeface="Arial"/>
                          <a:ea typeface="宋体"/>
                          <a:cs typeface="Arial"/>
                        </a:rPr>
                        <a:t>标题开始</a:t>
                      </a:r>
                      <a:endParaRPr lang="zh-CN" sz="2400" dirty="0">
                        <a:latin typeface="Tahoma"/>
                        <a:ea typeface="微软雅黑"/>
                        <a:cs typeface="Times New Roman"/>
                      </a:endParaRPr>
                    </a:p>
                  </a:txBody>
                  <a:tcPr marL="38100" marR="38100" marT="0" marB="0" anchor="ctr">
                    <a:lnL w="12700" cap="flat" cmpd="sng" algn="ctr">
                      <a:solidFill>
                        <a:srgbClr val="AADDFF"/>
                      </a:solidFill>
                      <a:prstDash val="solid"/>
                      <a:round/>
                      <a:headEnd type="none" w="med" len="med"/>
                      <a:tailEnd type="none" w="med" len="med"/>
                    </a:lnL>
                    <a:lnR w="12700" cap="flat" cmpd="sng" algn="ctr">
                      <a:solidFill>
                        <a:srgbClr val="AADDFF"/>
                      </a:solidFill>
                      <a:prstDash val="solid"/>
                      <a:round/>
                      <a:headEnd type="none" w="med" len="med"/>
                      <a:tailEnd type="none" w="med" len="med"/>
                    </a:lnR>
                    <a:lnT w="12700" cap="flat" cmpd="sng" algn="ctr">
                      <a:solidFill>
                        <a:srgbClr val="AADDFF"/>
                      </a:solidFill>
                      <a:prstDash val="solid"/>
                      <a:round/>
                      <a:headEnd type="none" w="med" len="med"/>
                      <a:tailEnd type="none" w="med" len="med"/>
                    </a:lnT>
                    <a:lnB w="12700" cap="flat" cmpd="sng" algn="ctr">
                      <a:solidFill>
                        <a:srgbClr val="AADDFF"/>
                      </a:solidFill>
                      <a:prstDash val="solid"/>
                      <a:round/>
                      <a:headEnd type="none" w="med" len="med"/>
                      <a:tailEnd type="none" w="med" len="med"/>
                    </a:lnB>
                  </a:tcPr>
                </a:tc>
              </a:tr>
              <a:tr h="600067">
                <a:tc>
                  <a:txBody>
                    <a:bodyPr/>
                    <a:lstStyle/>
                    <a:p>
                      <a:pPr algn="ctr" latinLnBrk="1">
                        <a:lnSpc>
                          <a:spcPts val="1800"/>
                        </a:lnSpc>
                        <a:spcAft>
                          <a:spcPts val="0"/>
                        </a:spcAft>
                      </a:pPr>
                      <a:r>
                        <a:rPr lang="en-US" sz="2400">
                          <a:latin typeface="Arial"/>
                          <a:ea typeface="宋体"/>
                          <a:cs typeface="Times New Roman"/>
                        </a:rPr>
                        <a:t>0000 0010</a:t>
                      </a:r>
                      <a:endParaRPr lang="zh-CN" sz="2400">
                        <a:latin typeface="Tahoma"/>
                        <a:ea typeface="微软雅黑"/>
                        <a:cs typeface="Times New Roman"/>
                      </a:endParaRPr>
                    </a:p>
                  </a:txBody>
                  <a:tcPr marL="38100" marR="38100" marT="0" marB="0" anchor="ctr">
                    <a:lnL w="12700" cap="flat" cmpd="sng" algn="ctr">
                      <a:solidFill>
                        <a:srgbClr val="AADDFF"/>
                      </a:solidFill>
                      <a:prstDash val="solid"/>
                      <a:round/>
                      <a:headEnd type="none" w="med" len="med"/>
                      <a:tailEnd type="none" w="med" len="med"/>
                    </a:lnL>
                    <a:lnR w="12700" cap="flat" cmpd="sng" algn="ctr">
                      <a:solidFill>
                        <a:srgbClr val="AADDFF"/>
                      </a:solidFill>
                      <a:prstDash val="solid"/>
                      <a:round/>
                      <a:headEnd type="none" w="med" len="med"/>
                      <a:tailEnd type="none" w="med" len="med"/>
                    </a:lnR>
                    <a:lnT w="12700" cap="flat" cmpd="sng" algn="ctr">
                      <a:solidFill>
                        <a:srgbClr val="AADDFF"/>
                      </a:solidFill>
                      <a:prstDash val="solid"/>
                      <a:round/>
                      <a:headEnd type="none" w="med" len="med"/>
                      <a:tailEnd type="none" w="med" len="med"/>
                    </a:lnT>
                    <a:lnB w="12700" cap="flat" cmpd="sng" algn="ctr">
                      <a:solidFill>
                        <a:srgbClr val="AADDFF"/>
                      </a:solidFill>
                      <a:prstDash val="solid"/>
                      <a:round/>
                      <a:headEnd type="none" w="med" len="med"/>
                      <a:tailEnd type="none" w="med" len="med"/>
                    </a:lnB>
                  </a:tcPr>
                </a:tc>
                <a:tc>
                  <a:txBody>
                    <a:bodyPr/>
                    <a:lstStyle/>
                    <a:p>
                      <a:pPr algn="ctr" latinLnBrk="1">
                        <a:lnSpc>
                          <a:spcPts val="1800"/>
                        </a:lnSpc>
                        <a:spcAft>
                          <a:spcPts val="0"/>
                        </a:spcAft>
                      </a:pPr>
                      <a:r>
                        <a:rPr lang="en-US" sz="2400">
                          <a:latin typeface="Arial"/>
                          <a:ea typeface="宋体"/>
                          <a:cs typeface="Times New Roman"/>
                        </a:rPr>
                        <a:t>2</a:t>
                      </a:r>
                      <a:endParaRPr lang="zh-CN" sz="2400">
                        <a:latin typeface="Tahoma"/>
                        <a:ea typeface="微软雅黑"/>
                        <a:cs typeface="Times New Roman"/>
                      </a:endParaRPr>
                    </a:p>
                  </a:txBody>
                  <a:tcPr marL="38100" marR="38100" marT="0" marB="0" anchor="ctr">
                    <a:lnL w="12700" cap="flat" cmpd="sng" algn="ctr">
                      <a:solidFill>
                        <a:srgbClr val="AADDFF"/>
                      </a:solidFill>
                      <a:prstDash val="solid"/>
                      <a:round/>
                      <a:headEnd type="none" w="med" len="med"/>
                      <a:tailEnd type="none" w="med" len="med"/>
                    </a:lnL>
                    <a:lnR w="12700" cap="flat" cmpd="sng" algn="ctr">
                      <a:solidFill>
                        <a:srgbClr val="AADDFF"/>
                      </a:solidFill>
                      <a:prstDash val="solid"/>
                      <a:round/>
                      <a:headEnd type="none" w="med" len="med"/>
                      <a:tailEnd type="none" w="med" len="med"/>
                    </a:lnR>
                    <a:lnT w="12700" cap="flat" cmpd="sng" algn="ctr">
                      <a:solidFill>
                        <a:srgbClr val="AADDFF"/>
                      </a:solidFill>
                      <a:prstDash val="solid"/>
                      <a:round/>
                      <a:headEnd type="none" w="med" len="med"/>
                      <a:tailEnd type="none" w="med" len="med"/>
                    </a:lnT>
                    <a:lnB w="12700" cap="flat" cmpd="sng" algn="ctr">
                      <a:solidFill>
                        <a:srgbClr val="AADDFF"/>
                      </a:solidFill>
                      <a:prstDash val="solid"/>
                      <a:round/>
                      <a:headEnd type="none" w="med" len="med"/>
                      <a:tailEnd type="none" w="med" len="med"/>
                    </a:lnB>
                  </a:tcPr>
                </a:tc>
                <a:tc>
                  <a:txBody>
                    <a:bodyPr/>
                    <a:lstStyle/>
                    <a:p>
                      <a:pPr algn="ctr" latinLnBrk="1">
                        <a:lnSpc>
                          <a:spcPts val="1800"/>
                        </a:lnSpc>
                        <a:spcAft>
                          <a:spcPts val="0"/>
                        </a:spcAft>
                      </a:pPr>
                      <a:r>
                        <a:rPr lang="en-US" sz="2400" dirty="0">
                          <a:latin typeface="Arial"/>
                          <a:ea typeface="宋体"/>
                          <a:cs typeface="Times New Roman"/>
                        </a:rPr>
                        <a:t>02</a:t>
                      </a:r>
                      <a:endParaRPr lang="zh-CN" sz="2400" dirty="0">
                        <a:latin typeface="Tahoma"/>
                        <a:ea typeface="微软雅黑"/>
                        <a:cs typeface="Times New Roman"/>
                      </a:endParaRPr>
                    </a:p>
                  </a:txBody>
                  <a:tcPr marL="38100" marR="38100" marT="0" marB="0" anchor="ctr">
                    <a:lnL w="12700" cap="flat" cmpd="sng" algn="ctr">
                      <a:solidFill>
                        <a:srgbClr val="AADDFF"/>
                      </a:solidFill>
                      <a:prstDash val="solid"/>
                      <a:round/>
                      <a:headEnd type="none" w="med" len="med"/>
                      <a:tailEnd type="none" w="med" len="med"/>
                    </a:lnL>
                    <a:lnR w="12700" cap="flat" cmpd="sng" algn="ctr">
                      <a:solidFill>
                        <a:srgbClr val="AADDFF"/>
                      </a:solidFill>
                      <a:prstDash val="solid"/>
                      <a:round/>
                      <a:headEnd type="none" w="med" len="med"/>
                      <a:tailEnd type="none" w="med" len="med"/>
                    </a:lnR>
                    <a:lnT w="12700" cap="flat" cmpd="sng" algn="ctr">
                      <a:solidFill>
                        <a:srgbClr val="AADDFF"/>
                      </a:solidFill>
                      <a:prstDash val="solid"/>
                      <a:round/>
                      <a:headEnd type="none" w="med" len="med"/>
                      <a:tailEnd type="none" w="med" len="med"/>
                    </a:lnT>
                    <a:lnB w="12700" cap="flat" cmpd="sng" algn="ctr">
                      <a:solidFill>
                        <a:srgbClr val="AADDFF"/>
                      </a:solidFill>
                      <a:prstDash val="solid"/>
                      <a:round/>
                      <a:headEnd type="none" w="med" len="med"/>
                      <a:tailEnd type="none" w="med" len="med"/>
                    </a:lnB>
                  </a:tcPr>
                </a:tc>
                <a:tc>
                  <a:txBody>
                    <a:bodyPr/>
                    <a:lstStyle/>
                    <a:p>
                      <a:pPr algn="ctr" latinLnBrk="1">
                        <a:lnSpc>
                          <a:spcPts val="1800"/>
                        </a:lnSpc>
                        <a:spcAft>
                          <a:spcPts val="0"/>
                        </a:spcAft>
                      </a:pPr>
                      <a:r>
                        <a:rPr lang="en-US" sz="2400" dirty="0" smtClean="0">
                          <a:latin typeface="Arial"/>
                          <a:ea typeface="宋体"/>
                          <a:cs typeface="Times New Roman"/>
                        </a:rPr>
                        <a:t>STX</a:t>
                      </a:r>
                      <a:r>
                        <a:rPr lang="en-US" altLang="zh-CN" sz="2400" dirty="0" smtClean="0">
                          <a:ea typeface="宋体" charset="-122"/>
                        </a:rPr>
                        <a:t>(start of text) </a:t>
                      </a:r>
                      <a:endParaRPr lang="zh-CN" sz="2400" dirty="0">
                        <a:latin typeface="Tahoma"/>
                        <a:ea typeface="微软雅黑"/>
                        <a:cs typeface="Times New Roman"/>
                      </a:endParaRPr>
                    </a:p>
                  </a:txBody>
                  <a:tcPr marL="38100" marR="38100" marT="0" marB="0" anchor="ctr">
                    <a:lnL w="12700" cap="flat" cmpd="sng" algn="ctr">
                      <a:solidFill>
                        <a:srgbClr val="AADDFF"/>
                      </a:solidFill>
                      <a:prstDash val="solid"/>
                      <a:round/>
                      <a:headEnd type="none" w="med" len="med"/>
                      <a:tailEnd type="none" w="med" len="med"/>
                    </a:lnL>
                    <a:lnR w="12700" cap="flat" cmpd="sng" algn="ctr">
                      <a:solidFill>
                        <a:srgbClr val="AADDFF"/>
                      </a:solidFill>
                      <a:prstDash val="solid"/>
                      <a:round/>
                      <a:headEnd type="none" w="med" len="med"/>
                      <a:tailEnd type="none" w="med" len="med"/>
                    </a:lnR>
                    <a:lnT w="12700" cap="flat" cmpd="sng" algn="ctr">
                      <a:solidFill>
                        <a:srgbClr val="AADDFF"/>
                      </a:solidFill>
                      <a:prstDash val="solid"/>
                      <a:round/>
                      <a:headEnd type="none" w="med" len="med"/>
                      <a:tailEnd type="none" w="med" len="med"/>
                    </a:lnT>
                    <a:lnB w="12700" cap="flat" cmpd="sng" algn="ctr">
                      <a:solidFill>
                        <a:srgbClr val="AADDFF"/>
                      </a:solidFill>
                      <a:prstDash val="solid"/>
                      <a:round/>
                      <a:headEnd type="none" w="med" len="med"/>
                      <a:tailEnd type="none" w="med" len="med"/>
                    </a:lnB>
                  </a:tcPr>
                </a:tc>
                <a:tc>
                  <a:txBody>
                    <a:bodyPr/>
                    <a:lstStyle/>
                    <a:p>
                      <a:pPr algn="ctr" latinLnBrk="1">
                        <a:lnSpc>
                          <a:spcPts val="1800"/>
                        </a:lnSpc>
                        <a:spcAft>
                          <a:spcPts val="0"/>
                        </a:spcAft>
                      </a:pPr>
                      <a:r>
                        <a:rPr lang="zh-CN" sz="2400" dirty="0">
                          <a:latin typeface="Arial"/>
                          <a:ea typeface="宋体"/>
                          <a:cs typeface="Arial"/>
                        </a:rPr>
                        <a:t>本文开始</a:t>
                      </a:r>
                      <a:endParaRPr lang="zh-CN" sz="2400" dirty="0">
                        <a:latin typeface="Tahoma"/>
                        <a:ea typeface="微软雅黑"/>
                        <a:cs typeface="Times New Roman"/>
                      </a:endParaRPr>
                    </a:p>
                  </a:txBody>
                  <a:tcPr marL="38100" marR="38100" marT="0" marB="0" anchor="ctr">
                    <a:lnL w="12700" cap="flat" cmpd="sng" algn="ctr">
                      <a:solidFill>
                        <a:srgbClr val="AADDFF"/>
                      </a:solidFill>
                      <a:prstDash val="solid"/>
                      <a:round/>
                      <a:headEnd type="none" w="med" len="med"/>
                      <a:tailEnd type="none" w="med" len="med"/>
                    </a:lnL>
                    <a:lnR w="12700" cap="flat" cmpd="sng" algn="ctr">
                      <a:solidFill>
                        <a:srgbClr val="AADDFF"/>
                      </a:solidFill>
                      <a:prstDash val="solid"/>
                      <a:round/>
                      <a:headEnd type="none" w="med" len="med"/>
                      <a:tailEnd type="none" w="med" len="med"/>
                    </a:lnR>
                    <a:lnT w="12700" cap="flat" cmpd="sng" algn="ctr">
                      <a:solidFill>
                        <a:srgbClr val="AADDFF"/>
                      </a:solidFill>
                      <a:prstDash val="solid"/>
                      <a:round/>
                      <a:headEnd type="none" w="med" len="med"/>
                      <a:tailEnd type="none" w="med" len="med"/>
                    </a:lnT>
                    <a:lnB w="12700" cap="flat" cmpd="sng" algn="ctr">
                      <a:solidFill>
                        <a:srgbClr val="AADDFF"/>
                      </a:solidFill>
                      <a:prstDash val="solid"/>
                      <a:round/>
                      <a:headEnd type="none" w="med" len="med"/>
                      <a:tailEnd type="none" w="med" len="med"/>
                    </a:lnB>
                  </a:tcPr>
                </a:tc>
              </a:tr>
              <a:tr h="600067">
                <a:tc>
                  <a:txBody>
                    <a:bodyPr/>
                    <a:lstStyle/>
                    <a:p>
                      <a:pPr algn="ctr" latinLnBrk="1">
                        <a:lnSpc>
                          <a:spcPts val="1800"/>
                        </a:lnSpc>
                        <a:spcAft>
                          <a:spcPts val="0"/>
                        </a:spcAft>
                      </a:pPr>
                      <a:r>
                        <a:rPr lang="en-US" sz="2400">
                          <a:latin typeface="Arial"/>
                          <a:ea typeface="宋体"/>
                          <a:cs typeface="Times New Roman"/>
                        </a:rPr>
                        <a:t>0000 0011</a:t>
                      </a:r>
                      <a:endParaRPr lang="zh-CN" sz="2400">
                        <a:latin typeface="Tahoma"/>
                        <a:ea typeface="微软雅黑"/>
                        <a:cs typeface="Times New Roman"/>
                      </a:endParaRPr>
                    </a:p>
                  </a:txBody>
                  <a:tcPr marL="38100" marR="38100" marT="0" marB="0" anchor="ctr">
                    <a:lnL w="12700" cap="flat" cmpd="sng" algn="ctr">
                      <a:solidFill>
                        <a:srgbClr val="AADDFF"/>
                      </a:solidFill>
                      <a:prstDash val="solid"/>
                      <a:round/>
                      <a:headEnd type="none" w="med" len="med"/>
                      <a:tailEnd type="none" w="med" len="med"/>
                    </a:lnL>
                    <a:lnR w="12700" cap="flat" cmpd="sng" algn="ctr">
                      <a:solidFill>
                        <a:srgbClr val="AADDFF"/>
                      </a:solidFill>
                      <a:prstDash val="solid"/>
                      <a:round/>
                      <a:headEnd type="none" w="med" len="med"/>
                      <a:tailEnd type="none" w="med" len="med"/>
                    </a:lnR>
                    <a:lnT w="12700" cap="flat" cmpd="sng" algn="ctr">
                      <a:solidFill>
                        <a:srgbClr val="AADDFF"/>
                      </a:solidFill>
                      <a:prstDash val="solid"/>
                      <a:round/>
                      <a:headEnd type="none" w="med" len="med"/>
                      <a:tailEnd type="none" w="med" len="med"/>
                    </a:lnT>
                    <a:lnB w="12700" cap="flat" cmpd="sng" algn="ctr">
                      <a:solidFill>
                        <a:srgbClr val="AADDFF"/>
                      </a:solidFill>
                      <a:prstDash val="solid"/>
                      <a:round/>
                      <a:headEnd type="none" w="med" len="med"/>
                      <a:tailEnd type="none" w="med" len="med"/>
                    </a:lnB>
                  </a:tcPr>
                </a:tc>
                <a:tc>
                  <a:txBody>
                    <a:bodyPr/>
                    <a:lstStyle/>
                    <a:p>
                      <a:pPr algn="ctr" latinLnBrk="1">
                        <a:lnSpc>
                          <a:spcPts val="1800"/>
                        </a:lnSpc>
                        <a:spcAft>
                          <a:spcPts val="0"/>
                        </a:spcAft>
                      </a:pPr>
                      <a:r>
                        <a:rPr lang="en-US" sz="2400">
                          <a:latin typeface="Arial"/>
                          <a:ea typeface="宋体"/>
                          <a:cs typeface="Times New Roman"/>
                        </a:rPr>
                        <a:t>3</a:t>
                      </a:r>
                      <a:endParaRPr lang="zh-CN" sz="2400">
                        <a:latin typeface="Tahoma"/>
                        <a:ea typeface="微软雅黑"/>
                        <a:cs typeface="Times New Roman"/>
                      </a:endParaRPr>
                    </a:p>
                  </a:txBody>
                  <a:tcPr marL="38100" marR="38100" marT="0" marB="0" anchor="ctr">
                    <a:lnL w="12700" cap="flat" cmpd="sng" algn="ctr">
                      <a:solidFill>
                        <a:srgbClr val="AADDFF"/>
                      </a:solidFill>
                      <a:prstDash val="solid"/>
                      <a:round/>
                      <a:headEnd type="none" w="med" len="med"/>
                      <a:tailEnd type="none" w="med" len="med"/>
                    </a:lnL>
                    <a:lnR w="12700" cap="flat" cmpd="sng" algn="ctr">
                      <a:solidFill>
                        <a:srgbClr val="AADDFF"/>
                      </a:solidFill>
                      <a:prstDash val="solid"/>
                      <a:round/>
                      <a:headEnd type="none" w="med" len="med"/>
                      <a:tailEnd type="none" w="med" len="med"/>
                    </a:lnR>
                    <a:lnT w="12700" cap="flat" cmpd="sng" algn="ctr">
                      <a:solidFill>
                        <a:srgbClr val="AADDFF"/>
                      </a:solidFill>
                      <a:prstDash val="solid"/>
                      <a:round/>
                      <a:headEnd type="none" w="med" len="med"/>
                      <a:tailEnd type="none" w="med" len="med"/>
                    </a:lnT>
                    <a:lnB w="12700" cap="flat" cmpd="sng" algn="ctr">
                      <a:solidFill>
                        <a:srgbClr val="AADDFF"/>
                      </a:solidFill>
                      <a:prstDash val="solid"/>
                      <a:round/>
                      <a:headEnd type="none" w="med" len="med"/>
                      <a:tailEnd type="none" w="med" len="med"/>
                    </a:lnB>
                  </a:tcPr>
                </a:tc>
                <a:tc>
                  <a:txBody>
                    <a:bodyPr/>
                    <a:lstStyle/>
                    <a:p>
                      <a:pPr algn="ctr" latinLnBrk="1">
                        <a:lnSpc>
                          <a:spcPts val="1800"/>
                        </a:lnSpc>
                        <a:spcAft>
                          <a:spcPts val="0"/>
                        </a:spcAft>
                      </a:pPr>
                      <a:r>
                        <a:rPr lang="en-US" sz="2400">
                          <a:latin typeface="Arial"/>
                          <a:ea typeface="宋体"/>
                          <a:cs typeface="Times New Roman"/>
                        </a:rPr>
                        <a:t>03</a:t>
                      </a:r>
                      <a:endParaRPr lang="zh-CN" sz="2400">
                        <a:latin typeface="Tahoma"/>
                        <a:ea typeface="微软雅黑"/>
                        <a:cs typeface="Times New Roman"/>
                      </a:endParaRPr>
                    </a:p>
                  </a:txBody>
                  <a:tcPr marL="38100" marR="38100" marT="0" marB="0" anchor="ctr">
                    <a:lnL w="12700" cap="flat" cmpd="sng" algn="ctr">
                      <a:solidFill>
                        <a:srgbClr val="AADDFF"/>
                      </a:solidFill>
                      <a:prstDash val="solid"/>
                      <a:round/>
                      <a:headEnd type="none" w="med" len="med"/>
                      <a:tailEnd type="none" w="med" len="med"/>
                    </a:lnL>
                    <a:lnR w="12700" cap="flat" cmpd="sng" algn="ctr">
                      <a:solidFill>
                        <a:srgbClr val="AADDFF"/>
                      </a:solidFill>
                      <a:prstDash val="solid"/>
                      <a:round/>
                      <a:headEnd type="none" w="med" len="med"/>
                      <a:tailEnd type="none" w="med" len="med"/>
                    </a:lnR>
                    <a:lnT w="12700" cap="flat" cmpd="sng" algn="ctr">
                      <a:solidFill>
                        <a:srgbClr val="AADDFF"/>
                      </a:solidFill>
                      <a:prstDash val="solid"/>
                      <a:round/>
                      <a:headEnd type="none" w="med" len="med"/>
                      <a:tailEnd type="none" w="med" len="med"/>
                    </a:lnT>
                    <a:lnB w="12700" cap="flat" cmpd="sng" algn="ctr">
                      <a:solidFill>
                        <a:srgbClr val="AADDFF"/>
                      </a:solidFill>
                      <a:prstDash val="solid"/>
                      <a:round/>
                      <a:headEnd type="none" w="med" len="med"/>
                      <a:tailEnd type="none" w="med" len="med"/>
                    </a:lnB>
                  </a:tcPr>
                </a:tc>
                <a:tc>
                  <a:txBody>
                    <a:bodyPr/>
                    <a:lstStyle/>
                    <a:p>
                      <a:pPr algn="ctr" latinLnBrk="1">
                        <a:lnSpc>
                          <a:spcPts val="1800"/>
                        </a:lnSpc>
                        <a:spcAft>
                          <a:spcPts val="0"/>
                        </a:spcAft>
                      </a:pPr>
                      <a:r>
                        <a:rPr lang="en-US" sz="2400" dirty="0" smtClean="0">
                          <a:latin typeface="Arial"/>
                          <a:ea typeface="宋体"/>
                          <a:cs typeface="Times New Roman"/>
                        </a:rPr>
                        <a:t>ETX</a:t>
                      </a:r>
                      <a:r>
                        <a:rPr lang="en-US" altLang="zh-CN" sz="2400" dirty="0" smtClean="0">
                          <a:ea typeface="宋体" charset="-122"/>
                        </a:rPr>
                        <a:t>(end of text)</a:t>
                      </a:r>
                      <a:endParaRPr lang="zh-CN" sz="2400" dirty="0">
                        <a:latin typeface="Tahoma"/>
                        <a:ea typeface="微软雅黑"/>
                        <a:cs typeface="Times New Roman"/>
                      </a:endParaRPr>
                    </a:p>
                  </a:txBody>
                  <a:tcPr marL="38100" marR="38100" marT="0" marB="0" anchor="ctr">
                    <a:lnL w="12700" cap="flat" cmpd="sng" algn="ctr">
                      <a:solidFill>
                        <a:srgbClr val="AADDFF"/>
                      </a:solidFill>
                      <a:prstDash val="solid"/>
                      <a:round/>
                      <a:headEnd type="none" w="med" len="med"/>
                      <a:tailEnd type="none" w="med" len="med"/>
                    </a:lnL>
                    <a:lnR w="12700" cap="flat" cmpd="sng" algn="ctr">
                      <a:solidFill>
                        <a:srgbClr val="AADDFF"/>
                      </a:solidFill>
                      <a:prstDash val="solid"/>
                      <a:round/>
                      <a:headEnd type="none" w="med" len="med"/>
                      <a:tailEnd type="none" w="med" len="med"/>
                    </a:lnR>
                    <a:lnT w="12700" cap="flat" cmpd="sng" algn="ctr">
                      <a:solidFill>
                        <a:srgbClr val="AADDFF"/>
                      </a:solidFill>
                      <a:prstDash val="solid"/>
                      <a:round/>
                      <a:headEnd type="none" w="med" len="med"/>
                      <a:tailEnd type="none" w="med" len="med"/>
                    </a:lnT>
                    <a:lnB w="12700" cap="flat" cmpd="sng" algn="ctr">
                      <a:solidFill>
                        <a:srgbClr val="AADDFF"/>
                      </a:solidFill>
                      <a:prstDash val="solid"/>
                      <a:round/>
                      <a:headEnd type="none" w="med" len="med"/>
                      <a:tailEnd type="none" w="med" len="med"/>
                    </a:lnB>
                  </a:tcPr>
                </a:tc>
                <a:tc>
                  <a:txBody>
                    <a:bodyPr/>
                    <a:lstStyle/>
                    <a:p>
                      <a:pPr algn="ctr" latinLnBrk="1">
                        <a:lnSpc>
                          <a:spcPts val="1800"/>
                        </a:lnSpc>
                        <a:spcAft>
                          <a:spcPts val="0"/>
                        </a:spcAft>
                      </a:pPr>
                      <a:r>
                        <a:rPr lang="zh-CN" sz="2400" dirty="0">
                          <a:latin typeface="Arial"/>
                          <a:ea typeface="宋体"/>
                          <a:cs typeface="Arial"/>
                        </a:rPr>
                        <a:t>本文结束</a:t>
                      </a:r>
                      <a:endParaRPr lang="zh-CN" sz="2400" dirty="0">
                        <a:latin typeface="Tahoma"/>
                        <a:ea typeface="微软雅黑"/>
                        <a:cs typeface="Times New Roman"/>
                      </a:endParaRPr>
                    </a:p>
                  </a:txBody>
                  <a:tcPr marL="38100" marR="38100" marT="0" marB="0" anchor="ctr">
                    <a:lnL w="12700" cap="flat" cmpd="sng" algn="ctr">
                      <a:solidFill>
                        <a:srgbClr val="AADDFF"/>
                      </a:solidFill>
                      <a:prstDash val="solid"/>
                      <a:round/>
                      <a:headEnd type="none" w="med" len="med"/>
                      <a:tailEnd type="none" w="med" len="med"/>
                    </a:lnL>
                    <a:lnR w="12700" cap="flat" cmpd="sng" algn="ctr">
                      <a:solidFill>
                        <a:srgbClr val="AADDFF"/>
                      </a:solidFill>
                      <a:prstDash val="solid"/>
                      <a:round/>
                      <a:headEnd type="none" w="med" len="med"/>
                      <a:tailEnd type="none" w="med" len="med"/>
                    </a:lnR>
                    <a:lnT w="12700" cap="flat" cmpd="sng" algn="ctr">
                      <a:solidFill>
                        <a:srgbClr val="AADDFF"/>
                      </a:solidFill>
                      <a:prstDash val="solid"/>
                      <a:round/>
                      <a:headEnd type="none" w="med" len="med"/>
                      <a:tailEnd type="none" w="med" len="med"/>
                    </a:lnT>
                    <a:lnB w="12700" cap="flat" cmpd="sng" algn="ctr">
                      <a:solidFill>
                        <a:srgbClr val="AADDFF"/>
                      </a:solidFill>
                      <a:prstDash val="solid"/>
                      <a:round/>
                      <a:headEnd type="none" w="med" len="med"/>
                      <a:tailEnd type="none" w="med" len="med"/>
                    </a:lnB>
                  </a:tcPr>
                </a:tc>
              </a:tr>
              <a:tr h="600067">
                <a:tc>
                  <a:txBody>
                    <a:bodyPr/>
                    <a:lstStyle/>
                    <a:p>
                      <a:pPr algn="ctr" latinLnBrk="1">
                        <a:lnSpc>
                          <a:spcPts val="1800"/>
                        </a:lnSpc>
                        <a:spcAft>
                          <a:spcPts val="0"/>
                        </a:spcAft>
                      </a:pPr>
                      <a:r>
                        <a:rPr lang="en-US" sz="2400">
                          <a:latin typeface="Arial"/>
                          <a:ea typeface="宋体"/>
                          <a:cs typeface="Times New Roman"/>
                        </a:rPr>
                        <a:t>0001 1011</a:t>
                      </a:r>
                      <a:endParaRPr lang="zh-CN" sz="2400">
                        <a:latin typeface="Tahoma"/>
                        <a:ea typeface="微软雅黑"/>
                        <a:cs typeface="Times New Roman"/>
                      </a:endParaRPr>
                    </a:p>
                  </a:txBody>
                  <a:tcPr marL="38100" marR="38100" marT="0" marB="0" anchor="ctr">
                    <a:lnL w="12700" cap="flat" cmpd="sng" algn="ctr">
                      <a:solidFill>
                        <a:srgbClr val="AADDFF"/>
                      </a:solidFill>
                      <a:prstDash val="solid"/>
                      <a:round/>
                      <a:headEnd type="none" w="med" len="med"/>
                      <a:tailEnd type="none" w="med" len="med"/>
                    </a:lnL>
                    <a:lnR w="12700" cap="flat" cmpd="sng" algn="ctr">
                      <a:solidFill>
                        <a:srgbClr val="AADDFF"/>
                      </a:solidFill>
                      <a:prstDash val="solid"/>
                      <a:round/>
                      <a:headEnd type="none" w="med" len="med"/>
                      <a:tailEnd type="none" w="med" len="med"/>
                    </a:lnR>
                    <a:lnT w="12700" cap="flat" cmpd="sng" algn="ctr">
                      <a:solidFill>
                        <a:srgbClr val="AADDFF"/>
                      </a:solidFill>
                      <a:prstDash val="solid"/>
                      <a:round/>
                      <a:headEnd type="none" w="med" len="med"/>
                      <a:tailEnd type="none" w="med" len="med"/>
                    </a:lnT>
                    <a:lnB w="12700" cap="flat" cmpd="sng" algn="ctr">
                      <a:solidFill>
                        <a:srgbClr val="AADDFF"/>
                      </a:solidFill>
                      <a:prstDash val="solid"/>
                      <a:round/>
                      <a:headEnd type="none" w="med" len="med"/>
                      <a:tailEnd type="none" w="med" len="med"/>
                    </a:lnB>
                  </a:tcPr>
                </a:tc>
                <a:tc>
                  <a:txBody>
                    <a:bodyPr/>
                    <a:lstStyle/>
                    <a:p>
                      <a:pPr algn="ctr" latinLnBrk="1">
                        <a:lnSpc>
                          <a:spcPts val="1800"/>
                        </a:lnSpc>
                        <a:spcAft>
                          <a:spcPts val="0"/>
                        </a:spcAft>
                      </a:pPr>
                      <a:r>
                        <a:rPr lang="en-US" sz="2400">
                          <a:latin typeface="Arial"/>
                          <a:ea typeface="宋体"/>
                          <a:cs typeface="Times New Roman"/>
                        </a:rPr>
                        <a:t>27</a:t>
                      </a:r>
                      <a:endParaRPr lang="zh-CN" sz="2400">
                        <a:latin typeface="Tahoma"/>
                        <a:ea typeface="微软雅黑"/>
                        <a:cs typeface="Times New Roman"/>
                      </a:endParaRPr>
                    </a:p>
                  </a:txBody>
                  <a:tcPr marL="38100" marR="38100" marT="0" marB="0" anchor="ctr">
                    <a:lnL w="12700" cap="flat" cmpd="sng" algn="ctr">
                      <a:solidFill>
                        <a:srgbClr val="AADDFF"/>
                      </a:solidFill>
                      <a:prstDash val="solid"/>
                      <a:round/>
                      <a:headEnd type="none" w="med" len="med"/>
                      <a:tailEnd type="none" w="med" len="med"/>
                    </a:lnL>
                    <a:lnR w="12700" cap="flat" cmpd="sng" algn="ctr">
                      <a:solidFill>
                        <a:srgbClr val="AADDFF"/>
                      </a:solidFill>
                      <a:prstDash val="solid"/>
                      <a:round/>
                      <a:headEnd type="none" w="med" len="med"/>
                      <a:tailEnd type="none" w="med" len="med"/>
                    </a:lnR>
                    <a:lnT w="12700" cap="flat" cmpd="sng" algn="ctr">
                      <a:solidFill>
                        <a:srgbClr val="AADDFF"/>
                      </a:solidFill>
                      <a:prstDash val="solid"/>
                      <a:round/>
                      <a:headEnd type="none" w="med" len="med"/>
                      <a:tailEnd type="none" w="med" len="med"/>
                    </a:lnT>
                    <a:lnB w="12700" cap="flat" cmpd="sng" algn="ctr">
                      <a:solidFill>
                        <a:srgbClr val="AADDFF"/>
                      </a:solidFill>
                      <a:prstDash val="solid"/>
                      <a:round/>
                      <a:headEnd type="none" w="med" len="med"/>
                      <a:tailEnd type="none" w="med" len="med"/>
                    </a:lnB>
                  </a:tcPr>
                </a:tc>
                <a:tc>
                  <a:txBody>
                    <a:bodyPr/>
                    <a:lstStyle/>
                    <a:p>
                      <a:pPr algn="ctr" latinLnBrk="1">
                        <a:lnSpc>
                          <a:spcPts val="1800"/>
                        </a:lnSpc>
                        <a:spcAft>
                          <a:spcPts val="0"/>
                        </a:spcAft>
                      </a:pPr>
                      <a:r>
                        <a:rPr lang="en-US" sz="2400">
                          <a:latin typeface="Arial"/>
                          <a:ea typeface="宋体"/>
                          <a:cs typeface="Times New Roman"/>
                        </a:rPr>
                        <a:t>1B</a:t>
                      </a:r>
                      <a:endParaRPr lang="zh-CN" sz="2400">
                        <a:latin typeface="Tahoma"/>
                        <a:ea typeface="微软雅黑"/>
                        <a:cs typeface="Times New Roman"/>
                      </a:endParaRPr>
                    </a:p>
                  </a:txBody>
                  <a:tcPr marL="38100" marR="38100" marT="0" marB="0" anchor="ctr">
                    <a:lnL w="12700" cap="flat" cmpd="sng" algn="ctr">
                      <a:solidFill>
                        <a:srgbClr val="AADDFF"/>
                      </a:solidFill>
                      <a:prstDash val="solid"/>
                      <a:round/>
                      <a:headEnd type="none" w="med" len="med"/>
                      <a:tailEnd type="none" w="med" len="med"/>
                    </a:lnL>
                    <a:lnR w="12700" cap="flat" cmpd="sng" algn="ctr">
                      <a:solidFill>
                        <a:srgbClr val="AADDFF"/>
                      </a:solidFill>
                      <a:prstDash val="solid"/>
                      <a:round/>
                      <a:headEnd type="none" w="med" len="med"/>
                      <a:tailEnd type="none" w="med" len="med"/>
                    </a:lnR>
                    <a:lnT w="12700" cap="flat" cmpd="sng" algn="ctr">
                      <a:solidFill>
                        <a:srgbClr val="AADDFF"/>
                      </a:solidFill>
                      <a:prstDash val="solid"/>
                      <a:round/>
                      <a:headEnd type="none" w="med" len="med"/>
                      <a:tailEnd type="none" w="med" len="med"/>
                    </a:lnT>
                    <a:lnB w="12700" cap="flat" cmpd="sng" algn="ctr">
                      <a:solidFill>
                        <a:srgbClr val="AADDFF"/>
                      </a:solidFill>
                      <a:prstDash val="solid"/>
                      <a:round/>
                      <a:headEnd type="none" w="med" len="med"/>
                      <a:tailEnd type="none" w="med" len="med"/>
                    </a:lnB>
                  </a:tcPr>
                </a:tc>
                <a:tc>
                  <a:txBody>
                    <a:bodyPr/>
                    <a:lstStyle/>
                    <a:p>
                      <a:pPr algn="ctr" latinLnBrk="1">
                        <a:lnSpc>
                          <a:spcPts val="1800"/>
                        </a:lnSpc>
                        <a:spcAft>
                          <a:spcPts val="0"/>
                        </a:spcAft>
                      </a:pPr>
                      <a:r>
                        <a:rPr lang="en-US" sz="2400" dirty="0" smtClean="0">
                          <a:latin typeface="Arial"/>
                          <a:ea typeface="宋体"/>
                          <a:cs typeface="Times New Roman"/>
                        </a:rPr>
                        <a:t>ESC(</a:t>
                      </a:r>
                      <a:r>
                        <a:rPr lang="en-US" altLang="zh-CN" sz="2400" dirty="0" smtClean="0">
                          <a:ea typeface="宋体" charset="-122"/>
                        </a:rPr>
                        <a:t>Escape</a:t>
                      </a:r>
                      <a:r>
                        <a:rPr lang="en-US" sz="2400" dirty="0" smtClean="0">
                          <a:latin typeface="Arial"/>
                          <a:ea typeface="宋体"/>
                          <a:cs typeface="Times New Roman"/>
                        </a:rPr>
                        <a:t>)</a:t>
                      </a:r>
                      <a:endParaRPr lang="zh-CN" sz="2400" dirty="0">
                        <a:latin typeface="Tahoma"/>
                        <a:ea typeface="微软雅黑"/>
                        <a:cs typeface="Times New Roman"/>
                      </a:endParaRPr>
                    </a:p>
                  </a:txBody>
                  <a:tcPr marL="38100" marR="38100" marT="0" marB="0" anchor="ctr">
                    <a:lnL w="12700" cap="flat" cmpd="sng" algn="ctr">
                      <a:solidFill>
                        <a:srgbClr val="AADDFF"/>
                      </a:solidFill>
                      <a:prstDash val="solid"/>
                      <a:round/>
                      <a:headEnd type="none" w="med" len="med"/>
                      <a:tailEnd type="none" w="med" len="med"/>
                    </a:lnL>
                    <a:lnR w="12700" cap="flat" cmpd="sng" algn="ctr">
                      <a:solidFill>
                        <a:srgbClr val="AADDFF"/>
                      </a:solidFill>
                      <a:prstDash val="solid"/>
                      <a:round/>
                      <a:headEnd type="none" w="med" len="med"/>
                      <a:tailEnd type="none" w="med" len="med"/>
                    </a:lnR>
                    <a:lnT w="12700" cap="flat" cmpd="sng" algn="ctr">
                      <a:solidFill>
                        <a:srgbClr val="AADDFF"/>
                      </a:solidFill>
                      <a:prstDash val="solid"/>
                      <a:round/>
                      <a:headEnd type="none" w="med" len="med"/>
                      <a:tailEnd type="none" w="med" len="med"/>
                    </a:lnT>
                    <a:lnB w="12700" cap="flat" cmpd="sng" algn="ctr">
                      <a:solidFill>
                        <a:srgbClr val="AADDFF"/>
                      </a:solidFill>
                      <a:prstDash val="solid"/>
                      <a:round/>
                      <a:headEnd type="none" w="med" len="med"/>
                      <a:tailEnd type="none" w="med" len="med"/>
                    </a:lnB>
                  </a:tcPr>
                </a:tc>
                <a:tc>
                  <a:txBody>
                    <a:bodyPr/>
                    <a:lstStyle/>
                    <a:p>
                      <a:pPr algn="ctr" latinLnBrk="1">
                        <a:lnSpc>
                          <a:spcPts val="1800"/>
                        </a:lnSpc>
                        <a:spcAft>
                          <a:spcPts val="0"/>
                        </a:spcAft>
                      </a:pPr>
                      <a:r>
                        <a:rPr lang="zh-CN" sz="2400" dirty="0">
                          <a:latin typeface="Arial"/>
                          <a:ea typeface="宋体"/>
                          <a:cs typeface="Arial"/>
                        </a:rPr>
                        <a:t>跳</a:t>
                      </a:r>
                      <a:r>
                        <a:rPr lang="zh-CN" sz="2400" dirty="0" smtClean="0">
                          <a:latin typeface="Arial"/>
                          <a:ea typeface="宋体"/>
                          <a:cs typeface="Arial"/>
                        </a:rPr>
                        <a:t>出</a:t>
                      </a:r>
                      <a:r>
                        <a:rPr lang="zh-CN" altLang="en-US" sz="2400" dirty="0" smtClean="0">
                          <a:latin typeface="Arial"/>
                          <a:ea typeface="宋体"/>
                          <a:cs typeface="Arial"/>
                        </a:rPr>
                        <a:t>、转义</a:t>
                      </a:r>
                      <a:endParaRPr lang="zh-CN" sz="2400" dirty="0">
                        <a:latin typeface="Tahoma"/>
                        <a:ea typeface="微软雅黑"/>
                        <a:cs typeface="Times New Roman"/>
                      </a:endParaRPr>
                    </a:p>
                  </a:txBody>
                  <a:tcPr marL="38100" marR="38100" marT="0" marB="0" anchor="ctr">
                    <a:lnL w="12700" cap="flat" cmpd="sng" algn="ctr">
                      <a:solidFill>
                        <a:srgbClr val="AADDFF"/>
                      </a:solidFill>
                      <a:prstDash val="solid"/>
                      <a:round/>
                      <a:headEnd type="none" w="med" len="med"/>
                      <a:tailEnd type="none" w="med" len="med"/>
                    </a:lnL>
                    <a:lnR w="12700" cap="flat" cmpd="sng" algn="ctr">
                      <a:solidFill>
                        <a:srgbClr val="AADDFF"/>
                      </a:solidFill>
                      <a:prstDash val="solid"/>
                      <a:round/>
                      <a:headEnd type="none" w="med" len="med"/>
                      <a:tailEnd type="none" w="med" len="med"/>
                    </a:lnR>
                    <a:lnT w="12700" cap="flat" cmpd="sng" algn="ctr">
                      <a:solidFill>
                        <a:srgbClr val="AADDFF"/>
                      </a:solidFill>
                      <a:prstDash val="solid"/>
                      <a:round/>
                      <a:headEnd type="none" w="med" len="med"/>
                      <a:tailEnd type="none" w="med" len="med"/>
                    </a:lnT>
                    <a:lnB w="12700" cap="flat" cmpd="sng" algn="ctr">
                      <a:solidFill>
                        <a:srgbClr val="AADDFF"/>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202870"/>
            <a:ext cx="9906000" cy="6452260"/>
          </a:xfrm>
          <a:prstGeom prst="rect">
            <a:avLst/>
          </a:prstGeom>
        </p:spPr>
      </p:pic>
    </p:spTree>
    <p:extLst>
      <p:ext uri="{BB962C8B-B14F-4D97-AF65-F5344CB8AC3E}">
        <p14:creationId xmlns="" xmlns:p14="http://schemas.microsoft.com/office/powerpoint/2010/main" val="18743960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en-US" altLang="zh-CN" dirty="0"/>
              <a:t>2.  </a:t>
            </a:r>
            <a:r>
              <a:rPr lang="zh-CN" altLang="en-US" dirty="0"/>
              <a:t>透明传输</a:t>
            </a:r>
          </a:p>
        </p:txBody>
      </p:sp>
      <p:sp>
        <p:nvSpPr>
          <p:cNvPr id="2" name="内容占位符 1"/>
          <p:cNvSpPr>
            <a:spLocks noGrp="1"/>
          </p:cNvSpPr>
          <p:nvPr>
            <p:ph idx="1"/>
          </p:nvPr>
        </p:nvSpPr>
        <p:spPr/>
        <p:txBody>
          <a:bodyPr/>
          <a:lstStyle/>
          <a:p>
            <a:r>
              <a:rPr lang="zh-CN" altLang="zh-CN" sz="2800" dirty="0"/>
              <a:t>如果数据中的某个字节的二进制代码恰好</a:t>
            </a:r>
            <a:r>
              <a:rPr lang="zh-CN" altLang="zh-CN" sz="2800" dirty="0" smtClean="0"/>
              <a:t>和</a:t>
            </a:r>
            <a:r>
              <a:rPr lang="en-US" altLang="zh-CN" sz="2800" dirty="0" smtClean="0"/>
              <a:t> SOH </a:t>
            </a:r>
            <a:r>
              <a:rPr lang="zh-CN" altLang="zh-CN" sz="2800" dirty="0" smtClean="0"/>
              <a:t>或</a:t>
            </a:r>
            <a:r>
              <a:rPr lang="en-US" altLang="zh-CN" sz="2800" dirty="0" smtClean="0"/>
              <a:t> EOT </a:t>
            </a:r>
            <a:r>
              <a:rPr lang="zh-CN" altLang="zh-CN" sz="2800" dirty="0" smtClean="0"/>
              <a:t>一样，</a:t>
            </a:r>
            <a:r>
              <a:rPr lang="zh-CN" altLang="zh-CN" sz="2800" dirty="0"/>
              <a:t>数据链路层就会错误地“找到帧的边界</a:t>
            </a:r>
            <a:r>
              <a:rPr lang="zh-CN" altLang="zh-CN" sz="2800" dirty="0" smtClean="0"/>
              <a:t>”</a:t>
            </a:r>
            <a:r>
              <a:rPr lang="zh-CN" altLang="en-US" sz="2800" dirty="0" smtClean="0"/>
              <a:t>。</a:t>
            </a:r>
            <a:endParaRPr lang="zh-CN" altLang="en-US" sz="2800" dirty="0"/>
          </a:p>
        </p:txBody>
      </p:sp>
      <p:sp>
        <p:nvSpPr>
          <p:cNvPr id="356374" name="Line 22"/>
          <p:cNvSpPr>
            <a:spLocks noChangeShapeType="1"/>
          </p:cNvSpPr>
          <p:nvPr/>
        </p:nvSpPr>
        <p:spPr bwMode="auto">
          <a:xfrm rot="16200000" flipV="1">
            <a:off x="967648" y="3591014"/>
            <a:ext cx="14288" cy="1153981"/>
          </a:xfrm>
          <a:prstGeom prst="line">
            <a:avLst/>
          </a:prstGeom>
          <a:noFill/>
          <a:ln w="38100">
            <a:solidFill>
              <a:srgbClr val="C00000"/>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56" name="Rectangle 4"/>
          <p:cNvSpPr>
            <a:spLocks noChangeArrowheads="1"/>
          </p:cNvSpPr>
          <p:nvPr/>
        </p:nvSpPr>
        <p:spPr bwMode="auto">
          <a:xfrm>
            <a:off x="1237059" y="3840185"/>
            <a:ext cx="626004" cy="611188"/>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itchFamily="2" charset="-122"/>
              </a:rPr>
              <a:t>SOH</a:t>
            </a:r>
          </a:p>
        </p:txBody>
      </p:sp>
      <p:sp>
        <p:nvSpPr>
          <p:cNvPr id="356357" name="Rectangle 5"/>
          <p:cNvSpPr>
            <a:spLocks noChangeArrowheads="1"/>
          </p:cNvSpPr>
          <p:nvPr/>
        </p:nvSpPr>
        <p:spPr bwMode="auto">
          <a:xfrm>
            <a:off x="1847586" y="3840185"/>
            <a:ext cx="7527528" cy="6111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356358" name="Rectangle 6"/>
          <p:cNvSpPr>
            <a:spLocks noChangeArrowheads="1"/>
          </p:cNvSpPr>
          <p:nvPr/>
        </p:nvSpPr>
        <p:spPr bwMode="auto">
          <a:xfrm>
            <a:off x="3620691" y="3840185"/>
            <a:ext cx="567531" cy="611188"/>
          </a:xfrm>
          <a:prstGeom prst="rect">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0099"/>
                </a:solidFill>
                <a:latin typeface="+mn-lt"/>
                <a:ea typeface="黑体" pitchFamily="2" charset="-122"/>
              </a:rPr>
              <a:t>EOT</a:t>
            </a:r>
          </a:p>
        </p:txBody>
      </p:sp>
      <p:sp>
        <p:nvSpPr>
          <p:cNvPr id="356359" name="Line 7"/>
          <p:cNvSpPr>
            <a:spLocks noChangeShapeType="1"/>
          </p:cNvSpPr>
          <p:nvPr/>
        </p:nvSpPr>
        <p:spPr bwMode="auto">
          <a:xfrm>
            <a:off x="3649927" y="2808311"/>
            <a:ext cx="254529" cy="1031875"/>
          </a:xfrm>
          <a:prstGeom prst="line">
            <a:avLst/>
          </a:prstGeom>
          <a:noFill/>
          <a:ln w="9525">
            <a:solidFill>
              <a:schemeClr val="tx1"/>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60" name="Text Box 8"/>
          <p:cNvSpPr txBox="1">
            <a:spLocks noChangeArrowheads="1"/>
          </p:cNvSpPr>
          <p:nvPr/>
        </p:nvSpPr>
        <p:spPr bwMode="auto">
          <a:xfrm>
            <a:off x="2518582" y="2348880"/>
            <a:ext cx="220765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出现了“</a:t>
            </a:r>
            <a:r>
              <a:rPr kumimoji="1" lang="en-US" altLang="zh-CN" sz="2400" b="1">
                <a:solidFill>
                  <a:srgbClr val="000099"/>
                </a:solidFill>
                <a:latin typeface="+mn-lt"/>
                <a:ea typeface="黑体" pitchFamily="2" charset="-122"/>
              </a:rPr>
              <a:t>EOT”</a:t>
            </a:r>
          </a:p>
        </p:txBody>
      </p:sp>
      <p:sp>
        <p:nvSpPr>
          <p:cNvPr id="356361" name="AutoShape 9"/>
          <p:cNvSpPr>
            <a:spLocks/>
          </p:cNvSpPr>
          <p:nvPr/>
        </p:nvSpPr>
        <p:spPr bwMode="auto">
          <a:xfrm rot="-5400000">
            <a:off x="6855486" y="1894176"/>
            <a:ext cx="327025" cy="5606521"/>
          </a:xfrm>
          <a:prstGeom prst="leftBrace">
            <a:avLst>
              <a:gd name="adj1" fmla="val 131877"/>
              <a:gd name="adj2" fmla="val 50000"/>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6362" name="Text Box 10"/>
          <p:cNvSpPr txBox="1">
            <a:spLocks noChangeArrowheads="1"/>
          </p:cNvSpPr>
          <p:nvPr/>
        </p:nvSpPr>
        <p:spPr bwMode="auto">
          <a:xfrm>
            <a:off x="5429825" y="4764111"/>
            <a:ext cx="3897221"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just"/>
            <a:r>
              <a:rPr kumimoji="1" lang="zh-CN" altLang="en-US" sz="2400" b="1">
                <a:solidFill>
                  <a:srgbClr val="000099"/>
                </a:solidFill>
                <a:latin typeface="+mn-lt"/>
                <a:ea typeface="黑体" pitchFamily="2" charset="-122"/>
              </a:rPr>
              <a:t>被接收端当作无效帧而丢弃</a:t>
            </a:r>
          </a:p>
        </p:txBody>
      </p:sp>
      <p:sp>
        <p:nvSpPr>
          <p:cNvPr id="356363" name="AutoShape 11"/>
          <p:cNvSpPr>
            <a:spLocks/>
          </p:cNvSpPr>
          <p:nvPr/>
        </p:nvSpPr>
        <p:spPr bwMode="auto">
          <a:xfrm rot="-5400000">
            <a:off x="2557661" y="3211469"/>
            <a:ext cx="304800" cy="2911608"/>
          </a:xfrm>
          <a:prstGeom prst="leftBrace">
            <a:avLst>
              <a:gd name="adj1" fmla="val 73481"/>
              <a:gd name="adj2" fmla="val 50000"/>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6364" name="Text Box 12"/>
          <p:cNvSpPr txBox="1">
            <a:spLocks noChangeArrowheads="1"/>
          </p:cNvSpPr>
          <p:nvPr/>
        </p:nvSpPr>
        <p:spPr bwMode="auto">
          <a:xfrm>
            <a:off x="1554677" y="4757761"/>
            <a:ext cx="2350323"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dirty="0">
                <a:solidFill>
                  <a:srgbClr val="FF0000"/>
                </a:solidFill>
                <a:latin typeface="+mn-lt"/>
                <a:ea typeface="黑体" pitchFamily="2" charset="-122"/>
              </a:rPr>
              <a:t>被接收端</a:t>
            </a:r>
          </a:p>
          <a:p>
            <a:pPr algn="ctr"/>
            <a:r>
              <a:rPr kumimoji="1" lang="zh-CN" altLang="en-US" sz="2400" b="1" dirty="0">
                <a:solidFill>
                  <a:srgbClr val="FF0000"/>
                </a:solidFill>
                <a:latin typeface="+mn-lt"/>
                <a:ea typeface="黑体" pitchFamily="2" charset="-122"/>
              </a:rPr>
              <a:t>误认为是一个帧</a:t>
            </a:r>
          </a:p>
        </p:txBody>
      </p:sp>
      <p:sp>
        <p:nvSpPr>
          <p:cNvPr id="356365" name="Line 13"/>
          <p:cNvSpPr>
            <a:spLocks noChangeShapeType="1"/>
          </p:cNvSpPr>
          <p:nvPr/>
        </p:nvSpPr>
        <p:spPr bwMode="auto">
          <a:xfrm>
            <a:off x="1863063" y="3578248"/>
            <a:ext cx="7334912" cy="0"/>
          </a:xfrm>
          <a:prstGeom prst="line">
            <a:avLst/>
          </a:prstGeom>
          <a:noFill/>
          <a:ln w="9525">
            <a:solidFill>
              <a:schemeClr val="tx1"/>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66" name="Text Box 14"/>
          <p:cNvSpPr txBox="1">
            <a:spLocks noChangeArrowheads="1"/>
          </p:cNvSpPr>
          <p:nvPr/>
        </p:nvSpPr>
        <p:spPr bwMode="auto">
          <a:xfrm>
            <a:off x="4854683" y="3321074"/>
            <a:ext cx="1422184" cy="46166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数据部分</a:t>
            </a:r>
          </a:p>
        </p:txBody>
      </p:sp>
      <p:sp>
        <p:nvSpPr>
          <p:cNvPr id="356367" name="Rectangle 15"/>
          <p:cNvSpPr>
            <a:spLocks noChangeArrowheads="1"/>
          </p:cNvSpPr>
          <p:nvPr/>
        </p:nvSpPr>
        <p:spPr bwMode="auto">
          <a:xfrm>
            <a:off x="9197975" y="3840185"/>
            <a:ext cx="624284" cy="611188"/>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itchFamily="2" charset="-122"/>
              </a:rPr>
              <a:t>EOT</a:t>
            </a:r>
          </a:p>
        </p:txBody>
      </p:sp>
      <p:sp>
        <p:nvSpPr>
          <p:cNvPr id="356368" name="Line 16"/>
          <p:cNvSpPr>
            <a:spLocks noChangeShapeType="1"/>
          </p:cNvSpPr>
          <p:nvPr/>
        </p:nvSpPr>
        <p:spPr bwMode="auto">
          <a:xfrm>
            <a:off x="1237059" y="3095648"/>
            <a:ext cx="8585200" cy="0"/>
          </a:xfrm>
          <a:prstGeom prst="line">
            <a:avLst/>
          </a:prstGeom>
          <a:noFill/>
          <a:ln w="9525">
            <a:solidFill>
              <a:schemeClr val="tx1"/>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69" name="Text Box 17"/>
          <p:cNvSpPr txBox="1">
            <a:spLocks noChangeArrowheads="1"/>
          </p:cNvSpPr>
          <p:nvPr/>
        </p:nvSpPr>
        <p:spPr bwMode="auto">
          <a:xfrm>
            <a:off x="4454831" y="2817835"/>
            <a:ext cx="1422184" cy="46166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完整的帧</a:t>
            </a:r>
          </a:p>
        </p:txBody>
      </p:sp>
      <p:sp>
        <p:nvSpPr>
          <p:cNvPr id="356370" name="Line 18"/>
          <p:cNvSpPr>
            <a:spLocks noChangeShapeType="1"/>
          </p:cNvSpPr>
          <p:nvPr/>
        </p:nvSpPr>
        <p:spPr bwMode="auto">
          <a:xfrm>
            <a:off x="1237059" y="2998810"/>
            <a:ext cx="0" cy="7699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1" name="Line 19"/>
          <p:cNvSpPr>
            <a:spLocks noChangeShapeType="1"/>
          </p:cNvSpPr>
          <p:nvPr/>
        </p:nvSpPr>
        <p:spPr bwMode="auto">
          <a:xfrm>
            <a:off x="9822259" y="2998810"/>
            <a:ext cx="0" cy="7699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2" name="Line 20"/>
          <p:cNvSpPr>
            <a:spLocks noChangeShapeType="1"/>
          </p:cNvSpPr>
          <p:nvPr/>
        </p:nvSpPr>
        <p:spPr bwMode="auto">
          <a:xfrm>
            <a:off x="1863063" y="3384574"/>
            <a:ext cx="0" cy="3841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3" name="Line 21"/>
          <p:cNvSpPr>
            <a:spLocks noChangeShapeType="1"/>
          </p:cNvSpPr>
          <p:nvPr/>
        </p:nvSpPr>
        <p:spPr bwMode="auto">
          <a:xfrm>
            <a:off x="9197975" y="3384574"/>
            <a:ext cx="0" cy="3841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5" name="Text Box 23"/>
          <p:cNvSpPr txBox="1">
            <a:spLocks noChangeArrowheads="1"/>
          </p:cNvSpPr>
          <p:nvPr/>
        </p:nvSpPr>
        <p:spPr bwMode="auto">
          <a:xfrm>
            <a:off x="344488" y="3340123"/>
            <a:ext cx="803425" cy="83099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发送</a:t>
            </a:r>
          </a:p>
          <a:p>
            <a:r>
              <a:rPr kumimoji="1" lang="zh-CN" altLang="en-US" sz="2400" b="1">
                <a:solidFill>
                  <a:srgbClr val="000099"/>
                </a:solidFill>
                <a:latin typeface="+mn-lt"/>
                <a:ea typeface="黑体" pitchFamily="2" charset="-122"/>
              </a:rPr>
              <a:t>在前</a:t>
            </a:r>
          </a:p>
        </p:txBody>
      </p:sp>
      <p:sp>
        <p:nvSpPr>
          <p:cNvPr id="3" name="矩形 2"/>
          <p:cNvSpPr/>
          <p:nvPr/>
        </p:nvSpPr>
        <p:spPr>
          <a:xfrm>
            <a:off x="1790442" y="5631631"/>
            <a:ext cx="6402918" cy="461665"/>
          </a:xfrm>
          <a:prstGeom prst="rect">
            <a:avLst/>
          </a:prstGeom>
        </p:spPr>
        <p:txBody>
          <a:bodyPr wrap="square">
            <a:spAutoFit/>
          </a:bodyPr>
          <a:lstStyle/>
          <a:p>
            <a:pPr algn="ctr"/>
            <a:r>
              <a:rPr lang="zh-CN" altLang="zh-CN" sz="2400" b="1" dirty="0" smtClean="0">
                <a:latin typeface="+mn-lt"/>
                <a:ea typeface="黑体" pitchFamily="2" charset="-122"/>
              </a:rPr>
              <a:t>数据部分</a:t>
            </a:r>
            <a:r>
              <a:rPr lang="zh-CN" altLang="zh-CN" sz="2400" b="1" dirty="0">
                <a:latin typeface="+mn-lt"/>
                <a:ea typeface="黑体" pitchFamily="2" charset="-122"/>
              </a:rPr>
              <a:t>恰好出现</a:t>
            </a:r>
            <a:r>
              <a:rPr lang="zh-CN" altLang="zh-CN" sz="2400" b="1" dirty="0" smtClean="0">
                <a:latin typeface="+mn-lt"/>
                <a:ea typeface="黑体" pitchFamily="2" charset="-122"/>
              </a:rPr>
              <a:t>与</a:t>
            </a:r>
            <a:r>
              <a:rPr lang="en-US" altLang="zh-CN" sz="2400" b="1" dirty="0" smtClean="0">
                <a:latin typeface="+mn-lt"/>
                <a:ea typeface="黑体" pitchFamily="2" charset="-122"/>
              </a:rPr>
              <a:t> EOT </a:t>
            </a:r>
            <a:r>
              <a:rPr lang="zh-CN" altLang="zh-CN" sz="2400" b="1" dirty="0" smtClean="0">
                <a:latin typeface="+mn-lt"/>
                <a:ea typeface="黑体" pitchFamily="2" charset="-122"/>
              </a:rPr>
              <a:t>一样</a:t>
            </a:r>
            <a:r>
              <a:rPr lang="zh-CN" altLang="zh-CN" sz="2400" b="1" dirty="0">
                <a:latin typeface="+mn-lt"/>
                <a:ea typeface="黑体" pitchFamily="2" charset="-122"/>
              </a:rPr>
              <a:t>的代码</a:t>
            </a:r>
            <a:endParaRPr lang="zh-CN" altLang="en-US" sz="2400" b="1" dirty="0">
              <a:latin typeface="+mn-lt"/>
              <a:ea typeface="黑体" pitchFamily="2" charset="-122"/>
            </a:endParaRPr>
          </a:p>
        </p:txBody>
      </p:sp>
    </p:spTree>
    <p:extLst>
      <p:ext uri="{BB962C8B-B14F-4D97-AF65-F5344CB8AC3E}">
        <p14:creationId xmlns="" xmlns:p14="http://schemas.microsoft.com/office/powerpoint/2010/main" val="7209038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pPr algn="ctr"/>
            <a:r>
              <a:rPr lang="zh-CN" altLang="en-US" dirty="0"/>
              <a:t>解决透明传输问题</a:t>
            </a:r>
          </a:p>
        </p:txBody>
      </p:sp>
      <p:sp>
        <p:nvSpPr>
          <p:cNvPr id="358403" name="Rectangle 3"/>
          <p:cNvSpPr>
            <a:spLocks noGrp="1" noChangeArrowheads="1"/>
          </p:cNvSpPr>
          <p:nvPr>
            <p:ph idx="1"/>
          </p:nvPr>
        </p:nvSpPr>
        <p:spPr/>
        <p:txBody>
          <a:bodyPr/>
          <a:lstStyle/>
          <a:p>
            <a:r>
              <a:rPr lang="zh-CN" altLang="en-US" sz="2800" dirty="0">
                <a:solidFill>
                  <a:srgbClr val="0000FF"/>
                </a:solidFill>
              </a:rPr>
              <a:t>解决方法：</a:t>
            </a:r>
            <a:r>
              <a:rPr lang="zh-CN" altLang="en-US" sz="2800" dirty="0">
                <a:solidFill>
                  <a:srgbClr val="FF0000"/>
                </a:solidFill>
              </a:rPr>
              <a:t>字节</a:t>
            </a:r>
            <a:r>
              <a:rPr lang="zh-CN" altLang="en-US" sz="2800" dirty="0" smtClean="0">
                <a:solidFill>
                  <a:srgbClr val="FF0000"/>
                </a:solidFill>
              </a:rPr>
              <a:t>填充 </a:t>
            </a:r>
            <a:r>
              <a:rPr lang="en-US" altLang="zh-CN" sz="2800" dirty="0" smtClean="0"/>
              <a:t>(</a:t>
            </a:r>
            <a:r>
              <a:rPr lang="en-US" altLang="zh-CN" sz="2800" dirty="0"/>
              <a:t>byte stuffing</a:t>
            </a:r>
            <a:r>
              <a:rPr lang="en-US" altLang="zh-CN" sz="2800" dirty="0" smtClean="0"/>
              <a:t>) </a:t>
            </a:r>
            <a:r>
              <a:rPr lang="zh-CN" altLang="en-US" sz="2800" dirty="0" smtClean="0"/>
              <a:t>或</a:t>
            </a:r>
            <a:r>
              <a:rPr lang="zh-CN" altLang="en-US" sz="2800" dirty="0">
                <a:solidFill>
                  <a:srgbClr val="FF0000"/>
                </a:solidFill>
              </a:rPr>
              <a:t>字符</a:t>
            </a:r>
            <a:r>
              <a:rPr lang="zh-CN" altLang="en-US" sz="2800" dirty="0" smtClean="0">
                <a:solidFill>
                  <a:srgbClr val="FF0000"/>
                </a:solidFill>
              </a:rPr>
              <a:t>填充 </a:t>
            </a:r>
            <a:r>
              <a:rPr lang="en-US" altLang="zh-CN" sz="2800" dirty="0" smtClean="0"/>
              <a:t>(</a:t>
            </a:r>
            <a:r>
              <a:rPr lang="en-US" altLang="zh-CN" sz="2800" dirty="0"/>
              <a:t>character stuffing)</a:t>
            </a:r>
            <a:r>
              <a:rPr lang="zh-CN" altLang="en-US" sz="2800" dirty="0" smtClean="0"/>
              <a:t>。</a:t>
            </a:r>
            <a:endParaRPr lang="en-US" altLang="zh-CN" sz="2800" dirty="0" smtClean="0"/>
          </a:p>
          <a:p>
            <a:r>
              <a:rPr lang="zh-CN" altLang="en-US" sz="2800" dirty="0" smtClean="0"/>
              <a:t>发送</a:t>
            </a:r>
            <a:r>
              <a:rPr lang="zh-CN" altLang="en-US" sz="2800" dirty="0"/>
              <a:t>端的数据链路层在数据中出现控制字符“</a:t>
            </a:r>
            <a:r>
              <a:rPr lang="en-US" altLang="zh-CN" sz="2800" dirty="0"/>
              <a:t>SOH”</a:t>
            </a:r>
            <a:r>
              <a:rPr lang="zh-CN" altLang="en-US" sz="2800" dirty="0"/>
              <a:t>或“</a:t>
            </a:r>
            <a:r>
              <a:rPr lang="en-US" altLang="zh-CN" sz="2800" dirty="0"/>
              <a:t>EOT”</a:t>
            </a:r>
            <a:r>
              <a:rPr lang="zh-CN" altLang="en-US" sz="2800" dirty="0"/>
              <a:t>的前面</a:t>
            </a:r>
            <a:r>
              <a:rPr lang="zh-CN" altLang="en-US" sz="2800" dirty="0">
                <a:solidFill>
                  <a:srgbClr val="FF0000"/>
                </a:solidFill>
              </a:rPr>
              <a:t>插入一个转义字符“</a:t>
            </a:r>
            <a:r>
              <a:rPr lang="en-US" altLang="zh-CN" sz="2800" dirty="0">
                <a:solidFill>
                  <a:srgbClr val="FF0000"/>
                </a:solidFill>
              </a:rPr>
              <a:t>ESC</a:t>
            </a:r>
            <a:r>
              <a:rPr lang="en-US" altLang="zh-CN" sz="2800" dirty="0" smtClean="0">
                <a:solidFill>
                  <a:srgbClr val="FF0000"/>
                </a:solidFill>
              </a:rPr>
              <a:t>” </a:t>
            </a:r>
            <a:r>
              <a:rPr lang="en-US" altLang="zh-CN" sz="2800" dirty="0" smtClean="0"/>
              <a:t>(</a:t>
            </a:r>
            <a:r>
              <a:rPr lang="zh-CN" altLang="en-US" sz="2800" dirty="0"/>
              <a:t>其十六进制编码是 </a:t>
            </a:r>
            <a:r>
              <a:rPr lang="en-US" altLang="zh-CN" sz="2800" dirty="0"/>
              <a:t>1B)</a:t>
            </a:r>
            <a:r>
              <a:rPr lang="zh-CN" altLang="en-US" sz="2800" dirty="0"/>
              <a:t>。</a:t>
            </a:r>
          </a:p>
          <a:p>
            <a:r>
              <a:rPr lang="zh-CN" altLang="en-US" sz="2800" dirty="0" smtClean="0"/>
              <a:t>接收</a:t>
            </a:r>
            <a:r>
              <a:rPr lang="zh-CN" altLang="en-US" sz="2800" dirty="0"/>
              <a:t>端的数据链路层在将数据送往网络层之前删除插入的转义字符。</a:t>
            </a:r>
          </a:p>
          <a:p>
            <a:r>
              <a:rPr lang="zh-CN" altLang="en-US" sz="2800" dirty="0"/>
              <a:t>如果转义字符也</a:t>
            </a:r>
            <a:r>
              <a:rPr lang="zh-CN" altLang="en-US" sz="2800" dirty="0" smtClean="0"/>
              <a:t>出现在数据</a:t>
            </a:r>
            <a:r>
              <a:rPr lang="zh-CN" altLang="en-US" sz="2800" dirty="0"/>
              <a:t>当中，那么应在转义字符前面插入一个</a:t>
            </a:r>
            <a:r>
              <a:rPr lang="zh-CN" altLang="en-US" sz="2800" dirty="0" smtClean="0"/>
              <a:t>转义字符 </a:t>
            </a:r>
            <a:r>
              <a:rPr lang="en-US" altLang="zh-CN" sz="2800" dirty="0" smtClean="0"/>
              <a:t>ESC</a:t>
            </a:r>
            <a:r>
              <a:rPr lang="zh-CN" altLang="en-US" sz="2800" dirty="0" smtClean="0"/>
              <a:t>。</a:t>
            </a:r>
            <a:r>
              <a:rPr lang="zh-CN" altLang="en-US" sz="2800" dirty="0"/>
              <a:t>当接收端收到连续的两个转义字符时，就删除其中前面的一个。 </a:t>
            </a:r>
          </a:p>
        </p:txBody>
      </p:sp>
    </p:spTree>
    <p:extLst>
      <p:ext uri="{BB962C8B-B14F-4D97-AF65-F5344CB8AC3E}">
        <p14:creationId xmlns="" xmlns:p14="http://schemas.microsoft.com/office/powerpoint/2010/main" val="769764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z="3600" smtClean="0"/>
              <a:t>五层协议的体系结构</a:t>
            </a:r>
            <a:r>
              <a:rPr lang="zh-CN" altLang="en-US" smtClean="0"/>
              <a:t> </a:t>
            </a:r>
          </a:p>
        </p:txBody>
      </p:sp>
      <p:sp>
        <p:nvSpPr>
          <p:cNvPr id="114691" name="Rectangle 3"/>
          <p:cNvSpPr>
            <a:spLocks noGrp="1" noChangeArrowheads="1"/>
          </p:cNvSpPr>
          <p:nvPr>
            <p:ph type="body" idx="1"/>
          </p:nvPr>
        </p:nvSpPr>
        <p:spPr>
          <a:xfrm>
            <a:off x="3728864" y="1196752"/>
            <a:ext cx="5976664" cy="5256584"/>
          </a:xfrm>
        </p:spPr>
        <p:txBody>
          <a:bodyPr/>
          <a:lstStyle/>
          <a:p>
            <a:r>
              <a:rPr lang="zh-CN" altLang="en-US" dirty="0" smtClean="0"/>
              <a:t>数据链路层</a:t>
            </a:r>
            <a:r>
              <a:rPr lang="en-US" altLang="zh-CN" dirty="0" smtClean="0"/>
              <a:t>(data link layer)</a:t>
            </a:r>
          </a:p>
          <a:p>
            <a:pPr lvl="1"/>
            <a:r>
              <a:rPr lang="zh-CN" altLang="en-US" dirty="0" smtClean="0"/>
              <a:t>数据链路层的任务是将网络层交下来的数据报</a:t>
            </a:r>
            <a:r>
              <a:rPr lang="zh-CN" altLang="en-US" dirty="0" smtClean="0">
                <a:solidFill>
                  <a:srgbClr val="FF0000"/>
                </a:solidFill>
              </a:rPr>
              <a:t>组装成帧</a:t>
            </a:r>
            <a:r>
              <a:rPr lang="zh-CN" altLang="en-US" dirty="0" smtClean="0"/>
              <a:t>，在两个相邻结点间的链路上传送以</a:t>
            </a:r>
            <a:r>
              <a:rPr lang="zh-CN" altLang="en-US" dirty="0" smtClean="0">
                <a:solidFill>
                  <a:srgbClr val="FF0000"/>
                </a:solidFill>
              </a:rPr>
              <a:t>帧</a:t>
            </a:r>
            <a:r>
              <a:rPr lang="en-US" altLang="zh-CN" dirty="0" smtClean="0"/>
              <a:t>(frame)</a:t>
            </a:r>
            <a:r>
              <a:rPr lang="zh-CN" altLang="en-US" dirty="0" smtClean="0"/>
              <a:t>为单位的数据。</a:t>
            </a:r>
          </a:p>
          <a:p>
            <a:pPr lvl="1"/>
            <a:r>
              <a:rPr lang="zh-CN" altLang="en-US" dirty="0" smtClean="0"/>
              <a:t>每一帧包括数据和必要的控制信息（如同步信息、地址信息、差错控制，以及流量控制信息等）。</a:t>
            </a:r>
          </a:p>
          <a:p>
            <a:pPr lvl="1"/>
            <a:r>
              <a:rPr lang="zh-CN" altLang="en-US" dirty="0" smtClean="0"/>
              <a:t>数据链路层常简称为链路层。</a:t>
            </a:r>
          </a:p>
        </p:txBody>
      </p:sp>
      <p:sp>
        <p:nvSpPr>
          <p:cNvPr id="4100" name="Text Box 4"/>
          <p:cNvSpPr txBox="1">
            <a:spLocks noChangeArrowheads="1"/>
          </p:cNvSpPr>
          <p:nvPr/>
        </p:nvSpPr>
        <p:spPr bwMode="auto">
          <a:xfrm>
            <a:off x="1429147" y="4318000"/>
            <a:ext cx="1210588"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zh-CN" altLang="en-US" sz="1600">
                <a:solidFill>
                  <a:schemeClr val="tx1"/>
                </a:solidFill>
                <a:latin typeface="Times New Roman" pitchFamily="18" charset="0"/>
                <a:ea typeface="宋体" charset="-122"/>
              </a:rPr>
              <a:t>数据链路层</a:t>
            </a:r>
          </a:p>
        </p:txBody>
      </p:sp>
      <p:grpSp>
        <p:nvGrpSpPr>
          <p:cNvPr id="2" name="Group 5"/>
          <p:cNvGrpSpPr>
            <a:grpSpLocks/>
          </p:cNvGrpSpPr>
          <p:nvPr/>
        </p:nvGrpSpPr>
        <p:grpSpPr bwMode="auto">
          <a:xfrm>
            <a:off x="1157421" y="2205039"/>
            <a:ext cx="2079228" cy="3240087"/>
            <a:chOff x="673" y="1389"/>
            <a:chExt cx="1535" cy="2041"/>
          </a:xfrm>
        </p:grpSpPr>
        <p:sp>
          <p:nvSpPr>
            <p:cNvPr id="4107" name="AutoShape 6"/>
            <p:cNvSpPr>
              <a:spLocks noChangeArrowheads="1"/>
            </p:cNvSpPr>
            <p:nvPr/>
          </p:nvSpPr>
          <p:spPr bwMode="auto">
            <a:xfrm>
              <a:off x="673" y="1389"/>
              <a:ext cx="1535" cy="2041"/>
            </a:xfrm>
            <a:prstGeom prst="cube">
              <a:avLst>
                <a:gd name="adj" fmla="val 9250"/>
              </a:avLst>
            </a:prstGeom>
            <a:solidFill>
              <a:schemeClr val="bg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4108" name="Freeform 7"/>
            <p:cNvSpPr>
              <a:spLocks/>
            </p:cNvSpPr>
            <p:nvPr/>
          </p:nvSpPr>
          <p:spPr bwMode="auto">
            <a:xfrm>
              <a:off x="673" y="2920"/>
              <a:ext cx="1535" cy="134"/>
            </a:xfrm>
            <a:custGeom>
              <a:avLst/>
              <a:gdLst>
                <a:gd name="T0" fmla="*/ 0 w 1200"/>
                <a:gd name="T1" fmla="*/ 12473 h 120"/>
                <a:gd name="T2" fmla="*/ 33471584 w 1200"/>
                <a:gd name="T3" fmla="*/ 12473 h 120"/>
                <a:gd name="T4" fmla="*/ 37162854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4109" name="Freeform 8"/>
            <p:cNvSpPr>
              <a:spLocks/>
            </p:cNvSpPr>
            <p:nvPr/>
          </p:nvSpPr>
          <p:spPr bwMode="auto">
            <a:xfrm>
              <a:off x="673" y="2530"/>
              <a:ext cx="1535" cy="134"/>
            </a:xfrm>
            <a:custGeom>
              <a:avLst/>
              <a:gdLst>
                <a:gd name="T0" fmla="*/ 0 w 1200"/>
                <a:gd name="T1" fmla="*/ 12473 h 120"/>
                <a:gd name="T2" fmla="*/ 33471584 w 1200"/>
                <a:gd name="T3" fmla="*/ 12473 h 120"/>
                <a:gd name="T4" fmla="*/ 37162854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4110" name="Freeform 9"/>
            <p:cNvSpPr>
              <a:spLocks/>
            </p:cNvSpPr>
            <p:nvPr/>
          </p:nvSpPr>
          <p:spPr bwMode="auto">
            <a:xfrm>
              <a:off x="673" y="2147"/>
              <a:ext cx="1535" cy="135"/>
            </a:xfrm>
            <a:custGeom>
              <a:avLst/>
              <a:gdLst>
                <a:gd name="T0" fmla="*/ 0 w 1200"/>
                <a:gd name="T1" fmla="*/ 16865 h 120"/>
                <a:gd name="T2" fmla="*/ 33471584 w 1200"/>
                <a:gd name="T3" fmla="*/ 16865 h 120"/>
                <a:gd name="T4" fmla="*/ 37162854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4111" name="Freeform 10"/>
            <p:cNvSpPr>
              <a:spLocks/>
            </p:cNvSpPr>
            <p:nvPr/>
          </p:nvSpPr>
          <p:spPr bwMode="auto">
            <a:xfrm>
              <a:off x="673" y="1765"/>
              <a:ext cx="1535" cy="134"/>
            </a:xfrm>
            <a:custGeom>
              <a:avLst/>
              <a:gdLst>
                <a:gd name="T0" fmla="*/ 0 w 1200"/>
                <a:gd name="T1" fmla="*/ 12473 h 120"/>
                <a:gd name="T2" fmla="*/ 33471584 w 1200"/>
                <a:gd name="T3" fmla="*/ 12473 h 120"/>
                <a:gd name="T4" fmla="*/ 37162854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grpSp>
      <p:sp>
        <p:nvSpPr>
          <p:cNvPr id="4102" name="Text Box 11"/>
          <p:cNvSpPr txBox="1">
            <a:spLocks noChangeArrowheads="1"/>
          </p:cNvSpPr>
          <p:nvPr/>
        </p:nvSpPr>
        <p:spPr bwMode="auto">
          <a:xfrm>
            <a:off x="815181" y="2492376"/>
            <a:ext cx="166103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en-US" altLang="zh-CN" sz="2000"/>
              <a:t>5        </a:t>
            </a:r>
            <a:r>
              <a:rPr kumimoji="1" lang="zh-CN" altLang="en-US" sz="2000">
                <a:latin typeface="Times New Roman" pitchFamily="18" charset="0"/>
              </a:rPr>
              <a:t>应用层</a:t>
            </a:r>
          </a:p>
        </p:txBody>
      </p:sp>
      <p:sp>
        <p:nvSpPr>
          <p:cNvPr id="4103" name="Text Box 12"/>
          <p:cNvSpPr txBox="1">
            <a:spLocks noChangeArrowheads="1"/>
          </p:cNvSpPr>
          <p:nvPr/>
        </p:nvSpPr>
        <p:spPr bwMode="auto">
          <a:xfrm>
            <a:off x="815181" y="3103564"/>
            <a:ext cx="166103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en-US" altLang="zh-CN" sz="2000"/>
              <a:t>4        </a:t>
            </a:r>
            <a:r>
              <a:rPr kumimoji="1" lang="zh-CN" altLang="en-US" sz="2000">
                <a:latin typeface="Times New Roman" pitchFamily="18" charset="0"/>
              </a:rPr>
              <a:t>运输层</a:t>
            </a:r>
          </a:p>
        </p:txBody>
      </p:sp>
      <p:sp>
        <p:nvSpPr>
          <p:cNvPr id="4104" name="Text Box 13"/>
          <p:cNvSpPr txBox="1">
            <a:spLocks noChangeArrowheads="1"/>
          </p:cNvSpPr>
          <p:nvPr/>
        </p:nvSpPr>
        <p:spPr bwMode="auto">
          <a:xfrm>
            <a:off x="815181" y="3716338"/>
            <a:ext cx="166103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en-US" altLang="zh-CN" sz="2000"/>
              <a:t>3        </a:t>
            </a:r>
            <a:r>
              <a:rPr kumimoji="1" lang="zh-CN" altLang="en-US" sz="2000">
                <a:latin typeface="Times New Roman" pitchFamily="18" charset="0"/>
              </a:rPr>
              <a:t>网络层</a:t>
            </a:r>
          </a:p>
        </p:txBody>
      </p:sp>
      <p:sp>
        <p:nvSpPr>
          <p:cNvPr id="4105" name="Text Box 14"/>
          <p:cNvSpPr txBox="1">
            <a:spLocks noChangeArrowheads="1"/>
          </p:cNvSpPr>
          <p:nvPr/>
        </p:nvSpPr>
        <p:spPr bwMode="auto">
          <a:xfrm>
            <a:off x="815181" y="4329114"/>
            <a:ext cx="189186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en-US" altLang="zh-CN" sz="2000"/>
              <a:t>2    </a:t>
            </a:r>
            <a:r>
              <a:rPr kumimoji="1" lang="zh-CN" altLang="en-US" sz="2000">
                <a:latin typeface="Times New Roman" pitchFamily="18" charset="0"/>
              </a:rPr>
              <a:t>数据链路层</a:t>
            </a:r>
          </a:p>
        </p:txBody>
      </p:sp>
      <p:sp>
        <p:nvSpPr>
          <p:cNvPr id="4106" name="Text Box 15"/>
          <p:cNvSpPr txBox="1">
            <a:spLocks noChangeArrowheads="1"/>
          </p:cNvSpPr>
          <p:nvPr/>
        </p:nvSpPr>
        <p:spPr bwMode="auto">
          <a:xfrm>
            <a:off x="815181" y="4941889"/>
            <a:ext cx="166103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en-US" altLang="zh-CN" sz="2000"/>
              <a:t>1        </a:t>
            </a:r>
            <a:r>
              <a:rPr kumimoji="1" lang="zh-CN" altLang="en-US" sz="2000">
                <a:latin typeface="Times New Roman" pitchFamily="18" charset="0"/>
              </a:rPr>
              <a:t>物理层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6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46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46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503" name="Rectangle 55"/>
          <p:cNvSpPr>
            <a:spLocks noGrp="1" noChangeArrowheads="1"/>
          </p:cNvSpPr>
          <p:nvPr>
            <p:ph type="title"/>
          </p:nvPr>
        </p:nvSpPr>
        <p:spPr/>
        <p:txBody>
          <a:bodyPr/>
          <a:lstStyle/>
          <a:p>
            <a:pPr algn="ctr"/>
            <a:r>
              <a:rPr lang="zh-CN" altLang="en-US" sz="4000" dirty="0"/>
              <a:t>用字节填充法解决透明传输的问题 </a:t>
            </a:r>
          </a:p>
        </p:txBody>
      </p:sp>
      <p:sp>
        <p:nvSpPr>
          <p:cNvPr id="360452" name="Rectangle 4"/>
          <p:cNvSpPr>
            <a:spLocks noChangeArrowheads="1"/>
          </p:cNvSpPr>
          <p:nvPr/>
        </p:nvSpPr>
        <p:spPr bwMode="auto">
          <a:xfrm>
            <a:off x="356294" y="39080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53" name="Freeform 5"/>
          <p:cNvSpPr>
            <a:spLocks/>
          </p:cNvSpPr>
          <p:nvPr/>
        </p:nvSpPr>
        <p:spPr bwMode="auto">
          <a:xfrm>
            <a:off x="6960294" y="2917403"/>
            <a:ext cx="1651000" cy="990600"/>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4" name="Freeform 6"/>
          <p:cNvSpPr>
            <a:spLocks/>
          </p:cNvSpPr>
          <p:nvPr/>
        </p:nvSpPr>
        <p:spPr bwMode="auto">
          <a:xfrm>
            <a:off x="5546626" y="2917404"/>
            <a:ext cx="1166019" cy="1000125"/>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5" name="Freeform 7"/>
          <p:cNvSpPr>
            <a:spLocks/>
          </p:cNvSpPr>
          <p:nvPr/>
        </p:nvSpPr>
        <p:spPr bwMode="auto">
          <a:xfrm>
            <a:off x="3905945" y="2917403"/>
            <a:ext cx="650081" cy="990600"/>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6" name="Freeform 8"/>
          <p:cNvSpPr>
            <a:spLocks/>
          </p:cNvSpPr>
          <p:nvPr/>
        </p:nvSpPr>
        <p:spPr bwMode="auto">
          <a:xfrm>
            <a:off x="2088126" y="2917403"/>
            <a:ext cx="827219" cy="990600"/>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7" name="Rectangle 9"/>
          <p:cNvSpPr>
            <a:spLocks noChangeArrowheads="1"/>
          </p:cNvSpPr>
          <p:nvPr/>
        </p:nvSpPr>
        <p:spPr bwMode="auto">
          <a:xfrm>
            <a:off x="1181794" y="24602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58" name="Rectangle 10"/>
          <p:cNvSpPr>
            <a:spLocks noChangeArrowheads="1"/>
          </p:cNvSpPr>
          <p:nvPr/>
        </p:nvSpPr>
        <p:spPr bwMode="auto">
          <a:xfrm>
            <a:off x="1677094" y="2460203"/>
            <a:ext cx="6521450" cy="4572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360459" name="Rectangle 11"/>
          <p:cNvSpPr>
            <a:spLocks noChangeArrowheads="1"/>
          </p:cNvSpPr>
          <p:nvPr/>
        </p:nvSpPr>
        <p:spPr bwMode="auto">
          <a:xfrm>
            <a:off x="2420044" y="2460203"/>
            <a:ext cx="495300" cy="457200"/>
          </a:xfrm>
          <a:prstGeom prst="rect">
            <a:avLst/>
          </a:prstGeom>
          <a:solidFill>
            <a:srgbClr val="99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60" name="Rectangle 12"/>
          <p:cNvSpPr>
            <a:spLocks noChangeArrowheads="1"/>
          </p:cNvSpPr>
          <p:nvPr/>
        </p:nvSpPr>
        <p:spPr bwMode="auto">
          <a:xfrm>
            <a:off x="6960294" y="2460203"/>
            <a:ext cx="495300" cy="457200"/>
          </a:xfrm>
          <a:prstGeom prst="rect">
            <a:avLst/>
          </a:prstGeom>
          <a:solidFill>
            <a:srgbClr val="FFCCFF"/>
          </a:solidFill>
          <a:ln w="9525" algn="ctr">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62" name="Rectangle 14"/>
          <p:cNvSpPr>
            <a:spLocks noChangeArrowheads="1"/>
          </p:cNvSpPr>
          <p:nvPr/>
        </p:nvSpPr>
        <p:spPr bwMode="auto">
          <a:xfrm>
            <a:off x="5556944" y="24602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3" name="Rectangle 15"/>
          <p:cNvSpPr>
            <a:spLocks noChangeArrowheads="1"/>
          </p:cNvSpPr>
          <p:nvPr/>
        </p:nvSpPr>
        <p:spPr bwMode="auto">
          <a:xfrm>
            <a:off x="851594" y="3908003"/>
            <a:ext cx="8502650" cy="4572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360464" name="Rectangle 16"/>
          <p:cNvSpPr>
            <a:spLocks noChangeArrowheads="1"/>
          </p:cNvSpPr>
          <p:nvPr/>
        </p:nvSpPr>
        <p:spPr bwMode="auto">
          <a:xfrm>
            <a:off x="15945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5" name="Rectangle 17"/>
          <p:cNvSpPr>
            <a:spLocks noChangeArrowheads="1"/>
          </p:cNvSpPr>
          <p:nvPr/>
        </p:nvSpPr>
        <p:spPr bwMode="auto">
          <a:xfrm>
            <a:off x="2089844" y="3908003"/>
            <a:ext cx="495300" cy="457200"/>
          </a:xfrm>
          <a:prstGeom prst="rect">
            <a:avLst/>
          </a:prstGeom>
          <a:solidFill>
            <a:srgbClr val="99FF66"/>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66" name="Rectangle 18"/>
          <p:cNvSpPr>
            <a:spLocks noChangeArrowheads="1"/>
          </p:cNvSpPr>
          <p:nvPr/>
        </p:nvSpPr>
        <p:spPr bwMode="auto">
          <a:xfrm>
            <a:off x="35757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7" name="Rectangle 19"/>
          <p:cNvSpPr>
            <a:spLocks noChangeArrowheads="1"/>
          </p:cNvSpPr>
          <p:nvPr/>
        </p:nvSpPr>
        <p:spPr bwMode="auto">
          <a:xfrm>
            <a:off x="4071044" y="3908003"/>
            <a:ext cx="495300" cy="457200"/>
          </a:xfrm>
          <a:prstGeom prst="rect">
            <a:avLst/>
          </a:prstGeom>
          <a:solidFill>
            <a:srgbClr val="CCFFFF"/>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68" name="Rectangle 20"/>
          <p:cNvSpPr>
            <a:spLocks noChangeArrowheads="1"/>
          </p:cNvSpPr>
          <p:nvPr/>
        </p:nvSpPr>
        <p:spPr bwMode="auto">
          <a:xfrm>
            <a:off x="57220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9" name="Rectangle 21"/>
          <p:cNvSpPr>
            <a:spLocks noChangeArrowheads="1"/>
          </p:cNvSpPr>
          <p:nvPr/>
        </p:nvSpPr>
        <p:spPr bwMode="auto">
          <a:xfrm>
            <a:off x="62173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70" name="Rectangle 22"/>
          <p:cNvSpPr>
            <a:spLocks noChangeArrowheads="1"/>
          </p:cNvSpPr>
          <p:nvPr/>
        </p:nvSpPr>
        <p:spPr bwMode="auto">
          <a:xfrm>
            <a:off x="762069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71" name="Rectangle 23"/>
          <p:cNvSpPr>
            <a:spLocks noChangeArrowheads="1"/>
          </p:cNvSpPr>
          <p:nvPr/>
        </p:nvSpPr>
        <p:spPr bwMode="auto">
          <a:xfrm>
            <a:off x="8115994" y="3908003"/>
            <a:ext cx="495300" cy="457200"/>
          </a:xfrm>
          <a:prstGeom prst="rect">
            <a:avLst/>
          </a:prstGeom>
          <a:solidFill>
            <a:srgbClr val="FFCCFF"/>
          </a:solidFill>
          <a:ln w="9525" algn="ctr">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72" name="Freeform 24"/>
          <p:cNvSpPr>
            <a:spLocks/>
          </p:cNvSpPr>
          <p:nvPr/>
        </p:nvSpPr>
        <p:spPr bwMode="auto">
          <a:xfrm>
            <a:off x="2088126" y="2917403"/>
            <a:ext cx="331919" cy="995362"/>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9525">
            <a:solidFill>
              <a:schemeClr val="tx1"/>
            </a:solidFill>
            <a:prstDash val="dash"/>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3" name="Line 25"/>
          <p:cNvSpPr>
            <a:spLocks noChangeShapeType="1"/>
          </p:cNvSpPr>
          <p:nvPr/>
        </p:nvSpPr>
        <p:spPr bwMode="auto">
          <a:xfrm flipH="1">
            <a:off x="2585144" y="2917403"/>
            <a:ext cx="330200" cy="990600"/>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4" name="Line 26"/>
          <p:cNvSpPr>
            <a:spLocks noChangeShapeType="1"/>
          </p:cNvSpPr>
          <p:nvPr/>
        </p:nvSpPr>
        <p:spPr bwMode="auto">
          <a:xfrm>
            <a:off x="3905945" y="2917403"/>
            <a:ext cx="154781" cy="990600"/>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5" name="Line 27"/>
          <p:cNvSpPr>
            <a:spLocks noChangeShapeType="1"/>
          </p:cNvSpPr>
          <p:nvPr/>
        </p:nvSpPr>
        <p:spPr bwMode="auto">
          <a:xfrm>
            <a:off x="4401244" y="2917403"/>
            <a:ext cx="165100" cy="990600"/>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6" name="Freeform 28"/>
          <p:cNvSpPr>
            <a:spLocks/>
          </p:cNvSpPr>
          <p:nvPr/>
        </p:nvSpPr>
        <p:spPr bwMode="auto">
          <a:xfrm>
            <a:off x="5556944" y="2917403"/>
            <a:ext cx="653521" cy="995362"/>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9525">
            <a:solidFill>
              <a:schemeClr val="tx1"/>
            </a:solidFill>
            <a:prstDash val="dash"/>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7" name="Line 29"/>
          <p:cNvSpPr>
            <a:spLocks noChangeShapeType="1"/>
          </p:cNvSpPr>
          <p:nvPr/>
        </p:nvSpPr>
        <p:spPr bwMode="auto">
          <a:xfrm>
            <a:off x="6052244" y="2917403"/>
            <a:ext cx="660400" cy="990600"/>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8" name="Freeform 30"/>
          <p:cNvSpPr>
            <a:spLocks/>
          </p:cNvSpPr>
          <p:nvPr/>
        </p:nvSpPr>
        <p:spPr bwMode="auto">
          <a:xfrm>
            <a:off x="6960294" y="2917404"/>
            <a:ext cx="1148821" cy="985837"/>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9525">
            <a:solidFill>
              <a:schemeClr val="tx1"/>
            </a:solidFill>
            <a:prstDash val="dash"/>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9" name="Line 31"/>
          <p:cNvSpPr>
            <a:spLocks noChangeShapeType="1"/>
          </p:cNvSpPr>
          <p:nvPr/>
        </p:nvSpPr>
        <p:spPr bwMode="auto">
          <a:xfrm>
            <a:off x="7455594" y="2917403"/>
            <a:ext cx="1155700" cy="990600"/>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80" name="Line 32"/>
          <p:cNvSpPr>
            <a:spLocks noChangeShapeType="1"/>
          </p:cNvSpPr>
          <p:nvPr/>
        </p:nvSpPr>
        <p:spPr bwMode="auto">
          <a:xfrm>
            <a:off x="1677094" y="2231603"/>
            <a:ext cx="6521450" cy="0"/>
          </a:xfrm>
          <a:prstGeom prst="line">
            <a:avLst/>
          </a:prstGeom>
          <a:noFill/>
          <a:ln w="9525">
            <a:solidFill>
              <a:schemeClr val="tx1"/>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81" name="Text Box 33"/>
          <p:cNvSpPr txBox="1">
            <a:spLocks noChangeArrowheads="1"/>
          </p:cNvSpPr>
          <p:nvPr/>
        </p:nvSpPr>
        <p:spPr bwMode="auto">
          <a:xfrm>
            <a:off x="4236144" y="1998241"/>
            <a:ext cx="1107996" cy="36933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原始数据</a:t>
            </a:r>
          </a:p>
        </p:txBody>
      </p:sp>
      <p:sp>
        <p:nvSpPr>
          <p:cNvPr id="360482" name="Line 34"/>
          <p:cNvSpPr>
            <a:spLocks noChangeShapeType="1"/>
          </p:cNvSpPr>
          <p:nvPr/>
        </p:nvSpPr>
        <p:spPr bwMode="auto">
          <a:xfrm>
            <a:off x="851594" y="4670003"/>
            <a:ext cx="8502650" cy="0"/>
          </a:xfrm>
          <a:prstGeom prst="line">
            <a:avLst/>
          </a:prstGeom>
          <a:noFill/>
          <a:ln w="9525">
            <a:solidFill>
              <a:schemeClr val="tx1"/>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83" name="Rectangle 35"/>
          <p:cNvSpPr>
            <a:spLocks noChangeArrowheads="1"/>
          </p:cNvSpPr>
          <p:nvPr/>
        </p:nvSpPr>
        <p:spPr bwMode="auto">
          <a:xfrm>
            <a:off x="9354244" y="39080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84" name="Rectangle 36"/>
          <p:cNvSpPr>
            <a:spLocks noChangeArrowheads="1"/>
          </p:cNvSpPr>
          <p:nvPr/>
        </p:nvSpPr>
        <p:spPr bwMode="auto">
          <a:xfrm>
            <a:off x="8198544" y="24602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85" name="Text Box 37"/>
          <p:cNvSpPr txBox="1">
            <a:spLocks noChangeArrowheads="1"/>
          </p:cNvSpPr>
          <p:nvPr/>
        </p:nvSpPr>
        <p:spPr bwMode="auto">
          <a:xfrm>
            <a:off x="3661734" y="4433466"/>
            <a:ext cx="2954655" cy="36933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经过字节填充后发送的数据</a:t>
            </a:r>
          </a:p>
        </p:txBody>
      </p:sp>
      <p:sp>
        <p:nvSpPr>
          <p:cNvPr id="360486" name="Text Box 38"/>
          <p:cNvSpPr txBox="1">
            <a:spLocks noChangeArrowheads="1"/>
          </p:cNvSpPr>
          <p:nvPr/>
        </p:nvSpPr>
        <p:spPr bwMode="auto">
          <a:xfrm>
            <a:off x="7366165" y="3174579"/>
            <a:ext cx="1107996"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87" name="Text Box 39"/>
          <p:cNvSpPr txBox="1">
            <a:spLocks noChangeArrowheads="1"/>
          </p:cNvSpPr>
          <p:nvPr/>
        </p:nvSpPr>
        <p:spPr bwMode="auto">
          <a:xfrm>
            <a:off x="5324773" y="3174579"/>
            <a:ext cx="1107996"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88" name="Text Box 40"/>
          <p:cNvSpPr txBox="1">
            <a:spLocks noChangeArrowheads="1"/>
          </p:cNvSpPr>
          <p:nvPr/>
        </p:nvSpPr>
        <p:spPr bwMode="auto">
          <a:xfrm>
            <a:off x="3219748" y="3174579"/>
            <a:ext cx="1107996"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89" name="Text Box 41"/>
          <p:cNvSpPr txBox="1">
            <a:spLocks noChangeArrowheads="1"/>
          </p:cNvSpPr>
          <p:nvPr/>
        </p:nvSpPr>
        <p:spPr bwMode="auto">
          <a:xfrm>
            <a:off x="1346894" y="3174579"/>
            <a:ext cx="1107996"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90" name="Line 42"/>
          <p:cNvSpPr>
            <a:spLocks noChangeShapeType="1"/>
          </p:cNvSpPr>
          <p:nvPr/>
        </p:nvSpPr>
        <p:spPr bwMode="auto">
          <a:xfrm flipV="1">
            <a:off x="385531" y="4377903"/>
            <a:ext cx="0" cy="355600"/>
          </a:xfrm>
          <a:prstGeom prst="line">
            <a:avLst/>
          </a:prstGeom>
          <a:noFill/>
          <a:ln w="38100">
            <a:solidFill>
              <a:srgbClr val="C00000"/>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91" name="Text Box 43"/>
          <p:cNvSpPr txBox="1">
            <a:spLocks noChangeArrowheads="1"/>
          </p:cNvSpPr>
          <p:nvPr/>
        </p:nvSpPr>
        <p:spPr bwMode="auto">
          <a:xfrm>
            <a:off x="202213" y="4725144"/>
            <a:ext cx="646331" cy="6463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发送</a:t>
            </a:r>
          </a:p>
          <a:p>
            <a:r>
              <a:rPr kumimoji="1" lang="zh-CN" altLang="en-US" b="1" dirty="0">
                <a:solidFill>
                  <a:srgbClr val="000099"/>
                </a:solidFill>
                <a:latin typeface="+mn-lt"/>
                <a:ea typeface="黑体" pitchFamily="2" charset="-122"/>
              </a:rPr>
              <a:t>在前</a:t>
            </a:r>
          </a:p>
        </p:txBody>
      </p:sp>
      <p:sp>
        <p:nvSpPr>
          <p:cNvPr id="360492" name="Line 44"/>
          <p:cNvSpPr>
            <a:spLocks noChangeShapeType="1"/>
          </p:cNvSpPr>
          <p:nvPr/>
        </p:nvSpPr>
        <p:spPr bwMode="auto">
          <a:xfrm>
            <a:off x="1453521" y="2130003"/>
            <a:ext cx="0" cy="304800"/>
          </a:xfrm>
          <a:prstGeom prst="line">
            <a:avLst/>
          </a:prstGeom>
          <a:noFill/>
          <a:ln w="9525">
            <a:solidFill>
              <a:schemeClr val="tx1"/>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93" name="Text Box 45"/>
          <p:cNvSpPr txBox="1">
            <a:spLocks noChangeArrowheads="1"/>
          </p:cNvSpPr>
          <p:nvPr/>
        </p:nvSpPr>
        <p:spPr bwMode="auto">
          <a:xfrm>
            <a:off x="956502" y="1772816"/>
            <a:ext cx="1107996"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帧开始符</a:t>
            </a:r>
          </a:p>
        </p:txBody>
      </p:sp>
      <p:sp>
        <p:nvSpPr>
          <p:cNvPr id="360494" name="Text Box 46"/>
          <p:cNvSpPr txBox="1">
            <a:spLocks noChangeArrowheads="1"/>
          </p:cNvSpPr>
          <p:nvPr/>
        </p:nvSpPr>
        <p:spPr bwMode="auto">
          <a:xfrm>
            <a:off x="7911339" y="1772816"/>
            <a:ext cx="1107996"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帧结束符</a:t>
            </a:r>
          </a:p>
        </p:txBody>
      </p:sp>
      <p:sp>
        <p:nvSpPr>
          <p:cNvPr id="360495" name="Line 47"/>
          <p:cNvSpPr>
            <a:spLocks noChangeShapeType="1"/>
          </p:cNvSpPr>
          <p:nvPr/>
        </p:nvSpPr>
        <p:spPr bwMode="auto">
          <a:xfrm>
            <a:off x="8470271" y="2130003"/>
            <a:ext cx="0" cy="304800"/>
          </a:xfrm>
          <a:prstGeom prst="line">
            <a:avLst/>
          </a:prstGeom>
          <a:noFill/>
          <a:ln w="9525">
            <a:solidFill>
              <a:schemeClr val="tx1"/>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96" name="AutoShape 48"/>
          <p:cNvSpPr>
            <a:spLocks noChangeArrowheads="1"/>
          </p:cNvSpPr>
          <p:nvPr/>
        </p:nvSpPr>
        <p:spPr bwMode="auto">
          <a:xfrm>
            <a:off x="1737288"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97" name="AutoShape 49"/>
          <p:cNvSpPr>
            <a:spLocks noChangeArrowheads="1"/>
          </p:cNvSpPr>
          <p:nvPr/>
        </p:nvSpPr>
        <p:spPr bwMode="auto">
          <a:xfrm>
            <a:off x="3677213"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98" name="AutoShape 50"/>
          <p:cNvSpPr>
            <a:spLocks noChangeArrowheads="1"/>
          </p:cNvSpPr>
          <p:nvPr/>
        </p:nvSpPr>
        <p:spPr bwMode="auto">
          <a:xfrm>
            <a:off x="5861349"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99" name="AutoShape 51"/>
          <p:cNvSpPr>
            <a:spLocks noChangeArrowheads="1"/>
          </p:cNvSpPr>
          <p:nvPr/>
        </p:nvSpPr>
        <p:spPr bwMode="auto">
          <a:xfrm>
            <a:off x="7744520"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61" name="Rectangle 13"/>
          <p:cNvSpPr>
            <a:spLocks noChangeArrowheads="1"/>
          </p:cNvSpPr>
          <p:nvPr/>
        </p:nvSpPr>
        <p:spPr bwMode="auto">
          <a:xfrm>
            <a:off x="3905944" y="2460203"/>
            <a:ext cx="495300" cy="457200"/>
          </a:xfrm>
          <a:prstGeom prst="rect">
            <a:avLst/>
          </a:prstGeom>
          <a:solidFill>
            <a:srgbClr val="CC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SOH</a:t>
            </a:r>
          </a:p>
        </p:txBody>
      </p:sp>
      <p:sp>
        <p:nvSpPr>
          <p:cNvPr id="2" name="矩形 1"/>
          <p:cNvSpPr/>
          <p:nvPr/>
        </p:nvSpPr>
        <p:spPr>
          <a:xfrm>
            <a:off x="2096110" y="5371475"/>
            <a:ext cx="5750292" cy="461665"/>
          </a:xfrm>
          <a:prstGeom prst="rect">
            <a:avLst/>
          </a:prstGeom>
        </p:spPr>
        <p:txBody>
          <a:bodyPr wrap="square">
            <a:spAutoFit/>
          </a:bodyPr>
          <a:lstStyle/>
          <a:p>
            <a:pPr algn="ctr"/>
            <a:r>
              <a:rPr lang="zh-CN" altLang="zh-CN" sz="2400" b="1" dirty="0" smtClean="0">
                <a:latin typeface="+mn-lt"/>
                <a:ea typeface="黑体" pitchFamily="2" charset="-122"/>
              </a:rPr>
              <a:t>用</a:t>
            </a:r>
            <a:r>
              <a:rPr lang="zh-CN" altLang="zh-CN" sz="2400" b="1" dirty="0">
                <a:latin typeface="+mn-lt"/>
                <a:ea typeface="黑体" pitchFamily="2" charset="-122"/>
              </a:rPr>
              <a:t>字节填充法解决透明传输的问题</a:t>
            </a:r>
            <a:endParaRPr lang="zh-CN" altLang="en-US" sz="2400" b="1" dirty="0">
              <a:latin typeface="+mn-lt"/>
              <a:ea typeface="黑体" pitchFamily="2" charset="-122"/>
            </a:endParaRPr>
          </a:p>
        </p:txBody>
      </p:sp>
    </p:spTree>
    <p:extLst>
      <p:ext uri="{BB962C8B-B14F-4D97-AF65-F5344CB8AC3E}">
        <p14:creationId xmlns="" xmlns:p14="http://schemas.microsoft.com/office/powerpoint/2010/main" val="32110185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90600" y="635000"/>
            <a:ext cx="79248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a:ea typeface="Microsoft Yahei"/>
                <a:sym typeface="Microsoft Yahei"/>
              </a:rPr>
              <a:t>在数据帧中，当所传的数据中出现了控制字符时，就必须采取适当的措施，使接收方不至于将数据误认为是控制信息。这样才能保证数据链路层的传输是 </a:t>
            </a:r>
            <a:r>
              <a:rPr lang="en-US" altLang="zh-CN" sz="2600" dirty="0">
                <a:solidFill>
                  <a:srgbClr val="000000"/>
                </a:solidFill>
                <a:latin typeface="Microsoft Yahei"/>
                <a:ea typeface="Microsoft Yahei"/>
                <a:sym typeface="Microsoft Yahei"/>
              </a:rPr>
              <a:t>_______ </a:t>
            </a:r>
            <a:r>
              <a:rPr lang="zh-CN" altLang="en-US" sz="2600" dirty="0" smtClean="0">
                <a:solidFill>
                  <a:srgbClr val="000000"/>
                </a:solidFill>
                <a:latin typeface="Microsoft Yahei"/>
                <a:ea typeface="Microsoft Yahei"/>
                <a:sym typeface="Microsoft Yahei"/>
              </a:rPr>
              <a:t>的。</a:t>
            </a:r>
            <a:endParaRPr lang="zh-CN" altLang="en-US" sz="2600" dirty="0">
              <a:solidFill>
                <a:srgbClr val="000000"/>
              </a:solidFill>
              <a:latin typeface="Microsoft Yahei"/>
              <a:ea typeface="Microsoft Yahei"/>
              <a:sym typeface="Microsoft Yahei"/>
            </a:endParaRPr>
          </a:p>
        </p:txBody>
      </p:sp>
      <p:sp>
        <p:nvSpPr>
          <p:cNvPr id="6" name="TextBox 5"/>
          <p:cNvSpPr txBox="1"/>
          <p:nvPr>
            <p:custDataLst>
              <p:tags r:id="rId3"/>
            </p:custDataLst>
          </p:nvPr>
        </p:nvSpPr>
        <p:spPr>
          <a:xfrm>
            <a:off x="1981200" y="2786063"/>
            <a:ext cx="69342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透明</a:t>
            </a:r>
          </a:p>
        </p:txBody>
      </p:sp>
      <p:sp>
        <p:nvSpPr>
          <p:cNvPr id="7" name="TextBox 6"/>
          <p:cNvSpPr txBox="1"/>
          <p:nvPr>
            <p:custDataLst>
              <p:tags r:id="rId4"/>
            </p:custDataLst>
          </p:nvPr>
        </p:nvSpPr>
        <p:spPr>
          <a:xfrm>
            <a:off x="1981200" y="3643313"/>
            <a:ext cx="6934200" cy="642938"/>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面向连接</a:t>
            </a:r>
            <a:endParaRPr lang="zh-CN" altLang="en-US" sz="2600" dirty="0">
              <a:solidFill>
                <a:srgbClr val="000000"/>
              </a:solidFill>
              <a:latin typeface="Microsoft Yahei"/>
              <a:ea typeface="Microsoft Yahei"/>
              <a:sym typeface="Microsoft Yahei"/>
            </a:endParaRPr>
          </a:p>
        </p:txBody>
      </p:sp>
      <p:sp>
        <p:nvSpPr>
          <p:cNvPr id="8" name="TextBox 7"/>
          <p:cNvSpPr txBox="1"/>
          <p:nvPr>
            <p:custDataLst>
              <p:tags r:id="rId5"/>
            </p:custDataLst>
          </p:nvPr>
        </p:nvSpPr>
        <p:spPr>
          <a:xfrm>
            <a:off x="1981200" y="4500563"/>
            <a:ext cx="6934200" cy="642938"/>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冗余</a:t>
            </a:r>
            <a:endParaRPr lang="zh-CN" altLang="en-US" sz="2600" dirty="0">
              <a:solidFill>
                <a:srgbClr val="000000"/>
              </a:solidFill>
              <a:latin typeface="Microsoft Yahei"/>
              <a:ea typeface="Microsoft Yahei"/>
              <a:sym typeface="Microsoft Yahei"/>
            </a:endParaRPr>
          </a:p>
        </p:txBody>
      </p:sp>
      <p:sp>
        <p:nvSpPr>
          <p:cNvPr id="9" name="TextBox 8"/>
          <p:cNvSpPr txBox="1"/>
          <p:nvPr>
            <p:custDataLst>
              <p:tags r:id="rId6"/>
            </p:custDataLst>
          </p:nvPr>
        </p:nvSpPr>
        <p:spPr>
          <a:xfrm>
            <a:off x="1981200" y="5357813"/>
            <a:ext cx="6934200" cy="642938"/>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无差错</a:t>
            </a:r>
            <a:endParaRPr lang="zh-CN" altLang="en-US" sz="2600" dirty="0">
              <a:solidFill>
                <a:srgbClr val="000000"/>
              </a:solidFill>
              <a:latin typeface="Microsoft Yahei"/>
              <a:ea typeface="Microsoft Yahei"/>
              <a:sym typeface="Microsoft Yahei"/>
            </a:endParaRPr>
          </a:p>
        </p:txBody>
      </p:sp>
      <p:sp>
        <p:nvSpPr>
          <p:cNvPr id="10" name="椭圆 9"/>
          <p:cNvSpPr>
            <a:spLocks noChangeAspect="1"/>
          </p:cNvSpPr>
          <p:nvPr>
            <p:custDataLst>
              <p:tags r:id="rId7"/>
            </p:custDataLst>
          </p:nvPr>
        </p:nvSpPr>
        <p:spPr bwMode="auto">
          <a:xfrm>
            <a:off x="1228725" y="285035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A</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1" name="椭圆 10"/>
          <p:cNvSpPr>
            <a:spLocks noChangeAspect="1"/>
          </p:cNvSpPr>
          <p:nvPr>
            <p:custDataLst>
              <p:tags r:id="rId8"/>
            </p:custDataLst>
          </p:nvPr>
        </p:nvSpPr>
        <p:spPr bwMode="auto">
          <a:xfrm>
            <a:off x="12287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B</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2" name="椭圆 11"/>
          <p:cNvSpPr>
            <a:spLocks noChangeAspect="1"/>
          </p:cNvSpPr>
          <p:nvPr>
            <p:custDataLst>
              <p:tags r:id="rId9"/>
            </p:custDataLst>
          </p:nvPr>
        </p:nvSpPr>
        <p:spPr bwMode="auto">
          <a:xfrm>
            <a:off x="12287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C</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3" name="椭圆 12"/>
          <p:cNvSpPr>
            <a:spLocks noChangeAspect="1"/>
          </p:cNvSpPr>
          <p:nvPr>
            <p:custDataLst>
              <p:tags r:id="rId10"/>
            </p:custDataLst>
          </p:nvPr>
        </p:nvSpPr>
        <p:spPr bwMode="auto">
          <a:xfrm>
            <a:off x="12287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D</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4" name="圆角矩形 13"/>
          <p:cNvSpPr/>
          <p:nvPr>
            <p:custDataLst>
              <p:tags r:id="rId11"/>
            </p:custDataLst>
          </p:nvPr>
        </p:nvSpPr>
        <p:spPr bwMode="auto">
          <a:xfrm>
            <a:off x="68580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a:ea typeface="Microsoft Yahei"/>
                <a:sym typeface="Microsoft Yahei"/>
              </a:rPr>
              <a:t>提交</a:t>
            </a:r>
          </a:p>
        </p:txBody>
      </p:sp>
      <p:grpSp>
        <p:nvGrpSpPr>
          <p:cNvPr id="19" name="组合 18"/>
          <p:cNvGrpSpPr/>
          <p:nvPr>
            <p:custDataLst>
              <p:tags r:id="rId12"/>
            </p:custDataLst>
          </p:nvPr>
        </p:nvGrpSpPr>
        <p:grpSpPr>
          <a:xfrm>
            <a:off x="0" y="0"/>
            <a:ext cx="9906000" cy="635000"/>
            <a:chOff x="0" y="0"/>
            <a:chExt cx="9906000" cy="635000"/>
          </a:xfrm>
        </p:grpSpPr>
        <p:sp>
          <p:nvSpPr>
            <p:cNvPr id="15" name="TitleBackground"/>
            <p:cNvSpPr/>
            <p:nvPr>
              <p:custDataLst>
                <p:tags r:id="rId14"/>
              </p:custDataLst>
            </p:nvPr>
          </p:nvSpPr>
          <p:spPr bwMode="auto">
            <a:xfrm>
              <a:off x="0" y="0"/>
              <a:ext cx="9906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6"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13"/>
            </p:custDataLst>
          </p:nvPr>
        </p:nvPicPr>
        <p:blipFill>
          <a:blip r:embed="rId19" cstate="print">
            <a:extLst>
              <a:ext uri="{28A0092B-C50C-407E-A947-70E740481C1C}">
                <a14:useLocalDpi xmlns="" xmlns:a14="http://schemas.microsoft.com/office/drawing/2010/main" val="0"/>
              </a:ext>
            </a:extLst>
          </a:blip>
          <a:stretch>
            <a:fillRect/>
          </a:stretch>
        </p:blipFill>
        <p:spPr>
          <a:xfrm>
            <a:off x="8356600" y="63500"/>
            <a:ext cx="1422400" cy="508000"/>
          </a:xfrm>
          <a:prstGeom prst="rect">
            <a:avLst/>
          </a:prstGeom>
        </p:spPr>
      </p:pic>
    </p:spTree>
    <p:custDataLst>
      <p:tags r:id="rId1"/>
    </p:custDataLst>
    <p:extLst>
      <p:ext uri="{BB962C8B-B14F-4D97-AF65-F5344CB8AC3E}">
        <p14:creationId xmlns="" xmlns:p14="http://schemas.microsoft.com/office/powerpoint/2010/main" val="34122553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r>
              <a:rPr lang="en-US" altLang="zh-CN" dirty="0"/>
              <a:t>3.  </a:t>
            </a:r>
            <a:r>
              <a:rPr lang="zh-CN" altLang="en-US" dirty="0"/>
              <a:t>差错检测</a:t>
            </a:r>
          </a:p>
        </p:txBody>
      </p:sp>
      <p:sp>
        <p:nvSpPr>
          <p:cNvPr id="365571" name="Rectangle 3"/>
          <p:cNvSpPr>
            <a:spLocks noGrp="1" noChangeArrowheads="1"/>
          </p:cNvSpPr>
          <p:nvPr>
            <p:ph idx="1"/>
          </p:nvPr>
        </p:nvSpPr>
        <p:spPr/>
        <p:txBody>
          <a:bodyPr/>
          <a:lstStyle/>
          <a:p>
            <a:r>
              <a:rPr lang="zh-CN" altLang="en-US" dirty="0"/>
              <a:t>在传输过程中可能会产生</a:t>
            </a:r>
            <a:r>
              <a:rPr lang="zh-CN" altLang="en-US" dirty="0">
                <a:solidFill>
                  <a:srgbClr val="FF0000"/>
                </a:solidFill>
              </a:rPr>
              <a:t>比特差错：</a:t>
            </a:r>
            <a:r>
              <a:rPr lang="en-US" altLang="zh-CN" dirty="0"/>
              <a:t>1 </a:t>
            </a:r>
            <a:r>
              <a:rPr lang="zh-CN" altLang="en-US" dirty="0"/>
              <a:t>可能会变成 </a:t>
            </a:r>
            <a:r>
              <a:rPr lang="en-US" altLang="zh-CN" dirty="0" smtClean="0"/>
              <a:t>0</a:t>
            </a:r>
            <a:r>
              <a:rPr lang="zh-CN" altLang="en-US" dirty="0" smtClean="0"/>
              <a:t>，</a:t>
            </a:r>
            <a:r>
              <a:rPr lang="en-US" altLang="zh-CN" dirty="0" smtClean="0"/>
              <a:t> </a:t>
            </a:r>
            <a:r>
              <a:rPr lang="zh-CN" altLang="en-US" dirty="0"/>
              <a:t>而 </a:t>
            </a:r>
            <a:r>
              <a:rPr lang="en-US" altLang="zh-CN" dirty="0"/>
              <a:t>0 </a:t>
            </a:r>
            <a:r>
              <a:rPr lang="zh-CN" altLang="en-US" dirty="0"/>
              <a:t>也可能变成 </a:t>
            </a:r>
            <a:r>
              <a:rPr lang="en-US" altLang="zh-CN" dirty="0"/>
              <a:t>1</a:t>
            </a:r>
            <a:r>
              <a:rPr lang="zh-CN" altLang="en-US" dirty="0"/>
              <a:t>。</a:t>
            </a:r>
          </a:p>
          <a:p>
            <a:r>
              <a:rPr lang="zh-CN" altLang="en-US" dirty="0"/>
              <a:t>在一段时间内，传输错误的比特占所传输比特总数的比率称为</a:t>
            </a:r>
            <a:r>
              <a:rPr lang="zh-CN" altLang="en-US" dirty="0">
                <a:solidFill>
                  <a:srgbClr val="FF0000"/>
                </a:solidFill>
              </a:rPr>
              <a:t>误码率</a:t>
            </a:r>
            <a:r>
              <a:rPr lang="zh-CN" altLang="en-US" dirty="0"/>
              <a:t> </a:t>
            </a:r>
            <a:r>
              <a:rPr lang="en-US" altLang="zh-CN" dirty="0"/>
              <a:t>BER (Bit Error Rate)</a:t>
            </a:r>
            <a:r>
              <a:rPr lang="zh-CN" altLang="en-US" dirty="0"/>
              <a:t>。</a:t>
            </a:r>
          </a:p>
          <a:p>
            <a:r>
              <a:rPr lang="zh-CN" altLang="en-US" dirty="0" smtClean="0"/>
              <a:t>误码率与信噪比有很大的关系。</a:t>
            </a:r>
            <a:endParaRPr lang="zh-CN" altLang="en-US" dirty="0"/>
          </a:p>
          <a:p>
            <a:r>
              <a:rPr lang="zh-CN" altLang="en-US" dirty="0"/>
              <a:t>为了保证数据传输的可靠性，在计算机网络传输数据时，必须采用各种</a:t>
            </a:r>
            <a:r>
              <a:rPr lang="zh-CN" altLang="en-US" dirty="0">
                <a:solidFill>
                  <a:srgbClr val="FF0000"/>
                </a:solidFill>
              </a:rPr>
              <a:t>差错检测措施</a:t>
            </a:r>
            <a:r>
              <a:rPr lang="zh-CN" altLang="en-US" dirty="0"/>
              <a:t>。 </a:t>
            </a:r>
          </a:p>
        </p:txBody>
      </p:sp>
    </p:spTree>
    <p:extLst>
      <p:ext uri="{BB962C8B-B14F-4D97-AF65-F5344CB8AC3E}">
        <p14:creationId xmlns="" xmlns:p14="http://schemas.microsoft.com/office/powerpoint/2010/main" val="14055206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补充：循环冗余检验的理论依据</a:t>
            </a:r>
            <a:endParaRPr lang="zh-CN" altLang="en-US" dirty="0"/>
          </a:p>
        </p:txBody>
      </p:sp>
      <p:sp>
        <p:nvSpPr>
          <p:cNvPr id="3" name="内容占位符 2"/>
          <p:cNvSpPr>
            <a:spLocks noGrp="1"/>
          </p:cNvSpPr>
          <p:nvPr>
            <p:ph sz="half" idx="1"/>
          </p:nvPr>
        </p:nvSpPr>
        <p:spPr>
          <a:xfrm>
            <a:off x="495300" y="1196752"/>
            <a:ext cx="8778180" cy="4934173"/>
          </a:xfrm>
        </p:spPr>
        <p:txBody>
          <a:bodyPr/>
          <a:lstStyle/>
          <a:p>
            <a:r>
              <a:rPr lang="zh-CN" altLang="en-US" dirty="0" smtClean="0">
                <a:solidFill>
                  <a:srgbClr val="FF0000"/>
                </a:solidFill>
              </a:rPr>
              <a:t>循环冗余检验</a:t>
            </a:r>
            <a:r>
              <a:rPr lang="zh-CN" altLang="en-US" dirty="0" smtClean="0">
                <a:solidFill>
                  <a:schemeClr val="hlink"/>
                </a:solidFill>
              </a:rPr>
              <a:t> </a:t>
            </a:r>
            <a:r>
              <a:rPr lang="en-US" altLang="zh-CN" dirty="0" smtClean="0"/>
              <a:t>CRC</a:t>
            </a:r>
          </a:p>
          <a:p>
            <a:pPr>
              <a:buNone/>
            </a:pPr>
            <a:r>
              <a:rPr lang="zh-CN" altLang="en-US" dirty="0" smtClean="0"/>
              <a:t>（</a:t>
            </a:r>
            <a:r>
              <a:rPr lang="en-US" altLang="zh-CN" dirty="0" smtClean="0"/>
              <a:t>Cyclic Redundancy Check</a:t>
            </a:r>
            <a:r>
              <a:rPr lang="zh-CN" altLang="en-US" dirty="0" smtClean="0"/>
              <a:t>）</a:t>
            </a:r>
            <a:endParaRPr lang="en-US" altLang="zh-CN" dirty="0" smtClean="0"/>
          </a:p>
          <a:p>
            <a:r>
              <a:rPr lang="zh-CN" altLang="en-US" dirty="0" smtClean="0"/>
              <a:t>二进制模</a:t>
            </a:r>
            <a:r>
              <a:rPr lang="en-US" altLang="zh-CN" dirty="0" smtClean="0"/>
              <a:t>2</a:t>
            </a:r>
            <a:r>
              <a:rPr lang="zh-CN" altLang="en-US" dirty="0" smtClean="0"/>
              <a:t>除法运算</a:t>
            </a:r>
            <a:endParaRPr lang="en-US" altLang="zh-CN" dirty="0" smtClean="0"/>
          </a:p>
          <a:p>
            <a:r>
              <a:rPr lang="zh-CN" altLang="en-US" dirty="0" smtClean="0"/>
              <a:t>设：</a:t>
            </a:r>
            <a:endParaRPr lang="en-US" altLang="zh-CN" dirty="0" smtClean="0"/>
          </a:p>
          <a:p>
            <a:pPr lvl="1"/>
            <a:r>
              <a:rPr lang="zh-CN" altLang="en-US" dirty="0" smtClean="0"/>
              <a:t>被除数：</a:t>
            </a:r>
            <a:r>
              <a:rPr lang="en-US" altLang="zh-CN" dirty="0" smtClean="0"/>
              <a:t>M</a:t>
            </a:r>
            <a:r>
              <a:rPr lang="zh-CN" altLang="en-US" dirty="0" smtClean="0"/>
              <a:t>（</a:t>
            </a:r>
            <a:r>
              <a:rPr lang="en-US" altLang="zh-CN" dirty="0" smtClean="0"/>
              <a:t>k+1</a:t>
            </a:r>
            <a:r>
              <a:rPr lang="zh-CN" altLang="en-US" dirty="0" smtClean="0"/>
              <a:t>位）</a:t>
            </a:r>
            <a:endParaRPr lang="en-US" altLang="zh-CN" dirty="0" smtClean="0"/>
          </a:p>
          <a:p>
            <a:pPr lvl="1"/>
            <a:r>
              <a:rPr lang="zh-CN" altLang="en-US" dirty="0" smtClean="0"/>
              <a:t>除数：</a:t>
            </a:r>
            <a:r>
              <a:rPr lang="en-US" altLang="zh-CN" dirty="0" smtClean="0"/>
              <a:t>P</a:t>
            </a:r>
            <a:r>
              <a:rPr lang="zh-CN" altLang="en-US" dirty="0" smtClean="0"/>
              <a:t>（</a:t>
            </a:r>
            <a:r>
              <a:rPr lang="en-US" altLang="zh-CN" dirty="0" smtClean="0"/>
              <a:t>n+1</a:t>
            </a:r>
            <a:r>
              <a:rPr lang="zh-CN" altLang="en-US" dirty="0" smtClean="0"/>
              <a:t>位）</a:t>
            </a:r>
            <a:endParaRPr lang="en-US" altLang="zh-CN" dirty="0" smtClean="0"/>
          </a:p>
          <a:p>
            <a:pPr lvl="1"/>
            <a:r>
              <a:rPr lang="zh-CN" altLang="en-US" dirty="0" smtClean="0"/>
              <a:t>商：</a:t>
            </a:r>
            <a:r>
              <a:rPr lang="en-US" altLang="zh-CN" dirty="0" smtClean="0"/>
              <a:t>Q</a:t>
            </a:r>
          </a:p>
          <a:p>
            <a:pPr lvl="1"/>
            <a:r>
              <a:rPr lang="zh-CN" altLang="en-US" dirty="0" smtClean="0"/>
              <a:t>余数：</a:t>
            </a:r>
            <a:r>
              <a:rPr lang="en-US" altLang="zh-CN" dirty="0" smtClean="0"/>
              <a:t>R</a:t>
            </a:r>
            <a:r>
              <a:rPr lang="zh-CN" altLang="en-US" dirty="0" smtClean="0"/>
              <a:t>（</a:t>
            </a:r>
            <a:r>
              <a:rPr lang="en-US" altLang="zh-CN" dirty="0" smtClean="0"/>
              <a:t>n</a:t>
            </a:r>
            <a:r>
              <a:rPr lang="zh-CN" altLang="en-US" dirty="0" smtClean="0"/>
              <a:t>位）</a:t>
            </a:r>
            <a:endParaRPr lang="zh-CN" altLang="en-US" dirty="0"/>
          </a:p>
        </p:txBody>
      </p:sp>
      <p:sp>
        <p:nvSpPr>
          <p:cNvPr id="4" name="内容占位符 3"/>
          <p:cNvSpPr>
            <a:spLocks noGrp="1"/>
          </p:cNvSpPr>
          <p:nvPr>
            <p:ph sz="half" idx="2"/>
          </p:nvPr>
        </p:nvSpPr>
        <p:spPr>
          <a:xfrm>
            <a:off x="5101208" y="2996952"/>
            <a:ext cx="4460304" cy="3133973"/>
          </a:xfrm>
        </p:spPr>
        <p:txBody>
          <a:bodyPr/>
          <a:lstStyle/>
          <a:p>
            <a:r>
              <a:rPr lang="zh-CN" altLang="en-US" dirty="0" smtClean="0"/>
              <a:t>则：</a:t>
            </a:r>
            <a:endParaRPr lang="en-US" altLang="zh-CN" dirty="0" smtClean="0"/>
          </a:p>
          <a:p>
            <a:pPr lvl="1"/>
            <a:r>
              <a:rPr lang="en-US" altLang="zh-CN" dirty="0" smtClean="0"/>
              <a:t>M-R=P*Q</a:t>
            </a:r>
          </a:p>
          <a:p>
            <a:pPr lvl="1"/>
            <a:r>
              <a:rPr lang="zh-CN" altLang="en-US" dirty="0" smtClean="0"/>
              <a:t>模</a:t>
            </a:r>
            <a:r>
              <a:rPr lang="en-US" altLang="zh-CN" dirty="0" smtClean="0"/>
              <a:t>2</a:t>
            </a:r>
            <a:r>
              <a:rPr lang="zh-CN" altLang="en-US" dirty="0" smtClean="0"/>
              <a:t>除法：</a:t>
            </a:r>
            <a:r>
              <a:rPr lang="en-US" altLang="zh-CN" dirty="0" smtClean="0"/>
              <a:t> M+R=P*Q</a:t>
            </a:r>
          </a:p>
          <a:p>
            <a:pPr lvl="1"/>
            <a:r>
              <a:rPr lang="en-US" altLang="zh-CN" dirty="0" smtClean="0"/>
              <a:t>M*2</a:t>
            </a:r>
            <a:r>
              <a:rPr lang="en-US" altLang="zh-CN" baseline="30000" dirty="0" smtClean="0"/>
              <a:t>n</a:t>
            </a:r>
            <a:r>
              <a:rPr lang="en-US" altLang="zh-CN" dirty="0" smtClean="0"/>
              <a:t>+R’=P*Q’</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algn="ctr"/>
            <a:r>
              <a:rPr lang="zh-CN" altLang="en-US" dirty="0"/>
              <a:t>循环冗余检验的原理 </a:t>
            </a:r>
          </a:p>
        </p:txBody>
      </p:sp>
      <p:sp>
        <p:nvSpPr>
          <p:cNvPr id="144387" name="Rectangle 3"/>
          <p:cNvSpPr>
            <a:spLocks noGrp="1" noChangeArrowheads="1"/>
          </p:cNvSpPr>
          <p:nvPr>
            <p:ph idx="1"/>
          </p:nvPr>
        </p:nvSpPr>
        <p:spPr/>
        <p:txBody>
          <a:bodyPr/>
          <a:lstStyle/>
          <a:p>
            <a:pPr>
              <a:buNone/>
            </a:pPr>
            <a:r>
              <a:rPr lang="zh-CN" altLang="en-US" dirty="0" smtClean="0"/>
              <a:t>（１）在</a:t>
            </a:r>
            <a:r>
              <a:rPr lang="zh-CN" altLang="en-US" dirty="0"/>
              <a:t>发送端，先把数据划分为组。假定每组 </a:t>
            </a:r>
            <a:r>
              <a:rPr lang="en-US" altLang="zh-CN" i="1" dirty="0"/>
              <a:t>k </a:t>
            </a:r>
            <a:r>
              <a:rPr lang="zh-CN" altLang="en-US" dirty="0"/>
              <a:t>个比</a:t>
            </a:r>
            <a:r>
              <a:rPr lang="zh-CN" altLang="en-US" dirty="0" smtClean="0"/>
              <a:t>特，用Ｍ表示。 </a:t>
            </a:r>
            <a:endParaRPr lang="zh-CN" altLang="en-US" dirty="0"/>
          </a:p>
          <a:p>
            <a:pPr>
              <a:buNone/>
            </a:pPr>
            <a:r>
              <a:rPr lang="zh-CN" altLang="en-US" dirty="0" smtClean="0"/>
              <a:t>（２）用二进制的模 </a:t>
            </a:r>
            <a:r>
              <a:rPr lang="en-US" altLang="zh-CN" dirty="0" smtClean="0"/>
              <a:t>2 </a:t>
            </a:r>
            <a:r>
              <a:rPr lang="zh-CN" altLang="en-US" dirty="0" smtClean="0"/>
              <a:t>运算进行 </a:t>
            </a:r>
            <a:r>
              <a:rPr lang="en-US" altLang="zh-CN" dirty="0" smtClean="0"/>
              <a:t>2</a:t>
            </a:r>
            <a:r>
              <a:rPr lang="en-US" altLang="zh-CN" i="1" baseline="30000" dirty="0" smtClean="0"/>
              <a:t>n </a:t>
            </a:r>
            <a:r>
              <a:rPr lang="zh-CN" altLang="en-US" dirty="0" smtClean="0"/>
              <a:t>乘 </a:t>
            </a:r>
            <a:r>
              <a:rPr lang="en-US" altLang="zh-CN" i="1" dirty="0" smtClean="0"/>
              <a:t>M </a:t>
            </a:r>
            <a:r>
              <a:rPr lang="zh-CN" altLang="en-US" dirty="0" smtClean="0"/>
              <a:t>的运算，这相当于在 </a:t>
            </a:r>
            <a:r>
              <a:rPr lang="en-US" altLang="zh-CN" i="1" dirty="0" smtClean="0"/>
              <a:t>M </a:t>
            </a:r>
            <a:r>
              <a:rPr lang="zh-CN" altLang="en-US" dirty="0" smtClean="0"/>
              <a:t>后面添加 </a:t>
            </a:r>
            <a:r>
              <a:rPr lang="en-US" altLang="zh-CN" i="1" dirty="0" smtClean="0"/>
              <a:t>n </a:t>
            </a:r>
            <a:r>
              <a:rPr lang="zh-CN" altLang="en-US" dirty="0" smtClean="0"/>
              <a:t>个 </a:t>
            </a:r>
            <a:r>
              <a:rPr lang="en-US" altLang="zh-CN" dirty="0" smtClean="0"/>
              <a:t>0</a:t>
            </a:r>
            <a:r>
              <a:rPr lang="zh-CN" altLang="en-US" dirty="0" smtClean="0"/>
              <a:t>。</a:t>
            </a:r>
          </a:p>
          <a:p>
            <a:pPr>
              <a:buNone/>
            </a:pPr>
            <a:r>
              <a:rPr lang="zh-CN" altLang="en-US" dirty="0" smtClean="0"/>
              <a:t>（３）得到的 </a:t>
            </a:r>
            <a:r>
              <a:rPr lang="en-US" altLang="zh-CN" dirty="0" smtClean="0"/>
              <a:t>(</a:t>
            </a:r>
            <a:r>
              <a:rPr lang="en-US" altLang="zh-CN" i="1" dirty="0" smtClean="0"/>
              <a:t>k</a:t>
            </a:r>
            <a:r>
              <a:rPr lang="en-US" altLang="zh-CN" dirty="0" smtClean="0"/>
              <a:t> + </a:t>
            </a:r>
            <a:r>
              <a:rPr lang="en-US" altLang="zh-CN" i="1" dirty="0" smtClean="0"/>
              <a:t>n</a:t>
            </a:r>
            <a:r>
              <a:rPr lang="en-US" altLang="zh-CN" dirty="0" smtClean="0"/>
              <a:t>) </a:t>
            </a:r>
            <a:r>
              <a:rPr lang="zh-CN" altLang="en-US" dirty="0" smtClean="0"/>
              <a:t>位的数除以事先选定好的长度为 </a:t>
            </a:r>
            <a:r>
              <a:rPr lang="en-US" altLang="zh-CN" dirty="0" smtClean="0"/>
              <a:t>(</a:t>
            </a:r>
            <a:r>
              <a:rPr lang="en-US" altLang="zh-CN" i="1" dirty="0" smtClean="0"/>
              <a:t>n</a:t>
            </a:r>
            <a:r>
              <a:rPr lang="en-US" altLang="zh-CN" dirty="0" smtClean="0"/>
              <a:t> + 1) </a:t>
            </a:r>
            <a:r>
              <a:rPr lang="zh-CN" altLang="en-US" dirty="0" smtClean="0"/>
              <a:t>位的</a:t>
            </a:r>
            <a:r>
              <a:rPr lang="zh-CN" altLang="en-US" dirty="0" smtClean="0">
                <a:solidFill>
                  <a:srgbClr val="FF0000"/>
                </a:solidFill>
              </a:rPr>
              <a:t>除数</a:t>
            </a:r>
            <a:r>
              <a:rPr lang="zh-CN" altLang="en-US" dirty="0" smtClean="0"/>
              <a:t> </a:t>
            </a:r>
            <a:r>
              <a:rPr lang="en-US" altLang="zh-CN" i="1" dirty="0" smtClean="0"/>
              <a:t>P</a:t>
            </a:r>
            <a:r>
              <a:rPr lang="zh-CN" altLang="en-US" dirty="0" smtClean="0"/>
              <a:t>，得出</a:t>
            </a:r>
            <a:r>
              <a:rPr lang="zh-CN" altLang="en-US" dirty="0" smtClean="0">
                <a:solidFill>
                  <a:srgbClr val="FF0000"/>
                </a:solidFill>
              </a:rPr>
              <a:t>商</a:t>
            </a:r>
            <a:r>
              <a:rPr lang="zh-CN" altLang="en-US" dirty="0" smtClean="0"/>
              <a:t>是 </a:t>
            </a:r>
            <a:r>
              <a:rPr lang="en-US" altLang="zh-CN" i="1" dirty="0" smtClean="0"/>
              <a:t>Q</a:t>
            </a:r>
            <a:r>
              <a:rPr lang="zh-CN" altLang="en-US" i="1" dirty="0" smtClean="0"/>
              <a:t>，</a:t>
            </a:r>
            <a:r>
              <a:rPr lang="en-US" altLang="zh-CN" i="1" dirty="0" smtClean="0"/>
              <a:t> </a:t>
            </a:r>
            <a:r>
              <a:rPr lang="zh-CN" altLang="en-US" dirty="0" smtClean="0"/>
              <a:t>而</a:t>
            </a:r>
            <a:r>
              <a:rPr lang="zh-CN" altLang="en-US" dirty="0" smtClean="0">
                <a:solidFill>
                  <a:srgbClr val="FF0000"/>
                </a:solidFill>
              </a:rPr>
              <a:t>余数</a:t>
            </a:r>
            <a:r>
              <a:rPr lang="zh-CN" altLang="en-US" dirty="0" smtClean="0"/>
              <a:t>是 </a:t>
            </a:r>
            <a:r>
              <a:rPr lang="en-US" altLang="zh-CN" i="1" dirty="0" smtClean="0"/>
              <a:t>R</a:t>
            </a:r>
            <a:r>
              <a:rPr lang="zh-CN" altLang="en-US" dirty="0" smtClean="0"/>
              <a:t>，余数 </a:t>
            </a:r>
            <a:r>
              <a:rPr lang="en-US" altLang="zh-CN" i="1" dirty="0" smtClean="0"/>
              <a:t>R </a:t>
            </a:r>
            <a:r>
              <a:rPr lang="zh-CN" altLang="en-US" dirty="0" smtClean="0"/>
              <a:t>比除数 </a:t>
            </a:r>
            <a:r>
              <a:rPr lang="en-US" altLang="zh-CN" i="1" dirty="0" smtClean="0"/>
              <a:t>P </a:t>
            </a:r>
            <a:r>
              <a:rPr lang="zh-CN" altLang="en-US" dirty="0" smtClean="0"/>
              <a:t>少 </a:t>
            </a:r>
            <a:r>
              <a:rPr lang="en-US" altLang="zh-CN" dirty="0" smtClean="0"/>
              <a:t>1 </a:t>
            </a:r>
            <a:r>
              <a:rPr lang="zh-CN" altLang="en-US" dirty="0" smtClean="0"/>
              <a:t>位，即 </a:t>
            </a:r>
            <a:r>
              <a:rPr lang="en-US" altLang="zh-CN" i="1" dirty="0" smtClean="0"/>
              <a:t>R </a:t>
            </a:r>
            <a:r>
              <a:rPr lang="zh-CN" altLang="en-US" dirty="0" smtClean="0"/>
              <a:t>是 </a:t>
            </a:r>
            <a:r>
              <a:rPr lang="en-US" altLang="zh-CN" i="1" dirty="0" smtClean="0"/>
              <a:t>n</a:t>
            </a:r>
            <a:r>
              <a:rPr lang="en-US" altLang="zh-CN" dirty="0" smtClean="0"/>
              <a:t> </a:t>
            </a:r>
            <a:r>
              <a:rPr lang="zh-CN" altLang="en-US" dirty="0" smtClean="0"/>
              <a:t>位。 </a:t>
            </a:r>
            <a:endParaRPr lang="en-US" altLang="zh-CN" dirty="0" smtClean="0"/>
          </a:p>
          <a:p>
            <a:pPr>
              <a:buNone/>
            </a:pPr>
            <a:r>
              <a:rPr lang="zh-CN" altLang="en-US" dirty="0" smtClean="0"/>
              <a:t>（４）将</a:t>
            </a:r>
            <a:r>
              <a:rPr lang="zh-CN" altLang="zh-CN" dirty="0" smtClean="0"/>
              <a:t>余数</a:t>
            </a:r>
            <a:r>
              <a:rPr lang="en-US" altLang="zh-CN" dirty="0" smtClean="0"/>
              <a:t> </a:t>
            </a:r>
            <a:r>
              <a:rPr lang="en-US" altLang="zh-CN" i="1" dirty="0" smtClean="0"/>
              <a:t>R </a:t>
            </a:r>
            <a:r>
              <a:rPr lang="zh-CN" altLang="zh-CN" dirty="0" smtClean="0"/>
              <a:t>作为</a:t>
            </a:r>
            <a:r>
              <a:rPr lang="zh-CN" altLang="zh-CN" dirty="0" smtClean="0">
                <a:solidFill>
                  <a:srgbClr val="FF0000"/>
                </a:solidFill>
              </a:rPr>
              <a:t>冗余码</a:t>
            </a:r>
            <a:r>
              <a:rPr lang="zh-CN" altLang="zh-CN" dirty="0" smtClean="0"/>
              <a:t>拼接在数据</a:t>
            </a:r>
            <a:r>
              <a:rPr lang="en-US" altLang="zh-CN" dirty="0" smtClean="0"/>
              <a:t> </a:t>
            </a:r>
            <a:r>
              <a:rPr lang="en-US" altLang="zh-CN" i="1" dirty="0" smtClean="0"/>
              <a:t>M </a:t>
            </a:r>
            <a:r>
              <a:rPr lang="zh-CN" altLang="zh-CN" dirty="0" smtClean="0"/>
              <a:t>后面发送出去</a:t>
            </a:r>
            <a:r>
              <a:rPr lang="zh-CN" altLang="en-US" dirty="0" smtClean="0"/>
              <a:t>。</a:t>
            </a:r>
            <a:endParaRPr lang="en-US" altLang="zh-CN" dirty="0" smtClean="0"/>
          </a:p>
        </p:txBody>
      </p:sp>
    </p:spTree>
    <p:extLst>
      <p:ext uri="{BB962C8B-B14F-4D97-AF65-F5344CB8AC3E}">
        <p14:creationId xmlns="" xmlns:p14="http://schemas.microsoft.com/office/powerpoint/2010/main" val="27499871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algn="ctr"/>
            <a:r>
              <a:rPr lang="zh-CN" altLang="en-US"/>
              <a:t>冗余码的计算举例 </a:t>
            </a:r>
          </a:p>
        </p:txBody>
      </p:sp>
      <p:sp>
        <p:nvSpPr>
          <p:cNvPr id="145411" name="Rectangle 3"/>
          <p:cNvSpPr>
            <a:spLocks noGrp="1" noChangeArrowheads="1"/>
          </p:cNvSpPr>
          <p:nvPr>
            <p:ph idx="1"/>
          </p:nvPr>
        </p:nvSpPr>
        <p:spPr/>
        <p:txBody>
          <a:bodyPr/>
          <a:lstStyle/>
          <a:p>
            <a:r>
              <a:rPr lang="zh-CN" altLang="en-US" sz="2800" i="1" dirty="0" smtClean="0"/>
              <a:t>例： </a:t>
            </a:r>
            <a:r>
              <a:rPr lang="en-US" altLang="zh-CN" sz="2800" i="1" dirty="0"/>
              <a:t>k</a:t>
            </a:r>
            <a:r>
              <a:rPr lang="en-US" altLang="zh-CN" sz="2800" dirty="0"/>
              <a:t> = 6, </a:t>
            </a:r>
            <a:r>
              <a:rPr lang="en-US" altLang="zh-CN" sz="2800" i="1" dirty="0"/>
              <a:t>M</a:t>
            </a:r>
            <a:r>
              <a:rPr lang="en-US" altLang="zh-CN" sz="2800" dirty="0"/>
              <a:t> = 101001</a:t>
            </a:r>
            <a:r>
              <a:rPr lang="zh-CN" altLang="en-US" sz="2800" dirty="0"/>
              <a:t>。</a:t>
            </a:r>
          </a:p>
          <a:p>
            <a:r>
              <a:rPr lang="zh-CN" altLang="en-US" sz="2800" dirty="0"/>
              <a:t>设</a:t>
            </a:r>
            <a:r>
              <a:rPr lang="zh-CN" altLang="en-US" sz="2800" i="1" dirty="0"/>
              <a:t> </a:t>
            </a:r>
            <a:r>
              <a:rPr lang="en-US" altLang="zh-CN" sz="2800" i="1" dirty="0"/>
              <a:t>n</a:t>
            </a:r>
            <a:r>
              <a:rPr lang="en-US" altLang="zh-CN" sz="2800" dirty="0"/>
              <a:t> = 3, </a:t>
            </a:r>
            <a:r>
              <a:rPr lang="zh-CN" altLang="en-US" sz="2800" dirty="0">
                <a:solidFill>
                  <a:srgbClr val="FF0000"/>
                </a:solidFill>
              </a:rPr>
              <a:t>除数</a:t>
            </a:r>
            <a:r>
              <a:rPr lang="zh-CN" altLang="en-US" sz="2800" dirty="0"/>
              <a:t> </a:t>
            </a:r>
            <a:r>
              <a:rPr lang="en-US" altLang="zh-CN" sz="2800" i="1" dirty="0"/>
              <a:t>P</a:t>
            </a:r>
            <a:r>
              <a:rPr lang="en-US" altLang="zh-CN" sz="2800" dirty="0"/>
              <a:t> = 1101</a:t>
            </a:r>
            <a:r>
              <a:rPr lang="zh-CN" altLang="en-US" sz="2800" dirty="0"/>
              <a:t>，</a:t>
            </a:r>
          </a:p>
          <a:p>
            <a:r>
              <a:rPr lang="zh-CN" altLang="en-US" sz="2800" dirty="0"/>
              <a:t>被除数是 </a:t>
            </a:r>
            <a:r>
              <a:rPr lang="en-US" altLang="zh-CN" sz="2800" dirty="0"/>
              <a:t>2</a:t>
            </a:r>
            <a:r>
              <a:rPr lang="en-US" altLang="zh-CN" sz="2800" i="1" baseline="30000" dirty="0"/>
              <a:t>n</a:t>
            </a:r>
            <a:r>
              <a:rPr lang="en-US" altLang="zh-CN" sz="2800" i="1" dirty="0"/>
              <a:t>M</a:t>
            </a:r>
            <a:r>
              <a:rPr lang="en-US" altLang="zh-CN" sz="2800" dirty="0"/>
              <a:t> = 101001000</a:t>
            </a:r>
            <a:r>
              <a:rPr lang="zh-CN" altLang="en-US" sz="2800" dirty="0"/>
              <a:t>。 </a:t>
            </a:r>
          </a:p>
          <a:p>
            <a:r>
              <a:rPr lang="zh-CN" altLang="en-US" sz="2800" dirty="0"/>
              <a:t>模 </a:t>
            </a:r>
            <a:r>
              <a:rPr lang="en-US" altLang="zh-CN" sz="2800" dirty="0"/>
              <a:t>2 </a:t>
            </a:r>
            <a:r>
              <a:rPr lang="zh-CN" altLang="en-US" sz="2800" dirty="0"/>
              <a:t>运算的结果是：</a:t>
            </a:r>
            <a:r>
              <a:rPr lang="zh-CN" altLang="en-US" sz="2800" dirty="0">
                <a:solidFill>
                  <a:srgbClr val="FF0000"/>
                </a:solidFill>
              </a:rPr>
              <a:t>商</a:t>
            </a:r>
            <a:r>
              <a:rPr lang="zh-CN" altLang="en-US" sz="2800" dirty="0"/>
              <a:t> </a:t>
            </a:r>
            <a:r>
              <a:rPr lang="en-US" altLang="zh-CN" sz="2800" i="1" dirty="0"/>
              <a:t>Q</a:t>
            </a:r>
            <a:r>
              <a:rPr lang="en-US" altLang="zh-CN" sz="2800" dirty="0"/>
              <a:t> = 110101</a:t>
            </a:r>
            <a:r>
              <a:rPr lang="zh-CN" altLang="en-US" sz="2800" dirty="0"/>
              <a:t>，</a:t>
            </a:r>
          </a:p>
          <a:p>
            <a:pPr>
              <a:buFont typeface="Wingdings" pitchFamily="2" charset="2"/>
              <a:buNone/>
            </a:pPr>
            <a:r>
              <a:rPr lang="zh-CN" altLang="en-US" sz="2800" dirty="0"/>
              <a:t>           </a:t>
            </a:r>
            <a:r>
              <a:rPr lang="zh-CN" altLang="en-US" sz="2800" dirty="0">
                <a:solidFill>
                  <a:srgbClr val="FF0000"/>
                </a:solidFill>
              </a:rPr>
              <a:t>余数</a:t>
            </a:r>
            <a:r>
              <a:rPr lang="zh-CN" altLang="en-US" sz="2800" dirty="0"/>
              <a:t> </a:t>
            </a:r>
            <a:r>
              <a:rPr lang="en-US" altLang="zh-CN" sz="2800" i="1" dirty="0"/>
              <a:t>R</a:t>
            </a:r>
            <a:r>
              <a:rPr lang="en-US" altLang="zh-CN" sz="2800" dirty="0"/>
              <a:t> = 001</a:t>
            </a:r>
            <a:r>
              <a:rPr lang="zh-CN" altLang="en-US" sz="2800" dirty="0"/>
              <a:t>。</a:t>
            </a:r>
          </a:p>
          <a:p>
            <a:r>
              <a:rPr lang="zh-CN" altLang="en-US" sz="2800" dirty="0"/>
              <a:t>把余数 </a:t>
            </a:r>
            <a:r>
              <a:rPr lang="en-US" altLang="zh-CN" sz="2800" i="1" dirty="0"/>
              <a:t>R </a:t>
            </a:r>
            <a:r>
              <a:rPr lang="zh-CN" altLang="en-US" sz="2800" dirty="0"/>
              <a:t>作为</a:t>
            </a:r>
            <a:r>
              <a:rPr lang="zh-CN" altLang="en-US" sz="2800" dirty="0">
                <a:solidFill>
                  <a:srgbClr val="FF0000"/>
                </a:solidFill>
              </a:rPr>
              <a:t>冗余码</a:t>
            </a:r>
            <a:r>
              <a:rPr lang="zh-CN" altLang="en-US" sz="2800" dirty="0"/>
              <a:t>添加在数据 </a:t>
            </a:r>
            <a:r>
              <a:rPr lang="en-US" altLang="zh-CN" sz="2800" i="1" dirty="0"/>
              <a:t>M </a:t>
            </a:r>
            <a:r>
              <a:rPr lang="zh-CN" altLang="en-US" sz="2800" dirty="0"/>
              <a:t>的后面发送出去。发送的数据是：</a:t>
            </a:r>
            <a:r>
              <a:rPr lang="en-US" altLang="zh-CN" sz="2800" dirty="0"/>
              <a:t>2</a:t>
            </a:r>
            <a:r>
              <a:rPr lang="en-US" altLang="zh-CN" sz="2800" i="1" baseline="30000" dirty="0"/>
              <a:t>n</a:t>
            </a:r>
            <a:r>
              <a:rPr lang="en-US" altLang="zh-CN" sz="2800" i="1" dirty="0"/>
              <a:t>M</a:t>
            </a:r>
            <a:r>
              <a:rPr lang="en-US" altLang="zh-CN" sz="2800" dirty="0"/>
              <a:t> + </a:t>
            </a:r>
            <a:r>
              <a:rPr lang="en-US" altLang="zh-CN" sz="2800" i="1" dirty="0"/>
              <a:t>R</a:t>
            </a:r>
            <a:r>
              <a:rPr lang="en-US" altLang="zh-CN" sz="2800" dirty="0"/>
              <a:t> </a:t>
            </a:r>
          </a:p>
          <a:p>
            <a:pPr>
              <a:buFont typeface="Wingdings" pitchFamily="2" charset="2"/>
              <a:buNone/>
            </a:pPr>
            <a:r>
              <a:rPr lang="en-US" altLang="zh-CN" sz="2800" dirty="0"/>
              <a:t>   </a:t>
            </a:r>
            <a:r>
              <a:rPr lang="zh-CN" altLang="en-US" sz="2800" dirty="0"/>
              <a:t>即：</a:t>
            </a:r>
            <a:r>
              <a:rPr lang="en-US" altLang="zh-CN" sz="2800" dirty="0"/>
              <a:t>101001001</a:t>
            </a:r>
            <a:r>
              <a:rPr lang="zh-CN" altLang="en-US" sz="2800" dirty="0"/>
              <a:t>，共 </a:t>
            </a:r>
            <a:r>
              <a:rPr lang="en-US" altLang="zh-CN" sz="2800" dirty="0"/>
              <a:t>(</a:t>
            </a:r>
            <a:r>
              <a:rPr lang="en-US" altLang="zh-CN" sz="2800" i="1" dirty="0"/>
              <a:t>k</a:t>
            </a:r>
            <a:r>
              <a:rPr lang="en-US" altLang="zh-CN" sz="2800" dirty="0"/>
              <a:t> + </a:t>
            </a:r>
            <a:r>
              <a:rPr lang="en-US" altLang="zh-CN" sz="2800" i="1" dirty="0"/>
              <a:t>n</a:t>
            </a:r>
            <a:r>
              <a:rPr lang="en-US" altLang="zh-CN" sz="2800" dirty="0"/>
              <a:t>) </a:t>
            </a:r>
            <a:r>
              <a:rPr lang="zh-CN" altLang="en-US" sz="2800" dirty="0"/>
              <a:t>位。 </a:t>
            </a:r>
          </a:p>
        </p:txBody>
      </p:sp>
    </p:spTree>
    <p:extLst>
      <p:ext uri="{BB962C8B-B14F-4D97-AF65-F5344CB8AC3E}">
        <p14:creationId xmlns="" xmlns:p14="http://schemas.microsoft.com/office/powerpoint/2010/main" val="35833946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1">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algn="ctr"/>
            <a:r>
              <a:rPr lang="zh-CN" altLang="en-US" dirty="0"/>
              <a:t>循环冗余检验</a:t>
            </a:r>
            <a:r>
              <a:rPr lang="zh-CN" altLang="en-US" dirty="0" smtClean="0"/>
              <a:t>的实例 </a:t>
            </a:r>
            <a:endParaRPr lang="zh-CN" altLang="en-US" dirty="0"/>
          </a:p>
        </p:txBody>
      </p:sp>
      <p:grpSp>
        <p:nvGrpSpPr>
          <p:cNvPr id="3" name="组合 2"/>
          <p:cNvGrpSpPr/>
          <p:nvPr/>
        </p:nvGrpSpPr>
        <p:grpSpPr>
          <a:xfrm>
            <a:off x="814576" y="1169713"/>
            <a:ext cx="8560892" cy="4851574"/>
            <a:chOff x="669696" y="1204869"/>
            <a:chExt cx="8778542" cy="5127200"/>
          </a:xfrm>
        </p:grpSpPr>
        <p:sp>
          <p:nvSpPr>
            <p:cNvPr id="33" name="Rectangle 4"/>
            <p:cNvSpPr>
              <a:spLocks noChangeArrowheads="1"/>
            </p:cNvSpPr>
            <p:nvPr/>
          </p:nvSpPr>
          <p:spPr bwMode="auto">
            <a:xfrm>
              <a:off x="669696" y="1645620"/>
              <a:ext cx="1142412" cy="3903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dirty="0" smtClean="0">
                  <a:ea typeface="宋体" charset="-122"/>
                </a:rPr>
                <a:t>P</a:t>
              </a:r>
              <a:r>
                <a:rPr lang="en-US" altLang="zh-CN" sz="2400" b="1" dirty="0" smtClean="0">
                  <a:ea typeface="宋体" charset="-122"/>
                </a:rPr>
                <a:t> (</a:t>
              </a:r>
              <a:r>
                <a:rPr lang="zh-CN" altLang="en-US" sz="2400" b="1" dirty="0" smtClean="0">
                  <a:ea typeface="宋体" charset="-122"/>
                </a:rPr>
                <a:t>除数</a:t>
              </a:r>
              <a:r>
                <a:rPr lang="en-US" altLang="zh-CN" sz="2400" b="1" dirty="0" smtClean="0">
                  <a:ea typeface="宋体" charset="-122"/>
                </a:rPr>
                <a:t>)</a:t>
              </a:r>
              <a:endParaRPr lang="zh-CN" altLang="en-US" sz="2400" b="1" dirty="0">
                <a:latin typeface="Times New Roman" pitchFamily="18" charset="0"/>
                <a:ea typeface="宋体" charset="-122"/>
              </a:endParaRPr>
            </a:p>
          </p:txBody>
        </p:sp>
        <p:sp>
          <p:nvSpPr>
            <p:cNvPr id="34" name="Rectangle 5"/>
            <p:cNvSpPr>
              <a:spLocks noChangeArrowheads="1"/>
            </p:cNvSpPr>
            <p:nvPr/>
          </p:nvSpPr>
          <p:spPr bwMode="auto">
            <a:xfrm>
              <a:off x="2351435" y="1644427"/>
              <a:ext cx="801562" cy="455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charset="-122"/>
                </a:rPr>
                <a:t>1101</a:t>
              </a:r>
              <a:endParaRPr lang="en-US" altLang="zh-CN" sz="2800" b="1">
                <a:latin typeface="Times New Roman" pitchFamily="18" charset="0"/>
                <a:ea typeface="宋体" charset="-122"/>
              </a:endParaRPr>
            </a:p>
          </p:txBody>
        </p:sp>
        <p:sp>
          <p:nvSpPr>
            <p:cNvPr id="35" name="Rectangle 6"/>
            <p:cNvSpPr>
              <a:spLocks noChangeArrowheads="1"/>
            </p:cNvSpPr>
            <p:nvPr/>
          </p:nvSpPr>
          <p:spPr bwMode="auto">
            <a:xfrm>
              <a:off x="4067523" y="1206277"/>
              <a:ext cx="1421988" cy="455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800" b="1" dirty="0" smtClean="0">
                  <a:ea typeface="宋体" charset="-122"/>
                </a:rPr>
                <a:t>110101</a:t>
              </a:r>
              <a:endParaRPr lang="en-US" altLang="zh-CN" sz="2800" b="1" dirty="0">
                <a:latin typeface="Times New Roman" pitchFamily="18" charset="0"/>
                <a:ea typeface="宋体" charset="-122"/>
              </a:endParaRPr>
            </a:p>
          </p:txBody>
        </p:sp>
        <p:sp>
          <p:nvSpPr>
            <p:cNvPr id="36" name="Rectangle 7"/>
            <p:cNvSpPr>
              <a:spLocks noChangeArrowheads="1"/>
            </p:cNvSpPr>
            <p:nvPr/>
          </p:nvSpPr>
          <p:spPr bwMode="auto">
            <a:xfrm>
              <a:off x="3483322" y="1641252"/>
              <a:ext cx="2386013" cy="455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r>
                <a:rPr lang="en-US" altLang="zh-CN" sz="2800" b="1" dirty="0" smtClean="0">
                  <a:ea typeface="宋体" charset="-122"/>
                </a:rPr>
                <a:t>101001</a:t>
              </a:r>
              <a:r>
                <a:rPr lang="en-US" altLang="zh-CN" sz="2800" b="1" dirty="0" smtClean="0">
                  <a:solidFill>
                    <a:srgbClr val="FF0000"/>
                  </a:solidFill>
                  <a:ea typeface="宋体" charset="-122"/>
                </a:rPr>
                <a:t>000</a:t>
              </a:r>
              <a:endParaRPr lang="en-US" altLang="zh-CN" sz="2800" b="1" dirty="0">
                <a:solidFill>
                  <a:srgbClr val="FF0000"/>
                </a:solidFill>
                <a:latin typeface="Times New Roman" pitchFamily="18" charset="0"/>
                <a:ea typeface="宋体" charset="-122"/>
              </a:endParaRPr>
            </a:p>
          </p:txBody>
        </p:sp>
        <p:sp>
          <p:nvSpPr>
            <p:cNvPr id="37" name="Rectangle 8"/>
            <p:cNvSpPr>
              <a:spLocks noChangeArrowheads="1"/>
            </p:cNvSpPr>
            <p:nvPr/>
          </p:nvSpPr>
          <p:spPr bwMode="auto">
            <a:xfrm>
              <a:off x="5993009" y="1664374"/>
              <a:ext cx="2316906" cy="3903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400" b="1" dirty="0" smtClean="0"/>
                <a:t>2</a:t>
              </a:r>
              <a:r>
                <a:rPr lang="en-US" altLang="zh-CN" sz="2400" b="1" i="1" baseline="30000" dirty="0" smtClean="0"/>
                <a:t>n</a:t>
              </a:r>
              <a:r>
                <a:rPr lang="en-US" altLang="zh-CN" sz="2400" b="1" i="1" dirty="0" smtClean="0"/>
                <a:t>M </a:t>
              </a:r>
              <a:r>
                <a:rPr lang="en-US" altLang="zh-CN" sz="2400" b="1" dirty="0"/>
                <a:t>(</a:t>
              </a:r>
              <a:r>
                <a:rPr lang="zh-CN" altLang="en-US" sz="2400" b="1" dirty="0"/>
                <a:t>被除数</a:t>
              </a:r>
              <a:r>
                <a:rPr lang="en-US" altLang="zh-CN" sz="2400" b="1" dirty="0" smtClean="0"/>
                <a:t>)</a:t>
              </a:r>
              <a:endParaRPr lang="en-US" altLang="zh-CN" sz="2400" b="1" dirty="0">
                <a:latin typeface="Courier New" pitchFamily="49" charset="0"/>
              </a:endParaRPr>
            </a:p>
          </p:txBody>
        </p:sp>
        <p:sp>
          <p:nvSpPr>
            <p:cNvPr id="38" name="Rectangle 9"/>
            <p:cNvSpPr>
              <a:spLocks noChangeArrowheads="1"/>
            </p:cNvSpPr>
            <p:nvPr/>
          </p:nvSpPr>
          <p:spPr bwMode="auto">
            <a:xfrm>
              <a:off x="3483322" y="1993677"/>
              <a:ext cx="801562" cy="455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charset="-122"/>
                </a:rPr>
                <a:t>1101</a:t>
              </a:r>
              <a:endParaRPr lang="en-US" altLang="zh-CN" sz="2800" b="1">
                <a:latin typeface="Times New Roman" pitchFamily="18" charset="0"/>
                <a:ea typeface="宋体" charset="-122"/>
              </a:endParaRPr>
            </a:p>
          </p:txBody>
        </p:sp>
        <p:sp>
          <p:nvSpPr>
            <p:cNvPr id="39" name="Rectangle 10"/>
            <p:cNvSpPr>
              <a:spLocks noChangeArrowheads="1"/>
            </p:cNvSpPr>
            <p:nvPr/>
          </p:nvSpPr>
          <p:spPr bwMode="auto">
            <a:xfrm>
              <a:off x="3691285" y="2395314"/>
              <a:ext cx="781245" cy="455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1110</a:t>
              </a:r>
              <a:endParaRPr lang="en-US" altLang="zh-CN" sz="2800" b="1" dirty="0">
                <a:latin typeface="Times New Roman" pitchFamily="18" charset="0"/>
                <a:ea typeface="宋体" charset="-122"/>
              </a:endParaRPr>
            </a:p>
          </p:txBody>
        </p:sp>
        <p:sp>
          <p:nvSpPr>
            <p:cNvPr id="40" name="Rectangle 11"/>
            <p:cNvSpPr>
              <a:spLocks noChangeArrowheads="1"/>
            </p:cNvSpPr>
            <p:nvPr/>
          </p:nvSpPr>
          <p:spPr bwMode="auto">
            <a:xfrm>
              <a:off x="3688110" y="2706464"/>
              <a:ext cx="801562" cy="455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charset="-122"/>
                </a:rPr>
                <a:t>1101</a:t>
              </a:r>
              <a:endParaRPr lang="en-US" altLang="zh-CN" sz="2800" b="1" dirty="0">
                <a:latin typeface="Times New Roman" pitchFamily="18" charset="0"/>
                <a:ea typeface="宋体" charset="-122"/>
              </a:endParaRPr>
            </a:p>
          </p:txBody>
        </p:sp>
        <p:sp>
          <p:nvSpPr>
            <p:cNvPr id="41" name="Rectangle 12"/>
            <p:cNvSpPr>
              <a:spLocks noChangeArrowheads="1"/>
            </p:cNvSpPr>
            <p:nvPr/>
          </p:nvSpPr>
          <p:spPr bwMode="auto">
            <a:xfrm>
              <a:off x="3892897" y="3096989"/>
              <a:ext cx="781245" cy="455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0111</a:t>
              </a:r>
              <a:endParaRPr lang="en-US" altLang="zh-CN" sz="2800" b="1" dirty="0">
                <a:latin typeface="Times New Roman" pitchFamily="18" charset="0"/>
                <a:ea typeface="宋体" charset="-122"/>
              </a:endParaRPr>
            </a:p>
          </p:txBody>
        </p:sp>
        <p:sp>
          <p:nvSpPr>
            <p:cNvPr id="42" name="Rectangle 13"/>
            <p:cNvSpPr>
              <a:spLocks noChangeArrowheads="1"/>
            </p:cNvSpPr>
            <p:nvPr/>
          </p:nvSpPr>
          <p:spPr bwMode="auto">
            <a:xfrm>
              <a:off x="3892897" y="3401789"/>
              <a:ext cx="821878" cy="455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0000</a:t>
              </a:r>
              <a:endParaRPr lang="en-US" altLang="zh-CN" sz="2800" b="1" dirty="0">
                <a:latin typeface="Times New Roman" pitchFamily="18" charset="0"/>
                <a:ea typeface="宋体" charset="-122"/>
              </a:endParaRPr>
            </a:p>
          </p:txBody>
        </p:sp>
        <p:sp>
          <p:nvSpPr>
            <p:cNvPr id="43" name="Rectangle 14"/>
            <p:cNvSpPr>
              <a:spLocks noChangeArrowheads="1"/>
            </p:cNvSpPr>
            <p:nvPr/>
          </p:nvSpPr>
          <p:spPr bwMode="auto">
            <a:xfrm>
              <a:off x="4086572" y="3787552"/>
              <a:ext cx="781245" cy="455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1110</a:t>
              </a:r>
              <a:endParaRPr lang="en-US" altLang="zh-CN" sz="2800" b="1" dirty="0">
                <a:latin typeface="Times New Roman" pitchFamily="18" charset="0"/>
                <a:ea typeface="宋体" charset="-122"/>
              </a:endParaRPr>
            </a:p>
          </p:txBody>
        </p:sp>
        <p:sp>
          <p:nvSpPr>
            <p:cNvPr id="44" name="Rectangle 15"/>
            <p:cNvSpPr>
              <a:spLocks noChangeArrowheads="1"/>
            </p:cNvSpPr>
            <p:nvPr/>
          </p:nvSpPr>
          <p:spPr bwMode="auto">
            <a:xfrm>
              <a:off x="4083397" y="4116164"/>
              <a:ext cx="801562" cy="455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charset="-122"/>
                </a:rPr>
                <a:t>1101</a:t>
              </a:r>
              <a:endParaRPr lang="en-US" altLang="zh-CN" sz="2800" b="1">
                <a:latin typeface="Times New Roman" pitchFamily="18" charset="0"/>
                <a:ea typeface="宋体" charset="-122"/>
              </a:endParaRPr>
            </a:p>
          </p:txBody>
        </p:sp>
        <p:sp>
          <p:nvSpPr>
            <p:cNvPr id="45" name="Rectangle 16"/>
            <p:cNvSpPr>
              <a:spLocks noChangeArrowheads="1"/>
            </p:cNvSpPr>
            <p:nvPr/>
          </p:nvSpPr>
          <p:spPr bwMode="auto">
            <a:xfrm>
              <a:off x="4285010" y="4463827"/>
              <a:ext cx="801562" cy="455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0110</a:t>
              </a:r>
              <a:endParaRPr lang="en-US" altLang="zh-CN" sz="2800" b="1" dirty="0">
                <a:latin typeface="Times New Roman" pitchFamily="18" charset="0"/>
                <a:ea typeface="宋体" charset="-122"/>
              </a:endParaRPr>
            </a:p>
          </p:txBody>
        </p:sp>
        <p:sp>
          <p:nvSpPr>
            <p:cNvPr id="46" name="Rectangle 17"/>
            <p:cNvSpPr>
              <a:spLocks noChangeArrowheads="1"/>
            </p:cNvSpPr>
            <p:nvPr/>
          </p:nvSpPr>
          <p:spPr bwMode="auto">
            <a:xfrm>
              <a:off x="4285010" y="4787677"/>
              <a:ext cx="821878" cy="455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0000</a:t>
              </a:r>
              <a:endParaRPr lang="en-US" altLang="zh-CN" sz="2800" b="1" dirty="0">
                <a:latin typeface="Times New Roman" pitchFamily="18" charset="0"/>
                <a:ea typeface="宋体" charset="-122"/>
              </a:endParaRPr>
            </a:p>
          </p:txBody>
        </p:sp>
        <p:sp>
          <p:nvSpPr>
            <p:cNvPr id="47" name="Rectangle 18"/>
            <p:cNvSpPr>
              <a:spLocks noChangeArrowheads="1"/>
            </p:cNvSpPr>
            <p:nvPr/>
          </p:nvSpPr>
          <p:spPr bwMode="auto">
            <a:xfrm>
              <a:off x="4493914" y="5140102"/>
              <a:ext cx="801562" cy="455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1100</a:t>
              </a:r>
              <a:endParaRPr lang="en-US" altLang="zh-CN" sz="2800" b="1" dirty="0">
                <a:latin typeface="Times New Roman" pitchFamily="18" charset="0"/>
                <a:ea typeface="宋体" charset="-122"/>
              </a:endParaRPr>
            </a:p>
          </p:txBody>
        </p:sp>
        <p:sp>
          <p:nvSpPr>
            <p:cNvPr id="48" name="Rectangle 19"/>
            <p:cNvSpPr>
              <a:spLocks noChangeArrowheads="1"/>
            </p:cNvSpPr>
            <p:nvPr/>
          </p:nvSpPr>
          <p:spPr bwMode="auto">
            <a:xfrm>
              <a:off x="4490972" y="5467127"/>
              <a:ext cx="801562" cy="455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charset="-122"/>
                </a:rPr>
                <a:t>1101</a:t>
              </a:r>
              <a:endParaRPr lang="en-US" altLang="zh-CN" sz="2800" b="1" dirty="0">
                <a:latin typeface="Times New Roman" pitchFamily="18" charset="0"/>
                <a:ea typeface="宋体" charset="-122"/>
              </a:endParaRPr>
            </a:p>
          </p:txBody>
        </p:sp>
        <p:sp>
          <p:nvSpPr>
            <p:cNvPr id="49" name="Rectangle 20"/>
            <p:cNvSpPr>
              <a:spLocks noChangeArrowheads="1"/>
            </p:cNvSpPr>
            <p:nvPr/>
          </p:nvSpPr>
          <p:spPr bwMode="auto">
            <a:xfrm>
              <a:off x="4689410" y="5876703"/>
              <a:ext cx="616410" cy="455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001</a:t>
              </a:r>
              <a:endParaRPr lang="en-US" altLang="zh-CN" sz="2800" b="1" dirty="0">
                <a:latin typeface="Times New Roman" pitchFamily="18" charset="0"/>
                <a:ea typeface="宋体" charset="-122"/>
              </a:endParaRPr>
            </a:p>
          </p:txBody>
        </p:sp>
        <p:sp>
          <p:nvSpPr>
            <p:cNvPr id="50" name="Rectangle 21"/>
            <p:cNvSpPr>
              <a:spLocks noChangeArrowheads="1"/>
            </p:cNvSpPr>
            <p:nvPr/>
          </p:nvSpPr>
          <p:spPr bwMode="auto">
            <a:xfrm>
              <a:off x="6071115" y="5846472"/>
              <a:ext cx="3377123" cy="3903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400" b="1" i="1" dirty="0" smtClean="0"/>
                <a:t>R</a:t>
              </a:r>
              <a:r>
                <a:rPr lang="en-US" altLang="zh-CN" sz="2400" b="1" dirty="0" smtClean="0"/>
                <a:t> </a:t>
              </a:r>
              <a:r>
                <a:rPr lang="en-US" altLang="zh-CN" sz="2400" b="1" dirty="0"/>
                <a:t>(</a:t>
              </a:r>
              <a:r>
                <a:rPr lang="zh-CN" altLang="en-US" sz="2400" b="1" dirty="0"/>
                <a:t>余数</a:t>
              </a:r>
              <a:r>
                <a:rPr lang="en-US" altLang="zh-CN" sz="2400" b="1" dirty="0"/>
                <a:t>)</a:t>
              </a:r>
              <a:r>
                <a:rPr lang="zh-CN" altLang="en-US" sz="2400" b="1" dirty="0"/>
                <a:t>，作为 </a:t>
              </a:r>
              <a:r>
                <a:rPr lang="en-US" altLang="zh-CN" sz="2400" b="1" dirty="0"/>
                <a:t>FCS</a:t>
              </a:r>
              <a:endParaRPr lang="en-US" altLang="zh-CN" sz="2400" b="1" dirty="0">
                <a:latin typeface="Times New Roman" pitchFamily="18" charset="0"/>
                <a:ea typeface="宋体" charset="-122"/>
              </a:endParaRPr>
            </a:p>
          </p:txBody>
        </p:sp>
        <p:sp>
          <p:nvSpPr>
            <p:cNvPr id="51" name="Freeform 22"/>
            <p:cNvSpPr>
              <a:spLocks/>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2" name="Line 23"/>
            <p:cNvSpPr>
              <a:spLocks noChangeShapeType="1"/>
            </p:cNvSpPr>
            <p:nvPr/>
          </p:nvSpPr>
          <p:spPr bwMode="auto">
            <a:xfrm>
              <a:off x="1937097" y="1836514"/>
              <a:ext cx="344488"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24"/>
            <p:cNvSpPr>
              <a:spLocks noChangeShapeType="1"/>
            </p:cNvSpPr>
            <p:nvPr/>
          </p:nvSpPr>
          <p:spPr bwMode="auto">
            <a:xfrm>
              <a:off x="4377085" y="2020664"/>
              <a:ext cx="19050" cy="438150"/>
            </a:xfrm>
            <a:prstGeom prst="line">
              <a:avLst/>
            </a:prstGeom>
            <a:noFill/>
            <a:ln w="28575">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25"/>
            <p:cNvSpPr>
              <a:spLocks noChangeShapeType="1"/>
            </p:cNvSpPr>
            <p:nvPr/>
          </p:nvSpPr>
          <p:spPr bwMode="auto">
            <a:xfrm>
              <a:off x="4561235" y="2007964"/>
              <a:ext cx="15875" cy="1141413"/>
            </a:xfrm>
            <a:prstGeom prst="line">
              <a:avLst/>
            </a:prstGeom>
            <a:noFill/>
            <a:ln w="28575">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Line 26"/>
            <p:cNvSpPr>
              <a:spLocks noChangeShapeType="1"/>
            </p:cNvSpPr>
            <p:nvPr/>
          </p:nvSpPr>
          <p:spPr bwMode="auto">
            <a:xfrm>
              <a:off x="4772372" y="2020664"/>
              <a:ext cx="25400" cy="1765300"/>
            </a:xfrm>
            <a:prstGeom prst="line">
              <a:avLst/>
            </a:prstGeom>
            <a:noFill/>
            <a:ln w="28575">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27"/>
            <p:cNvSpPr>
              <a:spLocks noChangeShapeType="1"/>
            </p:cNvSpPr>
            <p:nvPr/>
          </p:nvSpPr>
          <p:spPr bwMode="auto">
            <a:xfrm>
              <a:off x="4958110" y="2020664"/>
              <a:ext cx="33337" cy="2439988"/>
            </a:xfrm>
            <a:prstGeom prst="line">
              <a:avLst/>
            </a:prstGeom>
            <a:noFill/>
            <a:ln w="28575">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Line 28"/>
            <p:cNvSpPr>
              <a:spLocks noChangeShapeType="1"/>
            </p:cNvSpPr>
            <p:nvPr/>
          </p:nvSpPr>
          <p:spPr bwMode="auto">
            <a:xfrm>
              <a:off x="3513485" y="2412777"/>
              <a:ext cx="757237"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Line 29"/>
            <p:cNvSpPr>
              <a:spLocks noChangeShapeType="1"/>
            </p:cNvSpPr>
            <p:nvPr/>
          </p:nvSpPr>
          <p:spPr bwMode="auto">
            <a:xfrm>
              <a:off x="3740497" y="3125564"/>
              <a:ext cx="757238"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Line 30"/>
            <p:cNvSpPr>
              <a:spLocks noChangeShapeType="1"/>
            </p:cNvSpPr>
            <p:nvPr/>
          </p:nvSpPr>
          <p:spPr bwMode="auto">
            <a:xfrm>
              <a:off x="3902422" y="3812952"/>
              <a:ext cx="758825"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31"/>
            <p:cNvSpPr>
              <a:spLocks noChangeShapeType="1"/>
            </p:cNvSpPr>
            <p:nvPr/>
          </p:nvSpPr>
          <p:spPr bwMode="auto">
            <a:xfrm>
              <a:off x="4107210" y="4500339"/>
              <a:ext cx="757237"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Line 32"/>
            <p:cNvSpPr>
              <a:spLocks noChangeShapeType="1"/>
            </p:cNvSpPr>
            <p:nvPr/>
          </p:nvSpPr>
          <p:spPr bwMode="auto">
            <a:xfrm>
              <a:off x="4308822" y="5175027"/>
              <a:ext cx="758825"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Line 33"/>
            <p:cNvSpPr>
              <a:spLocks noChangeShapeType="1"/>
            </p:cNvSpPr>
            <p:nvPr/>
          </p:nvSpPr>
          <p:spPr bwMode="auto">
            <a:xfrm>
              <a:off x="4519547" y="5860827"/>
              <a:ext cx="757238"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Line 35"/>
            <p:cNvSpPr>
              <a:spLocks noChangeShapeType="1"/>
            </p:cNvSpPr>
            <p:nvPr/>
          </p:nvSpPr>
          <p:spPr bwMode="auto">
            <a:xfrm>
              <a:off x="5144327" y="2022252"/>
              <a:ext cx="39687" cy="3182937"/>
            </a:xfrm>
            <a:prstGeom prst="line">
              <a:avLst/>
            </a:prstGeom>
            <a:noFill/>
            <a:ln w="28575">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38"/>
            <p:cNvSpPr>
              <a:spLocks noChangeShapeType="1"/>
            </p:cNvSpPr>
            <p:nvPr/>
          </p:nvSpPr>
          <p:spPr bwMode="auto">
            <a:xfrm flipH="1">
              <a:off x="5386636" y="1849214"/>
              <a:ext cx="504825"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39"/>
            <p:cNvSpPr>
              <a:spLocks noChangeShapeType="1"/>
            </p:cNvSpPr>
            <p:nvPr/>
          </p:nvSpPr>
          <p:spPr bwMode="auto">
            <a:xfrm flipH="1">
              <a:off x="5489510" y="6037039"/>
              <a:ext cx="504825" cy="0"/>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 name="Rectangle 40"/>
            <p:cNvSpPr>
              <a:spLocks noChangeArrowheads="1"/>
            </p:cNvSpPr>
            <p:nvPr/>
          </p:nvSpPr>
          <p:spPr bwMode="auto">
            <a:xfrm>
              <a:off x="5978721" y="1204869"/>
              <a:ext cx="859686" cy="3903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dirty="0" smtClean="0">
                  <a:ea typeface="宋体" charset="-122"/>
                </a:rPr>
                <a:t>Q</a:t>
              </a:r>
              <a:r>
                <a:rPr lang="en-US" altLang="zh-CN" sz="2400" b="1" dirty="0" smtClean="0">
                  <a:ea typeface="宋体" charset="-122"/>
                </a:rPr>
                <a:t> (</a:t>
              </a:r>
              <a:r>
                <a:rPr lang="zh-CN" altLang="en-US" sz="2400" b="1" dirty="0" smtClean="0">
                  <a:ea typeface="宋体" charset="-122"/>
                </a:rPr>
                <a:t>商</a:t>
              </a:r>
              <a:r>
                <a:rPr lang="en-US" altLang="zh-CN" sz="2400" b="1" dirty="0" smtClean="0">
                  <a:ea typeface="宋体" charset="-122"/>
                </a:rPr>
                <a:t>)</a:t>
              </a:r>
              <a:endParaRPr lang="zh-CN" altLang="en-US" sz="2400" b="1" dirty="0">
                <a:latin typeface="Times New Roman" pitchFamily="18" charset="0"/>
                <a:ea typeface="宋体" charset="-122"/>
              </a:endParaRPr>
            </a:p>
          </p:txBody>
        </p:sp>
        <p:sp>
          <p:nvSpPr>
            <p:cNvPr id="70" name="Line 41"/>
            <p:cNvSpPr>
              <a:spLocks noChangeShapeType="1"/>
            </p:cNvSpPr>
            <p:nvPr/>
          </p:nvSpPr>
          <p:spPr bwMode="auto">
            <a:xfrm flipH="1">
              <a:off x="5385048" y="1399952"/>
              <a:ext cx="504825"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3" name="TextBox 62"/>
          <p:cNvSpPr txBox="1"/>
          <p:nvPr/>
        </p:nvSpPr>
        <p:spPr>
          <a:xfrm>
            <a:off x="920552" y="6021288"/>
            <a:ext cx="5760640" cy="523220"/>
          </a:xfrm>
          <a:prstGeom prst="rect">
            <a:avLst/>
          </a:prstGeom>
          <a:noFill/>
        </p:spPr>
        <p:txBody>
          <a:bodyPr wrap="square" rtlCol="0">
            <a:spAutoFit/>
          </a:bodyPr>
          <a:lstStyle/>
          <a:p>
            <a:r>
              <a:rPr lang="zh-CN" altLang="en-US" sz="2800" b="1" kern="0" dirty="0" smtClean="0">
                <a:solidFill>
                  <a:srgbClr val="000000"/>
                </a:solidFill>
                <a:latin typeface="Arial"/>
                <a:ea typeface="黑体" pitchFamily="2" charset="-122"/>
              </a:rPr>
              <a:t>发送：</a:t>
            </a:r>
            <a:r>
              <a:rPr lang="en-US" altLang="zh-CN" sz="2800" b="1" kern="0" dirty="0" smtClean="0">
                <a:solidFill>
                  <a:srgbClr val="000000"/>
                </a:solidFill>
                <a:latin typeface="Arial"/>
                <a:ea typeface="黑体" pitchFamily="2" charset="-122"/>
              </a:rPr>
              <a:t>101001001</a:t>
            </a:r>
            <a:r>
              <a:rPr lang="zh-CN" altLang="en-US" sz="2800" b="1" kern="0" dirty="0" smtClean="0">
                <a:solidFill>
                  <a:srgbClr val="000000"/>
                </a:solidFill>
                <a:latin typeface="Arial"/>
                <a:ea typeface="黑体" pitchFamily="2" charset="-122"/>
              </a:rPr>
              <a:t>，共 </a:t>
            </a:r>
            <a:r>
              <a:rPr lang="en-US" altLang="zh-CN" sz="2800" b="1" kern="0" dirty="0" smtClean="0">
                <a:solidFill>
                  <a:srgbClr val="000000"/>
                </a:solidFill>
                <a:latin typeface="Arial"/>
                <a:ea typeface="黑体" pitchFamily="2" charset="-122"/>
              </a:rPr>
              <a:t>(</a:t>
            </a:r>
            <a:r>
              <a:rPr lang="en-US" altLang="zh-CN" sz="2800" b="1" i="1" kern="0" dirty="0" smtClean="0">
                <a:solidFill>
                  <a:srgbClr val="000000"/>
                </a:solidFill>
                <a:latin typeface="Arial"/>
                <a:ea typeface="黑体" pitchFamily="2" charset="-122"/>
              </a:rPr>
              <a:t>k</a:t>
            </a:r>
            <a:r>
              <a:rPr lang="en-US" altLang="zh-CN" sz="2800" b="1" kern="0" dirty="0" smtClean="0">
                <a:solidFill>
                  <a:srgbClr val="000000"/>
                </a:solidFill>
                <a:latin typeface="Arial"/>
                <a:ea typeface="黑体" pitchFamily="2" charset="-122"/>
              </a:rPr>
              <a:t> + </a:t>
            </a:r>
            <a:r>
              <a:rPr lang="en-US" altLang="zh-CN" sz="2800" b="1" i="1" kern="0" dirty="0" smtClean="0">
                <a:solidFill>
                  <a:srgbClr val="000000"/>
                </a:solidFill>
                <a:latin typeface="Arial"/>
                <a:ea typeface="黑体" pitchFamily="2" charset="-122"/>
              </a:rPr>
              <a:t>n</a:t>
            </a:r>
            <a:r>
              <a:rPr lang="en-US" altLang="zh-CN" sz="2800" b="1" kern="0" dirty="0" smtClean="0">
                <a:solidFill>
                  <a:srgbClr val="000000"/>
                </a:solidFill>
                <a:latin typeface="Arial"/>
                <a:ea typeface="黑体" pitchFamily="2" charset="-122"/>
              </a:rPr>
              <a:t>) </a:t>
            </a:r>
            <a:r>
              <a:rPr lang="zh-CN" altLang="en-US" sz="2800" b="1" kern="0" dirty="0" smtClean="0">
                <a:solidFill>
                  <a:srgbClr val="000000"/>
                </a:solidFill>
                <a:latin typeface="Arial"/>
                <a:ea typeface="黑体" pitchFamily="2" charset="-122"/>
              </a:rPr>
              <a:t>位。</a:t>
            </a:r>
            <a:endParaRPr lang="zh-CN" altLang="en-US" dirty="0"/>
          </a:p>
        </p:txBody>
      </p:sp>
    </p:spTree>
    <p:extLst>
      <p:ext uri="{BB962C8B-B14F-4D97-AF65-F5344CB8AC3E}">
        <p14:creationId xmlns="" xmlns:p14="http://schemas.microsoft.com/office/powerpoint/2010/main" val="69929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a:r>
              <a:rPr lang="zh-CN" altLang="en-US" dirty="0"/>
              <a:t>帧检验序列 </a:t>
            </a:r>
            <a:r>
              <a:rPr lang="en-US" altLang="zh-CN" dirty="0"/>
              <a:t>FCS </a:t>
            </a:r>
          </a:p>
        </p:txBody>
      </p:sp>
      <p:sp>
        <p:nvSpPr>
          <p:cNvPr id="47107" name="Rectangle 3"/>
          <p:cNvSpPr>
            <a:spLocks noGrp="1" noChangeArrowheads="1"/>
          </p:cNvSpPr>
          <p:nvPr>
            <p:ph idx="1"/>
          </p:nvPr>
        </p:nvSpPr>
        <p:spPr/>
        <p:txBody>
          <a:bodyPr/>
          <a:lstStyle/>
          <a:p>
            <a:r>
              <a:rPr lang="zh-CN" altLang="en-US" dirty="0"/>
              <a:t>在数据后面添加上的冗余码称为</a:t>
            </a:r>
            <a:r>
              <a:rPr lang="zh-CN" altLang="en-US" dirty="0">
                <a:solidFill>
                  <a:srgbClr val="FF0000"/>
                </a:solidFill>
              </a:rPr>
              <a:t>帧检验序列</a:t>
            </a:r>
            <a:r>
              <a:rPr lang="zh-CN" altLang="en-US" dirty="0"/>
              <a:t> </a:t>
            </a:r>
            <a:r>
              <a:rPr lang="en-US" altLang="zh-CN" dirty="0"/>
              <a:t>FCS (Frame Check Sequence)</a:t>
            </a:r>
            <a:r>
              <a:rPr lang="zh-CN" altLang="en-US" dirty="0"/>
              <a:t>。</a:t>
            </a:r>
          </a:p>
          <a:p>
            <a:r>
              <a:rPr lang="zh-CN" altLang="en-US" dirty="0"/>
              <a:t>循环冗余检验 </a:t>
            </a:r>
            <a:r>
              <a:rPr lang="en-US" altLang="zh-CN" dirty="0"/>
              <a:t>CRC </a:t>
            </a:r>
            <a:r>
              <a:rPr lang="zh-CN" altLang="en-US" dirty="0"/>
              <a:t>和帧检验序列 </a:t>
            </a:r>
            <a:r>
              <a:rPr lang="en-US" altLang="zh-CN" dirty="0" smtClean="0"/>
              <a:t>FCS </a:t>
            </a:r>
            <a:r>
              <a:rPr lang="zh-CN" altLang="en-US" dirty="0" smtClean="0"/>
              <a:t>并不</a:t>
            </a:r>
            <a:r>
              <a:rPr lang="zh-CN" altLang="en-US" dirty="0"/>
              <a:t>等同。</a:t>
            </a:r>
          </a:p>
          <a:p>
            <a:pPr lvl="1"/>
            <a:r>
              <a:rPr lang="en-US" altLang="zh-CN" dirty="0">
                <a:solidFill>
                  <a:srgbClr val="000099"/>
                </a:solidFill>
                <a:latin typeface="Arial" charset="0"/>
                <a:ea typeface="黑体" pitchFamily="2" charset="-122"/>
              </a:rPr>
              <a:t>CRC </a:t>
            </a:r>
            <a:r>
              <a:rPr lang="zh-CN" altLang="en-US" dirty="0">
                <a:solidFill>
                  <a:srgbClr val="000099"/>
                </a:solidFill>
                <a:latin typeface="Arial" charset="0"/>
                <a:ea typeface="黑体" pitchFamily="2" charset="-122"/>
              </a:rPr>
              <a:t>是一种常用的检错方法，而 </a:t>
            </a:r>
            <a:r>
              <a:rPr lang="en-US" altLang="zh-CN" dirty="0">
                <a:solidFill>
                  <a:srgbClr val="000099"/>
                </a:solidFill>
                <a:latin typeface="Arial" charset="0"/>
                <a:ea typeface="黑体" pitchFamily="2" charset="-122"/>
              </a:rPr>
              <a:t>FCS </a:t>
            </a:r>
            <a:r>
              <a:rPr lang="zh-CN" altLang="en-US" dirty="0">
                <a:solidFill>
                  <a:srgbClr val="000099"/>
                </a:solidFill>
                <a:latin typeface="Arial" charset="0"/>
                <a:ea typeface="黑体" pitchFamily="2" charset="-122"/>
              </a:rPr>
              <a:t>是添加在数据后面的冗余码。</a:t>
            </a:r>
          </a:p>
          <a:p>
            <a:pPr lvl="1"/>
            <a:r>
              <a:rPr lang="en-US" altLang="zh-CN" dirty="0">
                <a:solidFill>
                  <a:srgbClr val="000099"/>
                </a:solidFill>
                <a:latin typeface="Arial" charset="0"/>
                <a:ea typeface="黑体" pitchFamily="2" charset="-122"/>
              </a:rPr>
              <a:t>FCS </a:t>
            </a:r>
            <a:r>
              <a:rPr lang="zh-CN" altLang="en-US" dirty="0">
                <a:solidFill>
                  <a:srgbClr val="000099"/>
                </a:solidFill>
                <a:latin typeface="Arial" charset="0"/>
                <a:ea typeface="黑体" pitchFamily="2" charset="-122"/>
              </a:rPr>
              <a:t>可以用 </a:t>
            </a:r>
            <a:r>
              <a:rPr lang="en-US" altLang="zh-CN" dirty="0">
                <a:solidFill>
                  <a:srgbClr val="000099"/>
                </a:solidFill>
                <a:latin typeface="Arial" charset="0"/>
                <a:ea typeface="黑体" pitchFamily="2" charset="-122"/>
              </a:rPr>
              <a:t>CRC </a:t>
            </a:r>
            <a:r>
              <a:rPr lang="zh-CN" altLang="en-US" dirty="0">
                <a:solidFill>
                  <a:srgbClr val="000099"/>
                </a:solidFill>
                <a:latin typeface="Arial" charset="0"/>
                <a:ea typeface="黑体" pitchFamily="2" charset="-122"/>
              </a:rPr>
              <a:t>这种方法得出，但 </a:t>
            </a:r>
            <a:r>
              <a:rPr lang="en-US" altLang="zh-CN" dirty="0">
                <a:solidFill>
                  <a:srgbClr val="000099"/>
                </a:solidFill>
                <a:latin typeface="Arial" charset="0"/>
                <a:ea typeface="黑体" pitchFamily="2" charset="-122"/>
              </a:rPr>
              <a:t>CRC </a:t>
            </a:r>
            <a:r>
              <a:rPr lang="zh-CN" altLang="en-US" dirty="0">
                <a:solidFill>
                  <a:srgbClr val="000099"/>
                </a:solidFill>
                <a:latin typeface="Arial" charset="0"/>
                <a:ea typeface="黑体" pitchFamily="2" charset="-122"/>
              </a:rPr>
              <a:t>并非用来获得 </a:t>
            </a:r>
            <a:r>
              <a:rPr lang="en-US" altLang="zh-CN" dirty="0">
                <a:solidFill>
                  <a:srgbClr val="000099"/>
                </a:solidFill>
                <a:latin typeface="Arial" charset="0"/>
                <a:ea typeface="黑体" pitchFamily="2" charset="-122"/>
              </a:rPr>
              <a:t>FCS </a:t>
            </a:r>
            <a:r>
              <a:rPr lang="zh-CN" altLang="en-US" dirty="0">
                <a:solidFill>
                  <a:srgbClr val="000099"/>
                </a:solidFill>
                <a:latin typeface="Arial" charset="0"/>
                <a:ea typeface="黑体" pitchFamily="2" charset="-122"/>
              </a:rPr>
              <a:t>的唯一方法。</a:t>
            </a:r>
            <a:r>
              <a:rPr lang="zh-CN" altLang="en-US" dirty="0">
                <a:solidFill>
                  <a:srgbClr val="000099"/>
                </a:solidFill>
              </a:rPr>
              <a:t>  </a:t>
            </a:r>
          </a:p>
        </p:txBody>
      </p:sp>
    </p:spTree>
    <p:extLst>
      <p:ext uri="{BB962C8B-B14F-4D97-AF65-F5344CB8AC3E}">
        <p14:creationId xmlns="" xmlns:p14="http://schemas.microsoft.com/office/powerpoint/2010/main" val="1996369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algn="ctr"/>
            <a:r>
              <a:rPr lang="zh-CN" altLang="en-US" sz="3600" dirty="0"/>
              <a:t>接收端对收到的每一帧进行 </a:t>
            </a:r>
            <a:r>
              <a:rPr lang="en-US" altLang="zh-CN" sz="3600" dirty="0"/>
              <a:t>CRC </a:t>
            </a:r>
            <a:r>
              <a:rPr lang="zh-CN" altLang="en-US" sz="3600" dirty="0"/>
              <a:t>检验 </a:t>
            </a:r>
          </a:p>
        </p:txBody>
      </p:sp>
      <p:sp>
        <p:nvSpPr>
          <p:cNvPr id="150531" name="Rectangle 3"/>
          <p:cNvSpPr>
            <a:spLocks noGrp="1" noChangeArrowheads="1"/>
          </p:cNvSpPr>
          <p:nvPr>
            <p:ph idx="1"/>
          </p:nvPr>
        </p:nvSpPr>
        <p:spPr/>
        <p:txBody>
          <a:bodyPr/>
          <a:lstStyle/>
          <a:p>
            <a:pPr algn="just">
              <a:lnSpc>
                <a:spcPct val="100000"/>
              </a:lnSpc>
            </a:pPr>
            <a:r>
              <a:rPr lang="en-US" altLang="zh-CN" dirty="0"/>
              <a:t>(1) </a:t>
            </a:r>
            <a:r>
              <a:rPr lang="zh-CN" altLang="en-US" dirty="0"/>
              <a:t>若得出的余数 </a:t>
            </a:r>
            <a:r>
              <a:rPr lang="en-US" altLang="zh-CN" i="1" dirty="0"/>
              <a:t>R</a:t>
            </a:r>
            <a:r>
              <a:rPr lang="en-US" altLang="zh-CN" dirty="0"/>
              <a:t> = 0</a:t>
            </a:r>
            <a:r>
              <a:rPr lang="zh-CN" altLang="en-US" dirty="0"/>
              <a:t>，则判定这个帧没有差错，就</a:t>
            </a:r>
            <a:r>
              <a:rPr lang="zh-CN" altLang="en-US" dirty="0" smtClean="0">
                <a:solidFill>
                  <a:srgbClr val="FF0000"/>
                </a:solidFill>
              </a:rPr>
              <a:t>接受 </a:t>
            </a:r>
            <a:r>
              <a:rPr lang="en-US" altLang="zh-CN" dirty="0" smtClean="0"/>
              <a:t>(</a:t>
            </a:r>
            <a:r>
              <a:rPr lang="en-US" altLang="zh-CN" dirty="0"/>
              <a:t>accept)</a:t>
            </a:r>
            <a:r>
              <a:rPr lang="zh-CN" altLang="en-US" dirty="0"/>
              <a:t>。</a:t>
            </a:r>
          </a:p>
          <a:p>
            <a:pPr algn="just">
              <a:lnSpc>
                <a:spcPct val="100000"/>
              </a:lnSpc>
            </a:pPr>
            <a:r>
              <a:rPr lang="en-US" altLang="zh-CN" dirty="0"/>
              <a:t>(2) </a:t>
            </a:r>
            <a:r>
              <a:rPr lang="zh-CN" altLang="en-US" dirty="0"/>
              <a:t>若余数 </a:t>
            </a:r>
            <a:r>
              <a:rPr lang="en-US" altLang="zh-CN" i="1" dirty="0"/>
              <a:t>R</a:t>
            </a:r>
            <a:r>
              <a:rPr lang="en-US" altLang="zh-CN" dirty="0"/>
              <a:t> </a:t>
            </a:r>
            <a:r>
              <a:rPr lang="en-US" altLang="zh-CN" dirty="0">
                <a:sym typeface="Symbol" pitchFamily="18" charset="2"/>
              </a:rPr>
              <a:t></a:t>
            </a:r>
            <a:r>
              <a:rPr lang="en-US" altLang="zh-CN" dirty="0"/>
              <a:t> 0</a:t>
            </a:r>
            <a:r>
              <a:rPr lang="zh-CN" altLang="en-US" dirty="0"/>
              <a:t>，则判定这个帧有差错，就</a:t>
            </a:r>
            <a:r>
              <a:rPr lang="zh-CN" altLang="en-US" dirty="0">
                <a:solidFill>
                  <a:srgbClr val="FF0000"/>
                </a:solidFill>
              </a:rPr>
              <a:t>丢弃。</a:t>
            </a:r>
          </a:p>
          <a:p>
            <a:pPr algn="just">
              <a:lnSpc>
                <a:spcPct val="100000"/>
              </a:lnSpc>
            </a:pPr>
            <a:r>
              <a:rPr lang="zh-CN" altLang="en-US" dirty="0"/>
              <a:t>但这种检测方法并不能确定究竟是哪一个或哪几个比特出现了差错。</a:t>
            </a:r>
          </a:p>
          <a:p>
            <a:pPr algn="just">
              <a:lnSpc>
                <a:spcPct val="100000"/>
              </a:lnSpc>
            </a:pPr>
            <a:r>
              <a:rPr lang="zh-CN" altLang="en-US" dirty="0"/>
              <a:t>只要经过严格的挑选，并使用位数足够多的除数</a:t>
            </a:r>
            <a:r>
              <a:rPr lang="zh-CN" altLang="en-US" sz="1000" dirty="0"/>
              <a:t> </a:t>
            </a:r>
            <a:r>
              <a:rPr lang="en-US" altLang="zh-CN" i="1" dirty="0"/>
              <a:t>P</a:t>
            </a:r>
            <a:r>
              <a:rPr lang="zh-CN" altLang="en-US" dirty="0"/>
              <a:t>，那么出现检测不到的差错的概率就很小很小。 </a:t>
            </a:r>
          </a:p>
        </p:txBody>
      </p:sp>
    </p:spTree>
    <p:extLst>
      <p:ext uri="{BB962C8B-B14F-4D97-AF65-F5344CB8AC3E}">
        <p14:creationId xmlns="" xmlns:p14="http://schemas.microsoft.com/office/powerpoint/2010/main" val="10241783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3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z="3600" dirty="0" smtClean="0"/>
              <a:t>生成多项式</a:t>
            </a:r>
            <a:r>
              <a:rPr lang="en-US" altLang="zh-CN" sz="3600" dirty="0" smtClean="0"/>
              <a:t>P</a:t>
            </a:r>
            <a:r>
              <a:rPr lang="zh-CN" altLang="en-US" sz="3600" dirty="0" smtClean="0"/>
              <a:t>（</a:t>
            </a:r>
            <a:r>
              <a:rPr lang="en-US" altLang="zh-CN" sz="3600" dirty="0" smtClean="0"/>
              <a:t>X</a:t>
            </a:r>
            <a:r>
              <a:rPr lang="zh-CN" altLang="en-US" sz="3600" dirty="0" smtClean="0"/>
              <a:t>）</a:t>
            </a:r>
          </a:p>
        </p:txBody>
      </p:sp>
      <p:sp>
        <p:nvSpPr>
          <p:cNvPr id="24579" name="Rectangle 3"/>
          <p:cNvSpPr>
            <a:spLocks noGrp="1" noChangeArrowheads="1"/>
          </p:cNvSpPr>
          <p:nvPr>
            <p:ph type="body" idx="1"/>
          </p:nvPr>
        </p:nvSpPr>
        <p:spPr/>
        <p:txBody>
          <a:bodyPr/>
          <a:lstStyle/>
          <a:p>
            <a:pPr eaLnBrk="1" hangingPunct="1"/>
            <a:r>
              <a:rPr lang="zh-CN" altLang="en-US" dirty="0" smtClean="0"/>
              <a:t>当用多项式的形式来表示循环冗余检验过程中的除数时</a:t>
            </a:r>
            <a:r>
              <a:rPr lang="en-US" altLang="zh-CN" dirty="0" smtClean="0"/>
              <a:t>，</a:t>
            </a:r>
            <a:r>
              <a:rPr lang="zh-CN" altLang="en-US" dirty="0" smtClean="0"/>
              <a:t>称该多项式为</a:t>
            </a:r>
            <a:r>
              <a:rPr lang="zh-CN" altLang="en-US" dirty="0" smtClean="0">
                <a:solidFill>
                  <a:srgbClr val="FF0000"/>
                </a:solidFill>
              </a:rPr>
              <a:t>生成多项式</a:t>
            </a:r>
            <a:r>
              <a:rPr lang="zh-CN" altLang="en-US" dirty="0" smtClean="0"/>
              <a:t>。</a:t>
            </a:r>
            <a:endParaRPr lang="en-US" altLang="zh-CN" dirty="0" smtClean="0"/>
          </a:p>
          <a:p>
            <a:pPr marL="342900" lvl="1" indent="-342900">
              <a:buClr>
                <a:srgbClr val="333399"/>
              </a:buClr>
              <a:buSzPct val="75000"/>
              <a:buNone/>
            </a:pPr>
            <a:r>
              <a:rPr lang="en-US" altLang="zh-CN" dirty="0" smtClean="0"/>
              <a:t>   </a:t>
            </a:r>
            <a:r>
              <a:rPr lang="en-US" altLang="zh-CN" sz="3200" dirty="0" smtClean="0">
                <a:cs typeface="+mn-cs"/>
              </a:rPr>
              <a:t>CRC-8 = x</a:t>
            </a:r>
            <a:r>
              <a:rPr lang="en-US" altLang="zh-CN" sz="3200" baseline="30000" dirty="0" smtClean="0">
                <a:cs typeface="+mn-cs"/>
              </a:rPr>
              <a:t>8</a:t>
            </a:r>
            <a:r>
              <a:rPr lang="en-US" altLang="zh-CN" sz="3200" dirty="0" smtClean="0">
                <a:cs typeface="+mn-cs"/>
              </a:rPr>
              <a:t>+x</a:t>
            </a:r>
            <a:r>
              <a:rPr lang="en-US" altLang="zh-CN" sz="3200" baseline="30000" dirty="0" smtClean="0">
                <a:cs typeface="+mn-cs"/>
              </a:rPr>
              <a:t>2</a:t>
            </a:r>
            <a:r>
              <a:rPr lang="en-US" altLang="zh-CN" sz="3200" dirty="0" smtClean="0">
                <a:cs typeface="+mn-cs"/>
              </a:rPr>
              <a:t>+x+1</a:t>
            </a:r>
          </a:p>
          <a:p>
            <a:pPr eaLnBrk="1" hangingPunct="1">
              <a:buNone/>
            </a:pPr>
            <a:r>
              <a:rPr lang="en-US" altLang="zh-CN" dirty="0" smtClean="0"/>
              <a:t>   CRC-16=X</a:t>
            </a:r>
            <a:r>
              <a:rPr lang="en-US" altLang="zh-CN" baseline="30000" dirty="0" smtClean="0"/>
              <a:t>16</a:t>
            </a:r>
            <a:r>
              <a:rPr lang="en-US" altLang="zh-CN" dirty="0" smtClean="0"/>
              <a:t>+X</a:t>
            </a:r>
            <a:r>
              <a:rPr lang="en-US" altLang="zh-CN" baseline="30000" dirty="0" smtClean="0"/>
              <a:t>15</a:t>
            </a:r>
            <a:r>
              <a:rPr lang="en-US" altLang="zh-CN" dirty="0" smtClean="0"/>
              <a:t>+X</a:t>
            </a:r>
            <a:r>
              <a:rPr lang="en-US" altLang="zh-CN" baseline="30000" dirty="0" smtClean="0"/>
              <a:t>2</a:t>
            </a:r>
            <a:r>
              <a:rPr lang="en-US" altLang="zh-CN" dirty="0" smtClean="0"/>
              <a:t>+1</a:t>
            </a:r>
          </a:p>
          <a:p>
            <a:pPr eaLnBrk="1" hangingPunct="1">
              <a:buNone/>
            </a:pPr>
            <a:r>
              <a:rPr lang="en-US" altLang="zh-CN" dirty="0" smtClean="0"/>
              <a:t>   CRC-CCITT=X</a:t>
            </a:r>
            <a:r>
              <a:rPr lang="en-US" altLang="zh-CN" baseline="30000" dirty="0" smtClean="0"/>
              <a:t>16</a:t>
            </a:r>
            <a:r>
              <a:rPr lang="en-US" altLang="zh-CN" dirty="0" smtClean="0"/>
              <a:t>+X</a:t>
            </a:r>
            <a:r>
              <a:rPr lang="en-US" altLang="zh-CN" baseline="30000" dirty="0" smtClean="0"/>
              <a:t>12</a:t>
            </a:r>
            <a:r>
              <a:rPr lang="en-US" altLang="zh-CN" dirty="0" smtClean="0"/>
              <a:t>+X</a:t>
            </a:r>
            <a:r>
              <a:rPr lang="en-US" altLang="zh-CN" baseline="30000" dirty="0" smtClean="0"/>
              <a:t>5</a:t>
            </a:r>
            <a:r>
              <a:rPr lang="en-US" altLang="zh-CN" dirty="0" smtClean="0"/>
              <a:t>+1</a:t>
            </a:r>
          </a:p>
          <a:p>
            <a:pPr eaLnBrk="1" hangingPunct="1">
              <a:buNone/>
            </a:pPr>
            <a:r>
              <a:rPr lang="en-US" altLang="zh-CN" dirty="0" smtClean="0"/>
              <a:t>   CRC-32=X</a:t>
            </a:r>
            <a:r>
              <a:rPr lang="en-US" altLang="zh-CN" baseline="30000" dirty="0" smtClean="0"/>
              <a:t>32</a:t>
            </a:r>
            <a:r>
              <a:rPr lang="en-US" altLang="zh-CN" dirty="0" smtClean="0"/>
              <a:t>+X</a:t>
            </a:r>
            <a:r>
              <a:rPr lang="en-US" altLang="zh-CN" baseline="30000" dirty="0" smtClean="0"/>
              <a:t>26</a:t>
            </a:r>
            <a:r>
              <a:rPr lang="en-US" altLang="zh-CN" dirty="0" smtClean="0"/>
              <a:t>+X</a:t>
            </a:r>
            <a:r>
              <a:rPr lang="en-US" altLang="zh-CN" baseline="30000" dirty="0" smtClean="0"/>
              <a:t>23</a:t>
            </a:r>
            <a:r>
              <a:rPr lang="en-US" altLang="zh-CN" dirty="0" smtClean="0"/>
              <a:t>+X</a:t>
            </a:r>
            <a:r>
              <a:rPr lang="en-US" altLang="zh-CN" baseline="30000" dirty="0" smtClean="0"/>
              <a:t>22</a:t>
            </a:r>
            <a:r>
              <a:rPr lang="en-US" altLang="zh-CN" dirty="0" smtClean="0"/>
              <a:t>+X</a:t>
            </a:r>
            <a:r>
              <a:rPr lang="en-US" altLang="zh-CN" baseline="30000" dirty="0" smtClean="0"/>
              <a:t>16</a:t>
            </a:r>
            <a:r>
              <a:rPr lang="en-US" altLang="zh-CN" dirty="0" smtClean="0"/>
              <a:t>+X</a:t>
            </a:r>
            <a:r>
              <a:rPr lang="en-US" altLang="zh-CN" baseline="30000" dirty="0" smtClean="0"/>
              <a:t>12</a:t>
            </a:r>
            <a:r>
              <a:rPr lang="en-US" altLang="zh-CN" dirty="0" smtClean="0"/>
              <a:t>+X</a:t>
            </a:r>
            <a:r>
              <a:rPr lang="en-US" altLang="zh-CN" baseline="30000" dirty="0" smtClean="0"/>
              <a:t>11</a:t>
            </a:r>
          </a:p>
          <a:p>
            <a:pPr eaLnBrk="1" hangingPunct="1">
              <a:buFont typeface="Wingdings" pitchFamily="2" charset="2"/>
              <a:buNone/>
            </a:pPr>
            <a:r>
              <a:rPr lang="en-US" altLang="zh-CN" dirty="0" smtClean="0"/>
              <a:t>                +X</a:t>
            </a:r>
            <a:r>
              <a:rPr lang="en-US" altLang="zh-CN" baseline="30000" dirty="0" smtClean="0"/>
              <a:t>10</a:t>
            </a:r>
            <a:r>
              <a:rPr lang="en-US" altLang="zh-CN" dirty="0" smtClean="0"/>
              <a:t>+X</a:t>
            </a:r>
            <a:r>
              <a:rPr lang="en-US" altLang="zh-CN" baseline="30000" dirty="0" smtClean="0"/>
              <a:t>8</a:t>
            </a:r>
            <a:r>
              <a:rPr lang="en-US" altLang="zh-CN" dirty="0" smtClean="0"/>
              <a:t>+X</a:t>
            </a:r>
            <a:r>
              <a:rPr lang="en-US" altLang="zh-CN" baseline="30000" dirty="0" smtClean="0"/>
              <a:t>7</a:t>
            </a:r>
            <a:r>
              <a:rPr lang="en-US" altLang="zh-CN" dirty="0" smtClean="0"/>
              <a:t>+X</a:t>
            </a:r>
            <a:r>
              <a:rPr lang="en-US" altLang="zh-CN" baseline="30000" dirty="0" smtClean="0"/>
              <a:t>5</a:t>
            </a:r>
            <a:r>
              <a:rPr lang="en-US" altLang="zh-CN" dirty="0" smtClean="0"/>
              <a:t>+X</a:t>
            </a:r>
            <a:r>
              <a:rPr lang="en-US" altLang="zh-CN" baseline="30000" dirty="0" smtClean="0"/>
              <a:t>4</a:t>
            </a:r>
            <a:r>
              <a:rPr lang="en-US" altLang="zh-CN" dirty="0" smtClean="0"/>
              <a:t>+X</a:t>
            </a:r>
            <a:r>
              <a:rPr lang="en-US" altLang="zh-CN" baseline="30000" dirty="0" smtClean="0"/>
              <a:t>2</a:t>
            </a:r>
            <a:r>
              <a:rPr lang="en-US" altLang="zh-CN" dirty="0" smtClean="0"/>
              <a:t>+X+1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第</a:t>
            </a:r>
            <a:r>
              <a:rPr lang="en-US" altLang="zh-CN" dirty="0" smtClean="0"/>
              <a:t> 3 </a:t>
            </a:r>
            <a:r>
              <a:rPr lang="zh-CN" altLang="zh-CN" dirty="0" smtClean="0"/>
              <a:t>章</a:t>
            </a:r>
            <a:r>
              <a:rPr lang="en-US" altLang="zh-CN" dirty="0" smtClean="0"/>
              <a:t>  </a:t>
            </a:r>
            <a:r>
              <a:rPr lang="zh-CN" altLang="zh-CN" dirty="0" smtClean="0"/>
              <a:t>数据链路层</a:t>
            </a:r>
            <a:endParaRPr lang="zh-CN" altLang="en-US" dirty="0"/>
          </a:p>
        </p:txBody>
      </p:sp>
      <p:sp>
        <p:nvSpPr>
          <p:cNvPr id="3" name="内容占位符 2"/>
          <p:cNvSpPr>
            <a:spLocks noGrp="1"/>
          </p:cNvSpPr>
          <p:nvPr>
            <p:ph idx="1"/>
          </p:nvPr>
        </p:nvSpPr>
        <p:spPr/>
        <p:txBody>
          <a:bodyPr/>
          <a:lstStyle/>
          <a:p>
            <a:r>
              <a:rPr lang="en-US" altLang="zh-CN" dirty="0" smtClean="0"/>
              <a:t>3.1  </a:t>
            </a:r>
            <a:r>
              <a:rPr lang="zh-CN" altLang="zh-CN" dirty="0" smtClean="0"/>
              <a:t>使用</a:t>
            </a:r>
            <a:r>
              <a:rPr lang="zh-CN" altLang="zh-CN" dirty="0"/>
              <a:t>点对点信道的数据链路层</a:t>
            </a:r>
          </a:p>
          <a:p>
            <a:r>
              <a:rPr lang="en-US" altLang="zh-CN" dirty="0" smtClean="0"/>
              <a:t>3.2  </a:t>
            </a:r>
            <a:r>
              <a:rPr lang="zh-CN" altLang="zh-CN" dirty="0" smtClean="0"/>
              <a:t>点对点协议</a:t>
            </a:r>
            <a:r>
              <a:rPr lang="en-US" altLang="zh-CN" dirty="0" smtClean="0"/>
              <a:t> PPP</a:t>
            </a:r>
            <a:endParaRPr lang="zh-CN" altLang="zh-CN" dirty="0"/>
          </a:p>
          <a:p>
            <a:r>
              <a:rPr lang="en-US" altLang="zh-CN" dirty="0" smtClean="0"/>
              <a:t>3.3  </a:t>
            </a:r>
            <a:r>
              <a:rPr lang="zh-CN" altLang="zh-CN" dirty="0"/>
              <a:t>使用广播信道的数据链路层</a:t>
            </a:r>
          </a:p>
          <a:p>
            <a:r>
              <a:rPr lang="en-US" altLang="zh-CN" dirty="0" smtClean="0"/>
              <a:t>3.4  </a:t>
            </a:r>
            <a:r>
              <a:rPr lang="zh-CN" altLang="zh-CN" dirty="0"/>
              <a:t>扩展的以太网</a:t>
            </a:r>
          </a:p>
          <a:p>
            <a:r>
              <a:rPr lang="en-US" altLang="zh-CN" dirty="0" smtClean="0"/>
              <a:t>3.5  </a:t>
            </a:r>
            <a:r>
              <a:rPr lang="zh-CN" altLang="zh-CN" dirty="0"/>
              <a:t>高速</a:t>
            </a:r>
            <a:r>
              <a:rPr lang="zh-CN" altLang="zh-CN" dirty="0" smtClean="0"/>
              <a:t>以太网</a:t>
            </a:r>
            <a:endParaRPr lang="zh-CN" altLang="zh-CN" dirty="0"/>
          </a:p>
        </p:txBody>
      </p:sp>
    </p:spTree>
    <p:extLst>
      <p:ext uri="{BB962C8B-B14F-4D97-AF65-F5344CB8AC3E}">
        <p14:creationId xmlns="" xmlns:p14="http://schemas.microsoft.com/office/powerpoint/2010/main" val="32723263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CRC</a:t>
            </a:r>
            <a:r>
              <a:rPr lang="zh-CN" altLang="en-US" sz="3600" dirty="0" smtClean="0"/>
              <a:t>的检错能力</a:t>
            </a:r>
            <a:endParaRPr lang="zh-CN" altLang="en-US" sz="3600" dirty="0"/>
          </a:p>
        </p:txBody>
      </p:sp>
      <p:sp>
        <p:nvSpPr>
          <p:cNvPr id="3" name="内容占位符 2"/>
          <p:cNvSpPr>
            <a:spLocks noGrp="1"/>
          </p:cNvSpPr>
          <p:nvPr>
            <p:ph idx="1"/>
          </p:nvPr>
        </p:nvSpPr>
        <p:spPr/>
        <p:txBody>
          <a:bodyPr/>
          <a:lstStyle/>
          <a:p>
            <a:r>
              <a:rPr lang="zh-CN" altLang="en-US" sz="2800" dirty="0" smtClean="0"/>
              <a:t>所有的单比特错</a:t>
            </a:r>
            <a:endParaRPr lang="en-US" altLang="zh-CN" sz="2800" dirty="0" smtClean="0"/>
          </a:p>
          <a:p>
            <a:pPr lvl="1"/>
            <a:r>
              <a:rPr lang="zh-CN" altLang="en-US" sz="2400" dirty="0" smtClean="0"/>
              <a:t>只要</a:t>
            </a:r>
            <a:r>
              <a:rPr lang="en-US" altLang="zh-CN" sz="2400" dirty="0" err="1" smtClean="0"/>
              <a:t>X</a:t>
            </a:r>
            <a:r>
              <a:rPr lang="en-US" altLang="zh-CN" sz="2400" baseline="30000" dirty="0" err="1" smtClean="0"/>
              <a:t>n</a:t>
            </a:r>
            <a:r>
              <a:rPr lang="zh-CN" altLang="en-US" sz="2400" dirty="0" smtClean="0"/>
              <a:t>和</a:t>
            </a:r>
            <a:r>
              <a:rPr lang="en-US" altLang="zh-CN" sz="2400" dirty="0" smtClean="0"/>
              <a:t>X</a:t>
            </a:r>
            <a:r>
              <a:rPr lang="en-US" altLang="zh-CN" sz="2400" baseline="30000" dirty="0" smtClean="0"/>
              <a:t>0</a:t>
            </a:r>
            <a:r>
              <a:rPr lang="zh-CN" altLang="en-US" sz="2400" dirty="0" smtClean="0"/>
              <a:t>项具有非零系数。</a:t>
            </a:r>
          </a:p>
          <a:p>
            <a:r>
              <a:rPr lang="zh-CN" altLang="en-US" sz="2800" dirty="0" smtClean="0"/>
              <a:t>所有的双比特错</a:t>
            </a:r>
            <a:endParaRPr lang="en-US" altLang="zh-CN" sz="2800" dirty="0" smtClean="0"/>
          </a:p>
          <a:p>
            <a:pPr lvl="1"/>
            <a:r>
              <a:rPr lang="zh-CN" altLang="en-US" sz="2400" dirty="0" smtClean="0"/>
              <a:t>只要</a:t>
            </a:r>
            <a:r>
              <a:rPr lang="en-US" altLang="zh-CN" sz="2400" dirty="0" smtClean="0"/>
              <a:t>P</a:t>
            </a:r>
            <a:r>
              <a:rPr lang="zh-CN" altLang="en-US" sz="2400" dirty="0" smtClean="0"/>
              <a:t>（</a:t>
            </a:r>
            <a:r>
              <a:rPr lang="en-US" altLang="zh-CN" sz="2400" dirty="0" smtClean="0"/>
              <a:t>x</a:t>
            </a:r>
            <a:r>
              <a:rPr lang="zh-CN" altLang="en-US" sz="2400" dirty="0" smtClean="0"/>
              <a:t>）具有至少三个项的因数。 </a:t>
            </a:r>
          </a:p>
          <a:p>
            <a:r>
              <a:rPr lang="zh-CN" altLang="en-US" sz="2800" dirty="0" smtClean="0"/>
              <a:t>任何奇数位的错误</a:t>
            </a:r>
            <a:endParaRPr lang="en-US" altLang="zh-CN" sz="2800" dirty="0" smtClean="0"/>
          </a:p>
          <a:p>
            <a:pPr lvl="1"/>
            <a:r>
              <a:rPr lang="zh-CN" altLang="en-US" sz="2400" dirty="0" smtClean="0"/>
              <a:t>只要</a:t>
            </a:r>
            <a:r>
              <a:rPr lang="en-US" altLang="zh-CN" sz="2400" dirty="0" smtClean="0"/>
              <a:t>P</a:t>
            </a:r>
            <a:r>
              <a:rPr lang="zh-CN" altLang="en-US" sz="2400" dirty="0" smtClean="0"/>
              <a:t>（</a:t>
            </a:r>
            <a:r>
              <a:rPr lang="en-US" altLang="zh-CN" sz="2400" dirty="0" smtClean="0"/>
              <a:t>x</a:t>
            </a:r>
            <a:r>
              <a:rPr lang="zh-CN" altLang="en-US" sz="2400" dirty="0" smtClean="0"/>
              <a:t>）包含因子（</a:t>
            </a:r>
            <a:r>
              <a:rPr lang="en-US" altLang="zh-CN" sz="2400" dirty="0" smtClean="0"/>
              <a:t>x</a:t>
            </a:r>
            <a:r>
              <a:rPr lang="zh-CN" altLang="en-US" sz="2400" dirty="0" smtClean="0"/>
              <a:t>＋</a:t>
            </a:r>
            <a:r>
              <a:rPr lang="en-US" altLang="zh-CN" sz="2400" dirty="0" smtClean="0"/>
              <a:t>1</a:t>
            </a:r>
            <a:r>
              <a:rPr lang="zh-CN" altLang="en-US" sz="2400" dirty="0" smtClean="0"/>
              <a:t>）。 </a:t>
            </a:r>
          </a:p>
          <a:p>
            <a:r>
              <a:rPr lang="zh-CN" altLang="en-US" sz="2800" dirty="0" smtClean="0"/>
              <a:t>长度小于</a:t>
            </a:r>
            <a:r>
              <a:rPr lang="en-US" altLang="zh-CN" sz="2800" dirty="0" smtClean="0"/>
              <a:t>n</a:t>
            </a:r>
            <a:r>
              <a:rPr lang="zh-CN" altLang="en-US" sz="2800" dirty="0" smtClean="0"/>
              <a:t>比特的任何“突发”错误（即，连续错误比特序列），及大于</a:t>
            </a:r>
            <a:r>
              <a:rPr lang="en-US" altLang="zh-CN" sz="2800" dirty="0" smtClean="0"/>
              <a:t>n</a:t>
            </a:r>
            <a:r>
              <a:rPr lang="zh-CN" altLang="en-US" sz="2800" dirty="0" smtClean="0"/>
              <a:t>比特的大多数突发错误。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90600" y="635000"/>
            <a:ext cx="7924800" cy="2143125"/>
          </a:xfrm>
          <a:prstGeom prst="rect">
            <a:avLst/>
          </a:prstGeom>
          <a:noFill/>
        </p:spPr>
        <p:txBody>
          <a:bodyPr vert="horz" wrap="square" rtlCol="0" anchor="ctr" anchorCtr="0">
            <a:noAutofit/>
          </a:bodyPr>
          <a:lstStyle/>
          <a:p>
            <a:r>
              <a:rPr lang="zh-CN" altLang="zh-CN" sz="2800" dirty="0" smtClean="0"/>
              <a:t>发送</a:t>
            </a:r>
            <a:r>
              <a:rPr lang="zh-CN" altLang="zh-CN" sz="2800" dirty="0"/>
              <a:t>的数据为</a:t>
            </a:r>
            <a:r>
              <a:rPr lang="en-US" altLang="zh-CN" sz="2800" dirty="0"/>
              <a:t>101110</a:t>
            </a:r>
            <a:r>
              <a:rPr lang="zh-CN" altLang="en-US" sz="2800" dirty="0"/>
              <a:t>，</a:t>
            </a:r>
            <a:r>
              <a:rPr lang="zh-CN" altLang="zh-CN" sz="2800" dirty="0"/>
              <a:t>采用</a:t>
            </a:r>
            <a:r>
              <a:rPr lang="en-US" altLang="zh-CN" sz="2800" dirty="0"/>
              <a:t>CRC</a:t>
            </a:r>
            <a:r>
              <a:rPr lang="zh-CN" altLang="zh-CN" sz="2800" dirty="0"/>
              <a:t>的生成多项式是</a:t>
            </a:r>
            <a:r>
              <a:rPr lang="en-US" altLang="zh-CN" sz="2800" dirty="0"/>
              <a:t>P(X)=</a:t>
            </a:r>
            <a:r>
              <a:rPr lang="en-US" altLang="zh-CN" sz="2800" dirty="0" smtClean="0"/>
              <a:t>X</a:t>
            </a:r>
            <a:r>
              <a:rPr lang="en-US" altLang="zh-CN" sz="2800" baseline="30000" dirty="0" smtClean="0"/>
              <a:t>3</a:t>
            </a:r>
            <a:r>
              <a:rPr lang="en-US" altLang="zh-CN" sz="2800" dirty="0" smtClean="0"/>
              <a:t>+1</a:t>
            </a:r>
            <a:r>
              <a:rPr lang="zh-CN" altLang="en-US" sz="2800" dirty="0" smtClean="0"/>
              <a:t>，求</a:t>
            </a:r>
            <a:r>
              <a:rPr lang="zh-CN" altLang="zh-CN" sz="2800" dirty="0" smtClean="0"/>
              <a:t>添加</a:t>
            </a:r>
            <a:r>
              <a:rPr lang="zh-CN" altLang="zh-CN" sz="2800" dirty="0"/>
              <a:t>在数据后面的</a:t>
            </a:r>
            <a:r>
              <a:rPr lang="zh-CN" altLang="zh-CN" sz="2800" dirty="0" smtClean="0"/>
              <a:t>余数</a:t>
            </a:r>
            <a:r>
              <a:rPr lang="zh-CN" altLang="en-US" sz="2800" dirty="0" smtClean="0"/>
              <a:t>是</a:t>
            </a:r>
            <a:r>
              <a:rPr lang="zh-CN" altLang="en-US" sz="2800" dirty="0" smtClean="0">
                <a:solidFill>
                  <a:srgbClr val="639EF4"/>
                </a:solidFill>
              </a:rPr>
              <a:t> </a:t>
            </a:r>
            <a:r>
              <a:rPr lang="en-US" altLang="zh-CN" sz="2800" dirty="0" smtClean="0">
                <a:solidFill>
                  <a:srgbClr val="639EF4"/>
                </a:solidFill>
              </a:rPr>
              <a:t>[</a:t>
            </a:r>
            <a:r>
              <a:rPr lang="zh-CN" altLang="en-US" sz="2800" dirty="0" smtClean="0">
                <a:solidFill>
                  <a:srgbClr val="639EF4"/>
                </a:solidFill>
              </a:rPr>
              <a:t>填空</a:t>
            </a:r>
            <a:r>
              <a:rPr lang="en-US" altLang="zh-CN" sz="2800" dirty="0" smtClean="0">
                <a:solidFill>
                  <a:srgbClr val="639EF4"/>
                </a:solidFill>
              </a:rPr>
              <a:t>1]</a:t>
            </a:r>
            <a:r>
              <a:rPr lang="en-US" altLang="zh-CN" sz="2800" dirty="0" smtClean="0">
                <a:solidFill>
                  <a:srgbClr val="000000"/>
                </a:solidFill>
              </a:rPr>
              <a:t> </a:t>
            </a:r>
            <a:endParaRPr lang="zh-CN" altLang="en-US" sz="2600" dirty="0">
              <a:solidFill>
                <a:srgbClr val="000000"/>
              </a:solidFill>
              <a:latin typeface="Microsoft Yahei"/>
              <a:ea typeface="Microsoft Yahei"/>
              <a:sym typeface="Microsoft Yahei"/>
            </a:endParaRPr>
          </a:p>
        </p:txBody>
      </p:sp>
      <p:sp>
        <p:nvSpPr>
          <p:cNvPr id="6" name="圆角矩形 5"/>
          <p:cNvSpPr/>
          <p:nvPr>
            <p:custDataLst>
              <p:tags r:id="rId3"/>
            </p:custDataLst>
          </p:nvPr>
        </p:nvSpPr>
        <p:spPr bwMode="auto">
          <a:xfrm>
            <a:off x="68580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a:ea typeface="Microsoft Yahei"/>
                <a:sym typeface="Microsoft Yahei"/>
              </a:rPr>
              <a:t>作答</a:t>
            </a:r>
          </a:p>
        </p:txBody>
      </p:sp>
      <p:sp>
        <p:nvSpPr>
          <p:cNvPr id="12" name="矩形 11"/>
          <p:cNvSpPr/>
          <p:nvPr>
            <p:custDataLst>
              <p:tags r:id="rId4"/>
            </p:custDataLst>
          </p:nvPr>
        </p:nvSpPr>
        <p:spPr bwMode="auto">
          <a:xfrm>
            <a:off x="10287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FFFFFF"/>
              </a:solidFill>
              <a:effectLst/>
              <a:latin typeface="Arial" charset="0"/>
            </a:endParaRPr>
          </a:p>
        </p:txBody>
      </p:sp>
      <p:sp>
        <p:nvSpPr>
          <p:cNvPr id="17" name="TextBox 16"/>
          <p:cNvSpPr txBox="1"/>
          <p:nvPr>
            <p:custDataLst>
              <p:tags r:id="rId5"/>
            </p:custDataLst>
          </p:nvPr>
        </p:nvSpPr>
        <p:spPr>
          <a:xfrm>
            <a:off x="10375900" y="6326832"/>
            <a:ext cx="3662679" cy="461665"/>
          </a:xfrm>
          <a:prstGeom prst="rect">
            <a:avLst/>
          </a:prstGeom>
          <a:solidFill>
            <a:srgbClr val="FBFAEF"/>
          </a:solidFill>
          <a:ln w="12700">
            <a:noFill/>
          </a:ln>
        </p:spPr>
        <p:txBody>
          <a:bodyPr vert="horz" rtlCol="0" anchor="ctr">
            <a:spAutoFit/>
          </a:bodyPr>
          <a:lstStyle/>
          <a:p>
            <a:r>
              <a:rPr lang="zh-CN" altLang="en-US" sz="1200" smtClean="0">
                <a:solidFill>
                  <a:srgbClr val="F84F41"/>
                </a:solidFill>
                <a:latin typeface="Microsoft Yahei"/>
                <a:ea typeface="Microsoft Yahei"/>
                <a:sym typeface="Microsoft Yahei"/>
              </a:rPr>
              <a:t>可为此题添加文本、图片、公式等解析，且需将内容全部放在本区域内。正常使用需</a:t>
            </a:r>
            <a:r>
              <a:rPr lang="en-US" altLang="zh-CN" sz="1200" smtClean="0">
                <a:solidFill>
                  <a:srgbClr val="F84F41"/>
                </a:solidFill>
                <a:latin typeface="Microsoft Yahei"/>
                <a:ea typeface="Microsoft Yahei"/>
                <a:sym typeface="Microsoft Yahei"/>
              </a:rPr>
              <a:t>3.0</a:t>
            </a:r>
            <a:r>
              <a:rPr lang="zh-CN" altLang="en-US" sz="1200" smtClean="0">
                <a:solidFill>
                  <a:srgbClr val="F84F41"/>
                </a:solidFill>
                <a:latin typeface="Microsoft Yahei"/>
                <a:ea typeface="Microsoft Yahei"/>
                <a:sym typeface="Microsoft Yahei"/>
              </a:rPr>
              <a:t>以上版本</a:t>
            </a:r>
            <a:endParaRPr lang="zh-CN" altLang="en-US" sz="1200">
              <a:solidFill>
                <a:srgbClr val="F84F41"/>
              </a:solidFill>
              <a:latin typeface="Microsoft Yahei"/>
              <a:ea typeface="Microsoft Yahei"/>
              <a:sym typeface="Microsoft Yahei"/>
            </a:endParaRPr>
          </a:p>
        </p:txBody>
      </p:sp>
      <p:sp>
        <p:nvSpPr>
          <p:cNvPr id="18" name="TextBox 17"/>
          <p:cNvSpPr txBox="1"/>
          <p:nvPr>
            <p:custDataLst>
              <p:tags r:id="rId6"/>
            </p:custDataLst>
          </p:nvPr>
        </p:nvSpPr>
        <p:spPr>
          <a:xfrm>
            <a:off x="10541000" y="1270000"/>
            <a:ext cx="3332479" cy="1905000"/>
          </a:xfrm>
          <a:prstGeom prst="rect">
            <a:avLst/>
          </a:prstGeom>
          <a:noFill/>
        </p:spPr>
        <p:txBody>
          <a:bodyPr vert="horz" rtlCol="0" anchor="t" anchorCtr="0">
            <a:spAutoFit/>
          </a:bodyPr>
          <a:lstStyle/>
          <a:p>
            <a:r>
              <a:rPr lang="zh-CN" altLang="en-US" sz="2000" dirty="0" smtClean="0">
                <a:solidFill>
                  <a:srgbClr val="000000"/>
                </a:solidFill>
                <a:latin typeface="Microsoft Yahei"/>
                <a:ea typeface="Microsoft Yahei"/>
                <a:sym typeface="Microsoft Yahei"/>
              </a:rPr>
              <a:t>此处添加答案解析</a:t>
            </a:r>
            <a:endParaRPr lang="zh-CN" altLang="en-US" sz="2000" dirty="0">
              <a:solidFill>
                <a:srgbClr val="000000"/>
              </a:solidFill>
              <a:latin typeface="Microsoft Yahei"/>
              <a:ea typeface="Microsoft Yahei"/>
              <a:sym typeface="Microsoft Yahei"/>
            </a:endParaRPr>
          </a:p>
        </p:txBody>
      </p:sp>
      <p:pic>
        <p:nvPicPr>
          <p:cNvPr id="25" name="图片 24" descr="CRC.jpg"/>
          <p:cNvPicPr>
            <a:picLocks noChangeAspect="1"/>
          </p:cNvPicPr>
          <p:nvPr/>
        </p:nvPicPr>
        <p:blipFill>
          <a:blip r:embed="rId18" cstate="print"/>
          <a:srcRect l="7522" t="13636" r="7250"/>
          <a:stretch>
            <a:fillRect/>
          </a:stretch>
        </p:blipFill>
        <p:spPr>
          <a:xfrm rot="5400000">
            <a:off x="9855303" y="1551031"/>
            <a:ext cx="4752529" cy="3611922"/>
          </a:xfrm>
          <a:prstGeom prst="rect">
            <a:avLst/>
          </a:prstGeom>
        </p:spPr>
      </p:pic>
      <p:grpSp>
        <p:nvGrpSpPr>
          <p:cNvPr id="11" name="组合 10"/>
          <p:cNvGrpSpPr/>
          <p:nvPr>
            <p:custDataLst>
              <p:tags r:id="rId7"/>
            </p:custDataLst>
          </p:nvPr>
        </p:nvGrpSpPr>
        <p:grpSpPr>
          <a:xfrm>
            <a:off x="0" y="0"/>
            <a:ext cx="9906000" cy="635000"/>
            <a:chOff x="0" y="0"/>
            <a:chExt cx="9906000" cy="635000"/>
          </a:xfrm>
        </p:grpSpPr>
        <p:sp>
          <p:nvSpPr>
            <p:cNvPr id="7" name="TitleBackground"/>
            <p:cNvSpPr/>
            <p:nvPr>
              <p:custDataLst>
                <p:tags r:id="rId13"/>
              </p:custDataLst>
            </p:nvPr>
          </p:nvSpPr>
          <p:spPr bwMode="auto">
            <a:xfrm>
              <a:off x="0" y="0"/>
              <a:ext cx="9906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8" name="ColorBlock"/>
            <p:cNvSpPr/>
            <p:nvPr>
              <p:custDataLst>
                <p:tags r:id="rId14"/>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9" name="TypeText"/>
            <p:cNvSpPr txBox="1"/>
            <p:nvPr>
              <p:custDataLst>
                <p:tags r:id="rId15"/>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填空题</a:t>
              </a:r>
              <a:endParaRPr lang="zh-CN" altLang="en-US" sz="2600">
                <a:solidFill>
                  <a:srgbClr val="000000"/>
                </a:solidFill>
                <a:latin typeface="Microsoft Yahei"/>
                <a:ea typeface="Microsoft Yahei"/>
                <a:sym typeface="Microsoft Yahei"/>
              </a:endParaRPr>
            </a:p>
          </p:txBody>
        </p:sp>
        <p:sp>
          <p:nvSpPr>
            <p:cNvPr id="10" name="TipText"/>
            <p:cNvSpPr txBox="1"/>
            <p:nvPr>
              <p:custDataLst>
                <p:tags r:id="rId16"/>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2</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grpSp>
        <p:nvGrpSpPr>
          <p:cNvPr id="16" name="组合 15"/>
          <p:cNvGrpSpPr/>
          <p:nvPr>
            <p:custDataLst>
              <p:tags r:id="rId8"/>
            </p:custDataLst>
          </p:nvPr>
        </p:nvGrpSpPr>
        <p:grpSpPr>
          <a:xfrm>
            <a:off x="10299700" y="0"/>
            <a:ext cx="3815080" cy="647700"/>
            <a:chOff x="10299700" y="0"/>
            <a:chExt cx="3815080" cy="647700"/>
          </a:xfrm>
        </p:grpSpPr>
        <p:sp>
          <p:nvSpPr>
            <p:cNvPr id="13" name="RemarkBack"/>
            <p:cNvSpPr/>
            <p:nvPr>
              <p:custDataLst>
                <p:tags r:id="rId10"/>
              </p:custDataLst>
            </p:nvPr>
          </p:nvSpPr>
          <p:spPr bwMode="auto">
            <a:xfrm>
              <a:off x="10299700" y="12700"/>
              <a:ext cx="3815080" cy="635000"/>
            </a:xfrm>
            <a:prstGeom prst="rect">
              <a:avLst/>
            </a:prstGeom>
            <a:solidFill>
              <a:srgbClr val="F6F7F8"/>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4" name="RemarkBlock"/>
            <p:cNvSpPr/>
            <p:nvPr>
              <p:custDataLst>
                <p:tags r:id="rId11"/>
              </p:custDataLst>
            </p:nvPr>
          </p:nvSpPr>
          <p:spPr bwMode="auto">
            <a:xfrm>
              <a:off x="10299700" y="12700"/>
              <a:ext cx="190500" cy="635000"/>
            </a:xfrm>
            <a:prstGeom prst="rect">
              <a:avLst/>
            </a:prstGeom>
            <a:solidFill>
              <a:srgbClr val="639EF4"/>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5" name="RemarkTitleText"/>
            <p:cNvSpPr txBox="1"/>
            <p:nvPr>
              <p:custDataLst>
                <p:tags r:id="rId12"/>
              </p:custDataLst>
            </p:nvPr>
          </p:nvSpPr>
          <p:spPr>
            <a:xfrm>
              <a:off x="10541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a:ea typeface="Microsoft Yahei"/>
                  <a:sym typeface="Microsoft Yahei"/>
                </a:rPr>
                <a:t>答案解析</a:t>
              </a:r>
              <a:endParaRPr lang="zh-CN" altLang="en-US">
                <a:solidFill>
                  <a:srgbClr val="000000"/>
                </a:solidFill>
                <a:latin typeface="Microsoft Yahei"/>
                <a:ea typeface="Microsoft Yahei"/>
                <a:sym typeface="Microsoft Yahei"/>
              </a:endParaRPr>
            </a:p>
          </p:txBody>
        </p:sp>
      </p:grpSp>
      <p:pic>
        <p:nvPicPr>
          <p:cNvPr id="4" name="图片 3"/>
          <p:cNvPicPr>
            <a:picLocks/>
          </p:cNvPicPr>
          <p:nvPr>
            <p:custDataLst>
              <p:tags r:id="rId9"/>
            </p:custDataLst>
          </p:nvPr>
        </p:nvPicPr>
        <p:blipFill>
          <a:blip r:embed="rId19" cstate="print">
            <a:extLst>
              <a:ext uri="{28A0092B-C50C-407E-A947-70E740481C1C}">
                <a14:useLocalDpi xmlns="" xmlns:a14="http://schemas.microsoft.com/office/drawing/2010/main" val="0"/>
              </a:ext>
            </a:extLst>
          </a:blip>
          <a:stretch>
            <a:fillRect/>
          </a:stretch>
        </p:blipFill>
        <p:spPr>
          <a:xfrm>
            <a:off x="8356600" y="63500"/>
            <a:ext cx="1422400" cy="508000"/>
          </a:xfrm>
          <a:prstGeom prst="rect">
            <a:avLst/>
          </a:prstGeom>
        </p:spPr>
      </p:pic>
    </p:spTree>
    <p:custDataLst>
      <p:tags r:id="rId1"/>
    </p:custDataLst>
    <p:extLst>
      <p:ext uri="{BB962C8B-B14F-4D97-AF65-F5344CB8AC3E}">
        <p14:creationId xmlns="" xmlns:p14="http://schemas.microsoft.com/office/powerpoint/2010/main" val="14741125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dirty="0"/>
              <a:t>应当注意 </a:t>
            </a:r>
          </a:p>
        </p:txBody>
      </p:sp>
      <p:sp>
        <p:nvSpPr>
          <p:cNvPr id="149507" name="Rectangle 3"/>
          <p:cNvSpPr>
            <a:spLocks noGrp="1" noChangeArrowheads="1"/>
          </p:cNvSpPr>
          <p:nvPr>
            <p:ph idx="1"/>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r>
              <a:rPr lang="zh-CN" altLang="en-US" sz="2800" dirty="0"/>
              <a:t>仅用循环冗余检验 </a:t>
            </a:r>
            <a:r>
              <a:rPr lang="en-US" altLang="zh-CN" sz="2800" dirty="0"/>
              <a:t>CRC </a:t>
            </a:r>
            <a:r>
              <a:rPr lang="zh-CN" altLang="en-US" sz="2800" dirty="0"/>
              <a:t>差错检测技术只能做到</a:t>
            </a:r>
            <a:r>
              <a:rPr lang="zh-CN" altLang="en-US" sz="2800" dirty="0">
                <a:solidFill>
                  <a:srgbClr val="FF0000"/>
                </a:solidFill>
              </a:rPr>
              <a:t>无差错</a:t>
            </a:r>
            <a:r>
              <a:rPr lang="zh-CN" altLang="en-US" sz="2800" dirty="0" smtClean="0">
                <a:solidFill>
                  <a:srgbClr val="FF0000"/>
                </a:solidFill>
              </a:rPr>
              <a:t>接受 </a:t>
            </a:r>
            <a:r>
              <a:rPr lang="en-US" altLang="zh-CN" sz="2800" dirty="0" smtClean="0"/>
              <a:t>(</a:t>
            </a:r>
            <a:r>
              <a:rPr lang="en-US" altLang="zh-CN" sz="2800" dirty="0"/>
              <a:t>accept)</a:t>
            </a:r>
            <a:r>
              <a:rPr lang="zh-CN" altLang="en-US" sz="2800" dirty="0"/>
              <a:t>。</a:t>
            </a:r>
          </a:p>
          <a:p>
            <a:pPr algn="just"/>
            <a:r>
              <a:rPr lang="zh-CN" altLang="en-US" sz="2800" dirty="0">
                <a:solidFill>
                  <a:srgbClr val="0000FF"/>
                </a:solidFill>
              </a:rPr>
              <a:t>“无差错接受”是指：</a:t>
            </a:r>
            <a:r>
              <a:rPr lang="zh-CN" altLang="en-US" sz="2800" dirty="0"/>
              <a:t>“凡是接受的帧（即不包括丢弃的帧），我们都能以非常接近于 </a:t>
            </a:r>
            <a:r>
              <a:rPr lang="en-US" altLang="zh-CN" sz="2800" dirty="0"/>
              <a:t>1 </a:t>
            </a:r>
            <a:r>
              <a:rPr lang="zh-CN" altLang="en-US" sz="2800" dirty="0"/>
              <a:t>的概率认为这些帧在传输过程中没有产生差错”。</a:t>
            </a:r>
          </a:p>
          <a:p>
            <a:pPr algn="just"/>
            <a:r>
              <a:rPr lang="zh-CN" altLang="en-US" sz="2800" dirty="0"/>
              <a:t>也就是说：“凡是接收端数据链路层接受的帧都没有传输差错”（有差错的帧就丢弃而不接受）。</a:t>
            </a:r>
          </a:p>
          <a:p>
            <a:pPr algn="just"/>
            <a:r>
              <a:rPr lang="zh-CN" altLang="en-US" sz="2800" dirty="0">
                <a:solidFill>
                  <a:srgbClr val="FF0000"/>
                </a:solidFill>
              </a:rPr>
              <a:t>要做到“可靠传输”（即发送什么就收到什么）就必须再加上</a:t>
            </a:r>
            <a:r>
              <a:rPr lang="zh-CN" altLang="en-US" sz="2800" dirty="0">
                <a:solidFill>
                  <a:srgbClr val="0000FF"/>
                </a:solidFill>
              </a:rPr>
              <a:t>确认</a:t>
            </a:r>
            <a:r>
              <a:rPr lang="zh-CN" altLang="en-US" sz="2800" dirty="0">
                <a:solidFill>
                  <a:srgbClr val="FF0000"/>
                </a:solidFill>
              </a:rPr>
              <a:t>和</a:t>
            </a:r>
            <a:r>
              <a:rPr lang="zh-CN" altLang="en-US" sz="2800" dirty="0">
                <a:solidFill>
                  <a:srgbClr val="0000FF"/>
                </a:solidFill>
              </a:rPr>
              <a:t>重传</a:t>
            </a:r>
            <a:r>
              <a:rPr lang="zh-CN" altLang="en-US" sz="2800" dirty="0">
                <a:solidFill>
                  <a:srgbClr val="FF0000"/>
                </a:solidFill>
              </a:rPr>
              <a:t>机制。</a:t>
            </a:r>
            <a:r>
              <a:rPr lang="zh-CN" altLang="en-US" sz="2800" dirty="0">
                <a:solidFill>
                  <a:srgbClr val="C00000"/>
                </a:solidFill>
              </a:rPr>
              <a:t>  </a:t>
            </a:r>
          </a:p>
        </p:txBody>
      </p:sp>
    </p:spTree>
    <p:extLst>
      <p:ext uri="{BB962C8B-B14F-4D97-AF65-F5344CB8AC3E}">
        <p14:creationId xmlns="" xmlns:p14="http://schemas.microsoft.com/office/powerpoint/2010/main" val="11218277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9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zh-CN" dirty="0"/>
              <a:t>点对点</a:t>
            </a:r>
            <a:r>
              <a:rPr lang="zh-CN" altLang="zh-CN" dirty="0" smtClean="0"/>
              <a:t>协议</a:t>
            </a:r>
            <a:r>
              <a:rPr lang="en-US" altLang="zh-CN" dirty="0" smtClean="0"/>
              <a:t> PPP</a:t>
            </a:r>
            <a:endParaRPr lang="zh-CN" altLang="en-US" dirty="0"/>
          </a:p>
        </p:txBody>
      </p:sp>
      <p:sp>
        <p:nvSpPr>
          <p:cNvPr id="3" name="内容占位符 2"/>
          <p:cNvSpPr>
            <a:spLocks noGrp="1"/>
          </p:cNvSpPr>
          <p:nvPr>
            <p:ph idx="1"/>
          </p:nvPr>
        </p:nvSpPr>
        <p:spPr/>
        <p:txBody>
          <a:bodyPr/>
          <a:lstStyle/>
          <a:p>
            <a:r>
              <a:rPr lang="en-US" altLang="zh-CN" dirty="0"/>
              <a:t>3.2.1 </a:t>
            </a:r>
            <a:r>
              <a:rPr lang="en-US" altLang="zh-CN" dirty="0" smtClean="0"/>
              <a:t> PPP </a:t>
            </a:r>
            <a:r>
              <a:rPr lang="zh-CN" altLang="zh-CN" dirty="0" smtClean="0"/>
              <a:t>协议</a:t>
            </a:r>
            <a:r>
              <a:rPr lang="zh-CN" altLang="zh-CN" dirty="0"/>
              <a:t>的特点</a:t>
            </a:r>
          </a:p>
          <a:p>
            <a:r>
              <a:rPr lang="en-US" altLang="zh-CN" dirty="0"/>
              <a:t>3.2.2 </a:t>
            </a:r>
            <a:r>
              <a:rPr lang="en-US" altLang="zh-CN" dirty="0" smtClean="0"/>
              <a:t> PPP </a:t>
            </a:r>
            <a:r>
              <a:rPr lang="zh-CN" altLang="zh-CN" dirty="0" smtClean="0"/>
              <a:t>协议</a:t>
            </a:r>
            <a:r>
              <a:rPr lang="zh-CN" altLang="zh-CN" dirty="0"/>
              <a:t>的帧格式</a:t>
            </a:r>
          </a:p>
          <a:p>
            <a:r>
              <a:rPr lang="en-US" altLang="zh-CN" dirty="0"/>
              <a:t>3.2.3 </a:t>
            </a:r>
            <a:r>
              <a:rPr lang="en-US" altLang="zh-CN" dirty="0" smtClean="0"/>
              <a:t> PPP </a:t>
            </a:r>
            <a:r>
              <a:rPr lang="zh-CN" altLang="zh-CN" dirty="0" smtClean="0"/>
              <a:t>协议</a:t>
            </a:r>
            <a:r>
              <a:rPr lang="zh-CN" altLang="zh-CN" dirty="0"/>
              <a:t>的工作状态</a:t>
            </a:r>
          </a:p>
        </p:txBody>
      </p:sp>
    </p:spTree>
    <p:extLst>
      <p:ext uri="{BB962C8B-B14F-4D97-AF65-F5344CB8AC3E}">
        <p14:creationId xmlns="" xmlns:p14="http://schemas.microsoft.com/office/powerpoint/2010/main" val="22854933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zh-CN" dirty="0" smtClean="0"/>
              <a:t>3.2.1  PPP </a:t>
            </a:r>
            <a:r>
              <a:rPr lang="zh-CN" altLang="en-US" dirty="0"/>
              <a:t>协议的特点 </a:t>
            </a:r>
          </a:p>
        </p:txBody>
      </p:sp>
      <p:sp>
        <p:nvSpPr>
          <p:cNvPr id="190467" name="Rectangle 3"/>
          <p:cNvSpPr>
            <a:spLocks noGrp="1" noChangeArrowheads="1"/>
          </p:cNvSpPr>
          <p:nvPr>
            <p:ph idx="1"/>
          </p:nvPr>
        </p:nvSpPr>
        <p:spPr/>
        <p:txBody>
          <a:bodyPr/>
          <a:lstStyle/>
          <a:p>
            <a:r>
              <a:rPr lang="zh-CN" altLang="en-US" dirty="0" smtClean="0">
                <a:solidFill>
                  <a:srgbClr val="FF0000"/>
                </a:solidFill>
              </a:rPr>
              <a:t>点</a:t>
            </a:r>
            <a:r>
              <a:rPr lang="zh-CN" altLang="en-US" dirty="0">
                <a:solidFill>
                  <a:srgbClr val="FF0000"/>
                </a:solidFill>
              </a:rPr>
              <a:t>对点协议 </a:t>
            </a:r>
            <a:r>
              <a:rPr lang="en-US" altLang="zh-CN" dirty="0"/>
              <a:t>PPP (Point-to-Point Protocol</a:t>
            </a:r>
            <a:r>
              <a:rPr lang="en-US" altLang="zh-CN" dirty="0" smtClean="0"/>
              <a:t>)</a:t>
            </a:r>
          </a:p>
          <a:p>
            <a:r>
              <a:rPr lang="zh-CN" altLang="zh-CN" dirty="0" smtClean="0"/>
              <a:t>用户</a:t>
            </a:r>
            <a:r>
              <a:rPr lang="zh-CN" altLang="zh-CN" dirty="0"/>
              <a:t>计算机</a:t>
            </a:r>
            <a:r>
              <a:rPr lang="zh-CN" altLang="zh-CN" dirty="0" smtClean="0"/>
              <a:t>和</a:t>
            </a:r>
            <a:r>
              <a:rPr lang="en-US" altLang="zh-CN" dirty="0" smtClean="0"/>
              <a:t> ISP </a:t>
            </a:r>
            <a:r>
              <a:rPr lang="zh-CN" altLang="zh-CN" dirty="0" smtClean="0"/>
              <a:t>进行</a:t>
            </a:r>
            <a:r>
              <a:rPr lang="zh-CN" altLang="zh-CN" dirty="0"/>
              <a:t>通信时所使</a:t>
            </a:r>
            <a:r>
              <a:rPr lang="zh-CN" altLang="zh-CN" dirty="0" smtClean="0"/>
              <a:t>用</a:t>
            </a:r>
            <a:endParaRPr lang="en-US" altLang="zh-CN" dirty="0" smtClean="0"/>
          </a:p>
          <a:p>
            <a:r>
              <a:rPr lang="en-US" altLang="zh-CN" dirty="0" smtClean="0"/>
              <a:t>1994</a:t>
            </a:r>
            <a:r>
              <a:rPr lang="zh-CN" altLang="zh-CN" dirty="0" smtClean="0"/>
              <a:t>年成</a:t>
            </a:r>
            <a:r>
              <a:rPr lang="zh-CN" altLang="zh-CN" dirty="0"/>
              <a:t>为互联网的正式</a:t>
            </a:r>
            <a:r>
              <a:rPr lang="zh-CN" altLang="zh-CN" dirty="0" smtClean="0"/>
              <a:t>标准</a:t>
            </a:r>
            <a:endParaRPr lang="en-US" altLang="zh-CN" dirty="0" smtClean="0"/>
          </a:p>
        </p:txBody>
      </p:sp>
      <p:grpSp>
        <p:nvGrpSpPr>
          <p:cNvPr id="4" name="组合 3"/>
          <p:cNvGrpSpPr/>
          <p:nvPr/>
        </p:nvGrpSpPr>
        <p:grpSpPr>
          <a:xfrm>
            <a:off x="200472" y="3501008"/>
            <a:ext cx="9558149" cy="3065165"/>
            <a:chOff x="261778" y="1916832"/>
            <a:chExt cx="9558149" cy="3065165"/>
          </a:xfrm>
        </p:grpSpPr>
        <p:sp>
          <p:nvSpPr>
            <p:cNvPr id="5" name="Line 53"/>
            <p:cNvSpPr>
              <a:spLocks noChangeShapeType="1"/>
            </p:cNvSpPr>
            <p:nvPr/>
          </p:nvSpPr>
          <p:spPr bwMode="auto">
            <a:xfrm>
              <a:off x="1052512" y="4725119"/>
              <a:ext cx="4368271" cy="0"/>
            </a:xfrm>
            <a:prstGeom prst="line">
              <a:avLst/>
            </a:prstGeom>
            <a:noFill/>
            <a:ln w="19050">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 name="Oval 54"/>
            <p:cNvSpPr>
              <a:spLocks noChangeArrowheads="1"/>
            </p:cNvSpPr>
            <p:nvPr/>
          </p:nvSpPr>
          <p:spPr bwMode="auto">
            <a:xfrm>
              <a:off x="2691475" y="1916832"/>
              <a:ext cx="1014677" cy="2520950"/>
            </a:xfrm>
            <a:prstGeom prst="ellipse">
              <a:avLst/>
            </a:prstGeom>
            <a:solidFill>
              <a:srgbClr val="CCFFFF">
                <a:alpha val="50000"/>
              </a:srgbClr>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 name="Text Box 55"/>
            <p:cNvSpPr txBox="1">
              <a:spLocks noChangeArrowheads="1"/>
            </p:cNvSpPr>
            <p:nvPr/>
          </p:nvSpPr>
          <p:spPr bwMode="auto">
            <a:xfrm>
              <a:off x="261778" y="2721446"/>
              <a:ext cx="494046"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用</a:t>
              </a:r>
            </a:p>
            <a:p>
              <a:endParaRPr kumimoji="1" lang="zh-CN" altLang="en-US" sz="2400" b="1" dirty="0">
                <a:solidFill>
                  <a:srgbClr val="000099"/>
                </a:solidFill>
                <a:latin typeface="+mn-lt"/>
                <a:ea typeface="黑体" pitchFamily="2" charset="-122"/>
              </a:endParaRPr>
            </a:p>
            <a:p>
              <a:r>
                <a:rPr kumimoji="1" lang="zh-CN" altLang="en-US" sz="2400" b="1" dirty="0">
                  <a:solidFill>
                    <a:srgbClr val="000099"/>
                  </a:solidFill>
                  <a:latin typeface="+mn-lt"/>
                  <a:ea typeface="黑体" pitchFamily="2" charset="-122"/>
                </a:rPr>
                <a:t>户</a:t>
              </a:r>
            </a:p>
          </p:txBody>
        </p:sp>
        <p:sp>
          <p:nvSpPr>
            <p:cNvPr id="8" name="Text Box 56"/>
            <p:cNvSpPr txBox="1">
              <a:spLocks noChangeArrowheads="1"/>
            </p:cNvSpPr>
            <p:nvPr/>
          </p:nvSpPr>
          <p:spPr bwMode="auto">
            <a:xfrm>
              <a:off x="8397743" y="2865462"/>
              <a:ext cx="1422184"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smtClean="0">
                  <a:solidFill>
                    <a:srgbClr val="000099"/>
                  </a:solidFill>
                  <a:latin typeface="+mn-lt"/>
                  <a:ea typeface="黑体" pitchFamily="2" charset="-122"/>
                </a:rPr>
                <a:t>至互联网</a:t>
              </a:r>
              <a:endParaRPr kumimoji="1" lang="zh-CN" altLang="en-US" sz="2400" b="1" dirty="0">
                <a:solidFill>
                  <a:srgbClr val="00FF00"/>
                </a:solidFill>
                <a:latin typeface="+mn-lt"/>
                <a:ea typeface="黑体" pitchFamily="2" charset="-122"/>
              </a:endParaRPr>
            </a:p>
          </p:txBody>
        </p:sp>
        <p:sp>
          <p:nvSpPr>
            <p:cNvPr id="9" name="Rectangle 58"/>
            <p:cNvSpPr>
              <a:spLocks noChangeArrowheads="1"/>
            </p:cNvSpPr>
            <p:nvPr/>
          </p:nvSpPr>
          <p:spPr bwMode="auto">
            <a:xfrm>
              <a:off x="5453460" y="2134320"/>
              <a:ext cx="2385351" cy="2232025"/>
            </a:xfrm>
            <a:prstGeom prst="rect">
              <a:avLst/>
            </a:prstGeom>
            <a:solidFill>
              <a:srgbClr val="FF99FF"/>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0" name="Text Box 59"/>
            <p:cNvSpPr txBox="1">
              <a:spLocks noChangeArrowheads="1"/>
            </p:cNvSpPr>
            <p:nvPr/>
          </p:nvSpPr>
          <p:spPr bwMode="auto">
            <a:xfrm>
              <a:off x="5385048" y="2174007"/>
              <a:ext cx="2507418"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99"/>
                  </a:solidFill>
                  <a:latin typeface="+mn-lt"/>
                  <a:ea typeface="黑体" pitchFamily="2" charset="-122"/>
                </a:rPr>
                <a:t>已</a:t>
              </a:r>
              <a:r>
                <a:rPr kumimoji="1" lang="zh-CN" altLang="en-US" sz="2000" b="1" dirty="0" smtClean="0">
                  <a:solidFill>
                    <a:srgbClr val="000099"/>
                  </a:solidFill>
                  <a:latin typeface="+mn-lt"/>
                  <a:ea typeface="黑体" pitchFamily="2" charset="-122"/>
                </a:rPr>
                <a:t>向互联网管理</a:t>
              </a:r>
              <a:r>
                <a:rPr kumimoji="1" lang="zh-CN" altLang="en-US" sz="2000" b="1" dirty="0">
                  <a:solidFill>
                    <a:srgbClr val="000099"/>
                  </a:solidFill>
                  <a:latin typeface="+mn-lt"/>
                  <a:ea typeface="黑体" pitchFamily="2" charset="-122"/>
                </a:rPr>
                <a:t>机构</a:t>
              </a:r>
            </a:p>
            <a:p>
              <a:pPr algn="ctr"/>
              <a:r>
                <a:rPr kumimoji="1" lang="zh-CN" altLang="en-US" sz="2000" b="1" dirty="0">
                  <a:solidFill>
                    <a:srgbClr val="000099"/>
                  </a:solidFill>
                  <a:latin typeface="+mn-lt"/>
                  <a:ea typeface="黑体" pitchFamily="2" charset="-122"/>
                </a:rPr>
                <a:t>申请到一批 </a:t>
              </a:r>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地址</a:t>
              </a:r>
            </a:p>
          </p:txBody>
        </p:sp>
        <p:sp>
          <p:nvSpPr>
            <p:cNvPr id="11" name="Text Box 60"/>
            <p:cNvSpPr txBox="1">
              <a:spLocks noChangeArrowheads="1"/>
            </p:cNvSpPr>
            <p:nvPr/>
          </p:nvSpPr>
          <p:spPr bwMode="auto">
            <a:xfrm>
              <a:off x="6387306" y="3056657"/>
              <a:ext cx="679994"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ISP</a:t>
              </a:r>
            </a:p>
          </p:txBody>
        </p:sp>
        <p:sp>
          <p:nvSpPr>
            <p:cNvPr id="12" name="Freeform 61"/>
            <p:cNvSpPr>
              <a:spLocks/>
            </p:cNvSpPr>
            <p:nvPr/>
          </p:nvSpPr>
          <p:spPr bwMode="auto">
            <a:xfrm>
              <a:off x="7845690" y="3285257"/>
              <a:ext cx="1632083"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57150">
              <a:solidFill>
                <a:schemeClr val="tx1"/>
              </a:solidFill>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 name="Line 66"/>
            <p:cNvSpPr>
              <a:spLocks noChangeShapeType="1"/>
            </p:cNvSpPr>
            <p:nvPr/>
          </p:nvSpPr>
          <p:spPr bwMode="auto">
            <a:xfrm>
              <a:off x="1052512" y="2277195"/>
              <a:ext cx="4368271" cy="28892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4" name="Text Box 67"/>
            <p:cNvSpPr txBox="1">
              <a:spLocks noChangeArrowheads="1"/>
            </p:cNvSpPr>
            <p:nvPr/>
          </p:nvSpPr>
          <p:spPr bwMode="auto">
            <a:xfrm>
              <a:off x="2648744" y="2897907"/>
              <a:ext cx="1112805"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接入网</a:t>
              </a:r>
            </a:p>
          </p:txBody>
        </p:sp>
        <p:sp>
          <p:nvSpPr>
            <p:cNvPr id="15" name="Line 68"/>
            <p:cNvSpPr>
              <a:spLocks noChangeShapeType="1"/>
            </p:cNvSpPr>
            <p:nvPr/>
          </p:nvSpPr>
          <p:spPr bwMode="auto">
            <a:xfrm>
              <a:off x="1052512" y="2782020"/>
              <a:ext cx="4368271" cy="14287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 name="Line 69"/>
            <p:cNvSpPr>
              <a:spLocks noChangeShapeType="1"/>
            </p:cNvSpPr>
            <p:nvPr/>
          </p:nvSpPr>
          <p:spPr bwMode="auto">
            <a:xfrm>
              <a:off x="1052512" y="3285257"/>
              <a:ext cx="4368271"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7" name="Line 70"/>
            <p:cNvSpPr>
              <a:spLocks noChangeShapeType="1"/>
            </p:cNvSpPr>
            <p:nvPr/>
          </p:nvSpPr>
          <p:spPr bwMode="auto">
            <a:xfrm flipV="1">
              <a:off x="1052513" y="3577357"/>
              <a:ext cx="4387189" cy="1397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8" name="Line 71"/>
            <p:cNvSpPr>
              <a:spLocks noChangeShapeType="1"/>
            </p:cNvSpPr>
            <p:nvPr/>
          </p:nvSpPr>
          <p:spPr bwMode="auto">
            <a:xfrm flipV="1">
              <a:off x="1052512" y="3932958"/>
              <a:ext cx="4368271" cy="28892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 name="Text Box 72"/>
            <p:cNvSpPr txBox="1">
              <a:spLocks noChangeArrowheads="1"/>
            </p:cNvSpPr>
            <p:nvPr/>
          </p:nvSpPr>
          <p:spPr bwMode="auto">
            <a:xfrm>
              <a:off x="2504728" y="4520332"/>
              <a:ext cx="1498359" cy="46166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99"/>
                  </a:solidFill>
                  <a:latin typeface="+mn-lt"/>
                  <a:ea typeface="黑体" pitchFamily="2" charset="-122"/>
                </a:rPr>
                <a:t>PPP </a:t>
              </a:r>
              <a:r>
                <a:rPr kumimoji="1" lang="zh-CN" altLang="en-US" sz="2400" b="1" dirty="0">
                  <a:solidFill>
                    <a:srgbClr val="000099"/>
                  </a:solidFill>
                  <a:latin typeface="+mn-lt"/>
                  <a:ea typeface="黑体" pitchFamily="2" charset="-122"/>
                </a:rPr>
                <a:t>协议</a:t>
              </a:r>
            </a:p>
          </p:txBody>
        </p:sp>
        <p:pic>
          <p:nvPicPr>
            <p:cNvPr id="20" name="Picture 5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41231" y="2061294"/>
              <a:ext cx="407590" cy="401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62"/>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41231" y="2535958"/>
              <a:ext cx="407590" cy="401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2" name="Picture 63"/>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41231" y="3012207"/>
              <a:ext cx="407590" cy="401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3" name="Picture 64"/>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41231" y="3488458"/>
              <a:ext cx="407590" cy="401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4" name="Picture 65"/>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41231" y="3964708"/>
              <a:ext cx="407590" cy="401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 xmlns:p14="http://schemas.microsoft.com/office/powerpoint/2010/main" val="1991593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04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zh-CN"/>
              <a:t>1. PPP </a:t>
            </a:r>
            <a:r>
              <a:rPr lang="zh-CN" altLang="en-US"/>
              <a:t>协议应满足的需求 </a:t>
            </a:r>
          </a:p>
        </p:txBody>
      </p:sp>
      <p:sp>
        <p:nvSpPr>
          <p:cNvPr id="380931" name="Rectangle 3"/>
          <p:cNvSpPr>
            <a:spLocks noGrp="1" noChangeArrowheads="1"/>
          </p:cNvSpPr>
          <p:nvPr>
            <p:ph idx="1"/>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smtClean="0"/>
              <a:t>简单 </a:t>
            </a:r>
            <a:r>
              <a:rPr lang="en-US" altLang="zh-CN" sz="2800" dirty="0" smtClean="0"/>
              <a:t>—— </a:t>
            </a:r>
            <a:r>
              <a:rPr lang="zh-CN" altLang="en-US" sz="2800" dirty="0" smtClean="0">
                <a:solidFill>
                  <a:srgbClr val="FF0000"/>
                </a:solidFill>
              </a:rPr>
              <a:t>这</a:t>
            </a:r>
            <a:r>
              <a:rPr lang="zh-CN" altLang="en-US" sz="2800" dirty="0">
                <a:solidFill>
                  <a:srgbClr val="FF0000"/>
                </a:solidFill>
              </a:rPr>
              <a:t>是首要的</a:t>
            </a:r>
            <a:r>
              <a:rPr lang="zh-CN" altLang="en-US" sz="2800" dirty="0" smtClean="0">
                <a:solidFill>
                  <a:srgbClr val="FF0000"/>
                </a:solidFill>
              </a:rPr>
              <a:t>要求。</a:t>
            </a:r>
            <a:endParaRPr lang="zh-CN" altLang="en-US" sz="2800" dirty="0">
              <a:solidFill>
                <a:srgbClr val="FF0000"/>
              </a:solidFill>
            </a:endParaRPr>
          </a:p>
          <a:p>
            <a:r>
              <a:rPr lang="zh-CN" altLang="en-US" sz="2800" dirty="0"/>
              <a:t>封装成</a:t>
            </a:r>
            <a:r>
              <a:rPr lang="zh-CN" altLang="en-US" sz="2800" dirty="0" smtClean="0"/>
              <a:t>帧 </a:t>
            </a:r>
            <a:r>
              <a:rPr lang="en-US" altLang="zh-CN" sz="2800" dirty="0" smtClean="0"/>
              <a:t>—— </a:t>
            </a:r>
            <a:r>
              <a:rPr lang="zh-CN" altLang="zh-CN" sz="2800" dirty="0" smtClean="0"/>
              <a:t>必须</a:t>
            </a:r>
            <a:r>
              <a:rPr lang="zh-CN" altLang="zh-CN" sz="2800" dirty="0"/>
              <a:t>规定特殊的字符作为帧</a:t>
            </a:r>
            <a:r>
              <a:rPr lang="zh-CN" altLang="zh-CN" sz="2800" dirty="0" smtClean="0"/>
              <a:t>定界符</a:t>
            </a:r>
            <a:r>
              <a:rPr lang="zh-CN" altLang="en-US" sz="2800" dirty="0" smtClean="0"/>
              <a:t>。</a:t>
            </a:r>
            <a:endParaRPr lang="zh-CN" altLang="en-US" sz="2800" dirty="0"/>
          </a:p>
          <a:p>
            <a:r>
              <a:rPr lang="zh-CN" altLang="en-US" sz="2800" dirty="0" smtClean="0"/>
              <a:t>透明性 </a:t>
            </a:r>
            <a:r>
              <a:rPr lang="en-US" altLang="zh-CN" sz="2800" dirty="0" smtClean="0"/>
              <a:t>—— </a:t>
            </a:r>
            <a:r>
              <a:rPr lang="zh-CN" altLang="zh-CN" sz="2800" dirty="0" smtClean="0"/>
              <a:t>必须</a:t>
            </a:r>
            <a:r>
              <a:rPr lang="zh-CN" altLang="zh-CN" sz="2800" dirty="0"/>
              <a:t>保证数据传输的</a:t>
            </a:r>
            <a:r>
              <a:rPr lang="zh-CN" altLang="zh-CN" sz="2800" dirty="0" smtClean="0"/>
              <a:t>透明性</a:t>
            </a:r>
            <a:r>
              <a:rPr lang="zh-CN" altLang="en-US" sz="2800" dirty="0" smtClean="0"/>
              <a:t>。</a:t>
            </a:r>
            <a:endParaRPr lang="zh-CN" altLang="en-US" sz="2800" dirty="0"/>
          </a:p>
          <a:p>
            <a:r>
              <a:rPr lang="zh-CN" altLang="en-US" sz="2800" dirty="0"/>
              <a:t>多种网络层</a:t>
            </a:r>
            <a:r>
              <a:rPr lang="zh-CN" altLang="en-US" sz="2800" dirty="0" smtClean="0"/>
              <a:t>协议 </a:t>
            </a:r>
            <a:r>
              <a:rPr lang="en-US" altLang="zh-CN" sz="2800" dirty="0" smtClean="0"/>
              <a:t>—— </a:t>
            </a:r>
            <a:r>
              <a:rPr lang="zh-CN" altLang="zh-CN" sz="2800" dirty="0" smtClean="0"/>
              <a:t>能够在同</a:t>
            </a:r>
            <a:r>
              <a:rPr lang="zh-CN" altLang="zh-CN" sz="2800" dirty="0"/>
              <a:t>一条物理链路上同时支持多种网络层</a:t>
            </a:r>
            <a:r>
              <a:rPr lang="zh-CN" altLang="zh-CN" sz="2800" dirty="0" smtClean="0"/>
              <a:t>协议</a:t>
            </a:r>
            <a:r>
              <a:rPr lang="zh-CN" altLang="en-US" sz="2800" dirty="0" smtClean="0"/>
              <a:t>。</a:t>
            </a:r>
            <a:endParaRPr lang="zh-CN" altLang="en-US" sz="2800" dirty="0"/>
          </a:p>
          <a:p>
            <a:r>
              <a:rPr lang="zh-CN" altLang="en-US" sz="2800" dirty="0"/>
              <a:t>多种类型</a:t>
            </a:r>
            <a:r>
              <a:rPr lang="zh-CN" altLang="en-US" sz="2800" dirty="0" smtClean="0"/>
              <a:t>链路 </a:t>
            </a:r>
            <a:r>
              <a:rPr lang="en-US" altLang="zh-CN" sz="2800" dirty="0" smtClean="0"/>
              <a:t>—— </a:t>
            </a:r>
            <a:r>
              <a:rPr lang="zh-CN" altLang="zh-CN" sz="2800" dirty="0" smtClean="0"/>
              <a:t>能够</a:t>
            </a:r>
            <a:r>
              <a:rPr lang="zh-CN" altLang="zh-CN" sz="2800" dirty="0"/>
              <a:t>在多种类型的链路上</a:t>
            </a:r>
            <a:r>
              <a:rPr lang="zh-CN" altLang="zh-CN" sz="2800" dirty="0" smtClean="0"/>
              <a:t>运行</a:t>
            </a:r>
            <a:r>
              <a:rPr lang="zh-CN" altLang="en-US" sz="2800" dirty="0" smtClean="0"/>
              <a:t>。</a:t>
            </a:r>
            <a:endParaRPr lang="zh-CN" altLang="en-US" sz="2800" dirty="0"/>
          </a:p>
          <a:p>
            <a:r>
              <a:rPr lang="zh-CN" altLang="en-US" sz="2800" dirty="0" smtClean="0"/>
              <a:t>差错检测 </a:t>
            </a:r>
            <a:r>
              <a:rPr lang="en-US" altLang="zh-CN" sz="2800" dirty="0" smtClean="0"/>
              <a:t>—— </a:t>
            </a:r>
            <a:r>
              <a:rPr lang="zh-CN" altLang="zh-CN" sz="2800" dirty="0" smtClean="0"/>
              <a:t>能够</a:t>
            </a:r>
            <a:r>
              <a:rPr lang="zh-CN" altLang="zh-CN" sz="2800" dirty="0"/>
              <a:t>对接收端收到的帧进行检测，并立即丢弃有差错的</a:t>
            </a:r>
            <a:r>
              <a:rPr lang="zh-CN" altLang="zh-CN" sz="2800" dirty="0" smtClean="0"/>
              <a:t>帧</a:t>
            </a:r>
            <a:r>
              <a:rPr lang="zh-CN" altLang="en-US" sz="2800" dirty="0" smtClean="0"/>
              <a:t>。</a:t>
            </a:r>
            <a:endParaRPr lang="zh-CN" altLang="en-US" sz="2800" dirty="0"/>
          </a:p>
        </p:txBody>
      </p:sp>
    </p:spTree>
    <p:extLst>
      <p:ext uri="{BB962C8B-B14F-4D97-AF65-F5344CB8AC3E}">
        <p14:creationId xmlns="" xmlns:p14="http://schemas.microsoft.com/office/powerpoint/2010/main" val="24284613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zh-CN" dirty="0"/>
              <a:t>1. PPP </a:t>
            </a:r>
            <a:r>
              <a:rPr lang="zh-CN" altLang="en-US" dirty="0"/>
              <a:t>协议应满足的</a:t>
            </a:r>
            <a:r>
              <a:rPr lang="zh-CN" altLang="en-US" dirty="0" smtClean="0"/>
              <a:t>需求</a:t>
            </a:r>
            <a:r>
              <a:rPr lang="zh-CN" altLang="en-US" dirty="0"/>
              <a:t>（</a:t>
            </a:r>
            <a:r>
              <a:rPr lang="zh-CN" altLang="en-US" dirty="0" smtClean="0"/>
              <a:t>续） </a:t>
            </a:r>
            <a:endParaRPr lang="zh-CN" altLang="en-US" dirty="0"/>
          </a:p>
        </p:txBody>
      </p:sp>
      <p:sp>
        <p:nvSpPr>
          <p:cNvPr id="380931" name="Rectangle 3"/>
          <p:cNvSpPr>
            <a:spLocks noGrp="1" noChangeArrowheads="1"/>
          </p:cNvSpPr>
          <p:nvPr>
            <p:ph idx="1"/>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smtClean="0"/>
              <a:t>检测</a:t>
            </a:r>
            <a:r>
              <a:rPr lang="zh-CN" altLang="en-US" sz="2800" dirty="0"/>
              <a:t>连接</a:t>
            </a:r>
            <a:r>
              <a:rPr lang="zh-CN" altLang="en-US" sz="2800" dirty="0" smtClean="0"/>
              <a:t>状态 </a:t>
            </a:r>
            <a:r>
              <a:rPr lang="en-US" altLang="zh-CN" sz="2800" dirty="0" smtClean="0"/>
              <a:t>—— </a:t>
            </a:r>
            <a:r>
              <a:rPr lang="zh-CN" altLang="zh-CN" sz="2800" dirty="0" smtClean="0"/>
              <a:t>能够及时自动检测</a:t>
            </a:r>
            <a:r>
              <a:rPr lang="zh-CN" altLang="zh-CN" sz="2800" dirty="0"/>
              <a:t>出链路是否处于正常</a:t>
            </a:r>
            <a:r>
              <a:rPr lang="zh-CN" altLang="zh-CN" sz="2800" dirty="0" smtClean="0"/>
              <a:t>工作状态</a:t>
            </a:r>
            <a:r>
              <a:rPr lang="zh-CN" altLang="en-US" sz="2800" dirty="0" smtClean="0"/>
              <a:t>。</a:t>
            </a:r>
            <a:endParaRPr lang="zh-CN" altLang="en-US" sz="2800" dirty="0"/>
          </a:p>
          <a:p>
            <a:r>
              <a:rPr lang="zh-CN" altLang="en-US" sz="2800" dirty="0"/>
              <a:t>最大传送</a:t>
            </a:r>
            <a:r>
              <a:rPr lang="zh-CN" altLang="en-US" sz="2800" dirty="0" smtClean="0"/>
              <a:t>单元 </a:t>
            </a:r>
            <a:r>
              <a:rPr lang="en-US" altLang="zh-CN" sz="2800" dirty="0" smtClean="0"/>
              <a:t>—— </a:t>
            </a:r>
            <a:r>
              <a:rPr lang="zh-CN" altLang="zh-CN" sz="2800" dirty="0" smtClean="0"/>
              <a:t>必须</a:t>
            </a:r>
            <a:r>
              <a:rPr lang="zh-CN" altLang="zh-CN" sz="2800" dirty="0"/>
              <a:t>对每一种类型的点对点链路设置最大传送</a:t>
            </a:r>
            <a:r>
              <a:rPr lang="zh-CN" altLang="zh-CN" sz="2800" dirty="0" smtClean="0"/>
              <a:t>单元</a:t>
            </a:r>
            <a:r>
              <a:rPr lang="en-US" altLang="zh-CN" sz="2800" dirty="0" smtClean="0"/>
              <a:t>  MTU </a:t>
            </a:r>
            <a:r>
              <a:rPr lang="zh-CN" altLang="zh-CN" sz="2800" dirty="0" smtClean="0"/>
              <a:t>的</a:t>
            </a:r>
            <a:r>
              <a:rPr lang="zh-CN" altLang="zh-CN" sz="2800" dirty="0"/>
              <a:t>标准默认</a:t>
            </a:r>
            <a:r>
              <a:rPr lang="zh-CN" altLang="zh-CN" sz="2800" dirty="0" smtClean="0"/>
              <a:t>值</a:t>
            </a:r>
            <a:r>
              <a:rPr lang="zh-CN" altLang="en-US" sz="2800" dirty="0" smtClean="0"/>
              <a:t>，</a:t>
            </a:r>
            <a:r>
              <a:rPr lang="zh-CN" altLang="zh-CN" sz="2800" dirty="0" smtClean="0"/>
              <a:t>促进</a:t>
            </a:r>
            <a:r>
              <a:rPr lang="zh-CN" altLang="zh-CN" sz="2800" dirty="0"/>
              <a:t>各种实现之间的</a:t>
            </a:r>
            <a:r>
              <a:rPr lang="zh-CN" altLang="zh-CN" sz="2800" dirty="0" smtClean="0"/>
              <a:t>互操作性</a:t>
            </a:r>
            <a:r>
              <a:rPr lang="zh-CN" altLang="en-US" sz="2800" dirty="0" smtClean="0"/>
              <a:t>。</a:t>
            </a:r>
            <a:endParaRPr lang="zh-CN" altLang="en-US" sz="2800" dirty="0"/>
          </a:p>
          <a:p>
            <a:r>
              <a:rPr lang="zh-CN" altLang="en-US" sz="2800" dirty="0"/>
              <a:t>网络层地址</a:t>
            </a:r>
            <a:r>
              <a:rPr lang="zh-CN" altLang="en-US" sz="2800" dirty="0" smtClean="0"/>
              <a:t>协商 </a:t>
            </a:r>
            <a:r>
              <a:rPr lang="en-US" altLang="zh-CN" sz="2800" dirty="0" smtClean="0"/>
              <a:t>—— </a:t>
            </a:r>
            <a:r>
              <a:rPr lang="zh-CN" altLang="zh-CN" sz="2800" dirty="0" smtClean="0"/>
              <a:t>必须</a:t>
            </a:r>
            <a:r>
              <a:rPr lang="zh-CN" altLang="zh-CN" sz="2800" dirty="0"/>
              <a:t>提供一种机制使通信的两个</a:t>
            </a:r>
            <a:r>
              <a:rPr lang="zh-CN" altLang="zh-CN" sz="2800" dirty="0" smtClean="0"/>
              <a:t>网络层实体</a:t>
            </a:r>
            <a:r>
              <a:rPr lang="zh-CN" altLang="zh-CN" sz="2800" dirty="0"/>
              <a:t>能够通过协商知道或能够配置彼此的网络层</a:t>
            </a:r>
            <a:r>
              <a:rPr lang="zh-CN" altLang="zh-CN" sz="2800" dirty="0" smtClean="0"/>
              <a:t>地址</a:t>
            </a:r>
            <a:r>
              <a:rPr lang="zh-CN" altLang="en-US" sz="2800" dirty="0" smtClean="0"/>
              <a:t>。</a:t>
            </a:r>
            <a:endParaRPr lang="zh-CN" altLang="en-US" sz="2800" dirty="0"/>
          </a:p>
          <a:p>
            <a:r>
              <a:rPr lang="zh-CN" altLang="en-US" sz="2800" dirty="0"/>
              <a:t>数据压缩</a:t>
            </a:r>
            <a:r>
              <a:rPr lang="zh-CN" altLang="en-US" sz="2800" dirty="0" smtClean="0"/>
              <a:t>协商 </a:t>
            </a:r>
            <a:r>
              <a:rPr lang="en-US" altLang="zh-CN" sz="2800" dirty="0" smtClean="0"/>
              <a:t>—— </a:t>
            </a:r>
            <a:r>
              <a:rPr lang="zh-CN" altLang="zh-CN" sz="2800" dirty="0" smtClean="0"/>
              <a:t>必须</a:t>
            </a:r>
            <a:r>
              <a:rPr lang="zh-CN" altLang="zh-CN" sz="2800" dirty="0"/>
              <a:t>提供一种方法来协商使用数据压缩算法。</a:t>
            </a:r>
            <a:endParaRPr lang="zh-CN" altLang="en-US" sz="2800" dirty="0"/>
          </a:p>
        </p:txBody>
      </p:sp>
    </p:spTree>
    <p:extLst>
      <p:ext uri="{BB962C8B-B14F-4D97-AF65-F5344CB8AC3E}">
        <p14:creationId xmlns="" xmlns:p14="http://schemas.microsoft.com/office/powerpoint/2010/main" val="30863923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zh-CN" dirty="0"/>
              <a:t>2. PPP </a:t>
            </a:r>
            <a:r>
              <a:rPr lang="zh-CN" altLang="en-US" dirty="0"/>
              <a:t>协议不需要的功能</a:t>
            </a:r>
          </a:p>
        </p:txBody>
      </p:sp>
      <p:sp>
        <p:nvSpPr>
          <p:cNvPr id="381955" name="Rectangle 3"/>
          <p:cNvSpPr>
            <a:spLocks noGrp="1" noChangeArrowheads="1"/>
          </p:cNvSpPr>
          <p:nvPr>
            <p:ph idx="1"/>
          </p:nvPr>
        </p:nvSpPr>
        <p:spPr/>
        <p:txBody>
          <a:bodyPr/>
          <a:lstStyle/>
          <a:p>
            <a:r>
              <a:rPr lang="zh-CN" altLang="en-US" dirty="0"/>
              <a:t>纠错 </a:t>
            </a:r>
          </a:p>
          <a:p>
            <a:r>
              <a:rPr lang="zh-CN" altLang="en-US" dirty="0"/>
              <a:t>流量控制 </a:t>
            </a:r>
          </a:p>
          <a:p>
            <a:r>
              <a:rPr lang="zh-CN" altLang="en-US" dirty="0"/>
              <a:t>序号 </a:t>
            </a:r>
          </a:p>
          <a:p>
            <a:r>
              <a:rPr lang="zh-CN" altLang="en-US" dirty="0"/>
              <a:t>多点线路 </a:t>
            </a:r>
          </a:p>
          <a:p>
            <a:r>
              <a:rPr lang="zh-CN" altLang="en-US" dirty="0"/>
              <a:t>半双工或单工链路 </a:t>
            </a:r>
          </a:p>
        </p:txBody>
      </p:sp>
    </p:spTree>
    <p:extLst>
      <p:ext uri="{BB962C8B-B14F-4D97-AF65-F5344CB8AC3E}">
        <p14:creationId xmlns="" xmlns:p14="http://schemas.microsoft.com/office/powerpoint/2010/main" val="2687021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ltLang="zh-CN" dirty="0"/>
              <a:t>3. </a:t>
            </a:r>
            <a:r>
              <a:rPr lang="en-US" altLang="zh-CN" dirty="0" smtClean="0"/>
              <a:t>PPP </a:t>
            </a:r>
            <a:r>
              <a:rPr lang="zh-CN" altLang="en-US" dirty="0"/>
              <a:t>协议的组成 </a:t>
            </a:r>
          </a:p>
        </p:txBody>
      </p:sp>
      <p:sp>
        <p:nvSpPr>
          <p:cNvPr id="193539" name="Rectangle 3"/>
          <p:cNvSpPr>
            <a:spLocks noGrp="1" noChangeArrowheads="1"/>
          </p:cNvSpPr>
          <p:nvPr>
            <p:ph idx="1"/>
          </p:nvPr>
        </p:nvSpPr>
        <p:spPr/>
        <p:txBody>
          <a:bodyPr/>
          <a:lstStyle/>
          <a:p>
            <a:r>
              <a:rPr lang="en-US" altLang="zh-CN" dirty="0" smtClean="0"/>
              <a:t>PPP </a:t>
            </a:r>
            <a:r>
              <a:rPr lang="zh-CN" altLang="en-US" dirty="0"/>
              <a:t>协议有</a:t>
            </a:r>
            <a:r>
              <a:rPr lang="zh-CN" altLang="en-US" dirty="0">
                <a:solidFill>
                  <a:srgbClr val="FF0000"/>
                </a:solidFill>
              </a:rPr>
              <a:t>三个</a:t>
            </a:r>
            <a:r>
              <a:rPr lang="zh-CN" altLang="en-US" dirty="0" smtClean="0">
                <a:solidFill>
                  <a:srgbClr val="FF0000"/>
                </a:solidFill>
              </a:rPr>
              <a:t>组成部分</a:t>
            </a:r>
            <a:r>
              <a:rPr lang="zh-CN" altLang="en-US" dirty="0" smtClean="0"/>
              <a:t>：</a:t>
            </a:r>
            <a:endParaRPr lang="zh-CN" altLang="en-US" dirty="0"/>
          </a:p>
          <a:p>
            <a:pPr lvl="1">
              <a:buNone/>
            </a:pPr>
            <a:r>
              <a:rPr lang="en-US" altLang="zh-CN" dirty="0" smtClean="0">
                <a:latin typeface="Arial" charset="0"/>
              </a:rPr>
              <a:t>(1) </a:t>
            </a:r>
            <a:r>
              <a:rPr lang="zh-CN" altLang="en-US" dirty="0" smtClean="0">
                <a:latin typeface="Arial" charset="0"/>
                <a:ea typeface="黑体" pitchFamily="2" charset="-122"/>
              </a:rPr>
              <a:t>一</a:t>
            </a:r>
            <a:r>
              <a:rPr lang="zh-CN" altLang="en-US" dirty="0">
                <a:latin typeface="Arial" charset="0"/>
                <a:ea typeface="黑体" pitchFamily="2" charset="-122"/>
              </a:rPr>
              <a:t>个将 </a:t>
            </a:r>
            <a:r>
              <a:rPr lang="en-US" altLang="zh-CN" dirty="0">
                <a:latin typeface="Arial" charset="0"/>
                <a:ea typeface="黑体" pitchFamily="2" charset="-122"/>
              </a:rPr>
              <a:t>IP </a:t>
            </a:r>
            <a:r>
              <a:rPr lang="zh-CN" altLang="en-US" dirty="0">
                <a:latin typeface="Arial" charset="0"/>
                <a:ea typeface="黑体" pitchFamily="2" charset="-122"/>
              </a:rPr>
              <a:t>数据报封装到串行链路的方法。</a:t>
            </a:r>
          </a:p>
          <a:p>
            <a:pPr lvl="1">
              <a:buNone/>
            </a:pPr>
            <a:r>
              <a:rPr lang="en-US" altLang="zh-CN" dirty="0" smtClean="0">
                <a:latin typeface="Arial" charset="0"/>
                <a:ea typeface="黑体" pitchFamily="2" charset="-122"/>
              </a:rPr>
              <a:t>(2) </a:t>
            </a:r>
            <a:r>
              <a:rPr lang="zh-CN" altLang="en-US" dirty="0" smtClean="0">
                <a:latin typeface="Arial" charset="0"/>
                <a:ea typeface="黑体" pitchFamily="2" charset="-122"/>
              </a:rPr>
              <a:t>链路控制</a:t>
            </a:r>
            <a:r>
              <a:rPr lang="zh-CN" altLang="en-US" dirty="0">
                <a:latin typeface="Arial" charset="0"/>
                <a:ea typeface="黑体" pitchFamily="2" charset="-122"/>
              </a:rPr>
              <a:t>协议 </a:t>
            </a:r>
            <a:r>
              <a:rPr lang="en-US" altLang="zh-CN" dirty="0">
                <a:latin typeface="Arial" charset="0"/>
                <a:ea typeface="黑体" pitchFamily="2" charset="-122"/>
              </a:rPr>
              <a:t>LCP (Link Control Protocol)</a:t>
            </a:r>
            <a:r>
              <a:rPr lang="zh-CN" altLang="en-US" dirty="0">
                <a:latin typeface="Arial" charset="0"/>
                <a:ea typeface="黑体" pitchFamily="2" charset="-122"/>
              </a:rPr>
              <a:t>。</a:t>
            </a:r>
          </a:p>
          <a:p>
            <a:pPr lvl="1">
              <a:buNone/>
            </a:pPr>
            <a:r>
              <a:rPr lang="en-US" altLang="zh-CN" dirty="0" smtClean="0">
                <a:latin typeface="Arial" charset="0"/>
                <a:ea typeface="黑体" pitchFamily="2" charset="-122"/>
              </a:rPr>
              <a:t>(3) </a:t>
            </a:r>
            <a:r>
              <a:rPr lang="zh-CN" altLang="en-US" dirty="0" smtClean="0">
                <a:latin typeface="Arial" charset="0"/>
                <a:ea typeface="黑体" pitchFamily="2" charset="-122"/>
              </a:rPr>
              <a:t>网络</a:t>
            </a:r>
            <a:r>
              <a:rPr lang="zh-CN" altLang="en-US" dirty="0">
                <a:latin typeface="Arial" charset="0"/>
                <a:ea typeface="黑体" pitchFamily="2" charset="-122"/>
              </a:rPr>
              <a:t>控制协议 </a:t>
            </a:r>
            <a:r>
              <a:rPr lang="en-US" altLang="zh-CN" dirty="0">
                <a:latin typeface="Arial" charset="0"/>
                <a:ea typeface="黑体" pitchFamily="2" charset="-122"/>
              </a:rPr>
              <a:t>NCP (Network Control Protocol)</a:t>
            </a:r>
            <a:r>
              <a:rPr lang="zh-CN" altLang="en-US" dirty="0">
                <a:latin typeface="Arial" charset="0"/>
                <a:ea typeface="黑体" pitchFamily="2" charset="-122"/>
              </a:rPr>
              <a:t>。</a:t>
            </a:r>
            <a:r>
              <a:rPr lang="zh-CN" altLang="en-US" dirty="0"/>
              <a:t>   </a:t>
            </a:r>
          </a:p>
        </p:txBody>
      </p:sp>
    </p:spTree>
    <p:extLst>
      <p:ext uri="{BB962C8B-B14F-4D97-AF65-F5344CB8AC3E}">
        <p14:creationId xmlns="" xmlns:p14="http://schemas.microsoft.com/office/powerpoint/2010/main" val="1029640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ltLang="zh-CN" dirty="0"/>
              <a:t>3.2.2   PPP </a:t>
            </a:r>
            <a:r>
              <a:rPr lang="zh-CN" altLang="en-US" dirty="0"/>
              <a:t>协议的帧格式</a:t>
            </a:r>
          </a:p>
        </p:txBody>
      </p:sp>
      <p:sp>
        <p:nvSpPr>
          <p:cNvPr id="195587" name="Rectangle 3"/>
          <p:cNvSpPr>
            <a:spLocks noGrp="1" noChangeArrowheads="1"/>
          </p:cNvSpPr>
          <p:nvPr>
            <p:ph idx="1"/>
          </p:nvPr>
        </p:nvSpPr>
        <p:spPr/>
        <p:txBody>
          <a:bodyPr/>
          <a:lstStyle/>
          <a:p>
            <a:r>
              <a:rPr lang="en-US" altLang="zh-CN" sz="2800" dirty="0" smtClean="0"/>
              <a:t>PPP </a:t>
            </a:r>
            <a:r>
              <a:rPr lang="zh-CN" altLang="zh-CN" sz="2800" dirty="0" smtClean="0"/>
              <a:t>帧</a:t>
            </a:r>
            <a:r>
              <a:rPr lang="zh-CN" altLang="zh-CN" sz="2800" dirty="0"/>
              <a:t>的首部和尾部分别</a:t>
            </a:r>
            <a:r>
              <a:rPr lang="zh-CN" altLang="zh-CN" sz="2800" dirty="0" smtClean="0"/>
              <a:t>为</a:t>
            </a:r>
            <a:r>
              <a:rPr lang="en-US" altLang="zh-CN" sz="2800" dirty="0" smtClean="0"/>
              <a:t> 4 </a:t>
            </a:r>
            <a:r>
              <a:rPr lang="zh-CN" altLang="zh-CN" sz="2800" dirty="0" smtClean="0"/>
              <a:t>个</a:t>
            </a:r>
            <a:r>
              <a:rPr lang="zh-CN" altLang="zh-CN" sz="2800" dirty="0"/>
              <a:t>字段</a:t>
            </a:r>
            <a:r>
              <a:rPr lang="zh-CN" altLang="zh-CN" sz="2800" dirty="0" smtClean="0"/>
              <a:t>和</a:t>
            </a:r>
            <a:r>
              <a:rPr lang="en-US" altLang="zh-CN" sz="2800" dirty="0" smtClean="0"/>
              <a:t> 2 </a:t>
            </a:r>
            <a:r>
              <a:rPr lang="zh-CN" altLang="zh-CN" sz="2800" dirty="0" smtClean="0"/>
              <a:t>个</a:t>
            </a:r>
            <a:r>
              <a:rPr lang="zh-CN" altLang="zh-CN" sz="2800" dirty="0"/>
              <a:t>字段。</a:t>
            </a:r>
            <a:endParaRPr lang="en-US" altLang="zh-CN" sz="2800" dirty="0" smtClean="0"/>
          </a:p>
          <a:p>
            <a:r>
              <a:rPr lang="zh-CN" altLang="en-US" sz="2800" dirty="0" smtClean="0"/>
              <a:t>标志</a:t>
            </a:r>
            <a:r>
              <a:rPr lang="zh-CN" altLang="en-US" sz="2800" dirty="0"/>
              <a:t>字段 </a:t>
            </a:r>
            <a:r>
              <a:rPr lang="en-US" altLang="zh-CN" sz="2800" dirty="0"/>
              <a:t>F = 0x7E </a:t>
            </a:r>
            <a:r>
              <a:rPr lang="zh-CN" altLang="en-US" sz="2800" dirty="0"/>
              <a:t>（符号“</a:t>
            </a:r>
            <a:r>
              <a:rPr lang="en-US" altLang="zh-CN" sz="2800" dirty="0"/>
              <a:t>0x”</a:t>
            </a:r>
            <a:r>
              <a:rPr lang="zh-CN" altLang="en-US" sz="2800" dirty="0"/>
              <a:t>表示后面的字符是用十六进制表示。十六进制的 </a:t>
            </a:r>
            <a:r>
              <a:rPr lang="en-US" altLang="zh-CN" sz="2800" dirty="0"/>
              <a:t>7E </a:t>
            </a:r>
            <a:r>
              <a:rPr lang="zh-CN" altLang="en-US" sz="2800" dirty="0"/>
              <a:t>的二进制表示是 </a:t>
            </a:r>
            <a:r>
              <a:rPr lang="en-US" altLang="zh-CN" sz="2800" dirty="0"/>
              <a:t>01111110</a:t>
            </a:r>
            <a:r>
              <a:rPr lang="zh-CN" altLang="en-US" sz="2800" dirty="0"/>
              <a:t>）</a:t>
            </a:r>
            <a:r>
              <a:rPr lang="zh-CN" altLang="en-US" sz="2800" dirty="0" smtClean="0"/>
              <a:t>。</a:t>
            </a:r>
            <a:endParaRPr lang="en-US" altLang="zh-CN" sz="2800" dirty="0" smtClean="0"/>
          </a:p>
          <a:p>
            <a:r>
              <a:rPr lang="zh-CN" altLang="en-US" sz="2800" dirty="0" smtClean="0"/>
              <a:t>地址字段 </a:t>
            </a:r>
            <a:r>
              <a:rPr lang="en-US" altLang="zh-CN" sz="2800" dirty="0"/>
              <a:t>A </a:t>
            </a:r>
            <a:r>
              <a:rPr lang="zh-CN" altLang="en-US" sz="2800" dirty="0"/>
              <a:t>只置为 </a:t>
            </a:r>
            <a:r>
              <a:rPr lang="en-US" altLang="zh-CN" sz="2800" dirty="0"/>
              <a:t>0xFF</a:t>
            </a:r>
            <a:r>
              <a:rPr lang="zh-CN" altLang="en-US" sz="2800" dirty="0"/>
              <a:t>。地址字段实际上并不起作用。</a:t>
            </a:r>
          </a:p>
          <a:p>
            <a:r>
              <a:rPr lang="zh-CN" altLang="en-US" sz="2800" dirty="0"/>
              <a:t>控制字段 </a:t>
            </a:r>
            <a:r>
              <a:rPr lang="en-US" altLang="zh-CN" sz="2800" dirty="0"/>
              <a:t>C </a:t>
            </a:r>
            <a:r>
              <a:rPr lang="zh-CN" altLang="en-US" sz="2800" dirty="0"/>
              <a:t>通常置为 </a:t>
            </a:r>
            <a:r>
              <a:rPr lang="en-US" altLang="zh-CN" sz="2800" dirty="0"/>
              <a:t>0x03</a:t>
            </a:r>
            <a:r>
              <a:rPr lang="zh-CN" altLang="en-US" sz="2800" dirty="0"/>
              <a:t>。</a:t>
            </a:r>
          </a:p>
          <a:p>
            <a:r>
              <a:rPr lang="en-US" altLang="zh-CN" sz="2800" dirty="0">
                <a:solidFill>
                  <a:srgbClr val="FF0000"/>
                </a:solidFill>
              </a:rPr>
              <a:t>PPP </a:t>
            </a:r>
            <a:r>
              <a:rPr lang="zh-CN" altLang="en-US" sz="2800" dirty="0">
                <a:solidFill>
                  <a:srgbClr val="FF0000"/>
                </a:solidFill>
              </a:rPr>
              <a:t>是面向字节的，所有的 </a:t>
            </a:r>
            <a:r>
              <a:rPr lang="en-US" altLang="zh-CN" sz="2800" dirty="0">
                <a:solidFill>
                  <a:srgbClr val="FF0000"/>
                </a:solidFill>
              </a:rPr>
              <a:t>PPP</a:t>
            </a:r>
            <a:r>
              <a:rPr lang="en-US" altLang="zh-CN" sz="2800" b="1" dirty="0">
                <a:solidFill>
                  <a:srgbClr val="FF0000"/>
                </a:solidFill>
              </a:rPr>
              <a:t> </a:t>
            </a:r>
            <a:r>
              <a:rPr lang="zh-CN" altLang="en-US" sz="2800" dirty="0">
                <a:solidFill>
                  <a:srgbClr val="FF0000"/>
                </a:solidFill>
              </a:rPr>
              <a:t>帧的长度都是</a:t>
            </a:r>
            <a:r>
              <a:rPr lang="zh-CN" altLang="en-US" sz="2800" dirty="0">
                <a:solidFill>
                  <a:srgbClr val="0000FF"/>
                </a:solidFill>
              </a:rPr>
              <a:t>整数</a:t>
            </a:r>
            <a:r>
              <a:rPr lang="zh-CN" altLang="en-US" sz="2800" dirty="0">
                <a:solidFill>
                  <a:srgbClr val="FF0000"/>
                </a:solidFill>
              </a:rPr>
              <a:t>字节</a:t>
            </a:r>
            <a:r>
              <a:rPr lang="zh-CN" altLang="en-US" sz="2800" dirty="0" smtClean="0">
                <a:solidFill>
                  <a:srgbClr val="FF0000"/>
                </a:solidFill>
              </a:rPr>
              <a:t>。</a:t>
            </a:r>
            <a:endParaRPr lang="zh-CN" altLang="en-US" sz="2800" dirty="0">
              <a:solidFill>
                <a:srgbClr val="FF0000"/>
              </a:solidFill>
            </a:endParaRPr>
          </a:p>
        </p:txBody>
      </p:sp>
    </p:spTree>
    <p:extLst>
      <p:ext uri="{BB962C8B-B14F-4D97-AF65-F5344CB8AC3E}">
        <p14:creationId xmlns="" xmlns:p14="http://schemas.microsoft.com/office/powerpoint/2010/main" val="390856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5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55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55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55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t>本章重点</a:t>
            </a:r>
          </a:p>
        </p:txBody>
      </p:sp>
      <p:sp>
        <p:nvSpPr>
          <p:cNvPr id="6147" name="Rectangle 3"/>
          <p:cNvSpPr>
            <a:spLocks noGrp="1" noChangeArrowheads="1"/>
          </p:cNvSpPr>
          <p:nvPr>
            <p:ph type="body" idx="1"/>
          </p:nvPr>
        </p:nvSpPr>
        <p:spPr/>
        <p:txBody>
          <a:bodyPr/>
          <a:lstStyle/>
          <a:p>
            <a:pPr eaLnBrk="1" hangingPunct="1"/>
            <a:r>
              <a:rPr lang="zh-CN" altLang="en-US" smtClean="0"/>
              <a:t>数据链路层的三个基本问题</a:t>
            </a:r>
          </a:p>
          <a:p>
            <a:pPr eaLnBrk="1" hangingPunct="1"/>
            <a:r>
              <a:rPr lang="en-US" altLang="zh-CN" smtClean="0"/>
              <a:t>PPP</a:t>
            </a:r>
            <a:r>
              <a:rPr lang="zh-CN" altLang="en-US" smtClean="0"/>
              <a:t>协议的工作原理及帧格式</a:t>
            </a:r>
            <a:endParaRPr lang="en-US" altLang="zh-CN" smtClean="0"/>
          </a:p>
          <a:p>
            <a:pPr eaLnBrk="1" hangingPunct="1"/>
            <a:r>
              <a:rPr lang="zh-CN" altLang="en-US" smtClean="0"/>
              <a:t>局域网的概念（特点、优点、分类、传输媒体、媒体共享技术）</a:t>
            </a:r>
          </a:p>
          <a:p>
            <a:pPr eaLnBrk="1" hangingPunct="1"/>
            <a:r>
              <a:rPr lang="en-US" altLang="zh-CN" smtClean="0"/>
              <a:t>CSMA/CD</a:t>
            </a:r>
            <a:r>
              <a:rPr lang="zh-CN" altLang="en-US" smtClean="0"/>
              <a:t>协议</a:t>
            </a:r>
          </a:p>
          <a:p>
            <a:pPr eaLnBrk="1" hangingPunct="1"/>
            <a:r>
              <a:rPr lang="zh-CN" altLang="en-US" smtClean="0"/>
              <a:t>以太网的</a:t>
            </a:r>
            <a:r>
              <a:rPr lang="en-US" altLang="zh-CN" smtClean="0"/>
              <a:t>MAC</a:t>
            </a:r>
            <a:r>
              <a:rPr lang="zh-CN" altLang="en-US" smtClean="0"/>
              <a:t>帧结构和</a:t>
            </a:r>
            <a:r>
              <a:rPr lang="en-US" altLang="zh-CN" smtClean="0"/>
              <a:t>MAC</a:t>
            </a:r>
            <a:r>
              <a:rPr lang="zh-CN" altLang="en-US" smtClean="0"/>
              <a:t>地址</a:t>
            </a:r>
          </a:p>
          <a:p>
            <a:pPr eaLnBrk="1" hangingPunct="1"/>
            <a:r>
              <a:rPr lang="zh-CN" altLang="en-US" smtClean="0"/>
              <a:t>以太网的扩展方式</a:t>
            </a:r>
          </a:p>
          <a:p>
            <a:pPr eaLnBrk="1" hangingPunct="1"/>
            <a:r>
              <a:rPr lang="zh-CN" altLang="en-US" smtClean="0"/>
              <a:t>虚拟局域网的概念</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algn="ctr"/>
            <a:r>
              <a:rPr lang="en-US" altLang="zh-CN" dirty="0"/>
              <a:t>PPP </a:t>
            </a:r>
            <a:r>
              <a:rPr lang="zh-CN" altLang="en-US" dirty="0"/>
              <a:t>协议的帧格式</a:t>
            </a:r>
          </a:p>
        </p:txBody>
      </p:sp>
      <p:sp>
        <p:nvSpPr>
          <p:cNvPr id="194564" name="Rectangle 4"/>
          <p:cNvSpPr>
            <a:spLocks noChangeArrowheads="1"/>
          </p:cNvSpPr>
          <p:nvPr/>
        </p:nvSpPr>
        <p:spPr bwMode="auto">
          <a:xfrm>
            <a:off x="4368578" y="1497485"/>
            <a:ext cx="3140340" cy="465137"/>
          </a:xfrm>
          <a:prstGeom prst="rect">
            <a:avLst/>
          </a:prstGeom>
          <a:solidFill>
            <a:srgbClr val="FFCCFF"/>
          </a:solidFill>
          <a:ln w="9525">
            <a:solidFill>
              <a:schemeClr val="folHlink"/>
            </a:solidFill>
            <a:miter lim="800000"/>
            <a:headEnd/>
            <a:tailEnd/>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itchFamily="2" charset="-122"/>
              </a:rPr>
              <a:t>IP </a:t>
            </a:r>
            <a:r>
              <a:rPr kumimoji="1" lang="zh-CN" altLang="en-US" b="1">
                <a:solidFill>
                  <a:srgbClr val="000099"/>
                </a:solidFill>
                <a:latin typeface="+mn-lt"/>
                <a:ea typeface="黑体" pitchFamily="2" charset="-122"/>
              </a:rPr>
              <a:t>数据报</a:t>
            </a:r>
          </a:p>
        </p:txBody>
      </p:sp>
      <p:sp>
        <p:nvSpPr>
          <p:cNvPr id="194569" name="Text Box 9"/>
          <p:cNvSpPr txBox="1">
            <a:spLocks noChangeArrowheads="1"/>
          </p:cNvSpPr>
          <p:nvPr/>
        </p:nvSpPr>
        <p:spPr bwMode="auto">
          <a:xfrm>
            <a:off x="1522323" y="2932584"/>
            <a:ext cx="31290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0" name="Text Box 10"/>
          <p:cNvSpPr txBox="1">
            <a:spLocks noChangeArrowheads="1"/>
          </p:cNvSpPr>
          <p:nvPr/>
        </p:nvSpPr>
        <p:spPr bwMode="auto">
          <a:xfrm>
            <a:off x="3682381" y="2932584"/>
            <a:ext cx="31290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2</a:t>
            </a:r>
          </a:p>
        </p:txBody>
      </p:sp>
      <p:sp>
        <p:nvSpPr>
          <p:cNvPr id="194571" name="Text Box 11"/>
          <p:cNvSpPr txBox="1">
            <a:spLocks noChangeArrowheads="1"/>
          </p:cNvSpPr>
          <p:nvPr/>
        </p:nvSpPr>
        <p:spPr bwMode="auto">
          <a:xfrm>
            <a:off x="2112211" y="2932584"/>
            <a:ext cx="31290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2" name="Text Box 12"/>
          <p:cNvSpPr txBox="1">
            <a:spLocks noChangeArrowheads="1"/>
          </p:cNvSpPr>
          <p:nvPr/>
        </p:nvSpPr>
        <p:spPr bwMode="auto">
          <a:xfrm>
            <a:off x="8881311" y="2932584"/>
            <a:ext cx="31290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3" name="Text Box 13"/>
          <p:cNvSpPr txBox="1">
            <a:spLocks noChangeArrowheads="1"/>
          </p:cNvSpPr>
          <p:nvPr/>
        </p:nvSpPr>
        <p:spPr bwMode="auto">
          <a:xfrm>
            <a:off x="640069" y="2932584"/>
            <a:ext cx="6463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a:t>
            </a:r>
          </a:p>
        </p:txBody>
      </p:sp>
      <p:sp>
        <p:nvSpPr>
          <p:cNvPr id="194578" name="Text Box 18"/>
          <p:cNvSpPr txBox="1">
            <a:spLocks noChangeArrowheads="1"/>
          </p:cNvSpPr>
          <p:nvPr/>
        </p:nvSpPr>
        <p:spPr bwMode="auto">
          <a:xfrm>
            <a:off x="2700379" y="2932584"/>
            <a:ext cx="31290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83" name="Text Box 23"/>
          <p:cNvSpPr txBox="1">
            <a:spLocks noChangeArrowheads="1"/>
          </p:cNvSpPr>
          <p:nvPr/>
        </p:nvSpPr>
        <p:spPr bwMode="auto">
          <a:xfrm>
            <a:off x="7901029" y="2932584"/>
            <a:ext cx="31290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2</a:t>
            </a:r>
          </a:p>
        </p:txBody>
      </p:sp>
      <p:sp>
        <p:nvSpPr>
          <p:cNvPr id="194586" name="Line 26"/>
          <p:cNvSpPr>
            <a:spLocks noChangeShapeType="1"/>
          </p:cNvSpPr>
          <p:nvPr/>
        </p:nvSpPr>
        <p:spPr bwMode="auto">
          <a:xfrm>
            <a:off x="4368578" y="1484785"/>
            <a:ext cx="18918" cy="923925"/>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87" name="Line 27"/>
          <p:cNvSpPr>
            <a:spLocks noChangeShapeType="1"/>
          </p:cNvSpPr>
          <p:nvPr/>
        </p:nvSpPr>
        <p:spPr bwMode="auto">
          <a:xfrm>
            <a:off x="7508917" y="1484784"/>
            <a:ext cx="0" cy="889000"/>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1" name="Text Box 31"/>
          <p:cNvSpPr txBox="1">
            <a:spLocks noChangeArrowheads="1"/>
          </p:cNvSpPr>
          <p:nvPr/>
        </p:nvSpPr>
        <p:spPr bwMode="auto">
          <a:xfrm>
            <a:off x="4760690" y="2932584"/>
            <a:ext cx="2048959"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不超过 </a:t>
            </a:r>
            <a:r>
              <a:rPr kumimoji="1" lang="en-US" altLang="zh-CN" b="1">
                <a:solidFill>
                  <a:srgbClr val="000099"/>
                </a:solidFill>
                <a:latin typeface="+mn-lt"/>
                <a:ea typeface="黑体" pitchFamily="2" charset="-122"/>
              </a:rPr>
              <a:t>1500 </a:t>
            </a:r>
            <a:r>
              <a:rPr kumimoji="1" lang="zh-CN" altLang="en-US" b="1">
                <a:solidFill>
                  <a:srgbClr val="000099"/>
                </a:solidFill>
                <a:latin typeface="+mn-lt"/>
                <a:ea typeface="黑体" pitchFamily="2" charset="-122"/>
              </a:rPr>
              <a:t>字节</a:t>
            </a:r>
          </a:p>
        </p:txBody>
      </p:sp>
      <p:sp>
        <p:nvSpPr>
          <p:cNvPr id="194592" name="Line 32"/>
          <p:cNvSpPr>
            <a:spLocks noChangeShapeType="1"/>
          </p:cNvSpPr>
          <p:nvPr/>
        </p:nvSpPr>
        <p:spPr bwMode="auto">
          <a:xfrm>
            <a:off x="1441492" y="3553867"/>
            <a:ext cx="7947158" cy="0"/>
          </a:xfrm>
          <a:prstGeom prst="line">
            <a:avLst/>
          </a:prstGeom>
          <a:noFill/>
          <a:ln w="28575">
            <a:solidFill>
              <a:srgbClr val="333399"/>
            </a:solidFill>
            <a:round/>
            <a:headEnd type="triangle" w="med" len="lg"/>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4593" name="Text Box 33"/>
          <p:cNvSpPr txBox="1">
            <a:spLocks noChangeArrowheads="1"/>
          </p:cNvSpPr>
          <p:nvPr/>
        </p:nvSpPr>
        <p:spPr bwMode="auto">
          <a:xfrm>
            <a:off x="4837029" y="3316922"/>
            <a:ext cx="1023229" cy="40011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PPP </a:t>
            </a:r>
            <a:r>
              <a:rPr kumimoji="1" lang="zh-CN" altLang="en-US" sz="2000" b="1" dirty="0">
                <a:solidFill>
                  <a:srgbClr val="000099"/>
                </a:solidFill>
                <a:latin typeface="+mn-lt"/>
                <a:ea typeface="黑体" pitchFamily="2" charset="-122"/>
              </a:rPr>
              <a:t>帧</a:t>
            </a:r>
          </a:p>
        </p:txBody>
      </p:sp>
      <p:sp>
        <p:nvSpPr>
          <p:cNvPr id="194599" name="Text Box 39"/>
          <p:cNvSpPr txBox="1">
            <a:spLocks noChangeArrowheads="1"/>
          </p:cNvSpPr>
          <p:nvPr/>
        </p:nvSpPr>
        <p:spPr bwMode="auto">
          <a:xfrm>
            <a:off x="416496" y="1746722"/>
            <a:ext cx="87716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先发送</a:t>
            </a:r>
          </a:p>
        </p:txBody>
      </p:sp>
      <p:sp>
        <p:nvSpPr>
          <p:cNvPr id="194565" name="Rectangle 5"/>
          <p:cNvSpPr>
            <a:spLocks noChangeArrowheads="1"/>
          </p:cNvSpPr>
          <p:nvPr/>
        </p:nvSpPr>
        <p:spPr bwMode="auto">
          <a:xfrm>
            <a:off x="1424294" y="2332510"/>
            <a:ext cx="7947158" cy="566737"/>
          </a:xfrm>
          <a:prstGeom prst="rect">
            <a:avLst/>
          </a:prstGeom>
          <a:solidFill>
            <a:srgbClr val="FFFFCC"/>
          </a:solidFill>
          <a:ln w="9525">
            <a:solidFill>
              <a:schemeClr val="folHlink"/>
            </a:solidFill>
            <a:miter lim="800000"/>
            <a:headEnd/>
            <a:tailEnd/>
          </a:ln>
          <a:effectLst>
            <a:outerShdw dist="35921" dir="2700000" algn="ctr" rotWithShape="0">
              <a:schemeClr val="bg2"/>
            </a:outerShdw>
          </a:effectLst>
        </p:spPr>
        <p:txBody>
          <a:bodyPr wrap="none" anchor="ctr"/>
          <a:lstStyle/>
          <a:p>
            <a:pPr algn="ctr"/>
            <a:endParaRPr kumimoji="1" lang="zh-CN" altLang="zh-CN" b="1">
              <a:solidFill>
                <a:srgbClr val="000099"/>
              </a:solidFill>
              <a:latin typeface="+mn-lt"/>
              <a:ea typeface="黑体" pitchFamily="2" charset="-122"/>
            </a:endParaRPr>
          </a:p>
        </p:txBody>
      </p:sp>
      <p:sp>
        <p:nvSpPr>
          <p:cNvPr id="194566" name="Line 6"/>
          <p:cNvSpPr>
            <a:spLocks noChangeShapeType="1"/>
          </p:cNvSpPr>
          <p:nvPr/>
        </p:nvSpPr>
        <p:spPr bwMode="auto">
          <a:xfrm>
            <a:off x="2014183" y="2332510"/>
            <a:ext cx="0" cy="56673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67" name="Line 7"/>
          <p:cNvSpPr>
            <a:spLocks noChangeShapeType="1"/>
          </p:cNvSpPr>
          <p:nvPr/>
        </p:nvSpPr>
        <p:spPr bwMode="auto">
          <a:xfrm>
            <a:off x="8685254" y="2343622"/>
            <a:ext cx="0" cy="555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68" name="Text Box 8"/>
          <p:cNvSpPr txBox="1">
            <a:spLocks noChangeArrowheads="1"/>
          </p:cNvSpPr>
          <p:nvPr/>
        </p:nvSpPr>
        <p:spPr bwMode="auto">
          <a:xfrm>
            <a:off x="1420854" y="2535710"/>
            <a:ext cx="46679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7E</a:t>
            </a:r>
          </a:p>
        </p:txBody>
      </p:sp>
      <p:sp>
        <p:nvSpPr>
          <p:cNvPr id="194574" name="Line 14"/>
          <p:cNvSpPr>
            <a:spLocks noChangeShapeType="1"/>
          </p:cNvSpPr>
          <p:nvPr/>
        </p:nvSpPr>
        <p:spPr bwMode="auto">
          <a:xfrm>
            <a:off x="2602352" y="2343622"/>
            <a:ext cx="0" cy="555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75" name="Line 15"/>
          <p:cNvSpPr>
            <a:spLocks noChangeShapeType="1"/>
          </p:cNvSpPr>
          <p:nvPr/>
        </p:nvSpPr>
        <p:spPr bwMode="auto">
          <a:xfrm>
            <a:off x="3190521" y="2332510"/>
            <a:ext cx="0" cy="56673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76" name="Text Box 16"/>
          <p:cNvSpPr txBox="1">
            <a:spLocks noChangeArrowheads="1"/>
          </p:cNvSpPr>
          <p:nvPr/>
        </p:nvSpPr>
        <p:spPr bwMode="auto">
          <a:xfrm>
            <a:off x="2009023" y="2535710"/>
            <a:ext cx="46679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FF</a:t>
            </a:r>
          </a:p>
        </p:txBody>
      </p:sp>
      <p:sp>
        <p:nvSpPr>
          <p:cNvPr id="194577" name="Text Box 17"/>
          <p:cNvSpPr txBox="1">
            <a:spLocks noChangeArrowheads="1"/>
          </p:cNvSpPr>
          <p:nvPr/>
        </p:nvSpPr>
        <p:spPr bwMode="auto">
          <a:xfrm>
            <a:off x="2590313" y="2535710"/>
            <a:ext cx="44114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03</a:t>
            </a:r>
          </a:p>
        </p:txBody>
      </p:sp>
      <p:sp>
        <p:nvSpPr>
          <p:cNvPr id="194579" name="Text Box 19"/>
          <p:cNvSpPr txBox="1">
            <a:spLocks noChangeArrowheads="1"/>
          </p:cNvSpPr>
          <p:nvPr/>
        </p:nvSpPr>
        <p:spPr bwMode="auto">
          <a:xfrm>
            <a:off x="1503405" y="2299172"/>
            <a:ext cx="32573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a:t>
            </a:r>
          </a:p>
        </p:txBody>
      </p:sp>
      <p:sp>
        <p:nvSpPr>
          <p:cNvPr id="194580" name="Text Box 20"/>
          <p:cNvSpPr txBox="1">
            <a:spLocks noChangeArrowheads="1"/>
          </p:cNvSpPr>
          <p:nvPr/>
        </p:nvSpPr>
        <p:spPr bwMode="auto">
          <a:xfrm>
            <a:off x="2053738" y="2297585"/>
            <a:ext cx="35137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p>
        </p:txBody>
      </p:sp>
      <p:sp>
        <p:nvSpPr>
          <p:cNvPr id="194581" name="Text Box 21"/>
          <p:cNvSpPr txBox="1">
            <a:spLocks noChangeArrowheads="1"/>
          </p:cNvSpPr>
          <p:nvPr/>
        </p:nvSpPr>
        <p:spPr bwMode="auto">
          <a:xfrm>
            <a:off x="2605791" y="2299172"/>
            <a:ext cx="35137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p>
        </p:txBody>
      </p:sp>
      <p:sp>
        <p:nvSpPr>
          <p:cNvPr id="194582" name="Text Box 22"/>
          <p:cNvSpPr txBox="1">
            <a:spLocks noChangeArrowheads="1"/>
          </p:cNvSpPr>
          <p:nvPr/>
        </p:nvSpPr>
        <p:spPr bwMode="auto">
          <a:xfrm>
            <a:off x="7806215" y="2483604"/>
            <a:ext cx="6463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FCS</a:t>
            </a:r>
          </a:p>
        </p:txBody>
      </p:sp>
      <p:sp>
        <p:nvSpPr>
          <p:cNvPr id="194584" name="Text Box 24"/>
          <p:cNvSpPr txBox="1">
            <a:spLocks noChangeArrowheads="1"/>
          </p:cNvSpPr>
          <p:nvPr/>
        </p:nvSpPr>
        <p:spPr bwMode="auto">
          <a:xfrm>
            <a:off x="8812520" y="2319810"/>
            <a:ext cx="32573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a:t>
            </a:r>
          </a:p>
        </p:txBody>
      </p:sp>
      <p:sp>
        <p:nvSpPr>
          <p:cNvPr id="194585" name="Text Box 25"/>
          <p:cNvSpPr txBox="1">
            <a:spLocks noChangeArrowheads="1"/>
          </p:cNvSpPr>
          <p:nvPr/>
        </p:nvSpPr>
        <p:spPr bwMode="auto">
          <a:xfrm>
            <a:off x="8747167" y="2535710"/>
            <a:ext cx="46679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7E</a:t>
            </a:r>
          </a:p>
        </p:txBody>
      </p:sp>
      <p:sp>
        <p:nvSpPr>
          <p:cNvPr id="194588" name="Rectangle 28"/>
          <p:cNvSpPr>
            <a:spLocks noChangeArrowheads="1"/>
          </p:cNvSpPr>
          <p:nvPr/>
        </p:nvSpPr>
        <p:spPr bwMode="auto">
          <a:xfrm>
            <a:off x="4368578" y="2359497"/>
            <a:ext cx="3140340" cy="519113"/>
          </a:xfrm>
          <a:prstGeom prst="rect">
            <a:avLst/>
          </a:prstGeom>
          <a:solidFill>
            <a:srgbClr val="FF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89" name="Text Box 29"/>
          <p:cNvSpPr txBox="1">
            <a:spLocks noChangeArrowheads="1"/>
          </p:cNvSpPr>
          <p:nvPr/>
        </p:nvSpPr>
        <p:spPr bwMode="auto">
          <a:xfrm>
            <a:off x="3431066" y="2467729"/>
            <a:ext cx="6463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协议</a:t>
            </a:r>
          </a:p>
        </p:txBody>
      </p:sp>
      <p:sp>
        <p:nvSpPr>
          <p:cNvPr id="194590" name="Text Box 30"/>
          <p:cNvSpPr txBox="1">
            <a:spLocks noChangeArrowheads="1"/>
          </p:cNvSpPr>
          <p:nvPr/>
        </p:nvSpPr>
        <p:spPr bwMode="auto">
          <a:xfrm>
            <a:off x="4912513" y="2483604"/>
            <a:ext cx="1883849"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信    息    部    分</a:t>
            </a:r>
          </a:p>
        </p:txBody>
      </p:sp>
      <p:sp>
        <p:nvSpPr>
          <p:cNvPr id="194594" name="AutoShape 34"/>
          <p:cNvSpPr>
            <a:spLocks/>
          </p:cNvSpPr>
          <p:nvPr/>
        </p:nvSpPr>
        <p:spPr bwMode="auto">
          <a:xfrm rot="5400000">
            <a:off x="2808329" y="772262"/>
            <a:ext cx="176213" cy="2944283"/>
          </a:xfrm>
          <a:prstGeom prst="leftBrace">
            <a:avLst>
              <a:gd name="adj1" fmla="val 128528"/>
              <a:gd name="adj2" fmla="val 50069"/>
            </a:avLst>
          </a:prstGeom>
          <a:noFill/>
          <a:ln w="127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5" name="AutoShape 35"/>
          <p:cNvSpPr>
            <a:spLocks/>
          </p:cNvSpPr>
          <p:nvPr/>
        </p:nvSpPr>
        <p:spPr bwMode="auto">
          <a:xfrm rot="5400000">
            <a:off x="8359222" y="1320280"/>
            <a:ext cx="161925" cy="1862535"/>
          </a:xfrm>
          <a:prstGeom prst="leftBrace">
            <a:avLst>
              <a:gd name="adj1" fmla="val 88480"/>
              <a:gd name="adj2" fmla="val 50000"/>
            </a:avLst>
          </a:prstGeom>
          <a:noFill/>
          <a:ln w="127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6" name="Text Box 36"/>
          <p:cNvSpPr txBox="1">
            <a:spLocks noChangeArrowheads="1"/>
          </p:cNvSpPr>
          <p:nvPr/>
        </p:nvSpPr>
        <p:spPr bwMode="auto">
          <a:xfrm>
            <a:off x="2542759" y="1772816"/>
            <a:ext cx="700833"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首部</a:t>
            </a:r>
          </a:p>
        </p:txBody>
      </p:sp>
      <p:sp>
        <p:nvSpPr>
          <p:cNvPr id="194597" name="Text Box 37"/>
          <p:cNvSpPr txBox="1">
            <a:spLocks noChangeArrowheads="1"/>
          </p:cNvSpPr>
          <p:nvPr/>
        </p:nvSpPr>
        <p:spPr bwMode="auto">
          <a:xfrm>
            <a:off x="8094247" y="1772816"/>
            <a:ext cx="700833"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尾部</a:t>
            </a:r>
          </a:p>
        </p:txBody>
      </p:sp>
      <p:sp>
        <p:nvSpPr>
          <p:cNvPr id="194598" name="Line 38"/>
          <p:cNvSpPr>
            <a:spLocks noChangeShapeType="1"/>
          </p:cNvSpPr>
          <p:nvPr/>
        </p:nvSpPr>
        <p:spPr bwMode="auto">
          <a:xfrm>
            <a:off x="1424294" y="1764185"/>
            <a:ext cx="0" cy="485775"/>
          </a:xfrm>
          <a:prstGeom prst="line">
            <a:avLst/>
          </a:prstGeom>
          <a:noFill/>
          <a:ln w="28575">
            <a:solidFill>
              <a:srgbClr val="C00000"/>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4600" name="Line 40"/>
          <p:cNvSpPr>
            <a:spLocks noChangeShapeType="1"/>
          </p:cNvSpPr>
          <p:nvPr/>
        </p:nvSpPr>
        <p:spPr bwMode="auto">
          <a:xfrm>
            <a:off x="7508917" y="2303934"/>
            <a:ext cx="0" cy="59531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601" name="Line 41"/>
          <p:cNvSpPr>
            <a:spLocks noChangeShapeType="1"/>
          </p:cNvSpPr>
          <p:nvPr/>
        </p:nvSpPr>
        <p:spPr bwMode="auto">
          <a:xfrm>
            <a:off x="4368577" y="2343622"/>
            <a:ext cx="0" cy="555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602" name="AutoShape 42"/>
          <p:cNvSpPr>
            <a:spLocks noChangeArrowheads="1"/>
          </p:cNvSpPr>
          <p:nvPr/>
        </p:nvSpPr>
        <p:spPr bwMode="auto">
          <a:xfrm>
            <a:off x="5742691" y="1900710"/>
            <a:ext cx="294084" cy="566737"/>
          </a:xfrm>
          <a:prstGeom prst="downArrow">
            <a:avLst>
              <a:gd name="adj1" fmla="val 50000"/>
              <a:gd name="adj2" fmla="val 78290"/>
            </a:avLst>
          </a:prstGeom>
          <a:solidFill>
            <a:schemeClr val="accent1"/>
          </a:soli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2" name="矩形 1"/>
          <p:cNvSpPr/>
          <p:nvPr/>
        </p:nvSpPr>
        <p:spPr>
          <a:xfrm>
            <a:off x="1496616" y="4010288"/>
            <a:ext cx="7624251" cy="1938992"/>
          </a:xfrm>
          <a:prstGeom prst="rect">
            <a:avLst/>
          </a:prstGeom>
          <a:solidFill>
            <a:srgbClr val="66FF66"/>
          </a:solidFill>
          <a:ln>
            <a:solidFill>
              <a:schemeClr val="tx1"/>
            </a:solidFill>
          </a:ln>
        </p:spPr>
        <p:txBody>
          <a:bodyPr wrap="square">
            <a:spAutoFit/>
          </a:bodyPr>
          <a:lstStyle/>
          <a:p>
            <a:pPr>
              <a:spcBef>
                <a:spcPts val="0"/>
              </a:spcBef>
            </a:pPr>
            <a:r>
              <a:rPr lang="en-US" altLang="zh-CN" sz="2400" b="1" dirty="0">
                <a:latin typeface="+mn-lt"/>
                <a:ea typeface="黑体" pitchFamily="2" charset="-122"/>
              </a:rPr>
              <a:t>PPP </a:t>
            </a:r>
            <a:r>
              <a:rPr lang="zh-CN" altLang="en-US" sz="2400" b="1" dirty="0">
                <a:latin typeface="+mn-lt"/>
                <a:ea typeface="黑体" pitchFamily="2" charset="-122"/>
              </a:rPr>
              <a:t>有一个 </a:t>
            </a:r>
            <a:r>
              <a:rPr lang="en-US" altLang="zh-CN" sz="2400" b="1" dirty="0">
                <a:latin typeface="+mn-lt"/>
                <a:ea typeface="黑体" pitchFamily="2" charset="-122"/>
              </a:rPr>
              <a:t>2 </a:t>
            </a:r>
            <a:r>
              <a:rPr lang="zh-CN" altLang="en-US" sz="2400" b="1" dirty="0">
                <a:latin typeface="+mn-lt"/>
                <a:ea typeface="黑体" pitchFamily="2" charset="-122"/>
              </a:rPr>
              <a:t>个字节的协议字段</a:t>
            </a:r>
            <a:r>
              <a:rPr lang="zh-CN" altLang="en-US" sz="2400" b="1" dirty="0" smtClean="0">
                <a:latin typeface="+mn-lt"/>
                <a:ea typeface="黑体" pitchFamily="2" charset="-122"/>
              </a:rPr>
              <a:t>。其值</a:t>
            </a:r>
            <a:endParaRPr lang="zh-CN" altLang="en-US" sz="2400" b="1" dirty="0">
              <a:latin typeface="+mn-lt"/>
              <a:ea typeface="黑体" pitchFamily="2" charset="-122"/>
            </a:endParaRPr>
          </a:p>
          <a:p>
            <a:pPr marL="360363" indent="-360363">
              <a:spcBef>
                <a:spcPts val="0"/>
              </a:spcBef>
              <a:buSzPct val="80000"/>
              <a:buFont typeface="Wingdings" pitchFamily="2" charset="2"/>
              <a:buChar char="l"/>
            </a:pPr>
            <a:r>
              <a:rPr lang="zh-CN" altLang="en-US" sz="2400" b="1" dirty="0">
                <a:latin typeface="+mn-lt"/>
                <a:ea typeface="黑体" pitchFamily="2" charset="-122"/>
              </a:rPr>
              <a:t>若</a:t>
            </a:r>
            <a:r>
              <a:rPr lang="zh-CN" altLang="en-US" sz="2400" b="1" dirty="0" smtClean="0">
                <a:latin typeface="+mn-lt"/>
                <a:ea typeface="黑体" pitchFamily="2" charset="-122"/>
              </a:rPr>
              <a:t>为 </a:t>
            </a:r>
            <a:r>
              <a:rPr lang="en-US" altLang="zh-CN" sz="2400" b="1" dirty="0" smtClean="0">
                <a:latin typeface="+mn-lt"/>
                <a:ea typeface="黑体" pitchFamily="2" charset="-122"/>
              </a:rPr>
              <a:t>0x0021</a:t>
            </a:r>
            <a:r>
              <a:rPr lang="zh-CN" altLang="en-US" sz="2400" b="1" dirty="0" smtClean="0">
                <a:latin typeface="+mn-lt"/>
                <a:ea typeface="黑体" pitchFamily="2" charset="-122"/>
              </a:rPr>
              <a:t>，则信息字段就是 </a:t>
            </a:r>
            <a:r>
              <a:rPr lang="en-US" altLang="zh-CN" sz="2400" b="1" dirty="0" smtClean="0">
                <a:latin typeface="+mn-lt"/>
                <a:ea typeface="黑体" pitchFamily="2" charset="-122"/>
              </a:rPr>
              <a:t>IP </a:t>
            </a:r>
            <a:r>
              <a:rPr lang="zh-CN" altLang="en-US" sz="2400" b="1" dirty="0">
                <a:latin typeface="+mn-lt"/>
                <a:ea typeface="黑体" pitchFamily="2" charset="-122"/>
              </a:rPr>
              <a:t>数据报</a:t>
            </a:r>
            <a:r>
              <a:rPr lang="zh-CN" altLang="en-US" sz="2400" b="1" dirty="0" smtClean="0">
                <a:latin typeface="+mn-lt"/>
                <a:ea typeface="黑体" pitchFamily="2" charset="-122"/>
              </a:rPr>
              <a:t>。</a:t>
            </a:r>
            <a:endParaRPr lang="en-US" altLang="zh-CN" sz="2400" b="1" dirty="0" smtClean="0">
              <a:latin typeface="+mn-lt"/>
              <a:ea typeface="黑体" pitchFamily="2" charset="-122"/>
            </a:endParaRPr>
          </a:p>
          <a:p>
            <a:pPr marL="360363" indent="-360363">
              <a:spcBef>
                <a:spcPts val="0"/>
              </a:spcBef>
              <a:buSzPct val="80000"/>
              <a:buFont typeface="Wingdings" pitchFamily="2" charset="2"/>
              <a:buChar char="l"/>
            </a:pPr>
            <a:r>
              <a:rPr lang="zh-CN" altLang="en-US" sz="2400" b="1" dirty="0">
                <a:ea typeface="黑体" pitchFamily="2" charset="-122"/>
              </a:rPr>
              <a:t>若为 </a:t>
            </a:r>
            <a:r>
              <a:rPr lang="en-US" altLang="zh-CN" sz="2400" b="1" dirty="0">
                <a:ea typeface="黑体" pitchFamily="2" charset="-122"/>
              </a:rPr>
              <a:t>0x8021</a:t>
            </a:r>
            <a:r>
              <a:rPr lang="zh-CN" altLang="en-US" sz="2400" b="1" dirty="0">
                <a:ea typeface="黑体" pitchFamily="2" charset="-122"/>
              </a:rPr>
              <a:t>，则信息字段是网络控制数据</a:t>
            </a:r>
            <a:r>
              <a:rPr lang="zh-CN" altLang="en-US" sz="2400" b="1" dirty="0" smtClean="0">
                <a:ea typeface="黑体" pitchFamily="2" charset="-122"/>
              </a:rPr>
              <a:t>。</a:t>
            </a:r>
            <a:endParaRPr lang="zh-CN" altLang="en-US" sz="2400" b="1" dirty="0">
              <a:latin typeface="+mn-lt"/>
              <a:ea typeface="黑体" pitchFamily="2" charset="-122"/>
            </a:endParaRPr>
          </a:p>
          <a:p>
            <a:pPr marL="360363" indent="-360363">
              <a:spcBef>
                <a:spcPts val="0"/>
              </a:spcBef>
              <a:buSzPct val="80000"/>
              <a:buFont typeface="Wingdings" pitchFamily="2" charset="2"/>
              <a:buChar char="l"/>
            </a:pPr>
            <a:r>
              <a:rPr lang="zh-CN" altLang="en-US" sz="2400" b="1" dirty="0">
                <a:latin typeface="+mn-lt"/>
                <a:ea typeface="黑体" pitchFamily="2" charset="-122"/>
              </a:rPr>
              <a:t>若为 </a:t>
            </a:r>
            <a:r>
              <a:rPr lang="en-US" altLang="zh-CN" sz="2400" b="1" dirty="0" smtClean="0">
                <a:latin typeface="+mn-lt"/>
                <a:ea typeface="黑体" pitchFamily="2" charset="-122"/>
              </a:rPr>
              <a:t>0xC021</a:t>
            </a:r>
            <a:r>
              <a:rPr lang="zh-CN" altLang="en-US" sz="2400" b="1" dirty="0">
                <a:latin typeface="+mn-lt"/>
                <a:ea typeface="黑体" pitchFamily="2" charset="-122"/>
              </a:rPr>
              <a:t>，</a:t>
            </a:r>
            <a:r>
              <a:rPr lang="zh-CN" altLang="en-US" sz="2400" b="1" dirty="0" smtClean="0">
                <a:latin typeface="+mn-lt"/>
                <a:ea typeface="黑体" pitchFamily="2" charset="-122"/>
              </a:rPr>
              <a:t>则</a:t>
            </a:r>
            <a:r>
              <a:rPr lang="zh-CN" altLang="en-US" sz="2400" b="1" dirty="0">
                <a:latin typeface="+mn-lt"/>
                <a:ea typeface="黑体" pitchFamily="2" charset="-122"/>
              </a:rPr>
              <a:t>信息字段是 </a:t>
            </a:r>
            <a:r>
              <a:rPr lang="en-US" altLang="zh-CN" sz="2400" b="1" dirty="0">
                <a:latin typeface="+mn-lt"/>
                <a:ea typeface="黑体" pitchFamily="2" charset="-122"/>
              </a:rPr>
              <a:t>PPP </a:t>
            </a:r>
            <a:r>
              <a:rPr lang="zh-CN" altLang="en-US" sz="2400" b="1" dirty="0">
                <a:latin typeface="+mn-lt"/>
                <a:ea typeface="黑体" pitchFamily="2" charset="-122"/>
              </a:rPr>
              <a:t>链路控制数据。</a:t>
            </a:r>
          </a:p>
          <a:p>
            <a:pPr marL="360363" indent="-360363">
              <a:spcBef>
                <a:spcPts val="0"/>
              </a:spcBef>
              <a:buSzPct val="80000"/>
              <a:buFont typeface="Wingdings" pitchFamily="2" charset="2"/>
              <a:buChar char="l"/>
            </a:pPr>
            <a:r>
              <a:rPr lang="zh-CN" altLang="en-US" sz="2400" b="1" dirty="0" smtClean="0">
                <a:ea typeface="黑体" pitchFamily="2" charset="-122"/>
              </a:rPr>
              <a:t>若</a:t>
            </a:r>
            <a:r>
              <a:rPr lang="zh-CN" altLang="en-US" sz="2400" b="1" dirty="0">
                <a:ea typeface="黑体" pitchFamily="2" charset="-122"/>
              </a:rPr>
              <a:t>为 </a:t>
            </a:r>
            <a:r>
              <a:rPr lang="en-US" altLang="zh-CN" sz="2400" b="1" dirty="0" smtClean="0">
                <a:ea typeface="黑体" pitchFamily="2" charset="-122"/>
              </a:rPr>
              <a:t>0xC023</a:t>
            </a:r>
            <a:r>
              <a:rPr lang="zh-CN" altLang="en-US" sz="2400" b="1" dirty="0" smtClean="0">
                <a:ea typeface="黑体" pitchFamily="2" charset="-122"/>
              </a:rPr>
              <a:t>，</a:t>
            </a:r>
            <a:r>
              <a:rPr lang="zh-CN" altLang="en-US" sz="2400" b="1" dirty="0">
                <a:ea typeface="黑体" pitchFamily="2" charset="-122"/>
              </a:rPr>
              <a:t>则信息字段</a:t>
            </a:r>
            <a:r>
              <a:rPr lang="zh-CN" altLang="en-US" sz="2400" b="1" dirty="0" smtClean="0">
                <a:ea typeface="黑体" pitchFamily="2" charset="-122"/>
              </a:rPr>
              <a:t>是鉴别数据。</a:t>
            </a:r>
            <a:endParaRPr lang="en-US" altLang="zh-CN" sz="2400" b="1" dirty="0">
              <a:ea typeface="黑体" pitchFamily="2" charset="-122"/>
            </a:endParaRPr>
          </a:p>
        </p:txBody>
      </p:sp>
    </p:spTree>
    <p:extLst>
      <p:ext uri="{BB962C8B-B14F-4D97-AF65-F5344CB8AC3E}">
        <p14:creationId xmlns="" xmlns:p14="http://schemas.microsoft.com/office/powerpoint/2010/main" val="39228546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algn="ctr"/>
            <a:r>
              <a:rPr lang="zh-CN" altLang="en-US" dirty="0"/>
              <a:t>透明传输问题 </a:t>
            </a:r>
          </a:p>
        </p:txBody>
      </p:sp>
      <p:sp>
        <p:nvSpPr>
          <p:cNvPr id="196611" name="Rectangle 3"/>
          <p:cNvSpPr>
            <a:spLocks noGrp="1" noChangeArrowheads="1"/>
          </p:cNvSpPr>
          <p:nvPr>
            <p:ph idx="1"/>
          </p:nvPr>
        </p:nvSpPr>
        <p:spPr/>
        <p:txBody>
          <a:bodyPr/>
          <a:lstStyle/>
          <a:p>
            <a:r>
              <a:rPr lang="zh-CN" altLang="en-US" dirty="0"/>
              <a:t>当 </a:t>
            </a:r>
            <a:r>
              <a:rPr lang="en-US" altLang="zh-CN" dirty="0"/>
              <a:t>PPP </a:t>
            </a:r>
            <a:r>
              <a:rPr lang="zh-CN" altLang="en-US" dirty="0"/>
              <a:t>用在同步传输链路时，协议规定采用硬件来完成</a:t>
            </a:r>
            <a:r>
              <a:rPr lang="zh-CN" altLang="en-US" dirty="0">
                <a:solidFill>
                  <a:srgbClr val="FF0000"/>
                </a:solidFill>
              </a:rPr>
              <a:t>比特填充</a:t>
            </a:r>
            <a:r>
              <a:rPr lang="zh-CN" altLang="en-US" dirty="0"/>
              <a:t>（和 </a:t>
            </a:r>
            <a:r>
              <a:rPr lang="en-US" altLang="zh-CN" dirty="0"/>
              <a:t>HDLC </a:t>
            </a:r>
            <a:r>
              <a:rPr lang="zh-CN" altLang="en-US" dirty="0"/>
              <a:t>的做法一样）。 </a:t>
            </a:r>
            <a:endParaRPr lang="zh-CN" altLang="en-US" sz="3600" dirty="0"/>
          </a:p>
          <a:p>
            <a:r>
              <a:rPr lang="zh-CN" altLang="en-US" dirty="0"/>
              <a:t>当 </a:t>
            </a:r>
            <a:r>
              <a:rPr lang="en-US" altLang="zh-CN" dirty="0"/>
              <a:t>PPP </a:t>
            </a:r>
            <a:r>
              <a:rPr lang="zh-CN" altLang="en-US" dirty="0"/>
              <a:t>用在异步传输时，就使用一种特殊的</a:t>
            </a:r>
            <a:r>
              <a:rPr lang="zh-CN" altLang="en-US" dirty="0">
                <a:solidFill>
                  <a:srgbClr val="FF0000"/>
                </a:solidFill>
              </a:rPr>
              <a:t>字符填充法。</a:t>
            </a:r>
            <a:r>
              <a:rPr lang="zh-CN" altLang="en-US" dirty="0"/>
              <a:t> </a:t>
            </a:r>
          </a:p>
        </p:txBody>
      </p:sp>
    </p:spTree>
    <p:extLst>
      <p:ext uri="{BB962C8B-B14F-4D97-AF65-F5344CB8AC3E}">
        <p14:creationId xmlns="" xmlns:p14="http://schemas.microsoft.com/office/powerpoint/2010/main" val="9733749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66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algn="ctr"/>
            <a:r>
              <a:rPr lang="zh-CN" altLang="en-US"/>
              <a:t>字符填充 </a:t>
            </a:r>
          </a:p>
        </p:txBody>
      </p:sp>
      <p:sp>
        <p:nvSpPr>
          <p:cNvPr id="197635" name="Rectangle 3"/>
          <p:cNvSpPr>
            <a:spLocks noGrp="1" noChangeArrowheads="1"/>
          </p:cNvSpPr>
          <p:nvPr>
            <p:ph idx="1"/>
          </p:nvPr>
        </p:nvSpPr>
        <p:spPr/>
        <p:txBody>
          <a:bodyPr/>
          <a:lstStyle/>
          <a:p>
            <a:pPr>
              <a:spcBef>
                <a:spcPts val="1200"/>
              </a:spcBef>
            </a:pPr>
            <a:r>
              <a:rPr lang="zh-CN" altLang="en-US" dirty="0"/>
              <a:t>将信息字段中出现的每一个 </a:t>
            </a:r>
            <a:r>
              <a:rPr lang="en-US" altLang="zh-CN" dirty="0"/>
              <a:t>0x7E </a:t>
            </a:r>
            <a:r>
              <a:rPr lang="zh-CN" altLang="en-US" dirty="0"/>
              <a:t>字节转变成为 </a:t>
            </a:r>
            <a:r>
              <a:rPr lang="en-US" altLang="zh-CN" dirty="0"/>
              <a:t>2 </a:t>
            </a:r>
            <a:r>
              <a:rPr lang="zh-CN" altLang="en-US" dirty="0"/>
              <a:t>字节</a:t>
            </a:r>
            <a:r>
              <a:rPr lang="zh-CN" altLang="en-US" dirty="0" smtClean="0"/>
              <a:t>序列 </a:t>
            </a:r>
            <a:r>
              <a:rPr lang="en-US" altLang="zh-CN" dirty="0" smtClean="0"/>
              <a:t>(</a:t>
            </a:r>
            <a:r>
              <a:rPr lang="en-US" altLang="zh-CN" dirty="0"/>
              <a:t>0x7D, 0x5E)</a:t>
            </a:r>
            <a:r>
              <a:rPr lang="zh-CN" altLang="en-US" dirty="0"/>
              <a:t>。 </a:t>
            </a:r>
            <a:endParaRPr lang="zh-CN" altLang="en-US" sz="3600" dirty="0"/>
          </a:p>
          <a:p>
            <a:pPr>
              <a:spcBef>
                <a:spcPts val="1200"/>
              </a:spcBef>
            </a:pPr>
            <a:r>
              <a:rPr lang="zh-CN" altLang="en-US" dirty="0"/>
              <a:t>若信息字段中出现一个 </a:t>
            </a:r>
            <a:r>
              <a:rPr lang="en-US" altLang="zh-CN" dirty="0"/>
              <a:t>0x7D </a:t>
            </a:r>
            <a:r>
              <a:rPr lang="zh-CN" altLang="en-US" dirty="0"/>
              <a:t>的字节</a:t>
            </a:r>
            <a:r>
              <a:rPr lang="en-US" altLang="zh-CN" dirty="0"/>
              <a:t>, </a:t>
            </a:r>
            <a:r>
              <a:rPr lang="zh-CN" altLang="en-US" dirty="0"/>
              <a:t>则将其转变成为 </a:t>
            </a:r>
            <a:r>
              <a:rPr lang="en-US" altLang="zh-CN" dirty="0"/>
              <a:t>2 </a:t>
            </a:r>
            <a:r>
              <a:rPr lang="zh-CN" altLang="en-US" dirty="0"/>
              <a:t>字节</a:t>
            </a:r>
            <a:r>
              <a:rPr lang="zh-CN" altLang="en-US" dirty="0" smtClean="0"/>
              <a:t>序列 </a:t>
            </a:r>
            <a:r>
              <a:rPr lang="en-US" altLang="zh-CN" dirty="0" smtClean="0"/>
              <a:t>(</a:t>
            </a:r>
            <a:r>
              <a:rPr lang="en-US" altLang="zh-CN" dirty="0"/>
              <a:t>0x7D, 0x5D)</a:t>
            </a:r>
            <a:r>
              <a:rPr lang="zh-CN" altLang="en-US" dirty="0"/>
              <a:t>。</a:t>
            </a:r>
          </a:p>
          <a:p>
            <a:pPr>
              <a:spcBef>
                <a:spcPts val="1200"/>
              </a:spcBef>
            </a:pPr>
            <a:r>
              <a:rPr lang="zh-CN" altLang="en-US" dirty="0"/>
              <a:t>若信息字段中出现 </a:t>
            </a:r>
            <a:r>
              <a:rPr lang="en-US" altLang="zh-CN" dirty="0"/>
              <a:t>ASCII </a:t>
            </a:r>
            <a:r>
              <a:rPr lang="zh-CN" altLang="en-US" dirty="0"/>
              <a:t>码的控制字符（即数值小于 </a:t>
            </a:r>
            <a:r>
              <a:rPr lang="en-US" altLang="zh-CN" dirty="0"/>
              <a:t>0x20 </a:t>
            </a:r>
            <a:r>
              <a:rPr lang="zh-CN" altLang="en-US" dirty="0"/>
              <a:t>的字符），则在该字符前面要加入一个 </a:t>
            </a:r>
            <a:r>
              <a:rPr lang="en-US" altLang="zh-CN" dirty="0"/>
              <a:t>0x7D </a:t>
            </a:r>
            <a:r>
              <a:rPr lang="zh-CN" altLang="en-US" dirty="0"/>
              <a:t>字节，同时将该字符的编码加以改变。  </a:t>
            </a:r>
          </a:p>
        </p:txBody>
      </p:sp>
    </p:spTree>
    <p:extLst>
      <p:ext uri="{BB962C8B-B14F-4D97-AF65-F5344CB8AC3E}">
        <p14:creationId xmlns="" xmlns:p14="http://schemas.microsoft.com/office/powerpoint/2010/main" val="23307313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76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90600" y="635000"/>
            <a:ext cx="7924800" cy="2143125"/>
          </a:xfrm>
          <a:prstGeom prst="rect">
            <a:avLst/>
          </a:prstGeom>
          <a:noFill/>
        </p:spPr>
        <p:txBody>
          <a:bodyPr vert="horz" wrap="square" rtlCol="0" anchor="ctr" anchorCtr="0">
            <a:noAutofit/>
          </a:bodyPr>
          <a:lstStyle/>
          <a:p>
            <a:r>
              <a:rPr lang="zh-CN" altLang="en-US" sz="2800" dirty="0" smtClean="0"/>
              <a:t>（</a:t>
            </a:r>
            <a:r>
              <a:rPr lang="en-US" altLang="zh-CN" sz="2800" dirty="0" smtClean="0"/>
              <a:t>3-09</a:t>
            </a:r>
            <a:r>
              <a:rPr lang="zh-CN" altLang="en-US" sz="2800" dirty="0" smtClean="0"/>
              <a:t>）</a:t>
            </a:r>
          </a:p>
          <a:p>
            <a:r>
              <a:rPr lang="zh-CN" altLang="en-US" sz="2800" dirty="0" smtClean="0"/>
              <a:t>一</a:t>
            </a:r>
            <a:r>
              <a:rPr lang="zh-CN" altLang="en-US" sz="2800" dirty="0"/>
              <a:t>个</a:t>
            </a:r>
            <a:r>
              <a:rPr lang="en-US" altLang="zh-CN" sz="2800" dirty="0"/>
              <a:t>PPP</a:t>
            </a:r>
            <a:r>
              <a:rPr lang="zh-CN" altLang="en-US" sz="2800" dirty="0"/>
              <a:t>的数据部分（用十六进制写出）是</a:t>
            </a:r>
            <a:r>
              <a:rPr lang="en-US" altLang="zh-CN" sz="2800" dirty="0"/>
              <a:t>7D 5E FE 27 7D 5D 7D 5D 65 7D 5E</a:t>
            </a:r>
            <a:r>
              <a:rPr lang="zh-CN" altLang="en-US" sz="2800" dirty="0"/>
              <a:t>。试问真正的数据</a:t>
            </a:r>
            <a:r>
              <a:rPr lang="zh-CN" altLang="en-US" sz="2800" dirty="0" smtClean="0"/>
              <a:t>是</a:t>
            </a:r>
            <a:r>
              <a:rPr lang="zh-CN" altLang="en-US" sz="2800" dirty="0" smtClean="0">
                <a:solidFill>
                  <a:srgbClr val="639EF4"/>
                </a:solidFill>
              </a:rPr>
              <a:t> </a:t>
            </a:r>
            <a:r>
              <a:rPr lang="en-US" altLang="zh-CN" sz="2800" dirty="0" smtClean="0">
                <a:solidFill>
                  <a:srgbClr val="639EF4"/>
                </a:solidFill>
              </a:rPr>
              <a:t>[</a:t>
            </a:r>
            <a:r>
              <a:rPr lang="zh-CN" altLang="en-US" sz="2800" dirty="0" smtClean="0">
                <a:solidFill>
                  <a:srgbClr val="639EF4"/>
                </a:solidFill>
              </a:rPr>
              <a:t>填空</a:t>
            </a:r>
            <a:r>
              <a:rPr lang="en-US" altLang="zh-CN" sz="2800" dirty="0" smtClean="0">
                <a:solidFill>
                  <a:srgbClr val="639EF4"/>
                </a:solidFill>
              </a:rPr>
              <a:t>1]</a:t>
            </a:r>
            <a:r>
              <a:rPr lang="zh-CN" altLang="en-US" sz="2800" dirty="0" smtClean="0"/>
              <a:t> （用十六进制写出）。</a:t>
            </a:r>
            <a:r>
              <a:rPr lang="en-US" altLang="zh-CN" sz="2800" dirty="0" smtClean="0">
                <a:solidFill>
                  <a:srgbClr val="000000"/>
                </a:solidFill>
              </a:rPr>
              <a:t> </a:t>
            </a:r>
            <a:endParaRPr lang="zh-CN" altLang="en-US" sz="2600" dirty="0">
              <a:solidFill>
                <a:srgbClr val="000000"/>
              </a:solidFill>
              <a:latin typeface="Microsoft Yahei"/>
              <a:ea typeface="Microsoft Yahei"/>
              <a:sym typeface="Microsoft Yahei"/>
            </a:endParaRPr>
          </a:p>
        </p:txBody>
      </p:sp>
      <p:sp>
        <p:nvSpPr>
          <p:cNvPr id="6" name="圆角矩形 5"/>
          <p:cNvSpPr/>
          <p:nvPr>
            <p:custDataLst>
              <p:tags r:id="rId3"/>
            </p:custDataLst>
          </p:nvPr>
        </p:nvSpPr>
        <p:spPr bwMode="auto">
          <a:xfrm>
            <a:off x="68580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a:ea typeface="Microsoft Yahei"/>
                <a:sym typeface="Microsoft Yahei"/>
              </a:rPr>
              <a:t>作答</a:t>
            </a:r>
          </a:p>
        </p:txBody>
      </p:sp>
      <p:sp>
        <p:nvSpPr>
          <p:cNvPr id="12" name="矩形 11"/>
          <p:cNvSpPr/>
          <p:nvPr>
            <p:custDataLst>
              <p:tags r:id="rId4"/>
            </p:custDataLst>
          </p:nvPr>
        </p:nvSpPr>
        <p:spPr bwMode="auto">
          <a:xfrm>
            <a:off x="10287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FFFFFF"/>
              </a:solidFill>
              <a:effectLst/>
              <a:latin typeface="Arial" charset="0"/>
            </a:endParaRPr>
          </a:p>
        </p:txBody>
      </p:sp>
      <p:sp>
        <p:nvSpPr>
          <p:cNvPr id="17" name="TextBox 16"/>
          <p:cNvSpPr txBox="1"/>
          <p:nvPr>
            <p:custDataLst>
              <p:tags r:id="rId5"/>
            </p:custDataLst>
          </p:nvPr>
        </p:nvSpPr>
        <p:spPr>
          <a:xfrm>
            <a:off x="10375900" y="6326832"/>
            <a:ext cx="3662679" cy="461665"/>
          </a:xfrm>
          <a:prstGeom prst="rect">
            <a:avLst/>
          </a:prstGeom>
          <a:solidFill>
            <a:srgbClr val="FBFAEF"/>
          </a:solidFill>
          <a:ln w="12700">
            <a:noFill/>
          </a:ln>
        </p:spPr>
        <p:txBody>
          <a:bodyPr vert="horz" rtlCol="0" anchor="ctr">
            <a:spAutoFit/>
          </a:bodyPr>
          <a:lstStyle/>
          <a:p>
            <a:r>
              <a:rPr lang="zh-CN" altLang="en-US" sz="1200" smtClean="0">
                <a:solidFill>
                  <a:srgbClr val="F84F41"/>
                </a:solidFill>
                <a:latin typeface="Microsoft Yahei"/>
                <a:ea typeface="Microsoft Yahei"/>
                <a:sym typeface="Microsoft Yahei"/>
              </a:rPr>
              <a:t>可为此题添加文本、图片、公式等解析，且需将内容全部放在本区域内。正常使用需</a:t>
            </a:r>
            <a:r>
              <a:rPr lang="en-US" altLang="zh-CN" sz="1200" smtClean="0">
                <a:solidFill>
                  <a:srgbClr val="F84F41"/>
                </a:solidFill>
                <a:latin typeface="Microsoft Yahei"/>
                <a:ea typeface="Microsoft Yahei"/>
                <a:sym typeface="Microsoft Yahei"/>
              </a:rPr>
              <a:t>3.0</a:t>
            </a:r>
            <a:r>
              <a:rPr lang="zh-CN" altLang="en-US" sz="1200" smtClean="0">
                <a:solidFill>
                  <a:srgbClr val="F84F41"/>
                </a:solidFill>
                <a:latin typeface="Microsoft Yahei"/>
                <a:ea typeface="Microsoft Yahei"/>
                <a:sym typeface="Microsoft Yahei"/>
              </a:rPr>
              <a:t>以上版本</a:t>
            </a:r>
            <a:endParaRPr lang="zh-CN" altLang="en-US" sz="1200">
              <a:solidFill>
                <a:srgbClr val="F84F41"/>
              </a:solidFill>
              <a:latin typeface="Microsoft Yahei"/>
              <a:ea typeface="Microsoft Yahei"/>
              <a:sym typeface="Microsoft Yahei"/>
            </a:endParaRPr>
          </a:p>
        </p:txBody>
      </p:sp>
      <p:sp>
        <p:nvSpPr>
          <p:cNvPr id="18" name="TextBox 17"/>
          <p:cNvSpPr txBox="1"/>
          <p:nvPr>
            <p:custDataLst>
              <p:tags r:id="rId6"/>
            </p:custDataLst>
          </p:nvPr>
        </p:nvSpPr>
        <p:spPr>
          <a:xfrm>
            <a:off x="10541000" y="1270000"/>
            <a:ext cx="3332479" cy="400110"/>
          </a:xfrm>
          <a:prstGeom prst="rect">
            <a:avLst/>
          </a:prstGeom>
          <a:noFill/>
        </p:spPr>
        <p:txBody>
          <a:bodyPr vert="horz" rtlCol="0" anchor="t" anchorCtr="0">
            <a:spAutoFit/>
          </a:bodyPr>
          <a:lstStyle/>
          <a:p>
            <a:r>
              <a:rPr lang="en-US" altLang="zh-CN" sz="2000" dirty="0" smtClean="0">
                <a:solidFill>
                  <a:srgbClr val="000000"/>
                </a:solidFill>
                <a:latin typeface="Microsoft Yahei"/>
                <a:ea typeface="Microsoft Yahei"/>
                <a:sym typeface="Microsoft Yahei"/>
              </a:rPr>
              <a:t>7E FE 27 7D </a:t>
            </a:r>
            <a:r>
              <a:rPr lang="en-US" altLang="zh-CN" sz="2000" dirty="0" err="1" smtClean="0">
                <a:solidFill>
                  <a:srgbClr val="000000"/>
                </a:solidFill>
                <a:latin typeface="Microsoft Yahei"/>
                <a:ea typeface="Microsoft Yahei"/>
                <a:sym typeface="Microsoft Yahei"/>
              </a:rPr>
              <a:t>7D</a:t>
            </a:r>
            <a:r>
              <a:rPr lang="en-US" altLang="zh-CN" sz="2000" dirty="0" smtClean="0">
                <a:solidFill>
                  <a:srgbClr val="000000"/>
                </a:solidFill>
                <a:latin typeface="Microsoft Yahei"/>
                <a:ea typeface="Microsoft Yahei"/>
                <a:sym typeface="Microsoft Yahei"/>
              </a:rPr>
              <a:t> 65 7E</a:t>
            </a:r>
            <a:endParaRPr lang="zh-CN" altLang="en-US" sz="2000" dirty="0">
              <a:solidFill>
                <a:srgbClr val="000000"/>
              </a:solidFill>
              <a:latin typeface="Microsoft Yahei"/>
              <a:ea typeface="Microsoft Yahei"/>
              <a:sym typeface="Microsoft Yahei"/>
            </a:endParaRPr>
          </a:p>
        </p:txBody>
      </p:sp>
      <p:grpSp>
        <p:nvGrpSpPr>
          <p:cNvPr id="16" name="组合 15"/>
          <p:cNvGrpSpPr/>
          <p:nvPr>
            <p:custDataLst>
              <p:tags r:id="rId7"/>
            </p:custDataLst>
          </p:nvPr>
        </p:nvGrpSpPr>
        <p:grpSpPr>
          <a:xfrm>
            <a:off x="10299700" y="0"/>
            <a:ext cx="3815080" cy="647700"/>
            <a:chOff x="10299700" y="0"/>
            <a:chExt cx="3815080" cy="647700"/>
          </a:xfrm>
        </p:grpSpPr>
        <p:sp>
          <p:nvSpPr>
            <p:cNvPr id="13" name="RemarkBack"/>
            <p:cNvSpPr/>
            <p:nvPr>
              <p:custDataLst>
                <p:tags r:id="rId18"/>
              </p:custDataLst>
            </p:nvPr>
          </p:nvSpPr>
          <p:spPr bwMode="auto">
            <a:xfrm>
              <a:off x="10299700" y="12700"/>
              <a:ext cx="3815080" cy="635000"/>
            </a:xfrm>
            <a:prstGeom prst="rect">
              <a:avLst/>
            </a:prstGeom>
            <a:solidFill>
              <a:srgbClr val="F6F7F8"/>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4" name="RemarkBlock"/>
            <p:cNvSpPr/>
            <p:nvPr>
              <p:custDataLst>
                <p:tags r:id="rId19"/>
              </p:custDataLst>
            </p:nvPr>
          </p:nvSpPr>
          <p:spPr bwMode="auto">
            <a:xfrm>
              <a:off x="10299700" y="12700"/>
              <a:ext cx="190500" cy="635000"/>
            </a:xfrm>
            <a:prstGeom prst="rect">
              <a:avLst/>
            </a:prstGeom>
            <a:solidFill>
              <a:srgbClr val="639EF4"/>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5" name="RemarkTitleText"/>
            <p:cNvSpPr txBox="1"/>
            <p:nvPr>
              <p:custDataLst>
                <p:tags r:id="rId20"/>
              </p:custDataLst>
            </p:nvPr>
          </p:nvSpPr>
          <p:spPr>
            <a:xfrm>
              <a:off x="10541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a:ea typeface="Microsoft Yahei"/>
                  <a:sym typeface="Microsoft Yahei"/>
                </a:rPr>
                <a:t>答案解析</a:t>
              </a:r>
              <a:endParaRPr lang="zh-CN" altLang="en-US">
                <a:solidFill>
                  <a:srgbClr val="000000"/>
                </a:solidFill>
                <a:latin typeface="Microsoft Yahei"/>
                <a:ea typeface="Microsoft Yahei"/>
                <a:sym typeface="Microsoft Yahei"/>
              </a:endParaRPr>
            </a:p>
          </p:txBody>
        </p:sp>
      </p:grpSp>
      <p:grpSp>
        <p:nvGrpSpPr>
          <p:cNvPr id="11" name="组合 10"/>
          <p:cNvGrpSpPr/>
          <p:nvPr>
            <p:custDataLst>
              <p:tags r:id="rId8"/>
            </p:custDataLst>
          </p:nvPr>
        </p:nvGrpSpPr>
        <p:grpSpPr>
          <a:xfrm>
            <a:off x="0" y="0"/>
            <a:ext cx="9906000" cy="635000"/>
            <a:chOff x="0" y="0"/>
            <a:chExt cx="9906000" cy="635000"/>
          </a:xfrm>
        </p:grpSpPr>
        <p:sp>
          <p:nvSpPr>
            <p:cNvPr id="7" name="TitleBackground"/>
            <p:cNvSpPr/>
            <p:nvPr>
              <p:custDataLst>
                <p:tags r:id="rId14"/>
              </p:custDataLst>
            </p:nvPr>
          </p:nvSpPr>
          <p:spPr bwMode="auto">
            <a:xfrm>
              <a:off x="0" y="0"/>
              <a:ext cx="9906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8"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9"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填空题</a:t>
              </a:r>
              <a:endParaRPr lang="zh-CN" altLang="en-US" sz="2600">
                <a:solidFill>
                  <a:srgbClr val="000000"/>
                </a:solidFill>
                <a:latin typeface="Microsoft Yahei"/>
                <a:ea typeface="Microsoft Yahei"/>
                <a:sym typeface="Microsoft Yahei"/>
              </a:endParaRPr>
            </a:p>
          </p:txBody>
        </p:sp>
        <p:sp>
          <p:nvSpPr>
            <p:cNvPr id="10"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2</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grpSp>
        <p:nvGrpSpPr>
          <p:cNvPr id="22" name="组合 21"/>
          <p:cNvGrpSpPr/>
          <p:nvPr>
            <p:custDataLst>
              <p:tags r:id="rId9"/>
            </p:custDataLst>
          </p:nvPr>
        </p:nvGrpSpPr>
        <p:grpSpPr>
          <a:xfrm>
            <a:off x="10299700" y="0"/>
            <a:ext cx="3815080" cy="647700"/>
            <a:chOff x="10299700" y="0"/>
            <a:chExt cx="3815080" cy="647700"/>
          </a:xfrm>
        </p:grpSpPr>
        <p:sp>
          <p:nvSpPr>
            <p:cNvPr id="19" name="RemarkBack"/>
            <p:cNvSpPr/>
            <p:nvPr>
              <p:custDataLst>
                <p:tags r:id="rId11"/>
              </p:custDataLst>
            </p:nvPr>
          </p:nvSpPr>
          <p:spPr bwMode="auto">
            <a:xfrm>
              <a:off x="10299700" y="12700"/>
              <a:ext cx="3815080" cy="635000"/>
            </a:xfrm>
            <a:prstGeom prst="rect">
              <a:avLst/>
            </a:prstGeom>
            <a:solidFill>
              <a:srgbClr val="F6F7F8"/>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20" name="RemarkBlock"/>
            <p:cNvSpPr/>
            <p:nvPr>
              <p:custDataLst>
                <p:tags r:id="rId12"/>
              </p:custDataLst>
            </p:nvPr>
          </p:nvSpPr>
          <p:spPr bwMode="auto">
            <a:xfrm>
              <a:off x="10299700" y="12700"/>
              <a:ext cx="190500" cy="635000"/>
            </a:xfrm>
            <a:prstGeom prst="rect">
              <a:avLst/>
            </a:prstGeom>
            <a:solidFill>
              <a:srgbClr val="639EF4"/>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21" name="RemarkTitleText"/>
            <p:cNvSpPr txBox="1"/>
            <p:nvPr>
              <p:custDataLst>
                <p:tags r:id="rId13"/>
              </p:custDataLst>
            </p:nvPr>
          </p:nvSpPr>
          <p:spPr>
            <a:xfrm>
              <a:off x="10541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a:ea typeface="Microsoft Yahei"/>
                  <a:sym typeface="Microsoft Yahei"/>
                </a:rPr>
                <a:t>答案解析</a:t>
              </a:r>
              <a:endParaRPr lang="zh-CN" altLang="en-US">
                <a:solidFill>
                  <a:srgbClr val="000000"/>
                </a:solidFill>
                <a:latin typeface="Microsoft Yahei"/>
                <a:ea typeface="Microsoft Yahei"/>
                <a:sym typeface="Microsoft Yahei"/>
              </a:endParaRPr>
            </a:p>
          </p:txBody>
        </p:sp>
      </p:grpSp>
      <p:pic>
        <p:nvPicPr>
          <p:cNvPr id="4" name="图片 3"/>
          <p:cNvPicPr>
            <a:picLocks/>
          </p:cNvPicPr>
          <p:nvPr>
            <p:custDataLst>
              <p:tags r:id="rId10"/>
            </p:custDataLst>
          </p:nvPr>
        </p:nvPicPr>
        <p:blipFill>
          <a:blip r:embed="rId23" cstate="print">
            <a:extLst>
              <a:ext uri="{28A0092B-C50C-407E-A947-70E740481C1C}">
                <a14:useLocalDpi xmlns="" xmlns:a14="http://schemas.microsoft.com/office/drawing/2010/main" val="0"/>
              </a:ext>
            </a:extLst>
          </a:blip>
          <a:stretch>
            <a:fillRect/>
          </a:stretch>
        </p:blipFill>
        <p:spPr>
          <a:xfrm>
            <a:off x="8356600" y="63500"/>
            <a:ext cx="1422400" cy="508000"/>
          </a:xfrm>
          <a:prstGeom prst="rect">
            <a:avLst/>
          </a:prstGeom>
        </p:spPr>
      </p:pic>
    </p:spTree>
    <p:custDataLst>
      <p:tags r:id="rId1"/>
    </p:custDataLst>
    <p:extLst>
      <p:ext uri="{BB962C8B-B14F-4D97-AF65-F5344CB8AC3E}">
        <p14:creationId xmlns="" xmlns:p14="http://schemas.microsoft.com/office/powerpoint/2010/main" val="33485237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pPr algn="ctr"/>
            <a:r>
              <a:rPr lang="zh-CN" altLang="en-US" dirty="0"/>
              <a:t>零比特填充 </a:t>
            </a:r>
          </a:p>
        </p:txBody>
      </p:sp>
      <p:sp>
        <p:nvSpPr>
          <p:cNvPr id="385027" name="Rectangle 3"/>
          <p:cNvSpPr>
            <a:spLocks noGrp="1" noChangeArrowheads="1"/>
          </p:cNvSpPr>
          <p:nvPr>
            <p:ph idx="1"/>
          </p:nvPr>
        </p:nvSpPr>
        <p:spPr/>
        <p:txBody>
          <a:bodyPr/>
          <a:lstStyle/>
          <a:p>
            <a:r>
              <a:rPr lang="en-US" altLang="zh-CN" dirty="0"/>
              <a:t>PPP </a:t>
            </a:r>
            <a:r>
              <a:rPr lang="zh-CN" altLang="en-US" dirty="0"/>
              <a:t>协议用在 </a:t>
            </a:r>
            <a:r>
              <a:rPr lang="en-US" altLang="zh-CN" dirty="0"/>
              <a:t>SONET/SDH </a:t>
            </a:r>
            <a:r>
              <a:rPr lang="zh-CN" altLang="en-US" dirty="0"/>
              <a:t>链路时</a:t>
            </a:r>
            <a:r>
              <a:rPr lang="zh-CN" altLang="en-US" dirty="0" smtClean="0"/>
              <a:t>，使用</a:t>
            </a:r>
            <a:r>
              <a:rPr lang="zh-CN" altLang="en-US" dirty="0"/>
              <a:t>同步传输（一连串的比特连续传送）。</a:t>
            </a:r>
            <a:r>
              <a:rPr lang="zh-CN" altLang="en-US" dirty="0">
                <a:solidFill>
                  <a:srgbClr val="0000CC"/>
                </a:solidFill>
              </a:rPr>
              <a:t>这时 </a:t>
            </a:r>
            <a:r>
              <a:rPr lang="en-US" altLang="zh-CN" dirty="0">
                <a:solidFill>
                  <a:srgbClr val="0000CC"/>
                </a:solidFill>
              </a:rPr>
              <a:t>PPP </a:t>
            </a:r>
            <a:r>
              <a:rPr lang="zh-CN" altLang="en-US" dirty="0">
                <a:solidFill>
                  <a:srgbClr val="0000CC"/>
                </a:solidFill>
              </a:rPr>
              <a:t>协议采用</a:t>
            </a:r>
            <a:r>
              <a:rPr lang="zh-CN" altLang="en-US" dirty="0">
                <a:solidFill>
                  <a:srgbClr val="FF0000"/>
                </a:solidFill>
              </a:rPr>
              <a:t>零比特填充</a:t>
            </a:r>
            <a:r>
              <a:rPr lang="zh-CN" altLang="en-US" dirty="0">
                <a:solidFill>
                  <a:srgbClr val="0000CC"/>
                </a:solidFill>
              </a:rPr>
              <a:t>方法来实现透明传输。</a:t>
            </a:r>
          </a:p>
          <a:p>
            <a:r>
              <a:rPr lang="zh-CN" altLang="en-US" dirty="0"/>
              <a:t>在发送端，只要发现有 </a:t>
            </a:r>
            <a:r>
              <a:rPr lang="en-US" altLang="zh-CN" dirty="0"/>
              <a:t>5 </a:t>
            </a:r>
            <a:r>
              <a:rPr lang="zh-CN" altLang="en-US" dirty="0"/>
              <a:t>个连续 </a:t>
            </a:r>
            <a:r>
              <a:rPr lang="en-US" altLang="zh-CN" dirty="0"/>
              <a:t>1</a:t>
            </a:r>
            <a:r>
              <a:rPr lang="zh-CN" altLang="en-US" dirty="0"/>
              <a:t>，则立即填入一个 </a:t>
            </a:r>
            <a:r>
              <a:rPr lang="en-US" altLang="zh-CN" dirty="0"/>
              <a:t>0</a:t>
            </a:r>
            <a:r>
              <a:rPr lang="zh-CN" altLang="en-US" dirty="0" smtClean="0"/>
              <a:t>。</a:t>
            </a:r>
            <a:endParaRPr lang="en-US" altLang="zh-CN" dirty="0" smtClean="0"/>
          </a:p>
          <a:p>
            <a:r>
              <a:rPr lang="zh-CN" altLang="en-US" dirty="0" smtClean="0"/>
              <a:t>接收</a:t>
            </a:r>
            <a:r>
              <a:rPr lang="zh-CN" altLang="en-US" dirty="0"/>
              <a:t>端对帧中的比特流进行扫描。每当发现 </a:t>
            </a:r>
            <a:r>
              <a:rPr lang="en-US" altLang="zh-CN" dirty="0"/>
              <a:t>5 </a:t>
            </a:r>
            <a:r>
              <a:rPr lang="zh-CN" altLang="en-US" dirty="0"/>
              <a:t>个连续</a:t>
            </a:r>
            <a:r>
              <a:rPr lang="en-US" altLang="zh-CN" dirty="0"/>
              <a:t>1</a:t>
            </a:r>
            <a:r>
              <a:rPr lang="zh-CN" altLang="en-US" dirty="0"/>
              <a:t>时，就把这 </a:t>
            </a:r>
            <a:r>
              <a:rPr lang="en-US" altLang="zh-CN" dirty="0"/>
              <a:t>5 </a:t>
            </a:r>
            <a:r>
              <a:rPr lang="zh-CN" altLang="en-US" dirty="0"/>
              <a:t>个连续 </a:t>
            </a:r>
            <a:r>
              <a:rPr lang="en-US" altLang="zh-CN" dirty="0"/>
              <a:t>1 </a:t>
            </a:r>
            <a:r>
              <a:rPr lang="zh-CN" altLang="en-US" dirty="0"/>
              <a:t>后的一个 </a:t>
            </a:r>
            <a:r>
              <a:rPr lang="en-US" altLang="zh-CN" dirty="0"/>
              <a:t>0 </a:t>
            </a:r>
            <a:r>
              <a:rPr lang="zh-CN" altLang="en-US" dirty="0" smtClean="0"/>
              <a:t>删除。</a:t>
            </a:r>
            <a:endParaRPr lang="zh-CN" altLang="en-US" dirty="0"/>
          </a:p>
        </p:txBody>
      </p:sp>
    </p:spTree>
    <p:extLst>
      <p:ext uri="{BB962C8B-B14F-4D97-AF65-F5344CB8AC3E}">
        <p14:creationId xmlns="" xmlns:p14="http://schemas.microsoft.com/office/powerpoint/2010/main" val="13972037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ctr"/>
            <a:r>
              <a:rPr lang="zh-CN" altLang="en-US" dirty="0"/>
              <a:t>零比特填充 </a:t>
            </a:r>
          </a:p>
        </p:txBody>
      </p:sp>
      <p:sp>
        <p:nvSpPr>
          <p:cNvPr id="7" name="AutoShape 20"/>
          <p:cNvSpPr>
            <a:spLocks noChangeArrowheads="1"/>
          </p:cNvSpPr>
          <p:nvPr/>
        </p:nvSpPr>
        <p:spPr bwMode="auto">
          <a:xfrm>
            <a:off x="5601072" y="4585395"/>
            <a:ext cx="2497138" cy="520997"/>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8" name="AutoShape 5"/>
          <p:cNvSpPr>
            <a:spLocks noChangeArrowheads="1"/>
          </p:cNvSpPr>
          <p:nvPr/>
        </p:nvSpPr>
        <p:spPr bwMode="auto">
          <a:xfrm>
            <a:off x="7113240" y="4641806"/>
            <a:ext cx="276911" cy="439860"/>
          </a:xfrm>
          <a:prstGeom prst="roundRect">
            <a:avLst>
              <a:gd name="adj" fmla="val 16667"/>
            </a:avLst>
          </a:prstGeom>
          <a:solidFill>
            <a:schemeClr val="accent2"/>
          </a:solidFill>
          <a:ln>
            <a:noFill/>
          </a:ln>
          <a:effectLst/>
          <a:extLst>
            <a:ext uri="{91240B29-F687-4F45-9708-019B960494DF}">
              <a14:hiddenLine xmlns="" xmlns:a14="http://schemas.microsoft.com/office/drawing/2010/main" w="12700">
                <a:solidFill>
                  <a:schemeClr val="tx1"/>
                </a:solidFill>
                <a:prstDash val="dash"/>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 name="Rectangle 17"/>
          <p:cNvSpPr>
            <a:spLocks noChangeArrowheads="1"/>
          </p:cNvSpPr>
          <p:nvPr/>
        </p:nvSpPr>
        <p:spPr bwMode="auto">
          <a:xfrm>
            <a:off x="4775071" y="4615780"/>
            <a:ext cx="4714433"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0 1 0 </a:t>
            </a:r>
            <a:r>
              <a:rPr kumimoji="1" lang="en-US" altLang="zh-CN" sz="2400" b="1" dirty="0">
                <a:solidFill>
                  <a:srgbClr val="C00000"/>
                </a:solidFill>
                <a:latin typeface="+mn-lt"/>
                <a:ea typeface="黑体" pitchFamily="2" charset="-122"/>
              </a:rPr>
              <a:t>0 1 1 1 1 1 </a:t>
            </a:r>
            <a:r>
              <a:rPr kumimoji="1" lang="en-US" altLang="zh-CN" sz="2400" b="1" dirty="0">
                <a:solidFill>
                  <a:srgbClr val="000099"/>
                </a:solidFill>
                <a:latin typeface="+mn-lt"/>
                <a:ea typeface="黑体" pitchFamily="2" charset="-122"/>
              </a:rPr>
              <a:t>0 </a:t>
            </a:r>
            <a:r>
              <a:rPr kumimoji="1" lang="en-US" altLang="zh-CN" sz="2400" b="1" dirty="0">
                <a:solidFill>
                  <a:srgbClr val="C00000"/>
                </a:solidFill>
                <a:latin typeface="+mn-lt"/>
                <a:ea typeface="黑体" pitchFamily="2" charset="-122"/>
              </a:rPr>
              <a:t>1 0</a:t>
            </a:r>
            <a:r>
              <a:rPr kumimoji="1" lang="en-US" altLang="zh-CN" sz="2400" b="1" dirty="0">
                <a:solidFill>
                  <a:srgbClr val="000099"/>
                </a:solidFill>
                <a:latin typeface="+mn-lt"/>
                <a:ea typeface="黑体" pitchFamily="2" charset="-122"/>
              </a:rPr>
              <a:t> 0 0 1 0 1 0</a:t>
            </a:r>
          </a:p>
        </p:txBody>
      </p:sp>
      <p:sp>
        <p:nvSpPr>
          <p:cNvPr id="10" name="AutoShape 19"/>
          <p:cNvSpPr>
            <a:spLocks noChangeArrowheads="1"/>
          </p:cNvSpPr>
          <p:nvPr/>
        </p:nvSpPr>
        <p:spPr bwMode="auto">
          <a:xfrm>
            <a:off x="5554135" y="2962698"/>
            <a:ext cx="2497138" cy="538310"/>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11" name="AutoShape 6"/>
          <p:cNvSpPr>
            <a:spLocks noChangeArrowheads="1"/>
          </p:cNvSpPr>
          <p:nvPr/>
        </p:nvSpPr>
        <p:spPr bwMode="auto">
          <a:xfrm>
            <a:off x="5524900" y="1378100"/>
            <a:ext cx="2213371" cy="466724"/>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12" name="Rectangle 8"/>
          <p:cNvSpPr>
            <a:spLocks noChangeArrowheads="1"/>
          </p:cNvSpPr>
          <p:nvPr/>
        </p:nvSpPr>
        <p:spPr bwMode="auto">
          <a:xfrm>
            <a:off x="4671883" y="1375693"/>
            <a:ext cx="4457953"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0 1 0 </a:t>
            </a:r>
            <a:r>
              <a:rPr kumimoji="1" lang="en-US" altLang="zh-CN" sz="2400" b="1" dirty="0">
                <a:solidFill>
                  <a:srgbClr val="C00000"/>
                </a:solidFill>
                <a:latin typeface="+mn-lt"/>
                <a:ea typeface="黑体" pitchFamily="2" charset="-122"/>
              </a:rPr>
              <a:t>0 1 1 1 1 1 1 0 </a:t>
            </a:r>
            <a:r>
              <a:rPr kumimoji="1" lang="en-US" altLang="zh-CN" sz="2400" b="1" dirty="0">
                <a:solidFill>
                  <a:srgbClr val="000099"/>
                </a:solidFill>
                <a:latin typeface="+mn-lt"/>
                <a:ea typeface="黑体" pitchFamily="2" charset="-122"/>
              </a:rPr>
              <a:t>0 0 1 0 1 0</a:t>
            </a:r>
          </a:p>
        </p:txBody>
      </p:sp>
      <p:sp>
        <p:nvSpPr>
          <p:cNvPr id="13" name="AutoShape 4"/>
          <p:cNvSpPr>
            <a:spLocks noChangeArrowheads="1"/>
          </p:cNvSpPr>
          <p:nvPr/>
        </p:nvSpPr>
        <p:spPr bwMode="auto">
          <a:xfrm>
            <a:off x="7036156" y="3009328"/>
            <a:ext cx="263128" cy="463105"/>
          </a:xfrm>
          <a:prstGeom prst="roundRect">
            <a:avLst>
              <a:gd name="adj" fmla="val 16667"/>
            </a:avLst>
          </a:prstGeom>
          <a:solidFill>
            <a:schemeClr val="accent2"/>
          </a:solidFill>
          <a:ln>
            <a:noFill/>
          </a:ln>
          <a:effectLst/>
          <a:extLst>
            <a:ext uri="{91240B29-F687-4F45-9708-019B960494DF}">
              <a14:hiddenLine xmlns="" xmlns:a14="http://schemas.microsoft.com/office/drawing/2010/main" w="12700">
                <a:solidFill>
                  <a:schemeClr val="tx1"/>
                </a:solidFill>
                <a:prstDash val="dash"/>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 name="Rectangle 16"/>
          <p:cNvSpPr>
            <a:spLocks noChangeArrowheads="1"/>
          </p:cNvSpPr>
          <p:nvPr/>
        </p:nvSpPr>
        <p:spPr bwMode="auto">
          <a:xfrm>
            <a:off x="4709719" y="3026692"/>
            <a:ext cx="4714433"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0 1 0 </a:t>
            </a:r>
            <a:r>
              <a:rPr kumimoji="1" lang="en-US" altLang="zh-CN" sz="2400" b="1" dirty="0">
                <a:solidFill>
                  <a:srgbClr val="C00000"/>
                </a:solidFill>
                <a:latin typeface="+mn-lt"/>
                <a:ea typeface="黑体" pitchFamily="2" charset="-122"/>
              </a:rPr>
              <a:t>0 1 1 1 1 1 </a:t>
            </a:r>
            <a:r>
              <a:rPr kumimoji="1" lang="en-US" altLang="zh-CN" sz="2400" b="1" dirty="0">
                <a:solidFill>
                  <a:srgbClr val="000099"/>
                </a:solidFill>
                <a:latin typeface="+mn-lt"/>
                <a:ea typeface="黑体" pitchFamily="2" charset="-122"/>
              </a:rPr>
              <a:t>0 </a:t>
            </a:r>
            <a:r>
              <a:rPr kumimoji="1" lang="en-US" altLang="zh-CN" sz="2400" b="1" dirty="0">
                <a:solidFill>
                  <a:srgbClr val="C00000"/>
                </a:solidFill>
                <a:latin typeface="+mn-lt"/>
                <a:ea typeface="黑体" pitchFamily="2" charset="-122"/>
              </a:rPr>
              <a:t>1 0</a:t>
            </a:r>
            <a:r>
              <a:rPr kumimoji="1" lang="en-US" altLang="zh-CN" sz="2400" b="1" dirty="0">
                <a:solidFill>
                  <a:srgbClr val="000099"/>
                </a:solidFill>
                <a:latin typeface="+mn-lt"/>
                <a:ea typeface="黑体" pitchFamily="2" charset="-122"/>
              </a:rPr>
              <a:t> 0 0 1 0 1 0</a:t>
            </a:r>
          </a:p>
        </p:txBody>
      </p:sp>
      <p:sp>
        <p:nvSpPr>
          <p:cNvPr id="15" name="Rectangle 7"/>
          <p:cNvSpPr>
            <a:spLocks noChangeArrowheads="1"/>
          </p:cNvSpPr>
          <p:nvPr/>
        </p:nvSpPr>
        <p:spPr bwMode="auto">
          <a:xfrm>
            <a:off x="1252682" y="1268760"/>
            <a:ext cx="3124254" cy="11977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信息字段中出现了和</a:t>
            </a:r>
          </a:p>
          <a:p>
            <a:pPr algn="ctr" defTabSz="762000" eaLnBrk="0" hangingPunct="0"/>
            <a:r>
              <a:rPr kumimoji="1" lang="zh-CN" altLang="en-US" sz="2400" b="1" dirty="0">
                <a:solidFill>
                  <a:srgbClr val="000099"/>
                </a:solidFill>
                <a:latin typeface="+mn-lt"/>
                <a:ea typeface="黑体" pitchFamily="2" charset="-122"/>
              </a:rPr>
              <a:t>标志字段 </a:t>
            </a:r>
            <a:r>
              <a:rPr kumimoji="1" lang="en-US" altLang="zh-CN" sz="2400" b="1" dirty="0">
                <a:solidFill>
                  <a:srgbClr val="000099"/>
                </a:solidFill>
                <a:latin typeface="+mn-lt"/>
                <a:ea typeface="黑体" pitchFamily="2" charset="-122"/>
              </a:rPr>
              <a:t>F </a:t>
            </a:r>
            <a:r>
              <a:rPr kumimoji="1" lang="zh-CN" altLang="en-US" sz="2400" b="1" dirty="0">
                <a:solidFill>
                  <a:srgbClr val="000099"/>
                </a:solidFill>
                <a:latin typeface="+mn-lt"/>
                <a:ea typeface="黑体" pitchFamily="2" charset="-122"/>
              </a:rPr>
              <a:t>完全一样</a:t>
            </a:r>
          </a:p>
          <a:p>
            <a:pPr algn="ctr" defTabSz="762000" eaLnBrk="0" hangingPunct="0"/>
            <a:r>
              <a:rPr kumimoji="1" lang="zh-CN" altLang="en-US" sz="2400" b="1" dirty="0">
                <a:solidFill>
                  <a:srgbClr val="000099"/>
                </a:solidFill>
                <a:latin typeface="+mn-lt"/>
                <a:ea typeface="黑体" pitchFamily="2" charset="-122"/>
              </a:rPr>
              <a:t>的 </a:t>
            </a:r>
            <a:r>
              <a:rPr kumimoji="1" lang="en-US" altLang="zh-CN" sz="2400" b="1" dirty="0">
                <a:solidFill>
                  <a:srgbClr val="000099"/>
                </a:solidFill>
                <a:latin typeface="+mn-lt"/>
                <a:ea typeface="黑体" pitchFamily="2" charset="-122"/>
              </a:rPr>
              <a:t>8 </a:t>
            </a:r>
            <a:r>
              <a:rPr kumimoji="1" lang="zh-CN" altLang="en-US" sz="2400" b="1" dirty="0">
                <a:solidFill>
                  <a:srgbClr val="000099"/>
                </a:solidFill>
                <a:latin typeface="+mn-lt"/>
                <a:ea typeface="黑体" pitchFamily="2" charset="-122"/>
              </a:rPr>
              <a:t>比特组合</a:t>
            </a:r>
          </a:p>
        </p:txBody>
      </p:sp>
      <p:sp>
        <p:nvSpPr>
          <p:cNvPr id="16" name="Rectangle 9"/>
          <p:cNvSpPr>
            <a:spLocks noChangeArrowheads="1"/>
          </p:cNvSpPr>
          <p:nvPr/>
        </p:nvSpPr>
        <p:spPr bwMode="auto">
          <a:xfrm>
            <a:off x="1036277" y="3107084"/>
            <a:ext cx="3340659" cy="8284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发送端在 </a:t>
            </a:r>
            <a:r>
              <a:rPr kumimoji="1" lang="en-US" altLang="zh-CN" sz="2400" b="1" dirty="0">
                <a:solidFill>
                  <a:srgbClr val="000099"/>
                </a:solidFill>
                <a:latin typeface="+mn-lt"/>
                <a:ea typeface="黑体" pitchFamily="2" charset="-122"/>
              </a:rPr>
              <a:t>5 </a:t>
            </a:r>
            <a:r>
              <a:rPr kumimoji="1" lang="zh-CN" altLang="en-US" sz="2400" b="1" dirty="0">
                <a:solidFill>
                  <a:srgbClr val="000099"/>
                </a:solidFill>
                <a:latin typeface="+mn-lt"/>
                <a:ea typeface="黑体" pitchFamily="2" charset="-122"/>
              </a:rPr>
              <a:t>个连 </a:t>
            </a:r>
            <a:r>
              <a:rPr kumimoji="1" lang="en-US" altLang="zh-CN" sz="2400" b="1" dirty="0">
                <a:solidFill>
                  <a:srgbClr val="000099"/>
                </a:solidFill>
                <a:latin typeface="+mn-lt"/>
                <a:ea typeface="黑体" pitchFamily="2" charset="-122"/>
              </a:rPr>
              <a:t>1 </a:t>
            </a:r>
            <a:r>
              <a:rPr kumimoji="1" lang="zh-CN" altLang="en-US" sz="2400" b="1" dirty="0">
                <a:solidFill>
                  <a:srgbClr val="000099"/>
                </a:solidFill>
                <a:latin typeface="+mn-lt"/>
                <a:ea typeface="黑体" pitchFamily="2" charset="-122"/>
              </a:rPr>
              <a:t>之后</a:t>
            </a:r>
          </a:p>
          <a:p>
            <a:pPr defTabSz="762000" eaLnBrk="0" hangingPunct="0"/>
            <a:r>
              <a:rPr kumimoji="1" lang="zh-CN" altLang="en-US" sz="2400" b="1" dirty="0">
                <a:solidFill>
                  <a:srgbClr val="000099"/>
                </a:solidFill>
                <a:latin typeface="+mn-lt"/>
                <a:ea typeface="黑体" pitchFamily="2" charset="-122"/>
              </a:rPr>
              <a:t>填入 </a:t>
            </a:r>
            <a:r>
              <a:rPr kumimoji="1" lang="en-US" altLang="zh-CN" sz="2400" b="1" dirty="0">
                <a:solidFill>
                  <a:srgbClr val="000099"/>
                </a:solidFill>
                <a:latin typeface="+mn-lt"/>
                <a:ea typeface="黑体" pitchFamily="2" charset="-122"/>
              </a:rPr>
              <a:t>0 </a:t>
            </a:r>
            <a:r>
              <a:rPr kumimoji="1" lang="zh-CN" altLang="en-US" sz="2400" b="1" dirty="0">
                <a:solidFill>
                  <a:srgbClr val="000099"/>
                </a:solidFill>
                <a:latin typeface="+mn-lt"/>
                <a:ea typeface="黑体" pitchFamily="2" charset="-122"/>
              </a:rPr>
              <a:t>比特再发送出去</a:t>
            </a:r>
          </a:p>
        </p:txBody>
      </p:sp>
      <p:sp>
        <p:nvSpPr>
          <p:cNvPr id="17" name="Rectangle 10"/>
          <p:cNvSpPr>
            <a:spLocks noChangeArrowheads="1"/>
          </p:cNvSpPr>
          <p:nvPr/>
        </p:nvSpPr>
        <p:spPr bwMode="auto">
          <a:xfrm>
            <a:off x="1687096" y="4760808"/>
            <a:ext cx="2689840" cy="8284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400" b="1" dirty="0" smtClean="0">
                <a:solidFill>
                  <a:srgbClr val="000099"/>
                </a:solidFill>
                <a:latin typeface="+mn-lt"/>
                <a:ea typeface="黑体" pitchFamily="2" charset="-122"/>
              </a:rPr>
              <a:t>接收</a:t>
            </a:r>
            <a:r>
              <a:rPr kumimoji="1" lang="zh-CN" altLang="en-US" sz="2400" b="1" dirty="0">
                <a:solidFill>
                  <a:srgbClr val="000099"/>
                </a:solidFill>
                <a:latin typeface="+mn-lt"/>
                <a:ea typeface="黑体" pitchFamily="2" charset="-122"/>
              </a:rPr>
              <a:t>端把 </a:t>
            </a:r>
            <a:r>
              <a:rPr kumimoji="1" lang="en-US" altLang="zh-CN" sz="2400" b="1" dirty="0">
                <a:solidFill>
                  <a:srgbClr val="000099"/>
                </a:solidFill>
                <a:latin typeface="+mn-lt"/>
                <a:ea typeface="黑体" pitchFamily="2" charset="-122"/>
              </a:rPr>
              <a:t>5 </a:t>
            </a:r>
            <a:r>
              <a:rPr kumimoji="1" lang="zh-CN" altLang="en-US" sz="2400" b="1" dirty="0">
                <a:solidFill>
                  <a:srgbClr val="000099"/>
                </a:solidFill>
                <a:latin typeface="+mn-lt"/>
                <a:ea typeface="黑体" pitchFamily="2" charset="-122"/>
              </a:rPr>
              <a:t>个连 </a:t>
            </a:r>
            <a:r>
              <a:rPr kumimoji="1" lang="en-US" altLang="zh-CN" sz="2400" b="1" dirty="0">
                <a:solidFill>
                  <a:srgbClr val="000099"/>
                </a:solidFill>
                <a:latin typeface="+mn-lt"/>
                <a:ea typeface="黑体" pitchFamily="2" charset="-122"/>
              </a:rPr>
              <a:t>1</a:t>
            </a:r>
          </a:p>
          <a:p>
            <a:pPr algn="ctr" defTabSz="762000" eaLnBrk="0" hangingPunct="0"/>
            <a:r>
              <a:rPr kumimoji="1" lang="zh-CN" altLang="en-US" sz="2400" b="1" dirty="0">
                <a:solidFill>
                  <a:srgbClr val="000099"/>
                </a:solidFill>
                <a:latin typeface="+mn-lt"/>
                <a:ea typeface="黑体" pitchFamily="2" charset="-122"/>
              </a:rPr>
              <a:t>之后的 </a:t>
            </a:r>
            <a:r>
              <a:rPr kumimoji="1" lang="en-US" altLang="zh-CN" sz="2400" b="1" dirty="0">
                <a:solidFill>
                  <a:srgbClr val="000099"/>
                </a:solidFill>
                <a:latin typeface="+mn-lt"/>
                <a:ea typeface="黑体" pitchFamily="2" charset="-122"/>
              </a:rPr>
              <a:t>0 </a:t>
            </a:r>
            <a:r>
              <a:rPr kumimoji="1" lang="zh-CN" altLang="en-US" sz="2400" b="1" dirty="0">
                <a:solidFill>
                  <a:srgbClr val="000099"/>
                </a:solidFill>
                <a:latin typeface="+mn-lt"/>
                <a:ea typeface="黑体" pitchFamily="2" charset="-122"/>
              </a:rPr>
              <a:t>比特删除</a:t>
            </a:r>
          </a:p>
        </p:txBody>
      </p:sp>
      <p:sp>
        <p:nvSpPr>
          <p:cNvPr id="18" name="Rectangle 11"/>
          <p:cNvSpPr>
            <a:spLocks noChangeArrowheads="1"/>
          </p:cNvSpPr>
          <p:nvPr/>
        </p:nvSpPr>
        <p:spPr bwMode="auto">
          <a:xfrm>
            <a:off x="4948769" y="2145630"/>
            <a:ext cx="3743013"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itchFamily="2" charset="-122"/>
              </a:rPr>
              <a:t>会被误认为是标志字段 </a:t>
            </a:r>
            <a:r>
              <a:rPr kumimoji="1" lang="en-US" altLang="zh-CN" sz="2400" b="1" dirty="0">
                <a:solidFill>
                  <a:srgbClr val="C00000"/>
                </a:solidFill>
                <a:latin typeface="+mn-lt"/>
                <a:ea typeface="黑体" pitchFamily="2" charset="-122"/>
              </a:rPr>
              <a:t>F </a:t>
            </a:r>
          </a:p>
        </p:txBody>
      </p:sp>
      <p:sp>
        <p:nvSpPr>
          <p:cNvPr id="19" name="AutoShape 12"/>
          <p:cNvSpPr>
            <a:spLocks noChangeArrowheads="1"/>
          </p:cNvSpPr>
          <p:nvPr/>
        </p:nvSpPr>
        <p:spPr bwMode="auto">
          <a:xfrm rot="16200000">
            <a:off x="6999956" y="3541257"/>
            <a:ext cx="327025" cy="168540"/>
          </a:xfrm>
          <a:prstGeom prst="rightArrow">
            <a:avLst>
              <a:gd name="adj1" fmla="val 50000"/>
              <a:gd name="adj2" fmla="val 105112"/>
            </a:avLst>
          </a:prstGeom>
          <a:solidFill>
            <a:srgbClr val="C00000"/>
          </a:solidFill>
          <a:ln w="12700">
            <a:solidFill>
              <a:srgbClr val="C00000"/>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20" name="Rectangle 13"/>
          <p:cNvSpPr>
            <a:spLocks noChangeArrowheads="1"/>
          </p:cNvSpPr>
          <p:nvPr/>
        </p:nvSpPr>
        <p:spPr bwMode="auto">
          <a:xfrm>
            <a:off x="5575528" y="3761988"/>
            <a:ext cx="2689840"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itchFamily="2" charset="-122"/>
              </a:rPr>
              <a:t>发送端填入 </a:t>
            </a:r>
            <a:r>
              <a:rPr kumimoji="1" lang="en-US" altLang="zh-CN" sz="2400" b="1" dirty="0">
                <a:solidFill>
                  <a:srgbClr val="C00000"/>
                </a:solidFill>
                <a:latin typeface="+mn-lt"/>
                <a:ea typeface="黑体" pitchFamily="2" charset="-122"/>
              </a:rPr>
              <a:t>0 </a:t>
            </a:r>
            <a:r>
              <a:rPr kumimoji="1" lang="zh-CN" altLang="en-US" sz="2400" b="1" dirty="0">
                <a:solidFill>
                  <a:srgbClr val="C00000"/>
                </a:solidFill>
                <a:latin typeface="+mn-lt"/>
                <a:ea typeface="黑体" pitchFamily="2" charset="-122"/>
              </a:rPr>
              <a:t>比特</a:t>
            </a:r>
          </a:p>
        </p:txBody>
      </p:sp>
      <p:sp>
        <p:nvSpPr>
          <p:cNvPr id="21" name="AutoShape 14"/>
          <p:cNvSpPr>
            <a:spLocks noChangeArrowheads="1"/>
          </p:cNvSpPr>
          <p:nvPr/>
        </p:nvSpPr>
        <p:spPr bwMode="auto">
          <a:xfrm rot="5400000" flipV="1">
            <a:off x="7069107" y="5178391"/>
            <a:ext cx="365125" cy="168540"/>
          </a:xfrm>
          <a:prstGeom prst="rightArrow">
            <a:avLst>
              <a:gd name="adj1" fmla="val 50000"/>
              <a:gd name="adj2" fmla="val 117358"/>
            </a:avLst>
          </a:prstGeom>
          <a:solidFill>
            <a:srgbClr val="C00000"/>
          </a:solidFill>
          <a:ln w="12700">
            <a:solidFill>
              <a:srgbClr val="C00000"/>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22" name="Rectangle 15"/>
          <p:cNvSpPr>
            <a:spLocks noChangeArrowheads="1"/>
          </p:cNvSpPr>
          <p:nvPr/>
        </p:nvSpPr>
        <p:spPr bwMode="auto">
          <a:xfrm>
            <a:off x="4953000" y="5418172"/>
            <a:ext cx="3743013"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itchFamily="2" charset="-122"/>
              </a:rPr>
              <a:t>接收端删除填入的 </a:t>
            </a:r>
            <a:r>
              <a:rPr kumimoji="1" lang="en-US" altLang="zh-CN" sz="2400" b="1" dirty="0">
                <a:solidFill>
                  <a:srgbClr val="C00000"/>
                </a:solidFill>
                <a:latin typeface="+mn-lt"/>
                <a:ea typeface="黑体" pitchFamily="2" charset="-122"/>
              </a:rPr>
              <a:t>0 </a:t>
            </a:r>
            <a:r>
              <a:rPr kumimoji="1" lang="zh-CN" altLang="en-US" sz="2400" b="1" dirty="0">
                <a:solidFill>
                  <a:srgbClr val="C00000"/>
                </a:solidFill>
                <a:latin typeface="+mn-lt"/>
                <a:ea typeface="黑体" pitchFamily="2" charset="-122"/>
              </a:rPr>
              <a:t>比特</a:t>
            </a:r>
          </a:p>
        </p:txBody>
      </p:sp>
      <p:sp>
        <p:nvSpPr>
          <p:cNvPr id="23" name="AutoShape 18"/>
          <p:cNvSpPr>
            <a:spLocks/>
          </p:cNvSpPr>
          <p:nvPr/>
        </p:nvSpPr>
        <p:spPr bwMode="auto">
          <a:xfrm rot="-5400000">
            <a:off x="6365279" y="986826"/>
            <a:ext cx="296862" cy="1919146"/>
          </a:xfrm>
          <a:prstGeom prst="leftBrace">
            <a:avLst>
              <a:gd name="adj1" fmla="val 54590"/>
              <a:gd name="adj2" fmla="val 50000"/>
            </a:avLst>
          </a:prstGeom>
          <a:noFill/>
          <a:ln w="127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4" name="矩形 23"/>
          <p:cNvSpPr/>
          <p:nvPr/>
        </p:nvSpPr>
        <p:spPr>
          <a:xfrm>
            <a:off x="2432719" y="6021288"/>
            <a:ext cx="4943649" cy="461665"/>
          </a:xfrm>
          <a:prstGeom prst="rect">
            <a:avLst/>
          </a:prstGeom>
        </p:spPr>
        <p:txBody>
          <a:bodyPr wrap="square">
            <a:spAutoFit/>
          </a:bodyPr>
          <a:lstStyle/>
          <a:p>
            <a:pPr algn="ctr"/>
            <a:r>
              <a:rPr lang="zh-CN" altLang="zh-CN" sz="2400" b="1" dirty="0" smtClean="0">
                <a:latin typeface="+mn-lt"/>
                <a:ea typeface="黑体" pitchFamily="2" charset="-122"/>
              </a:rPr>
              <a:t>零</a:t>
            </a:r>
            <a:r>
              <a:rPr lang="zh-CN" altLang="zh-CN" sz="2400" b="1" dirty="0">
                <a:latin typeface="+mn-lt"/>
                <a:ea typeface="黑体" pitchFamily="2" charset="-122"/>
              </a:rPr>
              <a:t>比特的填充与删除</a:t>
            </a:r>
            <a:endParaRPr lang="zh-CN" altLang="en-US" sz="2400" b="1" dirty="0">
              <a:latin typeface="+mn-lt"/>
              <a:ea typeface="黑体" pitchFamily="2" charset="-122"/>
            </a:endParaRPr>
          </a:p>
        </p:txBody>
      </p:sp>
    </p:spTree>
    <p:extLst>
      <p:ext uri="{BB962C8B-B14F-4D97-AF65-F5344CB8AC3E}">
        <p14:creationId xmlns="" xmlns:p14="http://schemas.microsoft.com/office/powerpoint/2010/main" val="41339650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90600" y="635000"/>
            <a:ext cx="792480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a:ea typeface="Microsoft Yahei"/>
                <a:sym typeface="Microsoft Yahei"/>
              </a:rPr>
              <a:t>0</a:t>
            </a:r>
            <a:r>
              <a:rPr lang="zh-CN" altLang="en-US" sz="2600" dirty="0">
                <a:solidFill>
                  <a:srgbClr val="000000"/>
                </a:solidFill>
                <a:latin typeface="Microsoft Yahei"/>
                <a:ea typeface="Microsoft Yahei"/>
                <a:sym typeface="Microsoft Yahei"/>
              </a:rPr>
              <a:t>比特插入</a:t>
            </a:r>
            <a:r>
              <a:rPr lang="en-US" altLang="zh-CN" sz="2600" dirty="0">
                <a:solidFill>
                  <a:srgbClr val="000000"/>
                </a:solidFill>
                <a:latin typeface="Microsoft Yahei"/>
                <a:ea typeface="Microsoft Yahei"/>
                <a:sym typeface="Microsoft Yahei"/>
              </a:rPr>
              <a:t>/</a:t>
            </a:r>
            <a:r>
              <a:rPr lang="zh-CN" altLang="en-US" sz="2600" dirty="0">
                <a:solidFill>
                  <a:srgbClr val="000000"/>
                </a:solidFill>
                <a:latin typeface="Microsoft Yahei"/>
                <a:ea typeface="Microsoft Yahei"/>
                <a:sym typeface="Microsoft Yahei"/>
              </a:rPr>
              <a:t>删除方法规定，在两个标志字段为</a:t>
            </a:r>
            <a:r>
              <a:rPr lang="en-US" altLang="zh-CN" sz="2600" dirty="0">
                <a:solidFill>
                  <a:srgbClr val="000000"/>
                </a:solidFill>
                <a:latin typeface="Microsoft Yahei"/>
                <a:ea typeface="Microsoft Yahei"/>
                <a:sym typeface="Microsoft Yahei"/>
              </a:rPr>
              <a:t>F</a:t>
            </a:r>
            <a:r>
              <a:rPr lang="zh-CN" altLang="en-US" sz="2600" dirty="0">
                <a:solidFill>
                  <a:srgbClr val="000000"/>
                </a:solidFill>
                <a:latin typeface="Microsoft Yahei"/>
                <a:ea typeface="Microsoft Yahei"/>
                <a:sym typeface="Microsoft Yahei"/>
              </a:rPr>
              <a:t>之间的比特序列中，如果检查出连续的 </a:t>
            </a:r>
            <a:r>
              <a:rPr lang="en-US" altLang="zh-CN" sz="2600" dirty="0">
                <a:solidFill>
                  <a:srgbClr val="000000"/>
                </a:solidFill>
                <a:latin typeface="Microsoft Yahei"/>
                <a:ea typeface="Microsoft Yahei"/>
                <a:sym typeface="Microsoft Yahei"/>
              </a:rPr>
              <a:t>_______ </a:t>
            </a:r>
            <a:r>
              <a:rPr lang="zh-CN" altLang="en-US" sz="2600" dirty="0">
                <a:solidFill>
                  <a:srgbClr val="000000"/>
                </a:solidFill>
                <a:latin typeface="Microsoft Yahei"/>
                <a:ea typeface="Microsoft Yahei"/>
                <a:sym typeface="Microsoft Yahei"/>
              </a:rPr>
              <a:t>个</a:t>
            </a:r>
            <a:r>
              <a:rPr lang="en-US" altLang="zh-CN" sz="2600" dirty="0">
                <a:solidFill>
                  <a:srgbClr val="000000"/>
                </a:solidFill>
                <a:latin typeface="Microsoft Yahei"/>
                <a:ea typeface="Microsoft Yahei"/>
                <a:sym typeface="Microsoft Yahei"/>
              </a:rPr>
              <a:t>1</a:t>
            </a:r>
            <a:r>
              <a:rPr lang="zh-CN" altLang="en-US" sz="2600" dirty="0">
                <a:solidFill>
                  <a:srgbClr val="000000"/>
                </a:solidFill>
                <a:latin typeface="Microsoft Yahei"/>
                <a:ea typeface="Microsoft Yahei"/>
                <a:sym typeface="Microsoft Yahei"/>
              </a:rPr>
              <a:t>，不管它后面的比特是</a:t>
            </a:r>
            <a:r>
              <a:rPr lang="en-US" altLang="zh-CN" sz="2600" dirty="0">
                <a:solidFill>
                  <a:srgbClr val="000000"/>
                </a:solidFill>
                <a:latin typeface="Microsoft Yahei"/>
                <a:ea typeface="Microsoft Yahei"/>
                <a:sym typeface="Microsoft Yahei"/>
              </a:rPr>
              <a:t>0</a:t>
            </a:r>
            <a:r>
              <a:rPr lang="zh-CN" altLang="en-US" sz="2600" dirty="0">
                <a:solidFill>
                  <a:srgbClr val="000000"/>
                </a:solidFill>
                <a:latin typeface="Microsoft Yahei"/>
                <a:ea typeface="Microsoft Yahei"/>
                <a:sym typeface="Microsoft Yahei"/>
              </a:rPr>
              <a:t>或</a:t>
            </a:r>
            <a:r>
              <a:rPr lang="en-US" altLang="zh-CN" sz="2600" dirty="0">
                <a:solidFill>
                  <a:srgbClr val="000000"/>
                </a:solidFill>
                <a:latin typeface="Microsoft Yahei"/>
                <a:ea typeface="Microsoft Yahei"/>
                <a:sym typeface="Microsoft Yahei"/>
              </a:rPr>
              <a:t>1</a:t>
            </a:r>
            <a:r>
              <a:rPr lang="zh-CN" altLang="en-US" sz="2600" dirty="0">
                <a:solidFill>
                  <a:srgbClr val="000000"/>
                </a:solidFill>
                <a:latin typeface="Microsoft Yahei"/>
                <a:ea typeface="Microsoft Yahei"/>
                <a:sym typeface="Microsoft Yahei"/>
              </a:rPr>
              <a:t>，都增加</a:t>
            </a:r>
            <a:r>
              <a:rPr lang="en-US" altLang="zh-CN" sz="2600" dirty="0">
                <a:solidFill>
                  <a:srgbClr val="000000"/>
                </a:solidFill>
                <a:latin typeface="Microsoft Yahei"/>
                <a:ea typeface="Microsoft Yahei"/>
                <a:sym typeface="Microsoft Yahei"/>
              </a:rPr>
              <a:t>1</a:t>
            </a:r>
            <a:r>
              <a:rPr lang="zh-CN" altLang="en-US" sz="2600" dirty="0">
                <a:solidFill>
                  <a:srgbClr val="000000"/>
                </a:solidFill>
                <a:latin typeface="Microsoft Yahei"/>
                <a:ea typeface="Microsoft Yahei"/>
                <a:sym typeface="Microsoft Yahei"/>
              </a:rPr>
              <a:t>个</a:t>
            </a:r>
            <a:r>
              <a:rPr lang="en-US" altLang="zh-CN" sz="2600" dirty="0">
                <a:solidFill>
                  <a:srgbClr val="000000"/>
                </a:solidFill>
                <a:latin typeface="Microsoft Yahei"/>
                <a:ea typeface="Microsoft Yahei"/>
                <a:sym typeface="Microsoft Yahei"/>
              </a:rPr>
              <a:t>0</a:t>
            </a:r>
            <a:r>
              <a:rPr lang="zh-CN" altLang="en-US" sz="2600" dirty="0">
                <a:solidFill>
                  <a:srgbClr val="000000"/>
                </a:solidFill>
                <a:latin typeface="Microsoft Yahei"/>
                <a:ea typeface="Microsoft Yahei"/>
                <a:sym typeface="Microsoft Yahei"/>
              </a:rPr>
              <a:t>。</a:t>
            </a:r>
          </a:p>
        </p:txBody>
      </p:sp>
      <p:sp>
        <p:nvSpPr>
          <p:cNvPr id="6" name="TextBox 5"/>
          <p:cNvSpPr txBox="1"/>
          <p:nvPr>
            <p:custDataLst>
              <p:tags r:id="rId3"/>
            </p:custDataLst>
          </p:nvPr>
        </p:nvSpPr>
        <p:spPr>
          <a:xfrm>
            <a:off x="1981200" y="2786063"/>
            <a:ext cx="6934200" cy="642938"/>
          </a:xfrm>
          <a:prstGeom prst="rect">
            <a:avLst/>
          </a:prstGeom>
          <a:noFill/>
        </p:spPr>
        <p:txBody>
          <a:bodyPr vert="horz" rtlCol="0" anchor="ctr" anchorCtr="0">
            <a:noAutofit/>
          </a:bodyPr>
          <a:lstStyle/>
          <a:p>
            <a:r>
              <a:rPr lang="en-US" altLang="zh-CN" sz="2600" dirty="0" smtClean="0">
                <a:solidFill>
                  <a:srgbClr val="000000"/>
                </a:solidFill>
                <a:latin typeface="Microsoft Yahei"/>
                <a:ea typeface="Microsoft Yahei"/>
                <a:sym typeface="Microsoft Yahei"/>
              </a:rPr>
              <a:t>4</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4"/>
            </p:custDataLst>
          </p:nvPr>
        </p:nvSpPr>
        <p:spPr>
          <a:xfrm>
            <a:off x="1981200" y="3643313"/>
            <a:ext cx="6934200" cy="642938"/>
          </a:xfrm>
          <a:prstGeom prst="rect">
            <a:avLst/>
          </a:prstGeom>
          <a:noFill/>
        </p:spPr>
        <p:txBody>
          <a:bodyPr vert="horz" rtlCol="0" anchor="ctr" anchorCtr="0">
            <a:noAutofit/>
          </a:bodyPr>
          <a:lstStyle/>
          <a:p>
            <a:r>
              <a:rPr lang="en-US" altLang="zh-CN" sz="2600" dirty="0" smtClean="0">
                <a:solidFill>
                  <a:srgbClr val="000000"/>
                </a:solidFill>
                <a:latin typeface="Microsoft Yahei"/>
                <a:ea typeface="Microsoft Yahei"/>
                <a:sym typeface="Microsoft Yahei"/>
              </a:rPr>
              <a:t>5</a:t>
            </a:r>
            <a:endParaRPr lang="zh-CN" altLang="en-US" sz="2600" dirty="0">
              <a:solidFill>
                <a:srgbClr val="000000"/>
              </a:solidFill>
              <a:latin typeface="Microsoft Yahei"/>
              <a:ea typeface="Microsoft Yahei"/>
              <a:sym typeface="Microsoft Yahei"/>
            </a:endParaRPr>
          </a:p>
        </p:txBody>
      </p:sp>
      <p:sp>
        <p:nvSpPr>
          <p:cNvPr id="8" name="TextBox 7"/>
          <p:cNvSpPr txBox="1"/>
          <p:nvPr>
            <p:custDataLst>
              <p:tags r:id="rId5"/>
            </p:custDataLst>
          </p:nvPr>
        </p:nvSpPr>
        <p:spPr>
          <a:xfrm>
            <a:off x="1981200" y="4500563"/>
            <a:ext cx="6934200" cy="642938"/>
          </a:xfrm>
          <a:prstGeom prst="rect">
            <a:avLst/>
          </a:prstGeom>
          <a:noFill/>
        </p:spPr>
        <p:txBody>
          <a:bodyPr vert="horz" rtlCol="0" anchor="ctr" anchorCtr="0">
            <a:noAutofit/>
          </a:bodyPr>
          <a:lstStyle/>
          <a:p>
            <a:r>
              <a:rPr lang="en-US" altLang="zh-CN" sz="2600" dirty="0" smtClean="0">
                <a:solidFill>
                  <a:srgbClr val="000000"/>
                </a:solidFill>
                <a:latin typeface="Microsoft Yahei"/>
                <a:ea typeface="Microsoft Yahei"/>
                <a:sym typeface="Microsoft Yahei"/>
              </a:rPr>
              <a:t>6</a:t>
            </a:r>
            <a:endParaRPr lang="zh-CN" altLang="en-US" sz="2600" dirty="0">
              <a:solidFill>
                <a:srgbClr val="000000"/>
              </a:solidFill>
              <a:latin typeface="Microsoft Yahei"/>
              <a:ea typeface="Microsoft Yahei"/>
              <a:sym typeface="Microsoft Yahei"/>
            </a:endParaRPr>
          </a:p>
        </p:txBody>
      </p:sp>
      <p:sp>
        <p:nvSpPr>
          <p:cNvPr id="9" name="TextBox 8"/>
          <p:cNvSpPr txBox="1"/>
          <p:nvPr>
            <p:custDataLst>
              <p:tags r:id="rId6"/>
            </p:custDataLst>
          </p:nvPr>
        </p:nvSpPr>
        <p:spPr>
          <a:xfrm>
            <a:off x="1981200" y="5357813"/>
            <a:ext cx="6934200" cy="642938"/>
          </a:xfrm>
          <a:prstGeom prst="rect">
            <a:avLst/>
          </a:prstGeom>
          <a:noFill/>
        </p:spPr>
        <p:txBody>
          <a:bodyPr vert="horz" rtlCol="0" anchor="ctr" anchorCtr="0">
            <a:noAutofit/>
          </a:bodyPr>
          <a:lstStyle/>
          <a:p>
            <a:r>
              <a:rPr lang="en-US" altLang="zh-CN" sz="2600" dirty="0" smtClean="0">
                <a:solidFill>
                  <a:srgbClr val="000000"/>
                </a:solidFill>
                <a:latin typeface="Microsoft Yahei"/>
                <a:ea typeface="Microsoft Yahei"/>
                <a:sym typeface="Microsoft Yahei"/>
              </a:rPr>
              <a:t>3</a:t>
            </a:r>
            <a:endParaRPr lang="zh-CN" altLang="en-US" sz="2600" dirty="0">
              <a:solidFill>
                <a:srgbClr val="000000"/>
              </a:solidFill>
              <a:latin typeface="Microsoft Yahei"/>
              <a:ea typeface="Microsoft Yahei"/>
              <a:sym typeface="Microsoft Yahei"/>
            </a:endParaRPr>
          </a:p>
        </p:txBody>
      </p:sp>
      <p:sp>
        <p:nvSpPr>
          <p:cNvPr id="10" name="椭圆 9"/>
          <p:cNvSpPr>
            <a:spLocks noChangeAspect="1"/>
          </p:cNvSpPr>
          <p:nvPr>
            <p:custDataLst>
              <p:tags r:id="rId7"/>
            </p:custDataLst>
          </p:nvPr>
        </p:nvSpPr>
        <p:spPr bwMode="auto">
          <a:xfrm>
            <a:off x="12287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A</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1" name="椭圆 10"/>
          <p:cNvSpPr>
            <a:spLocks noChangeAspect="1"/>
          </p:cNvSpPr>
          <p:nvPr>
            <p:custDataLst>
              <p:tags r:id="rId8"/>
            </p:custDataLst>
          </p:nvPr>
        </p:nvSpPr>
        <p:spPr bwMode="auto">
          <a:xfrm>
            <a:off x="1228725" y="370760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B</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2" name="椭圆 11"/>
          <p:cNvSpPr>
            <a:spLocks noChangeAspect="1"/>
          </p:cNvSpPr>
          <p:nvPr>
            <p:custDataLst>
              <p:tags r:id="rId9"/>
            </p:custDataLst>
          </p:nvPr>
        </p:nvSpPr>
        <p:spPr bwMode="auto">
          <a:xfrm>
            <a:off x="12287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C</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3" name="椭圆 12"/>
          <p:cNvSpPr>
            <a:spLocks noChangeAspect="1"/>
          </p:cNvSpPr>
          <p:nvPr>
            <p:custDataLst>
              <p:tags r:id="rId10"/>
            </p:custDataLst>
          </p:nvPr>
        </p:nvSpPr>
        <p:spPr bwMode="auto">
          <a:xfrm>
            <a:off x="12287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D</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4" name="圆角矩形 13"/>
          <p:cNvSpPr/>
          <p:nvPr>
            <p:custDataLst>
              <p:tags r:id="rId11"/>
            </p:custDataLst>
          </p:nvPr>
        </p:nvSpPr>
        <p:spPr bwMode="auto">
          <a:xfrm>
            <a:off x="68580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a:ea typeface="Microsoft Yahei"/>
                <a:sym typeface="Microsoft Yahei"/>
              </a:rPr>
              <a:t>提交</a:t>
            </a:r>
          </a:p>
        </p:txBody>
      </p:sp>
      <p:grpSp>
        <p:nvGrpSpPr>
          <p:cNvPr id="19" name="组合 18"/>
          <p:cNvGrpSpPr/>
          <p:nvPr>
            <p:custDataLst>
              <p:tags r:id="rId12"/>
            </p:custDataLst>
          </p:nvPr>
        </p:nvGrpSpPr>
        <p:grpSpPr>
          <a:xfrm>
            <a:off x="0" y="0"/>
            <a:ext cx="9906000" cy="635000"/>
            <a:chOff x="0" y="0"/>
            <a:chExt cx="9906000" cy="635000"/>
          </a:xfrm>
        </p:grpSpPr>
        <p:sp>
          <p:nvSpPr>
            <p:cNvPr id="15" name="TitleBackground"/>
            <p:cNvSpPr/>
            <p:nvPr>
              <p:custDataLst>
                <p:tags r:id="rId14"/>
              </p:custDataLst>
            </p:nvPr>
          </p:nvSpPr>
          <p:spPr bwMode="auto">
            <a:xfrm>
              <a:off x="0" y="0"/>
              <a:ext cx="9906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6"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13"/>
            </p:custDataLst>
          </p:nvPr>
        </p:nvPicPr>
        <p:blipFill>
          <a:blip r:embed="rId19" cstate="print">
            <a:extLst>
              <a:ext uri="{28A0092B-C50C-407E-A947-70E740481C1C}">
                <a14:useLocalDpi xmlns="" xmlns:a14="http://schemas.microsoft.com/office/drawing/2010/main" val="0"/>
              </a:ext>
            </a:extLst>
          </a:blip>
          <a:stretch>
            <a:fillRect/>
          </a:stretch>
        </p:blipFill>
        <p:spPr>
          <a:xfrm>
            <a:off x="8356600" y="63500"/>
            <a:ext cx="1422400" cy="508000"/>
          </a:xfrm>
          <a:prstGeom prst="rect">
            <a:avLst/>
          </a:prstGeom>
        </p:spPr>
      </p:pic>
    </p:spTree>
    <p:custDataLst>
      <p:tags r:id="rId1"/>
    </p:custDataLst>
    <p:extLst>
      <p:ext uri="{BB962C8B-B14F-4D97-AF65-F5344CB8AC3E}">
        <p14:creationId xmlns="" xmlns:p14="http://schemas.microsoft.com/office/powerpoint/2010/main" val="34984427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2"/>
            </p:custDataLst>
          </p:nvPr>
        </p:nvSpPr>
        <p:spPr>
          <a:xfrm>
            <a:off x="920552" y="1412777"/>
            <a:ext cx="7994848" cy="3096344"/>
          </a:xfrm>
          <a:prstGeom prst="rect">
            <a:avLst/>
          </a:prstGeom>
          <a:noFill/>
        </p:spPr>
        <p:txBody>
          <a:bodyPr vert="horz" wrap="square" rtlCol="0" anchor="ctr" anchorCtr="0">
            <a:noAutofit/>
          </a:bodyPr>
          <a:lstStyle/>
          <a:p>
            <a:r>
              <a:rPr lang="en-US" altLang="zh-CN" sz="2800" dirty="0" smtClean="0"/>
              <a:t>PPP</a:t>
            </a:r>
            <a:r>
              <a:rPr lang="zh-CN" altLang="en-US" sz="2800" dirty="0"/>
              <a:t>协议使用同步传输技术传送比特串</a:t>
            </a:r>
            <a:r>
              <a:rPr lang="en-US" altLang="zh-CN" sz="2800" dirty="0" smtClean="0"/>
              <a:t>0110111111111100</a:t>
            </a:r>
            <a:r>
              <a:rPr lang="zh-CN" altLang="en-US" sz="2800" dirty="0" smtClean="0"/>
              <a:t>，经过</a:t>
            </a:r>
            <a:r>
              <a:rPr lang="zh-CN" altLang="en-US" sz="2800" dirty="0"/>
              <a:t>零比特填充后</a:t>
            </a:r>
            <a:r>
              <a:rPr lang="zh-CN" altLang="en-US" sz="2800" dirty="0" smtClean="0"/>
              <a:t>变成</a:t>
            </a:r>
            <a:r>
              <a:rPr lang="zh-CN" altLang="en-US" sz="2800" dirty="0" smtClean="0">
                <a:solidFill>
                  <a:srgbClr val="639EF4"/>
                </a:solidFill>
              </a:rPr>
              <a:t> </a:t>
            </a:r>
            <a:r>
              <a:rPr lang="en-US" altLang="zh-CN" sz="2800" dirty="0" smtClean="0">
                <a:solidFill>
                  <a:srgbClr val="639EF4"/>
                </a:solidFill>
              </a:rPr>
              <a:t>[</a:t>
            </a:r>
            <a:r>
              <a:rPr lang="zh-CN" altLang="en-US" sz="2800" dirty="0" smtClean="0">
                <a:solidFill>
                  <a:srgbClr val="639EF4"/>
                </a:solidFill>
              </a:rPr>
              <a:t>填空</a:t>
            </a:r>
            <a:r>
              <a:rPr lang="en-US" altLang="zh-CN" sz="2800" dirty="0" smtClean="0">
                <a:solidFill>
                  <a:srgbClr val="639EF4"/>
                </a:solidFill>
              </a:rPr>
              <a:t>1]</a:t>
            </a:r>
            <a:r>
              <a:rPr lang="en-US" altLang="zh-CN" sz="2800" dirty="0" smtClean="0">
                <a:solidFill>
                  <a:srgbClr val="000000"/>
                </a:solidFill>
              </a:rPr>
              <a:t> </a:t>
            </a:r>
            <a:r>
              <a:rPr lang="zh-CN" altLang="en-US" sz="2800" dirty="0" smtClean="0">
                <a:solidFill>
                  <a:srgbClr val="000000"/>
                </a:solidFill>
              </a:rPr>
              <a:t>。</a:t>
            </a:r>
            <a:endParaRPr lang="en-US" altLang="zh-CN" sz="2800" dirty="0" smtClean="0">
              <a:solidFill>
                <a:srgbClr val="000000"/>
              </a:solidFill>
            </a:endParaRPr>
          </a:p>
          <a:p>
            <a:endParaRPr lang="en-US" altLang="zh-CN" sz="2800" dirty="0" smtClean="0">
              <a:solidFill>
                <a:srgbClr val="000000"/>
              </a:solidFill>
            </a:endParaRPr>
          </a:p>
          <a:p>
            <a:r>
              <a:rPr lang="zh-CN" altLang="en-US" sz="2800" dirty="0" smtClean="0"/>
              <a:t>若</a:t>
            </a:r>
            <a:r>
              <a:rPr lang="zh-CN" altLang="en-US" sz="2800" dirty="0"/>
              <a:t>接收端收到的</a:t>
            </a:r>
            <a:r>
              <a:rPr lang="en-US" altLang="zh-CN" sz="2800" dirty="0"/>
              <a:t>PPP</a:t>
            </a:r>
            <a:r>
              <a:rPr lang="zh-CN" altLang="en-US" sz="2800" dirty="0"/>
              <a:t>帧的数据部分是</a:t>
            </a:r>
            <a:r>
              <a:rPr lang="en-US" altLang="zh-CN" sz="2800" dirty="0"/>
              <a:t>0001110111110111110110</a:t>
            </a:r>
            <a:r>
              <a:rPr lang="zh-CN" altLang="en-US" sz="2800" dirty="0"/>
              <a:t>，问删除发送端加入的零比特后</a:t>
            </a:r>
            <a:r>
              <a:rPr lang="zh-CN" altLang="en-US" sz="2800" dirty="0" smtClean="0"/>
              <a:t>变成</a:t>
            </a:r>
            <a:r>
              <a:rPr lang="zh-CN" altLang="en-US" sz="2800" dirty="0" smtClean="0">
                <a:solidFill>
                  <a:srgbClr val="639EF4"/>
                </a:solidFill>
              </a:rPr>
              <a:t> </a:t>
            </a:r>
            <a:r>
              <a:rPr lang="en-US" altLang="zh-CN" sz="2800" dirty="0" smtClean="0">
                <a:solidFill>
                  <a:srgbClr val="639EF4"/>
                </a:solidFill>
              </a:rPr>
              <a:t>[</a:t>
            </a:r>
            <a:r>
              <a:rPr lang="zh-CN" altLang="en-US" sz="2800" dirty="0" smtClean="0">
                <a:solidFill>
                  <a:srgbClr val="639EF4"/>
                </a:solidFill>
              </a:rPr>
              <a:t>填空</a:t>
            </a:r>
            <a:r>
              <a:rPr lang="en-US" altLang="zh-CN" sz="2800" dirty="0" smtClean="0">
                <a:solidFill>
                  <a:srgbClr val="639EF4"/>
                </a:solidFill>
              </a:rPr>
              <a:t>2]</a:t>
            </a:r>
            <a:r>
              <a:rPr lang="en-US" altLang="zh-CN" sz="2800" dirty="0" smtClean="0">
                <a:solidFill>
                  <a:srgbClr val="000000"/>
                </a:solidFill>
              </a:rPr>
              <a:t> </a:t>
            </a:r>
          </a:p>
          <a:p>
            <a:endParaRPr lang="zh-CN" altLang="en-US" sz="2600" dirty="0">
              <a:solidFill>
                <a:srgbClr val="000000"/>
              </a:solidFill>
              <a:latin typeface="Microsoft Yahei"/>
              <a:ea typeface="Microsoft Yahei"/>
              <a:sym typeface="Microsoft Yahei"/>
            </a:endParaRPr>
          </a:p>
        </p:txBody>
      </p:sp>
      <p:sp>
        <p:nvSpPr>
          <p:cNvPr id="4" name="圆角矩形 3"/>
          <p:cNvSpPr/>
          <p:nvPr>
            <p:custDataLst>
              <p:tags r:id="rId3"/>
            </p:custDataLst>
          </p:nvPr>
        </p:nvSpPr>
        <p:spPr bwMode="auto">
          <a:xfrm>
            <a:off x="68580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a:ea typeface="Microsoft Yahei"/>
                <a:sym typeface="Microsoft Yahei"/>
              </a:rPr>
              <a:t>作答</a:t>
            </a:r>
          </a:p>
        </p:txBody>
      </p:sp>
      <p:sp>
        <p:nvSpPr>
          <p:cNvPr id="10" name="矩形 9"/>
          <p:cNvSpPr/>
          <p:nvPr>
            <p:custDataLst>
              <p:tags r:id="rId4"/>
            </p:custDataLst>
          </p:nvPr>
        </p:nvSpPr>
        <p:spPr bwMode="auto">
          <a:xfrm>
            <a:off x="10287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FFFFFF"/>
              </a:solidFill>
              <a:effectLst/>
              <a:latin typeface="Arial" charset="0"/>
            </a:endParaRPr>
          </a:p>
        </p:txBody>
      </p:sp>
      <p:sp>
        <p:nvSpPr>
          <p:cNvPr id="15" name="TextBox 14"/>
          <p:cNvSpPr txBox="1"/>
          <p:nvPr>
            <p:custDataLst>
              <p:tags r:id="rId5"/>
            </p:custDataLst>
          </p:nvPr>
        </p:nvSpPr>
        <p:spPr>
          <a:xfrm>
            <a:off x="10375900" y="6326832"/>
            <a:ext cx="3662679" cy="461665"/>
          </a:xfrm>
          <a:prstGeom prst="rect">
            <a:avLst/>
          </a:prstGeom>
          <a:solidFill>
            <a:srgbClr val="FBFAEF"/>
          </a:solidFill>
          <a:ln w="12700">
            <a:noFill/>
          </a:ln>
        </p:spPr>
        <p:txBody>
          <a:bodyPr vert="horz" rtlCol="0" anchor="ctr">
            <a:spAutoFit/>
          </a:bodyPr>
          <a:lstStyle/>
          <a:p>
            <a:r>
              <a:rPr lang="zh-CN" altLang="en-US" sz="1200" smtClean="0">
                <a:solidFill>
                  <a:srgbClr val="F84F41"/>
                </a:solidFill>
                <a:latin typeface="Microsoft Yahei"/>
                <a:ea typeface="Microsoft Yahei"/>
                <a:sym typeface="Microsoft Yahei"/>
              </a:rPr>
              <a:t>可为此题添加文本、图片、公式等解析，且需将内容全部放在本区域内。正常使用需</a:t>
            </a:r>
            <a:r>
              <a:rPr lang="en-US" altLang="zh-CN" sz="1200" smtClean="0">
                <a:solidFill>
                  <a:srgbClr val="F84F41"/>
                </a:solidFill>
                <a:latin typeface="Microsoft Yahei"/>
                <a:ea typeface="Microsoft Yahei"/>
                <a:sym typeface="Microsoft Yahei"/>
              </a:rPr>
              <a:t>3.0</a:t>
            </a:r>
            <a:r>
              <a:rPr lang="zh-CN" altLang="en-US" sz="1200" smtClean="0">
                <a:solidFill>
                  <a:srgbClr val="F84F41"/>
                </a:solidFill>
                <a:latin typeface="Microsoft Yahei"/>
                <a:ea typeface="Microsoft Yahei"/>
                <a:sym typeface="Microsoft Yahei"/>
              </a:rPr>
              <a:t>以上版本</a:t>
            </a:r>
            <a:endParaRPr lang="zh-CN" altLang="en-US" sz="1200">
              <a:solidFill>
                <a:srgbClr val="F84F41"/>
              </a:solidFill>
              <a:latin typeface="Microsoft Yahei"/>
              <a:ea typeface="Microsoft Yahei"/>
              <a:sym typeface="Microsoft Yahei"/>
            </a:endParaRPr>
          </a:p>
        </p:txBody>
      </p:sp>
      <p:sp>
        <p:nvSpPr>
          <p:cNvPr id="16" name="TextBox 15"/>
          <p:cNvSpPr txBox="1"/>
          <p:nvPr>
            <p:custDataLst>
              <p:tags r:id="rId6"/>
            </p:custDataLst>
          </p:nvPr>
        </p:nvSpPr>
        <p:spPr>
          <a:xfrm>
            <a:off x="10541000" y="1270000"/>
            <a:ext cx="3332479" cy="1323439"/>
          </a:xfrm>
          <a:prstGeom prst="rect">
            <a:avLst/>
          </a:prstGeom>
          <a:noFill/>
        </p:spPr>
        <p:txBody>
          <a:bodyPr vert="horz" rtlCol="0" anchor="t" anchorCtr="0">
            <a:spAutoFit/>
          </a:bodyPr>
          <a:lstStyle/>
          <a:p>
            <a:r>
              <a:rPr lang="en-US" altLang="zh-CN" sz="2000" dirty="0" smtClean="0">
                <a:solidFill>
                  <a:srgbClr val="000000"/>
                </a:solidFill>
                <a:latin typeface="Microsoft Yahei"/>
                <a:ea typeface="Microsoft Yahei"/>
                <a:sym typeface="Microsoft Yahei"/>
              </a:rPr>
              <a:t>011011111011111000</a:t>
            </a:r>
          </a:p>
          <a:p>
            <a:endParaRPr lang="en-US" altLang="zh-CN" sz="2000" dirty="0" smtClean="0">
              <a:solidFill>
                <a:srgbClr val="000000"/>
              </a:solidFill>
              <a:latin typeface="Microsoft Yahei"/>
              <a:ea typeface="Microsoft Yahei"/>
              <a:sym typeface="Microsoft Yahei"/>
            </a:endParaRPr>
          </a:p>
          <a:p>
            <a:r>
              <a:rPr lang="en-US" altLang="zh-CN" sz="2000" dirty="0" smtClean="0">
                <a:solidFill>
                  <a:srgbClr val="000000"/>
                </a:solidFill>
                <a:latin typeface="Microsoft Yahei"/>
                <a:ea typeface="Microsoft Yahei"/>
                <a:sym typeface="Microsoft Yahei"/>
              </a:rPr>
              <a:t>000111011111 11111 110</a:t>
            </a:r>
          </a:p>
          <a:p>
            <a:endParaRPr lang="zh-CN" altLang="en-US" sz="2000" dirty="0">
              <a:solidFill>
                <a:srgbClr val="000000"/>
              </a:solidFill>
              <a:latin typeface="Microsoft Yahei"/>
              <a:ea typeface="Microsoft Yahei"/>
              <a:sym typeface="Microsoft Yahei"/>
            </a:endParaRPr>
          </a:p>
        </p:txBody>
      </p:sp>
      <p:grpSp>
        <p:nvGrpSpPr>
          <p:cNvPr id="9" name="组合 8"/>
          <p:cNvGrpSpPr/>
          <p:nvPr>
            <p:custDataLst>
              <p:tags r:id="rId7"/>
            </p:custDataLst>
          </p:nvPr>
        </p:nvGrpSpPr>
        <p:grpSpPr>
          <a:xfrm>
            <a:off x="0" y="0"/>
            <a:ext cx="9906000" cy="635000"/>
            <a:chOff x="0" y="0"/>
            <a:chExt cx="9906000" cy="635000"/>
          </a:xfrm>
        </p:grpSpPr>
        <p:sp>
          <p:nvSpPr>
            <p:cNvPr id="5" name="TitleBackground"/>
            <p:cNvSpPr/>
            <p:nvPr>
              <p:custDataLst>
                <p:tags r:id="rId13"/>
              </p:custDataLst>
            </p:nvPr>
          </p:nvSpPr>
          <p:spPr bwMode="auto">
            <a:xfrm>
              <a:off x="0" y="0"/>
              <a:ext cx="9906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6" name="ColorBlock"/>
            <p:cNvSpPr/>
            <p:nvPr>
              <p:custDataLst>
                <p:tags r:id="rId14"/>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7" name="TypeText"/>
            <p:cNvSpPr txBox="1"/>
            <p:nvPr>
              <p:custDataLst>
                <p:tags r:id="rId15"/>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填空题</a:t>
              </a:r>
              <a:endParaRPr lang="zh-CN" altLang="en-US" sz="2600">
                <a:solidFill>
                  <a:srgbClr val="000000"/>
                </a:solidFill>
                <a:latin typeface="Microsoft Yahei"/>
                <a:ea typeface="Microsoft Yahei"/>
                <a:sym typeface="Microsoft Yahei"/>
              </a:endParaRPr>
            </a:p>
          </p:txBody>
        </p:sp>
        <p:sp>
          <p:nvSpPr>
            <p:cNvPr id="8" name="TipText"/>
            <p:cNvSpPr txBox="1"/>
            <p:nvPr>
              <p:custDataLst>
                <p:tags r:id="rId16"/>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2</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grpSp>
        <p:nvGrpSpPr>
          <p:cNvPr id="14" name="组合 13"/>
          <p:cNvGrpSpPr/>
          <p:nvPr>
            <p:custDataLst>
              <p:tags r:id="rId8"/>
            </p:custDataLst>
          </p:nvPr>
        </p:nvGrpSpPr>
        <p:grpSpPr>
          <a:xfrm>
            <a:off x="10299700" y="0"/>
            <a:ext cx="3815080" cy="647700"/>
            <a:chOff x="10299700" y="0"/>
            <a:chExt cx="3815080" cy="647700"/>
          </a:xfrm>
        </p:grpSpPr>
        <p:sp>
          <p:nvSpPr>
            <p:cNvPr id="11" name="RemarkBack"/>
            <p:cNvSpPr/>
            <p:nvPr>
              <p:custDataLst>
                <p:tags r:id="rId10"/>
              </p:custDataLst>
            </p:nvPr>
          </p:nvSpPr>
          <p:spPr bwMode="auto">
            <a:xfrm>
              <a:off x="10299700" y="12700"/>
              <a:ext cx="3815080" cy="635000"/>
            </a:xfrm>
            <a:prstGeom prst="rect">
              <a:avLst/>
            </a:prstGeom>
            <a:solidFill>
              <a:srgbClr val="F6F7F8"/>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2" name="RemarkBlock"/>
            <p:cNvSpPr/>
            <p:nvPr>
              <p:custDataLst>
                <p:tags r:id="rId11"/>
              </p:custDataLst>
            </p:nvPr>
          </p:nvSpPr>
          <p:spPr bwMode="auto">
            <a:xfrm>
              <a:off x="10299700" y="12700"/>
              <a:ext cx="190500" cy="635000"/>
            </a:xfrm>
            <a:prstGeom prst="rect">
              <a:avLst/>
            </a:prstGeom>
            <a:solidFill>
              <a:srgbClr val="639EF4"/>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3" name="RemarkTitleText"/>
            <p:cNvSpPr txBox="1"/>
            <p:nvPr>
              <p:custDataLst>
                <p:tags r:id="rId12"/>
              </p:custDataLst>
            </p:nvPr>
          </p:nvSpPr>
          <p:spPr>
            <a:xfrm>
              <a:off x="10541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a:ea typeface="Microsoft Yahei"/>
                  <a:sym typeface="Microsoft Yahei"/>
                </a:rPr>
                <a:t>答案解析</a:t>
              </a:r>
              <a:endParaRPr lang="zh-CN" altLang="en-US">
                <a:solidFill>
                  <a:srgbClr val="000000"/>
                </a:solidFill>
                <a:latin typeface="Microsoft Yahei"/>
                <a:ea typeface="Microsoft Yahei"/>
                <a:sym typeface="Microsoft Yahei"/>
              </a:endParaRPr>
            </a:p>
          </p:txBody>
        </p:sp>
      </p:grpSp>
      <p:pic>
        <p:nvPicPr>
          <p:cNvPr id="2" name="图片 1"/>
          <p:cNvPicPr>
            <a:picLocks/>
          </p:cNvPicPr>
          <p:nvPr>
            <p:custDataLst>
              <p:tags r:id="rId9"/>
            </p:custDataLst>
          </p:nvPr>
        </p:nvPicPr>
        <p:blipFill>
          <a:blip r:embed="rId18" cstate="print">
            <a:extLst>
              <a:ext uri="{28A0092B-C50C-407E-A947-70E740481C1C}">
                <a14:useLocalDpi xmlns="" xmlns:a14="http://schemas.microsoft.com/office/drawing/2010/main" val="0"/>
              </a:ext>
            </a:extLst>
          </a:blip>
          <a:stretch>
            <a:fillRect/>
          </a:stretch>
        </p:blipFill>
        <p:spPr>
          <a:xfrm>
            <a:off x="8356600" y="63500"/>
            <a:ext cx="1422400" cy="508000"/>
          </a:xfrm>
          <a:prstGeom prst="rect">
            <a:avLst/>
          </a:prstGeom>
        </p:spPr>
      </p:pic>
    </p:spTree>
    <p:custDataLst>
      <p:tags r:id="rId1"/>
    </p:custDataLst>
    <p:extLst>
      <p:ext uri="{BB962C8B-B14F-4D97-AF65-F5344CB8AC3E}">
        <p14:creationId xmlns="" xmlns:p14="http://schemas.microsoft.com/office/powerpoint/2010/main" val="35866767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algn="ctr"/>
            <a:r>
              <a:rPr lang="en-US" altLang="zh-CN" sz="4000" dirty="0" smtClean="0"/>
              <a:t>PPP</a:t>
            </a:r>
            <a:r>
              <a:rPr lang="zh-CN" altLang="en-US" sz="4000" dirty="0" smtClean="0"/>
              <a:t>协议的差错控制</a:t>
            </a:r>
            <a:r>
              <a:rPr lang="en-US" altLang="zh-CN" sz="4000" dirty="0" smtClean="0"/>
              <a:t> </a:t>
            </a:r>
            <a:r>
              <a:rPr lang="zh-CN" altLang="en-US" sz="4000" dirty="0" smtClean="0"/>
              <a:t> </a:t>
            </a:r>
            <a:endParaRPr lang="zh-CN" altLang="en-US" sz="4000" dirty="0"/>
          </a:p>
        </p:txBody>
      </p:sp>
      <p:sp>
        <p:nvSpPr>
          <p:cNvPr id="199683" name="Rectangle 3"/>
          <p:cNvSpPr>
            <a:spLocks noGrp="1" noChangeArrowheads="1"/>
          </p:cNvSpPr>
          <p:nvPr>
            <p:ph idx="1"/>
          </p:nvPr>
        </p:nvSpPr>
        <p:spPr/>
        <p:txBody>
          <a:bodyPr/>
          <a:lstStyle/>
          <a:p>
            <a:r>
              <a:rPr lang="en-US" altLang="zh-CN" dirty="0"/>
              <a:t>PPP </a:t>
            </a:r>
            <a:r>
              <a:rPr lang="zh-CN" altLang="en-US" dirty="0"/>
              <a:t>协</a:t>
            </a:r>
            <a:r>
              <a:rPr lang="zh-CN" altLang="en-US" dirty="0" smtClean="0"/>
              <a:t>议不提供使用序号和确认的可靠传输：</a:t>
            </a:r>
            <a:endParaRPr lang="zh-CN" altLang="en-US" sz="3600" dirty="0"/>
          </a:p>
          <a:p>
            <a:pPr lvl="1"/>
            <a:r>
              <a:rPr lang="zh-CN" altLang="en-US" dirty="0">
                <a:solidFill>
                  <a:srgbClr val="0000CC"/>
                </a:solidFill>
                <a:latin typeface="Arial" charset="0"/>
                <a:ea typeface="黑体" pitchFamily="2" charset="-122"/>
              </a:rPr>
              <a:t>在数据链路层出现差错的概率不大时，使用比较简单的 </a:t>
            </a:r>
            <a:r>
              <a:rPr lang="en-US" altLang="zh-CN" dirty="0">
                <a:solidFill>
                  <a:srgbClr val="0000CC"/>
                </a:solidFill>
                <a:latin typeface="Arial" charset="0"/>
                <a:ea typeface="黑体" pitchFamily="2" charset="-122"/>
              </a:rPr>
              <a:t>PPP </a:t>
            </a:r>
            <a:r>
              <a:rPr lang="zh-CN" altLang="en-US" dirty="0">
                <a:solidFill>
                  <a:srgbClr val="0000CC"/>
                </a:solidFill>
                <a:latin typeface="Arial" charset="0"/>
              </a:rPr>
              <a:t>协议较为合理。</a:t>
            </a:r>
            <a:endParaRPr lang="zh-CN" altLang="en-US" dirty="0">
              <a:solidFill>
                <a:srgbClr val="0000CC"/>
              </a:solidFill>
            </a:endParaRPr>
          </a:p>
          <a:p>
            <a:pPr lvl="1"/>
            <a:r>
              <a:rPr lang="zh-CN" altLang="en-US" dirty="0">
                <a:solidFill>
                  <a:srgbClr val="0000CC"/>
                </a:solidFill>
                <a:latin typeface="Arial" charset="0"/>
                <a:ea typeface="黑体" pitchFamily="2" charset="-122"/>
              </a:rPr>
              <a:t>在因特网环境下，</a:t>
            </a:r>
            <a:r>
              <a:rPr lang="en-US" altLang="zh-CN" dirty="0">
                <a:solidFill>
                  <a:srgbClr val="0000CC"/>
                </a:solidFill>
                <a:latin typeface="Arial" charset="0"/>
                <a:ea typeface="黑体" pitchFamily="2" charset="-122"/>
              </a:rPr>
              <a:t>PPP </a:t>
            </a:r>
            <a:r>
              <a:rPr lang="zh-CN" altLang="en-US" dirty="0">
                <a:solidFill>
                  <a:srgbClr val="0000CC"/>
                </a:solidFill>
                <a:latin typeface="Arial" charset="0"/>
                <a:ea typeface="黑体" pitchFamily="2" charset="-122"/>
              </a:rPr>
              <a:t>的信息字段放入的数据是 </a:t>
            </a:r>
            <a:r>
              <a:rPr lang="en-US" altLang="zh-CN" dirty="0">
                <a:solidFill>
                  <a:srgbClr val="0000CC"/>
                </a:solidFill>
                <a:latin typeface="Arial" charset="0"/>
                <a:ea typeface="黑体" pitchFamily="2" charset="-122"/>
              </a:rPr>
              <a:t>IP </a:t>
            </a:r>
            <a:r>
              <a:rPr lang="en-US" altLang="zh-CN" dirty="0" smtClean="0">
                <a:solidFill>
                  <a:srgbClr val="0000CC"/>
                </a:solidFill>
                <a:latin typeface="Arial" charset="0"/>
                <a:ea typeface="黑体" pitchFamily="2" charset="-122"/>
              </a:rPr>
              <a:t> </a:t>
            </a:r>
            <a:r>
              <a:rPr lang="zh-CN" altLang="en-US" dirty="0" smtClean="0">
                <a:solidFill>
                  <a:srgbClr val="0000CC"/>
                </a:solidFill>
                <a:latin typeface="Arial" charset="0"/>
                <a:ea typeface="黑体" pitchFamily="2" charset="-122"/>
              </a:rPr>
              <a:t>数据报</a:t>
            </a:r>
            <a:r>
              <a:rPr lang="zh-CN" altLang="en-US" dirty="0">
                <a:solidFill>
                  <a:srgbClr val="0000CC"/>
                </a:solidFill>
                <a:latin typeface="Arial" charset="0"/>
                <a:ea typeface="黑体" pitchFamily="2" charset="-122"/>
              </a:rPr>
              <a:t>。</a:t>
            </a:r>
            <a:r>
              <a:rPr lang="zh-CN" altLang="en-US" dirty="0">
                <a:solidFill>
                  <a:srgbClr val="0000CC"/>
                </a:solidFill>
                <a:ea typeface="黑体" pitchFamily="2" charset="-122"/>
              </a:rPr>
              <a:t>数据链路层的可靠传输并不能够保证网络层的传输也是可靠的。</a:t>
            </a:r>
          </a:p>
          <a:p>
            <a:pPr lvl="1"/>
            <a:r>
              <a:rPr lang="zh-CN" altLang="en-US" dirty="0">
                <a:solidFill>
                  <a:srgbClr val="0000CC"/>
                </a:solidFill>
                <a:latin typeface="Arial" charset="0"/>
                <a:ea typeface="黑体" pitchFamily="2" charset="-122"/>
              </a:rPr>
              <a:t>帧检验序列 </a:t>
            </a:r>
            <a:r>
              <a:rPr lang="en-US" altLang="zh-CN" dirty="0">
                <a:solidFill>
                  <a:srgbClr val="0000CC"/>
                </a:solidFill>
                <a:latin typeface="Arial" charset="0"/>
                <a:ea typeface="黑体" pitchFamily="2" charset="-122"/>
              </a:rPr>
              <a:t>FCS </a:t>
            </a:r>
            <a:r>
              <a:rPr lang="zh-CN" altLang="en-US" dirty="0">
                <a:solidFill>
                  <a:srgbClr val="0000CC"/>
                </a:solidFill>
                <a:latin typeface="Arial" charset="0"/>
                <a:ea typeface="黑体" pitchFamily="2" charset="-122"/>
              </a:rPr>
              <a:t>字段可保证</a:t>
            </a:r>
            <a:r>
              <a:rPr lang="zh-CN" altLang="en-US" dirty="0">
                <a:solidFill>
                  <a:srgbClr val="FF0000"/>
                </a:solidFill>
                <a:latin typeface="Arial" charset="0"/>
                <a:ea typeface="黑体" pitchFamily="2" charset="-122"/>
              </a:rPr>
              <a:t>无差错接受</a:t>
            </a:r>
            <a:r>
              <a:rPr lang="zh-CN" altLang="en-US" dirty="0" smtClean="0">
                <a:solidFill>
                  <a:srgbClr val="0000CC"/>
                </a:solidFill>
                <a:latin typeface="Arial" charset="0"/>
                <a:ea typeface="黑体" pitchFamily="2" charset="-122"/>
              </a:rPr>
              <a:t>。</a:t>
            </a:r>
            <a:endParaRPr lang="zh-CN" altLang="en-US" dirty="0">
              <a:solidFill>
                <a:srgbClr val="0000CC"/>
              </a:solidFill>
              <a:latin typeface="Arial" charset="0"/>
            </a:endParaRPr>
          </a:p>
          <a:p>
            <a:pPr lvl="1"/>
            <a:endParaRPr lang="en-US" altLang="zh-CN" dirty="0"/>
          </a:p>
        </p:txBody>
      </p:sp>
    </p:spTree>
    <p:extLst>
      <p:ext uri="{BB962C8B-B14F-4D97-AF65-F5344CB8AC3E}">
        <p14:creationId xmlns="" xmlns:p14="http://schemas.microsoft.com/office/powerpoint/2010/main" val="31750089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96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96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ltLang="zh-CN" dirty="0"/>
              <a:t> 3.2.3   PPP </a:t>
            </a:r>
            <a:r>
              <a:rPr lang="zh-CN" altLang="en-US" dirty="0"/>
              <a:t>协议的工作状态 </a:t>
            </a:r>
          </a:p>
        </p:txBody>
      </p:sp>
      <p:sp>
        <p:nvSpPr>
          <p:cNvPr id="198659" name="Rectangle 3"/>
          <p:cNvSpPr>
            <a:spLocks noGrp="1" noChangeArrowheads="1"/>
          </p:cNvSpPr>
          <p:nvPr>
            <p:ph idx="1"/>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400" dirty="0"/>
              <a:t>当用户拨号接入 </a:t>
            </a:r>
            <a:r>
              <a:rPr lang="en-US" altLang="zh-CN" sz="2400" dirty="0"/>
              <a:t>ISP </a:t>
            </a:r>
            <a:r>
              <a:rPr lang="zh-CN" altLang="en-US" sz="2400" dirty="0"/>
              <a:t>时，路由器的调制解调器对拨号做出确认，并建立一条物理连接。</a:t>
            </a:r>
          </a:p>
          <a:p>
            <a:r>
              <a:rPr lang="en-US" altLang="zh-CN" sz="2400" dirty="0"/>
              <a:t>PC </a:t>
            </a:r>
            <a:r>
              <a:rPr lang="zh-CN" altLang="en-US" sz="2400" dirty="0"/>
              <a:t>机向路由器发送一系列的 </a:t>
            </a:r>
            <a:r>
              <a:rPr lang="en-US" altLang="zh-CN" sz="2400" dirty="0"/>
              <a:t>LCP </a:t>
            </a:r>
            <a:r>
              <a:rPr lang="zh-CN" altLang="en-US" sz="2400" dirty="0"/>
              <a:t>分组（封装成多个 </a:t>
            </a:r>
            <a:r>
              <a:rPr lang="en-US" altLang="zh-CN" sz="2400" dirty="0"/>
              <a:t>PPP </a:t>
            </a:r>
            <a:r>
              <a:rPr lang="zh-CN" altLang="en-US" sz="2400" dirty="0"/>
              <a:t>帧）。</a:t>
            </a:r>
          </a:p>
          <a:p>
            <a:r>
              <a:rPr lang="zh-CN" altLang="en-US" sz="2400" dirty="0"/>
              <a:t>这些分组及其响应选择一些 </a:t>
            </a:r>
            <a:r>
              <a:rPr lang="en-US" altLang="zh-CN" sz="2400" dirty="0"/>
              <a:t>PPP </a:t>
            </a:r>
            <a:r>
              <a:rPr lang="zh-CN" altLang="en-US" sz="2400" dirty="0"/>
              <a:t>参数</a:t>
            </a:r>
            <a:r>
              <a:rPr lang="zh-CN" altLang="en-US" sz="2400" dirty="0" smtClean="0"/>
              <a:t>，并进行</a:t>
            </a:r>
            <a:r>
              <a:rPr lang="zh-CN" altLang="en-US" sz="2400" dirty="0"/>
              <a:t>网络层配置，</a:t>
            </a:r>
            <a:r>
              <a:rPr lang="en-US" altLang="zh-CN" sz="2400" dirty="0"/>
              <a:t>NCP </a:t>
            </a:r>
            <a:r>
              <a:rPr lang="zh-CN" altLang="en-US" sz="2400" dirty="0"/>
              <a:t>给新接入的 </a:t>
            </a:r>
            <a:r>
              <a:rPr lang="en-US" altLang="zh-CN" sz="2400" dirty="0" smtClean="0"/>
              <a:t>PC </a:t>
            </a:r>
            <a:r>
              <a:rPr lang="zh-CN" altLang="en-US" sz="2400" dirty="0" smtClean="0"/>
              <a:t>机</a:t>
            </a:r>
            <a:r>
              <a:rPr lang="zh-CN" altLang="en-US" sz="2400" dirty="0"/>
              <a:t>分配一个临时的 </a:t>
            </a:r>
            <a:r>
              <a:rPr lang="en-US" altLang="zh-CN" sz="2400" dirty="0"/>
              <a:t>IP </a:t>
            </a:r>
            <a:r>
              <a:rPr lang="zh-CN" altLang="en-US" sz="2400" dirty="0"/>
              <a:t>地址，使 </a:t>
            </a:r>
            <a:r>
              <a:rPr lang="en-US" altLang="zh-CN" sz="2400" dirty="0"/>
              <a:t>PC </a:t>
            </a:r>
            <a:r>
              <a:rPr lang="zh-CN" altLang="en-US" sz="2400" dirty="0"/>
              <a:t>机成为因特网上的一个主机。</a:t>
            </a:r>
          </a:p>
          <a:p>
            <a:r>
              <a:rPr lang="zh-CN" altLang="en-US" sz="2400" dirty="0"/>
              <a:t>通信完毕时，</a:t>
            </a:r>
            <a:r>
              <a:rPr lang="en-US" altLang="zh-CN" sz="2400" dirty="0"/>
              <a:t>NCP </a:t>
            </a:r>
            <a:r>
              <a:rPr lang="zh-CN" altLang="en-US" sz="2400" dirty="0"/>
              <a:t>释放网络层连接，收回原来分配出去的 </a:t>
            </a:r>
            <a:r>
              <a:rPr lang="en-US" altLang="zh-CN" sz="2400" dirty="0"/>
              <a:t>IP </a:t>
            </a:r>
            <a:r>
              <a:rPr lang="zh-CN" altLang="en-US" sz="2400" dirty="0"/>
              <a:t>地址。接着，</a:t>
            </a:r>
            <a:r>
              <a:rPr lang="en-US" altLang="zh-CN" sz="2400" dirty="0"/>
              <a:t>LCP </a:t>
            </a:r>
            <a:r>
              <a:rPr lang="zh-CN" altLang="en-US" sz="2400" dirty="0"/>
              <a:t>释放数据链路层连接。最后释放的是物理层的连接</a:t>
            </a:r>
            <a:r>
              <a:rPr lang="zh-CN" altLang="en-US" sz="2400" dirty="0" smtClean="0"/>
              <a:t>。</a:t>
            </a:r>
            <a:endParaRPr lang="en-US" altLang="zh-CN" sz="2400" dirty="0" smtClean="0"/>
          </a:p>
          <a:p>
            <a:r>
              <a:rPr lang="zh-CN" altLang="en-US" sz="2400" dirty="0" smtClean="0">
                <a:solidFill>
                  <a:srgbClr val="FF0000"/>
                </a:solidFill>
              </a:rPr>
              <a:t>可见，</a:t>
            </a:r>
            <a:r>
              <a:rPr lang="en-US" altLang="zh-CN" sz="2400" dirty="0" smtClean="0">
                <a:solidFill>
                  <a:srgbClr val="FF0000"/>
                </a:solidFill>
              </a:rPr>
              <a:t>PPP </a:t>
            </a:r>
            <a:r>
              <a:rPr lang="zh-CN" altLang="zh-CN" sz="2400" dirty="0" smtClean="0">
                <a:solidFill>
                  <a:srgbClr val="FF0000"/>
                </a:solidFill>
              </a:rPr>
              <a:t>协议</a:t>
            </a:r>
            <a:r>
              <a:rPr lang="zh-CN" altLang="zh-CN" sz="2400" dirty="0">
                <a:solidFill>
                  <a:srgbClr val="FF0000"/>
                </a:solidFill>
              </a:rPr>
              <a:t>已不是纯粹的数据链路层的协议，它还包含了物理层和网络层的</a:t>
            </a:r>
            <a:r>
              <a:rPr lang="zh-CN" altLang="zh-CN" sz="2400" dirty="0" smtClean="0">
                <a:solidFill>
                  <a:srgbClr val="FF0000"/>
                </a:solidFill>
              </a:rPr>
              <a:t>内容</a:t>
            </a:r>
            <a:r>
              <a:rPr lang="zh-CN" altLang="en-US" sz="2400" dirty="0" smtClean="0">
                <a:solidFill>
                  <a:srgbClr val="FF0000"/>
                </a:solidFill>
              </a:rPr>
              <a:t>。</a:t>
            </a:r>
            <a:endParaRPr lang="zh-CN" altLang="en-US" sz="2400" dirty="0">
              <a:solidFill>
                <a:srgbClr val="FF0000"/>
              </a:solidFill>
            </a:endParaRPr>
          </a:p>
        </p:txBody>
      </p:sp>
    </p:spTree>
    <p:extLst>
      <p:ext uri="{BB962C8B-B14F-4D97-AF65-F5344CB8AC3E}">
        <p14:creationId xmlns="" xmlns:p14="http://schemas.microsoft.com/office/powerpoint/2010/main" val="512851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6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865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86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86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讨论：</a:t>
            </a:r>
            <a:endParaRPr lang="zh-CN" altLang="en-US" dirty="0"/>
          </a:p>
        </p:txBody>
      </p:sp>
      <p:sp>
        <p:nvSpPr>
          <p:cNvPr id="3" name="内容占位符 2"/>
          <p:cNvSpPr>
            <a:spLocks noGrp="1"/>
          </p:cNvSpPr>
          <p:nvPr>
            <p:ph idx="1"/>
          </p:nvPr>
        </p:nvSpPr>
        <p:spPr/>
        <p:txBody>
          <a:bodyPr/>
          <a:lstStyle/>
          <a:p>
            <a:r>
              <a:rPr lang="zh-CN" altLang="en-US" dirty="0" smtClean="0"/>
              <a:t>手机的上网方式？</a:t>
            </a:r>
            <a:endParaRPr lang="zh-CN" altLang="en-US" dirty="0"/>
          </a:p>
        </p:txBody>
      </p:sp>
      <p:pic>
        <p:nvPicPr>
          <p:cNvPr id="4" name="Picture 8" descr="http://f11.baidu.com/it/u=339051744,1314700787&amp;fm=72"/>
          <p:cNvPicPr>
            <a:picLocks noChangeAspect="1" noChangeArrowheads="1"/>
          </p:cNvPicPr>
          <p:nvPr/>
        </p:nvPicPr>
        <p:blipFill>
          <a:blip r:embed="rId2" cstate="print"/>
          <a:srcRect l="17417" r="9199"/>
          <a:stretch>
            <a:fillRect/>
          </a:stretch>
        </p:blipFill>
        <p:spPr bwMode="auto">
          <a:xfrm>
            <a:off x="6105128" y="1268760"/>
            <a:ext cx="2123728" cy="1884363"/>
          </a:xfrm>
          <a:prstGeom prst="rect">
            <a:avLst/>
          </a:prstGeom>
          <a:noFill/>
          <a:ln w="9525">
            <a:noFill/>
            <a:miter lim="800000"/>
            <a:headEnd/>
            <a:tailEnd/>
          </a:ln>
        </p:spPr>
      </p:pic>
      <p:pic>
        <p:nvPicPr>
          <p:cNvPr id="5" name="图片 4" descr="4G.jpg"/>
          <p:cNvPicPr>
            <a:picLocks noChangeAspect="1"/>
          </p:cNvPicPr>
          <p:nvPr/>
        </p:nvPicPr>
        <p:blipFill>
          <a:blip r:embed="rId3" cstate="print"/>
          <a:srcRect b="64301"/>
          <a:stretch>
            <a:fillRect/>
          </a:stretch>
        </p:blipFill>
        <p:spPr>
          <a:xfrm>
            <a:off x="5313040" y="3573016"/>
            <a:ext cx="3855697" cy="2448272"/>
          </a:xfrm>
          <a:prstGeom prst="rect">
            <a:avLst/>
          </a:prstGeom>
        </p:spPr>
      </p:pic>
      <p:pic>
        <p:nvPicPr>
          <p:cNvPr id="6" name="图片 5" descr="WiFi.jpg"/>
          <p:cNvPicPr>
            <a:picLocks noChangeAspect="1"/>
          </p:cNvPicPr>
          <p:nvPr/>
        </p:nvPicPr>
        <p:blipFill>
          <a:blip r:embed="rId4" cstate="print"/>
          <a:srcRect b="63251"/>
          <a:stretch>
            <a:fillRect/>
          </a:stretch>
        </p:blipFill>
        <p:spPr>
          <a:xfrm>
            <a:off x="920552" y="3573016"/>
            <a:ext cx="3855697" cy="2520280"/>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62921" y="332656"/>
            <a:ext cx="9514615" cy="5616576"/>
            <a:chOff x="236604" y="476250"/>
            <a:chExt cx="9514615" cy="5616576"/>
          </a:xfrm>
        </p:grpSpPr>
        <p:sp>
          <p:nvSpPr>
            <p:cNvPr id="389130" name="Rectangle 10"/>
            <p:cNvSpPr>
              <a:spLocks noChangeArrowheads="1"/>
            </p:cNvSpPr>
            <p:nvPr/>
          </p:nvSpPr>
          <p:spPr bwMode="auto">
            <a:xfrm>
              <a:off x="6980636" y="476250"/>
              <a:ext cx="2418027" cy="469900"/>
            </a:xfrm>
            <a:prstGeom prst="rect">
              <a:avLst/>
            </a:prstGeom>
            <a:solidFill>
              <a:srgbClr val="FFFF66"/>
            </a:solidFill>
            <a:ln>
              <a:noFill/>
            </a:ln>
            <a:effectLst>
              <a:outerShdw dist="45791" dir="3378596" algn="ctr" rotWithShape="0">
                <a:schemeClr val="bg2"/>
              </a:outerShdw>
            </a:effectLst>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设备之间无链路</a:t>
              </a:r>
            </a:p>
          </p:txBody>
        </p:sp>
        <p:sp>
          <p:nvSpPr>
            <p:cNvPr id="389124" name="Rectangle 4"/>
            <p:cNvSpPr>
              <a:spLocks noChangeArrowheads="1"/>
            </p:cNvSpPr>
            <p:nvPr/>
          </p:nvSpPr>
          <p:spPr bwMode="auto">
            <a:xfrm>
              <a:off x="4292600" y="476250"/>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dirty="0">
                  <a:solidFill>
                    <a:srgbClr val="FF0000"/>
                  </a:solidFill>
                  <a:latin typeface="+mn-lt"/>
                  <a:ea typeface="黑体" pitchFamily="2" charset="-122"/>
                </a:rPr>
                <a:t>链路静止</a:t>
              </a:r>
            </a:p>
          </p:txBody>
        </p:sp>
        <p:sp>
          <p:nvSpPr>
            <p:cNvPr id="389125" name="Rectangle 5"/>
            <p:cNvSpPr>
              <a:spLocks noChangeArrowheads="1"/>
            </p:cNvSpPr>
            <p:nvPr/>
          </p:nvSpPr>
          <p:spPr bwMode="auto">
            <a:xfrm>
              <a:off x="4292600" y="1698625"/>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链路建立</a:t>
              </a:r>
            </a:p>
          </p:txBody>
        </p:sp>
        <p:sp>
          <p:nvSpPr>
            <p:cNvPr id="389126" name="Rectangle 6"/>
            <p:cNvSpPr>
              <a:spLocks noChangeArrowheads="1"/>
            </p:cNvSpPr>
            <p:nvPr/>
          </p:nvSpPr>
          <p:spPr bwMode="auto">
            <a:xfrm>
              <a:off x="4292600" y="2921000"/>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鉴别</a:t>
              </a:r>
            </a:p>
          </p:txBody>
        </p:sp>
        <p:sp>
          <p:nvSpPr>
            <p:cNvPr id="389127" name="Rectangle 7"/>
            <p:cNvSpPr>
              <a:spLocks noChangeArrowheads="1"/>
            </p:cNvSpPr>
            <p:nvPr/>
          </p:nvSpPr>
          <p:spPr bwMode="auto">
            <a:xfrm>
              <a:off x="4292600" y="4143375"/>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网络层协议</a:t>
              </a:r>
            </a:p>
          </p:txBody>
        </p:sp>
        <p:sp>
          <p:nvSpPr>
            <p:cNvPr id="389128" name="Rectangle 8"/>
            <p:cNvSpPr>
              <a:spLocks noChangeArrowheads="1"/>
            </p:cNvSpPr>
            <p:nvPr/>
          </p:nvSpPr>
          <p:spPr bwMode="auto">
            <a:xfrm>
              <a:off x="4292600" y="5367338"/>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链路打开</a:t>
              </a:r>
            </a:p>
          </p:txBody>
        </p:sp>
        <p:sp>
          <p:nvSpPr>
            <p:cNvPr id="389129" name="Rectangle 9"/>
            <p:cNvSpPr>
              <a:spLocks noChangeArrowheads="1"/>
            </p:cNvSpPr>
            <p:nvPr/>
          </p:nvSpPr>
          <p:spPr bwMode="auto">
            <a:xfrm>
              <a:off x="271727" y="2921000"/>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链路终止</a:t>
              </a:r>
            </a:p>
          </p:txBody>
        </p:sp>
        <p:sp>
          <p:nvSpPr>
            <p:cNvPr id="389131" name="Rectangle 11"/>
            <p:cNvSpPr>
              <a:spLocks noChangeArrowheads="1"/>
            </p:cNvSpPr>
            <p:nvPr/>
          </p:nvSpPr>
          <p:spPr bwMode="auto">
            <a:xfrm>
              <a:off x="7162933" y="1698625"/>
              <a:ext cx="2105025" cy="469900"/>
            </a:xfrm>
            <a:prstGeom prst="rect">
              <a:avLst/>
            </a:prstGeom>
            <a:solidFill>
              <a:srgbClr val="FFFF66"/>
            </a:solidFill>
            <a:ln>
              <a:noFill/>
            </a:ln>
            <a:effectLst>
              <a:outerShdw dist="53882" dir="2700000" algn="ctr" rotWithShape="0">
                <a:schemeClr val="bg2"/>
              </a:outerShdw>
            </a:effectLst>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物理链路</a:t>
              </a:r>
            </a:p>
          </p:txBody>
        </p:sp>
        <p:sp>
          <p:nvSpPr>
            <p:cNvPr id="389132" name="Rectangle 12"/>
            <p:cNvSpPr>
              <a:spLocks noChangeArrowheads="1"/>
            </p:cNvSpPr>
            <p:nvPr/>
          </p:nvSpPr>
          <p:spPr bwMode="auto">
            <a:xfrm>
              <a:off x="7162933" y="2921000"/>
              <a:ext cx="2105025" cy="471488"/>
            </a:xfrm>
            <a:prstGeom prst="rect">
              <a:avLst/>
            </a:prstGeom>
            <a:solidFill>
              <a:srgbClr val="FFFF66"/>
            </a:solidFill>
            <a:ln>
              <a:noFill/>
            </a:ln>
            <a:effectLst>
              <a:outerShdw dist="53882" dir="2700000" algn="ctr" rotWithShape="0">
                <a:schemeClr val="bg2"/>
              </a:outerShdw>
            </a:effectLst>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pPr algn="ct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p:txBody>
        </p:sp>
        <p:sp>
          <p:nvSpPr>
            <p:cNvPr id="389133" name="Rectangle 13"/>
            <p:cNvSpPr>
              <a:spLocks noChangeArrowheads="1"/>
            </p:cNvSpPr>
            <p:nvPr/>
          </p:nvSpPr>
          <p:spPr bwMode="auto">
            <a:xfrm>
              <a:off x="6746743" y="4143375"/>
              <a:ext cx="2887530" cy="471488"/>
            </a:xfrm>
            <a:prstGeom prst="rect">
              <a:avLst/>
            </a:prstGeom>
            <a:solidFill>
              <a:srgbClr val="FFFF66"/>
            </a:solidFill>
            <a:ln>
              <a:noFill/>
            </a:ln>
            <a:effectLst>
              <a:outerShdw dist="35921" dir="2700000" algn="ctr" rotWithShape="0">
                <a:schemeClr val="bg2"/>
              </a:outerShdw>
            </a:effectLst>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已鉴别的 </a:t>
              </a: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p:txBody>
        </p:sp>
        <p:sp>
          <p:nvSpPr>
            <p:cNvPr id="389134" name="Rectangle 14"/>
            <p:cNvSpPr>
              <a:spLocks noChangeArrowheads="1"/>
            </p:cNvSpPr>
            <p:nvPr/>
          </p:nvSpPr>
          <p:spPr bwMode="auto">
            <a:xfrm>
              <a:off x="6591962" y="5246689"/>
              <a:ext cx="3159257" cy="846137"/>
            </a:xfrm>
            <a:prstGeom prst="rect">
              <a:avLst/>
            </a:prstGeom>
            <a:solidFill>
              <a:srgbClr val="FFFF66"/>
            </a:solidFill>
            <a:ln>
              <a:noFill/>
            </a:ln>
            <a:effectLst>
              <a:outerShdw dist="45791" dir="2021404" algn="ctr" rotWithShape="0">
                <a:schemeClr val="bg2"/>
              </a:outerShdw>
            </a:effectLst>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已鉴别的 </a:t>
              </a: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a:p>
              <a:pPr algn="ctr"/>
              <a:r>
                <a:rPr lang="zh-CN" altLang="en-US" sz="2400" b="1">
                  <a:solidFill>
                    <a:srgbClr val="000099"/>
                  </a:solidFill>
                  <a:latin typeface="+mn-lt"/>
                  <a:ea typeface="黑体" pitchFamily="2" charset="-122"/>
                </a:rPr>
                <a:t>和 </a:t>
              </a:r>
              <a:r>
                <a:rPr lang="en-US" altLang="zh-CN" sz="2400" b="1">
                  <a:solidFill>
                    <a:srgbClr val="000099"/>
                  </a:solidFill>
                  <a:latin typeface="+mn-lt"/>
                  <a:ea typeface="黑体" pitchFamily="2" charset="-122"/>
                </a:rPr>
                <a:t>NCP </a:t>
              </a:r>
              <a:r>
                <a:rPr lang="zh-CN" altLang="en-US" sz="2400" b="1">
                  <a:solidFill>
                    <a:srgbClr val="000099"/>
                  </a:solidFill>
                  <a:latin typeface="+mn-lt"/>
                  <a:ea typeface="黑体" pitchFamily="2" charset="-122"/>
                </a:rPr>
                <a:t>链路</a:t>
              </a:r>
            </a:p>
          </p:txBody>
        </p:sp>
        <p:sp>
          <p:nvSpPr>
            <p:cNvPr id="389135" name="Line 15"/>
            <p:cNvSpPr>
              <a:spLocks noChangeShapeType="1"/>
            </p:cNvSpPr>
            <p:nvPr/>
          </p:nvSpPr>
          <p:spPr bwMode="auto">
            <a:xfrm>
              <a:off x="8215445" y="946151"/>
              <a:ext cx="0" cy="752475"/>
            </a:xfrm>
            <a:prstGeom prst="line">
              <a:avLst/>
            </a:prstGeom>
            <a:noFill/>
            <a:ln w="2857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6" name="Line 16"/>
            <p:cNvSpPr>
              <a:spLocks noChangeShapeType="1"/>
            </p:cNvSpPr>
            <p:nvPr/>
          </p:nvSpPr>
          <p:spPr bwMode="auto">
            <a:xfrm>
              <a:off x="8215445" y="2168526"/>
              <a:ext cx="0" cy="752475"/>
            </a:xfrm>
            <a:prstGeom prst="line">
              <a:avLst/>
            </a:prstGeom>
            <a:noFill/>
            <a:ln w="2857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7" name="Line 17"/>
            <p:cNvSpPr>
              <a:spLocks noChangeShapeType="1"/>
            </p:cNvSpPr>
            <p:nvPr/>
          </p:nvSpPr>
          <p:spPr bwMode="auto">
            <a:xfrm>
              <a:off x="8215445" y="3392488"/>
              <a:ext cx="0" cy="750887"/>
            </a:xfrm>
            <a:prstGeom prst="line">
              <a:avLst/>
            </a:prstGeom>
            <a:noFill/>
            <a:ln w="2857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8" name="Freeform 18"/>
            <p:cNvSpPr>
              <a:spLocks/>
            </p:cNvSpPr>
            <p:nvPr/>
          </p:nvSpPr>
          <p:spPr bwMode="auto">
            <a:xfrm>
              <a:off x="8213725" y="4614864"/>
              <a:ext cx="1720" cy="706437"/>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chemeClr val="tx1"/>
              </a:solidFill>
              <a:round/>
              <a:headEnd/>
              <a:tailEnd type="triangle" w="med" len="lg"/>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9" name="Line 19"/>
            <p:cNvSpPr>
              <a:spLocks noChangeShapeType="1"/>
            </p:cNvSpPr>
            <p:nvPr/>
          </p:nvSpPr>
          <p:spPr bwMode="auto">
            <a:xfrm>
              <a:off x="5154216" y="946151"/>
              <a:ext cx="0" cy="752475"/>
            </a:xfrm>
            <a:prstGeom prst="line">
              <a:avLst/>
            </a:prstGeom>
            <a:noFill/>
            <a:ln w="2857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0" name="Line 20"/>
            <p:cNvSpPr>
              <a:spLocks noChangeShapeType="1"/>
            </p:cNvSpPr>
            <p:nvPr/>
          </p:nvSpPr>
          <p:spPr bwMode="auto">
            <a:xfrm>
              <a:off x="5154216" y="2168526"/>
              <a:ext cx="0" cy="752475"/>
            </a:xfrm>
            <a:prstGeom prst="line">
              <a:avLst/>
            </a:prstGeom>
            <a:noFill/>
            <a:ln w="2857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1" name="Line 21"/>
            <p:cNvSpPr>
              <a:spLocks noChangeShapeType="1"/>
            </p:cNvSpPr>
            <p:nvPr/>
          </p:nvSpPr>
          <p:spPr bwMode="auto">
            <a:xfrm>
              <a:off x="5154216" y="3392488"/>
              <a:ext cx="0" cy="750887"/>
            </a:xfrm>
            <a:prstGeom prst="line">
              <a:avLst/>
            </a:prstGeom>
            <a:noFill/>
            <a:ln w="2857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2" name="Line 22"/>
            <p:cNvSpPr>
              <a:spLocks noChangeShapeType="1"/>
            </p:cNvSpPr>
            <p:nvPr/>
          </p:nvSpPr>
          <p:spPr bwMode="auto">
            <a:xfrm>
              <a:off x="5154216" y="4614864"/>
              <a:ext cx="0" cy="752475"/>
            </a:xfrm>
            <a:prstGeom prst="line">
              <a:avLst/>
            </a:prstGeom>
            <a:noFill/>
            <a:ln w="2857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3" name="Line 23"/>
            <p:cNvSpPr>
              <a:spLocks noChangeShapeType="1"/>
            </p:cNvSpPr>
            <p:nvPr/>
          </p:nvSpPr>
          <p:spPr bwMode="auto">
            <a:xfrm flipH="1">
              <a:off x="1994958" y="3155950"/>
              <a:ext cx="2297642" cy="1588"/>
            </a:xfrm>
            <a:prstGeom prst="line">
              <a:avLst/>
            </a:prstGeom>
            <a:noFill/>
            <a:ln w="2857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4" name="Freeform 24"/>
            <p:cNvSpPr>
              <a:spLocks/>
            </p:cNvSpPr>
            <p:nvPr/>
          </p:nvSpPr>
          <p:spPr bwMode="auto">
            <a:xfrm>
              <a:off x="1135062" y="3402013"/>
              <a:ext cx="3157538" cy="2184400"/>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none" w="med" len="med"/>
              <a:tailEnd type="triangle" w="med"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5" name="Freeform 25"/>
            <p:cNvSpPr>
              <a:spLocks/>
            </p:cNvSpPr>
            <p:nvPr/>
          </p:nvSpPr>
          <p:spPr bwMode="auto">
            <a:xfrm flipV="1">
              <a:off x="1135062" y="576264"/>
              <a:ext cx="3157538" cy="2365375"/>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triangle" w="med" len="lg"/>
              <a:tailEnd type="none" w="med"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6" name="Freeform 26"/>
            <p:cNvSpPr>
              <a:spLocks/>
            </p:cNvSpPr>
            <p:nvPr/>
          </p:nvSpPr>
          <p:spPr bwMode="auto">
            <a:xfrm>
              <a:off x="2663958" y="790575"/>
              <a:ext cx="1628642" cy="1157288"/>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chemeClr val="tx1"/>
              </a:solidFill>
              <a:round/>
              <a:headEnd type="none" w="med" len="med"/>
              <a:tailEnd type="triangle" w="med"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7" name="Text Box 27"/>
            <p:cNvSpPr txBox="1">
              <a:spLocks noChangeArrowheads="1"/>
            </p:cNvSpPr>
            <p:nvPr/>
          </p:nvSpPr>
          <p:spPr bwMode="auto">
            <a:xfrm>
              <a:off x="5219568" y="1030288"/>
              <a:ext cx="2350323"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物理层连接建立</a:t>
              </a:r>
            </a:p>
          </p:txBody>
        </p:sp>
        <p:sp>
          <p:nvSpPr>
            <p:cNvPr id="389148" name="Text Box 28"/>
            <p:cNvSpPr txBox="1">
              <a:spLocks noChangeArrowheads="1"/>
            </p:cNvSpPr>
            <p:nvPr/>
          </p:nvSpPr>
          <p:spPr bwMode="auto">
            <a:xfrm>
              <a:off x="5219568" y="2273300"/>
              <a:ext cx="211711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配置协商</a:t>
              </a:r>
            </a:p>
          </p:txBody>
        </p:sp>
        <p:sp>
          <p:nvSpPr>
            <p:cNvPr id="389149" name="Text Box 29"/>
            <p:cNvSpPr txBox="1">
              <a:spLocks noChangeArrowheads="1"/>
            </p:cNvSpPr>
            <p:nvPr/>
          </p:nvSpPr>
          <p:spPr bwMode="auto">
            <a:xfrm>
              <a:off x="5109502" y="3457575"/>
              <a:ext cx="2969083"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鉴别成功或无需鉴别</a:t>
              </a:r>
            </a:p>
          </p:txBody>
        </p:sp>
        <p:sp>
          <p:nvSpPr>
            <p:cNvPr id="389150" name="Text Box 30"/>
            <p:cNvSpPr txBox="1">
              <a:spLocks noChangeArrowheads="1"/>
            </p:cNvSpPr>
            <p:nvPr/>
          </p:nvSpPr>
          <p:spPr bwMode="auto">
            <a:xfrm>
              <a:off x="5200650" y="4733925"/>
              <a:ext cx="2152384"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NCP </a:t>
              </a:r>
              <a:r>
                <a:rPr lang="zh-CN" altLang="en-US" sz="2400" b="1">
                  <a:solidFill>
                    <a:srgbClr val="000099"/>
                  </a:solidFill>
                  <a:latin typeface="+mn-lt"/>
                  <a:ea typeface="黑体" pitchFamily="2" charset="-122"/>
                </a:rPr>
                <a:t>配置协商</a:t>
              </a:r>
            </a:p>
          </p:txBody>
        </p:sp>
        <p:sp>
          <p:nvSpPr>
            <p:cNvPr id="389151" name="Text Box 31"/>
            <p:cNvSpPr txBox="1">
              <a:spLocks noChangeArrowheads="1"/>
            </p:cNvSpPr>
            <p:nvPr/>
          </p:nvSpPr>
          <p:spPr bwMode="auto">
            <a:xfrm>
              <a:off x="236604" y="3943351"/>
              <a:ext cx="1731564" cy="830997"/>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a:solidFill>
                    <a:srgbClr val="000099"/>
                  </a:solidFill>
                  <a:latin typeface="+mn-lt"/>
                  <a:ea typeface="黑体" pitchFamily="2" charset="-122"/>
                </a:rPr>
                <a:t>链路故障或</a:t>
              </a:r>
            </a:p>
            <a:p>
              <a:pPr algn="ctr"/>
              <a:r>
                <a:rPr lang="zh-CN" altLang="en-US" sz="2400" b="1">
                  <a:solidFill>
                    <a:srgbClr val="000099"/>
                  </a:solidFill>
                  <a:latin typeface="+mn-lt"/>
                  <a:ea typeface="黑体" pitchFamily="2" charset="-122"/>
                </a:rPr>
                <a:t>关闭请求</a:t>
              </a:r>
            </a:p>
          </p:txBody>
        </p:sp>
        <p:sp>
          <p:nvSpPr>
            <p:cNvPr id="389152" name="Text Box 32"/>
            <p:cNvSpPr txBox="1">
              <a:spLocks noChangeArrowheads="1"/>
            </p:cNvSpPr>
            <p:nvPr/>
          </p:nvSpPr>
          <p:spPr bwMode="auto">
            <a:xfrm>
              <a:off x="381583" y="1377951"/>
              <a:ext cx="1498359" cy="683264"/>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pP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a:p>
              <a:pPr algn="ctr">
                <a:lnSpc>
                  <a:spcPct val="80000"/>
                </a:lnSpc>
              </a:pPr>
              <a:r>
                <a:rPr lang="zh-CN" altLang="en-US" sz="2400" b="1">
                  <a:solidFill>
                    <a:srgbClr val="000099"/>
                  </a:solidFill>
                  <a:latin typeface="+mn-lt"/>
                  <a:ea typeface="黑体" pitchFamily="2" charset="-122"/>
                </a:rPr>
                <a:t>终止</a:t>
              </a:r>
            </a:p>
          </p:txBody>
        </p:sp>
        <p:sp>
          <p:nvSpPr>
            <p:cNvPr id="389153" name="Text Box 33"/>
            <p:cNvSpPr txBox="1">
              <a:spLocks noChangeArrowheads="1"/>
            </p:cNvSpPr>
            <p:nvPr/>
          </p:nvSpPr>
          <p:spPr bwMode="auto">
            <a:xfrm>
              <a:off x="2457583" y="2682875"/>
              <a:ext cx="1422184"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鉴别失败</a:t>
              </a:r>
            </a:p>
          </p:txBody>
        </p:sp>
        <p:sp>
          <p:nvSpPr>
            <p:cNvPr id="389154" name="Text Box 34"/>
            <p:cNvSpPr txBox="1">
              <a:spLocks noChangeArrowheads="1"/>
            </p:cNvSpPr>
            <p:nvPr/>
          </p:nvSpPr>
          <p:spPr bwMode="auto">
            <a:xfrm>
              <a:off x="1994959" y="1023939"/>
              <a:ext cx="1498359" cy="683264"/>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配置</a:t>
              </a:r>
            </a:p>
            <a:p>
              <a:pPr>
                <a:lnSpc>
                  <a:spcPct val="80000"/>
                </a:lnSpc>
              </a:pPr>
              <a:r>
                <a:rPr lang="zh-CN" altLang="en-US" sz="2400" b="1">
                  <a:solidFill>
                    <a:srgbClr val="000099"/>
                  </a:solidFill>
                  <a:latin typeface="+mn-lt"/>
                  <a:ea typeface="黑体" pitchFamily="2" charset="-122"/>
                </a:rPr>
                <a:t>协商失败</a:t>
              </a:r>
            </a:p>
          </p:txBody>
        </p:sp>
      </p:grpSp>
      <p:sp>
        <p:nvSpPr>
          <p:cNvPr id="2" name="矩形 1"/>
          <p:cNvSpPr/>
          <p:nvPr/>
        </p:nvSpPr>
        <p:spPr>
          <a:xfrm>
            <a:off x="3086613" y="6092826"/>
            <a:ext cx="3752951" cy="461665"/>
          </a:xfrm>
          <a:prstGeom prst="rect">
            <a:avLst/>
          </a:prstGeom>
        </p:spPr>
        <p:txBody>
          <a:bodyPr wrap="square">
            <a:spAutoFit/>
          </a:bodyPr>
          <a:lstStyle/>
          <a:p>
            <a:pPr algn="ctr"/>
            <a:r>
              <a:rPr lang="en-US" altLang="zh-CN" sz="2400" b="1" dirty="0" smtClean="0">
                <a:latin typeface="+mn-lt"/>
                <a:ea typeface="黑体" pitchFamily="2" charset="-122"/>
              </a:rPr>
              <a:t>PPP </a:t>
            </a:r>
            <a:r>
              <a:rPr lang="zh-CN" altLang="zh-CN" sz="2400" b="1" dirty="0" smtClean="0">
                <a:latin typeface="+mn-lt"/>
                <a:ea typeface="黑体" pitchFamily="2" charset="-122"/>
              </a:rPr>
              <a:t>协议</a:t>
            </a:r>
            <a:r>
              <a:rPr lang="zh-CN" altLang="zh-CN" sz="2400" b="1" dirty="0">
                <a:latin typeface="+mn-lt"/>
                <a:ea typeface="黑体" pitchFamily="2" charset="-122"/>
              </a:rPr>
              <a:t>的状态图</a:t>
            </a:r>
            <a:endParaRPr lang="zh-CN" altLang="en-US" sz="2400" b="1" dirty="0">
              <a:latin typeface="+mn-lt"/>
              <a:ea typeface="黑体" pitchFamily="2" charset="-122"/>
            </a:endParaRPr>
          </a:p>
        </p:txBody>
      </p:sp>
      <p:pic>
        <p:nvPicPr>
          <p:cNvPr id="35" name="Picture 41" descr="1"/>
          <p:cNvPicPr>
            <a:picLocks noChangeAspect="1" noChangeArrowheads="1"/>
          </p:cNvPicPr>
          <p:nvPr/>
        </p:nvPicPr>
        <p:blipFill>
          <a:blip r:embed="rId3" cstate="print">
            <a:extLst>
              <a:ext uri="{28A0092B-C50C-407E-A947-70E740481C1C}">
                <a14:useLocalDpi xmlns="" xmlns:a14="http://schemas.microsoft.com/office/drawing/2010/main" val="0"/>
              </a:ext>
            </a:extLst>
          </a:blip>
          <a:srcRect r="32570"/>
          <a:stretch>
            <a:fillRect/>
          </a:stretch>
        </p:blipFill>
        <p:spPr bwMode="auto">
          <a:xfrm>
            <a:off x="232172" y="1214439"/>
            <a:ext cx="4201451" cy="4954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866657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62921" y="332656"/>
            <a:ext cx="9514615" cy="5616576"/>
            <a:chOff x="236604" y="476250"/>
            <a:chExt cx="9514615" cy="5616576"/>
          </a:xfrm>
        </p:grpSpPr>
        <p:sp>
          <p:nvSpPr>
            <p:cNvPr id="389130" name="Rectangle 10"/>
            <p:cNvSpPr>
              <a:spLocks noChangeArrowheads="1"/>
            </p:cNvSpPr>
            <p:nvPr/>
          </p:nvSpPr>
          <p:spPr bwMode="auto">
            <a:xfrm>
              <a:off x="6980636" y="476250"/>
              <a:ext cx="2418027" cy="469900"/>
            </a:xfrm>
            <a:prstGeom prst="rect">
              <a:avLst/>
            </a:prstGeom>
            <a:solidFill>
              <a:srgbClr val="FFFF66"/>
            </a:solidFill>
            <a:ln>
              <a:noFill/>
            </a:ln>
            <a:effectLst>
              <a:outerShdw dist="45791" dir="3378596" algn="ctr" rotWithShape="0">
                <a:schemeClr val="bg2"/>
              </a:outerShdw>
            </a:effectLst>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设备之间无链路</a:t>
              </a:r>
            </a:p>
          </p:txBody>
        </p:sp>
        <p:sp>
          <p:nvSpPr>
            <p:cNvPr id="389124" name="Rectangle 4"/>
            <p:cNvSpPr>
              <a:spLocks noChangeArrowheads="1"/>
            </p:cNvSpPr>
            <p:nvPr/>
          </p:nvSpPr>
          <p:spPr bwMode="auto">
            <a:xfrm>
              <a:off x="4292600" y="476250"/>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链路静止</a:t>
              </a:r>
            </a:p>
          </p:txBody>
        </p:sp>
        <p:sp>
          <p:nvSpPr>
            <p:cNvPr id="389125" name="Rectangle 5"/>
            <p:cNvSpPr>
              <a:spLocks noChangeArrowheads="1"/>
            </p:cNvSpPr>
            <p:nvPr/>
          </p:nvSpPr>
          <p:spPr bwMode="auto">
            <a:xfrm>
              <a:off x="4292600" y="1698625"/>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dirty="0">
                  <a:solidFill>
                    <a:srgbClr val="FF0000"/>
                  </a:solidFill>
                  <a:latin typeface="+mn-lt"/>
                  <a:ea typeface="黑体" pitchFamily="2" charset="-122"/>
                </a:rPr>
                <a:t>链路建立</a:t>
              </a:r>
            </a:p>
          </p:txBody>
        </p:sp>
        <p:sp>
          <p:nvSpPr>
            <p:cNvPr id="389126" name="Rectangle 6"/>
            <p:cNvSpPr>
              <a:spLocks noChangeArrowheads="1"/>
            </p:cNvSpPr>
            <p:nvPr/>
          </p:nvSpPr>
          <p:spPr bwMode="auto">
            <a:xfrm>
              <a:off x="4292600" y="2921000"/>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鉴别</a:t>
              </a:r>
            </a:p>
          </p:txBody>
        </p:sp>
        <p:sp>
          <p:nvSpPr>
            <p:cNvPr id="389127" name="Rectangle 7"/>
            <p:cNvSpPr>
              <a:spLocks noChangeArrowheads="1"/>
            </p:cNvSpPr>
            <p:nvPr/>
          </p:nvSpPr>
          <p:spPr bwMode="auto">
            <a:xfrm>
              <a:off x="4292600" y="4143375"/>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网络层协议</a:t>
              </a:r>
            </a:p>
          </p:txBody>
        </p:sp>
        <p:sp>
          <p:nvSpPr>
            <p:cNvPr id="389128" name="Rectangle 8"/>
            <p:cNvSpPr>
              <a:spLocks noChangeArrowheads="1"/>
            </p:cNvSpPr>
            <p:nvPr/>
          </p:nvSpPr>
          <p:spPr bwMode="auto">
            <a:xfrm>
              <a:off x="4292600" y="5367338"/>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链路打开</a:t>
              </a:r>
            </a:p>
          </p:txBody>
        </p:sp>
        <p:sp>
          <p:nvSpPr>
            <p:cNvPr id="389129" name="Rectangle 9"/>
            <p:cNvSpPr>
              <a:spLocks noChangeArrowheads="1"/>
            </p:cNvSpPr>
            <p:nvPr/>
          </p:nvSpPr>
          <p:spPr bwMode="auto">
            <a:xfrm>
              <a:off x="271727" y="2921000"/>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链路终止</a:t>
              </a:r>
            </a:p>
          </p:txBody>
        </p:sp>
        <p:sp>
          <p:nvSpPr>
            <p:cNvPr id="389131" name="Rectangle 11"/>
            <p:cNvSpPr>
              <a:spLocks noChangeArrowheads="1"/>
            </p:cNvSpPr>
            <p:nvPr/>
          </p:nvSpPr>
          <p:spPr bwMode="auto">
            <a:xfrm>
              <a:off x="7162933" y="1698625"/>
              <a:ext cx="2105025" cy="469900"/>
            </a:xfrm>
            <a:prstGeom prst="rect">
              <a:avLst/>
            </a:prstGeom>
            <a:solidFill>
              <a:srgbClr val="FFFF66"/>
            </a:solidFill>
            <a:ln>
              <a:noFill/>
            </a:ln>
            <a:effectLst>
              <a:outerShdw dist="53882" dir="2700000" algn="ctr" rotWithShape="0">
                <a:schemeClr val="bg2"/>
              </a:outerShdw>
            </a:effectLst>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物理链路</a:t>
              </a:r>
            </a:p>
          </p:txBody>
        </p:sp>
        <p:sp>
          <p:nvSpPr>
            <p:cNvPr id="389132" name="Rectangle 12"/>
            <p:cNvSpPr>
              <a:spLocks noChangeArrowheads="1"/>
            </p:cNvSpPr>
            <p:nvPr/>
          </p:nvSpPr>
          <p:spPr bwMode="auto">
            <a:xfrm>
              <a:off x="7162933" y="2921000"/>
              <a:ext cx="2105025" cy="471488"/>
            </a:xfrm>
            <a:prstGeom prst="rect">
              <a:avLst/>
            </a:prstGeom>
            <a:solidFill>
              <a:srgbClr val="FFFF66"/>
            </a:solidFill>
            <a:ln>
              <a:noFill/>
            </a:ln>
            <a:effectLst>
              <a:outerShdw dist="53882" dir="2700000" algn="ctr" rotWithShape="0">
                <a:schemeClr val="bg2"/>
              </a:outerShdw>
            </a:effectLst>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pPr algn="ct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p:txBody>
        </p:sp>
        <p:sp>
          <p:nvSpPr>
            <p:cNvPr id="389133" name="Rectangle 13"/>
            <p:cNvSpPr>
              <a:spLocks noChangeArrowheads="1"/>
            </p:cNvSpPr>
            <p:nvPr/>
          </p:nvSpPr>
          <p:spPr bwMode="auto">
            <a:xfrm>
              <a:off x="6746743" y="4143375"/>
              <a:ext cx="2887530" cy="471488"/>
            </a:xfrm>
            <a:prstGeom prst="rect">
              <a:avLst/>
            </a:prstGeom>
            <a:solidFill>
              <a:srgbClr val="FFFF66"/>
            </a:solidFill>
            <a:ln>
              <a:noFill/>
            </a:ln>
            <a:effectLst>
              <a:outerShdw dist="35921" dir="2700000" algn="ctr" rotWithShape="0">
                <a:schemeClr val="bg2"/>
              </a:outerShdw>
            </a:effectLst>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已鉴别的 </a:t>
              </a: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p:txBody>
        </p:sp>
        <p:sp>
          <p:nvSpPr>
            <p:cNvPr id="389134" name="Rectangle 14"/>
            <p:cNvSpPr>
              <a:spLocks noChangeArrowheads="1"/>
            </p:cNvSpPr>
            <p:nvPr/>
          </p:nvSpPr>
          <p:spPr bwMode="auto">
            <a:xfrm>
              <a:off x="6591962" y="5246689"/>
              <a:ext cx="3159257" cy="846137"/>
            </a:xfrm>
            <a:prstGeom prst="rect">
              <a:avLst/>
            </a:prstGeom>
            <a:solidFill>
              <a:srgbClr val="FFFF66"/>
            </a:solidFill>
            <a:ln>
              <a:noFill/>
            </a:ln>
            <a:effectLst>
              <a:outerShdw dist="45791" dir="2021404" algn="ctr" rotWithShape="0">
                <a:schemeClr val="bg2"/>
              </a:outerShdw>
            </a:effectLst>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已鉴别的 </a:t>
              </a: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a:p>
              <a:pPr algn="ctr"/>
              <a:r>
                <a:rPr lang="zh-CN" altLang="en-US" sz="2400" b="1">
                  <a:solidFill>
                    <a:srgbClr val="000099"/>
                  </a:solidFill>
                  <a:latin typeface="+mn-lt"/>
                  <a:ea typeface="黑体" pitchFamily="2" charset="-122"/>
                </a:rPr>
                <a:t>和 </a:t>
              </a:r>
              <a:r>
                <a:rPr lang="en-US" altLang="zh-CN" sz="2400" b="1">
                  <a:solidFill>
                    <a:srgbClr val="000099"/>
                  </a:solidFill>
                  <a:latin typeface="+mn-lt"/>
                  <a:ea typeface="黑体" pitchFamily="2" charset="-122"/>
                </a:rPr>
                <a:t>NCP </a:t>
              </a:r>
              <a:r>
                <a:rPr lang="zh-CN" altLang="en-US" sz="2400" b="1">
                  <a:solidFill>
                    <a:srgbClr val="000099"/>
                  </a:solidFill>
                  <a:latin typeface="+mn-lt"/>
                  <a:ea typeface="黑体" pitchFamily="2" charset="-122"/>
                </a:rPr>
                <a:t>链路</a:t>
              </a:r>
            </a:p>
          </p:txBody>
        </p:sp>
        <p:sp>
          <p:nvSpPr>
            <p:cNvPr id="389135" name="Line 15"/>
            <p:cNvSpPr>
              <a:spLocks noChangeShapeType="1"/>
            </p:cNvSpPr>
            <p:nvPr/>
          </p:nvSpPr>
          <p:spPr bwMode="auto">
            <a:xfrm>
              <a:off x="8215445" y="946151"/>
              <a:ext cx="0" cy="752475"/>
            </a:xfrm>
            <a:prstGeom prst="line">
              <a:avLst/>
            </a:prstGeom>
            <a:noFill/>
            <a:ln w="2857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6" name="Line 16"/>
            <p:cNvSpPr>
              <a:spLocks noChangeShapeType="1"/>
            </p:cNvSpPr>
            <p:nvPr/>
          </p:nvSpPr>
          <p:spPr bwMode="auto">
            <a:xfrm>
              <a:off x="8215445" y="2168526"/>
              <a:ext cx="0" cy="752475"/>
            </a:xfrm>
            <a:prstGeom prst="line">
              <a:avLst/>
            </a:prstGeom>
            <a:noFill/>
            <a:ln w="2857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7" name="Line 17"/>
            <p:cNvSpPr>
              <a:spLocks noChangeShapeType="1"/>
            </p:cNvSpPr>
            <p:nvPr/>
          </p:nvSpPr>
          <p:spPr bwMode="auto">
            <a:xfrm>
              <a:off x="8215445" y="3392488"/>
              <a:ext cx="0" cy="750887"/>
            </a:xfrm>
            <a:prstGeom prst="line">
              <a:avLst/>
            </a:prstGeom>
            <a:noFill/>
            <a:ln w="2857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8" name="Freeform 18"/>
            <p:cNvSpPr>
              <a:spLocks/>
            </p:cNvSpPr>
            <p:nvPr/>
          </p:nvSpPr>
          <p:spPr bwMode="auto">
            <a:xfrm>
              <a:off x="8213725" y="4614864"/>
              <a:ext cx="1720" cy="706437"/>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chemeClr val="tx1"/>
              </a:solidFill>
              <a:round/>
              <a:headEnd/>
              <a:tailEnd type="triangle" w="med" len="lg"/>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9" name="Line 19"/>
            <p:cNvSpPr>
              <a:spLocks noChangeShapeType="1"/>
            </p:cNvSpPr>
            <p:nvPr/>
          </p:nvSpPr>
          <p:spPr bwMode="auto">
            <a:xfrm>
              <a:off x="5154216" y="946151"/>
              <a:ext cx="0" cy="752475"/>
            </a:xfrm>
            <a:prstGeom prst="line">
              <a:avLst/>
            </a:prstGeom>
            <a:noFill/>
            <a:ln w="2857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0" name="Line 20"/>
            <p:cNvSpPr>
              <a:spLocks noChangeShapeType="1"/>
            </p:cNvSpPr>
            <p:nvPr/>
          </p:nvSpPr>
          <p:spPr bwMode="auto">
            <a:xfrm>
              <a:off x="5154216" y="2168526"/>
              <a:ext cx="0" cy="752475"/>
            </a:xfrm>
            <a:prstGeom prst="line">
              <a:avLst/>
            </a:prstGeom>
            <a:noFill/>
            <a:ln w="2857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1" name="Line 21"/>
            <p:cNvSpPr>
              <a:spLocks noChangeShapeType="1"/>
            </p:cNvSpPr>
            <p:nvPr/>
          </p:nvSpPr>
          <p:spPr bwMode="auto">
            <a:xfrm>
              <a:off x="5154216" y="3392488"/>
              <a:ext cx="0" cy="750887"/>
            </a:xfrm>
            <a:prstGeom prst="line">
              <a:avLst/>
            </a:prstGeom>
            <a:noFill/>
            <a:ln w="2857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2" name="Line 22"/>
            <p:cNvSpPr>
              <a:spLocks noChangeShapeType="1"/>
            </p:cNvSpPr>
            <p:nvPr/>
          </p:nvSpPr>
          <p:spPr bwMode="auto">
            <a:xfrm>
              <a:off x="5154216" y="4614864"/>
              <a:ext cx="0" cy="752475"/>
            </a:xfrm>
            <a:prstGeom prst="line">
              <a:avLst/>
            </a:prstGeom>
            <a:noFill/>
            <a:ln w="2857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3" name="Line 23"/>
            <p:cNvSpPr>
              <a:spLocks noChangeShapeType="1"/>
            </p:cNvSpPr>
            <p:nvPr/>
          </p:nvSpPr>
          <p:spPr bwMode="auto">
            <a:xfrm flipH="1">
              <a:off x="1994958" y="3155950"/>
              <a:ext cx="2297642" cy="1588"/>
            </a:xfrm>
            <a:prstGeom prst="line">
              <a:avLst/>
            </a:prstGeom>
            <a:noFill/>
            <a:ln w="2857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4" name="Freeform 24"/>
            <p:cNvSpPr>
              <a:spLocks/>
            </p:cNvSpPr>
            <p:nvPr/>
          </p:nvSpPr>
          <p:spPr bwMode="auto">
            <a:xfrm>
              <a:off x="1135062" y="3402013"/>
              <a:ext cx="3157538" cy="2184400"/>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none" w="med" len="med"/>
              <a:tailEnd type="triangle" w="med"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5" name="Freeform 25"/>
            <p:cNvSpPr>
              <a:spLocks/>
            </p:cNvSpPr>
            <p:nvPr/>
          </p:nvSpPr>
          <p:spPr bwMode="auto">
            <a:xfrm flipV="1">
              <a:off x="1135062" y="576264"/>
              <a:ext cx="3157538" cy="2365375"/>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triangle" w="med" len="lg"/>
              <a:tailEnd type="none" w="med"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6" name="Freeform 26"/>
            <p:cNvSpPr>
              <a:spLocks/>
            </p:cNvSpPr>
            <p:nvPr/>
          </p:nvSpPr>
          <p:spPr bwMode="auto">
            <a:xfrm>
              <a:off x="2663958" y="790575"/>
              <a:ext cx="1628642" cy="1157288"/>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chemeClr val="tx1"/>
              </a:solidFill>
              <a:round/>
              <a:headEnd type="none" w="med" len="med"/>
              <a:tailEnd type="triangle" w="med"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7" name="Text Box 27"/>
            <p:cNvSpPr txBox="1">
              <a:spLocks noChangeArrowheads="1"/>
            </p:cNvSpPr>
            <p:nvPr/>
          </p:nvSpPr>
          <p:spPr bwMode="auto">
            <a:xfrm>
              <a:off x="5219568" y="1030288"/>
              <a:ext cx="2350323"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黑体" pitchFamily="2" charset="-122"/>
                </a:rPr>
                <a:t>物理层连接建立</a:t>
              </a:r>
            </a:p>
          </p:txBody>
        </p:sp>
        <p:sp>
          <p:nvSpPr>
            <p:cNvPr id="389148" name="Text Box 28"/>
            <p:cNvSpPr txBox="1">
              <a:spLocks noChangeArrowheads="1"/>
            </p:cNvSpPr>
            <p:nvPr/>
          </p:nvSpPr>
          <p:spPr bwMode="auto">
            <a:xfrm>
              <a:off x="5219568" y="2273300"/>
              <a:ext cx="211711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itchFamily="2" charset="-122"/>
                </a:rPr>
                <a:t>LCP </a:t>
              </a:r>
              <a:r>
                <a:rPr lang="zh-CN" altLang="en-US" sz="2400" b="1" dirty="0">
                  <a:solidFill>
                    <a:srgbClr val="000099"/>
                  </a:solidFill>
                  <a:latin typeface="+mn-lt"/>
                  <a:ea typeface="黑体" pitchFamily="2" charset="-122"/>
                </a:rPr>
                <a:t>配置协商</a:t>
              </a:r>
            </a:p>
          </p:txBody>
        </p:sp>
        <p:sp>
          <p:nvSpPr>
            <p:cNvPr id="389149" name="Text Box 29"/>
            <p:cNvSpPr txBox="1">
              <a:spLocks noChangeArrowheads="1"/>
            </p:cNvSpPr>
            <p:nvPr/>
          </p:nvSpPr>
          <p:spPr bwMode="auto">
            <a:xfrm>
              <a:off x="5109502" y="3457575"/>
              <a:ext cx="2969083"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鉴别成功或无需鉴别</a:t>
              </a:r>
            </a:p>
          </p:txBody>
        </p:sp>
        <p:sp>
          <p:nvSpPr>
            <p:cNvPr id="389150" name="Text Box 30"/>
            <p:cNvSpPr txBox="1">
              <a:spLocks noChangeArrowheads="1"/>
            </p:cNvSpPr>
            <p:nvPr/>
          </p:nvSpPr>
          <p:spPr bwMode="auto">
            <a:xfrm>
              <a:off x="5200650" y="4733925"/>
              <a:ext cx="2152384"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NCP </a:t>
              </a:r>
              <a:r>
                <a:rPr lang="zh-CN" altLang="en-US" sz="2400" b="1">
                  <a:solidFill>
                    <a:srgbClr val="000099"/>
                  </a:solidFill>
                  <a:latin typeface="+mn-lt"/>
                  <a:ea typeface="黑体" pitchFamily="2" charset="-122"/>
                </a:rPr>
                <a:t>配置协商</a:t>
              </a:r>
            </a:p>
          </p:txBody>
        </p:sp>
        <p:sp>
          <p:nvSpPr>
            <p:cNvPr id="389151" name="Text Box 31"/>
            <p:cNvSpPr txBox="1">
              <a:spLocks noChangeArrowheads="1"/>
            </p:cNvSpPr>
            <p:nvPr/>
          </p:nvSpPr>
          <p:spPr bwMode="auto">
            <a:xfrm>
              <a:off x="236604" y="3943351"/>
              <a:ext cx="1731564" cy="830997"/>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a:solidFill>
                    <a:srgbClr val="000099"/>
                  </a:solidFill>
                  <a:latin typeface="+mn-lt"/>
                  <a:ea typeface="黑体" pitchFamily="2" charset="-122"/>
                </a:rPr>
                <a:t>链路故障或</a:t>
              </a:r>
            </a:p>
            <a:p>
              <a:pPr algn="ctr"/>
              <a:r>
                <a:rPr lang="zh-CN" altLang="en-US" sz="2400" b="1">
                  <a:solidFill>
                    <a:srgbClr val="000099"/>
                  </a:solidFill>
                  <a:latin typeface="+mn-lt"/>
                  <a:ea typeface="黑体" pitchFamily="2" charset="-122"/>
                </a:rPr>
                <a:t>关闭请求</a:t>
              </a:r>
            </a:p>
          </p:txBody>
        </p:sp>
        <p:sp>
          <p:nvSpPr>
            <p:cNvPr id="389152" name="Text Box 32"/>
            <p:cNvSpPr txBox="1">
              <a:spLocks noChangeArrowheads="1"/>
            </p:cNvSpPr>
            <p:nvPr/>
          </p:nvSpPr>
          <p:spPr bwMode="auto">
            <a:xfrm>
              <a:off x="381583" y="1377951"/>
              <a:ext cx="1498359" cy="683264"/>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pP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a:p>
              <a:pPr algn="ctr">
                <a:lnSpc>
                  <a:spcPct val="80000"/>
                </a:lnSpc>
              </a:pPr>
              <a:r>
                <a:rPr lang="zh-CN" altLang="en-US" sz="2400" b="1">
                  <a:solidFill>
                    <a:srgbClr val="000099"/>
                  </a:solidFill>
                  <a:latin typeface="+mn-lt"/>
                  <a:ea typeface="黑体" pitchFamily="2" charset="-122"/>
                </a:rPr>
                <a:t>终止</a:t>
              </a:r>
            </a:p>
          </p:txBody>
        </p:sp>
        <p:sp>
          <p:nvSpPr>
            <p:cNvPr id="389153" name="Text Box 33"/>
            <p:cNvSpPr txBox="1">
              <a:spLocks noChangeArrowheads="1"/>
            </p:cNvSpPr>
            <p:nvPr/>
          </p:nvSpPr>
          <p:spPr bwMode="auto">
            <a:xfrm>
              <a:off x="2457583" y="2682875"/>
              <a:ext cx="1422184"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鉴别失败</a:t>
              </a:r>
            </a:p>
          </p:txBody>
        </p:sp>
        <p:sp>
          <p:nvSpPr>
            <p:cNvPr id="389154" name="Text Box 34"/>
            <p:cNvSpPr txBox="1">
              <a:spLocks noChangeArrowheads="1"/>
            </p:cNvSpPr>
            <p:nvPr/>
          </p:nvSpPr>
          <p:spPr bwMode="auto">
            <a:xfrm>
              <a:off x="1994959" y="1023939"/>
              <a:ext cx="1498359" cy="683264"/>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配置</a:t>
              </a:r>
            </a:p>
            <a:p>
              <a:pPr>
                <a:lnSpc>
                  <a:spcPct val="80000"/>
                </a:lnSpc>
              </a:pPr>
              <a:r>
                <a:rPr lang="zh-CN" altLang="en-US" sz="2400" b="1">
                  <a:solidFill>
                    <a:srgbClr val="000099"/>
                  </a:solidFill>
                  <a:latin typeface="+mn-lt"/>
                  <a:ea typeface="黑体" pitchFamily="2" charset="-122"/>
                </a:rPr>
                <a:t>协商失败</a:t>
              </a:r>
            </a:p>
          </p:txBody>
        </p:sp>
      </p:grpSp>
      <p:sp>
        <p:nvSpPr>
          <p:cNvPr id="2" name="矩形 1"/>
          <p:cNvSpPr/>
          <p:nvPr/>
        </p:nvSpPr>
        <p:spPr>
          <a:xfrm>
            <a:off x="3086613" y="6092826"/>
            <a:ext cx="3752951" cy="461665"/>
          </a:xfrm>
          <a:prstGeom prst="rect">
            <a:avLst/>
          </a:prstGeom>
        </p:spPr>
        <p:txBody>
          <a:bodyPr wrap="square">
            <a:spAutoFit/>
          </a:bodyPr>
          <a:lstStyle/>
          <a:p>
            <a:pPr algn="ctr"/>
            <a:r>
              <a:rPr lang="en-US" altLang="zh-CN" sz="2400" b="1" dirty="0" smtClean="0">
                <a:latin typeface="+mn-lt"/>
                <a:ea typeface="黑体" pitchFamily="2" charset="-122"/>
              </a:rPr>
              <a:t>PPP </a:t>
            </a:r>
            <a:r>
              <a:rPr lang="zh-CN" altLang="zh-CN" sz="2400" b="1" dirty="0" smtClean="0">
                <a:latin typeface="+mn-lt"/>
                <a:ea typeface="黑体" pitchFamily="2" charset="-122"/>
              </a:rPr>
              <a:t>协议</a:t>
            </a:r>
            <a:r>
              <a:rPr lang="zh-CN" altLang="zh-CN" sz="2400" b="1" dirty="0">
                <a:latin typeface="+mn-lt"/>
                <a:ea typeface="黑体" pitchFamily="2" charset="-122"/>
              </a:rPr>
              <a:t>的状态图</a:t>
            </a:r>
            <a:endParaRPr lang="zh-CN" altLang="en-US" sz="2400" b="1" dirty="0">
              <a:latin typeface="+mn-lt"/>
              <a:ea typeface="黑体" pitchFamily="2" charset="-122"/>
            </a:endParaRPr>
          </a:p>
        </p:txBody>
      </p:sp>
      <p:pic>
        <p:nvPicPr>
          <p:cNvPr id="36" name="Picture 25" descr="2"/>
          <p:cNvPicPr>
            <a:picLocks noChangeAspect="1" noChangeArrowheads="1"/>
          </p:cNvPicPr>
          <p:nvPr/>
        </p:nvPicPr>
        <p:blipFill>
          <a:blip r:embed="rId3" cstate="print">
            <a:extLst>
              <a:ext uri="{28A0092B-C50C-407E-A947-70E740481C1C}">
                <a14:useLocalDpi xmlns="" xmlns:a14="http://schemas.microsoft.com/office/drawing/2010/main" val="0"/>
              </a:ext>
            </a:extLst>
          </a:blip>
          <a:srcRect r="35222" b="71658"/>
          <a:stretch>
            <a:fillRect/>
          </a:stretch>
        </p:blipFill>
        <p:spPr bwMode="auto">
          <a:xfrm>
            <a:off x="232173" y="2714625"/>
            <a:ext cx="6475015" cy="1962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866657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62921" y="332656"/>
            <a:ext cx="9514615" cy="5616576"/>
            <a:chOff x="236604" y="476250"/>
            <a:chExt cx="9514615" cy="5616576"/>
          </a:xfrm>
        </p:grpSpPr>
        <p:sp>
          <p:nvSpPr>
            <p:cNvPr id="389130" name="Rectangle 10"/>
            <p:cNvSpPr>
              <a:spLocks noChangeArrowheads="1"/>
            </p:cNvSpPr>
            <p:nvPr/>
          </p:nvSpPr>
          <p:spPr bwMode="auto">
            <a:xfrm>
              <a:off x="6980636" y="476250"/>
              <a:ext cx="2418027" cy="469900"/>
            </a:xfrm>
            <a:prstGeom prst="rect">
              <a:avLst/>
            </a:prstGeom>
            <a:solidFill>
              <a:srgbClr val="FFFF66"/>
            </a:solidFill>
            <a:ln>
              <a:noFill/>
            </a:ln>
            <a:effectLst>
              <a:outerShdw dist="45791" dir="3378596" algn="ctr" rotWithShape="0">
                <a:schemeClr val="bg2"/>
              </a:outerShdw>
            </a:effectLst>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设备之间无链路</a:t>
              </a:r>
            </a:p>
          </p:txBody>
        </p:sp>
        <p:sp>
          <p:nvSpPr>
            <p:cNvPr id="389124" name="Rectangle 4"/>
            <p:cNvSpPr>
              <a:spLocks noChangeArrowheads="1"/>
            </p:cNvSpPr>
            <p:nvPr/>
          </p:nvSpPr>
          <p:spPr bwMode="auto">
            <a:xfrm>
              <a:off x="4292600" y="476250"/>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链路静止</a:t>
              </a:r>
            </a:p>
          </p:txBody>
        </p:sp>
        <p:sp>
          <p:nvSpPr>
            <p:cNvPr id="389125" name="Rectangle 5"/>
            <p:cNvSpPr>
              <a:spLocks noChangeArrowheads="1"/>
            </p:cNvSpPr>
            <p:nvPr/>
          </p:nvSpPr>
          <p:spPr bwMode="auto">
            <a:xfrm>
              <a:off x="4292600" y="1698625"/>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链路建立</a:t>
              </a:r>
            </a:p>
          </p:txBody>
        </p:sp>
        <p:sp>
          <p:nvSpPr>
            <p:cNvPr id="389126" name="Rectangle 6"/>
            <p:cNvSpPr>
              <a:spLocks noChangeArrowheads="1"/>
            </p:cNvSpPr>
            <p:nvPr/>
          </p:nvSpPr>
          <p:spPr bwMode="auto">
            <a:xfrm>
              <a:off x="4292600" y="2921000"/>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dirty="0">
                  <a:solidFill>
                    <a:srgbClr val="FF0000"/>
                  </a:solidFill>
                  <a:latin typeface="+mn-lt"/>
                  <a:ea typeface="黑体" pitchFamily="2" charset="-122"/>
                </a:rPr>
                <a:t>鉴别</a:t>
              </a:r>
            </a:p>
          </p:txBody>
        </p:sp>
        <p:sp>
          <p:nvSpPr>
            <p:cNvPr id="389127" name="Rectangle 7"/>
            <p:cNvSpPr>
              <a:spLocks noChangeArrowheads="1"/>
            </p:cNvSpPr>
            <p:nvPr/>
          </p:nvSpPr>
          <p:spPr bwMode="auto">
            <a:xfrm>
              <a:off x="4292600" y="4143375"/>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网络层协议</a:t>
              </a:r>
            </a:p>
          </p:txBody>
        </p:sp>
        <p:sp>
          <p:nvSpPr>
            <p:cNvPr id="389128" name="Rectangle 8"/>
            <p:cNvSpPr>
              <a:spLocks noChangeArrowheads="1"/>
            </p:cNvSpPr>
            <p:nvPr/>
          </p:nvSpPr>
          <p:spPr bwMode="auto">
            <a:xfrm>
              <a:off x="4292600" y="5367338"/>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链路打开</a:t>
              </a:r>
            </a:p>
          </p:txBody>
        </p:sp>
        <p:sp>
          <p:nvSpPr>
            <p:cNvPr id="389129" name="Rectangle 9"/>
            <p:cNvSpPr>
              <a:spLocks noChangeArrowheads="1"/>
            </p:cNvSpPr>
            <p:nvPr/>
          </p:nvSpPr>
          <p:spPr bwMode="auto">
            <a:xfrm>
              <a:off x="271727" y="2921000"/>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链路终止</a:t>
              </a:r>
            </a:p>
          </p:txBody>
        </p:sp>
        <p:sp>
          <p:nvSpPr>
            <p:cNvPr id="389131" name="Rectangle 11"/>
            <p:cNvSpPr>
              <a:spLocks noChangeArrowheads="1"/>
            </p:cNvSpPr>
            <p:nvPr/>
          </p:nvSpPr>
          <p:spPr bwMode="auto">
            <a:xfrm>
              <a:off x="7162933" y="1698625"/>
              <a:ext cx="2105025" cy="469900"/>
            </a:xfrm>
            <a:prstGeom prst="rect">
              <a:avLst/>
            </a:prstGeom>
            <a:solidFill>
              <a:srgbClr val="FFFF66"/>
            </a:solidFill>
            <a:ln>
              <a:noFill/>
            </a:ln>
            <a:effectLst>
              <a:outerShdw dist="53882" dir="2700000" algn="ctr" rotWithShape="0">
                <a:schemeClr val="bg2"/>
              </a:outerShdw>
            </a:effectLst>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物理链路</a:t>
              </a:r>
            </a:p>
          </p:txBody>
        </p:sp>
        <p:sp>
          <p:nvSpPr>
            <p:cNvPr id="389132" name="Rectangle 12"/>
            <p:cNvSpPr>
              <a:spLocks noChangeArrowheads="1"/>
            </p:cNvSpPr>
            <p:nvPr/>
          </p:nvSpPr>
          <p:spPr bwMode="auto">
            <a:xfrm>
              <a:off x="7162933" y="2921000"/>
              <a:ext cx="2105025" cy="471488"/>
            </a:xfrm>
            <a:prstGeom prst="rect">
              <a:avLst/>
            </a:prstGeom>
            <a:solidFill>
              <a:srgbClr val="FFFF66"/>
            </a:solidFill>
            <a:ln>
              <a:noFill/>
            </a:ln>
            <a:effectLst>
              <a:outerShdw dist="53882" dir="2700000" algn="ctr" rotWithShape="0">
                <a:schemeClr val="bg2"/>
              </a:outerShdw>
            </a:effectLst>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pPr algn="ct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p:txBody>
        </p:sp>
        <p:sp>
          <p:nvSpPr>
            <p:cNvPr id="389133" name="Rectangle 13"/>
            <p:cNvSpPr>
              <a:spLocks noChangeArrowheads="1"/>
            </p:cNvSpPr>
            <p:nvPr/>
          </p:nvSpPr>
          <p:spPr bwMode="auto">
            <a:xfrm>
              <a:off x="6746743" y="4143375"/>
              <a:ext cx="2887530" cy="471488"/>
            </a:xfrm>
            <a:prstGeom prst="rect">
              <a:avLst/>
            </a:prstGeom>
            <a:solidFill>
              <a:srgbClr val="FFFF66"/>
            </a:solidFill>
            <a:ln>
              <a:noFill/>
            </a:ln>
            <a:effectLst>
              <a:outerShdw dist="35921" dir="2700000" algn="ctr" rotWithShape="0">
                <a:schemeClr val="bg2"/>
              </a:outerShdw>
            </a:effectLst>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已鉴别的 </a:t>
              </a: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p:txBody>
        </p:sp>
        <p:sp>
          <p:nvSpPr>
            <p:cNvPr id="389134" name="Rectangle 14"/>
            <p:cNvSpPr>
              <a:spLocks noChangeArrowheads="1"/>
            </p:cNvSpPr>
            <p:nvPr/>
          </p:nvSpPr>
          <p:spPr bwMode="auto">
            <a:xfrm>
              <a:off x="6591962" y="5246689"/>
              <a:ext cx="3159257" cy="846137"/>
            </a:xfrm>
            <a:prstGeom prst="rect">
              <a:avLst/>
            </a:prstGeom>
            <a:solidFill>
              <a:srgbClr val="FFFF66"/>
            </a:solidFill>
            <a:ln>
              <a:noFill/>
            </a:ln>
            <a:effectLst>
              <a:outerShdw dist="45791" dir="2021404" algn="ctr" rotWithShape="0">
                <a:schemeClr val="bg2"/>
              </a:outerShdw>
            </a:effectLst>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已鉴别的 </a:t>
              </a: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a:p>
              <a:pPr algn="ctr"/>
              <a:r>
                <a:rPr lang="zh-CN" altLang="en-US" sz="2400" b="1">
                  <a:solidFill>
                    <a:srgbClr val="000099"/>
                  </a:solidFill>
                  <a:latin typeface="+mn-lt"/>
                  <a:ea typeface="黑体" pitchFamily="2" charset="-122"/>
                </a:rPr>
                <a:t>和 </a:t>
              </a:r>
              <a:r>
                <a:rPr lang="en-US" altLang="zh-CN" sz="2400" b="1">
                  <a:solidFill>
                    <a:srgbClr val="000099"/>
                  </a:solidFill>
                  <a:latin typeface="+mn-lt"/>
                  <a:ea typeface="黑体" pitchFamily="2" charset="-122"/>
                </a:rPr>
                <a:t>NCP </a:t>
              </a:r>
              <a:r>
                <a:rPr lang="zh-CN" altLang="en-US" sz="2400" b="1">
                  <a:solidFill>
                    <a:srgbClr val="000099"/>
                  </a:solidFill>
                  <a:latin typeface="+mn-lt"/>
                  <a:ea typeface="黑体" pitchFamily="2" charset="-122"/>
                </a:rPr>
                <a:t>链路</a:t>
              </a:r>
            </a:p>
          </p:txBody>
        </p:sp>
        <p:sp>
          <p:nvSpPr>
            <p:cNvPr id="389135" name="Line 15"/>
            <p:cNvSpPr>
              <a:spLocks noChangeShapeType="1"/>
            </p:cNvSpPr>
            <p:nvPr/>
          </p:nvSpPr>
          <p:spPr bwMode="auto">
            <a:xfrm>
              <a:off x="8215445" y="946151"/>
              <a:ext cx="0" cy="752475"/>
            </a:xfrm>
            <a:prstGeom prst="line">
              <a:avLst/>
            </a:prstGeom>
            <a:noFill/>
            <a:ln w="2857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6" name="Line 16"/>
            <p:cNvSpPr>
              <a:spLocks noChangeShapeType="1"/>
            </p:cNvSpPr>
            <p:nvPr/>
          </p:nvSpPr>
          <p:spPr bwMode="auto">
            <a:xfrm>
              <a:off x="8215445" y="2168526"/>
              <a:ext cx="0" cy="752475"/>
            </a:xfrm>
            <a:prstGeom prst="line">
              <a:avLst/>
            </a:prstGeom>
            <a:noFill/>
            <a:ln w="2857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7" name="Line 17"/>
            <p:cNvSpPr>
              <a:spLocks noChangeShapeType="1"/>
            </p:cNvSpPr>
            <p:nvPr/>
          </p:nvSpPr>
          <p:spPr bwMode="auto">
            <a:xfrm>
              <a:off x="8215445" y="3392488"/>
              <a:ext cx="0" cy="750887"/>
            </a:xfrm>
            <a:prstGeom prst="line">
              <a:avLst/>
            </a:prstGeom>
            <a:noFill/>
            <a:ln w="2857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8" name="Freeform 18"/>
            <p:cNvSpPr>
              <a:spLocks/>
            </p:cNvSpPr>
            <p:nvPr/>
          </p:nvSpPr>
          <p:spPr bwMode="auto">
            <a:xfrm>
              <a:off x="8213725" y="4614864"/>
              <a:ext cx="1720" cy="706437"/>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chemeClr val="tx1"/>
              </a:solidFill>
              <a:round/>
              <a:headEnd/>
              <a:tailEnd type="triangle" w="med" len="lg"/>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9" name="Line 19"/>
            <p:cNvSpPr>
              <a:spLocks noChangeShapeType="1"/>
            </p:cNvSpPr>
            <p:nvPr/>
          </p:nvSpPr>
          <p:spPr bwMode="auto">
            <a:xfrm>
              <a:off x="5154216" y="946151"/>
              <a:ext cx="0" cy="752475"/>
            </a:xfrm>
            <a:prstGeom prst="line">
              <a:avLst/>
            </a:prstGeom>
            <a:noFill/>
            <a:ln w="2857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0" name="Line 20"/>
            <p:cNvSpPr>
              <a:spLocks noChangeShapeType="1"/>
            </p:cNvSpPr>
            <p:nvPr/>
          </p:nvSpPr>
          <p:spPr bwMode="auto">
            <a:xfrm>
              <a:off x="5154216" y="2168526"/>
              <a:ext cx="0" cy="752475"/>
            </a:xfrm>
            <a:prstGeom prst="line">
              <a:avLst/>
            </a:prstGeom>
            <a:noFill/>
            <a:ln w="2857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1" name="Line 21"/>
            <p:cNvSpPr>
              <a:spLocks noChangeShapeType="1"/>
            </p:cNvSpPr>
            <p:nvPr/>
          </p:nvSpPr>
          <p:spPr bwMode="auto">
            <a:xfrm>
              <a:off x="5154216" y="3392488"/>
              <a:ext cx="0" cy="750887"/>
            </a:xfrm>
            <a:prstGeom prst="line">
              <a:avLst/>
            </a:prstGeom>
            <a:noFill/>
            <a:ln w="2857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2" name="Line 22"/>
            <p:cNvSpPr>
              <a:spLocks noChangeShapeType="1"/>
            </p:cNvSpPr>
            <p:nvPr/>
          </p:nvSpPr>
          <p:spPr bwMode="auto">
            <a:xfrm>
              <a:off x="5154216" y="4614864"/>
              <a:ext cx="0" cy="752475"/>
            </a:xfrm>
            <a:prstGeom prst="line">
              <a:avLst/>
            </a:prstGeom>
            <a:noFill/>
            <a:ln w="2857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3" name="Line 23"/>
            <p:cNvSpPr>
              <a:spLocks noChangeShapeType="1"/>
            </p:cNvSpPr>
            <p:nvPr/>
          </p:nvSpPr>
          <p:spPr bwMode="auto">
            <a:xfrm flipH="1">
              <a:off x="1994958" y="3155950"/>
              <a:ext cx="2297642" cy="1588"/>
            </a:xfrm>
            <a:prstGeom prst="line">
              <a:avLst/>
            </a:prstGeom>
            <a:noFill/>
            <a:ln w="2857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4" name="Freeform 24"/>
            <p:cNvSpPr>
              <a:spLocks/>
            </p:cNvSpPr>
            <p:nvPr/>
          </p:nvSpPr>
          <p:spPr bwMode="auto">
            <a:xfrm>
              <a:off x="1135062" y="3402013"/>
              <a:ext cx="3157538" cy="2184400"/>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none" w="med" len="med"/>
              <a:tailEnd type="triangle" w="med"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5" name="Freeform 25"/>
            <p:cNvSpPr>
              <a:spLocks/>
            </p:cNvSpPr>
            <p:nvPr/>
          </p:nvSpPr>
          <p:spPr bwMode="auto">
            <a:xfrm flipV="1">
              <a:off x="1135062" y="576264"/>
              <a:ext cx="3157538" cy="2365375"/>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triangle" w="med" len="lg"/>
              <a:tailEnd type="none" w="med"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6" name="Freeform 26"/>
            <p:cNvSpPr>
              <a:spLocks/>
            </p:cNvSpPr>
            <p:nvPr/>
          </p:nvSpPr>
          <p:spPr bwMode="auto">
            <a:xfrm>
              <a:off x="2663958" y="790575"/>
              <a:ext cx="1628642" cy="1157288"/>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chemeClr val="tx1"/>
              </a:solidFill>
              <a:round/>
              <a:headEnd type="none" w="med" len="med"/>
              <a:tailEnd type="triangle" w="med"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7" name="Text Box 27"/>
            <p:cNvSpPr txBox="1">
              <a:spLocks noChangeArrowheads="1"/>
            </p:cNvSpPr>
            <p:nvPr/>
          </p:nvSpPr>
          <p:spPr bwMode="auto">
            <a:xfrm>
              <a:off x="5219568" y="1030288"/>
              <a:ext cx="2350323"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物理层连接建立</a:t>
              </a:r>
            </a:p>
          </p:txBody>
        </p:sp>
        <p:sp>
          <p:nvSpPr>
            <p:cNvPr id="389148" name="Text Box 28"/>
            <p:cNvSpPr txBox="1">
              <a:spLocks noChangeArrowheads="1"/>
            </p:cNvSpPr>
            <p:nvPr/>
          </p:nvSpPr>
          <p:spPr bwMode="auto">
            <a:xfrm>
              <a:off x="5219568" y="2273300"/>
              <a:ext cx="211711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itchFamily="2" charset="-122"/>
                </a:rPr>
                <a:t>LCP </a:t>
              </a:r>
              <a:r>
                <a:rPr lang="zh-CN" altLang="en-US" sz="2400" b="1" dirty="0">
                  <a:solidFill>
                    <a:srgbClr val="000099"/>
                  </a:solidFill>
                  <a:latin typeface="+mn-lt"/>
                  <a:ea typeface="黑体" pitchFamily="2" charset="-122"/>
                </a:rPr>
                <a:t>配置协商</a:t>
              </a:r>
            </a:p>
          </p:txBody>
        </p:sp>
        <p:sp>
          <p:nvSpPr>
            <p:cNvPr id="389149" name="Text Box 29"/>
            <p:cNvSpPr txBox="1">
              <a:spLocks noChangeArrowheads="1"/>
            </p:cNvSpPr>
            <p:nvPr/>
          </p:nvSpPr>
          <p:spPr bwMode="auto">
            <a:xfrm>
              <a:off x="5109502" y="3457575"/>
              <a:ext cx="2969083"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黑体" pitchFamily="2" charset="-122"/>
                </a:rPr>
                <a:t>鉴别成功或无需鉴别</a:t>
              </a:r>
            </a:p>
          </p:txBody>
        </p:sp>
        <p:sp>
          <p:nvSpPr>
            <p:cNvPr id="389150" name="Text Box 30"/>
            <p:cNvSpPr txBox="1">
              <a:spLocks noChangeArrowheads="1"/>
            </p:cNvSpPr>
            <p:nvPr/>
          </p:nvSpPr>
          <p:spPr bwMode="auto">
            <a:xfrm>
              <a:off x="5200650" y="4733925"/>
              <a:ext cx="2152384"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NCP </a:t>
              </a:r>
              <a:r>
                <a:rPr lang="zh-CN" altLang="en-US" sz="2400" b="1">
                  <a:solidFill>
                    <a:srgbClr val="000099"/>
                  </a:solidFill>
                  <a:latin typeface="+mn-lt"/>
                  <a:ea typeface="黑体" pitchFamily="2" charset="-122"/>
                </a:rPr>
                <a:t>配置协商</a:t>
              </a:r>
            </a:p>
          </p:txBody>
        </p:sp>
        <p:sp>
          <p:nvSpPr>
            <p:cNvPr id="389151" name="Text Box 31"/>
            <p:cNvSpPr txBox="1">
              <a:spLocks noChangeArrowheads="1"/>
            </p:cNvSpPr>
            <p:nvPr/>
          </p:nvSpPr>
          <p:spPr bwMode="auto">
            <a:xfrm>
              <a:off x="236604" y="3943351"/>
              <a:ext cx="1731564" cy="830997"/>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a:solidFill>
                    <a:srgbClr val="000099"/>
                  </a:solidFill>
                  <a:latin typeface="+mn-lt"/>
                  <a:ea typeface="黑体" pitchFamily="2" charset="-122"/>
                </a:rPr>
                <a:t>链路故障或</a:t>
              </a:r>
            </a:p>
            <a:p>
              <a:pPr algn="ctr"/>
              <a:r>
                <a:rPr lang="zh-CN" altLang="en-US" sz="2400" b="1">
                  <a:solidFill>
                    <a:srgbClr val="000099"/>
                  </a:solidFill>
                  <a:latin typeface="+mn-lt"/>
                  <a:ea typeface="黑体" pitchFamily="2" charset="-122"/>
                </a:rPr>
                <a:t>关闭请求</a:t>
              </a:r>
            </a:p>
          </p:txBody>
        </p:sp>
        <p:sp>
          <p:nvSpPr>
            <p:cNvPr id="389152" name="Text Box 32"/>
            <p:cNvSpPr txBox="1">
              <a:spLocks noChangeArrowheads="1"/>
            </p:cNvSpPr>
            <p:nvPr/>
          </p:nvSpPr>
          <p:spPr bwMode="auto">
            <a:xfrm>
              <a:off x="381583" y="1377951"/>
              <a:ext cx="1498359" cy="683264"/>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pP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a:p>
              <a:pPr algn="ctr">
                <a:lnSpc>
                  <a:spcPct val="80000"/>
                </a:lnSpc>
              </a:pPr>
              <a:r>
                <a:rPr lang="zh-CN" altLang="en-US" sz="2400" b="1">
                  <a:solidFill>
                    <a:srgbClr val="000099"/>
                  </a:solidFill>
                  <a:latin typeface="+mn-lt"/>
                  <a:ea typeface="黑体" pitchFamily="2" charset="-122"/>
                </a:rPr>
                <a:t>终止</a:t>
              </a:r>
            </a:p>
          </p:txBody>
        </p:sp>
        <p:sp>
          <p:nvSpPr>
            <p:cNvPr id="389153" name="Text Box 33"/>
            <p:cNvSpPr txBox="1">
              <a:spLocks noChangeArrowheads="1"/>
            </p:cNvSpPr>
            <p:nvPr/>
          </p:nvSpPr>
          <p:spPr bwMode="auto">
            <a:xfrm>
              <a:off x="2457583" y="2682875"/>
              <a:ext cx="1422184"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鉴别失败</a:t>
              </a:r>
            </a:p>
          </p:txBody>
        </p:sp>
        <p:sp>
          <p:nvSpPr>
            <p:cNvPr id="389154" name="Text Box 34"/>
            <p:cNvSpPr txBox="1">
              <a:spLocks noChangeArrowheads="1"/>
            </p:cNvSpPr>
            <p:nvPr/>
          </p:nvSpPr>
          <p:spPr bwMode="auto">
            <a:xfrm>
              <a:off x="1994959" y="1023939"/>
              <a:ext cx="1498359" cy="683264"/>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配置</a:t>
              </a:r>
            </a:p>
            <a:p>
              <a:pPr>
                <a:lnSpc>
                  <a:spcPct val="80000"/>
                </a:lnSpc>
              </a:pPr>
              <a:r>
                <a:rPr lang="zh-CN" altLang="en-US" sz="2400" b="1">
                  <a:solidFill>
                    <a:srgbClr val="000099"/>
                  </a:solidFill>
                  <a:latin typeface="+mn-lt"/>
                  <a:ea typeface="黑体" pitchFamily="2" charset="-122"/>
                </a:rPr>
                <a:t>协商失败</a:t>
              </a:r>
            </a:p>
          </p:txBody>
        </p:sp>
      </p:grpSp>
      <p:sp>
        <p:nvSpPr>
          <p:cNvPr id="2" name="矩形 1"/>
          <p:cNvSpPr/>
          <p:nvPr/>
        </p:nvSpPr>
        <p:spPr>
          <a:xfrm>
            <a:off x="3086613" y="6092826"/>
            <a:ext cx="3752951" cy="461665"/>
          </a:xfrm>
          <a:prstGeom prst="rect">
            <a:avLst/>
          </a:prstGeom>
        </p:spPr>
        <p:txBody>
          <a:bodyPr wrap="square">
            <a:spAutoFit/>
          </a:bodyPr>
          <a:lstStyle/>
          <a:p>
            <a:pPr algn="ctr"/>
            <a:r>
              <a:rPr lang="en-US" altLang="zh-CN" sz="2400" b="1" dirty="0" smtClean="0">
                <a:latin typeface="+mn-lt"/>
                <a:ea typeface="黑体" pitchFamily="2" charset="-122"/>
              </a:rPr>
              <a:t>PPP </a:t>
            </a:r>
            <a:r>
              <a:rPr lang="zh-CN" altLang="zh-CN" sz="2400" b="1" dirty="0" smtClean="0">
                <a:latin typeface="+mn-lt"/>
                <a:ea typeface="黑体" pitchFamily="2" charset="-122"/>
              </a:rPr>
              <a:t>协议</a:t>
            </a:r>
            <a:r>
              <a:rPr lang="zh-CN" altLang="zh-CN" sz="2400" b="1" dirty="0">
                <a:latin typeface="+mn-lt"/>
                <a:ea typeface="黑体" pitchFamily="2" charset="-122"/>
              </a:rPr>
              <a:t>的状态图</a:t>
            </a:r>
            <a:endParaRPr lang="zh-CN" altLang="en-US" sz="2400" b="1" dirty="0">
              <a:latin typeface="+mn-lt"/>
              <a:ea typeface="黑体" pitchFamily="2" charset="-122"/>
            </a:endParaRPr>
          </a:p>
        </p:txBody>
      </p:sp>
      <p:pic>
        <p:nvPicPr>
          <p:cNvPr id="35" name="Picture 25" descr="3"/>
          <p:cNvPicPr>
            <a:picLocks noChangeAspect="1" noChangeArrowheads="1"/>
          </p:cNvPicPr>
          <p:nvPr/>
        </p:nvPicPr>
        <p:blipFill>
          <a:blip r:embed="rId3" cstate="print">
            <a:extLst>
              <a:ext uri="{28A0092B-C50C-407E-A947-70E740481C1C}">
                <a14:useLocalDpi xmlns="" xmlns:a14="http://schemas.microsoft.com/office/drawing/2010/main" val="0"/>
              </a:ext>
            </a:extLst>
          </a:blip>
          <a:srcRect r="35222" b="71658"/>
          <a:stretch>
            <a:fillRect/>
          </a:stretch>
        </p:blipFill>
        <p:spPr bwMode="auto">
          <a:xfrm>
            <a:off x="232172" y="3857626"/>
            <a:ext cx="7243763" cy="219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866657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62921" y="332656"/>
            <a:ext cx="9514615" cy="5616576"/>
            <a:chOff x="236604" y="476250"/>
            <a:chExt cx="9514615" cy="5616576"/>
          </a:xfrm>
        </p:grpSpPr>
        <p:sp>
          <p:nvSpPr>
            <p:cNvPr id="389130" name="Rectangle 10"/>
            <p:cNvSpPr>
              <a:spLocks noChangeArrowheads="1"/>
            </p:cNvSpPr>
            <p:nvPr/>
          </p:nvSpPr>
          <p:spPr bwMode="auto">
            <a:xfrm>
              <a:off x="6980636" y="476250"/>
              <a:ext cx="2418027" cy="469900"/>
            </a:xfrm>
            <a:prstGeom prst="rect">
              <a:avLst/>
            </a:prstGeom>
            <a:solidFill>
              <a:srgbClr val="FFFF66"/>
            </a:solidFill>
            <a:ln>
              <a:noFill/>
            </a:ln>
            <a:effectLst>
              <a:outerShdw dist="45791" dir="3378596" algn="ctr" rotWithShape="0">
                <a:schemeClr val="bg2"/>
              </a:outerShdw>
            </a:effectLst>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设备之间无链路</a:t>
              </a:r>
            </a:p>
          </p:txBody>
        </p:sp>
        <p:sp>
          <p:nvSpPr>
            <p:cNvPr id="389124" name="Rectangle 4"/>
            <p:cNvSpPr>
              <a:spLocks noChangeArrowheads="1"/>
            </p:cNvSpPr>
            <p:nvPr/>
          </p:nvSpPr>
          <p:spPr bwMode="auto">
            <a:xfrm>
              <a:off x="4292600" y="476250"/>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链路静止</a:t>
              </a:r>
            </a:p>
          </p:txBody>
        </p:sp>
        <p:sp>
          <p:nvSpPr>
            <p:cNvPr id="389125" name="Rectangle 5"/>
            <p:cNvSpPr>
              <a:spLocks noChangeArrowheads="1"/>
            </p:cNvSpPr>
            <p:nvPr/>
          </p:nvSpPr>
          <p:spPr bwMode="auto">
            <a:xfrm>
              <a:off x="4292600" y="1698625"/>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链路建立</a:t>
              </a:r>
            </a:p>
          </p:txBody>
        </p:sp>
        <p:sp>
          <p:nvSpPr>
            <p:cNvPr id="389126" name="Rectangle 6"/>
            <p:cNvSpPr>
              <a:spLocks noChangeArrowheads="1"/>
            </p:cNvSpPr>
            <p:nvPr/>
          </p:nvSpPr>
          <p:spPr bwMode="auto">
            <a:xfrm>
              <a:off x="4292600" y="2921000"/>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鉴别</a:t>
              </a:r>
            </a:p>
          </p:txBody>
        </p:sp>
        <p:sp>
          <p:nvSpPr>
            <p:cNvPr id="389127" name="Rectangle 7"/>
            <p:cNvSpPr>
              <a:spLocks noChangeArrowheads="1"/>
            </p:cNvSpPr>
            <p:nvPr/>
          </p:nvSpPr>
          <p:spPr bwMode="auto">
            <a:xfrm>
              <a:off x="4292600" y="4143375"/>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dirty="0">
                  <a:solidFill>
                    <a:srgbClr val="FF0000"/>
                  </a:solidFill>
                  <a:latin typeface="+mn-lt"/>
                  <a:ea typeface="黑体" pitchFamily="2" charset="-122"/>
                </a:rPr>
                <a:t>网络层协议</a:t>
              </a:r>
            </a:p>
          </p:txBody>
        </p:sp>
        <p:sp>
          <p:nvSpPr>
            <p:cNvPr id="389128" name="Rectangle 8"/>
            <p:cNvSpPr>
              <a:spLocks noChangeArrowheads="1"/>
            </p:cNvSpPr>
            <p:nvPr/>
          </p:nvSpPr>
          <p:spPr bwMode="auto">
            <a:xfrm>
              <a:off x="4292600" y="5367338"/>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链路打开</a:t>
              </a:r>
            </a:p>
          </p:txBody>
        </p:sp>
        <p:sp>
          <p:nvSpPr>
            <p:cNvPr id="389129" name="Rectangle 9"/>
            <p:cNvSpPr>
              <a:spLocks noChangeArrowheads="1"/>
            </p:cNvSpPr>
            <p:nvPr/>
          </p:nvSpPr>
          <p:spPr bwMode="auto">
            <a:xfrm>
              <a:off x="271727" y="2921000"/>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链路终止</a:t>
              </a:r>
            </a:p>
          </p:txBody>
        </p:sp>
        <p:sp>
          <p:nvSpPr>
            <p:cNvPr id="389131" name="Rectangle 11"/>
            <p:cNvSpPr>
              <a:spLocks noChangeArrowheads="1"/>
            </p:cNvSpPr>
            <p:nvPr/>
          </p:nvSpPr>
          <p:spPr bwMode="auto">
            <a:xfrm>
              <a:off x="7162933" y="1698625"/>
              <a:ext cx="2105025" cy="469900"/>
            </a:xfrm>
            <a:prstGeom prst="rect">
              <a:avLst/>
            </a:prstGeom>
            <a:solidFill>
              <a:srgbClr val="FFFF66"/>
            </a:solidFill>
            <a:ln>
              <a:noFill/>
            </a:ln>
            <a:effectLst>
              <a:outerShdw dist="53882" dir="2700000" algn="ctr" rotWithShape="0">
                <a:schemeClr val="bg2"/>
              </a:outerShdw>
            </a:effectLst>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物理链路</a:t>
              </a:r>
            </a:p>
          </p:txBody>
        </p:sp>
        <p:sp>
          <p:nvSpPr>
            <p:cNvPr id="389132" name="Rectangle 12"/>
            <p:cNvSpPr>
              <a:spLocks noChangeArrowheads="1"/>
            </p:cNvSpPr>
            <p:nvPr/>
          </p:nvSpPr>
          <p:spPr bwMode="auto">
            <a:xfrm>
              <a:off x="7162933" y="2921000"/>
              <a:ext cx="2105025" cy="471488"/>
            </a:xfrm>
            <a:prstGeom prst="rect">
              <a:avLst/>
            </a:prstGeom>
            <a:solidFill>
              <a:srgbClr val="FFFF66"/>
            </a:solidFill>
            <a:ln>
              <a:noFill/>
            </a:ln>
            <a:effectLst>
              <a:outerShdw dist="53882" dir="2700000" algn="ctr" rotWithShape="0">
                <a:schemeClr val="bg2"/>
              </a:outerShdw>
            </a:effectLst>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pPr algn="ct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p:txBody>
        </p:sp>
        <p:sp>
          <p:nvSpPr>
            <p:cNvPr id="389133" name="Rectangle 13"/>
            <p:cNvSpPr>
              <a:spLocks noChangeArrowheads="1"/>
            </p:cNvSpPr>
            <p:nvPr/>
          </p:nvSpPr>
          <p:spPr bwMode="auto">
            <a:xfrm>
              <a:off x="6746743" y="4143375"/>
              <a:ext cx="2887530" cy="471488"/>
            </a:xfrm>
            <a:prstGeom prst="rect">
              <a:avLst/>
            </a:prstGeom>
            <a:solidFill>
              <a:srgbClr val="FFFF66"/>
            </a:solidFill>
            <a:ln>
              <a:noFill/>
            </a:ln>
            <a:effectLst>
              <a:outerShdw dist="35921" dir="2700000" algn="ctr" rotWithShape="0">
                <a:schemeClr val="bg2"/>
              </a:outerShdw>
            </a:effectLst>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已鉴别的 </a:t>
              </a: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p:txBody>
        </p:sp>
        <p:sp>
          <p:nvSpPr>
            <p:cNvPr id="389134" name="Rectangle 14"/>
            <p:cNvSpPr>
              <a:spLocks noChangeArrowheads="1"/>
            </p:cNvSpPr>
            <p:nvPr/>
          </p:nvSpPr>
          <p:spPr bwMode="auto">
            <a:xfrm>
              <a:off x="6591962" y="5246689"/>
              <a:ext cx="3159257" cy="846137"/>
            </a:xfrm>
            <a:prstGeom prst="rect">
              <a:avLst/>
            </a:prstGeom>
            <a:solidFill>
              <a:srgbClr val="FFFF66"/>
            </a:solidFill>
            <a:ln>
              <a:noFill/>
            </a:ln>
            <a:effectLst>
              <a:outerShdw dist="45791" dir="2021404" algn="ctr" rotWithShape="0">
                <a:schemeClr val="bg2"/>
              </a:outerShdw>
            </a:effectLst>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已鉴别的 </a:t>
              </a: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a:p>
              <a:pPr algn="ctr"/>
              <a:r>
                <a:rPr lang="zh-CN" altLang="en-US" sz="2400" b="1">
                  <a:solidFill>
                    <a:srgbClr val="000099"/>
                  </a:solidFill>
                  <a:latin typeface="+mn-lt"/>
                  <a:ea typeface="黑体" pitchFamily="2" charset="-122"/>
                </a:rPr>
                <a:t>和 </a:t>
              </a:r>
              <a:r>
                <a:rPr lang="en-US" altLang="zh-CN" sz="2400" b="1">
                  <a:solidFill>
                    <a:srgbClr val="000099"/>
                  </a:solidFill>
                  <a:latin typeface="+mn-lt"/>
                  <a:ea typeface="黑体" pitchFamily="2" charset="-122"/>
                </a:rPr>
                <a:t>NCP </a:t>
              </a:r>
              <a:r>
                <a:rPr lang="zh-CN" altLang="en-US" sz="2400" b="1">
                  <a:solidFill>
                    <a:srgbClr val="000099"/>
                  </a:solidFill>
                  <a:latin typeface="+mn-lt"/>
                  <a:ea typeface="黑体" pitchFamily="2" charset="-122"/>
                </a:rPr>
                <a:t>链路</a:t>
              </a:r>
            </a:p>
          </p:txBody>
        </p:sp>
        <p:sp>
          <p:nvSpPr>
            <p:cNvPr id="389135" name="Line 15"/>
            <p:cNvSpPr>
              <a:spLocks noChangeShapeType="1"/>
            </p:cNvSpPr>
            <p:nvPr/>
          </p:nvSpPr>
          <p:spPr bwMode="auto">
            <a:xfrm>
              <a:off x="8215445" y="946151"/>
              <a:ext cx="0" cy="752475"/>
            </a:xfrm>
            <a:prstGeom prst="line">
              <a:avLst/>
            </a:prstGeom>
            <a:noFill/>
            <a:ln w="2857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6" name="Line 16"/>
            <p:cNvSpPr>
              <a:spLocks noChangeShapeType="1"/>
            </p:cNvSpPr>
            <p:nvPr/>
          </p:nvSpPr>
          <p:spPr bwMode="auto">
            <a:xfrm>
              <a:off x="8215445" y="2168526"/>
              <a:ext cx="0" cy="752475"/>
            </a:xfrm>
            <a:prstGeom prst="line">
              <a:avLst/>
            </a:prstGeom>
            <a:noFill/>
            <a:ln w="2857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7" name="Line 17"/>
            <p:cNvSpPr>
              <a:spLocks noChangeShapeType="1"/>
            </p:cNvSpPr>
            <p:nvPr/>
          </p:nvSpPr>
          <p:spPr bwMode="auto">
            <a:xfrm>
              <a:off x="8215445" y="3392488"/>
              <a:ext cx="0" cy="750887"/>
            </a:xfrm>
            <a:prstGeom prst="line">
              <a:avLst/>
            </a:prstGeom>
            <a:noFill/>
            <a:ln w="2857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8" name="Freeform 18"/>
            <p:cNvSpPr>
              <a:spLocks/>
            </p:cNvSpPr>
            <p:nvPr/>
          </p:nvSpPr>
          <p:spPr bwMode="auto">
            <a:xfrm>
              <a:off x="8213725" y="4614864"/>
              <a:ext cx="1720" cy="706437"/>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chemeClr val="tx1"/>
              </a:solidFill>
              <a:round/>
              <a:headEnd/>
              <a:tailEnd type="triangle" w="med" len="lg"/>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9" name="Line 19"/>
            <p:cNvSpPr>
              <a:spLocks noChangeShapeType="1"/>
            </p:cNvSpPr>
            <p:nvPr/>
          </p:nvSpPr>
          <p:spPr bwMode="auto">
            <a:xfrm>
              <a:off x="5154216" y="946151"/>
              <a:ext cx="0" cy="752475"/>
            </a:xfrm>
            <a:prstGeom prst="line">
              <a:avLst/>
            </a:prstGeom>
            <a:noFill/>
            <a:ln w="2857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0" name="Line 20"/>
            <p:cNvSpPr>
              <a:spLocks noChangeShapeType="1"/>
            </p:cNvSpPr>
            <p:nvPr/>
          </p:nvSpPr>
          <p:spPr bwMode="auto">
            <a:xfrm>
              <a:off x="5154216" y="2168526"/>
              <a:ext cx="0" cy="752475"/>
            </a:xfrm>
            <a:prstGeom prst="line">
              <a:avLst/>
            </a:prstGeom>
            <a:noFill/>
            <a:ln w="2857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1" name="Line 21"/>
            <p:cNvSpPr>
              <a:spLocks noChangeShapeType="1"/>
            </p:cNvSpPr>
            <p:nvPr/>
          </p:nvSpPr>
          <p:spPr bwMode="auto">
            <a:xfrm>
              <a:off x="5154216" y="3392488"/>
              <a:ext cx="0" cy="750887"/>
            </a:xfrm>
            <a:prstGeom prst="line">
              <a:avLst/>
            </a:prstGeom>
            <a:noFill/>
            <a:ln w="2857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2" name="Line 22"/>
            <p:cNvSpPr>
              <a:spLocks noChangeShapeType="1"/>
            </p:cNvSpPr>
            <p:nvPr/>
          </p:nvSpPr>
          <p:spPr bwMode="auto">
            <a:xfrm>
              <a:off x="5154216" y="4614864"/>
              <a:ext cx="0" cy="752475"/>
            </a:xfrm>
            <a:prstGeom prst="line">
              <a:avLst/>
            </a:prstGeom>
            <a:noFill/>
            <a:ln w="2857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3" name="Line 23"/>
            <p:cNvSpPr>
              <a:spLocks noChangeShapeType="1"/>
            </p:cNvSpPr>
            <p:nvPr/>
          </p:nvSpPr>
          <p:spPr bwMode="auto">
            <a:xfrm flipH="1">
              <a:off x="1994958" y="3155950"/>
              <a:ext cx="2297642" cy="1588"/>
            </a:xfrm>
            <a:prstGeom prst="line">
              <a:avLst/>
            </a:prstGeom>
            <a:noFill/>
            <a:ln w="2857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4" name="Freeform 24"/>
            <p:cNvSpPr>
              <a:spLocks/>
            </p:cNvSpPr>
            <p:nvPr/>
          </p:nvSpPr>
          <p:spPr bwMode="auto">
            <a:xfrm>
              <a:off x="1135062" y="3402013"/>
              <a:ext cx="3157538" cy="2184400"/>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none" w="med" len="med"/>
              <a:tailEnd type="triangle" w="med"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5" name="Freeform 25"/>
            <p:cNvSpPr>
              <a:spLocks/>
            </p:cNvSpPr>
            <p:nvPr/>
          </p:nvSpPr>
          <p:spPr bwMode="auto">
            <a:xfrm flipV="1">
              <a:off x="1135062" y="576264"/>
              <a:ext cx="3157538" cy="2365375"/>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triangle" w="med" len="lg"/>
              <a:tailEnd type="none" w="med"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6" name="Freeform 26"/>
            <p:cNvSpPr>
              <a:spLocks/>
            </p:cNvSpPr>
            <p:nvPr/>
          </p:nvSpPr>
          <p:spPr bwMode="auto">
            <a:xfrm>
              <a:off x="2663958" y="790575"/>
              <a:ext cx="1628642" cy="1157288"/>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chemeClr val="tx1"/>
              </a:solidFill>
              <a:round/>
              <a:headEnd type="none" w="med" len="med"/>
              <a:tailEnd type="triangle" w="med"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7" name="Text Box 27"/>
            <p:cNvSpPr txBox="1">
              <a:spLocks noChangeArrowheads="1"/>
            </p:cNvSpPr>
            <p:nvPr/>
          </p:nvSpPr>
          <p:spPr bwMode="auto">
            <a:xfrm>
              <a:off x="5219568" y="1030288"/>
              <a:ext cx="2350323"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黑体" pitchFamily="2" charset="-122"/>
                </a:rPr>
                <a:t>物理层连接建立</a:t>
              </a:r>
            </a:p>
          </p:txBody>
        </p:sp>
        <p:sp>
          <p:nvSpPr>
            <p:cNvPr id="389148" name="Text Box 28"/>
            <p:cNvSpPr txBox="1">
              <a:spLocks noChangeArrowheads="1"/>
            </p:cNvSpPr>
            <p:nvPr/>
          </p:nvSpPr>
          <p:spPr bwMode="auto">
            <a:xfrm>
              <a:off x="5219568" y="2273300"/>
              <a:ext cx="211711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配置协商</a:t>
              </a:r>
            </a:p>
          </p:txBody>
        </p:sp>
        <p:sp>
          <p:nvSpPr>
            <p:cNvPr id="389149" name="Text Box 29"/>
            <p:cNvSpPr txBox="1">
              <a:spLocks noChangeArrowheads="1"/>
            </p:cNvSpPr>
            <p:nvPr/>
          </p:nvSpPr>
          <p:spPr bwMode="auto">
            <a:xfrm>
              <a:off x="5109502" y="3457575"/>
              <a:ext cx="2969083"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鉴别成功或无需鉴别</a:t>
              </a:r>
            </a:p>
          </p:txBody>
        </p:sp>
        <p:sp>
          <p:nvSpPr>
            <p:cNvPr id="389150" name="Text Box 30"/>
            <p:cNvSpPr txBox="1">
              <a:spLocks noChangeArrowheads="1"/>
            </p:cNvSpPr>
            <p:nvPr/>
          </p:nvSpPr>
          <p:spPr bwMode="auto">
            <a:xfrm>
              <a:off x="5200650" y="4733925"/>
              <a:ext cx="2152384"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itchFamily="2" charset="-122"/>
                </a:rPr>
                <a:t>NCP </a:t>
              </a:r>
              <a:r>
                <a:rPr lang="zh-CN" altLang="en-US" sz="2400" b="1" dirty="0">
                  <a:solidFill>
                    <a:srgbClr val="000099"/>
                  </a:solidFill>
                  <a:latin typeface="+mn-lt"/>
                  <a:ea typeface="黑体" pitchFamily="2" charset="-122"/>
                </a:rPr>
                <a:t>配置协商</a:t>
              </a:r>
            </a:p>
          </p:txBody>
        </p:sp>
        <p:sp>
          <p:nvSpPr>
            <p:cNvPr id="389151" name="Text Box 31"/>
            <p:cNvSpPr txBox="1">
              <a:spLocks noChangeArrowheads="1"/>
            </p:cNvSpPr>
            <p:nvPr/>
          </p:nvSpPr>
          <p:spPr bwMode="auto">
            <a:xfrm>
              <a:off x="236604" y="3943351"/>
              <a:ext cx="1731564" cy="830997"/>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a:solidFill>
                    <a:srgbClr val="000099"/>
                  </a:solidFill>
                  <a:latin typeface="+mn-lt"/>
                  <a:ea typeface="黑体" pitchFamily="2" charset="-122"/>
                </a:rPr>
                <a:t>链路故障或</a:t>
              </a:r>
            </a:p>
            <a:p>
              <a:pPr algn="ctr"/>
              <a:r>
                <a:rPr lang="zh-CN" altLang="en-US" sz="2400" b="1">
                  <a:solidFill>
                    <a:srgbClr val="000099"/>
                  </a:solidFill>
                  <a:latin typeface="+mn-lt"/>
                  <a:ea typeface="黑体" pitchFamily="2" charset="-122"/>
                </a:rPr>
                <a:t>关闭请求</a:t>
              </a:r>
            </a:p>
          </p:txBody>
        </p:sp>
        <p:sp>
          <p:nvSpPr>
            <p:cNvPr id="389152" name="Text Box 32"/>
            <p:cNvSpPr txBox="1">
              <a:spLocks noChangeArrowheads="1"/>
            </p:cNvSpPr>
            <p:nvPr/>
          </p:nvSpPr>
          <p:spPr bwMode="auto">
            <a:xfrm>
              <a:off x="381583" y="1377951"/>
              <a:ext cx="1498359" cy="683264"/>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pP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a:p>
              <a:pPr algn="ctr">
                <a:lnSpc>
                  <a:spcPct val="80000"/>
                </a:lnSpc>
              </a:pPr>
              <a:r>
                <a:rPr lang="zh-CN" altLang="en-US" sz="2400" b="1">
                  <a:solidFill>
                    <a:srgbClr val="000099"/>
                  </a:solidFill>
                  <a:latin typeface="+mn-lt"/>
                  <a:ea typeface="黑体" pitchFamily="2" charset="-122"/>
                </a:rPr>
                <a:t>终止</a:t>
              </a:r>
            </a:p>
          </p:txBody>
        </p:sp>
        <p:sp>
          <p:nvSpPr>
            <p:cNvPr id="389153" name="Text Box 33"/>
            <p:cNvSpPr txBox="1">
              <a:spLocks noChangeArrowheads="1"/>
            </p:cNvSpPr>
            <p:nvPr/>
          </p:nvSpPr>
          <p:spPr bwMode="auto">
            <a:xfrm>
              <a:off x="2457583" y="2682875"/>
              <a:ext cx="1422184"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鉴别失败</a:t>
              </a:r>
            </a:p>
          </p:txBody>
        </p:sp>
        <p:sp>
          <p:nvSpPr>
            <p:cNvPr id="389154" name="Text Box 34"/>
            <p:cNvSpPr txBox="1">
              <a:spLocks noChangeArrowheads="1"/>
            </p:cNvSpPr>
            <p:nvPr/>
          </p:nvSpPr>
          <p:spPr bwMode="auto">
            <a:xfrm>
              <a:off x="1994959" y="1023939"/>
              <a:ext cx="1498359" cy="683264"/>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配置</a:t>
              </a:r>
            </a:p>
            <a:p>
              <a:pPr>
                <a:lnSpc>
                  <a:spcPct val="80000"/>
                </a:lnSpc>
              </a:pPr>
              <a:r>
                <a:rPr lang="zh-CN" altLang="en-US" sz="2400" b="1">
                  <a:solidFill>
                    <a:srgbClr val="000099"/>
                  </a:solidFill>
                  <a:latin typeface="+mn-lt"/>
                  <a:ea typeface="黑体" pitchFamily="2" charset="-122"/>
                </a:rPr>
                <a:t>协商失败</a:t>
              </a:r>
            </a:p>
          </p:txBody>
        </p:sp>
      </p:grpSp>
      <p:sp>
        <p:nvSpPr>
          <p:cNvPr id="2" name="矩形 1"/>
          <p:cNvSpPr/>
          <p:nvPr/>
        </p:nvSpPr>
        <p:spPr>
          <a:xfrm>
            <a:off x="3086613" y="6092826"/>
            <a:ext cx="3752951" cy="461665"/>
          </a:xfrm>
          <a:prstGeom prst="rect">
            <a:avLst/>
          </a:prstGeom>
        </p:spPr>
        <p:txBody>
          <a:bodyPr wrap="square">
            <a:spAutoFit/>
          </a:bodyPr>
          <a:lstStyle/>
          <a:p>
            <a:pPr algn="ctr"/>
            <a:r>
              <a:rPr lang="en-US" altLang="zh-CN" sz="2400" b="1" dirty="0" smtClean="0">
                <a:latin typeface="+mn-lt"/>
                <a:ea typeface="黑体" pitchFamily="2" charset="-122"/>
              </a:rPr>
              <a:t>PPP </a:t>
            </a:r>
            <a:r>
              <a:rPr lang="zh-CN" altLang="zh-CN" sz="2400" b="1" dirty="0" smtClean="0">
                <a:latin typeface="+mn-lt"/>
                <a:ea typeface="黑体" pitchFamily="2" charset="-122"/>
              </a:rPr>
              <a:t>协议</a:t>
            </a:r>
            <a:r>
              <a:rPr lang="zh-CN" altLang="zh-CN" sz="2400" b="1" dirty="0">
                <a:latin typeface="+mn-lt"/>
                <a:ea typeface="黑体" pitchFamily="2" charset="-122"/>
              </a:rPr>
              <a:t>的状态图</a:t>
            </a:r>
            <a:endParaRPr lang="zh-CN" altLang="en-US" sz="2400" b="1" dirty="0">
              <a:latin typeface="+mn-lt"/>
              <a:ea typeface="黑体" pitchFamily="2" charset="-122"/>
            </a:endParaRPr>
          </a:p>
        </p:txBody>
      </p:sp>
      <p:pic>
        <p:nvPicPr>
          <p:cNvPr id="35" name="Picture 26" descr="4"/>
          <p:cNvPicPr>
            <a:picLocks noChangeAspect="1" noChangeArrowheads="1"/>
          </p:cNvPicPr>
          <p:nvPr/>
        </p:nvPicPr>
        <p:blipFill>
          <a:blip r:embed="rId3" cstate="print">
            <a:extLst>
              <a:ext uri="{28A0092B-C50C-407E-A947-70E740481C1C}">
                <a14:useLocalDpi xmlns="" xmlns:a14="http://schemas.microsoft.com/office/drawing/2010/main" val="0"/>
              </a:ext>
            </a:extLst>
          </a:blip>
          <a:srcRect r="35222" b="71658"/>
          <a:stretch>
            <a:fillRect/>
          </a:stretch>
        </p:blipFill>
        <p:spPr bwMode="auto">
          <a:xfrm>
            <a:off x="2321719" y="1428750"/>
            <a:ext cx="7087262" cy="2146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866657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62921" y="332656"/>
            <a:ext cx="9514615" cy="5616576"/>
            <a:chOff x="236604" y="476250"/>
            <a:chExt cx="9514615" cy="5616576"/>
          </a:xfrm>
        </p:grpSpPr>
        <p:sp>
          <p:nvSpPr>
            <p:cNvPr id="389130" name="Rectangle 10"/>
            <p:cNvSpPr>
              <a:spLocks noChangeArrowheads="1"/>
            </p:cNvSpPr>
            <p:nvPr/>
          </p:nvSpPr>
          <p:spPr bwMode="auto">
            <a:xfrm>
              <a:off x="6980636" y="476250"/>
              <a:ext cx="2418027" cy="469900"/>
            </a:xfrm>
            <a:prstGeom prst="rect">
              <a:avLst/>
            </a:prstGeom>
            <a:solidFill>
              <a:srgbClr val="FFFF66"/>
            </a:solidFill>
            <a:ln>
              <a:noFill/>
            </a:ln>
            <a:effectLst>
              <a:outerShdw dist="45791" dir="3378596" algn="ctr" rotWithShape="0">
                <a:schemeClr val="bg2"/>
              </a:outerShdw>
            </a:effectLst>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设备之间无链路</a:t>
              </a:r>
            </a:p>
          </p:txBody>
        </p:sp>
        <p:sp>
          <p:nvSpPr>
            <p:cNvPr id="389124" name="Rectangle 4"/>
            <p:cNvSpPr>
              <a:spLocks noChangeArrowheads="1"/>
            </p:cNvSpPr>
            <p:nvPr/>
          </p:nvSpPr>
          <p:spPr bwMode="auto">
            <a:xfrm>
              <a:off x="4292600" y="476250"/>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链路静止</a:t>
              </a:r>
            </a:p>
          </p:txBody>
        </p:sp>
        <p:sp>
          <p:nvSpPr>
            <p:cNvPr id="389125" name="Rectangle 5"/>
            <p:cNvSpPr>
              <a:spLocks noChangeArrowheads="1"/>
            </p:cNvSpPr>
            <p:nvPr/>
          </p:nvSpPr>
          <p:spPr bwMode="auto">
            <a:xfrm>
              <a:off x="4292600" y="1698625"/>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链路建立</a:t>
              </a:r>
            </a:p>
          </p:txBody>
        </p:sp>
        <p:sp>
          <p:nvSpPr>
            <p:cNvPr id="389126" name="Rectangle 6"/>
            <p:cNvSpPr>
              <a:spLocks noChangeArrowheads="1"/>
            </p:cNvSpPr>
            <p:nvPr/>
          </p:nvSpPr>
          <p:spPr bwMode="auto">
            <a:xfrm>
              <a:off x="4292600" y="2921000"/>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鉴别</a:t>
              </a:r>
            </a:p>
          </p:txBody>
        </p:sp>
        <p:sp>
          <p:nvSpPr>
            <p:cNvPr id="389127" name="Rectangle 7"/>
            <p:cNvSpPr>
              <a:spLocks noChangeArrowheads="1"/>
            </p:cNvSpPr>
            <p:nvPr/>
          </p:nvSpPr>
          <p:spPr bwMode="auto">
            <a:xfrm>
              <a:off x="4292600" y="4143375"/>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网络层协议</a:t>
              </a:r>
            </a:p>
          </p:txBody>
        </p:sp>
        <p:sp>
          <p:nvSpPr>
            <p:cNvPr id="389128" name="Rectangle 8"/>
            <p:cNvSpPr>
              <a:spLocks noChangeArrowheads="1"/>
            </p:cNvSpPr>
            <p:nvPr/>
          </p:nvSpPr>
          <p:spPr bwMode="auto">
            <a:xfrm>
              <a:off x="4292600" y="5367338"/>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dirty="0">
                  <a:solidFill>
                    <a:srgbClr val="FF0000"/>
                  </a:solidFill>
                  <a:latin typeface="+mn-lt"/>
                  <a:ea typeface="黑体" pitchFamily="2" charset="-122"/>
                </a:rPr>
                <a:t>链路打开</a:t>
              </a:r>
            </a:p>
          </p:txBody>
        </p:sp>
        <p:sp>
          <p:nvSpPr>
            <p:cNvPr id="389129" name="Rectangle 9"/>
            <p:cNvSpPr>
              <a:spLocks noChangeArrowheads="1"/>
            </p:cNvSpPr>
            <p:nvPr/>
          </p:nvSpPr>
          <p:spPr bwMode="auto">
            <a:xfrm>
              <a:off x="271727" y="2921000"/>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链路终止</a:t>
              </a:r>
            </a:p>
          </p:txBody>
        </p:sp>
        <p:sp>
          <p:nvSpPr>
            <p:cNvPr id="389131" name="Rectangle 11"/>
            <p:cNvSpPr>
              <a:spLocks noChangeArrowheads="1"/>
            </p:cNvSpPr>
            <p:nvPr/>
          </p:nvSpPr>
          <p:spPr bwMode="auto">
            <a:xfrm>
              <a:off x="7162933" y="1698625"/>
              <a:ext cx="2105025" cy="469900"/>
            </a:xfrm>
            <a:prstGeom prst="rect">
              <a:avLst/>
            </a:prstGeom>
            <a:solidFill>
              <a:srgbClr val="FFFF66"/>
            </a:solidFill>
            <a:ln>
              <a:noFill/>
            </a:ln>
            <a:effectLst>
              <a:outerShdw dist="53882" dir="2700000" algn="ctr" rotWithShape="0">
                <a:schemeClr val="bg2"/>
              </a:outerShdw>
            </a:effectLst>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物理链路</a:t>
              </a:r>
            </a:p>
          </p:txBody>
        </p:sp>
        <p:sp>
          <p:nvSpPr>
            <p:cNvPr id="389132" name="Rectangle 12"/>
            <p:cNvSpPr>
              <a:spLocks noChangeArrowheads="1"/>
            </p:cNvSpPr>
            <p:nvPr/>
          </p:nvSpPr>
          <p:spPr bwMode="auto">
            <a:xfrm>
              <a:off x="7162933" y="2921000"/>
              <a:ext cx="2105025" cy="471488"/>
            </a:xfrm>
            <a:prstGeom prst="rect">
              <a:avLst/>
            </a:prstGeom>
            <a:solidFill>
              <a:srgbClr val="FFFF66"/>
            </a:solidFill>
            <a:ln>
              <a:noFill/>
            </a:ln>
            <a:effectLst>
              <a:outerShdw dist="53882" dir="2700000" algn="ctr" rotWithShape="0">
                <a:schemeClr val="bg2"/>
              </a:outerShdw>
            </a:effectLst>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pPr algn="ct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p:txBody>
        </p:sp>
        <p:sp>
          <p:nvSpPr>
            <p:cNvPr id="389133" name="Rectangle 13"/>
            <p:cNvSpPr>
              <a:spLocks noChangeArrowheads="1"/>
            </p:cNvSpPr>
            <p:nvPr/>
          </p:nvSpPr>
          <p:spPr bwMode="auto">
            <a:xfrm>
              <a:off x="6746743" y="4143375"/>
              <a:ext cx="2887530" cy="471488"/>
            </a:xfrm>
            <a:prstGeom prst="rect">
              <a:avLst/>
            </a:prstGeom>
            <a:solidFill>
              <a:srgbClr val="FFFF66"/>
            </a:solidFill>
            <a:ln>
              <a:noFill/>
            </a:ln>
            <a:effectLst>
              <a:outerShdw dist="35921" dir="2700000" algn="ctr" rotWithShape="0">
                <a:schemeClr val="bg2"/>
              </a:outerShdw>
            </a:effectLst>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已鉴别的 </a:t>
              </a: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p:txBody>
        </p:sp>
        <p:sp>
          <p:nvSpPr>
            <p:cNvPr id="389134" name="Rectangle 14"/>
            <p:cNvSpPr>
              <a:spLocks noChangeArrowheads="1"/>
            </p:cNvSpPr>
            <p:nvPr/>
          </p:nvSpPr>
          <p:spPr bwMode="auto">
            <a:xfrm>
              <a:off x="6591962" y="5246689"/>
              <a:ext cx="3159257" cy="846137"/>
            </a:xfrm>
            <a:prstGeom prst="rect">
              <a:avLst/>
            </a:prstGeom>
            <a:solidFill>
              <a:srgbClr val="FFFF66"/>
            </a:solidFill>
            <a:ln>
              <a:noFill/>
            </a:ln>
            <a:effectLst>
              <a:outerShdw dist="45791" dir="2021404" algn="ctr" rotWithShape="0">
                <a:schemeClr val="bg2"/>
              </a:outerShdw>
            </a:effectLst>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已鉴别的 </a:t>
              </a: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a:p>
              <a:pPr algn="ctr"/>
              <a:r>
                <a:rPr lang="zh-CN" altLang="en-US" sz="2400" b="1">
                  <a:solidFill>
                    <a:srgbClr val="000099"/>
                  </a:solidFill>
                  <a:latin typeface="+mn-lt"/>
                  <a:ea typeface="黑体" pitchFamily="2" charset="-122"/>
                </a:rPr>
                <a:t>和 </a:t>
              </a:r>
              <a:r>
                <a:rPr lang="en-US" altLang="zh-CN" sz="2400" b="1">
                  <a:solidFill>
                    <a:srgbClr val="000099"/>
                  </a:solidFill>
                  <a:latin typeface="+mn-lt"/>
                  <a:ea typeface="黑体" pitchFamily="2" charset="-122"/>
                </a:rPr>
                <a:t>NCP </a:t>
              </a:r>
              <a:r>
                <a:rPr lang="zh-CN" altLang="en-US" sz="2400" b="1">
                  <a:solidFill>
                    <a:srgbClr val="000099"/>
                  </a:solidFill>
                  <a:latin typeface="+mn-lt"/>
                  <a:ea typeface="黑体" pitchFamily="2" charset="-122"/>
                </a:rPr>
                <a:t>链路</a:t>
              </a:r>
            </a:p>
          </p:txBody>
        </p:sp>
        <p:sp>
          <p:nvSpPr>
            <p:cNvPr id="389135" name="Line 15"/>
            <p:cNvSpPr>
              <a:spLocks noChangeShapeType="1"/>
            </p:cNvSpPr>
            <p:nvPr/>
          </p:nvSpPr>
          <p:spPr bwMode="auto">
            <a:xfrm>
              <a:off x="8215445" y="946151"/>
              <a:ext cx="0" cy="752475"/>
            </a:xfrm>
            <a:prstGeom prst="line">
              <a:avLst/>
            </a:prstGeom>
            <a:noFill/>
            <a:ln w="2857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6" name="Line 16"/>
            <p:cNvSpPr>
              <a:spLocks noChangeShapeType="1"/>
            </p:cNvSpPr>
            <p:nvPr/>
          </p:nvSpPr>
          <p:spPr bwMode="auto">
            <a:xfrm>
              <a:off x="8215445" y="2168526"/>
              <a:ext cx="0" cy="752475"/>
            </a:xfrm>
            <a:prstGeom prst="line">
              <a:avLst/>
            </a:prstGeom>
            <a:noFill/>
            <a:ln w="2857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7" name="Line 17"/>
            <p:cNvSpPr>
              <a:spLocks noChangeShapeType="1"/>
            </p:cNvSpPr>
            <p:nvPr/>
          </p:nvSpPr>
          <p:spPr bwMode="auto">
            <a:xfrm>
              <a:off x="8215445" y="3392488"/>
              <a:ext cx="0" cy="750887"/>
            </a:xfrm>
            <a:prstGeom prst="line">
              <a:avLst/>
            </a:prstGeom>
            <a:noFill/>
            <a:ln w="2857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8" name="Freeform 18"/>
            <p:cNvSpPr>
              <a:spLocks/>
            </p:cNvSpPr>
            <p:nvPr/>
          </p:nvSpPr>
          <p:spPr bwMode="auto">
            <a:xfrm>
              <a:off x="8213725" y="4614864"/>
              <a:ext cx="1720" cy="706437"/>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chemeClr val="tx1"/>
              </a:solidFill>
              <a:round/>
              <a:headEnd/>
              <a:tailEnd type="triangle" w="med" len="lg"/>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9" name="Line 19"/>
            <p:cNvSpPr>
              <a:spLocks noChangeShapeType="1"/>
            </p:cNvSpPr>
            <p:nvPr/>
          </p:nvSpPr>
          <p:spPr bwMode="auto">
            <a:xfrm>
              <a:off x="5154216" y="946151"/>
              <a:ext cx="0" cy="752475"/>
            </a:xfrm>
            <a:prstGeom prst="line">
              <a:avLst/>
            </a:prstGeom>
            <a:noFill/>
            <a:ln w="2857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0" name="Line 20"/>
            <p:cNvSpPr>
              <a:spLocks noChangeShapeType="1"/>
            </p:cNvSpPr>
            <p:nvPr/>
          </p:nvSpPr>
          <p:spPr bwMode="auto">
            <a:xfrm>
              <a:off x="5154216" y="2168526"/>
              <a:ext cx="0" cy="752475"/>
            </a:xfrm>
            <a:prstGeom prst="line">
              <a:avLst/>
            </a:prstGeom>
            <a:noFill/>
            <a:ln w="2857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1" name="Line 21"/>
            <p:cNvSpPr>
              <a:spLocks noChangeShapeType="1"/>
            </p:cNvSpPr>
            <p:nvPr/>
          </p:nvSpPr>
          <p:spPr bwMode="auto">
            <a:xfrm>
              <a:off x="5154216" y="3392488"/>
              <a:ext cx="0" cy="750887"/>
            </a:xfrm>
            <a:prstGeom prst="line">
              <a:avLst/>
            </a:prstGeom>
            <a:noFill/>
            <a:ln w="2857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2" name="Line 22"/>
            <p:cNvSpPr>
              <a:spLocks noChangeShapeType="1"/>
            </p:cNvSpPr>
            <p:nvPr/>
          </p:nvSpPr>
          <p:spPr bwMode="auto">
            <a:xfrm>
              <a:off x="5154216" y="4614864"/>
              <a:ext cx="0" cy="752475"/>
            </a:xfrm>
            <a:prstGeom prst="line">
              <a:avLst/>
            </a:prstGeom>
            <a:noFill/>
            <a:ln w="2857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3" name="Line 23"/>
            <p:cNvSpPr>
              <a:spLocks noChangeShapeType="1"/>
            </p:cNvSpPr>
            <p:nvPr/>
          </p:nvSpPr>
          <p:spPr bwMode="auto">
            <a:xfrm flipH="1">
              <a:off x="1994958" y="3155950"/>
              <a:ext cx="2297642" cy="1588"/>
            </a:xfrm>
            <a:prstGeom prst="line">
              <a:avLst/>
            </a:prstGeom>
            <a:noFill/>
            <a:ln w="2857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4" name="Freeform 24"/>
            <p:cNvSpPr>
              <a:spLocks/>
            </p:cNvSpPr>
            <p:nvPr/>
          </p:nvSpPr>
          <p:spPr bwMode="auto">
            <a:xfrm>
              <a:off x="1135062" y="3402013"/>
              <a:ext cx="3157538" cy="2184400"/>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none" w="med" len="med"/>
              <a:tailEnd type="triangle" w="med"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5" name="Freeform 25"/>
            <p:cNvSpPr>
              <a:spLocks/>
            </p:cNvSpPr>
            <p:nvPr/>
          </p:nvSpPr>
          <p:spPr bwMode="auto">
            <a:xfrm flipV="1">
              <a:off x="1135062" y="576264"/>
              <a:ext cx="3157538" cy="2365375"/>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triangle" w="med" len="lg"/>
              <a:tailEnd type="none" w="med"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6" name="Freeform 26"/>
            <p:cNvSpPr>
              <a:spLocks/>
            </p:cNvSpPr>
            <p:nvPr/>
          </p:nvSpPr>
          <p:spPr bwMode="auto">
            <a:xfrm>
              <a:off x="2663958" y="790575"/>
              <a:ext cx="1628642" cy="1157288"/>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chemeClr val="tx1"/>
              </a:solidFill>
              <a:round/>
              <a:headEnd type="none" w="med" len="med"/>
              <a:tailEnd type="triangle" w="med"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7" name="Text Box 27"/>
            <p:cNvSpPr txBox="1">
              <a:spLocks noChangeArrowheads="1"/>
            </p:cNvSpPr>
            <p:nvPr/>
          </p:nvSpPr>
          <p:spPr bwMode="auto">
            <a:xfrm>
              <a:off x="5219568" y="1030288"/>
              <a:ext cx="2350323"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物理层连接建立</a:t>
              </a:r>
            </a:p>
          </p:txBody>
        </p:sp>
        <p:sp>
          <p:nvSpPr>
            <p:cNvPr id="389148" name="Text Box 28"/>
            <p:cNvSpPr txBox="1">
              <a:spLocks noChangeArrowheads="1"/>
            </p:cNvSpPr>
            <p:nvPr/>
          </p:nvSpPr>
          <p:spPr bwMode="auto">
            <a:xfrm>
              <a:off x="5219568" y="2273300"/>
              <a:ext cx="211711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配置协商</a:t>
              </a:r>
            </a:p>
          </p:txBody>
        </p:sp>
        <p:sp>
          <p:nvSpPr>
            <p:cNvPr id="389149" name="Text Box 29"/>
            <p:cNvSpPr txBox="1">
              <a:spLocks noChangeArrowheads="1"/>
            </p:cNvSpPr>
            <p:nvPr/>
          </p:nvSpPr>
          <p:spPr bwMode="auto">
            <a:xfrm>
              <a:off x="5109502" y="3457575"/>
              <a:ext cx="2969083"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鉴别成功或无需鉴别</a:t>
              </a:r>
            </a:p>
          </p:txBody>
        </p:sp>
        <p:sp>
          <p:nvSpPr>
            <p:cNvPr id="389150" name="Text Box 30"/>
            <p:cNvSpPr txBox="1">
              <a:spLocks noChangeArrowheads="1"/>
            </p:cNvSpPr>
            <p:nvPr/>
          </p:nvSpPr>
          <p:spPr bwMode="auto">
            <a:xfrm>
              <a:off x="5200650" y="4733925"/>
              <a:ext cx="2152384"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NCP </a:t>
              </a:r>
              <a:r>
                <a:rPr lang="zh-CN" altLang="en-US" sz="2400" b="1">
                  <a:solidFill>
                    <a:srgbClr val="000099"/>
                  </a:solidFill>
                  <a:latin typeface="+mn-lt"/>
                  <a:ea typeface="黑体" pitchFamily="2" charset="-122"/>
                </a:rPr>
                <a:t>配置协商</a:t>
              </a:r>
            </a:p>
          </p:txBody>
        </p:sp>
        <p:sp>
          <p:nvSpPr>
            <p:cNvPr id="389151" name="Text Box 31"/>
            <p:cNvSpPr txBox="1">
              <a:spLocks noChangeArrowheads="1"/>
            </p:cNvSpPr>
            <p:nvPr/>
          </p:nvSpPr>
          <p:spPr bwMode="auto">
            <a:xfrm>
              <a:off x="236604" y="3943351"/>
              <a:ext cx="1731564" cy="830997"/>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a:solidFill>
                    <a:srgbClr val="000099"/>
                  </a:solidFill>
                  <a:latin typeface="+mn-lt"/>
                  <a:ea typeface="黑体" pitchFamily="2" charset="-122"/>
                </a:rPr>
                <a:t>链路故障或</a:t>
              </a:r>
            </a:p>
            <a:p>
              <a:pPr algn="ctr"/>
              <a:r>
                <a:rPr lang="zh-CN" altLang="en-US" sz="2400" b="1">
                  <a:solidFill>
                    <a:srgbClr val="000099"/>
                  </a:solidFill>
                  <a:latin typeface="+mn-lt"/>
                  <a:ea typeface="黑体" pitchFamily="2" charset="-122"/>
                </a:rPr>
                <a:t>关闭请求</a:t>
              </a:r>
            </a:p>
          </p:txBody>
        </p:sp>
        <p:sp>
          <p:nvSpPr>
            <p:cNvPr id="389152" name="Text Box 32"/>
            <p:cNvSpPr txBox="1">
              <a:spLocks noChangeArrowheads="1"/>
            </p:cNvSpPr>
            <p:nvPr/>
          </p:nvSpPr>
          <p:spPr bwMode="auto">
            <a:xfrm>
              <a:off x="381583" y="1377951"/>
              <a:ext cx="1498359" cy="683264"/>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pP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a:p>
              <a:pPr algn="ctr">
                <a:lnSpc>
                  <a:spcPct val="80000"/>
                </a:lnSpc>
              </a:pPr>
              <a:r>
                <a:rPr lang="zh-CN" altLang="en-US" sz="2400" b="1">
                  <a:solidFill>
                    <a:srgbClr val="000099"/>
                  </a:solidFill>
                  <a:latin typeface="+mn-lt"/>
                  <a:ea typeface="黑体" pitchFamily="2" charset="-122"/>
                </a:rPr>
                <a:t>终止</a:t>
              </a:r>
            </a:p>
          </p:txBody>
        </p:sp>
        <p:sp>
          <p:nvSpPr>
            <p:cNvPr id="389153" name="Text Box 33"/>
            <p:cNvSpPr txBox="1">
              <a:spLocks noChangeArrowheads="1"/>
            </p:cNvSpPr>
            <p:nvPr/>
          </p:nvSpPr>
          <p:spPr bwMode="auto">
            <a:xfrm>
              <a:off x="2457583" y="2682875"/>
              <a:ext cx="1422184"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鉴别失败</a:t>
              </a:r>
            </a:p>
          </p:txBody>
        </p:sp>
        <p:sp>
          <p:nvSpPr>
            <p:cNvPr id="389154" name="Text Box 34"/>
            <p:cNvSpPr txBox="1">
              <a:spLocks noChangeArrowheads="1"/>
            </p:cNvSpPr>
            <p:nvPr/>
          </p:nvSpPr>
          <p:spPr bwMode="auto">
            <a:xfrm>
              <a:off x="1994959" y="1023939"/>
              <a:ext cx="1498359" cy="683264"/>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配置</a:t>
              </a:r>
            </a:p>
            <a:p>
              <a:pPr>
                <a:lnSpc>
                  <a:spcPct val="80000"/>
                </a:lnSpc>
              </a:pPr>
              <a:r>
                <a:rPr lang="zh-CN" altLang="en-US" sz="2400" b="1">
                  <a:solidFill>
                    <a:srgbClr val="000099"/>
                  </a:solidFill>
                  <a:latin typeface="+mn-lt"/>
                  <a:ea typeface="黑体" pitchFamily="2" charset="-122"/>
                </a:rPr>
                <a:t>协商失败</a:t>
              </a:r>
            </a:p>
          </p:txBody>
        </p:sp>
      </p:grpSp>
      <p:sp>
        <p:nvSpPr>
          <p:cNvPr id="2" name="矩形 1"/>
          <p:cNvSpPr/>
          <p:nvPr/>
        </p:nvSpPr>
        <p:spPr>
          <a:xfrm>
            <a:off x="3086613" y="6092826"/>
            <a:ext cx="3752951" cy="461665"/>
          </a:xfrm>
          <a:prstGeom prst="rect">
            <a:avLst/>
          </a:prstGeom>
        </p:spPr>
        <p:txBody>
          <a:bodyPr wrap="square">
            <a:spAutoFit/>
          </a:bodyPr>
          <a:lstStyle/>
          <a:p>
            <a:pPr algn="ctr"/>
            <a:r>
              <a:rPr lang="en-US" altLang="zh-CN" sz="2400" b="1" dirty="0" smtClean="0">
                <a:latin typeface="+mn-lt"/>
                <a:ea typeface="黑体" pitchFamily="2" charset="-122"/>
              </a:rPr>
              <a:t>PPP </a:t>
            </a:r>
            <a:r>
              <a:rPr lang="zh-CN" altLang="zh-CN" sz="2400" b="1" dirty="0" smtClean="0">
                <a:latin typeface="+mn-lt"/>
                <a:ea typeface="黑体" pitchFamily="2" charset="-122"/>
              </a:rPr>
              <a:t>协议</a:t>
            </a:r>
            <a:r>
              <a:rPr lang="zh-CN" altLang="zh-CN" sz="2400" b="1" dirty="0">
                <a:latin typeface="+mn-lt"/>
                <a:ea typeface="黑体" pitchFamily="2" charset="-122"/>
              </a:rPr>
              <a:t>的状态图</a:t>
            </a:r>
            <a:endParaRPr lang="zh-CN" altLang="en-US" sz="2400" b="1" dirty="0">
              <a:latin typeface="+mn-lt"/>
              <a:ea typeface="黑体" pitchFamily="2" charset="-122"/>
            </a:endParaRPr>
          </a:p>
        </p:txBody>
      </p:sp>
      <p:pic>
        <p:nvPicPr>
          <p:cNvPr id="35" name="Picture 25" descr="5"/>
          <p:cNvPicPr>
            <a:picLocks noChangeAspect="1" noChangeArrowheads="1"/>
          </p:cNvPicPr>
          <p:nvPr/>
        </p:nvPicPr>
        <p:blipFill>
          <a:blip r:embed="rId3" cstate="print">
            <a:extLst>
              <a:ext uri="{28A0092B-C50C-407E-A947-70E740481C1C}">
                <a14:useLocalDpi xmlns="" xmlns:a14="http://schemas.microsoft.com/office/drawing/2010/main" val="0"/>
              </a:ext>
            </a:extLst>
          </a:blip>
          <a:srcRect r="27864"/>
          <a:stretch>
            <a:fillRect/>
          </a:stretch>
        </p:blipFill>
        <p:spPr bwMode="auto">
          <a:xfrm>
            <a:off x="2166938" y="428625"/>
            <a:ext cx="4779302" cy="4895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6" name="Picture 25" descr="6"/>
          <p:cNvPicPr>
            <a:picLocks noChangeAspect="1" noChangeArrowheads="1"/>
          </p:cNvPicPr>
          <p:nvPr/>
        </p:nvPicPr>
        <p:blipFill>
          <a:blip r:embed="rId4" cstate="print">
            <a:extLst>
              <a:ext uri="{28A0092B-C50C-407E-A947-70E740481C1C}">
                <a14:useLocalDpi xmlns="" xmlns:a14="http://schemas.microsoft.com/office/drawing/2010/main" val="0"/>
              </a:ext>
            </a:extLst>
          </a:blip>
          <a:srcRect r="27864" b="49159"/>
          <a:stretch>
            <a:fillRect/>
          </a:stretch>
        </p:blipFill>
        <p:spPr bwMode="auto">
          <a:xfrm>
            <a:off x="4101704" y="1714500"/>
            <a:ext cx="5582444" cy="2928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866657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zh-CN" altLang="en-US" smtClean="0"/>
              <a:t>第</a:t>
            </a:r>
            <a:r>
              <a:rPr lang="en-US" altLang="zh-CN" smtClean="0"/>
              <a:t>5</a:t>
            </a:r>
            <a:r>
              <a:rPr lang="zh-CN" altLang="en-US" smtClean="0"/>
              <a:t>次课课后探究问题</a:t>
            </a:r>
          </a:p>
        </p:txBody>
      </p:sp>
      <p:sp>
        <p:nvSpPr>
          <p:cNvPr id="65539" name="内容占位符 2"/>
          <p:cNvSpPr>
            <a:spLocks noGrp="1"/>
          </p:cNvSpPr>
          <p:nvPr>
            <p:ph idx="1"/>
          </p:nvPr>
        </p:nvSpPr>
        <p:spPr/>
        <p:txBody>
          <a:bodyPr/>
          <a:lstStyle/>
          <a:p>
            <a:r>
              <a:rPr lang="en-US" altLang="zh-CN" dirty="0" smtClean="0"/>
              <a:t>PPP</a:t>
            </a:r>
            <a:r>
              <a:rPr lang="zh-CN" altLang="en-US" dirty="0" smtClean="0"/>
              <a:t>协议还可以用于什么地方？</a:t>
            </a:r>
            <a:endParaRPr lang="en-US" altLang="zh-CN" dirty="0" smtClean="0"/>
          </a:p>
          <a:p>
            <a:r>
              <a:rPr lang="en-US" altLang="zh-CN" dirty="0" err="1" smtClean="0"/>
              <a:t>PPPoE</a:t>
            </a:r>
            <a:r>
              <a:rPr lang="zh-CN" altLang="en-US" dirty="0" smtClean="0"/>
              <a:t>是什么？</a:t>
            </a:r>
            <a:endParaRPr lang="en-US" altLang="zh-CN" dirty="0" smtClean="0"/>
          </a:p>
          <a:p>
            <a:r>
              <a:rPr lang="zh-CN" altLang="en-US" dirty="0" smtClean="0"/>
              <a:t>“</a:t>
            </a:r>
            <a:r>
              <a:rPr lang="en-US" altLang="zh-CN" dirty="0" smtClean="0"/>
              <a:t>E</a:t>
            </a:r>
            <a:r>
              <a:rPr lang="zh-CN" altLang="en-US" dirty="0" smtClean="0"/>
              <a:t>”的含义是什么？</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pPr algn="ctr"/>
            <a:r>
              <a:rPr lang="zh-CN" altLang="en-US" dirty="0" smtClean="0"/>
              <a:t>数据链路层</a:t>
            </a:r>
            <a:r>
              <a:rPr lang="zh-CN" altLang="zh-CN" dirty="0"/>
              <a:t>使用的信道</a:t>
            </a:r>
            <a:endParaRPr lang="zh-CN" altLang="en-US" dirty="0"/>
          </a:p>
        </p:txBody>
      </p:sp>
      <p:sp>
        <p:nvSpPr>
          <p:cNvPr id="280579" name="Rectangle 3"/>
          <p:cNvSpPr>
            <a:spLocks noGrp="1" noChangeArrowheads="1"/>
          </p:cNvSpPr>
          <p:nvPr>
            <p:ph idx="1"/>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60363" indent="-360363">
              <a:buNone/>
            </a:pPr>
            <a:r>
              <a:rPr lang="en-US" altLang="zh-CN" dirty="0" smtClean="0"/>
              <a:t>	</a:t>
            </a:r>
            <a:r>
              <a:rPr lang="zh-CN" altLang="en-US" dirty="0" smtClean="0"/>
              <a:t>数据链路层</a:t>
            </a:r>
            <a:r>
              <a:rPr lang="zh-CN" altLang="en-US" dirty="0"/>
              <a:t>使用的信道主要有以下两种类型：</a:t>
            </a:r>
          </a:p>
          <a:p>
            <a:r>
              <a:rPr lang="zh-CN" altLang="en-US" dirty="0">
                <a:solidFill>
                  <a:srgbClr val="FF0000"/>
                </a:solidFill>
              </a:rPr>
              <a:t>点对点信道。</a:t>
            </a:r>
            <a:r>
              <a:rPr lang="zh-CN" altLang="en-US" dirty="0"/>
              <a:t>这种信道使用</a:t>
            </a:r>
            <a:r>
              <a:rPr lang="zh-CN" altLang="en-US" dirty="0">
                <a:solidFill>
                  <a:srgbClr val="FF0000"/>
                </a:solidFill>
              </a:rPr>
              <a:t>一对一的点对点通信</a:t>
            </a:r>
            <a:r>
              <a:rPr lang="zh-CN" altLang="en-US" dirty="0"/>
              <a:t>方式。</a:t>
            </a:r>
          </a:p>
          <a:p>
            <a:r>
              <a:rPr lang="zh-CN" altLang="en-US" dirty="0">
                <a:solidFill>
                  <a:srgbClr val="FF0000"/>
                </a:solidFill>
              </a:rPr>
              <a:t>广播信道。</a:t>
            </a:r>
            <a:r>
              <a:rPr lang="zh-CN" altLang="en-US" dirty="0"/>
              <a:t>这种信道使用</a:t>
            </a:r>
            <a:r>
              <a:rPr lang="zh-CN" altLang="en-US" dirty="0">
                <a:solidFill>
                  <a:srgbClr val="FF0000"/>
                </a:solidFill>
              </a:rPr>
              <a:t>一对多的广播通信</a:t>
            </a:r>
            <a:r>
              <a:rPr lang="zh-CN" altLang="en-US" dirty="0"/>
              <a:t>方式，因此过程比较复杂。广播信道上连接的主机很多，因此必须使用专用的共享信道协议来协调这些主机的数据</a:t>
            </a:r>
            <a:r>
              <a:rPr lang="zh-CN" altLang="en-US" dirty="0" smtClean="0"/>
              <a:t>发送。 </a:t>
            </a:r>
            <a:endParaRPr lang="zh-CN" altLang="en-US" dirty="0"/>
          </a:p>
        </p:txBody>
      </p:sp>
    </p:spTree>
    <p:extLst>
      <p:ext uri="{BB962C8B-B14F-4D97-AF65-F5344CB8AC3E}">
        <p14:creationId xmlns="" xmlns:p14="http://schemas.microsoft.com/office/powerpoint/2010/main" val="3952008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algn="ctr"/>
            <a:r>
              <a:rPr lang="zh-CN" altLang="en-US" dirty="0">
                <a:latin typeface="黑体" pitchFamily="2" charset="-122"/>
              </a:rPr>
              <a:t>数据链路层的简单模型</a:t>
            </a:r>
          </a:p>
        </p:txBody>
      </p:sp>
      <p:sp>
        <p:nvSpPr>
          <p:cNvPr id="138243" name="Line 3"/>
          <p:cNvSpPr>
            <a:spLocks noChangeShapeType="1"/>
          </p:cNvSpPr>
          <p:nvPr/>
        </p:nvSpPr>
        <p:spPr bwMode="auto">
          <a:xfrm flipH="1" flipV="1">
            <a:off x="8539286" y="2721124"/>
            <a:ext cx="729192" cy="6350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4" name="Line 4"/>
          <p:cNvSpPr>
            <a:spLocks noChangeShapeType="1"/>
          </p:cNvSpPr>
          <p:nvPr/>
        </p:nvSpPr>
        <p:spPr bwMode="auto">
          <a:xfrm flipH="1" flipV="1">
            <a:off x="7356069" y="2416324"/>
            <a:ext cx="687917" cy="21590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5" name="Line 5"/>
          <p:cNvSpPr>
            <a:spLocks noChangeShapeType="1"/>
          </p:cNvSpPr>
          <p:nvPr/>
        </p:nvSpPr>
        <p:spPr bwMode="auto">
          <a:xfrm flipV="1">
            <a:off x="6392986" y="2403624"/>
            <a:ext cx="825500" cy="15240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6" name="Line 6"/>
          <p:cNvSpPr>
            <a:spLocks noChangeShapeType="1"/>
          </p:cNvSpPr>
          <p:nvPr/>
        </p:nvSpPr>
        <p:spPr bwMode="auto">
          <a:xfrm flipV="1">
            <a:off x="5237286" y="2479824"/>
            <a:ext cx="990600" cy="7620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7" name="Line 7"/>
          <p:cNvSpPr>
            <a:spLocks noChangeShapeType="1"/>
          </p:cNvSpPr>
          <p:nvPr/>
        </p:nvSpPr>
        <p:spPr bwMode="auto">
          <a:xfrm>
            <a:off x="4081586" y="2556024"/>
            <a:ext cx="990600"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8" name="Line 8"/>
          <p:cNvSpPr>
            <a:spLocks noChangeShapeType="1"/>
          </p:cNvSpPr>
          <p:nvPr/>
        </p:nvSpPr>
        <p:spPr bwMode="auto">
          <a:xfrm>
            <a:off x="2843336" y="2327424"/>
            <a:ext cx="990600" cy="22860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9" name="Freeform 9"/>
          <p:cNvSpPr>
            <a:spLocks/>
          </p:cNvSpPr>
          <p:nvPr/>
        </p:nvSpPr>
        <p:spPr bwMode="auto">
          <a:xfrm>
            <a:off x="889652" y="2365524"/>
            <a:ext cx="1898650" cy="508000"/>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333399"/>
            </a:solidFill>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138250" name="Group 10"/>
          <p:cNvGrpSpPr>
            <a:grpSpLocks/>
          </p:cNvGrpSpPr>
          <p:nvPr/>
        </p:nvGrpSpPr>
        <p:grpSpPr bwMode="auto">
          <a:xfrm>
            <a:off x="1274886" y="2175024"/>
            <a:ext cx="1222772" cy="781050"/>
            <a:chOff x="1680" y="240"/>
            <a:chExt cx="2529" cy="1270"/>
          </a:xfrm>
        </p:grpSpPr>
        <p:sp>
          <p:nvSpPr>
            <p:cNvPr id="138251" name="Oval 1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2" name="Oval 1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3" name="Oval 1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4" name="Oval 1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5" name="Oval 1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6" name="Oval 1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7" name="Oval 1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8" name="Oval 1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9" name="Oval 1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138260" name="Group 20"/>
          <p:cNvGrpSpPr>
            <a:grpSpLocks/>
          </p:cNvGrpSpPr>
          <p:nvPr/>
        </p:nvGrpSpPr>
        <p:grpSpPr bwMode="auto">
          <a:xfrm>
            <a:off x="3338636" y="2175024"/>
            <a:ext cx="1222772" cy="781050"/>
            <a:chOff x="1680" y="240"/>
            <a:chExt cx="2529" cy="1270"/>
          </a:xfrm>
        </p:grpSpPr>
        <p:sp>
          <p:nvSpPr>
            <p:cNvPr id="138261" name="Oval 2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2" name="Oval 2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3" name="Oval 2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4" name="Oval 2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5" name="Oval 2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6" name="Oval 2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7" name="Oval 2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8" name="Oval 2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9" name="Oval 2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38270" name="Text Box 30"/>
          <p:cNvSpPr txBox="1">
            <a:spLocks noChangeArrowheads="1"/>
          </p:cNvSpPr>
          <p:nvPr/>
        </p:nvSpPr>
        <p:spPr bwMode="auto">
          <a:xfrm>
            <a:off x="3545011" y="2363937"/>
            <a:ext cx="87716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pic>
        <p:nvPicPr>
          <p:cNvPr id="138271" name="Picture 31"/>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626643" y="2206775"/>
            <a:ext cx="478102" cy="301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138272" name="Picture 32"/>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907086" y="2403625"/>
            <a:ext cx="478102" cy="301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138273" name="Picture 33"/>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8952036" y="2467124"/>
            <a:ext cx="577850" cy="469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38274" name="Picture 34"/>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053386" y="2254400"/>
            <a:ext cx="478102" cy="301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grpSp>
        <p:nvGrpSpPr>
          <p:cNvPr id="138275" name="Group 35"/>
          <p:cNvGrpSpPr>
            <a:grpSpLocks/>
          </p:cNvGrpSpPr>
          <p:nvPr/>
        </p:nvGrpSpPr>
        <p:grpSpPr bwMode="auto">
          <a:xfrm>
            <a:off x="5650036" y="2175024"/>
            <a:ext cx="1222772" cy="781050"/>
            <a:chOff x="1680" y="240"/>
            <a:chExt cx="2529" cy="1270"/>
          </a:xfrm>
        </p:grpSpPr>
        <p:sp>
          <p:nvSpPr>
            <p:cNvPr id="138276" name="Oval 36"/>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77" name="Oval 37"/>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78" name="Oval 38"/>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79" name="Oval 39"/>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0" name="Oval 40"/>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1" name="Oval 41"/>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2" name="Oval 42"/>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3" name="Oval 43"/>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4" name="Oval 44"/>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38285" name="Text Box 45"/>
          <p:cNvSpPr txBox="1">
            <a:spLocks noChangeArrowheads="1"/>
          </p:cNvSpPr>
          <p:nvPr/>
        </p:nvSpPr>
        <p:spPr bwMode="auto">
          <a:xfrm>
            <a:off x="5828894" y="2363937"/>
            <a:ext cx="87716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广域网</a:t>
            </a:r>
          </a:p>
        </p:txBody>
      </p:sp>
      <p:sp>
        <p:nvSpPr>
          <p:cNvPr id="138286" name="Text Box 46"/>
          <p:cNvSpPr txBox="1">
            <a:spLocks noChangeArrowheads="1"/>
          </p:cNvSpPr>
          <p:nvPr/>
        </p:nvSpPr>
        <p:spPr bwMode="auto">
          <a:xfrm>
            <a:off x="396073" y="2028974"/>
            <a:ext cx="94769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138287" name="Text Box 47"/>
          <p:cNvSpPr txBox="1">
            <a:spLocks noChangeArrowheads="1"/>
          </p:cNvSpPr>
          <p:nvPr/>
        </p:nvSpPr>
        <p:spPr bwMode="auto">
          <a:xfrm>
            <a:off x="8743941" y="2148037"/>
            <a:ext cx="94769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sp>
        <p:nvSpPr>
          <p:cNvPr id="138288" name="Text Box 48"/>
          <p:cNvSpPr txBox="1">
            <a:spLocks noChangeArrowheads="1"/>
          </p:cNvSpPr>
          <p:nvPr/>
        </p:nvSpPr>
        <p:spPr bwMode="auto">
          <a:xfrm>
            <a:off x="2268925" y="1844824"/>
            <a:ext cx="116089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138289" name="Text Box 49"/>
          <p:cNvSpPr txBox="1">
            <a:spLocks noChangeArrowheads="1"/>
          </p:cNvSpPr>
          <p:nvPr/>
        </p:nvSpPr>
        <p:spPr bwMode="auto">
          <a:xfrm>
            <a:off x="4607842" y="2041674"/>
            <a:ext cx="116089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138290" name="Text Box 50"/>
          <p:cNvSpPr txBox="1">
            <a:spLocks noChangeArrowheads="1"/>
          </p:cNvSpPr>
          <p:nvPr/>
        </p:nvSpPr>
        <p:spPr bwMode="auto">
          <a:xfrm>
            <a:off x="6714588" y="1901974"/>
            <a:ext cx="116089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138291" name="Text Box 51"/>
          <p:cNvSpPr txBox="1">
            <a:spLocks noChangeArrowheads="1"/>
          </p:cNvSpPr>
          <p:nvPr/>
        </p:nvSpPr>
        <p:spPr bwMode="auto">
          <a:xfrm>
            <a:off x="1439986" y="2376637"/>
            <a:ext cx="87716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电话网</a:t>
            </a:r>
          </a:p>
        </p:txBody>
      </p:sp>
      <p:grpSp>
        <p:nvGrpSpPr>
          <p:cNvPr id="138293" name="Group 53"/>
          <p:cNvGrpSpPr>
            <a:grpSpLocks/>
          </p:cNvGrpSpPr>
          <p:nvPr/>
        </p:nvGrpSpPr>
        <p:grpSpPr bwMode="auto">
          <a:xfrm>
            <a:off x="449386" y="2403624"/>
            <a:ext cx="720593" cy="546100"/>
            <a:chOff x="624" y="2968"/>
            <a:chExt cx="1331" cy="920"/>
          </a:xfrm>
        </p:grpSpPr>
        <p:sp>
          <p:nvSpPr>
            <p:cNvPr id="138294" name="Freeform 54"/>
            <p:cNvSpPr>
              <a:spLocks/>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295" name="Freeform 55"/>
            <p:cNvSpPr>
              <a:spLocks/>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296" name="Freeform 56"/>
            <p:cNvSpPr>
              <a:spLocks/>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297" name="Freeform 57"/>
            <p:cNvSpPr>
              <a:spLocks/>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298" name="Freeform 58"/>
            <p:cNvSpPr>
              <a:spLocks/>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299" name="Freeform 59"/>
            <p:cNvSpPr>
              <a:spLocks/>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0" name="Freeform 60"/>
            <p:cNvSpPr>
              <a:spLocks/>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1" name="Freeform 61"/>
            <p:cNvSpPr>
              <a:spLocks/>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2" name="Freeform 62"/>
            <p:cNvSpPr>
              <a:spLocks/>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3" name="Freeform 63"/>
            <p:cNvSpPr>
              <a:spLocks/>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4" name="Freeform 64"/>
            <p:cNvSpPr>
              <a:spLocks/>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5" name="Freeform 65"/>
            <p:cNvSpPr>
              <a:spLocks/>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306" name="Group 66"/>
            <p:cNvGrpSpPr>
              <a:grpSpLocks/>
            </p:cNvGrpSpPr>
            <p:nvPr/>
          </p:nvGrpSpPr>
          <p:grpSpPr bwMode="auto">
            <a:xfrm>
              <a:off x="700" y="3526"/>
              <a:ext cx="515" cy="270"/>
              <a:chOff x="700" y="3526"/>
              <a:chExt cx="515" cy="270"/>
            </a:xfrm>
          </p:grpSpPr>
          <p:grpSp>
            <p:nvGrpSpPr>
              <p:cNvPr id="138307" name="Group 67"/>
              <p:cNvGrpSpPr>
                <a:grpSpLocks/>
              </p:cNvGrpSpPr>
              <p:nvPr/>
            </p:nvGrpSpPr>
            <p:grpSpPr bwMode="auto">
              <a:xfrm>
                <a:off x="737" y="3534"/>
                <a:ext cx="49" cy="23"/>
                <a:chOff x="737" y="3534"/>
                <a:chExt cx="49" cy="23"/>
              </a:xfrm>
            </p:grpSpPr>
            <p:sp>
              <p:nvSpPr>
                <p:cNvPr id="138308" name="Freeform 68"/>
                <p:cNvSpPr>
                  <a:spLocks/>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9" name="Freeform 69"/>
                <p:cNvSpPr>
                  <a:spLocks/>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0" name="Freeform 70"/>
                <p:cNvSpPr>
                  <a:spLocks/>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11" name="Group 71"/>
              <p:cNvGrpSpPr>
                <a:grpSpLocks/>
              </p:cNvGrpSpPr>
              <p:nvPr/>
            </p:nvGrpSpPr>
            <p:grpSpPr bwMode="auto">
              <a:xfrm>
                <a:off x="748" y="3547"/>
                <a:ext cx="50" cy="23"/>
                <a:chOff x="748" y="3547"/>
                <a:chExt cx="50" cy="23"/>
              </a:xfrm>
            </p:grpSpPr>
            <p:sp>
              <p:nvSpPr>
                <p:cNvPr id="138312" name="Freeform 72"/>
                <p:cNvSpPr>
                  <a:spLocks/>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3" name="Freeform 73"/>
                <p:cNvSpPr>
                  <a:spLocks/>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4" name="Freeform 74"/>
                <p:cNvSpPr>
                  <a:spLocks/>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315" name="Freeform 75"/>
              <p:cNvSpPr>
                <a:spLocks/>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6" name="Freeform 76"/>
              <p:cNvSpPr>
                <a:spLocks/>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7" name="Freeform 77"/>
              <p:cNvSpPr>
                <a:spLocks/>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8" name="Freeform 78"/>
              <p:cNvSpPr>
                <a:spLocks/>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319" name="Group 79"/>
              <p:cNvGrpSpPr>
                <a:grpSpLocks/>
              </p:cNvGrpSpPr>
              <p:nvPr/>
            </p:nvGrpSpPr>
            <p:grpSpPr bwMode="auto">
              <a:xfrm>
                <a:off x="872" y="3547"/>
                <a:ext cx="50" cy="23"/>
                <a:chOff x="872" y="3547"/>
                <a:chExt cx="50" cy="23"/>
              </a:xfrm>
            </p:grpSpPr>
            <p:sp>
              <p:nvSpPr>
                <p:cNvPr id="138320" name="Freeform 80"/>
                <p:cNvSpPr>
                  <a:spLocks/>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1" name="Freeform 81"/>
                <p:cNvSpPr>
                  <a:spLocks/>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2" name="Freeform 82"/>
                <p:cNvSpPr>
                  <a:spLocks/>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23" name="Group 83"/>
              <p:cNvGrpSpPr>
                <a:grpSpLocks/>
              </p:cNvGrpSpPr>
              <p:nvPr/>
            </p:nvGrpSpPr>
            <p:grpSpPr bwMode="auto">
              <a:xfrm>
                <a:off x="885" y="3559"/>
                <a:ext cx="50" cy="23"/>
                <a:chOff x="885" y="3559"/>
                <a:chExt cx="50" cy="23"/>
              </a:xfrm>
            </p:grpSpPr>
            <p:sp>
              <p:nvSpPr>
                <p:cNvPr id="138324" name="Freeform 84"/>
                <p:cNvSpPr>
                  <a:spLocks/>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5" name="Freeform 85"/>
                <p:cNvSpPr>
                  <a:spLocks/>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6" name="Freeform 86"/>
                <p:cNvSpPr>
                  <a:spLocks/>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27" name="Group 87"/>
              <p:cNvGrpSpPr>
                <a:grpSpLocks/>
              </p:cNvGrpSpPr>
              <p:nvPr/>
            </p:nvGrpSpPr>
            <p:grpSpPr bwMode="auto">
              <a:xfrm>
                <a:off x="898" y="3571"/>
                <a:ext cx="49" cy="23"/>
                <a:chOff x="898" y="3571"/>
                <a:chExt cx="49" cy="23"/>
              </a:xfrm>
            </p:grpSpPr>
            <p:sp>
              <p:nvSpPr>
                <p:cNvPr id="138328" name="Freeform 88"/>
                <p:cNvSpPr>
                  <a:spLocks/>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9" name="Freeform 89"/>
                <p:cNvSpPr>
                  <a:spLocks/>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0" name="Freeform 90"/>
                <p:cNvSpPr>
                  <a:spLocks/>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31" name="Group 91"/>
              <p:cNvGrpSpPr>
                <a:grpSpLocks/>
              </p:cNvGrpSpPr>
              <p:nvPr/>
            </p:nvGrpSpPr>
            <p:grpSpPr bwMode="auto">
              <a:xfrm>
                <a:off x="911" y="3585"/>
                <a:ext cx="49" cy="23"/>
                <a:chOff x="911" y="3585"/>
                <a:chExt cx="49" cy="23"/>
              </a:xfrm>
            </p:grpSpPr>
            <p:sp>
              <p:nvSpPr>
                <p:cNvPr id="138332" name="Freeform 92"/>
                <p:cNvSpPr>
                  <a:spLocks/>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3" name="Freeform 93"/>
                <p:cNvSpPr>
                  <a:spLocks/>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4" name="Freeform 94"/>
                <p:cNvSpPr>
                  <a:spLocks/>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35" name="Group 95"/>
              <p:cNvGrpSpPr>
                <a:grpSpLocks/>
              </p:cNvGrpSpPr>
              <p:nvPr/>
            </p:nvGrpSpPr>
            <p:grpSpPr bwMode="auto">
              <a:xfrm>
                <a:off x="923" y="3600"/>
                <a:ext cx="99" cy="73"/>
                <a:chOff x="923" y="3600"/>
                <a:chExt cx="99" cy="73"/>
              </a:xfrm>
            </p:grpSpPr>
            <p:grpSp>
              <p:nvGrpSpPr>
                <p:cNvPr id="138336" name="Group 96"/>
                <p:cNvGrpSpPr>
                  <a:grpSpLocks/>
                </p:cNvGrpSpPr>
                <p:nvPr/>
              </p:nvGrpSpPr>
              <p:grpSpPr bwMode="auto">
                <a:xfrm>
                  <a:off x="923" y="3600"/>
                  <a:ext cx="49" cy="23"/>
                  <a:chOff x="923" y="3600"/>
                  <a:chExt cx="49" cy="23"/>
                </a:xfrm>
              </p:grpSpPr>
              <p:sp>
                <p:nvSpPr>
                  <p:cNvPr id="138337" name="Freeform 97"/>
                  <p:cNvSpPr>
                    <a:spLocks/>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8" name="Freeform 98"/>
                  <p:cNvSpPr>
                    <a:spLocks/>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9" name="Freeform 99"/>
                  <p:cNvSpPr>
                    <a:spLocks/>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40" name="Group 100"/>
                <p:cNvGrpSpPr>
                  <a:grpSpLocks/>
                </p:cNvGrpSpPr>
                <p:nvPr/>
              </p:nvGrpSpPr>
              <p:grpSpPr bwMode="auto">
                <a:xfrm>
                  <a:off x="935" y="3612"/>
                  <a:ext cx="48" cy="23"/>
                  <a:chOff x="935" y="3612"/>
                  <a:chExt cx="48" cy="23"/>
                </a:xfrm>
              </p:grpSpPr>
              <p:sp>
                <p:nvSpPr>
                  <p:cNvPr id="138341" name="Freeform 101"/>
                  <p:cNvSpPr>
                    <a:spLocks/>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42" name="Freeform 102"/>
                  <p:cNvSpPr>
                    <a:spLocks/>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43" name="Freeform 103"/>
                  <p:cNvSpPr>
                    <a:spLocks/>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44" name="Group 104"/>
                <p:cNvGrpSpPr>
                  <a:grpSpLocks/>
                </p:cNvGrpSpPr>
                <p:nvPr/>
              </p:nvGrpSpPr>
              <p:grpSpPr bwMode="auto">
                <a:xfrm>
                  <a:off x="947" y="3625"/>
                  <a:ext cx="50" cy="22"/>
                  <a:chOff x="947" y="3625"/>
                  <a:chExt cx="50" cy="22"/>
                </a:xfrm>
              </p:grpSpPr>
              <p:sp>
                <p:nvSpPr>
                  <p:cNvPr id="138345" name="Freeform 105"/>
                  <p:cNvSpPr>
                    <a:spLocks/>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46" name="Freeform 106"/>
                  <p:cNvSpPr>
                    <a:spLocks/>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47" name="Freeform 107"/>
                  <p:cNvSpPr>
                    <a:spLocks/>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48" name="Group 108"/>
                <p:cNvGrpSpPr>
                  <a:grpSpLocks/>
                </p:cNvGrpSpPr>
                <p:nvPr/>
              </p:nvGrpSpPr>
              <p:grpSpPr bwMode="auto">
                <a:xfrm>
                  <a:off x="960" y="3637"/>
                  <a:ext cx="50" cy="23"/>
                  <a:chOff x="960" y="3637"/>
                  <a:chExt cx="50" cy="23"/>
                </a:xfrm>
              </p:grpSpPr>
              <p:sp>
                <p:nvSpPr>
                  <p:cNvPr id="138349" name="Freeform 109"/>
                  <p:cNvSpPr>
                    <a:spLocks/>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0" name="Freeform 110"/>
                  <p:cNvSpPr>
                    <a:spLocks/>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1" name="Freeform 111"/>
                  <p:cNvSpPr>
                    <a:spLocks/>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52" name="Group 112"/>
                <p:cNvGrpSpPr>
                  <a:grpSpLocks/>
                </p:cNvGrpSpPr>
                <p:nvPr/>
              </p:nvGrpSpPr>
              <p:grpSpPr bwMode="auto">
                <a:xfrm>
                  <a:off x="973" y="3650"/>
                  <a:ext cx="49" cy="23"/>
                  <a:chOff x="973" y="3650"/>
                  <a:chExt cx="49" cy="23"/>
                </a:xfrm>
              </p:grpSpPr>
              <p:sp>
                <p:nvSpPr>
                  <p:cNvPr id="138353" name="Freeform 113"/>
                  <p:cNvSpPr>
                    <a:spLocks/>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4" name="Freeform 114"/>
                  <p:cNvSpPr>
                    <a:spLocks/>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5" name="Freeform 115"/>
                  <p:cNvSpPr>
                    <a:spLocks/>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356" name="Group 116"/>
              <p:cNvGrpSpPr>
                <a:grpSpLocks/>
              </p:cNvGrpSpPr>
              <p:nvPr/>
            </p:nvGrpSpPr>
            <p:grpSpPr bwMode="auto">
              <a:xfrm>
                <a:off x="985" y="3665"/>
                <a:ext cx="100" cy="73"/>
                <a:chOff x="985" y="3665"/>
                <a:chExt cx="100" cy="73"/>
              </a:xfrm>
            </p:grpSpPr>
            <p:grpSp>
              <p:nvGrpSpPr>
                <p:cNvPr id="138357" name="Group 117"/>
                <p:cNvGrpSpPr>
                  <a:grpSpLocks/>
                </p:cNvGrpSpPr>
                <p:nvPr/>
              </p:nvGrpSpPr>
              <p:grpSpPr bwMode="auto">
                <a:xfrm>
                  <a:off x="985" y="3665"/>
                  <a:ext cx="50" cy="23"/>
                  <a:chOff x="985" y="3665"/>
                  <a:chExt cx="50" cy="23"/>
                </a:xfrm>
              </p:grpSpPr>
              <p:sp>
                <p:nvSpPr>
                  <p:cNvPr id="138358" name="Freeform 118"/>
                  <p:cNvSpPr>
                    <a:spLocks/>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9" name="Freeform 119"/>
                  <p:cNvSpPr>
                    <a:spLocks/>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0" name="Freeform 120"/>
                  <p:cNvSpPr>
                    <a:spLocks/>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61" name="Group 121"/>
                <p:cNvGrpSpPr>
                  <a:grpSpLocks/>
                </p:cNvGrpSpPr>
                <p:nvPr/>
              </p:nvGrpSpPr>
              <p:grpSpPr bwMode="auto">
                <a:xfrm>
                  <a:off x="997" y="3677"/>
                  <a:ext cx="49" cy="23"/>
                  <a:chOff x="997" y="3677"/>
                  <a:chExt cx="49" cy="23"/>
                </a:xfrm>
              </p:grpSpPr>
              <p:sp>
                <p:nvSpPr>
                  <p:cNvPr id="138362" name="Freeform 122"/>
                  <p:cNvSpPr>
                    <a:spLocks/>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3" name="Freeform 123"/>
                  <p:cNvSpPr>
                    <a:spLocks/>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4" name="Freeform 124"/>
                  <p:cNvSpPr>
                    <a:spLocks/>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65" name="Group 125"/>
                <p:cNvGrpSpPr>
                  <a:grpSpLocks/>
                </p:cNvGrpSpPr>
                <p:nvPr/>
              </p:nvGrpSpPr>
              <p:grpSpPr bwMode="auto">
                <a:xfrm>
                  <a:off x="1010" y="3690"/>
                  <a:ext cx="48" cy="23"/>
                  <a:chOff x="1010" y="3690"/>
                  <a:chExt cx="48" cy="23"/>
                </a:xfrm>
              </p:grpSpPr>
              <p:sp>
                <p:nvSpPr>
                  <p:cNvPr id="138366" name="Freeform 126"/>
                  <p:cNvSpPr>
                    <a:spLocks/>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7" name="Freeform 127"/>
                  <p:cNvSpPr>
                    <a:spLocks/>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8" name="Freeform 128"/>
                  <p:cNvSpPr>
                    <a:spLocks/>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69" name="Group 129"/>
                <p:cNvGrpSpPr>
                  <a:grpSpLocks/>
                </p:cNvGrpSpPr>
                <p:nvPr/>
              </p:nvGrpSpPr>
              <p:grpSpPr bwMode="auto">
                <a:xfrm>
                  <a:off x="1023" y="3703"/>
                  <a:ext cx="49" cy="22"/>
                  <a:chOff x="1023" y="3703"/>
                  <a:chExt cx="49" cy="22"/>
                </a:xfrm>
              </p:grpSpPr>
              <p:sp>
                <p:nvSpPr>
                  <p:cNvPr id="138370" name="Freeform 130"/>
                  <p:cNvSpPr>
                    <a:spLocks/>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1" name="Freeform 131"/>
                  <p:cNvSpPr>
                    <a:spLocks/>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2" name="Freeform 132"/>
                  <p:cNvSpPr>
                    <a:spLocks/>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73" name="Group 133"/>
                <p:cNvGrpSpPr>
                  <a:grpSpLocks/>
                </p:cNvGrpSpPr>
                <p:nvPr/>
              </p:nvGrpSpPr>
              <p:grpSpPr bwMode="auto">
                <a:xfrm>
                  <a:off x="1036" y="3716"/>
                  <a:ext cx="49" cy="22"/>
                  <a:chOff x="1036" y="3716"/>
                  <a:chExt cx="49" cy="22"/>
                </a:xfrm>
              </p:grpSpPr>
              <p:sp>
                <p:nvSpPr>
                  <p:cNvPr id="138374" name="Freeform 134"/>
                  <p:cNvSpPr>
                    <a:spLocks/>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5" name="Freeform 135"/>
                  <p:cNvSpPr>
                    <a:spLocks/>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6" name="Freeform 136"/>
                  <p:cNvSpPr>
                    <a:spLocks/>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377" name="Group 137"/>
              <p:cNvGrpSpPr>
                <a:grpSpLocks/>
              </p:cNvGrpSpPr>
              <p:nvPr/>
            </p:nvGrpSpPr>
            <p:grpSpPr bwMode="auto">
              <a:xfrm>
                <a:off x="1046" y="3727"/>
                <a:ext cx="49" cy="23"/>
                <a:chOff x="1046" y="3727"/>
                <a:chExt cx="49" cy="23"/>
              </a:xfrm>
            </p:grpSpPr>
            <p:sp>
              <p:nvSpPr>
                <p:cNvPr id="138378" name="Freeform 138"/>
                <p:cNvSpPr>
                  <a:spLocks/>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9" name="Freeform 139"/>
                <p:cNvSpPr>
                  <a:spLocks/>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0" name="Freeform 140"/>
                <p:cNvSpPr>
                  <a:spLocks/>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81" name="Group 141"/>
              <p:cNvGrpSpPr>
                <a:grpSpLocks/>
              </p:cNvGrpSpPr>
              <p:nvPr/>
            </p:nvGrpSpPr>
            <p:grpSpPr bwMode="auto">
              <a:xfrm>
                <a:off x="1058" y="3739"/>
                <a:ext cx="50" cy="23"/>
                <a:chOff x="1058" y="3739"/>
                <a:chExt cx="50" cy="23"/>
              </a:xfrm>
            </p:grpSpPr>
            <p:sp>
              <p:nvSpPr>
                <p:cNvPr id="138382" name="Freeform 142"/>
                <p:cNvSpPr>
                  <a:spLocks/>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3" name="Freeform 143"/>
                <p:cNvSpPr>
                  <a:spLocks/>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4" name="Freeform 144"/>
                <p:cNvSpPr>
                  <a:spLocks/>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85" name="Group 145"/>
              <p:cNvGrpSpPr>
                <a:grpSpLocks/>
              </p:cNvGrpSpPr>
              <p:nvPr/>
            </p:nvGrpSpPr>
            <p:grpSpPr bwMode="auto">
              <a:xfrm>
                <a:off x="1072" y="3753"/>
                <a:ext cx="48" cy="22"/>
                <a:chOff x="1072" y="3753"/>
                <a:chExt cx="48" cy="22"/>
              </a:xfrm>
            </p:grpSpPr>
            <p:sp>
              <p:nvSpPr>
                <p:cNvPr id="138386" name="Freeform 146"/>
                <p:cNvSpPr>
                  <a:spLocks/>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7" name="Freeform 147"/>
                <p:cNvSpPr>
                  <a:spLocks/>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8" name="Freeform 148"/>
                <p:cNvSpPr>
                  <a:spLocks/>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389" name="Freeform 149"/>
              <p:cNvSpPr>
                <a:spLocks/>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0" name="Freeform 150"/>
              <p:cNvSpPr>
                <a:spLocks/>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1" name="Freeform 151"/>
              <p:cNvSpPr>
                <a:spLocks/>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392" name="Group 152"/>
              <p:cNvGrpSpPr>
                <a:grpSpLocks/>
              </p:cNvGrpSpPr>
              <p:nvPr/>
            </p:nvGrpSpPr>
            <p:grpSpPr bwMode="auto">
              <a:xfrm>
                <a:off x="832" y="3547"/>
                <a:ext cx="49" cy="23"/>
                <a:chOff x="832" y="3547"/>
                <a:chExt cx="49" cy="23"/>
              </a:xfrm>
            </p:grpSpPr>
            <p:sp>
              <p:nvSpPr>
                <p:cNvPr id="138393" name="Freeform 153"/>
                <p:cNvSpPr>
                  <a:spLocks/>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4" name="Freeform 154"/>
                <p:cNvSpPr>
                  <a:spLocks/>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5" name="Freeform 155"/>
                <p:cNvSpPr>
                  <a:spLocks/>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96" name="Group 156"/>
              <p:cNvGrpSpPr>
                <a:grpSpLocks/>
              </p:cNvGrpSpPr>
              <p:nvPr/>
            </p:nvGrpSpPr>
            <p:grpSpPr bwMode="auto">
              <a:xfrm>
                <a:off x="844" y="3560"/>
                <a:ext cx="49" cy="22"/>
                <a:chOff x="844" y="3560"/>
                <a:chExt cx="49" cy="22"/>
              </a:xfrm>
            </p:grpSpPr>
            <p:sp>
              <p:nvSpPr>
                <p:cNvPr id="138397" name="Freeform 157"/>
                <p:cNvSpPr>
                  <a:spLocks/>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8" name="Freeform 158"/>
                <p:cNvSpPr>
                  <a:spLocks/>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9" name="Freeform 159"/>
                <p:cNvSpPr>
                  <a:spLocks/>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00" name="Group 160"/>
              <p:cNvGrpSpPr>
                <a:grpSpLocks/>
              </p:cNvGrpSpPr>
              <p:nvPr/>
            </p:nvGrpSpPr>
            <p:grpSpPr bwMode="auto">
              <a:xfrm>
                <a:off x="857" y="3572"/>
                <a:ext cx="50" cy="23"/>
                <a:chOff x="857" y="3572"/>
                <a:chExt cx="50" cy="23"/>
              </a:xfrm>
            </p:grpSpPr>
            <p:sp>
              <p:nvSpPr>
                <p:cNvPr id="138401" name="Freeform 161"/>
                <p:cNvSpPr>
                  <a:spLocks/>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02" name="Freeform 162"/>
                <p:cNvSpPr>
                  <a:spLocks/>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03" name="Freeform 163"/>
                <p:cNvSpPr>
                  <a:spLocks/>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04" name="Group 164"/>
              <p:cNvGrpSpPr>
                <a:grpSpLocks/>
              </p:cNvGrpSpPr>
              <p:nvPr/>
            </p:nvGrpSpPr>
            <p:grpSpPr bwMode="auto">
              <a:xfrm>
                <a:off x="870" y="3585"/>
                <a:ext cx="48" cy="23"/>
                <a:chOff x="870" y="3585"/>
                <a:chExt cx="48" cy="23"/>
              </a:xfrm>
            </p:grpSpPr>
            <p:sp>
              <p:nvSpPr>
                <p:cNvPr id="138405" name="Freeform 165"/>
                <p:cNvSpPr>
                  <a:spLocks/>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06" name="Freeform 166"/>
                <p:cNvSpPr>
                  <a:spLocks/>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07" name="Freeform 167"/>
                <p:cNvSpPr>
                  <a:spLocks/>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08" name="Group 168"/>
              <p:cNvGrpSpPr>
                <a:grpSpLocks/>
              </p:cNvGrpSpPr>
              <p:nvPr/>
            </p:nvGrpSpPr>
            <p:grpSpPr bwMode="auto">
              <a:xfrm>
                <a:off x="882" y="3600"/>
                <a:ext cx="100" cy="73"/>
                <a:chOff x="882" y="3600"/>
                <a:chExt cx="100" cy="73"/>
              </a:xfrm>
            </p:grpSpPr>
            <p:grpSp>
              <p:nvGrpSpPr>
                <p:cNvPr id="138409" name="Group 169"/>
                <p:cNvGrpSpPr>
                  <a:grpSpLocks/>
                </p:cNvGrpSpPr>
                <p:nvPr/>
              </p:nvGrpSpPr>
              <p:grpSpPr bwMode="auto">
                <a:xfrm>
                  <a:off x="882" y="3600"/>
                  <a:ext cx="49" cy="23"/>
                  <a:chOff x="882" y="3600"/>
                  <a:chExt cx="49" cy="23"/>
                </a:xfrm>
              </p:grpSpPr>
              <p:sp>
                <p:nvSpPr>
                  <p:cNvPr id="138410" name="Freeform 170"/>
                  <p:cNvSpPr>
                    <a:spLocks/>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1" name="Freeform 171"/>
                  <p:cNvSpPr>
                    <a:spLocks/>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2" name="Freeform 172"/>
                  <p:cNvSpPr>
                    <a:spLocks/>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13" name="Group 173"/>
                <p:cNvGrpSpPr>
                  <a:grpSpLocks/>
                </p:cNvGrpSpPr>
                <p:nvPr/>
              </p:nvGrpSpPr>
              <p:grpSpPr bwMode="auto">
                <a:xfrm>
                  <a:off x="894" y="3612"/>
                  <a:ext cx="49" cy="23"/>
                  <a:chOff x="894" y="3612"/>
                  <a:chExt cx="49" cy="23"/>
                </a:xfrm>
              </p:grpSpPr>
              <p:sp>
                <p:nvSpPr>
                  <p:cNvPr id="138414" name="Freeform 174"/>
                  <p:cNvSpPr>
                    <a:spLocks/>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5" name="Freeform 175"/>
                  <p:cNvSpPr>
                    <a:spLocks/>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6" name="Freeform 176"/>
                  <p:cNvSpPr>
                    <a:spLocks/>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17" name="Group 177"/>
                <p:cNvGrpSpPr>
                  <a:grpSpLocks/>
                </p:cNvGrpSpPr>
                <p:nvPr/>
              </p:nvGrpSpPr>
              <p:grpSpPr bwMode="auto">
                <a:xfrm>
                  <a:off x="907" y="3625"/>
                  <a:ext cx="49" cy="23"/>
                  <a:chOff x="907" y="3625"/>
                  <a:chExt cx="49" cy="23"/>
                </a:xfrm>
              </p:grpSpPr>
              <p:sp>
                <p:nvSpPr>
                  <p:cNvPr id="138418" name="Freeform 178"/>
                  <p:cNvSpPr>
                    <a:spLocks/>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9" name="Freeform 179"/>
                  <p:cNvSpPr>
                    <a:spLocks/>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0" name="Freeform 180"/>
                  <p:cNvSpPr>
                    <a:spLocks/>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21" name="Group 181"/>
                <p:cNvGrpSpPr>
                  <a:grpSpLocks/>
                </p:cNvGrpSpPr>
                <p:nvPr/>
              </p:nvGrpSpPr>
              <p:grpSpPr bwMode="auto">
                <a:xfrm>
                  <a:off x="919" y="3638"/>
                  <a:ext cx="49" cy="22"/>
                  <a:chOff x="919" y="3638"/>
                  <a:chExt cx="49" cy="22"/>
                </a:xfrm>
              </p:grpSpPr>
              <p:sp>
                <p:nvSpPr>
                  <p:cNvPr id="138422" name="Freeform 182"/>
                  <p:cNvSpPr>
                    <a:spLocks/>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3" name="Freeform 183"/>
                  <p:cNvSpPr>
                    <a:spLocks/>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4" name="Freeform 184"/>
                  <p:cNvSpPr>
                    <a:spLocks/>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25" name="Group 185"/>
                <p:cNvGrpSpPr>
                  <a:grpSpLocks/>
                </p:cNvGrpSpPr>
                <p:nvPr/>
              </p:nvGrpSpPr>
              <p:grpSpPr bwMode="auto">
                <a:xfrm>
                  <a:off x="932" y="3651"/>
                  <a:ext cx="50" cy="22"/>
                  <a:chOff x="932" y="3651"/>
                  <a:chExt cx="50" cy="22"/>
                </a:xfrm>
              </p:grpSpPr>
              <p:sp>
                <p:nvSpPr>
                  <p:cNvPr id="138426" name="Freeform 186"/>
                  <p:cNvSpPr>
                    <a:spLocks/>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7" name="Freeform 187"/>
                  <p:cNvSpPr>
                    <a:spLocks/>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8" name="Freeform 188"/>
                  <p:cNvSpPr>
                    <a:spLocks/>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429" name="Group 189"/>
              <p:cNvGrpSpPr>
                <a:grpSpLocks/>
              </p:cNvGrpSpPr>
              <p:nvPr/>
            </p:nvGrpSpPr>
            <p:grpSpPr bwMode="auto">
              <a:xfrm>
                <a:off x="944" y="3665"/>
                <a:ext cx="99" cy="74"/>
                <a:chOff x="944" y="3665"/>
                <a:chExt cx="99" cy="74"/>
              </a:xfrm>
            </p:grpSpPr>
            <p:grpSp>
              <p:nvGrpSpPr>
                <p:cNvPr id="138430" name="Group 190"/>
                <p:cNvGrpSpPr>
                  <a:grpSpLocks/>
                </p:cNvGrpSpPr>
                <p:nvPr/>
              </p:nvGrpSpPr>
              <p:grpSpPr bwMode="auto">
                <a:xfrm>
                  <a:off x="944" y="3665"/>
                  <a:ext cx="49" cy="23"/>
                  <a:chOff x="944" y="3665"/>
                  <a:chExt cx="49" cy="23"/>
                </a:xfrm>
              </p:grpSpPr>
              <p:sp>
                <p:nvSpPr>
                  <p:cNvPr id="138431" name="Freeform 191"/>
                  <p:cNvSpPr>
                    <a:spLocks/>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32" name="Freeform 192"/>
                  <p:cNvSpPr>
                    <a:spLocks/>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33" name="Freeform 193"/>
                  <p:cNvSpPr>
                    <a:spLocks/>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34" name="Group 194"/>
                <p:cNvGrpSpPr>
                  <a:grpSpLocks/>
                </p:cNvGrpSpPr>
                <p:nvPr/>
              </p:nvGrpSpPr>
              <p:grpSpPr bwMode="auto">
                <a:xfrm>
                  <a:off x="957" y="3678"/>
                  <a:ext cx="48" cy="23"/>
                  <a:chOff x="957" y="3678"/>
                  <a:chExt cx="48" cy="23"/>
                </a:xfrm>
              </p:grpSpPr>
              <p:sp>
                <p:nvSpPr>
                  <p:cNvPr id="138435" name="Freeform 195"/>
                  <p:cNvSpPr>
                    <a:spLocks/>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36" name="Freeform 196"/>
                  <p:cNvSpPr>
                    <a:spLocks/>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37" name="Freeform 197"/>
                  <p:cNvSpPr>
                    <a:spLocks/>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38" name="Group 198"/>
                <p:cNvGrpSpPr>
                  <a:grpSpLocks/>
                </p:cNvGrpSpPr>
                <p:nvPr/>
              </p:nvGrpSpPr>
              <p:grpSpPr bwMode="auto">
                <a:xfrm>
                  <a:off x="969" y="3690"/>
                  <a:ext cx="49" cy="23"/>
                  <a:chOff x="969" y="3690"/>
                  <a:chExt cx="49" cy="23"/>
                </a:xfrm>
              </p:grpSpPr>
              <p:sp>
                <p:nvSpPr>
                  <p:cNvPr id="138439" name="Freeform 199"/>
                  <p:cNvSpPr>
                    <a:spLocks/>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0" name="Freeform 200"/>
                  <p:cNvSpPr>
                    <a:spLocks/>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1" name="Freeform 201"/>
                  <p:cNvSpPr>
                    <a:spLocks/>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42" name="Group 202"/>
                <p:cNvGrpSpPr>
                  <a:grpSpLocks/>
                </p:cNvGrpSpPr>
                <p:nvPr/>
              </p:nvGrpSpPr>
              <p:grpSpPr bwMode="auto">
                <a:xfrm>
                  <a:off x="982" y="3703"/>
                  <a:ext cx="49" cy="23"/>
                  <a:chOff x="982" y="3703"/>
                  <a:chExt cx="49" cy="23"/>
                </a:xfrm>
              </p:grpSpPr>
              <p:sp>
                <p:nvSpPr>
                  <p:cNvPr id="138443" name="Freeform 203"/>
                  <p:cNvSpPr>
                    <a:spLocks/>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4" name="Freeform 204"/>
                  <p:cNvSpPr>
                    <a:spLocks/>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5" name="Freeform 205"/>
                  <p:cNvSpPr>
                    <a:spLocks/>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46" name="Group 206"/>
                <p:cNvGrpSpPr>
                  <a:grpSpLocks/>
                </p:cNvGrpSpPr>
                <p:nvPr/>
              </p:nvGrpSpPr>
              <p:grpSpPr bwMode="auto">
                <a:xfrm>
                  <a:off x="995" y="3716"/>
                  <a:ext cx="48" cy="23"/>
                  <a:chOff x="995" y="3716"/>
                  <a:chExt cx="48" cy="23"/>
                </a:xfrm>
              </p:grpSpPr>
              <p:sp>
                <p:nvSpPr>
                  <p:cNvPr id="138447" name="Freeform 207"/>
                  <p:cNvSpPr>
                    <a:spLocks/>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8" name="Freeform 208"/>
                  <p:cNvSpPr>
                    <a:spLocks/>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9" name="Freeform 209"/>
                  <p:cNvSpPr>
                    <a:spLocks/>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450" name="Group 210"/>
              <p:cNvGrpSpPr>
                <a:grpSpLocks/>
              </p:cNvGrpSpPr>
              <p:nvPr/>
            </p:nvGrpSpPr>
            <p:grpSpPr bwMode="auto">
              <a:xfrm>
                <a:off x="1005" y="3727"/>
                <a:ext cx="49" cy="23"/>
                <a:chOff x="1005" y="3727"/>
                <a:chExt cx="49" cy="23"/>
              </a:xfrm>
            </p:grpSpPr>
            <p:sp>
              <p:nvSpPr>
                <p:cNvPr id="138451" name="Freeform 211"/>
                <p:cNvSpPr>
                  <a:spLocks/>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52" name="Freeform 212"/>
                <p:cNvSpPr>
                  <a:spLocks/>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53" name="Freeform 213"/>
                <p:cNvSpPr>
                  <a:spLocks/>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54" name="Group 214"/>
              <p:cNvGrpSpPr>
                <a:grpSpLocks/>
              </p:cNvGrpSpPr>
              <p:nvPr/>
            </p:nvGrpSpPr>
            <p:grpSpPr bwMode="auto">
              <a:xfrm>
                <a:off x="1018" y="3740"/>
                <a:ext cx="49" cy="22"/>
                <a:chOff x="1018" y="3740"/>
                <a:chExt cx="49" cy="22"/>
              </a:xfrm>
            </p:grpSpPr>
            <p:sp>
              <p:nvSpPr>
                <p:cNvPr id="138455" name="Freeform 215"/>
                <p:cNvSpPr>
                  <a:spLocks/>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56" name="Freeform 216"/>
                <p:cNvSpPr>
                  <a:spLocks/>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57" name="Freeform 217"/>
                <p:cNvSpPr>
                  <a:spLocks/>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58" name="Group 218"/>
              <p:cNvGrpSpPr>
                <a:grpSpLocks/>
              </p:cNvGrpSpPr>
              <p:nvPr/>
            </p:nvGrpSpPr>
            <p:grpSpPr bwMode="auto">
              <a:xfrm>
                <a:off x="1030" y="3753"/>
                <a:ext cx="49" cy="23"/>
                <a:chOff x="1030" y="3753"/>
                <a:chExt cx="49" cy="23"/>
              </a:xfrm>
            </p:grpSpPr>
            <p:sp>
              <p:nvSpPr>
                <p:cNvPr id="138459" name="Freeform 219"/>
                <p:cNvSpPr>
                  <a:spLocks/>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0" name="Freeform 220"/>
                <p:cNvSpPr>
                  <a:spLocks/>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1" name="Freeform 221"/>
                <p:cNvSpPr>
                  <a:spLocks/>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462" name="Freeform 222"/>
              <p:cNvSpPr>
                <a:spLocks/>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3" name="Freeform 223"/>
              <p:cNvSpPr>
                <a:spLocks/>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4" name="Freeform 224"/>
              <p:cNvSpPr>
                <a:spLocks/>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465" name="Group 225"/>
              <p:cNvGrpSpPr>
                <a:grpSpLocks/>
              </p:cNvGrpSpPr>
              <p:nvPr/>
            </p:nvGrpSpPr>
            <p:grpSpPr bwMode="auto">
              <a:xfrm>
                <a:off x="790" y="3547"/>
                <a:ext cx="49" cy="23"/>
                <a:chOff x="790" y="3547"/>
                <a:chExt cx="49" cy="23"/>
              </a:xfrm>
            </p:grpSpPr>
            <p:sp>
              <p:nvSpPr>
                <p:cNvPr id="138466" name="Freeform 226"/>
                <p:cNvSpPr>
                  <a:spLocks/>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7" name="Freeform 227"/>
                <p:cNvSpPr>
                  <a:spLocks/>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8" name="Freeform 228"/>
                <p:cNvSpPr>
                  <a:spLocks/>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69" name="Group 229"/>
              <p:cNvGrpSpPr>
                <a:grpSpLocks/>
              </p:cNvGrpSpPr>
              <p:nvPr/>
            </p:nvGrpSpPr>
            <p:grpSpPr bwMode="auto">
              <a:xfrm>
                <a:off x="803" y="3560"/>
                <a:ext cx="49" cy="22"/>
                <a:chOff x="803" y="3560"/>
                <a:chExt cx="49" cy="22"/>
              </a:xfrm>
            </p:grpSpPr>
            <p:sp>
              <p:nvSpPr>
                <p:cNvPr id="138470" name="Freeform 230"/>
                <p:cNvSpPr>
                  <a:spLocks/>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1" name="Freeform 231"/>
                <p:cNvSpPr>
                  <a:spLocks/>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2" name="Freeform 232"/>
                <p:cNvSpPr>
                  <a:spLocks/>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73" name="Group 233"/>
              <p:cNvGrpSpPr>
                <a:grpSpLocks/>
              </p:cNvGrpSpPr>
              <p:nvPr/>
            </p:nvGrpSpPr>
            <p:grpSpPr bwMode="auto">
              <a:xfrm>
                <a:off x="815" y="3572"/>
                <a:ext cx="50" cy="23"/>
                <a:chOff x="815" y="3572"/>
                <a:chExt cx="50" cy="23"/>
              </a:xfrm>
            </p:grpSpPr>
            <p:sp>
              <p:nvSpPr>
                <p:cNvPr id="138474" name="Freeform 234"/>
                <p:cNvSpPr>
                  <a:spLocks/>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5" name="Freeform 235"/>
                <p:cNvSpPr>
                  <a:spLocks/>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6" name="Freeform 236"/>
                <p:cNvSpPr>
                  <a:spLocks/>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77" name="Group 237"/>
              <p:cNvGrpSpPr>
                <a:grpSpLocks/>
              </p:cNvGrpSpPr>
              <p:nvPr/>
            </p:nvGrpSpPr>
            <p:grpSpPr bwMode="auto">
              <a:xfrm>
                <a:off x="828" y="3585"/>
                <a:ext cx="49" cy="23"/>
                <a:chOff x="828" y="3585"/>
                <a:chExt cx="49" cy="23"/>
              </a:xfrm>
            </p:grpSpPr>
            <p:sp>
              <p:nvSpPr>
                <p:cNvPr id="138478" name="Freeform 238"/>
                <p:cNvSpPr>
                  <a:spLocks/>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9" name="Freeform 239"/>
                <p:cNvSpPr>
                  <a:spLocks/>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0" name="Freeform 240"/>
                <p:cNvSpPr>
                  <a:spLocks/>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81" name="Group 241"/>
              <p:cNvGrpSpPr>
                <a:grpSpLocks/>
              </p:cNvGrpSpPr>
              <p:nvPr/>
            </p:nvGrpSpPr>
            <p:grpSpPr bwMode="auto">
              <a:xfrm>
                <a:off x="840" y="3600"/>
                <a:ext cx="100" cy="73"/>
                <a:chOff x="840" y="3600"/>
                <a:chExt cx="100" cy="73"/>
              </a:xfrm>
            </p:grpSpPr>
            <p:grpSp>
              <p:nvGrpSpPr>
                <p:cNvPr id="138482" name="Group 242"/>
                <p:cNvGrpSpPr>
                  <a:grpSpLocks/>
                </p:cNvGrpSpPr>
                <p:nvPr/>
              </p:nvGrpSpPr>
              <p:grpSpPr bwMode="auto">
                <a:xfrm>
                  <a:off x="840" y="3600"/>
                  <a:ext cx="49" cy="23"/>
                  <a:chOff x="840" y="3600"/>
                  <a:chExt cx="49" cy="23"/>
                </a:xfrm>
              </p:grpSpPr>
              <p:sp>
                <p:nvSpPr>
                  <p:cNvPr id="138483" name="Freeform 243"/>
                  <p:cNvSpPr>
                    <a:spLocks/>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4" name="Freeform 244"/>
                  <p:cNvSpPr>
                    <a:spLocks/>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5" name="Freeform 245"/>
                  <p:cNvSpPr>
                    <a:spLocks/>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86" name="Group 246"/>
                <p:cNvGrpSpPr>
                  <a:grpSpLocks/>
                </p:cNvGrpSpPr>
                <p:nvPr/>
              </p:nvGrpSpPr>
              <p:grpSpPr bwMode="auto">
                <a:xfrm>
                  <a:off x="853" y="3612"/>
                  <a:ext cx="48" cy="23"/>
                  <a:chOff x="853" y="3612"/>
                  <a:chExt cx="48" cy="23"/>
                </a:xfrm>
              </p:grpSpPr>
              <p:sp>
                <p:nvSpPr>
                  <p:cNvPr id="138487" name="Freeform 247"/>
                  <p:cNvSpPr>
                    <a:spLocks/>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8" name="Freeform 248"/>
                  <p:cNvSpPr>
                    <a:spLocks/>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9" name="Freeform 249"/>
                  <p:cNvSpPr>
                    <a:spLocks/>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90" name="Group 250"/>
                <p:cNvGrpSpPr>
                  <a:grpSpLocks/>
                </p:cNvGrpSpPr>
                <p:nvPr/>
              </p:nvGrpSpPr>
              <p:grpSpPr bwMode="auto">
                <a:xfrm>
                  <a:off x="865" y="3625"/>
                  <a:ext cx="49" cy="23"/>
                  <a:chOff x="865" y="3625"/>
                  <a:chExt cx="49" cy="23"/>
                </a:xfrm>
              </p:grpSpPr>
              <p:sp>
                <p:nvSpPr>
                  <p:cNvPr id="138491" name="Freeform 251"/>
                  <p:cNvSpPr>
                    <a:spLocks/>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92" name="Freeform 252"/>
                  <p:cNvSpPr>
                    <a:spLocks/>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93" name="Freeform 253"/>
                  <p:cNvSpPr>
                    <a:spLocks/>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94" name="Group 254"/>
                <p:cNvGrpSpPr>
                  <a:grpSpLocks/>
                </p:cNvGrpSpPr>
                <p:nvPr/>
              </p:nvGrpSpPr>
              <p:grpSpPr bwMode="auto">
                <a:xfrm>
                  <a:off x="878" y="3638"/>
                  <a:ext cx="49" cy="22"/>
                  <a:chOff x="878" y="3638"/>
                  <a:chExt cx="49" cy="22"/>
                </a:xfrm>
              </p:grpSpPr>
              <p:sp>
                <p:nvSpPr>
                  <p:cNvPr id="138495" name="Freeform 255"/>
                  <p:cNvSpPr>
                    <a:spLocks/>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96" name="Freeform 256"/>
                  <p:cNvSpPr>
                    <a:spLocks/>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97" name="Freeform 257"/>
                  <p:cNvSpPr>
                    <a:spLocks/>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98" name="Group 258"/>
                <p:cNvGrpSpPr>
                  <a:grpSpLocks/>
                </p:cNvGrpSpPr>
                <p:nvPr/>
              </p:nvGrpSpPr>
              <p:grpSpPr bwMode="auto">
                <a:xfrm>
                  <a:off x="890" y="3651"/>
                  <a:ext cx="50" cy="22"/>
                  <a:chOff x="890" y="3651"/>
                  <a:chExt cx="50" cy="22"/>
                </a:xfrm>
              </p:grpSpPr>
              <p:sp>
                <p:nvSpPr>
                  <p:cNvPr id="138499" name="Freeform 259"/>
                  <p:cNvSpPr>
                    <a:spLocks/>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0" name="Freeform 260"/>
                  <p:cNvSpPr>
                    <a:spLocks/>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1" name="Freeform 261"/>
                  <p:cNvSpPr>
                    <a:spLocks/>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502" name="Group 262"/>
              <p:cNvGrpSpPr>
                <a:grpSpLocks/>
              </p:cNvGrpSpPr>
              <p:nvPr/>
            </p:nvGrpSpPr>
            <p:grpSpPr bwMode="auto">
              <a:xfrm>
                <a:off x="903" y="3665"/>
                <a:ext cx="99" cy="74"/>
                <a:chOff x="903" y="3665"/>
                <a:chExt cx="99" cy="74"/>
              </a:xfrm>
            </p:grpSpPr>
            <p:grpSp>
              <p:nvGrpSpPr>
                <p:cNvPr id="138503" name="Group 263"/>
                <p:cNvGrpSpPr>
                  <a:grpSpLocks/>
                </p:cNvGrpSpPr>
                <p:nvPr/>
              </p:nvGrpSpPr>
              <p:grpSpPr bwMode="auto">
                <a:xfrm>
                  <a:off x="903" y="3665"/>
                  <a:ext cx="49" cy="23"/>
                  <a:chOff x="903" y="3665"/>
                  <a:chExt cx="49" cy="23"/>
                </a:xfrm>
              </p:grpSpPr>
              <p:sp>
                <p:nvSpPr>
                  <p:cNvPr id="138504" name="Freeform 264"/>
                  <p:cNvSpPr>
                    <a:spLocks/>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5" name="Freeform 265"/>
                  <p:cNvSpPr>
                    <a:spLocks/>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6" name="Freeform 266"/>
                  <p:cNvSpPr>
                    <a:spLocks/>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07" name="Group 267"/>
                <p:cNvGrpSpPr>
                  <a:grpSpLocks/>
                </p:cNvGrpSpPr>
                <p:nvPr/>
              </p:nvGrpSpPr>
              <p:grpSpPr bwMode="auto">
                <a:xfrm>
                  <a:off x="914" y="3678"/>
                  <a:ext cx="49" cy="23"/>
                  <a:chOff x="914" y="3678"/>
                  <a:chExt cx="49" cy="23"/>
                </a:xfrm>
              </p:grpSpPr>
              <p:sp>
                <p:nvSpPr>
                  <p:cNvPr id="138508" name="Freeform 268"/>
                  <p:cNvSpPr>
                    <a:spLocks/>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9" name="Freeform 269"/>
                  <p:cNvSpPr>
                    <a:spLocks/>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0" name="Freeform 270"/>
                  <p:cNvSpPr>
                    <a:spLocks/>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11" name="Group 271"/>
                <p:cNvGrpSpPr>
                  <a:grpSpLocks/>
                </p:cNvGrpSpPr>
                <p:nvPr/>
              </p:nvGrpSpPr>
              <p:grpSpPr bwMode="auto">
                <a:xfrm>
                  <a:off x="928" y="3690"/>
                  <a:ext cx="48" cy="23"/>
                  <a:chOff x="928" y="3690"/>
                  <a:chExt cx="48" cy="23"/>
                </a:xfrm>
              </p:grpSpPr>
              <p:sp>
                <p:nvSpPr>
                  <p:cNvPr id="138512" name="Freeform 272"/>
                  <p:cNvSpPr>
                    <a:spLocks/>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3" name="Freeform 273"/>
                  <p:cNvSpPr>
                    <a:spLocks/>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4" name="Freeform 274"/>
                  <p:cNvSpPr>
                    <a:spLocks/>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15" name="Group 275"/>
                <p:cNvGrpSpPr>
                  <a:grpSpLocks/>
                </p:cNvGrpSpPr>
                <p:nvPr/>
              </p:nvGrpSpPr>
              <p:grpSpPr bwMode="auto">
                <a:xfrm>
                  <a:off x="940" y="3703"/>
                  <a:ext cx="49" cy="23"/>
                  <a:chOff x="940" y="3703"/>
                  <a:chExt cx="49" cy="23"/>
                </a:xfrm>
              </p:grpSpPr>
              <p:sp>
                <p:nvSpPr>
                  <p:cNvPr id="138516" name="Freeform 276"/>
                  <p:cNvSpPr>
                    <a:spLocks/>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7" name="Freeform 277"/>
                  <p:cNvSpPr>
                    <a:spLocks/>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8" name="Freeform 278"/>
                  <p:cNvSpPr>
                    <a:spLocks/>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19" name="Group 279"/>
                <p:cNvGrpSpPr>
                  <a:grpSpLocks/>
                </p:cNvGrpSpPr>
                <p:nvPr/>
              </p:nvGrpSpPr>
              <p:grpSpPr bwMode="auto">
                <a:xfrm>
                  <a:off x="953" y="3716"/>
                  <a:ext cx="49" cy="23"/>
                  <a:chOff x="953" y="3716"/>
                  <a:chExt cx="49" cy="23"/>
                </a:xfrm>
              </p:grpSpPr>
              <p:sp>
                <p:nvSpPr>
                  <p:cNvPr id="138520" name="Freeform 280"/>
                  <p:cNvSpPr>
                    <a:spLocks/>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1" name="Freeform 281"/>
                  <p:cNvSpPr>
                    <a:spLocks/>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2" name="Freeform 282"/>
                  <p:cNvSpPr>
                    <a:spLocks/>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523" name="Group 283"/>
              <p:cNvGrpSpPr>
                <a:grpSpLocks/>
              </p:cNvGrpSpPr>
              <p:nvPr/>
            </p:nvGrpSpPr>
            <p:grpSpPr bwMode="auto">
              <a:xfrm>
                <a:off x="963" y="3727"/>
                <a:ext cx="49" cy="23"/>
                <a:chOff x="963" y="3727"/>
                <a:chExt cx="49" cy="23"/>
              </a:xfrm>
            </p:grpSpPr>
            <p:sp>
              <p:nvSpPr>
                <p:cNvPr id="138524" name="Freeform 284"/>
                <p:cNvSpPr>
                  <a:spLocks/>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5" name="Freeform 285"/>
                <p:cNvSpPr>
                  <a:spLocks/>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6" name="Freeform 286"/>
                <p:cNvSpPr>
                  <a:spLocks/>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27" name="Group 287"/>
              <p:cNvGrpSpPr>
                <a:grpSpLocks/>
              </p:cNvGrpSpPr>
              <p:nvPr/>
            </p:nvGrpSpPr>
            <p:grpSpPr bwMode="auto">
              <a:xfrm>
                <a:off x="976" y="3740"/>
                <a:ext cx="50" cy="22"/>
                <a:chOff x="976" y="3740"/>
                <a:chExt cx="50" cy="22"/>
              </a:xfrm>
            </p:grpSpPr>
            <p:sp>
              <p:nvSpPr>
                <p:cNvPr id="138528" name="Freeform 288"/>
                <p:cNvSpPr>
                  <a:spLocks/>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9" name="Freeform 289"/>
                <p:cNvSpPr>
                  <a:spLocks/>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0" name="Freeform 290"/>
                <p:cNvSpPr>
                  <a:spLocks/>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31" name="Group 291"/>
              <p:cNvGrpSpPr>
                <a:grpSpLocks/>
              </p:cNvGrpSpPr>
              <p:nvPr/>
            </p:nvGrpSpPr>
            <p:grpSpPr bwMode="auto">
              <a:xfrm>
                <a:off x="761" y="3560"/>
                <a:ext cx="50" cy="22"/>
                <a:chOff x="761" y="3560"/>
                <a:chExt cx="50" cy="22"/>
              </a:xfrm>
            </p:grpSpPr>
            <p:sp>
              <p:nvSpPr>
                <p:cNvPr id="138532" name="Freeform 292"/>
                <p:cNvSpPr>
                  <a:spLocks/>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3" name="Freeform 293"/>
                <p:cNvSpPr>
                  <a:spLocks/>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4" name="Freeform 294"/>
                <p:cNvSpPr>
                  <a:spLocks/>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35" name="Group 295"/>
              <p:cNvGrpSpPr>
                <a:grpSpLocks/>
              </p:cNvGrpSpPr>
              <p:nvPr/>
            </p:nvGrpSpPr>
            <p:grpSpPr bwMode="auto">
              <a:xfrm>
                <a:off x="774" y="3572"/>
                <a:ext cx="49" cy="23"/>
                <a:chOff x="774" y="3572"/>
                <a:chExt cx="49" cy="23"/>
              </a:xfrm>
            </p:grpSpPr>
            <p:sp>
              <p:nvSpPr>
                <p:cNvPr id="138536" name="Freeform 296"/>
                <p:cNvSpPr>
                  <a:spLocks/>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7" name="Freeform 297"/>
                <p:cNvSpPr>
                  <a:spLocks/>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8" name="Freeform 298"/>
                <p:cNvSpPr>
                  <a:spLocks/>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39" name="Group 299"/>
              <p:cNvGrpSpPr>
                <a:grpSpLocks/>
              </p:cNvGrpSpPr>
              <p:nvPr/>
            </p:nvGrpSpPr>
            <p:grpSpPr bwMode="auto">
              <a:xfrm>
                <a:off x="787" y="3585"/>
                <a:ext cx="49" cy="23"/>
                <a:chOff x="787" y="3585"/>
                <a:chExt cx="49" cy="23"/>
              </a:xfrm>
            </p:grpSpPr>
            <p:sp>
              <p:nvSpPr>
                <p:cNvPr id="138540" name="Freeform 300"/>
                <p:cNvSpPr>
                  <a:spLocks/>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41" name="Freeform 301"/>
                <p:cNvSpPr>
                  <a:spLocks/>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42" name="Freeform 302"/>
                <p:cNvSpPr>
                  <a:spLocks/>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43" name="Group 303"/>
              <p:cNvGrpSpPr>
                <a:grpSpLocks/>
              </p:cNvGrpSpPr>
              <p:nvPr/>
            </p:nvGrpSpPr>
            <p:grpSpPr bwMode="auto">
              <a:xfrm>
                <a:off x="799" y="3600"/>
                <a:ext cx="99" cy="73"/>
                <a:chOff x="799" y="3600"/>
                <a:chExt cx="99" cy="73"/>
              </a:xfrm>
            </p:grpSpPr>
            <p:grpSp>
              <p:nvGrpSpPr>
                <p:cNvPr id="138544" name="Group 304"/>
                <p:cNvGrpSpPr>
                  <a:grpSpLocks/>
                </p:cNvGrpSpPr>
                <p:nvPr/>
              </p:nvGrpSpPr>
              <p:grpSpPr bwMode="auto">
                <a:xfrm>
                  <a:off x="799" y="3600"/>
                  <a:ext cx="48" cy="23"/>
                  <a:chOff x="799" y="3600"/>
                  <a:chExt cx="48" cy="23"/>
                </a:xfrm>
              </p:grpSpPr>
              <p:sp>
                <p:nvSpPr>
                  <p:cNvPr id="138545" name="Freeform 305"/>
                  <p:cNvSpPr>
                    <a:spLocks/>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46" name="Freeform 306"/>
                  <p:cNvSpPr>
                    <a:spLocks/>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47" name="Freeform 307"/>
                  <p:cNvSpPr>
                    <a:spLocks/>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48" name="Group 308"/>
                <p:cNvGrpSpPr>
                  <a:grpSpLocks/>
                </p:cNvGrpSpPr>
                <p:nvPr/>
              </p:nvGrpSpPr>
              <p:grpSpPr bwMode="auto">
                <a:xfrm>
                  <a:off x="811" y="3612"/>
                  <a:ext cx="48" cy="23"/>
                  <a:chOff x="811" y="3612"/>
                  <a:chExt cx="48" cy="23"/>
                </a:xfrm>
              </p:grpSpPr>
              <p:sp>
                <p:nvSpPr>
                  <p:cNvPr id="138549" name="Freeform 309"/>
                  <p:cNvSpPr>
                    <a:spLocks/>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0" name="Freeform 310"/>
                  <p:cNvSpPr>
                    <a:spLocks/>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1" name="Freeform 311"/>
                  <p:cNvSpPr>
                    <a:spLocks/>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52" name="Group 312"/>
                <p:cNvGrpSpPr>
                  <a:grpSpLocks/>
                </p:cNvGrpSpPr>
                <p:nvPr/>
              </p:nvGrpSpPr>
              <p:grpSpPr bwMode="auto">
                <a:xfrm>
                  <a:off x="823" y="3625"/>
                  <a:ext cx="49" cy="23"/>
                  <a:chOff x="823" y="3625"/>
                  <a:chExt cx="49" cy="23"/>
                </a:xfrm>
              </p:grpSpPr>
              <p:sp>
                <p:nvSpPr>
                  <p:cNvPr id="138553" name="Freeform 313"/>
                  <p:cNvSpPr>
                    <a:spLocks/>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4" name="Freeform 314"/>
                  <p:cNvSpPr>
                    <a:spLocks/>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5" name="Freeform 315"/>
                  <p:cNvSpPr>
                    <a:spLocks/>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56" name="Group 316"/>
                <p:cNvGrpSpPr>
                  <a:grpSpLocks/>
                </p:cNvGrpSpPr>
                <p:nvPr/>
              </p:nvGrpSpPr>
              <p:grpSpPr bwMode="auto">
                <a:xfrm>
                  <a:off x="836" y="3638"/>
                  <a:ext cx="50" cy="22"/>
                  <a:chOff x="836" y="3638"/>
                  <a:chExt cx="50" cy="22"/>
                </a:xfrm>
              </p:grpSpPr>
              <p:sp>
                <p:nvSpPr>
                  <p:cNvPr id="138557" name="Freeform 317"/>
                  <p:cNvSpPr>
                    <a:spLocks/>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8" name="Freeform 318"/>
                  <p:cNvSpPr>
                    <a:spLocks/>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9" name="Freeform 319"/>
                  <p:cNvSpPr>
                    <a:spLocks/>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60" name="Group 320"/>
                <p:cNvGrpSpPr>
                  <a:grpSpLocks/>
                </p:cNvGrpSpPr>
                <p:nvPr/>
              </p:nvGrpSpPr>
              <p:grpSpPr bwMode="auto">
                <a:xfrm>
                  <a:off x="849" y="3651"/>
                  <a:ext cx="49" cy="22"/>
                  <a:chOff x="849" y="3651"/>
                  <a:chExt cx="49" cy="22"/>
                </a:xfrm>
              </p:grpSpPr>
              <p:sp>
                <p:nvSpPr>
                  <p:cNvPr id="138561" name="Freeform 321"/>
                  <p:cNvSpPr>
                    <a:spLocks/>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62" name="Freeform 322"/>
                  <p:cNvSpPr>
                    <a:spLocks/>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63" name="Freeform 323"/>
                  <p:cNvSpPr>
                    <a:spLocks/>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564" name="Group 324"/>
              <p:cNvGrpSpPr>
                <a:grpSpLocks/>
              </p:cNvGrpSpPr>
              <p:nvPr/>
            </p:nvGrpSpPr>
            <p:grpSpPr bwMode="auto">
              <a:xfrm>
                <a:off x="861" y="3665"/>
                <a:ext cx="99" cy="74"/>
                <a:chOff x="861" y="3665"/>
                <a:chExt cx="99" cy="74"/>
              </a:xfrm>
            </p:grpSpPr>
            <p:grpSp>
              <p:nvGrpSpPr>
                <p:cNvPr id="138565" name="Group 325"/>
                <p:cNvGrpSpPr>
                  <a:grpSpLocks/>
                </p:cNvGrpSpPr>
                <p:nvPr/>
              </p:nvGrpSpPr>
              <p:grpSpPr bwMode="auto">
                <a:xfrm>
                  <a:off x="861" y="3665"/>
                  <a:ext cx="50" cy="23"/>
                  <a:chOff x="861" y="3665"/>
                  <a:chExt cx="50" cy="23"/>
                </a:xfrm>
              </p:grpSpPr>
              <p:sp>
                <p:nvSpPr>
                  <p:cNvPr id="138566" name="Freeform 326"/>
                  <p:cNvSpPr>
                    <a:spLocks/>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67" name="Freeform 327"/>
                  <p:cNvSpPr>
                    <a:spLocks/>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68" name="Freeform 328"/>
                  <p:cNvSpPr>
                    <a:spLocks/>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69" name="Group 329"/>
                <p:cNvGrpSpPr>
                  <a:grpSpLocks/>
                </p:cNvGrpSpPr>
                <p:nvPr/>
              </p:nvGrpSpPr>
              <p:grpSpPr bwMode="auto">
                <a:xfrm>
                  <a:off x="873" y="3678"/>
                  <a:ext cx="49" cy="23"/>
                  <a:chOff x="873" y="3678"/>
                  <a:chExt cx="49" cy="23"/>
                </a:xfrm>
              </p:grpSpPr>
              <p:sp>
                <p:nvSpPr>
                  <p:cNvPr id="138570" name="Freeform 330"/>
                  <p:cNvSpPr>
                    <a:spLocks/>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1" name="Freeform 331"/>
                  <p:cNvSpPr>
                    <a:spLocks/>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2" name="Freeform 332"/>
                  <p:cNvSpPr>
                    <a:spLocks/>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73" name="Group 333"/>
                <p:cNvGrpSpPr>
                  <a:grpSpLocks/>
                </p:cNvGrpSpPr>
                <p:nvPr/>
              </p:nvGrpSpPr>
              <p:grpSpPr bwMode="auto">
                <a:xfrm>
                  <a:off x="886" y="3690"/>
                  <a:ext cx="49" cy="23"/>
                  <a:chOff x="886" y="3690"/>
                  <a:chExt cx="49" cy="23"/>
                </a:xfrm>
              </p:grpSpPr>
              <p:sp>
                <p:nvSpPr>
                  <p:cNvPr id="138574" name="Freeform 334"/>
                  <p:cNvSpPr>
                    <a:spLocks/>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5" name="Freeform 335"/>
                  <p:cNvSpPr>
                    <a:spLocks/>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6" name="Freeform 336"/>
                  <p:cNvSpPr>
                    <a:spLocks/>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77" name="Group 337"/>
                <p:cNvGrpSpPr>
                  <a:grpSpLocks/>
                </p:cNvGrpSpPr>
                <p:nvPr/>
              </p:nvGrpSpPr>
              <p:grpSpPr bwMode="auto">
                <a:xfrm>
                  <a:off x="899" y="3703"/>
                  <a:ext cx="48" cy="23"/>
                  <a:chOff x="899" y="3703"/>
                  <a:chExt cx="48" cy="23"/>
                </a:xfrm>
              </p:grpSpPr>
              <p:sp>
                <p:nvSpPr>
                  <p:cNvPr id="138578" name="Freeform 338"/>
                  <p:cNvSpPr>
                    <a:spLocks/>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9" name="Freeform 339"/>
                  <p:cNvSpPr>
                    <a:spLocks/>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0" name="Freeform 340"/>
                  <p:cNvSpPr>
                    <a:spLocks/>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81" name="Group 341"/>
                <p:cNvGrpSpPr>
                  <a:grpSpLocks/>
                </p:cNvGrpSpPr>
                <p:nvPr/>
              </p:nvGrpSpPr>
              <p:grpSpPr bwMode="auto">
                <a:xfrm>
                  <a:off x="912" y="3716"/>
                  <a:ext cx="48" cy="23"/>
                  <a:chOff x="912" y="3716"/>
                  <a:chExt cx="48" cy="23"/>
                </a:xfrm>
              </p:grpSpPr>
              <p:sp>
                <p:nvSpPr>
                  <p:cNvPr id="138582" name="Freeform 342"/>
                  <p:cNvSpPr>
                    <a:spLocks/>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3" name="Freeform 343"/>
                  <p:cNvSpPr>
                    <a:spLocks/>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4" name="Freeform 344"/>
                  <p:cNvSpPr>
                    <a:spLocks/>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585" name="Group 345"/>
              <p:cNvGrpSpPr>
                <a:grpSpLocks/>
              </p:cNvGrpSpPr>
              <p:nvPr/>
            </p:nvGrpSpPr>
            <p:grpSpPr bwMode="auto">
              <a:xfrm>
                <a:off x="922" y="3727"/>
                <a:ext cx="49" cy="23"/>
                <a:chOff x="922" y="3727"/>
                <a:chExt cx="49" cy="23"/>
              </a:xfrm>
            </p:grpSpPr>
            <p:sp>
              <p:nvSpPr>
                <p:cNvPr id="138586" name="Freeform 346"/>
                <p:cNvSpPr>
                  <a:spLocks/>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7" name="Freeform 347"/>
                <p:cNvSpPr>
                  <a:spLocks/>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8" name="Freeform 348"/>
                <p:cNvSpPr>
                  <a:spLocks/>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89" name="Group 349"/>
              <p:cNvGrpSpPr>
                <a:grpSpLocks/>
              </p:cNvGrpSpPr>
              <p:nvPr/>
            </p:nvGrpSpPr>
            <p:grpSpPr bwMode="auto">
              <a:xfrm>
                <a:off x="895" y="3526"/>
                <a:ext cx="44" cy="23"/>
                <a:chOff x="895" y="3526"/>
                <a:chExt cx="44" cy="23"/>
              </a:xfrm>
            </p:grpSpPr>
            <p:sp>
              <p:nvSpPr>
                <p:cNvPr id="138590" name="Freeform 350"/>
                <p:cNvSpPr>
                  <a:spLocks/>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1" name="Freeform 351"/>
                <p:cNvSpPr>
                  <a:spLocks/>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2" name="Freeform 352"/>
                <p:cNvSpPr>
                  <a:spLocks/>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93" name="Group 353"/>
              <p:cNvGrpSpPr>
                <a:grpSpLocks/>
              </p:cNvGrpSpPr>
              <p:nvPr/>
            </p:nvGrpSpPr>
            <p:grpSpPr bwMode="auto">
              <a:xfrm>
                <a:off x="907" y="3540"/>
                <a:ext cx="45" cy="22"/>
                <a:chOff x="907" y="3540"/>
                <a:chExt cx="45" cy="22"/>
              </a:xfrm>
            </p:grpSpPr>
            <p:sp>
              <p:nvSpPr>
                <p:cNvPr id="138594" name="Freeform 354"/>
                <p:cNvSpPr>
                  <a:spLocks/>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5" name="Freeform 355"/>
                <p:cNvSpPr>
                  <a:spLocks/>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6" name="Freeform 356"/>
                <p:cNvSpPr>
                  <a:spLocks/>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97" name="Group 357"/>
              <p:cNvGrpSpPr>
                <a:grpSpLocks/>
              </p:cNvGrpSpPr>
              <p:nvPr/>
            </p:nvGrpSpPr>
            <p:grpSpPr bwMode="auto">
              <a:xfrm>
                <a:off x="920" y="3553"/>
                <a:ext cx="45" cy="23"/>
                <a:chOff x="920" y="3553"/>
                <a:chExt cx="45" cy="23"/>
              </a:xfrm>
            </p:grpSpPr>
            <p:sp>
              <p:nvSpPr>
                <p:cNvPr id="138598" name="Freeform 358"/>
                <p:cNvSpPr>
                  <a:spLocks/>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9" name="Freeform 359"/>
                <p:cNvSpPr>
                  <a:spLocks/>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0" name="Freeform 360"/>
                <p:cNvSpPr>
                  <a:spLocks/>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01" name="Group 361"/>
              <p:cNvGrpSpPr>
                <a:grpSpLocks/>
              </p:cNvGrpSpPr>
              <p:nvPr/>
            </p:nvGrpSpPr>
            <p:grpSpPr bwMode="auto">
              <a:xfrm>
                <a:off x="934" y="3566"/>
                <a:ext cx="44" cy="23"/>
                <a:chOff x="934" y="3566"/>
                <a:chExt cx="44" cy="23"/>
              </a:xfrm>
            </p:grpSpPr>
            <p:sp>
              <p:nvSpPr>
                <p:cNvPr id="138602" name="Freeform 362"/>
                <p:cNvSpPr>
                  <a:spLocks/>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3" name="Freeform 363"/>
                <p:cNvSpPr>
                  <a:spLocks/>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4" name="Freeform 364"/>
                <p:cNvSpPr>
                  <a:spLocks/>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05" name="Group 365"/>
              <p:cNvGrpSpPr>
                <a:grpSpLocks/>
              </p:cNvGrpSpPr>
              <p:nvPr/>
            </p:nvGrpSpPr>
            <p:grpSpPr bwMode="auto">
              <a:xfrm>
                <a:off x="949" y="3579"/>
                <a:ext cx="83" cy="63"/>
                <a:chOff x="949" y="3579"/>
                <a:chExt cx="83" cy="63"/>
              </a:xfrm>
            </p:grpSpPr>
            <p:grpSp>
              <p:nvGrpSpPr>
                <p:cNvPr id="138606" name="Group 366"/>
                <p:cNvGrpSpPr>
                  <a:grpSpLocks/>
                </p:cNvGrpSpPr>
                <p:nvPr/>
              </p:nvGrpSpPr>
              <p:grpSpPr bwMode="auto">
                <a:xfrm>
                  <a:off x="949" y="3579"/>
                  <a:ext cx="44" cy="23"/>
                  <a:chOff x="949" y="3579"/>
                  <a:chExt cx="44" cy="23"/>
                </a:xfrm>
              </p:grpSpPr>
              <p:sp>
                <p:nvSpPr>
                  <p:cNvPr id="138607" name="Freeform 367"/>
                  <p:cNvSpPr>
                    <a:spLocks/>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8" name="Freeform 368"/>
                  <p:cNvSpPr>
                    <a:spLocks/>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9" name="Freeform 369"/>
                  <p:cNvSpPr>
                    <a:spLocks/>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10" name="Group 370"/>
                <p:cNvGrpSpPr>
                  <a:grpSpLocks/>
                </p:cNvGrpSpPr>
                <p:nvPr/>
              </p:nvGrpSpPr>
              <p:grpSpPr bwMode="auto">
                <a:xfrm>
                  <a:off x="961" y="3592"/>
                  <a:ext cx="45" cy="23"/>
                  <a:chOff x="961" y="3592"/>
                  <a:chExt cx="45" cy="23"/>
                </a:xfrm>
              </p:grpSpPr>
              <p:sp>
                <p:nvSpPr>
                  <p:cNvPr id="138611" name="Freeform 371"/>
                  <p:cNvSpPr>
                    <a:spLocks/>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12" name="Freeform 372"/>
                  <p:cNvSpPr>
                    <a:spLocks/>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13" name="Freeform 373"/>
                  <p:cNvSpPr>
                    <a:spLocks/>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14" name="Group 374"/>
                <p:cNvGrpSpPr>
                  <a:grpSpLocks/>
                </p:cNvGrpSpPr>
                <p:nvPr/>
              </p:nvGrpSpPr>
              <p:grpSpPr bwMode="auto">
                <a:xfrm>
                  <a:off x="974" y="3606"/>
                  <a:ext cx="44" cy="23"/>
                  <a:chOff x="974" y="3606"/>
                  <a:chExt cx="44" cy="23"/>
                </a:xfrm>
              </p:grpSpPr>
              <p:sp>
                <p:nvSpPr>
                  <p:cNvPr id="138615" name="Freeform 375"/>
                  <p:cNvSpPr>
                    <a:spLocks/>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16" name="Freeform 376"/>
                  <p:cNvSpPr>
                    <a:spLocks/>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17" name="Freeform 377"/>
                  <p:cNvSpPr>
                    <a:spLocks/>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18" name="Group 378"/>
                <p:cNvGrpSpPr>
                  <a:grpSpLocks/>
                </p:cNvGrpSpPr>
                <p:nvPr/>
              </p:nvGrpSpPr>
              <p:grpSpPr bwMode="auto">
                <a:xfrm>
                  <a:off x="987" y="3619"/>
                  <a:ext cx="45" cy="23"/>
                  <a:chOff x="987" y="3619"/>
                  <a:chExt cx="45" cy="23"/>
                </a:xfrm>
              </p:grpSpPr>
              <p:sp>
                <p:nvSpPr>
                  <p:cNvPr id="138619" name="Freeform 379"/>
                  <p:cNvSpPr>
                    <a:spLocks/>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0" name="Freeform 380"/>
                  <p:cNvSpPr>
                    <a:spLocks/>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1" name="Freeform 381"/>
                  <p:cNvSpPr>
                    <a:spLocks/>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622" name="Group 382"/>
              <p:cNvGrpSpPr>
                <a:grpSpLocks/>
              </p:cNvGrpSpPr>
              <p:nvPr/>
            </p:nvGrpSpPr>
            <p:grpSpPr bwMode="auto">
              <a:xfrm>
                <a:off x="1002" y="3632"/>
                <a:ext cx="83" cy="63"/>
                <a:chOff x="1002" y="3632"/>
                <a:chExt cx="83" cy="63"/>
              </a:xfrm>
            </p:grpSpPr>
            <p:grpSp>
              <p:nvGrpSpPr>
                <p:cNvPr id="138623" name="Group 383"/>
                <p:cNvGrpSpPr>
                  <a:grpSpLocks/>
                </p:cNvGrpSpPr>
                <p:nvPr/>
              </p:nvGrpSpPr>
              <p:grpSpPr bwMode="auto">
                <a:xfrm>
                  <a:off x="1002" y="3632"/>
                  <a:ext cx="44" cy="22"/>
                  <a:chOff x="1002" y="3632"/>
                  <a:chExt cx="44" cy="22"/>
                </a:xfrm>
              </p:grpSpPr>
              <p:sp>
                <p:nvSpPr>
                  <p:cNvPr id="138624" name="Freeform 384"/>
                  <p:cNvSpPr>
                    <a:spLocks/>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5" name="Freeform 385"/>
                  <p:cNvSpPr>
                    <a:spLocks/>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6" name="Freeform 386"/>
                  <p:cNvSpPr>
                    <a:spLocks/>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27" name="Group 387"/>
                <p:cNvGrpSpPr>
                  <a:grpSpLocks/>
                </p:cNvGrpSpPr>
                <p:nvPr/>
              </p:nvGrpSpPr>
              <p:grpSpPr bwMode="auto">
                <a:xfrm>
                  <a:off x="1014" y="3645"/>
                  <a:ext cx="44" cy="23"/>
                  <a:chOff x="1014" y="3645"/>
                  <a:chExt cx="44" cy="23"/>
                </a:xfrm>
              </p:grpSpPr>
              <p:sp>
                <p:nvSpPr>
                  <p:cNvPr id="138628" name="Freeform 388"/>
                  <p:cNvSpPr>
                    <a:spLocks/>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9" name="Freeform 389"/>
                  <p:cNvSpPr>
                    <a:spLocks/>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0" name="Freeform 390"/>
                  <p:cNvSpPr>
                    <a:spLocks/>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31" name="Group 391"/>
                <p:cNvGrpSpPr>
                  <a:grpSpLocks/>
                </p:cNvGrpSpPr>
                <p:nvPr/>
              </p:nvGrpSpPr>
              <p:grpSpPr bwMode="auto">
                <a:xfrm>
                  <a:off x="1027" y="3659"/>
                  <a:ext cx="45" cy="23"/>
                  <a:chOff x="1027" y="3659"/>
                  <a:chExt cx="45" cy="23"/>
                </a:xfrm>
              </p:grpSpPr>
              <p:sp>
                <p:nvSpPr>
                  <p:cNvPr id="138632" name="Freeform 392"/>
                  <p:cNvSpPr>
                    <a:spLocks/>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3" name="Freeform 393"/>
                  <p:cNvSpPr>
                    <a:spLocks/>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4" name="Freeform 394"/>
                  <p:cNvSpPr>
                    <a:spLocks/>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35" name="Group 395"/>
                <p:cNvGrpSpPr>
                  <a:grpSpLocks/>
                </p:cNvGrpSpPr>
                <p:nvPr/>
              </p:nvGrpSpPr>
              <p:grpSpPr bwMode="auto">
                <a:xfrm>
                  <a:off x="1040" y="3672"/>
                  <a:ext cx="45" cy="23"/>
                  <a:chOff x="1040" y="3672"/>
                  <a:chExt cx="45" cy="23"/>
                </a:xfrm>
              </p:grpSpPr>
              <p:sp>
                <p:nvSpPr>
                  <p:cNvPr id="138636" name="Freeform 396"/>
                  <p:cNvSpPr>
                    <a:spLocks/>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7" name="Freeform 397"/>
                  <p:cNvSpPr>
                    <a:spLocks/>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8" name="Freeform 398"/>
                  <p:cNvSpPr>
                    <a:spLocks/>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639" name="Group 399"/>
              <p:cNvGrpSpPr>
                <a:grpSpLocks/>
              </p:cNvGrpSpPr>
              <p:nvPr/>
            </p:nvGrpSpPr>
            <p:grpSpPr bwMode="auto">
              <a:xfrm>
                <a:off x="1054" y="3685"/>
                <a:ext cx="45" cy="23"/>
                <a:chOff x="1054" y="3685"/>
                <a:chExt cx="45" cy="23"/>
              </a:xfrm>
            </p:grpSpPr>
            <p:sp>
              <p:nvSpPr>
                <p:cNvPr id="138640" name="Freeform 400"/>
                <p:cNvSpPr>
                  <a:spLocks/>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1" name="Freeform 401"/>
                <p:cNvSpPr>
                  <a:spLocks/>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2" name="Freeform 402"/>
                <p:cNvSpPr>
                  <a:spLocks/>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43" name="Group 403"/>
              <p:cNvGrpSpPr>
                <a:grpSpLocks/>
              </p:cNvGrpSpPr>
              <p:nvPr/>
            </p:nvGrpSpPr>
            <p:grpSpPr bwMode="auto">
              <a:xfrm>
                <a:off x="1067" y="3698"/>
                <a:ext cx="45" cy="23"/>
                <a:chOff x="1067" y="3698"/>
                <a:chExt cx="45" cy="23"/>
              </a:xfrm>
            </p:grpSpPr>
            <p:sp>
              <p:nvSpPr>
                <p:cNvPr id="138644" name="Freeform 404"/>
                <p:cNvSpPr>
                  <a:spLocks/>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5" name="Freeform 405"/>
                <p:cNvSpPr>
                  <a:spLocks/>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6" name="Freeform 406"/>
                <p:cNvSpPr>
                  <a:spLocks/>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47" name="Group 407"/>
              <p:cNvGrpSpPr>
                <a:grpSpLocks/>
              </p:cNvGrpSpPr>
              <p:nvPr/>
            </p:nvGrpSpPr>
            <p:grpSpPr bwMode="auto">
              <a:xfrm>
                <a:off x="1079" y="3712"/>
                <a:ext cx="44" cy="23"/>
                <a:chOff x="1079" y="3712"/>
                <a:chExt cx="44" cy="23"/>
              </a:xfrm>
            </p:grpSpPr>
            <p:sp>
              <p:nvSpPr>
                <p:cNvPr id="138648" name="Freeform 408"/>
                <p:cNvSpPr>
                  <a:spLocks/>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9" name="Freeform 409"/>
                <p:cNvSpPr>
                  <a:spLocks/>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0" name="Freeform 410"/>
                <p:cNvSpPr>
                  <a:spLocks/>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51" name="Group 411"/>
              <p:cNvGrpSpPr>
                <a:grpSpLocks/>
              </p:cNvGrpSpPr>
              <p:nvPr/>
            </p:nvGrpSpPr>
            <p:grpSpPr bwMode="auto">
              <a:xfrm>
                <a:off x="1093" y="3725"/>
                <a:ext cx="45" cy="23"/>
                <a:chOff x="1093" y="3725"/>
                <a:chExt cx="45" cy="23"/>
              </a:xfrm>
            </p:grpSpPr>
            <p:sp>
              <p:nvSpPr>
                <p:cNvPr id="138652" name="Freeform 412"/>
                <p:cNvSpPr>
                  <a:spLocks/>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3" name="Freeform 413"/>
                <p:cNvSpPr>
                  <a:spLocks/>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4" name="Freeform 414"/>
                <p:cNvSpPr>
                  <a:spLocks/>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55" name="Group 415"/>
              <p:cNvGrpSpPr>
                <a:grpSpLocks/>
              </p:cNvGrpSpPr>
              <p:nvPr/>
            </p:nvGrpSpPr>
            <p:grpSpPr bwMode="auto">
              <a:xfrm>
                <a:off x="1108" y="3739"/>
                <a:ext cx="44" cy="23"/>
                <a:chOff x="1108" y="3739"/>
                <a:chExt cx="44" cy="23"/>
              </a:xfrm>
            </p:grpSpPr>
            <p:sp>
              <p:nvSpPr>
                <p:cNvPr id="138656" name="Freeform 416"/>
                <p:cNvSpPr>
                  <a:spLocks/>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7" name="Freeform 417"/>
                <p:cNvSpPr>
                  <a:spLocks/>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8" name="Freeform 418"/>
                <p:cNvSpPr>
                  <a:spLocks/>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59" name="Group 419"/>
              <p:cNvGrpSpPr>
                <a:grpSpLocks/>
              </p:cNvGrpSpPr>
              <p:nvPr/>
            </p:nvGrpSpPr>
            <p:grpSpPr bwMode="auto">
              <a:xfrm>
                <a:off x="1121" y="3753"/>
                <a:ext cx="45" cy="23"/>
                <a:chOff x="1121" y="3753"/>
                <a:chExt cx="45" cy="23"/>
              </a:xfrm>
            </p:grpSpPr>
            <p:sp>
              <p:nvSpPr>
                <p:cNvPr id="138660" name="Freeform 420"/>
                <p:cNvSpPr>
                  <a:spLocks/>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1" name="Freeform 421"/>
                <p:cNvSpPr>
                  <a:spLocks/>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2" name="Freeform 422"/>
                <p:cNvSpPr>
                  <a:spLocks/>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63" name="Group 423"/>
              <p:cNvGrpSpPr>
                <a:grpSpLocks/>
              </p:cNvGrpSpPr>
              <p:nvPr/>
            </p:nvGrpSpPr>
            <p:grpSpPr bwMode="auto">
              <a:xfrm>
                <a:off x="1133" y="3767"/>
                <a:ext cx="44" cy="23"/>
                <a:chOff x="1133" y="3767"/>
                <a:chExt cx="44" cy="23"/>
              </a:xfrm>
            </p:grpSpPr>
            <p:sp>
              <p:nvSpPr>
                <p:cNvPr id="138664" name="Freeform 424"/>
                <p:cNvSpPr>
                  <a:spLocks/>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5" name="Freeform 425"/>
                <p:cNvSpPr>
                  <a:spLocks/>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6" name="Freeform 426"/>
                <p:cNvSpPr>
                  <a:spLocks/>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667" name="Freeform 427"/>
              <p:cNvSpPr>
                <a:spLocks/>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8" name="Freeform 428"/>
              <p:cNvSpPr>
                <a:spLocks/>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9" name="Freeform 429"/>
              <p:cNvSpPr>
                <a:spLocks/>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0" name="Freeform 430"/>
              <p:cNvSpPr>
                <a:spLocks/>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1" name="Freeform 431"/>
              <p:cNvSpPr>
                <a:spLocks/>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2" name="Freeform 432"/>
              <p:cNvSpPr>
                <a:spLocks/>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3" name="Freeform 433"/>
              <p:cNvSpPr>
                <a:spLocks/>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4" name="Freeform 434"/>
              <p:cNvSpPr>
                <a:spLocks/>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5" name="Freeform 435"/>
              <p:cNvSpPr>
                <a:spLocks/>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6" name="Freeform 436"/>
              <p:cNvSpPr>
                <a:spLocks/>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7" name="Freeform 437"/>
              <p:cNvSpPr>
                <a:spLocks/>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678" name="Group 438"/>
              <p:cNvGrpSpPr>
                <a:grpSpLocks/>
              </p:cNvGrpSpPr>
              <p:nvPr/>
            </p:nvGrpSpPr>
            <p:grpSpPr bwMode="auto">
              <a:xfrm>
                <a:off x="700" y="3535"/>
                <a:ext cx="49" cy="24"/>
                <a:chOff x="700" y="3535"/>
                <a:chExt cx="49" cy="24"/>
              </a:xfrm>
            </p:grpSpPr>
            <p:sp>
              <p:nvSpPr>
                <p:cNvPr id="138679" name="Freeform 439"/>
                <p:cNvSpPr>
                  <a:spLocks/>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0" name="Freeform 440"/>
                <p:cNvSpPr>
                  <a:spLocks/>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1" name="Freeform 441"/>
                <p:cNvSpPr>
                  <a:spLocks/>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82" name="Group 442"/>
              <p:cNvGrpSpPr>
                <a:grpSpLocks/>
              </p:cNvGrpSpPr>
              <p:nvPr/>
            </p:nvGrpSpPr>
            <p:grpSpPr bwMode="auto">
              <a:xfrm>
                <a:off x="714" y="3551"/>
                <a:ext cx="49" cy="22"/>
                <a:chOff x="714" y="3551"/>
                <a:chExt cx="49" cy="22"/>
              </a:xfrm>
            </p:grpSpPr>
            <p:sp>
              <p:nvSpPr>
                <p:cNvPr id="138683" name="Freeform 443"/>
                <p:cNvSpPr>
                  <a:spLocks/>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4" name="Freeform 444"/>
                <p:cNvSpPr>
                  <a:spLocks/>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5" name="Freeform 445"/>
                <p:cNvSpPr>
                  <a:spLocks/>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86" name="Group 446"/>
              <p:cNvGrpSpPr>
                <a:grpSpLocks/>
              </p:cNvGrpSpPr>
              <p:nvPr/>
            </p:nvGrpSpPr>
            <p:grpSpPr bwMode="auto">
              <a:xfrm>
                <a:off x="728" y="3564"/>
                <a:ext cx="48" cy="23"/>
                <a:chOff x="728" y="3564"/>
                <a:chExt cx="48" cy="23"/>
              </a:xfrm>
            </p:grpSpPr>
            <p:sp>
              <p:nvSpPr>
                <p:cNvPr id="138687" name="Freeform 447"/>
                <p:cNvSpPr>
                  <a:spLocks/>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8" name="Freeform 448"/>
                <p:cNvSpPr>
                  <a:spLocks/>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9" name="Freeform 449"/>
                <p:cNvSpPr>
                  <a:spLocks/>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90" name="Group 450"/>
              <p:cNvGrpSpPr>
                <a:grpSpLocks/>
              </p:cNvGrpSpPr>
              <p:nvPr/>
            </p:nvGrpSpPr>
            <p:grpSpPr bwMode="auto">
              <a:xfrm>
                <a:off x="742" y="3582"/>
                <a:ext cx="49" cy="23"/>
                <a:chOff x="742" y="3582"/>
                <a:chExt cx="49" cy="23"/>
              </a:xfrm>
            </p:grpSpPr>
            <p:sp>
              <p:nvSpPr>
                <p:cNvPr id="138691" name="Freeform 451"/>
                <p:cNvSpPr>
                  <a:spLocks/>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92" name="Freeform 452"/>
                <p:cNvSpPr>
                  <a:spLocks/>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93" name="Freeform 453"/>
                <p:cNvSpPr>
                  <a:spLocks/>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94" name="Group 454"/>
              <p:cNvGrpSpPr>
                <a:grpSpLocks/>
              </p:cNvGrpSpPr>
              <p:nvPr/>
            </p:nvGrpSpPr>
            <p:grpSpPr bwMode="auto">
              <a:xfrm>
                <a:off x="752" y="3597"/>
                <a:ext cx="133" cy="106"/>
                <a:chOff x="752" y="3597"/>
                <a:chExt cx="133" cy="106"/>
              </a:xfrm>
            </p:grpSpPr>
            <p:sp>
              <p:nvSpPr>
                <p:cNvPr id="138695" name="Freeform 455"/>
                <p:cNvSpPr>
                  <a:spLocks/>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96" name="Freeform 456"/>
                <p:cNvSpPr>
                  <a:spLocks/>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97" name="Freeform 457"/>
                <p:cNvSpPr>
                  <a:spLocks/>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98" name="Group 458"/>
              <p:cNvGrpSpPr>
                <a:grpSpLocks/>
              </p:cNvGrpSpPr>
              <p:nvPr/>
            </p:nvGrpSpPr>
            <p:grpSpPr bwMode="auto">
              <a:xfrm>
                <a:off x="844" y="3694"/>
                <a:ext cx="48" cy="23"/>
                <a:chOff x="844" y="3694"/>
                <a:chExt cx="48" cy="23"/>
              </a:xfrm>
            </p:grpSpPr>
            <p:sp>
              <p:nvSpPr>
                <p:cNvPr id="138699" name="Freeform 459"/>
                <p:cNvSpPr>
                  <a:spLocks/>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0" name="Freeform 460"/>
                <p:cNvSpPr>
                  <a:spLocks/>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1" name="Freeform 461"/>
                <p:cNvSpPr>
                  <a:spLocks/>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02" name="Group 462"/>
              <p:cNvGrpSpPr>
                <a:grpSpLocks/>
              </p:cNvGrpSpPr>
              <p:nvPr/>
            </p:nvGrpSpPr>
            <p:grpSpPr bwMode="auto">
              <a:xfrm>
                <a:off x="857" y="3710"/>
                <a:ext cx="49" cy="22"/>
                <a:chOff x="857" y="3710"/>
                <a:chExt cx="49" cy="22"/>
              </a:xfrm>
            </p:grpSpPr>
            <p:sp>
              <p:nvSpPr>
                <p:cNvPr id="138703" name="Freeform 463"/>
                <p:cNvSpPr>
                  <a:spLocks/>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4" name="Freeform 464"/>
                <p:cNvSpPr>
                  <a:spLocks/>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5" name="Freeform 465"/>
                <p:cNvSpPr>
                  <a:spLocks/>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06" name="Group 466"/>
              <p:cNvGrpSpPr>
                <a:grpSpLocks/>
              </p:cNvGrpSpPr>
              <p:nvPr/>
            </p:nvGrpSpPr>
            <p:grpSpPr bwMode="auto">
              <a:xfrm>
                <a:off x="1086" y="3766"/>
                <a:ext cx="49" cy="23"/>
                <a:chOff x="1086" y="3766"/>
                <a:chExt cx="49" cy="23"/>
              </a:xfrm>
            </p:grpSpPr>
            <p:sp>
              <p:nvSpPr>
                <p:cNvPr id="138707" name="Freeform 467"/>
                <p:cNvSpPr>
                  <a:spLocks/>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8" name="Freeform 468"/>
                <p:cNvSpPr>
                  <a:spLocks/>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9" name="Freeform 469"/>
                <p:cNvSpPr>
                  <a:spLocks/>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10" name="Group 470"/>
              <p:cNvGrpSpPr>
                <a:grpSpLocks/>
              </p:cNvGrpSpPr>
              <p:nvPr/>
            </p:nvGrpSpPr>
            <p:grpSpPr bwMode="auto">
              <a:xfrm>
                <a:off x="934" y="3740"/>
                <a:ext cx="48" cy="23"/>
                <a:chOff x="934" y="3740"/>
                <a:chExt cx="48" cy="23"/>
              </a:xfrm>
            </p:grpSpPr>
            <p:sp>
              <p:nvSpPr>
                <p:cNvPr id="138711" name="Freeform 471"/>
                <p:cNvSpPr>
                  <a:spLocks/>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2" name="Freeform 472"/>
                <p:cNvSpPr>
                  <a:spLocks/>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3" name="Freeform 473"/>
                <p:cNvSpPr>
                  <a:spLocks/>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14" name="Group 474"/>
              <p:cNvGrpSpPr>
                <a:grpSpLocks/>
              </p:cNvGrpSpPr>
              <p:nvPr/>
            </p:nvGrpSpPr>
            <p:grpSpPr bwMode="auto">
              <a:xfrm>
                <a:off x="943" y="3754"/>
                <a:ext cx="49" cy="23"/>
                <a:chOff x="943" y="3754"/>
                <a:chExt cx="49" cy="23"/>
              </a:xfrm>
            </p:grpSpPr>
            <p:sp>
              <p:nvSpPr>
                <p:cNvPr id="138715" name="Freeform 475"/>
                <p:cNvSpPr>
                  <a:spLocks/>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6" name="Freeform 476"/>
                <p:cNvSpPr>
                  <a:spLocks/>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7" name="Freeform 477"/>
                <p:cNvSpPr>
                  <a:spLocks/>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718" name="Freeform 478"/>
              <p:cNvSpPr>
                <a:spLocks/>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9" name="Freeform 479"/>
              <p:cNvSpPr>
                <a:spLocks/>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20" name="Freeform 480"/>
              <p:cNvSpPr>
                <a:spLocks/>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21" name="Group 481"/>
            <p:cNvGrpSpPr>
              <a:grpSpLocks/>
            </p:cNvGrpSpPr>
            <p:nvPr/>
          </p:nvGrpSpPr>
          <p:grpSpPr bwMode="auto">
            <a:xfrm>
              <a:off x="920" y="3821"/>
              <a:ext cx="413" cy="50"/>
              <a:chOff x="920" y="3821"/>
              <a:chExt cx="413" cy="50"/>
            </a:xfrm>
          </p:grpSpPr>
          <p:sp>
            <p:nvSpPr>
              <p:cNvPr id="138722" name="Freeform 482"/>
              <p:cNvSpPr>
                <a:spLocks/>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23" name="Freeform 483"/>
              <p:cNvSpPr>
                <a:spLocks/>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24" name="Rectangle 484"/>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黑体" pitchFamily="2" charset="-122"/>
                </a:endParaRPr>
              </a:p>
            </p:txBody>
          </p:sp>
          <p:sp>
            <p:nvSpPr>
              <p:cNvPr id="138725" name="Rectangle 485"/>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endParaRPr lang="zh-CN" altLang="en-US" b="1">
                  <a:solidFill>
                    <a:srgbClr val="000099"/>
                  </a:solidFill>
                  <a:latin typeface="+mn-lt"/>
                  <a:ea typeface="黑体" pitchFamily="2" charset="-122"/>
                </a:endParaRPr>
              </a:p>
            </p:txBody>
          </p:sp>
        </p:grpSp>
        <p:grpSp>
          <p:nvGrpSpPr>
            <p:cNvPr id="138726" name="Group 486"/>
            <p:cNvGrpSpPr>
              <a:grpSpLocks/>
            </p:cNvGrpSpPr>
            <p:nvPr/>
          </p:nvGrpSpPr>
          <p:grpSpPr bwMode="auto">
            <a:xfrm>
              <a:off x="1227" y="3477"/>
              <a:ext cx="508" cy="321"/>
              <a:chOff x="1227" y="3477"/>
              <a:chExt cx="508" cy="321"/>
            </a:xfrm>
          </p:grpSpPr>
          <p:sp>
            <p:nvSpPr>
              <p:cNvPr id="138727" name="Freeform 487"/>
              <p:cNvSpPr>
                <a:spLocks/>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28" name="Freeform 488"/>
              <p:cNvSpPr>
                <a:spLocks/>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29" name="Freeform 489"/>
              <p:cNvSpPr>
                <a:spLocks/>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0" name="Line 490"/>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黑体" pitchFamily="2" charset="-122"/>
                </a:endParaRPr>
              </a:p>
            </p:txBody>
          </p:sp>
          <p:sp>
            <p:nvSpPr>
              <p:cNvPr id="138731" name="Freeform 491"/>
              <p:cNvSpPr>
                <a:spLocks/>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2" name="Freeform 492"/>
              <p:cNvSpPr>
                <a:spLocks/>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3" name="Freeform 493"/>
              <p:cNvSpPr>
                <a:spLocks/>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4" name="Freeform 494"/>
              <p:cNvSpPr>
                <a:spLocks/>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5" name="Freeform 495"/>
              <p:cNvSpPr>
                <a:spLocks/>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6" name="Freeform 496"/>
              <p:cNvSpPr>
                <a:spLocks/>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7" name="Freeform 497"/>
              <p:cNvSpPr>
                <a:spLocks/>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8" name="Freeform 498"/>
              <p:cNvSpPr>
                <a:spLocks/>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9" name="Freeform 499"/>
              <p:cNvSpPr>
                <a:spLocks/>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40" name="Freeform 500"/>
              <p:cNvSpPr>
                <a:spLocks/>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41" name="Oval 501"/>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42" name="Oval 502"/>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43" name="Freeform 503"/>
              <p:cNvSpPr>
                <a:spLocks/>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44" name="Oval 504"/>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45" name="Oval 505"/>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746" name="Group 506"/>
          <p:cNvGrpSpPr>
            <a:grpSpLocks/>
          </p:cNvGrpSpPr>
          <p:nvPr/>
        </p:nvGrpSpPr>
        <p:grpSpPr bwMode="auto">
          <a:xfrm>
            <a:off x="7631236" y="2251224"/>
            <a:ext cx="1222772" cy="781050"/>
            <a:chOff x="1680" y="240"/>
            <a:chExt cx="2529" cy="1270"/>
          </a:xfrm>
        </p:grpSpPr>
        <p:sp>
          <p:nvSpPr>
            <p:cNvPr id="138747" name="Oval 507"/>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48" name="Oval 508"/>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49" name="Oval 509"/>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0" name="Oval 510"/>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1" name="Oval 511"/>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2" name="Oval 512"/>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3" name="Oval 513"/>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4" name="Oval 514"/>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5" name="Oval 515"/>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38756" name="Text Box 516"/>
          <p:cNvSpPr txBox="1">
            <a:spLocks noChangeArrowheads="1"/>
          </p:cNvSpPr>
          <p:nvPr/>
        </p:nvSpPr>
        <p:spPr bwMode="auto">
          <a:xfrm>
            <a:off x="7878886" y="2440137"/>
            <a:ext cx="87716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sp>
        <p:nvSpPr>
          <p:cNvPr id="138757" name="Line 517"/>
          <p:cNvSpPr>
            <a:spLocks noChangeShapeType="1"/>
          </p:cNvSpPr>
          <p:nvPr/>
        </p:nvSpPr>
        <p:spPr bwMode="auto">
          <a:xfrm flipV="1">
            <a:off x="1176858" y="2317899"/>
            <a:ext cx="1325959" cy="360362"/>
          </a:xfrm>
          <a:prstGeom prst="line">
            <a:avLst/>
          </a:prstGeom>
          <a:noFill/>
          <a:ln w="57150">
            <a:solidFill>
              <a:srgbClr val="FF0000"/>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8" name="Line 518"/>
          <p:cNvSpPr>
            <a:spLocks noChangeShapeType="1"/>
          </p:cNvSpPr>
          <p:nvPr/>
        </p:nvSpPr>
        <p:spPr bwMode="auto">
          <a:xfrm flipV="1">
            <a:off x="5435063" y="2330600"/>
            <a:ext cx="1523735" cy="115887"/>
          </a:xfrm>
          <a:prstGeom prst="line">
            <a:avLst/>
          </a:prstGeom>
          <a:noFill/>
          <a:ln w="57150">
            <a:solidFill>
              <a:srgbClr val="FF0000"/>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9" name="Line 519"/>
          <p:cNvSpPr>
            <a:spLocks noChangeShapeType="1"/>
          </p:cNvSpPr>
          <p:nvPr/>
        </p:nvSpPr>
        <p:spPr bwMode="auto">
          <a:xfrm>
            <a:off x="7608879" y="2376636"/>
            <a:ext cx="1719792" cy="261938"/>
          </a:xfrm>
          <a:prstGeom prst="line">
            <a:avLst/>
          </a:prstGeom>
          <a:noFill/>
          <a:ln w="57150">
            <a:solidFill>
              <a:srgbClr val="FF0000"/>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60" name="Line 520"/>
          <p:cNvSpPr>
            <a:spLocks noChangeShapeType="1"/>
          </p:cNvSpPr>
          <p:nvPr/>
        </p:nvSpPr>
        <p:spPr bwMode="auto">
          <a:xfrm>
            <a:off x="3199333" y="2287737"/>
            <a:ext cx="1671638" cy="142875"/>
          </a:xfrm>
          <a:prstGeom prst="line">
            <a:avLst/>
          </a:prstGeom>
          <a:noFill/>
          <a:ln w="57150">
            <a:solidFill>
              <a:srgbClr val="FF0000"/>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61" name="Text Box 521"/>
          <p:cNvSpPr txBox="1">
            <a:spLocks noChangeArrowheads="1"/>
          </p:cNvSpPr>
          <p:nvPr/>
        </p:nvSpPr>
        <p:spPr bwMode="auto">
          <a:xfrm>
            <a:off x="2752187" y="1196752"/>
            <a:ext cx="4211409"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000099"/>
                </a:solidFill>
                <a:latin typeface="+mn-lt"/>
                <a:ea typeface="黑体" pitchFamily="2" charset="-122"/>
              </a:rPr>
              <a:t>主机</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1</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向</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2</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发送数据</a:t>
            </a:r>
            <a:endParaRPr kumimoji="1" lang="zh-CN" altLang="en-US" sz="3200" b="1" baseline="-25000" dirty="0">
              <a:solidFill>
                <a:srgbClr val="000099"/>
              </a:solidFill>
              <a:latin typeface="+mn-lt"/>
              <a:ea typeface="黑体" pitchFamily="2" charset="-122"/>
            </a:endParaRPr>
          </a:p>
        </p:txBody>
      </p:sp>
      <p:grpSp>
        <p:nvGrpSpPr>
          <p:cNvPr id="138827" name="Group 587"/>
          <p:cNvGrpSpPr>
            <a:grpSpLocks/>
          </p:cNvGrpSpPr>
          <p:nvPr/>
        </p:nvGrpSpPr>
        <p:grpSpPr bwMode="auto">
          <a:xfrm>
            <a:off x="322121" y="3386039"/>
            <a:ext cx="9455415" cy="2419350"/>
            <a:chOff x="158" y="2405"/>
            <a:chExt cx="5498" cy="1524"/>
          </a:xfrm>
        </p:grpSpPr>
        <p:sp>
          <p:nvSpPr>
            <p:cNvPr id="138764" name="AutoShape 524"/>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5" name="Freeform 525"/>
            <p:cNvSpPr>
              <a:spLocks/>
            </p:cNvSpPr>
            <p:nvPr/>
          </p:nvSpPr>
          <p:spPr bwMode="auto">
            <a:xfrm>
              <a:off x="158"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rgbClr val="FFFF66"/>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8" name="Freeform 528"/>
            <p:cNvSpPr>
              <a:spLocks/>
            </p:cNvSpPr>
            <p:nvPr/>
          </p:nvSpPr>
          <p:spPr bwMode="auto">
            <a:xfrm>
              <a:off x="158"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rgbClr val="FFFF66"/>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6" name="Freeform 526"/>
            <p:cNvSpPr>
              <a:spLocks/>
            </p:cNvSpPr>
            <p:nvPr/>
          </p:nvSpPr>
          <p:spPr bwMode="auto">
            <a:xfrm>
              <a:off x="158"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rgbClr val="FFFF66"/>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7" name="Freeform 527"/>
            <p:cNvSpPr>
              <a:spLocks/>
            </p:cNvSpPr>
            <p:nvPr/>
          </p:nvSpPr>
          <p:spPr bwMode="auto">
            <a:xfrm>
              <a:off x="158"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rgbClr val="FFFF66"/>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9" name="Rectangle 529"/>
            <p:cNvSpPr>
              <a:spLocks noChangeArrowheads="1"/>
            </p:cNvSpPr>
            <p:nvPr/>
          </p:nvSpPr>
          <p:spPr bwMode="auto">
            <a:xfrm>
              <a:off x="170" y="3363"/>
              <a:ext cx="486" cy="194"/>
            </a:xfrm>
            <a:prstGeom prst="rect">
              <a:avLst/>
            </a:prstGeom>
            <a:noFill/>
            <a:ln>
              <a:noFill/>
            </a:ln>
            <a:effectLst/>
            <a:extLst>
              <a:ext uri="{909E8E84-426E-40DD-AFC4-6F175D3DCCD1}">
                <a14:hiddenFill xmlns="" xmlns:a14="http://schemas.microsoft.com/office/drawing/2010/main">
                  <a:solidFill>
                    <a:srgbClr val="DDDDDD"/>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70" name="Text Box 530"/>
            <p:cNvSpPr txBox="1">
              <a:spLocks noChangeArrowheads="1"/>
            </p:cNvSpPr>
            <p:nvPr/>
          </p:nvSpPr>
          <p:spPr bwMode="auto">
            <a:xfrm>
              <a:off x="158" y="3330"/>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138771" name="Text Box 531"/>
            <p:cNvSpPr txBox="1">
              <a:spLocks noChangeArrowheads="1"/>
            </p:cNvSpPr>
            <p:nvPr/>
          </p:nvSpPr>
          <p:spPr bwMode="auto">
            <a:xfrm>
              <a:off x="160" y="2677"/>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应用层</a:t>
              </a:r>
            </a:p>
          </p:txBody>
        </p:sp>
        <p:sp>
          <p:nvSpPr>
            <p:cNvPr id="138772" name="Text Box 532"/>
            <p:cNvSpPr txBox="1">
              <a:spLocks noChangeArrowheads="1"/>
            </p:cNvSpPr>
            <p:nvPr/>
          </p:nvSpPr>
          <p:spPr bwMode="auto">
            <a:xfrm>
              <a:off x="158" y="2894"/>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运输层</a:t>
              </a:r>
            </a:p>
          </p:txBody>
        </p:sp>
        <p:sp>
          <p:nvSpPr>
            <p:cNvPr id="138773" name="Text Box 533"/>
            <p:cNvSpPr txBox="1">
              <a:spLocks noChangeArrowheads="1"/>
            </p:cNvSpPr>
            <p:nvPr/>
          </p:nvSpPr>
          <p:spPr bwMode="auto">
            <a:xfrm>
              <a:off x="158" y="3112"/>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774" name="Text Box 534"/>
            <p:cNvSpPr txBox="1">
              <a:spLocks noChangeArrowheads="1"/>
            </p:cNvSpPr>
            <p:nvPr/>
          </p:nvSpPr>
          <p:spPr bwMode="auto">
            <a:xfrm>
              <a:off x="158" y="3548"/>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776" name="AutoShape 536"/>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77" name="Freeform 537"/>
            <p:cNvSpPr>
              <a:spLocks/>
            </p:cNvSpPr>
            <p:nvPr/>
          </p:nvSpPr>
          <p:spPr bwMode="auto">
            <a:xfrm>
              <a:off x="5092"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rgbClr val="FFFF66"/>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78" name="Freeform 538"/>
            <p:cNvSpPr>
              <a:spLocks/>
            </p:cNvSpPr>
            <p:nvPr/>
          </p:nvSpPr>
          <p:spPr bwMode="auto">
            <a:xfrm>
              <a:off x="5092"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rgbClr val="FFFF66"/>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79" name="Freeform 539"/>
            <p:cNvSpPr>
              <a:spLocks/>
            </p:cNvSpPr>
            <p:nvPr/>
          </p:nvSpPr>
          <p:spPr bwMode="auto">
            <a:xfrm>
              <a:off x="5092"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rgbClr val="FFFF66"/>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0" name="Freeform 540"/>
            <p:cNvSpPr>
              <a:spLocks/>
            </p:cNvSpPr>
            <p:nvPr/>
          </p:nvSpPr>
          <p:spPr bwMode="auto">
            <a:xfrm>
              <a:off x="5092"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rgbClr val="FFFF66"/>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1" name="Rectangle 541"/>
            <p:cNvSpPr>
              <a:spLocks noChangeArrowheads="1"/>
            </p:cNvSpPr>
            <p:nvPr/>
          </p:nvSpPr>
          <p:spPr bwMode="auto">
            <a:xfrm>
              <a:off x="5104" y="3362"/>
              <a:ext cx="486" cy="195"/>
            </a:xfrm>
            <a:prstGeom prst="rect">
              <a:avLst/>
            </a:prstGeom>
            <a:noFill/>
            <a:ln>
              <a:noFill/>
            </a:ln>
            <a:effectLst/>
            <a:extLst>
              <a:ext uri="{909E8E84-426E-40DD-AFC4-6F175D3DCCD1}">
                <a14:hiddenFill xmlns="" xmlns:a14="http://schemas.microsoft.com/office/drawing/2010/main">
                  <a:solidFill>
                    <a:srgbClr val="DDDDDD"/>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2" name="Text Box 542"/>
            <p:cNvSpPr txBox="1">
              <a:spLocks noChangeArrowheads="1"/>
            </p:cNvSpPr>
            <p:nvPr/>
          </p:nvSpPr>
          <p:spPr bwMode="auto">
            <a:xfrm>
              <a:off x="5057" y="3339"/>
              <a:ext cx="54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b="1">
                  <a:solidFill>
                    <a:srgbClr val="000099"/>
                  </a:solidFill>
                  <a:latin typeface="+mn-lt"/>
                  <a:ea typeface="黑体" pitchFamily="2" charset="-122"/>
                </a:rPr>
                <a:t>链路层</a:t>
              </a:r>
            </a:p>
          </p:txBody>
        </p:sp>
        <p:sp>
          <p:nvSpPr>
            <p:cNvPr id="138783" name="Text Box 543"/>
            <p:cNvSpPr txBox="1">
              <a:spLocks noChangeArrowheads="1"/>
            </p:cNvSpPr>
            <p:nvPr/>
          </p:nvSpPr>
          <p:spPr bwMode="auto">
            <a:xfrm>
              <a:off x="5059" y="2677"/>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应用层</a:t>
              </a:r>
            </a:p>
          </p:txBody>
        </p:sp>
        <p:sp>
          <p:nvSpPr>
            <p:cNvPr id="138784" name="Text Box 544"/>
            <p:cNvSpPr txBox="1">
              <a:spLocks noChangeArrowheads="1"/>
            </p:cNvSpPr>
            <p:nvPr/>
          </p:nvSpPr>
          <p:spPr bwMode="auto">
            <a:xfrm>
              <a:off x="5057" y="2894"/>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运输层</a:t>
              </a:r>
            </a:p>
          </p:txBody>
        </p:sp>
        <p:sp>
          <p:nvSpPr>
            <p:cNvPr id="138785" name="Text Box 545"/>
            <p:cNvSpPr txBox="1">
              <a:spLocks noChangeArrowheads="1"/>
            </p:cNvSpPr>
            <p:nvPr/>
          </p:nvSpPr>
          <p:spPr bwMode="auto">
            <a:xfrm>
              <a:off x="5057" y="3112"/>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786" name="Text Box 546"/>
            <p:cNvSpPr txBox="1">
              <a:spLocks noChangeArrowheads="1"/>
            </p:cNvSpPr>
            <p:nvPr/>
          </p:nvSpPr>
          <p:spPr bwMode="auto">
            <a:xfrm>
              <a:off x="5057" y="3548"/>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787" name="AutoShape 547"/>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8" name="Freeform 548"/>
            <p:cNvSpPr>
              <a:spLocks/>
            </p:cNvSpPr>
            <p:nvPr/>
          </p:nvSpPr>
          <p:spPr bwMode="auto">
            <a:xfrm>
              <a:off x="1383"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9" name="Rectangle 549"/>
            <p:cNvSpPr>
              <a:spLocks noChangeArrowheads="1"/>
            </p:cNvSpPr>
            <p:nvPr/>
          </p:nvSpPr>
          <p:spPr bwMode="auto">
            <a:xfrm>
              <a:off x="1408" y="3353"/>
              <a:ext cx="476" cy="204"/>
            </a:xfrm>
            <a:prstGeom prst="rect">
              <a:avLst/>
            </a:prstGeom>
            <a:noFill/>
            <a:ln>
              <a:noFill/>
            </a:ln>
            <a:effectLst/>
            <a:extLst>
              <a:ext uri="{909E8E84-426E-40DD-AFC4-6F175D3DCCD1}">
                <a14:hiddenFill xmlns="" xmlns:a14="http://schemas.microsoft.com/office/drawing/2010/main">
                  <a:solidFill>
                    <a:srgbClr val="DDDDDD"/>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0" name="Freeform 550"/>
            <p:cNvSpPr>
              <a:spLocks/>
            </p:cNvSpPr>
            <p:nvPr/>
          </p:nvSpPr>
          <p:spPr bwMode="auto">
            <a:xfrm>
              <a:off x="1383"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1" name="Text Box 551"/>
            <p:cNvSpPr txBox="1">
              <a:spLocks noChangeArrowheads="1"/>
            </p:cNvSpPr>
            <p:nvPr/>
          </p:nvSpPr>
          <p:spPr bwMode="auto">
            <a:xfrm>
              <a:off x="1379" y="3330"/>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138792" name="Text Box 552"/>
            <p:cNvSpPr txBox="1">
              <a:spLocks noChangeArrowheads="1"/>
            </p:cNvSpPr>
            <p:nvPr/>
          </p:nvSpPr>
          <p:spPr bwMode="auto">
            <a:xfrm>
              <a:off x="1379" y="3112"/>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99"/>
                  </a:solidFill>
                  <a:latin typeface="+mn-lt"/>
                  <a:ea typeface="黑体" pitchFamily="2" charset="-122"/>
                </a:rPr>
                <a:t>网络层</a:t>
              </a:r>
            </a:p>
          </p:txBody>
        </p:sp>
        <p:sp>
          <p:nvSpPr>
            <p:cNvPr id="138793" name="Text Box 553"/>
            <p:cNvSpPr txBox="1">
              <a:spLocks noChangeArrowheads="1"/>
            </p:cNvSpPr>
            <p:nvPr/>
          </p:nvSpPr>
          <p:spPr bwMode="auto">
            <a:xfrm>
              <a:off x="1379" y="3548"/>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794" name="AutoShape 554"/>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5" name="Freeform 555"/>
            <p:cNvSpPr>
              <a:spLocks/>
            </p:cNvSpPr>
            <p:nvPr/>
          </p:nvSpPr>
          <p:spPr bwMode="auto">
            <a:xfrm>
              <a:off x="2710"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6" name="Rectangle 556"/>
            <p:cNvSpPr>
              <a:spLocks noChangeArrowheads="1"/>
            </p:cNvSpPr>
            <p:nvPr/>
          </p:nvSpPr>
          <p:spPr bwMode="auto">
            <a:xfrm>
              <a:off x="2722" y="3353"/>
              <a:ext cx="492" cy="204"/>
            </a:xfrm>
            <a:prstGeom prst="rect">
              <a:avLst/>
            </a:prstGeom>
            <a:noFill/>
            <a:ln>
              <a:noFill/>
            </a:ln>
            <a:effectLst/>
            <a:extLst>
              <a:ext uri="{909E8E84-426E-40DD-AFC4-6F175D3DCCD1}">
                <a14:hiddenFill xmlns="" xmlns:a14="http://schemas.microsoft.com/office/drawing/2010/main">
                  <a:solidFill>
                    <a:srgbClr val="DDDDDD"/>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7" name="Freeform 557"/>
            <p:cNvSpPr>
              <a:spLocks/>
            </p:cNvSpPr>
            <p:nvPr/>
          </p:nvSpPr>
          <p:spPr bwMode="auto">
            <a:xfrm>
              <a:off x="2710"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8" name="Text Box 558"/>
            <p:cNvSpPr txBox="1">
              <a:spLocks noChangeArrowheads="1"/>
            </p:cNvSpPr>
            <p:nvPr/>
          </p:nvSpPr>
          <p:spPr bwMode="auto">
            <a:xfrm>
              <a:off x="2699" y="3330"/>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138799" name="Text Box 559"/>
            <p:cNvSpPr txBox="1">
              <a:spLocks noChangeArrowheads="1"/>
            </p:cNvSpPr>
            <p:nvPr/>
          </p:nvSpPr>
          <p:spPr bwMode="auto">
            <a:xfrm>
              <a:off x="2699" y="3112"/>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800" name="Text Box 560"/>
            <p:cNvSpPr txBox="1">
              <a:spLocks noChangeArrowheads="1"/>
            </p:cNvSpPr>
            <p:nvPr/>
          </p:nvSpPr>
          <p:spPr bwMode="auto">
            <a:xfrm>
              <a:off x="2699" y="3548"/>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801" name="AutoShape 561"/>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802" name="Freeform 562"/>
            <p:cNvSpPr>
              <a:spLocks/>
            </p:cNvSpPr>
            <p:nvPr/>
          </p:nvSpPr>
          <p:spPr bwMode="auto">
            <a:xfrm>
              <a:off x="3901"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803" name="Rectangle 563"/>
            <p:cNvSpPr>
              <a:spLocks noChangeArrowheads="1"/>
            </p:cNvSpPr>
            <p:nvPr/>
          </p:nvSpPr>
          <p:spPr bwMode="auto">
            <a:xfrm>
              <a:off x="3910" y="3353"/>
              <a:ext cx="498" cy="204"/>
            </a:xfrm>
            <a:prstGeom prst="rect">
              <a:avLst/>
            </a:prstGeom>
            <a:noFill/>
            <a:ln>
              <a:noFill/>
            </a:ln>
            <a:effectLst/>
            <a:extLst>
              <a:ext uri="{909E8E84-426E-40DD-AFC4-6F175D3DCCD1}">
                <a14:hiddenFill xmlns="" xmlns:a14="http://schemas.microsoft.com/office/drawing/2010/main">
                  <a:solidFill>
                    <a:srgbClr val="DDDDDD"/>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804" name="Freeform 564"/>
            <p:cNvSpPr>
              <a:spLocks/>
            </p:cNvSpPr>
            <p:nvPr/>
          </p:nvSpPr>
          <p:spPr bwMode="auto">
            <a:xfrm>
              <a:off x="3901"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805" name="Text Box 565"/>
            <p:cNvSpPr txBox="1">
              <a:spLocks noChangeArrowheads="1"/>
            </p:cNvSpPr>
            <p:nvPr/>
          </p:nvSpPr>
          <p:spPr bwMode="auto">
            <a:xfrm>
              <a:off x="3878" y="3330"/>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138806" name="Text Box 566"/>
            <p:cNvSpPr txBox="1">
              <a:spLocks noChangeArrowheads="1"/>
            </p:cNvSpPr>
            <p:nvPr/>
          </p:nvSpPr>
          <p:spPr bwMode="auto">
            <a:xfrm>
              <a:off x="3878" y="3112"/>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807" name="Text Box 567"/>
            <p:cNvSpPr txBox="1">
              <a:spLocks noChangeArrowheads="1"/>
            </p:cNvSpPr>
            <p:nvPr/>
          </p:nvSpPr>
          <p:spPr bwMode="auto">
            <a:xfrm>
              <a:off x="3878" y="3548"/>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812" name="Freeform 572"/>
            <p:cNvSpPr>
              <a:spLocks/>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813" name="Freeform 573"/>
            <p:cNvSpPr>
              <a:spLocks/>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814" name="Freeform 574"/>
            <p:cNvSpPr>
              <a:spLocks/>
            </p:cNvSpPr>
            <p:nvPr/>
          </p:nvSpPr>
          <p:spPr bwMode="auto">
            <a:xfrm>
              <a:off x="1896" y="3769"/>
              <a:ext cx="920" cy="160"/>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815" name="Freeform 575"/>
            <p:cNvSpPr>
              <a:spLocks/>
            </p:cNvSpPr>
            <p:nvPr/>
          </p:nvSpPr>
          <p:spPr bwMode="auto">
            <a:xfrm>
              <a:off x="3112" y="3777"/>
              <a:ext cx="928"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816" name="Text Box 576"/>
            <p:cNvSpPr txBox="1">
              <a:spLocks noChangeArrowheads="1"/>
            </p:cNvSpPr>
            <p:nvPr/>
          </p:nvSpPr>
          <p:spPr bwMode="auto">
            <a:xfrm>
              <a:off x="1531" y="2837"/>
              <a:ext cx="254"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138817" name="Text Box 577"/>
            <p:cNvSpPr txBox="1">
              <a:spLocks noChangeArrowheads="1"/>
            </p:cNvSpPr>
            <p:nvPr/>
          </p:nvSpPr>
          <p:spPr bwMode="auto">
            <a:xfrm>
              <a:off x="2872" y="2837"/>
              <a:ext cx="254"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138818" name="Text Box 578"/>
            <p:cNvSpPr txBox="1">
              <a:spLocks noChangeArrowheads="1"/>
            </p:cNvSpPr>
            <p:nvPr/>
          </p:nvSpPr>
          <p:spPr bwMode="auto">
            <a:xfrm>
              <a:off x="4067" y="2837"/>
              <a:ext cx="254"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138819" name="Text Box 579"/>
            <p:cNvSpPr txBox="1">
              <a:spLocks noChangeArrowheads="1"/>
            </p:cNvSpPr>
            <p:nvPr/>
          </p:nvSpPr>
          <p:spPr bwMode="auto">
            <a:xfrm>
              <a:off x="326" y="2405"/>
              <a:ext cx="254"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138820" name="Text Box 580"/>
            <p:cNvSpPr txBox="1">
              <a:spLocks noChangeArrowheads="1"/>
            </p:cNvSpPr>
            <p:nvPr/>
          </p:nvSpPr>
          <p:spPr bwMode="auto">
            <a:xfrm>
              <a:off x="5272" y="2405"/>
              <a:ext cx="254"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grpSp>
      <p:sp>
        <p:nvSpPr>
          <p:cNvPr id="138822" name="Text Box 582"/>
          <p:cNvSpPr txBox="1">
            <a:spLocks noChangeArrowheads="1"/>
          </p:cNvSpPr>
          <p:nvPr/>
        </p:nvSpPr>
        <p:spPr bwMode="auto">
          <a:xfrm>
            <a:off x="2576736" y="3492297"/>
            <a:ext cx="4716356"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rgbClr val="000099"/>
                </a:solidFill>
                <a:latin typeface="+mn-lt"/>
                <a:ea typeface="黑体" pitchFamily="2" charset="-122"/>
              </a:rPr>
              <a:t>从层次上来看数据的流动</a:t>
            </a:r>
          </a:p>
        </p:txBody>
      </p:sp>
      <p:sp>
        <p:nvSpPr>
          <p:cNvPr id="138823" name="Freeform 583"/>
          <p:cNvSpPr>
            <a:spLocks/>
          </p:cNvSpPr>
          <p:nvPr/>
        </p:nvSpPr>
        <p:spPr bwMode="auto">
          <a:xfrm>
            <a:off x="1353236" y="3897214"/>
            <a:ext cx="7560204" cy="18716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2" name="矩形 1"/>
          <p:cNvSpPr/>
          <p:nvPr/>
        </p:nvSpPr>
        <p:spPr>
          <a:xfrm>
            <a:off x="1893765" y="6093296"/>
            <a:ext cx="6423701" cy="461665"/>
          </a:xfrm>
          <a:prstGeom prst="rect">
            <a:avLst/>
          </a:prstGeom>
        </p:spPr>
        <p:txBody>
          <a:bodyPr wrap="square">
            <a:spAutoFit/>
          </a:bodyPr>
          <a:lstStyle/>
          <a:p>
            <a:pPr algn="ctr"/>
            <a:r>
              <a:rPr lang="zh-CN" altLang="zh-CN" sz="2400" b="1" dirty="0" smtClean="0">
                <a:latin typeface="+mn-lt"/>
                <a:ea typeface="黑体" pitchFamily="2" charset="-122"/>
              </a:rPr>
              <a:t>数据链路层</a:t>
            </a:r>
            <a:r>
              <a:rPr lang="zh-CN" altLang="zh-CN" sz="2400" b="1" dirty="0">
                <a:latin typeface="+mn-lt"/>
                <a:ea typeface="黑体" pitchFamily="2" charset="-122"/>
              </a:rPr>
              <a:t>的地位</a:t>
            </a:r>
            <a:endParaRPr lang="zh-CN" altLang="en-US" sz="2400" b="1" dirty="0">
              <a:latin typeface="+mn-lt"/>
              <a:ea typeface="黑体" pitchFamily="2" charset="-122"/>
            </a:endParaRPr>
          </a:p>
        </p:txBody>
      </p:sp>
      <p:sp>
        <p:nvSpPr>
          <p:cNvPr id="578" name="矩形 577"/>
          <p:cNvSpPr/>
          <p:nvPr/>
        </p:nvSpPr>
        <p:spPr>
          <a:xfrm>
            <a:off x="2989741" y="2998910"/>
            <a:ext cx="4338047" cy="400110"/>
          </a:xfrm>
          <a:prstGeom prst="rect">
            <a:avLst/>
          </a:prstGeom>
          <a:solidFill>
            <a:srgbClr val="000066"/>
          </a:solidFill>
          <a:ln>
            <a:solidFill>
              <a:srgbClr val="000066"/>
            </a:solidFill>
          </a:ln>
        </p:spPr>
        <p:txBody>
          <a:bodyPr wrap="none">
            <a:spAutoFit/>
          </a:bodyPr>
          <a:lstStyle/>
          <a:p>
            <a:r>
              <a:rPr lang="en-US" altLang="zh-CN" sz="2000" b="1" dirty="0" smtClean="0">
                <a:solidFill>
                  <a:schemeClr val="bg1"/>
                </a:solidFill>
                <a:latin typeface="+mn-lt"/>
                <a:ea typeface="黑体" pitchFamily="2" charset="-122"/>
              </a:rPr>
              <a:t>H</a:t>
            </a:r>
            <a:r>
              <a:rPr lang="en-US" altLang="zh-CN" sz="2000" b="1" baseline="-25000" dirty="0" smtClean="0">
                <a:solidFill>
                  <a:schemeClr val="bg1"/>
                </a:solidFill>
                <a:latin typeface="+mn-lt"/>
                <a:ea typeface="黑体" pitchFamily="2" charset="-122"/>
              </a:rPr>
              <a:t>1</a:t>
            </a:r>
            <a:r>
              <a:rPr lang="en-US" altLang="zh-CN" sz="2000" b="1" dirty="0" smtClean="0">
                <a:solidFill>
                  <a:schemeClr val="bg1"/>
                </a:solidFill>
                <a:latin typeface="+mn-lt"/>
                <a:ea typeface="黑体" pitchFamily="2" charset="-122"/>
              </a:rPr>
              <a:t> </a:t>
            </a:r>
            <a:r>
              <a:rPr lang="zh-CN" altLang="en-US" sz="2000" b="1" dirty="0" smtClean="0">
                <a:solidFill>
                  <a:schemeClr val="bg1"/>
                </a:solidFill>
                <a:latin typeface="+mn-lt"/>
                <a:ea typeface="黑体" pitchFamily="2" charset="-122"/>
              </a:rPr>
              <a:t>到</a:t>
            </a:r>
            <a:r>
              <a:rPr lang="en-US" altLang="zh-CN" sz="2000" b="1" dirty="0" smtClean="0">
                <a:solidFill>
                  <a:schemeClr val="bg1"/>
                </a:solidFill>
                <a:latin typeface="+mn-lt"/>
                <a:ea typeface="黑体" pitchFamily="2" charset="-122"/>
              </a:rPr>
              <a:t>H</a:t>
            </a:r>
            <a:r>
              <a:rPr lang="en-US" altLang="zh-CN" sz="2000" b="1" baseline="-25000" dirty="0" smtClean="0">
                <a:solidFill>
                  <a:schemeClr val="bg1"/>
                </a:solidFill>
                <a:latin typeface="+mn-lt"/>
                <a:ea typeface="黑体" pitchFamily="2" charset="-122"/>
              </a:rPr>
              <a:t>2</a:t>
            </a:r>
            <a:r>
              <a:rPr lang="en-US" altLang="zh-CN" sz="2000" b="1" dirty="0" smtClean="0">
                <a:solidFill>
                  <a:schemeClr val="bg1"/>
                </a:solidFill>
                <a:latin typeface="+mn-lt"/>
                <a:ea typeface="黑体" pitchFamily="2" charset="-122"/>
              </a:rPr>
              <a:t> </a:t>
            </a:r>
            <a:r>
              <a:rPr lang="zh-CN" altLang="zh-CN" sz="2000" b="1" dirty="0" smtClean="0">
                <a:solidFill>
                  <a:schemeClr val="bg1"/>
                </a:solidFill>
                <a:latin typeface="+mn-lt"/>
                <a:ea typeface="黑体" pitchFamily="2" charset="-122"/>
              </a:rPr>
              <a:t>所</a:t>
            </a:r>
            <a:r>
              <a:rPr lang="zh-CN" altLang="zh-CN" sz="2000" b="1" dirty="0">
                <a:solidFill>
                  <a:schemeClr val="bg1"/>
                </a:solidFill>
                <a:latin typeface="+mn-lt"/>
                <a:ea typeface="黑体" pitchFamily="2" charset="-122"/>
              </a:rPr>
              <a:t>经过的网络可以是多种的</a:t>
            </a:r>
            <a:endParaRPr lang="zh-CN" altLang="en-US" sz="2000" b="1" dirty="0">
              <a:solidFill>
                <a:schemeClr val="bg1"/>
              </a:solidFill>
              <a:latin typeface="+mn-lt"/>
              <a:ea typeface="黑体" pitchFamily="2" charset="-122"/>
            </a:endParaRPr>
          </a:p>
        </p:txBody>
      </p:sp>
    </p:spTree>
    <p:extLst>
      <p:ext uri="{BB962C8B-B14F-4D97-AF65-F5344CB8AC3E}">
        <p14:creationId xmlns="" xmlns:p14="http://schemas.microsoft.com/office/powerpoint/2010/main" val="32379555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761"/>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500"/>
                                  </p:stCondLst>
                                  <p:childTnLst>
                                    <p:set>
                                      <p:cBhvr>
                                        <p:cTn id="9" dur="1" fill="hold">
                                          <p:stCondLst>
                                            <p:cond delay="0"/>
                                          </p:stCondLst>
                                        </p:cTn>
                                        <p:tgtEl>
                                          <p:spTgt spid="138757"/>
                                        </p:tgtEl>
                                        <p:attrNameLst>
                                          <p:attrName>style.visibility</p:attrName>
                                        </p:attrNameLst>
                                      </p:cBhvr>
                                      <p:to>
                                        <p:strVal val="visible"/>
                                      </p:to>
                                    </p:set>
                                    <p:animEffect transition="in" filter="wipe(left)">
                                      <p:cBhvr>
                                        <p:cTn id="10" dur="500"/>
                                        <p:tgtEl>
                                          <p:spTgt spid="138757"/>
                                        </p:tgtEl>
                                      </p:cBhvr>
                                    </p:animEffect>
                                  </p:childTnLst>
                                </p:cTn>
                              </p:par>
                            </p:childTnLst>
                          </p:cTn>
                        </p:par>
                        <p:par>
                          <p:cTn id="11" fill="hold" nodeType="afterGroup">
                            <p:stCondLst>
                              <p:cond delay="1000"/>
                            </p:stCondLst>
                            <p:childTnLst>
                              <p:par>
                                <p:cTn id="12" presetID="22" presetClass="entr" presetSubtype="8" fill="hold" grpId="0" nodeType="afterEffect">
                                  <p:stCondLst>
                                    <p:cond delay="500"/>
                                  </p:stCondLst>
                                  <p:childTnLst>
                                    <p:set>
                                      <p:cBhvr>
                                        <p:cTn id="13" dur="1" fill="hold">
                                          <p:stCondLst>
                                            <p:cond delay="0"/>
                                          </p:stCondLst>
                                        </p:cTn>
                                        <p:tgtEl>
                                          <p:spTgt spid="138760"/>
                                        </p:tgtEl>
                                        <p:attrNameLst>
                                          <p:attrName>style.visibility</p:attrName>
                                        </p:attrNameLst>
                                      </p:cBhvr>
                                      <p:to>
                                        <p:strVal val="visible"/>
                                      </p:to>
                                    </p:set>
                                    <p:animEffect transition="in" filter="wipe(left)">
                                      <p:cBhvr>
                                        <p:cTn id="14" dur="500"/>
                                        <p:tgtEl>
                                          <p:spTgt spid="138760"/>
                                        </p:tgtEl>
                                      </p:cBhvr>
                                    </p:animEffect>
                                  </p:childTnLst>
                                </p:cTn>
                              </p:par>
                            </p:childTnLst>
                          </p:cTn>
                        </p:par>
                        <p:par>
                          <p:cTn id="15" fill="hold" nodeType="afterGroup">
                            <p:stCondLst>
                              <p:cond delay="2000"/>
                            </p:stCondLst>
                            <p:childTnLst>
                              <p:par>
                                <p:cTn id="16" presetID="22" presetClass="entr" presetSubtype="8" fill="hold" grpId="0" nodeType="afterEffect">
                                  <p:stCondLst>
                                    <p:cond delay="500"/>
                                  </p:stCondLst>
                                  <p:childTnLst>
                                    <p:set>
                                      <p:cBhvr>
                                        <p:cTn id="17" dur="1" fill="hold">
                                          <p:stCondLst>
                                            <p:cond delay="0"/>
                                          </p:stCondLst>
                                        </p:cTn>
                                        <p:tgtEl>
                                          <p:spTgt spid="138758"/>
                                        </p:tgtEl>
                                        <p:attrNameLst>
                                          <p:attrName>style.visibility</p:attrName>
                                        </p:attrNameLst>
                                      </p:cBhvr>
                                      <p:to>
                                        <p:strVal val="visible"/>
                                      </p:to>
                                    </p:set>
                                    <p:animEffect transition="in" filter="wipe(left)">
                                      <p:cBhvr>
                                        <p:cTn id="18" dur="500"/>
                                        <p:tgtEl>
                                          <p:spTgt spid="138758"/>
                                        </p:tgtEl>
                                      </p:cBhvr>
                                    </p:animEffect>
                                  </p:childTnLst>
                                </p:cTn>
                              </p:par>
                            </p:childTnLst>
                          </p:cTn>
                        </p:par>
                        <p:par>
                          <p:cTn id="19" fill="hold" nodeType="afterGroup">
                            <p:stCondLst>
                              <p:cond delay="3000"/>
                            </p:stCondLst>
                            <p:childTnLst>
                              <p:par>
                                <p:cTn id="20" presetID="22" presetClass="entr" presetSubtype="8" fill="hold" grpId="0" nodeType="afterEffect">
                                  <p:stCondLst>
                                    <p:cond delay="500"/>
                                  </p:stCondLst>
                                  <p:childTnLst>
                                    <p:set>
                                      <p:cBhvr>
                                        <p:cTn id="21" dur="1" fill="hold">
                                          <p:stCondLst>
                                            <p:cond delay="0"/>
                                          </p:stCondLst>
                                        </p:cTn>
                                        <p:tgtEl>
                                          <p:spTgt spid="138759"/>
                                        </p:tgtEl>
                                        <p:attrNameLst>
                                          <p:attrName>style.visibility</p:attrName>
                                        </p:attrNameLst>
                                      </p:cBhvr>
                                      <p:to>
                                        <p:strVal val="visible"/>
                                      </p:to>
                                    </p:set>
                                    <p:animEffect transition="in" filter="wipe(left)">
                                      <p:cBhvr>
                                        <p:cTn id="22" dur="500"/>
                                        <p:tgtEl>
                                          <p:spTgt spid="1387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8822"/>
                                        </p:tgtEl>
                                        <p:attrNameLst>
                                          <p:attrName>style.visibility</p:attrName>
                                        </p:attrNameLst>
                                      </p:cBhvr>
                                      <p:to>
                                        <p:strVal val="visible"/>
                                      </p:to>
                                    </p:set>
                                  </p:childTnLst>
                                </p:cTn>
                              </p:par>
                            </p:childTnLst>
                          </p:cTn>
                        </p:par>
                        <p:par>
                          <p:cTn id="27" fill="hold" nodeType="afterGroup">
                            <p:stCondLst>
                              <p:cond delay="0"/>
                            </p:stCondLst>
                            <p:childTnLst>
                              <p:par>
                                <p:cTn id="28" presetID="1" presetClass="entr" presetSubtype="0" fill="hold" nodeType="afterEffect">
                                  <p:stCondLst>
                                    <p:cond delay="0"/>
                                  </p:stCondLst>
                                  <p:childTnLst>
                                    <p:set>
                                      <p:cBhvr>
                                        <p:cTn id="29" dur="1" fill="hold">
                                          <p:stCondLst>
                                            <p:cond delay="0"/>
                                          </p:stCondLst>
                                        </p:cTn>
                                        <p:tgtEl>
                                          <p:spTgt spid="138827"/>
                                        </p:tgtEl>
                                        <p:attrNameLst>
                                          <p:attrName>style.visibility</p:attrName>
                                        </p:attrNameLst>
                                      </p:cBhvr>
                                      <p:to>
                                        <p:strVal val="visible"/>
                                      </p:to>
                                    </p:set>
                                  </p:childTnLst>
                                </p:cTn>
                              </p:par>
                            </p:childTnLst>
                          </p:cTn>
                        </p:par>
                        <p:par>
                          <p:cTn id="30" fill="hold" nodeType="afterGroup">
                            <p:stCondLst>
                              <p:cond delay="0"/>
                            </p:stCondLst>
                            <p:childTnLst>
                              <p:par>
                                <p:cTn id="31" presetID="22" presetClass="entr" presetSubtype="8" fill="hold" grpId="0" nodeType="afterEffect">
                                  <p:stCondLst>
                                    <p:cond delay="500"/>
                                  </p:stCondLst>
                                  <p:childTnLst>
                                    <p:set>
                                      <p:cBhvr>
                                        <p:cTn id="32" dur="1" fill="hold">
                                          <p:stCondLst>
                                            <p:cond delay="0"/>
                                          </p:stCondLst>
                                        </p:cTn>
                                        <p:tgtEl>
                                          <p:spTgt spid="138823"/>
                                        </p:tgtEl>
                                        <p:attrNameLst>
                                          <p:attrName>style.visibility</p:attrName>
                                        </p:attrNameLst>
                                      </p:cBhvr>
                                      <p:to>
                                        <p:strVal val="visible"/>
                                      </p:to>
                                    </p:set>
                                    <p:animEffect transition="in" filter="wipe(left)">
                                      <p:cBhvr>
                                        <p:cTn id="33" dur="2000"/>
                                        <p:tgtEl>
                                          <p:spTgt spid="138823"/>
                                        </p:tgtEl>
                                      </p:cBhvr>
                                    </p:animEffect>
                                  </p:childTnLst>
                                </p:cTn>
                              </p:par>
                            </p:childTnLst>
                          </p:cTn>
                        </p:par>
                        <p:par>
                          <p:cTn id="34" fill="hold">
                            <p:stCondLst>
                              <p:cond delay="2500"/>
                            </p:stCondLst>
                            <p:childTnLst>
                              <p:par>
                                <p:cTn id="35" presetID="1" presetClass="entr" presetSubtype="0" fill="hold" grpId="0" nodeType="afterEffect">
                                  <p:stCondLst>
                                    <p:cond delay="0"/>
                                  </p:stCondLst>
                                  <p:childTnLst>
                                    <p:set>
                                      <p:cBhvr>
                                        <p:cTn id="36" dur="1" fill="hold">
                                          <p:stCondLst>
                                            <p:cond delay="0"/>
                                          </p:stCondLst>
                                        </p:cTn>
                                        <p:tgtEl>
                                          <p:spTgt spid="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757" grpId="0" animBg="1"/>
      <p:bldP spid="138758" grpId="0" animBg="1"/>
      <p:bldP spid="138759" grpId="0" animBg="1"/>
      <p:bldP spid="138760" grpId="0" animBg="1"/>
      <p:bldP spid="138761" grpId="0"/>
      <p:bldP spid="138822" grpId="0"/>
      <p:bldP spid="138823" grpId="0" animBg="1"/>
      <p:bldP spid="57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lgn="ctr"/>
            <a:r>
              <a:rPr lang="zh-CN" altLang="en-US" dirty="0">
                <a:latin typeface="黑体" pitchFamily="2" charset="-122"/>
              </a:rPr>
              <a:t>数据链路层的简单模型</a:t>
            </a:r>
            <a:r>
              <a:rPr lang="en-US" altLang="zh-CN" dirty="0">
                <a:latin typeface="黑体" pitchFamily="2" charset="-122"/>
              </a:rPr>
              <a:t>( </a:t>
            </a:r>
            <a:r>
              <a:rPr lang="zh-CN" altLang="en-US" dirty="0">
                <a:latin typeface="黑体" pitchFamily="2" charset="-122"/>
              </a:rPr>
              <a:t>续）</a:t>
            </a:r>
          </a:p>
        </p:txBody>
      </p:sp>
      <p:sp>
        <p:nvSpPr>
          <p:cNvPr id="118788" name="Line 4"/>
          <p:cNvSpPr>
            <a:spLocks noChangeShapeType="1"/>
          </p:cNvSpPr>
          <p:nvPr/>
        </p:nvSpPr>
        <p:spPr bwMode="auto">
          <a:xfrm flipH="1" flipV="1">
            <a:off x="8539286" y="2721124"/>
            <a:ext cx="729192" cy="6350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89" name="Line 5"/>
          <p:cNvSpPr>
            <a:spLocks noChangeShapeType="1"/>
          </p:cNvSpPr>
          <p:nvPr/>
        </p:nvSpPr>
        <p:spPr bwMode="auto">
          <a:xfrm flipH="1" flipV="1">
            <a:off x="7356069" y="2416324"/>
            <a:ext cx="687917" cy="21590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0" name="Line 6"/>
          <p:cNvSpPr>
            <a:spLocks noChangeShapeType="1"/>
          </p:cNvSpPr>
          <p:nvPr/>
        </p:nvSpPr>
        <p:spPr bwMode="auto">
          <a:xfrm flipV="1">
            <a:off x="6392986" y="2403624"/>
            <a:ext cx="825500" cy="15240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1" name="Line 7"/>
          <p:cNvSpPr>
            <a:spLocks noChangeShapeType="1"/>
          </p:cNvSpPr>
          <p:nvPr/>
        </p:nvSpPr>
        <p:spPr bwMode="auto">
          <a:xfrm flipV="1">
            <a:off x="5237286" y="2479824"/>
            <a:ext cx="990600" cy="7620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2" name="Line 8"/>
          <p:cNvSpPr>
            <a:spLocks noChangeShapeType="1"/>
          </p:cNvSpPr>
          <p:nvPr/>
        </p:nvSpPr>
        <p:spPr bwMode="auto">
          <a:xfrm>
            <a:off x="4081586" y="2556024"/>
            <a:ext cx="990600"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3" name="Line 9"/>
          <p:cNvSpPr>
            <a:spLocks noChangeShapeType="1"/>
          </p:cNvSpPr>
          <p:nvPr/>
        </p:nvSpPr>
        <p:spPr bwMode="auto">
          <a:xfrm>
            <a:off x="2843336" y="2327424"/>
            <a:ext cx="990600" cy="22860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4" name="Freeform 10"/>
          <p:cNvSpPr>
            <a:spLocks/>
          </p:cNvSpPr>
          <p:nvPr/>
        </p:nvSpPr>
        <p:spPr bwMode="auto">
          <a:xfrm>
            <a:off x="889652" y="2365524"/>
            <a:ext cx="1898650" cy="508000"/>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333399"/>
            </a:solidFill>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118795" name="Group 11"/>
          <p:cNvGrpSpPr>
            <a:grpSpLocks/>
          </p:cNvGrpSpPr>
          <p:nvPr/>
        </p:nvGrpSpPr>
        <p:grpSpPr bwMode="auto">
          <a:xfrm>
            <a:off x="1274886" y="2175024"/>
            <a:ext cx="1222772" cy="781050"/>
            <a:chOff x="1680" y="240"/>
            <a:chExt cx="2529" cy="1270"/>
          </a:xfrm>
        </p:grpSpPr>
        <p:sp>
          <p:nvSpPr>
            <p:cNvPr id="118796" name="Oval 12"/>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797" name="Oval 13"/>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798" name="Oval 14"/>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799" name="Oval 15"/>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0" name="Oval 16"/>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1" name="Oval 17"/>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2" name="Oval 18"/>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3" name="Oval 19"/>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4" name="Oval 20"/>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118812" name="Group 28"/>
          <p:cNvGrpSpPr>
            <a:grpSpLocks/>
          </p:cNvGrpSpPr>
          <p:nvPr/>
        </p:nvGrpSpPr>
        <p:grpSpPr bwMode="auto">
          <a:xfrm>
            <a:off x="3338636" y="2175024"/>
            <a:ext cx="1222772" cy="781050"/>
            <a:chOff x="1680" y="240"/>
            <a:chExt cx="2529" cy="1270"/>
          </a:xfrm>
        </p:grpSpPr>
        <p:sp>
          <p:nvSpPr>
            <p:cNvPr id="118813" name="Oval 29"/>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4" name="Oval 30"/>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5" name="Oval 31"/>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6" name="Oval 32"/>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7" name="Oval 33"/>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8" name="Oval 34"/>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9" name="Oval 35"/>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20" name="Oval 36"/>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21" name="Oval 37"/>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8822" name="Text Box 38"/>
          <p:cNvSpPr txBox="1">
            <a:spLocks noChangeArrowheads="1"/>
          </p:cNvSpPr>
          <p:nvPr/>
        </p:nvSpPr>
        <p:spPr bwMode="auto">
          <a:xfrm>
            <a:off x="3545011" y="2363937"/>
            <a:ext cx="87716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pic>
        <p:nvPicPr>
          <p:cNvPr id="118823" name="Picture 39"/>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626643" y="2206775"/>
            <a:ext cx="478102" cy="301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118871" name="Picture 8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907086" y="2403625"/>
            <a:ext cx="478102" cy="301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118872" name="Picture 88"/>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8952036" y="2467124"/>
            <a:ext cx="577850" cy="469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8873" name="Picture 89"/>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053386" y="2254400"/>
            <a:ext cx="478102" cy="301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grpSp>
        <p:nvGrpSpPr>
          <p:cNvPr id="118874" name="Group 90"/>
          <p:cNvGrpSpPr>
            <a:grpSpLocks/>
          </p:cNvGrpSpPr>
          <p:nvPr/>
        </p:nvGrpSpPr>
        <p:grpSpPr bwMode="auto">
          <a:xfrm>
            <a:off x="5650036" y="2175024"/>
            <a:ext cx="1222772" cy="781050"/>
            <a:chOff x="1680" y="240"/>
            <a:chExt cx="2529" cy="1270"/>
          </a:xfrm>
        </p:grpSpPr>
        <p:sp>
          <p:nvSpPr>
            <p:cNvPr id="118875" name="Oval 9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6" name="Oval 9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7" name="Oval 9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8" name="Oval 9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9" name="Oval 9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0" name="Oval 9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1" name="Oval 9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2" name="Oval 9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3" name="Oval 9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8884" name="Text Box 100"/>
          <p:cNvSpPr txBox="1">
            <a:spLocks noChangeArrowheads="1"/>
          </p:cNvSpPr>
          <p:nvPr/>
        </p:nvSpPr>
        <p:spPr bwMode="auto">
          <a:xfrm>
            <a:off x="5828894" y="2363937"/>
            <a:ext cx="87716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广域网</a:t>
            </a:r>
          </a:p>
        </p:txBody>
      </p:sp>
      <p:sp>
        <p:nvSpPr>
          <p:cNvPr id="118885" name="Text Box 101"/>
          <p:cNvSpPr txBox="1">
            <a:spLocks noChangeArrowheads="1"/>
          </p:cNvSpPr>
          <p:nvPr/>
        </p:nvSpPr>
        <p:spPr bwMode="auto">
          <a:xfrm>
            <a:off x="396073" y="2028974"/>
            <a:ext cx="94769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118886" name="Text Box 102"/>
          <p:cNvSpPr txBox="1">
            <a:spLocks noChangeArrowheads="1"/>
          </p:cNvSpPr>
          <p:nvPr/>
        </p:nvSpPr>
        <p:spPr bwMode="auto">
          <a:xfrm>
            <a:off x="8743941" y="2148037"/>
            <a:ext cx="94769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sp>
        <p:nvSpPr>
          <p:cNvPr id="118887" name="Text Box 103"/>
          <p:cNvSpPr txBox="1">
            <a:spLocks noChangeArrowheads="1"/>
          </p:cNvSpPr>
          <p:nvPr/>
        </p:nvSpPr>
        <p:spPr bwMode="auto">
          <a:xfrm>
            <a:off x="2268925" y="1844824"/>
            <a:ext cx="116089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118888" name="Text Box 104"/>
          <p:cNvSpPr txBox="1">
            <a:spLocks noChangeArrowheads="1"/>
          </p:cNvSpPr>
          <p:nvPr/>
        </p:nvSpPr>
        <p:spPr bwMode="auto">
          <a:xfrm>
            <a:off x="4607842" y="2041674"/>
            <a:ext cx="116089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118889" name="Text Box 105"/>
          <p:cNvSpPr txBox="1">
            <a:spLocks noChangeArrowheads="1"/>
          </p:cNvSpPr>
          <p:nvPr/>
        </p:nvSpPr>
        <p:spPr bwMode="auto">
          <a:xfrm>
            <a:off x="6714588" y="1901974"/>
            <a:ext cx="116089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118890" name="Text Box 106"/>
          <p:cNvSpPr txBox="1">
            <a:spLocks noChangeArrowheads="1"/>
          </p:cNvSpPr>
          <p:nvPr/>
        </p:nvSpPr>
        <p:spPr bwMode="auto">
          <a:xfrm>
            <a:off x="1439986" y="2376637"/>
            <a:ext cx="87716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电话网</a:t>
            </a:r>
          </a:p>
        </p:txBody>
      </p:sp>
      <p:grpSp>
        <p:nvGrpSpPr>
          <p:cNvPr id="118898" name="Group 114"/>
          <p:cNvGrpSpPr>
            <a:grpSpLocks/>
          </p:cNvGrpSpPr>
          <p:nvPr/>
        </p:nvGrpSpPr>
        <p:grpSpPr bwMode="auto">
          <a:xfrm>
            <a:off x="449386" y="2403624"/>
            <a:ext cx="720593" cy="546100"/>
            <a:chOff x="624" y="2968"/>
            <a:chExt cx="1331" cy="920"/>
          </a:xfrm>
        </p:grpSpPr>
        <p:sp>
          <p:nvSpPr>
            <p:cNvPr id="118899" name="Freeform 115"/>
            <p:cNvSpPr>
              <a:spLocks/>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0" name="Freeform 116"/>
            <p:cNvSpPr>
              <a:spLocks/>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1" name="Freeform 117"/>
            <p:cNvSpPr>
              <a:spLocks/>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2" name="Freeform 118"/>
            <p:cNvSpPr>
              <a:spLocks/>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3" name="Freeform 119"/>
            <p:cNvSpPr>
              <a:spLocks/>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4" name="Freeform 120"/>
            <p:cNvSpPr>
              <a:spLocks/>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5" name="Freeform 121"/>
            <p:cNvSpPr>
              <a:spLocks/>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6" name="Freeform 122"/>
            <p:cNvSpPr>
              <a:spLocks/>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7" name="Freeform 123"/>
            <p:cNvSpPr>
              <a:spLocks/>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8" name="Freeform 124"/>
            <p:cNvSpPr>
              <a:spLocks/>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9" name="Freeform 125"/>
            <p:cNvSpPr>
              <a:spLocks/>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0" name="Freeform 126"/>
            <p:cNvSpPr>
              <a:spLocks/>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8911" name="Group 127"/>
            <p:cNvGrpSpPr>
              <a:grpSpLocks/>
            </p:cNvGrpSpPr>
            <p:nvPr/>
          </p:nvGrpSpPr>
          <p:grpSpPr bwMode="auto">
            <a:xfrm>
              <a:off x="700" y="3526"/>
              <a:ext cx="515" cy="270"/>
              <a:chOff x="700" y="3526"/>
              <a:chExt cx="515" cy="270"/>
            </a:xfrm>
          </p:grpSpPr>
          <p:grpSp>
            <p:nvGrpSpPr>
              <p:cNvPr id="118912" name="Group 128"/>
              <p:cNvGrpSpPr>
                <a:grpSpLocks/>
              </p:cNvGrpSpPr>
              <p:nvPr/>
            </p:nvGrpSpPr>
            <p:grpSpPr bwMode="auto">
              <a:xfrm>
                <a:off x="737" y="3534"/>
                <a:ext cx="49" cy="23"/>
                <a:chOff x="737" y="3534"/>
                <a:chExt cx="49" cy="23"/>
              </a:xfrm>
            </p:grpSpPr>
            <p:sp>
              <p:nvSpPr>
                <p:cNvPr id="118913" name="Freeform 129"/>
                <p:cNvSpPr>
                  <a:spLocks/>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4" name="Freeform 130"/>
                <p:cNvSpPr>
                  <a:spLocks/>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5" name="Freeform 131"/>
                <p:cNvSpPr>
                  <a:spLocks/>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16" name="Group 132"/>
              <p:cNvGrpSpPr>
                <a:grpSpLocks/>
              </p:cNvGrpSpPr>
              <p:nvPr/>
            </p:nvGrpSpPr>
            <p:grpSpPr bwMode="auto">
              <a:xfrm>
                <a:off x="748" y="3547"/>
                <a:ext cx="50" cy="23"/>
                <a:chOff x="748" y="3547"/>
                <a:chExt cx="50" cy="23"/>
              </a:xfrm>
            </p:grpSpPr>
            <p:sp>
              <p:nvSpPr>
                <p:cNvPr id="118917" name="Freeform 133"/>
                <p:cNvSpPr>
                  <a:spLocks/>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8" name="Freeform 134"/>
                <p:cNvSpPr>
                  <a:spLocks/>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9" name="Freeform 135"/>
                <p:cNvSpPr>
                  <a:spLocks/>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8920" name="Freeform 136"/>
              <p:cNvSpPr>
                <a:spLocks/>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1" name="Freeform 137"/>
              <p:cNvSpPr>
                <a:spLocks/>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2" name="Freeform 138"/>
              <p:cNvSpPr>
                <a:spLocks/>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3" name="Freeform 139"/>
              <p:cNvSpPr>
                <a:spLocks/>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8924" name="Group 140"/>
              <p:cNvGrpSpPr>
                <a:grpSpLocks/>
              </p:cNvGrpSpPr>
              <p:nvPr/>
            </p:nvGrpSpPr>
            <p:grpSpPr bwMode="auto">
              <a:xfrm>
                <a:off x="872" y="3547"/>
                <a:ext cx="50" cy="23"/>
                <a:chOff x="872" y="3547"/>
                <a:chExt cx="50" cy="23"/>
              </a:xfrm>
            </p:grpSpPr>
            <p:sp>
              <p:nvSpPr>
                <p:cNvPr id="118925" name="Freeform 141"/>
                <p:cNvSpPr>
                  <a:spLocks/>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6" name="Freeform 142"/>
                <p:cNvSpPr>
                  <a:spLocks/>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7" name="Freeform 143"/>
                <p:cNvSpPr>
                  <a:spLocks/>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28" name="Group 144"/>
              <p:cNvGrpSpPr>
                <a:grpSpLocks/>
              </p:cNvGrpSpPr>
              <p:nvPr/>
            </p:nvGrpSpPr>
            <p:grpSpPr bwMode="auto">
              <a:xfrm>
                <a:off x="885" y="3559"/>
                <a:ext cx="50" cy="23"/>
                <a:chOff x="885" y="3559"/>
                <a:chExt cx="50" cy="23"/>
              </a:xfrm>
            </p:grpSpPr>
            <p:sp>
              <p:nvSpPr>
                <p:cNvPr id="118929" name="Freeform 145"/>
                <p:cNvSpPr>
                  <a:spLocks/>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0" name="Freeform 146"/>
                <p:cNvSpPr>
                  <a:spLocks/>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1" name="Freeform 147"/>
                <p:cNvSpPr>
                  <a:spLocks/>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32" name="Group 148"/>
              <p:cNvGrpSpPr>
                <a:grpSpLocks/>
              </p:cNvGrpSpPr>
              <p:nvPr/>
            </p:nvGrpSpPr>
            <p:grpSpPr bwMode="auto">
              <a:xfrm>
                <a:off x="898" y="3571"/>
                <a:ext cx="49" cy="23"/>
                <a:chOff x="898" y="3571"/>
                <a:chExt cx="49" cy="23"/>
              </a:xfrm>
            </p:grpSpPr>
            <p:sp>
              <p:nvSpPr>
                <p:cNvPr id="118933" name="Freeform 149"/>
                <p:cNvSpPr>
                  <a:spLocks/>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4" name="Freeform 150"/>
                <p:cNvSpPr>
                  <a:spLocks/>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5" name="Freeform 151"/>
                <p:cNvSpPr>
                  <a:spLocks/>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36" name="Group 152"/>
              <p:cNvGrpSpPr>
                <a:grpSpLocks/>
              </p:cNvGrpSpPr>
              <p:nvPr/>
            </p:nvGrpSpPr>
            <p:grpSpPr bwMode="auto">
              <a:xfrm>
                <a:off x="911" y="3585"/>
                <a:ext cx="49" cy="23"/>
                <a:chOff x="911" y="3585"/>
                <a:chExt cx="49" cy="23"/>
              </a:xfrm>
            </p:grpSpPr>
            <p:sp>
              <p:nvSpPr>
                <p:cNvPr id="118937" name="Freeform 153"/>
                <p:cNvSpPr>
                  <a:spLocks/>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8" name="Freeform 154"/>
                <p:cNvSpPr>
                  <a:spLocks/>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9" name="Freeform 155"/>
                <p:cNvSpPr>
                  <a:spLocks/>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40" name="Group 156"/>
              <p:cNvGrpSpPr>
                <a:grpSpLocks/>
              </p:cNvGrpSpPr>
              <p:nvPr/>
            </p:nvGrpSpPr>
            <p:grpSpPr bwMode="auto">
              <a:xfrm>
                <a:off x="923" y="3600"/>
                <a:ext cx="99" cy="73"/>
                <a:chOff x="923" y="3600"/>
                <a:chExt cx="99" cy="73"/>
              </a:xfrm>
            </p:grpSpPr>
            <p:grpSp>
              <p:nvGrpSpPr>
                <p:cNvPr id="118941" name="Group 157"/>
                <p:cNvGrpSpPr>
                  <a:grpSpLocks/>
                </p:cNvGrpSpPr>
                <p:nvPr/>
              </p:nvGrpSpPr>
              <p:grpSpPr bwMode="auto">
                <a:xfrm>
                  <a:off x="923" y="3600"/>
                  <a:ext cx="49" cy="23"/>
                  <a:chOff x="923" y="3600"/>
                  <a:chExt cx="49" cy="23"/>
                </a:xfrm>
              </p:grpSpPr>
              <p:sp>
                <p:nvSpPr>
                  <p:cNvPr id="118942" name="Freeform 158"/>
                  <p:cNvSpPr>
                    <a:spLocks/>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3" name="Freeform 159"/>
                  <p:cNvSpPr>
                    <a:spLocks/>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4" name="Freeform 160"/>
                  <p:cNvSpPr>
                    <a:spLocks/>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45" name="Group 161"/>
                <p:cNvGrpSpPr>
                  <a:grpSpLocks/>
                </p:cNvGrpSpPr>
                <p:nvPr/>
              </p:nvGrpSpPr>
              <p:grpSpPr bwMode="auto">
                <a:xfrm>
                  <a:off x="935" y="3612"/>
                  <a:ext cx="48" cy="23"/>
                  <a:chOff x="935" y="3612"/>
                  <a:chExt cx="48" cy="23"/>
                </a:xfrm>
              </p:grpSpPr>
              <p:sp>
                <p:nvSpPr>
                  <p:cNvPr id="118946" name="Freeform 162"/>
                  <p:cNvSpPr>
                    <a:spLocks/>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7" name="Freeform 163"/>
                  <p:cNvSpPr>
                    <a:spLocks/>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8" name="Freeform 164"/>
                  <p:cNvSpPr>
                    <a:spLocks/>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49" name="Group 165"/>
                <p:cNvGrpSpPr>
                  <a:grpSpLocks/>
                </p:cNvGrpSpPr>
                <p:nvPr/>
              </p:nvGrpSpPr>
              <p:grpSpPr bwMode="auto">
                <a:xfrm>
                  <a:off x="947" y="3625"/>
                  <a:ext cx="50" cy="22"/>
                  <a:chOff x="947" y="3625"/>
                  <a:chExt cx="50" cy="22"/>
                </a:xfrm>
              </p:grpSpPr>
              <p:sp>
                <p:nvSpPr>
                  <p:cNvPr id="118950" name="Freeform 166"/>
                  <p:cNvSpPr>
                    <a:spLocks/>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1" name="Freeform 167"/>
                  <p:cNvSpPr>
                    <a:spLocks/>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2" name="Freeform 168"/>
                  <p:cNvSpPr>
                    <a:spLocks/>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53" name="Group 169"/>
                <p:cNvGrpSpPr>
                  <a:grpSpLocks/>
                </p:cNvGrpSpPr>
                <p:nvPr/>
              </p:nvGrpSpPr>
              <p:grpSpPr bwMode="auto">
                <a:xfrm>
                  <a:off x="960" y="3637"/>
                  <a:ext cx="50" cy="23"/>
                  <a:chOff x="960" y="3637"/>
                  <a:chExt cx="50" cy="23"/>
                </a:xfrm>
              </p:grpSpPr>
              <p:sp>
                <p:nvSpPr>
                  <p:cNvPr id="118954" name="Freeform 170"/>
                  <p:cNvSpPr>
                    <a:spLocks/>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5" name="Freeform 171"/>
                  <p:cNvSpPr>
                    <a:spLocks/>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6" name="Freeform 172"/>
                  <p:cNvSpPr>
                    <a:spLocks/>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57" name="Group 173"/>
                <p:cNvGrpSpPr>
                  <a:grpSpLocks/>
                </p:cNvGrpSpPr>
                <p:nvPr/>
              </p:nvGrpSpPr>
              <p:grpSpPr bwMode="auto">
                <a:xfrm>
                  <a:off x="973" y="3650"/>
                  <a:ext cx="49" cy="23"/>
                  <a:chOff x="973" y="3650"/>
                  <a:chExt cx="49" cy="23"/>
                </a:xfrm>
              </p:grpSpPr>
              <p:sp>
                <p:nvSpPr>
                  <p:cNvPr id="118958" name="Freeform 174"/>
                  <p:cNvSpPr>
                    <a:spLocks/>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9" name="Freeform 175"/>
                  <p:cNvSpPr>
                    <a:spLocks/>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0" name="Freeform 176"/>
                  <p:cNvSpPr>
                    <a:spLocks/>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8961" name="Group 177"/>
              <p:cNvGrpSpPr>
                <a:grpSpLocks/>
              </p:cNvGrpSpPr>
              <p:nvPr/>
            </p:nvGrpSpPr>
            <p:grpSpPr bwMode="auto">
              <a:xfrm>
                <a:off x="985" y="3665"/>
                <a:ext cx="100" cy="73"/>
                <a:chOff x="985" y="3665"/>
                <a:chExt cx="100" cy="73"/>
              </a:xfrm>
            </p:grpSpPr>
            <p:grpSp>
              <p:nvGrpSpPr>
                <p:cNvPr id="118962" name="Group 178"/>
                <p:cNvGrpSpPr>
                  <a:grpSpLocks/>
                </p:cNvGrpSpPr>
                <p:nvPr/>
              </p:nvGrpSpPr>
              <p:grpSpPr bwMode="auto">
                <a:xfrm>
                  <a:off x="985" y="3665"/>
                  <a:ext cx="50" cy="23"/>
                  <a:chOff x="985" y="3665"/>
                  <a:chExt cx="50" cy="23"/>
                </a:xfrm>
              </p:grpSpPr>
              <p:sp>
                <p:nvSpPr>
                  <p:cNvPr id="118963" name="Freeform 179"/>
                  <p:cNvSpPr>
                    <a:spLocks/>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4" name="Freeform 180"/>
                  <p:cNvSpPr>
                    <a:spLocks/>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5" name="Freeform 181"/>
                  <p:cNvSpPr>
                    <a:spLocks/>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66" name="Group 182"/>
                <p:cNvGrpSpPr>
                  <a:grpSpLocks/>
                </p:cNvGrpSpPr>
                <p:nvPr/>
              </p:nvGrpSpPr>
              <p:grpSpPr bwMode="auto">
                <a:xfrm>
                  <a:off x="997" y="3677"/>
                  <a:ext cx="49" cy="23"/>
                  <a:chOff x="997" y="3677"/>
                  <a:chExt cx="49" cy="23"/>
                </a:xfrm>
              </p:grpSpPr>
              <p:sp>
                <p:nvSpPr>
                  <p:cNvPr id="118967" name="Freeform 183"/>
                  <p:cNvSpPr>
                    <a:spLocks/>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8" name="Freeform 184"/>
                  <p:cNvSpPr>
                    <a:spLocks/>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9" name="Freeform 185"/>
                  <p:cNvSpPr>
                    <a:spLocks/>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70" name="Group 186"/>
                <p:cNvGrpSpPr>
                  <a:grpSpLocks/>
                </p:cNvGrpSpPr>
                <p:nvPr/>
              </p:nvGrpSpPr>
              <p:grpSpPr bwMode="auto">
                <a:xfrm>
                  <a:off x="1010" y="3690"/>
                  <a:ext cx="48" cy="23"/>
                  <a:chOff x="1010" y="3690"/>
                  <a:chExt cx="48" cy="23"/>
                </a:xfrm>
              </p:grpSpPr>
              <p:sp>
                <p:nvSpPr>
                  <p:cNvPr id="118971" name="Freeform 187"/>
                  <p:cNvSpPr>
                    <a:spLocks/>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2" name="Freeform 188"/>
                  <p:cNvSpPr>
                    <a:spLocks/>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3" name="Freeform 189"/>
                  <p:cNvSpPr>
                    <a:spLocks/>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74" name="Group 190"/>
                <p:cNvGrpSpPr>
                  <a:grpSpLocks/>
                </p:cNvGrpSpPr>
                <p:nvPr/>
              </p:nvGrpSpPr>
              <p:grpSpPr bwMode="auto">
                <a:xfrm>
                  <a:off x="1023" y="3703"/>
                  <a:ext cx="49" cy="22"/>
                  <a:chOff x="1023" y="3703"/>
                  <a:chExt cx="49" cy="22"/>
                </a:xfrm>
              </p:grpSpPr>
              <p:sp>
                <p:nvSpPr>
                  <p:cNvPr id="118975" name="Freeform 191"/>
                  <p:cNvSpPr>
                    <a:spLocks/>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6" name="Freeform 192"/>
                  <p:cNvSpPr>
                    <a:spLocks/>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7" name="Freeform 193"/>
                  <p:cNvSpPr>
                    <a:spLocks/>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78" name="Group 194"/>
                <p:cNvGrpSpPr>
                  <a:grpSpLocks/>
                </p:cNvGrpSpPr>
                <p:nvPr/>
              </p:nvGrpSpPr>
              <p:grpSpPr bwMode="auto">
                <a:xfrm>
                  <a:off x="1036" y="3716"/>
                  <a:ext cx="49" cy="22"/>
                  <a:chOff x="1036" y="3716"/>
                  <a:chExt cx="49" cy="22"/>
                </a:xfrm>
              </p:grpSpPr>
              <p:sp>
                <p:nvSpPr>
                  <p:cNvPr id="118979" name="Freeform 195"/>
                  <p:cNvSpPr>
                    <a:spLocks/>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0" name="Freeform 196"/>
                  <p:cNvSpPr>
                    <a:spLocks/>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1" name="Freeform 197"/>
                  <p:cNvSpPr>
                    <a:spLocks/>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8982" name="Group 198"/>
              <p:cNvGrpSpPr>
                <a:grpSpLocks/>
              </p:cNvGrpSpPr>
              <p:nvPr/>
            </p:nvGrpSpPr>
            <p:grpSpPr bwMode="auto">
              <a:xfrm>
                <a:off x="1046" y="3727"/>
                <a:ext cx="49" cy="23"/>
                <a:chOff x="1046" y="3727"/>
                <a:chExt cx="49" cy="23"/>
              </a:xfrm>
            </p:grpSpPr>
            <p:sp>
              <p:nvSpPr>
                <p:cNvPr id="118983" name="Freeform 199"/>
                <p:cNvSpPr>
                  <a:spLocks/>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4" name="Freeform 200"/>
                <p:cNvSpPr>
                  <a:spLocks/>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5" name="Freeform 201"/>
                <p:cNvSpPr>
                  <a:spLocks/>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86" name="Group 202"/>
              <p:cNvGrpSpPr>
                <a:grpSpLocks/>
              </p:cNvGrpSpPr>
              <p:nvPr/>
            </p:nvGrpSpPr>
            <p:grpSpPr bwMode="auto">
              <a:xfrm>
                <a:off x="1058" y="3739"/>
                <a:ext cx="50" cy="23"/>
                <a:chOff x="1058" y="3739"/>
                <a:chExt cx="50" cy="23"/>
              </a:xfrm>
            </p:grpSpPr>
            <p:sp>
              <p:nvSpPr>
                <p:cNvPr id="118987" name="Freeform 203"/>
                <p:cNvSpPr>
                  <a:spLocks/>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8" name="Freeform 204"/>
                <p:cNvSpPr>
                  <a:spLocks/>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9" name="Freeform 205"/>
                <p:cNvSpPr>
                  <a:spLocks/>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90" name="Group 206"/>
              <p:cNvGrpSpPr>
                <a:grpSpLocks/>
              </p:cNvGrpSpPr>
              <p:nvPr/>
            </p:nvGrpSpPr>
            <p:grpSpPr bwMode="auto">
              <a:xfrm>
                <a:off x="1072" y="3753"/>
                <a:ext cx="48" cy="22"/>
                <a:chOff x="1072" y="3753"/>
                <a:chExt cx="48" cy="22"/>
              </a:xfrm>
            </p:grpSpPr>
            <p:sp>
              <p:nvSpPr>
                <p:cNvPr id="118991" name="Freeform 207"/>
                <p:cNvSpPr>
                  <a:spLocks/>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2" name="Freeform 208"/>
                <p:cNvSpPr>
                  <a:spLocks/>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3" name="Freeform 209"/>
                <p:cNvSpPr>
                  <a:spLocks/>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8994" name="Freeform 210"/>
              <p:cNvSpPr>
                <a:spLocks/>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5" name="Freeform 211"/>
              <p:cNvSpPr>
                <a:spLocks/>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6" name="Freeform 212"/>
              <p:cNvSpPr>
                <a:spLocks/>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8997" name="Group 213"/>
              <p:cNvGrpSpPr>
                <a:grpSpLocks/>
              </p:cNvGrpSpPr>
              <p:nvPr/>
            </p:nvGrpSpPr>
            <p:grpSpPr bwMode="auto">
              <a:xfrm>
                <a:off x="832" y="3547"/>
                <a:ext cx="49" cy="23"/>
                <a:chOff x="832" y="3547"/>
                <a:chExt cx="49" cy="23"/>
              </a:xfrm>
            </p:grpSpPr>
            <p:sp>
              <p:nvSpPr>
                <p:cNvPr id="118998" name="Freeform 214"/>
                <p:cNvSpPr>
                  <a:spLocks/>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9" name="Freeform 215"/>
                <p:cNvSpPr>
                  <a:spLocks/>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0" name="Freeform 216"/>
                <p:cNvSpPr>
                  <a:spLocks/>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01" name="Group 217"/>
              <p:cNvGrpSpPr>
                <a:grpSpLocks/>
              </p:cNvGrpSpPr>
              <p:nvPr/>
            </p:nvGrpSpPr>
            <p:grpSpPr bwMode="auto">
              <a:xfrm>
                <a:off x="844" y="3560"/>
                <a:ext cx="49" cy="22"/>
                <a:chOff x="844" y="3560"/>
                <a:chExt cx="49" cy="22"/>
              </a:xfrm>
            </p:grpSpPr>
            <p:sp>
              <p:nvSpPr>
                <p:cNvPr id="119002" name="Freeform 218"/>
                <p:cNvSpPr>
                  <a:spLocks/>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3" name="Freeform 219"/>
                <p:cNvSpPr>
                  <a:spLocks/>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4" name="Freeform 220"/>
                <p:cNvSpPr>
                  <a:spLocks/>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05" name="Group 221"/>
              <p:cNvGrpSpPr>
                <a:grpSpLocks/>
              </p:cNvGrpSpPr>
              <p:nvPr/>
            </p:nvGrpSpPr>
            <p:grpSpPr bwMode="auto">
              <a:xfrm>
                <a:off x="857" y="3572"/>
                <a:ext cx="50" cy="23"/>
                <a:chOff x="857" y="3572"/>
                <a:chExt cx="50" cy="23"/>
              </a:xfrm>
            </p:grpSpPr>
            <p:sp>
              <p:nvSpPr>
                <p:cNvPr id="119006" name="Freeform 222"/>
                <p:cNvSpPr>
                  <a:spLocks/>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7" name="Freeform 223"/>
                <p:cNvSpPr>
                  <a:spLocks/>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8" name="Freeform 224"/>
                <p:cNvSpPr>
                  <a:spLocks/>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09" name="Group 225"/>
              <p:cNvGrpSpPr>
                <a:grpSpLocks/>
              </p:cNvGrpSpPr>
              <p:nvPr/>
            </p:nvGrpSpPr>
            <p:grpSpPr bwMode="auto">
              <a:xfrm>
                <a:off x="870" y="3585"/>
                <a:ext cx="48" cy="23"/>
                <a:chOff x="870" y="3585"/>
                <a:chExt cx="48" cy="23"/>
              </a:xfrm>
            </p:grpSpPr>
            <p:sp>
              <p:nvSpPr>
                <p:cNvPr id="119010" name="Freeform 226"/>
                <p:cNvSpPr>
                  <a:spLocks/>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1" name="Freeform 227"/>
                <p:cNvSpPr>
                  <a:spLocks/>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2" name="Freeform 228"/>
                <p:cNvSpPr>
                  <a:spLocks/>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13" name="Group 229"/>
              <p:cNvGrpSpPr>
                <a:grpSpLocks/>
              </p:cNvGrpSpPr>
              <p:nvPr/>
            </p:nvGrpSpPr>
            <p:grpSpPr bwMode="auto">
              <a:xfrm>
                <a:off x="882" y="3600"/>
                <a:ext cx="100" cy="73"/>
                <a:chOff x="882" y="3600"/>
                <a:chExt cx="100" cy="73"/>
              </a:xfrm>
            </p:grpSpPr>
            <p:grpSp>
              <p:nvGrpSpPr>
                <p:cNvPr id="119014" name="Group 230"/>
                <p:cNvGrpSpPr>
                  <a:grpSpLocks/>
                </p:cNvGrpSpPr>
                <p:nvPr/>
              </p:nvGrpSpPr>
              <p:grpSpPr bwMode="auto">
                <a:xfrm>
                  <a:off x="882" y="3600"/>
                  <a:ext cx="49" cy="23"/>
                  <a:chOff x="882" y="3600"/>
                  <a:chExt cx="49" cy="23"/>
                </a:xfrm>
              </p:grpSpPr>
              <p:sp>
                <p:nvSpPr>
                  <p:cNvPr id="119015" name="Freeform 231"/>
                  <p:cNvSpPr>
                    <a:spLocks/>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6" name="Freeform 232"/>
                  <p:cNvSpPr>
                    <a:spLocks/>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7" name="Freeform 233"/>
                  <p:cNvSpPr>
                    <a:spLocks/>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18" name="Group 234"/>
                <p:cNvGrpSpPr>
                  <a:grpSpLocks/>
                </p:cNvGrpSpPr>
                <p:nvPr/>
              </p:nvGrpSpPr>
              <p:grpSpPr bwMode="auto">
                <a:xfrm>
                  <a:off x="894" y="3612"/>
                  <a:ext cx="49" cy="23"/>
                  <a:chOff x="894" y="3612"/>
                  <a:chExt cx="49" cy="23"/>
                </a:xfrm>
              </p:grpSpPr>
              <p:sp>
                <p:nvSpPr>
                  <p:cNvPr id="119019" name="Freeform 235"/>
                  <p:cNvSpPr>
                    <a:spLocks/>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0" name="Freeform 236"/>
                  <p:cNvSpPr>
                    <a:spLocks/>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1" name="Freeform 237"/>
                  <p:cNvSpPr>
                    <a:spLocks/>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22" name="Group 238"/>
                <p:cNvGrpSpPr>
                  <a:grpSpLocks/>
                </p:cNvGrpSpPr>
                <p:nvPr/>
              </p:nvGrpSpPr>
              <p:grpSpPr bwMode="auto">
                <a:xfrm>
                  <a:off x="907" y="3625"/>
                  <a:ext cx="49" cy="23"/>
                  <a:chOff x="907" y="3625"/>
                  <a:chExt cx="49" cy="23"/>
                </a:xfrm>
              </p:grpSpPr>
              <p:sp>
                <p:nvSpPr>
                  <p:cNvPr id="119023" name="Freeform 239"/>
                  <p:cNvSpPr>
                    <a:spLocks/>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4" name="Freeform 240"/>
                  <p:cNvSpPr>
                    <a:spLocks/>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5" name="Freeform 241"/>
                  <p:cNvSpPr>
                    <a:spLocks/>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26" name="Group 242"/>
                <p:cNvGrpSpPr>
                  <a:grpSpLocks/>
                </p:cNvGrpSpPr>
                <p:nvPr/>
              </p:nvGrpSpPr>
              <p:grpSpPr bwMode="auto">
                <a:xfrm>
                  <a:off x="919" y="3638"/>
                  <a:ext cx="49" cy="22"/>
                  <a:chOff x="919" y="3638"/>
                  <a:chExt cx="49" cy="22"/>
                </a:xfrm>
              </p:grpSpPr>
              <p:sp>
                <p:nvSpPr>
                  <p:cNvPr id="119027" name="Freeform 243"/>
                  <p:cNvSpPr>
                    <a:spLocks/>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8" name="Freeform 244"/>
                  <p:cNvSpPr>
                    <a:spLocks/>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9" name="Freeform 245"/>
                  <p:cNvSpPr>
                    <a:spLocks/>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30" name="Group 246"/>
                <p:cNvGrpSpPr>
                  <a:grpSpLocks/>
                </p:cNvGrpSpPr>
                <p:nvPr/>
              </p:nvGrpSpPr>
              <p:grpSpPr bwMode="auto">
                <a:xfrm>
                  <a:off x="932" y="3651"/>
                  <a:ext cx="50" cy="22"/>
                  <a:chOff x="932" y="3651"/>
                  <a:chExt cx="50" cy="22"/>
                </a:xfrm>
              </p:grpSpPr>
              <p:sp>
                <p:nvSpPr>
                  <p:cNvPr id="119031" name="Freeform 247"/>
                  <p:cNvSpPr>
                    <a:spLocks/>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2" name="Freeform 248"/>
                  <p:cNvSpPr>
                    <a:spLocks/>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3" name="Freeform 249"/>
                  <p:cNvSpPr>
                    <a:spLocks/>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034" name="Group 250"/>
              <p:cNvGrpSpPr>
                <a:grpSpLocks/>
              </p:cNvGrpSpPr>
              <p:nvPr/>
            </p:nvGrpSpPr>
            <p:grpSpPr bwMode="auto">
              <a:xfrm>
                <a:off x="944" y="3665"/>
                <a:ext cx="99" cy="74"/>
                <a:chOff x="944" y="3665"/>
                <a:chExt cx="99" cy="74"/>
              </a:xfrm>
            </p:grpSpPr>
            <p:grpSp>
              <p:nvGrpSpPr>
                <p:cNvPr id="119035" name="Group 251"/>
                <p:cNvGrpSpPr>
                  <a:grpSpLocks/>
                </p:cNvGrpSpPr>
                <p:nvPr/>
              </p:nvGrpSpPr>
              <p:grpSpPr bwMode="auto">
                <a:xfrm>
                  <a:off x="944" y="3665"/>
                  <a:ext cx="49" cy="23"/>
                  <a:chOff x="944" y="3665"/>
                  <a:chExt cx="49" cy="23"/>
                </a:xfrm>
              </p:grpSpPr>
              <p:sp>
                <p:nvSpPr>
                  <p:cNvPr id="119036" name="Freeform 252"/>
                  <p:cNvSpPr>
                    <a:spLocks/>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7" name="Freeform 253"/>
                  <p:cNvSpPr>
                    <a:spLocks/>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8" name="Freeform 254"/>
                  <p:cNvSpPr>
                    <a:spLocks/>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39" name="Group 255"/>
                <p:cNvGrpSpPr>
                  <a:grpSpLocks/>
                </p:cNvGrpSpPr>
                <p:nvPr/>
              </p:nvGrpSpPr>
              <p:grpSpPr bwMode="auto">
                <a:xfrm>
                  <a:off x="957" y="3678"/>
                  <a:ext cx="48" cy="23"/>
                  <a:chOff x="957" y="3678"/>
                  <a:chExt cx="48" cy="23"/>
                </a:xfrm>
              </p:grpSpPr>
              <p:sp>
                <p:nvSpPr>
                  <p:cNvPr id="119040" name="Freeform 256"/>
                  <p:cNvSpPr>
                    <a:spLocks/>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1" name="Freeform 257"/>
                  <p:cNvSpPr>
                    <a:spLocks/>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2" name="Freeform 258"/>
                  <p:cNvSpPr>
                    <a:spLocks/>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43" name="Group 259"/>
                <p:cNvGrpSpPr>
                  <a:grpSpLocks/>
                </p:cNvGrpSpPr>
                <p:nvPr/>
              </p:nvGrpSpPr>
              <p:grpSpPr bwMode="auto">
                <a:xfrm>
                  <a:off x="969" y="3690"/>
                  <a:ext cx="49" cy="23"/>
                  <a:chOff x="969" y="3690"/>
                  <a:chExt cx="49" cy="23"/>
                </a:xfrm>
              </p:grpSpPr>
              <p:sp>
                <p:nvSpPr>
                  <p:cNvPr id="119044" name="Freeform 260"/>
                  <p:cNvSpPr>
                    <a:spLocks/>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5" name="Freeform 261"/>
                  <p:cNvSpPr>
                    <a:spLocks/>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6" name="Freeform 262"/>
                  <p:cNvSpPr>
                    <a:spLocks/>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47" name="Group 263"/>
                <p:cNvGrpSpPr>
                  <a:grpSpLocks/>
                </p:cNvGrpSpPr>
                <p:nvPr/>
              </p:nvGrpSpPr>
              <p:grpSpPr bwMode="auto">
                <a:xfrm>
                  <a:off x="982" y="3703"/>
                  <a:ext cx="49" cy="23"/>
                  <a:chOff x="982" y="3703"/>
                  <a:chExt cx="49" cy="23"/>
                </a:xfrm>
              </p:grpSpPr>
              <p:sp>
                <p:nvSpPr>
                  <p:cNvPr id="119048" name="Freeform 264"/>
                  <p:cNvSpPr>
                    <a:spLocks/>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9" name="Freeform 265"/>
                  <p:cNvSpPr>
                    <a:spLocks/>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0" name="Freeform 266"/>
                  <p:cNvSpPr>
                    <a:spLocks/>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51" name="Group 267"/>
                <p:cNvGrpSpPr>
                  <a:grpSpLocks/>
                </p:cNvGrpSpPr>
                <p:nvPr/>
              </p:nvGrpSpPr>
              <p:grpSpPr bwMode="auto">
                <a:xfrm>
                  <a:off x="995" y="3716"/>
                  <a:ext cx="48" cy="23"/>
                  <a:chOff x="995" y="3716"/>
                  <a:chExt cx="48" cy="23"/>
                </a:xfrm>
              </p:grpSpPr>
              <p:sp>
                <p:nvSpPr>
                  <p:cNvPr id="119052" name="Freeform 268"/>
                  <p:cNvSpPr>
                    <a:spLocks/>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3" name="Freeform 269"/>
                  <p:cNvSpPr>
                    <a:spLocks/>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4" name="Freeform 270"/>
                  <p:cNvSpPr>
                    <a:spLocks/>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055" name="Group 271"/>
              <p:cNvGrpSpPr>
                <a:grpSpLocks/>
              </p:cNvGrpSpPr>
              <p:nvPr/>
            </p:nvGrpSpPr>
            <p:grpSpPr bwMode="auto">
              <a:xfrm>
                <a:off x="1005" y="3727"/>
                <a:ext cx="49" cy="23"/>
                <a:chOff x="1005" y="3727"/>
                <a:chExt cx="49" cy="23"/>
              </a:xfrm>
            </p:grpSpPr>
            <p:sp>
              <p:nvSpPr>
                <p:cNvPr id="119056" name="Freeform 272"/>
                <p:cNvSpPr>
                  <a:spLocks/>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7" name="Freeform 273"/>
                <p:cNvSpPr>
                  <a:spLocks/>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8" name="Freeform 274"/>
                <p:cNvSpPr>
                  <a:spLocks/>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59" name="Group 275"/>
              <p:cNvGrpSpPr>
                <a:grpSpLocks/>
              </p:cNvGrpSpPr>
              <p:nvPr/>
            </p:nvGrpSpPr>
            <p:grpSpPr bwMode="auto">
              <a:xfrm>
                <a:off x="1018" y="3740"/>
                <a:ext cx="49" cy="22"/>
                <a:chOff x="1018" y="3740"/>
                <a:chExt cx="49" cy="22"/>
              </a:xfrm>
            </p:grpSpPr>
            <p:sp>
              <p:nvSpPr>
                <p:cNvPr id="119060" name="Freeform 276"/>
                <p:cNvSpPr>
                  <a:spLocks/>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1" name="Freeform 277"/>
                <p:cNvSpPr>
                  <a:spLocks/>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2" name="Freeform 278"/>
                <p:cNvSpPr>
                  <a:spLocks/>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63" name="Group 279"/>
              <p:cNvGrpSpPr>
                <a:grpSpLocks/>
              </p:cNvGrpSpPr>
              <p:nvPr/>
            </p:nvGrpSpPr>
            <p:grpSpPr bwMode="auto">
              <a:xfrm>
                <a:off x="1030" y="3753"/>
                <a:ext cx="49" cy="23"/>
                <a:chOff x="1030" y="3753"/>
                <a:chExt cx="49" cy="23"/>
              </a:xfrm>
            </p:grpSpPr>
            <p:sp>
              <p:nvSpPr>
                <p:cNvPr id="119064" name="Freeform 280"/>
                <p:cNvSpPr>
                  <a:spLocks/>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5" name="Freeform 281"/>
                <p:cNvSpPr>
                  <a:spLocks/>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6" name="Freeform 282"/>
                <p:cNvSpPr>
                  <a:spLocks/>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9067" name="Freeform 283"/>
              <p:cNvSpPr>
                <a:spLocks/>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8" name="Freeform 284"/>
              <p:cNvSpPr>
                <a:spLocks/>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9" name="Freeform 285"/>
              <p:cNvSpPr>
                <a:spLocks/>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9070" name="Group 286"/>
              <p:cNvGrpSpPr>
                <a:grpSpLocks/>
              </p:cNvGrpSpPr>
              <p:nvPr/>
            </p:nvGrpSpPr>
            <p:grpSpPr bwMode="auto">
              <a:xfrm>
                <a:off x="790" y="3547"/>
                <a:ext cx="49" cy="23"/>
                <a:chOff x="790" y="3547"/>
                <a:chExt cx="49" cy="23"/>
              </a:xfrm>
            </p:grpSpPr>
            <p:sp>
              <p:nvSpPr>
                <p:cNvPr id="119071" name="Freeform 287"/>
                <p:cNvSpPr>
                  <a:spLocks/>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2" name="Freeform 288"/>
                <p:cNvSpPr>
                  <a:spLocks/>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3" name="Freeform 289"/>
                <p:cNvSpPr>
                  <a:spLocks/>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74" name="Group 290"/>
              <p:cNvGrpSpPr>
                <a:grpSpLocks/>
              </p:cNvGrpSpPr>
              <p:nvPr/>
            </p:nvGrpSpPr>
            <p:grpSpPr bwMode="auto">
              <a:xfrm>
                <a:off x="803" y="3560"/>
                <a:ext cx="49" cy="22"/>
                <a:chOff x="803" y="3560"/>
                <a:chExt cx="49" cy="22"/>
              </a:xfrm>
            </p:grpSpPr>
            <p:sp>
              <p:nvSpPr>
                <p:cNvPr id="119075" name="Freeform 291"/>
                <p:cNvSpPr>
                  <a:spLocks/>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6" name="Freeform 292"/>
                <p:cNvSpPr>
                  <a:spLocks/>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7" name="Freeform 293"/>
                <p:cNvSpPr>
                  <a:spLocks/>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78" name="Group 294"/>
              <p:cNvGrpSpPr>
                <a:grpSpLocks/>
              </p:cNvGrpSpPr>
              <p:nvPr/>
            </p:nvGrpSpPr>
            <p:grpSpPr bwMode="auto">
              <a:xfrm>
                <a:off x="815" y="3572"/>
                <a:ext cx="50" cy="23"/>
                <a:chOff x="815" y="3572"/>
                <a:chExt cx="50" cy="23"/>
              </a:xfrm>
            </p:grpSpPr>
            <p:sp>
              <p:nvSpPr>
                <p:cNvPr id="119079" name="Freeform 295"/>
                <p:cNvSpPr>
                  <a:spLocks/>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0" name="Freeform 296"/>
                <p:cNvSpPr>
                  <a:spLocks/>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1" name="Freeform 297"/>
                <p:cNvSpPr>
                  <a:spLocks/>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82" name="Group 298"/>
              <p:cNvGrpSpPr>
                <a:grpSpLocks/>
              </p:cNvGrpSpPr>
              <p:nvPr/>
            </p:nvGrpSpPr>
            <p:grpSpPr bwMode="auto">
              <a:xfrm>
                <a:off x="828" y="3585"/>
                <a:ext cx="49" cy="23"/>
                <a:chOff x="828" y="3585"/>
                <a:chExt cx="49" cy="23"/>
              </a:xfrm>
            </p:grpSpPr>
            <p:sp>
              <p:nvSpPr>
                <p:cNvPr id="119083" name="Freeform 299"/>
                <p:cNvSpPr>
                  <a:spLocks/>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4" name="Freeform 300"/>
                <p:cNvSpPr>
                  <a:spLocks/>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5" name="Freeform 301"/>
                <p:cNvSpPr>
                  <a:spLocks/>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86" name="Group 302"/>
              <p:cNvGrpSpPr>
                <a:grpSpLocks/>
              </p:cNvGrpSpPr>
              <p:nvPr/>
            </p:nvGrpSpPr>
            <p:grpSpPr bwMode="auto">
              <a:xfrm>
                <a:off x="840" y="3600"/>
                <a:ext cx="100" cy="73"/>
                <a:chOff x="840" y="3600"/>
                <a:chExt cx="100" cy="73"/>
              </a:xfrm>
            </p:grpSpPr>
            <p:grpSp>
              <p:nvGrpSpPr>
                <p:cNvPr id="119087" name="Group 303"/>
                <p:cNvGrpSpPr>
                  <a:grpSpLocks/>
                </p:cNvGrpSpPr>
                <p:nvPr/>
              </p:nvGrpSpPr>
              <p:grpSpPr bwMode="auto">
                <a:xfrm>
                  <a:off x="840" y="3600"/>
                  <a:ext cx="49" cy="23"/>
                  <a:chOff x="840" y="3600"/>
                  <a:chExt cx="49" cy="23"/>
                </a:xfrm>
              </p:grpSpPr>
              <p:sp>
                <p:nvSpPr>
                  <p:cNvPr id="119088" name="Freeform 304"/>
                  <p:cNvSpPr>
                    <a:spLocks/>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9" name="Freeform 305"/>
                  <p:cNvSpPr>
                    <a:spLocks/>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0" name="Freeform 306"/>
                  <p:cNvSpPr>
                    <a:spLocks/>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91" name="Group 307"/>
                <p:cNvGrpSpPr>
                  <a:grpSpLocks/>
                </p:cNvGrpSpPr>
                <p:nvPr/>
              </p:nvGrpSpPr>
              <p:grpSpPr bwMode="auto">
                <a:xfrm>
                  <a:off x="853" y="3612"/>
                  <a:ext cx="48" cy="23"/>
                  <a:chOff x="853" y="3612"/>
                  <a:chExt cx="48" cy="23"/>
                </a:xfrm>
              </p:grpSpPr>
              <p:sp>
                <p:nvSpPr>
                  <p:cNvPr id="119092" name="Freeform 308"/>
                  <p:cNvSpPr>
                    <a:spLocks/>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3" name="Freeform 309"/>
                  <p:cNvSpPr>
                    <a:spLocks/>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4" name="Freeform 310"/>
                  <p:cNvSpPr>
                    <a:spLocks/>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95" name="Group 311"/>
                <p:cNvGrpSpPr>
                  <a:grpSpLocks/>
                </p:cNvGrpSpPr>
                <p:nvPr/>
              </p:nvGrpSpPr>
              <p:grpSpPr bwMode="auto">
                <a:xfrm>
                  <a:off x="865" y="3625"/>
                  <a:ext cx="49" cy="23"/>
                  <a:chOff x="865" y="3625"/>
                  <a:chExt cx="49" cy="23"/>
                </a:xfrm>
              </p:grpSpPr>
              <p:sp>
                <p:nvSpPr>
                  <p:cNvPr id="119096" name="Freeform 312"/>
                  <p:cNvSpPr>
                    <a:spLocks/>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7" name="Freeform 313"/>
                  <p:cNvSpPr>
                    <a:spLocks/>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8" name="Freeform 314"/>
                  <p:cNvSpPr>
                    <a:spLocks/>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99" name="Group 315"/>
                <p:cNvGrpSpPr>
                  <a:grpSpLocks/>
                </p:cNvGrpSpPr>
                <p:nvPr/>
              </p:nvGrpSpPr>
              <p:grpSpPr bwMode="auto">
                <a:xfrm>
                  <a:off x="878" y="3638"/>
                  <a:ext cx="49" cy="22"/>
                  <a:chOff x="878" y="3638"/>
                  <a:chExt cx="49" cy="22"/>
                </a:xfrm>
              </p:grpSpPr>
              <p:sp>
                <p:nvSpPr>
                  <p:cNvPr id="119100" name="Freeform 316"/>
                  <p:cNvSpPr>
                    <a:spLocks/>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1" name="Freeform 317"/>
                  <p:cNvSpPr>
                    <a:spLocks/>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2" name="Freeform 318"/>
                  <p:cNvSpPr>
                    <a:spLocks/>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03" name="Group 319"/>
                <p:cNvGrpSpPr>
                  <a:grpSpLocks/>
                </p:cNvGrpSpPr>
                <p:nvPr/>
              </p:nvGrpSpPr>
              <p:grpSpPr bwMode="auto">
                <a:xfrm>
                  <a:off x="890" y="3651"/>
                  <a:ext cx="50" cy="22"/>
                  <a:chOff x="890" y="3651"/>
                  <a:chExt cx="50" cy="22"/>
                </a:xfrm>
              </p:grpSpPr>
              <p:sp>
                <p:nvSpPr>
                  <p:cNvPr id="119104" name="Freeform 320"/>
                  <p:cNvSpPr>
                    <a:spLocks/>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5" name="Freeform 321"/>
                  <p:cNvSpPr>
                    <a:spLocks/>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6" name="Freeform 322"/>
                  <p:cNvSpPr>
                    <a:spLocks/>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07" name="Group 323"/>
              <p:cNvGrpSpPr>
                <a:grpSpLocks/>
              </p:cNvGrpSpPr>
              <p:nvPr/>
            </p:nvGrpSpPr>
            <p:grpSpPr bwMode="auto">
              <a:xfrm>
                <a:off x="903" y="3665"/>
                <a:ext cx="99" cy="74"/>
                <a:chOff x="903" y="3665"/>
                <a:chExt cx="99" cy="74"/>
              </a:xfrm>
            </p:grpSpPr>
            <p:grpSp>
              <p:nvGrpSpPr>
                <p:cNvPr id="119108" name="Group 324"/>
                <p:cNvGrpSpPr>
                  <a:grpSpLocks/>
                </p:cNvGrpSpPr>
                <p:nvPr/>
              </p:nvGrpSpPr>
              <p:grpSpPr bwMode="auto">
                <a:xfrm>
                  <a:off x="903" y="3665"/>
                  <a:ext cx="49" cy="23"/>
                  <a:chOff x="903" y="3665"/>
                  <a:chExt cx="49" cy="23"/>
                </a:xfrm>
              </p:grpSpPr>
              <p:sp>
                <p:nvSpPr>
                  <p:cNvPr id="119109" name="Freeform 325"/>
                  <p:cNvSpPr>
                    <a:spLocks/>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0" name="Freeform 326"/>
                  <p:cNvSpPr>
                    <a:spLocks/>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1" name="Freeform 327"/>
                  <p:cNvSpPr>
                    <a:spLocks/>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12" name="Group 328"/>
                <p:cNvGrpSpPr>
                  <a:grpSpLocks/>
                </p:cNvGrpSpPr>
                <p:nvPr/>
              </p:nvGrpSpPr>
              <p:grpSpPr bwMode="auto">
                <a:xfrm>
                  <a:off x="914" y="3678"/>
                  <a:ext cx="49" cy="23"/>
                  <a:chOff x="914" y="3678"/>
                  <a:chExt cx="49" cy="23"/>
                </a:xfrm>
              </p:grpSpPr>
              <p:sp>
                <p:nvSpPr>
                  <p:cNvPr id="119113" name="Freeform 329"/>
                  <p:cNvSpPr>
                    <a:spLocks/>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4" name="Freeform 330"/>
                  <p:cNvSpPr>
                    <a:spLocks/>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5" name="Freeform 331"/>
                  <p:cNvSpPr>
                    <a:spLocks/>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16" name="Group 332"/>
                <p:cNvGrpSpPr>
                  <a:grpSpLocks/>
                </p:cNvGrpSpPr>
                <p:nvPr/>
              </p:nvGrpSpPr>
              <p:grpSpPr bwMode="auto">
                <a:xfrm>
                  <a:off x="928" y="3690"/>
                  <a:ext cx="48" cy="23"/>
                  <a:chOff x="928" y="3690"/>
                  <a:chExt cx="48" cy="23"/>
                </a:xfrm>
              </p:grpSpPr>
              <p:sp>
                <p:nvSpPr>
                  <p:cNvPr id="119117" name="Freeform 333"/>
                  <p:cNvSpPr>
                    <a:spLocks/>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8" name="Freeform 334"/>
                  <p:cNvSpPr>
                    <a:spLocks/>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9" name="Freeform 335"/>
                  <p:cNvSpPr>
                    <a:spLocks/>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20" name="Group 336"/>
                <p:cNvGrpSpPr>
                  <a:grpSpLocks/>
                </p:cNvGrpSpPr>
                <p:nvPr/>
              </p:nvGrpSpPr>
              <p:grpSpPr bwMode="auto">
                <a:xfrm>
                  <a:off x="940" y="3703"/>
                  <a:ext cx="49" cy="23"/>
                  <a:chOff x="940" y="3703"/>
                  <a:chExt cx="49" cy="23"/>
                </a:xfrm>
              </p:grpSpPr>
              <p:sp>
                <p:nvSpPr>
                  <p:cNvPr id="119121" name="Freeform 337"/>
                  <p:cNvSpPr>
                    <a:spLocks/>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2" name="Freeform 338"/>
                  <p:cNvSpPr>
                    <a:spLocks/>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3" name="Freeform 339"/>
                  <p:cNvSpPr>
                    <a:spLocks/>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24" name="Group 340"/>
                <p:cNvGrpSpPr>
                  <a:grpSpLocks/>
                </p:cNvGrpSpPr>
                <p:nvPr/>
              </p:nvGrpSpPr>
              <p:grpSpPr bwMode="auto">
                <a:xfrm>
                  <a:off x="953" y="3716"/>
                  <a:ext cx="49" cy="23"/>
                  <a:chOff x="953" y="3716"/>
                  <a:chExt cx="49" cy="23"/>
                </a:xfrm>
              </p:grpSpPr>
              <p:sp>
                <p:nvSpPr>
                  <p:cNvPr id="119125" name="Freeform 341"/>
                  <p:cNvSpPr>
                    <a:spLocks/>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6" name="Freeform 342"/>
                  <p:cNvSpPr>
                    <a:spLocks/>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7" name="Freeform 343"/>
                  <p:cNvSpPr>
                    <a:spLocks/>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28" name="Group 344"/>
              <p:cNvGrpSpPr>
                <a:grpSpLocks/>
              </p:cNvGrpSpPr>
              <p:nvPr/>
            </p:nvGrpSpPr>
            <p:grpSpPr bwMode="auto">
              <a:xfrm>
                <a:off x="963" y="3727"/>
                <a:ext cx="49" cy="23"/>
                <a:chOff x="963" y="3727"/>
                <a:chExt cx="49" cy="23"/>
              </a:xfrm>
            </p:grpSpPr>
            <p:sp>
              <p:nvSpPr>
                <p:cNvPr id="119129" name="Freeform 345"/>
                <p:cNvSpPr>
                  <a:spLocks/>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0" name="Freeform 346"/>
                <p:cNvSpPr>
                  <a:spLocks/>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1" name="Freeform 347"/>
                <p:cNvSpPr>
                  <a:spLocks/>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32" name="Group 348"/>
              <p:cNvGrpSpPr>
                <a:grpSpLocks/>
              </p:cNvGrpSpPr>
              <p:nvPr/>
            </p:nvGrpSpPr>
            <p:grpSpPr bwMode="auto">
              <a:xfrm>
                <a:off x="976" y="3740"/>
                <a:ext cx="50" cy="22"/>
                <a:chOff x="976" y="3740"/>
                <a:chExt cx="50" cy="22"/>
              </a:xfrm>
            </p:grpSpPr>
            <p:sp>
              <p:nvSpPr>
                <p:cNvPr id="119133" name="Freeform 349"/>
                <p:cNvSpPr>
                  <a:spLocks/>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4" name="Freeform 350"/>
                <p:cNvSpPr>
                  <a:spLocks/>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5" name="Freeform 351"/>
                <p:cNvSpPr>
                  <a:spLocks/>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36" name="Group 352"/>
              <p:cNvGrpSpPr>
                <a:grpSpLocks/>
              </p:cNvGrpSpPr>
              <p:nvPr/>
            </p:nvGrpSpPr>
            <p:grpSpPr bwMode="auto">
              <a:xfrm>
                <a:off x="761" y="3560"/>
                <a:ext cx="50" cy="22"/>
                <a:chOff x="761" y="3560"/>
                <a:chExt cx="50" cy="22"/>
              </a:xfrm>
            </p:grpSpPr>
            <p:sp>
              <p:nvSpPr>
                <p:cNvPr id="119137" name="Freeform 353"/>
                <p:cNvSpPr>
                  <a:spLocks/>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8" name="Freeform 354"/>
                <p:cNvSpPr>
                  <a:spLocks/>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9" name="Freeform 355"/>
                <p:cNvSpPr>
                  <a:spLocks/>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40" name="Group 356"/>
              <p:cNvGrpSpPr>
                <a:grpSpLocks/>
              </p:cNvGrpSpPr>
              <p:nvPr/>
            </p:nvGrpSpPr>
            <p:grpSpPr bwMode="auto">
              <a:xfrm>
                <a:off x="774" y="3572"/>
                <a:ext cx="49" cy="23"/>
                <a:chOff x="774" y="3572"/>
                <a:chExt cx="49" cy="23"/>
              </a:xfrm>
            </p:grpSpPr>
            <p:sp>
              <p:nvSpPr>
                <p:cNvPr id="119141" name="Freeform 357"/>
                <p:cNvSpPr>
                  <a:spLocks/>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2" name="Freeform 358"/>
                <p:cNvSpPr>
                  <a:spLocks/>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3" name="Freeform 359"/>
                <p:cNvSpPr>
                  <a:spLocks/>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44" name="Group 360"/>
              <p:cNvGrpSpPr>
                <a:grpSpLocks/>
              </p:cNvGrpSpPr>
              <p:nvPr/>
            </p:nvGrpSpPr>
            <p:grpSpPr bwMode="auto">
              <a:xfrm>
                <a:off x="787" y="3585"/>
                <a:ext cx="49" cy="23"/>
                <a:chOff x="787" y="3585"/>
                <a:chExt cx="49" cy="23"/>
              </a:xfrm>
            </p:grpSpPr>
            <p:sp>
              <p:nvSpPr>
                <p:cNvPr id="119145" name="Freeform 361"/>
                <p:cNvSpPr>
                  <a:spLocks/>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6" name="Freeform 362"/>
                <p:cNvSpPr>
                  <a:spLocks/>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7" name="Freeform 363"/>
                <p:cNvSpPr>
                  <a:spLocks/>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48" name="Group 364"/>
              <p:cNvGrpSpPr>
                <a:grpSpLocks/>
              </p:cNvGrpSpPr>
              <p:nvPr/>
            </p:nvGrpSpPr>
            <p:grpSpPr bwMode="auto">
              <a:xfrm>
                <a:off x="799" y="3600"/>
                <a:ext cx="99" cy="73"/>
                <a:chOff x="799" y="3600"/>
                <a:chExt cx="99" cy="73"/>
              </a:xfrm>
            </p:grpSpPr>
            <p:grpSp>
              <p:nvGrpSpPr>
                <p:cNvPr id="119149" name="Group 365"/>
                <p:cNvGrpSpPr>
                  <a:grpSpLocks/>
                </p:cNvGrpSpPr>
                <p:nvPr/>
              </p:nvGrpSpPr>
              <p:grpSpPr bwMode="auto">
                <a:xfrm>
                  <a:off x="799" y="3600"/>
                  <a:ext cx="48" cy="23"/>
                  <a:chOff x="799" y="3600"/>
                  <a:chExt cx="48" cy="23"/>
                </a:xfrm>
              </p:grpSpPr>
              <p:sp>
                <p:nvSpPr>
                  <p:cNvPr id="119150" name="Freeform 366"/>
                  <p:cNvSpPr>
                    <a:spLocks/>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1" name="Freeform 367"/>
                  <p:cNvSpPr>
                    <a:spLocks/>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2" name="Freeform 368"/>
                  <p:cNvSpPr>
                    <a:spLocks/>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53" name="Group 369"/>
                <p:cNvGrpSpPr>
                  <a:grpSpLocks/>
                </p:cNvGrpSpPr>
                <p:nvPr/>
              </p:nvGrpSpPr>
              <p:grpSpPr bwMode="auto">
                <a:xfrm>
                  <a:off x="811" y="3612"/>
                  <a:ext cx="48" cy="23"/>
                  <a:chOff x="811" y="3612"/>
                  <a:chExt cx="48" cy="23"/>
                </a:xfrm>
              </p:grpSpPr>
              <p:sp>
                <p:nvSpPr>
                  <p:cNvPr id="119154" name="Freeform 370"/>
                  <p:cNvSpPr>
                    <a:spLocks/>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5" name="Freeform 371"/>
                  <p:cNvSpPr>
                    <a:spLocks/>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6" name="Freeform 372"/>
                  <p:cNvSpPr>
                    <a:spLocks/>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57" name="Group 373"/>
                <p:cNvGrpSpPr>
                  <a:grpSpLocks/>
                </p:cNvGrpSpPr>
                <p:nvPr/>
              </p:nvGrpSpPr>
              <p:grpSpPr bwMode="auto">
                <a:xfrm>
                  <a:off x="823" y="3625"/>
                  <a:ext cx="49" cy="23"/>
                  <a:chOff x="823" y="3625"/>
                  <a:chExt cx="49" cy="23"/>
                </a:xfrm>
              </p:grpSpPr>
              <p:sp>
                <p:nvSpPr>
                  <p:cNvPr id="119158" name="Freeform 374"/>
                  <p:cNvSpPr>
                    <a:spLocks/>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9" name="Freeform 375"/>
                  <p:cNvSpPr>
                    <a:spLocks/>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0" name="Freeform 376"/>
                  <p:cNvSpPr>
                    <a:spLocks/>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61" name="Group 377"/>
                <p:cNvGrpSpPr>
                  <a:grpSpLocks/>
                </p:cNvGrpSpPr>
                <p:nvPr/>
              </p:nvGrpSpPr>
              <p:grpSpPr bwMode="auto">
                <a:xfrm>
                  <a:off x="836" y="3638"/>
                  <a:ext cx="50" cy="22"/>
                  <a:chOff x="836" y="3638"/>
                  <a:chExt cx="50" cy="22"/>
                </a:xfrm>
              </p:grpSpPr>
              <p:sp>
                <p:nvSpPr>
                  <p:cNvPr id="119162" name="Freeform 378"/>
                  <p:cNvSpPr>
                    <a:spLocks/>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3" name="Freeform 379"/>
                  <p:cNvSpPr>
                    <a:spLocks/>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4" name="Freeform 380"/>
                  <p:cNvSpPr>
                    <a:spLocks/>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65" name="Group 381"/>
                <p:cNvGrpSpPr>
                  <a:grpSpLocks/>
                </p:cNvGrpSpPr>
                <p:nvPr/>
              </p:nvGrpSpPr>
              <p:grpSpPr bwMode="auto">
                <a:xfrm>
                  <a:off x="849" y="3651"/>
                  <a:ext cx="49" cy="22"/>
                  <a:chOff x="849" y="3651"/>
                  <a:chExt cx="49" cy="22"/>
                </a:xfrm>
              </p:grpSpPr>
              <p:sp>
                <p:nvSpPr>
                  <p:cNvPr id="119166" name="Freeform 382"/>
                  <p:cNvSpPr>
                    <a:spLocks/>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7" name="Freeform 383"/>
                  <p:cNvSpPr>
                    <a:spLocks/>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8" name="Freeform 384"/>
                  <p:cNvSpPr>
                    <a:spLocks/>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69" name="Group 385"/>
              <p:cNvGrpSpPr>
                <a:grpSpLocks/>
              </p:cNvGrpSpPr>
              <p:nvPr/>
            </p:nvGrpSpPr>
            <p:grpSpPr bwMode="auto">
              <a:xfrm>
                <a:off x="861" y="3665"/>
                <a:ext cx="99" cy="74"/>
                <a:chOff x="861" y="3665"/>
                <a:chExt cx="99" cy="74"/>
              </a:xfrm>
            </p:grpSpPr>
            <p:grpSp>
              <p:nvGrpSpPr>
                <p:cNvPr id="119170" name="Group 386"/>
                <p:cNvGrpSpPr>
                  <a:grpSpLocks/>
                </p:cNvGrpSpPr>
                <p:nvPr/>
              </p:nvGrpSpPr>
              <p:grpSpPr bwMode="auto">
                <a:xfrm>
                  <a:off x="861" y="3665"/>
                  <a:ext cx="50" cy="23"/>
                  <a:chOff x="861" y="3665"/>
                  <a:chExt cx="50" cy="23"/>
                </a:xfrm>
              </p:grpSpPr>
              <p:sp>
                <p:nvSpPr>
                  <p:cNvPr id="119171" name="Freeform 387"/>
                  <p:cNvSpPr>
                    <a:spLocks/>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2" name="Freeform 388"/>
                  <p:cNvSpPr>
                    <a:spLocks/>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3" name="Freeform 389"/>
                  <p:cNvSpPr>
                    <a:spLocks/>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74" name="Group 390"/>
                <p:cNvGrpSpPr>
                  <a:grpSpLocks/>
                </p:cNvGrpSpPr>
                <p:nvPr/>
              </p:nvGrpSpPr>
              <p:grpSpPr bwMode="auto">
                <a:xfrm>
                  <a:off x="873" y="3678"/>
                  <a:ext cx="49" cy="23"/>
                  <a:chOff x="873" y="3678"/>
                  <a:chExt cx="49" cy="23"/>
                </a:xfrm>
              </p:grpSpPr>
              <p:sp>
                <p:nvSpPr>
                  <p:cNvPr id="119175" name="Freeform 391"/>
                  <p:cNvSpPr>
                    <a:spLocks/>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6" name="Freeform 392"/>
                  <p:cNvSpPr>
                    <a:spLocks/>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7" name="Freeform 393"/>
                  <p:cNvSpPr>
                    <a:spLocks/>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78" name="Group 394"/>
                <p:cNvGrpSpPr>
                  <a:grpSpLocks/>
                </p:cNvGrpSpPr>
                <p:nvPr/>
              </p:nvGrpSpPr>
              <p:grpSpPr bwMode="auto">
                <a:xfrm>
                  <a:off x="886" y="3690"/>
                  <a:ext cx="49" cy="23"/>
                  <a:chOff x="886" y="3690"/>
                  <a:chExt cx="49" cy="23"/>
                </a:xfrm>
              </p:grpSpPr>
              <p:sp>
                <p:nvSpPr>
                  <p:cNvPr id="119179" name="Freeform 395"/>
                  <p:cNvSpPr>
                    <a:spLocks/>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0" name="Freeform 396"/>
                  <p:cNvSpPr>
                    <a:spLocks/>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1" name="Freeform 397"/>
                  <p:cNvSpPr>
                    <a:spLocks/>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82" name="Group 398"/>
                <p:cNvGrpSpPr>
                  <a:grpSpLocks/>
                </p:cNvGrpSpPr>
                <p:nvPr/>
              </p:nvGrpSpPr>
              <p:grpSpPr bwMode="auto">
                <a:xfrm>
                  <a:off x="899" y="3703"/>
                  <a:ext cx="48" cy="23"/>
                  <a:chOff x="899" y="3703"/>
                  <a:chExt cx="48" cy="23"/>
                </a:xfrm>
              </p:grpSpPr>
              <p:sp>
                <p:nvSpPr>
                  <p:cNvPr id="119183" name="Freeform 399"/>
                  <p:cNvSpPr>
                    <a:spLocks/>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4" name="Freeform 400"/>
                  <p:cNvSpPr>
                    <a:spLocks/>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5" name="Freeform 401"/>
                  <p:cNvSpPr>
                    <a:spLocks/>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86" name="Group 402"/>
                <p:cNvGrpSpPr>
                  <a:grpSpLocks/>
                </p:cNvGrpSpPr>
                <p:nvPr/>
              </p:nvGrpSpPr>
              <p:grpSpPr bwMode="auto">
                <a:xfrm>
                  <a:off x="912" y="3716"/>
                  <a:ext cx="48" cy="23"/>
                  <a:chOff x="912" y="3716"/>
                  <a:chExt cx="48" cy="23"/>
                </a:xfrm>
              </p:grpSpPr>
              <p:sp>
                <p:nvSpPr>
                  <p:cNvPr id="119187" name="Freeform 403"/>
                  <p:cNvSpPr>
                    <a:spLocks/>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8" name="Freeform 404"/>
                  <p:cNvSpPr>
                    <a:spLocks/>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9" name="Freeform 405"/>
                  <p:cNvSpPr>
                    <a:spLocks/>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90" name="Group 406"/>
              <p:cNvGrpSpPr>
                <a:grpSpLocks/>
              </p:cNvGrpSpPr>
              <p:nvPr/>
            </p:nvGrpSpPr>
            <p:grpSpPr bwMode="auto">
              <a:xfrm>
                <a:off x="922" y="3727"/>
                <a:ext cx="49" cy="23"/>
                <a:chOff x="922" y="3727"/>
                <a:chExt cx="49" cy="23"/>
              </a:xfrm>
            </p:grpSpPr>
            <p:sp>
              <p:nvSpPr>
                <p:cNvPr id="119191" name="Freeform 407"/>
                <p:cNvSpPr>
                  <a:spLocks/>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2" name="Freeform 408"/>
                <p:cNvSpPr>
                  <a:spLocks/>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3" name="Freeform 409"/>
                <p:cNvSpPr>
                  <a:spLocks/>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94" name="Group 410"/>
              <p:cNvGrpSpPr>
                <a:grpSpLocks/>
              </p:cNvGrpSpPr>
              <p:nvPr/>
            </p:nvGrpSpPr>
            <p:grpSpPr bwMode="auto">
              <a:xfrm>
                <a:off x="895" y="3526"/>
                <a:ext cx="44" cy="23"/>
                <a:chOff x="895" y="3526"/>
                <a:chExt cx="44" cy="23"/>
              </a:xfrm>
            </p:grpSpPr>
            <p:sp>
              <p:nvSpPr>
                <p:cNvPr id="119195" name="Freeform 411"/>
                <p:cNvSpPr>
                  <a:spLocks/>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6" name="Freeform 412"/>
                <p:cNvSpPr>
                  <a:spLocks/>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7" name="Freeform 413"/>
                <p:cNvSpPr>
                  <a:spLocks/>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98" name="Group 414"/>
              <p:cNvGrpSpPr>
                <a:grpSpLocks/>
              </p:cNvGrpSpPr>
              <p:nvPr/>
            </p:nvGrpSpPr>
            <p:grpSpPr bwMode="auto">
              <a:xfrm>
                <a:off x="907" y="3540"/>
                <a:ext cx="45" cy="22"/>
                <a:chOff x="907" y="3540"/>
                <a:chExt cx="45" cy="22"/>
              </a:xfrm>
            </p:grpSpPr>
            <p:sp>
              <p:nvSpPr>
                <p:cNvPr id="119199" name="Freeform 415"/>
                <p:cNvSpPr>
                  <a:spLocks/>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0" name="Freeform 416"/>
                <p:cNvSpPr>
                  <a:spLocks/>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1" name="Freeform 417"/>
                <p:cNvSpPr>
                  <a:spLocks/>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02" name="Group 418"/>
              <p:cNvGrpSpPr>
                <a:grpSpLocks/>
              </p:cNvGrpSpPr>
              <p:nvPr/>
            </p:nvGrpSpPr>
            <p:grpSpPr bwMode="auto">
              <a:xfrm>
                <a:off x="920" y="3553"/>
                <a:ext cx="45" cy="23"/>
                <a:chOff x="920" y="3553"/>
                <a:chExt cx="45" cy="23"/>
              </a:xfrm>
            </p:grpSpPr>
            <p:sp>
              <p:nvSpPr>
                <p:cNvPr id="119203" name="Freeform 419"/>
                <p:cNvSpPr>
                  <a:spLocks/>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4" name="Freeform 420"/>
                <p:cNvSpPr>
                  <a:spLocks/>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5" name="Freeform 421"/>
                <p:cNvSpPr>
                  <a:spLocks/>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06" name="Group 422"/>
              <p:cNvGrpSpPr>
                <a:grpSpLocks/>
              </p:cNvGrpSpPr>
              <p:nvPr/>
            </p:nvGrpSpPr>
            <p:grpSpPr bwMode="auto">
              <a:xfrm>
                <a:off x="934" y="3566"/>
                <a:ext cx="44" cy="23"/>
                <a:chOff x="934" y="3566"/>
                <a:chExt cx="44" cy="23"/>
              </a:xfrm>
            </p:grpSpPr>
            <p:sp>
              <p:nvSpPr>
                <p:cNvPr id="119207" name="Freeform 423"/>
                <p:cNvSpPr>
                  <a:spLocks/>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8" name="Freeform 424"/>
                <p:cNvSpPr>
                  <a:spLocks/>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9" name="Freeform 425"/>
                <p:cNvSpPr>
                  <a:spLocks/>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10" name="Group 426"/>
              <p:cNvGrpSpPr>
                <a:grpSpLocks/>
              </p:cNvGrpSpPr>
              <p:nvPr/>
            </p:nvGrpSpPr>
            <p:grpSpPr bwMode="auto">
              <a:xfrm>
                <a:off x="949" y="3579"/>
                <a:ext cx="83" cy="63"/>
                <a:chOff x="949" y="3579"/>
                <a:chExt cx="83" cy="63"/>
              </a:xfrm>
            </p:grpSpPr>
            <p:grpSp>
              <p:nvGrpSpPr>
                <p:cNvPr id="119211" name="Group 427"/>
                <p:cNvGrpSpPr>
                  <a:grpSpLocks/>
                </p:cNvGrpSpPr>
                <p:nvPr/>
              </p:nvGrpSpPr>
              <p:grpSpPr bwMode="auto">
                <a:xfrm>
                  <a:off x="949" y="3579"/>
                  <a:ext cx="44" cy="23"/>
                  <a:chOff x="949" y="3579"/>
                  <a:chExt cx="44" cy="23"/>
                </a:xfrm>
              </p:grpSpPr>
              <p:sp>
                <p:nvSpPr>
                  <p:cNvPr id="119212" name="Freeform 428"/>
                  <p:cNvSpPr>
                    <a:spLocks/>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3" name="Freeform 429"/>
                  <p:cNvSpPr>
                    <a:spLocks/>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4" name="Freeform 430"/>
                  <p:cNvSpPr>
                    <a:spLocks/>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15" name="Group 431"/>
                <p:cNvGrpSpPr>
                  <a:grpSpLocks/>
                </p:cNvGrpSpPr>
                <p:nvPr/>
              </p:nvGrpSpPr>
              <p:grpSpPr bwMode="auto">
                <a:xfrm>
                  <a:off x="961" y="3592"/>
                  <a:ext cx="45" cy="23"/>
                  <a:chOff x="961" y="3592"/>
                  <a:chExt cx="45" cy="23"/>
                </a:xfrm>
              </p:grpSpPr>
              <p:sp>
                <p:nvSpPr>
                  <p:cNvPr id="119216" name="Freeform 432"/>
                  <p:cNvSpPr>
                    <a:spLocks/>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7" name="Freeform 433"/>
                  <p:cNvSpPr>
                    <a:spLocks/>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8" name="Freeform 434"/>
                  <p:cNvSpPr>
                    <a:spLocks/>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19" name="Group 435"/>
                <p:cNvGrpSpPr>
                  <a:grpSpLocks/>
                </p:cNvGrpSpPr>
                <p:nvPr/>
              </p:nvGrpSpPr>
              <p:grpSpPr bwMode="auto">
                <a:xfrm>
                  <a:off x="974" y="3606"/>
                  <a:ext cx="44" cy="23"/>
                  <a:chOff x="974" y="3606"/>
                  <a:chExt cx="44" cy="23"/>
                </a:xfrm>
              </p:grpSpPr>
              <p:sp>
                <p:nvSpPr>
                  <p:cNvPr id="119220" name="Freeform 436"/>
                  <p:cNvSpPr>
                    <a:spLocks/>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1" name="Freeform 437"/>
                  <p:cNvSpPr>
                    <a:spLocks/>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2" name="Freeform 438"/>
                  <p:cNvSpPr>
                    <a:spLocks/>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23" name="Group 439"/>
                <p:cNvGrpSpPr>
                  <a:grpSpLocks/>
                </p:cNvGrpSpPr>
                <p:nvPr/>
              </p:nvGrpSpPr>
              <p:grpSpPr bwMode="auto">
                <a:xfrm>
                  <a:off x="987" y="3619"/>
                  <a:ext cx="45" cy="23"/>
                  <a:chOff x="987" y="3619"/>
                  <a:chExt cx="45" cy="23"/>
                </a:xfrm>
              </p:grpSpPr>
              <p:sp>
                <p:nvSpPr>
                  <p:cNvPr id="119224" name="Freeform 440"/>
                  <p:cNvSpPr>
                    <a:spLocks/>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5" name="Freeform 441"/>
                  <p:cNvSpPr>
                    <a:spLocks/>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6" name="Freeform 442"/>
                  <p:cNvSpPr>
                    <a:spLocks/>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227" name="Group 443"/>
              <p:cNvGrpSpPr>
                <a:grpSpLocks/>
              </p:cNvGrpSpPr>
              <p:nvPr/>
            </p:nvGrpSpPr>
            <p:grpSpPr bwMode="auto">
              <a:xfrm>
                <a:off x="1002" y="3632"/>
                <a:ext cx="83" cy="63"/>
                <a:chOff x="1002" y="3632"/>
                <a:chExt cx="83" cy="63"/>
              </a:xfrm>
            </p:grpSpPr>
            <p:grpSp>
              <p:nvGrpSpPr>
                <p:cNvPr id="119228" name="Group 444"/>
                <p:cNvGrpSpPr>
                  <a:grpSpLocks/>
                </p:cNvGrpSpPr>
                <p:nvPr/>
              </p:nvGrpSpPr>
              <p:grpSpPr bwMode="auto">
                <a:xfrm>
                  <a:off x="1002" y="3632"/>
                  <a:ext cx="44" cy="22"/>
                  <a:chOff x="1002" y="3632"/>
                  <a:chExt cx="44" cy="22"/>
                </a:xfrm>
              </p:grpSpPr>
              <p:sp>
                <p:nvSpPr>
                  <p:cNvPr id="119229" name="Freeform 445"/>
                  <p:cNvSpPr>
                    <a:spLocks/>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0" name="Freeform 446"/>
                  <p:cNvSpPr>
                    <a:spLocks/>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1" name="Freeform 447"/>
                  <p:cNvSpPr>
                    <a:spLocks/>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32" name="Group 448"/>
                <p:cNvGrpSpPr>
                  <a:grpSpLocks/>
                </p:cNvGrpSpPr>
                <p:nvPr/>
              </p:nvGrpSpPr>
              <p:grpSpPr bwMode="auto">
                <a:xfrm>
                  <a:off x="1014" y="3645"/>
                  <a:ext cx="44" cy="23"/>
                  <a:chOff x="1014" y="3645"/>
                  <a:chExt cx="44" cy="23"/>
                </a:xfrm>
              </p:grpSpPr>
              <p:sp>
                <p:nvSpPr>
                  <p:cNvPr id="119233" name="Freeform 449"/>
                  <p:cNvSpPr>
                    <a:spLocks/>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4" name="Freeform 450"/>
                  <p:cNvSpPr>
                    <a:spLocks/>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5" name="Freeform 451"/>
                  <p:cNvSpPr>
                    <a:spLocks/>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36" name="Group 452"/>
                <p:cNvGrpSpPr>
                  <a:grpSpLocks/>
                </p:cNvGrpSpPr>
                <p:nvPr/>
              </p:nvGrpSpPr>
              <p:grpSpPr bwMode="auto">
                <a:xfrm>
                  <a:off x="1027" y="3659"/>
                  <a:ext cx="45" cy="23"/>
                  <a:chOff x="1027" y="3659"/>
                  <a:chExt cx="45" cy="23"/>
                </a:xfrm>
              </p:grpSpPr>
              <p:sp>
                <p:nvSpPr>
                  <p:cNvPr id="119237" name="Freeform 453"/>
                  <p:cNvSpPr>
                    <a:spLocks/>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8" name="Freeform 454"/>
                  <p:cNvSpPr>
                    <a:spLocks/>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9" name="Freeform 455"/>
                  <p:cNvSpPr>
                    <a:spLocks/>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40" name="Group 456"/>
                <p:cNvGrpSpPr>
                  <a:grpSpLocks/>
                </p:cNvGrpSpPr>
                <p:nvPr/>
              </p:nvGrpSpPr>
              <p:grpSpPr bwMode="auto">
                <a:xfrm>
                  <a:off x="1040" y="3672"/>
                  <a:ext cx="45" cy="23"/>
                  <a:chOff x="1040" y="3672"/>
                  <a:chExt cx="45" cy="23"/>
                </a:xfrm>
              </p:grpSpPr>
              <p:sp>
                <p:nvSpPr>
                  <p:cNvPr id="119241" name="Freeform 457"/>
                  <p:cNvSpPr>
                    <a:spLocks/>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2" name="Freeform 458"/>
                  <p:cNvSpPr>
                    <a:spLocks/>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3" name="Freeform 459"/>
                  <p:cNvSpPr>
                    <a:spLocks/>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244" name="Group 460"/>
              <p:cNvGrpSpPr>
                <a:grpSpLocks/>
              </p:cNvGrpSpPr>
              <p:nvPr/>
            </p:nvGrpSpPr>
            <p:grpSpPr bwMode="auto">
              <a:xfrm>
                <a:off x="1054" y="3685"/>
                <a:ext cx="45" cy="23"/>
                <a:chOff x="1054" y="3685"/>
                <a:chExt cx="45" cy="23"/>
              </a:xfrm>
            </p:grpSpPr>
            <p:sp>
              <p:nvSpPr>
                <p:cNvPr id="119245" name="Freeform 461"/>
                <p:cNvSpPr>
                  <a:spLocks/>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6" name="Freeform 462"/>
                <p:cNvSpPr>
                  <a:spLocks/>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7" name="Freeform 463"/>
                <p:cNvSpPr>
                  <a:spLocks/>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48" name="Group 464"/>
              <p:cNvGrpSpPr>
                <a:grpSpLocks/>
              </p:cNvGrpSpPr>
              <p:nvPr/>
            </p:nvGrpSpPr>
            <p:grpSpPr bwMode="auto">
              <a:xfrm>
                <a:off x="1067" y="3698"/>
                <a:ext cx="45" cy="23"/>
                <a:chOff x="1067" y="3698"/>
                <a:chExt cx="45" cy="23"/>
              </a:xfrm>
            </p:grpSpPr>
            <p:sp>
              <p:nvSpPr>
                <p:cNvPr id="119249" name="Freeform 465"/>
                <p:cNvSpPr>
                  <a:spLocks/>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0" name="Freeform 466"/>
                <p:cNvSpPr>
                  <a:spLocks/>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1" name="Freeform 467"/>
                <p:cNvSpPr>
                  <a:spLocks/>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52" name="Group 468"/>
              <p:cNvGrpSpPr>
                <a:grpSpLocks/>
              </p:cNvGrpSpPr>
              <p:nvPr/>
            </p:nvGrpSpPr>
            <p:grpSpPr bwMode="auto">
              <a:xfrm>
                <a:off x="1079" y="3712"/>
                <a:ext cx="44" cy="23"/>
                <a:chOff x="1079" y="3712"/>
                <a:chExt cx="44" cy="23"/>
              </a:xfrm>
            </p:grpSpPr>
            <p:sp>
              <p:nvSpPr>
                <p:cNvPr id="119253" name="Freeform 469"/>
                <p:cNvSpPr>
                  <a:spLocks/>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4" name="Freeform 470"/>
                <p:cNvSpPr>
                  <a:spLocks/>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5" name="Freeform 471"/>
                <p:cNvSpPr>
                  <a:spLocks/>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56" name="Group 472"/>
              <p:cNvGrpSpPr>
                <a:grpSpLocks/>
              </p:cNvGrpSpPr>
              <p:nvPr/>
            </p:nvGrpSpPr>
            <p:grpSpPr bwMode="auto">
              <a:xfrm>
                <a:off x="1093" y="3725"/>
                <a:ext cx="45" cy="23"/>
                <a:chOff x="1093" y="3725"/>
                <a:chExt cx="45" cy="23"/>
              </a:xfrm>
            </p:grpSpPr>
            <p:sp>
              <p:nvSpPr>
                <p:cNvPr id="119257" name="Freeform 473"/>
                <p:cNvSpPr>
                  <a:spLocks/>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8" name="Freeform 474"/>
                <p:cNvSpPr>
                  <a:spLocks/>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9" name="Freeform 475"/>
                <p:cNvSpPr>
                  <a:spLocks/>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60" name="Group 476"/>
              <p:cNvGrpSpPr>
                <a:grpSpLocks/>
              </p:cNvGrpSpPr>
              <p:nvPr/>
            </p:nvGrpSpPr>
            <p:grpSpPr bwMode="auto">
              <a:xfrm>
                <a:off x="1108" y="3739"/>
                <a:ext cx="44" cy="23"/>
                <a:chOff x="1108" y="3739"/>
                <a:chExt cx="44" cy="23"/>
              </a:xfrm>
            </p:grpSpPr>
            <p:sp>
              <p:nvSpPr>
                <p:cNvPr id="119261" name="Freeform 477"/>
                <p:cNvSpPr>
                  <a:spLocks/>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2" name="Freeform 478"/>
                <p:cNvSpPr>
                  <a:spLocks/>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3" name="Freeform 479"/>
                <p:cNvSpPr>
                  <a:spLocks/>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64" name="Group 480"/>
              <p:cNvGrpSpPr>
                <a:grpSpLocks/>
              </p:cNvGrpSpPr>
              <p:nvPr/>
            </p:nvGrpSpPr>
            <p:grpSpPr bwMode="auto">
              <a:xfrm>
                <a:off x="1121" y="3753"/>
                <a:ext cx="45" cy="23"/>
                <a:chOff x="1121" y="3753"/>
                <a:chExt cx="45" cy="23"/>
              </a:xfrm>
            </p:grpSpPr>
            <p:sp>
              <p:nvSpPr>
                <p:cNvPr id="119265" name="Freeform 481"/>
                <p:cNvSpPr>
                  <a:spLocks/>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6" name="Freeform 482"/>
                <p:cNvSpPr>
                  <a:spLocks/>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7" name="Freeform 483"/>
                <p:cNvSpPr>
                  <a:spLocks/>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68" name="Group 484"/>
              <p:cNvGrpSpPr>
                <a:grpSpLocks/>
              </p:cNvGrpSpPr>
              <p:nvPr/>
            </p:nvGrpSpPr>
            <p:grpSpPr bwMode="auto">
              <a:xfrm>
                <a:off x="1133" y="3767"/>
                <a:ext cx="44" cy="23"/>
                <a:chOff x="1133" y="3767"/>
                <a:chExt cx="44" cy="23"/>
              </a:xfrm>
            </p:grpSpPr>
            <p:sp>
              <p:nvSpPr>
                <p:cNvPr id="119269" name="Freeform 485"/>
                <p:cNvSpPr>
                  <a:spLocks/>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0" name="Freeform 486"/>
                <p:cNvSpPr>
                  <a:spLocks/>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1" name="Freeform 487"/>
                <p:cNvSpPr>
                  <a:spLocks/>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9272" name="Freeform 488"/>
              <p:cNvSpPr>
                <a:spLocks/>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3" name="Freeform 489"/>
              <p:cNvSpPr>
                <a:spLocks/>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4" name="Freeform 490"/>
              <p:cNvSpPr>
                <a:spLocks/>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5" name="Freeform 491"/>
              <p:cNvSpPr>
                <a:spLocks/>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6" name="Freeform 492"/>
              <p:cNvSpPr>
                <a:spLocks/>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7" name="Freeform 493"/>
              <p:cNvSpPr>
                <a:spLocks/>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8" name="Freeform 494"/>
              <p:cNvSpPr>
                <a:spLocks/>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9" name="Freeform 495"/>
              <p:cNvSpPr>
                <a:spLocks/>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0" name="Freeform 496"/>
              <p:cNvSpPr>
                <a:spLocks/>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1" name="Freeform 497"/>
              <p:cNvSpPr>
                <a:spLocks/>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2" name="Freeform 498"/>
              <p:cNvSpPr>
                <a:spLocks/>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9283" name="Group 499"/>
              <p:cNvGrpSpPr>
                <a:grpSpLocks/>
              </p:cNvGrpSpPr>
              <p:nvPr/>
            </p:nvGrpSpPr>
            <p:grpSpPr bwMode="auto">
              <a:xfrm>
                <a:off x="700" y="3535"/>
                <a:ext cx="49" cy="24"/>
                <a:chOff x="700" y="3535"/>
                <a:chExt cx="49" cy="24"/>
              </a:xfrm>
            </p:grpSpPr>
            <p:sp>
              <p:nvSpPr>
                <p:cNvPr id="119284" name="Freeform 500"/>
                <p:cNvSpPr>
                  <a:spLocks/>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5" name="Freeform 501"/>
                <p:cNvSpPr>
                  <a:spLocks/>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6" name="Freeform 502"/>
                <p:cNvSpPr>
                  <a:spLocks/>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87" name="Group 503"/>
              <p:cNvGrpSpPr>
                <a:grpSpLocks/>
              </p:cNvGrpSpPr>
              <p:nvPr/>
            </p:nvGrpSpPr>
            <p:grpSpPr bwMode="auto">
              <a:xfrm>
                <a:off x="714" y="3551"/>
                <a:ext cx="49" cy="22"/>
                <a:chOff x="714" y="3551"/>
                <a:chExt cx="49" cy="22"/>
              </a:xfrm>
            </p:grpSpPr>
            <p:sp>
              <p:nvSpPr>
                <p:cNvPr id="119288" name="Freeform 504"/>
                <p:cNvSpPr>
                  <a:spLocks/>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9" name="Freeform 505"/>
                <p:cNvSpPr>
                  <a:spLocks/>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0" name="Freeform 506"/>
                <p:cNvSpPr>
                  <a:spLocks/>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91" name="Group 507"/>
              <p:cNvGrpSpPr>
                <a:grpSpLocks/>
              </p:cNvGrpSpPr>
              <p:nvPr/>
            </p:nvGrpSpPr>
            <p:grpSpPr bwMode="auto">
              <a:xfrm>
                <a:off x="728" y="3564"/>
                <a:ext cx="48" cy="23"/>
                <a:chOff x="728" y="3564"/>
                <a:chExt cx="48" cy="23"/>
              </a:xfrm>
            </p:grpSpPr>
            <p:sp>
              <p:nvSpPr>
                <p:cNvPr id="119292" name="Freeform 508"/>
                <p:cNvSpPr>
                  <a:spLocks/>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3" name="Freeform 509"/>
                <p:cNvSpPr>
                  <a:spLocks/>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4" name="Freeform 510"/>
                <p:cNvSpPr>
                  <a:spLocks/>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95" name="Group 511"/>
              <p:cNvGrpSpPr>
                <a:grpSpLocks/>
              </p:cNvGrpSpPr>
              <p:nvPr/>
            </p:nvGrpSpPr>
            <p:grpSpPr bwMode="auto">
              <a:xfrm>
                <a:off x="742" y="3582"/>
                <a:ext cx="49" cy="23"/>
                <a:chOff x="742" y="3582"/>
                <a:chExt cx="49" cy="23"/>
              </a:xfrm>
            </p:grpSpPr>
            <p:sp>
              <p:nvSpPr>
                <p:cNvPr id="119296" name="Freeform 512"/>
                <p:cNvSpPr>
                  <a:spLocks/>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7" name="Freeform 513"/>
                <p:cNvSpPr>
                  <a:spLocks/>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8" name="Freeform 514"/>
                <p:cNvSpPr>
                  <a:spLocks/>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99" name="Group 515"/>
              <p:cNvGrpSpPr>
                <a:grpSpLocks/>
              </p:cNvGrpSpPr>
              <p:nvPr/>
            </p:nvGrpSpPr>
            <p:grpSpPr bwMode="auto">
              <a:xfrm>
                <a:off x="752" y="3597"/>
                <a:ext cx="133" cy="106"/>
                <a:chOff x="752" y="3597"/>
                <a:chExt cx="133" cy="106"/>
              </a:xfrm>
            </p:grpSpPr>
            <p:sp>
              <p:nvSpPr>
                <p:cNvPr id="119300" name="Freeform 516"/>
                <p:cNvSpPr>
                  <a:spLocks/>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1" name="Freeform 517"/>
                <p:cNvSpPr>
                  <a:spLocks/>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2" name="Freeform 518"/>
                <p:cNvSpPr>
                  <a:spLocks/>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03" name="Group 519"/>
              <p:cNvGrpSpPr>
                <a:grpSpLocks/>
              </p:cNvGrpSpPr>
              <p:nvPr/>
            </p:nvGrpSpPr>
            <p:grpSpPr bwMode="auto">
              <a:xfrm>
                <a:off x="844" y="3694"/>
                <a:ext cx="48" cy="23"/>
                <a:chOff x="844" y="3694"/>
                <a:chExt cx="48" cy="23"/>
              </a:xfrm>
            </p:grpSpPr>
            <p:sp>
              <p:nvSpPr>
                <p:cNvPr id="119304" name="Freeform 520"/>
                <p:cNvSpPr>
                  <a:spLocks/>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5" name="Freeform 521"/>
                <p:cNvSpPr>
                  <a:spLocks/>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6" name="Freeform 522"/>
                <p:cNvSpPr>
                  <a:spLocks/>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07" name="Group 523"/>
              <p:cNvGrpSpPr>
                <a:grpSpLocks/>
              </p:cNvGrpSpPr>
              <p:nvPr/>
            </p:nvGrpSpPr>
            <p:grpSpPr bwMode="auto">
              <a:xfrm>
                <a:off x="857" y="3710"/>
                <a:ext cx="49" cy="22"/>
                <a:chOff x="857" y="3710"/>
                <a:chExt cx="49" cy="22"/>
              </a:xfrm>
            </p:grpSpPr>
            <p:sp>
              <p:nvSpPr>
                <p:cNvPr id="119308" name="Freeform 524"/>
                <p:cNvSpPr>
                  <a:spLocks/>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9" name="Freeform 525"/>
                <p:cNvSpPr>
                  <a:spLocks/>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0" name="Freeform 526"/>
                <p:cNvSpPr>
                  <a:spLocks/>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11" name="Group 527"/>
              <p:cNvGrpSpPr>
                <a:grpSpLocks/>
              </p:cNvGrpSpPr>
              <p:nvPr/>
            </p:nvGrpSpPr>
            <p:grpSpPr bwMode="auto">
              <a:xfrm>
                <a:off x="1086" y="3766"/>
                <a:ext cx="49" cy="23"/>
                <a:chOff x="1086" y="3766"/>
                <a:chExt cx="49" cy="23"/>
              </a:xfrm>
            </p:grpSpPr>
            <p:sp>
              <p:nvSpPr>
                <p:cNvPr id="119312" name="Freeform 528"/>
                <p:cNvSpPr>
                  <a:spLocks/>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3" name="Freeform 529"/>
                <p:cNvSpPr>
                  <a:spLocks/>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4" name="Freeform 530"/>
                <p:cNvSpPr>
                  <a:spLocks/>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15" name="Group 531"/>
              <p:cNvGrpSpPr>
                <a:grpSpLocks/>
              </p:cNvGrpSpPr>
              <p:nvPr/>
            </p:nvGrpSpPr>
            <p:grpSpPr bwMode="auto">
              <a:xfrm>
                <a:off x="934" y="3740"/>
                <a:ext cx="48" cy="23"/>
                <a:chOff x="934" y="3740"/>
                <a:chExt cx="48" cy="23"/>
              </a:xfrm>
            </p:grpSpPr>
            <p:sp>
              <p:nvSpPr>
                <p:cNvPr id="119316" name="Freeform 532"/>
                <p:cNvSpPr>
                  <a:spLocks/>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7" name="Freeform 533"/>
                <p:cNvSpPr>
                  <a:spLocks/>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8" name="Freeform 534"/>
                <p:cNvSpPr>
                  <a:spLocks/>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19" name="Group 535"/>
              <p:cNvGrpSpPr>
                <a:grpSpLocks/>
              </p:cNvGrpSpPr>
              <p:nvPr/>
            </p:nvGrpSpPr>
            <p:grpSpPr bwMode="auto">
              <a:xfrm>
                <a:off x="943" y="3754"/>
                <a:ext cx="49" cy="23"/>
                <a:chOff x="943" y="3754"/>
                <a:chExt cx="49" cy="23"/>
              </a:xfrm>
            </p:grpSpPr>
            <p:sp>
              <p:nvSpPr>
                <p:cNvPr id="119320" name="Freeform 536"/>
                <p:cNvSpPr>
                  <a:spLocks/>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1" name="Freeform 537"/>
                <p:cNvSpPr>
                  <a:spLocks/>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2" name="Freeform 538"/>
                <p:cNvSpPr>
                  <a:spLocks/>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9323" name="Freeform 539"/>
              <p:cNvSpPr>
                <a:spLocks/>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4" name="Freeform 540"/>
              <p:cNvSpPr>
                <a:spLocks/>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5" name="Freeform 541"/>
              <p:cNvSpPr>
                <a:spLocks/>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26" name="Group 542"/>
            <p:cNvGrpSpPr>
              <a:grpSpLocks/>
            </p:cNvGrpSpPr>
            <p:nvPr/>
          </p:nvGrpSpPr>
          <p:grpSpPr bwMode="auto">
            <a:xfrm>
              <a:off x="920" y="3821"/>
              <a:ext cx="413" cy="50"/>
              <a:chOff x="920" y="3821"/>
              <a:chExt cx="413" cy="50"/>
            </a:xfrm>
          </p:grpSpPr>
          <p:sp>
            <p:nvSpPr>
              <p:cNvPr id="119327" name="Freeform 543"/>
              <p:cNvSpPr>
                <a:spLocks/>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28" name="Freeform 544"/>
              <p:cNvSpPr>
                <a:spLocks/>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9" name="Rectangle 545"/>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黑体" pitchFamily="2" charset="-122"/>
                </a:endParaRPr>
              </a:p>
            </p:txBody>
          </p:sp>
          <p:sp>
            <p:nvSpPr>
              <p:cNvPr id="119330" name="Rectangle 546"/>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endParaRPr lang="zh-CN" altLang="en-US" b="1">
                  <a:solidFill>
                    <a:srgbClr val="000099"/>
                  </a:solidFill>
                  <a:latin typeface="+mn-lt"/>
                  <a:ea typeface="黑体" pitchFamily="2" charset="-122"/>
                </a:endParaRPr>
              </a:p>
            </p:txBody>
          </p:sp>
        </p:grpSp>
        <p:grpSp>
          <p:nvGrpSpPr>
            <p:cNvPr id="119331" name="Group 547"/>
            <p:cNvGrpSpPr>
              <a:grpSpLocks/>
            </p:cNvGrpSpPr>
            <p:nvPr/>
          </p:nvGrpSpPr>
          <p:grpSpPr bwMode="auto">
            <a:xfrm>
              <a:off x="1227" y="3477"/>
              <a:ext cx="508" cy="321"/>
              <a:chOff x="1227" y="3477"/>
              <a:chExt cx="508" cy="321"/>
            </a:xfrm>
          </p:grpSpPr>
          <p:sp>
            <p:nvSpPr>
              <p:cNvPr id="119332" name="Freeform 548"/>
              <p:cNvSpPr>
                <a:spLocks/>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3" name="Freeform 549"/>
              <p:cNvSpPr>
                <a:spLocks/>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34" name="Freeform 550"/>
              <p:cNvSpPr>
                <a:spLocks/>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5" name="Line 551"/>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b="1">
                  <a:solidFill>
                    <a:srgbClr val="000099"/>
                  </a:solidFill>
                  <a:latin typeface="+mn-lt"/>
                  <a:ea typeface="黑体" pitchFamily="2" charset="-122"/>
                </a:endParaRPr>
              </a:p>
            </p:txBody>
          </p:sp>
          <p:sp>
            <p:nvSpPr>
              <p:cNvPr id="119336" name="Freeform 552"/>
              <p:cNvSpPr>
                <a:spLocks/>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7" name="Freeform 553"/>
              <p:cNvSpPr>
                <a:spLocks/>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8" name="Freeform 554"/>
              <p:cNvSpPr>
                <a:spLocks/>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9" name="Freeform 555"/>
              <p:cNvSpPr>
                <a:spLocks/>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0" name="Freeform 556"/>
              <p:cNvSpPr>
                <a:spLocks/>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1" name="Freeform 557"/>
              <p:cNvSpPr>
                <a:spLocks/>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2" name="Freeform 558"/>
              <p:cNvSpPr>
                <a:spLocks/>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3" name="Freeform 559"/>
              <p:cNvSpPr>
                <a:spLocks/>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4" name="Freeform 560"/>
              <p:cNvSpPr>
                <a:spLocks/>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5" name="Freeform 561"/>
              <p:cNvSpPr>
                <a:spLocks/>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6" name="Oval 562"/>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47" name="Oval 563"/>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48" name="Freeform 564"/>
              <p:cNvSpPr>
                <a:spLocks/>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49" name="Oval 565"/>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50" name="Oval 566"/>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351" name="Group 567"/>
          <p:cNvGrpSpPr>
            <a:grpSpLocks/>
          </p:cNvGrpSpPr>
          <p:nvPr/>
        </p:nvGrpSpPr>
        <p:grpSpPr bwMode="auto">
          <a:xfrm>
            <a:off x="7631236" y="2251224"/>
            <a:ext cx="1222772" cy="781050"/>
            <a:chOff x="1680" y="240"/>
            <a:chExt cx="2529" cy="1270"/>
          </a:xfrm>
        </p:grpSpPr>
        <p:sp>
          <p:nvSpPr>
            <p:cNvPr id="119352" name="Oval 568"/>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3" name="Oval 569"/>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4" name="Oval 570"/>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5" name="Oval 571"/>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6" name="Oval 572"/>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7" name="Oval 573"/>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8" name="Oval 574"/>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9" name="Oval 575"/>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0" name="Oval 576"/>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9361" name="Text Box 577"/>
          <p:cNvSpPr txBox="1">
            <a:spLocks noChangeArrowheads="1"/>
          </p:cNvSpPr>
          <p:nvPr/>
        </p:nvSpPr>
        <p:spPr bwMode="auto">
          <a:xfrm>
            <a:off x="7878886" y="2440137"/>
            <a:ext cx="87716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sp>
        <p:nvSpPr>
          <p:cNvPr id="119362" name="Line 578"/>
          <p:cNvSpPr>
            <a:spLocks noChangeShapeType="1"/>
          </p:cNvSpPr>
          <p:nvPr/>
        </p:nvSpPr>
        <p:spPr bwMode="auto">
          <a:xfrm flipV="1">
            <a:off x="1176858" y="2317899"/>
            <a:ext cx="1325959" cy="360362"/>
          </a:xfrm>
          <a:prstGeom prst="line">
            <a:avLst/>
          </a:prstGeom>
          <a:noFill/>
          <a:ln w="57150">
            <a:solidFill>
              <a:srgbClr val="FF0000"/>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3" name="Line 579"/>
          <p:cNvSpPr>
            <a:spLocks noChangeShapeType="1"/>
          </p:cNvSpPr>
          <p:nvPr/>
        </p:nvSpPr>
        <p:spPr bwMode="auto">
          <a:xfrm flipV="1">
            <a:off x="5435063" y="2330600"/>
            <a:ext cx="1523735" cy="115887"/>
          </a:xfrm>
          <a:prstGeom prst="line">
            <a:avLst/>
          </a:prstGeom>
          <a:noFill/>
          <a:ln w="57150">
            <a:solidFill>
              <a:srgbClr val="FF0000"/>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4" name="Line 580"/>
          <p:cNvSpPr>
            <a:spLocks noChangeShapeType="1"/>
          </p:cNvSpPr>
          <p:nvPr/>
        </p:nvSpPr>
        <p:spPr bwMode="auto">
          <a:xfrm>
            <a:off x="7608879" y="2376636"/>
            <a:ext cx="1719792" cy="261938"/>
          </a:xfrm>
          <a:prstGeom prst="line">
            <a:avLst/>
          </a:prstGeom>
          <a:noFill/>
          <a:ln w="57150">
            <a:solidFill>
              <a:srgbClr val="FF0000"/>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5" name="Line 581"/>
          <p:cNvSpPr>
            <a:spLocks noChangeShapeType="1"/>
          </p:cNvSpPr>
          <p:nvPr/>
        </p:nvSpPr>
        <p:spPr bwMode="auto">
          <a:xfrm>
            <a:off x="3199333" y="2287737"/>
            <a:ext cx="1671638" cy="142875"/>
          </a:xfrm>
          <a:prstGeom prst="line">
            <a:avLst/>
          </a:prstGeom>
          <a:noFill/>
          <a:ln w="57150">
            <a:solidFill>
              <a:srgbClr val="FF0000"/>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7" name="Text Box 583"/>
          <p:cNvSpPr txBox="1">
            <a:spLocks noChangeArrowheads="1"/>
          </p:cNvSpPr>
          <p:nvPr/>
        </p:nvSpPr>
        <p:spPr bwMode="auto">
          <a:xfrm>
            <a:off x="2752187" y="1196752"/>
            <a:ext cx="4211409"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000099"/>
                </a:solidFill>
                <a:latin typeface="+mn-lt"/>
                <a:ea typeface="黑体" pitchFamily="2" charset="-122"/>
              </a:rPr>
              <a:t>主机</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1</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向</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2</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发送数据</a:t>
            </a:r>
            <a:endParaRPr kumimoji="1" lang="zh-CN" altLang="en-US" sz="3200" b="1" baseline="-25000" dirty="0">
              <a:solidFill>
                <a:srgbClr val="000099"/>
              </a:solidFill>
              <a:latin typeface="+mn-lt"/>
              <a:ea typeface="黑体" pitchFamily="2" charset="-122"/>
            </a:endParaRPr>
          </a:p>
        </p:txBody>
      </p:sp>
      <p:sp>
        <p:nvSpPr>
          <p:cNvPr id="119429" name="Text Box 645"/>
          <p:cNvSpPr txBox="1">
            <a:spLocks noChangeArrowheads="1"/>
          </p:cNvSpPr>
          <p:nvPr/>
        </p:nvSpPr>
        <p:spPr bwMode="auto">
          <a:xfrm>
            <a:off x="2507977" y="3492297"/>
            <a:ext cx="5540299"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rgbClr val="C00000"/>
                </a:solidFill>
                <a:latin typeface="+mn-lt"/>
                <a:ea typeface="黑体" pitchFamily="2" charset="-122"/>
              </a:rPr>
              <a:t>仅从数据链路层观察帧的流动</a:t>
            </a:r>
          </a:p>
        </p:txBody>
      </p:sp>
      <p:sp>
        <p:nvSpPr>
          <p:cNvPr id="584" name="矩形 583"/>
          <p:cNvSpPr/>
          <p:nvPr/>
        </p:nvSpPr>
        <p:spPr>
          <a:xfrm>
            <a:off x="1985683" y="6351711"/>
            <a:ext cx="6423701" cy="461665"/>
          </a:xfrm>
          <a:prstGeom prst="rect">
            <a:avLst/>
          </a:prstGeom>
        </p:spPr>
        <p:txBody>
          <a:bodyPr wrap="square">
            <a:spAutoFit/>
          </a:bodyPr>
          <a:lstStyle/>
          <a:p>
            <a:pPr algn="ctr"/>
            <a:r>
              <a:rPr lang="zh-CN" altLang="zh-CN" sz="2400" b="1" dirty="0" smtClean="0">
                <a:latin typeface="+mn-lt"/>
                <a:ea typeface="黑体" pitchFamily="2" charset="-122"/>
              </a:rPr>
              <a:t>只</a:t>
            </a:r>
            <a:r>
              <a:rPr lang="zh-CN" altLang="zh-CN" sz="2400" b="1" dirty="0">
                <a:latin typeface="+mn-lt"/>
                <a:ea typeface="黑体" pitchFamily="2" charset="-122"/>
              </a:rPr>
              <a:t>考虑数据在数据链路层的流动</a:t>
            </a:r>
            <a:endParaRPr lang="zh-CN" altLang="en-US" sz="2400" b="1" dirty="0">
              <a:latin typeface="+mn-lt"/>
              <a:ea typeface="黑体" pitchFamily="2" charset="-122"/>
            </a:endParaRPr>
          </a:p>
        </p:txBody>
      </p:sp>
      <p:sp>
        <p:nvSpPr>
          <p:cNvPr id="2" name="矩形 1"/>
          <p:cNvSpPr/>
          <p:nvPr/>
        </p:nvSpPr>
        <p:spPr>
          <a:xfrm>
            <a:off x="2671966" y="5909210"/>
            <a:ext cx="5346335" cy="400110"/>
          </a:xfrm>
          <a:prstGeom prst="rect">
            <a:avLst/>
          </a:prstGeom>
          <a:solidFill>
            <a:srgbClr val="66FF66"/>
          </a:solidFill>
          <a:ln>
            <a:solidFill>
              <a:srgbClr val="0070C0"/>
            </a:solidFill>
          </a:ln>
        </p:spPr>
        <p:txBody>
          <a:bodyPr wrap="none">
            <a:spAutoFit/>
          </a:bodyPr>
          <a:lstStyle/>
          <a:p>
            <a:r>
              <a:rPr lang="zh-CN" altLang="zh-CN" sz="2000" b="1" dirty="0">
                <a:solidFill>
                  <a:srgbClr val="000066"/>
                </a:solidFill>
                <a:latin typeface="+mn-lt"/>
                <a:ea typeface="黑体" pitchFamily="2" charset="-122"/>
              </a:rPr>
              <a:t>不同的链路层可能采用不同的数据链路层协议</a:t>
            </a:r>
            <a:endParaRPr lang="zh-CN" altLang="en-US" sz="2000" b="1" dirty="0">
              <a:solidFill>
                <a:srgbClr val="000066"/>
              </a:solidFill>
              <a:latin typeface="+mn-lt"/>
              <a:ea typeface="黑体" pitchFamily="2" charset="-122"/>
            </a:endParaRPr>
          </a:p>
        </p:txBody>
      </p:sp>
      <p:grpSp>
        <p:nvGrpSpPr>
          <p:cNvPr id="3" name="组合 2"/>
          <p:cNvGrpSpPr/>
          <p:nvPr/>
        </p:nvGrpSpPr>
        <p:grpSpPr>
          <a:xfrm>
            <a:off x="322121" y="3386039"/>
            <a:ext cx="9455415" cy="2419350"/>
            <a:chOff x="322121" y="3386039"/>
            <a:chExt cx="9455415" cy="2419350"/>
          </a:xfrm>
        </p:grpSpPr>
        <p:grpSp>
          <p:nvGrpSpPr>
            <p:cNvPr id="586" name="Group 587"/>
            <p:cNvGrpSpPr>
              <a:grpSpLocks/>
            </p:cNvGrpSpPr>
            <p:nvPr/>
          </p:nvGrpSpPr>
          <p:grpSpPr bwMode="auto">
            <a:xfrm>
              <a:off x="322121" y="3386039"/>
              <a:ext cx="9455415" cy="2419350"/>
              <a:chOff x="158" y="2405"/>
              <a:chExt cx="5498" cy="1524"/>
            </a:xfrm>
          </p:grpSpPr>
          <p:sp>
            <p:nvSpPr>
              <p:cNvPr id="587" name="AutoShape 524"/>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8" name="Freeform 525"/>
              <p:cNvSpPr>
                <a:spLocks/>
              </p:cNvSpPr>
              <p:nvPr/>
            </p:nvSpPr>
            <p:spPr bwMode="auto">
              <a:xfrm>
                <a:off x="158"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rgbClr val="FFFF66"/>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9" name="Freeform 528"/>
              <p:cNvSpPr>
                <a:spLocks/>
              </p:cNvSpPr>
              <p:nvPr/>
            </p:nvSpPr>
            <p:spPr bwMode="auto">
              <a:xfrm>
                <a:off x="158"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rgbClr val="FFFF66"/>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0" name="Freeform 526"/>
              <p:cNvSpPr>
                <a:spLocks/>
              </p:cNvSpPr>
              <p:nvPr/>
            </p:nvSpPr>
            <p:spPr bwMode="auto">
              <a:xfrm>
                <a:off x="158"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rgbClr val="FFFF66"/>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1" name="Freeform 527"/>
              <p:cNvSpPr>
                <a:spLocks/>
              </p:cNvSpPr>
              <p:nvPr/>
            </p:nvSpPr>
            <p:spPr bwMode="auto">
              <a:xfrm>
                <a:off x="158"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rgbClr val="FFFF66"/>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2" name="Rectangle 529"/>
              <p:cNvSpPr>
                <a:spLocks noChangeArrowheads="1"/>
              </p:cNvSpPr>
              <p:nvPr/>
            </p:nvSpPr>
            <p:spPr bwMode="auto">
              <a:xfrm>
                <a:off x="170" y="3363"/>
                <a:ext cx="486" cy="194"/>
              </a:xfrm>
              <a:prstGeom prst="rect">
                <a:avLst/>
              </a:prstGeom>
              <a:noFill/>
              <a:ln>
                <a:noFill/>
              </a:ln>
              <a:effectLst/>
              <a:extLst>
                <a:ext uri="{909E8E84-426E-40DD-AFC4-6F175D3DCCD1}">
                  <a14:hiddenFill xmlns="" xmlns:a14="http://schemas.microsoft.com/office/drawing/2010/main">
                    <a:solidFill>
                      <a:srgbClr val="DDDDDD"/>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3" name="Text Box 530"/>
              <p:cNvSpPr txBox="1">
                <a:spLocks noChangeArrowheads="1"/>
              </p:cNvSpPr>
              <p:nvPr/>
            </p:nvSpPr>
            <p:spPr bwMode="auto">
              <a:xfrm>
                <a:off x="158" y="3330"/>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594" name="Text Box 531"/>
              <p:cNvSpPr txBox="1">
                <a:spLocks noChangeArrowheads="1"/>
              </p:cNvSpPr>
              <p:nvPr/>
            </p:nvSpPr>
            <p:spPr bwMode="auto">
              <a:xfrm>
                <a:off x="160" y="2677"/>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应用层</a:t>
                </a:r>
              </a:p>
            </p:txBody>
          </p:sp>
          <p:sp>
            <p:nvSpPr>
              <p:cNvPr id="595" name="Text Box 532"/>
              <p:cNvSpPr txBox="1">
                <a:spLocks noChangeArrowheads="1"/>
              </p:cNvSpPr>
              <p:nvPr/>
            </p:nvSpPr>
            <p:spPr bwMode="auto">
              <a:xfrm>
                <a:off x="158" y="2894"/>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运输层</a:t>
                </a:r>
              </a:p>
            </p:txBody>
          </p:sp>
          <p:sp>
            <p:nvSpPr>
              <p:cNvPr id="596" name="Text Box 533"/>
              <p:cNvSpPr txBox="1">
                <a:spLocks noChangeArrowheads="1"/>
              </p:cNvSpPr>
              <p:nvPr/>
            </p:nvSpPr>
            <p:spPr bwMode="auto">
              <a:xfrm>
                <a:off x="158" y="3112"/>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597" name="Text Box 534"/>
              <p:cNvSpPr txBox="1">
                <a:spLocks noChangeArrowheads="1"/>
              </p:cNvSpPr>
              <p:nvPr/>
            </p:nvSpPr>
            <p:spPr bwMode="auto">
              <a:xfrm>
                <a:off x="158" y="3548"/>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598" name="AutoShape 536"/>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9" name="Freeform 537"/>
              <p:cNvSpPr>
                <a:spLocks/>
              </p:cNvSpPr>
              <p:nvPr/>
            </p:nvSpPr>
            <p:spPr bwMode="auto">
              <a:xfrm>
                <a:off x="5092"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rgbClr val="FFFF66"/>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0" name="Freeform 538"/>
              <p:cNvSpPr>
                <a:spLocks/>
              </p:cNvSpPr>
              <p:nvPr/>
            </p:nvSpPr>
            <p:spPr bwMode="auto">
              <a:xfrm>
                <a:off x="5092"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rgbClr val="FFFF66"/>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1" name="Freeform 539"/>
              <p:cNvSpPr>
                <a:spLocks/>
              </p:cNvSpPr>
              <p:nvPr/>
            </p:nvSpPr>
            <p:spPr bwMode="auto">
              <a:xfrm>
                <a:off x="5092"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rgbClr val="FFFF66"/>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2" name="Freeform 540"/>
              <p:cNvSpPr>
                <a:spLocks/>
              </p:cNvSpPr>
              <p:nvPr/>
            </p:nvSpPr>
            <p:spPr bwMode="auto">
              <a:xfrm>
                <a:off x="5092"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rgbClr val="FFFF66"/>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3" name="Rectangle 541"/>
              <p:cNvSpPr>
                <a:spLocks noChangeArrowheads="1"/>
              </p:cNvSpPr>
              <p:nvPr/>
            </p:nvSpPr>
            <p:spPr bwMode="auto">
              <a:xfrm>
                <a:off x="5104" y="3362"/>
                <a:ext cx="486" cy="195"/>
              </a:xfrm>
              <a:prstGeom prst="rect">
                <a:avLst/>
              </a:prstGeom>
              <a:noFill/>
              <a:ln>
                <a:noFill/>
              </a:ln>
              <a:effectLst/>
              <a:extLst>
                <a:ext uri="{909E8E84-426E-40DD-AFC4-6F175D3DCCD1}">
                  <a14:hiddenFill xmlns="" xmlns:a14="http://schemas.microsoft.com/office/drawing/2010/main">
                    <a:solidFill>
                      <a:srgbClr val="DDDDDD"/>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4" name="Text Box 542"/>
              <p:cNvSpPr txBox="1">
                <a:spLocks noChangeArrowheads="1"/>
              </p:cNvSpPr>
              <p:nvPr/>
            </p:nvSpPr>
            <p:spPr bwMode="auto">
              <a:xfrm>
                <a:off x="5057" y="3339"/>
                <a:ext cx="54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b="1">
                    <a:solidFill>
                      <a:srgbClr val="000099"/>
                    </a:solidFill>
                    <a:latin typeface="+mn-lt"/>
                    <a:ea typeface="黑体" pitchFamily="2" charset="-122"/>
                  </a:rPr>
                  <a:t>链路层</a:t>
                </a:r>
              </a:p>
            </p:txBody>
          </p:sp>
          <p:sp>
            <p:nvSpPr>
              <p:cNvPr id="605" name="Text Box 543"/>
              <p:cNvSpPr txBox="1">
                <a:spLocks noChangeArrowheads="1"/>
              </p:cNvSpPr>
              <p:nvPr/>
            </p:nvSpPr>
            <p:spPr bwMode="auto">
              <a:xfrm>
                <a:off x="5059" y="2677"/>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应用层</a:t>
                </a:r>
              </a:p>
            </p:txBody>
          </p:sp>
          <p:sp>
            <p:nvSpPr>
              <p:cNvPr id="606" name="Text Box 544"/>
              <p:cNvSpPr txBox="1">
                <a:spLocks noChangeArrowheads="1"/>
              </p:cNvSpPr>
              <p:nvPr/>
            </p:nvSpPr>
            <p:spPr bwMode="auto">
              <a:xfrm>
                <a:off x="5057" y="2894"/>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运输层</a:t>
                </a:r>
              </a:p>
            </p:txBody>
          </p:sp>
          <p:sp>
            <p:nvSpPr>
              <p:cNvPr id="607" name="Text Box 545"/>
              <p:cNvSpPr txBox="1">
                <a:spLocks noChangeArrowheads="1"/>
              </p:cNvSpPr>
              <p:nvPr/>
            </p:nvSpPr>
            <p:spPr bwMode="auto">
              <a:xfrm>
                <a:off x="5057" y="3112"/>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99"/>
                    </a:solidFill>
                    <a:latin typeface="+mn-lt"/>
                    <a:ea typeface="黑体" pitchFamily="2" charset="-122"/>
                  </a:rPr>
                  <a:t>网络层</a:t>
                </a:r>
              </a:p>
            </p:txBody>
          </p:sp>
          <p:sp>
            <p:nvSpPr>
              <p:cNvPr id="608" name="Text Box 546"/>
              <p:cNvSpPr txBox="1">
                <a:spLocks noChangeArrowheads="1"/>
              </p:cNvSpPr>
              <p:nvPr/>
            </p:nvSpPr>
            <p:spPr bwMode="auto">
              <a:xfrm>
                <a:off x="5057" y="3548"/>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09" name="AutoShape 547"/>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0" name="Freeform 548"/>
              <p:cNvSpPr>
                <a:spLocks/>
              </p:cNvSpPr>
              <p:nvPr/>
            </p:nvSpPr>
            <p:spPr bwMode="auto">
              <a:xfrm>
                <a:off x="1383"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1" name="Rectangle 549"/>
              <p:cNvSpPr>
                <a:spLocks noChangeArrowheads="1"/>
              </p:cNvSpPr>
              <p:nvPr/>
            </p:nvSpPr>
            <p:spPr bwMode="auto">
              <a:xfrm>
                <a:off x="1408" y="3353"/>
                <a:ext cx="476" cy="204"/>
              </a:xfrm>
              <a:prstGeom prst="rect">
                <a:avLst/>
              </a:prstGeom>
              <a:noFill/>
              <a:ln>
                <a:noFill/>
              </a:ln>
              <a:effectLst/>
              <a:extLst>
                <a:ext uri="{909E8E84-426E-40DD-AFC4-6F175D3DCCD1}">
                  <a14:hiddenFill xmlns="" xmlns:a14="http://schemas.microsoft.com/office/drawing/2010/main">
                    <a:solidFill>
                      <a:srgbClr val="DDDDDD"/>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2" name="Freeform 550"/>
              <p:cNvSpPr>
                <a:spLocks/>
              </p:cNvSpPr>
              <p:nvPr/>
            </p:nvSpPr>
            <p:spPr bwMode="auto">
              <a:xfrm>
                <a:off x="1383"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3" name="Text Box 551"/>
              <p:cNvSpPr txBox="1">
                <a:spLocks noChangeArrowheads="1"/>
              </p:cNvSpPr>
              <p:nvPr/>
            </p:nvSpPr>
            <p:spPr bwMode="auto">
              <a:xfrm>
                <a:off x="1379" y="3330"/>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614" name="Text Box 552"/>
              <p:cNvSpPr txBox="1">
                <a:spLocks noChangeArrowheads="1"/>
              </p:cNvSpPr>
              <p:nvPr/>
            </p:nvSpPr>
            <p:spPr bwMode="auto">
              <a:xfrm>
                <a:off x="1379" y="3112"/>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615" name="Text Box 553"/>
              <p:cNvSpPr txBox="1">
                <a:spLocks noChangeArrowheads="1"/>
              </p:cNvSpPr>
              <p:nvPr/>
            </p:nvSpPr>
            <p:spPr bwMode="auto">
              <a:xfrm>
                <a:off x="1379" y="3548"/>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16" name="AutoShape 554"/>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7" name="Freeform 555"/>
              <p:cNvSpPr>
                <a:spLocks/>
              </p:cNvSpPr>
              <p:nvPr/>
            </p:nvSpPr>
            <p:spPr bwMode="auto">
              <a:xfrm>
                <a:off x="2710"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8" name="Rectangle 556"/>
              <p:cNvSpPr>
                <a:spLocks noChangeArrowheads="1"/>
              </p:cNvSpPr>
              <p:nvPr/>
            </p:nvSpPr>
            <p:spPr bwMode="auto">
              <a:xfrm>
                <a:off x="2722" y="3353"/>
                <a:ext cx="492" cy="204"/>
              </a:xfrm>
              <a:prstGeom prst="rect">
                <a:avLst/>
              </a:prstGeom>
              <a:noFill/>
              <a:ln>
                <a:noFill/>
              </a:ln>
              <a:effectLst/>
              <a:extLst>
                <a:ext uri="{909E8E84-426E-40DD-AFC4-6F175D3DCCD1}">
                  <a14:hiddenFill xmlns="" xmlns:a14="http://schemas.microsoft.com/office/drawing/2010/main">
                    <a:solidFill>
                      <a:srgbClr val="DDDDDD"/>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9" name="Freeform 557"/>
              <p:cNvSpPr>
                <a:spLocks/>
              </p:cNvSpPr>
              <p:nvPr/>
            </p:nvSpPr>
            <p:spPr bwMode="auto">
              <a:xfrm>
                <a:off x="2710"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0" name="Text Box 558"/>
              <p:cNvSpPr txBox="1">
                <a:spLocks noChangeArrowheads="1"/>
              </p:cNvSpPr>
              <p:nvPr/>
            </p:nvSpPr>
            <p:spPr bwMode="auto">
              <a:xfrm>
                <a:off x="2699" y="3330"/>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621" name="Text Box 559"/>
              <p:cNvSpPr txBox="1">
                <a:spLocks noChangeArrowheads="1"/>
              </p:cNvSpPr>
              <p:nvPr/>
            </p:nvSpPr>
            <p:spPr bwMode="auto">
              <a:xfrm>
                <a:off x="2699" y="3112"/>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622" name="Text Box 560"/>
              <p:cNvSpPr txBox="1">
                <a:spLocks noChangeArrowheads="1"/>
              </p:cNvSpPr>
              <p:nvPr/>
            </p:nvSpPr>
            <p:spPr bwMode="auto">
              <a:xfrm>
                <a:off x="2699" y="3548"/>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23" name="AutoShape 561"/>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4" name="Freeform 562"/>
              <p:cNvSpPr>
                <a:spLocks/>
              </p:cNvSpPr>
              <p:nvPr/>
            </p:nvSpPr>
            <p:spPr bwMode="auto">
              <a:xfrm>
                <a:off x="3901"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5" name="Rectangle 563"/>
              <p:cNvSpPr>
                <a:spLocks noChangeArrowheads="1"/>
              </p:cNvSpPr>
              <p:nvPr/>
            </p:nvSpPr>
            <p:spPr bwMode="auto">
              <a:xfrm>
                <a:off x="3910" y="3353"/>
                <a:ext cx="498" cy="204"/>
              </a:xfrm>
              <a:prstGeom prst="rect">
                <a:avLst/>
              </a:prstGeom>
              <a:noFill/>
              <a:ln>
                <a:noFill/>
              </a:ln>
              <a:effectLst/>
              <a:extLst>
                <a:ext uri="{909E8E84-426E-40DD-AFC4-6F175D3DCCD1}">
                  <a14:hiddenFill xmlns="" xmlns:a14="http://schemas.microsoft.com/office/drawing/2010/main">
                    <a:solidFill>
                      <a:srgbClr val="DDDDDD"/>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6" name="Freeform 564"/>
              <p:cNvSpPr>
                <a:spLocks/>
              </p:cNvSpPr>
              <p:nvPr/>
            </p:nvSpPr>
            <p:spPr bwMode="auto">
              <a:xfrm>
                <a:off x="3901"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7" name="Text Box 565"/>
              <p:cNvSpPr txBox="1">
                <a:spLocks noChangeArrowheads="1"/>
              </p:cNvSpPr>
              <p:nvPr/>
            </p:nvSpPr>
            <p:spPr bwMode="auto">
              <a:xfrm>
                <a:off x="3878" y="3330"/>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628" name="Text Box 566"/>
              <p:cNvSpPr txBox="1">
                <a:spLocks noChangeArrowheads="1"/>
              </p:cNvSpPr>
              <p:nvPr/>
            </p:nvSpPr>
            <p:spPr bwMode="auto">
              <a:xfrm>
                <a:off x="3878" y="3112"/>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629" name="Text Box 567"/>
              <p:cNvSpPr txBox="1">
                <a:spLocks noChangeArrowheads="1"/>
              </p:cNvSpPr>
              <p:nvPr/>
            </p:nvSpPr>
            <p:spPr bwMode="auto">
              <a:xfrm>
                <a:off x="3878" y="3548"/>
                <a:ext cx="5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30" name="Freeform 572"/>
              <p:cNvSpPr>
                <a:spLocks/>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1" name="Freeform 573"/>
              <p:cNvSpPr>
                <a:spLocks/>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2" name="Freeform 574"/>
              <p:cNvSpPr>
                <a:spLocks/>
              </p:cNvSpPr>
              <p:nvPr/>
            </p:nvSpPr>
            <p:spPr bwMode="auto">
              <a:xfrm>
                <a:off x="1896" y="3769"/>
                <a:ext cx="920" cy="160"/>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3" name="Freeform 575"/>
              <p:cNvSpPr>
                <a:spLocks/>
              </p:cNvSpPr>
              <p:nvPr/>
            </p:nvSpPr>
            <p:spPr bwMode="auto">
              <a:xfrm>
                <a:off x="3112" y="3777"/>
                <a:ext cx="928"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4" name="Text Box 576"/>
              <p:cNvSpPr txBox="1">
                <a:spLocks noChangeArrowheads="1"/>
              </p:cNvSpPr>
              <p:nvPr/>
            </p:nvSpPr>
            <p:spPr bwMode="auto">
              <a:xfrm>
                <a:off x="1531" y="2837"/>
                <a:ext cx="254"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635" name="Text Box 577"/>
              <p:cNvSpPr txBox="1">
                <a:spLocks noChangeArrowheads="1"/>
              </p:cNvSpPr>
              <p:nvPr/>
            </p:nvSpPr>
            <p:spPr bwMode="auto">
              <a:xfrm>
                <a:off x="2872" y="2837"/>
                <a:ext cx="254"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636" name="Text Box 578"/>
              <p:cNvSpPr txBox="1">
                <a:spLocks noChangeArrowheads="1"/>
              </p:cNvSpPr>
              <p:nvPr/>
            </p:nvSpPr>
            <p:spPr bwMode="auto">
              <a:xfrm>
                <a:off x="4067" y="2837"/>
                <a:ext cx="254"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637" name="Text Box 579"/>
              <p:cNvSpPr txBox="1">
                <a:spLocks noChangeArrowheads="1"/>
              </p:cNvSpPr>
              <p:nvPr/>
            </p:nvSpPr>
            <p:spPr bwMode="auto">
              <a:xfrm>
                <a:off x="326" y="2405"/>
                <a:ext cx="254"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638" name="Text Box 580"/>
              <p:cNvSpPr txBox="1">
                <a:spLocks noChangeArrowheads="1"/>
              </p:cNvSpPr>
              <p:nvPr/>
            </p:nvSpPr>
            <p:spPr bwMode="auto">
              <a:xfrm>
                <a:off x="5272" y="2405"/>
                <a:ext cx="254"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grpSp>
        <p:sp>
          <p:nvSpPr>
            <p:cNvPr id="639" name="Freeform 583"/>
            <p:cNvSpPr>
              <a:spLocks/>
            </p:cNvSpPr>
            <p:nvPr/>
          </p:nvSpPr>
          <p:spPr bwMode="auto">
            <a:xfrm>
              <a:off x="1280592" y="3897214"/>
              <a:ext cx="7560204" cy="18716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9428" name="Rectangle 644"/>
          <p:cNvSpPr>
            <a:spLocks noChangeArrowheads="1"/>
          </p:cNvSpPr>
          <p:nvPr/>
        </p:nvSpPr>
        <p:spPr bwMode="auto">
          <a:xfrm>
            <a:off x="322121" y="4905350"/>
            <a:ext cx="9360827" cy="323850"/>
          </a:xfrm>
          <a:prstGeom prst="rect">
            <a:avLst/>
          </a:prstGeom>
          <a:solidFill>
            <a:srgbClr val="C0C0C0">
              <a:alpha val="50000"/>
            </a:srgbClr>
          </a:solidFill>
          <a:ln w="9525">
            <a:solidFill>
              <a:srgbClr val="5F5F5F"/>
            </a:solidFill>
            <a:prstDash val="dash"/>
            <a:miter lim="800000"/>
            <a:headEnd/>
            <a:tailEnd/>
          </a:ln>
          <a:effectLst/>
        </p:spPr>
        <p:txBody>
          <a:bodyPr wrap="none" anchor="ctr"/>
          <a:lstStyle/>
          <a:p>
            <a:endParaRPr lang="zh-CN" altLang="en-US" b="1">
              <a:solidFill>
                <a:srgbClr val="333399"/>
              </a:solidFill>
              <a:latin typeface="+mn-lt"/>
              <a:ea typeface="黑体" pitchFamily="2" charset="-122"/>
            </a:endParaRPr>
          </a:p>
        </p:txBody>
      </p:sp>
      <p:sp>
        <p:nvSpPr>
          <p:cNvPr id="119414" name="Line 630"/>
          <p:cNvSpPr>
            <a:spLocks noChangeShapeType="1"/>
          </p:cNvSpPr>
          <p:nvPr/>
        </p:nvSpPr>
        <p:spPr bwMode="auto">
          <a:xfrm>
            <a:off x="1398711"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19415" name="Line 631"/>
          <p:cNvSpPr>
            <a:spLocks noChangeShapeType="1"/>
          </p:cNvSpPr>
          <p:nvPr/>
        </p:nvSpPr>
        <p:spPr bwMode="auto">
          <a:xfrm>
            <a:off x="3503736"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19416" name="Line 632"/>
          <p:cNvSpPr>
            <a:spLocks noChangeShapeType="1"/>
          </p:cNvSpPr>
          <p:nvPr/>
        </p:nvSpPr>
        <p:spPr bwMode="auto">
          <a:xfrm>
            <a:off x="5567486"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19417" name="Line 633"/>
          <p:cNvSpPr>
            <a:spLocks noChangeShapeType="1"/>
          </p:cNvSpPr>
          <p:nvPr/>
        </p:nvSpPr>
        <p:spPr bwMode="auto">
          <a:xfrm>
            <a:off x="7631236"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640" name="矩形 639"/>
          <p:cNvSpPr/>
          <p:nvPr/>
        </p:nvSpPr>
        <p:spPr>
          <a:xfrm>
            <a:off x="2989741" y="2998910"/>
            <a:ext cx="4338047" cy="400110"/>
          </a:xfrm>
          <a:prstGeom prst="rect">
            <a:avLst/>
          </a:prstGeom>
          <a:solidFill>
            <a:srgbClr val="000066"/>
          </a:solidFill>
          <a:ln>
            <a:solidFill>
              <a:srgbClr val="000066"/>
            </a:solidFill>
          </a:ln>
        </p:spPr>
        <p:txBody>
          <a:bodyPr wrap="none">
            <a:spAutoFit/>
          </a:bodyPr>
          <a:lstStyle/>
          <a:p>
            <a:r>
              <a:rPr lang="en-US" altLang="zh-CN" sz="2000" b="1" dirty="0" smtClean="0">
                <a:solidFill>
                  <a:schemeClr val="bg1"/>
                </a:solidFill>
                <a:latin typeface="+mn-lt"/>
                <a:ea typeface="黑体" pitchFamily="2" charset="-122"/>
              </a:rPr>
              <a:t>H</a:t>
            </a:r>
            <a:r>
              <a:rPr lang="en-US" altLang="zh-CN" sz="2000" b="1" baseline="-25000" dirty="0" smtClean="0">
                <a:solidFill>
                  <a:schemeClr val="bg1"/>
                </a:solidFill>
                <a:latin typeface="+mn-lt"/>
                <a:ea typeface="黑体" pitchFamily="2" charset="-122"/>
              </a:rPr>
              <a:t>1</a:t>
            </a:r>
            <a:r>
              <a:rPr lang="en-US" altLang="zh-CN" sz="2000" b="1" dirty="0" smtClean="0">
                <a:solidFill>
                  <a:schemeClr val="bg1"/>
                </a:solidFill>
                <a:latin typeface="+mn-lt"/>
                <a:ea typeface="黑体" pitchFamily="2" charset="-122"/>
              </a:rPr>
              <a:t> </a:t>
            </a:r>
            <a:r>
              <a:rPr lang="zh-CN" altLang="en-US" sz="2000" b="1" dirty="0" smtClean="0">
                <a:solidFill>
                  <a:schemeClr val="bg1"/>
                </a:solidFill>
                <a:latin typeface="+mn-lt"/>
                <a:ea typeface="黑体" pitchFamily="2" charset="-122"/>
              </a:rPr>
              <a:t>到</a:t>
            </a:r>
            <a:r>
              <a:rPr lang="en-US" altLang="zh-CN" sz="2000" b="1" dirty="0" smtClean="0">
                <a:solidFill>
                  <a:schemeClr val="bg1"/>
                </a:solidFill>
                <a:latin typeface="+mn-lt"/>
                <a:ea typeface="黑体" pitchFamily="2" charset="-122"/>
              </a:rPr>
              <a:t>H</a:t>
            </a:r>
            <a:r>
              <a:rPr lang="en-US" altLang="zh-CN" sz="2000" b="1" baseline="-25000" dirty="0" smtClean="0">
                <a:solidFill>
                  <a:schemeClr val="bg1"/>
                </a:solidFill>
                <a:latin typeface="+mn-lt"/>
                <a:ea typeface="黑体" pitchFamily="2" charset="-122"/>
              </a:rPr>
              <a:t>2</a:t>
            </a:r>
            <a:r>
              <a:rPr lang="en-US" altLang="zh-CN" sz="2000" b="1" dirty="0" smtClean="0">
                <a:solidFill>
                  <a:schemeClr val="bg1"/>
                </a:solidFill>
                <a:latin typeface="+mn-lt"/>
                <a:ea typeface="黑体" pitchFamily="2" charset="-122"/>
              </a:rPr>
              <a:t> </a:t>
            </a:r>
            <a:r>
              <a:rPr lang="zh-CN" altLang="zh-CN" sz="2000" b="1" dirty="0" smtClean="0">
                <a:solidFill>
                  <a:schemeClr val="bg1"/>
                </a:solidFill>
                <a:latin typeface="+mn-lt"/>
                <a:ea typeface="黑体" pitchFamily="2" charset="-122"/>
              </a:rPr>
              <a:t>所</a:t>
            </a:r>
            <a:r>
              <a:rPr lang="zh-CN" altLang="zh-CN" sz="2000" b="1" dirty="0">
                <a:solidFill>
                  <a:schemeClr val="bg1"/>
                </a:solidFill>
                <a:latin typeface="+mn-lt"/>
                <a:ea typeface="黑体" pitchFamily="2" charset="-122"/>
              </a:rPr>
              <a:t>经过的网络可以是多种的</a:t>
            </a:r>
            <a:endParaRPr lang="zh-CN" altLang="en-US" sz="2000" b="1" dirty="0">
              <a:solidFill>
                <a:schemeClr val="bg1"/>
              </a:solidFill>
              <a:latin typeface="+mn-lt"/>
              <a:ea typeface="黑体" pitchFamily="2" charset="-122"/>
            </a:endParaRPr>
          </a:p>
        </p:txBody>
      </p:sp>
    </p:spTree>
    <p:extLst>
      <p:ext uri="{BB962C8B-B14F-4D97-AF65-F5344CB8AC3E}">
        <p14:creationId xmlns="" xmlns:p14="http://schemas.microsoft.com/office/powerpoint/2010/main" val="2698867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9429"/>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19428"/>
                                        </p:tgtEl>
                                        <p:attrNameLst>
                                          <p:attrName>style.visibility</p:attrName>
                                        </p:attrNameLst>
                                      </p:cBhvr>
                                      <p:to>
                                        <p:strVal val="visible"/>
                                      </p:to>
                                    </p:set>
                                  </p:childTnLst>
                                </p:cTn>
                              </p:par>
                            </p:childTnLst>
                          </p:cTn>
                        </p:par>
                        <p:par>
                          <p:cTn id="10" fill="hold" nodeType="afterGroup">
                            <p:stCondLst>
                              <p:cond delay="500"/>
                            </p:stCondLst>
                            <p:childTnLst>
                              <p:par>
                                <p:cTn id="11" presetID="22" presetClass="entr" presetSubtype="8" fill="hold" grpId="0" nodeType="afterEffect">
                                  <p:stCondLst>
                                    <p:cond delay="500"/>
                                  </p:stCondLst>
                                  <p:childTnLst>
                                    <p:set>
                                      <p:cBhvr>
                                        <p:cTn id="12" dur="1" fill="hold">
                                          <p:stCondLst>
                                            <p:cond delay="0"/>
                                          </p:stCondLst>
                                        </p:cTn>
                                        <p:tgtEl>
                                          <p:spTgt spid="119414"/>
                                        </p:tgtEl>
                                        <p:attrNameLst>
                                          <p:attrName>style.visibility</p:attrName>
                                        </p:attrNameLst>
                                      </p:cBhvr>
                                      <p:to>
                                        <p:strVal val="visible"/>
                                      </p:to>
                                    </p:set>
                                    <p:animEffect transition="in" filter="wipe(left)">
                                      <p:cBhvr>
                                        <p:cTn id="13" dur="500"/>
                                        <p:tgtEl>
                                          <p:spTgt spid="119414"/>
                                        </p:tgtEl>
                                      </p:cBhvr>
                                    </p:animEffect>
                                  </p:childTnLst>
                                </p:cTn>
                              </p:par>
                            </p:childTnLst>
                          </p:cTn>
                        </p:par>
                        <p:par>
                          <p:cTn id="14" fill="hold" nodeType="afterGroup">
                            <p:stCondLst>
                              <p:cond delay="1500"/>
                            </p:stCondLst>
                            <p:childTnLst>
                              <p:par>
                                <p:cTn id="15" presetID="22" presetClass="entr" presetSubtype="8" fill="hold" grpId="0" nodeType="afterEffect">
                                  <p:stCondLst>
                                    <p:cond delay="500"/>
                                  </p:stCondLst>
                                  <p:childTnLst>
                                    <p:set>
                                      <p:cBhvr>
                                        <p:cTn id="16" dur="1" fill="hold">
                                          <p:stCondLst>
                                            <p:cond delay="0"/>
                                          </p:stCondLst>
                                        </p:cTn>
                                        <p:tgtEl>
                                          <p:spTgt spid="119415"/>
                                        </p:tgtEl>
                                        <p:attrNameLst>
                                          <p:attrName>style.visibility</p:attrName>
                                        </p:attrNameLst>
                                      </p:cBhvr>
                                      <p:to>
                                        <p:strVal val="visible"/>
                                      </p:to>
                                    </p:set>
                                    <p:animEffect transition="in" filter="wipe(left)">
                                      <p:cBhvr>
                                        <p:cTn id="17" dur="500"/>
                                        <p:tgtEl>
                                          <p:spTgt spid="119415"/>
                                        </p:tgtEl>
                                      </p:cBhvr>
                                    </p:animEffect>
                                  </p:childTnLst>
                                </p:cTn>
                              </p:par>
                            </p:childTnLst>
                          </p:cTn>
                        </p:par>
                        <p:par>
                          <p:cTn id="18" fill="hold" nodeType="afterGroup">
                            <p:stCondLst>
                              <p:cond delay="2500"/>
                            </p:stCondLst>
                            <p:childTnLst>
                              <p:par>
                                <p:cTn id="19" presetID="22" presetClass="entr" presetSubtype="8" fill="hold" grpId="0" nodeType="afterEffect">
                                  <p:stCondLst>
                                    <p:cond delay="500"/>
                                  </p:stCondLst>
                                  <p:childTnLst>
                                    <p:set>
                                      <p:cBhvr>
                                        <p:cTn id="20" dur="1" fill="hold">
                                          <p:stCondLst>
                                            <p:cond delay="0"/>
                                          </p:stCondLst>
                                        </p:cTn>
                                        <p:tgtEl>
                                          <p:spTgt spid="119416"/>
                                        </p:tgtEl>
                                        <p:attrNameLst>
                                          <p:attrName>style.visibility</p:attrName>
                                        </p:attrNameLst>
                                      </p:cBhvr>
                                      <p:to>
                                        <p:strVal val="visible"/>
                                      </p:to>
                                    </p:set>
                                    <p:animEffect transition="in" filter="wipe(left)">
                                      <p:cBhvr>
                                        <p:cTn id="21" dur="500"/>
                                        <p:tgtEl>
                                          <p:spTgt spid="119416"/>
                                        </p:tgtEl>
                                      </p:cBhvr>
                                    </p:animEffect>
                                  </p:childTnLst>
                                </p:cTn>
                              </p:par>
                            </p:childTnLst>
                          </p:cTn>
                        </p:par>
                        <p:par>
                          <p:cTn id="22" fill="hold" nodeType="afterGroup">
                            <p:stCondLst>
                              <p:cond delay="3500"/>
                            </p:stCondLst>
                            <p:childTnLst>
                              <p:par>
                                <p:cTn id="23" presetID="22" presetClass="entr" presetSubtype="8" fill="hold" grpId="0" nodeType="afterEffect">
                                  <p:stCondLst>
                                    <p:cond delay="500"/>
                                  </p:stCondLst>
                                  <p:childTnLst>
                                    <p:set>
                                      <p:cBhvr>
                                        <p:cTn id="24" dur="1" fill="hold">
                                          <p:stCondLst>
                                            <p:cond delay="0"/>
                                          </p:stCondLst>
                                        </p:cTn>
                                        <p:tgtEl>
                                          <p:spTgt spid="119417"/>
                                        </p:tgtEl>
                                        <p:attrNameLst>
                                          <p:attrName>style.visibility</p:attrName>
                                        </p:attrNameLst>
                                      </p:cBhvr>
                                      <p:to>
                                        <p:strVal val="visible"/>
                                      </p:to>
                                    </p:set>
                                    <p:animEffect transition="in" filter="wipe(left)">
                                      <p:cBhvr>
                                        <p:cTn id="25" dur="500"/>
                                        <p:tgtEl>
                                          <p:spTgt spid="119417"/>
                                        </p:tgtEl>
                                      </p:cBhvr>
                                    </p:animEffect>
                                  </p:childTnLst>
                                </p:cTn>
                              </p:par>
                              <p:par>
                                <p:cTn id="26" presetID="1" presetClass="entr" presetSubtype="0" fill="hold" grpId="0" nodeType="withEffect">
                                  <p:stCondLst>
                                    <p:cond delay="500"/>
                                  </p:stCondLst>
                                  <p:childTnLst>
                                    <p:set>
                                      <p:cBhvr>
                                        <p:cTn id="27" dur="1" fill="hold">
                                          <p:stCondLst>
                                            <p:cond delay="0"/>
                                          </p:stCondLst>
                                        </p:cTn>
                                        <p:tgtEl>
                                          <p:spTgt spid="2"/>
                                        </p:tgtEl>
                                        <p:attrNameLst>
                                          <p:attrName>style.visibility</p:attrName>
                                        </p:attrNameLst>
                                      </p:cBhvr>
                                      <p:to>
                                        <p:strVal val="visible"/>
                                      </p:to>
                                    </p:set>
                                  </p:childTnLst>
                                </p:cTn>
                              </p:par>
                            </p:childTnLst>
                          </p:cTn>
                        </p:par>
                        <p:par>
                          <p:cTn id="28" fill="hold">
                            <p:stCondLst>
                              <p:cond delay="4500"/>
                            </p:stCondLst>
                            <p:childTnLst>
                              <p:par>
                                <p:cTn id="29" presetID="1" presetClass="entr" presetSubtype="0" fill="hold" grpId="0" nodeType="afterEffect">
                                  <p:stCondLst>
                                    <p:cond delay="0"/>
                                  </p:stCondLst>
                                  <p:childTnLst>
                                    <p:set>
                                      <p:cBhvr>
                                        <p:cTn id="30" dur="1" fill="hold">
                                          <p:stCondLst>
                                            <p:cond delay="0"/>
                                          </p:stCondLst>
                                        </p:cTn>
                                        <p:tgtEl>
                                          <p:spTgt spid="6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429" grpId="0"/>
      <p:bldP spid="2" grpId="0" animBg="1"/>
      <p:bldP spid="119428" grpId="0" animBg="1"/>
      <p:bldP spid="119414" grpId="0" animBg="1"/>
      <p:bldP spid="119415" grpId="0" animBg="1"/>
      <p:bldP spid="119416" grpId="0" animBg="1"/>
      <p:bldP spid="119417" grpId="0" animBg="1"/>
      <p:bldP spid="6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dirty="0"/>
              <a:t>3.1 </a:t>
            </a:r>
            <a:r>
              <a:rPr lang="en-US" altLang="zh-CN" sz="4000" dirty="0" smtClean="0"/>
              <a:t> </a:t>
            </a:r>
            <a:r>
              <a:rPr lang="zh-CN" altLang="zh-CN" sz="4000" dirty="0" smtClean="0"/>
              <a:t>使用</a:t>
            </a:r>
            <a:r>
              <a:rPr lang="zh-CN" altLang="zh-CN" sz="4000" dirty="0"/>
              <a:t>点对点信道的数据链路层</a:t>
            </a:r>
            <a:endParaRPr lang="zh-CN" altLang="en-US" sz="4000" dirty="0"/>
          </a:p>
        </p:txBody>
      </p:sp>
      <p:sp>
        <p:nvSpPr>
          <p:cNvPr id="4" name="内容占位符 3"/>
          <p:cNvSpPr>
            <a:spLocks noGrp="1"/>
          </p:cNvSpPr>
          <p:nvPr>
            <p:ph idx="1"/>
          </p:nvPr>
        </p:nvSpPr>
        <p:spPr/>
        <p:txBody>
          <a:bodyPr/>
          <a:lstStyle/>
          <a:p>
            <a:r>
              <a:rPr lang="en-US" altLang="zh-CN" dirty="0"/>
              <a:t>3.1.1  </a:t>
            </a:r>
            <a:r>
              <a:rPr lang="zh-CN" altLang="zh-CN" dirty="0"/>
              <a:t>数据链路和帧</a:t>
            </a:r>
          </a:p>
          <a:p>
            <a:r>
              <a:rPr lang="en-US" altLang="zh-CN" dirty="0"/>
              <a:t>3.1.2  </a:t>
            </a:r>
            <a:r>
              <a:rPr lang="zh-CN" altLang="zh-CN" dirty="0"/>
              <a:t>三个基本问题</a:t>
            </a:r>
            <a:endParaRPr lang="zh-CN" altLang="en-US" dirty="0"/>
          </a:p>
        </p:txBody>
      </p:sp>
    </p:spTree>
    <p:extLst>
      <p:ext uri="{BB962C8B-B14F-4D97-AF65-F5344CB8AC3E}">
        <p14:creationId xmlns="" xmlns:p14="http://schemas.microsoft.com/office/powerpoint/2010/main" val="80602655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HASREMARK" val="True"/>
  <p:tag name="PROBLEMSCORE" val="2.0"/>
  <p:tag name="PROBLEMBLANK" val="[{&quot;Num&quot;:1,&quot;Score&quot;:2.0,&quot;Answers&quot;:[&quot;011&quot;],&quot;CaseSensitive&quot;:false,&quot;FuzzyMatch&quot;:true}]"/>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21.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22.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23.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HASREMARK" val="True"/>
  <p:tag name="PROBLEMREMARK" val="7E FE 27 7D 7D 65 7E"/>
  <p:tag name="PROBLEMSCORE" val="2.0"/>
  <p:tag name="PROBLEMBLANK" val="[{&quot;Num&quot;:1,&quot;Score&quot;:2.0,&quot;Answers&quot;:[&quot;7E FE 27 7D 7D 65 7E&quot;],&quot;CaseSensitive&quot;:false,&quot;FuzzyMatch&quot;:true}]"/>
</p:tagLst>
</file>

<file path=ppt/tags/tag3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37.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38.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39.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4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5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HASREMARK" val="True"/>
  <p:tag name="PROBLEMSCORE" val="2.0"/>
  <p:tag name="PROBLEMBLANK" val="[{&quot;Num&quot;:1,&quot;Score&quot;:1.0,&quot;Answers&quot;:[&quot;011011111011111000&quot;],&quot;CaseSensitive&quot;:false,&quot;FuzzyMatch&quot;:true},{&quot;Num&quot;:2,&quot;Score&quot;:1.0,&quot;Answers&quot;:[&quot;000111011111-11111-110&quot;],&quot;CaseSensitive&quot;:false,&quot;FuzzyMatch&quot;:true}]"/>
</p:tagLst>
</file>

<file path=ppt/tags/tag7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74.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75.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76.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4720</TotalTime>
  <Words>5978</Words>
  <Application>Microsoft Office PowerPoint</Application>
  <PresentationFormat>A4 纸张(210x297 毫米)</PresentationFormat>
  <Paragraphs>687</Paragraphs>
  <Slides>55</Slides>
  <Notes>39</Notes>
  <HiddenSlides>0</HiddenSlides>
  <MMClips>0</MMClips>
  <ScaleCrop>false</ScaleCrop>
  <HeadingPairs>
    <vt:vector size="4" baseType="variant">
      <vt:variant>
        <vt:lpstr>主题</vt:lpstr>
      </vt:variant>
      <vt:variant>
        <vt:i4>1</vt:i4>
      </vt:variant>
      <vt:variant>
        <vt:lpstr>幻灯片标题</vt:lpstr>
      </vt:variant>
      <vt:variant>
        <vt:i4>55</vt:i4>
      </vt:variant>
    </vt:vector>
  </HeadingPairs>
  <TitlesOfParts>
    <vt:vector size="56" baseType="lpstr">
      <vt:lpstr>CN(myzh)Icon</vt:lpstr>
      <vt:lpstr>第 3 章  数据链路层</vt:lpstr>
      <vt:lpstr>五层协议的体系结构 </vt:lpstr>
      <vt:lpstr>第 3 章  数据链路层</vt:lpstr>
      <vt:lpstr>本章重点</vt:lpstr>
      <vt:lpstr>讨论：</vt:lpstr>
      <vt:lpstr>数据链路层使用的信道</vt:lpstr>
      <vt:lpstr>数据链路层的简单模型</vt:lpstr>
      <vt:lpstr>数据链路层的简单模型( 续）</vt:lpstr>
      <vt:lpstr>3.1  使用点对点信道的数据链路层</vt:lpstr>
      <vt:lpstr>3.1.1  数据链路和帧  </vt:lpstr>
      <vt:lpstr>数据链路层传送的是帧</vt:lpstr>
      <vt:lpstr>数据链路层像个数字管道 </vt:lpstr>
      <vt:lpstr>思考：</vt:lpstr>
      <vt:lpstr>3.1.2  三个基本问题 </vt:lpstr>
      <vt:lpstr>1.  封装成帧</vt:lpstr>
      <vt:lpstr>用控制字符进行帧定界的方法举例</vt:lpstr>
      <vt:lpstr>幻灯片 17</vt:lpstr>
      <vt:lpstr>2.  透明传输</vt:lpstr>
      <vt:lpstr>解决透明传输问题</vt:lpstr>
      <vt:lpstr>用字节填充法解决透明传输的问题 </vt:lpstr>
      <vt:lpstr>幻灯片 21</vt:lpstr>
      <vt:lpstr>3.  差错检测</vt:lpstr>
      <vt:lpstr>补充：循环冗余检验的理论依据</vt:lpstr>
      <vt:lpstr>循环冗余检验的原理 </vt:lpstr>
      <vt:lpstr>冗余码的计算举例 </vt:lpstr>
      <vt:lpstr>循环冗余检验的实例 </vt:lpstr>
      <vt:lpstr>帧检验序列 FCS </vt:lpstr>
      <vt:lpstr>接收端对收到的每一帧进行 CRC 检验 </vt:lpstr>
      <vt:lpstr>生成多项式P（X）</vt:lpstr>
      <vt:lpstr>CRC的检错能力</vt:lpstr>
      <vt:lpstr>幻灯片 31</vt:lpstr>
      <vt:lpstr>应当注意 </vt:lpstr>
      <vt:lpstr>3.2  点对点协议 PPP</vt:lpstr>
      <vt:lpstr>3.2.1  PPP 协议的特点 </vt:lpstr>
      <vt:lpstr>1. PPP 协议应满足的需求 </vt:lpstr>
      <vt:lpstr>1. PPP 协议应满足的需求（续） </vt:lpstr>
      <vt:lpstr>2. PPP 协议不需要的功能</vt:lpstr>
      <vt:lpstr>3. PPP 协议的组成 </vt:lpstr>
      <vt:lpstr>3.2.2   PPP 协议的帧格式</vt:lpstr>
      <vt:lpstr>PPP 协议的帧格式</vt:lpstr>
      <vt:lpstr>透明传输问题 </vt:lpstr>
      <vt:lpstr>字符填充 </vt:lpstr>
      <vt:lpstr>幻灯片 43</vt:lpstr>
      <vt:lpstr>零比特填充 </vt:lpstr>
      <vt:lpstr>零比特填充 </vt:lpstr>
      <vt:lpstr>幻灯片 46</vt:lpstr>
      <vt:lpstr>幻灯片 47</vt:lpstr>
      <vt:lpstr>PPP协议的差错控制  </vt:lpstr>
      <vt:lpstr> 3.2.3   PPP 协议的工作状态 </vt:lpstr>
      <vt:lpstr>幻灯片 50</vt:lpstr>
      <vt:lpstr>幻灯片 51</vt:lpstr>
      <vt:lpstr>幻灯片 52</vt:lpstr>
      <vt:lpstr>幻灯片 53</vt:lpstr>
      <vt:lpstr>幻灯片 54</vt:lpstr>
      <vt:lpstr>第5次课课后探究问题</vt:lpstr>
    </vt:vector>
  </TitlesOfParts>
  <Company>920</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Administrator</cp:lastModifiedBy>
  <cp:revision>91</cp:revision>
  <dcterms:created xsi:type="dcterms:W3CDTF">2016-10-04T02:36:21Z</dcterms:created>
  <dcterms:modified xsi:type="dcterms:W3CDTF">2019-10-09T04:52:56Z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