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65.xml" ContentType="application/vnd.openxmlformats-officedocument.presentationml.tags+xml"/>
  <Override PartName="/ppt/tags/tag83.xml" ContentType="application/vnd.openxmlformats-officedocument.presentationml.tags+xml"/>
  <Override PartName="/ppt/notesSlides/notesSlide6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66.xml" ContentType="application/vnd.openxmlformats-officedocument.presentationml.tags+xml"/>
  <Override PartName="/ppt/tags/tag84.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73.xml" ContentType="application/vnd.openxmlformats-officedocument.presentationml.tags+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ppt/notesSlides/notesSlide70.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86.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7"/>
  </p:notesMasterIdLst>
  <p:handoutMasterIdLst>
    <p:handoutMasterId r:id="rId88"/>
  </p:handoutMasterIdLst>
  <p:sldIdLst>
    <p:sldId id="256" r:id="rId2"/>
    <p:sldId id="403" r:id="rId3"/>
    <p:sldId id="257" r:id="rId4"/>
    <p:sldId id="404" r:id="rId5"/>
    <p:sldId id="405" r:id="rId6"/>
    <p:sldId id="407" r:id="rId7"/>
    <p:sldId id="436" r:id="rId8"/>
    <p:sldId id="437" r:id="rId9"/>
    <p:sldId id="438" r:id="rId10"/>
    <p:sldId id="411" r:id="rId11"/>
    <p:sldId id="297" r:id="rId12"/>
    <p:sldId id="298" r:id="rId13"/>
    <p:sldId id="299" r:id="rId14"/>
    <p:sldId id="412" r:id="rId15"/>
    <p:sldId id="300" r:id="rId16"/>
    <p:sldId id="413" r:id="rId17"/>
    <p:sldId id="414" r:id="rId18"/>
    <p:sldId id="415" r:id="rId19"/>
    <p:sldId id="416" r:id="rId20"/>
    <p:sldId id="417" r:id="rId21"/>
    <p:sldId id="301" r:id="rId22"/>
    <p:sldId id="305" r:id="rId23"/>
    <p:sldId id="306" r:id="rId24"/>
    <p:sldId id="311" r:id="rId25"/>
    <p:sldId id="419" r:id="rId26"/>
    <p:sldId id="420" r:id="rId27"/>
    <p:sldId id="307" r:id="rId28"/>
    <p:sldId id="312" r:id="rId29"/>
    <p:sldId id="313" r:id="rId30"/>
    <p:sldId id="432" r:id="rId31"/>
    <p:sldId id="315" r:id="rId32"/>
    <p:sldId id="316" r:id="rId33"/>
    <p:sldId id="317" r:id="rId34"/>
    <p:sldId id="314" r:id="rId35"/>
    <p:sldId id="324" r:id="rId36"/>
    <p:sldId id="318" r:id="rId37"/>
    <p:sldId id="319" r:id="rId38"/>
    <p:sldId id="320" r:id="rId39"/>
    <p:sldId id="321" r:id="rId40"/>
    <p:sldId id="322" r:id="rId41"/>
    <p:sldId id="421" r:id="rId42"/>
    <p:sldId id="439" r:id="rId43"/>
    <p:sldId id="440" r:id="rId44"/>
    <p:sldId id="424" r:id="rId45"/>
    <p:sldId id="425" r:id="rId46"/>
    <p:sldId id="326" r:id="rId47"/>
    <p:sldId id="327" r:id="rId48"/>
    <p:sldId id="328" r:id="rId49"/>
    <p:sldId id="329" r:id="rId50"/>
    <p:sldId id="433" r:id="rId51"/>
    <p:sldId id="331" r:id="rId52"/>
    <p:sldId id="330" r:id="rId53"/>
    <p:sldId id="333" r:id="rId54"/>
    <p:sldId id="334" r:id="rId55"/>
    <p:sldId id="335" r:id="rId56"/>
    <p:sldId id="336" r:id="rId57"/>
    <p:sldId id="337" r:id="rId58"/>
    <p:sldId id="338" r:id="rId59"/>
    <p:sldId id="339" r:id="rId60"/>
    <p:sldId id="340" r:id="rId61"/>
    <p:sldId id="434" r:id="rId62"/>
    <p:sldId id="341" r:id="rId63"/>
    <p:sldId id="342" r:id="rId64"/>
    <p:sldId id="343" r:id="rId65"/>
    <p:sldId id="344" r:id="rId66"/>
    <p:sldId id="435" r:id="rId67"/>
    <p:sldId id="345" r:id="rId68"/>
    <p:sldId id="346" r:id="rId69"/>
    <p:sldId id="427" r:id="rId70"/>
    <p:sldId id="428" r:id="rId71"/>
    <p:sldId id="429" r:id="rId72"/>
    <p:sldId id="430" r:id="rId73"/>
    <p:sldId id="431" r:id="rId74"/>
    <p:sldId id="347" r:id="rId75"/>
    <p:sldId id="348" r:id="rId76"/>
    <p:sldId id="349" r:id="rId77"/>
    <p:sldId id="350" r:id="rId78"/>
    <p:sldId id="351" r:id="rId79"/>
    <p:sldId id="352" r:id="rId80"/>
    <p:sldId id="353" r:id="rId81"/>
    <p:sldId id="354" r:id="rId82"/>
    <p:sldId id="355" r:id="rId83"/>
    <p:sldId id="356" r:id="rId84"/>
    <p:sldId id="357" r:id="rId85"/>
    <p:sldId id="426" r:id="rId8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63" d="100"/>
          <a:sy n="63" d="100"/>
        </p:scale>
        <p:origin x="-444"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12</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15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r>
              <a:rPr lang="zh-CN" altLang="en-US" dirty="0" smtClean="0"/>
              <a:t>物理层的主要功能</a:t>
            </a:r>
            <a:endParaRPr lang="en-US" altLang="zh-CN" dirty="0" smtClean="0"/>
          </a:p>
          <a:p>
            <a:pPr lvl="1">
              <a:defRPr/>
            </a:pPr>
            <a:r>
              <a:rPr lang="zh-CN" altLang="en-US" dirty="0" smtClean="0"/>
              <a:t>信号的编码与译码；</a:t>
            </a:r>
          </a:p>
          <a:p>
            <a:pPr lvl="1">
              <a:defRPr/>
            </a:pPr>
            <a:r>
              <a:rPr lang="zh-CN" altLang="en-US" dirty="0" smtClean="0"/>
              <a:t>为进行同步用的前同步码（</a:t>
            </a:r>
            <a:r>
              <a:rPr lang="en-US" altLang="zh-CN" dirty="0" smtClean="0"/>
              <a:t>preamble</a:t>
            </a:r>
            <a:r>
              <a:rPr lang="zh-CN" altLang="en-US" dirty="0" smtClean="0"/>
              <a:t>）的产生与去除；</a:t>
            </a:r>
          </a:p>
          <a:p>
            <a:pPr lvl="1">
              <a:defRPr/>
            </a:pPr>
            <a:r>
              <a:rPr lang="zh-CN" altLang="en-US" dirty="0" smtClean="0"/>
              <a:t>比特的传输与接收。</a:t>
            </a:r>
          </a:p>
          <a:p>
            <a:pPr>
              <a:defRPr/>
            </a:pPr>
            <a:r>
              <a:rPr lang="en-US" altLang="zh-CN" dirty="0" smtClean="0"/>
              <a:t>MAC</a:t>
            </a:r>
            <a:r>
              <a:rPr lang="zh-CN" altLang="zh-CN" dirty="0" smtClean="0"/>
              <a:t>子层的主要功能：</a:t>
            </a:r>
            <a:endParaRPr lang="en-US" altLang="zh-CN" dirty="0" smtClean="0"/>
          </a:p>
          <a:p>
            <a:pPr>
              <a:defRPr/>
            </a:pPr>
            <a:r>
              <a:rPr lang="zh-CN" altLang="zh-CN" dirty="0" smtClean="0"/>
              <a:t>与接入各种传输媒体有关的内容都放在 </a:t>
            </a:r>
            <a:r>
              <a:rPr lang="en-US" altLang="zh-CN" dirty="0" smtClean="0"/>
              <a:t>MAC (Medium Access Control)</a:t>
            </a:r>
            <a:r>
              <a:rPr lang="zh-CN" altLang="zh-CN" dirty="0" smtClean="0"/>
              <a:t>子层，</a:t>
            </a:r>
            <a:r>
              <a:rPr lang="en-US" altLang="zh-CN" dirty="0" smtClean="0"/>
              <a:t>MAC</a:t>
            </a:r>
            <a:r>
              <a:rPr lang="zh-CN" altLang="zh-CN" dirty="0" smtClean="0"/>
              <a:t>还负责在物理层的基础上进行无差错的通信。</a:t>
            </a:r>
          </a:p>
          <a:p>
            <a:pPr>
              <a:defRPr/>
            </a:pPr>
            <a:r>
              <a:rPr lang="zh-CN" altLang="zh-CN" dirty="0" smtClean="0"/>
              <a:t>将上层交下来的数据封装成帧进行发送（接收时进行相反的过程，将帧拆卸）；</a:t>
            </a:r>
          </a:p>
          <a:p>
            <a:pPr>
              <a:defRPr/>
            </a:pPr>
            <a:r>
              <a:rPr lang="zh-CN" altLang="zh-CN" dirty="0" smtClean="0"/>
              <a:t>实现和维护</a:t>
            </a:r>
            <a:r>
              <a:rPr lang="en-US" altLang="zh-CN" dirty="0" smtClean="0"/>
              <a:t>MAC</a:t>
            </a:r>
            <a:r>
              <a:rPr lang="zh-CN" altLang="zh-CN" dirty="0" smtClean="0"/>
              <a:t>协议；</a:t>
            </a:r>
          </a:p>
          <a:p>
            <a:pPr>
              <a:defRPr/>
            </a:pPr>
            <a:r>
              <a:rPr lang="zh-CN" altLang="zh-CN" dirty="0" smtClean="0"/>
              <a:t>比特差错检测；</a:t>
            </a:r>
          </a:p>
          <a:p>
            <a:pPr>
              <a:defRPr/>
            </a:pPr>
            <a:r>
              <a:rPr lang="zh-CN" altLang="zh-CN" dirty="0" smtClean="0"/>
              <a:t>寻址。</a:t>
            </a:r>
          </a:p>
          <a:p>
            <a:pPr>
              <a:defRPr/>
            </a:pPr>
            <a:r>
              <a:rPr lang="en-US" altLang="zh-CN" dirty="0" smtClean="0"/>
              <a:t>LLC</a:t>
            </a:r>
            <a:r>
              <a:rPr lang="zh-CN" altLang="en-US" dirty="0" smtClean="0"/>
              <a:t>子层的主要功能：数据链路层中与媒体接入无关的部分都集中在逻辑链路控制 </a:t>
            </a:r>
            <a:r>
              <a:rPr lang="en-US" altLang="zh-CN" dirty="0" smtClean="0"/>
              <a:t>LLC (Logical Link Control)</a:t>
            </a:r>
            <a:r>
              <a:rPr lang="zh-CN" altLang="en-US" dirty="0" smtClean="0"/>
              <a:t>子层。 </a:t>
            </a:r>
          </a:p>
          <a:p>
            <a:pPr lvl="1">
              <a:defRPr/>
            </a:pPr>
            <a:r>
              <a:rPr lang="zh-CN" altLang="en-US" dirty="0" smtClean="0"/>
              <a:t>建立和释放数据链路层的逻辑连接；</a:t>
            </a:r>
          </a:p>
          <a:p>
            <a:pPr lvl="1">
              <a:defRPr/>
            </a:pPr>
            <a:r>
              <a:rPr lang="zh-CN" altLang="en-US" dirty="0" smtClean="0"/>
              <a:t>提供与高层的接口；</a:t>
            </a:r>
          </a:p>
          <a:p>
            <a:pPr lvl="1">
              <a:defRPr/>
            </a:pPr>
            <a:r>
              <a:rPr lang="zh-CN" altLang="en-US" dirty="0" smtClean="0"/>
              <a:t>差错控制；</a:t>
            </a:r>
          </a:p>
          <a:p>
            <a:pPr lvl="1">
              <a:defRPr/>
            </a:pPr>
            <a:r>
              <a:rPr lang="zh-CN" altLang="en-US" dirty="0" smtClean="0"/>
              <a:t>给帧加上序号。</a:t>
            </a:r>
          </a:p>
        </p:txBody>
      </p:sp>
      <p:sp>
        <p:nvSpPr>
          <p:cNvPr id="210948"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57066" indent="-291179" eaLnBrk="0" hangingPunct="0">
              <a:spcBef>
                <a:spcPct val="30000"/>
              </a:spcBef>
              <a:defRPr sz="1200">
                <a:solidFill>
                  <a:schemeClr val="tx1"/>
                </a:solidFill>
                <a:latin typeface="Arial" charset="0"/>
                <a:ea typeface="宋体" charset="-122"/>
              </a:defRPr>
            </a:lvl2pPr>
            <a:lvl3pPr marL="1164717" indent="-232943" eaLnBrk="0" hangingPunct="0">
              <a:spcBef>
                <a:spcPct val="30000"/>
              </a:spcBef>
              <a:defRPr sz="1200">
                <a:solidFill>
                  <a:schemeClr val="tx1"/>
                </a:solidFill>
                <a:latin typeface="Arial" charset="0"/>
                <a:ea typeface="宋体" charset="-122"/>
              </a:defRPr>
            </a:lvl3pPr>
            <a:lvl4pPr marL="1630604" indent="-232943" eaLnBrk="0" hangingPunct="0">
              <a:spcBef>
                <a:spcPct val="30000"/>
              </a:spcBef>
              <a:defRPr sz="1200">
                <a:solidFill>
                  <a:schemeClr val="tx1"/>
                </a:solidFill>
                <a:latin typeface="Arial" charset="0"/>
                <a:ea typeface="宋体" charset="-122"/>
              </a:defRPr>
            </a:lvl4pPr>
            <a:lvl5pPr marL="2096491" indent="-232943" eaLnBrk="0" hangingPunct="0">
              <a:spcBef>
                <a:spcPct val="30000"/>
              </a:spcBef>
              <a:defRPr sz="1200">
                <a:solidFill>
                  <a:schemeClr val="tx1"/>
                </a:solidFill>
                <a:latin typeface="Arial" charset="0"/>
                <a:ea typeface="宋体" charset="-122"/>
              </a:defRPr>
            </a:lvl5pPr>
            <a:lvl6pPr marL="2562377" indent="-232943" eaLnBrk="0" fontAlgn="base" hangingPunct="0">
              <a:spcBef>
                <a:spcPct val="30000"/>
              </a:spcBef>
              <a:spcAft>
                <a:spcPct val="0"/>
              </a:spcAft>
              <a:defRPr sz="1200">
                <a:solidFill>
                  <a:schemeClr val="tx1"/>
                </a:solidFill>
                <a:latin typeface="Arial" charset="0"/>
                <a:ea typeface="宋体" charset="-122"/>
              </a:defRPr>
            </a:lvl6pPr>
            <a:lvl7pPr marL="3028264" indent="-232943" eaLnBrk="0" fontAlgn="base" hangingPunct="0">
              <a:spcBef>
                <a:spcPct val="30000"/>
              </a:spcBef>
              <a:spcAft>
                <a:spcPct val="0"/>
              </a:spcAft>
              <a:defRPr sz="1200">
                <a:solidFill>
                  <a:schemeClr val="tx1"/>
                </a:solidFill>
                <a:latin typeface="Arial" charset="0"/>
                <a:ea typeface="宋体" charset="-122"/>
              </a:defRPr>
            </a:lvl7pPr>
            <a:lvl8pPr marL="3494151" indent="-232943" eaLnBrk="0" fontAlgn="base" hangingPunct="0">
              <a:spcBef>
                <a:spcPct val="30000"/>
              </a:spcBef>
              <a:spcAft>
                <a:spcPct val="0"/>
              </a:spcAft>
              <a:defRPr sz="1200">
                <a:solidFill>
                  <a:schemeClr val="tx1"/>
                </a:solidFill>
                <a:latin typeface="Arial" charset="0"/>
                <a:ea typeface="宋体" charset="-122"/>
              </a:defRPr>
            </a:lvl8pPr>
            <a:lvl9pPr marL="3960038" indent="-232943"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0FE90AF-C16F-4EC1-8EBE-37DA51E8763D}" type="slidenum">
              <a:rPr lang="en-US" altLang="zh-CN" smtClean="0"/>
              <a:pPr eaLnBrk="1" hangingPunct="1">
                <a:spcBef>
                  <a:spcPct val="0"/>
                </a:spcBef>
              </a:pPr>
              <a:t>16</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*为目前活跃的工作组。</a:t>
            </a:r>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21</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22</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23</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24</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27</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28</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29</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31</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32</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33</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34</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在发生碰撞时，总线上传输的信号产生了严重的失真，无法从中恢复出有用的信息来。</a:t>
            </a:r>
          </a:p>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35</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36</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37</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38</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39</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40</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a:t>
            </a:r>
            <a:r>
              <a:rPr lang="en-US" altLang="zh-CN" sz="1200" dirty="0" smtClean="0"/>
              <a:t>3-20）</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宋体" pitchFamily="2" charset="-122"/>
                <a:ea typeface="宋体" pitchFamily="2" charset="-122"/>
                <a:cs typeface="+mn-cs"/>
              </a:rPr>
              <a:t>2009</a:t>
            </a:r>
            <a:r>
              <a:rPr lang="zh-CN" altLang="zh-CN" sz="1200" kern="1200" dirty="0" smtClean="0">
                <a:solidFill>
                  <a:schemeClr val="tx1"/>
                </a:solidFill>
                <a:latin typeface="宋体" pitchFamily="2" charset="-122"/>
                <a:ea typeface="宋体" pitchFamily="2" charset="-122"/>
                <a:cs typeface="+mn-cs"/>
              </a:rPr>
              <a:t>考研</a:t>
            </a:r>
            <a:r>
              <a:rPr lang="en-US" altLang="zh-CN" sz="1200" kern="1200" dirty="0" smtClean="0">
                <a:solidFill>
                  <a:schemeClr val="tx1"/>
                </a:solidFill>
                <a:latin typeface="宋体" pitchFamily="2" charset="-122"/>
                <a:ea typeface="宋体" pitchFamily="2" charset="-122"/>
                <a:cs typeface="+mn-cs"/>
              </a:rPr>
              <a:t>37</a:t>
            </a:r>
            <a:r>
              <a:rPr lang="zh-CN" altLang="zh-CN" sz="1200" kern="1200" dirty="0" smtClean="0">
                <a:solidFill>
                  <a:schemeClr val="tx1"/>
                </a:solidFill>
                <a:latin typeface="宋体" pitchFamily="2" charset="-122"/>
                <a:ea typeface="宋体" pitchFamily="2" charset="-122"/>
                <a:cs typeface="+mn-cs"/>
              </a:rPr>
              <a:t>题</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48</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49</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51</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52</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53</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54</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58</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60</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61</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66</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67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68</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70</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71</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72</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74</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75</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76</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77</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78</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79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80</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81</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82</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83</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84</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2.png"/><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notesSlide" Target="../notesSlides/notesSlide42.xml"/><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slideLayout" Target="../slideLayouts/slideLayout7.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image" Target="../media/image2.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tags" Target="../tags/tag91.xml"/><Relationship Id="rId10" Type="http://schemas.openxmlformats.org/officeDocument/2006/relationships/tags" Target="../tags/tag86.xml"/><Relationship Id="rId19" Type="http://schemas.openxmlformats.org/officeDocument/2006/relationships/notesSlide" Target="../notesSlides/notesSlide43.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2.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8.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2.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notesSlide" Target="../notesSlides/notesSlide9.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第</a:t>
            </a:r>
            <a:r>
              <a:rPr lang="en-US" altLang="zh-CN" smtClean="0"/>
              <a:t>5</a:t>
            </a:r>
            <a:r>
              <a:rPr lang="zh-CN" altLang="en-US" smtClean="0"/>
              <a:t>次课课后探究问题</a:t>
            </a:r>
          </a:p>
        </p:txBody>
      </p:sp>
      <p:sp>
        <p:nvSpPr>
          <p:cNvPr id="65539" name="内容占位符 2"/>
          <p:cNvSpPr>
            <a:spLocks noGrp="1"/>
          </p:cNvSpPr>
          <p:nvPr>
            <p:ph idx="1"/>
          </p:nvPr>
        </p:nvSpPr>
        <p:spPr/>
        <p:txBody>
          <a:bodyPr/>
          <a:lstStyle/>
          <a:p>
            <a:r>
              <a:rPr lang="en-US" altLang="zh-CN" dirty="0" smtClean="0"/>
              <a:t>PPP</a:t>
            </a:r>
            <a:r>
              <a:rPr lang="zh-CN" altLang="en-US" dirty="0" smtClean="0"/>
              <a:t>协议还可以用于什么地方？</a:t>
            </a:r>
            <a:endParaRPr lang="en-US" altLang="zh-CN" dirty="0" smtClean="0"/>
          </a:p>
          <a:p>
            <a:r>
              <a:rPr lang="en-US" altLang="zh-CN" dirty="0" err="1" smtClean="0"/>
              <a:t>PPPoE</a:t>
            </a:r>
            <a:r>
              <a:rPr lang="zh-CN" altLang="en-US" dirty="0" smtClean="0"/>
              <a:t>是什么？</a:t>
            </a:r>
            <a:endParaRPr lang="en-US" altLang="zh-CN" dirty="0" smtClean="0"/>
          </a:p>
          <a:p>
            <a:r>
              <a:rPr lang="zh-CN" altLang="en-US" dirty="0" smtClean="0"/>
              <a:t>“</a:t>
            </a:r>
            <a:r>
              <a:rPr lang="en-US" altLang="zh-CN" dirty="0" smtClean="0"/>
              <a:t>E</a:t>
            </a:r>
            <a:r>
              <a:rPr lang="zh-CN" altLang="en-US" dirty="0" smtClean="0"/>
              <a:t>”的含义是什么？</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xmlns="" val="1082775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smtClean="0"/>
              <a:t>局域网设计的</a:t>
            </a:r>
            <a:r>
              <a:rPr lang="zh-CN" altLang="en-US" sz="2800" dirty="0" smtClean="0">
                <a:solidFill>
                  <a:srgbClr val="FF0000"/>
                </a:solidFill>
              </a:rPr>
              <a:t>目标</a:t>
            </a:r>
            <a:r>
              <a:rPr lang="zh-CN" altLang="en-US" sz="2800" dirty="0" smtClean="0"/>
              <a:t>：单位内共享硬件和软件资源。</a:t>
            </a:r>
            <a:endParaRPr lang="en-US" altLang="zh-CN" sz="2800" dirty="0" smtClean="0"/>
          </a:p>
          <a:p>
            <a:r>
              <a:rPr lang="zh-CN" altLang="en-US" sz="2800" dirty="0" smtClean="0"/>
              <a:t>局</a:t>
            </a:r>
            <a:r>
              <a:rPr lang="zh-CN" altLang="en-US" sz="2800" dirty="0"/>
              <a:t>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xmlns=""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xmlns=""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2734635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zh-CN" altLang="en-US" dirty="0" smtClean="0"/>
              <a:t>局域网使用的传输媒体</a:t>
            </a:r>
          </a:p>
        </p:txBody>
      </p:sp>
      <p:sp>
        <p:nvSpPr>
          <p:cNvPr id="52227" name="Rectangle 3"/>
          <p:cNvSpPr>
            <a:spLocks noGrp="1" noChangeArrowheads="1"/>
          </p:cNvSpPr>
          <p:nvPr>
            <p:ph type="body" idx="1"/>
          </p:nvPr>
        </p:nvSpPr>
        <p:spPr/>
        <p:txBody>
          <a:bodyPr/>
          <a:lstStyle/>
          <a:p>
            <a:r>
              <a:rPr lang="zh-CN" altLang="en-US" dirty="0" smtClean="0"/>
              <a:t>铜缆</a:t>
            </a:r>
            <a:endParaRPr lang="en-US" altLang="zh-CN" dirty="0" smtClean="0"/>
          </a:p>
          <a:p>
            <a:pPr lvl="1"/>
            <a:r>
              <a:rPr lang="zh-CN" altLang="en-US" dirty="0" smtClean="0"/>
              <a:t>双绞线（最高</a:t>
            </a:r>
            <a:r>
              <a:rPr lang="en-US" altLang="zh-CN" dirty="0" smtClean="0"/>
              <a:t>1Gb/s</a:t>
            </a:r>
            <a:r>
              <a:rPr lang="zh-CN" altLang="en-US" dirty="0" smtClean="0"/>
              <a:t>）</a:t>
            </a:r>
          </a:p>
          <a:p>
            <a:pPr lvl="1"/>
            <a:r>
              <a:rPr lang="en-US" altLang="zh-CN" dirty="0" smtClean="0"/>
              <a:t>50</a:t>
            </a:r>
            <a:r>
              <a:rPr lang="el-GR" altLang="zh-CN" dirty="0" smtClean="0"/>
              <a:t>Ω</a:t>
            </a:r>
            <a:r>
              <a:rPr lang="zh-CN" altLang="en-US" dirty="0" smtClean="0"/>
              <a:t>同轴电缆（</a:t>
            </a:r>
            <a:r>
              <a:rPr lang="en-US" altLang="zh-CN" dirty="0" smtClean="0"/>
              <a:t>10Mb/s</a:t>
            </a:r>
            <a:r>
              <a:rPr lang="zh-CN" altLang="en-US" dirty="0" smtClean="0"/>
              <a:t>）</a:t>
            </a:r>
          </a:p>
          <a:p>
            <a:r>
              <a:rPr lang="zh-CN" altLang="en-US" dirty="0" smtClean="0"/>
              <a:t>光缆（最高</a:t>
            </a:r>
            <a:r>
              <a:rPr lang="en-US" altLang="zh-CN" dirty="0" smtClean="0"/>
              <a:t>10Gb/s</a:t>
            </a:r>
            <a:r>
              <a:rPr lang="zh-CN" altLang="en-US" dirty="0" smtClean="0"/>
              <a:t>）</a:t>
            </a:r>
          </a:p>
          <a:p>
            <a:r>
              <a:rPr lang="zh-CN" altLang="en-US" dirty="0" smtClean="0"/>
              <a:t>无线媒体</a:t>
            </a:r>
            <a:endParaRPr lang="zh-CN" altLang="el-G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dirty="0"/>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xmlns=""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3"/>
          <p:cNvSpPr>
            <a:spLocks noChangeArrowheads="1"/>
          </p:cNvSpPr>
          <p:nvPr/>
        </p:nvSpPr>
        <p:spPr bwMode="auto">
          <a:xfrm>
            <a:off x="5420784" y="4508501"/>
            <a:ext cx="2418027" cy="576263"/>
          </a:xfrm>
          <a:prstGeom prst="rect">
            <a:avLst/>
          </a:prstGeom>
          <a:solidFill>
            <a:srgbClr val="FFCF01">
              <a:alpha val="65097"/>
            </a:srgbClr>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75" name="Rectangle 51"/>
          <p:cNvSpPr>
            <a:spLocks noChangeArrowheads="1"/>
          </p:cNvSpPr>
          <p:nvPr/>
        </p:nvSpPr>
        <p:spPr bwMode="auto">
          <a:xfrm>
            <a:off x="5420784" y="5084763"/>
            <a:ext cx="2418027" cy="576262"/>
          </a:xfrm>
          <a:prstGeom prst="rect">
            <a:avLst/>
          </a:prstGeom>
          <a:solidFill>
            <a:srgbClr val="FFCF01">
              <a:alpha val="65097"/>
            </a:srgbClr>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76" name="Rectangle 50"/>
          <p:cNvSpPr>
            <a:spLocks noChangeArrowheads="1"/>
          </p:cNvSpPr>
          <p:nvPr/>
        </p:nvSpPr>
        <p:spPr bwMode="auto">
          <a:xfrm>
            <a:off x="5420784" y="5661026"/>
            <a:ext cx="2418027" cy="576263"/>
          </a:xfrm>
          <a:prstGeom prst="rect">
            <a:avLst/>
          </a:prstGeom>
          <a:solidFill>
            <a:srgbClr val="FFCF01">
              <a:alpha val="65097"/>
            </a:srgbClr>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77" name="Rectangle 2"/>
          <p:cNvSpPr>
            <a:spLocks noGrp="1" noChangeArrowheads="1"/>
          </p:cNvSpPr>
          <p:nvPr>
            <p:ph type="title"/>
          </p:nvPr>
        </p:nvSpPr>
        <p:spPr/>
        <p:txBody>
          <a:bodyPr/>
          <a:lstStyle/>
          <a:p>
            <a:r>
              <a:rPr lang="zh-CN" altLang="en-US" sz="4000" dirty="0" smtClean="0"/>
              <a:t>补充</a:t>
            </a:r>
            <a:r>
              <a:rPr lang="en-US" altLang="zh-CN" sz="4000" dirty="0" smtClean="0"/>
              <a:t>: IEEE802</a:t>
            </a:r>
            <a:r>
              <a:rPr lang="zh-CN" altLang="en-US" sz="4000" dirty="0" smtClean="0"/>
              <a:t>参考模型</a:t>
            </a:r>
          </a:p>
        </p:txBody>
      </p:sp>
      <p:sp>
        <p:nvSpPr>
          <p:cNvPr id="54278" name="Text Box 22"/>
          <p:cNvSpPr txBox="1">
            <a:spLocks noChangeArrowheads="1"/>
          </p:cNvSpPr>
          <p:nvPr/>
        </p:nvSpPr>
        <p:spPr bwMode="auto">
          <a:xfrm>
            <a:off x="1974104" y="1844676"/>
            <a:ext cx="172194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t>OSI </a:t>
            </a:r>
            <a:r>
              <a:rPr kumimoji="1" lang="zh-CN" altLang="en-US" sz="2000"/>
              <a:t>参考模型</a:t>
            </a:r>
          </a:p>
        </p:txBody>
      </p:sp>
      <p:sp>
        <p:nvSpPr>
          <p:cNvPr id="54279" name="Text Box 23"/>
          <p:cNvSpPr txBox="1">
            <a:spLocks noChangeArrowheads="1"/>
          </p:cNvSpPr>
          <p:nvPr/>
        </p:nvSpPr>
        <p:spPr bwMode="auto">
          <a:xfrm>
            <a:off x="5502475" y="1844676"/>
            <a:ext cx="222368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t>IEEE802</a:t>
            </a:r>
            <a:r>
              <a:rPr kumimoji="1" lang="zh-CN" altLang="en-US" sz="2000"/>
              <a:t>参考模型</a:t>
            </a:r>
          </a:p>
        </p:txBody>
      </p:sp>
      <p:grpSp>
        <p:nvGrpSpPr>
          <p:cNvPr id="2" name="Group 31"/>
          <p:cNvGrpSpPr>
            <a:grpSpLocks/>
          </p:cNvGrpSpPr>
          <p:nvPr/>
        </p:nvGrpSpPr>
        <p:grpSpPr bwMode="auto">
          <a:xfrm>
            <a:off x="1833298" y="2276476"/>
            <a:ext cx="1989800" cy="3978275"/>
            <a:chOff x="158" y="1559"/>
            <a:chExt cx="1157" cy="2506"/>
          </a:xfrm>
        </p:grpSpPr>
        <p:sp>
          <p:nvSpPr>
            <p:cNvPr id="54299" name="Rectangle 24"/>
            <p:cNvSpPr>
              <a:spLocks noChangeArrowheads="1"/>
            </p:cNvSpPr>
            <p:nvPr/>
          </p:nvSpPr>
          <p:spPr bwMode="auto">
            <a:xfrm>
              <a:off x="158" y="1616"/>
              <a:ext cx="1134" cy="2449"/>
            </a:xfrm>
            <a:prstGeom prst="rect">
              <a:avLst/>
            </a:prstGeom>
            <a:solidFill>
              <a:srgbClr val="CCECFF"/>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300" name="Text Box 14"/>
            <p:cNvSpPr txBox="1">
              <a:spLocks noChangeArrowheads="1"/>
            </p:cNvSpPr>
            <p:nvPr/>
          </p:nvSpPr>
          <p:spPr bwMode="auto">
            <a:xfrm>
              <a:off x="566" y="1697"/>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应用层</a:t>
              </a:r>
            </a:p>
          </p:txBody>
        </p:sp>
        <p:sp>
          <p:nvSpPr>
            <p:cNvPr id="54301" name="Text Box 15"/>
            <p:cNvSpPr txBox="1">
              <a:spLocks noChangeArrowheads="1"/>
            </p:cNvSpPr>
            <p:nvPr/>
          </p:nvSpPr>
          <p:spPr bwMode="auto">
            <a:xfrm>
              <a:off x="545" y="2734"/>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运输层</a:t>
              </a:r>
            </a:p>
          </p:txBody>
        </p:sp>
        <p:sp>
          <p:nvSpPr>
            <p:cNvPr id="54302" name="Text Box 16"/>
            <p:cNvSpPr txBox="1">
              <a:spLocks noChangeArrowheads="1"/>
            </p:cNvSpPr>
            <p:nvPr/>
          </p:nvSpPr>
          <p:spPr bwMode="auto">
            <a:xfrm>
              <a:off x="553" y="3085"/>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网络层</a:t>
              </a:r>
            </a:p>
          </p:txBody>
        </p:sp>
        <p:sp>
          <p:nvSpPr>
            <p:cNvPr id="54303" name="Text Box 17"/>
            <p:cNvSpPr txBox="1">
              <a:spLocks noChangeArrowheads="1"/>
            </p:cNvSpPr>
            <p:nvPr/>
          </p:nvSpPr>
          <p:spPr bwMode="auto">
            <a:xfrm>
              <a:off x="553" y="2029"/>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表示层</a:t>
              </a:r>
            </a:p>
          </p:txBody>
        </p:sp>
        <p:sp>
          <p:nvSpPr>
            <p:cNvPr id="54304" name="Text Box 18"/>
            <p:cNvSpPr txBox="1">
              <a:spLocks noChangeArrowheads="1"/>
            </p:cNvSpPr>
            <p:nvPr/>
          </p:nvSpPr>
          <p:spPr bwMode="auto">
            <a:xfrm>
              <a:off x="553" y="2381"/>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会话层</a:t>
              </a:r>
            </a:p>
          </p:txBody>
        </p:sp>
        <p:sp>
          <p:nvSpPr>
            <p:cNvPr id="54305" name="Text Box 19"/>
            <p:cNvSpPr txBox="1">
              <a:spLocks noChangeArrowheads="1"/>
            </p:cNvSpPr>
            <p:nvPr/>
          </p:nvSpPr>
          <p:spPr bwMode="auto">
            <a:xfrm>
              <a:off x="462" y="3418"/>
              <a:ext cx="85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数据链路层</a:t>
              </a:r>
            </a:p>
          </p:txBody>
        </p:sp>
        <p:sp>
          <p:nvSpPr>
            <p:cNvPr id="54306" name="Text Box 20"/>
            <p:cNvSpPr txBox="1">
              <a:spLocks noChangeArrowheads="1"/>
            </p:cNvSpPr>
            <p:nvPr/>
          </p:nvSpPr>
          <p:spPr bwMode="auto">
            <a:xfrm>
              <a:off x="553" y="3749"/>
              <a:ext cx="55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物理层</a:t>
              </a:r>
            </a:p>
          </p:txBody>
        </p:sp>
        <p:sp>
          <p:nvSpPr>
            <p:cNvPr id="54307" name="Text Box 21"/>
            <p:cNvSpPr txBox="1">
              <a:spLocks noChangeArrowheads="1"/>
            </p:cNvSpPr>
            <p:nvPr/>
          </p:nvSpPr>
          <p:spPr bwMode="auto">
            <a:xfrm>
              <a:off x="213" y="1559"/>
              <a:ext cx="182" cy="2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180000"/>
                </a:lnSpc>
                <a:spcBef>
                  <a:spcPct val="0"/>
                </a:spcBef>
                <a:buClrTx/>
                <a:buSzTx/>
                <a:buFontTx/>
                <a:buNone/>
              </a:pPr>
              <a:r>
                <a:rPr kumimoji="1" lang="en-US" altLang="zh-CN" sz="2000">
                  <a:latin typeface="黑体" pitchFamily="2" charset="-122"/>
                </a:rPr>
                <a:t>7</a:t>
              </a:r>
            </a:p>
            <a:p>
              <a:pPr algn="ctr" eaLnBrk="1" hangingPunct="1">
                <a:lnSpc>
                  <a:spcPct val="180000"/>
                </a:lnSpc>
                <a:spcBef>
                  <a:spcPct val="0"/>
                </a:spcBef>
                <a:buClrTx/>
                <a:buSzTx/>
                <a:buFontTx/>
                <a:buNone/>
              </a:pPr>
              <a:r>
                <a:rPr kumimoji="1" lang="en-US" altLang="zh-CN" sz="2000">
                  <a:latin typeface="黑体" pitchFamily="2" charset="-122"/>
                </a:rPr>
                <a:t>6</a:t>
              </a:r>
            </a:p>
            <a:p>
              <a:pPr algn="ctr" eaLnBrk="1" hangingPunct="1">
                <a:lnSpc>
                  <a:spcPct val="180000"/>
                </a:lnSpc>
                <a:spcBef>
                  <a:spcPct val="0"/>
                </a:spcBef>
                <a:buClrTx/>
                <a:buSzTx/>
                <a:buFontTx/>
                <a:buNone/>
              </a:pPr>
              <a:r>
                <a:rPr kumimoji="1" lang="en-US" altLang="zh-CN" sz="2000">
                  <a:latin typeface="黑体" pitchFamily="2" charset="-122"/>
                </a:rPr>
                <a:t>5</a:t>
              </a:r>
            </a:p>
            <a:p>
              <a:pPr algn="ctr" eaLnBrk="1" hangingPunct="1">
                <a:lnSpc>
                  <a:spcPct val="180000"/>
                </a:lnSpc>
                <a:spcBef>
                  <a:spcPct val="0"/>
                </a:spcBef>
                <a:buClrTx/>
                <a:buSzTx/>
                <a:buFontTx/>
                <a:buNone/>
              </a:pPr>
              <a:r>
                <a:rPr kumimoji="1" lang="en-US" altLang="zh-CN" sz="2000">
                  <a:latin typeface="黑体" pitchFamily="2" charset="-122"/>
                </a:rPr>
                <a:t>4</a:t>
              </a:r>
            </a:p>
            <a:p>
              <a:pPr algn="ctr" eaLnBrk="1" hangingPunct="1">
                <a:lnSpc>
                  <a:spcPct val="180000"/>
                </a:lnSpc>
                <a:spcBef>
                  <a:spcPct val="0"/>
                </a:spcBef>
                <a:buClrTx/>
                <a:buSzTx/>
                <a:buFontTx/>
                <a:buNone/>
              </a:pPr>
              <a:r>
                <a:rPr kumimoji="1" lang="en-US" altLang="zh-CN" sz="2000">
                  <a:latin typeface="黑体" pitchFamily="2" charset="-122"/>
                </a:rPr>
                <a:t>3</a:t>
              </a:r>
            </a:p>
            <a:p>
              <a:pPr algn="ctr" eaLnBrk="1" hangingPunct="1">
                <a:lnSpc>
                  <a:spcPct val="180000"/>
                </a:lnSpc>
                <a:spcBef>
                  <a:spcPct val="0"/>
                </a:spcBef>
                <a:buClrTx/>
                <a:buSzTx/>
                <a:buFontTx/>
                <a:buNone/>
              </a:pPr>
              <a:r>
                <a:rPr kumimoji="1" lang="en-US" altLang="zh-CN" sz="2000">
                  <a:latin typeface="黑体" pitchFamily="2" charset="-122"/>
                </a:rPr>
                <a:t>2</a:t>
              </a:r>
            </a:p>
            <a:p>
              <a:pPr algn="ctr" eaLnBrk="1" hangingPunct="1">
                <a:lnSpc>
                  <a:spcPct val="180000"/>
                </a:lnSpc>
                <a:spcBef>
                  <a:spcPct val="0"/>
                </a:spcBef>
                <a:buClrTx/>
                <a:buSzTx/>
                <a:buFontTx/>
                <a:buNone/>
              </a:pPr>
              <a:r>
                <a:rPr kumimoji="1" lang="en-US" altLang="zh-CN" sz="2000">
                  <a:latin typeface="黑体" pitchFamily="2" charset="-122"/>
                </a:rPr>
                <a:t>1</a:t>
              </a:r>
            </a:p>
          </p:txBody>
        </p:sp>
        <p:sp>
          <p:nvSpPr>
            <p:cNvPr id="54308" name="Line 25"/>
            <p:cNvSpPr>
              <a:spLocks noChangeShapeType="1"/>
            </p:cNvSpPr>
            <p:nvPr/>
          </p:nvSpPr>
          <p:spPr bwMode="auto">
            <a:xfrm>
              <a:off x="158" y="1979"/>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09" name="Line 26"/>
            <p:cNvSpPr>
              <a:spLocks noChangeShapeType="1"/>
            </p:cNvSpPr>
            <p:nvPr/>
          </p:nvSpPr>
          <p:spPr bwMode="auto">
            <a:xfrm>
              <a:off x="158" y="2341"/>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10" name="Line 27"/>
            <p:cNvSpPr>
              <a:spLocks noChangeShapeType="1"/>
            </p:cNvSpPr>
            <p:nvPr/>
          </p:nvSpPr>
          <p:spPr bwMode="auto">
            <a:xfrm>
              <a:off x="158" y="2704"/>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11" name="Line 28"/>
            <p:cNvSpPr>
              <a:spLocks noChangeShapeType="1"/>
            </p:cNvSpPr>
            <p:nvPr/>
          </p:nvSpPr>
          <p:spPr bwMode="auto">
            <a:xfrm>
              <a:off x="158" y="3022"/>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12" name="Line 29"/>
            <p:cNvSpPr>
              <a:spLocks noChangeShapeType="1"/>
            </p:cNvSpPr>
            <p:nvPr/>
          </p:nvSpPr>
          <p:spPr bwMode="auto">
            <a:xfrm>
              <a:off x="158" y="3339"/>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313" name="Line 30"/>
            <p:cNvSpPr>
              <a:spLocks noChangeShapeType="1"/>
            </p:cNvSpPr>
            <p:nvPr/>
          </p:nvSpPr>
          <p:spPr bwMode="auto">
            <a:xfrm>
              <a:off x="158" y="3702"/>
              <a:ext cx="113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4281" name="AutoShape 32"/>
          <p:cNvSpPr>
            <a:spLocks noChangeArrowheads="1"/>
          </p:cNvSpPr>
          <p:nvPr/>
        </p:nvSpPr>
        <p:spPr bwMode="auto">
          <a:xfrm rot="-5400000">
            <a:off x="6450477" y="4896314"/>
            <a:ext cx="360362" cy="3042311"/>
          </a:xfrm>
          <a:prstGeom prst="can">
            <a:avLst>
              <a:gd name="adj" fmla="val 60864"/>
            </a:avLst>
          </a:prstGeom>
          <a:solidFill>
            <a:schemeClr val="accent2">
              <a:alpha val="65097"/>
            </a:schemeClr>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82" name="Text Box 33"/>
          <p:cNvSpPr txBox="1">
            <a:spLocks noChangeArrowheads="1"/>
          </p:cNvSpPr>
          <p:nvPr/>
        </p:nvSpPr>
        <p:spPr bwMode="auto">
          <a:xfrm>
            <a:off x="6246356" y="6237289"/>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zh-CN" altLang="en-US" sz="2000">
                <a:latin typeface="Tahoma" pitchFamily="34" charset="0"/>
              </a:rPr>
              <a:t>传输媒体</a:t>
            </a:r>
          </a:p>
        </p:txBody>
      </p:sp>
      <p:sp>
        <p:nvSpPr>
          <p:cNvPr id="54283" name="Line 34"/>
          <p:cNvSpPr>
            <a:spLocks noChangeShapeType="1"/>
          </p:cNvSpPr>
          <p:nvPr/>
        </p:nvSpPr>
        <p:spPr bwMode="auto">
          <a:xfrm flipV="1">
            <a:off x="7838810" y="3860800"/>
            <a:ext cx="0" cy="6477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4" name="Text Box 36"/>
          <p:cNvSpPr txBox="1">
            <a:spLocks noChangeArrowheads="1"/>
          </p:cNvSpPr>
          <p:nvPr/>
        </p:nvSpPr>
        <p:spPr bwMode="auto">
          <a:xfrm>
            <a:off x="5420783" y="4581526"/>
            <a:ext cx="241630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latin typeface="黑体" pitchFamily="2" charset="-122"/>
              </a:rPr>
              <a:t> </a:t>
            </a:r>
            <a:r>
              <a:rPr lang="zh-CN" altLang="en-US" sz="2000">
                <a:latin typeface="黑体" pitchFamily="2" charset="-122"/>
              </a:rPr>
              <a:t>逻辑链路控制</a:t>
            </a:r>
            <a:r>
              <a:rPr lang="en-US" altLang="zh-CN" sz="2000">
                <a:latin typeface="黑体" pitchFamily="2" charset="-122"/>
              </a:rPr>
              <a:t>LLC</a:t>
            </a:r>
          </a:p>
        </p:txBody>
      </p:sp>
      <p:sp>
        <p:nvSpPr>
          <p:cNvPr id="54285" name="Text Box 37"/>
          <p:cNvSpPr txBox="1">
            <a:spLocks noChangeArrowheads="1"/>
          </p:cNvSpPr>
          <p:nvPr/>
        </p:nvSpPr>
        <p:spPr bwMode="auto">
          <a:xfrm>
            <a:off x="5420784" y="5157789"/>
            <a:ext cx="241802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solidFill>
                  <a:schemeClr val="tx1"/>
                </a:solidFill>
                <a:latin typeface="黑体" pitchFamily="2" charset="-122"/>
              </a:rPr>
              <a:t> </a:t>
            </a:r>
            <a:r>
              <a:rPr lang="zh-CN" altLang="en-US" sz="2000">
                <a:latin typeface="黑体" pitchFamily="2" charset="-122"/>
              </a:rPr>
              <a:t>媒体接入控制</a:t>
            </a:r>
            <a:r>
              <a:rPr lang="en-US" altLang="zh-CN" sz="2000">
                <a:latin typeface="黑体" pitchFamily="2" charset="-122"/>
              </a:rPr>
              <a:t>MAC</a:t>
            </a:r>
          </a:p>
        </p:txBody>
      </p:sp>
      <p:sp>
        <p:nvSpPr>
          <p:cNvPr id="54286" name="Text Box 38"/>
          <p:cNvSpPr txBox="1">
            <a:spLocks noChangeArrowheads="1"/>
          </p:cNvSpPr>
          <p:nvPr/>
        </p:nvSpPr>
        <p:spPr bwMode="auto">
          <a:xfrm>
            <a:off x="5420784" y="5734051"/>
            <a:ext cx="241802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solidFill>
                  <a:schemeClr val="tx1"/>
                </a:solidFill>
                <a:latin typeface="黑体" pitchFamily="2" charset="-122"/>
              </a:rPr>
              <a:t>    </a:t>
            </a:r>
            <a:r>
              <a:rPr lang="zh-CN" altLang="en-US" sz="2000">
                <a:latin typeface="黑体" pitchFamily="2" charset="-122"/>
              </a:rPr>
              <a:t>物 理 层</a:t>
            </a:r>
          </a:p>
        </p:txBody>
      </p:sp>
      <p:sp>
        <p:nvSpPr>
          <p:cNvPr id="54287" name="Line 39"/>
          <p:cNvSpPr>
            <a:spLocks noChangeShapeType="1"/>
          </p:cNvSpPr>
          <p:nvPr/>
        </p:nvSpPr>
        <p:spPr bwMode="auto">
          <a:xfrm flipV="1">
            <a:off x="5420783" y="3860800"/>
            <a:ext cx="0" cy="6477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88" name="AutoShape 42"/>
          <p:cNvSpPr>
            <a:spLocks noChangeArrowheads="1"/>
          </p:cNvSpPr>
          <p:nvPr/>
        </p:nvSpPr>
        <p:spPr bwMode="auto">
          <a:xfrm>
            <a:off x="6435461" y="4365625"/>
            <a:ext cx="154781" cy="215900"/>
          </a:xfrm>
          <a:prstGeom prst="bracketPair">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89" name="AutoShape 43"/>
          <p:cNvSpPr>
            <a:spLocks noChangeArrowheads="1"/>
          </p:cNvSpPr>
          <p:nvPr/>
        </p:nvSpPr>
        <p:spPr bwMode="auto">
          <a:xfrm>
            <a:off x="7137136" y="4365625"/>
            <a:ext cx="154781" cy="215900"/>
          </a:xfrm>
          <a:prstGeom prst="bracketPair">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4290" name="AutoShape 44"/>
          <p:cNvSpPr>
            <a:spLocks noChangeArrowheads="1"/>
          </p:cNvSpPr>
          <p:nvPr/>
        </p:nvSpPr>
        <p:spPr bwMode="auto">
          <a:xfrm>
            <a:off x="6980635" y="2997201"/>
            <a:ext cx="1750748" cy="783193"/>
          </a:xfrm>
          <a:prstGeom prst="wedgeRoundRectCallout">
            <a:avLst>
              <a:gd name="adj1" fmla="val -77407"/>
              <a:gd name="adj2" fmla="val 137449"/>
              <a:gd name="adj3" fmla="val 1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zh-CN" altLang="en-US" sz="2000">
                <a:solidFill>
                  <a:schemeClr val="tx1"/>
                </a:solidFill>
                <a:latin typeface="Tahoma" pitchFamily="34" charset="0"/>
                <a:ea typeface="宋体" charset="-122"/>
              </a:rPr>
              <a:t>服务访问点</a:t>
            </a:r>
            <a:r>
              <a:rPr lang="en-US" altLang="zh-CN" sz="2000">
                <a:solidFill>
                  <a:schemeClr val="tx1"/>
                </a:solidFill>
                <a:latin typeface="Tahoma" pitchFamily="34" charset="0"/>
                <a:ea typeface="宋体" charset="-122"/>
              </a:rPr>
              <a:t>SAP</a:t>
            </a:r>
          </a:p>
        </p:txBody>
      </p:sp>
      <p:sp>
        <p:nvSpPr>
          <p:cNvPr id="54291" name="Line 46"/>
          <p:cNvSpPr>
            <a:spLocks noChangeShapeType="1"/>
          </p:cNvSpPr>
          <p:nvPr/>
        </p:nvSpPr>
        <p:spPr bwMode="auto">
          <a:xfrm>
            <a:off x="8229203" y="4508500"/>
            <a:ext cx="85817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92" name="Line 47"/>
          <p:cNvSpPr>
            <a:spLocks noChangeShapeType="1"/>
          </p:cNvSpPr>
          <p:nvPr/>
        </p:nvSpPr>
        <p:spPr bwMode="auto">
          <a:xfrm>
            <a:off x="8229204" y="6597650"/>
            <a:ext cx="93556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293" name="Line 48"/>
          <p:cNvSpPr>
            <a:spLocks noChangeShapeType="1"/>
          </p:cNvSpPr>
          <p:nvPr/>
        </p:nvSpPr>
        <p:spPr bwMode="auto">
          <a:xfrm>
            <a:off x="8696987" y="4508500"/>
            <a:ext cx="0" cy="208915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4294" name="Text Box 49"/>
          <p:cNvSpPr txBox="1">
            <a:spLocks noChangeArrowheads="1"/>
          </p:cNvSpPr>
          <p:nvPr/>
        </p:nvSpPr>
        <p:spPr bwMode="auto">
          <a:xfrm>
            <a:off x="8229204" y="4868864"/>
            <a:ext cx="1405069" cy="10064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solidFill>
                  <a:schemeClr val="tx1"/>
                </a:solidFill>
                <a:latin typeface="Tahoma" pitchFamily="34" charset="0"/>
                <a:ea typeface="宋体" charset="-122"/>
              </a:rPr>
              <a:t>IEEE802</a:t>
            </a:r>
            <a:r>
              <a:rPr lang="zh-CN" altLang="en-US" sz="2000">
                <a:solidFill>
                  <a:schemeClr val="tx1"/>
                </a:solidFill>
                <a:latin typeface="Tahoma" pitchFamily="34" charset="0"/>
                <a:ea typeface="宋体" charset="-122"/>
              </a:rPr>
              <a:t>参考模型的范围</a:t>
            </a:r>
          </a:p>
        </p:txBody>
      </p:sp>
      <p:sp>
        <p:nvSpPr>
          <p:cNvPr id="54295" name="AutoShape 41"/>
          <p:cNvSpPr>
            <a:spLocks noChangeArrowheads="1"/>
          </p:cNvSpPr>
          <p:nvPr/>
        </p:nvSpPr>
        <p:spPr bwMode="auto">
          <a:xfrm>
            <a:off x="5733786" y="4365625"/>
            <a:ext cx="154781" cy="215900"/>
          </a:xfrm>
          <a:prstGeom prst="bracketPair">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43" name="横卷形 42"/>
          <p:cNvSpPr>
            <a:spLocks noChangeArrowheads="1"/>
          </p:cNvSpPr>
          <p:nvPr/>
        </p:nvSpPr>
        <p:spPr bwMode="auto">
          <a:xfrm>
            <a:off x="818622" y="4365626"/>
            <a:ext cx="3823097" cy="2132013"/>
          </a:xfrm>
          <a:prstGeom prst="horizontalScroll">
            <a:avLst>
              <a:gd name="adj" fmla="val 12500"/>
            </a:avLst>
          </a:prstGeom>
          <a:solidFill>
            <a:srgbClr val="FFFF00"/>
          </a:solidFill>
          <a:ln w="25400" algn="ctr">
            <a:solidFill>
              <a:srgbClr val="333399"/>
            </a:solidFill>
            <a:round/>
            <a:headEnd/>
            <a:tailEnd/>
          </a:ln>
          <a:effectLst>
            <a:outerShdw dist="53882"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a:solidFill>
                  <a:schemeClr val="tx1"/>
                </a:solidFill>
                <a:latin typeface="Tahoma" pitchFamily="34" charset="0"/>
                <a:ea typeface="宋体" charset="-122"/>
              </a:rPr>
              <a:t>物理层的主要功能：</a:t>
            </a:r>
            <a:endParaRPr lang="en-US" altLang="zh-CN" sz="2400">
              <a:solidFill>
                <a:schemeClr val="tx1"/>
              </a:solidFill>
              <a:latin typeface="Tahoma" pitchFamily="34" charset="0"/>
              <a:ea typeface="宋体" charset="-122"/>
            </a:endParaRPr>
          </a:p>
          <a:p>
            <a:pPr marL="0" lvl="1" eaLnBrk="1" hangingPunct="1">
              <a:spcBef>
                <a:spcPct val="0"/>
              </a:spcBef>
              <a:buClrTx/>
              <a:buSzTx/>
              <a:buFont typeface="Arial" charset="0"/>
              <a:buChar char="•"/>
            </a:pPr>
            <a:r>
              <a:rPr lang="zh-CN" altLang="en-US" sz="2400"/>
              <a:t>信号的编码与译码；</a:t>
            </a:r>
          </a:p>
          <a:p>
            <a:pPr marL="0" lvl="1" eaLnBrk="1" hangingPunct="1">
              <a:spcBef>
                <a:spcPct val="0"/>
              </a:spcBef>
              <a:buClrTx/>
              <a:buSzTx/>
              <a:buFont typeface="Arial" charset="0"/>
              <a:buChar char="•"/>
            </a:pPr>
            <a:r>
              <a:rPr lang="zh-CN" altLang="en-US" sz="2400"/>
              <a:t>同步码的产生与去除；</a:t>
            </a:r>
          </a:p>
          <a:p>
            <a:pPr marL="0" lvl="1" eaLnBrk="1" hangingPunct="1">
              <a:spcBef>
                <a:spcPct val="0"/>
              </a:spcBef>
              <a:buClrTx/>
              <a:buSzTx/>
              <a:buFont typeface="Arial" charset="0"/>
              <a:buChar char="•"/>
            </a:pPr>
            <a:r>
              <a:rPr lang="zh-CN" altLang="en-US" sz="2400"/>
              <a:t>比特的传输与接收。</a:t>
            </a:r>
          </a:p>
        </p:txBody>
      </p:sp>
      <p:sp>
        <p:nvSpPr>
          <p:cNvPr id="44" name="横卷形 43"/>
          <p:cNvSpPr>
            <a:spLocks noChangeArrowheads="1"/>
          </p:cNvSpPr>
          <p:nvPr/>
        </p:nvSpPr>
        <p:spPr bwMode="auto">
          <a:xfrm>
            <a:off x="818622" y="3357564"/>
            <a:ext cx="3823097" cy="2447925"/>
          </a:xfrm>
          <a:prstGeom prst="horizontalScroll">
            <a:avLst>
              <a:gd name="adj" fmla="val 12500"/>
            </a:avLst>
          </a:prstGeom>
          <a:solidFill>
            <a:srgbClr val="FFFF00"/>
          </a:solidFill>
          <a:ln w="25400" algn="ctr">
            <a:solidFill>
              <a:srgbClr val="333399"/>
            </a:solidFill>
            <a:round/>
            <a:headEnd/>
            <a:tailEnd/>
          </a:ln>
          <a:effectLst>
            <a:outerShdw dist="53882"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solidFill>
                  <a:schemeClr val="tx1"/>
                </a:solidFill>
                <a:latin typeface="Tahoma" pitchFamily="34" charset="0"/>
                <a:ea typeface="宋体" charset="-122"/>
              </a:rPr>
              <a:t>MAC</a:t>
            </a:r>
            <a:r>
              <a:rPr lang="zh-CN" altLang="en-US" sz="2400">
                <a:solidFill>
                  <a:schemeClr val="tx1"/>
                </a:solidFill>
                <a:latin typeface="Tahoma" pitchFamily="34" charset="0"/>
                <a:ea typeface="宋体" charset="-122"/>
              </a:rPr>
              <a:t>子层的主要功能：</a:t>
            </a:r>
            <a:endParaRPr lang="en-US" altLang="zh-CN" sz="2400">
              <a:solidFill>
                <a:schemeClr val="tx1"/>
              </a:solidFill>
              <a:latin typeface="Tahoma" pitchFamily="34" charset="0"/>
              <a:ea typeface="宋体" charset="-122"/>
            </a:endParaRPr>
          </a:p>
          <a:p>
            <a:pPr marL="0" lvl="1" eaLnBrk="1" hangingPunct="1">
              <a:spcBef>
                <a:spcPct val="0"/>
              </a:spcBef>
              <a:buClrTx/>
              <a:buSzTx/>
              <a:buFont typeface="Arial" charset="0"/>
              <a:buChar char="•"/>
            </a:pPr>
            <a:r>
              <a:rPr lang="zh-CN" altLang="en-US" sz="2400"/>
              <a:t>封装成帧；</a:t>
            </a:r>
          </a:p>
          <a:p>
            <a:pPr marL="0" lvl="1" eaLnBrk="1" hangingPunct="1">
              <a:spcBef>
                <a:spcPct val="0"/>
              </a:spcBef>
              <a:buClrTx/>
              <a:buSzTx/>
              <a:buFont typeface="Arial" charset="0"/>
              <a:buChar char="•"/>
            </a:pPr>
            <a:r>
              <a:rPr lang="zh-CN" altLang="en-US" sz="2400"/>
              <a:t>实现和维护</a:t>
            </a:r>
            <a:r>
              <a:rPr lang="en-US" altLang="zh-CN" sz="2400"/>
              <a:t>MAC</a:t>
            </a:r>
            <a:r>
              <a:rPr lang="zh-CN" altLang="en-US" sz="2400"/>
              <a:t>协议；</a:t>
            </a:r>
            <a:endParaRPr lang="en-US" altLang="zh-CN" sz="2400"/>
          </a:p>
          <a:p>
            <a:pPr marL="0" lvl="1" eaLnBrk="1" hangingPunct="1">
              <a:spcBef>
                <a:spcPct val="0"/>
              </a:spcBef>
              <a:buClrTx/>
              <a:buSzTx/>
              <a:buFont typeface="Arial" charset="0"/>
              <a:buChar char="•"/>
            </a:pPr>
            <a:r>
              <a:rPr lang="zh-CN" altLang="en-US" sz="2400"/>
              <a:t>比特差错检测；</a:t>
            </a:r>
          </a:p>
          <a:p>
            <a:pPr marL="0" lvl="1" eaLnBrk="1" hangingPunct="1">
              <a:spcBef>
                <a:spcPct val="0"/>
              </a:spcBef>
              <a:buClrTx/>
              <a:buSzTx/>
              <a:buFont typeface="Arial" charset="0"/>
              <a:buChar char="•"/>
            </a:pPr>
            <a:r>
              <a:rPr lang="zh-CN" altLang="en-US" sz="2400"/>
              <a:t>寻址。</a:t>
            </a:r>
          </a:p>
        </p:txBody>
      </p:sp>
      <p:sp>
        <p:nvSpPr>
          <p:cNvPr id="45" name="横卷形 44"/>
          <p:cNvSpPr>
            <a:spLocks noChangeArrowheads="1"/>
          </p:cNvSpPr>
          <p:nvPr/>
        </p:nvSpPr>
        <p:spPr bwMode="auto">
          <a:xfrm>
            <a:off x="818622" y="2565401"/>
            <a:ext cx="3823097" cy="2519363"/>
          </a:xfrm>
          <a:prstGeom prst="horizontalScroll">
            <a:avLst>
              <a:gd name="adj" fmla="val 12500"/>
            </a:avLst>
          </a:prstGeom>
          <a:solidFill>
            <a:srgbClr val="FFFF00"/>
          </a:solidFill>
          <a:ln w="25400" algn="ctr">
            <a:solidFill>
              <a:srgbClr val="333399"/>
            </a:solidFill>
            <a:round/>
            <a:headEnd/>
            <a:tailEnd/>
          </a:ln>
          <a:effectLst>
            <a:outerShdw dist="53882"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solidFill>
                  <a:schemeClr val="tx1"/>
                </a:solidFill>
                <a:latin typeface="Tahoma" pitchFamily="34" charset="0"/>
                <a:ea typeface="宋体" charset="-122"/>
              </a:rPr>
              <a:t>LLC</a:t>
            </a:r>
            <a:r>
              <a:rPr lang="zh-CN" altLang="en-US" sz="2400">
                <a:solidFill>
                  <a:schemeClr val="tx1"/>
                </a:solidFill>
                <a:latin typeface="Tahoma" pitchFamily="34" charset="0"/>
                <a:ea typeface="宋体" charset="-122"/>
              </a:rPr>
              <a:t>子层的主要功能：</a:t>
            </a:r>
          </a:p>
          <a:p>
            <a:pPr marL="0" lvl="1" eaLnBrk="1" hangingPunct="1">
              <a:spcBef>
                <a:spcPct val="0"/>
              </a:spcBef>
              <a:buClrTx/>
              <a:buSzTx/>
              <a:buFont typeface="Arial" charset="0"/>
              <a:buChar char="•"/>
            </a:pPr>
            <a:r>
              <a:rPr lang="zh-CN" altLang="en-US" sz="2400"/>
              <a:t>建立和释放逻辑连接；</a:t>
            </a:r>
          </a:p>
          <a:p>
            <a:pPr marL="0" lvl="1" eaLnBrk="1" hangingPunct="1">
              <a:spcBef>
                <a:spcPct val="0"/>
              </a:spcBef>
              <a:buClrTx/>
              <a:buSzTx/>
              <a:buFont typeface="Arial" charset="0"/>
              <a:buChar char="•"/>
            </a:pPr>
            <a:r>
              <a:rPr lang="zh-CN" altLang="en-US" sz="2400"/>
              <a:t>提供与高层的接口；</a:t>
            </a:r>
          </a:p>
          <a:p>
            <a:pPr marL="0" lvl="1" eaLnBrk="1" hangingPunct="1">
              <a:spcBef>
                <a:spcPct val="0"/>
              </a:spcBef>
              <a:buClrTx/>
              <a:buSzTx/>
              <a:buFont typeface="Arial" charset="0"/>
              <a:buChar char="•"/>
            </a:pPr>
            <a:r>
              <a:rPr lang="zh-CN" altLang="en-US" sz="2400"/>
              <a:t>差错控制；</a:t>
            </a:r>
          </a:p>
          <a:p>
            <a:pPr marL="0" lvl="1" eaLnBrk="1" hangingPunct="1">
              <a:spcBef>
                <a:spcPct val="0"/>
              </a:spcBef>
              <a:buClrTx/>
              <a:buSzTx/>
              <a:buFont typeface="Arial" charset="0"/>
              <a:buChar char="•"/>
            </a:pPr>
            <a:r>
              <a:rPr lang="zh-CN" altLang="en-US" sz="2400"/>
              <a:t>给帧加上序号。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ppt_x</p:attrName>
                                        </p:attrNameLst>
                                      </p:cBhvr>
                                      <p:tavLst>
                                        <p:tav tm="0">
                                          <p:val>
                                            <p:strVal val="#ppt_x-.2"/>
                                          </p:val>
                                        </p:tav>
                                        <p:tav tm="100000">
                                          <p:val>
                                            <p:strVal val="#ppt_x"/>
                                          </p:val>
                                        </p:tav>
                                      </p:tavLst>
                                    </p:anim>
                                    <p:anim calcmode="lin" valueType="num">
                                      <p:cBhvr>
                                        <p:cTn id="8"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9" dur="10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1000" fill="hold"/>
                                        <p:tgtEl>
                                          <p:spTgt spid="44"/>
                                        </p:tgtEl>
                                        <p:attrNameLst>
                                          <p:attrName>ppt_x</p:attrName>
                                        </p:attrNameLst>
                                      </p:cBhvr>
                                      <p:tavLst>
                                        <p:tav tm="0">
                                          <p:val>
                                            <p:strVal val="#ppt_x-.2"/>
                                          </p:val>
                                        </p:tav>
                                        <p:tav tm="100000">
                                          <p:val>
                                            <p:strVal val="#ppt_x"/>
                                          </p:val>
                                        </p:tav>
                                      </p:tavLst>
                                    </p:anim>
                                    <p:anim calcmode="lin" valueType="num">
                                      <p:cBhvr>
                                        <p:cTn id="15"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1000" fill="hold"/>
                                        <p:tgtEl>
                                          <p:spTgt spid="45"/>
                                        </p:tgtEl>
                                        <p:attrNameLst>
                                          <p:attrName>ppt_x</p:attrName>
                                        </p:attrNameLst>
                                      </p:cBhvr>
                                      <p:tavLst>
                                        <p:tav tm="0">
                                          <p:val>
                                            <p:strVal val="#ppt_x-.2"/>
                                          </p:val>
                                        </p:tav>
                                        <p:tav tm="100000">
                                          <p:val>
                                            <p:strVal val="#ppt_x"/>
                                          </p:val>
                                        </p:tav>
                                      </p:tavLst>
                                    </p:anim>
                                    <p:anim calcmode="lin" valueType="num">
                                      <p:cBhvr>
                                        <p:cTn id="22"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4485217" y="3284538"/>
            <a:ext cx="2027635" cy="1657350"/>
            <a:chOff x="109" y="1226"/>
            <a:chExt cx="2516" cy="1675"/>
          </a:xfrm>
        </p:grpSpPr>
        <p:grpSp>
          <p:nvGrpSpPr>
            <p:cNvPr id="3" name="Group 47"/>
            <p:cNvGrpSpPr>
              <a:grpSpLocks/>
            </p:cNvGrpSpPr>
            <p:nvPr/>
          </p:nvGrpSpPr>
          <p:grpSpPr bwMode="auto">
            <a:xfrm>
              <a:off x="109" y="1226"/>
              <a:ext cx="2516" cy="1675"/>
              <a:chOff x="109" y="1226"/>
              <a:chExt cx="2516" cy="1675"/>
            </a:xfrm>
          </p:grpSpPr>
          <p:grpSp>
            <p:nvGrpSpPr>
              <p:cNvPr id="4" name="Group 48"/>
              <p:cNvGrpSpPr>
                <a:grpSpLocks/>
              </p:cNvGrpSpPr>
              <p:nvPr/>
            </p:nvGrpSpPr>
            <p:grpSpPr bwMode="auto">
              <a:xfrm>
                <a:off x="109" y="1226"/>
                <a:ext cx="2516" cy="1675"/>
                <a:chOff x="109" y="1226"/>
                <a:chExt cx="2516" cy="1675"/>
              </a:xfrm>
            </p:grpSpPr>
            <p:sp>
              <p:nvSpPr>
                <p:cNvPr id="55335" name="Oval 49"/>
                <p:cNvSpPr>
                  <a:spLocks noChangeArrowheads="1"/>
                </p:cNvSpPr>
                <p:nvPr/>
              </p:nvSpPr>
              <p:spPr bwMode="auto">
                <a:xfrm>
                  <a:off x="1749" y="1896"/>
                  <a:ext cx="876" cy="829"/>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36" name="Oval 50"/>
                <p:cNvSpPr>
                  <a:spLocks noChangeArrowheads="1"/>
                </p:cNvSpPr>
                <p:nvPr/>
              </p:nvSpPr>
              <p:spPr bwMode="auto">
                <a:xfrm>
                  <a:off x="109" y="1632"/>
                  <a:ext cx="859" cy="831"/>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37" name="Oval 51"/>
                <p:cNvSpPr>
                  <a:spLocks noChangeArrowheads="1"/>
                </p:cNvSpPr>
                <p:nvPr/>
              </p:nvSpPr>
              <p:spPr bwMode="auto">
                <a:xfrm>
                  <a:off x="1612" y="1341"/>
                  <a:ext cx="874" cy="802"/>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38" name="Oval 52"/>
                <p:cNvSpPr>
                  <a:spLocks noChangeArrowheads="1"/>
                </p:cNvSpPr>
                <p:nvPr/>
              </p:nvSpPr>
              <p:spPr bwMode="auto">
                <a:xfrm>
                  <a:off x="1152" y="2055"/>
                  <a:ext cx="875" cy="846"/>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39" name="Oval 53"/>
                <p:cNvSpPr>
                  <a:spLocks noChangeArrowheads="1"/>
                </p:cNvSpPr>
                <p:nvPr/>
              </p:nvSpPr>
              <p:spPr bwMode="auto">
                <a:xfrm>
                  <a:off x="400" y="1982"/>
                  <a:ext cx="874" cy="802"/>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40" name="Oval 54"/>
                <p:cNvSpPr>
                  <a:spLocks noChangeArrowheads="1"/>
                </p:cNvSpPr>
                <p:nvPr/>
              </p:nvSpPr>
              <p:spPr bwMode="auto">
                <a:xfrm>
                  <a:off x="1075" y="1226"/>
                  <a:ext cx="859" cy="829"/>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41" name="Oval 55"/>
                <p:cNvSpPr>
                  <a:spLocks noChangeArrowheads="1"/>
                </p:cNvSpPr>
                <p:nvPr/>
              </p:nvSpPr>
              <p:spPr bwMode="auto">
                <a:xfrm>
                  <a:off x="523" y="1226"/>
                  <a:ext cx="859" cy="799"/>
                </a:xfrm>
                <a:prstGeom prst="ellipse">
                  <a:avLst/>
                </a:prstGeom>
                <a:solidFill>
                  <a:srgbClr val="FFFFCC"/>
                </a:solidFill>
                <a:ln w="9525">
                  <a:solidFill>
                    <a:srgbClr val="000000"/>
                  </a:solidFill>
                  <a:prstDash val="dash"/>
                  <a:round/>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grpSp>
          <p:sp>
            <p:nvSpPr>
              <p:cNvPr id="55334" name="Oval 56"/>
              <p:cNvSpPr>
                <a:spLocks noChangeArrowheads="1"/>
              </p:cNvSpPr>
              <p:nvPr/>
            </p:nvSpPr>
            <p:spPr bwMode="auto">
              <a:xfrm>
                <a:off x="339" y="1414"/>
                <a:ext cx="2085" cy="1152"/>
              </a:xfrm>
              <a:prstGeom prst="ellipse">
                <a:avLst/>
              </a:prstGeom>
              <a:solidFill>
                <a:srgbClr val="FFFFCC"/>
              </a:solidFill>
              <a:ln>
                <a:noFill/>
              </a:ln>
              <a:extLst>
                <a:ext uri="{91240B29-F687-4F45-9708-019B960494DF}">
                  <a14:hiddenLine xmlns="" xmlns:a14="http://schemas.microsoft.com/office/drawing/2010/main" w="9525">
                    <a:solidFill>
                      <a:srgbClr val="000000"/>
                    </a:solidFill>
                    <a:prstDash val="dash"/>
                    <a:round/>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grpSp>
        <p:sp>
          <p:nvSpPr>
            <p:cNvPr id="55332" name="Freeform 57"/>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5299" name="Rectangle 2"/>
          <p:cNvSpPr>
            <a:spLocks noGrp="1" noChangeArrowheads="1"/>
          </p:cNvSpPr>
          <p:nvPr>
            <p:ph type="title"/>
          </p:nvPr>
        </p:nvSpPr>
        <p:spPr>
          <a:xfrm>
            <a:off x="1208584" y="188640"/>
            <a:ext cx="7427780" cy="768350"/>
          </a:xfrm>
        </p:spPr>
        <p:txBody>
          <a:bodyPr/>
          <a:lstStyle/>
          <a:p>
            <a:pPr algn="ctr"/>
            <a:r>
              <a:rPr lang="zh-CN" altLang="en-US" sz="3600" dirty="0" smtClean="0"/>
              <a:t>局域网对 </a:t>
            </a:r>
            <a:r>
              <a:rPr lang="en-US" altLang="zh-CN" sz="3600" dirty="0" smtClean="0"/>
              <a:t>LLC </a:t>
            </a:r>
            <a:r>
              <a:rPr lang="zh-CN" altLang="en-US" sz="3600" dirty="0" smtClean="0"/>
              <a:t>子层是透明的</a:t>
            </a:r>
            <a:r>
              <a:rPr lang="zh-CN" altLang="en-US" dirty="0" smtClean="0"/>
              <a:t> </a:t>
            </a:r>
          </a:p>
        </p:txBody>
      </p:sp>
      <p:sp>
        <p:nvSpPr>
          <p:cNvPr id="55300" name="Line 36"/>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01" name="Line 38"/>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02" name="Rectangle 39"/>
          <p:cNvSpPr>
            <a:spLocks noChangeArrowheads="1"/>
          </p:cNvSpPr>
          <p:nvPr/>
        </p:nvSpPr>
        <p:spPr bwMode="auto">
          <a:xfrm>
            <a:off x="5053018" y="3903663"/>
            <a:ext cx="1093249"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局 域 网</a:t>
            </a:r>
          </a:p>
        </p:txBody>
      </p:sp>
      <p:sp>
        <p:nvSpPr>
          <p:cNvPr id="55303" name="Freeform 19"/>
          <p:cNvSpPr>
            <a:spLocks/>
          </p:cNvSpPr>
          <p:nvPr/>
        </p:nvSpPr>
        <p:spPr bwMode="auto">
          <a:xfrm>
            <a:off x="2390511" y="2606675"/>
            <a:ext cx="1475581" cy="2325688"/>
          </a:xfrm>
          <a:custGeom>
            <a:avLst/>
            <a:gdLst>
              <a:gd name="T0" fmla="*/ 0 w 913"/>
              <a:gd name="T1" fmla="*/ 0 h 1231"/>
              <a:gd name="T2" fmla="*/ 0 w 913"/>
              <a:gd name="T3" fmla="*/ 2147483647 h 1231"/>
              <a:gd name="T4" fmla="*/ 2147483647 w 913"/>
              <a:gd name="T5" fmla="*/ 2147483647 h 1231"/>
              <a:gd name="T6" fmla="*/ 2147483647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CCECFF"/>
          </a:solidFill>
          <a:ln w="28575" cap="rnd">
            <a:solidFill>
              <a:schemeClr val="tx1"/>
            </a:solidFill>
            <a:round/>
            <a:headEnd/>
            <a:tailEnd/>
          </a:ln>
        </p:spPr>
        <p:txBody>
          <a:bodyPr/>
          <a:lstStyle/>
          <a:p>
            <a:endParaRPr lang="zh-CN" altLang="en-US"/>
          </a:p>
        </p:txBody>
      </p:sp>
      <p:sp>
        <p:nvSpPr>
          <p:cNvPr id="55304" name="Line 20"/>
          <p:cNvSpPr>
            <a:spLocks noChangeShapeType="1"/>
          </p:cNvSpPr>
          <p:nvPr/>
        </p:nvSpPr>
        <p:spPr bwMode="auto">
          <a:xfrm>
            <a:off x="2397389" y="4386263"/>
            <a:ext cx="146010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05" name="Line 21"/>
          <p:cNvSpPr>
            <a:spLocks noChangeShapeType="1"/>
          </p:cNvSpPr>
          <p:nvPr/>
        </p:nvSpPr>
        <p:spPr bwMode="auto">
          <a:xfrm>
            <a:off x="2397389" y="3841750"/>
            <a:ext cx="146010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06" name="Line 22"/>
          <p:cNvSpPr>
            <a:spLocks noChangeShapeType="1"/>
          </p:cNvSpPr>
          <p:nvPr/>
        </p:nvSpPr>
        <p:spPr bwMode="auto">
          <a:xfrm>
            <a:off x="2397389" y="3292475"/>
            <a:ext cx="146010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07" name="Rectangle 23"/>
          <p:cNvSpPr>
            <a:spLocks noChangeArrowheads="1"/>
          </p:cNvSpPr>
          <p:nvPr/>
        </p:nvSpPr>
        <p:spPr bwMode="auto">
          <a:xfrm>
            <a:off x="2743358" y="2705100"/>
            <a:ext cx="952185"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网络层</a:t>
            </a:r>
          </a:p>
        </p:txBody>
      </p:sp>
      <p:sp>
        <p:nvSpPr>
          <p:cNvPr id="55308" name="Rectangle 24"/>
          <p:cNvSpPr>
            <a:spLocks noChangeArrowheads="1"/>
          </p:cNvSpPr>
          <p:nvPr/>
        </p:nvSpPr>
        <p:spPr bwMode="auto">
          <a:xfrm>
            <a:off x="2712402" y="4460875"/>
            <a:ext cx="952185"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物理层</a:t>
            </a:r>
          </a:p>
        </p:txBody>
      </p:sp>
      <p:sp>
        <p:nvSpPr>
          <p:cNvPr id="55309" name="Rectangle 43"/>
          <p:cNvSpPr>
            <a:spLocks noChangeArrowheads="1"/>
          </p:cNvSpPr>
          <p:nvPr/>
        </p:nvSpPr>
        <p:spPr bwMode="auto">
          <a:xfrm>
            <a:off x="2688468" y="4978400"/>
            <a:ext cx="908903"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站点 </a:t>
            </a:r>
            <a:r>
              <a:rPr kumimoji="1" lang="en-US" altLang="zh-CN" sz="2000"/>
              <a:t>1</a:t>
            </a:r>
          </a:p>
        </p:txBody>
      </p:sp>
      <p:sp>
        <p:nvSpPr>
          <p:cNvPr id="55310" name="Freeform 27"/>
          <p:cNvSpPr>
            <a:spLocks/>
          </p:cNvSpPr>
          <p:nvPr/>
        </p:nvSpPr>
        <p:spPr bwMode="auto">
          <a:xfrm>
            <a:off x="7173252" y="2606675"/>
            <a:ext cx="1475581" cy="2325688"/>
          </a:xfrm>
          <a:custGeom>
            <a:avLst/>
            <a:gdLst>
              <a:gd name="T0" fmla="*/ 0 w 913"/>
              <a:gd name="T1" fmla="*/ 0 h 1231"/>
              <a:gd name="T2" fmla="*/ 0 w 913"/>
              <a:gd name="T3" fmla="*/ 2147483647 h 1231"/>
              <a:gd name="T4" fmla="*/ 2147483647 w 913"/>
              <a:gd name="T5" fmla="*/ 2147483647 h 1231"/>
              <a:gd name="T6" fmla="*/ 2147483647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CCECFF"/>
          </a:solidFill>
          <a:ln w="28575" cap="rnd">
            <a:solidFill>
              <a:schemeClr val="tx1"/>
            </a:solidFill>
            <a:round/>
            <a:headEnd/>
            <a:tailEnd/>
          </a:ln>
        </p:spPr>
        <p:txBody>
          <a:bodyPr/>
          <a:lstStyle/>
          <a:p>
            <a:endParaRPr lang="zh-CN" altLang="en-US"/>
          </a:p>
        </p:txBody>
      </p:sp>
      <p:sp>
        <p:nvSpPr>
          <p:cNvPr id="55311" name="Line 28"/>
          <p:cNvSpPr>
            <a:spLocks noChangeShapeType="1"/>
          </p:cNvSpPr>
          <p:nvPr/>
        </p:nvSpPr>
        <p:spPr bwMode="auto">
          <a:xfrm>
            <a:off x="7178411" y="4386263"/>
            <a:ext cx="1461823"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12" name="Line 29"/>
          <p:cNvSpPr>
            <a:spLocks noChangeShapeType="1"/>
          </p:cNvSpPr>
          <p:nvPr/>
        </p:nvSpPr>
        <p:spPr bwMode="auto">
          <a:xfrm>
            <a:off x="7178411" y="3841750"/>
            <a:ext cx="1461823"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13" name="Line 30"/>
          <p:cNvSpPr>
            <a:spLocks noChangeShapeType="1"/>
          </p:cNvSpPr>
          <p:nvPr/>
        </p:nvSpPr>
        <p:spPr bwMode="auto">
          <a:xfrm>
            <a:off x="7178411" y="3292475"/>
            <a:ext cx="1461823"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14" name="Rectangle 31"/>
          <p:cNvSpPr>
            <a:spLocks noChangeArrowheads="1"/>
          </p:cNvSpPr>
          <p:nvPr/>
        </p:nvSpPr>
        <p:spPr bwMode="auto">
          <a:xfrm>
            <a:off x="7479664" y="2722563"/>
            <a:ext cx="952185"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网络层</a:t>
            </a:r>
          </a:p>
        </p:txBody>
      </p:sp>
      <p:sp>
        <p:nvSpPr>
          <p:cNvPr id="55315" name="Rectangle 32"/>
          <p:cNvSpPr>
            <a:spLocks noChangeArrowheads="1"/>
          </p:cNvSpPr>
          <p:nvPr/>
        </p:nvSpPr>
        <p:spPr bwMode="auto">
          <a:xfrm>
            <a:off x="7493423" y="4460875"/>
            <a:ext cx="952185"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物理层</a:t>
            </a:r>
          </a:p>
        </p:txBody>
      </p:sp>
      <p:grpSp>
        <p:nvGrpSpPr>
          <p:cNvPr id="5" name="Group 60"/>
          <p:cNvGrpSpPr>
            <a:grpSpLocks/>
          </p:cNvGrpSpPr>
          <p:nvPr/>
        </p:nvGrpSpPr>
        <p:grpSpPr bwMode="auto">
          <a:xfrm>
            <a:off x="490142" y="3362325"/>
            <a:ext cx="7763140" cy="442913"/>
            <a:chOff x="285" y="2118"/>
            <a:chExt cx="4514" cy="279"/>
          </a:xfrm>
        </p:grpSpPr>
        <p:sp>
          <p:nvSpPr>
            <p:cNvPr id="55327" name="Rectangle 17"/>
            <p:cNvSpPr>
              <a:spLocks noChangeArrowheads="1"/>
            </p:cNvSpPr>
            <p:nvPr/>
          </p:nvSpPr>
          <p:spPr bwMode="auto">
            <a:xfrm>
              <a:off x="285" y="2147"/>
              <a:ext cx="100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逻辑链路控制</a:t>
              </a:r>
            </a:p>
          </p:txBody>
        </p:sp>
        <p:sp>
          <p:nvSpPr>
            <p:cNvPr id="55328" name="AutoShape 40"/>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29" name="Rectangle 25"/>
            <p:cNvSpPr>
              <a:spLocks noChangeArrowheads="1"/>
            </p:cNvSpPr>
            <p:nvPr/>
          </p:nvSpPr>
          <p:spPr bwMode="auto">
            <a:xfrm>
              <a:off x="1637" y="2118"/>
              <a:ext cx="38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en-US" altLang="zh-CN" sz="2000"/>
                <a:t>LLC</a:t>
              </a:r>
            </a:p>
          </p:txBody>
        </p:sp>
        <p:sp>
          <p:nvSpPr>
            <p:cNvPr id="55330" name="Rectangle 33"/>
            <p:cNvSpPr>
              <a:spLocks noChangeArrowheads="1"/>
            </p:cNvSpPr>
            <p:nvPr/>
          </p:nvSpPr>
          <p:spPr bwMode="auto">
            <a:xfrm>
              <a:off x="4419" y="2118"/>
              <a:ext cx="38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en-US" altLang="zh-CN" sz="2000"/>
                <a:t>LLC</a:t>
              </a:r>
            </a:p>
          </p:txBody>
        </p:sp>
      </p:grpSp>
      <p:grpSp>
        <p:nvGrpSpPr>
          <p:cNvPr id="6" name="Group 61"/>
          <p:cNvGrpSpPr>
            <a:grpSpLocks/>
          </p:cNvGrpSpPr>
          <p:nvPr/>
        </p:nvGrpSpPr>
        <p:grpSpPr bwMode="auto">
          <a:xfrm>
            <a:off x="490142" y="3917955"/>
            <a:ext cx="7835371" cy="419101"/>
            <a:chOff x="285" y="2468"/>
            <a:chExt cx="4556" cy="264"/>
          </a:xfrm>
        </p:grpSpPr>
        <p:sp>
          <p:nvSpPr>
            <p:cNvPr id="55322" name="Rectangle 18"/>
            <p:cNvSpPr>
              <a:spLocks noChangeArrowheads="1"/>
            </p:cNvSpPr>
            <p:nvPr/>
          </p:nvSpPr>
          <p:spPr bwMode="auto">
            <a:xfrm>
              <a:off x="285" y="2482"/>
              <a:ext cx="100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媒体接入控制</a:t>
              </a:r>
            </a:p>
          </p:txBody>
        </p:sp>
        <p:sp>
          <p:nvSpPr>
            <p:cNvPr id="55323" name="Line 35"/>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24" name="Line 37"/>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325" name="Rectangle 26"/>
            <p:cNvSpPr>
              <a:spLocks noChangeArrowheads="1"/>
            </p:cNvSpPr>
            <p:nvPr/>
          </p:nvSpPr>
          <p:spPr bwMode="auto">
            <a:xfrm>
              <a:off x="1623" y="2468"/>
              <a:ext cx="43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en-US" altLang="zh-CN" sz="2000"/>
                <a:t>MAC</a:t>
              </a:r>
            </a:p>
          </p:txBody>
        </p:sp>
        <p:sp>
          <p:nvSpPr>
            <p:cNvPr id="55326" name="Rectangle 34"/>
            <p:cNvSpPr>
              <a:spLocks noChangeArrowheads="1"/>
            </p:cNvSpPr>
            <p:nvPr/>
          </p:nvSpPr>
          <p:spPr bwMode="auto">
            <a:xfrm>
              <a:off x="4403" y="2468"/>
              <a:ext cx="43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en-US" altLang="zh-CN" sz="2000"/>
                <a:t>MAC</a:t>
              </a:r>
            </a:p>
          </p:txBody>
        </p:sp>
      </p:grpSp>
      <p:sp>
        <p:nvSpPr>
          <p:cNvPr id="55318" name="AutoShape 41"/>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55319" name="Rectangle 42"/>
          <p:cNvSpPr>
            <a:spLocks noChangeArrowheads="1"/>
          </p:cNvSpPr>
          <p:nvPr/>
        </p:nvSpPr>
        <p:spPr bwMode="auto">
          <a:xfrm>
            <a:off x="8724794" y="3522663"/>
            <a:ext cx="952185" cy="705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数据</a:t>
            </a:r>
          </a:p>
          <a:p>
            <a:pPr algn="ctr">
              <a:spcBef>
                <a:spcPct val="0"/>
              </a:spcBef>
              <a:buClrTx/>
              <a:buSzTx/>
              <a:buFontTx/>
              <a:buNone/>
            </a:pPr>
            <a:r>
              <a:rPr kumimoji="1" lang="zh-CN" altLang="en-US" sz="2000"/>
              <a:t>链路层</a:t>
            </a:r>
          </a:p>
        </p:txBody>
      </p:sp>
      <p:sp>
        <p:nvSpPr>
          <p:cNvPr id="55320" name="Rectangle 44"/>
          <p:cNvSpPr>
            <a:spLocks noChangeArrowheads="1"/>
          </p:cNvSpPr>
          <p:nvPr/>
        </p:nvSpPr>
        <p:spPr bwMode="auto">
          <a:xfrm>
            <a:off x="7565797" y="4978400"/>
            <a:ext cx="908903"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t>站点 </a:t>
            </a:r>
            <a:r>
              <a:rPr kumimoji="1" lang="en-US" altLang="zh-CN" sz="2000"/>
              <a:t>2</a:t>
            </a:r>
          </a:p>
        </p:txBody>
      </p:sp>
      <p:sp>
        <p:nvSpPr>
          <p:cNvPr id="133183" name="Text Box 63"/>
          <p:cNvSpPr txBox="1">
            <a:spLocks noChangeArrowheads="1"/>
          </p:cNvSpPr>
          <p:nvPr/>
        </p:nvSpPr>
        <p:spPr bwMode="auto">
          <a:xfrm>
            <a:off x="4359145" y="2008188"/>
            <a:ext cx="2374368" cy="830997"/>
          </a:xfrm>
          <a:prstGeom prst="rect">
            <a:avLst/>
          </a:prstGeom>
          <a:solidFill>
            <a:srgbClr val="CCFFCC"/>
          </a:solidFill>
          <a:ln w="9525">
            <a:solidFill>
              <a:srgbClr val="333399"/>
            </a:solidFill>
            <a:miter lim="800000"/>
            <a:headEnd/>
            <a:tailEnd/>
          </a:ln>
          <a:effectLst/>
        </p:spPr>
        <p:txBody>
          <a:bodyPr wrap="none">
            <a:spAutoFit/>
          </a:bodyPr>
          <a:lstStyle/>
          <a:p>
            <a:pPr algn="ctr">
              <a:defRPr/>
            </a:pPr>
            <a:r>
              <a:rPr kumimoji="1" lang="en-US" altLang="zh-CN" sz="2400">
                <a:solidFill>
                  <a:schemeClr val="hlink"/>
                </a:solidFill>
                <a:effectLst>
                  <a:outerShdw blurRad="38100" dist="38100" dir="2700000" algn="tl">
                    <a:srgbClr val="000000"/>
                  </a:outerShdw>
                </a:effectLst>
                <a:latin typeface="Arial" charset="0"/>
                <a:ea typeface="黑体" pitchFamily="2" charset="-122"/>
              </a:rPr>
              <a:t>LLC </a:t>
            </a:r>
            <a:r>
              <a:rPr kumimoji="1" lang="zh-CN" altLang="en-US" sz="2400">
                <a:solidFill>
                  <a:schemeClr val="hlink"/>
                </a:solidFill>
                <a:effectLst>
                  <a:outerShdw blurRad="38100" dist="38100" dir="2700000" algn="tl">
                    <a:srgbClr val="000000"/>
                  </a:outerShdw>
                </a:effectLst>
                <a:latin typeface="Arial" charset="0"/>
                <a:ea typeface="黑体" pitchFamily="2" charset="-122"/>
              </a:rPr>
              <a:t>子层看不见</a:t>
            </a:r>
          </a:p>
          <a:p>
            <a:pPr algn="ctr">
              <a:defRPr/>
            </a:pPr>
            <a:r>
              <a:rPr kumimoji="1" lang="zh-CN" altLang="en-US" sz="2400">
                <a:solidFill>
                  <a:schemeClr val="hlink"/>
                </a:solidFill>
                <a:effectLst>
                  <a:outerShdw blurRad="38100" dist="38100" dir="2700000" algn="tl">
                    <a:srgbClr val="000000"/>
                  </a:outerShdw>
                </a:effectLst>
                <a:latin typeface="Arial" charset="0"/>
                <a:ea typeface="黑体" pitchFamily="2" charset="-122"/>
              </a:rPr>
              <a:t>下面的局域网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33183"/>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1331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3" grpId="0" animBg="1"/>
      <p:bldP spid="13318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z="4000" smtClean="0"/>
              <a:t>IEEE802</a:t>
            </a:r>
            <a:r>
              <a:rPr lang="zh-CN" altLang="en-US" sz="3600" smtClean="0"/>
              <a:t>委员会</a:t>
            </a:r>
          </a:p>
        </p:txBody>
      </p:sp>
      <p:sp>
        <p:nvSpPr>
          <p:cNvPr id="56323" name="Rectangle 3"/>
          <p:cNvSpPr>
            <a:spLocks noGrp="1" noChangeArrowheads="1"/>
          </p:cNvSpPr>
          <p:nvPr>
            <p:ph sz="half" idx="1"/>
          </p:nvPr>
        </p:nvSpPr>
        <p:spPr/>
        <p:txBody>
          <a:bodyPr/>
          <a:lstStyle/>
          <a:p>
            <a:r>
              <a:rPr lang="en-US" altLang="zh-CN" dirty="0" smtClean="0"/>
              <a:t>IEEE （</a:t>
            </a:r>
            <a:r>
              <a:rPr lang="en-US" altLang="zh-CN" dirty="0"/>
              <a:t>Institute of Electrical and Electronics Engineers</a:t>
            </a:r>
            <a:r>
              <a:rPr lang="en-US" altLang="zh-CN" dirty="0" smtClean="0"/>
              <a:t>）802 LMSC</a:t>
            </a:r>
            <a:r>
              <a:rPr lang="zh-CN" altLang="en-US" dirty="0" smtClean="0"/>
              <a:t>（</a:t>
            </a:r>
            <a:r>
              <a:rPr lang="en-US" altLang="zh-CN" dirty="0" smtClean="0"/>
              <a:t>LAN/MAN Standards Committee</a:t>
            </a:r>
            <a:r>
              <a:rPr lang="zh-CN" altLang="en-US" dirty="0" smtClean="0"/>
              <a:t>）致力于</a:t>
            </a:r>
            <a:r>
              <a:rPr lang="zh-CN" altLang="en-US" dirty="0"/>
              <a:t>研究局域网和城域网的物理层和</a:t>
            </a:r>
            <a:r>
              <a:rPr lang="en-US" altLang="zh-CN" dirty="0"/>
              <a:t>MAC</a:t>
            </a:r>
            <a:r>
              <a:rPr lang="zh-CN" altLang="en-US" dirty="0"/>
              <a:t>层</a:t>
            </a:r>
            <a:r>
              <a:rPr lang="zh-CN" altLang="en-US" dirty="0" smtClean="0"/>
              <a:t>规范。</a:t>
            </a:r>
          </a:p>
        </p:txBody>
      </p:sp>
      <p:sp>
        <p:nvSpPr>
          <p:cNvPr id="4" name="内容占位符 3"/>
          <p:cNvSpPr>
            <a:spLocks noGrp="1"/>
          </p:cNvSpPr>
          <p:nvPr>
            <p:ph sz="half" idx="2"/>
          </p:nvPr>
        </p:nvSpPr>
        <p:spPr>
          <a:xfrm>
            <a:off x="5313040" y="6152231"/>
            <a:ext cx="4392488" cy="658838"/>
          </a:xfrm>
        </p:spPr>
        <p:txBody>
          <a:bodyPr/>
          <a:lstStyle/>
          <a:p>
            <a:r>
              <a:rPr lang="en-US" altLang="zh-CN" sz="2000" dirty="0"/>
              <a:t>IEEE</a:t>
            </a:r>
            <a:r>
              <a:rPr lang="zh-CN" altLang="en-US" sz="2000" dirty="0"/>
              <a:t>总部在纽约</a:t>
            </a:r>
            <a:r>
              <a:rPr lang="en-US" altLang="zh-CN" sz="2000" dirty="0"/>
              <a:t>3 Park Avenue</a:t>
            </a:r>
            <a:r>
              <a:rPr lang="zh-CN" altLang="en-US" sz="2000" dirty="0"/>
              <a:t>的第</a:t>
            </a:r>
            <a:r>
              <a:rPr lang="en-US" altLang="zh-CN" sz="2000" dirty="0"/>
              <a:t>17</a:t>
            </a:r>
            <a:r>
              <a:rPr lang="zh-CN" altLang="en-US" sz="2000" dirty="0"/>
              <a:t>层</a:t>
            </a:r>
          </a:p>
        </p:txBody>
      </p:sp>
      <p:pic>
        <p:nvPicPr>
          <p:cNvPr id="2" name="图片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00886" y="260649"/>
            <a:ext cx="1620044" cy="771525"/>
          </a:xfrm>
          <a:prstGeom prst="rect">
            <a:avLst/>
          </a:prstGeom>
        </p:spPr>
      </p:pic>
      <p:pic>
        <p:nvPicPr>
          <p:cNvPr id="3" name="图片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59487" y="1169913"/>
            <a:ext cx="3987729" cy="498231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z="4000" smtClean="0"/>
              <a:t>IEEE802</a:t>
            </a:r>
            <a:r>
              <a:rPr lang="zh-CN" altLang="en-US" sz="4000" smtClean="0"/>
              <a:t>标准</a:t>
            </a:r>
          </a:p>
        </p:txBody>
      </p:sp>
      <p:sp>
        <p:nvSpPr>
          <p:cNvPr id="57347" name="Rectangle 3"/>
          <p:cNvSpPr>
            <a:spLocks noGrp="1" noChangeArrowheads="1"/>
          </p:cNvSpPr>
          <p:nvPr>
            <p:ph idx="1"/>
          </p:nvPr>
        </p:nvSpPr>
        <p:spPr/>
        <p:txBody>
          <a:bodyPr/>
          <a:lstStyle/>
          <a:p>
            <a:pPr>
              <a:lnSpc>
                <a:spcPct val="90000"/>
              </a:lnSpc>
            </a:pPr>
            <a:r>
              <a:rPr lang="en-US" altLang="zh-CN" sz="2800" dirty="0" smtClean="0"/>
              <a:t>802.1</a:t>
            </a:r>
            <a:r>
              <a:rPr lang="en-US" altLang="zh-CN" baseline="30000" dirty="0" smtClean="0"/>
              <a:t>*</a:t>
            </a:r>
            <a:r>
              <a:rPr lang="en-US" altLang="zh-CN" sz="2800" dirty="0" smtClean="0"/>
              <a:t> — </a:t>
            </a:r>
            <a:r>
              <a:rPr lang="zh-CN" altLang="en-US" sz="2800" dirty="0" smtClean="0"/>
              <a:t>概述、体系结构和网络互连，以及网络管理和性能测量。</a:t>
            </a:r>
          </a:p>
          <a:p>
            <a:pPr>
              <a:lnSpc>
                <a:spcPct val="90000"/>
              </a:lnSpc>
            </a:pPr>
            <a:r>
              <a:rPr lang="en-US" altLang="zh-CN" sz="2800" dirty="0" smtClean="0"/>
              <a:t>802.2 — </a:t>
            </a:r>
            <a:r>
              <a:rPr lang="zh-CN" altLang="en-US" sz="2800" dirty="0" smtClean="0"/>
              <a:t>逻辑链路控制。这是高层协议与任何一种局域网</a:t>
            </a:r>
            <a:r>
              <a:rPr lang="en-US" altLang="zh-CN" sz="2800" dirty="0" smtClean="0"/>
              <a:t>MAC</a:t>
            </a:r>
            <a:r>
              <a:rPr lang="zh-CN" altLang="en-US" sz="2800" dirty="0" smtClean="0"/>
              <a:t>子层的接口。</a:t>
            </a:r>
          </a:p>
          <a:p>
            <a:pPr>
              <a:lnSpc>
                <a:spcPct val="90000"/>
              </a:lnSpc>
            </a:pPr>
            <a:r>
              <a:rPr lang="en-US" altLang="zh-CN" sz="2800" dirty="0" smtClean="0"/>
              <a:t>802.3</a:t>
            </a:r>
            <a:r>
              <a:rPr lang="en-US" altLang="zh-CN" baseline="30000" dirty="0" smtClean="0"/>
              <a:t>*</a:t>
            </a:r>
            <a:r>
              <a:rPr lang="en-US" altLang="zh-CN" sz="2800" dirty="0" smtClean="0"/>
              <a:t> — CSMA/CD</a:t>
            </a:r>
            <a:r>
              <a:rPr lang="zh-CN" altLang="en-US" sz="2800" dirty="0" smtClean="0"/>
              <a:t>。定义</a:t>
            </a:r>
            <a:r>
              <a:rPr lang="en-US" altLang="zh-CN" sz="2800" dirty="0" smtClean="0"/>
              <a:t>CSMA/CD</a:t>
            </a:r>
            <a:r>
              <a:rPr lang="zh-CN" altLang="en-US" sz="2800" dirty="0" smtClean="0"/>
              <a:t>总线的</a:t>
            </a:r>
            <a:r>
              <a:rPr lang="en-US" altLang="zh-CN" sz="2800" dirty="0" smtClean="0"/>
              <a:t>MAC</a:t>
            </a:r>
            <a:r>
              <a:rPr lang="zh-CN" altLang="en-US" sz="2800" dirty="0" smtClean="0"/>
              <a:t>子层和物理层的规约。</a:t>
            </a:r>
          </a:p>
          <a:p>
            <a:pPr>
              <a:lnSpc>
                <a:spcPct val="90000"/>
              </a:lnSpc>
            </a:pPr>
            <a:r>
              <a:rPr lang="en-US" altLang="zh-CN" sz="2800" dirty="0" smtClean="0"/>
              <a:t>802.4 — </a:t>
            </a:r>
            <a:r>
              <a:rPr lang="zh-CN" altLang="en-US" sz="2800" dirty="0" smtClean="0"/>
              <a:t>令牌总线网。定义令牌传递总线网的</a:t>
            </a:r>
            <a:r>
              <a:rPr lang="en-US" altLang="zh-CN" sz="2800" dirty="0" smtClean="0"/>
              <a:t>MAC</a:t>
            </a:r>
            <a:r>
              <a:rPr lang="zh-CN" altLang="en-US" sz="2800" dirty="0" smtClean="0"/>
              <a:t>子层和物理层的规约。</a:t>
            </a:r>
          </a:p>
          <a:p>
            <a:pPr>
              <a:lnSpc>
                <a:spcPct val="90000"/>
              </a:lnSpc>
            </a:pPr>
            <a:r>
              <a:rPr lang="en-US" altLang="zh-CN" sz="2800" dirty="0" smtClean="0"/>
              <a:t>802.5 — </a:t>
            </a:r>
            <a:r>
              <a:rPr lang="zh-CN" altLang="en-US" sz="2800" dirty="0" smtClean="0"/>
              <a:t>令牌环形网。定义令牌传递环形网的</a:t>
            </a:r>
            <a:r>
              <a:rPr lang="en-US" altLang="zh-CN" sz="2800" dirty="0" smtClean="0"/>
              <a:t>MAC</a:t>
            </a:r>
            <a:r>
              <a:rPr lang="zh-CN" altLang="en-US" sz="2800" dirty="0" smtClean="0"/>
              <a:t>子层和物理层的规约。</a:t>
            </a:r>
            <a:endParaRPr lang="en-US" altLang="zh-CN" sz="2800" dirty="0" smtClean="0"/>
          </a:p>
          <a:p>
            <a:pPr>
              <a:lnSpc>
                <a:spcPct val="90000"/>
              </a:lnSpc>
            </a:pPr>
            <a:r>
              <a:rPr lang="en-US" altLang="zh-CN" sz="2800" dirty="0" smtClean="0"/>
              <a:t>802.6 — </a:t>
            </a:r>
            <a:r>
              <a:rPr lang="zh-CN" altLang="en-US" sz="2800" dirty="0" smtClean="0"/>
              <a:t>城域网</a:t>
            </a:r>
            <a:r>
              <a:rPr lang="en-US" altLang="zh-CN" sz="2800" dirty="0" smtClean="0"/>
              <a:t>MAN</a:t>
            </a:r>
            <a:r>
              <a:rPr lang="zh-CN" altLang="en-US" sz="2800" dirty="0" smtClean="0"/>
              <a:t>。定义城域网的</a:t>
            </a:r>
            <a:r>
              <a:rPr lang="en-US" altLang="zh-CN" sz="2800" dirty="0" smtClean="0"/>
              <a:t>MAC</a:t>
            </a:r>
            <a:r>
              <a:rPr lang="zh-CN" altLang="en-US" sz="2800" dirty="0" smtClean="0"/>
              <a:t>子层和物理层的规约。</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600" smtClean="0"/>
              <a:t>五层协议的体系结构</a:t>
            </a:r>
            <a:r>
              <a:rPr lang="zh-CN" altLang="en-US" smtClean="0"/>
              <a:t> </a:t>
            </a:r>
          </a:p>
        </p:txBody>
      </p:sp>
      <p:sp>
        <p:nvSpPr>
          <p:cNvPr id="114691" name="Rectangle 3"/>
          <p:cNvSpPr>
            <a:spLocks noGrp="1" noChangeArrowheads="1"/>
          </p:cNvSpPr>
          <p:nvPr>
            <p:ph type="body" idx="1"/>
          </p:nvPr>
        </p:nvSpPr>
        <p:spPr>
          <a:xfrm>
            <a:off x="3728864" y="1196752"/>
            <a:ext cx="5976664" cy="5256584"/>
          </a:xfrm>
        </p:spPr>
        <p:txBody>
          <a:bodyPr/>
          <a:lstStyle/>
          <a:p>
            <a:r>
              <a:rPr lang="zh-CN" altLang="en-US" dirty="0" smtClean="0"/>
              <a:t>数据链路层</a:t>
            </a:r>
            <a:r>
              <a:rPr lang="en-US" altLang="zh-CN" dirty="0" smtClean="0"/>
              <a:t>(data link layer)</a:t>
            </a:r>
          </a:p>
          <a:p>
            <a:pPr lvl="1"/>
            <a:r>
              <a:rPr lang="zh-CN" altLang="en-US" dirty="0" smtClean="0"/>
              <a:t>在发送数据时，数据链路层的任务是将网络层交下来的数据报</a:t>
            </a:r>
            <a:r>
              <a:rPr lang="zh-CN" altLang="en-US" dirty="0" smtClean="0">
                <a:solidFill>
                  <a:schemeClr val="hlink"/>
                </a:solidFill>
              </a:rPr>
              <a:t>组装成帧</a:t>
            </a:r>
            <a:r>
              <a:rPr lang="zh-CN" altLang="en-US" dirty="0" smtClean="0"/>
              <a:t>，在两个相邻结点间的链路上传送以</a:t>
            </a:r>
            <a:r>
              <a:rPr lang="zh-CN" altLang="en-US" dirty="0" smtClean="0">
                <a:solidFill>
                  <a:schemeClr val="hlink"/>
                </a:solidFill>
              </a:rPr>
              <a:t>帧</a:t>
            </a:r>
            <a:r>
              <a:rPr lang="en-US" altLang="zh-CN" dirty="0" smtClean="0"/>
              <a:t>(frame)</a:t>
            </a:r>
            <a:r>
              <a:rPr lang="zh-CN" altLang="en-US" dirty="0" smtClean="0"/>
              <a:t>为单位的数据。</a:t>
            </a:r>
          </a:p>
          <a:p>
            <a:pPr lvl="1"/>
            <a:r>
              <a:rPr lang="zh-CN" altLang="en-US" dirty="0" smtClean="0"/>
              <a:t>每一帧包括数据和必要的控制信息（如同步信息、地址信息、差错控制，以及流量控制信息等）。</a:t>
            </a:r>
          </a:p>
          <a:p>
            <a:pPr lvl="1"/>
            <a:r>
              <a:rPr lang="zh-CN" altLang="en-US" dirty="0" smtClean="0"/>
              <a:t>数据链路层常简称为链路层。</a:t>
            </a:r>
          </a:p>
        </p:txBody>
      </p:sp>
      <p:sp>
        <p:nvSpPr>
          <p:cNvPr id="4100" name="Text Box 4"/>
          <p:cNvSpPr txBox="1">
            <a:spLocks noChangeArrowheads="1"/>
          </p:cNvSpPr>
          <p:nvPr/>
        </p:nvSpPr>
        <p:spPr bwMode="auto">
          <a:xfrm>
            <a:off x="1429147" y="4318000"/>
            <a:ext cx="12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1600">
                <a:solidFill>
                  <a:schemeClr val="tx1"/>
                </a:solidFill>
                <a:latin typeface="Times New Roman" pitchFamily="18" charset="0"/>
                <a:ea typeface="宋体" charset="-122"/>
              </a:rPr>
              <a:t>数据链路层</a:t>
            </a:r>
          </a:p>
        </p:txBody>
      </p:sp>
      <p:grpSp>
        <p:nvGrpSpPr>
          <p:cNvPr id="2" name="Group 5"/>
          <p:cNvGrpSpPr>
            <a:grpSpLocks/>
          </p:cNvGrpSpPr>
          <p:nvPr/>
        </p:nvGrpSpPr>
        <p:grpSpPr bwMode="auto">
          <a:xfrm>
            <a:off x="1157421" y="2205039"/>
            <a:ext cx="2079228" cy="3240087"/>
            <a:chOff x="673" y="1389"/>
            <a:chExt cx="1535" cy="2041"/>
          </a:xfrm>
        </p:grpSpPr>
        <p:sp>
          <p:nvSpPr>
            <p:cNvPr id="4107"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4108" name="Freeform 7"/>
            <p:cNvSpPr>
              <a:spLocks/>
            </p:cNvSpPr>
            <p:nvPr/>
          </p:nvSpPr>
          <p:spPr bwMode="auto">
            <a:xfrm>
              <a:off x="673" y="292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109" name="Freeform 8"/>
            <p:cNvSpPr>
              <a:spLocks/>
            </p:cNvSpPr>
            <p:nvPr/>
          </p:nvSpPr>
          <p:spPr bwMode="auto">
            <a:xfrm>
              <a:off x="673" y="253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110" name="Freeform 9"/>
            <p:cNvSpPr>
              <a:spLocks/>
            </p:cNvSpPr>
            <p:nvPr/>
          </p:nvSpPr>
          <p:spPr bwMode="auto">
            <a:xfrm>
              <a:off x="673" y="2147"/>
              <a:ext cx="1535" cy="135"/>
            </a:xfrm>
            <a:custGeom>
              <a:avLst/>
              <a:gdLst>
                <a:gd name="T0" fmla="*/ 0 w 1200"/>
                <a:gd name="T1" fmla="*/ 16865 h 120"/>
                <a:gd name="T2" fmla="*/ 33471584 w 1200"/>
                <a:gd name="T3" fmla="*/ 16865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111" name="Freeform 10"/>
            <p:cNvSpPr>
              <a:spLocks/>
            </p:cNvSpPr>
            <p:nvPr/>
          </p:nvSpPr>
          <p:spPr bwMode="auto">
            <a:xfrm>
              <a:off x="673" y="1765"/>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4102" name="Text Box 11"/>
          <p:cNvSpPr txBox="1">
            <a:spLocks noChangeArrowheads="1"/>
          </p:cNvSpPr>
          <p:nvPr/>
        </p:nvSpPr>
        <p:spPr bwMode="auto">
          <a:xfrm>
            <a:off x="815181" y="2492376"/>
            <a:ext cx="16610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5        </a:t>
            </a:r>
            <a:r>
              <a:rPr kumimoji="1" lang="zh-CN" altLang="en-US" sz="2000">
                <a:latin typeface="Times New Roman" pitchFamily="18" charset="0"/>
              </a:rPr>
              <a:t>应用层</a:t>
            </a:r>
          </a:p>
        </p:txBody>
      </p:sp>
      <p:sp>
        <p:nvSpPr>
          <p:cNvPr id="4103" name="Text Box 12"/>
          <p:cNvSpPr txBox="1">
            <a:spLocks noChangeArrowheads="1"/>
          </p:cNvSpPr>
          <p:nvPr/>
        </p:nvSpPr>
        <p:spPr bwMode="auto">
          <a:xfrm>
            <a:off x="815181" y="3103564"/>
            <a:ext cx="16610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4        </a:t>
            </a:r>
            <a:r>
              <a:rPr kumimoji="1" lang="zh-CN" altLang="en-US" sz="2000">
                <a:latin typeface="Times New Roman" pitchFamily="18" charset="0"/>
              </a:rPr>
              <a:t>运输层</a:t>
            </a:r>
          </a:p>
        </p:txBody>
      </p:sp>
      <p:sp>
        <p:nvSpPr>
          <p:cNvPr id="4104" name="Text Box 13"/>
          <p:cNvSpPr txBox="1">
            <a:spLocks noChangeArrowheads="1"/>
          </p:cNvSpPr>
          <p:nvPr/>
        </p:nvSpPr>
        <p:spPr bwMode="auto">
          <a:xfrm>
            <a:off x="815181" y="3716338"/>
            <a:ext cx="16610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3        </a:t>
            </a:r>
            <a:r>
              <a:rPr kumimoji="1" lang="zh-CN" altLang="en-US" sz="2000">
                <a:latin typeface="Times New Roman" pitchFamily="18" charset="0"/>
              </a:rPr>
              <a:t>网络层</a:t>
            </a:r>
          </a:p>
        </p:txBody>
      </p:sp>
      <p:sp>
        <p:nvSpPr>
          <p:cNvPr id="4105" name="Text Box 14"/>
          <p:cNvSpPr txBox="1">
            <a:spLocks noChangeArrowheads="1"/>
          </p:cNvSpPr>
          <p:nvPr/>
        </p:nvSpPr>
        <p:spPr bwMode="auto">
          <a:xfrm>
            <a:off x="815181" y="4329114"/>
            <a:ext cx="189186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2    </a:t>
            </a:r>
            <a:r>
              <a:rPr kumimoji="1" lang="zh-CN" altLang="en-US" sz="2000">
                <a:latin typeface="Times New Roman" pitchFamily="18" charset="0"/>
              </a:rPr>
              <a:t>数据链路层</a:t>
            </a:r>
          </a:p>
        </p:txBody>
      </p:sp>
      <p:sp>
        <p:nvSpPr>
          <p:cNvPr id="4106" name="Text Box 15"/>
          <p:cNvSpPr txBox="1">
            <a:spLocks noChangeArrowheads="1"/>
          </p:cNvSpPr>
          <p:nvPr/>
        </p:nvSpPr>
        <p:spPr bwMode="auto">
          <a:xfrm>
            <a:off x="815181" y="4941889"/>
            <a:ext cx="16610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1        </a:t>
            </a:r>
            <a:r>
              <a:rPr kumimoji="1" lang="zh-CN" altLang="en-US" sz="2000">
                <a:latin typeface="Times New Roman" pitchFamily="18" charset="0"/>
              </a:rPr>
              <a:t>物理层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4000" smtClean="0"/>
              <a:t>IEEE802</a:t>
            </a:r>
            <a:r>
              <a:rPr lang="zh-CN" altLang="en-US" sz="4000" smtClean="0"/>
              <a:t>标准（继）</a:t>
            </a:r>
          </a:p>
        </p:txBody>
      </p:sp>
      <p:sp>
        <p:nvSpPr>
          <p:cNvPr id="58371" name="Rectangle 3"/>
          <p:cNvSpPr>
            <a:spLocks noGrp="1" noChangeArrowheads="1"/>
          </p:cNvSpPr>
          <p:nvPr>
            <p:ph idx="1"/>
          </p:nvPr>
        </p:nvSpPr>
        <p:spPr/>
        <p:txBody>
          <a:bodyPr/>
          <a:lstStyle/>
          <a:p>
            <a:pPr>
              <a:lnSpc>
                <a:spcPct val="80000"/>
              </a:lnSpc>
            </a:pPr>
            <a:r>
              <a:rPr lang="en-US" altLang="zh-CN" sz="2800" dirty="0" smtClean="0"/>
              <a:t>802.7 — </a:t>
            </a:r>
            <a:r>
              <a:rPr lang="zh-CN" altLang="en-US" sz="2800" dirty="0" smtClean="0"/>
              <a:t>宽带技术。</a:t>
            </a:r>
          </a:p>
          <a:p>
            <a:pPr>
              <a:lnSpc>
                <a:spcPct val="80000"/>
              </a:lnSpc>
            </a:pPr>
            <a:r>
              <a:rPr lang="en-US" altLang="zh-CN" sz="2800" dirty="0" smtClean="0"/>
              <a:t>802.8 — </a:t>
            </a:r>
            <a:r>
              <a:rPr lang="zh-CN" altLang="en-US" sz="2800" dirty="0" smtClean="0"/>
              <a:t>光纤技术。</a:t>
            </a:r>
          </a:p>
          <a:p>
            <a:pPr>
              <a:lnSpc>
                <a:spcPct val="80000"/>
              </a:lnSpc>
            </a:pPr>
            <a:r>
              <a:rPr lang="en-US" altLang="zh-CN" sz="2800" dirty="0" smtClean="0"/>
              <a:t>802.9 — </a:t>
            </a:r>
            <a:r>
              <a:rPr lang="zh-CN" altLang="en-US" sz="2800" dirty="0" smtClean="0"/>
              <a:t>综合语音数据局域网。</a:t>
            </a:r>
          </a:p>
          <a:p>
            <a:pPr>
              <a:lnSpc>
                <a:spcPct val="80000"/>
              </a:lnSpc>
            </a:pPr>
            <a:r>
              <a:rPr lang="en-US" altLang="zh-CN" sz="2800" dirty="0" smtClean="0"/>
              <a:t>802.10 — </a:t>
            </a:r>
            <a:r>
              <a:rPr lang="zh-CN" altLang="en-US" sz="2800" dirty="0" smtClean="0"/>
              <a:t>可互操作的局域网的安全</a:t>
            </a:r>
          </a:p>
          <a:p>
            <a:pPr>
              <a:lnSpc>
                <a:spcPct val="80000"/>
              </a:lnSpc>
            </a:pPr>
            <a:r>
              <a:rPr lang="en-US" altLang="zh-CN" sz="2800" dirty="0" smtClean="0"/>
              <a:t>802.11</a:t>
            </a:r>
            <a:r>
              <a:rPr lang="en-US" altLang="zh-CN" baseline="30000" dirty="0" smtClean="0"/>
              <a:t>*</a:t>
            </a:r>
            <a:r>
              <a:rPr lang="en-US" altLang="zh-CN" sz="2800" dirty="0" smtClean="0"/>
              <a:t> — </a:t>
            </a:r>
            <a:r>
              <a:rPr lang="zh-CN" altLang="en-US" sz="2800" dirty="0" smtClean="0"/>
              <a:t>无线局域网</a:t>
            </a:r>
            <a:r>
              <a:rPr lang="en-US" altLang="zh-CN" sz="2800" dirty="0" smtClean="0"/>
              <a:t>WLAN</a:t>
            </a:r>
            <a:r>
              <a:rPr lang="zh-CN" altLang="en-US" sz="2800" dirty="0" smtClean="0"/>
              <a:t>。</a:t>
            </a:r>
          </a:p>
          <a:p>
            <a:pPr>
              <a:lnSpc>
                <a:spcPct val="80000"/>
              </a:lnSpc>
            </a:pPr>
            <a:r>
              <a:rPr lang="en-US" altLang="zh-CN" sz="2800" dirty="0" smtClean="0"/>
              <a:t>802.12 — </a:t>
            </a:r>
            <a:r>
              <a:rPr lang="zh-CN" altLang="en-US" sz="2800" dirty="0" smtClean="0"/>
              <a:t>优先级高速局域网（</a:t>
            </a:r>
            <a:r>
              <a:rPr lang="en-US" altLang="zh-CN" sz="2800" dirty="0" smtClean="0"/>
              <a:t>100Mb/s</a:t>
            </a:r>
            <a:r>
              <a:rPr lang="zh-CN" altLang="en-US" sz="2800" dirty="0" smtClean="0"/>
              <a:t>）。</a:t>
            </a:r>
          </a:p>
          <a:p>
            <a:pPr>
              <a:lnSpc>
                <a:spcPct val="80000"/>
              </a:lnSpc>
            </a:pPr>
            <a:r>
              <a:rPr lang="en-US" altLang="zh-CN" sz="2800" dirty="0" smtClean="0"/>
              <a:t>802.14 — </a:t>
            </a:r>
            <a:r>
              <a:rPr lang="zh-CN" altLang="en-US" sz="2800" dirty="0" smtClean="0"/>
              <a:t>电缆电视（</a:t>
            </a:r>
            <a:r>
              <a:rPr lang="en-US" altLang="zh-CN" sz="2800" dirty="0" smtClean="0"/>
              <a:t>Cable-TV</a:t>
            </a:r>
            <a:r>
              <a:rPr lang="zh-CN" altLang="en-US" sz="2800" dirty="0" smtClean="0"/>
              <a:t>）。</a:t>
            </a:r>
            <a:endParaRPr lang="en-US" altLang="zh-CN" sz="2800" dirty="0" smtClean="0"/>
          </a:p>
          <a:p>
            <a:pPr>
              <a:lnSpc>
                <a:spcPct val="80000"/>
              </a:lnSpc>
            </a:pPr>
            <a:r>
              <a:rPr lang="en-US" altLang="zh-CN" sz="2800" dirty="0" smtClean="0"/>
              <a:t>802.15</a:t>
            </a:r>
            <a:r>
              <a:rPr lang="en-US" altLang="zh-CN" baseline="30000" dirty="0" smtClean="0"/>
              <a:t>*</a:t>
            </a:r>
            <a:r>
              <a:rPr lang="en-US" altLang="zh-CN" sz="2800" dirty="0" smtClean="0"/>
              <a:t> — </a:t>
            </a:r>
            <a:r>
              <a:rPr lang="zh-CN" altLang="en-US" sz="2800" dirty="0" smtClean="0"/>
              <a:t>无线个人网</a:t>
            </a:r>
            <a:r>
              <a:rPr lang="en-US" altLang="zh-CN" sz="2800" dirty="0" smtClean="0"/>
              <a:t>WPAN</a:t>
            </a:r>
            <a:r>
              <a:rPr lang="zh-CN" altLang="en-US" sz="2800" dirty="0" smtClean="0"/>
              <a:t>。</a:t>
            </a:r>
          </a:p>
          <a:p>
            <a:pPr lvl="1">
              <a:lnSpc>
                <a:spcPct val="80000"/>
              </a:lnSpc>
            </a:pPr>
            <a:r>
              <a:rPr lang="en-US" altLang="zh-CN" sz="2400" dirty="0" smtClean="0">
                <a:ea typeface="宋体" charset="-122"/>
              </a:rPr>
              <a:t>802.15.1 </a:t>
            </a:r>
            <a:r>
              <a:rPr lang="en-US" altLang="zh-CN" sz="2400" dirty="0" smtClean="0">
                <a:latin typeface="Arial" charset="0"/>
                <a:ea typeface="宋体" charset="-122"/>
              </a:rPr>
              <a:t>—</a:t>
            </a:r>
            <a:r>
              <a:rPr lang="en-US" altLang="zh-CN" sz="2400" dirty="0" smtClean="0">
                <a:ea typeface="宋体" charset="-122"/>
              </a:rPr>
              <a:t> </a:t>
            </a:r>
            <a:r>
              <a:rPr lang="zh-CN" altLang="en-US" sz="2400" dirty="0" smtClean="0">
                <a:ea typeface="宋体" charset="-122"/>
              </a:rPr>
              <a:t>蓝牙（</a:t>
            </a:r>
            <a:r>
              <a:rPr lang="en-US" altLang="zh-CN" sz="2400" dirty="0" smtClean="0">
                <a:ea typeface="宋体" charset="-122"/>
              </a:rPr>
              <a:t>500</a:t>
            </a:r>
            <a:r>
              <a:rPr lang="zh-CN" altLang="en-US" sz="2400" dirty="0" smtClean="0">
                <a:ea typeface="宋体" charset="-122"/>
              </a:rPr>
              <a:t>～</a:t>
            </a:r>
            <a:r>
              <a:rPr lang="en-US" altLang="zh-CN" sz="2400" dirty="0" smtClean="0">
                <a:ea typeface="宋体" charset="-122"/>
              </a:rPr>
              <a:t>700Kb/s </a:t>
            </a:r>
            <a:r>
              <a:rPr lang="zh-CN" altLang="en-US" sz="2400" dirty="0" smtClean="0">
                <a:ea typeface="宋体" charset="-122"/>
              </a:rPr>
              <a:t>）</a:t>
            </a:r>
          </a:p>
          <a:p>
            <a:pPr lvl="1">
              <a:lnSpc>
                <a:spcPct val="80000"/>
              </a:lnSpc>
            </a:pPr>
            <a:r>
              <a:rPr lang="en-US" altLang="zh-CN" sz="2400" dirty="0" smtClean="0">
                <a:ea typeface="宋体" charset="-122"/>
              </a:rPr>
              <a:t>802.15.3 </a:t>
            </a:r>
            <a:r>
              <a:rPr lang="en-US" altLang="zh-CN" sz="2400" dirty="0" smtClean="0">
                <a:latin typeface="Arial" charset="0"/>
                <a:ea typeface="宋体" charset="-122"/>
              </a:rPr>
              <a:t>—</a:t>
            </a:r>
            <a:r>
              <a:rPr lang="en-US" altLang="zh-CN" sz="2400" dirty="0" smtClean="0">
                <a:ea typeface="宋体" charset="-122"/>
              </a:rPr>
              <a:t> </a:t>
            </a:r>
            <a:r>
              <a:rPr lang="zh-CN" altLang="en-US" sz="2400" dirty="0" smtClean="0">
                <a:ea typeface="宋体" charset="-122"/>
              </a:rPr>
              <a:t>高速</a:t>
            </a:r>
            <a:r>
              <a:rPr lang="en-US" altLang="zh-CN" sz="2400" dirty="0" smtClean="0">
                <a:ea typeface="宋体" charset="-122"/>
              </a:rPr>
              <a:t>WPAN</a:t>
            </a:r>
            <a:r>
              <a:rPr lang="zh-CN" altLang="en-US" sz="2400" dirty="0" smtClean="0">
                <a:ea typeface="宋体" charset="-122"/>
              </a:rPr>
              <a:t>（</a:t>
            </a:r>
            <a:r>
              <a:rPr lang="en-US" altLang="zh-CN" sz="2400" dirty="0" smtClean="0">
                <a:ea typeface="宋体" charset="-122"/>
              </a:rPr>
              <a:t>55Mb/s</a:t>
            </a:r>
            <a:r>
              <a:rPr lang="zh-CN" altLang="en-US" sz="2400" dirty="0" smtClean="0">
                <a:ea typeface="宋体" charset="-122"/>
              </a:rPr>
              <a:t>）</a:t>
            </a:r>
          </a:p>
          <a:p>
            <a:pPr lvl="1">
              <a:lnSpc>
                <a:spcPct val="80000"/>
              </a:lnSpc>
            </a:pPr>
            <a:r>
              <a:rPr lang="en-US" altLang="zh-CN" sz="2400" dirty="0" smtClean="0">
                <a:ea typeface="宋体" charset="-122"/>
              </a:rPr>
              <a:t>802.15.3a </a:t>
            </a:r>
            <a:r>
              <a:rPr lang="en-US" altLang="zh-CN" sz="2400" dirty="0" smtClean="0">
                <a:latin typeface="Arial" charset="0"/>
                <a:ea typeface="宋体" charset="-122"/>
              </a:rPr>
              <a:t>—</a:t>
            </a:r>
            <a:r>
              <a:rPr lang="en-US" altLang="zh-CN" sz="2400" dirty="0" smtClean="0">
                <a:ea typeface="宋体" charset="-122"/>
              </a:rPr>
              <a:t> </a:t>
            </a:r>
            <a:r>
              <a:rPr lang="zh-CN" altLang="en-US" sz="2400" dirty="0" smtClean="0">
                <a:ea typeface="宋体" charset="-122"/>
              </a:rPr>
              <a:t>超高速</a:t>
            </a:r>
            <a:r>
              <a:rPr lang="en-US" altLang="zh-CN" sz="2400" dirty="0" smtClean="0">
                <a:ea typeface="宋体" charset="-122"/>
              </a:rPr>
              <a:t>WPAN</a:t>
            </a:r>
            <a:r>
              <a:rPr lang="zh-CN" altLang="en-US" sz="2400" dirty="0" smtClean="0">
                <a:ea typeface="宋体" charset="-122"/>
              </a:rPr>
              <a:t>（</a:t>
            </a:r>
            <a:r>
              <a:rPr lang="en-US" altLang="zh-CN" sz="2400" dirty="0" smtClean="0">
                <a:ea typeface="宋体" charset="-122"/>
              </a:rPr>
              <a:t>110</a:t>
            </a:r>
            <a:r>
              <a:rPr lang="zh-CN" altLang="en-US" sz="2400" dirty="0" smtClean="0">
                <a:ea typeface="宋体" charset="-122"/>
              </a:rPr>
              <a:t>、</a:t>
            </a:r>
            <a:r>
              <a:rPr lang="en-US" altLang="zh-CN" sz="2400" dirty="0" smtClean="0">
                <a:ea typeface="宋体" charset="-122"/>
              </a:rPr>
              <a:t>200</a:t>
            </a:r>
            <a:r>
              <a:rPr lang="zh-CN" altLang="en-US" sz="2400" dirty="0" smtClean="0">
                <a:ea typeface="宋体" charset="-122"/>
              </a:rPr>
              <a:t>、</a:t>
            </a:r>
            <a:r>
              <a:rPr lang="en-US" altLang="zh-CN" sz="2400" dirty="0" smtClean="0">
                <a:ea typeface="宋体" charset="-122"/>
              </a:rPr>
              <a:t>400Mb/s</a:t>
            </a:r>
            <a:r>
              <a:rPr lang="zh-CN" altLang="en-US" sz="2400" dirty="0" smtClean="0">
                <a:ea typeface="宋体" charset="-122"/>
              </a:rPr>
              <a:t>）</a:t>
            </a:r>
          </a:p>
          <a:p>
            <a:pPr lvl="1">
              <a:lnSpc>
                <a:spcPct val="80000"/>
              </a:lnSpc>
            </a:pPr>
            <a:r>
              <a:rPr lang="en-US" altLang="zh-CN" sz="2400" dirty="0" smtClean="0">
                <a:ea typeface="宋体" charset="-122"/>
              </a:rPr>
              <a:t>802.15.4 </a:t>
            </a:r>
            <a:r>
              <a:rPr lang="en-US" altLang="zh-CN" sz="2400" dirty="0" smtClean="0">
                <a:latin typeface="Arial" charset="0"/>
                <a:ea typeface="宋体" charset="-122"/>
              </a:rPr>
              <a:t>—</a:t>
            </a:r>
            <a:r>
              <a:rPr lang="en-US" altLang="zh-CN" sz="2400" dirty="0" smtClean="0">
                <a:ea typeface="宋体" charset="-122"/>
              </a:rPr>
              <a:t> </a:t>
            </a:r>
            <a:r>
              <a:rPr lang="zh-CN" altLang="en-US" sz="2400" dirty="0" smtClean="0">
                <a:ea typeface="宋体" charset="-122"/>
              </a:rPr>
              <a:t>低速</a:t>
            </a:r>
            <a:r>
              <a:rPr lang="en-US" altLang="zh-CN" sz="2400" dirty="0" smtClean="0">
                <a:ea typeface="宋体" charset="-122"/>
              </a:rPr>
              <a:t>WPAN</a:t>
            </a:r>
          </a:p>
          <a:p>
            <a:pPr>
              <a:lnSpc>
                <a:spcPct val="80000"/>
              </a:lnSpc>
            </a:pPr>
            <a:r>
              <a:rPr lang="en-US" altLang="zh-CN" sz="2800" dirty="0" smtClean="0"/>
              <a:t>802.16</a:t>
            </a:r>
            <a:r>
              <a:rPr lang="en-US" altLang="zh-CN" baseline="30000" dirty="0" smtClean="0"/>
              <a:t>*</a:t>
            </a:r>
            <a:r>
              <a:rPr lang="en-US" altLang="zh-CN" sz="2800" dirty="0" smtClean="0"/>
              <a:t> — </a:t>
            </a:r>
            <a:r>
              <a:rPr lang="zh-CN" altLang="en-US" sz="2800" dirty="0" smtClean="0"/>
              <a:t>宽带无线接入。</a:t>
            </a:r>
          </a:p>
          <a:p>
            <a:pPr>
              <a:lnSpc>
                <a:spcPct val="80000"/>
              </a:lnSpc>
            </a:pPr>
            <a:r>
              <a:rPr lang="en-US" altLang="zh-CN" sz="2800" dirty="0" smtClean="0"/>
              <a:t>802.17</a:t>
            </a:r>
            <a:r>
              <a:rPr lang="en-US" altLang="zh-CN" baseline="30000" dirty="0" smtClean="0"/>
              <a:t>*</a:t>
            </a:r>
            <a:r>
              <a:rPr lang="en-US" altLang="zh-CN" sz="2800" dirty="0" smtClean="0"/>
              <a:t> — </a:t>
            </a:r>
            <a:r>
              <a:rPr lang="zh-CN" altLang="en-US" sz="2800" dirty="0" smtClean="0"/>
              <a:t>弹性分组环（</a:t>
            </a:r>
            <a:r>
              <a:rPr lang="en-US" altLang="zh-CN" sz="2800" dirty="0" smtClean="0"/>
              <a:t>Resilient Packet Ring</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sz="4000" dirty="0" smtClean="0"/>
              <a:t>1.  </a:t>
            </a:r>
            <a:r>
              <a:rPr lang="zh-CN" altLang="en-US" sz="4000" dirty="0" smtClean="0"/>
              <a:t>以太网</a:t>
            </a:r>
            <a:r>
              <a:rPr lang="zh-CN" altLang="en-US" sz="4000"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extLst>
      <p:ext uri="{BB962C8B-B14F-4D97-AF65-F5344CB8AC3E}">
        <p14:creationId xmlns:p14="http://schemas.microsoft.com/office/powerpoint/2010/main" xmlns=""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sz="4000" dirty="0" smtClean="0"/>
              <a:t>2.  </a:t>
            </a:r>
            <a:r>
              <a:rPr lang="zh-CN" altLang="en-US" sz="4000" dirty="0"/>
              <a:t>适配器的作用</a:t>
            </a:r>
            <a:r>
              <a:rPr lang="zh-CN" altLang="en-US" dirty="0"/>
              <a:t>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xmlns=""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xmlns="" val="2843719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altLang="zh-CN" sz="4000" dirty="0" smtClean="0"/>
              <a:t>3.</a:t>
            </a:r>
            <a:r>
              <a:rPr lang="zh-CN" altLang="en-US" sz="4000" dirty="0" smtClean="0"/>
              <a:t>以太网传输使用</a:t>
            </a:r>
            <a:r>
              <a:rPr lang="zh-CN" altLang="en-US" sz="4000" dirty="0" smtClean="0">
                <a:solidFill>
                  <a:srgbClr val="FF0000"/>
                </a:solidFill>
              </a:rPr>
              <a:t>曼彻斯特</a:t>
            </a:r>
            <a:r>
              <a:rPr lang="zh-CN" altLang="en-US" sz="4000" dirty="0" smtClean="0"/>
              <a:t>编码</a:t>
            </a:r>
            <a:endParaRPr lang="zh-CN" altLang="en-US" sz="4000" dirty="0"/>
          </a:p>
        </p:txBody>
      </p:sp>
      <p:sp>
        <p:nvSpPr>
          <p:cNvPr id="2" name="内容占位符 1"/>
          <p:cNvSpPr>
            <a:spLocks noGrp="1"/>
          </p:cNvSpPr>
          <p:nvPr>
            <p:ph idx="1"/>
          </p:nvPr>
        </p:nvSpPr>
        <p:spPr/>
        <p:txBody>
          <a:bodyPr/>
          <a:lstStyle/>
          <a:p>
            <a:pPr marL="0" indent="0"/>
            <a:r>
              <a:rPr lang="en-US" altLang="zh-CN" dirty="0" smtClean="0"/>
              <a:t>Manchester</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00064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4000" dirty="0" smtClean="0"/>
              <a:t>4. </a:t>
            </a:r>
            <a:r>
              <a:rPr lang="zh-CN" altLang="en-US" sz="4000" dirty="0" smtClean="0"/>
              <a:t>以太网的两个重要举措 </a:t>
            </a:r>
          </a:p>
        </p:txBody>
      </p:sp>
      <p:sp>
        <p:nvSpPr>
          <p:cNvPr id="141315" name="Rectangle 3"/>
          <p:cNvSpPr>
            <a:spLocks noGrp="1" noChangeArrowheads="1"/>
          </p:cNvSpPr>
          <p:nvPr>
            <p:ph idx="1"/>
          </p:nvPr>
        </p:nvSpPr>
        <p:spPr/>
        <p:txBody>
          <a:bodyPr/>
          <a:lstStyle/>
          <a:p>
            <a:pPr>
              <a:lnSpc>
                <a:spcPct val="90000"/>
              </a:lnSpc>
            </a:pPr>
            <a:r>
              <a:rPr lang="zh-CN" altLang="en-US" dirty="0" smtClean="0"/>
              <a:t>较为灵活的无连接的工作方式，即不必先建立连接就可以直接发送数据。 </a:t>
            </a:r>
          </a:p>
          <a:p>
            <a:pPr>
              <a:lnSpc>
                <a:spcPct val="90000"/>
              </a:lnSpc>
            </a:pPr>
            <a:r>
              <a:rPr lang="zh-CN" altLang="en-US" dirty="0" smtClean="0"/>
              <a:t>对发送的数据帧不进行编号，也不要求对方发回确认。</a:t>
            </a:r>
          </a:p>
          <a:p>
            <a:pPr lvl="1">
              <a:lnSpc>
                <a:spcPct val="90000"/>
              </a:lnSpc>
            </a:pPr>
            <a:r>
              <a:rPr lang="zh-CN" altLang="en-US" dirty="0" smtClean="0">
                <a:solidFill>
                  <a:srgbClr val="333399"/>
                </a:solidFill>
                <a:ea typeface="黑体" pitchFamily="2" charset="-122"/>
              </a:rPr>
              <a:t>这样做的理由是局域网信道的质量很好，因信道质量产生差错的概率是很小的。</a:t>
            </a:r>
            <a:r>
              <a:rPr lang="zh-CN" altLang="en-US" dirty="0" smtClean="0">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z="4000" dirty="0" smtClean="0"/>
              <a:t>5. </a:t>
            </a:r>
            <a:r>
              <a:rPr lang="zh-CN" altLang="en-US" sz="4000" dirty="0" smtClean="0"/>
              <a:t>以太网提供的服务 </a:t>
            </a:r>
          </a:p>
        </p:txBody>
      </p:sp>
      <p:sp>
        <p:nvSpPr>
          <p:cNvPr id="143363" name="Rectangle 3"/>
          <p:cNvSpPr>
            <a:spLocks noGrp="1" noChangeArrowheads="1"/>
          </p:cNvSpPr>
          <p:nvPr>
            <p:ph type="body" idx="1"/>
          </p:nvPr>
        </p:nvSpPr>
        <p:spPr/>
        <p:txBody>
          <a:bodyPr/>
          <a:lstStyle/>
          <a:p>
            <a:pPr>
              <a:lnSpc>
                <a:spcPct val="90000"/>
              </a:lnSpc>
            </a:pPr>
            <a:r>
              <a:rPr lang="zh-CN" altLang="en-US" dirty="0" smtClean="0"/>
              <a:t>以太网提供的服务是不可靠的交付，即尽最大努力的交付。</a:t>
            </a:r>
          </a:p>
          <a:p>
            <a:pPr>
              <a:lnSpc>
                <a:spcPct val="90000"/>
              </a:lnSpc>
            </a:pPr>
            <a:r>
              <a:rPr lang="zh-CN" altLang="en-US" dirty="0" smtClean="0"/>
              <a:t>当目的站收到有差错的数据帧时就丢弃此帧，其他什么也不做。差错的纠正由上层来完成。</a:t>
            </a:r>
          </a:p>
          <a:p>
            <a:pPr>
              <a:lnSpc>
                <a:spcPct val="90000"/>
              </a:lnSpc>
            </a:pPr>
            <a:r>
              <a:rPr lang="zh-CN" altLang="en-US" dirty="0" smtClean="0"/>
              <a:t>一旦上层发现丢失了数据将进行重传，但以太网并不知道这是一个重传的帧，而是当作一个新的数据帧来发送。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xmlns=""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xmlns=""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xmlns=""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xmlns="" val="3272326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每个接入站点在发送前都先“载波监听”了，为什么发送时还要进行“碰撞检测”？</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xmlns="" val="632298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smtClean="0"/>
              <a:t>停止发送</a:t>
            </a:r>
            <a:endParaRPr lang="en-US" altLang="zh-CN" dirty="0" smtClean="0"/>
          </a:p>
          <a:p>
            <a:pPr lvl="1"/>
            <a:r>
              <a:rPr lang="zh-CN" altLang="en-US" dirty="0" smtClean="0"/>
              <a:t>在发生碰撞时，总线上传输的信号产生了严重的失真，无法从中恢复出有用的信息来。</a:t>
            </a:r>
          </a:p>
          <a:p>
            <a:pPr lvl="1"/>
            <a:r>
              <a:rPr lang="zh-CN" altLang="en-US" dirty="0" smtClean="0">
                <a:solidFill>
                  <a:srgbClr val="0000FF"/>
                </a:solidFill>
              </a:rPr>
              <a:t>每</a:t>
            </a:r>
            <a:r>
              <a:rPr lang="zh-CN" altLang="en-US" dirty="0">
                <a:solidFill>
                  <a:srgbClr val="0000FF"/>
                </a:solidFill>
              </a:rPr>
              <a:t>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r>
              <a:rPr lang="zh-CN" altLang="en-US" dirty="0" smtClean="0">
                <a:solidFill>
                  <a:srgbClr val="0000FF"/>
                </a:solidFill>
              </a:rPr>
              <a:t>。</a:t>
            </a:r>
            <a:endParaRPr lang="en-US" altLang="zh-CN" dirty="0" smtClean="0">
              <a:solidFill>
                <a:srgbClr val="0000FF"/>
              </a:solidFill>
            </a:endParaRPr>
          </a:p>
          <a:p>
            <a:r>
              <a:rPr lang="zh-CN" altLang="en-US" dirty="0" smtClean="0"/>
              <a:t>强化碰撞</a:t>
            </a:r>
            <a:endParaRPr lang="en-US" altLang="zh-CN" dirty="0" smtClean="0"/>
          </a:p>
          <a:p>
            <a:pPr lvl="1"/>
            <a:r>
              <a:rPr lang="zh-CN" altLang="en-US" dirty="0" smtClean="0">
                <a:latin typeface="Arial" charset="0"/>
              </a:rPr>
              <a:t>停止发送数据后，再继续发送若干比特的</a:t>
            </a:r>
            <a:r>
              <a:rPr lang="zh-CN" altLang="en-US" dirty="0" smtClean="0">
                <a:solidFill>
                  <a:srgbClr val="FF0000"/>
                </a:solidFill>
                <a:latin typeface="Arial" charset="0"/>
              </a:rPr>
              <a:t>人为干扰信号  </a:t>
            </a:r>
            <a:r>
              <a:rPr lang="en-US" altLang="zh-CN" dirty="0" smtClean="0">
                <a:latin typeface="Arial" charset="0"/>
              </a:rPr>
              <a:t>(jamming signal)</a:t>
            </a:r>
            <a:r>
              <a:rPr lang="zh-CN" altLang="en-US" dirty="0" smtClean="0">
                <a:latin typeface="Arial" charset="0"/>
              </a:rPr>
              <a:t>，以便让所有用户都知道现在已经发生了碰撞。</a:t>
            </a:r>
            <a:r>
              <a:rPr lang="zh-CN" altLang="en-US" dirty="0" smtClean="0"/>
              <a:t>  </a:t>
            </a:r>
          </a:p>
        </p:txBody>
      </p:sp>
    </p:spTree>
    <p:extLst>
      <p:ext uri="{BB962C8B-B14F-4D97-AF65-F5344CB8AC3E}">
        <p14:creationId xmlns:p14="http://schemas.microsoft.com/office/powerpoint/2010/main" xmlns=""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xmlns=""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xmlns=""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a:t>
            </a:r>
            <a:r>
              <a:rPr lang="zh-CN" altLang="en-US" sz="2400" dirty="0" smtClean="0">
                <a:latin typeface="Arial" charset="0"/>
                <a:ea typeface="黑体" pitchFamily="2" charset="-122"/>
              </a:rPr>
              <a:t>集合 </a:t>
            </a:r>
            <a:r>
              <a:rPr lang="en-US" altLang="zh-CN" sz="2400" dirty="0" smtClean="0">
                <a:latin typeface="Arial" charset="0"/>
                <a:ea typeface="黑体" pitchFamily="2" charset="-122"/>
              </a:rPr>
              <a:t>[</a:t>
            </a:r>
            <a:r>
              <a:rPr lang="en-US" altLang="zh-CN" sz="2400" dirty="0">
                <a:latin typeface="Arial" charset="0"/>
                <a:ea typeface="黑体" pitchFamily="2" charset="-122"/>
              </a:rPr>
              <a:t>0</a:t>
            </a:r>
            <a:r>
              <a:rPr lang="en-US" altLang="zh-CN" sz="2400" dirty="0" smtClean="0">
                <a:latin typeface="Arial" charset="0"/>
                <a:ea typeface="黑体" pitchFamily="2" charset="-122"/>
              </a:rPr>
              <a:t>, 1, … , </a:t>
            </a:r>
            <a:r>
              <a:rPr lang="en-US" altLang="zh-CN" sz="2400" dirty="0">
                <a:latin typeface="Arial" charset="0"/>
                <a:ea typeface="黑体" pitchFamily="2" charset="-122"/>
              </a:rPr>
              <a:t>(2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en-US" altLang="zh-CN" sz="2400" dirty="0" smtClean="0">
                <a:latin typeface="Arial" charset="0"/>
                <a:ea typeface="黑体" pitchFamily="2" charset="-122"/>
              </a:rPr>
              <a:t>)] </a:t>
            </a:r>
            <a:r>
              <a:rPr lang="zh-CN" altLang="en-US" sz="2400" dirty="0" smtClean="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xmlns=""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xmlns="" val="27455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本章重点</a:t>
            </a:r>
          </a:p>
        </p:txBody>
      </p:sp>
      <p:sp>
        <p:nvSpPr>
          <p:cNvPr id="6147" name="Rectangle 3"/>
          <p:cNvSpPr>
            <a:spLocks noGrp="1" noChangeArrowheads="1"/>
          </p:cNvSpPr>
          <p:nvPr>
            <p:ph type="body" idx="1"/>
          </p:nvPr>
        </p:nvSpPr>
        <p:spPr/>
        <p:txBody>
          <a:bodyPr/>
          <a:lstStyle/>
          <a:p>
            <a:pPr eaLnBrk="1" hangingPunct="1"/>
            <a:r>
              <a:rPr lang="zh-CN" altLang="en-US" smtClean="0"/>
              <a:t>数据链路层的三个基本问题</a:t>
            </a:r>
          </a:p>
          <a:p>
            <a:pPr eaLnBrk="1" hangingPunct="1"/>
            <a:r>
              <a:rPr lang="en-US" altLang="zh-CN" smtClean="0"/>
              <a:t>PPP</a:t>
            </a:r>
            <a:r>
              <a:rPr lang="zh-CN" altLang="en-US" smtClean="0"/>
              <a:t>协议的工作原理及帧格式</a:t>
            </a:r>
            <a:endParaRPr lang="en-US" altLang="zh-CN" smtClean="0"/>
          </a:p>
          <a:p>
            <a:pPr eaLnBrk="1" hangingPunct="1"/>
            <a:r>
              <a:rPr lang="zh-CN" altLang="en-US" smtClean="0"/>
              <a:t>局域网的概念（特点、优点、分类、传输媒体、媒体共享技术）</a:t>
            </a:r>
          </a:p>
          <a:p>
            <a:pPr eaLnBrk="1" hangingPunct="1"/>
            <a:r>
              <a:rPr lang="en-US" altLang="zh-CN" smtClean="0"/>
              <a:t>CSMA/CD</a:t>
            </a:r>
            <a:r>
              <a:rPr lang="zh-CN" altLang="en-US" smtClean="0"/>
              <a:t>协议</a:t>
            </a:r>
          </a:p>
          <a:p>
            <a:pPr eaLnBrk="1" hangingPunct="1"/>
            <a:r>
              <a:rPr lang="zh-CN" altLang="en-US" smtClean="0"/>
              <a:t>以太网的</a:t>
            </a:r>
            <a:r>
              <a:rPr lang="en-US" altLang="zh-CN" smtClean="0"/>
              <a:t>MAC</a:t>
            </a:r>
            <a:r>
              <a:rPr lang="zh-CN" altLang="en-US" smtClean="0"/>
              <a:t>帧结构和</a:t>
            </a:r>
            <a:r>
              <a:rPr lang="en-US" altLang="zh-CN" smtClean="0"/>
              <a:t>MAC</a:t>
            </a:r>
            <a:r>
              <a:rPr lang="zh-CN" altLang="en-US" smtClean="0"/>
              <a:t>地址</a:t>
            </a:r>
          </a:p>
          <a:p>
            <a:pPr eaLnBrk="1" hangingPunct="1"/>
            <a:r>
              <a:rPr lang="zh-CN" altLang="en-US" smtClean="0"/>
              <a:t>以太网的扩展方式</a:t>
            </a:r>
          </a:p>
          <a:p>
            <a:pPr eaLnBrk="1" hangingPunct="1"/>
            <a:r>
              <a:rPr lang="zh-CN" altLang="en-US" smtClean="0"/>
              <a:t>虚拟局域网的概念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05821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sz="3600" b="1" smtClean="0">
                <a:solidFill>
                  <a:schemeClr val="tx2"/>
                </a:solidFill>
              </a:rPr>
              <a:t>CSMA/CD</a:t>
            </a:r>
          </a:p>
        </p:txBody>
      </p:sp>
      <p:grpSp>
        <p:nvGrpSpPr>
          <p:cNvPr id="2" name="Group 3"/>
          <p:cNvGrpSpPr>
            <a:grpSpLocks/>
          </p:cNvGrpSpPr>
          <p:nvPr/>
        </p:nvGrpSpPr>
        <p:grpSpPr bwMode="auto">
          <a:xfrm>
            <a:off x="1676797" y="2060575"/>
            <a:ext cx="5448300" cy="1422400"/>
            <a:chOff x="976" y="736"/>
            <a:chExt cx="3168" cy="896"/>
          </a:xfrm>
        </p:grpSpPr>
        <p:sp>
          <p:nvSpPr>
            <p:cNvPr id="114756" name="Line 4"/>
            <p:cNvSpPr>
              <a:spLocks noChangeShapeType="1"/>
            </p:cNvSpPr>
            <p:nvPr/>
          </p:nvSpPr>
          <p:spPr bwMode="auto">
            <a:xfrm flipV="1">
              <a:off x="1480" y="1152"/>
              <a:ext cx="0" cy="472"/>
            </a:xfrm>
            <a:prstGeom prst="line">
              <a:avLst/>
            </a:prstGeom>
            <a:noFill/>
            <a:ln w="50800">
              <a:solidFill>
                <a:schemeClr val="bg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57" name="Line 5"/>
            <p:cNvSpPr>
              <a:spLocks noChangeShapeType="1"/>
            </p:cNvSpPr>
            <p:nvPr/>
          </p:nvSpPr>
          <p:spPr bwMode="auto">
            <a:xfrm flipV="1">
              <a:off x="2920" y="1192"/>
              <a:ext cx="0" cy="43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58" name="Line 6"/>
            <p:cNvSpPr>
              <a:spLocks noChangeShapeType="1"/>
            </p:cNvSpPr>
            <p:nvPr/>
          </p:nvSpPr>
          <p:spPr bwMode="auto">
            <a:xfrm flipV="1">
              <a:off x="3640" y="1192"/>
              <a:ext cx="0" cy="432"/>
            </a:xfrm>
            <a:prstGeom prst="line">
              <a:avLst/>
            </a:prstGeom>
            <a:noFill/>
            <a:ln w="50800">
              <a:solidFill>
                <a:schemeClr val="bg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59" name="Line 7"/>
            <p:cNvSpPr>
              <a:spLocks noChangeShapeType="1"/>
            </p:cNvSpPr>
            <p:nvPr/>
          </p:nvSpPr>
          <p:spPr bwMode="auto">
            <a:xfrm flipV="1">
              <a:off x="2200" y="1152"/>
              <a:ext cx="0" cy="47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pic>
          <p:nvPicPr>
            <p:cNvPr id="114760" name="Picture 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4"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61" name="Picture 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14"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762" name="Line 10"/>
            <p:cNvSpPr>
              <a:spLocks noChangeShapeType="1"/>
            </p:cNvSpPr>
            <p:nvPr/>
          </p:nvSpPr>
          <p:spPr bwMode="auto">
            <a:xfrm>
              <a:off x="976" y="1624"/>
              <a:ext cx="3168" cy="0"/>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3" name="Group 11"/>
            <p:cNvGrpSpPr>
              <a:grpSpLocks/>
            </p:cNvGrpSpPr>
            <p:nvPr/>
          </p:nvGrpSpPr>
          <p:grpSpPr bwMode="auto">
            <a:xfrm>
              <a:off x="1260" y="736"/>
              <a:ext cx="1274" cy="502"/>
              <a:chOff x="1260" y="736"/>
              <a:chExt cx="1274" cy="502"/>
            </a:xfrm>
          </p:grpSpPr>
          <p:pic>
            <p:nvPicPr>
              <p:cNvPr id="114770" name="Picture 1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60"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71" name="Picture 1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0"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438" name="Rectangle 14"/>
              <p:cNvSpPr>
                <a:spLocks noChangeArrowheads="1"/>
              </p:cNvSpPr>
              <p:nvPr/>
            </p:nvSpPr>
            <p:spPr bwMode="auto">
              <a:xfrm>
                <a:off x="1318"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00B179"/>
                    </a:solidFill>
                    <a:effectLst>
                      <a:outerShdw blurRad="38100" dist="38100" dir="2700000" algn="tl">
                        <a:srgbClr val="C0C0C0"/>
                      </a:outerShdw>
                    </a:effectLst>
                    <a:latin typeface="Arial" charset="0"/>
                  </a:rPr>
                  <a:t>A</a:t>
                </a:r>
              </a:p>
            </p:txBody>
          </p:sp>
          <p:sp>
            <p:nvSpPr>
              <p:cNvPr id="359439" name="Rectangle 15"/>
              <p:cNvSpPr>
                <a:spLocks noChangeArrowheads="1"/>
              </p:cNvSpPr>
              <p:nvPr/>
            </p:nvSpPr>
            <p:spPr bwMode="auto">
              <a:xfrm>
                <a:off x="2038"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7D00E4"/>
                    </a:solidFill>
                    <a:effectLst>
                      <a:outerShdw blurRad="38100" dist="38100" dir="2700000" algn="tl">
                        <a:srgbClr val="C0C0C0"/>
                      </a:outerShdw>
                    </a:effectLst>
                    <a:latin typeface="Arial" charset="0"/>
                  </a:rPr>
                  <a:t>B</a:t>
                </a:r>
              </a:p>
            </p:txBody>
          </p:sp>
        </p:grpSp>
        <p:sp>
          <p:nvSpPr>
            <p:cNvPr id="359440" name="Rectangle 16"/>
            <p:cNvSpPr>
              <a:spLocks noChangeArrowheads="1"/>
            </p:cNvSpPr>
            <p:nvPr/>
          </p:nvSpPr>
          <p:spPr bwMode="auto">
            <a:xfrm>
              <a:off x="2752"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7D00E4"/>
                  </a:solidFill>
                  <a:effectLst>
                    <a:outerShdw blurRad="38100" dist="38100" dir="2700000" algn="tl">
                      <a:srgbClr val="C0C0C0"/>
                    </a:outerShdw>
                  </a:effectLst>
                  <a:latin typeface="Arial" charset="0"/>
                </a:rPr>
                <a:t>C</a:t>
              </a:r>
            </a:p>
          </p:txBody>
        </p:sp>
        <p:sp>
          <p:nvSpPr>
            <p:cNvPr id="359441" name="Rectangle 17"/>
            <p:cNvSpPr>
              <a:spLocks noChangeArrowheads="1"/>
            </p:cNvSpPr>
            <p:nvPr/>
          </p:nvSpPr>
          <p:spPr bwMode="auto">
            <a:xfrm>
              <a:off x="3472"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00B179"/>
                  </a:solidFill>
                  <a:effectLst>
                    <a:outerShdw blurRad="38100" dist="38100" dir="2700000" algn="tl">
                      <a:srgbClr val="C0C0C0"/>
                    </a:outerShdw>
                  </a:effectLst>
                  <a:latin typeface="Arial" charset="0"/>
                </a:rPr>
                <a:t>D</a:t>
              </a:r>
            </a:p>
          </p:txBody>
        </p:sp>
        <p:sp>
          <p:nvSpPr>
            <p:cNvPr id="114766" name="Line 18"/>
            <p:cNvSpPr>
              <a:spLocks noChangeShapeType="1"/>
            </p:cNvSpPr>
            <p:nvPr/>
          </p:nvSpPr>
          <p:spPr bwMode="auto">
            <a:xfrm>
              <a:off x="1480" y="1200"/>
              <a:ext cx="0" cy="424"/>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67" name="Line 19"/>
            <p:cNvSpPr>
              <a:spLocks noChangeShapeType="1"/>
            </p:cNvSpPr>
            <p:nvPr/>
          </p:nvSpPr>
          <p:spPr bwMode="auto">
            <a:xfrm>
              <a:off x="1480" y="1624"/>
              <a:ext cx="1416"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68" name="Line 20"/>
            <p:cNvSpPr>
              <a:spLocks noChangeShapeType="1"/>
            </p:cNvSpPr>
            <p:nvPr/>
          </p:nvSpPr>
          <p:spPr bwMode="auto">
            <a:xfrm>
              <a:off x="3640" y="1192"/>
              <a:ext cx="0" cy="44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69" name="Line 21"/>
            <p:cNvSpPr>
              <a:spLocks noChangeShapeType="1"/>
            </p:cNvSpPr>
            <p:nvPr/>
          </p:nvSpPr>
          <p:spPr bwMode="auto">
            <a:xfrm flipH="1">
              <a:off x="2900" y="1624"/>
              <a:ext cx="744"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4" name="Group 22"/>
          <p:cNvGrpSpPr>
            <a:grpSpLocks/>
          </p:cNvGrpSpPr>
          <p:nvPr/>
        </p:nvGrpSpPr>
        <p:grpSpPr bwMode="auto">
          <a:xfrm>
            <a:off x="1676797" y="2060575"/>
            <a:ext cx="5448300" cy="2406650"/>
            <a:chOff x="973" y="740"/>
            <a:chExt cx="3168" cy="1516"/>
          </a:xfrm>
        </p:grpSpPr>
        <p:grpSp>
          <p:nvGrpSpPr>
            <p:cNvPr id="5" name="Group 23"/>
            <p:cNvGrpSpPr>
              <a:grpSpLocks/>
            </p:cNvGrpSpPr>
            <p:nvPr/>
          </p:nvGrpSpPr>
          <p:grpSpPr bwMode="auto">
            <a:xfrm>
              <a:off x="973" y="740"/>
              <a:ext cx="3168" cy="1202"/>
              <a:chOff x="976" y="1966"/>
              <a:chExt cx="3168" cy="1202"/>
            </a:xfrm>
          </p:grpSpPr>
          <p:sp>
            <p:nvSpPr>
              <p:cNvPr id="114724" name="Line 24"/>
              <p:cNvSpPr>
                <a:spLocks noChangeShapeType="1"/>
              </p:cNvSpPr>
              <p:nvPr/>
            </p:nvSpPr>
            <p:spPr bwMode="auto">
              <a:xfrm flipV="1">
                <a:off x="1480" y="2382"/>
                <a:ext cx="0" cy="47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25" name="Line 25"/>
              <p:cNvSpPr>
                <a:spLocks noChangeShapeType="1"/>
              </p:cNvSpPr>
              <p:nvPr/>
            </p:nvSpPr>
            <p:spPr bwMode="auto">
              <a:xfrm flipV="1">
                <a:off x="2920" y="2422"/>
                <a:ext cx="0" cy="43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26" name="Line 26"/>
              <p:cNvSpPr>
                <a:spLocks noChangeShapeType="1"/>
              </p:cNvSpPr>
              <p:nvPr/>
            </p:nvSpPr>
            <p:spPr bwMode="auto">
              <a:xfrm flipV="1">
                <a:off x="3640" y="2422"/>
                <a:ext cx="0" cy="43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27" name="Line 27"/>
              <p:cNvSpPr>
                <a:spLocks noChangeShapeType="1"/>
              </p:cNvSpPr>
              <p:nvPr/>
            </p:nvSpPr>
            <p:spPr bwMode="auto">
              <a:xfrm flipV="1">
                <a:off x="2200" y="2382"/>
                <a:ext cx="0" cy="47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pic>
            <p:nvPicPr>
              <p:cNvPr id="114728" name="Picture 2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4" y="196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29" name="Picture 2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14" y="196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730" name="Line 30"/>
              <p:cNvSpPr>
                <a:spLocks noChangeShapeType="1"/>
              </p:cNvSpPr>
              <p:nvPr/>
            </p:nvSpPr>
            <p:spPr bwMode="auto">
              <a:xfrm>
                <a:off x="976" y="2854"/>
                <a:ext cx="3168" cy="0"/>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455" name="Rectangle 31"/>
              <p:cNvSpPr>
                <a:spLocks noChangeArrowheads="1"/>
              </p:cNvSpPr>
              <p:nvPr/>
            </p:nvSpPr>
            <p:spPr bwMode="auto">
              <a:xfrm>
                <a:off x="2752" y="203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7D00E4"/>
                    </a:solidFill>
                    <a:effectLst>
                      <a:outerShdw blurRad="38100" dist="38100" dir="2700000" algn="tl">
                        <a:srgbClr val="C0C0C0"/>
                      </a:outerShdw>
                    </a:effectLst>
                    <a:latin typeface="Arial" charset="0"/>
                  </a:rPr>
                  <a:t>C</a:t>
                </a:r>
              </a:p>
            </p:txBody>
          </p:sp>
          <p:sp>
            <p:nvSpPr>
              <p:cNvPr id="359456" name="Rectangle 32"/>
              <p:cNvSpPr>
                <a:spLocks noChangeArrowheads="1"/>
              </p:cNvSpPr>
              <p:nvPr/>
            </p:nvSpPr>
            <p:spPr bwMode="auto">
              <a:xfrm>
                <a:off x="3472" y="203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00B179"/>
                    </a:solidFill>
                    <a:effectLst>
                      <a:outerShdw blurRad="38100" dist="38100" dir="2700000" algn="tl">
                        <a:srgbClr val="C0C0C0"/>
                      </a:outerShdw>
                    </a:effectLst>
                    <a:latin typeface="Arial" charset="0"/>
                  </a:rPr>
                  <a:t>D</a:t>
                </a:r>
              </a:p>
            </p:txBody>
          </p:sp>
          <p:sp>
            <p:nvSpPr>
              <p:cNvPr id="114733" name="Line 33"/>
              <p:cNvSpPr>
                <a:spLocks noChangeShapeType="1"/>
              </p:cNvSpPr>
              <p:nvPr/>
            </p:nvSpPr>
            <p:spPr bwMode="auto">
              <a:xfrm>
                <a:off x="1480" y="2430"/>
                <a:ext cx="0" cy="424"/>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34" name="Line 34"/>
              <p:cNvSpPr>
                <a:spLocks noChangeShapeType="1"/>
              </p:cNvSpPr>
              <p:nvPr/>
            </p:nvSpPr>
            <p:spPr bwMode="auto">
              <a:xfrm>
                <a:off x="1480" y="2854"/>
                <a:ext cx="1416"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35" name="Line 35"/>
              <p:cNvSpPr>
                <a:spLocks noChangeShapeType="1"/>
              </p:cNvSpPr>
              <p:nvPr/>
            </p:nvSpPr>
            <p:spPr bwMode="auto">
              <a:xfrm>
                <a:off x="3640" y="2422"/>
                <a:ext cx="0" cy="44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nvGrpSpPr>
              <p:cNvPr id="6" name="Group 36"/>
              <p:cNvGrpSpPr>
                <a:grpSpLocks/>
              </p:cNvGrpSpPr>
              <p:nvPr/>
            </p:nvGrpSpPr>
            <p:grpSpPr bwMode="auto">
              <a:xfrm>
                <a:off x="2634" y="2494"/>
                <a:ext cx="220" cy="674"/>
                <a:chOff x="2634" y="1264"/>
                <a:chExt cx="220" cy="674"/>
              </a:xfrm>
            </p:grpSpPr>
            <p:sp>
              <p:nvSpPr>
                <p:cNvPr id="114750" name="Arc 37"/>
                <p:cNvSpPr>
                  <a:spLocks/>
                </p:cNvSpPr>
                <p:nvPr/>
              </p:nvSpPr>
              <p:spPr bwMode="auto">
                <a:xfrm>
                  <a:off x="2778" y="1464"/>
                  <a:ext cx="76" cy="1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9"/>
                        <a:pt x="9498" y="155"/>
                        <a:pt x="21315" y="-1"/>
                      </a:cubicBezTo>
                    </a:path>
                    <a:path w="21600" h="21598" stroke="0" extrusionOk="0">
                      <a:moveTo>
                        <a:pt x="0" y="21598"/>
                      </a:moveTo>
                      <a:cubicBezTo>
                        <a:pt x="0" y="9779"/>
                        <a:pt x="9498" y="155"/>
                        <a:pt x="21315" y="-1"/>
                      </a:cubicBezTo>
                      <a:lnTo>
                        <a:pt x="21600" y="21598"/>
                      </a:lnTo>
                      <a:lnTo>
                        <a:pt x="0" y="21598"/>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51" name="Arc 38"/>
                <p:cNvSpPr>
                  <a:spLocks/>
                </p:cNvSpPr>
                <p:nvPr/>
              </p:nvSpPr>
              <p:spPr bwMode="auto">
                <a:xfrm>
                  <a:off x="2706" y="1336"/>
                  <a:ext cx="148" cy="2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27"/>
                        <a:pt x="9581" y="80"/>
                        <a:pt x="21454" y="0"/>
                      </a:cubicBezTo>
                    </a:path>
                    <a:path w="21600" h="21600" stroke="0" extrusionOk="0">
                      <a:moveTo>
                        <a:pt x="0" y="21600"/>
                      </a:moveTo>
                      <a:cubicBezTo>
                        <a:pt x="0" y="9727"/>
                        <a:pt x="9581" y="80"/>
                        <a:pt x="21454" y="0"/>
                      </a:cubicBezTo>
                      <a:lnTo>
                        <a:pt x="21600" y="21600"/>
                      </a:lnTo>
                      <a:lnTo>
                        <a:pt x="0" y="2160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52" name="Arc 39"/>
                <p:cNvSpPr>
                  <a:spLocks/>
                </p:cNvSpPr>
                <p:nvPr/>
              </p:nvSpPr>
              <p:spPr bwMode="auto">
                <a:xfrm>
                  <a:off x="2634" y="1264"/>
                  <a:ext cx="148" cy="3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27"/>
                        <a:pt x="9581" y="80"/>
                        <a:pt x="21454" y="0"/>
                      </a:cubicBezTo>
                    </a:path>
                    <a:path w="21600" h="21600" stroke="0" extrusionOk="0">
                      <a:moveTo>
                        <a:pt x="0" y="21600"/>
                      </a:moveTo>
                      <a:cubicBezTo>
                        <a:pt x="0" y="9727"/>
                        <a:pt x="9581" y="80"/>
                        <a:pt x="21454" y="0"/>
                      </a:cubicBezTo>
                      <a:lnTo>
                        <a:pt x="21600" y="21600"/>
                      </a:lnTo>
                      <a:lnTo>
                        <a:pt x="0" y="2160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53" name="Arc 40"/>
                <p:cNvSpPr>
                  <a:spLocks/>
                </p:cNvSpPr>
                <p:nvPr/>
              </p:nvSpPr>
              <p:spPr bwMode="auto">
                <a:xfrm>
                  <a:off x="2778" y="1571"/>
                  <a:ext cx="76" cy="183"/>
                </a:xfrm>
                <a:custGeom>
                  <a:avLst/>
                  <a:gdLst>
                    <a:gd name="T0" fmla="*/ 0 w 21600"/>
                    <a:gd name="T1" fmla="*/ 0 h 26667"/>
                    <a:gd name="T2" fmla="*/ 0 w 21600"/>
                    <a:gd name="T3" fmla="*/ 0 h 26667"/>
                    <a:gd name="T4" fmla="*/ 0 w 21600"/>
                    <a:gd name="T5" fmla="*/ 0 h 26667"/>
                    <a:gd name="T6" fmla="*/ 0 60000 65536"/>
                    <a:gd name="T7" fmla="*/ 0 60000 65536"/>
                    <a:gd name="T8" fmla="*/ 0 60000 65536"/>
                    <a:gd name="T9" fmla="*/ 0 w 21600"/>
                    <a:gd name="T10" fmla="*/ 0 h 26667"/>
                    <a:gd name="T11" fmla="*/ 21600 w 21600"/>
                    <a:gd name="T12" fmla="*/ 26667 h 26667"/>
                  </a:gdLst>
                  <a:ahLst/>
                  <a:cxnLst>
                    <a:cxn ang="T6">
                      <a:pos x="T0" y="T1"/>
                    </a:cxn>
                    <a:cxn ang="T7">
                      <a:pos x="T2" y="T3"/>
                    </a:cxn>
                    <a:cxn ang="T8">
                      <a:pos x="T4" y="T5"/>
                    </a:cxn>
                  </a:cxnLst>
                  <a:rect l="T9" t="T10" r="T11" b="T12"/>
                  <a:pathLst>
                    <a:path w="21600" h="26667" fill="none" extrusionOk="0">
                      <a:moveTo>
                        <a:pt x="15621" y="26667"/>
                      </a:moveTo>
                      <a:cubicBezTo>
                        <a:pt x="6370" y="24002"/>
                        <a:pt x="0" y="15537"/>
                        <a:pt x="0" y="5911"/>
                      </a:cubicBezTo>
                      <a:cubicBezTo>
                        <a:pt x="-1" y="3911"/>
                        <a:pt x="277" y="1922"/>
                        <a:pt x="824" y="-1"/>
                      </a:cubicBezTo>
                    </a:path>
                    <a:path w="21600" h="26667" stroke="0" extrusionOk="0">
                      <a:moveTo>
                        <a:pt x="15621" y="26667"/>
                      </a:moveTo>
                      <a:cubicBezTo>
                        <a:pt x="6370" y="24002"/>
                        <a:pt x="0" y="15537"/>
                        <a:pt x="0" y="5911"/>
                      </a:cubicBezTo>
                      <a:cubicBezTo>
                        <a:pt x="-1" y="3911"/>
                        <a:pt x="277" y="1922"/>
                        <a:pt x="824" y="-1"/>
                      </a:cubicBezTo>
                      <a:lnTo>
                        <a:pt x="21600" y="5911"/>
                      </a:lnTo>
                      <a:lnTo>
                        <a:pt x="15621" y="26667"/>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54" name="Arc 41"/>
                <p:cNvSpPr>
                  <a:spLocks/>
                </p:cNvSpPr>
                <p:nvPr/>
              </p:nvSpPr>
              <p:spPr bwMode="auto">
                <a:xfrm>
                  <a:off x="2706" y="1538"/>
                  <a:ext cx="148" cy="347"/>
                </a:xfrm>
                <a:custGeom>
                  <a:avLst/>
                  <a:gdLst>
                    <a:gd name="T0" fmla="*/ 0 w 21600"/>
                    <a:gd name="T1" fmla="*/ 0 h 26738"/>
                    <a:gd name="T2" fmla="*/ 0 w 21600"/>
                    <a:gd name="T3" fmla="*/ 0 h 26738"/>
                    <a:gd name="T4" fmla="*/ 0 w 21600"/>
                    <a:gd name="T5" fmla="*/ 0 h 26738"/>
                    <a:gd name="T6" fmla="*/ 0 60000 65536"/>
                    <a:gd name="T7" fmla="*/ 0 60000 65536"/>
                    <a:gd name="T8" fmla="*/ 0 60000 65536"/>
                    <a:gd name="T9" fmla="*/ 0 w 21600"/>
                    <a:gd name="T10" fmla="*/ 0 h 26738"/>
                    <a:gd name="T11" fmla="*/ 21600 w 21600"/>
                    <a:gd name="T12" fmla="*/ 26738 h 26738"/>
                  </a:gdLst>
                  <a:ahLst/>
                  <a:cxnLst>
                    <a:cxn ang="T6">
                      <a:pos x="T0" y="T1"/>
                    </a:cxn>
                    <a:cxn ang="T7">
                      <a:pos x="T2" y="T3"/>
                    </a:cxn>
                    <a:cxn ang="T8">
                      <a:pos x="T4" y="T5"/>
                    </a:cxn>
                  </a:cxnLst>
                  <a:rect l="T9" t="T10" r="T11" b="T12"/>
                  <a:pathLst>
                    <a:path w="21600" h="26738" fill="none" extrusionOk="0">
                      <a:moveTo>
                        <a:pt x="15614" y="26738"/>
                      </a:moveTo>
                      <a:cubicBezTo>
                        <a:pt x="6367" y="24071"/>
                        <a:pt x="0" y="15608"/>
                        <a:pt x="0" y="5984"/>
                      </a:cubicBezTo>
                      <a:cubicBezTo>
                        <a:pt x="-1" y="3959"/>
                        <a:pt x="284" y="1945"/>
                        <a:pt x="845" y="0"/>
                      </a:cubicBezTo>
                    </a:path>
                    <a:path w="21600" h="26738" stroke="0" extrusionOk="0">
                      <a:moveTo>
                        <a:pt x="15614" y="26738"/>
                      </a:moveTo>
                      <a:cubicBezTo>
                        <a:pt x="6367" y="24071"/>
                        <a:pt x="0" y="15608"/>
                        <a:pt x="0" y="5984"/>
                      </a:cubicBezTo>
                      <a:cubicBezTo>
                        <a:pt x="-1" y="3959"/>
                        <a:pt x="284" y="1945"/>
                        <a:pt x="845" y="0"/>
                      </a:cubicBezTo>
                      <a:lnTo>
                        <a:pt x="21600" y="5984"/>
                      </a:lnTo>
                      <a:lnTo>
                        <a:pt x="15614" y="26738"/>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55" name="Arc 42"/>
                <p:cNvSpPr>
                  <a:spLocks/>
                </p:cNvSpPr>
                <p:nvPr/>
              </p:nvSpPr>
              <p:spPr bwMode="auto">
                <a:xfrm>
                  <a:off x="2634" y="1513"/>
                  <a:ext cx="148" cy="425"/>
                </a:xfrm>
                <a:custGeom>
                  <a:avLst/>
                  <a:gdLst>
                    <a:gd name="T0" fmla="*/ 0 w 21600"/>
                    <a:gd name="T1" fmla="*/ 0 h 26688"/>
                    <a:gd name="T2" fmla="*/ 0 w 21600"/>
                    <a:gd name="T3" fmla="*/ 0 h 26688"/>
                    <a:gd name="T4" fmla="*/ 0 w 21600"/>
                    <a:gd name="T5" fmla="*/ 0 h 26688"/>
                    <a:gd name="T6" fmla="*/ 0 60000 65536"/>
                    <a:gd name="T7" fmla="*/ 0 60000 65536"/>
                    <a:gd name="T8" fmla="*/ 0 60000 65536"/>
                    <a:gd name="T9" fmla="*/ 0 w 21600"/>
                    <a:gd name="T10" fmla="*/ 0 h 26688"/>
                    <a:gd name="T11" fmla="*/ 21600 w 21600"/>
                    <a:gd name="T12" fmla="*/ 26688 h 26688"/>
                  </a:gdLst>
                  <a:ahLst/>
                  <a:cxnLst>
                    <a:cxn ang="T6">
                      <a:pos x="T0" y="T1"/>
                    </a:cxn>
                    <a:cxn ang="T7">
                      <a:pos x="T2" y="T3"/>
                    </a:cxn>
                    <a:cxn ang="T8">
                      <a:pos x="T4" y="T5"/>
                    </a:cxn>
                  </a:cxnLst>
                  <a:rect l="T9" t="T10" r="T11" b="T12"/>
                  <a:pathLst>
                    <a:path w="21600" h="26688" fill="none" extrusionOk="0">
                      <a:moveTo>
                        <a:pt x="15607" y="26687"/>
                      </a:moveTo>
                      <a:cubicBezTo>
                        <a:pt x="6363" y="24018"/>
                        <a:pt x="0" y="15557"/>
                        <a:pt x="0" y="5936"/>
                      </a:cubicBezTo>
                      <a:cubicBezTo>
                        <a:pt x="-1" y="3928"/>
                        <a:pt x="279" y="1930"/>
                        <a:pt x="831" y="-1"/>
                      </a:cubicBezTo>
                    </a:path>
                    <a:path w="21600" h="26688" stroke="0" extrusionOk="0">
                      <a:moveTo>
                        <a:pt x="15607" y="26687"/>
                      </a:moveTo>
                      <a:cubicBezTo>
                        <a:pt x="6363" y="24018"/>
                        <a:pt x="0" y="15557"/>
                        <a:pt x="0" y="5936"/>
                      </a:cubicBezTo>
                      <a:cubicBezTo>
                        <a:pt x="-1" y="3928"/>
                        <a:pt x="279" y="1930"/>
                        <a:pt x="831" y="-1"/>
                      </a:cubicBezTo>
                      <a:lnTo>
                        <a:pt x="21600" y="5936"/>
                      </a:lnTo>
                      <a:lnTo>
                        <a:pt x="15607" y="26687"/>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114737" name="Line 43"/>
              <p:cNvSpPr>
                <a:spLocks noChangeShapeType="1"/>
              </p:cNvSpPr>
              <p:nvPr/>
            </p:nvSpPr>
            <p:spPr bwMode="auto">
              <a:xfrm flipH="1">
                <a:off x="2900" y="2854"/>
                <a:ext cx="744"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nvGrpSpPr>
              <p:cNvPr id="7" name="Group 44"/>
              <p:cNvGrpSpPr>
                <a:grpSpLocks/>
              </p:cNvGrpSpPr>
              <p:nvPr/>
            </p:nvGrpSpPr>
            <p:grpSpPr bwMode="auto">
              <a:xfrm>
                <a:off x="2961" y="2494"/>
                <a:ext cx="216" cy="674"/>
                <a:chOff x="2961" y="1264"/>
                <a:chExt cx="216" cy="674"/>
              </a:xfrm>
            </p:grpSpPr>
            <p:sp>
              <p:nvSpPr>
                <p:cNvPr id="114744" name="Arc 45"/>
                <p:cNvSpPr>
                  <a:spLocks/>
                </p:cNvSpPr>
                <p:nvPr/>
              </p:nvSpPr>
              <p:spPr bwMode="auto">
                <a:xfrm>
                  <a:off x="2965" y="1456"/>
                  <a:ext cx="76" cy="183"/>
                </a:xfrm>
                <a:custGeom>
                  <a:avLst/>
                  <a:gdLst>
                    <a:gd name="T0" fmla="*/ 0 w 21600"/>
                    <a:gd name="T1" fmla="*/ 0 h 26692"/>
                    <a:gd name="T2" fmla="*/ 0 w 21600"/>
                    <a:gd name="T3" fmla="*/ 0 h 26692"/>
                    <a:gd name="T4" fmla="*/ 0 w 21600"/>
                    <a:gd name="T5" fmla="*/ 0 h 26692"/>
                    <a:gd name="T6" fmla="*/ 0 60000 65536"/>
                    <a:gd name="T7" fmla="*/ 0 60000 65536"/>
                    <a:gd name="T8" fmla="*/ 0 60000 65536"/>
                    <a:gd name="T9" fmla="*/ 0 w 21600"/>
                    <a:gd name="T10" fmla="*/ 0 h 26692"/>
                    <a:gd name="T11" fmla="*/ 21600 w 21600"/>
                    <a:gd name="T12" fmla="*/ 26692 h 26692"/>
                  </a:gdLst>
                  <a:ahLst/>
                  <a:cxnLst>
                    <a:cxn ang="T6">
                      <a:pos x="T0" y="T1"/>
                    </a:cxn>
                    <a:cxn ang="T7">
                      <a:pos x="T2" y="T3"/>
                    </a:cxn>
                    <a:cxn ang="T8">
                      <a:pos x="T4" y="T5"/>
                    </a:cxn>
                  </a:cxnLst>
                  <a:rect l="T9" t="T10" r="T11" b="T12"/>
                  <a:pathLst>
                    <a:path w="21600" h="26692" fill="none" extrusionOk="0">
                      <a:moveTo>
                        <a:pt x="5675" y="0"/>
                      </a:moveTo>
                      <a:cubicBezTo>
                        <a:pt x="15076" y="2560"/>
                        <a:pt x="21600" y="11097"/>
                        <a:pt x="21600" y="20841"/>
                      </a:cubicBezTo>
                      <a:cubicBezTo>
                        <a:pt x="21600" y="22819"/>
                        <a:pt x="21328" y="24787"/>
                        <a:pt x="20792" y="26691"/>
                      </a:cubicBezTo>
                    </a:path>
                    <a:path w="21600" h="26692" stroke="0" extrusionOk="0">
                      <a:moveTo>
                        <a:pt x="5675" y="0"/>
                      </a:moveTo>
                      <a:cubicBezTo>
                        <a:pt x="15076" y="2560"/>
                        <a:pt x="21600" y="11097"/>
                        <a:pt x="21600" y="20841"/>
                      </a:cubicBezTo>
                      <a:cubicBezTo>
                        <a:pt x="21600" y="22819"/>
                        <a:pt x="21328" y="24787"/>
                        <a:pt x="20792" y="26691"/>
                      </a:cubicBezTo>
                      <a:lnTo>
                        <a:pt x="0" y="20841"/>
                      </a:lnTo>
                      <a:lnTo>
                        <a:pt x="5675" y="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45" name="Arc 46"/>
                <p:cNvSpPr>
                  <a:spLocks/>
                </p:cNvSpPr>
                <p:nvPr/>
              </p:nvSpPr>
              <p:spPr bwMode="auto">
                <a:xfrm>
                  <a:off x="2961" y="1333"/>
                  <a:ext cx="144" cy="347"/>
                </a:xfrm>
                <a:custGeom>
                  <a:avLst/>
                  <a:gdLst>
                    <a:gd name="T0" fmla="*/ 0 w 21600"/>
                    <a:gd name="T1" fmla="*/ 0 h 26753"/>
                    <a:gd name="T2" fmla="*/ 0 w 21600"/>
                    <a:gd name="T3" fmla="*/ 0 h 26753"/>
                    <a:gd name="T4" fmla="*/ 0 w 21600"/>
                    <a:gd name="T5" fmla="*/ 0 h 26753"/>
                    <a:gd name="T6" fmla="*/ 0 60000 65536"/>
                    <a:gd name="T7" fmla="*/ 0 60000 65536"/>
                    <a:gd name="T8" fmla="*/ 0 60000 65536"/>
                    <a:gd name="T9" fmla="*/ 0 w 21600"/>
                    <a:gd name="T10" fmla="*/ 0 h 26753"/>
                    <a:gd name="T11" fmla="*/ 21600 w 21600"/>
                    <a:gd name="T12" fmla="*/ 26753 h 26753"/>
                  </a:gdLst>
                  <a:ahLst/>
                  <a:cxnLst>
                    <a:cxn ang="T6">
                      <a:pos x="T0" y="T1"/>
                    </a:cxn>
                    <a:cxn ang="T7">
                      <a:pos x="T2" y="T3"/>
                    </a:cxn>
                    <a:cxn ang="T8">
                      <a:pos x="T4" y="T5"/>
                    </a:cxn>
                  </a:cxnLst>
                  <a:rect l="T9" t="T10" r="T11" b="T12"/>
                  <a:pathLst>
                    <a:path w="21600" h="26753" fill="none" extrusionOk="0">
                      <a:moveTo>
                        <a:pt x="5841" y="-1"/>
                      </a:moveTo>
                      <a:cubicBezTo>
                        <a:pt x="15160" y="2617"/>
                        <a:pt x="21600" y="11115"/>
                        <a:pt x="21600" y="20795"/>
                      </a:cubicBezTo>
                      <a:cubicBezTo>
                        <a:pt x="21600" y="22810"/>
                        <a:pt x="21317" y="24815"/>
                        <a:pt x="20762" y="26753"/>
                      </a:cubicBezTo>
                    </a:path>
                    <a:path w="21600" h="26753" stroke="0" extrusionOk="0">
                      <a:moveTo>
                        <a:pt x="5841" y="-1"/>
                      </a:moveTo>
                      <a:cubicBezTo>
                        <a:pt x="15160" y="2617"/>
                        <a:pt x="21600" y="11115"/>
                        <a:pt x="21600" y="20795"/>
                      </a:cubicBezTo>
                      <a:cubicBezTo>
                        <a:pt x="21600" y="22810"/>
                        <a:pt x="21317" y="24815"/>
                        <a:pt x="20762" y="26753"/>
                      </a:cubicBezTo>
                      <a:lnTo>
                        <a:pt x="0" y="20795"/>
                      </a:lnTo>
                      <a:lnTo>
                        <a:pt x="5841" y="-1"/>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46" name="Arc 47"/>
                <p:cNvSpPr>
                  <a:spLocks/>
                </p:cNvSpPr>
                <p:nvPr/>
              </p:nvSpPr>
              <p:spPr bwMode="auto">
                <a:xfrm>
                  <a:off x="3033" y="1264"/>
                  <a:ext cx="144" cy="425"/>
                </a:xfrm>
                <a:custGeom>
                  <a:avLst/>
                  <a:gdLst>
                    <a:gd name="T0" fmla="*/ 0 w 21600"/>
                    <a:gd name="T1" fmla="*/ 0 h 26715"/>
                    <a:gd name="T2" fmla="*/ 0 w 21600"/>
                    <a:gd name="T3" fmla="*/ 0 h 26715"/>
                    <a:gd name="T4" fmla="*/ 0 w 21600"/>
                    <a:gd name="T5" fmla="*/ 0 h 26715"/>
                    <a:gd name="T6" fmla="*/ 0 60000 65536"/>
                    <a:gd name="T7" fmla="*/ 0 60000 65536"/>
                    <a:gd name="T8" fmla="*/ 0 60000 65536"/>
                    <a:gd name="T9" fmla="*/ 0 w 21600"/>
                    <a:gd name="T10" fmla="*/ 0 h 26715"/>
                    <a:gd name="T11" fmla="*/ 21600 w 21600"/>
                    <a:gd name="T12" fmla="*/ 26715 h 26715"/>
                  </a:gdLst>
                  <a:ahLst/>
                  <a:cxnLst>
                    <a:cxn ang="T6">
                      <a:pos x="T0" y="T1"/>
                    </a:cxn>
                    <a:cxn ang="T7">
                      <a:pos x="T2" y="T3"/>
                    </a:cxn>
                    <a:cxn ang="T8">
                      <a:pos x="T4" y="T5"/>
                    </a:cxn>
                  </a:cxnLst>
                  <a:rect l="T9" t="T10" r="T11" b="T12"/>
                  <a:pathLst>
                    <a:path w="21600" h="26715" fill="none" extrusionOk="0">
                      <a:moveTo>
                        <a:pt x="5852" y="-1"/>
                      </a:moveTo>
                      <a:cubicBezTo>
                        <a:pt x="15165" y="2621"/>
                        <a:pt x="21600" y="11116"/>
                        <a:pt x="21600" y="20792"/>
                      </a:cubicBezTo>
                      <a:cubicBezTo>
                        <a:pt x="21600" y="22795"/>
                        <a:pt x="21321" y="24788"/>
                        <a:pt x="20772" y="26715"/>
                      </a:cubicBezTo>
                    </a:path>
                    <a:path w="21600" h="26715" stroke="0" extrusionOk="0">
                      <a:moveTo>
                        <a:pt x="5852" y="-1"/>
                      </a:moveTo>
                      <a:cubicBezTo>
                        <a:pt x="15165" y="2621"/>
                        <a:pt x="21600" y="11116"/>
                        <a:pt x="21600" y="20792"/>
                      </a:cubicBezTo>
                      <a:cubicBezTo>
                        <a:pt x="21600" y="22795"/>
                        <a:pt x="21321" y="24788"/>
                        <a:pt x="20772" y="26715"/>
                      </a:cubicBezTo>
                      <a:lnTo>
                        <a:pt x="0" y="20792"/>
                      </a:lnTo>
                      <a:lnTo>
                        <a:pt x="5852" y="-1"/>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47" name="Arc 48"/>
                <p:cNvSpPr>
                  <a:spLocks/>
                </p:cNvSpPr>
                <p:nvPr/>
              </p:nvSpPr>
              <p:spPr bwMode="auto">
                <a:xfrm>
                  <a:off x="2965" y="1598"/>
                  <a:ext cx="76" cy="1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48" name="Arc 49"/>
                <p:cNvSpPr>
                  <a:spLocks/>
                </p:cNvSpPr>
                <p:nvPr/>
              </p:nvSpPr>
              <p:spPr bwMode="auto">
                <a:xfrm>
                  <a:off x="2961" y="1602"/>
                  <a:ext cx="144" cy="2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4749" name="Arc 50"/>
                <p:cNvSpPr>
                  <a:spLocks/>
                </p:cNvSpPr>
                <p:nvPr/>
              </p:nvSpPr>
              <p:spPr bwMode="auto">
                <a:xfrm>
                  <a:off x="3033" y="1594"/>
                  <a:ext cx="144" cy="3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8" name="Group 51"/>
              <p:cNvGrpSpPr>
                <a:grpSpLocks/>
              </p:cNvGrpSpPr>
              <p:nvPr/>
            </p:nvGrpSpPr>
            <p:grpSpPr bwMode="auto">
              <a:xfrm>
                <a:off x="1254" y="1966"/>
                <a:ext cx="1274" cy="502"/>
                <a:chOff x="1254" y="736"/>
                <a:chExt cx="1274" cy="502"/>
              </a:xfrm>
            </p:grpSpPr>
            <p:pic>
              <p:nvPicPr>
                <p:cNvPr id="114740"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4"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41" name="Picture 5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74" y="736"/>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9478" name="Rectangle 54"/>
                <p:cNvSpPr>
                  <a:spLocks noChangeArrowheads="1"/>
                </p:cNvSpPr>
                <p:nvPr/>
              </p:nvSpPr>
              <p:spPr bwMode="auto">
                <a:xfrm>
                  <a:off x="1312"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00B179"/>
                      </a:solidFill>
                      <a:effectLst>
                        <a:outerShdw blurRad="38100" dist="38100" dir="2700000" algn="tl">
                          <a:srgbClr val="C0C0C0"/>
                        </a:outerShdw>
                      </a:effectLst>
                      <a:latin typeface="Arial" charset="0"/>
                    </a:rPr>
                    <a:t>A</a:t>
                  </a:r>
                </a:p>
              </p:txBody>
            </p:sp>
            <p:sp>
              <p:nvSpPr>
                <p:cNvPr id="359479" name="Rectangle 55"/>
                <p:cNvSpPr>
                  <a:spLocks noChangeArrowheads="1"/>
                </p:cNvSpPr>
                <p:nvPr/>
              </p:nvSpPr>
              <p:spPr bwMode="auto">
                <a:xfrm>
                  <a:off x="2032" y="802"/>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sz="2200" b="1" smtClean="0">
                      <a:solidFill>
                        <a:srgbClr val="7D00E4"/>
                      </a:solidFill>
                      <a:effectLst>
                        <a:outerShdw blurRad="38100" dist="38100" dir="2700000" algn="tl">
                          <a:srgbClr val="C0C0C0"/>
                        </a:outerShdw>
                      </a:effectLst>
                      <a:latin typeface="Arial" charset="0"/>
                    </a:rPr>
                    <a:t>B</a:t>
                  </a:r>
                </a:p>
              </p:txBody>
            </p:sp>
          </p:grpSp>
        </p:grpSp>
        <p:sp>
          <p:nvSpPr>
            <p:cNvPr id="114723" name="Text Box 56"/>
            <p:cNvSpPr txBox="1">
              <a:spLocks noChangeArrowheads="1"/>
            </p:cNvSpPr>
            <p:nvPr/>
          </p:nvSpPr>
          <p:spPr bwMode="auto">
            <a:xfrm>
              <a:off x="2640" y="1968"/>
              <a:ext cx="124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kumimoji="1" lang="zh-CN" altLang="en-US" sz="2400">
                  <a:solidFill>
                    <a:schemeClr val="tx1"/>
                  </a:solidFill>
                  <a:latin typeface="Times New Roman" pitchFamily="18" charset="0"/>
                </a:rPr>
                <a:t>冲突</a:t>
              </a:r>
            </a:p>
          </p:txBody>
        </p:sp>
      </p:grpSp>
      <p:grpSp>
        <p:nvGrpSpPr>
          <p:cNvPr id="9" name="Group 57"/>
          <p:cNvGrpSpPr>
            <a:grpSpLocks/>
          </p:cNvGrpSpPr>
          <p:nvPr/>
        </p:nvGrpSpPr>
        <p:grpSpPr bwMode="auto">
          <a:xfrm>
            <a:off x="1736990" y="4721225"/>
            <a:ext cx="5448300" cy="1422400"/>
            <a:chOff x="976" y="2128"/>
            <a:chExt cx="3168" cy="896"/>
          </a:xfrm>
        </p:grpSpPr>
        <p:sp>
          <p:nvSpPr>
            <p:cNvPr id="114707" name="Line 58"/>
            <p:cNvSpPr>
              <a:spLocks noChangeShapeType="1"/>
            </p:cNvSpPr>
            <p:nvPr/>
          </p:nvSpPr>
          <p:spPr bwMode="auto">
            <a:xfrm flipV="1">
              <a:off x="1480" y="2544"/>
              <a:ext cx="0" cy="472"/>
            </a:xfrm>
            <a:prstGeom prst="line">
              <a:avLst/>
            </a:prstGeom>
            <a:noFill/>
            <a:ln w="50800">
              <a:solidFill>
                <a:srgbClr val="FFD255"/>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08" name="Line 59"/>
            <p:cNvSpPr>
              <a:spLocks noChangeShapeType="1"/>
            </p:cNvSpPr>
            <p:nvPr/>
          </p:nvSpPr>
          <p:spPr bwMode="auto">
            <a:xfrm flipV="1">
              <a:off x="2920" y="2584"/>
              <a:ext cx="0" cy="43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09" name="Line 60"/>
            <p:cNvSpPr>
              <a:spLocks noChangeShapeType="1"/>
            </p:cNvSpPr>
            <p:nvPr/>
          </p:nvSpPr>
          <p:spPr bwMode="auto">
            <a:xfrm flipV="1">
              <a:off x="3640" y="2584"/>
              <a:ext cx="0" cy="432"/>
            </a:xfrm>
            <a:prstGeom prst="line">
              <a:avLst/>
            </a:prstGeom>
            <a:noFill/>
            <a:ln w="50800">
              <a:solidFill>
                <a:srgbClr val="FFD255"/>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114710" name="Line 61"/>
            <p:cNvSpPr>
              <a:spLocks noChangeShapeType="1"/>
            </p:cNvSpPr>
            <p:nvPr/>
          </p:nvSpPr>
          <p:spPr bwMode="auto">
            <a:xfrm flipV="1">
              <a:off x="2200" y="2544"/>
              <a:ext cx="0" cy="472"/>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pic>
          <p:nvPicPr>
            <p:cNvPr id="114711"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4" y="2128"/>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12"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74" y="2128"/>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13" name="Picture 6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4" y="2128"/>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14"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14" y="2128"/>
              <a:ext cx="554" cy="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715" name="Line 66"/>
            <p:cNvSpPr>
              <a:spLocks noChangeShapeType="1"/>
            </p:cNvSpPr>
            <p:nvPr/>
          </p:nvSpPr>
          <p:spPr bwMode="auto">
            <a:xfrm>
              <a:off x="976" y="3016"/>
              <a:ext cx="3168" cy="0"/>
            </a:xfrm>
            <a:prstGeom prst="line">
              <a:avLst/>
            </a:prstGeom>
            <a:noFill/>
            <a:ln w="508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491" name="Rectangle 67"/>
            <p:cNvSpPr>
              <a:spLocks noChangeArrowheads="1"/>
            </p:cNvSpPr>
            <p:nvPr/>
          </p:nvSpPr>
          <p:spPr bwMode="auto">
            <a:xfrm>
              <a:off x="1312" y="2194"/>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b="1" smtClean="0">
                  <a:solidFill>
                    <a:schemeClr val="bg2"/>
                  </a:solidFill>
                  <a:effectLst>
                    <a:outerShdw blurRad="38100" dist="38100" dir="2700000" algn="tl">
                      <a:srgbClr val="C0C0C0"/>
                    </a:outerShdw>
                  </a:effectLst>
                  <a:latin typeface="Arial" charset="0"/>
                </a:rPr>
                <a:t>A</a:t>
              </a:r>
            </a:p>
          </p:txBody>
        </p:sp>
        <p:sp>
          <p:nvSpPr>
            <p:cNvPr id="359492" name="Rectangle 68"/>
            <p:cNvSpPr>
              <a:spLocks noChangeArrowheads="1"/>
            </p:cNvSpPr>
            <p:nvPr/>
          </p:nvSpPr>
          <p:spPr bwMode="auto">
            <a:xfrm>
              <a:off x="2032" y="2194"/>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b="1" smtClean="0">
                  <a:solidFill>
                    <a:schemeClr val="bg2"/>
                  </a:solidFill>
                  <a:effectLst>
                    <a:outerShdw blurRad="38100" dist="38100" dir="2700000" algn="tl">
                      <a:srgbClr val="C0C0C0"/>
                    </a:outerShdw>
                  </a:effectLst>
                  <a:latin typeface="Arial" charset="0"/>
                </a:rPr>
                <a:t>B</a:t>
              </a:r>
            </a:p>
          </p:txBody>
        </p:sp>
        <p:sp>
          <p:nvSpPr>
            <p:cNvPr id="359493" name="Rectangle 69"/>
            <p:cNvSpPr>
              <a:spLocks noChangeArrowheads="1"/>
            </p:cNvSpPr>
            <p:nvPr/>
          </p:nvSpPr>
          <p:spPr bwMode="auto">
            <a:xfrm>
              <a:off x="2752" y="2194"/>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b="1" smtClean="0">
                  <a:solidFill>
                    <a:srgbClr val="3333FF"/>
                  </a:solidFill>
                  <a:effectLst>
                    <a:outerShdw blurRad="38100" dist="38100" dir="2700000" algn="tl">
                      <a:srgbClr val="C0C0C0"/>
                    </a:outerShdw>
                  </a:effectLst>
                  <a:latin typeface="Arial" charset="0"/>
                </a:rPr>
                <a:t>C</a:t>
              </a:r>
            </a:p>
          </p:txBody>
        </p:sp>
        <p:sp>
          <p:nvSpPr>
            <p:cNvPr id="359494" name="Rectangle 70"/>
            <p:cNvSpPr>
              <a:spLocks noChangeArrowheads="1"/>
            </p:cNvSpPr>
            <p:nvPr/>
          </p:nvSpPr>
          <p:spPr bwMode="auto">
            <a:xfrm>
              <a:off x="3472" y="2194"/>
              <a:ext cx="384" cy="216"/>
            </a:xfrm>
            <a:prstGeom prst="rect">
              <a:avLst/>
            </a:prstGeom>
            <a:noFill/>
            <a:ln w="9525">
              <a:noFill/>
              <a:miter lim="800000"/>
              <a:headEnd/>
              <a:tailEnd/>
            </a:ln>
            <a:effectLst/>
          </p:spPr>
          <p:txBody>
            <a:bodyPr wrap="none" lIns="19050" tIns="26988" rIns="19050" bIns="26988"/>
            <a:lstStyle>
              <a:lvl1pPr eaLnBrk="0" hangingPunct="0">
                <a:tabLst>
                  <a:tab pos="457200" algn="l"/>
                  <a:tab pos="914400" algn="l"/>
                  <a:tab pos="1371600" algn="l"/>
                </a:tabLst>
                <a:defRPr sz="2000">
                  <a:solidFill>
                    <a:schemeClr val="tx1"/>
                  </a:solidFill>
                  <a:latin typeface="Tahoma" pitchFamily="34" charset="0"/>
                  <a:ea typeface="宋体" pitchFamily="2" charset="-122"/>
                </a:defRPr>
              </a:lvl1pPr>
              <a:lvl2pPr marL="742950" indent="-285750" eaLnBrk="0" hangingPunct="0">
                <a:tabLst>
                  <a:tab pos="457200" algn="l"/>
                  <a:tab pos="914400" algn="l"/>
                  <a:tab pos="1371600" algn="l"/>
                </a:tabLst>
                <a:defRPr sz="2000">
                  <a:solidFill>
                    <a:schemeClr val="tx1"/>
                  </a:solidFill>
                  <a:latin typeface="Tahoma" pitchFamily="34" charset="0"/>
                  <a:ea typeface="宋体" pitchFamily="2" charset="-122"/>
                </a:defRPr>
              </a:lvl2pPr>
              <a:lvl3pPr marL="1143000" indent="-228600" eaLnBrk="0" hangingPunct="0">
                <a:tabLst>
                  <a:tab pos="457200" algn="l"/>
                  <a:tab pos="914400" algn="l"/>
                  <a:tab pos="1371600" algn="l"/>
                </a:tabLst>
                <a:defRPr sz="2000">
                  <a:solidFill>
                    <a:schemeClr val="tx1"/>
                  </a:solidFill>
                  <a:latin typeface="Tahoma" pitchFamily="34" charset="0"/>
                  <a:ea typeface="宋体" pitchFamily="2" charset="-122"/>
                </a:defRPr>
              </a:lvl3pPr>
              <a:lvl4pPr marL="1600200" indent="-228600" eaLnBrk="0" hangingPunct="0">
                <a:tabLst>
                  <a:tab pos="457200" algn="l"/>
                  <a:tab pos="914400" algn="l"/>
                  <a:tab pos="1371600" algn="l"/>
                </a:tabLst>
                <a:defRPr sz="2000">
                  <a:solidFill>
                    <a:schemeClr val="tx1"/>
                  </a:solidFill>
                  <a:latin typeface="Tahoma" pitchFamily="34" charset="0"/>
                  <a:ea typeface="宋体" pitchFamily="2" charset="-122"/>
                </a:defRPr>
              </a:lvl4pPr>
              <a:lvl5pPr marL="2057400" indent="-228600" eaLnBrk="0" hangingPunct="0">
                <a:tabLst>
                  <a:tab pos="457200" algn="l"/>
                  <a:tab pos="914400" algn="l"/>
                  <a:tab pos="1371600" algn="l"/>
                </a:tabLst>
                <a:defRPr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457200" algn="l"/>
                  <a:tab pos="914400" algn="l"/>
                  <a:tab pos="1371600" algn="l"/>
                </a:tabLst>
                <a:defRPr sz="2000">
                  <a:solidFill>
                    <a:schemeClr val="tx1"/>
                  </a:solidFill>
                  <a:latin typeface="Tahoma" pitchFamily="34" charset="0"/>
                  <a:ea typeface="宋体" pitchFamily="2" charset="-122"/>
                </a:defRPr>
              </a:lvl9pPr>
            </a:lstStyle>
            <a:p>
              <a:pPr algn="ctr">
                <a:lnSpc>
                  <a:spcPts val="2600"/>
                </a:lnSpc>
                <a:defRPr/>
              </a:pPr>
              <a:r>
                <a:rPr kumimoji="1" lang="en-US" altLang="zh-CN" b="1" smtClean="0">
                  <a:solidFill>
                    <a:schemeClr val="bg2"/>
                  </a:solidFill>
                  <a:effectLst>
                    <a:outerShdw blurRad="38100" dist="38100" dir="2700000" algn="tl">
                      <a:srgbClr val="C0C0C0"/>
                    </a:outerShdw>
                  </a:effectLst>
                  <a:latin typeface="Arial" charset="0"/>
                </a:rPr>
                <a:t>D</a:t>
              </a:r>
            </a:p>
          </p:txBody>
        </p:sp>
        <p:sp>
          <p:nvSpPr>
            <p:cNvPr id="114720" name="Line 71"/>
            <p:cNvSpPr>
              <a:spLocks noChangeShapeType="1"/>
            </p:cNvSpPr>
            <p:nvPr/>
          </p:nvSpPr>
          <p:spPr bwMode="auto">
            <a:xfrm>
              <a:off x="1480" y="2592"/>
              <a:ext cx="0" cy="424"/>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sp>
          <p:nvSpPr>
            <p:cNvPr id="114721" name="Line 72"/>
            <p:cNvSpPr>
              <a:spLocks noChangeShapeType="1"/>
            </p:cNvSpPr>
            <p:nvPr/>
          </p:nvSpPr>
          <p:spPr bwMode="auto">
            <a:xfrm>
              <a:off x="3640" y="2584"/>
              <a:ext cx="0" cy="44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sp>
        <p:nvSpPr>
          <p:cNvPr id="359497" name="Text Box 73"/>
          <p:cNvSpPr txBox="1">
            <a:spLocks noChangeArrowheads="1"/>
          </p:cNvSpPr>
          <p:nvPr/>
        </p:nvSpPr>
        <p:spPr bwMode="auto">
          <a:xfrm>
            <a:off x="7680590" y="2257426"/>
            <a:ext cx="1898650" cy="2123658"/>
          </a:xfrm>
          <a:prstGeom prst="rect">
            <a:avLst/>
          </a:prstGeom>
          <a:noFill/>
          <a:ln w="9525">
            <a:solidFill>
              <a:srgbClr val="FFFF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kumimoji="1" lang="zh-CN" altLang="en-US" sz="2400" dirty="0" smtClean="0">
                <a:solidFill>
                  <a:schemeClr val="tx2"/>
                </a:solidFill>
                <a:latin typeface="Times New Roman" pitchFamily="18" charset="0"/>
              </a:rPr>
              <a:t>先</a:t>
            </a:r>
            <a:r>
              <a:rPr kumimoji="1" lang="zh-CN" altLang="en-US" sz="2400" dirty="0">
                <a:solidFill>
                  <a:schemeClr val="tx2"/>
                </a:solidFill>
                <a:latin typeface="Times New Roman" pitchFamily="18" charset="0"/>
              </a:rPr>
              <a:t>听后发</a:t>
            </a:r>
          </a:p>
          <a:p>
            <a:pPr algn="ctr" eaLnBrk="1" hangingPunct="1">
              <a:spcBef>
                <a:spcPct val="50000"/>
              </a:spcBef>
              <a:buClrTx/>
              <a:buSzTx/>
              <a:buFontTx/>
              <a:buNone/>
            </a:pPr>
            <a:r>
              <a:rPr kumimoji="1" lang="zh-CN" altLang="en-US" sz="2400" dirty="0">
                <a:solidFill>
                  <a:schemeClr val="tx2"/>
                </a:solidFill>
                <a:latin typeface="Times New Roman" pitchFamily="18" charset="0"/>
              </a:rPr>
              <a:t>边听边发</a:t>
            </a:r>
          </a:p>
          <a:p>
            <a:pPr algn="ctr" eaLnBrk="1" hangingPunct="1">
              <a:spcBef>
                <a:spcPct val="50000"/>
              </a:spcBef>
              <a:buClrTx/>
              <a:buSzTx/>
              <a:buFontTx/>
              <a:buNone/>
            </a:pPr>
            <a:r>
              <a:rPr kumimoji="1" lang="zh-CN" altLang="en-US" sz="2400" dirty="0">
                <a:solidFill>
                  <a:schemeClr val="tx2"/>
                </a:solidFill>
                <a:latin typeface="Times New Roman" pitchFamily="18" charset="0"/>
              </a:rPr>
              <a:t>冲突停止</a:t>
            </a:r>
          </a:p>
          <a:p>
            <a:pPr algn="ctr" eaLnBrk="1" hangingPunct="1">
              <a:spcBef>
                <a:spcPct val="50000"/>
              </a:spcBef>
              <a:buClrTx/>
              <a:buSzTx/>
              <a:buFontTx/>
              <a:buNone/>
            </a:pPr>
            <a:r>
              <a:rPr kumimoji="1" lang="zh-CN" altLang="en-US" sz="2400" dirty="0">
                <a:solidFill>
                  <a:schemeClr val="tx2"/>
                </a:solidFill>
                <a:latin typeface="Times New Roman" pitchFamily="18" charset="0"/>
              </a:rPr>
              <a:t>等待重发</a:t>
            </a:r>
          </a:p>
        </p:txBody>
      </p:sp>
      <p:grpSp>
        <p:nvGrpSpPr>
          <p:cNvPr id="10" name="Group 74"/>
          <p:cNvGrpSpPr>
            <a:grpSpLocks/>
          </p:cNvGrpSpPr>
          <p:nvPr/>
        </p:nvGrpSpPr>
        <p:grpSpPr bwMode="auto">
          <a:xfrm>
            <a:off x="1255448" y="4619625"/>
            <a:ext cx="6837892" cy="609600"/>
            <a:chOff x="720" y="2352"/>
            <a:chExt cx="3976" cy="384"/>
          </a:xfrm>
        </p:grpSpPr>
        <p:grpSp>
          <p:nvGrpSpPr>
            <p:cNvPr id="11" name="Group 75"/>
            <p:cNvGrpSpPr>
              <a:grpSpLocks/>
            </p:cNvGrpSpPr>
            <p:nvPr/>
          </p:nvGrpSpPr>
          <p:grpSpPr bwMode="auto">
            <a:xfrm>
              <a:off x="720" y="2360"/>
              <a:ext cx="376" cy="376"/>
              <a:chOff x="896" y="2080"/>
              <a:chExt cx="376" cy="376"/>
            </a:xfrm>
          </p:grpSpPr>
          <p:sp>
            <p:nvSpPr>
              <p:cNvPr id="114703" name="Oval 76"/>
              <p:cNvSpPr>
                <a:spLocks noChangeArrowheads="1"/>
              </p:cNvSpPr>
              <p:nvPr/>
            </p:nvSpPr>
            <p:spPr bwMode="auto">
              <a:xfrm>
                <a:off x="896" y="2080"/>
                <a:ext cx="376" cy="376"/>
              </a:xfrm>
              <a:prstGeom prst="ellipse">
                <a:avLst/>
              </a:prstGeom>
              <a:solidFill>
                <a:srgbClr val="717171"/>
              </a:solidFill>
              <a:ln w="25400">
                <a:solidFill>
                  <a:srgbClr val="000000"/>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grpSp>
            <p:nvGrpSpPr>
              <p:cNvPr id="12" name="Group 77"/>
              <p:cNvGrpSpPr>
                <a:grpSpLocks/>
              </p:cNvGrpSpPr>
              <p:nvPr/>
            </p:nvGrpSpPr>
            <p:grpSpPr bwMode="auto">
              <a:xfrm>
                <a:off x="934" y="2115"/>
                <a:ext cx="296" cy="304"/>
                <a:chOff x="934" y="2115"/>
                <a:chExt cx="296" cy="304"/>
              </a:xfrm>
            </p:grpSpPr>
            <p:sp>
              <p:nvSpPr>
                <p:cNvPr id="114705" name="Oval 78"/>
                <p:cNvSpPr>
                  <a:spLocks noChangeArrowheads="1"/>
                </p:cNvSpPr>
                <p:nvPr/>
              </p:nvSpPr>
              <p:spPr bwMode="auto">
                <a:xfrm>
                  <a:off x="934" y="2115"/>
                  <a:ext cx="296" cy="304"/>
                </a:xfrm>
                <a:prstGeom prst="ellipse">
                  <a:avLst/>
                </a:prstGeom>
                <a:solidFill>
                  <a:srgbClr val="FFFFFF"/>
                </a:solidFill>
                <a:ln w="25400">
                  <a:solidFill>
                    <a:srgbClr val="000000"/>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114706" name="Line 79"/>
                <p:cNvSpPr>
                  <a:spLocks noChangeShapeType="1"/>
                </p:cNvSpPr>
                <p:nvPr/>
              </p:nvSpPr>
              <p:spPr bwMode="auto">
                <a:xfrm flipH="1" flipV="1">
                  <a:off x="958" y="2187"/>
                  <a:ext cx="120" cy="88"/>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13" name="Group 80"/>
            <p:cNvGrpSpPr>
              <a:grpSpLocks/>
            </p:cNvGrpSpPr>
            <p:nvPr/>
          </p:nvGrpSpPr>
          <p:grpSpPr bwMode="auto">
            <a:xfrm>
              <a:off x="4320" y="2352"/>
              <a:ext cx="376" cy="368"/>
              <a:chOff x="4008" y="2056"/>
              <a:chExt cx="376" cy="368"/>
            </a:xfrm>
          </p:grpSpPr>
          <p:sp>
            <p:nvSpPr>
              <p:cNvPr id="114699" name="Oval 81"/>
              <p:cNvSpPr>
                <a:spLocks noChangeArrowheads="1"/>
              </p:cNvSpPr>
              <p:nvPr/>
            </p:nvSpPr>
            <p:spPr bwMode="auto">
              <a:xfrm>
                <a:off x="4008" y="2056"/>
                <a:ext cx="376" cy="368"/>
              </a:xfrm>
              <a:prstGeom prst="ellipse">
                <a:avLst/>
              </a:prstGeom>
              <a:solidFill>
                <a:srgbClr val="717171"/>
              </a:solidFill>
              <a:ln w="25400">
                <a:solidFill>
                  <a:srgbClr val="000000"/>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grpSp>
            <p:nvGrpSpPr>
              <p:cNvPr id="14" name="Group 82"/>
              <p:cNvGrpSpPr>
                <a:grpSpLocks/>
              </p:cNvGrpSpPr>
              <p:nvPr/>
            </p:nvGrpSpPr>
            <p:grpSpPr bwMode="auto">
              <a:xfrm>
                <a:off x="4051" y="2090"/>
                <a:ext cx="296" cy="304"/>
                <a:chOff x="4051" y="2090"/>
                <a:chExt cx="296" cy="304"/>
              </a:xfrm>
            </p:grpSpPr>
            <p:sp>
              <p:nvSpPr>
                <p:cNvPr id="114701" name="Oval 83"/>
                <p:cNvSpPr>
                  <a:spLocks noChangeArrowheads="1"/>
                </p:cNvSpPr>
                <p:nvPr/>
              </p:nvSpPr>
              <p:spPr bwMode="auto">
                <a:xfrm>
                  <a:off x="4051" y="2090"/>
                  <a:ext cx="296" cy="304"/>
                </a:xfrm>
                <a:prstGeom prst="ellipse">
                  <a:avLst/>
                </a:prstGeom>
                <a:solidFill>
                  <a:srgbClr val="FFFFFF"/>
                </a:solidFill>
                <a:ln w="25400">
                  <a:solidFill>
                    <a:srgbClr val="000000"/>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114702" name="Line 84"/>
                <p:cNvSpPr>
                  <a:spLocks noChangeShapeType="1"/>
                </p:cNvSpPr>
                <p:nvPr/>
              </p:nvSpPr>
              <p:spPr bwMode="auto">
                <a:xfrm flipH="1">
                  <a:off x="4075" y="2234"/>
                  <a:ext cx="120" cy="88"/>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zh-CN" altLang="en-US"/>
                </a:p>
              </p:txBody>
            </p:sp>
          </p:grpSp>
        </p:grpSp>
      </p:grpSp>
      <p:sp>
        <p:nvSpPr>
          <p:cNvPr id="359509" name="Oval 85"/>
          <p:cNvSpPr>
            <a:spLocks noChangeArrowheads="1"/>
          </p:cNvSpPr>
          <p:nvPr/>
        </p:nvSpPr>
        <p:spPr bwMode="auto">
          <a:xfrm>
            <a:off x="4328716" y="5876925"/>
            <a:ext cx="495300" cy="4572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9497"/>
                                        </p:tgtEl>
                                        <p:attrNameLst>
                                          <p:attrName>style.visibility</p:attrName>
                                        </p:attrNameLst>
                                      </p:cBhvr>
                                      <p:to>
                                        <p:strVal val="visible"/>
                                      </p:to>
                                    </p:set>
                                    <p:anim calcmode="lin" valueType="num">
                                      <p:cBhvr additive="base">
                                        <p:cTn id="7" dur="500" fill="hold"/>
                                        <p:tgtEl>
                                          <p:spTgt spid="359497"/>
                                        </p:tgtEl>
                                        <p:attrNameLst>
                                          <p:attrName>ppt_x</p:attrName>
                                        </p:attrNameLst>
                                      </p:cBhvr>
                                      <p:tavLst>
                                        <p:tav tm="0">
                                          <p:val>
                                            <p:strVal val="1+#ppt_w/2"/>
                                          </p:val>
                                        </p:tav>
                                        <p:tav tm="100000">
                                          <p:val>
                                            <p:strVal val="#ppt_x"/>
                                          </p:val>
                                        </p:tav>
                                      </p:tavLst>
                                    </p:anim>
                                    <p:anim calcmode="lin" valueType="num">
                                      <p:cBhvr additive="base">
                                        <p:cTn id="8" dur="500" fill="hold"/>
                                        <p:tgtEl>
                                          <p:spTgt spid="3594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59509"/>
                                        </p:tgtEl>
                                        <p:attrNameLst>
                                          <p:attrName>style.visibility</p:attrName>
                                        </p:attrNameLst>
                                      </p:cBhvr>
                                      <p:to>
                                        <p:strVal val="visible"/>
                                      </p:to>
                                    </p:set>
                                  </p:childTnLst>
                                  <p:subTnLst>
                                    <p:set>
                                      <p:cBhvr override="childStyle">
                                        <p:cTn dur="1" fill="hold" display="0" masterRel="nextClick" afterEffect="1"/>
                                        <p:tgtEl>
                                          <p:spTgt spid="35950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97" grpId="0" animBg="1" autoUpdateAnimBg="0"/>
      <p:bldP spid="35950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2560" y="1052736"/>
            <a:ext cx="7924800" cy="2143125"/>
          </a:xfrm>
          <a:prstGeom prst="rect">
            <a:avLst/>
          </a:prstGeom>
          <a:noFill/>
        </p:spPr>
        <p:txBody>
          <a:bodyPr vert="horz" wrap="square" rtlCol="0" anchor="ctr" anchorCtr="0">
            <a:noAutofit/>
          </a:bodyPr>
          <a:lstStyle/>
          <a:p>
            <a:r>
              <a:rPr lang="zh-CN" altLang="en-US" sz="2800" dirty="0" smtClean="0"/>
              <a:t>假定</a:t>
            </a:r>
            <a:r>
              <a:rPr lang="en-US" altLang="zh-CN" sz="2800" dirty="0" smtClean="0"/>
              <a:t>1km</a:t>
            </a:r>
            <a:r>
              <a:rPr lang="zh-CN" altLang="en-US" sz="2800" dirty="0" smtClean="0"/>
              <a:t>长的</a:t>
            </a:r>
            <a:r>
              <a:rPr lang="en-US" altLang="zh-CN" sz="2800" dirty="0" smtClean="0"/>
              <a:t>CSMA/CD</a:t>
            </a:r>
            <a:r>
              <a:rPr lang="zh-CN" altLang="en-US" sz="2800" dirty="0" smtClean="0"/>
              <a:t>网络的数据率为</a:t>
            </a:r>
            <a:r>
              <a:rPr lang="en-US" altLang="zh-CN" sz="2800" dirty="0" smtClean="0"/>
              <a:t>1Gbit/s。</a:t>
            </a:r>
            <a:r>
              <a:rPr lang="zh-CN" altLang="en-US" sz="2800" dirty="0" smtClean="0"/>
              <a:t>设信号在网络上的传播速度为</a:t>
            </a:r>
            <a:r>
              <a:rPr lang="en-US" altLang="zh-CN" sz="2800" dirty="0" smtClean="0"/>
              <a:t>200000km/s。</a:t>
            </a:r>
            <a:r>
              <a:rPr lang="zh-CN" altLang="en-US" sz="2800" dirty="0" smtClean="0"/>
              <a:t>能够使用此协议的最短帧长是</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t>字节。</a:t>
            </a:r>
            <a:endParaRPr lang="en-US" altLang="zh-CN" sz="2800" dirty="0" smtClean="0"/>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矩形 13"/>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9" name="TextBox 18"/>
          <p:cNvSpPr txBox="1"/>
          <p:nvPr>
            <p:custDataLst>
              <p:tags r:id="rId6"/>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0" name="TextBox 19"/>
          <p:cNvSpPr txBox="1"/>
          <p:nvPr>
            <p:custDataLst>
              <p:tags r:id="rId7"/>
            </p:custDataLst>
          </p:nvPr>
        </p:nvSpPr>
        <p:spPr>
          <a:xfrm>
            <a:off x="10541000" y="1270000"/>
            <a:ext cx="3332479" cy="1015663"/>
          </a:xfrm>
          <a:prstGeom prst="rect">
            <a:avLst/>
          </a:prstGeom>
          <a:noFill/>
        </p:spPr>
        <p:txBody>
          <a:bodyPr vert="horz" rtlCol="0" anchor="t" anchorCtr="0">
            <a:spAutoFit/>
          </a:bodyPr>
          <a:lstStyle/>
          <a:p>
            <a:pPr lvl="0"/>
            <a:r>
              <a:rPr lang="zh-CN" altLang="en-US" sz="2000" smtClean="0">
                <a:solidFill>
                  <a:srgbClr val="000000"/>
                </a:solidFill>
                <a:latin typeface="Microsoft Yahei"/>
                <a:ea typeface="Microsoft Yahei"/>
                <a:sym typeface="Microsoft Yahei"/>
              </a:rPr>
              <a:t>端到端传播时延为</a:t>
            </a:r>
            <a:r>
              <a:rPr lang="en-US" altLang="zh-CN" sz="2000" smtClean="0">
                <a:solidFill>
                  <a:srgbClr val="000000"/>
                </a:solidFill>
                <a:latin typeface="Microsoft Yahei"/>
                <a:ea typeface="Microsoft Yahei"/>
                <a:sym typeface="Microsoft Yahei"/>
              </a:rPr>
              <a:t>5</a:t>
            </a:r>
            <a:r>
              <a:rPr lang="el-GR" altLang="zh-CN" sz="2000" smtClean="0">
                <a:solidFill>
                  <a:srgbClr val="000000"/>
                </a:solidFill>
                <a:latin typeface="Microsoft Yahei"/>
                <a:ea typeface="Microsoft Yahei"/>
                <a:sym typeface="Microsoft Yahei"/>
              </a:rPr>
              <a:t>μ</a:t>
            </a:r>
            <a:r>
              <a:rPr lang="en-US" altLang="zh-CN" sz="2000" smtClean="0">
                <a:solidFill>
                  <a:srgbClr val="000000"/>
                </a:solidFill>
                <a:latin typeface="Microsoft Yahei"/>
                <a:ea typeface="Microsoft Yahei"/>
                <a:sym typeface="Microsoft Yahei"/>
              </a:rPr>
              <a:t>s</a:t>
            </a:r>
          </a:p>
          <a:p>
            <a:pPr lvl="0"/>
            <a:r>
              <a:rPr lang="en-US" altLang="zh-CN" sz="2000" smtClean="0">
                <a:solidFill>
                  <a:srgbClr val="000000"/>
                </a:solidFill>
                <a:latin typeface="Microsoft Yahei"/>
                <a:ea typeface="Microsoft Yahei"/>
                <a:sym typeface="Microsoft Yahei"/>
              </a:rPr>
              <a:t>10</a:t>
            </a:r>
            <a:r>
              <a:rPr lang="el-GR" altLang="zh-CN" sz="2000" smtClean="0">
                <a:solidFill>
                  <a:srgbClr val="000000"/>
                </a:solidFill>
                <a:latin typeface="Microsoft Yahei"/>
                <a:ea typeface="Microsoft Yahei"/>
                <a:sym typeface="Microsoft Yahei"/>
              </a:rPr>
              <a:t> μ</a:t>
            </a:r>
            <a:r>
              <a:rPr lang="en-US" altLang="zh-CN" sz="2000" smtClean="0">
                <a:solidFill>
                  <a:srgbClr val="000000"/>
                </a:solidFill>
                <a:latin typeface="Microsoft Yahei"/>
                <a:ea typeface="Microsoft Yahei"/>
                <a:sym typeface="Microsoft Yahei"/>
              </a:rPr>
              <a:t>s</a:t>
            </a:r>
            <a:r>
              <a:rPr lang="zh-CN" altLang="en-US" sz="2000" smtClean="0">
                <a:solidFill>
                  <a:srgbClr val="000000"/>
                </a:solidFill>
                <a:latin typeface="Microsoft Yahei"/>
                <a:ea typeface="Microsoft Yahei"/>
                <a:sym typeface="Microsoft Yahei"/>
              </a:rPr>
              <a:t>可发送数据</a:t>
            </a:r>
            <a:r>
              <a:rPr lang="en-US" altLang="zh-CN" sz="2000" smtClean="0">
                <a:solidFill>
                  <a:srgbClr val="000000"/>
                </a:solidFill>
                <a:latin typeface="Microsoft Yahei"/>
                <a:ea typeface="Microsoft Yahei"/>
                <a:sym typeface="Microsoft Yahei"/>
              </a:rPr>
              <a:t>10000bit</a:t>
            </a:r>
          </a:p>
          <a:p>
            <a:pPr lvl="0"/>
            <a:endParaRPr lang="zh-CN" altLang="en-US" sz="2000" dirty="0">
              <a:solidFill>
                <a:srgbClr val="000000"/>
              </a:solidFill>
              <a:latin typeface="Microsoft Yahei"/>
              <a:ea typeface="Microsoft Yahei"/>
              <a:sym typeface="Microsoft Yahei"/>
            </a:endParaRPr>
          </a:p>
        </p:txBody>
      </p:sp>
      <p:grpSp>
        <p:nvGrpSpPr>
          <p:cNvPr id="18" name="组合 17"/>
          <p:cNvGrpSpPr/>
          <p:nvPr>
            <p:custDataLst>
              <p:tags r:id="rId8"/>
            </p:custDataLst>
          </p:nvPr>
        </p:nvGrpSpPr>
        <p:grpSpPr>
          <a:xfrm>
            <a:off x="10299700" y="0"/>
            <a:ext cx="3815080" cy="647700"/>
            <a:chOff x="10299700" y="0"/>
            <a:chExt cx="3815080" cy="647700"/>
          </a:xfrm>
        </p:grpSpPr>
        <p:sp>
          <p:nvSpPr>
            <p:cNvPr id="15" name="RemarkBack"/>
            <p:cNvSpPr/>
            <p:nvPr>
              <p:custDataLst>
                <p:tags r:id="rId19"/>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RemarkBlock"/>
            <p:cNvSpPr/>
            <p:nvPr>
              <p:custDataLst>
                <p:tags r:id="rId20"/>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TitleText"/>
            <p:cNvSpPr txBox="1"/>
            <p:nvPr>
              <p:custDataLst>
                <p:tags r:id="rId21"/>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9"/>
            </p:custDataLst>
          </p:nvPr>
        </p:nvGrpSpPr>
        <p:grpSpPr>
          <a:xfrm>
            <a:off x="0" y="0"/>
            <a:ext cx="9906000" cy="635000"/>
            <a:chOff x="0" y="0"/>
            <a:chExt cx="9906000" cy="635000"/>
          </a:xfrm>
        </p:grpSpPr>
        <p:sp>
          <p:nvSpPr>
            <p:cNvPr id="7" name="TitleBackground"/>
            <p:cNvSpPr/>
            <p:nvPr>
              <p:custDataLst>
                <p:tags r:id="rId15"/>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24" name="组合 23"/>
          <p:cNvGrpSpPr/>
          <p:nvPr>
            <p:custDataLst>
              <p:tags r:id="rId10"/>
            </p:custDataLst>
          </p:nvPr>
        </p:nvGrpSpPr>
        <p:grpSpPr>
          <a:xfrm>
            <a:off x="10299700" y="0"/>
            <a:ext cx="3815080" cy="647700"/>
            <a:chOff x="10299700" y="0"/>
            <a:chExt cx="3815080" cy="647700"/>
          </a:xfrm>
        </p:grpSpPr>
        <p:sp>
          <p:nvSpPr>
            <p:cNvPr id="21" name="RemarkBack"/>
            <p:cNvSpPr/>
            <p:nvPr>
              <p:custDataLst>
                <p:tags r:id="rId12"/>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RemarkBlock"/>
            <p:cNvSpPr/>
            <p:nvPr>
              <p:custDataLst>
                <p:tags r:id="rId13"/>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RemarkTitleText"/>
            <p:cNvSpPr txBox="1"/>
            <p:nvPr>
              <p:custDataLst>
                <p:tags r:id="rId14"/>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descr="tmp71B0.tmp"/>
          <p:cNvPicPr>
            <a:picLocks/>
          </p:cNvPicPr>
          <p:nvPr>
            <p:custDataLst>
              <p:tags r:id="rId11"/>
            </p:custDataLst>
          </p:nvPr>
        </p:nvPicPr>
        <p:blipFill>
          <a:blip r:embed="rId24"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2560" y="1052736"/>
            <a:ext cx="7924800" cy="2143125"/>
          </a:xfrm>
          <a:prstGeom prst="rect">
            <a:avLst/>
          </a:prstGeom>
          <a:noFill/>
        </p:spPr>
        <p:txBody>
          <a:bodyPr vert="horz" wrap="square" rtlCol="0" anchor="ctr" anchorCtr="0">
            <a:noAutofit/>
          </a:bodyPr>
          <a:lstStyle/>
          <a:p>
            <a:r>
              <a:rPr lang="zh-CN" altLang="en-US" sz="2800" dirty="0" smtClean="0"/>
              <a:t>在一个采用</a:t>
            </a:r>
            <a:r>
              <a:rPr lang="en-US" altLang="zh-CN" sz="2800" dirty="0" smtClean="0"/>
              <a:t>CSMA/CD</a:t>
            </a:r>
            <a:r>
              <a:rPr lang="zh-CN" altLang="en-US" sz="2800" dirty="0" smtClean="0"/>
              <a:t>协议的网络中，传输介质是一根完整的电缆，传输速率为</a:t>
            </a:r>
            <a:r>
              <a:rPr lang="en-US" altLang="zh-CN" sz="2800" dirty="0" smtClean="0"/>
              <a:t>1Gbps，</a:t>
            </a:r>
            <a:r>
              <a:rPr lang="zh-CN" altLang="en-US" sz="2800" dirty="0" smtClean="0"/>
              <a:t>电缆中的信号传播速度是</a:t>
            </a:r>
            <a:r>
              <a:rPr lang="en-US" altLang="zh-CN" sz="2800" dirty="0" smtClean="0"/>
              <a:t>200000km/s。</a:t>
            </a:r>
            <a:r>
              <a:rPr lang="zh-CN" altLang="en-US" sz="2800" dirty="0" smtClean="0"/>
              <a:t>若最小数据帧长减少</a:t>
            </a:r>
            <a:r>
              <a:rPr lang="en-US" altLang="zh-CN" sz="2800" dirty="0" smtClean="0"/>
              <a:t>800</a:t>
            </a:r>
            <a:r>
              <a:rPr lang="zh-CN" altLang="en-US" sz="2800" dirty="0" smtClean="0"/>
              <a:t>比特，则最远的两个站点之间的距离至少需要</a:t>
            </a:r>
          </a:p>
        </p:txBody>
      </p:sp>
      <p:sp>
        <p:nvSpPr>
          <p:cNvPr id="6" name="TextBox 5"/>
          <p:cNvSpPr txBox="1"/>
          <p:nvPr>
            <p:custDataLst>
              <p:tags r:id="rId3"/>
            </p:custDataLst>
          </p:nvPr>
        </p:nvSpPr>
        <p:spPr>
          <a:xfrm>
            <a:off x="2000672" y="3501008"/>
            <a:ext cx="2899792" cy="642937"/>
          </a:xfrm>
          <a:prstGeom prst="rect">
            <a:avLst/>
          </a:prstGeom>
          <a:noFill/>
        </p:spPr>
        <p:txBody>
          <a:bodyPr vert="horz" rtlCol="0" anchor="ctr" anchorCtr="0">
            <a:noAutofit/>
          </a:bodyPr>
          <a:lstStyle/>
          <a:p>
            <a:r>
              <a:rPr lang="zh-CN" altLang="en-US" sz="2400" dirty="0" smtClean="0"/>
              <a:t>增加</a:t>
            </a:r>
            <a:r>
              <a:rPr lang="en-US" altLang="zh-CN" sz="2400" dirty="0" smtClean="0"/>
              <a:t>160m</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5044480" y="3495874"/>
            <a:ext cx="2899792" cy="642937"/>
          </a:xfrm>
          <a:prstGeom prst="rect">
            <a:avLst/>
          </a:prstGeom>
          <a:noFill/>
        </p:spPr>
        <p:txBody>
          <a:bodyPr vert="horz" rtlCol="0" anchor="ctr" anchorCtr="0">
            <a:noAutofit/>
          </a:bodyPr>
          <a:lstStyle/>
          <a:p>
            <a:r>
              <a:rPr lang="zh-CN" altLang="en-US" sz="2400" dirty="0" smtClean="0"/>
              <a:t>增加</a:t>
            </a:r>
            <a:r>
              <a:rPr lang="en-US" altLang="zh-CN" sz="2400" dirty="0" smtClean="0"/>
              <a:t>80m</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2899792" cy="642937"/>
          </a:xfrm>
          <a:prstGeom prst="rect">
            <a:avLst/>
          </a:prstGeom>
          <a:noFill/>
        </p:spPr>
        <p:txBody>
          <a:bodyPr vert="horz" rtlCol="0" anchor="ctr" anchorCtr="0">
            <a:noAutofit/>
          </a:bodyPr>
          <a:lstStyle/>
          <a:p>
            <a:r>
              <a:rPr lang="zh-CN" altLang="en-US" sz="2400" dirty="0" smtClean="0"/>
              <a:t>减少</a:t>
            </a:r>
            <a:r>
              <a:rPr lang="en-US" altLang="zh-CN" sz="2400" dirty="0" smtClean="0"/>
              <a:t>160m</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5025008" y="4509120"/>
            <a:ext cx="2899792" cy="642937"/>
          </a:xfrm>
          <a:prstGeom prst="rect">
            <a:avLst/>
          </a:prstGeom>
          <a:noFill/>
        </p:spPr>
        <p:txBody>
          <a:bodyPr vert="horz" rtlCol="0" anchor="ctr" anchorCtr="0">
            <a:noAutofit/>
          </a:bodyPr>
          <a:lstStyle/>
          <a:p>
            <a:r>
              <a:rPr lang="zh-CN" altLang="en-US" sz="2400" dirty="0" smtClean="0"/>
              <a:t>减少</a:t>
            </a:r>
            <a:r>
              <a:rPr lang="en-US" altLang="zh-CN" sz="2400" dirty="0" smtClean="0"/>
              <a:t>80m</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48197" y="356530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4292005" y="356016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4272533" y="4573414"/>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71B0.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z="3600" dirty="0" smtClean="0"/>
              <a:t>例题：（</a:t>
            </a:r>
            <a:r>
              <a:rPr lang="en-US" altLang="zh-CN" sz="3600" dirty="0" smtClean="0"/>
              <a:t>10</a:t>
            </a:r>
            <a:r>
              <a:rPr lang="zh-CN" altLang="en-US" sz="3600" dirty="0" smtClean="0"/>
              <a:t>考研）</a:t>
            </a:r>
          </a:p>
        </p:txBody>
      </p:sp>
      <p:sp>
        <p:nvSpPr>
          <p:cNvPr id="117763" name="内容占位符 2"/>
          <p:cNvSpPr>
            <a:spLocks noGrp="1"/>
          </p:cNvSpPr>
          <p:nvPr>
            <p:ph idx="1"/>
          </p:nvPr>
        </p:nvSpPr>
        <p:spPr/>
        <p:txBody>
          <a:bodyPr/>
          <a:lstStyle/>
          <a:p>
            <a:pPr>
              <a:buFont typeface="Wingdings" pitchFamily="2" charset="2"/>
              <a:buNone/>
            </a:pPr>
            <a:r>
              <a:rPr lang="zh-CN" altLang="zh-CN" sz="2400" dirty="0" smtClean="0"/>
              <a:t>某局域网采用</a:t>
            </a:r>
            <a:r>
              <a:rPr lang="en-US" altLang="zh-CN" sz="2400" dirty="0" smtClean="0"/>
              <a:t>CSMA/CD</a:t>
            </a:r>
            <a:r>
              <a:rPr lang="zh-CN" altLang="zh-CN" sz="2400" dirty="0" smtClean="0"/>
              <a:t>协议实现介质访问控制，数据传输速率为</a:t>
            </a:r>
            <a:r>
              <a:rPr lang="en-US" altLang="zh-CN" sz="2400" dirty="0" smtClean="0"/>
              <a:t>10MBPS,</a:t>
            </a:r>
            <a:r>
              <a:rPr lang="zh-CN" altLang="zh-CN" sz="2400" dirty="0" smtClean="0"/>
              <a:t>主机甲和主机乙之间的距离为</a:t>
            </a:r>
            <a:r>
              <a:rPr lang="en-US" altLang="zh-CN" sz="2400" dirty="0" smtClean="0"/>
              <a:t>2KM</a:t>
            </a:r>
            <a:r>
              <a:rPr lang="zh-CN" altLang="zh-CN" sz="2400" dirty="0" smtClean="0"/>
              <a:t>，信号传播速度是</a:t>
            </a:r>
            <a:r>
              <a:rPr lang="en-US" altLang="zh-CN" sz="2400" dirty="0" smtClean="0"/>
              <a:t>200 000KMS.</a:t>
            </a:r>
            <a:r>
              <a:rPr lang="zh-CN" altLang="zh-CN" sz="2400" dirty="0" smtClean="0"/>
              <a:t>请回答下列问题，并给出计算过程。</a:t>
            </a:r>
          </a:p>
          <a:p>
            <a:pPr>
              <a:buFont typeface="Wingdings" pitchFamily="2" charset="2"/>
              <a:buNone/>
            </a:pPr>
            <a:r>
              <a:rPr lang="zh-CN" altLang="zh-CN" sz="2400" dirty="0" smtClean="0"/>
              <a:t>（</a:t>
            </a:r>
            <a:r>
              <a:rPr lang="en-US" altLang="zh-CN" sz="2400" dirty="0" smtClean="0"/>
              <a:t>1</a:t>
            </a:r>
            <a:r>
              <a:rPr lang="zh-CN" altLang="zh-CN" sz="2400" dirty="0" smtClean="0"/>
              <a:t>）若主机甲和主机乙发送数据时发生冲突，则从开始发送数据时刻起，到两台主机均检测到冲突时刻止，最短需经多长时间？最长需经过多长时间？（假设主机甲和主机乙发送数据过程中，其他主机不发送数据）</a:t>
            </a:r>
          </a:p>
          <a:p>
            <a:pPr>
              <a:buFont typeface="Wingdings" pitchFamily="2" charset="2"/>
              <a:buNone/>
            </a:pPr>
            <a:r>
              <a:rPr lang="zh-CN" altLang="zh-CN" sz="2400" dirty="0" smtClean="0"/>
              <a:t>（</a:t>
            </a:r>
            <a:r>
              <a:rPr lang="en-US" altLang="zh-CN" sz="2400" dirty="0" smtClean="0"/>
              <a:t>2</a:t>
            </a:r>
            <a:r>
              <a:rPr lang="zh-CN" altLang="zh-CN" sz="2400" dirty="0" smtClean="0"/>
              <a:t>）若网络不存在任何冲突与差错，主机甲总是以标准的最长以</a:t>
            </a:r>
            <a:r>
              <a:rPr lang="zh-CN" altLang="en-US" sz="2400" dirty="0" smtClean="0"/>
              <a:t>太</a:t>
            </a:r>
            <a:r>
              <a:rPr lang="zh-CN" altLang="zh-CN" sz="2400" dirty="0" smtClean="0"/>
              <a:t>网数据</a:t>
            </a:r>
            <a:r>
              <a:rPr lang="zh-CN" altLang="en-US" sz="2400" dirty="0" smtClean="0"/>
              <a:t>帧</a:t>
            </a:r>
            <a:r>
              <a:rPr lang="zh-CN" altLang="zh-CN" sz="2400" dirty="0" smtClean="0"/>
              <a:t>（</a:t>
            </a:r>
            <a:r>
              <a:rPr lang="en-US" altLang="zh-CN" sz="2400" dirty="0" smtClean="0"/>
              <a:t>1518</a:t>
            </a:r>
            <a:r>
              <a:rPr lang="zh-CN" altLang="zh-CN" sz="2400" dirty="0" smtClean="0"/>
              <a:t>字节）向主机乙发送数据，主机乙每成功收到一个数据</a:t>
            </a:r>
            <a:r>
              <a:rPr lang="zh-CN" altLang="en-US" sz="2400" dirty="0" smtClean="0"/>
              <a:t>帧</a:t>
            </a:r>
            <a:r>
              <a:rPr lang="zh-CN" altLang="zh-CN" sz="2400" dirty="0" smtClean="0"/>
              <a:t>后，立即发送下一个数据</a:t>
            </a:r>
            <a:r>
              <a:rPr lang="zh-CN" altLang="en-US" sz="2400" dirty="0" smtClean="0"/>
              <a:t>帧</a:t>
            </a:r>
            <a:r>
              <a:rPr lang="zh-CN" altLang="zh-CN" sz="2400" dirty="0" smtClean="0"/>
              <a:t>，此时主机甲的有效数据传输速率是多少？（不考虑以</a:t>
            </a:r>
            <a:r>
              <a:rPr lang="zh-CN" altLang="en-US" sz="2400" dirty="0" smtClean="0"/>
              <a:t>太</a:t>
            </a:r>
            <a:r>
              <a:rPr lang="zh-CN" altLang="zh-CN" sz="2400" dirty="0" smtClean="0"/>
              <a:t>网</a:t>
            </a:r>
            <a:r>
              <a:rPr lang="zh-CN" altLang="en-US" sz="2400" dirty="0" smtClean="0"/>
              <a:t>帧</a:t>
            </a:r>
            <a:r>
              <a:rPr lang="zh-CN" altLang="zh-CN" sz="2400" dirty="0" smtClean="0"/>
              <a:t>的前导码）</a:t>
            </a:r>
            <a:r>
              <a:rPr lang="zh-CN" altLang="en-US" sz="2400" dirty="0" smtClean="0"/>
              <a:t>。</a:t>
            </a:r>
            <a:endParaRPr lang="zh-CN" altLang="zh-CN"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z="3600" smtClean="0"/>
              <a:t>解答：</a:t>
            </a:r>
          </a:p>
        </p:txBody>
      </p:sp>
      <p:sp>
        <p:nvSpPr>
          <p:cNvPr id="118787" name="内容占位符 2"/>
          <p:cNvSpPr>
            <a:spLocks noGrp="1"/>
          </p:cNvSpPr>
          <p:nvPr>
            <p:ph idx="1"/>
          </p:nvPr>
        </p:nvSpPr>
        <p:spPr/>
        <p:txBody>
          <a:bodyPr/>
          <a:lstStyle/>
          <a:p>
            <a:pPr>
              <a:buFont typeface="Wingdings" pitchFamily="2" charset="2"/>
              <a:buNone/>
            </a:pPr>
            <a:r>
              <a:rPr lang="zh-CN" altLang="zh-CN" sz="2400" smtClean="0"/>
              <a:t>（</a:t>
            </a:r>
            <a:r>
              <a:rPr lang="en-US" altLang="zh-CN" sz="2400" smtClean="0"/>
              <a:t>1</a:t>
            </a:r>
            <a:r>
              <a:rPr lang="zh-CN" altLang="zh-CN" sz="2400" smtClean="0"/>
              <a:t>）当甲乙同时向对方发送数据时，两台主机均检测到冲突所需时间最短；</a:t>
            </a:r>
          </a:p>
          <a:p>
            <a:pPr>
              <a:buFont typeface="Wingdings" pitchFamily="2" charset="2"/>
              <a:buNone/>
            </a:pPr>
            <a:r>
              <a:rPr lang="en-US" altLang="zh-CN" sz="2400" smtClean="0"/>
              <a:t>1KM/200000KM/S*2=1*10</a:t>
            </a:r>
            <a:r>
              <a:rPr lang="en-US" altLang="zh-CN" sz="2400" baseline="30000" smtClean="0"/>
              <a:t>-5</a:t>
            </a:r>
            <a:r>
              <a:rPr lang="en-US" altLang="zh-CN" sz="2400" smtClean="0"/>
              <a:t> S</a:t>
            </a:r>
            <a:endParaRPr lang="zh-CN" altLang="zh-CN" sz="2400" smtClean="0"/>
          </a:p>
          <a:p>
            <a:pPr>
              <a:buFont typeface="Wingdings" pitchFamily="2" charset="2"/>
              <a:buNone/>
            </a:pPr>
            <a:r>
              <a:rPr lang="zh-CN" altLang="zh-CN" sz="2400" smtClean="0"/>
              <a:t>当一方发送的数据马上要到达另一方时，另一方开始发送数据，两台主机均检测到冲突所需时间最长；</a:t>
            </a:r>
          </a:p>
          <a:p>
            <a:pPr>
              <a:buFont typeface="Wingdings" pitchFamily="2" charset="2"/>
              <a:buNone/>
            </a:pPr>
            <a:r>
              <a:rPr lang="en-US" altLang="zh-CN" sz="2400" smtClean="0"/>
              <a:t>2KM/2000000KM/S*2=2*10</a:t>
            </a:r>
            <a:r>
              <a:rPr lang="en-US" altLang="zh-CN" sz="2400" baseline="30000" smtClean="0"/>
              <a:t>-5</a:t>
            </a:r>
            <a:r>
              <a:rPr lang="en-US" altLang="zh-CN" sz="2400" smtClean="0"/>
              <a:t> S</a:t>
            </a:r>
            <a:endParaRPr lang="zh-CN" altLang="zh-CN" sz="2400" smtClean="0"/>
          </a:p>
          <a:p>
            <a:pPr>
              <a:buFont typeface="Wingdings" pitchFamily="2" charset="2"/>
              <a:buNone/>
            </a:pPr>
            <a:r>
              <a:rPr lang="zh-CN" altLang="zh-CN" sz="2400" smtClean="0"/>
              <a:t>（</a:t>
            </a:r>
            <a:r>
              <a:rPr lang="en-US" altLang="zh-CN" sz="2400" smtClean="0"/>
              <a:t>2</a:t>
            </a:r>
            <a:r>
              <a:rPr lang="zh-CN" altLang="zh-CN" sz="2400" smtClean="0"/>
              <a:t>）发送一</a:t>
            </a:r>
            <a:r>
              <a:rPr lang="zh-CN" altLang="en-US" sz="2400" smtClean="0"/>
              <a:t>帧</a:t>
            </a:r>
            <a:r>
              <a:rPr lang="zh-CN" altLang="zh-CN" sz="2400" smtClean="0"/>
              <a:t>所需时间；</a:t>
            </a:r>
            <a:r>
              <a:rPr lang="en-US" altLang="zh-CN" sz="2400" smtClean="0"/>
              <a:t>1518B/10MBPS=1.2144mS</a:t>
            </a:r>
            <a:endParaRPr lang="zh-CN" altLang="zh-CN" sz="2400" smtClean="0"/>
          </a:p>
          <a:p>
            <a:pPr>
              <a:buFont typeface="Wingdings" pitchFamily="2" charset="2"/>
              <a:buNone/>
            </a:pPr>
            <a:r>
              <a:rPr lang="zh-CN" altLang="zh-CN" sz="2400" smtClean="0"/>
              <a:t>数据传播时间；</a:t>
            </a:r>
            <a:r>
              <a:rPr lang="en-US" altLang="zh-CN" sz="2400" smtClean="0"/>
              <a:t>2KM/200 000KM/S=1*10</a:t>
            </a:r>
            <a:r>
              <a:rPr lang="en-US" altLang="zh-CN" sz="2400" baseline="30000" smtClean="0"/>
              <a:t>-5</a:t>
            </a:r>
            <a:r>
              <a:rPr lang="en-US" altLang="zh-CN" sz="2400" smtClean="0"/>
              <a:t>  </a:t>
            </a:r>
          </a:p>
          <a:p>
            <a:pPr>
              <a:buFont typeface="Wingdings" pitchFamily="2" charset="2"/>
              <a:buNone/>
            </a:pPr>
            <a:r>
              <a:rPr lang="en-US" altLang="zh-CN" sz="2400" smtClean="0"/>
              <a:t>S=0.01mS</a:t>
            </a:r>
            <a:endParaRPr lang="zh-CN" altLang="zh-CN" sz="2400" smtClean="0"/>
          </a:p>
          <a:p>
            <a:pPr>
              <a:buFont typeface="Wingdings" pitchFamily="2" charset="2"/>
              <a:buNone/>
            </a:pPr>
            <a:r>
              <a:rPr lang="zh-CN" altLang="zh-CN" sz="2400" smtClean="0"/>
              <a:t>有效的数据传输速率</a:t>
            </a:r>
            <a:r>
              <a:rPr lang="en-US" altLang="zh-CN" sz="2400" smtClean="0"/>
              <a:t>=10MBPS*1.2144mS/1.2244mS=9.92MBPS</a:t>
            </a:r>
            <a:endParaRPr lang="zh-CN" altLang="zh-CN" sz="2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使用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pic>
        <p:nvPicPr>
          <p:cNvPr id="20482" name="Picture 2" descr="http://img14.360buyimg.com/n0/jfs/t2230/112/1308533833/78082/bad2b7e3/5656a5bbNa30318b4.jpg"/>
          <p:cNvPicPr>
            <a:picLocks noChangeAspect="1" noChangeArrowheads="1"/>
          </p:cNvPicPr>
          <p:nvPr/>
        </p:nvPicPr>
        <p:blipFill>
          <a:blip r:embed="rId3" cstate="print"/>
          <a:srcRect l="11247" t="26339" r="11264" b="27568"/>
          <a:stretch>
            <a:fillRect/>
          </a:stretch>
        </p:blipFill>
        <p:spPr bwMode="auto">
          <a:xfrm>
            <a:off x="4953000" y="4061104"/>
            <a:ext cx="4680520" cy="2796896"/>
          </a:xfrm>
          <a:prstGeom prst="rect">
            <a:avLst/>
          </a:prstGeom>
          <a:noFill/>
        </p:spPr>
      </p:pic>
    </p:spTree>
    <p:extLst>
      <p:ext uri="{BB962C8B-B14F-4D97-AF65-F5344CB8AC3E}">
        <p14:creationId xmlns:p14="http://schemas.microsoft.com/office/powerpoint/2010/main" xmlns="" val="1788568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a:t>
            </a:r>
            <a:r>
              <a:rPr lang="zh-CN" altLang="en-US" dirty="0" smtClean="0"/>
              <a:t>器和双</a:t>
            </a:r>
            <a:r>
              <a:rPr lang="zh-CN" altLang="en-US" dirty="0"/>
              <a:t>绞</a:t>
            </a:r>
            <a:r>
              <a:rPr lang="zh-CN" altLang="en-US" dirty="0" smtClean="0"/>
              <a:t>线的以</a:t>
            </a:r>
            <a:r>
              <a:rPr lang="zh-CN" altLang="en-US" dirty="0"/>
              <a:t>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1279463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6754554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xmlns=""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第</a:t>
            </a:r>
            <a:r>
              <a:rPr lang="en-US" altLang="zh-CN" smtClean="0"/>
              <a:t>5</a:t>
            </a:r>
            <a:r>
              <a:rPr lang="zh-CN" altLang="en-US" smtClean="0"/>
              <a:t>次课知识点</a:t>
            </a:r>
          </a:p>
        </p:txBody>
      </p:sp>
      <p:sp>
        <p:nvSpPr>
          <p:cNvPr id="63491" name="Rectangle 3"/>
          <p:cNvSpPr>
            <a:spLocks noGrp="1" noChangeArrowheads="1"/>
          </p:cNvSpPr>
          <p:nvPr>
            <p:ph type="body" idx="1"/>
          </p:nvPr>
        </p:nvSpPr>
        <p:spPr/>
        <p:txBody>
          <a:bodyPr/>
          <a:lstStyle/>
          <a:p>
            <a:r>
              <a:rPr lang="en-US" altLang="zh-CN" dirty="0" smtClean="0"/>
              <a:t>3.1 </a:t>
            </a:r>
            <a:r>
              <a:rPr lang="zh-CN" altLang="en-US" dirty="0" smtClean="0"/>
              <a:t>链路和数据链路的概念及区别</a:t>
            </a:r>
          </a:p>
          <a:p>
            <a:r>
              <a:rPr lang="en-US" altLang="zh-CN" dirty="0" smtClean="0"/>
              <a:t>3.2 </a:t>
            </a:r>
            <a:r>
              <a:rPr lang="zh-CN" altLang="en-US" dirty="0" smtClean="0"/>
              <a:t>链路的两种连接方式</a:t>
            </a:r>
          </a:p>
          <a:p>
            <a:r>
              <a:rPr lang="en-US" altLang="zh-CN" dirty="0" smtClean="0"/>
              <a:t>3.3 </a:t>
            </a:r>
            <a:r>
              <a:rPr lang="zh-CN" altLang="en-US" dirty="0" smtClean="0"/>
              <a:t>三个基本问题</a:t>
            </a:r>
            <a:endParaRPr lang="en-US" altLang="zh-CN" dirty="0" smtClean="0"/>
          </a:p>
          <a:p>
            <a:r>
              <a:rPr lang="en-US" altLang="zh-CN" dirty="0" smtClean="0"/>
              <a:t>3.4 CRC</a:t>
            </a:r>
            <a:r>
              <a:rPr lang="zh-CN" altLang="en-US" dirty="0" smtClean="0"/>
              <a:t>原理及冗余码计算方法</a:t>
            </a:r>
            <a:endParaRPr lang="en-US" altLang="zh-CN" dirty="0" smtClean="0"/>
          </a:p>
          <a:p>
            <a:r>
              <a:rPr lang="en-US" altLang="zh-CN" dirty="0" smtClean="0"/>
              <a:t>3.5 PPP</a:t>
            </a:r>
            <a:r>
              <a:rPr lang="zh-CN" altLang="en-US" dirty="0" smtClean="0"/>
              <a:t>协议的组成</a:t>
            </a:r>
          </a:p>
          <a:p>
            <a:r>
              <a:rPr lang="en-US" altLang="zh-CN" dirty="0" smtClean="0"/>
              <a:t>3.6 PPP</a:t>
            </a:r>
            <a:r>
              <a:rPr lang="zh-CN" altLang="en-US" dirty="0" smtClean="0"/>
              <a:t>协议对三个基本问题的解决方案</a:t>
            </a:r>
          </a:p>
          <a:p>
            <a:r>
              <a:rPr lang="zh-CN" altLang="en-US" dirty="0" smtClean="0"/>
              <a:t>习题：</a:t>
            </a:r>
            <a:r>
              <a:rPr lang="en-US" altLang="zh-CN" dirty="0" smtClean="0"/>
              <a:t>3-01</a:t>
            </a:r>
            <a:r>
              <a:rPr lang="zh-CN" altLang="en-US" dirty="0" smtClean="0"/>
              <a:t>、</a:t>
            </a:r>
            <a:r>
              <a:rPr lang="en-US" altLang="zh-CN" dirty="0" smtClean="0"/>
              <a:t>02</a:t>
            </a:r>
            <a:r>
              <a:rPr lang="zh-CN" altLang="en-US" dirty="0" smtClean="0"/>
              <a:t>、</a:t>
            </a:r>
            <a:r>
              <a:rPr lang="en-US" altLang="zh-CN" dirty="0" smtClean="0"/>
              <a:t>04~12</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ctr"/>
            <a:r>
              <a:rPr lang="zh-CN" altLang="en-US" sz="3600" smtClean="0"/>
              <a:t>具有三个端口的集线器</a:t>
            </a:r>
            <a:r>
              <a:rPr lang="zh-CN" altLang="en-US" smtClean="0"/>
              <a:t> </a:t>
            </a:r>
          </a:p>
        </p:txBody>
      </p:sp>
      <p:grpSp>
        <p:nvGrpSpPr>
          <p:cNvPr id="2" name="Group 66"/>
          <p:cNvGrpSpPr>
            <a:grpSpLocks/>
          </p:cNvGrpSpPr>
          <p:nvPr/>
        </p:nvGrpSpPr>
        <p:grpSpPr bwMode="auto">
          <a:xfrm rot="-3098467">
            <a:off x="2022145" y="3956249"/>
            <a:ext cx="1127125" cy="98028"/>
            <a:chOff x="1548" y="1476"/>
            <a:chExt cx="1338" cy="120"/>
          </a:xfrm>
        </p:grpSpPr>
        <p:sp>
          <p:nvSpPr>
            <p:cNvPr id="79945" name="Freeform 6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46" name="Freeform 6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3" name="Group 69"/>
          <p:cNvGrpSpPr>
            <a:grpSpLocks/>
          </p:cNvGrpSpPr>
          <p:nvPr/>
        </p:nvGrpSpPr>
        <p:grpSpPr bwMode="auto">
          <a:xfrm rot="-3098467">
            <a:off x="2458972" y="3956249"/>
            <a:ext cx="1127125" cy="98028"/>
            <a:chOff x="1548" y="1476"/>
            <a:chExt cx="1338" cy="120"/>
          </a:xfrm>
        </p:grpSpPr>
        <p:sp>
          <p:nvSpPr>
            <p:cNvPr id="79943" name="Freeform 7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44" name="Freeform 7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4" name="Group 72"/>
          <p:cNvGrpSpPr>
            <a:grpSpLocks/>
          </p:cNvGrpSpPr>
          <p:nvPr/>
        </p:nvGrpSpPr>
        <p:grpSpPr bwMode="auto">
          <a:xfrm rot="3701259" flipH="1">
            <a:off x="6306079" y="3949965"/>
            <a:ext cx="1001712" cy="96308"/>
            <a:chOff x="1548" y="1476"/>
            <a:chExt cx="1338" cy="120"/>
          </a:xfrm>
        </p:grpSpPr>
        <p:sp>
          <p:nvSpPr>
            <p:cNvPr id="79941" name="Freeform 7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42" name="Freeform 7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5" name="Group 75"/>
          <p:cNvGrpSpPr>
            <a:grpSpLocks/>
          </p:cNvGrpSpPr>
          <p:nvPr/>
        </p:nvGrpSpPr>
        <p:grpSpPr bwMode="auto">
          <a:xfrm rot="3701259" flipH="1">
            <a:off x="6817718" y="3969743"/>
            <a:ext cx="1001713" cy="98028"/>
            <a:chOff x="1548" y="1476"/>
            <a:chExt cx="1338" cy="120"/>
          </a:xfrm>
        </p:grpSpPr>
        <p:sp>
          <p:nvSpPr>
            <p:cNvPr id="79939" name="Freeform 76"/>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40" name="Freeform 77"/>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79879" name="Rectangle 78"/>
          <p:cNvSpPr>
            <a:spLocks noChangeArrowheads="1"/>
          </p:cNvSpPr>
          <p:nvPr/>
        </p:nvSpPr>
        <p:spPr bwMode="auto">
          <a:xfrm>
            <a:off x="1969162" y="2212976"/>
            <a:ext cx="5969396" cy="1344613"/>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0" name="AutoShape 79"/>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1" name="AutoShape 80"/>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2" name="AutoShape 81"/>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3" name="AutoShape 82"/>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4" name="AutoShape 83"/>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5" name="AutoShape 84"/>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86" name="Freeform 85"/>
          <p:cNvSpPr>
            <a:spLocks/>
          </p:cNvSpPr>
          <p:nvPr/>
        </p:nvSpPr>
        <p:spPr bwMode="auto">
          <a:xfrm>
            <a:off x="3609843" y="2863850"/>
            <a:ext cx="2854854" cy="325438"/>
          </a:xfrm>
          <a:custGeom>
            <a:avLst/>
            <a:gdLst>
              <a:gd name="T0" fmla="*/ 2147483647 w 1375"/>
              <a:gd name="T1" fmla="*/ 2147483647 h 187"/>
              <a:gd name="T2" fmla="*/ 2147483647 w 1375"/>
              <a:gd name="T3" fmla="*/ 0 h 187"/>
              <a:gd name="T4" fmla="*/ 0 w 1375"/>
              <a:gd name="T5" fmla="*/ 0 h 187"/>
              <a:gd name="T6" fmla="*/ 0 w 1375"/>
              <a:gd name="T7" fmla="*/ 2147483647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79887" name="Freeform 86"/>
          <p:cNvSpPr>
            <a:spLocks/>
          </p:cNvSpPr>
          <p:nvPr/>
        </p:nvSpPr>
        <p:spPr bwMode="auto">
          <a:xfrm>
            <a:off x="4643438" y="2624139"/>
            <a:ext cx="2199614" cy="585787"/>
          </a:xfrm>
          <a:custGeom>
            <a:avLst/>
            <a:gdLst>
              <a:gd name="T0" fmla="*/ 0 w 1060"/>
              <a:gd name="T1" fmla="*/ 2147483647 h 337"/>
              <a:gd name="T2" fmla="*/ 0 w 1060"/>
              <a:gd name="T3" fmla="*/ 0 h 337"/>
              <a:gd name="T4" fmla="*/ 2147483647 w 1060"/>
              <a:gd name="T5" fmla="*/ 0 h 337"/>
              <a:gd name="T6" fmla="*/ 2147483647 w 1060"/>
              <a:gd name="T7" fmla="*/ 2147483647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79888" name="Freeform 87"/>
          <p:cNvSpPr>
            <a:spLocks/>
          </p:cNvSpPr>
          <p:nvPr/>
        </p:nvSpPr>
        <p:spPr bwMode="auto">
          <a:xfrm>
            <a:off x="3412067" y="2624138"/>
            <a:ext cx="1234810" cy="576262"/>
          </a:xfrm>
          <a:custGeom>
            <a:avLst/>
            <a:gdLst>
              <a:gd name="T0" fmla="*/ 2147483647 w 595"/>
              <a:gd name="T1" fmla="*/ 0 h 331"/>
              <a:gd name="T2" fmla="*/ 0 w 595"/>
              <a:gd name="T3" fmla="*/ 0 h 331"/>
              <a:gd name="T4" fmla="*/ 0 w 595"/>
              <a:gd name="T5" fmla="*/ 2147483647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79889" name="Freeform 88"/>
          <p:cNvSpPr>
            <a:spLocks/>
          </p:cNvSpPr>
          <p:nvPr/>
        </p:nvSpPr>
        <p:spPr bwMode="auto">
          <a:xfrm>
            <a:off x="3013075" y="2416175"/>
            <a:ext cx="4048390" cy="793750"/>
          </a:xfrm>
          <a:custGeom>
            <a:avLst/>
            <a:gdLst>
              <a:gd name="T0" fmla="*/ 0 w 1951"/>
              <a:gd name="T1" fmla="*/ 2147483647 h 457"/>
              <a:gd name="T2" fmla="*/ 0 w 1951"/>
              <a:gd name="T3" fmla="*/ 0 h 457"/>
              <a:gd name="T4" fmla="*/ 2147483647 w 1951"/>
              <a:gd name="T5" fmla="*/ 0 h 457"/>
              <a:gd name="T6" fmla="*/ 2147483647 w 1951"/>
              <a:gd name="T7" fmla="*/ 2147483647 h 457"/>
              <a:gd name="T8" fmla="*/ 2147483647 w 1951"/>
              <a:gd name="T9" fmla="*/ 2147483647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79890" name="Line 89"/>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891" name="Line 90"/>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892" name="Rectangle 91"/>
          <p:cNvSpPr>
            <a:spLocks noChangeArrowheads="1"/>
          </p:cNvSpPr>
          <p:nvPr/>
        </p:nvSpPr>
        <p:spPr bwMode="auto">
          <a:xfrm>
            <a:off x="2084049" y="2308226"/>
            <a:ext cx="439224" cy="920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lnSpc>
                <a:spcPct val="90000"/>
              </a:lnSpc>
              <a:spcBef>
                <a:spcPct val="0"/>
              </a:spcBef>
              <a:buClrTx/>
              <a:buSzTx/>
              <a:buFontTx/>
              <a:buNone/>
            </a:pPr>
            <a:r>
              <a:rPr kumimoji="1" lang="zh-CN" altLang="en-US" sz="2000">
                <a:latin typeface="Times New Roman" pitchFamily="18" charset="0"/>
              </a:rPr>
              <a:t>集</a:t>
            </a:r>
          </a:p>
          <a:p>
            <a:pPr algn="ctr">
              <a:lnSpc>
                <a:spcPct val="90000"/>
              </a:lnSpc>
              <a:spcBef>
                <a:spcPct val="0"/>
              </a:spcBef>
              <a:buClrTx/>
              <a:buSzTx/>
              <a:buFontTx/>
              <a:buNone/>
            </a:pPr>
            <a:r>
              <a:rPr kumimoji="1" lang="zh-CN" altLang="en-US" sz="2000">
                <a:latin typeface="Times New Roman" pitchFamily="18" charset="0"/>
              </a:rPr>
              <a:t>线</a:t>
            </a:r>
          </a:p>
          <a:p>
            <a:pPr algn="ctr">
              <a:lnSpc>
                <a:spcPct val="90000"/>
              </a:lnSpc>
              <a:spcBef>
                <a:spcPct val="0"/>
              </a:spcBef>
              <a:buClrTx/>
              <a:buSzTx/>
              <a:buFontTx/>
              <a:buNone/>
            </a:pPr>
            <a:r>
              <a:rPr kumimoji="1" lang="zh-CN" altLang="en-US" sz="2000">
                <a:latin typeface="Times New Roman" pitchFamily="18" charset="0"/>
              </a:rPr>
              <a:t>器</a:t>
            </a:r>
          </a:p>
        </p:txBody>
      </p:sp>
      <p:sp>
        <p:nvSpPr>
          <p:cNvPr id="79893" name="Rectangle 92"/>
          <p:cNvSpPr>
            <a:spLocks noChangeArrowheads="1"/>
          </p:cNvSpPr>
          <p:nvPr/>
        </p:nvSpPr>
        <p:spPr bwMode="auto">
          <a:xfrm>
            <a:off x="4063868" y="4527550"/>
            <a:ext cx="1608005"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94" name="Rectangle 93"/>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95" name="Rectangle 94"/>
          <p:cNvSpPr>
            <a:spLocks noChangeArrowheads="1"/>
          </p:cNvSpPr>
          <p:nvPr/>
        </p:nvSpPr>
        <p:spPr bwMode="auto">
          <a:xfrm>
            <a:off x="4471864" y="4451350"/>
            <a:ext cx="695704"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网卡</a:t>
            </a:r>
          </a:p>
        </p:txBody>
      </p:sp>
      <p:sp>
        <p:nvSpPr>
          <p:cNvPr id="79896" name="Rectangle 95"/>
          <p:cNvSpPr>
            <a:spLocks noChangeArrowheads="1"/>
          </p:cNvSpPr>
          <p:nvPr/>
        </p:nvSpPr>
        <p:spPr bwMode="auto">
          <a:xfrm>
            <a:off x="4347923" y="4894263"/>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工作站</a:t>
            </a:r>
          </a:p>
        </p:txBody>
      </p:sp>
      <p:sp>
        <p:nvSpPr>
          <p:cNvPr id="79897" name="Rectangle 96"/>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98" name="Rectangle 97"/>
          <p:cNvSpPr>
            <a:spLocks noChangeArrowheads="1"/>
          </p:cNvSpPr>
          <p:nvPr/>
        </p:nvSpPr>
        <p:spPr bwMode="auto">
          <a:xfrm>
            <a:off x="1571890" y="4527550"/>
            <a:ext cx="1611445"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899" name="Rectangle 98"/>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0" name="Rectangle 99"/>
          <p:cNvSpPr>
            <a:spLocks noChangeArrowheads="1"/>
          </p:cNvSpPr>
          <p:nvPr/>
        </p:nvSpPr>
        <p:spPr bwMode="auto">
          <a:xfrm>
            <a:off x="1999664" y="4473575"/>
            <a:ext cx="695704"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网卡</a:t>
            </a:r>
          </a:p>
        </p:txBody>
      </p:sp>
      <p:sp>
        <p:nvSpPr>
          <p:cNvPr id="79901" name="Rectangle 100"/>
          <p:cNvSpPr>
            <a:spLocks noChangeArrowheads="1"/>
          </p:cNvSpPr>
          <p:nvPr/>
        </p:nvSpPr>
        <p:spPr bwMode="auto">
          <a:xfrm>
            <a:off x="1842187" y="4894263"/>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工作站</a:t>
            </a:r>
          </a:p>
        </p:txBody>
      </p:sp>
      <p:sp>
        <p:nvSpPr>
          <p:cNvPr id="79902" name="Rectangle 101"/>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3" name="Rectangle 102"/>
          <p:cNvSpPr>
            <a:spLocks noChangeArrowheads="1"/>
          </p:cNvSpPr>
          <p:nvPr/>
        </p:nvSpPr>
        <p:spPr bwMode="auto">
          <a:xfrm>
            <a:off x="6540369" y="4527550"/>
            <a:ext cx="1611444" cy="846138"/>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4" name="Rectangle 103"/>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5" name="Rectangle 104"/>
          <p:cNvSpPr>
            <a:spLocks noChangeArrowheads="1"/>
          </p:cNvSpPr>
          <p:nvPr/>
        </p:nvSpPr>
        <p:spPr bwMode="auto">
          <a:xfrm>
            <a:off x="6947505" y="4478339"/>
            <a:ext cx="695704"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网卡</a:t>
            </a:r>
          </a:p>
        </p:txBody>
      </p:sp>
      <p:sp>
        <p:nvSpPr>
          <p:cNvPr id="79906" name="Rectangle 105"/>
          <p:cNvSpPr>
            <a:spLocks noChangeArrowheads="1"/>
          </p:cNvSpPr>
          <p:nvPr/>
        </p:nvSpPr>
        <p:spPr bwMode="auto">
          <a:xfrm>
            <a:off x="6796907" y="4894263"/>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工作站</a:t>
            </a:r>
          </a:p>
        </p:txBody>
      </p:sp>
      <p:sp>
        <p:nvSpPr>
          <p:cNvPr id="79907" name="Rectangle 106"/>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8" name="Oval 107"/>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09" name="Oval 108"/>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10" name="Oval 109"/>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79911" name="Line 110"/>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2" name="Line 111"/>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3" name="Line 112"/>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4" name="Line 113"/>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5" name="Line 114"/>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6" name="Line 115"/>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9917" name="Rectangle 116"/>
          <p:cNvSpPr>
            <a:spLocks noChangeArrowheads="1"/>
          </p:cNvSpPr>
          <p:nvPr/>
        </p:nvSpPr>
        <p:spPr bwMode="auto">
          <a:xfrm>
            <a:off x="5352282" y="3725863"/>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a:spcBef>
                <a:spcPct val="0"/>
              </a:spcBef>
              <a:buClrTx/>
              <a:buSzTx/>
              <a:buFontTx/>
              <a:buNone/>
            </a:pPr>
            <a:r>
              <a:rPr kumimoji="1" lang="zh-CN" altLang="en-US" sz="2000">
                <a:latin typeface="Times New Roman" pitchFamily="18" charset="0"/>
              </a:rPr>
              <a:t>双绞线</a:t>
            </a:r>
          </a:p>
        </p:txBody>
      </p:sp>
      <p:grpSp>
        <p:nvGrpSpPr>
          <p:cNvPr id="6" name="Group 117"/>
          <p:cNvGrpSpPr>
            <a:grpSpLocks/>
          </p:cNvGrpSpPr>
          <p:nvPr/>
        </p:nvGrpSpPr>
        <p:grpSpPr bwMode="auto">
          <a:xfrm rot="5400000" flipH="1">
            <a:off x="4703168" y="3946724"/>
            <a:ext cx="876300" cy="98028"/>
            <a:chOff x="1548" y="1476"/>
            <a:chExt cx="1338" cy="120"/>
          </a:xfrm>
        </p:grpSpPr>
        <p:sp>
          <p:nvSpPr>
            <p:cNvPr id="79937" name="Freeform 11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38" name="Freeform 11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7" name="Group 120"/>
          <p:cNvGrpSpPr>
            <a:grpSpLocks/>
          </p:cNvGrpSpPr>
          <p:nvPr/>
        </p:nvGrpSpPr>
        <p:grpSpPr bwMode="auto">
          <a:xfrm rot="5400000" flipH="1">
            <a:off x="4206942" y="3958630"/>
            <a:ext cx="874712" cy="98029"/>
            <a:chOff x="1548" y="1476"/>
            <a:chExt cx="1338" cy="120"/>
          </a:xfrm>
        </p:grpSpPr>
        <p:sp>
          <p:nvSpPr>
            <p:cNvPr id="79935" name="Freeform 121"/>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9936" name="Freeform 122"/>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222332" name="Line 124"/>
          <p:cNvSpPr>
            <a:spLocks noChangeShapeType="1"/>
          </p:cNvSpPr>
          <p:nvPr/>
        </p:nvSpPr>
        <p:spPr bwMode="auto">
          <a:xfrm rot="236364" flipV="1">
            <a:off x="2146300" y="4076700"/>
            <a:ext cx="153062" cy="217488"/>
          </a:xfrm>
          <a:prstGeom prst="line">
            <a:avLst/>
          </a:prstGeom>
          <a:noFill/>
          <a:ln w="38100">
            <a:solidFill>
              <a:srgbClr val="FF0000"/>
            </a:solidFill>
            <a:round/>
            <a:headEnd type="none" w="sm" len="med"/>
            <a:tailEnd type="triangle" w="lg"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2334" name="Line 126"/>
          <p:cNvSpPr>
            <a:spLocks noChangeShapeType="1"/>
          </p:cNvSpPr>
          <p:nvPr/>
        </p:nvSpPr>
        <p:spPr bwMode="auto">
          <a:xfrm rot="236364" flipV="1">
            <a:off x="2534973" y="3641725"/>
            <a:ext cx="156502" cy="215900"/>
          </a:xfrm>
          <a:prstGeom prst="line">
            <a:avLst/>
          </a:prstGeom>
          <a:noFill/>
          <a:ln w="38100">
            <a:solidFill>
              <a:srgbClr val="FF0000"/>
            </a:solidFill>
            <a:round/>
            <a:headEnd type="none" w="sm" len="med"/>
            <a:tailEnd type="triangle" w="lg"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2335" name="Line 127"/>
          <p:cNvSpPr>
            <a:spLocks noChangeShapeType="1"/>
          </p:cNvSpPr>
          <p:nvPr/>
        </p:nvSpPr>
        <p:spPr bwMode="auto">
          <a:xfrm rot="236364" flipH="1" flipV="1">
            <a:off x="2925367" y="2781301"/>
            <a:ext cx="3440" cy="282575"/>
          </a:xfrm>
          <a:prstGeom prst="line">
            <a:avLst/>
          </a:prstGeom>
          <a:noFill/>
          <a:ln w="38100">
            <a:solidFill>
              <a:srgbClr val="FF0000"/>
            </a:solidFill>
            <a:round/>
            <a:headEnd type="none" w="sm" len="med"/>
            <a:tailEnd type="triangle" w="lg"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2338" name="Line 130"/>
          <p:cNvSpPr>
            <a:spLocks noChangeShapeType="1"/>
          </p:cNvSpPr>
          <p:nvPr/>
        </p:nvSpPr>
        <p:spPr bwMode="auto">
          <a:xfrm>
            <a:off x="3236648" y="2349500"/>
            <a:ext cx="311283"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39" name="Line 131"/>
          <p:cNvSpPr>
            <a:spLocks noChangeShapeType="1"/>
          </p:cNvSpPr>
          <p:nvPr/>
        </p:nvSpPr>
        <p:spPr bwMode="auto">
          <a:xfrm>
            <a:off x="3860933" y="2349500"/>
            <a:ext cx="311282"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0" name="Line 132"/>
          <p:cNvSpPr>
            <a:spLocks noChangeShapeType="1"/>
          </p:cNvSpPr>
          <p:nvPr/>
        </p:nvSpPr>
        <p:spPr bwMode="auto">
          <a:xfrm>
            <a:off x="4485217" y="2349500"/>
            <a:ext cx="311283"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1" name="Line 133"/>
          <p:cNvSpPr>
            <a:spLocks noChangeShapeType="1"/>
          </p:cNvSpPr>
          <p:nvPr/>
        </p:nvSpPr>
        <p:spPr bwMode="auto">
          <a:xfrm>
            <a:off x="5343394" y="2349500"/>
            <a:ext cx="311282"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2" name="Line 134"/>
          <p:cNvSpPr>
            <a:spLocks noChangeShapeType="1"/>
          </p:cNvSpPr>
          <p:nvPr/>
        </p:nvSpPr>
        <p:spPr bwMode="auto">
          <a:xfrm>
            <a:off x="6045069" y="2349500"/>
            <a:ext cx="311282"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3" name="Line 135"/>
          <p:cNvSpPr>
            <a:spLocks noChangeShapeType="1"/>
          </p:cNvSpPr>
          <p:nvPr/>
        </p:nvSpPr>
        <p:spPr bwMode="auto">
          <a:xfrm>
            <a:off x="6669352" y="2349500"/>
            <a:ext cx="311283"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4" name="Line 136"/>
          <p:cNvSpPr>
            <a:spLocks noChangeShapeType="1"/>
          </p:cNvSpPr>
          <p:nvPr/>
        </p:nvSpPr>
        <p:spPr bwMode="auto">
          <a:xfrm rot="5400000">
            <a:off x="4809331" y="2851944"/>
            <a:ext cx="287338"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5" name="Line 137"/>
          <p:cNvSpPr>
            <a:spLocks noChangeShapeType="1"/>
          </p:cNvSpPr>
          <p:nvPr/>
        </p:nvSpPr>
        <p:spPr bwMode="auto">
          <a:xfrm rot="5400000">
            <a:off x="4886723" y="3717132"/>
            <a:ext cx="287337"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6" name="Line 138"/>
          <p:cNvSpPr>
            <a:spLocks noChangeShapeType="1"/>
          </p:cNvSpPr>
          <p:nvPr/>
        </p:nvSpPr>
        <p:spPr bwMode="auto">
          <a:xfrm rot="5400000">
            <a:off x="6993467" y="2780507"/>
            <a:ext cx="287337"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7" name="Line 139"/>
          <p:cNvSpPr>
            <a:spLocks noChangeShapeType="1"/>
          </p:cNvSpPr>
          <p:nvPr/>
        </p:nvSpPr>
        <p:spPr bwMode="auto">
          <a:xfrm rot="5400000">
            <a:off x="4886722" y="4293394"/>
            <a:ext cx="287338" cy="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8" name="Line 140"/>
          <p:cNvSpPr>
            <a:spLocks noChangeShapeType="1"/>
          </p:cNvSpPr>
          <p:nvPr/>
        </p:nvSpPr>
        <p:spPr bwMode="auto">
          <a:xfrm>
            <a:off x="7214526" y="3573463"/>
            <a:ext cx="156501" cy="215900"/>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
        <p:nvSpPr>
          <p:cNvPr id="222349" name="Line 141"/>
          <p:cNvSpPr>
            <a:spLocks noChangeShapeType="1"/>
          </p:cNvSpPr>
          <p:nvPr/>
        </p:nvSpPr>
        <p:spPr bwMode="auto">
          <a:xfrm>
            <a:off x="7527529" y="4076700"/>
            <a:ext cx="89767" cy="144388"/>
          </a:xfrm>
          <a:prstGeom prst="line">
            <a:avLst/>
          </a:prstGeom>
          <a:noFill/>
          <a:ln w="3810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332"/>
                                        </p:tgtEl>
                                        <p:attrNameLst>
                                          <p:attrName>style.visibility</p:attrName>
                                        </p:attrNameLst>
                                      </p:cBhvr>
                                      <p:to>
                                        <p:strVal val="visible"/>
                                      </p:to>
                                    </p:set>
                                  </p:childTnLst>
                                </p:cTn>
                              </p:par>
                            </p:childTnLst>
                          </p:cTn>
                        </p:par>
                        <p:par>
                          <p:cTn id="7" fill="hold" nodeType="afterGroup">
                            <p:stCondLst>
                              <p:cond delay="0"/>
                            </p:stCondLst>
                            <p:childTnLst>
                              <p:par>
                                <p:cTn id="8" presetID="1" presetClass="exit" presetSubtype="0" fill="hold" grpId="1" nodeType="afterEffect">
                                  <p:stCondLst>
                                    <p:cond delay="500"/>
                                  </p:stCondLst>
                                  <p:childTnLst>
                                    <p:set>
                                      <p:cBhvr>
                                        <p:cTn id="9" dur="1" fill="hold">
                                          <p:stCondLst>
                                            <p:cond delay="0"/>
                                          </p:stCondLst>
                                        </p:cTn>
                                        <p:tgtEl>
                                          <p:spTgt spid="222332"/>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2233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xit" presetSubtype="0" fill="hold" grpId="1" nodeType="afterEffect">
                                  <p:stCondLst>
                                    <p:cond delay="500"/>
                                  </p:stCondLst>
                                  <p:childTnLst>
                                    <p:set>
                                      <p:cBhvr>
                                        <p:cTn id="15" dur="1" fill="hold">
                                          <p:stCondLst>
                                            <p:cond delay="0"/>
                                          </p:stCondLst>
                                        </p:cTn>
                                        <p:tgtEl>
                                          <p:spTgt spid="222334"/>
                                        </p:tgtEl>
                                        <p:attrNameLst>
                                          <p:attrName>style.visibility</p:attrName>
                                        </p:attrNameLst>
                                      </p:cBhvr>
                                      <p:to>
                                        <p:strVal val="hidden"/>
                                      </p:to>
                                    </p:set>
                                  </p:childTnLst>
                                </p:cTn>
                              </p:par>
                            </p:childTnLst>
                          </p:cTn>
                        </p:par>
                        <p:par>
                          <p:cTn id="16" fill="hold" nodeType="afterGroup">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22335"/>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xit" presetSubtype="0" fill="hold" grpId="1" nodeType="afterEffect">
                                  <p:stCondLst>
                                    <p:cond delay="500"/>
                                  </p:stCondLst>
                                  <p:childTnLst>
                                    <p:set>
                                      <p:cBhvr>
                                        <p:cTn id="21" dur="1" fill="hold">
                                          <p:stCondLst>
                                            <p:cond delay="0"/>
                                          </p:stCondLst>
                                        </p:cTn>
                                        <p:tgtEl>
                                          <p:spTgt spid="222335"/>
                                        </p:tgtEl>
                                        <p:attrNameLst>
                                          <p:attrName>style.visibility</p:attrName>
                                        </p:attrNameLst>
                                      </p:cBhvr>
                                      <p:to>
                                        <p:strVal val="hidden"/>
                                      </p:to>
                                    </p:set>
                                  </p:childTnLst>
                                </p:cTn>
                              </p:par>
                            </p:childTnLst>
                          </p:cTn>
                        </p:par>
                        <p:par>
                          <p:cTn id="22" fill="hold" nodeType="afterGroup">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222338"/>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xit" presetSubtype="0" fill="hold" grpId="1" nodeType="afterEffect">
                                  <p:stCondLst>
                                    <p:cond delay="500"/>
                                  </p:stCondLst>
                                  <p:childTnLst>
                                    <p:set>
                                      <p:cBhvr>
                                        <p:cTn id="27" dur="1" fill="hold">
                                          <p:stCondLst>
                                            <p:cond delay="0"/>
                                          </p:stCondLst>
                                        </p:cTn>
                                        <p:tgtEl>
                                          <p:spTgt spid="222338"/>
                                        </p:tgtEl>
                                        <p:attrNameLst>
                                          <p:attrName>style.visibility</p:attrName>
                                        </p:attrNameLst>
                                      </p:cBhvr>
                                      <p:to>
                                        <p:strVal val="hidden"/>
                                      </p:to>
                                    </p:set>
                                  </p:childTnLst>
                                </p:cTn>
                              </p:par>
                            </p:childTnLst>
                          </p:cTn>
                        </p:par>
                        <p:par>
                          <p:cTn id="28" fill="hold" nodeType="afterGroup">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22339"/>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xit" presetSubtype="0" fill="hold" grpId="1" nodeType="afterEffect">
                                  <p:stCondLst>
                                    <p:cond delay="500"/>
                                  </p:stCondLst>
                                  <p:childTnLst>
                                    <p:set>
                                      <p:cBhvr>
                                        <p:cTn id="33" dur="1" fill="hold">
                                          <p:stCondLst>
                                            <p:cond delay="0"/>
                                          </p:stCondLst>
                                        </p:cTn>
                                        <p:tgtEl>
                                          <p:spTgt spid="222339"/>
                                        </p:tgtEl>
                                        <p:attrNameLst>
                                          <p:attrName>style.visibility</p:attrName>
                                        </p:attrNameLst>
                                      </p:cBhvr>
                                      <p:to>
                                        <p:strVal val="hidden"/>
                                      </p:to>
                                    </p:set>
                                  </p:childTnLst>
                                </p:cTn>
                              </p:par>
                            </p:childTnLst>
                          </p:cTn>
                        </p:par>
                        <p:par>
                          <p:cTn id="34" fill="hold" nodeType="afterGroup">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222340"/>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xit" presetSubtype="0" fill="hold" grpId="1" nodeType="afterEffect">
                                  <p:stCondLst>
                                    <p:cond delay="500"/>
                                  </p:stCondLst>
                                  <p:childTnLst>
                                    <p:set>
                                      <p:cBhvr>
                                        <p:cTn id="39" dur="1" fill="hold">
                                          <p:stCondLst>
                                            <p:cond delay="0"/>
                                          </p:stCondLst>
                                        </p:cTn>
                                        <p:tgtEl>
                                          <p:spTgt spid="222340"/>
                                        </p:tgtEl>
                                        <p:attrNameLst>
                                          <p:attrName>style.visibility</p:attrName>
                                        </p:attrNameLst>
                                      </p:cBhvr>
                                      <p:to>
                                        <p:strVal val="hidden"/>
                                      </p:to>
                                    </p:set>
                                  </p:childTnLst>
                                </p:cTn>
                              </p:par>
                            </p:childTnLst>
                          </p:cTn>
                        </p:par>
                        <p:par>
                          <p:cTn id="40" fill="hold" nodeType="afterGroup">
                            <p:stCondLst>
                              <p:cond delay="5500"/>
                            </p:stCondLst>
                            <p:childTnLst>
                              <p:par>
                                <p:cTn id="41" presetID="1" presetClass="entr" presetSubtype="0" fill="hold" grpId="0" nodeType="afterEffect">
                                  <p:stCondLst>
                                    <p:cond delay="0"/>
                                  </p:stCondLst>
                                  <p:childTnLst>
                                    <p:set>
                                      <p:cBhvr>
                                        <p:cTn id="42" dur="1" fill="hold">
                                          <p:stCondLst>
                                            <p:cond delay="0"/>
                                          </p:stCondLst>
                                        </p:cTn>
                                        <p:tgtEl>
                                          <p:spTgt spid="222341"/>
                                        </p:tgtEl>
                                        <p:attrNameLst>
                                          <p:attrName>style.visibility</p:attrName>
                                        </p:attrNameLst>
                                      </p:cBhvr>
                                      <p:to>
                                        <p:strVal val="visible"/>
                                      </p:to>
                                    </p:set>
                                  </p:childTnLst>
                                </p:cTn>
                              </p:par>
                            </p:childTnLst>
                          </p:cTn>
                        </p:par>
                        <p:par>
                          <p:cTn id="43" fill="hold" nodeType="afterGroup">
                            <p:stCondLst>
                              <p:cond delay="5500"/>
                            </p:stCondLst>
                            <p:childTnLst>
                              <p:par>
                                <p:cTn id="44" presetID="1" presetClass="entr" presetSubtype="0" fill="hold" grpId="0" nodeType="afterEffect">
                                  <p:stCondLst>
                                    <p:cond delay="0"/>
                                  </p:stCondLst>
                                  <p:childTnLst>
                                    <p:set>
                                      <p:cBhvr>
                                        <p:cTn id="45" dur="1" fill="hold">
                                          <p:stCondLst>
                                            <p:cond delay="0"/>
                                          </p:stCondLst>
                                        </p:cTn>
                                        <p:tgtEl>
                                          <p:spTgt spid="222344"/>
                                        </p:tgtEl>
                                        <p:attrNameLst>
                                          <p:attrName>style.visibility</p:attrName>
                                        </p:attrNameLst>
                                      </p:cBhvr>
                                      <p:to>
                                        <p:strVal val="visible"/>
                                      </p:to>
                                    </p:set>
                                  </p:childTnLst>
                                </p:cTn>
                              </p:par>
                            </p:childTnLst>
                          </p:cTn>
                        </p:par>
                        <p:par>
                          <p:cTn id="46" fill="hold" nodeType="afterGroup">
                            <p:stCondLst>
                              <p:cond delay="5500"/>
                            </p:stCondLst>
                            <p:childTnLst>
                              <p:par>
                                <p:cTn id="47" presetID="1" presetClass="exit" presetSubtype="0" fill="hold" grpId="1" nodeType="afterEffect">
                                  <p:stCondLst>
                                    <p:cond delay="500"/>
                                  </p:stCondLst>
                                  <p:childTnLst>
                                    <p:set>
                                      <p:cBhvr>
                                        <p:cTn id="48" dur="1" fill="hold">
                                          <p:stCondLst>
                                            <p:cond delay="0"/>
                                          </p:stCondLst>
                                        </p:cTn>
                                        <p:tgtEl>
                                          <p:spTgt spid="222341"/>
                                        </p:tgtEl>
                                        <p:attrNameLst>
                                          <p:attrName>style.visibility</p:attrName>
                                        </p:attrNameLst>
                                      </p:cBhvr>
                                      <p:to>
                                        <p:strVal val="hidden"/>
                                      </p:to>
                                    </p:set>
                                  </p:childTnLst>
                                </p:cTn>
                              </p:par>
                            </p:childTnLst>
                          </p:cTn>
                        </p:par>
                        <p:par>
                          <p:cTn id="49" fill="hold" nodeType="afterGroup">
                            <p:stCondLst>
                              <p:cond delay="6000"/>
                            </p:stCondLst>
                            <p:childTnLst>
                              <p:par>
                                <p:cTn id="50" presetID="1" presetClass="exit" presetSubtype="0" fill="hold" grpId="1" nodeType="afterEffect">
                                  <p:stCondLst>
                                    <p:cond delay="0"/>
                                  </p:stCondLst>
                                  <p:childTnLst>
                                    <p:set>
                                      <p:cBhvr>
                                        <p:cTn id="51" dur="1" fill="hold">
                                          <p:stCondLst>
                                            <p:cond delay="0"/>
                                          </p:stCondLst>
                                        </p:cTn>
                                        <p:tgtEl>
                                          <p:spTgt spid="222344"/>
                                        </p:tgtEl>
                                        <p:attrNameLst>
                                          <p:attrName>style.visibility</p:attrName>
                                        </p:attrNameLst>
                                      </p:cBhvr>
                                      <p:to>
                                        <p:strVal val="hidden"/>
                                      </p:to>
                                    </p:set>
                                  </p:childTnLst>
                                </p:cTn>
                              </p:par>
                            </p:childTnLst>
                          </p:cTn>
                        </p:par>
                        <p:par>
                          <p:cTn id="52" fill="hold" nodeType="afterGroup">
                            <p:stCondLst>
                              <p:cond delay="6000"/>
                            </p:stCondLst>
                            <p:childTnLst>
                              <p:par>
                                <p:cTn id="53" presetID="1" presetClass="entr" presetSubtype="0" fill="hold" grpId="0" nodeType="afterEffect">
                                  <p:stCondLst>
                                    <p:cond delay="500"/>
                                  </p:stCondLst>
                                  <p:childTnLst>
                                    <p:set>
                                      <p:cBhvr>
                                        <p:cTn id="54" dur="1" fill="hold">
                                          <p:stCondLst>
                                            <p:cond delay="0"/>
                                          </p:stCondLst>
                                        </p:cTn>
                                        <p:tgtEl>
                                          <p:spTgt spid="222342"/>
                                        </p:tgtEl>
                                        <p:attrNameLst>
                                          <p:attrName>style.visibility</p:attrName>
                                        </p:attrNameLst>
                                      </p:cBhvr>
                                      <p:to>
                                        <p:strVal val="visible"/>
                                      </p:to>
                                    </p:set>
                                  </p:childTnLst>
                                </p:cTn>
                              </p:par>
                            </p:childTnLst>
                          </p:cTn>
                        </p:par>
                        <p:par>
                          <p:cTn id="55" fill="hold" nodeType="afterGroup">
                            <p:stCondLst>
                              <p:cond delay="6500"/>
                            </p:stCondLst>
                            <p:childTnLst>
                              <p:par>
                                <p:cTn id="56" presetID="1" presetClass="entr" presetSubtype="0" fill="hold" grpId="0" nodeType="afterEffect">
                                  <p:stCondLst>
                                    <p:cond delay="0"/>
                                  </p:stCondLst>
                                  <p:childTnLst>
                                    <p:set>
                                      <p:cBhvr>
                                        <p:cTn id="57" dur="1" fill="hold">
                                          <p:stCondLst>
                                            <p:cond delay="0"/>
                                          </p:stCondLst>
                                        </p:cTn>
                                        <p:tgtEl>
                                          <p:spTgt spid="222345"/>
                                        </p:tgtEl>
                                        <p:attrNameLst>
                                          <p:attrName>style.visibility</p:attrName>
                                        </p:attrNameLst>
                                      </p:cBhvr>
                                      <p:to>
                                        <p:strVal val="visible"/>
                                      </p:to>
                                    </p:set>
                                  </p:childTnLst>
                                </p:cTn>
                              </p:par>
                            </p:childTnLst>
                          </p:cTn>
                        </p:par>
                        <p:par>
                          <p:cTn id="58" fill="hold" nodeType="afterGroup">
                            <p:stCondLst>
                              <p:cond delay="6500"/>
                            </p:stCondLst>
                            <p:childTnLst>
                              <p:par>
                                <p:cTn id="59" presetID="1" presetClass="exit" presetSubtype="0" fill="hold" grpId="1" nodeType="afterEffect">
                                  <p:stCondLst>
                                    <p:cond delay="500"/>
                                  </p:stCondLst>
                                  <p:childTnLst>
                                    <p:set>
                                      <p:cBhvr>
                                        <p:cTn id="60" dur="1" fill="hold">
                                          <p:stCondLst>
                                            <p:cond delay="0"/>
                                          </p:stCondLst>
                                        </p:cTn>
                                        <p:tgtEl>
                                          <p:spTgt spid="222342"/>
                                        </p:tgtEl>
                                        <p:attrNameLst>
                                          <p:attrName>style.visibility</p:attrName>
                                        </p:attrNameLst>
                                      </p:cBhvr>
                                      <p:to>
                                        <p:strVal val="hidden"/>
                                      </p:to>
                                    </p:set>
                                  </p:childTnLst>
                                </p:cTn>
                              </p:par>
                            </p:childTnLst>
                          </p:cTn>
                        </p:par>
                        <p:par>
                          <p:cTn id="61" fill="hold" nodeType="afterGroup">
                            <p:stCondLst>
                              <p:cond delay="7000"/>
                            </p:stCondLst>
                            <p:childTnLst>
                              <p:par>
                                <p:cTn id="62" presetID="1" presetClass="exit" presetSubtype="0" fill="hold" grpId="1" nodeType="afterEffect">
                                  <p:stCondLst>
                                    <p:cond delay="0"/>
                                  </p:stCondLst>
                                  <p:childTnLst>
                                    <p:set>
                                      <p:cBhvr>
                                        <p:cTn id="63" dur="1" fill="hold">
                                          <p:stCondLst>
                                            <p:cond delay="0"/>
                                          </p:stCondLst>
                                        </p:cTn>
                                        <p:tgtEl>
                                          <p:spTgt spid="222345"/>
                                        </p:tgtEl>
                                        <p:attrNameLst>
                                          <p:attrName>style.visibility</p:attrName>
                                        </p:attrNameLst>
                                      </p:cBhvr>
                                      <p:to>
                                        <p:strVal val="hidden"/>
                                      </p:to>
                                    </p:set>
                                  </p:childTnLst>
                                </p:cTn>
                              </p:par>
                            </p:childTnLst>
                          </p:cTn>
                        </p:par>
                        <p:par>
                          <p:cTn id="64" fill="hold" nodeType="afterGroup">
                            <p:stCondLst>
                              <p:cond delay="7000"/>
                            </p:stCondLst>
                            <p:childTnLst>
                              <p:par>
                                <p:cTn id="65" presetID="1" presetClass="entr" presetSubtype="0" fill="hold" grpId="0" nodeType="afterEffect">
                                  <p:stCondLst>
                                    <p:cond delay="500"/>
                                  </p:stCondLst>
                                  <p:childTnLst>
                                    <p:set>
                                      <p:cBhvr>
                                        <p:cTn id="66" dur="1" fill="hold">
                                          <p:stCondLst>
                                            <p:cond delay="0"/>
                                          </p:stCondLst>
                                        </p:cTn>
                                        <p:tgtEl>
                                          <p:spTgt spid="222343"/>
                                        </p:tgtEl>
                                        <p:attrNameLst>
                                          <p:attrName>style.visibility</p:attrName>
                                        </p:attrNameLst>
                                      </p:cBhvr>
                                      <p:to>
                                        <p:strVal val="visible"/>
                                      </p:to>
                                    </p:set>
                                  </p:childTnLst>
                                </p:cTn>
                              </p:par>
                            </p:childTnLst>
                          </p:cTn>
                        </p:par>
                        <p:par>
                          <p:cTn id="67" fill="hold" nodeType="afterGroup">
                            <p:stCondLst>
                              <p:cond delay="7500"/>
                            </p:stCondLst>
                            <p:childTnLst>
                              <p:par>
                                <p:cTn id="68" presetID="1" presetClass="entr" presetSubtype="0" fill="hold" grpId="0" nodeType="afterEffect">
                                  <p:stCondLst>
                                    <p:cond delay="0"/>
                                  </p:stCondLst>
                                  <p:childTnLst>
                                    <p:set>
                                      <p:cBhvr>
                                        <p:cTn id="69" dur="1" fill="hold">
                                          <p:stCondLst>
                                            <p:cond delay="0"/>
                                          </p:stCondLst>
                                        </p:cTn>
                                        <p:tgtEl>
                                          <p:spTgt spid="222347"/>
                                        </p:tgtEl>
                                        <p:attrNameLst>
                                          <p:attrName>style.visibility</p:attrName>
                                        </p:attrNameLst>
                                      </p:cBhvr>
                                      <p:to>
                                        <p:strVal val="visible"/>
                                      </p:to>
                                    </p:set>
                                  </p:childTnLst>
                                </p:cTn>
                              </p:par>
                            </p:childTnLst>
                          </p:cTn>
                        </p:par>
                        <p:par>
                          <p:cTn id="70" fill="hold" nodeType="afterGroup">
                            <p:stCondLst>
                              <p:cond delay="7500"/>
                            </p:stCondLst>
                            <p:childTnLst>
                              <p:par>
                                <p:cTn id="71" presetID="1" presetClass="exit" presetSubtype="0" fill="hold" grpId="1" nodeType="afterEffect">
                                  <p:stCondLst>
                                    <p:cond delay="500"/>
                                  </p:stCondLst>
                                  <p:childTnLst>
                                    <p:set>
                                      <p:cBhvr>
                                        <p:cTn id="72" dur="1" fill="hold">
                                          <p:stCondLst>
                                            <p:cond delay="0"/>
                                          </p:stCondLst>
                                        </p:cTn>
                                        <p:tgtEl>
                                          <p:spTgt spid="222343"/>
                                        </p:tgtEl>
                                        <p:attrNameLst>
                                          <p:attrName>style.visibility</p:attrName>
                                        </p:attrNameLst>
                                      </p:cBhvr>
                                      <p:to>
                                        <p:strVal val="hidden"/>
                                      </p:to>
                                    </p:set>
                                  </p:childTnLst>
                                </p:cTn>
                              </p:par>
                            </p:childTnLst>
                          </p:cTn>
                        </p:par>
                        <p:par>
                          <p:cTn id="73" fill="hold" nodeType="afterGroup">
                            <p:stCondLst>
                              <p:cond delay="8000"/>
                            </p:stCondLst>
                            <p:childTnLst>
                              <p:par>
                                <p:cTn id="74" presetID="1" presetClass="exit" presetSubtype="0" fill="hold" grpId="1" nodeType="afterEffect">
                                  <p:stCondLst>
                                    <p:cond delay="0"/>
                                  </p:stCondLst>
                                  <p:childTnLst>
                                    <p:set>
                                      <p:cBhvr>
                                        <p:cTn id="75" dur="1" fill="hold">
                                          <p:stCondLst>
                                            <p:cond delay="0"/>
                                          </p:stCondLst>
                                        </p:cTn>
                                        <p:tgtEl>
                                          <p:spTgt spid="222347"/>
                                        </p:tgtEl>
                                        <p:attrNameLst>
                                          <p:attrName>style.visibility</p:attrName>
                                        </p:attrNameLst>
                                      </p:cBhvr>
                                      <p:to>
                                        <p:strVal val="hidden"/>
                                      </p:to>
                                    </p:set>
                                  </p:childTnLst>
                                </p:cTn>
                              </p:par>
                            </p:childTnLst>
                          </p:cTn>
                        </p:par>
                        <p:par>
                          <p:cTn id="76" fill="hold" nodeType="afterGroup">
                            <p:stCondLst>
                              <p:cond delay="8000"/>
                            </p:stCondLst>
                            <p:childTnLst>
                              <p:par>
                                <p:cTn id="77" presetID="1" presetClass="entr" presetSubtype="0" fill="hold" grpId="0" nodeType="afterEffect">
                                  <p:stCondLst>
                                    <p:cond delay="500"/>
                                  </p:stCondLst>
                                  <p:childTnLst>
                                    <p:set>
                                      <p:cBhvr>
                                        <p:cTn id="78" dur="1" fill="hold">
                                          <p:stCondLst>
                                            <p:cond delay="0"/>
                                          </p:stCondLst>
                                        </p:cTn>
                                        <p:tgtEl>
                                          <p:spTgt spid="222346"/>
                                        </p:tgtEl>
                                        <p:attrNameLst>
                                          <p:attrName>style.visibility</p:attrName>
                                        </p:attrNameLst>
                                      </p:cBhvr>
                                      <p:to>
                                        <p:strVal val="visible"/>
                                      </p:to>
                                    </p:set>
                                  </p:childTnLst>
                                </p:cTn>
                              </p:par>
                            </p:childTnLst>
                          </p:cTn>
                        </p:par>
                        <p:par>
                          <p:cTn id="79" fill="hold" nodeType="afterGroup">
                            <p:stCondLst>
                              <p:cond delay="8500"/>
                            </p:stCondLst>
                            <p:childTnLst>
                              <p:par>
                                <p:cTn id="80" presetID="1" presetClass="exit" presetSubtype="0" fill="hold" grpId="1" nodeType="afterEffect">
                                  <p:stCondLst>
                                    <p:cond delay="500"/>
                                  </p:stCondLst>
                                  <p:childTnLst>
                                    <p:set>
                                      <p:cBhvr>
                                        <p:cTn id="81" dur="1" fill="hold">
                                          <p:stCondLst>
                                            <p:cond delay="0"/>
                                          </p:stCondLst>
                                        </p:cTn>
                                        <p:tgtEl>
                                          <p:spTgt spid="222346"/>
                                        </p:tgtEl>
                                        <p:attrNameLst>
                                          <p:attrName>style.visibility</p:attrName>
                                        </p:attrNameLst>
                                      </p:cBhvr>
                                      <p:to>
                                        <p:strVal val="hidden"/>
                                      </p:to>
                                    </p:set>
                                  </p:childTnLst>
                                </p:cTn>
                              </p:par>
                            </p:childTnLst>
                          </p:cTn>
                        </p:par>
                        <p:par>
                          <p:cTn id="82" fill="hold" nodeType="afterGroup">
                            <p:stCondLst>
                              <p:cond delay="9000"/>
                            </p:stCondLst>
                            <p:childTnLst>
                              <p:par>
                                <p:cTn id="83" presetID="1" presetClass="entr" presetSubtype="0" fill="hold" grpId="0" nodeType="afterEffect">
                                  <p:stCondLst>
                                    <p:cond delay="500"/>
                                  </p:stCondLst>
                                  <p:childTnLst>
                                    <p:set>
                                      <p:cBhvr>
                                        <p:cTn id="84" dur="1" fill="hold">
                                          <p:stCondLst>
                                            <p:cond delay="0"/>
                                          </p:stCondLst>
                                        </p:cTn>
                                        <p:tgtEl>
                                          <p:spTgt spid="222348"/>
                                        </p:tgtEl>
                                        <p:attrNameLst>
                                          <p:attrName>style.visibility</p:attrName>
                                        </p:attrNameLst>
                                      </p:cBhvr>
                                      <p:to>
                                        <p:strVal val="visible"/>
                                      </p:to>
                                    </p:set>
                                  </p:childTnLst>
                                </p:cTn>
                              </p:par>
                            </p:childTnLst>
                          </p:cTn>
                        </p:par>
                        <p:par>
                          <p:cTn id="85" fill="hold" nodeType="afterGroup">
                            <p:stCondLst>
                              <p:cond delay="9500"/>
                            </p:stCondLst>
                            <p:childTnLst>
                              <p:par>
                                <p:cTn id="86" presetID="1" presetClass="exit" presetSubtype="0" fill="hold" grpId="1" nodeType="afterEffect">
                                  <p:stCondLst>
                                    <p:cond delay="500"/>
                                  </p:stCondLst>
                                  <p:childTnLst>
                                    <p:set>
                                      <p:cBhvr>
                                        <p:cTn id="87" dur="1" fill="hold">
                                          <p:stCondLst>
                                            <p:cond delay="0"/>
                                          </p:stCondLst>
                                        </p:cTn>
                                        <p:tgtEl>
                                          <p:spTgt spid="222348"/>
                                        </p:tgtEl>
                                        <p:attrNameLst>
                                          <p:attrName>style.visibility</p:attrName>
                                        </p:attrNameLst>
                                      </p:cBhvr>
                                      <p:to>
                                        <p:strVal val="hidden"/>
                                      </p:to>
                                    </p:set>
                                  </p:childTnLst>
                                </p:cTn>
                              </p:par>
                            </p:childTnLst>
                          </p:cTn>
                        </p:par>
                        <p:par>
                          <p:cTn id="88" fill="hold" nodeType="afterGroup">
                            <p:stCondLst>
                              <p:cond delay="10000"/>
                            </p:stCondLst>
                            <p:childTnLst>
                              <p:par>
                                <p:cTn id="89" presetID="1" presetClass="entr" presetSubtype="0" fill="hold" grpId="0" nodeType="afterEffect">
                                  <p:stCondLst>
                                    <p:cond delay="500"/>
                                  </p:stCondLst>
                                  <p:childTnLst>
                                    <p:set>
                                      <p:cBhvr>
                                        <p:cTn id="90" dur="1" fill="hold">
                                          <p:stCondLst>
                                            <p:cond delay="0"/>
                                          </p:stCondLst>
                                        </p:cTn>
                                        <p:tgtEl>
                                          <p:spTgt spid="222349"/>
                                        </p:tgtEl>
                                        <p:attrNameLst>
                                          <p:attrName>style.visibility</p:attrName>
                                        </p:attrNameLst>
                                      </p:cBhvr>
                                      <p:to>
                                        <p:strVal val="visible"/>
                                      </p:to>
                                    </p:set>
                                  </p:childTnLst>
                                </p:cTn>
                              </p:par>
                            </p:childTnLst>
                          </p:cTn>
                        </p:par>
                        <p:par>
                          <p:cTn id="91" fill="hold" nodeType="afterGroup">
                            <p:stCondLst>
                              <p:cond delay="10500"/>
                            </p:stCondLst>
                            <p:childTnLst>
                              <p:par>
                                <p:cTn id="92" presetID="1" presetClass="exit" presetSubtype="0" fill="hold" grpId="1" nodeType="afterEffect">
                                  <p:stCondLst>
                                    <p:cond delay="500"/>
                                  </p:stCondLst>
                                  <p:childTnLst>
                                    <p:set>
                                      <p:cBhvr>
                                        <p:cTn id="93" dur="1" fill="hold">
                                          <p:stCondLst>
                                            <p:cond delay="0"/>
                                          </p:stCondLst>
                                        </p:cTn>
                                        <p:tgtEl>
                                          <p:spTgt spid="2223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32" grpId="0" animBg="1"/>
      <p:bldP spid="222332" grpId="1" animBg="1"/>
      <p:bldP spid="222334" grpId="0" animBg="1"/>
      <p:bldP spid="222334" grpId="1" animBg="1"/>
      <p:bldP spid="222335" grpId="0" animBg="1"/>
      <p:bldP spid="222335" grpId="1" animBg="1"/>
      <p:bldP spid="222338" grpId="0" animBg="1"/>
      <p:bldP spid="222338" grpId="1" animBg="1"/>
      <p:bldP spid="222339" grpId="0" animBg="1"/>
      <p:bldP spid="222339" grpId="1" animBg="1"/>
      <p:bldP spid="222340" grpId="0" animBg="1"/>
      <p:bldP spid="222340" grpId="1" animBg="1"/>
      <p:bldP spid="222341" grpId="0" animBg="1"/>
      <p:bldP spid="222341" grpId="1" animBg="1"/>
      <p:bldP spid="222342" grpId="0" animBg="1"/>
      <p:bldP spid="222342" grpId="1" animBg="1"/>
      <p:bldP spid="222343" grpId="0" animBg="1"/>
      <p:bldP spid="222343" grpId="1" animBg="1"/>
      <p:bldP spid="222344" grpId="0" animBg="1"/>
      <p:bldP spid="222344" grpId="1" animBg="1"/>
      <p:bldP spid="222345" grpId="0" animBg="1"/>
      <p:bldP spid="222345" grpId="1" animBg="1"/>
      <p:bldP spid="222346" grpId="0" animBg="1"/>
      <p:bldP spid="222346" grpId="1" animBg="1"/>
      <p:bldP spid="222347" grpId="0" animBg="1"/>
      <p:bldP spid="222347" grpId="1" animBg="1"/>
      <p:bldP spid="222348" grpId="0" animBg="1"/>
      <p:bldP spid="222348" grpId="1" animBg="1"/>
      <p:bldP spid="222349" grpId="0" animBg="1"/>
      <p:bldP spid="22234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xmlns=""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xmlns=""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xmlns=""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27070654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xmlns="" val="907116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xmlns="" val="1824131169"/>
              </p:ext>
            </p:extLst>
          </p:nvPr>
        </p:nvGraphicFramePr>
        <p:xfrm>
          <a:off x="3505200" y="3501008"/>
          <a:ext cx="2046044" cy="792088"/>
        </p:xfrm>
        <a:graphic>
          <a:graphicData uri="http://schemas.openxmlformats.org/presentationml/2006/ole">
            <p:oleObj spid="_x0000_s3077" name="公式" r:id="rId4" imgW="545863" imgH="228501" progId="">
              <p:embed/>
            </p:oleObj>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xmlns="" val="33648119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xmlns="" val="783986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xmlns="" val="4160055167"/>
              </p:ext>
            </p:extLst>
          </p:nvPr>
        </p:nvGraphicFramePr>
        <p:xfrm>
          <a:off x="848544" y="4797152"/>
          <a:ext cx="3302696" cy="1008112"/>
        </p:xfrm>
        <a:graphic>
          <a:graphicData uri="http://schemas.openxmlformats.org/presentationml/2006/ole">
            <p:oleObj spid="_x0000_s4101" name="公式" r:id="rId4" imgW="1282700" imgH="431800" progId="">
              <p:embed/>
            </p:oleObj>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738666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r>
              <a:rPr lang="zh-CN" altLang="en-US" sz="3600" dirty="0" smtClean="0"/>
              <a:t>使用广播信道的</a:t>
            </a:r>
            <a:r>
              <a:rPr lang="en-US" altLang="zh-CN" sz="3600" dirty="0" smtClean="0"/>
              <a:t>MAC</a:t>
            </a:r>
            <a:r>
              <a:rPr lang="zh-CN" altLang="en-US" sz="3600" dirty="0" smtClean="0"/>
              <a:t>层还必须解决的两个问题</a:t>
            </a:r>
            <a:endParaRPr lang="en-US" altLang="zh-CN" dirty="0" smtClean="0"/>
          </a:p>
          <a:p>
            <a:pPr lvl="1"/>
            <a:r>
              <a:rPr lang="zh-CN" altLang="en-US" dirty="0" smtClean="0">
                <a:solidFill>
                  <a:srgbClr val="333399"/>
                </a:solidFill>
                <a:latin typeface="Arial" charset="0"/>
              </a:rPr>
              <a:t>媒体共享技术（</a:t>
            </a:r>
            <a:r>
              <a:rPr lang="en-US" altLang="zh-CN" dirty="0" smtClean="0">
                <a:solidFill>
                  <a:srgbClr val="333399"/>
                </a:solidFill>
                <a:latin typeface="Arial" charset="0"/>
              </a:rPr>
              <a:t>CSMA/CD）</a:t>
            </a:r>
          </a:p>
          <a:p>
            <a:pPr lvl="1"/>
            <a:r>
              <a:rPr lang="zh-CN" altLang="en-US" dirty="0" smtClean="0">
                <a:solidFill>
                  <a:srgbClr val="333399"/>
                </a:solidFill>
                <a:latin typeface="Arial" charset="0"/>
              </a:rPr>
              <a:t>寻址</a:t>
            </a:r>
            <a:endParaRPr lang="en-US" altLang="zh-CN" dirty="0" smtClean="0"/>
          </a:p>
          <a:p>
            <a:pPr marL="0" indent="0"/>
            <a:r>
              <a:rPr lang="zh-CN" altLang="en-US" dirty="0" smtClean="0"/>
              <a:t>重点介绍：</a:t>
            </a:r>
            <a:endParaRPr lang="en-US" altLang="zh-CN" dirty="0" smtClean="0"/>
          </a:p>
          <a:p>
            <a:pPr>
              <a:buNone/>
            </a:pPr>
            <a:r>
              <a:rPr lang="en-US" altLang="zh-CN" dirty="0" smtClean="0"/>
              <a:t>  1.  MAC </a:t>
            </a:r>
            <a:r>
              <a:rPr lang="zh-CN" altLang="zh-CN" dirty="0" smtClean="0"/>
              <a:t>层</a:t>
            </a:r>
            <a:r>
              <a:rPr lang="zh-CN" altLang="zh-CN" dirty="0"/>
              <a:t>的硬件</a:t>
            </a:r>
            <a:r>
              <a:rPr lang="zh-CN" altLang="zh-CN" dirty="0" smtClean="0"/>
              <a:t>地址</a:t>
            </a:r>
            <a:endParaRPr lang="en-US" altLang="zh-CN" dirty="0" smtClean="0"/>
          </a:p>
          <a:p>
            <a:pPr>
              <a:buNone/>
            </a:pPr>
            <a:r>
              <a:rPr lang="en-US" altLang="zh-CN" dirty="0" smtClean="0"/>
              <a:t>  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xmlns="" val="3989927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随堂测试</a:t>
            </a:r>
            <a:r>
              <a:rPr lang="en-US" altLang="zh-CN" dirty="0" smtClean="0"/>
              <a:t>3</a:t>
            </a:r>
            <a:endParaRPr lang="zh-CN" altLang="en-US" dirty="0" smtClean="0"/>
          </a:p>
        </p:txBody>
      </p:sp>
      <p:sp>
        <p:nvSpPr>
          <p:cNvPr id="19459" name="内容占位符 2"/>
          <p:cNvSpPr>
            <a:spLocks noGrp="1"/>
          </p:cNvSpPr>
          <p:nvPr>
            <p:ph idx="1"/>
          </p:nvPr>
        </p:nvSpPr>
        <p:spPr/>
        <p:txBody>
          <a:bodyPr/>
          <a:lstStyle/>
          <a:p>
            <a:r>
              <a:rPr lang="zh-CN" altLang="en-US" dirty="0" smtClean="0"/>
              <a:t>单选题</a:t>
            </a:r>
            <a:endParaRPr lang="en-US" altLang="zh-CN" dirty="0" smtClean="0"/>
          </a:p>
          <a:p>
            <a:r>
              <a:rPr lang="zh-CN" altLang="en-US" dirty="0" smtClean="0"/>
              <a:t>填空题</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xmlns="" val="25729954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76"/>
          <p:cNvSpPr>
            <a:spLocks noChangeArrowheads="1"/>
          </p:cNvSpPr>
          <p:nvPr/>
        </p:nvSpPr>
        <p:spPr bwMode="auto">
          <a:xfrm>
            <a:off x="75671" y="4903789"/>
            <a:ext cx="954485" cy="847725"/>
          </a:xfrm>
          <a:prstGeom prst="wedgeEllipseCallout">
            <a:avLst>
              <a:gd name="adj1" fmla="val 63333"/>
              <a:gd name="adj2" fmla="val -1560"/>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kumimoji="1" lang="zh-CN" altLang="zh-CN">
              <a:latin typeface="Times New Roman" pitchFamily="18" charset="0"/>
            </a:endParaRPr>
          </a:p>
        </p:txBody>
      </p:sp>
      <p:sp>
        <p:nvSpPr>
          <p:cNvPr id="82947" name="Rectangle 4"/>
          <p:cNvSpPr>
            <a:spLocks noChangeArrowheads="1"/>
          </p:cNvSpPr>
          <p:nvPr/>
        </p:nvSpPr>
        <p:spPr bwMode="auto">
          <a:xfrm>
            <a:off x="1" y="0"/>
            <a:ext cx="9876764" cy="1220788"/>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48" name="Line 5"/>
          <p:cNvSpPr>
            <a:spLocks noChangeShapeType="1"/>
          </p:cNvSpPr>
          <p:nvPr/>
        </p:nvSpPr>
        <p:spPr bwMode="auto">
          <a:xfrm>
            <a:off x="7032229" y="1082675"/>
            <a:ext cx="2349235" cy="1735138"/>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49" name="Line 6"/>
          <p:cNvSpPr>
            <a:spLocks noChangeShapeType="1"/>
          </p:cNvSpPr>
          <p:nvPr/>
        </p:nvSpPr>
        <p:spPr bwMode="auto">
          <a:xfrm flipH="1">
            <a:off x="2407709" y="1077914"/>
            <a:ext cx="2151460" cy="175577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0" name="Rectangle 7"/>
          <p:cNvSpPr>
            <a:spLocks noChangeArrowheads="1"/>
          </p:cNvSpPr>
          <p:nvPr/>
        </p:nvSpPr>
        <p:spPr bwMode="auto">
          <a:xfrm>
            <a:off x="2375033" y="2855914"/>
            <a:ext cx="7023629" cy="422275"/>
          </a:xfrm>
          <a:prstGeom prst="rect">
            <a:avLst/>
          </a:prstGeom>
          <a:solidFill>
            <a:srgbClr val="CCECFF"/>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51" name="Rectangle 8"/>
          <p:cNvSpPr>
            <a:spLocks noChangeArrowheads="1"/>
          </p:cNvSpPr>
          <p:nvPr/>
        </p:nvSpPr>
        <p:spPr bwMode="auto">
          <a:xfrm>
            <a:off x="4552289" y="693738"/>
            <a:ext cx="2479940" cy="406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52" name="Line 9"/>
          <p:cNvSpPr>
            <a:spLocks noChangeShapeType="1"/>
          </p:cNvSpPr>
          <p:nvPr/>
        </p:nvSpPr>
        <p:spPr bwMode="auto">
          <a:xfrm flipH="1">
            <a:off x="3541052" y="2855914"/>
            <a:ext cx="1719"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3" name="Line 10"/>
          <p:cNvSpPr>
            <a:spLocks noChangeShapeType="1"/>
          </p:cNvSpPr>
          <p:nvPr/>
        </p:nvSpPr>
        <p:spPr bwMode="auto">
          <a:xfrm flipH="1">
            <a:off x="4686433" y="2855914"/>
            <a:ext cx="344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4" name="Line 11"/>
          <p:cNvSpPr>
            <a:spLocks noChangeShapeType="1"/>
          </p:cNvSpPr>
          <p:nvPr/>
        </p:nvSpPr>
        <p:spPr bwMode="auto">
          <a:xfrm flipH="1">
            <a:off x="5835254" y="2855914"/>
            <a:ext cx="5159"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5" name="Line 12"/>
          <p:cNvSpPr>
            <a:spLocks noChangeShapeType="1"/>
          </p:cNvSpPr>
          <p:nvPr/>
        </p:nvSpPr>
        <p:spPr bwMode="auto">
          <a:xfrm flipH="1">
            <a:off x="6980635" y="2855914"/>
            <a:ext cx="5159"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6" name="Line 13"/>
          <p:cNvSpPr>
            <a:spLocks noChangeShapeType="1"/>
          </p:cNvSpPr>
          <p:nvPr/>
        </p:nvSpPr>
        <p:spPr bwMode="auto">
          <a:xfrm flipH="1">
            <a:off x="8127736" y="2855914"/>
            <a:ext cx="516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57" name="Text Box 14"/>
          <p:cNvSpPr txBox="1">
            <a:spLocks noChangeArrowheads="1"/>
          </p:cNvSpPr>
          <p:nvPr/>
        </p:nvSpPr>
        <p:spPr bwMode="auto">
          <a:xfrm>
            <a:off x="2656766"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a:t>
            </a:r>
          </a:p>
        </p:txBody>
      </p:sp>
      <p:sp>
        <p:nvSpPr>
          <p:cNvPr id="82958" name="Text Box 15"/>
          <p:cNvSpPr txBox="1">
            <a:spLocks noChangeArrowheads="1"/>
          </p:cNvSpPr>
          <p:nvPr/>
        </p:nvSpPr>
        <p:spPr bwMode="auto">
          <a:xfrm>
            <a:off x="1799834" y="3471863"/>
            <a:ext cx="12105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最高位</a:t>
            </a:r>
          </a:p>
          <a:p>
            <a:pPr algn="ctr" eaLnBrk="1" hangingPunct="1">
              <a:lnSpc>
                <a:spcPct val="90000"/>
              </a:lnSpc>
              <a:spcBef>
                <a:spcPct val="0"/>
              </a:spcBef>
              <a:buClrTx/>
              <a:buSzTx/>
              <a:buFontTx/>
              <a:buNone/>
            </a:pPr>
            <a:r>
              <a:rPr kumimoji="1" lang="zh-CN" altLang="en-US" sz="2000">
                <a:latin typeface="Times New Roman" pitchFamily="18" charset="0"/>
              </a:rPr>
              <a:t>最先发送</a:t>
            </a:r>
          </a:p>
        </p:txBody>
      </p:sp>
      <p:sp>
        <p:nvSpPr>
          <p:cNvPr id="82959" name="Line 16"/>
          <p:cNvSpPr>
            <a:spLocks noChangeShapeType="1"/>
          </p:cNvSpPr>
          <p:nvPr/>
        </p:nvSpPr>
        <p:spPr bwMode="auto">
          <a:xfrm flipV="1">
            <a:off x="2430066" y="3160714"/>
            <a:ext cx="0" cy="388937"/>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60" name="Text Box 17"/>
          <p:cNvSpPr txBox="1">
            <a:spLocks noChangeArrowheads="1"/>
          </p:cNvSpPr>
          <p:nvPr/>
        </p:nvSpPr>
        <p:spPr bwMode="auto">
          <a:xfrm>
            <a:off x="2975429" y="3455989"/>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最低位</a:t>
            </a:r>
          </a:p>
        </p:txBody>
      </p:sp>
      <p:sp>
        <p:nvSpPr>
          <p:cNvPr id="82961" name="Line 18"/>
          <p:cNvSpPr>
            <a:spLocks noChangeShapeType="1"/>
          </p:cNvSpPr>
          <p:nvPr/>
        </p:nvSpPr>
        <p:spPr bwMode="auto">
          <a:xfrm flipV="1">
            <a:off x="3429265" y="3195639"/>
            <a:ext cx="0" cy="388937"/>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62" name="Text Box 19"/>
          <p:cNvSpPr txBox="1">
            <a:spLocks noChangeArrowheads="1"/>
          </p:cNvSpPr>
          <p:nvPr/>
        </p:nvSpPr>
        <p:spPr bwMode="auto">
          <a:xfrm>
            <a:off x="7753010" y="3459164"/>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最高位</a:t>
            </a:r>
          </a:p>
        </p:txBody>
      </p:sp>
      <p:sp>
        <p:nvSpPr>
          <p:cNvPr id="82963" name="Line 20"/>
          <p:cNvSpPr>
            <a:spLocks noChangeShapeType="1"/>
          </p:cNvSpPr>
          <p:nvPr/>
        </p:nvSpPr>
        <p:spPr bwMode="auto">
          <a:xfrm flipV="1">
            <a:off x="8272198" y="3160713"/>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64" name="Text Box 21"/>
          <p:cNvSpPr txBox="1">
            <a:spLocks noChangeArrowheads="1"/>
          </p:cNvSpPr>
          <p:nvPr/>
        </p:nvSpPr>
        <p:spPr bwMode="auto">
          <a:xfrm>
            <a:off x="8649766" y="3527425"/>
            <a:ext cx="12105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最低位</a:t>
            </a:r>
          </a:p>
          <a:p>
            <a:pPr algn="ctr" eaLnBrk="1" hangingPunct="1">
              <a:lnSpc>
                <a:spcPct val="90000"/>
              </a:lnSpc>
              <a:spcBef>
                <a:spcPct val="0"/>
              </a:spcBef>
              <a:buClrTx/>
              <a:buSzTx/>
              <a:buFontTx/>
              <a:buNone/>
            </a:pPr>
            <a:r>
              <a:rPr kumimoji="1" lang="zh-CN" altLang="en-US" sz="2000">
                <a:latin typeface="Times New Roman" pitchFamily="18" charset="0"/>
              </a:rPr>
              <a:t>最后发送</a:t>
            </a:r>
          </a:p>
        </p:txBody>
      </p:sp>
      <p:sp>
        <p:nvSpPr>
          <p:cNvPr id="82965" name="Line 22"/>
          <p:cNvSpPr>
            <a:spLocks noChangeShapeType="1"/>
          </p:cNvSpPr>
          <p:nvPr/>
        </p:nvSpPr>
        <p:spPr bwMode="auto">
          <a:xfrm flipV="1">
            <a:off x="9242160" y="3159125"/>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66" name="Rectangle 23"/>
          <p:cNvSpPr>
            <a:spLocks noChangeArrowheads="1"/>
          </p:cNvSpPr>
          <p:nvPr/>
        </p:nvSpPr>
        <p:spPr bwMode="auto">
          <a:xfrm>
            <a:off x="2387072" y="5075239"/>
            <a:ext cx="7013310" cy="422275"/>
          </a:xfrm>
          <a:prstGeom prst="rect">
            <a:avLst/>
          </a:prstGeom>
          <a:solidFill>
            <a:srgbClr val="CCECFF"/>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67" name="Text Box 24"/>
          <p:cNvSpPr txBox="1">
            <a:spLocks noChangeArrowheads="1"/>
          </p:cNvSpPr>
          <p:nvPr/>
        </p:nvSpPr>
        <p:spPr bwMode="auto">
          <a:xfrm>
            <a:off x="2360712" y="5084764"/>
            <a:ext cx="70567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dirty="0">
                <a:latin typeface="Times New Roman" pitchFamily="18" charset="0"/>
              </a:rPr>
              <a:t>00110101 </a:t>
            </a:r>
            <a:r>
              <a:rPr kumimoji="1" lang="en-US" altLang="zh-CN" sz="2000" dirty="0" smtClean="0">
                <a:latin typeface="Times New Roman" pitchFamily="18" charset="0"/>
              </a:rPr>
              <a:t> 01111011  00010010  00000000  </a:t>
            </a:r>
            <a:r>
              <a:rPr kumimoji="1" lang="en-US" altLang="zh-CN" sz="2000" dirty="0" err="1" smtClean="0">
                <a:latin typeface="Times New Roman" pitchFamily="18" charset="0"/>
              </a:rPr>
              <a:t>00000000</a:t>
            </a:r>
            <a:r>
              <a:rPr kumimoji="1" lang="en-US" altLang="zh-CN" sz="2000" dirty="0" smtClean="0">
                <a:latin typeface="Times New Roman" pitchFamily="18" charset="0"/>
              </a:rPr>
              <a:t>  </a:t>
            </a:r>
            <a:r>
              <a:rPr kumimoji="1" lang="en-US" altLang="zh-CN" sz="2000" dirty="0">
                <a:latin typeface="Times New Roman" pitchFamily="18" charset="0"/>
              </a:rPr>
              <a:t>00000001</a:t>
            </a:r>
          </a:p>
        </p:txBody>
      </p:sp>
      <p:sp>
        <p:nvSpPr>
          <p:cNvPr id="82968" name="Line 25"/>
          <p:cNvSpPr>
            <a:spLocks noChangeShapeType="1"/>
          </p:cNvSpPr>
          <p:nvPr/>
        </p:nvSpPr>
        <p:spPr bwMode="auto">
          <a:xfrm flipH="1">
            <a:off x="3532452" y="5075239"/>
            <a:ext cx="344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69" name="Line 26"/>
          <p:cNvSpPr>
            <a:spLocks noChangeShapeType="1"/>
          </p:cNvSpPr>
          <p:nvPr/>
        </p:nvSpPr>
        <p:spPr bwMode="auto">
          <a:xfrm flipH="1">
            <a:off x="4677834" y="5075239"/>
            <a:ext cx="344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70" name="Line 27"/>
          <p:cNvSpPr>
            <a:spLocks noChangeShapeType="1"/>
          </p:cNvSpPr>
          <p:nvPr/>
        </p:nvSpPr>
        <p:spPr bwMode="auto">
          <a:xfrm flipH="1">
            <a:off x="5852452" y="5075239"/>
            <a:ext cx="344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71" name="Line 28"/>
          <p:cNvSpPr>
            <a:spLocks noChangeShapeType="1"/>
          </p:cNvSpPr>
          <p:nvPr/>
        </p:nvSpPr>
        <p:spPr bwMode="auto">
          <a:xfrm flipH="1">
            <a:off x="7021910" y="5075239"/>
            <a:ext cx="3440" cy="422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72" name="Line 29"/>
          <p:cNvSpPr>
            <a:spLocks noChangeShapeType="1"/>
          </p:cNvSpPr>
          <p:nvPr/>
        </p:nvSpPr>
        <p:spPr bwMode="auto">
          <a:xfrm flipH="1">
            <a:off x="8160412" y="5089525"/>
            <a:ext cx="3440" cy="4206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73" name="Text Box 30"/>
          <p:cNvSpPr txBox="1">
            <a:spLocks noChangeArrowheads="1"/>
          </p:cNvSpPr>
          <p:nvPr/>
        </p:nvSpPr>
        <p:spPr bwMode="auto">
          <a:xfrm>
            <a:off x="1835951" y="5711826"/>
            <a:ext cx="12105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最低位</a:t>
            </a:r>
          </a:p>
          <a:p>
            <a:pPr algn="ctr" eaLnBrk="1" hangingPunct="1">
              <a:lnSpc>
                <a:spcPct val="90000"/>
              </a:lnSpc>
              <a:spcBef>
                <a:spcPct val="0"/>
              </a:spcBef>
              <a:buClrTx/>
              <a:buSzTx/>
              <a:buFontTx/>
              <a:buNone/>
            </a:pPr>
            <a:r>
              <a:rPr kumimoji="1" lang="zh-CN" altLang="en-US" sz="2000">
                <a:latin typeface="Times New Roman" pitchFamily="18" charset="0"/>
              </a:rPr>
              <a:t>最先发送</a:t>
            </a:r>
          </a:p>
        </p:txBody>
      </p:sp>
      <p:sp>
        <p:nvSpPr>
          <p:cNvPr id="82974" name="Line 31"/>
          <p:cNvSpPr>
            <a:spLocks noChangeShapeType="1"/>
          </p:cNvSpPr>
          <p:nvPr/>
        </p:nvSpPr>
        <p:spPr bwMode="auto">
          <a:xfrm flipV="1">
            <a:off x="2479940" y="5414963"/>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75" name="Text Box 32"/>
          <p:cNvSpPr txBox="1">
            <a:spLocks noChangeArrowheads="1"/>
          </p:cNvSpPr>
          <p:nvPr/>
        </p:nvSpPr>
        <p:spPr bwMode="auto">
          <a:xfrm>
            <a:off x="2997785" y="5691189"/>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最高位</a:t>
            </a:r>
          </a:p>
        </p:txBody>
      </p:sp>
      <p:sp>
        <p:nvSpPr>
          <p:cNvPr id="82976" name="Line 33"/>
          <p:cNvSpPr>
            <a:spLocks noChangeShapeType="1"/>
          </p:cNvSpPr>
          <p:nvPr/>
        </p:nvSpPr>
        <p:spPr bwMode="auto">
          <a:xfrm flipV="1">
            <a:off x="3420666" y="5414963"/>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77" name="Text Box 34"/>
          <p:cNvSpPr txBox="1">
            <a:spLocks noChangeArrowheads="1"/>
          </p:cNvSpPr>
          <p:nvPr/>
        </p:nvSpPr>
        <p:spPr bwMode="auto">
          <a:xfrm>
            <a:off x="7785685" y="5662614"/>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最低位</a:t>
            </a:r>
          </a:p>
        </p:txBody>
      </p:sp>
      <p:sp>
        <p:nvSpPr>
          <p:cNvPr id="82978" name="Line 35"/>
          <p:cNvSpPr>
            <a:spLocks noChangeShapeType="1"/>
          </p:cNvSpPr>
          <p:nvPr/>
        </p:nvSpPr>
        <p:spPr bwMode="auto">
          <a:xfrm flipV="1">
            <a:off x="8306594" y="5383213"/>
            <a:ext cx="0" cy="385762"/>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79" name="Text Box 36"/>
          <p:cNvSpPr txBox="1">
            <a:spLocks noChangeArrowheads="1"/>
          </p:cNvSpPr>
          <p:nvPr/>
        </p:nvSpPr>
        <p:spPr bwMode="auto">
          <a:xfrm>
            <a:off x="8667824" y="5746750"/>
            <a:ext cx="12105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最高位</a:t>
            </a:r>
          </a:p>
          <a:p>
            <a:pPr algn="ctr" eaLnBrk="1" hangingPunct="1">
              <a:lnSpc>
                <a:spcPct val="90000"/>
              </a:lnSpc>
              <a:spcBef>
                <a:spcPct val="0"/>
              </a:spcBef>
              <a:buClrTx/>
              <a:buSzTx/>
              <a:buFontTx/>
              <a:buNone/>
            </a:pPr>
            <a:r>
              <a:rPr kumimoji="1" lang="zh-CN" altLang="en-US" sz="2000">
                <a:latin typeface="Times New Roman" pitchFamily="18" charset="0"/>
              </a:rPr>
              <a:t>最后发送</a:t>
            </a:r>
          </a:p>
        </p:txBody>
      </p:sp>
      <p:sp>
        <p:nvSpPr>
          <p:cNvPr id="82980" name="Line 37"/>
          <p:cNvSpPr>
            <a:spLocks noChangeShapeType="1"/>
          </p:cNvSpPr>
          <p:nvPr/>
        </p:nvSpPr>
        <p:spPr bwMode="auto">
          <a:xfrm flipV="1">
            <a:off x="9266238" y="5397500"/>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81" name="Line 38"/>
          <p:cNvSpPr>
            <a:spLocks noChangeShapeType="1"/>
          </p:cNvSpPr>
          <p:nvPr/>
        </p:nvSpPr>
        <p:spPr bwMode="auto">
          <a:xfrm>
            <a:off x="2378472" y="1879601"/>
            <a:ext cx="0" cy="9382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82" name="Line 39"/>
          <p:cNvSpPr>
            <a:spLocks noChangeShapeType="1"/>
          </p:cNvSpPr>
          <p:nvPr/>
        </p:nvSpPr>
        <p:spPr bwMode="auto">
          <a:xfrm>
            <a:off x="5836973" y="1879601"/>
            <a:ext cx="0" cy="9382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83" name="Line 40"/>
          <p:cNvSpPr>
            <a:spLocks noChangeShapeType="1"/>
          </p:cNvSpPr>
          <p:nvPr/>
        </p:nvSpPr>
        <p:spPr bwMode="auto">
          <a:xfrm>
            <a:off x="9398662" y="1897063"/>
            <a:ext cx="0" cy="9382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84" name="Line 41"/>
          <p:cNvSpPr>
            <a:spLocks noChangeShapeType="1"/>
          </p:cNvSpPr>
          <p:nvPr/>
        </p:nvSpPr>
        <p:spPr bwMode="auto">
          <a:xfrm>
            <a:off x="2407709" y="2066925"/>
            <a:ext cx="341550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85" name="Text Box 42"/>
          <p:cNvSpPr txBox="1">
            <a:spLocks noChangeArrowheads="1"/>
          </p:cNvSpPr>
          <p:nvPr/>
        </p:nvSpPr>
        <p:spPr bwMode="auto">
          <a:xfrm>
            <a:off x="2926012" y="1879601"/>
            <a:ext cx="2501005" cy="40011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机构惟一标志符 </a:t>
            </a:r>
            <a:r>
              <a:rPr kumimoji="1" lang="en-US" altLang="zh-CN" sz="2000">
                <a:latin typeface="Times New Roman" pitchFamily="18" charset="0"/>
              </a:rPr>
              <a:t>OUI</a:t>
            </a:r>
          </a:p>
        </p:txBody>
      </p:sp>
      <p:sp>
        <p:nvSpPr>
          <p:cNvPr id="82986" name="Line 43"/>
          <p:cNvSpPr>
            <a:spLocks noChangeShapeType="1"/>
          </p:cNvSpPr>
          <p:nvPr/>
        </p:nvSpPr>
        <p:spPr bwMode="auto">
          <a:xfrm>
            <a:off x="5823215" y="2066926"/>
            <a:ext cx="3575447" cy="2857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87" name="Text Box 44"/>
          <p:cNvSpPr txBox="1">
            <a:spLocks noChangeArrowheads="1"/>
          </p:cNvSpPr>
          <p:nvPr/>
        </p:nvSpPr>
        <p:spPr bwMode="auto">
          <a:xfrm>
            <a:off x="6836988" y="1844676"/>
            <a:ext cx="1467068" cy="40011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扩展标志符</a:t>
            </a:r>
          </a:p>
        </p:txBody>
      </p:sp>
      <p:sp>
        <p:nvSpPr>
          <p:cNvPr id="82988" name="Text Box 45"/>
          <p:cNvSpPr txBox="1">
            <a:spLocks noChangeArrowheads="1"/>
          </p:cNvSpPr>
          <p:nvPr/>
        </p:nvSpPr>
        <p:spPr bwMode="auto">
          <a:xfrm>
            <a:off x="1117078" y="2763839"/>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高位在前</a:t>
            </a:r>
          </a:p>
        </p:txBody>
      </p:sp>
      <p:sp>
        <p:nvSpPr>
          <p:cNvPr id="82989" name="Text Box 46"/>
          <p:cNvSpPr txBox="1">
            <a:spLocks noChangeArrowheads="1"/>
          </p:cNvSpPr>
          <p:nvPr/>
        </p:nvSpPr>
        <p:spPr bwMode="auto">
          <a:xfrm>
            <a:off x="1099880" y="5048251"/>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低位在前</a:t>
            </a:r>
          </a:p>
        </p:txBody>
      </p:sp>
      <p:sp>
        <p:nvSpPr>
          <p:cNvPr id="82990" name="Text Box 47"/>
          <p:cNvSpPr txBox="1">
            <a:spLocks noChangeArrowheads="1"/>
          </p:cNvSpPr>
          <p:nvPr/>
        </p:nvSpPr>
        <p:spPr bwMode="auto">
          <a:xfrm>
            <a:off x="850290" y="692151"/>
            <a:ext cx="597657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十六进制表示的 </a:t>
            </a:r>
            <a:r>
              <a:rPr kumimoji="1" lang="en-US" altLang="zh-CN" sz="2000">
                <a:latin typeface="Times New Roman" pitchFamily="18" charset="0"/>
              </a:rPr>
              <a:t>EUI-48 </a:t>
            </a:r>
            <a:r>
              <a:rPr kumimoji="1" lang="zh-CN" altLang="en-US" sz="2000">
                <a:latin typeface="Times New Roman" pitchFamily="18" charset="0"/>
              </a:rPr>
              <a:t>地址：   </a:t>
            </a:r>
            <a:r>
              <a:rPr kumimoji="1" lang="en-US" altLang="zh-CN" sz="2000">
                <a:latin typeface="Times New Roman" pitchFamily="18" charset="0"/>
              </a:rPr>
              <a:t>AC-DE-48-00-00-80</a:t>
            </a:r>
          </a:p>
        </p:txBody>
      </p:sp>
      <p:sp>
        <p:nvSpPr>
          <p:cNvPr id="82991" name="Text Box 48"/>
          <p:cNvSpPr txBox="1">
            <a:spLocks noChangeArrowheads="1"/>
          </p:cNvSpPr>
          <p:nvPr/>
        </p:nvSpPr>
        <p:spPr bwMode="auto">
          <a:xfrm>
            <a:off x="258347" y="1341439"/>
            <a:ext cx="339067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二进制表示的 </a:t>
            </a:r>
            <a:r>
              <a:rPr kumimoji="1" lang="en-US" altLang="zh-CN" sz="2000">
                <a:latin typeface="Times New Roman" pitchFamily="18" charset="0"/>
              </a:rPr>
              <a:t>EUI-48 </a:t>
            </a:r>
            <a:r>
              <a:rPr kumimoji="1" lang="zh-CN" altLang="en-US" sz="2000">
                <a:latin typeface="Times New Roman" pitchFamily="18" charset="0"/>
              </a:rPr>
              <a:t>地址：</a:t>
            </a:r>
          </a:p>
        </p:txBody>
      </p:sp>
      <p:sp>
        <p:nvSpPr>
          <p:cNvPr id="82992" name="Rectangle 49"/>
          <p:cNvSpPr>
            <a:spLocks noChangeArrowheads="1"/>
          </p:cNvSpPr>
          <p:nvPr/>
        </p:nvSpPr>
        <p:spPr bwMode="auto">
          <a:xfrm>
            <a:off x="1" y="0"/>
            <a:ext cx="9876764" cy="6858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93" name="Line 50"/>
          <p:cNvSpPr>
            <a:spLocks noChangeShapeType="1"/>
          </p:cNvSpPr>
          <p:nvPr/>
        </p:nvSpPr>
        <p:spPr bwMode="auto">
          <a:xfrm>
            <a:off x="1" y="1236663"/>
            <a:ext cx="987676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994" name="Text Box 51"/>
          <p:cNvSpPr txBox="1">
            <a:spLocks noChangeArrowheads="1"/>
          </p:cNvSpPr>
          <p:nvPr/>
        </p:nvSpPr>
        <p:spPr bwMode="auto">
          <a:xfrm>
            <a:off x="4170568" y="20639"/>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 </a:t>
            </a:r>
            <a:r>
              <a:rPr kumimoji="1" lang="zh-CN" altLang="en-US" sz="2000">
                <a:latin typeface="Times New Roman" pitchFamily="18" charset="0"/>
              </a:rPr>
              <a:t>字节</a:t>
            </a:r>
          </a:p>
        </p:txBody>
      </p:sp>
      <p:sp>
        <p:nvSpPr>
          <p:cNvPr id="82995" name="Text Box 52"/>
          <p:cNvSpPr txBox="1">
            <a:spLocks noChangeArrowheads="1"/>
          </p:cNvSpPr>
          <p:nvPr/>
        </p:nvSpPr>
        <p:spPr bwMode="auto">
          <a:xfrm>
            <a:off x="6182724" y="1589"/>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 </a:t>
            </a:r>
            <a:r>
              <a:rPr kumimoji="1" lang="zh-CN" altLang="en-US" sz="2000">
                <a:latin typeface="Times New Roman" pitchFamily="18" charset="0"/>
              </a:rPr>
              <a:t>字节</a:t>
            </a:r>
          </a:p>
        </p:txBody>
      </p:sp>
      <p:sp>
        <p:nvSpPr>
          <p:cNvPr id="82996" name="Line 53"/>
          <p:cNvSpPr>
            <a:spLocks noChangeShapeType="1"/>
          </p:cNvSpPr>
          <p:nvPr/>
        </p:nvSpPr>
        <p:spPr bwMode="auto">
          <a:xfrm>
            <a:off x="4808538" y="376238"/>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2997" name="Line 54"/>
          <p:cNvSpPr>
            <a:spLocks noChangeShapeType="1"/>
          </p:cNvSpPr>
          <p:nvPr/>
        </p:nvSpPr>
        <p:spPr bwMode="auto">
          <a:xfrm>
            <a:off x="6767381" y="376238"/>
            <a:ext cx="0" cy="3873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33527" name="AutoShape 55"/>
          <p:cNvSpPr>
            <a:spLocks noChangeArrowheads="1"/>
          </p:cNvSpPr>
          <p:nvPr/>
        </p:nvSpPr>
        <p:spPr bwMode="auto">
          <a:xfrm>
            <a:off x="4038071" y="3663951"/>
            <a:ext cx="1350037" cy="422275"/>
          </a:xfrm>
          <a:prstGeom prst="wedgeRoundRectCallout">
            <a:avLst>
              <a:gd name="adj1" fmla="val -98662"/>
              <a:gd name="adj2" fmla="val -176315"/>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I/G </a:t>
            </a:r>
            <a:r>
              <a:rPr kumimoji="1" lang="zh-CN" altLang="en-US" sz="2000">
                <a:latin typeface="Times New Roman" pitchFamily="18" charset="0"/>
              </a:rPr>
              <a:t>比特</a:t>
            </a:r>
          </a:p>
        </p:txBody>
      </p:sp>
      <p:sp>
        <p:nvSpPr>
          <p:cNvPr id="233528" name="AutoShape 56"/>
          <p:cNvSpPr>
            <a:spLocks noChangeArrowheads="1"/>
          </p:cNvSpPr>
          <p:nvPr/>
        </p:nvSpPr>
        <p:spPr bwMode="auto">
          <a:xfrm>
            <a:off x="344488" y="5919788"/>
            <a:ext cx="1346596" cy="468312"/>
          </a:xfrm>
          <a:prstGeom prst="wedgeRoundRectCallout">
            <a:avLst>
              <a:gd name="adj1" fmla="val 113708"/>
              <a:gd name="adj2" fmla="val -177356"/>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I/G </a:t>
            </a:r>
            <a:r>
              <a:rPr kumimoji="1" lang="zh-CN" altLang="en-US" sz="2000">
                <a:latin typeface="Times New Roman" pitchFamily="18" charset="0"/>
              </a:rPr>
              <a:t>比特</a:t>
            </a:r>
          </a:p>
        </p:txBody>
      </p:sp>
      <p:sp>
        <p:nvSpPr>
          <p:cNvPr id="83000" name="Text Box 57"/>
          <p:cNvSpPr txBox="1">
            <a:spLocks noChangeArrowheads="1"/>
          </p:cNvSpPr>
          <p:nvPr/>
        </p:nvSpPr>
        <p:spPr bwMode="auto">
          <a:xfrm>
            <a:off x="1172112" y="2436814"/>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字节顺序</a:t>
            </a:r>
          </a:p>
        </p:txBody>
      </p:sp>
      <p:sp>
        <p:nvSpPr>
          <p:cNvPr id="83001" name="Text Box 58"/>
          <p:cNvSpPr txBox="1">
            <a:spLocks noChangeArrowheads="1"/>
          </p:cNvSpPr>
          <p:nvPr/>
        </p:nvSpPr>
        <p:spPr bwMode="auto">
          <a:xfrm>
            <a:off x="3805587"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2</a:t>
            </a:r>
          </a:p>
        </p:txBody>
      </p:sp>
      <p:sp>
        <p:nvSpPr>
          <p:cNvPr id="83002" name="Text Box 59"/>
          <p:cNvSpPr txBox="1">
            <a:spLocks noChangeArrowheads="1"/>
          </p:cNvSpPr>
          <p:nvPr/>
        </p:nvSpPr>
        <p:spPr bwMode="auto">
          <a:xfrm>
            <a:off x="4950968"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3</a:t>
            </a:r>
          </a:p>
        </p:txBody>
      </p:sp>
      <p:sp>
        <p:nvSpPr>
          <p:cNvPr id="83003" name="Text Box 60"/>
          <p:cNvSpPr txBox="1">
            <a:spLocks noChangeArrowheads="1"/>
          </p:cNvSpPr>
          <p:nvPr/>
        </p:nvSpPr>
        <p:spPr bwMode="auto">
          <a:xfrm>
            <a:off x="6103229"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4</a:t>
            </a:r>
          </a:p>
        </p:txBody>
      </p:sp>
      <p:sp>
        <p:nvSpPr>
          <p:cNvPr id="83004" name="Text Box 61"/>
          <p:cNvSpPr txBox="1">
            <a:spLocks noChangeArrowheads="1"/>
          </p:cNvSpPr>
          <p:nvPr/>
        </p:nvSpPr>
        <p:spPr bwMode="auto">
          <a:xfrm>
            <a:off x="7252050"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5</a:t>
            </a:r>
          </a:p>
        </p:txBody>
      </p:sp>
      <p:sp>
        <p:nvSpPr>
          <p:cNvPr id="83005" name="Text Box 62"/>
          <p:cNvSpPr txBox="1">
            <a:spLocks noChangeArrowheads="1"/>
          </p:cNvSpPr>
          <p:nvPr/>
        </p:nvSpPr>
        <p:spPr bwMode="auto">
          <a:xfrm>
            <a:off x="8402590" y="2455864"/>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a:t>
            </a:r>
          </a:p>
        </p:txBody>
      </p:sp>
      <p:sp>
        <p:nvSpPr>
          <p:cNvPr id="83006" name="Text Box 63"/>
          <p:cNvSpPr txBox="1">
            <a:spLocks noChangeArrowheads="1"/>
          </p:cNvSpPr>
          <p:nvPr/>
        </p:nvSpPr>
        <p:spPr bwMode="auto">
          <a:xfrm>
            <a:off x="2656766"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a:t>
            </a:r>
          </a:p>
        </p:txBody>
      </p:sp>
      <p:sp>
        <p:nvSpPr>
          <p:cNvPr id="83007" name="Text Box 64"/>
          <p:cNvSpPr txBox="1">
            <a:spLocks noChangeArrowheads="1"/>
          </p:cNvSpPr>
          <p:nvPr/>
        </p:nvSpPr>
        <p:spPr bwMode="auto">
          <a:xfrm>
            <a:off x="1172112" y="4664076"/>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字节顺序</a:t>
            </a:r>
          </a:p>
        </p:txBody>
      </p:sp>
      <p:sp>
        <p:nvSpPr>
          <p:cNvPr id="83008" name="Text Box 65"/>
          <p:cNvSpPr txBox="1">
            <a:spLocks noChangeArrowheads="1"/>
          </p:cNvSpPr>
          <p:nvPr/>
        </p:nvSpPr>
        <p:spPr bwMode="auto">
          <a:xfrm>
            <a:off x="3805587"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2</a:t>
            </a:r>
          </a:p>
        </p:txBody>
      </p:sp>
      <p:sp>
        <p:nvSpPr>
          <p:cNvPr id="83009" name="Text Box 66"/>
          <p:cNvSpPr txBox="1">
            <a:spLocks noChangeArrowheads="1"/>
          </p:cNvSpPr>
          <p:nvPr/>
        </p:nvSpPr>
        <p:spPr bwMode="auto">
          <a:xfrm>
            <a:off x="4950968"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3</a:t>
            </a:r>
          </a:p>
        </p:txBody>
      </p:sp>
      <p:sp>
        <p:nvSpPr>
          <p:cNvPr id="83010" name="Text Box 67"/>
          <p:cNvSpPr txBox="1">
            <a:spLocks noChangeArrowheads="1"/>
          </p:cNvSpPr>
          <p:nvPr/>
        </p:nvSpPr>
        <p:spPr bwMode="auto">
          <a:xfrm>
            <a:off x="6103229"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4</a:t>
            </a:r>
          </a:p>
        </p:txBody>
      </p:sp>
      <p:sp>
        <p:nvSpPr>
          <p:cNvPr id="83011" name="Text Box 68"/>
          <p:cNvSpPr txBox="1">
            <a:spLocks noChangeArrowheads="1"/>
          </p:cNvSpPr>
          <p:nvPr/>
        </p:nvSpPr>
        <p:spPr bwMode="auto">
          <a:xfrm>
            <a:off x="7252050"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5</a:t>
            </a:r>
          </a:p>
        </p:txBody>
      </p:sp>
      <p:sp>
        <p:nvSpPr>
          <p:cNvPr id="83012" name="Text Box 69"/>
          <p:cNvSpPr txBox="1">
            <a:spLocks noChangeArrowheads="1"/>
          </p:cNvSpPr>
          <p:nvPr/>
        </p:nvSpPr>
        <p:spPr bwMode="auto">
          <a:xfrm>
            <a:off x="8402590" y="4687889"/>
            <a:ext cx="6335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a:t>
            </a:r>
          </a:p>
        </p:txBody>
      </p:sp>
      <p:sp>
        <p:nvSpPr>
          <p:cNvPr id="83013" name="Line 70"/>
          <p:cNvSpPr>
            <a:spLocks noChangeShapeType="1"/>
          </p:cNvSpPr>
          <p:nvPr/>
        </p:nvSpPr>
        <p:spPr bwMode="auto">
          <a:xfrm>
            <a:off x="5836974" y="3289300"/>
            <a:ext cx="25797" cy="178435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3014" name="Line 71"/>
          <p:cNvSpPr>
            <a:spLocks noChangeShapeType="1"/>
          </p:cNvSpPr>
          <p:nvPr/>
        </p:nvSpPr>
        <p:spPr bwMode="auto">
          <a:xfrm>
            <a:off x="5836973" y="1033464"/>
            <a:ext cx="0" cy="18129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3015" name="Text Box 72"/>
          <p:cNvSpPr txBox="1">
            <a:spLocks noChangeArrowheads="1"/>
          </p:cNvSpPr>
          <p:nvPr/>
        </p:nvSpPr>
        <p:spPr bwMode="auto">
          <a:xfrm>
            <a:off x="2288704" y="2816226"/>
            <a:ext cx="70567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dirty="0" smtClean="0">
                <a:latin typeface="Times New Roman" pitchFamily="18" charset="0"/>
              </a:rPr>
              <a:t>10101100   11011110   </a:t>
            </a:r>
            <a:r>
              <a:rPr kumimoji="1" lang="en-US" altLang="zh-CN" sz="2000" dirty="0">
                <a:latin typeface="Times New Roman" pitchFamily="18" charset="0"/>
              </a:rPr>
              <a:t>01001000 </a:t>
            </a:r>
            <a:r>
              <a:rPr kumimoji="1" lang="en-US" altLang="zh-CN" sz="2000" dirty="0" smtClean="0">
                <a:latin typeface="Times New Roman" pitchFamily="18" charset="0"/>
              </a:rPr>
              <a:t> 00000000   </a:t>
            </a:r>
            <a:r>
              <a:rPr kumimoji="1" lang="en-US" altLang="zh-CN" sz="2000" dirty="0" err="1" smtClean="0">
                <a:latin typeface="Times New Roman" pitchFamily="18" charset="0"/>
              </a:rPr>
              <a:t>00000000</a:t>
            </a:r>
            <a:r>
              <a:rPr kumimoji="1" lang="en-US" altLang="zh-CN" sz="2000" dirty="0" smtClean="0">
                <a:latin typeface="Times New Roman" pitchFamily="18" charset="0"/>
              </a:rPr>
              <a:t> 10000000</a:t>
            </a:r>
            <a:endParaRPr kumimoji="1" lang="en-US" altLang="zh-CN" sz="2000" dirty="0">
              <a:latin typeface="Times New Roman" pitchFamily="18" charset="0"/>
            </a:endParaRPr>
          </a:p>
        </p:txBody>
      </p:sp>
      <p:sp>
        <p:nvSpPr>
          <p:cNvPr id="83016" name="Text Box 73"/>
          <p:cNvSpPr txBox="1">
            <a:spLocks noChangeArrowheads="1"/>
          </p:cNvSpPr>
          <p:nvPr/>
        </p:nvSpPr>
        <p:spPr bwMode="auto">
          <a:xfrm>
            <a:off x="179779" y="2682875"/>
            <a:ext cx="76174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en-US" altLang="zh-CN" sz="2000">
                <a:latin typeface="Times New Roman" pitchFamily="18" charset="0"/>
              </a:rPr>
              <a:t>802.5</a:t>
            </a:r>
          </a:p>
          <a:p>
            <a:pPr algn="ctr" eaLnBrk="1" hangingPunct="1">
              <a:lnSpc>
                <a:spcPct val="90000"/>
              </a:lnSpc>
              <a:spcBef>
                <a:spcPct val="0"/>
              </a:spcBef>
              <a:buClrTx/>
              <a:buSzTx/>
              <a:buFontTx/>
              <a:buNone/>
            </a:pPr>
            <a:r>
              <a:rPr kumimoji="1" lang="en-US" altLang="zh-CN" sz="2000">
                <a:latin typeface="Times New Roman" pitchFamily="18" charset="0"/>
              </a:rPr>
              <a:t>802.6</a:t>
            </a:r>
          </a:p>
        </p:txBody>
      </p:sp>
      <p:sp>
        <p:nvSpPr>
          <p:cNvPr id="83017" name="AutoShape 74"/>
          <p:cNvSpPr>
            <a:spLocks noChangeArrowheads="1"/>
          </p:cNvSpPr>
          <p:nvPr/>
        </p:nvSpPr>
        <p:spPr bwMode="auto">
          <a:xfrm>
            <a:off x="63633" y="2565401"/>
            <a:ext cx="954484" cy="847725"/>
          </a:xfrm>
          <a:prstGeom prst="wedgeEllipseCallout">
            <a:avLst>
              <a:gd name="adj1" fmla="val 67333"/>
              <a:gd name="adj2" fmla="val -4685"/>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kumimoji="1" lang="zh-CN" altLang="zh-CN" sz="2000">
              <a:latin typeface="Times New Roman" pitchFamily="18" charset="0"/>
            </a:endParaRPr>
          </a:p>
        </p:txBody>
      </p:sp>
      <p:sp>
        <p:nvSpPr>
          <p:cNvPr id="83018" name="Text Box 75"/>
          <p:cNvSpPr txBox="1">
            <a:spLocks noChangeArrowheads="1"/>
          </p:cNvSpPr>
          <p:nvPr/>
        </p:nvSpPr>
        <p:spPr bwMode="auto">
          <a:xfrm>
            <a:off x="195257" y="5019675"/>
            <a:ext cx="76174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en-US" altLang="zh-CN" sz="2000">
                <a:latin typeface="Times New Roman" pitchFamily="18" charset="0"/>
              </a:rPr>
              <a:t>802.3</a:t>
            </a:r>
          </a:p>
          <a:p>
            <a:pPr algn="ctr" eaLnBrk="1" hangingPunct="1">
              <a:lnSpc>
                <a:spcPct val="90000"/>
              </a:lnSpc>
              <a:spcBef>
                <a:spcPct val="0"/>
              </a:spcBef>
              <a:buClrTx/>
              <a:buSzTx/>
              <a:buFontTx/>
              <a:buNone/>
            </a:pPr>
            <a:r>
              <a:rPr kumimoji="1" lang="en-US" altLang="zh-CN" sz="2000">
                <a:latin typeface="Times New Roman" pitchFamily="18" charset="0"/>
              </a:rPr>
              <a:t>802.4</a:t>
            </a:r>
          </a:p>
        </p:txBody>
      </p:sp>
      <p:sp>
        <p:nvSpPr>
          <p:cNvPr id="83019" name="Text Box 78"/>
          <p:cNvSpPr txBox="1">
            <a:spLocks noChangeArrowheads="1"/>
          </p:cNvSpPr>
          <p:nvPr/>
        </p:nvSpPr>
        <p:spPr bwMode="auto">
          <a:xfrm>
            <a:off x="144462" y="2641601"/>
            <a:ext cx="935567"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latin typeface="Times New Roman" pitchFamily="18" charset="0"/>
                <a:ea typeface="宋体" charset="-122"/>
              </a:rPr>
              <a:t>802.5</a:t>
            </a:r>
          </a:p>
          <a:p>
            <a:pPr algn="ctr" eaLnBrk="1" hangingPunct="1">
              <a:spcBef>
                <a:spcPct val="50000"/>
              </a:spcBef>
              <a:buClrTx/>
              <a:buSzTx/>
              <a:buFontTx/>
              <a:buNone/>
            </a:pPr>
            <a:r>
              <a:rPr lang="en-US" altLang="zh-CN" sz="2000">
                <a:latin typeface="Times New Roman" pitchFamily="18" charset="0"/>
                <a:ea typeface="宋体" charset="-122"/>
              </a:rPr>
              <a:t>802.6</a:t>
            </a:r>
          </a:p>
        </p:txBody>
      </p:sp>
      <p:sp>
        <p:nvSpPr>
          <p:cNvPr id="233551" name="AutoShape 79"/>
          <p:cNvSpPr>
            <a:spLocks noChangeArrowheads="1"/>
          </p:cNvSpPr>
          <p:nvPr/>
        </p:nvSpPr>
        <p:spPr bwMode="auto">
          <a:xfrm>
            <a:off x="3860933" y="3644901"/>
            <a:ext cx="1350036" cy="422275"/>
          </a:xfrm>
          <a:prstGeom prst="wedgeRoundRectCallout">
            <a:avLst>
              <a:gd name="adj1" fmla="val -95222"/>
              <a:gd name="adj2" fmla="val -169171"/>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G/L</a:t>
            </a:r>
            <a:r>
              <a:rPr kumimoji="1" lang="zh-CN" altLang="en-US" sz="2000">
                <a:latin typeface="Times New Roman" pitchFamily="18" charset="0"/>
              </a:rPr>
              <a:t>比特</a:t>
            </a:r>
          </a:p>
        </p:txBody>
      </p:sp>
      <p:sp>
        <p:nvSpPr>
          <p:cNvPr id="233552" name="AutoShape 80"/>
          <p:cNvSpPr>
            <a:spLocks noChangeArrowheads="1"/>
          </p:cNvSpPr>
          <p:nvPr/>
        </p:nvSpPr>
        <p:spPr bwMode="auto">
          <a:xfrm>
            <a:off x="438051" y="6092826"/>
            <a:ext cx="1346597" cy="468313"/>
          </a:xfrm>
          <a:prstGeom prst="wedgeRoundRectCallout">
            <a:avLst>
              <a:gd name="adj1" fmla="val 121519"/>
              <a:gd name="adj2" fmla="val -211694"/>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G/L</a:t>
            </a:r>
            <a:r>
              <a:rPr kumimoji="1" lang="zh-CN" altLang="en-US" sz="2000">
                <a:latin typeface="Times New Roman" pitchFamily="18" charset="0"/>
              </a:rPr>
              <a:t>比特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5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35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33527"/>
                                        </p:tgtEl>
                                        <p:attrNameLst>
                                          <p:attrName>style.visibility</p:attrName>
                                        </p:attrNameLst>
                                      </p:cBhvr>
                                      <p:to>
                                        <p:strVal val="hidden"/>
                                      </p:to>
                                    </p:set>
                                  </p:childTnLst>
                                </p:cTn>
                              </p:par>
                            </p:childTnLst>
                          </p:cTn>
                        </p:par>
                        <p:par>
                          <p:cTn id="14" fill="hold" nodeType="afterGroup">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23352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3551"/>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3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7" grpId="0" animBg="1"/>
      <p:bldP spid="233527" grpId="1" animBg="1"/>
      <p:bldP spid="233528" grpId="0" animBg="1"/>
      <p:bldP spid="233528" grpId="1" animBg="1"/>
      <p:bldP spid="233551" grpId="0" animBg="1"/>
      <p:bldP spid="23355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xmlns="" val="14892223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xmlns="" val="3651820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xmlns="" val="11543547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xmlns="" val="24262606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ChangeArrowheads="1"/>
          </p:cNvSpPr>
          <p:nvPr/>
        </p:nvSpPr>
        <p:spPr bwMode="auto">
          <a:xfrm>
            <a:off x="4860634" y="-200055"/>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1" name="Rectangle 4"/>
          <p:cNvSpPr>
            <a:spLocks noChangeArrowheads="1"/>
          </p:cNvSpPr>
          <p:nvPr/>
        </p:nvSpPr>
        <p:spPr bwMode="auto">
          <a:xfrm>
            <a:off x="4860634" y="3038445"/>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2" name="Rectangle 5"/>
          <p:cNvSpPr>
            <a:spLocks noChangeArrowheads="1"/>
          </p:cNvSpPr>
          <p:nvPr/>
        </p:nvSpPr>
        <p:spPr bwMode="auto">
          <a:xfrm>
            <a:off x="4860634" y="-200055"/>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3" name="Rectangle 6"/>
          <p:cNvSpPr>
            <a:spLocks noChangeArrowheads="1"/>
          </p:cNvSpPr>
          <p:nvPr/>
        </p:nvSpPr>
        <p:spPr bwMode="auto">
          <a:xfrm>
            <a:off x="4860634" y="3043208"/>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4" name="Rectangle 7"/>
          <p:cNvSpPr>
            <a:spLocks noGrp="1" noChangeArrowheads="1"/>
          </p:cNvSpPr>
          <p:nvPr>
            <p:ph type="title"/>
          </p:nvPr>
        </p:nvSpPr>
        <p:spPr/>
        <p:txBody>
          <a:bodyPr/>
          <a:lstStyle/>
          <a:p>
            <a:pPr algn="ctr"/>
            <a:r>
              <a:rPr lang="zh-CN" altLang="en-US" sz="3600" dirty="0" smtClean="0"/>
              <a:t>网卡上的硬件地址</a:t>
            </a:r>
            <a:r>
              <a:rPr lang="zh-CN" altLang="en-US" dirty="0" smtClean="0"/>
              <a:t> </a:t>
            </a:r>
          </a:p>
        </p:txBody>
      </p:sp>
      <p:sp>
        <p:nvSpPr>
          <p:cNvPr id="83975" name="Freeform 13"/>
          <p:cNvSpPr>
            <a:spLocks/>
          </p:cNvSpPr>
          <p:nvPr/>
        </p:nvSpPr>
        <p:spPr bwMode="auto">
          <a:xfrm>
            <a:off x="2455863" y="3992564"/>
            <a:ext cx="1988079" cy="503237"/>
          </a:xfrm>
          <a:custGeom>
            <a:avLst/>
            <a:gdLst>
              <a:gd name="T0" fmla="*/ 0 w 1200"/>
              <a:gd name="T1" fmla="*/ 0 h 288"/>
              <a:gd name="T2" fmla="*/ 2147483647 w 1200"/>
              <a:gd name="T3" fmla="*/ 0 h 288"/>
              <a:gd name="T4" fmla="*/ 2147483647 w 1200"/>
              <a:gd name="T5" fmla="*/ 2147483647 h 288"/>
              <a:gd name="T6" fmla="*/ 0 60000 65536"/>
              <a:gd name="T7" fmla="*/ 0 60000 65536"/>
              <a:gd name="T8" fmla="*/ 0 60000 65536"/>
              <a:gd name="T9" fmla="*/ 0 w 1200"/>
              <a:gd name="T10" fmla="*/ 0 h 288"/>
              <a:gd name="T11" fmla="*/ 1200 w 1200"/>
              <a:gd name="T12" fmla="*/ 288 h 288"/>
            </a:gdLst>
            <a:ahLst/>
            <a:cxnLst>
              <a:cxn ang="T6">
                <a:pos x="T0" y="T1"/>
              </a:cxn>
              <a:cxn ang="T7">
                <a:pos x="T2" y="T3"/>
              </a:cxn>
              <a:cxn ang="T8">
                <a:pos x="T4" y="T5"/>
              </a:cxn>
            </a:cxnLst>
            <a:rect l="T9" t="T10" r="T11" b="T12"/>
            <a:pathLst>
              <a:path w="1200" h="288">
                <a:moveTo>
                  <a:pt x="0" y="0"/>
                </a:moveTo>
                <a:lnTo>
                  <a:pt x="1200" y="0"/>
                </a:lnTo>
                <a:lnTo>
                  <a:pt x="1200" y="288"/>
                </a:lnTo>
              </a:path>
            </a:pathLst>
          </a:custGeom>
          <a:noFill/>
          <a:ln w="28575">
            <a:solidFill>
              <a:srgbClr val="33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3976" name="Freeform 14"/>
          <p:cNvSpPr>
            <a:spLocks/>
          </p:cNvSpPr>
          <p:nvPr/>
        </p:nvSpPr>
        <p:spPr bwMode="auto">
          <a:xfrm>
            <a:off x="1977760" y="4495800"/>
            <a:ext cx="5964238" cy="838200"/>
          </a:xfrm>
          <a:custGeom>
            <a:avLst/>
            <a:gdLst>
              <a:gd name="T0" fmla="*/ 0 w 3648"/>
              <a:gd name="T1" fmla="*/ 2147483647 h 480"/>
              <a:gd name="T2" fmla="*/ 2147483647 w 3648"/>
              <a:gd name="T3" fmla="*/ 2147483647 h 480"/>
              <a:gd name="T4" fmla="*/ 2147483647 w 3648"/>
              <a:gd name="T5" fmla="*/ 0 h 480"/>
              <a:gd name="T6" fmla="*/ 2147483647 w 3648"/>
              <a:gd name="T7" fmla="*/ 0 h 480"/>
              <a:gd name="T8" fmla="*/ 2147483647 w 3648"/>
              <a:gd name="T9" fmla="*/ 2147483647 h 480"/>
              <a:gd name="T10" fmla="*/ 2147483647 w 3648"/>
              <a:gd name="T11" fmla="*/ 2147483647 h 480"/>
              <a:gd name="T12" fmla="*/ 0 60000 65536"/>
              <a:gd name="T13" fmla="*/ 0 60000 65536"/>
              <a:gd name="T14" fmla="*/ 0 60000 65536"/>
              <a:gd name="T15" fmla="*/ 0 60000 65536"/>
              <a:gd name="T16" fmla="*/ 0 60000 65536"/>
              <a:gd name="T17" fmla="*/ 0 60000 65536"/>
              <a:gd name="T18" fmla="*/ 0 w 3648"/>
              <a:gd name="T19" fmla="*/ 0 h 480"/>
              <a:gd name="T20" fmla="*/ 3648 w 364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3648" h="480">
                <a:moveTo>
                  <a:pt x="0" y="480"/>
                </a:moveTo>
                <a:lnTo>
                  <a:pt x="96" y="480"/>
                </a:lnTo>
                <a:lnTo>
                  <a:pt x="96" y="0"/>
                </a:lnTo>
                <a:lnTo>
                  <a:pt x="3648" y="0"/>
                </a:lnTo>
                <a:lnTo>
                  <a:pt x="3648" y="480"/>
                </a:lnTo>
                <a:lnTo>
                  <a:pt x="3552" y="480"/>
                </a:lnTo>
              </a:path>
            </a:pathLst>
          </a:custGeom>
          <a:noFill/>
          <a:ln w="28575">
            <a:solidFill>
              <a:srgbClr val="33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pic>
        <p:nvPicPr>
          <p:cNvPr id="83977"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662" y="4887914"/>
            <a:ext cx="708554"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78" name="Picture 1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08627" y="3741738"/>
            <a:ext cx="545175"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83979" name="Text Box 17"/>
          <p:cNvSpPr txBox="1">
            <a:spLocks noChangeArrowheads="1"/>
          </p:cNvSpPr>
          <p:nvPr/>
        </p:nvSpPr>
        <p:spPr bwMode="auto">
          <a:xfrm>
            <a:off x="3239416" y="3184526"/>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ea typeface="宋体" charset="-122"/>
              </a:rPr>
              <a:t>路由器</a:t>
            </a:r>
          </a:p>
        </p:txBody>
      </p:sp>
      <p:sp>
        <p:nvSpPr>
          <p:cNvPr id="83980" name="Rectangle 18"/>
          <p:cNvSpPr>
            <a:spLocks noChangeArrowheads="1"/>
          </p:cNvSpPr>
          <p:nvPr/>
        </p:nvSpPr>
        <p:spPr bwMode="auto">
          <a:xfrm>
            <a:off x="3805899" y="3910014"/>
            <a:ext cx="398992" cy="166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1" name="Rectangle 19"/>
          <p:cNvSpPr>
            <a:spLocks noChangeArrowheads="1"/>
          </p:cNvSpPr>
          <p:nvPr/>
        </p:nvSpPr>
        <p:spPr bwMode="auto">
          <a:xfrm>
            <a:off x="1580489" y="5251450"/>
            <a:ext cx="397271"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pic>
        <p:nvPicPr>
          <p:cNvPr id="83982"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5839" y="4878389"/>
            <a:ext cx="7102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83" name="Picture 2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68848" y="4865688"/>
            <a:ext cx="706835"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84" name="Rectangle 22"/>
          <p:cNvSpPr>
            <a:spLocks noChangeArrowheads="1"/>
          </p:cNvSpPr>
          <p:nvPr/>
        </p:nvSpPr>
        <p:spPr bwMode="auto">
          <a:xfrm>
            <a:off x="4443942" y="5251450"/>
            <a:ext cx="397272"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5" name="Rectangle 23"/>
          <p:cNvSpPr>
            <a:spLocks noChangeArrowheads="1"/>
          </p:cNvSpPr>
          <p:nvPr/>
        </p:nvSpPr>
        <p:spPr bwMode="auto">
          <a:xfrm>
            <a:off x="7384785" y="5251450"/>
            <a:ext cx="398992"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6" name="Freeform 24"/>
          <p:cNvSpPr>
            <a:spLocks/>
          </p:cNvSpPr>
          <p:nvPr/>
        </p:nvSpPr>
        <p:spPr bwMode="auto">
          <a:xfrm>
            <a:off x="4841215" y="4495800"/>
            <a:ext cx="159940" cy="838200"/>
          </a:xfrm>
          <a:custGeom>
            <a:avLst/>
            <a:gdLst>
              <a:gd name="T0" fmla="*/ 0 w 96"/>
              <a:gd name="T1" fmla="*/ 2147483647 h 480"/>
              <a:gd name="T2" fmla="*/ 2147483647 w 96"/>
              <a:gd name="T3" fmla="*/ 2147483647 h 480"/>
              <a:gd name="T4" fmla="*/ 2147483647 w 96"/>
              <a:gd name="T5" fmla="*/ 0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0" y="480"/>
                </a:moveTo>
                <a:lnTo>
                  <a:pt x="96" y="480"/>
                </a:lnTo>
                <a:lnTo>
                  <a:pt x="96" y="0"/>
                </a:lnTo>
              </a:path>
            </a:pathLst>
          </a:custGeom>
          <a:noFill/>
          <a:ln w="28575">
            <a:solidFill>
              <a:srgbClr val="33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3987" name="Rectangle 25"/>
          <p:cNvSpPr>
            <a:spLocks noChangeArrowheads="1"/>
          </p:cNvSpPr>
          <p:nvPr/>
        </p:nvSpPr>
        <p:spPr bwMode="auto">
          <a:xfrm>
            <a:off x="3090466" y="3910014"/>
            <a:ext cx="397271" cy="166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8" name="Text Box 26"/>
          <p:cNvSpPr txBox="1">
            <a:spLocks noChangeArrowheads="1"/>
          </p:cNvSpPr>
          <p:nvPr/>
        </p:nvSpPr>
        <p:spPr bwMode="auto">
          <a:xfrm>
            <a:off x="880037" y="2990851"/>
            <a:ext cx="242245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1A-24-F6-54-1B-0E</a:t>
            </a:r>
          </a:p>
        </p:txBody>
      </p:sp>
      <p:sp>
        <p:nvSpPr>
          <p:cNvPr id="83989" name="Line 27"/>
          <p:cNvSpPr>
            <a:spLocks noChangeShapeType="1"/>
          </p:cNvSpPr>
          <p:nvPr/>
        </p:nvSpPr>
        <p:spPr bwMode="auto">
          <a:xfrm>
            <a:off x="2772305" y="3500439"/>
            <a:ext cx="478102" cy="504825"/>
          </a:xfrm>
          <a:prstGeom prst="line">
            <a:avLst/>
          </a:prstGeom>
          <a:noFill/>
          <a:ln w="9525">
            <a:solidFill>
              <a:srgbClr val="333399"/>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3990" name="Text Box 28"/>
          <p:cNvSpPr txBox="1">
            <a:spLocks noChangeArrowheads="1"/>
          </p:cNvSpPr>
          <p:nvPr/>
        </p:nvSpPr>
        <p:spPr bwMode="auto">
          <a:xfrm>
            <a:off x="4549214" y="2990851"/>
            <a:ext cx="242245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00-00-A2-A4-2C-02</a:t>
            </a:r>
          </a:p>
        </p:txBody>
      </p:sp>
      <p:sp>
        <p:nvSpPr>
          <p:cNvPr id="83991" name="Line 29"/>
          <p:cNvSpPr>
            <a:spLocks noChangeShapeType="1"/>
          </p:cNvSpPr>
          <p:nvPr/>
        </p:nvSpPr>
        <p:spPr bwMode="auto">
          <a:xfrm flipH="1">
            <a:off x="4044950" y="3500439"/>
            <a:ext cx="875375" cy="504825"/>
          </a:xfrm>
          <a:prstGeom prst="line">
            <a:avLst/>
          </a:prstGeom>
          <a:noFill/>
          <a:ln w="9525">
            <a:solidFill>
              <a:srgbClr val="333399"/>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3992" name="Text Box 30"/>
          <p:cNvSpPr txBox="1">
            <a:spLocks noChangeArrowheads="1"/>
          </p:cNvSpPr>
          <p:nvPr/>
        </p:nvSpPr>
        <p:spPr bwMode="auto">
          <a:xfrm>
            <a:off x="1512587" y="5695951"/>
            <a:ext cx="24368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20-60-8C-C7-75-2A</a:t>
            </a:r>
          </a:p>
        </p:txBody>
      </p:sp>
      <p:sp>
        <p:nvSpPr>
          <p:cNvPr id="83993" name="Line 31"/>
          <p:cNvSpPr>
            <a:spLocks noChangeShapeType="1"/>
          </p:cNvSpPr>
          <p:nvPr/>
        </p:nvSpPr>
        <p:spPr bwMode="auto">
          <a:xfrm rot="16200000" flipV="1">
            <a:off x="1805253" y="5354241"/>
            <a:ext cx="461962" cy="361156"/>
          </a:xfrm>
          <a:prstGeom prst="line">
            <a:avLst/>
          </a:prstGeom>
          <a:noFill/>
          <a:ln w="9525">
            <a:solidFill>
              <a:srgbClr val="333399"/>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3994" name="Text Box 32"/>
          <p:cNvSpPr txBox="1">
            <a:spLocks noChangeArrowheads="1"/>
          </p:cNvSpPr>
          <p:nvPr/>
        </p:nvSpPr>
        <p:spPr bwMode="auto">
          <a:xfrm>
            <a:off x="4176495" y="5695951"/>
            <a:ext cx="23647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08-00-20-47-1F-E4</a:t>
            </a:r>
          </a:p>
        </p:txBody>
      </p:sp>
      <p:sp>
        <p:nvSpPr>
          <p:cNvPr id="83995" name="Text Box 33"/>
          <p:cNvSpPr txBox="1">
            <a:spLocks noChangeArrowheads="1"/>
          </p:cNvSpPr>
          <p:nvPr/>
        </p:nvSpPr>
        <p:spPr bwMode="auto">
          <a:xfrm>
            <a:off x="7054153" y="5695951"/>
            <a:ext cx="24034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20-60-8C-11-D2-F6</a:t>
            </a:r>
          </a:p>
        </p:txBody>
      </p:sp>
      <p:sp>
        <p:nvSpPr>
          <p:cNvPr id="83996" name="Line 34"/>
          <p:cNvSpPr>
            <a:spLocks noChangeShapeType="1"/>
          </p:cNvSpPr>
          <p:nvPr/>
        </p:nvSpPr>
        <p:spPr bwMode="auto">
          <a:xfrm rot="16200000" flipV="1">
            <a:off x="4588735" y="5353381"/>
            <a:ext cx="461962" cy="362876"/>
          </a:xfrm>
          <a:prstGeom prst="line">
            <a:avLst/>
          </a:prstGeom>
          <a:noFill/>
          <a:ln w="9525">
            <a:solidFill>
              <a:srgbClr val="333399"/>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3997" name="Line 35"/>
          <p:cNvSpPr>
            <a:spLocks noChangeShapeType="1"/>
          </p:cNvSpPr>
          <p:nvPr/>
        </p:nvSpPr>
        <p:spPr bwMode="auto">
          <a:xfrm rot="16200000" flipV="1">
            <a:off x="7450469" y="5353381"/>
            <a:ext cx="461962" cy="362876"/>
          </a:xfrm>
          <a:prstGeom prst="line">
            <a:avLst/>
          </a:prstGeom>
          <a:noFill/>
          <a:ln w="9525">
            <a:solidFill>
              <a:srgbClr val="333399"/>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83998" name="Text Box 37"/>
          <p:cNvSpPr txBox="1">
            <a:spLocks noChangeArrowheads="1"/>
          </p:cNvSpPr>
          <p:nvPr/>
        </p:nvSpPr>
        <p:spPr bwMode="auto">
          <a:xfrm>
            <a:off x="1427931" y="1825626"/>
            <a:ext cx="1847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zh-CN" sz="2000">
              <a:solidFill>
                <a:schemeClr val="tx1"/>
              </a:solidFill>
              <a:latin typeface="Tahoma" pitchFamily="34" charset="0"/>
              <a:ea typeface="宋体" charset="-122"/>
            </a:endParaRPr>
          </a:p>
        </p:txBody>
      </p:sp>
      <p:sp>
        <p:nvSpPr>
          <p:cNvPr id="83999" name="Text Box 61"/>
          <p:cNvSpPr txBox="1">
            <a:spLocks noChangeArrowheads="1"/>
          </p:cNvSpPr>
          <p:nvPr/>
        </p:nvSpPr>
        <p:spPr bwMode="auto">
          <a:xfrm>
            <a:off x="2383423" y="1916114"/>
            <a:ext cx="526297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zh-CN" altLang="en-US" sz="2400">
                <a:latin typeface="黑体" pitchFamily="2" charset="-122"/>
              </a:rPr>
              <a:t>路由器由于同时连接到两个网络上，</a:t>
            </a:r>
          </a:p>
          <a:p>
            <a:pPr algn="ctr" eaLnBrk="1" hangingPunct="1">
              <a:spcBef>
                <a:spcPct val="0"/>
              </a:spcBef>
              <a:buClrTx/>
              <a:buSzTx/>
              <a:buFontTx/>
              <a:buNone/>
            </a:pPr>
            <a:r>
              <a:rPr lang="zh-CN" altLang="en-US" sz="2400">
                <a:latin typeface="黑体" pitchFamily="2" charset="-122"/>
              </a:rPr>
              <a:t>因此它有两块网卡和两个硬件地址。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xmlns=""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xmlns="" val="3454022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4000" dirty="0" smtClean="0"/>
              <a:t>问答</a:t>
            </a:r>
            <a:r>
              <a:rPr lang="en-US" altLang="zh-CN" sz="4000" dirty="0" smtClean="0"/>
              <a:t>:</a:t>
            </a:r>
            <a:r>
              <a:rPr lang="zh-CN" altLang="en-US" sz="4000" dirty="0" smtClean="0"/>
              <a:t>（</a:t>
            </a:r>
            <a:r>
              <a:rPr lang="en-US" altLang="zh-CN" sz="4000" dirty="0" smtClean="0"/>
              <a:t>1</a:t>
            </a:r>
            <a:r>
              <a:rPr lang="zh-CN" altLang="en-US" sz="4000" dirty="0" smtClean="0"/>
              <a:t>）</a:t>
            </a:r>
          </a:p>
        </p:txBody>
      </p:sp>
      <p:sp>
        <p:nvSpPr>
          <p:cNvPr id="361475" name="Rectangle 3"/>
          <p:cNvSpPr>
            <a:spLocks noGrp="1" noChangeArrowheads="1"/>
          </p:cNvSpPr>
          <p:nvPr>
            <p:ph type="body" idx="1"/>
          </p:nvPr>
        </p:nvSpPr>
        <p:spPr/>
        <p:txBody>
          <a:bodyPr/>
          <a:lstStyle/>
          <a:p>
            <a:pPr>
              <a:lnSpc>
                <a:spcPct val="90000"/>
              </a:lnSpc>
            </a:pPr>
            <a:r>
              <a:rPr lang="zh-CN" altLang="en-US" sz="2800" smtClean="0">
                <a:latin typeface="黑体" pitchFamily="2" charset="-122"/>
              </a:rPr>
              <a:t>所谓名字是指（     ）</a:t>
            </a:r>
          </a:p>
          <a:p>
            <a:pPr lvl="1">
              <a:lnSpc>
                <a:spcPct val="90000"/>
              </a:lnSpc>
            </a:pPr>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、所要寻找的资源    </a:t>
            </a:r>
          </a:p>
          <a:p>
            <a:pPr lvl="1">
              <a:lnSpc>
                <a:spcPct val="90000"/>
              </a:lnSpc>
            </a:pPr>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、资源在何处      </a:t>
            </a:r>
          </a:p>
          <a:p>
            <a:pPr lvl="1">
              <a:lnSpc>
                <a:spcPct val="90000"/>
              </a:lnSpc>
            </a:pPr>
            <a:r>
              <a:rPr lang="en-US" altLang="zh-CN" sz="2400" smtClean="0">
                <a:solidFill>
                  <a:srgbClr val="333399"/>
                </a:solidFill>
                <a:latin typeface="黑体" pitchFamily="2" charset="-122"/>
                <a:ea typeface="黑体" pitchFamily="2" charset="-122"/>
              </a:rPr>
              <a:t>C</a:t>
            </a:r>
            <a:r>
              <a:rPr lang="zh-CN" altLang="en-US" sz="2400" smtClean="0">
                <a:solidFill>
                  <a:srgbClr val="333399"/>
                </a:solidFill>
                <a:latin typeface="黑体" pitchFamily="2" charset="-122"/>
                <a:ea typeface="黑体" pitchFamily="2" charset="-122"/>
              </a:rPr>
              <a:t>、如何到达该处</a:t>
            </a:r>
          </a:p>
          <a:p>
            <a:pPr>
              <a:lnSpc>
                <a:spcPct val="90000"/>
              </a:lnSpc>
            </a:pPr>
            <a:r>
              <a:rPr lang="zh-CN" altLang="en-US" sz="2800" smtClean="0">
                <a:latin typeface="黑体" pitchFamily="2" charset="-122"/>
              </a:rPr>
              <a:t>名字是所要寻找的资源，地址指出资源在何处，路由指出如何到达该处。</a:t>
            </a:r>
          </a:p>
          <a:p>
            <a:pPr>
              <a:lnSpc>
                <a:spcPct val="90000"/>
              </a:lnSpc>
            </a:pPr>
            <a:r>
              <a:rPr lang="zh-CN" altLang="en-US" sz="2800" smtClean="0">
                <a:latin typeface="黑体" pitchFamily="2" charset="-122"/>
              </a:rPr>
              <a:t>名字与系统所在地（      ）</a:t>
            </a:r>
          </a:p>
          <a:p>
            <a:pPr lvl="1">
              <a:lnSpc>
                <a:spcPct val="90000"/>
              </a:lnSpc>
            </a:pPr>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、无关         </a:t>
            </a:r>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、相关</a:t>
            </a:r>
          </a:p>
          <a:p>
            <a:pPr>
              <a:lnSpc>
                <a:spcPct val="90000"/>
              </a:lnSpc>
            </a:pPr>
            <a:r>
              <a:rPr lang="zh-CN" altLang="en-US" sz="2800" smtClean="0">
                <a:latin typeface="黑体" pitchFamily="2" charset="-122"/>
              </a:rPr>
              <a:t>名字与系统所在地无关</a:t>
            </a:r>
            <a:endParaRPr lang="zh-CN" altLang="en-US" smtClean="0">
              <a:latin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blinds(horizontal)">
                                      <p:cBhvr>
                                        <p:cTn id="7" dur="500"/>
                                        <p:tgtEl>
                                          <p:spTgt spid="3614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1475">
                                            <p:txEl>
                                              <p:pRg st="1" end="1"/>
                                            </p:txEl>
                                          </p:spTgt>
                                        </p:tgtEl>
                                        <p:attrNameLst>
                                          <p:attrName>style.visibility</p:attrName>
                                        </p:attrNameLst>
                                      </p:cBhvr>
                                      <p:to>
                                        <p:strVal val="visible"/>
                                      </p:to>
                                    </p:set>
                                    <p:animEffect transition="in" filter="blinds(horizontal)">
                                      <p:cBhvr>
                                        <p:cTn id="10" dur="500"/>
                                        <p:tgtEl>
                                          <p:spTgt spid="36147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1475">
                                            <p:txEl>
                                              <p:pRg st="2" end="2"/>
                                            </p:txEl>
                                          </p:spTgt>
                                        </p:tgtEl>
                                        <p:attrNameLst>
                                          <p:attrName>style.visibility</p:attrName>
                                        </p:attrNameLst>
                                      </p:cBhvr>
                                      <p:to>
                                        <p:strVal val="visible"/>
                                      </p:to>
                                    </p:set>
                                    <p:animEffect transition="in" filter="blinds(horizontal)">
                                      <p:cBhvr>
                                        <p:cTn id="13" dur="500"/>
                                        <p:tgtEl>
                                          <p:spTgt spid="36147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1475">
                                            <p:txEl>
                                              <p:pRg st="3" end="3"/>
                                            </p:txEl>
                                          </p:spTgt>
                                        </p:tgtEl>
                                        <p:attrNameLst>
                                          <p:attrName>style.visibility</p:attrName>
                                        </p:attrNameLst>
                                      </p:cBhvr>
                                      <p:to>
                                        <p:strVal val="visible"/>
                                      </p:to>
                                    </p:set>
                                    <p:animEffect transition="in" filter="blinds(horizontal)">
                                      <p:cBhvr>
                                        <p:cTn id="16" dur="500"/>
                                        <p:tgtEl>
                                          <p:spTgt spid="3614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61475">
                                            <p:txEl>
                                              <p:pRg st="4" end="4"/>
                                            </p:txEl>
                                          </p:spTgt>
                                        </p:tgtEl>
                                        <p:attrNameLst>
                                          <p:attrName>style.visibility</p:attrName>
                                        </p:attrNameLst>
                                      </p:cBhvr>
                                      <p:to>
                                        <p:strVal val="visible"/>
                                      </p:to>
                                    </p:set>
                                    <p:animEffect transition="in" filter="blinds(horizontal)">
                                      <p:cBhvr>
                                        <p:cTn id="21" dur="500"/>
                                        <p:tgtEl>
                                          <p:spTgt spid="36147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61475">
                                            <p:txEl>
                                              <p:pRg st="5" end="5"/>
                                            </p:txEl>
                                          </p:spTgt>
                                        </p:tgtEl>
                                        <p:attrNameLst>
                                          <p:attrName>style.visibility</p:attrName>
                                        </p:attrNameLst>
                                      </p:cBhvr>
                                      <p:to>
                                        <p:strVal val="visible"/>
                                      </p:to>
                                    </p:set>
                                    <p:animEffect transition="in" filter="blinds(horizontal)">
                                      <p:cBhvr>
                                        <p:cTn id="26" dur="500"/>
                                        <p:tgtEl>
                                          <p:spTgt spid="36147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1475">
                                            <p:txEl>
                                              <p:pRg st="6" end="6"/>
                                            </p:txEl>
                                          </p:spTgt>
                                        </p:tgtEl>
                                        <p:attrNameLst>
                                          <p:attrName>style.visibility</p:attrName>
                                        </p:attrNameLst>
                                      </p:cBhvr>
                                      <p:to>
                                        <p:strVal val="visible"/>
                                      </p:to>
                                    </p:set>
                                    <p:animEffect transition="in" filter="blinds(horizontal)">
                                      <p:cBhvr>
                                        <p:cTn id="29" dur="500"/>
                                        <p:tgtEl>
                                          <p:spTgt spid="36147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1475">
                                            <p:txEl>
                                              <p:pRg st="7" end="7"/>
                                            </p:txEl>
                                          </p:spTgt>
                                        </p:tgtEl>
                                        <p:attrNameLst>
                                          <p:attrName>style.visibility</p:attrName>
                                        </p:attrNameLst>
                                      </p:cBhvr>
                                      <p:to>
                                        <p:strVal val="visible"/>
                                      </p:to>
                                    </p:set>
                                    <p:animEffect transition="in" filter="blinds(horizontal)">
                                      <p:cBhvr>
                                        <p:cTn id="34" dur="500"/>
                                        <p:tgtEl>
                                          <p:spTgt spid="361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smtClean="0"/>
              <a:t>数据链路层的主要功能是</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492896"/>
            <a:ext cx="6934200" cy="642937"/>
          </a:xfrm>
          <a:prstGeom prst="rect">
            <a:avLst/>
          </a:prstGeom>
          <a:noFill/>
        </p:spPr>
        <p:txBody>
          <a:bodyPr vert="horz" rtlCol="0" anchor="ctr" anchorCtr="0">
            <a:noAutofit/>
          </a:bodyPr>
          <a:lstStyle/>
          <a:p>
            <a:r>
              <a:rPr lang="zh-CN" altLang="en-US" sz="2800" dirty="0" smtClean="0"/>
              <a:t>直接为用户的应用进程提供服务</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350146"/>
            <a:ext cx="6934200" cy="642937"/>
          </a:xfrm>
          <a:prstGeom prst="rect">
            <a:avLst/>
          </a:prstGeom>
          <a:noFill/>
        </p:spPr>
        <p:txBody>
          <a:bodyPr vert="horz" rtlCol="0" anchor="ctr" anchorCtr="0">
            <a:noAutofit/>
          </a:bodyPr>
          <a:lstStyle/>
          <a:p>
            <a:r>
              <a:rPr lang="zh-CN" altLang="en-US" sz="2800" dirty="0" smtClean="0"/>
              <a:t>负责主机中两个进程之间的通信</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207396"/>
            <a:ext cx="6934200" cy="642937"/>
          </a:xfrm>
          <a:prstGeom prst="rect">
            <a:avLst/>
          </a:prstGeom>
          <a:noFill/>
        </p:spPr>
        <p:txBody>
          <a:bodyPr vert="horz" rtlCol="0" anchor="ctr" anchorCtr="0">
            <a:noAutofit/>
          </a:bodyPr>
          <a:lstStyle/>
          <a:p>
            <a:r>
              <a:rPr lang="zh-CN" altLang="en-US" sz="2800" dirty="0" smtClean="0"/>
              <a:t>负责为分组交换网上的不同主机提供通信</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064646"/>
            <a:ext cx="6934200" cy="642937"/>
          </a:xfrm>
          <a:prstGeom prst="rect">
            <a:avLst/>
          </a:prstGeom>
          <a:noFill/>
        </p:spPr>
        <p:txBody>
          <a:bodyPr vert="horz" rtlCol="0" anchor="ctr" anchorCtr="0">
            <a:noAutofit/>
          </a:bodyPr>
          <a:lstStyle/>
          <a:p>
            <a:r>
              <a:rPr lang="zh-CN" altLang="en-US" sz="2800" dirty="0" smtClean="0"/>
              <a:t>在两个相邻结点间的链路上传送以帧为单位的数据。</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55719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41444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27169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128940"/>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71B0.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4000" dirty="0" smtClean="0"/>
              <a:t>问答</a:t>
            </a:r>
            <a:r>
              <a:rPr lang="en-US" altLang="zh-CN" sz="4000" b="1" dirty="0" smtClean="0"/>
              <a:t>:</a:t>
            </a:r>
            <a:r>
              <a:rPr lang="zh-CN" altLang="en-US" sz="4000" b="1" dirty="0" smtClean="0"/>
              <a:t>（</a:t>
            </a:r>
            <a:r>
              <a:rPr lang="en-US" altLang="zh-CN" sz="4000" b="1" dirty="0" smtClean="0"/>
              <a:t>2</a:t>
            </a:r>
            <a:r>
              <a:rPr lang="zh-CN" altLang="en-US" sz="4000" b="1" dirty="0" smtClean="0"/>
              <a:t>）</a:t>
            </a:r>
          </a:p>
        </p:txBody>
      </p:sp>
      <p:sp>
        <p:nvSpPr>
          <p:cNvPr id="362499" name="Rectangle 3"/>
          <p:cNvSpPr>
            <a:spLocks noGrp="1" noChangeArrowheads="1"/>
          </p:cNvSpPr>
          <p:nvPr>
            <p:ph type="body" idx="1"/>
          </p:nvPr>
        </p:nvSpPr>
        <p:spPr>
          <a:xfrm>
            <a:off x="1129904" y="1773239"/>
            <a:ext cx="8420100" cy="4319587"/>
          </a:xfrm>
        </p:spPr>
        <p:txBody>
          <a:bodyPr/>
          <a:lstStyle/>
          <a:p>
            <a:r>
              <a:rPr lang="zh-CN" altLang="en-US" sz="2800" b="1" smtClean="0"/>
              <a:t>假如某台计算机更换了网卡，则意味着更换了（     ）</a:t>
            </a:r>
          </a:p>
          <a:p>
            <a:pPr lvl="1">
              <a:lnSpc>
                <a:spcPct val="90000"/>
              </a:lnSpc>
            </a:pPr>
            <a:r>
              <a:rPr lang="en-US" altLang="zh-CN" sz="2400" b="1" smtClean="0">
                <a:solidFill>
                  <a:srgbClr val="333399"/>
                </a:solidFill>
                <a:ea typeface="宋体" charset="-122"/>
              </a:rPr>
              <a:t>A</a:t>
            </a:r>
            <a:r>
              <a:rPr lang="zh-CN" altLang="en-US" sz="2400" b="1" smtClean="0">
                <a:solidFill>
                  <a:srgbClr val="333399"/>
                </a:solidFill>
                <a:ea typeface="宋体" charset="-122"/>
              </a:rPr>
              <a:t>、名字      </a:t>
            </a:r>
            <a:r>
              <a:rPr lang="en-US" altLang="zh-CN" sz="2400" b="1" smtClean="0">
                <a:solidFill>
                  <a:srgbClr val="333399"/>
                </a:solidFill>
                <a:ea typeface="宋体" charset="-122"/>
              </a:rPr>
              <a:t>B</a:t>
            </a:r>
            <a:r>
              <a:rPr lang="zh-CN" altLang="en-US" sz="2400" b="1" smtClean="0">
                <a:solidFill>
                  <a:srgbClr val="333399"/>
                </a:solidFill>
                <a:ea typeface="宋体" charset="-122"/>
              </a:rPr>
              <a:t>、地址          </a:t>
            </a:r>
            <a:r>
              <a:rPr lang="en-US" altLang="zh-CN" sz="2400" b="1" smtClean="0">
                <a:solidFill>
                  <a:srgbClr val="333399"/>
                </a:solidFill>
                <a:ea typeface="宋体" charset="-122"/>
              </a:rPr>
              <a:t>C</a:t>
            </a:r>
            <a:r>
              <a:rPr lang="zh-CN" altLang="en-US" sz="2400" b="1" smtClean="0">
                <a:solidFill>
                  <a:srgbClr val="333399"/>
                </a:solidFill>
                <a:ea typeface="宋体" charset="-122"/>
              </a:rPr>
              <a:t>、路由</a:t>
            </a:r>
          </a:p>
          <a:p>
            <a:pPr>
              <a:lnSpc>
                <a:spcPct val="90000"/>
              </a:lnSpc>
            </a:pPr>
            <a:r>
              <a:rPr lang="zh-CN" altLang="en-US" sz="2800" b="1" smtClean="0"/>
              <a:t>这台计算机的物理位置并未改变，但是网络已经不能定位该计算机。</a:t>
            </a:r>
          </a:p>
          <a:p>
            <a:pPr>
              <a:lnSpc>
                <a:spcPct val="90000"/>
              </a:lnSpc>
            </a:pPr>
            <a:r>
              <a:rPr lang="zh-CN" altLang="en-US" sz="2800" b="1" smtClean="0"/>
              <a:t>假如把在开封的计算机拿到郑州，则意味着更换了（     ）</a:t>
            </a:r>
          </a:p>
          <a:p>
            <a:pPr lvl="1">
              <a:lnSpc>
                <a:spcPct val="90000"/>
              </a:lnSpc>
            </a:pPr>
            <a:r>
              <a:rPr lang="en-US" altLang="zh-CN" sz="2400" b="1" smtClean="0">
                <a:solidFill>
                  <a:srgbClr val="333399"/>
                </a:solidFill>
                <a:ea typeface="宋体" charset="-122"/>
              </a:rPr>
              <a:t>A</a:t>
            </a:r>
            <a:r>
              <a:rPr lang="zh-CN" altLang="en-US" sz="2400" b="1" smtClean="0">
                <a:solidFill>
                  <a:srgbClr val="333399"/>
                </a:solidFill>
                <a:ea typeface="宋体" charset="-122"/>
              </a:rPr>
              <a:t>、名字      </a:t>
            </a:r>
            <a:r>
              <a:rPr lang="en-US" altLang="zh-CN" sz="2400" b="1" smtClean="0">
                <a:solidFill>
                  <a:srgbClr val="333399"/>
                </a:solidFill>
                <a:ea typeface="宋体" charset="-122"/>
              </a:rPr>
              <a:t>B</a:t>
            </a:r>
            <a:r>
              <a:rPr lang="zh-CN" altLang="en-US" sz="2400" b="1" smtClean="0">
                <a:solidFill>
                  <a:srgbClr val="333399"/>
                </a:solidFill>
                <a:ea typeface="宋体" charset="-122"/>
              </a:rPr>
              <a:t>、地址          </a:t>
            </a:r>
            <a:r>
              <a:rPr lang="en-US" altLang="zh-CN" sz="2400" b="1" smtClean="0">
                <a:solidFill>
                  <a:srgbClr val="333399"/>
                </a:solidFill>
                <a:ea typeface="宋体" charset="-122"/>
              </a:rPr>
              <a:t>C</a:t>
            </a:r>
            <a:r>
              <a:rPr lang="zh-CN" altLang="en-US" sz="2400" b="1" smtClean="0">
                <a:solidFill>
                  <a:srgbClr val="333399"/>
                </a:solidFill>
                <a:ea typeface="宋体" charset="-122"/>
              </a:rPr>
              <a:t>、路由</a:t>
            </a:r>
          </a:p>
          <a:p>
            <a:pPr>
              <a:lnSpc>
                <a:spcPct val="90000"/>
              </a:lnSpc>
            </a:pPr>
            <a:r>
              <a:rPr lang="zh-CN" altLang="en-US" sz="2800" b="1" smtClean="0"/>
              <a:t>这台计算机的物理位置改变了，该计算机仍然可以上网。</a:t>
            </a:r>
          </a:p>
        </p:txBody>
      </p:sp>
      <p:sp>
        <p:nvSpPr>
          <p:cNvPr id="362500" name="Text Box 4"/>
          <p:cNvSpPr txBox="1">
            <a:spLocks noChangeArrowheads="1"/>
          </p:cNvSpPr>
          <p:nvPr/>
        </p:nvSpPr>
        <p:spPr bwMode="auto">
          <a:xfrm>
            <a:off x="896012" y="3357563"/>
            <a:ext cx="8502650" cy="1200329"/>
          </a:xfrm>
          <a:prstGeom prst="rect">
            <a:avLst/>
          </a:prstGeom>
          <a:solidFill>
            <a:srgbClr val="99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400" b="1">
                <a:solidFill>
                  <a:schemeClr val="hlink"/>
                </a:solidFill>
                <a:latin typeface="Tahoma" pitchFamily="34" charset="0"/>
                <a:ea typeface="宋体" charset="-122"/>
              </a:rPr>
              <a:t>       802.3</a:t>
            </a:r>
            <a:r>
              <a:rPr lang="zh-CN" altLang="en-US" sz="2400" b="1">
                <a:solidFill>
                  <a:schemeClr val="hlink"/>
                </a:solidFill>
                <a:latin typeface="Tahoma" pitchFamily="34" charset="0"/>
                <a:ea typeface="宋体" charset="-122"/>
              </a:rPr>
              <a:t>所说的</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地址</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 严格的来说应该是每一个站的</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名字</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 。但是由于已经习惯了把</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名字</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 称为</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地址</a:t>
            </a:r>
            <a:r>
              <a:rPr lang="zh-CN" altLang="en-US" sz="2400" b="1">
                <a:solidFill>
                  <a:schemeClr val="hlink"/>
                </a:solidFill>
                <a:ea typeface="宋体" charset="-122"/>
              </a:rPr>
              <a:t>”</a:t>
            </a:r>
            <a:r>
              <a:rPr lang="zh-CN" altLang="en-US" sz="2400" b="1">
                <a:solidFill>
                  <a:schemeClr val="hlink"/>
                </a:solidFill>
                <a:latin typeface="Tahoma" pitchFamily="34" charset="0"/>
                <a:ea typeface="宋体" charset="-122"/>
              </a:rPr>
              <a:t> ，所以本书仍然采用这样的说法。</a:t>
            </a:r>
            <a:endParaRPr lang="zh-CN" altLang="en-US" sz="2400">
              <a:solidFill>
                <a:schemeClr val="hlink"/>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linds(horizontal)">
                                      <p:cBhvr>
                                        <p:cTn id="7" dur="500"/>
                                        <p:tgtEl>
                                          <p:spTgt spid="3624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2499">
                                            <p:txEl>
                                              <p:pRg st="1" end="1"/>
                                            </p:txEl>
                                          </p:spTgt>
                                        </p:tgtEl>
                                        <p:attrNameLst>
                                          <p:attrName>style.visibility</p:attrName>
                                        </p:attrNameLst>
                                      </p:cBhvr>
                                      <p:to>
                                        <p:strVal val="visible"/>
                                      </p:to>
                                    </p:set>
                                    <p:animEffect transition="in" filter="blinds(horizontal)">
                                      <p:cBhvr>
                                        <p:cTn id="10" dur="500"/>
                                        <p:tgtEl>
                                          <p:spTgt spid="3624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animEffect transition="in" filter="blinds(horizontal)">
                                      <p:cBhvr>
                                        <p:cTn id="15" dur="500"/>
                                        <p:tgtEl>
                                          <p:spTgt spid="3624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2499">
                                            <p:txEl>
                                              <p:pRg st="3" end="3"/>
                                            </p:txEl>
                                          </p:spTgt>
                                        </p:tgtEl>
                                        <p:attrNameLst>
                                          <p:attrName>style.visibility</p:attrName>
                                        </p:attrNameLst>
                                      </p:cBhvr>
                                      <p:to>
                                        <p:strVal val="visible"/>
                                      </p:to>
                                    </p:set>
                                    <p:animEffect transition="in" filter="blinds(horizontal)">
                                      <p:cBhvr>
                                        <p:cTn id="20" dur="500"/>
                                        <p:tgtEl>
                                          <p:spTgt spid="36249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animEffect transition="in" filter="blinds(horizontal)">
                                      <p:cBhvr>
                                        <p:cTn id="23" dur="500"/>
                                        <p:tgtEl>
                                          <p:spTgt spid="3624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62499">
                                            <p:txEl>
                                              <p:pRg st="5" end="5"/>
                                            </p:txEl>
                                          </p:spTgt>
                                        </p:tgtEl>
                                        <p:attrNameLst>
                                          <p:attrName>style.visibility</p:attrName>
                                        </p:attrNameLst>
                                      </p:cBhvr>
                                      <p:to>
                                        <p:strVal val="visible"/>
                                      </p:to>
                                    </p:set>
                                    <p:animEffect transition="in" filter="blinds(horizontal)">
                                      <p:cBhvr>
                                        <p:cTn id="28" dur="500"/>
                                        <p:tgtEl>
                                          <p:spTgt spid="36249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2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4000" dirty="0" smtClean="0"/>
              <a:t>问答</a:t>
            </a:r>
            <a:r>
              <a:rPr lang="en-US" altLang="zh-CN" sz="4000" dirty="0" smtClean="0"/>
              <a:t>:</a:t>
            </a:r>
            <a:r>
              <a:rPr lang="zh-CN" altLang="en-US" sz="4000" dirty="0" smtClean="0"/>
              <a:t>（</a:t>
            </a:r>
            <a:r>
              <a:rPr lang="en-US" altLang="zh-CN" sz="4000" dirty="0" smtClean="0"/>
              <a:t>3</a:t>
            </a:r>
            <a:r>
              <a:rPr lang="zh-CN" altLang="en-US" sz="4000" dirty="0" smtClean="0"/>
              <a:t>）</a:t>
            </a:r>
          </a:p>
        </p:txBody>
      </p:sp>
      <p:sp>
        <p:nvSpPr>
          <p:cNvPr id="363523" name="Rectangle 3"/>
          <p:cNvSpPr>
            <a:spLocks noGrp="1" noChangeArrowheads="1"/>
          </p:cNvSpPr>
          <p:nvPr>
            <p:ph type="body" idx="1"/>
          </p:nvPr>
        </p:nvSpPr>
        <p:spPr/>
        <p:txBody>
          <a:bodyPr/>
          <a:lstStyle/>
          <a:p>
            <a:pPr>
              <a:lnSpc>
                <a:spcPct val="90000"/>
              </a:lnSpc>
            </a:pPr>
            <a:r>
              <a:rPr lang="zh-CN" altLang="en-US" sz="2400" dirty="0" smtClean="0">
                <a:latin typeface="黑体" pitchFamily="2" charset="-122"/>
              </a:rPr>
              <a:t>从数据链路层发送的帧要包含物理地址，该地址是（         ）</a:t>
            </a:r>
          </a:p>
          <a:p>
            <a:pPr lvl="1">
              <a:lnSpc>
                <a:spcPct val="90000"/>
              </a:lnSpc>
            </a:pPr>
            <a:r>
              <a:rPr lang="en-US" altLang="zh-CN" sz="2200" dirty="0" smtClean="0">
                <a:solidFill>
                  <a:srgbClr val="333399"/>
                </a:solidFill>
                <a:latin typeface="黑体" pitchFamily="2" charset="-122"/>
                <a:ea typeface="黑体" pitchFamily="2" charset="-122"/>
              </a:rPr>
              <a:t>A  </a:t>
            </a:r>
            <a:r>
              <a:rPr lang="zh-CN" altLang="en-US" sz="2200" dirty="0" smtClean="0">
                <a:solidFill>
                  <a:srgbClr val="333399"/>
                </a:solidFill>
                <a:latin typeface="黑体" pitchFamily="2" charset="-122"/>
                <a:ea typeface="黑体" pitchFamily="2" charset="-122"/>
              </a:rPr>
              <a:t>计算机的高层软件自己任意构造的</a:t>
            </a:r>
          </a:p>
          <a:p>
            <a:pPr lvl="1">
              <a:lnSpc>
                <a:spcPct val="90000"/>
              </a:lnSpc>
            </a:pPr>
            <a:r>
              <a:rPr lang="en-US" altLang="zh-CN" sz="2200" dirty="0" smtClean="0">
                <a:solidFill>
                  <a:srgbClr val="333399"/>
                </a:solidFill>
                <a:latin typeface="黑体" pitchFamily="2" charset="-122"/>
                <a:ea typeface="黑体" pitchFamily="2" charset="-122"/>
              </a:rPr>
              <a:t>B  </a:t>
            </a:r>
            <a:r>
              <a:rPr lang="zh-CN" altLang="en-US" sz="2200" dirty="0" smtClean="0">
                <a:solidFill>
                  <a:srgbClr val="333399"/>
                </a:solidFill>
                <a:latin typeface="黑体" pitchFamily="2" charset="-122"/>
                <a:ea typeface="黑体" pitchFamily="2" charset="-122"/>
              </a:rPr>
              <a:t>计算机的高层软件按照某种规则构造的</a:t>
            </a:r>
          </a:p>
          <a:p>
            <a:pPr lvl="1">
              <a:lnSpc>
                <a:spcPct val="90000"/>
              </a:lnSpc>
            </a:pPr>
            <a:r>
              <a:rPr lang="en-US" altLang="zh-CN" sz="2200" dirty="0" smtClean="0">
                <a:solidFill>
                  <a:srgbClr val="333399"/>
                </a:solidFill>
                <a:latin typeface="黑体" pitchFamily="2" charset="-122"/>
                <a:ea typeface="黑体" pitchFamily="2" charset="-122"/>
              </a:rPr>
              <a:t>C  </a:t>
            </a:r>
            <a:r>
              <a:rPr lang="zh-CN" altLang="en-US" sz="2200" dirty="0" smtClean="0">
                <a:solidFill>
                  <a:srgbClr val="333399"/>
                </a:solidFill>
                <a:latin typeface="黑体" pitchFamily="2" charset="-122"/>
                <a:ea typeface="黑体" pitchFamily="2" charset="-122"/>
              </a:rPr>
              <a:t>计算机从网卡的</a:t>
            </a:r>
            <a:r>
              <a:rPr lang="en-US" altLang="zh-CN" sz="2200" dirty="0" smtClean="0">
                <a:solidFill>
                  <a:srgbClr val="333399"/>
                </a:solidFill>
                <a:latin typeface="黑体" pitchFamily="2" charset="-122"/>
                <a:ea typeface="黑体" pitchFamily="2" charset="-122"/>
              </a:rPr>
              <a:t>ROM</a:t>
            </a:r>
            <a:r>
              <a:rPr lang="zh-CN" altLang="en-US" sz="2200" dirty="0" smtClean="0">
                <a:solidFill>
                  <a:srgbClr val="333399"/>
                </a:solidFill>
                <a:latin typeface="黑体" pitchFamily="2" charset="-122"/>
                <a:ea typeface="黑体" pitchFamily="2" charset="-122"/>
              </a:rPr>
              <a:t>中读出，并由软件放置到帧的首部的</a:t>
            </a:r>
          </a:p>
          <a:p>
            <a:pPr lvl="1">
              <a:lnSpc>
                <a:spcPct val="90000"/>
              </a:lnSpc>
            </a:pPr>
            <a:r>
              <a:rPr lang="en-US" altLang="zh-CN" sz="2200" dirty="0" smtClean="0">
                <a:solidFill>
                  <a:srgbClr val="333399"/>
                </a:solidFill>
                <a:latin typeface="黑体" pitchFamily="2" charset="-122"/>
                <a:ea typeface="黑体" pitchFamily="2" charset="-122"/>
              </a:rPr>
              <a:t>D  </a:t>
            </a:r>
            <a:r>
              <a:rPr lang="zh-CN" altLang="en-US" sz="2200" dirty="0" smtClean="0">
                <a:solidFill>
                  <a:srgbClr val="333399"/>
                </a:solidFill>
                <a:latin typeface="黑体" pitchFamily="2" charset="-122"/>
                <a:ea typeface="黑体" pitchFamily="2" charset="-122"/>
              </a:rPr>
              <a:t>计算机从网卡的</a:t>
            </a:r>
            <a:r>
              <a:rPr lang="en-US" altLang="zh-CN" sz="2200" dirty="0" smtClean="0">
                <a:solidFill>
                  <a:srgbClr val="333399"/>
                </a:solidFill>
                <a:latin typeface="黑体" pitchFamily="2" charset="-122"/>
                <a:ea typeface="黑体" pitchFamily="2" charset="-122"/>
              </a:rPr>
              <a:t>RAM</a:t>
            </a:r>
            <a:r>
              <a:rPr lang="zh-CN" altLang="en-US" sz="2200" dirty="0" smtClean="0">
                <a:solidFill>
                  <a:srgbClr val="333399"/>
                </a:solidFill>
                <a:latin typeface="黑体" pitchFamily="2" charset="-122"/>
                <a:ea typeface="黑体" pitchFamily="2" charset="-122"/>
              </a:rPr>
              <a:t>中读出，并由软件放置到帧的首部的</a:t>
            </a:r>
          </a:p>
          <a:p>
            <a:pPr>
              <a:lnSpc>
                <a:spcPct val="90000"/>
              </a:lnSpc>
            </a:pPr>
            <a:r>
              <a:rPr lang="zh-CN" altLang="en-US" sz="2400" dirty="0" smtClean="0">
                <a:latin typeface="黑体" pitchFamily="2" charset="-122"/>
              </a:rPr>
              <a:t>从数据链路层发送的帧要包含物理地址，该地址是计算机从网卡的</a:t>
            </a:r>
            <a:r>
              <a:rPr lang="en-US" altLang="zh-CN" sz="2400" dirty="0" smtClean="0">
                <a:latin typeface="黑体" pitchFamily="2" charset="-122"/>
              </a:rPr>
              <a:t>ROM</a:t>
            </a:r>
            <a:r>
              <a:rPr lang="zh-CN" altLang="en-US" sz="2400" dirty="0" smtClean="0">
                <a:latin typeface="黑体" pitchFamily="2" charset="-122"/>
              </a:rPr>
              <a:t>中读出，并由软件放置到帧的首部的。物理地址固化在网卡的</a:t>
            </a:r>
            <a:r>
              <a:rPr lang="en-US" altLang="zh-CN" sz="2400" dirty="0" smtClean="0">
                <a:latin typeface="黑体" pitchFamily="2" charset="-122"/>
              </a:rPr>
              <a:t>ROM</a:t>
            </a:r>
            <a:r>
              <a:rPr lang="zh-CN" altLang="en-US" sz="2400" dirty="0" smtClean="0">
                <a:latin typeface="黑体" pitchFamily="2" charset="-122"/>
              </a:rPr>
              <a:t>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blinds(horizontal)">
                                      <p:cBhvr>
                                        <p:cTn id="7" dur="500"/>
                                        <p:tgtEl>
                                          <p:spTgt spid="3635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3523">
                                            <p:txEl>
                                              <p:pRg st="1" end="1"/>
                                            </p:txEl>
                                          </p:spTgt>
                                        </p:tgtEl>
                                        <p:attrNameLst>
                                          <p:attrName>style.visibility</p:attrName>
                                        </p:attrNameLst>
                                      </p:cBhvr>
                                      <p:to>
                                        <p:strVal val="visible"/>
                                      </p:to>
                                    </p:set>
                                    <p:animEffect transition="in" filter="blinds(horizontal)">
                                      <p:cBhvr>
                                        <p:cTn id="10" dur="500"/>
                                        <p:tgtEl>
                                          <p:spTgt spid="3635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3523">
                                            <p:txEl>
                                              <p:pRg st="2" end="2"/>
                                            </p:txEl>
                                          </p:spTgt>
                                        </p:tgtEl>
                                        <p:attrNameLst>
                                          <p:attrName>style.visibility</p:attrName>
                                        </p:attrNameLst>
                                      </p:cBhvr>
                                      <p:to>
                                        <p:strVal val="visible"/>
                                      </p:to>
                                    </p:set>
                                    <p:animEffect transition="in" filter="blinds(horizontal)">
                                      <p:cBhvr>
                                        <p:cTn id="13" dur="500"/>
                                        <p:tgtEl>
                                          <p:spTgt spid="3635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3523">
                                            <p:txEl>
                                              <p:pRg st="3" end="3"/>
                                            </p:txEl>
                                          </p:spTgt>
                                        </p:tgtEl>
                                        <p:attrNameLst>
                                          <p:attrName>style.visibility</p:attrName>
                                        </p:attrNameLst>
                                      </p:cBhvr>
                                      <p:to>
                                        <p:strVal val="visible"/>
                                      </p:to>
                                    </p:set>
                                    <p:animEffect transition="in" filter="blinds(horizontal)">
                                      <p:cBhvr>
                                        <p:cTn id="16" dur="500"/>
                                        <p:tgtEl>
                                          <p:spTgt spid="36352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animEffect transition="in" filter="blinds(horizontal)">
                                      <p:cBhvr>
                                        <p:cTn id="19" dur="500"/>
                                        <p:tgtEl>
                                          <p:spTgt spid="3635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63523">
                                            <p:txEl>
                                              <p:pRg st="5" end="5"/>
                                            </p:txEl>
                                          </p:spTgt>
                                        </p:tgtEl>
                                        <p:attrNameLst>
                                          <p:attrName>style.visibility</p:attrName>
                                        </p:attrNameLst>
                                      </p:cBhvr>
                                      <p:to>
                                        <p:strVal val="visible"/>
                                      </p:to>
                                    </p:set>
                                    <p:animEffect transition="in" filter="blinds(horizontal)">
                                      <p:cBhvr>
                                        <p:cTn id="24" dur="500"/>
                                        <p:tgtEl>
                                          <p:spTgt spid="363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4000" dirty="0" smtClean="0"/>
              <a:t>问答</a:t>
            </a:r>
            <a:r>
              <a:rPr lang="en-US" altLang="zh-CN" sz="4000" dirty="0" smtClean="0"/>
              <a:t>:</a:t>
            </a:r>
            <a:r>
              <a:rPr lang="zh-CN" altLang="en-US" sz="4000" dirty="0" smtClean="0"/>
              <a:t>（</a:t>
            </a:r>
            <a:r>
              <a:rPr lang="en-US" altLang="zh-CN" sz="4000" dirty="0" smtClean="0"/>
              <a:t>4</a:t>
            </a:r>
            <a:r>
              <a:rPr lang="zh-CN" altLang="en-US" sz="4000" dirty="0" smtClean="0"/>
              <a:t>）</a:t>
            </a:r>
          </a:p>
        </p:txBody>
      </p:sp>
      <p:sp>
        <p:nvSpPr>
          <p:cNvPr id="364547" name="Rectangle 3"/>
          <p:cNvSpPr>
            <a:spLocks noGrp="1" noChangeArrowheads="1"/>
          </p:cNvSpPr>
          <p:nvPr>
            <p:ph type="body" idx="1"/>
          </p:nvPr>
        </p:nvSpPr>
        <p:spPr/>
        <p:txBody>
          <a:bodyPr/>
          <a:lstStyle/>
          <a:p>
            <a:r>
              <a:rPr lang="zh-CN" altLang="en-US" sz="2800" smtClean="0">
                <a:latin typeface="黑体" pitchFamily="2" charset="-122"/>
              </a:rPr>
              <a:t>一个路由器连接了两个不同的网络，那么这个路由器需要（     ）块网卡，有（   ）个物理地址，（        ）个</a:t>
            </a:r>
            <a:r>
              <a:rPr lang="en-US" altLang="zh-CN" sz="2800" smtClean="0">
                <a:latin typeface="黑体" pitchFamily="2" charset="-122"/>
              </a:rPr>
              <a:t>IP</a:t>
            </a:r>
            <a:r>
              <a:rPr lang="zh-CN" altLang="en-US" sz="2800" smtClean="0">
                <a:latin typeface="黑体" pitchFamily="2" charset="-122"/>
              </a:rPr>
              <a:t>地址。</a:t>
            </a:r>
          </a:p>
          <a:p>
            <a:pPr lvl="1"/>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、不需要      </a:t>
            </a:r>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1</a:t>
            </a:r>
            <a:r>
              <a:rPr lang="zh-CN" altLang="en-US" sz="2400" smtClean="0">
                <a:solidFill>
                  <a:srgbClr val="333399"/>
                </a:solidFill>
                <a:latin typeface="黑体" pitchFamily="2" charset="-122"/>
                <a:ea typeface="黑体" pitchFamily="2" charset="-122"/>
              </a:rPr>
              <a:t>块       </a:t>
            </a:r>
            <a:r>
              <a:rPr lang="en-US" altLang="zh-CN" sz="2400" smtClean="0">
                <a:solidFill>
                  <a:srgbClr val="333399"/>
                </a:solidFill>
                <a:latin typeface="黑体" pitchFamily="2" charset="-122"/>
                <a:ea typeface="黑体" pitchFamily="2" charset="-122"/>
              </a:rPr>
              <a:t>C</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2</a:t>
            </a:r>
            <a:r>
              <a:rPr lang="zh-CN" altLang="en-US" sz="2400" smtClean="0">
                <a:solidFill>
                  <a:srgbClr val="333399"/>
                </a:solidFill>
                <a:latin typeface="黑体" pitchFamily="2" charset="-122"/>
                <a:ea typeface="黑体" pitchFamily="2" charset="-122"/>
              </a:rPr>
              <a:t>块</a:t>
            </a:r>
          </a:p>
          <a:p>
            <a:pPr lvl="1"/>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、不需要      </a:t>
            </a:r>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1</a:t>
            </a:r>
            <a:r>
              <a:rPr lang="zh-CN" altLang="en-US" sz="2400" smtClean="0">
                <a:solidFill>
                  <a:srgbClr val="333399"/>
                </a:solidFill>
                <a:latin typeface="黑体" pitchFamily="2" charset="-122"/>
                <a:ea typeface="黑体" pitchFamily="2" charset="-122"/>
              </a:rPr>
              <a:t>个       </a:t>
            </a:r>
            <a:r>
              <a:rPr lang="en-US" altLang="zh-CN" sz="2400" smtClean="0">
                <a:solidFill>
                  <a:srgbClr val="333399"/>
                </a:solidFill>
                <a:latin typeface="黑体" pitchFamily="2" charset="-122"/>
                <a:ea typeface="黑体" pitchFamily="2" charset="-122"/>
              </a:rPr>
              <a:t>C</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2</a:t>
            </a:r>
            <a:r>
              <a:rPr lang="zh-CN" altLang="en-US" sz="2400" smtClean="0">
                <a:solidFill>
                  <a:srgbClr val="333399"/>
                </a:solidFill>
                <a:latin typeface="黑体" pitchFamily="2" charset="-122"/>
                <a:ea typeface="黑体" pitchFamily="2" charset="-122"/>
              </a:rPr>
              <a:t>个</a:t>
            </a:r>
          </a:p>
          <a:p>
            <a:pPr lvl="1"/>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、不需要      </a:t>
            </a:r>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1</a:t>
            </a:r>
            <a:r>
              <a:rPr lang="zh-CN" altLang="en-US" sz="2400" smtClean="0">
                <a:solidFill>
                  <a:srgbClr val="333399"/>
                </a:solidFill>
                <a:latin typeface="黑体" pitchFamily="2" charset="-122"/>
                <a:ea typeface="黑体" pitchFamily="2" charset="-122"/>
              </a:rPr>
              <a:t>个       </a:t>
            </a:r>
            <a:r>
              <a:rPr lang="en-US" altLang="zh-CN" sz="2400" smtClean="0">
                <a:solidFill>
                  <a:srgbClr val="333399"/>
                </a:solidFill>
                <a:latin typeface="黑体" pitchFamily="2" charset="-122"/>
                <a:ea typeface="黑体" pitchFamily="2" charset="-122"/>
              </a:rPr>
              <a:t>C</a:t>
            </a:r>
            <a:r>
              <a:rPr lang="zh-CN" altLang="en-US" sz="2400" smtClean="0">
                <a:solidFill>
                  <a:srgbClr val="333399"/>
                </a:solidFill>
                <a:latin typeface="黑体" pitchFamily="2" charset="-122"/>
                <a:ea typeface="黑体" pitchFamily="2" charset="-122"/>
              </a:rPr>
              <a:t>、</a:t>
            </a:r>
            <a:r>
              <a:rPr lang="en-US" altLang="zh-CN" sz="2400" smtClean="0">
                <a:solidFill>
                  <a:srgbClr val="333399"/>
                </a:solidFill>
                <a:latin typeface="黑体" pitchFamily="2" charset="-122"/>
                <a:ea typeface="黑体" pitchFamily="2" charset="-122"/>
              </a:rPr>
              <a:t>2</a:t>
            </a:r>
            <a:r>
              <a:rPr lang="zh-CN" altLang="en-US" sz="2400" smtClean="0">
                <a:solidFill>
                  <a:srgbClr val="333399"/>
                </a:solidFill>
                <a:latin typeface="黑体" pitchFamily="2" charset="-122"/>
                <a:ea typeface="黑体" pitchFamily="2" charset="-122"/>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linds(horizontal)">
                                      <p:cBhvr>
                                        <p:cTn id="7" dur="500"/>
                                        <p:tgtEl>
                                          <p:spTgt spid="364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7">
                                            <p:txEl>
                                              <p:pRg st="1" end="1"/>
                                            </p:txEl>
                                          </p:spTgt>
                                        </p:tgtEl>
                                        <p:attrNameLst>
                                          <p:attrName>style.visibility</p:attrName>
                                        </p:attrNameLst>
                                      </p:cBhvr>
                                      <p:to>
                                        <p:strVal val="visible"/>
                                      </p:to>
                                    </p:set>
                                    <p:animEffect transition="in" filter="blinds(horizontal)">
                                      <p:cBhvr>
                                        <p:cTn id="10" dur="500"/>
                                        <p:tgtEl>
                                          <p:spTgt spid="364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7">
                                            <p:txEl>
                                              <p:pRg st="2" end="2"/>
                                            </p:txEl>
                                          </p:spTgt>
                                        </p:tgtEl>
                                        <p:attrNameLst>
                                          <p:attrName>style.visibility</p:attrName>
                                        </p:attrNameLst>
                                      </p:cBhvr>
                                      <p:to>
                                        <p:strVal val="visible"/>
                                      </p:to>
                                    </p:set>
                                    <p:animEffect transition="in" filter="blinds(horizontal)">
                                      <p:cBhvr>
                                        <p:cTn id="13" dur="500"/>
                                        <p:tgtEl>
                                          <p:spTgt spid="364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4547">
                                            <p:txEl>
                                              <p:pRg st="3" end="3"/>
                                            </p:txEl>
                                          </p:spTgt>
                                        </p:tgtEl>
                                        <p:attrNameLst>
                                          <p:attrName>style.visibility</p:attrName>
                                        </p:attrNameLst>
                                      </p:cBhvr>
                                      <p:to>
                                        <p:strVal val="visible"/>
                                      </p:to>
                                    </p:set>
                                    <p:animEffect transition="in" filter="blinds(horizontal)">
                                      <p:cBhvr>
                                        <p:cTn id="16"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z="4000" dirty="0" smtClean="0"/>
              <a:t>问答</a:t>
            </a:r>
            <a:r>
              <a:rPr lang="en-US" altLang="zh-CN" sz="4000" dirty="0" smtClean="0"/>
              <a:t>:</a:t>
            </a:r>
            <a:r>
              <a:rPr lang="zh-CN" altLang="en-US" sz="4000" dirty="0" smtClean="0"/>
              <a:t>（</a:t>
            </a:r>
            <a:r>
              <a:rPr lang="en-US" altLang="zh-CN" sz="4000" dirty="0" smtClean="0"/>
              <a:t>5</a:t>
            </a:r>
            <a:r>
              <a:rPr lang="zh-CN" altLang="en-US" sz="4000" dirty="0" smtClean="0"/>
              <a:t>）</a:t>
            </a:r>
          </a:p>
        </p:txBody>
      </p:sp>
      <p:sp>
        <p:nvSpPr>
          <p:cNvPr id="365571" name="Rectangle 3"/>
          <p:cNvSpPr>
            <a:spLocks noGrp="1" noChangeArrowheads="1"/>
          </p:cNvSpPr>
          <p:nvPr>
            <p:ph type="body" idx="1"/>
          </p:nvPr>
        </p:nvSpPr>
        <p:spPr/>
        <p:txBody>
          <a:bodyPr/>
          <a:lstStyle/>
          <a:p>
            <a:r>
              <a:rPr lang="zh-CN" altLang="en-US" sz="2800" smtClean="0">
                <a:latin typeface="黑体" pitchFamily="2" charset="-122"/>
              </a:rPr>
              <a:t>从数据链路层发送的帧包含源物理地址和目的物理地址。源物理地址可以使用（        ）地址，目的物理地址可以使用（        ）地址。（多选）</a:t>
            </a:r>
          </a:p>
          <a:p>
            <a:pPr lvl="1"/>
            <a:r>
              <a:rPr lang="en-US" altLang="zh-CN" sz="2400" smtClean="0">
                <a:solidFill>
                  <a:srgbClr val="333399"/>
                </a:solidFill>
                <a:latin typeface="黑体" pitchFamily="2" charset="-122"/>
                <a:ea typeface="黑体" pitchFamily="2" charset="-122"/>
              </a:rPr>
              <a:t>A</a:t>
            </a:r>
            <a:r>
              <a:rPr lang="zh-CN" altLang="en-US" sz="2400" smtClean="0">
                <a:solidFill>
                  <a:srgbClr val="333399"/>
                </a:solidFill>
                <a:latin typeface="黑体" pitchFamily="2" charset="-122"/>
                <a:ea typeface="黑体" pitchFamily="2" charset="-122"/>
              </a:rPr>
              <a:t>、单播  </a:t>
            </a:r>
          </a:p>
          <a:p>
            <a:pPr lvl="1"/>
            <a:r>
              <a:rPr lang="en-US" altLang="zh-CN" sz="2400" smtClean="0">
                <a:solidFill>
                  <a:srgbClr val="333399"/>
                </a:solidFill>
                <a:latin typeface="黑体" pitchFamily="2" charset="-122"/>
                <a:ea typeface="黑体" pitchFamily="2" charset="-122"/>
              </a:rPr>
              <a:t>B</a:t>
            </a:r>
            <a:r>
              <a:rPr lang="zh-CN" altLang="en-US" sz="2400" smtClean="0">
                <a:solidFill>
                  <a:srgbClr val="333399"/>
                </a:solidFill>
                <a:latin typeface="黑体" pitchFamily="2" charset="-122"/>
                <a:ea typeface="黑体" pitchFamily="2" charset="-122"/>
              </a:rPr>
              <a:t>、广播</a:t>
            </a:r>
          </a:p>
          <a:p>
            <a:pPr lvl="1"/>
            <a:r>
              <a:rPr lang="en-US" altLang="zh-CN" sz="2400" smtClean="0">
                <a:solidFill>
                  <a:srgbClr val="333399"/>
                </a:solidFill>
                <a:latin typeface="黑体" pitchFamily="2" charset="-122"/>
                <a:ea typeface="黑体" pitchFamily="2" charset="-122"/>
              </a:rPr>
              <a:t>C</a:t>
            </a:r>
            <a:r>
              <a:rPr lang="zh-CN" altLang="en-US" sz="2400" smtClean="0">
                <a:solidFill>
                  <a:srgbClr val="333399"/>
                </a:solidFill>
                <a:latin typeface="黑体" pitchFamily="2" charset="-122"/>
                <a:ea typeface="黑体" pitchFamily="2" charset="-122"/>
              </a:rPr>
              <a:t>、多播</a:t>
            </a:r>
          </a:p>
          <a:p>
            <a:r>
              <a:rPr lang="zh-CN" altLang="en-US" sz="2800" smtClean="0">
                <a:latin typeface="黑体" pitchFamily="2" charset="-122"/>
              </a:rPr>
              <a:t>只有目的物理地址才能使用广播和多播。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linds(horizontal)">
                                      <p:cBhvr>
                                        <p:cTn id="7" dur="500"/>
                                        <p:tgtEl>
                                          <p:spTgt spid="3655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10" dur="500"/>
                                        <p:tgtEl>
                                          <p:spTgt spid="3655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3" dur="500"/>
                                        <p:tgtEl>
                                          <p:spTgt spid="3655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16" dur="500"/>
                                        <p:tgtEl>
                                          <p:spTgt spid="3655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65571">
                                            <p:txEl>
                                              <p:pRg st="4" end="4"/>
                                            </p:txEl>
                                          </p:spTgt>
                                        </p:tgtEl>
                                        <p:attrNameLst>
                                          <p:attrName>style.visibility</p:attrName>
                                        </p:attrNameLst>
                                      </p:cBhvr>
                                      <p:to>
                                        <p:strVal val="visible"/>
                                      </p:to>
                                    </p:set>
                                    <p:animEffect transition="in" filter="blinds(horizontal)">
                                      <p:cBhvr>
                                        <p:cTn id="21" dur="5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xmlns=""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xmlns=""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6086922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206212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xmlns=""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zh-CN" sz="2800" dirty="0" smtClean="0"/>
              <a:t>（</a:t>
            </a:r>
            <a:r>
              <a:rPr lang="en-US" altLang="zh-CN" sz="2800" dirty="0" smtClean="0"/>
              <a:t>13</a:t>
            </a:r>
            <a:r>
              <a:rPr lang="zh-CN" altLang="zh-CN" sz="2800" dirty="0" smtClean="0"/>
              <a:t>年考研</a:t>
            </a:r>
            <a:r>
              <a:rPr lang="en-US" altLang="zh-CN" sz="2800" dirty="0" smtClean="0"/>
              <a:t>37</a:t>
            </a:r>
            <a:r>
              <a:rPr lang="zh-CN" altLang="zh-CN" sz="2800" dirty="0" smtClean="0"/>
              <a:t>题）</a:t>
            </a:r>
            <a:endParaRPr lang="en-US" altLang="zh-CN" sz="2800" dirty="0" smtClean="0"/>
          </a:p>
          <a:p>
            <a:r>
              <a:rPr lang="en-US" altLang="zh-CN" sz="2800" dirty="0" smtClean="0"/>
              <a:t>HDLC</a:t>
            </a:r>
            <a:r>
              <a:rPr lang="zh-CN" altLang="zh-CN" sz="2800" dirty="0" smtClean="0"/>
              <a:t>协议对</a:t>
            </a:r>
            <a:r>
              <a:rPr lang="en-US" altLang="zh-CN" sz="2800" dirty="0" smtClean="0"/>
              <a:t>01111100 01111110 </a:t>
            </a:r>
            <a:r>
              <a:rPr lang="zh-CN" altLang="zh-CN" sz="2800" dirty="0" smtClean="0"/>
              <a:t>组帧后对应的比特串为</a:t>
            </a:r>
          </a:p>
        </p:txBody>
      </p:sp>
      <p:sp>
        <p:nvSpPr>
          <p:cNvPr id="6" name="TextBox 5"/>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en-US" altLang="zh-CN" sz="2400" dirty="0" smtClean="0"/>
              <a:t>01111100 00111110 10</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en-US" altLang="zh-CN" sz="2400" dirty="0" smtClean="0"/>
              <a:t>01111100 01111101 01111110</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en-US" altLang="zh-CN" sz="2400" dirty="0" smtClean="0"/>
              <a:t>01111100 01111101 0</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en-US" altLang="zh-CN" sz="2400" dirty="0" smtClean="0"/>
              <a:t>01111100 01111110 01111101</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71B0.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xmlns=""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xmlns="" val="9401476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xmlns="" val="4179691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xmlns="" val="29872222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dirty="0" smtClean="0"/>
              <a:t>第</a:t>
            </a:r>
            <a:r>
              <a:rPr lang="en-US" altLang="zh-CN" dirty="0" smtClean="0"/>
              <a:t>6</a:t>
            </a:r>
            <a:r>
              <a:rPr lang="zh-CN" altLang="en-US" dirty="0" smtClean="0"/>
              <a:t>次课课后探究问题</a:t>
            </a:r>
          </a:p>
        </p:txBody>
      </p:sp>
      <p:sp>
        <p:nvSpPr>
          <p:cNvPr id="66563" name="内容占位符 2"/>
          <p:cNvSpPr>
            <a:spLocks noGrp="1"/>
          </p:cNvSpPr>
          <p:nvPr>
            <p:ph idx="1"/>
          </p:nvPr>
        </p:nvSpPr>
        <p:spPr/>
        <p:txBody>
          <a:bodyPr/>
          <a:lstStyle/>
          <a:p>
            <a:r>
              <a:rPr lang="zh-CN" altLang="en-US" smtClean="0"/>
              <a:t>一台以太网的集线器最多有多少个接口？</a:t>
            </a:r>
            <a:endParaRPr lang="en-US" altLang="zh-CN" smtClean="0"/>
          </a:p>
          <a:p>
            <a:r>
              <a:rPr lang="zh-CN" altLang="en-US" smtClean="0"/>
              <a:t>要连网的计算机太多，一台集线器不够怎么办？</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smtClean="0"/>
              <a:t>数据链路层的三个基本问题是</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solidFill>
                  <a:srgbClr val="000000"/>
                </a:solidFill>
              </a:rPr>
              <a:t>、</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r>
              <a:rPr lang="zh-CN" altLang="en-US" sz="2800" dirty="0" smtClean="0">
                <a:solidFill>
                  <a:srgbClr val="000000"/>
                </a:solidFill>
              </a:rPr>
              <a:t>和</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3]</a:t>
            </a:r>
            <a:r>
              <a:rPr lang="en-US" altLang="zh-CN" sz="2800" dirty="0" smtClean="0">
                <a:solidFill>
                  <a:srgbClr val="000000"/>
                </a:solidFill>
              </a:rPr>
              <a:t> </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矩形 13"/>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9" name="TextBox 18"/>
          <p:cNvSpPr txBox="1"/>
          <p:nvPr>
            <p:custDataLst>
              <p:tags r:id="rId6"/>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0" name="TextBox 19"/>
          <p:cNvSpPr txBox="1"/>
          <p:nvPr>
            <p:custDataLst>
              <p:tags r:id="rId7"/>
            </p:custDataLst>
          </p:nvPr>
        </p:nvSpPr>
        <p:spPr>
          <a:xfrm>
            <a:off x="10541000" y="1270000"/>
            <a:ext cx="3332479" cy="1015663"/>
          </a:xfrm>
          <a:prstGeom prst="rect">
            <a:avLst/>
          </a:prstGeom>
          <a:noFill/>
        </p:spPr>
        <p:txBody>
          <a:bodyPr vert="horz" rtlCol="0" anchor="t" anchorCtr="0">
            <a:spAutoFit/>
          </a:bodyPr>
          <a:lstStyle/>
          <a:p>
            <a:pPr lvl="0"/>
            <a:r>
              <a:rPr lang="zh-CN" altLang="en-US" sz="2000" smtClean="0">
                <a:solidFill>
                  <a:srgbClr val="000000"/>
                </a:solidFill>
                <a:latin typeface="Microsoft Yahei"/>
                <a:ea typeface="Microsoft Yahei"/>
                <a:sym typeface="Microsoft Yahei"/>
              </a:rPr>
              <a:t>封装成帧、</a:t>
            </a:r>
            <a:endParaRPr lang="en-US" altLang="zh-CN" sz="2000" smtClean="0">
              <a:solidFill>
                <a:srgbClr val="000000"/>
              </a:solidFill>
              <a:latin typeface="Microsoft Yahei"/>
              <a:ea typeface="Microsoft Yahei"/>
              <a:sym typeface="Microsoft Yahei"/>
            </a:endParaRPr>
          </a:p>
          <a:p>
            <a:pPr lvl="0"/>
            <a:r>
              <a:rPr lang="zh-CN" altLang="en-US" sz="2000" smtClean="0">
                <a:solidFill>
                  <a:srgbClr val="000000"/>
                </a:solidFill>
                <a:latin typeface="Microsoft Yahei"/>
                <a:ea typeface="Microsoft Yahei"/>
                <a:sym typeface="Microsoft Yahei"/>
              </a:rPr>
              <a:t>透明传输、</a:t>
            </a:r>
            <a:endParaRPr lang="en-US" altLang="zh-CN" sz="2000" smtClean="0">
              <a:solidFill>
                <a:srgbClr val="000000"/>
              </a:solidFill>
              <a:latin typeface="Microsoft Yahei"/>
              <a:ea typeface="Microsoft Yahei"/>
              <a:sym typeface="Microsoft Yahei"/>
            </a:endParaRPr>
          </a:p>
          <a:p>
            <a:pPr lvl="0"/>
            <a:r>
              <a:rPr lang="zh-CN" altLang="en-US" sz="2000" smtClean="0">
                <a:solidFill>
                  <a:srgbClr val="000000"/>
                </a:solidFill>
                <a:latin typeface="Microsoft Yahei"/>
                <a:ea typeface="Microsoft Yahei"/>
                <a:sym typeface="Microsoft Yahei"/>
              </a:rPr>
              <a:t>差错检测</a:t>
            </a:r>
            <a:endParaRPr lang="zh-CN" altLang="en-US" sz="2000" dirty="0">
              <a:solidFill>
                <a:srgbClr val="000000"/>
              </a:solidFill>
              <a:latin typeface="Microsoft Yahei"/>
              <a:ea typeface="Microsoft Yahei"/>
              <a:sym typeface="Microsoft Yahei"/>
            </a:endParaRPr>
          </a:p>
        </p:txBody>
      </p:sp>
      <p:grpSp>
        <p:nvGrpSpPr>
          <p:cNvPr id="18" name="组合 17"/>
          <p:cNvGrpSpPr/>
          <p:nvPr>
            <p:custDataLst>
              <p:tags r:id="rId8"/>
            </p:custDataLst>
          </p:nvPr>
        </p:nvGrpSpPr>
        <p:grpSpPr>
          <a:xfrm>
            <a:off x="10299700" y="0"/>
            <a:ext cx="3815080" cy="647700"/>
            <a:chOff x="10299700" y="0"/>
            <a:chExt cx="3815080" cy="647700"/>
          </a:xfrm>
        </p:grpSpPr>
        <p:sp>
          <p:nvSpPr>
            <p:cNvPr id="15" name="RemarkBack"/>
            <p:cNvSpPr/>
            <p:nvPr>
              <p:custDataLst>
                <p:tags r:id="rId19"/>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RemarkBlock"/>
            <p:cNvSpPr/>
            <p:nvPr>
              <p:custDataLst>
                <p:tags r:id="rId20"/>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TitleText"/>
            <p:cNvSpPr txBox="1"/>
            <p:nvPr>
              <p:custDataLst>
                <p:tags r:id="rId21"/>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9"/>
            </p:custDataLst>
          </p:nvPr>
        </p:nvGrpSpPr>
        <p:grpSpPr>
          <a:xfrm>
            <a:off x="0" y="0"/>
            <a:ext cx="9906000" cy="635000"/>
            <a:chOff x="0" y="0"/>
            <a:chExt cx="9906000" cy="635000"/>
          </a:xfrm>
        </p:grpSpPr>
        <p:sp>
          <p:nvSpPr>
            <p:cNvPr id="7" name="TitleBackground"/>
            <p:cNvSpPr/>
            <p:nvPr>
              <p:custDataLst>
                <p:tags r:id="rId15"/>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3</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24" name="组合 23"/>
          <p:cNvGrpSpPr/>
          <p:nvPr>
            <p:custDataLst>
              <p:tags r:id="rId10"/>
            </p:custDataLst>
          </p:nvPr>
        </p:nvGrpSpPr>
        <p:grpSpPr>
          <a:xfrm>
            <a:off x="10299700" y="0"/>
            <a:ext cx="3815080" cy="647700"/>
            <a:chOff x="10299700" y="0"/>
            <a:chExt cx="3815080" cy="647700"/>
          </a:xfrm>
        </p:grpSpPr>
        <p:sp>
          <p:nvSpPr>
            <p:cNvPr id="21" name="RemarkBack"/>
            <p:cNvSpPr/>
            <p:nvPr>
              <p:custDataLst>
                <p:tags r:id="rId12"/>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RemarkBlock"/>
            <p:cNvSpPr/>
            <p:nvPr>
              <p:custDataLst>
                <p:tags r:id="rId13"/>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RemarkTitleText"/>
            <p:cNvSpPr txBox="1"/>
            <p:nvPr>
              <p:custDataLst>
                <p:tags r:id="rId14"/>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descr="tmp71B0.tmp"/>
          <p:cNvPicPr>
            <a:picLocks/>
          </p:cNvPicPr>
          <p:nvPr>
            <p:custDataLst>
              <p:tags r:id="rId11"/>
            </p:custDataLst>
          </p:nvPr>
        </p:nvPicPr>
        <p:blipFill>
          <a:blip r:embed="rId24"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HASREMARK" val="True"/>
  <p:tag name="PROBLEMREMARK" val="封装成帧、&#10;透明传输、&#10;差错检测"/>
  <p:tag name="PROBLEMSCORE" val="3.0"/>
  <p:tag name="PROBLEMBLANK" val="[{&quot;Num&quot;:1,&quot;Score&quot;:1.0,&quot;Answers&quot;:[&quot;封装成帧&quot;],&quot;CaseSensitive&quot;:false,&quot;FuzzyMatch&quot;:true},{&quot;Num&quot;:2,&quot;Score&quot;:1.0,&quot;Answers&quot;:[&quot;透明传输&quot;],&quot;CaseSensitive&quot;:false,&quot;FuzzyMatch&quot;:true},{&quot;Num&quot;:3,&quot;Score&quot;:1.0,&quot;Answers&quot;:[&quot;差错检测&quot;],&quot;CaseSensitive&quot;:false,&quot;FuzzyMatch&quot;:tru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RAINPROBLEM" val="FillBlank"/>
  <p:tag name="PROBLEMBLANKORDER" val="false"/>
  <p:tag name="PROBLEMBLANKKEYWORD" val="填空"/>
  <p:tag name="PROBLEMHASREMARK" val="True"/>
  <p:tag name="PROBLEMREMARK" val="端到端传播时延为5μs&#10;10 μs可发送数据10000bit&#10;"/>
  <p:tag name="PROBLEMSCORE" val="2.0"/>
  <p:tag name="PROBLEMBLANK" val="[{&quot;Num&quot;:1,&quot;Score&quot;:2.0,&quot;Answers&quot;:[&quot;1250&quot;],&quot;CaseSensitive&quot;:false,&quot;FuzzyMatch&quot;:true}]"/>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1184</TotalTime>
  <Words>9705</Words>
  <Application>Microsoft Office PowerPoint</Application>
  <PresentationFormat>A4 纸张(210x297 毫米)</PresentationFormat>
  <Paragraphs>954</Paragraphs>
  <Slides>85</Slides>
  <Notes>85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87" baseType="lpstr">
      <vt:lpstr>CN(myzh)Icon</vt:lpstr>
      <vt:lpstr>公式</vt:lpstr>
      <vt:lpstr>第 3 章  数据链路层</vt:lpstr>
      <vt:lpstr>五层协议的体系结构 </vt:lpstr>
      <vt:lpstr>第 3 章  数据链路层</vt:lpstr>
      <vt:lpstr>本章重点</vt:lpstr>
      <vt:lpstr>第5次课知识点</vt:lpstr>
      <vt:lpstr>随堂测试3</vt:lpstr>
      <vt:lpstr>幻灯片 7</vt:lpstr>
      <vt:lpstr>幻灯片 8</vt:lpstr>
      <vt:lpstr>幻灯片 9</vt:lpstr>
      <vt:lpstr>第5次课课后探究问题</vt:lpstr>
      <vt:lpstr>3.3  使用广播信道的数据链路层</vt:lpstr>
      <vt:lpstr>3.3.1  局域网的数据链路层 </vt:lpstr>
      <vt:lpstr>局域网拓扑结构</vt:lpstr>
      <vt:lpstr>局域网使用的传输媒体</vt:lpstr>
      <vt:lpstr>媒体共享技术</vt:lpstr>
      <vt:lpstr>补充: IEEE802参考模型</vt:lpstr>
      <vt:lpstr>局域网对 LLC 子层是透明的 </vt:lpstr>
      <vt:lpstr>IEEE802委员会</vt:lpstr>
      <vt:lpstr>IEEE802标准</vt:lpstr>
      <vt:lpstr>IEEE802标准（继）</vt:lpstr>
      <vt:lpstr> 1.  以太网的两个标准  </vt:lpstr>
      <vt:lpstr>2.  适配器的作用  </vt:lpstr>
      <vt:lpstr>计算机通过适配器和局域网进行通信 </vt:lpstr>
      <vt:lpstr>3.以太网传输使用曼彻斯特编码</vt:lpstr>
      <vt:lpstr>4. 以太网的两个重要举措 </vt:lpstr>
      <vt:lpstr>5. 以太网提供的服务 </vt:lpstr>
      <vt:lpstr>3.3.2   CSMA/CD 协议 </vt:lpstr>
      <vt:lpstr>CSMA/CD协议 </vt:lpstr>
      <vt:lpstr>碰撞检测</vt:lpstr>
      <vt:lpstr>讨论：</vt:lpstr>
      <vt:lpstr>为什么要进行碰撞检测？</vt:lpstr>
      <vt:lpstr>信号传播时延对载波监听的影响 </vt:lpstr>
      <vt:lpstr>幻灯片 33</vt:lpstr>
      <vt:lpstr>检测到碰撞后</vt:lpstr>
      <vt:lpstr>人为干扰信号 </vt:lpstr>
      <vt:lpstr>CSMA/CD 重要特性</vt:lpstr>
      <vt:lpstr>争用期</vt:lpstr>
      <vt:lpstr>二进制指数类型退避算法  (truncated binary exponential type)</vt:lpstr>
      <vt:lpstr>争用期的长度 </vt:lpstr>
      <vt:lpstr>最短有效帧长 </vt:lpstr>
      <vt:lpstr>CSMA/CD</vt:lpstr>
      <vt:lpstr>幻灯片 42</vt:lpstr>
      <vt:lpstr>幻灯片 43</vt:lpstr>
      <vt:lpstr>例题：（10考研）</vt:lpstr>
      <vt:lpstr>解答：</vt:lpstr>
      <vt:lpstr>3.3.3  使用集线器的星形拓扑</vt:lpstr>
      <vt:lpstr>使用集线器和双绞线的以太网 </vt:lpstr>
      <vt:lpstr>星形以太网 10BASE-T </vt:lpstr>
      <vt:lpstr>星形以太网 10BASE-T </vt:lpstr>
      <vt:lpstr>具有三个端口的集线器 </vt:lpstr>
      <vt:lpstr>集线器的一些特点 </vt:lpstr>
      <vt:lpstr>10BASE-T 以太网在局域网中的统治地位</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幻灯片 61</vt:lpstr>
      <vt:lpstr>48 位的 MAC 地址</vt:lpstr>
      <vt:lpstr>48 位的 MAC 地址</vt:lpstr>
      <vt:lpstr>单站地址，组地址，广播地址</vt:lpstr>
      <vt:lpstr>全球管理与本地管理</vt:lpstr>
      <vt:lpstr>网卡上的硬件地址 </vt:lpstr>
      <vt:lpstr>适配器检查 MAC 地址 </vt:lpstr>
      <vt:lpstr>适配器检查 MAC 地址 </vt:lpstr>
      <vt:lpstr>问答:（1）</vt:lpstr>
      <vt:lpstr>问答:（2）</vt:lpstr>
      <vt:lpstr>问答:（3）</vt:lpstr>
      <vt:lpstr>问答:（4）</vt:lpstr>
      <vt:lpstr>问答:（5）</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第6次课课后探究问题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81</cp:revision>
  <dcterms:created xsi:type="dcterms:W3CDTF">2016-10-04T02:36:21Z</dcterms:created>
  <dcterms:modified xsi:type="dcterms:W3CDTF">2019-10-16T09:26:24Z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