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tags/tag104.xml" ContentType="application/vnd.openxmlformats-officedocument.presentationml.tags+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tags/tag49.xml" ContentType="application/vnd.openxmlformats-officedocument.presentationml.tags+xml"/>
  <Override PartName="/ppt/tags/tag96.xml" ContentType="application/vnd.openxmlformats-officedocument.presentationml.tags+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38.xml" ContentType="application/vnd.openxmlformats-officedocument.presentationml.tags+xml"/>
  <Override PartName="/ppt/notesSlides/notesSlide16.xml" ContentType="application/vnd.openxmlformats-officedocument.presentationml.notesSlide+xml"/>
  <Override PartName="/ppt/tags/tag85.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notesSlides/notesSlide41.xml" ContentType="application/vnd.openxmlformats-officedocument.presentationml.notesSlide+xml"/>
  <Override PartName="/ppt/tags/tag52.xml" ContentType="application/vnd.openxmlformats-officedocument.presentationml.tags+xml"/>
  <Override PartName="/ppt/notesSlides/notesSlide30.xml" ContentType="application/vnd.openxmlformats-officedocument.presentationml.notesSlide+xml"/>
  <Override PartName="/ppt/tags/tag41.xml" ContentType="application/vnd.openxmlformats-officedocument.presentationml.tags+xml"/>
  <Override PartName="/ppt/notesSlides/notesSlide7.xml" ContentType="application/vnd.openxmlformats-officedocument.presentationml.notesSlide+xml"/>
  <Override PartName="/ppt/slides/slide77.xml" ContentType="application/vnd.openxmlformats-officedocument.presentationml.slide+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tags/tag101.xml" ContentType="application/vnd.openxmlformats-officedocument.presentationml.tags+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tags/tag68.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tags/tag57.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tags/tag35.xml" ContentType="application/vnd.openxmlformats-officedocument.presentationml.tags+xml"/>
  <Override PartName="/ppt/tags/tag46.xml" ContentType="application/vnd.openxmlformats-officedocument.presentationml.tags+xml"/>
  <Override PartName="/ppt/notesSlides/notesSlide13.xml" ContentType="application/vnd.openxmlformats-officedocument.presentationml.notesSlide+xml"/>
  <Override PartName="/ppt/tags/tag82.xml" ContentType="application/vnd.openxmlformats-officedocument.presentationml.tags+xml"/>
  <Override PartName="/ppt/tags/tag93.xml" ContentType="application/vnd.openxmlformats-officedocument.presentationml.tags+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tags/tag20.xml" ContentType="application/vnd.openxmlformats-officedocument.presentationml.tags+xml"/>
  <Override PartName="/ppt/notesSlides/notesSlide4.xml" ContentType="application/vnd.openxmlformats-officedocument.presentationml.notesSlide+xml"/>
  <Override PartName="/ppt/tags/tag106.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tags/tag98.xml" ContentType="application/vnd.openxmlformats-officedocument.presentationml.tags+xml"/>
  <Override PartName="/ppt/tags/tag102.xml" ContentType="application/vnd.openxmlformats-officedocument.presentationml.tags+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tags/tag2.xml" ContentType="application/vnd.openxmlformats-officedocument.presentationml.tags+xml"/>
  <Default Extension="wmf" ContentType="image/x-wmf"/>
  <Override PartName="/ppt/tags/tag58.xml" ContentType="application/vnd.openxmlformats-officedocument.presentationml.tags+xml"/>
  <Override PartName="/ppt/tags/tag69.xml" ContentType="application/vnd.openxmlformats-officedocument.presentationml.tags+xml"/>
  <Override PartName="/ppt/tags/tag87.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tags/tag94.xml" ContentType="application/vnd.openxmlformats-officedocument.presentationml.tags+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notesSlides/notesSlide14.xml" ContentType="application/vnd.openxmlformats-officedocument.presentationml.notesSlide+xml"/>
  <Override PartName="/ppt/tags/tag83.xml" ContentType="application/vnd.openxmlformats-officedocument.presentationml.tags+xml"/>
  <Override PartName="/ppt/notesSlides/notesSlide32.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notesSlides/notesSlide9.xml" ContentType="application/vnd.openxmlformats-officedocument.presentationml.notesSlide+xml"/>
  <Override PartName="/ppt/tags/tag90.xml" ContentType="application/vnd.openxmlformats-officedocument.presentationml.tags+xml"/>
  <Override PartName="/ppt/notesSlides/notesSlide21.xml" ContentType="application/vnd.openxmlformats-officedocument.presentationml.notesSlide+xml"/>
  <Override PartName="/ppt/slides/slide79.xml" ContentType="application/vnd.openxmlformats-officedocument.presentationml.slide+xml"/>
  <Override PartName="/ppt/tags/tag32.xml" ContentType="application/vnd.openxmlformats-officedocument.presentationml.tags+xml"/>
  <Override PartName="/ppt/tags/tag50.xml" ContentType="application/vnd.openxmlformats-officedocument.presentationml.tags+xml"/>
  <Override PartName="/ppt/notesSlides/notesSlide10.xml" ContentType="application/vnd.openxmlformats-officedocument.presentationml.notesSlide+xml"/>
  <Override PartName="/ppt/tags/tag107.xml" ContentType="application/vnd.openxmlformats-officedocument.presentationml.tags+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tags/tag103.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tags/tag99.xml" ContentType="application/vnd.openxmlformats-officedocument.presentationml.tags+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tags/tag3.xml" ContentType="application/vnd.openxmlformats-officedocument.presentationml.tags+xml"/>
  <Override PartName="/ppt/tags/tag59.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notesSlides/notesSlide15.xml" ContentType="application/vnd.openxmlformats-officedocument.presentationml.notesSlide+xml"/>
  <Override PartName="/ppt/tags/tag84.xml" ContentType="application/vnd.openxmlformats-officedocument.presentationml.tags+xml"/>
  <Override PartName="/ppt/tags/tag95.xml" ContentType="application/vnd.openxmlformats-officedocument.presentationml.tags+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tags/tag26.xml" ContentType="application/vnd.openxmlformats-officedocument.presentationml.tags+xml"/>
  <Override PartName="/ppt/tags/tag55.xml" ContentType="application/vnd.openxmlformats-officedocument.presentationml.tags+xml"/>
  <Override PartName="/ppt/tags/tag73.xml" ContentType="application/vnd.openxmlformats-officedocument.presentationml.tags+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tags/tag80.xml" ContentType="application/vnd.openxmlformats-officedocument.presentationml.tags+xml"/>
  <Override PartName="/ppt/notesSlides/notesSlide11.xml" ContentType="application/vnd.openxmlformats-officedocument.presentationml.notesSlide+xml"/>
  <Override PartName="/ppt/tags/tag91.xml" ContentType="application/vnd.openxmlformats-officedocument.presentationml.tags+xml"/>
  <Override PartName="/ppt/notesSlides/notesSlide40.xml" ContentType="application/vnd.openxmlformats-officedocument.presentationml.notesSlide+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notesSlides/notesSlide6.xml" ContentType="application/vnd.openxmlformats-officedocument.presentationml.notesSlide+xml"/>
  <Override PartName="/ppt/tags/tag108.xml" ContentType="application/vnd.openxmlformats-officedocument.presentationml.tags+xml"/>
  <Override PartName="/ppt/slides/slide8.xml" ContentType="application/vnd.openxmlformats-officedocument.presentationml.slide+xml"/>
  <Override PartName="/ppt/slides/slide69.xml" ContentType="application/vnd.openxmlformats-officedocument.presentationml.slide+xml"/>
  <Override PartName="/ppt/tags/tag11.xml" ContentType="application/vnd.openxmlformats-officedocument.presentationml.tags+xml"/>
  <Override PartName="/ppt/slides/slide29.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slides/slide43.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slides/slide32.xml" ContentType="application/vnd.openxmlformats-officedocument.presentationml.slide+xml"/>
  <Override PartName="/ppt/tags/tag56.xml" ContentType="application/vnd.openxmlformats-officedocument.presentationml.tags+xml"/>
  <Override PartName="/ppt/tags/tag67.xml" ContentType="application/vnd.openxmlformats-officedocument.presentationml.tags+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gs/tag45.xml" ContentType="application/vnd.openxmlformats-officedocument.presentationml.tags+xml"/>
  <Override PartName="/ppt/tags/tag92.xml" ContentType="application/vnd.openxmlformats-officedocument.presentationml.tags+xml"/>
  <Override PartName="/ppt/notesSlides/notesSlide23.xml" ContentType="application/vnd.openxmlformats-officedocument.presentationml.notesSlide+xml"/>
  <Override PartName="/docProps/custom.xml" ContentType="application/vnd.openxmlformats-officedocument.custom-properties+xml"/>
  <Override PartName="/ppt/tags/tag34.xml" ContentType="application/vnd.openxmlformats-officedocument.presentationml.tags+xml"/>
  <Override PartName="/ppt/tags/tag8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slides/slide48.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86.xml" ContentType="application/vnd.openxmlformats-officedocument.presentationml.tags+xml"/>
  <Override PartName="/ppt/notesSlides/notesSlide17.xml" ContentType="application/vnd.openxmlformats-officedocument.presentationml.notesSlide+xml"/>
  <Override PartName="/ppt/tags/tag97.xml" ContentType="application/vnd.openxmlformats-officedocument.presentationml.tags+xml"/>
  <Override PartName="/ppt/notesSlides/notesSlide28.xml" ContentType="application/vnd.openxmlformats-officedocument.presentationml.notesSlide+xml"/>
  <Override PartName="/ppt/slides/slide51.xml" ContentType="application/vnd.openxmlformats-officedocument.presentationml.slide+xml"/>
  <Override PartName="/ppt/slideLayouts/slideLayout14.xml" ContentType="application/vnd.openxmlformats-officedocument.presentationml.slideLayout+xml"/>
  <Override PartName="/ppt/tags/tag1.xml" ContentType="application/vnd.openxmlformats-officedocument.presentationml.tags+xml"/>
  <Override PartName="/ppt/tags/tag28.xml" ContentType="application/vnd.openxmlformats-officedocument.presentationml.tags+xml"/>
  <Override PartName="/ppt/tags/tag75.xml" ContentType="application/vnd.openxmlformats-officedocument.presentationml.tags+xml"/>
  <Override PartName="/ppt/slides/slide40.xml" ContentType="application/vnd.openxmlformats-officedocument.presentationml.slide+xml"/>
  <Override PartName="/ppt/tags/tag17.xml" ContentType="application/vnd.openxmlformats-officedocument.presentationml.tags+xml"/>
  <Override PartName="/ppt/tags/tag64.xml" ContentType="application/vnd.openxmlformats-officedocument.presentationml.tags+xml"/>
  <Override PartName="/ppt/notesSlides/notesSlide42.xml" ContentType="application/vnd.openxmlformats-officedocument.presentationml.notesSlide+xml"/>
  <Override PartName="/ppt/tags/tag53.xml" ContentType="application/vnd.openxmlformats-officedocument.presentationml.tags+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88"/>
  </p:notesMasterIdLst>
  <p:handoutMasterIdLst>
    <p:handoutMasterId r:id="rId89"/>
  </p:handoutMasterIdLst>
  <p:sldIdLst>
    <p:sldId id="256" r:id="rId2"/>
    <p:sldId id="403" r:id="rId3"/>
    <p:sldId id="257" r:id="rId4"/>
    <p:sldId id="404" r:id="rId5"/>
    <p:sldId id="427" r:id="rId6"/>
    <p:sldId id="485" r:id="rId7"/>
    <p:sldId id="457" r:id="rId8"/>
    <p:sldId id="458" r:id="rId9"/>
    <p:sldId id="459" r:id="rId10"/>
    <p:sldId id="460" r:id="rId11"/>
    <p:sldId id="461" r:id="rId12"/>
    <p:sldId id="462" r:id="rId13"/>
    <p:sldId id="463" r:id="rId14"/>
    <p:sldId id="464" r:id="rId15"/>
    <p:sldId id="491" r:id="rId16"/>
    <p:sldId id="465" r:id="rId17"/>
    <p:sldId id="466" r:id="rId18"/>
    <p:sldId id="488" r:id="rId19"/>
    <p:sldId id="489" r:id="rId20"/>
    <p:sldId id="490" r:id="rId21"/>
    <p:sldId id="472" r:id="rId22"/>
    <p:sldId id="473" r:id="rId23"/>
    <p:sldId id="474" r:id="rId24"/>
    <p:sldId id="475" r:id="rId25"/>
    <p:sldId id="476" r:id="rId26"/>
    <p:sldId id="477" r:id="rId27"/>
    <p:sldId id="478" r:id="rId28"/>
    <p:sldId id="479" r:id="rId29"/>
    <p:sldId id="480" r:id="rId30"/>
    <p:sldId id="481" r:id="rId31"/>
    <p:sldId id="482" r:id="rId32"/>
    <p:sldId id="483" r:id="rId33"/>
    <p:sldId id="484" r:id="rId34"/>
    <p:sldId id="358" r:id="rId35"/>
    <p:sldId id="359" r:id="rId36"/>
    <p:sldId id="360" r:id="rId37"/>
    <p:sldId id="361" r:id="rId38"/>
    <p:sldId id="455" r:id="rId39"/>
    <p:sldId id="362" r:id="rId40"/>
    <p:sldId id="363" r:id="rId41"/>
    <p:sldId id="456" r:id="rId42"/>
    <p:sldId id="364" r:id="rId43"/>
    <p:sldId id="365" r:id="rId44"/>
    <p:sldId id="366" r:id="rId45"/>
    <p:sldId id="367" r:id="rId46"/>
    <p:sldId id="368" r:id="rId47"/>
    <p:sldId id="369" r:id="rId48"/>
    <p:sldId id="370" r:id="rId49"/>
    <p:sldId id="371" r:id="rId50"/>
    <p:sldId id="372" r:id="rId51"/>
    <p:sldId id="492" r:id="rId52"/>
    <p:sldId id="373" r:id="rId53"/>
    <p:sldId id="374" r:id="rId54"/>
    <p:sldId id="375" r:id="rId55"/>
    <p:sldId id="376" r:id="rId56"/>
    <p:sldId id="377" r:id="rId57"/>
    <p:sldId id="378" r:id="rId58"/>
    <p:sldId id="379" r:id="rId59"/>
    <p:sldId id="380" r:id="rId60"/>
    <p:sldId id="381" r:id="rId61"/>
    <p:sldId id="382" r:id="rId62"/>
    <p:sldId id="383" r:id="rId63"/>
    <p:sldId id="384" r:id="rId64"/>
    <p:sldId id="385" r:id="rId65"/>
    <p:sldId id="386" r:id="rId66"/>
    <p:sldId id="448" r:id="rId67"/>
    <p:sldId id="449" r:id="rId68"/>
    <p:sldId id="450" r:id="rId69"/>
    <p:sldId id="447" r:id="rId70"/>
    <p:sldId id="388" r:id="rId71"/>
    <p:sldId id="389" r:id="rId72"/>
    <p:sldId id="390" r:id="rId73"/>
    <p:sldId id="391" r:id="rId74"/>
    <p:sldId id="392" r:id="rId75"/>
    <p:sldId id="451" r:id="rId76"/>
    <p:sldId id="394" r:id="rId77"/>
    <p:sldId id="395" r:id="rId78"/>
    <p:sldId id="396" r:id="rId79"/>
    <p:sldId id="397" r:id="rId80"/>
    <p:sldId id="398" r:id="rId81"/>
    <p:sldId id="399" r:id="rId82"/>
    <p:sldId id="400" r:id="rId83"/>
    <p:sldId id="401" r:id="rId84"/>
    <p:sldId id="402" r:id="rId85"/>
    <p:sldId id="453" r:id="rId86"/>
    <p:sldId id="431" r:id="rId87"/>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33399"/>
    <a:srgbClr val="0000FF"/>
    <a:srgbClr val="000099"/>
    <a:srgbClr val="000066"/>
    <a:srgbClr val="FFFF66"/>
    <a:srgbClr val="66FF66"/>
    <a:srgbClr val="00FF00"/>
    <a:srgbClr val="0000CC"/>
    <a:srgbClr val="FF66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20" autoAdjust="0"/>
  </p:normalViewPr>
  <p:slideViewPr>
    <p:cSldViewPr>
      <p:cViewPr varScale="1">
        <p:scale>
          <a:sx n="63" d="100"/>
          <a:sy n="63" d="100"/>
        </p:scale>
        <p:origin x="-1308" y="-9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en-US" altLang="zh-CN" smtClean="0"/>
              <a:t>5656</a:t>
            </a:r>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C86362-2BFE-4816-8F9F-E3C55AB1E25B}" type="slidenum">
              <a:rPr lang="en-US" altLang="zh-CN"/>
              <a:pPr/>
              <a:t>25</a:t>
            </a:fld>
            <a:endParaRPr lang="en-US" altLang="zh-CN"/>
          </a:p>
        </p:txBody>
      </p:sp>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09238F-588A-4A2A-822C-8C35042B2489}" type="slidenum">
              <a:rPr lang="en-US" altLang="zh-CN"/>
              <a:pPr/>
              <a:t>26</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3010FF-8411-43B0-A697-3FE178B0CD83}" type="slidenum">
              <a:rPr lang="en-US" altLang="zh-CN"/>
              <a:pPr/>
              <a:t>27</a:t>
            </a:fld>
            <a:endParaRPr lang="en-US" altLang="zh-CN"/>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8BF7CA-2326-41D3-82FE-E47014FD3E68}" type="slidenum">
              <a:rPr lang="en-US" altLang="zh-CN"/>
              <a:pPr/>
              <a:t>28</a:t>
            </a:fld>
            <a:endParaRPr lang="en-US" altLang="zh-CN"/>
          </a:p>
        </p:txBody>
      </p:sp>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9B5FC3-5281-403B-AC83-5E159A36EF53}" type="slidenum">
              <a:rPr lang="en-US" altLang="zh-CN"/>
              <a:pPr/>
              <a:t>29</a:t>
            </a:fld>
            <a:endParaRPr lang="en-US" altLang="zh-CN"/>
          </a:p>
        </p:txBody>
      </p:sp>
      <p:sp>
        <p:nvSpPr>
          <p:cNvPr id="592898" name="Rectangle 2"/>
          <p:cNvSpPr>
            <a:spLocks noGrp="1" noRot="1" noChangeAspect="1" noChangeArrowheads="1" noTextEdit="1"/>
          </p:cNvSpPr>
          <p:nvPr>
            <p:ph type="sldImg"/>
          </p:nvPr>
        </p:nvSpPr>
        <p:spPr>
          <a:ln/>
        </p:spPr>
      </p:sp>
      <p:sp>
        <p:nvSpPr>
          <p:cNvPr id="592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FA457-3FA2-48C3-A01D-71E8C9467C6E}" type="slidenum">
              <a:rPr lang="en-US" altLang="zh-CN"/>
              <a:pPr/>
              <a:t>30</a:t>
            </a:fld>
            <a:endParaRPr lang="en-US" altLang="zh-CN"/>
          </a:p>
        </p:txBody>
      </p:sp>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FA457-3FA2-48C3-A01D-71E8C9467C6E}" type="slidenum">
              <a:rPr lang="en-US" altLang="zh-CN"/>
              <a:pPr/>
              <a:t>31</a:t>
            </a:fld>
            <a:endParaRPr lang="en-US" altLang="zh-CN"/>
          </a:p>
        </p:txBody>
      </p:sp>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CC8F95-1A45-4C17-9E4D-B22B48F20B08}" type="slidenum">
              <a:rPr lang="en-US" altLang="zh-CN"/>
              <a:pPr/>
              <a:t>36</a:t>
            </a:fld>
            <a:endParaRPr lang="en-US" altLang="zh-CN"/>
          </a:p>
        </p:txBody>
      </p:sp>
      <p:sp>
        <p:nvSpPr>
          <p:cNvPr id="645122" name="Rectangle 2"/>
          <p:cNvSpPr>
            <a:spLocks noGrp="1" noRot="1" noChangeAspect="1" noChangeArrowheads="1" noTextEdit="1"/>
          </p:cNvSpPr>
          <p:nvPr>
            <p:ph type="sldImg"/>
          </p:nvPr>
        </p:nvSpPr>
        <p:spPr>
          <a:ln/>
        </p:spPr>
      </p:sp>
      <p:sp>
        <p:nvSpPr>
          <p:cNvPr id="645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97E903-FEAD-46E2-AE3E-691652B75F85}" type="slidenum">
              <a:rPr lang="en-US" altLang="zh-CN"/>
              <a:pPr/>
              <a:t>37</a:t>
            </a:fld>
            <a:endParaRPr lang="en-US" altLang="zh-CN"/>
          </a:p>
        </p:txBody>
      </p:sp>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97E903-FEAD-46E2-AE3E-691652B75F85}" type="slidenum">
              <a:rPr lang="en-US" altLang="zh-CN"/>
              <a:pPr/>
              <a:t>38</a:t>
            </a:fld>
            <a:endParaRPr lang="en-US" altLang="zh-CN"/>
          </a:p>
        </p:txBody>
      </p:sp>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r>
              <a:rPr lang="zh-CN" altLang="en-US" dirty="0" smtClean="0"/>
              <a:t>注意：使用交叉线</a:t>
            </a:r>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5</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367229-1359-4959-A6A7-D9E3B35A8962}" type="slidenum">
              <a:rPr lang="en-US" altLang="zh-CN"/>
              <a:pPr/>
              <a:t>39</a:t>
            </a:fld>
            <a:endParaRPr lang="en-US" altLang="zh-CN"/>
          </a:p>
        </p:txBody>
      </p:sp>
      <p:sp>
        <p:nvSpPr>
          <p:cNvPr id="596994" name="Rectangle 2"/>
          <p:cNvSpPr>
            <a:spLocks noGrp="1" noRot="1" noChangeAspect="1" noChangeArrowheads="1" noTextEdit="1"/>
          </p:cNvSpPr>
          <p:nvPr>
            <p:ph type="sldImg"/>
          </p:nvPr>
        </p:nvSpPr>
        <p:spPr>
          <a:ln/>
        </p:spPr>
      </p:sp>
      <p:sp>
        <p:nvSpPr>
          <p:cNvPr id="596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BE5D66-098C-4A68-BC6F-A65947489FDD}" type="slidenum">
              <a:rPr lang="en-US" altLang="zh-CN"/>
              <a:pPr/>
              <a:t>40</a:t>
            </a:fld>
            <a:endParaRPr lang="en-US" altLang="zh-CN"/>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宋体" pitchFamily="2" charset="-122"/>
                <a:ea typeface="宋体" pitchFamily="2" charset="-122"/>
                <a:cs typeface="+mn-cs"/>
              </a:rPr>
              <a:t>09</a:t>
            </a:r>
            <a:r>
              <a:rPr lang="zh-CN" altLang="zh-CN" sz="1200" kern="1200" dirty="0" smtClean="0">
                <a:solidFill>
                  <a:schemeClr val="tx1"/>
                </a:solidFill>
                <a:latin typeface="宋体" pitchFamily="2" charset="-122"/>
                <a:ea typeface="宋体" pitchFamily="2" charset="-122"/>
                <a:cs typeface="+mn-cs"/>
              </a:rPr>
              <a:t>年</a:t>
            </a:r>
            <a:r>
              <a:rPr lang="zh-CN" altLang="en-US" sz="1200" kern="1200" dirty="0" smtClean="0">
                <a:solidFill>
                  <a:schemeClr val="tx1"/>
                </a:solidFill>
                <a:latin typeface="宋体" pitchFamily="2" charset="-122"/>
                <a:ea typeface="宋体" pitchFamily="2" charset="-122"/>
                <a:cs typeface="+mn-cs"/>
              </a:rPr>
              <a:t>第</a:t>
            </a:r>
            <a:r>
              <a:rPr lang="en-US" altLang="zh-CN" sz="1200" kern="1200" dirty="0" smtClean="0">
                <a:solidFill>
                  <a:schemeClr val="tx1"/>
                </a:solidFill>
                <a:latin typeface="宋体" pitchFamily="2" charset="-122"/>
                <a:ea typeface="宋体" pitchFamily="2" charset="-122"/>
                <a:cs typeface="+mn-cs"/>
              </a:rPr>
              <a:t>36</a:t>
            </a:r>
            <a:r>
              <a:rPr lang="zh-CN" altLang="zh-CN" sz="1200" kern="1200" dirty="0" smtClean="0">
                <a:solidFill>
                  <a:schemeClr val="tx1"/>
                </a:solidFill>
                <a:latin typeface="宋体" pitchFamily="2" charset="-122"/>
                <a:ea typeface="宋体" pitchFamily="2" charset="-122"/>
                <a:cs typeface="+mn-cs"/>
              </a:rPr>
              <a:t>题</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51</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52</a:t>
            </a:fld>
            <a:endParaRPr lang="en-US" altLang="zh-CN"/>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53</a:t>
            </a:fld>
            <a:endParaRPr lang="en-US" altLang="zh-CN"/>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54</a:t>
            </a:fld>
            <a:endParaRPr lang="en-US" altLang="zh-CN"/>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DED837-0D9D-40CD-B12A-1F6DEE479D79}" type="slidenum">
              <a:rPr lang="en-US" altLang="zh-CN"/>
              <a:pPr/>
              <a:t>57</a:t>
            </a:fld>
            <a:endParaRPr lang="en-US" altLang="zh-CN"/>
          </a:p>
        </p:txBody>
      </p:sp>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6C5C3D-30BD-4184-AD6F-5F910A1E3EB6}" type="slidenum">
              <a:rPr lang="en-US" altLang="zh-CN"/>
              <a:pPr/>
              <a:t>58</a:t>
            </a:fld>
            <a:endParaRPr lang="en-US" altLang="zh-CN"/>
          </a:p>
        </p:txBody>
      </p:sp>
      <p:sp>
        <p:nvSpPr>
          <p:cNvPr id="616450" name="Rectangle 2"/>
          <p:cNvSpPr>
            <a:spLocks noGrp="1" noRot="1" noChangeAspect="1" noChangeArrowheads="1" noTextEdit="1"/>
          </p:cNvSpPr>
          <p:nvPr>
            <p:ph type="sldImg"/>
          </p:nvPr>
        </p:nvSpPr>
        <p:spPr>
          <a:ln/>
        </p:spPr>
      </p:sp>
      <p:sp>
        <p:nvSpPr>
          <p:cNvPr id="616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4CE576-B746-4E76-BA73-2B21B853916C}" type="slidenum">
              <a:rPr lang="en-US" altLang="zh-CN"/>
              <a:pPr/>
              <a:t>59</a:t>
            </a:fld>
            <a:endParaRPr lang="en-US" altLang="zh-CN"/>
          </a:p>
        </p:txBody>
      </p:sp>
      <p:sp>
        <p:nvSpPr>
          <p:cNvPr id="617474" name="Rectangle 2"/>
          <p:cNvSpPr>
            <a:spLocks noGrp="1" noRot="1" noChangeAspect="1" noChangeArrowheads="1" noTextEdit="1"/>
          </p:cNvSpPr>
          <p:nvPr>
            <p:ph type="sldImg"/>
          </p:nvPr>
        </p:nvSpPr>
        <p:spPr>
          <a:ln/>
        </p:spPr>
      </p:sp>
      <p:sp>
        <p:nvSpPr>
          <p:cNvPr id="617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5B423B-6F7D-469A-A530-3C2FEE889A10}" type="slidenum">
              <a:rPr lang="en-US" altLang="zh-CN"/>
              <a:pPr/>
              <a:t>60</a:t>
            </a:fld>
            <a:endParaRPr lang="en-US" altLang="zh-CN"/>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EDDC0F-B4C9-4DD2-ADFC-CB74058A1097}" type="slidenum">
              <a:rPr lang="en-US" altLang="zh-CN"/>
              <a:pPr/>
              <a:t>8</a:t>
            </a:fld>
            <a:endParaRPr lang="en-US" altLang="zh-CN"/>
          </a:p>
        </p:txBody>
      </p:sp>
      <p:sp>
        <p:nvSpPr>
          <p:cNvPr id="580610" name="Rectangle 2"/>
          <p:cNvSpPr>
            <a:spLocks noGrp="1" noRot="1" noChangeAspect="1" noChangeArrowheads="1" noTextEdit="1"/>
          </p:cNvSpPr>
          <p:nvPr>
            <p:ph type="sldImg"/>
          </p:nvPr>
        </p:nvSpPr>
        <p:spPr>
          <a:ln/>
        </p:spPr>
      </p:sp>
      <p:sp>
        <p:nvSpPr>
          <p:cNvPr id="580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DF038-7A9D-4B1C-877F-6BCEBB4797C5}" type="slidenum">
              <a:rPr lang="en-US" altLang="zh-CN"/>
              <a:pPr/>
              <a:t>62</a:t>
            </a:fld>
            <a:endParaRPr lang="en-US" altLang="zh-CN"/>
          </a:p>
        </p:txBody>
      </p:sp>
      <p:sp>
        <p:nvSpPr>
          <p:cNvPr id="619522" name="Rectangle 2"/>
          <p:cNvSpPr>
            <a:spLocks noGrp="1" noRot="1" noChangeAspect="1" noChangeArrowheads="1" noTextEdit="1"/>
          </p:cNvSpPr>
          <p:nvPr>
            <p:ph type="sldImg"/>
          </p:nvPr>
        </p:nvSpPr>
        <p:spPr>
          <a:ln/>
        </p:spPr>
      </p:sp>
      <p:sp>
        <p:nvSpPr>
          <p:cNvPr id="619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2FA62A-5031-4DA5-880B-6FA2C93EAB4F}" type="slidenum">
              <a:rPr lang="en-US" altLang="zh-CN"/>
              <a:pPr/>
              <a:t>64</a:t>
            </a:fld>
            <a:endParaRPr lang="en-US" altLang="zh-CN"/>
          </a:p>
        </p:txBody>
      </p:sp>
      <p:sp>
        <p:nvSpPr>
          <p:cNvPr id="620546" name="Rectangle 2"/>
          <p:cNvSpPr>
            <a:spLocks noGrp="1" noRot="1" noChangeAspect="1" noChangeArrowheads="1" noTextEdit="1"/>
          </p:cNvSpPr>
          <p:nvPr>
            <p:ph type="sldImg"/>
          </p:nvPr>
        </p:nvSpPr>
        <p:spPr>
          <a:ln/>
        </p:spPr>
      </p:sp>
      <p:sp>
        <p:nvSpPr>
          <p:cNvPr id="620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16434A-CB1C-4951-A81B-B63DE3DA5681}" type="slidenum">
              <a:rPr lang="en-US" altLang="zh-CN"/>
              <a:pPr/>
              <a:t>65</a:t>
            </a:fld>
            <a:endParaRPr lang="en-US" altLang="zh-CN"/>
          </a:p>
        </p:txBody>
      </p:sp>
      <p:sp>
        <p:nvSpPr>
          <p:cNvPr id="621570" name="Rectangle 2"/>
          <p:cNvSpPr>
            <a:spLocks noGrp="1" noRot="1" noChangeAspect="1" noChangeArrowheads="1" noTextEdit="1"/>
          </p:cNvSpPr>
          <p:nvPr>
            <p:ph type="sldImg"/>
          </p:nvPr>
        </p:nvSpPr>
        <p:spPr>
          <a:ln/>
        </p:spPr>
      </p:sp>
      <p:sp>
        <p:nvSpPr>
          <p:cNvPr id="621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B3AEA1-BF7E-4FCA-A58C-152EA4B730D3}" type="slidenum">
              <a:rPr lang="en-US" altLang="zh-CN"/>
              <a:pPr/>
              <a:t>70</a:t>
            </a:fld>
            <a:endParaRPr lang="en-US" altLang="zh-CN"/>
          </a:p>
        </p:txBody>
      </p:sp>
      <p:sp>
        <p:nvSpPr>
          <p:cNvPr id="623618" name="Rectangle 2"/>
          <p:cNvSpPr>
            <a:spLocks noGrp="1" noRot="1" noChangeAspect="1" noChangeArrowheads="1" noTextEdit="1"/>
          </p:cNvSpPr>
          <p:nvPr>
            <p:ph type="sldImg"/>
          </p:nvPr>
        </p:nvSpPr>
        <p:spPr>
          <a:ln/>
        </p:spPr>
      </p:sp>
      <p:sp>
        <p:nvSpPr>
          <p:cNvPr id="623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1E8102-EBA1-483F-877B-3FD493D63082}" type="slidenum">
              <a:rPr lang="en-US" altLang="zh-CN"/>
              <a:pPr/>
              <a:t>71</a:t>
            </a:fld>
            <a:endParaRPr lang="en-US" altLang="zh-CN"/>
          </a:p>
        </p:txBody>
      </p:sp>
      <p:sp>
        <p:nvSpPr>
          <p:cNvPr id="624642" name="Rectangle 2"/>
          <p:cNvSpPr>
            <a:spLocks noGrp="1" noRot="1" noChangeAspect="1" noChangeArrowheads="1" noTextEdit="1"/>
          </p:cNvSpPr>
          <p:nvPr>
            <p:ph type="sldImg"/>
          </p:nvPr>
        </p:nvSpPr>
        <p:spPr>
          <a:ln/>
        </p:spPr>
      </p:sp>
      <p:sp>
        <p:nvSpPr>
          <p:cNvPr id="624643" name="Rectangle 3"/>
          <p:cNvSpPr>
            <a:spLocks noGrp="1" noChangeArrowheads="1"/>
          </p:cNvSpPr>
          <p:nvPr>
            <p:ph type="body" idx="1"/>
          </p:nvPr>
        </p:nvSpPr>
        <p:spPr/>
        <p:txBody>
          <a:bodyPr/>
          <a:lstStyle/>
          <a:p>
            <a:r>
              <a:rPr lang="en-US" altLang="zh-CN" dirty="0" smtClean="0"/>
              <a:t>1000BASE-X</a:t>
            </a:r>
            <a:r>
              <a:rPr lang="zh-CN" altLang="en-US" dirty="0" smtClean="0"/>
              <a:t>标准是</a:t>
            </a:r>
            <a:r>
              <a:rPr lang="en-US" altLang="zh-CN" dirty="0" smtClean="0"/>
              <a:t>802.3az</a:t>
            </a:r>
            <a:r>
              <a:rPr lang="zh-CN" altLang="en-US" dirty="0" smtClean="0"/>
              <a:t>，</a:t>
            </a:r>
            <a:r>
              <a:rPr lang="en-US" altLang="zh-CN" dirty="0" smtClean="0"/>
              <a:t>1000BASE-T</a:t>
            </a:r>
            <a:r>
              <a:rPr lang="zh-CN" altLang="en-US" dirty="0" smtClean="0"/>
              <a:t>标准是</a:t>
            </a:r>
            <a:r>
              <a:rPr lang="en-US" altLang="zh-CN" dirty="0" smtClean="0"/>
              <a:t>802.3ab</a:t>
            </a:r>
            <a:r>
              <a:rPr lang="zh-CN" altLang="en-US" dirty="0" smtClean="0"/>
              <a:t>。</a:t>
            </a:r>
            <a:endParaRPr lang="zh-CN"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72</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73</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74</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A7FB81-BDD7-42D9-843C-A916B4CE5230}" type="slidenum">
              <a:rPr lang="en-US" altLang="zh-CN"/>
              <a:pPr/>
              <a:t>76</a:t>
            </a:fld>
            <a:endParaRPr lang="en-US" altLang="zh-CN"/>
          </a:p>
        </p:txBody>
      </p:sp>
      <p:sp>
        <p:nvSpPr>
          <p:cNvPr id="629762" name="Rectangle 2"/>
          <p:cNvSpPr>
            <a:spLocks noGrp="1" noRot="1" noChangeAspect="1" noChangeArrowheads="1" noTextEdit="1"/>
          </p:cNvSpPr>
          <p:nvPr>
            <p:ph type="sldImg"/>
          </p:nvPr>
        </p:nvSpPr>
        <p:spPr>
          <a:ln/>
        </p:spPr>
      </p:sp>
      <p:sp>
        <p:nvSpPr>
          <p:cNvPr id="629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2EFBDB-76E6-4824-A501-1F8DD4703EAB}" type="slidenum">
              <a:rPr lang="en-US" altLang="zh-CN"/>
              <a:pPr/>
              <a:t>77</a:t>
            </a:fld>
            <a:endParaRPr lang="en-US" altLang="zh-CN"/>
          </a:p>
        </p:txBody>
      </p:sp>
      <p:sp>
        <p:nvSpPr>
          <p:cNvPr id="630786" name="Rectangle 2"/>
          <p:cNvSpPr>
            <a:spLocks noGrp="1" noRot="1" noChangeAspect="1" noChangeArrowheads="1" noTextEdit="1"/>
          </p:cNvSpPr>
          <p:nvPr>
            <p:ph type="sldImg"/>
          </p:nvPr>
        </p:nvSpPr>
        <p:spPr>
          <a:ln/>
        </p:spPr>
      </p:sp>
      <p:sp>
        <p:nvSpPr>
          <p:cNvPr id="630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F7FCF8-3519-4F34-B319-5FB46AA1627D}" type="slidenum">
              <a:rPr lang="en-US" altLang="zh-CN"/>
              <a:pPr/>
              <a:t>16</a:t>
            </a:fld>
            <a:endParaRPr lang="en-US" altLang="zh-CN"/>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1EB9BC-338E-4706-B8F9-BBBAF48146D7}" type="slidenum">
              <a:rPr lang="en-US" altLang="zh-CN"/>
              <a:pPr/>
              <a:t>81</a:t>
            </a:fld>
            <a:endParaRPr lang="en-US" altLang="zh-CN"/>
          </a:p>
        </p:txBody>
      </p:sp>
      <p:sp>
        <p:nvSpPr>
          <p:cNvPr id="632834" name="Rectangle 2"/>
          <p:cNvSpPr>
            <a:spLocks noGrp="1" noRot="1" noChangeAspect="1" noChangeArrowheads="1" noTextEdit="1"/>
          </p:cNvSpPr>
          <p:nvPr>
            <p:ph type="sldImg"/>
          </p:nvPr>
        </p:nvSpPr>
        <p:spPr>
          <a:ln/>
        </p:spPr>
      </p:sp>
      <p:sp>
        <p:nvSpPr>
          <p:cNvPr id="632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C29F1B-2E46-4695-9C2A-20BD8928D849}" type="slidenum">
              <a:rPr lang="en-US" altLang="zh-CN"/>
              <a:pPr/>
              <a:t>82</a:t>
            </a:fld>
            <a:endParaRPr lang="en-US" altLang="zh-CN"/>
          </a:p>
        </p:txBody>
      </p:sp>
      <p:sp>
        <p:nvSpPr>
          <p:cNvPr id="633858" name="Rectangle 2"/>
          <p:cNvSpPr>
            <a:spLocks noGrp="1" noRot="1" noChangeAspect="1" noChangeArrowheads="1" noTextEdit="1"/>
          </p:cNvSpPr>
          <p:nvPr>
            <p:ph type="sldImg"/>
          </p:nvPr>
        </p:nvSpPr>
        <p:spPr>
          <a:ln/>
        </p:spPr>
      </p:sp>
      <p:sp>
        <p:nvSpPr>
          <p:cNvPr id="633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DF038-7A9D-4B1C-877F-6BCEBB4797C5}" type="slidenum">
              <a:rPr lang="en-US" altLang="zh-CN"/>
              <a:pPr/>
              <a:t>85</a:t>
            </a:fld>
            <a:endParaRPr lang="en-US" altLang="zh-CN"/>
          </a:p>
        </p:txBody>
      </p:sp>
      <p:sp>
        <p:nvSpPr>
          <p:cNvPr id="619522" name="Rectangle 2"/>
          <p:cNvSpPr>
            <a:spLocks noGrp="1" noRot="1" noChangeAspect="1" noChangeArrowheads="1" noTextEdit="1"/>
          </p:cNvSpPr>
          <p:nvPr>
            <p:ph type="sldImg"/>
          </p:nvPr>
        </p:nvSpPr>
        <p:spPr>
          <a:ln/>
        </p:spPr>
      </p:sp>
      <p:sp>
        <p:nvSpPr>
          <p:cNvPr id="619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02F77B-D340-416C-8228-E55FDA73257F}" type="slidenum">
              <a:rPr lang="en-US" altLang="zh-CN"/>
              <a:pPr/>
              <a:t>86</a:t>
            </a:fld>
            <a:endParaRPr lang="en-US" altLang="zh-CN"/>
          </a:p>
        </p:txBody>
      </p:sp>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F7FCF8-3519-4F34-B319-5FB46AA1627D}" type="slidenum">
              <a:rPr lang="en-US" altLang="zh-CN"/>
              <a:pPr/>
              <a:t>17</a:t>
            </a:fld>
            <a:endParaRPr lang="en-US" altLang="zh-CN"/>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744C04-5BD3-4663-9C92-AAE7EB6E95F9}" type="slidenum">
              <a:rPr lang="en-US" altLang="zh-CN"/>
              <a:pPr/>
              <a:t>21</a:t>
            </a:fld>
            <a:endParaRPr lang="en-US" altLang="zh-CN"/>
          </a:p>
        </p:txBody>
      </p:sp>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79F452-52E0-4145-9924-C3F8A6A4895C}" type="slidenum">
              <a:rPr lang="en-US" altLang="zh-CN"/>
              <a:pPr/>
              <a:t>22</a:t>
            </a:fld>
            <a:endParaRPr lang="en-US" altLang="zh-CN"/>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5DA0FF-9276-4E79-92F6-5BBD1FA82657}" type="slidenum">
              <a:rPr lang="en-US" altLang="zh-CN"/>
              <a:pPr/>
              <a:t>23</a:t>
            </a:fld>
            <a:endParaRPr lang="en-US" altLang="zh-CN"/>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964D90-FA1A-4DEF-8D5A-2DAD41D12E0D}" type="slidenum">
              <a:rPr lang="en-US" altLang="zh-CN"/>
              <a:pPr/>
              <a:t>24</a:t>
            </a:fld>
            <a:endParaRPr lang="en-US" altLang="zh-CN"/>
          </a:p>
        </p:txBody>
      </p:sp>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 xmlns:p14="http://schemas.microsoft.com/office/powerpoint/2010/main" val="168464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 xmlns:p14="http://schemas.microsoft.com/office/powerpoint/2010/main" val="129182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 xmlns:p14="http://schemas.microsoft.com/office/powerpoint/2010/main" val="46355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 xmlns:p14="http://schemas.microsoft.com/office/powerpoint/2010/main" val="2750890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46850" y="214314"/>
            <a:ext cx="844245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29904" y="1773238"/>
            <a:ext cx="41275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422504" y="1773238"/>
            <a:ext cx="41275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1"/>
          </p:nvPr>
        </p:nvSpPr>
        <p:spPr>
          <a:ln/>
        </p:spPr>
        <p:txBody>
          <a:bodyPr/>
          <a:lstStyle>
            <a:lvl1pPr>
              <a:defRPr/>
            </a:lvl1pPr>
          </a:lstStyle>
          <a:p>
            <a:pPr>
              <a:defRPr/>
            </a:pPr>
            <a:endParaRPr lang="zh-CN" altLang="zh-CN"/>
          </a:p>
        </p:txBody>
      </p:sp>
    </p:spTree>
    <p:extLst>
      <p:ext uri="{BB962C8B-B14F-4D97-AF65-F5344CB8AC3E}">
        <p14:creationId xmlns="" xmlns:p14="http://schemas.microsoft.com/office/powerpoint/2010/main" val="92178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 xmlns:p14="http://schemas.microsoft.com/office/powerpoint/2010/main"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 xmlns:p14="http://schemas.microsoft.com/office/powerpoint/2010/main"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 xmlns:p14="http://schemas.microsoft.com/office/powerpoint/2010/main"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 xmlns:p14="http://schemas.microsoft.com/office/powerpoint/2010/main"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 xmlns:p14="http://schemas.microsoft.com/office/powerpoint/2010/main" val="20813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 xmlns:p14="http://schemas.microsoft.com/office/powerpoint/2010/main" val="60705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 xmlns:p14="http://schemas.microsoft.com/office/powerpoint/2010/main" val="198255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 xmlns:p14="http://schemas.microsoft.com/office/powerpoint/2010/main" val="188598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1" name="Picture 2" descr="computer networking 的图像结果"/>
          <p:cNvPicPr>
            <a:picLocks noChangeAspect="1" noChangeArrowheads="1"/>
          </p:cNvPicPr>
          <p:nvPr/>
        </p:nvPicPr>
        <p:blipFill>
          <a:blip r:embed="rId16" cstate="print">
            <a:extLst>
              <a:ext uri="{28A0092B-C50C-407E-A947-70E740481C1C}">
                <a14:useLocalDpi xmlns=""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2.png"/><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image" Target="../media/image2.png"/><Relationship Id="rId2" Type="http://schemas.openxmlformats.org/officeDocument/2006/relationships/tags" Target="../tags/tag36.xml"/><Relationship Id="rId16"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19.xml.rels><?xml version="1.0" encoding="UTF-8" standalone="yes"?>
<Relationships xmlns="http://schemas.openxmlformats.org/package/2006/relationships"><Relationship Id="rId8" Type="http://schemas.openxmlformats.org/officeDocument/2006/relationships/tags" Target="../tags/tag57.xml"/><Relationship Id="rId13" Type="http://schemas.openxmlformats.org/officeDocument/2006/relationships/tags" Target="../tags/tag62.xml"/><Relationship Id="rId3" Type="http://schemas.openxmlformats.org/officeDocument/2006/relationships/tags" Target="../tags/tag52.xml"/><Relationship Id="rId7" Type="http://schemas.openxmlformats.org/officeDocument/2006/relationships/tags" Target="../tags/tag56.xml"/><Relationship Id="rId12" Type="http://schemas.openxmlformats.org/officeDocument/2006/relationships/tags" Target="../tags/tag61.xml"/><Relationship Id="rId17" Type="http://schemas.openxmlformats.org/officeDocument/2006/relationships/image" Target="../media/image2.png"/><Relationship Id="rId2" Type="http://schemas.openxmlformats.org/officeDocument/2006/relationships/tags" Target="../tags/tag51.xml"/><Relationship Id="rId16"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tags" Target="../tags/tag60.xml"/><Relationship Id="rId5" Type="http://schemas.openxmlformats.org/officeDocument/2006/relationships/tags" Target="../tags/tag54.xml"/><Relationship Id="rId15" Type="http://schemas.openxmlformats.org/officeDocument/2006/relationships/tags" Target="../tags/tag64.xml"/><Relationship Id="rId10" Type="http://schemas.openxmlformats.org/officeDocument/2006/relationships/tags" Target="../tags/tag59.xml"/><Relationship Id="rId4" Type="http://schemas.openxmlformats.org/officeDocument/2006/relationships/tags" Target="../tags/tag53.xml"/><Relationship Id="rId9" Type="http://schemas.openxmlformats.org/officeDocument/2006/relationships/tags" Target="../tags/tag58.xml"/><Relationship Id="rId14" Type="http://schemas.openxmlformats.org/officeDocument/2006/relationships/tags" Target="../tags/tag6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tags" Target="../tags/tag77.xml"/><Relationship Id="rId18" Type="http://schemas.openxmlformats.org/officeDocument/2006/relationships/slideLayout" Target="../slideLayouts/slideLayout7.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tags" Target="../tags/tag76.xml"/><Relationship Id="rId17" Type="http://schemas.openxmlformats.org/officeDocument/2006/relationships/tags" Target="../tags/tag81.xml"/><Relationship Id="rId2" Type="http://schemas.openxmlformats.org/officeDocument/2006/relationships/tags" Target="../tags/tag66.xml"/><Relationship Id="rId16" Type="http://schemas.openxmlformats.org/officeDocument/2006/relationships/tags" Target="../tags/tag80.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tags" Target="../tags/tag75.xml"/><Relationship Id="rId5" Type="http://schemas.openxmlformats.org/officeDocument/2006/relationships/tags" Target="../tags/tag69.xml"/><Relationship Id="rId15" Type="http://schemas.openxmlformats.org/officeDocument/2006/relationships/tags" Target="../tags/tag79.xml"/><Relationship Id="rId10" Type="http://schemas.openxmlformats.org/officeDocument/2006/relationships/tags" Target="../tags/tag74.xml"/><Relationship Id="rId19" Type="http://schemas.openxmlformats.org/officeDocument/2006/relationships/image" Target="../media/image2.png"/><Relationship Id="rId4" Type="http://schemas.openxmlformats.org/officeDocument/2006/relationships/tags" Target="../tags/tag68.xml"/><Relationship Id="rId9" Type="http://schemas.openxmlformats.org/officeDocument/2006/relationships/tags" Target="../tags/tag73.xml"/><Relationship Id="rId14" Type="http://schemas.openxmlformats.org/officeDocument/2006/relationships/tags" Target="../tags/tag7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tags" Target="../tags/tag89.xml"/><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image" Target="../media/image2.png"/><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slideLayout" Target="../slideLayouts/slideLayout7.xml"/><Relationship Id="rId5" Type="http://schemas.openxmlformats.org/officeDocument/2006/relationships/tags" Target="../tags/tag86.xml"/><Relationship Id="rId10" Type="http://schemas.openxmlformats.org/officeDocument/2006/relationships/tags" Target="../tags/tag91.xml"/><Relationship Id="rId4" Type="http://schemas.openxmlformats.org/officeDocument/2006/relationships/tags" Target="../tags/tag85.xml"/><Relationship Id="rId9" Type="http://schemas.openxmlformats.org/officeDocument/2006/relationships/tags" Target="../tags/tag9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5.wmf"/><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5.wmf"/></Relationships>
</file>

<file path=ppt/slides/_rels/slide3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5.w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tags" Target="../tags/tag99.xml"/><Relationship Id="rId13" Type="http://schemas.openxmlformats.org/officeDocument/2006/relationships/tags" Target="../tags/tag104.xml"/><Relationship Id="rId18" Type="http://schemas.openxmlformats.org/officeDocument/2006/relationships/slideLayout" Target="../slideLayouts/slideLayout7.xml"/><Relationship Id="rId3" Type="http://schemas.openxmlformats.org/officeDocument/2006/relationships/tags" Target="../tags/tag94.xml"/><Relationship Id="rId7" Type="http://schemas.openxmlformats.org/officeDocument/2006/relationships/tags" Target="../tags/tag98.xml"/><Relationship Id="rId12" Type="http://schemas.openxmlformats.org/officeDocument/2006/relationships/tags" Target="../tags/tag103.xml"/><Relationship Id="rId17" Type="http://schemas.openxmlformats.org/officeDocument/2006/relationships/tags" Target="../tags/tag108.xml"/><Relationship Id="rId2" Type="http://schemas.openxmlformats.org/officeDocument/2006/relationships/tags" Target="../tags/tag93.xml"/><Relationship Id="rId16" Type="http://schemas.openxmlformats.org/officeDocument/2006/relationships/tags" Target="../tags/tag107.xml"/><Relationship Id="rId20" Type="http://schemas.openxmlformats.org/officeDocument/2006/relationships/image" Target="../media/image2.png"/><Relationship Id="rId1" Type="http://schemas.openxmlformats.org/officeDocument/2006/relationships/tags" Target="../tags/tag92.xml"/><Relationship Id="rId6" Type="http://schemas.openxmlformats.org/officeDocument/2006/relationships/tags" Target="../tags/tag97.xml"/><Relationship Id="rId11" Type="http://schemas.openxmlformats.org/officeDocument/2006/relationships/tags" Target="../tags/tag102.xml"/><Relationship Id="rId5" Type="http://schemas.openxmlformats.org/officeDocument/2006/relationships/tags" Target="../tags/tag96.xml"/><Relationship Id="rId15" Type="http://schemas.openxmlformats.org/officeDocument/2006/relationships/tags" Target="../tags/tag106.xml"/><Relationship Id="rId10" Type="http://schemas.openxmlformats.org/officeDocument/2006/relationships/tags" Target="../tags/tag101.xml"/><Relationship Id="rId19" Type="http://schemas.openxmlformats.org/officeDocument/2006/relationships/notesSlide" Target="../notesSlides/notesSlide22.xml"/><Relationship Id="rId4" Type="http://schemas.openxmlformats.org/officeDocument/2006/relationships/tags" Target="../tags/tag95.xml"/><Relationship Id="rId9" Type="http://schemas.openxmlformats.org/officeDocument/2006/relationships/tags" Target="../tags/tag100.xml"/><Relationship Id="rId14" Type="http://schemas.openxmlformats.org/officeDocument/2006/relationships/tags" Target="../tags/tag105.xml"/></Relationships>
</file>

<file path=ppt/slides/_rels/slide5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2.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6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11.wmf"/></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smtClean="0">
                <a:latin typeface="+mn-lt"/>
              </a:rPr>
              <a:t>3 </a:t>
            </a:r>
            <a:r>
              <a:rPr lang="zh-CN" altLang="en-US" dirty="0" smtClean="0">
                <a:latin typeface="+mn-lt"/>
              </a:rPr>
              <a:t>章  </a:t>
            </a:r>
            <a:r>
              <a:rPr lang="zh-CN" altLang="zh-CN" dirty="0" smtClean="0"/>
              <a:t>数据链路层</a:t>
            </a:r>
            <a:endParaRPr lang="zh-CN" altLang="en-US" dirty="0">
              <a:latin typeface="+mn-lt"/>
            </a:endParaRPr>
          </a:p>
        </p:txBody>
      </p:sp>
      <p:sp>
        <p:nvSpPr>
          <p:cNvPr id="2051" name="Rectangle 3"/>
          <p:cNvSpPr>
            <a:spLocks noGrp="1" noChangeArrowheads="1"/>
          </p:cNvSpPr>
          <p:nvPr>
            <p:ph type="subTitle" idx="1"/>
          </p:nvPr>
        </p:nvSpPr>
        <p:spPr/>
        <p:txBody>
          <a:bodyPr/>
          <a:lstStyle/>
          <a:p>
            <a:endParaRPr lang="zh-CN" altLang="en-US">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pPr algn="ctr"/>
            <a:r>
              <a:rPr lang="en-US" altLang="zh-CN" dirty="0"/>
              <a:t>48 </a:t>
            </a:r>
            <a:r>
              <a:rPr lang="zh-CN" altLang="en-US" dirty="0"/>
              <a:t>位的 </a:t>
            </a:r>
            <a:r>
              <a:rPr lang="en-US" altLang="zh-CN" dirty="0"/>
              <a:t>MAC </a:t>
            </a:r>
            <a:r>
              <a:rPr lang="zh-CN" altLang="en-US" dirty="0"/>
              <a:t>地址</a:t>
            </a:r>
          </a:p>
        </p:txBody>
      </p:sp>
      <p:sp>
        <p:nvSpPr>
          <p:cNvPr id="643075" name="Rectangle 3"/>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sz="2800" dirty="0"/>
              <a:t>IEEE </a:t>
            </a:r>
            <a:r>
              <a:rPr lang="en-US" altLang="zh-CN" sz="2800" dirty="0" smtClean="0"/>
              <a:t>802 </a:t>
            </a:r>
            <a:r>
              <a:rPr lang="zh-CN" altLang="zh-CN" sz="2800" dirty="0" smtClean="0"/>
              <a:t>标准规定</a:t>
            </a:r>
            <a:r>
              <a:rPr lang="en-US" altLang="zh-CN" sz="2800" dirty="0" smtClean="0"/>
              <a:t> MAC </a:t>
            </a:r>
            <a:r>
              <a:rPr lang="zh-CN" altLang="zh-CN" sz="2800" dirty="0" smtClean="0"/>
              <a:t>地址字段</a:t>
            </a:r>
            <a:r>
              <a:rPr lang="zh-CN" altLang="zh-CN" sz="2800" dirty="0"/>
              <a:t>可</a:t>
            </a:r>
            <a:r>
              <a:rPr lang="zh-CN" altLang="zh-CN" sz="2800" dirty="0" smtClean="0"/>
              <a:t>采用</a:t>
            </a:r>
            <a:r>
              <a:rPr lang="en-US" altLang="zh-CN" sz="2800" dirty="0" smtClean="0"/>
              <a:t> 6 </a:t>
            </a:r>
            <a:r>
              <a:rPr lang="zh-CN" altLang="zh-CN" sz="2800" dirty="0" smtClean="0"/>
              <a:t>字节</a:t>
            </a:r>
            <a:r>
              <a:rPr lang="en-US" altLang="zh-CN" sz="2800" dirty="0" smtClean="0"/>
              <a:t> ( 48</a:t>
            </a:r>
            <a:r>
              <a:rPr lang="zh-CN" altLang="zh-CN" sz="2800" dirty="0"/>
              <a:t>位</a:t>
            </a:r>
            <a:r>
              <a:rPr lang="en-US" altLang="zh-CN" sz="2800" dirty="0" smtClean="0"/>
              <a:t>) </a:t>
            </a:r>
            <a:r>
              <a:rPr lang="zh-CN" altLang="zh-CN" sz="2800" dirty="0" smtClean="0"/>
              <a:t>或</a:t>
            </a:r>
            <a:r>
              <a:rPr lang="en-US" altLang="zh-CN" sz="2800" dirty="0" smtClean="0"/>
              <a:t> 2 </a:t>
            </a:r>
            <a:r>
              <a:rPr lang="zh-CN" altLang="zh-CN" sz="2800" dirty="0" smtClean="0"/>
              <a:t>字节</a:t>
            </a:r>
            <a:r>
              <a:rPr lang="en-US" altLang="zh-CN" sz="2800" dirty="0" smtClean="0"/>
              <a:t> ( 16 </a:t>
            </a:r>
            <a:r>
              <a:rPr lang="zh-CN" altLang="zh-CN" sz="2800" dirty="0" smtClean="0"/>
              <a:t>位</a:t>
            </a:r>
            <a:r>
              <a:rPr lang="en-US" altLang="zh-CN" sz="2800" dirty="0" smtClean="0"/>
              <a:t>) </a:t>
            </a:r>
            <a:r>
              <a:rPr lang="zh-CN" altLang="zh-CN" sz="2800" dirty="0" smtClean="0"/>
              <a:t>这</a:t>
            </a:r>
            <a:r>
              <a:rPr lang="zh-CN" altLang="zh-CN" sz="2800" dirty="0"/>
              <a:t>两种中的一</a:t>
            </a:r>
            <a:r>
              <a:rPr lang="zh-CN" altLang="zh-CN" sz="2800" dirty="0" smtClean="0"/>
              <a:t>种</a:t>
            </a:r>
            <a:r>
              <a:rPr lang="zh-CN" altLang="en-US" sz="2800" dirty="0" smtClean="0"/>
              <a:t>。</a:t>
            </a:r>
            <a:endParaRPr lang="en-US" altLang="zh-CN" sz="2800" dirty="0"/>
          </a:p>
          <a:p>
            <a:r>
              <a:rPr lang="en-US" altLang="zh-CN" sz="2800" dirty="0"/>
              <a:t>IEEE </a:t>
            </a:r>
            <a:r>
              <a:rPr lang="zh-CN" altLang="en-US" sz="2800" dirty="0"/>
              <a:t>的注册管理机构 </a:t>
            </a:r>
            <a:r>
              <a:rPr lang="en-US" altLang="zh-CN" sz="2800" dirty="0"/>
              <a:t>RA </a:t>
            </a:r>
            <a:r>
              <a:rPr lang="zh-CN" altLang="en-US" sz="2800" dirty="0"/>
              <a:t>负责向厂家分配</a:t>
            </a:r>
            <a:r>
              <a:rPr lang="zh-CN" altLang="en-US" sz="2800" dirty="0" smtClean="0"/>
              <a:t>地址字段 </a:t>
            </a:r>
            <a:r>
              <a:rPr lang="en-US" altLang="zh-CN" sz="2800" dirty="0" smtClean="0"/>
              <a:t>6 </a:t>
            </a:r>
            <a:r>
              <a:rPr lang="zh-CN" altLang="zh-CN" sz="2800" dirty="0" smtClean="0"/>
              <a:t>个</a:t>
            </a:r>
            <a:r>
              <a:rPr lang="zh-CN" altLang="zh-CN" sz="2800" dirty="0"/>
              <a:t>字节中的前三个</a:t>
            </a:r>
            <a:r>
              <a:rPr lang="zh-CN" altLang="zh-CN" sz="2800" dirty="0" smtClean="0"/>
              <a:t>字节</a:t>
            </a:r>
            <a:r>
              <a:rPr lang="en-US" altLang="zh-CN" sz="2800" dirty="0" smtClean="0"/>
              <a:t> (</a:t>
            </a:r>
            <a:r>
              <a:rPr lang="zh-CN" altLang="en-US" sz="2800" dirty="0"/>
              <a:t>即</a:t>
            </a:r>
            <a:r>
              <a:rPr lang="zh-CN" altLang="en-US" sz="2800" dirty="0">
                <a:solidFill>
                  <a:srgbClr val="0000FF"/>
                </a:solidFill>
              </a:rPr>
              <a:t>高位 </a:t>
            </a:r>
            <a:r>
              <a:rPr lang="en-US" altLang="zh-CN" sz="2800" dirty="0">
                <a:solidFill>
                  <a:srgbClr val="0000FF"/>
                </a:solidFill>
              </a:rPr>
              <a:t>24 </a:t>
            </a:r>
            <a:r>
              <a:rPr lang="zh-CN" altLang="en-US" sz="2800" dirty="0">
                <a:solidFill>
                  <a:srgbClr val="0000FF"/>
                </a:solidFill>
              </a:rPr>
              <a:t>位</a:t>
            </a:r>
            <a:r>
              <a:rPr lang="en-US" altLang="zh-CN" sz="2800" dirty="0" smtClean="0"/>
              <a:t>)</a:t>
            </a:r>
            <a:r>
              <a:rPr lang="zh-CN" altLang="en-US" sz="2800" dirty="0" smtClean="0"/>
              <a:t>，称为</a:t>
            </a:r>
            <a:r>
              <a:rPr lang="zh-CN" altLang="zh-CN" sz="2800" dirty="0">
                <a:solidFill>
                  <a:srgbClr val="0000FF"/>
                </a:solidFill>
              </a:rPr>
              <a:t>组织唯一标识符</a:t>
            </a:r>
            <a:r>
              <a:rPr lang="zh-CN" altLang="en-US" sz="2800" dirty="0">
                <a:solidFill>
                  <a:srgbClr val="0000FF"/>
                </a:solidFill>
              </a:rPr>
              <a:t>。</a:t>
            </a:r>
          </a:p>
          <a:p>
            <a:r>
              <a:rPr lang="zh-CN" altLang="en-US" sz="2800" dirty="0" smtClean="0"/>
              <a:t>地址字段 </a:t>
            </a:r>
            <a:r>
              <a:rPr lang="en-US" altLang="zh-CN" sz="2800" dirty="0" smtClean="0"/>
              <a:t>6 </a:t>
            </a:r>
            <a:r>
              <a:rPr lang="zh-CN" altLang="zh-CN" sz="2800" dirty="0" smtClean="0"/>
              <a:t>个字节</a:t>
            </a:r>
            <a:r>
              <a:rPr lang="zh-CN" altLang="en-US" sz="2800" dirty="0" smtClean="0"/>
              <a:t>中</a:t>
            </a:r>
            <a:r>
              <a:rPr lang="zh-CN" altLang="en-US" sz="2800" dirty="0"/>
              <a:t>的后三个</a:t>
            </a:r>
            <a:r>
              <a:rPr lang="zh-CN" altLang="en-US" sz="2800" dirty="0" smtClean="0"/>
              <a:t>字节 </a:t>
            </a:r>
            <a:r>
              <a:rPr lang="en-US" altLang="zh-CN" sz="2800" dirty="0" smtClean="0"/>
              <a:t>(</a:t>
            </a:r>
            <a:r>
              <a:rPr lang="zh-CN" altLang="en-US" sz="2800" dirty="0"/>
              <a:t>即</a:t>
            </a:r>
            <a:r>
              <a:rPr lang="zh-CN" altLang="en-US" sz="2800" dirty="0">
                <a:solidFill>
                  <a:srgbClr val="0000FF"/>
                </a:solidFill>
              </a:rPr>
              <a:t>低位 </a:t>
            </a:r>
            <a:r>
              <a:rPr lang="en-US" altLang="zh-CN" sz="2800" dirty="0">
                <a:solidFill>
                  <a:srgbClr val="0000FF"/>
                </a:solidFill>
              </a:rPr>
              <a:t>24 </a:t>
            </a:r>
            <a:r>
              <a:rPr lang="zh-CN" altLang="en-US" sz="2800" dirty="0">
                <a:solidFill>
                  <a:srgbClr val="0000FF"/>
                </a:solidFill>
              </a:rPr>
              <a:t>位</a:t>
            </a:r>
            <a:r>
              <a:rPr lang="en-US" altLang="zh-CN" sz="2800" dirty="0" smtClean="0"/>
              <a:t>) </a:t>
            </a:r>
            <a:r>
              <a:rPr lang="zh-CN" altLang="en-US" sz="2800" dirty="0" smtClean="0"/>
              <a:t>由</a:t>
            </a:r>
            <a:r>
              <a:rPr lang="zh-CN" altLang="en-US" sz="2800" dirty="0"/>
              <a:t>厂家自行指派，称为</a:t>
            </a:r>
            <a:r>
              <a:rPr lang="zh-CN" altLang="en-US" sz="2800" dirty="0" smtClean="0">
                <a:solidFill>
                  <a:srgbClr val="0000FF"/>
                </a:solidFill>
              </a:rPr>
              <a:t>扩展唯一</a:t>
            </a:r>
            <a:r>
              <a:rPr lang="zh-CN" altLang="en-US" sz="2800" dirty="0">
                <a:solidFill>
                  <a:srgbClr val="0000FF"/>
                </a:solidFill>
              </a:rPr>
              <a:t>标识符，</a:t>
            </a:r>
            <a:r>
              <a:rPr lang="zh-CN" altLang="en-US" sz="2800" dirty="0">
                <a:solidFill>
                  <a:srgbClr val="FF0000"/>
                </a:solidFill>
              </a:rPr>
              <a:t>必须保证生产出的适配器没有重复地址。</a:t>
            </a:r>
          </a:p>
        </p:txBody>
      </p:sp>
      <p:grpSp>
        <p:nvGrpSpPr>
          <p:cNvPr id="8" name="组合 7"/>
          <p:cNvGrpSpPr/>
          <p:nvPr/>
        </p:nvGrpSpPr>
        <p:grpSpPr>
          <a:xfrm>
            <a:off x="2360712" y="5157192"/>
            <a:ext cx="5184576" cy="1368152"/>
            <a:chOff x="2360712" y="5229200"/>
            <a:chExt cx="5184576" cy="1368152"/>
          </a:xfrm>
        </p:grpSpPr>
        <p:grpSp>
          <p:nvGrpSpPr>
            <p:cNvPr id="4" name="组合 3"/>
            <p:cNvGrpSpPr/>
            <p:nvPr/>
          </p:nvGrpSpPr>
          <p:grpSpPr>
            <a:xfrm>
              <a:off x="2360712" y="5229200"/>
              <a:ext cx="5184576" cy="864096"/>
              <a:chOff x="2000672" y="5157192"/>
              <a:chExt cx="5184576" cy="864096"/>
            </a:xfrm>
          </p:grpSpPr>
          <p:sp>
            <p:nvSpPr>
              <p:cNvPr id="2" name="矩形 1"/>
              <p:cNvSpPr/>
              <p:nvPr/>
            </p:nvSpPr>
            <p:spPr bwMode="auto">
              <a:xfrm>
                <a:off x="2000672" y="5517232"/>
                <a:ext cx="2592288" cy="504056"/>
              </a:xfrm>
              <a:prstGeom prst="rect">
                <a:avLst/>
              </a:prstGeom>
              <a:solidFill>
                <a:srgbClr val="FFFF66"/>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CC"/>
                    </a:solidFill>
                    <a:effectLst/>
                    <a:latin typeface="+mn-lt"/>
                    <a:ea typeface="黑体" pitchFamily="2" charset="-122"/>
                  </a:rPr>
                  <a:t>组织唯一标识符</a:t>
                </a:r>
              </a:p>
            </p:txBody>
          </p:sp>
          <p:sp>
            <p:nvSpPr>
              <p:cNvPr id="5" name="矩形 4"/>
              <p:cNvSpPr/>
              <p:nvPr/>
            </p:nvSpPr>
            <p:spPr bwMode="auto">
              <a:xfrm>
                <a:off x="4592960" y="5517232"/>
                <a:ext cx="2592288" cy="504056"/>
              </a:xfrm>
              <a:prstGeom prst="rect">
                <a:avLst/>
              </a:prstGeom>
              <a:solidFill>
                <a:srgbClr val="FF99FF"/>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2400" b="1" dirty="0">
                    <a:solidFill>
                      <a:srgbClr val="0000CC"/>
                    </a:solidFill>
                    <a:latin typeface="+mn-lt"/>
                    <a:ea typeface="黑体" pitchFamily="2" charset="-122"/>
                  </a:rPr>
                  <a:t>扩展</a:t>
                </a:r>
                <a:r>
                  <a:rPr kumimoji="0" lang="zh-CN" altLang="en-US" sz="2400" b="1" i="0" u="none" strike="noStrike" cap="none" normalizeH="0" baseline="0" dirty="0" smtClean="0">
                    <a:ln>
                      <a:noFill/>
                    </a:ln>
                    <a:solidFill>
                      <a:srgbClr val="0000CC"/>
                    </a:solidFill>
                    <a:effectLst/>
                    <a:latin typeface="+mn-lt"/>
                    <a:ea typeface="黑体" pitchFamily="2" charset="-122"/>
                  </a:rPr>
                  <a:t>唯一标识符</a:t>
                </a:r>
              </a:p>
            </p:txBody>
          </p:sp>
          <p:sp>
            <p:nvSpPr>
              <p:cNvPr id="3" name="TextBox 2"/>
              <p:cNvSpPr txBox="1"/>
              <p:nvPr/>
            </p:nvSpPr>
            <p:spPr>
              <a:xfrm>
                <a:off x="2269215" y="5157192"/>
                <a:ext cx="2114681" cy="400110"/>
              </a:xfrm>
              <a:prstGeom prst="rect">
                <a:avLst/>
              </a:prstGeom>
              <a:noFill/>
            </p:spPr>
            <p:txBody>
              <a:bodyPr wrap="none" rtlCol="0">
                <a:spAutoFit/>
              </a:bodyPr>
              <a:lstStyle/>
              <a:p>
                <a:pPr algn="ctr"/>
                <a:r>
                  <a:rPr lang="en-US" altLang="zh-CN" sz="2000" b="1" dirty="0" smtClean="0">
                    <a:latin typeface="+mn-lt"/>
                    <a:ea typeface="黑体" pitchFamily="2" charset="-122"/>
                  </a:rPr>
                  <a:t>3 </a:t>
                </a:r>
                <a:r>
                  <a:rPr lang="zh-CN" altLang="en-US" sz="2000" b="1" dirty="0" smtClean="0">
                    <a:latin typeface="+mn-lt"/>
                    <a:ea typeface="黑体" pitchFamily="2" charset="-122"/>
                  </a:rPr>
                  <a:t>字节 （</a:t>
                </a:r>
                <a:r>
                  <a:rPr lang="en-US" altLang="zh-CN" sz="2000" b="1" dirty="0" smtClean="0">
                    <a:latin typeface="+mn-lt"/>
                    <a:ea typeface="黑体" pitchFamily="2" charset="-122"/>
                  </a:rPr>
                  <a:t>24 </a:t>
                </a:r>
                <a:r>
                  <a:rPr lang="zh-CN" altLang="en-US" sz="2000" b="1" dirty="0" smtClean="0">
                    <a:latin typeface="+mn-lt"/>
                    <a:ea typeface="黑体" pitchFamily="2" charset="-122"/>
                  </a:rPr>
                  <a:t>位）</a:t>
                </a:r>
                <a:endParaRPr lang="zh-CN" altLang="en-US" sz="2000" b="1" dirty="0">
                  <a:latin typeface="+mn-lt"/>
                  <a:ea typeface="黑体" pitchFamily="2" charset="-122"/>
                </a:endParaRPr>
              </a:p>
            </p:txBody>
          </p:sp>
          <p:sp>
            <p:nvSpPr>
              <p:cNvPr id="7" name="TextBox 6"/>
              <p:cNvSpPr txBox="1"/>
              <p:nvPr/>
            </p:nvSpPr>
            <p:spPr>
              <a:xfrm>
                <a:off x="4831764" y="5157192"/>
                <a:ext cx="2114681" cy="400110"/>
              </a:xfrm>
              <a:prstGeom prst="rect">
                <a:avLst/>
              </a:prstGeom>
              <a:noFill/>
            </p:spPr>
            <p:txBody>
              <a:bodyPr wrap="none" rtlCol="0">
                <a:spAutoFit/>
              </a:bodyPr>
              <a:lstStyle/>
              <a:p>
                <a:pPr algn="ctr"/>
                <a:r>
                  <a:rPr lang="en-US" altLang="zh-CN" sz="2000" b="1" dirty="0" smtClean="0">
                    <a:latin typeface="+mn-lt"/>
                    <a:ea typeface="黑体" pitchFamily="2" charset="-122"/>
                  </a:rPr>
                  <a:t>3 </a:t>
                </a:r>
                <a:r>
                  <a:rPr lang="zh-CN" altLang="en-US" sz="2000" b="1" dirty="0" smtClean="0">
                    <a:latin typeface="+mn-lt"/>
                    <a:ea typeface="黑体" pitchFamily="2" charset="-122"/>
                  </a:rPr>
                  <a:t>字节 （</a:t>
                </a:r>
                <a:r>
                  <a:rPr lang="en-US" altLang="zh-CN" sz="2000" b="1" dirty="0" smtClean="0">
                    <a:latin typeface="+mn-lt"/>
                    <a:ea typeface="黑体" pitchFamily="2" charset="-122"/>
                  </a:rPr>
                  <a:t>24 </a:t>
                </a:r>
                <a:r>
                  <a:rPr lang="zh-CN" altLang="en-US" sz="2000" b="1" dirty="0" smtClean="0">
                    <a:latin typeface="+mn-lt"/>
                    <a:ea typeface="黑体" pitchFamily="2" charset="-122"/>
                  </a:rPr>
                  <a:t>位）</a:t>
                </a:r>
                <a:endParaRPr lang="zh-CN" altLang="en-US" sz="2000" b="1" dirty="0">
                  <a:latin typeface="+mn-lt"/>
                  <a:ea typeface="黑体" pitchFamily="2" charset="-122"/>
                </a:endParaRPr>
              </a:p>
            </p:txBody>
          </p:sp>
        </p:grpSp>
        <p:sp>
          <p:nvSpPr>
            <p:cNvPr id="6" name="矩形 5"/>
            <p:cNvSpPr/>
            <p:nvPr/>
          </p:nvSpPr>
          <p:spPr>
            <a:xfrm>
              <a:off x="3512840" y="6135687"/>
              <a:ext cx="2801270" cy="461665"/>
            </a:xfrm>
            <a:prstGeom prst="rect">
              <a:avLst/>
            </a:prstGeom>
          </p:spPr>
          <p:txBody>
            <a:bodyPr wrap="square">
              <a:spAutoFit/>
            </a:bodyPr>
            <a:lstStyle/>
            <a:p>
              <a:pPr algn="ctr"/>
              <a:r>
                <a:rPr lang="en-US" altLang="zh-CN" sz="2400" b="1" dirty="0">
                  <a:latin typeface="+mn-lt"/>
                  <a:ea typeface="黑体" pitchFamily="2" charset="-122"/>
                </a:rPr>
                <a:t>48 </a:t>
              </a:r>
              <a:r>
                <a:rPr lang="zh-CN" altLang="en-US" sz="2400" b="1" dirty="0">
                  <a:latin typeface="+mn-lt"/>
                  <a:ea typeface="黑体" pitchFamily="2" charset="-122"/>
                </a:rPr>
                <a:t>位的 </a:t>
              </a:r>
              <a:r>
                <a:rPr lang="en-US" altLang="zh-CN" sz="2400" b="1" dirty="0">
                  <a:latin typeface="+mn-lt"/>
                  <a:ea typeface="黑体" pitchFamily="2" charset="-122"/>
                </a:rPr>
                <a:t>MAC </a:t>
              </a:r>
              <a:r>
                <a:rPr lang="zh-CN" altLang="en-US" sz="2400" b="1" dirty="0">
                  <a:latin typeface="+mn-lt"/>
                  <a:ea typeface="黑体" pitchFamily="2" charset="-122"/>
                </a:rPr>
                <a:t>地址</a:t>
              </a:r>
            </a:p>
          </p:txBody>
        </p:sp>
      </p:grpSp>
    </p:spTree>
    <p:extLst>
      <p:ext uri="{BB962C8B-B14F-4D97-AF65-F5344CB8AC3E}">
        <p14:creationId xmlns="" xmlns:p14="http://schemas.microsoft.com/office/powerpoint/2010/main" val="4320221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pPr algn="ctr"/>
            <a:r>
              <a:rPr lang="en-US" altLang="zh-CN"/>
              <a:t>48 </a:t>
            </a:r>
            <a:r>
              <a:rPr lang="zh-CN" altLang="en-US"/>
              <a:t>位的 </a:t>
            </a:r>
            <a:r>
              <a:rPr lang="en-US" altLang="zh-CN"/>
              <a:t>MAC </a:t>
            </a:r>
            <a:r>
              <a:rPr lang="zh-CN" altLang="en-US"/>
              <a:t>地址</a:t>
            </a:r>
          </a:p>
        </p:txBody>
      </p:sp>
      <p:sp>
        <p:nvSpPr>
          <p:cNvPr id="643075" name="Rectangle 3"/>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spcBef>
                <a:spcPts val="1200"/>
              </a:spcBef>
            </a:pPr>
            <a:r>
              <a:rPr lang="zh-CN" altLang="en-US" dirty="0" smtClean="0"/>
              <a:t>一</a:t>
            </a:r>
            <a:r>
              <a:rPr lang="zh-CN" altLang="en-US" dirty="0"/>
              <a:t>个地址块可以</a:t>
            </a:r>
            <a:r>
              <a:rPr lang="zh-CN" altLang="en-US" dirty="0" smtClean="0"/>
              <a:t>生成 </a:t>
            </a:r>
            <a:r>
              <a:rPr lang="en-US" altLang="zh-CN" dirty="0" smtClean="0"/>
              <a:t>2</a:t>
            </a:r>
            <a:r>
              <a:rPr lang="en-US" altLang="zh-CN" baseline="30000" dirty="0" smtClean="0"/>
              <a:t>24</a:t>
            </a:r>
            <a:r>
              <a:rPr lang="en-US" altLang="zh-CN" dirty="0" smtClean="0"/>
              <a:t> </a:t>
            </a:r>
            <a:r>
              <a:rPr lang="zh-CN" altLang="en-US" dirty="0" smtClean="0"/>
              <a:t>个</a:t>
            </a:r>
            <a:r>
              <a:rPr lang="zh-CN" altLang="en-US" dirty="0"/>
              <a:t>不同的地址。这种 </a:t>
            </a:r>
            <a:r>
              <a:rPr lang="en-US" altLang="zh-CN" dirty="0"/>
              <a:t>48 </a:t>
            </a:r>
            <a:r>
              <a:rPr lang="zh-CN" altLang="en-US" dirty="0"/>
              <a:t>位地址称为 </a:t>
            </a:r>
            <a:r>
              <a:rPr lang="en-US" altLang="zh-CN" dirty="0"/>
              <a:t>MAC-48</a:t>
            </a:r>
            <a:r>
              <a:rPr lang="zh-CN" altLang="en-US" dirty="0"/>
              <a:t>，它的通用名称</a:t>
            </a:r>
            <a:r>
              <a:rPr lang="zh-CN" altLang="en-US" dirty="0" smtClean="0"/>
              <a:t>是 </a:t>
            </a:r>
            <a:r>
              <a:rPr lang="en-US" altLang="zh-CN" dirty="0" smtClean="0"/>
              <a:t>EUI-48</a:t>
            </a:r>
            <a:r>
              <a:rPr lang="zh-CN" altLang="en-US" dirty="0"/>
              <a:t>。</a:t>
            </a:r>
          </a:p>
          <a:p>
            <a:pPr>
              <a:spcBef>
                <a:spcPts val="1200"/>
              </a:spcBef>
            </a:pPr>
            <a:r>
              <a:rPr lang="zh-CN" altLang="zh-CN" dirty="0"/>
              <a:t>生产适配器</a:t>
            </a:r>
            <a:r>
              <a:rPr lang="zh-CN" altLang="zh-CN" dirty="0" smtClean="0"/>
              <a:t>时</a:t>
            </a:r>
            <a:r>
              <a:rPr lang="zh-CN" altLang="en-US" dirty="0" smtClean="0"/>
              <a:t>，</a:t>
            </a:r>
            <a:r>
              <a:rPr lang="en-US" altLang="zh-CN" dirty="0" smtClean="0"/>
              <a:t>6 </a:t>
            </a:r>
            <a:r>
              <a:rPr lang="zh-CN" altLang="zh-CN" dirty="0" smtClean="0"/>
              <a:t>字节的</a:t>
            </a:r>
            <a:r>
              <a:rPr lang="en-US" altLang="zh-CN" dirty="0" smtClean="0"/>
              <a:t> MAC </a:t>
            </a:r>
            <a:r>
              <a:rPr lang="zh-CN" altLang="zh-CN" dirty="0" smtClean="0"/>
              <a:t>地址</a:t>
            </a:r>
            <a:r>
              <a:rPr lang="zh-CN" altLang="zh-CN" dirty="0"/>
              <a:t>已被固化在适配器</a:t>
            </a:r>
            <a:r>
              <a:rPr lang="zh-CN" altLang="zh-CN" dirty="0" smtClean="0"/>
              <a:t>的</a:t>
            </a:r>
            <a:r>
              <a:rPr lang="en-US" altLang="zh-CN" dirty="0" smtClean="0"/>
              <a:t> ROM</a:t>
            </a:r>
            <a:r>
              <a:rPr lang="zh-CN" altLang="en-US" dirty="0" smtClean="0"/>
              <a:t>，</a:t>
            </a:r>
            <a:r>
              <a:rPr lang="zh-CN" altLang="zh-CN" dirty="0"/>
              <a:t>因此，</a:t>
            </a:r>
            <a:r>
              <a:rPr lang="en-US" altLang="zh-CN" dirty="0" smtClean="0"/>
              <a:t>MAC </a:t>
            </a:r>
            <a:r>
              <a:rPr lang="zh-CN" altLang="zh-CN" dirty="0" smtClean="0"/>
              <a:t>地址也</a:t>
            </a:r>
            <a:r>
              <a:rPr lang="zh-CN" altLang="en-US" dirty="0" smtClean="0"/>
              <a:t>叫做</a:t>
            </a:r>
            <a:r>
              <a:rPr lang="zh-CN" altLang="zh-CN" dirty="0" smtClean="0">
                <a:solidFill>
                  <a:srgbClr val="FF0000"/>
                </a:solidFill>
              </a:rPr>
              <a:t>硬件地址</a:t>
            </a:r>
            <a:r>
              <a:rPr lang="en-US" altLang="zh-CN" dirty="0" smtClean="0">
                <a:solidFill>
                  <a:srgbClr val="FF0000"/>
                </a:solidFill>
              </a:rPr>
              <a:t> </a:t>
            </a:r>
            <a:r>
              <a:rPr lang="en-US" altLang="zh-CN" dirty="0" smtClean="0"/>
              <a:t>(</a:t>
            </a:r>
            <a:r>
              <a:rPr lang="en-US" altLang="zh-CN" dirty="0"/>
              <a:t>hardware address)</a:t>
            </a:r>
            <a:r>
              <a:rPr lang="zh-CN" altLang="zh-CN" dirty="0"/>
              <a:t>或</a:t>
            </a:r>
            <a:r>
              <a:rPr lang="zh-CN" altLang="zh-CN" dirty="0">
                <a:solidFill>
                  <a:srgbClr val="FF0000"/>
                </a:solidFill>
              </a:rPr>
              <a:t>物理</a:t>
            </a:r>
            <a:r>
              <a:rPr lang="zh-CN" altLang="zh-CN" dirty="0" smtClean="0">
                <a:solidFill>
                  <a:srgbClr val="FF0000"/>
                </a:solidFill>
              </a:rPr>
              <a:t>地址</a:t>
            </a:r>
            <a:r>
              <a:rPr lang="zh-CN" altLang="en-US" dirty="0">
                <a:solidFill>
                  <a:srgbClr val="FF0000"/>
                </a:solidFill>
              </a:rPr>
              <a:t>。</a:t>
            </a:r>
            <a:endParaRPr lang="en-US" altLang="zh-CN" dirty="0">
              <a:solidFill>
                <a:srgbClr val="FF0000"/>
              </a:solidFill>
            </a:endParaRPr>
          </a:p>
          <a:p>
            <a:pPr>
              <a:spcBef>
                <a:spcPts val="1200"/>
              </a:spcBef>
            </a:pPr>
            <a:r>
              <a:rPr lang="zh-CN" altLang="en-US" dirty="0" smtClean="0"/>
              <a:t>“</a:t>
            </a:r>
            <a:r>
              <a:rPr lang="en-US" altLang="zh-CN" dirty="0"/>
              <a:t>MAC</a:t>
            </a:r>
            <a:r>
              <a:rPr lang="zh-CN" altLang="en-US" dirty="0"/>
              <a:t>地址”实际上就是适配器地址或适配器</a:t>
            </a:r>
            <a:r>
              <a:rPr lang="zh-CN" altLang="en-US" dirty="0" smtClean="0"/>
              <a:t>标识符 </a:t>
            </a:r>
            <a:r>
              <a:rPr lang="en-US" altLang="zh-CN" dirty="0" smtClean="0"/>
              <a:t>EUI-48</a:t>
            </a:r>
            <a:r>
              <a:rPr lang="zh-CN" altLang="en-US" dirty="0"/>
              <a:t>。</a:t>
            </a:r>
          </a:p>
        </p:txBody>
      </p:sp>
    </p:spTree>
    <p:extLst>
      <p:ext uri="{BB962C8B-B14F-4D97-AF65-F5344CB8AC3E}">
        <p14:creationId xmlns="" xmlns:p14="http://schemas.microsoft.com/office/powerpoint/2010/main" val="35709582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单站地址，组地址，广播地址</a:t>
            </a:r>
            <a:endParaRPr lang="zh-CN" altLang="en-US" dirty="0"/>
          </a:p>
        </p:txBody>
      </p:sp>
      <p:sp>
        <p:nvSpPr>
          <p:cNvPr id="3" name="内容占位符 2"/>
          <p:cNvSpPr>
            <a:spLocks noGrp="1"/>
          </p:cNvSpPr>
          <p:nvPr>
            <p:ph idx="1"/>
          </p:nvPr>
        </p:nvSpPr>
        <p:spPr/>
        <p:txBody>
          <a:bodyPr/>
          <a:lstStyle/>
          <a:p>
            <a:r>
              <a:rPr lang="en-US" altLang="zh-CN" sz="2800" dirty="0" smtClean="0"/>
              <a:t>IEEE </a:t>
            </a:r>
            <a:r>
              <a:rPr lang="zh-CN" altLang="zh-CN" sz="2800" dirty="0" smtClean="0"/>
              <a:t>规定</a:t>
            </a:r>
            <a:r>
              <a:rPr lang="zh-CN" altLang="zh-CN" sz="2800" dirty="0"/>
              <a:t>地址字段的第一字节的最低位</a:t>
            </a:r>
            <a:r>
              <a:rPr lang="zh-CN" altLang="zh-CN" sz="2800" dirty="0" smtClean="0"/>
              <a:t>为</a:t>
            </a:r>
            <a:r>
              <a:rPr lang="en-US" altLang="zh-CN" sz="2800" dirty="0" smtClean="0"/>
              <a:t> I/G </a:t>
            </a:r>
            <a:r>
              <a:rPr lang="zh-CN" altLang="zh-CN" sz="2800" dirty="0" smtClean="0"/>
              <a:t>位</a:t>
            </a:r>
            <a:r>
              <a:rPr lang="zh-CN" altLang="zh-CN" sz="2800" dirty="0"/>
              <a:t>。</a:t>
            </a:r>
            <a:r>
              <a:rPr lang="en-US" altLang="zh-CN" sz="2800" dirty="0" smtClean="0"/>
              <a:t>I/G </a:t>
            </a:r>
            <a:r>
              <a:rPr lang="zh-CN" altLang="zh-CN" sz="2800" dirty="0" smtClean="0"/>
              <a:t>表示</a:t>
            </a:r>
            <a:r>
              <a:rPr lang="en-US" altLang="zh-CN" sz="2800" dirty="0" smtClean="0"/>
              <a:t> Individual / Group</a:t>
            </a:r>
            <a:r>
              <a:rPr lang="zh-CN" altLang="zh-CN" sz="2800" dirty="0" smtClean="0"/>
              <a:t>。</a:t>
            </a:r>
            <a:endParaRPr lang="en-US" altLang="zh-CN" sz="2800" dirty="0" smtClean="0"/>
          </a:p>
          <a:p>
            <a:r>
              <a:rPr lang="zh-CN" altLang="zh-CN" sz="2800" dirty="0" smtClean="0">
                <a:solidFill>
                  <a:srgbClr val="0000FF"/>
                </a:solidFill>
              </a:rPr>
              <a:t>当</a:t>
            </a:r>
            <a:r>
              <a:rPr lang="en-US" altLang="zh-CN" sz="2800" dirty="0" smtClean="0">
                <a:solidFill>
                  <a:srgbClr val="0000FF"/>
                </a:solidFill>
              </a:rPr>
              <a:t> I/G</a:t>
            </a:r>
            <a:r>
              <a:rPr lang="zh-CN" altLang="zh-CN" sz="2800" dirty="0" smtClean="0">
                <a:solidFill>
                  <a:srgbClr val="0000FF"/>
                </a:solidFill>
              </a:rPr>
              <a:t>位</a:t>
            </a:r>
            <a:r>
              <a:rPr lang="en-US" altLang="zh-CN" sz="2800" dirty="0" smtClean="0">
                <a:solidFill>
                  <a:srgbClr val="0000FF"/>
                </a:solidFill>
              </a:rPr>
              <a:t> = 0 </a:t>
            </a:r>
            <a:r>
              <a:rPr lang="zh-CN" altLang="zh-CN" sz="2800" dirty="0" smtClean="0">
                <a:solidFill>
                  <a:srgbClr val="0000FF"/>
                </a:solidFill>
              </a:rPr>
              <a:t>时</a:t>
            </a:r>
            <a:r>
              <a:rPr lang="zh-CN" altLang="zh-CN" sz="2800" dirty="0">
                <a:solidFill>
                  <a:srgbClr val="0000FF"/>
                </a:solidFill>
              </a:rPr>
              <a:t>，</a:t>
            </a:r>
            <a:r>
              <a:rPr lang="zh-CN" altLang="zh-CN" sz="2800" dirty="0"/>
              <a:t>地址字段表示一个</a:t>
            </a:r>
            <a:r>
              <a:rPr lang="zh-CN" altLang="zh-CN" sz="2800" dirty="0" smtClean="0">
                <a:solidFill>
                  <a:srgbClr val="FF0000"/>
                </a:solidFill>
              </a:rPr>
              <a:t>单站</a:t>
            </a:r>
            <a:r>
              <a:rPr lang="zh-CN" altLang="zh-CN" sz="2800" dirty="0">
                <a:solidFill>
                  <a:srgbClr val="FF0000"/>
                </a:solidFill>
              </a:rPr>
              <a:t>地址</a:t>
            </a:r>
            <a:r>
              <a:rPr lang="zh-CN" altLang="zh-CN" sz="2800" dirty="0" smtClean="0">
                <a:solidFill>
                  <a:srgbClr val="FF0000"/>
                </a:solidFill>
              </a:rPr>
              <a:t>。</a:t>
            </a:r>
            <a:endParaRPr lang="en-US" altLang="zh-CN" sz="2800" dirty="0" smtClean="0">
              <a:solidFill>
                <a:srgbClr val="FF0000"/>
              </a:solidFill>
            </a:endParaRPr>
          </a:p>
          <a:p>
            <a:r>
              <a:rPr lang="zh-CN" altLang="zh-CN" sz="2800" dirty="0" smtClean="0">
                <a:solidFill>
                  <a:srgbClr val="0000FF"/>
                </a:solidFill>
              </a:rPr>
              <a:t>当</a:t>
            </a:r>
            <a:r>
              <a:rPr lang="en-US" altLang="zh-CN" sz="2800" dirty="0" smtClean="0">
                <a:solidFill>
                  <a:srgbClr val="0000FF"/>
                </a:solidFill>
              </a:rPr>
              <a:t> I/G</a:t>
            </a:r>
            <a:r>
              <a:rPr lang="zh-CN" altLang="zh-CN" sz="2800" dirty="0" smtClean="0">
                <a:solidFill>
                  <a:srgbClr val="0000FF"/>
                </a:solidFill>
              </a:rPr>
              <a:t>位</a:t>
            </a:r>
            <a:r>
              <a:rPr lang="en-US" altLang="zh-CN" sz="2800" dirty="0" smtClean="0">
                <a:solidFill>
                  <a:srgbClr val="0000FF"/>
                </a:solidFill>
              </a:rPr>
              <a:t> = 1 </a:t>
            </a:r>
            <a:r>
              <a:rPr lang="zh-CN" altLang="zh-CN" sz="2800" dirty="0" smtClean="0">
                <a:solidFill>
                  <a:srgbClr val="0000FF"/>
                </a:solidFill>
              </a:rPr>
              <a:t>时</a:t>
            </a:r>
            <a:r>
              <a:rPr lang="zh-CN" altLang="en-US" sz="2800" dirty="0" smtClean="0">
                <a:solidFill>
                  <a:srgbClr val="0000FF"/>
                </a:solidFill>
              </a:rPr>
              <a:t>，</a:t>
            </a:r>
            <a:r>
              <a:rPr lang="zh-CN" altLang="zh-CN" sz="2800" dirty="0" smtClean="0"/>
              <a:t>表示</a:t>
            </a:r>
            <a:r>
              <a:rPr lang="zh-CN" altLang="zh-CN" sz="2800" dirty="0">
                <a:solidFill>
                  <a:srgbClr val="FF0000"/>
                </a:solidFill>
              </a:rPr>
              <a:t>组地址，</a:t>
            </a:r>
            <a:r>
              <a:rPr lang="zh-CN" altLang="zh-CN" sz="2800" dirty="0"/>
              <a:t>用来进行多播（以前曾译为组播）</a:t>
            </a:r>
            <a:r>
              <a:rPr lang="zh-CN" altLang="zh-CN" sz="2800" dirty="0" smtClean="0"/>
              <a:t>。</a:t>
            </a:r>
            <a:r>
              <a:rPr lang="zh-CN" altLang="en-US" sz="2800" dirty="0" smtClean="0"/>
              <a:t>此时</a:t>
            </a:r>
            <a:r>
              <a:rPr lang="zh-CN" altLang="zh-CN" sz="2800" dirty="0" smtClean="0"/>
              <a:t>，</a:t>
            </a:r>
            <a:r>
              <a:rPr lang="en-US" altLang="zh-CN" sz="2800" dirty="0" smtClean="0"/>
              <a:t>IEEE </a:t>
            </a:r>
            <a:r>
              <a:rPr lang="zh-CN" altLang="zh-CN" sz="2800" dirty="0" smtClean="0"/>
              <a:t>只</a:t>
            </a:r>
            <a:r>
              <a:rPr lang="zh-CN" altLang="zh-CN" sz="2800" dirty="0"/>
              <a:t>分配地址字段前三个字节中</a:t>
            </a:r>
            <a:r>
              <a:rPr lang="zh-CN" altLang="zh-CN" sz="2800" dirty="0" smtClean="0"/>
              <a:t>的</a:t>
            </a:r>
            <a:r>
              <a:rPr lang="en-US" altLang="zh-CN" sz="2800" dirty="0" smtClean="0"/>
              <a:t> 23 </a:t>
            </a:r>
            <a:r>
              <a:rPr lang="zh-CN" altLang="zh-CN" sz="2800" dirty="0" smtClean="0"/>
              <a:t>位。</a:t>
            </a:r>
            <a:endParaRPr lang="en-US" altLang="zh-CN" sz="2800" dirty="0" smtClean="0"/>
          </a:p>
          <a:p>
            <a:r>
              <a:rPr lang="zh-CN" altLang="zh-CN" sz="2800" dirty="0" smtClean="0"/>
              <a:t>当</a:t>
            </a:r>
            <a:r>
              <a:rPr lang="en-US" altLang="zh-CN" sz="2800" dirty="0" smtClean="0"/>
              <a:t> I/G </a:t>
            </a:r>
            <a:r>
              <a:rPr lang="zh-CN" altLang="zh-CN" sz="2800" dirty="0" smtClean="0"/>
              <a:t>位</a:t>
            </a:r>
            <a:r>
              <a:rPr lang="zh-CN" altLang="zh-CN" sz="2800" dirty="0"/>
              <a:t>分别</a:t>
            </a:r>
            <a:r>
              <a:rPr lang="zh-CN" altLang="zh-CN" sz="2800" dirty="0" smtClean="0"/>
              <a:t>为</a:t>
            </a:r>
            <a:r>
              <a:rPr lang="en-US" altLang="zh-CN" sz="2800" dirty="0" smtClean="0"/>
              <a:t> 0 </a:t>
            </a:r>
            <a:r>
              <a:rPr lang="zh-CN" altLang="zh-CN" sz="2800" dirty="0" smtClean="0"/>
              <a:t>和</a:t>
            </a:r>
            <a:r>
              <a:rPr lang="en-US" altLang="zh-CN" sz="2800" dirty="0" smtClean="0"/>
              <a:t> 1 </a:t>
            </a:r>
            <a:r>
              <a:rPr lang="zh-CN" altLang="zh-CN" sz="2800" dirty="0" smtClean="0"/>
              <a:t>时</a:t>
            </a:r>
            <a:r>
              <a:rPr lang="zh-CN" altLang="zh-CN" sz="2800" dirty="0"/>
              <a:t>，一个地址块可分别</a:t>
            </a:r>
            <a:r>
              <a:rPr lang="zh-CN" altLang="zh-CN" sz="2800" dirty="0" smtClean="0"/>
              <a:t>生成</a:t>
            </a:r>
            <a:r>
              <a:rPr lang="en-US" altLang="zh-CN" sz="2800" dirty="0" smtClean="0"/>
              <a:t> 2</a:t>
            </a:r>
            <a:r>
              <a:rPr lang="en-US" altLang="zh-CN" sz="2800" baseline="30000" dirty="0" smtClean="0"/>
              <a:t>23</a:t>
            </a:r>
            <a:r>
              <a:rPr lang="en-US" altLang="zh-CN" sz="2800" dirty="0" smtClean="0"/>
              <a:t> </a:t>
            </a:r>
            <a:r>
              <a:rPr lang="zh-CN" altLang="zh-CN" sz="2800" dirty="0" smtClean="0"/>
              <a:t>个</a:t>
            </a:r>
            <a:r>
              <a:rPr lang="zh-CN" altLang="zh-CN" sz="2800" dirty="0"/>
              <a:t>单个站地址</a:t>
            </a:r>
            <a:r>
              <a:rPr lang="zh-CN" altLang="zh-CN" sz="2800" dirty="0" smtClean="0"/>
              <a:t>和</a:t>
            </a:r>
            <a:r>
              <a:rPr lang="en-US" altLang="zh-CN" sz="2800" smtClean="0"/>
              <a:t> 2</a:t>
            </a:r>
            <a:r>
              <a:rPr lang="en-US" altLang="zh-CN" sz="2800" baseline="30000" smtClean="0"/>
              <a:t>23</a:t>
            </a:r>
            <a:r>
              <a:rPr lang="en-US" altLang="zh-CN" sz="2800" smtClean="0"/>
              <a:t> </a:t>
            </a:r>
            <a:r>
              <a:rPr lang="zh-CN" altLang="zh-CN" sz="2800" dirty="0" smtClean="0"/>
              <a:t>个</a:t>
            </a:r>
            <a:r>
              <a:rPr lang="zh-CN" altLang="zh-CN" sz="2800" dirty="0"/>
              <a:t>组地址</a:t>
            </a:r>
            <a:r>
              <a:rPr lang="zh-CN" altLang="zh-CN" sz="2800" dirty="0" smtClean="0"/>
              <a:t>。</a:t>
            </a:r>
            <a:endParaRPr lang="en-US" altLang="zh-CN" sz="2800" dirty="0" smtClean="0"/>
          </a:p>
          <a:p>
            <a:r>
              <a:rPr lang="zh-CN" altLang="en-US" sz="2800" dirty="0" smtClean="0"/>
              <a:t>所有 </a:t>
            </a:r>
            <a:r>
              <a:rPr lang="en-US" altLang="zh-CN" sz="2800" dirty="0" smtClean="0"/>
              <a:t>48 </a:t>
            </a:r>
            <a:r>
              <a:rPr lang="zh-CN" altLang="en-US" sz="2800" dirty="0" smtClean="0"/>
              <a:t>位都为 </a:t>
            </a:r>
            <a:r>
              <a:rPr lang="en-US" altLang="zh-CN" sz="2800" dirty="0" smtClean="0"/>
              <a:t>1 </a:t>
            </a:r>
            <a:r>
              <a:rPr lang="zh-CN" altLang="en-US" sz="2800" dirty="0" smtClean="0"/>
              <a:t>时，为广播地址。只能作为目的地址使用。</a:t>
            </a:r>
            <a:endParaRPr lang="zh-CN" altLang="en-US" sz="2800" dirty="0"/>
          </a:p>
        </p:txBody>
      </p:sp>
    </p:spTree>
    <p:extLst>
      <p:ext uri="{BB962C8B-B14F-4D97-AF65-F5344CB8AC3E}">
        <p14:creationId xmlns="" xmlns:p14="http://schemas.microsoft.com/office/powerpoint/2010/main" val="22548384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全球</a:t>
            </a:r>
            <a:r>
              <a:rPr lang="zh-CN" altLang="zh-CN" dirty="0" smtClean="0"/>
              <a:t>管理</a:t>
            </a:r>
            <a:r>
              <a:rPr lang="zh-CN" altLang="en-US" dirty="0" smtClean="0"/>
              <a:t>与本地</a:t>
            </a:r>
            <a:r>
              <a:rPr lang="zh-CN" altLang="zh-CN" dirty="0" smtClean="0"/>
              <a:t>管理</a:t>
            </a:r>
            <a:endParaRPr lang="zh-CN" altLang="en-US" dirty="0"/>
          </a:p>
        </p:txBody>
      </p:sp>
      <p:sp>
        <p:nvSpPr>
          <p:cNvPr id="3" name="内容占位符 2"/>
          <p:cNvSpPr>
            <a:spLocks noGrp="1"/>
          </p:cNvSpPr>
          <p:nvPr>
            <p:ph idx="1"/>
          </p:nvPr>
        </p:nvSpPr>
        <p:spPr/>
        <p:txBody>
          <a:bodyPr/>
          <a:lstStyle/>
          <a:p>
            <a:r>
              <a:rPr lang="en-US" altLang="zh-CN" dirty="0" smtClean="0"/>
              <a:t>IEEE </a:t>
            </a:r>
            <a:r>
              <a:rPr lang="zh-CN" altLang="zh-CN" dirty="0" smtClean="0"/>
              <a:t>把</a:t>
            </a:r>
            <a:r>
              <a:rPr lang="zh-CN" altLang="zh-CN" dirty="0"/>
              <a:t>地址字段</a:t>
            </a:r>
            <a:r>
              <a:rPr lang="zh-CN" altLang="zh-CN" dirty="0" smtClean="0"/>
              <a:t>第</a:t>
            </a:r>
            <a:r>
              <a:rPr lang="zh-CN" altLang="en-US" dirty="0"/>
              <a:t>一</a:t>
            </a:r>
            <a:r>
              <a:rPr lang="zh-CN" altLang="zh-CN" dirty="0" smtClean="0"/>
              <a:t>字节</a:t>
            </a:r>
            <a:r>
              <a:rPr lang="zh-CN" altLang="zh-CN" dirty="0"/>
              <a:t>的最低</a:t>
            </a:r>
            <a:r>
              <a:rPr lang="zh-CN" altLang="zh-CN" dirty="0" smtClean="0"/>
              <a:t>第</a:t>
            </a:r>
            <a:r>
              <a:rPr lang="en-US" altLang="zh-CN" dirty="0" smtClean="0"/>
              <a:t> 2 </a:t>
            </a:r>
            <a:r>
              <a:rPr lang="zh-CN" altLang="zh-CN" dirty="0" smtClean="0"/>
              <a:t>位</a:t>
            </a:r>
            <a:r>
              <a:rPr lang="zh-CN" altLang="zh-CN" dirty="0"/>
              <a:t>规定</a:t>
            </a:r>
            <a:r>
              <a:rPr lang="zh-CN" altLang="zh-CN" dirty="0" smtClean="0"/>
              <a:t>为</a:t>
            </a:r>
            <a:r>
              <a:rPr lang="en-US" altLang="zh-CN" dirty="0" smtClean="0"/>
              <a:t> G/L </a:t>
            </a:r>
            <a:r>
              <a:rPr lang="zh-CN" altLang="zh-CN" dirty="0" smtClean="0"/>
              <a:t>位</a:t>
            </a:r>
            <a:r>
              <a:rPr lang="zh-CN" altLang="zh-CN" dirty="0"/>
              <a:t>，</a:t>
            </a:r>
            <a:r>
              <a:rPr lang="zh-CN" altLang="zh-CN" dirty="0" smtClean="0"/>
              <a:t>表示</a:t>
            </a:r>
            <a:r>
              <a:rPr lang="en-US" altLang="zh-CN" dirty="0" smtClean="0"/>
              <a:t> Global / Local</a:t>
            </a:r>
            <a:r>
              <a:rPr lang="zh-CN" altLang="zh-CN" dirty="0" smtClean="0"/>
              <a:t>。</a:t>
            </a:r>
            <a:endParaRPr lang="en-US" altLang="zh-CN" dirty="0" smtClean="0"/>
          </a:p>
          <a:p>
            <a:r>
              <a:rPr lang="zh-CN" altLang="en-US" dirty="0" smtClean="0">
                <a:solidFill>
                  <a:srgbClr val="0000FF"/>
                </a:solidFill>
              </a:rPr>
              <a:t>当 </a:t>
            </a:r>
            <a:r>
              <a:rPr lang="en-US" altLang="zh-CN" dirty="0" smtClean="0">
                <a:solidFill>
                  <a:srgbClr val="0000FF"/>
                </a:solidFill>
              </a:rPr>
              <a:t>G/L</a:t>
            </a:r>
            <a:r>
              <a:rPr lang="zh-CN" altLang="zh-CN" dirty="0" smtClean="0">
                <a:solidFill>
                  <a:srgbClr val="0000FF"/>
                </a:solidFill>
              </a:rPr>
              <a:t>位</a:t>
            </a:r>
            <a:r>
              <a:rPr lang="en-US" altLang="zh-CN" dirty="0" smtClean="0">
                <a:solidFill>
                  <a:srgbClr val="0000FF"/>
                </a:solidFill>
              </a:rPr>
              <a:t> = 0 </a:t>
            </a:r>
            <a:r>
              <a:rPr lang="zh-CN" altLang="zh-CN" dirty="0" smtClean="0">
                <a:solidFill>
                  <a:srgbClr val="0000FF"/>
                </a:solidFill>
              </a:rPr>
              <a:t>时</a:t>
            </a:r>
            <a:r>
              <a:rPr lang="zh-CN" altLang="en-US" dirty="0" smtClean="0"/>
              <a:t>，</a:t>
            </a:r>
            <a:r>
              <a:rPr lang="zh-CN" altLang="zh-CN" dirty="0" smtClean="0"/>
              <a:t>是</a:t>
            </a:r>
            <a:r>
              <a:rPr lang="zh-CN" altLang="zh-CN" dirty="0">
                <a:solidFill>
                  <a:srgbClr val="FF0000"/>
                </a:solidFill>
              </a:rPr>
              <a:t>全球管理</a:t>
            </a:r>
            <a:r>
              <a:rPr lang="zh-CN" altLang="zh-CN" dirty="0"/>
              <a:t>（保证在全球没有相同的地址），厂商向</a:t>
            </a:r>
            <a:r>
              <a:rPr lang="en-US" altLang="zh-CN" dirty="0"/>
              <a:t>IEEE</a:t>
            </a:r>
            <a:r>
              <a:rPr lang="zh-CN" altLang="zh-CN" dirty="0"/>
              <a:t>购买</a:t>
            </a:r>
            <a:r>
              <a:rPr lang="zh-CN" altLang="zh-CN" dirty="0" smtClean="0"/>
              <a:t>的</a:t>
            </a:r>
            <a:r>
              <a:rPr lang="en-US" altLang="zh-CN" dirty="0" smtClean="0"/>
              <a:t> OUI </a:t>
            </a:r>
            <a:r>
              <a:rPr lang="zh-CN" altLang="zh-CN" dirty="0" smtClean="0"/>
              <a:t>都</a:t>
            </a:r>
            <a:r>
              <a:rPr lang="zh-CN" altLang="zh-CN" dirty="0"/>
              <a:t>属于全球管理</a:t>
            </a:r>
            <a:r>
              <a:rPr lang="zh-CN" altLang="zh-CN" dirty="0" smtClean="0"/>
              <a:t>。</a:t>
            </a:r>
            <a:endParaRPr lang="en-US" altLang="zh-CN" dirty="0" smtClean="0"/>
          </a:p>
          <a:p>
            <a:r>
              <a:rPr lang="zh-CN" altLang="en-US" dirty="0" smtClean="0">
                <a:solidFill>
                  <a:srgbClr val="0000FF"/>
                </a:solidFill>
              </a:rPr>
              <a:t>当 </a:t>
            </a:r>
            <a:r>
              <a:rPr lang="en-US" altLang="zh-CN" dirty="0" smtClean="0">
                <a:solidFill>
                  <a:srgbClr val="0000FF"/>
                </a:solidFill>
              </a:rPr>
              <a:t>G/L</a:t>
            </a:r>
            <a:r>
              <a:rPr lang="zh-CN" altLang="zh-CN" dirty="0" smtClean="0">
                <a:solidFill>
                  <a:srgbClr val="0000FF"/>
                </a:solidFill>
              </a:rPr>
              <a:t>位</a:t>
            </a:r>
            <a:r>
              <a:rPr lang="en-US" altLang="zh-CN" dirty="0" smtClean="0">
                <a:solidFill>
                  <a:srgbClr val="0000FF"/>
                </a:solidFill>
              </a:rPr>
              <a:t> = 1 </a:t>
            </a:r>
            <a:r>
              <a:rPr lang="zh-CN" altLang="zh-CN" dirty="0">
                <a:solidFill>
                  <a:srgbClr val="0000FF"/>
                </a:solidFill>
              </a:rPr>
              <a:t>时</a:t>
            </a:r>
            <a:r>
              <a:rPr lang="zh-CN" altLang="en-US" dirty="0">
                <a:solidFill>
                  <a:srgbClr val="0000FF"/>
                </a:solidFill>
              </a:rPr>
              <a:t>，</a:t>
            </a:r>
            <a:r>
              <a:rPr lang="zh-CN" altLang="en-US" dirty="0"/>
              <a:t> </a:t>
            </a:r>
            <a:r>
              <a:rPr lang="zh-CN" altLang="zh-CN" dirty="0" smtClean="0"/>
              <a:t>是</a:t>
            </a:r>
            <a:r>
              <a:rPr lang="zh-CN" altLang="zh-CN" dirty="0">
                <a:solidFill>
                  <a:srgbClr val="FF0000"/>
                </a:solidFill>
              </a:rPr>
              <a:t>本地管理，</a:t>
            </a:r>
            <a:r>
              <a:rPr lang="zh-CN" altLang="zh-CN" dirty="0"/>
              <a:t>这时用户可任意分配网络上的地址。</a:t>
            </a:r>
            <a:endParaRPr lang="zh-CN" altLang="en-US" dirty="0"/>
          </a:p>
        </p:txBody>
      </p:sp>
    </p:spTree>
    <p:extLst>
      <p:ext uri="{BB962C8B-B14F-4D97-AF65-F5344CB8AC3E}">
        <p14:creationId xmlns="" xmlns:p14="http://schemas.microsoft.com/office/powerpoint/2010/main" val="33927751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ChangeArrowheads="1"/>
          </p:cNvSpPr>
          <p:nvPr/>
        </p:nvSpPr>
        <p:spPr bwMode="auto">
          <a:xfrm>
            <a:off x="4860634" y="-200055"/>
            <a:ext cx="18473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83971" name="Rectangle 4"/>
          <p:cNvSpPr>
            <a:spLocks noChangeArrowheads="1"/>
          </p:cNvSpPr>
          <p:nvPr/>
        </p:nvSpPr>
        <p:spPr bwMode="auto">
          <a:xfrm>
            <a:off x="4860634" y="3038445"/>
            <a:ext cx="18473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83972" name="Rectangle 5"/>
          <p:cNvSpPr>
            <a:spLocks noChangeArrowheads="1"/>
          </p:cNvSpPr>
          <p:nvPr/>
        </p:nvSpPr>
        <p:spPr bwMode="auto">
          <a:xfrm>
            <a:off x="4860634" y="-200055"/>
            <a:ext cx="18473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83973" name="Rectangle 6"/>
          <p:cNvSpPr>
            <a:spLocks noChangeArrowheads="1"/>
          </p:cNvSpPr>
          <p:nvPr/>
        </p:nvSpPr>
        <p:spPr bwMode="auto">
          <a:xfrm>
            <a:off x="4860634" y="3043208"/>
            <a:ext cx="18473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83974" name="Rectangle 7"/>
          <p:cNvSpPr>
            <a:spLocks noGrp="1" noChangeArrowheads="1"/>
          </p:cNvSpPr>
          <p:nvPr>
            <p:ph type="title"/>
          </p:nvPr>
        </p:nvSpPr>
        <p:spPr/>
        <p:txBody>
          <a:bodyPr/>
          <a:lstStyle/>
          <a:p>
            <a:pPr algn="ctr"/>
            <a:r>
              <a:rPr lang="zh-CN" altLang="en-US" sz="3600" dirty="0" smtClean="0"/>
              <a:t>网卡上的硬件地址</a:t>
            </a:r>
            <a:r>
              <a:rPr lang="zh-CN" altLang="en-US" dirty="0" smtClean="0"/>
              <a:t> </a:t>
            </a:r>
          </a:p>
        </p:txBody>
      </p:sp>
      <p:sp>
        <p:nvSpPr>
          <p:cNvPr id="83975" name="Freeform 13"/>
          <p:cNvSpPr>
            <a:spLocks/>
          </p:cNvSpPr>
          <p:nvPr/>
        </p:nvSpPr>
        <p:spPr bwMode="auto">
          <a:xfrm>
            <a:off x="2455863" y="3992564"/>
            <a:ext cx="1988079" cy="503237"/>
          </a:xfrm>
          <a:custGeom>
            <a:avLst/>
            <a:gdLst>
              <a:gd name="T0" fmla="*/ 0 w 1200"/>
              <a:gd name="T1" fmla="*/ 0 h 288"/>
              <a:gd name="T2" fmla="*/ 2147483647 w 1200"/>
              <a:gd name="T3" fmla="*/ 0 h 288"/>
              <a:gd name="T4" fmla="*/ 2147483647 w 1200"/>
              <a:gd name="T5" fmla="*/ 2147483647 h 288"/>
              <a:gd name="T6" fmla="*/ 0 60000 65536"/>
              <a:gd name="T7" fmla="*/ 0 60000 65536"/>
              <a:gd name="T8" fmla="*/ 0 60000 65536"/>
              <a:gd name="T9" fmla="*/ 0 w 1200"/>
              <a:gd name="T10" fmla="*/ 0 h 288"/>
              <a:gd name="T11" fmla="*/ 1200 w 1200"/>
              <a:gd name="T12" fmla="*/ 288 h 288"/>
            </a:gdLst>
            <a:ahLst/>
            <a:cxnLst>
              <a:cxn ang="T6">
                <a:pos x="T0" y="T1"/>
              </a:cxn>
              <a:cxn ang="T7">
                <a:pos x="T2" y="T3"/>
              </a:cxn>
              <a:cxn ang="T8">
                <a:pos x="T4" y="T5"/>
              </a:cxn>
            </a:cxnLst>
            <a:rect l="T9" t="T10" r="T11" b="T12"/>
            <a:pathLst>
              <a:path w="1200" h="288">
                <a:moveTo>
                  <a:pt x="0" y="0"/>
                </a:moveTo>
                <a:lnTo>
                  <a:pt x="1200" y="0"/>
                </a:lnTo>
                <a:lnTo>
                  <a:pt x="1200" y="288"/>
                </a:lnTo>
              </a:path>
            </a:pathLst>
          </a:custGeom>
          <a:noFill/>
          <a:ln w="28575">
            <a:solidFill>
              <a:srgbClr val="333399"/>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83976" name="Freeform 14"/>
          <p:cNvSpPr>
            <a:spLocks/>
          </p:cNvSpPr>
          <p:nvPr/>
        </p:nvSpPr>
        <p:spPr bwMode="auto">
          <a:xfrm>
            <a:off x="1977760" y="4495800"/>
            <a:ext cx="5964238" cy="838200"/>
          </a:xfrm>
          <a:custGeom>
            <a:avLst/>
            <a:gdLst>
              <a:gd name="T0" fmla="*/ 0 w 3648"/>
              <a:gd name="T1" fmla="*/ 2147483647 h 480"/>
              <a:gd name="T2" fmla="*/ 2147483647 w 3648"/>
              <a:gd name="T3" fmla="*/ 2147483647 h 480"/>
              <a:gd name="T4" fmla="*/ 2147483647 w 3648"/>
              <a:gd name="T5" fmla="*/ 0 h 480"/>
              <a:gd name="T6" fmla="*/ 2147483647 w 3648"/>
              <a:gd name="T7" fmla="*/ 0 h 480"/>
              <a:gd name="T8" fmla="*/ 2147483647 w 3648"/>
              <a:gd name="T9" fmla="*/ 2147483647 h 480"/>
              <a:gd name="T10" fmla="*/ 2147483647 w 3648"/>
              <a:gd name="T11" fmla="*/ 2147483647 h 480"/>
              <a:gd name="T12" fmla="*/ 0 60000 65536"/>
              <a:gd name="T13" fmla="*/ 0 60000 65536"/>
              <a:gd name="T14" fmla="*/ 0 60000 65536"/>
              <a:gd name="T15" fmla="*/ 0 60000 65536"/>
              <a:gd name="T16" fmla="*/ 0 60000 65536"/>
              <a:gd name="T17" fmla="*/ 0 60000 65536"/>
              <a:gd name="T18" fmla="*/ 0 w 3648"/>
              <a:gd name="T19" fmla="*/ 0 h 480"/>
              <a:gd name="T20" fmla="*/ 3648 w 3648"/>
              <a:gd name="T21" fmla="*/ 480 h 480"/>
            </a:gdLst>
            <a:ahLst/>
            <a:cxnLst>
              <a:cxn ang="T12">
                <a:pos x="T0" y="T1"/>
              </a:cxn>
              <a:cxn ang="T13">
                <a:pos x="T2" y="T3"/>
              </a:cxn>
              <a:cxn ang="T14">
                <a:pos x="T4" y="T5"/>
              </a:cxn>
              <a:cxn ang="T15">
                <a:pos x="T6" y="T7"/>
              </a:cxn>
              <a:cxn ang="T16">
                <a:pos x="T8" y="T9"/>
              </a:cxn>
              <a:cxn ang="T17">
                <a:pos x="T10" y="T11"/>
              </a:cxn>
            </a:cxnLst>
            <a:rect l="T18" t="T19" r="T20" b="T21"/>
            <a:pathLst>
              <a:path w="3648" h="480">
                <a:moveTo>
                  <a:pt x="0" y="480"/>
                </a:moveTo>
                <a:lnTo>
                  <a:pt x="96" y="480"/>
                </a:lnTo>
                <a:lnTo>
                  <a:pt x="96" y="0"/>
                </a:lnTo>
                <a:lnTo>
                  <a:pt x="3648" y="0"/>
                </a:lnTo>
                <a:lnTo>
                  <a:pt x="3648" y="480"/>
                </a:lnTo>
                <a:lnTo>
                  <a:pt x="3552" y="480"/>
                </a:lnTo>
              </a:path>
            </a:pathLst>
          </a:custGeom>
          <a:noFill/>
          <a:ln w="28575">
            <a:solidFill>
              <a:srgbClr val="333399"/>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pic>
        <p:nvPicPr>
          <p:cNvPr id="83977" name="Picture 15"/>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43662" y="4887914"/>
            <a:ext cx="708554"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3978" name="Picture 16"/>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408627" y="3741738"/>
            <a:ext cx="545175" cy="385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pic>
      <p:sp>
        <p:nvSpPr>
          <p:cNvPr id="83979" name="Text Box 17"/>
          <p:cNvSpPr txBox="1">
            <a:spLocks noChangeArrowheads="1"/>
          </p:cNvSpPr>
          <p:nvPr/>
        </p:nvSpPr>
        <p:spPr bwMode="auto">
          <a:xfrm>
            <a:off x="3239416" y="3184526"/>
            <a:ext cx="95410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ea typeface="宋体" charset="-122"/>
              </a:rPr>
              <a:t>路由器</a:t>
            </a:r>
          </a:p>
        </p:txBody>
      </p:sp>
      <p:sp>
        <p:nvSpPr>
          <p:cNvPr id="83980" name="Rectangle 18"/>
          <p:cNvSpPr>
            <a:spLocks noChangeArrowheads="1"/>
          </p:cNvSpPr>
          <p:nvPr/>
        </p:nvSpPr>
        <p:spPr bwMode="auto">
          <a:xfrm>
            <a:off x="3805899" y="3910014"/>
            <a:ext cx="398992" cy="166687"/>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83981" name="Rectangle 19"/>
          <p:cNvSpPr>
            <a:spLocks noChangeArrowheads="1"/>
          </p:cNvSpPr>
          <p:nvPr/>
        </p:nvSpPr>
        <p:spPr bwMode="auto">
          <a:xfrm>
            <a:off x="1580489" y="5251450"/>
            <a:ext cx="397271" cy="166688"/>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pic>
        <p:nvPicPr>
          <p:cNvPr id="83982" name="Picture 20"/>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965839" y="4878389"/>
            <a:ext cx="710275"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3983" name="Picture 21"/>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68848" y="4865688"/>
            <a:ext cx="706835" cy="711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3984" name="Rectangle 22"/>
          <p:cNvSpPr>
            <a:spLocks noChangeArrowheads="1"/>
          </p:cNvSpPr>
          <p:nvPr/>
        </p:nvSpPr>
        <p:spPr bwMode="auto">
          <a:xfrm>
            <a:off x="4443942" y="5251450"/>
            <a:ext cx="397272" cy="166688"/>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83985" name="Rectangle 23"/>
          <p:cNvSpPr>
            <a:spLocks noChangeArrowheads="1"/>
          </p:cNvSpPr>
          <p:nvPr/>
        </p:nvSpPr>
        <p:spPr bwMode="auto">
          <a:xfrm>
            <a:off x="7384785" y="5251450"/>
            <a:ext cx="398992" cy="166688"/>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83986" name="Freeform 24"/>
          <p:cNvSpPr>
            <a:spLocks/>
          </p:cNvSpPr>
          <p:nvPr/>
        </p:nvSpPr>
        <p:spPr bwMode="auto">
          <a:xfrm>
            <a:off x="4841215" y="4495800"/>
            <a:ext cx="159940" cy="838200"/>
          </a:xfrm>
          <a:custGeom>
            <a:avLst/>
            <a:gdLst>
              <a:gd name="T0" fmla="*/ 0 w 96"/>
              <a:gd name="T1" fmla="*/ 2147483647 h 480"/>
              <a:gd name="T2" fmla="*/ 2147483647 w 96"/>
              <a:gd name="T3" fmla="*/ 2147483647 h 480"/>
              <a:gd name="T4" fmla="*/ 2147483647 w 96"/>
              <a:gd name="T5" fmla="*/ 0 h 480"/>
              <a:gd name="T6" fmla="*/ 0 60000 65536"/>
              <a:gd name="T7" fmla="*/ 0 60000 65536"/>
              <a:gd name="T8" fmla="*/ 0 60000 65536"/>
              <a:gd name="T9" fmla="*/ 0 w 96"/>
              <a:gd name="T10" fmla="*/ 0 h 480"/>
              <a:gd name="T11" fmla="*/ 96 w 96"/>
              <a:gd name="T12" fmla="*/ 480 h 480"/>
            </a:gdLst>
            <a:ahLst/>
            <a:cxnLst>
              <a:cxn ang="T6">
                <a:pos x="T0" y="T1"/>
              </a:cxn>
              <a:cxn ang="T7">
                <a:pos x="T2" y="T3"/>
              </a:cxn>
              <a:cxn ang="T8">
                <a:pos x="T4" y="T5"/>
              </a:cxn>
            </a:cxnLst>
            <a:rect l="T9" t="T10" r="T11" b="T12"/>
            <a:pathLst>
              <a:path w="96" h="480">
                <a:moveTo>
                  <a:pt x="0" y="480"/>
                </a:moveTo>
                <a:lnTo>
                  <a:pt x="96" y="480"/>
                </a:lnTo>
                <a:lnTo>
                  <a:pt x="96" y="0"/>
                </a:lnTo>
              </a:path>
            </a:pathLst>
          </a:custGeom>
          <a:noFill/>
          <a:ln w="28575">
            <a:solidFill>
              <a:srgbClr val="333399"/>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83987" name="Rectangle 25"/>
          <p:cNvSpPr>
            <a:spLocks noChangeArrowheads="1"/>
          </p:cNvSpPr>
          <p:nvPr/>
        </p:nvSpPr>
        <p:spPr bwMode="auto">
          <a:xfrm>
            <a:off x="3090466" y="3910014"/>
            <a:ext cx="397271" cy="166687"/>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83988" name="Text Box 26"/>
          <p:cNvSpPr txBox="1">
            <a:spLocks noChangeArrowheads="1"/>
          </p:cNvSpPr>
          <p:nvPr/>
        </p:nvSpPr>
        <p:spPr bwMode="auto">
          <a:xfrm>
            <a:off x="880037" y="2990851"/>
            <a:ext cx="242245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000">
                <a:ea typeface="宋体" charset="-122"/>
              </a:rPr>
              <a:t>1A-24-F6-54-1B-0E</a:t>
            </a:r>
          </a:p>
        </p:txBody>
      </p:sp>
      <p:sp>
        <p:nvSpPr>
          <p:cNvPr id="83989" name="Line 27"/>
          <p:cNvSpPr>
            <a:spLocks noChangeShapeType="1"/>
          </p:cNvSpPr>
          <p:nvPr/>
        </p:nvSpPr>
        <p:spPr bwMode="auto">
          <a:xfrm>
            <a:off x="2772305" y="3500439"/>
            <a:ext cx="478102" cy="504825"/>
          </a:xfrm>
          <a:prstGeom prst="line">
            <a:avLst/>
          </a:prstGeom>
          <a:noFill/>
          <a:ln w="9525">
            <a:solidFill>
              <a:srgbClr val="333399"/>
            </a:solidFill>
            <a:round/>
            <a:headEnd/>
            <a:tailEnd type="triangle" w="sm" len="med"/>
          </a:ln>
          <a:extLst>
            <a:ext uri="{909E8E84-426E-40DD-AFC4-6F175D3DCCD1}">
              <a14:hiddenFill xmlns="" xmlns:a14="http://schemas.microsoft.com/office/drawing/2010/main">
                <a:noFill/>
              </a14:hiddenFill>
            </a:ext>
          </a:extLst>
        </p:spPr>
        <p:txBody>
          <a:bodyPr/>
          <a:lstStyle/>
          <a:p>
            <a:endParaRPr lang="zh-CN" altLang="en-US"/>
          </a:p>
        </p:txBody>
      </p:sp>
      <p:sp>
        <p:nvSpPr>
          <p:cNvPr id="83990" name="Text Box 28"/>
          <p:cNvSpPr txBox="1">
            <a:spLocks noChangeArrowheads="1"/>
          </p:cNvSpPr>
          <p:nvPr/>
        </p:nvSpPr>
        <p:spPr bwMode="auto">
          <a:xfrm>
            <a:off x="4549214" y="2990851"/>
            <a:ext cx="242245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000">
                <a:ea typeface="宋体" charset="-122"/>
              </a:rPr>
              <a:t>00-00-A2-A4-2C-02</a:t>
            </a:r>
          </a:p>
        </p:txBody>
      </p:sp>
      <p:sp>
        <p:nvSpPr>
          <p:cNvPr id="83991" name="Line 29"/>
          <p:cNvSpPr>
            <a:spLocks noChangeShapeType="1"/>
          </p:cNvSpPr>
          <p:nvPr/>
        </p:nvSpPr>
        <p:spPr bwMode="auto">
          <a:xfrm flipH="1">
            <a:off x="4044950" y="3500439"/>
            <a:ext cx="875375" cy="504825"/>
          </a:xfrm>
          <a:prstGeom prst="line">
            <a:avLst/>
          </a:prstGeom>
          <a:noFill/>
          <a:ln w="9525">
            <a:solidFill>
              <a:srgbClr val="333399"/>
            </a:solidFill>
            <a:round/>
            <a:headEnd/>
            <a:tailEnd type="triangle" w="sm" len="med"/>
          </a:ln>
          <a:extLst>
            <a:ext uri="{909E8E84-426E-40DD-AFC4-6F175D3DCCD1}">
              <a14:hiddenFill xmlns="" xmlns:a14="http://schemas.microsoft.com/office/drawing/2010/main">
                <a:noFill/>
              </a14:hiddenFill>
            </a:ext>
          </a:extLst>
        </p:spPr>
        <p:txBody>
          <a:bodyPr/>
          <a:lstStyle/>
          <a:p>
            <a:endParaRPr lang="zh-CN" altLang="en-US"/>
          </a:p>
        </p:txBody>
      </p:sp>
      <p:sp>
        <p:nvSpPr>
          <p:cNvPr id="83992" name="Text Box 30"/>
          <p:cNvSpPr txBox="1">
            <a:spLocks noChangeArrowheads="1"/>
          </p:cNvSpPr>
          <p:nvPr/>
        </p:nvSpPr>
        <p:spPr bwMode="auto">
          <a:xfrm>
            <a:off x="1512587" y="5695951"/>
            <a:ext cx="2436886"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000">
                <a:ea typeface="宋体" charset="-122"/>
              </a:rPr>
              <a:t>20-60-8C-C7-75-2A</a:t>
            </a:r>
          </a:p>
        </p:txBody>
      </p:sp>
      <p:sp>
        <p:nvSpPr>
          <p:cNvPr id="83993" name="Line 31"/>
          <p:cNvSpPr>
            <a:spLocks noChangeShapeType="1"/>
          </p:cNvSpPr>
          <p:nvPr/>
        </p:nvSpPr>
        <p:spPr bwMode="auto">
          <a:xfrm rot="16200000" flipV="1">
            <a:off x="1805253" y="5354241"/>
            <a:ext cx="461962" cy="361156"/>
          </a:xfrm>
          <a:prstGeom prst="line">
            <a:avLst/>
          </a:prstGeom>
          <a:noFill/>
          <a:ln w="9525">
            <a:solidFill>
              <a:srgbClr val="333399"/>
            </a:solidFill>
            <a:round/>
            <a:headEnd/>
            <a:tailEnd type="triangle" w="sm" len="med"/>
          </a:ln>
          <a:extLst>
            <a:ext uri="{909E8E84-426E-40DD-AFC4-6F175D3DCCD1}">
              <a14:hiddenFill xmlns="" xmlns:a14="http://schemas.microsoft.com/office/drawing/2010/main">
                <a:noFill/>
              </a14:hiddenFill>
            </a:ext>
          </a:extLst>
        </p:spPr>
        <p:txBody>
          <a:bodyPr/>
          <a:lstStyle/>
          <a:p>
            <a:endParaRPr lang="zh-CN" altLang="en-US"/>
          </a:p>
        </p:txBody>
      </p:sp>
      <p:sp>
        <p:nvSpPr>
          <p:cNvPr id="83994" name="Text Box 32"/>
          <p:cNvSpPr txBox="1">
            <a:spLocks noChangeArrowheads="1"/>
          </p:cNvSpPr>
          <p:nvPr/>
        </p:nvSpPr>
        <p:spPr bwMode="auto">
          <a:xfrm>
            <a:off x="4176495" y="5695951"/>
            <a:ext cx="236475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000">
                <a:ea typeface="宋体" charset="-122"/>
              </a:rPr>
              <a:t>08-00-20-47-1F-E4</a:t>
            </a:r>
          </a:p>
        </p:txBody>
      </p:sp>
      <p:sp>
        <p:nvSpPr>
          <p:cNvPr id="83995" name="Text Box 33"/>
          <p:cNvSpPr txBox="1">
            <a:spLocks noChangeArrowheads="1"/>
          </p:cNvSpPr>
          <p:nvPr/>
        </p:nvSpPr>
        <p:spPr bwMode="auto">
          <a:xfrm>
            <a:off x="7054153" y="5695951"/>
            <a:ext cx="240341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000">
                <a:ea typeface="宋体" charset="-122"/>
              </a:rPr>
              <a:t>20-60-8C-11-D2-F6</a:t>
            </a:r>
          </a:p>
        </p:txBody>
      </p:sp>
      <p:sp>
        <p:nvSpPr>
          <p:cNvPr id="83996" name="Line 34"/>
          <p:cNvSpPr>
            <a:spLocks noChangeShapeType="1"/>
          </p:cNvSpPr>
          <p:nvPr/>
        </p:nvSpPr>
        <p:spPr bwMode="auto">
          <a:xfrm rot="16200000" flipV="1">
            <a:off x="4588735" y="5353381"/>
            <a:ext cx="461962" cy="362876"/>
          </a:xfrm>
          <a:prstGeom prst="line">
            <a:avLst/>
          </a:prstGeom>
          <a:noFill/>
          <a:ln w="9525">
            <a:solidFill>
              <a:srgbClr val="333399"/>
            </a:solidFill>
            <a:round/>
            <a:headEnd/>
            <a:tailEnd type="triangle" w="sm" len="med"/>
          </a:ln>
          <a:extLst>
            <a:ext uri="{909E8E84-426E-40DD-AFC4-6F175D3DCCD1}">
              <a14:hiddenFill xmlns="" xmlns:a14="http://schemas.microsoft.com/office/drawing/2010/main">
                <a:noFill/>
              </a14:hiddenFill>
            </a:ext>
          </a:extLst>
        </p:spPr>
        <p:txBody>
          <a:bodyPr/>
          <a:lstStyle/>
          <a:p>
            <a:endParaRPr lang="zh-CN" altLang="en-US"/>
          </a:p>
        </p:txBody>
      </p:sp>
      <p:sp>
        <p:nvSpPr>
          <p:cNvPr id="83997" name="Line 35"/>
          <p:cNvSpPr>
            <a:spLocks noChangeShapeType="1"/>
          </p:cNvSpPr>
          <p:nvPr/>
        </p:nvSpPr>
        <p:spPr bwMode="auto">
          <a:xfrm rot="16200000" flipV="1">
            <a:off x="7450469" y="5353381"/>
            <a:ext cx="461962" cy="362876"/>
          </a:xfrm>
          <a:prstGeom prst="line">
            <a:avLst/>
          </a:prstGeom>
          <a:noFill/>
          <a:ln w="9525">
            <a:solidFill>
              <a:srgbClr val="333399"/>
            </a:solidFill>
            <a:round/>
            <a:headEnd/>
            <a:tailEnd type="triangle" w="sm" len="med"/>
          </a:ln>
          <a:extLst>
            <a:ext uri="{909E8E84-426E-40DD-AFC4-6F175D3DCCD1}">
              <a14:hiddenFill xmlns="" xmlns:a14="http://schemas.microsoft.com/office/drawing/2010/main">
                <a:noFill/>
              </a14:hiddenFill>
            </a:ext>
          </a:extLst>
        </p:spPr>
        <p:txBody>
          <a:bodyPr/>
          <a:lstStyle/>
          <a:p>
            <a:endParaRPr lang="zh-CN" altLang="en-US"/>
          </a:p>
        </p:txBody>
      </p:sp>
      <p:sp>
        <p:nvSpPr>
          <p:cNvPr id="83998" name="Text Box 37"/>
          <p:cNvSpPr txBox="1">
            <a:spLocks noChangeArrowheads="1"/>
          </p:cNvSpPr>
          <p:nvPr/>
        </p:nvSpPr>
        <p:spPr bwMode="auto">
          <a:xfrm>
            <a:off x="1427931" y="1825626"/>
            <a:ext cx="18473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zh-CN" sz="2000">
              <a:solidFill>
                <a:schemeClr val="tx1"/>
              </a:solidFill>
              <a:latin typeface="Tahoma" pitchFamily="34" charset="0"/>
              <a:ea typeface="宋体" charset="-122"/>
            </a:endParaRPr>
          </a:p>
        </p:txBody>
      </p:sp>
      <p:sp>
        <p:nvSpPr>
          <p:cNvPr id="83999" name="Text Box 61"/>
          <p:cNvSpPr txBox="1">
            <a:spLocks noChangeArrowheads="1"/>
          </p:cNvSpPr>
          <p:nvPr/>
        </p:nvSpPr>
        <p:spPr bwMode="auto">
          <a:xfrm>
            <a:off x="2383423" y="1916114"/>
            <a:ext cx="5262979"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lang="zh-CN" altLang="en-US" sz="2400">
                <a:latin typeface="黑体" pitchFamily="2" charset="-122"/>
              </a:rPr>
              <a:t>路由器由于同时连接到两个网络上，</a:t>
            </a:r>
          </a:p>
          <a:p>
            <a:pPr algn="ctr" eaLnBrk="1" hangingPunct="1">
              <a:spcBef>
                <a:spcPct val="0"/>
              </a:spcBef>
              <a:buClrTx/>
              <a:buSzTx/>
              <a:buFontTx/>
              <a:buNone/>
            </a:pPr>
            <a:r>
              <a:rPr lang="zh-CN" altLang="en-US" sz="2400">
                <a:latin typeface="黑体" pitchFamily="2" charset="-122"/>
              </a:rPr>
              <a:t>因此它有两块网卡和两个硬件地址。 </a:t>
            </a:r>
          </a:p>
        </p:txBody>
      </p:sp>
    </p:spTree>
    <p:extLst>
      <p:ext uri="{BB962C8B-B14F-4D97-AF65-F5344CB8AC3E}">
        <p14:creationId xmlns="" xmlns:p14="http://schemas.microsoft.com/office/powerpoint/2010/main" val="34197441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90600" y="635000"/>
            <a:ext cx="7924800" cy="2143125"/>
          </a:xfrm>
          <a:prstGeom prst="rect">
            <a:avLst/>
          </a:prstGeom>
          <a:noFill/>
        </p:spPr>
        <p:txBody>
          <a:bodyPr vert="horz" wrap="square" rtlCol="0" anchor="ctr" anchorCtr="0">
            <a:noAutofit/>
          </a:bodyPr>
          <a:lstStyle/>
          <a:p>
            <a:r>
              <a:rPr lang="zh-CN" altLang="en-US" sz="2800" dirty="0"/>
              <a:t>从数据链路层发送的帧要包含物理地址，该地址是（         ）</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3"/>
            </p:custDataLst>
          </p:nvPr>
        </p:nvSpPr>
        <p:spPr>
          <a:xfrm>
            <a:off x="1981200" y="2786063"/>
            <a:ext cx="6934200" cy="642938"/>
          </a:xfrm>
          <a:prstGeom prst="rect">
            <a:avLst/>
          </a:prstGeom>
          <a:noFill/>
        </p:spPr>
        <p:txBody>
          <a:bodyPr vert="horz" rtlCol="0" anchor="ctr" anchorCtr="0">
            <a:noAutofit/>
          </a:bodyPr>
          <a:lstStyle/>
          <a:p>
            <a:pPr>
              <a:buNone/>
            </a:pPr>
            <a:r>
              <a:rPr lang="zh-CN" altLang="en-US" sz="2800" dirty="0"/>
              <a:t>计算机的高层软件自己任意构造的</a:t>
            </a:r>
          </a:p>
        </p:txBody>
      </p:sp>
      <p:sp>
        <p:nvSpPr>
          <p:cNvPr id="7" name="TextBox 6"/>
          <p:cNvSpPr txBox="1"/>
          <p:nvPr>
            <p:custDataLst>
              <p:tags r:id="rId4"/>
            </p:custDataLst>
          </p:nvPr>
        </p:nvSpPr>
        <p:spPr>
          <a:xfrm>
            <a:off x="1981200" y="3643313"/>
            <a:ext cx="6934200" cy="642938"/>
          </a:xfrm>
          <a:prstGeom prst="rect">
            <a:avLst/>
          </a:prstGeom>
          <a:noFill/>
        </p:spPr>
        <p:txBody>
          <a:bodyPr vert="horz" rtlCol="0" anchor="ctr" anchorCtr="0">
            <a:noAutofit/>
          </a:bodyPr>
          <a:lstStyle/>
          <a:p>
            <a:pPr>
              <a:buNone/>
            </a:pPr>
            <a:r>
              <a:rPr lang="zh-CN" altLang="en-US" sz="2800" dirty="0"/>
              <a:t>计算机的高层软件按照某种规则构造的</a:t>
            </a:r>
          </a:p>
        </p:txBody>
      </p:sp>
      <p:sp>
        <p:nvSpPr>
          <p:cNvPr id="8" name="TextBox 7"/>
          <p:cNvSpPr txBox="1"/>
          <p:nvPr>
            <p:custDataLst>
              <p:tags r:id="rId5"/>
            </p:custDataLst>
          </p:nvPr>
        </p:nvSpPr>
        <p:spPr>
          <a:xfrm>
            <a:off x="1981200" y="4500563"/>
            <a:ext cx="6934200" cy="642938"/>
          </a:xfrm>
          <a:prstGeom prst="rect">
            <a:avLst/>
          </a:prstGeom>
          <a:noFill/>
        </p:spPr>
        <p:txBody>
          <a:bodyPr vert="horz" rtlCol="0" anchor="ctr" anchorCtr="0">
            <a:noAutofit/>
          </a:bodyPr>
          <a:lstStyle/>
          <a:p>
            <a:r>
              <a:rPr lang="zh-CN" altLang="en-US" sz="2800" dirty="0"/>
              <a:t>计算机从网卡的</a:t>
            </a:r>
            <a:r>
              <a:rPr lang="en-US" altLang="zh-CN" sz="2800" dirty="0"/>
              <a:t>ROM</a:t>
            </a:r>
            <a:r>
              <a:rPr lang="zh-CN" altLang="en-US" sz="2800" dirty="0"/>
              <a:t>中读出，并由软件放置到帧的首部的</a:t>
            </a:r>
            <a:endParaRPr lang="zh-CN" altLang="en-US" sz="2600" dirty="0">
              <a:solidFill>
                <a:srgbClr val="000000"/>
              </a:solidFill>
              <a:latin typeface="Microsoft Yahei"/>
              <a:ea typeface="Microsoft Yahei"/>
              <a:sym typeface="Microsoft Yahei"/>
            </a:endParaRPr>
          </a:p>
        </p:txBody>
      </p:sp>
      <p:sp>
        <p:nvSpPr>
          <p:cNvPr id="9" name="TextBox 8"/>
          <p:cNvSpPr txBox="1"/>
          <p:nvPr>
            <p:custDataLst>
              <p:tags r:id="rId6"/>
            </p:custDataLst>
          </p:nvPr>
        </p:nvSpPr>
        <p:spPr>
          <a:xfrm>
            <a:off x="1981200" y="5357813"/>
            <a:ext cx="6934200" cy="642938"/>
          </a:xfrm>
          <a:prstGeom prst="rect">
            <a:avLst/>
          </a:prstGeom>
          <a:noFill/>
        </p:spPr>
        <p:txBody>
          <a:bodyPr vert="horz" rtlCol="0" anchor="ctr" anchorCtr="0">
            <a:noAutofit/>
          </a:bodyPr>
          <a:lstStyle/>
          <a:p>
            <a:pPr>
              <a:buNone/>
            </a:pPr>
            <a:r>
              <a:rPr lang="zh-CN" altLang="en-US" sz="2800" dirty="0"/>
              <a:t>计算机从网卡的</a:t>
            </a:r>
            <a:r>
              <a:rPr lang="en-US" altLang="zh-CN" sz="2800" dirty="0"/>
              <a:t>RAM</a:t>
            </a:r>
            <a:r>
              <a:rPr lang="zh-CN" altLang="en-US" sz="2800" dirty="0"/>
              <a:t>中读出，并由软件放置到帧的首部的</a:t>
            </a:r>
          </a:p>
        </p:txBody>
      </p:sp>
      <p:sp>
        <p:nvSpPr>
          <p:cNvPr id="10" name="椭圆 9"/>
          <p:cNvSpPr>
            <a:spLocks noChangeAspect="1"/>
          </p:cNvSpPr>
          <p:nvPr>
            <p:custDataLst>
              <p:tags r:id="rId7"/>
            </p:custDataLst>
          </p:nvPr>
        </p:nvSpPr>
        <p:spPr bwMode="auto">
          <a:xfrm>
            <a:off x="12287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A</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1" name="椭圆 10"/>
          <p:cNvSpPr>
            <a:spLocks noChangeAspect="1"/>
          </p:cNvSpPr>
          <p:nvPr>
            <p:custDataLst>
              <p:tags r:id="rId8"/>
            </p:custDataLst>
          </p:nvPr>
        </p:nvSpPr>
        <p:spPr bwMode="auto">
          <a:xfrm>
            <a:off x="12287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B</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2" name="椭圆 11"/>
          <p:cNvSpPr>
            <a:spLocks noChangeAspect="1"/>
          </p:cNvSpPr>
          <p:nvPr>
            <p:custDataLst>
              <p:tags r:id="rId9"/>
            </p:custDataLst>
          </p:nvPr>
        </p:nvSpPr>
        <p:spPr bwMode="auto">
          <a:xfrm>
            <a:off x="1228725" y="456485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C</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3" name="椭圆 12"/>
          <p:cNvSpPr>
            <a:spLocks noChangeAspect="1"/>
          </p:cNvSpPr>
          <p:nvPr>
            <p:custDataLst>
              <p:tags r:id="rId10"/>
            </p:custDataLst>
          </p:nvPr>
        </p:nvSpPr>
        <p:spPr bwMode="auto">
          <a:xfrm>
            <a:off x="12287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D</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4" name="圆角矩形 13"/>
          <p:cNvSpPr/>
          <p:nvPr>
            <p:custDataLst>
              <p:tags r:id="rId11"/>
            </p:custDataLst>
          </p:nvPr>
        </p:nvSpPr>
        <p:spPr bwMode="auto">
          <a:xfrm>
            <a:off x="68580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提交</a:t>
            </a:r>
          </a:p>
        </p:txBody>
      </p:sp>
      <p:grpSp>
        <p:nvGrpSpPr>
          <p:cNvPr id="19" name="组合 18"/>
          <p:cNvGrpSpPr/>
          <p:nvPr>
            <p:custDataLst>
              <p:tags r:id="rId12"/>
            </p:custDataLst>
          </p:nvPr>
        </p:nvGrpSpPr>
        <p:grpSpPr>
          <a:xfrm>
            <a:off x="0" y="0"/>
            <a:ext cx="9906000" cy="635000"/>
            <a:chOff x="0" y="0"/>
            <a:chExt cx="9906000" cy="635000"/>
          </a:xfrm>
        </p:grpSpPr>
        <p:sp>
          <p:nvSpPr>
            <p:cNvPr id="15" name="TitleBackground"/>
            <p:cNvSpPr/>
            <p:nvPr>
              <p:custDataLst>
                <p:tags r:id="rId14"/>
              </p:custDataLst>
            </p:nvPr>
          </p:nvSpPr>
          <p:spPr bwMode="auto">
            <a:xfrm>
              <a:off x="0" y="0"/>
              <a:ext cx="9906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6"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13"/>
            </p:custDataLst>
          </p:nvPr>
        </p:nvPicPr>
        <p:blipFill>
          <a:blip r:embed="rId19" cstate="print">
            <a:extLst>
              <a:ext uri="{28A0092B-C50C-407E-A947-70E740481C1C}">
                <a14:useLocalDpi xmlns="" xmlns:a14="http://schemas.microsoft.com/office/drawing/2010/main" val="0"/>
              </a:ext>
            </a:extLst>
          </a:blip>
          <a:stretch>
            <a:fillRect/>
          </a:stretch>
        </p:blipFill>
        <p:spPr>
          <a:xfrm>
            <a:off x="8356600" y="63500"/>
            <a:ext cx="1422400" cy="508000"/>
          </a:xfrm>
          <a:prstGeom prst="rect">
            <a:avLst/>
          </a:prstGeom>
        </p:spPr>
      </p:pic>
    </p:spTree>
    <p:custDataLst>
      <p:tags r:id="rId1"/>
    </p:custDataLst>
    <p:extLst>
      <p:ext uri="{BB962C8B-B14F-4D97-AF65-F5344CB8AC3E}">
        <p14:creationId xmlns="" xmlns:p14="http://schemas.microsoft.com/office/powerpoint/2010/main" val="3966259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algn="ctr"/>
            <a:r>
              <a:rPr lang="zh-CN" altLang="en-US" sz="4800"/>
              <a:t>适配器检查 </a:t>
            </a:r>
            <a:r>
              <a:rPr lang="en-US" altLang="zh-CN" sz="4800"/>
              <a:t>MAC </a:t>
            </a:r>
            <a:r>
              <a:rPr lang="zh-CN" altLang="en-US" sz="4800"/>
              <a:t>地址 </a:t>
            </a:r>
          </a:p>
        </p:txBody>
      </p:sp>
      <p:sp>
        <p:nvSpPr>
          <p:cNvPr id="443395" name="Rectangle 3"/>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适配器从网络上每收到一个 </a:t>
            </a:r>
            <a:r>
              <a:rPr lang="en-US" altLang="zh-CN" dirty="0"/>
              <a:t>MAC </a:t>
            </a:r>
            <a:r>
              <a:rPr lang="zh-CN" altLang="en-US" dirty="0"/>
              <a:t>帧就首先用硬件检查 </a:t>
            </a:r>
            <a:r>
              <a:rPr lang="en-US" altLang="zh-CN" dirty="0"/>
              <a:t>MAC </a:t>
            </a:r>
            <a:r>
              <a:rPr lang="zh-CN" altLang="en-US" dirty="0"/>
              <a:t>帧中的 </a:t>
            </a:r>
            <a:r>
              <a:rPr lang="en-US" altLang="zh-CN" dirty="0"/>
              <a:t>MAC </a:t>
            </a:r>
            <a:r>
              <a:rPr lang="zh-CN" altLang="en-US" dirty="0" smtClean="0"/>
              <a:t>地址。</a:t>
            </a:r>
            <a:endParaRPr lang="en-US" altLang="zh-CN" dirty="0"/>
          </a:p>
          <a:p>
            <a:pPr lvl="1"/>
            <a:r>
              <a:rPr lang="zh-CN" altLang="en-US" dirty="0"/>
              <a:t>如果是</a:t>
            </a:r>
            <a:r>
              <a:rPr lang="zh-CN" altLang="en-US" dirty="0">
                <a:solidFill>
                  <a:srgbClr val="FF0000"/>
                </a:solidFill>
              </a:rPr>
              <a:t>发往本站的帧</a:t>
            </a:r>
            <a:r>
              <a:rPr lang="zh-CN" altLang="en-US" dirty="0"/>
              <a:t>则收下，然后再进行其他的处理。</a:t>
            </a:r>
          </a:p>
          <a:p>
            <a:pPr lvl="1"/>
            <a:r>
              <a:rPr lang="zh-CN" altLang="en-US" dirty="0"/>
              <a:t>否则就将此帧丢弃，不再进行其他的处理。</a:t>
            </a:r>
          </a:p>
          <a:p>
            <a:r>
              <a:rPr lang="zh-CN" altLang="en-US" dirty="0">
                <a:solidFill>
                  <a:srgbClr val="0000FF"/>
                </a:solidFill>
              </a:rPr>
              <a:t>“发往本站的帧”包括以下三种帧： </a:t>
            </a:r>
          </a:p>
          <a:p>
            <a:pPr lvl="1"/>
            <a:r>
              <a:rPr lang="zh-CN" altLang="en-US" dirty="0">
                <a:solidFill>
                  <a:srgbClr val="FF0000"/>
                </a:solidFill>
              </a:rPr>
              <a:t>单</a:t>
            </a:r>
            <a:r>
              <a:rPr lang="zh-CN" altLang="en-US" dirty="0" smtClean="0">
                <a:solidFill>
                  <a:srgbClr val="FF0000"/>
                </a:solidFill>
              </a:rPr>
              <a:t>播 </a:t>
            </a:r>
            <a:r>
              <a:rPr lang="en-US" altLang="zh-CN" dirty="0" smtClean="0"/>
              <a:t>(</a:t>
            </a:r>
            <a:r>
              <a:rPr lang="en-US" altLang="zh-CN" dirty="0"/>
              <a:t>unicast</a:t>
            </a:r>
            <a:r>
              <a:rPr lang="en-US" altLang="zh-CN" dirty="0" smtClean="0"/>
              <a:t>) </a:t>
            </a:r>
            <a:r>
              <a:rPr lang="zh-CN" altLang="en-US" dirty="0" smtClean="0"/>
              <a:t>帧</a:t>
            </a:r>
            <a:r>
              <a:rPr lang="zh-CN" altLang="en-US" dirty="0"/>
              <a:t>（一对一）</a:t>
            </a:r>
          </a:p>
          <a:p>
            <a:pPr lvl="1"/>
            <a:r>
              <a:rPr lang="zh-CN" altLang="en-US" dirty="0" smtClean="0">
                <a:solidFill>
                  <a:srgbClr val="FF0000"/>
                </a:solidFill>
              </a:rPr>
              <a:t>广播 </a:t>
            </a:r>
            <a:r>
              <a:rPr lang="en-US" altLang="zh-CN" dirty="0" smtClean="0"/>
              <a:t>(</a:t>
            </a:r>
            <a:r>
              <a:rPr lang="en-US" altLang="zh-CN" dirty="0"/>
              <a:t>broadcast</a:t>
            </a:r>
            <a:r>
              <a:rPr lang="en-US" altLang="zh-CN" dirty="0" smtClean="0"/>
              <a:t>) </a:t>
            </a:r>
            <a:r>
              <a:rPr lang="zh-CN" altLang="en-US" dirty="0" smtClean="0"/>
              <a:t>帧</a:t>
            </a:r>
            <a:r>
              <a:rPr lang="zh-CN" altLang="en-US" dirty="0"/>
              <a:t>（一对全体）</a:t>
            </a:r>
          </a:p>
          <a:p>
            <a:pPr lvl="1"/>
            <a:r>
              <a:rPr lang="zh-CN" altLang="en-US" dirty="0">
                <a:solidFill>
                  <a:srgbClr val="FF0000"/>
                </a:solidFill>
              </a:rPr>
              <a:t>多</a:t>
            </a:r>
            <a:r>
              <a:rPr lang="zh-CN" altLang="en-US" dirty="0" smtClean="0">
                <a:solidFill>
                  <a:srgbClr val="FF0000"/>
                </a:solidFill>
              </a:rPr>
              <a:t>播 </a:t>
            </a:r>
            <a:r>
              <a:rPr lang="en-US" altLang="zh-CN" dirty="0" smtClean="0"/>
              <a:t>(</a:t>
            </a:r>
            <a:r>
              <a:rPr lang="en-US" altLang="zh-CN" dirty="0"/>
              <a:t>multicast</a:t>
            </a:r>
            <a:r>
              <a:rPr lang="en-US" altLang="zh-CN" dirty="0" smtClean="0"/>
              <a:t>) </a:t>
            </a:r>
            <a:r>
              <a:rPr lang="zh-CN" altLang="en-US" dirty="0" smtClean="0"/>
              <a:t>帧</a:t>
            </a:r>
            <a:r>
              <a:rPr lang="zh-CN" altLang="en-US" dirty="0"/>
              <a:t>（一对多</a:t>
            </a:r>
            <a:r>
              <a:rPr lang="zh-CN" altLang="en-US" dirty="0" smtClean="0"/>
              <a:t>）</a:t>
            </a:r>
            <a:endParaRPr lang="en-US" altLang="zh-CN" dirty="0" smtClean="0"/>
          </a:p>
        </p:txBody>
      </p:sp>
    </p:spTree>
    <p:extLst>
      <p:ext uri="{BB962C8B-B14F-4D97-AF65-F5344CB8AC3E}">
        <p14:creationId xmlns="" xmlns:p14="http://schemas.microsoft.com/office/powerpoint/2010/main" val="37203828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339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3395">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3395">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3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algn="ctr"/>
            <a:r>
              <a:rPr lang="zh-CN" altLang="en-US" sz="4800"/>
              <a:t>适配器检查 </a:t>
            </a:r>
            <a:r>
              <a:rPr lang="en-US" altLang="zh-CN" sz="4800"/>
              <a:t>MAC </a:t>
            </a:r>
            <a:r>
              <a:rPr lang="zh-CN" altLang="en-US" sz="4800"/>
              <a:t>地址 </a:t>
            </a:r>
          </a:p>
        </p:txBody>
      </p:sp>
      <p:sp>
        <p:nvSpPr>
          <p:cNvPr id="443395" name="Rectangle 3"/>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smtClean="0"/>
              <a:t>所有</a:t>
            </a:r>
            <a:r>
              <a:rPr lang="zh-CN" altLang="zh-CN" dirty="0"/>
              <a:t>的适配器都</a:t>
            </a:r>
            <a:r>
              <a:rPr lang="zh-CN" altLang="zh-CN" dirty="0" smtClean="0"/>
              <a:t>至少</a:t>
            </a:r>
            <a:r>
              <a:rPr lang="zh-CN" altLang="zh-CN" dirty="0"/>
              <a:t>能够识别前两种帧，即</a:t>
            </a:r>
            <a:r>
              <a:rPr lang="zh-CN" altLang="zh-CN" dirty="0">
                <a:solidFill>
                  <a:srgbClr val="FF0000"/>
                </a:solidFill>
              </a:rPr>
              <a:t>能够识别单</a:t>
            </a:r>
            <a:r>
              <a:rPr lang="zh-CN" altLang="zh-CN" dirty="0" smtClean="0">
                <a:solidFill>
                  <a:srgbClr val="FF0000"/>
                </a:solidFill>
              </a:rPr>
              <a:t>播</a:t>
            </a:r>
            <a:r>
              <a:rPr lang="zh-CN" altLang="en-US" dirty="0" smtClean="0">
                <a:solidFill>
                  <a:srgbClr val="FF0000"/>
                </a:solidFill>
              </a:rPr>
              <a:t>地址</a:t>
            </a:r>
            <a:r>
              <a:rPr lang="zh-CN" altLang="zh-CN" dirty="0" smtClean="0">
                <a:solidFill>
                  <a:srgbClr val="FF0000"/>
                </a:solidFill>
              </a:rPr>
              <a:t>和广播地址。</a:t>
            </a:r>
            <a:endParaRPr lang="en-US" altLang="zh-CN" dirty="0" smtClean="0">
              <a:solidFill>
                <a:srgbClr val="FF0000"/>
              </a:solidFill>
            </a:endParaRPr>
          </a:p>
          <a:p>
            <a:r>
              <a:rPr lang="zh-CN" altLang="zh-CN" dirty="0" smtClean="0"/>
              <a:t>有</a:t>
            </a:r>
            <a:r>
              <a:rPr lang="zh-CN" altLang="zh-CN" dirty="0"/>
              <a:t>的适配器可用编程方法识别多播</a:t>
            </a:r>
            <a:r>
              <a:rPr lang="zh-CN" altLang="zh-CN" dirty="0" smtClean="0"/>
              <a:t>地址</a:t>
            </a:r>
            <a:r>
              <a:rPr lang="zh-CN" altLang="en-US" dirty="0" smtClean="0"/>
              <a:t>。</a:t>
            </a:r>
            <a:endParaRPr lang="en-US" altLang="zh-CN" dirty="0" smtClean="0"/>
          </a:p>
          <a:p>
            <a:r>
              <a:rPr lang="zh-CN" altLang="zh-CN" dirty="0" smtClean="0">
                <a:solidFill>
                  <a:srgbClr val="0000FF"/>
                </a:solidFill>
              </a:rPr>
              <a:t>只有</a:t>
            </a:r>
            <a:r>
              <a:rPr lang="zh-CN" altLang="zh-CN" dirty="0">
                <a:solidFill>
                  <a:srgbClr val="0000FF"/>
                </a:solidFill>
              </a:rPr>
              <a:t>目的地址才能使用广播地址和多播地址</a:t>
            </a:r>
            <a:r>
              <a:rPr lang="zh-CN" altLang="zh-CN" dirty="0" smtClean="0">
                <a:solidFill>
                  <a:srgbClr val="0000FF"/>
                </a:solidFill>
              </a:rPr>
              <a:t>。</a:t>
            </a:r>
            <a:endParaRPr lang="en-US" altLang="zh-CN" dirty="0" smtClean="0">
              <a:solidFill>
                <a:srgbClr val="0000FF"/>
              </a:solidFill>
            </a:endParaRPr>
          </a:p>
          <a:p>
            <a:r>
              <a:rPr lang="zh-CN" altLang="en-US" dirty="0" smtClean="0"/>
              <a:t>以</a:t>
            </a:r>
            <a:r>
              <a:rPr lang="zh-CN" altLang="zh-CN" dirty="0">
                <a:solidFill>
                  <a:srgbClr val="FF0000"/>
                </a:solidFill>
              </a:rPr>
              <a:t>混杂</a:t>
            </a:r>
            <a:r>
              <a:rPr lang="zh-CN" altLang="zh-CN" dirty="0" smtClean="0">
                <a:solidFill>
                  <a:srgbClr val="FF0000"/>
                </a:solidFill>
              </a:rPr>
              <a:t>方式</a:t>
            </a:r>
            <a:r>
              <a:rPr lang="en-US" altLang="zh-CN" dirty="0" smtClean="0">
                <a:solidFill>
                  <a:srgbClr val="FF0000"/>
                </a:solidFill>
              </a:rPr>
              <a:t> </a:t>
            </a:r>
            <a:r>
              <a:rPr lang="en-US" altLang="zh-CN" dirty="0" smtClean="0"/>
              <a:t>(</a:t>
            </a:r>
            <a:r>
              <a:rPr lang="en-US" altLang="zh-CN" dirty="0"/>
              <a:t>promiscuous mode</a:t>
            </a:r>
            <a:r>
              <a:rPr lang="en-US" altLang="zh-CN" dirty="0" smtClean="0"/>
              <a:t>) </a:t>
            </a:r>
            <a:r>
              <a:rPr lang="zh-CN" altLang="en-US" dirty="0" smtClean="0"/>
              <a:t>工作的</a:t>
            </a:r>
            <a:r>
              <a:rPr lang="zh-CN" altLang="zh-CN" dirty="0" smtClean="0"/>
              <a:t>以太网适配器只要</a:t>
            </a:r>
            <a:r>
              <a:rPr lang="zh-CN" altLang="zh-CN" dirty="0"/>
              <a:t>“听到”有帧在以太网上传输就</a:t>
            </a:r>
            <a:r>
              <a:rPr lang="zh-CN" altLang="zh-CN" dirty="0" smtClean="0"/>
              <a:t>都接收下来</a:t>
            </a:r>
            <a:r>
              <a:rPr lang="zh-CN" altLang="en-US" dirty="0" smtClean="0"/>
              <a:t>。</a:t>
            </a:r>
            <a:endParaRPr lang="zh-CN" altLang="en-US" dirty="0"/>
          </a:p>
        </p:txBody>
      </p:sp>
    </p:spTree>
    <p:extLst>
      <p:ext uri="{BB962C8B-B14F-4D97-AF65-F5344CB8AC3E}">
        <p14:creationId xmlns="" xmlns:p14="http://schemas.microsoft.com/office/powerpoint/2010/main" val="21200655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90600" y="635000"/>
            <a:ext cx="7924800" cy="2143125"/>
          </a:xfrm>
          <a:prstGeom prst="rect">
            <a:avLst/>
          </a:prstGeom>
          <a:noFill/>
        </p:spPr>
        <p:txBody>
          <a:bodyPr vert="horz" wrap="square" rtlCol="0" anchor="ctr" anchorCtr="0">
            <a:noAutofit/>
          </a:bodyPr>
          <a:lstStyle/>
          <a:p>
            <a:r>
              <a:rPr lang="zh-CN" altLang="en-US" sz="2800" dirty="0">
                <a:latin typeface="黑体" pitchFamily="2" charset="-122"/>
              </a:rPr>
              <a:t>从数据链路层发送的帧包含源物理地址和目的物理地址。源物理</a:t>
            </a:r>
            <a:r>
              <a:rPr lang="zh-CN" altLang="en-US" sz="2800" dirty="0" smtClean="0">
                <a:latin typeface="黑体" pitchFamily="2" charset="-122"/>
              </a:rPr>
              <a:t>地址是</a:t>
            </a:r>
            <a:r>
              <a:rPr lang="zh-CN" altLang="en-US" sz="2800" dirty="0">
                <a:latin typeface="黑体" pitchFamily="2" charset="-122"/>
              </a:rPr>
              <a:t>（        ）</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3"/>
            </p:custDataLst>
          </p:nvPr>
        </p:nvSpPr>
        <p:spPr>
          <a:xfrm>
            <a:off x="1981200" y="2786063"/>
            <a:ext cx="6934200" cy="642938"/>
          </a:xfrm>
          <a:prstGeom prst="rect">
            <a:avLst/>
          </a:prstGeom>
          <a:noFill/>
        </p:spPr>
        <p:txBody>
          <a:bodyPr vert="horz" rtlCol="0" anchor="ctr" anchorCtr="0">
            <a:noAutofit/>
          </a:bodyPr>
          <a:lstStyle/>
          <a:p>
            <a:r>
              <a:rPr lang="zh-CN" altLang="en-US" sz="2800" dirty="0">
                <a:latin typeface="黑体" pitchFamily="2" charset="-122"/>
              </a:rPr>
              <a:t>单播地址</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4"/>
            </p:custDataLst>
          </p:nvPr>
        </p:nvSpPr>
        <p:spPr>
          <a:xfrm>
            <a:off x="1981200" y="3643313"/>
            <a:ext cx="6934200" cy="642938"/>
          </a:xfrm>
          <a:prstGeom prst="rect">
            <a:avLst/>
          </a:prstGeom>
          <a:noFill/>
        </p:spPr>
        <p:txBody>
          <a:bodyPr vert="horz" rtlCol="0" anchor="ctr" anchorCtr="0">
            <a:noAutofit/>
          </a:bodyPr>
          <a:lstStyle/>
          <a:p>
            <a:pPr>
              <a:buNone/>
            </a:pPr>
            <a:r>
              <a:rPr lang="zh-CN" altLang="en-US" sz="2800" dirty="0">
                <a:latin typeface="黑体" pitchFamily="2" charset="-122"/>
              </a:rPr>
              <a:t>广播地址</a:t>
            </a:r>
          </a:p>
        </p:txBody>
      </p:sp>
      <p:sp>
        <p:nvSpPr>
          <p:cNvPr id="8" name="TextBox 7"/>
          <p:cNvSpPr txBox="1"/>
          <p:nvPr>
            <p:custDataLst>
              <p:tags r:id="rId5"/>
            </p:custDataLst>
          </p:nvPr>
        </p:nvSpPr>
        <p:spPr>
          <a:xfrm>
            <a:off x="1981200" y="4500563"/>
            <a:ext cx="6934200" cy="642938"/>
          </a:xfrm>
          <a:prstGeom prst="rect">
            <a:avLst/>
          </a:prstGeom>
          <a:noFill/>
        </p:spPr>
        <p:txBody>
          <a:bodyPr vert="horz" rtlCol="0" anchor="ctr" anchorCtr="0">
            <a:noAutofit/>
          </a:bodyPr>
          <a:lstStyle/>
          <a:p>
            <a:pPr>
              <a:buNone/>
            </a:pPr>
            <a:r>
              <a:rPr lang="zh-CN" altLang="en-US" sz="2800" dirty="0">
                <a:latin typeface="黑体" pitchFamily="2" charset="-122"/>
              </a:rPr>
              <a:t>多播地址</a:t>
            </a:r>
          </a:p>
        </p:txBody>
      </p:sp>
      <p:sp>
        <p:nvSpPr>
          <p:cNvPr id="10" name="椭圆 9"/>
          <p:cNvSpPr>
            <a:spLocks noChangeAspect="1"/>
          </p:cNvSpPr>
          <p:nvPr>
            <p:custDataLst>
              <p:tags r:id="rId6"/>
            </p:custDataLst>
          </p:nvPr>
        </p:nvSpPr>
        <p:spPr bwMode="auto">
          <a:xfrm>
            <a:off x="1228725" y="285035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A</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1" name="椭圆 10"/>
          <p:cNvSpPr>
            <a:spLocks noChangeAspect="1"/>
          </p:cNvSpPr>
          <p:nvPr>
            <p:custDataLst>
              <p:tags r:id="rId7"/>
            </p:custDataLst>
          </p:nvPr>
        </p:nvSpPr>
        <p:spPr bwMode="auto">
          <a:xfrm>
            <a:off x="12287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B</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2" name="椭圆 11"/>
          <p:cNvSpPr>
            <a:spLocks noChangeAspect="1"/>
          </p:cNvSpPr>
          <p:nvPr>
            <p:custDataLst>
              <p:tags r:id="rId8"/>
            </p:custDataLst>
          </p:nvPr>
        </p:nvSpPr>
        <p:spPr bwMode="auto">
          <a:xfrm>
            <a:off x="12287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C</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4" name="圆角矩形 13"/>
          <p:cNvSpPr/>
          <p:nvPr>
            <p:custDataLst>
              <p:tags r:id="rId9"/>
            </p:custDataLst>
          </p:nvPr>
        </p:nvSpPr>
        <p:spPr bwMode="auto">
          <a:xfrm>
            <a:off x="68580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提交</a:t>
            </a:r>
          </a:p>
        </p:txBody>
      </p:sp>
      <p:grpSp>
        <p:nvGrpSpPr>
          <p:cNvPr id="19" name="组合 18"/>
          <p:cNvGrpSpPr/>
          <p:nvPr>
            <p:custDataLst>
              <p:tags r:id="rId10"/>
            </p:custDataLst>
          </p:nvPr>
        </p:nvGrpSpPr>
        <p:grpSpPr>
          <a:xfrm>
            <a:off x="0" y="0"/>
            <a:ext cx="9906000" cy="635000"/>
            <a:chOff x="0" y="0"/>
            <a:chExt cx="9906000" cy="635000"/>
          </a:xfrm>
        </p:grpSpPr>
        <p:sp>
          <p:nvSpPr>
            <p:cNvPr id="15" name="TitleBackground"/>
            <p:cNvSpPr/>
            <p:nvPr>
              <p:custDataLst>
                <p:tags r:id="rId12"/>
              </p:custDataLst>
            </p:nvPr>
          </p:nvSpPr>
          <p:spPr bwMode="auto">
            <a:xfrm>
              <a:off x="0" y="0"/>
              <a:ext cx="9906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6" name="ColorBlock"/>
            <p:cNvSpPr/>
            <p:nvPr>
              <p:custDataLst>
                <p:tags r:id="rId1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7"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8"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11"/>
            </p:custDataLst>
          </p:nvPr>
        </p:nvPicPr>
        <p:blipFill>
          <a:blip r:embed="rId17" cstate="print">
            <a:extLst>
              <a:ext uri="{28A0092B-C50C-407E-A947-70E740481C1C}">
                <a14:useLocalDpi xmlns="" xmlns:a14="http://schemas.microsoft.com/office/drawing/2010/main" val="0"/>
              </a:ext>
            </a:extLst>
          </a:blip>
          <a:stretch>
            <a:fillRect/>
          </a:stretch>
        </p:blipFill>
        <p:spPr>
          <a:xfrm>
            <a:off x="8356600" y="63500"/>
            <a:ext cx="1422400" cy="508000"/>
          </a:xfrm>
          <a:prstGeom prst="rect">
            <a:avLst/>
          </a:prstGeom>
        </p:spPr>
      </p:pic>
    </p:spTree>
    <p:custDataLst>
      <p:tags r:id="rId1"/>
    </p:custDataLst>
    <p:extLst>
      <p:ext uri="{BB962C8B-B14F-4D97-AF65-F5344CB8AC3E}">
        <p14:creationId xmlns="" xmlns:p14="http://schemas.microsoft.com/office/powerpoint/2010/main" val="194468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90600" y="635000"/>
            <a:ext cx="7924800" cy="2143125"/>
          </a:xfrm>
          <a:prstGeom prst="rect">
            <a:avLst/>
          </a:prstGeom>
          <a:noFill/>
        </p:spPr>
        <p:txBody>
          <a:bodyPr vert="horz" wrap="square" rtlCol="0" anchor="ctr" anchorCtr="0">
            <a:noAutofit/>
          </a:bodyPr>
          <a:lstStyle/>
          <a:p>
            <a:r>
              <a:rPr lang="zh-CN" altLang="en-US" sz="2800" dirty="0">
                <a:latin typeface="黑体" pitchFamily="2" charset="-122"/>
              </a:rPr>
              <a:t>从数据链路层发送的帧包含源物理地址和目的物理地址</a:t>
            </a:r>
            <a:r>
              <a:rPr lang="zh-CN" altLang="en-US" sz="2800" dirty="0" smtClean="0">
                <a:latin typeface="黑体" pitchFamily="2" charset="-122"/>
              </a:rPr>
              <a:t>。目的物理地址</a:t>
            </a:r>
            <a:r>
              <a:rPr lang="zh-CN" altLang="en-US" sz="2800" dirty="0">
                <a:latin typeface="黑体" pitchFamily="2" charset="-122"/>
              </a:rPr>
              <a:t>可以是（        ）</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3"/>
            </p:custDataLst>
          </p:nvPr>
        </p:nvSpPr>
        <p:spPr>
          <a:xfrm>
            <a:off x="1981200" y="2786063"/>
            <a:ext cx="6934200" cy="642938"/>
          </a:xfrm>
          <a:prstGeom prst="rect">
            <a:avLst/>
          </a:prstGeom>
          <a:noFill/>
        </p:spPr>
        <p:txBody>
          <a:bodyPr vert="horz" rtlCol="0" anchor="ctr" anchorCtr="0">
            <a:noAutofit/>
          </a:bodyPr>
          <a:lstStyle/>
          <a:p>
            <a:r>
              <a:rPr lang="zh-CN" altLang="en-US" sz="2800" dirty="0">
                <a:latin typeface="黑体" pitchFamily="2" charset="-122"/>
              </a:rPr>
              <a:t>单播地址</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4"/>
            </p:custDataLst>
          </p:nvPr>
        </p:nvSpPr>
        <p:spPr>
          <a:xfrm>
            <a:off x="1981200" y="3643313"/>
            <a:ext cx="6934200" cy="642938"/>
          </a:xfrm>
          <a:prstGeom prst="rect">
            <a:avLst/>
          </a:prstGeom>
          <a:noFill/>
        </p:spPr>
        <p:txBody>
          <a:bodyPr vert="horz" rtlCol="0" anchor="ctr" anchorCtr="0">
            <a:noAutofit/>
          </a:bodyPr>
          <a:lstStyle/>
          <a:p>
            <a:pPr>
              <a:buNone/>
            </a:pPr>
            <a:r>
              <a:rPr lang="zh-CN" altLang="en-US" sz="2800" dirty="0">
                <a:latin typeface="黑体" pitchFamily="2" charset="-122"/>
              </a:rPr>
              <a:t>广播地址</a:t>
            </a:r>
          </a:p>
        </p:txBody>
      </p:sp>
      <p:sp>
        <p:nvSpPr>
          <p:cNvPr id="8" name="TextBox 7"/>
          <p:cNvSpPr txBox="1"/>
          <p:nvPr>
            <p:custDataLst>
              <p:tags r:id="rId5"/>
            </p:custDataLst>
          </p:nvPr>
        </p:nvSpPr>
        <p:spPr>
          <a:xfrm>
            <a:off x="1981200" y="4500563"/>
            <a:ext cx="6934200" cy="642938"/>
          </a:xfrm>
          <a:prstGeom prst="rect">
            <a:avLst/>
          </a:prstGeom>
          <a:noFill/>
        </p:spPr>
        <p:txBody>
          <a:bodyPr vert="horz" rtlCol="0" anchor="ctr" anchorCtr="0">
            <a:noAutofit/>
          </a:bodyPr>
          <a:lstStyle/>
          <a:p>
            <a:pPr>
              <a:buNone/>
            </a:pPr>
            <a:r>
              <a:rPr lang="zh-CN" altLang="en-US" sz="2800" dirty="0">
                <a:latin typeface="黑体" pitchFamily="2" charset="-122"/>
              </a:rPr>
              <a:t>多播地址</a:t>
            </a:r>
          </a:p>
        </p:txBody>
      </p:sp>
      <p:sp>
        <p:nvSpPr>
          <p:cNvPr id="10" name="矩形 9"/>
          <p:cNvSpPr>
            <a:spLocks noChangeAspect="1"/>
          </p:cNvSpPr>
          <p:nvPr>
            <p:custDataLst>
              <p:tags r:id="rId6"/>
            </p:custDataLst>
          </p:nvPr>
        </p:nvSpPr>
        <p:spPr bwMode="auto">
          <a:xfrm>
            <a:off x="1228725" y="2850356"/>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A</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1" name="矩形 10"/>
          <p:cNvSpPr>
            <a:spLocks noChangeAspect="1"/>
          </p:cNvSpPr>
          <p:nvPr>
            <p:custDataLst>
              <p:tags r:id="rId7"/>
            </p:custDataLst>
          </p:nvPr>
        </p:nvSpPr>
        <p:spPr bwMode="auto">
          <a:xfrm>
            <a:off x="1228725" y="3707606"/>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B</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2" name="矩形 11"/>
          <p:cNvSpPr>
            <a:spLocks noChangeAspect="1"/>
          </p:cNvSpPr>
          <p:nvPr>
            <p:custDataLst>
              <p:tags r:id="rId8"/>
            </p:custDataLst>
          </p:nvPr>
        </p:nvSpPr>
        <p:spPr bwMode="auto">
          <a:xfrm>
            <a:off x="1228725" y="4564856"/>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C</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4" name="圆角矩形 13"/>
          <p:cNvSpPr/>
          <p:nvPr>
            <p:custDataLst>
              <p:tags r:id="rId9"/>
            </p:custDataLst>
          </p:nvPr>
        </p:nvSpPr>
        <p:spPr bwMode="auto">
          <a:xfrm>
            <a:off x="68580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提交</a:t>
            </a:r>
          </a:p>
        </p:txBody>
      </p:sp>
      <p:grpSp>
        <p:nvGrpSpPr>
          <p:cNvPr id="21" name="组合 20"/>
          <p:cNvGrpSpPr/>
          <p:nvPr>
            <p:custDataLst>
              <p:tags r:id="rId10"/>
            </p:custDataLst>
          </p:nvPr>
        </p:nvGrpSpPr>
        <p:grpSpPr>
          <a:xfrm>
            <a:off x="0" y="0"/>
            <a:ext cx="9906000" cy="635000"/>
            <a:chOff x="0" y="0"/>
            <a:chExt cx="9906000" cy="635000"/>
          </a:xfrm>
        </p:grpSpPr>
        <p:sp>
          <p:nvSpPr>
            <p:cNvPr id="9" name="TitleBackground"/>
            <p:cNvSpPr/>
            <p:nvPr>
              <p:custDataLst>
                <p:tags r:id="rId12"/>
              </p:custDataLst>
            </p:nvPr>
          </p:nvSpPr>
          <p:spPr bwMode="auto">
            <a:xfrm>
              <a:off x="0" y="0"/>
              <a:ext cx="9906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3" name="ColorBlock"/>
            <p:cNvSpPr/>
            <p:nvPr>
              <p:custDataLst>
                <p:tags r:id="rId1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20"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多选题</a:t>
              </a:r>
              <a:endParaRPr lang="zh-CN" altLang="en-US" sz="2600">
                <a:solidFill>
                  <a:srgbClr val="000000"/>
                </a:solidFill>
                <a:latin typeface="Microsoft Yahei"/>
                <a:ea typeface="Microsoft Yahei"/>
                <a:sym typeface="Microsoft Yahei"/>
              </a:endParaRPr>
            </a:p>
          </p:txBody>
        </p:sp>
        <p:sp>
          <p:nvSpPr>
            <p:cNvPr id="2"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11"/>
            </p:custDataLst>
          </p:nvPr>
        </p:nvPicPr>
        <p:blipFill>
          <a:blip r:embed="rId17" cstate="print">
            <a:extLst>
              <a:ext uri="{28A0092B-C50C-407E-A947-70E740481C1C}">
                <a14:useLocalDpi xmlns="" xmlns:a14="http://schemas.microsoft.com/office/drawing/2010/main" val="0"/>
              </a:ext>
            </a:extLst>
          </a:blip>
          <a:stretch>
            <a:fillRect/>
          </a:stretch>
        </p:blipFill>
        <p:spPr>
          <a:xfrm>
            <a:off x="8356600" y="63500"/>
            <a:ext cx="1422400" cy="508000"/>
          </a:xfrm>
          <a:prstGeom prst="rect">
            <a:avLst/>
          </a:prstGeom>
        </p:spPr>
      </p:pic>
    </p:spTree>
    <p:custDataLst>
      <p:tags r:id="rId1"/>
    </p:custDataLst>
    <p:extLst>
      <p:ext uri="{BB962C8B-B14F-4D97-AF65-F5344CB8AC3E}">
        <p14:creationId xmlns="" xmlns:p14="http://schemas.microsoft.com/office/powerpoint/2010/main" val="3179699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z="3600" smtClean="0"/>
              <a:t>五层协议的体系结构</a:t>
            </a:r>
            <a:r>
              <a:rPr lang="zh-CN" altLang="en-US" smtClean="0"/>
              <a:t> </a:t>
            </a:r>
          </a:p>
        </p:txBody>
      </p:sp>
      <p:sp>
        <p:nvSpPr>
          <p:cNvPr id="114691" name="Rectangle 3"/>
          <p:cNvSpPr>
            <a:spLocks noGrp="1" noChangeArrowheads="1"/>
          </p:cNvSpPr>
          <p:nvPr>
            <p:ph type="body" idx="1"/>
          </p:nvPr>
        </p:nvSpPr>
        <p:spPr>
          <a:xfrm>
            <a:off x="3728864" y="1196752"/>
            <a:ext cx="5976664" cy="5256584"/>
          </a:xfrm>
        </p:spPr>
        <p:txBody>
          <a:bodyPr/>
          <a:lstStyle/>
          <a:p>
            <a:r>
              <a:rPr lang="zh-CN" altLang="en-US" dirty="0" smtClean="0"/>
              <a:t>数据链路层</a:t>
            </a:r>
            <a:r>
              <a:rPr lang="en-US" altLang="zh-CN" dirty="0" smtClean="0"/>
              <a:t>(data link layer)</a:t>
            </a:r>
          </a:p>
          <a:p>
            <a:pPr lvl="1"/>
            <a:r>
              <a:rPr lang="zh-CN" altLang="en-US" dirty="0" smtClean="0"/>
              <a:t>在发送数据时，数据链路层的任务是将网络层交下来的数据报</a:t>
            </a:r>
            <a:r>
              <a:rPr lang="zh-CN" altLang="en-US" dirty="0" smtClean="0">
                <a:solidFill>
                  <a:schemeClr val="hlink"/>
                </a:solidFill>
              </a:rPr>
              <a:t>组装成帧</a:t>
            </a:r>
            <a:r>
              <a:rPr lang="zh-CN" altLang="en-US" dirty="0" smtClean="0"/>
              <a:t>，在两个相邻结点间的链路上传送以</a:t>
            </a:r>
            <a:r>
              <a:rPr lang="zh-CN" altLang="en-US" dirty="0" smtClean="0">
                <a:solidFill>
                  <a:schemeClr val="hlink"/>
                </a:solidFill>
              </a:rPr>
              <a:t>帧</a:t>
            </a:r>
            <a:r>
              <a:rPr lang="en-US" altLang="zh-CN" dirty="0" smtClean="0"/>
              <a:t>(frame)</a:t>
            </a:r>
            <a:r>
              <a:rPr lang="zh-CN" altLang="en-US" dirty="0" smtClean="0"/>
              <a:t>为单位的数据。</a:t>
            </a:r>
          </a:p>
          <a:p>
            <a:pPr lvl="1"/>
            <a:r>
              <a:rPr lang="zh-CN" altLang="en-US" dirty="0" smtClean="0"/>
              <a:t>每一帧包括数据和必要的控制信息（如同步信息、地址信息、差错控制，以及流量控制信息等）。</a:t>
            </a:r>
          </a:p>
          <a:p>
            <a:pPr lvl="1"/>
            <a:r>
              <a:rPr lang="zh-CN" altLang="en-US" dirty="0" smtClean="0"/>
              <a:t>数据链路层常简称为链路层。</a:t>
            </a:r>
          </a:p>
        </p:txBody>
      </p:sp>
      <p:sp>
        <p:nvSpPr>
          <p:cNvPr id="4100" name="Text Box 4"/>
          <p:cNvSpPr txBox="1">
            <a:spLocks noChangeArrowheads="1"/>
          </p:cNvSpPr>
          <p:nvPr/>
        </p:nvSpPr>
        <p:spPr bwMode="auto">
          <a:xfrm>
            <a:off x="1429147" y="4318000"/>
            <a:ext cx="1210588"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zh-CN" altLang="en-US" sz="1600">
                <a:solidFill>
                  <a:schemeClr val="tx1"/>
                </a:solidFill>
                <a:latin typeface="Times New Roman" pitchFamily="18" charset="0"/>
                <a:ea typeface="宋体" charset="-122"/>
              </a:rPr>
              <a:t>数据链路层</a:t>
            </a:r>
          </a:p>
        </p:txBody>
      </p:sp>
      <p:grpSp>
        <p:nvGrpSpPr>
          <p:cNvPr id="2" name="Group 5"/>
          <p:cNvGrpSpPr>
            <a:grpSpLocks/>
          </p:cNvGrpSpPr>
          <p:nvPr/>
        </p:nvGrpSpPr>
        <p:grpSpPr bwMode="auto">
          <a:xfrm>
            <a:off x="1157421" y="2205039"/>
            <a:ext cx="2079228" cy="3240087"/>
            <a:chOff x="673" y="1389"/>
            <a:chExt cx="1535" cy="2041"/>
          </a:xfrm>
        </p:grpSpPr>
        <p:sp>
          <p:nvSpPr>
            <p:cNvPr id="4107" name="AutoShape 6"/>
            <p:cNvSpPr>
              <a:spLocks noChangeArrowheads="1"/>
            </p:cNvSpPr>
            <p:nvPr/>
          </p:nvSpPr>
          <p:spPr bwMode="auto">
            <a:xfrm>
              <a:off x="673" y="1389"/>
              <a:ext cx="1535" cy="2041"/>
            </a:xfrm>
            <a:prstGeom prst="cube">
              <a:avLst>
                <a:gd name="adj" fmla="val 9250"/>
              </a:avLst>
            </a:prstGeom>
            <a:solidFill>
              <a:schemeClr val="bg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4108" name="Freeform 7"/>
            <p:cNvSpPr>
              <a:spLocks/>
            </p:cNvSpPr>
            <p:nvPr/>
          </p:nvSpPr>
          <p:spPr bwMode="auto">
            <a:xfrm>
              <a:off x="673" y="2920"/>
              <a:ext cx="1535" cy="134"/>
            </a:xfrm>
            <a:custGeom>
              <a:avLst/>
              <a:gdLst>
                <a:gd name="T0" fmla="*/ 0 w 1200"/>
                <a:gd name="T1" fmla="*/ 12473 h 120"/>
                <a:gd name="T2" fmla="*/ 33471584 w 1200"/>
                <a:gd name="T3" fmla="*/ 12473 h 120"/>
                <a:gd name="T4" fmla="*/ 37162854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4109" name="Freeform 8"/>
            <p:cNvSpPr>
              <a:spLocks/>
            </p:cNvSpPr>
            <p:nvPr/>
          </p:nvSpPr>
          <p:spPr bwMode="auto">
            <a:xfrm>
              <a:off x="673" y="2530"/>
              <a:ext cx="1535" cy="134"/>
            </a:xfrm>
            <a:custGeom>
              <a:avLst/>
              <a:gdLst>
                <a:gd name="T0" fmla="*/ 0 w 1200"/>
                <a:gd name="T1" fmla="*/ 12473 h 120"/>
                <a:gd name="T2" fmla="*/ 33471584 w 1200"/>
                <a:gd name="T3" fmla="*/ 12473 h 120"/>
                <a:gd name="T4" fmla="*/ 37162854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4110" name="Freeform 9"/>
            <p:cNvSpPr>
              <a:spLocks/>
            </p:cNvSpPr>
            <p:nvPr/>
          </p:nvSpPr>
          <p:spPr bwMode="auto">
            <a:xfrm>
              <a:off x="673" y="2147"/>
              <a:ext cx="1535" cy="135"/>
            </a:xfrm>
            <a:custGeom>
              <a:avLst/>
              <a:gdLst>
                <a:gd name="T0" fmla="*/ 0 w 1200"/>
                <a:gd name="T1" fmla="*/ 16865 h 120"/>
                <a:gd name="T2" fmla="*/ 33471584 w 1200"/>
                <a:gd name="T3" fmla="*/ 16865 h 120"/>
                <a:gd name="T4" fmla="*/ 37162854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4111" name="Freeform 10"/>
            <p:cNvSpPr>
              <a:spLocks/>
            </p:cNvSpPr>
            <p:nvPr/>
          </p:nvSpPr>
          <p:spPr bwMode="auto">
            <a:xfrm>
              <a:off x="673" y="1765"/>
              <a:ext cx="1535" cy="134"/>
            </a:xfrm>
            <a:custGeom>
              <a:avLst/>
              <a:gdLst>
                <a:gd name="T0" fmla="*/ 0 w 1200"/>
                <a:gd name="T1" fmla="*/ 12473 h 120"/>
                <a:gd name="T2" fmla="*/ 33471584 w 1200"/>
                <a:gd name="T3" fmla="*/ 12473 h 120"/>
                <a:gd name="T4" fmla="*/ 37162854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grpSp>
      <p:sp>
        <p:nvSpPr>
          <p:cNvPr id="4102" name="Text Box 11"/>
          <p:cNvSpPr txBox="1">
            <a:spLocks noChangeArrowheads="1"/>
          </p:cNvSpPr>
          <p:nvPr/>
        </p:nvSpPr>
        <p:spPr bwMode="auto">
          <a:xfrm>
            <a:off x="815181" y="2492376"/>
            <a:ext cx="166103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en-US" altLang="zh-CN" sz="2000"/>
              <a:t>5        </a:t>
            </a:r>
            <a:r>
              <a:rPr kumimoji="1" lang="zh-CN" altLang="en-US" sz="2000">
                <a:latin typeface="Times New Roman" pitchFamily="18" charset="0"/>
              </a:rPr>
              <a:t>应用层</a:t>
            </a:r>
          </a:p>
        </p:txBody>
      </p:sp>
      <p:sp>
        <p:nvSpPr>
          <p:cNvPr id="4103" name="Text Box 12"/>
          <p:cNvSpPr txBox="1">
            <a:spLocks noChangeArrowheads="1"/>
          </p:cNvSpPr>
          <p:nvPr/>
        </p:nvSpPr>
        <p:spPr bwMode="auto">
          <a:xfrm>
            <a:off x="815181" y="3103564"/>
            <a:ext cx="166103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en-US" altLang="zh-CN" sz="2000"/>
              <a:t>4        </a:t>
            </a:r>
            <a:r>
              <a:rPr kumimoji="1" lang="zh-CN" altLang="en-US" sz="2000">
                <a:latin typeface="Times New Roman" pitchFamily="18" charset="0"/>
              </a:rPr>
              <a:t>运输层</a:t>
            </a:r>
          </a:p>
        </p:txBody>
      </p:sp>
      <p:sp>
        <p:nvSpPr>
          <p:cNvPr id="4104" name="Text Box 13"/>
          <p:cNvSpPr txBox="1">
            <a:spLocks noChangeArrowheads="1"/>
          </p:cNvSpPr>
          <p:nvPr/>
        </p:nvSpPr>
        <p:spPr bwMode="auto">
          <a:xfrm>
            <a:off x="815181" y="3716338"/>
            <a:ext cx="166103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en-US" altLang="zh-CN" sz="2000"/>
              <a:t>3        </a:t>
            </a:r>
            <a:r>
              <a:rPr kumimoji="1" lang="zh-CN" altLang="en-US" sz="2000">
                <a:latin typeface="Times New Roman" pitchFamily="18" charset="0"/>
              </a:rPr>
              <a:t>网络层</a:t>
            </a:r>
          </a:p>
        </p:txBody>
      </p:sp>
      <p:sp>
        <p:nvSpPr>
          <p:cNvPr id="4105" name="Text Box 14"/>
          <p:cNvSpPr txBox="1">
            <a:spLocks noChangeArrowheads="1"/>
          </p:cNvSpPr>
          <p:nvPr/>
        </p:nvSpPr>
        <p:spPr bwMode="auto">
          <a:xfrm>
            <a:off x="815181" y="4329114"/>
            <a:ext cx="189186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en-US" altLang="zh-CN" sz="2000"/>
              <a:t>2    </a:t>
            </a:r>
            <a:r>
              <a:rPr kumimoji="1" lang="zh-CN" altLang="en-US" sz="2000">
                <a:latin typeface="Times New Roman" pitchFamily="18" charset="0"/>
              </a:rPr>
              <a:t>数据链路层</a:t>
            </a:r>
          </a:p>
        </p:txBody>
      </p:sp>
      <p:sp>
        <p:nvSpPr>
          <p:cNvPr id="4106" name="Text Box 15"/>
          <p:cNvSpPr txBox="1">
            <a:spLocks noChangeArrowheads="1"/>
          </p:cNvSpPr>
          <p:nvPr/>
        </p:nvSpPr>
        <p:spPr bwMode="auto">
          <a:xfrm>
            <a:off x="815181" y="4941889"/>
            <a:ext cx="166103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en-US" altLang="zh-CN" sz="2000"/>
              <a:t>1        </a:t>
            </a:r>
            <a:r>
              <a:rPr kumimoji="1" lang="zh-CN" altLang="en-US" sz="2000">
                <a:latin typeface="Times New Roman" pitchFamily="18" charset="0"/>
              </a:rPr>
              <a:t>物理层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6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46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46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90600" y="635000"/>
            <a:ext cx="7924800" cy="2143125"/>
          </a:xfrm>
          <a:prstGeom prst="rect">
            <a:avLst/>
          </a:prstGeom>
          <a:noFill/>
        </p:spPr>
        <p:txBody>
          <a:bodyPr vert="horz" wrap="square" rtlCol="0" anchor="ctr" anchorCtr="0">
            <a:noAutofit/>
          </a:bodyPr>
          <a:lstStyle/>
          <a:p>
            <a:r>
              <a:rPr lang="zh-CN" altLang="en-US" sz="2800" dirty="0">
                <a:latin typeface="黑体" pitchFamily="2" charset="-122"/>
              </a:rPr>
              <a:t>一个路由器连接了两个不同的网络，那么这个路由器需要（     ）块网卡，有（   ）个物理地址，（        ）个</a:t>
            </a:r>
            <a:r>
              <a:rPr lang="en-US" altLang="zh-CN" sz="2800" dirty="0">
                <a:latin typeface="黑体" pitchFamily="2" charset="-122"/>
              </a:rPr>
              <a:t>IP</a:t>
            </a:r>
            <a:r>
              <a:rPr lang="zh-CN" altLang="en-US" sz="2800" dirty="0">
                <a:latin typeface="黑体" pitchFamily="2" charset="-122"/>
              </a:rPr>
              <a:t>地址。</a:t>
            </a:r>
          </a:p>
        </p:txBody>
      </p:sp>
      <p:sp>
        <p:nvSpPr>
          <p:cNvPr id="6" name="TextBox 5"/>
          <p:cNvSpPr txBox="1"/>
          <p:nvPr>
            <p:custDataLst>
              <p:tags r:id="rId3"/>
            </p:custDataLst>
          </p:nvPr>
        </p:nvSpPr>
        <p:spPr>
          <a:xfrm>
            <a:off x="1981200" y="2786063"/>
            <a:ext cx="6934200" cy="642938"/>
          </a:xfrm>
          <a:prstGeom prst="rect">
            <a:avLst/>
          </a:prstGeom>
          <a:noFill/>
        </p:spPr>
        <p:txBody>
          <a:bodyPr vert="horz" rtlCol="0" anchor="ctr" anchorCtr="0">
            <a:noAutofit/>
          </a:bodyPr>
          <a:lstStyle/>
          <a:p>
            <a:r>
              <a:rPr lang="zh-CN" altLang="en-US" sz="2800" dirty="0">
                <a:solidFill>
                  <a:srgbClr val="333399"/>
                </a:solidFill>
                <a:latin typeface="黑体" pitchFamily="2" charset="-122"/>
                <a:ea typeface="黑体" pitchFamily="2" charset="-122"/>
              </a:rPr>
              <a:t>不</a:t>
            </a:r>
            <a:r>
              <a:rPr lang="zh-CN" altLang="en-US" sz="2800" dirty="0" smtClean="0">
                <a:solidFill>
                  <a:srgbClr val="333399"/>
                </a:solidFill>
                <a:latin typeface="黑体" pitchFamily="2" charset="-122"/>
                <a:ea typeface="黑体" pitchFamily="2" charset="-122"/>
              </a:rPr>
              <a:t>需要 </a:t>
            </a:r>
            <a:r>
              <a:rPr lang="en-US" altLang="zh-CN" sz="2800" dirty="0" smtClean="0">
                <a:solidFill>
                  <a:srgbClr val="333399"/>
                </a:solidFill>
                <a:latin typeface="黑体" pitchFamily="2" charset="-122"/>
                <a:ea typeface="黑体" pitchFamily="2" charset="-122"/>
              </a:rPr>
              <a:t>	</a:t>
            </a:r>
            <a:r>
              <a:rPr lang="zh-CN" altLang="en-US" sz="2800" dirty="0">
                <a:solidFill>
                  <a:srgbClr val="333399"/>
                </a:solidFill>
                <a:latin typeface="黑体" pitchFamily="2" charset="-122"/>
                <a:ea typeface="黑体" pitchFamily="2" charset="-122"/>
              </a:rPr>
              <a:t>不需要 </a:t>
            </a:r>
            <a:r>
              <a:rPr lang="en-US" altLang="zh-CN" sz="2800" dirty="0" smtClean="0">
                <a:solidFill>
                  <a:srgbClr val="333399"/>
                </a:solidFill>
                <a:latin typeface="黑体" pitchFamily="2" charset="-122"/>
                <a:ea typeface="黑体" pitchFamily="2" charset="-122"/>
              </a:rPr>
              <a:t>	</a:t>
            </a:r>
            <a:r>
              <a:rPr lang="zh-CN" altLang="en-US" sz="2800" dirty="0">
                <a:solidFill>
                  <a:srgbClr val="333399"/>
                </a:solidFill>
                <a:latin typeface="黑体" pitchFamily="2" charset="-122"/>
                <a:ea typeface="黑体" pitchFamily="2" charset="-122"/>
              </a:rPr>
              <a:t>不需要 </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4"/>
            </p:custDataLst>
          </p:nvPr>
        </p:nvSpPr>
        <p:spPr>
          <a:xfrm>
            <a:off x="1981200" y="3643313"/>
            <a:ext cx="6934200" cy="642938"/>
          </a:xfrm>
          <a:prstGeom prst="rect">
            <a:avLst/>
          </a:prstGeom>
          <a:noFill/>
        </p:spPr>
        <p:txBody>
          <a:bodyPr vert="horz" rtlCol="0" anchor="ctr" anchorCtr="0">
            <a:noAutofit/>
          </a:bodyPr>
          <a:lstStyle/>
          <a:p>
            <a:pPr>
              <a:buNone/>
            </a:pPr>
            <a:r>
              <a:rPr lang="en-US" altLang="zh-CN" sz="2800" dirty="0">
                <a:solidFill>
                  <a:srgbClr val="333399"/>
                </a:solidFill>
                <a:latin typeface="黑体" pitchFamily="2" charset="-122"/>
                <a:ea typeface="黑体" pitchFamily="2" charset="-122"/>
              </a:rPr>
              <a:t>1</a:t>
            </a:r>
            <a:r>
              <a:rPr lang="zh-CN" altLang="en-US" sz="2800" dirty="0" smtClean="0">
                <a:solidFill>
                  <a:srgbClr val="333399"/>
                </a:solidFill>
                <a:latin typeface="黑体" pitchFamily="2" charset="-122"/>
                <a:ea typeface="黑体" pitchFamily="2" charset="-122"/>
              </a:rPr>
              <a:t>块</a:t>
            </a:r>
            <a:r>
              <a:rPr lang="en-US" altLang="zh-CN" sz="2800" dirty="0" smtClean="0">
                <a:solidFill>
                  <a:srgbClr val="333399"/>
                </a:solidFill>
                <a:latin typeface="黑体" pitchFamily="2" charset="-122"/>
                <a:ea typeface="黑体" pitchFamily="2" charset="-122"/>
              </a:rPr>
              <a:t>		1</a:t>
            </a:r>
            <a:r>
              <a:rPr lang="zh-CN" altLang="en-US" sz="2800" dirty="0" smtClean="0">
                <a:solidFill>
                  <a:srgbClr val="333399"/>
                </a:solidFill>
                <a:latin typeface="黑体" pitchFamily="2" charset="-122"/>
                <a:ea typeface="黑体" pitchFamily="2" charset="-122"/>
              </a:rPr>
              <a:t>个</a:t>
            </a:r>
            <a:r>
              <a:rPr lang="en-US" altLang="zh-CN" sz="2800" dirty="0" smtClean="0">
                <a:solidFill>
                  <a:srgbClr val="333399"/>
                </a:solidFill>
                <a:latin typeface="黑体" pitchFamily="2" charset="-122"/>
                <a:ea typeface="黑体" pitchFamily="2" charset="-122"/>
              </a:rPr>
              <a:t>		1</a:t>
            </a:r>
            <a:r>
              <a:rPr lang="zh-CN" altLang="en-US" sz="2800" dirty="0" smtClean="0">
                <a:solidFill>
                  <a:srgbClr val="333399"/>
                </a:solidFill>
                <a:latin typeface="黑体" pitchFamily="2" charset="-122"/>
                <a:ea typeface="黑体" pitchFamily="2" charset="-122"/>
              </a:rPr>
              <a:t>个</a:t>
            </a:r>
            <a:endParaRPr lang="zh-CN" altLang="en-US" sz="2800" dirty="0">
              <a:latin typeface="黑体" pitchFamily="2" charset="-122"/>
            </a:endParaRPr>
          </a:p>
        </p:txBody>
      </p:sp>
      <p:sp>
        <p:nvSpPr>
          <p:cNvPr id="8" name="TextBox 7"/>
          <p:cNvSpPr txBox="1"/>
          <p:nvPr>
            <p:custDataLst>
              <p:tags r:id="rId5"/>
            </p:custDataLst>
          </p:nvPr>
        </p:nvSpPr>
        <p:spPr>
          <a:xfrm>
            <a:off x="1981200" y="4500563"/>
            <a:ext cx="6934200" cy="642938"/>
          </a:xfrm>
          <a:prstGeom prst="rect">
            <a:avLst/>
          </a:prstGeom>
          <a:noFill/>
        </p:spPr>
        <p:txBody>
          <a:bodyPr vert="horz" rtlCol="0" anchor="ctr" anchorCtr="0">
            <a:noAutofit/>
          </a:bodyPr>
          <a:lstStyle/>
          <a:p>
            <a:pPr>
              <a:buNone/>
            </a:pPr>
            <a:r>
              <a:rPr lang="en-US" altLang="zh-CN" sz="2800" dirty="0" smtClean="0">
                <a:solidFill>
                  <a:srgbClr val="333399"/>
                </a:solidFill>
                <a:latin typeface="黑体" pitchFamily="2" charset="-122"/>
                <a:ea typeface="黑体" pitchFamily="2" charset="-122"/>
              </a:rPr>
              <a:t>2</a:t>
            </a:r>
            <a:r>
              <a:rPr lang="zh-CN" altLang="en-US" sz="2800" dirty="0" smtClean="0">
                <a:solidFill>
                  <a:srgbClr val="333399"/>
                </a:solidFill>
                <a:latin typeface="黑体" pitchFamily="2" charset="-122"/>
                <a:ea typeface="黑体" pitchFamily="2" charset="-122"/>
              </a:rPr>
              <a:t>块</a:t>
            </a:r>
            <a:r>
              <a:rPr lang="en-US" altLang="zh-CN" sz="2800" dirty="0">
                <a:solidFill>
                  <a:srgbClr val="333399"/>
                </a:solidFill>
                <a:latin typeface="黑体" pitchFamily="2" charset="-122"/>
                <a:ea typeface="黑体" pitchFamily="2" charset="-122"/>
              </a:rPr>
              <a:t>		</a:t>
            </a:r>
            <a:r>
              <a:rPr lang="en-US" altLang="zh-CN" sz="2800" dirty="0" smtClean="0">
                <a:solidFill>
                  <a:srgbClr val="333399"/>
                </a:solidFill>
                <a:latin typeface="黑体" pitchFamily="2" charset="-122"/>
                <a:ea typeface="黑体" pitchFamily="2" charset="-122"/>
              </a:rPr>
              <a:t>2</a:t>
            </a:r>
            <a:r>
              <a:rPr lang="zh-CN" altLang="en-US" sz="2800" dirty="0" smtClean="0">
                <a:solidFill>
                  <a:srgbClr val="333399"/>
                </a:solidFill>
                <a:latin typeface="黑体" pitchFamily="2" charset="-122"/>
                <a:ea typeface="黑体" pitchFamily="2" charset="-122"/>
              </a:rPr>
              <a:t>个</a:t>
            </a:r>
            <a:r>
              <a:rPr lang="en-US" altLang="zh-CN" sz="2800" dirty="0">
                <a:solidFill>
                  <a:srgbClr val="333399"/>
                </a:solidFill>
                <a:latin typeface="黑体" pitchFamily="2" charset="-122"/>
                <a:ea typeface="黑体" pitchFamily="2" charset="-122"/>
              </a:rPr>
              <a:t>		</a:t>
            </a:r>
            <a:r>
              <a:rPr lang="en-US" altLang="zh-CN" sz="2800" dirty="0" smtClean="0">
                <a:solidFill>
                  <a:srgbClr val="333399"/>
                </a:solidFill>
                <a:latin typeface="黑体" pitchFamily="2" charset="-122"/>
                <a:ea typeface="黑体" pitchFamily="2" charset="-122"/>
              </a:rPr>
              <a:t>2</a:t>
            </a:r>
            <a:r>
              <a:rPr lang="zh-CN" altLang="en-US" sz="2800" dirty="0" smtClean="0">
                <a:solidFill>
                  <a:srgbClr val="333399"/>
                </a:solidFill>
                <a:latin typeface="黑体" pitchFamily="2" charset="-122"/>
                <a:ea typeface="黑体" pitchFamily="2" charset="-122"/>
              </a:rPr>
              <a:t>个</a:t>
            </a:r>
            <a:endParaRPr lang="zh-CN" altLang="en-US" sz="2800" dirty="0">
              <a:latin typeface="黑体" pitchFamily="2" charset="-122"/>
            </a:endParaRPr>
          </a:p>
        </p:txBody>
      </p:sp>
      <p:sp>
        <p:nvSpPr>
          <p:cNvPr id="10" name="矩形 9"/>
          <p:cNvSpPr>
            <a:spLocks noChangeAspect="1"/>
          </p:cNvSpPr>
          <p:nvPr>
            <p:custDataLst>
              <p:tags r:id="rId6"/>
            </p:custDataLst>
          </p:nvPr>
        </p:nvSpPr>
        <p:spPr bwMode="auto">
          <a:xfrm>
            <a:off x="1228725" y="2850356"/>
            <a:ext cx="514350" cy="514350"/>
          </a:xfrm>
          <a:prstGeom prst="rect">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A</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1" name="矩形 10"/>
          <p:cNvSpPr>
            <a:spLocks noChangeAspect="1"/>
          </p:cNvSpPr>
          <p:nvPr>
            <p:custDataLst>
              <p:tags r:id="rId7"/>
            </p:custDataLst>
          </p:nvPr>
        </p:nvSpPr>
        <p:spPr bwMode="auto">
          <a:xfrm>
            <a:off x="1228725" y="3707606"/>
            <a:ext cx="514350" cy="514350"/>
          </a:xfrm>
          <a:prstGeom prst="rect">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B</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2" name="矩形 11"/>
          <p:cNvSpPr>
            <a:spLocks noChangeAspect="1"/>
          </p:cNvSpPr>
          <p:nvPr>
            <p:custDataLst>
              <p:tags r:id="rId8"/>
            </p:custDataLst>
          </p:nvPr>
        </p:nvSpPr>
        <p:spPr bwMode="auto">
          <a:xfrm>
            <a:off x="1228725" y="4564856"/>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C</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4" name="圆角矩形 13"/>
          <p:cNvSpPr/>
          <p:nvPr>
            <p:custDataLst>
              <p:tags r:id="rId9"/>
            </p:custDataLst>
          </p:nvPr>
        </p:nvSpPr>
        <p:spPr bwMode="auto">
          <a:xfrm>
            <a:off x="68580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提交</a:t>
            </a:r>
          </a:p>
        </p:txBody>
      </p:sp>
      <p:sp>
        <p:nvSpPr>
          <p:cNvPr id="16" name="矩形 15"/>
          <p:cNvSpPr>
            <a:spLocks noChangeAspect="1"/>
          </p:cNvSpPr>
          <p:nvPr>
            <p:custDataLst>
              <p:tags r:id="rId10"/>
            </p:custDataLst>
          </p:nvPr>
        </p:nvSpPr>
        <p:spPr bwMode="auto">
          <a:xfrm>
            <a:off x="1208584" y="5434930"/>
            <a:ext cx="514350" cy="514350"/>
          </a:xfrm>
          <a:prstGeom prst="rect">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D</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7" name="TextBox 16"/>
          <p:cNvSpPr txBox="1"/>
          <p:nvPr>
            <p:custDataLst>
              <p:tags r:id="rId11"/>
            </p:custDataLst>
          </p:nvPr>
        </p:nvSpPr>
        <p:spPr>
          <a:xfrm>
            <a:off x="1979240" y="5306342"/>
            <a:ext cx="6934200" cy="642938"/>
          </a:xfrm>
          <a:prstGeom prst="rect">
            <a:avLst/>
          </a:prstGeom>
          <a:noFill/>
        </p:spPr>
        <p:txBody>
          <a:bodyPr vert="horz" rtlCol="0" anchor="ctr" anchorCtr="0">
            <a:noAutofit/>
          </a:bodyPr>
          <a:lstStyle/>
          <a:p>
            <a:pPr>
              <a:buNone/>
            </a:pPr>
            <a:r>
              <a:rPr lang="en-US" altLang="zh-CN" sz="2800" dirty="0" smtClean="0">
                <a:solidFill>
                  <a:srgbClr val="333399"/>
                </a:solidFill>
                <a:latin typeface="黑体" pitchFamily="2" charset="-122"/>
                <a:ea typeface="黑体" pitchFamily="2" charset="-122"/>
              </a:rPr>
              <a:t>2</a:t>
            </a:r>
            <a:r>
              <a:rPr lang="zh-CN" altLang="en-US" sz="2800" dirty="0" smtClean="0">
                <a:solidFill>
                  <a:srgbClr val="333399"/>
                </a:solidFill>
                <a:latin typeface="黑体" pitchFamily="2" charset="-122"/>
                <a:ea typeface="黑体" pitchFamily="2" charset="-122"/>
              </a:rPr>
              <a:t>块</a:t>
            </a:r>
            <a:r>
              <a:rPr lang="en-US" altLang="zh-CN" sz="2800" dirty="0">
                <a:solidFill>
                  <a:srgbClr val="333399"/>
                </a:solidFill>
                <a:latin typeface="黑体" pitchFamily="2" charset="-122"/>
                <a:ea typeface="黑体" pitchFamily="2" charset="-122"/>
              </a:rPr>
              <a:t>		</a:t>
            </a:r>
            <a:r>
              <a:rPr lang="en-US" altLang="zh-CN" sz="2800" dirty="0" smtClean="0">
                <a:solidFill>
                  <a:srgbClr val="333399"/>
                </a:solidFill>
                <a:latin typeface="黑体" pitchFamily="2" charset="-122"/>
                <a:ea typeface="黑体" pitchFamily="2" charset="-122"/>
              </a:rPr>
              <a:t>1</a:t>
            </a:r>
            <a:r>
              <a:rPr lang="zh-CN" altLang="en-US" sz="2800" dirty="0" smtClean="0">
                <a:solidFill>
                  <a:srgbClr val="333399"/>
                </a:solidFill>
                <a:latin typeface="黑体" pitchFamily="2" charset="-122"/>
                <a:ea typeface="黑体" pitchFamily="2" charset="-122"/>
              </a:rPr>
              <a:t>个</a:t>
            </a:r>
            <a:r>
              <a:rPr lang="en-US" altLang="zh-CN" sz="2800" dirty="0">
                <a:solidFill>
                  <a:srgbClr val="333399"/>
                </a:solidFill>
                <a:latin typeface="黑体" pitchFamily="2" charset="-122"/>
                <a:ea typeface="黑体" pitchFamily="2" charset="-122"/>
              </a:rPr>
              <a:t>		</a:t>
            </a:r>
            <a:r>
              <a:rPr lang="en-US" altLang="zh-CN" sz="2800" dirty="0" smtClean="0">
                <a:solidFill>
                  <a:srgbClr val="333399"/>
                </a:solidFill>
                <a:latin typeface="黑体" pitchFamily="2" charset="-122"/>
                <a:ea typeface="黑体" pitchFamily="2" charset="-122"/>
              </a:rPr>
              <a:t>2</a:t>
            </a:r>
            <a:r>
              <a:rPr lang="zh-CN" altLang="en-US" sz="2800" dirty="0" smtClean="0">
                <a:solidFill>
                  <a:srgbClr val="333399"/>
                </a:solidFill>
                <a:latin typeface="黑体" pitchFamily="2" charset="-122"/>
                <a:ea typeface="黑体" pitchFamily="2" charset="-122"/>
              </a:rPr>
              <a:t>个</a:t>
            </a:r>
            <a:endParaRPr lang="zh-CN" altLang="en-US" sz="2800" dirty="0">
              <a:latin typeface="黑体" pitchFamily="2" charset="-122"/>
            </a:endParaRPr>
          </a:p>
        </p:txBody>
      </p:sp>
      <p:grpSp>
        <p:nvGrpSpPr>
          <p:cNvPr id="21" name="组合 20"/>
          <p:cNvGrpSpPr/>
          <p:nvPr>
            <p:custDataLst>
              <p:tags r:id="rId12"/>
            </p:custDataLst>
          </p:nvPr>
        </p:nvGrpSpPr>
        <p:grpSpPr>
          <a:xfrm>
            <a:off x="0" y="0"/>
            <a:ext cx="9906000" cy="635000"/>
            <a:chOff x="0" y="0"/>
            <a:chExt cx="9906000" cy="635000"/>
          </a:xfrm>
        </p:grpSpPr>
        <p:sp>
          <p:nvSpPr>
            <p:cNvPr id="9" name="TitleBackground"/>
            <p:cNvSpPr/>
            <p:nvPr>
              <p:custDataLst>
                <p:tags r:id="rId14"/>
              </p:custDataLst>
            </p:nvPr>
          </p:nvSpPr>
          <p:spPr bwMode="auto">
            <a:xfrm>
              <a:off x="0" y="0"/>
              <a:ext cx="9906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3"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20"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多选题</a:t>
              </a:r>
              <a:endParaRPr lang="zh-CN" altLang="en-US" sz="2600">
                <a:solidFill>
                  <a:srgbClr val="000000"/>
                </a:solidFill>
                <a:latin typeface="Microsoft Yahei"/>
                <a:ea typeface="Microsoft Yahei"/>
                <a:sym typeface="Microsoft Yahei"/>
              </a:endParaRPr>
            </a:p>
          </p:txBody>
        </p:sp>
        <p:sp>
          <p:nvSpPr>
            <p:cNvPr id="2"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13"/>
            </p:custDataLst>
          </p:nvPr>
        </p:nvPicPr>
        <p:blipFill>
          <a:blip r:embed="rId19" cstate="print">
            <a:extLst>
              <a:ext uri="{28A0092B-C50C-407E-A947-70E740481C1C}">
                <a14:useLocalDpi xmlns="" xmlns:a14="http://schemas.microsoft.com/office/drawing/2010/main" val="0"/>
              </a:ext>
            </a:extLst>
          </a:blip>
          <a:stretch>
            <a:fillRect/>
          </a:stretch>
        </p:blipFill>
        <p:spPr>
          <a:xfrm>
            <a:off x="8356600" y="63500"/>
            <a:ext cx="1422400" cy="508000"/>
          </a:xfrm>
          <a:prstGeom prst="rect">
            <a:avLst/>
          </a:prstGeom>
        </p:spPr>
      </p:pic>
    </p:spTree>
    <p:custDataLst>
      <p:tags r:id="rId1"/>
    </p:custDataLst>
    <p:extLst>
      <p:ext uri="{BB962C8B-B14F-4D97-AF65-F5344CB8AC3E}">
        <p14:creationId xmlns="" xmlns:p14="http://schemas.microsoft.com/office/powerpoint/2010/main" val="129421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ltLang="zh-CN" dirty="0"/>
              <a:t>2. MAC</a:t>
            </a:r>
            <a:r>
              <a:rPr lang="en-US" altLang="zh-CN" b="1" dirty="0"/>
              <a:t> </a:t>
            </a:r>
            <a:r>
              <a:rPr lang="zh-CN" altLang="en-US" dirty="0"/>
              <a:t>帧的格式 </a:t>
            </a:r>
          </a:p>
        </p:txBody>
      </p:sp>
      <p:sp>
        <p:nvSpPr>
          <p:cNvPr id="444419" name="Rectangle 3"/>
          <p:cNvSpPr>
            <a:spLocks noGrp="1" noChangeArrowheads="1"/>
          </p:cNvSpPr>
          <p:nvPr>
            <p:ph idx="1"/>
          </p:nvPr>
        </p:nvSpPr>
        <p:spPr/>
        <p:txBody>
          <a:bodyPr/>
          <a:lstStyle/>
          <a:p>
            <a:r>
              <a:rPr lang="zh-CN" altLang="en-US" dirty="0"/>
              <a:t>常用的</a:t>
            </a:r>
            <a:r>
              <a:rPr lang="zh-CN" altLang="en-US" dirty="0" smtClean="0"/>
              <a:t>以太网 </a:t>
            </a:r>
            <a:r>
              <a:rPr lang="en-US" altLang="zh-CN" dirty="0" smtClean="0"/>
              <a:t>MAC </a:t>
            </a:r>
            <a:r>
              <a:rPr lang="zh-CN" altLang="en-US" dirty="0" smtClean="0"/>
              <a:t>帧格式</a:t>
            </a:r>
            <a:r>
              <a:rPr lang="zh-CN" altLang="en-US" dirty="0"/>
              <a:t>有两种标准 ：</a:t>
            </a:r>
          </a:p>
          <a:p>
            <a:pPr lvl="1"/>
            <a:r>
              <a:rPr lang="en-US" altLang="zh-CN" dirty="0">
                <a:solidFill>
                  <a:srgbClr val="0000FF"/>
                </a:solidFill>
                <a:latin typeface="Arial" charset="0"/>
                <a:ea typeface="黑体" pitchFamily="2" charset="-122"/>
              </a:rPr>
              <a:t>DIX Ethernet V2 </a:t>
            </a:r>
            <a:r>
              <a:rPr lang="zh-CN" altLang="en-US" dirty="0">
                <a:solidFill>
                  <a:srgbClr val="0000FF"/>
                </a:solidFill>
                <a:latin typeface="Arial" charset="0"/>
                <a:ea typeface="黑体" pitchFamily="2" charset="-122"/>
              </a:rPr>
              <a:t>标准</a:t>
            </a:r>
          </a:p>
          <a:p>
            <a:pPr lvl="1"/>
            <a:r>
              <a:rPr lang="en-US" altLang="zh-CN" dirty="0">
                <a:solidFill>
                  <a:srgbClr val="0000FF"/>
                </a:solidFill>
                <a:latin typeface="Arial" charset="0"/>
                <a:ea typeface="黑体" pitchFamily="2" charset="-122"/>
              </a:rPr>
              <a:t>IEEE </a:t>
            </a:r>
            <a:r>
              <a:rPr lang="zh-CN" altLang="en-US" dirty="0">
                <a:solidFill>
                  <a:srgbClr val="0000FF"/>
                </a:solidFill>
                <a:latin typeface="Arial" charset="0"/>
                <a:ea typeface="黑体" pitchFamily="2" charset="-122"/>
              </a:rPr>
              <a:t>的 </a:t>
            </a:r>
            <a:r>
              <a:rPr lang="en-US" altLang="zh-CN" dirty="0">
                <a:solidFill>
                  <a:srgbClr val="0000FF"/>
                </a:solidFill>
                <a:latin typeface="Arial" charset="0"/>
                <a:ea typeface="黑体" pitchFamily="2" charset="-122"/>
              </a:rPr>
              <a:t>802.3 </a:t>
            </a:r>
            <a:r>
              <a:rPr lang="zh-CN" altLang="en-US" dirty="0">
                <a:solidFill>
                  <a:srgbClr val="0000FF"/>
                </a:solidFill>
                <a:latin typeface="Arial" charset="0"/>
                <a:ea typeface="黑体" pitchFamily="2" charset="-122"/>
              </a:rPr>
              <a:t>标准</a:t>
            </a:r>
          </a:p>
          <a:p>
            <a:r>
              <a:rPr lang="zh-CN" altLang="en-US" dirty="0"/>
              <a:t>最常用的 </a:t>
            </a:r>
            <a:r>
              <a:rPr lang="en-US" altLang="zh-CN" dirty="0"/>
              <a:t>MAC </a:t>
            </a:r>
            <a:r>
              <a:rPr lang="zh-CN" altLang="en-US" dirty="0"/>
              <a:t>帧是</a:t>
            </a:r>
            <a:r>
              <a:rPr lang="zh-CN" altLang="en-US" dirty="0">
                <a:solidFill>
                  <a:srgbClr val="FF0000"/>
                </a:solidFill>
              </a:rPr>
              <a:t>以太网 </a:t>
            </a:r>
            <a:r>
              <a:rPr lang="en-US" altLang="zh-CN" dirty="0">
                <a:solidFill>
                  <a:srgbClr val="FF0000"/>
                </a:solidFill>
              </a:rPr>
              <a:t>V2 </a:t>
            </a:r>
            <a:r>
              <a:rPr lang="zh-CN" altLang="en-US" dirty="0">
                <a:solidFill>
                  <a:srgbClr val="FF0000"/>
                </a:solidFill>
              </a:rPr>
              <a:t>的格式。</a:t>
            </a:r>
          </a:p>
        </p:txBody>
      </p:sp>
    </p:spTree>
    <p:extLst>
      <p:ext uri="{BB962C8B-B14F-4D97-AF65-F5344CB8AC3E}">
        <p14:creationId xmlns="" xmlns:p14="http://schemas.microsoft.com/office/powerpoint/2010/main" val="33939398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Arial" charset="0"/>
              </a:rPr>
              <a:t>以太网</a:t>
            </a:r>
            <a:r>
              <a:rPr lang="en-US" altLang="zh-CN" dirty="0">
                <a:latin typeface="Arial" charset="0"/>
              </a:rPr>
              <a:t>V2</a:t>
            </a:r>
            <a:r>
              <a:rPr lang="zh-CN" altLang="en-US" dirty="0">
                <a:latin typeface="Arial" charset="0"/>
              </a:rPr>
              <a:t>的 </a:t>
            </a:r>
            <a:r>
              <a:rPr lang="en-US" altLang="zh-CN" dirty="0">
                <a:latin typeface="Arial" charset="0"/>
              </a:rPr>
              <a:t>MAC </a:t>
            </a:r>
            <a:r>
              <a:rPr lang="zh-CN" altLang="en-US" dirty="0">
                <a:latin typeface="Arial" charset="0"/>
              </a:rPr>
              <a:t>帧格式</a:t>
            </a:r>
            <a:endParaRPr lang="zh-CN" altLang="en-US" dirty="0"/>
          </a:p>
        </p:txBody>
      </p:sp>
      <p:sp>
        <p:nvSpPr>
          <p:cNvPr id="445443" name="Line 3"/>
          <p:cNvSpPr>
            <a:spLocks noChangeShapeType="1"/>
          </p:cNvSpPr>
          <p:nvPr/>
        </p:nvSpPr>
        <p:spPr bwMode="auto">
          <a:xfrm>
            <a:off x="263202" y="3343746"/>
            <a:ext cx="9658350" cy="0"/>
          </a:xfrm>
          <a:prstGeom prst="line">
            <a:avLst/>
          </a:prstGeom>
          <a:noFill/>
          <a:ln w="57150" cmpd="dbl">
            <a:solidFill>
              <a:srgbClr val="000099"/>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44" name="Rectangle 4"/>
          <p:cNvSpPr>
            <a:spLocks noChangeArrowheads="1"/>
          </p:cNvSpPr>
          <p:nvPr/>
        </p:nvSpPr>
        <p:spPr bwMode="auto">
          <a:xfrm>
            <a:off x="1781779" y="3566782"/>
            <a:ext cx="6947958" cy="495300"/>
          </a:xfrm>
          <a:prstGeom prst="rect">
            <a:avLst/>
          </a:prstGeom>
          <a:solidFill>
            <a:srgbClr val="FFCCFF"/>
          </a:solidFill>
          <a:ln w="19050">
            <a:solidFill>
              <a:srgbClr val="0000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45" name="Rectangle 5"/>
          <p:cNvSpPr>
            <a:spLocks noChangeArrowheads="1"/>
          </p:cNvSpPr>
          <p:nvPr/>
        </p:nvSpPr>
        <p:spPr bwMode="auto">
          <a:xfrm>
            <a:off x="1774899" y="3578696"/>
            <a:ext cx="6954838" cy="488950"/>
          </a:xfrm>
          <a:prstGeom prst="rect">
            <a:avLst/>
          </a:prstGeom>
          <a:noFill/>
          <a:ln w="19050">
            <a:solidFill>
              <a:srgbClr val="000099"/>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46" name="Rectangle 6"/>
          <p:cNvSpPr>
            <a:spLocks noChangeArrowheads="1"/>
          </p:cNvSpPr>
          <p:nvPr/>
        </p:nvSpPr>
        <p:spPr bwMode="auto">
          <a:xfrm>
            <a:off x="4394142" y="3634557"/>
            <a:ext cx="1941238"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以太网 </a:t>
            </a:r>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5453" name="Rectangle 13"/>
          <p:cNvSpPr>
            <a:spLocks noChangeArrowheads="1"/>
          </p:cNvSpPr>
          <p:nvPr/>
        </p:nvSpPr>
        <p:spPr bwMode="auto">
          <a:xfrm>
            <a:off x="8846683" y="3645024"/>
            <a:ext cx="956994"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物理层</a:t>
            </a:r>
          </a:p>
        </p:txBody>
      </p:sp>
      <p:sp>
        <p:nvSpPr>
          <p:cNvPr id="445466" name="Rectangle 26"/>
          <p:cNvSpPr>
            <a:spLocks noChangeArrowheads="1"/>
          </p:cNvSpPr>
          <p:nvPr/>
        </p:nvSpPr>
        <p:spPr bwMode="auto">
          <a:xfrm>
            <a:off x="8803688" y="2708746"/>
            <a:ext cx="1025923"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MAC</a:t>
            </a:r>
            <a:r>
              <a:rPr kumimoji="1" lang="zh-CN" altLang="en-US" sz="2000" b="1">
                <a:solidFill>
                  <a:srgbClr val="000099"/>
                </a:solidFill>
                <a:latin typeface="+mn-lt"/>
                <a:ea typeface="黑体" pitchFamily="2" charset="-122"/>
              </a:rPr>
              <a:t>层</a:t>
            </a:r>
          </a:p>
        </p:txBody>
      </p:sp>
      <p:sp>
        <p:nvSpPr>
          <p:cNvPr id="445467" name="Line 27"/>
          <p:cNvSpPr>
            <a:spLocks noChangeShapeType="1"/>
          </p:cNvSpPr>
          <p:nvPr/>
        </p:nvSpPr>
        <p:spPr bwMode="auto">
          <a:xfrm flipH="1">
            <a:off x="1773179" y="3069109"/>
            <a:ext cx="1720" cy="51435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68" name="Line 28"/>
          <p:cNvSpPr>
            <a:spLocks noChangeShapeType="1"/>
          </p:cNvSpPr>
          <p:nvPr/>
        </p:nvSpPr>
        <p:spPr bwMode="auto">
          <a:xfrm>
            <a:off x="8717698" y="3140546"/>
            <a:ext cx="12039" cy="43180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69" name="Rectangle 29"/>
          <p:cNvSpPr>
            <a:spLocks noChangeArrowheads="1"/>
          </p:cNvSpPr>
          <p:nvPr/>
        </p:nvSpPr>
        <p:spPr bwMode="auto">
          <a:xfrm>
            <a:off x="309636" y="4572472"/>
            <a:ext cx="4571355" cy="415925"/>
          </a:xfrm>
          <a:prstGeom prst="rect">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70" name="Rectangle 30"/>
          <p:cNvSpPr>
            <a:spLocks noChangeArrowheads="1"/>
          </p:cNvSpPr>
          <p:nvPr/>
        </p:nvSpPr>
        <p:spPr bwMode="auto">
          <a:xfrm>
            <a:off x="261482" y="4615335"/>
            <a:ext cx="4830895" cy="3344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1600" b="1" dirty="0">
                <a:solidFill>
                  <a:srgbClr val="000099"/>
                </a:solidFill>
                <a:latin typeface="+mn-lt"/>
                <a:ea typeface="黑体" pitchFamily="2" charset="-122"/>
              </a:rPr>
              <a:t>10101010101010      </a:t>
            </a:r>
            <a:r>
              <a:rPr kumimoji="1" lang="en-US" altLang="zh-CN" sz="1600" b="1" dirty="0" smtClean="0">
                <a:solidFill>
                  <a:srgbClr val="000099"/>
                </a:solidFill>
                <a:latin typeface="+mn-lt"/>
                <a:ea typeface="黑体" pitchFamily="2" charset="-122"/>
              </a:rPr>
              <a:t>     101010101010 10101011</a:t>
            </a:r>
            <a:endParaRPr kumimoji="1" lang="en-US" altLang="zh-CN" sz="1600" b="1" dirty="0">
              <a:solidFill>
                <a:srgbClr val="000099"/>
              </a:solidFill>
              <a:latin typeface="+mn-lt"/>
              <a:ea typeface="黑体" pitchFamily="2" charset="-122"/>
            </a:endParaRPr>
          </a:p>
        </p:txBody>
      </p:sp>
      <p:sp>
        <p:nvSpPr>
          <p:cNvPr id="445471" name="Line 31"/>
          <p:cNvSpPr>
            <a:spLocks noChangeShapeType="1"/>
          </p:cNvSpPr>
          <p:nvPr/>
        </p:nvSpPr>
        <p:spPr bwMode="auto">
          <a:xfrm>
            <a:off x="3944888" y="4569296"/>
            <a:ext cx="0" cy="4318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72" name="Rectangle 32"/>
          <p:cNvSpPr>
            <a:spLocks noChangeArrowheads="1"/>
          </p:cNvSpPr>
          <p:nvPr/>
        </p:nvSpPr>
        <p:spPr bwMode="auto">
          <a:xfrm>
            <a:off x="1544448" y="5026496"/>
            <a:ext cx="1112485"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前同步码</a:t>
            </a:r>
          </a:p>
        </p:txBody>
      </p:sp>
      <p:sp>
        <p:nvSpPr>
          <p:cNvPr id="445473" name="Rectangle 33"/>
          <p:cNvSpPr>
            <a:spLocks noChangeArrowheads="1"/>
          </p:cNvSpPr>
          <p:nvPr/>
        </p:nvSpPr>
        <p:spPr bwMode="auto">
          <a:xfrm>
            <a:off x="4000942" y="4997921"/>
            <a:ext cx="880050" cy="53296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0000"/>
              </a:lnSpc>
            </a:pPr>
            <a:r>
              <a:rPr kumimoji="1" lang="zh-CN" altLang="en-US" b="1" dirty="0">
                <a:solidFill>
                  <a:srgbClr val="000099"/>
                </a:solidFill>
                <a:latin typeface="+mn-lt"/>
                <a:ea typeface="黑体" pitchFamily="2" charset="-122"/>
              </a:rPr>
              <a:t>帧开始</a:t>
            </a:r>
          </a:p>
          <a:p>
            <a:pPr defTabSz="762000" eaLnBrk="0" hangingPunct="0">
              <a:lnSpc>
                <a:spcPct val="80000"/>
              </a:lnSpc>
            </a:pPr>
            <a:r>
              <a:rPr kumimoji="1" lang="zh-CN" altLang="en-US" b="1" dirty="0">
                <a:solidFill>
                  <a:srgbClr val="000099"/>
                </a:solidFill>
                <a:latin typeface="+mn-lt"/>
                <a:ea typeface="黑体" pitchFamily="2" charset="-122"/>
              </a:rPr>
              <a:t>定界符</a:t>
            </a:r>
          </a:p>
        </p:txBody>
      </p:sp>
      <p:sp>
        <p:nvSpPr>
          <p:cNvPr id="445474" name="Rectangle 34"/>
          <p:cNvSpPr>
            <a:spLocks noChangeArrowheads="1"/>
          </p:cNvSpPr>
          <p:nvPr/>
        </p:nvSpPr>
        <p:spPr bwMode="auto">
          <a:xfrm>
            <a:off x="1618398" y="4235922"/>
            <a:ext cx="767840" cy="3359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solidFill>
                  <a:srgbClr val="000099"/>
                </a:solidFill>
                <a:latin typeface="+mn-lt"/>
                <a:ea typeface="黑体" pitchFamily="2" charset="-122"/>
              </a:rPr>
              <a:t>7 </a:t>
            </a:r>
            <a:r>
              <a:rPr kumimoji="1" lang="zh-CN" altLang="en-US" sz="1600" b="1">
                <a:solidFill>
                  <a:srgbClr val="000099"/>
                </a:solidFill>
                <a:latin typeface="+mn-lt"/>
                <a:ea typeface="黑体" pitchFamily="2" charset="-122"/>
              </a:rPr>
              <a:t>字节</a:t>
            </a:r>
          </a:p>
        </p:txBody>
      </p:sp>
      <p:sp>
        <p:nvSpPr>
          <p:cNvPr id="445475" name="Rectangle 35"/>
          <p:cNvSpPr>
            <a:spLocks noChangeArrowheads="1"/>
          </p:cNvSpPr>
          <p:nvPr/>
        </p:nvSpPr>
        <p:spPr bwMode="auto">
          <a:xfrm>
            <a:off x="4041144" y="4179060"/>
            <a:ext cx="767840" cy="3359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solidFill>
                  <a:srgbClr val="000099"/>
                </a:solidFill>
                <a:latin typeface="+mn-lt"/>
                <a:ea typeface="黑体" pitchFamily="2" charset="-122"/>
              </a:rPr>
              <a:t>1 </a:t>
            </a:r>
            <a:r>
              <a:rPr kumimoji="1" lang="zh-CN" altLang="en-US" sz="1600" b="1" dirty="0">
                <a:solidFill>
                  <a:srgbClr val="000099"/>
                </a:solidFill>
                <a:latin typeface="+mn-lt"/>
                <a:ea typeface="黑体" pitchFamily="2" charset="-122"/>
              </a:rPr>
              <a:t>字节</a:t>
            </a:r>
          </a:p>
        </p:txBody>
      </p:sp>
      <p:sp>
        <p:nvSpPr>
          <p:cNvPr id="445476" name="Line 36"/>
          <p:cNvSpPr>
            <a:spLocks noChangeShapeType="1"/>
          </p:cNvSpPr>
          <p:nvPr/>
        </p:nvSpPr>
        <p:spPr bwMode="auto">
          <a:xfrm flipV="1">
            <a:off x="323395" y="4077172"/>
            <a:ext cx="316442" cy="492125"/>
          </a:xfrm>
          <a:prstGeom prst="line">
            <a:avLst/>
          </a:prstGeom>
          <a:noFill/>
          <a:ln w="19050">
            <a:solidFill>
              <a:srgbClr val="000099"/>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77" name="Line 37"/>
          <p:cNvSpPr>
            <a:spLocks noChangeShapeType="1"/>
          </p:cNvSpPr>
          <p:nvPr/>
        </p:nvSpPr>
        <p:spPr bwMode="auto">
          <a:xfrm>
            <a:off x="1764581" y="4089872"/>
            <a:ext cx="3116410" cy="479424"/>
          </a:xfrm>
          <a:prstGeom prst="line">
            <a:avLst/>
          </a:prstGeom>
          <a:noFill/>
          <a:ln w="19050">
            <a:solidFill>
              <a:srgbClr val="000099"/>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78" name="Text Box 38"/>
          <p:cNvSpPr txBox="1">
            <a:spLocks noChangeArrowheads="1"/>
          </p:cNvSpPr>
          <p:nvPr/>
        </p:nvSpPr>
        <p:spPr bwMode="auto">
          <a:xfrm>
            <a:off x="2144688" y="4580410"/>
            <a:ext cx="41549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a:t>
            </a:r>
          </a:p>
        </p:txBody>
      </p:sp>
      <p:sp>
        <p:nvSpPr>
          <p:cNvPr id="445481" name="Rectangle 41"/>
          <p:cNvSpPr>
            <a:spLocks noChangeArrowheads="1"/>
          </p:cNvSpPr>
          <p:nvPr/>
        </p:nvSpPr>
        <p:spPr bwMode="auto">
          <a:xfrm>
            <a:off x="670794" y="3573016"/>
            <a:ext cx="1104106" cy="488950"/>
          </a:xfrm>
          <a:prstGeom prst="rect">
            <a:avLst/>
          </a:prstGeom>
          <a:solidFill>
            <a:srgbClr val="FFFF99"/>
          </a:solidFill>
          <a:ln w="19050">
            <a:solidFill>
              <a:srgbClr val="0000CC"/>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82" name="Rectangle 42"/>
          <p:cNvSpPr>
            <a:spLocks noChangeArrowheads="1"/>
          </p:cNvSpPr>
          <p:nvPr/>
        </p:nvSpPr>
        <p:spPr bwMode="auto">
          <a:xfrm>
            <a:off x="818696" y="3664422"/>
            <a:ext cx="767840" cy="3359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solidFill>
                  <a:srgbClr val="000099"/>
                </a:solidFill>
                <a:latin typeface="+mn-lt"/>
                <a:ea typeface="黑体" pitchFamily="2" charset="-122"/>
              </a:rPr>
              <a:t>8 </a:t>
            </a:r>
            <a:r>
              <a:rPr kumimoji="1" lang="zh-CN" altLang="en-US" sz="1600" b="1">
                <a:solidFill>
                  <a:srgbClr val="000099"/>
                </a:solidFill>
                <a:latin typeface="+mn-lt"/>
                <a:ea typeface="黑体" pitchFamily="2" charset="-122"/>
              </a:rPr>
              <a:t>字节</a:t>
            </a:r>
          </a:p>
        </p:txBody>
      </p:sp>
      <p:sp>
        <p:nvSpPr>
          <p:cNvPr id="445483" name="AutoShape 43"/>
          <p:cNvSpPr>
            <a:spLocks noChangeArrowheads="1"/>
          </p:cNvSpPr>
          <p:nvPr/>
        </p:nvSpPr>
        <p:spPr bwMode="auto">
          <a:xfrm>
            <a:off x="392187" y="3216746"/>
            <a:ext cx="687917" cy="266700"/>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mn-lt"/>
              <a:ea typeface="黑体" pitchFamily="2" charset="-122"/>
            </a:endParaRPr>
          </a:p>
        </p:txBody>
      </p:sp>
      <p:sp>
        <p:nvSpPr>
          <p:cNvPr id="445484" name="Rectangle 44"/>
          <p:cNvSpPr>
            <a:spLocks noChangeArrowheads="1"/>
          </p:cNvSpPr>
          <p:nvPr/>
        </p:nvSpPr>
        <p:spPr bwMode="auto">
          <a:xfrm>
            <a:off x="419704" y="3191347"/>
            <a:ext cx="636323" cy="33598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600" b="1">
                <a:solidFill>
                  <a:srgbClr val="000099"/>
                </a:solidFill>
                <a:latin typeface="+mn-lt"/>
                <a:ea typeface="黑体" pitchFamily="2" charset="-122"/>
              </a:rPr>
              <a:t>插入</a:t>
            </a:r>
          </a:p>
        </p:txBody>
      </p:sp>
      <p:sp>
        <p:nvSpPr>
          <p:cNvPr id="445487" name="Rectangle 47"/>
          <p:cNvSpPr>
            <a:spLocks noChangeArrowheads="1"/>
          </p:cNvSpPr>
          <p:nvPr/>
        </p:nvSpPr>
        <p:spPr bwMode="auto">
          <a:xfrm>
            <a:off x="8960190" y="1819746"/>
            <a:ext cx="682880"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IP</a:t>
            </a:r>
            <a:r>
              <a:rPr kumimoji="1" lang="zh-CN" altLang="en-US" sz="2000" b="1" dirty="0">
                <a:solidFill>
                  <a:srgbClr val="000099"/>
                </a:solidFill>
                <a:latin typeface="+mn-lt"/>
                <a:ea typeface="黑体" pitchFamily="2" charset="-122"/>
              </a:rPr>
              <a:t>层</a:t>
            </a:r>
          </a:p>
        </p:txBody>
      </p:sp>
      <p:sp>
        <p:nvSpPr>
          <p:cNvPr id="445488" name="Line 48"/>
          <p:cNvSpPr>
            <a:spLocks noChangeShapeType="1"/>
          </p:cNvSpPr>
          <p:nvPr/>
        </p:nvSpPr>
        <p:spPr bwMode="auto">
          <a:xfrm flipV="1">
            <a:off x="8795088" y="2353146"/>
            <a:ext cx="949564" cy="0"/>
          </a:xfrm>
          <a:prstGeom prst="line">
            <a:avLst/>
          </a:prstGeom>
          <a:noFill/>
          <a:ln w="19050">
            <a:solidFill>
              <a:srgbClr val="000099"/>
            </a:solidFill>
            <a:prstDash val="lg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4" name="AutoShape 64"/>
          <p:cNvSpPr>
            <a:spLocks noChangeArrowheads="1"/>
          </p:cNvSpPr>
          <p:nvPr/>
        </p:nvSpPr>
        <p:spPr bwMode="auto">
          <a:xfrm rot="16200000" flipH="1">
            <a:off x="4989653" y="3295261"/>
            <a:ext cx="609600" cy="249369"/>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6" name="Rectangle 66"/>
          <p:cNvSpPr>
            <a:spLocks noChangeArrowheads="1"/>
          </p:cNvSpPr>
          <p:nvPr/>
        </p:nvSpPr>
        <p:spPr bwMode="auto">
          <a:xfrm>
            <a:off x="1773179" y="2637309"/>
            <a:ext cx="6956558" cy="457200"/>
          </a:xfrm>
          <a:prstGeom prst="rect">
            <a:avLst/>
          </a:prstGeom>
          <a:solidFill>
            <a:srgbClr val="FFCCFF"/>
          </a:solidFill>
          <a:ln w="12700" algn="ctr">
            <a:solidFill>
              <a:srgbClr val="0000CC"/>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445507" name="Line 67"/>
          <p:cNvSpPr>
            <a:spLocks noChangeShapeType="1"/>
          </p:cNvSpPr>
          <p:nvPr/>
        </p:nvSpPr>
        <p:spPr bwMode="auto">
          <a:xfrm>
            <a:off x="2786137" y="2637309"/>
            <a:ext cx="0" cy="4572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8" name="Line 68"/>
          <p:cNvSpPr>
            <a:spLocks noChangeShapeType="1"/>
          </p:cNvSpPr>
          <p:nvPr/>
        </p:nvSpPr>
        <p:spPr bwMode="auto">
          <a:xfrm>
            <a:off x="3776737" y="2637309"/>
            <a:ext cx="0" cy="4572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9" name="Line 69"/>
          <p:cNvSpPr>
            <a:spLocks noChangeShapeType="1"/>
          </p:cNvSpPr>
          <p:nvPr/>
        </p:nvSpPr>
        <p:spPr bwMode="auto">
          <a:xfrm>
            <a:off x="4767337" y="2637309"/>
            <a:ext cx="0" cy="4572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10" name="Line 70"/>
          <p:cNvSpPr>
            <a:spLocks noChangeShapeType="1"/>
          </p:cNvSpPr>
          <p:nvPr/>
        </p:nvSpPr>
        <p:spPr bwMode="auto">
          <a:xfrm>
            <a:off x="8151887" y="2637309"/>
            <a:ext cx="0" cy="4572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11" name="Rectangle 71"/>
          <p:cNvSpPr>
            <a:spLocks noChangeArrowheads="1"/>
          </p:cNvSpPr>
          <p:nvPr/>
        </p:nvSpPr>
        <p:spPr bwMode="auto">
          <a:xfrm>
            <a:off x="1697509" y="2683346"/>
            <a:ext cx="1112485"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目的地址</a:t>
            </a:r>
          </a:p>
        </p:txBody>
      </p:sp>
      <p:sp>
        <p:nvSpPr>
          <p:cNvPr id="445512" name="Rectangle 72"/>
          <p:cNvSpPr>
            <a:spLocks noChangeArrowheads="1"/>
          </p:cNvSpPr>
          <p:nvPr/>
        </p:nvSpPr>
        <p:spPr bwMode="auto">
          <a:xfrm>
            <a:off x="2789577" y="2683346"/>
            <a:ext cx="880050"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源地址</a:t>
            </a:r>
          </a:p>
        </p:txBody>
      </p:sp>
      <p:sp>
        <p:nvSpPr>
          <p:cNvPr id="445513" name="Rectangle 73"/>
          <p:cNvSpPr>
            <a:spLocks noChangeArrowheads="1"/>
          </p:cNvSpPr>
          <p:nvPr/>
        </p:nvSpPr>
        <p:spPr bwMode="auto">
          <a:xfrm>
            <a:off x="3952156" y="2683346"/>
            <a:ext cx="647614"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类型</a:t>
            </a:r>
          </a:p>
        </p:txBody>
      </p:sp>
      <p:sp>
        <p:nvSpPr>
          <p:cNvPr id="445514" name="Rectangle 74"/>
          <p:cNvSpPr>
            <a:spLocks noChangeArrowheads="1"/>
          </p:cNvSpPr>
          <p:nvPr/>
        </p:nvSpPr>
        <p:spPr bwMode="auto">
          <a:xfrm>
            <a:off x="5955713" y="2683346"/>
            <a:ext cx="1160575"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445515" name="Rectangle 75"/>
          <p:cNvSpPr>
            <a:spLocks noChangeArrowheads="1"/>
          </p:cNvSpPr>
          <p:nvPr/>
        </p:nvSpPr>
        <p:spPr bwMode="auto">
          <a:xfrm>
            <a:off x="8093415" y="2683346"/>
            <a:ext cx="644408"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FCS</a:t>
            </a:r>
          </a:p>
        </p:txBody>
      </p:sp>
      <p:sp>
        <p:nvSpPr>
          <p:cNvPr id="445516" name="Rectangle 76"/>
          <p:cNvSpPr>
            <a:spLocks noChangeArrowheads="1"/>
          </p:cNvSpPr>
          <p:nvPr/>
        </p:nvSpPr>
        <p:spPr bwMode="auto">
          <a:xfrm>
            <a:off x="2149815" y="2310211"/>
            <a:ext cx="310984"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445517" name="Rectangle 77"/>
          <p:cNvSpPr>
            <a:spLocks noChangeArrowheads="1"/>
          </p:cNvSpPr>
          <p:nvPr/>
        </p:nvSpPr>
        <p:spPr bwMode="auto">
          <a:xfrm>
            <a:off x="3210925" y="2310211"/>
            <a:ext cx="310984"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445518" name="Rectangle 78"/>
          <p:cNvSpPr>
            <a:spLocks noChangeArrowheads="1"/>
          </p:cNvSpPr>
          <p:nvPr/>
        </p:nvSpPr>
        <p:spPr bwMode="auto">
          <a:xfrm>
            <a:off x="4189487" y="2310211"/>
            <a:ext cx="310984"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2</a:t>
            </a:r>
          </a:p>
        </p:txBody>
      </p:sp>
      <p:sp>
        <p:nvSpPr>
          <p:cNvPr id="445519" name="Rectangle 79"/>
          <p:cNvSpPr>
            <a:spLocks noChangeArrowheads="1"/>
          </p:cNvSpPr>
          <p:nvPr/>
        </p:nvSpPr>
        <p:spPr bwMode="auto">
          <a:xfrm>
            <a:off x="8329025" y="2310211"/>
            <a:ext cx="310984"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4</a:t>
            </a:r>
          </a:p>
        </p:txBody>
      </p:sp>
      <p:sp>
        <p:nvSpPr>
          <p:cNvPr id="445520" name="Rectangle 80"/>
          <p:cNvSpPr>
            <a:spLocks noChangeArrowheads="1"/>
          </p:cNvSpPr>
          <p:nvPr/>
        </p:nvSpPr>
        <p:spPr bwMode="auto">
          <a:xfrm>
            <a:off x="1231446" y="2372931"/>
            <a:ext cx="647614"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p>
        </p:txBody>
      </p:sp>
      <p:sp>
        <p:nvSpPr>
          <p:cNvPr id="445521" name="Text Box 81"/>
          <p:cNvSpPr txBox="1">
            <a:spLocks noChangeArrowheads="1"/>
          </p:cNvSpPr>
          <p:nvPr/>
        </p:nvSpPr>
        <p:spPr bwMode="auto">
          <a:xfrm>
            <a:off x="6593756" y="2276872"/>
            <a:ext cx="1217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sp>
        <p:nvSpPr>
          <p:cNvPr id="445547" name="Line 107"/>
          <p:cNvSpPr>
            <a:spLocks noChangeShapeType="1"/>
          </p:cNvSpPr>
          <p:nvPr/>
        </p:nvSpPr>
        <p:spPr bwMode="auto">
          <a:xfrm flipH="1">
            <a:off x="1774899" y="1484784"/>
            <a:ext cx="0" cy="116205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548" name="Line 108"/>
          <p:cNvSpPr>
            <a:spLocks noChangeShapeType="1"/>
          </p:cNvSpPr>
          <p:nvPr/>
        </p:nvSpPr>
        <p:spPr bwMode="auto">
          <a:xfrm>
            <a:off x="8717698" y="1484785"/>
            <a:ext cx="12039" cy="1152525"/>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45549" name="Group 109"/>
          <p:cNvGrpSpPr>
            <a:grpSpLocks/>
          </p:cNvGrpSpPr>
          <p:nvPr/>
        </p:nvGrpSpPr>
        <p:grpSpPr bwMode="auto">
          <a:xfrm>
            <a:off x="4767337" y="1819746"/>
            <a:ext cx="3384550" cy="990600"/>
            <a:chOff x="2715" y="1872"/>
            <a:chExt cx="1968" cy="624"/>
          </a:xfrm>
        </p:grpSpPr>
        <p:sp>
          <p:nvSpPr>
            <p:cNvPr id="445550" name="AutoShape 110"/>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9525">
              <a:solidFill>
                <a:schemeClr val="folHlink"/>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51" name="Rectangle 111"/>
            <p:cNvSpPr>
              <a:spLocks noChangeArrowheads="1"/>
            </p:cNvSpPr>
            <p:nvPr/>
          </p:nvSpPr>
          <p:spPr bwMode="auto">
            <a:xfrm>
              <a:off x="2715" y="1872"/>
              <a:ext cx="1968" cy="240"/>
            </a:xfrm>
            <a:prstGeom prst="rect">
              <a:avLst/>
            </a:prstGeom>
            <a:solidFill>
              <a:srgbClr val="CCE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sp>
        <p:nvSpPr>
          <p:cNvPr id="445552" name="Rectangle 112"/>
          <p:cNvSpPr>
            <a:spLocks noChangeArrowheads="1"/>
          </p:cNvSpPr>
          <p:nvPr/>
        </p:nvSpPr>
        <p:spPr bwMode="auto">
          <a:xfrm>
            <a:off x="488504" y="2675409"/>
            <a:ext cx="1096455"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C00000"/>
                </a:solidFill>
                <a:latin typeface="+mn-lt"/>
                <a:ea typeface="黑体" pitchFamily="2" charset="-122"/>
              </a:rPr>
              <a:t>MAC </a:t>
            </a:r>
            <a:r>
              <a:rPr kumimoji="1" lang="zh-CN" altLang="en-US" sz="2000" b="1" dirty="0">
                <a:solidFill>
                  <a:srgbClr val="C00000"/>
                </a:solidFill>
                <a:latin typeface="+mn-lt"/>
                <a:ea typeface="黑体" pitchFamily="2" charset="-122"/>
              </a:rPr>
              <a:t>帧</a:t>
            </a:r>
          </a:p>
        </p:txBody>
      </p:sp>
    </p:spTree>
    <p:extLst>
      <p:ext uri="{BB962C8B-B14F-4D97-AF65-F5344CB8AC3E}">
        <p14:creationId xmlns="" xmlns:p14="http://schemas.microsoft.com/office/powerpoint/2010/main" val="1308333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grpId="0" nodeType="withEffect">
                                  <p:stCondLst>
                                    <p:cond delay="0"/>
                                  </p:stCondLst>
                                  <p:childTnLst>
                                    <p:animEffect transition="out" filter="fade">
                                      <p:cBhvr>
                                        <p:cTn id="6" dur="2000"/>
                                        <p:tgtEl>
                                          <p:spTgt spid="445547"/>
                                        </p:tgtEl>
                                      </p:cBhvr>
                                    </p:animEffect>
                                    <p:set>
                                      <p:cBhvr>
                                        <p:cTn id="7" dur="1" fill="hold">
                                          <p:stCondLst>
                                            <p:cond delay="1999"/>
                                          </p:stCondLst>
                                        </p:cTn>
                                        <p:tgtEl>
                                          <p:spTgt spid="44554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445548"/>
                                        </p:tgtEl>
                                      </p:cBhvr>
                                    </p:animEffect>
                                    <p:set>
                                      <p:cBhvr>
                                        <p:cTn id="10" dur="1" fill="hold">
                                          <p:stCondLst>
                                            <p:cond delay="1999"/>
                                          </p:stCondLst>
                                        </p:cTn>
                                        <p:tgtEl>
                                          <p:spTgt spid="445548"/>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mph" presetSubtype="0" repeatCount="4000" fill="hold" nodeType="clickEffect">
                                  <p:stCondLst>
                                    <p:cond delay="0"/>
                                  </p:stCondLst>
                                  <p:childTnLst>
                                    <p:anim calcmode="discrete" valueType="str">
                                      <p:cBhvr>
                                        <p:cTn id="14" dur="500" fill="hold"/>
                                        <p:tgtEl>
                                          <p:spTgt spid="44554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547" grpId="0" animBg="1"/>
      <p:bldP spid="44554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50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grpSp>
        <p:nvGrpSpPr>
          <p:cNvPr id="2" name="组合 1"/>
          <p:cNvGrpSpPr/>
          <p:nvPr/>
        </p:nvGrpSpPr>
        <p:grpSpPr>
          <a:xfrm>
            <a:off x="488504" y="2971800"/>
            <a:ext cx="9414782" cy="2254250"/>
            <a:chOff x="488504" y="2971800"/>
            <a:chExt cx="9414782" cy="2254250"/>
          </a:xfrm>
        </p:grpSpPr>
        <p:sp>
          <p:nvSpPr>
            <p:cNvPr id="446466"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67"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68"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69"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6470"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46471"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46472"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73"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74"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46475"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46479" name="Group 15"/>
            <p:cNvGrpSpPr>
              <a:grpSpLocks/>
            </p:cNvGrpSpPr>
            <p:nvPr/>
          </p:nvGrpSpPr>
          <p:grpSpPr bwMode="auto">
            <a:xfrm>
              <a:off x="1133344" y="3490915"/>
              <a:ext cx="7565363" cy="1385888"/>
              <a:chOff x="659" y="2199"/>
              <a:chExt cx="4399" cy="873"/>
            </a:xfrm>
          </p:grpSpPr>
          <p:sp>
            <p:nvSpPr>
              <p:cNvPr id="446480"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46481" name="Group 17"/>
              <p:cNvGrpSpPr>
                <a:grpSpLocks/>
              </p:cNvGrpSpPr>
              <p:nvPr/>
            </p:nvGrpSpPr>
            <p:grpSpPr bwMode="auto">
              <a:xfrm>
                <a:off x="659" y="2199"/>
                <a:ext cx="4399" cy="489"/>
                <a:chOff x="659" y="2199"/>
                <a:chExt cx="4399" cy="489"/>
              </a:xfrm>
            </p:grpSpPr>
            <p:sp>
              <p:nvSpPr>
                <p:cNvPr id="446482"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446483"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4"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5"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6"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7"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446488"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446489"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446490"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446491"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446492"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446493"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446494"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446495"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446496"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446497"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446498" name="Group 34"/>
            <p:cNvGrpSpPr>
              <a:grpSpLocks/>
            </p:cNvGrpSpPr>
            <p:nvPr/>
          </p:nvGrpSpPr>
          <p:grpSpPr bwMode="auto">
            <a:xfrm>
              <a:off x="4669235" y="2971800"/>
              <a:ext cx="3384550" cy="990600"/>
              <a:chOff x="2715" y="1872"/>
              <a:chExt cx="1968" cy="624"/>
            </a:xfrm>
          </p:grpSpPr>
          <p:sp>
            <p:nvSpPr>
              <p:cNvPr id="44649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50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6502" name="AutoShape 38"/>
          <p:cNvSpPr>
            <a:spLocks noChangeArrowheads="1"/>
          </p:cNvSpPr>
          <p:nvPr/>
        </p:nvSpPr>
        <p:spPr bwMode="auto">
          <a:xfrm>
            <a:off x="3080147" y="2133601"/>
            <a:ext cx="3666596" cy="504825"/>
          </a:xfrm>
          <a:prstGeom prst="wedgeRoundRectCallout">
            <a:avLst>
              <a:gd name="adj1" fmla="val -75375"/>
              <a:gd name="adj2" fmla="val 306917"/>
              <a:gd name="adj3" fmla="val 16667"/>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目的地址字段 </a:t>
            </a:r>
            <a:r>
              <a:rPr lang="en-US" altLang="zh-CN" sz="2400" b="1">
                <a:solidFill>
                  <a:srgbClr val="000099"/>
                </a:solidFill>
                <a:latin typeface="+mn-lt"/>
                <a:ea typeface="黑体" pitchFamily="2" charset="-122"/>
              </a:rPr>
              <a:t>6 </a:t>
            </a:r>
            <a:r>
              <a:rPr lang="zh-CN" altLang="en-US" sz="2400" b="1">
                <a:solidFill>
                  <a:srgbClr val="000099"/>
                </a:solidFill>
                <a:latin typeface="+mn-lt"/>
                <a:ea typeface="黑体" pitchFamily="2" charset="-122"/>
              </a:rPr>
              <a:t>字节</a:t>
            </a:r>
          </a:p>
        </p:txBody>
      </p:sp>
    </p:spTree>
    <p:extLst>
      <p:ext uri="{BB962C8B-B14F-4D97-AF65-F5344CB8AC3E}">
        <p14:creationId xmlns="" xmlns:p14="http://schemas.microsoft.com/office/powerpoint/2010/main" val="24614322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525"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grpSp>
        <p:nvGrpSpPr>
          <p:cNvPr id="38" name="组合 37"/>
          <p:cNvGrpSpPr/>
          <p:nvPr/>
        </p:nvGrpSpPr>
        <p:grpSpPr>
          <a:xfrm>
            <a:off x="488504" y="2971800"/>
            <a:ext cx="9414782" cy="2254250"/>
            <a:chOff x="488504" y="2971800"/>
            <a:chExt cx="9414782" cy="2254250"/>
          </a:xfrm>
        </p:grpSpPr>
        <p:sp>
          <p:nvSpPr>
            <p:cNvPr id="39"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3"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4"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5"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6"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8"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9" name="Group 15"/>
            <p:cNvGrpSpPr>
              <a:grpSpLocks/>
            </p:cNvGrpSpPr>
            <p:nvPr/>
          </p:nvGrpSpPr>
          <p:grpSpPr bwMode="auto">
            <a:xfrm>
              <a:off x="1133344" y="3490915"/>
              <a:ext cx="7565363" cy="1385888"/>
              <a:chOff x="659" y="2199"/>
              <a:chExt cx="4399" cy="873"/>
            </a:xfrm>
          </p:grpSpPr>
          <p:sp>
            <p:nvSpPr>
              <p:cNvPr id="53"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4" name="Group 17"/>
              <p:cNvGrpSpPr>
                <a:grpSpLocks/>
              </p:cNvGrpSpPr>
              <p:nvPr/>
            </p:nvGrpSpPr>
            <p:grpSpPr bwMode="auto">
              <a:xfrm>
                <a:off x="659" y="2199"/>
                <a:ext cx="4399" cy="489"/>
                <a:chOff x="659" y="2199"/>
                <a:chExt cx="4399" cy="489"/>
              </a:xfrm>
            </p:grpSpPr>
            <p:sp>
              <p:nvSpPr>
                <p:cNvPr id="55"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6"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1"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2"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3"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4"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5"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6"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7"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68"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69"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0"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0" name="Group 34"/>
            <p:cNvGrpSpPr>
              <a:grpSpLocks/>
            </p:cNvGrpSpPr>
            <p:nvPr/>
          </p:nvGrpSpPr>
          <p:grpSpPr bwMode="auto">
            <a:xfrm>
              <a:off x="4669235" y="2971800"/>
              <a:ext cx="3384550" cy="990600"/>
              <a:chOff x="2715" y="1872"/>
              <a:chExt cx="1968" cy="624"/>
            </a:xfrm>
          </p:grpSpPr>
          <p:sp>
            <p:nvSpPr>
              <p:cNvPr id="51"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2"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7526" name="AutoShape 38"/>
          <p:cNvSpPr>
            <a:spLocks noChangeArrowheads="1"/>
          </p:cNvSpPr>
          <p:nvPr/>
        </p:nvSpPr>
        <p:spPr bwMode="auto">
          <a:xfrm>
            <a:off x="3080147" y="2133601"/>
            <a:ext cx="3198813" cy="504825"/>
          </a:xfrm>
          <a:prstGeom prst="wedgeRoundRectCallout">
            <a:avLst>
              <a:gd name="adj1" fmla="val -43278"/>
              <a:gd name="adj2" fmla="val 314153"/>
              <a:gd name="adj3" fmla="val 16667"/>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源地址字段 </a:t>
            </a:r>
            <a:r>
              <a:rPr lang="en-US" altLang="zh-CN" sz="2400" b="1">
                <a:solidFill>
                  <a:srgbClr val="000099"/>
                </a:solidFill>
                <a:latin typeface="+mn-lt"/>
                <a:ea typeface="黑体" pitchFamily="2" charset="-122"/>
              </a:rPr>
              <a:t>6 </a:t>
            </a:r>
            <a:r>
              <a:rPr lang="zh-CN" altLang="en-US" sz="2400" b="1">
                <a:solidFill>
                  <a:srgbClr val="000099"/>
                </a:solidFill>
                <a:latin typeface="+mn-lt"/>
                <a:ea typeface="黑体" pitchFamily="2" charset="-122"/>
              </a:rPr>
              <a:t>字节</a:t>
            </a:r>
          </a:p>
        </p:txBody>
      </p:sp>
    </p:spTree>
    <p:extLst>
      <p:ext uri="{BB962C8B-B14F-4D97-AF65-F5344CB8AC3E}">
        <p14:creationId xmlns="" xmlns:p14="http://schemas.microsoft.com/office/powerpoint/2010/main" val="39427532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49"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48551" name="Text Box 39"/>
          <p:cNvSpPr txBox="1">
            <a:spLocks noChangeArrowheads="1"/>
          </p:cNvSpPr>
          <p:nvPr/>
        </p:nvSpPr>
        <p:spPr bwMode="auto">
          <a:xfrm>
            <a:off x="1060478" y="1123950"/>
            <a:ext cx="7895110" cy="830997"/>
          </a:xfrm>
          <a:prstGeom prst="rect">
            <a:avLst/>
          </a:prstGeom>
          <a:solidFill>
            <a:srgbClr val="66FF66"/>
          </a:solidFill>
          <a:ln w="9525">
            <a:solidFill>
              <a:srgbClr val="333399"/>
            </a:solidFill>
            <a:miter lim="800000"/>
            <a:headEnd/>
            <a:tailEnd/>
          </a:ln>
          <a:effectLst/>
        </p:spPr>
        <p:txBody>
          <a:bodyPr wrap="none">
            <a:spAutoFit/>
          </a:bodyPr>
          <a:lstStyle/>
          <a:p>
            <a:pPr algn="ctr"/>
            <a:r>
              <a:rPr lang="zh-CN" altLang="en-US" sz="2400" b="1" dirty="0">
                <a:solidFill>
                  <a:srgbClr val="000066"/>
                </a:solidFill>
                <a:latin typeface="+mn-lt"/>
                <a:ea typeface="黑体" pitchFamily="2" charset="-122"/>
              </a:rPr>
              <a:t>类型字段用来标志</a:t>
            </a:r>
            <a:r>
              <a:rPr lang="zh-CN" altLang="en-US" sz="2400" b="1" dirty="0">
                <a:solidFill>
                  <a:srgbClr val="C00000"/>
                </a:solidFill>
                <a:latin typeface="+mn-lt"/>
                <a:ea typeface="黑体" pitchFamily="2" charset="-122"/>
              </a:rPr>
              <a:t>上一层</a:t>
            </a:r>
            <a:r>
              <a:rPr lang="zh-CN" altLang="en-US" sz="2400" b="1" dirty="0">
                <a:solidFill>
                  <a:srgbClr val="000066"/>
                </a:solidFill>
                <a:latin typeface="+mn-lt"/>
                <a:ea typeface="黑体" pitchFamily="2" charset="-122"/>
              </a:rPr>
              <a:t>使用的是什么协议，</a:t>
            </a:r>
          </a:p>
          <a:p>
            <a:pPr algn="ctr"/>
            <a:r>
              <a:rPr lang="zh-CN" altLang="en-US" sz="2400" b="1" dirty="0">
                <a:solidFill>
                  <a:srgbClr val="000066"/>
                </a:solidFill>
                <a:latin typeface="+mn-lt"/>
                <a:ea typeface="黑体" pitchFamily="2" charset="-122"/>
              </a:rPr>
              <a:t>以便把收到的 </a:t>
            </a:r>
            <a:r>
              <a:rPr lang="en-US" altLang="zh-CN" sz="2400" b="1" dirty="0">
                <a:solidFill>
                  <a:srgbClr val="000066"/>
                </a:solidFill>
                <a:latin typeface="+mn-lt"/>
                <a:ea typeface="黑体" pitchFamily="2" charset="-122"/>
              </a:rPr>
              <a:t>MAC </a:t>
            </a:r>
            <a:r>
              <a:rPr lang="zh-CN" altLang="en-US" sz="2400" b="1" dirty="0">
                <a:solidFill>
                  <a:srgbClr val="000066"/>
                </a:solidFill>
                <a:latin typeface="+mn-lt"/>
                <a:ea typeface="黑体" pitchFamily="2" charset="-122"/>
              </a:rPr>
              <a:t>帧的数据上交给上一层的这个协议。 </a:t>
            </a:r>
          </a:p>
        </p:txBody>
      </p:sp>
      <p:grpSp>
        <p:nvGrpSpPr>
          <p:cNvPr id="39" name="组合 38"/>
          <p:cNvGrpSpPr/>
          <p:nvPr/>
        </p:nvGrpSpPr>
        <p:grpSpPr>
          <a:xfrm>
            <a:off x="488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0" name="Group 15"/>
            <p:cNvGrpSpPr>
              <a:grpSpLocks/>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5" name="Group 17"/>
              <p:cNvGrpSpPr>
                <a:grpSpLocks/>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1" name="Group 34"/>
            <p:cNvGrpSpPr>
              <a:grpSpLocks/>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8550" name="AutoShape 38"/>
          <p:cNvSpPr>
            <a:spLocks noChangeArrowheads="1"/>
          </p:cNvSpPr>
          <p:nvPr/>
        </p:nvSpPr>
        <p:spPr bwMode="auto">
          <a:xfrm>
            <a:off x="3236648" y="2133601"/>
            <a:ext cx="2963202" cy="504825"/>
          </a:xfrm>
          <a:prstGeom prst="wedgeRoundRectCallout">
            <a:avLst>
              <a:gd name="adj1" fmla="val -23130"/>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solidFill>
                  <a:srgbClr val="000099"/>
                </a:solidFill>
                <a:latin typeface="+mn-lt"/>
                <a:ea typeface="黑体" pitchFamily="2" charset="-122"/>
              </a:rPr>
              <a:t>类型字段 </a:t>
            </a:r>
            <a:r>
              <a:rPr lang="en-US" altLang="zh-CN" sz="2400" b="1" dirty="0">
                <a:solidFill>
                  <a:srgbClr val="000099"/>
                </a:solidFill>
                <a:latin typeface="+mn-lt"/>
                <a:ea typeface="黑体" pitchFamily="2" charset="-122"/>
              </a:rPr>
              <a:t>2 </a:t>
            </a:r>
            <a:r>
              <a:rPr lang="zh-CN" altLang="en-US" sz="2400" b="1" dirty="0">
                <a:solidFill>
                  <a:srgbClr val="000099"/>
                </a:solidFill>
                <a:latin typeface="+mn-lt"/>
                <a:ea typeface="黑体" pitchFamily="2" charset="-122"/>
              </a:rPr>
              <a:t>字节</a:t>
            </a:r>
          </a:p>
        </p:txBody>
      </p:sp>
    </p:spTree>
    <p:extLst>
      <p:ext uri="{BB962C8B-B14F-4D97-AF65-F5344CB8AC3E}">
        <p14:creationId xmlns="" xmlns:p14="http://schemas.microsoft.com/office/powerpoint/2010/main" val="45045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8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5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73"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49575" name="Text Box 39"/>
          <p:cNvSpPr txBox="1">
            <a:spLocks noChangeArrowheads="1"/>
          </p:cNvSpPr>
          <p:nvPr/>
        </p:nvSpPr>
        <p:spPr bwMode="auto">
          <a:xfrm>
            <a:off x="474015" y="1136650"/>
            <a:ext cx="9074921" cy="769441"/>
          </a:xfrm>
          <a:prstGeom prst="rect">
            <a:avLst/>
          </a:prstGeom>
          <a:solidFill>
            <a:srgbClr val="66FF66"/>
          </a:solidFill>
          <a:ln w="9525">
            <a:solidFill>
              <a:srgbClr val="333399"/>
            </a:solidFill>
            <a:miter lim="800000"/>
            <a:headEnd/>
            <a:tailEnd/>
          </a:ln>
          <a:effectLst/>
        </p:spPr>
        <p:txBody>
          <a:bodyPr wrap="none">
            <a:spAutoFit/>
          </a:bodyPr>
          <a:lstStyle>
            <a:defPPr>
              <a:defRPr lang="en-US"/>
            </a:defPPr>
            <a:lvl1pPr algn="ctr">
              <a:defRPr sz="2400" b="1">
                <a:solidFill>
                  <a:srgbClr val="C00000"/>
                </a:solidFill>
                <a:latin typeface="+mn-lt"/>
                <a:ea typeface="黑体" pitchFamily="2" charset="-122"/>
              </a:defRPr>
            </a:lvl1pPr>
          </a:lstStyle>
          <a:p>
            <a:r>
              <a:rPr lang="zh-CN" altLang="en-US" dirty="0">
                <a:solidFill>
                  <a:srgbClr val="000066"/>
                </a:solidFill>
              </a:rPr>
              <a:t>数据字段的正式名称是 </a:t>
            </a:r>
            <a:r>
              <a:rPr lang="en-US" altLang="zh-CN" dirty="0"/>
              <a:t>MAC </a:t>
            </a:r>
            <a:r>
              <a:rPr lang="zh-CN" altLang="en-US" dirty="0"/>
              <a:t>客户数据字段。</a:t>
            </a:r>
          </a:p>
          <a:p>
            <a:r>
              <a:rPr lang="zh-CN" altLang="en-US" sz="2000" dirty="0">
                <a:solidFill>
                  <a:srgbClr val="000066"/>
                </a:solidFill>
              </a:rPr>
              <a:t>最小长度 </a:t>
            </a:r>
            <a:r>
              <a:rPr lang="en-US" altLang="zh-CN" sz="2000" dirty="0">
                <a:solidFill>
                  <a:srgbClr val="000066"/>
                </a:solidFill>
              </a:rPr>
              <a:t>64 </a:t>
            </a:r>
            <a:r>
              <a:rPr lang="zh-CN" altLang="en-US" sz="2000" dirty="0">
                <a:solidFill>
                  <a:srgbClr val="000066"/>
                </a:solidFill>
              </a:rPr>
              <a:t>字节 </a:t>
            </a:r>
            <a:r>
              <a:rPr lang="zh-CN" altLang="en-US" sz="2000" dirty="0">
                <a:solidFill>
                  <a:srgbClr val="000066"/>
                </a:solidFill>
                <a:sym typeface="Symbol" pitchFamily="18" charset="2"/>
              </a:rPr>
              <a:t></a:t>
            </a:r>
            <a:r>
              <a:rPr lang="zh-CN" altLang="en-US" sz="2000" dirty="0">
                <a:solidFill>
                  <a:srgbClr val="000066"/>
                </a:solidFill>
              </a:rPr>
              <a:t> </a:t>
            </a:r>
            <a:r>
              <a:rPr lang="en-US" altLang="zh-CN" sz="2000" dirty="0">
                <a:solidFill>
                  <a:srgbClr val="000066"/>
                </a:solidFill>
              </a:rPr>
              <a:t>18 </a:t>
            </a:r>
            <a:r>
              <a:rPr lang="zh-CN" altLang="en-US" sz="2000" dirty="0">
                <a:solidFill>
                  <a:srgbClr val="000066"/>
                </a:solidFill>
              </a:rPr>
              <a:t>字节的首部和尾部 </a:t>
            </a:r>
            <a:r>
              <a:rPr lang="zh-CN" altLang="en-US" sz="2000" dirty="0" smtClean="0">
                <a:solidFill>
                  <a:srgbClr val="000066"/>
                </a:solidFill>
              </a:rPr>
              <a:t> </a:t>
            </a:r>
            <a:r>
              <a:rPr lang="en-US" altLang="zh-CN" sz="2000" dirty="0" smtClean="0">
                <a:solidFill>
                  <a:srgbClr val="000066"/>
                </a:solidFill>
              </a:rPr>
              <a:t>=  </a:t>
            </a:r>
            <a:r>
              <a:rPr lang="zh-CN" altLang="en-US" sz="2000" dirty="0" smtClean="0">
                <a:solidFill>
                  <a:srgbClr val="000066"/>
                </a:solidFill>
              </a:rPr>
              <a:t>数据</a:t>
            </a:r>
            <a:r>
              <a:rPr lang="zh-CN" altLang="en-US" sz="2000" dirty="0">
                <a:solidFill>
                  <a:srgbClr val="000066"/>
                </a:solidFill>
              </a:rPr>
              <a:t>字段的最小</a:t>
            </a:r>
            <a:r>
              <a:rPr lang="zh-CN" altLang="en-US" sz="2000" dirty="0" smtClean="0">
                <a:solidFill>
                  <a:srgbClr val="000066"/>
                </a:solidFill>
              </a:rPr>
              <a:t>长度（</a:t>
            </a:r>
            <a:r>
              <a:rPr lang="en-US" altLang="zh-CN" sz="2000" dirty="0" smtClean="0">
                <a:solidFill>
                  <a:srgbClr val="000066"/>
                </a:solidFill>
              </a:rPr>
              <a:t>46</a:t>
            </a:r>
            <a:r>
              <a:rPr lang="zh-CN" altLang="en-US" sz="2000" dirty="0" smtClean="0">
                <a:solidFill>
                  <a:srgbClr val="000066"/>
                </a:solidFill>
              </a:rPr>
              <a:t>字节）  </a:t>
            </a:r>
            <a:endParaRPr lang="zh-CN" altLang="en-US" sz="2000" dirty="0">
              <a:solidFill>
                <a:srgbClr val="000066"/>
              </a:solidFill>
            </a:endParaRPr>
          </a:p>
        </p:txBody>
      </p:sp>
      <p:grpSp>
        <p:nvGrpSpPr>
          <p:cNvPr id="39" name="组合 38"/>
          <p:cNvGrpSpPr/>
          <p:nvPr/>
        </p:nvGrpSpPr>
        <p:grpSpPr>
          <a:xfrm>
            <a:off x="488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0" name="Group 15"/>
            <p:cNvGrpSpPr>
              <a:grpSpLocks/>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5" name="Group 17"/>
              <p:cNvGrpSpPr>
                <a:grpSpLocks/>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1" name="Group 34"/>
            <p:cNvGrpSpPr>
              <a:grpSpLocks/>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9574" name="AutoShape 38"/>
          <p:cNvSpPr>
            <a:spLocks noChangeArrowheads="1"/>
          </p:cNvSpPr>
          <p:nvPr/>
        </p:nvSpPr>
        <p:spPr bwMode="auto">
          <a:xfrm>
            <a:off x="2768864" y="2133601"/>
            <a:ext cx="3977879" cy="504825"/>
          </a:xfrm>
          <a:prstGeom prst="wedgeRoundRectCallout">
            <a:avLst>
              <a:gd name="adj1" fmla="val 12042"/>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数据字段 </a:t>
            </a:r>
            <a:r>
              <a:rPr lang="en-US" altLang="zh-CN" sz="2400" b="1">
                <a:solidFill>
                  <a:srgbClr val="000099"/>
                </a:solidFill>
                <a:latin typeface="+mn-lt"/>
                <a:ea typeface="黑体" pitchFamily="2" charset="-122"/>
              </a:rPr>
              <a:t>46 ~ 1500 </a:t>
            </a:r>
            <a:r>
              <a:rPr lang="zh-CN" altLang="en-US" sz="2400" b="1">
                <a:solidFill>
                  <a:srgbClr val="000099"/>
                </a:solidFill>
                <a:latin typeface="+mn-lt"/>
                <a:ea typeface="黑体" pitchFamily="2" charset="-122"/>
              </a:rPr>
              <a:t>字节</a:t>
            </a:r>
          </a:p>
        </p:txBody>
      </p:sp>
    </p:spTree>
    <p:extLst>
      <p:ext uri="{BB962C8B-B14F-4D97-AF65-F5344CB8AC3E}">
        <p14:creationId xmlns="" xmlns:p14="http://schemas.microsoft.com/office/powerpoint/2010/main" val="13812603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7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7"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50599" name="Text Box 39"/>
          <p:cNvSpPr txBox="1">
            <a:spLocks noChangeArrowheads="1"/>
          </p:cNvSpPr>
          <p:nvPr/>
        </p:nvSpPr>
        <p:spPr bwMode="auto">
          <a:xfrm>
            <a:off x="1679588" y="1138238"/>
            <a:ext cx="6667210" cy="830997"/>
          </a:xfrm>
          <a:prstGeom prst="rect">
            <a:avLst/>
          </a:prstGeom>
          <a:solidFill>
            <a:srgbClr val="66FF66"/>
          </a:solidFill>
          <a:ln w="9525">
            <a:solidFill>
              <a:srgbClr val="333399"/>
            </a:solidFill>
            <a:miter lim="800000"/>
            <a:headEnd/>
            <a:tailEnd/>
          </a:ln>
          <a:effectLst/>
        </p:spPr>
        <p:txBody>
          <a:bodyPr wrap="none">
            <a:spAutoFit/>
          </a:bodyPr>
          <a:lstStyle>
            <a:defPPr>
              <a:defRPr lang="en-US"/>
            </a:defPPr>
            <a:lvl1pPr algn="ctr">
              <a:defRPr sz="2400" b="1">
                <a:solidFill>
                  <a:srgbClr val="000099"/>
                </a:solidFill>
                <a:latin typeface="+mn-lt"/>
                <a:ea typeface="黑体" pitchFamily="2" charset="-122"/>
              </a:defRPr>
            </a:lvl1pPr>
          </a:lstStyle>
          <a:p>
            <a:r>
              <a:rPr lang="zh-CN" altLang="en-US" dirty="0">
                <a:solidFill>
                  <a:srgbClr val="000066"/>
                </a:solidFill>
              </a:rPr>
              <a:t>当传输媒体的误码率为 </a:t>
            </a:r>
            <a:r>
              <a:rPr lang="en-US" altLang="zh-CN" dirty="0">
                <a:solidFill>
                  <a:srgbClr val="000066"/>
                </a:solidFill>
              </a:rPr>
              <a:t>1</a:t>
            </a:r>
            <a:r>
              <a:rPr lang="en-US" altLang="zh-CN" dirty="0">
                <a:solidFill>
                  <a:srgbClr val="000066"/>
                </a:solidFill>
                <a:sym typeface="Symbol" pitchFamily="18" charset="2"/>
              </a:rPr>
              <a:t></a:t>
            </a:r>
            <a:r>
              <a:rPr lang="en-US" altLang="zh-CN" dirty="0">
                <a:solidFill>
                  <a:srgbClr val="000066"/>
                </a:solidFill>
              </a:rPr>
              <a:t>10</a:t>
            </a:r>
            <a:r>
              <a:rPr lang="en-US" altLang="zh-CN" baseline="30000" dirty="0">
                <a:solidFill>
                  <a:srgbClr val="000066"/>
                </a:solidFill>
                <a:sym typeface="Symbol" pitchFamily="18" charset="2"/>
              </a:rPr>
              <a:t></a:t>
            </a:r>
            <a:r>
              <a:rPr lang="en-US" altLang="zh-CN" baseline="30000" dirty="0">
                <a:solidFill>
                  <a:srgbClr val="000066"/>
                </a:solidFill>
              </a:rPr>
              <a:t>8</a:t>
            </a:r>
            <a:r>
              <a:rPr lang="en-US" altLang="zh-CN" dirty="0">
                <a:solidFill>
                  <a:srgbClr val="000066"/>
                </a:solidFill>
              </a:rPr>
              <a:t> </a:t>
            </a:r>
            <a:r>
              <a:rPr lang="zh-CN" altLang="en-US" dirty="0">
                <a:solidFill>
                  <a:srgbClr val="000066"/>
                </a:solidFill>
              </a:rPr>
              <a:t>时，</a:t>
            </a:r>
          </a:p>
          <a:p>
            <a:r>
              <a:rPr lang="en-US" altLang="zh-CN" dirty="0">
                <a:solidFill>
                  <a:srgbClr val="000066"/>
                </a:solidFill>
              </a:rPr>
              <a:t>MAC </a:t>
            </a:r>
            <a:r>
              <a:rPr lang="zh-CN" altLang="en-US" dirty="0">
                <a:solidFill>
                  <a:srgbClr val="000066"/>
                </a:solidFill>
              </a:rPr>
              <a:t>子层可使未检测到的差错小于 </a:t>
            </a:r>
            <a:r>
              <a:rPr lang="en-US" altLang="zh-CN" dirty="0">
                <a:solidFill>
                  <a:srgbClr val="000066"/>
                </a:solidFill>
              </a:rPr>
              <a:t>1</a:t>
            </a:r>
            <a:r>
              <a:rPr lang="en-US" altLang="zh-CN" dirty="0">
                <a:solidFill>
                  <a:srgbClr val="000066"/>
                </a:solidFill>
                <a:sym typeface="Symbol" pitchFamily="18" charset="2"/>
              </a:rPr>
              <a:t></a:t>
            </a:r>
            <a:r>
              <a:rPr lang="en-US" altLang="zh-CN" dirty="0">
                <a:solidFill>
                  <a:srgbClr val="000066"/>
                </a:solidFill>
              </a:rPr>
              <a:t>10</a:t>
            </a:r>
            <a:r>
              <a:rPr lang="en-US" altLang="zh-CN" baseline="30000" dirty="0">
                <a:solidFill>
                  <a:srgbClr val="000066"/>
                </a:solidFill>
                <a:sym typeface="Symbol" pitchFamily="18" charset="2"/>
              </a:rPr>
              <a:t></a:t>
            </a:r>
            <a:r>
              <a:rPr lang="en-US" altLang="zh-CN" baseline="30000" dirty="0">
                <a:solidFill>
                  <a:srgbClr val="000066"/>
                </a:solidFill>
              </a:rPr>
              <a:t>14</a:t>
            </a:r>
            <a:r>
              <a:rPr lang="zh-CN" altLang="en-US" dirty="0">
                <a:solidFill>
                  <a:srgbClr val="000066"/>
                </a:solidFill>
              </a:rPr>
              <a:t>。 </a:t>
            </a:r>
          </a:p>
        </p:txBody>
      </p:sp>
      <p:sp>
        <p:nvSpPr>
          <p:cNvPr id="450600" name="Text Box 40"/>
          <p:cNvSpPr txBox="1">
            <a:spLocks noChangeArrowheads="1"/>
          </p:cNvSpPr>
          <p:nvPr/>
        </p:nvSpPr>
        <p:spPr bwMode="auto">
          <a:xfrm>
            <a:off x="1847427" y="5301208"/>
            <a:ext cx="6647974" cy="1200329"/>
          </a:xfrm>
          <a:prstGeom prst="rect">
            <a:avLst/>
          </a:prstGeom>
          <a:solidFill>
            <a:srgbClr val="FFC000"/>
          </a:solidFill>
          <a:ln w="9525">
            <a:solidFill>
              <a:srgbClr val="333399"/>
            </a:solidFill>
            <a:miter lim="800000"/>
            <a:headEnd/>
            <a:tailEnd/>
          </a:ln>
          <a:effectLst/>
        </p:spPr>
        <p:txBody>
          <a:bodyPr wrap="none">
            <a:spAutoFit/>
          </a:bodyPr>
          <a:lstStyle>
            <a:defPPr>
              <a:defRPr lang="en-US"/>
            </a:defPPr>
            <a:lvl1pPr algn="ctr">
              <a:defRPr sz="2400" b="1">
                <a:solidFill>
                  <a:srgbClr val="000099"/>
                </a:solidFill>
                <a:latin typeface="+mn-lt"/>
                <a:ea typeface="黑体" pitchFamily="2" charset="-122"/>
              </a:defRPr>
            </a:lvl1pPr>
          </a:lstStyle>
          <a:p>
            <a:r>
              <a:rPr lang="zh-CN" altLang="en-US" dirty="0"/>
              <a:t>当数据字段的长度小于 </a:t>
            </a:r>
            <a:r>
              <a:rPr lang="en-US" altLang="zh-CN" dirty="0"/>
              <a:t>46 </a:t>
            </a:r>
            <a:r>
              <a:rPr lang="zh-CN" altLang="en-US" dirty="0"/>
              <a:t>字节时，</a:t>
            </a:r>
          </a:p>
          <a:p>
            <a:r>
              <a:rPr lang="zh-CN" altLang="en-US" dirty="0"/>
              <a:t>应在数据字段的后面加入整数字节的</a:t>
            </a:r>
            <a:r>
              <a:rPr lang="zh-CN" altLang="en-US" dirty="0">
                <a:solidFill>
                  <a:srgbClr val="FF0000"/>
                </a:solidFill>
              </a:rPr>
              <a:t>填充字段，</a:t>
            </a:r>
          </a:p>
          <a:p>
            <a:r>
              <a:rPr lang="zh-CN" altLang="en-US" dirty="0"/>
              <a:t>以保证以太网的 </a:t>
            </a:r>
            <a:r>
              <a:rPr lang="en-US" altLang="zh-CN" dirty="0"/>
              <a:t>MAC </a:t>
            </a:r>
            <a:r>
              <a:rPr lang="zh-CN" altLang="en-US" dirty="0"/>
              <a:t>帧长不小于 </a:t>
            </a:r>
            <a:r>
              <a:rPr lang="en-US" altLang="zh-CN" dirty="0"/>
              <a:t>64 </a:t>
            </a:r>
            <a:r>
              <a:rPr lang="zh-CN" altLang="en-US" dirty="0"/>
              <a:t>字节。 </a:t>
            </a:r>
          </a:p>
        </p:txBody>
      </p:sp>
      <p:grpSp>
        <p:nvGrpSpPr>
          <p:cNvPr id="40" name="组合 39"/>
          <p:cNvGrpSpPr/>
          <p:nvPr/>
        </p:nvGrpSpPr>
        <p:grpSpPr>
          <a:xfrm>
            <a:off x="488504" y="2971800"/>
            <a:ext cx="9414782" cy="2254250"/>
            <a:chOff x="488504" y="2971800"/>
            <a:chExt cx="9414782" cy="2254250"/>
          </a:xfrm>
        </p:grpSpPr>
        <p:sp>
          <p:nvSpPr>
            <p:cNvPr id="41"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2"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5"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6"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7"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9"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50"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1" name="Group 15"/>
            <p:cNvGrpSpPr>
              <a:grpSpLocks/>
            </p:cNvGrpSpPr>
            <p:nvPr/>
          </p:nvGrpSpPr>
          <p:grpSpPr bwMode="auto">
            <a:xfrm>
              <a:off x="1133344" y="3490915"/>
              <a:ext cx="7565363" cy="1385888"/>
              <a:chOff x="659" y="2199"/>
              <a:chExt cx="4399" cy="873"/>
            </a:xfrm>
          </p:grpSpPr>
          <p:sp>
            <p:nvSpPr>
              <p:cNvPr id="55"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6" name="Group 17"/>
              <p:cNvGrpSpPr>
                <a:grpSpLocks/>
              </p:cNvGrpSpPr>
              <p:nvPr/>
            </p:nvGrpSpPr>
            <p:grpSpPr bwMode="auto">
              <a:xfrm>
                <a:off x="659" y="2199"/>
                <a:ext cx="4399" cy="489"/>
                <a:chOff x="659" y="2199"/>
                <a:chExt cx="4399" cy="489"/>
              </a:xfrm>
            </p:grpSpPr>
            <p:sp>
              <p:nvSpPr>
                <p:cNvPr id="57"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8"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3"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4"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5"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6"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7"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8"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9"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70"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71"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2"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2" name="Group 34"/>
            <p:cNvGrpSpPr>
              <a:grpSpLocks/>
            </p:cNvGrpSpPr>
            <p:nvPr/>
          </p:nvGrpSpPr>
          <p:grpSpPr bwMode="auto">
            <a:xfrm>
              <a:off x="4669235" y="2971800"/>
              <a:ext cx="3384550" cy="990600"/>
              <a:chOff x="2715" y="1872"/>
              <a:chExt cx="1968" cy="624"/>
            </a:xfrm>
          </p:grpSpPr>
          <p:sp>
            <p:nvSpPr>
              <p:cNvPr id="53"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4"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50598" name="AutoShape 38"/>
          <p:cNvSpPr>
            <a:spLocks noChangeArrowheads="1"/>
          </p:cNvSpPr>
          <p:nvPr/>
        </p:nvSpPr>
        <p:spPr bwMode="auto">
          <a:xfrm>
            <a:off x="3393149" y="2133601"/>
            <a:ext cx="2963201" cy="504825"/>
          </a:xfrm>
          <a:prstGeom prst="wedgeRoundRectCallout">
            <a:avLst>
              <a:gd name="adj1" fmla="val 116454"/>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en-US" altLang="zh-CN" sz="2400" b="1">
                <a:solidFill>
                  <a:srgbClr val="000099"/>
                </a:solidFill>
                <a:latin typeface="+mn-lt"/>
                <a:ea typeface="黑体" pitchFamily="2" charset="-122"/>
              </a:rPr>
              <a:t>FCS </a:t>
            </a:r>
            <a:r>
              <a:rPr lang="zh-CN" altLang="en-US" sz="2400" b="1">
                <a:solidFill>
                  <a:srgbClr val="000099"/>
                </a:solidFill>
                <a:latin typeface="+mn-lt"/>
                <a:ea typeface="黑体" pitchFamily="2" charset="-122"/>
              </a:rPr>
              <a:t>字段 </a:t>
            </a:r>
            <a:r>
              <a:rPr lang="en-US" altLang="zh-CN" sz="2400" b="1">
                <a:solidFill>
                  <a:srgbClr val="000099"/>
                </a:solidFill>
                <a:latin typeface="+mn-lt"/>
                <a:ea typeface="黑体" pitchFamily="2" charset="-122"/>
              </a:rPr>
              <a:t>4 </a:t>
            </a:r>
            <a:r>
              <a:rPr lang="zh-CN" altLang="en-US" sz="2400" b="1">
                <a:solidFill>
                  <a:srgbClr val="000099"/>
                </a:solidFill>
                <a:latin typeface="+mn-lt"/>
                <a:ea typeface="黑体" pitchFamily="2" charset="-122"/>
              </a:rPr>
              <a:t>字节</a:t>
            </a:r>
          </a:p>
        </p:txBody>
      </p:sp>
    </p:spTree>
    <p:extLst>
      <p:ext uri="{BB962C8B-B14F-4D97-AF65-F5344CB8AC3E}">
        <p14:creationId xmlns="" xmlns:p14="http://schemas.microsoft.com/office/powerpoint/2010/main" val="23974036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9" grpId="0" animBg="1"/>
      <p:bldP spid="45060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62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51639" name="Text Box 55"/>
          <p:cNvSpPr txBox="1">
            <a:spLocks noChangeArrowheads="1"/>
          </p:cNvSpPr>
          <p:nvPr/>
        </p:nvSpPr>
        <p:spPr bwMode="auto">
          <a:xfrm>
            <a:off x="632520" y="1211268"/>
            <a:ext cx="9016929" cy="1200329"/>
          </a:xfrm>
          <a:prstGeom prst="rect">
            <a:avLst/>
          </a:prstGeom>
          <a:solidFill>
            <a:srgbClr val="66FF66"/>
          </a:solidFill>
          <a:ln w="9525">
            <a:solidFill>
              <a:srgbClr val="333399"/>
            </a:solidFill>
            <a:miter lim="800000"/>
            <a:headEnd/>
            <a:tailEnd/>
          </a:ln>
          <a:effectLst/>
        </p:spPr>
        <p:txBody>
          <a:bodyPr wrap="square">
            <a:spAutoFit/>
          </a:bodyPr>
          <a:lstStyle>
            <a:defPPr>
              <a:defRPr lang="en-US"/>
            </a:defPPr>
            <a:lvl1pPr algn="ctr">
              <a:defRPr sz="2400" b="1">
                <a:solidFill>
                  <a:srgbClr val="000099"/>
                </a:solidFill>
                <a:latin typeface="+mn-lt"/>
                <a:ea typeface="黑体" pitchFamily="2" charset="-122"/>
              </a:defRPr>
            </a:lvl1pPr>
          </a:lstStyle>
          <a:p>
            <a:pPr algn="l"/>
            <a:r>
              <a:rPr lang="zh-CN" altLang="en-US" dirty="0">
                <a:solidFill>
                  <a:srgbClr val="000066"/>
                </a:solidFill>
              </a:rPr>
              <a:t>在帧的前面</a:t>
            </a:r>
            <a:r>
              <a:rPr lang="zh-CN" altLang="en-US" dirty="0" smtClean="0">
                <a:solidFill>
                  <a:srgbClr val="000066"/>
                </a:solidFill>
              </a:rPr>
              <a:t>插入（硬件生成）的 </a:t>
            </a:r>
            <a:r>
              <a:rPr lang="en-US" altLang="zh-CN" dirty="0">
                <a:solidFill>
                  <a:srgbClr val="000066"/>
                </a:solidFill>
              </a:rPr>
              <a:t>8 </a:t>
            </a:r>
            <a:r>
              <a:rPr lang="zh-CN" altLang="en-US" dirty="0">
                <a:solidFill>
                  <a:srgbClr val="000066"/>
                </a:solidFill>
              </a:rPr>
              <a:t>字节</a:t>
            </a:r>
            <a:r>
              <a:rPr lang="zh-CN" altLang="en-US" dirty="0" smtClean="0">
                <a:solidFill>
                  <a:srgbClr val="000066"/>
                </a:solidFill>
              </a:rPr>
              <a:t>中，第一</a:t>
            </a:r>
            <a:r>
              <a:rPr lang="zh-CN" altLang="en-US" dirty="0">
                <a:solidFill>
                  <a:srgbClr val="000066"/>
                </a:solidFill>
              </a:rPr>
              <a:t>个字段共 </a:t>
            </a:r>
            <a:r>
              <a:rPr lang="en-US" altLang="zh-CN" dirty="0">
                <a:solidFill>
                  <a:srgbClr val="000066"/>
                </a:solidFill>
              </a:rPr>
              <a:t>7 </a:t>
            </a:r>
            <a:r>
              <a:rPr lang="zh-CN" altLang="en-US" dirty="0">
                <a:solidFill>
                  <a:srgbClr val="000066"/>
                </a:solidFill>
              </a:rPr>
              <a:t>个字节</a:t>
            </a:r>
            <a:r>
              <a:rPr lang="zh-CN" altLang="en-US" dirty="0" smtClean="0">
                <a:solidFill>
                  <a:srgbClr val="000066"/>
                </a:solidFill>
              </a:rPr>
              <a:t>，是</a:t>
            </a:r>
            <a:r>
              <a:rPr lang="zh-CN" altLang="en-US" dirty="0">
                <a:solidFill>
                  <a:srgbClr val="000066"/>
                </a:solidFill>
              </a:rPr>
              <a:t>前同步码，用来迅速实现 </a:t>
            </a:r>
            <a:r>
              <a:rPr lang="en-US" altLang="zh-CN" dirty="0">
                <a:solidFill>
                  <a:srgbClr val="000066"/>
                </a:solidFill>
              </a:rPr>
              <a:t>MAC </a:t>
            </a:r>
            <a:r>
              <a:rPr lang="zh-CN" altLang="en-US" dirty="0">
                <a:solidFill>
                  <a:srgbClr val="000066"/>
                </a:solidFill>
              </a:rPr>
              <a:t>帧的比特同步</a:t>
            </a:r>
            <a:r>
              <a:rPr lang="zh-CN" altLang="en-US" dirty="0" smtClean="0">
                <a:solidFill>
                  <a:srgbClr val="000066"/>
                </a:solidFill>
              </a:rPr>
              <a:t>。第二</a:t>
            </a:r>
            <a:r>
              <a:rPr lang="zh-CN" altLang="en-US" dirty="0">
                <a:solidFill>
                  <a:srgbClr val="000066"/>
                </a:solidFill>
              </a:rPr>
              <a:t>个</a:t>
            </a:r>
            <a:r>
              <a:rPr lang="zh-CN" altLang="en-US" dirty="0" smtClean="0">
                <a:solidFill>
                  <a:srgbClr val="000066"/>
                </a:solidFill>
              </a:rPr>
              <a:t>字段 </a:t>
            </a:r>
            <a:r>
              <a:rPr lang="en-US" altLang="zh-CN" dirty="0" smtClean="0">
                <a:solidFill>
                  <a:srgbClr val="000066"/>
                </a:solidFill>
              </a:rPr>
              <a:t>1 </a:t>
            </a:r>
            <a:r>
              <a:rPr lang="zh-CN" altLang="en-US" dirty="0" smtClean="0">
                <a:solidFill>
                  <a:srgbClr val="000066"/>
                </a:solidFill>
              </a:rPr>
              <a:t>个字节是</a:t>
            </a:r>
            <a:r>
              <a:rPr lang="zh-CN" altLang="en-US" dirty="0">
                <a:solidFill>
                  <a:srgbClr val="000066"/>
                </a:solidFill>
              </a:rPr>
              <a:t>帧开始定界符，表示后面的信息</a:t>
            </a:r>
            <a:r>
              <a:rPr lang="zh-CN" altLang="en-US" dirty="0" smtClean="0">
                <a:solidFill>
                  <a:srgbClr val="000066"/>
                </a:solidFill>
              </a:rPr>
              <a:t>就是 </a:t>
            </a:r>
            <a:r>
              <a:rPr lang="en-US" altLang="zh-CN" dirty="0" smtClean="0">
                <a:solidFill>
                  <a:srgbClr val="000066"/>
                </a:solidFill>
              </a:rPr>
              <a:t>MAC </a:t>
            </a:r>
            <a:r>
              <a:rPr lang="zh-CN" altLang="en-US" dirty="0">
                <a:solidFill>
                  <a:srgbClr val="000066"/>
                </a:solidFill>
              </a:rPr>
              <a:t>帧。 </a:t>
            </a:r>
          </a:p>
        </p:txBody>
      </p:sp>
      <p:sp>
        <p:nvSpPr>
          <p:cNvPr id="451640" name="Text Box 56"/>
          <p:cNvSpPr txBox="1">
            <a:spLocks noChangeArrowheads="1"/>
          </p:cNvSpPr>
          <p:nvPr/>
        </p:nvSpPr>
        <p:spPr bwMode="auto">
          <a:xfrm>
            <a:off x="5616327" y="5373216"/>
            <a:ext cx="4033121" cy="1200329"/>
          </a:xfrm>
          <a:prstGeom prst="rect">
            <a:avLst/>
          </a:prstGeom>
          <a:solidFill>
            <a:srgbClr val="FFFF66"/>
          </a:solidFill>
          <a:ln w="9525">
            <a:solidFill>
              <a:srgbClr val="333399"/>
            </a:solidFill>
            <a:miter lim="800000"/>
            <a:headEnd/>
            <a:tailEnd/>
          </a:ln>
          <a:effectLst/>
        </p:spPr>
        <p:txBody>
          <a:bodyPr wrap="square">
            <a:spAutoFit/>
          </a:bodyPr>
          <a:lstStyle/>
          <a:p>
            <a:pPr algn="ctr"/>
            <a:r>
              <a:rPr lang="zh-CN" altLang="en-US" sz="2400" b="1" dirty="0">
                <a:solidFill>
                  <a:srgbClr val="000099"/>
                </a:solidFill>
                <a:latin typeface="+mn-lt"/>
                <a:ea typeface="黑体" pitchFamily="2" charset="-122"/>
              </a:rPr>
              <a:t>为了达到比特同步，</a:t>
            </a:r>
          </a:p>
          <a:p>
            <a:pPr algn="ctr"/>
            <a:r>
              <a:rPr lang="zh-CN" altLang="en-US" sz="2400" b="1" dirty="0">
                <a:solidFill>
                  <a:srgbClr val="000099"/>
                </a:solidFill>
                <a:latin typeface="+mn-lt"/>
                <a:ea typeface="黑体" pitchFamily="2" charset="-122"/>
              </a:rPr>
              <a:t>在传输媒体上实际传送的</a:t>
            </a:r>
          </a:p>
          <a:p>
            <a:pPr algn="ctr"/>
            <a:r>
              <a:rPr lang="zh-CN" altLang="en-US" sz="2400" b="1" dirty="0">
                <a:solidFill>
                  <a:srgbClr val="000099"/>
                </a:solidFill>
                <a:latin typeface="+mn-lt"/>
                <a:ea typeface="黑体" pitchFamily="2" charset="-122"/>
              </a:rPr>
              <a:t>要比 </a:t>
            </a:r>
            <a:r>
              <a:rPr lang="en-US" altLang="zh-CN" sz="2400" b="1" dirty="0">
                <a:solidFill>
                  <a:srgbClr val="000099"/>
                </a:solidFill>
                <a:latin typeface="+mn-lt"/>
                <a:ea typeface="黑体" pitchFamily="2" charset="-122"/>
              </a:rPr>
              <a:t>MAC </a:t>
            </a:r>
            <a:r>
              <a:rPr lang="zh-CN" altLang="en-US" sz="2400" b="1" dirty="0">
                <a:solidFill>
                  <a:srgbClr val="000099"/>
                </a:solidFill>
                <a:latin typeface="+mn-lt"/>
                <a:ea typeface="黑体" pitchFamily="2" charset="-122"/>
              </a:rPr>
              <a:t>帧还多 </a:t>
            </a:r>
            <a:r>
              <a:rPr lang="en-US" altLang="zh-CN" sz="2400" b="1" dirty="0">
                <a:solidFill>
                  <a:srgbClr val="000099"/>
                </a:solidFill>
                <a:latin typeface="+mn-lt"/>
                <a:ea typeface="黑体" pitchFamily="2" charset="-122"/>
              </a:rPr>
              <a:t>8 </a:t>
            </a:r>
            <a:r>
              <a:rPr lang="zh-CN" altLang="en-US" sz="2400" b="1" dirty="0">
                <a:solidFill>
                  <a:srgbClr val="000099"/>
                </a:solidFill>
                <a:latin typeface="+mn-lt"/>
                <a:ea typeface="黑体" pitchFamily="2" charset="-122"/>
              </a:rPr>
              <a:t>个字节</a:t>
            </a:r>
          </a:p>
        </p:txBody>
      </p:sp>
      <p:grpSp>
        <p:nvGrpSpPr>
          <p:cNvPr id="56" name="组合 55"/>
          <p:cNvGrpSpPr/>
          <p:nvPr/>
        </p:nvGrpSpPr>
        <p:grpSpPr>
          <a:xfrm>
            <a:off x="488504" y="2971800"/>
            <a:ext cx="9414782" cy="2254250"/>
            <a:chOff x="488504" y="2971800"/>
            <a:chExt cx="9414782" cy="2254250"/>
          </a:xfrm>
        </p:grpSpPr>
        <p:sp>
          <p:nvSpPr>
            <p:cNvPr id="57"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8"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61"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62"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63"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4"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5"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66"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67" name="Group 15"/>
            <p:cNvGrpSpPr>
              <a:grpSpLocks/>
            </p:cNvGrpSpPr>
            <p:nvPr/>
          </p:nvGrpSpPr>
          <p:grpSpPr bwMode="auto">
            <a:xfrm>
              <a:off x="1133344" y="3490915"/>
              <a:ext cx="7565363" cy="1385888"/>
              <a:chOff x="659" y="2199"/>
              <a:chExt cx="4399" cy="873"/>
            </a:xfrm>
          </p:grpSpPr>
          <p:sp>
            <p:nvSpPr>
              <p:cNvPr id="71"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72" name="Group 17"/>
              <p:cNvGrpSpPr>
                <a:grpSpLocks/>
              </p:cNvGrpSpPr>
              <p:nvPr/>
            </p:nvGrpSpPr>
            <p:grpSpPr bwMode="auto">
              <a:xfrm>
                <a:off x="659" y="2199"/>
                <a:ext cx="4399" cy="489"/>
                <a:chOff x="659" y="2199"/>
                <a:chExt cx="4399" cy="489"/>
              </a:xfrm>
            </p:grpSpPr>
            <p:sp>
              <p:nvSpPr>
                <p:cNvPr id="73"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74"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6"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79"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80"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81"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82"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83"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84"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85"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86"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87"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88"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68" name="Group 34"/>
            <p:cNvGrpSpPr>
              <a:grpSpLocks/>
            </p:cNvGrpSpPr>
            <p:nvPr/>
          </p:nvGrpSpPr>
          <p:grpSpPr bwMode="auto">
            <a:xfrm>
              <a:off x="4669235" y="2971800"/>
              <a:ext cx="3384550" cy="990600"/>
              <a:chOff x="2715" y="1872"/>
              <a:chExt cx="1968" cy="624"/>
            </a:xfrm>
          </p:grpSpPr>
          <p:sp>
            <p:nvSpPr>
              <p:cNvPr id="6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grpSp>
        <p:nvGrpSpPr>
          <p:cNvPr id="451622" name="Group 38"/>
          <p:cNvGrpSpPr>
            <a:grpSpLocks/>
          </p:cNvGrpSpPr>
          <p:nvPr/>
        </p:nvGrpSpPr>
        <p:grpSpPr bwMode="auto">
          <a:xfrm>
            <a:off x="128985" y="4221165"/>
            <a:ext cx="4915165" cy="2462214"/>
            <a:chOff x="75" y="2659"/>
            <a:chExt cx="2858" cy="1551"/>
          </a:xfrm>
        </p:grpSpPr>
        <p:sp>
          <p:nvSpPr>
            <p:cNvPr id="451623" name="Rectangle 39"/>
            <p:cNvSpPr>
              <a:spLocks noChangeArrowheads="1"/>
            </p:cNvSpPr>
            <p:nvPr/>
          </p:nvSpPr>
          <p:spPr bwMode="auto">
            <a:xfrm>
              <a:off x="123" y="3606"/>
              <a:ext cx="2757" cy="262"/>
            </a:xfrm>
            <a:prstGeom prst="rect">
              <a:avLst/>
            </a:prstGeom>
            <a:solidFill>
              <a:srgbClr val="FFFF99"/>
            </a:solidFill>
            <a:ln w="19050">
              <a:solidFill>
                <a:srgbClr val="0000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51624" name="Rectangle 40"/>
            <p:cNvSpPr>
              <a:spLocks noChangeArrowheads="1"/>
            </p:cNvSpPr>
            <p:nvPr/>
          </p:nvSpPr>
          <p:spPr bwMode="auto">
            <a:xfrm>
              <a:off x="75" y="3633"/>
              <a:ext cx="285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10101010101010     </a:t>
              </a:r>
              <a:r>
                <a:rPr kumimoji="1" lang="en-US" altLang="zh-CN" b="1" dirty="0" smtClean="0">
                  <a:solidFill>
                    <a:srgbClr val="000099"/>
                  </a:solidFill>
                  <a:latin typeface="+mn-lt"/>
                  <a:ea typeface="黑体" pitchFamily="2" charset="-122"/>
                </a:rPr>
                <a:t>101010101010 10101011</a:t>
              </a:r>
              <a:endParaRPr kumimoji="1" lang="en-US" altLang="zh-CN" b="1" dirty="0">
                <a:solidFill>
                  <a:srgbClr val="000099"/>
                </a:solidFill>
                <a:latin typeface="+mn-lt"/>
                <a:ea typeface="黑体" pitchFamily="2" charset="-122"/>
              </a:endParaRPr>
            </a:p>
          </p:txBody>
        </p:sp>
        <p:sp>
          <p:nvSpPr>
            <p:cNvPr id="451625" name="Line 41"/>
            <p:cNvSpPr>
              <a:spLocks noChangeShapeType="1"/>
            </p:cNvSpPr>
            <p:nvPr/>
          </p:nvSpPr>
          <p:spPr bwMode="auto">
            <a:xfrm>
              <a:off x="2252" y="3604"/>
              <a:ext cx="0" cy="27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26" name="Rectangle 42"/>
            <p:cNvSpPr>
              <a:spLocks noChangeArrowheads="1"/>
            </p:cNvSpPr>
            <p:nvPr/>
          </p:nvSpPr>
          <p:spPr bwMode="auto">
            <a:xfrm>
              <a:off x="841" y="3892"/>
              <a:ext cx="64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前同步码</a:t>
              </a:r>
            </a:p>
          </p:txBody>
        </p:sp>
        <p:sp>
          <p:nvSpPr>
            <p:cNvPr id="451627" name="Rectangle 43"/>
            <p:cNvSpPr>
              <a:spLocks noChangeArrowheads="1"/>
            </p:cNvSpPr>
            <p:nvPr/>
          </p:nvSpPr>
          <p:spPr bwMode="auto">
            <a:xfrm>
              <a:off x="2294" y="3874"/>
              <a:ext cx="512" cy="33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0000"/>
                </a:lnSpc>
              </a:pPr>
              <a:r>
                <a:rPr kumimoji="1" lang="zh-CN" altLang="en-US" b="1" dirty="0">
                  <a:solidFill>
                    <a:srgbClr val="000099"/>
                  </a:solidFill>
                  <a:latin typeface="+mn-lt"/>
                  <a:ea typeface="黑体" pitchFamily="2" charset="-122"/>
                </a:rPr>
                <a:t>帧开始</a:t>
              </a:r>
            </a:p>
            <a:p>
              <a:pPr defTabSz="762000" eaLnBrk="0" hangingPunct="0">
                <a:lnSpc>
                  <a:spcPct val="80000"/>
                </a:lnSpc>
              </a:pPr>
              <a:r>
                <a:rPr kumimoji="1" lang="zh-CN" altLang="en-US" b="1" dirty="0">
                  <a:solidFill>
                    <a:srgbClr val="000099"/>
                  </a:solidFill>
                  <a:latin typeface="+mn-lt"/>
                  <a:ea typeface="黑体" pitchFamily="2" charset="-122"/>
                </a:rPr>
                <a:t>定界符</a:t>
              </a:r>
            </a:p>
          </p:txBody>
        </p:sp>
        <p:sp>
          <p:nvSpPr>
            <p:cNvPr id="451628" name="Rectangle 44"/>
            <p:cNvSpPr>
              <a:spLocks noChangeArrowheads="1"/>
            </p:cNvSpPr>
            <p:nvPr/>
          </p:nvSpPr>
          <p:spPr bwMode="auto">
            <a:xfrm>
              <a:off x="884" y="3394"/>
              <a:ext cx="4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7 </a:t>
              </a:r>
              <a:r>
                <a:rPr kumimoji="1" lang="zh-CN" altLang="en-US" b="1">
                  <a:solidFill>
                    <a:srgbClr val="000099"/>
                  </a:solidFill>
                  <a:latin typeface="+mn-lt"/>
                  <a:ea typeface="黑体" pitchFamily="2" charset="-122"/>
                </a:rPr>
                <a:t>字节</a:t>
              </a:r>
            </a:p>
          </p:txBody>
        </p:sp>
        <p:sp>
          <p:nvSpPr>
            <p:cNvPr id="451629" name="Rectangle 45"/>
            <p:cNvSpPr>
              <a:spLocks noChangeArrowheads="1"/>
            </p:cNvSpPr>
            <p:nvPr/>
          </p:nvSpPr>
          <p:spPr bwMode="auto">
            <a:xfrm>
              <a:off x="2266" y="3380"/>
              <a:ext cx="4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1 </a:t>
              </a:r>
              <a:r>
                <a:rPr kumimoji="1" lang="zh-CN" altLang="en-US" b="1" dirty="0">
                  <a:solidFill>
                    <a:srgbClr val="000099"/>
                  </a:solidFill>
                  <a:latin typeface="+mn-lt"/>
                  <a:ea typeface="黑体" pitchFamily="2" charset="-122"/>
                </a:rPr>
                <a:t>字节</a:t>
              </a:r>
            </a:p>
          </p:txBody>
        </p:sp>
        <p:sp>
          <p:nvSpPr>
            <p:cNvPr id="451630" name="Line 46"/>
            <p:cNvSpPr>
              <a:spLocks noChangeShapeType="1"/>
            </p:cNvSpPr>
            <p:nvPr/>
          </p:nvSpPr>
          <p:spPr bwMode="auto">
            <a:xfrm flipV="1">
              <a:off x="131" y="3294"/>
              <a:ext cx="184" cy="310"/>
            </a:xfrm>
            <a:prstGeom prst="line">
              <a:avLst/>
            </a:prstGeom>
            <a:noFill/>
            <a:ln w="12700">
              <a:solidFill>
                <a:srgbClr val="000099"/>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31" name="Line 47"/>
            <p:cNvSpPr>
              <a:spLocks noChangeShapeType="1"/>
            </p:cNvSpPr>
            <p:nvPr/>
          </p:nvSpPr>
          <p:spPr bwMode="auto">
            <a:xfrm>
              <a:off x="969" y="3302"/>
              <a:ext cx="1911" cy="302"/>
            </a:xfrm>
            <a:prstGeom prst="line">
              <a:avLst/>
            </a:prstGeom>
            <a:noFill/>
            <a:ln w="12700">
              <a:solidFill>
                <a:srgbClr val="000099"/>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32" name="Text Box 48"/>
            <p:cNvSpPr txBox="1">
              <a:spLocks noChangeArrowheads="1"/>
            </p:cNvSpPr>
            <p:nvPr/>
          </p:nvSpPr>
          <p:spPr bwMode="auto">
            <a:xfrm>
              <a:off x="1158" y="3613"/>
              <a:ext cx="257"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2000" b="1" dirty="0">
                  <a:solidFill>
                    <a:srgbClr val="000099"/>
                  </a:solidFill>
                  <a:latin typeface="+mn-lt"/>
                  <a:ea typeface="黑体" pitchFamily="2" charset="-122"/>
                </a:rPr>
                <a:t>…</a:t>
              </a:r>
            </a:p>
          </p:txBody>
        </p:sp>
        <p:grpSp>
          <p:nvGrpSpPr>
            <p:cNvPr id="451633" name="Group 49"/>
            <p:cNvGrpSpPr>
              <a:grpSpLocks/>
            </p:cNvGrpSpPr>
            <p:nvPr/>
          </p:nvGrpSpPr>
          <p:grpSpPr bwMode="auto">
            <a:xfrm>
              <a:off x="158" y="2659"/>
              <a:ext cx="817" cy="625"/>
              <a:chOff x="158" y="2659"/>
              <a:chExt cx="817" cy="625"/>
            </a:xfrm>
          </p:grpSpPr>
          <p:grpSp>
            <p:nvGrpSpPr>
              <p:cNvPr id="451634" name="Group 50"/>
              <p:cNvGrpSpPr>
                <a:grpSpLocks/>
              </p:cNvGrpSpPr>
              <p:nvPr/>
            </p:nvGrpSpPr>
            <p:grpSpPr bwMode="auto">
              <a:xfrm>
                <a:off x="333" y="2976"/>
                <a:ext cx="642" cy="308"/>
                <a:chOff x="333" y="2976"/>
                <a:chExt cx="642" cy="308"/>
              </a:xfrm>
            </p:grpSpPr>
            <p:sp>
              <p:nvSpPr>
                <p:cNvPr id="451635" name="Rectangle 51"/>
                <p:cNvSpPr>
                  <a:spLocks noChangeArrowheads="1"/>
                </p:cNvSpPr>
                <p:nvPr/>
              </p:nvSpPr>
              <p:spPr bwMode="auto">
                <a:xfrm>
                  <a:off x="333" y="2976"/>
                  <a:ext cx="642" cy="308"/>
                </a:xfrm>
                <a:prstGeom prst="rect">
                  <a:avLst/>
                </a:prstGeom>
                <a:solidFill>
                  <a:srgbClr val="FFFF99"/>
                </a:solidFill>
                <a:ln w="28575">
                  <a:solidFill>
                    <a:srgbClr val="0000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51636" name="Rectangle 52"/>
                <p:cNvSpPr>
                  <a:spLocks noChangeArrowheads="1"/>
                </p:cNvSpPr>
                <p:nvPr/>
              </p:nvSpPr>
              <p:spPr bwMode="auto">
                <a:xfrm>
                  <a:off x="419" y="3034"/>
                  <a:ext cx="4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8 </a:t>
                  </a:r>
                  <a:r>
                    <a:rPr kumimoji="1" lang="zh-CN" altLang="en-US" b="1">
                      <a:solidFill>
                        <a:srgbClr val="000099"/>
                      </a:solidFill>
                      <a:latin typeface="+mn-lt"/>
                      <a:ea typeface="黑体" pitchFamily="2" charset="-122"/>
                    </a:rPr>
                    <a:t>字节</a:t>
                  </a:r>
                </a:p>
              </p:txBody>
            </p:sp>
          </p:grpSp>
          <p:sp>
            <p:nvSpPr>
              <p:cNvPr id="451637" name="AutoShape 53"/>
              <p:cNvSpPr>
                <a:spLocks noChangeArrowheads="1"/>
              </p:cNvSpPr>
              <p:nvPr/>
            </p:nvSpPr>
            <p:spPr bwMode="auto">
              <a:xfrm>
                <a:off x="171" y="2679"/>
                <a:ext cx="400" cy="241"/>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51638" name="Rectangle 54"/>
              <p:cNvSpPr>
                <a:spLocks noChangeArrowheads="1"/>
              </p:cNvSpPr>
              <p:nvPr/>
            </p:nvSpPr>
            <p:spPr bwMode="auto">
              <a:xfrm>
                <a:off x="158" y="2659"/>
                <a:ext cx="467" cy="2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插入</a:t>
                </a:r>
              </a:p>
            </p:txBody>
          </p:sp>
        </p:grpSp>
      </p:grpSp>
    </p:spTree>
    <p:extLst>
      <p:ext uri="{BB962C8B-B14F-4D97-AF65-F5344CB8AC3E}">
        <p14:creationId xmlns="" xmlns:p14="http://schemas.microsoft.com/office/powerpoint/2010/main" val="7112290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51640"/>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51622"/>
                                        </p:tgtEl>
                                        <p:attrNameLst>
                                          <p:attrName>style.visibility</p:attrName>
                                        </p:attrNameLst>
                                      </p:cBhvr>
                                      <p:to>
                                        <p:strVal val="visible"/>
                                      </p:to>
                                    </p:set>
                                  </p:childTnLst>
                                </p:cTn>
                              </p:par>
                            </p:childTnLst>
                          </p:cTn>
                        </p:par>
                        <p:par>
                          <p:cTn id="10" fill="hold" nodeType="afterGroup">
                            <p:stCondLst>
                              <p:cond delay="0"/>
                            </p:stCondLst>
                            <p:childTnLst>
                              <p:par>
                                <p:cTn id="11" presetID="35" presetClass="emph" presetSubtype="0" repeatCount="3000" fill="hold" nodeType="afterEffect">
                                  <p:stCondLst>
                                    <p:cond delay="0"/>
                                  </p:stCondLst>
                                  <p:childTnLst>
                                    <p:anim calcmode="discrete" valueType="str">
                                      <p:cBhvr>
                                        <p:cTn id="12" dur="1000" fill="hold"/>
                                        <p:tgtEl>
                                          <p:spTgt spid="451622"/>
                                        </p:tgtEl>
                                        <p:attrNameLst>
                                          <p:attrName>style.visibility</p:attrName>
                                        </p:attrNameLst>
                                      </p:cBhvr>
                                      <p:tavLst>
                                        <p:tav tm="0">
                                          <p:val>
                                            <p:strVal val="hidden"/>
                                          </p:val>
                                        </p:tav>
                                        <p:tav tm="50000">
                                          <p:val>
                                            <p:strVal val="visible"/>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1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39" grpId="0" animBg="1"/>
      <p:bldP spid="45164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1" name="Rectangle 3"/>
          <p:cNvSpPr>
            <a:spLocks noGrp="1" noChangeArrowheads="1"/>
          </p:cNvSpPr>
          <p:nvPr>
            <p:ph type="title"/>
          </p:nvPr>
        </p:nvSpPr>
        <p:spPr/>
        <p:txBody>
          <a:bodyPr/>
          <a:lstStyle/>
          <a:p>
            <a:pPr algn="ctr"/>
            <a:r>
              <a:rPr lang="zh-CN" altLang="en-US"/>
              <a:t>无效的 </a:t>
            </a:r>
            <a:r>
              <a:rPr lang="en-US" altLang="zh-CN"/>
              <a:t>MAC </a:t>
            </a:r>
            <a:r>
              <a:rPr lang="zh-CN" altLang="en-US"/>
              <a:t>帧 </a:t>
            </a:r>
          </a:p>
        </p:txBody>
      </p:sp>
      <p:sp>
        <p:nvSpPr>
          <p:cNvPr id="452610" name="Rectangle 2"/>
          <p:cNvSpPr>
            <a:spLocks noGrp="1" noChangeArrowheads="1"/>
          </p:cNvSpPr>
          <p:nvPr>
            <p:ph idx="1"/>
          </p:nvPr>
        </p:nvSpPr>
        <p:spPr/>
        <p:txBody>
          <a:bodyPr/>
          <a:lstStyle/>
          <a:p>
            <a:r>
              <a:rPr lang="zh-CN" altLang="en-US" dirty="0"/>
              <a:t>数据字段的长度与长度字段的值不一致；</a:t>
            </a:r>
          </a:p>
          <a:p>
            <a:r>
              <a:rPr lang="zh-CN" altLang="en-US" dirty="0"/>
              <a:t>帧的长度不是整数个字节；</a:t>
            </a:r>
          </a:p>
          <a:p>
            <a:r>
              <a:rPr lang="zh-CN" altLang="en-US" dirty="0"/>
              <a:t>用收到的帧检验序列 </a:t>
            </a:r>
            <a:r>
              <a:rPr lang="en-US" altLang="zh-CN" dirty="0"/>
              <a:t>FCS </a:t>
            </a:r>
            <a:r>
              <a:rPr lang="zh-CN" altLang="en-US" dirty="0"/>
              <a:t>查出有差错；</a:t>
            </a:r>
          </a:p>
          <a:p>
            <a:r>
              <a:rPr lang="zh-CN" altLang="en-US" dirty="0"/>
              <a:t>数据字段的长度不在 </a:t>
            </a:r>
            <a:r>
              <a:rPr lang="en-US" altLang="zh-CN" dirty="0"/>
              <a:t>46 ~ 1500 </a:t>
            </a:r>
            <a:r>
              <a:rPr lang="zh-CN" altLang="en-US" dirty="0"/>
              <a:t>字节之间。</a:t>
            </a:r>
          </a:p>
          <a:p>
            <a:r>
              <a:rPr lang="zh-CN" altLang="en-US" dirty="0"/>
              <a:t>有效的 </a:t>
            </a:r>
            <a:r>
              <a:rPr lang="en-US" altLang="zh-CN" dirty="0"/>
              <a:t>MAC </a:t>
            </a:r>
            <a:r>
              <a:rPr lang="zh-CN" altLang="en-US" dirty="0"/>
              <a:t>帧长度为 </a:t>
            </a:r>
            <a:r>
              <a:rPr lang="en-US" altLang="zh-CN" dirty="0"/>
              <a:t>64 ~ 1518 </a:t>
            </a:r>
            <a:r>
              <a:rPr lang="zh-CN" altLang="en-US" dirty="0"/>
              <a:t>字节之间</a:t>
            </a:r>
            <a:r>
              <a:rPr lang="zh-CN" altLang="en-US" dirty="0" smtClean="0"/>
              <a:t>。</a:t>
            </a:r>
            <a:endParaRPr lang="zh-CN" altLang="en-US" dirty="0"/>
          </a:p>
        </p:txBody>
      </p:sp>
      <p:sp>
        <p:nvSpPr>
          <p:cNvPr id="2" name="矩形 1"/>
          <p:cNvSpPr/>
          <p:nvPr/>
        </p:nvSpPr>
        <p:spPr>
          <a:xfrm>
            <a:off x="989351" y="4509120"/>
            <a:ext cx="8019737" cy="1077218"/>
          </a:xfrm>
          <a:prstGeom prst="rect">
            <a:avLst/>
          </a:prstGeom>
          <a:solidFill>
            <a:srgbClr val="000066"/>
          </a:solidFill>
        </p:spPr>
        <p:txBody>
          <a:bodyPr wrap="square">
            <a:spAutoFit/>
          </a:bodyPr>
          <a:lstStyle/>
          <a:p>
            <a:r>
              <a:rPr lang="zh-CN" altLang="en-US" sz="3200" b="1" dirty="0">
                <a:solidFill>
                  <a:schemeClr val="bg1"/>
                </a:solidFill>
                <a:latin typeface="+mn-lt"/>
                <a:ea typeface="黑体" pitchFamily="2" charset="-122"/>
              </a:rPr>
              <a:t>对于检查出的无效 </a:t>
            </a:r>
            <a:r>
              <a:rPr lang="en-US" altLang="zh-CN" sz="3200" b="1" dirty="0">
                <a:solidFill>
                  <a:schemeClr val="bg1"/>
                </a:solidFill>
                <a:latin typeface="+mn-lt"/>
                <a:ea typeface="黑体" pitchFamily="2" charset="-122"/>
              </a:rPr>
              <a:t>MAC </a:t>
            </a:r>
            <a:r>
              <a:rPr lang="zh-CN" altLang="en-US" sz="3200" b="1" dirty="0">
                <a:solidFill>
                  <a:schemeClr val="bg1"/>
                </a:solidFill>
                <a:latin typeface="+mn-lt"/>
                <a:ea typeface="黑体" pitchFamily="2" charset="-122"/>
              </a:rPr>
              <a:t>帧就简单地丢弃。以太网不负责重传丢弃的帧。 </a:t>
            </a:r>
          </a:p>
        </p:txBody>
      </p:sp>
    </p:spTree>
    <p:extLst>
      <p:ext uri="{BB962C8B-B14F-4D97-AF65-F5344CB8AC3E}">
        <p14:creationId xmlns="" xmlns:p14="http://schemas.microsoft.com/office/powerpoint/2010/main" val="25685713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第</a:t>
            </a:r>
            <a:r>
              <a:rPr lang="en-US" altLang="zh-CN" dirty="0" smtClean="0"/>
              <a:t> 3 </a:t>
            </a:r>
            <a:r>
              <a:rPr lang="zh-CN" altLang="zh-CN" dirty="0" smtClean="0"/>
              <a:t>章</a:t>
            </a:r>
            <a:r>
              <a:rPr lang="en-US" altLang="zh-CN" dirty="0" smtClean="0"/>
              <a:t>  </a:t>
            </a:r>
            <a:r>
              <a:rPr lang="zh-CN" altLang="zh-CN" dirty="0" smtClean="0"/>
              <a:t>数据链路层</a:t>
            </a:r>
            <a:endParaRPr lang="zh-CN" altLang="en-US" dirty="0"/>
          </a:p>
        </p:txBody>
      </p:sp>
      <p:sp>
        <p:nvSpPr>
          <p:cNvPr id="3" name="内容占位符 2"/>
          <p:cNvSpPr>
            <a:spLocks noGrp="1"/>
          </p:cNvSpPr>
          <p:nvPr>
            <p:ph idx="1"/>
          </p:nvPr>
        </p:nvSpPr>
        <p:spPr/>
        <p:txBody>
          <a:bodyPr/>
          <a:lstStyle/>
          <a:p>
            <a:r>
              <a:rPr lang="en-US" altLang="zh-CN" dirty="0" smtClean="0"/>
              <a:t>3.1  </a:t>
            </a:r>
            <a:r>
              <a:rPr lang="zh-CN" altLang="zh-CN" dirty="0" smtClean="0"/>
              <a:t>使用</a:t>
            </a:r>
            <a:r>
              <a:rPr lang="zh-CN" altLang="zh-CN" dirty="0"/>
              <a:t>点对点信道的数据链路层</a:t>
            </a:r>
          </a:p>
          <a:p>
            <a:r>
              <a:rPr lang="en-US" altLang="zh-CN" dirty="0" smtClean="0"/>
              <a:t>3.2  </a:t>
            </a:r>
            <a:r>
              <a:rPr lang="zh-CN" altLang="zh-CN" dirty="0" smtClean="0"/>
              <a:t>点对点协议</a:t>
            </a:r>
            <a:r>
              <a:rPr lang="en-US" altLang="zh-CN" dirty="0" smtClean="0"/>
              <a:t> PPP</a:t>
            </a:r>
            <a:endParaRPr lang="zh-CN" altLang="zh-CN" dirty="0"/>
          </a:p>
          <a:p>
            <a:r>
              <a:rPr lang="en-US" altLang="zh-CN" dirty="0" smtClean="0"/>
              <a:t>3.3  </a:t>
            </a:r>
            <a:r>
              <a:rPr lang="zh-CN" altLang="zh-CN" dirty="0"/>
              <a:t>使用广播信道的数据链路层</a:t>
            </a:r>
          </a:p>
          <a:p>
            <a:r>
              <a:rPr lang="en-US" altLang="zh-CN" dirty="0" smtClean="0"/>
              <a:t>3.4  </a:t>
            </a:r>
            <a:r>
              <a:rPr lang="zh-CN" altLang="zh-CN" dirty="0"/>
              <a:t>扩展的以太网</a:t>
            </a:r>
          </a:p>
          <a:p>
            <a:r>
              <a:rPr lang="en-US" altLang="zh-CN" dirty="0" smtClean="0"/>
              <a:t>3.5  </a:t>
            </a:r>
            <a:r>
              <a:rPr lang="zh-CN" altLang="zh-CN" dirty="0"/>
              <a:t>高速</a:t>
            </a:r>
            <a:r>
              <a:rPr lang="zh-CN" altLang="zh-CN" dirty="0" smtClean="0"/>
              <a:t>以太网</a:t>
            </a:r>
            <a:endParaRPr lang="zh-CN" altLang="zh-CN" dirty="0"/>
          </a:p>
        </p:txBody>
      </p:sp>
    </p:spTree>
    <p:extLst>
      <p:ext uri="{BB962C8B-B14F-4D97-AF65-F5344CB8AC3E}">
        <p14:creationId xmlns="" xmlns:p14="http://schemas.microsoft.com/office/powerpoint/2010/main" val="32723263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5" name="Rectangle 3"/>
          <p:cNvSpPr>
            <a:spLocks noGrp="1" noChangeArrowheads="1"/>
          </p:cNvSpPr>
          <p:nvPr>
            <p:ph type="title"/>
          </p:nvPr>
        </p:nvSpPr>
        <p:spPr/>
        <p:txBody>
          <a:bodyPr/>
          <a:lstStyle/>
          <a:p>
            <a:pPr algn="ctr"/>
            <a:r>
              <a:rPr lang="en-US" altLang="zh-CN" dirty="0" smtClean="0"/>
              <a:t>IEEE 802.3 MAC </a:t>
            </a:r>
            <a:r>
              <a:rPr lang="zh-CN" altLang="en-US" dirty="0" smtClean="0"/>
              <a:t>帧格式</a:t>
            </a:r>
            <a:endParaRPr lang="zh-CN" altLang="en-US" dirty="0"/>
          </a:p>
        </p:txBody>
      </p:sp>
      <p:sp>
        <p:nvSpPr>
          <p:cNvPr id="453634" name="Rectangle 2"/>
          <p:cNvSpPr>
            <a:spLocks noGrp="1" noChangeArrowheads="1"/>
          </p:cNvSpPr>
          <p:nvPr>
            <p:ph idx="1"/>
          </p:nvPr>
        </p:nvSpPr>
        <p:spPr/>
        <p:txBody>
          <a:bodyPr/>
          <a:lstStyle/>
          <a:p>
            <a:pPr marL="0" indent="0">
              <a:buNone/>
            </a:pPr>
            <a:r>
              <a:rPr lang="zh-CN" altLang="zh-CN" sz="2800" dirty="0" smtClean="0"/>
              <a:t>与以太网</a:t>
            </a:r>
            <a:r>
              <a:rPr lang="en-US" altLang="zh-CN" sz="2800" dirty="0"/>
              <a:t>V2 </a:t>
            </a:r>
            <a:r>
              <a:rPr lang="en-US" altLang="zh-CN" sz="2800" dirty="0" smtClean="0"/>
              <a:t>MAC </a:t>
            </a:r>
            <a:r>
              <a:rPr lang="zh-CN" altLang="zh-CN" sz="2800" dirty="0" smtClean="0"/>
              <a:t>帧格式</a:t>
            </a:r>
            <a:r>
              <a:rPr lang="zh-CN" altLang="en-US" sz="2800" dirty="0" smtClean="0"/>
              <a:t>相似，</a:t>
            </a:r>
            <a:r>
              <a:rPr lang="zh-CN" altLang="zh-CN" sz="2800" dirty="0" smtClean="0"/>
              <a:t>区别</a:t>
            </a:r>
            <a:r>
              <a:rPr lang="zh-CN" altLang="en-US" sz="2800" dirty="0" smtClean="0"/>
              <a:t>在于：</a:t>
            </a:r>
            <a:endParaRPr lang="en-US" altLang="zh-CN" sz="2800" dirty="0" smtClean="0"/>
          </a:p>
          <a:p>
            <a:r>
              <a:rPr lang="en-US" altLang="zh-CN" sz="2800" dirty="0" smtClean="0"/>
              <a:t>(1) IEEE 802.3 </a:t>
            </a:r>
            <a:r>
              <a:rPr lang="zh-CN" altLang="zh-CN" sz="2800" dirty="0" smtClean="0"/>
              <a:t>规定的</a:t>
            </a:r>
            <a:r>
              <a:rPr lang="en-US" altLang="zh-CN" sz="2800" dirty="0" smtClean="0"/>
              <a:t> MAC </a:t>
            </a:r>
            <a:r>
              <a:rPr lang="zh-CN" altLang="zh-CN" sz="2800" dirty="0" smtClean="0"/>
              <a:t>帧</a:t>
            </a:r>
            <a:r>
              <a:rPr lang="zh-CN" altLang="zh-CN" sz="2800" dirty="0"/>
              <a:t>的第三个字段是“</a:t>
            </a:r>
            <a:r>
              <a:rPr lang="zh-CN" altLang="zh-CN" sz="2800" dirty="0" smtClean="0">
                <a:solidFill>
                  <a:srgbClr val="FF0000"/>
                </a:solidFill>
              </a:rPr>
              <a:t>长度</a:t>
            </a:r>
            <a:r>
              <a:rPr lang="en-US" altLang="zh-CN" sz="2800" dirty="0" smtClean="0">
                <a:solidFill>
                  <a:srgbClr val="FF0000"/>
                </a:solidFill>
              </a:rPr>
              <a:t> / </a:t>
            </a:r>
            <a:r>
              <a:rPr lang="zh-CN" altLang="zh-CN" sz="2800" dirty="0" smtClean="0">
                <a:solidFill>
                  <a:srgbClr val="FF0000"/>
                </a:solidFill>
              </a:rPr>
              <a:t>类型</a:t>
            </a:r>
            <a:r>
              <a:rPr lang="zh-CN" altLang="zh-CN" sz="2800" dirty="0"/>
              <a:t>”</a:t>
            </a:r>
            <a:r>
              <a:rPr lang="zh-CN" altLang="zh-CN" sz="2800" dirty="0" smtClean="0"/>
              <a:t>。</a:t>
            </a:r>
            <a:endParaRPr lang="en-US" altLang="zh-CN" sz="2800" dirty="0" smtClean="0"/>
          </a:p>
          <a:p>
            <a:pPr lvl="1"/>
            <a:r>
              <a:rPr lang="zh-CN" altLang="zh-CN" sz="2400" dirty="0" smtClean="0"/>
              <a:t>当</a:t>
            </a:r>
            <a:r>
              <a:rPr lang="zh-CN" altLang="zh-CN" sz="2400" dirty="0"/>
              <a:t>这个字段值</a:t>
            </a:r>
            <a:r>
              <a:rPr lang="zh-CN" altLang="zh-CN" sz="2400" dirty="0" smtClean="0"/>
              <a:t>大于</a:t>
            </a:r>
            <a:r>
              <a:rPr lang="en-US" altLang="zh-CN" sz="2400" dirty="0" smtClean="0"/>
              <a:t> 0x0600 </a:t>
            </a:r>
            <a:r>
              <a:rPr lang="zh-CN" altLang="zh-CN" sz="2400" dirty="0" smtClean="0"/>
              <a:t>时</a:t>
            </a:r>
            <a:r>
              <a:rPr lang="zh-CN" altLang="zh-CN" sz="2400" dirty="0"/>
              <a:t>（相当于十进制</a:t>
            </a:r>
            <a:r>
              <a:rPr lang="zh-CN" altLang="zh-CN" sz="2400" dirty="0" smtClean="0"/>
              <a:t>的</a:t>
            </a:r>
            <a:r>
              <a:rPr lang="en-US" altLang="zh-CN" sz="2400" dirty="0" smtClean="0"/>
              <a:t> 1536</a:t>
            </a:r>
            <a:r>
              <a:rPr lang="zh-CN" altLang="zh-CN" sz="2400" dirty="0"/>
              <a:t>），就表示“类型”。这样的帧和</a:t>
            </a:r>
            <a:r>
              <a:rPr lang="zh-CN" altLang="zh-CN" sz="2400" dirty="0" smtClean="0"/>
              <a:t>以太网</a:t>
            </a:r>
            <a:r>
              <a:rPr lang="en-US" altLang="zh-CN" sz="2400" dirty="0" smtClean="0"/>
              <a:t> V2 MAC </a:t>
            </a:r>
            <a:r>
              <a:rPr lang="zh-CN" altLang="zh-CN" sz="2400" dirty="0" smtClean="0"/>
              <a:t>帧</a:t>
            </a:r>
            <a:r>
              <a:rPr lang="zh-CN" altLang="zh-CN" sz="2400" dirty="0"/>
              <a:t>完全一样</a:t>
            </a:r>
            <a:r>
              <a:rPr lang="zh-CN" altLang="zh-CN" sz="2400" dirty="0" smtClean="0"/>
              <a:t>。</a:t>
            </a:r>
            <a:endParaRPr lang="en-US" altLang="zh-CN" sz="2400" dirty="0" smtClean="0"/>
          </a:p>
          <a:p>
            <a:pPr lvl="1"/>
            <a:r>
              <a:rPr lang="zh-CN" altLang="zh-CN" sz="2400" dirty="0" smtClean="0"/>
              <a:t>当</a:t>
            </a:r>
            <a:r>
              <a:rPr lang="zh-CN" altLang="zh-CN" sz="2400" dirty="0"/>
              <a:t>这个字段值</a:t>
            </a:r>
            <a:r>
              <a:rPr lang="zh-CN" altLang="zh-CN" sz="2400" dirty="0" smtClean="0"/>
              <a:t>小于</a:t>
            </a:r>
            <a:r>
              <a:rPr lang="en-US" altLang="zh-CN" sz="2400" dirty="0" smtClean="0"/>
              <a:t> 0x0600 </a:t>
            </a:r>
            <a:r>
              <a:rPr lang="zh-CN" altLang="zh-CN" sz="2400" dirty="0" smtClean="0"/>
              <a:t>时</a:t>
            </a:r>
            <a:r>
              <a:rPr lang="zh-CN" altLang="zh-CN" sz="2400" dirty="0"/>
              <a:t>才表示</a:t>
            </a:r>
            <a:r>
              <a:rPr lang="zh-CN" altLang="zh-CN" sz="2400" dirty="0" smtClean="0"/>
              <a:t>“长度”</a:t>
            </a:r>
            <a:r>
              <a:rPr lang="zh-CN" altLang="en-US" sz="2400" dirty="0" smtClean="0"/>
              <a:t>。</a:t>
            </a:r>
            <a:endParaRPr lang="en-US" altLang="zh-CN" sz="2400" dirty="0" smtClean="0"/>
          </a:p>
          <a:p>
            <a:r>
              <a:rPr lang="en-US" altLang="zh-CN" sz="2800" dirty="0" smtClean="0"/>
              <a:t>(2) </a:t>
            </a:r>
            <a:r>
              <a:rPr lang="zh-CN" altLang="zh-CN" sz="2800" dirty="0" smtClean="0"/>
              <a:t>当</a:t>
            </a:r>
            <a:r>
              <a:rPr lang="zh-CN" altLang="zh-CN" sz="2800" dirty="0"/>
              <a:t>“长度</a:t>
            </a:r>
            <a:r>
              <a:rPr lang="en-US" altLang="zh-CN" sz="2800" dirty="0"/>
              <a:t>/</a:t>
            </a:r>
            <a:r>
              <a:rPr lang="zh-CN" altLang="zh-CN" sz="2800" dirty="0"/>
              <a:t>类型”字段值</a:t>
            </a:r>
            <a:r>
              <a:rPr lang="zh-CN" altLang="zh-CN" sz="2800" dirty="0" smtClean="0"/>
              <a:t>小于</a:t>
            </a:r>
            <a:r>
              <a:rPr lang="en-US" altLang="zh-CN" sz="2800" dirty="0" smtClean="0"/>
              <a:t> 0x0600 </a:t>
            </a:r>
            <a:r>
              <a:rPr lang="zh-CN" altLang="zh-CN" sz="2800" dirty="0" smtClean="0"/>
              <a:t>时</a:t>
            </a:r>
            <a:r>
              <a:rPr lang="zh-CN" altLang="zh-CN" sz="2800" dirty="0"/>
              <a:t>，数据字段必须装入上面的逻辑</a:t>
            </a:r>
            <a:r>
              <a:rPr lang="zh-CN" altLang="zh-CN" sz="2800" dirty="0" smtClean="0"/>
              <a:t>链路控制</a:t>
            </a:r>
            <a:r>
              <a:rPr lang="en-US" altLang="zh-CN" sz="2800" dirty="0" smtClean="0"/>
              <a:t> LLC </a:t>
            </a:r>
            <a:r>
              <a:rPr lang="zh-CN" altLang="zh-CN" sz="2800" dirty="0" smtClean="0"/>
              <a:t>子层的</a:t>
            </a:r>
            <a:r>
              <a:rPr lang="en-US" altLang="zh-CN" sz="2800" dirty="0" smtClean="0"/>
              <a:t> LLC </a:t>
            </a:r>
            <a:r>
              <a:rPr lang="zh-CN" altLang="zh-CN" sz="2800" dirty="0" smtClean="0"/>
              <a:t>帧</a:t>
            </a:r>
            <a:r>
              <a:rPr lang="zh-CN" altLang="zh-CN" sz="2800" dirty="0"/>
              <a:t>。</a:t>
            </a:r>
            <a:endParaRPr lang="zh-CN" altLang="en-US" sz="2800" dirty="0"/>
          </a:p>
        </p:txBody>
      </p:sp>
      <p:sp>
        <p:nvSpPr>
          <p:cNvPr id="2" name="矩形 1"/>
          <p:cNvSpPr/>
          <p:nvPr/>
        </p:nvSpPr>
        <p:spPr>
          <a:xfrm>
            <a:off x="632520" y="5157192"/>
            <a:ext cx="8856984" cy="999697"/>
          </a:xfrm>
          <a:prstGeom prst="rect">
            <a:avLst/>
          </a:prstGeom>
          <a:solidFill>
            <a:srgbClr val="66FF66"/>
          </a:solidFill>
          <a:ln>
            <a:solidFill>
              <a:srgbClr val="000099"/>
            </a:solidFill>
          </a:ln>
        </p:spPr>
        <p:txBody>
          <a:bodyPr wrap="square">
            <a:spAutoFit/>
          </a:bodyPr>
          <a:lstStyle/>
          <a:p>
            <a:pPr>
              <a:lnSpc>
                <a:spcPct val="110000"/>
              </a:lnSpc>
            </a:pPr>
            <a:r>
              <a:rPr lang="zh-CN" altLang="zh-CN" sz="2800" b="1" dirty="0">
                <a:solidFill>
                  <a:srgbClr val="000066"/>
                </a:solidFill>
                <a:latin typeface="+mn-lt"/>
                <a:ea typeface="黑体" pitchFamily="2" charset="-122"/>
              </a:rPr>
              <a:t>现在市场上流行的都是以太网</a:t>
            </a:r>
            <a:r>
              <a:rPr lang="en-US" altLang="zh-CN" sz="2800" b="1" dirty="0" smtClean="0">
                <a:solidFill>
                  <a:srgbClr val="000066"/>
                </a:solidFill>
                <a:latin typeface="+mn-lt"/>
                <a:ea typeface="黑体" pitchFamily="2" charset="-122"/>
              </a:rPr>
              <a:t>V2 </a:t>
            </a:r>
            <a:r>
              <a:rPr lang="zh-CN" altLang="zh-CN" sz="2800" b="1" dirty="0" smtClean="0">
                <a:solidFill>
                  <a:srgbClr val="000066"/>
                </a:solidFill>
                <a:latin typeface="+mn-lt"/>
                <a:ea typeface="黑体" pitchFamily="2" charset="-122"/>
              </a:rPr>
              <a:t>的</a:t>
            </a:r>
            <a:r>
              <a:rPr lang="en-US" altLang="zh-CN" sz="2800" b="1" dirty="0" smtClean="0">
                <a:solidFill>
                  <a:srgbClr val="000066"/>
                </a:solidFill>
                <a:latin typeface="+mn-lt"/>
                <a:ea typeface="黑体" pitchFamily="2" charset="-122"/>
              </a:rPr>
              <a:t> MAC </a:t>
            </a:r>
            <a:r>
              <a:rPr lang="zh-CN" altLang="zh-CN" sz="2800" b="1" dirty="0" smtClean="0">
                <a:solidFill>
                  <a:srgbClr val="000066"/>
                </a:solidFill>
                <a:latin typeface="+mn-lt"/>
                <a:ea typeface="黑体" pitchFamily="2" charset="-122"/>
              </a:rPr>
              <a:t>帧</a:t>
            </a:r>
            <a:r>
              <a:rPr lang="zh-CN" altLang="zh-CN" sz="2800" b="1" dirty="0">
                <a:solidFill>
                  <a:srgbClr val="000066"/>
                </a:solidFill>
                <a:latin typeface="+mn-lt"/>
                <a:ea typeface="黑体" pitchFamily="2" charset="-122"/>
              </a:rPr>
              <a:t>，但大家也常常把它</a:t>
            </a:r>
            <a:r>
              <a:rPr lang="zh-CN" altLang="zh-CN" sz="2800" b="1" dirty="0" smtClean="0">
                <a:solidFill>
                  <a:srgbClr val="000066"/>
                </a:solidFill>
                <a:latin typeface="+mn-lt"/>
                <a:ea typeface="黑体" pitchFamily="2" charset="-122"/>
              </a:rPr>
              <a:t>称为</a:t>
            </a:r>
            <a:r>
              <a:rPr lang="en-US" altLang="zh-CN" sz="2800" b="1" dirty="0" smtClean="0">
                <a:solidFill>
                  <a:srgbClr val="000066"/>
                </a:solidFill>
                <a:latin typeface="+mn-lt"/>
                <a:ea typeface="黑体" pitchFamily="2" charset="-122"/>
              </a:rPr>
              <a:t> IEEE 802.3 </a:t>
            </a:r>
            <a:r>
              <a:rPr lang="zh-CN" altLang="zh-CN" sz="2800" b="1" dirty="0" smtClean="0">
                <a:solidFill>
                  <a:srgbClr val="000066"/>
                </a:solidFill>
                <a:latin typeface="+mn-lt"/>
                <a:ea typeface="黑体" pitchFamily="2" charset="-122"/>
              </a:rPr>
              <a:t>标准的</a:t>
            </a:r>
            <a:r>
              <a:rPr lang="en-US" altLang="zh-CN" sz="2800" b="1" dirty="0" smtClean="0">
                <a:solidFill>
                  <a:srgbClr val="000066"/>
                </a:solidFill>
                <a:latin typeface="+mn-lt"/>
                <a:ea typeface="黑体" pitchFamily="2" charset="-122"/>
              </a:rPr>
              <a:t> MAC </a:t>
            </a:r>
            <a:r>
              <a:rPr lang="zh-CN" altLang="zh-CN" sz="2800" b="1" dirty="0" smtClean="0">
                <a:solidFill>
                  <a:srgbClr val="000066"/>
                </a:solidFill>
                <a:latin typeface="+mn-lt"/>
                <a:ea typeface="黑体" pitchFamily="2" charset="-122"/>
              </a:rPr>
              <a:t>帧</a:t>
            </a:r>
            <a:r>
              <a:rPr lang="zh-CN" altLang="en-US" sz="2800" b="1" dirty="0">
                <a:solidFill>
                  <a:srgbClr val="000066"/>
                </a:solidFill>
                <a:latin typeface="+mn-lt"/>
                <a:ea typeface="黑体" pitchFamily="2" charset="-122"/>
              </a:rPr>
              <a:t>。</a:t>
            </a:r>
          </a:p>
        </p:txBody>
      </p:sp>
    </p:spTree>
    <p:extLst>
      <p:ext uri="{BB962C8B-B14F-4D97-AF65-F5344CB8AC3E}">
        <p14:creationId xmlns="" xmlns:p14="http://schemas.microsoft.com/office/powerpoint/2010/main" val="39214068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5" name="Rectangle 3"/>
          <p:cNvSpPr>
            <a:spLocks noGrp="1" noChangeArrowheads="1"/>
          </p:cNvSpPr>
          <p:nvPr>
            <p:ph type="title"/>
          </p:nvPr>
        </p:nvSpPr>
        <p:spPr/>
        <p:txBody>
          <a:bodyPr/>
          <a:lstStyle/>
          <a:p>
            <a:pPr algn="ctr"/>
            <a:r>
              <a:rPr lang="zh-CN" altLang="en-US"/>
              <a:t>帧间最小间隔 </a:t>
            </a:r>
          </a:p>
        </p:txBody>
      </p:sp>
      <p:sp>
        <p:nvSpPr>
          <p:cNvPr id="453634" name="Rectangle 2"/>
          <p:cNvSpPr>
            <a:spLocks noGrp="1" noChangeArrowheads="1"/>
          </p:cNvSpPr>
          <p:nvPr>
            <p:ph idx="1"/>
          </p:nvPr>
        </p:nvSpPr>
        <p:spPr/>
        <p:txBody>
          <a:bodyPr/>
          <a:lstStyle/>
          <a:p>
            <a:r>
              <a:rPr lang="zh-CN" altLang="en-US" dirty="0"/>
              <a:t>帧间最小间隔为 </a:t>
            </a:r>
            <a:r>
              <a:rPr lang="en-US" altLang="zh-CN" dirty="0"/>
              <a:t>9.6 </a:t>
            </a:r>
            <a:r>
              <a:rPr lang="en-US" altLang="zh-CN" dirty="0">
                <a:sym typeface="Symbol" pitchFamily="18" charset="2"/>
              </a:rPr>
              <a:t></a:t>
            </a:r>
            <a:r>
              <a:rPr lang="en-US" altLang="zh-CN" dirty="0"/>
              <a:t>s</a:t>
            </a:r>
            <a:r>
              <a:rPr lang="zh-CN" altLang="en-US" dirty="0"/>
              <a:t>，相当于 </a:t>
            </a:r>
            <a:r>
              <a:rPr lang="en-US" altLang="zh-CN" dirty="0"/>
              <a:t>96 bit </a:t>
            </a:r>
            <a:r>
              <a:rPr lang="zh-CN" altLang="en-US" dirty="0"/>
              <a:t>的发送时间。</a:t>
            </a:r>
          </a:p>
          <a:p>
            <a:r>
              <a:rPr lang="zh-CN" altLang="en-US" dirty="0"/>
              <a:t>一个站在检测到总线开始空闲后，还要等待 </a:t>
            </a:r>
            <a:r>
              <a:rPr lang="en-US" altLang="zh-CN" dirty="0"/>
              <a:t>9.6 </a:t>
            </a:r>
            <a:r>
              <a:rPr lang="en-US" altLang="zh-CN" dirty="0">
                <a:sym typeface="Symbol" pitchFamily="18" charset="2"/>
              </a:rPr>
              <a:t></a:t>
            </a:r>
            <a:r>
              <a:rPr lang="en-US" altLang="zh-CN" dirty="0"/>
              <a:t>s </a:t>
            </a:r>
            <a:r>
              <a:rPr lang="zh-CN" altLang="en-US" dirty="0"/>
              <a:t>才能再次发送数据。</a:t>
            </a:r>
          </a:p>
          <a:p>
            <a:r>
              <a:rPr lang="zh-CN" altLang="en-US" dirty="0"/>
              <a:t>这样做是为了使刚刚收到数据帧的站的接收缓存来得及清理，做好接收下一帧的准备。 </a:t>
            </a:r>
          </a:p>
        </p:txBody>
      </p:sp>
    </p:spTree>
    <p:extLst>
      <p:ext uri="{BB962C8B-B14F-4D97-AF65-F5344CB8AC3E}">
        <p14:creationId xmlns="" xmlns:p14="http://schemas.microsoft.com/office/powerpoint/2010/main" val="32570977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90600" y="2077963"/>
            <a:ext cx="7924800" cy="2143125"/>
          </a:xfrm>
          <a:prstGeom prst="rect">
            <a:avLst/>
          </a:prstGeom>
          <a:noFill/>
        </p:spPr>
        <p:txBody>
          <a:bodyPr vert="horz" wrap="square" rtlCol="0" anchor="ctr" anchorCtr="0">
            <a:noAutofit/>
          </a:bodyPr>
          <a:lstStyle/>
          <a:p>
            <a:pPr>
              <a:buFont typeface="Wingdings" pitchFamily="2" charset="2"/>
              <a:buNone/>
            </a:pPr>
            <a:r>
              <a:rPr lang="zh-CN" altLang="zh-CN" sz="2000" dirty="0"/>
              <a:t>某局域网采用</a:t>
            </a:r>
            <a:r>
              <a:rPr lang="en-US" altLang="zh-CN" sz="2000" dirty="0"/>
              <a:t>CSMA/CD</a:t>
            </a:r>
            <a:r>
              <a:rPr lang="zh-CN" altLang="zh-CN" sz="2000" dirty="0"/>
              <a:t>协议实现介质访问控制，数据传输速率为</a:t>
            </a:r>
            <a:r>
              <a:rPr lang="en-US" altLang="zh-CN" sz="2000" dirty="0"/>
              <a:t>10MBPS,</a:t>
            </a:r>
            <a:r>
              <a:rPr lang="zh-CN" altLang="zh-CN" sz="2000" dirty="0"/>
              <a:t>主机甲和主机乙之间的距离为</a:t>
            </a:r>
            <a:r>
              <a:rPr lang="en-US" altLang="zh-CN" sz="2000" dirty="0"/>
              <a:t>2KM</a:t>
            </a:r>
            <a:r>
              <a:rPr lang="zh-CN" altLang="zh-CN" sz="2000" dirty="0"/>
              <a:t>，信号传播速度是</a:t>
            </a:r>
            <a:r>
              <a:rPr lang="en-US" altLang="zh-CN" sz="2000" dirty="0"/>
              <a:t>200 000KMS.</a:t>
            </a:r>
            <a:r>
              <a:rPr lang="zh-CN" altLang="zh-CN" sz="2000" dirty="0"/>
              <a:t>请回答下列问题，并给出计算过程。</a:t>
            </a:r>
          </a:p>
          <a:p>
            <a:pPr>
              <a:buFont typeface="Wingdings" pitchFamily="2" charset="2"/>
              <a:buNone/>
            </a:pPr>
            <a:r>
              <a:rPr lang="zh-CN" altLang="zh-CN" sz="2000" dirty="0"/>
              <a:t>（</a:t>
            </a:r>
            <a:r>
              <a:rPr lang="en-US" altLang="zh-CN" sz="2000" dirty="0"/>
              <a:t>1</a:t>
            </a:r>
            <a:r>
              <a:rPr lang="zh-CN" altLang="zh-CN" sz="2000" dirty="0"/>
              <a:t>）若主机甲和主机乙发送数据时发生冲突，则从开始发送数据时刻起，到两台主机均检测到冲突时刻止，最短需经多长时间？最长需经过多长时间？（假设主机甲和主机乙发送数据过程中，其他主机不发送数据）</a:t>
            </a:r>
          </a:p>
          <a:p>
            <a:pPr>
              <a:buFont typeface="Wingdings" pitchFamily="2" charset="2"/>
              <a:buNone/>
            </a:pPr>
            <a:r>
              <a:rPr lang="zh-CN" altLang="zh-CN" sz="2000" dirty="0"/>
              <a:t>（</a:t>
            </a:r>
            <a:r>
              <a:rPr lang="en-US" altLang="zh-CN" sz="2000" dirty="0"/>
              <a:t>2</a:t>
            </a:r>
            <a:r>
              <a:rPr lang="zh-CN" altLang="zh-CN" sz="2000" dirty="0"/>
              <a:t>）若网络不存在任何冲突与差错，主机甲总是以标准的最长以</a:t>
            </a:r>
            <a:r>
              <a:rPr lang="zh-CN" altLang="en-US" sz="2000" dirty="0"/>
              <a:t>太</a:t>
            </a:r>
            <a:r>
              <a:rPr lang="zh-CN" altLang="zh-CN" sz="2000" dirty="0"/>
              <a:t>网数据</a:t>
            </a:r>
            <a:r>
              <a:rPr lang="zh-CN" altLang="en-US" sz="2000" dirty="0"/>
              <a:t>帧</a:t>
            </a:r>
            <a:r>
              <a:rPr lang="zh-CN" altLang="zh-CN" sz="2000" dirty="0"/>
              <a:t>（</a:t>
            </a:r>
            <a:r>
              <a:rPr lang="en-US" altLang="zh-CN" sz="2000" dirty="0"/>
              <a:t>1518</a:t>
            </a:r>
            <a:r>
              <a:rPr lang="zh-CN" altLang="zh-CN" sz="2000" dirty="0"/>
              <a:t>字节）向主机乙发送数据，主机乙每成功收到一个数据</a:t>
            </a:r>
            <a:r>
              <a:rPr lang="zh-CN" altLang="en-US" sz="2000" dirty="0"/>
              <a:t>帧</a:t>
            </a:r>
            <a:r>
              <a:rPr lang="zh-CN" altLang="zh-CN" sz="2000" dirty="0"/>
              <a:t>后，立即发送下一个数据</a:t>
            </a:r>
            <a:r>
              <a:rPr lang="zh-CN" altLang="en-US" sz="2000" dirty="0"/>
              <a:t>帧</a:t>
            </a:r>
            <a:r>
              <a:rPr lang="zh-CN" altLang="zh-CN" sz="2000" dirty="0"/>
              <a:t>，此时主机甲的有效数据传输速率是多少？（不考虑以大网</a:t>
            </a:r>
            <a:r>
              <a:rPr lang="zh-CN" altLang="en-US" sz="2000" dirty="0"/>
              <a:t>帧</a:t>
            </a:r>
            <a:r>
              <a:rPr lang="zh-CN" altLang="zh-CN" sz="2000" dirty="0"/>
              <a:t>的前导码）</a:t>
            </a:r>
            <a:r>
              <a:rPr lang="zh-CN" altLang="en-US" sz="2000" dirty="0"/>
              <a:t>。</a:t>
            </a:r>
            <a:endParaRPr lang="zh-CN" altLang="zh-CN" sz="2000" dirty="0"/>
          </a:p>
        </p:txBody>
      </p:sp>
      <p:sp>
        <p:nvSpPr>
          <p:cNvPr id="6" name="圆角矩形 5"/>
          <p:cNvSpPr/>
          <p:nvPr>
            <p:custDataLst>
              <p:tags r:id="rId3"/>
            </p:custDataLst>
          </p:nvPr>
        </p:nvSpPr>
        <p:spPr bwMode="auto">
          <a:xfrm>
            <a:off x="68580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作答</a:t>
            </a:r>
          </a:p>
        </p:txBody>
      </p:sp>
      <p:sp>
        <p:nvSpPr>
          <p:cNvPr id="12" name="矩形 11"/>
          <p:cNvSpPr/>
          <p:nvPr>
            <p:custDataLst>
              <p:tags r:id="rId4"/>
            </p:custDataLst>
          </p:nvPr>
        </p:nvSpPr>
        <p:spPr bwMode="auto">
          <a:xfrm>
            <a:off x="0" y="5818823"/>
            <a:ext cx="9906000" cy="39624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r>
              <a:rPr kumimoji="0" lang="zh-CN" altLang="en-US" sz="1300" b="0" i="0" u="none" strike="noStrike" cap="none" normalizeH="0" baseline="0" smtClean="0">
                <a:ln>
                  <a:noFill/>
                </a:ln>
                <a:solidFill>
                  <a:srgbClr val="F84F41"/>
                </a:solidFill>
                <a:effectLst/>
                <a:latin typeface="Microsoft Yahei"/>
                <a:ea typeface="Microsoft Yahei"/>
                <a:sym typeface="Microsoft Yahei"/>
              </a:rPr>
              <a:t>正常使用主观题需</a:t>
            </a:r>
            <a:r>
              <a:rPr kumimoji="0" lang="en-US" altLang="zh-CN" sz="1300" b="0" i="0" u="none" strike="noStrike" cap="none" normalizeH="0" baseline="0" smtClean="0">
                <a:ln>
                  <a:noFill/>
                </a:ln>
                <a:solidFill>
                  <a:srgbClr val="F84F41"/>
                </a:solidFill>
                <a:effectLst/>
                <a:latin typeface="Microsoft Yahei"/>
                <a:ea typeface="Microsoft Yahei"/>
                <a:sym typeface="Microsoft Yahei"/>
              </a:rPr>
              <a:t>2.0</a:t>
            </a:r>
            <a:r>
              <a:rPr kumimoji="0" lang="zh-CN" altLang="en-US" sz="1300" b="0" i="0" u="none" strike="noStrike" cap="none" normalizeH="0" baseline="0" smtClean="0">
                <a:ln>
                  <a:noFill/>
                </a:ln>
                <a:solidFill>
                  <a:srgbClr val="F84F41"/>
                </a:solidFill>
                <a:effectLst/>
                <a:latin typeface="Microsoft Yahei"/>
                <a:ea typeface="Microsoft Yahei"/>
                <a:sym typeface="Microsoft Yahei"/>
              </a:rPr>
              <a:t>以上版本雨课堂</a:t>
            </a:r>
          </a:p>
        </p:txBody>
      </p:sp>
      <p:grpSp>
        <p:nvGrpSpPr>
          <p:cNvPr id="11" name="组合 10"/>
          <p:cNvGrpSpPr/>
          <p:nvPr>
            <p:custDataLst>
              <p:tags r:id="rId5"/>
            </p:custDataLst>
          </p:nvPr>
        </p:nvGrpSpPr>
        <p:grpSpPr>
          <a:xfrm>
            <a:off x="0" y="0"/>
            <a:ext cx="9906000" cy="635000"/>
            <a:chOff x="0" y="0"/>
            <a:chExt cx="9906000" cy="635000"/>
          </a:xfrm>
        </p:grpSpPr>
        <p:sp>
          <p:nvSpPr>
            <p:cNvPr id="7" name="TitleBackground"/>
            <p:cNvSpPr/>
            <p:nvPr>
              <p:custDataLst>
                <p:tags r:id="rId7"/>
              </p:custDataLst>
            </p:nvPr>
          </p:nvSpPr>
          <p:spPr bwMode="auto">
            <a:xfrm>
              <a:off x="0" y="0"/>
              <a:ext cx="9906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8" name="ColorBlock"/>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9"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主观题</a:t>
              </a:r>
              <a:endParaRPr lang="zh-CN" altLang="en-US" sz="2600">
                <a:solidFill>
                  <a:srgbClr val="000000"/>
                </a:solidFill>
                <a:latin typeface="Microsoft Yahei"/>
                <a:ea typeface="Microsoft Yahei"/>
                <a:sym typeface="Microsoft Yahei"/>
              </a:endParaRPr>
            </a:p>
          </p:txBody>
        </p:sp>
        <p:sp>
          <p:nvSpPr>
            <p:cNvPr id="10"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6</a:t>
              </a:r>
              <a:r>
                <a:rPr lang="zh-CN" altLang="en-US" sz="2000" smtClean="0">
                  <a:solidFill>
                    <a:srgbClr val="808080"/>
                  </a:solidFill>
                  <a:latin typeface="Microsoft Yahei"/>
                  <a:ea typeface="Microsoft Yahei"/>
                  <a:sym typeface="Microsoft Yahei"/>
                </a:rPr>
                <a:t>分</a:t>
              </a:r>
              <a:endParaRPr lang="zh-CN" altLang="en-US" sz="2000" dirty="0">
                <a:solidFill>
                  <a:srgbClr val="808080"/>
                </a:solidFill>
                <a:latin typeface="Microsoft Yahei"/>
                <a:ea typeface="Microsoft Yahei"/>
                <a:sym typeface="Microsoft Yahei"/>
              </a:endParaRPr>
            </a:p>
          </p:txBody>
        </p:sp>
      </p:grpSp>
      <p:pic>
        <p:nvPicPr>
          <p:cNvPr id="4" name="图片 3"/>
          <p:cNvPicPr>
            <a:picLocks/>
          </p:cNvPicPr>
          <p:nvPr>
            <p:custDataLst>
              <p:tags r:id="rId6"/>
            </p:custDataLst>
          </p:nvPr>
        </p:nvPicPr>
        <p:blipFill>
          <a:blip r:embed="rId12" cstate="print">
            <a:extLst>
              <a:ext uri="{28A0092B-C50C-407E-A947-70E740481C1C}">
                <a14:useLocalDpi xmlns="" xmlns:a14="http://schemas.microsoft.com/office/drawing/2010/main" val="0"/>
              </a:ext>
            </a:extLst>
          </a:blip>
          <a:stretch>
            <a:fillRect/>
          </a:stretch>
        </p:blipFill>
        <p:spPr>
          <a:xfrm>
            <a:off x="8356600" y="63500"/>
            <a:ext cx="1422400" cy="508000"/>
          </a:xfrm>
          <a:prstGeom prst="rect">
            <a:avLst/>
          </a:prstGeom>
        </p:spPr>
      </p:pic>
    </p:spTree>
    <p:custDataLst>
      <p:tags r:id="rId1"/>
    </p:custDataLst>
    <p:extLst>
      <p:ext uri="{BB962C8B-B14F-4D97-AF65-F5344CB8AC3E}">
        <p14:creationId xmlns="" xmlns:p14="http://schemas.microsoft.com/office/powerpoint/2010/main" val="34990750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p:cNvSpPr>
            <a:spLocks noGrp="1"/>
          </p:cNvSpPr>
          <p:nvPr>
            <p:ph type="title"/>
          </p:nvPr>
        </p:nvSpPr>
        <p:spPr/>
        <p:txBody>
          <a:bodyPr/>
          <a:lstStyle/>
          <a:p>
            <a:r>
              <a:rPr lang="zh-CN" altLang="en-US" sz="3600" smtClean="0"/>
              <a:t>解答：</a:t>
            </a:r>
          </a:p>
        </p:txBody>
      </p:sp>
      <p:sp>
        <p:nvSpPr>
          <p:cNvPr id="118787" name="内容占位符 2"/>
          <p:cNvSpPr>
            <a:spLocks noGrp="1"/>
          </p:cNvSpPr>
          <p:nvPr>
            <p:ph idx="1"/>
          </p:nvPr>
        </p:nvSpPr>
        <p:spPr/>
        <p:txBody>
          <a:bodyPr/>
          <a:lstStyle/>
          <a:p>
            <a:pPr>
              <a:buFont typeface="Wingdings" pitchFamily="2" charset="2"/>
              <a:buNone/>
            </a:pPr>
            <a:r>
              <a:rPr lang="zh-CN" altLang="zh-CN" sz="2400" smtClean="0"/>
              <a:t>（</a:t>
            </a:r>
            <a:r>
              <a:rPr lang="en-US" altLang="zh-CN" sz="2400" smtClean="0"/>
              <a:t>1</a:t>
            </a:r>
            <a:r>
              <a:rPr lang="zh-CN" altLang="zh-CN" sz="2400" smtClean="0"/>
              <a:t>）当甲乙同时向对方发送数据时，两台主机均检测到冲突所需时间最短；</a:t>
            </a:r>
          </a:p>
          <a:p>
            <a:pPr>
              <a:buFont typeface="Wingdings" pitchFamily="2" charset="2"/>
              <a:buNone/>
            </a:pPr>
            <a:r>
              <a:rPr lang="en-US" altLang="zh-CN" sz="2400" smtClean="0"/>
              <a:t>1KM/200000KM/S*2=1*10</a:t>
            </a:r>
            <a:r>
              <a:rPr lang="en-US" altLang="zh-CN" sz="2400" baseline="30000" smtClean="0"/>
              <a:t>-5</a:t>
            </a:r>
            <a:r>
              <a:rPr lang="en-US" altLang="zh-CN" sz="2400" smtClean="0"/>
              <a:t> S</a:t>
            </a:r>
            <a:endParaRPr lang="zh-CN" altLang="zh-CN" sz="2400" smtClean="0"/>
          </a:p>
          <a:p>
            <a:pPr>
              <a:buFont typeface="Wingdings" pitchFamily="2" charset="2"/>
              <a:buNone/>
            </a:pPr>
            <a:r>
              <a:rPr lang="zh-CN" altLang="zh-CN" sz="2400" smtClean="0"/>
              <a:t>当一方发送的数据马上要到达另一方时，另一方开始发送数据，两台主机均检测到冲突所需时间最长；</a:t>
            </a:r>
          </a:p>
          <a:p>
            <a:pPr>
              <a:buFont typeface="Wingdings" pitchFamily="2" charset="2"/>
              <a:buNone/>
            </a:pPr>
            <a:r>
              <a:rPr lang="en-US" altLang="zh-CN" sz="2400" smtClean="0"/>
              <a:t>2KM/2000000KM/S*2=2*10</a:t>
            </a:r>
            <a:r>
              <a:rPr lang="en-US" altLang="zh-CN" sz="2400" baseline="30000" smtClean="0"/>
              <a:t>-5</a:t>
            </a:r>
            <a:r>
              <a:rPr lang="en-US" altLang="zh-CN" sz="2400" smtClean="0"/>
              <a:t> S</a:t>
            </a:r>
            <a:endParaRPr lang="zh-CN" altLang="zh-CN" sz="2400" smtClean="0"/>
          </a:p>
          <a:p>
            <a:pPr>
              <a:buFont typeface="Wingdings" pitchFamily="2" charset="2"/>
              <a:buNone/>
            </a:pPr>
            <a:r>
              <a:rPr lang="zh-CN" altLang="zh-CN" sz="2400" smtClean="0"/>
              <a:t>（</a:t>
            </a:r>
            <a:r>
              <a:rPr lang="en-US" altLang="zh-CN" sz="2400" smtClean="0"/>
              <a:t>2</a:t>
            </a:r>
            <a:r>
              <a:rPr lang="zh-CN" altLang="zh-CN" sz="2400" smtClean="0"/>
              <a:t>）发送一</a:t>
            </a:r>
            <a:r>
              <a:rPr lang="zh-CN" altLang="en-US" sz="2400" smtClean="0"/>
              <a:t>帧</a:t>
            </a:r>
            <a:r>
              <a:rPr lang="zh-CN" altLang="zh-CN" sz="2400" smtClean="0"/>
              <a:t>所需时间；</a:t>
            </a:r>
            <a:r>
              <a:rPr lang="en-US" altLang="zh-CN" sz="2400" smtClean="0"/>
              <a:t>1518B/10MBPS=1.2144mS</a:t>
            </a:r>
            <a:endParaRPr lang="zh-CN" altLang="zh-CN" sz="2400" smtClean="0"/>
          </a:p>
          <a:p>
            <a:pPr>
              <a:buFont typeface="Wingdings" pitchFamily="2" charset="2"/>
              <a:buNone/>
            </a:pPr>
            <a:r>
              <a:rPr lang="zh-CN" altLang="zh-CN" sz="2400" smtClean="0"/>
              <a:t>数据传播时间；</a:t>
            </a:r>
            <a:r>
              <a:rPr lang="en-US" altLang="zh-CN" sz="2400" smtClean="0"/>
              <a:t>2KM/200 000KM/S=1*10</a:t>
            </a:r>
            <a:r>
              <a:rPr lang="en-US" altLang="zh-CN" sz="2400" baseline="30000" smtClean="0"/>
              <a:t>-5</a:t>
            </a:r>
            <a:r>
              <a:rPr lang="en-US" altLang="zh-CN" sz="2400" smtClean="0"/>
              <a:t>  </a:t>
            </a:r>
          </a:p>
          <a:p>
            <a:pPr>
              <a:buFont typeface="Wingdings" pitchFamily="2" charset="2"/>
              <a:buNone/>
            </a:pPr>
            <a:r>
              <a:rPr lang="en-US" altLang="zh-CN" sz="2400" smtClean="0"/>
              <a:t>S=0.01mS</a:t>
            </a:r>
            <a:endParaRPr lang="zh-CN" altLang="zh-CN" sz="2400" smtClean="0"/>
          </a:p>
          <a:p>
            <a:pPr>
              <a:buFont typeface="Wingdings" pitchFamily="2" charset="2"/>
              <a:buNone/>
            </a:pPr>
            <a:r>
              <a:rPr lang="zh-CN" altLang="zh-CN" sz="2400" smtClean="0"/>
              <a:t>有效的数据传输速率</a:t>
            </a:r>
            <a:r>
              <a:rPr lang="en-US" altLang="zh-CN" sz="2400" smtClean="0"/>
              <a:t>=10MBPS*1.2144mS/1.2244mS=9.92MBPS</a:t>
            </a:r>
            <a:endParaRPr lang="zh-CN" altLang="zh-CN" sz="2400" smtClean="0"/>
          </a:p>
        </p:txBody>
      </p:sp>
    </p:spTree>
    <p:extLst>
      <p:ext uri="{BB962C8B-B14F-4D97-AF65-F5344CB8AC3E}">
        <p14:creationId xmlns="" xmlns:p14="http://schemas.microsoft.com/office/powerpoint/2010/main" val="36934906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zh-CN" dirty="0"/>
              <a:t>扩展的以太网</a:t>
            </a:r>
            <a:endParaRPr lang="zh-CN" altLang="en-US" dirty="0"/>
          </a:p>
        </p:txBody>
      </p:sp>
      <p:sp>
        <p:nvSpPr>
          <p:cNvPr id="3" name="内容占位符 2"/>
          <p:cNvSpPr>
            <a:spLocks noGrp="1"/>
          </p:cNvSpPr>
          <p:nvPr>
            <p:ph idx="1"/>
          </p:nvPr>
        </p:nvSpPr>
        <p:spPr/>
        <p:txBody>
          <a:bodyPr/>
          <a:lstStyle/>
          <a:p>
            <a:r>
              <a:rPr lang="en-US" altLang="zh-CN" dirty="0"/>
              <a:t>3.4.1  </a:t>
            </a:r>
            <a:r>
              <a:rPr lang="zh-CN" altLang="zh-CN" dirty="0"/>
              <a:t>在物理层扩展以太网</a:t>
            </a:r>
          </a:p>
          <a:p>
            <a:r>
              <a:rPr lang="en-US" altLang="zh-CN" dirty="0"/>
              <a:t>3.4.2  </a:t>
            </a:r>
            <a:r>
              <a:rPr lang="zh-CN" altLang="zh-CN" dirty="0"/>
              <a:t>在数据链路层扩展以太网</a:t>
            </a:r>
          </a:p>
          <a:p>
            <a:r>
              <a:rPr lang="en-US" altLang="zh-CN" dirty="0" smtClean="0"/>
              <a:t>3.4.3  </a:t>
            </a:r>
            <a:r>
              <a:rPr lang="zh-CN" altLang="zh-CN" dirty="0"/>
              <a:t>虚拟局域网</a:t>
            </a:r>
          </a:p>
        </p:txBody>
      </p:sp>
    </p:spTree>
    <p:extLst>
      <p:ext uri="{BB962C8B-B14F-4D97-AF65-F5344CB8AC3E}">
        <p14:creationId xmlns="" xmlns:p14="http://schemas.microsoft.com/office/powerpoint/2010/main" val="41352410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p:txBody>
          <a:bodyPr/>
          <a:lstStyle/>
          <a:p>
            <a:r>
              <a:rPr lang="en-US" altLang="zh-CN" dirty="0" smtClean="0"/>
              <a:t>3.4.1  </a:t>
            </a:r>
            <a:r>
              <a:rPr lang="zh-CN" altLang="en-US" dirty="0"/>
              <a:t>在物理层</a:t>
            </a:r>
            <a:r>
              <a:rPr lang="zh-CN" altLang="en-US" dirty="0" smtClean="0"/>
              <a:t>扩展</a:t>
            </a:r>
            <a:r>
              <a:rPr lang="zh-CN" altLang="en-US" dirty="0"/>
              <a:t>以太</a:t>
            </a:r>
            <a:r>
              <a:rPr lang="zh-CN" altLang="en-US" dirty="0" smtClean="0"/>
              <a:t>网</a:t>
            </a:r>
            <a:endParaRPr lang="zh-CN" altLang="en-US" dirty="0"/>
          </a:p>
        </p:txBody>
      </p:sp>
      <p:sp>
        <p:nvSpPr>
          <p:cNvPr id="653316" name="Rectangle 4"/>
          <p:cNvSpPr>
            <a:spLocks noGrp="1" noChangeArrowheads="1"/>
          </p:cNvSpPr>
          <p:nvPr>
            <p:ph idx="1"/>
          </p:nvPr>
        </p:nvSpPr>
        <p:spPr>
          <a:noFill/>
          <a:ln/>
        </p:spPr>
        <p:txBody>
          <a:bodyPr/>
          <a:lstStyle/>
          <a:p>
            <a:r>
              <a:rPr lang="zh-CN" altLang="en-US" dirty="0" smtClean="0">
                <a:solidFill>
                  <a:srgbClr val="FF0000"/>
                </a:solidFill>
              </a:rPr>
              <a:t>使用光纤扩展</a:t>
            </a:r>
            <a:endParaRPr lang="en-US" altLang="zh-CN" dirty="0" smtClean="0">
              <a:solidFill>
                <a:srgbClr val="FF0000"/>
              </a:solidFill>
            </a:endParaRPr>
          </a:p>
          <a:p>
            <a:pPr lvl="1"/>
            <a:r>
              <a:rPr lang="zh-CN" altLang="en-US" dirty="0" smtClean="0"/>
              <a:t>主机</a:t>
            </a:r>
            <a:r>
              <a:rPr lang="zh-CN" altLang="en-US" dirty="0"/>
              <a:t>使用</a:t>
            </a:r>
            <a:r>
              <a:rPr lang="zh-CN" altLang="en-US" dirty="0" smtClean="0"/>
              <a:t>光纤</a:t>
            </a:r>
            <a:r>
              <a:rPr lang="zh-CN" altLang="zh-CN" dirty="0"/>
              <a:t>（通常是一对光纤）</a:t>
            </a:r>
            <a:r>
              <a:rPr lang="zh-CN" altLang="en-US" dirty="0" smtClean="0"/>
              <a:t>和</a:t>
            </a:r>
            <a:r>
              <a:rPr lang="zh-CN" altLang="en-US" dirty="0"/>
              <a:t>一对光纤调制解调器连接到</a:t>
            </a:r>
            <a:r>
              <a:rPr lang="zh-CN" altLang="en-US" dirty="0" smtClean="0"/>
              <a:t>集线器。 </a:t>
            </a:r>
            <a:endParaRPr lang="en-US" altLang="zh-CN" dirty="0" smtClean="0"/>
          </a:p>
          <a:p>
            <a:pPr lvl="1"/>
            <a:r>
              <a:rPr lang="zh-CN" altLang="zh-CN" dirty="0" smtClean="0"/>
              <a:t>很容易使</a:t>
            </a:r>
            <a:r>
              <a:rPr lang="zh-CN" altLang="zh-CN" dirty="0"/>
              <a:t>主机和几公里以外的集线器相</a:t>
            </a:r>
            <a:r>
              <a:rPr lang="zh-CN" altLang="zh-CN" dirty="0" smtClean="0"/>
              <a:t>连接</a:t>
            </a:r>
            <a:r>
              <a:rPr lang="zh-CN" altLang="en-US" dirty="0" smtClean="0"/>
              <a:t>。</a:t>
            </a:r>
            <a:endParaRPr lang="zh-CN" altLang="en-US" dirty="0"/>
          </a:p>
        </p:txBody>
      </p:sp>
      <p:sp>
        <p:nvSpPr>
          <p:cNvPr id="653318" name="Text Box 6"/>
          <p:cNvSpPr txBox="1">
            <a:spLocks noChangeArrowheads="1"/>
          </p:cNvSpPr>
          <p:nvPr/>
        </p:nvSpPr>
        <p:spPr bwMode="auto">
          <a:xfrm>
            <a:off x="8045185" y="2716213"/>
            <a:ext cx="184731"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2800">
              <a:solidFill>
                <a:schemeClr val="folHlink"/>
              </a:solidFill>
              <a:latin typeface="Arial" charset="0"/>
              <a:ea typeface="黑体" pitchFamily="2" charset="-122"/>
            </a:endParaRPr>
          </a:p>
        </p:txBody>
      </p:sp>
      <p:sp>
        <p:nvSpPr>
          <p:cNvPr id="3" name="矩形 2"/>
          <p:cNvSpPr/>
          <p:nvPr/>
        </p:nvSpPr>
        <p:spPr>
          <a:xfrm>
            <a:off x="1127991" y="5631631"/>
            <a:ext cx="8217497" cy="461665"/>
          </a:xfrm>
          <a:prstGeom prst="rect">
            <a:avLst/>
          </a:prstGeom>
        </p:spPr>
        <p:txBody>
          <a:bodyPr wrap="square">
            <a:spAutoFit/>
          </a:bodyPr>
          <a:lstStyle/>
          <a:p>
            <a:pPr algn="ctr"/>
            <a:r>
              <a:rPr lang="zh-CN" altLang="zh-CN" sz="2400" b="1" dirty="0" smtClean="0">
                <a:latin typeface="+mn-lt"/>
                <a:ea typeface="黑体" pitchFamily="2" charset="-122"/>
              </a:rPr>
              <a:t>主机</a:t>
            </a:r>
            <a:r>
              <a:rPr lang="zh-CN" altLang="zh-CN" sz="2400" b="1" dirty="0">
                <a:latin typeface="+mn-lt"/>
                <a:ea typeface="黑体" pitchFamily="2" charset="-122"/>
              </a:rPr>
              <a:t>使用光纤和一对光纤调制解调器连接到集线器</a:t>
            </a:r>
            <a:endParaRPr lang="zh-CN" altLang="en-US" sz="2400" b="1" dirty="0">
              <a:latin typeface="+mn-lt"/>
              <a:ea typeface="黑体" pitchFamily="2" charset="-122"/>
            </a:endParaRPr>
          </a:p>
        </p:txBody>
      </p:sp>
      <p:grpSp>
        <p:nvGrpSpPr>
          <p:cNvPr id="5" name="组合 4"/>
          <p:cNvGrpSpPr/>
          <p:nvPr/>
        </p:nvGrpSpPr>
        <p:grpSpPr>
          <a:xfrm>
            <a:off x="1208584" y="3399383"/>
            <a:ext cx="8128345" cy="2168095"/>
            <a:chOff x="1414830" y="3421145"/>
            <a:chExt cx="8128345" cy="2168095"/>
          </a:xfrm>
        </p:grpSpPr>
        <p:pic>
          <p:nvPicPr>
            <p:cNvPr id="653317" name="Picture 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53319" name="Text Box 7"/>
            <p:cNvSpPr txBox="1">
              <a:spLocks noChangeArrowheads="1"/>
            </p:cNvSpPr>
            <p:nvPr/>
          </p:nvSpPr>
          <p:spPr bwMode="auto">
            <a:xfrm>
              <a:off x="8378631" y="3421145"/>
              <a:ext cx="1068876" cy="7571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a:solidFill>
                    <a:srgbClr val="000099"/>
                  </a:solidFill>
                  <a:latin typeface="+mn-lt"/>
                  <a:ea typeface="黑体" pitchFamily="2" charset="-122"/>
                </a:rPr>
                <a:t>以太网</a:t>
              </a:r>
            </a:p>
            <a:p>
              <a:pPr>
                <a:lnSpc>
                  <a:spcPct val="90000"/>
                </a:lnSpc>
              </a:pPr>
              <a:r>
                <a:rPr lang="zh-CN" altLang="en-US" sz="2400" b="1" dirty="0">
                  <a:solidFill>
                    <a:srgbClr val="000099"/>
                  </a:solidFill>
                  <a:latin typeface="+mn-lt"/>
                  <a:ea typeface="黑体" pitchFamily="2" charset="-122"/>
                </a:rPr>
                <a:t>集线器</a:t>
              </a:r>
            </a:p>
          </p:txBody>
        </p:sp>
        <p:sp>
          <p:nvSpPr>
            <p:cNvPr id="653320" name="Line 8"/>
            <p:cNvSpPr>
              <a:spLocks noChangeShapeType="1"/>
            </p:cNvSpPr>
            <p:nvPr/>
          </p:nvSpPr>
          <p:spPr bwMode="auto">
            <a:xfrm>
              <a:off x="1844248" y="4598748"/>
              <a:ext cx="6767254" cy="0"/>
            </a:xfrm>
            <a:prstGeom prst="line">
              <a:avLst/>
            </a:prstGeom>
            <a:noFill/>
            <a:ln w="3810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53321" name="Text Box 9"/>
            <p:cNvSpPr txBox="1">
              <a:spLocks noChangeArrowheads="1"/>
            </p:cNvSpPr>
            <p:nvPr/>
          </p:nvSpPr>
          <p:spPr bwMode="auto">
            <a:xfrm>
              <a:off x="4733900" y="4054236"/>
              <a:ext cx="906017"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0000"/>
                  </a:solidFill>
                  <a:latin typeface="+mn-lt"/>
                  <a:ea typeface="黑体" pitchFamily="2" charset="-122"/>
                </a:rPr>
                <a:t>光纤</a:t>
              </a:r>
            </a:p>
          </p:txBody>
        </p:sp>
        <p:sp>
          <p:nvSpPr>
            <p:cNvPr id="653322" name="Text Box 10"/>
            <p:cNvSpPr txBox="1">
              <a:spLocks noChangeArrowheads="1"/>
            </p:cNvSpPr>
            <p:nvPr/>
          </p:nvSpPr>
          <p:spPr bwMode="auto">
            <a:xfrm>
              <a:off x="6977073" y="4832110"/>
              <a:ext cx="1663209" cy="7571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itchFamily="2" charset="-122"/>
                </a:rPr>
                <a:t>光纤</a:t>
              </a:r>
            </a:p>
            <a:p>
              <a:pPr algn="ctr">
                <a:lnSpc>
                  <a:spcPct val="90000"/>
                </a:lnSpc>
              </a:pPr>
              <a:r>
                <a:rPr lang="zh-CN" altLang="en-US" sz="2400" b="1" dirty="0">
                  <a:solidFill>
                    <a:srgbClr val="000099"/>
                  </a:solidFill>
                  <a:latin typeface="+mn-lt"/>
                  <a:ea typeface="黑体" pitchFamily="2" charset="-122"/>
                </a:rPr>
                <a:t>调制解调器</a:t>
              </a:r>
            </a:p>
          </p:txBody>
        </p:sp>
        <p:pic>
          <p:nvPicPr>
            <p:cNvPr id="653323" name="Picture 11"/>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498175" y="4027249"/>
              <a:ext cx="692147" cy="7254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53324" name="Picture 12"/>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259701" y="4400311"/>
              <a:ext cx="626070" cy="422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653325" name="Picture 13"/>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574109" y="4400311"/>
              <a:ext cx="624418" cy="422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653326" name="Text Box 14"/>
            <p:cNvSpPr txBox="1">
              <a:spLocks noChangeArrowheads="1"/>
            </p:cNvSpPr>
            <p:nvPr/>
          </p:nvSpPr>
          <p:spPr bwMode="auto">
            <a:xfrm>
              <a:off x="1705615" y="4789248"/>
              <a:ext cx="1663209" cy="7571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itchFamily="2" charset="-122"/>
                </a:rPr>
                <a:t>光纤</a:t>
              </a:r>
            </a:p>
            <a:p>
              <a:pPr algn="ctr">
                <a:lnSpc>
                  <a:spcPct val="90000"/>
                </a:lnSpc>
              </a:pPr>
              <a:r>
                <a:rPr lang="zh-CN" altLang="en-US" sz="2400" b="1" dirty="0">
                  <a:solidFill>
                    <a:srgbClr val="000099"/>
                  </a:solidFill>
                  <a:latin typeface="+mn-lt"/>
                  <a:ea typeface="黑体" pitchFamily="2" charset="-122"/>
                </a:rPr>
                <a:t>调制解调器</a:t>
              </a:r>
            </a:p>
          </p:txBody>
        </p:sp>
        <p:sp>
          <p:nvSpPr>
            <p:cNvPr id="17" name="Text Box 7"/>
            <p:cNvSpPr txBox="1">
              <a:spLocks noChangeArrowheads="1"/>
            </p:cNvSpPr>
            <p:nvPr/>
          </p:nvSpPr>
          <p:spPr bwMode="auto">
            <a:xfrm>
              <a:off x="1414830" y="3580332"/>
              <a:ext cx="803425" cy="4247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smtClean="0">
                  <a:solidFill>
                    <a:srgbClr val="000099"/>
                  </a:solidFill>
                  <a:latin typeface="+mn-lt"/>
                  <a:ea typeface="黑体" pitchFamily="2" charset="-122"/>
                </a:rPr>
                <a:t>主机</a:t>
              </a:r>
              <a:endParaRPr lang="zh-CN" altLang="en-US" sz="2400" b="1" dirty="0">
                <a:solidFill>
                  <a:srgbClr val="000099"/>
                </a:solidFill>
                <a:latin typeface="+mn-lt"/>
                <a:ea typeface="黑体" pitchFamily="2" charset="-122"/>
              </a:endParaRPr>
            </a:p>
          </p:txBody>
        </p:sp>
      </p:grpSp>
    </p:spTree>
    <p:extLst>
      <p:ext uri="{BB962C8B-B14F-4D97-AF65-F5344CB8AC3E}">
        <p14:creationId xmlns="" xmlns:p14="http://schemas.microsoft.com/office/powerpoint/2010/main" val="26460805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101" name="Rectangle 5"/>
          <p:cNvSpPr>
            <a:spLocks noGrp="1" noChangeArrowheads="1"/>
          </p:cNvSpPr>
          <p:nvPr>
            <p:ph type="title"/>
          </p:nvPr>
        </p:nvSpPr>
        <p:spPr/>
        <p:txBody>
          <a:bodyPr/>
          <a:lstStyle/>
          <a:p>
            <a:r>
              <a:rPr lang="en-US" altLang="zh-CN" dirty="0" smtClean="0"/>
              <a:t>3.4.1  </a:t>
            </a:r>
            <a:r>
              <a:rPr lang="zh-CN" altLang="en-US" dirty="0"/>
              <a:t>在物理层</a:t>
            </a:r>
            <a:r>
              <a:rPr lang="zh-CN" altLang="en-US" dirty="0" smtClean="0"/>
              <a:t>扩展</a:t>
            </a:r>
            <a:r>
              <a:rPr lang="zh-CN" altLang="en-US" dirty="0"/>
              <a:t>以太</a:t>
            </a:r>
            <a:r>
              <a:rPr lang="zh-CN" altLang="en-US" dirty="0" smtClean="0"/>
              <a:t>网</a:t>
            </a:r>
            <a:endParaRPr lang="zh-CN" altLang="en-US" dirty="0"/>
          </a:p>
        </p:txBody>
      </p:sp>
      <p:sp>
        <p:nvSpPr>
          <p:cNvPr id="644098" name="Rectangle 2"/>
          <p:cNvSpPr>
            <a:spLocks noGrp="1" noChangeArrowheads="1"/>
          </p:cNvSpPr>
          <p:nvPr>
            <p:ph idx="1"/>
          </p:nvPr>
        </p:nvSpPr>
        <p:spPr/>
        <p:txBody>
          <a:bodyPr/>
          <a:lstStyle/>
          <a:p>
            <a:r>
              <a:rPr lang="zh-CN" altLang="en-US" dirty="0" smtClean="0">
                <a:solidFill>
                  <a:srgbClr val="FF0000"/>
                </a:solidFill>
              </a:rPr>
              <a:t>使用集线器扩展</a:t>
            </a:r>
            <a:endParaRPr lang="en-US" altLang="zh-CN" dirty="0" smtClean="0">
              <a:solidFill>
                <a:srgbClr val="FF0000"/>
              </a:solidFill>
            </a:endParaRPr>
          </a:p>
          <a:p>
            <a:pPr lvl="1"/>
            <a:r>
              <a:rPr lang="zh-CN" altLang="en-US" dirty="0" smtClean="0"/>
              <a:t>使用多</a:t>
            </a:r>
            <a:r>
              <a:rPr lang="zh-CN" altLang="en-US" dirty="0"/>
              <a:t>个集线器可连成更大</a:t>
            </a:r>
            <a:r>
              <a:rPr lang="zh-CN" altLang="en-US" dirty="0" smtClean="0"/>
              <a:t>的、</a:t>
            </a:r>
            <a:r>
              <a:rPr lang="zh-CN" altLang="zh-CN" dirty="0" smtClean="0"/>
              <a:t>多级</a:t>
            </a:r>
            <a:r>
              <a:rPr lang="zh-CN" altLang="en-US" dirty="0" smtClean="0"/>
              <a:t>星形</a:t>
            </a:r>
            <a:r>
              <a:rPr lang="zh-CN" altLang="zh-CN" dirty="0" smtClean="0"/>
              <a:t>结构</a:t>
            </a:r>
            <a:r>
              <a:rPr lang="zh-CN" altLang="zh-CN" dirty="0"/>
              <a:t>的</a:t>
            </a:r>
            <a:r>
              <a:rPr lang="zh-CN" altLang="zh-CN" dirty="0" smtClean="0"/>
              <a:t>以太网</a:t>
            </a:r>
            <a:r>
              <a:rPr lang="zh-CN" altLang="en-US" dirty="0" smtClean="0"/>
              <a:t>。</a:t>
            </a:r>
            <a:endParaRPr lang="en-US" altLang="zh-CN" dirty="0" smtClean="0"/>
          </a:p>
          <a:p>
            <a:pPr lvl="1"/>
            <a:r>
              <a:rPr lang="zh-CN" altLang="zh-CN" dirty="0"/>
              <a:t>例如，一个学院的三个系各有一</a:t>
            </a:r>
            <a:r>
              <a:rPr lang="zh-CN" altLang="zh-CN" dirty="0" smtClean="0"/>
              <a:t>个</a:t>
            </a:r>
            <a:r>
              <a:rPr lang="en-US" altLang="zh-CN" dirty="0" smtClean="0"/>
              <a:t> 10BASE-T </a:t>
            </a:r>
            <a:r>
              <a:rPr lang="zh-CN" altLang="zh-CN" dirty="0" smtClean="0"/>
              <a:t>以太网</a:t>
            </a:r>
            <a:r>
              <a:rPr lang="zh-CN" altLang="en-US" dirty="0" smtClean="0"/>
              <a:t>，</a:t>
            </a:r>
            <a:r>
              <a:rPr lang="zh-CN" altLang="zh-CN" dirty="0" smtClean="0"/>
              <a:t>可</a:t>
            </a:r>
            <a:r>
              <a:rPr lang="zh-CN" altLang="zh-CN" dirty="0"/>
              <a:t>通过一个主干集线器把各系的以太网连接起来，成为一个更大的</a:t>
            </a:r>
            <a:r>
              <a:rPr lang="zh-CN" altLang="zh-CN" dirty="0" smtClean="0"/>
              <a:t>以太网</a:t>
            </a:r>
            <a:r>
              <a:rPr lang="zh-CN" altLang="en-US" dirty="0" smtClean="0"/>
              <a:t>。</a:t>
            </a:r>
            <a:endParaRPr lang="zh-CN" altLang="en-US" dirty="0">
              <a:solidFill>
                <a:srgbClr val="0000FF"/>
              </a:solidFill>
            </a:endParaRPr>
          </a:p>
        </p:txBody>
      </p:sp>
    </p:spTree>
    <p:extLst>
      <p:ext uri="{BB962C8B-B14F-4D97-AF65-F5344CB8AC3E}">
        <p14:creationId xmlns="" xmlns:p14="http://schemas.microsoft.com/office/powerpoint/2010/main" val="11024047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1352600" y="116632"/>
            <a:ext cx="7416824" cy="2736304"/>
            <a:chOff x="1162682" y="1927687"/>
            <a:chExt cx="7819909" cy="3403695"/>
          </a:xfrm>
        </p:grpSpPr>
        <p:sp>
          <p:nvSpPr>
            <p:cNvPr id="46" name="Text Box 43"/>
            <p:cNvSpPr txBox="1">
              <a:spLocks noChangeArrowheads="1"/>
            </p:cNvSpPr>
            <p:nvPr/>
          </p:nvSpPr>
          <p:spPr bwMode="auto">
            <a:xfrm>
              <a:off x="3620302" y="1927687"/>
              <a:ext cx="2659702" cy="4616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Times New Roman" pitchFamily="18" charset="0"/>
                  <a:ea typeface="黑体" pitchFamily="2" charset="-122"/>
                </a:rPr>
                <a:t>三个独立的碰撞域</a:t>
              </a:r>
            </a:p>
          </p:txBody>
        </p:sp>
        <p:sp>
          <p:nvSpPr>
            <p:cNvPr id="47" name="AutoShape 77"/>
            <p:cNvSpPr>
              <a:spLocks/>
            </p:cNvSpPr>
            <p:nvPr/>
          </p:nvSpPr>
          <p:spPr bwMode="auto">
            <a:xfrm rot="5400000" flipV="1">
              <a:off x="4872443" y="-442162"/>
              <a:ext cx="415925" cy="6163733"/>
            </a:xfrm>
            <a:prstGeom prst="leftBrace">
              <a:avLst>
                <a:gd name="adj1" fmla="val 113995"/>
                <a:gd name="adj2" fmla="val 50000"/>
              </a:avLst>
            </a:pr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8" name="组合 47"/>
            <p:cNvGrpSpPr/>
            <p:nvPr/>
          </p:nvGrpSpPr>
          <p:grpSpPr>
            <a:xfrm>
              <a:off x="1162682" y="2787352"/>
              <a:ext cx="7819909" cy="2544030"/>
              <a:chOff x="1012116" y="2787352"/>
              <a:chExt cx="8333372" cy="2730585"/>
            </a:xfrm>
          </p:grpSpPr>
          <p:sp>
            <p:nvSpPr>
              <p:cNvPr id="49" name="AutoShape 44"/>
              <p:cNvSpPr>
                <a:spLocks noChangeArrowheads="1"/>
              </p:cNvSpPr>
              <p:nvPr/>
            </p:nvSpPr>
            <p:spPr bwMode="auto">
              <a:xfrm>
                <a:off x="1012116" y="2787352"/>
                <a:ext cx="2672844" cy="2730585"/>
              </a:xfrm>
              <a:prstGeom prst="roundRect">
                <a:avLst>
                  <a:gd name="adj" fmla="val 16667"/>
                </a:avLst>
              </a:prstGeom>
              <a:solidFill>
                <a:srgbClr val="FF99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0" name="Line 45"/>
              <p:cNvSpPr>
                <a:spLocks noChangeShapeType="1"/>
              </p:cNvSpPr>
              <p:nvPr/>
            </p:nvSpPr>
            <p:spPr bwMode="auto">
              <a:xfrm flipH="1">
                <a:off x="1431354" y="4102593"/>
                <a:ext cx="667796" cy="783726"/>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51" name="Picture 46"/>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69538" y="4685321"/>
                <a:ext cx="502089" cy="543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52" name="Line 47"/>
              <p:cNvSpPr>
                <a:spLocks noChangeShapeType="1"/>
              </p:cNvSpPr>
              <p:nvPr/>
            </p:nvSpPr>
            <p:spPr bwMode="auto">
              <a:xfrm>
                <a:off x="2476960" y="4249542"/>
                <a:ext cx="185591" cy="611441"/>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3" name="Line 48"/>
              <p:cNvSpPr>
                <a:spLocks noChangeShapeType="1"/>
              </p:cNvSpPr>
              <p:nvPr/>
            </p:nvSpPr>
            <p:spPr bwMode="auto">
              <a:xfrm>
                <a:off x="2662552" y="4224207"/>
                <a:ext cx="657855" cy="611441"/>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4" name="Line 49"/>
              <p:cNvSpPr>
                <a:spLocks noChangeShapeType="1"/>
              </p:cNvSpPr>
              <p:nvPr/>
            </p:nvSpPr>
            <p:spPr bwMode="auto">
              <a:xfrm flipH="1">
                <a:off x="2054410" y="4114416"/>
                <a:ext cx="178963" cy="79048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55" name="Picture 50"/>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99223" y="4685321"/>
                <a:ext cx="500433" cy="543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56" name="Picture 51"/>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427249" y="4685321"/>
                <a:ext cx="500433" cy="543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57" name="Picture 52"/>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055276" y="4685321"/>
                <a:ext cx="502089" cy="543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58" name="Text Box 53"/>
              <p:cNvSpPr txBox="1">
                <a:spLocks noChangeArrowheads="1"/>
              </p:cNvSpPr>
              <p:nvPr/>
            </p:nvSpPr>
            <p:spPr bwMode="auto">
              <a:xfrm>
                <a:off x="2000672" y="2996952"/>
                <a:ext cx="927010"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itchFamily="2" charset="-122"/>
                  </a:rPr>
                  <a:t> 一系 </a:t>
                </a:r>
                <a:endParaRPr kumimoji="1" lang="zh-CN" altLang="en-US" sz="2000" b="1" dirty="0">
                  <a:solidFill>
                    <a:srgbClr val="0000CC"/>
                  </a:solidFill>
                  <a:latin typeface="+mn-lt"/>
                  <a:ea typeface="黑体" pitchFamily="2" charset="-122"/>
                </a:endParaRPr>
              </a:p>
            </p:txBody>
          </p:sp>
          <p:pic>
            <p:nvPicPr>
              <p:cNvPr id="59" name="Picture 5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rot="20497188">
                <a:off x="1850590" y="3719176"/>
                <a:ext cx="1156631" cy="6536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0" name="AutoShape 55"/>
              <p:cNvSpPr>
                <a:spLocks noChangeArrowheads="1"/>
              </p:cNvSpPr>
              <p:nvPr/>
            </p:nvSpPr>
            <p:spPr bwMode="auto">
              <a:xfrm>
                <a:off x="3842381" y="2787352"/>
                <a:ext cx="2671186" cy="2730585"/>
              </a:xfrm>
              <a:prstGeom prst="roundRect">
                <a:avLst>
                  <a:gd name="adj" fmla="val 16667"/>
                </a:avLst>
              </a:prstGeom>
              <a:solidFill>
                <a:srgbClr val="FFFF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1" name="Line 56"/>
              <p:cNvSpPr>
                <a:spLocks noChangeShapeType="1"/>
              </p:cNvSpPr>
              <p:nvPr/>
            </p:nvSpPr>
            <p:spPr bwMode="auto">
              <a:xfrm flipH="1">
                <a:off x="4259960" y="4102593"/>
                <a:ext cx="669454" cy="783726"/>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62" name="Picture 5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998145" y="4685321"/>
                <a:ext cx="502090" cy="543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63" name="Line 58"/>
              <p:cNvSpPr>
                <a:spLocks noChangeShapeType="1"/>
              </p:cNvSpPr>
              <p:nvPr/>
            </p:nvSpPr>
            <p:spPr bwMode="auto">
              <a:xfrm>
                <a:off x="5305568" y="4249542"/>
                <a:ext cx="185591" cy="611441"/>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4" name="Line 59"/>
              <p:cNvSpPr>
                <a:spLocks noChangeShapeType="1"/>
              </p:cNvSpPr>
              <p:nvPr/>
            </p:nvSpPr>
            <p:spPr bwMode="auto">
              <a:xfrm>
                <a:off x="5491160" y="4224207"/>
                <a:ext cx="659511" cy="611441"/>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5" name="Line 60"/>
              <p:cNvSpPr>
                <a:spLocks noChangeShapeType="1"/>
              </p:cNvSpPr>
              <p:nvPr/>
            </p:nvSpPr>
            <p:spPr bwMode="auto">
              <a:xfrm flipH="1">
                <a:off x="4883017" y="4114416"/>
                <a:ext cx="180621" cy="79048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66" name="Picture 61"/>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627830" y="4685321"/>
                <a:ext cx="500433" cy="543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67" name="Picture 62"/>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255857" y="4685321"/>
                <a:ext cx="500433" cy="543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68" name="Picture 63"/>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883884" y="4685321"/>
                <a:ext cx="502090" cy="543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69" name="Text Box 64"/>
              <p:cNvSpPr txBox="1">
                <a:spLocks noChangeArrowheads="1"/>
              </p:cNvSpPr>
              <p:nvPr/>
            </p:nvSpPr>
            <p:spPr bwMode="auto">
              <a:xfrm>
                <a:off x="4849891" y="2996952"/>
                <a:ext cx="922225"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itchFamily="2" charset="-122"/>
                  </a:rPr>
                  <a:t> 二系 </a:t>
                </a:r>
                <a:endParaRPr kumimoji="1" lang="zh-CN" altLang="en-US" sz="2000" b="1" dirty="0">
                  <a:solidFill>
                    <a:srgbClr val="0000CC"/>
                  </a:solidFill>
                  <a:latin typeface="+mn-lt"/>
                  <a:ea typeface="黑体" pitchFamily="2" charset="-122"/>
                </a:endParaRPr>
              </a:p>
            </p:txBody>
          </p:sp>
          <p:pic>
            <p:nvPicPr>
              <p:cNvPr id="70" name="Picture 65"/>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rot="20497188">
                <a:off x="4679198" y="3719176"/>
                <a:ext cx="1156631" cy="6536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1" name="AutoShape 66"/>
              <p:cNvSpPr>
                <a:spLocks noChangeArrowheads="1"/>
              </p:cNvSpPr>
              <p:nvPr/>
            </p:nvSpPr>
            <p:spPr bwMode="auto">
              <a:xfrm>
                <a:off x="6674302" y="2787352"/>
                <a:ext cx="2671186" cy="2730585"/>
              </a:xfrm>
              <a:prstGeom prst="roundRect">
                <a:avLst>
                  <a:gd name="adj" fmla="val 16667"/>
                </a:avLst>
              </a:prstGeom>
              <a:solidFill>
                <a:schemeClr val="accent6">
                  <a:lumMod val="60000"/>
                  <a:lumOff val="40000"/>
                </a:schemeClr>
              </a:solidFill>
              <a:ln>
                <a:noFill/>
              </a:ln>
              <a:effectLst/>
              <a:extLst>
                <a:ext uri="{91240B29-F687-4F45-9708-019B960494DF}">
                  <a14:hiddenLine xmlns="" xmlns:a14="http://schemas.microsoft.com/office/drawing/2010/main" w="9525">
                    <a:solidFill>
                      <a:srgbClr val="FFCC0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2" name="Line 67"/>
              <p:cNvSpPr>
                <a:spLocks noChangeShapeType="1"/>
              </p:cNvSpPr>
              <p:nvPr/>
            </p:nvSpPr>
            <p:spPr bwMode="auto">
              <a:xfrm flipH="1">
                <a:off x="7093539" y="4102593"/>
                <a:ext cx="667797" cy="783726"/>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73" name="Picture 68"/>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31723" y="4685321"/>
                <a:ext cx="500433" cy="543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74" name="Line 69"/>
              <p:cNvSpPr>
                <a:spLocks noChangeShapeType="1"/>
              </p:cNvSpPr>
              <p:nvPr/>
            </p:nvSpPr>
            <p:spPr bwMode="auto">
              <a:xfrm>
                <a:off x="8137489" y="4249542"/>
                <a:ext cx="187249" cy="611441"/>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5" name="Line 70"/>
              <p:cNvSpPr>
                <a:spLocks noChangeShapeType="1"/>
              </p:cNvSpPr>
              <p:nvPr/>
            </p:nvSpPr>
            <p:spPr bwMode="auto">
              <a:xfrm>
                <a:off x="8324738" y="4224207"/>
                <a:ext cx="657854" cy="611441"/>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6" name="Line 71"/>
              <p:cNvSpPr>
                <a:spLocks noChangeShapeType="1"/>
              </p:cNvSpPr>
              <p:nvPr/>
            </p:nvSpPr>
            <p:spPr bwMode="auto">
              <a:xfrm flipH="1">
                <a:off x="7714939" y="4114416"/>
                <a:ext cx="180620" cy="79048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77" name="Picture 72"/>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459751" y="4685321"/>
                <a:ext cx="500433" cy="543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78" name="Picture 73"/>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087778" y="4685321"/>
                <a:ext cx="502090" cy="543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79" name="Picture 74"/>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717461" y="4685321"/>
                <a:ext cx="500433" cy="543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80" name="Text Box 75"/>
              <p:cNvSpPr txBox="1">
                <a:spLocks noChangeArrowheads="1"/>
              </p:cNvSpPr>
              <p:nvPr/>
            </p:nvSpPr>
            <p:spPr bwMode="auto">
              <a:xfrm>
                <a:off x="7630443" y="2996952"/>
                <a:ext cx="959426"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itchFamily="2" charset="-122"/>
                  </a:rPr>
                  <a:t> 三系 </a:t>
                </a:r>
                <a:endParaRPr kumimoji="1" lang="zh-CN" altLang="en-US" sz="2000" b="1" dirty="0">
                  <a:solidFill>
                    <a:srgbClr val="0000CC"/>
                  </a:solidFill>
                  <a:latin typeface="+mn-lt"/>
                  <a:ea typeface="黑体" pitchFamily="2" charset="-122"/>
                </a:endParaRPr>
              </a:p>
            </p:txBody>
          </p:sp>
          <p:pic>
            <p:nvPicPr>
              <p:cNvPr id="81" name="Picture 76"/>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rot="20497188">
                <a:off x="7512777" y="3719176"/>
                <a:ext cx="1154972" cy="6536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grpSp>
        <p:nvGrpSpPr>
          <p:cNvPr id="5" name="组合 4"/>
          <p:cNvGrpSpPr/>
          <p:nvPr/>
        </p:nvGrpSpPr>
        <p:grpSpPr>
          <a:xfrm>
            <a:off x="1280592" y="3399383"/>
            <a:ext cx="7488831" cy="2776373"/>
            <a:chOff x="1280592" y="3399383"/>
            <a:chExt cx="7488831" cy="2776373"/>
          </a:xfrm>
        </p:grpSpPr>
        <p:grpSp>
          <p:nvGrpSpPr>
            <p:cNvPr id="3" name="组合 2"/>
            <p:cNvGrpSpPr/>
            <p:nvPr/>
          </p:nvGrpSpPr>
          <p:grpSpPr>
            <a:xfrm>
              <a:off x="1280592" y="3823082"/>
              <a:ext cx="7488831" cy="2352674"/>
              <a:chOff x="53314" y="2681288"/>
              <a:chExt cx="9658350" cy="3078162"/>
            </a:xfrm>
          </p:grpSpPr>
          <p:sp>
            <p:nvSpPr>
              <p:cNvPr id="455722" name="AutoShape 42"/>
              <p:cNvSpPr>
                <a:spLocks noChangeArrowheads="1"/>
              </p:cNvSpPr>
              <p:nvPr/>
            </p:nvSpPr>
            <p:spPr bwMode="auto">
              <a:xfrm>
                <a:off x="53314" y="2681288"/>
                <a:ext cx="9658350" cy="3078162"/>
              </a:xfrm>
              <a:prstGeom prst="roundRect">
                <a:avLst>
                  <a:gd name="adj" fmla="val 16667"/>
                </a:avLst>
              </a:prstGeom>
              <a:solidFill>
                <a:srgbClr val="66FF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55723" name="Line 43"/>
              <p:cNvSpPr>
                <a:spLocks noChangeShapeType="1"/>
              </p:cNvSpPr>
              <p:nvPr/>
            </p:nvSpPr>
            <p:spPr bwMode="auto">
              <a:xfrm flipH="1">
                <a:off x="2135981" y="3351214"/>
                <a:ext cx="2326879" cy="96202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4" name="Line 44"/>
              <p:cNvSpPr>
                <a:spLocks noChangeShapeType="1"/>
              </p:cNvSpPr>
              <p:nvPr/>
            </p:nvSpPr>
            <p:spPr bwMode="auto">
              <a:xfrm>
                <a:off x="5207530" y="3359151"/>
                <a:ext cx="2894410" cy="919163"/>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5" name="Line 45"/>
              <p:cNvSpPr>
                <a:spLocks noChangeShapeType="1"/>
              </p:cNvSpPr>
              <p:nvPr/>
            </p:nvSpPr>
            <p:spPr bwMode="auto">
              <a:xfrm>
                <a:off x="4825735" y="3406776"/>
                <a:ext cx="227013" cy="89217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6" name="Text Box 46"/>
              <p:cNvSpPr txBox="1">
                <a:spLocks noChangeArrowheads="1"/>
              </p:cNvSpPr>
              <p:nvPr/>
            </p:nvSpPr>
            <p:spPr bwMode="auto">
              <a:xfrm>
                <a:off x="662120" y="4076700"/>
                <a:ext cx="70083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一系</a:t>
                </a:r>
              </a:p>
            </p:txBody>
          </p:sp>
          <p:sp>
            <p:nvSpPr>
              <p:cNvPr id="455727" name="Text Box 47"/>
              <p:cNvSpPr txBox="1">
                <a:spLocks noChangeArrowheads="1"/>
              </p:cNvSpPr>
              <p:nvPr/>
            </p:nvSpPr>
            <p:spPr bwMode="auto">
              <a:xfrm>
                <a:off x="6822415" y="4076700"/>
                <a:ext cx="70083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三系</a:t>
                </a:r>
              </a:p>
            </p:txBody>
          </p:sp>
          <p:sp>
            <p:nvSpPr>
              <p:cNvPr id="455728" name="Text Box 48"/>
              <p:cNvSpPr txBox="1">
                <a:spLocks noChangeArrowheads="1"/>
              </p:cNvSpPr>
              <p:nvPr/>
            </p:nvSpPr>
            <p:spPr bwMode="auto">
              <a:xfrm>
                <a:off x="3702712" y="4076700"/>
                <a:ext cx="70083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二系</a:t>
                </a:r>
              </a:p>
            </p:txBody>
          </p:sp>
          <p:sp>
            <p:nvSpPr>
              <p:cNvPr id="455729" name="Text Box 49"/>
              <p:cNvSpPr txBox="1">
                <a:spLocks noChangeArrowheads="1"/>
              </p:cNvSpPr>
              <p:nvPr/>
            </p:nvSpPr>
            <p:spPr bwMode="auto">
              <a:xfrm>
                <a:off x="1857726" y="2825174"/>
                <a:ext cx="2281813" cy="6040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0000CC"/>
                    </a:solidFill>
                    <a:latin typeface="+mn-lt"/>
                    <a:ea typeface="黑体" pitchFamily="2" charset="-122"/>
                  </a:rPr>
                  <a:t>主干集线器</a:t>
                </a:r>
              </a:p>
            </p:txBody>
          </p:sp>
          <p:sp>
            <p:nvSpPr>
              <p:cNvPr id="455731" name="Line 51"/>
              <p:cNvSpPr>
                <a:spLocks noChangeShapeType="1"/>
              </p:cNvSpPr>
              <p:nvPr/>
            </p:nvSpPr>
            <p:spPr bwMode="auto">
              <a:xfrm flipH="1">
                <a:off x="945886" y="4446589"/>
                <a:ext cx="720593" cy="681037"/>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32" name="Picture 52"/>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63840" y="4953000"/>
                <a:ext cx="540015" cy="471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455733" name="Line 53"/>
              <p:cNvSpPr>
                <a:spLocks noChangeShapeType="1"/>
              </p:cNvSpPr>
              <p:nvPr/>
            </p:nvSpPr>
            <p:spPr bwMode="auto">
              <a:xfrm>
                <a:off x="2072350" y="4575176"/>
                <a:ext cx="201215" cy="53022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34" name="Line 54"/>
              <p:cNvSpPr>
                <a:spLocks noChangeShapeType="1"/>
              </p:cNvSpPr>
              <p:nvPr/>
            </p:nvSpPr>
            <p:spPr bwMode="auto">
              <a:xfrm>
                <a:off x="2273564" y="4552951"/>
                <a:ext cx="710275" cy="53022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35" name="Line 55"/>
              <p:cNvSpPr>
                <a:spLocks noChangeShapeType="1"/>
              </p:cNvSpPr>
              <p:nvPr/>
            </p:nvSpPr>
            <p:spPr bwMode="auto">
              <a:xfrm flipH="1">
                <a:off x="1616604" y="4457700"/>
                <a:ext cx="194337" cy="6858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36" name="Picture 56"/>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341438" y="4953000"/>
                <a:ext cx="540015" cy="471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455737" name="Picture 5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019036" y="4953000"/>
                <a:ext cx="540015" cy="471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455738" name="Picture 58"/>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696634" y="4953000"/>
                <a:ext cx="540015" cy="471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455739" name="Picture 59"/>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rot="-1102812">
                <a:off x="1398192" y="4114800"/>
                <a:ext cx="1246848" cy="5667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55740" name="Line 60"/>
              <p:cNvSpPr>
                <a:spLocks noChangeShapeType="1"/>
              </p:cNvSpPr>
              <p:nvPr/>
            </p:nvSpPr>
            <p:spPr bwMode="auto">
              <a:xfrm flipH="1">
                <a:off x="3996797" y="4446589"/>
                <a:ext cx="720593" cy="681037"/>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41" name="Picture 61"/>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14750" y="4953000"/>
                <a:ext cx="540015" cy="471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455742" name="Line 62"/>
              <p:cNvSpPr>
                <a:spLocks noChangeShapeType="1"/>
              </p:cNvSpPr>
              <p:nvPr/>
            </p:nvSpPr>
            <p:spPr bwMode="auto">
              <a:xfrm>
                <a:off x="5123260" y="4575176"/>
                <a:ext cx="201215" cy="53022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43" name="Line 63"/>
              <p:cNvSpPr>
                <a:spLocks noChangeShapeType="1"/>
              </p:cNvSpPr>
              <p:nvPr/>
            </p:nvSpPr>
            <p:spPr bwMode="auto">
              <a:xfrm>
                <a:off x="5324475" y="4552951"/>
                <a:ext cx="708554" cy="53022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44" name="Line 64"/>
              <p:cNvSpPr>
                <a:spLocks noChangeShapeType="1"/>
              </p:cNvSpPr>
              <p:nvPr/>
            </p:nvSpPr>
            <p:spPr bwMode="auto">
              <a:xfrm flipH="1">
                <a:off x="4667515" y="4457700"/>
                <a:ext cx="194337" cy="6858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45" name="Picture 65"/>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392348" y="4953000"/>
                <a:ext cx="540015" cy="471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455746" name="Picture 66"/>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069946" y="4953000"/>
                <a:ext cx="540015" cy="471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455747" name="Picture 6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747544" y="4953000"/>
                <a:ext cx="540015" cy="471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455748" name="Picture 68"/>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rot="-1102812">
                <a:off x="4449102" y="4114800"/>
                <a:ext cx="1245129" cy="5667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55749" name="Line 69"/>
              <p:cNvSpPr>
                <a:spLocks noChangeShapeType="1"/>
              </p:cNvSpPr>
              <p:nvPr/>
            </p:nvSpPr>
            <p:spPr bwMode="auto">
              <a:xfrm flipH="1">
                <a:off x="7049427" y="4446589"/>
                <a:ext cx="720592" cy="681037"/>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50" name="Picture 70"/>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767381" y="4953000"/>
                <a:ext cx="540015" cy="471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455751" name="Line 71"/>
              <p:cNvSpPr>
                <a:spLocks noChangeShapeType="1"/>
              </p:cNvSpPr>
              <p:nvPr/>
            </p:nvSpPr>
            <p:spPr bwMode="auto">
              <a:xfrm>
                <a:off x="8175890" y="4575176"/>
                <a:ext cx="201216" cy="53022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52" name="Line 72"/>
              <p:cNvSpPr>
                <a:spLocks noChangeShapeType="1"/>
              </p:cNvSpPr>
              <p:nvPr/>
            </p:nvSpPr>
            <p:spPr bwMode="auto">
              <a:xfrm>
                <a:off x="8377107" y="4552951"/>
                <a:ext cx="710273" cy="53022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53" name="Line 73"/>
              <p:cNvSpPr>
                <a:spLocks noChangeShapeType="1"/>
              </p:cNvSpPr>
              <p:nvPr/>
            </p:nvSpPr>
            <p:spPr bwMode="auto">
              <a:xfrm flipH="1">
                <a:off x="7720146" y="4457700"/>
                <a:ext cx="194336" cy="6858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54" name="Picture 74"/>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444979" y="4953000"/>
                <a:ext cx="540015" cy="471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455755" name="Picture 75"/>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122577" y="4953000"/>
                <a:ext cx="540015" cy="471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455756" name="Picture 76"/>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800175" y="4953000"/>
                <a:ext cx="540015" cy="471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455757" name="Picture 7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rot="-1102812">
                <a:off x="7501731" y="4114800"/>
                <a:ext cx="1246850" cy="5667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55758" name="Picture 78"/>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rot="-1102812">
                <a:off x="4081067" y="2840039"/>
                <a:ext cx="1666478" cy="7572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
          <p:nvSpPr>
            <p:cNvPr id="82" name="Text Box 50"/>
            <p:cNvSpPr txBox="1">
              <a:spLocks noChangeArrowheads="1"/>
            </p:cNvSpPr>
            <p:nvPr/>
          </p:nvSpPr>
          <p:spPr bwMode="auto">
            <a:xfrm>
              <a:off x="3621403" y="3399383"/>
              <a:ext cx="264687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itchFamily="2" charset="-122"/>
                </a:rPr>
                <a:t>一个更大的碰撞域</a:t>
              </a:r>
            </a:p>
          </p:txBody>
        </p:sp>
      </p:grpSp>
      <p:sp>
        <p:nvSpPr>
          <p:cNvPr id="6" name="矩形 5"/>
          <p:cNvSpPr/>
          <p:nvPr/>
        </p:nvSpPr>
        <p:spPr>
          <a:xfrm>
            <a:off x="3392317" y="2852936"/>
            <a:ext cx="3121367" cy="461665"/>
          </a:xfrm>
          <a:prstGeom prst="rect">
            <a:avLst/>
          </a:prstGeom>
        </p:spPr>
        <p:txBody>
          <a:bodyPr wrap="square">
            <a:spAutoFit/>
          </a:bodyPr>
          <a:lstStyle/>
          <a:p>
            <a:pPr algn="ctr"/>
            <a:r>
              <a:rPr lang="zh-CN" altLang="zh-CN" sz="2400" b="1" dirty="0" smtClean="0">
                <a:latin typeface="+mn-lt"/>
                <a:ea typeface="黑体" pitchFamily="2" charset="-122"/>
              </a:rPr>
              <a:t>三</a:t>
            </a:r>
            <a:r>
              <a:rPr lang="zh-CN" altLang="zh-CN" sz="2400" b="1" dirty="0">
                <a:latin typeface="+mn-lt"/>
                <a:ea typeface="黑体" pitchFamily="2" charset="-122"/>
              </a:rPr>
              <a:t>个独立的以太网</a:t>
            </a:r>
            <a:endParaRPr lang="en-US" altLang="zh-CN" sz="2400" b="1" dirty="0">
              <a:latin typeface="+mn-lt"/>
              <a:ea typeface="黑体" pitchFamily="2" charset="-122"/>
            </a:endParaRPr>
          </a:p>
        </p:txBody>
      </p:sp>
      <p:sp>
        <p:nvSpPr>
          <p:cNvPr id="85" name="矩形 84"/>
          <p:cNvSpPr/>
          <p:nvPr/>
        </p:nvSpPr>
        <p:spPr>
          <a:xfrm>
            <a:off x="3380772" y="6135687"/>
            <a:ext cx="3137397" cy="461665"/>
          </a:xfrm>
          <a:prstGeom prst="rect">
            <a:avLst/>
          </a:prstGeom>
        </p:spPr>
        <p:txBody>
          <a:bodyPr wrap="square">
            <a:spAutoFit/>
          </a:bodyPr>
          <a:lstStyle/>
          <a:p>
            <a:pPr algn="ctr"/>
            <a:r>
              <a:rPr lang="zh-CN" altLang="zh-CN" sz="2400" b="1" dirty="0" smtClean="0">
                <a:latin typeface="+mn-lt"/>
                <a:ea typeface="黑体" pitchFamily="2" charset="-122"/>
              </a:rPr>
              <a:t>一</a:t>
            </a:r>
            <a:r>
              <a:rPr lang="zh-CN" altLang="zh-CN" sz="2400" b="1" dirty="0">
                <a:latin typeface="+mn-lt"/>
                <a:ea typeface="黑体" pitchFamily="2" charset="-122"/>
              </a:rPr>
              <a:t>个扩展的以太网</a:t>
            </a:r>
            <a:endParaRPr lang="zh-CN" altLang="en-US" sz="2400" b="1" dirty="0">
              <a:latin typeface="+mn-lt"/>
              <a:ea typeface="黑体" pitchFamily="2" charset="-122"/>
            </a:endParaRPr>
          </a:p>
        </p:txBody>
      </p:sp>
    </p:spTree>
    <p:extLst>
      <p:ext uri="{BB962C8B-B14F-4D97-AF65-F5344CB8AC3E}">
        <p14:creationId xmlns="" xmlns:p14="http://schemas.microsoft.com/office/powerpoint/2010/main" val="12933555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4"/>
          <p:cNvGrpSpPr/>
          <p:nvPr/>
        </p:nvGrpSpPr>
        <p:grpSpPr>
          <a:xfrm>
            <a:off x="1352600" y="116632"/>
            <a:ext cx="7416824" cy="2736304"/>
            <a:chOff x="1162682" y="1927687"/>
            <a:chExt cx="7819909" cy="3403695"/>
          </a:xfrm>
        </p:grpSpPr>
        <p:sp>
          <p:nvSpPr>
            <p:cNvPr id="46" name="Text Box 43"/>
            <p:cNvSpPr txBox="1">
              <a:spLocks noChangeArrowheads="1"/>
            </p:cNvSpPr>
            <p:nvPr/>
          </p:nvSpPr>
          <p:spPr bwMode="auto">
            <a:xfrm>
              <a:off x="3620302" y="1927687"/>
              <a:ext cx="2659702" cy="4616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Times New Roman" pitchFamily="18" charset="0"/>
                  <a:ea typeface="黑体" pitchFamily="2" charset="-122"/>
                </a:rPr>
                <a:t>三个独立的碰撞域</a:t>
              </a:r>
            </a:p>
          </p:txBody>
        </p:sp>
        <p:sp>
          <p:nvSpPr>
            <p:cNvPr id="47" name="AutoShape 77"/>
            <p:cNvSpPr>
              <a:spLocks/>
            </p:cNvSpPr>
            <p:nvPr/>
          </p:nvSpPr>
          <p:spPr bwMode="auto">
            <a:xfrm rot="5400000" flipV="1">
              <a:off x="4872443" y="-442162"/>
              <a:ext cx="415925" cy="6163733"/>
            </a:xfrm>
            <a:prstGeom prst="leftBrace">
              <a:avLst>
                <a:gd name="adj1" fmla="val 113995"/>
                <a:gd name="adj2" fmla="val 50000"/>
              </a:avLst>
            </a:pr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 name="组合 47"/>
            <p:cNvGrpSpPr/>
            <p:nvPr/>
          </p:nvGrpSpPr>
          <p:grpSpPr>
            <a:xfrm>
              <a:off x="1162682" y="2787352"/>
              <a:ext cx="7819909" cy="2544030"/>
              <a:chOff x="1012116" y="2787352"/>
              <a:chExt cx="8333372" cy="2730585"/>
            </a:xfrm>
          </p:grpSpPr>
          <p:sp>
            <p:nvSpPr>
              <p:cNvPr id="49" name="AutoShape 44"/>
              <p:cNvSpPr>
                <a:spLocks noChangeArrowheads="1"/>
              </p:cNvSpPr>
              <p:nvPr/>
            </p:nvSpPr>
            <p:spPr bwMode="auto">
              <a:xfrm>
                <a:off x="1012116" y="2787352"/>
                <a:ext cx="2672844" cy="2730585"/>
              </a:xfrm>
              <a:prstGeom prst="roundRect">
                <a:avLst>
                  <a:gd name="adj" fmla="val 16667"/>
                </a:avLst>
              </a:prstGeom>
              <a:solidFill>
                <a:srgbClr val="FF99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0" name="Line 45"/>
              <p:cNvSpPr>
                <a:spLocks noChangeShapeType="1"/>
              </p:cNvSpPr>
              <p:nvPr/>
            </p:nvSpPr>
            <p:spPr bwMode="auto">
              <a:xfrm flipH="1">
                <a:off x="1431354" y="4102593"/>
                <a:ext cx="667796" cy="783726"/>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51" name="Picture 46"/>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69538" y="4685321"/>
                <a:ext cx="502089" cy="543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52" name="Line 47"/>
              <p:cNvSpPr>
                <a:spLocks noChangeShapeType="1"/>
              </p:cNvSpPr>
              <p:nvPr/>
            </p:nvSpPr>
            <p:spPr bwMode="auto">
              <a:xfrm>
                <a:off x="2476960" y="4249542"/>
                <a:ext cx="185591" cy="611441"/>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3" name="Line 48"/>
              <p:cNvSpPr>
                <a:spLocks noChangeShapeType="1"/>
              </p:cNvSpPr>
              <p:nvPr/>
            </p:nvSpPr>
            <p:spPr bwMode="auto">
              <a:xfrm>
                <a:off x="2662552" y="4224207"/>
                <a:ext cx="657855" cy="611441"/>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4" name="Line 49"/>
              <p:cNvSpPr>
                <a:spLocks noChangeShapeType="1"/>
              </p:cNvSpPr>
              <p:nvPr/>
            </p:nvSpPr>
            <p:spPr bwMode="auto">
              <a:xfrm flipH="1">
                <a:off x="2054410" y="4114416"/>
                <a:ext cx="178963" cy="79048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55" name="Picture 50"/>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99223" y="4685321"/>
                <a:ext cx="500433" cy="543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56" name="Picture 51"/>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427249" y="4685321"/>
                <a:ext cx="500433" cy="543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57" name="Picture 52"/>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055276" y="4685321"/>
                <a:ext cx="502089" cy="543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58" name="Text Box 53"/>
              <p:cNvSpPr txBox="1">
                <a:spLocks noChangeArrowheads="1"/>
              </p:cNvSpPr>
              <p:nvPr/>
            </p:nvSpPr>
            <p:spPr bwMode="auto">
              <a:xfrm>
                <a:off x="2000672" y="2996952"/>
                <a:ext cx="927010"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itchFamily="2" charset="-122"/>
                  </a:rPr>
                  <a:t> 一系 </a:t>
                </a:r>
                <a:endParaRPr kumimoji="1" lang="zh-CN" altLang="en-US" sz="2000" b="1" dirty="0">
                  <a:solidFill>
                    <a:srgbClr val="0000CC"/>
                  </a:solidFill>
                  <a:latin typeface="+mn-lt"/>
                  <a:ea typeface="黑体" pitchFamily="2" charset="-122"/>
                </a:endParaRPr>
              </a:p>
            </p:txBody>
          </p:sp>
          <p:pic>
            <p:nvPicPr>
              <p:cNvPr id="59" name="Picture 5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rot="20497188">
                <a:off x="1850590" y="3719176"/>
                <a:ext cx="1156631" cy="6536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0" name="AutoShape 55"/>
              <p:cNvSpPr>
                <a:spLocks noChangeArrowheads="1"/>
              </p:cNvSpPr>
              <p:nvPr/>
            </p:nvSpPr>
            <p:spPr bwMode="auto">
              <a:xfrm>
                <a:off x="3842381" y="2787352"/>
                <a:ext cx="2671186" cy="2730585"/>
              </a:xfrm>
              <a:prstGeom prst="roundRect">
                <a:avLst>
                  <a:gd name="adj" fmla="val 16667"/>
                </a:avLst>
              </a:prstGeom>
              <a:solidFill>
                <a:srgbClr val="FFFF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1" name="Line 56"/>
              <p:cNvSpPr>
                <a:spLocks noChangeShapeType="1"/>
              </p:cNvSpPr>
              <p:nvPr/>
            </p:nvSpPr>
            <p:spPr bwMode="auto">
              <a:xfrm flipH="1">
                <a:off x="4259960" y="4102593"/>
                <a:ext cx="669454" cy="783726"/>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62" name="Picture 5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998145" y="4685321"/>
                <a:ext cx="502090" cy="543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63" name="Line 58"/>
              <p:cNvSpPr>
                <a:spLocks noChangeShapeType="1"/>
              </p:cNvSpPr>
              <p:nvPr/>
            </p:nvSpPr>
            <p:spPr bwMode="auto">
              <a:xfrm>
                <a:off x="5305568" y="4249542"/>
                <a:ext cx="185591" cy="611441"/>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4" name="Line 59"/>
              <p:cNvSpPr>
                <a:spLocks noChangeShapeType="1"/>
              </p:cNvSpPr>
              <p:nvPr/>
            </p:nvSpPr>
            <p:spPr bwMode="auto">
              <a:xfrm>
                <a:off x="5491160" y="4224207"/>
                <a:ext cx="659511" cy="611441"/>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5" name="Line 60"/>
              <p:cNvSpPr>
                <a:spLocks noChangeShapeType="1"/>
              </p:cNvSpPr>
              <p:nvPr/>
            </p:nvSpPr>
            <p:spPr bwMode="auto">
              <a:xfrm flipH="1">
                <a:off x="4883017" y="4114416"/>
                <a:ext cx="180621" cy="79048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66" name="Picture 61"/>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627830" y="4685321"/>
                <a:ext cx="500433" cy="543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67" name="Picture 62"/>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255857" y="4685321"/>
                <a:ext cx="500433" cy="543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68" name="Picture 63"/>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883884" y="4685321"/>
                <a:ext cx="502090" cy="543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69" name="Text Box 64"/>
              <p:cNvSpPr txBox="1">
                <a:spLocks noChangeArrowheads="1"/>
              </p:cNvSpPr>
              <p:nvPr/>
            </p:nvSpPr>
            <p:spPr bwMode="auto">
              <a:xfrm>
                <a:off x="4849891" y="2996952"/>
                <a:ext cx="922225"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itchFamily="2" charset="-122"/>
                  </a:rPr>
                  <a:t> 二系 </a:t>
                </a:r>
                <a:endParaRPr kumimoji="1" lang="zh-CN" altLang="en-US" sz="2000" b="1" dirty="0">
                  <a:solidFill>
                    <a:srgbClr val="0000CC"/>
                  </a:solidFill>
                  <a:latin typeface="+mn-lt"/>
                  <a:ea typeface="黑体" pitchFamily="2" charset="-122"/>
                </a:endParaRPr>
              </a:p>
            </p:txBody>
          </p:sp>
          <p:pic>
            <p:nvPicPr>
              <p:cNvPr id="70" name="Picture 65"/>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rot="20497188">
                <a:off x="4679198" y="3719176"/>
                <a:ext cx="1156631" cy="6536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1" name="AutoShape 66"/>
              <p:cNvSpPr>
                <a:spLocks noChangeArrowheads="1"/>
              </p:cNvSpPr>
              <p:nvPr/>
            </p:nvSpPr>
            <p:spPr bwMode="auto">
              <a:xfrm>
                <a:off x="6674302" y="2787352"/>
                <a:ext cx="2671186" cy="2730585"/>
              </a:xfrm>
              <a:prstGeom prst="roundRect">
                <a:avLst>
                  <a:gd name="adj" fmla="val 16667"/>
                </a:avLst>
              </a:prstGeom>
              <a:solidFill>
                <a:schemeClr val="accent6">
                  <a:lumMod val="60000"/>
                  <a:lumOff val="40000"/>
                </a:schemeClr>
              </a:solidFill>
              <a:ln>
                <a:noFill/>
              </a:ln>
              <a:effectLst/>
              <a:extLst>
                <a:ext uri="{91240B29-F687-4F45-9708-019B960494DF}">
                  <a14:hiddenLine xmlns="" xmlns:a14="http://schemas.microsoft.com/office/drawing/2010/main" w="9525">
                    <a:solidFill>
                      <a:srgbClr val="FFCC0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2" name="Line 67"/>
              <p:cNvSpPr>
                <a:spLocks noChangeShapeType="1"/>
              </p:cNvSpPr>
              <p:nvPr/>
            </p:nvSpPr>
            <p:spPr bwMode="auto">
              <a:xfrm flipH="1">
                <a:off x="7093539" y="4102593"/>
                <a:ext cx="667797" cy="783726"/>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73" name="Picture 68"/>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31723" y="4685321"/>
                <a:ext cx="500433" cy="543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74" name="Line 69"/>
              <p:cNvSpPr>
                <a:spLocks noChangeShapeType="1"/>
              </p:cNvSpPr>
              <p:nvPr/>
            </p:nvSpPr>
            <p:spPr bwMode="auto">
              <a:xfrm>
                <a:off x="8137489" y="4249542"/>
                <a:ext cx="187249" cy="611441"/>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5" name="Line 70"/>
              <p:cNvSpPr>
                <a:spLocks noChangeShapeType="1"/>
              </p:cNvSpPr>
              <p:nvPr/>
            </p:nvSpPr>
            <p:spPr bwMode="auto">
              <a:xfrm>
                <a:off x="8324738" y="4224207"/>
                <a:ext cx="657854" cy="611441"/>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6" name="Line 71"/>
              <p:cNvSpPr>
                <a:spLocks noChangeShapeType="1"/>
              </p:cNvSpPr>
              <p:nvPr/>
            </p:nvSpPr>
            <p:spPr bwMode="auto">
              <a:xfrm flipH="1">
                <a:off x="7714939" y="4114416"/>
                <a:ext cx="180620" cy="79048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77" name="Picture 72"/>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459751" y="4685321"/>
                <a:ext cx="500433" cy="543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78" name="Picture 73"/>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087778" y="4685321"/>
                <a:ext cx="502090" cy="543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79" name="Picture 74"/>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717461" y="4685321"/>
                <a:ext cx="500433" cy="543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80" name="Text Box 75"/>
              <p:cNvSpPr txBox="1">
                <a:spLocks noChangeArrowheads="1"/>
              </p:cNvSpPr>
              <p:nvPr/>
            </p:nvSpPr>
            <p:spPr bwMode="auto">
              <a:xfrm>
                <a:off x="7630443" y="2996952"/>
                <a:ext cx="959426"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itchFamily="2" charset="-122"/>
                  </a:rPr>
                  <a:t> 三系 </a:t>
                </a:r>
                <a:endParaRPr kumimoji="1" lang="zh-CN" altLang="en-US" sz="2000" b="1" dirty="0">
                  <a:solidFill>
                    <a:srgbClr val="0000CC"/>
                  </a:solidFill>
                  <a:latin typeface="+mn-lt"/>
                  <a:ea typeface="黑体" pitchFamily="2" charset="-122"/>
                </a:endParaRPr>
              </a:p>
            </p:txBody>
          </p:sp>
          <p:pic>
            <p:nvPicPr>
              <p:cNvPr id="81" name="Picture 76"/>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rot="20497188">
                <a:off x="7512777" y="3719176"/>
                <a:ext cx="1154972" cy="6536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grpSp>
        <p:nvGrpSpPr>
          <p:cNvPr id="4" name="组合 4"/>
          <p:cNvGrpSpPr/>
          <p:nvPr/>
        </p:nvGrpSpPr>
        <p:grpSpPr>
          <a:xfrm>
            <a:off x="1280592" y="3399383"/>
            <a:ext cx="7488831" cy="2776373"/>
            <a:chOff x="1280592" y="3399383"/>
            <a:chExt cx="7488831" cy="2776373"/>
          </a:xfrm>
        </p:grpSpPr>
        <p:grpSp>
          <p:nvGrpSpPr>
            <p:cNvPr id="5" name="组合 2"/>
            <p:cNvGrpSpPr/>
            <p:nvPr/>
          </p:nvGrpSpPr>
          <p:grpSpPr>
            <a:xfrm>
              <a:off x="1280592" y="3823082"/>
              <a:ext cx="7488831" cy="2352674"/>
              <a:chOff x="53314" y="2681288"/>
              <a:chExt cx="9658350" cy="3078162"/>
            </a:xfrm>
          </p:grpSpPr>
          <p:sp>
            <p:nvSpPr>
              <p:cNvPr id="455722" name="AutoShape 42"/>
              <p:cNvSpPr>
                <a:spLocks noChangeArrowheads="1"/>
              </p:cNvSpPr>
              <p:nvPr/>
            </p:nvSpPr>
            <p:spPr bwMode="auto">
              <a:xfrm>
                <a:off x="53314" y="2681288"/>
                <a:ext cx="9658350" cy="3078162"/>
              </a:xfrm>
              <a:prstGeom prst="roundRect">
                <a:avLst>
                  <a:gd name="adj" fmla="val 16667"/>
                </a:avLst>
              </a:prstGeom>
              <a:solidFill>
                <a:srgbClr val="66FF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55726" name="Text Box 46"/>
              <p:cNvSpPr txBox="1">
                <a:spLocks noChangeArrowheads="1"/>
              </p:cNvSpPr>
              <p:nvPr/>
            </p:nvSpPr>
            <p:spPr bwMode="auto">
              <a:xfrm>
                <a:off x="662120" y="4076700"/>
                <a:ext cx="70083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一系</a:t>
                </a:r>
              </a:p>
            </p:txBody>
          </p:sp>
          <p:sp>
            <p:nvSpPr>
              <p:cNvPr id="455727" name="Text Box 47"/>
              <p:cNvSpPr txBox="1">
                <a:spLocks noChangeArrowheads="1"/>
              </p:cNvSpPr>
              <p:nvPr/>
            </p:nvSpPr>
            <p:spPr bwMode="auto">
              <a:xfrm>
                <a:off x="6822415" y="4076700"/>
                <a:ext cx="70083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三系</a:t>
                </a:r>
              </a:p>
            </p:txBody>
          </p:sp>
          <p:sp>
            <p:nvSpPr>
              <p:cNvPr id="455728" name="Text Box 48"/>
              <p:cNvSpPr txBox="1">
                <a:spLocks noChangeArrowheads="1"/>
              </p:cNvSpPr>
              <p:nvPr/>
            </p:nvSpPr>
            <p:spPr bwMode="auto">
              <a:xfrm>
                <a:off x="3702712" y="4076700"/>
                <a:ext cx="70083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二系</a:t>
                </a:r>
              </a:p>
            </p:txBody>
          </p:sp>
          <p:sp>
            <p:nvSpPr>
              <p:cNvPr id="455729" name="Text Box 49"/>
              <p:cNvSpPr txBox="1">
                <a:spLocks noChangeArrowheads="1"/>
              </p:cNvSpPr>
              <p:nvPr/>
            </p:nvSpPr>
            <p:spPr bwMode="auto">
              <a:xfrm>
                <a:off x="1857726" y="2825174"/>
                <a:ext cx="2281813" cy="6040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0000CC"/>
                    </a:solidFill>
                    <a:latin typeface="+mn-lt"/>
                    <a:ea typeface="黑体" pitchFamily="2" charset="-122"/>
                  </a:rPr>
                  <a:t>主干集线器</a:t>
                </a:r>
              </a:p>
            </p:txBody>
          </p:sp>
          <p:sp>
            <p:nvSpPr>
              <p:cNvPr id="455731" name="Line 51"/>
              <p:cNvSpPr>
                <a:spLocks noChangeShapeType="1"/>
              </p:cNvSpPr>
              <p:nvPr/>
            </p:nvSpPr>
            <p:spPr bwMode="auto">
              <a:xfrm flipH="1">
                <a:off x="945886" y="4446589"/>
                <a:ext cx="720593" cy="681037"/>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32" name="Picture 52"/>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63840" y="4953000"/>
                <a:ext cx="540015" cy="471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455733" name="Line 53"/>
              <p:cNvSpPr>
                <a:spLocks noChangeShapeType="1"/>
              </p:cNvSpPr>
              <p:nvPr/>
            </p:nvSpPr>
            <p:spPr bwMode="auto">
              <a:xfrm>
                <a:off x="2072350" y="4575176"/>
                <a:ext cx="201215" cy="53022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34" name="Line 54"/>
              <p:cNvSpPr>
                <a:spLocks noChangeShapeType="1"/>
              </p:cNvSpPr>
              <p:nvPr/>
            </p:nvSpPr>
            <p:spPr bwMode="auto">
              <a:xfrm>
                <a:off x="2273564" y="4552951"/>
                <a:ext cx="710275" cy="53022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35" name="Line 55"/>
              <p:cNvSpPr>
                <a:spLocks noChangeShapeType="1"/>
              </p:cNvSpPr>
              <p:nvPr/>
            </p:nvSpPr>
            <p:spPr bwMode="auto">
              <a:xfrm flipH="1">
                <a:off x="1616604" y="4457700"/>
                <a:ext cx="194337" cy="6858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36" name="Picture 56"/>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341438" y="4953000"/>
                <a:ext cx="540015" cy="471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455737" name="Picture 5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019036" y="4953000"/>
                <a:ext cx="540015" cy="471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455738" name="Picture 58"/>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696634" y="4953000"/>
                <a:ext cx="540015" cy="471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455739" name="Picture 59"/>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rot="-1102812">
                <a:off x="1398192" y="4114800"/>
                <a:ext cx="1246848" cy="5667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55740" name="Line 60"/>
              <p:cNvSpPr>
                <a:spLocks noChangeShapeType="1"/>
              </p:cNvSpPr>
              <p:nvPr/>
            </p:nvSpPr>
            <p:spPr bwMode="auto">
              <a:xfrm flipH="1">
                <a:off x="3996797" y="4446589"/>
                <a:ext cx="720593" cy="681037"/>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41" name="Picture 61"/>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14750" y="4953000"/>
                <a:ext cx="540015" cy="471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455742" name="Line 62"/>
              <p:cNvSpPr>
                <a:spLocks noChangeShapeType="1"/>
              </p:cNvSpPr>
              <p:nvPr/>
            </p:nvSpPr>
            <p:spPr bwMode="auto">
              <a:xfrm>
                <a:off x="5123260" y="4575176"/>
                <a:ext cx="201215" cy="53022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43" name="Line 63"/>
              <p:cNvSpPr>
                <a:spLocks noChangeShapeType="1"/>
              </p:cNvSpPr>
              <p:nvPr/>
            </p:nvSpPr>
            <p:spPr bwMode="auto">
              <a:xfrm>
                <a:off x="5324475" y="4552951"/>
                <a:ext cx="708554" cy="53022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44" name="Line 64"/>
              <p:cNvSpPr>
                <a:spLocks noChangeShapeType="1"/>
              </p:cNvSpPr>
              <p:nvPr/>
            </p:nvSpPr>
            <p:spPr bwMode="auto">
              <a:xfrm flipH="1">
                <a:off x="4667515" y="4457700"/>
                <a:ext cx="194337" cy="6858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45" name="Picture 65"/>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392348" y="4953000"/>
                <a:ext cx="540015" cy="471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455746" name="Picture 66"/>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069946" y="4953000"/>
                <a:ext cx="540015" cy="471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455747" name="Picture 6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747544" y="4953000"/>
                <a:ext cx="540015" cy="471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455748" name="Picture 68"/>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rot="-1102812">
                <a:off x="4449102" y="4114800"/>
                <a:ext cx="1245129" cy="5667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55749" name="Line 69"/>
              <p:cNvSpPr>
                <a:spLocks noChangeShapeType="1"/>
              </p:cNvSpPr>
              <p:nvPr/>
            </p:nvSpPr>
            <p:spPr bwMode="auto">
              <a:xfrm flipH="1">
                <a:off x="7049427" y="4446589"/>
                <a:ext cx="720592" cy="681037"/>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50" name="Picture 70"/>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767381" y="4953000"/>
                <a:ext cx="540015" cy="471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455751" name="Line 71"/>
              <p:cNvSpPr>
                <a:spLocks noChangeShapeType="1"/>
              </p:cNvSpPr>
              <p:nvPr/>
            </p:nvSpPr>
            <p:spPr bwMode="auto">
              <a:xfrm>
                <a:off x="8175890" y="4575176"/>
                <a:ext cx="201216" cy="53022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52" name="Line 72"/>
              <p:cNvSpPr>
                <a:spLocks noChangeShapeType="1"/>
              </p:cNvSpPr>
              <p:nvPr/>
            </p:nvSpPr>
            <p:spPr bwMode="auto">
              <a:xfrm>
                <a:off x="8377107" y="4552951"/>
                <a:ext cx="710273" cy="53022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53" name="Line 73"/>
              <p:cNvSpPr>
                <a:spLocks noChangeShapeType="1"/>
              </p:cNvSpPr>
              <p:nvPr/>
            </p:nvSpPr>
            <p:spPr bwMode="auto">
              <a:xfrm flipH="1">
                <a:off x="7720146" y="4457700"/>
                <a:ext cx="194336" cy="6858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54" name="Picture 74"/>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444979" y="4953000"/>
                <a:ext cx="540015" cy="471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455755" name="Picture 75"/>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122577" y="4953000"/>
                <a:ext cx="540015" cy="471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455756" name="Picture 76"/>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800175" y="4953000"/>
                <a:ext cx="540015" cy="471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455757" name="Picture 7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rot="-1102812">
                <a:off x="7501731" y="4114800"/>
                <a:ext cx="1246850" cy="5667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
          <p:nvSpPr>
            <p:cNvPr id="82" name="Text Box 50"/>
            <p:cNvSpPr txBox="1">
              <a:spLocks noChangeArrowheads="1"/>
            </p:cNvSpPr>
            <p:nvPr/>
          </p:nvSpPr>
          <p:spPr bwMode="auto">
            <a:xfrm>
              <a:off x="3621403" y="3399383"/>
              <a:ext cx="264687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itchFamily="2" charset="-122"/>
                </a:rPr>
                <a:t>一个更大的碰撞域</a:t>
              </a:r>
            </a:p>
          </p:txBody>
        </p:sp>
      </p:grpSp>
      <p:sp>
        <p:nvSpPr>
          <p:cNvPr id="6" name="矩形 5"/>
          <p:cNvSpPr/>
          <p:nvPr/>
        </p:nvSpPr>
        <p:spPr>
          <a:xfrm>
            <a:off x="3392317" y="2852936"/>
            <a:ext cx="3121367" cy="461665"/>
          </a:xfrm>
          <a:prstGeom prst="rect">
            <a:avLst/>
          </a:prstGeom>
        </p:spPr>
        <p:txBody>
          <a:bodyPr wrap="square">
            <a:spAutoFit/>
          </a:bodyPr>
          <a:lstStyle/>
          <a:p>
            <a:pPr algn="ctr"/>
            <a:r>
              <a:rPr lang="zh-CN" altLang="zh-CN" sz="2400" b="1" dirty="0" smtClean="0">
                <a:latin typeface="+mn-lt"/>
                <a:ea typeface="黑体" pitchFamily="2" charset="-122"/>
              </a:rPr>
              <a:t>三</a:t>
            </a:r>
            <a:r>
              <a:rPr lang="zh-CN" altLang="zh-CN" sz="2400" b="1" dirty="0">
                <a:latin typeface="+mn-lt"/>
                <a:ea typeface="黑体" pitchFamily="2" charset="-122"/>
              </a:rPr>
              <a:t>个独立的以太网</a:t>
            </a:r>
            <a:endParaRPr lang="en-US" altLang="zh-CN" sz="2400" b="1" dirty="0">
              <a:latin typeface="+mn-lt"/>
              <a:ea typeface="黑体" pitchFamily="2" charset="-122"/>
            </a:endParaRPr>
          </a:p>
        </p:txBody>
      </p:sp>
      <p:sp>
        <p:nvSpPr>
          <p:cNvPr id="85" name="矩形 84"/>
          <p:cNvSpPr/>
          <p:nvPr/>
        </p:nvSpPr>
        <p:spPr>
          <a:xfrm>
            <a:off x="3380772" y="6135687"/>
            <a:ext cx="3137397" cy="461665"/>
          </a:xfrm>
          <a:prstGeom prst="rect">
            <a:avLst/>
          </a:prstGeom>
        </p:spPr>
        <p:txBody>
          <a:bodyPr wrap="square">
            <a:spAutoFit/>
          </a:bodyPr>
          <a:lstStyle/>
          <a:p>
            <a:pPr algn="ctr"/>
            <a:r>
              <a:rPr lang="zh-CN" altLang="zh-CN" sz="2400" b="1" dirty="0" smtClean="0">
                <a:latin typeface="+mn-lt"/>
                <a:ea typeface="黑体" pitchFamily="2" charset="-122"/>
              </a:rPr>
              <a:t>一</a:t>
            </a:r>
            <a:r>
              <a:rPr lang="zh-CN" altLang="zh-CN" sz="2400" b="1" dirty="0">
                <a:latin typeface="+mn-lt"/>
                <a:ea typeface="黑体" pitchFamily="2" charset="-122"/>
              </a:rPr>
              <a:t>个扩展的以太网</a:t>
            </a:r>
            <a:endParaRPr lang="zh-CN" altLang="en-US" sz="2400" b="1" dirty="0">
              <a:latin typeface="+mn-lt"/>
              <a:ea typeface="黑体" pitchFamily="2" charset="-122"/>
            </a:endParaRPr>
          </a:p>
        </p:txBody>
      </p:sp>
      <p:sp>
        <p:nvSpPr>
          <p:cNvPr id="83" name="Freeform 43"/>
          <p:cNvSpPr>
            <a:spLocks/>
          </p:cNvSpPr>
          <p:nvPr/>
        </p:nvSpPr>
        <p:spPr bwMode="auto">
          <a:xfrm>
            <a:off x="3080793" y="5229200"/>
            <a:ext cx="1656184" cy="70867"/>
          </a:xfrm>
          <a:custGeom>
            <a:avLst/>
            <a:gdLst>
              <a:gd name="T0" fmla="*/ 0 w 544"/>
              <a:gd name="T1" fmla="*/ 0 h 91"/>
              <a:gd name="T2" fmla="*/ 2147483647 w 544"/>
              <a:gd name="T3" fmla="*/ 2147483647 h 91"/>
              <a:gd name="T4" fmla="*/ 2147483647 w 544"/>
              <a:gd name="T5" fmla="*/ 0 h 91"/>
              <a:gd name="T6" fmla="*/ 0 60000 65536"/>
              <a:gd name="T7" fmla="*/ 0 60000 65536"/>
              <a:gd name="T8" fmla="*/ 0 60000 65536"/>
              <a:gd name="T9" fmla="*/ 0 w 544"/>
              <a:gd name="T10" fmla="*/ 0 h 91"/>
              <a:gd name="T11" fmla="*/ 544 w 544"/>
              <a:gd name="T12" fmla="*/ 91 h 91"/>
            </a:gdLst>
            <a:ahLst/>
            <a:cxnLst>
              <a:cxn ang="T6">
                <a:pos x="T0" y="T1"/>
              </a:cxn>
              <a:cxn ang="T7">
                <a:pos x="T2" y="T3"/>
              </a:cxn>
              <a:cxn ang="T8">
                <a:pos x="T4" y="T5"/>
              </a:cxn>
            </a:cxnLst>
            <a:rect l="T9" t="T10" r="T11" b="T12"/>
            <a:pathLst>
              <a:path w="544" h="91">
                <a:moveTo>
                  <a:pt x="0" y="0"/>
                </a:moveTo>
                <a:cubicBezTo>
                  <a:pt x="68" y="45"/>
                  <a:pt x="136" y="91"/>
                  <a:pt x="227" y="91"/>
                </a:cubicBezTo>
                <a:cubicBezTo>
                  <a:pt x="318" y="91"/>
                  <a:pt x="491" y="15"/>
                  <a:pt x="54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84" name="Freeform 44"/>
          <p:cNvSpPr>
            <a:spLocks/>
          </p:cNvSpPr>
          <p:nvPr/>
        </p:nvSpPr>
        <p:spPr bwMode="auto">
          <a:xfrm>
            <a:off x="5385049" y="5157192"/>
            <a:ext cx="1728192" cy="144016"/>
          </a:xfrm>
          <a:custGeom>
            <a:avLst/>
            <a:gdLst>
              <a:gd name="T0" fmla="*/ 0 w 544"/>
              <a:gd name="T1" fmla="*/ 0 h 91"/>
              <a:gd name="T2" fmla="*/ 2147483647 w 544"/>
              <a:gd name="T3" fmla="*/ 2147483647 h 91"/>
              <a:gd name="T4" fmla="*/ 2147483647 w 544"/>
              <a:gd name="T5" fmla="*/ 0 h 91"/>
              <a:gd name="T6" fmla="*/ 0 60000 65536"/>
              <a:gd name="T7" fmla="*/ 0 60000 65536"/>
              <a:gd name="T8" fmla="*/ 0 60000 65536"/>
              <a:gd name="T9" fmla="*/ 0 w 544"/>
              <a:gd name="T10" fmla="*/ 0 h 91"/>
              <a:gd name="T11" fmla="*/ 544 w 544"/>
              <a:gd name="T12" fmla="*/ 91 h 91"/>
            </a:gdLst>
            <a:ahLst/>
            <a:cxnLst>
              <a:cxn ang="T6">
                <a:pos x="T0" y="T1"/>
              </a:cxn>
              <a:cxn ang="T7">
                <a:pos x="T2" y="T3"/>
              </a:cxn>
              <a:cxn ang="T8">
                <a:pos x="T4" y="T5"/>
              </a:cxn>
            </a:cxnLst>
            <a:rect l="T9" t="T10" r="T11" b="T12"/>
            <a:pathLst>
              <a:path w="544" h="91">
                <a:moveTo>
                  <a:pt x="0" y="0"/>
                </a:moveTo>
                <a:cubicBezTo>
                  <a:pt x="68" y="45"/>
                  <a:pt x="136" y="91"/>
                  <a:pt x="227" y="91"/>
                </a:cubicBezTo>
                <a:cubicBezTo>
                  <a:pt x="318" y="91"/>
                  <a:pt x="491" y="15"/>
                  <a:pt x="544" y="0"/>
                </a:cubicBez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Tree>
    <p:extLst>
      <p:ext uri="{BB962C8B-B14F-4D97-AF65-F5344CB8AC3E}">
        <p14:creationId xmlns="" xmlns:p14="http://schemas.microsoft.com/office/powerpoint/2010/main" val="12933555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7" name="Rectangle 3"/>
          <p:cNvSpPr>
            <a:spLocks noGrp="1" noChangeArrowheads="1"/>
          </p:cNvSpPr>
          <p:nvPr>
            <p:ph type="title"/>
          </p:nvPr>
        </p:nvSpPr>
        <p:spPr/>
        <p:txBody>
          <a:bodyPr/>
          <a:lstStyle/>
          <a:p>
            <a:pPr algn="ctr"/>
            <a:r>
              <a:rPr lang="zh-CN" altLang="en-US" dirty="0"/>
              <a:t>用集线器</a:t>
            </a:r>
            <a:r>
              <a:rPr lang="zh-CN" altLang="en-US" dirty="0" smtClean="0"/>
              <a:t>扩展</a:t>
            </a:r>
            <a:r>
              <a:rPr lang="zh-CN" altLang="en-US" dirty="0"/>
              <a:t>以太</a:t>
            </a:r>
            <a:r>
              <a:rPr lang="zh-CN" altLang="en-US" dirty="0" smtClean="0"/>
              <a:t>网 </a:t>
            </a:r>
            <a:endParaRPr lang="zh-CN" altLang="en-US" dirty="0"/>
          </a:p>
        </p:txBody>
      </p:sp>
      <p:sp>
        <p:nvSpPr>
          <p:cNvPr id="456706" name="Rectangle 2"/>
          <p:cNvSpPr>
            <a:spLocks noGrp="1" noChangeArrowheads="1"/>
          </p:cNvSpPr>
          <p:nvPr>
            <p:ph idx="1"/>
          </p:nvPr>
        </p:nvSpPr>
        <p:spPr/>
        <p:txBody>
          <a:bodyPr/>
          <a:lstStyle/>
          <a:p>
            <a:pPr>
              <a:lnSpc>
                <a:spcPct val="110000"/>
              </a:lnSpc>
            </a:pPr>
            <a:r>
              <a:rPr lang="zh-CN" altLang="en-US" dirty="0">
                <a:solidFill>
                  <a:srgbClr val="FF0000"/>
                </a:solidFill>
              </a:rPr>
              <a:t>优点</a:t>
            </a:r>
          </a:p>
          <a:p>
            <a:pPr lvl="1">
              <a:lnSpc>
                <a:spcPct val="110000"/>
              </a:lnSpc>
            </a:pPr>
            <a:r>
              <a:rPr lang="zh-CN" altLang="en-US" dirty="0">
                <a:ea typeface="黑体" pitchFamily="2" charset="-122"/>
              </a:rPr>
              <a:t>使原来属于不同碰撞域</a:t>
            </a:r>
            <a:r>
              <a:rPr lang="zh-CN" altLang="en-US" dirty="0" smtClean="0">
                <a:ea typeface="黑体" pitchFamily="2" charset="-122"/>
              </a:rPr>
              <a:t>的</a:t>
            </a:r>
            <a:r>
              <a:rPr lang="zh-CN" altLang="en-US" dirty="0"/>
              <a:t>以太网</a:t>
            </a:r>
            <a:r>
              <a:rPr lang="zh-CN" altLang="en-US" dirty="0" smtClean="0">
                <a:ea typeface="黑体" pitchFamily="2" charset="-122"/>
              </a:rPr>
              <a:t>上</a:t>
            </a:r>
            <a:r>
              <a:rPr lang="zh-CN" altLang="en-US" dirty="0">
                <a:ea typeface="黑体" pitchFamily="2" charset="-122"/>
              </a:rPr>
              <a:t>的计算机能够进行跨碰撞域的通信。</a:t>
            </a:r>
          </a:p>
          <a:p>
            <a:pPr lvl="1">
              <a:lnSpc>
                <a:spcPct val="110000"/>
              </a:lnSpc>
            </a:pPr>
            <a:r>
              <a:rPr lang="zh-CN" altLang="en-US" dirty="0">
                <a:ea typeface="黑体" pitchFamily="2" charset="-122"/>
              </a:rPr>
              <a:t>扩大</a:t>
            </a:r>
            <a:r>
              <a:rPr lang="zh-CN" altLang="en-US" dirty="0" smtClean="0">
                <a:ea typeface="黑体" pitchFamily="2" charset="-122"/>
              </a:rPr>
              <a:t>了</a:t>
            </a:r>
            <a:r>
              <a:rPr lang="zh-CN" altLang="en-US" dirty="0"/>
              <a:t>以太网覆</a:t>
            </a:r>
            <a:r>
              <a:rPr lang="zh-CN" altLang="en-US" dirty="0">
                <a:ea typeface="黑体" pitchFamily="2" charset="-122"/>
              </a:rPr>
              <a:t>盖的地理范围。</a:t>
            </a:r>
          </a:p>
          <a:p>
            <a:pPr>
              <a:lnSpc>
                <a:spcPct val="110000"/>
              </a:lnSpc>
            </a:pPr>
            <a:r>
              <a:rPr lang="zh-CN" altLang="en-US" dirty="0">
                <a:solidFill>
                  <a:srgbClr val="0000FF"/>
                </a:solidFill>
              </a:rPr>
              <a:t>缺点</a:t>
            </a:r>
          </a:p>
          <a:p>
            <a:pPr lvl="1">
              <a:lnSpc>
                <a:spcPct val="110000"/>
              </a:lnSpc>
            </a:pPr>
            <a:r>
              <a:rPr lang="zh-CN" altLang="en-US" dirty="0"/>
              <a:t>碰撞域增大了，但总的吞吐量并未提高。</a:t>
            </a:r>
          </a:p>
          <a:p>
            <a:pPr lvl="1">
              <a:lnSpc>
                <a:spcPct val="110000"/>
              </a:lnSpc>
            </a:pPr>
            <a:r>
              <a:rPr lang="zh-CN" altLang="en-US" dirty="0"/>
              <a:t>如果不同的碰撞域使用不同的数据率，那么就不能用集线器将它们互连起来。   </a:t>
            </a:r>
          </a:p>
        </p:txBody>
      </p:sp>
    </p:spTree>
    <p:extLst>
      <p:ext uri="{BB962C8B-B14F-4D97-AF65-F5344CB8AC3E}">
        <p14:creationId xmlns="" xmlns:p14="http://schemas.microsoft.com/office/powerpoint/2010/main" val="2177008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670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0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本章重点</a:t>
            </a:r>
          </a:p>
        </p:txBody>
      </p:sp>
      <p:sp>
        <p:nvSpPr>
          <p:cNvPr id="6147" name="Rectangle 3"/>
          <p:cNvSpPr>
            <a:spLocks noGrp="1" noChangeArrowheads="1"/>
          </p:cNvSpPr>
          <p:nvPr>
            <p:ph type="body" idx="1"/>
          </p:nvPr>
        </p:nvSpPr>
        <p:spPr/>
        <p:txBody>
          <a:bodyPr/>
          <a:lstStyle/>
          <a:p>
            <a:pPr eaLnBrk="1" hangingPunct="1"/>
            <a:r>
              <a:rPr lang="zh-CN" altLang="en-US" smtClean="0"/>
              <a:t>数据链路层的三个基本问题</a:t>
            </a:r>
          </a:p>
          <a:p>
            <a:pPr eaLnBrk="1" hangingPunct="1"/>
            <a:r>
              <a:rPr lang="en-US" altLang="zh-CN" smtClean="0"/>
              <a:t>PPP</a:t>
            </a:r>
            <a:r>
              <a:rPr lang="zh-CN" altLang="en-US" smtClean="0"/>
              <a:t>协议的工作原理及帧格式</a:t>
            </a:r>
            <a:endParaRPr lang="en-US" altLang="zh-CN" smtClean="0"/>
          </a:p>
          <a:p>
            <a:pPr eaLnBrk="1" hangingPunct="1"/>
            <a:r>
              <a:rPr lang="zh-CN" altLang="en-US" smtClean="0"/>
              <a:t>局域网的概念（特点、优点、分类、传输媒体、媒体共享技术）</a:t>
            </a:r>
          </a:p>
          <a:p>
            <a:pPr eaLnBrk="1" hangingPunct="1"/>
            <a:r>
              <a:rPr lang="en-US" altLang="zh-CN" smtClean="0"/>
              <a:t>CSMA/CD</a:t>
            </a:r>
            <a:r>
              <a:rPr lang="zh-CN" altLang="en-US" smtClean="0"/>
              <a:t>协议</a:t>
            </a:r>
          </a:p>
          <a:p>
            <a:pPr eaLnBrk="1" hangingPunct="1"/>
            <a:r>
              <a:rPr lang="zh-CN" altLang="en-US" smtClean="0"/>
              <a:t>以太网的</a:t>
            </a:r>
            <a:r>
              <a:rPr lang="en-US" altLang="zh-CN" smtClean="0"/>
              <a:t>MAC</a:t>
            </a:r>
            <a:r>
              <a:rPr lang="zh-CN" altLang="en-US" smtClean="0"/>
              <a:t>帧结构和</a:t>
            </a:r>
            <a:r>
              <a:rPr lang="en-US" altLang="zh-CN" smtClean="0"/>
              <a:t>MAC</a:t>
            </a:r>
            <a:r>
              <a:rPr lang="zh-CN" altLang="en-US" smtClean="0"/>
              <a:t>地址</a:t>
            </a:r>
          </a:p>
          <a:p>
            <a:pPr eaLnBrk="1" hangingPunct="1"/>
            <a:r>
              <a:rPr lang="zh-CN" altLang="en-US" smtClean="0"/>
              <a:t>以太网的扩展方式</a:t>
            </a:r>
          </a:p>
          <a:p>
            <a:pPr eaLnBrk="1" hangingPunct="1"/>
            <a:r>
              <a:rPr lang="zh-CN" altLang="en-US" smtClean="0"/>
              <a:t>虚拟局域网的概念</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1" name="Rectangle 3"/>
          <p:cNvSpPr>
            <a:spLocks noGrp="1" noChangeArrowheads="1"/>
          </p:cNvSpPr>
          <p:nvPr>
            <p:ph type="title"/>
          </p:nvPr>
        </p:nvSpPr>
        <p:spPr/>
        <p:txBody>
          <a:bodyPr/>
          <a:lstStyle/>
          <a:p>
            <a:r>
              <a:rPr lang="en-US" altLang="zh-CN" dirty="0" smtClean="0"/>
              <a:t>3.4.2  </a:t>
            </a:r>
            <a:r>
              <a:rPr lang="zh-CN" altLang="en-US" dirty="0"/>
              <a:t>在数据链路层扩展以太网 </a:t>
            </a:r>
          </a:p>
        </p:txBody>
      </p:sp>
      <p:sp>
        <p:nvSpPr>
          <p:cNvPr id="457730" name="Rectangle 2"/>
          <p:cNvSpPr>
            <a:spLocks noGrp="1" noChangeArrowheads="1"/>
          </p:cNvSpPr>
          <p:nvPr>
            <p:ph idx="1"/>
          </p:nvPr>
        </p:nvSpPr>
        <p:spPr/>
        <p:txBody>
          <a:bodyPr/>
          <a:lstStyle/>
          <a:p>
            <a:r>
              <a:rPr lang="zh-CN" altLang="zh-CN" sz="2800" dirty="0"/>
              <a:t>扩展以太网更常用的方法是在数据链路层</a:t>
            </a:r>
            <a:r>
              <a:rPr lang="zh-CN" altLang="zh-CN" sz="2800" dirty="0" smtClean="0"/>
              <a:t>进行</a:t>
            </a:r>
            <a:r>
              <a:rPr lang="zh-CN" altLang="en-US" sz="2800" dirty="0" smtClean="0"/>
              <a:t>。</a:t>
            </a:r>
            <a:endParaRPr lang="en-US" altLang="zh-CN" sz="2800" dirty="0" smtClean="0"/>
          </a:p>
          <a:p>
            <a:r>
              <a:rPr lang="zh-CN" altLang="en-US" sz="2800" dirty="0" smtClean="0"/>
              <a:t>早期使用</a:t>
            </a:r>
            <a:r>
              <a:rPr lang="zh-CN" altLang="en-US" sz="2800" dirty="0">
                <a:solidFill>
                  <a:srgbClr val="FF0000"/>
                </a:solidFill>
              </a:rPr>
              <a:t>网桥，</a:t>
            </a:r>
            <a:r>
              <a:rPr lang="zh-CN" altLang="en-US" sz="2800" dirty="0" smtClean="0"/>
              <a:t>现在使用以太网</a:t>
            </a:r>
            <a:r>
              <a:rPr lang="zh-CN" altLang="en-US" sz="2800" dirty="0" smtClean="0">
                <a:solidFill>
                  <a:srgbClr val="FF0000"/>
                </a:solidFill>
              </a:rPr>
              <a:t>交换机</a:t>
            </a:r>
            <a:r>
              <a:rPr lang="zh-CN" altLang="en-US" sz="2800" dirty="0">
                <a:solidFill>
                  <a:srgbClr val="FF0000"/>
                </a:solidFill>
              </a:rPr>
              <a:t>。</a:t>
            </a:r>
            <a:endParaRPr lang="en-US" altLang="zh-CN" sz="2800" dirty="0">
              <a:solidFill>
                <a:srgbClr val="FF0000"/>
              </a:solidFill>
            </a:endParaRPr>
          </a:p>
        </p:txBody>
      </p:sp>
      <p:sp>
        <p:nvSpPr>
          <p:cNvPr id="2" name="矩形 1"/>
          <p:cNvSpPr/>
          <p:nvPr/>
        </p:nvSpPr>
        <p:spPr>
          <a:xfrm>
            <a:off x="848544" y="2348880"/>
            <a:ext cx="8640960" cy="2123658"/>
          </a:xfrm>
          <a:prstGeom prst="rect">
            <a:avLst/>
          </a:prstGeom>
          <a:solidFill>
            <a:srgbClr val="FFFF66"/>
          </a:solidFill>
          <a:ln>
            <a:solidFill>
              <a:srgbClr val="000066"/>
            </a:solidFill>
          </a:ln>
        </p:spPr>
        <p:txBody>
          <a:bodyPr wrap="square">
            <a:spAutoFit/>
          </a:bodyPr>
          <a:lstStyle/>
          <a:p>
            <a:pPr marL="360363" indent="-360363">
              <a:lnSpc>
                <a:spcPct val="110000"/>
              </a:lnSpc>
              <a:buSzPct val="80000"/>
              <a:buFont typeface="Wingdings" pitchFamily="2" charset="2"/>
              <a:buChar char="l"/>
            </a:pPr>
            <a:r>
              <a:rPr lang="zh-CN" altLang="en-US" sz="2400" b="1" dirty="0" smtClean="0">
                <a:solidFill>
                  <a:srgbClr val="C00000"/>
                </a:solidFill>
                <a:latin typeface="+mn-lt"/>
                <a:ea typeface="黑体" pitchFamily="2" charset="-122"/>
              </a:rPr>
              <a:t>网桥</a:t>
            </a:r>
            <a:r>
              <a:rPr lang="zh-CN" altLang="en-US" sz="2400" b="1" dirty="0">
                <a:solidFill>
                  <a:srgbClr val="000099"/>
                </a:solidFill>
                <a:latin typeface="+mn-lt"/>
                <a:ea typeface="黑体" pitchFamily="2" charset="-122"/>
              </a:rPr>
              <a:t>工作在</a:t>
            </a:r>
            <a:r>
              <a:rPr lang="zh-CN" altLang="en-US" sz="2400" b="1" dirty="0" smtClean="0">
                <a:solidFill>
                  <a:srgbClr val="000099"/>
                </a:solidFill>
                <a:latin typeface="+mn-lt"/>
                <a:ea typeface="黑体" pitchFamily="2" charset="-122"/>
              </a:rPr>
              <a:t>数据链路层。</a:t>
            </a:r>
            <a:endParaRPr lang="en-US" altLang="zh-CN" sz="2400" b="1" dirty="0" smtClean="0">
              <a:solidFill>
                <a:srgbClr val="000099"/>
              </a:solidFill>
              <a:latin typeface="+mn-lt"/>
              <a:ea typeface="黑体" pitchFamily="2" charset="-122"/>
            </a:endParaRPr>
          </a:p>
          <a:p>
            <a:pPr marL="360363" indent="-360363">
              <a:lnSpc>
                <a:spcPct val="110000"/>
              </a:lnSpc>
              <a:buSzPct val="80000"/>
              <a:buFont typeface="Wingdings" pitchFamily="2" charset="2"/>
              <a:buChar char="l"/>
            </a:pPr>
            <a:r>
              <a:rPr lang="zh-CN" altLang="en-US" sz="2400" b="1" dirty="0" smtClean="0">
                <a:solidFill>
                  <a:srgbClr val="C00000"/>
                </a:solidFill>
                <a:latin typeface="+mn-lt"/>
                <a:ea typeface="黑体" pitchFamily="2" charset="-122"/>
              </a:rPr>
              <a:t>它</a:t>
            </a:r>
            <a:r>
              <a:rPr lang="zh-CN" altLang="en-US" sz="2400" b="1" dirty="0">
                <a:solidFill>
                  <a:srgbClr val="C00000"/>
                </a:solidFill>
                <a:latin typeface="+mn-lt"/>
                <a:ea typeface="黑体" pitchFamily="2" charset="-122"/>
              </a:rPr>
              <a:t>根据 </a:t>
            </a:r>
            <a:r>
              <a:rPr lang="en-US" altLang="zh-CN" sz="2400" b="1" dirty="0">
                <a:solidFill>
                  <a:srgbClr val="C00000"/>
                </a:solidFill>
                <a:latin typeface="+mn-lt"/>
                <a:ea typeface="黑体" pitchFamily="2" charset="-122"/>
              </a:rPr>
              <a:t>MAC </a:t>
            </a:r>
            <a:r>
              <a:rPr lang="zh-CN" altLang="en-US" sz="2400" b="1" dirty="0">
                <a:solidFill>
                  <a:srgbClr val="C00000"/>
                </a:solidFill>
                <a:latin typeface="+mn-lt"/>
                <a:ea typeface="黑体" pitchFamily="2" charset="-122"/>
              </a:rPr>
              <a:t>帧的目的地址对收到的帧进行</a:t>
            </a:r>
            <a:r>
              <a:rPr lang="zh-CN" altLang="zh-CN" sz="2400" b="1" dirty="0">
                <a:solidFill>
                  <a:srgbClr val="C00000"/>
                </a:solidFill>
                <a:latin typeface="+mn-lt"/>
                <a:ea typeface="黑体" pitchFamily="2" charset="-122"/>
              </a:rPr>
              <a:t>转发和过滤</a:t>
            </a:r>
            <a:r>
              <a:rPr lang="zh-CN" altLang="en-US" sz="2400" b="1" dirty="0">
                <a:solidFill>
                  <a:srgbClr val="C00000"/>
                </a:solidFill>
                <a:latin typeface="+mn-lt"/>
                <a:ea typeface="黑体" pitchFamily="2" charset="-122"/>
              </a:rPr>
              <a:t>。</a:t>
            </a:r>
          </a:p>
          <a:p>
            <a:pPr marL="360363" indent="-360363">
              <a:lnSpc>
                <a:spcPct val="110000"/>
              </a:lnSpc>
              <a:buSzPct val="80000"/>
              <a:buFont typeface="Wingdings" pitchFamily="2" charset="2"/>
              <a:buChar char="l"/>
            </a:pPr>
            <a:r>
              <a:rPr lang="zh-CN" altLang="en-US" sz="2400" b="1" dirty="0">
                <a:solidFill>
                  <a:srgbClr val="000099"/>
                </a:solidFill>
                <a:latin typeface="+mn-lt"/>
                <a:ea typeface="黑体" pitchFamily="2" charset="-122"/>
              </a:rPr>
              <a:t>当网桥收到一个帧时，并不是向所有的接口转发此帧，而是先检查此帧的目的 </a:t>
            </a:r>
            <a:r>
              <a:rPr lang="en-US" altLang="zh-CN" sz="2400" b="1" dirty="0">
                <a:solidFill>
                  <a:srgbClr val="000099"/>
                </a:solidFill>
                <a:latin typeface="+mn-lt"/>
                <a:ea typeface="黑体" pitchFamily="2" charset="-122"/>
              </a:rPr>
              <a:t>MAC </a:t>
            </a:r>
            <a:r>
              <a:rPr lang="zh-CN" altLang="en-US" sz="2400" b="1" dirty="0">
                <a:solidFill>
                  <a:srgbClr val="000099"/>
                </a:solidFill>
                <a:latin typeface="+mn-lt"/>
                <a:ea typeface="黑体" pitchFamily="2" charset="-122"/>
              </a:rPr>
              <a:t>地址，然后再确定将该帧转发到哪一个接口，</a:t>
            </a:r>
            <a:r>
              <a:rPr lang="zh-CN" altLang="en-US" sz="2400" b="1" dirty="0" smtClean="0">
                <a:solidFill>
                  <a:srgbClr val="000099"/>
                </a:solidFill>
                <a:latin typeface="+mn-lt"/>
                <a:ea typeface="黑体" pitchFamily="2" charset="-122"/>
              </a:rPr>
              <a:t>或</a:t>
            </a:r>
            <a:r>
              <a:rPr lang="zh-CN" altLang="zh-CN" sz="2400" b="1" dirty="0">
                <a:solidFill>
                  <a:srgbClr val="000099"/>
                </a:solidFill>
                <a:latin typeface="+mn-lt"/>
                <a:ea typeface="黑体" pitchFamily="2" charset="-122"/>
              </a:rPr>
              <a:t>把它</a:t>
            </a:r>
            <a:r>
              <a:rPr lang="zh-CN" altLang="en-US" sz="2400" b="1" dirty="0" smtClean="0">
                <a:solidFill>
                  <a:srgbClr val="000099"/>
                </a:solidFill>
                <a:latin typeface="+mn-lt"/>
                <a:ea typeface="黑体" pitchFamily="2" charset="-122"/>
              </a:rPr>
              <a:t>丢弃</a:t>
            </a:r>
            <a:r>
              <a:rPr lang="zh-CN" altLang="en-US" sz="2400" b="1" dirty="0">
                <a:solidFill>
                  <a:srgbClr val="000099"/>
                </a:solidFill>
                <a:latin typeface="+mn-lt"/>
                <a:ea typeface="黑体" pitchFamily="2" charset="-122"/>
              </a:rPr>
              <a:t>。 </a:t>
            </a:r>
          </a:p>
        </p:txBody>
      </p:sp>
      <p:sp>
        <p:nvSpPr>
          <p:cNvPr id="3" name="矩形 2"/>
          <p:cNvSpPr/>
          <p:nvPr/>
        </p:nvSpPr>
        <p:spPr>
          <a:xfrm>
            <a:off x="848544" y="4509120"/>
            <a:ext cx="8640960" cy="1717393"/>
          </a:xfrm>
          <a:prstGeom prst="rect">
            <a:avLst/>
          </a:prstGeom>
          <a:solidFill>
            <a:srgbClr val="66FF66"/>
          </a:solidFill>
          <a:ln>
            <a:solidFill>
              <a:srgbClr val="000066"/>
            </a:solidFill>
          </a:ln>
        </p:spPr>
        <p:txBody>
          <a:bodyPr wrap="square">
            <a:spAutoFit/>
          </a:bodyPr>
          <a:lstStyle/>
          <a:p>
            <a:pPr marL="360363" indent="-360363">
              <a:lnSpc>
                <a:spcPct val="110000"/>
              </a:lnSpc>
              <a:buSzPct val="80000"/>
              <a:buFont typeface="Wingdings" pitchFamily="2" charset="2"/>
              <a:buChar char="l"/>
            </a:pPr>
            <a:r>
              <a:rPr lang="en-US" altLang="zh-CN" sz="2400" b="1" dirty="0" smtClean="0">
                <a:solidFill>
                  <a:srgbClr val="000099"/>
                </a:solidFill>
                <a:latin typeface="+mn-lt"/>
                <a:ea typeface="黑体" pitchFamily="2" charset="-122"/>
              </a:rPr>
              <a:t>1990 </a:t>
            </a:r>
            <a:r>
              <a:rPr lang="zh-CN" altLang="en-US" sz="2400" b="1" dirty="0" smtClean="0">
                <a:solidFill>
                  <a:srgbClr val="000099"/>
                </a:solidFill>
                <a:latin typeface="+mn-lt"/>
                <a:ea typeface="黑体" pitchFamily="2" charset="-122"/>
              </a:rPr>
              <a:t>年问世的</a:t>
            </a:r>
            <a:r>
              <a:rPr lang="zh-CN" altLang="en-US" sz="2400" b="1" dirty="0">
                <a:solidFill>
                  <a:srgbClr val="C00000"/>
                </a:solidFill>
                <a:latin typeface="+mn-lt"/>
                <a:ea typeface="黑体" pitchFamily="2" charset="-122"/>
              </a:rPr>
              <a:t>交换式</a:t>
            </a:r>
            <a:r>
              <a:rPr lang="zh-CN" altLang="en-US" sz="2400" b="1" dirty="0" smtClean="0">
                <a:solidFill>
                  <a:srgbClr val="C00000"/>
                </a:solidFill>
                <a:latin typeface="+mn-lt"/>
                <a:ea typeface="黑体" pitchFamily="2" charset="-122"/>
              </a:rPr>
              <a:t>集线器 </a:t>
            </a:r>
            <a:r>
              <a:rPr lang="en-US" altLang="zh-CN" sz="2400" b="1" dirty="0" smtClean="0">
                <a:solidFill>
                  <a:srgbClr val="000099"/>
                </a:solidFill>
                <a:latin typeface="+mn-lt"/>
                <a:ea typeface="黑体" pitchFamily="2" charset="-122"/>
              </a:rPr>
              <a:t>(</a:t>
            </a:r>
            <a:r>
              <a:rPr lang="en-US" altLang="zh-CN" sz="2400" b="1" dirty="0">
                <a:solidFill>
                  <a:srgbClr val="000099"/>
                </a:solidFill>
                <a:latin typeface="+mn-lt"/>
                <a:ea typeface="黑体" pitchFamily="2" charset="-122"/>
              </a:rPr>
              <a:t>switching hub</a:t>
            </a:r>
            <a:r>
              <a:rPr lang="en-US" altLang="zh-CN" sz="2400" b="1" dirty="0" smtClean="0">
                <a:solidFill>
                  <a:srgbClr val="000099"/>
                </a:solidFill>
                <a:latin typeface="+mn-lt"/>
                <a:ea typeface="黑体" pitchFamily="2" charset="-122"/>
              </a:rPr>
              <a:t>) </a:t>
            </a:r>
            <a:r>
              <a:rPr lang="zh-CN" altLang="en-US" sz="2400" b="1" dirty="0" smtClean="0">
                <a:solidFill>
                  <a:srgbClr val="000099"/>
                </a:solidFill>
                <a:latin typeface="+mn-lt"/>
                <a:ea typeface="黑体" pitchFamily="2" charset="-122"/>
              </a:rPr>
              <a:t>可</a:t>
            </a:r>
            <a:r>
              <a:rPr lang="zh-CN" altLang="en-US" sz="2400" b="1" dirty="0">
                <a:solidFill>
                  <a:srgbClr val="000099"/>
                </a:solidFill>
                <a:latin typeface="+mn-lt"/>
                <a:ea typeface="黑体" pitchFamily="2" charset="-122"/>
              </a:rPr>
              <a:t>明显地</a:t>
            </a:r>
            <a:r>
              <a:rPr lang="zh-CN" altLang="en-US" sz="2400" b="1" dirty="0" smtClean="0">
                <a:solidFill>
                  <a:srgbClr val="000099"/>
                </a:solidFill>
                <a:latin typeface="+mn-lt"/>
                <a:ea typeface="黑体" pitchFamily="2" charset="-122"/>
              </a:rPr>
              <a:t>提高</a:t>
            </a:r>
            <a:r>
              <a:rPr lang="zh-CN" altLang="en-US" sz="2400" b="1" dirty="0">
                <a:solidFill>
                  <a:srgbClr val="000099"/>
                </a:solidFill>
                <a:latin typeface="+mn-lt"/>
                <a:ea typeface="黑体" pitchFamily="2" charset="-122"/>
              </a:rPr>
              <a:t>以太网的性能</a:t>
            </a:r>
            <a:r>
              <a:rPr lang="zh-CN" altLang="en-US" sz="2400" b="1" dirty="0" smtClean="0">
                <a:solidFill>
                  <a:srgbClr val="000099"/>
                </a:solidFill>
                <a:latin typeface="+mn-lt"/>
                <a:ea typeface="黑体" pitchFamily="2" charset="-122"/>
              </a:rPr>
              <a:t>。</a:t>
            </a:r>
            <a:endParaRPr lang="en-US" altLang="zh-CN" sz="2400" b="1" dirty="0" smtClean="0">
              <a:solidFill>
                <a:srgbClr val="000099"/>
              </a:solidFill>
              <a:latin typeface="+mn-lt"/>
              <a:ea typeface="黑体" pitchFamily="2" charset="-122"/>
            </a:endParaRPr>
          </a:p>
          <a:p>
            <a:pPr marL="360363" indent="-360363">
              <a:lnSpc>
                <a:spcPct val="110000"/>
              </a:lnSpc>
              <a:buSzPct val="80000"/>
              <a:buFont typeface="Wingdings" pitchFamily="2" charset="2"/>
              <a:buChar char="l"/>
            </a:pPr>
            <a:r>
              <a:rPr lang="zh-CN" altLang="zh-CN" sz="2400" b="1" dirty="0" smtClean="0">
                <a:solidFill>
                  <a:srgbClr val="C00000"/>
                </a:solidFill>
                <a:latin typeface="+mn-lt"/>
                <a:ea typeface="黑体" pitchFamily="2" charset="-122"/>
              </a:rPr>
              <a:t>交换式</a:t>
            </a:r>
            <a:r>
              <a:rPr lang="zh-CN" altLang="zh-CN" sz="2400" b="1" dirty="0">
                <a:solidFill>
                  <a:srgbClr val="C00000"/>
                </a:solidFill>
                <a:latin typeface="+mn-lt"/>
                <a:ea typeface="黑体" pitchFamily="2" charset="-122"/>
              </a:rPr>
              <a:t>集线器</a:t>
            </a:r>
            <a:r>
              <a:rPr lang="zh-CN" altLang="zh-CN" sz="2400" b="1" dirty="0">
                <a:solidFill>
                  <a:srgbClr val="000099"/>
                </a:solidFill>
                <a:latin typeface="+mn-lt"/>
                <a:ea typeface="黑体" pitchFamily="2" charset="-122"/>
              </a:rPr>
              <a:t>常称为</a:t>
            </a:r>
            <a:r>
              <a:rPr lang="zh-CN" altLang="zh-CN" sz="2400" b="1" dirty="0">
                <a:solidFill>
                  <a:srgbClr val="C00000"/>
                </a:solidFill>
                <a:latin typeface="+mn-lt"/>
                <a:ea typeface="黑体" pitchFamily="2" charset="-122"/>
              </a:rPr>
              <a:t>以太网</a:t>
            </a:r>
            <a:r>
              <a:rPr lang="zh-CN" altLang="zh-CN" sz="2400" b="1" dirty="0" smtClean="0">
                <a:solidFill>
                  <a:srgbClr val="C00000"/>
                </a:solidFill>
                <a:latin typeface="+mn-lt"/>
                <a:ea typeface="黑体" pitchFamily="2" charset="-122"/>
              </a:rPr>
              <a:t>交换机</a:t>
            </a:r>
            <a:r>
              <a:rPr lang="en-US" altLang="zh-CN" sz="2400" b="1" dirty="0" smtClean="0">
                <a:solidFill>
                  <a:srgbClr val="C00000"/>
                </a:solidFill>
                <a:latin typeface="+mn-lt"/>
                <a:ea typeface="黑体" pitchFamily="2" charset="-122"/>
              </a:rPr>
              <a:t> </a:t>
            </a:r>
            <a:r>
              <a:rPr lang="en-US" altLang="zh-CN" sz="2400" b="1" dirty="0" smtClean="0">
                <a:solidFill>
                  <a:srgbClr val="000099"/>
                </a:solidFill>
                <a:latin typeface="+mn-lt"/>
                <a:ea typeface="黑体" pitchFamily="2" charset="-122"/>
              </a:rPr>
              <a:t>(</a:t>
            </a:r>
            <a:r>
              <a:rPr lang="en-US" altLang="zh-CN" sz="2400" b="1" dirty="0">
                <a:solidFill>
                  <a:srgbClr val="000099"/>
                </a:solidFill>
                <a:latin typeface="+mn-lt"/>
                <a:ea typeface="黑体" pitchFamily="2" charset="-122"/>
              </a:rPr>
              <a:t>switch</a:t>
            </a:r>
            <a:r>
              <a:rPr lang="en-US" altLang="zh-CN" sz="2400" b="1" dirty="0" smtClean="0">
                <a:solidFill>
                  <a:srgbClr val="000099"/>
                </a:solidFill>
                <a:latin typeface="+mn-lt"/>
                <a:ea typeface="黑体" pitchFamily="2" charset="-122"/>
              </a:rPr>
              <a:t>) </a:t>
            </a:r>
            <a:r>
              <a:rPr lang="zh-CN" altLang="zh-CN" sz="2400" b="1" dirty="0" smtClean="0">
                <a:solidFill>
                  <a:srgbClr val="000099"/>
                </a:solidFill>
                <a:latin typeface="+mn-lt"/>
                <a:ea typeface="黑体" pitchFamily="2" charset="-122"/>
              </a:rPr>
              <a:t>或</a:t>
            </a:r>
            <a:r>
              <a:rPr lang="zh-CN" altLang="zh-CN" sz="2400" b="1" dirty="0">
                <a:solidFill>
                  <a:srgbClr val="C00000"/>
                </a:solidFill>
                <a:latin typeface="+mn-lt"/>
                <a:ea typeface="黑体" pitchFamily="2" charset="-122"/>
              </a:rPr>
              <a:t>第二层</a:t>
            </a:r>
            <a:r>
              <a:rPr lang="zh-CN" altLang="zh-CN" sz="2400" b="1" dirty="0" smtClean="0">
                <a:solidFill>
                  <a:srgbClr val="C00000"/>
                </a:solidFill>
                <a:latin typeface="+mn-lt"/>
                <a:ea typeface="黑体" pitchFamily="2" charset="-122"/>
              </a:rPr>
              <a:t>交换机</a:t>
            </a:r>
            <a:r>
              <a:rPr lang="en-US" altLang="zh-CN" sz="2400" b="1" dirty="0" smtClean="0">
                <a:solidFill>
                  <a:srgbClr val="C00000"/>
                </a:solidFill>
                <a:latin typeface="+mn-lt"/>
                <a:ea typeface="黑体" pitchFamily="2" charset="-122"/>
              </a:rPr>
              <a:t> </a:t>
            </a:r>
            <a:r>
              <a:rPr lang="en-US" altLang="zh-CN" sz="2400" b="1" dirty="0" smtClean="0">
                <a:solidFill>
                  <a:srgbClr val="000099"/>
                </a:solidFill>
                <a:latin typeface="+mn-lt"/>
                <a:ea typeface="黑体" pitchFamily="2" charset="-122"/>
              </a:rPr>
              <a:t>(</a:t>
            </a:r>
            <a:r>
              <a:rPr lang="en-US" altLang="zh-CN" sz="2400" b="1" dirty="0">
                <a:solidFill>
                  <a:srgbClr val="000099"/>
                </a:solidFill>
                <a:latin typeface="+mn-lt"/>
                <a:ea typeface="黑体" pitchFamily="2" charset="-122"/>
              </a:rPr>
              <a:t>L2 switch)</a:t>
            </a:r>
            <a:r>
              <a:rPr lang="zh-CN" altLang="zh-CN" sz="2400" b="1" dirty="0">
                <a:solidFill>
                  <a:srgbClr val="000099"/>
                </a:solidFill>
                <a:latin typeface="+mn-lt"/>
                <a:ea typeface="黑体" pitchFamily="2" charset="-122"/>
              </a:rPr>
              <a:t>，强调这种交换机工作在</a:t>
            </a:r>
            <a:r>
              <a:rPr lang="zh-CN" altLang="zh-CN" sz="2400" b="1" dirty="0" smtClean="0">
                <a:solidFill>
                  <a:srgbClr val="000099"/>
                </a:solidFill>
                <a:latin typeface="+mn-lt"/>
                <a:ea typeface="黑体" pitchFamily="2" charset="-122"/>
              </a:rPr>
              <a:t>数据链路层</a:t>
            </a:r>
            <a:r>
              <a:rPr lang="zh-CN" altLang="en-US" sz="2400" b="1" dirty="0" smtClean="0">
                <a:solidFill>
                  <a:srgbClr val="000099"/>
                </a:solidFill>
                <a:latin typeface="+mn-lt"/>
                <a:ea typeface="黑体" pitchFamily="2" charset="-122"/>
              </a:rPr>
              <a:t>。</a:t>
            </a:r>
            <a:endParaRPr lang="zh-CN" altLang="en-US" sz="2400" b="1" dirty="0">
              <a:solidFill>
                <a:srgbClr val="000099"/>
              </a:solidFill>
              <a:latin typeface="+mn-lt"/>
              <a:ea typeface="黑体" pitchFamily="2" charset="-122"/>
            </a:endParaRPr>
          </a:p>
        </p:txBody>
      </p:sp>
    </p:spTree>
    <p:extLst>
      <p:ext uri="{BB962C8B-B14F-4D97-AF65-F5344CB8AC3E}">
        <p14:creationId xmlns="" xmlns:p14="http://schemas.microsoft.com/office/powerpoint/2010/main" val="34266282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zh-CN" altLang="en-US" sz="3600" smtClean="0"/>
              <a:t>网桥和交换机</a:t>
            </a:r>
          </a:p>
        </p:txBody>
      </p:sp>
      <p:sp>
        <p:nvSpPr>
          <p:cNvPr id="151555" name="Rectangle 3"/>
          <p:cNvSpPr>
            <a:spLocks noGrp="1" noChangeArrowheads="1"/>
          </p:cNvSpPr>
          <p:nvPr>
            <p:ph type="body" idx="1"/>
          </p:nvPr>
        </p:nvSpPr>
        <p:spPr/>
        <p:txBody>
          <a:bodyPr/>
          <a:lstStyle/>
          <a:p>
            <a:endParaRPr lang="zh-CN" altLang="zh-CN" smtClean="0"/>
          </a:p>
        </p:txBody>
      </p:sp>
      <p:pic>
        <p:nvPicPr>
          <p:cNvPr id="151556" name="Picture 4" descr="bridge"/>
          <p:cNvPicPr>
            <a:picLocks noChangeAspect="1" noChangeArrowheads="1"/>
          </p:cNvPicPr>
          <p:nvPr/>
        </p:nvPicPr>
        <p:blipFill>
          <a:blip r:embed="rId2" cstate="print">
            <a:extLst>
              <a:ext uri="{28A0092B-C50C-407E-A947-70E740481C1C}">
                <a14:useLocalDpi xmlns="" xmlns:a14="http://schemas.microsoft.com/office/drawing/2010/main" val="0"/>
              </a:ext>
            </a:extLst>
          </a:blip>
          <a:srcRect l="6644" t="7874" r="6274"/>
          <a:stretch>
            <a:fillRect/>
          </a:stretch>
        </p:blipFill>
        <p:spPr bwMode="auto">
          <a:xfrm>
            <a:off x="194337" y="1700213"/>
            <a:ext cx="4600442" cy="3370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1557" name="Picture 5" descr="switch_s1800"/>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314040" y="4202114"/>
            <a:ext cx="6591961" cy="2655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zh-CN" dirty="0"/>
              <a:t>以太网交换机的特点</a:t>
            </a:r>
            <a:endParaRPr lang="zh-CN" altLang="en-US" dirty="0"/>
          </a:p>
        </p:txBody>
      </p:sp>
      <p:sp>
        <p:nvSpPr>
          <p:cNvPr id="3" name="内容占位符 2"/>
          <p:cNvSpPr>
            <a:spLocks noGrp="1"/>
          </p:cNvSpPr>
          <p:nvPr>
            <p:ph idx="1"/>
          </p:nvPr>
        </p:nvSpPr>
        <p:spPr/>
        <p:txBody>
          <a:bodyPr/>
          <a:lstStyle/>
          <a:p>
            <a:r>
              <a:rPr lang="zh-CN" altLang="zh-CN" dirty="0"/>
              <a:t>以太网交换机</a:t>
            </a:r>
            <a:r>
              <a:rPr lang="zh-CN" altLang="zh-CN" dirty="0" smtClean="0"/>
              <a:t>实质上</a:t>
            </a:r>
            <a:r>
              <a:rPr lang="zh-CN" altLang="zh-CN" dirty="0"/>
              <a:t>就是一个</a:t>
            </a:r>
            <a:r>
              <a:rPr lang="zh-CN" altLang="zh-CN" dirty="0">
                <a:solidFill>
                  <a:srgbClr val="FF0000"/>
                </a:solidFill>
              </a:rPr>
              <a:t>多接口的</a:t>
            </a:r>
            <a:r>
              <a:rPr lang="zh-CN" altLang="zh-CN" dirty="0" smtClean="0">
                <a:solidFill>
                  <a:srgbClr val="FF0000"/>
                </a:solidFill>
              </a:rPr>
              <a:t>网桥</a:t>
            </a:r>
            <a:r>
              <a:rPr lang="zh-CN" altLang="en-US" dirty="0" smtClean="0">
                <a:solidFill>
                  <a:srgbClr val="FF0000"/>
                </a:solidFill>
              </a:rPr>
              <a:t>。</a:t>
            </a:r>
            <a:endParaRPr lang="en-US" altLang="zh-CN" dirty="0" smtClean="0">
              <a:solidFill>
                <a:srgbClr val="FF0000"/>
              </a:solidFill>
            </a:endParaRPr>
          </a:p>
          <a:p>
            <a:pPr lvl="1"/>
            <a:r>
              <a:rPr lang="zh-CN" altLang="zh-CN" dirty="0" smtClean="0"/>
              <a:t>通常</a:t>
            </a:r>
            <a:r>
              <a:rPr lang="zh-CN" altLang="zh-CN" dirty="0"/>
              <a:t>都有十几个或更多的</a:t>
            </a:r>
            <a:r>
              <a:rPr lang="zh-CN" altLang="zh-CN" dirty="0" smtClean="0"/>
              <a:t>接口</a:t>
            </a:r>
            <a:r>
              <a:rPr lang="zh-CN" altLang="en-US" dirty="0" smtClean="0"/>
              <a:t>。</a:t>
            </a:r>
            <a:endParaRPr lang="en-US" altLang="zh-CN" dirty="0" smtClean="0"/>
          </a:p>
          <a:p>
            <a:r>
              <a:rPr lang="zh-CN" altLang="zh-CN" dirty="0"/>
              <a:t>每个接口都直接与一个单台主机或另一个以太网交换机相连，并且一般都</a:t>
            </a:r>
            <a:r>
              <a:rPr lang="zh-CN" altLang="zh-CN" dirty="0">
                <a:solidFill>
                  <a:srgbClr val="FF0000"/>
                </a:solidFill>
              </a:rPr>
              <a:t>工作在全双工方式。</a:t>
            </a:r>
            <a:endParaRPr lang="en-US" altLang="zh-CN" dirty="0">
              <a:solidFill>
                <a:srgbClr val="FF0000"/>
              </a:solidFill>
            </a:endParaRPr>
          </a:p>
          <a:p>
            <a:r>
              <a:rPr lang="zh-CN" altLang="zh-CN" dirty="0" smtClean="0"/>
              <a:t>以太网</a:t>
            </a:r>
            <a:r>
              <a:rPr lang="zh-CN" altLang="zh-CN" dirty="0"/>
              <a:t>交换</a:t>
            </a:r>
            <a:r>
              <a:rPr lang="zh-CN" altLang="zh-CN" dirty="0" smtClean="0">
                <a:solidFill>
                  <a:srgbClr val="FF0000"/>
                </a:solidFill>
              </a:rPr>
              <a:t>机具</a:t>
            </a:r>
            <a:r>
              <a:rPr lang="zh-CN" altLang="zh-CN" dirty="0">
                <a:solidFill>
                  <a:srgbClr val="FF0000"/>
                </a:solidFill>
              </a:rPr>
              <a:t>有</a:t>
            </a:r>
            <a:r>
              <a:rPr lang="zh-CN" altLang="zh-CN" dirty="0" smtClean="0">
                <a:solidFill>
                  <a:srgbClr val="FF0000"/>
                </a:solidFill>
              </a:rPr>
              <a:t>并行性</a:t>
            </a:r>
            <a:r>
              <a:rPr lang="zh-CN" altLang="en-US" dirty="0" smtClean="0">
                <a:solidFill>
                  <a:srgbClr val="FF0000"/>
                </a:solidFill>
              </a:rPr>
              <a:t>。</a:t>
            </a:r>
            <a:endParaRPr lang="en-US" altLang="zh-CN" dirty="0" smtClean="0">
              <a:solidFill>
                <a:srgbClr val="FF0000"/>
              </a:solidFill>
            </a:endParaRPr>
          </a:p>
          <a:p>
            <a:pPr lvl="1"/>
            <a:r>
              <a:rPr lang="zh-CN" altLang="zh-CN" dirty="0" smtClean="0"/>
              <a:t>能</a:t>
            </a:r>
            <a:r>
              <a:rPr lang="zh-CN" altLang="zh-CN" dirty="0"/>
              <a:t>同时连通多对接口，使多对主机能同时</a:t>
            </a:r>
            <a:r>
              <a:rPr lang="zh-CN" altLang="zh-CN" dirty="0" smtClean="0"/>
              <a:t>通信</a:t>
            </a:r>
            <a:r>
              <a:rPr lang="zh-CN" altLang="en-US" dirty="0" smtClean="0"/>
              <a:t>。</a:t>
            </a:r>
            <a:endParaRPr lang="en-US" altLang="zh-CN" dirty="0" smtClean="0"/>
          </a:p>
          <a:p>
            <a:r>
              <a:rPr lang="zh-CN" altLang="zh-CN" dirty="0" smtClean="0">
                <a:solidFill>
                  <a:srgbClr val="0000FF"/>
                </a:solidFill>
              </a:rPr>
              <a:t>相互</a:t>
            </a:r>
            <a:r>
              <a:rPr lang="zh-CN" altLang="zh-CN" dirty="0">
                <a:solidFill>
                  <a:srgbClr val="0000FF"/>
                </a:solidFill>
              </a:rPr>
              <a:t>通信的主机都是独占传输媒体，无碰撞地传输数据</a:t>
            </a:r>
            <a:r>
              <a:rPr lang="zh-CN" altLang="zh-CN" dirty="0" smtClean="0">
                <a:solidFill>
                  <a:srgbClr val="0000FF"/>
                </a:solidFill>
              </a:rPr>
              <a:t>。</a:t>
            </a:r>
            <a:endParaRPr lang="en-US" altLang="zh-CN" dirty="0" smtClean="0">
              <a:solidFill>
                <a:srgbClr val="0000FF"/>
              </a:solidFill>
            </a:endParaRPr>
          </a:p>
          <a:p>
            <a:endParaRPr lang="zh-CN" altLang="en-US" dirty="0"/>
          </a:p>
        </p:txBody>
      </p:sp>
    </p:spTree>
    <p:extLst>
      <p:ext uri="{BB962C8B-B14F-4D97-AF65-F5344CB8AC3E}">
        <p14:creationId xmlns="" xmlns:p14="http://schemas.microsoft.com/office/powerpoint/2010/main" val="18292473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zh-CN" dirty="0"/>
              <a:t>以太网交换机的特点</a:t>
            </a:r>
            <a:endParaRPr lang="zh-CN" altLang="en-US" dirty="0"/>
          </a:p>
        </p:txBody>
      </p:sp>
      <p:sp>
        <p:nvSpPr>
          <p:cNvPr id="3" name="内容占位符 2"/>
          <p:cNvSpPr>
            <a:spLocks noGrp="1"/>
          </p:cNvSpPr>
          <p:nvPr>
            <p:ph idx="1"/>
          </p:nvPr>
        </p:nvSpPr>
        <p:spPr/>
        <p:txBody>
          <a:bodyPr/>
          <a:lstStyle/>
          <a:p>
            <a:r>
              <a:rPr lang="zh-CN" altLang="zh-CN" dirty="0"/>
              <a:t>以太网交换机的</a:t>
            </a:r>
            <a:r>
              <a:rPr lang="zh-CN" altLang="zh-CN" dirty="0">
                <a:solidFill>
                  <a:srgbClr val="FF0000"/>
                </a:solidFill>
              </a:rPr>
              <a:t>接口有存储器，</a:t>
            </a:r>
            <a:r>
              <a:rPr lang="zh-CN" altLang="zh-CN" dirty="0"/>
              <a:t>能在输出端口繁忙时把到来的帧进行缓存</a:t>
            </a:r>
            <a:r>
              <a:rPr lang="zh-CN" altLang="en-US" dirty="0" smtClean="0"/>
              <a:t>。</a:t>
            </a:r>
            <a:endParaRPr lang="en-US" altLang="zh-CN" dirty="0" smtClean="0"/>
          </a:p>
          <a:p>
            <a:r>
              <a:rPr lang="zh-CN" altLang="zh-CN" dirty="0" smtClean="0"/>
              <a:t>以太网</a:t>
            </a:r>
            <a:r>
              <a:rPr lang="zh-CN" altLang="zh-CN" dirty="0"/>
              <a:t>交换机是一种</a:t>
            </a:r>
            <a:r>
              <a:rPr lang="zh-CN" altLang="zh-CN" dirty="0">
                <a:solidFill>
                  <a:srgbClr val="FF0000"/>
                </a:solidFill>
              </a:rPr>
              <a:t>即插即用</a:t>
            </a:r>
            <a:r>
              <a:rPr lang="zh-CN" altLang="zh-CN" dirty="0"/>
              <a:t>设备，其内部的帧</a:t>
            </a:r>
            <a:r>
              <a:rPr lang="zh-CN" altLang="zh-CN" dirty="0">
                <a:solidFill>
                  <a:srgbClr val="0000FF"/>
                </a:solidFill>
              </a:rPr>
              <a:t>交换表</a:t>
            </a:r>
            <a:r>
              <a:rPr lang="zh-CN" altLang="zh-CN" dirty="0"/>
              <a:t>（又称为</a:t>
            </a:r>
            <a:r>
              <a:rPr lang="zh-CN" altLang="zh-CN" dirty="0">
                <a:solidFill>
                  <a:srgbClr val="0000FF"/>
                </a:solidFill>
              </a:rPr>
              <a:t>地址表</a:t>
            </a:r>
            <a:r>
              <a:rPr lang="zh-CN" altLang="zh-CN" dirty="0"/>
              <a:t>）是通过</a:t>
            </a:r>
            <a:r>
              <a:rPr lang="zh-CN" altLang="zh-CN" dirty="0">
                <a:solidFill>
                  <a:srgbClr val="0000FF"/>
                </a:solidFill>
              </a:rPr>
              <a:t>自学习算法</a:t>
            </a:r>
            <a:r>
              <a:rPr lang="zh-CN" altLang="zh-CN" dirty="0"/>
              <a:t>自动地逐渐建立起来的</a:t>
            </a:r>
            <a:r>
              <a:rPr lang="zh-CN" altLang="zh-CN" dirty="0" smtClean="0"/>
              <a:t>。</a:t>
            </a:r>
            <a:endParaRPr lang="en-US" altLang="zh-CN" dirty="0" smtClean="0"/>
          </a:p>
          <a:p>
            <a:r>
              <a:rPr lang="zh-CN" altLang="zh-CN" dirty="0" smtClean="0"/>
              <a:t>以太网交换机使用</a:t>
            </a:r>
            <a:r>
              <a:rPr lang="zh-CN" altLang="zh-CN" dirty="0"/>
              <a:t>了</a:t>
            </a:r>
            <a:r>
              <a:rPr lang="zh-CN" altLang="zh-CN" dirty="0">
                <a:solidFill>
                  <a:srgbClr val="FF0000"/>
                </a:solidFill>
              </a:rPr>
              <a:t>专用的交换结构芯片，</a:t>
            </a:r>
            <a:r>
              <a:rPr lang="zh-CN" altLang="zh-CN" dirty="0"/>
              <a:t>用硬件转发，其转发速率要比使用软件转发的网桥快很多</a:t>
            </a:r>
            <a:r>
              <a:rPr lang="zh-CN" altLang="zh-CN" dirty="0" smtClean="0"/>
              <a:t>。</a:t>
            </a:r>
            <a:endParaRPr lang="en-US" altLang="zh-CN" dirty="0" smtClean="0"/>
          </a:p>
        </p:txBody>
      </p:sp>
    </p:spTree>
    <p:extLst>
      <p:ext uri="{BB962C8B-B14F-4D97-AF65-F5344CB8AC3E}">
        <p14:creationId xmlns="" xmlns:p14="http://schemas.microsoft.com/office/powerpoint/2010/main" val="4255625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smtClean="0"/>
              <a:t>以太网</a:t>
            </a:r>
            <a:r>
              <a:rPr lang="zh-CN" altLang="zh-CN" dirty="0"/>
              <a:t>交换机</a:t>
            </a:r>
            <a:r>
              <a:rPr lang="zh-CN" altLang="zh-CN" dirty="0" smtClean="0"/>
              <a:t>的</a:t>
            </a:r>
            <a:r>
              <a:rPr lang="zh-CN" altLang="en-US" dirty="0"/>
              <a:t>优点</a:t>
            </a:r>
          </a:p>
        </p:txBody>
      </p:sp>
      <p:sp>
        <p:nvSpPr>
          <p:cNvPr id="3" name="内容占位符 2"/>
          <p:cNvSpPr>
            <a:spLocks noGrp="1"/>
          </p:cNvSpPr>
          <p:nvPr>
            <p:ph idx="1"/>
          </p:nvPr>
        </p:nvSpPr>
        <p:spPr/>
        <p:txBody>
          <a:bodyPr/>
          <a:lstStyle/>
          <a:p>
            <a:r>
              <a:rPr lang="zh-CN" altLang="en-US" sz="2800" dirty="0" smtClean="0">
                <a:solidFill>
                  <a:srgbClr val="FF0000"/>
                </a:solidFill>
              </a:rPr>
              <a:t>用户独享带宽，增加了总容量</a:t>
            </a:r>
            <a:r>
              <a:rPr lang="zh-CN" altLang="en-US" sz="2800" dirty="0" smtClean="0"/>
              <a:t>。</a:t>
            </a:r>
            <a:endParaRPr lang="en-US" altLang="zh-CN" sz="2800" dirty="0"/>
          </a:p>
          <a:p>
            <a:pPr lvl="1"/>
            <a:r>
              <a:rPr lang="zh-CN" altLang="en-US" sz="2400" dirty="0" smtClean="0"/>
              <a:t>对于</a:t>
            </a:r>
            <a:r>
              <a:rPr lang="zh-CN" altLang="en-US" sz="2400" dirty="0"/>
              <a:t>普通 </a:t>
            </a:r>
            <a:r>
              <a:rPr lang="en-US" altLang="zh-CN" sz="2400" dirty="0"/>
              <a:t>10 </a:t>
            </a:r>
            <a:r>
              <a:rPr lang="en-US" altLang="zh-CN" sz="2400" dirty="0" err="1" smtClean="0"/>
              <a:t>Mbit</a:t>
            </a:r>
            <a:r>
              <a:rPr lang="en-US" altLang="zh-CN" sz="2400" dirty="0" smtClean="0"/>
              <a:t>/s </a:t>
            </a:r>
            <a:r>
              <a:rPr lang="zh-CN" altLang="en-US" sz="2400" dirty="0"/>
              <a:t>的共享式以太网，若共有 </a:t>
            </a:r>
            <a:r>
              <a:rPr lang="en-US" altLang="zh-CN" sz="2400" i="1" dirty="0"/>
              <a:t>N </a:t>
            </a:r>
            <a:r>
              <a:rPr lang="zh-CN" altLang="en-US" sz="2400" dirty="0"/>
              <a:t>个用户，则每个用户占有的平均带宽只有总</a:t>
            </a:r>
            <a:r>
              <a:rPr lang="zh-CN" altLang="en-US" sz="2400" dirty="0" smtClean="0"/>
              <a:t>带宽 </a:t>
            </a:r>
            <a:r>
              <a:rPr lang="en-US" altLang="zh-CN" sz="2400" dirty="0" smtClean="0"/>
              <a:t>(</a:t>
            </a:r>
            <a:r>
              <a:rPr lang="en-US" altLang="zh-CN" sz="2400" dirty="0"/>
              <a:t>10 </a:t>
            </a:r>
            <a:r>
              <a:rPr lang="en-US" altLang="zh-CN" sz="2400" dirty="0" smtClean="0"/>
              <a:t>Mbit/s)</a:t>
            </a:r>
            <a:r>
              <a:rPr lang="zh-CN" altLang="en-US" sz="2400" dirty="0" smtClean="0"/>
              <a:t>的 </a:t>
            </a:r>
            <a:r>
              <a:rPr lang="en-US" altLang="zh-CN" sz="2400" i="1" dirty="0"/>
              <a:t>N </a:t>
            </a:r>
            <a:r>
              <a:rPr lang="zh-CN" altLang="en-US" sz="2400" dirty="0"/>
              <a:t>分之一</a:t>
            </a:r>
            <a:r>
              <a:rPr lang="zh-CN" altLang="en-US" sz="2400" dirty="0" smtClean="0"/>
              <a:t>。</a:t>
            </a:r>
            <a:endParaRPr lang="en-US" altLang="zh-CN" sz="2400" dirty="0" smtClean="0"/>
          </a:p>
          <a:p>
            <a:pPr lvl="1"/>
            <a:r>
              <a:rPr lang="zh-CN" altLang="en-US" sz="2400" dirty="0" smtClean="0"/>
              <a:t>使用</a:t>
            </a:r>
            <a:r>
              <a:rPr lang="zh-CN" altLang="en-US" sz="2400" dirty="0"/>
              <a:t>以太网交换机时，虽然在每个接口到主机的带宽还是 </a:t>
            </a:r>
            <a:r>
              <a:rPr lang="en-US" altLang="zh-CN" sz="2400" dirty="0"/>
              <a:t>10 </a:t>
            </a:r>
            <a:r>
              <a:rPr lang="en-US" altLang="zh-CN" sz="2400" dirty="0" err="1" smtClean="0"/>
              <a:t>Mbit</a:t>
            </a:r>
            <a:r>
              <a:rPr lang="en-US" altLang="zh-CN" sz="2400" dirty="0" smtClean="0"/>
              <a:t>/s</a:t>
            </a:r>
            <a:r>
              <a:rPr lang="zh-CN" altLang="en-US" sz="2400" dirty="0"/>
              <a:t>，但由于一个用户在通信时是独占而不是和其他网络用户共享传输媒体的带宽，因此对于拥有 </a:t>
            </a:r>
            <a:r>
              <a:rPr lang="en-US" altLang="zh-CN" sz="2400" i="1" dirty="0" smtClean="0"/>
              <a:t>N </a:t>
            </a:r>
            <a:r>
              <a:rPr lang="zh-CN" altLang="en-US" sz="2400" dirty="0"/>
              <a:t>个接</a:t>
            </a:r>
            <a:r>
              <a:rPr lang="zh-CN" altLang="en-US" sz="2400" dirty="0" smtClean="0"/>
              <a:t>口</a:t>
            </a:r>
            <a:r>
              <a:rPr lang="zh-CN" altLang="en-US" sz="2400" dirty="0"/>
              <a:t>的交换机的总容量为 </a:t>
            </a:r>
            <a:r>
              <a:rPr lang="en-US" altLang="zh-CN" sz="2400" i="1" dirty="0"/>
              <a:t>N</a:t>
            </a:r>
            <a:r>
              <a:rPr lang="en-US" altLang="zh-CN" sz="2400" dirty="0">
                <a:sym typeface="Symbol" pitchFamily="18" charset="2"/>
              </a:rPr>
              <a:t></a:t>
            </a:r>
            <a:r>
              <a:rPr lang="en-US" altLang="zh-CN" sz="2400" dirty="0"/>
              <a:t>10 </a:t>
            </a:r>
            <a:r>
              <a:rPr lang="en-US" altLang="zh-CN" sz="2400" dirty="0" err="1" smtClean="0"/>
              <a:t>Mbit</a:t>
            </a:r>
            <a:r>
              <a:rPr lang="en-US" altLang="zh-CN" sz="2400" dirty="0" smtClean="0"/>
              <a:t>/s</a:t>
            </a:r>
            <a:r>
              <a:rPr lang="zh-CN" altLang="en-US" sz="2400" dirty="0" smtClean="0"/>
              <a:t>。</a:t>
            </a:r>
            <a:endParaRPr lang="en-US" altLang="zh-CN" sz="2000" dirty="0" smtClean="0"/>
          </a:p>
          <a:p>
            <a:r>
              <a:rPr lang="zh-CN" altLang="zh-CN" sz="2800" dirty="0" smtClean="0"/>
              <a:t>从</a:t>
            </a:r>
            <a:r>
              <a:rPr lang="zh-CN" altLang="zh-CN" sz="2800" dirty="0"/>
              <a:t>共享总线以太网转到交换式以太网时，所有接入设备的软件和硬件、适配器等都不</a:t>
            </a:r>
            <a:r>
              <a:rPr lang="zh-CN" altLang="zh-CN" sz="2800" dirty="0" smtClean="0"/>
              <a:t>需要</a:t>
            </a:r>
            <a:r>
              <a:rPr lang="zh-CN" altLang="en-US" sz="2800" dirty="0" smtClean="0"/>
              <a:t>做</a:t>
            </a:r>
            <a:r>
              <a:rPr lang="zh-CN" altLang="zh-CN" sz="2800" dirty="0" smtClean="0"/>
              <a:t>任何</a:t>
            </a:r>
            <a:r>
              <a:rPr lang="zh-CN" altLang="zh-CN" sz="2800" dirty="0"/>
              <a:t>改动。</a:t>
            </a:r>
          </a:p>
          <a:p>
            <a:r>
              <a:rPr lang="zh-CN" altLang="zh-CN" sz="2800" dirty="0" smtClean="0"/>
              <a:t>以太网</a:t>
            </a:r>
            <a:r>
              <a:rPr lang="zh-CN" altLang="zh-CN" sz="2800" dirty="0"/>
              <a:t>交换机一般都具有多种速率的接口</a:t>
            </a:r>
            <a:r>
              <a:rPr lang="zh-CN" altLang="zh-CN" sz="2800" dirty="0" smtClean="0"/>
              <a:t>，方便</a:t>
            </a:r>
            <a:r>
              <a:rPr lang="zh-CN" altLang="zh-CN" sz="2800" dirty="0"/>
              <a:t>了各种不同情况的用户</a:t>
            </a:r>
            <a:r>
              <a:rPr lang="zh-CN" altLang="zh-CN" sz="2800" dirty="0" smtClean="0"/>
              <a:t>。</a:t>
            </a:r>
            <a:endParaRPr lang="zh-CN" altLang="zh-CN" sz="2800" dirty="0"/>
          </a:p>
        </p:txBody>
      </p:sp>
    </p:spTree>
    <p:extLst>
      <p:ext uri="{BB962C8B-B14F-4D97-AF65-F5344CB8AC3E}">
        <p14:creationId xmlns="" xmlns:p14="http://schemas.microsoft.com/office/powerpoint/2010/main" val="34041347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以太网</a:t>
            </a:r>
            <a:r>
              <a:rPr lang="zh-CN" altLang="zh-CN" dirty="0" smtClean="0"/>
              <a:t>交换机</a:t>
            </a:r>
            <a:r>
              <a:rPr lang="zh-CN" altLang="en-US" dirty="0" smtClean="0"/>
              <a:t>的交换方式</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存储转发</a:t>
            </a:r>
            <a:r>
              <a:rPr lang="zh-CN" altLang="zh-CN" dirty="0" smtClean="0">
                <a:solidFill>
                  <a:srgbClr val="FF0000"/>
                </a:solidFill>
              </a:rPr>
              <a:t>方式</a:t>
            </a:r>
            <a:endParaRPr lang="en-US" altLang="zh-CN" dirty="0" smtClean="0">
              <a:solidFill>
                <a:srgbClr val="FF0000"/>
              </a:solidFill>
            </a:endParaRPr>
          </a:p>
          <a:p>
            <a:pPr lvl="1"/>
            <a:r>
              <a:rPr lang="zh-CN" altLang="zh-CN" dirty="0"/>
              <a:t>把整个数据帧先缓存后再进行</a:t>
            </a:r>
            <a:r>
              <a:rPr lang="zh-CN" altLang="zh-CN" dirty="0" smtClean="0"/>
              <a:t>处理</a:t>
            </a:r>
            <a:r>
              <a:rPr lang="zh-CN" altLang="en-US" dirty="0" smtClean="0"/>
              <a:t>。</a:t>
            </a:r>
            <a:endParaRPr lang="en-US" altLang="zh-CN" dirty="0"/>
          </a:p>
          <a:p>
            <a:r>
              <a:rPr lang="zh-CN" altLang="zh-CN" dirty="0" smtClean="0">
                <a:solidFill>
                  <a:srgbClr val="FF0000"/>
                </a:solidFill>
              </a:rPr>
              <a:t>直通</a:t>
            </a:r>
            <a:r>
              <a:rPr lang="en-US" altLang="zh-CN" dirty="0" smtClean="0">
                <a:solidFill>
                  <a:srgbClr val="FF0000"/>
                </a:solidFill>
              </a:rPr>
              <a:t> (</a:t>
            </a:r>
            <a:r>
              <a:rPr lang="en-US" altLang="zh-CN" dirty="0">
                <a:solidFill>
                  <a:srgbClr val="FF0000"/>
                </a:solidFill>
              </a:rPr>
              <a:t>cut-through</a:t>
            </a:r>
            <a:r>
              <a:rPr lang="en-US" altLang="zh-CN" dirty="0" smtClean="0">
                <a:solidFill>
                  <a:srgbClr val="FF0000"/>
                </a:solidFill>
              </a:rPr>
              <a:t>) </a:t>
            </a:r>
            <a:r>
              <a:rPr lang="zh-CN" altLang="zh-CN" dirty="0" smtClean="0">
                <a:solidFill>
                  <a:srgbClr val="FF0000"/>
                </a:solidFill>
              </a:rPr>
              <a:t>方式</a:t>
            </a:r>
            <a:endParaRPr lang="en-US" altLang="zh-CN" dirty="0" smtClean="0">
              <a:solidFill>
                <a:srgbClr val="FF0000"/>
              </a:solidFill>
            </a:endParaRPr>
          </a:p>
          <a:p>
            <a:pPr lvl="1"/>
            <a:r>
              <a:rPr lang="zh-CN" altLang="zh-CN" dirty="0"/>
              <a:t>接收数据帧的同时就</a:t>
            </a:r>
            <a:r>
              <a:rPr lang="zh-CN" altLang="zh-CN" dirty="0">
                <a:solidFill>
                  <a:srgbClr val="0000FF"/>
                </a:solidFill>
              </a:rPr>
              <a:t>立即按数据帧的</a:t>
            </a:r>
            <a:r>
              <a:rPr lang="zh-CN" altLang="zh-CN" dirty="0" smtClean="0">
                <a:solidFill>
                  <a:srgbClr val="0000FF"/>
                </a:solidFill>
              </a:rPr>
              <a:t>目的</a:t>
            </a:r>
            <a:r>
              <a:rPr lang="en-US" altLang="zh-CN" dirty="0" smtClean="0">
                <a:solidFill>
                  <a:srgbClr val="0000FF"/>
                </a:solidFill>
              </a:rPr>
              <a:t> MAC </a:t>
            </a:r>
            <a:r>
              <a:rPr lang="zh-CN" altLang="zh-CN" dirty="0" smtClean="0">
                <a:solidFill>
                  <a:srgbClr val="0000FF"/>
                </a:solidFill>
              </a:rPr>
              <a:t>地址</a:t>
            </a:r>
            <a:r>
              <a:rPr lang="zh-CN" altLang="zh-CN" dirty="0"/>
              <a:t>决定该帧的转发接口，因而提高了帧的转发</a:t>
            </a:r>
            <a:r>
              <a:rPr lang="zh-CN" altLang="zh-CN" dirty="0" smtClean="0"/>
              <a:t>速度</a:t>
            </a:r>
            <a:r>
              <a:rPr lang="zh-CN" altLang="en-US" dirty="0" smtClean="0"/>
              <a:t>。</a:t>
            </a:r>
            <a:endParaRPr lang="en-US" altLang="zh-CN" dirty="0" smtClean="0"/>
          </a:p>
          <a:p>
            <a:pPr lvl="1"/>
            <a:r>
              <a:rPr lang="zh-CN" altLang="zh-CN" dirty="0">
                <a:solidFill>
                  <a:srgbClr val="FF0000"/>
                </a:solidFill>
              </a:rPr>
              <a:t>缺点</a:t>
            </a:r>
            <a:r>
              <a:rPr lang="zh-CN" altLang="zh-CN" dirty="0"/>
              <a:t>是它不检查差错就直接将帧转发出去，因此有可能也将一些无效帧转发给其他的</a:t>
            </a:r>
            <a:r>
              <a:rPr lang="zh-CN" altLang="zh-CN" dirty="0" smtClean="0"/>
              <a:t>站</a:t>
            </a:r>
            <a:r>
              <a:rPr lang="zh-CN" altLang="en-US" dirty="0" smtClean="0"/>
              <a:t>。</a:t>
            </a:r>
            <a:endParaRPr lang="zh-CN" altLang="en-US" dirty="0"/>
          </a:p>
        </p:txBody>
      </p:sp>
      <p:sp>
        <p:nvSpPr>
          <p:cNvPr id="4" name="矩形 3"/>
          <p:cNvSpPr/>
          <p:nvPr/>
        </p:nvSpPr>
        <p:spPr>
          <a:xfrm>
            <a:off x="704528" y="5079234"/>
            <a:ext cx="8784976" cy="870046"/>
          </a:xfrm>
          <a:prstGeom prst="rect">
            <a:avLst/>
          </a:prstGeom>
          <a:solidFill>
            <a:srgbClr val="FFFF66"/>
          </a:solidFill>
          <a:ln>
            <a:solidFill>
              <a:schemeClr val="tx1"/>
            </a:solidFill>
          </a:ln>
        </p:spPr>
        <p:txBody>
          <a:bodyPr wrap="square">
            <a:spAutoFit/>
          </a:bodyPr>
          <a:lstStyle/>
          <a:p>
            <a:pPr>
              <a:lnSpc>
                <a:spcPct val="110000"/>
              </a:lnSpc>
              <a:buSzPct val="80000"/>
            </a:pPr>
            <a:r>
              <a:rPr lang="zh-CN" altLang="zh-CN" sz="2400" b="1" dirty="0">
                <a:solidFill>
                  <a:srgbClr val="000066"/>
                </a:solidFill>
                <a:latin typeface="+mn-lt"/>
                <a:ea typeface="黑体" pitchFamily="2" charset="-122"/>
              </a:rPr>
              <a:t>在某些情况下，仍需要采用基于软件的存储转发方式进行交换，例如，当需要进行线路速率匹配、协议转换或差错检测</a:t>
            </a:r>
            <a:r>
              <a:rPr lang="zh-CN" altLang="zh-CN" sz="2400" b="1" dirty="0" smtClean="0">
                <a:solidFill>
                  <a:srgbClr val="000066"/>
                </a:solidFill>
                <a:latin typeface="+mn-lt"/>
                <a:ea typeface="黑体" pitchFamily="2" charset="-122"/>
              </a:rPr>
              <a:t>时</a:t>
            </a:r>
            <a:r>
              <a:rPr lang="zh-CN" altLang="en-US" sz="2400" b="1" dirty="0" smtClean="0">
                <a:solidFill>
                  <a:srgbClr val="000066"/>
                </a:solidFill>
                <a:latin typeface="+mn-lt"/>
                <a:ea typeface="黑体" pitchFamily="2" charset="-122"/>
              </a:rPr>
              <a:t>。</a:t>
            </a:r>
            <a:endParaRPr lang="zh-CN" altLang="en-US" sz="2400" b="1" dirty="0">
              <a:solidFill>
                <a:srgbClr val="000066"/>
              </a:solidFill>
              <a:latin typeface="+mn-lt"/>
              <a:ea typeface="黑体" pitchFamily="2" charset="-122"/>
            </a:endParaRPr>
          </a:p>
        </p:txBody>
      </p:sp>
    </p:spTree>
    <p:extLst>
      <p:ext uri="{BB962C8B-B14F-4D97-AF65-F5344CB8AC3E}">
        <p14:creationId xmlns="" xmlns:p14="http://schemas.microsoft.com/office/powerpoint/2010/main" val="29828006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zh-CN" dirty="0"/>
              <a:t>以太网交换机的自学习功能</a:t>
            </a:r>
            <a:endParaRPr lang="zh-CN" altLang="en-US" dirty="0"/>
          </a:p>
        </p:txBody>
      </p:sp>
      <p:sp>
        <p:nvSpPr>
          <p:cNvPr id="3" name="内容占位符 2"/>
          <p:cNvSpPr>
            <a:spLocks noGrp="1"/>
          </p:cNvSpPr>
          <p:nvPr>
            <p:ph idx="1"/>
          </p:nvPr>
        </p:nvSpPr>
        <p:spPr/>
        <p:txBody>
          <a:bodyPr/>
          <a:lstStyle/>
          <a:p>
            <a:r>
              <a:rPr lang="zh-CN" altLang="zh-CN" dirty="0"/>
              <a:t>以太网</a:t>
            </a:r>
            <a:r>
              <a:rPr lang="zh-CN" altLang="zh-CN" dirty="0" smtClean="0"/>
              <a:t>交换机</a:t>
            </a:r>
            <a:r>
              <a:rPr lang="zh-CN" altLang="en-US" dirty="0" smtClean="0"/>
              <a:t>运行自学习算法自动维护</a:t>
            </a:r>
            <a:r>
              <a:rPr lang="zh-CN" altLang="en-US" dirty="0" smtClean="0">
                <a:solidFill>
                  <a:srgbClr val="FF0000"/>
                </a:solidFill>
              </a:rPr>
              <a:t>交换表</a:t>
            </a:r>
            <a:r>
              <a:rPr lang="zh-CN" altLang="en-US" dirty="0">
                <a:solidFill>
                  <a:srgbClr val="FF0000"/>
                </a:solidFill>
              </a:rPr>
              <a:t>。</a:t>
            </a:r>
            <a:endParaRPr lang="en-US" altLang="zh-CN" dirty="0">
              <a:solidFill>
                <a:srgbClr val="FF0000"/>
              </a:solidFill>
            </a:endParaRPr>
          </a:p>
          <a:p>
            <a:r>
              <a:rPr lang="zh-CN" altLang="zh-CN" dirty="0" smtClean="0"/>
              <a:t>开始</a:t>
            </a:r>
            <a:r>
              <a:rPr lang="zh-CN" altLang="en-US" dirty="0" smtClean="0"/>
              <a:t>时</a:t>
            </a:r>
            <a:r>
              <a:rPr lang="zh-CN" altLang="zh-CN" dirty="0" smtClean="0"/>
              <a:t>，</a:t>
            </a:r>
            <a:r>
              <a:rPr lang="zh-CN" altLang="zh-CN" dirty="0"/>
              <a:t>以太网交换机里面的交换表是空</a:t>
            </a:r>
            <a:r>
              <a:rPr lang="zh-CN" altLang="zh-CN" dirty="0" smtClean="0"/>
              <a:t>的</a:t>
            </a:r>
            <a:r>
              <a:rPr lang="zh-CN" altLang="en-US" dirty="0" smtClean="0"/>
              <a:t>。</a:t>
            </a:r>
            <a:endParaRPr lang="zh-CN" altLang="en-US" dirty="0"/>
          </a:p>
        </p:txBody>
      </p:sp>
      <p:grpSp>
        <p:nvGrpSpPr>
          <p:cNvPr id="41" name="组合 40"/>
          <p:cNvGrpSpPr/>
          <p:nvPr/>
        </p:nvGrpSpPr>
        <p:grpSpPr>
          <a:xfrm>
            <a:off x="2390532" y="2564904"/>
            <a:ext cx="4908912" cy="3702025"/>
            <a:chOff x="2390532" y="2564904"/>
            <a:chExt cx="4908912" cy="3702025"/>
          </a:xfrm>
        </p:grpSpPr>
        <p:sp>
          <p:nvSpPr>
            <p:cNvPr id="4" name="矩形 3"/>
            <p:cNvSpPr/>
            <p:nvPr/>
          </p:nvSpPr>
          <p:spPr>
            <a:xfrm>
              <a:off x="3452903" y="29974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5" name="Rectangle 44"/>
            <p:cNvSpPr>
              <a:spLocks noChangeArrowheads="1"/>
            </p:cNvSpPr>
            <p:nvPr/>
          </p:nvSpPr>
          <p:spPr bwMode="auto">
            <a:xfrm>
              <a:off x="3575141" y="4149960"/>
              <a:ext cx="2601995" cy="1439863"/>
            </a:xfrm>
            <a:prstGeom prst="rect">
              <a:avLst/>
            </a:prstGeom>
            <a:solidFill>
              <a:schemeClr val="bg1"/>
            </a:solidFill>
            <a:ln w="9525">
              <a:solidFill>
                <a:schemeClr val="tx1"/>
              </a:solidFill>
              <a:miter lim="800000"/>
              <a:headEnd/>
              <a:tailEnd/>
            </a:ln>
          </p:spPr>
          <p:txBody>
            <a:bodyPr wrap="none" anchor="ctr"/>
            <a:lstStyle/>
            <a:p>
              <a:endParaRPr lang="zh-CN" altLang="en-US" b="1">
                <a:latin typeface="+mn-lt"/>
                <a:ea typeface="黑体" pitchFamily="2" charset="-122"/>
              </a:endParaRPr>
            </a:p>
          </p:txBody>
        </p:sp>
        <p:cxnSp>
          <p:nvCxnSpPr>
            <p:cNvPr id="6" name="直接连接符 5"/>
            <p:cNvCxnSpPr>
              <a:stCxn id="27" idx="3"/>
            </p:cNvCxnSpPr>
            <p:nvPr/>
          </p:nvCxnSpPr>
          <p:spPr>
            <a:xfrm>
              <a:off x="6329680" y="36242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4" idx="1"/>
            </p:cNvCxnSpPr>
            <p:nvPr/>
          </p:nvCxnSpPr>
          <p:spPr>
            <a:xfrm flipV="1">
              <a:off x="2948079" y="3624219"/>
              <a:ext cx="504827"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3"/>
            </p:cNvCxnSpPr>
            <p:nvPr/>
          </p:nvCxnSpPr>
          <p:spPr>
            <a:xfrm flipV="1">
              <a:off x="6329680" y="31418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1" idx="1"/>
            </p:cNvCxnSpPr>
            <p:nvPr/>
          </p:nvCxnSpPr>
          <p:spPr>
            <a:xfrm>
              <a:off x="3019516" y="31418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4146785"/>
              <a:ext cx="2652795" cy="6560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600" b="1" dirty="0">
                  <a:latin typeface="+mn-lt"/>
                  <a:ea typeface="黑体" pitchFamily="2" charset="-122"/>
                </a:rPr>
                <a:t>MAC</a:t>
              </a:r>
              <a:r>
                <a:rPr kumimoji="1" lang="zh-CN" altLang="en-US" sz="1600" b="1" dirty="0">
                  <a:latin typeface="+mn-lt"/>
                  <a:ea typeface="黑体" pitchFamily="2" charset="-122"/>
                </a:rPr>
                <a:t>地址  </a:t>
              </a:r>
              <a:r>
                <a:rPr kumimoji="1" lang="zh-CN" altLang="en-US" sz="1600" b="1" dirty="0" smtClean="0">
                  <a:latin typeface="+mn-lt"/>
                  <a:ea typeface="黑体" pitchFamily="2" charset="-122"/>
                </a:rPr>
                <a:t>接口   有效时间</a:t>
              </a:r>
              <a:endParaRPr kumimoji="1" lang="zh-CN" altLang="en-US" sz="1600" b="1" dirty="0">
                <a:latin typeface="+mn-lt"/>
                <a:ea typeface="黑体" pitchFamily="2" charset="-122"/>
              </a:endParaRPr>
            </a:p>
            <a:p>
              <a:pPr defTabSz="762000" eaLnBrk="0" hangingPunct="0">
                <a:lnSpc>
                  <a:spcPct val="115000"/>
                </a:lnSpc>
              </a:pPr>
              <a:r>
                <a:rPr kumimoji="1" lang="zh-CN" altLang="en-US" sz="1600" b="1" dirty="0">
                  <a:latin typeface="+mn-lt"/>
                  <a:ea typeface="黑体" pitchFamily="2" charset="-122"/>
                </a:rPr>
                <a:t>   </a:t>
              </a:r>
              <a:endParaRPr kumimoji="1" lang="en-US" altLang="zh-CN" sz="1600" b="1" baseline="-25000" dirty="0">
                <a:latin typeface="+mn-lt"/>
                <a:ea typeface="黑体" pitchFamily="2" charset="-122"/>
              </a:endParaRPr>
            </a:p>
          </p:txBody>
        </p:sp>
        <p:sp>
          <p:nvSpPr>
            <p:cNvPr id="11" name="Rectangle 24"/>
            <p:cNvSpPr>
              <a:spLocks noChangeArrowheads="1"/>
            </p:cNvSpPr>
            <p:nvPr/>
          </p:nvSpPr>
          <p:spPr bwMode="auto">
            <a:xfrm>
              <a:off x="3944888" y="2564904"/>
              <a:ext cx="2039021"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400" b="1" dirty="0">
                  <a:latin typeface="黑体" pitchFamily="2" charset="-122"/>
                  <a:ea typeface="黑体" pitchFamily="2" charset="-122"/>
                </a:rPr>
                <a:t>以太网交换机</a:t>
              </a:r>
              <a:endParaRPr kumimoji="1" lang="en-US" altLang="zh-CN" sz="2400" b="1" dirty="0">
                <a:latin typeface="黑体" pitchFamily="2" charset="-122"/>
                <a:ea typeface="黑体" pitchFamily="2" charset="-122"/>
              </a:endParaRPr>
            </a:p>
          </p:txBody>
        </p:sp>
        <p:pic>
          <p:nvPicPr>
            <p:cNvPr id="12" name="Picture 19"/>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660741" y="2852973"/>
              <a:ext cx="468313"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Rectangle 34"/>
            <p:cNvSpPr>
              <a:spLocks noChangeArrowheads="1"/>
            </p:cNvSpPr>
            <p:nvPr/>
          </p:nvSpPr>
          <p:spPr bwMode="auto">
            <a:xfrm>
              <a:off x="2390532" y="2805348"/>
              <a:ext cx="330220"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A</a:t>
              </a:r>
              <a:endParaRPr kumimoji="1" lang="en-US" altLang="zh-CN" sz="1600" b="1" baseline="-25000" dirty="0">
                <a:latin typeface="+mn-lt"/>
                <a:ea typeface="黑体" pitchFamily="2" charset="-122"/>
              </a:endParaRPr>
            </a:p>
          </p:txBody>
        </p:sp>
        <p:sp>
          <p:nvSpPr>
            <p:cNvPr id="17" name="Line 50"/>
            <p:cNvSpPr>
              <a:spLocks noChangeShapeType="1"/>
            </p:cNvSpPr>
            <p:nvPr/>
          </p:nvSpPr>
          <p:spPr bwMode="auto">
            <a:xfrm>
              <a:off x="4510179" y="4149960"/>
              <a:ext cx="0" cy="143986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mn-lt"/>
                <a:ea typeface="黑体" pitchFamily="2" charset="-122"/>
              </a:endParaRPr>
            </a:p>
          </p:txBody>
        </p:sp>
        <p:grpSp>
          <p:nvGrpSpPr>
            <p:cNvPr id="37" name="组合 36"/>
            <p:cNvGrpSpPr/>
            <p:nvPr/>
          </p:nvGrpSpPr>
          <p:grpSpPr>
            <a:xfrm>
              <a:off x="3575141" y="4437298"/>
              <a:ext cx="2601995" cy="863600"/>
              <a:chOff x="3575141" y="4437298"/>
              <a:chExt cx="1439863" cy="863600"/>
            </a:xfrm>
          </p:grpSpPr>
          <p:sp>
            <p:nvSpPr>
              <p:cNvPr id="14" name="Line 45"/>
              <p:cNvSpPr>
                <a:spLocks noChangeShapeType="1"/>
              </p:cNvSpPr>
              <p:nvPr/>
            </p:nvSpPr>
            <p:spPr bwMode="auto">
              <a:xfrm>
                <a:off x="3575141" y="4437298"/>
                <a:ext cx="1439863"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mn-lt"/>
                  <a:ea typeface="黑体" pitchFamily="2" charset="-122"/>
                </a:endParaRPr>
              </a:p>
            </p:txBody>
          </p:sp>
          <p:sp>
            <p:nvSpPr>
              <p:cNvPr id="15" name="Line 46"/>
              <p:cNvSpPr>
                <a:spLocks noChangeShapeType="1"/>
              </p:cNvSpPr>
              <p:nvPr/>
            </p:nvSpPr>
            <p:spPr bwMode="auto">
              <a:xfrm>
                <a:off x="3575141" y="4724635"/>
                <a:ext cx="1439863"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mn-lt"/>
                  <a:ea typeface="黑体" pitchFamily="2" charset="-122"/>
                </a:endParaRPr>
              </a:p>
            </p:txBody>
          </p:sp>
          <p:sp>
            <p:nvSpPr>
              <p:cNvPr id="16" name="Line 47"/>
              <p:cNvSpPr>
                <a:spLocks noChangeShapeType="1"/>
              </p:cNvSpPr>
              <p:nvPr/>
            </p:nvSpPr>
            <p:spPr bwMode="auto">
              <a:xfrm>
                <a:off x="3575141" y="5011973"/>
                <a:ext cx="1439863" cy="158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mn-lt"/>
                  <a:ea typeface="黑体" pitchFamily="2" charset="-122"/>
                </a:endParaRPr>
              </a:p>
            </p:txBody>
          </p:sp>
          <p:sp>
            <p:nvSpPr>
              <p:cNvPr id="18" name="Line 66"/>
              <p:cNvSpPr>
                <a:spLocks noChangeShapeType="1"/>
              </p:cNvSpPr>
              <p:nvPr/>
            </p:nvSpPr>
            <p:spPr bwMode="auto">
              <a:xfrm>
                <a:off x="3575141" y="5299310"/>
                <a:ext cx="1439863" cy="158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mn-lt"/>
                  <a:ea typeface="黑体" pitchFamily="2" charset="-122"/>
                </a:endParaRPr>
              </a:p>
            </p:txBody>
          </p:sp>
        </p:grpSp>
        <p:grpSp>
          <p:nvGrpSpPr>
            <p:cNvPr id="19" name="组合 57"/>
            <p:cNvGrpSpPr>
              <a:grpSpLocks/>
            </p:cNvGrpSpPr>
            <p:nvPr/>
          </p:nvGrpSpPr>
          <p:grpSpPr bwMode="auto">
            <a:xfrm>
              <a:off x="3452906" y="3068873"/>
              <a:ext cx="296557" cy="335989"/>
              <a:chOff x="2267744" y="1268760"/>
              <a:chExt cx="297274" cy="335989"/>
            </a:xfrm>
          </p:grpSpPr>
          <p:sp>
            <p:nvSpPr>
              <p:cNvPr id="20" name="矩形 19"/>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1"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1</a:t>
                </a:r>
                <a:endParaRPr kumimoji="1" lang="en-US" altLang="zh-CN" sz="1600" b="1" baseline="-25000">
                  <a:latin typeface="+mn-lt"/>
                  <a:ea typeface="黑体" pitchFamily="2" charset="-122"/>
                </a:endParaRPr>
              </a:p>
            </p:txBody>
          </p:sp>
        </p:grpSp>
        <p:grpSp>
          <p:nvGrpSpPr>
            <p:cNvPr id="22" name="组合 58"/>
            <p:cNvGrpSpPr>
              <a:grpSpLocks/>
            </p:cNvGrpSpPr>
            <p:nvPr/>
          </p:nvGrpSpPr>
          <p:grpSpPr bwMode="auto">
            <a:xfrm>
              <a:off x="3452906" y="3456224"/>
              <a:ext cx="296557" cy="335989"/>
              <a:chOff x="2267744" y="1268760"/>
              <a:chExt cx="297274" cy="337019"/>
            </a:xfrm>
          </p:grpSpPr>
          <p:sp>
            <p:nvSpPr>
              <p:cNvPr id="23" name="矩形 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4"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2</a:t>
                </a:r>
                <a:endParaRPr kumimoji="1" lang="en-US" altLang="zh-CN" sz="1600" b="1" baseline="-25000">
                  <a:latin typeface="+mn-lt"/>
                  <a:ea typeface="黑体" pitchFamily="2" charset="-122"/>
                </a:endParaRPr>
              </a:p>
            </p:txBody>
          </p:sp>
        </p:grpSp>
        <p:grpSp>
          <p:nvGrpSpPr>
            <p:cNvPr id="25" name="组合 61"/>
            <p:cNvGrpSpPr>
              <a:grpSpLocks/>
            </p:cNvGrpSpPr>
            <p:nvPr/>
          </p:nvGrpSpPr>
          <p:grpSpPr bwMode="auto">
            <a:xfrm>
              <a:off x="6033123" y="3456224"/>
              <a:ext cx="296557" cy="335989"/>
              <a:chOff x="2267744" y="1268760"/>
              <a:chExt cx="295640" cy="337019"/>
            </a:xfrm>
          </p:grpSpPr>
          <p:sp>
            <p:nvSpPr>
              <p:cNvPr id="26" name="矩形 2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7"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4</a:t>
                </a:r>
                <a:endParaRPr kumimoji="1" lang="en-US" altLang="zh-CN" sz="1600" b="1" baseline="-25000">
                  <a:latin typeface="+mn-lt"/>
                  <a:ea typeface="黑体" pitchFamily="2" charset="-122"/>
                </a:endParaRPr>
              </a:p>
            </p:txBody>
          </p:sp>
        </p:grpSp>
        <p:grpSp>
          <p:nvGrpSpPr>
            <p:cNvPr id="28" name="组合 64"/>
            <p:cNvGrpSpPr>
              <a:grpSpLocks/>
            </p:cNvGrpSpPr>
            <p:nvPr/>
          </p:nvGrpSpPr>
          <p:grpSpPr bwMode="auto">
            <a:xfrm>
              <a:off x="6033123" y="3068873"/>
              <a:ext cx="296557" cy="335989"/>
              <a:chOff x="2267744" y="1268760"/>
              <a:chExt cx="295640" cy="335429"/>
            </a:xfrm>
          </p:grpSpPr>
          <p:sp>
            <p:nvSpPr>
              <p:cNvPr id="29" name="矩形 28"/>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0"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3</a:t>
                </a:r>
                <a:endParaRPr kumimoji="1" lang="en-US" altLang="zh-CN" sz="1600" b="1" baseline="-25000">
                  <a:latin typeface="+mn-lt"/>
                  <a:ea typeface="黑体" pitchFamily="2" charset="-122"/>
                </a:endParaRPr>
              </a:p>
            </p:txBody>
          </p:sp>
        </p:grpSp>
        <p:sp>
          <p:nvSpPr>
            <p:cNvPr id="31" name="Rectangle 24"/>
            <p:cNvSpPr>
              <a:spLocks noChangeArrowheads="1"/>
            </p:cNvSpPr>
            <p:nvPr/>
          </p:nvSpPr>
          <p:spPr bwMode="auto">
            <a:xfrm>
              <a:off x="4586536" y="3818173"/>
              <a:ext cx="880050" cy="3667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b="1" dirty="0">
                  <a:latin typeface="+mn-lt"/>
                  <a:ea typeface="黑体" pitchFamily="2" charset="-122"/>
                </a:rPr>
                <a:t>交换表</a:t>
              </a:r>
              <a:endParaRPr kumimoji="1" lang="en-US" altLang="zh-CN" b="1" dirty="0">
                <a:latin typeface="+mn-lt"/>
                <a:ea typeface="黑体" pitchFamily="2" charset="-122"/>
              </a:endParaRPr>
            </a:p>
          </p:txBody>
        </p:sp>
        <p:pic>
          <p:nvPicPr>
            <p:cNvPr id="32" name="Picture 19"/>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609383" y="3500673"/>
              <a:ext cx="468312"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3" name="Rectangle 34"/>
            <p:cNvSpPr>
              <a:spLocks noChangeArrowheads="1"/>
            </p:cNvSpPr>
            <p:nvPr/>
          </p:nvSpPr>
          <p:spPr bwMode="auto">
            <a:xfrm>
              <a:off x="6969224" y="3453048"/>
              <a:ext cx="330220"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D</a:t>
              </a:r>
              <a:endParaRPr kumimoji="1" lang="en-US" altLang="zh-CN" sz="1600" b="1" baseline="-25000" dirty="0">
                <a:latin typeface="+mn-lt"/>
                <a:ea typeface="黑体" pitchFamily="2" charset="-122"/>
              </a:endParaRPr>
            </a:p>
          </p:txBody>
        </p:sp>
        <p:pic>
          <p:nvPicPr>
            <p:cNvPr id="34" name="Picture 19"/>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660741" y="3500673"/>
              <a:ext cx="468313"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5" name="Picture 19"/>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609383" y="2852973"/>
              <a:ext cx="468312"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 name="Rectangle 34"/>
            <p:cNvSpPr>
              <a:spLocks noChangeArrowheads="1"/>
            </p:cNvSpPr>
            <p:nvPr/>
          </p:nvSpPr>
          <p:spPr bwMode="auto">
            <a:xfrm>
              <a:off x="6969224" y="2805348"/>
              <a:ext cx="330220"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B</a:t>
              </a:r>
              <a:endParaRPr kumimoji="1" lang="en-US" altLang="zh-CN" sz="1600" b="1" baseline="-25000" dirty="0">
                <a:latin typeface="+mn-lt"/>
                <a:ea typeface="黑体" pitchFamily="2" charset="-122"/>
              </a:endParaRPr>
            </a:p>
          </p:txBody>
        </p:sp>
        <p:sp>
          <p:nvSpPr>
            <p:cNvPr id="38" name="Line 50"/>
            <p:cNvSpPr>
              <a:spLocks noChangeShapeType="1"/>
            </p:cNvSpPr>
            <p:nvPr/>
          </p:nvSpPr>
          <p:spPr bwMode="auto">
            <a:xfrm>
              <a:off x="5097554" y="4149960"/>
              <a:ext cx="0" cy="143986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mn-lt"/>
                <a:ea typeface="黑体" pitchFamily="2" charset="-122"/>
              </a:endParaRPr>
            </a:p>
          </p:txBody>
        </p:sp>
        <p:sp>
          <p:nvSpPr>
            <p:cNvPr id="39" name="Rectangle 34"/>
            <p:cNvSpPr>
              <a:spLocks noChangeArrowheads="1"/>
            </p:cNvSpPr>
            <p:nvPr/>
          </p:nvSpPr>
          <p:spPr bwMode="auto">
            <a:xfrm>
              <a:off x="2403252" y="3501008"/>
              <a:ext cx="330220"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C</a:t>
              </a:r>
              <a:endParaRPr kumimoji="1" lang="en-US" altLang="zh-CN" sz="1600" b="1" baseline="-25000" dirty="0">
                <a:latin typeface="+mn-lt"/>
                <a:ea typeface="黑体" pitchFamily="2" charset="-122"/>
              </a:endParaRPr>
            </a:p>
          </p:txBody>
        </p:sp>
        <p:sp>
          <p:nvSpPr>
            <p:cNvPr id="40" name="矩形 39"/>
            <p:cNvSpPr/>
            <p:nvPr/>
          </p:nvSpPr>
          <p:spPr>
            <a:xfrm>
              <a:off x="3417503" y="5805264"/>
              <a:ext cx="2969083" cy="461665"/>
            </a:xfrm>
            <a:prstGeom prst="rect">
              <a:avLst/>
            </a:prstGeom>
          </p:spPr>
          <p:txBody>
            <a:bodyPr wrap="square">
              <a:spAutoFit/>
            </a:bodyPr>
            <a:lstStyle/>
            <a:p>
              <a:pPr algn="ctr"/>
              <a:r>
                <a:rPr lang="zh-CN" altLang="en-US" sz="2400" b="1" dirty="0">
                  <a:latin typeface="+mn-lt"/>
                  <a:ea typeface="黑体" pitchFamily="2" charset="-122"/>
                </a:rPr>
                <a:t>交换表一开始是空的</a:t>
              </a:r>
            </a:p>
          </p:txBody>
        </p:sp>
      </p:grpSp>
    </p:spTree>
    <p:extLst>
      <p:ext uri="{BB962C8B-B14F-4D97-AF65-F5344CB8AC3E}">
        <p14:creationId xmlns="" xmlns:p14="http://schemas.microsoft.com/office/powerpoint/2010/main" val="34138831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a:t>
            </a:r>
            <a:r>
              <a:rPr lang="zh-CN" altLang="en-US" sz="3200" dirty="0" smtClean="0"/>
              <a:t>算法</a:t>
            </a:r>
            <a:r>
              <a:rPr lang="en-US" altLang="zh-CN" sz="3200" dirty="0" smtClean="0"/>
              <a:t/>
            </a:r>
            <a:br>
              <a:rPr lang="en-US" altLang="zh-CN" sz="3200" dirty="0" smtClean="0"/>
            </a:br>
            <a:r>
              <a:rPr lang="zh-CN" altLang="en-US" sz="3200" dirty="0" smtClean="0"/>
              <a:t>处理</a:t>
            </a:r>
            <a:r>
              <a:rPr lang="zh-CN" altLang="en-US" sz="3200" dirty="0"/>
              <a:t>收到的帧和</a:t>
            </a:r>
            <a:r>
              <a:rPr lang="zh-CN" altLang="en-US" sz="3200" dirty="0" smtClean="0"/>
              <a:t>建立交换表</a:t>
            </a:r>
            <a:endParaRPr lang="zh-CN" altLang="en-US" sz="3200" dirty="0"/>
          </a:p>
        </p:txBody>
      </p:sp>
      <p:sp>
        <p:nvSpPr>
          <p:cNvPr id="3" name="内容占位符 2"/>
          <p:cNvSpPr>
            <a:spLocks noGrp="1"/>
          </p:cNvSpPr>
          <p:nvPr>
            <p:ph idx="1"/>
          </p:nvPr>
        </p:nvSpPr>
        <p:spPr/>
        <p:txBody>
          <a:bodyPr/>
          <a:lstStyle/>
          <a:p>
            <a:r>
              <a:rPr lang="zh-CN" altLang="en-US" sz="2800" dirty="0" smtClean="0"/>
              <a:t>设</a:t>
            </a:r>
            <a:r>
              <a:rPr lang="en-US" altLang="zh-CN" sz="2800" dirty="0" smtClean="0"/>
              <a:t>A </a:t>
            </a:r>
            <a:r>
              <a:rPr lang="zh-CN" altLang="zh-CN" sz="2800" dirty="0" smtClean="0"/>
              <a:t>先向</a:t>
            </a:r>
            <a:r>
              <a:rPr lang="en-US" altLang="zh-CN" sz="2800" dirty="0" smtClean="0"/>
              <a:t> B </a:t>
            </a:r>
            <a:r>
              <a:rPr lang="zh-CN" altLang="zh-CN" sz="2800" dirty="0" smtClean="0"/>
              <a:t>发送</a:t>
            </a:r>
            <a:r>
              <a:rPr lang="zh-CN" altLang="zh-CN" sz="2800" dirty="0"/>
              <a:t>一帧，从</a:t>
            </a:r>
            <a:r>
              <a:rPr lang="zh-CN" altLang="zh-CN" sz="2800" dirty="0" smtClean="0"/>
              <a:t>接口</a:t>
            </a:r>
            <a:r>
              <a:rPr lang="en-US" altLang="zh-CN" sz="2800" dirty="0" smtClean="0"/>
              <a:t> 1 </a:t>
            </a:r>
            <a:r>
              <a:rPr lang="zh-CN" altLang="zh-CN" sz="2800" dirty="0" smtClean="0"/>
              <a:t>进入</a:t>
            </a:r>
            <a:r>
              <a:rPr lang="zh-CN" altLang="zh-CN" sz="2800" dirty="0"/>
              <a:t>到交换机</a:t>
            </a:r>
            <a:r>
              <a:rPr lang="zh-CN" altLang="zh-CN" sz="2800" dirty="0" smtClean="0"/>
              <a:t>。</a:t>
            </a:r>
            <a:endParaRPr lang="en-US" altLang="zh-CN" sz="2800" dirty="0" smtClean="0"/>
          </a:p>
          <a:p>
            <a:r>
              <a:rPr lang="zh-CN" altLang="zh-CN" sz="2800" dirty="0" smtClean="0"/>
              <a:t>交换机</a:t>
            </a:r>
            <a:r>
              <a:rPr lang="zh-CN" altLang="zh-CN" sz="2800" dirty="0"/>
              <a:t>收到帧后，</a:t>
            </a:r>
            <a:r>
              <a:rPr lang="zh-CN" altLang="zh-CN" sz="2800" dirty="0">
                <a:solidFill>
                  <a:srgbClr val="FF0000"/>
                </a:solidFill>
              </a:rPr>
              <a:t>先查找交换表，</a:t>
            </a:r>
            <a:r>
              <a:rPr lang="zh-CN" altLang="zh-CN" sz="2800" dirty="0">
                <a:solidFill>
                  <a:srgbClr val="0000FF"/>
                </a:solidFill>
              </a:rPr>
              <a:t>没有查到应从哪个接口转发这个</a:t>
            </a:r>
            <a:r>
              <a:rPr lang="zh-CN" altLang="zh-CN" sz="2800" dirty="0" smtClean="0">
                <a:solidFill>
                  <a:srgbClr val="0000FF"/>
                </a:solidFill>
              </a:rPr>
              <a:t>帧。</a:t>
            </a:r>
            <a:endParaRPr lang="en-US" altLang="zh-CN" sz="2800" dirty="0" smtClean="0">
              <a:solidFill>
                <a:srgbClr val="0000FF"/>
              </a:solidFill>
            </a:endParaRPr>
          </a:p>
          <a:p>
            <a:r>
              <a:rPr lang="zh-CN" altLang="zh-CN" sz="2800" dirty="0" smtClean="0">
                <a:solidFill>
                  <a:srgbClr val="0000FF"/>
                </a:solidFill>
              </a:rPr>
              <a:t>交换机</a:t>
            </a:r>
            <a:r>
              <a:rPr lang="zh-CN" altLang="zh-CN" sz="2800" dirty="0">
                <a:solidFill>
                  <a:srgbClr val="0000FF"/>
                </a:solidFill>
              </a:rPr>
              <a:t>把这个帧的</a:t>
            </a:r>
            <a:r>
              <a:rPr lang="zh-CN" altLang="zh-CN" sz="2800" dirty="0" smtClean="0">
                <a:solidFill>
                  <a:srgbClr val="FF0000"/>
                </a:solidFill>
              </a:rPr>
              <a:t>源地址</a:t>
            </a:r>
            <a:r>
              <a:rPr lang="en-US" altLang="zh-CN" sz="2800" dirty="0" smtClean="0">
                <a:solidFill>
                  <a:srgbClr val="FF0000"/>
                </a:solidFill>
              </a:rPr>
              <a:t> A </a:t>
            </a:r>
            <a:r>
              <a:rPr lang="zh-CN" altLang="zh-CN" sz="2800" dirty="0" smtClean="0">
                <a:solidFill>
                  <a:srgbClr val="0000FF"/>
                </a:solidFill>
              </a:rPr>
              <a:t>和</a:t>
            </a:r>
            <a:r>
              <a:rPr lang="zh-CN" altLang="zh-CN" sz="2800" dirty="0" smtClean="0">
                <a:solidFill>
                  <a:srgbClr val="FF0000"/>
                </a:solidFill>
              </a:rPr>
              <a:t>接口</a:t>
            </a:r>
            <a:r>
              <a:rPr lang="en-US" altLang="zh-CN" sz="2800" dirty="0" smtClean="0">
                <a:solidFill>
                  <a:srgbClr val="FF0000"/>
                </a:solidFill>
              </a:rPr>
              <a:t> 1 </a:t>
            </a:r>
            <a:r>
              <a:rPr lang="zh-CN" altLang="zh-CN" sz="2800" dirty="0" smtClean="0">
                <a:solidFill>
                  <a:srgbClr val="FF0000"/>
                </a:solidFill>
              </a:rPr>
              <a:t>写入</a:t>
            </a:r>
            <a:r>
              <a:rPr lang="zh-CN" altLang="zh-CN" sz="2800" dirty="0">
                <a:solidFill>
                  <a:srgbClr val="FF0000"/>
                </a:solidFill>
              </a:rPr>
              <a:t>交换表</a:t>
            </a:r>
            <a:r>
              <a:rPr lang="zh-CN" altLang="zh-CN" sz="2800" dirty="0">
                <a:solidFill>
                  <a:srgbClr val="0000FF"/>
                </a:solidFill>
              </a:rPr>
              <a:t>中，并向除接口</a:t>
            </a:r>
            <a:r>
              <a:rPr lang="en-US" altLang="zh-CN" sz="2800" dirty="0">
                <a:solidFill>
                  <a:srgbClr val="0000FF"/>
                </a:solidFill>
              </a:rPr>
              <a:t>1</a:t>
            </a:r>
            <a:r>
              <a:rPr lang="zh-CN" altLang="zh-CN" sz="2800" dirty="0">
                <a:solidFill>
                  <a:srgbClr val="0000FF"/>
                </a:solidFill>
              </a:rPr>
              <a:t>以外的所有的接口</a:t>
            </a:r>
            <a:r>
              <a:rPr lang="zh-CN" altLang="zh-CN" sz="2800" dirty="0">
                <a:solidFill>
                  <a:srgbClr val="FF0000"/>
                </a:solidFill>
              </a:rPr>
              <a:t>广播这个帧。</a:t>
            </a:r>
          </a:p>
          <a:p>
            <a:r>
              <a:rPr lang="en-US" altLang="zh-CN" sz="2800" dirty="0" smtClean="0"/>
              <a:t>C </a:t>
            </a:r>
            <a:r>
              <a:rPr lang="zh-CN" altLang="zh-CN" sz="2800" dirty="0" smtClean="0"/>
              <a:t>和</a:t>
            </a:r>
            <a:r>
              <a:rPr lang="en-US" altLang="zh-CN" sz="2800" dirty="0" smtClean="0"/>
              <a:t> D </a:t>
            </a:r>
            <a:r>
              <a:rPr lang="zh-CN" altLang="zh-CN" sz="2800" dirty="0" smtClean="0"/>
              <a:t>将</a:t>
            </a:r>
            <a:r>
              <a:rPr lang="zh-CN" altLang="zh-CN" sz="2800" dirty="0"/>
              <a:t>丢弃这个帧，因为目的地址不对。</a:t>
            </a:r>
            <a:r>
              <a:rPr lang="zh-CN" altLang="zh-CN" sz="2800" dirty="0" smtClean="0"/>
              <a:t>只</a:t>
            </a:r>
            <a:r>
              <a:rPr lang="en-US" altLang="zh-CN" sz="2800" dirty="0" smtClean="0"/>
              <a:t> B </a:t>
            </a:r>
            <a:r>
              <a:rPr lang="zh-CN" altLang="zh-CN" sz="2800" dirty="0" smtClean="0"/>
              <a:t>才</a:t>
            </a:r>
            <a:r>
              <a:rPr lang="zh-CN" altLang="zh-CN" sz="2800" dirty="0"/>
              <a:t>收下这个目的地址正确的帧。这也称为</a:t>
            </a:r>
            <a:r>
              <a:rPr lang="zh-CN" altLang="zh-CN" sz="2800" dirty="0">
                <a:solidFill>
                  <a:srgbClr val="FF0000"/>
                </a:solidFill>
              </a:rPr>
              <a:t>过滤。</a:t>
            </a:r>
          </a:p>
          <a:p>
            <a:r>
              <a:rPr lang="zh-CN" altLang="zh-CN" sz="2800" dirty="0"/>
              <a:t>从新写入交换表的</a:t>
            </a:r>
            <a:r>
              <a:rPr lang="zh-CN" altLang="zh-CN" sz="2800" dirty="0" smtClean="0"/>
              <a:t>项目</a:t>
            </a:r>
            <a:r>
              <a:rPr lang="en-US" altLang="zh-CN" sz="2800" dirty="0" smtClean="0"/>
              <a:t> (</a:t>
            </a:r>
            <a:r>
              <a:rPr lang="en-US" altLang="zh-CN" sz="2800" dirty="0"/>
              <a:t>A, 1</a:t>
            </a:r>
            <a:r>
              <a:rPr lang="en-US" altLang="zh-CN" sz="2800" dirty="0" smtClean="0"/>
              <a:t>) </a:t>
            </a:r>
            <a:r>
              <a:rPr lang="zh-CN" altLang="zh-CN" sz="2800" dirty="0" smtClean="0"/>
              <a:t>可以</a:t>
            </a:r>
            <a:r>
              <a:rPr lang="zh-CN" altLang="zh-CN" sz="2800" dirty="0"/>
              <a:t>看出，以后不管从哪一个接口收到帧，只要其目的地址是</a:t>
            </a:r>
            <a:r>
              <a:rPr lang="en-US" altLang="zh-CN" sz="2800" dirty="0"/>
              <a:t>A</a:t>
            </a:r>
            <a:r>
              <a:rPr lang="zh-CN" altLang="zh-CN" sz="2800" dirty="0"/>
              <a:t>，就</a:t>
            </a:r>
            <a:r>
              <a:rPr lang="zh-CN" altLang="zh-CN" sz="2800" dirty="0" smtClean="0"/>
              <a:t>应当把</a:t>
            </a:r>
            <a:r>
              <a:rPr lang="zh-CN" altLang="zh-CN" sz="2800" dirty="0"/>
              <a:t>收到的帧从接口</a:t>
            </a:r>
            <a:r>
              <a:rPr lang="en-US" altLang="zh-CN" sz="2800" dirty="0"/>
              <a:t>1</a:t>
            </a:r>
            <a:r>
              <a:rPr lang="zh-CN" altLang="zh-CN" sz="2800" dirty="0"/>
              <a:t>转发出去</a:t>
            </a:r>
            <a:r>
              <a:rPr lang="zh-CN" altLang="zh-CN" sz="2800" dirty="0" smtClean="0"/>
              <a:t>。</a:t>
            </a:r>
            <a:endParaRPr lang="zh-CN" altLang="zh-CN" sz="2800" dirty="0"/>
          </a:p>
        </p:txBody>
      </p:sp>
    </p:spTree>
    <p:extLst>
      <p:ext uri="{BB962C8B-B14F-4D97-AF65-F5344CB8AC3E}">
        <p14:creationId xmlns="" xmlns:p14="http://schemas.microsoft.com/office/powerpoint/2010/main" val="33353340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a:t>
            </a:r>
            <a:r>
              <a:rPr lang="zh-CN" altLang="en-US" sz="3200" dirty="0" smtClean="0"/>
              <a:t>算法</a:t>
            </a:r>
            <a:r>
              <a:rPr lang="en-US" altLang="zh-CN" sz="3200" dirty="0" smtClean="0"/>
              <a:t/>
            </a:r>
            <a:br>
              <a:rPr lang="en-US" altLang="zh-CN" sz="3200" dirty="0" smtClean="0"/>
            </a:br>
            <a:r>
              <a:rPr lang="zh-CN" altLang="en-US" sz="3200" dirty="0" smtClean="0"/>
              <a:t>处理</a:t>
            </a:r>
            <a:r>
              <a:rPr lang="zh-CN" altLang="en-US" sz="3200" dirty="0"/>
              <a:t>收到的帧和</a:t>
            </a:r>
            <a:r>
              <a:rPr lang="zh-CN" altLang="en-US" sz="3200" dirty="0" smtClean="0"/>
              <a:t>建立交换表</a:t>
            </a:r>
            <a:endParaRPr lang="zh-CN" altLang="en-US" sz="3200" dirty="0"/>
          </a:p>
        </p:txBody>
      </p:sp>
      <p:sp>
        <p:nvSpPr>
          <p:cNvPr id="3" name="内容占位符 2"/>
          <p:cNvSpPr>
            <a:spLocks noGrp="1"/>
          </p:cNvSpPr>
          <p:nvPr>
            <p:ph idx="1"/>
          </p:nvPr>
        </p:nvSpPr>
        <p:spPr/>
        <p:txBody>
          <a:bodyPr/>
          <a:lstStyle/>
          <a:p>
            <a:r>
              <a:rPr lang="zh-CN" altLang="en-US" sz="2800" dirty="0" smtClean="0"/>
              <a:t>设</a:t>
            </a:r>
            <a:r>
              <a:rPr lang="en-US" altLang="zh-CN" sz="2800" dirty="0" smtClean="0"/>
              <a:t>B </a:t>
            </a:r>
            <a:r>
              <a:rPr lang="zh-CN" altLang="zh-CN" sz="2800" dirty="0" smtClean="0"/>
              <a:t>通过接口</a:t>
            </a:r>
            <a:r>
              <a:rPr lang="en-US" altLang="zh-CN" sz="2800" dirty="0" smtClean="0"/>
              <a:t> 3 </a:t>
            </a:r>
            <a:r>
              <a:rPr lang="zh-CN" altLang="zh-CN" sz="2800" dirty="0" smtClean="0"/>
              <a:t>向</a:t>
            </a:r>
            <a:r>
              <a:rPr lang="en-US" altLang="zh-CN" sz="2800" dirty="0" smtClean="0"/>
              <a:t> A </a:t>
            </a:r>
            <a:r>
              <a:rPr lang="zh-CN" altLang="zh-CN" sz="2800" dirty="0" smtClean="0"/>
              <a:t>发送</a:t>
            </a:r>
            <a:r>
              <a:rPr lang="zh-CN" altLang="zh-CN" sz="2800" dirty="0"/>
              <a:t>一帧</a:t>
            </a:r>
            <a:r>
              <a:rPr lang="zh-CN" altLang="zh-CN" sz="2800" dirty="0" smtClean="0"/>
              <a:t>。</a:t>
            </a:r>
            <a:endParaRPr lang="en-US" altLang="zh-CN" sz="2800" dirty="0" smtClean="0"/>
          </a:p>
          <a:p>
            <a:r>
              <a:rPr lang="zh-CN" altLang="zh-CN" sz="2800" dirty="0" smtClean="0"/>
              <a:t>交换机</a:t>
            </a:r>
            <a:r>
              <a:rPr lang="zh-CN" altLang="zh-CN" sz="2800" dirty="0"/>
              <a:t>查找交换表，</a:t>
            </a:r>
            <a:r>
              <a:rPr lang="zh-CN" altLang="zh-CN" sz="2800" dirty="0">
                <a:solidFill>
                  <a:srgbClr val="0000FF"/>
                </a:solidFill>
              </a:rPr>
              <a:t>发现交换表中</a:t>
            </a:r>
            <a:r>
              <a:rPr lang="zh-CN" altLang="zh-CN" sz="2800" dirty="0" smtClean="0">
                <a:solidFill>
                  <a:srgbClr val="0000FF"/>
                </a:solidFill>
              </a:rPr>
              <a:t>的</a:t>
            </a:r>
            <a:r>
              <a:rPr lang="en-US" altLang="zh-CN" sz="2800" dirty="0" smtClean="0">
                <a:solidFill>
                  <a:srgbClr val="0000FF"/>
                </a:solidFill>
              </a:rPr>
              <a:t> MAC </a:t>
            </a:r>
            <a:r>
              <a:rPr lang="zh-CN" altLang="zh-CN" sz="2800" dirty="0" smtClean="0">
                <a:solidFill>
                  <a:srgbClr val="0000FF"/>
                </a:solidFill>
              </a:rPr>
              <a:t>地址有</a:t>
            </a:r>
            <a:r>
              <a:rPr lang="en-US" altLang="zh-CN" sz="2800" dirty="0" smtClean="0">
                <a:solidFill>
                  <a:srgbClr val="0000FF"/>
                </a:solidFill>
              </a:rPr>
              <a:t> A</a:t>
            </a:r>
            <a:r>
              <a:rPr lang="zh-CN" altLang="zh-CN" sz="2800" dirty="0">
                <a:solidFill>
                  <a:srgbClr val="0000FF"/>
                </a:solidFill>
              </a:rPr>
              <a:t>。</a:t>
            </a:r>
            <a:r>
              <a:rPr lang="zh-CN" altLang="zh-CN" sz="2800" dirty="0"/>
              <a:t>表明要发送给</a:t>
            </a:r>
            <a:r>
              <a:rPr lang="en-US" altLang="zh-CN" sz="2800" dirty="0"/>
              <a:t>A</a:t>
            </a:r>
            <a:r>
              <a:rPr lang="zh-CN" altLang="zh-CN" sz="2800" dirty="0"/>
              <a:t>的帧（即目的地址</a:t>
            </a:r>
            <a:r>
              <a:rPr lang="zh-CN" altLang="zh-CN" sz="2800" dirty="0" smtClean="0"/>
              <a:t>为</a:t>
            </a:r>
            <a:r>
              <a:rPr lang="en-US" altLang="zh-CN" sz="2800" dirty="0" smtClean="0"/>
              <a:t> A </a:t>
            </a:r>
            <a:r>
              <a:rPr lang="zh-CN" altLang="zh-CN" sz="2800" dirty="0" smtClean="0"/>
              <a:t>的</a:t>
            </a:r>
            <a:r>
              <a:rPr lang="zh-CN" altLang="zh-CN" sz="2800" dirty="0"/>
              <a:t>帧）应从接口</a:t>
            </a:r>
            <a:r>
              <a:rPr lang="en-US" altLang="zh-CN" sz="2800" dirty="0"/>
              <a:t>1</a:t>
            </a:r>
            <a:r>
              <a:rPr lang="zh-CN" altLang="zh-CN" sz="2800" dirty="0"/>
              <a:t>转发。</a:t>
            </a:r>
            <a:r>
              <a:rPr lang="zh-CN" altLang="zh-CN" sz="2800" dirty="0">
                <a:solidFill>
                  <a:srgbClr val="0000FF"/>
                </a:solidFill>
              </a:rPr>
              <a:t>于是就把这个帧传送到</a:t>
            </a:r>
            <a:r>
              <a:rPr lang="zh-CN" altLang="zh-CN" sz="2800" dirty="0" smtClean="0">
                <a:solidFill>
                  <a:srgbClr val="0000FF"/>
                </a:solidFill>
              </a:rPr>
              <a:t>接口</a:t>
            </a:r>
            <a:r>
              <a:rPr lang="en-US" altLang="zh-CN" sz="2800" dirty="0" smtClean="0">
                <a:solidFill>
                  <a:srgbClr val="0000FF"/>
                </a:solidFill>
              </a:rPr>
              <a:t> 1 </a:t>
            </a:r>
            <a:r>
              <a:rPr lang="zh-CN" altLang="zh-CN" sz="2800" dirty="0" smtClean="0">
                <a:solidFill>
                  <a:srgbClr val="0000FF"/>
                </a:solidFill>
              </a:rPr>
              <a:t>转发给</a:t>
            </a:r>
            <a:r>
              <a:rPr lang="en-US" altLang="zh-CN" sz="2800" dirty="0" smtClean="0">
                <a:solidFill>
                  <a:srgbClr val="0000FF"/>
                </a:solidFill>
              </a:rPr>
              <a:t> A</a:t>
            </a:r>
            <a:r>
              <a:rPr lang="zh-CN" altLang="zh-CN" sz="2800" dirty="0" smtClean="0">
                <a:solidFill>
                  <a:srgbClr val="0000FF"/>
                </a:solidFill>
              </a:rPr>
              <a:t>。</a:t>
            </a:r>
            <a:r>
              <a:rPr lang="zh-CN" altLang="zh-CN" sz="2800" dirty="0" smtClean="0"/>
              <a:t>显然</a:t>
            </a:r>
            <a:r>
              <a:rPr lang="zh-CN" altLang="zh-CN" sz="2800" dirty="0"/>
              <a:t>，现在已经没有必要再广播收到的帧</a:t>
            </a:r>
            <a:r>
              <a:rPr lang="zh-CN" altLang="zh-CN" sz="2800" dirty="0" smtClean="0"/>
              <a:t>。</a:t>
            </a:r>
            <a:endParaRPr lang="en-US" altLang="zh-CN" sz="2800" dirty="0" smtClean="0"/>
          </a:p>
          <a:p>
            <a:r>
              <a:rPr lang="zh-CN" altLang="zh-CN" sz="2800" dirty="0" smtClean="0"/>
              <a:t>交换</a:t>
            </a:r>
            <a:r>
              <a:rPr lang="zh-CN" altLang="zh-CN" sz="2800" dirty="0"/>
              <a:t>表这时新增加的</a:t>
            </a:r>
            <a:r>
              <a:rPr lang="zh-CN" altLang="zh-CN" sz="2800" dirty="0" smtClean="0"/>
              <a:t>项目</a:t>
            </a:r>
            <a:r>
              <a:rPr lang="en-US" altLang="zh-CN" sz="2800" dirty="0" smtClean="0"/>
              <a:t> (</a:t>
            </a:r>
            <a:r>
              <a:rPr lang="en-US" altLang="zh-CN" sz="2800" dirty="0"/>
              <a:t>B, 3)</a:t>
            </a:r>
            <a:r>
              <a:rPr lang="zh-CN" altLang="zh-CN" sz="2800" dirty="0"/>
              <a:t>，表明今后如有发送</a:t>
            </a:r>
            <a:r>
              <a:rPr lang="zh-CN" altLang="zh-CN" sz="2800" dirty="0" smtClean="0"/>
              <a:t>给</a:t>
            </a:r>
            <a:r>
              <a:rPr lang="en-US" altLang="zh-CN" sz="2800" dirty="0" smtClean="0"/>
              <a:t> B </a:t>
            </a:r>
            <a:r>
              <a:rPr lang="zh-CN" altLang="zh-CN" sz="2800" dirty="0" smtClean="0"/>
              <a:t>的</a:t>
            </a:r>
            <a:r>
              <a:rPr lang="zh-CN" altLang="zh-CN" sz="2800" dirty="0"/>
              <a:t>帧，就应当从</a:t>
            </a:r>
            <a:r>
              <a:rPr lang="zh-CN" altLang="zh-CN" sz="2800" dirty="0" smtClean="0"/>
              <a:t>接口</a:t>
            </a:r>
            <a:r>
              <a:rPr lang="en-US" altLang="zh-CN" sz="2800" dirty="0" smtClean="0"/>
              <a:t> 3 </a:t>
            </a:r>
            <a:r>
              <a:rPr lang="zh-CN" altLang="zh-CN" sz="2800" dirty="0" smtClean="0"/>
              <a:t>转发</a:t>
            </a:r>
            <a:r>
              <a:rPr lang="zh-CN" altLang="zh-CN" sz="2800" dirty="0"/>
              <a:t>出去</a:t>
            </a:r>
            <a:r>
              <a:rPr lang="zh-CN" altLang="zh-CN" sz="2800" dirty="0" smtClean="0"/>
              <a:t>。</a:t>
            </a:r>
            <a:endParaRPr lang="en-US" altLang="zh-CN" sz="2800" dirty="0" smtClean="0"/>
          </a:p>
          <a:p>
            <a:r>
              <a:rPr lang="zh-CN" altLang="zh-CN" sz="2800" dirty="0"/>
              <a:t>经过一段时间后，</a:t>
            </a:r>
            <a:r>
              <a:rPr lang="zh-CN" altLang="zh-CN" sz="2800" dirty="0">
                <a:solidFill>
                  <a:srgbClr val="0000FF"/>
                </a:solidFill>
              </a:rPr>
              <a:t>只要</a:t>
            </a:r>
            <a:r>
              <a:rPr lang="zh-CN" altLang="zh-CN" sz="2800" dirty="0" smtClean="0">
                <a:solidFill>
                  <a:srgbClr val="0000FF"/>
                </a:solidFill>
              </a:rPr>
              <a:t>主机</a:t>
            </a:r>
            <a:r>
              <a:rPr lang="en-US" altLang="zh-CN" sz="2800" dirty="0" smtClean="0">
                <a:solidFill>
                  <a:srgbClr val="0000FF"/>
                </a:solidFill>
              </a:rPr>
              <a:t> C </a:t>
            </a:r>
            <a:r>
              <a:rPr lang="zh-CN" altLang="zh-CN" sz="2800" dirty="0" smtClean="0">
                <a:solidFill>
                  <a:srgbClr val="0000FF"/>
                </a:solidFill>
              </a:rPr>
              <a:t>和</a:t>
            </a:r>
            <a:r>
              <a:rPr lang="en-US" altLang="zh-CN" sz="2800" dirty="0" smtClean="0">
                <a:solidFill>
                  <a:srgbClr val="0000FF"/>
                </a:solidFill>
              </a:rPr>
              <a:t> D </a:t>
            </a:r>
            <a:r>
              <a:rPr lang="zh-CN" altLang="zh-CN" sz="2800" dirty="0" smtClean="0">
                <a:solidFill>
                  <a:srgbClr val="0000FF"/>
                </a:solidFill>
              </a:rPr>
              <a:t>也</a:t>
            </a:r>
            <a:r>
              <a:rPr lang="zh-CN" altLang="zh-CN" sz="2800" dirty="0">
                <a:solidFill>
                  <a:srgbClr val="0000FF"/>
                </a:solidFill>
              </a:rPr>
              <a:t>向其他主机发送帧，</a:t>
            </a:r>
            <a:r>
              <a:rPr lang="zh-CN" altLang="zh-CN" sz="2800" dirty="0"/>
              <a:t>以太网交换机中的交换表就会把转发</a:t>
            </a:r>
            <a:r>
              <a:rPr lang="zh-CN" altLang="zh-CN" sz="2800" dirty="0" smtClean="0"/>
              <a:t>到</a:t>
            </a:r>
            <a:r>
              <a:rPr lang="en-US" altLang="zh-CN" sz="2800" dirty="0" smtClean="0"/>
              <a:t> C </a:t>
            </a:r>
            <a:r>
              <a:rPr lang="zh-CN" altLang="zh-CN" sz="2800" dirty="0" smtClean="0"/>
              <a:t>或</a:t>
            </a:r>
            <a:r>
              <a:rPr lang="en-US" altLang="zh-CN" sz="2800" dirty="0" smtClean="0"/>
              <a:t> D </a:t>
            </a:r>
            <a:r>
              <a:rPr lang="zh-CN" altLang="zh-CN" sz="2800" dirty="0" smtClean="0"/>
              <a:t>应当</a:t>
            </a:r>
            <a:r>
              <a:rPr lang="zh-CN" altLang="zh-CN" sz="2800" dirty="0"/>
              <a:t>经过的接口号（</a:t>
            </a:r>
            <a:r>
              <a:rPr lang="en-US" altLang="zh-CN" sz="2800" dirty="0" smtClean="0"/>
              <a:t>2 </a:t>
            </a:r>
            <a:r>
              <a:rPr lang="zh-CN" altLang="zh-CN" sz="2800" dirty="0" smtClean="0"/>
              <a:t>或</a:t>
            </a:r>
            <a:r>
              <a:rPr lang="en-US" altLang="zh-CN" sz="2800" dirty="0" smtClean="0"/>
              <a:t> 4</a:t>
            </a:r>
            <a:r>
              <a:rPr lang="zh-CN" altLang="zh-CN" sz="2800" dirty="0"/>
              <a:t>）写入到交换表</a:t>
            </a:r>
            <a:r>
              <a:rPr lang="zh-CN" altLang="zh-CN" sz="2800" dirty="0" smtClean="0"/>
              <a:t>中</a:t>
            </a:r>
            <a:r>
              <a:rPr lang="zh-CN" altLang="en-US" sz="2800" dirty="0" smtClean="0"/>
              <a:t>。</a:t>
            </a:r>
            <a:endParaRPr lang="zh-CN" altLang="en-US" sz="2800" dirty="0"/>
          </a:p>
        </p:txBody>
      </p:sp>
    </p:spTree>
    <p:extLst>
      <p:ext uri="{BB962C8B-B14F-4D97-AF65-F5344CB8AC3E}">
        <p14:creationId xmlns="" xmlns:p14="http://schemas.microsoft.com/office/powerpoint/2010/main" val="32103880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a:t>
            </a:r>
            <a:r>
              <a:rPr lang="zh-CN" altLang="en-US" sz="3200" dirty="0" smtClean="0"/>
              <a:t>算法</a:t>
            </a:r>
            <a:r>
              <a:rPr lang="en-US" altLang="zh-CN" sz="3200" dirty="0" smtClean="0"/>
              <a:t/>
            </a:r>
            <a:br>
              <a:rPr lang="en-US" altLang="zh-CN" sz="3200" dirty="0" smtClean="0"/>
            </a:br>
            <a:r>
              <a:rPr lang="zh-CN" altLang="en-US" sz="3200" dirty="0" smtClean="0"/>
              <a:t>处理</a:t>
            </a:r>
            <a:r>
              <a:rPr lang="zh-CN" altLang="en-US" sz="3200" dirty="0"/>
              <a:t>收到的帧和</a:t>
            </a:r>
            <a:r>
              <a:rPr lang="zh-CN" altLang="en-US" sz="3200" dirty="0" smtClean="0"/>
              <a:t>建立交换表</a:t>
            </a:r>
            <a:endParaRPr lang="zh-CN" altLang="en-US" sz="3200" dirty="0"/>
          </a:p>
        </p:txBody>
      </p:sp>
      <p:grpSp>
        <p:nvGrpSpPr>
          <p:cNvPr id="45" name="组合 44"/>
          <p:cNvGrpSpPr/>
          <p:nvPr/>
        </p:nvGrpSpPr>
        <p:grpSpPr>
          <a:xfrm>
            <a:off x="416496" y="1279457"/>
            <a:ext cx="6016646" cy="3702025"/>
            <a:chOff x="1282798" y="2105804"/>
            <a:chExt cx="6016646" cy="3702025"/>
          </a:xfrm>
        </p:grpSpPr>
        <p:sp>
          <p:nvSpPr>
            <p:cNvPr id="4" name="矩形 3"/>
            <p:cNvSpPr/>
            <p:nvPr/>
          </p:nvSpPr>
          <p:spPr>
            <a:xfrm>
              <a:off x="3452903" y="25383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5" name="Rectangle 44"/>
            <p:cNvSpPr>
              <a:spLocks noChangeArrowheads="1"/>
            </p:cNvSpPr>
            <p:nvPr/>
          </p:nvSpPr>
          <p:spPr bwMode="auto">
            <a:xfrm>
              <a:off x="3575141" y="3690860"/>
              <a:ext cx="2601995" cy="1439863"/>
            </a:xfrm>
            <a:prstGeom prst="rect">
              <a:avLst/>
            </a:prstGeom>
            <a:solidFill>
              <a:schemeClr val="bg1"/>
            </a:solidFill>
            <a:ln w="9525">
              <a:solidFill>
                <a:schemeClr val="tx1"/>
              </a:solidFill>
              <a:miter lim="800000"/>
              <a:headEnd/>
              <a:tailEnd/>
            </a:ln>
          </p:spPr>
          <p:txBody>
            <a:bodyPr wrap="none" anchor="ctr"/>
            <a:lstStyle/>
            <a:p>
              <a:endParaRPr lang="zh-CN" altLang="en-US" b="1">
                <a:latin typeface="+mn-lt"/>
                <a:ea typeface="黑体" pitchFamily="2" charset="-122"/>
              </a:endParaRPr>
            </a:p>
          </p:txBody>
        </p:sp>
        <p:cxnSp>
          <p:nvCxnSpPr>
            <p:cNvPr id="6" name="直接连接符 5"/>
            <p:cNvCxnSpPr>
              <a:stCxn id="28" idx="3"/>
            </p:cNvCxnSpPr>
            <p:nvPr/>
          </p:nvCxnSpPr>
          <p:spPr>
            <a:xfrm>
              <a:off x="6329680" y="31651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5" idx="1"/>
            </p:cNvCxnSpPr>
            <p:nvPr/>
          </p:nvCxnSpPr>
          <p:spPr>
            <a:xfrm flipV="1">
              <a:off x="2948079" y="3165119"/>
              <a:ext cx="504827"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1" idx="3"/>
            </p:cNvCxnSpPr>
            <p:nvPr/>
          </p:nvCxnSpPr>
          <p:spPr>
            <a:xfrm flipV="1">
              <a:off x="6329680" y="26827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2" idx="1"/>
            </p:cNvCxnSpPr>
            <p:nvPr/>
          </p:nvCxnSpPr>
          <p:spPr>
            <a:xfrm>
              <a:off x="3019516" y="26827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3687685"/>
              <a:ext cx="2652795" cy="939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600" b="1" dirty="0">
                  <a:latin typeface="+mn-lt"/>
                  <a:ea typeface="黑体" pitchFamily="2" charset="-122"/>
                </a:rPr>
                <a:t>MAC</a:t>
              </a:r>
              <a:r>
                <a:rPr kumimoji="1" lang="zh-CN" altLang="en-US" sz="1600" b="1" dirty="0">
                  <a:latin typeface="+mn-lt"/>
                  <a:ea typeface="黑体" pitchFamily="2" charset="-122"/>
                </a:rPr>
                <a:t>地址  </a:t>
              </a:r>
              <a:r>
                <a:rPr kumimoji="1" lang="zh-CN" altLang="en-US" sz="1600" b="1" dirty="0" smtClean="0">
                  <a:latin typeface="+mn-lt"/>
                  <a:ea typeface="黑体" pitchFamily="2" charset="-122"/>
                </a:rPr>
                <a:t>接口   有效时间</a:t>
              </a:r>
              <a:endParaRPr kumimoji="1" lang="zh-CN" altLang="en-US" sz="1600" b="1" dirty="0">
                <a:latin typeface="+mn-lt"/>
                <a:ea typeface="黑体" pitchFamily="2" charset="-122"/>
              </a:endParaRPr>
            </a:p>
            <a:p>
              <a:pPr defTabSz="762000" eaLnBrk="0" hangingPunct="0">
                <a:lnSpc>
                  <a:spcPct val="115000"/>
                </a:lnSpc>
              </a:pPr>
              <a:r>
                <a:rPr kumimoji="1" lang="zh-CN" altLang="en-US" sz="1600" b="1" dirty="0">
                  <a:latin typeface="+mn-lt"/>
                  <a:ea typeface="黑体" pitchFamily="2" charset="-122"/>
                </a:rPr>
                <a:t> </a:t>
              </a:r>
              <a:r>
                <a:rPr kumimoji="1" lang="zh-CN" altLang="en-US" sz="1600" b="1" dirty="0" smtClean="0">
                  <a:latin typeface="+mn-lt"/>
                  <a:ea typeface="黑体" pitchFamily="2" charset="-122"/>
                </a:rPr>
                <a:t>      </a:t>
              </a:r>
              <a:r>
                <a:rPr kumimoji="1" lang="en-US" altLang="zh-CN" sz="1600" b="1" dirty="0" smtClean="0">
                  <a:latin typeface="+mn-lt"/>
                  <a:ea typeface="黑体" pitchFamily="2" charset="-122"/>
                </a:rPr>
                <a:t>A           1</a:t>
              </a:r>
              <a:endParaRPr kumimoji="1" lang="en-US" altLang="zh-CN" sz="1600" b="1" dirty="0">
                <a:latin typeface="+mn-lt"/>
                <a:ea typeface="黑体" pitchFamily="2" charset="-122"/>
              </a:endParaRPr>
            </a:p>
            <a:p>
              <a:pPr defTabSz="762000" eaLnBrk="0" hangingPunct="0">
                <a:lnSpc>
                  <a:spcPct val="115000"/>
                </a:lnSpc>
              </a:pPr>
              <a:r>
                <a:rPr kumimoji="1" lang="en-US" altLang="zh-CN" sz="1600" b="1" dirty="0" smtClean="0">
                  <a:latin typeface="+mn-lt"/>
                  <a:ea typeface="黑体" pitchFamily="2" charset="-122"/>
                </a:rPr>
                <a:t>       B           3</a:t>
              </a:r>
              <a:endParaRPr kumimoji="1" lang="en-US" altLang="zh-CN" sz="1600" b="1" dirty="0">
                <a:latin typeface="+mn-lt"/>
                <a:ea typeface="黑体" pitchFamily="2" charset="-122"/>
              </a:endParaRPr>
            </a:p>
          </p:txBody>
        </p:sp>
        <p:sp>
          <p:nvSpPr>
            <p:cNvPr id="11" name="Rectangle 24"/>
            <p:cNvSpPr>
              <a:spLocks noChangeArrowheads="1"/>
            </p:cNvSpPr>
            <p:nvPr/>
          </p:nvSpPr>
          <p:spPr bwMode="auto">
            <a:xfrm>
              <a:off x="3944888" y="2105804"/>
              <a:ext cx="2039021"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400" b="1" dirty="0">
                  <a:latin typeface="黑体" pitchFamily="2" charset="-122"/>
                  <a:ea typeface="黑体" pitchFamily="2" charset="-122"/>
                </a:rPr>
                <a:t>以太网交换机</a:t>
              </a:r>
              <a:endParaRPr kumimoji="1" lang="en-US" altLang="zh-CN" sz="2400" b="1" dirty="0">
                <a:latin typeface="黑体" pitchFamily="2" charset="-122"/>
                <a:ea typeface="黑体" pitchFamily="2" charset="-122"/>
              </a:endParaRPr>
            </a:p>
          </p:txBody>
        </p:sp>
        <p:pic>
          <p:nvPicPr>
            <p:cNvPr id="12" name="Picture 19"/>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660741" y="2393873"/>
              <a:ext cx="468313"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Rectangle 34"/>
            <p:cNvSpPr>
              <a:spLocks noChangeArrowheads="1"/>
            </p:cNvSpPr>
            <p:nvPr/>
          </p:nvSpPr>
          <p:spPr bwMode="auto">
            <a:xfrm>
              <a:off x="2390532" y="2346248"/>
              <a:ext cx="330220"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A</a:t>
              </a:r>
              <a:endParaRPr kumimoji="1" lang="en-US" altLang="zh-CN" sz="1600" b="1" baseline="-25000" dirty="0">
                <a:latin typeface="+mn-lt"/>
                <a:ea typeface="黑体" pitchFamily="2" charset="-122"/>
              </a:endParaRPr>
            </a:p>
          </p:txBody>
        </p:sp>
        <p:sp>
          <p:nvSpPr>
            <p:cNvPr id="14" name="Line 50"/>
            <p:cNvSpPr>
              <a:spLocks noChangeShapeType="1"/>
            </p:cNvSpPr>
            <p:nvPr/>
          </p:nvSpPr>
          <p:spPr bwMode="auto">
            <a:xfrm>
              <a:off x="4510179" y="3690860"/>
              <a:ext cx="0" cy="143986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mn-lt"/>
                <a:ea typeface="黑体" pitchFamily="2" charset="-122"/>
              </a:endParaRPr>
            </a:p>
          </p:txBody>
        </p:sp>
        <p:grpSp>
          <p:nvGrpSpPr>
            <p:cNvPr id="15" name="组合 14"/>
            <p:cNvGrpSpPr/>
            <p:nvPr/>
          </p:nvGrpSpPr>
          <p:grpSpPr>
            <a:xfrm>
              <a:off x="3575141" y="3978198"/>
              <a:ext cx="2601995" cy="863600"/>
              <a:chOff x="3575141" y="4437298"/>
              <a:chExt cx="1439863" cy="863600"/>
            </a:xfrm>
          </p:grpSpPr>
          <p:sp>
            <p:nvSpPr>
              <p:cNvPr id="16" name="Line 45"/>
              <p:cNvSpPr>
                <a:spLocks noChangeShapeType="1"/>
              </p:cNvSpPr>
              <p:nvPr/>
            </p:nvSpPr>
            <p:spPr bwMode="auto">
              <a:xfrm>
                <a:off x="3575141" y="4437298"/>
                <a:ext cx="1439863"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mn-lt"/>
                  <a:ea typeface="黑体" pitchFamily="2" charset="-122"/>
                </a:endParaRPr>
              </a:p>
            </p:txBody>
          </p:sp>
          <p:sp>
            <p:nvSpPr>
              <p:cNvPr id="17" name="Line 46"/>
              <p:cNvSpPr>
                <a:spLocks noChangeShapeType="1"/>
              </p:cNvSpPr>
              <p:nvPr/>
            </p:nvSpPr>
            <p:spPr bwMode="auto">
              <a:xfrm>
                <a:off x="3575141" y="4724635"/>
                <a:ext cx="1439863"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mn-lt"/>
                  <a:ea typeface="黑体" pitchFamily="2" charset="-122"/>
                </a:endParaRPr>
              </a:p>
            </p:txBody>
          </p:sp>
          <p:sp>
            <p:nvSpPr>
              <p:cNvPr id="18" name="Line 47"/>
              <p:cNvSpPr>
                <a:spLocks noChangeShapeType="1"/>
              </p:cNvSpPr>
              <p:nvPr/>
            </p:nvSpPr>
            <p:spPr bwMode="auto">
              <a:xfrm>
                <a:off x="3575141" y="5011973"/>
                <a:ext cx="1439863" cy="158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mn-lt"/>
                  <a:ea typeface="黑体" pitchFamily="2" charset="-122"/>
                </a:endParaRPr>
              </a:p>
            </p:txBody>
          </p:sp>
          <p:sp>
            <p:nvSpPr>
              <p:cNvPr id="19" name="Line 66"/>
              <p:cNvSpPr>
                <a:spLocks noChangeShapeType="1"/>
              </p:cNvSpPr>
              <p:nvPr/>
            </p:nvSpPr>
            <p:spPr bwMode="auto">
              <a:xfrm>
                <a:off x="3575141" y="5299310"/>
                <a:ext cx="1439863" cy="158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mn-lt"/>
                  <a:ea typeface="黑体" pitchFamily="2" charset="-122"/>
                </a:endParaRPr>
              </a:p>
            </p:txBody>
          </p:sp>
        </p:grpSp>
        <p:grpSp>
          <p:nvGrpSpPr>
            <p:cNvPr id="20" name="组合 57"/>
            <p:cNvGrpSpPr>
              <a:grpSpLocks/>
            </p:cNvGrpSpPr>
            <p:nvPr/>
          </p:nvGrpSpPr>
          <p:grpSpPr bwMode="auto">
            <a:xfrm>
              <a:off x="3452906" y="2609773"/>
              <a:ext cx="296557" cy="335989"/>
              <a:chOff x="2267744" y="1268760"/>
              <a:chExt cx="297274" cy="335989"/>
            </a:xfrm>
          </p:grpSpPr>
          <p:sp>
            <p:nvSpPr>
              <p:cNvPr id="21" name="矩形 2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2"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1</a:t>
                </a:r>
                <a:endParaRPr kumimoji="1" lang="en-US" altLang="zh-CN" sz="1600" b="1" baseline="-25000">
                  <a:latin typeface="+mn-lt"/>
                  <a:ea typeface="黑体" pitchFamily="2" charset="-122"/>
                </a:endParaRPr>
              </a:p>
            </p:txBody>
          </p:sp>
        </p:grpSp>
        <p:grpSp>
          <p:nvGrpSpPr>
            <p:cNvPr id="23" name="组合 58"/>
            <p:cNvGrpSpPr>
              <a:grpSpLocks/>
            </p:cNvGrpSpPr>
            <p:nvPr/>
          </p:nvGrpSpPr>
          <p:grpSpPr bwMode="auto">
            <a:xfrm>
              <a:off x="3452906" y="2997124"/>
              <a:ext cx="296557" cy="335989"/>
              <a:chOff x="2267744" y="1268760"/>
              <a:chExt cx="297274" cy="337019"/>
            </a:xfrm>
          </p:grpSpPr>
          <p:sp>
            <p:nvSpPr>
              <p:cNvPr id="24" name="矩形 2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5"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2</a:t>
                </a:r>
                <a:endParaRPr kumimoji="1" lang="en-US" altLang="zh-CN" sz="1600" b="1" baseline="-25000">
                  <a:latin typeface="+mn-lt"/>
                  <a:ea typeface="黑体" pitchFamily="2" charset="-122"/>
                </a:endParaRPr>
              </a:p>
            </p:txBody>
          </p:sp>
        </p:grpSp>
        <p:grpSp>
          <p:nvGrpSpPr>
            <p:cNvPr id="26" name="组合 61"/>
            <p:cNvGrpSpPr>
              <a:grpSpLocks/>
            </p:cNvGrpSpPr>
            <p:nvPr/>
          </p:nvGrpSpPr>
          <p:grpSpPr bwMode="auto">
            <a:xfrm>
              <a:off x="6033123" y="2997124"/>
              <a:ext cx="296557" cy="335989"/>
              <a:chOff x="2267744" y="1268760"/>
              <a:chExt cx="295640" cy="337019"/>
            </a:xfrm>
          </p:grpSpPr>
          <p:sp>
            <p:nvSpPr>
              <p:cNvPr id="27" name="矩形 2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8"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4</a:t>
                </a:r>
                <a:endParaRPr kumimoji="1" lang="en-US" altLang="zh-CN" sz="1600" b="1" baseline="-25000">
                  <a:latin typeface="+mn-lt"/>
                  <a:ea typeface="黑体" pitchFamily="2" charset="-122"/>
                </a:endParaRPr>
              </a:p>
            </p:txBody>
          </p:sp>
        </p:grpSp>
        <p:grpSp>
          <p:nvGrpSpPr>
            <p:cNvPr id="29" name="组合 64"/>
            <p:cNvGrpSpPr>
              <a:grpSpLocks/>
            </p:cNvGrpSpPr>
            <p:nvPr/>
          </p:nvGrpSpPr>
          <p:grpSpPr bwMode="auto">
            <a:xfrm>
              <a:off x="6033123" y="2609773"/>
              <a:ext cx="296557" cy="335989"/>
              <a:chOff x="2267744" y="1268760"/>
              <a:chExt cx="295640" cy="335429"/>
            </a:xfrm>
          </p:grpSpPr>
          <p:sp>
            <p:nvSpPr>
              <p:cNvPr id="30" name="矩形 2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1"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3</a:t>
                </a:r>
                <a:endParaRPr kumimoji="1" lang="en-US" altLang="zh-CN" sz="1600" b="1" baseline="-25000">
                  <a:latin typeface="+mn-lt"/>
                  <a:ea typeface="黑体" pitchFamily="2" charset="-122"/>
                </a:endParaRPr>
              </a:p>
            </p:txBody>
          </p:sp>
        </p:grpSp>
        <p:sp>
          <p:nvSpPr>
            <p:cNvPr id="32" name="Rectangle 24"/>
            <p:cNvSpPr>
              <a:spLocks noChangeArrowheads="1"/>
            </p:cNvSpPr>
            <p:nvPr/>
          </p:nvSpPr>
          <p:spPr bwMode="auto">
            <a:xfrm>
              <a:off x="4586536" y="3359073"/>
              <a:ext cx="880050" cy="3667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b="1" dirty="0">
                  <a:latin typeface="+mn-lt"/>
                  <a:ea typeface="黑体" pitchFamily="2" charset="-122"/>
                </a:rPr>
                <a:t>交换表</a:t>
              </a:r>
              <a:endParaRPr kumimoji="1" lang="en-US" altLang="zh-CN" b="1" dirty="0">
                <a:latin typeface="+mn-lt"/>
                <a:ea typeface="黑体" pitchFamily="2" charset="-122"/>
              </a:endParaRPr>
            </a:p>
          </p:txBody>
        </p:sp>
        <p:pic>
          <p:nvPicPr>
            <p:cNvPr id="33" name="Picture 19"/>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609383" y="3041573"/>
              <a:ext cx="468312"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4" name="Rectangle 34"/>
            <p:cNvSpPr>
              <a:spLocks noChangeArrowheads="1"/>
            </p:cNvSpPr>
            <p:nvPr/>
          </p:nvSpPr>
          <p:spPr bwMode="auto">
            <a:xfrm>
              <a:off x="6969224" y="2993948"/>
              <a:ext cx="330220"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D</a:t>
              </a:r>
              <a:endParaRPr kumimoji="1" lang="en-US" altLang="zh-CN" sz="1600" b="1" baseline="-25000" dirty="0">
                <a:latin typeface="+mn-lt"/>
                <a:ea typeface="黑体" pitchFamily="2" charset="-122"/>
              </a:endParaRPr>
            </a:p>
          </p:txBody>
        </p:sp>
        <p:pic>
          <p:nvPicPr>
            <p:cNvPr id="35" name="Picture 19"/>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660741" y="3041573"/>
              <a:ext cx="468313"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6" name="Picture 19"/>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609383" y="2393873"/>
              <a:ext cx="468312"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7" name="Rectangle 34"/>
            <p:cNvSpPr>
              <a:spLocks noChangeArrowheads="1"/>
            </p:cNvSpPr>
            <p:nvPr/>
          </p:nvSpPr>
          <p:spPr bwMode="auto">
            <a:xfrm>
              <a:off x="6969224" y="2346248"/>
              <a:ext cx="330220"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B</a:t>
              </a:r>
              <a:endParaRPr kumimoji="1" lang="en-US" altLang="zh-CN" sz="1600" b="1" baseline="-25000" dirty="0">
                <a:latin typeface="+mn-lt"/>
                <a:ea typeface="黑体" pitchFamily="2" charset="-122"/>
              </a:endParaRPr>
            </a:p>
          </p:txBody>
        </p:sp>
        <p:sp>
          <p:nvSpPr>
            <p:cNvPr id="38" name="Line 50"/>
            <p:cNvSpPr>
              <a:spLocks noChangeShapeType="1"/>
            </p:cNvSpPr>
            <p:nvPr/>
          </p:nvSpPr>
          <p:spPr bwMode="auto">
            <a:xfrm>
              <a:off x="5097554" y="3690860"/>
              <a:ext cx="0" cy="143986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mn-lt"/>
                <a:ea typeface="黑体" pitchFamily="2" charset="-122"/>
              </a:endParaRPr>
            </a:p>
          </p:txBody>
        </p:sp>
        <p:sp>
          <p:nvSpPr>
            <p:cNvPr id="39" name="Rectangle 34"/>
            <p:cNvSpPr>
              <a:spLocks noChangeArrowheads="1"/>
            </p:cNvSpPr>
            <p:nvPr/>
          </p:nvSpPr>
          <p:spPr bwMode="auto">
            <a:xfrm>
              <a:off x="2403252" y="3041908"/>
              <a:ext cx="330220"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C</a:t>
              </a:r>
              <a:endParaRPr kumimoji="1" lang="en-US" altLang="zh-CN" sz="1600" b="1" baseline="-25000" dirty="0">
                <a:latin typeface="+mn-lt"/>
                <a:ea typeface="黑体" pitchFamily="2" charset="-122"/>
              </a:endParaRPr>
            </a:p>
          </p:txBody>
        </p:sp>
        <p:sp>
          <p:nvSpPr>
            <p:cNvPr id="40" name="矩形 39"/>
            <p:cNvSpPr/>
            <p:nvPr/>
          </p:nvSpPr>
          <p:spPr>
            <a:xfrm>
              <a:off x="2660740" y="5346164"/>
              <a:ext cx="4473593" cy="461665"/>
            </a:xfrm>
            <a:prstGeom prst="rect">
              <a:avLst/>
            </a:prstGeom>
          </p:spPr>
          <p:txBody>
            <a:bodyPr wrap="square">
              <a:spAutoFit/>
            </a:bodyPr>
            <a:lstStyle/>
            <a:p>
              <a:pPr algn="ctr"/>
              <a:r>
                <a:rPr lang="zh-CN" altLang="en-US" sz="2400" b="1" dirty="0" smtClean="0">
                  <a:latin typeface="+mn-lt"/>
                  <a:ea typeface="黑体" pitchFamily="2" charset="-122"/>
                </a:rPr>
                <a:t>交换</a:t>
              </a:r>
              <a:r>
                <a:rPr lang="zh-CN" altLang="en-US" sz="2400" b="1" dirty="0">
                  <a:latin typeface="+mn-lt"/>
                  <a:ea typeface="黑体" pitchFamily="2" charset="-122"/>
                </a:rPr>
                <a:t>了两帧后的交换</a:t>
              </a:r>
              <a:r>
                <a:rPr lang="zh-CN" altLang="en-US" sz="2400" b="1" dirty="0" smtClean="0">
                  <a:latin typeface="+mn-lt"/>
                  <a:ea typeface="黑体" pitchFamily="2" charset="-122"/>
                </a:rPr>
                <a:t>表</a:t>
              </a:r>
              <a:endParaRPr lang="en-US" altLang="zh-CN" sz="2400" b="1" dirty="0">
                <a:latin typeface="+mn-lt"/>
                <a:ea typeface="黑体" pitchFamily="2" charset="-122"/>
              </a:endParaRPr>
            </a:p>
          </p:txBody>
        </p:sp>
        <p:sp>
          <p:nvSpPr>
            <p:cNvPr id="41" name="Rectangle 24"/>
            <p:cNvSpPr>
              <a:spLocks noChangeArrowheads="1"/>
            </p:cNvSpPr>
            <p:nvPr/>
          </p:nvSpPr>
          <p:spPr bwMode="auto">
            <a:xfrm>
              <a:off x="1282798" y="3933056"/>
              <a:ext cx="2086026" cy="682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488" tIns="44450" rIns="90488" bIns="44450">
              <a:spAutoFit/>
            </a:bodyPr>
            <a:lstStyle/>
            <a:p>
              <a:pPr defTabSz="762000" eaLnBrk="0" hangingPunct="0">
                <a:spcBef>
                  <a:spcPts val="300"/>
                </a:spcBef>
              </a:pPr>
              <a:r>
                <a:rPr kumimoji="1" lang="en-US" altLang="zh-CN" b="1" dirty="0">
                  <a:latin typeface="+mn-lt"/>
                  <a:ea typeface="黑体" pitchFamily="2" charset="-122"/>
                </a:rPr>
                <a:t>A </a:t>
              </a:r>
              <a:r>
                <a:rPr kumimoji="1" lang="zh-CN" altLang="en-US" b="1" dirty="0">
                  <a:latin typeface="+mn-lt"/>
                  <a:ea typeface="黑体" pitchFamily="2" charset="-122"/>
                </a:rPr>
                <a:t>发送一帧给 </a:t>
              </a:r>
              <a:r>
                <a:rPr kumimoji="1" lang="en-US" altLang="zh-CN" b="1" dirty="0">
                  <a:latin typeface="+mn-lt"/>
                  <a:ea typeface="黑体" pitchFamily="2" charset="-122"/>
                </a:rPr>
                <a:t>B</a:t>
              </a:r>
            </a:p>
            <a:p>
              <a:pPr defTabSz="762000" eaLnBrk="0" hangingPunct="0">
                <a:spcBef>
                  <a:spcPts val="300"/>
                </a:spcBef>
              </a:pPr>
              <a:r>
                <a:rPr kumimoji="1" lang="en-US" altLang="zh-CN" b="1" dirty="0">
                  <a:latin typeface="+mn-lt"/>
                  <a:ea typeface="黑体" pitchFamily="2" charset="-122"/>
                </a:rPr>
                <a:t>B </a:t>
              </a:r>
              <a:r>
                <a:rPr kumimoji="1" lang="zh-CN" altLang="en-US" b="1" dirty="0">
                  <a:latin typeface="+mn-lt"/>
                  <a:ea typeface="黑体" pitchFamily="2" charset="-122"/>
                </a:rPr>
                <a:t>发送一帧给 </a:t>
              </a:r>
              <a:r>
                <a:rPr kumimoji="1" lang="en-US" altLang="zh-CN" b="1" dirty="0">
                  <a:latin typeface="+mn-lt"/>
                  <a:ea typeface="黑体" pitchFamily="2" charset="-122"/>
                </a:rPr>
                <a:t>A</a:t>
              </a:r>
            </a:p>
          </p:txBody>
        </p:sp>
        <p:sp>
          <p:nvSpPr>
            <p:cNvPr id="42" name="右箭头 41"/>
            <p:cNvSpPr/>
            <p:nvPr/>
          </p:nvSpPr>
          <p:spPr>
            <a:xfrm>
              <a:off x="3096989" y="4108078"/>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右箭头 42"/>
            <p:cNvSpPr/>
            <p:nvPr/>
          </p:nvSpPr>
          <p:spPr>
            <a:xfrm>
              <a:off x="3103339" y="4379540"/>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46" name="矩形 45"/>
          <p:cNvSpPr/>
          <p:nvPr/>
        </p:nvSpPr>
        <p:spPr>
          <a:xfrm>
            <a:off x="5906348" y="2766407"/>
            <a:ext cx="3943196" cy="2677656"/>
          </a:xfrm>
          <a:prstGeom prst="rect">
            <a:avLst/>
          </a:prstGeom>
          <a:ln w="12700">
            <a:solidFill>
              <a:schemeClr val="tx1"/>
            </a:solidFill>
          </a:ln>
        </p:spPr>
        <p:txBody>
          <a:bodyPr wrap="square">
            <a:spAutoFit/>
          </a:bodyPr>
          <a:lstStyle/>
          <a:p>
            <a:r>
              <a:rPr lang="zh-CN" altLang="zh-CN" sz="2400" b="1" dirty="0" smtClean="0">
                <a:latin typeface="+mn-lt"/>
                <a:ea typeface="黑体" pitchFamily="2" charset="-122"/>
              </a:rPr>
              <a:t>考虑到可能有时要在交换机的接口更换主机，或者主机要更换其网络适配器，这就需要更改交换表中的项目。为此，在交换表中每个项目都设有一定的</a:t>
            </a:r>
            <a:r>
              <a:rPr lang="zh-CN" altLang="zh-CN" sz="2400" b="1" dirty="0">
                <a:solidFill>
                  <a:srgbClr val="FF0000"/>
                </a:solidFill>
                <a:latin typeface="+mn-lt"/>
                <a:ea typeface="黑体" pitchFamily="2" charset="-122"/>
              </a:rPr>
              <a:t>有效时间。</a:t>
            </a:r>
            <a:r>
              <a:rPr lang="zh-CN" altLang="zh-CN" sz="2400" b="1" dirty="0" smtClean="0">
                <a:solidFill>
                  <a:srgbClr val="0000FF"/>
                </a:solidFill>
                <a:latin typeface="+mn-lt"/>
                <a:ea typeface="黑体" pitchFamily="2" charset="-122"/>
              </a:rPr>
              <a:t>过期的项目就自动被删除。</a:t>
            </a:r>
            <a:endParaRPr lang="zh-CN" altLang="en-US" sz="2400" b="1" dirty="0">
              <a:solidFill>
                <a:srgbClr val="0000FF"/>
              </a:solidFill>
              <a:latin typeface="+mn-lt"/>
              <a:ea typeface="黑体" pitchFamily="2" charset="-122"/>
            </a:endParaRPr>
          </a:p>
        </p:txBody>
      </p:sp>
      <p:cxnSp>
        <p:nvCxnSpPr>
          <p:cNvPr id="48" name="直接箭头连接符 47"/>
          <p:cNvCxnSpPr/>
          <p:nvPr/>
        </p:nvCxnSpPr>
        <p:spPr bwMode="auto">
          <a:xfrm flipH="1" flipV="1">
            <a:off x="5166821" y="3043900"/>
            <a:ext cx="792160" cy="339431"/>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9" name="矩形 48"/>
          <p:cNvSpPr/>
          <p:nvPr/>
        </p:nvSpPr>
        <p:spPr>
          <a:xfrm>
            <a:off x="848544" y="5589240"/>
            <a:ext cx="8640960" cy="870046"/>
          </a:xfrm>
          <a:prstGeom prst="rect">
            <a:avLst/>
          </a:prstGeom>
          <a:solidFill>
            <a:srgbClr val="FFFF66"/>
          </a:solidFill>
          <a:ln>
            <a:solidFill>
              <a:schemeClr val="tx1"/>
            </a:solidFill>
          </a:ln>
        </p:spPr>
        <p:txBody>
          <a:bodyPr wrap="square">
            <a:spAutoFit/>
          </a:bodyPr>
          <a:lstStyle/>
          <a:p>
            <a:pPr>
              <a:lnSpc>
                <a:spcPct val="110000"/>
              </a:lnSpc>
              <a:buSzPct val="80000"/>
            </a:pPr>
            <a:r>
              <a:rPr lang="zh-CN" altLang="zh-CN" sz="2400" b="1" dirty="0">
                <a:solidFill>
                  <a:srgbClr val="000066"/>
                </a:solidFill>
                <a:latin typeface="+mn-lt"/>
                <a:ea typeface="黑体" pitchFamily="2" charset="-122"/>
              </a:rPr>
              <a:t>以太网交换机的这种自学习方法使得以太网交换机能够即插即用，不必人工进行配置，因此非常方便。</a:t>
            </a:r>
          </a:p>
        </p:txBody>
      </p:sp>
    </p:spTree>
    <p:extLst>
      <p:ext uri="{BB962C8B-B14F-4D97-AF65-F5344CB8AC3E}">
        <p14:creationId xmlns="" xmlns:p14="http://schemas.microsoft.com/office/powerpoint/2010/main" val="19668421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dirty="0" smtClean="0"/>
              <a:t>第</a:t>
            </a:r>
            <a:r>
              <a:rPr lang="en-US" altLang="zh-CN" dirty="0" smtClean="0"/>
              <a:t>6</a:t>
            </a:r>
            <a:r>
              <a:rPr lang="zh-CN" altLang="en-US" dirty="0" smtClean="0"/>
              <a:t>次课知识点</a:t>
            </a:r>
          </a:p>
        </p:txBody>
      </p:sp>
      <p:sp>
        <p:nvSpPr>
          <p:cNvPr id="74755" name="Rectangle 3"/>
          <p:cNvSpPr>
            <a:spLocks noGrp="1" noChangeArrowheads="1"/>
          </p:cNvSpPr>
          <p:nvPr>
            <p:ph type="body" idx="1"/>
          </p:nvPr>
        </p:nvSpPr>
        <p:spPr/>
        <p:txBody>
          <a:bodyPr/>
          <a:lstStyle/>
          <a:p>
            <a:r>
              <a:rPr lang="en-US" altLang="zh-CN" dirty="0" smtClean="0"/>
              <a:t>3.7 </a:t>
            </a:r>
            <a:r>
              <a:rPr lang="zh-CN" altLang="en-US" dirty="0" smtClean="0"/>
              <a:t>局域网最主要的特点</a:t>
            </a:r>
          </a:p>
          <a:p>
            <a:r>
              <a:rPr lang="en-US" altLang="zh-CN" dirty="0" smtClean="0"/>
              <a:t>3.8 </a:t>
            </a:r>
            <a:r>
              <a:rPr lang="zh-CN" altLang="en-US" dirty="0" smtClean="0"/>
              <a:t>局域网的拓扑</a:t>
            </a:r>
          </a:p>
          <a:p>
            <a:r>
              <a:rPr lang="en-US" altLang="zh-CN" dirty="0" smtClean="0"/>
              <a:t>3.9 </a:t>
            </a:r>
            <a:r>
              <a:rPr lang="zh-CN" altLang="en-US" dirty="0" smtClean="0"/>
              <a:t>媒体访问共享技术</a:t>
            </a:r>
          </a:p>
          <a:p>
            <a:r>
              <a:rPr lang="en-US" altLang="zh-CN" dirty="0" smtClean="0"/>
              <a:t>3.10 IEEE802</a:t>
            </a:r>
            <a:r>
              <a:rPr lang="zh-CN" altLang="en-US" dirty="0" smtClean="0"/>
              <a:t>局域网体系结构</a:t>
            </a:r>
            <a:endParaRPr lang="en-US" altLang="zh-CN" dirty="0" smtClean="0"/>
          </a:p>
          <a:p>
            <a:r>
              <a:rPr lang="en-US" altLang="zh-CN" dirty="0" smtClean="0"/>
              <a:t>3.11 CSMA/CD</a:t>
            </a:r>
            <a:r>
              <a:rPr lang="zh-CN" altLang="en-US" dirty="0" smtClean="0"/>
              <a:t>协议</a:t>
            </a:r>
            <a:endParaRPr lang="en-US" altLang="zh-CN" dirty="0" smtClean="0"/>
          </a:p>
          <a:p>
            <a:r>
              <a:rPr lang="en-US" altLang="zh-CN" dirty="0" smtClean="0"/>
              <a:t>3.12 </a:t>
            </a:r>
            <a:r>
              <a:rPr lang="zh-CN" altLang="en-US" dirty="0" smtClean="0"/>
              <a:t>以太网的极限信道利用率</a:t>
            </a:r>
          </a:p>
          <a:p>
            <a:r>
              <a:rPr lang="en-US" altLang="zh-CN" dirty="0" smtClean="0"/>
              <a:t>3.13 MAC</a:t>
            </a:r>
            <a:r>
              <a:rPr lang="zh-CN" altLang="en-US" dirty="0" smtClean="0"/>
              <a:t>地址格式和分类（单播、多播、广播）</a:t>
            </a:r>
          </a:p>
          <a:p>
            <a:r>
              <a:rPr lang="zh-CN" altLang="en-US" dirty="0" smtClean="0"/>
              <a:t>习题：</a:t>
            </a:r>
            <a:r>
              <a:rPr lang="en-US" altLang="zh-CN" dirty="0" smtClean="0"/>
              <a:t>3- 04</a:t>
            </a:r>
            <a:r>
              <a:rPr lang="zh-CN" altLang="en-US" dirty="0" smtClean="0"/>
              <a:t>、</a:t>
            </a:r>
            <a:r>
              <a:rPr lang="en-US" altLang="zh-CN" dirty="0" smtClean="0"/>
              <a:t>13~26</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p:txBody>
          <a:bodyPr/>
          <a:lstStyle/>
          <a:p>
            <a:pPr algn="ctr"/>
            <a:r>
              <a:rPr lang="zh-CN" altLang="en-US" sz="4000" dirty="0"/>
              <a:t>交换机</a:t>
            </a:r>
            <a:r>
              <a:rPr lang="zh-CN" altLang="en-US" sz="4000" dirty="0" smtClean="0"/>
              <a:t>自学习</a:t>
            </a:r>
            <a:r>
              <a:rPr lang="zh-CN" altLang="en-US" sz="4000" dirty="0"/>
              <a:t>和转发</a:t>
            </a:r>
            <a:r>
              <a:rPr lang="zh-CN" altLang="en-US" sz="4000" dirty="0" smtClean="0"/>
              <a:t>帧的</a:t>
            </a:r>
            <a:r>
              <a:rPr lang="zh-CN" altLang="en-US" sz="4000" dirty="0"/>
              <a:t>步骤归纳 </a:t>
            </a:r>
          </a:p>
        </p:txBody>
      </p:sp>
      <p:sp>
        <p:nvSpPr>
          <p:cNvPr id="650243" name="Rectangle 3"/>
          <p:cNvSpPr>
            <a:spLocks noGrp="1" noChangeArrowheads="1"/>
          </p:cNvSpPr>
          <p:nvPr>
            <p:ph idx="1"/>
          </p:nvPr>
        </p:nvSpPr>
        <p:spPr/>
        <p:txBody>
          <a:bodyPr/>
          <a:lstStyle/>
          <a:p>
            <a:r>
              <a:rPr lang="zh-CN" altLang="en-US" sz="2800" dirty="0"/>
              <a:t>交换机</a:t>
            </a:r>
            <a:r>
              <a:rPr lang="zh-CN" altLang="en-US" sz="2800" dirty="0" smtClean="0"/>
              <a:t>收到</a:t>
            </a:r>
            <a:r>
              <a:rPr lang="zh-CN" altLang="en-US" sz="2800" dirty="0"/>
              <a:t>一帧后先进行</a:t>
            </a:r>
            <a:r>
              <a:rPr lang="zh-CN" altLang="en-US" sz="2800" dirty="0">
                <a:solidFill>
                  <a:srgbClr val="FF0000"/>
                </a:solidFill>
              </a:rPr>
              <a:t>自学习。</a:t>
            </a:r>
            <a:r>
              <a:rPr lang="zh-CN" altLang="en-US" sz="2800" dirty="0" smtClean="0"/>
              <a:t>查找交换表</a:t>
            </a:r>
            <a:r>
              <a:rPr lang="zh-CN" altLang="en-US" sz="2800" dirty="0"/>
              <a:t>中与收到帧的</a:t>
            </a:r>
            <a:r>
              <a:rPr lang="zh-CN" altLang="en-US" sz="2800" dirty="0">
                <a:solidFill>
                  <a:srgbClr val="FF0000"/>
                </a:solidFill>
              </a:rPr>
              <a:t>源地址有无相匹配</a:t>
            </a:r>
            <a:r>
              <a:rPr lang="zh-CN" altLang="en-US" sz="2800" dirty="0"/>
              <a:t>的项目</a:t>
            </a:r>
            <a:r>
              <a:rPr lang="zh-CN" altLang="en-US" sz="2800" dirty="0" smtClean="0"/>
              <a:t>。</a:t>
            </a:r>
            <a:endParaRPr lang="en-US" altLang="zh-CN" sz="2800" dirty="0" smtClean="0"/>
          </a:p>
          <a:p>
            <a:pPr lvl="1"/>
            <a:r>
              <a:rPr lang="zh-CN" altLang="en-US" sz="2400" dirty="0" smtClean="0"/>
              <a:t>如</a:t>
            </a:r>
            <a:r>
              <a:rPr lang="zh-CN" altLang="en-US" sz="2400" dirty="0"/>
              <a:t>没有，就</a:t>
            </a:r>
            <a:r>
              <a:rPr lang="zh-CN" altLang="en-US" sz="2400" dirty="0" smtClean="0"/>
              <a:t>在交换表</a:t>
            </a:r>
            <a:r>
              <a:rPr lang="zh-CN" altLang="en-US" sz="2400" dirty="0"/>
              <a:t>中增加一个项目（源地址、进入的接口</a:t>
            </a:r>
            <a:r>
              <a:rPr lang="zh-CN" altLang="en-US" sz="2400" dirty="0" smtClean="0"/>
              <a:t>和有效时间</a:t>
            </a:r>
            <a:r>
              <a:rPr lang="zh-CN" altLang="en-US" sz="2400" dirty="0"/>
              <a:t>）</a:t>
            </a:r>
            <a:r>
              <a:rPr lang="zh-CN" altLang="en-US" sz="2400" dirty="0" smtClean="0"/>
              <a:t>。</a:t>
            </a:r>
            <a:endParaRPr lang="en-US" altLang="zh-CN" sz="2400" dirty="0" smtClean="0"/>
          </a:p>
          <a:p>
            <a:pPr lvl="1"/>
            <a:r>
              <a:rPr lang="zh-CN" altLang="en-US" sz="2400" dirty="0" smtClean="0"/>
              <a:t>如</a:t>
            </a:r>
            <a:r>
              <a:rPr lang="zh-CN" altLang="en-US" sz="2400" dirty="0"/>
              <a:t>有，则把原有的项目进行</a:t>
            </a:r>
            <a:r>
              <a:rPr lang="zh-CN" altLang="en-US" sz="2400" dirty="0" smtClean="0"/>
              <a:t>更新（</a:t>
            </a:r>
            <a:r>
              <a:rPr lang="zh-CN" altLang="en-US" sz="2400" dirty="0"/>
              <a:t>进入的</a:t>
            </a:r>
            <a:r>
              <a:rPr lang="zh-CN" altLang="en-US" sz="2400" dirty="0" smtClean="0"/>
              <a:t>接口或有效时间）。</a:t>
            </a:r>
            <a:endParaRPr lang="zh-CN" altLang="en-US" sz="2400" dirty="0"/>
          </a:p>
          <a:p>
            <a:r>
              <a:rPr lang="zh-CN" altLang="en-US" sz="2800" dirty="0">
                <a:solidFill>
                  <a:srgbClr val="FF0000"/>
                </a:solidFill>
              </a:rPr>
              <a:t>转发帧。</a:t>
            </a:r>
            <a:r>
              <a:rPr lang="zh-CN" altLang="en-US" sz="2800" dirty="0" smtClean="0"/>
              <a:t>查找交换表</a:t>
            </a:r>
            <a:r>
              <a:rPr lang="zh-CN" altLang="en-US" sz="2800" dirty="0"/>
              <a:t>中与收到帧的</a:t>
            </a:r>
            <a:r>
              <a:rPr lang="zh-CN" altLang="en-US" sz="2800" dirty="0">
                <a:solidFill>
                  <a:srgbClr val="FF0000"/>
                </a:solidFill>
              </a:rPr>
              <a:t>目的地址有无相匹配</a:t>
            </a:r>
            <a:r>
              <a:rPr lang="zh-CN" altLang="en-US" sz="2800" dirty="0"/>
              <a:t>的项目。</a:t>
            </a:r>
          </a:p>
          <a:p>
            <a:pPr lvl="1"/>
            <a:r>
              <a:rPr lang="zh-CN" altLang="en-US" sz="2400" dirty="0">
                <a:ea typeface="黑体" pitchFamily="2" charset="-122"/>
              </a:rPr>
              <a:t>如没有，</a:t>
            </a:r>
            <a:r>
              <a:rPr lang="zh-CN" altLang="en-US" sz="2400" dirty="0" smtClean="0">
                <a:ea typeface="黑体" pitchFamily="2" charset="-122"/>
              </a:rPr>
              <a:t>则向所有</a:t>
            </a:r>
            <a:r>
              <a:rPr lang="zh-CN" altLang="en-US" sz="2400" dirty="0">
                <a:ea typeface="黑体" pitchFamily="2" charset="-122"/>
              </a:rPr>
              <a:t>其他接口</a:t>
            </a:r>
            <a:r>
              <a:rPr lang="zh-CN" altLang="en-US" sz="2400" dirty="0" smtClean="0">
                <a:ea typeface="黑体" pitchFamily="2" charset="-122"/>
              </a:rPr>
              <a:t>（进入的</a:t>
            </a:r>
            <a:r>
              <a:rPr lang="zh-CN" altLang="en-US" sz="2400" dirty="0">
                <a:ea typeface="黑体" pitchFamily="2" charset="-122"/>
              </a:rPr>
              <a:t>接口除外</a:t>
            </a:r>
            <a:r>
              <a:rPr lang="zh-CN" altLang="en-US" sz="2400" dirty="0" smtClean="0">
                <a:ea typeface="黑体" pitchFamily="2" charset="-122"/>
              </a:rPr>
              <a:t>）转发</a:t>
            </a:r>
            <a:r>
              <a:rPr lang="zh-CN" altLang="en-US" sz="2400" dirty="0">
                <a:ea typeface="黑体" pitchFamily="2" charset="-122"/>
              </a:rPr>
              <a:t>。</a:t>
            </a:r>
          </a:p>
          <a:p>
            <a:pPr lvl="1"/>
            <a:r>
              <a:rPr lang="zh-CN" altLang="en-US" sz="2400" dirty="0">
                <a:ea typeface="黑体" pitchFamily="2" charset="-122"/>
              </a:rPr>
              <a:t>如有，则</a:t>
            </a:r>
            <a:r>
              <a:rPr lang="zh-CN" altLang="en-US" sz="2400" dirty="0" smtClean="0">
                <a:ea typeface="黑体" pitchFamily="2" charset="-122"/>
              </a:rPr>
              <a:t>按</a:t>
            </a:r>
            <a:r>
              <a:rPr lang="zh-CN" altLang="en-US" sz="2400" dirty="0"/>
              <a:t>交换</a:t>
            </a:r>
            <a:r>
              <a:rPr lang="zh-CN" altLang="en-US" sz="2400" dirty="0" smtClean="0">
                <a:ea typeface="黑体" pitchFamily="2" charset="-122"/>
              </a:rPr>
              <a:t>表</a:t>
            </a:r>
            <a:r>
              <a:rPr lang="zh-CN" altLang="en-US" sz="2400" dirty="0">
                <a:ea typeface="黑体" pitchFamily="2" charset="-122"/>
              </a:rPr>
              <a:t>中给出的接口进行转发。</a:t>
            </a:r>
          </a:p>
          <a:p>
            <a:pPr lvl="1"/>
            <a:r>
              <a:rPr lang="zh-CN" altLang="en-US" sz="2400" dirty="0" smtClean="0">
                <a:ea typeface="黑体" pitchFamily="2" charset="-122"/>
              </a:rPr>
              <a:t>若交换表</a:t>
            </a:r>
            <a:r>
              <a:rPr lang="zh-CN" altLang="en-US" sz="2400" dirty="0">
                <a:ea typeface="黑体" pitchFamily="2" charset="-122"/>
              </a:rPr>
              <a:t>中给出的接口就是该帧</a:t>
            </a:r>
            <a:r>
              <a:rPr lang="zh-CN" altLang="en-US" sz="2400" dirty="0" smtClean="0">
                <a:ea typeface="黑体" pitchFamily="2" charset="-122"/>
              </a:rPr>
              <a:t>进入交换机的</a:t>
            </a:r>
            <a:r>
              <a:rPr lang="zh-CN" altLang="en-US" sz="2400" dirty="0">
                <a:ea typeface="黑体" pitchFamily="2" charset="-122"/>
              </a:rPr>
              <a:t>接口，则应丢弃这个帧（因为这时不需要</a:t>
            </a:r>
            <a:r>
              <a:rPr lang="zh-CN" altLang="en-US" sz="2400" dirty="0" smtClean="0">
                <a:ea typeface="黑体" pitchFamily="2" charset="-122"/>
              </a:rPr>
              <a:t>经过交换机进行</a:t>
            </a:r>
            <a:r>
              <a:rPr lang="zh-CN" altLang="en-US" sz="2400" dirty="0">
                <a:ea typeface="黑体" pitchFamily="2" charset="-122"/>
              </a:rPr>
              <a:t>转发）。</a:t>
            </a:r>
          </a:p>
        </p:txBody>
      </p:sp>
    </p:spTree>
    <p:extLst>
      <p:ext uri="{BB962C8B-B14F-4D97-AF65-F5344CB8AC3E}">
        <p14:creationId xmlns="" xmlns:p14="http://schemas.microsoft.com/office/powerpoint/2010/main" val="5531739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90600" y="635000"/>
            <a:ext cx="7924800" cy="2143125"/>
          </a:xfrm>
          <a:prstGeom prst="rect">
            <a:avLst/>
          </a:prstGeom>
          <a:noFill/>
        </p:spPr>
        <p:txBody>
          <a:bodyPr vert="horz" wrap="square" rtlCol="0" anchor="ctr" anchorCtr="0">
            <a:noAutofit/>
          </a:bodyPr>
          <a:lstStyle/>
          <a:p>
            <a:r>
              <a:rPr lang="zh-CN" altLang="zh-CN" sz="2800" dirty="0" smtClean="0"/>
              <a:t>以太网交换机进行转发决策时使用的</a:t>
            </a:r>
            <a:r>
              <a:rPr lang="en-US" altLang="zh-CN" sz="2800" dirty="0" smtClean="0"/>
              <a:t>PDU</a:t>
            </a:r>
            <a:r>
              <a:rPr lang="zh-CN" altLang="zh-CN" sz="2800" dirty="0" smtClean="0"/>
              <a:t>地址是</a:t>
            </a:r>
          </a:p>
        </p:txBody>
      </p:sp>
      <p:sp>
        <p:nvSpPr>
          <p:cNvPr id="6" name="TextBox 5"/>
          <p:cNvSpPr txBox="1"/>
          <p:nvPr>
            <p:custDataLst>
              <p:tags r:id="rId3"/>
            </p:custDataLst>
          </p:nvPr>
        </p:nvSpPr>
        <p:spPr>
          <a:xfrm>
            <a:off x="1981200" y="2786062"/>
            <a:ext cx="6934200" cy="642937"/>
          </a:xfrm>
          <a:prstGeom prst="rect">
            <a:avLst/>
          </a:prstGeom>
          <a:noFill/>
        </p:spPr>
        <p:txBody>
          <a:bodyPr vert="horz" rtlCol="0" anchor="ctr" anchorCtr="0">
            <a:noAutofit/>
          </a:bodyPr>
          <a:lstStyle/>
          <a:p>
            <a:r>
              <a:rPr lang="zh-CN" altLang="zh-CN" sz="2400" dirty="0" smtClean="0"/>
              <a:t>目的物理地址</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4"/>
            </p:custDataLst>
          </p:nvPr>
        </p:nvSpPr>
        <p:spPr>
          <a:xfrm>
            <a:off x="1981200" y="3643312"/>
            <a:ext cx="6934200" cy="642937"/>
          </a:xfrm>
          <a:prstGeom prst="rect">
            <a:avLst/>
          </a:prstGeom>
          <a:noFill/>
        </p:spPr>
        <p:txBody>
          <a:bodyPr vert="horz" rtlCol="0" anchor="ctr" anchorCtr="0">
            <a:noAutofit/>
          </a:bodyPr>
          <a:lstStyle/>
          <a:p>
            <a:r>
              <a:rPr lang="zh-CN" altLang="zh-CN" sz="2400" dirty="0" smtClean="0"/>
              <a:t>目的</a:t>
            </a:r>
            <a:r>
              <a:rPr lang="en-US" altLang="zh-CN" sz="2400" dirty="0" smtClean="0"/>
              <a:t>IP</a:t>
            </a:r>
            <a:r>
              <a:rPr lang="zh-CN" altLang="zh-CN" sz="2400" dirty="0" smtClean="0"/>
              <a:t>地址</a:t>
            </a:r>
            <a:endParaRPr lang="zh-CN" altLang="en-US" sz="2600" dirty="0">
              <a:solidFill>
                <a:srgbClr val="000000"/>
              </a:solidFill>
              <a:latin typeface="Microsoft Yahei"/>
              <a:ea typeface="Microsoft Yahei"/>
              <a:sym typeface="Microsoft Yahei"/>
            </a:endParaRPr>
          </a:p>
        </p:txBody>
      </p:sp>
      <p:sp>
        <p:nvSpPr>
          <p:cNvPr id="8" name="TextBox 7"/>
          <p:cNvSpPr txBox="1"/>
          <p:nvPr>
            <p:custDataLst>
              <p:tags r:id="rId5"/>
            </p:custDataLst>
          </p:nvPr>
        </p:nvSpPr>
        <p:spPr>
          <a:xfrm>
            <a:off x="1981200" y="4500562"/>
            <a:ext cx="6934200" cy="642937"/>
          </a:xfrm>
          <a:prstGeom prst="rect">
            <a:avLst/>
          </a:prstGeom>
          <a:noFill/>
        </p:spPr>
        <p:txBody>
          <a:bodyPr vert="horz" rtlCol="0" anchor="ctr" anchorCtr="0">
            <a:noAutofit/>
          </a:bodyPr>
          <a:lstStyle/>
          <a:p>
            <a:r>
              <a:rPr lang="zh-CN" altLang="zh-CN" sz="2400" dirty="0" smtClean="0"/>
              <a:t>源物理地址</a:t>
            </a:r>
            <a:endParaRPr lang="zh-CN" altLang="en-US" sz="2600" dirty="0">
              <a:solidFill>
                <a:srgbClr val="000000"/>
              </a:solidFill>
              <a:latin typeface="Microsoft Yahei"/>
              <a:ea typeface="Microsoft Yahei"/>
              <a:sym typeface="Microsoft Yahei"/>
            </a:endParaRPr>
          </a:p>
        </p:txBody>
      </p:sp>
      <p:sp>
        <p:nvSpPr>
          <p:cNvPr id="9" name="TextBox 8"/>
          <p:cNvSpPr txBox="1"/>
          <p:nvPr>
            <p:custDataLst>
              <p:tags r:id="rId6"/>
            </p:custDataLst>
          </p:nvPr>
        </p:nvSpPr>
        <p:spPr>
          <a:xfrm>
            <a:off x="1981200" y="5357812"/>
            <a:ext cx="6934200" cy="642937"/>
          </a:xfrm>
          <a:prstGeom prst="rect">
            <a:avLst/>
          </a:prstGeom>
          <a:noFill/>
        </p:spPr>
        <p:txBody>
          <a:bodyPr vert="horz" rtlCol="0" anchor="ctr" anchorCtr="0">
            <a:noAutofit/>
          </a:bodyPr>
          <a:lstStyle/>
          <a:p>
            <a:r>
              <a:rPr lang="zh-CN" altLang="zh-CN" sz="2400" dirty="0" smtClean="0"/>
              <a:t>源</a:t>
            </a:r>
            <a:r>
              <a:rPr lang="en-US" altLang="zh-CN" sz="2400" dirty="0" smtClean="0"/>
              <a:t>IP</a:t>
            </a:r>
            <a:r>
              <a:rPr lang="zh-CN" altLang="zh-CN" sz="2400" dirty="0" smtClean="0"/>
              <a:t>地址</a:t>
            </a:r>
            <a:endParaRPr lang="zh-CN" altLang="en-US" sz="2600" dirty="0">
              <a:solidFill>
                <a:srgbClr val="000000"/>
              </a:solidFill>
              <a:latin typeface="Microsoft Yahei"/>
              <a:ea typeface="Microsoft Yahei"/>
              <a:sym typeface="Microsoft Yahei"/>
            </a:endParaRPr>
          </a:p>
        </p:txBody>
      </p:sp>
      <p:sp>
        <p:nvSpPr>
          <p:cNvPr id="10" name="椭圆 9"/>
          <p:cNvSpPr>
            <a:spLocks noChangeAspect="1"/>
          </p:cNvSpPr>
          <p:nvPr>
            <p:custDataLst>
              <p:tags r:id="rId7"/>
            </p:custDataLst>
          </p:nvPr>
        </p:nvSpPr>
        <p:spPr bwMode="auto">
          <a:xfrm>
            <a:off x="1228725" y="285035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A</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1" name="椭圆 10"/>
          <p:cNvSpPr>
            <a:spLocks noChangeAspect="1"/>
          </p:cNvSpPr>
          <p:nvPr>
            <p:custDataLst>
              <p:tags r:id="rId8"/>
            </p:custDataLst>
          </p:nvPr>
        </p:nvSpPr>
        <p:spPr bwMode="auto">
          <a:xfrm>
            <a:off x="12287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B</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2" name="椭圆 11"/>
          <p:cNvSpPr>
            <a:spLocks noChangeAspect="1"/>
          </p:cNvSpPr>
          <p:nvPr>
            <p:custDataLst>
              <p:tags r:id="rId9"/>
            </p:custDataLst>
          </p:nvPr>
        </p:nvSpPr>
        <p:spPr bwMode="auto">
          <a:xfrm>
            <a:off x="12287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C</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3" name="椭圆 12"/>
          <p:cNvSpPr>
            <a:spLocks noChangeAspect="1"/>
          </p:cNvSpPr>
          <p:nvPr>
            <p:custDataLst>
              <p:tags r:id="rId10"/>
            </p:custDataLst>
          </p:nvPr>
        </p:nvSpPr>
        <p:spPr bwMode="auto">
          <a:xfrm>
            <a:off x="12287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D</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4" name="圆角矩形 13"/>
          <p:cNvSpPr/>
          <p:nvPr>
            <p:custDataLst>
              <p:tags r:id="rId11"/>
            </p:custDataLst>
          </p:nvPr>
        </p:nvSpPr>
        <p:spPr bwMode="auto">
          <a:xfrm>
            <a:off x="6858000" y="6215062"/>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提交</a:t>
            </a:r>
          </a:p>
        </p:txBody>
      </p:sp>
      <p:grpSp>
        <p:nvGrpSpPr>
          <p:cNvPr id="19" name="组合 18"/>
          <p:cNvGrpSpPr/>
          <p:nvPr>
            <p:custDataLst>
              <p:tags r:id="rId12"/>
            </p:custDataLst>
          </p:nvPr>
        </p:nvGrpSpPr>
        <p:grpSpPr>
          <a:xfrm>
            <a:off x="0" y="0"/>
            <a:ext cx="9906000" cy="635000"/>
            <a:chOff x="0" y="0"/>
            <a:chExt cx="9906000" cy="635000"/>
          </a:xfrm>
        </p:grpSpPr>
        <p:sp>
          <p:nvSpPr>
            <p:cNvPr id="15" name="TitleBackground"/>
            <p:cNvSpPr/>
            <p:nvPr>
              <p:custDataLst>
                <p:tags r:id="rId14"/>
              </p:custDataLst>
            </p:nvPr>
          </p:nvSpPr>
          <p:spPr bwMode="auto">
            <a:xfrm>
              <a:off x="0" y="0"/>
              <a:ext cx="9906000" cy="635000"/>
            </a:xfrm>
            <a:prstGeom prst="rect">
              <a:avLst/>
            </a:prstGeom>
            <a:solidFill>
              <a:srgbClr val="F6F7F8"/>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6"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2</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descr="tmp5A.tmp"/>
          <p:cNvPicPr>
            <a:picLocks/>
          </p:cNvPicPr>
          <p:nvPr>
            <p:custDataLst>
              <p:tags r:id="rId13"/>
            </p:custDataLst>
          </p:nvPr>
        </p:nvPicPr>
        <p:blipFill>
          <a:blip r:embed="rId20" cstate="print"/>
          <a:stretch>
            <a:fillRect/>
          </a:stretch>
        </p:blipFill>
        <p:spPr>
          <a:xfrm>
            <a:off x="8356600" y="63500"/>
            <a:ext cx="1422400" cy="508000"/>
          </a:xfrm>
          <a:prstGeom prst="rect">
            <a:avLst/>
          </a:prstGeom>
        </p:spPr>
      </p:pic>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smtClean="0"/>
              <a:t>交换机的</a:t>
            </a:r>
            <a:r>
              <a:rPr lang="zh-CN" altLang="zh-CN" dirty="0" smtClean="0">
                <a:solidFill>
                  <a:srgbClr val="FF0000"/>
                </a:solidFill>
              </a:rPr>
              <a:t>兜圈子</a:t>
            </a:r>
            <a:r>
              <a:rPr lang="zh-CN" altLang="en-US" dirty="0" smtClean="0"/>
              <a:t>问题</a:t>
            </a:r>
            <a:endParaRPr lang="zh-CN" altLang="en-US" dirty="0"/>
          </a:p>
        </p:txBody>
      </p:sp>
      <p:sp>
        <p:nvSpPr>
          <p:cNvPr id="466946" name="Rectangle 2"/>
          <p:cNvSpPr>
            <a:spLocks noGrp="1" noChangeArrowheads="1"/>
          </p:cNvSpPr>
          <p:nvPr>
            <p:ph idx="1"/>
          </p:nvPr>
        </p:nvSpPr>
        <p:spPr/>
        <p:txBody>
          <a:bodyPr/>
          <a:lstStyle/>
          <a:p>
            <a:r>
              <a:rPr lang="zh-CN" altLang="en-US" sz="2800" dirty="0" smtClean="0">
                <a:solidFill>
                  <a:srgbClr val="FF0000"/>
                </a:solidFill>
              </a:rPr>
              <a:t>增加冗余链路时，</a:t>
            </a:r>
            <a:r>
              <a:rPr lang="zh-CN" altLang="zh-CN" sz="2800" dirty="0" smtClean="0">
                <a:solidFill>
                  <a:srgbClr val="FF0000"/>
                </a:solidFill>
              </a:rPr>
              <a:t>自学习</a:t>
            </a:r>
            <a:r>
              <a:rPr lang="zh-CN" altLang="zh-CN" sz="2800" dirty="0">
                <a:solidFill>
                  <a:srgbClr val="FF0000"/>
                </a:solidFill>
              </a:rPr>
              <a:t>的过程就可能导致以太网帧在网络的某个环路中无限制地</a:t>
            </a:r>
            <a:r>
              <a:rPr lang="zh-CN" altLang="zh-CN" sz="2800" dirty="0" smtClean="0">
                <a:solidFill>
                  <a:srgbClr val="FF0000"/>
                </a:solidFill>
              </a:rPr>
              <a:t>兜圈子</a:t>
            </a:r>
            <a:r>
              <a:rPr lang="zh-CN" altLang="en-US" sz="2800" dirty="0" smtClean="0">
                <a:solidFill>
                  <a:srgbClr val="FF0000"/>
                </a:solidFill>
              </a:rPr>
              <a:t>。</a:t>
            </a:r>
            <a:endParaRPr lang="en-US" altLang="zh-CN" sz="2800" dirty="0" smtClean="0">
              <a:solidFill>
                <a:srgbClr val="FF0000"/>
              </a:solidFill>
            </a:endParaRPr>
          </a:p>
          <a:p>
            <a:r>
              <a:rPr lang="zh-CN" altLang="en-US" sz="2800" dirty="0" smtClean="0"/>
              <a:t>如图，</a:t>
            </a:r>
            <a:r>
              <a:rPr lang="zh-CN" altLang="zh-CN" sz="2800" dirty="0" smtClean="0"/>
              <a:t>假定开始</a:t>
            </a:r>
            <a:r>
              <a:rPr lang="zh-CN" altLang="en-US" sz="2800" dirty="0" smtClean="0"/>
              <a:t>时，</a:t>
            </a:r>
            <a:r>
              <a:rPr lang="zh-CN" altLang="zh-CN" sz="2800" dirty="0" smtClean="0"/>
              <a:t>交换机</a:t>
            </a:r>
            <a:r>
              <a:rPr lang="en-US" altLang="zh-CN" sz="2800" dirty="0" smtClean="0"/>
              <a:t> #1 </a:t>
            </a:r>
            <a:r>
              <a:rPr lang="zh-CN" altLang="en-US" sz="2800" dirty="0" smtClean="0"/>
              <a:t>和 </a:t>
            </a:r>
            <a:r>
              <a:rPr lang="en-US" altLang="zh-CN" sz="2800" dirty="0" smtClean="0"/>
              <a:t>#2 </a:t>
            </a:r>
            <a:r>
              <a:rPr lang="zh-CN" altLang="en-US" sz="2800" dirty="0" smtClean="0"/>
              <a:t>的交换表都是空的，</a:t>
            </a:r>
            <a:r>
              <a:rPr lang="zh-CN" altLang="zh-CN" sz="2800" dirty="0" smtClean="0"/>
              <a:t>主机</a:t>
            </a:r>
            <a:r>
              <a:rPr lang="en-US" altLang="zh-CN" sz="2800" dirty="0" smtClean="0"/>
              <a:t> A </a:t>
            </a:r>
            <a:r>
              <a:rPr lang="zh-CN" altLang="zh-CN" sz="2800" dirty="0" smtClean="0"/>
              <a:t>通过</a:t>
            </a:r>
            <a:r>
              <a:rPr lang="zh-CN" altLang="zh-CN" sz="2800" dirty="0"/>
              <a:t>接口</a:t>
            </a:r>
            <a:r>
              <a:rPr lang="zh-CN" altLang="zh-CN" sz="2800" dirty="0" smtClean="0"/>
              <a:t>交换机</a:t>
            </a:r>
            <a:r>
              <a:rPr lang="en-US" altLang="zh-CN" sz="2800" dirty="0" smtClean="0"/>
              <a:t> #1 </a:t>
            </a:r>
            <a:r>
              <a:rPr lang="zh-CN" altLang="zh-CN" sz="2800" dirty="0" smtClean="0"/>
              <a:t>向主机</a:t>
            </a:r>
            <a:r>
              <a:rPr lang="en-US" altLang="zh-CN" sz="2800" dirty="0" smtClean="0"/>
              <a:t> B </a:t>
            </a:r>
            <a:r>
              <a:rPr lang="zh-CN" altLang="zh-CN" sz="2800" dirty="0" smtClean="0"/>
              <a:t>发送</a:t>
            </a:r>
            <a:r>
              <a:rPr lang="zh-CN" altLang="zh-CN" sz="2800" dirty="0"/>
              <a:t>一帧。</a:t>
            </a:r>
            <a:endParaRPr lang="zh-CN" altLang="en-US" sz="2800" dirty="0"/>
          </a:p>
        </p:txBody>
      </p:sp>
      <p:grpSp>
        <p:nvGrpSpPr>
          <p:cNvPr id="7" name="组合 6"/>
          <p:cNvGrpSpPr/>
          <p:nvPr/>
        </p:nvGrpSpPr>
        <p:grpSpPr>
          <a:xfrm>
            <a:off x="1048542" y="3464664"/>
            <a:ext cx="8411257" cy="2484616"/>
            <a:chOff x="1048542" y="3464664"/>
            <a:chExt cx="8411257" cy="2484616"/>
          </a:xfrm>
        </p:grpSpPr>
        <p:sp>
          <p:nvSpPr>
            <p:cNvPr id="52" name="矩形 51"/>
            <p:cNvSpPr/>
            <p:nvPr/>
          </p:nvSpPr>
          <p:spPr>
            <a:xfrm>
              <a:off x="2628520" y="4331112"/>
              <a:ext cx="1626069"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53" name="直接连接符 52"/>
            <p:cNvCxnSpPr>
              <a:stCxn id="67" idx="3"/>
              <a:endCxn id="82" idx="1"/>
            </p:cNvCxnSpPr>
            <p:nvPr/>
          </p:nvCxnSpPr>
          <p:spPr>
            <a:xfrm>
              <a:off x="4254589" y="5409893"/>
              <a:ext cx="1973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427" y="5408783"/>
              <a:ext cx="814315"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a:off x="4142798" y="4760715"/>
              <a:ext cx="20853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5435" y="4654608"/>
              <a:ext cx="699083" cy="1061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668272" y="3464664"/>
              <a:ext cx="1538884" cy="8284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smtClean="0">
                  <a:solidFill>
                    <a:srgbClr val="000099"/>
                  </a:solidFill>
                  <a:latin typeface="+mn-lt"/>
                  <a:ea typeface="黑体" pitchFamily="2" charset="-122"/>
                </a:rPr>
                <a:t>交换机 </a:t>
              </a:r>
              <a:r>
                <a:rPr kumimoji="1" lang="en-US" altLang="zh-CN" sz="2400" b="1" dirty="0" smtClean="0">
                  <a:solidFill>
                    <a:srgbClr val="000099"/>
                  </a:solidFill>
                  <a:latin typeface="+mn-lt"/>
                  <a:ea typeface="黑体" pitchFamily="2" charset="-122"/>
                </a:rPr>
                <a:t>#</a:t>
              </a:r>
              <a:r>
                <a:rPr kumimoji="1" lang="en-US" altLang="zh-CN" sz="2400" b="1" dirty="0">
                  <a:solidFill>
                    <a:srgbClr val="000099"/>
                  </a:solidFill>
                  <a:latin typeface="+mn-lt"/>
                  <a:ea typeface="黑体" pitchFamily="2" charset="-122"/>
                </a:rPr>
                <a:t>1</a:t>
              </a:r>
            </a:p>
          </p:txBody>
        </p:sp>
        <p:pic>
          <p:nvPicPr>
            <p:cNvPr id="58" name="Picture 19"/>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9" name="Rectangle 34"/>
            <p:cNvSpPr>
              <a:spLocks noChangeArrowheads="1"/>
            </p:cNvSpPr>
            <p:nvPr/>
          </p:nvSpPr>
          <p:spPr bwMode="auto">
            <a:xfrm>
              <a:off x="1048542" y="4035261"/>
              <a:ext cx="405562"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A</a:t>
              </a:r>
              <a:endParaRPr kumimoji="1" lang="en-US" altLang="zh-CN" sz="2400" b="1" baseline="-25000" dirty="0">
                <a:solidFill>
                  <a:srgbClr val="000099"/>
                </a:solidFill>
                <a:latin typeface="+mn-lt"/>
                <a:ea typeface="黑体" pitchFamily="2" charset="-122"/>
              </a:endParaRPr>
            </a:p>
          </p:txBody>
        </p:sp>
        <p:grpSp>
          <p:nvGrpSpPr>
            <p:cNvPr id="60" name="组合 57"/>
            <p:cNvGrpSpPr>
              <a:grpSpLocks/>
            </p:cNvGrpSpPr>
            <p:nvPr/>
          </p:nvGrpSpPr>
          <p:grpSpPr bwMode="auto">
            <a:xfrm>
              <a:off x="2628520" y="4531164"/>
              <a:ext cx="463493" cy="459101"/>
              <a:chOff x="2267744" y="1315667"/>
              <a:chExt cx="288032" cy="271591"/>
            </a:xfrm>
          </p:grpSpPr>
          <p:sp>
            <p:nvSpPr>
              <p:cNvPr id="61" name="矩形 6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2" name="Rectangle 40"/>
              <p:cNvSpPr>
                <a:spLocks noChangeArrowheads="1"/>
              </p:cNvSpPr>
              <p:nvPr/>
            </p:nvSpPr>
            <p:spPr bwMode="auto">
              <a:xfrm>
                <a:off x="2283900" y="1315667"/>
                <a:ext cx="220154" cy="2715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63" name="组合 58"/>
            <p:cNvGrpSpPr>
              <a:grpSpLocks/>
            </p:cNvGrpSpPr>
            <p:nvPr/>
          </p:nvGrpSpPr>
          <p:grpSpPr bwMode="auto">
            <a:xfrm>
              <a:off x="2628520" y="5179237"/>
              <a:ext cx="463493" cy="459100"/>
              <a:chOff x="2267744" y="1311829"/>
              <a:chExt cx="288032" cy="272423"/>
            </a:xfrm>
          </p:grpSpPr>
          <p:sp>
            <p:nvSpPr>
              <p:cNvPr id="64" name="矩形 6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5" name="Rectangle 40"/>
              <p:cNvSpPr>
                <a:spLocks noChangeArrowheads="1"/>
              </p:cNvSpPr>
              <p:nvPr/>
            </p:nvSpPr>
            <p:spPr bwMode="auto">
              <a:xfrm>
                <a:off x="2280312" y="1311829"/>
                <a:ext cx="220154" cy="2724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66" name="组合 61"/>
            <p:cNvGrpSpPr>
              <a:grpSpLocks/>
            </p:cNvGrpSpPr>
            <p:nvPr/>
          </p:nvGrpSpPr>
          <p:grpSpPr bwMode="auto">
            <a:xfrm>
              <a:off x="3788534" y="5179237"/>
              <a:ext cx="466055" cy="459100"/>
              <a:chOff x="2267744" y="1311829"/>
              <a:chExt cx="288032" cy="272423"/>
            </a:xfrm>
          </p:grpSpPr>
          <p:sp>
            <p:nvSpPr>
              <p:cNvPr id="67" name="矩形 6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8"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69" name="组合 64"/>
            <p:cNvGrpSpPr>
              <a:grpSpLocks/>
            </p:cNvGrpSpPr>
            <p:nvPr/>
          </p:nvGrpSpPr>
          <p:grpSpPr bwMode="auto">
            <a:xfrm>
              <a:off x="3788534" y="4531164"/>
              <a:ext cx="466055" cy="459101"/>
              <a:chOff x="2267744" y="1315586"/>
              <a:chExt cx="288032" cy="271138"/>
            </a:xfrm>
          </p:grpSpPr>
          <p:sp>
            <p:nvSpPr>
              <p:cNvPr id="70" name="矩形 6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71"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72" name="Picture 19"/>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3" name="Rectangle 34"/>
            <p:cNvSpPr>
              <a:spLocks noChangeArrowheads="1"/>
            </p:cNvSpPr>
            <p:nvPr/>
          </p:nvSpPr>
          <p:spPr bwMode="auto">
            <a:xfrm>
              <a:off x="1048542" y="5130140"/>
              <a:ext cx="405562"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C</a:t>
              </a:r>
              <a:endParaRPr kumimoji="1" lang="en-US" altLang="zh-CN" sz="2400" b="1" baseline="-25000">
                <a:solidFill>
                  <a:srgbClr val="000099"/>
                </a:solidFill>
                <a:latin typeface="+mn-lt"/>
                <a:ea typeface="黑体" pitchFamily="2" charset="-122"/>
              </a:endParaRPr>
            </a:p>
          </p:txBody>
        </p:sp>
        <p:sp>
          <p:nvSpPr>
            <p:cNvPr id="74" name="矩形 73"/>
            <p:cNvSpPr/>
            <p:nvPr/>
          </p:nvSpPr>
          <p:spPr>
            <a:xfrm>
              <a:off x="6228145" y="4331112"/>
              <a:ext cx="1626071"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75" name="直接连接符 74"/>
            <p:cNvCxnSpPr>
              <a:stCxn id="86" idx="3"/>
            </p:cNvCxnSpPr>
            <p:nvPr/>
          </p:nvCxnSpPr>
          <p:spPr>
            <a:xfrm>
              <a:off x="7742425" y="5408783"/>
              <a:ext cx="808313"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742425" y="4654603"/>
              <a:ext cx="923544" cy="106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267897" y="3464664"/>
              <a:ext cx="1538884" cy="8284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smtClean="0">
                  <a:solidFill>
                    <a:srgbClr val="000099"/>
                  </a:solidFill>
                  <a:latin typeface="+mn-lt"/>
                  <a:ea typeface="黑体" pitchFamily="2" charset="-122"/>
                </a:rPr>
                <a:t>交换机 </a:t>
              </a:r>
              <a:r>
                <a:rPr kumimoji="1" lang="en-US" altLang="zh-CN" sz="2400" b="1" dirty="0" smtClean="0">
                  <a:solidFill>
                    <a:srgbClr val="000099"/>
                  </a:solidFill>
                  <a:latin typeface="+mn-lt"/>
                  <a:ea typeface="黑体" pitchFamily="2" charset="-122"/>
                </a:rPr>
                <a:t>#</a:t>
              </a:r>
              <a:r>
                <a:rPr kumimoji="1" lang="en-US" altLang="zh-CN" sz="2400" b="1" dirty="0">
                  <a:solidFill>
                    <a:srgbClr val="000099"/>
                  </a:solidFill>
                  <a:latin typeface="+mn-lt"/>
                  <a:ea typeface="黑体" pitchFamily="2" charset="-122"/>
                </a:rPr>
                <a:t>2</a:t>
              </a:r>
            </a:p>
          </p:txBody>
        </p:sp>
        <p:grpSp>
          <p:nvGrpSpPr>
            <p:cNvPr id="78" name="组合 57"/>
            <p:cNvGrpSpPr>
              <a:grpSpLocks/>
            </p:cNvGrpSpPr>
            <p:nvPr/>
          </p:nvGrpSpPr>
          <p:grpSpPr bwMode="auto">
            <a:xfrm>
              <a:off x="6228145" y="4531164"/>
              <a:ext cx="463495" cy="459101"/>
              <a:chOff x="2267744" y="1315667"/>
              <a:chExt cx="288032" cy="271591"/>
            </a:xfrm>
          </p:grpSpPr>
          <p:sp>
            <p:nvSpPr>
              <p:cNvPr id="79" name="矩形 7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0" name="Rectangle 40"/>
              <p:cNvSpPr>
                <a:spLocks noChangeArrowheads="1"/>
              </p:cNvSpPr>
              <p:nvPr/>
            </p:nvSpPr>
            <p:spPr bwMode="auto">
              <a:xfrm>
                <a:off x="2267744" y="1315667"/>
                <a:ext cx="220153" cy="2715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81" name="组合 58"/>
            <p:cNvGrpSpPr>
              <a:grpSpLocks/>
            </p:cNvGrpSpPr>
            <p:nvPr/>
          </p:nvGrpSpPr>
          <p:grpSpPr bwMode="auto">
            <a:xfrm>
              <a:off x="6228145" y="5179237"/>
              <a:ext cx="463495" cy="459100"/>
              <a:chOff x="2267744" y="1311829"/>
              <a:chExt cx="288032" cy="272423"/>
            </a:xfrm>
          </p:grpSpPr>
          <p:sp>
            <p:nvSpPr>
              <p:cNvPr id="82" name="矩形 8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3" name="Rectangle 40"/>
              <p:cNvSpPr>
                <a:spLocks noChangeArrowheads="1"/>
              </p:cNvSpPr>
              <p:nvPr/>
            </p:nvSpPr>
            <p:spPr bwMode="auto">
              <a:xfrm>
                <a:off x="2267744" y="1311829"/>
                <a:ext cx="220153" cy="2724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84" name="组合 61"/>
            <p:cNvGrpSpPr>
              <a:grpSpLocks/>
            </p:cNvGrpSpPr>
            <p:nvPr/>
          </p:nvGrpSpPr>
          <p:grpSpPr bwMode="auto">
            <a:xfrm>
              <a:off x="7388161" y="5179237"/>
              <a:ext cx="466055" cy="459100"/>
              <a:chOff x="2267744" y="1311829"/>
              <a:chExt cx="288032" cy="272423"/>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6"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87" name="组合 64"/>
            <p:cNvGrpSpPr>
              <a:grpSpLocks/>
            </p:cNvGrpSpPr>
            <p:nvPr/>
          </p:nvGrpSpPr>
          <p:grpSpPr bwMode="auto">
            <a:xfrm>
              <a:off x="7388161" y="4531164"/>
              <a:ext cx="466055" cy="459101"/>
              <a:chOff x="2267744" y="1315586"/>
              <a:chExt cx="288032" cy="271138"/>
            </a:xfrm>
          </p:grpSpPr>
          <p:sp>
            <p:nvSpPr>
              <p:cNvPr id="88" name="矩形 87"/>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9"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90" name="Picture 19"/>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1" name="Rectangle 34"/>
            <p:cNvSpPr>
              <a:spLocks noChangeArrowheads="1"/>
            </p:cNvSpPr>
            <p:nvPr/>
          </p:nvSpPr>
          <p:spPr bwMode="auto">
            <a:xfrm>
              <a:off x="9054237" y="5130140"/>
              <a:ext cx="405562"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D</a:t>
              </a:r>
              <a:endParaRPr kumimoji="1" lang="en-US" altLang="zh-CN" sz="2400" b="1" baseline="-25000">
                <a:solidFill>
                  <a:srgbClr val="000099"/>
                </a:solidFill>
                <a:latin typeface="+mn-lt"/>
                <a:ea typeface="黑体" pitchFamily="2" charset="-122"/>
              </a:endParaRPr>
            </a:p>
          </p:txBody>
        </p:sp>
        <p:pic>
          <p:nvPicPr>
            <p:cNvPr id="92" name="Picture 19"/>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 name="Rectangle 34"/>
            <p:cNvSpPr>
              <a:spLocks noChangeArrowheads="1"/>
            </p:cNvSpPr>
            <p:nvPr/>
          </p:nvSpPr>
          <p:spPr bwMode="auto">
            <a:xfrm>
              <a:off x="9054237" y="4035261"/>
              <a:ext cx="405562"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B</a:t>
              </a:r>
              <a:endParaRPr kumimoji="1" lang="en-US" altLang="zh-CN" sz="2400" b="1" baseline="-25000" dirty="0">
                <a:solidFill>
                  <a:srgbClr val="000099"/>
                </a:solidFill>
                <a:latin typeface="+mn-lt"/>
                <a:ea typeface="黑体" pitchFamily="2" charset="-122"/>
              </a:endParaRPr>
            </a:p>
          </p:txBody>
        </p:sp>
      </p:grpSp>
    </p:spTree>
    <p:extLst>
      <p:ext uri="{BB962C8B-B14F-4D97-AF65-F5344CB8AC3E}">
        <p14:creationId xmlns="" xmlns:p14="http://schemas.microsoft.com/office/powerpoint/2010/main" val="85788310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smtClean="0"/>
              <a:t>交换机的</a:t>
            </a:r>
            <a:r>
              <a:rPr lang="zh-CN" altLang="zh-CN" dirty="0" smtClean="0">
                <a:solidFill>
                  <a:srgbClr val="FF0000"/>
                </a:solidFill>
              </a:rPr>
              <a:t>兜圈子</a:t>
            </a:r>
            <a:r>
              <a:rPr lang="zh-CN" altLang="en-US" dirty="0" smtClean="0"/>
              <a:t>问题</a:t>
            </a:r>
            <a:endParaRPr lang="zh-CN" altLang="en-US" dirty="0"/>
          </a:p>
        </p:txBody>
      </p:sp>
      <p:sp>
        <p:nvSpPr>
          <p:cNvPr id="466946" name="Rectangle 2"/>
          <p:cNvSpPr>
            <a:spLocks noGrp="1" noChangeArrowheads="1"/>
          </p:cNvSpPr>
          <p:nvPr>
            <p:ph idx="1"/>
          </p:nvPr>
        </p:nvSpPr>
        <p:spPr/>
        <p:txBody>
          <a:bodyPr/>
          <a:lstStyle/>
          <a:p>
            <a:r>
              <a:rPr lang="zh-CN" altLang="en-US" sz="2600" dirty="0" smtClean="0"/>
              <a:t>按交换机自学习和转发方法，该</a:t>
            </a:r>
            <a:r>
              <a:rPr lang="zh-CN" altLang="zh-CN" sz="2600" dirty="0" smtClean="0"/>
              <a:t>帧的</a:t>
            </a:r>
            <a:r>
              <a:rPr lang="zh-CN" altLang="en-US" sz="2600" dirty="0" smtClean="0"/>
              <a:t>某个</a:t>
            </a:r>
            <a:r>
              <a:rPr lang="zh-CN" altLang="zh-CN" sz="2600" dirty="0" smtClean="0"/>
              <a:t>走向</a:t>
            </a:r>
            <a:r>
              <a:rPr lang="zh-CN" altLang="en-US" sz="2600" dirty="0" smtClean="0"/>
              <a:t>如下</a:t>
            </a:r>
            <a:r>
              <a:rPr lang="zh-CN" altLang="zh-CN" sz="2600" dirty="0" smtClean="0"/>
              <a:t>：</a:t>
            </a:r>
            <a:r>
              <a:rPr lang="zh-CN" altLang="zh-CN" sz="2600" dirty="0"/>
              <a:t>离开</a:t>
            </a:r>
            <a:r>
              <a:rPr lang="zh-CN" altLang="zh-CN" sz="2600" dirty="0" smtClean="0"/>
              <a:t>交换机</a:t>
            </a:r>
            <a:r>
              <a:rPr lang="en-US" altLang="zh-CN" sz="2600" dirty="0" smtClean="0"/>
              <a:t> #1 </a:t>
            </a:r>
            <a:r>
              <a:rPr lang="zh-CN" altLang="zh-CN" sz="2600" dirty="0" smtClean="0"/>
              <a:t>的接口</a:t>
            </a:r>
            <a:r>
              <a:rPr lang="en-US" altLang="zh-CN" sz="2600" dirty="0" smtClean="0"/>
              <a:t> 3 </a:t>
            </a:r>
            <a:r>
              <a:rPr lang="zh-CN" altLang="zh-CN" sz="2600" dirty="0" smtClean="0"/>
              <a:t>→</a:t>
            </a:r>
            <a:r>
              <a:rPr lang="en-US" altLang="zh-CN" sz="2600" dirty="0" smtClean="0"/>
              <a:t> </a:t>
            </a:r>
            <a:r>
              <a:rPr lang="zh-CN" altLang="zh-CN" sz="2600" dirty="0" smtClean="0"/>
              <a:t>交换机</a:t>
            </a:r>
            <a:r>
              <a:rPr lang="en-US" altLang="zh-CN" sz="2600" dirty="0" smtClean="0"/>
              <a:t> #2 </a:t>
            </a:r>
            <a:r>
              <a:rPr lang="zh-CN" altLang="zh-CN" sz="2600" dirty="0" smtClean="0"/>
              <a:t>的接口</a:t>
            </a:r>
            <a:r>
              <a:rPr lang="en-US" altLang="zh-CN" sz="2600" dirty="0" smtClean="0"/>
              <a:t> 1 </a:t>
            </a:r>
            <a:r>
              <a:rPr lang="zh-CN" altLang="zh-CN" sz="2600" dirty="0" smtClean="0"/>
              <a:t>→</a:t>
            </a:r>
            <a:r>
              <a:rPr lang="en-US" altLang="zh-CN" sz="2600" dirty="0" smtClean="0"/>
              <a:t> </a:t>
            </a:r>
            <a:r>
              <a:rPr lang="zh-CN" altLang="zh-CN" sz="2600" dirty="0" smtClean="0"/>
              <a:t>接口</a:t>
            </a:r>
            <a:r>
              <a:rPr lang="en-US" altLang="zh-CN" sz="2600" dirty="0" smtClean="0"/>
              <a:t> 2 </a:t>
            </a:r>
            <a:r>
              <a:rPr lang="zh-CN" altLang="zh-CN" sz="2600" dirty="0" smtClean="0"/>
              <a:t>→</a:t>
            </a:r>
            <a:r>
              <a:rPr lang="en-US" altLang="zh-CN" sz="2600" dirty="0" smtClean="0"/>
              <a:t> </a:t>
            </a:r>
            <a:r>
              <a:rPr lang="zh-CN" altLang="zh-CN" sz="2600" dirty="0" smtClean="0"/>
              <a:t>交换机</a:t>
            </a:r>
            <a:r>
              <a:rPr lang="en-US" altLang="zh-CN" sz="2600" dirty="0" smtClean="0"/>
              <a:t> #1 </a:t>
            </a:r>
            <a:r>
              <a:rPr lang="zh-CN" altLang="zh-CN" sz="2600" dirty="0" smtClean="0"/>
              <a:t>的接口</a:t>
            </a:r>
            <a:r>
              <a:rPr lang="en-US" altLang="zh-CN" sz="2600" dirty="0" smtClean="0"/>
              <a:t> 4 </a:t>
            </a:r>
            <a:r>
              <a:rPr lang="zh-CN" altLang="zh-CN" sz="2600" dirty="0" smtClean="0"/>
              <a:t>→</a:t>
            </a:r>
            <a:r>
              <a:rPr lang="en-US" altLang="zh-CN" sz="2600" dirty="0" smtClean="0"/>
              <a:t> </a:t>
            </a:r>
            <a:r>
              <a:rPr lang="zh-CN" altLang="zh-CN" sz="2600" dirty="0" smtClean="0"/>
              <a:t>接口</a:t>
            </a:r>
            <a:r>
              <a:rPr lang="en-US" altLang="zh-CN" sz="2600" dirty="0" smtClean="0"/>
              <a:t> 3 </a:t>
            </a:r>
            <a:r>
              <a:rPr lang="zh-CN" altLang="zh-CN" sz="2600" dirty="0" smtClean="0"/>
              <a:t>→</a:t>
            </a:r>
            <a:r>
              <a:rPr lang="en-US" altLang="zh-CN" sz="2600" dirty="0" smtClean="0"/>
              <a:t> </a:t>
            </a:r>
            <a:r>
              <a:rPr lang="zh-CN" altLang="zh-CN" sz="2600" dirty="0" smtClean="0"/>
              <a:t>交换机</a:t>
            </a:r>
            <a:r>
              <a:rPr lang="en-US" altLang="zh-CN" sz="2600" dirty="0" smtClean="0"/>
              <a:t> #2 </a:t>
            </a:r>
            <a:r>
              <a:rPr lang="zh-CN" altLang="zh-CN" sz="2600" dirty="0" smtClean="0"/>
              <a:t>的接口</a:t>
            </a:r>
            <a:r>
              <a:rPr lang="en-US" altLang="zh-CN" sz="2600" dirty="0" smtClean="0"/>
              <a:t> 1 </a:t>
            </a:r>
            <a:r>
              <a:rPr lang="zh-CN" altLang="zh-CN" sz="2600" dirty="0" smtClean="0"/>
              <a:t>→</a:t>
            </a:r>
            <a:r>
              <a:rPr lang="en-US" altLang="zh-CN" sz="2600" dirty="0"/>
              <a:t>……</a:t>
            </a:r>
            <a:r>
              <a:rPr lang="zh-CN" altLang="zh-CN" sz="2600" dirty="0"/>
              <a:t>。</a:t>
            </a:r>
            <a:r>
              <a:rPr lang="zh-CN" altLang="zh-CN" sz="2600" dirty="0">
                <a:solidFill>
                  <a:srgbClr val="FF0000"/>
                </a:solidFill>
              </a:rPr>
              <a:t>这样就无限制地循环兜圈子下去，白白消耗了网络资源。</a:t>
            </a:r>
            <a:endParaRPr lang="zh-CN" altLang="en-US" sz="2600" dirty="0">
              <a:solidFill>
                <a:srgbClr val="FF0000"/>
              </a:solidFill>
            </a:endParaRPr>
          </a:p>
        </p:txBody>
      </p:sp>
      <p:grpSp>
        <p:nvGrpSpPr>
          <p:cNvPr id="2" name="组合 1"/>
          <p:cNvGrpSpPr/>
          <p:nvPr/>
        </p:nvGrpSpPr>
        <p:grpSpPr>
          <a:xfrm>
            <a:off x="920552" y="3068960"/>
            <a:ext cx="8411257" cy="2484616"/>
            <a:chOff x="1048542" y="3464664"/>
            <a:chExt cx="8411257" cy="2484616"/>
          </a:xfrm>
        </p:grpSpPr>
        <p:sp>
          <p:nvSpPr>
            <p:cNvPr id="52" name="矩形 51"/>
            <p:cNvSpPr/>
            <p:nvPr/>
          </p:nvSpPr>
          <p:spPr>
            <a:xfrm>
              <a:off x="2628520" y="4331112"/>
              <a:ext cx="1626069"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53" name="直接连接符 52"/>
            <p:cNvCxnSpPr>
              <a:stCxn id="67" idx="3"/>
              <a:endCxn id="82" idx="1"/>
            </p:cNvCxnSpPr>
            <p:nvPr/>
          </p:nvCxnSpPr>
          <p:spPr>
            <a:xfrm>
              <a:off x="4254589" y="5409893"/>
              <a:ext cx="1973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427" y="5408783"/>
              <a:ext cx="814315"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a:off x="4142798" y="4760715"/>
              <a:ext cx="20853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5435" y="4654608"/>
              <a:ext cx="699083" cy="1061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668272" y="3464664"/>
              <a:ext cx="1538884" cy="8284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smtClean="0">
                  <a:solidFill>
                    <a:srgbClr val="000099"/>
                  </a:solidFill>
                  <a:latin typeface="+mn-lt"/>
                  <a:ea typeface="黑体" pitchFamily="2" charset="-122"/>
                </a:rPr>
                <a:t>交换机 </a:t>
              </a:r>
              <a:r>
                <a:rPr kumimoji="1" lang="en-US" altLang="zh-CN" sz="2400" b="1" dirty="0" smtClean="0">
                  <a:solidFill>
                    <a:srgbClr val="000099"/>
                  </a:solidFill>
                  <a:latin typeface="+mn-lt"/>
                  <a:ea typeface="黑体" pitchFamily="2" charset="-122"/>
                </a:rPr>
                <a:t>#</a:t>
              </a:r>
              <a:r>
                <a:rPr kumimoji="1" lang="en-US" altLang="zh-CN" sz="2400" b="1" dirty="0">
                  <a:solidFill>
                    <a:srgbClr val="000099"/>
                  </a:solidFill>
                  <a:latin typeface="+mn-lt"/>
                  <a:ea typeface="黑体" pitchFamily="2" charset="-122"/>
                </a:rPr>
                <a:t>1</a:t>
              </a:r>
            </a:p>
          </p:txBody>
        </p:sp>
        <p:pic>
          <p:nvPicPr>
            <p:cNvPr id="58" name="Picture 19"/>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9" name="Rectangle 34"/>
            <p:cNvSpPr>
              <a:spLocks noChangeArrowheads="1"/>
            </p:cNvSpPr>
            <p:nvPr/>
          </p:nvSpPr>
          <p:spPr bwMode="auto">
            <a:xfrm>
              <a:off x="1048542" y="4057306"/>
              <a:ext cx="405562"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A</a:t>
              </a:r>
              <a:endParaRPr kumimoji="1" lang="en-US" altLang="zh-CN" sz="2400" b="1" baseline="-25000">
                <a:solidFill>
                  <a:srgbClr val="000099"/>
                </a:solidFill>
                <a:latin typeface="+mn-lt"/>
                <a:ea typeface="黑体" pitchFamily="2" charset="-122"/>
              </a:endParaRPr>
            </a:p>
          </p:txBody>
        </p:sp>
        <p:grpSp>
          <p:nvGrpSpPr>
            <p:cNvPr id="60" name="组合 57"/>
            <p:cNvGrpSpPr>
              <a:grpSpLocks/>
            </p:cNvGrpSpPr>
            <p:nvPr/>
          </p:nvGrpSpPr>
          <p:grpSpPr bwMode="auto">
            <a:xfrm>
              <a:off x="2628520" y="4531164"/>
              <a:ext cx="463493" cy="459101"/>
              <a:chOff x="2267744" y="1315667"/>
              <a:chExt cx="288032" cy="271591"/>
            </a:xfrm>
          </p:grpSpPr>
          <p:sp>
            <p:nvSpPr>
              <p:cNvPr id="61" name="矩形 6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2" name="Rectangle 40"/>
              <p:cNvSpPr>
                <a:spLocks noChangeArrowheads="1"/>
              </p:cNvSpPr>
              <p:nvPr/>
            </p:nvSpPr>
            <p:spPr bwMode="auto">
              <a:xfrm>
                <a:off x="2283900" y="1315667"/>
                <a:ext cx="220154" cy="2715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63" name="组合 58"/>
            <p:cNvGrpSpPr>
              <a:grpSpLocks/>
            </p:cNvGrpSpPr>
            <p:nvPr/>
          </p:nvGrpSpPr>
          <p:grpSpPr bwMode="auto">
            <a:xfrm>
              <a:off x="2628520" y="5179237"/>
              <a:ext cx="463493" cy="459100"/>
              <a:chOff x="2267744" y="1311829"/>
              <a:chExt cx="288032" cy="272423"/>
            </a:xfrm>
          </p:grpSpPr>
          <p:sp>
            <p:nvSpPr>
              <p:cNvPr id="64" name="矩形 6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5" name="Rectangle 40"/>
              <p:cNvSpPr>
                <a:spLocks noChangeArrowheads="1"/>
              </p:cNvSpPr>
              <p:nvPr/>
            </p:nvSpPr>
            <p:spPr bwMode="auto">
              <a:xfrm>
                <a:off x="2280312" y="1311829"/>
                <a:ext cx="220154" cy="2724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66" name="组合 61"/>
            <p:cNvGrpSpPr>
              <a:grpSpLocks/>
            </p:cNvGrpSpPr>
            <p:nvPr/>
          </p:nvGrpSpPr>
          <p:grpSpPr bwMode="auto">
            <a:xfrm>
              <a:off x="3788534" y="5179237"/>
              <a:ext cx="466055" cy="459100"/>
              <a:chOff x="2267744" y="1311829"/>
              <a:chExt cx="288032" cy="272423"/>
            </a:xfrm>
          </p:grpSpPr>
          <p:sp>
            <p:nvSpPr>
              <p:cNvPr id="67" name="矩形 6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8"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69" name="组合 64"/>
            <p:cNvGrpSpPr>
              <a:grpSpLocks/>
            </p:cNvGrpSpPr>
            <p:nvPr/>
          </p:nvGrpSpPr>
          <p:grpSpPr bwMode="auto">
            <a:xfrm>
              <a:off x="3788534" y="4531164"/>
              <a:ext cx="466055" cy="459101"/>
              <a:chOff x="2267744" y="1315586"/>
              <a:chExt cx="288032" cy="271138"/>
            </a:xfrm>
          </p:grpSpPr>
          <p:sp>
            <p:nvSpPr>
              <p:cNvPr id="70" name="矩形 6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71"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72" name="Picture 19"/>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3" name="Rectangle 34"/>
            <p:cNvSpPr>
              <a:spLocks noChangeArrowheads="1"/>
            </p:cNvSpPr>
            <p:nvPr/>
          </p:nvSpPr>
          <p:spPr bwMode="auto">
            <a:xfrm>
              <a:off x="1048542" y="5152185"/>
              <a:ext cx="405562"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C</a:t>
              </a:r>
              <a:endParaRPr kumimoji="1" lang="en-US" altLang="zh-CN" sz="2400" b="1" baseline="-25000">
                <a:solidFill>
                  <a:srgbClr val="000099"/>
                </a:solidFill>
                <a:latin typeface="+mn-lt"/>
                <a:ea typeface="黑体" pitchFamily="2" charset="-122"/>
              </a:endParaRPr>
            </a:p>
          </p:txBody>
        </p:sp>
        <p:sp>
          <p:nvSpPr>
            <p:cNvPr id="74" name="矩形 73"/>
            <p:cNvSpPr/>
            <p:nvPr/>
          </p:nvSpPr>
          <p:spPr>
            <a:xfrm>
              <a:off x="6228145" y="4331112"/>
              <a:ext cx="1626071"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75" name="直接连接符 74"/>
            <p:cNvCxnSpPr>
              <a:stCxn id="86" idx="3"/>
            </p:cNvCxnSpPr>
            <p:nvPr/>
          </p:nvCxnSpPr>
          <p:spPr>
            <a:xfrm>
              <a:off x="7742425" y="5408783"/>
              <a:ext cx="808313"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742425" y="4654603"/>
              <a:ext cx="923544" cy="106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267897" y="3464664"/>
              <a:ext cx="1538884" cy="8284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smtClean="0">
                  <a:solidFill>
                    <a:srgbClr val="000099"/>
                  </a:solidFill>
                  <a:latin typeface="+mn-lt"/>
                  <a:ea typeface="黑体" pitchFamily="2" charset="-122"/>
                </a:rPr>
                <a:t>交换机 </a:t>
              </a:r>
              <a:r>
                <a:rPr kumimoji="1" lang="en-US" altLang="zh-CN" sz="2400" b="1" dirty="0" smtClean="0">
                  <a:solidFill>
                    <a:srgbClr val="000099"/>
                  </a:solidFill>
                  <a:latin typeface="+mn-lt"/>
                  <a:ea typeface="黑体" pitchFamily="2" charset="-122"/>
                </a:rPr>
                <a:t>#</a:t>
              </a:r>
              <a:r>
                <a:rPr kumimoji="1" lang="en-US" altLang="zh-CN" sz="2400" b="1" dirty="0">
                  <a:solidFill>
                    <a:srgbClr val="000099"/>
                  </a:solidFill>
                  <a:latin typeface="+mn-lt"/>
                  <a:ea typeface="黑体" pitchFamily="2" charset="-122"/>
                </a:rPr>
                <a:t>2</a:t>
              </a:r>
            </a:p>
          </p:txBody>
        </p:sp>
        <p:grpSp>
          <p:nvGrpSpPr>
            <p:cNvPr id="78" name="组合 57"/>
            <p:cNvGrpSpPr>
              <a:grpSpLocks/>
            </p:cNvGrpSpPr>
            <p:nvPr/>
          </p:nvGrpSpPr>
          <p:grpSpPr bwMode="auto">
            <a:xfrm>
              <a:off x="6228145" y="4531164"/>
              <a:ext cx="463495" cy="459101"/>
              <a:chOff x="2267744" y="1315667"/>
              <a:chExt cx="288032" cy="271591"/>
            </a:xfrm>
          </p:grpSpPr>
          <p:sp>
            <p:nvSpPr>
              <p:cNvPr id="79" name="矩形 7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0" name="Rectangle 40"/>
              <p:cNvSpPr>
                <a:spLocks noChangeArrowheads="1"/>
              </p:cNvSpPr>
              <p:nvPr/>
            </p:nvSpPr>
            <p:spPr bwMode="auto">
              <a:xfrm>
                <a:off x="2267744" y="1315667"/>
                <a:ext cx="220153" cy="2715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81" name="组合 58"/>
            <p:cNvGrpSpPr>
              <a:grpSpLocks/>
            </p:cNvGrpSpPr>
            <p:nvPr/>
          </p:nvGrpSpPr>
          <p:grpSpPr bwMode="auto">
            <a:xfrm>
              <a:off x="6228145" y="5179237"/>
              <a:ext cx="463495" cy="459100"/>
              <a:chOff x="2267744" y="1311829"/>
              <a:chExt cx="288032" cy="272423"/>
            </a:xfrm>
          </p:grpSpPr>
          <p:sp>
            <p:nvSpPr>
              <p:cNvPr id="82" name="矩形 8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3" name="Rectangle 40"/>
              <p:cNvSpPr>
                <a:spLocks noChangeArrowheads="1"/>
              </p:cNvSpPr>
              <p:nvPr/>
            </p:nvSpPr>
            <p:spPr bwMode="auto">
              <a:xfrm>
                <a:off x="2267744" y="1311829"/>
                <a:ext cx="220153" cy="2724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84" name="组合 61"/>
            <p:cNvGrpSpPr>
              <a:grpSpLocks/>
            </p:cNvGrpSpPr>
            <p:nvPr/>
          </p:nvGrpSpPr>
          <p:grpSpPr bwMode="auto">
            <a:xfrm>
              <a:off x="7388161" y="5179237"/>
              <a:ext cx="466055" cy="459100"/>
              <a:chOff x="2267744" y="1311829"/>
              <a:chExt cx="288032" cy="272423"/>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6"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87" name="组合 64"/>
            <p:cNvGrpSpPr>
              <a:grpSpLocks/>
            </p:cNvGrpSpPr>
            <p:nvPr/>
          </p:nvGrpSpPr>
          <p:grpSpPr bwMode="auto">
            <a:xfrm>
              <a:off x="7388161" y="4531164"/>
              <a:ext cx="466055" cy="459101"/>
              <a:chOff x="2267744" y="1315586"/>
              <a:chExt cx="288032" cy="271138"/>
            </a:xfrm>
          </p:grpSpPr>
          <p:sp>
            <p:nvSpPr>
              <p:cNvPr id="88" name="矩形 87"/>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9"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90" name="Picture 19"/>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1" name="Rectangle 34"/>
            <p:cNvSpPr>
              <a:spLocks noChangeArrowheads="1"/>
            </p:cNvSpPr>
            <p:nvPr/>
          </p:nvSpPr>
          <p:spPr bwMode="auto">
            <a:xfrm>
              <a:off x="9054237" y="5101285"/>
              <a:ext cx="405562"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D</a:t>
              </a:r>
              <a:endParaRPr kumimoji="1" lang="en-US" altLang="zh-CN" sz="2400" b="1" baseline="-25000">
                <a:solidFill>
                  <a:srgbClr val="000099"/>
                </a:solidFill>
                <a:latin typeface="+mn-lt"/>
                <a:ea typeface="黑体" pitchFamily="2" charset="-122"/>
              </a:endParaRPr>
            </a:p>
          </p:txBody>
        </p:sp>
        <p:pic>
          <p:nvPicPr>
            <p:cNvPr id="92" name="Picture 19"/>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 name="Rectangle 34"/>
            <p:cNvSpPr>
              <a:spLocks noChangeArrowheads="1"/>
            </p:cNvSpPr>
            <p:nvPr/>
          </p:nvSpPr>
          <p:spPr bwMode="auto">
            <a:xfrm>
              <a:off x="9054237" y="4006406"/>
              <a:ext cx="405562"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B</a:t>
              </a:r>
              <a:endParaRPr kumimoji="1" lang="en-US" altLang="zh-CN" sz="2400" b="1" baseline="-25000">
                <a:solidFill>
                  <a:srgbClr val="000099"/>
                </a:solidFill>
                <a:latin typeface="+mn-lt"/>
                <a:ea typeface="黑体" pitchFamily="2" charset="-122"/>
              </a:endParaRPr>
            </a:p>
          </p:txBody>
        </p:sp>
        <p:cxnSp>
          <p:nvCxnSpPr>
            <p:cNvPr id="94" name="直接箭头连接符 55"/>
            <p:cNvCxnSpPr>
              <a:cxnSpLocks noChangeShapeType="1"/>
            </p:cNvCxnSpPr>
            <p:nvPr/>
          </p:nvCxnSpPr>
          <p:spPr bwMode="auto">
            <a:xfrm>
              <a:off x="4592960" y="4607516"/>
              <a:ext cx="1275146" cy="0"/>
            </a:xfrm>
            <a:prstGeom prst="straightConnector1">
              <a:avLst/>
            </a:prstGeom>
            <a:noFill/>
            <a:ln w="57150" algn="ctr">
              <a:solidFill>
                <a:srgbClr val="0000FF"/>
              </a:solidFill>
              <a:round/>
              <a:headEnd/>
              <a:tailEnd type="triangle" w="med" len="lg"/>
            </a:ln>
            <a:extLst>
              <a:ext uri="{909E8E84-426E-40DD-AFC4-6F175D3DCCD1}">
                <a14:hiddenFill xmlns="" xmlns:a14="http://schemas.microsoft.com/office/drawing/2010/main">
                  <a:noFill/>
                </a14:hiddenFill>
              </a:ext>
            </a:extLst>
          </p:spPr>
        </p:cxnSp>
        <p:cxnSp>
          <p:nvCxnSpPr>
            <p:cNvPr id="95" name="直接箭头连接符 55"/>
            <p:cNvCxnSpPr>
              <a:cxnSpLocks noChangeShapeType="1"/>
            </p:cNvCxnSpPr>
            <p:nvPr/>
          </p:nvCxnSpPr>
          <p:spPr bwMode="auto">
            <a:xfrm flipH="1">
              <a:off x="4592960" y="5546751"/>
              <a:ext cx="1275146" cy="0"/>
            </a:xfrm>
            <a:prstGeom prst="straightConnector1">
              <a:avLst/>
            </a:prstGeom>
            <a:noFill/>
            <a:ln w="57150" algn="ctr">
              <a:solidFill>
                <a:srgbClr val="0000FF"/>
              </a:solidFill>
              <a:round/>
              <a:headEnd/>
              <a:tailEnd type="triangle" w="med" len="lg"/>
            </a:ln>
            <a:extLst>
              <a:ext uri="{909E8E84-426E-40DD-AFC4-6F175D3DCCD1}">
                <a14:hiddenFill xmlns="" xmlns:a14="http://schemas.microsoft.com/office/drawing/2010/main">
                  <a:noFill/>
                </a14:hiddenFill>
              </a:ext>
            </a:extLst>
          </p:spPr>
        </p:cxnSp>
        <p:sp>
          <p:nvSpPr>
            <p:cNvPr id="96" name="弧形 95"/>
            <p:cNvSpPr/>
            <p:nvPr/>
          </p:nvSpPr>
          <p:spPr>
            <a:xfrm rot="13631864">
              <a:off x="3405443" y="4724745"/>
              <a:ext cx="1047695" cy="855287"/>
            </a:xfrm>
            <a:prstGeom prst="arc">
              <a:avLst>
                <a:gd name="adj1" fmla="val 16200000"/>
                <a:gd name="adj2" fmla="val 602015"/>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b="1">
                <a:solidFill>
                  <a:srgbClr val="000099"/>
                </a:solidFill>
                <a:ea typeface="黑体" pitchFamily="2" charset="-122"/>
              </a:endParaRPr>
            </a:p>
          </p:txBody>
        </p:sp>
        <p:sp>
          <p:nvSpPr>
            <p:cNvPr id="97" name="弧形 96"/>
            <p:cNvSpPr/>
            <p:nvPr/>
          </p:nvSpPr>
          <p:spPr>
            <a:xfrm rot="2831864">
              <a:off x="6035767" y="4629776"/>
              <a:ext cx="1005006" cy="855287"/>
            </a:xfrm>
            <a:prstGeom prst="arc">
              <a:avLst>
                <a:gd name="adj1" fmla="val 16200000"/>
                <a:gd name="adj2" fmla="val 422187"/>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b="1">
                <a:solidFill>
                  <a:srgbClr val="000099"/>
                </a:solidFill>
                <a:ea typeface="黑体" pitchFamily="2" charset="-122"/>
              </a:endParaRPr>
            </a:p>
          </p:txBody>
        </p:sp>
      </p:grpSp>
      <p:sp>
        <p:nvSpPr>
          <p:cNvPr id="3" name="矩形 2"/>
          <p:cNvSpPr/>
          <p:nvPr/>
        </p:nvSpPr>
        <p:spPr>
          <a:xfrm>
            <a:off x="2313303" y="5554612"/>
            <a:ext cx="5592025" cy="461665"/>
          </a:xfrm>
          <a:prstGeom prst="rect">
            <a:avLst/>
          </a:prstGeom>
        </p:spPr>
        <p:txBody>
          <a:bodyPr wrap="square">
            <a:spAutoFit/>
          </a:bodyPr>
          <a:lstStyle/>
          <a:p>
            <a:pPr algn="ctr"/>
            <a:r>
              <a:rPr lang="zh-CN" altLang="zh-CN" sz="2400" b="1" dirty="0" smtClean="0">
                <a:latin typeface="+mn-lt"/>
                <a:ea typeface="黑体" pitchFamily="2" charset="-122"/>
              </a:rPr>
              <a:t>在</a:t>
            </a:r>
            <a:r>
              <a:rPr lang="zh-CN" altLang="zh-CN" sz="2400" b="1" dirty="0">
                <a:latin typeface="+mn-lt"/>
                <a:ea typeface="黑体" pitchFamily="2" charset="-122"/>
              </a:rPr>
              <a:t>两个交换机之间兜圈子的帧</a:t>
            </a:r>
            <a:endParaRPr lang="zh-CN" altLang="en-US" sz="2400" b="1" dirty="0">
              <a:latin typeface="+mn-lt"/>
              <a:ea typeface="黑体" pitchFamily="2" charset="-122"/>
            </a:endParaRPr>
          </a:p>
        </p:txBody>
      </p:sp>
    </p:spTree>
    <p:extLst>
      <p:ext uri="{BB962C8B-B14F-4D97-AF65-F5344CB8AC3E}">
        <p14:creationId xmlns="" xmlns:p14="http://schemas.microsoft.com/office/powerpoint/2010/main" val="308825908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smtClean="0"/>
              <a:t>交换机使用</a:t>
            </a:r>
            <a:r>
              <a:rPr lang="zh-CN" altLang="en-US" dirty="0"/>
              <a:t>了生成</a:t>
            </a:r>
            <a:r>
              <a:rPr lang="zh-CN" altLang="en-US" dirty="0" smtClean="0"/>
              <a:t>树协议 </a:t>
            </a:r>
            <a:endParaRPr lang="zh-CN" altLang="en-US" dirty="0"/>
          </a:p>
        </p:txBody>
      </p:sp>
      <p:sp>
        <p:nvSpPr>
          <p:cNvPr id="466946" name="Rectangle 2"/>
          <p:cNvSpPr>
            <a:spLocks noGrp="1" noChangeArrowheads="1"/>
          </p:cNvSpPr>
          <p:nvPr>
            <p:ph idx="1"/>
          </p:nvPr>
        </p:nvSpPr>
        <p:spPr/>
        <p:txBody>
          <a:bodyPr/>
          <a:lstStyle/>
          <a:p>
            <a:r>
              <a:rPr lang="en-US" altLang="zh-CN" dirty="0" smtClean="0"/>
              <a:t>IEEE 802.1D </a:t>
            </a:r>
            <a:r>
              <a:rPr lang="zh-CN" altLang="zh-CN" dirty="0" smtClean="0"/>
              <a:t>标准</a:t>
            </a:r>
            <a:r>
              <a:rPr lang="zh-CN" altLang="zh-CN" dirty="0"/>
              <a:t>制定了一个</a:t>
            </a:r>
            <a:r>
              <a:rPr lang="zh-CN" altLang="zh-CN" dirty="0">
                <a:solidFill>
                  <a:srgbClr val="FF0000"/>
                </a:solidFill>
              </a:rPr>
              <a:t>生成树</a:t>
            </a:r>
            <a:r>
              <a:rPr lang="zh-CN" altLang="zh-CN" dirty="0" smtClean="0">
                <a:solidFill>
                  <a:srgbClr val="FF0000"/>
                </a:solidFill>
              </a:rPr>
              <a:t>协议</a:t>
            </a:r>
            <a:r>
              <a:rPr lang="en-US" altLang="zh-CN" dirty="0" smtClean="0">
                <a:solidFill>
                  <a:srgbClr val="FF0000"/>
                </a:solidFill>
              </a:rPr>
              <a:t> STP  </a:t>
            </a:r>
            <a:r>
              <a:rPr lang="en-US" altLang="zh-CN" dirty="0" smtClean="0"/>
              <a:t>(</a:t>
            </a:r>
            <a:r>
              <a:rPr lang="en-US" altLang="zh-CN" dirty="0"/>
              <a:t>Spanning Tree Protocol)</a:t>
            </a:r>
            <a:r>
              <a:rPr lang="zh-CN" altLang="zh-CN" dirty="0" smtClean="0"/>
              <a:t>。</a:t>
            </a:r>
            <a:endParaRPr lang="en-US" altLang="zh-CN" dirty="0" smtClean="0"/>
          </a:p>
          <a:p>
            <a:r>
              <a:rPr lang="zh-CN" altLang="zh-CN" dirty="0" smtClean="0"/>
              <a:t>其要点是</a:t>
            </a:r>
            <a:r>
              <a:rPr lang="zh-CN" altLang="en-US" dirty="0" smtClean="0"/>
              <a:t>：</a:t>
            </a:r>
            <a:r>
              <a:rPr lang="zh-CN" altLang="zh-CN" dirty="0" smtClean="0">
                <a:solidFill>
                  <a:srgbClr val="0000FF"/>
                </a:solidFill>
              </a:rPr>
              <a:t>不</a:t>
            </a:r>
            <a:r>
              <a:rPr lang="zh-CN" altLang="zh-CN" dirty="0">
                <a:solidFill>
                  <a:srgbClr val="0000FF"/>
                </a:solidFill>
              </a:rPr>
              <a:t>改变网络的实际拓扑，但在逻辑上则切断某些链路，使得从一台主机到所有其他主机的路径是</a:t>
            </a:r>
            <a:r>
              <a:rPr lang="zh-CN" altLang="zh-CN" dirty="0">
                <a:solidFill>
                  <a:srgbClr val="FF0000"/>
                </a:solidFill>
              </a:rPr>
              <a:t>无环路的树状结构，</a:t>
            </a:r>
            <a:r>
              <a:rPr lang="zh-CN" altLang="zh-CN" dirty="0">
                <a:solidFill>
                  <a:srgbClr val="0000FF"/>
                </a:solidFill>
              </a:rPr>
              <a:t>从而消除了兜圈子现象。</a:t>
            </a:r>
            <a:endParaRPr lang="zh-CN" altLang="en-US" dirty="0">
              <a:solidFill>
                <a:srgbClr val="0000FF"/>
              </a:solidFill>
            </a:endParaRPr>
          </a:p>
        </p:txBody>
      </p:sp>
    </p:spTree>
    <p:extLst>
      <p:ext uri="{BB962C8B-B14F-4D97-AF65-F5344CB8AC3E}">
        <p14:creationId xmlns="" xmlns:p14="http://schemas.microsoft.com/office/powerpoint/2010/main" val="17812925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zh-CN" dirty="0"/>
              <a:t>从总线以太网到星</a:t>
            </a:r>
            <a:r>
              <a:rPr lang="zh-CN" altLang="en-US" dirty="0"/>
              <a:t>形</a:t>
            </a:r>
            <a:r>
              <a:rPr lang="zh-CN" altLang="zh-CN" dirty="0" smtClean="0"/>
              <a:t>以太网</a:t>
            </a:r>
            <a:endParaRPr lang="zh-CN" altLang="en-US" dirty="0"/>
          </a:p>
        </p:txBody>
      </p:sp>
      <p:sp>
        <p:nvSpPr>
          <p:cNvPr id="3" name="内容占位符 2"/>
          <p:cNvSpPr>
            <a:spLocks noGrp="1"/>
          </p:cNvSpPr>
          <p:nvPr>
            <p:ph idx="1"/>
          </p:nvPr>
        </p:nvSpPr>
        <p:spPr/>
        <p:txBody>
          <a:bodyPr/>
          <a:lstStyle/>
          <a:p>
            <a:r>
              <a:rPr lang="zh-CN" altLang="en-US" dirty="0" smtClean="0"/>
              <a:t>早期，</a:t>
            </a:r>
            <a:r>
              <a:rPr lang="zh-CN" altLang="zh-CN" dirty="0" smtClean="0"/>
              <a:t>以太网采用</a:t>
            </a:r>
            <a:r>
              <a:rPr lang="zh-CN" altLang="zh-CN" dirty="0"/>
              <a:t>无源的总线结构</a:t>
            </a:r>
            <a:r>
              <a:rPr lang="zh-CN" altLang="zh-CN" dirty="0" smtClean="0"/>
              <a:t>。</a:t>
            </a:r>
            <a:endParaRPr lang="en-US" altLang="zh-CN" dirty="0" smtClean="0"/>
          </a:p>
          <a:p>
            <a:r>
              <a:rPr lang="zh-CN" altLang="en-US" dirty="0" smtClean="0"/>
              <a:t>现在，</a:t>
            </a:r>
            <a:r>
              <a:rPr lang="zh-CN" altLang="zh-CN" dirty="0" smtClean="0"/>
              <a:t>采用</a:t>
            </a:r>
            <a:r>
              <a:rPr lang="zh-CN" altLang="zh-CN" dirty="0"/>
              <a:t>以太网交换机的星形</a:t>
            </a:r>
            <a:r>
              <a:rPr lang="zh-CN" altLang="zh-CN" dirty="0" smtClean="0"/>
              <a:t>结构成为</a:t>
            </a:r>
            <a:r>
              <a:rPr lang="zh-CN" altLang="zh-CN" dirty="0"/>
              <a:t>以太网的首选</a:t>
            </a:r>
            <a:r>
              <a:rPr lang="zh-CN" altLang="zh-CN" dirty="0" smtClean="0"/>
              <a:t>拓扑</a:t>
            </a:r>
            <a:r>
              <a:rPr lang="zh-CN" altLang="en-US" dirty="0" smtClean="0"/>
              <a:t>。</a:t>
            </a:r>
            <a:endParaRPr lang="en-US" altLang="zh-CN" dirty="0" smtClean="0"/>
          </a:p>
          <a:p>
            <a:r>
              <a:rPr lang="zh-CN" altLang="zh-CN" dirty="0"/>
              <a:t>总线以太网</a:t>
            </a:r>
            <a:r>
              <a:rPr lang="zh-CN" altLang="zh-CN" dirty="0" smtClean="0"/>
              <a:t>使用</a:t>
            </a:r>
            <a:r>
              <a:rPr lang="en-US" altLang="zh-CN" dirty="0" smtClean="0"/>
              <a:t> CSMA/CD </a:t>
            </a:r>
            <a:r>
              <a:rPr lang="zh-CN" altLang="zh-CN" dirty="0" smtClean="0"/>
              <a:t>协议</a:t>
            </a:r>
            <a:r>
              <a:rPr lang="zh-CN" altLang="zh-CN" dirty="0"/>
              <a:t>，以半双工方式工作</a:t>
            </a:r>
            <a:r>
              <a:rPr lang="zh-CN" altLang="zh-CN" dirty="0" smtClean="0"/>
              <a:t>。</a:t>
            </a:r>
            <a:endParaRPr lang="en-US" altLang="zh-CN" dirty="0" smtClean="0"/>
          </a:p>
          <a:p>
            <a:r>
              <a:rPr lang="zh-CN" altLang="zh-CN" dirty="0" smtClean="0"/>
              <a:t>以太网</a:t>
            </a:r>
            <a:r>
              <a:rPr lang="zh-CN" altLang="zh-CN" dirty="0"/>
              <a:t>交换机不使用共享总线，没有碰撞问题，因此不</a:t>
            </a:r>
            <a:r>
              <a:rPr lang="zh-CN" altLang="zh-CN" dirty="0" smtClean="0"/>
              <a:t>使用</a:t>
            </a:r>
            <a:r>
              <a:rPr lang="en-US" altLang="zh-CN" dirty="0" smtClean="0"/>
              <a:t> CSMA/CD </a:t>
            </a:r>
            <a:r>
              <a:rPr lang="zh-CN" altLang="zh-CN" dirty="0" smtClean="0"/>
              <a:t>协议</a:t>
            </a:r>
            <a:r>
              <a:rPr lang="zh-CN" altLang="zh-CN" dirty="0"/>
              <a:t>，而是以全双工方式工作</a:t>
            </a:r>
            <a:r>
              <a:rPr lang="zh-CN" altLang="zh-CN" dirty="0" smtClean="0"/>
              <a:t>。</a:t>
            </a:r>
            <a:r>
              <a:rPr lang="zh-CN" altLang="en-US" dirty="0" smtClean="0">
                <a:solidFill>
                  <a:srgbClr val="FF0000"/>
                </a:solidFill>
              </a:rPr>
              <a:t>但</a:t>
            </a:r>
            <a:r>
              <a:rPr lang="zh-CN" altLang="zh-CN" dirty="0" smtClean="0">
                <a:solidFill>
                  <a:srgbClr val="FF0000"/>
                </a:solidFill>
              </a:rPr>
              <a:t>仍然</a:t>
            </a:r>
            <a:r>
              <a:rPr lang="zh-CN" altLang="zh-CN" dirty="0">
                <a:solidFill>
                  <a:srgbClr val="FF0000"/>
                </a:solidFill>
              </a:rPr>
              <a:t>采用以太网的帧结构。</a:t>
            </a:r>
          </a:p>
          <a:p>
            <a:endParaRPr lang="en-US" altLang="zh-CN" dirty="0" smtClean="0"/>
          </a:p>
        </p:txBody>
      </p:sp>
    </p:spTree>
    <p:extLst>
      <p:ext uri="{BB962C8B-B14F-4D97-AF65-F5344CB8AC3E}">
        <p14:creationId xmlns="" xmlns:p14="http://schemas.microsoft.com/office/powerpoint/2010/main" val="5873954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3.4.3  </a:t>
            </a:r>
            <a:r>
              <a:rPr lang="zh-CN" altLang="zh-CN" dirty="0"/>
              <a:t>虚拟局域网</a:t>
            </a:r>
            <a:endParaRPr lang="zh-CN" altLang="en-US" dirty="0"/>
          </a:p>
        </p:txBody>
      </p:sp>
      <p:sp>
        <p:nvSpPr>
          <p:cNvPr id="3" name="内容占位符 2"/>
          <p:cNvSpPr>
            <a:spLocks noGrp="1"/>
          </p:cNvSpPr>
          <p:nvPr>
            <p:ph idx="1"/>
          </p:nvPr>
        </p:nvSpPr>
        <p:spPr/>
        <p:txBody>
          <a:bodyPr/>
          <a:lstStyle/>
          <a:p>
            <a:pPr>
              <a:lnSpc>
                <a:spcPct val="100000"/>
              </a:lnSpc>
            </a:pPr>
            <a:r>
              <a:rPr lang="zh-CN" altLang="zh-CN" sz="2800" dirty="0"/>
              <a:t>利用以太网交换机</a:t>
            </a:r>
            <a:r>
              <a:rPr lang="zh-CN" altLang="zh-CN" sz="2800" dirty="0" smtClean="0"/>
              <a:t>可以很方便</a:t>
            </a:r>
            <a:r>
              <a:rPr lang="zh-CN" altLang="zh-CN" sz="2800" dirty="0"/>
              <a:t>地实现虚拟</a:t>
            </a:r>
            <a:r>
              <a:rPr lang="zh-CN" altLang="zh-CN" sz="2800" dirty="0" smtClean="0"/>
              <a:t>局域网</a:t>
            </a:r>
            <a:r>
              <a:rPr lang="en-US" altLang="zh-CN" sz="2800" dirty="0" smtClean="0"/>
              <a:t> VLAN </a:t>
            </a:r>
            <a:r>
              <a:rPr lang="en-US" altLang="zh-CN" sz="2800" dirty="0"/>
              <a:t>(Virtual LAN)</a:t>
            </a:r>
            <a:r>
              <a:rPr lang="zh-CN" altLang="zh-CN" sz="2800" dirty="0" smtClean="0"/>
              <a:t>。</a:t>
            </a:r>
            <a:endParaRPr lang="en-US" altLang="zh-CN" sz="2800" dirty="0" smtClean="0"/>
          </a:p>
          <a:p>
            <a:pPr>
              <a:lnSpc>
                <a:spcPct val="100000"/>
              </a:lnSpc>
            </a:pPr>
            <a:r>
              <a:rPr lang="zh-CN" altLang="zh-CN" sz="2800" dirty="0" smtClean="0">
                <a:solidFill>
                  <a:srgbClr val="FF0000"/>
                </a:solidFill>
              </a:rPr>
              <a:t>虚拟局域网</a:t>
            </a:r>
            <a:r>
              <a:rPr lang="en-US" altLang="zh-CN" sz="2800" dirty="0" smtClean="0">
                <a:solidFill>
                  <a:srgbClr val="FF0000"/>
                </a:solidFill>
              </a:rPr>
              <a:t> VLAN </a:t>
            </a:r>
            <a:r>
              <a:rPr lang="zh-CN" altLang="zh-CN" sz="2800" dirty="0" smtClean="0"/>
              <a:t>是</a:t>
            </a:r>
            <a:r>
              <a:rPr lang="zh-CN" altLang="zh-CN" sz="2800" dirty="0"/>
              <a:t>由一些局域网网段构成的</a:t>
            </a:r>
            <a:r>
              <a:rPr lang="zh-CN" altLang="zh-CN" sz="2800" dirty="0">
                <a:solidFill>
                  <a:srgbClr val="0000FF"/>
                </a:solidFill>
              </a:rPr>
              <a:t>与物理位置无关的逻辑组，</a:t>
            </a:r>
            <a:r>
              <a:rPr lang="zh-CN" altLang="zh-CN" sz="2800" dirty="0"/>
              <a:t>而这些网段具有某些共同的需求。每一</a:t>
            </a:r>
            <a:r>
              <a:rPr lang="zh-CN" altLang="zh-CN" sz="2800" dirty="0" smtClean="0"/>
              <a:t>个</a:t>
            </a:r>
            <a:r>
              <a:rPr lang="en-US" altLang="zh-CN" sz="2800" dirty="0" smtClean="0"/>
              <a:t> VLAN </a:t>
            </a:r>
            <a:r>
              <a:rPr lang="zh-CN" altLang="zh-CN" sz="2800" dirty="0" smtClean="0"/>
              <a:t>的</a:t>
            </a:r>
            <a:r>
              <a:rPr lang="zh-CN" altLang="zh-CN" sz="2800" dirty="0"/>
              <a:t>帧都有一个明确的标识符，指明发送这个帧的计算机是属于哪一</a:t>
            </a:r>
            <a:r>
              <a:rPr lang="zh-CN" altLang="zh-CN" sz="2800" dirty="0" smtClean="0"/>
              <a:t>个</a:t>
            </a:r>
            <a:r>
              <a:rPr lang="en-US" altLang="zh-CN" sz="2800" dirty="0" smtClean="0"/>
              <a:t> VLAN</a:t>
            </a:r>
            <a:r>
              <a:rPr lang="zh-CN" altLang="zh-CN" sz="2800" dirty="0"/>
              <a:t>。</a:t>
            </a:r>
          </a:p>
          <a:p>
            <a:pPr>
              <a:lnSpc>
                <a:spcPct val="100000"/>
              </a:lnSpc>
            </a:pPr>
            <a:r>
              <a:rPr lang="zh-CN" altLang="zh-CN" sz="2800" dirty="0" smtClean="0">
                <a:solidFill>
                  <a:srgbClr val="FF0000"/>
                </a:solidFill>
              </a:rPr>
              <a:t>虚拟</a:t>
            </a:r>
            <a:r>
              <a:rPr lang="zh-CN" altLang="zh-CN" sz="2800" dirty="0">
                <a:solidFill>
                  <a:srgbClr val="FF0000"/>
                </a:solidFill>
              </a:rPr>
              <a:t>局域网其实只是局域网给用户提供的一种服务，而并不是一种新型局域网</a:t>
            </a:r>
            <a:r>
              <a:rPr lang="zh-CN" altLang="zh-CN" sz="2800" dirty="0" smtClean="0">
                <a:solidFill>
                  <a:srgbClr val="FF0000"/>
                </a:solidFill>
              </a:rPr>
              <a:t>。</a:t>
            </a:r>
            <a:endParaRPr lang="en-US" altLang="zh-CN" sz="2800" dirty="0" smtClean="0">
              <a:solidFill>
                <a:srgbClr val="FF0000"/>
              </a:solidFill>
            </a:endParaRPr>
          </a:p>
          <a:p>
            <a:pPr>
              <a:lnSpc>
                <a:spcPct val="100000"/>
              </a:lnSpc>
            </a:pPr>
            <a:r>
              <a:rPr lang="zh-CN" altLang="zh-CN" sz="2800" dirty="0"/>
              <a:t>由于虚拟局域网是用户和网络资源的逻辑组合，因此可按照需要将有关设备和资源非常方便地重新组合，使用户从不同的服务器或数据库中存取所需的资源</a:t>
            </a:r>
            <a:r>
              <a:rPr lang="zh-CN" altLang="zh-CN" sz="2800" dirty="0" smtClean="0"/>
              <a:t>。</a:t>
            </a:r>
            <a:endParaRPr lang="en-US" altLang="zh-CN" sz="2800" dirty="0" smtClean="0"/>
          </a:p>
          <a:p>
            <a:pPr>
              <a:lnSpc>
                <a:spcPct val="100000"/>
              </a:lnSpc>
            </a:pPr>
            <a:endParaRPr lang="zh-CN" altLang="en-US" sz="2800" dirty="0"/>
          </a:p>
        </p:txBody>
      </p:sp>
    </p:spTree>
    <p:extLst>
      <p:ext uri="{BB962C8B-B14F-4D97-AF65-F5344CB8AC3E}">
        <p14:creationId xmlns="" xmlns:p14="http://schemas.microsoft.com/office/powerpoint/2010/main" val="83005057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96012" y="304800"/>
            <a:ext cx="8191367" cy="6292850"/>
            <a:chOff x="896012" y="304800"/>
            <a:chExt cx="8191367" cy="6292850"/>
          </a:xfrm>
        </p:grpSpPr>
        <p:sp>
          <p:nvSpPr>
            <p:cNvPr id="475138"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39"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0"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1"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2"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3"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4"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5"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6"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7"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8"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9"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0"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1"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2"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53"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4"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5"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475156"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57"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8"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59"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60"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61"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2"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3"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4"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475165"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66"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67"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68"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69"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70"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71"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475172" name="Picture 36"/>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75173"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75174" name="Picture 38"/>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75175" name="Picture 39"/>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75176" name="Picture 40"/>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75177" name="Picture 41"/>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75178" name="Picture 42"/>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75179" name="Picture 43"/>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75180" name="Picture 44"/>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75181" name="Picture 45"/>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75182"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83"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4"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5"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6"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7"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
        <p:nvSpPr>
          <p:cNvPr id="475188" name="Text Box 52"/>
          <p:cNvSpPr txBox="1">
            <a:spLocks noChangeArrowheads="1"/>
          </p:cNvSpPr>
          <p:nvPr/>
        </p:nvSpPr>
        <p:spPr bwMode="auto">
          <a:xfrm>
            <a:off x="4394369" y="5805489"/>
            <a:ext cx="5253362" cy="830997"/>
          </a:xfrm>
          <a:prstGeom prst="rect">
            <a:avLst/>
          </a:prstGeom>
          <a:solidFill>
            <a:srgbClr val="FFCC66"/>
          </a:solidFill>
          <a:ln>
            <a:solidFill>
              <a:srgbClr val="000099"/>
            </a:solidFill>
          </a:ln>
          <a:effectLst/>
        </p:spPr>
        <p:txBody>
          <a:bodyPr wrap="none">
            <a:spAutoFit/>
          </a:bodyPr>
          <a:lstStyle/>
          <a:p>
            <a:pPr algn="ctr"/>
            <a:r>
              <a:rPr lang="en-US" altLang="zh-CN" sz="2400" b="1" dirty="0" smtClean="0">
                <a:solidFill>
                  <a:srgbClr val="000099"/>
                </a:solidFill>
                <a:latin typeface="+mn-lt"/>
                <a:ea typeface="黑体" pitchFamily="2" charset="-122"/>
              </a:rPr>
              <a:t>10 </a:t>
            </a:r>
            <a:r>
              <a:rPr lang="zh-CN" altLang="en-US" sz="2400" b="1" dirty="0" smtClean="0">
                <a:solidFill>
                  <a:srgbClr val="000099"/>
                </a:solidFill>
                <a:latin typeface="+mn-lt"/>
                <a:ea typeface="黑体" pitchFamily="2" charset="-122"/>
              </a:rPr>
              <a:t>台计算机划分为三</a:t>
            </a:r>
            <a:r>
              <a:rPr lang="zh-CN" altLang="en-US" sz="2400" b="1" dirty="0">
                <a:solidFill>
                  <a:srgbClr val="000099"/>
                </a:solidFill>
                <a:latin typeface="+mn-lt"/>
                <a:ea typeface="黑体" pitchFamily="2" charset="-122"/>
              </a:rPr>
              <a:t>个虚拟</a:t>
            </a:r>
            <a:r>
              <a:rPr lang="zh-CN" altLang="en-US" sz="2400" b="1" dirty="0" smtClean="0">
                <a:solidFill>
                  <a:srgbClr val="000099"/>
                </a:solidFill>
                <a:latin typeface="+mn-lt"/>
                <a:ea typeface="黑体" pitchFamily="2" charset="-122"/>
              </a:rPr>
              <a:t>局域网：</a:t>
            </a:r>
            <a:endParaRPr lang="en-US" altLang="zh-CN" sz="2400" b="1" dirty="0">
              <a:solidFill>
                <a:srgbClr val="000099"/>
              </a:solidFill>
              <a:latin typeface="+mn-lt"/>
              <a:ea typeface="黑体" pitchFamily="2" charset="-122"/>
            </a:endParaRPr>
          </a:p>
          <a:p>
            <a:pPr algn="ctr"/>
            <a:r>
              <a:rPr lang="en-US" altLang="zh-CN" sz="2400" b="1" dirty="0">
                <a:solidFill>
                  <a:srgbClr val="000099"/>
                </a:solidFill>
                <a:latin typeface="+mn-lt"/>
                <a:ea typeface="黑体" pitchFamily="2" charset="-122"/>
              </a:rPr>
              <a:t> VLAN</a:t>
            </a:r>
            <a:r>
              <a:rPr lang="en-US" altLang="zh-CN" sz="2400" b="1" baseline="-25000" dirty="0">
                <a:solidFill>
                  <a:srgbClr val="000099"/>
                </a:solidFill>
                <a:latin typeface="+mn-lt"/>
                <a:ea typeface="黑体" pitchFamily="2" charset="-122"/>
              </a:rPr>
              <a:t>1</a:t>
            </a:r>
            <a:r>
              <a:rPr lang="en-US" altLang="zh-CN" sz="2400" b="1" dirty="0">
                <a:solidFill>
                  <a:srgbClr val="000099"/>
                </a:solidFill>
                <a:latin typeface="+mn-lt"/>
                <a:ea typeface="黑体" pitchFamily="2" charset="-122"/>
              </a:rPr>
              <a:t>, VLAN</a:t>
            </a:r>
            <a:r>
              <a:rPr lang="en-US" altLang="zh-CN" sz="2400" b="1" baseline="-25000" dirty="0">
                <a:solidFill>
                  <a:srgbClr val="000099"/>
                </a:solidFill>
                <a:latin typeface="+mn-lt"/>
                <a:ea typeface="黑体" pitchFamily="2" charset="-122"/>
              </a:rPr>
              <a:t>2 </a:t>
            </a:r>
            <a:r>
              <a:rPr lang="zh-CN" altLang="en-US" sz="2400" b="1" dirty="0">
                <a:solidFill>
                  <a:srgbClr val="000099"/>
                </a:solidFill>
                <a:latin typeface="+mn-lt"/>
                <a:ea typeface="黑体" pitchFamily="2" charset="-122"/>
              </a:rPr>
              <a:t>和 </a:t>
            </a:r>
            <a:r>
              <a:rPr lang="en-US" altLang="zh-CN" sz="2400" b="1" dirty="0">
                <a:solidFill>
                  <a:srgbClr val="000099"/>
                </a:solidFill>
                <a:latin typeface="+mn-lt"/>
                <a:ea typeface="黑体" pitchFamily="2" charset="-122"/>
              </a:rPr>
              <a:t>VLAN</a:t>
            </a:r>
            <a:r>
              <a:rPr lang="en-US" altLang="zh-CN" sz="2400" b="1" baseline="-25000" dirty="0">
                <a:solidFill>
                  <a:srgbClr val="000099"/>
                </a:solidFill>
                <a:latin typeface="+mn-lt"/>
                <a:ea typeface="黑体" pitchFamily="2" charset="-122"/>
              </a:rPr>
              <a:t>3</a:t>
            </a:r>
            <a:endParaRPr lang="en-US" altLang="zh-CN" sz="2400" b="1" dirty="0">
              <a:solidFill>
                <a:srgbClr val="000099"/>
              </a:solidFill>
              <a:latin typeface="+mn-lt"/>
              <a:ea typeface="黑体" pitchFamily="2" charset="-122"/>
            </a:endParaRPr>
          </a:p>
        </p:txBody>
      </p:sp>
    </p:spTree>
    <p:extLst>
      <p:ext uri="{BB962C8B-B14F-4D97-AF65-F5344CB8AC3E}">
        <p14:creationId xmlns="" xmlns:p14="http://schemas.microsoft.com/office/powerpoint/2010/main" val="27416330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213" name="Text Box 53"/>
          <p:cNvSpPr txBox="1">
            <a:spLocks noChangeArrowheads="1"/>
          </p:cNvSpPr>
          <p:nvPr/>
        </p:nvSpPr>
        <p:spPr bwMode="auto">
          <a:xfrm>
            <a:off x="3546210" y="5766355"/>
            <a:ext cx="6245587" cy="830997"/>
          </a:xfrm>
          <a:prstGeom prst="rect">
            <a:avLst/>
          </a:prstGeom>
          <a:solidFill>
            <a:srgbClr val="FFCC66"/>
          </a:solidFill>
          <a:ln>
            <a:solidFill>
              <a:srgbClr val="000099"/>
            </a:solidFill>
          </a:ln>
          <a:effectLst/>
        </p:spPr>
        <p:txBody>
          <a:bodyPr wrap="square">
            <a:spAutoFit/>
          </a:bodyPr>
          <a:lstStyle>
            <a:defPPr>
              <a:defRPr lang="en-US"/>
            </a:defPPr>
            <a:lvl1pPr algn="ctr">
              <a:defRPr sz="2400" b="1">
                <a:solidFill>
                  <a:srgbClr val="000099"/>
                </a:solidFill>
                <a:latin typeface="+mn-lt"/>
                <a:ea typeface="黑体" pitchFamily="2" charset="-122"/>
              </a:defRPr>
            </a:lvl1pPr>
          </a:lstStyle>
          <a:p>
            <a:pPr algn="l"/>
            <a:r>
              <a:rPr lang="zh-CN" altLang="en-US" dirty="0"/>
              <a:t>当 </a:t>
            </a:r>
            <a:r>
              <a:rPr lang="en-US" altLang="zh-CN" dirty="0"/>
              <a:t>B</a:t>
            </a:r>
            <a:r>
              <a:rPr lang="en-US" altLang="zh-CN" baseline="-25000" dirty="0"/>
              <a:t>1</a:t>
            </a:r>
            <a:r>
              <a:rPr lang="en-US" altLang="zh-CN" dirty="0"/>
              <a:t> </a:t>
            </a:r>
            <a:r>
              <a:rPr lang="zh-CN" altLang="en-US" dirty="0"/>
              <a:t>向 </a:t>
            </a:r>
            <a:r>
              <a:rPr lang="en-US" altLang="zh-CN" dirty="0"/>
              <a:t>VLAN</a:t>
            </a:r>
            <a:r>
              <a:rPr lang="en-US" altLang="zh-CN" baseline="-25000" dirty="0"/>
              <a:t>2</a:t>
            </a:r>
            <a:r>
              <a:rPr lang="en-US" altLang="zh-CN" dirty="0"/>
              <a:t> </a:t>
            </a:r>
            <a:r>
              <a:rPr lang="zh-CN" altLang="en-US" dirty="0"/>
              <a:t>工作组内成员发送数据时，</a:t>
            </a:r>
          </a:p>
          <a:p>
            <a:pPr algn="l"/>
            <a:r>
              <a:rPr lang="zh-CN" altLang="en-US" dirty="0">
                <a:solidFill>
                  <a:srgbClr val="0000FF"/>
                </a:solidFill>
              </a:rPr>
              <a:t>工作站 </a:t>
            </a:r>
            <a:r>
              <a:rPr lang="en-US" altLang="zh-CN" dirty="0">
                <a:solidFill>
                  <a:srgbClr val="0000FF"/>
                </a:solidFill>
              </a:rPr>
              <a:t>B</a:t>
            </a:r>
            <a:r>
              <a:rPr lang="en-US" altLang="zh-CN" baseline="-25000" dirty="0">
                <a:solidFill>
                  <a:srgbClr val="0000FF"/>
                </a:solidFill>
              </a:rPr>
              <a:t>2</a:t>
            </a:r>
            <a:r>
              <a:rPr lang="en-US" altLang="zh-CN" dirty="0">
                <a:solidFill>
                  <a:srgbClr val="0000FF"/>
                </a:solidFill>
              </a:rPr>
              <a:t> </a:t>
            </a:r>
            <a:r>
              <a:rPr lang="zh-CN" altLang="en-US" dirty="0">
                <a:solidFill>
                  <a:srgbClr val="0000FF"/>
                </a:solidFill>
              </a:rPr>
              <a:t>和 </a:t>
            </a:r>
            <a:r>
              <a:rPr lang="en-US" altLang="zh-CN" dirty="0">
                <a:solidFill>
                  <a:srgbClr val="0000FF"/>
                </a:solidFill>
              </a:rPr>
              <a:t>B</a:t>
            </a:r>
            <a:r>
              <a:rPr lang="en-US" altLang="zh-CN" baseline="-25000" dirty="0">
                <a:solidFill>
                  <a:srgbClr val="0000FF"/>
                </a:solidFill>
              </a:rPr>
              <a:t>3</a:t>
            </a:r>
            <a:r>
              <a:rPr lang="en-US" altLang="zh-CN" dirty="0">
                <a:solidFill>
                  <a:srgbClr val="0000FF"/>
                </a:solidFill>
              </a:rPr>
              <a:t> </a:t>
            </a:r>
            <a:r>
              <a:rPr lang="zh-CN" altLang="en-US" dirty="0">
                <a:solidFill>
                  <a:srgbClr val="0000FF"/>
                </a:solidFill>
              </a:rPr>
              <a:t>将会收到广播的信息。</a:t>
            </a:r>
          </a:p>
        </p:txBody>
      </p:sp>
      <p:grpSp>
        <p:nvGrpSpPr>
          <p:cNvPr id="157" name="组合 156"/>
          <p:cNvGrpSpPr/>
          <p:nvPr/>
        </p:nvGrpSpPr>
        <p:grpSpPr>
          <a:xfrm>
            <a:off x="896012" y="304800"/>
            <a:ext cx="8191367" cy="6292850"/>
            <a:chOff x="896012" y="304800"/>
            <a:chExt cx="8191367" cy="6292850"/>
          </a:xfrm>
        </p:grpSpPr>
        <p:sp>
          <p:nvSpPr>
            <p:cNvPr id="158"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9"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0"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1"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2"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3"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4"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5"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6"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7"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8"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9"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0"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1"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2"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73"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4"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5"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176"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77"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8"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79"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80"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81"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2"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3"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4"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185"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86"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87"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88"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89"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90"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91"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192" name="Picture 36"/>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93"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94" name="Picture 38"/>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95" name="Picture 39"/>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96" name="Picture 40"/>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97" name="Picture 41"/>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98" name="Picture 42"/>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99" name="Picture 43"/>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0" name="Picture 44"/>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1" name="Picture 45"/>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02"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203"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4"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5"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6"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7"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Tree>
    <p:extLst>
      <p:ext uri="{BB962C8B-B14F-4D97-AF65-F5344CB8AC3E}">
        <p14:creationId xmlns="" xmlns:p14="http://schemas.microsoft.com/office/powerpoint/2010/main" val="33418223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6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21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237" name="Text Box 53"/>
          <p:cNvSpPr txBox="1">
            <a:spLocks noChangeArrowheads="1"/>
          </p:cNvSpPr>
          <p:nvPr/>
        </p:nvSpPr>
        <p:spPr bwMode="auto">
          <a:xfrm>
            <a:off x="3546210" y="5765502"/>
            <a:ext cx="6159317" cy="831850"/>
          </a:xfrm>
          <a:prstGeom prst="rect">
            <a:avLst/>
          </a:prstGeom>
          <a:solidFill>
            <a:srgbClr val="FFCC66"/>
          </a:solidFill>
          <a:ln>
            <a:solidFill>
              <a:srgbClr val="000099"/>
            </a:solidFill>
          </a:ln>
          <a:effectLst/>
        </p:spPr>
        <p:txBody>
          <a:bodyPr wrap="square">
            <a:spAutoFit/>
          </a:bodyPr>
          <a:lstStyle>
            <a:defPPr>
              <a:defRPr lang="en-US"/>
            </a:defPPr>
            <a:lvl1pPr>
              <a:defRPr sz="2400" b="1">
                <a:solidFill>
                  <a:srgbClr val="000099"/>
                </a:solidFill>
                <a:latin typeface="+mn-lt"/>
                <a:ea typeface="黑体" pitchFamily="2" charset="-122"/>
              </a:defRPr>
            </a:lvl1pPr>
          </a:lstStyle>
          <a:p>
            <a:r>
              <a:rPr lang="en-US" altLang="zh-CN" dirty="0"/>
              <a:t>B</a:t>
            </a:r>
            <a:r>
              <a:rPr lang="en-US" altLang="zh-CN" baseline="-25000" dirty="0"/>
              <a:t>1</a:t>
            </a:r>
            <a:r>
              <a:rPr lang="en-US" altLang="zh-CN" dirty="0"/>
              <a:t> </a:t>
            </a:r>
            <a:r>
              <a:rPr lang="zh-CN" altLang="en-US" dirty="0"/>
              <a:t>发送数据时，</a:t>
            </a:r>
            <a:r>
              <a:rPr lang="zh-CN" altLang="en-US" dirty="0">
                <a:solidFill>
                  <a:srgbClr val="0000FF"/>
                </a:solidFill>
              </a:rPr>
              <a:t>工作站 </a:t>
            </a:r>
            <a:r>
              <a:rPr lang="en-US" altLang="zh-CN" dirty="0" smtClean="0">
                <a:solidFill>
                  <a:srgbClr val="0000FF"/>
                </a:solidFill>
              </a:rPr>
              <a:t>A</a:t>
            </a:r>
            <a:r>
              <a:rPr lang="en-US" altLang="zh-CN" baseline="-25000" dirty="0" smtClean="0">
                <a:solidFill>
                  <a:srgbClr val="0000FF"/>
                </a:solidFill>
              </a:rPr>
              <a:t>1</a:t>
            </a:r>
            <a:r>
              <a:rPr lang="zh-CN" altLang="en-US" dirty="0" smtClean="0">
                <a:solidFill>
                  <a:srgbClr val="0000FF"/>
                </a:solidFill>
              </a:rPr>
              <a:t>，</a:t>
            </a:r>
            <a:r>
              <a:rPr lang="en-US" altLang="zh-CN" dirty="0" smtClean="0">
                <a:solidFill>
                  <a:srgbClr val="0000FF"/>
                </a:solidFill>
              </a:rPr>
              <a:t>A</a:t>
            </a:r>
            <a:r>
              <a:rPr lang="en-US" altLang="zh-CN" baseline="-25000" dirty="0" smtClean="0">
                <a:solidFill>
                  <a:srgbClr val="0000FF"/>
                </a:solidFill>
              </a:rPr>
              <a:t>2</a:t>
            </a:r>
            <a:r>
              <a:rPr lang="en-US" altLang="zh-CN" dirty="0" smtClean="0">
                <a:solidFill>
                  <a:srgbClr val="0000FF"/>
                </a:solidFill>
              </a:rPr>
              <a:t> </a:t>
            </a:r>
            <a:r>
              <a:rPr lang="zh-CN" altLang="en-US" dirty="0">
                <a:solidFill>
                  <a:srgbClr val="0000FF"/>
                </a:solidFill>
              </a:rPr>
              <a:t>和 </a:t>
            </a:r>
            <a:r>
              <a:rPr lang="en-US" altLang="zh-CN" dirty="0">
                <a:solidFill>
                  <a:srgbClr val="0000FF"/>
                </a:solidFill>
              </a:rPr>
              <a:t>C</a:t>
            </a:r>
            <a:r>
              <a:rPr lang="en-US" altLang="zh-CN" baseline="-25000" dirty="0">
                <a:solidFill>
                  <a:srgbClr val="0000FF"/>
                </a:solidFill>
              </a:rPr>
              <a:t>1</a:t>
            </a:r>
          </a:p>
          <a:p>
            <a:r>
              <a:rPr lang="zh-CN" altLang="en-US" dirty="0">
                <a:solidFill>
                  <a:srgbClr val="0000FF"/>
                </a:solidFill>
              </a:rPr>
              <a:t>都不会收到 </a:t>
            </a:r>
            <a:r>
              <a:rPr lang="en-US" altLang="zh-CN" dirty="0">
                <a:solidFill>
                  <a:srgbClr val="0000FF"/>
                </a:solidFill>
              </a:rPr>
              <a:t>B</a:t>
            </a:r>
            <a:r>
              <a:rPr lang="en-US" altLang="zh-CN" baseline="-25000" dirty="0">
                <a:solidFill>
                  <a:srgbClr val="0000FF"/>
                </a:solidFill>
              </a:rPr>
              <a:t>1</a:t>
            </a:r>
            <a:r>
              <a:rPr lang="en-US" altLang="zh-CN" dirty="0">
                <a:solidFill>
                  <a:srgbClr val="0000FF"/>
                </a:solidFill>
              </a:rPr>
              <a:t> </a:t>
            </a:r>
            <a:r>
              <a:rPr lang="zh-CN" altLang="en-US" dirty="0">
                <a:solidFill>
                  <a:srgbClr val="0000FF"/>
                </a:solidFill>
              </a:rPr>
              <a:t>发出的广播信息。 </a:t>
            </a:r>
          </a:p>
        </p:txBody>
      </p:sp>
      <p:grpSp>
        <p:nvGrpSpPr>
          <p:cNvPr id="54" name="组合 53"/>
          <p:cNvGrpSpPr/>
          <p:nvPr/>
        </p:nvGrpSpPr>
        <p:grpSpPr>
          <a:xfrm>
            <a:off x="896012" y="304800"/>
            <a:ext cx="8191367" cy="6292850"/>
            <a:chOff x="896012" y="304800"/>
            <a:chExt cx="8191367" cy="6292850"/>
          </a:xfrm>
        </p:grpSpPr>
        <p:sp>
          <p:nvSpPr>
            <p:cNvPr id="55"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6"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3"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4"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5"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6"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7"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8"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9"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0"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1"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2"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73"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74"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5"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6"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79"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0"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1"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82"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3"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4"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5"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6"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7"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8"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89" name="Picture 36"/>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0"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1" name="Picture 38"/>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2" name="Picture 39"/>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3" name="Picture 40"/>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4" name="Picture 41"/>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5" name="Picture 42"/>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6" name="Picture 43"/>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7" name="Picture 44"/>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8" name="Picture 45"/>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9"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00"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1"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2"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4"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Tree>
    <p:extLst>
      <p:ext uri="{BB962C8B-B14F-4D97-AF65-F5344CB8AC3E}">
        <p14:creationId xmlns="" xmlns:p14="http://schemas.microsoft.com/office/powerpoint/2010/main" val="21869092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7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23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90600" y="635000"/>
            <a:ext cx="7924800" cy="2143125"/>
          </a:xfrm>
          <a:prstGeom prst="rect">
            <a:avLst/>
          </a:prstGeom>
          <a:noFill/>
        </p:spPr>
        <p:txBody>
          <a:bodyPr vert="horz" wrap="square" rtlCol="0" anchor="ctr" anchorCtr="0">
            <a:noAutofit/>
          </a:bodyPr>
          <a:lstStyle/>
          <a:p>
            <a:r>
              <a:rPr lang="zh-CN" altLang="zh-CN" sz="2800" dirty="0"/>
              <a:t>下列介质访问控制方法中，可能发生冲突的</a:t>
            </a:r>
            <a:r>
              <a:rPr lang="zh-CN" altLang="zh-CN" sz="2800" dirty="0" smtClean="0"/>
              <a:t>是</a:t>
            </a:r>
            <a:r>
              <a:rPr lang="en-US" altLang="zh-CN" sz="2800" dirty="0" smtClean="0"/>
              <a:t>(   )</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3"/>
            </p:custDataLst>
          </p:nvPr>
        </p:nvSpPr>
        <p:spPr>
          <a:xfrm>
            <a:off x="1981200" y="2786063"/>
            <a:ext cx="6934200" cy="642938"/>
          </a:xfrm>
          <a:prstGeom prst="rect">
            <a:avLst/>
          </a:prstGeom>
          <a:noFill/>
        </p:spPr>
        <p:txBody>
          <a:bodyPr vert="horz" rtlCol="0" anchor="ctr" anchorCtr="0">
            <a:noAutofit/>
          </a:bodyPr>
          <a:lstStyle/>
          <a:p>
            <a:r>
              <a:rPr lang="en-US" altLang="zh-CN" sz="2800" dirty="0"/>
              <a:t>CDMA</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4"/>
            </p:custDataLst>
          </p:nvPr>
        </p:nvSpPr>
        <p:spPr>
          <a:xfrm>
            <a:off x="1981200" y="3643313"/>
            <a:ext cx="6934200" cy="642938"/>
          </a:xfrm>
          <a:prstGeom prst="rect">
            <a:avLst/>
          </a:prstGeom>
          <a:noFill/>
        </p:spPr>
        <p:txBody>
          <a:bodyPr vert="horz" rtlCol="0" anchor="ctr" anchorCtr="0">
            <a:noAutofit/>
          </a:bodyPr>
          <a:lstStyle/>
          <a:p>
            <a:pPr>
              <a:buNone/>
            </a:pPr>
            <a:r>
              <a:rPr lang="en-US" altLang="zh-CN" sz="2800" dirty="0"/>
              <a:t>CSMA</a:t>
            </a:r>
          </a:p>
        </p:txBody>
      </p:sp>
      <p:sp>
        <p:nvSpPr>
          <p:cNvPr id="8" name="TextBox 7"/>
          <p:cNvSpPr txBox="1"/>
          <p:nvPr>
            <p:custDataLst>
              <p:tags r:id="rId5"/>
            </p:custDataLst>
          </p:nvPr>
        </p:nvSpPr>
        <p:spPr>
          <a:xfrm>
            <a:off x="1981200" y="4500563"/>
            <a:ext cx="6934200" cy="642938"/>
          </a:xfrm>
          <a:prstGeom prst="rect">
            <a:avLst/>
          </a:prstGeom>
          <a:noFill/>
        </p:spPr>
        <p:txBody>
          <a:bodyPr vert="horz" rtlCol="0" anchor="ctr" anchorCtr="0">
            <a:noAutofit/>
          </a:bodyPr>
          <a:lstStyle/>
          <a:p>
            <a:r>
              <a:rPr lang="en-US" altLang="zh-CN" sz="2800" dirty="0"/>
              <a:t>TDMA</a:t>
            </a:r>
            <a:endParaRPr lang="zh-CN" altLang="en-US" sz="2600" dirty="0">
              <a:solidFill>
                <a:srgbClr val="000000"/>
              </a:solidFill>
              <a:latin typeface="Microsoft Yahei"/>
              <a:ea typeface="Microsoft Yahei"/>
              <a:sym typeface="Microsoft Yahei"/>
            </a:endParaRPr>
          </a:p>
        </p:txBody>
      </p:sp>
      <p:sp>
        <p:nvSpPr>
          <p:cNvPr id="9" name="TextBox 8"/>
          <p:cNvSpPr txBox="1"/>
          <p:nvPr>
            <p:custDataLst>
              <p:tags r:id="rId6"/>
            </p:custDataLst>
          </p:nvPr>
        </p:nvSpPr>
        <p:spPr>
          <a:xfrm>
            <a:off x="1981200" y="5357813"/>
            <a:ext cx="6934200" cy="642938"/>
          </a:xfrm>
          <a:prstGeom prst="rect">
            <a:avLst/>
          </a:prstGeom>
          <a:noFill/>
        </p:spPr>
        <p:txBody>
          <a:bodyPr vert="horz" rtlCol="0" anchor="ctr" anchorCtr="0">
            <a:noAutofit/>
          </a:bodyPr>
          <a:lstStyle/>
          <a:p>
            <a:pPr>
              <a:buNone/>
            </a:pPr>
            <a:r>
              <a:rPr lang="en-US" altLang="zh-CN" sz="2800" dirty="0"/>
              <a:t>FDMA</a:t>
            </a:r>
            <a:endParaRPr lang="zh-CN" altLang="zh-CN" sz="2800" dirty="0"/>
          </a:p>
        </p:txBody>
      </p:sp>
      <p:sp>
        <p:nvSpPr>
          <p:cNvPr id="10" name="椭圆 9"/>
          <p:cNvSpPr>
            <a:spLocks noChangeAspect="1"/>
          </p:cNvSpPr>
          <p:nvPr>
            <p:custDataLst>
              <p:tags r:id="rId7"/>
            </p:custDataLst>
          </p:nvPr>
        </p:nvSpPr>
        <p:spPr bwMode="auto">
          <a:xfrm>
            <a:off x="12287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A</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1" name="椭圆 10"/>
          <p:cNvSpPr>
            <a:spLocks noChangeAspect="1"/>
          </p:cNvSpPr>
          <p:nvPr>
            <p:custDataLst>
              <p:tags r:id="rId8"/>
            </p:custDataLst>
          </p:nvPr>
        </p:nvSpPr>
        <p:spPr bwMode="auto">
          <a:xfrm>
            <a:off x="1228725" y="370760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B</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2" name="椭圆 11"/>
          <p:cNvSpPr>
            <a:spLocks noChangeAspect="1"/>
          </p:cNvSpPr>
          <p:nvPr>
            <p:custDataLst>
              <p:tags r:id="rId9"/>
            </p:custDataLst>
          </p:nvPr>
        </p:nvSpPr>
        <p:spPr bwMode="auto">
          <a:xfrm>
            <a:off x="12287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C</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3" name="椭圆 12"/>
          <p:cNvSpPr>
            <a:spLocks noChangeAspect="1"/>
          </p:cNvSpPr>
          <p:nvPr>
            <p:custDataLst>
              <p:tags r:id="rId10"/>
            </p:custDataLst>
          </p:nvPr>
        </p:nvSpPr>
        <p:spPr bwMode="auto">
          <a:xfrm>
            <a:off x="12287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D</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4" name="圆角矩形 13"/>
          <p:cNvSpPr/>
          <p:nvPr>
            <p:custDataLst>
              <p:tags r:id="rId11"/>
            </p:custDataLst>
          </p:nvPr>
        </p:nvSpPr>
        <p:spPr bwMode="auto">
          <a:xfrm>
            <a:off x="68580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提交</a:t>
            </a:r>
          </a:p>
        </p:txBody>
      </p:sp>
      <p:grpSp>
        <p:nvGrpSpPr>
          <p:cNvPr id="19" name="组合 18"/>
          <p:cNvGrpSpPr/>
          <p:nvPr>
            <p:custDataLst>
              <p:tags r:id="rId12"/>
            </p:custDataLst>
          </p:nvPr>
        </p:nvGrpSpPr>
        <p:grpSpPr>
          <a:xfrm>
            <a:off x="0" y="0"/>
            <a:ext cx="9906000" cy="635000"/>
            <a:chOff x="0" y="0"/>
            <a:chExt cx="9906000" cy="635000"/>
          </a:xfrm>
        </p:grpSpPr>
        <p:sp>
          <p:nvSpPr>
            <p:cNvPr id="15" name="TitleBackground"/>
            <p:cNvSpPr/>
            <p:nvPr>
              <p:custDataLst>
                <p:tags r:id="rId14"/>
              </p:custDataLst>
            </p:nvPr>
          </p:nvSpPr>
          <p:spPr bwMode="auto">
            <a:xfrm>
              <a:off x="0" y="0"/>
              <a:ext cx="9906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6"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13"/>
            </p:custDataLst>
          </p:nvPr>
        </p:nvPicPr>
        <p:blipFill>
          <a:blip r:embed="rId19" cstate="print">
            <a:extLst>
              <a:ext uri="{28A0092B-C50C-407E-A947-70E740481C1C}">
                <a14:useLocalDpi xmlns="" xmlns:a14="http://schemas.microsoft.com/office/drawing/2010/main" val="0"/>
              </a:ext>
            </a:extLst>
          </a:blip>
          <a:stretch>
            <a:fillRect/>
          </a:stretch>
        </p:blipFill>
        <p:spPr>
          <a:xfrm>
            <a:off x="8356600" y="63500"/>
            <a:ext cx="1422400" cy="508000"/>
          </a:xfrm>
          <a:prstGeom prst="rect">
            <a:avLst/>
          </a:prstGeom>
        </p:spPr>
      </p:pic>
    </p:spTree>
    <p:custDataLst>
      <p:tags r:id="rId1"/>
    </p:custDataLst>
    <p:extLst>
      <p:ext uri="{BB962C8B-B14F-4D97-AF65-F5344CB8AC3E}">
        <p14:creationId xmlns="" xmlns:p14="http://schemas.microsoft.com/office/powerpoint/2010/main" val="39985937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61" name="Text Box 53"/>
          <p:cNvSpPr txBox="1">
            <a:spLocks noChangeArrowheads="1"/>
          </p:cNvSpPr>
          <p:nvPr/>
        </p:nvSpPr>
        <p:spPr bwMode="auto">
          <a:xfrm>
            <a:off x="3546211" y="5692775"/>
            <a:ext cx="6231324" cy="1015663"/>
          </a:xfrm>
          <a:prstGeom prst="rect">
            <a:avLst/>
          </a:prstGeom>
          <a:solidFill>
            <a:srgbClr val="FFCC66"/>
          </a:solidFill>
          <a:ln>
            <a:solidFill>
              <a:srgbClr val="000099"/>
            </a:solidFill>
          </a:ln>
          <a:effec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sz="2000" dirty="0"/>
              <a:t>虚拟局域网限制了接收广播信息的工作站数，使得</a:t>
            </a:r>
            <a:r>
              <a:rPr lang="zh-CN" altLang="en-US" sz="2000" dirty="0" smtClean="0"/>
              <a:t>网络</a:t>
            </a:r>
            <a:r>
              <a:rPr lang="zh-CN" altLang="en-US" sz="2000" dirty="0" smtClean="0">
                <a:solidFill>
                  <a:srgbClr val="0000FF"/>
                </a:solidFill>
              </a:rPr>
              <a:t>不会</a:t>
            </a:r>
            <a:r>
              <a:rPr lang="zh-CN" altLang="en-US" sz="2000" dirty="0">
                <a:solidFill>
                  <a:srgbClr val="0000FF"/>
                </a:solidFill>
              </a:rPr>
              <a:t>因传播过多的广播信息</a:t>
            </a:r>
            <a:r>
              <a:rPr lang="en-US" altLang="zh-CN" sz="2000" dirty="0">
                <a:solidFill>
                  <a:srgbClr val="0000FF"/>
                </a:solidFill>
              </a:rPr>
              <a:t>(</a:t>
            </a:r>
            <a:r>
              <a:rPr lang="zh-CN" altLang="en-US" sz="2000" dirty="0">
                <a:solidFill>
                  <a:srgbClr val="0000FF"/>
                </a:solidFill>
              </a:rPr>
              <a:t>即“</a:t>
            </a:r>
            <a:r>
              <a:rPr lang="zh-CN" altLang="en-US" sz="2000" dirty="0">
                <a:solidFill>
                  <a:srgbClr val="C00000"/>
                </a:solidFill>
              </a:rPr>
              <a:t>广播风暴</a:t>
            </a:r>
            <a:r>
              <a:rPr lang="zh-CN" altLang="en-US" sz="2000" dirty="0">
                <a:solidFill>
                  <a:srgbClr val="0000FF"/>
                </a:solidFill>
              </a:rPr>
              <a:t>”</a:t>
            </a:r>
            <a:r>
              <a:rPr lang="en-US" altLang="zh-CN" sz="2000" dirty="0">
                <a:solidFill>
                  <a:srgbClr val="0000FF"/>
                </a:solidFill>
              </a:rPr>
              <a:t>)</a:t>
            </a:r>
            <a:r>
              <a:rPr lang="zh-CN" altLang="en-US" sz="2000" dirty="0"/>
              <a:t>而引起性能恶化。 </a:t>
            </a:r>
          </a:p>
        </p:txBody>
      </p:sp>
      <p:grpSp>
        <p:nvGrpSpPr>
          <p:cNvPr id="54" name="组合 53"/>
          <p:cNvGrpSpPr/>
          <p:nvPr/>
        </p:nvGrpSpPr>
        <p:grpSpPr>
          <a:xfrm>
            <a:off x="896012" y="304800"/>
            <a:ext cx="8191367" cy="6292850"/>
            <a:chOff x="896012" y="304800"/>
            <a:chExt cx="8191367" cy="6292850"/>
          </a:xfrm>
        </p:grpSpPr>
        <p:sp>
          <p:nvSpPr>
            <p:cNvPr id="55"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6"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3"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4"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5"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6"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7"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8"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9"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0"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1"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2"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73"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74"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5"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6"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79"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0"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1"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82"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3"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4"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5"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6"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7"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8"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89" name="Picture 36"/>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0"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1" name="Picture 38"/>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2" name="Picture 39"/>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3" name="Picture 40"/>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4" name="Picture 41"/>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5" name="Picture 42"/>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6" name="Picture 43"/>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7" name="Picture 44"/>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8" name="Picture 45"/>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9"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00"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1"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2"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4"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Tree>
    <p:extLst>
      <p:ext uri="{BB962C8B-B14F-4D97-AF65-F5344CB8AC3E}">
        <p14:creationId xmlns="" xmlns:p14="http://schemas.microsoft.com/office/powerpoint/2010/main" val="13251166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8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6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a:t>虚拟局域网使用的以太网帧格式</a:t>
            </a:r>
          </a:p>
        </p:txBody>
      </p:sp>
      <p:sp>
        <p:nvSpPr>
          <p:cNvPr id="3" name="内容占位符 2"/>
          <p:cNvSpPr>
            <a:spLocks noGrp="1"/>
          </p:cNvSpPr>
          <p:nvPr>
            <p:ph idx="1"/>
          </p:nvPr>
        </p:nvSpPr>
        <p:spPr/>
        <p:txBody>
          <a:bodyPr/>
          <a:lstStyle/>
          <a:p>
            <a:r>
              <a:rPr lang="en-US" altLang="zh-CN" dirty="0" smtClean="0"/>
              <a:t>IEEE </a:t>
            </a:r>
            <a:r>
              <a:rPr lang="zh-CN" altLang="zh-CN" dirty="0" smtClean="0"/>
              <a:t>批准了</a:t>
            </a:r>
            <a:r>
              <a:rPr lang="en-US" altLang="zh-CN" dirty="0" smtClean="0"/>
              <a:t> 802.3ac </a:t>
            </a:r>
            <a:r>
              <a:rPr lang="zh-CN" altLang="zh-CN" dirty="0" smtClean="0"/>
              <a:t>标准，</a:t>
            </a:r>
            <a:r>
              <a:rPr lang="zh-CN" altLang="en-US" dirty="0" smtClean="0"/>
              <a:t>该</a:t>
            </a:r>
            <a:r>
              <a:rPr lang="zh-CN" altLang="zh-CN" dirty="0" smtClean="0"/>
              <a:t>标准</a:t>
            </a:r>
            <a:r>
              <a:rPr lang="zh-CN" altLang="zh-CN" dirty="0"/>
              <a:t>定义了以太网的帧格式的扩展</a:t>
            </a:r>
            <a:r>
              <a:rPr lang="zh-CN" altLang="zh-CN" dirty="0" smtClean="0"/>
              <a:t>，</a:t>
            </a:r>
            <a:r>
              <a:rPr lang="zh-CN" altLang="en-US" dirty="0" smtClean="0"/>
              <a:t>以</a:t>
            </a:r>
            <a:r>
              <a:rPr lang="zh-CN" altLang="zh-CN" dirty="0" smtClean="0"/>
              <a:t>支持</a:t>
            </a:r>
            <a:r>
              <a:rPr lang="zh-CN" altLang="zh-CN" dirty="0"/>
              <a:t>虚拟</a:t>
            </a:r>
            <a:r>
              <a:rPr lang="zh-CN" altLang="zh-CN" dirty="0" smtClean="0"/>
              <a:t>局域网</a:t>
            </a:r>
            <a:r>
              <a:rPr lang="zh-CN" altLang="en-US" dirty="0" smtClean="0"/>
              <a:t>。</a:t>
            </a:r>
            <a:endParaRPr lang="en-US" altLang="zh-CN" dirty="0" smtClean="0"/>
          </a:p>
          <a:p>
            <a:r>
              <a:rPr lang="zh-CN" altLang="zh-CN" dirty="0"/>
              <a:t>虚拟局域网协议允许在以太网的帧格式中插入一个</a:t>
            </a:r>
            <a:r>
              <a:rPr lang="en-US" altLang="zh-CN" dirty="0"/>
              <a:t>4</a:t>
            </a:r>
            <a:r>
              <a:rPr lang="zh-CN" altLang="zh-CN" dirty="0"/>
              <a:t>字节的</a:t>
            </a:r>
            <a:r>
              <a:rPr lang="zh-CN" altLang="zh-CN" dirty="0" smtClean="0"/>
              <a:t>标识符，称为</a:t>
            </a:r>
            <a:r>
              <a:rPr lang="en-US" altLang="zh-CN" dirty="0" smtClean="0"/>
              <a:t> </a:t>
            </a:r>
            <a:r>
              <a:rPr lang="en-US" altLang="zh-CN" dirty="0" smtClean="0">
                <a:solidFill>
                  <a:srgbClr val="FF0000"/>
                </a:solidFill>
              </a:rPr>
              <a:t>VLAN </a:t>
            </a:r>
            <a:r>
              <a:rPr lang="zh-CN" altLang="zh-CN" dirty="0" smtClean="0">
                <a:solidFill>
                  <a:srgbClr val="FF0000"/>
                </a:solidFill>
              </a:rPr>
              <a:t>标记</a:t>
            </a:r>
            <a:r>
              <a:rPr lang="en-US" altLang="zh-CN" dirty="0" smtClean="0">
                <a:solidFill>
                  <a:srgbClr val="FF0000"/>
                </a:solidFill>
              </a:rPr>
              <a:t> </a:t>
            </a:r>
            <a:r>
              <a:rPr lang="en-US" altLang="zh-CN" dirty="0" smtClean="0"/>
              <a:t>(</a:t>
            </a:r>
            <a:r>
              <a:rPr lang="en-US" altLang="zh-CN" dirty="0"/>
              <a:t>tag)</a:t>
            </a:r>
            <a:r>
              <a:rPr lang="zh-CN" altLang="zh-CN" dirty="0"/>
              <a:t>，用来指明发送该帧的计算机属于哪一个虚拟局域网</a:t>
            </a:r>
            <a:r>
              <a:rPr lang="zh-CN" altLang="zh-CN" dirty="0" smtClean="0"/>
              <a:t>。</a:t>
            </a:r>
            <a:endParaRPr lang="en-US" altLang="zh-CN" dirty="0" smtClean="0"/>
          </a:p>
          <a:p>
            <a:r>
              <a:rPr lang="zh-CN" altLang="zh-CN" dirty="0" smtClean="0"/>
              <a:t>插入</a:t>
            </a:r>
            <a:r>
              <a:rPr lang="en-US" altLang="zh-CN" dirty="0" smtClean="0"/>
              <a:t> VLAN </a:t>
            </a:r>
            <a:r>
              <a:rPr lang="zh-CN" altLang="zh-CN" dirty="0" smtClean="0"/>
              <a:t>标记</a:t>
            </a:r>
            <a:r>
              <a:rPr lang="zh-CN" altLang="zh-CN" dirty="0"/>
              <a:t>得出的帧</a:t>
            </a:r>
            <a:r>
              <a:rPr lang="zh-CN" altLang="zh-CN" dirty="0" smtClean="0"/>
              <a:t>称为</a:t>
            </a:r>
            <a:r>
              <a:rPr lang="en-US" altLang="zh-CN" dirty="0" smtClean="0"/>
              <a:t> </a:t>
            </a:r>
            <a:r>
              <a:rPr lang="en-US" altLang="zh-CN" dirty="0" smtClean="0">
                <a:solidFill>
                  <a:srgbClr val="FF0000"/>
                </a:solidFill>
              </a:rPr>
              <a:t>802.1Q </a:t>
            </a:r>
            <a:r>
              <a:rPr lang="zh-CN" altLang="zh-CN" dirty="0" smtClean="0">
                <a:solidFill>
                  <a:srgbClr val="FF0000"/>
                </a:solidFill>
              </a:rPr>
              <a:t>帧</a:t>
            </a:r>
            <a:r>
              <a:rPr lang="en-US" altLang="zh-CN" dirty="0" smtClean="0"/>
              <a:t> </a:t>
            </a:r>
            <a:r>
              <a:rPr lang="zh-CN" altLang="en-US" dirty="0" smtClean="0"/>
              <a:t>或 </a:t>
            </a:r>
            <a:r>
              <a:rPr lang="zh-CN" altLang="en-US" dirty="0" smtClean="0">
                <a:solidFill>
                  <a:srgbClr val="FF0000"/>
                </a:solidFill>
              </a:rPr>
              <a:t>带标记的以太网</a:t>
            </a:r>
            <a:r>
              <a:rPr lang="zh-CN" altLang="en-US" dirty="0">
                <a:solidFill>
                  <a:srgbClr val="FF0000"/>
                </a:solidFill>
              </a:rPr>
              <a:t>帧</a:t>
            </a:r>
            <a:r>
              <a:rPr lang="zh-CN" altLang="zh-CN" dirty="0" smtClean="0">
                <a:solidFill>
                  <a:srgbClr val="FF0000"/>
                </a:solidFill>
              </a:rPr>
              <a:t>。</a:t>
            </a:r>
            <a:endParaRPr lang="en-US" altLang="zh-CN" dirty="0">
              <a:solidFill>
                <a:srgbClr val="FF0000"/>
              </a:solidFill>
            </a:endParaRPr>
          </a:p>
        </p:txBody>
      </p:sp>
    </p:spTree>
    <p:extLst>
      <p:ext uri="{BB962C8B-B14F-4D97-AF65-F5344CB8AC3E}">
        <p14:creationId xmlns="" xmlns:p14="http://schemas.microsoft.com/office/powerpoint/2010/main" val="37711885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5" name="Rectangle 3"/>
          <p:cNvSpPr>
            <a:spLocks noGrp="1" noChangeArrowheads="1"/>
          </p:cNvSpPr>
          <p:nvPr>
            <p:ph type="title"/>
          </p:nvPr>
        </p:nvSpPr>
        <p:spPr/>
        <p:txBody>
          <a:bodyPr/>
          <a:lstStyle/>
          <a:p>
            <a:pPr algn="ctr"/>
            <a:r>
              <a:rPr lang="zh-CN" altLang="en-US" sz="4000" dirty="0"/>
              <a:t>虚拟局域网使用</a:t>
            </a:r>
            <a:r>
              <a:rPr lang="zh-CN" altLang="en-US" sz="4000" dirty="0" smtClean="0"/>
              <a:t>的以太网</a:t>
            </a:r>
            <a:r>
              <a:rPr lang="zh-CN" altLang="en-US" sz="4000" dirty="0"/>
              <a:t>帧格式</a:t>
            </a:r>
          </a:p>
        </p:txBody>
      </p:sp>
      <p:sp>
        <p:nvSpPr>
          <p:cNvPr id="5" name="矩形 4"/>
          <p:cNvSpPr/>
          <p:nvPr/>
        </p:nvSpPr>
        <p:spPr>
          <a:xfrm>
            <a:off x="1919521" y="5805264"/>
            <a:ext cx="5913799" cy="461665"/>
          </a:xfrm>
          <a:prstGeom prst="rect">
            <a:avLst/>
          </a:prstGeom>
        </p:spPr>
        <p:txBody>
          <a:bodyPr wrap="square">
            <a:spAutoFit/>
          </a:bodyPr>
          <a:lstStyle/>
          <a:p>
            <a:pPr algn="ctr"/>
            <a:r>
              <a:rPr lang="zh-CN" altLang="zh-CN" sz="2400" b="1" dirty="0" smtClean="0">
                <a:latin typeface="+mn-lt"/>
                <a:ea typeface="黑体" pitchFamily="2" charset="-122"/>
              </a:rPr>
              <a:t>插入</a:t>
            </a:r>
            <a:r>
              <a:rPr lang="en-US" altLang="zh-CN" sz="2400" b="1" dirty="0" smtClean="0">
                <a:latin typeface="+mn-lt"/>
                <a:ea typeface="黑体" pitchFamily="2" charset="-122"/>
              </a:rPr>
              <a:t> VLAN </a:t>
            </a:r>
            <a:r>
              <a:rPr lang="zh-CN" altLang="zh-CN" sz="2400" b="1" dirty="0" smtClean="0">
                <a:latin typeface="+mn-lt"/>
                <a:ea typeface="黑体" pitchFamily="2" charset="-122"/>
              </a:rPr>
              <a:t>标记</a:t>
            </a:r>
            <a:r>
              <a:rPr lang="zh-CN" altLang="zh-CN" sz="2400" b="1" dirty="0">
                <a:latin typeface="+mn-lt"/>
                <a:ea typeface="黑体" pitchFamily="2" charset="-122"/>
              </a:rPr>
              <a:t>后变成</a:t>
            </a:r>
            <a:r>
              <a:rPr lang="zh-CN" altLang="zh-CN" sz="2400" b="1" dirty="0" smtClean="0">
                <a:latin typeface="+mn-lt"/>
                <a:ea typeface="黑体" pitchFamily="2" charset="-122"/>
              </a:rPr>
              <a:t>了</a:t>
            </a:r>
            <a:r>
              <a:rPr lang="en-US" altLang="zh-CN" sz="2400" b="1" dirty="0" smtClean="0">
                <a:latin typeface="+mn-lt"/>
                <a:ea typeface="黑体" pitchFamily="2" charset="-122"/>
              </a:rPr>
              <a:t> 802.1Q </a:t>
            </a:r>
            <a:r>
              <a:rPr lang="zh-CN" altLang="zh-CN" sz="2400" b="1" dirty="0" smtClean="0">
                <a:latin typeface="+mn-lt"/>
                <a:ea typeface="黑体" pitchFamily="2" charset="-122"/>
              </a:rPr>
              <a:t>帧</a:t>
            </a:r>
            <a:endParaRPr lang="zh-CN" altLang="en-US" sz="2400" b="1" dirty="0">
              <a:latin typeface="+mn-lt"/>
              <a:ea typeface="黑体" pitchFamily="2" charset="-122"/>
            </a:endParaRPr>
          </a:p>
        </p:txBody>
      </p:sp>
      <p:grpSp>
        <p:nvGrpSpPr>
          <p:cNvPr id="8" name="组合 7"/>
          <p:cNvGrpSpPr/>
          <p:nvPr/>
        </p:nvGrpSpPr>
        <p:grpSpPr>
          <a:xfrm>
            <a:off x="344488" y="1097692"/>
            <a:ext cx="8928992" cy="4631258"/>
            <a:chOff x="560512" y="1097692"/>
            <a:chExt cx="8928992" cy="4631258"/>
          </a:xfrm>
        </p:grpSpPr>
        <p:grpSp>
          <p:nvGrpSpPr>
            <p:cNvPr id="4" name="组合 3"/>
            <p:cNvGrpSpPr/>
            <p:nvPr/>
          </p:nvGrpSpPr>
          <p:grpSpPr>
            <a:xfrm>
              <a:off x="560512" y="1546339"/>
              <a:ext cx="8928992" cy="4182611"/>
              <a:chOff x="560512" y="1484784"/>
              <a:chExt cx="8928992" cy="4182611"/>
            </a:xfrm>
          </p:grpSpPr>
          <p:sp>
            <p:nvSpPr>
              <p:cNvPr id="45" name="Rectangle 4"/>
              <p:cNvSpPr>
                <a:spLocks noChangeArrowheads="1"/>
              </p:cNvSpPr>
              <p:nvPr/>
            </p:nvSpPr>
            <p:spPr bwMode="auto">
              <a:xfrm>
                <a:off x="560512" y="2030884"/>
                <a:ext cx="1025924" cy="5822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80000"/>
                  </a:lnSpc>
                </a:pPr>
                <a:r>
                  <a:rPr kumimoji="1" lang="zh-CN" altLang="en-US" sz="2000" b="1" dirty="0" smtClean="0">
                    <a:solidFill>
                      <a:srgbClr val="0000CC"/>
                    </a:solidFill>
                    <a:latin typeface="+mn-lt"/>
                    <a:ea typeface="黑体" pitchFamily="2" charset="-122"/>
                  </a:rPr>
                  <a:t>以太网</a:t>
                </a:r>
                <a:endParaRPr kumimoji="1" lang="en-US" altLang="zh-CN" sz="2000" b="1" dirty="0" smtClean="0">
                  <a:solidFill>
                    <a:srgbClr val="0000CC"/>
                  </a:solidFill>
                  <a:latin typeface="+mn-lt"/>
                  <a:ea typeface="黑体" pitchFamily="2" charset="-122"/>
                </a:endParaRPr>
              </a:p>
              <a:p>
                <a:pPr algn="ctr" defTabSz="762000">
                  <a:lnSpc>
                    <a:spcPct val="80000"/>
                  </a:lnSpc>
                </a:pPr>
                <a:r>
                  <a:rPr kumimoji="1" lang="en-US" altLang="zh-CN" sz="2000" b="1" dirty="0" smtClean="0">
                    <a:solidFill>
                      <a:srgbClr val="0000CC"/>
                    </a:solidFill>
                    <a:latin typeface="+mn-lt"/>
                    <a:ea typeface="黑体" pitchFamily="2" charset="-122"/>
                  </a:rPr>
                  <a:t>MAC</a:t>
                </a:r>
                <a:r>
                  <a:rPr kumimoji="1" lang="zh-CN" altLang="en-US" sz="2000" b="1" dirty="0" smtClean="0">
                    <a:solidFill>
                      <a:srgbClr val="0000CC"/>
                    </a:solidFill>
                    <a:latin typeface="+mn-lt"/>
                    <a:ea typeface="黑体" pitchFamily="2" charset="-122"/>
                  </a:rPr>
                  <a:t>帧</a:t>
                </a:r>
                <a:endParaRPr kumimoji="1" lang="zh-CN" altLang="en-US" sz="2000" b="1" dirty="0">
                  <a:solidFill>
                    <a:srgbClr val="0000CC"/>
                  </a:solidFill>
                  <a:latin typeface="+mn-lt"/>
                  <a:ea typeface="黑体" pitchFamily="2" charset="-122"/>
                </a:endParaRPr>
              </a:p>
            </p:txBody>
          </p:sp>
          <p:sp>
            <p:nvSpPr>
              <p:cNvPr id="46" name="Rectangle 5"/>
              <p:cNvSpPr>
                <a:spLocks noChangeArrowheads="1"/>
              </p:cNvSpPr>
              <p:nvPr/>
            </p:nvSpPr>
            <p:spPr bwMode="auto">
              <a:xfrm>
                <a:off x="887526" y="1495237"/>
                <a:ext cx="698910"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dirty="0" smtClean="0">
                    <a:solidFill>
                      <a:srgbClr val="0000CC"/>
                    </a:solidFill>
                    <a:latin typeface="+mn-lt"/>
                    <a:ea typeface="黑体" pitchFamily="2" charset="-122"/>
                  </a:rPr>
                  <a:t>字节</a:t>
                </a:r>
                <a:endParaRPr kumimoji="1" lang="en-US" altLang="zh-CN" sz="2000" b="1" dirty="0">
                  <a:solidFill>
                    <a:srgbClr val="0000CC"/>
                  </a:solidFill>
                  <a:latin typeface="+mn-lt"/>
                  <a:ea typeface="黑体" pitchFamily="2" charset="-122"/>
                </a:endParaRPr>
              </a:p>
            </p:txBody>
          </p:sp>
          <p:sp>
            <p:nvSpPr>
              <p:cNvPr id="47" name="Rectangle 6"/>
              <p:cNvSpPr>
                <a:spLocks noChangeArrowheads="1"/>
              </p:cNvSpPr>
              <p:nvPr/>
            </p:nvSpPr>
            <p:spPr bwMode="auto">
              <a:xfrm>
                <a:off x="1963963" y="1487959"/>
                <a:ext cx="346250"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CC"/>
                    </a:solidFill>
                    <a:latin typeface="Tahoma" pitchFamily="34" charset="0"/>
                    <a:ea typeface="黑体" pitchFamily="2" charset="-122"/>
                  </a:rPr>
                  <a:t>6</a:t>
                </a:r>
              </a:p>
            </p:txBody>
          </p:sp>
          <p:sp>
            <p:nvSpPr>
              <p:cNvPr id="48" name="Rectangle 7"/>
              <p:cNvSpPr>
                <a:spLocks noChangeArrowheads="1"/>
              </p:cNvSpPr>
              <p:nvPr/>
            </p:nvSpPr>
            <p:spPr bwMode="auto">
              <a:xfrm>
                <a:off x="3175446" y="1487959"/>
                <a:ext cx="346250"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6</a:t>
                </a:r>
              </a:p>
            </p:txBody>
          </p:sp>
          <p:sp>
            <p:nvSpPr>
              <p:cNvPr id="49" name="Rectangle 8"/>
              <p:cNvSpPr>
                <a:spLocks noChangeArrowheads="1"/>
              </p:cNvSpPr>
              <p:nvPr/>
            </p:nvSpPr>
            <p:spPr bwMode="auto">
              <a:xfrm>
                <a:off x="5537646" y="1487959"/>
                <a:ext cx="346250"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2</a:t>
                </a:r>
              </a:p>
            </p:txBody>
          </p:sp>
          <p:sp>
            <p:nvSpPr>
              <p:cNvPr id="50" name="Rectangle 9"/>
              <p:cNvSpPr>
                <a:spLocks noChangeArrowheads="1"/>
              </p:cNvSpPr>
              <p:nvPr/>
            </p:nvSpPr>
            <p:spPr bwMode="auto">
              <a:xfrm>
                <a:off x="6596895" y="1487959"/>
                <a:ext cx="1524457"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CC"/>
                    </a:solidFill>
                    <a:latin typeface="Tahoma" pitchFamily="34" charset="0"/>
                    <a:ea typeface="黑体" pitchFamily="2" charset="-122"/>
                  </a:rPr>
                  <a:t>46 ~ 1500</a:t>
                </a:r>
              </a:p>
            </p:txBody>
          </p:sp>
          <p:sp>
            <p:nvSpPr>
              <p:cNvPr id="51" name="Rectangle 10"/>
              <p:cNvSpPr>
                <a:spLocks noChangeArrowheads="1"/>
              </p:cNvSpPr>
              <p:nvPr/>
            </p:nvSpPr>
            <p:spPr bwMode="auto">
              <a:xfrm>
                <a:off x="8657654" y="1487959"/>
                <a:ext cx="346250"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4</a:t>
                </a:r>
              </a:p>
            </p:txBody>
          </p:sp>
          <p:sp>
            <p:nvSpPr>
              <p:cNvPr id="52" name="Freeform 11"/>
              <p:cNvSpPr>
                <a:spLocks/>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0">
                    <a:srgbClr val="FFFF00"/>
                  </a:gs>
                  <a:gs pos="100000">
                    <a:srgbClr val="CCFF99"/>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Rectangle 13"/>
              <p:cNvSpPr>
                <a:spLocks noChangeArrowheads="1"/>
              </p:cNvSpPr>
              <p:nvPr/>
            </p:nvSpPr>
            <p:spPr bwMode="auto">
              <a:xfrm>
                <a:off x="6329238" y="4519573"/>
                <a:ext cx="3016250" cy="643766"/>
              </a:xfrm>
              <a:prstGeom prst="rect">
                <a:avLst/>
              </a:prstGeom>
              <a:noFill/>
              <a:ln w="12700">
                <a:no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a:r>
                  <a:rPr lang="en-US" altLang="zh-CN" b="1" dirty="0" smtClean="0">
                    <a:solidFill>
                      <a:srgbClr val="0000CC"/>
                    </a:solidFill>
                    <a:latin typeface="+mn-lt"/>
                    <a:ea typeface="黑体" pitchFamily="2" charset="-122"/>
                  </a:rPr>
                  <a:t>VLAN </a:t>
                </a:r>
                <a:r>
                  <a:rPr lang="zh-CN" altLang="zh-CN" b="1" dirty="0" smtClean="0">
                    <a:solidFill>
                      <a:srgbClr val="0000CC"/>
                    </a:solidFill>
                    <a:latin typeface="+mn-lt"/>
                    <a:ea typeface="黑体" pitchFamily="2" charset="-122"/>
                  </a:rPr>
                  <a:t>标识符</a:t>
                </a:r>
                <a:endParaRPr lang="en-US" altLang="zh-CN" b="1" dirty="0" smtClean="0">
                  <a:solidFill>
                    <a:srgbClr val="0000CC"/>
                  </a:solidFill>
                  <a:latin typeface="+mn-lt"/>
                  <a:ea typeface="黑体" pitchFamily="2" charset="-122"/>
                </a:endParaRPr>
              </a:p>
              <a:p>
                <a:pPr algn="ctr" defTabSz="762000"/>
                <a:r>
                  <a:rPr kumimoji="1" lang="en-US" altLang="zh-CN" b="1" dirty="0" smtClean="0">
                    <a:solidFill>
                      <a:srgbClr val="0000CC"/>
                    </a:solidFill>
                    <a:latin typeface="+mn-lt"/>
                    <a:ea typeface="黑体" pitchFamily="2" charset="-122"/>
                  </a:rPr>
                  <a:t>12 </a:t>
                </a:r>
                <a:r>
                  <a:rPr kumimoji="1" lang="zh-CN" altLang="en-US" b="1" dirty="0" smtClean="0">
                    <a:solidFill>
                      <a:srgbClr val="0000CC"/>
                    </a:solidFill>
                    <a:latin typeface="+mn-lt"/>
                    <a:ea typeface="黑体" pitchFamily="2" charset="-122"/>
                  </a:rPr>
                  <a:t>位</a:t>
                </a:r>
                <a:r>
                  <a:rPr kumimoji="1" lang="en-US" altLang="zh-CN" b="1" dirty="0" smtClean="0">
                    <a:solidFill>
                      <a:srgbClr val="0000CC"/>
                    </a:solidFill>
                    <a:latin typeface="+mn-lt"/>
                    <a:ea typeface="黑体" pitchFamily="2" charset="-122"/>
                  </a:rPr>
                  <a:t> </a:t>
                </a:r>
                <a:r>
                  <a:rPr kumimoji="1" lang="en-US" altLang="zh-CN" b="1" dirty="0">
                    <a:solidFill>
                      <a:srgbClr val="0000CC"/>
                    </a:solidFill>
                    <a:latin typeface="+mn-lt"/>
                    <a:ea typeface="黑体" pitchFamily="2" charset="-122"/>
                  </a:rPr>
                  <a:t>(</a:t>
                </a:r>
                <a:r>
                  <a:rPr kumimoji="1" lang="en-US" altLang="zh-CN" b="1" dirty="0" smtClean="0">
                    <a:solidFill>
                      <a:srgbClr val="0000CC"/>
                    </a:solidFill>
                    <a:latin typeface="+mn-lt"/>
                    <a:ea typeface="黑体" pitchFamily="2" charset="-122"/>
                  </a:rPr>
                  <a:t>4096</a:t>
                </a:r>
                <a:r>
                  <a:rPr kumimoji="1" lang="zh-CN" altLang="en-US" b="1" dirty="0" smtClean="0">
                    <a:solidFill>
                      <a:srgbClr val="0000CC"/>
                    </a:solidFill>
                    <a:latin typeface="+mn-lt"/>
                    <a:ea typeface="黑体" pitchFamily="2" charset="-122"/>
                  </a:rPr>
                  <a:t>个</a:t>
                </a:r>
                <a:r>
                  <a:rPr kumimoji="1" lang="en-US" altLang="zh-CN" b="1" dirty="0" smtClean="0">
                    <a:solidFill>
                      <a:srgbClr val="0000CC"/>
                    </a:solidFill>
                    <a:latin typeface="+mn-lt"/>
                    <a:ea typeface="黑体" pitchFamily="2" charset="-122"/>
                  </a:rPr>
                  <a:t>VLAN)</a:t>
                </a:r>
                <a:endParaRPr kumimoji="1" lang="en-US" altLang="zh-CN" b="1" dirty="0">
                  <a:solidFill>
                    <a:srgbClr val="0000CC"/>
                  </a:solidFill>
                  <a:latin typeface="+mn-lt"/>
                  <a:ea typeface="黑体" pitchFamily="2" charset="-122"/>
                </a:endParaRPr>
              </a:p>
            </p:txBody>
          </p:sp>
          <p:sp>
            <p:nvSpPr>
              <p:cNvPr id="55" name="Rectangle 14"/>
              <p:cNvSpPr>
                <a:spLocks noChangeArrowheads="1"/>
              </p:cNvSpPr>
              <p:nvPr/>
            </p:nvSpPr>
            <p:spPr bwMode="auto">
              <a:xfrm>
                <a:off x="4318446" y="1484784"/>
                <a:ext cx="346250"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4</a:t>
                </a:r>
              </a:p>
            </p:txBody>
          </p:sp>
          <p:sp>
            <p:nvSpPr>
              <p:cNvPr id="59" name="Rectangle 18"/>
              <p:cNvSpPr>
                <a:spLocks noChangeArrowheads="1"/>
              </p:cNvSpPr>
              <p:nvPr/>
            </p:nvSpPr>
            <p:spPr bwMode="auto">
              <a:xfrm>
                <a:off x="3296816" y="4447565"/>
                <a:ext cx="1344921" cy="643766"/>
              </a:xfrm>
              <a:prstGeom prst="rect">
                <a:avLst/>
              </a:prstGeom>
              <a:noFill/>
              <a:ln w="12700">
                <a:no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b="1" dirty="0" smtClean="0">
                    <a:solidFill>
                      <a:srgbClr val="0000CC"/>
                    </a:solidFill>
                    <a:latin typeface="+mn-lt"/>
                    <a:ea typeface="黑体" pitchFamily="2" charset="-122"/>
                  </a:rPr>
                  <a:t>用户优先级</a:t>
                </a:r>
                <a:endParaRPr kumimoji="1" lang="en-US" altLang="zh-CN" b="1" dirty="0">
                  <a:solidFill>
                    <a:srgbClr val="0000CC"/>
                  </a:solidFill>
                  <a:latin typeface="+mn-lt"/>
                  <a:ea typeface="黑体" pitchFamily="2" charset="-122"/>
                </a:endParaRPr>
              </a:p>
              <a:p>
                <a:pPr algn="ctr" defTabSz="762000"/>
                <a:r>
                  <a:rPr kumimoji="1" lang="en-US" altLang="zh-CN" b="1" dirty="0">
                    <a:solidFill>
                      <a:srgbClr val="0000CC"/>
                    </a:solidFill>
                    <a:latin typeface="+mn-lt"/>
                    <a:ea typeface="黑体" pitchFamily="2" charset="-122"/>
                  </a:rPr>
                  <a:t>3 </a:t>
                </a:r>
                <a:r>
                  <a:rPr kumimoji="1" lang="zh-CN" altLang="en-US" b="1" dirty="0" smtClean="0">
                    <a:solidFill>
                      <a:srgbClr val="0000CC"/>
                    </a:solidFill>
                    <a:latin typeface="+mn-lt"/>
                    <a:ea typeface="黑体" pitchFamily="2" charset="-122"/>
                  </a:rPr>
                  <a:t>位</a:t>
                </a:r>
                <a:endParaRPr kumimoji="1" lang="en-US" altLang="zh-CN" b="1" dirty="0">
                  <a:solidFill>
                    <a:srgbClr val="0000CC"/>
                  </a:solidFill>
                  <a:latin typeface="+mn-lt"/>
                  <a:ea typeface="黑体" pitchFamily="2" charset="-122"/>
                </a:endParaRPr>
              </a:p>
            </p:txBody>
          </p:sp>
          <p:sp>
            <p:nvSpPr>
              <p:cNvPr id="62" name="Rectangle 21"/>
              <p:cNvSpPr>
                <a:spLocks noChangeArrowheads="1"/>
              </p:cNvSpPr>
              <p:nvPr/>
            </p:nvSpPr>
            <p:spPr bwMode="auto">
              <a:xfrm>
                <a:off x="4145367" y="5023629"/>
                <a:ext cx="2463817" cy="643766"/>
              </a:xfrm>
              <a:prstGeom prst="rect">
                <a:avLst/>
              </a:prstGeom>
              <a:noFill/>
              <a:ln w="12700">
                <a:no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lang="zh-CN" altLang="zh-CN" b="1" dirty="0">
                    <a:solidFill>
                      <a:srgbClr val="0000CC"/>
                    </a:solidFill>
                    <a:latin typeface="+mn-lt"/>
                    <a:ea typeface="黑体" pitchFamily="2" charset="-122"/>
                  </a:rPr>
                  <a:t>规范格式指示符</a:t>
                </a:r>
                <a:r>
                  <a:rPr kumimoji="1" lang="en-US" altLang="zh-CN" b="1" dirty="0" smtClean="0">
                    <a:solidFill>
                      <a:srgbClr val="0000CC"/>
                    </a:solidFill>
                    <a:latin typeface="+mn-lt"/>
                    <a:ea typeface="黑体" pitchFamily="2" charset="-122"/>
                  </a:rPr>
                  <a:t>( </a:t>
                </a:r>
                <a:r>
                  <a:rPr kumimoji="1" lang="en-US" altLang="zh-CN" b="1" dirty="0">
                    <a:solidFill>
                      <a:srgbClr val="0000CC"/>
                    </a:solidFill>
                    <a:latin typeface="+mn-lt"/>
                    <a:ea typeface="黑体" pitchFamily="2" charset="-122"/>
                  </a:rPr>
                  <a:t>CFI )</a:t>
                </a:r>
              </a:p>
              <a:p>
                <a:pPr algn="ctr" defTabSz="762000"/>
                <a:r>
                  <a:rPr kumimoji="1" lang="en-US" altLang="zh-CN" b="1" dirty="0">
                    <a:solidFill>
                      <a:srgbClr val="0000CC"/>
                    </a:solidFill>
                    <a:latin typeface="+mn-lt"/>
                    <a:ea typeface="黑体" pitchFamily="2" charset="-122"/>
                  </a:rPr>
                  <a:t>1 </a:t>
                </a:r>
                <a:r>
                  <a:rPr kumimoji="1" lang="zh-CN" altLang="en-US" b="1" dirty="0" smtClean="0">
                    <a:solidFill>
                      <a:srgbClr val="0000CC"/>
                    </a:solidFill>
                    <a:latin typeface="+mn-lt"/>
                    <a:ea typeface="黑体" pitchFamily="2" charset="-122"/>
                  </a:rPr>
                  <a:t>位</a:t>
                </a:r>
                <a:r>
                  <a:rPr kumimoji="1" lang="en-US" altLang="zh-CN" b="1" dirty="0" smtClean="0">
                    <a:solidFill>
                      <a:srgbClr val="0000CC"/>
                    </a:solidFill>
                    <a:latin typeface="+mn-lt"/>
                    <a:ea typeface="黑体" pitchFamily="2" charset="-122"/>
                  </a:rPr>
                  <a:t> </a:t>
                </a:r>
                <a:endParaRPr kumimoji="1" lang="en-US" altLang="zh-CN" b="1" dirty="0">
                  <a:solidFill>
                    <a:srgbClr val="0000CC"/>
                  </a:solidFill>
                  <a:latin typeface="+mn-lt"/>
                  <a:ea typeface="黑体" pitchFamily="2" charset="-122"/>
                </a:endParaRPr>
              </a:p>
            </p:txBody>
          </p:sp>
          <p:sp>
            <p:nvSpPr>
              <p:cNvPr id="63" name="Rectangle 22"/>
              <p:cNvSpPr>
                <a:spLocks noChangeArrowheads="1"/>
              </p:cNvSpPr>
              <p:nvPr/>
            </p:nvSpPr>
            <p:spPr bwMode="auto">
              <a:xfrm>
                <a:off x="1590900" y="1869976"/>
                <a:ext cx="1197196" cy="685800"/>
              </a:xfrm>
              <a:prstGeom prst="rect">
                <a:avLst/>
              </a:prstGeom>
              <a:solidFill>
                <a:srgbClr val="CCFFFF"/>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itchFamily="2" charset="-122"/>
                  </a:rPr>
                  <a:t>目地地址</a:t>
                </a:r>
              </a:p>
            </p:txBody>
          </p:sp>
          <p:sp>
            <p:nvSpPr>
              <p:cNvPr id="64" name="Rectangle 23"/>
              <p:cNvSpPr>
                <a:spLocks noChangeArrowheads="1"/>
              </p:cNvSpPr>
              <p:nvPr/>
            </p:nvSpPr>
            <p:spPr bwMode="auto">
              <a:xfrm>
                <a:off x="2788096" y="1869976"/>
                <a:ext cx="1143000" cy="685800"/>
              </a:xfrm>
              <a:prstGeom prst="rect">
                <a:avLst/>
              </a:prstGeom>
              <a:solidFill>
                <a:srgbClr val="CCFFFF"/>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itchFamily="2" charset="-122"/>
                  </a:rPr>
                  <a:t>源地址</a:t>
                </a:r>
              </a:p>
            </p:txBody>
          </p:sp>
          <p:sp>
            <p:nvSpPr>
              <p:cNvPr id="65" name="Rectangle 24"/>
              <p:cNvSpPr>
                <a:spLocks noChangeArrowheads="1"/>
              </p:cNvSpPr>
              <p:nvPr/>
            </p:nvSpPr>
            <p:spPr bwMode="auto">
              <a:xfrm>
                <a:off x="3931096" y="1869976"/>
                <a:ext cx="1219200" cy="685800"/>
              </a:xfrm>
              <a:prstGeom prst="rect">
                <a:avLst/>
              </a:prstGeom>
              <a:solidFill>
                <a:srgbClr val="FFFF00"/>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ea typeface="宋体" pitchFamily="2" charset="-122"/>
                  </a:rPr>
                  <a:t>802.1Q</a:t>
                </a:r>
              </a:p>
              <a:p>
                <a:pPr algn="ctr"/>
                <a:r>
                  <a:rPr lang="zh-CN" altLang="en-US" b="1" dirty="0" smtClean="0">
                    <a:ea typeface="宋体" pitchFamily="2" charset="-122"/>
                  </a:rPr>
                  <a:t>标记</a:t>
                </a:r>
                <a:endParaRPr lang="en-US" altLang="zh-CN" b="1" dirty="0">
                  <a:ea typeface="宋体" pitchFamily="2" charset="-122"/>
                </a:endParaRPr>
              </a:p>
            </p:txBody>
          </p:sp>
          <p:sp>
            <p:nvSpPr>
              <p:cNvPr id="66" name="Rectangle 25"/>
              <p:cNvSpPr>
                <a:spLocks noChangeArrowheads="1"/>
              </p:cNvSpPr>
              <p:nvPr/>
            </p:nvSpPr>
            <p:spPr bwMode="auto">
              <a:xfrm>
                <a:off x="5150296" y="1869976"/>
                <a:ext cx="1291208" cy="685800"/>
              </a:xfrm>
              <a:prstGeom prst="rect">
                <a:avLst/>
              </a:prstGeom>
              <a:solidFill>
                <a:srgbClr val="CCFFFF"/>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itchFamily="2" charset="-122"/>
                  </a:rPr>
                  <a:t>长度</a:t>
                </a:r>
                <a:r>
                  <a:rPr kumimoji="1" lang="en-US" altLang="zh-CN" sz="2000" b="1" dirty="0">
                    <a:solidFill>
                      <a:srgbClr val="000099"/>
                    </a:solidFill>
                    <a:ea typeface="黑体" pitchFamily="2" charset="-122"/>
                  </a:rPr>
                  <a:t>/</a:t>
                </a:r>
                <a:r>
                  <a:rPr kumimoji="1" lang="zh-CN" altLang="en-US" sz="2000" b="1" dirty="0">
                    <a:solidFill>
                      <a:srgbClr val="000099"/>
                    </a:solidFill>
                    <a:ea typeface="黑体" pitchFamily="2" charset="-122"/>
                  </a:rPr>
                  <a:t>类型</a:t>
                </a:r>
              </a:p>
            </p:txBody>
          </p:sp>
          <p:sp>
            <p:nvSpPr>
              <p:cNvPr id="67" name="Rectangle 26"/>
              <p:cNvSpPr>
                <a:spLocks noChangeArrowheads="1"/>
              </p:cNvSpPr>
              <p:nvPr/>
            </p:nvSpPr>
            <p:spPr bwMode="auto">
              <a:xfrm>
                <a:off x="6441504" y="1869976"/>
                <a:ext cx="1828800" cy="685800"/>
              </a:xfrm>
              <a:prstGeom prst="rect">
                <a:avLst/>
              </a:prstGeom>
              <a:noFill/>
              <a:ln w="19050">
                <a:solidFill>
                  <a:schemeClr val="tx1"/>
                </a:solidFill>
                <a:miter lim="800000"/>
                <a:headEnd/>
                <a:tailEnd/>
              </a:ln>
              <a:effectLst/>
              <a:extLst>
                <a:ext uri="{909E8E84-426E-40DD-AFC4-6F175D3DCCD1}">
                  <a14:hiddenFill xmlns="" xmlns:a14="http://schemas.microsoft.com/office/drawing/2010/main">
                    <a:solidFill>
                      <a:srgbClr val="CCFF66"/>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a:solidFill>
                      <a:srgbClr val="000099"/>
                    </a:solidFill>
                    <a:ea typeface="黑体" pitchFamily="2" charset="-122"/>
                  </a:rPr>
                  <a:t>数      </a:t>
                </a:r>
                <a:r>
                  <a:rPr kumimoji="1" lang="zh-CN" altLang="en-US" sz="2000" b="1" dirty="0" smtClean="0">
                    <a:solidFill>
                      <a:srgbClr val="000099"/>
                    </a:solidFill>
                    <a:ea typeface="黑体" pitchFamily="2" charset="-122"/>
                  </a:rPr>
                  <a:t>据</a:t>
                </a:r>
                <a:endParaRPr kumimoji="1" lang="zh-CN" altLang="en-US" sz="2000" b="1" dirty="0">
                  <a:solidFill>
                    <a:srgbClr val="000099"/>
                  </a:solidFill>
                  <a:ea typeface="黑体" pitchFamily="2" charset="-122"/>
                </a:endParaRPr>
              </a:p>
            </p:txBody>
          </p:sp>
          <p:sp>
            <p:nvSpPr>
              <p:cNvPr id="68" name="Rectangle 27"/>
              <p:cNvSpPr>
                <a:spLocks noChangeArrowheads="1"/>
              </p:cNvSpPr>
              <p:nvPr/>
            </p:nvSpPr>
            <p:spPr bwMode="auto">
              <a:xfrm>
                <a:off x="8270304" y="1869976"/>
                <a:ext cx="1219200" cy="685800"/>
              </a:xfrm>
              <a:prstGeom prst="rect">
                <a:avLst/>
              </a:prstGeom>
              <a:solidFill>
                <a:srgbClr val="CCFFFF"/>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smtClean="0">
                    <a:solidFill>
                      <a:srgbClr val="000099"/>
                    </a:solidFill>
                    <a:ea typeface="宋体" pitchFamily="2" charset="-122"/>
                  </a:rPr>
                  <a:t>FCS</a:t>
                </a:r>
                <a:endParaRPr lang="en-US" altLang="zh-CN" sz="2000" b="1" dirty="0">
                  <a:solidFill>
                    <a:srgbClr val="000099"/>
                  </a:solidFill>
                  <a:ea typeface="宋体" pitchFamily="2" charset="-122"/>
                </a:endParaRPr>
              </a:p>
            </p:txBody>
          </p:sp>
          <p:sp>
            <p:nvSpPr>
              <p:cNvPr id="74" name="Rectangle 33"/>
              <p:cNvSpPr>
                <a:spLocks noChangeArrowheads="1"/>
              </p:cNvSpPr>
              <p:nvPr/>
            </p:nvSpPr>
            <p:spPr bwMode="auto">
              <a:xfrm>
                <a:off x="2864768" y="2815431"/>
                <a:ext cx="937758"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CC0000"/>
                    </a:solidFill>
                    <a:latin typeface="Tahoma" pitchFamily="34" charset="0"/>
                    <a:ea typeface="黑体" pitchFamily="2" charset="-122"/>
                  </a:rPr>
                  <a:t>2 </a:t>
                </a:r>
                <a:r>
                  <a:rPr kumimoji="1" lang="zh-CN" altLang="en-US" sz="2000" b="1" dirty="0" smtClean="0">
                    <a:solidFill>
                      <a:srgbClr val="CC0000"/>
                    </a:solidFill>
                    <a:latin typeface="Tahoma" pitchFamily="34" charset="0"/>
                    <a:ea typeface="黑体" pitchFamily="2" charset="-122"/>
                  </a:rPr>
                  <a:t>字节</a:t>
                </a:r>
                <a:endParaRPr kumimoji="1" lang="en-US" altLang="zh-CN" sz="2000" b="1" dirty="0">
                  <a:solidFill>
                    <a:srgbClr val="CC0000"/>
                  </a:solidFill>
                  <a:latin typeface="Tahoma" pitchFamily="34" charset="0"/>
                  <a:ea typeface="黑体" pitchFamily="2" charset="-122"/>
                </a:endParaRPr>
              </a:p>
            </p:txBody>
          </p:sp>
          <p:sp>
            <p:nvSpPr>
              <p:cNvPr id="75" name="Rectangle 34"/>
              <p:cNvSpPr>
                <a:spLocks noChangeArrowheads="1"/>
              </p:cNvSpPr>
              <p:nvPr/>
            </p:nvSpPr>
            <p:spPr bwMode="auto">
              <a:xfrm>
                <a:off x="5743434" y="2815431"/>
                <a:ext cx="937758"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CC0000"/>
                    </a:solidFill>
                    <a:latin typeface="Tahoma" pitchFamily="34" charset="0"/>
                    <a:ea typeface="黑体" pitchFamily="2" charset="-122"/>
                  </a:rPr>
                  <a:t>2 </a:t>
                </a:r>
                <a:r>
                  <a:rPr kumimoji="1" lang="zh-CN" altLang="en-US" sz="2000" b="1" dirty="0" smtClean="0">
                    <a:solidFill>
                      <a:srgbClr val="CC0000"/>
                    </a:solidFill>
                    <a:latin typeface="Tahoma" pitchFamily="34" charset="0"/>
                    <a:ea typeface="黑体" pitchFamily="2" charset="-122"/>
                  </a:rPr>
                  <a:t>字节</a:t>
                </a:r>
                <a:endParaRPr kumimoji="1" lang="en-US" altLang="zh-CN" sz="2000" b="1" dirty="0">
                  <a:solidFill>
                    <a:srgbClr val="CC0000"/>
                  </a:solidFill>
                  <a:latin typeface="Tahoma" pitchFamily="34" charset="0"/>
                  <a:ea typeface="黑体" pitchFamily="2" charset="-122"/>
                </a:endParaRPr>
              </a:p>
            </p:txBody>
          </p:sp>
          <p:grpSp>
            <p:nvGrpSpPr>
              <p:cNvPr id="2" name="组合 1"/>
              <p:cNvGrpSpPr/>
              <p:nvPr/>
            </p:nvGrpSpPr>
            <p:grpSpPr>
              <a:xfrm>
                <a:off x="1568896" y="3165376"/>
                <a:ext cx="6296025" cy="1125979"/>
                <a:chOff x="1568896" y="3165376"/>
                <a:chExt cx="6296025" cy="1125979"/>
              </a:xfrm>
            </p:grpSpPr>
            <p:sp>
              <p:nvSpPr>
                <p:cNvPr id="44" name="Rectangle 3"/>
                <p:cNvSpPr>
                  <a:spLocks noChangeArrowheads="1"/>
                </p:cNvSpPr>
                <p:nvPr/>
              </p:nvSpPr>
              <p:spPr bwMode="auto">
                <a:xfrm>
                  <a:off x="1568896" y="3165376"/>
                  <a:ext cx="6286500" cy="1066800"/>
                </a:xfrm>
                <a:prstGeom prst="rect">
                  <a:avLst/>
                </a:prstGeom>
                <a:solidFill>
                  <a:srgbClr val="CCFF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sz="1600">
                    <a:ea typeface="宋体" pitchFamily="2" charset="-122"/>
                  </a:endParaRPr>
                </a:p>
              </p:txBody>
            </p:sp>
            <p:sp>
              <p:nvSpPr>
                <p:cNvPr id="53" name="Line 12"/>
                <p:cNvSpPr>
                  <a:spLocks noChangeShapeType="1"/>
                </p:cNvSpPr>
                <p:nvPr/>
              </p:nvSpPr>
              <p:spPr bwMode="auto">
                <a:xfrm>
                  <a:off x="4816921" y="3165376"/>
                  <a:ext cx="0" cy="10668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6" name="Line 15"/>
                <p:cNvSpPr>
                  <a:spLocks noChangeShapeType="1"/>
                </p:cNvSpPr>
                <p:nvPr/>
              </p:nvSpPr>
              <p:spPr bwMode="auto">
                <a:xfrm>
                  <a:off x="1568896" y="3645024"/>
                  <a:ext cx="6296025"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7" name="Line 16"/>
                <p:cNvSpPr>
                  <a:spLocks noChangeShapeType="1"/>
                </p:cNvSpPr>
                <p:nvPr/>
              </p:nvSpPr>
              <p:spPr bwMode="auto">
                <a:xfrm flipH="1">
                  <a:off x="5534470" y="3645024"/>
                  <a:ext cx="3175" cy="58715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8" name="Line 17"/>
                <p:cNvSpPr>
                  <a:spLocks noChangeShapeType="1"/>
                </p:cNvSpPr>
                <p:nvPr/>
              </p:nvSpPr>
              <p:spPr bwMode="auto">
                <a:xfrm>
                  <a:off x="5321746" y="3645024"/>
                  <a:ext cx="0" cy="58715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69" name="Text Box 28"/>
                <p:cNvSpPr txBox="1">
                  <a:spLocks noChangeArrowheads="1"/>
                </p:cNvSpPr>
                <p:nvPr/>
              </p:nvSpPr>
              <p:spPr bwMode="auto">
                <a:xfrm>
                  <a:off x="2288704" y="3212976"/>
                  <a:ext cx="2223686"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b="1" dirty="0" smtClean="0">
                      <a:latin typeface="Tahoma" pitchFamily="34" charset="0"/>
                      <a:ea typeface="宋体" pitchFamily="2" charset="-122"/>
                    </a:rPr>
                    <a:t>802.1Q </a:t>
                  </a:r>
                  <a:r>
                    <a:rPr lang="zh-CN" altLang="en-US" sz="2000" b="1" dirty="0" smtClean="0">
                      <a:latin typeface="Tahoma" pitchFamily="34" charset="0"/>
                      <a:ea typeface="宋体" pitchFamily="2" charset="-122"/>
                    </a:rPr>
                    <a:t>标记类型</a:t>
                  </a:r>
                  <a:endParaRPr lang="en-US" altLang="zh-CN" sz="2000" b="1" dirty="0">
                    <a:latin typeface="Tahoma" pitchFamily="34" charset="0"/>
                    <a:ea typeface="宋体" pitchFamily="2" charset="-122"/>
                  </a:endParaRPr>
                </a:p>
              </p:txBody>
            </p:sp>
            <p:sp>
              <p:nvSpPr>
                <p:cNvPr id="70" name="Text Box 29"/>
                <p:cNvSpPr txBox="1">
                  <a:spLocks noChangeArrowheads="1"/>
                </p:cNvSpPr>
                <p:nvPr/>
              </p:nvSpPr>
              <p:spPr bwMode="auto">
                <a:xfrm>
                  <a:off x="1590899" y="3645024"/>
                  <a:ext cx="3226021"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000" b="1" dirty="0" smtClean="0">
                      <a:latin typeface="Tahoma" pitchFamily="34" charset="0"/>
                      <a:ea typeface="宋体" pitchFamily="2" charset="-122"/>
                    </a:rPr>
                    <a:t>0</a:t>
                  </a:r>
                  <a:r>
                    <a:rPr lang="en-US" altLang="zh-CN" sz="1600" b="1" dirty="0" smtClean="0">
                      <a:latin typeface="Tahoma" pitchFamily="34" charset="0"/>
                      <a:ea typeface="宋体" pitchFamily="2" charset="-122"/>
                    </a:rPr>
                    <a:t>X</a:t>
                  </a:r>
                  <a:r>
                    <a:rPr lang="en-US" altLang="zh-CN" sz="2000" b="1" dirty="0" smtClean="0">
                      <a:latin typeface="Tahoma" pitchFamily="34" charset="0"/>
                      <a:ea typeface="宋体" pitchFamily="2" charset="-122"/>
                    </a:rPr>
                    <a:t>8100</a:t>
                  </a:r>
                </a:p>
                <a:p>
                  <a:pPr algn="ctr"/>
                  <a:r>
                    <a:rPr kumimoji="1" lang="en-US" altLang="zh-CN" sz="1600" b="1" dirty="0">
                      <a:solidFill>
                        <a:srgbClr val="000099"/>
                      </a:solidFill>
                      <a:ea typeface="黑体" pitchFamily="2" charset="-122"/>
                    </a:rPr>
                    <a:t>(</a:t>
                  </a:r>
                  <a:r>
                    <a:rPr kumimoji="1" lang="en-US" altLang="zh-CN" sz="1600" b="1" dirty="0" smtClean="0">
                      <a:solidFill>
                        <a:srgbClr val="000099"/>
                      </a:solidFill>
                      <a:ea typeface="黑体" pitchFamily="2" charset="-122"/>
                    </a:rPr>
                    <a:t>1 </a:t>
                  </a:r>
                  <a:r>
                    <a:rPr kumimoji="1" lang="en-US" altLang="zh-CN" sz="1600" b="1" dirty="0">
                      <a:solidFill>
                        <a:srgbClr val="000099"/>
                      </a:solidFill>
                      <a:ea typeface="黑体" pitchFamily="2" charset="-122"/>
                    </a:rPr>
                    <a:t>0 0 0 0 0 0 1  0 0 0 0 0 0 0 </a:t>
                  </a:r>
                  <a:r>
                    <a:rPr kumimoji="1" lang="en-US" altLang="zh-CN" sz="1600" b="1" dirty="0" smtClean="0">
                      <a:solidFill>
                        <a:srgbClr val="000099"/>
                      </a:solidFill>
                      <a:ea typeface="黑体" pitchFamily="2" charset="-122"/>
                    </a:rPr>
                    <a:t>0)</a:t>
                  </a:r>
                  <a:endParaRPr lang="en-US" altLang="zh-CN" sz="1600" b="1" dirty="0">
                    <a:latin typeface="Tahoma" pitchFamily="34" charset="0"/>
                    <a:ea typeface="宋体" pitchFamily="2" charset="-122"/>
                  </a:endParaRPr>
                </a:p>
              </p:txBody>
            </p:sp>
            <p:sp>
              <p:nvSpPr>
                <p:cNvPr id="71" name="Text Box 30"/>
                <p:cNvSpPr txBox="1">
                  <a:spLocks noChangeArrowheads="1"/>
                </p:cNvSpPr>
                <p:nvPr/>
              </p:nvSpPr>
              <p:spPr bwMode="auto">
                <a:xfrm>
                  <a:off x="4736976" y="3717032"/>
                  <a:ext cx="662361"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b="1" dirty="0">
                      <a:latin typeface="Tahoma" pitchFamily="34" charset="0"/>
                      <a:ea typeface="宋体" pitchFamily="2" charset="-122"/>
                    </a:rPr>
                    <a:t>PRI</a:t>
                  </a:r>
                </a:p>
              </p:txBody>
            </p:sp>
            <p:sp>
              <p:nvSpPr>
                <p:cNvPr id="72" name="Text Box 31"/>
                <p:cNvSpPr txBox="1">
                  <a:spLocks noChangeArrowheads="1"/>
                </p:cNvSpPr>
                <p:nvPr/>
              </p:nvSpPr>
              <p:spPr bwMode="auto">
                <a:xfrm>
                  <a:off x="5985754" y="3717032"/>
                  <a:ext cx="1271502"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b="1" dirty="0">
                      <a:latin typeface="Tahoma" pitchFamily="34" charset="0"/>
                      <a:ea typeface="宋体" pitchFamily="2" charset="-122"/>
                    </a:rPr>
                    <a:t>VLAN ID</a:t>
                  </a:r>
                </a:p>
              </p:txBody>
            </p:sp>
            <p:sp>
              <p:nvSpPr>
                <p:cNvPr id="76" name="Text Box 35"/>
                <p:cNvSpPr txBox="1">
                  <a:spLocks noChangeArrowheads="1"/>
                </p:cNvSpPr>
                <p:nvPr/>
              </p:nvSpPr>
              <p:spPr bwMode="auto">
                <a:xfrm>
                  <a:off x="4921696" y="3212976"/>
                  <a:ext cx="269560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000" b="1" dirty="0">
                      <a:latin typeface="Tahoma" pitchFamily="34" charset="0"/>
                      <a:ea typeface="宋体" pitchFamily="2" charset="-122"/>
                    </a:rPr>
                    <a:t>TCI (</a:t>
                  </a:r>
                  <a:r>
                    <a:rPr lang="zh-CN" altLang="en-US" sz="2000" b="1" dirty="0">
                      <a:latin typeface="Tahoma" pitchFamily="34" charset="0"/>
                      <a:ea typeface="宋体" pitchFamily="2" charset="-122"/>
                    </a:rPr>
                    <a:t>标记控制信息</a:t>
                  </a:r>
                  <a:r>
                    <a:rPr lang="en-US" altLang="zh-CN" sz="2000" b="1" dirty="0">
                      <a:latin typeface="Tahoma" pitchFamily="34" charset="0"/>
                      <a:ea typeface="宋体" pitchFamily="2" charset="-122"/>
                    </a:rPr>
                    <a:t>)</a:t>
                  </a:r>
                </a:p>
              </p:txBody>
            </p:sp>
          </p:grpSp>
          <p:sp>
            <p:nvSpPr>
              <p:cNvPr id="61" name="Line 20"/>
              <p:cNvSpPr>
                <a:spLocks noChangeShapeType="1"/>
              </p:cNvSpPr>
              <p:nvPr/>
            </p:nvSpPr>
            <p:spPr bwMode="auto">
              <a:xfrm flipV="1">
                <a:off x="5150296" y="4084190"/>
                <a:ext cx="286544" cy="939438"/>
              </a:xfrm>
              <a:prstGeom prst="line">
                <a:avLst/>
              </a:prstGeom>
              <a:noFill/>
              <a:ln w="12700">
                <a:solidFill>
                  <a:srgbClr val="0000CC"/>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 name="Line 32"/>
              <p:cNvSpPr>
                <a:spLocks noChangeShapeType="1"/>
              </p:cNvSpPr>
              <p:nvPr/>
            </p:nvSpPr>
            <p:spPr bwMode="auto">
              <a:xfrm flipH="1" flipV="1">
                <a:off x="7308304" y="4015517"/>
                <a:ext cx="381000" cy="533400"/>
              </a:xfrm>
              <a:prstGeom prst="line">
                <a:avLst/>
              </a:prstGeom>
              <a:noFill/>
              <a:ln w="12700">
                <a:solidFill>
                  <a:srgbClr val="0000CC"/>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19"/>
              <p:cNvSpPr>
                <a:spLocks noChangeShapeType="1"/>
              </p:cNvSpPr>
              <p:nvPr/>
            </p:nvSpPr>
            <p:spPr bwMode="auto">
              <a:xfrm flipV="1">
                <a:off x="4540696" y="4077071"/>
                <a:ext cx="439882" cy="442501"/>
              </a:xfrm>
              <a:prstGeom prst="line">
                <a:avLst/>
              </a:prstGeom>
              <a:noFill/>
              <a:ln w="12700">
                <a:solidFill>
                  <a:srgbClr val="0000CC"/>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 name="组合 6"/>
            <p:cNvGrpSpPr/>
            <p:nvPr/>
          </p:nvGrpSpPr>
          <p:grpSpPr>
            <a:xfrm>
              <a:off x="1568624" y="1097692"/>
              <a:ext cx="7920880" cy="459100"/>
              <a:chOff x="1568624" y="1097692"/>
              <a:chExt cx="7920880" cy="459100"/>
            </a:xfrm>
          </p:grpSpPr>
          <p:cxnSp>
            <p:nvCxnSpPr>
              <p:cNvPr id="80"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1" name="Rectangle 50"/>
              <p:cNvSpPr>
                <a:spLocks noChangeArrowheads="1"/>
              </p:cNvSpPr>
              <p:nvPr/>
            </p:nvSpPr>
            <p:spPr bwMode="auto">
              <a:xfrm>
                <a:off x="4625330" y="1097692"/>
                <a:ext cx="1586974" cy="459100"/>
              </a:xfrm>
              <a:prstGeom prst="rect">
                <a:avLst/>
              </a:prstGeom>
              <a:solidFill>
                <a:schemeClr val="bg1"/>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lang="en-US" altLang="zh-CN" sz="2400" b="1" dirty="0"/>
                  <a:t>802.1Q </a:t>
                </a:r>
                <a:r>
                  <a:rPr lang="zh-CN" altLang="en-US" sz="2400" b="1" dirty="0"/>
                  <a:t>帧</a:t>
                </a:r>
              </a:p>
            </p:txBody>
          </p:sp>
        </p:grpSp>
      </p:grpSp>
      <p:sp>
        <p:nvSpPr>
          <p:cNvPr id="9" name="矩形 8"/>
          <p:cNvSpPr/>
          <p:nvPr/>
        </p:nvSpPr>
        <p:spPr>
          <a:xfrm>
            <a:off x="7776864" y="2780928"/>
            <a:ext cx="2129136" cy="1323439"/>
          </a:xfrm>
          <a:prstGeom prst="rect">
            <a:avLst/>
          </a:prstGeom>
          <a:solidFill>
            <a:srgbClr val="FF66FF"/>
          </a:solidFill>
        </p:spPr>
        <p:txBody>
          <a:bodyPr wrap="square">
            <a:spAutoFit/>
          </a:bodyPr>
          <a:lstStyle/>
          <a:p>
            <a:r>
              <a:rPr lang="zh-CN" altLang="zh-CN" sz="2000" b="1" dirty="0" smtClean="0">
                <a:solidFill>
                  <a:srgbClr val="000099"/>
                </a:solidFill>
                <a:latin typeface="+mn-lt"/>
                <a:ea typeface="黑体" pitchFamily="2" charset="-122"/>
              </a:rPr>
              <a:t>以太网</a:t>
            </a:r>
            <a:r>
              <a:rPr lang="en-US" altLang="zh-CN" sz="2000" b="1" dirty="0" smtClean="0">
                <a:solidFill>
                  <a:srgbClr val="000099"/>
                </a:solidFill>
                <a:latin typeface="+mn-lt"/>
                <a:ea typeface="黑体" pitchFamily="2" charset="-122"/>
              </a:rPr>
              <a:t> MAC </a:t>
            </a:r>
            <a:r>
              <a:rPr lang="zh-CN" altLang="en-US" sz="2000" b="1" dirty="0" smtClean="0">
                <a:solidFill>
                  <a:srgbClr val="000099"/>
                </a:solidFill>
                <a:latin typeface="+mn-lt"/>
                <a:ea typeface="黑体" pitchFamily="2" charset="-122"/>
              </a:rPr>
              <a:t>帧</a:t>
            </a:r>
            <a:r>
              <a:rPr lang="zh-CN" altLang="zh-CN" sz="2000" b="1" dirty="0" smtClean="0">
                <a:solidFill>
                  <a:srgbClr val="000099"/>
                </a:solidFill>
                <a:latin typeface="+mn-lt"/>
                <a:ea typeface="黑体" pitchFamily="2" charset="-122"/>
              </a:rPr>
              <a:t>的</a:t>
            </a:r>
            <a:r>
              <a:rPr lang="zh-CN" altLang="zh-CN" sz="2000" b="1" dirty="0">
                <a:solidFill>
                  <a:srgbClr val="000099"/>
                </a:solidFill>
                <a:latin typeface="+mn-lt"/>
                <a:ea typeface="黑体" pitchFamily="2" charset="-122"/>
              </a:rPr>
              <a:t>最大帧长从原来</a:t>
            </a:r>
            <a:r>
              <a:rPr lang="zh-CN" altLang="zh-CN" sz="2000" b="1" dirty="0" smtClean="0">
                <a:solidFill>
                  <a:srgbClr val="000099"/>
                </a:solidFill>
                <a:latin typeface="+mn-lt"/>
                <a:ea typeface="黑体" pitchFamily="2" charset="-122"/>
              </a:rPr>
              <a:t>的</a:t>
            </a:r>
            <a:r>
              <a:rPr lang="en-US" altLang="zh-CN" sz="2000" b="1" dirty="0" smtClean="0">
                <a:solidFill>
                  <a:srgbClr val="000099"/>
                </a:solidFill>
                <a:latin typeface="+mn-lt"/>
                <a:ea typeface="黑体" pitchFamily="2" charset="-122"/>
              </a:rPr>
              <a:t> 1518 </a:t>
            </a:r>
            <a:r>
              <a:rPr lang="zh-CN" altLang="zh-CN" sz="2000" b="1" dirty="0" smtClean="0">
                <a:solidFill>
                  <a:srgbClr val="000099"/>
                </a:solidFill>
                <a:latin typeface="+mn-lt"/>
                <a:ea typeface="黑体" pitchFamily="2" charset="-122"/>
              </a:rPr>
              <a:t>字节变为</a:t>
            </a:r>
            <a:r>
              <a:rPr lang="en-US" altLang="zh-CN" sz="2000" b="1" dirty="0" smtClean="0">
                <a:solidFill>
                  <a:srgbClr val="000099"/>
                </a:solidFill>
                <a:latin typeface="+mn-lt"/>
                <a:ea typeface="黑体" pitchFamily="2" charset="-122"/>
              </a:rPr>
              <a:t> 1522</a:t>
            </a:r>
            <a:r>
              <a:rPr lang="zh-CN" altLang="zh-CN" sz="2000" b="1" dirty="0" smtClean="0">
                <a:solidFill>
                  <a:srgbClr val="000099"/>
                </a:solidFill>
                <a:latin typeface="+mn-lt"/>
                <a:ea typeface="黑体" pitchFamily="2" charset="-122"/>
              </a:rPr>
              <a:t>字节</a:t>
            </a:r>
            <a:r>
              <a:rPr lang="zh-CN" altLang="en-US" sz="2000" b="1" dirty="0" smtClean="0">
                <a:solidFill>
                  <a:srgbClr val="000099"/>
                </a:solidFill>
                <a:latin typeface="+mn-lt"/>
                <a:ea typeface="黑体" pitchFamily="2" charset="-122"/>
              </a:rPr>
              <a:t>。</a:t>
            </a:r>
            <a:endParaRPr lang="zh-CN" altLang="en-US" sz="2000" b="1" dirty="0">
              <a:solidFill>
                <a:srgbClr val="000099"/>
              </a:solidFill>
              <a:latin typeface="+mn-lt"/>
              <a:ea typeface="黑体" pitchFamily="2" charset="-122"/>
            </a:endParaRPr>
          </a:p>
        </p:txBody>
      </p:sp>
    </p:spTree>
    <p:extLst>
      <p:ext uri="{BB962C8B-B14F-4D97-AF65-F5344CB8AC3E}">
        <p14:creationId xmlns="" xmlns:p14="http://schemas.microsoft.com/office/powerpoint/2010/main" val="100031123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3.5  </a:t>
            </a:r>
            <a:r>
              <a:rPr lang="zh-CN" altLang="zh-CN" dirty="0" smtClean="0"/>
              <a:t>高速以太网</a:t>
            </a:r>
            <a:endParaRPr lang="zh-CN" altLang="zh-CN" dirty="0"/>
          </a:p>
        </p:txBody>
      </p:sp>
      <p:sp>
        <p:nvSpPr>
          <p:cNvPr id="3" name="内容占位符 2"/>
          <p:cNvSpPr>
            <a:spLocks noGrp="1"/>
          </p:cNvSpPr>
          <p:nvPr>
            <p:ph idx="1"/>
          </p:nvPr>
        </p:nvSpPr>
        <p:spPr/>
        <p:txBody>
          <a:bodyPr/>
          <a:lstStyle/>
          <a:p>
            <a:r>
              <a:rPr lang="en-US" altLang="zh-CN" dirty="0"/>
              <a:t>3.5.1  </a:t>
            </a:r>
            <a:r>
              <a:rPr lang="en-US" altLang="zh-CN" dirty="0" smtClean="0"/>
              <a:t>100BASE </a:t>
            </a:r>
            <a:r>
              <a:rPr lang="zh-CN" altLang="zh-CN" dirty="0" smtClean="0"/>
              <a:t>以太网</a:t>
            </a:r>
            <a:endParaRPr lang="zh-CN" altLang="zh-CN" dirty="0"/>
          </a:p>
          <a:p>
            <a:r>
              <a:rPr lang="en-US" altLang="zh-CN" dirty="0"/>
              <a:t>3.5.2  </a:t>
            </a:r>
            <a:r>
              <a:rPr lang="zh-CN" altLang="zh-CN" dirty="0"/>
              <a:t>吉比特以太网</a:t>
            </a:r>
          </a:p>
          <a:p>
            <a:r>
              <a:rPr lang="en-US" altLang="zh-CN" dirty="0"/>
              <a:t>3.5.3  10</a:t>
            </a:r>
            <a:r>
              <a:rPr lang="zh-CN" altLang="zh-CN" dirty="0"/>
              <a:t>吉比特</a:t>
            </a:r>
            <a:r>
              <a:rPr lang="zh-CN" altLang="zh-CN" dirty="0" smtClean="0"/>
              <a:t>以太网</a:t>
            </a:r>
            <a:r>
              <a:rPr lang="en-US" altLang="zh-CN" dirty="0" smtClean="0"/>
              <a:t> (</a:t>
            </a:r>
            <a:r>
              <a:rPr lang="en-US" altLang="zh-CN" dirty="0"/>
              <a:t>10GE</a:t>
            </a:r>
            <a:r>
              <a:rPr lang="en-US" altLang="zh-CN" dirty="0" smtClean="0"/>
              <a:t>) </a:t>
            </a:r>
            <a:r>
              <a:rPr lang="zh-CN" altLang="zh-CN" dirty="0" smtClean="0"/>
              <a:t>和</a:t>
            </a:r>
            <a:r>
              <a:rPr lang="zh-CN" altLang="zh-CN" dirty="0"/>
              <a:t>更快的以太网</a:t>
            </a:r>
          </a:p>
          <a:p>
            <a:r>
              <a:rPr lang="en-US" altLang="zh-CN" dirty="0"/>
              <a:t>3.5.4  </a:t>
            </a:r>
            <a:r>
              <a:rPr lang="zh-CN" altLang="zh-CN" dirty="0"/>
              <a:t>使用以太网进行宽带接入</a:t>
            </a:r>
          </a:p>
        </p:txBody>
      </p:sp>
    </p:spTree>
    <p:extLst>
      <p:ext uri="{BB962C8B-B14F-4D97-AF65-F5344CB8AC3E}">
        <p14:creationId xmlns="" xmlns:p14="http://schemas.microsoft.com/office/powerpoint/2010/main" val="291931595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r>
              <a:rPr lang="en-US" altLang="zh-CN" dirty="0"/>
              <a:t>3.5.1  </a:t>
            </a:r>
            <a:r>
              <a:rPr lang="en-US" altLang="zh-CN" dirty="0" smtClean="0"/>
              <a:t>100BASE</a:t>
            </a:r>
            <a:r>
              <a:rPr lang="zh-CN" altLang="zh-CN" dirty="0" smtClean="0"/>
              <a:t>以太网</a:t>
            </a:r>
            <a:endParaRPr lang="zh-CN" altLang="en-US" dirty="0"/>
          </a:p>
        </p:txBody>
      </p:sp>
      <p:sp>
        <p:nvSpPr>
          <p:cNvPr id="480259" name="Rectangle 3"/>
          <p:cNvSpPr>
            <a:spLocks noGrp="1" noChangeArrowheads="1"/>
          </p:cNvSpPr>
          <p:nvPr>
            <p:ph idx="1"/>
          </p:nvPr>
        </p:nvSpPr>
        <p:spPr/>
        <p:txBody>
          <a:bodyPr/>
          <a:lstStyle/>
          <a:p>
            <a:pPr>
              <a:lnSpc>
                <a:spcPct val="100000"/>
              </a:lnSpc>
            </a:pPr>
            <a:r>
              <a:rPr lang="zh-CN" altLang="en-US" dirty="0">
                <a:solidFill>
                  <a:srgbClr val="0000FF"/>
                </a:solidFill>
              </a:rPr>
              <a:t>速率达到或超过 </a:t>
            </a:r>
            <a:r>
              <a:rPr lang="en-US" altLang="zh-CN" dirty="0">
                <a:solidFill>
                  <a:srgbClr val="0000FF"/>
                </a:solidFill>
              </a:rPr>
              <a:t>100 </a:t>
            </a:r>
            <a:r>
              <a:rPr lang="en-US" altLang="zh-CN" dirty="0" err="1" smtClean="0">
                <a:solidFill>
                  <a:srgbClr val="0000FF"/>
                </a:solidFill>
              </a:rPr>
              <a:t>Mbit</a:t>
            </a:r>
            <a:r>
              <a:rPr lang="en-US" altLang="zh-CN" dirty="0" smtClean="0">
                <a:solidFill>
                  <a:srgbClr val="0000FF"/>
                </a:solidFill>
              </a:rPr>
              <a:t>/s </a:t>
            </a:r>
            <a:r>
              <a:rPr lang="zh-CN" altLang="en-US" dirty="0">
                <a:solidFill>
                  <a:srgbClr val="0000FF"/>
                </a:solidFill>
              </a:rPr>
              <a:t>的以太网称为</a:t>
            </a:r>
            <a:r>
              <a:rPr lang="zh-CN" altLang="en-US" dirty="0">
                <a:solidFill>
                  <a:srgbClr val="FF0000"/>
                </a:solidFill>
              </a:rPr>
              <a:t>高速以太网。</a:t>
            </a:r>
          </a:p>
          <a:p>
            <a:pPr>
              <a:lnSpc>
                <a:spcPct val="100000"/>
              </a:lnSpc>
            </a:pPr>
            <a:r>
              <a:rPr lang="en-US" altLang="zh-CN" dirty="0" smtClean="0"/>
              <a:t>100BASE-T </a:t>
            </a:r>
            <a:r>
              <a:rPr lang="zh-CN" altLang="en-US" dirty="0" smtClean="0"/>
              <a:t>在</a:t>
            </a:r>
            <a:r>
              <a:rPr lang="zh-CN" altLang="en-US" dirty="0"/>
              <a:t>双绞线上传送 </a:t>
            </a:r>
            <a:r>
              <a:rPr lang="en-US" altLang="zh-CN" dirty="0"/>
              <a:t>100 </a:t>
            </a:r>
            <a:r>
              <a:rPr lang="en-US" altLang="zh-CN" dirty="0" err="1" smtClean="0"/>
              <a:t>Mbit</a:t>
            </a:r>
            <a:r>
              <a:rPr lang="en-US" altLang="zh-CN" dirty="0" smtClean="0"/>
              <a:t>/s </a:t>
            </a:r>
            <a:r>
              <a:rPr lang="zh-CN" altLang="en-US" dirty="0"/>
              <a:t>基带信号的星形拓</a:t>
            </a:r>
            <a:r>
              <a:rPr lang="zh-CN" altLang="en-US" dirty="0" smtClean="0"/>
              <a:t>扑</a:t>
            </a:r>
            <a:r>
              <a:rPr lang="zh-CN" altLang="en-US" dirty="0"/>
              <a:t>以太网，仍使用 </a:t>
            </a:r>
            <a:r>
              <a:rPr lang="en-US" altLang="zh-CN" dirty="0"/>
              <a:t>IEEE 802.3 </a:t>
            </a:r>
            <a:r>
              <a:rPr lang="zh-CN" altLang="en-US" dirty="0"/>
              <a:t>的</a:t>
            </a:r>
            <a:r>
              <a:rPr lang="en-US" altLang="zh-CN" dirty="0"/>
              <a:t>CSMA/CD </a:t>
            </a:r>
            <a:r>
              <a:rPr lang="zh-CN" altLang="en-US" dirty="0"/>
              <a:t>协议</a:t>
            </a:r>
            <a:r>
              <a:rPr lang="zh-CN" altLang="en-US" dirty="0" smtClean="0"/>
              <a:t>。</a:t>
            </a:r>
            <a:endParaRPr lang="en-US" altLang="zh-CN" dirty="0" smtClean="0"/>
          </a:p>
          <a:p>
            <a:pPr>
              <a:lnSpc>
                <a:spcPct val="100000"/>
              </a:lnSpc>
            </a:pPr>
            <a:r>
              <a:rPr lang="en-US" altLang="zh-CN" dirty="0" smtClean="0"/>
              <a:t>100BASE</a:t>
            </a:r>
            <a:r>
              <a:rPr lang="zh-CN" altLang="en-US" dirty="0" smtClean="0"/>
              <a:t>以</a:t>
            </a:r>
            <a:r>
              <a:rPr lang="zh-CN" altLang="en-US" dirty="0"/>
              <a:t>太网又称为</a:t>
            </a:r>
            <a:r>
              <a:rPr lang="zh-CN" altLang="en-US" dirty="0">
                <a:solidFill>
                  <a:srgbClr val="FF0000"/>
                </a:solidFill>
              </a:rPr>
              <a:t>快速</a:t>
            </a:r>
            <a:r>
              <a:rPr lang="zh-CN" altLang="en-US" dirty="0" smtClean="0">
                <a:solidFill>
                  <a:srgbClr val="FF0000"/>
                </a:solidFill>
              </a:rPr>
              <a:t>以太网 </a:t>
            </a:r>
            <a:r>
              <a:rPr lang="en-US" altLang="zh-CN" dirty="0" smtClean="0"/>
              <a:t>(</a:t>
            </a:r>
            <a:r>
              <a:rPr lang="en-US" altLang="zh-CN" dirty="0"/>
              <a:t>Fast Ethernet)</a:t>
            </a:r>
            <a:r>
              <a:rPr lang="zh-CN" altLang="en-US" dirty="0" smtClean="0"/>
              <a:t>。</a:t>
            </a:r>
            <a:endParaRPr lang="en-US" altLang="zh-CN" dirty="0" smtClean="0"/>
          </a:p>
          <a:p>
            <a:pPr>
              <a:lnSpc>
                <a:spcPct val="100000"/>
              </a:lnSpc>
            </a:pPr>
            <a:r>
              <a:rPr lang="en-US" altLang="zh-CN" dirty="0" smtClean="0"/>
              <a:t>1995 </a:t>
            </a:r>
            <a:r>
              <a:rPr lang="zh-CN" altLang="zh-CN" dirty="0" smtClean="0"/>
              <a:t>年</a:t>
            </a:r>
            <a:r>
              <a:rPr lang="en-US" altLang="zh-CN" dirty="0"/>
              <a:t>IEEE</a:t>
            </a:r>
            <a:r>
              <a:rPr lang="zh-CN" altLang="zh-CN" dirty="0"/>
              <a:t>已</a:t>
            </a:r>
            <a:r>
              <a:rPr lang="zh-CN" altLang="zh-CN" dirty="0" smtClean="0"/>
              <a:t>把</a:t>
            </a:r>
            <a:r>
              <a:rPr lang="en-US" altLang="zh-CN" dirty="0" smtClean="0"/>
              <a:t> 100BASE </a:t>
            </a:r>
            <a:r>
              <a:rPr lang="zh-CN" altLang="zh-CN" dirty="0" smtClean="0"/>
              <a:t>的</a:t>
            </a:r>
            <a:r>
              <a:rPr lang="zh-CN" altLang="zh-CN" dirty="0"/>
              <a:t>快速以太网定为正式标准，其代号</a:t>
            </a:r>
            <a:r>
              <a:rPr lang="zh-CN" altLang="zh-CN" dirty="0" smtClean="0"/>
              <a:t>为</a:t>
            </a:r>
            <a:r>
              <a:rPr lang="en-US" altLang="zh-CN" dirty="0" smtClean="0"/>
              <a:t> </a:t>
            </a:r>
            <a:r>
              <a:rPr lang="en-US" altLang="zh-CN" dirty="0" smtClean="0">
                <a:solidFill>
                  <a:srgbClr val="FF0000"/>
                </a:solidFill>
              </a:rPr>
              <a:t>IEEE </a:t>
            </a:r>
            <a:r>
              <a:rPr lang="en-US" altLang="zh-CN" dirty="0">
                <a:solidFill>
                  <a:srgbClr val="FF0000"/>
                </a:solidFill>
              </a:rPr>
              <a:t>802.3u</a:t>
            </a:r>
            <a:r>
              <a:rPr lang="zh-CN" altLang="en-US" dirty="0">
                <a:solidFill>
                  <a:srgbClr val="FF0000"/>
                </a:solidFill>
              </a:rPr>
              <a:t>。</a:t>
            </a:r>
          </a:p>
        </p:txBody>
      </p:sp>
    </p:spTree>
    <p:extLst>
      <p:ext uri="{BB962C8B-B14F-4D97-AF65-F5344CB8AC3E}">
        <p14:creationId xmlns="" xmlns:p14="http://schemas.microsoft.com/office/powerpoint/2010/main" val="3038533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02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0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0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pPr algn="ctr"/>
            <a:r>
              <a:rPr lang="en-US" altLang="zh-CN" dirty="0" smtClean="0"/>
              <a:t>100BASE</a:t>
            </a:r>
            <a:r>
              <a:rPr lang="zh-CN" altLang="en-US" dirty="0" smtClean="0"/>
              <a:t>以</a:t>
            </a:r>
            <a:r>
              <a:rPr lang="zh-CN" altLang="en-US" dirty="0"/>
              <a:t>太网的特点</a:t>
            </a:r>
          </a:p>
        </p:txBody>
      </p:sp>
      <p:sp>
        <p:nvSpPr>
          <p:cNvPr id="481283" name="Rectangle 3"/>
          <p:cNvSpPr>
            <a:spLocks noGrp="1" noChangeArrowheads="1"/>
          </p:cNvSpPr>
          <p:nvPr>
            <p:ph idx="1"/>
          </p:nvPr>
        </p:nvSpPr>
        <p:spPr/>
        <p:txBody>
          <a:bodyPr/>
          <a:lstStyle/>
          <a:p>
            <a:r>
              <a:rPr lang="zh-CN" altLang="en-US" dirty="0"/>
              <a:t>可在全双工方式下工作而无冲突发生</a:t>
            </a:r>
            <a:r>
              <a:rPr lang="zh-CN" altLang="en-US" dirty="0" smtClean="0"/>
              <a:t>。</a:t>
            </a:r>
            <a:r>
              <a:rPr lang="zh-CN" altLang="en-US" dirty="0">
                <a:solidFill>
                  <a:srgbClr val="FF0000"/>
                </a:solidFill>
              </a:rPr>
              <a:t>在全双工方式下</a:t>
            </a:r>
            <a:r>
              <a:rPr lang="zh-CN" altLang="en-US" dirty="0" smtClean="0">
                <a:solidFill>
                  <a:srgbClr val="FF0000"/>
                </a:solidFill>
              </a:rPr>
              <a:t>工作时，</a:t>
            </a:r>
            <a:r>
              <a:rPr lang="zh-CN" altLang="en-US" dirty="0">
                <a:solidFill>
                  <a:srgbClr val="FF0000"/>
                </a:solidFill>
              </a:rPr>
              <a:t>不使用 </a:t>
            </a:r>
            <a:r>
              <a:rPr lang="en-US" altLang="zh-CN" dirty="0">
                <a:solidFill>
                  <a:srgbClr val="FF0000"/>
                </a:solidFill>
              </a:rPr>
              <a:t>CSMA/CD </a:t>
            </a:r>
            <a:r>
              <a:rPr lang="zh-CN" altLang="en-US" dirty="0">
                <a:solidFill>
                  <a:srgbClr val="FF0000"/>
                </a:solidFill>
              </a:rPr>
              <a:t>协议。</a:t>
            </a:r>
          </a:p>
          <a:p>
            <a:r>
              <a:rPr lang="en-US" altLang="zh-CN" dirty="0">
                <a:solidFill>
                  <a:srgbClr val="FF0000"/>
                </a:solidFill>
              </a:rPr>
              <a:t>MAC </a:t>
            </a:r>
            <a:r>
              <a:rPr lang="zh-CN" altLang="en-US" dirty="0">
                <a:solidFill>
                  <a:srgbClr val="FF0000"/>
                </a:solidFill>
              </a:rPr>
              <a:t>帧格式仍然是 </a:t>
            </a:r>
            <a:r>
              <a:rPr lang="en-US" altLang="zh-CN" dirty="0">
                <a:solidFill>
                  <a:srgbClr val="FF0000"/>
                </a:solidFill>
              </a:rPr>
              <a:t>802.3 </a:t>
            </a:r>
            <a:r>
              <a:rPr lang="zh-CN" altLang="en-US" dirty="0">
                <a:solidFill>
                  <a:srgbClr val="FF0000"/>
                </a:solidFill>
              </a:rPr>
              <a:t>标准规定的。</a:t>
            </a:r>
          </a:p>
          <a:p>
            <a:r>
              <a:rPr lang="zh-CN" altLang="en-US" dirty="0">
                <a:solidFill>
                  <a:srgbClr val="0000FF"/>
                </a:solidFill>
              </a:rPr>
              <a:t>保持最短帧长不变</a:t>
            </a:r>
            <a:r>
              <a:rPr lang="zh-CN" altLang="en-US" dirty="0" smtClean="0">
                <a:solidFill>
                  <a:srgbClr val="0000FF"/>
                </a:solidFill>
              </a:rPr>
              <a:t>，一</a:t>
            </a:r>
            <a:r>
              <a:rPr lang="zh-CN" altLang="en-US" dirty="0">
                <a:solidFill>
                  <a:srgbClr val="0000FF"/>
                </a:solidFill>
              </a:rPr>
              <a:t>个网段的最大电缆长</a:t>
            </a:r>
            <a:r>
              <a:rPr lang="zh-CN" altLang="en-US" dirty="0" smtClean="0">
                <a:solidFill>
                  <a:srgbClr val="0000FF"/>
                </a:solidFill>
              </a:rPr>
              <a:t>度为 </a:t>
            </a:r>
            <a:r>
              <a:rPr lang="en-US" altLang="zh-CN" dirty="0">
                <a:solidFill>
                  <a:srgbClr val="0000FF"/>
                </a:solidFill>
              </a:rPr>
              <a:t>100 m</a:t>
            </a:r>
            <a:r>
              <a:rPr lang="zh-CN" altLang="en-US" dirty="0">
                <a:solidFill>
                  <a:srgbClr val="0000FF"/>
                </a:solidFill>
              </a:rPr>
              <a:t>。</a:t>
            </a:r>
          </a:p>
          <a:p>
            <a:r>
              <a:rPr lang="zh-CN" altLang="en-US" dirty="0"/>
              <a:t>帧间时间间隔从原来的 </a:t>
            </a:r>
            <a:r>
              <a:rPr lang="en-US" altLang="zh-CN" dirty="0"/>
              <a:t>9.6 </a:t>
            </a:r>
            <a:r>
              <a:rPr lang="en-US" altLang="zh-CN" dirty="0">
                <a:sym typeface="Symbol" pitchFamily="18" charset="2"/>
              </a:rPr>
              <a:t></a:t>
            </a:r>
            <a:r>
              <a:rPr lang="en-US" altLang="zh-CN" dirty="0"/>
              <a:t>s </a:t>
            </a:r>
            <a:r>
              <a:rPr lang="zh-CN" altLang="en-US" dirty="0"/>
              <a:t>改为现在的 </a:t>
            </a:r>
            <a:r>
              <a:rPr lang="en-US" altLang="zh-CN" dirty="0"/>
              <a:t>0.96 </a:t>
            </a:r>
            <a:r>
              <a:rPr lang="en-US" altLang="zh-CN" dirty="0">
                <a:sym typeface="Symbol" pitchFamily="18" charset="2"/>
              </a:rPr>
              <a:t></a:t>
            </a:r>
            <a:r>
              <a:rPr lang="en-US" altLang="zh-CN" dirty="0"/>
              <a:t>s</a:t>
            </a:r>
            <a:r>
              <a:rPr lang="zh-CN" altLang="en-US" dirty="0" smtClean="0"/>
              <a:t>。</a:t>
            </a:r>
            <a:endParaRPr lang="en-US" altLang="zh-CN" dirty="0" smtClean="0"/>
          </a:p>
          <a:p>
            <a:r>
              <a:rPr lang="en-US" altLang="zh-CN" dirty="0" smtClean="0"/>
              <a:t>CSMA/CD</a:t>
            </a:r>
            <a:r>
              <a:rPr lang="zh-CN" altLang="en-US" dirty="0" smtClean="0"/>
              <a:t>协议的争用期是</a:t>
            </a:r>
            <a:r>
              <a:rPr lang="en-US" altLang="zh-CN" dirty="0" smtClean="0"/>
              <a:t>5.12</a:t>
            </a:r>
            <a:r>
              <a:rPr lang="en-US" altLang="zh-CN" dirty="0" smtClean="0">
                <a:sym typeface="Symbol" pitchFamily="18" charset="2"/>
              </a:rPr>
              <a:t> </a:t>
            </a:r>
            <a:r>
              <a:rPr lang="en-US" altLang="zh-CN" dirty="0" smtClean="0"/>
              <a:t>s</a:t>
            </a:r>
            <a:r>
              <a:rPr lang="zh-CN" altLang="en-US" dirty="0" smtClean="0"/>
              <a:t>。</a:t>
            </a:r>
            <a:endParaRPr lang="en-US" altLang="zh-CN" dirty="0" smtClean="0"/>
          </a:p>
          <a:p>
            <a:r>
              <a:rPr lang="zh-CN" altLang="en-US" dirty="0" smtClean="0"/>
              <a:t>支持三种不同的物理标准。</a:t>
            </a:r>
          </a:p>
        </p:txBody>
      </p:sp>
    </p:spTree>
    <p:extLst>
      <p:ext uri="{BB962C8B-B14F-4D97-AF65-F5344CB8AC3E}">
        <p14:creationId xmlns="" xmlns:p14="http://schemas.microsoft.com/office/powerpoint/2010/main" val="25440655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2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2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12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128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12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6"/>
          <p:cNvSpPr>
            <a:spLocks noGrp="1" noChangeArrowheads="1"/>
          </p:cNvSpPr>
          <p:nvPr>
            <p:ph type="title"/>
          </p:nvPr>
        </p:nvSpPr>
        <p:spPr/>
        <p:txBody>
          <a:bodyPr/>
          <a:lstStyle/>
          <a:p>
            <a:pPr algn="ctr"/>
            <a:r>
              <a:rPr lang="en-US" altLang="zh-CN" sz="4000" dirty="0" smtClean="0"/>
              <a:t>100BASE-TX</a:t>
            </a:r>
          </a:p>
        </p:txBody>
      </p:sp>
      <p:sp>
        <p:nvSpPr>
          <p:cNvPr id="168963" name="Rectangle 9"/>
          <p:cNvSpPr>
            <a:spLocks noGrp="1" noChangeArrowheads="1"/>
          </p:cNvSpPr>
          <p:nvPr>
            <p:ph idx="1"/>
          </p:nvPr>
        </p:nvSpPr>
        <p:spPr/>
        <p:txBody>
          <a:bodyPr/>
          <a:lstStyle/>
          <a:p>
            <a:pPr>
              <a:lnSpc>
                <a:spcPct val="90000"/>
              </a:lnSpc>
            </a:pPr>
            <a:r>
              <a:rPr lang="zh-CN" altLang="en-US" dirty="0" smtClean="0"/>
              <a:t>使用 </a:t>
            </a:r>
            <a:r>
              <a:rPr lang="en-US" altLang="zh-CN" dirty="0" smtClean="0"/>
              <a:t>2 </a:t>
            </a:r>
            <a:r>
              <a:rPr lang="zh-CN" altLang="en-US" dirty="0" smtClean="0"/>
              <a:t>对 </a:t>
            </a:r>
            <a:r>
              <a:rPr lang="en-US" altLang="zh-CN" dirty="0" smtClean="0"/>
              <a:t>UTP 5 </a:t>
            </a:r>
            <a:r>
              <a:rPr lang="zh-CN" altLang="en-US" dirty="0" smtClean="0"/>
              <a:t>类线或屏蔽双绞线</a:t>
            </a:r>
            <a:r>
              <a:rPr lang="en-US" altLang="zh-CN" dirty="0" smtClean="0"/>
              <a:t>STP</a:t>
            </a:r>
            <a:r>
              <a:rPr lang="zh-CN" altLang="en-US" dirty="0" smtClean="0"/>
              <a:t>，网段最大长度</a:t>
            </a:r>
            <a:r>
              <a:rPr lang="en-US" altLang="zh-CN" dirty="0" smtClean="0"/>
              <a:t>100</a:t>
            </a:r>
            <a:r>
              <a:rPr lang="zh-CN" altLang="en-US" dirty="0" smtClean="0"/>
              <a:t>米。</a:t>
            </a:r>
          </a:p>
          <a:p>
            <a:pPr>
              <a:lnSpc>
                <a:spcPct val="90000"/>
              </a:lnSpc>
            </a:pPr>
            <a:r>
              <a:rPr lang="zh-CN" altLang="en-US" dirty="0" smtClean="0"/>
              <a:t>信号的编码采用“多电平传输</a:t>
            </a:r>
            <a:r>
              <a:rPr lang="en-US" altLang="zh-CN" dirty="0" smtClean="0"/>
              <a:t>3</a:t>
            </a:r>
            <a:r>
              <a:rPr lang="zh-CN" altLang="en-US" dirty="0" smtClean="0"/>
              <a:t>（</a:t>
            </a:r>
            <a:r>
              <a:rPr lang="en-US" altLang="zh-CN" dirty="0" smtClean="0"/>
              <a:t>MLT-3</a:t>
            </a:r>
            <a:r>
              <a:rPr lang="zh-CN" altLang="en-US" dirty="0" smtClean="0"/>
              <a:t>）”的编码方法。其编码规则：</a:t>
            </a:r>
          </a:p>
          <a:p>
            <a:pPr lvl="1">
              <a:lnSpc>
                <a:spcPct val="90000"/>
              </a:lnSpc>
            </a:pPr>
            <a:r>
              <a:rPr lang="zh-CN" altLang="en-US" dirty="0" smtClean="0">
                <a:ea typeface="宋体" charset="-122"/>
              </a:rPr>
              <a:t>当输入一个</a:t>
            </a:r>
            <a:r>
              <a:rPr lang="en-US" altLang="zh-CN" dirty="0" smtClean="0">
                <a:ea typeface="宋体" charset="-122"/>
              </a:rPr>
              <a:t>0</a:t>
            </a:r>
            <a:r>
              <a:rPr lang="zh-CN" altLang="en-US" dirty="0" smtClean="0">
                <a:ea typeface="宋体" charset="-122"/>
              </a:rPr>
              <a:t>时，下一个输出值不变。</a:t>
            </a:r>
          </a:p>
          <a:p>
            <a:pPr lvl="1">
              <a:lnSpc>
                <a:spcPct val="90000"/>
              </a:lnSpc>
            </a:pPr>
            <a:r>
              <a:rPr lang="zh-CN" altLang="en-US" dirty="0" smtClean="0">
                <a:ea typeface="宋体" charset="-122"/>
              </a:rPr>
              <a:t>当输入一个</a:t>
            </a:r>
            <a:r>
              <a:rPr lang="en-US" altLang="zh-CN" dirty="0" smtClean="0">
                <a:ea typeface="宋体" charset="-122"/>
              </a:rPr>
              <a:t>1</a:t>
            </a:r>
            <a:r>
              <a:rPr lang="zh-CN" altLang="en-US" dirty="0" smtClean="0">
                <a:ea typeface="宋体" charset="-122"/>
              </a:rPr>
              <a:t>时，下一个输出值变化：若前一个输出值为正值或负值，则下一个输出值为零；若前一个输出值为零，则下一个输出值与上次的一个非零输出值的符号相反。</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pPr algn="ctr"/>
            <a:r>
              <a:rPr lang="en-US" altLang="zh-CN" sz="4000" dirty="0" smtClean="0"/>
              <a:t>100BASE-FX</a:t>
            </a:r>
          </a:p>
        </p:txBody>
      </p:sp>
      <p:sp>
        <p:nvSpPr>
          <p:cNvPr id="169987" name="Rectangle 3"/>
          <p:cNvSpPr>
            <a:spLocks noGrp="1" noChangeArrowheads="1"/>
          </p:cNvSpPr>
          <p:nvPr>
            <p:ph idx="1"/>
          </p:nvPr>
        </p:nvSpPr>
        <p:spPr/>
        <p:txBody>
          <a:bodyPr/>
          <a:lstStyle/>
          <a:p>
            <a:r>
              <a:rPr lang="zh-CN" altLang="en-US" dirty="0" smtClean="0"/>
              <a:t>使用 </a:t>
            </a:r>
            <a:r>
              <a:rPr lang="en-US" altLang="zh-CN" dirty="0" smtClean="0"/>
              <a:t>2 </a:t>
            </a:r>
            <a:r>
              <a:rPr lang="zh-CN" altLang="en-US" dirty="0" smtClean="0"/>
              <a:t>根光纤，网段最大长度</a:t>
            </a:r>
            <a:r>
              <a:rPr lang="en-US" altLang="zh-CN" dirty="0" smtClean="0"/>
              <a:t>2000</a:t>
            </a:r>
            <a:r>
              <a:rPr lang="zh-CN" altLang="en-US" dirty="0" smtClean="0"/>
              <a:t>米。 </a:t>
            </a:r>
          </a:p>
          <a:p>
            <a:r>
              <a:rPr lang="zh-CN" altLang="en-US" dirty="0" smtClean="0"/>
              <a:t>信号的编码采用</a:t>
            </a:r>
            <a:r>
              <a:rPr lang="en-US" altLang="zh-CN" dirty="0" smtClean="0"/>
              <a:t>4B/5B-NRZI</a:t>
            </a:r>
            <a:r>
              <a:rPr lang="zh-CN" altLang="en-US" dirty="0" smtClean="0"/>
              <a:t>。</a:t>
            </a:r>
          </a:p>
          <a:p>
            <a:pPr lvl="1"/>
            <a:r>
              <a:rPr lang="en-US" altLang="zh-CN" dirty="0" smtClean="0">
                <a:latin typeface="宋体" charset="-122"/>
                <a:ea typeface="宋体" charset="-122"/>
              </a:rPr>
              <a:t>NRZI</a:t>
            </a:r>
            <a:r>
              <a:rPr lang="zh-CN" altLang="en-US" dirty="0" smtClean="0">
                <a:latin typeface="宋体" charset="-122"/>
                <a:ea typeface="宋体" charset="-122"/>
              </a:rPr>
              <a:t>即不归零</a:t>
            </a:r>
            <a:r>
              <a:rPr lang="en-US" altLang="zh-CN" dirty="0" smtClean="0">
                <a:latin typeface="宋体" charset="-122"/>
                <a:ea typeface="宋体" charset="-122"/>
              </a:rPr>
              <a:t>1</a:t>
            </a:r>
            <a:r>
              <a:rPr lang="zh-CN" altLang="en-US" dirty="0" smtClean="0">
                <a:latin typeface="宋体" charset="-122"/>
                <a:ea typeface="宋体" charset="-122"/>
              </a:rPr>
              <a:t>制（当“</a:t>
            </a:r>
            <a:r>
              <a:rPr lang="en-US" altLang="zh-CN" dirty="0" smtClean="0">
                <a:latin typeface="宋体" charset="-122"/>
                <a:ea typeface="宋体" charset="-122"/>
              </a:rPr>
              <a:t>1”</a:t>
            </a:r>
            <a:r>
              <a:rPr lang="zh-CN" altLang="en-US" dirty="0" smtClean="0">
                <a:latin typeface="宋体" charset="-122"/>
                <a:ea typeface="宋体" charset="-122"/>
              </a:rPr>
              <a:t>出现时信号电平在正值与负值之间变化）；</a:t>
            </a:r>
          </a:p>
          <a:p>
            <a:pPr lvl="1"/>
            <a:r>
              <a:rPr lang="en-US" altLang="zh-CN" dirty="0" smtClean="0">
                <a:latin typeface="宋体" charset="-122"/>
                <a:ea typeface="宋体" charset="-122"/>
              </a:rPr>
              <a:t>4B/5B</a:t>
            </a:r>
            <a:r>
              <a:rPr lang="zh-CN" altLang="en-US" dirty="0" smtClean="0">
                <a:latin typeface="宋体" charset="-122"/>
                <a:ea typeface="宋体" charset="-122"/>
              </a:rPr>
              <a:t>编码就是将数据流中的每</a:t>
            </a:r>
            <a:r>
              <a:rPr lang="en-US" altLang="zh-CN" dirty="0" smtClean="0">
                <a:latin typeface="宋体" charset="-122"/>
                <a:ea typeface="宋体" charset="-122"/>
              </a:rPr>
              <a:t>4bit</a:t>
            </a:r>
            <a:r>
              <a:rPr lang="zh-CN" altLang="en-US" dirty="0" smtClean="0">
                <a:latin typeface="宋体" charset="-122"/>
                <a:ea typeface="宋体" charset="-122"/>
              </a:rPr>
              <a:t>作为一组，按编码规则转换成</a:t>
            </a:r>
            <a:r>
              <a:rPr lang="en-US" altLang="zh-CN" dirty="0" smtClean="0">
                <a:latin typeface="宋体" charset="-122"/>
                <a:ea typeface="宋体" charset="-122"/>
              </a:rPr>
              <a:t>5bit</a:t>
            </a:r>
            <a:r>
              <a:rPr lang="zh-CN" altLang="en-US" dirty="0" smtClean="0">
                <a:latin typeface="宋体" charset="-122"/>
                <a:ea typeface="宋体" charset="-122"/>
              </a:rPr>
              <a:t>，其中至少有</a:t>
            </a:r>
            <a:r>
              <a:rPr lang="en-US" altLang="zh-CN" dirty="0" smtClean="0">
                <a:latin typeface="宋体" charset="-122"/>
                <a:ea typeface="宋体" charset="-122"/>
              </a:rPr>
              <a:t>2</a:t>
            </a:r>
            <a:r>
              <a:rPr lang="zh-CN" altLang="en-US" dirty="0" smtClean="0">
                <a:latin typeface="宋体" charset="-122"/>
                <a:ea typeface="宋体" charset="-122"/>
              </a:rPr>
              <a:t>个“</a:t>
            </a:r>
            <a:r>
              <a:rPr lang="en-US" altLang="zh-CN" dirty="0" smtClean="0">
                <a:latin typeface="宋体" charset="-122"/>
                <a:ea typeface="宋体" charset="-122"/>
              </a:rPr>
              <a:t>1”</a:t>
            </a:r>
            <a:r>
              <a:rPr lang="zh-CN" altLang="en-US" dirty="0" smtClean="0">
                <a:latin typeface="宋体" charset="-122"/>
                <a:ea typeface="宋体" charset="-122"/>
              </a:rPr>
              <a:t>，保证信号码元至少发生两次跳变。</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lgn="ctr"/>
            <a:r>
              <a:rPr lang="en-US" altLang="zh-CN" sz="4000" dirty="0" smtClean="0"/>
              <a:t>100BASE-T4</a:t>
            </a:r>
          </a:p>
        </p:txBody>
      </p:sp>
      <p:graphicFrame>
        <p:nvGraphicFramePr>
          <p:cNvPr id="171012" name="Object 4"/>
          <p:cNvGraphicFramePr>
            <a:graphicFrameLocks noGrp="1" noChangeAspect="1"/>
          </p:cNvGraphicFramePr>
          <p:nvPr>
            <p:ph idx="1"/>
          </p:nvPr>
        </p:nvGraphicFramePr>
        <p:xfrm>
          <a:off x="4957763" y="3467100"/>
          <a:ext cx="139700" cy="393700"/>
        </p:xfrm>
        <a:graphic>
          <a:graphicData uri="http://schemas.openxmlformats.org/presentationml/2006/ole">
            <p:oleObj spid="_x0000_s1031" name="公式" r:id="rId3" imgW="139639" imgH="393529" progId="">
              <p:embed/>
            </p:oleObj>
          </a:graphicData>
        </a:graphic>
      </p:graphicFrame>
      <p:sp>
        <p:nvSpPr>
          <p:cNvPr id="171011" name="Rectangle 3"/>
          <p:cNvSpPr>
            <a:spLocks noGrp="1" noChangeArrowheads="1"/>
          </p:cNvSpPr>
          <p:nvPr>
            <p:ph type="body" orient="vert" idx="4294967295"/>
          </p:nvPr>
        </p:nvSpPr>
        <p:spPr>
          <a:xfrm>
            <a:off x="839788" y="1196975"/>
            <a:ext cx="8793732" cy="4933950"/>
          </a:xfrm>
        </p:spPr>
        <p:txBody>
          <a:bodyPr/>
          <a:lstStyle/>
          <a:p>
            <a:r>
              <a:rPr lang="zh-CN" altLang="en-US" dirty="0" smtClean="0"/>
              <a:t>使用 </a:t>
            </a:r>
            <a:r>
              <a:rPr lang="en-US" altLang="zh-CN" dirty="0" smtClean="0"/>
              <a:t>4 </a:t>
            </a:r>
            <a:r>
              <a:rPr lang="zh-CN" altLang="en-US" dirty="0" smtClean="0"/>
              <a:t>对 </a:t>
            </a:r>
            <a:r>
              <a:rPr lang="en-US" altLang="zh-CN" dirty="0" smtClean="0"/>
              <a:t>UTP 3 </a:t>
            </a:r>
            <a:r>
              <a:rPr lang="zh-CN" altLang="en-US" dirty="0" smtClean="0"/>
              <a:t>类线或 </a:t>
            </a:r>
            <a:r>
              <a:rPr lang="en-US" altLang="zh-CN" dirty="0" smtClean="0"/>
              <a:t>5 </a:t>
            </a:r>
            <a:r>
              <a:rPr lang="zh-CN" altLang="en-US" dirty="0" smtClean="0"/>
              <a:t>类线，网段最大长度</a:t>
            </a:r>
            <a:r>
              <a:rPr lang="en-US" altLang="zh-CN" dirty="0" smtClean="0"/>
              <a:t>100</a:t>
            </a:r>
            <a:r>
              <a:rPr lang="zh-CN" altLang="en-US" dirty="0" smtClean="0"/>
              <a:t>米。</a:t>
            </a:r>
          </a:p>
          <a:p>
            <a:pPr lvl="1"/>
            <a:r>
              <a:rPr lang="zh-CN" altLang="en-US" dirty="0" smtClean="0">
                <a:latin typeface="宋体" charset="-122"/>
                <a:ea typeface="宋体" charset="-122"/>
              </a:rPr>
              <a:t>其中</a:t>
            </a:r>
            <a:r>
              <a:rPr lang="en-US" altLang="zh-CN" dirty="0" smtClean="0">
                <a:latin typeface="宋体" charset="-122"/>
                <a:ea typeface="宋体" charset="-122"/>
              </a:rPr>
              <a:t>3</a:t>
            </a:r>
            <a:r>
              <a:rPr lang="zh-CN" altLang="en-US" dirty="0" smtClean="0">
                <a:latin typeface="宋体" charset="-122"/>
                <a:ea typeface="宋体" charset="-122"/>
              </a:rPr>
              <a:t>对线同时传送数据（每一对线以</a:t>
            </a:r>
            <a:r>
              <a:rPr lang="en-US" altLang="zh-CN" dirty="0" smtClean="0">
                <a:latin typeface="宋体" charset="-122"/>
                <a:ea typeface="宋体" charset="-122"/>
              </a:rPr>
              <a:t>33  Mb/s</a:t>
            </a:r>
            <a:r>
              <a:rPr lang="zh-CN" altLang="en-US" dirty="0" smtClean="0">
                <a:latin typeface="宋体" charset="-122"/>
                <a:ea typeface="宋体" charset="-122"/>
              </a:rPr>
              <a:t>的速率传送数据）；</a:t>
            </a:r>
          </a:p>
          <a:p>
            <a:pPr lvl="1"/>
            <a:r>
              <a:rPr lang="zh-CN" altLang="en-US" dirty="0" smtClean="0">
                <a:latin typeface="宋体" charset="-122"/>
                <a:ea typeface="宋体" charset="-122"/>
              </a:rPr>
              <a:t>用</a:t>
            </a:r>
            <a:r>
              <a:rPr lang="en-US" altLang="zh-CN" dirty="0" smtClean="0">
                <a:latin typeface="宋体" charset="-122"/>
                <a:ea typeface="宋体" charset="-122"/>
              </a:rPr>
              <a:t>1</a:t>
            </a:r>
            <a:r>
              <a:rPr lang="zh-CN" altLang="en-US" dirty="0" smtClean="0">
                <a:latin typeface="宋体" charset="-122"/>
                <a:ea typeface="宋体" charset="-122"/>
              </a:rPr>
              <a:t>对线作为碰撞检测的接收信道。</a:t>
            </a:r>
          </a:p>
          <a:p>
            <a:r>
              <a:rPr lang="zh-CN" altLang="en-US" dirty="0" smtClean="0">
                <a:latin typeface="宋体" charset="-122"/>
              </a:rPr>
              <a:t>信号的编码采用</a:t>
            </a:r>
            <a:r>
              <a:rPr lang="en-US" altLang="zh-CN" dirty="0" smtClean="0">
                <a:latin typeface="宋体" charset="-122"/>
              </a:rPr>
              <a:t>8B6T-NRZ</a:t>
            </a:r>
            <a:r>
              <a:rPr lang="zh-CN" altLang="en-US" dirty="0" smtClean="0">
                <a:latin typeface="宋体" charset="-122"/>
              </a:rPr>
              <a:t>（不归零）的编码方法。</a:t>
            </a:r>
          </a:p>
          <a:p>
            <a:pPr lvl="1"/>
            <a:r>
              <a:rPr lang="zh-CN" altLang="en-US" dirty="0" smtClean="0">
                <a:latin typeface="宋体" charset="-122"/>
                <a:ea typeface="宋体" charset="-122"/>
              </a:rPr>
              <a:t>将数据流中的每</a:t>
            </a:r>
            <a:r>
              <a:rPr lang="en-US" altLang="zh-CN" dirty="0" smtClean="0">
                <a:latin typeface="宋体" charset="-122"/>
                <a:ea typeface="宋体" charset="-122"/>
              </a:rPr>
              <a:t>8bit</a:t>
            </a:r>
            <a:r>
              <a:rPr lang="zh-CN" altLang="en-US" dirty="0" smtClean="0">
                <a:latin typeface="宋体" charset="-122"/>
                <a:ea typeface="宋体" charset="-122"/>
              </a:rPr>
              <a:t>一组，接编码规则转换为</a:t>
            </a:r>
            <a:r>
              <a:rPr lang="en-US" altLang="zh-CN" dirty="0" smtClean="0">
                <a:latin typeface="宋体" charset="-122"/>
                <a:ea typeface="宋体" charset="-122"/>
              </a:rPr>
              <a:t>6bit</a:t>
            </a:r>
            <a:r>
              <a:rPr lang="zh-CN" altLang="en-US" dirty="0" smtClean="0">
                <a:latin typeface="宋体" charset="-122"/>
                <a:ea typeface="宋体" charset="-122"/>
              </a:rPr>
              <a:t>的三元制（</a:t>
            </a:r>
            <a:r>
              <a:rPr lang="en-US" altLang="zh-CN" dirty="0" smtClean="0">
                <a:latin typeface="宋体" charset="-122"/>
                <a:ea typeface="宋体" charset="-122"/>
              </a:rPr>
              <a:t>Ternary</a:t>
            </a:r>
            <a:r>
              <a:rPr lang="zh-CN" altLang="en-US" dirty="0" smtClean="0">
                <a:latin typeface="宋体" charset="-122"/>
                <a:ea typeface="宋体" charset="-122"/>
              </a:rPr>
              <a:t>）码元。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标题 1"/>
          <p:cNvSpPr>
            <a:spLocks noGrp="1"/>
          </p:cNvSpPr>
          <p:nvPr>
            <p:ph type="title"/>
          </p:nvPr>
        </p:nvSpPr>
        <p:spPr/>
        <p:txBody>
          <a:bodyPr/>
          <a:lstStyle/>
          <a:p>
            <a:r>
              <a:rPr lang="zh-CN" altLang="en-US" sz="4000" dirty="0" smtClean="0"/>
              <a:t>练习：（</a:t>
            </a:r>
            <a:r>
              <a:rPr lang="en-US" altLang="zh-CN" sz="4000" dirty="0" smtClean="0"/>
              <a:t>3-22</a:t>
            </a:r>
            <a:r>
              <a:rPr lang="zh-CN" altLang="en-US" sz="4000" dirty="0" smtClean="0"/>
              <a:t>）</a:t>
            </a:r>
          </a:p>
        </p:txBody>
      </p:sp>
      <p:sp>
        <p:nvSpPr>
          <p:cNvPr id="3" name="内容占位符 2"/>
          <p:cNvSpPr>
            <a:spLocks noGrp="1"/>
          </p:cNvSpPr>
          <p:nvPr>
            <p:ph idx="1"/>
          </p:nvPr>
        </p:nvSpPr>
        <p:spPr/>
        <p:txBody>
          <a:bodyPr/>
          <a:lstStyle/>
          <a:p>
            <a:r>
              <a:rPr lang="zh-CN" altLang="en-US" smtClean="0"/>
              <a:t>假定在使用</a:t>
            </a:r>
            <a:r>
              <a:rPr lang="en-US" altLang="zh-CN" smtClean="0"/>
              <a:t>CSMA/CD</a:t>
            </a:r>
            <a:r>
              <a:rPr lang="zh-CN" altLang="en-US" smtClean="0"/>
              <a:t>协议的</a:t>
            </a:r>
            <a:r>
              <a:rPr lang="en-US" altLang="zh-CN" smtClean="0"/>
              <a:t>10Mb/s</a:t>
            </a:r>
            <a:r>
              <a:rPr lang="zh-CN" altLang="en-US" smtClean="0"/>
              <a:t>以太网中某个站在发送数据时检测到碰撞，执行退辟算法时选择了随机数</a:t>
            </a:r>
            <a:r>
              <a:rPr lang="en-US" altLang="zh-CN" smtClean="0"/>
              <a:t>r</a:t>
            </a:r>
            <a:r>
              <a:rPr lang="zh-CN" altLang="en-US" smtClean="0"/>
              <a:t> ＝</a:t>
            </a:r>
            <a:r>
              <a:rPr lang="en-US" altLang="zh-CN" smtClean="0"/>
              <a:t>100</a:t>
            </a:r>
            <a:r>
              <a:rPr lang="zh-CN" altLang="en-US" smtClean="0"/>
              <a:t>。试问这个站需要等待多长时间后才能再次发送数据？</a:t>
            </a:r>
            <a:endParaRPr lang="en-US" altLang="zh-CN" smtClean="0"/>
          </a:p>
          <a:p>
            <a:pPr>
              <a:buFont typeface="Wingdings" pitchFamily="2" charset="2"/>
              <a:buNone/>
            </a:pPr>
            <a:endParaRPr lang="en-US" altLang="zh-CN" smtClean="0"/>
          </a:p>
          <a:p>
            <a:r>
              <a:rPr lang="zh-CN" altLang="en-US" smtClean="0"/>
              <a:t>如果 是</a:t>
            </a:r>
            <a:r>
              <a:rPr lang="en-US" altLang="zh-CN" smtClean="0"/>
              <a:t>100Mb/s</a:t>
            </a:r>
            <a:r>
              <a:rPr lang="zh-CN" altLang="en-US" smtClean="0"/>
              <a:t>的以太网呢？</a:t>
            </a:r>
          </a:p>
        </p:txBody>
      </p:sp>
      <p:sp>
        <p:nvSpPr>
          <p:cNvPr id="6" name="TextBox 5"/>
          <p:cNvSpPr txBox="1"/>
          <p:nvPr/>
        </p:nvSpPr>
        <p:spPr>
          <a:xfrm>
            <a:off x="5529064" y="4653136"/>
            <a:ext cx="3095625" cy="584200"/>
          </a:xfrm>
          <a:prstGeom prst="rect">
            <a:avLst/>
          </a:prstGeom>
          <a:noFill/>
        </p:spPr>
        <p:txBody>
          <a:bodyPr>
            <a:spAutoFit/>
          </a:bodyPr>
          <a:lstStyle/>
          <a:p>
            <a:pPr>
              <a:defRPr/>
            </a:pPr>
            <a:r>
              <a:rPr lang="en-US" altLang="zh-CN" sz="3200" b="1" dirty="0">
                <a:solidFill>
                  <a:srgbClr val="FF0000"/>
                </a:solidFill>
                <a:latin typeface="+mn-lt"/>
                <a:ea typeface="宋体" pitchFamily="2" charset="-122"/>
              </a:rPr>
              <a:t>5.12</a:t>
            </a:r>
            <a:r>
              <a:rPr lang="en-US" altLang="zh-CN" sz="3200" b="1" dirty="0">
                <a:solidFill>
                  <a:srgbClr val="FF0000"/>
                </a:solidFill>
                <a:ea typeface="宋体" pitchFamily="2" charset="-122"/>
                <a:sym typeface="Symbol" pitchFamily="18" charset="2"/>
              </a:rPr>
              <a:t> </a:t>
            </a:r>
            <a:r>
              <a:rPr lang="en-US" altLang="zh-CN" sz="3200" b="1" dirty="0">
                <a:solidFill>
                  <a:srgbClr val="FF0000"/>
                </a:solidFill>
                <a:ea typeface="宋体" pitchFamily="2" charset="-122"/>
              </a:rPr>
              <a:t>s ×100</a:t>
            </a:r>
            <a:endParaRPr lang="zh-CN" altLang="en-US" sz="3200" b="1" dirty="0">
              <a:solidFill>
                <a:srgbClr val="FF0000"/>
              </a:solidFill>
              <a:latin typeface="+mn-lt"/>
              <a:ea typeface="宋体" pitchFamily="2" charset="-122"/>
            </a:endParaRPr>
          </a:p>
        </p:txBody>
      </p:sp>
      <p:sp>
        <p:nvSpPr>
          <p:cNvPr id="7" name="TextBox 6"/>
          <p:cNvSpPr txBox="1"/>
          <p:nvPr/>
        </p:nvSpPr>
        <p:spPr>
          <a:xfrm>
            <a:off x="5457056" y="3501008"/>
            <a:ext cx="3095625" cy="584200"/>
          </a:xfrm>
          <a:prstGeom prst="rect">
            <a:avLst/>
          </a:prstGeom>
          <a:noFill/>
        </p:spPr>
        <p:txBody>
          <a:bodyPr>
            <a:spAutoFit/>
          </a:bodyPr>
          <a:lstStyle/>
          <a:p>
            <a:pPr>
              <a:defRPr/>
            </a:pPr>
            <a:r>
              <a:rPr lang="en-US" altLang="zh-CN" sz="3200" b="1" dirty="0">
                <a:solidFill>
                  <a:srgbClr val="FF0000"/>
                </a:solidFill>
                <a:latin typeface="+mn-lt"/>
                <a:ea typeface="宋体" pitchFamily="2" charset="-122"/>
              </a:rPr>
              <a:t>51.2</a:t>
            </a:r>
            <a:r>
              <a:rPr lang="en-US" altLang="zh-CN" sz="3200" b="1" dirty="0">
                <a:solidFill>
                  <a:srgbClr val="FF0000"/>
                </a:solidFill>
                <a:ea typeface="宋体" pitchFamily="2" charset="-122"/>
                <a:sym typeface="Symbol" pitchFamily="18" charset="2"/>
              </a:rPr>
              <a:t> </a:t>
            </a:r>
            <a:r>
              <a:rPr lang="en-US" altLang="zh-CN" sz="3200" b="1" dirty="0">
                <a:solidFill>
                  <a:srgbClr val="FF0000"/>
                </a:solidFill>
                <a:ea typeface="宋体" pitchFamily="2" charset="-122"/>
              </a:rPr>
              <a:t>s ×100</a:t>
            </a:r>
            <a:endParaRPr lang="zh-CN" altLang="en-US" sz="3200" b="1" dirty="0">
              <a:solidFill>
                <a:srgbClr val="FF0000"/>
              </a:solidFill>
              <a:latin typeface="+mn-lt"/>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3.3.5  </a:t>
            </a:r>
            <a:r>
              <a:rPr lang="zh-CN" altLang="zh-CN" dirty="0"/>
              <a:t>以太网</a:t>
            </a:r>
            <a:r>
              <a:rPr lang="zh-CN" altLang="zh-CN" dirty="0" smtClean="0"/>
              <a:t>的</a:t>
            </a:r>
            <a:r>
              <a:rPr lang="en-US" altLang="zh-CN" dirty="0" smtClean="0"/>
              <a:t> MAC </a:t>
            </a:r>
            <a:r>
              <a:rPr lang="zh-CN" altLang="zh-CN" dirty="0" smtClean="0"/>
              <a:t>层</a:t>
            </a:r>
            <a:endParaRPr lang="zh-CN" altLang="en-US" dirty="0"/>
          </a:p>
        </p:txBody>
      </p:sp>
      <p:sp>
        <p:nvSpPr>
          <p:cNvPr id="3" name="内容占位符 2"/>
          <p:cNvSpPr>
            <a:spLocks noGrp="1"/>
          </p:cNvSpPr>
          <p:nvPr>
            <p:ph idx="1"/>
          </p:nvPr>
        </p:nvSpPr>
        <p:spPr/>
        <p:txBody>
          <a:bodyPr/>
          <a:lstStyle/>
          <a:p>
            <a:r>
              <a:rPr lang="zh-CN" altLang="en-US" sz="3600" dirty="0" smtClean="0"/>
              <a:t>使用广播信道的</a:t>
            </a:r>
            <a:r>
              <a:rPr lang="en-US" altLang="zh-CN" sz="3600" dirty="0" smtClean="0"/>
              <a:t>MAC</a:t>
            </a:r>
            <a:r>
              <a:rPr lang="zh-CN" altLang="en-US" sz="3600" dirty="0" smtClean="0"/>
              <a:t>层还必须解决的两个问题</a:t>
            </a:r>
            <a:endParaRPr lang="en-US" altLang="zh-CN" dirty="0" smtClean="0"/>
          </a:p>
          <a:p>
            <a:pPr lvl="1"/>
            <a:r>
              <a:rPr lang="zh-CN" altLang="en-US" dirty="0" smtClean="0">
                <a:solidFill>
                  <a:srgbClr val="333399"/>
                </a:solidFill>
                <a:latin typeface="Arial" charset="0"/>
              </a:rPr>
              <a:t>媒体共享技术（</a:t>
            </a:r>
            <a:r>
              <a:rPr lang="en-US" altLang="zh-CN" dirty="0" smtClean="0">
                <a:solidFill>
                  <a:srgbClr val="333399"/>
                </a:solidFill>
                <a:latin typeface="Arial" charset="0"/>
              </a:rPr>
              <a:t>CSMA/CD）</a:t>
            </a:r>
          </a:p>
          <a:p>
            <a:pPr lvl="1"/>
            <a:r>
              <a:rPr lang="zh-CN" altLang="en-US" dirty="0" smtClean="0">
                <a:solidFill>
                  <a:srgbClr val="333399"/>
                </a:solidFill>
                <a:latin typeface="Arial" charset="0"/>
              </a:rPr>
              <a:t>寻址</a:t>
            </a:r>
            <a:endParaRPr lang="en-US" altLang="zh-CN" dirty="0" smtClean="0"/>
          </a:p>
          <a:p>
            <a:pPr marL="0" indent="0"/>
            <a:r>
              <a:rPr lang="zh-CN" altLang="en-US" dirty="0" smtClean="0"/>
              <a:t>重点介绍：</a:t>
            </a:r>
            <a:endParaRPr lang="en-US" altLang="zh-CN" dirty="0" smtClean="0"/>
          </a:p>
          <a:p>
            <a:pPr>
              <a:buNone/>
            </a:pPr>
            <a:r>
              <a:rPr lang="en-US" altLang="zh-CN" dirty="0" smtClean="0"/>
              <a:t>  1.  MAC </a:t>
            </a:r>
            <a:r>
              <a:rPr lang="zh-CN" altLang="zh-CN" dirty="0" smtClean="0"/>
              <a:t>层</a:t>
            </a:r>
            <a:r>
              <a:rPr lang="zh-CN" altLang="zh-CN" dirty="0"/>
              <a:t>的硬件</a:t>
            </a:r>
            <a:r>
              <a:rPr lang="zh-CN" altLang="zh-CN" dirty="0" smtClean="0"/>
              <a:t>地址</a:t>
            </a:r>
            <a:endParaRPr lang="en-US" altLang="zh-CN" dirty="0" smtClean="0"/>
          </a:p>
          <a:p>
            <a:pPr>
              <a:buNone/>
            </a:pPr>
            <a:r>
              <a:rPr lang="en-US" altLang="zh-CN" dirty="0" smtClean="0"/>
              <a:t>  2.  MAC </a:t>
            </a:r>
            <a:r>
              <a:rPr lang="zh-CN" altLang="zh-CN" dirty="0" smtClean="0"/>
              <a:t>帧</a:t>
            </a:r>
            <a:r>
              <a:rPr lang="zh-CN" altLang="zh-CN" dirty="0"/>
              <a:t>的格式</a:t>
            </a:r>
            <a:endParaRPr lang="zh-CN" altLang="en-US" dirty="0"/>
          </a:p>
        </p:txBody>
      </p:sp>
    </p:spTree>
    <p:extLst>
      <p:ext uri="{BB962C8B-B14F-4D97-AF65-F5344CB8AC3E}">
        <p14:creationId xmlns="" xmlns:p14="http://schemas.microsoft.com/office/powerpoint/2010/main" val="39789935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altLang="zh-CN" dirty="0"/>
              <a:t>3.5.2  </a:t>
            </a:r>
            <a:r>
              <a:rPr lang="zh-CN" altLang="zh-CN" dirty="0"/>
              <a:t>吉比特以太网</a:t>
            </a:r>
          </a:p>
        </p:txBody>
      </p:sp>
      <p:sp>
        <p:nvSpPr>
          <p:cNvPr id="483331" name="Rectangle 3"/>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允许在 </a:t>
            </a:r>
            <a:r>
              <a:rPr lang="en-US" altLang="zh-CN" dirty="0"/>
              <a:t>1 </a:t>
            </a:r>
            <a:r>
              <a:rPr lang="en-US" altLang="zh-CN" dirty="0" err="1" smtClean="0"/>
              <a:t>Gbit</a:t>
            </a:r>
            <a:r>
              <a:rPr lang="en-US" altLang="zh-CN" dirty="0" smtClean="0"/>
              <a:t>/s </a:t>
            </a:r>
            <a:r>
              <a:rPr lang="zh-CN" altLang="en-US" dirty="0" smtClean="0"/>
              <a:t>下以全</a:t>
            </a:r>
            <a:r>
              <a:rPr lang="zh-CN" altLang="en-US" dirty="0"/>
              <a:t>双工和半双工两种方式工作。</a:t>
            </a:r>
          </a:p>
          <a:p>
            <a:r>
              <a:rPr lang="zh-CN" altLang="en-US" dirty="0"/>
              <a:t>使用 </a:t>
            </a:r>
            <a:r>
              <a:rPr lang="en-US" altLang="zh-CN" dirty="0" smtClean="0"/>
              <a:t>IEEE 802.3 </a:t>
            </a:r>
            <a:r>
              <a:rPr lang="zh-CN" altLang="en-US" dirty="0"/>
              <a:t>协议规定的帧格式。</a:t>
            </a:r>
          </a:p>
          <a:p>
            <a:r>
              <a:rPr lang="zh-CN" altLang="en-US" dirty="0">
                <a:solidFill>
                  <a:srgbClr val="FF0000"/>
                </a:solidFill>
              </a:rPr>
              <a:t>在半双工方式下使用 </a:t>
            </a:r>
            <a:r>
              <a:rPr lang="en-US" altLang="zh-CN" dirty="0">
                <a:solidFill>
                  <a:srgbClr val="FF0000"/>
                </a:solidFill>
              </a:rPr>
              <a:t>CSMA/CD </a:t>
            </a:r>
            <a:r>
              <a:rPr lang="zh-CN" altLang="en-US" dirty="0" smtClean="0">
                <a:solidFill>
                  <a:srgbClr val="FF0000"/>
                </a:solidFill>
              </a:rPr>
              <a:t>协议，全</a:t>
            </a:r>
            <a:r>
              <a:rPr lang="zh-CN" altLang="en-US" dirty="0">
                <a:solidFill>
                  <a:srgbClr val="FF0000"/>
                </a:solidFill>
              </a:rPr>
              <a:t>双工方式</a:t>
            </a:r>
            <a:r>
              <a:rPr lang="zh-CN" altLang="en-US" dirty="0" smtClean="0">
                <a:solidFill>
                  <a:srgbClr val="FF0000"/>
                </a:solidFill>
              </a:rPr>
              <a:t>不使用 </a:t>
            </a:r>
            <a:r>
              <a:rPr lang="en-US" altLang="zh-CN" dirty="0">
                <a:solidFill>
                  <a:srgbClr val="FF0000"/>
                </a:solidFill>
              </a:rPr>
              <a:t>CSMA/CD </a:t>
            </a:r>
            <a:r>
              <a:rPr lang="zh-CN" altLang="en-US" dirty="0" smtClean="0">
                <a:solidFill>
                  <a:srgbClr val="FF0000"/>
                </a:solidFill>
              </a:rPr>
              <a:t>协议。</a:t>
            </a:r>
            <a:endParaRPr lang="zh-CN" altLang="en-US" dirty="0">
              <a:solidFill>
                <a:srgbClr val="FF0000"/>
              </a:solidFill>
            </a:endParaRPr>
          </a:p>
          <a:p>
            <a:r>
              <a:rPr lang="zh-CN" altLang="en-US" dirty="0"/>
              <a:t>与 </a:t>
            </a:r>
            <a:r>
              <a:rPr lang="en-US" altLang="zh-CN" dirty="0"/>
              <a:t>10BASE-T </a:t>
            </a:r>
            <a:r>
              <a:rPr lang="zh-CN" altLang="en-US" dirty="0"/>
              <a:t>和 </a:t>
            </a:r>
            <a:r>
              <a:rPr lang="en-US" altLang="zh-CN" dirty="0"/>
              <a:t>100BASE-T </a:t>
            </a:r>
            <a:r>
              <a:rPr lang="zh-CN" altLang="en-US" dirty="0"/>
              <a:t>技术向后兼容。</a:t>
            </a:r>
          </a:p>
        </p:txBody>
      </p:sp>
      <p:sp>
        <p:nvSpPr>
          <p:cNvPr id="2" name="矩形 1"/>
          <p:cNvSpPr/>
          <p:nvPr/>
        </p:nvSpPr>
        <p:spPr>
          <a:xfrm>
            <a:off x="1064568" y="4725144"/>
            <a:ext cx="7920880" cy="1040285"/>
          </a:xfrm>
          <a:prstGeom prst="rect">
            <a:avLst/>
          </a:prstGeom>
          <a:solidFill>
            <a:srgbClr val="FFFF66"/>
          </a:solidFill>
          <a:ln>
            <a:solidFill>
              <a:srgbClr val="000099"/>
            </a:solidFill>
          </a:ln>
        </p:spPr>
        <p:txBody>
          <a:bodyPr wrap="square">
            <a:spAutoFit/>
          </a:bodyPr>
          <a:lstStyle/>
          <a:p>
            <a:pPr>
              <a:lnSpc>
                <a:spcPct val="110000"/>
              </a:lnSpc>
              <a:spcBef>
                <a:spcPts val="600"/>
              </a:spcBef>
            </a:pPr>
            <a:r>
              <a:rPr lang="zh-CN" altLang="zh-CN" sz="2800" b="1" dirty="0">
                <a:solidFill>
                  <a:srgbClr val="000099"/>
                </a:solidFill>
                <a:latin typeface="+mn-lt"/>
                <a:ea typeface="黑体" pitchFamily="2" charset="-122"/>
              </a:rPr>
              <a:t>吉比特以太网可用作现有网络的主干网，也可在高带宽（高速率）的应用场合</a:t>
            </a:r>
            <a:r>
              <a:rPr lang="zh-CN" altLang="zh-CN" sz="2800" b="1" dirty="0" smtClean="0">
                <a:solidFill>
                  <a:srgbClr val="000099"/>
                </a:solidFill>
                <a:latin typeface="+mn-lt"/>
                <a:ea typeface="黑体" pitchFamily="2" charset="-122"/>
              </a:rPr>
              <a:t>中</a:t>
            </a:r>
            <a:r>
              <a:rPr lang="zh-CN" altLang="en-US" sz="2800" b="1" dirty="0">
                <a:solidFill>
                  <a:srgbClr val="000099"/>
                </a:solidFill>
                <a:latin typeface="+mn-lt"/>
                <a:ea typeface="黑体" pitchFamily="2" charset="-122"/>
              </a:rPr>
              <a:t>。</a:t>
            </a:r>
          </a:p>
        </p:txBody>
      </p:sp>
    </p:spTree>
    <p:extLst>
      <p:ext uri="{BB962C8B-B14F-4D97-AF65-F5344CB8AC3E}">
        <p14:creationId xmlns="" xmlns:p14="http://schemas.microsoft.com/office/powerpoint/2010/main" val="30858785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33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33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33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pPr algn="ctr"/>
            <a:r>
              <a:rPr lang="zh-CN" altLang="en-US" dirty="0"/>
              <a:t>吉比特以太网的物理层 </a:t>
            </a:r>
          </a:p>
        </p:txBody>
      </p:sp>
      <p:sp>
        <p:nvSpPr>
          <p:cNvPr id="484355" name="Rectangle 3"/>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sz="2800" dirty="0">
                <a:solidFill>
                  <a:srgbClr val="FF0000"/>
                </a:solidFill>
              </a:rPr>
              <a:t>使用两种成熟的技术</a:t>
            </a:r>
            <a:r>
              <a:rPr lang="zh-CN" altLang="zh-CN" sz="2800" dirty="0" smtClean="0">
                <a:solidFill>
                  <a:srgbClr val="FF0000"/>
                </a:solidFill>
              </a:rPr>
              <a:t>：</a:t>
            </a:r>
            <a:r>
              <a:rPr lang="zh-CN" altLang="zh-CN" sz="2800" dirty="0" smtClean="0"/>
              <a:t>一</a:t>
            </a:r>
            <a:r>
              <a:rPr lang="zh-CN" altLang="zh-CN" sz="2800" dirty="0"/>
              <a:t>种来自现有的以太网，另一种则是</a:t>
            </a:r>
            <a:r>
              <a:rPr lang="zh-CN" altLang="zh-CN" sz="2800" dirty="0" smtClean="0"/>
              <a:t>美国国家标准协会</a:t>
            </a:r>
            <a:r>
              <a:rPr lang="en-US" altLang="zh-CN" sz="2800" dirty="0" smtClean="0"/>
              <a:t> ANSI </a:t>
            </a:r>
            <a:r>
              <a:rPr lang="zh-CN" altLang="zh-CN" sz="2800" dirty="0" smtClean="0"/>
              <a:t>制定</a:t>
            </a:r>
            <a:r>
              <a:rPr lang="zh-CN" altLang="zh-CN" sz="2800" dirty="0"/>
              <a:t>的光纤</a:t>
            </a:r>
            <a:r>
              <a:rPr lang="zh-CN" altLang="zh-CN" sz="2800" dirty="0" smtClean="0"/>
              <a:t>通道</a:t>
            </a:r>
            <a:r>
              <a:rPr lang="en-US" altLang="zh-CN" sz="2800" dirty="0" smtClean="0"/>
              <a:t> FC  (Fiber </a:t>
            </a:r>
            <a:r>
              <a:rPr lang="en-US" altLang="zh-CN" sz="2800" dirty="0"/>
              <a:t>Channel)</a:t>
            </a:r>
            <a:r>
              <a:rPr lang="zh-CN" altLang="zh-CN" sz="2800" dirty="0" smtClean="0"/>
              <a:t>。</a:t>
            </a:r>
            <a:endParaRPr lang="en-US" altLang="zh-CN" sz="2800" dirty="0"/>
          </a:p>
        </p:txBody>
      </p:sp>
      <p:graphicFrame>
        <p:nvGraphicFramePr>
          <p:cNvPr id="2" name="表格 1"/>
          <p:cNvGraphicFramePr>
            <a:graphicFrameLocks noGrp="1"/>
          </p:cNvGraphicFramePr>
          <p:nvPr>
            <p:extLst>
              <p:ext uri="{D42A27DB-BD31-4B8C-83A1-F6EECF244321}">
                <p14:modId xmlns="" xmlns:p14="http://schemas.microsoft.com/office/powerpoint/2010/main" val="3667644575"/>
              </p:ext>
            </p:extLst>
          </p:nvPr>
        </p:nvGraphicFramePr>
        <p:xfrm>
          <a:off x="704528" y="3158995"/>
          <a:ext cx="8856984" cy="2502252"/>
        </p:xfrm>
        <a:graphic>
          <a:graphicData uri="http://schemas.openxmlformats.org/drawingml/2006/table">
            <a:tbl>
              <a:tblPr firstRow="1" firstCol="1" bandRow="1"/>
              <a:tblGrid>
                <a:gridCol w="2443306"/>
                <a:gridCol w="992593"/>
                <a:gridCol w="1670831"/>
                <a:gridCol w="3750254"/>
              </a:tblGrid>
              <a:tr h="614747">
                <a:tc>
                  <a:txBody>
                    <a:bodyPr/>
                    <a:lstStyle/>
                    <a:p>
                      <a:pPr algn="ctr">
                        <a:lnSpc>
                          <a:spcPct val="100000"/>
                        </a:lnSpc>
                        <a:spcAft>
                          <a:spcPts val="0"/>
                        </a:spcAft>
                        <a:tabLst>
                          <a:tab pos="1752600" algn="l"/>
                        </a:tabLst>
                      </a:pPr>
                      <a:r>
                        <a:rPr lang="zh-CN" sz="2000" b="1" dirty="0">
                          <a:effectLst/>
                          <a:latin typeface="+mn-lt"/>
                          <a:ea typeface="黑体" pitchFamily="2" charset="-122"/>
                        </a:rPr>
                        <a:t>名称</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itchFamily="2" charset="-122"/>
                        </a:rPr>
                        <a:t>媒体</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itchFamily="2" charset="-122"/>
                        </a:rPr>
                        <a:t>网段最大长度</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itchFamily="2" charset="-122"/>
                        </a:rPr>
                        <a:t>特点</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9831">
                <a:tc>
                  <a:txBody>
                    <a:bodyPr/>
                    <a:lstStyle/>
                    <a:p>
                      <a:pPr algn="just">
                        <a:lnSpc>
                          <a:spcPct val="100000"/>
                        </a:lnSpc>
                        <a:spcAft>
                          <a:spcPts val="0"/>
                        </a:spcAft>
                        <a:tabLst>
                          <a:tab pos="1752600" algn="l"/>
                        </a:tabLst>
                      </a:pPr>
                      <a:r>
                        <a:rPr lang="en-US" sz="2000" b="1" dirty="0">
                          <a:effectLst/>
                          <a:latin typeface="+mn-lt"/>
                          <a:ea typeface="黑体" pitchFamily="2" charset="-122"/>
                        </a:rPr>
                        <a:t>1000BASE-SX</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光缆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550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itchFamily="2" charset="-122"/>
                        </a:rPr>
                        <a:t>多模光纤（</a:t>
                      </a:r>
                      <a:r>
                        <a:rPr lang="en-US" sz="2000" b="1" dirty="0" smtClean="0">
                          <a:effectLst/>
                          <a:latin typeface="+mn-lt"/>
                          <a:ea typeface="黑体" pitchFamily="2" charset="-122"/>
                        </a:rPr>
                        <a:t>50 </a:t>
                      </a:r>
                      <a:r>
                        <a:rPr lang="zh-CN" sz="2000" b="1" dirty="0" smtClean="0">
                          <a:effectLst/>
                          <a:latin typeface="+mn-lt"/>
                          <a:ea typeface="黑体" pitchFamily="2" charset="-122"/>
                        </a:rPr>
                        <a:t>和</a:t>
                      </a:r>
                      <a:r>
                        <a:rPr lang="en-US" altLang="zh-CN" sz="2000" b="1" dirty="0" smtClean="0">
                          <a:effectLst/>
                          <a:latin typeface="+mn-lt"/>
                          <a:ea typeface="黑体" pitchFamily="2" charset="-122"/>
                        </a:rPr>
                        <a:t> </a:t>
                      </a:r>
                      <a:r>
                        <a:rPr lang="en-US" sz="2000" b="1" dirty="0" smtClean="0">
                          <a:effectLst/>
                          <a:latin typeface="+mn-lt"/>
                          <a:ea typeface="黑体" pitchFamily="2" charset="-122"/>
                        </a:rPr>
                        <a:t>62.5 </a:t>
                      </a:r>
                      <a:r>
                        <a:rPr lang="en-US" sz="2000" b="1" dirty="0">
                          <a:effectLst/>
                          <a:latin typeface="+mn-lt"/>
                          <a:ea typeface="黑体" pitchFamily="2" charset="-122"/>
                          <a:sym typeface="Symbol"/>
                        </a:rPr>
                        <a:t></a:t>
                      </a:r>
                      <a:r>
                        <a:rPr lang="en-US" sz="2000" b="1" dirty="0">
                          <a:effectLst/>
                          <a:latin typeface="+mn-lt"/>
                          <a:ea typeface="黑体" pitchFamily="2" charset="-122"/>
                        </a:rPr>
                        <a:t>m</a:t>
                      </a:r>
                      <a:r>
                        <a:rPr lang="zh-CN" sz="2000" b="1" dirty="0">
                          <a:effectLst/>
                          <a:latin typeface="+mn-lt"/>
                          <a:ea typeface="黑体" pitchFamily="2" charset="-122"/>
                        </a:rPr>
                        <a:t>）</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8012">
                <a:tc>
                  <a:txBody>
                    <a:bodyPr/>
                    <a:lstStyle/>
                    <a:p>
                      <a:pPr algn="just">
                        <a:lnSpc>
                          <a:spcPct val="100000"/>
                        </a:lnSpc>
                        <a:spcAft>
                          <a:spcPts val="0"/>
                        </a:spcAft>
                        <a:tabLst>
                          <a:tab pos="1752600" algn="l"/>
                        </a:tabLst>
                      </a:pPr>
                      <a:r>
                        <a:rPr lang="en-US" sz="2000" b="1">
                          <a:effectLst/>
                          <a:latin typeface="+mn-lt"/>
                          <a:ea typeface="黑体" pitchFamily="2" charset="-122"/>
                        </a:rPr>
                        <a:t>1000BASE-LX</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光缆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5000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itchFamily="2" charset="-122"/>
                        </a:rPr>
                        <a:t>单模光纤（</a:t>
                      </a:r>
                      <a:r>
                        <a:rPr lang="en-US" sz="2000" b="1" dirty="0">
                          <a:effectLst/>
                          <a:latin typeface="+mn-lt"/>
                          <a:ea typeface="黑体" pitchFamily="2" charset="-122"/>
                        </a:rPr>
                        <a:t>10 </a:t>
                      </a:r>
                      <a:r>
                        <a:rPr lang="en-US" sz="2000" b="1" dirty="0">
                          <a:effectLst/>
                          <a:latin typeface="+mn-lt"/>
                          <a:ea typeface="黑体" pitchFamily="2" charset="-122"/>
                          <a:sym typeface="Symbol"/>
                        </a:rPr>
                        <a:t></a:t>
                      </a:r>
                      <a:r>
                        <a:rPr lang="en-US" sz="2000" b="1" dirty="0">
                          <a:effectLst/>
                          <a:latin typeface="+mn-lt"/>
                          <a:ea typeface="黑体" pitchFamily="2" charset="-122"/>
                        </a:rPr>
                        <a:t>m</a:t>
                      </a:r>
                      <a:r>
                        <a:rPr lang="zh-CN" sz="2000" b="1" dirty="0">
                          <a:effectLst/>
                          <a:latin typeface="+mn-lt"/>
                          <a:ea typeface="黑体" pitchFamily="2" charset="-122"/>
                        </a:rPr>
                        <a:t>）多模光纤（</a:t>
                      </a:r>
                      <a:r>
                        <a:rPr lang="en-US" sz="2000" b="1" dirty="0" smtClean="0">
                          <a:effectLst/>
                          <a:latin typeface="+mn-lt"/>
                          <a:ea typeface="黑体" pitchFamily="2" charset="-122"/>
                        </a:rPr>
                        <a:t>50 </a:t>
                      </a:r>
                      <a:r>
                        <a:rPr lang="zh-CN" sz="2000" b="1" dirty="0" smtClean="0">
                          <a:effectLst/>
                          <a:latin typeface="+mn-lt"/>
                          <a:ea typeface="黑体" pitchFamily="2" charset="-122"/>
                        </a:rPr>
                        <a:t>和</a:t>
                      </a:r>
                      <a:r>
                        <a:rPr lang="en-US" altLang="zh-CN" sz="2000" b="1" dirty="0" smtClean="0">
                          <a:effectLst/>
                          <a:latin typeface="+mn-lt"/>
                          <a:ea typeface="黑体" pitchFamily="2" charset="-122"/>
                        </a:rPr>
                        <a:t> </a:t>
                      </a:r>
                      <a:r>
                        <a:rPr lang="en-US" sz="2000" b="1" dirty="0" smtClean="0">
                          <a:effectLst/>
                          <a:latin typeface="+mn-lt"/>
                          <a:ea typeface="黑体" pitchFamily="2" charset="-122"/>
                        </a:rPr>
                        <a:t>62.5 </a:t>
                      </a:r>
                      <a:r>
                        <a:rPr lang="en-US" sz="2000" b="1" dirty="0">
                          <a:effectLst/>
                          <a:latin typeface="+mn-lt"/>
                          <a:ea typeface="黑体" pitchFamily="2" charset="-122"/>
                          <a:sym typeface="Symbol"/>
                        </a:rPr>
                        <a:t></a:t>
                      </a:r>
                      <a:r>
                        <a:rPr lang="en-US" sz="2000" b="1" dirty="0">
                          <a:effectLst/>
                          <a:latin typeface="+mn-lt"/>
                          <a:ea typeface="黑体" pitchFamily="2" charset="-122"/>
                        </a:rPr>
                        <a:t>m</a:t>
                      </a:r>
                      <a:r>
                        <a:rPr lang="zh-CN" sz="2000" b="1" dirty="0">
                          <a:effectLst/>
                          <a:latin typeface="+mn-lt"/>
                          <a:ea typeface="黑体" pitchFamily="2" charset="-122"/>
                        </a:rPr>
                        <a:t>）</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9831">
                <a:tc>
                  <a:txBody>
                    <a:bodyPr/>
                    <a:lstStyle/>
                    <a:p>
                      <a:pPr algn="just">
                        <a:lnSpc>
                          <a:spcPct val="100000"/>
                        </a:lnSpc>
                        <a:spcAft>
                          <a:spcPts val="0"/>
                        </a:spcAft>
                        <a:tabLst>
                          <a:tab pos="1752600" algn="l"/>
                        </a:tabLst>
                      </a:pPr>
                      <a:r>
                        <a:rPr lang="en-US" sz="2000" b="1" dirty="0">
                          <a:effectLst/>
                          <a:latin typeface="+mn-lt"/>
                          <a:ea typeface="黑体" pitchFamily="2" charset="-122"/>
                        </a:rPr>
                        <a:t>1000BASE-CX</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铜缆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25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smtClean="0">
                          <a:effectLst/>
                          <a:latin typeface="+mn-lt"/>
                          <a:ea typeface="黑体" pitchFamily="2" charset="-122"/>
                        </a:rPr>
                        <a:t>使用</a:t>
                      </a:r>
                      <a:r>
                        <a:rPr lang="en-US" altLang="zh-CN" sz="2000" b="1" dirty="0" smtClean="0">
                          <a:effectLst/>
                          <a:latin typeface="+mn-lt"/>
                          <a:ea typeface="黑体" pitchFamily="2" charset="-122"/>
                        </a:rPr>
                        <a:t> </a:t>
                      </a:r>
                      <a:r>
                        <a:rPr lang="en-US" sz="2000" b="1" dirty="0" smtClean="0">
                          <a:effectLst/>
                          <a:latin typeface="+mn-lt"/>
                          <a:ea typeface="黑体" pitchFamily="2" charset="-122"/>
                        </a:rPr>
                        <a:t>2 </a:t>
                      </a:r>
                      <a:r>
                        <a:rPr lang="zh-CN" sz="2000" b="1" dirty="0" smtClean="0">
                          <a:effectLst/>
                          <a:latin typeface="+mn-lt"/>
                          <a:ea typeface="黑体" pitchFamily="2" charset="-122"/>
                        </a:rPr>
                        <a:t>对</a:t>
                      </a:r>
                      <a:r>
                        <a:rPr lang="zh-CN" sz="2000" b="1" dirty="0">
                          <a:effectLst/>
                          <a:latin typeface="+mn-lt"/>
                          <a:ea typeface="黑体" pitchFamily="2" charset="-122"/>
                        </a:rPr>
                        <a:t>屏蔽双绞线</a:t>
                      </a:r>
                      <a:r>
                        <a:rPr lang="zh-CN" sz="2000" b="1" dirty="0" smtClean="0">
                          <a:effectLst/>
                          <a:latin typeface="+mn-lt"/>
                          <a:ea typeface="黑体" pitchFamily="2" charset="-122"/>
                        </a:rPr>
                        <a:t>电缆</a:t>
                      </a:r>
                      <a:r>
                        <a:rPr lang="en-US" altLang="zh-CN" sz="2000" b="1" dirty="0" smtClean="0">
                          <a:effectLst/>
                          <a:latin typeface="+mn-lt"/>
                          <a:ea typeface="黑体" pitchFamily="2" charset="-122"/>
                        </a:rPr>
                        <a:t> </a:t>
                      </a:r>
                      <a:r>
                        <a:rPr lang="en-US" sz="2000" b="1" dirty="0" smtClean="0">
                          <a:effectLst/>
                          <a:latin typeface="+mn-lt"/>
                          <a:ea typeface="黑体" pitchFamily="2" charset="-122"/>
                        </a:rPr>
                        <a:t>STP</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9831">
                <a:tc>
                  <a:txBody>
                    <a:bodyPr/>
                    <a:lstStyle/>
                    <a:p>
                      <a:pPr algn="just">
                        <a:lnSpc>
                          <a:spcPct val="100000"/>
                        </a:lnSpc>
                        <a:spcAft>
                          <a:spcPts val="0"/>
                        </a:spcAft>
                        <a:tabLst>
                          <a:tab pos="1752600" algn="l"/>
                        </a:tabLst>
                      </a:pPr>
                      <a:r>
                        <a:rPr lang="en-US" sz="2000" b="1" dirty="0">
                          <a:effectLst/>
                          <a:latin typeface="+mn-lt"/>
                          <a:ea typeface="黑体" pitchFamily="2" charset="-122"/>
                        </a:rPr>
                        <a:t>1000BASE-T</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铜缆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100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smtClean="0">
                          <a:effectLst/>
                          <a:latin typeface="+mn-lt"/>
                          <a:ea typeface="黑体" pitchFamily="2" charset="-122"/>
                        </a:rPr>
                        <a:t>使用</a:t>
                      </a:r>
                      <a:r>
                        <a:rPr lang="en-US" altLang="zh-CN" sz="2000" b="1" dirty="0" smtClean="0">
                          <a:effectLst/>
                          <a:latin typeface="+mn-lt"/>
                          <a:ea typeface="黑体" pitchFamily="2" charset="-122"/>
                        </a:rPr>
                        <a:t> </a:t>
                      </a:r>
                      <a:r>
                        <a:rPr lang="en-US" sz="2000" b="1" dirty="0" smtClean="0">
                          <a:effectLst/>
                          <a:latin typeface="+mn-lt"/>
                          <a:ea typeface="黑体" pitchFamily="2" charset="-122"/>
                        </a:rPr>
                        <a:t>4 </a:t>
                      </a:r>
                      <a:r>
                        <a:rPr lang="zh-CN" sz="2000" b="1" dirty="0" smtClean="0">
                          <a:effectLst/>
                          <a:latin typeface="+mn-lt"/>
                          <a:ea typeface="黑体" pitchFamily="2" charset="-122"/>
                        </a:rPr>
                        <a:t>对</a:t>
                      </a:r>
                      <a:r>
                        <a:rPr lang="en-US" altLang="zh-CN" sz="2000" b="1" dirty="0" smtClean="0">
                          <a:effectLst/>
                          <a:latin typeface="+mn-lt"/>
                          <a:ea typeface="黑体" pitchFamily="2" charset="-122"/>
                        </a:rPr>
                        <a:t> </a:t>
                      </a:r>
                      <a:r>
                        <a:rPr lang="en-US" sz="2000" b="1" dirty="0" smtClean="0">
                          <a:effectLst/>
                          <a:latin typeface="+mn-lt"/>
                          <a:ea typeface="黑体" pitchFamily="2" charset="-122"/>
                        </a:rPr>
                        <a:t>UTP 5 </a:t>
                      </a:r>
                      <a:r>
                        <a:rPr lang="zh-CN" sz="2000" b="1" dirty="0" smtClean="0">
                          <a:effectLst/>
                          <a:latin typeface="+mn-lt"/>
                          <a:ea typeface="黑体" pitchFamily="2" charset="-122"/>
                        </a:rPr>
                        <a:t>类</a:t>
                      </a:r>
                      <a:r>
                        <a:rPr lang="zh-CN" sz="2000" b="1" dirty="0">
                          <a:effectLst/>
                          <a:latin typeface="+mn-lt"/>
                          <a:ea typeface="黑体" pitchFamily="2" charset="-122"/>
                        </a:rPr>
                        <a:t>线</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2576737" y="2679303"/>
            <a:ext cx="504056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752600" algn="l"/>
              </a:tabLst>
            </a:pPr>
            <a:r>
              <a:rPr kumimoji="0" lang="zh-CN" sz="2400" b="1" i="0" u="none" strike="noStrike" cap="none" normalizeH="0" baseline="0" dirty="0" smtClean="0">
                <a:ln>
                  <a:noFill/>
                </a:ln>
                <a:solidFill>
                  <a:schemeClr val="tx1"/>
                </a:solidFill>
                <a:effectLst/>
                <a:latin typeface="+mn-lt"/>
                <a:ea typeface="黑体" pitchFamily="2" charset="-122"/>
                <a:cs typeface="Times New Roman" pitchFamily="18" charset="0"/>
              </a:rPr>
              <a:t>吉比特以太网物理层标准</a:t>
            </a:r>
            <a:endParaRPr kumimoji="0" lang="zh-CN" sz="2400" b="1" i="0" u="none" strike="noStrike" cap="none" normalizeH="0" baseline="0" dirty="0" smtClean="0">
              <a:ln>
                <a:noFill/>
              </a:ln>
              <a:solidFill>
                <a:schemeClr val="tx1"/>
              </a:solidFill>
              <a:effectLst/>
              <a:latin typeface="+mn-lt"/>
              <a:ea typeface="黑体" pitchFamily="2" charset="-122"/>
            </a:endParaRPr>
          </a:p>
        </p:txBody>
      </p:sp>
    </p:spTree>
    <p:extLst>
      <p:ext uri="{BB962C8B-B14F-4D97-AF65-F5344CB8AC3E}">
        <p14:creationId xmlns="" xmlns:p14="http://schemas.microsoft.com/office/powerpoint/2010/main" val="76214798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en-US" sz="4000" dirty="0" smtClean="0"/>
              <a:t>半双工方式工作的</a:t>
            </a:r>
            <a:r>
              <a:rPr lang="zh-CN" altLang="en-US" sz="4000" dirty="0"/>
              <a:t>吉比特以太网</a:t>
            </a:r>
          </a:p>
        </p:txBody>
      </p:sp>
      <p:sp>
        <p:nvSpPr>
          <p:cNvPr id="488451" name="Rectangle 3"/>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a:t>吉比特以太网工作在半双工方式时，就必须进行碰撞</a:t>
            </a:r>
            <a:r>
              <a:rPr lang="zh-CN" altLang="zh-CN" dirty="0" smtClean="0"/>
              <a:t>检测</a:t>
            </a:r>
            <a:r>
              <a:rPr lang="zh-CN" altLang="en-US" dirty="0" smtClean="0"/>
              <a:t>。</a:t>
            </a:r>
            <a:endParaRPr lang="en-US" altLang="zh-CN" dirty="0" smtClean="0"/>
          </a:p>
          <a:p>
            <a:r>
              <a:rPr lang="zh-CN" altLang="en-US" dirty="0" smtClean="0"/>
              <a:t>为</a:t>
            </a:r>
            <a:r>
              <a:rPr lang="zh-CN" altLang="zh-CN" dirty="0" smtClean="0"/>
              <a:t>保持</a:t>
            </a:r>
            <a:r>
              <a:rPr lang="en-US" altLang="zh-CN" dirty="0" smtClean="0"/>
              <a:t> 64 </a:t>
            </a:r>
            <a:r>
              <a:rPr lang="zh-CN" altLang="en-US" dirty="0" smtClean="0"/>
              <a:t>字节最小帧长度，以及 </a:t>
            </a:r>
            <a:r>
              <a:rPr lang="en-US" altLang="zh-CN" dirty="0" smtClean="0"/>
              <a:t>100 </a:t>
            </a:r>
            <a:r>
              <a:rPr lang="zh-CN" altLang="en-US" dirty="0" smtClean="0"/>
              <a:t>米的</a:t>
            </a:r>
            <a:r>
              <a:rPr lang="zh-CN" altLang="zh-CN" dirty="0" smtClean="0"/>
              <a:t>网</a:t>
            </a:r>
            <a:r>
              <a:rPr lang="zh-CN" altLang="zh-CN" dirty="0"/>
              <a:t>段的</a:t>
            </a:r>
            <a:r>
              <a:rPr lang="zh-CN" altLang="zh-CN" dirty="0" smtClean="0"/>
              <a:t>最大长度，</a:t>
            </a:r>
            <a:r>
              <a:rPr lang="zh-CN" altLang="zh-CN" dirty="0"/>
              <a:t>吉比特</a:t>
            </a:r>
            <a:r>
              <a:rPr lang="zh-CN" altLang="zh-CN" dirty="0" smtClean="0"/>
              <a:t>以太网</a:t>
            </a:r>
            <a:r>
              <a:rPr lang="zh-CN" altLang="en-US" dirty="0" smtClean="0"/>
              <a:t>增加了两个功能：</a:t>
            </a:r>
            <a:endParaRPr lang="en-US" altLang="zh-CN" dirty="0" smtClean="0"/>
          </a:p>
          <a:p>
            <a:pPr lvl="1"/>
            <a:r>
              <a:rPr lang="zh-CN" altLang="zh-CN" dirty="0" smtClean="0">
                <a:solidFill>
                  <a:srgbClr val="FF0000"/>
                </a:solidFill>
              </a:rPr>
              <a:t>载波延伸</a:t>
            </a:r>
            <a:r>
              <a:rPr lang="en-US" altLang="zh-CN" dirty="0" smtClean="0">
                <a:solidFill>
                  <a:srgbClr val="0000FF"/>
                </a:solidFill>
              </a:rPr>
              <a:t> </a:t>
            </a:r>
            <a:r>
              <a:rPr lang="en-US" altLang="zh-CN" dirty="0" smtClean="0"/>
              <a:t>(</a:t>
            </a:r>
            <a:r>
              <a:rPr lang="en-US" altLang="zh-CN" dirty="0"/>
              <a:t>carrier extension</a:t>
            </a:r>
            <a:r>
              <a:rPr lang="en-US" altLang="zh-CN" dirty="0" smtClean="0"/>
              <a:t>)</a:t>
            </a:r>
          </a:p>
          <a:p>
            <a:pPr lvl="1"/>
            <a:r>
              <a:rPr lang="zh-CN" altLang="zh-CN" dirty="0" smtClean="0">
                <a:solidFill>
                  <a:srgbClr val="FF0000"/>
                </a:solidFill>
              </a:rPr>
              <a:t>分组突发</a:t>
            </a:r>
            <a:r>
              <a:rPr lang="en-US" altLang="zh-CN" dirty="0" smtClean="0">
                <a:solidFill>
                  <a:srgbClr val="FF0000"/>
                </a:solidFill>
              </a:rPr>
              <a:t> </a:t>
            </a:r>
            <a:r>
              <a:rPr lang="en-US" altLang="zh-CN" dirty="0" smtClean="0"/>
              <a:t>(</a:t>
            </a:r>
            <a:r>
              <a:rPr lang="en-US" altLang="zh-CN" dirty="0"/>
              <a:t>packet bursting)</a:t>
            </a:r>
            <a:endParaRPr lang="zh-CN" altLang="en-US" dirty="0"/>
          </a:p>
        </p:txBody>
      </p:sp>
    </p:spTree>
    <p:extLst>
      <p:ext uri="{BB962C8B-B14F-4D97-AF65-F5344CB8AC3E}">
        <p14:creationId xmlns="" xmlns:p14="http://schemas.microsoft.com/office/powerpoint/2010/main" val="224154928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zh-CN" dirty="0"/>
              <a:t>载波延伸</a:t>
            </a:r>
            <a:endParaRPr lang="zh-CN" altLang="en-US" dirty="0"/>
          </a:p>
        </p:txBody>
      </p:sp>
      <p:sp>
        <p:nvSpPr>
          <p:cNvPr id="488451" name="Rectangle 3"/>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lvl="1" indent="-342900">
              <a:buClr>
                <a:srgbClr val="333399"/>
              </a:buClr>
              <a:buSzPct val="75000"/>
            </a:pPr>
            <a:r>
              <a:rPr lang="zh-CN" altLang="en-US" dirty="0"/>
              <a:t>使最短帧长仍为 64 字节（这样可以保持兼容性），同时</a:t>
            </a:r>
            <a:r>
              <a:rPr lang="zh-CN" altLang="en-US" dirty="0">
                <a:solidFill>
                  <a:srgbClr val="FF0000"/>
                </a:solidFill>
              </a:rPr>
              <a:t>将争用时间增大为 512 字节。</a:t>
            </a:r>
            <a:endParaRPr lang="en-US" altLang="zh-CN" dirty="0">
              <a:solidFill>
                <a:srgbClr val="FF0000"/>
              </a:solidFill>
            </a:endParaRPr>
          </a:p>
          <a:p>
            <a:r>
              <a:rPr lang="zh-CN" altLang="en-US" sz="2800" dirty="0"/>
              <a:t>凡发送的 </a:t>
            </a:r>
            <a:r>
              <a:rPr lang="en-US" altLang="zh-CN" sz="2800" dirty="0"/>
              <a:t>MAC </a:t>
            </a:r>
            <a:r>
              <a:rPr lang="zh-CN" altLang="en-US" sz="2800" dirty="0"/>
              <a:t>帧长不足 512 字节时，就用一些特殊字符填充在帧的后面，使</a:t>
            </a:r>
            <a:r>
              <a:rPr lang="en-US" altLang="zh-CN" sz="2800" dirty="0"/>
              <a:t>MAC </a:t>
            </a:r>
            <a:r>
              <a:rPr lang="zh-CN" altLang="en-US" sz="2800" dirty="0"/>
              <a:t>帧的发送长度增大到 512 </a:t>
            </a:r>
            <a:r>
              <a:rPr lang="zh-CN" altLang="en-US" sz="2800" dirty="0" smtClean="0"/>
              <a:t>字节。接收</a:t>
            </a:r>
            <a:r>
              <a:rPr lang="zh-CN" altLang="en-US" sz="2800" dirty="0"/>
              <a:t>端在收到以太网的 </a:t>
            </a:r>
            <a:r>
              <a:rPr lang="en-US" altLang="zh-CN" sz="2800" dirty="0"/>
              <a:t>MAC </a:t>
            </a:r>
            <a:r>
              <a:rPr lang="zh-CN" altLang="en-US" sz="2800" dirty="0"/>
              <a:t>帧后，要将所填充的特殊字符删除后才向高层</a:t>
            </a:r>
            <a:r>
              <a:rPr lang="zh-CN" altLang="en-US" sz="2800" dirty="0" smtClean="0"/>
              <a:t>交付。</a:t>
            </a:r>
            <a:endParaRPr lang="zh-CN" altLang="en-US" sz="2800" dirty="0"/>
          </a:p>
          <a:p>
            <a:pPr marL="342900" lvl="1" indent="-342900">
              <a:buClr>
                <a:srgbClr val="333399"/>
              </a:buClr>
              <a:buSzPct val="75000"/>
            </a:pPr>
            <a:endParaRPr lang="zh-CN" altLang="en-US" dirty="0"/>
          </a:p>
          <a:p>
            <a:endParaRPr lang="zh-CN" altLang="en-US" dirty="0"/>
          </a:p>
        </p:txBody>
      </p:sp>
      <p:grpSp>
        <p:nvGrpSpPr>
          <p:cNvPr id="3" name="组合 2"/>
          <p:cNvGrpSpPr/>
          <p:nvPr/>
        </p:nvGrpSpPr>
        <p:grpSpPr>
          <a:xfrm>
            <a:off x="1496616" y="4293096"/>
            <a:ext cx="7419975" cy="1656184"/>
            <a:chOff x="1496616" y="4221088"/>
            <a:chExt cx="7419975" cy="1656184"/>
          </a:xfrm>
        </p:grpSpPr>
        <p:sp>
          <p:nvSpPr>
            <p:cNvPr id="6" name="Line 5"/>
            <p:cNvSpPr>
              <a:spLocks noChangeShapeType="1"/>
            </p:cNvSpPr>
            <p:nvPr/>
          </p:nvSpPr>
          <p:spPr bwMode="auto">
            <a:xfrm>
              <a:off x="1504553" y="5648672"/>
              <a:ext cx="7412038" cy="0"/>
            </a:xfrm>
            <a:prstGeom prst="line">
              <a:avLst/>
            </a:prstGeom>
            <a:noFill/>
            <a:ln w="19050">
              <a:solidFill>
                <a:srgbClr val="333399"/>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 name="Line 6"/>
            <p:cNvSpPr>
              <a:spLocks noChangeShapeType="1"/>
            </p:cNvSpPr>
            <p:nvPr/>
          </p:nvSpPr>
          <p:spPr bwMode="auto">
            <a:xfrm>
              <a:off x="1496616" y="4259188"/>
              <a:ext cx="0" cy="5603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 name="Rectangle 7"/>
            <p:cNvSpPr>
              <a:spLocks noChangeArrowheads="1"/>
            </p:cNvSpPr>
            <p:nvPr/>
          </p:nvSpPr>
          <p:spPr bwMode="auto">
            <a:xfrm>
              <a:off x="1496616" y="4227438"/>
              <a:ext cx="7419975" cy="576263"/>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9" name="Line 8"/>
            <p:cNvSpPr>
              <a:spLocks noChangeShapeType="1"/>
            </p:cNvSpPr>
            <p:nvPr/>
          </p:nvSpPr>
          <p:spPr bwMode="auto">
            <a:xfrm>
              <a:off x="2747566" y="4227438"/>
              <a:ext cx="0" cy="57626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 name="Line 9"/>
            <p:cNvSpPr>
              <a:spLocks noChangeShapeType="1"/>
            </p:cNvSpPr>
            <p:nvPr/>
          </p:nvSpPr>
          <p:spPr bwMode="auto">
            <a:xfrm>
              <a:off x="3998516" y="4227438"/>
              <a:ext cx="0" cy="57626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 name="Line 10"/>
            <p:cNvSpPr>
              <a:spLocks noChangeShapeType="1"/>
            </p:cNvSpPr>
            <p:nvPr/>
          </p:nvSpPr>
          <p:spPr bwMode="auto">
            <a:xfrm>
              <a:off x="5247878" y="4227438"/>
              <a:ext cx="0" cy="57626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 name="Line 11"/>
            <p:cNvSpPr>
              <a:spLocks noChangeShapeType="1"/>
            </p:cNvSpPr>
            <p:nvPr/>
          </p:nvSpPr>
          <p:spPr bwMode="auto">
            <a:xfrm>
              <a:off x="6500416" y="4227438"/>
              <a:ext cx="0" cy="57626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 name="Rectangle 12"/>
            <p:cNvSpPr>
              <a:spLocks noChangeArrowheads="1"/>
            </p:cNvSpPr>
            <p:nvPr/>
          </p:nvSpPr>
          <p:spPr bwMode="auto">
            <a:xfrm>
              <a:off x="1558528" y="4290938"/>
              <a:ext cx="1215077"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目地地址</a:t>
              </a:r>
            </a:p>
          </p:txBody>
        </p:sp>
        <p:sp>
          <p:nvSpPr>
            <p:cNvPr id="14" name="Rectangle 13"/>
            <p:cNvSpPr>
              <a:spLocks noChangeArrowheads="1"/>
            </p:cNvSpPr>
            <p:nvPr/>
          </p:nvSpPr>
          <p:spPr bwMode="auto">
            <a:xfrm>
              <a:off x="2907903" y="4290938"/>
              <a:ext cx="956994"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源地址</a:t>
              </a:r>
            </a:p>
          </p:txBody>
        </p:sp>
        <p:sp>
          <p:nvSpPr>
            <p:cNvPr id="15" name="Rectangle 14"/>
            <p:cNvSpPr>
              <a:spLocks noChangeArrowheads="1"/>
            </p:cNvSpPr>
            <p:nvPr/>
          </p:nvSpPr>
          <p:spPr bwMode="auto">
            <a:xfrm>
              <a:off x="4027091" y="4290938"/>
              <a:ext cx="1215077"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数据长度</a:t>
              </a:r>
            </a:p>
          </p:txBody>
        </p:sp>
        <p:sp>
          <p:nvSpPr>
            <p:cNvPr id="16" name="Rectangle 15"/>
            <p:cNvSpPr>
              <a:spLocks noChangeArrowheads="1"/>
            </p:cNvSpPr>
            <p:nvPr/>
          </p:nvSpPr>
          <p:spPr bwMode="auto">
            <a:xfrm>
              <a:off x="5428853" y="4290938"/>
              <a:ext cx="981039"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数    据</a:t>
              </a:r>
            </a:p>
          </p:txBody>
        </p:sp>
        <p:sp>
          <p:nvSpPr>
            <p:cNvPr id="17" name="Rectangle 16"/>
            <p:cNvSpPr>
              <a:spLocks noChangeArrowheads="1"/>
            </p:cNvSpPr>
            <p:nvPr/>
          </p:nvSpPr>
          <p:spPr bwMode="auto">
            <a:xfrm>
              <a:off x="6513116" y="4290938"/>
              <a:ext cx="697308"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000" b="1">
                  <a:solidFill>
                    <a:srgbClr val="000099"/>
                  </a:solidFill>
                  <a:latin typeface="+mn-lt"/>
                  <a:ea typeface="黑体" pitchFamily="2" charset="-122"/>
                </a:rPr>
                <a:t>FCS</a:t>
              </a:r>
            </a:p>
          </p:txBody>
        </p:sp>
        <p:sp>
          <p:nvSpPr>
            <p:cNvPr id="18" name="Line 17"/>
            <p:cNvSpPr>
              <a:spLocks noChangeShapeType="1"/>
            </p:cNvSpPr>
            <p:nvPr/>
          </p:nvSpPr>
          <p:spPr bwMode="auto">
            <a:xfrm>
              <a:off x="1498203" y="5108922"/>
              <a:ext cx="5751513" cy="0"/>
            </a:xfrm>
            <a:prstGeom prst="line">
              <a:avLst/>
            </a:prstGeom>
            <a:noFill/>
            <a:ln w="19050">
              <a:solidFill>
                <a:srgbClr val="333399"/>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 name="Rectangle 18"/>
            <p:cNvSpPr>
              <a:spLocks noChangeArrowheads="1"/>
            </p:cNvSpPr>
            <p:nvPr/>
          </p:nvSpPr>
          <p:spPr bwMode="auto">
            <a:xfrm>
              <a:off x="2831703" y="4921597"/>
              <a:ext cx="3290967" cy="397545"/>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000" b="1" dirty="0">
                  <a:solidFill>
                    <a:srgbClr val="000099"/>
                  </a:solidFill>
                  <a:latin typeface="+mn-lt"/>
                  <a:ea typeface="黑体" pitchFamily="2" charset="-122"/>
                </a:rPr>
                <a:t>MAC </a:t>
              </a:r>
              <a:r>
                <a:rPr lang="zh-CN" altLang="en-US" sz="2000" b="1" dirty="0">
                  <a:solidFill>
                    <a:srgbClr val="000099"/>
                  </a:solidFill>
                  <a:latin typeface="+mn-lt"/>
                  <a:ea typeface="黑体" pitchFamily="2" charset="-122"/>
                </a:rPr>
                <a:t>帧的最小值 = 64 字节</a:t>
              </a:r>
            </a:p>
          </p:txBody>
        </p:sp>
        <p:sp>
          <p:nvSpPr>
            <p:cNvPr id="20" name="Line 19"/>
            <p:cNvSpPr>
              <a:spLocks noChangeShapeType="1"/>
            </p:cNvSpPr>
            <p:nvPr/>
          </p:nvSpPr>
          <p:spPr bwMode="auto">
            <a:xfrm>
              <a:off x="1498203" y="4918422"/>
              <a:ext cx="0" cy="95885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1" name="Line 20"/>
            <p:cNvSpPr>
              <a:spLocks noChangeShapeType="1"/>
            </p:cNvSpPr>
            <p:nvPr/>
          </p:nvSpPr>
          <p:spPr bwMode="auto">
            <a:xfrm>
              <a:off x="7249716" y="4918422"/>
              <a:ext cx="0" cy="38417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2" name="Line 21"/>
            <p:cNvSpPr>
              <a:spLocks noChangeShapeType="1"/>
            </p:cNvSpPr>
            <p:nvPr/>
          </p:nvSpPr>
          <p:spPr bwMode="auto">
            <a:xfrm>
              <a:off x="7249716" y="4221088"/>
              <a:ext cx="0" cy="57626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3" name="Rectangle 22"/>
            <p:cNvSpPr>
              <a:spLocks noChangeArrowheads="1"/>
            </p:cNvSpPr>
            <p:nvPr/>
          </p:nvSpPr>
          <p:spPr bwMode="auto">
            <a:xfrm>
              <a:off x="7249716" y="4238551"/>
              <a:ext cx="1652587" cy="549275"/>
            </a:xfrm>
            <a:prstGeom prst="rect">
              <a:avLst/>
            </a:prstGeom>
            <a:solidFill>
              <a:srgbClr val="CCE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4" name="Rectangle 23"/>
            <p:cNvSpPr>
              <a:spLocks noChangeArrowheads="1"/>
            </p:cNvSpPr>
            <p:nvPr/>
          </p:nvSpPr>
          <p:spPr bwMode="auto">
            <a:xfrm>
              <a:off x="7564041" y="4290938"/>
              <a:ext cx="1215077"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dirty="0">
                  <a:solidFill>
                    <a:srgbClr val="000099"/>
                  </a:solidFill>
                  <a:latin typeface="+mn-lt"/>
                  <a:ea typeface="黑体" pitchFamily="2" charset="-122"/>
                </a:rPr>
                <a:t>载波延伸</a:t>
              </a:r>
            </a:p>
          </p:txBody>
        </p:sp>
        <p:sp>
          <p:nvSpPr>
            <p:cNvPr id="27" name="Rectangle 27"/>
            <p:cNvSpPr>
              <a:spLocks noChangeArrowheads="1"/>
            </p:cNvSpPr>
            <p:nvPr/>
          </p:nvSpPr>
          <p:spPr bwMode="auto">
            <a:xfrm>
              <a:off x="2072680" y="5420072"/>
              <a:ext cx="6375144" cy="397545"/>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dirty="0">
                  <a:solidFill>
                    <a:srgbClr val="000099"/>
                  </a:solidFill>
                  <a:latin typeface="+mn-lt"/>
                  <a:ea typeface="黑体" pitchFamily="2" charset="-122"/>
                </a:rPr>
                <a:t>加上</a:t>
              </a:r>
              <a:r>
                <a:rPr lang="zh-CN" altLang="en-US" sz="2000" b="1" dirty="0">
                  <a:solidFill>
                    <a:srgbClr val="000099"/>
                  </a:solidFill>
                  <a:latin typeface="+mn-lt"/>
                  <a:ea typeface="黑体" pitchFamily="2" charset="-122"/>
                  <a:sym typeface="Symbol" pitchFamily="18" charset="2"/>
                </a:rPr>
                <a:t>载波延伸使 </a:t>
              </a:r>
              <a:r>
                <a:rPr lang="en-US" altLang="zh-CN" sz="2000" b="1" dirty="0">
                  <a:solidFill>
                    <a:srgbClr val="000099"/>
                  </a:solidFill>
                  <a:latin typeface="+mn-lt"/>
                  <a:ea typeface="黑体" pitchFamily="2" charset="-122"/>
                  <a:sym typeface="Symbol" pitchFamily="18" charset="2"/>
                </a:rPr>
                <a:t>MAC </a:t>
              </a:r>
              <a:r>
                <a:rPr lang="zh-CN" altLang="en-US" sz="2000" b="1" dirty="0">
                  <a:solidFill>
                    <a:srgbClr val="000099"/>
                  </a:solidFill>
                  <a:latin typeface="+mn-lt"/>
                  <a:ea typeface="黑体" pitchFamily="2" charset="-122"/>
                  <a:sym typeface="Symbol" pitchFamily="18" charset="2"/>
                </a:rPr>
                <a:t>帧长度 = </a:t>
              </a:r>
              <a:r>
                <a:rPr lang="zh-CN" altLang="en-US" sz="2000" b="1" dirty="0">
                  <a:solidFill>
                    <a:srgbClr val="000099"/>
                  </a:solidFill>
                  <a:latin typeface="+mn-lt"/>
                  <a:ea typeface="黑体" pitchFamily="2" charset="-122"/>
                </a:rPr>
                <a:t>争用期</a:t>
              </a:r>
              <a:r>
                <a:rPr lang="zh-CN" altLang="en-US" sz="2000" b="1" dirty="0" smtClean="0">
                  <a:solidFill>
                    <a:srgbClr val="000099"/>
                  </a:solidFill>
                  <a:latin typeface="+mn-lt"/>
                  <a:ea typeface="黑体" pitchFamily="2" charset="-122"/>
                </a:rPr>
                <a:t>长度 </a:t>
              </a:r>
              <a:r>
                <a:rPr lang="en-US" altLang="zh-CN" sz="2000" b="1" dirty="0" smtClean="0">
                  <a:solidFill>
                    <a:srgbClr val="000099"/>
                  </a:solidFill>
                  <a:latin typeface="+mn-lt"/>
                  <a:ea typeface="黑体" pitchFamily="2" charset="-122"/>
                </a:rPr>
                <a:t>= </a:t>
              </a:r>
              <a:r>
                <a:rPr lang="zh-CN" altLang="en-US" sz="2000" b="1" dirty="0" smtClean="0">
                  <a:solidFill>
                    <a:srgbClr val="000099"/>
                  </a:solidFill>
                  <a:latin typeface="+mn-lt"/>
                  <a:ea typeface="黑体" pitchFamily="2" charset="-122"/>
                </a:rPr>
                <a:t>512 </a:t>
              </a:r>
              <a:r>
                <a:rPr lang="zh-CN" altLang="en-US" sz="2000" b="1" dirty="0">
                  <a:solidFill>
                    <a:srgbClr val="000099"/>
                  </a:solidFill>
                  <a:latin typeface="+mn-lt"/>
                  <a:ea typeface="黑体" pitchFamily="2" charset="-122"/>
                </a:rPr>
                <a:t>字节</a:t>
              </a:r>
            </a:p>
          </p:txBody>
        </p:sp>
        <p:sp>
          <p:nvSpPr>
            <p:cNvPr id="28" name="Line 19"/>
            <p:cNvSpPr>
              <a:spLocks noChangeShapeType="1"/>
            </p:cNvSpPr>
            <p:nvPr/>
          </p:nvSpPr>
          <p:spPr bwMode="auto">
            <a:xfrm>
              <a:off x="8916591" y="4918422"/>
              <a:ext cx="0" cy="95885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0" name="矩形 29"/>
          <p:cNvSpPr/>
          <p:nvPr/>
        </p:nvSpPr>
        <p:spPr>
          <a:xfrm>
            <a:off x="3512840" y="5919663"/>
            <a:ext cx="3096344" cy="461665"/>
          </a:xfrm>
          <a:prstGeom prst="rect">
            <a:avLst/>
          </a:prstGeom>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zh-CN" altLang="zh-CN" sz="2400" b="1" dirty="0" smtClean="0">
                <a:latin typeface="+mn-lt"/>
                <a:ea typeface="黑体" pitchFamily="2" charset="-122"/>
                <a:cs typeface="Times New Roman" pitchFamily="18" charset="0"/>
              </a:rPr>
              <a:t>载波</a:t>
            </a:r>
            <a:r>
              <a:rPr lang="zh-CN" altLang="zh-CN" sz="2400" b="1" dirty="0">
                <a:latin typeface="+mn-lt"/>
                <a:ea typeface="黑体" pitchFamily="2" charset="-122"/>
                <a:cs typeface="Times New Roman" pitchFamily="18" charset="0"/>
              </a:rPr>
              <a:t>延伸</a:t>
            </a:r>
            <a:endParaRPr lang="zh-CN" altLang="en-US" sz="2400" b="1" dirty="0">
              <a:latin typeface="+mn-lt"/>
              <a:ea typeface="黑体" pitchFamily="2" charset="-122"/>
              <a:cs typeface="Times New Roman" pitchFamily="18" charset="0"/>
            </a:endParaRPr>
          </a:p>
        </p:txBody>
      </p:sp>
    </p:spTree>
    <p:extLst>
      <p:ext uri="{BB962C8B-B14F-4D97-AF65-F5344CB8AC3E}">
        <p14:creationId xmlns="" xmlns:p14="http://schemas.microsoft.com/office/powerpoint/2010/main" val="217603013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zh-CN" dirty="0"/>
              <a:t>分组突发</a:t>
            </a:r>
            <a:endParaRPr lang="zh-CN" altLang="en-US" dirty="0"/>
          </a:p>
        </p:txBody>
      </p:sp>
      <p:sp>
        <p:nvSpPr>
          <p:cNvPr id="488451" name="Rectangle 3"/>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a:t>当很多短帧要发送时，第一个短帧要</a:t>
            </a:r>
            <a:r>
              <a:rPr lang="zh-CN" altLang="en-US" sz="2800" dirty="0" smtClean="0"/>
              <a:t>采用载波延伸方法</a:t>
            </a:r>
            <a:r>
              <a:rPr lang="zh-CN" altLang="en-US" sz="2800" dirty="0"/>
              <a:t>进行</a:t>
            </a:r>
            <a:r>
              <a:rPr lang="zh-CN" altLang="en-US" sz="2800" dirty="0" smtClean="0"/>
              <a:t>填充，随后</a:t>
            </a:r>
            <a:r>
              <a:rPr lang="zh-CN" altLang="en-US" sz="2800" dirty="0"/>
              <a:t>的一些短帧则可一个接一个地发送，只需留有必要的帧间最小间隔即可。这样就形成可一串分组的突发，直到达到 1500 字节或稍多一些</a:t>
            </a:r>
            <a:r>
              <a:rPr lang="zh-CN" altLang="en-US" sz="2800" dirty="0" smtClean="0"/>
              <a:t>为止。</a:t>
            </a:r>
            <a:endParaRPr lang="zh-CN" altLang="en-US" sz="2800" dirty="0"/>
          </a:p>
          <a:p>
            <a:pPr marL="342900" lvl="1" indent="-342900">
              <a:buClr>
                <a:srgbClr val="333399"/>
              </a:buClr>
              <a:buSzPct val="75000"/>
            </a:pPr>
            <a:endParaRPr lang="zh-CN" altLang="en-US" sz="2400" dirty="0"/>
          </a:p>
          <a:p>
            <a:endParaRPr lang="zh-CN" altLang="en-US" sz="2800" dirty="0"/>
          </a:p>
        </p:txBody>
      </p:sp>
      <p:grpSp>
        <p:nvGrpSpPr>
          <p:cNvPr id="3" name="组合 2"/>
          <p:cNvGrpSpPr/>
          <p:nvPr/>
        </p:nvGrpSpPr>
        <p:grpSpPr>
          <a:xfrm>
            <a:off x="629220" y="3165698"/>
            <a:ext cx="9004300" cy="2495550"/>
            <a:chOff x="488504" y="3284984"/>
            <a:chExt cx="9004300" cy="2495550"/>
          </a:xfrm>
        </p:grpSpPr>
        <p:sp>
          <p:nvSpPr>
            <p:cNvPr id="29" name="Freeform 5"/>
            <p:cNvSpPr>
              <a:spLocks/>
            </p:cNvSpPr>
            <p:nvPr/>
          </p:nvSpPr>
          <p:spPr bwMode="auto">
            <a:xfrm>
              <a:off x="488504" y="5085209"/>
              <a:ext cx="8991600" cy="498475"/>
            </a:xfrm>
            <a:custGeom>
              <a:avLst/>
              <a:gdLst>
                <a:gd name="T0" fmla="*/ 0 w 5296"/>
                <a:gd name="T1" fmla="*/ 344 h 344"/>
                <a:gd name="T2" fmla="*/ 680 w 5296"/>
                <a:gd name="T3" fmla="*/ 344 h 344"/>
                <a:gd name="T4" fmla="*/ 680 w 5296"/>
                <a:gd name="T5" fmla="*/ 0 h 344"/>
                <a:gd name="T6" fmla="*/ 4664 w 5296"/>
                <a:gd name="T7" fmla="*/ 0 h 344"/>
                <a:gd name="T8" fmla="*/ 4664 w 5296"/>
                <a:gd name="T9" fmla="*/ 344 h 344"/>
                <a:gd name="T10" fmla="*/ 5296 w 5296"/>
                <a:gd name="T11" fmla="*/ 344 h 344"/>
              </a:gdLst>
              <a:ahLst/>
              <a:cxnLst>
                <a:cxn ang="0">
                  <a:pos x="T0" y="T1"/>
                </a:cxn>
                <a:cxn ang="0">
                  <a:pos x="T2" y="T3"/>
                </a:cxn>
                <a:cxn ang="0">
                  <a:pos x="T4" y="T5"/>
                </a:cxn>
                <a:cxn ang="0">
                  <a:pos x="T6" y="T7"/>
                </a:cxn>
                <a:cxn ang="0">
                  <a:pos x="T8" y="T9"/>
                </a:cxn>
                <a:cxn ang="0">
                  <a:pos x="T10" y="T11"/>
                </a:cxn>
              </a:cxnLst>
              <a:rect l="0" t="0" r="r" b="b"/>
              <a:pathLst>
                <a:path w="5296" h="344">
                  <a:moveTo>
                    <a:pt x="0" y="344"/>
                  </a:moveTo>
                  <a:lnTo>
                    <a:pt x="680" y="344"/>
                  </a:lnTo>
                  <a:lnTo>
                    <a:pt x="680" y="0"/>
                  </a:lnTo>
                  <a:lnTo>
                    <a:pt x="4664" y="0"/>
                  </a:lnTo>
                  <a:lnTo>
                    <a:pt x="4664" y="344"/>
                  </a:lnTo>
                  <a:lnTo>
                    <a:pt x="5296" y="344"/>
                  </a:lnTo>
                </a:path>
              </a:pathLst>
            </a:custGeom>
            <a:solidFill>
              <a:srgbClr val="FFFF99"/>
            </a:solidFill>
            <a:ln w="28575" cmpd="sng">
              <a:solidFill>
                <a:srgbClr val="333399"/>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0" name="Text Box 6"/>
            <p:cNvSpPr txBox="1">
              <a:spLocks noChangeArrowheads="1"/>
            </p:cNvSpPr>
            <p:nvPr/>
          </p:nvSpPr>
          <p:spPr bwMode="auto">
            <a:xfrm>
              <a:off x="591236" y="4934396"/>
              <a:ext cx="881973" cy="5909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b="1">
                  <a:solidFill>
                    <a:srgbClr val="000099"/>
                  </a:solidFill>
                  <a:latin typeface="+mn-lt"/>
                  <a:ea typeface="黑体" pitchFamily="2" charset="-122"/>
                </a:rPr>
                <a:t>发送的</a:t>
              </a:r>
            </a:p>
            <a:p>
              <a:pPr algn="ctr">
                <a:lnSpc>
                  <a:spcPct val="90000"/>
                </a:lnSpc>
              </a:pPr>
              <a:r>
                <a:rPr lang="zh-CN" altLang="en-US" b="1">
                  <a:solidFill>
                    <a:srgbClr val="000099"/>
                  </a:solidFill>
                  <a:latin typeface="+mn-lt"/>
                  <a:ea typeface="黑体" pitchFamily="2" charset="-122"/>
                </a:rPr>
                <a:t>数据 </a:t>
              </a:r>
            </a:p>
          </p:txBody>
        </p:sp>
        <p:sp>
          <p:nvSpPr>
            <p:cNvPr id="31" name="Text Box 7"/>
            <p:cNvSpPr txBox="1">
              <a:spLocks noChangeArrowheads="1"/>
            </p:cNvSpPr>
            <p:nvPr/>
          </p:nvSpPr>
          <p:spPr bwMode="auto">
            <a:xfrm>
              <a:off x="1629917" y="5139184"/>
              <a:ext cx="656461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smtClean="0">
                  <a:solidFill>
                    <a:srgbClr val="000099"/>
                  </a:solidFill>
                  <a:latin typeface="+mn-lt"/>
                  <a:ea typeface="黑体" pitchFamily="2" charset="-122"/>
                </a:rPr>
                <a:t> 帧#</a:t>
              </a:r>
              <a:r>
                <a:rPr lang="zh-CN" altLang="en-US" b="1" dirty="0">
                  <a:solidFill>
                    <a:srgbClr val="000099"/>
                  </a:solidFill>
                  <a:latin typeface="+mn-lt"/>
                  <a:ea typeface="黑体" pitchFamily="2" charset="-122"/>
                </a:rPr>
                <a:t>1 </a:t>
              </a:r>
              <a:r>
                <a:rPr lang="zh-CN" altLang="en-US" b="1" dirty="0" smtClean="0">
                  <a:solidFill>
                    <a:srgbClr val="000099"/>
                  </a:solidFill>
                  <a:latin typeface="+mn-lt"/>
                  <a:ea typeface="黑体" pitchFamily="2" charset="-122"/>
                </a:rPr>
                <a:t>    </a:t>
              </a:r>
              <a:r>
                <a:rPr lang="en-US" altLang="zh-CN" b="1" i="1" dirty="0" smtClean="0">
                  <a:solidFill>
                    <a:srgbClr val="000099"/>
                  </a:solidFill>
                  <a:latin typeface="+mn-lt"/>
                  <a:ea typeface="黑体" pitchFamily="2" charset="-122"/>
                </a:rPr>
                <a:t>RRRRRRRR     </a:t>
              </a:r>
              <a:r>
                <a:rPr lang="zh-CN" altLang="en-US" b="1" dirty="0" smtClean="0">
                  <a:solidFill>
                    <a:srgbClr val="000099"/>
                  </a:solidFill>
                  <a:ea typeface="黑体" pitchFamily="2" charset="-122"/>
                </a:rPr>
                <a:t>帧</a:t>
              </a:r>
              <a:r>
                <a:rPr lang="zh-CN" altLang="en-US" b="1" dirty="0" smtClean="0">
                  <a:solidFill>
                    <a:srgbClr val="000099"/>
                  </a:solidFill>
                  <a:latin typeface="+mn-lt"/>
                  <a:ea typeface="黑体" pitchFamily="2" charset="-122"/>
                </a:rPr>
                <a:t>#2    </a:t>
              </a:r>
              <a:r>
                <a:rPr lang="en-US" altLang="zh-CN" b="1" i="1" dirty="0" smtClean="0">
                  <a:solidFill>
                    <a:srgbClr val="000099"/>
                  </a:solidFill>
                  <a:latin typeface="+mn-lt"/>
                  <a:ea typeface="黑体" pitchFamily="2" charset="-122"/>
                </a:rPr>
                <a:t>RRRR      </a:t>
              </a:r>
              <a:r>
                <a:rPr lang="zh-CN" altLang="en-US" b="1" dirty="0" smtClean="0">
                  <a:solidFill>
                    <a:srgbClr val="000099"/>
                  </a:solidFill>
                  <a:ea typeface="黑体" pitchFamily="2" charset="-122"/>
                </a:rPr>
                <a:t>帧</a:t>
              </a:r>
              <a:r>
                <a:rPr lang="zh-CN" altLang="en-US" b="1" dirty="0" smtClean="0">
                  <a:solidFill>
                    <a:srgbClr val="000099"/>
                  </a:solidFill>
                  <a:latin typeface="+mn-lt"/>
                  <a:ea typeface="黑体" pitchFamily="2" charset="-122"/>
                </a:rPr>
                <a:t>#</a:t>
              </a:r>
              <a:r>
                <a:rPr lang="zh-CN" altLang="en-US" b="1" dirty="0">
                  <a:solidFill>
                    <a:srgbClr val="000099"/>
                  </a:solidFill>
                  <a:latin typeface="+mn-lt"/>
                  <a:ea typeface="黑体" pitchFamily="2" charset="-122"/>
                </a:rPr>
                <a:t>3 </a:t>
              </a:r>
              <a:r>
                <a:rPr lang="zh-CN" altLang="en-US" b="1" dirty="0" smtClean="0">
                  <a:solidFill>
                    <a:srgbClr val="000099"/>
                  </a:solidFill>
                  <a:latin typeface="+mn-lt"/>
                  <a:ea typeface="黑体" pitchFamily="2" charset="-122"/>
                </a:rPr>
                <a:t>    </a:t>
              </a:r>
              <a:r>
                <a:rPr lang="en-US" altLang="zh-CN" b="1" i="1" dirty="0" smtClean="0">
                  <a:solidFill>
                    <a:srgbClr val="000099"/>
                  </a:solidFill>
                  <a:latin typeface="+mn-lt"/>
                  <a:ea typeface="黑体" pitchFamily="2" charset="-122"/>
                </a:rPr>
                <a:t>RRR    </a:t>
              </a:r>
              <a:r>
                <a:rPr lang="zh-CN" altLang="en-US" b="1" dirty="0" smtClean="0">
                  <a:solidFill>
                    <a:srgbClr val="000099"/>
                  </a:solidFill>
                  <a:ea typeface="黑体" pitchFamily="2" charset="-122"/>
                </a:rPr>
                <a:t>帧</a:t>
              </a:r>
              <a:r>
                <a:rPr lang="zh-CN" altLang="en-US" b="1" dirty="0" smtClean="0">
                  <a:solidFill>
                    <a:srgbClr val="000099"/>
                  </a:solidFill>
                  <a:latin typeface="+mn-lt"/>
                  <a:ea typeface="黑体" pitchFamily="2" charset="-122"/>
                </a:rPr>
                <a:t>#</a:t>
              </a:r>
              <a:r>
                <a:rPr lang="zh-CN" altLang="en-US" b="1" dirty="0">
                  <a:solidFill>
                    <a:srgbClr val="000099"/>
                  </a:solidFill>
                  <a:latin typeface="+mn-lt"/>
                  <a:ea typeface="黑体" pitchFamily="2" charset="-122"/>
                </a:rPr>
                <a:t>4</a:t>
              </a:r>
            </a:p>
          </p:txBody>
        </p:sp>
        <p:sp>
          <p:nvSpPr>
            <p:cNvPr id="32" name="Freeform 8"/>
            <p:cNvSpPr>
              <a:spLocks/>
            </p:cNvSpPr>
            <p:nvPr/>
          </p:nvSpPr>
          <p:spPr bwMode="auto">
            <a:xfrm>
              <a:off x="2539554" y="5080446"/>
              <a:ext cx="1581150" cy="492125"/>
            </a:xfrm>
            <a:custGeom>
              <a:avLst/>
              <a:gdLst>
                <a:gd name="T0" fmla="*/ 0 w 996"/>
                <a:gd name="T1" fmla="*/ 3 h 310"/>
                <a:gd name="T2" fmla="*/ 0 w 996"/>
                <a:gd name="T3" fmla="*/ 310 h 310"/>
                <a:gd name="T4" fmla="*/ 996 w 996"/>
                <a:gd name="T5" fmla="*/ 306 h 310"/>
                <a:gd name="T6" fmla="*/ 996 w 996"/>
                <a:gd name="T7" fmla="*/ 0 h 310"/>
              </a:gdLst>
              <a:ahLst/>
              <a:cxnLst>
                <a:cxn ang="0">
                  <a:pos x="T0" y="T1"/>
                </a:cxn>
                <a:cxn ang="0">
                  <a:pos x="T2" y="T3"/>
                </a:cxn>
                <a:cxn ang="0">
                  <a:pos x="T4" y="T5"/>
                </a:cxn>
                <a:cxn ang="0">
                  <a:pos x="T6" y="T7"/>
                </a:cxn>
              </a:cxnLst>
              <a:rect l="0" t="0" r="r" b="b"/>
              <a:pathLst>
                <a:path w="996" h="310">
                  <a:moveTo>
                    <a:pt x="0" y="3"/>
                  </a:moveTo>
                  <a:lnTo>
                    <a:pt x="0" y="310"/>
                  </a:lnTo>
                  <a:lnTo>
                    <a:pt x="996" y="306"/>
                  </a:lnTo>
                  <a:lnTo>
                    <a:pt x="996" y="0"/>
                  </a:ln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3" name="Freeform 9"/>
            <p:cNvSpPr>
              <a:spLocks/>
            </p:cNvSpPr>
            <p:nvPr/>
          </p:nvSpPr>
          <p:spPr bwMode="auto">
            <a:xfrm>
              <a:off x="4930329" y="5074096"/>
              <a:ext cx="949325" cy="498475"/>
            </a:xfrm>
            <a:custGeom>
              <a:avLst/>
              <a:gdLst>
                <a:gd name="T0" fmla="*/ 0 w 560"/>
                <a:gd name="T1" fmla="*/ 0 h 344"/>
                <a:gd name="T2" fmla="*/ 0 w 560"/>
                <a:gd name="T3" fmla="*/ 344 h 344"/>
                <a:gd name="T4" fmla="*/ 560 w 560"/>
                <a:gd name="T5" fmla="*/ 344 h 344"/>
                <a:gd name="T6" fmla="*/ 560 w 560"/>
                <a:gd name="T7" fmla="*/ 8 h 344"/>
              </a:gdLst>
              <a:ahLst/>
              <a:cxnLst>
                <a:cxn ang="0">
                  <a:pos x="T0" y="T1"/>
                </a:cxn>
                <a:cxn ang="0">
                  <a:pos x="T2" y="T3"/>
                </a:cxn>
                <a:cxn ang="0">
                  <a:pos x="T4" y="T5"/>
                </a:cxn>
                <a:cxn ang="0">
                  <a:pos x="T6" y="T7"/>
                </a:cxn>
              </a:cxnLst>
              <a:rect l="0" t="0" r="r" b="b"/>
              <a:pathLst>
                <a:path w="560" h="344">
                  <a:moveTo>
                    <a:pt x="0" y="0"/>
                  </a:moveTo>
                  <a:lnTo>
                    <a:pt x="0" y="344"/>
                  </a:lnTo>
                  <a:lnTo>
                    <a:pt x="560" y="344"/>
                  </a:lnTo>
                  <a:lnTo>
                    <a:pt x="560" y="8"/>
                  </a:ln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4" name="Freeform 10"/>
            <p:cNvSpPr>
              <a:spLocks/>
            </p:cNvSpPr>
            <p:nvPr/>
          </p:nvSpPr>
          <p:spPr bwMode="auto">
            <a:xfrm>
              <a:off x="6722617" y="5085209"/>
              <a:ext cx="719137" cy="498475"/>
            </a:xfrm>
            <a:custGeom>
              <a:avLst/>
              <a:gdLst>
                <a:gd name="T0" fmla="*/ 0 w 424"/>
                <a:gd name="T1" fmla="*/ 0 h 344"/>
                <a:gd name="T2" fmla="*/ 0 w 424"/>
                <a:gd name="T3" fmla="*/ 344 h 344"/>
                <a:gd name="T4" fmla="*/ 424 w 424"/>
                <a:gd name="T5" fmla="*/ 344 h 344"/>
                <a:gd name="T6" fmla="*/ 424 w 424"/>
                <a:gd name="T7" fmla="*/ 8 h 344"/>
              </a:gdLst>
              <a:ahLst/>
              <a:cxnLst>
                <a:cxn ang="0">
                  <a:pos x="T0" y="T1"/>
                </a:cxn>
                <a:cxn ang="0">
                  <a:pos x="T2" y="T3"/>
                </a:cxn>
                <a:cxn ang="0">
                  <a:pos x="T4" y="T5"/>
                </a:cxn>
                <a:cxn ang="0">
                  <a:pos x="T6" y="T7"/>
                </a:cxn>
              </a:cxnLst>
              <a:rect l="0" t="0" r="r" b="b"/>
              <a:pathLst>
                <a:path w="424" h="344">
                  <a:moveTo>
                    <a:pt x="0" y="0"/>
                  </a:moveTo>
                  <a:lnTo>
                    <a:pt x="0" y="344"/>
                  </a:lnTo>
                  <a:lnTo>
                    <a:pt x="424" y="344"/>
                  </a:lnTo>
                  <a:lnTo>
                    <a:pt x="424" y="8"/>
                  </a:ln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5" name="Line 11"/>
            <p:cNvSpPr>
              <a:spLocks noChangeShapeType="1"/>
            </p:cNvSpPr>
            <p:nvPr/>
          </p:nvSpPr>
          <p:spPr bwMode="auto">
            <a:xfrm>
              <a:off x="1642617" y="3835846"/>
              <a:ext cx="2363787" cy="0"/>
            </a:xfrm>
            <a:prstGeom prst="line">
              <a:avLst/>
            </a:prstGeom>
            <a:noFill/>
            <a:ln w="9525">
              <a:solidFill>
                <a:srgbClr val="333399"/>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6" name="Text Box 12"/>
            <p:cNvSpPr txBox="1">
              <a:spLocks noChangeArrowheads="1"/>
            </p:cNvSpPr>
            <p:nvPr/>
          </p:nvSpPr>
          <p:spPr bwMode="auto">
            <a:xfrm>
              <a:off x="1879972" y="3632646"/>
              <a:ext cx="1931940" cy="36933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a:solidFill>
                    <a:srgbClr val="0000CC"/>
                  </a:solidFill>
                  <a:latin typeface="+mn-lt"/>
                  <a:ea typeface="黑体" pitchFamily="2" charset="-122"/>
                </a:rPr>
                <a:t>争用期 512 字节</a:t>
              </a:r>
            </a:p>
          </p:txBody>
        </p:sp>
        <p:sp>
          <p:nvSpPr>
            <p:cNvPr id="37" name="Line 13"/>
            <p:cNvSpPr>
              <a:spLocks noChangeShapeType="1"/>
            </p:cNvSpPr>
            <p:nvPr/>
          </p:nvSpPr>
          <p:spPr bwMode="auto">
            <a:xfrm>
              <a:off x="1642617" y="3488184"/>
              <a:ext cx="6356350" cy="0"/>
            </a:xfrm>
            <a:prstGeom prst="line">
              <a:avLst/>
            </a:prstGeom>
            <a:noFill/>
            <a:ln w="19050">
              <a:solidFill>
                <a:srgbClr val="333399"/>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8" name="Text Box 14"/>
            <p:cNvSpPr txBox="1">
              <a:spLocks noChangeArrowheads="1"/>
            </p:cNvSpPr>
            <p:nvPr/>
          </p:nvSpPr>
          <p:spPr bwMode="auto">
            <a:xfrm>
              <a:off x="3107737" y="3284984"/>
              <a:ext cx="3443571" cy="36933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a:solidFill>
                    <a:srgbClr val="0000CC"/>
                  </a:solidFill>
                  <a:latin typeface="+mn-lt"/>
                  <a:ea typeface="黑体" pitchFamily="2" charset="-122"/>
                </a:rPr>
                <a:t>将突发计时器设定为 1500 字节</a:t>
              </a:r>
            </a:p>
          </p:txBody>
        </p:sp>
        <p:sp>
          <p:nvSpPr>
            <p:cNvPr id="39" name="Text Box 15"/>
            <p:cNvSpPr txBox="1">
              <a:spLocks noChangeArrowheads="1"/>
            </p:cNvSpPr>
            <p:nvPr/>
          </p:nvSpPr>
          <p:spPr bwMode="auto">
            <a:xfrm>
              <a:off x="2072680" y="4643844"/>
              <a:ext cx="1114408"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dirty="0">
                  <a:solidFill>
                    <a:srgbClr val="0000CC"/>
                  </a:solidFill>
                  <a:latin typeface="+mn-lt"/>
                  <a:ea typeface="黑体" pitchFamily="2" charset="-122"/>
                </a:rPr>
                <a:t>载波延伸</a:t>
              </a:r>
            </a:p>
          </p:txBody>
        </p:sp>
        <p:sp>
          <p:nvSpPr>
            <p:cNvPr id="40" name="Line 16"/>
            <p:cNvSpPr>
              <a:spLocks noChangeShapeType="1"/>
            </p:cNvSpPr>
            <p:nvPr/>
          </p:nvSpPr>
          <p:spPr bwMode="auto">
            <a:xfrm>
              <a:off x="2860229" y="4926459"/>
              <a:ext cx="411163" cy="274637"/>
            </a:xfrm>
            <a:prstGeom prst="line">
              <a:avLst/>
            </a:prstGeom>
            <a:noFill/>
            <a:ln w="9525">
              <a:solidFill>
                <a:schemeClr val="tx1"/>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1" name="Text Box 17"/>
            <p:cNvSpPr txBox="1">
              <a:spLocks noChangeArrowheads="1"/>
            </p:cNvSpPr>
            <p:nvPr/>
          </p:nvSpPr>
          <p:spPr bwMode="auto">
            <a:xfrm>
              <a:off x="704404" y="3888234"/>
              <a:ext cx="713657" cy="5909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b="1" dirty="0">
                  <a:solidFill>
                    <a:srgbClr val="000099"/>
                  </a:solidFill>
                  <a:latin typeface="+mn-lt"/>
                  <a:ea typeface="黑体" pitchFamily="2" charset="-122"/>
                </a:rPr>
                <a:t>载波</a:t>
              </a:r>
            </a:p>
            <a:p>
              <a:pPr>
                <a:lnSpc>
                  <a:spcPct val="90000"/>
                </a:lnSpc>
              </a:pPr>
              <a:r>
                <a:rPr lang="zh-CN" altLang="en-US" b="1" dirty="0">
                  <a:solidFill>
                    <a:srgbClr val="000099"/>
                  </a:solidFill>
                  <a:latin typeface="+mn-lt"/>
                  <a:ea typeface="黑体" pitchFamily="2" charset="-122"/>
                </a:rPr>
                <a:t>监听 </a:t>
              </a:r>
            </a:p>
          </p:txBody>
        </p:sp>
        <p:sp>
          <p:nvSpPr>
            <p:cNvPr id="42" name="Freeform 18"/>
            <p:cNvSpPr>
              <a:spLocks/>
            </p:cNvSpPr>
            <p:nvPr/>
          </p:nvSpPr>
          <p:spPr bwMode="auto">
            <a:xfrm>
              <a:off x="501204" y="4042221"/>
              <a:ext cx="8991600" cy="501650"/>
            </a:xfrm>
            <a:custGeom>
              <a:avLst/>
              <a:gdLst>
                <a:gd name="T0" fmla="*/ 0 w 4761"/>
                <a:gd name="T1" fmla="*/ 266 h 267"/>
                <a:gd name="T2" fmla="*/ 601 w 4761"/>
                <a:gd name="T3" fmla="*/ 267 h 267"/>
                <a:gd name="T4" fmla="*/ 601 w 4761"/>
                <a:gd name="T5" fmla="*/ 0 h 267"/>
                <a:gd name="T6" fmla="*/ 4193 w 4761"/>
                <a:gd name="T7" fmla="*/ 0 h 267"/>
                <a:gd name="T8" fmla="*/ 4193 w 4761"/>
                <a:gd name="T9" fmla="*/ 266 h 267"/>
                <a:gd name="T10" fmla="*/ 4761 w 4761"/>
                <a:gd name="T11" fmla="*/ 266 h 267"/>
              </a:gdLst>
              <a:ahLst/>
              <a:cxnLst>
                <a:cxn ang="0">
                  <a:pos x="T0" y="T1"/>
                </a:cxn>
                <a:cxn ang="0">
                  <a:pos x="T2" y="T3"/>
                </a:cxn>
                <a:cxn ang="0">
                  <a:pos x="T4" y="T5"/>
                </a:cxn>
                <a:cxn ang="0">
                  <a:pos x="T6" y="T7"/>
                </a:cxn>
                <a:cxn ang="0">
                  <a:pos x="T8" y="T9"/>
                </a:cxn>
                <a:cxn ang="0">
                  <a:pos x="T10" y="T11"/>
                </a:cxn>
              </a:cxnLst>
              <a:rect l="0" t="0" r="r" b="b"/>
              <a:pathLst>
                <a:path w="4761" h="267">
                  <a:moveTo>
                    <a:pt x="0" y="266"/>
                  </a:moveTo>
                  <a:lnTo>
                    <a:pt x="601" y="267"/>
                  </a:lnTo>
                  <a:lnTo>
                    <a:pt x="601" y="0"/>
                  </a:lnTo>
                  <a:lnTo>
                    <a:pt x="4193" y="0"/>
                  </a:lnTo>
                  <a:lnTo>
                    <a:pt x="4193" y="266"/>
                  </a:lnTo>
                  <a:lnTo>
                    <a:pt x="4761" y="266"/>
                  </a:lnTo>
                </a:path>
              </a:pathLst>
            </a:custGeom>
            <a:solidFill>
              <a:srgbClr val="FFFF99"/>
            </a:solidFill>
            <a:ln w="19050" cmpd="sng">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3" name="Line 19"/>
            <p:cNvSpPr>
              <a:spLocks noChangeShapeType="1"/>
            </p:cNvSpPr>
            <p:nvPr/>
          </p:nvSpPr>
          <p:spPr bwMode="auto">
            <a:xfrm>
              <a:off x="4128642" y="3624709"/>
              <a:ext cx="0" cy="2155825"/>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4" name="Line 20"/>
            <p:cNvSpPr>
              <a:spLocks noChangeShapeType="1"/>
            </p:cNvSpPr>
            <p:nvPr/>
          </p:nvSpPr>
          <p:spPr bwMode="auto">
            <a:xfrm flipH="1">
              <a:off x="1636267" y="3335784"/>
              <a:ext cx="0" cy="2441575"/>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5" name="Line 21"/>
            <p:cNvSpPr>
              <a:spLocks noChangeShapeType="1"/>
            </p:cNvSpPr>
            <p:nvPr/>
          </p:nvSpPr>
          <p:spPr bwMode="auto">
            <a:xfrm>
              <a:off x="7998967" y="3346896"/>
              <a:ext cx="0" cy="2433638"/>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4" name="矩形 3"/>
          <p:cNvSpPr/>
          <p:nvPr/>
        </p:nvSpPr>
        <p:spPr>
          <a:xfrm>
            <a:off x="3584848" y="5805264"/>
            <a:ext cx="2880319" cy="461665"/>
          </a:xfrm>
          <a:prstGeom prst="rect">
            <a:avLst/>
          </a:prstGeom>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zh-CN" altLang="zh-CN" sz="2400" b="1" dirty="0" smtClean="0">
                <a:latin typeface="+mn-lt"/>
                <a:ea typeface="黑体" pitchFamily="2" charset="-122"/>
                <a:cs typeface="Times New Roman" pitchFamily="18" charset="0"/>
              </a:rPr>
              <a:t>分组</a:t>
            </a:r>
            <a:r>
              <a:rPr lang="zh-CN" altLang="zh-CN" sz="2400" b="1" dirty="0">
                <a:latin typeface="+mn-lt"/>
                <a:ea typeface="黑体" pitchFamily="2" charset="-122"/>
                <a:cs typeface="Times New Roman" pitchFamily="18" charset="0"/>
              </a:rPr>
              <a:t>突发</a:t>
            </a:r>
            <a:endParaRPr lang="zh-CN" altLang="en-US" sz="2400" b="1" dirty="0">
              <a:latin typeface="+mn-lt"/>
              <a:ea typeface="黑体" pitchFamily="2" charset="-122"/>
              <a:cs typeface="Times New Roman" pitchFamily="18" charset="0"/>
            </a:endParaRPr>
          </a:p>
        </p:txBody>
      </p:sp>
    </p:spTree>
    <p:extLst>
      <p:ext uri="{BB962C8B-B14F-4D97-AF65-F5344CB8AC3E}">
        <p14:creationId xmlns="" xmlns:p14="http://schemas.microsoft.com/office/powerpoint/2010/main" val="351324964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6"/>
          <p:cNvSpPr>
            <a:spLocks noGrp="1" noChangeArrowheads="1"/>
          </p:cNvSpPr>
          <p:nvPr>
            <p:ph type="title"/>
          </p:nvPr>
        </p:nvSpPr>
        <p:spPr/>
        <p:txBody>
          <a:bodyPr/>
          <a:lstStyle/>
          <a:p>
            <a:r>
              <a:rPr lang="zh-CN" altLang="en-US" sz="4000" smtClean="0"/>
              <a:t>思考：</a:t>
            </a:r>
          </a:p>
        </p:txBody>
      </p:sp>
      <p:sp>
        <p:nvSpPr>
          <p:cNvPr id="178179" name="Rectangle 9"/>
          <p:cNvSpPr>
            <a:spLocks noGrp="1" noChangeArrowheads="1"/>
          </p:cNvSpPr>
          <p:nvPr>
            <p:ph idx="1"/>
          </p:nvPr>
        </p:nvSpPr>
        <p:spPr/>
        <p:txBody>
          <a:bodyPr/>
          <a:lstStyle/>
          <a:p>
            <a:pPr marL="609600" indent="-609600" algn="just"/>
            <a:r>
              <a:rPr lang="zh-CN" altLang="en-US" dirty="0" smtClean="0"/>
              <a:t>当吉比特以太网工作在全双工方式时（即通信双方可同时进行发送和接收数据），是否需要使用载波延伸和分组突发？</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pPr algn="ctr"/>
            <a:r>
              <a:rPr lang="zh-CN" altLang="en-US"/>
              <a:t>吉比特以太网的配置举例 </a:t>
            </a:r>
          </a:p>
        </p:txBody>
      </p:sp>
      <p:grpSp>
        <p:nvGrpSpPr>
          <p:cNvPr id="3" name="组合 2"/>
          <p:cNvGrpSpPr/>
          <p:nvPr/>
        </p:nvGrpSpPr>
        <p:grpSpPr>
          <a:xfrm>
            <a:off x="1280592" y="1484412"/>
            <a:ext cx="7857729" cy="4032820"/>
            <a:chOff x="1343743" y="1412776"/>
            <a:chExt cx="7857729" cy="4032820"/>
          </a:xfrm>
        </p:grpSpPr>
        <p:sp>
          <p:nvSpPr>
            <p:cNvPr id="489475" name="Line 3"/>
            <p:cNvSpPr>
              <a:spLocks noChangeShapeType="1"/>
            </p:cNvSpPr>
            <p:nvPr/>
          </p:nvSpPr>
          <p:spPr bwMode="auto">
            <a:xfrm flipH="1">
              <a:off x="2029940" y="4239096"/>
              <a:ext cx="859896" cy="687388"/>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6" name="Line 4"/>
            <p:cNvSpPr>
              <a:spLocks noChangeShapeType="1"/>
            </p:cNvSpPr>
            <p:nvPr/>
          </p:nvSpPr>
          <p:spPr bwMode="auto">
            <a:xfrm flipH="1">
              <a:off x="2717858" y="4239096"/>
              <a:ext cx="256248" cy="687388"/>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7" name="Line 5"/>
            <p:cNvSpPr>
              <a:spLocks noChangeShapeType="1"/>
            </p:cNvSpPr>
            <p:nvPr/>
          </p:nvSpPr>
          <p:spPr bwMode="auto">
            <a:xfrm>
              <a:off x="3232074" y="4239096"/>
              <a:ext cx="256250" cy="687388"/>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8" name="Line 6"/>
            <p:cNvSpPr>
              <a:spLocks noChangeShapeType="1"/>
            </p:cNvSpPr>
            <p:nvPr/>
          </p:nvSpPr>
          <p:spPr bwMode="auto">
            <a:xfrm>
              <a:off x="3488324" y="4239096"/>
              <a:ext cx="772186" cy="687388"/>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9" name="Line 7"/>
            <p:cNvSpPr>
              <a:spLocks noChangeShapeType="1"/>
            </p:cNvSpPr>
            <p:nvPr/>
          </p:nvSpPr>
          <p:spPr bwMode="auto">
            <a:xfrm flipH="1">
              <a:off x="6112726" y="4239096"/>
              <a:ext cx="858176" cy="687388"/>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0" name="Line 8"/>
            <p:cNvSpPr>
              <a:spLocks noChangeShapeType="1"/>
            </p:cNvSpPr>
            <p:nvPr/>
          </p:nvSpPr>
          <p:spPr bwMode="auto">
            <a:xfrm flipH="1">
              <a:off x="6884912" y="4239096"/>
              <a:ext cx="256250" cy="687388"/>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1" name="Line 9"/>
            <p:cNvSpPr>
              <a:spLocks noChangeShapeType="1"/>
            </p:cNvSpPr>
            <p:nvPr/>
          </p:nvSpPr>
          <p:spPr bwMode="auto">
            <a:xfrm>
              <a:off x="7399131" y="4239096"/>
              <a:ext cx="256248" cy="763588"/>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2" name="Line 10"/>
            <p:cNvSpPr>
              <a:spLocks noChangeShapeType="1"/>
            </p:cNvSpPr>
            <p:nvPr/>
          </p:nvSpPr>
          <p:spPr bwMode="auto">
            <a:xfrm>
              <a:off x="7569389" y="4158134"/>
              <a:ext cx="963083" cy="900112"/>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3" name="Line 11"/>
            <p:cNvSpPr>
              <a:spLocks noChangeShapeType="1"/>
            </p:cNvSpPr>
            <p:nvPr/>
          </p:nvSpPr>
          <p:spPr bwMode="auto">
            <a:xfrm>
              <a:off x="5634624" y="2630959"/>
              <a:ext cx="1544373" cy="0"/>
            </a:xfrm>
            <a:prstGeom prst="line">
              <a:avLst/>
            </a:prstGeom>
            <a:noFill/>
            <a:ln w="571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4" name="Line 12"/>
            <p:cNvSpPr>
              <a:spLocks noChangeShapeType="1"/>
            </p:cNvSpPr>
            <p:nvPr/>
          </p:nvSpPr>
          <p:spPr bwMode="auto">
            <a:xfrm>
              <a:off x="5634624" y="2173759"/>
              <a:ext cx="858176" cy="0"/>
            </a:xfrm>
            <a:prstGeom prst="line">
              <a:avLst/>
            </a:prstGeom>
            <a:noFill/>
            <a:ln w="571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489485" name="Picture 13"/>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685982" y="4848696"/>
              <a:ext cx="658680" cy="596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89486" name="Picture 14"/>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234831" y="1484784"/>
              <a:ext cx="772187" cy="11160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89487" name="Text Box 15"/>
            <p:cNvSpPr txBox="1">
              <a:spLocks noChangeArrowheads="1"/>
            </p:cNvSpPr>
            <p:nvPr/>
          </p:nvSpPr>
          <p:spPr bwMode="auto">
            <a:xfrm>
              <a:off x="2440971" y="2313460"/>
              <a:ext cx="1709122"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 </a:t>
              </a:r>
              <a:r>
                <a:rPr kumimoji="1" lang="en-US" altLang="zh-CN" sz="2000" b="1" dirty="0" err="1" smtClean="0">
                  <a:solidFill>
                    <a:srgbClr val="0000CC"/>
                  </a:solidFill>
                  <a:latin typeface="+mn-lt"/>
                  <a:ea typeface="黑体" pitchFamily="2" charset="-122"/>
                </a:rPr>
                <a:t>Gbit</a:t>
              </a:r>
              <a:r>
                <a:rPr kumimoji="1" lang="en-US" altLang="zh-CN" sz="2000" b="1" dirty="0" smtClean="0">
                  <a:solidFill>
                    <a:srgbClr val="0000CC"/>
                  </a:solidFill>
                  <a:latin typeface="+mn-lt"/>
                  <a:ea typeface="黑体" pitchFamily="2" charset="-122"/>
                </a:rPr>
                <a:t>/s </a:t>
              </a:r>
              <a:r>
                <a:rPr kumimoji="1" lang="zh-CN" altLang="en-US" sz="2000" b="1" dirty="0">
                  <a:solidFill>
                    <a:srgbClr val="0000CC"/>
                  </a:solidFill>
                  <a:latin typeface="+mn-lt"/>
                  <a:ea typeface="黑体" pitchFamily="2" charset="-122"/>
                </a:rPr>
                <a:t>链路</a:t>
              </a:r>
            </a:p>
          </p:txBody>
        </p:sp>
        <p:sp>
          <p:nvSpPr>
            <p:cNvPr id="489488" name="AutoShape 16"/>
            <p:cNvSpPr>
              <a:spLocks noChangeArrowheads="1"/>
            </p:cNvSpPr>
            <p:nvPr/>
          </p:nvSpPr>
          <p:spPr bwMode="auto">
            <a:xfrm>
              <a:off x="4401533" y="1672110"/>
              <a:ext cx="1319081" cy="1189037"/>
            </a:xfrm>
            <a:prstGeom prst="cube">
              <a:avLst>
                <a:gd name="adj" fmla="val 12981"/>
              </a:avLst>
            </a:prstGeom>
            <a:solidFill>
              <a:srgbClr val="CCE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89" name="Text Box 17"/>
            <p:cNvSpPr txBox="1">
              <a:spLocks noChangeArrowheads="1"/>
            </p:cNvSpPr>
            <p:nvPr/>
          </p:nvSpPr>
          <p:spPr bwMode="auto">
            <a:xfrm>
              <a:off x="4512095" y="2001406"/>
              <a:ext cx="958917"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CC"/>
                  </a:solidFill>
                  <a:latin typeface="+mn-lt"/>
                  <a:ea typeface="黑体" pitchFamily="2" charset="-122"/>
                </a:rPr>
                <a:t>吉比</a:t>
              </a:r>
              <a:r>
                <a:rPr kumimoji="1" lang="zh-CN" altLang="en-US" sz="2000" b="1" dirty="0" smtClean="0">
                  <a:solidFill>
                    <a:srgbClr val="0000CC"/>
                  </a:solidFill>
                  <a:latin typeface="+mn-lt"/>
                  <a:ea typeface="黑体" pitchFamily="2" charset="-122"/>
                </a:rPr>
                <a:t>特</a:t>
              </a:r>
            </a:p>
            <a:p>
              <a:pPr algn="ctr"/>
              <a:r>
                <a:rPr kumimoji="1" lang="zh-CN" altLang="en-US" sz="2000" b="1" dirty="0" smtClean="0">
                  <a:solidFill>
                    <a:srgbClr val="0000CC"/>
                  </a:solidFill>
                  <a:latin typeface="+mn-lt"/>
                  <a:ea typeface="黑体" pitchFamily="2" charset="-122"/>
                </a:rPr>
                <a:t>交换机</a:t>
              </a:r>
              <a:endParaRPr kumimoji="1" lang="zh-CN" altLang="en-US" sz="2000" b="1" dirty="0">
                <a:solidFill>
                  <a:srgbClr val="0000CC"/>
                </a:solidFill>
                <a:latin typeface="+mn-lt"/>
                <a:ea typeface="黑体" pitchFamily="2" charset="-122"/>
              </a:endParaRPr>
            </a:p>
          </p:txBody>
        </p:sp>
        <p:pic>
          <p:nvPicPr>
            <p:cNvPr id="489490" name="Picture 18"/>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093008" y="1865785"/>
              <a:ext cx="773906" cy="1119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89491" name="AutoShape 19"/>
            <p:cNvSpPr>
              <a:spLocks noChangeArrowheads="1"/>
            </p:cNvSpPr>
            <p:nvPr/>
          </p:nvSpPr>
          <p:spPr bwMode="auto">
            <a:xfrm>
              <a:off x="2717858" y="3559647"/>
              <a:ext cx="856456" cy="765175"/>
            </a:xfrm>
            <a:prstGeom prst="cube">
              <a:avLst>
                <a:gd name="adj" fmla="val 12981"/>
              </a:avLst>
            </a:prstGeom>
            <a:solidFill>
              <a:srgbClr val="FF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92" name="AutoShape 20"/>
            <p:cNvSpPr>
              <a:spLocks noChangeArrowheads="1"/>
            </p:cNvSpPr>
            <p:nvPr/>
          </p:nvSpPr>
          <p:spPr bwMode="auto">
            <a:xfrm>
              <a:off x="6884912" y="3559647"/>
              <a:ext cx="858177" cy="765175"/>
            </a:xfrm>
            <a:prstGeom prst="cube">
              <a:avLst>
                <a:gd name="adj" fmla="val 12981"/>
              </a:avLst>
            </a:prstGeom>
            <a:solidFill>
              <a:srgbClr val="FFFF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93" name="Text Box 21"/>
            <p:cNvSpPr txBox="1">
              <a:spLocks noChangeArrowheads="1"/>
            </p:cNvSpPr>
            <p:nvPr/>
          </p:nvSpPr>
          <p:spPr bwMode="auto">
            <a:xfrm>
              <a:off x="3728864" y="3635847"/>
              <a:ext cx="3023585"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百兆比特或吉比</a:t>
              </a:r>
              <a:r>
                <a:rPr kumimoji="1" lang="zh-CN" altLang="en-US" sz="2000" b="1" dirty="0" smtClean="0">
                  <a:solidFill>
                    <a:srgbClr val="0000CC"/>
                  </a:solidFill>
                  <a:latin typeface="+mn-lt"/>
                  <a:ea typeface="黑体" pitchFamily="2" charset="-122"/>
                </a:rPr>
                <a:t>特交换机</a:t>
              </a:r>
              <a:endParaRPr kumimoji="1" lang="zh-CN" altLang="en-US" sz="2000" b="1" dirty="0">
                <a:solidFill>
                  <a:srgbClr val="0000CC"/>
                </a:solidFill>
                <a:latin typeface="+mn-lt"/>
                <a:ea typeface="黑体" pitchFamily="2" charset="-122"/>
              </a:endParaRPr>
            </a:p>
          </p:txBody>
        </p:sp>
        <p:sp>
          <p:nvSpPr>
            <p:cNvPr id="489494" name="Freeform 22"/>
            <p:cNvSpPr>
              <a:spLocks/>
            </p:cNvSpPr>
            <p:nvPr/>
          </p:nvSpPr>
          <p:spPr bwMode="auto">
            <a:xfrm>
              <a:off x="3146085" y="2861147"/>
              <a:ext cx="1544373" cy="765175"/>
            </a:xfrm>
            <a:custGeom>
              <a:avLst/>
              <a:gdLst>
                <a:gd name="T0" fmla="*/ 0 w 768"/>
                <a:gd name="T1" fmla="*/ 480 h 480"/>
                <a:gd name="T2" fmla="*/ 0 w 768"/>
                <a:gd name="T3" fmla="*/ 240 h 480"/>
                <a:gd name="T4" fmla="*/ 768 w 768"/>
                <a:gd name="T5" fmla="*/ 240 h 480"/>
                <a:gd name="T6" fmla="*/ 768 w 768"/>
                <a:gd name="T7" fmla="*/ 0 h 480"/>
              </a:gdLst>
              <a:ahLst/>
              <a:cxnLst>
                <a:cxn ang="0">
                  <a:pos x="T0" y="T1"/>
                </a:cxn>
                <a:cxn ang="0">
                  <a:pos x="T2" y="T3"/>
                </a:cxn>
                <a:cxn ang="0">
                  <a:pos x="T4" y="T5"/>
                </a:cxn>
                <a:cxn ang="0">
                  <a:pos x="T6" y="T7"/>
                </a:cxn>
              </a:cxnLst>
              <a:rect l="0" t="0" r="r" b="b"/>
              <a:pathLst>
                <a:path w="768" h="480">
                  <a:moveTo>
                    <a:pt x="0" y="480"/>
                  </a:moveTo>
                  <a:lnTo>
                    <a:pt x="0" y="240"/>
                  </a:lnTo>
                  <a:lnTo>
                    <a:pt x="768" y="240"/>
                  </a:lnTo>
                  <a:lnTo>
                    <a:pt x="768" y="0"/>
                  </a:lnTo>
                </a:path>
              </a:pathLst>
            </a:custGeom>
            <a:noFill/>
            <a:ln w="57150" cmpd="sng">
              <a:solidFill>
                <a:srgbClr val="C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5" name="Freeform 23"/>
            <p:cNvSpPr>
              <a:spLocks/>
            </p:cNvSpPr>
            <p:nvPr/>
          </p:nvSpPr>
          <p:spPr bwMode="auto">
            <a:xfrm flipH="1">
              <a:off x="5462645" y="2861147"/>
              <a:ext cx="1847056" cy="765175"/>
            </a:xfrm>
            <a:custGeom>
              <a:avLst/>
              <a:gdLst>
                <a:gd name="T0" fmla="*/ 0 w 768"/>
                <a:gd name="T1" fmla="*/ 480 h 480"/>
                <a:gd name="T2" fmla="*/ 0 w 768"/>
                <a:gd name="T3" fmla="*/ 240 h 480"/>
                <a:gd name="T4" fmla="*/ 768 w 768"/>
                <a:gd name="T5" fmla="*/ 240 h 480"/>
                <a:gd name="T6" fmla="*/ 768 w 768"/>
                <a:gd name="T7" fmla="*/ 0 h 480"/>
              </a:gdLst>
              <a:ahLst/>
              <a:cxnLst>
                <a:cxn ang="0">
                  <a:pos x="T0" y="T1"/>
                </a:cxn>
                <a:cxn ang="0">
                  <a:pos x="T2" y="T3"/>
                </a:cxn>
                <a:cxn ang="0">
                  <a:pos x="T4" y="T5"/>
                </a:cxn>
                <a:cxn ang="0">
                  <a:pos x="T6" y="T7"/>
                </a:cxn>
              </a:cxnLst>
              <a:rect l="0" t="0" r="r" b="b"/>
              <a:pathLst>
                <a:path w="768" h="480">
                  <a:moveTo>
                    <a:pt x="0" y="480"/>
                  </a:moveTo>
                  <a:lnTo>
                    <a:pt x="0" y="240"/>
                  </a:lnTo>
                  <a:lnTo>
                    <a:pt x="768" y="240"/>
                  </a:lnTo>
                  <a:lnTo>
                    <a:pt x="768" y="0"/>
                  </a:lnTo>
                </a:path>
              </a:pathLst>
            </a:custGeom>
            <a:noFill/>
            <a:ln w="57150" cmpd="sng">
              <a:solidFill>
                <a:srgbClr val="C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6" name="Line 24"/>
            <p:cNvSpPr>
              <a:spLocks noChangeShapeType="1"/>
            </p:cNvSpPr>
            <p:nvPr/>
          </p:nvSpPr>
          <p:spPr bwMode="auto">
            <a:xfrm>
              <a:off x="7655378" y="3931121"/>
              <a:ext cx="859896" cy="0"/>
            </a:xfrm>
            <a:prstGeom prst="line">
              <a:avLst/>
            </a:prstGeom>
            <a:noFill/>
            <a:ln w="571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7" name="Line 25"/>
            <p:cNvSpPr>
              <a:spLocks noChangeShapeType="1"/>
            </p:cNvSpPr>
            <p:nvPr/>
          </p:nvSpPr>
          <p:spPr bwMode="auto">
            <a:xfrm>
              <a:off x="1857961" y="3931121"/>
              <a:ext cx="859896" cy="0"/>
            </a:xfrm>
            <a:prstGeom prst="line">
              <a:avLst/>
            </a:prstGeom>
            <a:noFill/>
            <a:ln w="571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489498" name="Picture 26"/>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429285" y="3243734"/>
              <a:ext cx="772187" cy="11160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89499" name="Picture 27"/>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343743" y="3319934"/>
              <a:ext cx="772187" cy="1117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89500" name="Picture 28"/>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439251" y="4848696"/>
              <a:ext cx="658680" cy="596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89501" name="Picture 29"/>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192520" y="4848696"/>
              <a:ext cx="656960" cy="596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89502" name="Picture 30"/>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945788" y="4848696"/>
              <a:ext cx="658680" cy="596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89503" name="Picture 31"/>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798004" y="4848696"/>
              <a:ext cx="656960" cy="596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89504" name="Picture 32"/>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570190" y="4848696"/>
              <a:ext cx="658680" cy="596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89505" name="Picture 33"/>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340657" y="4848696"/>
              <a:ext cx="660400" cy="596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89506" name="Picture 34"/>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238389" y="4848696"/>
              <a:ext cx="656960" cy="596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89507" name="Line 35"/>
            <p:cNvSpPr>
              <a:spLocks noChangeShapeType="1"/>
            </p:cNvSpPr>
            <p:nvPr/>
          </p:nvSpPr>
          <p:spPr bwMode="auto">
            <a:xfrm>
              <a:off x="1343743" y="2103909"/>
              <a:ext cx="944166" cy="0"/>
            </a:xfrm>
            <a:prstGeom prst="line">
              <a:avLst/>
            </a:prstGeom>
            <a:noFill/>
            <a:ln w="3810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508" name="Line 36"/>
            <p:cNvSpPr>
              <a:spLocks noChangeShapeType="1"/>
            </p:cNvSpPr>
            <p:nvPr/>
          </p:nvSpPr>
          <p:spPr bwMode="auto">
            <a:xfrm>
              <a:off x="1343743" y="2486496"/>
              <a:ext cx="944166" cy="0"/>
            </a:xfrm>
            <a:prstGeom prst="line">
              <a:avLst/>
            </a:prstGeom>
            <a:noFill/>
            <a:ln w="571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509" name="Text Box 37"/>
            <p:cNvSpPr txBox="1">
              <a:spLocks noChangeArrowheads="1"/>
            </p:cNvSpPr>
            <p:nvPr/>
          </p:nvSpPr>
          <p:spPr bwMode="auto">
            <a:xfrm>
              <a:off x="2317145" y="1908647"/>
              <a:ext cx="200888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100 </a:t>
              </a:r>
              <a:r>
                <a:rPr kumimoji="1" lang="en-US" altLang="zh-CN" sz="2000" b="1" dirty="0" err="1" smtClean="0">
                  <a:solidFill>
                    <a:srgbClr val="0000CC"/>
                  </a:solidFill>
                  <a:latin typeface="+mn-lt"/>
                  <a:ea typeface="黑体" pitchFamily="2" charset="-122"/>
                </a:rPr>
                <a:t>Mbit</a:t>
              </a:r>
              <a:r>
                <a:rPr kumimoji="1" lang="en-US" altLang="zh-CN" sz="2000" b="1" dirty="0" smtClean="0">
                  <a:solidFill>
                    <a:srgbClr val="0000CC"/>
                  </a:solidFill>
                  <a:latin typeface="+mn-lt"/>
                  <a:ea typeface="黑体" pitchFamily="2" charset="-122"/>
                </a:rPr>
                <a:t>/s </a:t>
              </a:r>
              <a:r>
                <a:rPr kumimoji="1" lang="zh-CN" altLang="en-US" sz="2000" b="1" dirty="0">
                  <a:solidFill>
                    <a:srgbClr val="0000CC"/>
                  </a:solidFill>
                  <a:latin typeface="+mn-lt"/>
                  <a:ea typeface="黑体" pitchFamily="2" charset="-122"/>
                </a:rPr>
                <a:t>链路</a:t>
              </a:r>
            </a:p>
          </p:txBody>
        </p:sp>
        <p:sp>
          <p:nvSpPr>
            <p:cNvPr id="489510" name="Text Box 38"/>
            <p:cNvSpPr txBox="1">
              <a:spLocks noChangeArrowheads="1"/>
            </p:cNvSpPr>
            <p:nvPr/>
          </p:nvSpPr>
          <p:spPr bwMode="auto">
            <a:xfrm>
              <a:off x="6939945" y="1412776"/>
              <a:ext cx="147508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中央服务器</a:t>
              </a:r>
            </a:p>
          </p:txBody>
        </p:sp>
      </p:grpSp>
    </p:spTree>
    <p:extLst>
      <p:ext uri="{BB962C8B-B14F-4D97-AF65-F5344CB8AC3E}">
        <p14:creationId xmlns="" xmlns:p14="http://schemas.microsoft.com/office/powerpoint/2010/main" val="12326151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en-US" altLang="zh-CN" sz="3600" dirty="0" smtClean="0"/>
              <a:t>3.5.3   </a:t>
            </a:r>
            <a:r>
              <a:rPr lang="en-US" altLang="zh-CN" sz="3600" dirty="0"/>
              <a:t>10 </a:t>
            </a:r>
            <a:r>
              <a:rPr lang="zh-CN" altLang="en-US" sz="3600" dirty="0"/>
              <a:t>吉比特以太网</a:t>
            </a:r>
            <a:r>
              <a:rPr lang="zh-CN" altLang="en-US" sz="3600" dirty="0" smtClean="0"/>
              <a:t>和更快的以太网</a:t>
            </a:r>
            <a:endParaRPr lang="zh-CN" altLang="en-US" sz="3600" dirty="0"/>
          </a:p>
        </p:txBody>
      </p:sp>
      <p:sp>
        <p:nvSpPr>
          <p:cNvPr id="490499" name="Rectangle 3"/>
          <p:cNvSpPr>
            <a:spLocks noGrp="1" noChangeArrowheads="1"/>
          </p:cNvSpPr>
          <p:nvPr>
            <p:ph idx="1"/>
          </p:nvPr>
        </p:nvSpPr>
        <p:spPr/>
        <p:txBody>
          <a:bodyPr/>
          <a:lstStyle/>
          <a:p>
            <a:r>
              <a:rPr lang="en-US" altLang="zh-CN" dirty="0"/>
              <a:t>10 </a:t>
            </a:r>
            <a:r>
              <a:rPr lang="zh-CN" altLang="en-US" dirty="0"/>
              <a:t>吉比特</a:t>
            </a:r>
            <a:r>
              <a:rPr lang="zh-CN" altLang="en-US" dirty="0" smtClean="0"/>
              <a:t>以太网（</a:t>
            </a:r>
            <a:r>
              <a:rPr lang="en-US" altLang="zh-CN" dirty="0" smtClean="0"/>
              <a:t>10GE</a:t>
            </a:r>
            <a:r>
              <a:rPr lang="zh-CN" altLang="en-US" dirty="0" smtClean="0"/>
              <a:t>）</a:t>
            </a:r>
            <a:r>
              <a:rPr lang="zh-CN" altLang="zh-CN" dirty="0" smtClean="0"/>
              <a:t>并非</a:t>
            </a:r>
            <a:r>
              <a:rPr lang="zh-CN" altLang="zh-CN" dirty="0"/>
              <a:t>把吉比特以太网的速率简单地提高</a:t>
            </a:r>
            <a:r>
              <a:rPr lang="zh-CN" altLang="zh-CN" dirty="0" smtClean="0"/>
              <a:t>到</a:t>
            </a:r>
            <a:r>
              <a:rPr lang="en-US" altLang="zh-CN" dirty="0" smtClean="0"/>
              <a:t> 10 </a:t>
            </a:r>
            <a:r>
              <a:rPr lang="zh-CN" altLang="zh-CN" dirty="0" smtClean="0"/>
              <a:t>倍</a:t>
            </a:r>
            <a:r>
              <a:rPr lang="zh-CN" altLang="en-US" dirty="0" smtClean="0"/>
              <a:t>，其主要特点有：</a:t>
            </a:r>
            <a:endParaRPr lang="en-US" altLang="zh-CN" dirty="0" smtClean="0"/>
          </a:p>
          <a:p>
            <a:pPr lvl="1"/>
            <a:r>
              <a:rPr lang="zh-CN" altLang="en-US" dirty="0" smtClean="0"/>
              <a:t>与 </a:t>
            </a:r>
            <a:r>
              <a:rPr lang="en-US" altLang="zh-CN" dirty="0"/>
              <a:t>10</a:t>
            </a:r>
            <a:r>
              <a:rPr lang="en-US" altLang="zh-CN" sz="2400" dirty="0"/>
              <a:t> </a:t>
            </a:r>
            <a:r>
              <a:rPr lang="en-US" altLang="zh-CN" dirty="0" err="1" smtClean="0"/>
              <a:t>Mbit</a:t>
            </a:r>
            <a:r>
              <a:rPr lang="en-US" altLang="zh-CN" dirty="0" smtClean="0"/>
              <a:t>/s</a:t>
            </a:r>
            <a:r>
              <a:rPr lang="zh-CN" altLang="en-US" dirty="0" smtClean="0"/>
              <a:t>、</a:t>
            </a:r>
            <a:r>
              <a:rPr lang="en-US" altLang="zh-CN" dirty="0" smtClean="0"/>
              <a:t>100</a:t>
            </a:r>
            <a:r>
              <a:rPr lang="en-US" altLang="zh-CN" sz="2400" dirty="0" smtClean="0"/>
              <a:t> </a:t>
            </a:r>
            <a:r>
              <a:rPr lang="en-US" altLang="zh-CN" dirty="0" err="1" smtClean="0"/>
              <a:t>Mbit</a:t>
            </a:r>
            <a:r>
              <a:rPr lang="en-US" altLang="zh-CN" dirty="0" smtClean="0"/>
              <a:t>/s </a:t>
            </a:r>
            <a:r>
              <a:rPr lang="zh-CN" altLang="en-US" dirty="0"/>
              <a:t>和 </a:t>
            </a:r>
            <a:r>
              <a:rPr lang="en-US" altLang="zh-CN" dirty="0"/>
              <a:t>1</a:t>
            </a:r>
            <a:r>
              <a:rPr lang="en-US" altLang="zh-CN" sz="2000" dirty="0"/>
              <a:t> </a:t>
            </a:r>
            <a:r>
              <a:rPr lang="en-US" altLang="zh-CN" dirty="0" err="1" smtClean="0"/>
              <a:t>Gbit</a:t>
            </a:r>
            <a:r>
              <a:rPr lang="en-US" altLang="zh-CN" dirty="0" smtClean="0"/>
              <a:t>/s </a:t>
            </a:r>
            <a:r>
              <a:rPr lang="zh-CN" altLang="en-US" dirty="0"/>
              <a:t>以太网的帧格式完全相同。</a:t>
            </a:r>
          </a:p>
          <a:p>
            <a:pPr lvl="1"/>
            <a:r>
              <a:rPr lang="zh-CN" altLang="en-US" dirty="0" smtClean="0"/>
              <a:t>保留</a:t>
            </a:r>
            <a:r>
              <a:rPr lang="zh-CN" altLang="en-US" dirty="0"/>
              <a:t>了 </a:t>
            </a:r>
            <a:r>
              <a:rPr lang="en-US" altLang="zh-CN" dirty="0"/>
              <a:t>802.3 </a:t>
            </a:r>
            <a:r>
              <a:rPr lang="zh-CN" altLang="en-US" dirty="0"/>
              <a:t>标准规定的以太网最小和最大帧长，便于升级。</a:t>
            </a:r>
          </a:p>
          <a:p>
            <a:pPr lvl="1"/>
            <a:r>
              <a:rPr lang="zh-CN" altLang="en-US" dirty="0" smtClean="0">
                <a:solidFill>
                  <a:srgbClr val="FF0000"/>
                </a:solidFill>
              </a:rPr>
              <a:t>只</a:t>
            </a:r>
            <a:r>
              <a:rPr lang="zh-CN" altLang="en-US" dirty="0">
                <a:solidFill>
                  <a:srgbClr val="FF0000"/>
                </a:solidFill>
              </a:rPr>
              <a:t>工作在全双工方式，</a:t>
            </a:r>
            <a:r>
              <a:rPr lang="zh-CN" altLang="en-US" dirty="0"/>
              <a:t>因此没有争用问题，也不使用 </a:t>
            </a:r>
            <a:r>
              <a:rPr lang="en-US" altLang="zh-CN" dirty="0"/>
              <a:t>CSMA/CD </a:t>
            </a:r>
            <a:r>
              <a:rPr lang="zh-CN" altLang="en-US" dirty="0"/>
              <a:t>协议。    </a:t>
            </a:r>
          </a:p>
        </p:txBody>
      </p:sp>
    </p:spTree>
    <p:extLst>
      <p:ext uri="{BB962C8B-B14F-4D97-AF65-F5344CB8AC3E}">
        <p14:creationId xmlns="" xmlns:p14="http://schemas.microsoft.com/office/powerpoint/2010/main" val="10614838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049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04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10 </a:t>
            </a:r>
            <a:r>
              <a:rPr lang="zh-CN" altLang="en-US" dirty="0"/>
              <a:t>吉比特</a:t>
            </a:r>
            <a:r>
              <a:rPr lang="zh-CN" altLang="en-US" dirty="0" smtClean="0"/>
              <a:t>以太网的物理层</a:t>
            </a:r>
            <a:endParaRPr lang="zh-CN" altLang="en-US" dirty="0"/>
          </a:p>
        </p:txBody>
      </p:sp>
      <p:graphicFrame>
        <p:nvGraphicFramePr>
          <p:cNvPr id="4" name="内容占位符 3"/>
          <p:cNvGraphicFramePr>
            <a:graphicFrameLocks noGrp="1"/>
          </p:cNvGraphicFramePr>
          <p:nvPr>
            <p:ph idx="1"/>
            <p:extLst>
              <p:ext uri="{D42A27DB-BD31-4B8C-83A1-F6EECF244321}">
                <p14:modId xmlns="" xmlns:p14="http://schemas.microsoft.com/office/powerpoint/2010/main" val="3204576040"/>
              </p:ext>
            </p:extLst>
          </p:nvPr>
        </p:nvGraphicFramePr>
        <p:xfrm>
          <a:off x="632520" y="2105209"/>
          <a:ext cx="8928992" cy="3027016"/>
        </p:xfrm>
        <a:graphic>
          <a:graphicData uri="http://schemas.openxmlformats.org/drawingml/2006/table">
            <a:tbl>
              <a:tblPr firstRow="1" firstCol="1" lastRow="1" lastCol="1" bandRow="1" bandCol="1"/>
              <a:tblGrid>
                <a:gridCol w="2016224"/>
                <a:gridCol w="792088"/>
                <a:gridCol w="2160240"/>
                <a:gridCol w="3960440"/>
              </a:tblGrid>
              <a:tr h="603711">
                <a:tc>
                  <a:txBody>
                    <a:bodyPr/>
                    <a:lstStyle/>
                    <a:p>
                      <a:pPr algn="ctr">
                        <a:lnSpc>
                          <a:spcPct val="100000"/>
                        </a:lnSpc>
                        <a:spcAft>
                          <a:spcPts val="0"/>
                        </a:spcAft>
                        <a:tabLst>
                          <a:tab pos="1752600" algn="l"/>
                        </a:tabLst>
                      </a:pPr>
                      <a:r>
                        <a:rPr lang="zh-CN" sz="2400" b="1" dirty="0">
                          <a:effectLst/>
                          <a:latin typeface="+mn-lt"/>
                          <a:ea typeface="黑体" pitchFamily="2" charset="-122"/>
                        </a:rPr>
                        <a:t>名称</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a:effectLst/>
                          <a:latin typeface="+mn-lt"/>
                          <a:ea typeface="黑体" pitchFamily="2" charset="-122"/>
                        </a:rPr>
                        <a:t>媒体</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dirty="0">
                          <a:effectLst/>
                          <a:latin typeface="+mn-lt"/>
                          <a:ea typeface="黑体" pitchFamily="2" charset="-122"/>
                        </a:rPr>
                        <a:t>网段最大长度</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dirty="0">
                          <a:effectLst/>
                          <a:latin typeface="+mn-lt"/>
                          <a:ea typeface="黑体" pitchFamily="2" charset="-122"/>
                        </a:rPr>
                        <a:t>特点</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84661">
                <a:tc>
                  <a:txBody>
                    <a:bodyPr/>
                    <a:lstStyle/>
                    <a:p>
                      <a:pPr algn="just">
                        <a:lnSpc>
                          <a:spcPct val="100000"/>
                        </a:lnSpc>
                        <a:spcAft>
                          <a:spcPts val="0"/>
                        </a:spcAft>
                        <a:tabLst>
                          <a:tab pos="1752600" algn="l"/>
                        </a:tabLst>
                      </a:pPr>
                      <a:r>
                        <a:rPr lang="en-US" sz="2000" b="1" dirty="0">
                          <a:effectLst/>
                          <a:latin typeface="+mn-lt"/>
                          <a:ea typeface="黑体" pitchFamily="2" charset="-122"/>
                        </a:rPr>
                        <a:t>10GBASE-SR</a:t>
                      </a:r>
                      <a:endParaRPr lang="zh-CN" sz="2000" b="1" dirty="0">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300 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smtClean="0">
                          <a:effectLst/>
                          <a:latin typeface="+mn-lt"/>
                          <a:ea typeface="黑体" pitchFamily="2" charset="-122"/>
                        </a:rPr>
                        <a:t>多模光纤（</a:t>
                      </a:r>
                      <a:r>
                        <a:rPr lang="en-US" sz="2000" b="1" smtClean="0">
                          <a:effectLst/>
                          <a:latin typeface="+mn-lt"/>
                          <a:ea typeface="黑体" pitchFamily="2" charset="-122"/>
                        </a:rPr>
                        <a:t>0.85 </a:t>
                      </a:r>
                      <a:r>
                        <a:rPr lang="en-US" sz="2000" b="1" smtClean="0">
                          <a:effectLst/>
                          <a:latin typeface="+mn-lt"/>
                          <a:ea typeface="黑体" pitchFamily="2" charset="-122"/>
                          <a:sym typeface="Symbol"/>
                        </a:rPr>
                        <a:t></a:t>
                      </a:r>
                      <a:r>
                        <a:rPr lang="en-US" sz="2000" b="1" smtClean="0">
                          <a:effectLst/>
                          <a:latin typeface="+mn-lt"/>
                          <a:ea typeface="黑体" pitchFamily="2" charset="-122"/>
                        </a:rPr>
                        <a:t>m</a:t>
                      </a:r>
                      <a:r>
                        <a:rPr lang="zh-CN" sz="2000" b="1" smtClean="0">
                          <a:effectLst/>
                          <a:latin typeface="+mn-lt"/>
                          <a:ea typeface="黑体" pitchFamily="2" charset="-122"/>
                        </a:rPr>
                        <a:t>）</a:t>
                      </a:r>
                      <a:endParaRPr lang="zh-CN" sz="2000" b="1">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en-US" sz="2000" b="1">
                          <a:effectLst/>
                          <a:latin typeface="+mn-lt"/>
                          <a:ea typeface="黑体" pitchFamily="2" charset="-122"/>
                        </a:rPr>
                        <a:t>10GBASE-LR</a:t>
                      </a:r>
                      <a:endParaRPr lang="zh-CN" sz="2000" b="1">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10 km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a:effectLst/>
                          <a:latin typeface="+mn-lt"/>
                          <a:ea typeface="黑体" pitchFamily="2" charset="-122"/>
                        </a:rPr>
                        <a:t>单模光纤（</a:t>
                      </a:r>
                      <a:r>
                        <a:rPr lang="en-US" sz="2000" b="1">
                          <a:effectLst/>
                          <a:latin typeface="+mn-lt"/>
                          <a:ea typeface="黑体" pitchFamily="2" charset="-122"/>
                        </a:rPr>
                        <a:t>1.3 </a:t>
                      </a:r>
                      <a:r>
                        <a:rPr lang="en-US" sz="2000" b="1">
                          <a:effectLst/>
                          <a:latin typeface="+mn-lt"/>
                          <a:ea typeface="黑体" pitchFamily="2" charset="-122"/>
                          <a:sym typeface="Symbol"/>
                        </a:rPr>
                        <a:t></a:t>
                      </a:r>
                      <a:r>
                        <a:rPr lang="en-US" sz="2000" b="1">
                          <a:effectLst/>
                          <a:latin typeface="+mn-lt"/>
                          <a:ea typeface="黑体" pitchFamily="2" charset="-122"/>
                        </a:rPr>
                        <a:t>m</a:t>
                      </a:r>
                      <a:r>
                        <a:rPr lang="zh-CN" sz="2000" b="1">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en-US" sz="2000" b="1">
                          <a:effectLst/>
                          <a:latin typeface="+mn-lt"/>
                          <a:ea typeface="黑体" pitchFamily="2" charset="-122"/>
                        </a:rPr>
                        <a:t>10GBASE-ER</a:t>
                      </a:r>
                      <a:endParaRPr lang="zh-CN" sz="2000" b="1">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40 km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a:effectLst/>
                          <a:latin typeface="+mn-lt"/>
                          <a:ea typeface="黑体" pitchFamily="2" charset="-122"/>
                        </a:rPr>
                        <a:t>单模光纤（</a:t>
                      </a:r>
                      <a:r>
                        <a:rPr lang="en-US" sz="2000" b="1" dirty="0">
                          <a:effectLst/>
                          <a:latin typeface="+mn-lt"/>
                          <a:ea typeface="黑体" pitchFamily="2" charset="-122"/>
                        </a:rPr>
                        <a:t>1.5 </a:t>
                      </a:r>
                      <a:r>
                        <a:rPr lang="en-US" sz="2000" b="1" dirty="0">
                          <a:effectLst/>
                          <a:latin typeface="+mn-lt"/>
                          <a:ea typeface="黑体" pitchFamily="2" charset="-122"/>
                          <a:sym typeface="Symbol"/>
                        </a:rPr>
                        <a:t></a:t>
                      </a:r>
                      <a:r>
                        <a:rPr lang="en-US" sz="2000" b="1" dirty="0">
                          <a:effectLst/>
                          <a:latin typeface="+mn-lt"/>
                          <a:ea typeface="黑体" pitchFamily="2" charset="-122"/>
                        </a:rPr>
                        <a:t>m</a:t>
                      </a:r>
                      <a:r>
                        <a:rPr lang="zh-CN" sz="2000" b="1" dirty="0">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pt-BR" sz="2000" b="1">
                          <a:effectLst/>
                          <a:latin typeface="+mn-lt"/>
                          <a:ea typeface="黑体" pitchFamily="2" charset="-122"/>
                        </a:rPr>
                        <a:t>10GBASE-CX4</a:t>
                      </a:r>
                      <a:endParaRPr lang="zh-CN" sz="2000" b="1">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itchFamily="2" charset="-122"/>
                        </a:rPr>
                        <a:t>铜缆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15 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smtClean="0">
                          <a:effectLst/>
                          <a:latin typeface="+mn-lt"/>
                          <a:ea typeface="黑体" pitchFamily="2" charset="-122"/>
                        </a:rPr>
                        <a:t>使用</a:t>
                      </a:r>
                      <a:r>
                        <a:rPr lang="en-US" altLang="zh-CN" sz="2000" b="1" dirty="0" smtClean="0">
                          <a:effectLst/>
                          <a:latin typeface="+mn-lt"/>
                          <a:ea typeface="黑体" pitchFamily="2" charset="-122"/>
                        </a:rPr>
                        <a:t> </a:t>
                      </a:r>
                      <a:r>
                        <a:rPr lang="pt-BR" sz="2000" b="1" dirty="0" smtClean="0">
                          <a:effectLst/>
                          <a:latin typeface="+mn-lt"/>
                          <a:ea typeface="黑体" pitchFamily="2" charset="-122"/>
                        </a:rPr>
                        <a:t>4 </a:t>
                      </a:r>
                      <a:r>
                        <a:rPr lang="zh-CN" sz="2000" b="1" dirty="0" smtClean="0">
                          <a:effectLst/>
                          <a:latin typeface="+mn-lt"/>
                          <a:ea typeface="黑体" pitchFamily="2" charset="-122"/>
                        </a:rPr>
                        <a:t>对</a:t>
                      </a:r>
                      <a:r>
                        <a:rPr lang="zh-CN" sz="2000" b="1" dirty="0">
                          <a:effectLst/>
                          <a:latin typeface="+mn-lt"/>
                          <a:ea typeface="黑体" pitchFamily="2" charset="-122"/>
                        </a:rPr>
                        <a:t>双芯</a:t>
                      </a:r>
                      <a:r>
                        <a:rPr lang="zh-CN" sz="2000" b="1" dirty="0" smtClean="0">
                          <a:effectLst/>
                          <a:latin typeface="+mn-lt"/>
                          <a:ea typeface="黑体" pitchFamily="2" charset="-122"/>
                        </a:rPr>
                        <a:t>同轴电缆</a:t>
                      </a:r>
                      <a:r>
                        <a:rPr lang="en-US" altLang="zh-CN" sz="2000" b="1" dirty="0" smtClean="0">
                          <a:effectLst/>
                          <a:latin typeface="+mn-lt"/>
                          <a:ea typeface="黑体" pitchFamily="2" charset="-122"/>
                        </a:rPr>
                        <a:t> </a:t>
                      </a:r>
                      <a:r>
                        <a:rPr lang="pt-BR" sz="2000" b="1" dirty="0" smtClean="0">
                          <a:effectLst/>
                          <a:latin typeface="+mn-lt"/>
                          <a:ea typeface="黑体" pitchFamily="2" charset="-122"/>
                        </a:rPr>
                        <a:t>(</a:t>
                      </a:r>
                      <a:r>
                        <a:rPr lang="pt-BR" sz="2000" b="1" dirty="0">
                          <a:effectLst/>
                          <a:latin typeface="+mn-lt"/>
                          <a:ea typeface="黑体" pitchFamily="2" charset="-122"/>
                        </a:rPr>
                        <a:t>twinax)</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en-US" sz="2000" b="1" dirty="0">
                          <a:effectLst/>
                          <a:latin typeface="+mn-lt"/>
                          <a:ea typeface="黑体" pitchFamily="2" charset="-122"/>
                        </a:rPr>
                        <a:t>10GBASE-T</a:t>
                      </a:r>
                      <a:endParaRPr lang="zh-CN" sz="2000" b="1" dirty="0">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铜缆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100 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smtClean="0">
                          <a:effectLst/>
                          <a:latin typeface="+mn-lt"/>
                          <a:ea typeface="黑体" pitchFamily="2" charset="-122"/>
                        </a:rPr>
                        <a:t>使用</a:t>
                      </a:r>
                      <a:r>
                        <a:rPr lang="en-US" altLang="zh-CN" sz="2000" b="1" dirty="0" smtClean="0">
                          <a:effectLst/>
                          <a:latin typeface="+mn-lt"/>
                          <a:ea typeface="黑体" pitchFamily="2" charset="-122"/>
                        </a:rPr>
                        <a:t> </a:t>
                      </a:r>
                      <a:r>
                        <a:rPr lang="pt-BR" sz="2000" b="1" dirty="0" smtClean="0">
                          <a:effectLst/>
                          <a:latin typeface="+mn-lt"/>
                          <a:ea typeface="黑体" pitchFamily="2" charset="-122"/>
                        </a:rPr>
                        <a:t>4 </a:t>
                      </a:r>
                      <a:r>
                        <a:rPr lang="zh-CN" sz="2000" b="1" dirty="0" smtClean="0">
                          <a:effectLst/>
                          <a:latin typeface="+mn-lt"/>
                          <a:ea typeface="黑体" pitchFamily="2" charset="-122"/>
                        </a:rPr>
                        <a:t>对</a:t>
                      </a:r>
                      <a:r>
                        <a:rPr lang="en-US" altLang="zh-CN" sz="2000" b="1" dirty="0" smtClean="0">
                          <a:effectLst/>
                          <a:latin typeface="+mn-lt"/>
                          <a:ea typeface="黑体" pitchFamily="2" charset="-122"/>
                        </a:rPr>
                        <a:t> </a:t>
                      </a:r>
                      <a:r>
                        <a:rPr lang="pt-BR" sz="2000" b="1" dirty="0" smtClean="0">
                          <a:effectLst/>
                          <a:latin typeface="+mn-lt"/>
                          <a:ea typeface="黑体" pitchFamily="2" charset="-122"/>
                        </a:rPr>
                        <a:t>6A </a:t>
                      </a:r>
                      <a:r>
                        <a:rPr lang="zh-CN" sz="2000" b="1" dirty="0" smtClean="0">
                          <a:effectLst/>
                          <a:latin typeface="+mn-lt"/>
                          <a:ea typeface="黑体" pitchFamily="2" charset="-122"/>
                        </a:rPr>
                        <a:t>类</a:t>
                      </a:r>
                      <a:r>
                        <a:rPr lang="en-US" altLang="zh-CN" sz="2000" b="1" dirty="0" smtClean="0">
                          <a:effectLst/>
                          <a:latin typeface="+mn-lt"/>
                          <a:ea typeface="黑体" pitchFamily="2" charset="-122"/>
                        </a:rPr>
                        <a:t> </a:t>
                      </a:r>
                      <a:r>
                        <a:rPr lang="pt-BR" sz="2000" b="1" dirty="0" smtClean="0">
                          <a:effectLst/>
                          <a:latin typeface="+mn-lt"/>
                          <a:ea typeface="黑体" pitchFamily="2" charset="-122"/>
                        </a:rPr>
                        <a:t>UTP </a:t>
                      </a:r>
                      <a:r>
                        <a:rPr lang="zh-CN" sz="2000" b="1" dirty="0" smtClean="0">
                          <a:effectLst/>
                          <a:latin typeface="+mn-lt"/>
                          <a:ea typeface="黑体" pitchFamily="2" charset="-122"/>
                        </a:rPr>
                        <a:t>双绞线</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2144688" y="1628800"/>
            <a:ext cx="6358259"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en-US" altLang="zh-CN" sz="2400" b="1" dirty="0" smtClean="0">
                <a:latin typeface="+mn-lt"/>
                <a:ea typeface="黑体" pitchFamily="2" charset="-122"/>
                <a:cs typeface="Times New Roman" pitchFamily="18" charset="0"/>
              </a:rPr>
              <a:t>10GE </a:t>
            </a:r>
            <a:r>
              <a:rPr lang="zh-CN" altLang="en-US" sz="2400" b="1" dirty="0" smtClean="0">
                <a:latin typeface="+mn-lt"/>
                <a:ea typeface="黑体" pitchFamily="2" charset="-122"/>
                <a:cs typeface="Times New Roman" pitchFamily="18" charset="0"/>
              </a:rPr>
              <a:t>的物理层标准</a:t>
            </a:r>
            <a:endParaRPr lang="zh-CN" altLang="en-US" sz="2400" b="1" dirty="0">
              <a:latin typeface="+mn-lt"/>
              <a:ea typeface="黑体" pitchFamily="2" charset="-122"/>
              <a:cs typeface="Times New Roman" pitchFamily="18" charset="0"/>
            </a:endParaRPr>
          </a:p>
        </p:txBody>
      </p:sp>
    </p:spTree>
    <p:extLst>
      <p:ext uri="{BB962C8B-B14F-4D97-AF65-F5344CB8AC3E}">
        <p14:creationId xmlns="" xmlns:p14="http://schemas.microsoft.com/office/powerpoint/2010/main" val="343698068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更快的以太网</a:t>
            </a:r>
            <a:endParaRPr lang="zh-CN" altLang="en-US" dirty="0"/>
          </a:p>
        </p:txBody>
      </p:sp>
      <p:sp>
        <p:nvSpPr>
          <p:cNvPr id="3" name="内容占位符 2"/>
          <p:cNvSpPr>
            <a:spLocks noGrp="1"/>
          </p:cNvSpPr>
          <p:nvPr>
            <p:ph idx="1"/>
          </p:nvPr>
        </p:nvSpPr>
        <p:spPr/>
        <p:txBody>
          <a:bodyPr/>
          <a:lstStyle/>
          <a:p>
            <a:r>
              <a:rPr lang="zh-CN" altLang="zh-CN" sz="2600" dirty="0"/>
              <a:t>以太网的技术发展得很快</a:t>
            </a:r>
            <a:r>
              <a:rPr lang="zh-CN" altLang="zh-CN" sz="2600" dirty="0" smtClean="0"/>
              <a:t>。</a:t>
            </a:r>
            <a:endParaRPr lang="en-US" altLang="zh-CN" sz="2600" dirty="0" smtClean="0"/>
          </a:p>
          <a:p>
            <a:r>
              <a:rPr lang="zh-CN" altLang="zh-CN" sz="2600" dirty="0" smtClean="0"/>
              <a:t>在</a:t>
            </a:r>
            <a:r>
              <a:rPr lang="en-US" altLang="zh-CN" sz="2600" dirty="0" smtClean="0"/>
              <a:t> 10GE </a:t>
            </a:r>
            <a:r>
              <a:rPr lang="zh-CN" altLang="zh-CN" sz="2600" dirty="0" smtClean="0"/>
              <a:t>之后</a:t>
            </a:r>
            <a:r>
              <a:rPr lang="zh-CN" altLang="zh-CN" sz="2600" dirty="0"/>
              <a:t>又制订</a:t>
            </a:r>
            <a:r>
              <a:rPr lang="zh-CN" altLang="zh-CN" sz="2600" dirty="0" smtClean="0"/>
              <a:t>了</a:t>
            </a:r>
            <a:r>
              <a:rPr lang="en-US" altLang="zh-CN" sz="2600" dirty="0" smtClean="0"/>
              <a:t> 40GE/100GE</a:t>
            </a:r>
            <a:r>
              <a:rPr lang="zh-CN" altLang="zh-CN" sz="2600" dirty="0"/>
              <a:t>（</a:t>
            </a:r>
            <a:r>
              <a:rPr lang="zh-CN" altLang="zh-CN" sz="2600" dirty="0" smtClean="0"/>
              <a:t>即</a:t>
            </a:r>
            <a:r>
              <a:rPr lang="en-US" altLang="zh-CN" sz="2600" dirty="0" smtClean="0"/>
              <a:t> 40 </a:t>
            </a:r>
            <a:r>
              <a:rPr lang="zh-CN" altLang="zh-CN" sz="2600" dirty="0" smtClean="0"/>
              <a:t>吉</a:t>
            </a:r>
            <a:r>
              <a:rPr lang="zh-CN" altLang="zh-CN" sz="2600" dirty="0"/>
              <a:t>比特以太网</a:t>
            </a:r>
            <a:r>
              <a:rPr lang="zh-CN" altLang="zh-CN" sz="2600" dirty="0" smtClean="0"/>
              <a:t>和</a:t>
            </a:r>
            <a:r>
              <a:rPr lang="en-US" altLang="zh-CN" sz="2600" dirty="0" smtClean="0"/>
              <a:t> 100 </a:t>
            </a:r>
            <a:r>
              <a:rPr lang="zh-CN" altLang="zh-CN" sz="2600" dirty="0" smtClean="0"/>
              <a:t>吉</a:t>
            </a:r>
            <a:r>
              <a:rPr lang="zh-CN" altLang="zh-CN" sz="2600" dirty="0"/>
              <a:t>比特以太网）的</a:t>
            </a:r>
            <a:r>
              <a:rPr lang="zh-CN" altLang="zh-CN" sz="2600" dirty="0" smtClean="0"/>
              <a:t>标准</a:t>
            </a:r>
            <a:r>
              <a:rPr lang="en-US" altLang="zh-CN" sz="2600" dirty="0" smtClean="0"/>
              <a:t> IEEE 802.3ba-2010 </a:t>
            </a:r>
            <a:r>
              <a:rPr lang="zh-CN" altLang="en-US" sz="2600" dirty="0" smtClean="0"/>
              <a:t>和 </a:t>
            </a:r>
            <a:r>
              <a:rPr lang="en-US" altLang="zh-CN" sz="2600" dirty="0" smtClean="0"/>
              <a:t>802.3bm-2015</a:t>
            </a:r>
            <a:r>
              <a:rPr lang="zh-CN" altLang="en-US" sz="2600" dirty="0" smtClean="0"/>
              <a:t>。</a:t>
            </a:r>
            <a:endParaRPr lang="en-US" altLang="zh-CN" sz="2600" dirty="0" smtClean="0"/>
          </a:p>
          <a:p>
            <a:r>
              <a:rPr lang="en-US" altLang="zh-CN" sz="2600" dirty="0" smtClean="0"/>
              <a:t>40GE/100GE </a:t>
            </a:r>
            <a:r>
              <a:rPr lang="zh-CN" altLang="zh-CN" sz="2600" dirty="0" smtClean="0"/>
              <a:t>只</a:t>
            </a:r>
            <a:r>
              <a:rPr lang="zh-CN" altLang="zh-CN" sz="2600" dirty="0"/>
              <a:t>工作在全双工的传输方式（因而不</a:t>
            </a:r>
            <a:r>
              <a:rPr lang="zh-CN" altLang="zh-CN" sz="2600" dirty="0" smtClean="0"/>
              <a:t>使用</a:t>
            </a:r>
            <a:r>
              <a:rPr lang="en-US" altLang="zh-CN" sz="2600" dirty="0" smtClean="0"/>
              <a:t> CSMA/CD </a:t>
            </a:r>
            <a:r>
              <a:rPr lang="zh-CN" altLang="zh-CN" sz="2600" dirty="0" smtClean="0"/>
              <a:t>协议</a:t>
            </a:r>
            <a:r>
              <a:rPr lang="zh-CN" altLang="zh-CN" sz="2600" dirty="0"/>
              <a:t>），</a:t>
            </a:r>
            <a:r>
              <a:rPr lang="zh-CN" altLang="zh-CN" sz="2600" dirty="0" smtClean="0"/>
              <a:t>并仍保持</a:t>
            </a:r>
            <a:r>
              <a:rPr lang="zh-CN" altLang="zh-CN" sz="2600" dirty="0"/>
              <a:t>了以太网的帧格式</a:t>
            </a:r>
            <a:r>
              <a:rPr lang="zh-CN" altLang="zh-CN" sz="2600" dirty="0" smtClean="0"/>
              <a:t>以及</a:t>
            </a:r>
            <a:r>
              <a:rPr lang="en-US" altLang="zh-CN" sz="2600" dirty="0" smtClean="0"/>
              <a:t> 802.3 </a:t>
            </a:r>
            <a:r>
              <a:rPr lang="zh-CN" altLang="zh-CN" sz="2600" dirty="0" smtClean="0"/>
              <a:t>标准</a:t>
            </a:r>
            <a:r>
              <a:rPr lang="zh-CN" altLang="zh-CN" sz="2600" dirty="0"/>
              <a:t>规定的以太网最小和最大帧长</a:t>
            </a:r>
            <a:r>
              <a:rPr lang="zh-CN" altLang="zh-CN" sz="2600" dirty="0" smtClean="0"/>
              <a:t>。</a:t>
            </a:r>
            <a:endParaRPr lang="en-US" altLang="zh-CN" sz="2600" dirty="0" smtClean="0"/>
          </a:p>
          <a:p>
            <a:r>
              <a:rPr lang="en-US" altLang="zh-CN" sz="2600" dirty="0" smtClean="0"/>
              <a:t>100GE </a:t>
            </a:r>
            <a:r>
              <a:rPr lang="zh-CN" altLang="zh-CN" sz="2600" dirty="0" smtClean="0"/>
              <a:t>在</a:t>
            </a:r>
            <a:r>
              <a:rPr lang="zh-CN" altLang="zh-CN" sz="2600" dirty="0"/>
              <a:t>使用单模光纤传输时，仍然可以</a:t>
            </a:r>
            <a:r>
              <a:rPr lang="zh-CN" altLang="zh-CN" sz="2600" dirty="0" smtClean="0"/>
              <a:t>达到</a:t>
            </a:r>
            <a:r>
              <a:rPr lang="en-US" altLang="zh-CN" sz="2600" dirty="0" smtClean="0"/>
              <a:t> 40 km </a:t>
            </a:r>
            <a:r>
              <a:rPr lang="zh-CN" altLang="zh-CN" sz="2600" dirty="0" smtClean="0"/>
              <a:t>的</a:t>
            </a:r>
            <a:r>
              <a:rPr lang="zh-CN" altLang="zh-CN" sz="2600" dirty="0"/>
              <a:t>传输距离，但这是需要波分复用（</a:t>
            </a:r>
            <a:r>
              <a:rPr lang="zh-CN" altLang="zh-CN" sz="2600" dirty="0" smtClean="0"/>
              <a:t>使用</a:t>
            </a:r>
            <a:r>
              <a:rPr lang="en-US" altLang="zh-CN" sz="2600" dirty="0" smtClean="0"/>
              <a:t> 4 </a:t>
            </a:r>
            <a:r>
              <a:rPr lang="zh-CN" altLang="zh-CN" sz="2600" dirty="0" smtClean="0"/>
              <a:t>个</a:t>
            </a:r>
            <a:r>
              <a:rPr lang="zh-CN" altLang="zh-CN" sz="2600" dirty="0"/>
              <a:t>波长复用一根光纤，每一个波长的有效传输速率</a:t>
            </a:r>
            <a:r>
              <a:rPr lang="zh-CN" altLang="zh-CN" sz="2600" dirty="0" smtClean="0"/>
              <a:t>是</a:t>
            </a:r>
            <a:r>
              <a:rPr lang="en-US" altLang="zh-CN" sz="2600" dirty="0" smtClean="0"/>
              <a:t> 25 </a:t>
            </a:r>
            <a:r>
              <a:rPr lang="en-US" altLang="zh-CN" sz="2600" dirty="0" err="1" smtClean="0"/>
              <a:t>Gbit</a:t>
            </a:r>
            <a:r>
              <a:rPr lang="en-US" altLang="zh-CN" sz="2600" dirty="0" smtClean="0"/>
              <a:t>/s</a:t>
            </a:r>
            <a:r>
              <a:rPr lang="zh-CN" altLang="zh-CN" sz="2600" dirty="0" smtClean="0"/>
              <a:t>）</a:t>
            </a:r>
            <a:r>
              <a:rPr lang="zh-CN" altLang="en-US" sz="2600" dirty="0"/>
              <a:t>。</a:t>
            </a:r>
            <a:endParaRPr lang="en-US" altLang="zh-CN" sz="2600" dirty="0" smtClean="0"/>
          </a:p>
          <a:p>
            <a:endParaRPr lang="zh-CN" altLang="en-US" sz="2600" dirty="0"/>
          </a:p>
        </p:txBody>
      </p:sp>
    </p:spTree>
    <p:extLst>
      <p:ext uri="{BB962C8B-B14F-4D97-AF65-F5344CB8AC3E}">
        <p14:creationId xmlns="" xmlns:p14="http://schemas.microsoft.com/office/powerpoint/2010/main" val="130323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rPr lang="en-US" altLang="zh-CN" dirty="0" smtClean="0"/>
              <a:t>1</a:t>
            </a:r>
            <a:r>
              <a:rPr lang="en-US" altLang="zh-CN" dirty="0"/>
              <a:t>.  MAC </a:t>
            </a:r>
            <a:r>
              <a:rPr lang="zh-CN" altLang="en-US" dirty="0"/>
              <a:t>层的硬件地址 </a:t>
            </a:r>
          </a:p>
        </p:txBody>
      </p:sp>
      <p:sp>
        <p:nvSpPr>
          <p:cNvPr id="440323" name="Rectangle 3"/>
          <p:cNvSpPr>
            <a:spLocks noGrp="1" noChangeArrowheads="1"/>
          </p:cNvSpPr>
          <p:nvPr>
            <p:ph idx="1"/>
          </p:nvPr>
        </p:nvSpPr>
        <p:spPr/>
        <p:txBody>
          <a:bodyPr/>
          <a:lstStyle/>
          <a:p>
            <a:r>
              <a:rPr lang="zh-CN" altLang="en-US" sz="2800" dirty="0"/>
              <a:t>在局域网中，</a:t>
            </a:r>
            <a:r>
              <a:rPr lang="zh-CN" altLang="en-US" sz="2800" dirty="0">
                <a:solidFill>
                  <a:srgbClr val="FF0000"/>
                </a:solidFill>
              </a:rPr>
              <a:t>硬件地址</a:t>
            </a:r>
            <a:r>
              <a:rPr lang="zh-CN" altLang="en-US" sz="2800" dirty="0"/>
              <a:t>又称为</a:t>
            </a:r>
            <a:r>
              <a:rPr lang="zh-CN" altLang="en-US" sz="2800" dirty="0">
                <a:solidFill>
                  <a:srgbClr val="FF0000"/>
                </a:solidFill>
              </a:rPr>
              <a:t>物理地址，</a:t>
            </a:r>
            <a:r>
              <a:rPr lang="zh-CN" altLang="en-US" sz="2800" dirty="0"/>
              <a:t>或 </a:t>
            </a:r>
            <a:r>
              <a:rPr lang="en-US" altLang="zh-CN" sz="2800" dirty="0">
                <a:solidFill>
                  <a:srgbClr val="FF0000"/>
                </a:solidFill>
              </a:rPr>
              <a:t>MAC </a:t>
            </a:r>
            <a:r>
              <a:rPr lang="zh-CN" altLang="en-US" sz="2800" dirty="0">
                <a:solidFill>
                  <a:srgbClr val="FF0000"/>
                </a:solidFill>
              </a:rPr>
              <a:t>地址。</a:t>
            </a:r>
            <a:r>
              <a:rPr lang="zh-CN" altLang="en-US" sz="2800" dirty="0"/>
              <a:t> </a:t>
            </a:r>
          </a:p>
          <a:p>
            <a:r>
              <a:rPr lang="en-US" altLang="zh-CN" sz="2800" dirty="0"/>
              <a:t>802</a:t>
            </a:r>
            <a:r>
              <a:rPr lang="en-US" altLang="zh-CN" sz="2800" b="1" dirty="0"/>
              <a:t> </a:t>
            </a:r>
            <a:r>
              <a:rPr lang="zh-CN" altLang="en-US" sz="2800" dirty="0"/>
              <a:t>标准所说的“地址”严格地讲应当是每一个站的“</a:t>
            </a:r>
            <a:r>
              <a:rPr lang="zh-CN" altLang="en-US" sz="2800" dirty="0">
                <a:solidFill>
                  <a:srgbClr val="FF0000"/>
                </a:solidFill>
              </a:rPr>
              <a:t>名字</a:t>
            </a:r>
            <a:r>
              <a:rPr lang="zh-CN" altLang="en-US" sz="2800" dirty="0"/>
              <a:t>”或</a:t>
            </a:r>
            <a:r>
              <a:rPr lang="zh-CN" altLang="en-US" sz="2800" dirty="0">
                <a:solidFill>
                  <a:srgbClr val="FF0000"/>
                </a:solidFill>
              </a:rPr>
              <a:t>标识符。 </a:t>
            </a:r>
          </a:p>
          <a:p>
            <a:r>
              <a:rPr lang="zh-CN" altLang="en-US" sz="2800" dirty="0"/>
              <a:t>但鉴于大家都早已习惯了将这种 </a:t>
            </a:r>
            <a:r>
              <a:rPr lang="en-US" altLang="zh-CN" sz="2800" dirty="0"/>
              <a:t>48 </a:t>
            </a:r>
            <a:r>
              <a:rPr lang="zh-CN" altLang="en-US" sz="2800" dirty="0"/>
              <a:t>位的“名字”称为“地址”，所以本书也采用这种习惯用法，尽管这种说法并不太严格。</a:t>
            </a:r>
          </a:p>
        </p:txBody>
      </p:sp>
      <p:sp>
        <p:nvSpPr>
          <p:cNvPr id="2" name="矩形 1"/>
          <p:cNvSpPr/>
          <p:nvPr/>
        </p:nvSpPr>
        <p:spPr>
          <a:xfrm>
            <a:off x="992560" y="4293096"/>
            <a:ext cx="8352928" cy="1815882"/>
          </a:xfrm>
          <a:prstGeom prst="rect">
            <a:avLst/>
          </a:prstGeom>
          <a:solidFill>
            <a:srgbClr val="FFFF66"/>
          </a:solidFill>
          <a:ln>
            <a:solidFill>
              <a:srgbClr val="000099"/>
            </a:solidFill>
          </a:ln>
        </p:spPr>
        <p:txBody>
          <a:bodyPr wrap="square">
            <a:spAutoFit/>
          </a:bodyPr>
          <a:lstStyle/>
          <a:p>
            <a:r>
              <a:rPr lang="zh-CN" altLang="en-US" sz="2800" b="1" dirty="0">
                <a:solidFill>
                  <a:srgbClr val="000066"/>
                </a:solidFill>
                <a:latin typeface="+mn-lt"/>
                <a:ea typeface="黑体" pitchFamily="2" charset="-122"/>
              </a:rPr>
              <a:t>请注意，如果连接在局域网上的主机或路由器安装有多个适配器，那么这样的主机或路由器就有多个“地址”。更准确些说，</a:t>
            </a:r>
            <a:r>
              <a:rPr lang="zh-CN" altLang="en-US" sz="2800" b="1" dirty="0" smtClean="0">
                <a:solidFill>
                  <a:srgbClr val="0000FF"/>
                </a:solidFill>
                <a:latin typeface="+mn-lt"/>
                <a:ea typeface="黑体" pitchFamily="2" charset="-122"/>
              </a:rPr>
              <a:t>这种 </a:t>
            </a:r>
            <a:r>
              <a:rPr lang="en-US" altLang="zh-CN" sz="2800" b="1" dirty="0" smtClean="0">
                <a:solidFill>
                  <a:srgbClr val="0000FF"/>
                </a:solidFill>
                <a:latin typeface="+mn-lt"/>
                <a:ea typeface="黑体" pitchFamily="2" charset="-122"/>
              </a:rPr>
              <a:t>48 </a:t>
            </a:r>
            <a:r>
              <a:rPr lang="zh-CN" altLang="en-US" sz="2800" b="1" dirty="0" smtClean="0">
                <a:solidFill>
                  <a:srgbClr val="0000FF"/>
                </a:solidFill>
                <a:latin typeface="+mn-lt"/>
                <a:ea typeface="黑体" pitchFamily="2" charset="-122"/>
              </a:rPr>
              <a:t>位</a:t>
            </a:r>
            <a:r>
              <a:rPr lang="zh-CN" altLang="en-US" sz="2800" b="1" dirty="0">
                <a:solidFill>
                  <a:srgbClr val="0000FF"/>
                </a:solidFill>
                <a:latin typeface="+mn-lt"/>
                <a:ea typeface="黑体" pitchFamily="2" charset="-122"/>
              </a:rPr>
              <a:t>“地址”应当是某个接口的标识符。</a:t>
            </a:r>
          </a:p>
        </p:txBody>
      </p:sp>
    </p:spTree>
    <p:extLst>
      <p:ext uri="{BB962C8B-B14F-4D97-AF65-F5344CB8AC3E}">
        <p14:creationId xmlns="" xmlns:p14="http://schemas.microsoft.com/office/powerpoint/2010/main" val="363677679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40GE/100GE </a:t>
            </a:r>
            <a:r>
              <a:rPr lang="zh-CN" altLang="en-US" dirty="0" smtClean="0"/>
              <a:t>的物理层</a:t>
            </a:r>
            <a:endParaRPr lang="zh-CN" altLang="en-US" dirty="0"/>
          </a:p>
        </p:txBody>
      </p:sp>
      <p:graphicFrame>
        <p:nvGraphicFramePr>
          <p:cNvPr id="4" name="表格 3"/>
          <p:cNvGraphicFramePr>
            <a:graphicFrameLocks noGrp="1"/>
          </p:cNvGraphicFramePr>
          <p:nvPr>
            <p:extLst>
              <p:ext uri="{D42A27DB-BD31-4B8C-83A1-F6EECF244321}">
                <p14:modId xmlns="" xmlns:p14="http://schemas.microsoft.com/office/powerpoint/2010/main" val="1978953781"/>
              </p:ext>
            </p:extLst>
          </p:nvPr>
        </p:nvGraphicFramePr>
        <p:xfrm>
          <a:off x="776536" y="1946448"/>
          <a:ext cx="8496944" cy="3236137"/>
        </p:xfrm>
        <a:graphic>
          <a:graphicData uri="http://schemas.openxmlformats.org/drawingml/2006/table">
            <a:tbl>
              <a:tblPr firstRow="1" firstCol="1" lastRow="1" lastCol="1" bandRow="1" bandCol="1"/>
              <a:tblGrid>
                <a:gridCol w="3600400"/>
                <a:gridCol w="2304256"/>
                <a:gridCol w="2592288"/>
              </a:tblGrid>
              <a:tr h="546448">
                <a:tc>
                  <a:txBody>
                    <a:bodyPr/>
                    <a:lstStyle/>
                    <a:p>
                      <a:pPr marL="0" algn="ctr" defTabSz="914400" rtl="0" eaLnBrk="1" latinLnBrk="0" hangingPunct="1">
                        <a:lnSpc>
                          <a:spcPct val="100000"/>
                        </a:lnSpc>
                        <a:spcAft>
                          <a:spcPts val="0"/>
                        </a:spcAft>
                        <a:tabLst>
                          <a:tab pos="1752600" algn="l"/>
                        </a:tabLst>
                      </a:pPr>
                      <a:r>
                        <a:rPr lang="zh-CN" sz="2400" b="1" kern="1200" dirty="0">
                          <a:effectLst/>
                          <a:latin typeface="+mn-lt"/>
                          <a:ea typeface="黑体" pitchFamily="2" charset="-122"/>
                        </a:rPr>
                        <a:t>物理层</a:t>
                      </a:r>
                      <a:endParaRPr lang="zh-CN" sz="24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en-US" sz="2400" b="1" dirty="0" smtClean="0">
                          <a:effectLst/>
                          <a:latin typeface="+mn-lt"/>
                          <a:ea typeface="黑体" pitchFamily="2" charset="-122"/>
                        </a:rPr>
                        <a:t>40GE</a:t>
                      </a:r>
                      <a:endParaRPr lang="zh-CN" sz="24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en-US" sz="2400" b="1" dirty="0" smtClean="0">
                          <a:effectLst/>
                          <a:latin typeface="+mn-lt"/>
                          <a:ea typeface="黑体" pitchFamily="2" charset="-122"/>
                        </a:rPr>
                        <a:t>100GE</a:t>
                      </a:r>
                      <a:endParaRPr lang="zh-CN" sz="24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itchFamily="2" charset="-122"/>
                        </a:rPr>
                        <a:t>在</a:t>
                      </a:r>
                      <a:r>
                        <a:rPr lang="zh-CN" sz="2000" b="1" kern="1200" dirty="0">
                          <a:solidFill>
                            <a:schemeClr val="tx1"/>
                          </a:solidFill>
                          <a:effectLst/>
                          <a:latin typeface="+mn-lt"/>
                          <a:ea typeface="黑体" pitchFamily="2" charset="-122"/>
                          <a:cs typeface="+mn-cs"/>
                        </a:rPr>
                        <a:t>背板上</a:t>
                      </a:r>
                      <a:r>
                        <a:rPr lang="zh-CN" sz="2000" b="1" kern="1200" dirty="0">
                          <a:effectLst/>
                          <a:latin typeface="+mn-lt"/>
                          <a:ea typeface="黑体" pitchFamily="2" charset="-122"/>
                        </a:rPr>
                        <a:t>传输至少</a:t>
                      </a:r>
                      <a:r>
                        <a:rPr lang="zh-CN" sz="2000" b="1" kern="1200" dirty="0" smtClean="0">
                          <a:effectLst/>
                          <a:latin typeface="+mn-lt"/>
                          <a:ea typeface="黑体" pitchFamily="2" charset="-122"/>
                        </a:rPr>
                        <a:t>超过</a:t>
                      </a:r>
                      <a:r>
                        <a:rPr lang="en-US" altLang="zh-CN" sz="2000" b="1" kern="1200" dirty="0" smtClean="0">
                          <a:effectLst/>
                          <a:latin typeface="+mn-lt"/>
                          <a:ea typeface="黑体" pitchFamily="2" charset="-122"/>
                        </a:rPr>
                        <a:t> </a:t>
                      </a:r>
                      <a:r>
                        <a:rPr lang="en-US" sz="2000" b="1" kern="1200" dirty="0" smtClean="0">
                          <a:effectLst/>
                          <a:latin typeface="+mn-lt"/>
                          <a:ea typeface="黑体" pitchFamily="2" charset="-122"/>
                        </a:rPr>
                        <a:t>1 </a:t>
                      </a:r>
                      <a:r>
                        <a:rPr lang="en-US" sz="2000" b="1" kern="1200" dirty="0">
                          <a:effectLst/>
                          <a:latin typeface="+mn-lt"/>
                          <a:ea typeface="黑体" pitchFamily="2" charset="-122"/>
                        </a:rPr>
                        <a:t>m </a:t>
                      </a:r>
                      <a:endParaRPr lang="zh-CN" sz="20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40GBASE-KR4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a:effectLst/>
                          <a:latin typeface="+mn-lt"/>
                          <a:ea typeface="黑体" pitchFamily="2" charset="-122"/>
                        </a:rPr>
                        <a:t> </a:t>
                      </a:r>
                      <a:endParaRPr lang="zh-CN" sz="2000" b="1">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483">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itchFamily="2" charset="-122"/>
                        </a:rPr>
                        <a:t>在铜缆上传输至少</a:t>
                      </a:r>
                      <a:r>
                        <a:rPr lang="zh-CN" sz="2000" b="1" kern="1200" dirty="0" smtClean="0">
                          <a:effectLst/>
                          <a:latin typeface="+mn-lt"/>
                          <a:ea typeface="黑体" pitchFamily="2" charset="-122"/>
                        </a:rPr>
                        <a:t>超过</a:t>
                      </a:r>
                      <a:r>
                        <a:rPr lang="en-US" altLang="zh-CN" sz="2000" b="1" kern="1200" dirty="0" smtClean="0">
                          <a:effectLst/>
                          <a:latin typeface="+mn-lt"/>
                          <a:ea typeface="黑体" pitchFamily="2" charset="-122"/>
                        </a:rPr>
                        <a:t> </a:t>
                      </a:r>
                      <a:r>
                        <a:rPr lang="en-US" sz="2000" b="1" kern="1200" dirty="0" smtClean="0">
                          <a:effectLst/>
                          <a:latin typeface="+mn-lt"/>
                          <a:ea typeface="黑体" pitchFamily="2" charset="-122"/>
                        </a:rPr>
                        <a:t>7 </a:t>
                      </a:r>
                      <a:r>
                        <a:rPr lang="en-US" sz="2000" b="1" kern="1200" dirty="0">
                          <a:effectLst/>
                          <a:latin typeface="+mn-lt"/>
                          <a:ea typeface="黑体" pitchFamily="2" charset="-122"/>
                        </a:rPr>
                        <a:t>m</a:t>
                      </a:r>
                      <a:endParaRPr lang="zh-CN" sz="20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40GBASE-CR4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100GBASE-CR10</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483">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itchFamily="2" charset="-122"/>
                        </a:rPr>
                        <a:t>在多模光纤上传输</a:t>
                      </a:r>
                      <a:r>
                        <a:rPr lang="zh-CN" sz="2000" b="1" kern="1200" dirty="0" smtClean="0">
                          <a:effectLst/>
                          <a:latin typeface="+mn-lt"/>
                          <a:ea typeface="黑体" pitchFamily="2" charset="-122"/>
                        </a:rPr>
                        <a:t>至少</a:t>
                      </a:r>
                      <a:r>
                        <a:rPr lang="en-US" altLang="zh-CN" sz="2000" b="1" kern="1200" dirty="0" smtClean="0">
                          <a:effectLst/>
                          <a:latin typeface="+mn-lt"/>
                          <a:ea typeface="黑体" pitchFamily="2" charset="-122"/>
                        </a:rPr>
                        <a:t> </a:t>
                      </a:r>
                      <a:r>
                        <a:rPr lang="en-US" sz="2000" b="1" kern="1200" dirty="0" smtClean="0">
                          <a:effectLst/>
                          <a:latin typeface="+mn-lt"/>
                          <a:ea typeface="黑体" pitchFamily="2" charset="-122"/>
                        </a:rPr>
                        <a:t>100 </a:t>
                      </a:r>
                      <a:r>
                        <a:rPr lang="en-US" sz="2000" b="1" kern="1200" dirty="0">
                          <a:effectLst/>
                          <a:latin typeface="+mn-lt"/>
                          <a:ea typeface="黑体" pitchFamily="2" charset="-122"/>
                        </a:rPr>
                        <a:t>m</a:t>
                      </a:r>
                      <a:endParaRPr lang="zh-CN" sz="20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40GBASE-SR4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smtClean="0">
                          <a:effectLst/>
                          <a:latin typeface="+mn-lt"/>
                          <a:ea typeface="黑体" pitchFamily="2" charset="-122"/>
                        </a:rPr>
                        <a:t>100GBASE-SR10</a:t>
                      </a:r>
                      <a:r>
                        <a:rPr lang="zh-CN" altLang="en-US" sz="2000" b="1" dirty="0" smtClean="0">
                          <a:effectLst/>
                          <a:latin typeface="+mn-lt"/>
                          <a:ea typeface="黑体" pitchFamily="2" charset="-122"/>
                        </a:rPr>
                        <a:t>，</a:t>
                      </a:r>
                      <a:endParaRPr lang="en-US" sz="2000" b="1" dirty="0" smtClean="0">
                        <a:effectLst/>
                        <a:latin typeface="+mn-lt"/>
                        <a:ea typeface="黑体" pitchFamily="2" charset="-122"/>
                      </a:endParaRPr>
                    </a:p>
                    <a:p>
                      <a:pPr algn="just">
                        <a:lnSpc>
                          <a:spcPct val="100000"/>
                        </a:lnSpc>
                        <a:spcAft>
                          <a:spcPts val="0"/>
                        </a:spcAft>
                        <a:tabLst>
                          <a:tab pos="1752600" algn="l"/>
                        </a:tabLst>
                      </a:pPr>
                      <a:r>
                        <a:rPr lang="zh-CN" altLang="en-US" sz="2000" b="1" dirty="0" smtClean="0">
                          <a:effectLst/>
                          <a:latin typeface="+mn-lt"/>
                          <a:ea typeface="黑体" pitchFamily="2" charset="-122"/>
                        </a:rPr>
                        <a:t>*</a:t>
                      </a:r>
                      <a:r>
                        <a:rPr lang="en-US" altLang="zh-CN" sz="2000" b="1" dirty="0" smtClean="0">
                          <a:effectLst/>
                          <a:latin typeface="+mn-lt"/>
                          <a:ea typeface="黑体" pitchFamily="2" charset="-122"/>
                        </a:rPr>
                        <a:t>100GBASE-SR4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itchFamily="2" charset="-122"/>
                        </a:rPr>
                        <a:t>在单模光纤上传输</a:t>
                      </a:r>
                      <a:r>
                        <a:rPr lang="zh-CN" sz="2000" b="1" kern="1200" dirty="0" smtClean="0">
                          <a:effectLst/>
                          <a:latin typeface="+mn-lt"/>
                          <a:ea typeface="黑体" pitchFamily="2" charset="-122"/>
                        </a:rPr>
                        <a:t>至少</a:t>
                      </a:r>
                      <a:r>
                        <a:rPr lang="en-US" altLang="zh-CN" sz="2000" b="1" kern="1200" dirty="0" smtClean="0">
                          <a:effectLst/>
                          <a:latin typeface="+mn-lt"/>
                          <a:ea typeface="黑体" pitchFamily="2" charset="-122"/>
                        </a:rPr>
                        <a:t> </a:t>
                      </a:r>
                      <a:r>
                        <a:rPr lang="en-US" sz="2000" b="1" kern="1200" dirty="0" smtClean="0">
                          <a:effectLst/>
                          <a:latin typeface="+mn-lt"/>
                          <a:ea typeface="黑体" pitchFamily="2" charset="-122"/>
                        </a:rPr>
                        <a:t>10 </a:t>
                      </a:r>
                      <a:r>
                        <a:rPr lang="en-US" sz="2000" b="1" kern="1200" dirty="0">
                          <a:effectLst/>
                          <a:latin typeface="+mn-lt"/>
                          <a:ea typeface="黑体" pitchFamily="2" charset="-122"/>
                        </a:rPr>
                        <a:t>km</a:t>
                      </a:r>
                      <a:endParaRPr lang="zh-CN" sz="20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40GBASE-LR4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100GBASE-LR4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itchFamily="2" charset="-122"/>
                        </a:rPr>
                        <a:t>在单模光纤上传输</a:t>
                      </a:r>
                      <a:r>
                        <a:rPr lang="zh-CN" sz="2000" b="1" kern="1200" dirty="0" smtClean="0">
                          <a:effectLst/>
                          <a:latin typeface="+mn-lt"/>
                          <a:ea typeface="黑体" pitchFamily="2" charset="-122"/>
                        </a:rPr>
                        <a:t>至少</a:t>
                      </a:r>
                      <a:r>
                        <a:rPr lang="en-US" altLang="zh-CN" sz="2000" b="1" kern="1200" dirty="0" smtClean="0">
                          <a:effectLst/>
                          <a:latin typeface="+mn-lt"/>
                          <a:ea typeface="黑体" pitchFamily="2" charset="-122"/>
                        </a:rPr>
                        <a:t> </a:t>
                      </a:r>
                      <a:r>
                        <a:rPr lang="en-US" sz="2000" b="1" kern="1200" dirty="0" smtClean="0">
                          <a:effectLst/>
                          <a:latin typeface="+mn-lt"/>
                          <a:ea typeface="黑体" pitchFamily="2" charset="-122"/>
                        </a:rPr>
                        <a:t>40 </a:t>
                      </a:r>
                      <a:r>
                        <a:rPr lang="en-US" sz="2000" b="1" kern="1200" dirty="0">
                          <a:effectLst/>
                          <a:latin typeface="+mn-lt"/>
                          <a:ea typeface="黑体" pitchFamily="2" charset="-122"/>
                        </a:rPr>
                        <a:t>km</a:t>
                      </a:r>
                      <a:endParaRPr lang="zh-CN" sz="20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altLang="en-US" sz="2000" b="1" dirty="0" smtClean="0">
                          <a:effectLst/>
                          <a:latin typeface="+mn-lt"/>
                          <a:ea typeface="黑体" pitchFamily="2" charset="-122"/>
                        </a:rPr>
                        <a:t>*</a:t>
                      </a:r>
                      <a:r>
                        <a:rPr lang="en-US" sz="2000" b="1" dirty="0" smtClean="0">
                          <a:effectLst/>
                          <a:latin typeface="+mn-lt"/>
                          <a:ea typeface="黑体" pitchFamily="2" charset="-122"/>
                        </a:rPr>
                        <a:t>40GBASE-ER</a:t>
                      </a:r>
                      <a:r>
                        <a:rPr lang="en-US" sz="2000" b="1" dirty="0">
                          <a:effectLst/>
                          <a:latin typeface="+mn-lt"/>
                          <a:ea typeface="黑体" pitchFamily="2" charset="-122"/>
                        </a:rPr>
                        <a:t> </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100GBASE-ER4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1784648" y="1484784"/>
            <a:ext cx="6624735"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en-US" altLang="zh-CN" sz="2400" b="1" dirty="0" smtClean="0">
                <a:latin typeface="+mn-lt"/>
                <a:ea typeface="黑体" pitchFamily="2" charset="-122"/>
                <a:cs typeface="Times New Roman" pitchFamily="18" charset="0"/>
              </a:rPr>
              <a:t>40GE/10GE </a:t>
            </a:r>
            <a:r>
              <a:rPr lang="zh-CN" altLang="en-US" sz="2400" b="1" dirty="0" smtClean="0">
                <a:latin typeface="+mn-lt"/>
                <a:ea typeface="黑体" pitchFamily="2" charset="-122"/>
                <a:cs typeface="Times New Roman" pitchFamily="18" charset="0"/>
              </a:rPr>
              <a:t>的</a:t>
            </a:r>
            <a:r>
              <a:rPr lang="zh-CN" altLang="en-US" sz="2400" b="1" dirty="0">
                <a:latin typeface="+mn-lt"/>
                <a:ea typeface="黑体" pitchFamily="2" charset="-122"/>
                <a:cs typeface="Times New Roman" pitchFamily="18" charset="0"/>
              </a:rPr>
              <a:t>物理层标准</a:t>
            </a:r>
          </a:p>
        </p:txBody>
      </p:sp>
    </p:spTree>
    <p:extLst>
      <p:ext uri="{BB962C8B-B14F-4D97-AF65-F5344CB8AC3E}">
        <p14:creationId xmlns="" xmlns:p14="http://schemas.microsoft.com/office/powerpoint/2010/main" val="199803516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pPr algn="ctr"/>
            <a:r>
              <a:rPr lang="zh-CN" altLang="en-US"/>
              <a:t>端到端的以太网传输 </a:t>
            </a:r>
          </a:p>
        </p:txBody>
      </p:sp>
      <p:sp>
        <p:nvSpPr>
          <p:cNvPr id="492547" name="Rectangle 3"/>
          <p:cNvSpPr>
            <a:spLocks noGrp="1" noChangeArrowheads="1"/>
          </p:cNvSpPr>
          <p:nvPr>
            <p:ph idx="1"/>
          </p:nvPr>
        </p:nvSpPr>
        <p:spPr/>
        <p:txBody>
          <a:bodyPr/>
          <a:lstStyle/>
          <a:p>
            <a:r>
              <a:rPr lang="zh-CN" altLang="en-US" dirty="0" smtClean="0"/>
              <a:t>以太网</a:t>
            </a:r>
            <a:r>
              <a:rPr lang="zh-CN" altLang="en-US" dirty="0"/>
              <a:t>的工作范围已经从局域网（校园网、企业网）扩大到城域网和广域网，从而</a:t>
            </a:r>
            <a:r>
              <a:rPr lang="zh-CN" altLang="en-US" dirty="0">
                <a:solidFill>
                  <a:srgbClr val="FF0000"/>
                </a:solidFill>
              </a:rPr>
              <a:t>实现了端到端的以太网传输。</a:t>
            </a:r>
          </a:p>
          <a:p>
            <a:r>
              <a:rPr lang="zh-CN" altLang="en-US" dirty="0"/>
              <a:t>这种工作方式的</a:t>
            </a:r>
            <a:r>
              <a:rPr lang="zh-CN" altLang="en-US" dirty="0" smtClean="0"/>
              <a:t>好处有： </a:t>
            </a:r>
            <a:endParaRPr lang="zh-CN" altLang="en-US" dirty="0"/>
          </a:p>
          <a:p>
            <a:pPr lvl="1"/>
            <a:r>
              <a:rPr lang="zh-CN" altLang="en-US" dirty="0" smtClean="0">
                <a:solidFill>
                  <a:srgbClr val="0000FF"/>
                </a:solidFill>
                <a:latin typeface="Arial" charset="0"/>
              </a:rPr>
              <a:t>技术成熟；</a:t>
            </a:r>
            <a:endParaRPr lang="zh-CN" altLang="en-US" dirty="0">
              <a:solidFill>
                <a:srgbClr val="0000FF"/>
              </a:solidFill>
              <a:latin typeface="Arial" charset="0"/>
            </a:endParaRPr>
          </a:p>
          <a:p>
            <a:pPr lvl="1"/>
            <a:r>
              <a:rPr lang="zh-CN" altLang="en-US" dirty="0" smtClean="0">
                <a:solidFill>
                  <a:srgbClr val="0000FF"/>
                </a:solidFill>
                <a:latin typeface="Arial" charset="0"/>
                <a:ea typeface="黑体" pitchFamily="2" charset="-122"/>
              </a:rPr>
              <a:t>互操作性很好；</a:t>
            </a:r>
            <a:endParaRPr lang="zh-CN" altLang="en-US" dirty="0">
              <a:solidFill>
                <a:srgbClr val="0000FF"/>
              </a:solidFill>
              <a:latin typeface="Arial" charset="0"/>
              <a:ea typeface="黑体" pitchFamily="2" charset="-122"/>
            </a:endParaRPr>
          </a:p>
          <a:p>
            <a:pPr lvl="1"/>
            <a:r>
              <a:rPr lang="zh-CN" altLang="en-US" dirty="0">
                <a:solidFill>
                  <a:srgbClr val="0000FF"/>
                </a:solidFill>
                <a:latin typeface="Arial" charset="0"/>
                <a:ea typeface="黑体" pitchFamily="2" charset="-122"/>
              </a:rPr>
              <a:t>在广域网中使用以太网时价格</a:t>
            </a:r>
            <a:r>
              <a:rPr lang="zh-CN" altLang="en-US" dirty="0" smtClean="0">
                <a:solidFill>
                  <a:srgbClr val="0000FF"/>
                </a:solidFill>
                <a:latin typeface="Arial" charset="0"/>
                <a:ea typeface="黑体" pitchFamily="2" charset="-122"/>
              </a:rPr>
              <a:t>便宜；</a:t>
            </a:r>
            <a:endParaRPr lang="zh-CN" altLang="en-US" dirty="0">
              <a:solidFill>
                <a:srgbClr val="0000FF"/>
              </a:solidFill>
              <a:latin typeface="Arial" charset="0"/>
              <a:ea typeface="黑体" pitchFamily="2" charset="-122"/>
            </a:endParaRPr>
          </a:p>
          <a:p>
            <a:pPr lvl="1"/>
            <a:r>
              <a:rPr lang="zh-CN" altLang="en-US" dirty="0" smtClean="0">
                <a:solidFill>
                  <a:srgbClr val="0000FF"/>
                </a:solidFill>
                <a:latin typeface="Arial" charset="0"/>
                <a:ea typeface="黑体" pitchFamily="2" charset="-122"/>
              </a:rPr>
              <a:t>采用统一的以太网帧格式，简化</a:t>
            </a:r>
            <a:r>
              <a:rPr lang="zh-CN" altLang="en-US" dirty="0">
                <a:solidFill>
                  <a:srgbClr val="0000FF"/>
                </a:solidFill>
                <a:latin typeface="Arial" charset="0"/>
                <a:ea typeface="黑体" pitchFamily="2" charset="-122"/>
              </a:rPr>
              <a:t>了操作和管理。</a:t>
            </a:r>
            <a:r>
              <a:rPr lang="zh-CN" altLang="en-US" sz="3200" dirty="0">
                <a:solidFill>
                  <a:srgbClr val="0000FF"/>
                </a:solidFill>
              </a:rPr>
              <a:t>   </a:t>
            </a:r>
            <a:r>
              <a:rPr lang="zh-CN" altLang="en-US" dirty="0">
                <a:solidFill>
                  <a:srgbClr val="0000FF"/>
                </a:solidFill>
              </a:rPr>
              <a:t>  </a:t>
            </a:r>
          </a:p>
        </p:txBody>
      </p:sp>
    </p:spTree>
    <p:extLst>
      <p:ext uri="{BB962C8B-B14F-4D97-AF65-F5344CB8AC3E}">
        <p14:creationId xmlns="" xmlns:p14="http://schemas.microsoft.com/office/powerpoint/2010/main" val="263407317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a:xfrm>
            <a:off x="495300" y="188640"/>
            <a:ext cx="8634164" cy="792088"/>
          </a:xfrm>
        </p:spPr>
        <p:txBody>
          <a:bodyPr/>
          <a:lstStyle/>
          <a:p>
            <a:pPr algn="ctr"/>
            <a:r>
              <a:rPr lang="zh-CN" altLang="en-US" sz="3600" dirty="0"/>
              <a:t>以太网从 </a:t>
            </a:r>
            <a:r>
              <a:rPr lang="en-US" altLang="zh-CN" sz="3600" dirty="0"/>
              <a:t>10 </a:t>
            </a:r>
            <a:r>
              <a:rPr lang="en-US" altLang="zh-CN" sz="3600" dirty="0" err="1" smtClean="0"/>
              <a:t>Mbit</a:t>
            </a:r>
            <a:r>
              <a:rPr lang="en-US" altLang="zh-CN" sz="3600" dirty="0" smtClean="0"/>
              <a:t>/s </a:t>
            </a:r>
            <a:r>
              <a:rPr lang="zh-CN" altLang="en-US" sz="3600" dirty="0" smtClean="0"/>
              <a:t>到</a:t>
            </a:r>
            <a:r>
              <a:rPr lang="en-US" altLang="zh-CN" sz="3600" dirty="0" smtClean="0"/>
              <a:t>100 </a:t>
            </a:r>
            <a:r>
              <a:rPr lang="en-US" altLang="zh-CN" sz="3600" dirty="0" err="1" smtClean="0"/>
              <a:t>Gbit</a:t>
            </a:r>
            <a:r>
              <a:rPr lang="en-US" altLang="zh-CN" sz="3600" dirty="0" smtClean="0"/>
              <a:t>/s </a:t>
            </a:r>
            <a:r>
              <a:rPr lang="zh-CN" altLang="en-US" sz="3600" dirty="0"/>
              <a:t>的演进 </a:t>
            </a:r>
          </a:p>
        </p:txBody>
      </p:sp>
      <p:sp>
        <p:nvSpPr>
          <p:cNvPr id="493571" name="Rectangle 3"/>
          <p:cNvSpPr>
            <a:spLocks noGrp="1" noChangeArrowheads="1"/>
          </p:cNvSpPr>
          <p:nvPr>
            <p:ph idx="1"/>
          </p:nvPr>
        </p:nvSpPr>
        <p:spPr/>
        <p:txBody>
          <a:bodyPr/>
          <a:lstStyle/>
          <a:p>
            <a:r>
              <a:rPr lang="zh-CN" altLang="en-US" dirty="0" smtClean="0"/>
              <a:t>以太网</a:t>
            </a:r>
            <a:r>
              <a:rPr lang="zh-CN" altLang="en-US" dirty="0"/>
              <a:t>从 </a:t>
            </a:r>
            <a:r>
              <a:rPr lang="en-US" altLang="zh-CN" dirty="0"/>
              <a:t>10 </a:t>
            </a:r>
            <a:r>
              <a:rPr lang="en-US" altLang="zh-CN" dirty="0" err="1" smtClean="0"/>
              <a:t>Mbit</a:t>
            </a:r>
            <a:r>
              <a:rPr lang="en-US" altLang="zh-CN" dirty="0" smtClean="0"/>
              <a:t>/s </a:t>
            </a:r>
            <a:r>
              <a:rPr lang="zh-CN" altLang="en-US" dirty="0"/>
              <a:t>到 </a:t>
            </a:r>
            <a:r>
              <a:rPr lang="en-US" altLang="zh-CN" dirty="0"/>
              <a:t>100 </a:t>
            </a:r>
            <a:r>
              <a:rPr lang="en-US" altLang="zh-CN" dirty="0" err="1" smtClean="0"/>
              <a:t>Gbit</a:t>
            </a:r>
            <a:r>
              <a:rPr lang="en-US" altLang="zh-CN" dirty="0" smtClean="0"/>
              <a:t>/s </a:t>
            </a:r>
            <a:r>
              <a:rPr lang="zh-CN" altLang="en-US" dirty="0"/>
              <a:t>的演进证明了以太网是：</a:t>
            </a:r>
          </a:p>
          <a:p>
            <a:pPr lvl="1"/>
            <a:r>
              <a:rPr lang="zh-CN" altLang="en-US" dirty="0">
                <a:solidFill>
                  <a:srgbClr val="0000FF"/>
                </a:solidFill>
              </a:rPr>
              <a:t>可扩展的（从 </a:t>
            </a:r>
            <a:r>
              <a:rPr lang="en-US" altLang="zh-CN" dirty="0">
                <a:solidFill>
                  <a:srgbClr val="0000FF"/>
                </a:solidFill>
              </a:rPr>
              <a:t>10 </a:t>
            </a:r>
            <a:r>
              <a:rPr lang="en-US" altLang="zh-CN" dirty="0" err="1" smtClean="0">
                <a:solidFill>
                  <a:srgbClr val="0000FF"/>
                </a:solidFill>
              </a:rPr>
              <a:t>Mbit</a:t>
            </a:r>
            <a:r>
              <a:rPr lang="en-US" altLang="zh-CN" dirty="0" smtClean="0">
                <a:solidFill>
                  <a:srgbClr val="0000FF"/>
                </a:solidFill>
              </a:rPr>
              <a:t>/s </a:t>
            </a:r>
            <a:r>
              <a:rPr lang="zh-CN" altLang="en-US" dirty="0">
                <a:solidFill>
                  <a:srgbClr val="0000FF"/>
                </a:solidFill>
              </a:rPr>
              <a:t>到 </a:t>
            </a:r>
            <a:r>
              <a:rPr lang="en-US" altLang="zh-CN" dirty="0">
                <a:solidFill>
                  <a:srgbClr val="0000FF"/>
                </a:solidFill>
              </a:rPr>
              <a:t>100 </a:t>
            </a:r>
            <a:r>
              <a:rPr lang="en-US" altLang="zh-CN" dirty="0" err="1" smtClean="0">
                <a:solidFill>
                  <a:srgbClr val="0000FF"/>
                </a:solidFill>
              </a:rPr>
              <a:t>Gbit</a:t>
            </a:r>
            <a:r>
              <a:rPr lang="en-US" altLang="zh-CN" dirty="0" smtClean="0">
                <a:solidFill>
                  <a:srgbClr val="0000FF"/>
                </a:solidFill>
              </a:rPr>
              <a:t>/s</a:t>
            </a:r>
            <a:r>
              <a:rPr lang="zh-CN" altLang="en-US" dirty="0" smtClean="0">
                <a:solidFill>
                  <a:srgbClr val="0000FF"/>
                </a:solidFill>
              </a:rPr>
              <a:t>）；</a:t>
            </a:r>
            <a:endParaRPr lang="zh-CN" altLang="en-US" dirty="0">
              <a:solidFill>
                <a:srgbClr val="0000FF"/>
              </a:solidFill>
            </a:endParaRPr>
          </a:p>
          <a:p>
            <a:pPr lvl="1"/>
            <a:r>
              <a:rPr lang="zh-CN" altLang="en-US" dirty="0">
                <a:solidFill>
                  <a:srgbClr val="0000FF"/>
                </a:solidFill>
              </a:rPr>
              <a:t>灵活的（多种传输媒体、全</a:t>
            </a:r>
            <a:r>
              <a:rPr lang="en-US" altLang="zh-CN" dirty="0">
                <a:solidFill>
                  <a:srgbClr val="0000FF"/>
                </a:solidFill>
              </a:rPr>
              <a:t>/</a:t>
            </a:r>
            <a:r>
              <a:rPr lang="zh-CN" altLang="en-US" dirty="0">
                <a:solidFill>
                  <a:srgbClr val="0000FF"/>
                </a:solidFill>
              </a:rPr>
              <a:t>半双工、共享</a:t>
            </a:r>
            <a:r>
              <a:rPr lang="en-US" altLang="zh-CN" dirty="0">
                <a:solidFill>
                  <a:srgbClr val="0000FF"/>
                </a:solidFill>
              </a:rPr>
              <a:t>/</a:t>
            </a:r>
            <a:r>
              <a:rPr lang="zh-CN" altLang="en-US" dirty="0">
                <a:solidFill>
                  <a:srgbClr val="0000FF"/>
                </a:solidFill>
              </a:rPr>
              <a:t>交换</a:t>
            </a:r>
            <a:r>
              <a:rPr lang="zh-CN" altLang="en-US" dirty="0" smtClean="0">
                <a:solidFill>
                  <a:srgbClr val="0000FF"/>
                </a:solidFill>
              </a:rPr>
              <a:t>）；</a:t>
            </a:r>
            <a:endParaRPr lang="zh-CN" altLang="en-US" dirty="0">
              <a:solidFill>
                <a:srgbClr val="0000FF"/>
              </a:solidFill>
            </a:endParaRPr>
          </a:p>
          <a:p>
            <a:pPr lvl="1"/>
            <a:r>
              <a:rPr lang="zh-CN" altLang="en-US" dirty="0">
                <a:solidFill>
                  <a:srgbClr val="0000FF"/>
                </a:solidFill>
              </a:rPr>
              <a:t>易于</a:t>
            </a:r>
            <a:r>
              <a:rPr lang="zh-CN" altLang="en-US" dirty="0" smtClean="0">
                <a:solidFill>
                  <a:srgbClr val="0000FF"/>
                </a:solidFill>
              </a:rPr>
              <a:t>安装；</a:t>
            </a:r>
            <a:endParaRPr lang="zh-CN" altLang="en-US" dirty="0">
              <a:solidFill>
                <a:srgbClr val="0000FF"/>
              </a:solidFill>
            </a:endParaRPr>
          </a:p>
          <a:p>
            <a:pPr lvl="1"/>
            <a:r>
              <a:rPr lang="zh-CN" altLang="en-US" dirty="0">
                <a:solidFill>
                  <a:srgbClr val="0000FF"/>
                </a:solidFill>
              </a:rPr>
              <a:t>稳健性好。</a:t>
            </a:r>
            <a:r>
              <a:rPr lang="zh-CN" altLang="en-US" dirty="0"/>
              <a:t> </a:t>
            </a:r>
          </a:p>
        </p:txBody>
      </p:sp>
    </p:spTree>
    <p:extLst>
      <p:ext uri="{BB962C8B-B14F-4D97-AF65-F5344CB8AC3E}">
        <p14:creationId xmlns="" xmlns:p14="http://schemas.microsoft.com/office/powerpoint/2010/main" val="346313023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r>
              <a:rPr lang="en-US" altLang="zh-CN" dirty="0"/>
              <a:t>3.5.4  </a:t>
            </a:r>
            <a:r>
              <a:rPr lang="zh-CN" altLang="zh-CN" dirty="0"/>
              <a:t>使用以太网进行宽带接入</a:t>
            </a:r>
          </a:p>
        </p:txBody>
      </p:sp>
      <p:sp>
        <p:nvSpPr>
          <p:cNvPr id="651267" name="Rectangle 3"/>
          <p:cNvSpPr>
            <a:spLocks noGrp="1" noChangeArrowheads="1"/>
          </p:cNvSpPr>
          <p:nvPr>
            <p:ph idx="1"/>
          </p:nvPr>
        </p:nvSpPr>
        <p:spPr/>
        <p:txBody>
          <a:bodyPr/>
          <a:lstStyle/>
          <a:p>
            <a:r>
              <a:rPr lang="en-US" altLang="zh-CN" dirty="0" smtClean="0"/>
              <a:t>IEEE </a:t>
            </a:r>
            <a:r>
              <a:rPr lang="zh-CN" altLang="zh-CN" dirty="0" smtClean="0"/>
              <a:t>在</a:t>
            </a:r>
            <a:r>
              <a:rPr lang="en-US" altLang="zh-CN" dirty="0" smtClean="0"/>
              <a:t> 2001 </a:t>
            </a:r>
            <a:r>
              <a:rPr lang="zh-CN" altLang="zh-CN" dirty="0" smtClean="0"/>
              <a:t>年初</a:t>
            </a:r>
            <a:r>
              <a:rPr lang="zh-CN" altLang="zh-CN" dirty="0"/>
              <a:t>成立</a:t>
            </a:r>
            <a:r>
              <a:rPr lang="zh-CN" altLang="zh-CN" dirty="0" smtClean="0"/>
              <a:t>了</a:t>
            </a:r>
            <a:r>
              <a:rPr lang="en-US" altLang="zh-CN" dirty="0" smtClean="0"/>
              <a:t> 802.3 EFM </a:t>
            </a:r>
            <a:r>
              <a:rPr lang="zh-CN" altLang="zh-CN" dirty="0" smtClean="0"/>
              <a:t>工作组，</a:t>
            </a:r>
            <a:r>
              <a:rPr lang="zh-CN" altLang="zh-CN" dirty="0"/>
              <a:t>专门研究高速以太网的宽带接入技术问题</a:t>
            </a:r>
            <a:r>
              <a:rPr lang="zh-CN" altLang="zh-CN" dirty="0" smtClean="0"/>
              <a:t>。</a:t>
            </a:r>
            <a:endParaRPr lang="en-US" altLang="zh-CN" dirty="0" smtClean="0"/>
          </a:p>
          <a:p>
            <a:r>
              <a:rPr lang="zh-CN" altLang="zh-CN" dirty="0" smtClean="0"/>
              <a:t>以太网</a:t>
            </a:r>
            <a:r>
              <a:rPr lang="zh-CN" altLang="zh-CN" dirty="0"/>
              <a:t>宽带</a:t>
            </a:r>
            <a:r>
              <a:rPr lang="zh-CN" altLang="zh-CN" dirty="0" smtClean="0"/>
              <a:t>接入</a:t>
            </a:r>
            <a:r>
              <a:rPr lang="zh-CN" altLang="en-US" dirty="0" smtClean="0"/>
              <a:t>具有以下</a:t>
            </a:r>
            <a:r>
              <a:rPr lang="zh-CN" altLang="en-US" dirty="0" smtClean="0">
                <a:solidFill>
                  <a:srgbClr val="0000FF"/>
                </a:solidFill>
              </a:rPr>
              <a:t>特点：</a:t>
            </a:r>
            <a:endParaRPr lang="en-US" altLang="zh-CN" dirty="0" smtClean="0">
              <a:solidFill>
                <a:srgbClr val="0000FF"/>
              </a:solidFill>
            </a:endParaRPr>
          </a:p>
          <a:p>
            <a:pPr lvl="1"/>
            <a:r>
              <a:rPr lang="zh-CN" altLang="zh-CN" dirty="0" smtClean="0"/>
              <a:t>可以</a:t>
            </a:r>
            <a:r>
              <a:rPr lang="zh-CN" altLang="zh-CN" dirty="0"/>
              <a:t>提供</a:t>
            </a:r>
            <a:r>
              <a:rPr lang="zh-CN" altLang="zh-CN" dirty="0">
                <a:solidFill>
                  <a:srgbClr val="FF0000"/>
                </a:solidFill>
              </a:rPr>
              <a:t>双向</a:t>
            </a:r>
            <a:r>
              <a:rPr lang="zh-CN" altLang="zh-CN" dirty="0"/>
              <a:t>的宽带</a:t>
            </a:r>
            <a:r>
              <a:rPr lang="zh-CN" altLang="zh-CN" dirty="0" smtClean="0"/>
              <a:t>通信</a:t>
            </a:r>
            <a:r>
              <a:rPr lang="zh-CN" altLang="en-US" dirty="0" smtClean="0"/>
              <a:t>。</a:t>
            </a:r>
            <a:endParaRPr lang="en-US" altLang="zh-CN" dirty="0" smtClean="0"/>
          </a:p>
          <a:p>
            <a:pPr lvl="1"/>
            <a:r>
              <a:rPr lang="zh-CN" altLang="zh-CN" dirty="0"/>
              <a:t>可以根据用户对带宽的需求灵活地进行带宽</a:t>
            </a:r>
            <a:r>
              <a:rPr lang="zh-CN" altLang="zh-CN" dirty="0" smtClean="0">
                <a:solidFill>
                  <a:srgbClr val="FF0000"/>
                </a:solidFill>
              </a:rPr>
              <a:t>升级</a:t>
            </a:r>
            <a:r>
              <a:rPr lang="zh-CN" altLang="en-US" dirty="0" smtClean="0">
                <a:solidFill>
                  <a:srgbClr val="FF0000"/>
                </a:solidFill>
              </a:rPr>
              <a:t>。</a:t>
            </a:r>
            <a:endParaRPr lang="en-US" altLang="zh-CN" dirty="0" smtClean="0">
              <a:solidFill>
                <a:srgbClr val="FF0000"/>
              </a:solidFill>
            </a:endParaRPr>
          </a:p>
          <a:p>
            <a:pPr lvl="1"/>
            <a:r>
              <a:rPr lang="zh-CN" altLang="zh-CN" dirty="0"/>
              <a:t>可以实现端到端的以太网传输，中间不</a:t>
            </a:r>
            <a:r>
              <a:rPr lang="zh-CN" altLang="zh-CN" dirty="0">
                <a:solidFill>
                  <a:srgbClr val="FF0000"/>
                </a:solidFill>
              </a:rPr>
              <a:t>需要再进行帧格式的转换。</a:t>
            </a:r>
            <a:r>
              <a:rPr lang="zh-CN" altLang="zh-CN" dirty="0"/>
              <a:t>这就提高了数据的传输效率且降低了传输的成本</a:t>
            </a:r>
            <a:r>
              <a:rPr lang="zh-CN" altLang="zh-CN" dirty="0" smtClean="0"/>
              <a:t>。</a:t>
            </a:r>
            <a:endParaRPr lang="en-US" altLang="zh-CN" dirty="0" smtClean="0"/>
          </a:p>
          <a:p>
            <a:pPr lvl="1"/>
            <a:r>
              <a:rPr lang="zh-CN" altLang="en-US" dirty="0" smtClean="0">
                <a:solidFill>
                  <a:srgbClr val="FF0000"/>
                </a:solidFill>
              </a:rPr>
              <a:t>但是不支持</a:t>
            </a:r>
            <a:r>
              <a:rPr lang="zh-CN" altLang="zh-CN" dirty="0" smtClean="0">
                <a:solidFill>
                  <a:srgbClr val="FF0000"/>
                </a:solidFill>
              </a:rPr>
              <a:t>用户身份鉴别</a:t>
            </a:r>
            <a:r>
              <a:rPr lang="zh-CN" altLang="en-US" dirty="0">
                <a:solidFill>
                  <a:srgbClr val="FF0000"/>
                </a:solidFill>
              </a:rPr>
              <a:t>。</a:t>
            </a:r>
          </a:p>
        </p:txBody>
      </p:sp>
    </p:spTree>
    <p:extLst>
      <p:ext uri="{BB962C8B-B14F-4D97-AF65-F5344CB8AC3E}">
        <p14:creationId xmlns="" xmlns:p14="http://schemas.microsoft.com/office/powerpoint/2010/main" val="2113523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1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1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pPr algn="ctr"/>
            <a:r>
              <a:rPr lang="en-US" altLang="zh-CN" dirty="0" err="1" smtClean="0"/>
              <a:t>PPPoE</a:t>
            </a:r>
            <a:endParaRPr lang="zh-CN" altLang="zh-CN" dirty="0"/>
          </a:p>
        </p:txBody>
      </p:sp>
      <p:sp>
        <p:nvSpPr>
          <p:cNvPr id="651267" name="Rectangle 3"/>
          <p:cNvSpPr>
            <a:spLocks noGrp="1" noChangeArrowheads="1"/>
          </p:cNvSpPr>
          <p:nvPr>
            <p:ph idx="1"/>
          </p:nvPr>
        </p:nvSpPr>
        <p:spPr/>
        <p:txBody>
          <a:bodyPr/>
          <a:lstStyle/>
          <a:p>
            <a:r>
              <a:rPr lang="en-US" altLang="zh-CN" sz="2800" dirty="0" err="1">
                <a:solidFill>
                  <a:srgbClr val="FF0000"/>
                </a:solidFill>
              </a:rPr>
              <a:t>PPPoE</a:t>
            </a:r>
            <a:r>
              <a:rPr lang="en-US" altLang="zh-CN" sz="2800" dirty="0">
                <a:solidFill>
                  <a:srgbClr val="FF0000"/>
                </a:solidFill>
              </a:rPr>
              <a:t> </a:t>
            </a:r>
            <a:r>
              <a:rPr lang="en-US" altLang="zh-CN" sz="2800" dirty="0"/>
              <a:t>(PPP over </a:t>
            </a:r>
            <a:r>
              <a:rPr lang="en-US" altLang="zh-CN" sz="2800" dirty="0" smtClean="0"/>
              <a:t>Ethernet) </a:t>
            </a:r>
            <a:r>
              <a:rPr lang="zh-CN" altLang="en-US" sz="2800" dirty="0" smtClean="0"/>
              <a:t>的</a:t>
            </a:r>
            <a:r>
              <a:rPr lang="zh-CN" altLang="zh-CN" sz="2800" dirty="0" smtClean="0"/>
              <a:t>意思</a:t>
            </a:r>
            <a:r>
              <a:rPr lang="zh-CN" altLang="zh-CN" sz="2800" dirty="0"/>
              <a:t>是“在以太网上</a:t>
            </a:r>
            <a:r>
              <a:rPr lang="zh-CN" altLang="zh-CN" sz="2800" dirty="0" smtClean="0"/>
              <a:t>运行</a:t>
            </a:r>
            <a:r>
              <a:rPr lang="en-US" altLang="zh-CN" sz="2800" dirty="0" smtClean="0"/>
              <a:t> PPP</a:t>
            </a:r>
            <a:r>
              <a:rPr lang="zh-CN" altLang="zh-CN" sz="2800" dirty="0" smtClean="0"/>
              <a:t>”</a:t>
            </a:r>
            <a:r>
              <a:rPr lang="zh-CN" altLang="en-US" sz="2800" dirty="0" smtClean="0"/>
              <a:t>，它</a:t>
            </a:r>
            <a:r>
              <a:rPr lang="zh-CN" altLang="zh-CN" sz="2800" dirty="0" smtClean="0"/>
              <a:t>把</a:t>
            </a:r>
            <a:r>
              <a:rPr lang="en-US" altLang="zh-CN" sz="2800" dirty="0" smtClean="0"/>
              <a:t> PPP </a:t>
            </a:r>
            <a:r>
              <a:rPr lang="zh-CN" altLang="zh-CN" sz="2800" dirty="0" smtClean="0"/>
              <a:t>协议</a:t>
            </a:r>
            <a:r>
              <a:rPr lang="zh-CN" altLang="en-US" sz="2800" dirty="0" smtClean="0"/>
              <a:t>与以太网协议结合起来 </a:t>
            </a:r>
            <a:r>
              <a:rPr lang="en-US" altLang="zh-CN" sz="2800" dirty="0" smtClean="0"/>
              <a:t>—— </a:t>
            </a:r>
            <a:r>
              <a:rPr lang="zh-CN" altLang="en-US" sz="2800" dirty="0" smtClean="0"/>
              <a:t>将 </a:t>
            </a:r>
            <a:r>
              <a:rPr lang="en-US" altLang="zh-CN" sz="2800" dirty="0" smtClean="0"/>
              <a:t>PPP </a:t>
            </a:r>
            <a:r>
              <a:rPr lang="zh-CN" altLang="zh-CN" sz="2800" dirty="0" smtClean="0"/>
              <a:t>帧</a:t>
            </a:r>
            <a:r>
              <a:rPr lang="zh-CN" altLang="zh-CN" sz="2800" dirty="0"/>
              <a:t>再封装到以太网中来</a:t>
            </a:r>
            <a:r>
              <a:rPr lang="zh-CN" altLang="zh-CN" sz="2800" dirty="0" smtClean="0"/>
              <a:t>传输</a:t>
            </a:r>
            <a:r>
              <a:rPr lang="zh-CN" altLang="en-US" sz="2800" dirty="0" smtClean="0"/>
              <a:t>。</a:t>
            </a:r>
            <a:endParaRPr lang="en-US" altLang="zh-CN" sz="2800" dirty="0" smtClean="0"/>
          </a:p>
          <a:p>
            <a:r>
              <a:rPr lang="zh-CN" altLang="zh-CN" sz="2800" dirty="0"/>
              <a:t>现在的光纤宽带</a:t>
            </a:r>
            <a:r>
              <a:rPr lang="zh-CN" altLang="zh-CN" sz="2800" dirty="0" smtClean="0"/>
              <a:t>接入</a:t>
            </a:r>
            <a:r>
              <a:rPr lang="en-US" altLang="zh-CN" sz="2800" dirty="0" smtClean="0"/>
              <a:t> </a:t>
            </a:r>
            <a:r>
              <a:rPr lang="en-US" altLang="zh-CN" sz="2800" dirty="0" err="1" smtClean="0"/>
              <a:t>FTTx</a:t>
            </a:r>
            <a:r>
              <a:rPr lang="en-US" altLang="zh-CN" sz="2800" dirty="0" smtClean="0"/>
              <a:t> </a:t>
            </a:r>
            <a:r>
              <a:rPr lang="zh-CN" altLang="zh-CN" sz="2800" dirty="0" smtClean="0"/>
              <a:t>都</a:t>
            </a:r>
            <a:r>
              <a:rPr lang="zh-CN" altLang="zh-CN" sz="2800" dirty="0"/>
              <a:t>要</a:t>
            </a:r>
            <a:r>
              <a:rPr lang="zh-CN" altLang="zh-CN" sz="2800" dirty="0" smtClean="0"/>
              <a:t>使用</a:t>
            </a:r>
            <a:r>
              <a:rPr lang="en-US" altLang="zh-CN" sz="2800" dirty="0" smtClean="0"/>
              <a:t> </a:t>
            </a:r>
            <a:r>
              <a:rPr lang="en-US" altLang="zh-CN" sz="2800" dirty="0" err="1" smtClean="0"/>
              <a:t>PPPoE</a:t>
            </a:r>
            <a:r>
              <a:rPr lang="en-US" altLang="zh-CN" sz="2800" dirty="0" smtClean="0"/>
              <a:t> </a:t>
            </a:r>
            <a:r>
              <a:rPr lang="zh-CN" altLang="zh-CN" sz="2800" dirty="0" smtClean="0"/>
              <a:t>的</a:t>
            </a:r>
            <a:r>
              <a:rPr lang="zh-CN" altLang="zh-CN" sz="2800" dirty="0"/>
              <a:t>方式进行接入</a:t>
            </a:r>
            <a:r>
              <a:rPr lang="zh-CN" altLang="zh-CN" sz="2800" dirty="0" smtClean="0"/>
              <a:t>。在</a:t>
            </a:r>
            <a:r>
              <a:rPr lang="en-US" altLang="zh-CN" sz="2800" dirty="0" smtClean="0"/>
              <a:t> </a:t>
            </a:r>
            <a:r>
              <a:rPr lang="en-US" altLang="zh-CN" sz="2800" dirty="0" err="1" smtClean="0"/>
              <a:t>PPPoE</a:t>
            </a:r>
            <a:r>
              <a:rPr lang="en-US" altLang="zh-CN" sz="2800" dirty="0" smtClean="0"/>
              <a:t> </a:t>
            </a:r>
            <a:r>
              <a:rPr lang="zh-CN" altLang="zh-CN" sz="2800" dirty="0" smtClean="0"/>
              <a:t>弹</a:t>
            </a:r>
            <a:r>
              <a:rPr lang="zh-CN" altLang="zh-CN" sz="2800" dirty="0"/>
              <a:t>出的窗口中键入在网络运营商购买的</a:t>
            </a:r>
            <a:r>
              <a:rPr lang="zh-CN" altLang="zh-CN" sz="2800" dirty="0" smtClean="0"/>
              <a:t>用户名和</a:t>
            </a:r>
            <a:r>
              <a:rPr lang="zh-CN" altLang="zh-CN" sz="2800" dirty="0"/>
              <a:t>密码，就可以进行宽带上网</a:t>
            </a:r>
            <a:r>
              <a:rPr lang="zh-CN" altLang="zh-CN" sz="2800" dirty="0" smtClean="0"/>
              <a:t>了</a:t>
            </a:r>
            <a:r>
              <a:rPr lang="zh-CN" altLang="en-US" sz="2800" dirty="0" smtClean="0"/>
              <a:t>。</a:t>
            </a:r>
            <a:endParaRPr lang="en-US" altLang="zh-CN" sz="2800" dirty="0" smtClean="0"/>
          </a:p>
          <a:p>
            <a:r>
              <a:rPr lang="zh-CN" altLang="zh-CN" sz="2800" dirty="0" smtClean="0"/>
              <a:t>利用</a:t>
            </a:r>
            <a:r>
              <a:rPr lang="en-US" altLang="zh-CN" sz="2800" dirty="0" smtClean="0"/>
              <a:t> ADSL </a:t>
            </a:r>
            <a:r>
              <a:rPr lang="zh-CN" altLang="zh-CN" sz="2800" dirty="0" smtClean="0"/>
              <a:t>进行</a:t>
            </a:r>
            <a:r>
              <a:rPr lang="zh-CN" altLang="zh-CN" sz="2800" dirty="0"/>
              <a:t>宽带上网时，从用户个人电脑到家中</a:t>
            </a:r>
            <a:r>
              <a:rPr lang="zh-CN" altLang="zh-CN" sz="2800" dirty="0" smtClean="0"/>
              <a:t>的</a:t>
            </a:r>
            <a:r>
              <a:rPr lang="en-US" altLang="zh-CN" sz="2800" dirty="0" smtClean="0"/>
              <a:t> ADSL </a:t>
            </a:r>
            <a:r>
              <a:rPr lang="zh-CN" altLang="zh-CN" sz="2800" dirty="0" smtClean="0"/>
              <a:t>调制解调器</a:t>
            </a:r>
            <a:r>
              <a:rPr lang="zh-CN" altLang="zh-CN" sz="2800" dirty="0"/>
              <a:t>之间，也是</a:t>
            </a:r>
            <a:r>
              <a:rPr lang="zh-CN" altLang="zh-CN" sz="2800" dirty="0" smtClean="0"/>
              <a:t>使用</a:t>
            </a:r>
            <a:r>
              <a:rPr lang="en-US" altLang="zh-CN" sz="2800" dirty="0" smtClean="0"/>
              <a:t> RJ-45 </a:t>
            </a:r>
            <a:r>
              <a:rPr lang="zh-CN" altLang="zh-CN" sz="2800" dirty="0" smtClean="0"/>
              <a:t>和</a:t>
            </a:r>
            <a:r>
              <a:rPr lang="en-US" altLang="zh-CN" sz="2800" dirty="0" smtClean="0"/>
              <a:t> 5 </a:t>
            </a:r>
            <a:r>
              <a:rPr lang="zh-CN" altLang="zh-CN" sz="2800" dirty="0" smtClean="0"/>
              <a:t>类线</a:t>
            </a:r>
            <a:r>
              <a:rPr lang="zh-CN" altLang="zh-CN" sz="2800" dirty="0"/>
              <a:t>（即以太网使用的网线）进行连接的，并且也是</a:t>
            </a:r>
            <a:r>
              <a:rPr lang="zh-CN" altLang="zh-CN" sz="2800" dirty="0" smtClean="0"/>
              <a:t>使用</a:t>
            </a:r>
            <a:r>
              <a:rPr lang="en-US" altLang="zh-CN" sz="2800" dirty="0" smtClean="0"/>
              <a:t> </a:t>
            </a:r>
            <a:r>
              <a:rPr lang="en-US" altLang="zh-CN" sz="2800" dirty="0" err="1" smtClean="0"/>
              <a:t>PPPoE</a:t>
            </a:r>
            <a:r>
              <a:rPr lang="en-US" altLang="zh-CN" sz="2800" dirty="0" smtClean="0"/>
              <a:t> </a:t>
            </a:r>
            <a:r>
              <a:rPr lang="zh-CN" altLang="zh-CN" sz="2800" dirty="0" smtClean="0"/>
              <a:t>弹</a:t>
            </a:r>
            <a:r>
              <a:rPr lang="zh-CN" altLang="zh-CN" sz="2800" dirty="0"/>
              <a:t>出的窗口进行拨号连接的</a:t>
            </a:r>
            <a:r>
              <a:rPr lang="zh-CN" altLang="zh-CN" sz="2800" dirty="0" smtClean="0"/>
              <a:t>。</a:t>
            </a:r>
            <a:endParaRPr lang="zh-CN" altLang="en-US" sz="2800" dirty="0"/>
          </a:p>
        </p:txBody>
      </p:sp>
    </p:spTree>
    <p:extLst>
      <p:ext uri="{BB962C8B-B14F-4D97-AF65-F5344CB8AC3E}">
        <p14:creationId xmlns="" xmlns:p14="http://schemas.microsoft.com/office/powerpoint/2010/main" val="346429690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5" name="Rectangle 3"/>
          <p:cNvSpPr>
            <a:spLocks noGrp="1" noChangeArrowheads="1"/>
          </p:cNvSpPr>
          <p:nvPr>
            <p:ph type="title"/>
          </p:nvPr>
        </p:nvSpPr>
        <p:spPr/>
        <p:txBody>
          <a:bodyPr/>
          <a:lstStyle/>
          <a:p>
            <a:r>
              <a:rPr lang="zh-CN" altLang="en-US" dirty="0" smtClean="0"/>
              <a:t>第</a:t>
            </a:r>
            <a:r>
              <a:rPr lang="en-US" altLang="zh-CN" dirty="0" smtClean="0"/>
              <a:t>7</a:t>
            </a:r>
            <a:r>
              <a:rPr lang="zh-CN" altLang="en-US" dirty="0" smtClean="0"/>
              <a:t>次课课后探究问题</a:t>
            </a:r>
            <a:endParaRPr lang="zh-CN" altLang="en-US" sz="4000" dirty="0"/>
          </a:p>
        </p:txBody>
      </p:sp>
      <p:sp>
        <p:nvSpPr>
          <p:cNvPr id="77" name="内容占位符 76"/>
          <p:cNvSpPr>
            <a:spLocks noGrp="1"/>
          </p:cNvSpPr>
          <p:nvPr>
            <p:ph idx="1"/>
          </p:nvPr>
        </p:nvSpPr>
        <p:spPr>
          <a:xfrm>
            <a:off x="495300" y="4581128"/>
            <a:ext cx="9066212" cy="1549797"/>
          </a:xfrm>
        </p:spPr>
        <p:txBody>
          <a:bodyPr/>
          <a:lstStyle/>
          <a:p>
            <a:r>
              <a:rPr lang="en-US" altLang="zh-CN" dirty="0" smtClean="0"/>
              <a:t>VLAN </a:t>
            </a:r>
            <a:r>
              <a:rPr lang="zh-CN" altLang="zh-CN" dirty="0" smtClean="0"/>
              <a:t>标记</a:t>
            </a:r>
            <a:r>
              <a:rPr lang="zh-CN" altLang="en-US" dirty="0" smtClean="0"/>
              <a:t>是如何发挥作用的？是谁加上的？又是谁去除的？</a:t>
            </a:r>
            <a:endParaRPr lang="en-US" altLang="zh-CN" dirty="0" smtClean="0"/>
          </a:p>
          <a:p>
            <a:r>
              <a:rPr lang="en-US" altLang="zh-CN" dirty="0" err="1" smtClean="0"/>
              <a:t>QinQ</a:t>
            </a:r>
            <a:r>
              <a:rPr lang="zh-CN" altLang="en-US" dirty="0" smtClean="0"/>
              <a:t>是什么？</a:t>
            </a:r>
            <a:endParaRPr lang="zh-CN" altLang="en-US" dirty="0"/>
          </a:p>
        </p:txBody>
      </p:sp>
      <p:grpSp>
        <p:nvGrpSpPr>
          <p:cNvPr id="2" name="组合 7"/>
          <p:cNvGrpSpPr/>
          <p:nvPr/>
        </p:nvGrpSpPr>
        <p:grpSpPr>
          <a:xfrm>
            <a:off x="344488" y="1097692"/>
            <a:ext cx="8928992" cy="3255218"/>
            <a:chOff x="560512" y="1097692"/>
            <a:chExt cx="8928992" cy="3255218"/>
          </a:xfrm>
        </p:grpSpPr>
        <p:grpSp>
          <p:nvGrpSpPr>
            <p:cNvPr id="3" name="组合 3"/>
            <p:cNvGrpSpPr/>
            <p:nvPr/>
          </p:nvGrpSpPr>
          <p:grpSpPr>
            <a:xfrm>
              <a:off x="560512" y="1546339"/>
              <a:ext cx="8928992" cy="2806571"/>
              <a:chOff x="560512" y="1484784"/>
              <a:chExt cx="8928992" cy="2806571"/>
            </a:xfrm>
          </p:grpSpPr>
          <p:sp>
            <p:nvSpPr>
              <p:cNvPr id="45" name="Rectangle 4"/>
              <p:cNvSpPr>
                <a:spLocks noChangeArrowheads="1"/>
              </p:cNvSpPr>
              <p:nvPr/>
            </p:nvSpPr>
            <p:spPr bwMode="auto">
              <a:xfrm>
                <a:off x="560512" y="2030884"/>
                <a:ext cx="1025924" cy="5822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80000"/>
                  </a:lnSpc>
                </a:pPr>
                <a:r>
                  <a:rPr kumimoji="1" lang="zh-CN" altLang="en-US" sz="2000" b="1" dirty="0" smtClean="0">
                    <a:solidFill>
                      <a:srgbClr val="0000CC"/>
                    </a:solidFill>
                    <a:latin typeface="+mn-lt"/>
                    <a:ea typeface="黑体" pitchFamily="2" charset="-122"/>
                  </a:rPr>
                  <a:t>以太网</a:t>
                </a:r>
                <a:endParaRPr kumimoji="1" lang="en-US" altLang="zh-CN" sz="2000" b="1" dirty="0" smtClean="0">
                  <a:solidFill>
                    <a:srgbClr val="0000CC"/>
                  </a:solidFill>
                  <a:latin typeface="+mn-lt"/>
                  <a:ea typeface="黑体" pitchFamily="2" charset="-122"/>
                </a:endParaRPr>
              </a:p>
              <a:p>
                <a:pPr algn="ctr" defTabSz="762000">
                  <a:lnSpc>
                    <a:spcPct val="80000"/>
                  </a:lnSpc>
                </a:pPr>
                <a:r>
                  <a:rPr kumimoji="1" lang="en-US" altLang="zh-CN" sz="2000" b="1" dirty="0" smtClean="0">
                    <a:solidFill>
                      <a:srgbClr val="0000CC"/>
                    </a:solidFill>
                    <a:latin typeface="+mn-lt"/>
                    <a:ea typeface="黑体" pitchFamily="2" charset="-122"/>
                  </a:rPr>
                  <a:t>MAC</a:t>
                </a:r>
                <a:r>
                  <a:rPr kumimoji="1" lang="zh-CN" altLang="en-US" sz="2000" b="1" dirty="0" smtClean="0">
                    <a:solidFill>
                      <a:srgbClr val="0000CC"/>
                    </a:solidFill>
                    <a:latin typeface="+mn-lt"/>
                    <a:ea typeface="黑体" pitchFamily="2" charset="-122"/>
                  </a:rPr>
                  <a:t>帧</a:t>
                </a:r>
                <a:endParaRPr kumimoji="1" lang="zh-CN" altLang="en-US" sz="2000" b="1" dirty="0">
                  <a:solidFill>
                    <a:srgbClr val="0000CC"/>
                  </a:solidFill>
                  <a:latin typeface="+mn-lt"/>
                  <a:ea typeface="黑体" pitchFamily="2" charset="-122"/>
                </a:endParaRPr>
              </a:p>
            </p:txBody>
          </p:sp>
          <p:sp>
            <p:nvSpPr>
              <p:cNvPr id="46" name="Rectangle 5"/>
              <p:cNvSpPr>
                <a:spLocks noChangeArrowheads="1"/>
              </p:cNvSpPr>
              <p:nvPr/>
            </p:nvSpPr>
            <p:spPr bwMode="auto">
              <a:xfrm>
                <a:off x="887526" y="1495237"/>
                <a:ext cx="698910"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dirty="0" smtClean="0">
                    <a:solidFill>
                      <a:srgbClr val="0000CC"/>
                    </a:solidFill>
                    <a:latin typeface="+mn-lt"/>
                    <a:ea typeface="黑体" pitchFamily="2" charset="-122"/>
                  </a:rPr>
                  <a:t>字节</a:t>
                </a:r>
                <a:endParaRPr kumimoji="1" lang="en-US" altLang="zh-CN" sz="2000" b="1" dirty="0">
                  <a:solidFill>
                    <a:srgbClr val="0000CC"/>
                  </a:solidFill>
                  <a:latin typeface="+mn-lt"/>
                  <a:ea typeface="黑体" pitchFamily="2" charset="-122"/>
                </a:endParaRPr>
              </a:p>
            </p:txBody>
          </p:sp>
          <p:sp>
            <p:nvSpPr>
              <p:cNvPr id="47" name="Rectangle 6"/>
              <p:cNvSpPr>
                <a:spLocks noChangeArrowheads="1"/>
              </p:cNvSpPr>
              <p:nvPr/>
            </p:nvSpPr>
            <p:spPr bwMode="auto">
              <a:xfrm>
                <a:off x="1963963" y="1487959"/>
                <a:ext cx="346250"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CC"/>
                    </a:solidFill>
                    <a:latin typeface="Tahoma" pitchFamily="34" charset="0"/>
                    <a:ea typeface="黑体" pitchFamily="2" charset="-122"/>
                  </a:rPr>
                  <a:t>6</a:t>
                </a:r>
              </a:p>
            </p:txBody>
          </p:sp>
          <p:sp>
            <p:nvSpPr>
              <p:cNvPr id="48" name="Rectangle 7"/>
              <p:cNvSpPr>
                <a:spLocks noChangeArrowheads="1"/>
              </p:cNvSpPr>
              <p:nvPr/>
            </p:nvSpPr>
            <p:spPr bwMode="auto">
              <a:xfrm>
                <a:off x="3175446" y="1487959"/>
                <a:ext cx="346250"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6</a:t>
                </a:r>
              </a:p>
            </p:txBody>
          </p:sp>
          <p:sp>
            <p:nvSpPr>
              <p:cNvPr id="49" name="Rectangle 8"/>
              <p:cNvSpPr>
                <a:spLocks noChangeArrowheads="1"/>
              </p:cNvSpPr>
              <p:nvPr/>
            </p:nvSpPr>
            <p:spPr bwMode="auto">
              <a:xfrm>
                <a:off x="5537646" y="1487959"/>
                <a:ext cx="346250"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2</a:t>
                </a:r>
              </a:p>
            </p:txBody>
          </p:sp>
          <p:sp>
            <p:nvSpPr>
              <p:cNvPr id="50" name="Rectangle 9"/>
              <p:cNvSpPr>
                <a:spLocks noChangeArrowheads="1"/>
              </p:cNvSpPr>
              <p:nvPr/>
            </p:nvSpPr>
            <p:spPr bwMode="auto">
              <a:xfrm>
                <a:off x="6596895" y="1487959"/>
                <a:ext cx="1524457"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CC"/>
                    </a:solidFill>
                    <a:latin typeface="Tahoma" pitchFamily="34" charset="0"/>
                    <a:ea typeface="黑体" pitchFamily="2" charset="-122"/>
                  </a:rPr>
                  <a:t>46 ~ 1500</a:t>
                </a:r>
              </a:p>
            </p:txBody>
          </p:sp>
          <p:sp>
            <p:nvSpPr>
              <p:cNvPr id="51" name="Rectangle 10"/>
              <p:cNvSpPr>
                <a:spLocks noChangeArrowheads="1"/>
              </p:cNvSpPr>
              <p:nvPr/>
            </p:nvSpPr>
            <p:spPr bwMode="auto">
              <a:xfrm>
                <a:off x="8657654" y="1487959"/>
                <a:ext cx="346250"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4</a:t>
                </a:r>
              </a:p>
            </p:txBody>
          </p:sp>
          <p:sp>
            <p:nvSpPr>
              <p:cNvPr id="52" name="Freeform 11"/>
              <p:cNvSpPr>
                <a:spLocks/>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0">
                    <a:srgbClr val="FFFF00"/>
                  </a:gs>
                  <a:gs pos="100000">
                    <a:srgbClr val="CCFF99"/>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Rectangle 14"/>
              <p:cNvSpPr>
                <a:spLocks noChangeArrowheads="1"/>
              </p:cNvSpPr>
              <p:nvPr/>
            </p:nvSpPr>
            <p:spPr bwMode="auto">
              <a:xfrm>
                <a:off x="4318446" y="1484784"/>
                <a:ext cx="346250"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4</a:t>
                </a:r>
              </a:p>
            </p:txBody>
          </p:sp>
          <p:sp>
            <p:nvSpPr>
              <p:cNvPr id="63" name="Rectangle 22"/>
              <p:cNvSpPr>
                <a:spLocks noChangeArrowheads="1"/>
              </p:cNvSpPr>
              <p:nvPr/>
            </p:nvSpPr>
            <p:spPr bwMode="auto">
              <a:xfrm>
                <a:off x="1590900" y="1869976"/>
                <a:ext cx="1197196" cy="685800"/>
              </a:xfrm>
              <a:prstGeom prst="rect">
                <a:avLst/>
              </a:prstGeom>
              <a:solidFill>
                <a:srgbClr val="CCFFFF"/>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itchFamily="2" charset="-122"/>
                  </a:rPr>
                  <a:t>目地地址</a:t>
                </a:r>
              </a:p>
            </p:txBody>
          </p:sp>
          <p:sp>
            <p:nvSpPr>
              <p:cNvPr id="64" name="Rectangle 23"/>
              <p:cNvSpPr>
                <a:spLocks noChangeArrowheads="1"/>
              </p:cNvSpPr>
              <p:nvPr/>
            </p:nvSpPr>
            <p:spPr bwMode="auto">
              <a:xfrm>
                <a:off x="2788096" y="1869976"/>
                <a:ext cx="1143000" cy="685800"/>
              </a:xfrm>
              <a:prstGeom prst="rect">
                <a:avLst/>
              </a:prstGeom>
              <a:solidFill>
                <a:srgbClr val="CCFFFF"/>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itchFamily="2" charset="-122"/>
                  </a:rPr>
                  <a:t>源地址</a:t>
                </a:r>
              </a:p>
            </p:txBody>
          </p:sp>
          <p:sp>
            <p:nvSpPr>
              <p:cNvPr id="65" name="Rectangle 24"/>
              <p:cNvSpPr>
                <a:spLocks noChangeArrowheads="1"/>
              </p:cNvSpPr>
              <p:nvPr/>
            </p:nvSpPr>
            <p:spPr bwMode="auto">
              <a:xfrm>
                <a:off x="3931096" y="1869976"/>
                <a:ext cx="1219200" cy="685800"/>
              </a:xfrm>
              <a:prstGeom prst="rect">
                <a:avLst/>
              </a:prstGeom>
              <a:solidFill>
                <a:srgbClr val="FFFF00"/>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ea typeface="宋体" pitchFamily="2" charset="-122"/>
                  </a:rPr>
                  <a:t>802.1Q</a:t>
                </a:r>
              </a:p>
              <a:p>
                <a:pPr algn="ctr"/>
                <a:r>
                  <a:rPr lang="zh-CN" altLang="en-US" b="1" dirty="0" smtClean="0">
                    <a:ea typeface="宋体" pitchFamily="2" charset="-122"/>
                  </a:rPr>
                  <a:t>标记</a:t>
                </a:r>
                <a:endParaRPr lang="en-US" altLang="zh-CN" b="1" dirty="0">
                  <a:ea typeface="宋体" pitchFamily="2" charset="-122"/>
                </a:endParaRPr>
              </a:p>
            </p:txBody>
          </p:sp>
          <p:sp>
            <p:nvSpPr>
              <p:cNvPr id="66" name="Rectangle 25"/>
              <p:cNvSpPr>
                <a:spLocks noChangeArrowheads="1"/>
              </p:cNvSpPr>
              <p:nvPr/>
            </p:nvSpPr>
            <p:spPr bwMode="auto">
              <a:xfrm>
                <a:off x="5150296" y="1869976"/>
                <a:ext cx="1291208" cy="685800"/>
              </a:xfrm>
              <a:prstGeom prst="rect">
                <a:avLst/>
              </a:prstGeom>
              <a:solidFill>
                <a:srgbClr val="CCFFFF"/>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itchFamily="2" charset="-122"/>
                  </a:rPr>
                  <a:t>长度</a:t>
                </a:r>
                <a:r>
                  <a:rPr kumimoji="1" lang="en-US" altLang="zh-CN" sz="2000" b="1" dirty="0">
                    <a:solidFill>
                      <a:srgbClr val="000099"/>
                    </a:solidFill>
                    <a:ea typeface="黑体" pitchFamily="2" charset="-122"/>
                  </a:rPr>
                  <a:t>/</a:t>
                </a:r>
                <a:r>
                  <a:rPr kumimoji="1" lang="zh-CN" altLang="en-US" sz="2000" b="1" dirty="0">
                    <a:solidFill>
                      <a:srgbClr val="000099"/>
                    </a:solidFill>
                    <a:ea typeface="黑体" pitchFamily="2" charset="-122"/>
                  </a:rPr>
                  <a:t>类型</a:t>
                </a:r>
              </a:p>
            </p:txBody>
          </p:sp>
          <p:sp>
            <p:nvSpPr>
              <p:cNvPr id="67" name="Rectangle 26"/>
              <p:cNvSpPr>
                <a:spLocks noChangeArrowheads="1"/>
              </p:cNvSpPr>
              <p:nvPr/>
            </p:nvSpPr>
            <p:spPr bwMode="auto">
              <a:xfrm>
                <a:off x="6441504" y="1869976"/>
                <a:ext cx="1828800" cy="685800"/>
              </a:xfrm>
              <a:prstGeom prst="rect">
                <a:avLst/>
              </a:prstGeom>
              <a:noFill/>
              <a:ln w="19050">
                <a:solidFill>
                  <a:schemeClr val="tx1"/>
                </a:solidFill>
                <a:miter lim="800000"/>
                <a:headEnd/>
                <a:tailEnd/>
              </a:ln>
              <a:effectLst/>
              <a:extLst>
                <a:ext uri="{909E8E84-426E-40DD-AFC4-6F175D3DCCD1}">
                  <a14:hiddenFill xmlns="" xmlns:a14="http://schemas.microsoft.com/office/drawing/2010/main">
                    <a:solidFill>
                      <a:srgbClr val="CCFF66"/>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a:solidFill>
                      <a:srgbClr val="000099"/>
                    </a:solidFill>
                    <a:ea typeface="黑体" pitchFamily="2" charset="-122"/>
                  </a:rPr>
                  <a:t>数      </a:t>
                </a:r>
                <a:r>
                  <a:rPr kumimoji="1" lang="zh-CN" altLang="en-US" sz="2000" b="1" dirty="0" smtClean="0">
                    <a:solidFill>
                      <a:srgbClr val="000099"/>
                    </a:solidFill>
                    <a:ea typeface="黑体" pitchFamily="2" charset="-122"/>
                  </a:rPr>
                  <a:t>据</a:t>
                </a:r>
                <a:endParaRPr kumimoji="1" lang="zh-CN" altLang="en-US" sz="2000" b="1" dirty="0">
                  <a:solidFill>
                    <a:srgbClr val="000099"/>
                  </a:solidFill>
                  <a:ea typeface="黑体" pitchFamily="2" charset="-122"/>
                </a:endParaRPr>
              </a:p>
            </p:txBody>
          </p:sp>
          <p:sp>
            <p:nvSpPr>
              <p:cNvPr id="68" name="Rectangle 27"/>
              <p:cNvSpPr>
                <a:spLocks noChangeArrowheads="1"/>
              </p:cNvSpPr>
              <p:nvPr/>
            </p:nvSpPr>
            <p:spPr bwMode="auto">
              <a:xfrm>
                <a:off x="8270304" y="1869976"/>
                <a:ext cx="1219200" cy="685800"/>
              </a:xfrm>
              <a:prstGeom prst="rect">
                <a:avLst/>
              </a:prstGeom>
              <a:solidFill>
                <a:srgbClr val="CCFFFF"/>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smtClean="0">
                    <a:solidFill>
                      <a:srgbClr val="000099"/>
                    </a:solidFill>
                    <a:ea typeface="宋体" pitchFamily="2" charset="-122"/>
                  </a:rPr>
                  <a:t>FCS</a:t>
                </a:r>
                <a:endParaRPr lang="en-US" altLang="zh-CN" sz="2000" b="1" dirty="0">
                  <a:solidFill>
                    <a:srgbClr val="000099"/>
                  </a:solidFill>
                  <a:ea typeface="宋体" pitchFamily="2" charset="-122"/>
                </a:endParaRPr>
              </a:p>
            </p:txBody>
          </p:sp>
          <p:sp>
            <p:nvSpPr>
              <p:cNvPr id="74" name="Rectangle 33"/>
              <p:cNvSpPr>
                <a:spLocks noChangeArrowheads="1"/>
              </p:cNvSpPr>
              <p:nvPr/>
            </p:nvSpPr>
            <p:spPr bwMode="auto">
              <a:xfrm>
                <a:off x="2864768" y="2815431"/>
                <a:ext cx="937758"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CC0000"/>
                    </a:solidFill>
                    <a:latin typeface="Tahoma" pitchFamily="34" charset="0"/>
                    <a:ea typeface="黑体" pitchFamily="2" charset="-122"/>
                  </a:rPr>
                  <a:t>2 </a:t>
                </a:r>
                <a:r>
                  <a:rPr kumimoji="1" lang="zh-CN" altLang="en-US" sz="2000" b="1" dirty="0" smtClean="0">
                    <a:solidFill>
                      <a:srgbClr val="CC0000"/>
                    </a:solidFill>
                    <a:latin typeface="Tahoma" pitchFamily="34" charset="0"/>
                    <a:ea typeface="黑体" pitchFamily="2" charset="-122"/>
                  </a:rPr>
                  <a:t>字节</a:t>
                </a:r>
                <a:endParaRPr kumimoji="1" lang="en-US" altLang="zh-CN" sz="2000" b="1" dirty="0">
                  <a:solidFill>
                    <a:srgbClr val="CC0000"/>
                  </a:solidFill>
                  <a:latin typeface="Tahoma" pitchFamily="34" charset="0"/>
                  <a:ea typeface="黑体" pitchFamily="2" charset="-122"/>
                </a:endParaRPr>
              </a:p>
            </p:txBody>
          </p:sp>
          <p:sp>
            <p:nvSpPr>
              <p:cNvPr id="75" name="Rectangle 34"/>
              <p:cNvSpPr>
                <a:spLocks noChangeArrowheads="1"/>
              </p:cNvSpPr>
              <p:nvPr/>
            </p:nvSpPr>
            <p:spPr bwMode="auto">
              <a:xfrm>
                <a:off x="5743434" y="2815431"/>
                <a:ext cx="937758"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CC0000"/>
                    </a:solidFill>
                    <a:latin typeface="Tahoma" pitchFamily="34" charset="0"/>
                    <a:ea typeface="黑体" pitchFamily="2" charset="-122"/>
                  </a:rPr>
                  <a:t>2 </a:t>
                </a:r>
                <a:r>
                  <a:rPr kumimoji="1" lang="zh-CN" altLang="en-US" sz="2000" b="1" dirty="0" smtClean="0">
                    <a:solidFill>
                      <a:srgbClr val="CC0000"/>
                    </a:solidFill>
                    <a:latin typeface="Tahoma" pitchFamily="34" charset="0"/>
                    <a:ea typeface="黑体" pitchFamily="2" charset="-122"/>
                  </a:rPr>
                  <a:t>字节</a:t>
                </a:r>
                <a:endParaRPr kumimoji="1" lang="en-US" altLang="zh-CN" sz="2000" b="1" dirty="0">
                  <a:solidFill>
                    <a:srgbClr val="CC0000"/>
                  </a:solidFill>
                  <a:latin typeface="Tahoma" pitchFamily="34" charset="0"/>
                  <a:ea typeface="黑体" pitchFamily="2" charset="-122"/>
                </a:endParaRPr>
              </a:p>
            </p:txBody>
          </p:sp>
          <p:grpSp>
            <p:nvGrpSpPr>
              <p:cNvPr id="4" name="组合 1"/>
              <p:cNvGrpSpPr/>
              <p:nvPr/>
            </p:nvGrpSpPr>
            <p:grpSpPr>
              <a:xfrm>
                <a:off x="1568896" y="3165376"/>
                <a:ext cx="6296025" cy="1125979"/>
                <a:chOff x="1568896" y="3165376"/>
                <a:chExt cx="6296025" cy="1125979"/>
              </a:xfrm>
            </p:grpSpPr>
            <p:sp>
              <p:nvSpPr>
                <p:cNvPr id="44" name="Rectangle 3"/>
                <p:cNvSpPr>
                  <a:spLocks noChangeArrowheads="1"/>
                </p:cNvSpPr>
                <p:nvPr/>
              </p:nvSpPr>
              <p:spPr bwMode="auto">
                <a:xfrm>
                  <a:off x="1568896" y="3165376"/>
                  <a:ext cx="6286500" cy="1066800"/>
                </a:xfrm>
                <a:prstGeom prst="rect">
                  <a:avLst/>
                </a:prstGeom>
                <a:solidFill>
                  <a:srgbClr val="CCFF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sz="1600">
                    <a:ea typeface="宋体" pitchFamily="2" charset="-122"/>
                  </a:endParaRPr>
                </a:p>
              </p:txBody>
            </p:sp>
            <p:sp>
              <p:nvSpPr>
                <p:cNvPr id="53" name="Line 12"/>
                <p:cNvSpPr>
                  <a:spLocks noChangeShapeType="1"/>
                </p:cNvSpPr>
                <p:nvPr/>
              </p:nvSpPr>
              <p:spPr bwMode="auto">
                <a:xfrm>
                  <a:off x="4816921" y="3165376"/>
                  <a:ext cx="0" cy="10668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6" name="Line 15"/>
                <p:cNvSpPr>
                  <a:spLocks noChangeShapeType="1"/>
                </p:cNvSpPr>
                <p:nvPr/>
              </p:nvSpPr>
              <p:spPr bwMode="auto">
                <a:xfrm>
                  <a:off x="1568896" y="3645024"/>
                  <a:ext cx="6296025"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7" name="Line 16"/>
                <p:cNvSpPr>
                  <a:spLocks noChangeShapeType="1"/>
                </p:cNvSpPr>
                <p:nvPr/>
              </p:nvSpPr>
              <p:spPr bwMode="auto">
                <a:xfrm flipH="1">
                  <a:off x="5534470" y="3645024"/>
                  <a:ext cx="3175" cy="58715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8" name="Line 17"/>
                <p:cNvSpPr>
                  <a:spLocks noChangeShapeType="1"/>
                </p:cNvSpPr>
                <p:nvPr/>
              </p:nvSpPr>
              <p:spPr bwMode="auto">
                <a:xfrm>
                  <a:off x="5321746" y="3645024"/>
                  <a:ext cx="0" cy="58715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69" name="Text Box 28"/>
                <p:cNvSpPr txBox="1">
                  <a:spLocks noChangeArrowheads="1"/>
                </p:cNvSpPr>
                <p:nvPr/>
              </p:nvSpPr>
              <p:spPr bwMode="auto">
                <a:xfrm>
                  <a:off x="2288704" y="3212976"/>
                  <a:ext cx="2223686"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b="1" dirty="0" smtClean="0">
                      <a:latin typeface="Tahoma" pitchFamily="34" charset="0"/>
                      <a:ea typeface="宋体" pitchFamily="2" charset="-122"/>
                    </a:rPr>
                    <a:t>802.1Q </a:t>
                  </a:r>
                  <a:r>
                    <a:rPr lang="zh-CN" altLang="en-US" sz="2000" b="1" dirty="0" smtClean="0">
                      <a:latin typeface="Tahoma" pitchFamily="34" charset="0"/>
                      <a:ea typeface="宋体" pitchFamily="2" charset="-122"/>
                    </a:rPr>
                    <a:t>标记类型</a:t>
                  </a:r>
                  <a:endParaRPr lang="en-US" altLang="zh-CN" sz="2000" b="1" dirty="0">
                    <a:latin typeface="Tahoma" pitchFamily="34" charset="0"/>
                    <a:ea typeface="宋体" pitchFamily="2" charset="-122"/>
                  </a:endParaRPr>
                </a:p>
              </p:txBody>
            </p:sp>
            <p:sp>
              <p:nvSpPr>
                <p:cNvPr id="70" name="Text Box 29"/>
                <p:cNvSpPr txBox="1">
                  <a:spLocks noChangeArrowheads="1"/>
                </p:cNvSpPr>
                <p:nvPr/>
              </p:nvSpPr>
              <p:spPr bwMode="auto">
                <a:xfrm>
                  <a:off x="1590899" y="3645024"/>
                  <a:ext cx="3226021"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000" b="1" dirty="0" smtClean="0">
                      <a:latin typeface="Tahoma" pitchFamily="34" charset="0"/>
                      <a:ea typeface="宋体" pitchFamily="2" charset="-122"/>
                    </a:rPr>
                    <a:t>0</a:t>
                  </a:r>
                  <a:r>
                    <a:rPr lang="en-US" altLang="zh-CN" sz="1600" b="1" dirty="0" smtClean="0">
                      <a:latin typeface="Tahoma" pitchFamily="34" charset="0"/>
                      <a:ea typeface="宋体" pitchFamily="2" charset="-122"/>
                    </a:rPr>
                    <a:t>X</a:t>
                  </a:r>
                  <a:r>
                    <a:rPr lang="en-US" altLang="zh-CN" sz="2000" b="1" dirty="0" smtClean="0">
                      <a:latin typeface="Tahoma" pitchFamily="34" charset="0"/>
                      <a:ea typeface="宋体" pitchFamily="2" charset="-122"/>
                    </a:rPr>
                    <a:t>8100</a:t>
                  </a:r>
                </a:p>
                <a:p>
                  <a:pPr algn="ctr"/>
                  <a:r>
                    <a:rPr kumimoji="1" lang="en-US" altLang="zh-CN" sz="1600" b="1" dirty="0">
                      <a:solidFill>
                        <a:srgbClr val="000099"/>
                      </a:solidFill>
                      <a:ea typeface="黑体" pitchFamily="2" charset="-122"/>
                    </a:rPr>
                    <a:t>(</a:t>
                  </a:r>
                  <a:r>
                    <a:rPr kumimoji="1" lang="en-US" altLang="zh-CN" sz="1600" b="1" dirty="0" smtClean="0">
                      <a:solidFill>
                        <a:srgbClr val="000099"/>
                      </a:solidFill>
                      <a:ea typeface="黑体" pitchFamily="2" charset="-122"/>
                    </a:rPr>
                    <a:t>1 </a:t>
                  </a:r>
                  <a:r>
                    <a:rPr kumimoji="1" lang="en-US" altLang="zh-CN" sz="1600" b="1" dirty="0">
                      <a:solidFill>
                        <a:srgbClr val="000099"/>
                      </a:solidFill>
                      <a:ea typeface="黑体" pitchFamily="2" charset="-122"/>
                    </a:rPr>
                    <a:t>0 0 0 0 0 0 1  0 0 0 0 0 0 0 </a:t>
                  </a:r>
                  <a:r>
                    <a:rPr kumimoji="1" lang="en-US" altLang="zh-CN" sz="1600" b="1" dirty="0" smtClean="0">
                      <a:solidFill>
                        <a:srgbClr val="000099"/>
                      </a:solidFill>
                      <a:ea typeface="黑体" pitchFamily="2" charset="-122"/>
                    </a:rPr>
                    <a:t>0)</a:t>
                  </a:r>
                  <a:endParaRPr lang="en-US" altLang="zh-CN" sz="1600" b="1" dirty="0">
                    <a:latin typeface="Tahoma" pitchFamily="34" charset="0"/>
                    <a:ea typeface="宋体" pitchFamily="2" charset="-122"/>
                  </a:endParaRPr>
                </a:p>
              </p:txBody>
            </p:sp>
            <p:sp>
              <p:nvSpPr>
                <p:cNvPr id="71" name="Text Box 30"/>
                <p:cNvSpPr txBox="1">
                  <a:spLocks noChangeArrowheads="1"/>
                </p:cNvSpPr>
                <p:nvPr/>
              </p:nvSpPr>
              <p:spPr bwMode="auto">
                <a:xfrm>
                  <a:off x="4736976" y="3717032"/>
                  <a:ext cx="662361"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b="1" dirty="0">
                      <a:latin typeface="Tahoma" pitchFamily="34" charset="0"/>
                      <a:ea typeface="宋体" pitchFamily="2" charset="-122"/>
                    </a:rPr>
                    <a:t>PRI</a:t>
                  </a:r>
                </a:p>
              </p:txBody>
            </p:sp>
            <p:sp>
              <p:nvSpPr>
                <p:cNvPr id="72" name="Text Box 31"/>
                <p:cNvSpPr txBox="1">
                  <a:spLocks noChangeArrowheads="1"/>
                </p:cNvSpPr>
                <p:nvPr/>
              </p:nvSpPr>
              <p:spPr bwMode="auto">
                <a:xfrm>
                  <a:off x="5985754" y="3717032"/>
                  <a:ext cx="1271502"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b="1" dirty="0">
                      <a:latin typeface="Tahoma" pitchFamily="34" charset="0"/>
                      <a:ea typeface="宋体" pitchFamily="2" charset="-122"/>
                    </a:rPr>
                    <a:t>VLAN ID</a:t>
                  </a:r>
                </a:p>
              </p:txBody>
            </p:sp>
            <p:sp>
              <p:nvSpPr>
                <p:cNvPr id="76" name="Text Box 35"/>
                <p:cNvSpPr txBox="1">
                  <a:spLocks noChangeArrowheads="1"/>
                </p:cNvSpPr>
                <p:nvPr/>
              </p:nvSpPr>
              <p:spPr bwMode="auto">
                <a:xfrm>
                  <a:off x="4921696" y="3212976"/>
                  <a:ext cx="269560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000" b="1" dirty="0">
                      <a:latin typeface="Tahoma" pitchFamily="34" charset="0"/>
                      <a:ea typeface="宋体" pitchFamily="2" charset="-122"/>
                    </a:rPr>
                    <a:t>TCI (</a:t>
                  </a:r>
                  <a:r>
                    <a:rPr lang="zh-CN" altLang="en-US" sz="2000" b="1" dirty="0">
                      <a:latin typeface="Tahoma" pitchFamily="34" charset="0"/>
                      <a:ea typeface="宋体" pitchFamily="2" charset="-122"/>
                    </a:rPr>
                    <a:t>标记控制信息</a:t>
                  </a:r>
                  <a:r>
                    <a:rPr lang="en-US" altLang="zh-CN" sz="2000" b="1" dirty="0">
                      <a:latin typeface="Tahoma" pitchFamily="34" charset="0"/>
                      <a:ea typeface="宋体" pitchFamily="2" charset="-122"/>
                    </a:rPr>
                    <a:t>)</a:t>
                  </a:r>
                </a:p>
              </p:txBody>
            </p:sp>
          </p:grpSp>
        </p:grpSp>
        <p:grpSp>
          <p:nvGrpSpPr>
            <p:cNvPr id="6" name="组合 6"/>
            <p:cNvGrpSpPr/>
            <p:nvPr/>
          </p:nvGrpSpPr>
          <p:grpSpPr>
            <a:xfrm>
              <a:off x="1568624" y="1097692"/>
              <a:ext cx="7920880" cy="459100"/>
              <a:chOff x="1568624" y="1097692"/>
              <a:chExt cx="7920880" cy="459100"/>
            </a:xfrm>
          </p:grpSpPr>
          <p:cxnSp>
            <p:nvCxnSpPr>
              <p:cNvPr id="80"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1" name="Rectangle 50"/>
              <p:cNvSpPr>
                <a:spLocks noChangeArrowheads="1"/>
              </p:cNvSpPr>
              <p:nvPr/>
            </p:nvSpPr>
            <p:spPr bwMode="auto">
              <a:xfrm>
                <a:off x="4625330" y="1097692"/>
                <a:ext cx="1586974" cy="459100"/>
              </a:xfrm>
              <a:prstGeom prst="rect">
                <a:avLst/>
              </a:prstGeom>
              <a:solidFill>
                <a:schemeClr val="bg1"/>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lang="en-US" altLang="zh-CN" sz="2400" b="1" dirty="0"/>
                  <a:t>802.1Q </a:t>
                </a:r>
                <a:r>
                  <a:rPr lang="zh-CN" altLang="en-US" sz="2400" b="1" dirty="0"/>
                  <a:t>帧</a:t>
                </a:r>
              </a:p>
            </p:txBody>
          </p:sp>
        </p:grpSp>
      </p:grpSp>
    </p:spTree>
    <p:extLst>
      <p:ext uri="{BB962C8B-B14F-4D97-AF65-F5344CB8AC3E}">
        <p14:creationId xmlns="" xmlns:p14="http://schemas.microsoft.com/office/powerpoint/2010/main" val="100031123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91902" y="1257729"/>
            <a:ext cx="3161556" cy="792088"/>
          </a:xfrm>
        </p:spPr>
        <p:txBody>
          <a:bodyPr/>
          <a:lstStyle/>
          <a:p>
            <a:r>
              <a:rPr lang="zh-CN" altLang="en-US" dirty="0" smtClean="0"/>
              <a:t>本章总结：</a:t>
            </a:r>
            <a:endParaRPr lang="zh-CN" altLang="en-US" dirty="0"/>
          </a:p>
        </p:txBody>
      </p:sp>
      <p:sp>
        <p:nvSpPr>
          <p:cNvPr id="4" name="TextBox 3"/>
          <p:cNvSpPr txBox="1"/>
          <p:nvPr/>
        </p:nvSpPr>
        <p:spPr>
          <a:xfrm>
            <a:off x="1352600" y="2348880"/>
            <a:ext cx="2553904" cy="707886"/>
          </a:xfrm>
          <a:prstGeom prst="rect">
            <a:avLst/>
          </a:prstGeom>
          <a:noFill/>
        </p:spPr>
        <p:txBody>
          <a:bodyPr wrap="none" rtlCol="0">
            <a:spAutoFit/>
          </a:bodyPr>
          <a:lstStyle/>
          <a:p>
            <a:r>
              <a:rPr lang="zh-CN" altLang="en-US" sz="4000" b="1" dirty="0" smtClean="0">
                <a:solidFill>
                  <a:srgbClr val="FF0000"/>
                </a:solidFill>
              </a:rPr>
              <a:t>参看 </a:t>
            </a:r>
            <a:r>
              <a:rPr lang="en-US" altLang="zh-CN" sz="4000" b="1" dirty="0" smtClean="0">
                <a:solidFill>
                  <a:srgbClr val="FF0000"/>
                </a:solidFill>
              </a:rPr>
              <a:t>P108</a:t>
            </a:r>
            <a:endParaRPr lang="zh-CN" altLang="en-US" sz="4000" b="1" dirty="0">
              <a:solidFill>
                <a:srgbClr val="FF0000"/>
              </a:solidFill>
            </a:endParaRPr>
          </a:p>
        </p:txBody>
      </p:sp>
      <p:sp>
        <p:nvSpPr>
          <p:cNvPr id="64" name="标题 2"/>
          <p:cNvSpPr txBox="1">
            <a:spLocks/>
          </p:cNvSpPr>
          <p:nvPr/>
        </p:nvSpPr>
        <p:spPr bwMode="auto">
          <a:xfrm>
            <a:off x="488504" y="3645024"/>
            <a:ext cx="3161556" cy="7920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a:lstStyle>
          <a:p>
            <a:r>
              <a:rPr lang="zh-CN" altLang="en-US" kern="0" smtClean="0"/>
              <a:t>本章作业：</a:t>
            </a:r>
            <a:endParaRPr lang="zh-CN" altLang="en-US" kern="0" dirty="0"/>
          </a:p>
        </p:txBody>
      </p:sp>
      <p:sp>
        <p:nvSpPr>
          <p:cNvPr id="65" name="TextBox 64"/>
          <p:cNvSpPr txBox="1"/>
          <p:nvPr/>
        </p:nvSpPr>
        <p:spPr>
          <a:xfrm>
            <a:off x="1307134" y="4953362"/>
            <a:ext cx="6410729" cy="707886"/>
          </a:xfrm>
          <a:prstGeom prst="rect">
            <a:avLst/>
          </a:prstGeom>
          <a:noFill/>
        </p:spPr>
        <p:txBody>
          <a:bodyPr wrap="none" rtlCol="0">
            <a:spAutoFit/>
          </a:bodyPr>
          <a:lstStyle/>
          <a:p>
            <a:r>
              <a:rPr lang="en-US" altLang="zh-CN" sz="4000" b="1" dirty="0" smtClean="0">
                <a:solidFill>
                  <a:srgbClr val="FF0000"/>
                </a:solidFill>
              </a:rPr>
              <a:t>1</a:t>
            </a:r>
            <a:r>
              <a:rPr lang="zh-CN" altLang="en-US" sz="4000" b="1" dirty="0" smtClean="0">
                <a:solidFill>
                  <a:srgbClr val="FF0000"/>
                </a:solidFill>
              </a:rPr>
              <a:t>、</a:t>
            </a:r>
            <a:r>
              <a:rPr lang="en-US" altLang="zh-CN" sz="4000" b="1" dirty="0" smtClean="0">
                <a:solidFill>
                  <a:srgbClr val="FF0000"/>
                </a:solidFill>
              </a:rPr>
              <a:t>4</a:t>
            </a:r>
            <a:r>
              <a:rPr lang="zh-CN" altLang="en-US" sz="4000" b="1" dirty="0" smtClean="0">
                <a:solidFill>
                  <a:srgbClr val="FF0000"/>
                </a:solidFill>
              </a:rPr>
              <a:t>、</a:t>
            </a:r>
            <a:r>
              <a:rPr lang="en-US" altLang="zh-CN" sz="4000" b="1" dirty="0" smtClean="0">
                <a:solidFill>
                  <a:srgbClr val="FF0000"/>
                </a:solidFill>
              </a:rPr>
              <a:t>7</a:t>
            </a:r>
            <a:r>
              <a:rPr lang="zh-CN" altLang="en-US" sz="4000" b="1" dirty="0" smtClean="0">
                <a:solidFill>
                  <a:srgbClr val="FF0000"/>
                </a:solidFill>
              </a:rPr>
              <a:t>、</a:t>
            </a:r>
            <a:r>
              <a:rPr lang="en-US" altLang="zh-CN" sz="4000" b="1" dirty="0" smtClean="0">
                <a:solidFill>
                  <a:srgbClr val="FF0000"/>
                </a:solidFill>
              </a:rPr>
              <a:t>24</a:t>
            </a:r>
            <a:r>
              <a:rPr lang="zh-CN" altLang="en-US" sz="4000" b="1" dirty="0" smtClean="0">
                <a:solidFill>
                  <a:srgbClr val="FF0000"/>
                </a:solidFill>
              </a:rPr>
              <a:t>、</a:t>
            </a:r>
            <a:r>
              <a:rPr lang="en-US" altLang="zh-CN" sz="4000" b="1" dirty="0" smtClean="0">
                <a:solidFill>
                  <a:srgbClr val="FF0000"/>
                </a:solidFill>
              </a:rPr>
              <a:t>25</a:t>
            </a:r>
            <a:r>
              <a:rPr lang="zh-CN" altLang="en-US" sz="4000" b="1" dirty="0" smtClean="0">
                <a:solidFill>
                  <a:srgbClr val="FF0000"/>
                </a:solidFill>
              </a:rPr>
              <a:t>、</a:t>
            </a:r>
            <a:r>
              <a:rPr lang="en-US" altLang="zh-CN" sz="4000" b="1" dirty="0" smtClean="0">
                <a:solidFill>
                  <a:srgbClr val="FF0000"/>
                </a:solidFill>
              </a:rPr>
              <a:t>31</a:t>
            </a:r>
            <a:r>
              <a:rPr lang="zh-CN" altLang="en-US" sz="4000" b="1" dirty="0" smtClean="0">
                <a:solidFill>
                  <a:srgbClr val="FF0000"/>
                </a:solidFill>
              </a:rPr>
              <a:t>、</a:t>
            </a:r>
            <a:r>
              <a:rPr lang="en-US" altLang="zh-CN" sz="4000" b="1" dirty="0" smtClean="0">
                <a:solidFill>
                  <a:srgbClr val="FF0000"/>
                </a:solidFill>
              </a:rPr>
              <a:t>33</a:t>
            </a:r>
            <a:endParaRPr lang="zh-CN" altLang="en-US" sz="4000" b="1" dirty="0">
              <a:solidFill>
                <a:srgbClr val="FF0000"/>
              </a:solidFill>
            </a:endParaRPr>
          </a:p>
        </p:txBody>
      </p:sp>
    </p:spTree>
    <p:extLst>
      <p:ext uri="{BB962C8B-B14F-4D97-AF65-F5344CB8AC3E}">
        <p14:creationId xmlns="" xmlns:p14="http://schemas.microsoft.com/office/powerpoint/2010/main" val="3429435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AutoShape 76"/>
          <p:cNvSpPr>
            <a:spLocks noChangeArrowheads="1"/>
          </p:cNvSpPr>
          <p:nvPr/>
        </p:nvSpPr>
        <p:spPr bwMode="auto">
          <a:xfrm>
            <a:off x="75671" y="4903789"/>
            <a:ext cx="954485" cy="847725"/>
          </a:xfrm>
          <a:prstGeom prst="wedgeEllipseCallout">
            <a:avLst>
              <a:gd name="adj1" fmla="val 63333"/>
              <a:gd name="adj2" fmla="val -1560"/>
            </a:avLst>
          </a:prstGeom>
          <a:solidFill>
            <a:srgbClr val="FFFF99"/>
          </a:solidFill>
          <a:ln w="9525">
            <a:solidFill>
              <a:schemeClr val="tx1"/>
            </a:solidFill>
            <a:miter lim="800000"/>
            <a:headEnd/>
            <a:tailEnd/>
          </a:ln>
        </p:spPr>
        <p:txBody>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kumimoji="1" lang="zh-CN" altLang="zh-CN">
              <a:latin typeface="Times New Roman" pitchFamily="18" charset="0"/>
            </a:endParaRPr>
          </a:p>
        </p:txBody>
      </p:sp>
      <p:sp>
        <p:nvSpPr>
          <p:cNvPr id="82947" name="Rectangle 4"/>
          <p:cNvSpPr>
            <a:spLocks noChangeArrowheads="1"/>
          </p:cNvSpPr>
          <p:nvPr/>
        </p:nvSpPr>
        <p:spPr bwMode="auto">
          <a:xfrm>
            <a:off x="1" y="0"/>
            <a:ext cx="9876764" cy="1220788"/>
          </a:xfrm>
          <a:prstGeom prst="rect">
            <a:avLst/>
          </a:prstGeom>
          <a:solidFill>
            <a:srgbClr val="FFFF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82948" name="Line 5"/>
          <p:cNvSpPr>
            <a:spLocks noChangeShapeType="1"/>
          </p:cNvSpPr>
          <p:nvPr/>
        </p:nvSpPr>
        <p:spPr bwMode="auto">
          <a:xfrm>
            <a:off x="7032229" y="1082675"/>
            <a:ext cx="2349235" cy="1735138"/>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2949" name="Line 6"/>
          <p:cNvSpPr>
            <a:spLocks noChangeShapeType="1"/>
          </p:cNvSpPr>
          <p:nvPr/>
        </p:nvSpPr>
        <p:spPr bwMode="auto">
          <a:xfrm flipH="1">
            <a:off x="2407709" y="1077914"/>
            <a:ext cx="2151460" cy="1755775"/>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2950" name="Rectangle 7"/>
          <p:cNvSpPr>
            <a:spLocks noChangeArrowheads="1"/>
          </p:cNvSpPr>
          <p:nvPr/>
        </p:nvSpPr>
        <p:spPr bwMode="auto">
          <a:xfrm>
            <a:off x="2375033" y="2855914"/>
            <a:ext cx="7023629" cy="422275"/>
          </a:xfrm>
          <a:prstGeom prst="rect">
            <a:avLst/>
          </a:prstGeom>
          <a:solidFill>
            <a:srgbClr val="CCECFF"/>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82951" name="Rectangle 8"/>
          <p:cNvSpPr>
            <a:spLocks noChangeArrowheads="1"/>
          </p:cNvSpPr>
          <p:nvPr/>
        </p:nvSpPr>
        <p:spPr bwMode="auto">
          <a:xfrm>
            <a:off x="4552289" y="693738"/>
            <a:ext cx="2479940" cy="4064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82952" name="Line 9"/>
          <p:cNvSpPr>
            <a:spLocks noChangeShapeType="1"/>
          </p:cNvSpPr>
          <p:nvPr/>
        </p:nvSpPr>
        <p:spPr bwMode="auto">
          <a:xfrm flipH="1">
            <a:off x="3541052" y="2855914"/>
            <a:ext cx="1719" cy="42227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2953" name="Line 10"/>
          <p:cNvSpPr>
            <a:spLocks noChangeShapeType="1"/>
          </p:cNvSpPr>
          <p:nvPr/>
        </p:nvSpPr>
        <p:spPr bwMode="auto">
          <a:xfrm flipH="1">
            <a:off x="4686433" y="2855914"/>
            <a:ext cx="3440" cy="42227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2954" name="Line 11"/>
          <p:cNvSpPr>
            <a:spLocks noChangeShapeType="1"/>
          </p:cNvSpPr>
          <p:nvPr/>
        </p:nvSpPr>
        <p:spPr bwMode="auto">
          <a:xfrm flipH="1">
            <a:off x="5835254" y="2855914"/>
            <a:ext cx="5159" cy="42227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2955" name="Line 12"/>
          <p:cNvSpPr>
            <a:spLocks noChangeShapeType="1"/>
          </p:cNvSpPr>
          <p:nvPr/>
        </p:nvSpPr>
        <p:spPr bwMode="auto">
          <a:xfrm flipH="1">
            <a:off x="6980635" y="2855914"/>
            <a:ext cx="5159" cy="42227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2956" name="Line 13"/>
          <p:cNvSpPr>
            <a:spLocks noChangeShapeType="1"/>
          </p:cNvSpPr>
          <p:nvPr/>
        </p:nvSpPr>
        <p:spPr bwMode="auto">
          <a:xfrm flipH="1">
            <a:off x="8127736" y="2855914"/>
            <a:ext cx="5160" cy="42227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2957" name="Text Box 14"/>
          <p:cNvSpPr txBox="1">
            <a:spLocks noChangeArrowheads="1"/>
          </p:cNvSpPr>
          <p:nvPr/>
        </p:nvSpPr>
        <p:spPr bwMode="auto">
          <a:xfrm>
            <a:off x="2656766" y="2455864"/>
            <a:ext cx="63350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第 </a:t>
            </a:r>
            <a:r>
              <a:rPr kumimoji="1" lang="en-US" altLang="zh-CN" sz="2000">
                <a:latin typeface="Times New Roman" pitchFamily="18" charset="0"/>
              </a:rPr>
              <a:t>1</a:t>
            </a:r>
          </a:p>
        </p:txBody>
      </p:sp>
      <p:sp>
        <p:nvSpPr>
          <p:cNvPr id="82958" name="Text Box 15"/>
          <p:cNvSpPr txBox="1">
            <a:spLocks noChangeArrowheads="1"/>
          </p:cNvSpPr>
          <p:nvPr/>
        </p:nvSpPr>
        <p:spPr bwMode="auto">
          <a:xfrm>
            <a:off x="1799834" y="3471863"/>
            <a:ext cx="121058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lnSpc>
                <a:spcPct val="90000"/>
              </a:lnSpc>
              <a:spcBef>
                <a:spcPct val="0"/>
              </a:spcBef>
              <a:buClrTx/>
              <a:buSzTx/>
              <a:buFontTx/>
              <a:buNone/>
            </a:pPr>
            <a:r>
              <a:rPr kumimoji="1" lang="zh-CN" altLang="en-US" sz="2000">
                <a:latin typeface="Times New Roman" pitchFamily="18" charset="0"/>
              </a:rPr>
              <a:t>最高位</a:t>
            </a:r>
          </a:p>
          <a:p>
            <a:pPr algn="ctr" eaLnBrk="1" hangingPunct="1">
              <a:lnSpc>
                <a:spcPct val="90000"/>
              </a:lnSpc>
              <a:spcBef>
                <a:spcPct val="0"/>
              </a:spcBef>
              <a:buClrTx/>
              <a:buSzTx/>
              <a:buFontTx/>
              <a:buNone/>
            </a:pPr>
            <a:r>
              <a:rPr kumimoji="1" lang="zh-CN" altLang="en-US" sz="2000">
                <a:latin typeface="Times New Roman" pitchFamily="18" charset="0"/>
              </a:rPr>
              <a:t>最先发送</a:t>
            </a:r>
          </a:p>
        </p:txBody>
      </p:sp>
      <p:sp>
        <p:nvSpPr>
          <p:cNvPr id="82959" name="Line 16"/>
          <p:cNvSpPr>
            <a:spLocks noChangeShapeType="1"/>
          </p:cNvSpPr>
          <p:nvPr/>
        </p:nvSpPr>
        <p:spPr bwMode="auto">
          <a:xfrm flipV="1">
            <a:off x="2430066" y="3160714"/>
            <a:ext cx="0" cy="388937"/>
          </a:xfrm>
          <a:prstGeom prst="line">
            <a:avLst/>
          </a:prstGeom>
          <a:noFill/>
          <a:ln w="9525">
            <a:solidFill>
              <a:schemeClr val="tx1"/>
            </a:solidFill>
            <a:round/>
            <a:headEnd/>
            <a:tailEnd type="triangle" w="sm" len="med"/>
          </a:ln>
          <a:extLst>
            <a:ext uri="{909E8E84-426E-40DD-AFC4-6F175D3DCCD1}">
              <a14:hiddenFill xmlns="" xmlns:a14="http://schemas.microsoft.com/office/drawing/2010/main">
                <a:noFill/>
              </a14:hiddenFill>
            </a:ext>
          </a:extLst>
        </p:spPr>
        <p:txBody>
          <a:bodyPr/>
          <a:lstStyle/>
          <a:p>
            <a:endParaRPr lang="zh-CN" altLang="en-US"/>
          </a:p>
        </p:txBody>
      </p:sp>
      <p:sp>
        <p:nvSpPr>
          <p:cNvPr id="82960" name="Text Box 17"/>
          <p:cNvSpPr txBox="1">
            <a:spLocks noChangeArrowheads="1"/>
          </p:cNvSpPr>
          <p:nvPr/>
        </p:nvSpPr>
        <p:spPr bwMode="auto">
          <a:xfrm>
            <a:off x="2975429" y="3455989"/>
            <a:ext cx="95410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最低位</a:t>
            </a:r>
          </a:p>
        </p:txBody>
      </p:sp>
      <p:sp>
        <p:nvSpPr>
          <p:cNvPr id="82961" name="Line 18"/>
          <p:cNvSpPr>
            <a:spLocks noChangeShapeType="1"/>
          </p:cNvSpPr>
          <p:nvPr/>
        </p:nvSpPr>
        <p:spPr bwMode="auto">
          <a:xfrm flipV="1">
            <a:off x="3429265" y="3195639"/>
            <a:ext cx="0" cy="388937"/>
          </a:xfrm>
          <a:prstGeom prst="line">
            <a:avLst/>
          </a:prstGeom>
          <a:noFill/>
          <a:ln w="9525">
            <a:solidFill>
              <a:schemeClr val="tx1"/>
            </a:solidFill>
            <a:round/>
            <a:headEnd/>
            <a:tailEnd type="triangle" w="sm" len="med"/>
          </a:ln>
          <a:extLst>
            <a:ext uri="{909E8E84-426E-40DD-AFC4-6F175D3DCCD1}">
              <a14:hiddenFill xmlns="" xmlns:a14="http://schemas.microsoft.com/office/drawing/2010/main">
                <a:noFill/>
              </a14:hiddenFill>
            </a:ext>
          </a:extLst>
        </p:spPr>
        <p:txBody>
          <a:bodyPr/>
          <a:lstStyle/>
          <a:p>
            <a:endParaRPr lang="zh-CN" altLang="en-US"/>
          </a:p>
        </p:txBody>
      </p:sp>
      <p:sp>
        <p:nvSpPr>
          <p:cNvPr id="82962" name="Text Box 19"/>
          <p:cNvSpPr txBox="1">
            <a:spLocks noChangeArrowheads="1"/>
          </p:cNvSpPr>
          <p:nvPr/>
        </p:nvSpPr>
        <p:spPr bwMode="auto">
          <a:xfrm>
            <a:off x="7753010" y="3459164"/>
            <a:ext cx="95410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最高位</a:t>
            </a:r>
          </a:p>
        </p:txBody>
      </p:sp>
      <p:sp>
        <p:nvSpPr>
          <p:cNvPr id="82963" name="Line 20"/>
          <p:cNvSpPr>
            <a:spLocks noChangeShapeType="1"/>
          </p:cNvSpPr>
          <p:nvPr/>
        </p:nvSpPr>
        <p:spPr bwMode="auto">
          <a:xfrm flipV="1">
            <a:off x="8272198" y="3160713"/>
            <a:ext cx="0" cy="387350"/>
          </a:xfrm>
          <a:prstGeom prst="line">
            <a:avLst/>
          </a:prstGeom>
          <a:noFill/>
          <a:ln w="9525">
            <a:solidFill>
              <a:schemeClr val="tx1"/>
            </a:solidFill>
            <a:round/>
            <a:headEnd/>
            <a:tailEnd type="triangle" w="sm" len="med"/>
          </a:ln>
          <a:extLst>
            <a:ext uri="{909E8E84-426E-40DD-AFC4-6F175D3DCCD1}">
              <a14:hiddenFill xmlns="" xmlns:a14="http://schemas.microsoft.com/office/drawing/2010/main">
                <a:noFill/>
              </a14:hiddenFill>
            </a:ext>
          </a:extLst>
        </p:spPr>
        <p:txBody>
          <a:bodyPr/>
          <a:lstStyle/>
          <a:p>
            <a:endParaRPr lang="zh-CN" altLang="en-US"/>
          </a:p>
        </p:txBody>
      </p:sp>
      <p:sp>
        <p:nvSpPr>
          <p:cNvPr id="82964" name="Text Box 21"/>
          <p:cNvSpPr txBox="1">
            <a:spLocks noChangeArrowheads="1"/>
          </p:cNvSpPr>
          <p:nvPr/>
        </p:nvSpPr>
        <p:spPr bwMode="auto">
          <a:xfrm>
            <a:off x="8649766" y="3527425"/>
            <a:ext cx="121058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lnSpc>
                <a:spcPct val="90000"/>
              </a:lnSpc>
              <a:spcBef>
                <a:spcPct val="0"/>
              </a:spcBef>
              <a:buClrTx/>
              <a:buSzTx/>
              <a:buFontTx/>
              <a:buNone/>
            </a:pPr>
            <a:r>
              <a:rPr kumimoji="1" lang="zh-CN" altLang="en-US" sz="2000">
                <a:latin typeface="Times New Roman" pitchFamily="18" charset="0"/>
              </a:rPr>
              <a:t>最低位</a:t>
            </a:r>
          </a:p>
          <a:p>
            <a:pPr algn="ctr" eaLnBrk="1" hangingPunct="1">
              <a:lnSpc>
                <a:spcPct val="90000"/>
              </a:lnSpc>
              <a:spcBef>
                <a:spcPct val="0"/>
              </a:spcBef>
              <a:buClrTx/>
              <a:buSzTx/>
              <a:buFontTx/>
              <a:buNone/>
            </a:pPr>
            <a:r>
              <a:rPr kumimoji="1" lang="zh-CN" altLang="en-US" sz="2000">
                <a:latin typeface="Times New Roman" pitchFamily="18" charset="0"/>
              </a:rPr>
              <a:t>最后发送</a:t>
            </a:r>
          </a:p>
        </p:txBody>
      </p:sp>
      <p:sp>
        <p:nvSpPr>
          <p:cNvPr id="82965" name="Line 22"/>
          <p:cNvSpPr>
            <a:spLocks noChangeShapeType="1"/>
          </p:cNvSpPr>
          <p:nvPr/>
        </p:nvSpPr>
        <p:spPr bwMode="auto">
          <a:xfrm flipV="1">
            <a:off x="9242160" y="3159125"/>
            <a:ext cx="0" cy="387350"/>
          </a:xfrm>
          <a:prstGeom prst="line">
            <a:avLst/>
          </a:prstGeom>
          <a:noFill/>
          <a:ln w="9525">
            <a:solidFill>
              <a:schemeClr val="tx1"/>
            </a:solidFill>
            <a:round/>
            <a:headEnd/>
            <a:tailEnd type="triangle" w="sm" len="med"/>
          </a:ln>
          <a:extLst>
            <a:ext uri="{909E8E84-426E-40DD-AFC4-6F175D3DCCD1}">
              <a14:hiddenFill xmlns="" xmlns:a14="http://schemas.microsoft.com/office/drawing/2010/main">
                <a:noFill/>
              </a14:hiddenFill>
            </a:ext>
          </a:extLst>
        </p:spPr>
        <p:txBody>
          <a:bodyPr/>
          <a:lstStyle/>
          <a:p>
            <a:endParaRPr lang="zh-CN" altLang="en-US"/>
          </a:p>
        </p:txBody>
      </p:sp>
      <p:sp>
        <p:nvSpPr>
          <p:cNvPr id="82966" name="Rectangle 23"/>
          <p:cNvSpPr>
            <a:spLocks noChangeArrowheads="1"/>
          </p:cNvSpPr>
          <p:nvPr/>
        </p:nvSpPr>
        <p:spPr bwMode="auto">
          <a:xfrm>
            <a:off x="2387072" y="5075239"/>
            <a:ext cx="7013310" cy="422275"/>
          </a:xfrm>
          <a:prstGeom prst="rect">
            <a:avLst/>
          </a:prstGeom>
          <a:solidFill>
            <a:srgbClr val="CCECFF"/>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82967" name="Text Box 24"/>
          <p:cNvSpPr txBox="1">
            <a:spLocks noChangeArrowheads="1"/>
          </p:cNvSpPr>
          <p:nvPr/>
        </p:nvSpPr>
        <p:spPr bwMode="auto">
          <a:xfrm>
            <a:off x="2360712" y="5084764"/>
            <a:ext cx="705678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000" dirty="0">
                <a:latin typeface="Times New Roman" pitchFamily="18" charset="0"/>
              </a:rPr>
              <a:t>00110101 </a:t>
            </a:r>
            <a:r>
              <a:rPr kumimoji="1" lang="en-US" altLang="zh-CN" sz="2000" dirty="0" smtClean="0">
                <a:latin typeface="Times New Roman" pitchFamily="18" charset="0"/>
              </a:rPr>
              <a:t> 01111011  00010010  00000000  </a:t>
            </a:r>
            <a:r>
              <a:rPr kumimoji="1" lang="en-US" altLang="zh-CN" sz="2000" dirty="0" err="1" smtClean="0">
                <a:latin typeface="Times New Roman" pitchFamily="18" charset="0"/>
              </a:rPr>
              <a:t>00000000</a:t>
            </a:r>
            <a:r>
              <a:rPr kumimoji="1" lang="en-US" altLang="zh-CN" sz="2000" dirty="0" smtClean="0">
                <a:latin typeface="Times New Roman" pitchFamily="18" charset="0"/>
              </a:rPr>
              <a:t>  </a:t>
            </a:r>
            <a:r>
              <a:rPr kumimoji="1" lang="en-US" altLang="zh-CN" sz="2000" dirty="0">
                <a:latin typeface="Times New Roman" pitchFamily="18" charset="0"/>
              </a:rPr>
              <a:t>00000001</a:t>
            </a:r>
          </a:p>
        </p:txBody>
      </p:sp>
      <p:sp>
        <p:nvSpPr>
          <p:cNvPr id="82968" name="Line 25"/>
          <p:cNvSpPr>
            <a:spLocks noChangeShapeType="1"/>
          </p:cNvSpPr>
          <p:nvPr/>
        </p:nvSpPr>
        <p:spPr bwMode="auto">
          <a:xfrm flipH="1">
            <a:off x="3532452" y="5075239"/>
            <a:ext cx="3440" cy="42227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2969" name="Line 26"/>
          <p:cNvSpPr>
            <a:spLocks noChangeShapeType="1"/>
          </p:cNvSpPr>
          <p:nvPr/>
        </p:nvSpPr>
        <p:spPr bwMode="auto">
          <a:xfrm flipH="1">
            <a:off x="4677834" y="5075239"/>
            <a:ext cx="3440" cy="42227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2970" name="Line 27"/>
          <p:cNvSpPr>
            <a:spLocks noChangeShapeType="1"/>
          </p:cNvSpPr>
          <p:nvPr/>
        </p:nvSpPr>
        <p:spPr bwMode="auto">
          <a:xfrm flipH="1">
            <a:off x="5852452" y="5075239"/>
            <a:ext cx="3440" cy="42227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2971" name="Line 28"/>
          <p:cNvSpPr>
            <a:spLocks noChangeShapeType="1"/>
          </p:cNvSpPr>
          <p:nvPr/>
        </p:nvSpPr>
        <p:spPr bwMode="auto">
          <a:xfrm flipH="1">
            <a:off x="7021910" y="5075239"/>
            <a:ext cx="3440" cy="42227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2972" name="Line 29"/>
          <p:cNvSpPr>
            <a:spLocks noChangeShapeType="1"/>
          </p:cNvSpPr>
          <p:nvPr/>
        </p:nvSpPr>
        <p:spPr bwMode="auto">
          <a:xfrm flipH="1">
            <a:off x="8160412" y="5089525"/>
            <a:ext cx="3440" cy="42068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2973" name="Text Box 30"/>
          <p:cNvSpPr txBox="1">
            <a:spLocks noChangeArrowheads="1"/>
          </p:cNvSpPr>
          <p:nvPr/>
        </p:nvSpPr>
        <p:spPr bwMode="auto">
          <a:xfrm>
            <a:off x="1835951" y="5711826"/>
            <a:ext cx="121058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lnSpc>
                <a:spcPct val="90000"/>
              </a:lnSpc>
              <a:spcBef>
                <a:spcPct val="0"/>
              </a:spcBef>
              <a:buClrTx/>
              <a:buSzTx/>
              <a:buFontTx/>
              <a:buNone/>
            </a:pPr>
            <a:r>
              <a:rPr kumimoji="1" lang="zh-CN" altLang="en-US" sz="2000">
                <a:latin typeface="Times New Roman" pitchFamily="18" charset="0"/>
              </a:rPr>
              <a:t>最低位</a:t>
            </a:r>
          </a:p>
          <a:p>
            <a:pPr algn="ctr" eaLnBrk="1" hangingPunct="1">
              <a:lnSpc>
                <a:spcPct val="90000"/>
              </a:lnSpc>
              <a:spcBef>
                <a:spcPct val="0"/>
              </a:spcBef>
              <a:buClrTx/>
              <a:buSzTx/>
              <a:buFontTx/>
              <a:buNone/>
            </a:pPr>
            <a:r>
              <a:rPr kumimoji="1" lang="zh-CN" altLang="en-US" sz="2000">
                <a:latin typeface="Times New Roman" pitchFamily="18" charset="0"/>
              </a:rPr>
              <a:t>最先发送</a:t>
            </a:r>
          </a:p>
        </p:txBody>
      </p:sp>
      <p:sp>
        <p:nvSpPr>
          <p:cNvPr id="82974" name="Line 31"/>
          <p:cNvSpPr>
            <a:spLocks noChangeShapeType="1"/>
          </p:cNvSpPr>
          <p:nvPr/>
        </p:nvSpPr>
        <p:spPr bwMode="auto">
          <a:xfrm flipV="1">
            <a:off x="2479940" y="5414963"/>
            <a:ext cx="0" cy="387350"/>
          </a:xfrm>
          <a:prstGeom prst="line">
            <a:avLst/>
          </a:prstGeom>
          <a:noFill/>
          <a:ln w="9525">
            <a:solidFill>
              <a:schemeClr val="tx1"/>
            </a:solidFill>
            <a:round/>
            <a:headEnd/>
            <a:tailEnd type="triangle" w="sm" len="med"/>
          </a:ln>
          <a:extLst>
            <a:ext uri="{909E8E84-426E-40DD-AFC4-6F175D3DCCD1}">
              <a14:hiddenFill xmlns="" xmlns:a14="http://schemas.microsoft.com/office/drawing/2010/main">
                <a:noFill/>
              </a14:hiddenFill>
            </a:ext>
          </a:extLst>
        </p:spPr>
        <p:txBody>
          <a:bodyPr/>
          <a:lstStyle/>
          <a:p>
            <a:endParaRPr lang="zh-CN" altLang="en-US"/>
          </a:p>
        </p:txBody>
      </p:sp>
      <p:sp>
        <p:nvSpPr>
          <p:cNvPr id="82975" name="Text Box 32"/>
          <p:cNvSpPr txBox="1">
            <a:spLocks noChangeArrowheads="1"/>
          </p:cNvSpPr>
          <p:nvPr/>
        </p:nvSpPr>
        <p:spPr bwMode="auto">
          <a:xfrm>
            <a:off x="2997785" y="5691189"/>
            <a:ext cx="95410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最高位</a:t>
            </a:r>
          </a:p>
        </p:txBody>
      </p:sp>
      <p:sp>
        <p:nvSpPr>
          <p:cNvPr id="82976" name="Line 33"/>
          <p:cNvSpPr>
            <a:spLocks noChangeShapeType="1"/>
          </p:cNvSpPr>
          <p:nvPr/>
        </p:nvSpPr>
        <p:spPr bwMode="auto">
          <a:xfrm flipV="1">
            <a:off x="3420666" y="5414963"/>
            <a:ext cx="0" cy="387350"/>
          </a:xfrm>
          <a:prstGeom prst="line">
            <a:avLst/>
          </a:prstGeom>
          <a:noFill/>
          <a:ln w="9525">
            <a:solidFill>
              <a:schemeClr val="tx1"/>
            </a:solidFill>
            <a:round/>
            <a:headEnd/>
            <a:tailEnd type="triangle" w="sm" len="med"/>
          </a:ln>
          <a:extLst>
            <a:ext uri="{909E8E84-426E-40DD-AFC4-6F175D3DCCD1}">
              <a14:hiddenFill xmlns="" xmlns:a14="http://schemas.microsoft.com/office/drawing/2010/main">
                <a:noFill/>
              </a14:hiddenFill>
            </a:ext>
          </a:extLst>
        </p:spPr>
        <p:txBody>
          <a:bodyPr/>
          <a:lstStyle/>
          <a:p>
            <a:endParaRPr lang="zh-CN" altLang="en-US"/>
          </a:p>
        </p:txBody>
      </p:sp>
      <p:sp>
        <p:nvSpPr>
          <p:cNvPr id="82977" name="Text Box 34"/>
          <p:cNvSpPr txBox="1">
            <a:spLocks noChangeArrowheads="1"/>
          </p:cNvSpPr>
          <p:nvPr/>
        </p:nvSpPr>
        <p:spPr bwMode="auto">
          <a:xfrm>
            <a:off x="7785685" y="5662614"/>
            <a:ext cx="95410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最低位</a:t>
            </a:r>
          </a:p>
        </p:txBody>
      </p:sp>
      <p:sp>
        <p:nvSpPr>
          <p:cNvPr id="82978" name="Line 35"/>
          <p:cNvSpPr>
            <a:spLocks noChangeShapeType="1"/>
          </p:cNvSpPr>
          <p:nvPr/>
        </p:nvSpPr>
        <p:spPr bwMode="auto">
          <a:xfrm flipV="1">
            <a:off x="8306594" y="5383213"/>
            <a:ext cx="0" cy="385762"/>
          </a:xfrm>
          <a:prstGeom prst="line">
            <a:avLst/>
          </a:prstGeom>
          <a:noFill/>
          <a:ln w="9525">
            <a:solidFill>
              <a:schemeClr val="tx1"/>
            </a:solidFill>
            <a:round/>
            <a:headEnd/>
            <a:tailEnd type="triangle" w="sm" len="med"/>
          </a:ln>
          <a:extLst>
            <a:ext uri="{909E8E84-426E-40DD-AFC4-6F175D3DCCD1}">
              <a14:hiddenFill xmlns="" xmlns:a14="http://schemas.microsoft.com/office/drawing/2010/main">
                <a:noFill/>
              </a14:hiddenFill>
            </a:ext>
          </a:extLst>
        </p:spPr>
        <p:txBody>
          <a:bodyPr/>
          <a:lstStyle/>
          <a:p>
            <a:endParaRPr lang="zh-CN" altLang="en-US"/>
          </a:p>
        </p:txBody>
      </p:sp>
      <p:sp>
        <p:nvSpPr>
          <p:cNvPr id="82979" name="Text Box 36"/>
          <p:cNvSpPr txBox="1">
            <a:spLocks noChangeArrowheads="1"/>
          </p:cNvSpPr>
          <p:nvPr/>
        </p:nvSpPr>
        <p:spPr bwMode="auto">
          <a:xfrm>
            <a:off x="8667824" y="5746750"/>
            <a:ext cx="121058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lnSpc>
                <a:spcPct val="90000"/>
              </a:lnSpc>
              <a:spcBef>
                <a:spcPct val="0"/>
              </a:spcBef>
              <a:buClrTx/>
              <a:buSzTx/>
              <a:buFontTx/>
              <a:buNone/>
            </a:pPr>
            <a:r>
              <a:rPr kumimoji="1" lang="zh-CN" altLang="en-US" sz="2000">
                <a:latin typeface="Times New Roman" pitchFamily="18" charset="0"/>
              </a:rPr>
              <a:t>最高位</a:t>
            </a:r>
          </a:p>
          <a:p>
            <a:pPr algn="ctr" eaLnBrk="1" hangingPunct="1">
              <a:lnSpc>
                <a:spcPct val="90000"/>
              </a:lnSpc>
              <a:spcBef>
                <a:spcPct val="0"/>
              </a:spcBef>
              <a:buClrTx/>
              <a:buSzTx/>
              <a:buFontTx/>
              <a:buNone/>
            </a:pPr>
            <a:r>
              <a:rPr kumimoji="1" lang="zh-CN" altLang="en-US" sz="2000">
                <a:latin typeface="Times New Roman" pitchFamily="18" charset="0"/>
              </a:rPr>
              <a:t>最后发送</a:t>
            </a:r>
          </a:p>
        </p:txBody>
      </p:sp>
      <p:sp>
        <p:nvSpPr>
          <p:cNvPr id="82980" name="Line 37"/>
          <p:cNvSpPr>
            <a:spLocks noChangeShapeType="1"/>
          </p:cNvSpPr>
          <p:nvPr/>
        </p:nvSpPr>
        <p:spPr bwMode="auto">
          <a:xfrm flipV="1">
            <a:off x="9266238" y="5397500"/>
            <a:ext cx="0" cy="387350"/>
          </a:xfrm>
          <a:prstGeom prst="line">
            <a:avLst/>
          </a:prstGeom>
          <a:noFill/>
          <a:ln w="9525">
            <a:solidFill>
              <a:schemeClr val="tx1"/>
            </a:solidFill>
            <a:round/>
            <a:headEnd/>
            <a:tailEnd type="triangle" w="sm" len="med"/>
          </a:ln>
          <a:extLst>
            <a:ext uri="{909E8E84-426E-40DD-AFC4-6F175D3DCCD1}">
              <a14:hiddenFill xmlns="" xmlns:a14="http://schemas.microsoft.com/office/drawing/2010/main">
                <a:noFill/>
              </a14:hiddenFill>
            </a:ext>
          </a:extLst>
        </p:spPr>
        <p:txBody>
          <a:bodyPr/>
          <a:lstStyle/>
          <a:p>
            <a:endParaRPr lang="zh-CN" altLang="en-US"/>
          </a:p>
        </p:txBody>
      </p:sp>
      <p:sp>
        <p:nvSpPr>
          <p:cNvPr id="82981" name="Line 38"/>
          <p:cNvSpPr>
            <a:spLocks noChangeShapeType="1"/>
          </p:cNvSpPr>
          <p:nvPr/>
        </p:nvSpPr>
        <p:spPr bwMode="auto">
          <a:xfrm>
            <a:off x="2378472" y="1879601"/>
            <a:ext cx="0" cy="93821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2982" name="Line 39"/>
          <p:cNvSpPr>
            <a:spLocks noChangeShapeType="1"/>
          </p:cNvSpPr>
          <p:nvPr/>
        </p:nvSpPr>
        <p:spPr bwMode="auto">
          <a:xfrm>
            <a:off x="5836973" y="1879601"/>
            <a:ext cx="0" cy="93821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2983" name="Line 40"/>
          <p:cNvSpPr>
            <a:spLocks noChangeShapeType="1"/>
          </p:cNvSpPr>
          <p:nvPr/>
        </p:nvSpPr>
        <p:spPr bwMode="auto">
          <a:xfrm>
            <a:off x="9398662" y="1897063"/>
            <a:ext cx="0" cy="93821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2984" name="Line 41"/>
          <p:cNvSpPr>
            <a:spLocks noChangeShapeType="1"/>
          </p:cNvSpPr>
          <p:nvPr/>
        </p:nvSpPr>
        <p:spPr bwMode="auto">
          <a:xfrm>
            <a:off x="2407709" y="2066925"/>
            <a:ext cx="3415506" cy="0"/>
          </a:xfrm>
          <a:prstGeom prst="line">
            <a:avLst/>
          </a:prstGeom>
          <a:noFill/>
          <a:ln w="9525">
            <a:solidFill>
              <a:schemeClr val="tx1"/>
            </a:solidFill>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a:p>
        </p:txBody>
      </p:sp>
      <p:sp>
        <p:nvSpPr>
          <p:cNvPr id="82985" name="Text Box 42"/>
          <p:cNvSpPr txBox="1">
            <a:spLocks noChangeArrowheads="1"/>
          </p:cNvSpPr>
          <p:nvPr/>
        </p:nvSpPr>
        <p:spPr bwMode="auto">
          <a:xfrm>
            <a:off x="2926012" y="1879601"/>
            <a:ext cx="2501005" cy="40011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机构惟一标志符 </a:t>
            </a:r>
            <a:r>
              <a:rPr kumimoji="1" lang="en-US" altLang="zh-CN" sz="2000">
                <a:latin typeface="Times New Roman" pitchFamily="18" charset="0"/>
              </a:rPr>
              <a:t>OUI</a:t>
            </a:r>
          </a:p>
        </p:txBody>
      </p:sp>
      <p:sp>
        <p:nvSpPr>
          <p:cNvPr id="82986" name="Line 43"/>
          <p:cNvSpPr>
            <a:spLocks noChangeShapeType="1"/>
          </p:cNvSpPr>
          <p:nvPr/>
        </p:nvSpPr>
        <p:spPr bwMode="auto">
          <a:xfrm>
            <a:off x="5823215" y="2066926"/>
            <a:ext cx="3575447" cy="28575"/>
          </a:xfrm>
          <a:prstGeom prst="line">
            <a:avLst/>
          </a:prstGeom>
          <a:noFill/>
          <a:ln w="9525">
            <a:solidFill>
              <a:schemeClr val="tx1"/>
            </a:solidFill>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zh-CN" altLang="en-US"/>
          </a:p>
        </p:txBody>
      </p:sp>
      <p:sp>
        <p:nvSpPr>
          <p:cNvPr id="82987" name="Text Box 44"/>
          <p:cNvSpPr txBox="1">
            <a:spLocks noChangeArrowheads="1"/>
          </p:cNvSpPr>
          <p:nvPr/>
        </p:nvSpPr>
        <p:spPr bwMode="auto">
          <a:xfrm>
            <a:off x="6836988" y="1844676"/>
            <a:ext cx="1467068" cy="40011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扩展标志符</a:t>
            </a:r>
          </a:p>
        </p:txBody>
      </p:sp>
      <p:sp>
        <p:nvSpPr>
          <p:cNvPr id="82988" name="Text Box 45"/>
          <p:cNvSpPr txBox="1">
            <a:spLocks noChangeArrowheads="1"/>
          </p:cNvSpPr>
          <p:nvPr/>
        </p:nvSpPr>
        <p:spPr bwMode="auto">
          <a:xfrm>
            <a:off x="1117078" y="2763839"/>
            <a:ext cx="121058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高位在前</a:t>
            </a:r>
          </a:p>
        </p:txBody>
      </p:sp>
      <p:sp>
        <p:nvSpPr>
          <p:cNvPr id="82989" name="Text Box 46"/>
          <p:cNvSpPr txBox="1">
            <a:spLocks noChangeArrowheads="1"/>
          </p:cNvSpPr>
          <p:nvPr/>
        </p:nvSpPr>
        <p:spPr bwMode="auto">
          <a:xfrm>
            <a:off x="1099880" y="5048251"/>
            <a:ext cx="121058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低位在前</a:t>
            </a:r>
          </a:p>
        </p:txBody>
      </p:sp>
      <p:sp>
        <p:nvSpPr>
          <p:cNvPr id="82990" name="Text Box 47"/>
          <p:cNvSpPr txBox="1">
            <a:spLocks noChangeArrowheads="1"/>
          </p:cNvSpPr>
          <p:nvPr/>
        </p:nvSpPr>
        <p:spPr bwMode="auto">
          <a:xfrm>
            <a:off x="850290" y="692151"/>
            <a:ext cx="597657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十六进制表示的 </a:t>
            </a:r>
            <a:r>
              <a:rPr kumimoji="1" lang="en-US" altLang="zh-CN" sz="2000">
                <a:latin typeface="Times New Roman" pitchFamily="18" charset="0"/>
              </a:rPr>
              <a:t>EUI-48 </a:t>
            </a:r>
            <a:r>
              <a:rPr kumimoji="1" lang="zh-CN" altLang="en-US" sz="2000">
                <a:latin typeface="Times New Roman" pitchFamily="18" charset="0"/>
              </a:rPr>
              <a:t>地址：   </a:t>
            </a:r>
            <a:r>
              <a:rPr kumimoji="1" lang="en-US" altLang="zh-CN" sz="2000">
                <a:latin typeface="Times New Roman" pitchFamily="18" charset="0"/>
              </a:rPr>
              <a:t>AC-DE-48-00-00-80</a:t>
            </a:r>
          </a:p>
        </p:txBody>
      </p:sp>
      <p:sp>
        <p:nvSpPr>
          <p:cNvPr id="82991" name="Text Box 48"/>
          <p:cNvSpPr txBox="1">
            <a:spLocks noChangeArrowheads="1"/>
          </p:cNvSpPr>
          <p:nvPr/>
        </p:nvSpPr>
        <p:spPr bwMode="auto">
          <a:xfrm>
            <a:off x="258347" y="1341439"/>
            <a:ext cx="339067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二进制表示的 </a:t>
            </a:r>
            <a:r>
              <a:rPr kumimoji="1" lang="en-US" altLang="zh-CN" sz="2000">
                <a:latin typeface="Times New Roman" pitchFamily="18" charset="0"/>
              </a:rPr>
              <a:t>EUI-48 </a:t>
            </a:r>
            <a:r>
              <a:rPr kumimoji="1" lang="zh-CN" altLang="en-US" sz="2000">
                <a:latin typeface="Times New Roman" pitchFamily="18" charset="0"/>
              </a:rPr>
              <a:t>地址：</a:t>
            </a:r>
          </a:p>
        </p:txBody>
      </p:sp>
      <p:sp>
        <p:nvSpPr>
          <p:cNvPr id="82992" name="Rectangle 49"/>
          <p:cNvSpPr>
            <a:spLocks noChangeArrowheads="1"/>
          </p:cNvSpPr>
          <p:nvPr/>
        </p:nvSpPr>
        <p:spPr bwMode="auto">
          <a:xfrm>
            <a:off x="1" y="0"/>
            <a:ext cx="9876764" cy="6858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000">
              <a:solidFill>
                <a:schemeClr val="tx1"/>
              </a:solidFill>
              <a:latin typeface="Tahoma" pitchFamily="34" charset="0"/>
              <a:ea typeface="宋体" charset="-122"/>
            </a:endParaRPr>
          </a:p>
        </p:txBody>
      </p:sp>
      <p:sp>
        <p:nvSpPr>
          <p:cNvPr id="82993" name="Line 50"/>
          <p:cNvSpPr>
            <a:spLocks noChangeShapeType="1"/>
          </p:cNvSpPr>
          <p:nvPr/>
        </p:nvSpPr>
        <p:spPr bwMode="auto">
          <a:xfrm>
            <a:off x="1" y="1236663"/>
            <a:ext cx="9876764"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2994" name="Text Box 51"/>
          <p:cNvSpPr txBox="1">
            <a:spLocks noChangeArrowheads="1"/>
          </p:cNvSpPr>
          <p:nvPr/>
        </p:nvSpPr>
        <p:spPr bwMode="auto">
          <a:xfrm>
            <a:off x="4170568" y="20639"/>
            <a:ext cx="121058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第 </a:t>
            </a:r>
            <a:r>
              <a:rPr kumimoji="1" lang="en-US" altLang="zh-CN" sz="2000">
                <a:latin typeface="Times New Roman" pitchFamily="18" charset="0"/>
              </a:rPr>
              <a:t>1 </a:t>
            </a:r>
            <a:r>
              <a:rPr kumimoji="1" lang="zh-CN" altLang="en-US" sz="2000">
                <a:latin typeface="Times New Roman" pitchFamily="18" charset="0"/>
              </a:rPr>
              <a:t>字节</a:t>
            </a:r>
          </a:p>
        </p:txBody>
      </p:sp>
      <p:sp>
        <p:nvSpPr>
          <p:cNvPr id="82995" name="Text Box 52"/>
          <p:cNvSpPr txBox="1">
            <a:spLocks noChangeArrowheads="1"/>
          </p:cNvSpPr>
          <p:nvPr/>
        </p:nvSpPr>
        <p:spPr bwMode="auto">
          <a:xfrm>
            <a:off x="6182724" y="1589"/>
            <a:ext cx="121058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第 </a:t>
            </a:r>
            <a:r>
              <a:rPr kumimoji="1" lang="en-US" altLang="zh-CN" sz="2000">
                <a:latin typeface="Times New Roman" pitchFamily="18" charset="0"/>
              </a:rPr>
              <a:t>6 </a:t>
            </a:r>
            <a:r>
              <a:rPr kumimoji="1" lang="zh-CN" altLang="en-US" sz="2000">
                <a:latin typeface="Times New Roman" pitchFamily="18" charset="0"/>
              </a:rPr>
              <a:t>字节</a:t>
            </a:r>
          </a:p>
        </p:txBody>
      </p:sp>
      <p:sp>
        <p:nvSpPr>
          <p:cNvPr id="82996" name="Line 53"/>
          <p:cNvSpPr>
            <a:spLocks noChangeShapeType="1"/>
          </p:cNvSpPr>
          <p:nvPr/>
        </p:nvSpPr>
        <p:spPr bwMode="auto">
          <a:xfrm>
            <a:off x="4808538" y="376238"/>
            <a:ext cx="0" cy="387350"/>
          </a:xfrm>
          <a:prstGeom prst="line">
            <a:avLst/>
          </a:prstGeom>
          <a:noFill/>
          <a:ln w="9525">
            <a:solidFill>
              <a:schemeClr val="tx1"/>
            </a:solidFill>
            <a:round/>
            <a:headEnd/>
            <a:tailEnd type="triangle" w="sm" len="med"/>
          </a:ln>
          <a:extLst>
            <a:ext uri="{909E8E84-426E-40DD-AFC4-6F175D3DCCD1}">
              <a14:hiddenFill xmlns="" xmlns:a14="http://schemas.microsoft.com/office/drawing/2010/main">
                <a:noFill/>
              </a14:hiddenFill>
            </a:ext>
          </a:extLst>
        </p:spPr>
        <p:txBody>
          <a:bodyPr/>
          <a:lstStyle/>
          <a:p>
            <a:endParaRPr lang="zh-CN" altLang="en-US"/>
          </a:p>
        </p:txBody>
      </p:sp>
      <p:sp>
        <p:nvSpPr>
          <p:cNvPr id="82997" name="Line 54"/>
          <p:cNvSpPr>
            <a:spLocks noChangeShapeType="1"/>
          </p:cNvSpPr>
          <p:nvPr/>
        </p:nvSpPr>
        <p:spPr bwMode="auto">
          <a:xfrm>
            <a:off x="6767381" y="376238"/>
            <a:ext cx="0" cy="387350"/>
          </a:xfrm>
          <a:prstGeom prst="line">
            <a:avLst/>
          </a:prstGeom>
          <a:noFill/>
          <a:ln w="9525">
            <a:solidFill>
              <a:schemeClr val="tx1"/>
            </a:solidFill>
            <a:round/>
            <a:headEnd/>
            <a:tailEnd type="triangle" w="sm" len="med"/>
          </a:ln>
          <a:extLst>
            <a:ext uri="{909E8E84-426E-40DD-AFC4-6F175D3DCCD1}">
              <a14:hiddenFill xmlns="" xmlns:a14="http://schemas.microsoft.com/office/drawing/2010/main">
                <a:noFill/>
              </a14:hiddenFill>
            </a:ext>
          </a:extLst>
        </p:spPr>
        <p:txBody>
          <a:bodyPr/>
          <a:lstStyle/>
          <a:p>
            <a:endParaRPr lang="zh-CN" altLang="en-US"/>
          </a:p>
        </p:txBody>
      </p:sp>
      <p:sp>
        <p:nvSpPr>
          <p:cNvPr id="233527" name="AutoShape 55"/>
          <p:cNvSpPr>
            <a:spLocks noChangeArrowheads="1"/>
          </p:cNvSpPr>
          <p:nvPr/>
        </p:nvSpPr>
        <p:spPr bwMode="auto">
          <a:xfrm>
            <a:off x="4038071" y="3663951"/>
            <a:ext cx="1350037" cy="422275"/>
          </a:xfrm>
          <a:prstGeom prst="wedgeRoundRectCallout">
            <a:avLst>
              <a:gd name="adj1" fmla="val -98662"/>
              <a:gd name="adj2" fmla="val -176315"/>
              <a:gd name="adj3" fmla="val 16667"/>
            </a:avLst>
          </a:prstGeom>
          <a:solidFill>
            <a:srgbClr val="FFFF99"/>
          </a:solidFill>
          <a:ln w="9525">
            <a:solidFill>
              <a:schemeClr val="tx1"/>
            </a:solidFill>
            <a:miter lim="800000"/>
            <a:headEnd/>
            <a:tailEnd/>
          </a:ln>
        </p:spPr>
        <p:txBody>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000">
                <a:latin typeface="Times New Roman" pitchFamily="18" charset="0"/>
              </a:rPr>
              <a:t>I/G </a:t>
            </a:r>
            <a:r>
              <a:rPr kumimoji="1" lang="zh-CN" altLang="en-US" sz="2000">
                <a:latin typeface="Times New Roman" pitchFamily="18" charset="0"/>
              </a:rPr>
              <a:t>比特</a:t>
            </a:r>
          </a:p>
        </p:txBody>
      </p:sp>
      <p:sp>
        <p:nvSpPr>
          <p:cNvPr id="233528" name="AutoShape 56"/>
          <p:cNvSpPr>
            <a:spLocks noChangeArrowheads="1"/>
          </p:cNvSpPr>
          <p:nvPr/>
        </p:nvSpPr>
        <p:spPr bwMode="auto">
          <a:xfrm>
            <a:off x="344488" y="5919788"/>
            <a:ext cx="1346596" cy="468312"/>
          </a:xfrm>
          <a:prstGeom prst="wedgeRoundRectCallout">
            <a:avLst>
              <a:gd name="adj1" fmla="val 113708"/>
              <a:gd name="adj2" fmla="val -177356"/>
              <a:gd name="adj3" fmla="val 16667"/>
            </a:avLst>
          </a:prstGeom>
          <a:solidFill>
            <a:srgbClr val="FFFF99"/>
          </a:solidFill>
          <a:ln w="9525">
            <a:solidFill>
              <a:schemeClr val="tx1"/>
            </a:solidFill>
            <a:miter lim="800000"/>
            <a:headEnd/>
            <a:tailEnd/>
          </a:ln>
        </p:spPr>
        <p:txBody>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000">
                <a:latin typeface="Times New Roman" pitchFamily="18" charset="0"/>
              </a:rPr>
              <a:t>I/G </a:t>
            </a:r>
            <a:r>
              <a:rPr kumimoji="1" lang="zh-CN" altLang="en-US" sz="2000">
                <a:latin typeface="Times New Roman" pitchFamily="18" charset="0"/>
              </a:rPr>
              <a:t>比特</a:t>
            </a:r>
          </a:p>
        </p:txBody>
      </p:sp>
      <p:sp>
        <p:nvSpPr>
          <p:cNvPr id="83000" name="Text Box 57"/>
          <p:cNvSpPr txBox="1">
            <a:spLocks noChangeArrowheads="1"/>
          </p:cNvSpPr>
          <p:nvPr/>
        </p:nvSpPr>
        <p:spPr bwMode="auto">
          <a:xfrm>
            <a:off x="1172112" y="2436814"/>
            <a:ext cx="121058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字节顺序</a:t>
            </a:r>
          </a:p>
        </p:txBody>
      </p:sp>
      <p:sp>
        <p:nvSpPr>
          <p:cNvPr id="83001" name="Text Box 58"/>
          <p:cNvSpPr txBox="1">
            <a:spLocks noChangeArrowheads="1"/>
          </p:cNvSpPr>
          <p:nvPr/>
        </p:nvSpPr>
        <p:spPr bwMode="auto">
          <a:xfrm>
            <a:off x="3805587" y="2455864"/>
            <a:ext cx="63350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第 </a:t>
            </a:r>
            <a:r>
              <a:rPr kumimoji="1" lang="en-US" altLang="zh-CN" sz="2000">
                <a:latin typeface="Times New Roman" pitchFamily="18" charset="0"/>
              </a:rPr>
              <a:t>2</a:t>
            </a:r>
          </a:p>
        </p:txBody>
      </p:sp>
      <p:sp>
        <p:nvSpPr>
          <p:cNvPr id="83002" name="Text Box 59"/>
          <p:cNvSpPr txBox="1">
            <a:spLocks noChangeArrowheads="1"/>
          </p:cNvSpPr>
          <p:nvPr/>
        </p:nvSpPr>
        <p:spPr bwMode="auto">
          <a:xfrm>
            <a:off x="4950968" y="2455864"/>
            <a:ext cx="63350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第 </a:t>
            </a:r>
            <a:r>
              <a:rPr kumimoji="1" lang="en-US" altLang="zh-CN" sz="2000">
                <a:latin typeface="Times New Roman" pitchFamily="18" charset="0"/>
              </a:rPr>
              <a:t>3</a:t>
            </a:r>
          </a:p>
        </p:txBody>
      </p:sp>
      <p:sp>
        <p:nvSpPr>
          <p:cNvPr id="83003" name="Text Box 60"/>
          <p:cNvSpPr txBox="1">
            <a:spLocks noChangeArrowheads="1"/>
          </p:cNvSpPr>
          <p:nvPr/>
        </p:nvSpPr>
        <p:spPr bwMode="auto">
          <a:xfrm>
            <a:off x="6103229" y="2455864"/>
            <a:ext cx="63350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第 </a:t>
            </a:r>
            <a:r>
              <a:rPr kumimoji="1" lang="en-US" altLang="zh-CN" sz="2000">
                <a:latin typeface="Times New Roman" pitchFamily="18" charset="0"/>
              </a:rPr>
              <a:t>4</a:t>
            </a:r>
          </a:p>
        </p:txBody>
      </p:sp>
      <p:sp>
        <p:nvSpPr>
          <p:cNvPr id="83004" name="Text Box 61"/>
          <p:cNvSpPr txBox="1">
            <a:spLocks noChangeArrowheads="1"/>
          </p:cNvSpPr>
          <p:nvPr/>
        </p:nvSpPr>
        <p:spPr bwMode="auto">
          <a:xfrm>
            <a:off x="7252050" y="2455864"/>
            <a:ext cx="63350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第 </a:t>
            </a:r>
            <a:r>
              <a:rPr kumimoji="1" lang="en-US" altLang="zh-CN" sz="2000">
                <a:latin typeface="Times New Roman" pitchFamily="18" charset="0"/>
              </a:rPr>
              <a:t>5</a:t>
            </a:r>
          </a:p>
        </p:txBody>
      </p:sp>
      <p:sp>
        <p:nvSpPr>
          <p:cNvPr id="83005" name="Text Box 62"/>
          <p:cNvSpPr txBox="1">
            <a:spLocks noChangeArrowheads="1"/>
          </p:cNvSpPr>
          <p:nvPr/>
        </p:nvSpPr>
        <p:spPr bwMode="auto">
          <a:xfrm>
            <a:off x="8402590" y="2455864"/>
            <a:ext cx="63350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第 </a:t>
            </a:r>
            <a:r>
              <a:rPr kumimoji="1" lang="en-US" altLang="zh-CN" sz="2000">
                <a:latin typeface="Times New Roman" pitchFamily="18" charset="0"/>
              </a:rPr>
              <a:t>6</a:t>
            </a:r>
          </a:p>
        </p:txBody>
      </p:sp>
      <p:sp>
        <p:nvSpPr>
          <p:cNvPr id="83006" name="Text Box 63"/>
          <p:cNvSpPr txBox="1">
            <a:spLocks noChangeArrowheads="1"/>
          </p:cNvSpPr>
          <p:nvPr/>
        </p:nvSpPr>
        <p:spPr bwMode="auto">
          <a:xfrm>
            <a:off x="2656766" y="4687889"/>
            <a:ext cx="63350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第 </a:t>
            </a:r>
            <a:r>
              <a:rPr kumimoji="1" lang="en-US" altLang="zh-CN" sz="2000">
                <a:latin typeface="Times New Roman" pitchFamily="18" charset="0"/>
              </a:rPr>
              <a:t>1</a:t>
            </a:r>
          </a:p>
        </p:txBody>
      </p:sp>
      <p:sp>
        <p:nvSpPr>
          <p:cNvPr id="83007" name="Text Box 64"/>
          <p:cNvSpPr txBox="1">
            <a:spLocks noChangeArrowheads="1"/>
          </p:cNvSpPr>
          <p:nvPr/>
        </p:nvSpPr>
        <p:spPr bwMode="auto">
          <a:xfrm>
            <a:off x="1172112" y="4664076"/>
            <a:ext cx="121058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字节顺序</a:t>
            </a:r>
          </a:p>
        </p:txBody>
      </p:sp>
      <p:sp>
        <p:nvSpPr>
          <p:cNvPr id="83008" name="Text Box 65"/>
          <p:cNvSpPr txBox="1">
            <a:spLocks noChangeArrowheads="1"/>
          </p:cNvSpPr>
          <p:nvPr/>
        </p:nvSpPr>
        <p:spPr bwMode="auto">
          <a:xfrm>
            <a:off x="3805587" y="4687889"/>
            <a:ext cx="63350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第 </a:t>
            </a:r>
            <a:r>
              <a:rPr kumimoji="1" lang="en-US" altLang="zh-CN" sz="2000">
                <a:latin typeface="Times New Roman" pitchFamily="18" charset="0"/>
              </a:rPr>
              <a:t>2</a:t>
            </a:r>
          </a:p>
        </p:txBody>
      </p:sp>
      <p:sp>
        <p:nvSpPr>
          <p:cNvPr id="83009" name="Text Box 66"/>
          <p:cNvSpPr txBox="1">
            <a:spLocks noChangeArrowheads="1"/>
          </p:cNvSpPr>
          <p:nvPr/>
        </p:nvSpPr>
        <p:spPr bwMode="auto">
          <a:xfrm>
            <a:off x="4950968" y="4687889"/>
            <a:ext cx="63350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第 </a:t>
            </a:r>
            <a:r>
              <a:rPr kumimoji="1" lang="en-US" altLang="zh-CN" sz="2000">
                <a:latin typeface="Times New Roman" pitchFamily="18" charset="0"/>
              </a:rPr>
              <a:t>3</a:t>
            </a:r>
          </a:p>
        </p:txBody>
      </p:sp>
      <p:sp>
        <p:nvSpPr>
          <p:cNvPr id="83010" name="Text Box 67"/>
          <p:cNvSpPr txBox="1">
            <a:spLocks noChangeArrowheads="1"/>
          </p:cNvSpPr>
          <p:nvPr/>
        </p:nvSpPr>
        <p:spPr bwMode="auto">
          <a:xfrm>
            <a:off x="6103229" y="4687889"/>
            <a:ext cx="63350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第 </a:t>
            </a:r>
            <a:r>
              <a:rPr kumimoji="1" lang="en-US" altLang="zh-CN" sz="2000">
                <a:latin typeface="Times New Roman" pitchFamily="18" charset="0"/>
              </a:rPr>
              <a:t>4</a:t>
            </a:r>
          </a:p>
        </p:txBody>
      </p:sp>
      <p:sp>
        <p:nvSpPr>
          <p:cNvPr id="83011" name="Text Box 68"/>
          <p:cNvSpPr txBox="1">
            <a:spLocks noChangeArrowheads="1"/>
          </p:cNvSpPr>
          <p:nvPr/>
        </p:nvSpPr>
        <p:spPr bwMode="auto">
          <a:xfrm>
            <a:off x="7252050" y="4687889"/>
            <a:ext cx="63350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第 </a:t>
            </a:r>
            <a:r>
              <a:rPr kumimoji="1" lang="en-US" altLang="zh-CN" sz="2000">
                <a:latin typeface="Times New Roman" pitchFamily="18" charset="0"/>
              </a:rPr>
              <a:t>5</a:t>
            </a:r>
          </a:p>
        </p:txBody>
      </p:sp>
      <p:sp>
        <p:nvSpPr>
          <p:cNvPr id="83012" name="Text Box 69"/>
          <p:cNvSpPr txBox="1">
            <a:spLocks noChangeArrowheads="1"/>
          </p:cNvSpPr>
          <p:nvPr/>
        </p:nvSpPr>
        <p:spPr bwMode="auto">
          <a:xfrm>
            <a:off x="8402590" y="4687889"/>
            <a:ext cx="63350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000">
                <a:latin typeface="Times New Roman" pitchFamily="18" charset="0"/>
              </a:rPr>
              <a:t>第 </a:t>
            </a:r>
            <a:r>
              <a:rPr kumimoji="1" lang="en-US" altLang="zh-CN" sz="2000">
                <a:latin typeface="Times New Roman" pitchFamily="18" charset="0"/>
              </a:rPr>
              <a:t>6</a:t>
            </a:r>
          </a:p>
        </p:txBody>
      </p:sp>
      <p:sp>
        <p:nvSpPr>
          <p:cNvPr id="83013" name="Line 70"/>
          <p:cNvSpPr>
            <a:spLocks noChangeShapeType="1"/>
          </p:cNvSpPr>
          <p:nvPr/>
        </p:nvSpPr>
        <p:spPr bwMode="auto">
          <a:xfrm>
            <a:off x="5836974" y="3289300"/>
            <a:ext cx="25797" cy="1784350"/>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3014" name="Line 71"/>
          <p:cNvSpPr>
            <a:spLocks noChangeShapeType="1"/>
          </p:cNvSpPr>
          <p:nvPr/>
        </p:nvSpPr>
        <p:spPr bwMode="auto">
          <a:xfrm>
            <a:off x="5836973" y="1033464"/>
            <a:ext cx="0" cy="1812925"/>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3015" name="Text Box 72"/>
          <p:cNvSpPr txBox="1">
            <a:spLocks noChangeArrowheads="1"/>
          </p:cNvSpPr>
          <p:nvPr/>
        </p:nvSpPr>
        <p:spPr bwMode="auto">
          <a:xfrm>
            <a:off x="2288704" y="2816226"/>
            <a:ext cx="705678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000" dirty="0" smtClean="0">
                <a:latin typeface="Times New Roman" pitchFamily="18" charset="0"/>
              </a:rPr>
              <a:t>10101100   11011110   </a:t>
            </a:r>
            <a:r>
              <a:rPr kumimoji="1" lang="en-US" altLang="zh-CN" sz="2000" dirty="0">
                <a:latin typeface="Times New Roman" pitchFamily="18" charset="0"/>
              </a:rPr>
              <a:t>01001000 </a:t>
            </a:r>
            <a:r>
              <a:rPr kumimoji="1" lang="en-US" altLang="zh-CN" sz="2000" dirty="0" smtClean="0">
                <a:latin typeface="Times New Roman" pitchFamily="18" charset="0"/>
              </a:rPr>
              <a:t> 00000000   </a:t>
            </a:r>
            <a:r>
              <a:rPr kumimoji="1" lang="en-US" altLang="zh-CN" sz="2000" dirty="0" err="1" smtClean="0">
                <a:latin typeface="Times New Roman" pitchFamily="18" charset="0"/>
              </a:rPr>
              <a:t>00000000</a:t>
            </a:r>
            <a:r>
              <a:rPr kumimoji="1" lang="en-US" altLang="zh-CN" sz="2000" dirty="0" smtClean="0">
                <a:latin typeface="Times New Roman" pitchFamily="18" charset="0"/>
              </a:rPr>
              <a:t> 10000000</a:t>
            </a:r>
            <a:endParaRPr kumimoji="1" lang="en-US" altLang="zh-CN" sz="2000" dirty="0">
              <a:latin typeface="Times New Roman" pitchFamily="18" charset="0"/>
            </a:endParaRPr>
          </a:p>
        </p:txBody>
      </p:sp>
      <p:sp>
        <p:nvSpPr>
          <p:cNvPr id="83016" name="Text Box 73"/>
          <p:cNvSpPr txBox="1">
            <a:spLocks noChangeArrowheads="1"/>
          </p:cNvSpPr>
          <p:nvPr/>
        </p:nvSpPr>
        <p:spPr bwMode="auto">
          <a:xfrm>
            <a:off x="179779" y="2682875"/>
            <a:ext cx="761747"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lnSpc>
                <a:spcPct val="90000"/>
              </a:lnSpc>
              <a:spcBef>
                <a:spcPct val="0"/>
              </a:spcBef>
              <a:buClrTx/>
              <a:buSzTx/>
              <a:buFontTx/>
              <a:buNone/>
            </a:pPr>
            <a:r>
              <a:rPr kumimoji="1" lang="en-US" altLang="zh-CN" sz="2000">
                <a:latin typeface="Times New Roman" pitchFamily="18" charset="0"/>
              </a:rPr>
              <a:t>802.5</a:t>
            </a:r>
          </a:p>
          <a:p>
            <a:pPr algn="ctr" eaLnBrk="1" hangingPunct="1">
              <a:lnSpc>
                <a:spcPct val="90000"/>
              </a:lnSpc>
              <a:spcBef>
                <a:spcPct val="0"/>
              </a:spcBef>
              <a:buClrTx/>
              <a:buSzTx/>
              <a:buFontTx/>
              <a:buNone/>
            </a:pPr>
            <a:r>
              <a:rPr kumimoji="1" lang="en-US" altLang="zh-CN" sz="2000">
                <a:latin typeface="Times New Roman" pitchFamily="18" charset="0"/>
              </a:rPr>
              <a:t>802.6</a:t>
            </a:r>
          </a:p>
        </p:txBody>
      </p:sp>
      <p:sp>
        <p:nvSpPr>
          <p:cNvPr id="83017" name="AutoShape 74"/>
          <p:cNvSpPr>
            <a:spLocks noChangeArrowheads="1"/>
          </p:cNvSpPr>
          <p:nvPr/>
        </p:nvSpPr>
        <p:spPr bwMode="auto">
          <a:xfrm>
            <a:off x="63633" y="2565401"/>
            <a:ext cx="954484" cy="847725"/>
          </a:xfrm>
          <a:prstGeom prst="wedgeEllipseCallout">
            <a:avLst>
              <a:gd name="adj1" fmla="val 67333"/>
              <a:gd name="adj2" fmla="val -4685"/>
            </a:avLst>
          </a:prstGeom>
          <a:solidFill>
            <a:srgbClr val="FFFF99"/>
          </a:solidFill>
          <a:ln w="9525">
            <a:solidFill>
              <a:schemeClr val="tx1"/>
            </a:solidFill>
            <a:miter lim="800000"/>
            <a:headEnd/>
            <a:tailEnd/>
          </a:ln>
        </p:spPr>
        <p:txBody>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kumimoji="1" lang="zh-CN" altLang="zh-CN" sz="2000">
              <a:latin typeface="Times New Roman" pitchFamily="18" charset="0"/>
            </a:endParaRPr>
          </a:p>
        </p:txBody>
      </p:sp>
      <p:sp>
        <p:nvSpPr>
          <p:cNvPr id="83018" name="Text Box 75"/>
          <p:cNvSpPr txBox="1">
            <a:spLocks noChangeArrowheads="1"/>
          </p:cNvSpPr>
          <p:nvPr/>
        </p:nvSpPr>
        <p:spPr bwMode="auto">
          <a:xfrm>
            <a:off x="195257" y="5019675"/>
            <a:ext cx="761747"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lnSpc>
                <a:spcPct val="90000"/>
              </a:lnSpc>
              <a:spcBef>
                <a:spcPct val="0"/>
              </a:spcBef>
              <a:buClrTx/>
              <a:buSzTx/>
              <a:buFontTx/>
              <a:buNone/>
            </a:pPr>
            <a:r>
              <a:rPr kumimoji="1" lang="en-US" altLang="zh-CN" sz="2000">
                <a:latin typeface="Times New Roman" pitchFamily="18" charset="0"/>
              </a:rPr>
              <a:t>802.3</a:t>
            </a:r>
          </a:p>
          <a:p>
            <a:pPr algn="ctr" eaLnBrk="1" hangingPunct="1">
              <a:lnSpc>
                <a:spcPct val="90000"/>
              </a:lnSpc>
              <a:spcBef>
                <a:spcPct val="0"/>
              </a:spcBef>
              <a:buClrTx/>
              <a:buSzTx/>
              <a:buFontTx/>
              <a:buNone/>
            </a:pPr>
            <a:r>
              <a:rPr kumimoji="1" lang="en-US" altLang="zh-CN" sz="2000">
                <a:latin typeface="Times New Roman" pitchFamily="18" charset="0"/>
              </a:rPr>
              <a:t>802.4</a:t>
            </a:r>
          </a:p>
        </p:txBody>
      </p:sp>
      <p:sp>
        <p:nvSpPr>
          <p:cNvPr id="83019" name="Text Box 78"/>
          <p:cNvSpPr txBox="1">
            <a:spLocks noChangeArrowheads="1"/>
          </p:cNvSpPr>
          <p:nvPr/>
        </p:nvSpPr>
        <p:spPr bwMode="auto">
          <a:xfrm>
            <a:off x="144462" y="2641601"/>
            <a:ext cx="935567" cy="854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50000"/>
              </a:spcBef>
              <a:buClrTx/>
              <a:buSzTx/>
              <a:buFontTx/>
              <a:buNone/>
            </a:pPr>
            <a:r>
              <a:rPr lang="en-US" altLang="zh-CN" sz="2000">
                <a:latin typeface="Times New Roman" pitchFamily="18" charset="0"/>
                <a:ea typeface="宋体" charset="-122"/>
              </a:rPr>
              <a:t>802.5</a:t>
            </a:r>
          </a:p>
          <a:p>
            <a:pPr algn="ctr" eaLnBrk="1" hangingPunct="1">
              <a:spcBef>
                <a:spcPct val="50000"/>
              </a:spcBef>
              <a:buClrTx/>
              <a:buSzTx/>
              <a:buFontTx/>
              <a:buNone/>
            </a:pPr>
            <a:r>
              <a:rPr lang="en-US" altLang="zh-CN" sz="2000">
                <a:latin typeface="Times New Roman" pitchFamily="18" charset="0"/>
                <a:ea typeface="宋体" charset="-122"/>
              </a:rPr>
              <a:t>802.6</a:t>
            </a:r>
          </a:p>
        </p:txBody>
      </p:sp>
      <p:sp>
        <p:nvSpPr>
          <p:cNvPr id="233551" name="AutoShape 79"/>
          <p:cNvSpPr>
            <a:spLocks noChangeArrowheads="1"/>
          </p:cNvSpPr>
          <p:nvPr/>
        </p:nvSpPr>
        <p:spPr bwMode="auto">
          <a:xfrm>
            <a:off x="3860933" y="3644901"/>
            <a:ext cx="1350036" cy="422275"/>
          </a:xfrm>
          <a:prstGeom prst="wedgeRoundRectCallout">
            <a:avLst>
              <a:gd name="adj1" fmla="val -95222"/>
              <a:gd name="adj2" fmla="val -169171"/>
              <a:gd name="adj3" fmla="val 16667"/>
            </a:avLst>
          </a:prstGeom>
          <a:solidFill>
            <a:srgbClr val="FFFF99"/>
          </a:solidFill>
          <a:ln w="9525">
            <a:solidFill>
              <a:schemeClr val="tx1"/>
            </a:solidFill>
            <a:miter lim="800000"/>
            <a:headEnd/>
            <a:tailEnd/>
          </a:ln>
        </p:spPr>
        <p:txBody>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000">
                <a:latin typeface="Times New Roman" pitchFamily="18" charset="0"/>
              </a:rPr>
              <a:t>G/L</a:t>
            </a:r>
            <a:r>
              <a:rPr kumimoji="1" lang="zh-CN" altLang="en-US" sz="2000">
                <a:latin typeface="Times New Roman" pitchFamily="18" charset="0"/>
              </a:rPr>
              <a:t>比特</a:t>
            </a:r>
          </a:p>
        </p:txBody>
      </p:sp>
      <p:sp>
        <p:nvSpPr>
          <p:cNvPr id="233552" name="AutoShape 80"/>
          <p:cNvSpPr>
            <a:spLocks noChangeArrowheads="1"/>
          </p:cNvSpPr>
          <p:nvPr/>
        </p:nvSpPr>
        <p:spPr bwMode="auto">
          <a:xfrm>
            <a:off x="438051" y="6092826"/>
            <a:ext cx="1346597" cy="468313"/>
          </a:xfrm>
          <a:prstGeom prst="wedgeRoundRectCallout">
            <a:avLst>
              <a:gd name="adj1" fmla="val 121519"/>
              <a:gd name="adj2" fmla="val -211694"/>
              <a:gd name="adj3" fmla="val 16667"/>
            </a:avLst>
          </a:prstGeom>
          <a:solidFill>
            <a:srgbClr val="FFFF99"/>
          </a:solidFill>
          <a:ln w="9525">
            <a:solidFill>
              <a:schemeClr val="tx1"/>
            </a:solidFill>
            <a:miter lim="800000"/>
            <a:headEnd/>
            <a:tailEnd/>
          </a:ln>
        </p:spPr>
        <p:txBody>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000">
                <a:latin typeface="Times New Roman" pitchFamily="18" charset="0"/>
              </a:rPr>
              <a:t>G/L</a:t>
            </a:r>
            <a:r>
              <a:rPr kumimoji="1" lang="zh-CN" altLang="en-US" sz="2000">
                <a:latin typeface="Times New Roman" pitchFamily="18" charset="0"/>
              </a:rPr>
              <a:t>比特</a:t>
            </a:r>
          </a:p>
        </p:txBody>
      </p:sp>
    </p:spTree>
    <p:extLst>
      <p:ext uri="{BB962C8B-B14F-4D97-AF65-F5344CB8AC3E}">
        <p14:creationId xmlns="" xmlns:p14="http://schemas.microsoft.com/office/powerpoint/2010/main" val="14041819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3527"/>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3352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233527"/>
                                        </p:tgtEl>
                                        <p:attrNameLst>
                                          <p:attrName>style.visibility</p:attrName>
                                        </p:attrNameLst>
                                      </p:cBhvr>
                                      <p:to>
                                        <p:strVal val="hidden"/>
                                      </p:to>
                                    </p:set>
                                  </p:childTnLst>
                                </p:cTn>
                              </p:par>
                            </p:childTnLst>
                          </p:cTn>
                        </p:par>
                        <p:par>
                          <p:cTn id="14" fill="hold" nodeType="afterGroup">
                            <p:stCondLst>
                              <p:cond delay="0"/>
                            </p:stCondLst>
                            <p:childTnLst>
                              <p:par>
                                <p:cTn id="15" presetID="1" presetClass="exit" presetSubtype="0" fill="hold" grpId="1" nodeType="afterEffect">
                                  <p:stCondLst>
                                    <p:cond delay="0"/>
                                  </p:stCondLst>
                                  <p:childTnLst>
                                    <p:set>
                                      <p:cBhvr>
                                        <p:cTn id="16" dur="1" fill="hold">
                                          <p:stCondLst>
                                            <p:cond delay="0"/>
                                          </p:stCondLst>
                                        </p:cTn>
                                        <p:tgtEl>
                                          <p:spTgt spid="233528"/>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3551"/>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2335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527" grpId="0" animBg="1"/>
      <p:bldP spid="233527" grpId="1" animBg="1"/>
      <p:bldP spid="233528" grpId="0" animBg="1"/>
      <p:bldP spid="233528" grpId="1" animBg="1"/>
      <p:bldP spid="233551" grpId="0" animBg="1"/>
      <p:bldP spid="23355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PROBLEMSCORE" val="1.0"/>
  <p:tag name="RAINPROBLEMTYPE" val="MultipleChoiceMA"/>
  <p:tag name="RAINPROBLEM" val="MultipleChoiceMA"/>
  <p:tag name="PROBLEMSCORE_HALF" val="0.0"/>
</p:tagLst>
</file>

<file path=ppt/tags/tag5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5.xml><?xml version="1.0" encoding="utf-8"?>
<p:tagLst xmlns:a="http://schemas.openxmlformats.org/drawingml/2006/main" xmlns:r="http://schemas.openxmlformats.org/officeDocument/2006/relationships" xmlns:p="http://schemas.openxmlformats.org/presentationml/2006/main">
  <p:tag name="PROBLEMSCORE" val="1.0"/>
  <p:tag name="RAINPROBLEMTYPE" val="MultipleChoiceMA"/>
  <p:tag name="RAINPROBLEM" val="MultipleChoiceMA"/>
  <p:tag name="PROBLEMSCORE_HALF" val="0.0"/>
</p:tagLst>
</file>

<file path=ppt/tags/tag6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7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7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7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7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7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RAINPROBLEM" val="ShortAnswer"/>
  <p:tag name="PROBLEMSCORE" val="6.0"/>
  <p:tag name="PROBLEMVOICEALLOWED" val="False"/>
</p:tagLst>
</file>

<file path=ppt/tags/tag8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85.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2.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1406</TotalTime>
  <Words>9970</Words>
  <Application>Microsoft Office PowerPoint</Application>
  <PresentationFormat>A4 纸张(210x297 毫米)</PresentationFormat>
  <Paragraphs>988</Paragraphs>
  <Slides>86</Slides>
  <Notes>43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86</vt:i4>
      </vt:variant>
    </vt:vector>
  </HeadingPairs>
  <TitlesOfParts>
    <vt:vector size="88" baseType="lpstr">
      <vt:lpstr>CN(myzh)Icon</vt:lpstr>
      <vt:lpstr>公式</vt:lpstr>
      <vt:lpstr>第 3 章  数据链路层</vt:lpstr>
      <vt:lpstr>五层协议的体系结构 </vt:lpstr>
      <vt:lpstr>第 3 章  数据链路层</vt:lpstr>
      <vt:lpstr>本章重点</vt:lpstr>
      <vt:lpstr>第6次课知识点</vt:lpstr>
      <vt:lpstr>幻灯片 6</vt:lpstr>
      <vt:lpstr>3.3.5  以太网的 MAC 层</vt:lpstr>
      <vt:lpstr>1.  MAC 层的硬件地址 </vt:lpstr>
      <vt:lpstr>幻灯片 9</vt:lpstr>
      <vt:lpstr>48 位的 MAC 地址</vt:lpstr>
      <vt:lpstr>48 位的 MAC 地址</vt:lpstr>
      <vt:lpstr>单站地址，组地址，广播地址</vt:lpstr>
      <vt:lpstr>全球管理与本地管理</vt:lpstr>
      <vt:lpstr>网卡上的硬件地址 </vt:lpstr>
      <vt:lpstr>幻灯片 15</vt:lpstr>
      <vt:lpstr>适配器检查 MAC 地址 </vt:lpstr>
      <vt:lpstr>适配器检查 MAC 地址 </vt:lpstr>
      <vt:lpstr>幻灯片 18</vt:lpstr>
      <vt:lpstr>幻灯片 19</vt:lpstr>
      <vt:lpstr>幻灯片 20</vt:lpstr>
      <vt:lpstr>2. MAC 帧的格式 </vt:lpstr>
      <vt:lpstr>以太网V2的 MAC 帧格式</vt:lpstr>
      <vt:lpstr>以太网 V2 的 MAC 帧格式</vt:lpstr>
      <vt:lpstr>以太网 V2 的 MAC 帧格式</vt:lpstr>
      <vt:lpstr>以太网 V2 的 MAC 帧格式</vt:lpstr>
      <vt:lpstr>以太网 V2 的 MAC 帧格式</vt:lpstr>
      <vt:lpstr>以太网 V2 的 MAC 帧格式</vt:lpstr>
      <vt:lpstr>以太网 V2 的 MAC 帧格式</vt:lpstr>
      <vt:lpstr>无效的 MAC 帧 </vt:lpstr>
      <vt:lpstr>IEEE 802.3 MAC 帧格式</vt:lpstr>
      <vt:lpstr>帧间最小间隔 </vt:lpstr>
      <vt:lpstr>幻灯片 32</vt:lpstr>
      <vt:lpstr>解答：</vt:lpstr>
      <vt:lpstr>3.4  扩展的以太网</vt:lpstr>
      <vt:lpstr>3.4.1  在物理层扩展以太网</vt:lpstr>
      <vt:lpstr>3.4.1  在物理层扩展以太网</vt:lpstr>
      <vt:lpstr>幻灯片 37</vt:lpstr>
      <vt:lpstr>幻灯片 38</vt:lpstr>
      <vt:lpstr>用集线器扩展以太网 </vt:lpstr>
      <vt:lpstr>3.4.2  在数据链路层扩展以太网 </vt:lpstr>
      <vt:lpstr>网桥和交换机</vt:lpstr>
      <vt:lpstr>1. 以太网交换机的特点</vt:lpstr>
      <vt:lpstr>1. 以太网交换机的特点</vt:lpstr>
      <vt:lpstr>以太网交换机的优点</vt:lpstr>
      <vt:lpstr>以太网交换机的交换方式</vt:lpstr>
      <vt:lpstr>2. 以太网交换机的自学习功能</vt:lpstr>
      <vt:lpstr>按照以下自学习算法 处理收到的帧和建立交换表</vt:lpstr>
      <vt:lpstr>按照以下自学习算法 处理收到的帧和建立交换表</vt:lpstr>
      <vt:lpstr>按照以下自学习算法 处理收到的帧和建立交换表</vt:lpstr>
      <vt:lpstr>交换机自学习和转发帧的步骤归纳 </vt:lpstr>
      <vt:lpstr>幻灯片 51</vt:lpstr>
      <vt:lpstr>交换机的兜圈子问题</vt:lpstr>
      <vt:lpstr>交换机的兜圈子问题</vt:lpstr>
      <vt:lpstr>交换机使用了生成树协议 </vt:lpstr>
      <vt:lpstr>3. 从总线以太网到星形以太网</vt:lpstr>
      <vt:lpstr>3.4.3  虚拟局域网</vt:lpstr>
      <vt:lpstr>幻灯片 57</vt:lpstr>
      <vt:lpstr>幻灯片 58</vt:lpstr>
      <vt:lpstr>幻灯片 59</vt:lpstr>
      <vt:lpstr>幻灯片 60</vt:lpstr>
      <vt:lpstr>虚拟局域网使用的以太网帧格式</vt:lpstr>
      <vt:lpstr>虚拟局域网使用的以太网帧格式</vt:lpstr>
      <vt:lpstr>3.5  高速以太网</vt:lpstr>
      <vt:lpstr>3.5.1  100BASE以太网</vt:lpstr>
      <vt:lpstr>100BASE以太网的特点</vt:lpstr>
      <vt:lpstr>100BASE-TX</vt:lpstr>
      <vt:lpstr>100BASE-FX</vt:lpstr>
      <vt:lpstr>100BASE-T4</vt:lpstr>
      <vt:lpstr>练习：（3-22）</vt:lpstr>
      <vt:lpstr>3.5.2  吉比特以太网</vt:lpstr>
      <vt:lpstr>吉比特以太网的物理层 </vt:lpstr>
      <vt:lpstr>半双工方式工作的吉比特以太网</vt:lpstr>
      <vt:lpstr>载波延伸</vt:lpstr>
      <vt:lpstr>分组突发</vt:lpstr>
      <vt:lpstr>思考：</vt:lpstr>
      <vt:lpstr>吉比特以太网的配置举例 </vt:lpstr>
      <vt:lpstr>3.5.3   10 吉比特以太网和更快的以太网</vt:lpstr>
      <vt:lpstr>10 吉比特以太网的物理层</vt:lpstr>
      <vt:lpstr>更快的以太网</vt:lpstr>
      <vt:lpstr>40GE/100GE 的物理层</vt:lpstr>
      <vt:lpstr>端到端的以太网传输 </vt:lpstr>
      <vt:lpstr>以太网从 10 Mbit/s 到100 Gbit/s 的演进 </vt:lpstr>
      <vt:lpstr>3.5.4  使用以太网进行宽带接入</vt:lpstr>
      <vt:lpstr>PPPoE</vt:lpstr>
      <vt:lpstr>第7次课课后探究问题</vt:lpstr>
      <vt:lpstr>本章总结：</vt:lpstr>
    </vt:vector>
  </TitlesOfParts>
  <Company>920</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Administrator</cp:lastModifiedBy>
  <cp:revision>81</cp:revision>
  <dcterms:created xsi:type="dcterms:W3CDTF">2016-10-04T02:36:21Z</dcterms:created>
  <dcterms:modified xsi:type="dcterms:W3CDTF">2019-10-24T08:32:00Z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