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74.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tags/tag8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66.xml" ContentType="application/vnd.openxmlformats-officedocument.presentationml.tags+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tags/tag84.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notesSlides/notesSlide40.xml" ContentType="application/vnd.openxmlformats-officedocument.presentationml.notesSlide+xml"/>
  <Override PartName="/ppt/tags/tag8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tags/tag86.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53.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93"/>
  </p:notesMasterIdLst>
  <p:handoutMasterIdLst>
    <p:handoutMasterId r:id="rId94"/>
  </p:handoutMasterIdLst>
  <p:sldIdLst>
    <p:sldId id="256" r:id="rId2"/>
    <p:sldId id="1021" r:id="rId3"/>
    <p:sldId id="257" r:id="rId4"/>
    <p:sldId id="1022" r:id="rId5"/>
    <p:sldId id="1023" r:id="rId6"/>
    <p:sldId id="1026" r:id="rId7"/>
    <p:sldId id="1033" r:id="rId8"/>
    <p:sldId id="1032" r:id="rId9"/>
    <p:sldId id="1031" r:id="rId10"/>
    <p:sldId id="1027" r:id="rId11"/>
    <p:sldId id="747" r:id="rId12"/>
    <p:sldId id="748" r:id="rId13"/>
    <p:sldId id="749" r:id="rId14"/>
    <p:sldId id="750" r:id="rId15"/>
    <p:sldId id="751" r:id="rId16"/>
    <p:sldId id="752" r:id="rId17"/>
    <p:sldId id="753" r:id="rId18"/>
    <p:sldId id="754" r:id="rId19"/>
    <p:sldId id="757" r:id="rId20"/>
    <p:sldId id="755" r:id="rId21"/>
    <p:sldId id="758" r:id="rId22"/>
    <p:sldId id="760" r:id="rId23"/>
    <p:sldId id="759" r:id="rId24"/>
    <p:sldId id="761" r:id="rId25"/>
    <p:sldId id="762" r:id="rId26"/>
    <p:sldId id="766" r:id="rId27"/>
    <p:sldId id="764" r:id="rId28"/>
    <p:sldId id="763" r:id="rId29"/>
    <p:sldId id="765" r:id="rId30"/>
    <p:sldId id="767" r:id="rId31"/>
    <p:sldId id="768" r:id="rId32"/>
    <p:sldId id="769" r:id="rId33"/>
    <p:sldId id="770" r:id="rId34"/>
    <p:sldId id="771" r:id="rId35"/>
    <p:sldId id="772" r:id="rId36"/>
    <p:sldId id="773" r:id="rId37"/>
    <p:sldId id="774" r:id="rId38"/>
    <p:sldId id="775" r:id="rId39"/>
    <p:sldId id="776" r:id="rId40"/>
    <p:sldId id="777" r:id="rId41"/>
    <p:sldId id="778" r:id="rId42"/>
    <p:sldId id="1034" r:id="rId43"/>
    <p:sldId id="779" r:id="rId44"/>
    <p:sldId id="780" r:id="rId45"/>
    <p:sldId id="781" r:id="rId46"/>
    <p:sldId id="782" r:id="rId47"/>
    <p:sldId id="793" r:id="rId48"/>
    <p:sldId id="783" r:id="rId49"/>
    <p:sldId id="784" r:id="rId50"/>
    <p:sldId id="785" r:id="rId51"/>
    <p:sldId id="786" r:id="rId52"/>
    <p:sldId id="787" r:id="rId53"/>
    <p:sldId id="788" r:id="rId54"/>
    <p:sldId id="789" r:id="rId55"/>
    <p:sldId id="790" r:id="rId56"/>
    <p:sldId id="791" r:id="rId57"/>
    <p:sldId id="792" r:id="rId58"/>
    <p:sldId id="794" r:id="rId59"/>
    <p:sldId id="795" r:id="rId60"/>
    <p:sldId id="1029" r:id="rId61"/>
    <p:sldId id="1030" r:id="rId62"/>
    <p:sldId id="796" r:id="rId63"/>
    <p:sldId id="797" r:id="rId64"/>
    <p:sldId id="798" r:id="rId65"/>
    <p:sldId id="799" r:id="rId66"/>
    <p:sldId id="800" r:id="rId67"/>
    <p:sldId id="801" r:id="rId68"/>
    <p:sldId id="802" r:id="rId69"/>
    <p:sldId id="803" r:id="rId70"/>
    <p:sldId id="804" r:id="rId71"/>
    <p:sldId id="805" r:id="rId72"/>
    <p:sldId id="806" r:id="rId73"/>
    <p:sldId id="807" r:id="rId74"/>
    <p:sldId id="808" r:id="rId75"/>
    <p:sldId id="809" r:id="rId76"/>
    <p:sldId id="810" r:id="rId77"/>
    <p:sldId id="811" r:id="rId78"/>
    <p:sldId id="812" r:id="rId79"/>
    <p:sldId id="813" r:id="rId80"/>
    <p:sldId id="814" r:id="rId81"/>
    <p:sldId id="815" r:id="rId82"/>
    <p:sldId id="816" r:id="rId83"/>
    <p:sldId id="817" r:id="rId84"/>
    <p:sldId id="818" r:id="rId85"/>
    <p:sldId id="819" r:id="rId86"/>
    <p:sldId id="820" r:id="rId87"/>
    <p:sldId id="821" r:id="rId88"/>
    <p:sldId id="822" r:id="rId89"/>
    <p:sldId id="823" r:id="rId90"/>
    <p:sldId id="1035" r:id="rId91"/>
    <p:sldId id="1028" r:id="rId9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FF66"/>
    <a:srgbClr val="66FF33"/>
    <a:srgbClr val="0000FF"/>
    <a:srgbClr val="FFFF66"/>
    <a:srgbClr val="6699FF"/>
    <a:srgbClr val="0000CC"/>
    <a:srgbClr val="000066"/>
    <a:srgbClr val="FF66FF"/>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0891" autoAdjust="0"/>
  </p:normalViewPr>
  <p:slideViewPr>
    <p:cSldViewPr>
      <p:cViewPr varScale="1">
        <p:scale>
          <a:sx n="52" d="100"/>
          <a:sy n="52" d="100"/>
        </p:scale>
        <p:origin x="-150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DE305-6829-434F-B40D-65525745C0AE}" type="slidenum">
              <a:rPr lang="en-US" altLang="zh-CN"/>
              <a:pPr/>
              <a:t>18</a:t>
            </a:fld>
            <a:endParaRPr lang="en-US" altLang="zh-CN"/>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pPr algn="just"/>
            <a:r>
              <a:rPr lang="zh-CN" altLang="en-US" dirty="0" smtClean="0"/>
              <a:t>注意：互联网的早期 </a:t>
            </a:r>
            <a:r>
              <a:rPr lang="en-US" altLang="zh-CN" dirty="0" smtClean="0"/>
              <a:t>RFC </a:t>
            </a:r>
            <a:r>
              <a:rPr lang="zh-CN" altLang="en-US" dirty="0" smtClean="0"/>
              <a:t>文档中未使用“</a:t>
            </a:r>
            <a:r>
              <a:rPr lang="zh-CN" altLang="en-US" dirty="0" smtClean="0">
                <a:solidFill>
                  <a:srgbClr val="0000FF"/>
                </a:solidFill>
              </a:rPr>
              <a:t>路由器</a:t>
            </a:r>
            <a:r>
              <a:rPr lang="zh-CN" altLang="en-US" dirty="0" smtClean="0"/>
              <a:t>”而是使用“</a:t>
            </a:r>
            <a:r>
              <a:rPr lang="zh-CN" altLang="en-US" dirty="0" smtClean="0">
                <a:solidFill>
                  <a:srgbClr val="0000FF"/>
                </a:solidFill>
              </a:rPr>
              <a:t>网关</a:t>
            </a:r>
            <a:r>
              <a:rPr lang="zh-CN" altLang="en-US" dirty="0" smtClean="0"/>
              <a:t>”这一名词。但是在新的 </a:t>
            </a:r>
            <a:r>
              <a:rPr lang="en-US" altLang="zh-CN" dirty="0" smtClean="0"/>
              <a:t>RFC </a:t>
            </a:r>
            <a:r>
              <a:rPr lang="zh-CN" altLang="en-US" dirty="0" smtClean="0"/>
              <a:t>文档中又使用了“路由器”这一名词。应当把这两个术语当作</a:t>
            </a:r>
            <a:r>
              <a:rPr lang="zh-CN" altLang="en-US" dirty="0" smtClean="0">
                <a:solidFill>
                  <a:srgbClr val="0000FF"/>
                </a:solidFill>
              </a:rPr>
              <a:t>同义词</a:t>
            </a:r>
            <a:r>
              <a:rPr lang="zh-CN" altLang="en-US" dirty="0" smtClean="0"/>
              <a:t>。</a:t>
            </a:r>
          </a:p>
          <a:p>
            <a:pPr algn="just"/>
            <a:r>
              <a:rPr lang="en-US" altLang="zh-CN" dirty="0" smtClean="0">
                <a:solidFill>
                  <a:srgbClr val="0000FF"/>
                </a:solidFill>
              </a:rPr>
              <a:t>IGP </a:t>
            </a:r>
            <a:r>
              <a:rPr lang="zh-CN" altLang="en-US" dirty="0" smtClean="0">
                <a:solidFill>
                  <a:srgbClr val="0000FF"/>
                </a:solidFill>
              </a:rPr>
              <a:t>和 </a:t>
            </a:r>
            <a:r>
              <a:rPr lang="en-US" altLang="zh-CN" dirty="0" smtClean="0">
                <a:solidFill>
                  <a:srgbClr val="0000FF"/>
                </a:solidFill>
              </a:rPr>
              <a:t>EGP </a:t>
            </a:r>
            <a:r>
              <a:rPr lang="zh-CN" altLang="en-US" dirty="0" smtClean="0">
                <a:solidFill>
                  <a:srgbClr val="0000FF"/>
                </a:solidFill>
              </a:rPr>
              <a:t>是协议类别的名称。</a:t>
            </a:r>
            <a:r>
              <a:rPr lang="zh-CN" altLang="en-US" dirty="0" smtClean="0"/>
              <a:t>但 </a:t>
            </a:r>
            <a:r>
              <a:rPr lang="en-US" altLang="zh-CN" dirty="0" smtClean="0"/>
              <a:t>RFC </a:t>
            </a:r>
            <a:r>
              <a:rPr lang="zh-CN" altLang="en-US" dirty="0" smtClean="0"/>
              <a:t>在使用 </a:t>
            </a:r>
            <a:r>
              <a:rPr lang="en-US" altLang="zh-CN" dirty="0" smtClean="0"/>
              <a:t>EGP </a:t>
            </a:r>
            <a:r>
              <a:rPr lang="zh-CN" altLang="en-US" dirty="0" smtClean="0"/>
              <a:t>这个名词时出现了一点混乱，因为最早的一个外部网关协议的协议名字正好也是 </a:t>
            </a:r>
            <a:r>
              <a:rPr lang="en-US" altLang="zh-CN" dirty="0" smtClean="0"/>
              <a:t>EGP</a:t>
            </a:r>
            <a:r>
              <a:rPr lang="zh-CN" altLang="en-US" dirty="0" smtClean="0"/>
              <a:t>。因此在遇到名词 </a:t>
            </a:r>
            <a:r>
              <a:rPr lang="en-US" altLang="zh-CN" dirty="0" smtClean="0"/>
              <a:t>EGP </a:t>
            </a:r>
            <a:r>
              <a:rPr lang="zh-CN" altLang="en-US" dirty="0" smtClean="0"/>
              <a:t>时，应弄清它是指旧的协议 </a:t>
            </a:r>
            <a:r>
              <a:rPr lang="en-US" altLang="zh-CN" dirty="0" smtClean="0"/>
              <a:t>EGP </a:t>
            </a:r>
            <a:r>
              <a:rPr lang="zh-CN" altLang="en-US" dirty="0" smtClean="0"/>
              <a:t>还是指外部网关协议 </a:t>
            </a:r>
            <a:r>
              <a:rPr lang="en-US" altLang="zh-CN" dirty="0" smtClean="0"/>
              <a:t>EGP </a:t>
            </a:r>
            <a:r>
              <a:rPr lang="zh-CN" altLang="en-US" dirty="0" smtClean="0"/>
              <a:t>这个类别。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93A8-460D-49E0-B539-C5D922624B16}" type="slidenum">
              <a:rPr lang="en-US" altLang="zh-CN"/>
              <a:pPr/>
              <a:t>19</a:t>
            </a:fld>
            <a:endParaRPr lang="en-US" altLang="zh-CN"/>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A6CC1-9213-43CF-ABF4-AC0CE7F69341}" type="slidenum">
              <a:rPr lang="en-US" altLang="zh-CN"/>
              <a:pPr/>
              <a:t>20</a:t>
            </a:fld>
            <a:endParaRPr lang="en-US" altLang="zh-CN"/>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0342A-8A8A-4847-9FAC-8163DC4CB094}" type="slidenum">
              <a:rPr lang="en-US" altLang="zh-CN"/>
              <a:pPr/>
              <a:t>21</a:t>
            </a:fld>
            <a:endParaRPr lang="en-US" altLang="zh-CN"/>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28C39-D506-4773-BC9E-4F7764F5906D}" type="slidenum">
              <a:rPr lang="en-US" altLang="zh-CN"/>
              <a:pPr/>
              <a:t>22</a:t>
            </a:fld>
            <a:endParaRPr lang="en-US" altLang="zh-CN"/>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4A88-C65B-4F17-B370-7A42462DC207}" type="slidenum">
              <a:rPr lang="en-US" altLang="zh-CN"/>
              <a:pPr/>
              <a:t>23</a:t>
            </a:fld>
            <a:endParaRPr lang="en-US" altLang="zh-CN"/>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97B41-6A22-4785-AA60-A2C6B0AD9B83}" type="slidenum">
              <a:rPr lang="en-US" altLang="zh-CN"/>
              <a:pPr/>
              <a:t>24</a:t>
            </a:fld>
            <a:endParaRPr lang="en-US" altLang="zh-CN"/>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2CD90-6144-46E4-9D69-12CED1AD9882}" type="slidenum">
              <a:rPr lang="en-US" altLang="zh-CN"/>
              <a:pPr/>
              <a:t>25</a:t>
            </a:fld>
            <a:endParaRPr lang="en-US"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0D5EE-CE5B-429F-8F1D-6CB9155B2DA1}" type="slidenum">
              <a:rPr lang="en-US" altLang="zh-CN"/>
              <a:pPr/>
              <a:t>27</a:t>
            </a:fld>
            <a:endParaRPr lang="en-US" altLang="zh-CN"/>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0D5EE-CE5B-429F-8F1D-6CB9155B2DA1}" type="slidenum">
              <a:rPr lang="en-US" altLang="zh-CN"/>
              <a:pPr/>
              <a:t>28</a:t>
            </a:fld>
            <a:endParaRPr lang="en-US" altLang="zh-CN"/>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2</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7148E-41B7-466E-A1EE-C89D7810CE0E}" type="slidenum">
              <a:rPr lang="en-US" altLang="zh-CN"/>
              <a:pPr/>
              <a:t>29</a:t>
            </a:fld>
            <a:endParaRPr lang="en-US"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7148E-41B7-466E-A1EE-C89D7810CE0E}" type="slidenum">
              <a:rPr lang="en-US" altLang="zh-CN"/>
              <a:pPr/>
              <a:t>30</a:t>
            </a:fld>
            <a:endParaRPr lang="en-US"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1225D-0A61-4421-A330-3F55384348FB}" type="slidenum">
              <a:rPr lang="en-US" altLang="zh-CN"/>
              <a:pPr/>
              <a:t>31</a:t>
            </a:fld>
            <a:endParaRPr lang="en-US" altLang="zh-CN"/>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F567C-1BD4-4F14-B248-16226ACC1A0D}" type="slidenum">
              <a:rPr lang="en-US" altLang="zh-CN"/>
              <a:pPr/>
              <a:t>32</a:t>
            </a:fld>
            <a:endParaRPr lang="en-US" altLang="zh-CN"/>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F567C-1BD4-4F14-B248-16226ACC1A0D}" type="slidenum">
              <a:rPr lang="en-US" altLang="zh-CN"/>
              <a:pPr/>
              <a:t>33</a:t>
            </a:fld>
            <a:endParaRPr lang="en-US" altLang="zh-CN"/>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5C4C8-6E28-441E-BFF5-244E29C2A19C}" type="slidenum">
              <a:rPr lang="en-US" altLang="zh-CN"/>
              <a:pPr/>
              <a:t>35</a:t>
            </a:fld>
            <a:endParaRPr lang="en-US" altLang="zh-CN"/>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DCE49-A576-4766-BAC1-CA3855FDEA2D}" type="slidenum">
              <a:rPr lang="en-US" altLang="zh-CN"/>
              <a:pPr/>
              <a:t>36</a:t>
            </a:fld>
            <a:endParaRPr lang="en-US" altLang="zh-CN"/>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2928C-2444-4DC9-B135-B149403E8ED4}" type="slidenum">
              <a:rPr lang="en-US" altLang="zh-CN"/>
              <a:pPr/>
              <a:t>37</a:t>
            </a:fld>
            <a:endParaRPr lang="en-US" altLang="zh-CN"/>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8E45E-9B42-48E4-AC50-30FB77507258}" type="slidenum">
              <a:rPr lang="en-US" altLang="zh-CN"/>
              <a:pPr/>
              <a:t>38</a:t>
            </a:fld>
            <a:endParaRPr lang="en-US" altLang="zh-CN"/>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48219-729C-4032-B620-0727F37E5354}" type="slidenum">
              <a:rPr lang="en-US" altLang="zh-CN"/>
              <a:pPr/>
              <a:t>39</a:t>
            </a:fld>
            <a:endParaRPr lang="en-US" altLang="zh-CN"/>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0D037-A4B9-4604-B83E-8A13979F0378}" type="slidenum">
              <a:rPr lang="en-US" altLang="zh-CN"/>
              <a:pPr/>
              <a:t>40</a:t>
            </a:fld>
            <a:endParaRPr lang="en-US" altLang="zh-CN"/>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B0279-6F7F-444F-A959-72E200DF0FB9}" type="slidenum">
              <a:rPr lang="en-US" altLang="zh-CN"/>
              <a:pPr/>
              <a:t>41</a:t>
            </a:fld>
            <a:endParaRPr lang="en-US" altLang="zh-CN"/>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宋体" pitchFamily="2" charset="-122"/>
                <a:ea typeface="宋体" pitchFamily="2" charset="-122"/>
                <a:cs typeface="+mn-cs"/>
              </a:rPr>
              <a:t>10</a:t>
            </a:r>
            <a:r>
              <a:rPr lang="zh-CN" altLang="zh-CN" sz="1200" kern="1200" dirty="0" smtClean="0">
                <a:solidFill>
                  <a:schemeClr val="tx1"/>
                </a:solidFill>
                <a:latin typeface="宋体" pitchFamily="2" charset="-122"/>
                <a:ea typeface="宋体" pitchFamily="2" charset="-122"/>
                <a:cs typeface="+mn-cs"/>
              </a:rPr>
              <a:t>年考研</a:t>
            </a:r>
            <a:r>
              <a:rPr lang="en-US" altLang="zh-CN" sz="1200" kern="1200" dirty="0" smtClean="0">
                <a:solidFill>
                  <a:schemeClr val="tx1"/>
                </a:solidFill>
                <a:latin typeface="宋体" pitchFamily="2" charset="-122"/>
                <a:ea typeface="宋体" pitchFamily="2" charset="-122"/>
                <a:cs typeface="+mn-cs"/>
              </a:rPr>
              <a:t>35</a:t>
            </a:r>
            <a:r>
              <a:rPr lang="zh-CN" altLang="zh-CN" sz="1200" kern="1200" dirty="0" smtClean="0">
                <a:solidFill>
                  <a:schemeClr val="tx1"/>
                </a:solidFill>
                <a:latin typeface="宋体" pitchFamily="2" charset="-122"/>
                <a:ea typeface="宋体" pitchFamily="2" charset="-122"/>
                <a:cs typeface="+mn-cs"/>
              </a:rPr>
              <a:t>题</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691F8-0CBF-4158-B2DC-203EF9891FE3}" type="slidenum">
              <a:rPr lang="en-US" altLang="zh-CN"/>
              <a:pPr/>
              <a:t>43</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691F8-0CBF-4158-B2DC-203EF9891FE3}" type="slidenum">
              <a:rPr lang="en-US" altLang="zh-CN"/>
              <a:pPr/>
              <a:t>44</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A2B7C-8BA3-4294-A7BF-C0354EFB8949}" type="slidenum">
              <a:rPr lang="en-US" altLang="zh-CN"/>
              <a:pPr/>
              <a:t>45</a:t>
            </a:fld>
            <a:endParaRPr lang="en-US" altLang="zh-CN"/>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DD947-3114-4220-8830-93100468B141}" type="slidenum">
              <a:rPr lang="en-US" altLang="zh-CN"/>
              <a:pPr/>
              <a:t>46</a:t>
            </a:fld>
            <a:endParaRPr lang="en-US" altLang="zh-CN"/>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9AB98-4194-40ED-A7CA-D3CEEF3A169F}" type="slidenum">
              <a:rPr lang="en-US" altLang="zh-CN"/>
              <a:pPr/>
              <a:t>47</a:t>
            </a:fld>
            <a:endParaRPr lang="en-US" altLang="zh-CN"/>
          </a:p>
        </p:txBody>
      </p:sp>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8122F-7C2A-41B8-AF98-611BBF56B910}" type="slidenum">
              <a:rPr lang="en-US" altLang="zh-CN"/>
              <a:pPr/>
              <a:t>48</a:t>
            </a:fld>
            <a:endParaRPr lang="en-US" altLang="zh-CN"/>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B3EF4-3C89-4158-9690-6827E4A2E4B8}" type="slidenum">
              <a:rPr lang="en-US" altLang="zh-CN"/>
              <a:pPr/>
              <a:t>49</a:t>
            </a:fld>
            <a:endParaRPr lang="en-US" altLang="zh-CN"/>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B6618-07AF-4871-B679-4E9069392BAE}" type="slidenum">
              <a:rPr lang="en-US" altLang="zh-CN"/>
              <a:pPr/>
              <a:t>12</a:t>
            </a:fld>
            <a:endParaRPr lang="en-US"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0F795-64D7-4202-AF58-DFEFBCE236D5}" type="slidenum">
              <a:rPr lang="en-US" altLang="zh-CN"/>
              <a:pPr/>
              <a:t>50</a:t>
            </a:fld>
            <a:endParaRPr lang="en-US" altLang="zh-CN"/>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47B44-0FEC-4E85-AFE8-2DA91AC412C7}" type="slidenum">
              <a:rPr lang="en-US" altLang="zh-CN"/>
              <a:pPr/>
              <a:t>51</a:t>
            </a:fld>
            <a:endParaRPr lang="en-US" altLang="zh-CN"/>
          </a:p>
        </p:txBody>
      </p:sp>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7CF62-2F55-4AF2-80B8-60D086A81311}" type="slidenum">
              <a:rPr lang="en-US" altLang="zh-CN"/>
              <a:pPr/>
              <a:t>52</a:t>
            </a:fld>
            <a:endParaRPr lang="en-US" altLang="zh-CN"/>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837A-173E-410C-9815-03ADB1CCC55A}" type="slidenum">
              <a:rPr lang="en-US" altLang="zh-CN"/>
              <a:pPr/>
              <a:t>53</a:t>
            </a:fld>
            <a:endParaRPr lang="en-US" altLang="zh-CN"/>
          </a:p>
        </p:txBody>
      </p:sp>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AA6F0-AA1B-4F02-BD00-3BBC2E494939}" type="slidenum">
              <a:rPr lang="en-US" altLang="zh-CN"/>
              <a:pPr/>
              <a:t>54</a:t>
            </a:fld>
            <a:endParaRPr lang="en-US" altLang="zh-CN"/>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60ABD-89DB-4FF7-86A0-489A213386C0}" type="slidenum">
              <a:rPr lang="en-US" altLang="zh-CN"/>
              <a:pPr/>
              <a:t>55</a:t>
            </a:fld>
            <a:endParaRPr lang="en-US" altLang="zh-CN"/>
          </a:p>
        </p:txBody>
      </p:sp>
      <p:sp>
        <p:nvSpPr>
          <p:cNvPr id="849922" name="Rectangle 2"/>
          <p:cNvSpPr>
            <a:spLocks noGrp="1" noRot="1" noChangeAspect="1" noChangeArrowheads="1" noTextEdit="1"/>
          </p:cNvSpPr>
          <p:nvPr>
            <p:ph type="sldImg"/>
          </p:nvPr>
        </p:nvSpPr>
        <p:spPr>
          <a:ln/>
        </p:spPr>
      </p:sp>
      <p:sp>
        <p:nvSpPr>
          <p:cNvPr id="84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55749-84FF-464F-A831-E811DF3517DC}" type="slidenum">
              <a:rPr lang="en-US" altLang="zh-CN"/>
              <a:pPr/>
              <a:t>56</a:t>
            </a:fld>
            <a:endParaRPr lang="en-US" altLang="zh-CN"/>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D5117-A241-480C-B78A-11D91E81AF4E}" type="slidenum">
              <a:rPr lang="en-US" altLang="zh-CN"/>
              <a:pPr/>
              <a:t>57</a:t>
            </a:fld>
            <a:endParaRPr lang="en-US" altLang="zh-CN"/>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861C9-FA6C-4C15-B0DA-FECC28817154}" type="slidenum">
              <a:rPr lang="en-US" altLang="zh-CN"/>
              <a:pPr/>
              <a:t>58</a:t>
            </a:fld>
            <a:endParaRPr lang="en-US" altLang="zh-CN"/>
          </a:p>
        </p:txBody>
      </p:sp>
      <p:sp>
        <p:nvSpPr>
          <p:cNvPr id="854018" name="Rectangle 2"/>
          <p:cNvSpPr>
            <a:spLocks noGrp="1" noRot="1" noChangeAspec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F5497-DB49-4483-AA53-7FA8E897628D}" type="slidenum">
              <a:rPr lang="en-US" altLang="zh-CN"/>
              <a:pPr/>
              <a:t>59</a:t>
            </a:fld>
            <a:endParaRPr lang="en-US" altLang="zh-CN"/>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1AB9B-F385-4821-AA6D-80FFE4C0DC60}" type="slidenum">
              <a:rPr lang="en-US" altLang="zh-CN"/>
              <a:pPr/>
              <a:t>13</a:t>
            </a:fld>
            <a:endParaRPr lang="en-US" altLang="zh-CN"/>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B13F6-8427-46E6-85F6-504784CD9A4E}" type="slidenum">
              <a:rPr lang="en-US" altLang="zh-CN"/>
              <a:pPr/>
              <a:t>62</a:t>
            </a:fld>
            <a:endParaRPr lang="en-US" altLang="zh-CN"/>
          </a:p>
        </p:txBody>
      </p:sp>
      <p:sp>
        <p:nvSpPr>
          <p:cNvPr id="859138" name="Rectangle 2"/>
          <p:cNvSpPr>
            <a:spLocks noGrp="1" noRot="1" noChangeAspect="1" noChangeArrowheads="1" noTextEdit="1"/>
          </p:cNvSpPr>
          <p:nvPr>
            <p:ph type="sldImg"/>
          </p:nvPr>
        </p:nvSpPr>
        <p:spPr>
          <a:ln/>
        </p:spPr>
      </p:sp>
      <p:sp>
        <p:nvSpPr>
          <p:cNvPr id="85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06D67-2AC5-4025-849A-378C4AEFA9CD}" type="slidenum">
              <a:rPr lang="en-US" altLang="zh-CN"/>
              <a:pPr/>
              <a:t>63</a:t>
            </a:fld>
            <a:endParaRPr lang="en-US" altLang="zh-CN"/>
          </a:p>
        </p:txBody>
      </p:sp>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84C4C-2E32-4718-8117-2136A12BF9DB}" type="slidenum">
              <a:rPr lang="en-US" altLang="zh-CN"/>
              <a:pPr/>
              <a:t>64</a:t>
            </a:fld>
            <a:endParaRPr lang="en-US" altLang="zh-CN"/>
          </a:p>
        </p:txBody>
      </p:sp>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35F54-7A5A-4D76-AC15-7C7DC8CD6D84}" type="slidenum">
              <a:rPr lang="en-US" altLang="zh-CN"/>
              <a:pPr/>
              <a:t>65</a:t>
            </a:fld>
            <a:endParaRPr lang="en-US" altLang="zh-CN"/>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648EC-7337-4724-9FA9-BB4E7E1C3533}" type="slidenum">
              <a:rPr lang="en-US" altLang="zh-CN"/>
              <a:pPr/>
              <a:t>66</a:t>
            </a:fld>
            <a:endParaRPr lang="en-US" altLang="zh-CN"/>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FB15E-DADA-4125-886A-BB1CD7135961}" type="slidenum">
              <a:rPr lang="en-US" altLang="zh-CN"/>
              <a:pPr/>
              <a:t>67</a:t>
            </a:fld>
            <a:endParaRPr lang="en-US" altLang="zh-CN"/>
          </a:p>
        </p:txBody>
      </p:sp>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8A220-B2C4-4B4B-B40C-AF10DEFF3D51}" type="slidenum">
              <a:rPr lang="en-US" altLang="zh-CN"/>
              <a:pPr/>
              <a:t>68</a:t>
            </a:fld>
            <a:endParaRPr lang="en-US" altLang="zh-CN"/>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37C0E-1AE0-4739-932C-0174C8C7F068}" type="slidenum">
              <a:rPr lang="en-US" altLang="zh-CN"/>
              <a:pPr/>
              <a:t>69</a:t>
            </a:fld>
            <a:endParaRPr lang="en-US" altLang="zh-CN"/>
          </a:p>
        </p:txBody>
      </p:sp>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4EA9C-A597-456B-910B-E67B0A64E0CC}" type="slidenum">
              <a:rPr lang="en-US" altLang="zh-CN"/>
              <a:pPr/>
              <a:t>70</a:t>
            </a:fld>
            <a:endParaRPr lang="en-US" altLang="zh-CN"/>
          </a:p>
        </p:txBody>
      </p:sp>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CDA35-1D32-44D1-8BAA-D8400C41E4D5}" type="slidenum">
              <a:rPr lang="en-US" altLang="zh-CN"/>
              <a:pPr/>
              <a:t>71</a:t>
            </a:fld>
            <a:endParaRPr lang="en-US" altLang="zh-CN"/>
          </a:p>
        </p:txBody>
      </p:sp>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B7E921-8880-45DB-B2E9-81946958ADF4}" type="slidenum">
              <a:rPr lang="en-US" altLang="zh-CN"/>
              <a:pPr/>
              <a:t>14</a:t>
            </a:fld>
            <a:endParaRPr lang="en-US" altLang="zh-CN"/>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392C8-E0F5-4C9D-8C8B-F2B85BAFF859}" type="slidenum">
              <a:rPr lang="en-US" altLang="zh-CN"/>
              <a:pPr/>
              <a:t>72</a:t>
            </a:fld>
            <a:endParaRPr lang="en-US" altLang="zh-CN"/>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BB1B0-BFD7-4E0B-A011-778BDE3AABAE}" type="slidenum">
              <a:rPr lang="en-US" altLang="zh-CN"/>
              <a:pPr/>
              <a:t>73</a:t>
            </a:fld>
            <a:endParaRPr lang="en-US" altLang="zh-CN"/>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9AA74-9E16-4AAA-99DE-1715F0381FB2}" type="slidenum">
              <a:rPr lang="en-US" altLang="zh-CN"/>
              <a:pPr/>
              <a:t>75</a:t>
            </a:fld>
            <a:endParaRPr lang="en-US" altLang="zh-CN"/>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BBFAD-1E0C-49F6-9F92-3E5DD99B8450}" type="slidenum">
              <a:rPr lang="en-US" altLang="zh-CN"/>
              <a:pPr/>
              <a:t>76</a:t>
            </a:fld>
            <a:endParaRPr lang="en-US" altLang="zh-CN"/>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C4596-6190-400C-B1AF-1C9DA6964C93}" type="slidenum">
              <a:rPr lang="en-US" altLang="zh-CN"/>
              <a:pPr/>
              <a:t>79</a:t>
            </a:fld>
            <a:endParaRPr lang="en-US" altLang="zh-CN"/>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6583B-1611-4D78-A7A0-F86D214E4102}" type="slidenum">
              <a:rPr lang="en-US" altLang="zh-CN"/>
              <a:pPr/>
              <a:t>80</a:t>
            </a:fld>
            <a:endParaRPr lang="en-US" altLang="zh-CN"/>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6583B-1611-4D78-A7A0-F86D214E4102}" type="slidenum">
              <a:rPr lang="en-US" altLang="zh-CN"/>
              <a:pPr/>
              <a:t>81</a:t>
            </a:fld>
            <a:endParaRPr lang="en-US" altLang="zh-CN"/>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B8937-2E08-4422-8605-7AD8CF844AB2}" type="slidenum">
              <a:rPr lang="en-US" altLang="zh-CN"/>
              <a:pPr/>
              <a:t>82</a:t>
            </a:fld>
            <a:endParaRPr lang="en-US" altLang="zh-CN"/>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B8937-2E08-4422-8605-7AD8CF844AB2}" type="slidenum">
              <a:rPr lang="en-US" altLang="zh-CN"/>
              <a:pPr/>
              <a:t>83</a:t>
            </a:fld>
            <a:endParaRPr lang="en-US" altLang="zh-CN"/>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B31D5-BD9B-417D-93CC-312728C16B7F}" type="slidenum">
              <a:rPr lang="en-US" altLang="zh-CN"/>
              <a:pPr/>
              <a:t>84</a:t>
            </a:fld>
            <a:endParaRPr lang="en-US" altLang="zh-CN"/>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2B321-29CA-4FA5-9D43-37DD48C3F283}" type="slidenum">
              <a:rPr lang="en-US" altLang="zh-CN"/>
              <a:pPr/>
              <a:t>15</a:t>
            </a:fld>
            <a:endParaRPr lang="en-US" altLang="zh-CN"/>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36321D-2E43-403B-B123-38FC926BD311}" type="slidenum">
              <a:rPr lang="en-US" altLang="zh-CN"/>
              <a:pPr/>
              <a:t>89</a:t>
            </a:fld>
            <a:endParaRPr lang="en-US" altLang="zh-CN"/>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宋体" pitchFamily="2" charset="-122"/>
                <a:ea typeface="宋体" pitchFamily="2" charset="-122"/>
                <a:cs typeface="+mn-cs"/>
              </a:rPr>
              <a:t>12</a:t>
            </a:r>
            <a:r>
              <a:rPr lang="zh-CN" altLang="zh-CN" sz="1200" kern="1200" dirty="0" smtClean="0">
                <a:solidFill>
                  <a:schemeClr val="tx1"/>
                </a:solidFill>
                <a:latin typeface="宋体" pitchFamily="2" charset="-122"/>
                <a:ea typeface="宋体" pitchFamily="2" charset="-122"/>
                <a:cs typeface="+mn-cs"/>
              </a:rPr>
              <a:t>年考研</a:t>
            </a:r>
            <a:r>
              <a:rPr lang="en-US" altLang="zh-CN" sz="1200" kern="1200" dirty="0" smtClean="0">
                <a:solidFill>
                  <a:schemeClr val="tx1"/>
                </a:solidFill>
                <a:latin typeface="宋体" pitchFamily="2" charset="-122"/>
                <a:ea typeface="宋体" pitchFamily="2" charset="-122"/>
                <a:cs typeface="+mn-cs"/>
              </a:rPr>
              <a:t>37</a:t>
            </a:r>
            <a:r>
              <a:rPr lang="zh-CN" altLang="zh-CN" sz="1200" kern="1200" smtClean="0">
                <a:solidFill>
                  <a:schemeClr val="tx1"/>
                </a:solidFill>
                <a:latin typeface="宋体" pitchFamily="2" charset="-122"/>
                <a:ea typeface="宋体" pitchFamily="2" charset="-122"/>
                <a:cs typeface="+mn-cs"/>
              </a:rPr>
              <a:t>题</a:t>
            </a:r>
            <a:endParaRPr lang="zh-CN" altLang="en-US" smtClean="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90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8C985-9035-4E07-B0ED-70A668539EBF}" type="slidenum">
              <a:rPr lang="en-US" altLang="zh-CN"/>
              <a:pPr/>
              <a:t>16</a:t>
            </a:fld>
            <a:endParaRPr lang="en-US" altLang="zh-CN"/>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一个大的</a:t>
            </a:r>
            <a:r>
              <a:rPr lang="en-US" altLang="zh-CN" dirty="0" smtClean="0"/>
              <a:t>ISP</a:t>
            </a:r>
            <a:r>
              <a:rPr lang="zh-CN" altLang="en-US" dirty="0" smtClean="0"/>
              <a:t>就是一个自治系统。</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slideLayout" Target="../slideLayouts/slideLayout7.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image" Target="../media/image2.png"/><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19" Type="http://schemas.openxmlformats.org/officeDocument/2006/relationships/notesSlide" Target="../notesSlides/notesSlide32.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image" Target="../media/image2.png"/><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slideLayout" Target="../slideLayouts/slideLayout7.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image" Target="../media/image2.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19" Type="http://schemas.openxmlformats.org/officeDocument/2006/relationships/notesSlide" Target="../notesSlides/notesSlide7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4 </a:t>
            </a:r>
            <a:r>
              <a:rPr lang="zh-CN" altLang="en-US" dirty="0">
                <a:latin typeface="+mn-lt"/>
              </a:rPr>
              <a:t>章 </a:t>
            </a:r>
            <a:r>
              <a:rPr lang="zh-CN" altLang="en-US" dirty="0" smtClean="0">
                <a:latin typeface="+mn-lt"/>
              </a:rPr>
              <a:t> 网络层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路由器如何获得到所有网络的路由信息？</a:t>
            </a:r>
            <a:endParaRPr lang="en-US" altLang="zh-CN" dirty="0" smtClean="0"/>
          </a:p>
          <a:p>
            <a:r>
              <a:rPr lang="zh-CN" altLang="en-US" dirty="0" smtClean="0"/>
              <a:t>路由表是如何产生的？</a:t>
            </a:r>
            <a:endParaRPr lang="zh-CN" altLang="en-US" dirty="0"/>
          </a:p>
        </p:txBody>
      </p:sp>
      <p:grpSp>
        <p:nvGrpSpPr>
          <p:cNvPr id="4" name="组合 3"/>
          <p:cNvGrpSpPr/>
          <p:nvPr/>
        </p:nvGrpSpPr>
        <p:grpSpPr>
          <a:xfrm>
            <a:off x="488504" y="2420888"/>
            <a:ext cx="9140762" cy="1328737"/>
            <a:chOff x="77856" y="1477964"/>
            <a:chExt cx="9140762" cy="1328737"/>
          </a:xfrm>
        </p:grpSpPr>
        <p:grpSp>
          <p:nvGrpSpPr>
            <p:cNvPr id="5" name="Group 5"/>
            <p:cNvGrpSpPr>
              <a:grpSpLocks/>
            </p:cNvGrpSpPr>
            <p:nvPr/>
          </p:nvGrpSpPr>
          <p:grpSpPr bwMode="auto">
            <a:xfrm>
              <a:off x="77856" y="1855788"/>
              <a:ext cx="1273175" cy="914400"/>
              <a:chOff x="912" y="768"/>
              <a:chExt cx="2400" cy="1584"/>
            </a:xfrm>
          </p:grpSpPr>
          <p:sp>
            <p:nvSpPr>
              <p:cNvPr id="91" name="Oval 6"/>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2" name="Oval 7"/>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3" name="Oval 8"/>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4" name="Oval 9"/>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5" name="Oval 10"/>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6" name="Oval 11"/>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7" name="Oval 12"/>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 name="Oval 13"/>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9" name="Oval 14"/>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100" name="Group 15"/>
              <p:cNvGrpSpPr>
                <a:grpSpLocks/>
              </p:cNvGrpSpPr>
              <p:nvPr/>
            </p:nvGrpSpPr>
            <p:grpSpPr bwMode="auto">
              <a:xfrm>
                <a:off x="912" y="768"/>
                <a:ext cx="2386" cy="1553"/>
                <a:chOff x="912" y="768"/>
                <a:chExt cx="2386" cy="1553"/>
              </a:xfrm>
            </p:grpSpPr>
            <p:sp>
              <p:nvSpPr>
                <p:cNvPr id="101" name="Oval 16"/>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2" name="Oval 17"/>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3" name="Oval 18"/>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4" name="Oval 19"/>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5" name="Oval 20"/>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6" name="Oval 21"/>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7" name="Oval 22"/>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8" name="Oval 23"/>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09" name="Oval 24"/>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sp>
          <p:nvSpPr>
            <p:cNvPr id="6" name="Line 25"/>
            <p:cNvSpPr>
              <a:spLocks noChangeShapeType="1"/>
            </p:cNvSpPr>
            <p:nvPr/>
          </p:nvSpPr>
          <p:spPr bwMode="auto">
            <a:xfrm>
              <a:off x="1351030" y="2286000"/>
              <a:ext cx="6757988"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7" name="Group 26"/>
            <p:cNvGrpSpPr>
              <a:grpSpLocks/>
            </p:cNvGrpSpPr>
            <p:nvPr/>
          </p:nvGrpSpPr>
          <p:grpSpPr bwMode="auto">
            <a:xfrm>
              <a:off x="7885181" y="1855788"/>
              <a:ext cx="1273175" cy="914400"/>
              <a:chOff x="912" y="768"/>
              <a:chExt cx="2400" cy="1584"/>
            </a:xfrm>
          </p:grpSpPr>
          <p:sp>
            <p:nvSpPr>
              <p:cNvPr id="72" name="Oval 2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3" name="Oval 2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4" name="Oval 2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5" name="Oval 3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6" name="Oval 3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7" name="Oval 3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8" name="Oval 3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9" name="Oval 3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0" name="Oval 3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81" name="Group 36"/>
              <p:cNvGrpSpPr>
                <a:grpSpLocks/>
              </p:cNvGrpSpPr>
              <p:nvPr/>
            </p:nvGrpSpPr>
            <p:grpSpPr bwMode="auto">
              <a:xfrm>
                <a:off x="912" y="768"/>
                <a:ext cx="2386" cy="1553"/>
                <a:chOff x="912" y="768"/>
                <a:chExt cx="2386" cy="1553"/>
              </a:xfrm>
            </p:grpSpPr>
            <p:sp>
              <p:nvSpPr>
                <p:cNvPr id="82" name="Oval 3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3" name="Oval 3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4" name="Oval 3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5" name="Oval 4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6" name="Oval 4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7" name="Oval 4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8" name="Oval 4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9" name="Oval 4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0" name="Oval 4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grpSp>
          <p:nvGrpSpPr>
            <p:cNvPr id="8" name="Group 46"/>
            <p:cNvGrpSpPr>
              <a:grpSpLocks/>
            </p:cNvGrpSpPr>
            <p:nvPr/>
          </p:nvGrpSpPr>
          <p:grpSpPr bwMode="auto">
            <a:xfrm>
              <a:off x="5370581" y="1890714"/>
              <a:ext cx="1273175" cy="915987"/>
              <a:chOff x="912" y="768"/>
              <a:chExt cx="2400" cy="1584"/>
            </a:xfrm>
          </p:grpSpPr>
          <p:sp>
            <p:nvSpPr>
              <p:cNvPr id="53" name="Oval 4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4" name="Oval 4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5" name="Oval 4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6" name="Oval 5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7" name="Oval 5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8" name="Oval 5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9" name="Oval 5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0" name="Oval 5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1" name="Oval 5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62" name="Group 56"/>
              <p:cNvGrpSpPr>
                <a:grpSpLocks/>
              </p:cNvGrpSpPr>
              <p:nvPr/>
            </p:nvGrpSpPr>
            <p:grpSpPr bwMode="auto">
              <a:xfrm>
                <a:off x="912" y="768"/>
                <a:ext cx="2386" cy="1553"/>
                <a:chOff x="912" y="768"/>
                <a:chExt cx="2386" cy="1553"/>
              </a:xfrm>
            </p:grpSpPr>
            <p:sp>
              <p:nvSpPr>
                <p:cNvPr id="63" name="Oval 5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4" name="Oval 5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5" name="Oval 5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6" name="Oval 6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7" name="Oval 6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8" name="Oval 6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69" name="Oval 6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0" name="Oval 6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1" name="Oval 6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grpSp>
          <p:nvGrpSpPr>
            <p:cNvPr id="9" name="Group 66"/>
            <p:cNvGrpSpPr>
              <a:grpSpLocks/>
            </p:cNvGrpSpPr>
            <p:nvPr/>
          </p:nvGrpSpPr>
          <p:grpSpPr bwMode="auto">
            <a:xfrm>
              <a:off x="2754380" y="1855788"/>
              <a:ext cx="1273175" cy="914400"/>
              <a:chOff x="912" y="768"/>
              <a:chExt cx="2400" cy="1584"/>
            </a:xfrm>
          </p:grpSpPr>
          <p:sp>
            <p:nvSpPr>
              <p:cNvPr id="34" name="Oval 6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35" name="Oval 6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36" name="Oval 6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37" name="Oval 7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38" name="Oval 7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39" name="Oval 7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0" name="Oval 7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1" name="Oval 7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2" name="Oval 7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43" name="Group 76"/>
              <p:cNvGrpSpPr>
                <a:grpSpLocks/>
              </p:cNvGrpSpPr>
              <p:nvPr/>
            </p:nvGrpSpPr>
            <p:grpSpPr bwMode="auto">
              <a:xfrm>
                <a:off x="912" y="768"/>
                <a:ext cx="2386" cy="1553"/>
                <a:chOff x="912" y="768"/>
                <a:chExt cx="2386" cy="1553"/>
              </a:xfrm>
            </p:grpSpPr>
            <p:sp>
              <p:nvSpPr>
                <p:cNvPr id="44" name="Oval 7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5" name="Oval 7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6" name="Oval 7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7" name="Oval 8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 name="Oval 8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9" name="Oval 8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0" name="Oval 8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1" name="Oval 8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52" name="Oval 8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sp>
          <p:nvSpPr>
            <p:cNvPr id="10" name="Text Box 86"/>
            <p:cNvSpPr txBox="1">
              <a:spLocks noChangeArrowheads="1"/>
            </p:cNvSpPr>
            <p:nvPr/>
          </p:nvSpPr>
          <p:spPr bwMode="auto">
            <a:xfrm>
              <a:off x="200094" y="1908176"/>
              <a:ext cx="110959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   </a:t>
              </a:r>
              <a:r>
                <a:rPr kumimoji="1" lang="zh-CN" altLang="en-US" sz="2000" b="1" dirty="0">
                  <a:solidFill>
                    <a:srgbClr val="0000CC"/>
                  </a:solidFill>
                  <a:ea typeface="黑体" pitchFamily="2" charset="-122"/>
                </a:rPr>
                <a:t>网</a:t>
              </a:r>
              <a:r>
                <a:rPr kumimoji="1" lang="zh-CN" altLang="en-US" sz="1200" b="1" dirty="0">
                  <a:solidFill>
                    <a:srgbClr val="0000CC"/>
                  </a:solidFill>
                  <a:ea typeface="黑体" pitchFamily="2" charset="-122"/>
                </a:rPr>
                <a:t> </a:t>
              </a:r>
              <a:r>
                <a:rPr kumimoji="1" lang="en-US" altLang="zh-CN" sz="2000" b="1" dirty="0">
                  <a:solidFill>
                    <a:srgbClr val="0000CC"/>
                  </a:solidFill>
                  <a:ea typeface="黑体" pitchFamily="2" charset="-122"/>
                </a:rPr>
                <a:t>1</a:t>
              </a:r>
            </a:p>
            <a:p>
              <a:pPr eaLnBrk="0" fontAlgn="base" hangingPunct="0">
                <a:spcBef>
                  <a:spcPct val="0"/>
                </a:spcBef>
                <a:spcAft>
                  <a:spcPct val="0"/>
                </a:spcAft>
              </a:pPr>
              <a:r>
                <a:rPr kumimoji="1" lang="en-US" altLang="zh-CN" sz="2000" b="1" dirty="0">
                  <a:solidFill>
                    <a:srgbClr val="0000CC"/>
                  </a:solidFill>
                  <a:ea typeface="黑体" pitchFamily="2" charset="-122"/>
                </a:rPr>
                <a:t>15.0.0.0</a:t>
              </a:r>
            </a:p>
          </p:txBody>
        </p:sp>
        <p:sp>
          <p:nvSpPr>
            <p:cNvPr id="11" name="Text Box 87"/>
            <p:cNvSpPr txBox="1">
              <a:spLocks noChangeArrowheads="1"/>
            </p:cNvSpPr>
            <p:nvPr/>
          </p:nvSpPr>
          <p:spPr bwMode="auto">
            <a:xfrm>
              <a:off x="8109019" y="1908176"/>
              <a:ext cx="110959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   </a:t>
              </a:r>
              <a:r>
                <a:rPr kumimoji="1" lang="zh-CN" altLang="en-US" sz="2000" b="1">
                  <a:solidFill>
                    <a:srgbClr val="0000CC"/>
                  </a:solidFill>
                  <a:ea typeface="黑体" pitchFamily="2" charset="-122"/>
                </a:rPr>
                <a:t>网</a:t>
              </a:r>
              <a:r>
                <a:rPr kumimoji="1" lang="zh-CN" altLang="en-US" sz="1000" b="1">
                  <a:solidFill>
                    <a:srgbClr val="0000CC"/>
                  </a:solidFill>
                  <a:ea typeface="黑体" pitchFamily="2" charset="-122"/>
                </a:rPr>
                <a:t> </a:t>
              </a:r>
              <a:r>
                <a:rPr kumimoji="1" lang="en-US" altLang="zh-CN" sz="2000" b="1">
                  <a:solidFill>
                    <a:srgbClr val="0000CC"/>
                  </a:solidFill>
                  <a:ea typeface="黑体" pitchFamily="2" charset="-122"/>
                </a:rPr>
                <a:t>4</a:t>
              </a:r>
            </a:p>
            <a:p>
              <a:pPr eaLnBrk="0" fontAlgn="base" hangingPunct="0">
                <a:spcBef>
                  <a:spcPct val="0"/>
                </a:spcBef>
                <a:spcAft>
                  <a:spcPct val="0"/>
                </a:spcAft>
              </a:pPr>
              <a:r>
                <a:rPr kumimoji="1" lang="en-US" altLang="zh-CN" sz="2000" b="1">
                  <a:solidFill>
                    <a:srgbClr val="0000CC"/>
                  </a:solidFill>
                  <a:ea typeface="黑体" pitchFamily="2" charset="-122"/>
                </a:rPr>
                <a:t>40.0.0.0</a:t>
              </a:r>
            </a:p>
          </p:txBody>
        </p:sp>
        <p:sp>
          <p:nvSpPr>
            <p:cNvPr id="12" name="Text Box 88"/>
            <p:cNvSpPr txBox="1">
              <a:spLocks noChangeArrowheads="1"/>
            </p:cNvSpPr>
            <p:nvPr/>
          </p:nvSpPr>
          <p:spPr bwMode="auto">
            <a:xfrm>
              <a:off x="5510280" y="1908176"/>
              <a:ext cx="110959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   </a:t>
              </a:r>
              <a:r>
                <a:rPr kumimoji="1" lang="zh-CN" altLang="en-US" sz="2000" b="1">
                  <a:solidFill>
                    <a:srgbClr val="0000CC"/>
                  </a:solidFill>
                  <a:ea typeface="黑体" pitchFamily="2" charset="-122"/>
                </a:rPr>
                <a:t>网</a:t>
              </a:r>
              <a:r>
                <a:rPr kumimoji="1" lang="zh-CN" altLang="en-US" sz="1200" b="1">
                  <a:solidFill>
                    <a:srgbClr val="0000CC"/>
                  </a:solidFill>
                  <a:ea typeface="黑体" pitchFamily="2" charset="-122"/>
                </a:rPr>
                <a:t> </a:t>
              </a:r>
              <a:r>
                <a:rPr kumimoji="1" lang="en-US" altLang="zh-CN" sz="2000" b="1">
                  <a:solidFill>
                    <a:srgbClr val="0000CC"/>
                  </a:solidFill>
                  <a:ea typeface="黑体" pitchFamily="2" charset="-122"/>
                </a:rPr>
                <a:t>3</a:t>
              </a:r>
            </a:p>
            <a:p>
              <a:pPr eaLnBrk="0" fontAlgn="base" hangingPunct="0">
                <a:spcBef>
                  <a:spcPct val="0"/>
                </a:spcBef>
                <a:spcAft>
                  <a:spcPct val="0"/>
                </a:spcAft>
              </a:pPr>
              <a:r>
                <a:rPr kumimoji="1" lang="en-US" altLang="zh-CN" sz="2000" b="1">
                  <a:solidFill>
                    <a:srgbClr val="0000CC"/>
                  </a:solidFill>
                  <a:ea typeface="黑体" pitchFamily="2" charset="-122"/>
                </a:rPr>
                <a:t>30.0.0.0</a:t>
              </a:r>
            </a:p>
          </p:txBody>
        </p:sp>
        <p:sp>
          <p:nvSpPr>
            <p:cNvPr id="13" name="Text Box 89"/>
            <p:cNvSpPr txBox="1">
              <a:spLocks noChangeArrowheads="1"/>
            </p:cNvSpPr>
            <p:nvPr/>
          </p:nvSpPr>
          <p:spPr bwMode="auto">
            <a:xfrm>
              <a:off x="2894081" y="1908176"/>
              <a:ext cx="110959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   </a:t>
              </a:r>
              <a:r>
                <a:rPr kumimoji="1" lang="zh-CN" altLang="en-US" sz="2000" b="1" dirty="0">
                  <a:solidFill>
                    <a:srgbClr val="0000CC"/>
                  </a:solidFill>
                  <a:ea typeface="黑体" pitchFamily="2" charset="-122"/>
                </a:rPr>
                <a:t>网</a:t>
              </a:r>
              <a:r>
                <a:rPr kumimoji="1" lang="zh-CN" altLang="en-US" sz="1000" b="1" dirty="0">
                  <a:solidFill>
                    <a:srgbClr val="0000CC"/>
                  </a:solidFill>
                  <a:ea typeface="黑体" pitchFamily="2" charset="-122"/>
                </a:rPr>
                <a:t> </a:t>
              </a:r>
              <a:r>
                <a:rPr kumimoji="1" lang="en-US" altLang="zh-CN" sz="2000" b="1" dirty="0">
                  <a:solidFill>
                    <a:srgbClr val="0000CC"/>
                  </a:solidFill>
                  <a:ea typeface="黑体" pitchFamily="2" charset="-122"/>
                </a:rPr>
                <a:t>2</a:t>
              </a:r>
            </a:p>
            <a:p>
              <a:pPr eaLnBrk="0" fontAlgn="base" hangingPunct="0">
                <a:spcBef>
                  <a:spcPct val="0"/>
                </a:spcBef>
                <a:spcAft>
                  <a:spcPct val="0"/>
                </a:spcAft>
              </a:pPr>
              <a:r>
                <a:rPr kumimoji="1" lang="en-US" altLang="zh-CN" sz="2000" b="1" dirty="0">
                  <a:solidFill>
                    <a:srgbClr val="0000CC"/>
                  </a:solidFill>
                  <a:ea typeface="黑体" pitchFamily="2" charset="-122"/>
                </a:rPr>
                <a:t>20.0.0.0</a:t>
              </a:r>
            </a:p>
          </p:txBody>
        </p:sp>
        <p:sp>
          <p:nvSpPr>
            <p:cNvPr id="14" name="Text Box 90"/>
            <p:cNvSpPr txBox="1">
              <a:spLocks noChangeArrowheads="1"/>
            </p:cNvSpPr>
            <p:nvPr/>
          </p:nvSpPr>
          <p:spPr bwMode="auto">
            <a:xfrm>
              <a:off x="833505" y="1477964"/>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15.0.0.4</a:t>
              </a:r>
            </a:p>
          </p:txBody>
        </p:sp>
        <p:sp>
          <p:nvSpPr>
            <p:cNvPr id="15" name="Text Box 91"/>
            <p:cNvSpPr txBox="1">
              <a:spLocks noChangeArrowheads="1"/>
            </p:cNvSpPr>
            <p:nvPr/>
          </p:nvSpPr>
          <p:spPr bwMode="auto">
            <a:xfrm>
              <a:off x="7289869" y="1477964"/>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40.0.0.4</a:t>
              </a:r>
            </a:p>
          </p:txBody>
        </p:sp>
        <p:sp>
          <p:nvSpPr>
            <p:cNvPr id="16" name="Text Box 92"/>
            <p:cNvSpPr txBox="1">
              <a:spLocks noChangeArrowheads="1"/>
            </p:cNvSpPr>
            <p:nvPr/>
          </p:nvSpPr>
          <p:spPr bwMode="auto">
            <a:xfrm>
              <a:off x="4835594" y="1477964"/>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30.0.0.2</a:t>
              </a:r>
            </a:p>
          </p:txBody>
        </p:sp>
        <p:sp>
          <p:nvSpPr>
            <p:cNvPr id="17" name="Text Box 93"/>
            <p:cNvSpPr txBox="1">
              <a:spLocks noChangeArrowheads="1"/>
            </p:cNvSpPr>
            <p:nvPr/>
          </p:nvSpPr>
          <p:spPr bwMode="auto">
            <a:xfrm>
              <a:off x="3584644" y="1477964"/>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20.0.0.9</a:t>
              </a:r>
            </a:p>
          </p:txBody>
        </p:sp>
        <p:sp>
          <p:nvSpPr>
            <p:cNvPr id="18" name="Text Box 94"/>
            <p:cNvSpPr txBox="1">
              <a:spLocks noChangeArrowheads="1"/>
            </p:cNvSpPr>
            <p:nvPr/>
          </p:nvSpPr>
          <p:spPr bwMode="auto">
            <a:xfrm>
              <a:off x="2057468" y="1477964"/>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20.0.0.7</a:t>
              </a:r>
            </a:p>
          </p:txBody>
        </p:sp>
        <p:sp>
          <p:nvSpPr>
            <p:cNvPr id="19" name="Line 95"/>
            <p:cNvSpPr>
              <a:spLocks noChangeShapeType="1"/>
            </p:cNvSpPr>
            <p:nvPr/>
          </p:nvSpPr>
          <p:spPr bwMode="auto">
            <a:xfrm>
              <a:off x="1508193" y="1881188"/>
              <a:ext cx="0" cy="404812"/>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20" name="Line 96"/>
            <p:cNvSpPr>
              <a:spLocks noChangeShapeType="1"/>
            </p:cNvSpPr>
            <p:nvPr/>
          </p:nvSpPr>
          <p:spPr bwMode="auto">
            <a:xfrm>
              <a:off x="2609918" y="1881188"/>
              <a:ext cx="0" cy="404812"/>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21" name="Line 97"/>
            <p:cNvSpPr>
              <a:spLocks noChangeShapeType="1"/>
            </p:cNvSpPr>
            <p:nvPr/>
          </p:nvSpPr>
          <p:spPr bwMode="auto">
            <a:xfrm>
              <a:off x="6704080" y="1881188"/>
              <a:ext cx="0" cy="404812"/>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22" name="Line 98"/>
            <p:cNvSpPr>
              <a:spLocks noChangeShapeType="1"/>
            </p:cNvSpPr>
            <p:nvPr/>
          </p:nvSpPr>
          <p:spPr bwMode="auto">
            <a:xfrm>
              <a:off x="4264093" y="1881188"/>
              <a:ext cx="0" cy="404812"/>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23" name="Line 99"/>
            <p:cNvSpPr>
              <a:spLocks noChangeShapeType="1"/>
            </p:cNvSpPr>
            <p:nvPr/>
          </p:nvSpPr>
          <p:spPr bwMode="auto">
            <a:xfrm>
              <a:off x="7807393" y="1860550"/>
              <a:ext cx="0" cy="403225"/>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24" name="Line 100"/>
            <p:cNvSpPr>
              <a:spLocks noChangeShapeType="1"/>
            </p:cNvSpPr>
            <p:nvPr/>
          </p:nvSpPr>
          <p:spPr bwMode="auto">
            <a:xfrm>
              <a:off x="5288030" y="1881188"/>
              <a:ext cx="0" cy="404812"/>
            </a:xfrm>
            <a:prstGeom prst="line">
              <a:avLst/>
            </a:prstGeom>
            <a:noFill/>
            <a:ln w="38100">
              <a:solidFill>
                <a:srgbClr val="C0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25" name="Text Box 118"/>
            <p:cNvSpPr txBox="1">
              <a:spLocks noChangeArrowheads="1"/>
            </p:cNvSpPr>
            <p:nvPr/>
          </p:nvSpPr>
          <p:spPr bwMode="auto">
            <a:xfrm>
              <a:off x="6108769" y="1477964"/>
              <a:ext cx="110959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30.0.0.1</a:t>
              </a:r>
            </a:p>
          </p:txBody>
        </p:sp>
        <p:pic>
          <p:nvPicPr>
            <p:cNvPr id="26" name="Picture 13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44730" y="2103438"/>
              <a:ext cx="71755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7" name="Text Box 140"/>
            <p:cNvSpPr txBox="1">
              <a:spLocks noChangeArrowheads="1"/>
            </p:cNvSpPr>
            <p:nvPr/>
          </p:nvSpPr>
          <p:spPr bwMode="auto">
            <a:xfrm>
              <a:off x="4565720" y="1697039"/>
              <a:ext cx="46519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2</a:t>
              </a:r>
              <a:endParaRPr kumimoji="1" lang="en-US" altLang="zh-CN" sz="2000" b="1">
                <a:solidFill>
                  <a:srgbClr val="0000CC"/>
                </a:solidFill>
                <a:ea typeface="黑体" pitchFamily="2" charset="-122"/>
              </a:endParaRPr>
            </a:p>
          </p:txBody>
        </p:sp>
        <p:sp>
          <p:nvSpPr>
            <p:cNvPr id="28" name="Text Box 141"/>
            <p:cNvSpPr txBox="1">
              <a:spLocks noChangeArrowheads="1"/>
            </p:cNvSpPr>
            <p:nvPr/>
          </p:nvSpPr>
          <p:spPr bwMode="auto">
            <a:xfrm>
              <a:off x="7110481" y="1697039"/>
              <a:ext cx="46519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3</a:t>
              </a:r>
              <a:endParaRPr kumimoji="1" lang="en-US" altLang="zh-CN" sz="2000" b="1">
                <a:solidFill>
                  <a:srgbClr val="0000CC"/>
                </a:solidFill>
                <a:ea typeface="黑体" pitchFamily="2" charset="-122"/>
              </a:endParaRPr>
            </a:p>
          </p:txBody>
        </p:sp>
        <p:sp>
          <p:nvSpPr>
            <p:cNvPr id="29" name="Text Box 142"/>
            <p:cNvSpPr txBox="1">
              <a:spLocks noChangeArrowheads="1"/>
            </p:cNvSpPr>
            <p:nvPr/>
          </p:nvSpPr>
          <p:spPr bwMode="auto">
            <a:xfrm>
              <a:off x="1849506" y="1697039"/>
              <a:ext cx="46519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1</a:t>
              </a:r>
              <a:endParaRPr kumimoji="1" lang="en-US" altLang="zh-CN" sz="2000" b="1">
                <a:solidFill>
                  <a:srgbClr val="0000CC"/>
                </a:solidFill>
                <a:ea typeface="黑体" pitchFamily="2" charset="-122"/>
              </a:endParaRPr>
            </a:p>
          </p:txBody>
        </p:sp>
        <p:sp>
          <p:nvSpPr>
            <p:cNvPr id="30" name="Text Box 146"/>
            <p:cNvSpPr txBox="1">
              <a:spLocks noChangeArrowheads="1"/>
            </p:cNvSpPr>
            <p:nvPr/>
          </p:nvSpPr>
          <p:spPr bwMode="auto">
            <a:xfrm>
              <a:off x="4068830" y="2232026"/>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0</a:t>
              </a:r>
            </a:p>
          </p:txBody>
        </p:sp>
        <p:sp>
          <p:nvSpPr>
            <p:cNvPr id="31" name="Text Box 147"/>
            <p:cNvSpPr txBox="1">
              <a:spLocks noChangeArrowheads="1"/>
            </p:cNvSpPr>
            <p:nvPr/>
          </p:nvSpPr>
          <p:spPr bwMode="auto">
            <a:xfrm>
              <a:off x="5080069" y="2238375"/>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1</a:t>
              </a:r>
            </a:p>
          </p:txBody>
        </p:sp>
        <p:pic>
          <p:nvPicPr>
            <p:cNvPr id="32" name="Picture 14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76805" y="2081213"/>
              <a:ext cx="7191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33" name="Picture 14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18393" y="2087563"/>
              <a:ext cx="717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grpSp>
        <p:nvGrpSpPr>
          <p:cNvPr id="142" name="组合 141"/>
          <p:cNvGrpSpPr/>
          <p:nvPr/>
        </p:nvGrpSpPr>
        <p:grpSpPr>
          <a:xfrm>
            <a:off x="2504728" y="3573016"/>
            <a:ext cx="5458619" cy="2833747"/>
            <a:chOff x="2504728" y="3573016"/>
            <a:chExt cx="5458619" cy="2833747"/>
          </a:xfrm>
        </p:grpSpPr>
        <p:sp>
          <p:nvSpPr>
            <p:cNvPr id="124" name="Freeform 4"/>
            <p:cNvSpPr>
              <a:spLocks/>
            </p:cNvSpPr>
            <p:nvPr/>
          </p:nvSpPr>
          <p:spPr bwMode="auto">
            <a:xfrm>
              <a:off x="2504728" y="3573016"/>
              <a:ext cx="5458619" cy="1027111"/>
            </a:xfrm>
            <a:custGeom>
              <a:avLst/>
              <a:gdLst>
                <a:gd name="T0" fmla="*/ 0 w 3024"/>
                <a:gd name="T1" fmla="*/ 636 h 636"/>
                <a:gd name="T2" fmla="*/ 1520 w 3024"/>
                <a:gd name="T3" fmla="*/ 0 h 636"/>
                <a:gd name="T4" fmla="*/ 3024 w 3024"/>
                <a:gd name="T5" fmla="*/ 636 h 636"/>
                <a:gd name="T6" fmla="*/ 0 w 3024"/>
                <a:gd name="T7" fmla="*/ 636 h 636"/>
              </a:gdLst>
              <a:ahLst/>
              <a:cxnLst>
                <a:cxn ang="0">
                  <a:pos x="T0" y="T1"/>
                </a:cxn>
                <a:cxn ang="0">
                  <a:pos x="T2" y="T3"/>
                </a:cxn>
                <a:cxn ang="0">
                  <a:pos x="T4" y="T5"/>
                </a:cxn>
                <a:cxn ang="0">
                  <a:pos x="T6" y="T7"/>
                </a:cxn>
              </a:cxnLst>
              <a:rect l="0" t="0" r="r" b="b"/>
              <a:pathLst>
                <a:path w="3024" h="636">
                  <a:moveTo>
                    <a:pt x="0" y="636"/>
                  </a:moveTo>
                  <a:lnTo>
                    <a:pt x="1520" y="0"/>
                  </a:lnTo>
                  <a:lnTo>
                    <a:pt x="3024" y="636"/>
                  </a:lnTo>
                  <a:lnTo>
                    <a:pt x="0" y="636"/>
                  </a:lnTo>
                  <a:close/>
                </a:path>
              </a:pathLst>
            </a:custGeom>
            <a:gradFill rotWithShape="1">
              <a:gsLst>
                <a:gs pos="0">
                  <a:srgbClr val="FFFF99">
                    <a:gamma/>
                    <a:shade val="81961"/>
                    <a:invGamma/>
                  </a:srgbClr>
                </a:gs>
                <a:gs pos="100000">
                  <a:srgbClr val="FF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25" name="Rectangle 101"/>
            <p:cNvSpPr>
              <a:spLocks noChangeArrowheads="1"/>
            </p:cNvSpPr>
            <p:nvPr/>
          </p:nvSpPr>
          <p:spPr bwMode="auto">
            <a:xfrm>
              <a:off x="2504728" y="4600127"/>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26" name="Line 102"/>
            <p:cNvSpPr>
              <a:spLocks noChangeShapeType="1"/>
            </p:cNvSpPr>
            <p:nvPr/>
          </p:nvSpPr>
          <p:spPr bwMode="auto">
            <a:xfrm>
              <a:off x="2504728" y="5085902"/>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27" name="Text Box 103"/>
            <p:cNvSpPr txBox="1">
              <a:spLocks noChangeArrowheads="1"/>
            </p:cNvSpPr>
            <p:nvPr/>
          </p:nvSpPr>
          <p:spPr bwMode="auto">
            <a:xfrm>
              <a:off x="2516765" y="4623940"/>
              <a:ext cx="250741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dirty="0">
                  <a:solidFill>
                    <a:srgbClr val="0000CC"/>
                  </a:solidFill>
                  <a:ea typeface="黑体" pitchFamily="2" charset="-122"/>
                </a:rPr>
                <a:t>目的主机所在的网络</a:t>
              </a:r>
            </a:p>
          </p:txBody>
        </p:sp>
        <p:sp>
          <p:nvSpPr>
            <p:cNvPr id="128" name="Text Box 104"/>
            <p:cNvSpPr txBox="1">
              <a:spLocks noChangeArrowheads="1"/>
            </p:cNvSpPr>
            <p:nvPr/>
          </p:nvSpPr>
          <p:spPr bwMode="auto">
            <a:xfrm>
              <a:off x="5801567" y="4619177"/>
              <a:ext cx="1475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下一跳地址</a:t>
              </a:r>
            </a:p>
          </p:txBody>
        </p:sp>
        <p:sp>
          <p:nvSpPr>
            <p:cNvPr id="129" name="Line 105"/>
            <p:cNvSpPr>
              <a:spLocks noChangeShapeType="1"/>
            </p:cNvSpPr>
            <p:nvPr/>
          </p:nvSpPr>
          <p:spPr bwMode="auto">
            <a:xfrm>
              <a:off x="5234036" y="4600127"/>
              <a:ext cx="0" cy="17780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30" name="Line 106"/>
            <p:cNvSpPr>
              <a:spLocks noChangeShapeType="1"/>
            </p:cNvSpPr>
            <p:nvPr/>
          </p:nvSpPr>
          <p:spPr bwMode="auto">
            <a:xfrm>
              <a:off x="2504728" y="5408164"/>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31" name="Line 107"/>
            <p:cNvSpPr>
              <a:spLocks noChangeShapeType="1"/>
            </p:cNvSpPr>
            <p:nvPr/>
          </p:nvSpPr>
          <p:spPr bwMode="auto">
            <a:xfrm>
              <a:off x="2504728" y="5732014"/>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32" name="Line 108"/>
            <p:cNvSpPr>
              <a:spLocks noChangeShapeType="1"/>
            </p:cNvSpPr>
            <p:nvPr/>
          </p:nvSpPr>
          <p:spPr bwMode="auto">
            <a:xfrm>
              <a:off x="2504728" y="6055864"/>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133" name="Text Box 109"/>
            <p:cNvSpPr txBox="1">
              <a:spLocks noChangeArrowheads="1"/>
            </p:cNvSpPr>
            <p:nvPr/>
          </p:nvSpPr>
          <p:spPr bwMode="auto">
            <a:xfrm>
              <a:off x="3242517" y="5035103"/>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20.0.0.0</a:t>
              </a:r>
            </a:p>
          </p:txBody>
        </p:sp>
        <p:sp>
          <p:nvSpPr>
            <p:cNvPr id="134" name="Text Box 110"/>
            <p:cNvSpPr txBox="1">
              <a:spLocks noChangeArrowheads="1"/>
            </p:cNvSpPr>
            <p:nvPr/>
          </p:nvSpPr>
          <p:spPr bwMode="auto">
            <a:xfrm>
              <a:off x="3242517" y="5349427"/>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30.0.0.0</a:t>
              </a:r>
            </a:p>
          </p:txBody>
        </p:sp>
        <p:sp>
          <p:nvSpPr>
            <p:cNvPr id="135" name="Text Box 111"/>
            <p:cNvSpPr txBox="1">
              <a:spLocks noChangeArrowheads="1"/>
            </p:cNvSpPr>
            <p:nvPr/>
          </p:nvSpPr>
          <p:spPr bwMode="auto">
            <a:xfrm>
              <a:off x="3242517" y="5695503"/>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15.0.0.0</a:t>
              </a:r>
            </a:p>
          </p:txBody>
        </p:sp>
        <p:sp>
          <p:nvSpPr>
            <p:cNvPr id="136" name="Text Box 112"/>
            <p:cNvSpPr txBox="1">
              <a:spLocks noChangeArrowheads="1"/>
            </p:cNvSpPr>
            <p:nvPr/>
          </p:nvSpPr>
          <p:spPr bwMode="auto">
            <a:xfrm>
              <a:off x="3242517" y="5993952"/>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40.0.0.0</a:t>
              </a:r>
            </a:p>
          </p:txBody>
        </p:sp>
        <p:sp>
          <p:nvSpPr>
            <p:cNvPr id="137" name="Text Box 113"/>
            <p:cNvSpPr txBox="1">
              <a:spLocks noChangeArrowheads="1"/>
            </p:cNvSpPr>
            <p:nvPr/>
          </p:nvSpPr>
          <p:spPr bwMode="auto">
            <a:xfrm>
              <a:off x="5903036" y="5682803"/>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20.0.0.7</a:t>
              </a:r>
            </a:p>
          </p:txBody>
        </p:sp>
        <p:sp>
          <p:nvSpPr>
            <p:cNvPr id="138" name="Text Box 114"/>
            <p:cNvSpPr txBox="1">
              <a:spLocks noChangeArrowheads="1"/>
            </p:cNvSpPr>
            <p:nvPr/>
          </p:nvSpPr>
          <p:spPr bwMode="auto">
            <a:xfrm>
              <a:off x="5903036" y="6006653"/>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30.0.0.1</a:t>
              </a:r>
            </a:p>
          </p:txBody>
        </p:sp>
        <p:sp>
          <p:nvSpPr>
            <p:cNvPr id="139" name="Text Box 115"/>
            <p:cNvSpPr txBox="1">
              <a:spLocks noChangeArrowheads="1"/>
            </p:cNvSpPr>
            <p:nvPr/>
          </p:nvSpPr>
          <p:spPr bwMode="auto">
            <a:xfrm>
              <a:off x="5426654" y="5376414"/>
              <a:ext cx="2204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直接交付，接口 </a:t>
              </a:r>
              <a:r>
                <a:rPr kumimoji="1" lang="en-US" altLang="zh-CN" sz="2000" b="1">
                  <a:solidFill>
                    <a:srgbClr val="0000CC"/>
                  </a:solidFill>
                  <a:ea typeface="黑体" pitchFamily="2" charset="-122"/>
                </a:rPr>
                <a:t>1</a:t>
              </a:r>
            </a:p>
          </p:txBody>
        </p:sp>
        <p:sp>
          <p:nvSpPr>
            <p:cNvPr id="140" name="Text Box 116"/>
            <p:cNvSpPr txBox="1">
              <a:spLocks noChangeArrowheads="1"/>
            </p:cNvSpPr>
            <p:nvPr/>
          </p:nvSpPr>
          <p:spPr bwMode="auto">
            <a:xfrm>
              <a:off x="5426654" y="5031928"/>
              <a:ext cx="2204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直接交付，接口 </a:t>
              </a:r>
              <a:r>
                <a:rPr kumimoji="1" lang="en-US" altLang="zh-CN" sz="2000" b="1">
                  <a:solidFill>
                    <a:srgbClr val="0000CC"/>
                  </a:solidFill>
                  <a:ea typeface="黑体" pitchFamily="2" charset="-122"/>
                </a:rPr>
                <a:t>0</a:t>
              </a:r>
            </a:p>
          </p:txBody>
        </p:sp>
        <p:sp>
          <p:nvSpPr>
            <p:cNvPr id="141" name="Text Box 117"/>
            <p:cNvSpPr txBox="1">
              <a:spLocks noChangeArrowheads="1"/>
            </p:cNvSpPr>
            <p:nvPr/>
          </p:nvSpPr>
          <p:spPr bwMode="auto">
            <a:xfrm>
              <a:off x="3698264" y="4096071"/>
              <a:ext cx="28568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400" b="1" dirty="0">
                  <a:solidFill>
                    <a:srgbClr val="0000CC"/>
                  </a:solidFill>
                  <a:ea typeface="黑体" pitchFamily="2" charset="-122"/>
                </a:rPr>
                <a:t>路由器 </a:t>
              </a:r>
              <a:r>
                <a:rPr kumimoji="1" lang="en-US" altLang="zh-CN" sz="2400" b="1" dirty="0">
                  <a:solidFill>
                    <a:srgbClr val="0000CC"/>
                  </a:solidFill>
                  <a:ea typeface="黑体" pitchFamily="2" charset="-122"/>
                </a:rPr>
                <a:t>R</a:t>
              </a:r>
              <a:r>
                <a:rPr kumimoji="1" lang="en-US" altLang="zh-CN" sz="2400" b="1" baseline="-25000" dirty="0">
                  <a:solidFill>
                    <a:srgbClr val="0000CC"/>
                  </a:solidFill>
                  <a:ea typeface="黑体" pitchFamily="2" charset="-122"/>
                </a:rPr>
                <a:t>2</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的路由表</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4.5  </a:t>
            </a:r>
            <a:r>
              <a:rPr lang="zh-CN" altLang="zh-CN" dirty="0"/>
              <a:t>互联网的路由选择协议</a:t>
            </a:r>
            <a:endParaRPr lang="zh-CN" altLang="en-US" dirty="0"/>
          </a:p>
        </p:txBody>
      </p:sp>
      <p:sp>
        <p:nvSpPr>
          <p:cNvPr id="931843" name="Rectangle 3"/>
          <p:cNvSpPr>
            <a:spLocks noGrp="1" noChangeArrowheads="1"/>
          </p:cNvSpPr>
          <p:nvPr>
            <p:ph idx="1"/>
          </p:nvPr>
        </p:nvSpPr>
        <p:spPr/>
        <p:txBody>
          <a:bodyPr/>
          <a:lstStyle/>
          <a:p>
            <a:r>
              <a:rPr lang="en-US" altLang="zh-CN" dirty="0"/>
              <a:t>4.5.1  </a:t>
            </a:r>
            <a:r>
              <a:rPr lang="zh-CN" altLang="zh-CN" dirty="0"/>
              <a:t>有关路由选择协议的几个基本概念</a:t>
            </a:r>
          </a:p>
          <a:p>
            <a:r>
              <a:rPr lang="en-US" altLang="zh-CN" dirty="0" smtClean="0"/>
              <a:t>4.5.2  </a:t>
            </a:r>
            <a:r>
              <a:rPr lang="zh-CN" altLang="zh-CN" dirty="0"/>
              <a:t>内部网关</a:t>
            </a:r>
            <a:r>
              <a:rPr lang="zh-CN" altLang="zh-CN" dirty="0" smtClean="0"/>
              <a:t>协议</a:t>
            </a:r>
            <a:r>
              <a:rPr lang="en-US" altLang="zh-CN" dirty="0" smtClean="0"/>
              <a:t> RIP</a:t>
            </a:r>
            <a:endParaRPr lang="zh-CN" altLang="zh-CN" dirty="0"/>
          </a:p>
          <a:p>
            <a:r>
              <a:rPr lang="en-US" altLang="zh-CN" dirty="0" smtClean="0"/>
              <a:t>4.5.3  </a:t>
            </a:r>
            <a:r>
              <a:rPr lang="zh-CN" altLang="zh-CN" dirty="0"/>
              <a:t>内部网关</a:t>
            </a:r>
            <a:r>
              <a:rPr lang="zh-CN" altLang="zh-CN" dirty="0" smtClean="0"/>
              <a:t>协议</a:t>
            </a:r>
            <a:r>
              <a:rPr lang="en-US" altLang="zh-CN" dirty="0" smtClean="0"/>
              <a:t> OSPF</a:t>
            </a:r>
            <a:endParaRPr lang="zh-CN" altLang="zh-CN" dirty="0"/>
          </a:p>
          <a:p>
            <a:r>
              <a:rPr lang="en-US" altLang="zh-CN" dirty="0" smtClean="0"/>
              <a:t>4.5.4  </a:t>
            </a:r>
            <a:r>
              <a:rPr lang="zh-CN" altLang="zh-CN" dirty="0"/>
              <a:t>外部网关</a:t>
            </a:r>
            <a:r>
              <a:rPr lang="zh-CN" altLang="zh-CN" dirty="0" smtClean="0"/>
              <a:t>协议</a:t>
            </a:r>
            <a:r>
              <a:rPr lang="en-US" altLang="zh-CN" dirty="0" smtClean="0"/>
              <a:t> BGP</a:t>
            </a:r>
            <a:endParaRPr lang="zh-CN" altLang="zh-CN" dirty="0"/>
          </a:p>
          <a:p>
            <a:r>
              <a:rPr lang="en-US" altLang="zh-CN" dirty="0"/>
              <a:t>4.5.5  </a:t>
            </a:r>
            <a:r>
              <a:rPr lang="zh-CN" altLang="zh-CN" dirty="0"/>
              <a:t>路由器的构</a:t>
            </a:r>
            <a:r>
              <a:rPr lang="zh-CN" altLang="zh-CN" dirty="0" smtClean="0"/>
              <a:t>成</a:t>
            </a:r>
            <a:r>
              <a:rPr lang="zh-CN" altLang="en-US" dirty="0" smtClean="0"/>
              <a:t>（自学）</a:t>
            </a:r>
            <a:endParaRPr lang="zh-CN" altLang="zh-CN" dirty="0"/>
          </a:p>
          <a:p>
            <a:endParaRPr lang="zh-CN" altLang="en-US" dirty="0">
              <a:solidFill>
                <a:srgbClr val="0000CC"/>
              </a:solidFill>
            </a:endParaRPr>
          </a:p>
        </p:txBody>
      </p:sp>
    </p:spTree>
    <p:extLst>
      <p:ext uri="{BB962C8B-B14F-4D97-AF65-F5344CB8AC3E}">
        <p14:creationId xmlns:p14="http://schemas.microsoft.com/office/powerpoint/2010/main" xmlns="" val="1215075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3600" dirty="0" smtClean="0"/>
              <a:t>4.5.1  </a:t>
            </a:r>
            <a:r>
              <a:rPr lang="zh-CN" altLang="en-US" sz="3600" dirty="0"/>
              <a:t>有关路由选择协议的几个基本</a:t>
            </a:r>
            <a:r>
              <a:rPr lang="zh-CN" altLang="en-US" sz="3600" dirty="0" smtClean="0"/>
              <a:t>概念</a:t>
            </a:r>
            <a:endParaRPr lang="zh-CN" altLang="en-US" sz="3600" dirty="0"/>
          </a:p>
        </p:txBody>
      </p:sp>
      <p:sp>
        <p:nvSpPr>
          <p:cNvPr id="545795" name="Rectangle 3"/>
          <p:cNvSpPr>
            <a:spLocks noGrp="1" noChangeArrowheads="1"/>
          </p:cNvSpPr>
          <p:nvPr>
            <p:ph idx="1"/>
          </p:nvPr>
        </p:nvSpPr>
        <p:spPr/>
        <p:txBody>
          <a:bodyPr/>
          <a:lstStyle/>
          <a:p>
            <a:pPr>
              <a:buFont typeface="Wingdings" pitchFamily="2" charset="2"/>
              <a:buNone/>
            </a:pPr>
            <a:r>
              <a:rPr lang="en-US" altLang="zh-CN" sz="4400" dirty="0">
                <a:solidFill>
                  <a:srgbClr val="333399"/>
                </a:solidFill>
              </a:rPr>
              <a:t>1. </a:t>
            </a:r>
            <a:r>
              <a:rPr lang="zh-CN" altLang="en-US" sz="4400" dirty="0">
                <a:solidFill>
                  <a:srgbClr val="333399"/>
                </a:solidFill>
              </a:rPr>
              <a:t>理想的路由算法</a:t>
            </a:r>
          </a:p>
          <a:p>
            <a:pPr algn="just"/>
            <a:r>
              <a:rPr lang="zh-CN" altLang="en-US" dirty="0"/>
              <a:t>算法必须是正确的和完整的。 </a:t>
            </a:r>
          </a:p>
          <a:p>
            <a:pPr algn="just"/>
            <a:r>
              <a:rPr lang="zh-CN" altLang="en-US" dirty="0"/>
              <a:t>算法在计算上应简单。 </a:t>
            </a:r>
          </a:p>
          <a:p>
            <a:pPr algn="just"/>
            <a:r>
              <a:rPr lang="zh-CN" altLang="en-US" dirty="0"/>
              <a:t>算法应能适应通信量和网络拓扑的变化，这就是说，要有自适应性。 </a:t>
            </a:r>
          </a:p>
          <a:p>
            <a:pPr algn="just"/>
            <a:r>
              <a:rPr lang="zh-CN" altLang="en-US" dirty="0"/>
              <a:t>算法应具有稳定性。 </a:t>
            </a:r>
          </a:p>
          <a:p>
            <a:pPr algn="just"/>
            <a:r>
              <a:rPr lang="zh-CN" altLang="en-US" dirty="0"/>
              <a:t>算法应是公平的。 </a:t>
            </a:r>
          </a:p>
          <a:p>
            <a:pPr algn="just"/>
            <a:r>
              <a:rPr lang="zh-CN" altLang="en-US" dirty="0"/>
              <a:t>算法应是最佳的。 </a:t>
            </a:r>
          </a:p>
        </p:txBody>
      </p:sp>
    </p:spTree>
    <p:extLst>
      <p:ext uri="{BB962C8B-B14F-4D97-AF65-F5344CB8AC3E}">
        <p14:creationId xmlns:p14="http://schemas.microsoft.com/office/powerpoint/2010/main" xmlns="" val="3869384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5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lgn="ctr"/>
            <a:r>
              <a:rPr lang="zh-CN" altLang="en-US" dirty="0"/>
              <a:t>关于“最佳路由” </a:t>
            </a:r>
          </a:p>
        </p:txBody>
      </p:sp>
      <p:sp>
        <p:nvSpPr>
          <p:cNvPr id="547843" name="Rectangle 3"/>
          <p:cNvSpPr>
            <a:spLocks noGrp="1" noChangeArrowheads="1"/>
          </p:cNvSpPr>
          <p:nvPr>
            <p:ph idx="1"/>
          </p:nvPr>
        </p:nvSpPr>
        <p:spPr/>
        <p:txBody>
          <a:bodyPr/>
          <a:lstStyle/>
          <a:p>
            <a:pPr algn="just"/>
            <a:r>
              <a:rPr lang="zh-CN" altLang="en-US" dirty="0"/>
              <a:t>不存在一种绝对的最佳路由算法。</a:t>
            </a:r>
          </a:p>
          <a:p>
            <a:pPr algn="just"/>
            <a:r>
              <a:rPr lang="zh-CN" altLang="en-US" dirty="0">
                <a:solidFill>
                  <a:srgbClr val="0000FF"/>
                </a:solidFill>
              </a:rPr>
              <a:t>所谓“</a:t>
            </a:r>
            <a:r>
              <a:rPr lang="zh-CN" altLang="en-US" dirty="0">
                <a:solidFill>
                  <a:srgbClr val="FF0000"/>
                </a:solidFill>
              </a:rPr>
              <a:t>最佳</a:t>
            </a:r>
            <a:r>
              <a:rPr lang="zh-CN" altLang="en-US" dirty="0">
                <a:solidFill>
                  <a:srgbClr val="0000FF"/>
                </a:solidFill>
              </a:rPr>
              <a:t>”只能是相对于某一种特定要求下得出的较为合理的选择而已。</a:t>
            </a:r>
          </a:p>
          <a:p>
            <a:pPr algn="just"/>
            <a:r>
              <a:rPr lang="zh-CN" altLang="en-US" dirty="0"/>
              <a:t>实际的路由选择算法，应尽可能接近于理想的算法。 </a:t>
            </a:r>
          </a:p>
          <a:p>
            <a:pPr algn="just"/>
            <a:r>
              <a:rPr lang="zh-CN" altLang="en-US" dirty="0"/>
              <a:t>路由选择是个非常复杂的问题</a:t>
            </a:r>
          </a:p>
          <a:p>
            <a:pPr lvl="1" algn="just"/>
            <a:r>
              <a:rPr lang="zh-CN" altLang="en-US" dirty="0">
                <a:solidFill>
                  <a:srgbClr val="0000FF"/>
                </a:solidFill>
              </a:rPr>
              <a:t>它是网络中的所有结点共同协调工作的结果。</a:t>
            </a:r>
          </a:p>
          <a:p>
            <a:pPr lvl="1" algn="just"/>
            <a:r>
              <a:rPr lang="zh-CN" altLang="en-US" dirty="0">
                <a:solidFill>
                  <a:srgbClr val="0000FF"/>
                </a:solidFill>
              </a:rPr>
              <a:t>路由选择的环境往往是不断变化的，而这种变化有时无法事先知道。  </a:t>
            </a:r>
          </a:p>
        </p:txBody>
      </p:sp>
    </p:spTree>
    <p:extLst>
      <p:ext uri="{BB962C8B-B14F-4D97-AF65-F5344CB8AC3E}">
        <p14:creationId xmlns:p14="http://schemas.microsoft.com/office/powerpoint/2010/main" xmlns="" val="2289387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lgn="ctr"/>
            <a:r>
              <a:rPr lang="zh-CN" altLang="en-US" dirty="0"/>
              <a:t>从路由算法的自适应性考虑</a:t>
            </a:r>
          </a:p>
        </p:txBody>
      </p:sp>
      <p:sp>
        <p:nvSpPr>
          <p:cNvPr id="548867" name="Rectangle 3"/>
          <p:cNvSpPr>
            <a:spLocks noGrp="1" noChangeArrowheads="1"/>
          </p:cNvSpPr>
          <p:nvPr>
            <p:ph idx="1"/>
          </p:nvPr>
        </p:nvSpPr>
        <p:spPr/>
        <p:txBody>
          <a:bodyPr/>
          <a:lstStyle/>
          <a:p>
            <a:pPr algn="just"/>
            <a:r>
              <a:rPr lang="zh-CN" altLang="en-US" dirty="0">
                <a:solidFill>
                  <a:srgbClr val="FF0000"/>
                </a:solidFill>
              </a:rPr>
              <a:t>静态</a:t>
            </a:r>
            <a:r>
              <a:rPr lang="zh-CN" altLang="en-US" dirty="0"/>
              <a:t>路由选择策略</a:t>
            </a:r>
            <a:r>
              <a:rPr lang="en-US" altLang="zh-CN" dirty="0"/>
              <a:t>——</a:t>
            </a:r>
            <a:r>
              <a:rPr lang="zh-CN" altLang="en-US" dirty="0"/>
              <a:t>即</a:t>
            </a:r>
            <a:r>
              <a:rPr lang="zh-CN" altLang="en-US" dirty="0">
                <a:solidFill>
                  <a:srgbClr val="0000FF"/>
                </a:solidFill>
              </a:rPr>
              <a:t>非自适应路由选择，</a:t>
            </a:r>
            <a:r>
              <a:rPr lang="zh-CN" altLang="en-US" dirty="0"/>
              <a:t>其特点是简单和开销较小，但不能及时适应网络状态的变化。 </a:t>
            </a:r>
          </a:p>
          <a:p>
            <a:pPr algn="just"/>
            <a:r>
              <a:rPr lang="zh-CN" altLang="en-US" dirty="0">
                <a:solidFill>
                  <a:srgbClr val="FF0000"/>
                </a:solidFill>
              </a:rPr>
              <a:t>动态</a:t>
            </a:r>
            <a:r>
              <a:rPr lang="zh-CN" altLang="en-US" dirty="0"/>
              <a:t>路由选择策略</a:t>
            </a:r>
            <a:r>
              <a:rPr lang="en-US" altLang="zh-CN" dirty="0"/>
              <a:t>——</a:t>
            </a:r>
            <a:r>
              <a:rPr lang="zh-CN" altLang="en-US" dirty="0"/>
              <a:t>即</a:t>
            </a:r>
            <a:r>
              <a:rPr lang="zh-CN" altLang="en-US" dirty="0">
                <a:solidFill>
                  <a:srgbClr val="0000FF"/>
                </a:solidFill>
              </a:rPr>
              <a:t>自适应路由选择，</a:t>
            </a:r>
            <a:r>
              <a:rPr lang="zh-CN" altLang="en-US" dirty="0"/>
              <a:t>其特点是能较好地适应网络状态的变化，但实现起来较为复杂，开销也比较大。  </a:t>
            </a:r>
          </a:p>
        </p:txBody>
      </p:sp>
    </p:spTree>
    <p:extLst>
      <p:ext uri="{BB962C8B-B14F-4D97-AF65-F5344CB8AC3E}">
        <p14:creationId xmlns:p14="http://schemas.microsoft.com/office/powerpoint/2010/main" xmlns="" val="3540981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  </a:t>
            </a:r>
            <a:r>
              <a:rPr lang="zh-CN" altLang="en-US" dirty="0"/>
              <a:t>分层次的路由选择协议</a:t>
            </a:r>
          </a:p>
        </p:txBody>
      </p:sp>
      <p:sp>
        <p:nvSpPr>
          <p:cNvPr id="549891" name="Rectangle 3"/>
          <p:cNvSpPr>
            <a:spLocks noGrp="1" noChangeArrowheads="1"/>
          </p:cNvSpPr>
          <p:nvPr>
            <p:ph idx="1"/>
          </p:nvPr>
        </p:nvSpPr>
        <p:spPr/>
        <p:txBody>
          <a:bodyPr/>
          <a:lstStyle/>
          <a:p>
            <a:pPr algn="just"/>
            <a:r>
              <a:rPr lang="zh-CN" altLang="en-US" dirty="0" smtClean="0">
                <a:solidFill>
                  <a:srgbClr val="FF0000"/>
                </a:solidFill>
              </a:rPr>
              <a:t>互联网采用</a:t>
            </a:r>
            <a:r>
              <a:rPr lang="zh-CN" altLang="en-US" dirty="0">
                <a:solidFill>
                  <a:srgbClr val="FF0000"/>
                </a:solidFill>
              </a:rPr>
              <a:t>分层次的路由选择协议</a:t>
            </a:r>
            <a:r>
              <a:rPr lang="zh-CN" altLang="en-US" dirty="0" smtClean="0">
                <a:solidFill>
                  <a:srgbClr val="FF0000"/>
                </a:solidFill>
              </a:rPr>
              <a:t>。</a:t>
            </a:r>
            <a:r>
              <a:rPr lang="zh-CN" altLang="en-US" dirty="0" smtClean="0"/>
              <a:t>这是因为：</a:t>
            </a:r>
            <a:endParaRPr lang="zh-CN" altLang="en-US" dirty="0"/>
          </a:p>
          <a:p>
            <a:pPr lvl="1" algn="just">
              <a:buNone/>
            </a:pPr>
            <a:r>
              <a:rPr lang="en-US" altLang="zh-CN" dirty="0" smtClean="0"/>
              <a:t>(1) </a:t>
            </a:r>
            <a:r>
              <a:rPr lang="zh-CN" altLang="en-US" dirty="0" smtClean="0"/>
              <a:t>互联网的</a:t>
            </a:r>
            <a:r>
              <a:rPr lang="zh-CN" altLang="en-US" dirty="0"/>
              <a:t>规模非常大。如果让所有的路由器知道所有的网络应怎样到达，则这种路由表将非常大，处理起来也太花时间。而所有这些路由器之间交换路由信息所需的带宽就会</a:t>
            </a:r>
            <a:r>
              <a:rPr lang="zh-CN" altLang="en-US" dirty="0" smtClean="0"/>
              <a:t>使</a:t>
            </a:r>
            <a:r>
              <a:rPr lang="zh-CN" altLang="en-US" dirty="0"/>
              <a:t>互联网</a:t>
            </a:r>
            <a:r>
              <a:rPr lang="zh-CN" altLang="en-US" dirty="0" smtClean="0"/>
              <a:t>的</a:t>
            </a:r>
            <a:r>
              <a:rPr lang="zh-CN" altLang="en-US" dirty="0"/>
              <a:t>通信链路饱和。</a:t>
            </a:r>
          </a:p>
          <a:p>
            <a:pPr lvl="1" algn="just">
              <a:buNone/>
            </a:pPr>
            <a:r>
              <a:rPr lang="en-US" altLang="zh-CN" dirty="0" smtClean="0"/>
              <a:t>(2) </a:t>
            </a:r>
            <a:r>
              <a:rPr lang="zh-CN" altLang="en-US" dirty="0" smtClean="0"/>
              <a:t>许多</a:t>
            </a:r>
            <a:r>
              <a:rPr lang="zh-CN" altLang="en-US" dirty="0"/>
              <a:t>单位不愿意外界了解自己单位网络的布局细节和本部门所采用的路由选择协议（这属于本部门内部的事情），但同时还希望连接</a:t>
            </a:r>
            <a:r>
              <a:rPr lang="zh-CN" altLang="en-US" dirty="0" smtClean="0"/>
              <a:t>到</a:t>
            </a:r>
            <a:r>
              <a:rPr lang="zh-CN" altLang="en-US" dirty="0"/>
              <a:t>互联网</a:t>
            </a:r>
            <a:r>
              <a:rPr lang="zh-CN" altLang="en-US" dirty="0" smtClean="0"/>
              <a:t>上</a:t>
            </a:r>
            <a:r>
              <a:rPr lang="zh-CN" altLang="en-US" dirty="0"/>
              <a:t>。   </a:t>
            </a:r>
          </a:p>
        </p:txBody>
      </p:sp>
    </p:spTree>
    <p:extLst>
      <p:ext uri="{BB962C8B-B14F-4D97-AF65-F5344CB8AC3E}">
        <p14:creationId xmlns:p14="http://schemas.microsoft.com/office/powerpoint/2010/main" xmlns="" val="681491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8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9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95300" y="188640"/>
            <a:ext cx="9066212" cy="1512168"/>
          </a:xfrm>
        </p:spPr>
        <p:txBody>
          <a:bodyPr/>
          <a:lstStyle/>
          <a:p>
            <a:pPr algn="ctr"/>
            <a:r>
              <a:rPr lang="zh-CN" altLang="en-US" dirty="0"/>
              <a:t>自治系统 </a:t>
            </a:r>
            <a:r>
              <a:rPr lang="en-US" altLang="zh-CN" dirty="0"/>
              <a:t>AS</a:t>
            </a:r>
            <a:br>
              <a:rPr lang="en-US" altLang="zh-CN" dirty="0"/>
            </a:br>
            <a:r>
              <a:rPr lang="en-US" altLang="zh-CN" dirty="0"/>
              <a:t>(Autonomous System) </a:t>
            </a:r>
          </a:p>
        </p:txBody>
      </p:sp>
      <p:sp>
        <p:nvSpPr>
          <p:cNvPr id="550916" name="Rectangle 4"/>
          <p:cNvSpPr>
            <a:spLocks noGrp="1" noChangeArrowheads="1"/>
          </p:cNvSpPr>
          <p:nvPr>
            <p:ph idx="1"/>
          </p:nvPr>
        </p:nvSpPr>
        <p:spPr>
          <a:xfrm>
            <a:off x="495300" y="1772816"/>
            <a:ext cx="9066212" cy="4358109"/>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solidFill>
                  <a:srgbClr val="FF0000"/>
                </a:solidFill>
              </a:rPr>
              <a:t>自治系统 </a:t>
            </a:r>
            <a:r>
              <a:rPr lang="en-US" altLang="zh-CN" sz="2800" dirty="0">
                <a:solidFill>
                  <a:srgbClr val="FF0000"/>
                </a:solidFill>
              </a:rPr>
              <a:t>AS </a:t>
            </a:r>
            <a:r>
              <a:rPr lang="zh-CN" altLang="en-US" sz="2800" dirty="0">
                <a:solidFill>
                  <a:srgbClr val="FF0000"/>
                </a:solidFill>
              </a:rPr>
              <a:t>的定义：</a:t>
            </a:r>
            <a:r>
              <a:rPr lang="zh-CN" altLang="en-US" sz="2800" dirty="0"/>
              <a:t>在单一的技术管理下的一组路由器，而这些路由器使用一种 </a:t>
            </a:r>
            <a:r>
              <a:rPr lang="en-US" altLang="zh-CN" sz="2800" dirty="0"/>
              <a:t>AS </a:t>
            </a:r>
            <a:r>
              <a:rPr lang="zh-CN" altLang="en-US" sz="2800" dirty="0"/>
              <a:t>内部的路由选择协议和共同的度量以确定分组在该 </a:t>
            </a:r>
            <a:r>
              <a:rPr lang="en-US" altLang="zh-CN" sz="2800" dirty="0"/>
              <a:t>AS </a:t>
            </a:r>
            <a:r>
              <a:rPr lang="zh-CN" altLang="en-US" sz="2800" dirty="0"/>
              <a:t>内的路由，同时还使用一种 </a:t>
            </a:r>
            <a:r>
              <a:rPr lang="en-US" altLang="zh-CN" sz="2800" dirty="0"/>
              <a:t>AS </a:t>
            </a:r>
            <a:r>
              <a:rPr lang="zh-CN" altLang="en-US" sz="2800" dirty="0"/>
              <a:t>之间的路由选择协议用以确定分组在 </a:t>
            </a:r>
            <a:r>
              <a:rPr lang="en-US" altLang="zh-CN" sz="2800" dirty="0"/>
              <a:t>AS</a:t>
            </a:r>
            <a:r>
              <a:rPr lang="zh-CN" altLang="en-US" sz="2800" dirty="0"/>
              <a:t>之间的路由。</a:t>
            </a:r>
          </a:p>
          <a:p>
            <a:pPr algn="just"/>
            <a:r>
              <a:rPr lang="zh-CN" altLang="en-US" sz="2800" dirty="0" smtClean="0"/>
              <a:t>对</a:t>
            </a:r>
            <a:r>
              <a:rPr lang="zh-CN" altLang="en-US" sz="2800" dirty="0"/>
              <a:t>自治系统 </a:t>
            </a:r>
            <a:r>
              <a:rPr lang="en-US" altLang="zh-CN" sz="2800" dirty="0"/>
              <a:t>AS </a:t>
            </a:r>
            <a:r>
              <a:rPr lang="zh-CN" altLang="en-US" sz="2800" dirty="0"/>
              <a:t>的定义是强调下面的事实：尽管一个 </a:t>
            </a:r>
            <a:r>
              <a:rPr lang="en-US" altLang="zh-CN" sz="2800" dirty="0"/>
              <a:t>AS </a:t>
            </a:r>
            <a:r>
              <a:rPr lang="zh-CN" altLang="en-US" sz="2800" dirty="0" smtClean="0"/>
              <a:t>使</a:t>
            </a:r>
            <a:r>
              <a:rPr lang="zh-CN" altLang="en-US" sz="2800" dirty="0"/>
              <a:t>用了多种内部路由选择协议和度量，但</a:t>
            </a:r>
            <a:r>
              <a:rPr lang="zh-CN" altLang="en-US" sz="2800" dirty="0">
                <a:solidFill>
                  <a:srgbClr val="FF0000"/>
                </a:solidFill>
              </a:rPr>
              <a:t>重要的是一个 </a:t>
            </a:r>
            <a:r>
              <a:rPr lang="en-US" altLang="zh-CN" sz="2800" dirty="0">
                <a:solidFill>
                  <a:srgbClr val="FF0000"/>
                </a:solidFill>
              </a:rPr>
              <a:t>AS </a:t>
            </a:r>
            <a:r>
              <a:rPr lang="zh-CN" altLang="en-US" sz="2800" dirty="0">
                <a:solidFill>
                  <a:srgbClr val="FF0000"/>
                </a:solidFill>
              </a:rPr>
              <a:t>对其他 </a:t>
            </a:r>
            <a:r>
              <a:rPr lang="en-US" altLang="zh-CN" sz="2800" dirty="0">
                <a:solidFill>
                  <a:srgbClr val="FF0000"/>
                </a:solidFill>
              </a:rPr>
              <a:t>AS </a:t>
            </a:r>
            <a:r>
              <a:rPr lang="zh-CN" altLang="en-US" sz="2800" dirty="0">
                <a:solidFill>
                  <a:srgbClr val="FF0000"/>
                </a:solidFill>
              </a:rPr>
              <a:t>表现出的是一个单一的和一致的路由选择策略。</a:t>
            </a:r>
          </a:p>
        </p:txBody>
      </p:sp>
      <p:sp>
        <p:nvSpPr>
          <p:cNvPr id="550915" name="Rectangle 3"/>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430356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自治系统 </a:t>
            </a:r>
            <a:r>
              <a:rPr lang="en-US" altLang="zh-CN" dirty="0"/>
              <a:t>AS</a:t>
            </a:r>
            <a:endParaRPr lang="zh-CN" altLang="en-US" dirty="0"/>
          </a:p>
        </p:txBody>
      </p:sp>
      <p:grpSp>
        <p:nvGrpSpPr>
          <p:cNvPr id="5" name="Group 250"/>
          <p:cNvGrpSpPr>
            <a:grpSpLocks/>
          </p:cNvGrpSpPr>
          <p:nvPr/>
        </p:nvGrpSpPr>
        <p:grpSpPr bwMode="auto">
          <a:xfrm>
            <a:off x="1426840" y="1218858"/>
            <a:ext cx="7414592" cy="4802430"/>
            <a:chOff x="657" y="1056"/>
            <a:chExt cx="4368" cy="2815"/>
          </a:xfrm>
        </p:grpSpPr>
        <p:grpSp>
          <p:nvGrpSpPr>
            <p:cNvPr id="6" name="Group 127"/>
            <p:cNvGrpSpPr>
              <a:grpSpLocks/>
            </p:cNvGrpSpPr>
            <p:nvPr/>
          </p:nvGrpSpPr>
          <p:grpSpPr bwMode="auto">
            <a:xfrm>
              <a:off x="657" y="1056"/>
              <a:ext cx="4368" cy="2815"/>
              <a:chOff x="657" y="1056"/>
              <a:chExt cx="4368" cy="2815"/>
            </a:xfrm>
          </p:grpSpPr>
          <p:sp>
            <p:nvSpPr>
              <p:cNvPr id="8" name="Text Box 7"/>
              <p:cNvSpPr txBox="1">
                <a:spLocks noChangeArrowheads="1"/>
              </p:cNvSpPr>
              <p:nvPr/>
            </p:nvSpPr>
            <p:spPr bwMode="auto">
              <a:xfrm>
                <a:off x="1843" y="1538"/>
                <a:ext cx="34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nvGrpSpPr>
              <p:cNvPr id="9" name="Group 8"/>
              <p:cNvGrpSpPr>
                <a:grpSpLocks/>
              </p:cNvGrpSpPr>
              <p:nvPr/>
            </p:nvGrpSpPr>
            <p:grpSpPr bwMode="auto">
              <a:xfrm>
                <a:off x="657" y="2625"/>
                <a:ext cx="1872" cy="1246"/>
                <a:chOff x="672" y="2304"/>
                <a:chExt cx="1872" cy="1246"/>
              </a:xfrm>
            </p:grpSpPr>
            <p:sp>
              <p:nvSpPr>
                <p:cNvPr id="94" name="Rectangle 9"/>
                <p:cNvSpPr>
                  <a:spLocks noChangeArrowheads="1"/>
                </p:cNvSpPr>
                <p:nvPr/>
              </p:nvSpPr>
              <p:spPr bwMode="auto">
                <a:xfrm>
                  <a:off x="672" y="2304"/>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5" name="Oval 10"/>
                <p:cNvSpPr>
                  <a:spLocks noChangeArrowheads="1"/>
                </p:cNvSpPr>
                <p:nvPr/>
              </p:nvSpPr>
              <p:spPr bwMode="auto">
                <a:xfrm>
                  <a:off x="1008"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6" name="Group 11"/>
                <p:cNvGrpSpPr>
                  <a:grpSpLocks/>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97" name="Oval 15"/>
                <p:cNvSpPr>
                  <a:spLocks noChangeArrowheads="1"/>
                </p:cNvSpPr>
                <p:nvPr/>
              </p:nvSpPr>
              <p:spPr bwMode="auto">
                <a:xfrm>
                  <a:off x="960"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8" name="Oval 16"/>
                <p:cNvSpPr>
                  <a:spLocks noChangeArrowheads="1"/>
                </p:cNvSpPr>
                <p:nvPr/>
              </p:nvSpPr>
              <p:spPr bwMode="auto">
                <a:xfrm>
                  <a:off x="1920" y="244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99" name="Group 17"/>
                <p:cNvGrpSpPr>
                  <a:grpSpLocks/>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0" name="Line 21"/>
                <p:cNvSpPr>
                  <a:spLocks noChangeShapeType="1"/>
                </p:cNvSpPr>
                <p:nvPr/>
              </p:nvSpPr>
              <p:spPr bwMode="auto">
                <a:xfrm>
                  <a:off x="1200" y="2496"/>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1" name="Line 22"/>
                <p:cNvSpPr>
                  <a:spLocks noChangeShapeType="1"/>
                </p:cNvSpPr>
                <p:nvPr/>
              </p:nvSpPr>
              <p:spPr bwMode="auto">
                <a:xfrm flipH="1">
                  <a:off x="1008" y="2544"/>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2" name="Line 23"/>
                <p:cNvSpPr>
                  <a:spLocks noChangeShapeType="1"/>
                </p:cNvSpPr>
                <p:nvPr/>
              </p:nvSpPr>
              <p:spPr bwMode="auto">
                <a:xfrm>
                  <a:off x="1008" y="2832"/>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3" name="Line 24"/>
                <p:cNvSpPr>
                  <a:spLocks noChangeShapeType="1"/>
                </p:cNvSpPr>
                <p:nvPr/>
              </p:nvSpPr>
              <p:spPr bwMode="auto">
                <a:xfrm>
                  <a:off x="1152" y="307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4" name="Line 25"/>
                <p:cNvSpPr>
                  <a:spLocks noChangeShapeType="1"/>
                </p:cNvSpPr>
                <p:nvPr/>
              </p:nvSpPr>
              <p:spPr bwMode="auto">
                <a:xfrm flipV="1">
                  <a:off x="1680" y="2976"/>
                  <a:ext cx="384" cy="96"/>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05" name="Oval 26"/>
                <p:cNvSpPr>
                  <a:spLocks noChangeArrowheads="1"/>
                </p:cNvSpPr>
                <p:nvPr/>
              </p:nvSpPr>
              <p:spPr bwMode="auto">
                <a:xfrm>
                  <a:off x="1296" y="28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6" name="Oval 27"/>
                <p:cNvSpPr>
                  <a:spLocks noChangeArrowheads="1"/>
                </p:cNvSpPr>
                <p:nvPr/>
              </p:nvSpPr>
              <p:spPr bwMode="auto">
                <a:xfrm>
                  <a:off x="1488" y="302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07" name="Line 28"/>
                <p:cNvSpPr>
                  <a:spLocks noChangeShapeType="1"/>
                </p:cNvSpPr>
                <p:nvPr/>
              </p:nvSpPr>
              <p:spPr bwMode="auto">
                <a:xfrm>
                  <a:off x="1152" y="2544"/>
                  <a:ext cx="192" cy="288"/>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08" name="Group 29"/>
                <p:cNvGrpSpPr>
                  <a:grpSpLocks/>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0" name="Line 34"/>
                <p:cNvSpPr>
                  <a:spLocks noChangeShapeType="1"/>
                </p:cNvSpPr>
                <p:nvPr/>
              </p:nvSpPr>
              <p:spPr bwMode="auto">
                <a:xfrm flipH="1">
                  <a:off x="1632" y="2544"/>
                  <a:ext cx="384" cy="48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111" name="Group 35"/>
                <p:cNvGrpSpPr>
                  <a:grpSpLocks/>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112" name="Line 39"/>
                <p:cNvSpPr>
                  <a:spLocks noChangeShapeType="1"/>
                </p:cNvSpPr>
                <p:nvPr/>
              </p:nvSpPr>
              <p:spPr bwMode="auto">
                <a:xfrm>
                  <a:off x="2064" y="2544"/>
                  <a:ext cx="144" cy="336"/>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13" name="Text Box 40"/>
                <p:cNvSpPr txBox="1">
                  <a:spLocks noChangeArrowheads="1"/>
                </p:cNvSpPr>
                <p:nvPr/>
              </p:nvSpPr>
              <p:spPr bwMode="auto">
                <a:xfrm>
                  <a:off x="1920" y="2993"/>
                  <a:ext cx="34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R4</a:t>
                  </a:r>
                </a:p>
              </p:txBody>
            </p:sp>
            <p:sp>
              <p:nvSpPr>
                <p:cNvPr id="114" name="Text Box 41"/>
                <p:cNvSpPr txBox="1">
                  <a:spLocks noChangeArrowheads="1"/>
                </p:cNvSpPr>
                <p:nvPr/>
              </p:nvSpPr>
              <p:spPr bwMode="auto">
                <a:xfrm>
                  <a:off x="1164" y="3279"/>
                  <a:ext cx="83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0" name="Group 126"/>
              <p:cNvGrpSpPr>
                <a:grpSpLocks/>
              </p:cNvGrpSpPr>
              <p:nvPr/>
            </p:nvGrpSpPr>
            <p:grpSpPr bwMode="auto">
              <a:xfrm>
                <a:off x="3153" y="2625"/>
                <a:ext cx="1872" cy="1246"/>
                <a:chOff x="3153" y="2625"/>
                <a:chExt cx="1872" cy="1246"/>
              </a:xfrm>
            </p:grpSpPr>
            <p:sp>
              <p:nvSpPr>
                <p:cNvPr id="69" name="Rectangle 43"/>
                <p:cNvSpPr>
                  <a:spLocks noChangeArrowheads="1"/>
                </p:cNvSpPr>
                <p:nvPr/>
              </p:nvSpPr>
              <p:spPr bwMode="auto">
                <a:xfrm>
                  <a:off x="3153" y="2625"/>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0" name="Oval 44"/>
                <p:cNvSpPr>
                  <a:spLocks noChangeArrowheads="1"/>
                </p:cNvSpPr>
                <p:nvPr/>
              </p:nvSpPr>
              <p:spPr bwMode="auto">
                <a:xfrm>
                  <a:off x="3297" y="281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1" name="Oval 45"/>
                <p:cNvSpPr>
                  <a:spLocks noChangeArrowheads="1"/>
                </p:cNvSpPr>
                <p:nvPr/>
              </p:nvSpPr>
              <p:spPr bwMode="auto">
                <a:xfrm>
                  <a:off x="3345"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2" name="Oval 46"/>
                <p:cNvSpPr>
                  <a:spLocks noChangeArrowheads="1"/>
                </p:cNvSpPr>
                <p:nvPr/>
              </p:nvSpPr>
              <p:spPr bwMode="auto">
                <a:xfrm>
                  <a:off x="4689" y="3057"/>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4" name="Line 48"/>
                <p:cNvSpPr>
                  <a:spLocks noChangeShapeType="1"/>
                </p:cNvSpPr>
                <p:nvPr/>
              </p:nvSpPr>
              <p:spPr bwMode="auto">
                <a:xfrm>
                  <a:off x="3537" y="3441"/>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5" name="Line 49"/>
                <p:cNvSpPr>
                  <a:spLocks noChangeShapeType="1"/>
                </p:cNvSpPr>
                <p:nvPr/>
              </p:nvSpPr>
              <p:spPr bwMode="auto">
                <a:xfrm flipV="1">
                  <a:off x="4257" y="3345"/>
                  <a:ext cx="288" cy="96"/>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6" name="Oval 50"/>
                <p:cNvSpPr>
                  <a:spLocks noChangeArrowheads="1"/>
                </p:cNvSpPr>
                <p:nvPr/>
              </p:nvSpPr>
              <p:spPr bwMode="auto">
                <a:xfrm>
                  <a:off x="4113" y="3393"/>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77" name="Group 51"/>
                <p:cNvGrpSpPr>
                  <a:grpSpLocks/>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0" name="Group 57"/>
                <p:cNvGrpSpPr>
                  <a:grpSpLocks/>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1" name="Line 61"/>
                <p:cNvSpPr>
                  <a:spLocks noChangeShapeType="1"/>
                </p:cNvSpPr>
                <p:nvPr/>
              </p:nvSpPr>
              <p:spPr bwMode="auto">
                <a:xfrm>
                  <a:off x="4209" y="2913"/>
                  <a:ext cx="480" cy="192"/>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82" name="Group 62"/>
                <p:cNvGrpSpPr>
                  <a:grpSpLocks/>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83" name="Text Box 66"/>
                <p:cNvSpPr txBox="1">
                  <a:spLocks noChangeArrowheads="1"/>
                </p:cNvSpPr>
                <p:nvPr/>
              </p:nvSpPr>
              <p:spPr bwMode="auto">
                <a:xfrm>
                  <a:off x="4209" y="2642"/>
                  <a:ext cx="34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R3</a:t>
                  </a:r>
                </a:p>
              </p:txBody>
            </p:sp>
            <p:sp>
              <p:nvSpPr>
                <p:cNvPr id="84" name="Text Box 67"/>
                <p:cNvSpPr txBox="1">
                  <a:spLocks noChangeArrowheads="1"/>
                </p:cNvSpPr>
                <p:nvPr/>
              </p:nvSpPr>
              <p:spPr bwMode="auto">
                <a:xfrm>
                  <a:off x="3729" y="3600"/>
                  <a:ext cx="83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1" name="Group 68"/>
              <p:cNvGrpSpPr>
                <a:grpSpLocks/>
              </p:cNvGrpSpPr>
              <p:nvPr/>
            </p:nvGrpSpPr>
            <p:grpSpPr bwMode="auto">
              <a:xfrm>
                <a:off x="657" y="1056"/>
                <a:ext cx="1872" cy="1281"/>
                <a:chOff x="672" y="735"/>
                <a:chExt cx="1872" cy="1281"/>
              </a:xfrm>
            </p:grpSpPr>
            <p:sp>
              <p:nvSpPr>
                <p:cNvPr id="46" name="Rectangle 69"/>
                <p:cNvSpPr>
                  <a:spLocks noChangeArrowheads="1"/>
                </p:cNvSpPr>
                <p:nvPr/>
              </p:nvSpPr>
              <p:spPr bwMode="auto">
                <a:xfrm>
                  <a:off x="672"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7" name="Oval 70"/>
                <p:cNvSpPr>
                  <a:spLocks noChangeArrowheads="1"/>
                </p:cNvSpPr>
                <p:nvPr/>
              </p:nvSpPr>
              <p:spPr bwMode="auto">
                <a:xfrm>
                  <a:off x="1008" y="115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48" name="Group 71"/>
                <p:cNvGrpSpPr>
                  <a:grpSpLocks/>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49" name="Oval 75"/>
                <p:cNvSpPr>
                  <a:spLocks noChangeArrowheads="1"/>
                </p:cNvSpPr>
                <p:nvPr/>
              </p:nvSpPr>
              <p:spPr bwMode="auto">
                <a:xfrm>
                  <a:off x="960" y="1728"/>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50" name="Oval 76"/>
                <p:cNvSpPr>
                  <a:spLocks noChangeArrowheads="1"/>
                </p:cNvSpPr>
                <p:nvPr/>
              </p:nvSpPr>
              <p:spPr bwMode="auto">
                <a:xfrm>
                  <a:off x="2064" y="1632"/>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51" name="Group 77"/>
                <p:cNvGrpSpPr>
                  <a:grpSpLocks/>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52" name="Group 81"/>
                <p:cNvGrpSpPr>
                  <a:grpSpLocks/>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53" name="Line 85"/>
                <p:cNvSpPr>
                  <a:spLocks noChangeShapeType="1"/>
                </p:cNvSpPr>
                <p:nvPr/>
              </p:nvSpPr>
              <p:spPr bwMode="auto">
                <a:xfrm>
                  <a:off x="1200" y="1200"/>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4" name="Line 86"/>
                <p:cNvSpPr>
                  <a:spLocks noChangeShapeType="1"/>
                </p:cNvSpPr>
                <p:nvPr/>
              </p:nvSpPr>
              <p:spPr bwMode="auto">
                <a:xfrm flipH="1">
                  <a:off x="1008" y="1248"/>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5" name="Line 87"/>
                <p:cNvSpPr>
                  <a:spLocks noChangeShapeType="1"/>
                </p:cNvSpPr>
                <p:nvPr/>
              </p:nvSpPr>
              <p:spPr bwMode="auto">
                <a:xfrm>
                  <a:off x="1008" y="1536"/>
                  <a:ext cx="48" cy="192"/>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6" name="Line 88"/>
                <p:cNvSpPr>
                  <a:spLocks noChangeShapeType="1"/>
                </p:cNvSpPr>
                <p:nvPr/>
              </p:nvSpPr>
              <p:spPr bwMode="auto">
                <a:xfrm>
                  <a:off x="1152" y="1776"/>
                  <a:ext cx="336" cy="48"/>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7" name="Line 89"/>
                <p:cNvSpPr>
                  <a:spLocks noChangeShapeType="1"/>
                </p:cNvSpPr>
                <p:nvPr/>
              </p:nvSpPr>
              <p:spPr bwMode="auto">
                <a:xfrm flipV="1">
                  <a:off x="1728" y="1680"/>
                  <a:ext cx="336" cy="144"/>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59" name="Text Box 91"/>
                <p:cNvSpPr txBox="1">
                  <a:spLocks noChangeArrowheads="1"/>
                </p:cNvSpPr>
                <p:nvPr/>
              </p:nvSpPr>
              <p:spPr bwMode="auto">
                <a:xfrm>
                  <a:off x="1164" y="735"/>
                  <a:ext cx="83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grpSp>
            <p:nvGrpSpPr>
              <p:cNvPr id="12" name="Group 92"/>
              <p:cNvGrpSpPr>
                <a:grpSpLocks/>
              </p:cNvGrpSpPr>
              <p:nvPr/>
            </p:nvGrpSpPr>
            <p:grpSpPr bwMode="auto">
              <a:xfrm>
                <a:off x="3153" y="1056"/>
                <a:ext cx="1872" cy="1281"/>
                <a:chOff x="3168" y="735"/>
                <a:chExt cx="1872" cy="1281"/>
              </a:xfrm>
            </p:grpSpPr>
            <p:sp>
              <p:nvSpPr>
                <p:cNvPr id="16" name="Rectangle 93"/>
                <p:cNvSpPr>
                  <a:spLocks noChangeArrowheads="1"/>
                </p:cNvSpPr>
                <p:nvPr/>
              </p:nvSpPr>
              <p:spPr bwMode="auto">
                <a:xfrm>
                  <a:off x="3168" y="1008"/>
                  <a:ext cx="1872" cy="100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7" name="Oval 94"/>
                <p:cNvSpPr>
                  <a:spLocks noChangeArrowheads="1"/>
                </p:cNvSpPr>
                <p:nvPr/>
              </p:nvSpPr>
              <p:spPr bwMode="auto">
                <a:xfrm>
                  <a:off x="3360" y="134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8" name="Oval 95"/>
                <p:cNvSpPr>
                  <a:spLocks noChangeArrowheads="1"/>
                </p:cNvSpPr>
                <p:nvPr/>
              </p:nvSpPr>
              <p:spPr bwMode="auto">
                <a:xfrm>
                  <a:off x="3936"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19" name="Oval 96"/>
                <p:cNvSpPr>
                  <a:spLocks noChangeArrowheads="1"/>
                </p:cNvSpPr>
                <p:nvPr/>
              </p:nvSpPr>
              <p:spPr bwMode="auto">
                <a:xfrm>
                  <a:off x="4704" y="1776"/>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0" name="Line 97"/>
                <p:cNvSpPr>
                  <a:spLocks noChangeShapeType="1"/>
                </p:cNvSpPr>
                <p:nvPr/>
              </p:nvSpPr>
              <p:spPr bwMode="auto">
                <a:xfrm>
                  <a:off x="4224" y="1200"/>
                  <a:ext cx="528" cy="576"/>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1" name="Line 98"/>
                <p:cNvSpPr>
                  <a:spLocks noChangeShapeType="1"/>
                </p:cNvSpPr>
                <p:nvPr/>
              </p:nvSpPr>
              <p:spPr bwMode="auto">
                <a:xfrm flipH="1">
                  <a:off x="3504" y="1152"/>
                  <a:ext cx="624" cy="24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2" name="Line 99"/>
                <p:cNvSpPr>
                  <a:spLocks noChangeShapeType="1"/>
                </p:cNvSpPr>
                <p:nvPr/>
              </p:nvSpPr>
              <p:spPr bwMode="auto">
                <a:xfrm>
                  <a:off x="4752" y="1200"/>
                  <a:ext cx="48" cy="624"/>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3" name="Line 100"/>
                <p:cNvSpPr>
                  <a:spLocks noChangeShapeType="1"/>
                </p:cNvSpPr>
                <p:nvPr/>
              </p:nvSpPr>
              <p:spPr bwMode="auto">
                <a:xfrm>
                  <a:off x="3648" y="182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4" name="Line 101"/>
                <p:cNvSpPr>
                  <a:spLocks noChangeShapeType="1"/>
                </p:cNvSpPr>
                <p:nvPr/>
              </p:nvSpPr>
              <p:spPr bwMode="auto">
                <a:xfrm flipV="1">
                  <a:off x="4080" y="1152"/>
                  <a:ext cx="624" cy="624"/>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nvGrpSpPr>
                <p:cNvPr id="25" name="Group 102"/>
                <p:cNvGrpSpPr>
                  <a:grpSpLocks/>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26" name="Line 106"/>
                <p:cNvSpPr>
                  <a:spLocks noChangeShapeType="1"/>
                </p:cNvSpPr>
                <p:nvPr/>
              </p:nvSpPr>
              <p:spPr bwMode="auto">
                <a:xfrm flipH="1">
                  <a:off x="3456" y="1440"/>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27" name="Oval 107"/>
                <p:cNvSpPr>
                  <a:spLocks noChangeArrowheads="1"/>
                </p:cNvSpPr>
                <p:nvPr/>
              </p:nvSpPr>
              <p:spPr bwMode="auto">
                <a:xfrm>
                  <a:off x="4080"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28" name="Oval 108"/>
                <p:cNvSpPr>
                  <a:spLocks noChangeArrowheads="1"/>
                </p:cNvSpPr>
                <p:nvPr/>
              </p:nvSpPr>
              <p:spPr bwMode="auto">
                <a:xfrm>
                  <a:off x="4656" y="1104"/>
                  <a:ext cx="192" cy="96"/>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grpSp>
              <p:nvGrpSpPr>
                <p:cNvPr id="29" name="Group 109"/>
                <p:cNvGrpSpPr>
                  <a:grpSpLocks/>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30" name="Group 113"/>
                <p:cNvGrpSpPr>
                  <a:grpSpLocks/>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grpSp>
              <p:nvGrpSpPr>
                <p:cNvPr id="31" name="Group 117"/>
                <p:cNvGrpSpPr>
                  <a:grpSpLocks/>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itchFamily="2"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32" name="Text Box 121"/>
                <p:cNvSpPr txBox="1">
                  <a:spLocks noChangeArrowheads="1"/>
                </p:cNvSpPr>
                <p:nvPr/>
              </p:nvSpPr>
              <p:spPr bwMode="auto">
                <a:xfrm>
                  <a:off x="3586" y="1505"/>
                  <a:ext cx="34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R2</a:t>
                  </a:r>
                </a:p>
              </p:txBody>
            </p:sp>
            <p:sp>
              <p:nvSpPr>
                <p:cNvPr id="33" name="Text Box 122"/>
                <p:cNvSpPr txBox="1">
                  <a:spLocks noChangeArrowheads="1"/>
                </p:cNvSpPr>
                <p:nvPr/>
              </p:nvSpPr>
              <p:spPr bwMode="auto">
                <a:xfrm>
                  <a:off x="3744" y="735"/>
                  <a:ext cx="83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自治系统</a:t>
                  </a: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itchFamily="2" charset="-122"/>
                </a:endParaRPr>
              </a:p>
            </p:txBody>
          </p:sp>
        </p:grpSp>
        <p:sp>
          <p:nvSpPr>
            <p:cNvPr id="7" name="Rectangle 249"/>
            <p:cNvSpPr>
              <a:spLocks noChangeArrowheads="1"/>
            </p:cNvSpPr>
            <p:nvPr/>
          </p:nvSpPr>
          <p:spPr bwMode="auto">
            <a:xfrm>
              <a:off x="1728" y="1584"/>
              <a:ext cx="34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R1</a:t>
              </a:r>
            </a:p>
          </p:txBody>
        </p:sp>
      </p:grpSp>
    </p:spTree>
    <p:extLst>
      <p:ext uri="{BB962C8B-B14F-4D97-AF65-F5344CB8AC3E}">
        <p14:creationId xmlns:p14="http://schemas.microsoft.com/office/powerpoint/2010/main" xmlns="" val="165031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ctr"/>
            <a:r>
              <a:rPr lang="zh-CN" altLang="en-US" dirty="0" smtClean="0"/>
              <a:t>互联网</a:t>
            </a:r>
            <a:r>
              <a:rPr lang="zh-CN" altLang="en-US" dirty="0"/>
              <a:t>有两大类路由选择协议 </a:t>
            </a:r>
          </a:p>
        </p:txBody>
      </p:sp>
      <p:sp>
        <p:nvSpPr>
          <p:cNvPr id="551939" name="Rectangle 3"/>
          <p:cNvSpPr>
            <a:spLocks noGrp="1" noChangeArrowheads="1"/>
          </p:cNvSpPr>
          <p:nvPr>
            <p:ph idx="1"/>
          </p:nvPr>
        </p:nvSpPr>
        <p:spPr/>
        <p:txBody>
          <a:bodyPr/>
          <a:lstStyle/>
          <a:p>
            <a:r>
              <a:rPr lang="zh-CN" altLang="en-US" dirty="0">
                <a:solidFill>
                  <a:srgbClr val="FF0000"/>
                </a:solidFill>
              </a:rPr>
              <a:t>内部网关协议 </a:t>
            </a:r>
            <a:r>
              <a:rPr lang="en-US" altLang="zh-CN" dirty="0"/>
              <a:t>IGP (Interior Gateway Protocol)  </a:t>
            </a:r>
            <a:endParaRPr lang="en-US" altLang="zh-CN" dirty="0" smtClean="0"/>
          </a:p>
          <a:p>
            <a:pPr lvl="1"/>
            <a:r>
              <a:rPr lang="zh-CN" altLang="en-US" dirty="0" smtClean="0"/>
              <a:t>在</a:t>
            </a:r>
            <a:r>
              <a:rPr lang="zh-CN" altLang="en-US" dirty="0"/>
              <a:t>一个自治系统</a:t>
            </a:r>
            <a:r>
              <a:rPr lang="zh-CN" altLang="en-US" dirty="0">
                <a:solidFill>
                  <a:srgbClr val="FF0000"/>
                </a:solidFill>
              </a:rPr>
              <a:t>内部使用</a:t>
            </a:r>
            <a:r>
              <a:rPr lang="zh-CN" altLang="en-US" dirty="0"/>
              <a:t>的路由选择协议</a:t>
            </a:r>
            <a:r>
              <a:rPr lang="zh-CN" altLang="en-US" dirty="0" smtClean="0"/>
              <a:t>。</a:t>
            </a:r>
            <a:endParaRPr lang="en-US" altLang="zh-CN" dirty="0" smtClean="0"/>
          </a:p>
          <a:p>
            <a:pPr lvl="1"/>
            <a:r>
              <a:rPr lang="zh-CN" altLang="en-US" dirty="0" smtClean="0"/>
              <a:t>使用最</a:t>
            </a:r>
            <a:r>
              <a:rPr lang="zh-CN" altLang="en-US" dirty="0"/>
              <a:t>多，如 </a:t>
            </a:r>
            <a:r>
              <a:rPr lang="en-US" altLang="zh-CN" dirty="0"/>
              <a:t>RIP </a:t>
            </a:r>
            <a:r>
              <a:rPr lang="zh-CN" altLang="en-US" dirty="0"/>
              <a:t>和 </a:t>
            </a:r>
            <a:r>
              <a:rPr lang="en-US" altLang="zh-CN" dirty="0"/>
              <a:t>OSPF </a:t>
            </a:r>
            <a:r>
              <a:rPr lang="zh-CN" altLang="en-US" dirty="0"/>
              <a:t>协议。</a:t>
            </a:r>
          </a:p>
          <a:p>
            <a:r>
              <a:rPr lang="zh-CN" altLang="en-US" dirty="0">
                <a:solidFill>
                  <a:srgbClr val="FF0000"/>
                </a:solidFill>
              </a:rPr>
              <a:t>外部网关</a:t>
            </a:r>
            <a:r>
              <a:rPr lang="zh-CN" altLang="en-US" dirty="0" smtClean="0">
                <a:solidFill>
                  <a:srgbClr val="FF0000"/>
                </a:solidFill>
              </a:rPr>
              <a:t>协议 </a:t>
            </a:r>
            <a:r>
              <a:rPr lang="en-US" altLang="zh-CN" dirty="0"/>
              <a:t>EGP (</a:t>
            </a:r>
            <a:r>
              <a:rPr lang="en-US" altLang="zh-CN" sz="2800" dirty="0"/>
              <a:t>External Gateway Protocol</a:t>
            </a:r>
            <a:r>
              <a:rPr lang="en-US" altLang="zh-CN" dirty="0"/>
              <a:t>) </a:t>
            </a:r>
          </a:p>
          <a:p>
            <a:pPr lvl="1"/>
            <a:r>
              <a:rPr lang="zh-CN" altLang="en-US" dirty="0" smtClean="0"/>
              <a:t>若</a:t>
            </a:r>
            <a:r>
              <a:rPr lang="zh-CN" altLang="en-US" dirty="0"/>
              <a:t>源站和目的站处在不同的自治系统中，当数据报传到一个自治系统的边界时，就需要使用一种协议</a:t>
            </a:r>
            <a:r>
              <a:rPr lang="zh-CN" altLang="en-US" dirty="0">
                <a:solidFill>
                  <a:srgbClr val="FF0000"/>
                </a:solidFill>
              </a:rPr>
              <a:t>将路由选择信息传递到另一个自治系统中。</a:t>
            </a:r>
            <a:r>
              <a:rPr lang="zh-CN" altLang="en-US" dirty="0"/>
              <a:t>这样的协议就是外部网关协议 </a:t>
            </a:r>
            <a:r>
              <a:rPr lang="en-US" altLang="zh-CN" dirty="0"/>
              <a:t>EGP</a:t>
            </a:r>
            <a:r>
              <a:rPr lang="zh-CN" altLang="en-US" dirty="0" smtClean="0"/>
              <a:t>。</a:t>
            </a:r>
            <a:endParaRPr lang="en-US" altLang="zh-CN" dirty="0" smtClean="0"/>
          </a:p>
          <a:p>
            <a:pPr lvl="1"/>
            <a:r>
              <a:rPr lang="zh-CN" altLang="en-US" dirty="0" smtClean="0"/>
              <a:t>目</a:t>
            </a:r>
            <a:r>
              <a:rPr lang="zh-CN" altLang="en-US" dirty="0"/>
              <a:t>前使用最多的是 </a:t>
            </a:r>
            <a:r>
              <a:rPr lang="en-US" altLang="zh-CN" dirty="0"/>
              <a:t>BGP-4</a:t>
            </a:r>
            <a:r>
              <a:rPr lang="zh-CN" altLang="en-US" dirty="0"/>
              <a:t>。  </a:t>
            </a:r>
          </a:p>
        </p:txBody>
      </p:sp>
    </p:spTree>
    <p:extLst>
      <p:ext uri="{BB962C8B-B14F-4D97-AF65-F5344CB8AC3E}">
        <p14:creationId xmlns:p14="http://schemas.microsoft.com/office/powerpoint/2010/main" xmlns="" val="733766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1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dirty="0"/>
              <a:t>互联</a:t>
            </a:r>
            <a:r>
              <a:rPr lang="zh-CN" altLang="en-US" dirty="0" smtClean="0"/>
              <a:t>网</a:t>
            </a:r>
            <a:r>
              <a:rPr lang="zh-CN" altLang="en-US" dirty="0"/>
              <a:t>的路由选择协议 </a:t>
            </a:r>
          </a:p>
        </p:txBody>
      </p:sp>
      <p:sp>
        <p:nvSpPr>
          <p:cNvPr id="555011" name="Rectangle 3"/>
          <p:cNvSpPr>
            <a:spLocks noGrp="1" noChangeArrowheads="1"/>
          </p:cNvSpPr>
          <p:nvPr>
            <p:ph idx="1"/>
          </p:nvPr>
        </p:nvSpPr>
        <p:spPr/>
        <p:txBody>
          <a:bodyPr/>
          <a:lstStyle/>
          <a:p>
            <a:r>
              <a:rPr lang="zh-CN" altLang="en-US" dirty="0">
                <a:solidFill>
                  <a:srgbClr val="FF0000"/>
                </a:solidFill>
              </a:rPr>
              <a:t>内部网关协议 </a:t>
            </a:r>
            <a:r>
              <a:rPr lang="en-US" altLang="zh-CN" dirty="0">
                <a:solidFill>
                  <a:srgbClr val="FF0000"/>
                </a:solidFill>
              </a:rPr>
              <a:t>IGP</a:t>
            </a:r>
            <a:r>
              <a:rPr lang="zh-CN" altLang="en-US" dirty="0">
                <a:solidFill>
                  <a:srgbClr val="FF0000"/>
                </a:solidFill>
              </a:rPr>
              <a:t>：</a:t>
            </a:r>
            <a:r>
              <a:rPr lang="zh-CN" altLang="en-US" dirty="0"/>
              <a:t>具体的协议有多种，如 </a:t>
            </a:r>
            <a:r>
              <a:rPr lang="en-US" altLang="zh-CN" dirty="0"/>
              <a:t>RIP </a:t>
            </a:r>
            <a:r>
              <a:rPr lang="zh-CN" altLang="en-US" dirty="0"/>
              <a:t>和 </a:t>
            </a:r>
            <a:r>
              <a:rPr lang="en-US" altLang="zh-CN" dirty="0"/>
              <a:t>OSPF </a:t>
            </a:r>
            <a:r>
              <a:rPr lang="zh-CN" altLang="en-US" dirty="0"/>
              <a:t>等。</a:t>
            </a:r>
          </a:p>
          <a:p>
            <a:r>
              <a:rPr lang="zh-CN" altLang="en-US" dirty="0">
                <a:solidFill>
                  <a:srgbClr val="FF0000"/>
                </a:solidFill>
              </a:rPr>
              <a:t>外部网关协议 </a:t>
            </a:r>
            <a:r>
              <a:rPr lang="en-US" altLang="zh-CN" dirty="0">
                <a:solidFill>
                  <a:srgbClr val="FF0000"/>
                </a:solidFill>
              </a:rPr>
              <a:t>EGP</a:t>
            </a:r>
            <a:r>
              <a:rPr lang="zh-CN" altLang="en-US" dirty="0">
                <a:solidFill>
                  <a:srgbClr val="FF0000"/>
                </a:solidFill>
              </a:rPr>
              <a:t>：</a:t>
            </a:r>
            <a:r>
              <a:rPr lang="zh-CN" altLang="en-US" dirty="0"/>
              <a:t>目前使用的协议就是 </a:t>
            </a:r>
            <a:r>
              <a:rPr lang="en-US" altLang="zh-CN" dirty="0"/>
              <a:t>BGP</a:t>
            </a:r>
            <a:r>
              <a:rPr lang="zh-CN" altLang="en-US" dirty="0"/>
              <a:t>。</a:t>
            </a:r>
          </a:p>
        </p:txBody>
      </p:sp>
      <p:grpSp>
        <p:nvGrpSpPr>
          <p:cNvPr id="2" name="组合 1"/>
          <p:cNvGrpSpPr/>
          <p:nvPr/>
        </p:nvGrpSpPr>
        <p:grpSpPr>
          <a:xfrm>
            <a:off x="1670248" y="3212976"/>
            <a:ext cx="7243192" cy="2520280"/>
            <a:chOff x="1670248" y="3103737"/>
            <a:chExt cx="7243192" cy="2865256"/>
          </a:xfrm>
        </p:grpSpPr>
        <p:sp>
          <p:nvSpPr>
            <p:cNvPr id="9" name="Line 25"/>
            <p:cNvSpPr>
              <a:spLocks noChangeShapeType="1"/>
            </p:cNvSpPr>
            <p:nvPr/>
          </p:nvSpPr>
          <p:spPr bwMode="auto">
            <a:xfrm flipH="1">
              <a:off x="3638872" y="3725912"/>
              <a:ext cx="1361437" cy="533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Line 26"/>
            <p:cNvSpPr>
              <a:spLocks noChangeShapeType="1"/>
            </p:cNvSpPr>
            <p:nvPr/>
          </p:nvSpPr>
          <p:spPr bwMode="auto">
            <a:xfrm>
              <a:off x="5239072" y="3725912"/>
              <a:ext cx="1685588" cy="533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AutoShape 6"/>
            <p:cNvSpPr>
              <a:spLocks noChangeArrowheads="1"/>
            </p:cNvSpPr>
            <p:nvPr/>
          </p:nvSpPr>
          <p:spPr bwMode="auto">
            <a:xfrm>
              <a:off x="2364384" y="4905152"/>
              <a:ext cx="1375793" cy="106384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nchorCtr="1"/>
            <a:lstStyle/>
            <a:p>
              <a:pPr>
                <a:spcBef>
                  <a:spcPts val="0"/>
                </a:spcBef>
              </a:pPr>
              <a:r>
                <a:rPr kumimoji="0" lang="en-GB" sz="2800" b="1" dirty="0">
                  <a:latin typeface="+mn-lt"/>
                  <a:ea typeface="黑体" pitchFamily="2" charset="-122"/>
                </a:rPr>
                <a:t>RIP </a:t>
              </a:r>
              <a:endParaRPr kumimoji="0" lang="en-GB" sz="2800" b="1" dirty="0" smtClean="0">
                <a:latin typeface="+mn-lt"/>
                <a:ea typeface="黑体" pitchFamily="2" charset="-122"/>
              </a:endParaRPr>
            </a:p>
            <a:p>
              <a:pPr>
                <a:spcBef>
                  <a:spcPts val="0"/>
                </a:spcBef>
              </a:pPr>
              <a:r>
                <a:rPr kumimoji="0" lang="en-US" altLang="zh-CN" sz="2800" b="1" dirty="0" smtClean="0">
                  <a:latin typeface="+mn-lt"/>
                  <a:ea typeface="黑体" pitchFamily="2" charset="-122"/>
                </a:rPr>
                <a:t>OSPF</a:t>
              </a:r>
              <a:endParaRPr lang="en-US" altLang="zh-CN" sz="2800" b="1" dirty="0">
                <a:latin typeface="+mn-lt"/>
                <a:ea typeface="黑体" pitchFamily="2" charset="-122"/>
              </a:endParaRPr>
            </a:p>
          </p:txBody>
        </p:sp>
        <p:sp>
          <p:nvSpPr>
            <p:cNvPr id="17" name="AutoShape 23"/>
            <p:cNvSpPr>
              <a:spLocks noChangeArrowheads="1"/>
            </p:cNvSpPr>
            <p:nvPr/>
          </p:nvSpPr>
          <p:spPr bwMode="auto">
            <a:xfrm>
              <a:off x="3562672" y="3103737"/>
              <a:ext cx="3190528" cy="649287"/>
            </a:xfrm>
            <a:prstGeom prst="roundRect">
              <a:avLst>
                <a:gd name="adj" fmla="val 16667"/>
              </a:avLst>
            </a:prstGeom>
            <a:solidFill>
              <a:srgbClr val="FFCC00"/>
            </a:solidFill>
            <a:ln w="9525">
              <a:solidFill>
                <a:schemeClr val="tx1"/>
              </a:solidFill>
              <a:round/>
              <a:headEnd/>
              <a:tailEnd/>
            </a:ln>
            <a:effectLst/>
            <a:extLst/>
          </p:spPr>
          <p:txBody>
            <a:bodyPr wrap="none" anchor="ctr"/>
            <a:lstStyle/>
            <a:p>
              <a:pPr algn="ctr"/>
              <a:r>
                <a:rPr lang="zh-CN" altLang="en-US" sz="2400" b="1" dirty="0">
                  <a:latin typeface="+mn-lt"/>
                  <a:ea typeface="黑体" pitchFamily="2" charset="-122"/>
                </a:rPr>
                <a:t>互联网</a:t>
              </a:r>
              <a:r>
                <a:rPr lang="zh-CN" altLang="en-US" sz="2400" b="1" dirty="0" smtClean="0">
                  <a:latin typeface="+mn-lt"/>
                  <a:ea typeface="黑体" pitchFamily="2" charset="-122"/>
                </a:rPr>
                <a:t>路由选择</a:t>
              </a:r>
              <a:r>
                <a:rPr lang="zh-CN" altLang="en-US" sz="2400" b="1" dirty="0">
                  <a:latin typeface="+mn-lt"/>
                  <a:ea typeface="黑体" pitchFamily="2" charset="-122"/>
                </a:rPr>
                <a:t>协议</a:t>
              </a:r>
            </a:p>
          </p:txBody>
        </p:sp>
        <p:sp>
          <p:nvSpPr>
            <p:cNvPr id="18" name="AutoShape 29"/>
            <p:cNvSpPr>
              <a:spLocks noChangeArrowheads="1"/>
            </p:cNvSpPr>
            <p:nvPr/>
          </p:nvSpPr>
          <p:spPr bwMode="auto">
            <a:xfrm>
              <a:off x="6897216" y="4905152"/>
              <a:ext cx="1285801"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50000"/>
                </a:spcBef>
              </a:pPr>
              <a:r>
                <a:rPr kumimoji="0" lang="en-GB" altLang="zh-CN" sz="2800" b="1" dirty="0">
                  <a:latin typeface="+mn-lt"/>
                  <a:ea typeface="黑体" pitchFamily="2" charset="-122"/>
                </a:rPr>
                <a:t>BGP</a:t>
              </a:r>
              <a:endParaRPr lang="en-US" altLang="zh-CN" sz="2800" b="1" dirty="0">
                <a:latin typeface="+mn-lt"/>
                <a:ea typeface="黑体" pitchFamily="2" charset="-122"/>
              </a:endParaRPr>
            </a:p>
          </p:txBody>
        </p:sp>
        <p:sp>
          <p:nvSpPr>
            <p:cNvPr id="15" name="AutoShape 12"/>
            <p:cNvSpPr>
              <a:spLocks noChangeArrowheads="1"/>
            </p:cNvSpPr>
            <p:nvPr/>
          </p:nvSpPr>
          <p:spPr bwMode="auto">
            <a:xfrm>
              <a:off x="6089848" y="4113064"/>
              <a:ext cx="2823592" cy="649288"/>
            </a:xfrm>
            <a:prstGeom prst="roundRect">
              <a:avLst>
                <a:gd name="adj" fmla="val 16667"/>
              </a:avLst>
            </a:prstGeom>
            <a:solidFill>
              <a:srgbClr val="FF66FF"/>
            </a:solidFill>
            <a:ln w="9525">
              <a:solidFill>
                <a:schemeClr val="tx1"/>
              </a:solidFill>
              <a:round/>
              <a:headEnd/>
              <a:tailEnd/>
            </a:ln>
            <a:effectLst/>
            <a:extLst/>
          </p:spPr>
          <p:txBody>
            <a:bodyPr wrap="none" anchor="ctr"/>
            <a:lstStyle/>
            <a:p>
              <a:pPr algn="ctr"/>
              <a:r>
                <a:rPr lang="zh-CN" altLang="en-US" sz="2400" b="1" dirty="0">
                  <a:latin typeface="+mn-lt"/>
                  <a:ea typeface="黑体" pitchFamily="2" charset="-122"/>
                </a:rPr>
                <a:t>外部网关</a:t>
              </a:r>
              <a:r>
                <a:rPr lang="zh-CN" altLang="en-US" sz="2400" b="1" dirty="0" smtClean="0">
                  <a:latin typeface="+mn-lt"/>
                  <a:ea typeface="黑体" pitchFamily="2" charset="-122"/>
                </a:rPr>
                <a:t>协议 </a:t>
              </a:r>
              <a:r>
                <a:rPr lang="en-US" altLang="zh-CN" sz="2400" b="1" dirty="0" smtClean="0">
                  <a:latin typeface="+mn-lt"/>
                  <a:ea typeface="黑体" pitchFamily="2" charset="-122"/>
                </a:rPr>
                <a:t>(</a:t>
              </a:r>
              <a:r>
                <a:rPr lang="en-US" altLang="zh-CN" sz="2400" b="1" dirty="0">
                  <a:latin typeface="+mn-lt"/>
                  <a:ea typeface="黑体" pitchFamily="2" charset="-122"/>
                </a:rPr>
                <a:t>EGP)</a:t>
              </a:r>
            </a:p>
          </p:txBody>
        </p:sp>
        <p:sp>
          <p:nvSpPr>
            <p:cNvPr id="16" name="AutoShape 13"/>
            <p:cNvSpPr>
              <a:spLocks noChangeArrowheads="1"/>
            </p:cNvSpPr>
            <p:nvPr/>
          </p:nvSpPr>
          <p:spPr bwMode="auto">
            <a:xfrm>
              <a:off x="1670248" y="4113064"/>
              <a:ext cx="2823592" cy="649288"/>
            </a:xfrm>
            <a:prstGeom prst="roundRect">
              <a:avLst>
                <a:gd name="adj" fmla="val 16667"/>
              </a:avLst>
            </a:prstGeom>
            <a:solidFill>
              <a:srgbClr val="FFFF66"/>
            </a:solidFill>
            <a:ln w="9525">
              <a:solidFill>
                <a:schemeClr val="tx1"/>
              </a:solidFill>
              <a:round/>
              <a:headEnd/>
              <a:tailEnd/>
            </a:ln>
            <a:effectLst/>
            <a:extLst/>
          </p:spPr>
          <p:txBody>
            <a:bodyPr wrap="none" anchor="ctr"/>
            <a:lstStyle/>
            <a:p>
              <a:pPr algn="ctr"/>
              <a:r>
                <a:rPr lang="zh-CN" altLang="en-US" sz="2400" b="1" dirty="0">
                  <a:latin typeface="+mn-lt"/>
                  <a:ea typeface="黑体" pitchFamily="2" charset="-122"/>
                </a:rPr>
                <a:t>内部网关</a:t>
              </a:r>
              <a:r>
                <a:rPr lang="zh-CN" altLang="en-US" sz="2400" b="1" dirty="0" smtClean="0">
                  <a:latin typeface="+mn-lt"/>
                  <a:ea typeface="黑体" pitchFamily="2" charset="-122"/>
                </a:rPr>
                <a:t>协议 </a:t>
              </a:r>
              <a:r>
                <a:rPr lang="en-US" altLang="zh-CN" sz="2400" b="1" dirty="0" smtClean="0">
                  <a:latin typeface="+mn-lt"/>
                  <a:ea typeface="黑体" pitchFamily="2" charset="-122"/>
                </a:rPr>
                <a:t>(</a:t>
              </a:r>
              <a:r>
                <a:rPr lang="en-US" altLang="zh-CN" sz="2400" b="1" dirty="0">
                  <a:latin typeface="+mn-lt"/>
                  <a:ea typeface="黑体" pitchFamily="2" charset="-122"/>
                </a:rPr>
                <a:t>IGP)</a:t>
              </a:r>
            </a:p>
          </p:txBody>
        </p:sp>
      </p:grpSp>
    </p:spTree>
    <p:extLst>
      <p:ext uri="{BB962C8B-B14F-4D97-AF65-F5344CB8AC3E}">
        <p14:creationId xmlns:p14="http://schemas.microsoft.com/office/powerpoint/2010/main" xmlns="" val="1441078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268761"/>
            <a:ext cx="5845175" cy="4392488"/>
          </a:xfrm>
        </p:spPr>
        <p:txBody>
          <a:bodyPr/>
          <a:lstStyle/>
          <a:p>
            <a:pPr>
              <a:lnSpc>
                <a:spcPct val="125000"/>
              </a:lnSpc>
            </a:pPr>
            <a:r>
              <a:rPr lang="zh-CN" altLang="en-US" dirty="0" smtClean="0"/>
              <a:t>网络层 </a:t>
            </a:r>
            <a:r>
              <a:rPr lang="en-US" altLang="zh-CN" dirty="0" smtClean="0"/>
              <a:t>(</a:t>
            </a:r>
            <a:r>
              <a:rPr lang="en-US" altLang="zh-CN" dirty="0"/>
              <a:t>network layer</a:t>
            </a:r>
            <a:r>
              <a:rPr lang="en-US" altLang="zh-CN" dirty="0" smtClean="0"/>
              <a:t>)</a:t>
            </a:r>
          </a:p>
          <a:p>
            <a:pPr lvl="1"/>
            <a:r>
              <a:rPr lang="zh-CN" altLang="en-US" dirty="0" smtClean="0"/>
              <a:t>负责为分组交换网上的不同</a:t>
            </a:r>
            <a:r>
              <a:rPr lang="zh-CN" altLang="en-US" dirty="0" smtClean="0">
                <a:solidFill>
                  <a:schemeClr val="hlink"/>
                </a:solidFill>
                <a:cs typeface="+mn-cs"/>
              </a:rPr>
              <a:t>主机</a:t>
            </a:r>
            <a:r>
              <a:rPr lang="zh-CN" altLang="en-US" dirty="0" smtClean="0"/>
              <a:t>提供通信。</a:t>
            </a:r>
          </a:p>
          <a:p>
            <a:pPr lvl="1"/>
            <a:r>
              <a:rPr lang="zh-CN" altLang="en-US" dirty="0" smtClean="0"/>
              <a:t>在发送数据时，将运输层产生的报文段或用户数据报封装成</a:t>
            </a:r>
            <a:r>
              <a:rPr lang="zh-CN" altLang="en-US" dirty="0" smtClean="0">
                <a:solidFill>
                  <a:schemeClr val="hlink"/>
                </a:solidFill>
                <a:cs typeface="+mn-cs"/>
              </a:rPr>
              <a:t>分组</a:t>
            </a:r>
            <a:r>
              <a:rPr lang="zh-CN" altLang="en-US" dirty="0" smtClean="0"/>
              <a:t>或</a:t>
            </a:r>
            <a:r>
              <a:rPr lang="zh-CN" altLang="en-US" dirty="0" smtClean="0">
                <a:solidFill>
                  <a:schemeClr val="hlink"/>
                </a:solidFill>
                <a:cs typeface="+mn-cs"/>
              </a:rPr>
              <a:t>包</a:t>
            </a:r>
            <a:r>
              <a:rPr lang="zh-CN" altLang="en-US" dirty="0" smtClean="0"/>
              <a:t>进行传送。</a:t>
            </a:r>
          </a:p>
          <a:p>
            <a:pPr lvl="1"/>
            <a:r>
              <a:rPr lang="zh-CN" altLang="en-US" dirty="0" smtClean="0"/>
              <a:t>在</a:t>
            </a:r>
            <a:r>
              <a:rPr lang="en-US" altLang="zh-CN" dirty="0" smtClean="0"/>
              <a:t>TCP/IP</a:t>
            </a:r>
            <a:r>
              <a:rPr lang="zh-CN" altLang="en-US" dirty="0" smtClean="0"/>
              <a:t>体系中，分组也叫作</a:t>
            </a:r>
            <a:r>
              <a:rPr lang="en-US" altLang="zh-CN" dirty="0" smtClean="0"/>
              <a:t>IP</a:t>
            </a:r>
            <a:r>
              <a:rPr lang="zh-CN" altLang="en-US" dirty="0" smtClean="0"/>
              <a:t>数据报，或简称为</a:t>
            </a:r>
            <a:r>
              <a:rPr lang="zh-CN" altLang="en-US" dirty="0" smtClean="0">
                <a:solidFill>
                  <a:schemeClr val="hlink"/>
                </a:solidFill>
                <a:cs typeface="+mn-cs"/>
              </a:rPr>
              <a:t>数据</a:t>
            </a:r>
            <a:r>
              <a:rPr lang="zh-CN" altLang="en-US" dirty="0" smtClean="0"/>
              <a:t>报。</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2"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5" name="Rectangle 135"/>
          <p:cNvSpPr>
            <a:spLocks noGrp="1" noChangeArrowheads="1"/>
          </p:cNvSpPr>
          <p:nvPr>
            <p:ph type="title" idx="4294967295"/>
          </p:nvPr>
        </p:nvSpPr>
        <p:spPr>
          <a:xfrm>
            <a:off x="488504" y="692622"/>
            <a:ext cx="9066212" cy="792162"/>
          </a:xfrm>
        </p:spPr>
        <p:txBody>
          <a:bodyPr/>
          <a:lstStyle/>
          <a:p>
            <a:pPr algn="ctr"/>
            <a:r>
              <a:rPr lang="zh-CN" altLang="en-US" dirty="0"/>
              <a:t>自治系统和</a:t>
            </a:r>
            <a:br>
              <a:rPr lang="zh-CN" altLang="en-US" dirty="0"/>
            </a:br>
            <a:r>
              <a:rPr lang="zh-CN" altLang="en-US" dirty="0"/>
              <a:t>内部网关协议、外部网关协议 </a:t>
            </a:r>
          </a:p>
        </p:txBody>
      </p:sp>
      <p:grpSp>
        <p:nvGrpSpPr>
          <p:cNvPr id="3" name="组合 2"/>
          <p:cNvGrpSpPr/>
          <p:nvPr/>
        </p:nvGrpSpPr>
        <p:grpSpPr>
          <a:xfrm>
            <a:off x="272480" y="1628800"/>
            <a:ext cx="9517326" cy="3977283"/>
            <a:chOff x="271728" y="1772816"/>
            <a:chExt cx="9517326" cy="3977283"/>
          </a:xfrm>
        </p:grpSpPr>
        <p:grpSp>
          <p:nvGrpSpPr>
            <p:cNvPr id="2" name="组合 1"/>
            <p:cNvGrpSpPr/>
            <p:nvPr/>
          </p:nvGrpSpPr>
          <p:grpSpPr>
            <a:xfrm>
              <a:off x="271728" y="1772816"/>
              <a:ext cx="9517326" cy="2397547"/>
              <a:chOff x="271728" y="1772816"/>
              <a:chExt cx="9517326" cy="2397547"/>
            </a:xfrm>
          </p:grpSpPr>
          <p:grpSp>
            <p:nvGrpSpPr>
              <p:cNvPr id="553096" name="Group 136"/>
              <p:cNvGrpSpPr>
                <a:grpSpLocks/>
              </p:cNvGrpSpPr>
              <p:nvPr/>
            </p:nvGrpSpPr>
            <p:grpSpPr bwMode="auto">
              <a:xfrm>
                <a:off x="271728" y="2311400"/>
                <a:ext cx="2997597" cy="1727200"/>
                <a:chOff x="912" y="768"/>
                <a:chExt cx="2400" cy="1584"/>
              </a:xfrm>
            </p:grpSpPr>
            <p:sp>
              <p:nvSpPr>
                <p:cNvPr id="553097" name="Oval 13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098" name="Oval 13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099" name="Oval 13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0" name="Oval 14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1" name="Oval 14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2" name="Oval 14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3" name="Oval 14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4" name="Oval 14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5" name="Oval 14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53106" name="Group 146"/>
                <p:cNvGrpSpPr>
                  <a:grpSpLocks/>
                </p:cNvGrpSpPr>
                <p:nvPr/>
              </p:nvGrpSpPr>
              <p:grpSpPr bwMode="auto">
                <a:xfrm>
                  <a:off x="912" y="768"/>
                  <a:ext cx="2386" cy="1553"/>
                  <a:chOff x="912" y="768"/>
                  <a:chExt cx="2386" cy="1553"/>
                </a:xfrm>
              </p:grpSpPr>
              <p:sp>
                <p:nvSpPr>
                  <p:cNvPr id="553107" name="Oval 14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8" name="Oval 14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09" name="Oval 14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0" name="Oval 15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1" name="Oval 15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2" name="Oval 15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3" name="Oval 15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4" name="Oval 15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5" name="Oval 15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grpSp>
            <p:nvGrpSpPr>
              <p:cNvPr id="553116" name="Group 156"/>
              <p:cNvGrpSpPr>
                <a:grpSpLocks/>
              </p:cNvGrpSpPr>
              <p:nvPr/>
            </p:nvGrpSpPr>
            <p:grpSpPr bwMode="auto">
              <a:xfrm>
                <a:off x="6500812" y="2182813"/>
                <a:ext cx="3288242" cy="1987550"/>
                <a:chOff x="912" y="768"/>
                <a:chExt cx="2400" cy="1584"/>
              </a:xfrm>
            </p:grpSpPr>
            <p:sp>
              <p:nvSpPr>
                <p:cNvPr id="553117" name="Oval 15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8" name="Oval 15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19" name="Oval 15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0" name="Oval 16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1" name="Oval 16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2" name="Oval 16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3" name="Oval 16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4" name="Oval 16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5" name="Oval 16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53126" name="Group 166"/>
                <p:cNvGrpSpPr>
                  <a:grpSpLocks/>
                </p:cNvGrpSpPr>
                <p:nvPr/>
              </p:nvGrpSpPr>
              <p:grpSpPr bwMode="auto">
                <a:xfrm>
                  <a:off x="912" y="768"/>
                  <a:ext cx="2386" cy="1553"/>
                  <a:chOff x="912" y="768"/>
                  <a:chExt cx="2386" cy="1553"/>
                </a:xfrm>
              </p:grpSpPr>
              <p:sp>
                <p:nvSpPr>
                  <p:cNvPr id="553127" name="Oval 16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8" name="Oval 16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29" name="Oval 16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0" name="Oval 17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1" name="Oval 17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2" name="Oval 17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3" name="Oval 17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4" name="Oval 17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3135" name="Oval 17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553136" name="Text Box 176"/>
              <p:cNvSpPr txBox="1">
                <a:spLocks noChangeArrowheads="1"/>
              </p:cNvSpPr>
              <p:nvPr/>
            </p:nvSpPr>
            <p:spPr bwMode="auto">
              <a:xfrm>
                <a:off x="707399" y="2865636"/>
                <a:ext cx="2121093"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用内部网关协议</a:t>
                </a:r>
              </a:p>
              <a:p>
                <a:pPr algn="ctr"/>
                <a:r>
                  <a:rPr kumimoji="1" lang="zh-CN" altLang="en-US" sz="2000" b="1">
                    <a:solidFill>
                      <a:srgbClr val="0000CC"/>
                    </a:solidFill>
                    <a:latin typeface="+mn-lt"/>
                    <a:ea typeface="黑体" pitchFamily="2" charset="-122"/>
                  </a:rPr>
                  <a:t>（例如，</a:t>
                </a:r>
                <a:r>
                  <a:rPr kumimoji="1" lang="en-US" altLang="zh-CN" sz="2000" b="1">
                    <a:solidFill>
                      <a:srgbClr val="0000CC"/>
                    </a:solidFill>
                    <a:latin typeface="+mn-lt"/>
                    <a:ea typeface="黑体" pitchFamily="2" charset="-122"/>
                  </a:rPr>
                  <a:t>RIP</a:t>
                </a:r>
                <a:r>
                  <a:rPr kumimoji="1" lang="zh-CN" altLang="en-US" sz="2000" b="1">
                    <a:solidFill>
                      <a:srgbClr val="0000CC"/>
                    </a:solidFill>
                    <a:latin typeface="+mn-lt"/>
                    <a:ea typeface="黑体" pitchFamily="2" charset="-122"/>
                  </a:rPr>
                  <a:t>）</a:t>
                </a:r>
              </a:p>
            </p:txBody>
          </p:sp>
          <p:sp>
            <p:nvSpPr>
              <p:cNvPr id="553137" name="Text Box 177"/>
              <p:cNvSpPr txBox="1">
                <a:spLocks noChangeArrowheads="1"/>
              </p:cNvSpPr>
              <p:nvPr/>
            </p:nvSpPr>
            <p:spPr bwMode="auto">
              <a:xfrm>
                <a:off x="7474455" y="1772816"/>
                <a:ext cx="17299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自治系统 </a:t>
                </a:r>
                <a:r>
                  <a:rPr kumimoji="1" lang="en-US" altLang="zh-CN" sz="2400" b="1">
                    <a:solidFill>
                      <a:srgbClr val="C00000"/>
                    </a:solidFill>
                    <a:latin typeface="+mn-lt"/>
                    <a:ea typeface="黑体" pitchFamily="2" charset="-122"/>
                  </a:rPr>
                  <a:t>B</a:t>
                </a:r>
              </a:p>
            </p:txBody>
          </p:sp>
          <p:sp>
            <p:nvSpPr>
              <p:cNvPr id="553138" name="Text Box 178"/>
              <p:cNvSpPr txBox="1">
                <a:spLocks noChangeArrowheads="1"/>
              </p:cNvSpPr>
              <p:nvPr/>
            </p:nvSpPr>
            <p:spPr bwMode="auto">
              <a:xfrm>
                <a:off x="992560" y="1901404"/>
                <a:ext cx="17185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自治系统 </a:t>
                </a:r>
                <a:r>
                  <a:rPr kumimoji="1" lang="en-US" altLang="zh-CN" sz="2400" b="1" dirty="0">
                    <a:solidFill>
                      <a:srgbClr val="C00000"/>
                    </a:solidFill>
                    <a:latin typeface="+mn-lt"/>
                    <a:ea typeface="黑体" pitchFamily="2" charset="-122"/>
                  </a:rPr>
                  <a:t>A</a:t>
                </a:r>
              </a:p>
            </p:txBody>
          </p:sp>
          <p:pic>
            <p:nvPicPr>
              <p:cNvPr id="553139" name="Picture 17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78679" y="2709864"/>
                <a:ext cx="715433"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53140" name="Picture 18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0168" y="2709863"/>
                <a:ext cx="715433" cy="450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53141" name="Text Box 181"/>
              <p:cNvSpPr txBox="1">
                <a:spLocks noChangeArrowheads="1"/>
              </p:cNvSpPr>
              <p:nvPr/>
            </p:nvSpPr>
            <p:spPr bwMode="auto">
              <a:xfrm>
                <a:off x="3828683" y="2225676"/>
                <a:ext cx="2258952"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itchFamily="2" charset="-122"/>
                  </a:rPr>
                  <a:t>用外部网关协议</a:t>
                </a:r>
              </a:p>
              <a:p>
                <a:pPr algn="ctr"/>
                <a:r>
                  <a:rPr kumimoji="1" lang="zh-CN" altLang="en-US" sz="2000" b="1" dirty="0">
                    <a:solidFill>
                      <a:srgbClr val="0000CC"/>
                    </a:solidFill>
                    <a:latin typeface="+mn-lt"/>
                    <a:ea typeface="黑体" pitchFamily="2" charset="-122"/>
                  </a:rPr>
                  <a:t>（例如，</a:t>
                </a:r>
                <a:r>
                  <a:rPr kumimoji="1" lang="en-US" altLang="zh-CN" sz="2000" b="1" dirty="0">
                    <a:solidFill>
                      <a:srgbClr val="0000CC"/>
                    </a:solidFill>
                    <a:latin typeface="+mn-lt"/>
                    <a:ea typeface="黑体" pitchFamily="2" charset="-122"/>
                  </a:rPr>
                  <a:t>BGP-4</a:t>
                </a:r>
                <a:r>
                  <a:rPr kumimoji="1" lang="zh-CN" altLang="en-US" sz="2000" b="1" dirty="0">
                    <a:solidFill>
                      <a:srgbClr val="0000CC"/>
                    </a:solidFill>
                    <a:latin typeface="+mn-lt"/>
                    <a:ea typeface="黑体" pitchFamily="2" charset="-122"/>
                  </a:rPr>
                  <a:t>）</a:t>
                </a:r>
              </a:p>
            </p:txBody>
          </p:sp>
          <p:sp>
            <p:nvSpPr>
              <p:cNvPr id="553142" name="Text Box 182"/>
              <p:cNvSpPr txBox="1">
                <a:spLocks noChangeArrowheads="1"/>
              </p:cNvSpPr>
              <p:nvPr/>
            </p:nvSpPr>
            <p:spPr bwMode="auto">
              <a:xfrm>
                <a:off x="2978680" y="230505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53143" name="Text Box 183"/>
              <p:cNvSpPr txBox="1">
                <a:spLocks noChangeArrowheads="1"/>
              </p:cNvSpPr>
              <p:nvPr/>
            </p:nvSpPr>
            <p:spPr bwMode="auto">
              <a:xfrm>
                <a:off x="6462977" y="2332039"/>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53144" name="Text Box 184"/>
              <p:cNvSpPr txBox="1">
                <a:spLocks noChangeArrowheads="1"/>
              </p:cNvSpPr>
              <p:nvPr/>
            </p:nvSpPr>
            <p:spPr bwMode="auto">
              <a:xfrm>
                <a:off x="7208127" y="2852936"/>
                <a:ext cx="2165978"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0000CC"/>
                    </a:solidFill>
                    <a:latin typeface="+mn-lt"/>
                    <a:ea typeface="黑体" pitchFamily="2" charset="-122"/>
                  </a:rPr>
                  <a:t> </a:t>
                </a:r>
                <a:r>
                  <a:rPr kumimoji="1" lang="zh-CN" altLang="en-US" sz="2000" b="1" dirty="0">
                    <a:solidFill>
                      <a:srgbClr val="0000CC"/>
                    </a:solidFill>
                    <a:latin typeface="+mn-lt"/>
                    <a:ea typeface="黑体" pitchFamily="2" charset="-122"/>
                  </a:rPr>
                  <a:t>用内部网关协议</a:t>
                </a:r>
              </a:p>
              <a:p>
                <a:pPr algn="ctr"/>
                <a:r>
                  <a:rPr kumimoji="1" lang="zh-CN" altLang="en-US" sz="2000" b="1" dirty="0">
                    <a:solidFill>
                      <a:srgbClr val="0000CC"/>
                    </a:solidFill>
                    <a:latin typeface="+mn-lt"/>
                    <a:ea typeface="黑体" pitchFamily="2" charset="-122"/>
                  </a:rPr>
                  <a:t>（例如，</a:t>
                </a:r>
                <a:r>
                  <a:rPr kumimoji="1" lang="en-US" altLang="zh-CN" sz="2000" b="1" dirty="0">
                    <a:solidFill>
                      <a:srgbClr val="0000CC"/>
                    </a:solidFill>
                    <a:latin typeface="+mn-lt"/>
                    <a:ea typeface="黑体" pitchFamily="2" charset="-122"/>
                  </a:rPr>
                  <a:t>OSPF</a:t>
                </a:r>
                <a:r>
                  <a:rPr kumimoji="1" lang="zh-CN" altLang="en-US" sz="2000" b="1" dirty="0">
                    <a:solidFill>
                      <a:srgbClr val="0000CC"/>
                    </a:solidFill>
                    <a:latin typeface="+mn-lt"/>
                    <a:ea typeface="黑体" pitchFamily="2" charset="-122"/>
                  </a:rPr>
                  <a:t>）</a:t>
                </a:r>
              </a:p>
            </p:txBody>
          </p:sp>
          <p:sp>
            <p:nvSpPr>
              <p:cNvPr id="553145" name="Line 185"/>
              <p:cNvSpPr>
                <a:spLocks noChangeShapeType="1"/>
              </p:cNvSpPr>
              <p:nvPr/>
            </p:nvSpPr>
            <p:spPr bwMode="auto">
              <a:xfrm>
                <a:off x="3645959" y="2941639"/>
                <a:ext cx="2633002" cy="3175"/>
              </a:xfrm>
              <a:prstGeom prst="line">
                <a:avLst/>
              </a:prstGeom>
              <a:noFill/>
              <a:ln w="57150">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53147" name="Text Box 187"/>
            <p:cNvSpPr txBox="1">
              <a:spLocks noChangeArrowheads="1"/>
            </p:cNvSpPr>
            <p:nvPr/>
          </p:nvSpPr>
          <p:spPr bwMode="auto">
            <a:xfrm>
              <a:off x="1017530" y="4365104"/>
              <a:ext cx="8399966" cy="1384995"/>
            </a:xfrm>
            <a:prstGeom prst="rect">
              <a:avLst/>
            </a:prstGeom>
            <a:solidFill>
              <a:srgbClr val="FFFF66"/>
            </a:solidFill>
            <a:ln w="9525">
              <a:solidFill>
                <a:srgbClr val="000099"/>
              </a:solidFill>
              <a:miter lim="800000"/>
              <a:headEnd/>
              <a:tailEnd/>
            </a:ln>
            <a:effectLst/>
          </p:spPr>
          <p:txBody>
            <a:bodyPr wrap="square">
              <a:spAutoFit/>
            </a:bodyPr>
            <a:lstStyle/>
            <a:p>
              <a:r>
                <a:rPr lang="zh-CN" altLang="en-US" sz="2800" b="1" dirty="0">
                  <a:solidFill>
                    <a:srgbClr val="000099"/>
                  </a:solidFill>
                  <a:latin typeface="+mn-lt"/>
                  <a:ea typeface="黑体" pitchFamily="2" charset="-122"/>
                </a:rPr>
                <a:t>自治系统之间的路由选择</a:t>
              </a:r>
              <a:r>
                <a:rPr lang="zh-CN" altLang="en-US" sz="2800" b="1" dirty="0" smtClean="0">
                  <a:solidFill>
                    <a:srgbClr val="000099"/>
                  </a:solidFill>
                  <a:latin typeface="+mn-lt"/>
                  <a:ea typeface="黑体" pitchFamily="2" charset="-122"/>
                </a:rPr>
                <a:t>也叫做</a:t>
              </a:r>
              <a:r>
                <a:rPr lang="zh-CN" altLang="en-US" sz="2800" b="1" dirty="0" smtClean="0">
                  <a:solidFill>
                    <a:srgbClr val="FF0000"/>
                  </a:solidFill>
                  <a:latin typeface="+mn-lt"/>
                  <a:ea typeface="黑体" pitchFamily="2" charset="-122"/>
                </a:rPr>
                <a:t>域</a:t>
              </a:r>
              <a:r>
                <a:rPr lang="zh-CN" altLang="en-US" sz="2800" b="1" dirty="0">
                  <a:solidFill>
                    <a:srgbClr val="FF0000"/>
                  </a:solidFill>
                  <a:latin typeface="+mn-lt"/>
                  <a:ea typeface="黑体" pitchFamily="2" charset="-122"/>
                </a:rPr>
                <a:t>间</a:t>
              </a:r>
              <a:r>
                <a:rPr lang="zh-CN" altLang="en-US" sz="2800" b="1" dirty="0" smtClean="0">
                  <a:solidFill>
                    <a:srgbClr val="FF0000"/>
                  </a:solidFill>
                  <a:latin typeface="+mn-lt"/>
                  <a:ea typeface="黑体" pitchFamily="2" charset="-122"/>
                </a:rPr>
                <a:t>路由选择 </a:t>
              </a:r>
              <a:r>
                <a:rPr lang="en-US" altLang="zh-CN" sz="2800" b="1" dirty="0" smtClean="0">
                  <a:solidFill>
                    <a:srgbClr val="000099"/>
                  </a:solidFill>
                  <a:latin typeface="+mn-lt"/>
                  <a:ea typeface="黑体" pitchFamily="2" charset="-122"/>
                </a:rPr>
                <a:t>(</a:t>
              </a:r>
              <a:r>
                <a:rPr lang="en-US" altLang="zh-CN" sz="2800" b="1" dirty="0" err="1">
                  <a:solidFill>
                    <a:srgbClr val="000099"/>
                  </a:solidFill>
                  <a:latin typeface="+mn-lt"/>
                  <a:ea typeface="黑体" pitchFamily="2" charset="-122"/>
                </a:rPr>
                <a:t>interdomain</a:t>
              </a:r>
              <a:r>
                <a:rPr lang="en-US" altLang="zh-CN" sz="2800" b="1" dirty="0">
                  <a:solidFill>
                    <a:srgbClr val="000099"/>
                  </a:solidFill>
                  <a:latin typeface="+mn-lt"/>
                  <a:ea typeface="黑体" pitchFamily="2" charset="-122"/>
                </a:rPr>
                <a:t> routing)</a:t>
              </a:r>
              <a:r>
                <a:rPr lang="zh-CN" altLang="en-US" sz="2800" b="1" dirty="0" smtClean="0">
                  <a:solidFill>
                    <a:srgbClr val="000099"/>
                  </a:solidFill>
                  <a:latin typeface="+mn-lt"/>
                  <a:ea typeface="黑体" pitchFamily="2" charset="-122"/>
                </a:rPr>
                <a:t>，在</a:t>
              </a:r>
              <a:r>
                <a:rPr lang="zh-CN" altLang="en-US" sz="2800" b="1" dirty="0">
                  <a:solidFill>
                    <a:srgbClr val="000099"/>
                  </a:solidFill>
                  <a:latin typeface="+mn-lt"/>
                  <a:ea typeface="黑体" pitchFamily="2" charset="-122"/>
                </a:rPr>
                <a:t>自治系统内部的</a:t>
              </a:r>
              <a:r>
                <a:rPr lang="zh-CN" altLang="en-US" sz="2800" b="1" dirty="0" smtClean="0">
                  <a:solidFill>
                    <a:srgbClr val="000099"/>
                  </a:solidFill>
                  <a:latin typeface="+mn-lt"/>
                  <a:ea typeface="黑体" pitchFamily="2" charset="-122"/>
                </a:rPr>
                <a:t>路由选择叫做</a:t>
              </a:r>
              <a:r>
                <a:rPr lang="zh-CN" altLang="en-US" sz="2800" b="1" dirty="0" smtClean="0">
                  <a:solidFill>
                    <a:srgbClr val="FF0000"/>
                  </a:solidFill>
                  <a:latin typeface="+mn-lt"/>
                  <a:ea typeface="黑体" pitchFamily="2" charset="-122"/>
                </a:rPr>
                <a:t>域</a:t>
              </a:r>
              <a:r>
                <a:rPr lang="zh-CN" altLang="en-US" sz="2800" b="1" dirty="0">
                  <a:solidFill>
                    <a:srgbClr val="FF0000"/>
                  </a:solidFill>
                  <a:latin typeface="+mn-lt"/>
                  <a:ea typeface="黑体" pitchFamily="2" charset="-122"/>
                </a:rPr>
                <a:t>内</a:t>
              </a:r>
              <a:r>
                <a:rPr lang="zh-CN" altLang="en-US" sz="2800" b="1" dirty="0" smtClean="0">
                  <a:solidFill>
                    <a:srgbClr val="FF0000"/>
                  </a:solidFill>
                  <a:latin typeface="+mn-lt"/>
                  <a:ea typeface="黑体" pitchFamily="2" charset="-122"/>
                </a:rPr>
                <a:t>路由选择 </a:t>
              </a:r>
              <a:r>
                <a:rPr lang="en-US" altLang="zh-CN" sz="2800" b="1" dirty="0" smtClean="0">
                  <a:solidFill>
                    <a:srgbClr val="000099"/>
                  </a:solidFill>
                  <a:latin typeface="+mn-lt"/>
                  <a:ea typeface="黑体" pitchFamily="2" charset="-122"/>
                </a:rPr>
                <a:t>(</a:t>
              </a:r>
              <a:r>
                <a:rPr lang="en-US" altLang="zh-CN" sz="2800" b="1" dirty="0" err="1">
                  <a:solidFill>
                    <a:srgbClr val="000099"/>
                  </a:solidFill>
                  <a:latin typeface="+mn-lt"/>
                  <a:ea typeface="黑体" pitchFamily="2" charset="-122"/>
                </a:rPr>
                <a:t>intradomain</a:t>
              </a:r>
              <a:r>
                <a:rPr lang="en-US" altLang="zh-CN" sz="2800" b="1" dirty="0">
                  <a:solidFill>
                    <a:srgbClr val="000099"/>
                  </a:solidFill>
                  <a:latin typeface="+mn-lt"/>
                  <a:ea typeface="黑体" pitchFamily="2" charset="-122"/>
                </a:rPr>
                <a:t> routing) </a:t>
              </a:r>
              <a:r>
                <a:rPr lang="zh-CN" altLang="en-US" sz="2800" b="1" dirty="0" smtClean="0">
                  <a:solidFill>
                    <a:srgbClr val="000099"/>
                  </a:solidFill>
                  <a:latin typeface="+mn-lt"/>
                  <a:ea typeface="黑体" pitchFamily="2" charset="-122"/>
                </a:rPr>
                <a:t>。</a:t>
              </a:r>
              <a:endParaRPr lang="en-US" altLang="zh-CN"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2930790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dirty="0"/>
              <a:t>4.5.2  </a:t>
            </a:r>
            <a:r>
              <a:rPr lang="zh-CN" altLang="en-US" dirty="0"/>
              <a:t>内部网关协议 </a:t>
            </a:r>
            <a:r>
              <a:rPr lang="en-US" altLang="zh-CN" dirty="0" smtClean="0"/>
              <a:t>RIP</a:t>
            </a:r>
            <a:endParaRPr lang="en-US" altLang="zh-CN" sz="3600" dirty="0"/>
          </a:p>
        </p:txBody>
      </p:sp>
      <p:sp>
        <p:nvSpPr>
          <p:cNvPr id="556035" name="Rectangle 3"/>
          <p:cNvSpPr>
            <a:spLocks noGrp="1" noChangeArrowheads="1"/>
          </p:cNvSpPr>
          <p:nvPr>
            <p:ph idx="1"/>
          </p:nvPr>
        </p:nvSpPr>
        <p:spPr/>
        <p:txBody>
          <a:bodyPr/>
          <a:lstStyle/>
          <a:p>
            <a:r>
              <a:rPr lang="zh-CN" altLang="en-US" dirty="0" smtClean="0"/>
              <a:t>路</a:t>
            </a:r>
            <a:r>
              <a:rPr lang="zh-CN" altLang="en-US" dirty="0"/>
              <a:t>由信息协议 </a:t>
            </a:r>
            <a:r>
              <a:rPr lang="en-US" altLang="zh-CN" dirty="0"/>
              <a:t>RIP </a:t>
            </a:r>
            <a:r>
              <a:rPr lang="en-US" altLang="zh-CN" dirty="0" smtClean="0"/>
              <a:t>(Routing </a:t>
            </a:r>
            <a:r>
              <a:rPr lang="en-US" altLang="zh-CN" dirty="0"/>
              <a:t>Information Protocol</a:t>
            </a:r>
            <a:r>
              <a:rPr lang="en-US" altLang="zh-CN" dirty="0" smtClean="0"/>
              <a:t>) </a:t>
            </a:r>
            <a:r>
              <a:rPr lang="zh-CN" altLang="en-US" dirty="0" smtClean="0"/>
              <a:t>是</a:t>
            </a:r>
            <a:r>
              <a:rPr lang="zh-CN" altLang="en-US" dirty="0"/>
              <a:t>内部网关协议 </a:t>
            </a:r>
            <a:r>
              <a:rPr lang="en-US" altLang="zh-CN" dirty="0" smtClean="0"/>
              <a:t>IGP </a:t>
            </a:r>
            <a:r>
              <a:rPr lang="zh-CN" altLang="en-US" dirty="0" smtClean="0"/>
              <a:t>中</a:t>
            </a:r>
            <a:r>
              <a:rPr lang="zh-CN" altLang="en-US" dirty="0"/>
              <a:t>最先得到广泛使用的协议。</a:t>
            </a:r>
          </a:p>
          <a:p>
            <a:r>
              <a:rPr lang="en-US" altLang="zh-CN" dirty="0"/>
              <a:t>RIP </a:t>
            </a:r>
            <a:r>
              <a:rPr lang="zh-CN" altLang="en-US" dirty="0"/>
              <a:t>是一种</a:t>
            </a:r>
            <a:r>
              <a:rPr lang="zh-CN" altLang="en-US" dirty="0">
                <a:solidFill>
                  <a:srgbClr val="FF0000"/>
                </a:solidFill>
              </a:rPr>
              <a:t>分布式</a:t>
            </a:r>
            <a:r>
              <a:rPr lang="zh-CN" altLang="en-US" dirty="0" smtClean="0">
                <a:solidFill>
                  <a:srgbClr val="FF0000"/>
                </a:solidFill>
              </a:rPr>
              <a:t>的、基于</a:t>
            </a:r>
            <a:r>
              <a:rPr lang="zh-CN" altLang="en-US" dirty="0">
                <a:solidFill>
                  <a:srgbClr val="FF0000"/>
                </a:solidFill>
              </a:rPr>
              <a:t>距离向量的路由选择协议。</a:t>
            </a:r>
          </a:p>
          <a:p>
            <a:r>
              <a:rPr lang="en-US" altLang="zh-CN" dirty="0">
                <a:solidFill>
                  <a:srgbClr val="FF0000"/>
                </a:solidFill>
              </a:rPr>
              <a:t>RIP </a:t>
            </a:r>
            <a:r>
              <a:rPr lang="zh-CN" altLang="en-US" dirty="0">
                <a:solidFill>
                  <a:srgbClr val="FF0000"/>
                </a:solidFill>
              </a:rPr>
              <a:t>协议要求</a:t>
            </a:r>
            <a:r>
              <a:rPr lang="zh-CN" altLang="en-US" dirty="0"/>
              <a:t>网络中的每一个路由器都要维护从它自己到其他每一个目的网络的距离记录。</a:t>
            </a:r>
            <a:r>
              <a:rPr lang="zh-CN" altLang="en-US" sz="2800" dirty="0"/>
              <a:t> </a:t>
            </a:r>
          </a:p>
        </p:txBody>
      </p:sp>
    </p:spTree>
    <p:extLst>
      <p:ext uri="{BB962C8B-B14F-4D97-AF65-F5344CB8AC3E}">
        <p14:creationId xmlns:p14="http://schemas.microsoft.com/office/powerpoint/2010/main" xmlns="" val="3898184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dirty="0" smtClean="0">
                <a:solidFill>
                  <a:srgbClr val="000099"/>
                </a:solidFill>
              </a:rPr>
              <a:t>1. </a:t>
            </a:r>
            <a:r>
              <a:rPr lang="zh-CN" altLang="en-US" dirty="0" smtClean="0">
                <a:solidFill>
                  <a:srgbClr val="000099"/>
                </a:solidFill>
              </a:rPr>
              <a:t>工作原理</a:t>
            </a:r>
            <a:endParaRPr lang="zh-CN" altLang="en-US" dirty="0">
              <a:solidFill>
                <a:srgbClr val="000099"/>
              </a:solidFill>
            </a:endParaRPr>
          </a:p>
        </p:txBody>
      </p:sp>
      <p:sp>
        <p:nvSpPr>
          <p:cNvPr id="558083" name="Rectangle 3"/>
          <p:cNvSpPr>
            <a:spLocks noGrp="1" noChangeArrowheads="1"/>
          </p:cNvSpPr>
          <p:nvPr>
            <p:ph idx="1"/>
          </p:nvPr>
        </p:nvSpPr>
        <p:spPr>
          <a:noFill/>
        </p:spPr>
        <p:txBody>
          <a:bodyPr/>
          <a:lstStyle/>
          <a:p>
            <a:pPr algn="just">
              <a:lnSpc>
                <a:spcPct val="100000"/>
              </a:lnSpc>
            </a:pPr>
            <a:r>
              <a:rPr lang="en-US" altLang="zh-CN" dirty="0"/>
              <a:t>RIP </a:t>
            </a:r>
            <a:r>
              <a:rPr lang="zh-CN" altLang="en-US" dirty="0"/>
              <a:t>认为一个</a:t>
            </a:r>
            <a:r>
              <a:rPr lang="zh-CN" altLang="en-US" dirty="0">
                <a:solidFill>
                  <a:srgbClr val="FF0000"/>
                </a:solidFill>
              </a:rPr>
              <a:t>好的路由</a:t>
            </a:r>
            <a:r>
              <a:rPr lang="zh-CN" altLang="en-US" dirty="0"/>
              <a:t>就是它通过的路由器的数目少，即“</a:t>
            </a:r>
            <a:r>
              <a:rPr lang="zh-CN" altLang="en-US" dirty="0">
                <a:solidFill>
                  <a:srgbClr val="FF0000"/>
                </a:solidFill>
              </a:rPr>
              <a:t>距离短</a:t>
            </a:r>
            <a:r>
              <a:rPr lang="zh-CN" altLang="en-US" dirty="0"/>
              <a:t>”。</a:t>
            </a:r>
          </a:p>
          <a:p>
            <a:pPr algn="just">
              <a:lnSpc>
                <a:spcPct val="100000"/>
              </a:lnSpc>
            </a:pPr>
            <a:r>
              <a:rPr lang="en-US" altLang="zh-CN" dirty="0">
                <a:solidFill>
                  <a:srgbClr val="0000FF"/>
                </a:solidFill>
              </a:rPr>
              <a:t>RIP </a:t>
            </a:r>
            <a:r>
              <a:rPr lang="zh-CN" altLang="en-US" dirty="0">
                <a:solidFill>
                  <a:srgbClr val="0000FF"/>
                </a:solidFill>
              </a:rPr>
              <a:t>允许一条路径</a:t>
            </a:r>
            <a:r>
              <a:rPr lang="zh-CN" altLang="en-US" dirty="0">
                <a:solidFill>
                  <a:srgbClr val="FF0000"/>
                </a:solidFill>
              </a:rPr>
              <a:t>最多</a:t>
            </a:r>
            <a:r>
              <a:rPr lang="zh-CN" altLang="en-US" dirty="0">
                <a:solidFill>
                  <a:srgbClr val="0000FF"/>
                </a:solidFill>
              </a:rPr>
              <a:t>只能包含 </a:t>
            </a:r>
            <a:r>
              <a:rPr lang="en-US" altLang="zh-CN" dirty="0">
                <a:solidFill>
                  <a:srgbClr val="FF0000"/>
                </a:solidFill>
              </a:rPr>
              <a:t>15</a:t>
            </a:r>
            <a:r>
              <a:rPr lang="en-US" altLang="zh-CN" dirty="0">
                <a:solidFill>
                  <a:srgbClr val="0000FF"/>
                </a:solidFill>
              </a:rPr>
              <a:t> </a:t>
            </a:r>
            <a:r>
              <a:rPr lang="zh-CN" altLang="en-US" dirty="0">
                <a:solidFill>
                  <a:srgbClr val="0000FF"/>
                </a:solidFill>
              </a:rPr>
              <a:t>个路由器。</a:t>
            </a:r>
          </a:p>
          <a:p>
            <a:pPr algn="just">
              <a:lnSpc>
                <a:spcPct val="100000"/>
              </a:lnSpc>
            </a:pPr>
            <a:r>
              <a:rPr lang="zh-CN" altLang="en-US" dirty="0">
                <a:solidFill>
                  <a:srgbClr val="FF0000"/>
                </a:solidFill>
              </a:rPr>
              <a:t>“距离”的最大值</a:t>
            </a:r>
            <a:r>
              <a:rPr lang="zh-CN" altLang="en-US" dirty="0" smtClean="0">
                <a:solidFill>
                  <a:srgbClr val="FF0000"/>
                </a:solidFill>
              </a:rPr>
              <a:t>为 </a:t>
            </a:r>
            <a:r>
              <a:rPr lang="en-US" altLang="zh-CN" dirty="0" smtClean="0">
                <a:solidFill>
                  <a:srgbClr val="FF0000"/>
                </a:solidFill>
              </a:rPr>
              <a:t>16 </a:t>
            </a:r>
            <a:r>
              <a:rPr lang="zh-CN" altLang="en-US" dirty="0">
                <a:solidFill>
                  <a:srgbClr val="FF0000"/>
                </a:solidFill>
              </a:rPr>
              <a:t>时即相当于不可达。</a:t>
            </a:r>
            <a:r>
              <a:rPr lang="zh-CN" altLang="en-US" dirty="0"/>
              <a:t>可见 </a:t>
            </a:r>
            <a:r>
              <a:rPr lang="en-US" altLang="zh-CN" dirty="0"/>
              <a:t>RIP</a:t>
            </a:r>
            <a:r>
              <a:rPr lang="en-US" altLang="zh-CN" b="1" dirty="0"/>
              <a:t> </a:t>
            </a:r>
            <a:r>
              <a:rPr lang="zh-CN" altLang="en-US" dirty="0"/>
              <a:t>只适用于小型互联网。</a:t>
            </a:r>
          </a:p>
          <a:p>
            <a:pPr algn="just">
              <a:lnSpc>
                <a:spcPct val="100000"/>
              </a:lnSpc>
            </a:pPr>
            <a:r>
              <a:rPr lang="en-US" altLang="zh-CN" dirty="0">
                <a:solidFill>
                  <a:srgbClr val="FF0000"/>
                </a:solidFill>
              </a:rPr>
              <a:t>RIP </a:t>
            </a:r>
            <a:r>
              <a:rPr lang="zh-CN" altLang="en-US" dirty="0">
                <a:solidFill>
                  <a:srgbClr val="FF0000"/>
                </a:solidFill>
              </a:rPr>
              <a:t>不能在两个网络之间同时使用多条路由。</a:t>
            </a:r>
            <a:r>
              <a:rPr lang="en-US" altLang="zh-CN" dirty="0"/>
              <a:t>RIP </a:t>
            </a:r>
            <a:r>
              <a:rPr lang="zh-CN" altLang="en-US" dirty="0"/>
              <a:t>选择一个具有最少路由器的路由（即最短路由），哪怕还存在另一条高速</a:t>
            </a:r>
            <a:r>
              <a:rPr lang="en-US" altLang="zh-CN" dirty="0"/>
              <a:t>(</a:t>
            </a:r>
            <a:r>
              <a:rPr lang="zh-CN" altLang="en-US" dirty="0"/>
              <a:t>低时延</a:t>
            </a:r>
            <a:r>
              <a:rPr lang="en-US" altLang="zh-CN" dirty="0"/>
              <a:t>)</a:t>
            </a:r>
            <a:r>
              <a:rPr lang="zh-CN" altLang="en-US" dirty="0"/>
              <a:t>但路由器较多的路由。   </a:t>
            </a:r>
          </a:p>
        </p:txBody>
      </p:sp>
    </p:spTree>
    <p:extLst>
      <p:ext uri="{BB962C8B-B14F-4D97-AF65-F5344CB8AC3E}">
        <p14:creationId xmlns:p14="http://schemas.microsoft.com/office/powerpoint/2010/main" xmlns="" val="1964123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en-US" altLang="zh-CN" dirty="0"/>
              <a:t>“</a:t>
            </a:r>
            <a:r>
              <a:rPr lang="zh-CN" altLang="en-US" dirty="0"/>
              <a:t>距离”的定义 </a:t>
            </a:r>
          </a:p>
        </p:txBody>
      </p:sp>
      <p:sp>
        <p:nvSpPr>
          <p:cNvPr id="557059" name="Rectangle 3"/>
          <p:cNvSpPr>
            <a:spLocks noGrp="1" noChangeArrowheads="1"/>
          </p:cNvSpPr>
          <p:nvPr>
            <p:ph idx="1"/>
          </p:nvPr>
        </p:nvSpPr>
        <p:spPr>
          <a:noFill/>
        </p:spPr>
        <p:txBody>
          <a:bodyPr/>
          <a:lstStyle/>
          <a:p>
            <a:pPr algn="just"/>
            <a:r>
              <a:rPr lang="zh-CN" altLang="en-US" dirty="0"/>
              <a:t>从</a:t>
            </a:r>
            <a:r>
              <a:rPr lang="zh-CN" altLang="en-US" dirty="0" smtClean="0"/>
              <a:t>一个路由器</a:t>
            </a:r>
            <a:r>
              <a:rPr lang="zh-CN" altLang="en-US" dirty="0"/>
              <a:t>到</a:t>
            </a:r>
            <a:r>
              <a:rPr lang="zh-CN" altLang="en-US" dirty="0">
                <a:solidFill>
                  <a:srgbClr val="FF0000"/>
                </a:solidFill>
              </a:rPr>
              <a:t>直接连接</a:t>
            </a:r>
            <a:r>
              <a:rPr lang="zh-CN" altLang="en-US" dirty="0"/>
              <a:t>的网络的距离定义为 </a:t>
            </a:r>
            <a:r>
              <a:rPr lang="en-US" altLang="zh-CN" dirty="0"/>
              <a:t>1</a:t>
            </a:r>
            <a:r>
              <a:rPr lang="zh-CN" altLang="en-US" dirty="0"/>
              <a:t>。</a:t>
            </a:r>
          </a:p>
          <a:p>
            <a:pPr algn="just"/>
            <a:r>
              <a:rPr lang="zh-CN" altLang="en-US" dirty="0"/>
              <a:t>从一个路由器到非直接连接的网络的距离定义为所经过的路由器数加 </a:t>
            </a:r>
            <a:r>
              <a:rPr lang="en-US" altLang="zh-CN" dirty="0"/>
              <a:t>1</a:t>
            </a:r>
            <a:r>
              <a:rPr lang="zh-CN" altLang="en-US" dirty="0"/>
              <a:t>。</a:t>
            </a:r>
          </a:p>
          <a:p>
            <a:pPr algn="just"/>
            <a:r>
              <a:rPr lang="en-US" altLang="zh-CN" dirty="0"/>
              <a:t>RIP </a:t>
            </a:r>
            <a:r>
              <a:rPr lang="zh-CN" altLang="en-US" dirty="0"/>
              <a:t>协议中的“距离”也称为“</a:t>
            </a:r>
            <a:r>
              <a:rPr lang="zh-CN" altLang="en-US" dirty="0">
                <a:solidFill>
                  <a:srgbClr val="FF0000"/>
                </a:solidFill>
              </a:rPr>
              <a:t>跳数</a:t>
            </a:r>
            <a:r>
              <a:rPr lang="zh-CN" altLang="en-US" dirty="0"/>
              <a:t>”</a:t>
            </a:r>
            <a:r>
              <a:rPr lang="en-US" altLang="zh-CN" dirty="0"/>
              <a:t>(hop count)</a:t>
            </a:r>
            <a:r>
              <a:rPr lang="zh-CN" altLang="en-US" dirty="0"/>
              <a:t>，因为每经过一个路由器，跳数就加 </a:t>
            </a:r>
            <a:r>
              <a:rPr lang="en-US" altLang="zh-CN" dirty="0"/>
              <a:t>1</a:t>
            </a:r>
            <a:r>
              <a:rPr lang="zh-CN" altLang="en-US" dirty="0" smtClean="0"/>
              <a:t>。</a:t>
            </a:r>
            <a:endParaRPr lang="zh-CN" altLang="en-US" dirty="0"/>
          </a:p>
        </p:txBody>
      </p:sp>
    </p:spTree>
    <p:extLst>
      <p:ext uri="{BB962C8B-B14F-4D97-AF65-F5344CB8AC3E}">
        <p14:creationId xmlns:p14="http://schemas.microsoft.com/office/powerpoint/2010/main" xmlns="" val="1145037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lgn="ctr"/>
            <a:r>
              <a:rPr lang="en-US" altLang="zh-CN" dirty="0"/>
              <a:t>RIP </a:t>
            </a:r>
            <a:r>
              <a:rPr lang="zh-CN" altLang="en-US" dirty="0"/>
              <a:t>协议的</a:t>
            </a:r>
            <a:r>
              <a:rPr lang="zh-CN" altLang="en-US" dirty="0" smtClean="0"/>
              <a:t>三个要点 </a:t>
            </a:r>
            <a:endParaRPr lang="zh-CN" altLang="en-US" dirty="0"/>
          </a:p>
        </p:txBody>
      </p:sp>
      <p:sp>
        <p:nvSpPr>
          <p:cNvPr id="559107" name="Rectangle 3"/>
          <p:cNvSpPr>
            <a:spLocks noGrp="1" noChangeArrowheads="1"/>
          </p:cNvSpPr>
          <p:nvPr>
            <p:ph idx="1"/>
          </p:nvPr>
        </p:nvSpPr>
        <p:spPr>
          <a:noFill/>
        </p:spPr>
        <p:txBody>
          <a:bodyPr/>
          <a:lstStyle/>
          <a:p>
            <a:pPr>
              <a:buNone/>
            </a:pPr>
            <a:r>
              <a:rPr lang="en-US" altLang="zh-CN" dirty="0" smtClean="0"/>
              <a:t>(1) </a:t>
            </a:r>
            <a:r>
              <a:rPr lang="zh-CN" altLang="en-US" dirty="0" smtClean="0"/>
              <a:t>仅</a:t>
            </a:r>
            <a:r>
              <a:rPr lang="zh-CN" altLang="en-US" dirty="0"/>
              <a:t>和</a:t>
            </a:r>
            <a:r>
              <a:rPr lang="zh-CN" altLang="en-US" dirty="0">
                <a:solidFill>
                  <a:srgbClr val="FF0000"/>
                </a:solidFill>
              </a:rPr>
              <a:t>相邻路由器</a:t>
            </a:r>
            <a:r>
              <a:rPr lang="zh-CN" altLang="en-US" dirty="0"/>
              <a:t>交换信息。 </a:t>
            </a:r>
          </a:p>
          <a:p>
            <a:pPr>
              <a:buNone/>
            </a:pPr>
            <a:r>
              <a:rPr lang="en-US" altLang="zh-CN" dirty="0" smtClean="0"/>
              <a:t>(2) </a:t>
            </a:r>
            <a:r>
              <a:rPr lang="zh-CN" altLang="en-US" dirty="0" smtClean="0"/>
              <a:t>交换</a:t>
            </a:r>
            <a:r>
              <a:rPr lang="zh-CN" altLang="en-US" dirty="0"/>
              <a:t>的信息是当前本路由器所知道的</a:t>
            </a:r>
            <a:r>
              <a:rPr lang="zh-CN" altLang="en-US" dirty="0">
                <a:solidFill>
                  <a:srgbClr val="FF0000"/>
                </a:solidFill>
              </a:rPr>
              <a:t>全部信息，即自己的路由表。 </a:t>
            </a:r>
          </a:p>
          <a:p>
            <a:pPr>
              <a:buNone/>
            </a:pPr>
            <a:r>
              <a:rPr lang="en-US" altLang="zh-CN" dirty="0" smtClean="0"/>
              <a:t>(3) </a:t>
            </a:r>
            <a:r>
              <a:rPr lang="zh-CN" altLang="en-US" dirty="0" smtClean="0"/>
              <a:t>按</a:t>
            </a:r>
            <a:r>
              <a:rPr lang="zh-CN" altLang="en-US" dirty="0"/>
              <a:t>固定的时间间隔</a:t>
            </a:r>
            <a:r>
              <a:rPr lang="zh-CN" altLang="en-US" dirty="0">
                <a:solidFill>
                  <a:srgbClr val="FF0000"/>
                </a:solidFill>
              </a:rPr>
              <a:t>交换路由信息，</a:t>
            </a:r>
            <a:r>
              <a:rPr lang="zh-CN" altLang="en-US" dirty="0"/>
              <a:t>例如，每隔 </a:t>
            </a:r>
            <a:r>
              <a:rPr lang="en-US" altLang="zh-CN" dirty="0"/>
              <a:t>30 </a:t>
            </a:r>
            <a:r>
              <a:rPr lang="zh-CN" altLang="en-US" dirty="0"/>
              <a:t>秒</a:t>
            </a:r>
            <a:r>
              <a:rPr lang="zh-CN" altLang="en-US" dirty="0" smtClean="0"/>
              <a:t>。</a:t>
            </a:r>
            <a:r>
              <a:rPr lang="zh-CN" altLang="zh-CN" dirty="0"/>
              <a:t>当网络拓扑发生变化时，路由器也及时向相邻路由器通告拓扑变化后的路由信息。</a:t>
            </a:r>
            <a:endParaRPr lang="zh-CN" altLang="en-US" dirty="0"/>
          </a:p>
        </p:txBody>
      </p:sp>
    </p:spTree>
    <p:extLst>
      <p:ext uri="{BB962C8B-B14F-4D97-AF65-F5344CB8AC3E}">
        <p14:creationId xmlns:p14="http://schemas.microsoft.com/office/powerpoint/2010/main" xmlns="" val="153706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algn="ctr"/>
            <a:r>
              <a:rPr lang="zh-CN" altLang="en-US"/>
              <a:t>路由表的建立 </a:t>
            </a:r>
          </a:p>
        </p:txBody>
      </p:sp>
      <p:sp>
        <p:nvSpPr>
          <p:cNvPr id="560131" name="Rectangle 3"/>
          <p:cNvSpPr>
            <a:spLocks noGrp="1" noChangeArrowheads="1"/>
          </p:cNvSpPr>
          <p:nvPr>
            <p:ph idx="1"/>
          </p:nvPr>
        </p:nvSpPr>
        <p:spPr>
          <a:noFill/>
        </p:spPr>
        <p:txBody>
          <a:bodyPr/>
          <a:lstStyle/>
          <a:p>
            <a:pPr algn="just"/>
            <a:r>
              <a:rPr lang="zh-CN" altLang="en-US" sz="2800" dirty="0"/>
              <a:t>路由器在</a:t>
            </a:r>
            <a:r>
              <a:rPr lang="zh-CN" altLang="en-US" sz="2800" dirty="0">
                <a:solidFill>
                  <a:srgbClr val="FF0000"/>
                </a:solidFill>
              </a:rPr>
              <a:t>刚刚开始工作</a:t>
            </a:r>
            <a:r>
              <a:rPr lang="zh-CN" altLang="en-US" sz="2800" dirty="0"/>
              <a:t>时</a:t>
            </a:r>
            <a:r>
              <a:rPr lang="zh-CN" altLang="en-US" sz="2800" dirty="0" smtClean="0"/>
              <a:t>，</a:t>
            </a:r>
            <a:r>
              <a:rPr lang="zh-CN" altLang="zh-CN" sz="2800" dirty="0" smtClean="0">
                <a:solidFill>
                  <a:srgbClr val="FF0000"/>
                </a:solidFill>
              </a:rPr>
              <a:t>路由表是空的。</a:t>
            </a:r>
            <a:r>
              <a:rPr lang="zh-CN" altLang="zh-CN" sz="2800" dirty="0" smtClean="0"/>
              <a:t>它</a:t>
            </a:r>
            <a:r>
              <a:rPr lang="zh-CN" altLang="en-US" sz="2800" dirty="0" smtClean="0"/>
              <a:t>只</a:t>
            </a:r>
            <a:r>
              <a:rPr lang="zh-CN" altLang="en-US" sz="2800" dirty="0"/>
              <a:t>知道到直接连接的网</a:t>
            </a:r>
            <a:r>
              <a:rPr lang="zh-CN" altLang="en-US" sz="2800" dirty="0" smtClean="0"/>
              <a:t>络（距离定义为 </a:t>
            </a:r>
            <a:r>
              <a:rPr lang="en-US" altLang="zh-CN" sz="2800" dirty="0" smtClean="0"/>
              <a:t>1</a:t>
            </a:r>
            <a:r>
              <a:rPr lang="zh-CN" altLang="en-US" sz="2800" dirty="0" smtClean="0"/>
              <a:t>），并将其加入到路由表中。</a:t>
            </a:r>
            <a:endParaRPr lang="zh-CN" altLang="en-US" sz="2800" dirty="0">
              <a:solidFill>
                <a:srgbClr val="FF0000"/>
              </a:solidFill>
            </a:endParaRPr>
          </a:p>
          <a:p>
            <a:pPr algn="just"/>
            <a:r>
              <a:rPr lang="zh-CN" altLang="en-US" sz="2800" dirty="0"/>
              <a:t>以后，每一个路由器也只和数目非常有限的相邻路由器交换并更新路由信息。</a:t>
            </a:r>
          </a:p>
          <a:p>
            <a:pPr algn="just"/>
            <a:r>
              <a:rPr lang="zh-CN" altLang="en-US" sz="2800" dirty="0"/>
              <a:t>经过若干次更新后，所有的路由器最终都会知道到达本自治系统中任何一个网络的最短距离和下一跳路由器的地址。</a:t>
            </a:r>
          </a:p>
          <a:p>
            <a:pPr algn="just"/>
            <a:r>
              <a:rPr lang="en-US" altLang="zh-CN" sz="2800" dirty="0"/>
              <a:t>RIP </a:t>
            </a:r>
            <a:r>
              <a:rPr lang="zh-CN" altLang="en-US" sz="2800" dirty="0"/>
              <a:t>协议的</a:t>
            </a:r>
            <a:r>
              <a:rPr lang="zh-CN" altLang="en-US" sz="2800" dirty="0" smtClean="0">
                <a:solidFill>
                  <a:srgbClr val="FF0000"/>
                </a:solidFill>
              </a:rPr>
              <a:t>收敛 </a:t>
            </a:r>
            <a:r>
              <a:rPr lang="en-US" altLang="zh-CN" sz="2800" dirty="0" smtClean="0"/>
              <a:t>(</a:t>
            </a:r>
            <a:r>
              <a:rPr lang="en-US" altLang="zh-CN" sz="2800" dirty="0"/>
              <a:t>convergence</a:t>
            </a:r>
            <a:r>
              <a:rPr lang="en-US" altLang="zh-CN" sz="2800" dirty="0" smtClean="0"/>
              <a:t>) </a:t>
            </a:r>
            <a:r>
              <a:rPr lang="zh-CN" altLang="en-US" sz="2800" dirty="0" smtClean="0"/>
              <a:t>过程</a:t>
            </a:r>
            <a:r>
              <a:rPr lang="zh-CN" altLang="en-US" sz="2800" dirty="0"/>
              <a:t>较</a:t>
            </a:r>
            <a:r>
              <a:rPr lang="zh-CN" altLang="en-US" sz="2800" dirty="0" smtClean="0"/>
              <a:t>快。</a:t>
            </a:r>
            <a:r>
              <a:rPr lang="zh-CN" altLang="zh-CN" sz="2800" dirty="0"/>
              <a:t>“收敛”就是</a:t>
            </a:r>
            <a:r>
              <a:rPr lang="zh-CN" altLang="en-US" sz="2800" dirty="0" smtClean="0"/>
              <a:t>在</a:t>
            </a:r>
            <a:r>
              <a:rPr lang="zh-CN" altLang="en-US" sz="2800" dirty="0"/>
              <a:t>自治系统中所有的结点都得到正确的路由选择信息的过程。 </a:t>
            </a:r>
          </a:p>
        </p:txBody>
      </p:sp>
    </p:spTree>
    <p:extLst>
      <p:ext uri="{BB962C8B-B14F-4D97-AF65-F5344CB8AC3E}">
        <p14:creationId xmlns:p14="http://schemas.microsoft.com/office/powerpoint/2010/main" xmlns="" val="3196786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16496" y="116632"/>
            <a:ext cx="8280920" cy="1512168"/>
          </a:xfrm>
        </p:spPr>
        <p:txBody>
          <a:bodyPr/>
          <a:lstStyle/>
          <a:p>
            <a:pPr>
              <a:lnSpc>
                <a:spcPct val="110000"/>
              </a:lnSpc>
            </a:pPr>
            <a:r>
              <a:rPr lang="en-US" altLang="zh-CN" sz="2800" dirty="0">
                <a:solidFill>
                  <a:srgbClr val="000099"/>
                </a:solidFill>
              </a:rPr>
              <a:t>【</a:t>
            </a:r>
            <a:r>
              <a:rPr lang="zh-CN" altLang="en-US" sz="2800" dirty="0">
                <a:solidFill>
                  <a:srgbClr val="000099"/>
                </a:solidFill>
              </a:rPr>
              <a:t>例</a:t>
            </a:r>
            <a:r>
              <a:rPr lang="en-US" altLang="zh-CN" sz="2800" dirty="0">
                <a:solidFill>
                  <a:srgbClr val="000099"/>
                </a:solidFill>
              </a:rPr>
              <a:t>4-5】</a:t>
            </a:r>
            <a:r>
              <a:rPr lang="zh-CN" altLang="zh-CN" sz="2800" dirty="0">
                <a:solidFill>
                  <a:srgbClr val="000099"/>
                </a:solidFill>
              </a:rPr>
              <a:t>已知</a:t>
            </a:r>
            <a:r>
              <a:rPr lang="zh-CN" altLang="zh-CN" sz="2800" dirty="0" smtClean="0">
                <a:solidFill>
                  <a:srgbClr val="000099"/>
                </a:solidFill>
              </a:rPr>
              <a:t>路由器</a:t>
            </a:r>
            <a:r>
              <a:rPr lang="en-US" altLang="zh-CN" sz="2800" dirty="0" smtClean="0">
                <a:solidFill>
                  <a:srgbClr val="000099"/>
                </a:solidFill>
              </a:rPr>
              <a:t> R</a:t>
            </a:r>
            <a:r>
              <a:rPr lang="en-US" altLang="zh-CN" sz="2800" baseline="-25000" dirty="0" smtClean="0">
                <a:solidFill>
                  <a:srgbClr val="000099"/>
                </a:solidFill>
              </a:rPr>
              <a:t>6 </a:t>
            </a:r>
            <a:r>
              <a:rPr lang="zh-CN" altLang="zh-CN" sz="2800" dirty="0" smtClean="0">
                <a:solidFill>
                  <a:srgbClr val="000099"/>
                </a:solidFill>
              </a:rPr>
              <a:t>有表</a:t>
            </a:r>
            <a:r>
              <a:rPr lang="en-US" altLang="zh-CN" sz="2800" dirty="0" smtClean="0">
                <a:solidFill>
                  <a:srgbClr val="000099"/>
                </a:solidFill>
              </a:rPr>
              <a:t> 4-9(a) </a:t>
            </a:r>
            <a:r>
              <a:rPr lang="zh-CN" altLang="zh-CN" sz="2800" dirty="0" smtClean="0">
                <a:solidFill>
                  <a:srgbClr val="000099"/>
                </a:solidFill>
              </a:rPr>
              <a:t>所</a:t>
            </a:r>
            <a:r>
              <a:rPr lang="zh-CN" altLang="zh-CN" sz="2800" dirty="0">
                <a:solidFill>
                  <a:srgbClr val="000099"/>
                </a:solidFill>
              </a:rPr>
              <a:t>示的路由表。现在收到相邻</a:t>
            </a:r>
            <a:r>
              <a:rPr lang="zh-CN" altLang="zh-CN" sz="2800" dirty="0" smtClean="0">
                <a:solidFill>
                  <a:srgbClr val="000099"/>
                </a:solidFill>
              </a:rPr>
              <a:t>路由器</a:t>
            </a:r>
            <a:r>
              <a:rPr lang="en-US" altLang="zh-CN" sz="2800" dirty="0" smtClean="0">
                <a:solidFill>
                  <a:srgbClr val="000099"/>
                </a:solidFill>
              </a:rPr>
              <a:t> R</a:t>
            </a:r>
            <a:r>
              <a:rPr lang="en-US" altLang="zh-CN" sz="2800" baseline="-25000" dirty="0" smtClean="0">
                <a:solidFill>
                  <a:srgbClr val="000099"/>
                </a:solidFill>
              </a:rPr>
              <a:t>4 </a:t>
            </a:r>
            <a:r>
              <a:rPr lang="zh-CN" altLang="zh-CN" sz="2800" dirty="0" smtClean="0">
                <a:solidFill>
                  <a:srgbClr val="000099"/>
                </a:solidFill>
              </a:rPr>
              <a:t>发</a:t>
            </a:r>
            <a:r>
              <a:rPr lang="zh-CN" altLang="zh-CN" sz="2800" dirty="0">
                <a:solidFill>
                  <a:srgbClr val="000099"/>
                </a:solidFill>
              </a:rPr>
              <a:t>来的路由更新信息，如</a:t>
            </a:r>
            <a:r>
              <a:rPr lang="zh-CN" altLang="zh-CN" sz="2800" dirty="0" smtClean="0">
                <a:solidFill>
                  <a:srgbClr val="000099"/>
                </a:solidFill>
              </a:rPr>
              <a:t>表</a:t>
            </a:r>
            <a:r>
              <a:rPr lang="en-US" altLang="zh-CN" sz="2800" dirty="0" smtClean="0">
                <a:solidFill>
                  <a:srgbClr val="000099"/>
                </a:solidFill>
              </a:rPr>
              <a:t> 4-9(b) </a:t>
            </a:r>
            <a:r>
              <a:rPr lang="zh-CN" altLang="zh-CN" sz="2800" dirty="0" smtClean="0">
                <a:solidFill>
                  <a:srgbClr val="000099"/>
                </a:solidFill>
              </a:rPr>
              <a:t>所</a:t>
            </a:r>
            <a:r>
              <a:rPr lang="zh-CN" altLang="zh-CN" sz="2800" dirty="0">
                <a:solidFill>
                  <a:srgbClr val="000099"/>
                </a:solidFill>
              </a:rPr>
              <a:t>示。试更新</a:t>
            </a:r>
            <a:r>
              <a:rPr lang="zh-CN" altLang="zh-CN" sz="2800" dirty="0" smtClean="0">
                <a:solidFill>
                  <a:srgbClr val="000099"/>
                </a:solidFill>
              </a:rPr>
              <a:t>路由器</a:t>
            </a:r>
            <a:r>
              <a:rPr lang="en-US" altLang="zh-CN" sz="2800" dirty="0" smtClean="0">
                <a:solidFill>
                  <a:srgbClr val="000099"/>
                </a:solidFill>
              </a:rPr>
              <a:t> R</a:t>
            </a:r>
            <a:r>
              <a:rPr lang="en-US" altLang="zh-CN" sz="2800" baseline="-25000" dirty="0" smtClean="0">
                <a:solidFill>
                  <a:srgbClr val="000099"/>
                </a:solidFill>
              </a:rPr>
              <a:t>6 </a:t>
            </a:r>
            <a:r>
              <a:rPr lang="zh-CN" altLang="zh-CN" sz="2800" dirty="0" smtClean="0">
                <a:solidFill>
                  <a:srgbClr val="000099"/>
                </a:solidFill>
              </a:rPr>
              <a:t>的</a:t>
            </a:r>
            <a:r>
              <a:rPr lang="zh-CN" altLang="zh-CN" sz="2800" dirty="0">
                <a:solidFill>
                  <a:srgbClr val="000099"/>
                </a:solidFill>
              </a:rPr>
              <a:t>路由表。</a:t>
            </a:r>
            <a:endParaRPr lang="zh-CN" altLang="en-US" sz="2800" dirty="0">
              <a:solidFill>
                <a:srgbClr val="000099"/>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3625602040"/>
              </p:ext>
            </p:extLst>
          </p:nvPr>
        </p:nvGraphicFramePr>
        <p:xfrm>
          <a:off x="704528" y="2154560"/>
          <a:ext cx="3816423" cy="1346448"/>
        </p:xfrm>
        <a:graphic>
          <a:graphicData uri="http://schemas.openxmlformats.org/drawingml/2006/table">
            <a:tbl>
              <a:tblPr firstRow="1" firstCol="1" lastRow="1" lastCol="1" bandRow="1" bandCol="1">
                <a:tableStyleId>{5C22544A-7EE6-4342-B048-85BDC9FD1C3A}</a:tableStyleId>
              </a:tblPr>
              <a:tblGrid>
                <a:gridCol w="1272141"/>
                <a:gridCol w="851282"/>
                <a:gridCol w="1693000"/>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15900">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Net2</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Net3</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xmlns="" val="938079335"/>
              </p:ext>
            </p:extLst>
          </p:nvPr>
        </p:nvGraphicFramePr>
        <p:xfrm>
          <a:off x="5817096" y="2153667"/>
          <a:ext cx="3888432" cy="1346448"/>
        </p:xfrm>
        <a:graphic>
          <a:graphicData uri="http://schemas.openxmlformats.org/drawingml/2006/table">
            <a:tbl>
              <a:tblPr firstRow="1" firstCol="1" lastRow="1" lastCol="1" bandRow="1" bandCol="1">
                <a:tableStyleId>{5C22544A-7EE6-4342-B048-85BDC9FD1C3A}</a:tableStyleId>
              </a:tblPr>
              <a:tblGrid>
                <a:gridCol w="1296144"/>
                <a:gridCol w="867345"/>
                <a:gridCol w="1724943"/>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15900">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Net1</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1</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Net2</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Net3</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1</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直接交付</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4042866528"/>
              </p:ext>
            </p:extLst>
          </p:nvPr>
        </p:nvGraphicFramePr>
        <p:xfrm>
          <a:off x="5817096" y="4530824"/>
          <a:ext cx="3888432" cy="1346448"/>
        </p:xfrm>
        <a:graphic>
          <a:graphicData uri="http://schemas.openxmlformats.org/drawingml/2006/table">
            <a:tbl>
              <a:tblPr firstRow="1" firstCol="1" lastRow="1" lastCol="1" bandRow="1" bandCol="1">
                <a:tableStyleId>{5C22544A-7EE6-4342-B048-85BDC9FD1C3A}</a:tableStyleId>
              </a:tblPr>
              <a:tblGrid>
                <a:gridCol w="1296144"/>
                <a:gridCol w="867344"/>
                <a:gridCol w="1724944"/>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r>
              <a:tr h="215900">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Net1</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Net2</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Net3</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2</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3276077566"/>
              </p:ext>
            </p:extLst>
          </p:nvPr>
        </p:nvGraphicFramePr>
        <p:xfrm>
          <a:off x="704528" y="4586064"/>
          <a:ext cx="3816424" cy="1651248"/>
        </p:xfrm>
        <a:graphic>
          <a:graphicData uri="http://schemas.openxmlformats.org/drawingml/2006/table">
            <a:tbl>
              <a:tblPr firstRow="1" firstCol="1" lastRow="1" lastCol="1" bandRow="1" bandCol="1">
                <a:tableStyleId>{5C22544A-7EE6-4342-B048-85BDC9FD1C3A}</a:tableStyleId>
              </a:tblPr>
              <a:tblGrid>
                <a:gridCol w="1272141"/>
                <a:gridCol w="851283"/>
                <a:gridCol w="1693000"/>
              </a:tblGrid>
              <a:tr h="432048">
                <a:tc>
                  <a:txBody>
                    <a:bodyPr/>
                    <a:lstStyle/>
                    <a:p>
                      <a:pPr algn="ctr">
                        <a:lnSpc>
                          <a:spcPct val="100000"/>
                        </a:lnSpc>
                        <a:spcAft>
                          <a:spcPts val="0"/>
                        </a:spcAft>
                      </a:pPr>
                      <a:r>
                        <a:rPr lang="zh-CN" sz="2000" b="1" dirty="0">
                          <a:solidFill>
                            <a:schemeClr val="tx1"/>
                          </a:solidFill>
                          <a:effectLst/>
                          <a:latin typeface="+mn-lt"/>
                          <a:ea typeface="黑体" pitchFamily="2" charset="-122"/>
                        </a:rPr>
                        <a:t>目的网络</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a:solidFill>
                            <a:schemeClr val="tx1"/>
                          </a:solidFill>
                          <a:effectLst/>
                          <a:latin typeface="+mn-lt"/>
                          <a:ea typeface="黑体" pitchFamily="2"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下一跳路由器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5900">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Net1</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R</a:t>
                      </a:r>
                      <a:r>
                        <a:rPr lang="en-US" sz="2000" b="1" baseline="-25000">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900">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Net2</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smtClean="0">
                          <a:solidFill>
                            <a:schemeClr val="tx1"/>
                          </a:solidFill>
                          <a:effectLst/>
                          <a:latin typeface="+mn-lt"/>
                          <a:ea typeface="黑体" pitchFamily="2" charset="-122"/>
                        </a:rPr>
                        <a:t>Net3</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R</a:t>
                      </a:r>
                      <a:r>
                        <a:rPr lang="en-US" sz="2000" b="1" baseline="-25000" dirty="0">
                          <a:solidFill>
                            <a:schemeClr val="tx1"/>
                          </a:solidFill>
                          <a:effectLst/>
                          <a:latin typeface="+mn-lt"/>
                          <a:ea typeface="黑体" pitchFamily="2" charset="-122"/>
                        </a:rPr>
                        <a:t>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7" name="矩形 6"/>
          <p:cNvSpPr/>
          <p:nvPr/>
        </p:nvSpPr>
        <p:spPr>
          <a:xfrm>
            <a:off x="776536" y="1772816"/>
            <a:ext cx="3744416" cy="369332"/>
          </a:xfrm>
          <a:prstGeom prst="rect">
            <a:avLst/>
          </a:prstGeom>
        </p:spPr>
        <p:txBody>
          <a:bodyPr wrap="square">
            <a:spAutoFit/>
          </a:bodyPr>
          <a:lstStyle/>
          <a:p>
            <a:pPr algn="ctr"/>
            <a:r>
              <a:rPr lang="zh-CN" altLang="zh-CN" b="1" dirty="0" smtClean="0">
                <a:latin typeface="+mn-lt"/>
                <a:ea typeface="黑体" pitchFamily="2" charset="-122"/>
              </a:rPr>
              <a:t>表</a:t>
            </a:r>
            <a:r>
              <a:rPr lang="en-US" altLang="zh-CN" b="1" dirty="0" smtClean="0">
                <a:latin typeface="+mn-lt"/>
                <a:ea typeface="黑体" pitchFamily="2" charset="-122"/>
              </a:rPr>
              <a:t> 4-9(a</a:t>
            </a:r>
            <a:r>
              <a:rPr lang="en-US" altLang="zh-CN" b="1" dirty="0">
                <a:latin typeface="+mn-lt"/>
                <a:ea typeface="黑体" pitchFamily="2" charset="-122"/>
              </a:rPr>
              <a:t>)  </a:t>
            </a:r>
            <a:r>
              <a:rPr lang="zh-CN" altLang="zh-CN" b="1" dirty="0" smtClean="0">
                <a:latin typeface="+mn-lt"/>
                <a:ea typeface="黑体" pitchFamily="2" charset="-122"/>
              </a:rPr>
              <a:t>路由器</a:t>
            </a:r>
            <a:r>
              <a:rPr lang="en-US" altLang="zh-CN" b="1" dirty="0" smtClean="0">
                <a:latin typeface="+mn-lt"/>
                <a:ea typeface="黑体" pitchFamily="2" charset="-122"/>
              </a:rPr>
              <a:t> R</a:t>
            </a:r>
            <a:r>
              <a:rPr lang="en-US" altLang="zh-CN" b="1" baseline="-25000" dirty="0" smtClean="0">
                <a:latin typeface="+mn-lt"/>
                <a:ea typeface="黑体" pitchFamily="2" charset="-122"/>
              </a:rPr>
              <a:t>6 </a:t>
            </a:r>
            <a:r>
              <a:rPr lang="zh-CN" altLang="zh-CN" b="1" dirty="0" smtClean="0">
                <a:latin typeface="+mn-lt"/>
                <a:ea typeface="黑体" pitchFamily="2" charset="-122"/>
              </a:rPr>
              <a:t>的</a:t>
            </a:r>
            <a:r>
              <a:rPr lang="zh-CN" altLang="zh-CN" b="1" dirty="0">
                <a:latin typeface="+mn-lt"/>
                <a:ea typeface="黑体" pitchFamily="2" charset="-122"/>
              </a:rPr>
              <a:t>路由表</a:t>
            </a:r>
            <a:endParaRPr lang="zh-CN" altLang="en-US" b="1" dirty="0">
              <a:latin typeface="+mn-lt"/>
              <a:ea typeface="黑体" pitchFamily="2" charset="-122"/>
            </a:endParaRPr>
          </a:p>
        </p:txBody>
      </p:sp>
      <p:sp>
        <p:nvSpPr>
          <p:cNvPr id="8" name="矩形 7"/>
          <p:cNvSpPr/>
          <p:nvPr/>
        </p:nvSpPr>
        <p:spPr>
          <a:xfrm>
            <a:off x="5961112" y="1772816"/>
            <a:ext cx="3639138" cy="369332"/>
          </a:xfrm>
          <a:prstGeom prst="rect">
            <a:avLst/>
          </a:prstGeom>
        </p:spPr>
        <p:txBody>
          <a:bodyPr wrap="none">
            <a:spAutoFit/>
          </a:bodyPr>
          <a:lstStyle/>
          <a:p>
            <a:pPr algn="ctr"/>
            <a:r>
              <a:rPr lang="zh-CN" altLang="zh-CN" b="1" dirty="0" smtClean="0">
                <a:latin typeface="+mn-lt"/>
                <a:ea typeface="黑体" pitchFamily="2" charset="-122"/>
              </a:rPr>
              <a:t>表</a:t>
            </a:r>
            <a:r>
              <a:rPr lang="en-US" altLang="zh-CN" b="1" dirty="0" smtClean="0">
                <a:latin typeface="+mn-lt"/>
                <a:ea typeface="黑体" pitchFamily="2" charset="-122"/>
              </a:rPr>
              <a:t> 4-9(b</a:t>
            </a:r>
            <a:r>
              <a:rPr lang="en-US" altLang="zh-CN" b="1" dirty="0">
                <a:latin typeface="+mn-lt"/>
                <a:ea typeface="黑体" pitchFamily="2" charset="-122"/>
              </a:rPr>
              <a:t>)  </a:t>
            </a:r>
            <a:r>
              <a:rPr lang="en-US" altLang="zh-CN" b="1" dirty="0" smtClean="0">
                <a:latin typeface="+mn-lt"/>
                <a:ea typeface="黑体" pitchFamily="2" charset="-122"/>
              </a:rPr>
              <a:t>R</a:t>
            </a:r>
            <a:r>
              <a:rPr lang="en-US" altLang="zh-CN" b="1" baseline="-25000" dirty="0" smtClean="0">
                <a:latin typeface="+mn-lt"/>
                <a:ea typeface="黑体" pitchFamily="2" charset="-122"/>
              </a:rPr>
              <a:t>4 </a:t>
            </a:r>
            <a:r>
              <a:rPr lang="zh-CN" altLang="zh-CN" b="1" dirty="0" smtClean="0">
                <a:latin typeface="+mn-lt"/>
                <a:ea typeface="黑体" pitchFamily="2" charset="-122"/>
              </a:rPr>
              <a:t>发</a:t>
            </a:r>
            <a:r>
              <a:rPr lang="zh-CN" altLang="zh-CN" b="1" dirty="0">
                <a:latin typeface="+mn-lt"/>
                <a:ea typeface="黑体" pitchFamily="2" charset="-122"/>
              </a:rPr>
              <a:t>来的路由更新信息</a:t>
            </a:r>
            <a:endParaRPr lang="zh-CN" altLang="en-US" b="1" dirty="0">
              <a:latin typeface="+mn-lt"/>
              <a:ea typeface="黑体" pitchFamily="2" charset="-122"/>
            </a:endParaRPr>
          </a:p>
        </p:txBody>
      </p:sp>
      <p:sp>
        <p:nvSpPr>
          <p:cNvPr id="9" name="矩形 8"/>
          <p:cNvSpPr/>
          <p:nvPr/>
        </p:nvSpPr>
        <p:spPr>
          <a:xfrm>
            <a:off x="632521" y="4216732"/>
            <a:ext cx="4104456" cy="369332"/>
          </a:xfrm>
          <a:prstGeom prst="rect">
            <a:avLst/>
          </a:prstGeom>
        </p:spPr>
        <p:txBody>
          <a:bodyPr wrap="square">
            <a:spAutoFit/>
          </a:bodyPr>
          <a:lstStyle/>
          <a:p>
            <a:pPr algn="ctr"/>
            <a:r>
              <a:rPr lang="zh-CN" altLang="zh-CN" b="1" dirty="0" smtClean="0">
                <a:latin typeface="+mn-lt"/>
                <a:ea typeface="黑体" pitchFamily="2" charset="-122"/>
              </a:rPr>
              <a:t>表</a:t>
            </a:r>
            <a:r>
              <a:rPr lang="en-US" altLang="zh-CN" b="1" dirty="0" smtClean="0">
                <a:latin typeface="+mn-lt"/>
                <a:ea typeface="黑体" pitchFamily="2" charset="-122"/>
              </a:rPr>
              <a:t> 4-9(d</a:t>
            </a:r>
            <a:r>
              <a:rPr lang="en-US" altLang="zh-CN" b="1" dirty="0">
                <a:latin typeface="+mn-lt"/>
                <a:ea typeface="黑体" pitchFamily="2" charset="-122"/>
              </a:rPr>
              <a:t>)  </a:t>
            </a:r>
            <a:r>
              <a:rPr lang="zh-CN" altLang="zh-CN" b="1" dirty="0" smtClean="0">
                <a:latin typeface="+mn-lt"/>
                <a:ea typeface="黑体" pitchFamily="2" charset="-122"/>
              </a:rPr>
              <a:t>路由器</a:t>
            </a:r>
            <a:r>
              <a:rPr lang="en-US" altLang="zh-CN" b="1" dirty="0" smtClean="0">
                <a:latin typeface="+mn-lt"/>
                <a:ea typeface="黑体" pitchFamily="2" charset="-122"/>
              </a:rPr>
              <a:t> R</a:t>
            </a:r>
            <a:r>
              <a:rPr lang="en-US" altLang="zh-CN" b="1" baseline="-25000" dirty="0" smtClean="0">
                <a:latin typeface="+mn-lt"/>
                <a:ea typeface="黑体" pitchFamily="2" charset="-122"/>
              </a:rPr>
              <a:t>6 </a:t>
            </a:r>
            <a:r>
              <a:rPr lang="zh-CN" altLang="zh-CN" b="1" dirty="0" smtClean="0">
                <a:latin typeface="+mn-lt"/>
                <a:ea typeface="黑体" pitchFamily="2" charset="-122"/>
              </a:rPr>
              <a:t>更新</a:t>
            </a:r>
            <a:r>
              <a:rPr lang="zh-CN" altLang="zh-CN" b="1" dirty="0">
                <a:latin typeface="+mn-lt"/>
                <a:ea typeface="黑体" pitchFamily="2" charset="-122"/>
              </a:rPr>
              <a:t>后的路由表</a:t>
            </a:r>
            <a:endParaRPr lang="zh-CN" altLang="en-US" b="1" dirty="0">
              <a:latin typeface="+mn-lt"/>
              <a:ea typeface="黑体" pitchFamily="2" charset="-122"/>
            </a:endParaRPr>
          </a:p>
        </p:txBody>
      </p:sp>
      <p:sp>
        <p:nvSpPr>
          <p:cNvPr id="10" name="矩形 9"/>
          <p:cNvSpPr/>
          <p:nvPr/>
        </p:nvSpPr>
        <p:spPr>
          <a:xfrm>
            <a:off x="5961113" y="4139788"/>
            <a:ext cx="3528392" cy="369332"/>
          </a:xfrm>
          <a:prstGeom prst="rect">
            <a:avLst/>
          </a:prstGeom>
        </p:spPr>
        <p:txBody>
          <a:bodyPr wrap="square">
            <a:spAutoFit/>
          </a:bodyPr>
          <a:lstStyle/>
          <a:p>
            <a:pPr algn="ctr"/>
            <a:r>
              <a:rPr lang="zh-CN" altLang="zh-CN" b="1" dirty="0" smtClean="0">
                <a:latin typeface="+mn-lt"/>
                <a:ea typeface="黑体" pitchFamily="2" charset="-122"/>
              </a:rPr>
              <a:t>表</a:t>
            </a:r>
            <a:r>
              <a:rPr lang="en-US" altLang="zh-CN" b="1" dirty="0" smtClean="0">
                <a:latin typeface="+mn-lt"/>
                <a:ea typeface="黑体" pitchFamily="2" charset="-122"/>
              </a:rPr>
              <a:t> 4-9(c</a:t>
            </a:r>
            <a:r>
              <a:rPr lang="en-US" altLang="zh-CN" b="1" dirty="0">
                <a:latin typeface="+mn-lt"/>
                <a:ea typeface="黑体" pitchFamily="2" charset="-122"/>
              </a:rPr>
              <a:t>)  </a:t>
            </a:r>
            <a:r>
              <a:rPr lang="zh-CN" altLang="zh-CN" b="1" dirty="0">
                <a:latin typeface="+mn-lt"/>
                <a:ea typeface="黑体" pitchFamily="2" charset="-122"/>
              </a:rPr>
              <a:t>修改后的</a:t>
            </a:r>
            <a:r>
              <a:rPr lang="zh-CN" altLang="zh-CN" b="1" dirty="0" smtClean="0">
                <a:latin typeface="+mn-lt"/>
                <a:ea typeface="黑体" pitchFamily="2" charset="-122"/>
              </a:rPr>
              <a:t>表</a:t>
            </a:r>
            <a:r>
              <a:rPr lang="en-US" altLang="zh-CN" b="1" dirty="0" smtClean="0">
                <a:latin typeface="+mn-lt"/>
                <a:ea typeface="黑体" pitchFamily="2" charset="-122"/>
              </a:rPr>
              <a:t> 4-9(b</a:t>
            </a:r>
            <a:r>
              <a:rPr lang="en-US" altLang="zh-CN" b="1" dirty="0">
                <a:latin typeface="+mn-lt"/>
                <a:ea typeface="黑体" pitchFamily="2" charset="-122"/>
              </a:rPr>
              <a:t>)</a:t>
            </a:r>
            <a:endParaRPr lang="zh-CN" altLang="en-US" b="1" dirty="0">
              <a:latin typeface="+mn-lt"/>
              <a:ea typeface="黑体" pitchFamily="2" charset="-122"/>
            </a:endParaRPr>
          </a:p>
        </p:txBody>
      </p:sp>
      <p:sp>
        <p:nvSpPr>
          <p:cNvPr id="11" name="下箭头 10"/>
          <p:cNvSpPr/>
          <p:nvPr/>
        </p:nvSpPr>
        <p:spPr bwMode="auto">
          <a:xfrm>
            <a:off x="7401272" y="3573016"/>
            <a:ext cx="324037" cy="566772"/>
          </a:xfrm>
          <a:prstGeom prst="downArrow">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7725309" y="3645024"/>
            <a:ext cx="1074333" cy="369332"/>
          </a:xfrm>
          <a:prstGeom prst="rect">
            <a:avLst/>
          </a:prstGeom>
          <a:noFill/>
        </p:spPr>
        <p:txBody>
          <a:bodyPr wrap="none" rtlCol="0">
            <a:spAutoFit/>
          </a:bodyPr>
          <a:lstStyle/>
          <a:p>
            <a:r>
              <a:rPr lang="zh-CN" altLang="en-US" b="1" dirty="0" smtClean="0"/>
              <a:t>距离加 </a:t>
            </a:r>
            <a:r>
              <a:rPr lang="en-US" altLang="zh-CN" b="1" dirty="0" smtClean="0"/>
              <a:t>1</a:t>
            </a:r>
            <a:endParaRPr lang="zh-CN" altLang="en-US" b="1" dirty="0"/>
          </a:p>
        </p:txBody>
      </p:sp>
      <p:sp>
        <p:nvSpPr>
          <p:cNvPr id="15" name="椭圆 14"/>
          <p:cNvSpPr/>
          <p:nvPr/>
        </p:nvSpPr>
        <p:spPr bwMode="auto">
          <a:xfrm>
            <a:off x="4592960" y="3501008"/>
            <a:ext cx="1080119" cy="936104"/>
          </a:xfrm>
          <a:prstGeom prst="ellipse">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CC"/>
                </a:solidFill>
                <a:effectLst/>
                <a:latin typeface="+mn-lt"/>
                <a:ea typeface="黑体" pitchFamily="2" charset="-122"/>
              </a:rPr>
              <a:t>计算更新</a:t>
            </a:r>
          </a:p>
        </p:txBody>
      </p:sp>
      <p:sp>
        <p:nvSpPr>
          <p:cNvPr id="16" name="直角上箭头 15"/>
          <p:cNvSpPr/>
          <p:nvPr/>
        </p:nvSpPr>
        <p:spPr bwMode="auto">
          <a:xfrm flipH="1">
            <a:off x="4953000" y="4437112"/>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直角上箭头 16"/>
          <p:cNvSpPr/>
          <p:nvPr/>
        </p:nvSpPr>
        <p:spPr bwMode="auto">
          <a:xfrm flipV="1">
            <a:off x="4664968" y="2924944"/>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直角上箭头 17"/>
          <p:cNvSpPr/>
          <p:nvPr/>
        </p:nvSpPr>
        <p:spPr bwMode="auto">
          <a:xfrm flipH="1" flipV="1">
            <a:off x="2576735" y="3825044"/>
            <a:ext cx="1944216" cy="468052"/>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530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5" grpId="0" animBg="1"/>
      <p:bldP spid="16"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dirty="0"/>
              <a:t>2. </a:t>
            </a:r>
            <a:r>
              <a:rPr lang="zh-CN" altLang="en-US" dirty="0"/>
              <a:t>距离向量算法</a:t>
            </a:r>
          </a:p>
        </p:txBody>
      </p:sp>
      <p:sp>
        <p:nvSpPr>
          <p:cNvPr id="2" name="内容占位符 1"/>
          <p:cNvSpPr>
            <a:spLocks noGrp="1"/>
          </p:cNvSpPr>
          <p:nvPr>
            <p:ph idx="1"/>
          </p:nvPr>
        </p:nvSpPr>
        <p:spPr/>
        <p:txBody>
          <a:bodyPr/>
          <a:lstStyle/>
          <a:p>
            <a:r>
              <a:rPr lang="zh-CN" altLang="zh-CN" dirty="0"/>
              <a:t>距离向量算法的基础</a:t>
            </a:r>
            <a:r>
              <a:rPr lang="zh-CN" altLang="zh-CN" dirty="0" smtClean="0"/>
              <a:t>就是</a:t>
            </a:r>
            <a:r>
              <a:rPr lang="en-US" altLang="zh-CN" dirty="0" smtClean="0"/>
              <a:t> Bellman-Ford </a:t>
            </a:r>
            <a:r>
              <a:rPr lang="zh-CN" altLang="zh-CN" dirty="0" smtClean="0"/>
              <a:t>算法</a:t>
            </a:r>
            <a:r>
              <a:rPr lang="zh-CN" altLang="zh-CN" dirty="0"/>
              <a:t>（</a:t>
            </a:r>
            <a:r>
              <a:rPr lang="zh-CN" altLang="zh-CN" dirty="0" smtClean="0"/>
              <a:t>或</a:t>
            </a:r>
            <a:r>
              <a:rPr lang="en-US" altLang="zh-CN" dirty="0" smtClean="0"/>
              <a:t> Ford-Fulkerson </a:t>
            </a:r>
            <a:r>
              <a:rPr lang="zh-CN" altLang="zh-CN" dirty="0" smtClean="0"/>
              <a:t>算法</a:t>
            </a:r>
            <a:r>
              <a:rPr lang="zh-CN" altLang="zh-CN" dirty="0"/>
              <a:t>）</a:t>
            </a:r>
            <a:r>
              <a:rPr lang="zh-CN" altLang="zh-CN" dirty="0" smtClean="0"/>
              <a:t>。</a:t>
            </a:r>
            <a:endParaRPr lang="en-US" altLang="zh-CN" dirty="0" smtClean="0"/>
          </a:p>
          <a:p>
            <a:r>
              <a:rPr lang="zh-CN" altLang="zh-CN" dirty="0" smtClean="0"/>
              <a:t>这种</a:t>
            </a:r>
            <a:r>
              <a:rPr lang="zh-CN" altLang="zh-CN" dirty="0"/>
              <a:t>算法的</a:t>
            </a:r>
            <a:r>
              <a:rPr lang="zh-CN" altLang="zh-CN" dirty="0">
                <a:solidFill>
                  <a:srgbClr val="FF0000"/>
                </a:solidFill>
              </a:rPr>
              <a:t>要点</a:t>
            </a:r>
            <a:r>
              <a:rPr lang="zh-CN" altLang="zh-CN" dirty="0"/>
              <a:t>是这样的：</a:t>
            </a:r>
          </a:p>
          <a:p>
            <a:pPr marL="360363" indent="0">
              <a:buNone/>
            </a:pPr>
            <a:r>
              <a:rPr lang="zh-CN" altLang="zh-CN" dirty="0"/>
              <a:t>设</a:t>
            </a:r>
            <a:r>
              <a:rPr lang="en-US" altLang="zh-CN" dirty="0"/>
              <a:t>X</a:t>
            </a:r>
            <a:r>
              <a:rPr lang="zh-CN" altLang="zh-CN" dirty="0"/>
              <a:t>是</a:t>
            </a:r>
            <a:r>
              <a:rPr lang="zh-CN" altLang="zh-CN" dirty="0" smtClean="0"/>
              <a:t>结点</a:t>
            </a:r>
            <a:r>
              <a:rPr lang="en-US" altLang="zh-CN" dirty="0" smtClean="0"/>
              <a:t> A </a:t>
            </a:r>
            <a:r>
              <a:rPr lang="zh-CN" altLang="zh-CN" dirty="0" smtClean="0"/>
              <a:t>到</a:t>
            </a:r>
            <a:r>
              <a:rPr lang="en-US" altLang="zh-CN" dirty="0" smtClean="0"/>
              <a:t> B </a:t>
            </a:r>
            <a:r>
              <a:rPr lang="zh-CN" altLang="zh-CN" dirty="0" smtClean="0"/>
              <a:t>的</a:t>
            </a:r>
            <a:r>
              <a:rPr lang="zh-CN" altLang="zh-CN" dirty="0"/>
              <a:t>最短路径上的一个结点</a:t>
            </a:r>
            <a:r>
              <a:rPr lang="zh-CN" altLang="zh-CN" dirty="0" smtClean="0"/>
              <a:t>。</a:t>
            </a:r>
            <a:endParaRPr lang="en-US" altLang="zh-CN" dirty="0" smtClean="0"/>
          </a:p>
          <a:p>
            <a:pPr marL="360363" indent="0">
              <a:buNone/>
            </a:pPr>
            <a:r>
              <a:rPr lang="zh-CN" altLang="zh-CN" dirty="0" smtClean="0"/>
              <a:t>若</a:t>
            </a:r>
            <a:r>
              <a:rPr lang="zh-CN" altLang="zh-CN" dirty="0"/>
              <a:t>把</a:t>
            </a:r>
            <a:r>
              <a:rPr lang="zh-CN" altLang="zh-CN" dirty="0" smtClean="0"/>
              <a:t>路径</a:t>
            </a:r>
            <a:r>
              <a:rPr lang="en-US" altLang="zh-CN" dirty="0" smtClean="0"/>
              <a:t> A</a:t>
            </a:r>
            <a:r>
              <a:rPr lang="zh-CN" altLang="zh-CN" dirty="0"/>
              <a:t>→</a:t>
            </a:r>
            <a:r>
              <a:rPr lang="en-US" altLang="zh-CN" dirty="0" smtClean="0"/>
              <a:t>B </a:t>
            </a:r>
            <a:r>
              <a:rPr lang="zh-CN" altLang="zh-CN" dirty="0" smtClean="0"/>
              <a:t>拆</a:t>
            </a:r>
            <a:r>
              <a:rPr lang="zh-CN" altLang="zh-CN" dirty="0"/>
              <a:t>成两段</a:t>
            </a:r>
            <a:r>
              <a:rPr lang="zh-CN" altLang="zh-CN" dirty="0" smtClean="0"/>
              <a:t>路径</a:t>
            </a:r>
            <a:r>
              <a:rPr lang="en-US" altLang="zh-CN" dirty="0" smtClean="0"/>
              <a:t> A</a:t>
            </a:r>
            <a:r>
              <a:rPr lang="zh-CN" altLang="zh-CN" dirty="0"/>
              <a:t>→</a:t>
            </a:r>
            <a:r>
              <a:rPr lang="en-US" altLang="zh-CN" dirty="0" smtClean="0"/>
              <a:t>X </a:t>
            </a:r>
            <a:r>
              <a:rPr lang="zh-CN" altLang="zh-CN" dirty="0" smtClean="0"/>
              <a:t>和</a:t>
            </a:r>
            <a:r>
              <a:rPr lang="en-US" altLang="zh-CN" dirty="0" smtClean="0"/>
              <a:t> X</a:t>
            </a:r>
            <a:r>
              <a:rPr lang="zh-CN" altLang="zh-CN" dirty="0"/>
              <a:t>→</a:t>
            </a:r>
            <a:r>
              <a:rPr lang="en-US" altLang="zh-CN" dirty="0"/>
              <a:t>B</a:t>
            </a:r>
            <a:r>
              <a:rPr lang="zh-CN" altLang="zh-CN" dirty="0"/>
              <a:t>，则每一段</a:t>
            </a:r>
            <a:r>
              <a:rPr lang="zh-CN" altLang="zh-CN" dirty="0" smtClean="0"/>
              <a:t>路径</a:t>
            </a:r>
            <a:r>
              <a:rPr lang="en-US" altLang="zh-CN" dirty="0" smtClean="0"/>
              <a:t> A</a:t>
            </a:r>
            <a:r>
              <a:rPr lang="zh-CN" altLang="zh-CN" dirty="0"/>
              <a:t>→</a:t>
            </a:r>
            <a:r>
              <a:rPr lang="en-US" altLang="zh-CN" dirty="0" smtClean="0"/>
              <a:t>X </a:t>
            </a:r>
            <a:r>
              <a:rPr lang="zh-CN" altLang="zh-CN" dirty="0" smtClean="0"/>
              <a:t>和</a:t>
            </a:r>
            <a:r>
              <a:rPr lang="en-US" altLang="zh-CN" dirty="0" smtClean="0"/>
              <a:t> X</a:t>
            </a:r>
            <a:r>
              <a:rPr lang="zh-CN" altLang="zh-CN" dirty="0"/>
              <a:t>→</a:t>
            </a:r>
            <a:r>
              <a:rPr lang="en-US" altLang="zh-CN" dirty="0" smtClean="0"/>
              <a:t>B </a:t>
            </a:r>
            <a:r>
              <a:rPr lang="zh-CN" altLang="zh-CN" dirty="0" smtClean="0"/>
              <a:t>也</a:t>
            </a:r>
            <a:r>
              <a:rPr lang="zh-CN" altLang="zh-CN" dirty="0"/>
              <a:t>都分别是</a:t>
            </a:r>
            <a:r>
              <a:rPr lang="zh-CN" altLang="zh-CN" dirty="0" smtClean="0"/>
              <a:t>结点</a:t>
            </a:r>
            <a:r>
              <a:rPr lang="en-US" altLang="zh-CN" dirty="0" smtClean="0"/>
              <a:t> A </a:t>
            </a:r>
            <a:r>
              <a:rPr lang="zh-CN" altLang="zh-CN" dirty="0" smtClean="0"/>
              <a:t>到</a:t>
            </a:r>
            <a:r>
              <a:rPr lang="en-US" altLang="zh-CN" dirty="0" smtClean="0"/>
              <a:t> X </a:t>
            </a:r>
            <a:r>
              <a:rPr lang="zh-CN" altLang="zh-CN" dirty="0" smtClean="0"/>
              <a:t>和结点</a:t>
            </a:r>
            <a:r>
              <a:rPr lang="en-US" altLang="zh-CN" dirty="0" smtClean="0"/>
              <a:t> X </a:t>
            </a:r>
            <a:r>
              <a:rPr lang="zh-CN" altLang="zh-CN" dirty="0" smtClean="0"/>
              <a:t>到</a:t>
            </a:r>
            <a:r>
              <a:rPr lang="en-US" altLang="zh-CN" dirty="0" smtClean="0"/>
              <a:t> B </a:t>
            </a:r>
            <a:r>
              <a:rPr lang="zh-CN" altLang="zh-CN" dirty="0" smtClean="0"/>
              <a:t>的</a:t>
            </a:r>
            <a:r>
              <a:rPr lang="zh-CN" altLang="zh-CN" dirty="0"/>
              <a:t>最短路径。</a:t>
            </a:r>
          </a:p>
          <a:p>
            <a:endParaRPr lang="zh-CN" altLang="en-US" dirty="0"/>
          </a:p>
        </p:txBody>
      </p:sp>
    </p:spTree>
    <p:extLst>
      <p:ext uri="{BB962C8B-B14F-4D97-AF65-F5344CB8AC3E}">
        <p14:creationId xmlns:p14="http://schemas.microsoft.com/office/powerpoint/2010/main" xmlns="" val="3150893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dirty="0"/>
              <a:t>2. </a:t>
            </a:r>
            <a:r>
              <a:rPr lang="zh-CN" altLang="en-US" dirty="0"/>
              <a:t>距离向量算法</a:t>
            </a:r>
          </a:p>
        </p:txBody>
      </p:sp>
      <p:sp>
        <p:nvSpPr>
          <p:cNvPr id="7" name="Text Box 3"/>
          <p:cNvSpPr txBox="1">
            <a:spLocks noChangeArrowheads="1"/>
          </p:cNvSpPr>
          <p:nvPr/>
        </p:nvSpPr>
        <p:spPr bwMode="auto">
          <a:xfrm>
            <a:off x="560512" y="1124744"/>
            <a:ext cx="8910638" cy="5274136"/>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kumimoji="0" lang="zh-CN" altLang="en-US" sz="2200" b="1" dirty="0" smtClean="0">
                <a:solidFill>
                  <a:srgbClr val="C00000"/>
                </a:solidFill>
                <a:latin typeface="+mn-lt"/>
                <a:ea typeface="黑体" pitchFamily="2" charset="-122"/>
              </a:rPr>
              <a:t>路由器收到</a:t>
            </a:r>
            <a:r>
              <a:rPr kumimoji="0" lang="zh-CN" altLang="en-US" sz="2200" b="1" dirty="0">
                <a:solidFill>
                  <a:srgbClr val="C00000"/>
                </a:solidFill>
                <a:latin typeface="+mn-lt"/>
                <a:ea typeface="黑体" pitchFamily="2" charset="-122"/>
              </a:rPr>
              <a:t>相邻路由器（其地址为 </a:t>
            </a:r>
            <a:r>
              <a:rPr kumimoji="0" lang="en-US" altLang="zh-CN" sz="2200" b="1" dirty="0">
                <a:solidFill>
                  <a:srgbClr val="C00000"/>
                </a:solidFill>
                <a:latin typeface="+mn-lt"/>
                <a:ea typeface="黑体" pitchFamily="2" charset="-122"/>
              </a:rPr>
              <a:t>X</a:t>
            </a:r>
            <a:r>
              <a:rPr kumimoji="0" lang="zh-CN" altLang="en-US" sz="2200" b="1" dirty="0">
                <a:solidFill>
                  <a:srgbClr val="C00000"/>
                </a:solidFill>
                <a:latin typeface="+mn-lt"/>
                <a:ea typeface="黑体" pitchFamily="2" charset="-122"/>
              </a:rPr>
              <a:t>）的一个 </a:t>
            </a:r>
            <a:r>
              <a:rPr kumimoji="0" lang="en-US" altLang="zh-CN" sz="2200" b="1" dirty="0">
                <a:solidFill>
                  <a:srgbClr val="C00000"/>
                </a:solidFill>
                <a:latin typeface="+mn-lt"/>
                <a:ea typeface="黑体" pitchFamily="2" charset="-122"/>
              </a:rPr>
              <a:t>RIP </a:t>
            </a:r>
            <a:r>
              <a:rPr kumimoji="0" lang="zh-CN" altLang="en-US" sz="2200" b="1" dirty="0">
                <a:solidFill>
                  <a:srgbClr val="C00000"/>
                </a:solidFill>
                <a:latin typeface="+mn-lt"/>
                <a:ea typeface="黑体" pitchFamily="2" charset="-122"/>
              </a:rPr>
              <a:t>报文：</a:t>
            </a:r>
          </a:p>
          <a:p>
            <a:pPr>
              <a:lnSpc>
                <a:spcPct val="110000"/>
              </a:lnSpc>
            </a:pPr>
            <a:r>
              <a:rPr kumimoji="0" lang="en-US" altLang="zh-CN" sz="2200" b="1" dirty="0">
                <a:solidFill>
                  <a:srgbClr val="0000CC"/>
                </a:solidFill>
                <a:latin typeface="+mn-lt"/>
                <a:ea typeface="黑体" pitchFamily="2" charset="-122"/>
              </a:rPr>
              <a:t>(1) </a:t>
            </a:r>
            <a:r>
              <a:rPr kumimoji="0" lang="zh-CN" altLang="en-US" sz="2200" b="1" dirty="0">
                <a:solidFill>
                  <a:srgbClr val="0000CC"/>
                </a:solidFill>
                <a:latin typeface="+mn-lt"/>
                <a:ea typeface="黑体" pitchFamily="2" charset="-122"/>
              </a:rPr>
              <a:t>先修改此 </a:t>
            </a:r>
            <a:r>
              <a:rPr kumimoji="0" lang="en-US" altLang="zh-CN" sz="2200" b="1" dirty="0">
                <a:solidFill>
                  <a:srgbClr val="0000CC"/>
                </a:solidFill>
                <a:latin typeface="+mn-lt"/>
                <a:ea typeface="黑体" pitchFamily="2" charset="-122"/>
              </a:rPr>
              <a:t>RIP </a:t>
            </a:r>
            <a:r>
              <a:rPr kumimoji="0" lang="zh-CN" altLang="en-US" sz="2200" b="1" dirty="0">
                <a:solidFill>
                  <a:srgbClr val="0000CC"/>
                </a:solidFill>
                <a:latin typeface="+mn-lt"/>
                <a:ea typeface="黑体" pitchFamily="2" charset="-122"/>
              </a:rPr>
              <a:t>报文中的所有项目：把“下一跳”字段中的地址都改为 </a:t>
            </a:r>
            <a:r>
              <a:rPr kumimoji="0" lang="en-US" altLang="zh-CN" sz="2200" b="1" dirty="0">
                <a:solidFill>
                  <a:srgbClr val="0000CC"/>
                </a:solidFill>
                <a:latin typeface="+mn-lt"/>
                <a:ea typeface="黑体" pitchFamily="2" charset="-122"/>
              </a:rPr>
              <a:t>X</a:t>
            </a:r>
            <a:r>
              <a:rPr kumimoji="0" lang="zh-CN" altLang="en-US" sz="2200" b="1" dirty="0">
                <a:solidFill>
                  <a:srgbClr val="0000CC"/>
                </a:solidFill>
                <a:latin typeface="+mn-lt"/>
                <a:ea typeface="黑体" pitchFamily="2" charset="-122"/>
              </a:rPr>
              <a:t>，并把所有的“距离”字段的值加 </a:t>
            </a:r>
            <a:r>
              <a:rPr kumimoji="0" lang="en-US" altLang="zh-CN" sz="2200" b="1" dirty="0">
                <a:solidFill>
                  <a:srgbClr val="0000CC"/>
                </a:solidFill>
                <a:latin typeface="+mn-lt"/>
                <a:ea typeface="黑体" pitchFamily="2" charset="-122"/>
              </a:rPr>
              <a:t>1</a:t>
            </a:r>
            <a:r>
              <a:rPr kumimoji="0" lang="zh-CN" altLang="en-US" sz="2200" b="1" dirty="0">
                <a:solidFill>
                  <a:srgbClr val="0000CC"/>
                </a:solidFill>
                <a:latin typeface="+mn-lt"/>
                <a:ea typeface="黑体" pitchFamily="2" charset="-122"/>
              </a:rPr>
              <a:t>。</a:t>
            </a:r>
          </a:p>
          <a:p>
            <a:pPr>
              <a:lnSpc>
                <a:spcPct val="110000"/>
              </a:lnSpc>
            </a:pPr>
            <a:r>
              <a:rPr kumimoji="0" lang="en-US" altLang="zh-CN" sz="2200" b="1" dirty="0">
                <a:solidFill>
                  <a:srgbClr val="0000CC"/>
                </a:solidFill>
                <a:latin typeface="+mn-lt"/>
                <a:ea typeface="黑体" pitchFamily="2" charset="-122"/>
              </a:rPr>
              <a:t>(2) </a:t>
            </a:r>
            <a:r>
              <a:rPr kumimoji="0" lang="zh-CN" altLang="en-US" sz="2200" b="1" dirty="0">
                <a:solidFill>
                  <a:srgbClr val="0000CC"/>
                </a:solidFill>
                <a:latin typeface="+mn-lt"/>
                <a:ea typeface="黑体" pitchFamily="2" charset="-122"/>
              </a:rPr>
              <a:t>对修改后的 </a:t>
            </a:r>
            <a:r>
              <a:rPr kumimoji="0" lang="en-US" altLang="zh-CN" sz="2200" b="1" dirty="0">
                <a:solidFill>
                  <a:srgbClr val="0000CC"/>
                </a:solidFill>
                <a:latin typeface="+mn-lt"/>
                <a:ea typeface="黑体" pitchFamily="2" charset="-122"/>
              </a:rPr>
              <a:t>RIP </a:t>
            </a:r>
            <a:r>
              <a:rPr kumimoji="0" lang="zh-CN" altLang="en-US" sz="2200" b="1" dirty="0">
                <a:solidFill>
                  <a:srgbClr val="0000CC"/>
                </a:solidFill>
                <a:latin typeface="+mn-lt"/>
                <a:ea typeface="黑体" pitchFamily="2" charset="-122"/>
              </a:rPr>
              <a:t>报文中的每一个项目，重复以下步骤：</a:t>
            </a:r>
          </a:p>
          <a:p>
            <a:pPr>
              <a:lnSpc>
                <a:spcPct val="110000"/>
              </a:lnSpc>
            </a:pPr>
            <a:r>
              <a:rPr lang="en-US" altLang="zh-CN" sz="2200" b="1" dirty="0">
                <a:solidFill>
                  <a:srgbClr val="0000CC"/>
                </a:solidFill>
                <a:latin typeface="+mn-lt"/>
                <a:ea typeface="黑体" pitchFamily="2" charset="-122"/>
              </a:rPr>
              <a:t> </a:t>
            </a:r>
            <a:r>
              <a:rPr lang="en-US" altLang="zh-CN" sz="2200" b="1" dirty="0" smtClean="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若</a:t>
            </a:r>
            <a:r>
              <a:rPr kumimoji="0" lang="zh-CN" altLang="en-US" sz="2200" b="1" dirty="0">
                <a:solidFill>
                  <a:srgbClr val="0000CC"/>
                </a:solidFill>
                <a:latin typeface="+mn-lt"/>
                <a:ea typeface="黑体" pitchFamily="2" charset="-122"/>
              </a:rPr>
              <a:t>项目中的目的网络不在路由表中，则把该项目加到路由表中。</a:t>
            </a: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否则</a:t>
            </a:r>
            <a:endParaRPr kumimoji="0" lang="zh-CN" altLang="en-US" sz="2200" b="1" dirty="0">
              <a:solidFill>
                <a:srgbClr val="0000CC"/>
              </a:solidFill>
              <a:latin typeface="+mn-lt"/>
              <a:ea typeface="黑体" pitchFamily="2" charset="-122"/>
            </a:endParaRPr>
          </a:p>
          <a:p>
            <a:pPr marL="1258888" indent="-1258888">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若</a:t>
            </a:r>
            <a:r>
              <a:rPr kumimoji="0" lang="zh-CN" altLang="en-US" sz="2200" b="1" dirty="0">
                <a:solidFill>
                  <a:srgbClr val="0000CC"/>
                </a:solidFill>
                <a:latin typeface="+mn-lt"/>
                <a:ea typeface="黑体" pitchFamily="2" charset="-122"/>
              </a:rPr>
              <a:t>下一跳字段给出的路由器地址是同样的，则把收到的</a:t>
            </a:r>
            <a:r>
              <a:rPr kumimoji="0" lang="zh-CN" altLang="en-US" sz="2200" b="1" dirty="0" smtClean="0">
                <a:solidFill>
                  <a:srgbClr val="0000CC"/>
                </a:solidFill>
                <a:latin typeface="+mn-lt"/>
                <a:ea typeface="黑体" pitchFamily="2" charset="-122"/>
              </a:rPr>
              <a:t>项目</a:t>
            </a:r>
            <a:r>
              <a:rPr kumimoji="0" lang="zh-CN" altLang="en-US" sz="2200" b="1" dirty="0">
                <a:solidFill>
                  <a:srgbClr val="0000CC"/>
                </a:solidFill>
                <a:latin typeface="+mn-lt"/>
                <a:ea typeface="黑体" pitchFamily="2" charset="-122"/>
              </a:rPr>
              <a:t>替换原路由表中的项目。</a:t>
            </a: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否则 </a:t>
            </a:r>
            <a:endParaRPr kumimoji="0" lang="zh-CN" altLang="en-US" sz="2200" b="1" dirty="0">
              <a:solidFill>
                <a:srgbClr val="0000CC"/>
              </a:solidFill>
              <a:latin typeface="+mn-lt"/>
              <a:ea typeface="黑体" pitchFamily="2" charset="-122"/>
            </a:endParaRP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若</a:t>
            </a:r>
            <a:r>
              <a:rPr kumimoji="0" lang="zh-CN" altLang="en-US" sz="2200" b="1" dirty="0">
                <a:solidFill>
                  <a:srgbClr val="0000CC"/>
                </a:solidFill>
                <a:latin typeface="+mn-lt"/>
                <a:ea typeface="黑体" pitchFamily="2" charset="-122"/>
              </a:rPr>
              <a:t>收到项目中的距离小于路由表中的距离，则进行更新，</a:t>
            </a:r>
          </a:p>
          <a:p>
            <a:pPr>
              <a:lnSpc>
                <a:spcPct val="110000"/>
              </a:lnSpc>
            </a:pPr>
            <a:r>
              <a:rPr kumimoji="0" lang="zh-CN" altLang="en-US" sz="2200" b="1" dirty="0">
                <a:solidFill>
                  <a:srgbClr val="0000CC"/>
                </a:solidFill>
                <a:latin typeface="+mn-lt"/>
                <a:ea typeface="黑体" pitchFamily="2" charset="-122"/>
              </a:rPr>
              <a:t>	 </a:t>
            </a:r>
            <a:r>
              <a:rPr kumimoji="0" lang="zh-CN" altLang="en-US" sz="2200" b="1" dirty="0" smtClean="0">
                <a:solidFill>
                  <a:srgbClr val="0000CC"/>
                </a:solidFill>
                <a:latin typeface="+mn-lt"/>
                <a:ea typeface="黑体" pitchFamily="2" charset="-122"/>
              </a:rPr>
              <a:t>         否则</a:t>
            </a:r>
            <a:r>
              <a:rPr kumimoji="0" lang="zh-CN" altLang="en-US" sz="2200" b="1" dirty="0">
                <a:solidFill>
                  <a:srgbClr val="0000CC"/>
                </a:solidFill>
                <a:latin typeface="+mn-lt"/>
                <a:ea typeface="黑体" pitchFamily="2" charset="-122"/>
              </a:rPr>
              <a:t>，什么也不做。</a:t>
            </a:r>
          </a:p>
          <a:p>
            <a:pPr>
              <a:lnSpc>
                <a:spcPct val="110000"/>
              </a:lnSpc>
            </a:pPr>
            <a:r>
              <a:rPr kumimoji="0" lang="en-US" altLang="zh-CN" sz="2200" b="1" dirty="0">
                <a:solidFill>
                  <a:srgbClr val="0000CC"/>
                </a:solidFill>
                <a:latin typeface="+mn-lt"/>
                <a:ea typeface="黑体" pitchFamily="2" charset="-122"/>
              </a:rPr>
              <a:t>(3) </a:t>
            </a:r>
            <a:r>
              <a:rPr kumimoji="0" lang="zh-CN" altLang="en-US" sz="2200" b="1" dirty="0">
                <a:solidFill>
                  <a:srgbClr val="0000CC"/>
                </a:solidFill>
                <a:latin typeface="+mn-lt"/>
                <a:ea typeface="黑体" pitchFamily="2" charset="-122"/>
              </a:rPr>
              <a:t>若 </a:t>
            </a:r>
            <a:r>
              <a:rPr kumimoji="0" lang="en-US" altLang="zh-CN" sz="2200" b="1" dirty="0">
                <a:solidFill>
                  <a:srgbClr val="0000CC"/>
                </a:solidFill>
                <a:latin typeface="+mn-lt"/>
                <a:ea typeface="黑体" pitchFamily="2" charset="-122"/>
              </a:rPr>
              <a:t>3 </a:t>
            </a:r>
            <a:r>
              <a:rPr kumimoji="0" lang="zh-CN" altLang="en-US" sz="2200" b="1" dirty="0">
                <a:solidFill>
                  <a:srgbClr val="0000CC"/>
                </a:solidFill>
                <a:latin typeface="+mn-lt"/>
                <a:ea typeface="黑体" pitchFamily="2" charset="-122"/>
              </a:rPr>
              <a:t>分钟还没有收到相邻路由器的更新路由表，则把此相邻路由器记为不可达路由器，即将距离置</a:t>
            </a:r>
            <a:r>
              <a:rPr kumimoji="0" lang="zh-CN" altLang="en-US" sz="2200" b="1" dirty="0" smtClean="0">
                <a:solidFill>
                  <a:srgbClr val="0000CC"/>
                </a:solidFill>
                <a:latin typeface="+mn-lt"/>
                <a:ea typeface="黑体" pitchFamily="2" charset="-122"/>
              </a:rPr>
              <a:t>为 </a:t>
            </a:r>
            <a:r>
              <a:rPr kumimoji="0" lang="en-US" altLang="zh-CN" sz="2200" b="1" dirty="0" smtClean="0">
                <a:solidFill>
                  <a:srgbClr val="0000CC"/>
                </a:solidFill>
                <a:latin typeface="+mn-lt"/>
                <a:ea typeface="黑体" pitchFamily="2" charset="-122"/>
              </a:rPr>
              <a:t>16</a:t>
            </a:r>
            <a:r>
              <a:rPr kumimoji="0" lang="zh-CN" altLang="en-US" sz="2200" b="1" dirty="0">
                <a:solidFill>
                  <a:srgbClr val="0000CC"/>
                </a:solidFill>
                <a:latin typeface="+mn-lt"/>
                <a:ea typeface="黑体" pitchFamily="2" charset="-122"/>
              </a:rPr>
              <a:t>（表示不可达）。</a:t>
            </a:r>
          </a:p>
          <a:p>
            <a:pPr>
              <a:lnSpc>
                <a:spcPct val="110000"/>
              </a:lnSpc>
            </a:pPr>
            <a:r>
              <a:rPr kumimoji="0" lang="en-US" altLang="zh-CN" sz="2200" b="1" dirty="0">
                <a:solidFill>
                  <a:srgbClr val="0000CC"/>
                </a:solidFill>
                <a:latin typeface="+mn-lt"/>
                <a:ea typeface="黑体" pitchFamily="2" charset="-122"/>
              </a:rPr>
              <a:t>(4) </a:t>
            </a:r>
            <a:r>
              <a:rPr kumimoji="0" lang="zh-CN" altLang="en-US" sz="2200" b="1" dirty="0">
                <a:solidFill>
                  <a:srgbClr val="0000CC"/>
                </a:solidFill>
                <a:latin typeface="+mn-lt"/>
                <a:ea typeface="黑体" pitchFamily="2" charset="-122"/>
              </a:rPr>
              <a:t>返回。</a:t>
            </a:r>
          </a:p>
        </p:txBody>
      </p:sp>
    </p:spTree>
    <p:extLst>
      <p:ext uri="{BB962C8B-B14F-4D97-AF65-F5344CB8AC3E}">
        <p14:creationId xmlns:p14="http://schemas.microsoft.com/office/powerpoint/2010/main" xmlns="" val="3725419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zh-CN" altLang="en-US" sz="4000" dirty="0"/>
              <a:t>路由器之间交换信息与路由表更新</a:t>
            </a:r>
          </a:p>
        </p:txBody>
      </p:sp>
      <p:sp>
        <p:nvSpPr>
          <p:cNvPr id="562179" name="Rectangle 3"/>
          <p:cNvSpPr>
            <a:spLocks noGrp="1" noChangeArrowheads="1"/>
          </p:cNvSpPr>
          <p:nvPr>
            <p:ph idx="1"/>
          </p:nvPr>
        </p:nvSpPr>
        <p:spPr>
          <a:noFill/>
        </p:spPr>
        <p:txBody>
          <a:bodyPr/>
          <a:lstStyle/>
          <a:p>
            <a:pPr algn="just"/>
            <a:r>
              <a:rPr lang="en-US" altLang="zh-CN" dirty="0" smtClean="0"/>
              <a:t>RIP </a:t>
            </a:r>
            <a:r>
              <a:rPr lang="zh-CN" altLang="en-US" dirty="0" smtClean="0"/>
              <a:t>协议</a:t>
            </a:r>
            <a:r>
              <a:rPr lang="zh-CN" altLang="en-US" dirty="0"/>
              <a:t>让互联网中的所有路由器都和自己的相邻路由器不断交换路由信息，并不断更新其路由表，使得从每一个路由器到每一个目的网络的路由都是最短的（即跳数最少）。</a:t>
            </a:r>
          </a:p>
          <a:p>
            <a:pPr algn="just"/>
            <a:r>
              <a:rPr lang="zh-CN" altLang="en-US" dirty="0"/>
              <a:t>虽然所有的路由器最终都拥有了整个自治系统的全局路由信息，但由于每一个路由器的位置不同，它们的路由表当然也应当是不同的。  </a:t>
            </a:r>
          </a:p>
        </p:txBody>
      </p:sp>
    </p:spTree>
    <p:extLst>
      <p:ext uri="{BB962C8B-B14F-4D97-AF65-F5344CB8AC3E}">
        <p14:creationId xmlns:p14="http://schemas.microsoft.com/office/powerpoint/2010/main" xmlns="" val="3114482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4 </a:t>
            </a:r>
            <a:r>
              <a:rPr lang="zh-CN" altLang="zh-CN" dirty="0" smtClean="0"/>
              <a:t>章</a:t>
            </a:r>
            <a:r>
              <a:rPr lang="en-US" altLang="zh-CN" dirty="0" smtClean="0"/>
              <a:t>  </a:t>
            </a:r>
            <a:r>
              <a:rPr lang="zh-CN" altLang="en-US" dirty="0" smtClean="0"/>
              <a:t>网络</a:t>
            </a:r>
            <a:r>
              <a:rPr lang="zh-CN" altLang="zh-CN" dirty="0" smtClean="0"/>
              <a:t>层</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t>4.1  </a:t>
            </a:r>
            <a:r>
              <a:rPr lang="zh-CN" altLang="zh-CN" dirty="0"/>
              <a:t>网络层提供的两种服务</a:t>
            </a:r>
          </a:p>
          <a:p>
            <a:pPr>
              <a:lnSpc>
                <a:spcPct val="100000"/>
              </a:lnSpc>
            </a:pPr>
            <a:r>
              <a:rPr lang="en-US" altLang="zh-CN" dirty="0" smtClean="0"/>
              <a:t>4.2  </a:t>
            </a:r>
            <a:r>
              <a:rPr lang="zh-CN" altLang="zh-CN" dirty="0" smtClean="0"/>
              <a:t>网际协议</a:t>
            </a:r>
            <a:r>
              <a:rPr lang="en-US" altLang="zh-CN" dirty="0" smtClean="0"/>
              <a:t> IP</a:t>
            </a:r>
            <a:endParaRPr lang="zh-CN" altLang="zh-CN" dirty="0"/>
          </a:p>
          <a:p>
            <a:pPr>
              <a:lnSpc>
                <a:spcPct val="100000"/>
              </a:lnSpc>
            </a:pPr>
            <a:r>
              <a:rPr lang="en-US" altLang="zh-CN" dirty="0" smtClean="0"/>
              <a:t>4.3  </a:t>
            </a:r>
            <a:r>
              <a:rPr lang="zh-CN" altLang="zh-CN" dirty="0"/>
              <a:t>划分子网和构造超网</a:t>
            </a:r>
          </a:p>
          <a:p>
            <a:pPr>
              <a:lnSpc>
                <a:spcPct val="100000"/>
              </a:lnSpc>
            </a:pPr>
            <a:r>
              <a:rPr lang="en-US" altLang="zh-CN" dirty="0" smtClean="0"/>
              <a:t>4.4  </a:t>
            </a:r>
            <a:r>
              <a:rPr lang="zh-CN" altLang="zh-CN" dirty="0"/>
              <a:t>网际控制报文</a:t>
            </a:r>
            <a:r>
              <a:rPr lang="zh-CN" altLang="zh-CN" dirty="0" smtClean="0"/>
              <a:t>协议</a:t>
            </a:r>
            <a:r>
              <a:rPr lang="en-US" altLang="zh-CN" dirty="0" smtClean="0"/>
              <a:t> ICMP</a:t>
            </a:r>
            <a:endParaRPr lang="zh-CN" altLang="zh-CN" dirty="0"/>
          </a:p>
          <a:p>
            <a:pPr>
              <a:lnSpc>
                <a:spcPct val="100000"/>
              </a:lnSpc>
            </a:pPr>
            <a:r>
              <a:rPr lang="en-US" altLang="zh-CN" dirty="0" smtClean="0"/>
              <a:t>4.5  </a:t>
            </a:r>
            <a:r>
              <a:rPr lang="zh-CN" altLang="zh-CN" dirty="0"/>
              <a:t>互联网的路由选择协议</a:t>
            </a:r>
          </a:p>
          <a:p>
            <a:pPr>
              <a:lnSpc>
                <a:spcPct val="100000"/>
              </a:lnSpc>
            </a:pPr>
            <a:r>
              <a:rPr lang="en-US" altLang="zh-CN" dirty="0" smtClean="0"/>
              <a:t>4.6  </a:t>
            </a:r>
            <a:r>
              <a:rPr lang="en-US" altLang="zh-CN" dirty="0"/>
              <a:t>IPv6</a:t>
            </a:r>
            <a:endParaRPr lang="zh-CN" altLang="zh-CN" dirty="0"/>
          </a:p>
          <a:p>
            <a:pPr>
              <a:lnSpc>
                <a:spcPct val="100000"/>
              </a:lnSpc>
            </a:pPr>
            <a:r>
              <a:rPr lang="en-US" altLang="zh-CN" dirty="0" smtClean="0"/>
              <a:t>4.7  IP </a:t>
            </a:r>
            <a:r>
              <a:rPr lang="zh-CN" altLang="zh-CN" dirty="0" smtClean="0"/>
              <a:t>多</a:t>
            </a:r>
            <a:r>
              <a:rPr lang="zh-CN" altLang="zh-CN" dirty="0"/>
              <a:t>播</a:t>
            </a:r>
          </a:p>
          <a:p>
            <a:pPr>
              <a:lnSpc>
                <a:spcPct val="100000"/>
              </a:lnSpc>
            </a:pPr>
            <a:r>
              <a:rPr lang="en-US" altLang="zh-CN" dirty="0" smtClean="0"/>
              <a:t>4.8  </a:t>
            </a:r>
            <a:r>
              <a:rPr lang="zh-CN" altLang="zh-CN" dirty="0"/>
              <a:t>虚拟</a:t>
            </a:r>
            <a:r>
              <a:rPr lang="zh-CN" altLang="zh-CN" dirty="0" smtClean="0"/>
              <a:t>专用网</a:t>
            </a:r>
            <a:r>
              <a:rPr lang="en-US" altLang="zh-CN" dirty="0" smtClean="0"/>
              <a:t> VPN </a:t>
            </a:r>
            <a:r>
              <a:rPr lang="zh-CN" altLang="zh-CN" dirty="0" smtClean="0"/>
              <a:t>和</a:t>
            </a:r>
            <a:r>
              <a:rPr lang="zh-CN" altLang="zh-CN" dirty="0"/>
              <a:t>网络</a:t>
            </a:r>
            <a:r>
              <a:rPr lang="zh-CN" altLang="zh-CN" dirty="0" smtClean="0"/>
              <a:t>地址转换</a:t>
            </a:r>
            <a:r>
              <a:rPr lang="en-US" altLang="zh-CN" dirty="0" smtClean="0"/>
              <a:t> NAT</a:t>
            </a:r>
            <a:endParaRPr lang="zh-CN" altLang="zh-CN" dirty="0"/>
          </a:p>
          <a:p>
            <a:pPr>
              <a:lnSpc>
                <a:spcPct val="100000"/>
              </a:lnSpc>
            </a:pPr>
            <a:r>
              <a:rPr lang="en-US" altLang="zh-CN" dirty="0" smtClean="0"/>
              <a:t>4.9  </a:t>
            </a:r>
            <a:r>
              <a:rPr lang="zh-CN" altLang="zh-CN" dirty="0"/>
              <a:t>多协议标记</a:t>
            </a:r>
            <a:r>
              <a:rPr lang="zh-CN" altLang="zh-CN" dirty="0" smtClean="0"/>
              <a:t>交换</a:t>
            </a:r>
            <a:r>
              <a:rPr lang="en-US" altLang="zh-CN" dirty="0" smtClean="0"/>
              <a:t> MPLS</a:t>
            </a:r>
            <a:endParaRPr lang="zh-CN" altLang="zh-CN" dirty="0"/>
          </a:p>
        </p:txBody>
      </p:sp>
    </p:spTree>
    <p:extLst>
      <p:ext uri="{BB962C8B-B14F-4D97-AF65-F5344CB8AC3E}">
        <p14:creationId xmlns:p14="http://schemas.microsoft.com/office/powerpoint/2010/main" xmlns="" val="333860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a:t>
            </a:r>
            <a:r>
              <a:rPr lang="zh-CN" altLang="en-US" dirty="0"/>
              <a:t>路由表</a:t>
            </a:r>
            <a:r>
              <a:rPr lang="zh-CN" altLang="en-US" dirty="0" smtClean="0"/>
              <a:t>更新</a:t>
            </a:r>
            <a:endParaRPr lang="zh-CN" altLang="en-US" dirty="0"/>
          </a:p>
        </p:txBody>
      </p:sp>
      <p:grpSp>
        <p:nvGrpSpPr>
          <p:cNvPr id="7" name="Group 20"/>
          <p:cNvGrpSpPr>
            <a:grpSpLocks/>
          </p:cNvGrpSpPr>
          <p:nvPr/>
        </p:nvGrpSpPr>
        <p:grpSpPr bwMode="auto">
          <a:xfrm>
            <a:off x="677293" y="1380331"/>
            <a:ext cx="8956673" cy="4352925"/>
            <a:chOff x="249" y="720"/>
            <a:chExt cx="5642" cy="2742"/>
          </a:xfrm>
        </p:grpSpPr>
        <p:sp>
          <p:nvSpPr>
            <p:cNvPr id="8" name="Rectangle 6"/>
            <p:cNvSpPr>
              <a:spLocks noChangeArrowheads="1"/>
            </p:cNvSpPr>
            <p:nvPr/>
          </p:nvSpPr>
          <p:spPr bwMode="auto">
            <a:xfrm>
              <a:off x="585" y="1008"/>
              <a:ext cx="768" cy="100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mn-lt"/>
                  <a:ea typeface="黑体" pitchFamily="2" charset="-122"/>
                </a:rPr>
                <a:t>Net2</a:t>
              </a: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mn-lt"/>
                  <a:ea typeface="黑体" pitchFamily="2" charset="-122"/>
                </a:rPr>
                <a:t>Net3</a:t>
              </a: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	8</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mn-lt"/>
                  <a:ea typeface="黑体" pitchFamily="2" charset="-122"/>
                </a:rPr>
                <a:t>Net6</a:t>
              </a: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mn-lt"/>
                  <a:ea typeface="黑体" pitchFamily="2" charset="-122"/>
                </a:rPr>
                <a:t>Net8</a:t>
              </a: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mn-lt"/>
                  <a:ea typeface="黑体" pitchFamily="2" charset="-122"/>
                </a:rPr>
                <a:t>Net9</a:t>
              </a: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	5</a:t>
              </a:r>
            </a:p>
          </p:txBody>
        </p:sp>
        <p:sp>
          <p:nvSpPr>
            <p:cNvPr id="9" name="Rectangle 7"/>
            <p:cNvSpPr>
              <a:spLocks noChangeArrowheads="1"/>
            </p:cNvSpPr>
            <p:nvPr/>
          </p:nvSpPr>
          <p:spPr bwMode="auto">
            <a:xfrm>
              <a:off x="2025" y="1200"/>
              <a:ext cx="768" cy="100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Net2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Net3	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6</a:t>
              </a:r>
            </a:p>
          </p:txBody>
        </p:sp>
        <p:sp>
          <p:nvSpPr>
            <p:cNvPr id="10" name="Rectangle 8"/>
            <p:cNvSpPr>
              <a:spLocks noChangeArrowheads="1"/>
            </p:cNvSpPr>
            <p:nvPr/>
          </p:nvSpPr>
          <p:spPr bwMode="auto">
            <a:xfrm>
              <a:off x="249" y="2448"/>
              <a:ext cx="1344" cy="100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Net2	2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8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4	F</a:t>
              </a:r>
            </a:p>
          </p:txBody>
        </p:sp>
        <p:sp>
          <p:nvSpPr>
            <p:cNvPr id="11" name="Text Box 9"/>
            <p:cNvSpPr txBox="1">
              <a:spLocks noChangeArrowheads="1"/>
            </p:cNvSpPr>
            <p:nvPr/>
          </p:nvSpPr>
          <p:spPr bwMode="auto">
            <a:xfrm>
              <a:off x="441" y="772"/>
              <a:ext cx="131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报文</a:t>
              </a:r>
            </a:p>
          </p:txBody>
        </p:sp>
        <p:sp>
          <p:nvSpPr>
            <p:cNvPr id="12" name="Text Box 10"/>
            <p:cNvSpPr txBox="1">
              <a:spLocks noChangeArrowheads="1"/>
            </p:cNvSpPr>
            <p:nvPr/>
          </p:nvSpPr>
          <p:spPr bwMode="auto">
            <a:xfrm>
              <a:off x="1822" y="768"/>
              <a:ext cx="1316"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增加跳数以后</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rPr>
                <a:t>报文</a:t>
              </a:r>
            </a:p>
          </p:txBody>
        </p:sp>
        <p:sp>
          <p:nvSpPr>
            <p:cNvPr id="13" name="Text Box 11"/>
            <p:cNvSpPr txBox="1">
              <a:spLocks noChangeArrowheads="1"/>
            </p:cNvSpPr>
            <p:nvPr/>
          </p:nvSpPr>
          <p:spPr bwMode="auto">
            <a:xfrm>
              <a:off x="549" y="2198"/>
              <a:ext cx="89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A50021"/>
                  </a:solidFill>
                  <a:effectLst/>
                  <a:uLnTx/>
                  <a:uFillTx/>
                  <a:latin typeface="+mn-lt"/>
                  <a:ea typeface="黑体" pitchFamily="2" charset="-122"/>
                </a:rPr>
                <a:t>旧路由表</a:t>
              </a:r>
            </a:p>
          </p:txBody>
        </p:sp>
        <p:sp>
          <p:nvSpPr>
            <p:cNvPr id="14" name="Rectangle 12"/>
            <p:cNvSpPr>
              <a:spLocks noChangeArrowheads="1"/>
            </p:cNvSpPr>
            <p:nvPr/>
          </p:nvSpPr>
          <p:spPr bwMode="auto">
            <a:xfrm>
              <a:off x="1881" y="2544"/>
              <a:ext cx="1104" cy="384"/>
            </a:xfrm>
            <a:prstGeom prst="rect">
              <a:avLst/>
            </a:prstGeom>
            <a:solidFill>
              <a:schemeClr val="bg2"/>
            </a:solidFill>
            <a:ln w="9525">
              <a:solidFill>
                <a:srgbClr val="000000"/>
              </a:solidFill>
              <a:miter lim="800000"/>
              <a:headEnd/>
              <a:tailEnd/>
            </a:ln>
            <a:effectLst>
              <a:outerShdw dist="107763"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CC"/>
                  </a:solidFill>
                  <a:effectLst/>
                  <a:uLnTx/>
                  <a:uFillTx/>
                  <a:latin typeface="+mn-lt"/>
                  <a:ea typeface="黑体" pitchFamily="2" charset="-122"/>
                </a:rPr>
                <a:t>更新算法</a:t>
              </a:r>
            </a:p>
          </p:txBody>
        </p:sp>
        <p:sp>
          <p:nvSpPr>
            <p:cNvPr id="15" name="Rectangle 13"/>
            <p:cNvSpPr>
              <a:spLocks noChangeArrowheads="1"/>
            </p:cNvSpPr>
            <p:nvPr/>
          </p:nvSpPr>
          <p:spPr bwMode="auto">
            <a:xfrm>
              <a:off x="3321" y="2310"/>
              <a:ext cx="1344" cy="1152"/>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Net1	7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Net2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Net3	9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Net6	5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Net8	4	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itchFamily="2" charset="-122"/>
                </a:rPr>
                <a:t>Net9	4	F</a:t>
              </a:r>
            </a:p>
          </p:txBody>
        </p:sp>
        <p:sp>
          <p:nvSpPr>
            <p:cNvPr id="16" name="Text Box 14"/>
            <p:cNvSpPr txBox="1">
              <a:spLocks noChangeArrowheads="1"/>
            </p:cNvSpPr>
            <p:nvPr/>
          </p:nvSpPr>
          <p:spPr bwMode="auto">
            <a:xfrm>
              <a:off x="3621" y="2060"/>
              <a:ext cx="89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A50021"/>
                  </a:solidFill>
                  <a:effectLst/>
                  <a:uLnTx/>
                  <a:uFillTx/>
                  <a:latin typeface="+mn-lt"/>
                  <a:ea typeface="黑体" pitchFamily="2" charset="-122"/>
                </a:rPr>
                <a:t>新路由表</a:t>
              </a:r>
            </a:p>
          </p:txBody>
        </p:sp>
        <p:sp>
          <p:nvSpPr>
            <p:cNvPr id="17" name="AutoShape 15"/>
            <p:cNvSpPr>
              <a:spLocks noChangeArrowheads="1"/>
            </p:cNvSpPr>
            <p:nvPr/>
          </p:nvSpPr>
          <p:spPr bwMode="auto">
            <a:xfrm>
              <a:off x="1641" y="2688"/>
              <a:ext cx="192" cy="144"/>
            </a:xfrm>
            <a:prstGeom prst="right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AutoShape 16"/>
            <p:cNvSpPr>
              <a:spLocks noChangeArrowheads="1"/>
            </p:cNvSpPr>
            <p:nvPr/>
          </p:nvSpPr>
          <p:spPr bwMode="auto">
            <a:xfrm>
              <a:off x="3081" y="2688"/>
              <a:ext cx="192" cy="144"/>
            </a:xfrm>
            <a:prstGeom prst="right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AutoShape 17"/>
            <p:cNvSpPr>
              <a:spLocks noChangeArrowheads="1"/>
            </p:cNvSpPr>
            <p:nvPr/>
          </p:nvSpPr>
          <p:spPr bwMode="auto">
            <a:xfrm>
              <a:off x="2361" y="2304"/>
              <a:ext cx="144" cy="192"/>
            </a:xfrm>
            <a:prstGeom prst="downArrow">
              <a:avLst>
                <a:gd name="adj1" fmla="val 50000"/>
                <a:gd name="adj2" fmla="val 33333"/>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AutoShape 18"/>
            <p:cNvSpPr>
              <a:spLocks noChangeArrowheads="1"/>
            </p:cNvSpPr>
            <p:nvPr/>
          </p:nvSpPr>
          <p:spPr bwMode="auto">
            <a:xfrm>
              <a:off x="1497" y="1584"/>
              <a:ext cx="384" cy="144"/>
            </a:xfrm>
            <a:prstGeom prst="rightArrow">
              <a:avLst>
                <a:gd name="adj1" fmla="val 50000"/>
                <a:gd name="adj2" fmla="val 66667"/>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304" y="720"/>
              <a:ext cx="2587" cy="1296"/>
            </a:xfrm>
            <a:prstGeom prst="rect">
              <a:avLst/>
            </a:prstGeom>
            <a:solidFill>
              <a:srgbClr val="66FF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Net1</a:t>
              </a:r>
              <a:r>
                <a:rPr kumimoji="0" lang="en-US" altLang="zh-CN" b="1" i="0" u="none" strike="noStrike" kern="0" cap="none" spc="0" normalizeH="0" baseline="0" noProof="0" dirty="0" smtClean="0">
                  <a:ln>
                    <a:noFill/>
                  </a:ln>
                  <a:solidFill>
                    <a:sysClr val="windowText" lastClr="000000"/>
                  </a:solidFill>
                  <a:effectLst/>
                  <a:uLnTx/>
                  <a:uFillTx/>
                  <a:latin typeface="+mn-lt"/>
                  <a:ea typeface="黑体" pitchFamily="2" charset="-122"/>
                </a:rPr>
                <a:t>: </a:t>
              </a:r>
              <a:r>
                <a:rPr kumimoji="0" lang="zh-CN" altLang="en-US" b="1" i="0" u="none" strike="noStrike" kern="0" cap="none" spc="0" normalizeH="0" baseline="0" noProof="0" dirty="0" smtClean="0">
                  <a:ln>
                    <a:noFill/>
                  </a:ln>
                  <a:solidFill>
                    <a:sysClr val="windowText" lastClr="000000"/>
                  </a:solidFill>
                  <a:effectLst/>
                  <a:uLnTx/>
                  <a:uFillTx/>
                  <a:latin typeface="+mn-lt"/>
                  <a:ea typeface="黑体" pitchFamily="2" charset="-122"/>
                </a:rPr>
                <a:t>没有</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新信息，不变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Net2</a:t>
              </a:r>
              <a:r>
                <a:rPr kumimoji="0" lang="en-US" altLang="zh-CN" b="1" i="0" u="none" strike="noStrike" kern="0" cap="none" spc="0" normalizeH="0" baseline="0" noProof="0" dirty="0" smtClean="0">
                  <a:ln>
                    <a:noFill/>
                  </a:ln>
                  <a:solidFill>
                    <a:sysClr val="windowText" lastClr="000000"/>
                  </a:solidFill>
                  <a:effectLst/>
                  <a:uLnTx/>
                  <a:uFillTx/>
                  <a:latin typeface="+mn-lt"/>
                  <a:ea typeface="黑体" pitchFamily="2" charset="-122"/>
                </a:rPr>
                <a:t>: </a:t>
              </a:r>
              <a:r>
                <a:rPr kumimoji="0" lang="zh-CN" altLang="en-US" b="1" i="0" u="none" strike="noStrike" kern="0" cap="none" spc="0" normalizeH="0" baseline="0" noProof="0" dirty="0" smtClean="0">
                  <a:ln>
                    <a:noFill/>
                  </a:ln>
                  <a:solidFill>
                    <a:sysClr val="windowText" lastClr="000000"/>
                  </a:solidFill>
                  <a:effectLst/>
                  <a:uLnTx/>
                  <a:uFillTx/>
                  <a:latin typeface="+mn-lt"/>
                  <a:ea typeface="黑体" pitchFamily="2" charset="-122"/>
                </a:rPr>
                <a:t>相同</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的下一跳，替换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Net3</a:t>
              </a:r>
              <a:r>
                <a:rPr kumimoji="0" lang="en-US" altLang="zh-CN" b="1" i="0" u="none" strike="noStrike" kern="0" cap="none" spc="0" normalizeH="0" baseline="0" noProof="0" dirty="0" smtClean="0">
                  <a:ln>
                    <a:noFill/>
                  </a:ln>
                  <a:solidFill>
                    <a:sysClr val="windowText" lastClr="000000"/>
                  </a:solidFill>
                  <a:effectLst/>
                  <a:uLnTx/>
                  <a:uFillTx/>
                  <a:latin typeface="+mn-lt"/>
                  <a:ea typeface="黑体" pitchFamily="2" charset="-122"/>
                </a:rPr>
                <a:t>: </a:t>
              </a:r>
              <a:r>
                <a:rPr kumimoji="0" lang="zh-CN" altLang="en-US" b="1" i="0" u="none" strike="noStrike" kern="0" cap="none" spc="0" normalizeH="0" baseline="0" noProof="0" dirty="0" smtClean="0">
                  <a:ln>
                    <a:noFill/>
                  </a:ln>
                  <a:solidFill>
                    <a:sysClr val="windowText" lastClr="000000"/>
                  </a:solidFill>
                  <a:effectLst/>
                  <a:uLnTx/>
                  <a:uFillTx/>
                  <a:latin typeface="+mn-lt"/>
                  <a:ea typeface="黑体" pitchFamily="2" charset="-122"/>
                </a:rPr>
                <a:t>一</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条新路由，增加</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Net6</a:t>
              </a:r>
              <a:r>
                <a:rPr kumimoji="0" lang="en-US" altLang="zh-CN" b="1" i="0" u="none" strike="noStrike" kern="0" cap="none" spc="0" normalizeH="0" baseline="0" noProof="0" dirty="0" smtClean="0">
                  <a:ln>
                    <a:noFill/>
                  </a:ln>
                  <a:solidFill>
                    <a:sysClr val="windowText" lastClr="000000"/>
                  </a:solidFill>
                  <a:effectLst/>
                  <a:uLnTx/>
                  <a:uFillTx/>
                  <a:latin typeface="+mn-lt"/>
                  <a:ea typeface="黑体" pitchFamily="2" charset="-122"/>
                </a:rPr>
                <a:t>: </a:t>
              </a:r>
              <a:r>
                <a:rPr kumimoji="0" lang="zh-CN" altLang="en-US" b="1" i="0" u="none" strike="noStrike" kern="0" cap="none" spc="0" normalizeH="0" baseline="0" noProof="0" dirty="0" smtClean="0">
                  <a:ln>
                    <a:noFill/>
                  </a:ln>
                  <a:solidFill>
                    <a:sysClr val="windowText" lastClr="000000"/>
                  </a:solidFill>
                  <a:effectLst/>
                  <a:uLnTx/>
                  <a:uFillTx/>
                  <a:latin typeface="+mn-lt"/>
                  <a:ea typeface="黑体" pitchFamily="2" charset="-122"/>
                </a:rPr>
                <a:t>不同</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的下一跳，新跳数小，替换</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Net8</a:t>
              </a:r>
              <a:r>
                <a:rPr kumimoji="0" lang="en-US" altLang="zh-CN" b="1" i="0" u="none" strike="noStrike" kern="0" cap="none" spc="0" normalizeH="0" baseline="0" noProof="0" dirty="0" smtClean="0">
                  <a:ln>
                    <a:noFill/>
                  </a:ln>
                  <a:solidFill>
                    <a:sysClr val="windowText" lastClr="000000"/>
                  </a:solidFill>
                  <a:effectLst/>
                  <a:uLnTx/>
                  <a:uFillTx/>
                  <a:latin typeface="+mn-lt"/>
                  <a:ea typeface="黑体" pitchFamily="2" charset="-122"/>
                </a:rPr>
                <a:t>: </a:t>
              </a:r>
              <a:r>
                <a:rPr kumimoji="0" lang="zh-CN" altLang="en-US" b="1" i="0" u="none" strike="noStrike" kern="0" cap="none" spc="0" normalizeH="0" baseline="0" noProof="0" dirty="0" smtClean="0">
                  <a:ln>
                    <a:noFill/>
                  </a:ln>
                  <a:solidFill>
                    <a:sysClr val="windowText" lastClr="000000"/>
                  </a:solidFill>
                  <a:effectLst/>
                  <a:uLnTx/>
                  <a:uFillTx/>
                  <a:latin typeface="+mn-lt"/>
                  <a:ea typeface="黑体" pitchFamily="2" charset="-122"/>
                </a:rPr>
                <a:t>不同</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的下一跳，跳数相同，不变</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b="1" i="0" u="none" strike="noStrike" kern="0" cap="none" spc="0" normalizeH="0" baseline="0" noProof="0" dirty="0">
                  <a:ln>
                    <a:noFill/>
                  </a:ln>
                  <a:solidFill>
                    <a:sysClr val="windowText" lastClr="000000"/>
                  </a:solidFill>
                  <a:effectLst/>
                  <a:uLnTx/>
                  <a:uFillTx/>
                  <a:latin typeface="+mn-lt"/>
                  <a:ea typeface="黑体" pitchFamily="2" charset="-122"/>
                </a:rPr>
                <a:t>Net9</a:t>
              </a:r>
              <a:r>
                <a:rPr kumimoji="0" lang="en-US" altLang="zh-CN" b="1" i="0" u="none" strike="noStrike" kern="0" cap="none" spc="0" normalizeH="0" baseline="0" noProof="0" dirty="0" smtClean="0">
                  <a:ln>
                    <a:noFill/>
                  </a:ln>
                  <a:solidFill>
                    <a:sysClr val="windowText" lastClr="000000"/>
                  </a:solidFill>
                  <a:effectLst/>
                  <a:uLnTx/>
                  <a:uFillTx/>
                  <a:latin typeface="+mn-lt"/>
                  <a:ea typeface="黑体" pitchFamily="2" charset="-122"/>
                </a:rPr>
                <a:t>: </a:t>
              </a:r>
              <a:r>
                <a:rPr kumimoji="0" lang="zh-CN" altLang="en-US" b="1" i="0" u="none" strike="noStrike" kern="0" cap="none" spc="0" normalizeH="0" baseline="0" noProof="0" dirty="0" smtClean="0">
                  <a:ln>
                    <a:noFill/>
                  </a:ln>
                  <a:solidFill>
                    <a:sysClr val="windowText" lastClr="000000"/>
                  </a:solidFill>
                  <a:effectLst/>
                  <a:uLnTx/>
                  <a:uFillTx/>
                  <a:latin typeface="+mn-lt"/>
                  <a:ea typeface="黑体" pitchFamily="2" charset="-122"/>
                </a:rPr>
                <a:t>不同</a:t>
              </a:r>
              <a:r>
                <a:rPr kumimoji="0" lang="zh-CN" altLang="en-US" b="1" i="0" u="none" strike="noStrike" kern="0" cap="none" spc="0" normalizeH="0" baseline="0" noProof="0" dirty="0">
                  <a:ln>
                    <a:noFill/>
                  </a:ln>
                  <a:solidFill>
                    <a:sysClr val="windowText" lastClr="000000"/>
                  </a:solidFill>
                  <a:effectLst/>
                  <a:uLnTx/>
                  <a:uFillTx/>
                  <a:latin typeface="+mn-lt"/>
                  <a:ea typeface="黑体" pitchFamily="2" charset="-122"/>
                </a:rPr>
                <a:t>的下一跳，新跳数大，不变</a:t>
              </a:r>
            </a:p>
          </p:txBody>
        </p:sp>
      </p:grpSp>
    </p:spTree>
    <p:extLst>
      <p:ext uri="{BB962C8B-B14F-4D97-AF65-F5344CB8AC3E}">
        <p14:creationId xmlns:p14="http://schemas.microsoft.com/office/powerpoint/2010/main" xmlns="" val="1444307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46" name="AutoShape 54"/>
          <p:cNvSpPr>
            <a:spLocks noChangeArrowheads="1"/>
          </p:cNvSpPr>
          <p:nvPr/>
        </p:nvSpPr>
        <p:spPr bwMode="auto">
          <a:xfrm rot="5400000">
            <a:off x="962342" y="4841192"/>
            <a:ext cx="241300" cy="502179"/>
          </a:xfrm>
          <a:prstGeom prst="downArrow">
            <a:avLst>
              <a:gd name="adj1" fmla="val 50000"/>
              <a:gd name="adj2" fmla="val 48026"/>
            </a:avLst>
          </a:prstGeom>
          <a:solidFill>
            <a:srgbClr val="FFC000"/>
          </a:solidFill>
          <a:ln w="9525">
            <a:solidFill>
              <a:srgbClr val="000099"/>
            </a:solidFill>
            <a:miter lim="800000"/>
            <a:headEnd/>
            <a:tailEnd/>
          </a:ln>
          <a:effectLst/>
        </p:spPr>
        <p:txBody>
          <a:bodyPr vert="eaVert" wrap="none" anchor="ctr"/>
          <a:lstStyle/>
          <a:p>
            <a:endParaRPr lang="zh-CN" altLang="en-US" b="1">
              <a:solidFill>
                <a:srgbClr val="000099"/>
              </a:solidFill>
              <a:latin typeface="+mn-lt"/>
              <a:ea typeface="黑体" pitchFamily="2" charset="-122"/>
            </a:endParaRPr>
          </a:p>
        </p:txBody>
      </p:sp>
      <p:sp>
        <p:nvSpPr>
          <p:cNvPr id="571394" name="Line 2"/>
          <p:cNvSpPr>
            <a:spLocks noChangeShapeType="1"/>
          </p:cNvSpPr>
          <p:nvPr/>
        </p:nvSpPr>
        <p:spPr bwMode="auto">
          <a:xfrm>
            <a:off x="4818380" y="1300698"/>
            <a:ext cx="3931444"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395" name="Text Box 3"/>
          <p:cNvSpPr txBox="1">
            <a:spLocks noChangeArrowheads="1"/>
          </p:cNvSpPr>
          <p:nvPr/>
        </p:nvSpPr>
        <p:spPr bwMode="auto">
          <a:xfrm>
            <a:off x="6397149" y="1116612"/>
            <a:ext cx="984565"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 4 </a:t>
            </a:r>
            <a:r>
              <a:rPr kumimoji="1" lang="zh-CN" altLang="en-US" sz="2000" b="1" dirty="0">
                <a:solidFill>
                  <a:srgbClr val="000099"/>
                </a:solidFill>
                <a:latin typeface="+mn-lt"/>
                <a:ea typeface="黑体" pitchFamily="2" charset="-122"/>
              </a:rPr>
              <a:t>字节</a:t>
            </a:r>
          </a:p>
        </p:txBody>
      </p:sp>
      <p:sp>
        <p:nvSpPr>
          <p:cNvPr id="571396" name="Rectangle 4"/>
          <p:cNvSpPr>
            <a:spLocks noChangeArrowheads="1"/>
          </p:cNvSpPr>
          <p:nvPr/>
        </p:nvSpPr>
        <p:spPr bwMode="auto">
          <a:xfrm>
            <a:off x="1313444" y="4774781"/>
            <a:ext cx="6260042" cy="647700"/>
          </a:xfrm>
          <a:prstGeom prst="rect">
            <a:avLst/>
          </a:prstGeom>
          <a:solidFill>
            <a:srgbClr val="FF66FF"/>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71397" name="Line 5"/>
          <p:cNvSpPr>
            <a:spLocks noChangeShapeType="1"/>
          </p:cNvSpPr>
          <p:nvPr/>
        </p:nvSpPr>
        <p:spPr bwMode="auto">
          <a:xfrm flipV="1">
            <a:off x="3440832" y="4541058"/>
            <a:ext cx="4125774"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398" name="Text Box 6"/>
          <p:cNvSpPr txBox="1">
            <a:spLocks noChangeArrowheads="1"/>
          </p:cNvSpPr>
          <p:nvPr/>
        </p:nvSpPr>
        <p:spPr bwMode="auto">
          <a:xfrm>
            <a:off x="4825259" y="4351972"/>
            <a:ext cx="122020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RIP </a:t>
            </a:r>
            <a:r>
              <a:rPr kumimoji="1" lang="zh-CN" altLang="en-US" sz="2000" b="1">
                <a:solidFill>
                  <a:srgbClr val="000099"/>
                </a:solidFill>
                <a:latin typeface="+mn-lt"/>
                <a:ea typeface="黑体" pitchFamily="2" charset="-122"/>
              </a:rPr>
              <a:t>报文</a:t>
            </a:r>
          </a:p>
        </p:txBody>
      </p:sp>
      <p:sp>
        <p:nvSpPr>
          <p:cNvPr id="571399" name="Rectangle 7"/>
          <p:cNvSpPr>
            <a:spLocks noGrp="1" noChangeArrowheads="1"/>
          </p:cNvSpPr>
          <p:nvPr>
            <p:ph type="title"/>
          </p:nvPr>
        </p:nvSpPr>
        <p:spPr/>
        <p:txBody>
          <a:bodyPr/>
          <a:lstStyle/>
          <a:p>
            <a:r>
              <a:rPr lang="en-US" altLang="zh-CN" dirty="0"/>
              <a:t>3. RIP2 </a:t>
            </a:r>
            <a:r>
              <a:rPr lang="zh-CN" altLang="en-US" dirty="0"/>
              <a:t>协议的报文格式 </a:t>
            </a:r>
          </a:p>
        </p:txBody>
      </p:sp>
      <p:sp>
        <p:nvSpPr>
          <p:cNvPr id="571400" name="Freeform 8"/>
          <p:cNvSpPr>
            <a:spLocks/>
          </p:cNvSpPr>
          <p:nvPr/>
        </p:nvSpPr>
        <p:spPr bwMode="auto">
          <a:xfrm>
            <a:off x="4197534" y="3497538"/>
            <a:ext cx="4643898" cy="209909"/>
          </a:xfrm>
          <a:custGeom>
            <a:avLst/>
            <a:gdLst>
              <a:gd name="T0" fmla="*/ 306 w 2328"/>
              <a:gd name="T1" fmla="*/ 6 h 204"/>
              <a:gd name="T2" fmla="*/ 2328 w 2328"/>
              <a:gd name="T3" fmla="*/ 0 h 204"/>
              <a:gd name="T4" fmla="*/ 1716 w 2328"/>
              <a:gd name="T5" fmla="*/ 204 h 204"/>
              <a:gd name="T6" fmla="*/ 0 w 2328"/>
              <a:gd name="T7" fmla="*/ 204 h 204"/>
              <a:gd name="T8" fmla="*/ 306 w 2328"/>
              <a:gd name="T9" fmla="*/ 6 h 204"/>
            </a:gdLst>
            <a:ahLst/>
            <a:cxnLst>
              <a:cxn ang="0">
                <a:pos x="T0" y="T1"/>
              </a:cxn>
              <a:cxn ang="0">
                <a:pos x="T2" y="T3"/>
              </a:cxn>
              <a:cxn ang="0">
                <a:pos x="T4" y="T5"/>
              </a:cxn>
              <a:cxn ang="0">
                <a:pos x="T6" y="T7"/>
              </a:cxn>
              <a:cxn ang="0">
                <a:pos x="T8" y="T9"/>
              </a:cxn>
            </a:cxnLst>
            <a:rect l="0" t="0" r="r" b="b"/>
            <a:pathLst>
              <a:path w="2328" h="204">
                <a:moveTo>
                  <a:pt x="306" y="6"/>
                </a:moveTo>
                <a:lnTo>
                  <a:pt x="2328" y="0"/>
                </a:lnTo>
                <a:lnTo>
                  <a:pt x="1716" y="204"/>
                </a:lnTo>
                <a:lnTo>
                  <a:pt x="0" y="204"/>
                </a:lnTo>
                <a:lnTo>
                  <a:pt x="306" y="6"/>
                </a:lnTo>
                <a:close/>
              </a:path>
            </a:pathLst>
          </a:custGeom>
          <a:gradFill>
            <a:gsLst>
              <a:gs pos="0">
                <a:srgbClr val="CCFFFF"/>
              </a:gs>
              <a:gs pos="100000">
                <a:srgbClr val="CCECFF"/>
              </a:gs>
            </a:gsLst>
            <a:lin ang="16200000" scaled="1"/>
          </a:gradFill>
          <a:ln>
            <a:noFill/>
          </a:ln>
          <a:effectLst/>
        </p:spPr>
        <p:txBody>
          <a:bodyPr/>
          <a:lstStyle/>
          <a:p>
            <a:endParaRPr lang="zh-CN" altLang="en-US" b="1">
              <a:solidFill>
                <a:srgbClr val="000099"/>
              </a:solidFill>
              <a:latin typeface="+mn-lt"/>
              <a:ea typeface="黑体" pitchFamily="2" charset="-122"/>
            </a:endParaRPr>
          </a:p>
        </p:txBody>
      </p:sp>
      <p:sp>
        <p:nvSpPr>
          <p:cNvPr id="571401" name="Rectangle 9"/>
          <p:cNvSpPr>
            <a:spLocks noChangeArrowheads="1"/>
          </p:cNvSpPr>
          <p:nvPr/>
        </p:nvSpPr>
        <p:spPr bwMode="auto">
          <a:xfrm>
            <a:off x="4808061" y="1470300"/>
            <a:ext cx="3976158" cy="202723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1402" name="Line 10"/>
          <p:cNvSpPr>
            <a:spLocks noChangeShapeType="1"/>
          </p:cNvSpPr>
          <p:nvPr/>
        </p:nvSpPr>
        <p:spPr bwMode="auto">
          <a:xfrm>
            <a:off x="2601567" y="5663206"/>
            <a:ext cx="4958161"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3" name="Text Box 11"/>
          <p:cNvSpPr txBox="1">
            <a:spLocks noChangeArrowheads="1"/>
          </p:cNvSpPr>
          <p:nvPr/>
        </p:nvSpPr>
        <p:spPr bwMode="auto">
          <a:xfrm>
            <a:off x="7719284" y="4049777"/>
            <a:ext cx="2144688" cy="1323439"/>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99"/>
                </a:solidFill>
                <a:latin typeface="+mn-lt"/>
                <a:ea typeface="黑体" pitchFamily="2" charset="-122"/>
              </a:rPr>
              <a:t>路由信息</a:t>
            </a:r>
          </a:p>
          <a:p>
            <a:pPr algn="ctr"/>
            <a:r>
              <a:rPr kumimoji="1" lang="zh-CN" altLang="en-US" sz="2000" b="1" dirty="0">
                <a:solidFill>
                  <a:srgbClr val="000099"/>
                </a:solidFill>
                <a:latin typeface="+mn-lt"/>
                <a:ea typeface="黑体" pitchFamily="2" charset="-122"/>
              </a:rPr>
              <a:t>（</a:t>
            </a:r>
            <a:r>
              <a:rPr kumimoji="1" lang="en-US" altLang="zh-CN" sz="2000" b="1" dirty="0">
                <a:solidFill>
                  <a:srgbClr val="000099"/>
                </a:solidFill>
                <a:latin typeface="+mn-lt"/>
                <a:ea typeface="黑体" pitchFamily="2" charset="-122"/>
              </a:rPr>
              <a:t>20 </a:t>
            </a:r>
            <a:r>
              <a:rPr kumimoji="1" lang="zh-CN" altLang="en-US" sz="2000" b="1" dirty="0">
                <a:solidFill>
                  <a:srgbClr val="000099"/>
                </a:solidFill>
                <a:latin typeface="+mn-lt"/>
                <a:ea typeface="黑体" pitchFamily="2" charset="-122"/>
              </a:rPr>
              <a:t>字节</a:t>
            </a:r>
            <a:r>
              <a:rPr kumimoji="1" lang="en-US" altLang="zh-CN" sz="2000" b="1" dirty="0">
                <a:solidFill>
                  <a:srgbClr val="000099"/>
                </a:solidFill>
                <a:latin typeface="+mn-lt"/>
                <a:ea typeface="黑体" pitchFamily="2" charset="-122"/>
              </a:rPr>
              <a:t>/</a:t>
            </a:r>
            <a:r>
              <a:rPr kumimoji="1" lang="zh-CN" altLang="en-US" sz="2000" b="1" dirty="0">
                <a:solidFill>
                  <a:srgbClr val="000099"/>
                </a:solidFill>
                <a:latin typeface="+mn-lt"/>
                <a:ea typeface="黑体" pitchFamily="2" charset="-122"/>
              </a:rPr>
              <a:t>路由</a:t>
            </a:r>
            <a:r>
              <a:rPr kumimoji="1" lang="zh-CN" altLang="en-US" sz="2000" b="1" dirty="0" smtClean="0">
                <a:solidFill>
                  <a:srgbClr val="000099"/>
                </a:solidFill>
                <a:latin typeface="+mn-lt"/>
                <a:ea typeface="黑体" pitchFamily="2" charset="-122"/>
              </a:rPr>
              <a:t>）</a:t>
            </a:r>
            <a:endParaRPr kumimoji="1" lang="zh-CN" altLang="en-US" sz="2000" b="1" dirty="0">
              <a:solidFill>
                <a:srgbClr val="000099"/>
              </a:solidFill>
              <a:latin typeface="+mn-lt"/>
              <a:ea typeface="黑体" pitchFamily="2" charset="-122"/>
            </a:endParaRPr>
          </a:p>
          <a:p>
            <a:pPr algn="ctr"/>
            <a:r>
              <a:rPr kumimoji="1" lang="zh-CN" altLang="en-US" sz="2000" b="1" dirty="0">
                <a:solidFill>
                  <a:srgbClr val="000099"/>
                </a:solidFill>
                <a:latin typeface="+mn-lt"/>
                <a:ea typeface="黑体" pitchFamily="2" charset="-122"/>
              </a:rPr>
              <a:t>可重复出现</a:t>
            </a:r>
          </a:p>
          <a:p>
            <a:pPr algn="ctr"/>
            <a:r>
              <a:rPr kumimoji="1" lang="zh-CN" altLang="en-US" sz="2000" b="1" dirty="0">
                <a:solidFill>
                  <a:srgbClr val="000099"/>
                </a:solidFill>
                <a:latin typeface="+mn-lt"/>
                <a:ea typeface="黑体" pitchFamily="2" charset="-122"/>
              </a:rPr>
              <a:t>最多 </a:t>
            </a:r>
            <a:r>
              <a:rPr kumimoji="1" lang="en-US" altLang="zh-CN" sz="2000" b="1" dirty="0">
                <a:solidFill>
                  <a:srgbClr val="000099"/>
                </a:solidFill>
                <a:latin typeface="+mn-lt"/>
                <a:ea typeface="黑体" pitchFamily="2" charset="-122"/>
              </a:rPr>
              <a:t>25 </a:t>
            </a:r>
            <a:r>
              <a:rPr kumimoji="1" lang="zh-CN" altLang="en-US" sz="2000" b="1" dirty="0">
                <a:solidFill>
                  <a:srgbClr val="000099"/>
                </a:solidFill>
                <a:latin typeface="+mn-lt"/>
                <a:ea typeface="黑体" pitchFamily="2" charset="-122"/>
              </a:rPr>
              <a:t>个</a:t>
            </a:r>
          </a:p>
        </p:txBody>
      </p:sp>
      <p:sp>
        <p:nvSpPr>
          <p:cNvPr id="571404" name="Rectangle 12"/>
          <p:cNvSpPr>
            <a:spLocks noChangeArrowheads="1"/>
          </p:cNvSpPr>
          <p:nvPr/>
        </p:nvSpPr>
        <p:spPr bwMode="auto">
          <a:xfrm>
            <a:off x="3399551" y="3734434"/>
            <a:ext cx="4160177" cy="620713"/>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5" name="Freeform 13"/>
          <p:cNvSpPr>
            <a:spLocks/>
          </p:cNvSpPr>
          <p:nvPr/>
        </p:nvSpPr>
        <p:spPr bwMode="auto">
          <a:xfrm>
            <a:off x="432911" y="2757765"/>
            <a:ext cx="3905646" cy="976670"/>
          </a:xfrm>
          <a:custGeom>
            <a:avLst/>
            <a:gdLst>
              <a:gd name="T0" fmla="*/ 0 w 1992"/>
              <a:gd name="T1" fmla="*/ 12 h 612"/>
              <a:gd name="T2" fmla="*/ 1992 w 1992"/>
              <a:gd name="T3" fmla="*/ 0 h 612"/>
              <a:gd name="T4" fmla="*/ 1890 w 1992"/>
              <a:gd name="T5" fmla="*/ 606 h 612"/>
              <a:gd name="T6" fmla="*/ 1506 w 1992"/>
              <a:gd name="T7" fmla="*/ 612 h 612"/>
              <a:gd name="T8" fmla="*/ 0 w 1992"/>
              <a:gd name="T9" fmla="*/ 12 h 612"/>
            </a:gdLst>
            <a:ahLst/>
            <a:cxnLst>
              <a:cxn ang="0">
                <a:pos x="T0" y="T1"/>
              </a:cxn>
              <a:cxn ang="0">
                <a:pos x="T2" y="T3"/>
              </a:cxn>
              <a:cxn ang="0">
                <a:pos x="T4" y="T5"/>
              </a:cxn>
              <a:cxn ang="0">
                <a:pos x="T6" y="T7"/>
              </a:cxn>
              <a:cxn ang="0">
                <a:pos x="T8" y="T9"/>
              </a:cxn>
            </a:cxnLst>
            <a:rect l="0" t="0" r="r" b="b"/>
            <a:pathLst>
              <a:path w="1992" h="612">
                <a:moveTo>
                  <a:pt x="0" y="12"/>
                </a:moveTo>
                <a:lnTo>
                  <a:pt x="1992" y="0"/>
                </a:lnTo>
                <a:lnTo>
                  <a:pt x="1890" y="606"/>
                </a:lnTo>
                <a:lnTo>
                  <a:pt x="1506" y="612"/>
                </a:lnTo>
                <a:lnTo>
                  <a:pt x="0" y="12"/>
                </a:lnTo>
                <a:close/>
              </a:path>
            </a:pathLst>
          </a:custGeom>
          <a:gradFill>
            <a:gsLst>
              <a:gs pos="0">
                <a:srgbClr val="66FF66"/>
              </a:gs>
              <a:gs pos="100000">
                <a:srgbClr val="CCECFF"/>
              </a:gs>
            </a:gsLst>
            <a:lin ang="16200000" scaled="1"/>
          </a:gradFill>
          <a:ln>
            <a:noFill/>
          </a:ln>
          <a:effectLst/>
        </p:spPr>
        <p:txBody>
          <a:bodyPr/>
          <a:lstStyle/>
          <a:p>
            <a:endParaRPr lang="zh-CN" altLang="en-US" b="1">
              <a:solidFill>
                <a:srgbClr val="000099"/>
              </a:solidFill>
              <a:latin typeface="+mn-lt"/>
              <a:ea typeface="黑体" pitchFamily="2" charset="-122"/>
            </a:endParaRPr>
          </a:p>
        </p:txBody>
      </p:sp>
      <p:sp>
        <p:nvSpPr>
          <p:cNvPr id="571406" name="Rectangle 14"/>
          <p:cNvSpPr>
            <a:spLocks noChangeArrowheads="1"/>
          </p:cNvSpPr>
          <p:nvPr/>
        </p:nvSpPr>
        <p:spPr bwMode="auto">
          <a:xfrm>
            <a:off x="3399552" y="3721734"/>
            <a:ext cx="4173935" cy="64611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7" name="Line 15"/>
          <p:cNvSpPr>
            <a:spLocks noChangeShapeType="1"/>
          </p:cNvSpPr>
          <p:nvPr/>
        </p:nvSpPr>
        <p:spPr bwMode="auto">
          <a:xfrm>
            <a:off x="1313443" y="5383944"/>
            <a:ext cx="0" cy="68525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8" name="Rectangle 16"/>
          <p:cNvSpPr>
            <a:spLocks noChangeArrowheads="1"/>
          </p:cNvSpPr>
          <p:nvPr/>
        </p:nvSpPr>
        <p:spPr bwMode="auto">
          <a:xfrm>
            <a:off x="4443466" y="5577620"/>
            <a:ext cx="1551252" cy="2794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09" name="Line 17"/>
          <p:cNvSpPr>
            <a:spLocks noChangeShapeType="1"/>
          </p:cNvSpPr>
          <p:nvPr/>
        </p:nvSpPr>
        <p:spPr bwMode="auto">
          <a:xfrm>
            <a:off x="1313444" y="5981218"/>
            <a:ext cx="626004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0" name="Text Box 18"/>
          <p:cNvSpPr txBox="1">
            <a:spLocks noChangeArrowheads="1"/>
          </p:cNvSpPr>
          <p:nvPr/>
        </p:nvSpPr>
        <p:spPr bwMode="auto">
          <a:xfrm>
            <a:off x="2792760" y="5837202"/>
            <a:ext cx="1266885"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571411" name="Line 19"/>
          <p:cNvSpPr>
            <a:spLocks noChangeShapeType="1"/>
          </p:cNvSpPr>
          <p:nvPr/>
        </p:nvSpPr>
        <p:spPr bwMode="auto">
          <a:xfrm>
            <a:off x="4820099" y="1859238"/>
            <a:ext cx="397615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2" name="Line 20"/>
          <p:cNvSpPr>
            <a:spLocks noChangeShapeType="1"/>
          </p:cNvSpPr>
          <p:nvPr/>
        </p:nvSpPr>
        <p:spPr bwMode="auto">
          <a:xfrm>
            <a:off x="4820099" y="2283100"/>
            <a:ext cx="397615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3" name="Line 21"/>
          <p:cNvSpPr>
            <a:spLocks noChangeShapeType="1"/>
          </p:cNvSpPr>
          <p:nvPr/>
        </p:nvSpPr>
        <p:spPr bwMode="auto">
          <a:xfrm>
            <a:off x="4820099" y="2686325"/>
            <a:ext cx="397615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4" name="Line 22"/>
          <p:cNvSpPr>
            <a:spLocks noChangeShapeType="1"/>
          </p:cNvSpPr>
          <p:nvPr/>
        </p:nvSpPr>
        <p:spPr bwMode="auto">
          <a:xfrm>
            <a:off x="4820099" y="3070500"/>
            <a:ext cx="397615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5" name="Line 23"/>
          <p:cNvSpPr>
            <a:spLocks noChangeShapeType="1"/>
          </p:cNvSpPr>
          <p:nvPr/>
        </p:nvSpPr>
        <p:spPr bwMode="auto">
          <a:xfrm rot="5400000" flipH="1">
            <a:off x="6610534" y="1680644"/>
            <a:ext cx="3952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16" name="Text Box 24"/>
          <p:cNvSpPr txBox="1">
            <a:spLocks noChangeArrowheads="1"/>
          </p:cNvSpPr>
          <p:nvPr/>
        </p:nvSpPr>
        <p:spPr bwMode="auto">
          <a:xfrm>
            <a:off x="7269082" y="1406800"/>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路由标记</a:t>
            </a:r>
          </a:p>
        </p:txBody>
      </p:sp>
      <p:sp>
        <p:nvSpPr>
          <p:cNvPr id="571417" name="Text Box 25"/>
          <p:cNvSpPr txBox="1">
            <a:spLocks noChangeArrowheads="1"/>
          </p:cNvSpPr>
          <p:nvPr/>
        </p:nvSpPr>
        <p:spPr bwMode="auto">
          <a:xfrm>
            <a:off x="6195932" y="1827489"/>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网络地址</a:t>
            </a:r>
          </a:p>
        </p:txBody>
      </p:sp>
      <p:sp>
        <p:nvSpPr>
          <p:cNvPr id="571418" name="Text Box 26"/>
          <p:cNvSpPr txBox="1">
            <a:spLocks noChangeArrowheads="1"/>
          </p:cNvSpPr>
          <p:nvPr/>
        </p:nvSpPr>
        <p:spPr bwMode="auto">
          <a:xfrm>
            <a:off x="5009276" y="1425851"/>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地址族标识符</a:t>
            </a:r>
          </a:p>
        </p:txBody>
      </p:sp>
      <p:sp>
        <p:nvSpPr>
          <p:cNvPr id="571419" name="Text Box 27"/>
          <p:cNvSpPr txBox="1">
            <a:spLocks noChangeArrowheads="1"/>
          </p:cNvSpPr>
          <p:nvPr/>
        </p:nvSpPr>
        <p:spPr bwMode="auto">
          <a:xfrm>
            <a:off x="6137460" y="3073676"/>
            <a:ext cx="145424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距离 </a:t>
            </a:r>
            <a:r>
              <a:rPr kumimoji="1" lang="en-US" altLang="zh-CN" sz="2000" b="1">
                <a:solidFill>
                  <a:srgbClr val="000099"/>
                </a:solidFill>
                <a:latin typeface="+mn-lt"/>
                <a:ea typeface="黑体" pitchFamily="2" charset="-122"/>
              </a:rPr>
              <a:t>(1-16)</a:t>
            </a:r>
          </a:p>
        </p:txBody>
      </p:sp>
      <p:sp>
        <p:nvSpPr>
          <p:cNvPr id="571420" name="Rectangle 28"/>
          <p:cNvSpPr>
            <a:spLocks noChangeArrowheads="1"/>
          </p:cNvSpPr>
          <p:nvPr/>
        </p:nvSpPr>
        <p:spPr bwMode="auto">
          <a:xfrm>
            <a:off x="3399551" y="4787481"/>
            <a:ext cx="4160177" cy="6223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1" name="Line 29"/>
          <p:cNvSpPr>
            <a:spLocks noChangeShapeType="1"/>
          </p:cNvSpPr>
          <p:nvPr/>
        </p:nvSpPr>
        <p:spPr bwMode="auto">
          <a:xfrm>
            <a:off x="2617046" y="4774781"/>
            <a:ext cx="0" cy="647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2" name="Text Box 30"/>
          <p:cNvSpPr txBox="1">
            <a:spLocks noChangeArrowheads="1"/>
          </p:cNvSpPr>
          <p:nvPr/>
        </p:nvSpPr>
        <p:spPr bwMode="auto">
          <a:xfrm>
            <a:off x="1585171" y="4804943"/>
            <a:ext cx="70083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itchFamily="2" charset="-122"/>
              </a:rPr>
              <a:t>  IP </a:t>
            </a:r>
          </a:p>
          <a:p>
            <a:pPr>
              <a:lnSpc>
                <a:spcPct val="90000"/>
              </a:lnSpc>
            </a:pPr>
            <a:r>
              <a:rPr kumimoji="1" lang="zh-CN" altLang="en-US" sz="2000" b="1">
                <a:solidFill>
                  <a:srgbClr val="000099"/>
                </a:solidFill>
                <a:latin typeface="+mn-lt"/>
                <a:ea typeface="黑体" pitchFamily="2" charset="-122"/>
              </a:rPr>
              <a:t>首部</a:t>
            </a:r>
          </a:p>
        </p:txBody>
      </p:sp>
      <p:sp>
        <p:nvSpPr>
          <p:cNvPr id="571424" name="AutoShape 32"/>
          <p:cNvSpPr>
            <a:spLocks noChangeArrowheads="1"/>
          </p:cNvSpPr>
          <p:nvPr/>
        </p:nvSpPr>
        <p:spPr bwMode="auto">
          <a:xfrm>
            <a:off x="5225970" y="4613066"/>
            <a:ext cx="209392" cy="396542"/>
          </a:xfrm>
          <a:prstGeom prst="downArrow">
            <a:avLst>
              <a:gd name="adj1" fmla="val 50000"/>
              <a:gd name="adj2" fmla="val 48026"/>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571425" name="Text Box 33"/>
          <p:cNvSpPr txBox="1">
            <a:spLocks noChangeArrowheads="1"/>
          </p:cNvSpPr>
          <p:nvPr/>
        </p:nvSpPr>
        <p:spPr bwMode="auto">
          <a:xfrm>
            <a:off x="2675519" y="4804943"/>
            <a:ext cx="794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itchFamily="2" charset="-122"/>
              </a:rPr>
              <a:t>UDP </a:t>
            </a:r>
          </a:p>
          <a:p>
            <a:pPr>
              <a:lnSpc>
                <a:spcPct val="90000"/>
              </a:lnSpc>
            </a:pPr>
            <a:r>
              <a:rPr kumimoji="1" lang="zh-CN" altLang="en-US" sz="2000" b="1">
                <a:solidFill>
                  <a:srgbClr val="000099"/>
                </a:solidFill>
                <a:latin typeface="+mn-lt"/>
                <a:ea typeface="黑体" pitchFamily="2" charset="-122"/>
              </a:rPr>
              <a:t>首部</a:t>
            </a:r>
          </a:p>
        </p:txBody>
      </p:sp>
      <p:sp>
        <p:nvSpPr>
          <p:cNvPr id="571426" name="Line 34"/>
          <p:cNvSpPr>
            <a:spLocks noChangeShapeType="1"/>
          </p:cNvSpPr>
          <p:nvPr/>
        </p:nvSpPr>
        <p:spPr bwMode="auto">
          <a:xfrm>
            <a:off x="3399551" y="4787481"/>
            <a:ext cx="0" cy="646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7" name="AutoShape 35"/>
          <p:cNvSpPr>
            <a:spLocks/>
          </p:cNvSpPr>
          <p:nvPr/>
        </p:nvSpPr>
        <p:spPr bwMode="auto">
          <a:xfrm>
            <a:off x="8841432" y="1487764"/>
            <a:ext cx="266567" cy="1976437"/>
          </a:xfrm>
          <a:prstGeom prst="rightBrace">
            <a:avLst>
              <a:gd name="adj1" fmla="val 66936"/>
              <a:gd name="adj2" fmla="val 50000"/>
            </a:avLst>
          </a:prstGeom>
          <a:noFill/>
          <a:ln w="19050">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8" name="Line 36"/>
          <p:cNvSpPr>
            <a:spLocks noChangeShapeType="1"/>
          </p:cNvSpPr>
          <p:nvPr/>
        </p:nvSpPr>
        <p:spPr bwMode="auto">
          <a:xfrm>
            <a:off x="4135622" y="3718559"/>
            <a:ext cx="0" cy="646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29" name="Line 37"/>
          <p:cNvSpPr>
            <a:spLocks noChangeShapeType="1"/>
          </p:cNvSpPr>
          <p:nvPr/>
        </p:nvSpPr>
        <p:spPr bwMode="auto">
          <a:xfrm>
            <a:off x="3399551" y="4355197"/>
            <a:ext cx="0" cy="322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0" name="Line 38"/>
          <p:cNvSpPr>
            <a:spLocks noChangeShapeType="1"/>
          </p:cNvSpPr>
          <p:nvPr/>
        </p:nvSpPr>
        <p:spPr bwMode="auto">
          <a:xfrm>
            <a:off x="7575268" y="4325034"/>
            <a:ext cx="0" cy="3222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2" name="Text Box 40"/>
          <p:cNvSpPr txBox="1">
            <a:spLocks noChangeArrowheads="1"/>
          </p:cNvSpPr>
          <p:nvPr/>
        </p:nvSpPr>
        <p:spPr bwMode="auto">
          <a:xfrm>
            <a:off x="5069469" y="3861200"/>
            <a:ext cx="121058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路由部分</a:t>
            </a:r>
          </a:p>
        </p:txBody>
      </p:sp>
      <p:sp>
        <p:nvSpPr>
          <p:cNvPr id="571439" name="Line 47"/>
          <p:cNvSpPr>
            <a:spLocks noChangeShapeType="1"/>
          </p:cNvSpPr>
          <p:nvPr/>
        </p:nvSpPr>
        <p:spPr bwMode="auto">
          <a:xfrm>
            <a:off x="443230" y="2164794"/>
            <a:ext cx="3929723"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40" name="Text Box 48"/>
          <p:cNvSpPr txBox="1">
            <a:spLocks noChangeArrowheads="1"/>
          </p:cNvSpPr>
          <p:nvPr/>
        </p:nvSpPr>
        <p:spPr bwMode="auto">
          <a:xfrm>
            <a:off x="2020278" y="1980708"/>
            <a:ext cx="984565"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 4 </a:t>
            </a:r>
            <a:r>
              <a:rPr kumimoji="1" lang="zh-CN" altLang="en-US" sz="2000" b="1" dirty="0">
                <a:solidFill>
                  <a:srgbClr val="000099"/>
                </a:solidFill>
                <a:latin typeface="+mn-lt"/>
                <a:ea typeface="黑体" pitchFamily="2" charset="-122"/>
              </a:rPr>
              <a:t>字节</a:t>
            </a:r>
          </a:p>
        </p:txBody>
      </p:sp>
      <p:sp>
        <p:nvSpPr>
          <p:cNvPr id="571441" name="Text Box 49"/>
          <p:cNvSpPr txBox="1">
            <a:spLocks noChangeArrowheads="1"/>
          </p:cNvSpPr>
          <p:nvPr/>
        </p:nvSpPr>
        <p:spPr bwMode="auto">
          <a:xfrm>
            <a:off x="6195932" y="2259289"/>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子网掩码</a:t>
            </a:r>
          </a:p>
        </p:txBody>
      </p:sp>
      <p:sp>
        <p:nvSpPr>
          <p:cNvPr id="571442" name="Text Box 50"/>
          <p:cNvSpPr txBox="1">
            <a:spLocks noChangeArrowheads="1"/>
          </p:cNvSpPr>
          <p:nvPr/>
        </p:nvSpPr>
        <p:spPr bwMode="auto">
          <a:xfrm>
            <a:off x="5769424" y="2641876"/>
            <a:ext cx="2236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下一跳路由器地址</a:t>
            </a:r>
          </a:p>
        </p:txBody>
      </p:sp>
      <p:sp>
        <p:nvSpPr>
          <p:cNvPr id="571443" name="Text Box 51"/>
          <p:cNvSpPr txBox="1">
            <a:spLocks noChangeArrowheads="1"/>
          </p:cNvSpPr>
          <p:nvPr/>
        </p:nvSpPr>
        <p:spPr bwMode="auto">
          <a:xfrm>
            <a:off x="4168299" y="5477162"/>
            <a:ext cx="2084417"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UDP </a:t>
            </a:r>
            <a:r>
              <a:rPr kumimoji="1" lang="zh-CN" altLang="en-US" sz="2000" b="1" dirty="0">
                <a:solidFill>
                  <a:srgbClr val="000099"/>
                </a:solidFill>
                <a:latin typeface="+mn-lt"/>
                <a:ea typeface="黑体" pitchFamily="2" charset="-122"/>
              </a:rPr>
              <a:t>用户数据报</a:t>
            </a:r>
          </a:p>
        </p:txBody>
      </p:sp>
      <p:sp>
        <p:nvSpPr>
          <p:cNvPr id="571444" name="Line 52"/>
          <p:cNvSpPr>
            <a:spLocks noChangeShapeType="1"/>
          </p:cNvSpPr>
          <p:nvPr/>
        </p:nvSpPr>
        <p:spPr bwMode="auto">
          <a:xfrm>
            <a:off x="2620486" y="5383946"/>
            <a:ext cx="0" cy="33337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45" name="Freeform 53"/>
          <p:cNvSpPr>
            <a:spLocks/>
          </p:cNvSpPr>
          <p:nvPr/>
        </p:nvSpPr>
        <p:spPr bwMode="auto">
          <a:xfrm>
            <a:off x="9062786" y="2475188"/>
            <a:ext cx="624284" cy="1586067"/>
          </a:xfrm>
          <a:custGeom>
            <a:avLst/>
            <a:gdLst>
              <a:gd name="T0" fmla="*/ 46 w 363"/>
              <a:gd name="T1" fmla="*/ 0 h 1088"/>
              <a:gd name="T2" fmla="*/ 363 w 363"/>
              <a:gd name="T3" fmla="*/ 0 h 1088"/>
              <a:gd name="T4" fmla="*/ 0 w 363"/>
              <a:gd name="T5" fmla="*/ 1088 h 1088"/>
            </a:gdLst>
            <a:ahLst/>
            <a:cxnLst>
              <a:cxn ang="0">
                <a:pos x="T0" y="T1"/>
              </a:cxn>
              <a:cxn ang="0">
                <a:pos x="T2" y="T3"/>
              </a:cxn>
              <a:cxn ang="0">
                <a:pos x="T4" y="T5"/>
              </a:cxn>
            </a:cxnLst>
            <a:rect l="0" t="0" r="r" b="b"/>
            <a:pathLst>
              <a:path w="363" h="1088">
                <a:moveTo>
                  <a:pt x="46" y="0"/>
                </a:moveTo>
                <a:lnTo>
                  <a:pt x="363" y="0"/>
                </a:lnTo>
                <a:lnTo>
                  <a:pt x="0" y="1088"/>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bwMode="auto">
          <a:xfrm>
            <a:off x="3399552" y="3734434"/>
            <a:ext cx="736070" cy="617538"/>
          </a:xfrm>
          <a:prstGeom prst="rec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71431" name="Text Box 39"/>
          <p:cNvSpPr txBox="1">
            <a:spLocks noChangeArrowheads="1"/>
          </p:cNvSpPr>
          <p:nvPr/>
        </p:nvSpPr>
        <p:spPr bwMode="auto">
          <a:xfrm>
            <a:off x="3440832" y="3841560"/>
            <a:ext cx="69762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56" name="Line 15"/>
          <p:cNvSpPr>
            <a:spLocks noChangeShapeType="1"/>
          </p:cNvSpPr>
          <p:nvPr/>
        </p:nvSpPr>
        <p:spPr bwMode="auto">
          <a:xfrm>
            <a:off x="7575268" y="5383944"/>
            <a:ext cx="0" cy="68525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3" name="Rectangle 41"/>
          <p:cNvSpPr>
            <a:spLocks noChangeArrowheads="1"/>
          </p:cNvSpPr>
          <p:nvPr/>
        </p:nvSpPr>
        <p:spPr bwMode="auto">
          <a:xfrm>
            <a:off x="420872" y="2356125"/>
            <a:ext cx="3931444" cy="40163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1434" name="Line 42"/>
          <p:cNvSpPr>
            <a:spLocks noChangeShapeType="1"/>
          </p:cNvSpPr>
          <p:nvPr/>
        </p:nvSpPr>
        <p:spPr bwMode="auto">
          <a:xfrm rot="-5400000">
            <a:off x="1199673" y="2559325"/>
            <a:ext cx="406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5" name="Line 43"/>
          <p:cNvSpPr>
            <a:spLocks noChangeShapeType="1"/>
          </p:cNvSpPr>
          <p:nvPr/>
        </p:nvSpPr>
        <p:spPr bwMode="auto">
          <a:xfrm rot="-5400000">
            <a:off x="2182600" y="2560119"/>
            <a:ext cx="4079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1436" name="Text Box 44"/>
          <p:cNvSpPr txBox="1">
            <a:spLocks noChangeArrowheads="1"/>
          </p:cNvSpPr>
          <p:nvPr/>
        </p:nvSpPr>
        <p:spPr bwMode="auto">
          <a:xfrm>
            <a:off x="2890493" y="2314851"/>
            <a:ext cx="9140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必为 </a:t>
            </a:r>
            <a:r>
              <a:rPr kumimoji="1" lang="en-US" altLang="zh-CN" sz="2000" b="1">
                <a:solidFill>
                  <a:srgbClr val="000099"/>
                </a:solidFill>
                <a:latin typeface="+mn-lt"/>
                <a:ea typeface="黑体" pitchFamily="2" charset="-122"/>
              </a:rPr>
              <a:t>0</a:t>
            </a:r>
          </a:p>
        </p:txBody>
      </p:sp>
      <p:sp>
        <p:nvSpPr>
          <p:cNvPr id="571437" name="Text Box 45"/>
          <p:cNvSpPr txBox="1">
            <a:spLocks noChangeArrowheads="1"/>
          </p:cNvSpPr>
          <p:nvPr/>
        </p:nvSpPr>
        <p:spPr bwMode="auto">
          <a:xfrm>
            <a:off x="1538737" y="2308501"/>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版本</a:t>
            </a:r>
          </a:p>
        </p:txBody>
      </p:sp>
      <p:sp>
        <p:nvSpPr>
          <p:cNvPr id="571438" name="Text Box 46"/>
          <p:cNvSpPr txBox="1">
            <a:spLocks noChangeArrowheads="1"/>
          </p:cNvSpPr>
          <p:nvPr/>
        </p:nvSpPr>
        <p:spPr bwMode="auto">
          <a:xfrm>
            <a:off x="537818" y="2297389"/>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命令</a:t>
            </a:r>
          </a:p>
        </p:txBody>
      </p:sp>
    </p:spTree>
    <p:extLst>
      <p:ext uri="{BB962C8B-B14F-4D97-AF65-F5344CB8AC3E}">
        <p14:creationId xmlns:p14="http://schemas.microsoft.com/office/powerpoint/2010/main" xmlns="" val="1000269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RIP2 </a:t>
            </a:r>
            <a:r>
              <a:rPr lang="zh-CN" altLang="en-US" dirty="0"/>
              <a:t>报文</a:t>
            </a:r>
          </a:p>
        </p:txBody>
      </p:sp>
      <p:sp>
        <p:nvSpPr>
          <p:cNvPr id="572419" name="Rectangle 3"/>
          <p:cNvSpPr>
            <a:spLocks noGrp="1" noChangeArrowheads="1"/>
          </p:cNvSpPr>
          <p:nvPr>
            <p:ph idx="1"/>
          </p:nvPr>
        </p:nvSpPr>
        <p:spPr>
          <a:xfrm>
            <a:off x="495300" y="1196752"/>
            <a:ext cx="9210228" cy="4934173"/>
          </a:xfrm>
          <a:noFill/>
        </p:spPr>
        <p:txBody>
          <a:bodyPr/>
          <a:lstStyle/>
          <a:p>
            <a:r>
              <a:rPr lang="en-US" altLang="zh-CN" dirty="0" smtClean="0"/>
              <a:t>RIP2 </a:t>
            </a:r>
            <a:r>
              <a:rPr lang="zh-CN" altLang="en-US" dirty="0" smtClean="0"/>
              <a:t>报文由</a:t>
            </a:r>
            <a:r>
              <a:rPr lang="zh-CN" altLang="en-US" dirty="0"/>
              <a:t>首部和路由部分组成。</a:t>
            </a:r>
            <a:endParaRPr lang="en-US" altLang="zh-CN" dirty="0" smtClean="0"/>
          </a:p>
          <a:p>
            <a:r>
              <a:rPr lang="en-US" altLang="zh-CN" dirty="0" smtClean="0"/>
              <a:t>RIP2 </a:t>
            </a:r>
            <a:r>
              <a:rPr lang="zh-CN" altLang="en-US" dirty="0"/>
              <a:t>报文中的路由部分由若干个路由信息组成。每个路由信息需要用 </a:t>
            </a:r>
            <a:r>
              <a:rPr lang="en-US" altLang="zh-CN" dirty="0"/>
              <a:t>20 </a:t>
            </a:r>
            <a:r>
              <a:rPr lang="zh-CN" altLang="en-US" dirty="0"/>
              <a:t>个字节。地址族标识符（又称为</a:t>
            </a:r>
            <a:r>
              <a:rPr lang="zh-CN" altLang="en-US" dirty="0">
                <a:solidFill>
                  <a:srgbClr val="FF0000"/>
                </a:solidFill>
              </a:rPr>
              <a:t>地址类别</a:t>
            </a:r>
            <a:r>
              <a:rPr lang="zh-CN" altLang="en-US" dirty="0"/>
              <a:t>）字段用来标志所使用的地址协议。</a:t>
            </a:r>
          </a:p>
          <a:p>
            <a:r>
              <a:rPr lang="zh-CN" altLang="en-US" dirty="0"/>
              <a:t>路由标记填入自治系统的号码，这是考虑</a:t>
            </a:r>
            <a:r>
              <a:rPr lang="zh-CN" altLang="en-US" dirty="0" smtClean="0"/>
              <a:t>使 </a:t>
            </a:r>
            <a:r>
              <a:rPr lang="en-US" altLang="zh-CN" dirty="0" smtClean="0"/>
              <a:t>RIP </a:t>
            </a:r>
            <a:r>
              <a:rPr lang="zh-CN" altLang="en-US" dirty="0" smtClean="0"/>
              <a:t>有</a:t>
            </a:r>
            <a:r>
              <a:rPr lang="zh-CN" altLang="en-US" dirty="0"/>
              <a:t>可能收到本自治系统以外的路由选择信息</a:t>
            </a:r>
            <a:r>
              <a:rPr lang="zh-CN" altLang="en-US" dirty="0" smtClean="0"/>
              <a:t>。</a:t>
            </a:r>
            <a:endParaRPr lang="en-US" altLang="zh-CN" dirty="0" smtClean="0"/>
          </a:p>
          <a:p>
            <a:r>
              <a:rPr lang="zh-CN" altLang="en-US" dirty="0" smtClean="0"/>
              <a:t>再</a:t>
            </a:r>
            <a:r>
              <a:rPr lang="zh-CN" altLang="en-US" dirty="0"/>
              <a:t>后面指出某个网络地址、该网络的子网掩码、下一跳路由器地址以及到此网络的距离。 </a:t>
            </a:r>
            <a:endParaRPr lang="en-US" altLang="zh-CN" dirty="0" smtClean="0"/>
          </a:p>
        </p:txBody>
      </p:sp>
    </p:spTree>
    <p:extLst>
      <p:ext uri="{BB962C8B-B14F-4D97-AF65-F5344CB8AC3E}">
        <p14:creationId xmlns:p14="http://schemas.microsoft.com/office/powerpoint/2010/main" xmlns="" val="151009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RIP2 </a:t>
            </a:r>
            <a:r>
              <a:rPr lang="zh-CN" altLang="en-US" dirty="0"/>
              <a:t>报文</a:t>
            </a:r>
          </a:p>
        </p:txBody>
      </p:sp>
      <p:sp>
        <p:nvSpPr>
          <p:cNvPr id="572419" name="Rectangle 3"/>
          <p:cNvSpPr>
            <a:spLocks noGrp="1" noChangeArrowheads="1"/>
          </p:cNvSpPr>
          <p:nvPr>
            <p:ph idx="1"/>
          </p:nvPr>
        </p:nvSpPr>
        <p:spPr>
          <a:noFill/>
        </p:spPr>
        <p:txBody>
          <a:bodyPr/>
          <a:lstStyle/>
          <a:p>
            <a:r>
              <a:rPr lang="zh-CN" altLang="zh-CN" dirty="0"/>
              <a:t>一</a:t>
            </a:r>
            <a:r>
              <a:rPr lang="zh-CN" altLang="zh-CN" dirty="0" smtClean="0"/>
              <a:t>个</a:t>
            </a:r>
            <a:r>
              <a:rPr lang="en-US" altLang="zh-CN" dirty="0" smtClean="0"/>
              <a:t> RIP </a:t>
            </a:r>
            <a:r>
              <a:rPr lang="zh-CN" altLang="zh-CN" dirty="0" smtClean="0"/>
              <a:t>报文</a:t>
            </a:r>
            <a:r>
              <a:rPr lang="zh-CN" altLang="zh-CN" dirty="0"/>
              <a:t>最多可</a:t>
            </a:r>
            <a:r>
              <a:rPr lang="zh-CN" altLang="zh-CN" dirty="0" smtClean="0"/>
              <a:t>包括</a:t>
            </a:r>
            <a:r>
              <a:rPr lang="en-US" altLang="zh-CN" dirty="0" smtClean="0"/>
              <a:t> 25 </a:t>
            </a:r>
            <a:r>
              <a:rPr lang="zh-CN" altLang="zh-CN" dirty="0" smtClean="0"/>
              <a:t>个</a:t>
            </a:r>
            <a:r>
              <a:rPr lang="zh-CN" altLang="zh-CN" dirty="0"/>
              <a:t>路由，</a:t>
            </a:r>
            <a:r>
              <a:rPr lang="zh-CN" altLang="zh-CN" dirty="0" smtClean="0"/>
              <a:t>因而</a:t>
            </a:r>
            <a:r>
              <a:rPr lang="en-US" altLang="zh-CN" dirty="0" smtClean="0"/>
              <a:t> RIP </a:t>
            </a:r>
            <a:r>
              <a:rPr lang="zh-CN" altLang="zh-CN" dirty="0" smtClean="0"/>
              <a:t>报文</a:t>
            </a:r>
            <a:r>
              <a:rPr lang="zh-CN" altLang="zh-CN" dirty="0"/>
              <a:t>的最大长度</a:t>
            </a:r>
            <a:r>
              <a:rPr lang="zh-CN" altLang="zh-CN" dirty="0" smtClean="0"/>
              <a:t>是</a:t>
            </a:r>
            <a:r>
              <a:rPr lang="en-US" altLang="zh-CN" dirty="0" smtClean="0"/>
              <a:t> 4  </a:t>
            </a:r>
            <a:r>
              <a:rPr lang="en-US" altLang="zh-CN" dirty="0">
                <a:sym typeface="Symbol"/>
              </a:rPr>
              <a:t></a:t>
            </a:r>
            <a:r>
              <a:rPr lang="en-US" altLang="zh-CN" dirty="0"/>
              <a:t> 20 </a:t>
            </a:r>
            <a:r>
              <a:rPr lang="en-US" altLang="zh-CN" dirty="0">
                <a:sym typeface="Symbol"/>
              </a:rPr>
              <a:t></a:t>
            </a:r>
            <a:r>
              <a:rPr lang="en-US" altLang="zh-CN" dirty="0"/>
              <a:t> 25 </a:t>
            </a:r>
            <a:r>
              <a:rPr lang="en-US" altLang="zh-CN" dirty="0">
                <a:sym typeface="Symbol"/>
              </a:rPr>
              <a:t></a:t>
            </a:r>
            <a:r>
              <a:rPr lang="en-US" altLang="zh-CN" dirty="0"/>
              <a:t> </a:t>
            </a:r>
            <a:r>
              <a:rPr lang="en-US" altLang="zh-CN" dirty="0" smtClean="0"/>
              <a:t>504 </a:t>
            </a:r>
            <a:r>
              <a:rPr lang="zh-CN" altLang="zh-CN" dirty="0" smtClean="0"/>
              <a:t>字节</a:t>
            </a:r>
            <a:r>
              <a:rPr lang="zh-CN" altLang="zh-CN" dirty="0"/>
              <a:t>。如超过，必须再用一</a:t>
            </a:r>
            <a:r>
              <a:rPr lang="zh-CN" altLang="zh-CN" dirty="0" smtClean="0"/>
              <a:t>个</a:t>
            </a:r>
            <a:r>
              <a:rPr lang="en-US" altLang="zh-CN" dirty="0" smtClean="0"/>
              <a:t> RIP </a:t>
            </a:r>
            <a:r>
              <a:rPr lang="zh-CN" altLang="zh-CN" dirty="0" smtClean="0"/>
              <a:t>报文</a:t>
            </a:r>
            <a:r>
              <a:rPr lang="zh-CN" altLang="zh-CN" dirty="0"/>
              <a:t>来传送</a:t>
            </a:r>
            <a:r>
              <a:rPr lang="zh-CN" altLang="zh-CN" dirty="0" smtClean="0"/>
              <a:t>。</a:t>
            </a:r>
            <a:endParaRPr lang="en-US" altLang="zh-CN" dirty="0" smtClean="0"/>
          </a:p>
          <a:p>
            <a:r>
              <a:rPr lang="en-US" altLang="zh-CN" dirty="0" smtClean="0">
                <a:solidFill>
                  <a:srgbClr val="FF0000"/>
                </a:solidFill>
              </a:rPr>
              <a:t>RIP2 </a:t>
            </a:r>
            <a:r>
              <a:rPr lang="zh-CN" altLang="zh-CN" dirty="0" smtClean="0">
                <a:solidFill>
                  <a:srgbClr val="FF0000"/>
                </a:solidFill>
              </a:rPr>
              <a:t>具有</a:t>
            </a:r>
            <a:r>
              <a:rPr lang="zh-CN" altLang="zh-CN" dirty="0">
                <a:solidFill>
                  <a:srgbClr val="FF0000"/>
                </a:solidFill>
              </a:rPr>
              <a:t>简单的鉴别功能</a:t>
            </a:r>
            <a:r>
              <a:rPr lang="zh-CN" altLang="zh-CN" dirty="0" smtClean="0">
                <a:solidFill>
                  <a:srgbClr val="FF0000"/>
                </a:solidFill>
              </a:rPr>
              <a:t>。</a:t>
            </a:r>
            <a:endParaRPr lang="en-US" altLang="zh-CN" dirty="0" smtClean="0">
              <a:solidFill>
                <a:srgbClr val="FF0000"/>
              </a:solidFill>
            </a:endParaRPr>
          </a:p>
          <a:p>
            <a:pPr lvl="1"/>
            <a:r>
              <a:rPr lang="zh-CN" altLang="zh-CN" dirty="0" smtClean="0"/>
              <a:t>若使</a:t>
            </a:r>
            <a:r>
              <a:rPr lang="zh-CN" altLang="zh-CN" dirty="0"/>
              <a:t>用鉴别功能，则将原来写入第一个路由信息（</a:t>
            </a:r>
            <a:r>
              <a:rPr lang="en-US" altLang="zh-CN" dirty="0" smtClean="0"/>
              <a:t>20 </a:t>
            </a:r>
            <a:r>
              <a:rPr lang="zh-CN" altLang="en-US" dirty="0" smtClean="0"/>
              <a:t>个</a:t>
            </a:r>
            <a:r>
              <a:rPr lang="zh-CN" altLang="zh-CN" dirty="0" smtClean="0"/>
              <a:t>字节</a:t>
            </a:r>
            <a:r>
              <a:rPr lang="zh-CN" altLang="zh-CN" dirty="0"/>
              <a:t>）的位置用作鉴别</a:t>
            </a:r>
            <a:r>
              <a:rPr lang="zh-CN" altLang="zh-CN" dirty="0" smtClean="0"/>
              <a:t>。</a:t>
            </a:r>
            <a:endParaRPr lang="en-US" altLang="zh-CN" dirty="0" smtClean="0"/>
          </a:p>
          <a:p>
            <a:pPr lvl="1"/>
            <a:r>
              <a:rPr lang="zh-CN" altLang="zh-CN" dirty="0" smtClean="0"/>
              <a:t>在</a:t>
            </a:r>
            <a:r>
              <a:rPr lang="zh-CN" altLang="zh-CN" dirty="0"/>
              <a:t>鉴别数据之后才写入路由信息，但这时最多只能再放</a:t>
            </a:r>
            <a:r>
              <a:rPr lang="zh-CN" altLang="zh-CN" dirty="0" smtClean="0"/>
              <a:t>入</a:t>
            </a:r>
            <a:r>
              <a:rPr lang="en-US" altLang="zh-CN" dirty="0" smtClean="0"/>
              <a:t> 24 </a:t>
            </a:r>
            <a:r>
              <a:rPr lang="zh-CN" altLang="zh-CN" dirty="0" smtClean="0"/>
              <a:t>个</a:t>
            </a:r>
            <a:r>
              <a:rPr lang="zh-CN" altLang="zh-CN" dirty="0"/>
              <a:t>路由信息。</a:t>
            </a:r>
          </a:p>
          <a:p>
            <a:endParaRPr lang="zh-CN" altLang="en-US" dirty="0"/>
          </a:p>
        </p:txBody>
      </p:sp>
    </p:spTree>
    <p:extLst>
      <p:ext uri="{BB962C8B-B14F-4D97-AF65-F5344CB8AC3E}">
        <p14:creationId xmlns:p14="http://schemas.microsoft.com/office/powerpoint/2010/main" xmlns="" val="3479194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好消息传播得快，坏消息传播得慢</a:t>
            </a:r>
            <a:endParaRPr lang="zh-CN" altLang="en-US" sz="4000" dirty="0"/>
          </a:p>
        </p:txBody>
      </p:sp>
      <p:sp>
        <p:nvSpPr>
          <p:cNvPr id="3" name="内容占位符 2"/>
          <p:cNvSpPr>
            <a:spLocks noGrp="1"/>
          </p:cNvSpPr>
          <p:nvPr>
            <p:ph idx="1"/>
          </p:nvPr>
        </p:nvSpPr>
        <p:spPr/>
        <p:txBody>
          <a:bodyPr/>
          <a:lstStyle/>
          <a:p>
            <a:r>
              <a:rPr lang="en-US" altLang="zh-CN" dirty="0" smtClean="0">
                <a:solidFill>
                  <a:srgbClr val="FF0000"/>
                </a:solidFill>
              </a:rPr>
              <a:t>RIP </a:t>
            </a:r>
            <a:r>
              <a:rPr lang="zh-CN" altLang="zh-CN" dirty="0" smtClean="0">
                <a:solidFill>
                  <a:srgbClr val="FF0000"/>
                </a:solidFill>
              </a:rPr>
              <a:t>协议特点：</a:t>
            </a:r>
            <a:r>
              <a:rPr lang="zh-CN" altLang="zh-CN" dirty="0"/>
              <a:t>好消息传播得快</a:t>
            </a:r>
            <a:r>
              <a:rPr lang="zh-CN" altLang="zh-CN" dirty="0" smtClean="0"/>
              <a:t>，坏</a:t>
            </a:r>
            <a:r>
              <a:rPr lang="zh-CN" altLang="zh-CN" dirty="0"/>
              <a:t>消息传播得慢</a:t>
            </a:r>
            <a:r>
              <a:rPr lang="zh-CN" altLang="zh-CN" dirty="0" smtClean="0"/>
              <a:t>。</a:t>
            </a:r>
            <a:endParaRPr lang="en-US" altLang="zh-CN" dirty="0" smtClean="0"/>
          </a:p>
          <a:p>
            <a:r>
              <a:rPr lang="en-US" altLang="zh-CN" dirty="0" smtClean="0">
                <a:solidFill>
                  <a:srgbClr val="FF0000"/>
                </a:solidFill>
              </a:rPr>
              <a:t>RIP </a:t>
            </a:r>
            <a:r>
              <a:rPr lang="zh-CN" altLang="zh-CN" dirty="0" smtClean="0">
                <a:solidFill>
                  <a:srgbClr val="FF0000"/>
                </a:solidFill>
              </a:rPr>
              <a:t>存在</a:t>
            </a:r>
            <a:r>
              <a:rPr lang="zh-CN" altLang="zh-CN" dirty="0">
                <a:solidFill>
                  <a:srgbClr val="FF0000"/>
                </a:solidFill>
              </a:rPr>
              <a:t>的一个问题</a:t>
            </a:r>
            <a:r>
              <a:rPr lang="zh-CN" altLang="en-US" dirty="0" smtClean="0">
                <a:solidFill>
                  <a:srgbClr val="FF0000"/>
                </a:solidFill>
              </a:rPr>
              <a:t>：</a:t>
            </a:r>
            <a:r>
              <a:rPr lang="zh-CN" altLang="zh-CN" dirty="0"/>
              <a:t>当网络出现故障时，要经过比较长的</a:t>
            </a:r>
            <a:r>
              <a:rPr lang="zh-CN" altLang="zh-CN" dirty="0" smtClean="0"/>
              <a:t>时间</a:t>
            </a:r>
            <a:r>
              <a:rPr lang="en-US" altLang="zh-CN" dirty="0" smtClean="0"/>
              <a:t> (</a:t>
            </a:r>
            <a:r>
              <a:rPr lang="zh-CN" altLang="zh-CN" dirty="0"/>
              <a:t>例如数分钟</a:t>
            </a:r>
            <a:r>
              <a:rPr lang="en-US" altLang="zh-CN" dirty="0" smtClean="0"/>
              <a:t>) </a:t>
            </a:r>
            <a:r>
              <a:rPr lang="zh-CN" altLang="zh-CN" dirty="0" smtClean="0"/>
              <a:t>才能</a:t>
            </a:r>
            <a:r>
              <a:rPr lang="zh-CN" altLang="zh-CN" dirty="0"/>
              <a:t>将此信息传送到所有的路由器</a:t>
            </a:r>
            <a:r>
              <a:rPr lang="zh-CN" altLang="zh-CN" dirty="0" smtClean="0"/>
              <a:t>。</a:t>
            </a:r>
            <a:endParaRPr lang="zh-CN" altLang="en-US" dirty="0"/>
          </a:p>
        </p:txBody>
      </p:sp>
    </p:spTree>
    <p:extLst>
      <p:ext uri="{BB962C8B-B14F-4D97-AF65-F5344CB8AC3E}">
        <p14:creationId xmlns:p14="http://schemas.microsoft.com/office/powerpoint/2010/main" xmlns="" val="2873144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Line 2"/>
          <p:cNvSpPr>
            <a:spLocks noChangeShapeType="1"/>
          </p:cNvSpPr>
          <p:nvPr/>
        </p:nvSpPr>
        <p:spPr bwMode="auto">
          <a:xfrm>
            <a:off x="1785144" y="1064185"/>
            <a:ext cx="7011591" cy="0"/>
          </a:xfrm>
          <a:prstGeom prst="line">
            <a:avLst/>
          </a:prstGeom>
          <a:noFill/>
          <a:ln w="2857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4467"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446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446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4470"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4471" name="Group 7"/>
          <p:cNvGrpSpPr>
            <a:grpSpLocks/>
          </p:cNvGrpSpPr>
          <p:nvPr/>
        </p:nvGrpSpPr>
        <p:grpSpPr bwMode="auto">
          <a:xfrm>
            <a:off x="768747" y="632386"/>
            <a:ext cx="1277805" cy="858837"/>
            <a:chOff x="4830" y="1752"/>
            <a:chExt cx="667" cy="477"/>
          </a:xfrm>
        </p:grpSpPr>
        <p:grpSp>
          <p:nvGrpSpPr>
            <p:cNvPr id="574472" name="Group 8"/>
            <p:cNvGrpSpPr>
              <a:grpSpLocks/>
            </p:cNvGrpSpPr>
            <p:nvPr/>
          </p:nvGrpSpPr>
          <p:grpSpPr bwMode="auto">
            <a:xfrm>
              <a:off x="4830" y="1752"/>
              <a:ext cx="667" cy="477"/>
              <a:chOff x="2949" y="196"/>
              <a:chExt cx="941" cy="598"/>
            </a:xfrm>
          </p:grpSpPr>
          <p:sp>
            <p:nvSpPr>
              <p:cNvPr id="57447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7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8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8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48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4485" name="Group 21"/>
          <p:cNvGrpSpPr>
            <a:grpSpLocks/>
          </p:cNvGrpSpPr>
          <p:nvPr/>
        </p:nvGrpSpPr>
        <p:grpSpPr bwMode="auto">
          <a:xfrm>
            <a:off x="8356468" y="632386"/>
            <a:ext cx="1277805" cy="858837"/>
            <a:chOff x="4830" y="1752"/>
            <a:chExt cx="667" cy="477"/>
          </a:xfrm>
        </p:grpSpPr>
        <p:grpSp>
          <p:nvGrpSpPr>
            <p:cNvPr id="574486" name="Group 22"/>
            <p:cNvGrpSpPr>
              <a:grpSpLocks/>
            </p:cNvGrpSpPr>
            <p:nvPr/>
          </p:nvGrpSpPr>
          <p:grpSpPr bwMode="auto">
            <a:xfrm>
              <a:off x="4830" y="1752"/>
              <a:ext cx="667" cy="477"/>
              <a:chOff x="2949" y="196"/>
              <a:chExt cx="941" cy="598"/>
            </a:xfrm>
          </p:grpSpPr>
          <p:sp>
            <p:nvSpPr>
              <p:cNvPr id="57448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8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49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9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49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49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4499" name="Group 35"/>
          <p:cNvGrpSpPr>
            <a:grpSpLocks/>
          </p:cNvGrpSpPr>
          <p:nvPr/>
        </p:nvGrpSpPr>
        <p:grpSpPr bwMode="auto">
          <a:xfrm>
            <a:off x="4531651" y="632386"/>
            <a:ext cx="1277805" cy="858837"/>
            <a:chOff x="4830" y="1752"/>
            <a:chExt cx="667" cy="477"/>
          </a:xfrm>
        </p:grpSpPr>
        <p:grpSp>
          <p:nvGrpSpPr>
            <p:cNvPr id="574500" name="Group 36"/>
            <p:cNvGrpSpPr>
              <a:grpSpLocks/>
            </p:cNvGrpSpPr>
            <p:nvPr/>
          </p:nvGrpSpPr>
          <p:grpSpPr bwMode="auto">
            <a:xfrm>
              <a:off x="4830" y="1752"/>
              <a:ext cx="667" cy="477"/>
              <a:chOff x="2949" y="196"/>
              <a:chExt cx="941" cy="598"/>
            </a:xfrm>
          </p:grpSpPr>
          <p:sp>
            <p:nvSpPr>
              <p:cNvPr id="57450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0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51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451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451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4513" name="Text Box 49"/>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4514" name="Group 50"/>
          <p:cNvGrpSpPr>
            <a:grpSpLocks/>
          </p:cNvGrpSpPr>
          <p:nvPr/>
        </p:nvGrpSpPr>
        <p:grpSpPr bwMode="auto">
          <a:xfrm>
            <a:off x="2436946" y="499036"/>
            <a:ext cx="1594246" cy="312737"/>
            <a:chOff x="1491" y="212"/>
            <a:chExt cx="853" cy="240"/>
          </a:xfrm>
        </p:grpSpPr>
        <p:sp>
          <p:nvSpPr>
            <p:cNvPr id="574515"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16"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4517" name="Text Box 53"/>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1  1  </a:t>
            </a:r>
            <a:r>
              <a:rPr kumimoji="1" lang="en-US" altLang="zh-CN" sz="2000" b="1" dirty="0">
                <a:solidFill>
                  <a:srgbClr val="0000CC"/>
                </a:solidFill>
                <a:latin typeface="+mn-lt"/>
                <a:ea typeface="黑体" pitchFamily="2" charset="-122"/>
                <a:sym typeface="Symbol" pitchFamily="18" charset="2"/>
              </a:rPr>
              <a:t></a:t>
            </a:r>
            <a:endParaRPr kumimoji="1" lang="en-US" altLang="zh-CN" sz="2000" b="1" baseline="-25000" dirty="0">
              <a:solidFill>
                <a:srgbClr val="0000CC"/>
              </a:solidFill>
              <a:latin typeface="+mn-lt"/>
              <a:ea typeface="黑体" pitchFamily="2" charset="-122"/>
              <a:sym typeface="Symbol" pitchFamily="18" charset="2"/>
            </a:endParaRPr>
          </a:p>
        </p:txBody>
      </p:sp>
      <p:grpSp>
        <p:nvGrpSpPr>
          <p:cNvPr id="574518" name="Group 54"/>
          <p:cNvGrpSpPr>
            <a:grpSpLocks/>
          </p:cNvGrpSpPr>
          <p:nvPr/>
        </p:nvGrpSpPr>
        <p:grpSpPr bwMode="auto">
          <a:xfrm flipH="1">
            <a:off x="6045068" y="521261"/>
            <a:ext cx="1594246" cy="312737"/>
            <a:chOff x="1491" y="212"/>
            <a:chExt cx="853" cy="240"/>
          </a:xfrm>
        </p:grpSpPr>
        <p:sp>
          <p:nvSpPr>
            <p:cNvPr id="574519" name="AutoShape 5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4520" name="Rectangle 56"/>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4521" name="Text Box 5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sp>
        <p:nvSpPr>
          <p:cNvPr id="574522" name="Text Box 58"/>
          <p:cNvSpPr txBox="1">
            <a:spLocks noChangeArrowheads="1"/>
          </p:cNvSpPr>
          <p:nvPr/>
        </p:nvSpPr>
        <p:spPr bwMode="auto">
          <a:xfrm>
            <a:off x="1056569" y="3028890"/>
            <a:ext cx="67730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1</a:t>
            </a:r>
            <a:r>
              <a:rPr kumimoji="1" lang="zh-CN" altLang="en-US" sz="2400" b="1" dirty="0">
                <a:solidFill>
                  <a:srgbClr val="0000CC"/>
                </a:solidFill>
                <a:latin typeface="+mn-lt"/>
                <a:ea typeface="黑体" pitchFamily="2" charset="-122"/>
              </a:rPr>
              <a:t>，是直接交付。”</a:t>
            </a:r>
          </a:p>
        </p:txBody>
      </p:sp>
      <p:sp>
        <p:nvSpPr>
          <p:cNvPr id="574523" name="AutoShape 59"/>
          <p:cNvSpPr>
            <a:spLocks noChangeArrowheads="1"/>
          </p:cNvSpPr>
          <p:nvPr/>
        </p:nvSpPr>
        <p:spPr bwMode="auto">
          <a:xfrm>
            <a:off x="266567" y="1700213"/>
            <a:ext cx="3577167" cy="504683"/>
          </a:xfrm>
          <a:prstGeom prst="wedgeRoundRectCallout">
            <a:avLst>
              <a:gd name="adj1" fmla="val 16201"/>
              <a:gd name="adj2" fmla="val -23500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itchFamily="2" charset="-122"/>
              </a:rPr>
              <a:t>“1”</a:t>
            </a:r>
            <a:r>
              <a:rPr lang="zh-CN" altLang="en-US" sz="2000" b="1">
                <a:solidFill>
                  <a:srgbClr val="0000CC"/>
                </a:solidFill>
                <a:latin typeface="+mn-lt"/>
                <a:ea typeface="黑体" pitchFamily="2" charset="-122"/>
              </a:rPr>
              <a:t>表示“从本路由器到网</a:t>
            </a:r>
            <a:r>
              <a:rPr lang="zh-CN" altLang="en-US" sz="1600" b="1">
                <a:solidFill>
                  <a:srgbClr val="0000CC"/>
                </a:solidFill>
                <a:latin typeface="+mn-lt"/>
                <a:ea typeface="黑体" pitchFamily="2" charset="-122"/>
              </a:rPr>
              <a:t> </a:t>
            </a:r>
            <a:r>
              <a:rPr lang="en-US" altLang="zh-CN" sz="2000" b="1">
                <a:solidFill>
                  <a:srgbClr val="0000CC"/>
                </a:solidFill>
                <a:latin typeface="+mn-lt"/>
                <a:ea typeface="黑体" pitchFamily="2" charset="-122"/>
              </a:rPr>
              <a:t>1”</a:t>
            </a:r>
          </a:p>
        </p:txBody>
      </p:sp>
      <p:sp>
        <p:nvSpPr>
          <p:cNvPr id="574524" name="AutoShape 60"/>
          <p:cNvSpPr>
            <a:spLocks noChangeArrowheads="1"/>
          </p:cNvSpPr>
          <p:nvPr/>
        </p:nvSpPr>
        <p:spPr bwMode="auto">
          <a:xfrm>
            <a:off x="4070164" y="2373435"/>
            <a:ext cx="3106951" cy="504451"/>
          </a:xfrm>
          <a:prstGeom prst="wedgeRoundRectCallout">
            <a:avLst>
              <a:gd name="adj1" fmla="val -85058"/>
              <a:gd name="adj2" fmla="val -36846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itchFamily="2" charset="-122"/>
              </a:rPr>
              <a:t>“1”</a:t>
            </a:r>
            <a:r>
              <a:rPr lang="zh-CN" altLang="en-US" sz="2000" b="1">
                <a:solidFill>
                  <a:srgbClr val="0000CC"/>
                </a:solidFill>
                <a:latin typeface="+mn-lt"/>
                <a:ea typeface="黑体" pitchFamily="2" charset="-122"/>
              </a:rPr>
              <a:t>表示“距离是</a:t>
            </a:r>
            <a:r>
              <a:rPr lang="zh-CN" altLang="en-US" sz="1600" b="1">
                <a:solidFill>
                  <a:srgbClr val="0000CC"/>
                </a:solidFill>
                <a:latin typeface="+mn-lt"/>
                <a:ea typeface="黑体" pitchFamily="2" charset="-122"/>
              </a:rPr>
              <a:t> </a:t>
            </a:r>
            <a:r>
              <a:rPr lang="en-US" altLang="zh-CN" sz="2000" b="1">
                <a:solidFill>
                  <a:srgbClr val="0000CC"/>
                </a:solidFill>
                <a:latin typeface="+mn-lt"/>
                <a:ea typeface="黑体" pitchFamily="2" charset="-122"/>
              </a:rPr>
              <a:t>1”</a:t>
            </a:r>
          </a:p>
        </p:txBody>
      </p:sp>
      <p:sp>
        <p:nvSpPr>
          <p:cNvPr id="574525" name="AutoShape 61"/>
          <p:cNvSpPr>
            <a:spLocks noChangeArrowheads="1"/>
          </p:cNvSpPr>
          <p:nvPr/>
        </p:nvSpPr>
        <p:spPr bwMode="auto">
          <a:xfrm>
            <a:off x="5622151" y="1672212"/>
            <a:ext cx="2931249" cy="460644"/>
          </a:xfrm>
          <a:prstGeom prst="wedgeRoundRectCallout">
            <a:avLst>
              <a:gd name="adj1" fmla="val -129950"/>
              <a:gd name="adj2" fmla="val -26842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000" b="1" dirty="0">
                <a:solidFill>
                  <a:srgbClr val="0000CC"/>
                </a:solidFill>
                <a:latin typeface="+mn-lt"/>
                <a:ea typeface="黑体" pitchFamily="2" charset="-122"/>
              </a:rPr>
              <a:t>“</a:t>
            </a:r>
            <a:r>
              <a:rPr lang="en-US" altLang="zh-CN" sz="2000" b="1" dirty="0">
                <a:solidFill>
                  <a:srgbClr val="0000CC"/>
                </a:solidFill>
                <a:latin typeface="+mn-lt"/>
                <a:ea typeface="黑体" pitchFamily="2" charset="-122"/>
                <a:sym typeface="Symbol" pitchFamily="18" charset="2"/>
              </a:rPr>
              <a:t></a:t>
            </a:r>
            <a:r>
              <a:rPr lang="en-US" altLang="zh-CN" sz="2000" b="1" dirty="0">
                <a:solidFill>
                  <a:srgbClr val="0000CC"/>
                </a:solidFill>
                <a:latin typeface="+mn-lt"/>
                <a:ea typeface="黑体" pitchFamily="2" charset="-122"/>
              </a:rPr>
              <a:t>”</a:t>
            </a:r>
            <a:r>
              <a:rPr lang="zh-CN" altLang="en-US" sz="2000" b="1" dirty="0">
                <a:solidFill>
                  <a:srgbClr val="0000CC"/>
                </a:solidFill>
                <a:latin typeface="+mn-lt"/>
                <a:ea typeface="黑体" pitchFamily="2" charset="-122"/>
              </a:rPr>
              <a:t>表示“直接交付”</a:t>
            </a:r>
          </a:p>
        </p:txBody>
      </p:sp>
    </p:spTree>
    <p:extLst>
      <p:ext uri="{BB962C8B-B14F-4D97-AF65-F5344CB8AC3E}">
        <p14:creationId xmlns:p14="http://schemas.microsoft.com/office/powerpoint/2010/main" xmlns="" val="3468662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4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5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5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22" grpId="0"/>
      <p:bldP spid="574523" grpId="0" animBg="1"/>
      <p:bldP spid="574524" grpId="0" animBg="1"/>
      <p:bldP spid="5745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Line 2"/>
          <p:cNvSpPr>
            <a:spLocks noChangeShapeType="1"/>
          </p:cNvSpPr>
          <p:nvPr/>
        </p:nvSpPr>
        <p:spPr bwMode="auto">
          <a:xfrm>
            <a:off x="1785144" y="1064185"/>
            <a:ext cx="7011591" cy="0"/>
          </a:xfrm>
          <a:prstGeom prst="line">
            <a:avLst/>
          </a:prstGeom>
          <a:noFill/>
          <a:ln w="2857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5491"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5492" name="Text Box 4"/>
          <p:cNvSpPr txBox="1">
            <a:spLocks noChangeArrowheads="1"/>
          </p:cNvSpPr>
          <p:nvPr/>
        </p:nvSpPr>
        <p:spPr bwMode="auto">
          <a:xfrm>
            <a:off x="7106180"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5493"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5494"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5495" name="Group 7"/>
          <p:cNvGrpSpPr>
            <a:grpSpLocks/>
          </p:cNvGrpSpPr>
          <p:nvPr/>
        </p:nvGrpSpPr>
        <p:grpSpPr bwMode="auto">
          <a:xfrm>
            <a:off x="768747" y="632386"/>
            <a:ext cx="1277805" cy="858837"/>
            <a:chOff x="4830" y="1752"/>
            <a:chExt cx="667" cy="477"/>
          </a:xfrm>
        </p:grpSpPr>
        <p:grpSp>
          <p:nvGrpSpPr>
            <p:cNvPr id="575496" name="Group 8"/>
            <p:cNvGrpSpPr>
              <a:grpSpLocks/>
            </p:cNvGrpSpPr>
            <p:nvPr/>
          </p:nvGrpSpPr>
          <p:grpSpPr bwMode="auto">
            <a:xfrm>
              <a:off x="4830" y="1752"/>
              <a:ext cx="667" cy="477"/>
              <a:chOff x="2949" y="196"/>
              <a:chExt cx="941" cy="598"/>
            </a:xfrm>
          </p:grpSpPr>
          <p:sp>
            <p:nvSpPr>
              <p:cNvPr id="575497"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498"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499"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0"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1"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2"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3"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4"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05"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06"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07"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08"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5509" name="Group 21"/>
          <p:cNvGrpSpPr>
            <a:grpSpLocks/>
          </p:cNvGrpSpPr>
          <p:nvPr/>
        </p:nvGrpSpPr>
        <p:grpSpPr bwMode="auto">
          <a:xfrm>
            <a:off x="8356468" y="632386"/>
            <a:ext cx="1277805" cy="858837"/>
            <a:chOff x="4830" y="1752"/>
            <a:chExt cx="667" cy="477"/>
          </a:xfrm>
        </p:grpSpPr>
        <p:grpSp>
          <p:nvGrpSpPr>
            <p:cNvPr id="575510" name="Group 22"/>
            <p:cNvGrpSpPr>
              <a:grpSpLocks/>
            </p:cNvGrpSpPr>
            <p:nvPr/>
          </p:nvGrpSpPr>
          <p:grpSpPr bwMode="auto">
            <a:xfrm>
              <a:off x="4830" y="1752"/>
              <a:ext cx="667" cy="477"/>
              <a:chOff x="2949" y="196"/>
              <a:chExt cx="941" cy="598"/>
            </a:xfrm>
          </p:grpSpPr>
          <p:sp>
            <p:nvSpPr>
              <p:cNvPr id="575511"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2"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3"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4"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5"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6"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7"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8"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19"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20"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21"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22"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5523" name="Group 35"/>
          <p:cNvGrpSpPr>
            <a:grpSpLocks/>
          </p:cNvGrpSpPr>
          <p:nvPr/>
        </p:nvGrpSpPr>
        <p:grpSpPr bwMode="auto">
          <a:xfrm>
            <a:off x="4531651" y="632386"/>
            <a:ext cx="1277805" cy="858837"/>
            <a:chOff x="4830" y="1752"/>
            <a:chExt cx="667" cy="477"/>
          </a:xfrm>
        </p:grpSpPr>
        <p:grpSp>
          <p:nvGrpSpPr>
            <p:cNvPr id="575524" name="Group 36"/>
            <p:cNvGrpSpPr>
              <a:grpSpLocks/>
            </p:cNvGrpSpPr>
            <p:nvPr/>
          </p:nvGrpSpPr>
          <p:grpSpPr bwMode="auto">
            <a:xfrm>
              <a:off x="4830" y="1752"/>
              <a:ext cx="667" cy="477"/>
              <a:chOff x="2949" y="196"/>
              <a:chExt cx="941" cy="598"/>
            </a:xfrm>
          </p:grpSpPr>
          <p:sp>
            <p:nvSpPr>
              <p:cNvPr id="575525"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6"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7"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8"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29"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0"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1"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2"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33"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34"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5535"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5536"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5537" name="Text Box 49"/>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5538" name="Group 50"/>
          <p:cNvGrpSpPr>
            <a:grpSpLocks/>
          </p:cNvGrpSpPr>
          <p:nvPr/>
        </p:nvGrpSpPr>
        <p:grpSpPr bwMode="auto">
          <a:xfrm>
            <a:off x="2436946" y="499036"/>
            <a:ext cx="1594246" cy="312737"/>
            <a:chOff x="1491" y="212"/>
            <a:chExt cx="853" cy="240"/>
          </a:xfrm>
        </p:grpSpPr>
        <p:sp>
          <p:nvSpPr>
            <p:cNvPr id="575539"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40"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5541" name="Text Box 53"/>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5542" name="Group 54"/>
          <p:cNvGrpSpPr>
            <a:grpSpLocks/>
          </p:cNvGrpSpPr>
          <p:nvPr/>
        </p:nvGrpSpPr>
        <p:grpSpPr bwMode="auto">
          <a:xfrm flipH="1">
            <a:off x="6045068" y="521261"/>
            <a:ext cx="1594246" cy="312737"/>
            <a:chOff x="1491" y="212"/>
            <a:chExt cx="853" cy="240"/>
          </a:xfrm>
        </p:grpSpPr>
        <p:sp>
          <p:nvSpPr>
            <p:cNvPr id="575543" name="AutoShape 55"/>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5544" name="Rectangle 56"/>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5545" name="Text Box 5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sp>
        <p:nvSpPr>
          <p:cNvPr id="575546" name="Text Box 58"/>
          <p:cNvSpPr txBox="1">
            <a:spLocks noChangeArrowheads="1"/>
          </p:cNvSpPr>
          <p:nvPr/>
        </p:nvSpPr>
        <p:spPr bwMode="auto">
          <a:xfrm>
            <a:off x="1305323" y="3460938"/>
            <a:ext cx="66912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defRPr kumimoji="1" sz="2000" b="1">
                <a:solidFill>
                  <a:srgbClr val="0000CC"/>
                </a:solidFill>
                <a:latin typeface="+mn-lt"/>
                <a:ea typeface="黑体" pitchFamily="2" charset="-122"/>
              </a:defRPr>
            </a:lvl1pPr>
          </a:lstStyle>
          <a:p>
            <a:r>
              <a:rPr lang="en-US" altLang="zh-CN" sz="2400" dirty="0"/>
              <a:t>R</a:t>
            </a:r>
            <a:r>
              <a:rPr lang="en-US" altLang="zh-CN" sz="2400" baseline="-25000" dirty="0"/>
              <a:t>2</a:t>
            </a:r>
            <a:r>
              <a:rPr lang="en-US" altLang="zh-CN" sz="2400" dirty="0"/>
              <a:t> </a:t>
            </a:r>
            <a:r>
              <a:rPr lang="zh-CN" altLang="en-US" sz="2400" dirty="0"/>
              <a:t>说：“我到网 </a:t>
            </a:r>
            <a:r>
              <a:rPr lang="en-US" altLang="zh-CN" sz="2400" dirty="0"/>
              <a:t>1 </a:t>
            </a:r>
            <a:r>
              <a:rPr lang="zh-CN" altLang="en-US" sz="2400" dirty="0"/>
              <a:t>的距离是 </a:t>
            </a:r>
            <a:r>
              <a:rPr lang="en-US" altLang="zh-CN" sz="2400" dirty="0"/>
              <a:t>2</a:t>
            </a:r>
            <a:r>
              <a:rPr lang="zh-CN" altLang="en-US" sz="2400" dirty="0"/>
              <a:t>，是经过 </a:t>
            </a:r>
            <a:r>
              <a:rPr lang="en-US" altLang="zh-CN" sz="2400" dirty="0"/>
              <a:t>R</a:t>
            </a:r>
            <a:r>
              <a:rPr lang="en-US" altLang="zh-CN" sz="2400" baseline="-25000" dirty="0"/>
              <a:t>1</a:t>
            </a:r>
            <a:r>
              <a:rPr lang="zh-CN" altLang="en-US" sz="2400" dirty="0"/>
              <a:t>。”</a:t>
            </a:r>
          </a:p>
        </p:txBody>
      </p:sp>
      <p:sp>
        <p:nvSpPr>
          <p:cNvPr id="575547" name="AutoShape 59"/>
          <p:cNvSpPr>
            <a:spLocks noChangeArrowheads="1"/>
          </p:cNvSpPr>
          <p:nvPr/>
        </p:nvSpPr>
        <p:spPr bwMode="auto">
          <a:xfrm>
            <a:off x="2144582" y="1557338"/>
            <a:ext cx="3805898" cy="503510"/>
          </a:xfrm>
          <a:prstGeom prst="wedgeRoundRectCallout">
            <a:avLst>
              <a:gd name="adj1" fmla="val 66495"/>
              <a:gd name="adj2" fmla="val -21842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“1”</a:t>
            </a:r>
            <a:r>
              <a:rPr lang="zh-CN" altLang="en-US" sz="2000" b="1" dirty="0">
                <a:solidFill>
                  <a:srgbClr val="0000CC"/>
                </a:solidFill>
                <a:latin typeface="+mn-lt"/>
                <a:ea typeface="黑体" pitchFamily="2" charset="-122"/>
              </a:rPr>
              <a:t>表示“从本路由器到网</a:t>
            </a:r>
            <a:r>
              <a:rPr lang="zh-CN" altLang="en-US" sz="1600" b="1" dirty="0">
                <a:solidFill>
                  <a:srgbClr val="0000CC"/>
                </a:solidFill>
                <a:latin typeface="+mn-lt"/>
                <a:ea typeface="黑体" pitchFamily="2" charset="-122"/>
              </a:rPr>
              <a:t> </a:t>
            </a:r>
            <a:r>
              <a:rPr lang="en-US" altLang="zh-CN" sz="2000" b="1" dirty="0">
                <a:solidFill>
                  <a:srgbClr val="0000CC"/>
                </a:solidFill>
                <a:latin typeface="+mn-lt"/>
                <a:ea typeface="黑体" pitchFamily="2" charset="-122"/>
              </a:rPr>
              <a:t>1”</a:t>
            </a:r>
          </a:p>
        </p:txBody>
      </p:sp>
      <p:sp>
        <p:nvSpPr>
          <p:cNvPr id="575548" name="AutoShape 60"/>
          <p:cNvSpPr>
            <a:spLocks noChangeArrowheads="1"/>
          </p:cNvSpPr>
          <p:nvPr/>
        </p:nvSpPr>
        <p:spPr bwMode="auto">
          <a:xfrm>
            <a:off x="4251326" y="2708276"/>
            <a:ext cx="3663156" cy="576707"/>
          </a:xfrm>
          <a:prstGeom prst="wedgeRoundRectCallout">
            <a:avLst>
              <a:gd name="adj1" fmla="val 22347"/>
              <a:gd name="adj2" fmla="val -40537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“2”</a:t>
            </a:r>
            <a:r>
              <a:rPr lang="zh-CN" altLang="en-US" sz="2000" b="1" dirty="0">
                <a:solidFill>
                  <a:srgbClr val="0000CC"/>
                </a:solidFill>
                <a:latin typeface="+mn-lt"/>
                <a:ea typeface="黑体" pitchFamily="2" charset="-122"/>
              </a:rPr>
              <a:t>表示“距离是</a:t>
            </a:r>
            <a:r>
              <a:rPr lang="zh-CN" altLang="en-US" sz="1600" b="1" dirty="0">
                <a:solidFill>
                  <a:srgbClr val="0000CC"/>
                </a:solidFill>
                <a:latin typeface="+mn-lt"/>
                <a:ea typeface="黑体" pitchFamily="2" charset="-122"/>
              </a:rPr>
              <a:t> </a:t>
            </a:r>
            <a:r>
              <a:rPr lang="en-US" altLang="zh-CN" sz="2000" b="1" dirty="0">
                <a:solidFill>
                  <a:srgbClr val="0000CC"/>
                </a:solidFill>
                <a:latin typeface="+mn-lt"/>
                <a:ea typeface="黑体" pitchFamily="2" charset="-122"/>
              </a:rPr>
              <a:t>2”</a:t>
            </a:r>
          </a:p>
        </p:txBody>
      </p:sp>
      <p:sp>
        <p:nvSpPr>
          <p:cNvPr id="575549" name="AutoShape 61"/>
          <p:cNvSpPr>
            <a:spLocks noChangeArrowheads="1"/>
          </p:cNvSpPr>
          <p:nvPr/>
        </p:nvSpPr>
        <p:spPr bwMode="auto">
          <a:xfrm>
            <a:off x="7443557" y="1545869"/>
            <a:ext cx="2405987" cy="514979"/>
          </a:xfrm>
          <a:prstGeom prst="wedgeRoundRectCallout">
            <a:avLst>
              <a:gd name="adj1" fmla="val -52257"/>
              <a:gd name="adj2" fmla="val -199281"/>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itchFamily="2" charset="-122"/>
              </a:rPr>
              <a:t>“</a:t>
            </a:r>
            <a:r>
              <a:rPr lang="en-US" altLang="zh-CN" sz="2000" b="1" dirty="0">
                <a:solidFill>
                  <a:srgbClr val="0000CC"/>
                </a:solidFill>
                <a:latin typeface="+mn-lt"/>
                <a:ea typeface="黑体" pitchFamily="2" charset="-122"/>
                <a:sym typeface="Symbol" pitchFamily="18" charset="2"/>
              </a:rPr>
              <a:t>R</a:t>
            </a:r>
            <a:r>
              <a:rPr lang="en-US" altLang="zh-CN" sz="2000" b="1" baseline="-25000" dirty="0">
                <a:solidFill>
                  <a:srgbClr val="0000CC"/>
                </a:solidFill>
                <a:latin typeface="+mn-lt"/>
                <a:ea typeface="黑体" pitchFamily="2" charset="-122"/>
                <a:sym typeface="Symbol" pitchFamily="18" charset="2"/>
              </a:rPr>
              <a:t>1</a:t>
            </a:r>
            <a:r>
              <a:rPr lang="en-US" altLang="zh-CN" sz="2000" b="1" dirty="0">
                <a:solidFill>
                  <a:srgbClr val="0000CC"/>
                </a:solidFill>
                <a:latin typeface="+mn-lt"/>
                <a:ea typeface="黑体" pitchFamily="2" charset="-122"/>
              </a:rPr>
              <a:t>”</a:t>
            </a:r>
            <a:r>
              <a:rPr lang="zh-CN" altLang="en-US" sz="2000" b="1" dirty="0" smtClean="0">
                <a:solidFill>
                  <a:srgbClr val="0000CC"/>
                </a:solidFill>
                <a:latin typeface="+mn-lt"/>
                <a:ea typeface="黑体" pitchFamily="2" charset="-122"/>
              </a:rPr>
              <a:t>表示经过 </a:t>
            </a:r>
            <a:r>
              <a:rPr lang="en-US" altLang="zh-CN" sz="2000" b="1" dirty="0">
                <a:solidFill>
                  <a:srgbClr val="0000CC"/>
                </a:solidFill>
                <a:latin typeface="+mn-lt"/>
                <a:ea typeface="黑体" pitchFamily="2" charset="-122"/>
              </a:rPr>
              <a:t>R</a:t>
            </a:r>
            <a:r>
              <a:rPr lang="en-US" altLang="zh-CN" sz="2000" b="1" baseline="-25000" dirty="0">
                <a:solidFill>
                  <a:srgbClr val="0000CC"/>
                </a:solidFill>
                <a:latin typeface="+mn-lt"/>
                <a:ea typeface="黑体" pitchFamily="2" charset="-122"/>
              </a:rPr>
              <a:t>1</a:t>
            </a:r>
          </a:p>
        </p:txBody>
      </p:sp>
    </p:spTree>
    <p:extLst>
      <p:ext uri="{BB962C8B-B14F-4D97-AF65-F5344CB8AC3E}">
        <p14:creationId xmlns:p14="http://schemas.microsoft.com/office/powerpoint/2010/main" xmlns="" val="2913154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5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5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6" grpId="0"/>
      <p:bldP spid="575547" grpId="0" animBg="1"/>
      <p:bldP spid="575548" grpId="0" animBg="1"/>
      <p:bldP spid="5755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6515"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6516"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6517"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6518"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6519" name="Group 7"/>
          <p:cNvGrpSpPr>
            <a:grpSpLocks/>
          </p:cNvGrpSpPr>
          <p:nvPr/>
        </p:nvGrpSpPr>
        <p:grpSpPr bwMode="auto">
          <a:xfrm>
            <a:off x="768747" y="632386"/>
            <a:ext cx="1277805" cy="858837"/>
            <a:chOff x="4830" y="1752"/>
            <a:chExt cx="667" cy="477"/>
          </a:xfrm>
        </p:grpSpPr>
        <p:grpSp>
          <p:nvGrpSpPr>
            <p:cNvPr id="576520" name="Group 8"/>
            <p:cNvGrpSpPr>
              <a:grpSpLocks/>
            </p:cNvGrpSpPr>
            <p:nvPr/>
          </p:nvGrpSpPr>
          <p:grpSpPr bwMode="auto">
            <a:xfrm>
              <a:off x="4830" y="1752"/>
              <a:ext cx="667" cy="477"/>
              <a:chOff x="2949" y="196"/>
              <a:chExt cx="941" cy="598"/>
            </a:xfrm>
          </p:grpSpPr>
          <p:sp>
            <p:nvSpPr>
              <p:cNvPr id="576521"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2"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3"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4"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5"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6"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7"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8"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29"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30"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31"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32"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6533" name="Group 21"/>
          <p:cNvGrpSpPr>
            <a:grpSpLocks/>
          </p:cNvGrpSpPr>
          <p:nvPr/>
        </p:nvGrpSpPr>
        <p:grpSpPr bwMode="auto">
          <a:xfrm>
            <a:off x="8356468" y="632386"/>
            <a:ext cx="1277805" cy="858837"/>
            <a:chOff x="4830" y="1752"/>
            <a:chExt cx="667" cy="477"/>
          </a:xfrm>
        </p:grpSpPr>
        <p:grpSp>
          <p:nvGrpSpPr>
            <p:cNvPr id="576534" name="Group 22"/>
            <p:cNvGrpSpPr>
              <a:grpSpLocks/>
            </p:cNvGrpSpPr>
            <p:nvPr/>
          </p:nvGrpSpPr>
          <p:grpSpPr bwMode="auto">
            <a:xfrm>
              <a:off x="4830" y="1752"/>
              <a:ext cx="667" cy="477"/>
              <a:chOff x="2949" y="196"/>
              <a:chExt cx="941" cy="598"/>
            </a:xfrm>
          </p:grpSpPr>
          <p:sp>
            <p:nvSpPr>
              <p:cNvPr id="576535"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6"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7"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8"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39"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0"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1"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2"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43"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44"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45"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46"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6547" name="Group 35"/>
          <p:cNvGrpSpPr>
            <a:grpSpLocks/>
          </p:cNvGrpSpPr>
          <p:nvPr/>
        </p:nvGrpSpPr>
        <p:grpSpPr bwMode="auto">
          <a:xfrm>
            <a:off x="4531651" y="632386"/>
            <a:ext cx="1277805" cy="858837"/>
            <a:chOff x="4830" y="1752"/>
            <a:chExt cx="667" cy="477"/>
          </a:xfrm>
        </p:grpSpPr>
        <p:grpSp>
          <p:nvGrpSpPr>
            <p:cNvPr id="576548" name="Group 36"/>
            <p:cNvGrpSpPr>
              <a:grpSpLocks/>
            </p:cNvGrpSpPr>
            <p:nvPr/>
          </p:nvGrpSpPr>
          <p:grpSpPr bwMode="auto">
            <a:xfrm>
              <a:off x="4830" y="1752"/>
              <a:ext cx="667" cy="477"/>
              <a:chOff x="2949" y="196"/>
              <a:chExt cx="941" cy="598"/>
            </a:xfrm>
          </p:grpSpPr>
          <p:sp>
            <p:nvSpPr>
              <p:cNvPr id="576549"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0"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1"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2"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3"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4"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5"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6"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57"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58"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59"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60"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6561" name="Group 49"/>
          <p:cNvGrpSpPr>
            <a:grpSpLocks/>
          </p:cNvGrpSpPr>
          <p:nvPr/>
        </p:nvGrpSpPr>
        <p:grpSpPr bwMode="auto">
          <a:xfrm>
            <a:off x="612246" y="1928419"/>
            <a:ext cx="9022027" cy="1522412"/>
            <a:chOff x="356" y="1253"/>
            <a:chExt cx="5246" cy="959"/>
          </a:xfrm>
        </p:grpSpPr>
        <p:sp>
          <p:nvSpPr>
            <p:cNvPr id="576562"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6563"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6564"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6565"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6566" name="Picture 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6567" name="Group 55"/>
            <p:cNvGrpSpPr>
              <a:grpSpLocks/>
            </p:cNvGrpSpPr>
            <p:nvPr/>
          </p:nvGrpSpPr>
          <p:grpSpPr bwMode="auto">
            <a:xfrm>
              <a:off x="447" y="1309"/>
              <a:ext cx="743" cy="541"/>
              <a:chOff x="4830" y="1752"/>
              <a:chExt cx="667" cy="477"/>
            </a:xfrm>
          </p:grpSpPr>
          <p:grpSp>
            <p:nvGrpSpPr>
              <p:cNvPr id="576568" name="Group 56"/>
              <p:cNvGrpSpPr>
                <a:grpSpLocks/>
              </p:cNvGrpSpPr>
              <p:nvPr/>
            </p:nvGrpSpPr>
            <p:grpSpPr bwMode="auto">
              <a:xfrm>
                <a:off x="4830" y="1752"/>
                <a:ext cx="667" cy="477"/>
                <a:chOff x="2949" y="196"/>
                <a:chExt cx="941" cy="598"/>
              </a:xfrm>
            </p:grpSpPr>
            <p:sp>
              <p:nvSpPr>
                <p:cNvPr id="576569"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0"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1"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2"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3"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4"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5"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6"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77"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78"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79"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80"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6581" name="Group 69"/>
            <p:cNvGrpSpPr>
              <a:grpSpLocks/>
            </p:cNvGrpSpPr>
            <p:nvPr/>
          </p:nvGrpSpPr>
          <p:grpSpPr bwMode="auto">
            <a:xfrm>
              <a:off x="4859" y="1309"/>
              <a:ext cx="743" cy="541"/>
              <a:chOff x="4830" y="1752"/>
              <a:chExt cx="667" cy="477"/>
            </a:xfrm>
          </p:grpSpPr>
          <p:grpSp>
            <p:nvGrpSpPr>
              <p:cNvPr id="576582" name="Group 70"/>
              <p:cNvGrpSpPr>
                <a:grpSpLocks/>
              </p:cNvGrpSpPr>
              <p:nvPr/>
            </p:nvGrpSpPr>
            <p:grpSpPr bwMode="auto">
              <a:xfrm>
                <a:off x="4830" y="1752"/>
                <a:ext cx="667" cy="477"/>
                <a:chOff x="2949" y="196"/>
                <a:chExt cx="941" cy="598"/>
              </a:xfrm>
            </p:grpSpPr>
            <p:sp>
              <p:nvSpPr>
                <p:cNvPr id="576583"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4"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5"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6"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7"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8"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89"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0"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1"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92"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593"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594"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6595" name="Group 83"/>
            <p:cNvGrpSpPr>
              <a:grpSpLocks/>
            </p:cNvGrpSpPr>
            <p:nvPr/>
          </p:nvGrpSpPr>
          <p:grpSpPr bwMode="auto">
            <a:xfrm>
              <a:off x="2635" y="1309"/>
              <a:ext cx="743" cy="541"/>
              <a:chOff x="4830" y="1752"/>
              <a:chExt cx="667" cy="477"/>
            </a:xfrm>
          </p:grpSpPr>
          <p:grpSp>
            <p:nvGrpSpPr>
              <p:cNvPr id="576596" name="Group 84"/>
              <p:cNvGrpSpPr>
                <a:grpSpLocks/>
              </p:cNvGrpSpPr>
              <p:nvPr/>
            </p:nvGrpSpPr>
            <p:grpSpPr bwMode="auto">
              <a:xfrm>
                <a:off x="4830" y="1752"/>
                <a:ext cx="667" cy="477"/>
                <a:chOff x="2949" y="196"/>
                <a:chExt cx="941" cy="598"/>
              </a:xfrm>
            </p:grpSpPr>
            <p:sp>
              <p:nvSpPr>
                <p:cNvPr id="576597"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8"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599"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0"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1"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2"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3"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4"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05"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06"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07"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608"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6609" name="Group 97"/>
            <p:cNvGrpSpPr>
              <a:grpSpLocks/>
            </p:cNvGrpSpPr>
            <p:nvPr/>
          </p:nvGrpSpPr>
          <p:grpSpPr bwMode="auto">
            <a:xfrm>
              <a:off x="434" y="1253"/>
              <a:ext cx="755" cy="612"/>
              <a:chOff x="434" y="1298"/>
              <a:chExt cx="755" cy="612"/>
            </a:xfrm>
          </p:grpSpPr>
          <p:sp>
            <p:nvSpPr>
              <p:cNvPr id="576610"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6611"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6612"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6613"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6614" name="Group 102"/>
          <p:cNvGrpSpPr>
            <a:grpSpLocks/>
          </p:cNvGrpSpPr>
          <p:nvPr/>
        </p:nvGrpSpPr>
        <p:grpSpPr bwMode="auto">
          <a:xfrm>
            <a:off x="2436946" y="499036"/>
            <a:ext cx="1594246" cy="312737"/>
            <a:chOff x="1491" y="212"/>
            <a:chExt cx="853" cy="240"/>
          </a:xfrm>
        </p:grpSpPr>
        <p:sp>
          <p:nvSpPr>
            <p:cNvPr id="576615"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16"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17"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6618" name="Group 106"/>
          <p:cNvGrpSpPr>
            <a:grpSpLocks/>
          </p:cNvGrpSpPr>
          <p:nvPr/>
        </p:nvGrpSpPr>
        <p:grpSpPr bwMode="auto">
          <a:xfrm>
            <a:off x="2693194" y="3152380"/>
            <a:ext cx="1633802" cy="312738"/>
            <a:chOff x="1566" y="2024"/>
            <a:chExt cx="950" cy="197"/>
          </a:xfrm>
        </p:grpSpPr>
        <p:grpSp>
          <p:nvGrpSpPr>
            <p:cNvPr id="576619" name="Group 107"/>
            <p:cNvGrpSpPr>
              <a:grpSpLocks/>
            </p:cNvGrpSpPr>
            <p:nvPr/>
          </p:nvGrpSpPr>
          <p:grpSpPr bwMode="auto">
            <a:xfrm>
              <a:off x="1589" y="2024"/>
              <a:ext cx="927" cy="197"/>
              <a:chOff x="1491" y="212"/>
              <a:chExt cx="853" cy="240"/>
            </a:xfrm>
          </p:grpSpPr>
          <p:sp>
            <p:nvSpPr>
              <p:cNvPr id="576620"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21"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22"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6623" name="Group 111"/>
          <p:cNvGrpSpPr>
            <a:grpSpLocks/>
          </p:cNvGrpSpPr>
          <p:nvPr/>
        </p:nvGrpSpPr>
        <p:grpSpPr bwMode="auto">
          <a:xfrm flipH="1">
            <a:off x="6045068" y="521261"/>
            <a:ext cx="1594246" cy="312737"/>
            <a:chOff x="1491" y="212"/>
            <a:chExt cx="853" cy="240"/>
          </a:xfrm>
        </p:grpSpPr>
        <p:sp>
          <p:nvSpPr>
            <p:cNvPr id="576624" name="AutoShape 112"/>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25" name="Rectangle 113"/>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26" name="Text Box 114"/>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6627" name="Group 115"/>
          <p:cNvGrpSpPr>
            <a:grpSpLocks/>
          </p:cNvGrpSpPr>
          <p:nvPr/>
        </p:nvGrpSpPr>
        <p:grpSpPr bwMode="auto">
          <a:xfrm>
            <a:off x="6045068" y="3099999"/>
            <a:ext cx="1594246" cy="341313"/>
            <a:chOff x="3515" y="1991"/>
            <a:chExt cx="927" cy="215"/>
          </a:xfrm>
        </p:grpSpPr>
        <p:grpSp>
          <p:nvGrpSpPr>
            <p:cNvPr id="576628" name="Group 116"/>
            <p:cNvGrpSpPr>
              <a:grpSpLocks/>
            </p:cNvGrpSpPr>
            <p:nvPr/>
          </p:nvGrpSpPr>
          <p:grpSpPr bwMode="auto">
            <a:xfrm flipH="1">
              <a:off x="3515" y="1991"/>
              <a:ext cx="927" cy="197"/>
              <a:chOff x="1491" y="212"/>
              <a:chExt cx="853" cy="240"/>
            </a:xfrm>
          </p:grpSpPr>
          <p:sp>
            <p:nvSpPr>
              <p:cNvPr id="576629" name="AutoShape 117"/>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6630" name="Rectangle 118"/>
              <p:cNvSpPr>
                <a:spLocks noChangeArrowheads="1"/>
              </p:cNvSpPr>
              <p:nvPr/>
            </p:nvSpPr>
            <p:spPr bwMode="auto">
              <a:xfrm>
                <a:off x="1491" y="212"/>
                <a:ext cx="632"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6631" name="Text Box 119"/>
            <p:cNvSpPr txBox="1">
              <a:spLocks noChangeArrowheads="1"/>
            </p:cNvSpPr>
            <p:nvPr/>
          </p:nvSpPr>
          <p:spPr bwMode="auto">
            <a:xfrm>
              <a:off x="3761" y="2051"/>
              <a:ext cx="600"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sp>
        <p:nvSpPr>
          <p:cNvPr id="576632" name="Text Box 120"/>
          <p:cNvSpPr txBox="1">
            <a:spLocks noChangeArrowheads="1"/>
          </p:cNvSpPr>
          <p:nvPr/>
        </p:nvSpPr>
        <p:spPr bwMode="auto">
          <a:xfrm>
            <a:off x="710679" y="3785621"/>
            <a:ext cx="7338869"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16 </a:t>
            </a:r>
            <a:r>
              <a:rPr kumimoji="1" lang="zh-CN" altLang="en-US" sz="2400" b="1" dirty="0">
                <a:solidFill>
                  <a:srgbClr val="0000CC"/>
                </a:solidFill>
                <a:latin typeface="+mn-lt"/>
                <a:ea typeface="黑体" pitchFamily="2" charset="-122"/>
              </a:rPr>
              <a:t>（表示无法到达），</a:t>
            </a:r>
          </a:p>
          <a:p>
            <a:r>
              <a:rPr kumimoji="1" lang="zh-CN" altLang="en-US" sz="2400" b="1" dirty="0">
                <a:solidFill>
                  <a:srgbClr val="0000CC"/>
                </a:solidFill>
                <a:latin typeface="+mn-lt"/>
                <a:ea typeface="黑体" pitchFamily="2" charset="-122"/>
              </a:rPr>
              <a:t>            是直接交付。”</a:t>
            </a:r>
          </a:p>
        </p:txBody>
      </p:sp>
      <p:sp>
        <p:nvSpPr>
          <p:cNvPr id="576633" name="Text Box 121"/>
          <p:cNvSpPr txBox="1">
            <a:spLocks noChangeArrowheads="1"/>
          </p:cNvSpPr>
          <p:nvPr/>
        </p:nvSpPr>
        <p:spPr bwMode="auto">
          <a:xfrm>
            <a:off x="704528" y="4725144"/>
            <a:ext cx="7694735"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但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在收到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的更新报文之前，还发送原来的报文，</a:t>
            </a:r>
          </a:p>
          <a:p>
            <a:r>
              <a:rPr kumimoji="1" lang="zh-CN" altLang="en-US" sz="2400" b="1" dirty="0">
                <a:solidFill>
                  <a:srgbClr val="0000CC"/>
                </a:solidFill>
                <a:latin typeface="+mn-lt"/>
                <a:ea typeface="黑体" pitchFamily="2" charset="-122"/>
              </a:rPr>
              <a:t>因为</a:t>
            </a:r>
            <a:r>
              <a:rPr kumimoji="1" lang="zh-CN" altLang="en-US" sz="2400" b="1" dirty="0" smtClean="0">
                <a:solidFill>
                  <a:srgbClr val="0000CC"/>
                </a:solidFill>
                <a:latin typeface="+mn-lt"/>
                <a:ea typeface="黑体" pitchFamily="2" charset="-122"/>
              </a:rPr>
              <a:t>这时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并</a:t>
            </a:r>
            <a:r>
              <a:rPr kumimoji="1" lang="zh-CN" altLang="en-US" sz="2400" b="1" dirty="0" smtClean="0">
                <a:solidFill>
                  <a:srgbClr val="0000CC"/>
                </a:solidFill>
                <a:latin typeface="+mn-lt"/>
                <a:ea typeface="黑体" pitchFamily="2" charset="-122"/>
              </a:rPr>
              <a:t>不知道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出了故障。</a:t>
            </a:r>
          </a:p>
        </p:txBody>
      </p:sp>
    </p:spTree>
    <p:extLst>
      <p:ext uri="{BB962C8B-B14F-4D97-AF65-F5344CB8AC3E}">
        <p14:creationId xmlns:p14="http://schemas.microsoft.com/office/powerpoint/2010/main" xmlns="" val="858622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6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63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500"/>
                                  </p:stCondLst>
                                  <p:childTnLst>
                                    <p:set>
                                      <p:cBhvr>
                                        <p:cTn id="13" dur="1" fill="hold">
                                          <p:stCondLst>
                                            <p:cond delay="0"/>
                                          </p:stCondLst>
                                        </p:cTn>
                                        <p:tgtEl>
                                          <p:spTgt spid="576618"/>
                                        </p:tgtEl>
                                        <p:attrNameLst>
                                          <p:attrName>style.visibility</p:attrName>
                                        </p:attrNameLst>
                                      </p:cBhvr>
                                      <p:to>
                                        <p:strVal val="visible"/>
                                      </p:to>
                                    </p:set>
                                  </p:childTnLst>
                                </p:cTn>
                              </p:par>
                            </p:childTnLst>
                          </p:cTn>
                        </p:par>
                        <p:par>
                          <p:cTn id="14" fill="hold" nodeType="afterGroup">
                            <p:stCondLst>
                              <p:cond delay="500"/>
                            </p:stCondLst>
                            <p:childTnLst>
                              <p:par>
                                <p:cTn id="15" presetID="35" presetClass="emph" presetSubtype="0" repeatCount="3000" fill="hold" nodeType="afterEffect">
                                  <p:stCondLst>
                                    <p:cond delay="500"/>
                                  </p:stCondLst>
                                  <p:childTnLst>
                                    <p:anim calcmode="discrete" valueType="str">
                                      <p:cBhvr>
                                        <p:cTn id="16" dur="1000" fill="hold"/>
                                        <p:tgtEl>
                                          <p:spTgt spid="576618"/>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63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500"/>
                                  </p:stCondLst>
                                  <p:childTnLst>
                                    <p:set>
                                      <p:cBhvr>
                                        <p:cTn id="23" dur="1" fill="hold">
                                          <p:stCondLst>
                                            <p:cond delay="0"/>
                                          </p:stCondLst>
                                        </p:cTn>
                                        <p:tgtEl>
                                          <p:spTgt spid="576627"/>
                                        </p:tgtEl>
                                        <p:attrNameLst>
                                          <p:attrName>style.visibility</p:attrName>
                                        </p:attrNameLst>
                                      </p:cBhvr>
                                      <p:to>
                                        <p:strVal val="visible"/>
                                      </p:to>
                                    </p:set>
                                  </p:childTnLst>
                                </p:cTn>
                              </p:par>
                            </p:childTnLst>
                          </p:cTn>
                        </p:par>
                        <p:par>
                          <p:cTn id="24" fill="hold" nodeType="afterGroup">
                            <p:stCondLst>
                              <p:cond delay="500"/>
                            </p:stCondLst>
                            <p:childTnLst>
                              <p:par>
                                <p:cTn id="25" presetID="35" presetClass="emph" presetSubtype="0" repeatCount="3000" fill="hold" nodeType="afterEffect">
                                  <p:stCondLst>
                                    <p:cond delay="500"/>
                                  </p:stCondLst>
                                  <p:childTnLst>
                                    <p:anim calcmode="discrete" valueType="str">
                                      <p:cBhvr>
                                        <p:cTn id="26" dur="1000" fill="hold"/>
                                        <p:tgtEl>
                                          <p:spTgt spid="5766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32" grpId="0" animBg="1"/>
      <p:bldP spid="5766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7539"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7540"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7541"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7542"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7543" name="Group 7"/>
          <p:cNvGrpSpPr>
            <a:grpSpLocks/>
          </p:cNvGrpSpPr>
          <p:nvPr/>
        </p:nvGrpSpPr>
        <p:grpSpPr bwMode="auto">
          <a:xfrm>
            <a:off x="768747" y="632386"/>
            <a:ext cx="1277805" cy="858837"/>
            <a:chOff x="4830" y="1752"/>
            <a:chExt cx="667" cy="477"/>
          </a:xfrm>
        </p:grpSpPr>
        <p:grpSp>
          <p:nvGrpSpPr>
            <p:cNvPr id="577544" name="Group 8"/>
            <p:cNvGrpSpPr>
              <a:grpSpLocks/>
            </p:cNvGrpSpPr>
            <p:nvPr/>
          </p:nvGrpSpPr>
          <p:grpSpPr bwMode="auto">
            <a:xfrm>
              <a:off x="4830" y="1752"/>
              <a:ext cx="667" cy="477"/>
              <a:chOff x="2949" y="196"/>
              <a:chExt cx="941" cy="598"/>
            </a:xfrm>
          </p:grpSpPr>
          <p:sp>
            <p:nvSpPr>
              <p:cNvPr id="577545"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6"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7"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8"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49"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0"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1"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2"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53"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54"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55"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56"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7557" name="Group 21"/>
          <p:cNvGrpSpPr>
            <a:grpSpLocks/>
          </p:cNvGrpSpPr>
          <p:nvPr/>
        </p:nvGrpSpPr>
        <p:grpSpPr bwMode="auto">
          <a:xfrm>
            <a:off x="8356468" y="632386"/>
            <a:ext cx="1277805" cy="858837"/>
            <a:chOff x="4830" y="1752"/>
            <a:chExt cx="667" cy="477"/>
          </a:xfrm>
        </p:grpSpPr>
        <p:grpSp>
          <p:nvGrpSpPr>
            <p:cNvPr id="577558" name="Group 22"/>
            <p:cNvGrpSpPr>
              <a:grpSpLocks/>
            </p:cNvGrpSpPr>
            <p:nvPr/>
          </p:nvGrpSpPr>
          <p:grpSpPr bwMode="auto">
            <a:xfrm>
              <a:off x="4830" y="1752"/>
              <a:ext cx="667" cy="477"/>
              <a:chOff x="2949" y="196"/>
              <a:chExt cx="941" cy="598"/>
            </a:xfrm>
          </p:grpSpPr>
          <p:sp>
            <p:nvSpPr>
              <p:cNvPr id="577559"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0"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1"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2"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3"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4"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5"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6"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67"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68"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69"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70"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7571" name="Group 35"/>
          <p:cNvGrpSpPr>
            <a:grpSpLocks/>
          </p:cNvGrpSpPr>
          <p:nvPr/>
        </p:nvGrpSpPr>
        <p:grpSpPr bwMode="auto">
          <a:xfrm>
            <a:off x="4531651" y="632386"/>
            <a:ext cx="1277805" cy="858837"/>
            <a:chOff x="4830" y="1752"/>
            <a:chExt cx="667" cy="477"/>
          </a:xfrm>
        </p:grpSpPr>
        <p:grpSp>
          <p:nvGrpSpPr>
            <p:cNvPr id="577572" name="Group 36"/>
            <p:cNvGrpSpPr>
              <a:grpSpLocks/>
            </p:cNvGrpSpPr>
            <p:nvPr/>
          </p:nvGrpSpPr>
          <p:grpSpPr bwMode="auto">
            <a:xfrm>
              <a:off x="4830" y="1752"/>
              <a:ext cx="667" cy="477"/>
              <a:chOff x="2949" y="196"/>
              <a:chExt cx="941" cy="598"/>
            </a:xfrm>
          </p:grpSpPr>
          <p:sp>
            <p:nvSpPr>
              <p:cNvPr id="577573"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4"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5"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6"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7"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8"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79"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80"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81"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82"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583"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584"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7585" name="Group 49"/>
          <p:cNvGrpSpPr>
            <a:grpSpLocks/>
          </p:cNvGrpSpPr>
          <p:nvPr/>
        </p:nvGrpSpPr>
        <p:grpSpPr bwMode="auto">
          <a:xfrm>
            <a:off x="612246" y="1916832"/>
            <a:ext cx="9022027" cy="1522412"/>
            <a:chOff x="356" y="1253"/>
            <a:chExt cx="5246" cy="959"/>
          </a:xfrm>
        </p:grpSpPr>
        <p:sp>
          <p:nvSpPr>
            <p:cNvPr id="577586"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7587"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7588"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7589"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7590" name="Picture 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7591" name="Group 55"/>
            <p:cNvGrpSpPr>
              <a:grpSpLocks/>
            </p:cNvGrpSpPr>
            <p:nvPr/>
          </p:nvGrpSpPr>
          <p:grpSpPr bwMode="auto">
            <a:xfrm>
              <a:off x="447" y="1309"/>
              <a:ext cx="743" cy="541"/>
              <a:chOff x="4830" y="1752"/>
              <a:chExt cx="667" cy="477"/>
            </a:xfrm>
          </p:grpSpPr>
          <p:grpSp>
            <p:nvGrpSpPr>
              <p:cNvPr id="577592" name="Group 56"/>
              <p:cNvGrpSpPr>
                <a:grpSpLocks/>
              </p:cNvGrpSpPr>
              <p:nvPr/>
            </p:nvGrpSpPr>
            <p:grpSpPr bwMode="auto">
              <a:xfrm>
                <a:off x="4830" y="1752"/>
                <a:ext cx="667" cy="477"/>
                <a:chOff x="2949" y="196"/>
                <a:chExt cx="941" cy="598"/>
              </a:xfrm>
            </p:grpSpPr>
            <p:sp>
              <p:nvSpPr>
                <p:cNvPr id="577593"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4"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5"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6"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7"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8"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599"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0"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1"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02"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03"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04"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7605" name="Group 69"/>
            <p:cNvGrpSpPr>
              <a:grpSpLocks/>
            </p:cNvGrpSpPr>
            <p:nvPr/>
          </p:nvGrpSpPr>
          <p:grpSpPr bwMode="auto">
            <a:xfrm>
              <a:off x="4859" y="1309"/>
              <a:ext cx="743" cy="541"/>
              <a:chOff x="4830" y="1752"/>
              <a:chExt cx="667" cy="477"/>
            </a:xfrm>
          </p:grpSpPr>
          <p:grpSp>
            <p:nvGrpSpPr>
              <p:cNvPr id="577606" name="Group 70"/>
              <p:cNvGrpSpPr>
                <a:grpSpLocks/>
              </p:cNvGrpSpPr>
              <p:nvPr/>
            </p:nvGrpSpPr>
            <p:grpSpPr bwMode="auto">
              <a:xfrm>
                <a:off x="4830" y="1752"/>
                <a:ext cx="667" cy="477"/>
                <a:chOff x="2949" y="196"/>
                <a:chExt cx="941" cy="598"/>
              </a:xfrm>
            </p:grpSpPr>
            <p:sp>
              <p:nvSpPr>
                <p:cNvPr id="577607"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8"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09"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0"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1"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2"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3"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4"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15"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16"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17"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18"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7619" name="Group 83"/>
            <p:cNvGrpSpPr>
              <a:grpSpLocks/>
            </p:cNvGrpSpPr>
            <p:nvPr/>
          </p:nvGrpSpPr>
          <p:grpSpPr bwMode="auto">
            <a:xfrm>
              <a:off x="2635" y="1309"/>
              <a:ext cx="743" cy="541"/>
              <a:chOff x="4830" y="1752"/>
              <a:chExt cx="667" cy="477"/>
            </a:xfrm>
          </p:grpSpPr>
          <p:grpSp>
            <p:nvGrpSpPr>
              <p:cNvPr id="577620" name="Group 84"/>
              <p:cNvGrpSpPr>
                <a:grpSpLocks/>
              </p:cNvGrpSpPr>
              <p:nvPr/>
            </p:nvGrpSpPr>
            <p:grpSpPr bwMode="auto">
              <a:xfrm>
                <a:off x="4830" y="1752"/>
                <a:ext cx="667" cy="477"/>
                <a:chOff x="2949" y="196"/>
                <a:chExt cx="941" cy="598"/>
              </a:xfrm>
            </p:grpSpPr>
            <p:sp>
              <p:nvSpPr>
                <p:cNvPr id="577621"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2"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3"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4"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5"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6"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7"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8"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29"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0"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1"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32"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7633" name="Group 97"/>
            <p:cNvGrpSpPr>
              <a:grpSpLocks/>
            </p:cNvGrpSpPr>
            <p:nvPr/>
          </p:nvGrpSpPr>
          <p:grpSpPr bwMode="auto">
            <a:xfrm>
              <a:off x="434" y="1253"/>
              <a:ext cx="755" cy="612"/>
              <a:chOff x="434" y="1298"/>
              <a:chExt cx="755" cy="612"/>
            </a:xfrm>
          </p:grpSpPr>
          <p:sp>
            <p:nvSpPr>
              <p:cNvPr id="577634"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7635"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7636"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7637"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7638" name="Group 102"/>
          <p:cNvGrpSpPr>
            <a:grpSpLocks/>
          </p:cNvGrpSpPr>
          <p:nvPr/>
        </p:nvGrpSpPr>
        <p:grpSpPr bwMode="auto">
          <a:xfrm>
            <a:off x="2436946" y="499036"/>
            <a:ext cx="1594246" cy="312737"/>
            <a:chOff x="1491" y="212"/>
            <a:chExt cx="853" cy="240"/>
          </a:xfrm>
        </p:grpSpPr>
        <p:sp>
          <p:nvSpPr>
            <p:cNvPr id="577639"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0"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41"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7642" name="Group 106"/>
          <p:cNvGrpSpPr>
            <a:grpSpLocks/>
          </p:cNvGrpSpPr>
          <p:nvPr/>
        </p:nvGrpSpPr>
        <p:grpSpPr bwMode="auto">
          <a:xfrm>
            <a:off x="2693194" y="3140793"/>
            <a:ext cx="1633802" cy="312738"/>
            <a:chOff x="1566" y="2024"/>
            <a:chExt cx="950" cy="197"/>
          </a:xfrm>
        </p:grpSpPr>
        <p:grpSp>
          <p:nvGrpSpPr>
            <p:cNvPr id="577643" name="Group 107"/>
            <p:cNvGrpSpPr>
              <a:grpSpLocks/>
            </p:cNvGrpSpPr>
            <p:nvPr/>
          </p:nvGrpSpPr>
          <p:grpSpPr bwMode="auto">
            <a:xfrm>
              <a:off x="1589" y="2024"/>
              <a:ext cx="927" cy="197"/>
              <a:chOff x="1491" y="212"/>
              <a:chExt cx="853" cy="240"/>
            </a:xfrm>
          </p:grpSpPr>
          <p:sp>
            <p:nvSpPr>
              <p:cNvPr id="577644"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5"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46"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7647" name="Group 111"/>
          <p:cNvGrpSpPr>
            <a:grpSpLocks/>
          </p:cNvGrpSpPr>
          <p:nvPr/>
        </p:nvGrpSpPr>
        <p:grpSpPr bwMode="auto">
          <a:xfrm flipH="1">
            <a:off x="6045068" y="521261"/>
            <a:ext cx="1594246" cy="312737"/>
            <a:chOff x="1491" y="212"/>
            <a:chExt cx="853" cy="240"/>
          </a:xfrm>
          <a:solidFill>
            <a:srgbClr val="66FF66"/>
          </a:solidFill>
        </p:grpSpPr>
        <p:sp>
          <p:nvSpPr>
            <p:cNvPr id="577648"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49" name="Rectangle 113"/>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50" name="Text Box 114"/>
          <p:cNvSpPr txBox="1">
            <a:spLocks noChangeArrowheads="1"/>
          </p:cNvSpPr>
          <p:nvPr/>
        </p:nvSpPr>
        <p:spPr bwMode="auto">
          <a:xfrm>
            <a:off x="6468137" y="616511"/>
            <a:ext cx="1032655" cy="246221"/>
          </a:xfrm>
          <a:prstGeom prst="rect">
            <a:avLst/>
          </a:prstGeom>
          <a:noFill/>
          <a:ln>
            <a:noFill/>
          </a:ln>
          <a:effec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nvGrpSpPr>
          <p:cNvPr id="577651" name="Group 115"/>
          <p:cNvGrpSpPr>
            <a:grpSpLocks/>
          </p:cNvGrpSpPr>
          <p:nvPr/>
        </p:nvGrpSpPr>
        <p:grpSpPr bwMode="auto">
          <a:xfrm>
            <a:off x="6045068" y="3088412"/>
            <a:ext cx="1594246" cy="341313"/>
            <a:chOff x="3515" y="1991"/>
            <a:chExt cx="927" cy="215"/>
          </a:xfrm>
          <a:solidFill>
            <a:srgbClr val="66FF66"/>
          </a:solidFill>
        </p:grpSpPr>
        <p:grpSp>
          <p:nvGrpSpPr>
            <p:cNvPr id="577652" name="Group 116"/>
            <p:cNvGrpSpPr>
              <a:grpSpLocks/>
            </p:cNvGrpSpPr>
            <p:nvPr/>
          </p:nvGrpSpPr>
          <p:grpSpPr bwMode="auto">
            <a:xfrm flipH="1">
              <a:off x="3515" y="1991"/>
              <a:ext cx="927" cy="197"/>
              <a:chOff x="1491" y="212"/>
              <a:chExt cx="853" cy="240"/>
            </a:xfrm>
            <a:grpFill/>
          </p:grpSpPr>
          <p:sp>
            <p:nvSpPr>
              <p:cNvPr id="577653"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54" name="Rectangle 118"/>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55" name="Text Box 119"/>
            <p:cNvSpPr txBox="1">
              <a:spLocks noChangeArrowheads="1"/>
            </p:cNvSpPr>
            <p:nvPr/>
          </p:nvSpPr>
          <p:spPr bwMode="auto">
            <a:xfrm>
              <a:off x="3761" y="2051"/>
              <a:ext cx="600" cy="155"/>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7656" name="Text Box 120"/>
          <p:cNvSpPr txBox="1">
            <a:spLocks noChangeArrowheads="1"/>
          </p:cNvSpPr>
          <p:nvPr/>
        </p:nvSpPr>
        <p:spPr bwMode="auto">
          <a:xfrm>
            <a:off x="758345" y="4149080"/>
            <a:ext cx="6418346" cy="156966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收到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 </a:t>
            </a:r>
            <a:r>
              <a:rPr kumimoji="1" lang="zh-CN" altLang="en-US" sz="2400" b="1" dirty="0">
                <a:solidFill>
                  <a:srgbClr val="0000CC"/>
                </a:solidFill>
                <a:latin typeface="+mn-lt"/>
                <a:ea typeface="黑体" pitchFamily="2" charset="-122"/>
              </a:rPr>
              <a:t>的更新报文后，误认为可经过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到达</a:t>
            </a:r>
            <a:r>
              <a:rPr kumimoji="1" lang="zh-CN" altLang="en-US" sz="2400" b="1" dirty="0" smtClean="0">
                <a:solidFill>
                  <a:srgbClr val="0000CC"/>
                </a:solidFill>
                <a:latin typeface="+mn-lt"/>
                <a:ea typeface="黑体" pitchFamily="2" charset="-122"/>
              </a:rPr>
              <a:t>网 </a:t>
            </a:r>
            <a:r>
              <a:rPr kumimoji="1" lang="en-US" altLang="zh-CN" sz="2400" b="1" dirty="0" smtClean="0">
                <a:solidFill>
                  <a:srgbClr val="0000CC"/>
                </a:solidFill>
                <a:latin typeface="+mn-lt"/>
                <a:ea typeface="黑体" pitchFamily="2" charset="-122"/>
              </a:rPr>
              <a:t>1</a:t>
            </a:r>
            <a:r>
              <a:rPr kumimoji="1" lang="zh-CN" altLang="en-US" sz="2400" b="1" dirty="0">
                <a:solidFill>
                  <a:srgbClr val="0000CC"/>
                </a:solidFill>
                <a:latin typeface="+mn-lt"/>
                <a:ea typeface="黑体" pitchFamily="2" charset="-122"/>
              </a:rPr>
              <a:t>，于是更新自己的路由表，说：“我到网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的距离是 </a:t>
            </a:r>
            <a:r>
              <a:rPr kumimoji="1" lang="en-US" altLang="zh-CN" sz="2400" b="1" dirty="0">
                <a:solidFill>
                  <a:srgbClr val="0000CC"/>
                </a:solidFill>
                <a:latin typeface="+mn-lt"/>
                <a:ea typeface="黑体" pitchFamily="2" charset="-122"/>
              </a:rPr>
              <a:t>3</a:t>
            </a:r>
            <a:r>
              <a:rPr kumimoji="1" lang="zh-CN" altLang="en-US" sz="2400" b="1" dirty="0">
                <a:solidFill>
                  <a:srgbClr val="0000CC"/>
                </a:solidFill>
                <a:latin typeface="+mn-lt"/>
                <a:ea typeface="黑体" pitchFamily="2" charset="-122"/>
              </a:rPr>
              <a:t>，下一跳经过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。然后将此更新信息发送给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zh-CN" altLang="en-US" sz="2400" b="1" dirty="0">
                <a:solidFill>
                  <a:srgbClr val="0000CC"/>
                </a:solidFill>
                <a:latin typeface="+mn-lt"/>
                <a:ea typeface="黑体" pitchFamily="2" charset="-122"/>
              </a:rPr>
              <a:t>。</a:t>
            </a:r>
          </a:p>
        </p:txBody>
      </p:sp>
      <p:grpSp>
        <p:nvGrpSpPr>
          <p:cNvPr id="577657" name="Group 121"/>
          <p:cNvGrpSpPr>
            <a:grpSpLocks/>
          </p:cNvGrpSpPr>
          <p:nvPr/>
        </p:nvGrpSpPr>
        <p:grpSpPr bwMode="auto">
          <a:xfrm>
            <a:off x="2691475" y="3644032"/>
            <a:ext cx="1635521" cy="312737"/>
            <a:chOff x="1565" y="2478"/>
            <a:chExt cx="951" cy="197"/>
          </a:xfrm>
        </p:grpSpPr>
        <p:grpSp>
          <p:nvGrpSpPr>
            <p:cNvPr id="577658" name="Group 122"/>
            <p:cNvGrpSpPr>
              <a:grpSpLocks/>
            </p:cNvGrpSpPr>
            <p:nvPr/>
          </p:nvGrpSpPr>
          <p:grpSpPr bwMode="auto">
            <a:xfrm>
              <a:off x="1589" y="2478"/>
              <a:ext cx="927" cy="197"/>
              <a:chOff x="1491" y="212"/>
              <a:chExt cx="853" cy="240"/>
            </a:xfrm>
          </p:grpSpPr>
          <p:sp>
            <p:nvSpPr>
              <p:cNvPr id="577659"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7660"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7661" name="Text Box 125"/>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spTree>
    <p:extLst>
      <p:ext uri="{BB962C8B-B14F-4D97-AF65-F5344CB8AC3E}">
        <p14:creationId xmlns:p14="http://schemas.microsoft.com/office/powerpoint/2010/main" xmlns="" val="1854470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65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7657"/>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5776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8563"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8564"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8565"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8566"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8567" name="Group 7"/>
          <p:cNvGrpSpPr>
            <a:grpSpLocks/>
          </p:cNvGrpSpPr>
          <p:nvPr/>
        </p:nvGrpSpPr>
        <p:grpSpPr bwMode="auto">
          <a:xfrm>
            <a:off x="768747" y="632386"/>
            <a:ext cx="1277805" cy="858837"/>
            <a:chOff x="4830" y="1752"/>
            <a:chExt cx="667" cy="477"/>
          </a:xfrm>
        </p:grpSpPr>
        <p:grpSp>
          <p:nvGrpSpPr>
            <p:cNvPr id="578568" name="Group 8"/>
            <p:cNvGrpSpPr>
              <a:grpSpLocks/>
            </p:cNvGrpSpPr>
            <p:nvPr/>
          </p:nvGrpSpPr>
          <p:grpSpPr bwMode="auto">
            <a:xfrm>
              <a:off x="4830" y="1752"/>
              <a:ext cx="667" cy="477"/>
              <a:chOff x="2949" y="196"/>
              <a:chExt cx="941" cy="598"/>
            </a:xfrm>
          </p:grpSpPr>
          <p:sp>
            <p:nvSpPr>
              <p:cNvPr id="578569"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0"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1"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2"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3"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4"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5"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6"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77"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78"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79"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580"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8581" name="Group 21"/>
          <p:cNvGrpSpPr>
            <a:grpSpLocks/>
          </p:cNvGrpSpPr>
          <p:nvPr/>
        </p:nvGrpSpPr>
        <p:grpSpPr bwMode="auto">
          <a:xfrm>
            <a:off x="8356468" y="632386"/>
            <a:ext cx="1277805" cy="858837"/>
            <a:chOff x="4830" y="1752"/>
            <a:chExt cx="667" cy="477"/>
          </a:xfrm>
        </p:grpSpPr>
        <p:grpSp>
          <p:nvGrpSpPr>
            <p:cNvPr id="578582" name="Group 22"/>
            <p:cNvGrpSpPr>
              <a:grpSpLocks/>
            </p:cNvGrpSpPr>
            <p:nvPr/>
          </p:nvGrpSpPr>
          <p:grpSpPr bwMode="auto">
            <a:xfrm>
              <a:off x="4830" y="1752"/>
              <a:ext cx="667" cy="477"/>
              <a:chOff x="2949" y="196"/>
              <a:chExt cx="941" cy="598"/>
            </a:xfrm>
          </p:grpSpPr>
          <p:sp>
            <p:nvSpPr>
              <p:cNvPr id="578583"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4"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5"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6"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7"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8"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89"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0"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1"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92"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593"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594"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8595" name="Group 35"/>
          <p:cNvGrpSpPr>
            <a:grpSpLocks/>
          </p:cNvGrpSpPr>
          <p:nvPr/>
        </p:nvGrpSpPr>
        <p:grpSpPr bwMode="auto">
          <a:xfrm>
            <a:off x="4531651" y="632386"/>
            <a:ext cx="1277805" cy="858837"/>
            <a:chOff x="4830" y="1752"/>
            <a:chExt cx="667" cy="477"/>
          </a:xfrm>
        </p:grpSpPr>
        <p:grpSp>
          <p:nvGrpSpPr>
            <p:cNvPr id="578596" name="Group 36"/>
            <p:cNvGrpSpPr>
              <a:grpSpLocks/>
            </p:cNvGrpSpPr>
            <p:nvPr/>
          </p:nvGrpSpPr>
          <p:grpSpPr bwMode="auto">
            <a:xfrm>
              <a:off x="4830" y="1752"/>
              <a:ext cx="667" cy="477"/>
              <a:chOff x="2949" y="196"/>
              <a:chExt cx="941" cy="598"/>
            </a:xfrm>
          </p:grpSpPr>
          <p:sp>
            <p:nvSpPr>
              <p:cNvPr id="578597"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8"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599"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0"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1"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2"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3"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4"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05"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06"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07"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08"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8609" name="Group 49"/>
          <p:cNvGrpSpPr>
            <a:grpSpLocks/>
          </p:cNvGrpSpPr>
          <p:nvPr/>
        </p:nvGrpSpPr>
        <p:grpSpPr bwMode="auto">
          <a:xfrm>
            <a:off x="612246" y="1916832"/>
            <a:ext cx="9022027" cy="1522412"/>
            <a:chOff x="356" y="1253"/>
            <a:chExt cx="5246" cy="959"/>
          </a:xfrm>
        </p:grpSpPr>
        <p:sp>
          <p:nvSpPr>
            <p:cNvPr id="578610" name="Line 50"/>
            <p:cNvSpPr>
              <a:spLocks noChangeShapeType="1"/>
            </p:cNvSpPr>
            <p:nvPr/>
          </p:nvSpPr>
          <p:spPr bwMode="auto">
            <a:xfrm>
              <a:off x="1038" y="1581"/>
              <a:ext cx="407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8611"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8612"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8613"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8614" name="Picture 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8615" name="Group 55"/>
            <p:cNvGrpSpPr>
              <a:grpSpLocks/>
            </p:cNvGrpSpPr>
            <p:nvPr/>
          </p:nvGrpSpPr>
          <p:grpSpPr bwMode="auto">
            <a:xfrm>
              <a:off x="447" y="1309"/>
              <a:ext cx="743" cy="541"/>
              <a:chOff x="4830" y="1752"/>
              <a:chExt cx="667" cy="477"/>
            </a:xfrm>
          </p:grpSpPr>
          <p:grpSp>
            <p:nvGrpSpPr>
              <p:cNvPr id="578616" name="Group 56"/>
              <p:cNvGrpSpPr>
                <a:grpSpLocks/>
              </p:cNvGrpSpPr>
              <p:nvPr/>
            </p:nvGrpSpPr>
            <p:grpSpPr bwMode="auto">
              <a:xfrm>
                <a:off x="4830" y="1752"/>
                <a:ext cx="667" cy="477"/>
                <a:chOff x="2949" y="196"/>
                <a:chExt cx="941" cy="598"/>
              </a:xfrm>
            </p:grpSpPr>
            <p:sp>
              <p:nvSpPr>
                <p:cNvPr id="578617"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18"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19"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0"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1"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2"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3"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4"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25"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26"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27"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28"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8629" name="Group 69"/>
            <p:cNvGrpSpPr>
              <a:grpSpLocks/>
            </p:cNvGrpSpPr>
            <p:nvPr/>
          </p:nvGrpSpPr>
          <p:grpSpPr bwMode="auto">
            <a:xfrm>
              <a:off x="4859" y="1309"/>
              <a:ext cx="743" cy="541"/>
              <a:chOff x="4830" y="1752"/>
              <a:chExt cx="667" cy="477"/>
            </a:xfrm>
          </p:grpSpPr>
          <p:grpSp>
            <p:nvGrpSpPr>
              <p:cNvPr id="578630" name="Group 70"/>
              <p:cNvGrpSpPr>
                <a:grpSpLocks/>
              </p:cNvGrpSpPr>
              <p:nvPr/>
            </p:nvGrpSpPr>
            <p:grpSpPr bwMode="auto">
              <a:xfrm>
                <a:off x="4830" y="1752"/>
                <a:ext cx="667" cy="477"/>
                <a:chOff x="2949" y="196"/>
                <a:chExt cx="941" cy="598"/>
              </a:xfrm>
            </p:grpSpPr>
            <p:sp>
              <p:nvSpPr>
                <p:cNvPr id="578631"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2"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3"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4"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5"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6"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7"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8"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39"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40"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41"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42"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8643" name="Group 83"/>
            <p:cNvGrpSpPr>
              <a:grpSpLocks/>
            </p:cNvGrpSpPr>
            <p:nvPr/>
          </p:nvGrpSpPr>
          <p:grpSpPr bwMode="auto">
            <a:xfrm>
              <a:off x="2635" y="1309"/>
              <a:ext cx="743" cy="541"/>
              <a:chOff x="4830" y="1752"/>
              <a:chExt cx="667" cy="477"/>
            </a:xfrm>
          </p:grpSpPr>
          <p:grpSp>
            <p:nvGrpSpPr>
              <p:cNvPr id="578644" name="Group 84"/>
              <p:cNvGrpSpPr>
                <a:grpSpLocks/>
              </p:cNvGrpSpPr>
              <p:nvPr/>
            </p:nvGrpSpPr>
            <p:grpSpPr bwMode="auto">
              <a:xfrm>
                <a:off x="4830" y="1752"/>
                <a:ext cx="667" cy="477"/>
                <a:chOff x="2949" y="196"/>
                <a:chExt cx="941" cy="598"/>
              </a:xfrm>
            </p:grpSpPr>
            <p:sp>
              <p:nvSpPr>
                <p:cNvPr id="578645"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6"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7"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8"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49"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0"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1"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2"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53"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4"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5"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56"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8657" name="Group 97"/>
            <p:cNvGrpSpPr>
              <a:grpSpLocks/>
            </p:cNvGrpSpPr>
            <p:nvPr/>
          </p:nvGrpSpPr>
          <p:grpSpPr bwMode="auto">
            <a:xfrm>
              <a:off x="434" y="1253"/>
              <a:ext cx="755" cy="612"/>
              <a:chOff x="434" y="1298"/>
              <a:chExt cx="755" cy="612"/>
            </a:xfrm>
          </p:grpSpPr>
          <p:sp>
            <p:nvSpPr>
              <p:cNvPr id="578658" name="Line 98"/>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8659" name="Line 99"/>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8660"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grpSp>
      <p:sp>
        <p:nvSpPr>
          <p:cNvPr id="578661" name="Text Box 101"/>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8662" name="Group 102"/>
          <p:cNvGrpSpPr>
            <a:grpSpLocks/>
          </p:cNvGrpSpPr>
          <p:nvPr/>
        </p:nvGrpSpPr>
        <p:grpSpPr bwMode="auto">
          <a:xfrm>
            <a:off x="2436946" y="499036"/>
            <a:ext cx="1594246" cy="312737"/>
            <a:chOff x="1491" y="212"/>
            <a:chExt cx="853" cy="240"/>
          </a:xfrm>
        </p:grpSpPr>
        <p:sp>
          <p:nvSpPr>
            <p:cNvPr id="578663"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64"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65" name="Text Box 105"/>
          <p:cNvSpPr txBox="1">
            <a:spLocks noChangeArrowheads="1"/>
          </p:cNvSpPr>
          <p:nvPr/>
        </p:nvSpPr>
        <p:spPr bwMode="auto">
          <a:xfrm>
            <a:off x="2457583" y="573648"/>
            <a:ext cx="893193" cy="2655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8666" name="Group 106"/>
          <p:cNvGrpSpPr>
            <a:grpSpLocks/>
          </p:cNvGrpSpPr>
          <p:nvPr/>
        </p:nvGrpSpPr>
        <p:grpSpPr bwMode="auto">
          <a:xfrm>
            <a:off x="2693194" y="3140793"/>
            <a:ext cx="1633802" cy="331788"/>
            <a:chOff x="1566" y="2024"/>
            <a:chExt cx="950" cy="209"/>
          </a:xfrm>
        </p:grpSpPr>
        <p:grpSp>
          <p:nvGrpSpPr>
            <p:cNvPr id="578667" name="Group 107"/>
            <p:cNvGrpSpPr>
              <a:grpSpLocks/>
            </p:cNvGrpSpPr>
            <p:nvPr/>
          </p:nvGrpSpPr>
          <p:grpSpPr bwMode="auto">
            <a:xfrm>
              <a:off x="1589" y="2024"/>
              <a:ext cx="927" cy="197"/>
              <a:chOff x="1491" y="212"/>
              <a:chExt cx="853" cy="240"/>
            </a:xfrm>
          </p:grpSpPr>
          <p:sp>
            <p:nvSpPr>
              <p:cNvPr id="578668"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69"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0" name="Text Box 110"/>
            <p:cNvSpPr txBox="1">
              <a:spLocks noChangeArrowheads="1"/>
            </p:cNvSpPr>
            <p:nvPr/>
          </p:nvSpPr>
          <p:spPr bwMode="auto">
            <a:xfrm>
              <a:off x="1566" y="2066"/>
              <a:ext cx="602"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grpSp>
        <p:nvGrpSpPr>
          <p:cNvPr id="578671" name="Group 111"/>
          <p:cNvGrpSpPr>
            <a:grpSpLocks/>
          </p:cNvGrpSpPr>
          <p:nvPr/>
        </p:nvGrpSpPr>
        <p:grpSpPr bwMode="auto">
          <a:xfrm flipH="1">
            <a:off x="6045068" y="521261"/>
            <a:ext cx="1594246" cy="312737"/>
            <a:chOff x="1491" y="212"/>
            <a:chExt cx="853" cy="240"/>
          </a:xfrm>
          <a:solidFill>
            <a:srgbClr val="66FF66"/>
          </a:solidFill>
        </p:grpSpPr>
        <p:sp>
          <p:nvSpPr>
            <p:cNvPr id="57867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73" name="Rectangle 113"/>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4" name="Text Box 114"/>
          <p:cNvSpPr txBox="1">
            <a:spLocks noChangeArrowheads="1"/>
          </p:cNvSpPr>
          <p:nvPr/>
        </p:nvSpPr>
        <p:spPr bwMode="auto">
          <a:xfrm>
            <a:off x="6468137" y="616511"/>
            <a:ext cx="1032655" cy="266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8675" name="Group 115"/>
          <p:cNvGrpSpPr>
            <a:grpSpLocks/>
          </p:cNvGrpSpPr>
          <p:nvPr/>
        </p:nvGrpSpPr>
        <p:grpSpPr bwMode="auto">
          <a:xfrm>
            <a:off x="6045068" y="3088416"/>
            <a:ext cx="1594246" cy="361951"/>
            <a:chOff x="3515" y="1991"/>
            <a:chExt cx="927" cy="228"/>
          </a:xfrm>
          <a:solidFill>
            <a:srgbClr val="66FF66"/>
          </a:solidFill>
        </p:grpSpPr>
        <p:grpSp>
          <p:nvGrpSpPr>
            <p:cNvPr id="578676" name="Group 116"/>
            <p:cNvGrpSpPr>
              <a:grpSpLocks/>
            </p:cNvGrpSpPr>
            <p:nvPr/>
          </p:nvGrpSpPr>
          <p:grpSpPr bwMode="auto">
            <a:xfrm flipH="1">
              <a:off x="3515" y="1991"/>
              <a:ext cx="927" cy="197"/>
              <a:chOff x="1491" y="212"/>
              <a:chExt cx="853" cy="240"/>
            </a:xfrm>
            <a:grpFill/>
          </p:grpSpPr>
          <p:sp>
            <p:nvSpPr>
              <p:cNvPr id="578677"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78" name="Rectangle 118"/>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79" name="Text Box 119"/>
            <p:cNvSpPr txBox="1">
              <a:spLocks noChangeArrowheads="1"/>
            </p:cNvSpPr>
            <p:nvPr/>
          </p:nvSpPr>
          <p:spPr bwMode="auto">
            <a:xfrm>
              <a:off x="3761" y="2051"/>
              <a:ext cx="600" cy="168"/>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1  2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8680" name="Text Box 120"/>
          <p:cNvSpPr txBox="1">
            <a:spLocks noChangeArrowheads="1"/>
          </p:cNvSpPr>
          <p:nvPr/>
        </p:nvSpPr>
        <p:spPr bwMode="auto">
          <a:xfrm>
            <a:off x="3027547" y="4437112"/>
            <a:ext cx="6373844" cy="83099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 </a:t>
            </a:r>
            <a:r>
              <a:rPr kumimoji="1" lang="zh-CN" altLang="en-US" sz="2400" b="1" dirty="0">
                <a:solidFill>
                  <a:srgbClr val="0000CC"/>
                </a:solidFill>
                <a:latin typeface="+mn-lt"/>
                <a:ea typeface="黑体" pitchFamily="2" charset="-122"/>
              </a:rPr>
              <a:t>以后又更新自己的路由表为“</a:t>
            </a:r>
            <a:r>
              <a:rPr kumimoji="1" lang="en-US" altLang="zh-CN" sz="2400" b="1" dirty="0">
                <a:solidFill>
                  <a:srgbClr val="0000CC"/>
                </a:solidFill>
                <a:latin typeface="+mn-lt"/>
                <a:ea typeface="黑体" pitchFamily="2" charset="-122"/>
              </a:rPr>
              <a:t>1, 4, 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，表明 “我到网 </a:t>
            </a:r>
            <a:r>
              <a:rPr kumimoji="1" lang="en-US" altLang="zh-CN" sz="2400" b="1" dirty="0">
                <a:solidFill>
                  <a:srgbClr val="0000CC"/>
                </a:solidFill>
                <a:latin typeface="+mn-lt"/>
                <a:ea typeface="黑体" pitchFamily="2" charset="-122"/>
              </a:rPr>
              <a:t>1 </a:t>
            </a:r>
            <a:r>
              <a:rPr kumimoji="1" lang="zh-CN" altLang="en-US" sz="2400" b="1" dirty="0">
                <a:solidFill>
                  <a:srgbClr val="0000CC"/>
                </a:solidFill>
                <a:latin typeface="+mn-lt"/>
                <a:ea typeface="黑体" pitchFamily="2" charset="-122"/>
              </a:rPr>
              <a:t>距离是 </a:t>
            </a:r>
            <a:r>
              <a:rPr kumimoji="1" lang="en-US" altLang="zh-CN" sz="2400" b="1" dirty="0">
                <a:solidFill>
                  <a:srgbClr val="0000CC"/>
                </a:solidFill>
                <a:latin typeface="+mn-lt"/>
                <a:ea typeface="黑体" pitchFamily="2" charset="-122"/>
              </a:rPr>
              <a:t>4</a:t>
            </a:r>
            <a:r>
              <a:rPr kumimoji="1" lang="zh-CN" altLang="en-US" sz="2400" b="1" dirty="0">
                <a:solidFill>
                  <a:srgbClr val="0000CC"/>
                </a:solidFill>
                <a:latin typeface="+mn-lt"/>
                <a:ea typeface="黑体" pitchFamily="2" charset="-122"/>
              </a:rPr>
              <a:t>，下一跳经过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1</a:t>
            </a:r>
            <a:r>
              <a:rPr kumimoji="1" lang="en-US" altLang="zh-CN" sz="2400" b="1" dirty="0">
                <a:solidFill>
                  <a:srgbClr val="0000CC"/>
                </a:solidFill>
                <a:latin typeface="+mn-lt"/>
                <a:ea typeface="黑体" pitchFamily="2" charset="-122"/>
              </a:rPr>
              <a:t>”</a:t>
            </a:r>
            <a:r>
              <a:rPr kumimoji="1" lang="zh-CN" altLang="en-US" sz="2400" b="1" dirty="0">
                <a:solidFill>
                  <a:srgbClr val="0000CC"/>
                </a:solidFill>
                <a:latin typeface="+mn-lt"/>
                <a:ea typeface="黑体" pitchFamily="2" charset="-122"/>
              </a:rPr>
              <a:t>。 </a:t>
            </a:r>
          </a:p>
        </p:txBody>
      </p:sp>
      <p:grpSp>
        <p:nvGrpSpPr>
          <p:cNvPr id="578681" name="Group 121"/>
          <p:cNvGrpSpPr>
            <a:grpSpLocks/>
          </p:cNvGrpSpPr>
          <p:nvPr/>
        </p:nvGrpSpPr>
        <p:grpSpPr bwMode="auto">
          <a:xfrm>
            <a:off x="2691475" y="3644026"/>
            <a:ext cx="1635521" cy="330199"/>
            <a:chOff x="1565" y="2478"/>
            <a:chExt cx="951" cy="208"/>
          </a:xfrm>
        </p:grpSpPr>
        <p:grpSp>
          <p:nvGrpSpPr>
            <p:cNvPr id="578682" name="Group 122"/>
            <p:cNvGrpSpPr>
              <a:grpSpLocks/>
            </p:cNvGrpSpPr>
            <p:nvPr/>
          </p:nvGrpSpPr>
          <p:grpSpPr bwMode="auto">
            <a:xfrm>
              <a:off x="1589" y="2478"/>
              <a:ext cx="927" cy="197"/>
              <a:chOff x="1491" y="212"/>
              <a:chExt cx="853" cy="240"/>
            </a:xfrm>
          </p:grpSpPr>
          <p:sp>
            <p:nvSpPr>
              <p:cNvPr id="578683"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84"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85" name="Text Box 125"/>
            <p:cNvSpPr txBox="1">
              <a:spLocks noChangeArrowheads="1"/>
            </p:cNvSpPr>
            <p:nvPr/>
          </p:nvSpPr>
          <p:spPr bwMode="auto">
            <a:xfrm>
              <a:off x="1565" y="2518"/>
              <a:ext cx="600" cy="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grpSp>
        <p:nvGrpSpPr>
          <p:cNvPr id="578686" name="Group 126"/>
          <p:cNvGrpSpPr>
            <a:grpSpLocks/>
          </p:cNvGrpSpPr>
          <p:nvPr/>
        </p:nvGrpSpPr>
        <p:grpSpPr bwMode="auto">
          <a:xfrm>
            <a:off x="6045068" y="3932970"/>
            <a:ext cx="1594246" cy="349251"/>
            <a:chOff x="3515" y="2704"/>
            <a:chExt cx="927" cy="220"/>
          </a:xfrm>
          <a:solidFill>
            <a:srgbClr val="66FF66"/>
          </a:solidFill>
        </p:grpSpPr>
        <p:grpSp>
          <p:nvGrpSpPr>
            <p:cNvPr id="578687" name="Group 127"/>
            <p:cNvGrpSpPr>
              <a:grpSpLocks/>
            </p:cNvGrpSpPr>
            <p:nvPr/>
          </p:nvGrpSpPr>
          <p:grpSpPr bwMode="auto">
            <a:xfrm flipH="1">
              <a:off x="3515" y="2704"/>
              <a:ext cx="927" cy="197"/>
              <a:chOff x="1491" y="212"/>
              <a:chExt cx="853" cy="240"/>
            </a:xfrm>
            <a:grpFill/>
          </p:grpSpPr>
          <p:sp>
            <p:nvSpPr>
              <p:cNvPr id="578688" name="AutoShape 12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8689" name="Rectangle 129"/>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8690" name="Text Box 130"/>
            <p:cNvSpPr txBox="1">
              <a:spLocks noChangeArrowheads="1"/>
            </p:cNvSpPr>
            <p:nvPr/>
          </p:nvSpPr>
          <p:spPr bwMode="auto">
            <a:xfrm>
              <a:off x="3771" y="2756"/>
              <a:ext cx="600" cy="168"/>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1  4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Tree>
    <p:extLst>
      <p:ext uri="{BB962C8B-B14F-4D97-AF65-F5344CB8AC3E}">
        <p14:creationId xmlns:p14="http://schemas.microsoft.com/office/powerpoint/2010/main" xmlns="" val="4129385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578686"/>
                                        </p:tgtEl>
                                        <p:attrNameLst>
                                          <p:attrName>style.visibility</p:attrName>
                                        </p:attrNameLst>
                                      </p:cBhvr>
                                      <p:to>
                                        <p:strVal val="visible"/>
                                      </p:to>
                                    </p:set>
                                  </p:childTnLst>
                                </p:cTn>
                              </p:par>
                            </p:childTnLst>
                          </p:cTn>
                        </p:par>
                        <p:par>
                          <p:cTn id="7" fill="hold" nodeType="afterGroup">
                            <p:stCondLst>
                              <p:cond delay="500"/>
                            </p:stCondLst>
                            <p:childTnLst>
                              <p:par>
                                <p:cTn id="8" presetID="35" presetClass="emph" presetSubtype="0" repeatCount="3000" fill="hold" nodeType="afterEffect">
                                  <p:stCondLst>
                                    <p:cond delay="500"/>
                                  </p:stCondLst>
                                  <p:childTnLst>
                                    <p:anim calcmode="discrete" valueType="str">
                                      <p:cBhvr>
                                        <p:cTn id="9" dur="1000" fill="hold"/>
                                        <p:tgtEl>
                                          <p:spTgt spid="5786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本章重点</a:t>
            </a:r>
          </a:p>
        </p:txBody>
      </p:sp>
      <p:sp>
        <p:nvSpPr>
          <p:cNvPr id="7171" name="Rectangle 3"/>
          <p:cNvSpPr>
            <a:spLocks noGrp="1" noChangeArrowheads="1"/>
          </p:cNvSpPr>
          <p:nvPr>
            <p:ph idx="1"/>
          </p:nvPr>
        </p:nvSpPr>
        <p:spPr/>
        <p:txBody>
          <a:bodyPr/>
          <a:lstStyle/>
          <a:p>
            <a:pPr eaLnBrk="1" hangingPunct="1"/>
            <a:r>
              <a:rPr lang="zh-CN" altLang="en-US" smtClean="0"/>
              <a:t>虚拟互连网络的概念</a:t>
            </a:r>
            <a:endParaRPr lang="en-US" altLang="zh-CN" smtClean="0"/>
          </a:p>
          <a:p>
            <a:pPr eaLnBrk="1" hangingPunct="1"/>
            <a:r>
              <a:rPr lang="en-US" altLang="zh-CN" smtClean="0"/>
              <a:t>IP</a:t>
            </a:r>
            <a:r>
              <a:rPr lang="zh-CN" altLang="en-US" smtClean="0"/>
              <a:t>地址和物理地址的关系（</a:t>
            </a:r>
            <a:r>
              <a:rPr lang="en-US" altLang="zh-CN" smtClean="0"/>
              <a:t>ARP</a:t>
            </a:r>
            <a:r>
              <a:rPr lang="zh-CN" altLang="en-US" smtClean="0"/>
              <a:t>和</a:t>
            </a:r>
            <a:r>
              <a:rPr lang="en-US" altLang="zh-CN" smtClean="0"/>
              <a:t>RARP</a:t>
            </a:r>
            <a:r>
              <a:rPr lang="zh-CN" altLang="en-US" smtClean="0"/>
              <a:t>工作原理）</a:t>
            </a:r>
            <a:endParaRPr lang="en-US" altLang="zh-CN" smtClean="0"/>
          </a:p>
          <a:p>
            <a:pPr eaLnBrk="1" hangingPunct="1"/>
            <a:r>
              <a:rPr lang="zh-CN" altLang="en-US" smtClean="0"/>
              <a:t>传统的</a:t>
            </a:r>
            <a:r>
              <a:rPr lang="en-US" altLang="zh-CN" smtClean="0"/>
              <a:t>IP</a:t>
            </a:r>
            <a:r>
              <a:rPr lang="zh-CN" altLang="en-US" smtClean="0"/>
              <a:t>地址分类和无分类域间路由选择</a:t>
            </a:r>
            <a:r>
              <a:rPr lang="en-US" altLang="zh-CN" smtClean="0"/>
              <a:t>CIDR</a:t>
            </a:r>
          </a:p>
          <a:p>
            <a:pPr eaLnBrk="1" hangingPunct="1"/>
            <a:r>
              <a:rPr lang="en-US" altLang="zh-CN" smtClean="0"/>
              <a:t>IP</a:t>
            </a:r>
            <a:r>
              <a:rPr lang="zh-CN" altLang="en-US" smtClean="0"/>
              <a:t>数据报的格式及</a:t>
            </a:r>
            <a:r>
              <a:rPr lang="en-US" altLang="zh-CN" smtClean="0"/>
              <a:t>IP</a:t>
            </a:r>
            <a:r>
              <a:rPr lang="zh-CN" altLang="en-US" smtClean="0"/>
              <a:t>协议的功能</a:t>
            </a:r>
            <a:endParaRPr lang="en-US" altLang="zh-CN" smtClean="0"/>
          </a:p>
          <a:p>
            <a:pPr eaLnBrk="1" hangingPunct="1"/>
            <a:r>
              <a:rPr lang="zh-CN" altLang="en-US" smtClean="0"/>
              <a:t>路由选择协议的工作原理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1785144" y="1064185"/>
            <a:ext cx="70115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9587"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958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958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9590"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9591" name="Group 7"/>
          <p:cNvGrpSpPr>
            <a:grpSpLocks/>
          </p:cNvGrpSpPr>
          <p:nvPr/>
        </p:nvGrpSpPr>
        <p:grpSpPr bwMode="auto">
          <a:xfrm>
            <a:off x="768747" y="632386"/>
            <a:ext cx="1277805" cy="858837"/>
            <a:chOff x="4830" y="1752"/>
            <a:chExt cx="667" cy="477"/>
          </a:xfrm>
        </p:grpSpPr>
        <p:grpSp>
          <p:nvGrpSpPr>
            <p:cNvPr id="579592" name="Group 8"/>
            <p:cNvGrpSpPr>
              <a:grpSpLocks/>
            </p:cNvGrpSpPr>
            <p:nvPr/>
          </p:nvGrpSpPr>
          <p:grpSpPr bwMode="auto">
            <a:xfrm>
              <a:off x="4830" y="1752"/>
              <a:ext cx="667" cy="477"/>
              <a:chOff x="2949" y="196"/>
              <a:chExt cx="941" cy="598"/>
            </a:xfrm>
          </p:grpSpPr>
          <p:sp>
            <p:nvSpPr>
              <p:cNvPr id="57959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59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0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0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0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9605" name="Group 21"/>
          <p:cNvGrpSpPr>
            <a:grpSpLocks/>
          </p:cNvGrpSpPr>
          <p:nvPr/>
        </p:nvGrpSpPr>
        <p:grpSpPr bwMode="auto">
          <a:xfrm>
            <a:off x="8356468" y="632386"/>
            <a:ext cx="1277805" cy="858837"/>
            <a:chOff x="4830" y="1752"/>
            <a:chExt cx="667" cy="477"/>
          </a:xfrm>
        </p:grpSpPr>
        <p:grpSp>
          <p:nvGrpSpPr>
            <p:cNvPr id="579606" name="Group 22"/>
            <p:cNvGrpSpPr>
              <a:grpSpLocks/>
            </p:cNvGrpSpPr>
            <p:nvPr/>
          </p:nvGrpSpPr>
          <p:grpSpPr bwMode="auto">
            <a:xfrm>
              <a:off x="4830" y="1752"/>
              <a:ext cx="667" cy="477"/>
              <a:chOff x="2949" y="196"/>
              <a:chExt cx="941" cy="598"/>
            </a:xfrm>
          </p:grpSpPr>
          <p:sp>
            <p:nvSpPr>
              <p:cNvPr id="57960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0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1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1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1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1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9619" name="Group 35"/>
          <p:cNvGrpSpPr>
            <a:grpSpLocks/>
          </p:cNvGrpSpPr>
          <p:nvPr/>
        </p:nvGrpSpPr>
        <p:grpSpPr bwMode="auto">
          <a:xfrm>
            <a:off x="4531651" y="632386"/>
            <a:ext cx="1277805" cy="858837"/>
            <a:chOff x="4830" y="1752"/>
            <a:chExt cx="667" cy="477"/>
          </a:xfrm>
        </p:grpSpPr>
        <p:grpSp>
          <p:nvGrpSpPr>
            <p:cNvPr id="579620" name="Group 36"/>
            <p:cNvGrpSpPr>
              <a:grpSpLocks/>
            </p:cNvGrpSpPr>
            <p:nvPr/>
          </p:nvGrpSpPr>
          <p:grpSpPr bwMode="auto">
            <a:xfrm>
              <a:off x="4830" y="1752"/>
              <a:ext cx="667" cy="477"/>
              <a:chOff x="2949" y="196"/>
              <a:chExt cx="941" cy="598"/>
            </a:xfrm>
          </p:grpSpPr>
          <p:sp>
            <p:nvSpPr>
              <p:cNvPr id="57962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2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3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3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3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sp>
        <p:nvSpPr>
          <p:cNvPr id="579633" name="Line 49"/>
          <p:cNvSpPr>
            <a:spLocks noChangeShapeType="1"/>
          </p:cNvSpPr>
          <p:nvPr/>
        </p:nvSpPr>
        <p:spPr bwMode="auto">
          <a:xfrm>
            <a:off x="1785144" y="2437532"/>
            <a:ext cx="70115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579634" name="Picture 5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3580" y="2283544"/>
            <a:ext cx="789385"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79635" name="Text Box 51"/>
          <p:cNvSpPr txBox="1">
            <a:spLocks noChangeArrowheads="1"/>
          </p:cNvSpPr>
          <p:nvPr/>
        </p:nvSpPr>
        <p:spPr bwMode="auto">
          <a:xfrm>
            <a:off x="6944519" y="2531195"/>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579636" name="Text Box 52"/>
          <p:cNvSpPr txBox="1">
            <a:spLocks noChangeArrowheads="1"/>
          </p:cNvSpPr>
          <p:nvPr/>
        </p:nvSpPr>
        <p:spPr bwMode="auto">
          <a:xfrm>
            <a:off x="3047471" y="2531195"/>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pic>
        <p:nvPicPr>
          <p:cNvPr id="579637" name="Picture 5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8908" y="2283544"/>
            <a:ext cx="791104"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79638" name="Group 54"/>
          <p:cNvGrpSpPr>
            <a:grpSpLocks/>
          </p:cNvGrpSpPr>
          <p:nvPr/>
        </p:nvGrpSpPr>
        <p:grpSpPr bwMode="auto">
          <a:xfrm>
            <a:off x="768747" y="2005733"/>
            <a:ext cx="1277805" cy="858837"/>
            <a:chOff x="4830" y="1752"/>
            <a:chExt cx="667" cy="477"/>
          </a:xfrm>
        </p:grpSpPr>
        <p:grpSp>
          <p:nvGrpSpPr>
            <p:cNvPr id="579639" name="Group 55"/>
            <p:cNvGrpSpPr>
              <a:grpSpLocks/>
            </p:cNvGrpSpPr>
            <p:nvPr/>
          </p:nvGrpSpPr>
          <p:grpSpPr bwMode="auto">
            <a:xfrm>
              <a:off x="4830" y="1752"/>
              <a:ext cx="667" cy="477"/>
              <a:chOff x="2949" y="196"/>
              <a:chExt cx="941" cy="598"/>
            </a:xfrm>
          </p:grpSpPr>
          <p:sp>
            <p:nvSpPr>
              <p:cNvPr id="579640" name="Oval 5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1" name="Oval 5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2" name="Oval 5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3" name="Oval 5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4" name="Oval 6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5" name="Oval 6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6" name="Oval 6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7" name="Oval 6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48"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49"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50"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51" name="Text Box 67"/>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1</a:t>
              </a:r>
            </a:p>
          </p:txBody>
        </p:sp>
      </p:grpSp>
      <p:grpSp>
        <p:nvGrpSpPr>
          <p:cNvPr id="579652" name="Group 68"/>
          <p:cNvGrpSpPr>
            <a:grpSpLocks/>
          </p:cNvGrpSpPr>
          <p:nvPr/>
        </p:nvGrpSpPr>
        <p:grpSpPr bwMode="auto">
          <a:xfrm>
            <a:off x="8356468" y="2005733"/>
            <a:ext cx="1277805" cy="858837"/>
            <a:chOff x="4830" y="1752"/>
            <a:chExt cx="667" cy="477"/>
          </a:xfrm>
        </p:grpSpPr>
        <p:grpSp>
          <p:nvGrpSpPr>
            <p:cNvPr id="579653" name="Group 69"/>
            <p:cNvGrpSpPr>
              <a:grpSpLocks/>
            </p:cNvGrpSpPr>
            <p:nvPr/>
          </p:nvGrpSpPr>
          <p:grpSpPr bwMode="auto">
            <a:xfrm>
              <a:off x="4830" y="1752"/>
              <a:ext cx="667" cy="477"/>
              <a:chOff x="2949" y="196"/>
              <a:chExt cx="941" cy="598"/>
            </a:xfrm>
          </p:grpSpPr>
          <p:sp>
            <p:nvSpPr>
              <p:cNvPr id="579654" name="Oval 7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5" name="Oval 7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6" name="Oval 7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7" name="Oval 7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8" name="Oval 7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59" name="Oval 7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0" name="Oval 7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1" name="Oval 7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2" name="Freeform 7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63" name="Freeform 7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64" name="Freeform 8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65" name="Text Box 81"/>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3</a:t>
              </a:r>
            </a:p>
          </p:txBody>
        </p:sp>
      </p:grpSp>
      <p:grpSp>
        <p:nvGrpSpPr>
          <p:cNvPr id="579666" name="Group 82"/>
          <p:cNvGrpSpPr>
            <a:grpSpLocks/>
          </p:cNvGrpSpPr>
          <p:nvPr/>
        </p:nvGrpSpPr>
        <p:grpSpPr bwMode="auto">
          <a:xfrm>
            <a:off x="4531651" y="2005733"/>
            <a:ext cx="1277805" cy="858837"/>
            <a:chOff x="4830" y="1752"/>
            <a:chExt cx="667" cy="477"/>
          </a:xfrm>
        </p:grpSpPr>
        <p:grpSp>
          <p:nvGrpSpPr>
            <p:cNvPr id="579667" name="Group 83"/>
            <p:cNvGrpSpPr>
              <a:grpSpLocks/>
            </p:cNvGrpSpPr>
            <p:nvPr/>
          </p:nvGrpSpPr>
          <p:grpSpPr bwMode="auto">
            <a:xfrm>
              <a:off x="4830" y="1752"/>
              <a:ext cx="667" cy="477"/>
              <a:chOff x="2949" y="196"/>
              <a:chExt cx="941" cy="598"/>
            </a:xfrm>
          </p:grpSpPr>
          <p:sp>
            <p:nvSpPr>
              <p:cNvPr id="579668"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6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2"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4"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7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7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7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79" name="Text Box 95"/>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2</a:t>
              </a:r>
            </a:p>
          </p:txBody>
        </p:sp>
      </p:grpSp>
      <p:grpSp>
        <p:nvGrpSpPr>
          <p:cNvPr id="579680" name="Group 96"/>
          <p:cNvGrpSpPr>
            <a:grpSpLocks/>
          </p:cNvGrpSpPr>
          <p:nvPr/>
        </p:nvGrpSpPr>
        <p:grpSpPr bwMode="auto">
          <a:xfrm>
            <a:off x="746390" y="1916832"/>
            <a:ext cx="1298443" cy="971550"/>
            <a:chOff x="434" y="1298"/>
            <a:chExt cx="755" cy="612"/>
          </a:xfrm>
        </p:grpSpPr>
        <p:sp>
          <p:nvSpPr>
            <p:cNvPr id="579681" name="Line 97"/>
            <p:cNvSpPr>
              <a:spLocks noChangeShapeType="1"/>
            </p:cNvSpPr>
            <p:nvPr/>
          </p:nvSpPr>
          <p:spPr bwMode="auto">
            <a:xfrm>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79682" name="Line 98"/>
            <p:cNvSpPr>
              <a:spLocks noChangeShapeType="1"/>
            </p:cNvSpPr>
            <p:nvPr/>
          </p:nvSpPr>
          <p:spPr bwMode="auto">
            <a:xfrm flipH="1">
              <a:off x="434" y="1298"/>
              <a:ext cx="755" cy="61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79683" name="Text Box 99"/>
          <p:cNvSpPr txBox="1">
            <a:spLocks noChangeArrowheads="1"/>
          </p:cNvSpPr>
          <p:nvPr/>
        </p:nvSpPr>
        <p:spPr bwMode="auto">
          <a:xfrm>
            <a:off x="612246" y="3069357"/>
            <a:ext cx="16690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r>
              <a:rPr kumimoji="1" lang="zh-CN" altLang="en-US" sz="2000" b="1">
                <a:solidFill>
                  <a:srgbClr val="0000CC"/>
                </a:solidFill>
                <a:latin typeface="+mn-lt"/>
                <a:ea typeface="黑体" pitchFamily="2" charset="-122"/>
              </a:rPr>
              <a:t>出了故障</a:t>
            </a:r>
          </a:p>
        </p:txBody>
      </p:sp>
      <p:sp>
        <p:nvSpPr>
          <p:cNvPr id="579684" name="Text Box 100"/>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正</a:t>
            </a:r>
          </a:p>
          <a:p>
            <a:r>
              <a:rPr kumimoji="1" lang="zh-CN" altLang="en-US" sz="2000" b="1">
                <a:solidFill>
                  <a:srgbClr val="0000CC"/>
                </a:solidFill>
                <a:latin typeface="+mn-lt"/>
                <a:ea typeface="黑体" pitchFamily="2" charset="-122"/>
              </a:rPr>
              <a:t>常</a:t>
            </a:r>
          </a:p>
          <a:p>
            <a:r>
              <a:rPr kumimoji="1" lang="zh-CN" altLang="en-US" sz="2000" b="1">
                <a:solidFill>
                  <a:srgbClr val="0000CC"/>
                </a:solidFill>
                <a:latin typeface="+mn-lt"/>
                <a:ea typeface="黑体" pitchFamily="2" charset="-122"/>
              </a:rPr>
              <a:t>情</a:t>
            </a:r>
          </a:p>
          <a:p>
            <a:r>
              <a:rPr kumimoji="1" lang="zh-CN" altLang="en-US" sz="2000" b="1">
                <a:solidFill>
                  <a:srgbClr val="0000CC"/>
                </a:solidFill>
                <a:latin typeface="+mn-lt"/>
                <a:ea typeface="黑体" pitchFamily="2" charset="-122"/>
              </a:rPr>
              <a:t>况</a:t>
            </a:r>
          </a:p>
        </p:txBody>
      </p:sp>
      <p:grpSp>
        <p:nvGrpSpPr>
          <p:cNvPr id="579685" name="Group 101"/>
          <p:cNvGrpSpPr>
            <a:grpSpLocks/>
          </p:cNvGrpSpPr>
          <p:nvPr/>
        </p:nvGrpSpPr>
        <p:grpSpPr bwMode="auto">
          <a:xfrm>
            <a:off x="2436946" y="499036"/>
            <a:ext cx="1594246" cy="312737"/>
            <a:chOff x="1491" y="212"/>
            <a:chExt cx="853" cy="240"/>
          </a:xfrm>
        </p:grpSpPr>
        <p:sp>
          <p:nvSpPr>
            <p:cNvPr id="579686" name="AutoShape 102"/>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87" name="Rectangle 103"/>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688" name="Text Box 104"/>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sp>
        <p:nvSpPr>
          <p:cNvPr id="579689" name="Text Box 105"/>
          <p:cNvSpPr txBox="1">
            <a:spLocks noChangeArrowheads="1"/>
          </p:cNvSpPr>
          <p:nvPr/>
        </p:nvSpPr>
        <p:spPr bwMode="auto">
          <a:xfrm rot="5400000">
            <a:off x="6899290" y="4594428"/>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a:t>
            </a:r>
          </a:p>
        </p:txBody>
      </p:sp>
      <p:grpSp>
        <p:nvGrpSpPr>
          <p:cNvPr id="579690" name="Group 106"/>
          <p:cNvGrpSpPr>
            <a:grpSpLocks/>
          </p:cNvGrpSpPr>
          <p:nvPr/>
        </p:nvGrpSpPr>
        <p:grpSpPr bwMode="auto">
          <a:xfrm>
            <a:off x="2732750" y="4220294"/>
            <a:ext cx="1594246" cy="312738"/>
            <a:chOff x="1491" y="212"/>
            <a:chExt cx="853" cy="240"/>
          </a:xfrm>
        </p:grpSpPr>
        <p:sp>
          <p:nvSpPr>
            <p:cNvPr id="579691" name="AutoShape 107"/>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92" name="Rectangle 108"/>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579693" name="Group 109"/>
          <p:cNvGrpSpPr>
            <a:grpSpLocks/>
          </p:cNvGrpSpPr>
          <p:nvPr/>
        </p:nvGrpSpPr>
        <p:grpSpPr bwMode="auto">
          <a:xfrm>
            <a:off x="2732750" y="3140794"/>
            <a:ext cx="1594246" cy="312738"/>
            <a:chOff x="1491" y="212"/>
            <a:chExt cx="853" cy="240"/>
          </a:xfrm>
        </p:grpSpPr>
        <p:sp>
          <p:nvSpPr>
            <p:cNvPr id="579694" name="AutoShape 110"/>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695" name="Rectangle 111"/>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696" name="Text Box 112"/>
          <p:cNvSpPr txBox="1">
            <a:spLocks noChangeArrowheads="1"/>
          </p:cNvSpPr>
          <p:nvPr/>
        </p:nvSpPr>
        <p:spPr bwMode="auto">
          <a:xfrm>
            <a:off x="2693194" y="3207470"/>
            <a:ext cx="1035861"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a:t>
            </a:r>
            <a:endParaRPr kumimoji="1" lang="en-US" altLang="zh-CN" sz="2000" b="1" baseline="-25000">
              <a:solidFill>
                <a:srgbClr val="0000CC"/>
              </a:solidFill>
              <a:latin typeface="+mn-lt"/>
              <a:ea typeface="黑体" pitchFamily="2" charset="-122"/>
              <a:sym typeface="Symbol" pitchFamily="18" charset="2"/>
            </a:endParaRPr>
          </a:p>
        </p:txBody>
      </p:sp>
      <p:grpSp>
        <p:nvGrpSpPr>
          <p:cNvPr id="579697" name="Group 113"/>
          <p:cNvGrpSpPr>
            <a:grpSpLocks/>
          </p:cNvGrpSpPr>
          <p:nvPr/>
        </p:nvGrpSpPr>
        <p:grpSpPr bwMode="auto">
          <a:xfrm>
            <a:off x="2691475" y="3644033"/>
            <a:ext cx="1635521" cy="312737"/>
            <a:chOff x="1565" y="2478"/>
            <a:chExt cx="951" cy="197"/>
          </a:xfrm>
        </p:grpSpPr>
        <p:grpSp>
          <p:nvGrpSpPr>
            <p:cNvPr id="579698" name="Group 114"/>
            <p:cNvGrpSpPr>
              <a:grpSpLocks/>
            </p:cNvGrpSpPr>
            <p:nvPr/>
          </p:nvGrpSpPr>
          <p:grpSpPr bwMode="auto">
            <a:xfrm>
              <a:off x="1589" y="2478"/>
              <a:ext cx="927" cy="197"/>
              <a:chOff x="1491" y="212"/>
              <a:chExt cx="853" cy="240"/>
            </a:xfrm>
          </p:grpSpPr>
          <p:sp>
            <p:nvSpPr>
              <p:cNvPr id="579699" name="AutoShape 115"/>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00" name="Rectangle 116"/>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01" name="Text Box 117"/>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1  3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sp>
        <p:nvSpPr>
          <p:cNvPr id="579702" name="Text Box 118"/>
          <p:cNvSpPr txBox="1">
            <a:spLocks noChangeArrowheads="1"/>
          </p:cNvSpPr>
          <p:nvPr/>
        </p:nvSpPr>
        <p:spPr bwMode="auto">
          <a:xfrm>
            <a:off x="2725870" y="4298083"/>
            <a:ext cx="103265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1  5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nvGrpSpPr>
          <p:cNvPr id="579703" name="Group 119"/>
          <p:cNvGrpSpPr>
            <a:grpSpLocks/>
          </p:cNvGrpSpPr>
          <p:nvPr/>
        </p:nvGrpSpPr>
        <p:grpSpPr bwMode="auto">
          <a:xfrm>
            <a:off x="2701794" y="5085490"/>
            <a:ext cx="1625203" cy="331788"/>
            <a:chOff x="1571" y="3313"/>
            <a:chExt cx="945" cy="209"/>
          </a:xfrm>
        </p:grpSpPr>
        <p:grpSp>
          <p:nvGrpSpPr>
            <p:cNvPr id="579704" name="Group 120"/>
            <p:cNvGrpSpPr>
              <a:grpSpLocks/>
            </p:cNvGrpSpPr>
            <p:nvPr/>
          </p:nvGrpSpPr>
          <p:grpSpPr bwMode="auto">
            <a:xfrm>
              <a:off x="1589" y="3313"/>
              <a:ext cx="927" cy="197"/>
              <a:chOff x="1491" y="212"/>
              <a:chExt cx="853" cy="240"/>
            </a:xfrm>
          </p:grpSpPr>
          <p:sp>
            <p:nvSpPr>
              <p:cNvPr id="579705" name="AutoShape 12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06" name="Rectangle 12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07" name="Text Box 123"/>
            <p:cNvSpPr txBox="1">
              <a:spLocks noChangeArrowheads="1"/>
            </p:cNvSpPr>
            <p:nvPr/>
          </p:nvSpPr>
          <p:spPr bwMode="auto">
            <a:xfrm>
              <a:off x="1571" y="3367"/>
              <a:ext cx="683"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1  16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2</a:t>
              </a:r>
            </a:p>
          </p:txBody>
        </p:sp>
      </p:grpSp>
      <p:grpSp>
        <p:nvGrpSpPr>
          <p:cNvPr id="579708" name="Group 124"/>
          <p:cNvGrpSpPr>
            <a:grpSpLocks/>
          </p:cNvGrpSpPr>
          <p:nvPr/>
        </p:nvGrpSpPr>
        <p:grpSpPr bwMode="auto">
          <a:xfrm flipH="1">
            <a:off x="6045068" y="521261"/>
            <a:ext cx="1594246" cy="312737"/>
            <a:chOff x="1491" y="212"/>
            <a:chExt cx="853" cy="240"/>
          </a:xfrm>
          <a:solidFill>
            <a:srgbClr val="66FF66"/>
          </a:solidFill>
        </p:grpSpPr>
        <p:sp>
          <p:nvSpPr>
            <p:cNvPr id="579709" name="AutoShape 125"/>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0" name="Rectangle 126"/>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11" name="Text Box 12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9712" name="Group 128"/>
          <p:cNvGrpSpPr>
            <a:grpSpLocks/>
          </p:cNvGrpSpPr>
          <p:nvPr/>
        </p:nvGrpSpPr>
        <p:grpSpPr bwMode="auto">
          <a:xfrm flipH="1">
            <a:off x="6045068" y="3088408"/>
            <a:ext cx="1594246" cy="312737"/>
            <a:chOff x="1491" y="212"/>
            <a:chExt cx="853" cy="240"/>
          </a:xfrm>
          <a:solidFill>
            <a:srgbClr val="66FF66"/>
          </a:solidFill>
        </p:grpSpPr>
        <p:sp>
          <p:nvSpPr>
            <p:cNvPr id="579713" name="AutoShape 12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4" name="Rectangle 130"/>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15" name="Text Box 131"/>
          <p:cNvSpPr txBox="1">
            <a:spLocks noChangeArrowheads="1"/>
          </p:cNvSpPr>
          <p:nvPr/>
        </p:nvSpPr>
        <p:spPr bwMode="auto">
          <a:xfrm>
            <a:off x="6468137" y="3183658"/>
            <a:ext cx="103265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itchFamily="2" charset="-122"/>
              </a:rPr>
              <a:t>1  2  </a:t>
            </a:r>
            <a:r>
              <a:rPr kumimoji="1" lang="en-US" altLang="zh-CN" sz="2000" b="1">
                <a:solidFill>
                  <a:srgbClr val="0000CC"/>
                </a:solidFill>
                <a:latin typeface="+mn-lt"/>
                <a:ea typeface="黑体" pitchFamily="2" charset="-122"/>
                <a:sym typeface="Symbol" pitchFamily="18" charset="2"/>
              </a:rPr>
              <a:t>R</a:t>
            </a:r>
            <a:r>
              <a:rPr kumimoji="1" lang="en-US" altLang="zh-CN" sz="2000" b="1" baseline="-25000">
                <a:solidFill>
                  <a:srgbClr val="0000CC"/>
                </a:solidFill>
                <a:latin typeface="+mn-lt"/>
                <a:ea typeface="黑体" pitchFamily="2" charset="-122"/>
                <a:sym typeface="Symbol" pitchFamily="18" charset="2"/>
              </a:rPr>
              <a:t>1</a:t>
            </a:r>
          </a:p>
        </p:txBody>
      </p:sp>
      <p:grpSp>
        <p:nvGrpSpPr>
          <p:cNvPr id="579716" name="Group 132"/>
          <p:cNvGrpSpPr>
            <a:grpSpLocks/>
          </p:cNvGrpSpPr>
          <p:nvPr/>
        </p:nvGrpSpPr>
        <p:grpSpPr bwMode="auto">
          <a:xfrm>
            <a:off x="6045068" y="3932965"/>
            <a:ext cx="1594246" cy="328613"/>
            <a:chOff x="3515" y="2704"/>
            <a:chExt cx="927" cy="207"/>
          </a:xfrm>
          <a:solidFill>
            <a:srgbClr val="66FF66"/>
          </a:solidFill>
        </p:grpSpPr>
        <p:grpSp>
          <p:nvGrpSpPr>
            <p:cNvPr id="579717" name="Group 133"/>
            <p:cNvGrpSpPr>
              <a:grpSpLocks/>
            </p:cNvGrpSpPr>
            <p:nvPr/>
          </p:nvGrpSpPr>
          <p:grpSpPr bwMode="auto">
            <a:xfrm flipH="1">
              <a:off x="3515" y="2704"/>
              <a:ext cx="927" cy="197"/>
              <a:chOff x="1491" y="212"/>
              <a:chExt cx="853" cy="240"/>
            </a:xfrm>
            <a:grpFill/>
          </p:grpSpPr>
          <p:sp>
            <p:nvSpPr>
              <p:cNvPr id="579718" name="AutoShape 134"/>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19" name="Rectangle 135"/>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20" name="Text Box 136"/>
            <p:cNvSpPr txBox="1">
              <a:spLocks noChangeArrowheads="1"/>
            </p:cNvSpPr>
            <p:nvPr/>
          </p:nvSpPr>
          <p:spPr bwMode="auto">
            <a:xfrm>
              <a:off x="3771" y="2756"/>
              <a:ext cx="600" cy="155"/>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1  4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grpSp>
        <p:nvGrpSpPr>
          <p:cNvPr id="579721" name="Group 137"/>
          <p:cNvGrpSpPr>
            <a:grpSpLocks/>
          </p:cNvGrpSpPr>
          <p:nvPr/>
        </p:nvGrpSpPr>
        <p:grpSpPr bwMode="auto">
          <a:xfrm>
            <a:off x="6045069" y="5085491"/>
            <a:ext cx="1594247" cy="319088"/>
            <a:chOff x="3515" y="3540"/>
            <a:chExt cx="927" cy="201"/>
          </a:xfrm>
          <a:solidFill>
            <a:srgbClr val="66FF66"/>
          </a:solidFill>
        </p:grpSpPr>
        <p:grpSp>
          <p:nvGrpSpPr>
            <p:cNvPr id="579722" name="Group 138"/>
            <p:cNvGrpSpPr>
              <a:grpSpLocks/>
            </p:cNvGrpSpPr>
            <p:nvPr/>
          </p:nvGrpSpPr>
          <p:grpSpPr bwMode="auto">
            <a:xfrm flipH="1">
              <a:off x="3515" y="3540"/>
              <a:ext cx="927" cy="197"/>
              <a:chOff x="1491" y="212"/>
              <a:chExt cx="853" cy="240"/>
            </a:xfrm>
            <a:grpFill/>
          </p:grpSpPr>
          <p:sp>
            <p:nvSpPr>
              <p:cNvPr id="579723" name="AutoShape 13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79724" name="Rectangle 140"/>
              <p:cNvSpPr>
                <a:spLocks noChangeArrowheads="1"/>
              </p:cNvSpPr>
              <p:nvPr/>
            </p:nvSpPr>
            <p:spPr bwMode="auto">
              <a:xfrm>
                <a:off x="1491" y="212"/>
                <a:ext cx="632" cy="24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79725" name="Text Box 141"/>
            <p:cNvSpPr txBox="1">
              <a:spLocks noChangeArrowheads="1"/>
            </p:cNvSpPr>
            <p:nvPr/>
          </p:nvSpPr>
          <p:spPr bwMode="auto">
            <a:xfrm>
              <a:off x="3748" y="3586"/>
              <a:ext cx="683" cy="155"/>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itchFamily="2" charset="-122"/>
                </a:rPr>
                <a:t>1  16  </a:t>
              </a:r>
              <a:r>
                <a:rPr kumimoji="1" lang="en-US" altLang="zh-CN" sz="2000" b="1" dirty="0">
                  <a:solidFill>
                    <a:srgbClr val="0000CC"/>
                  </a:solidFill>
                  <a:latin typeface="+mn-lt"/>
                  <a:ea typeface="黑体" pitchFamily="2" charset="-122"/>
                  <a:sym typeface="Symbol" pitchFamily="18" charset="2"/>
                </a:rPr>
                <a:t>R</a:t>
              </a:r>
              <a:r>
                <a:rPr kumimoji="1" lang="en-US" altLang="zh-CN" sz="2000" b="1" baseline="-25000" dirty="0">
                  <a:solidFill>
                    <a:srgbClr val="0000CC"/>
                  </a:solidFill>
                  <a:latin typeface="+mn-lt"/>
                  <a:ea typeface="黑体" pitchFamily="2" charset="-122"/>
                  <a:sym typeface="Symbol" pitchFamily="18" charset="2"/>
                </a:rPr>
                <a:t>1</a:t>
              </a:r>
            </a:p>
          </p:txBody>
        </p:sp>
      </p:grpSp>
      <p:sp>
        <p:nvSpPr>
          <p:cNvPr id="579726" name="Text Box 142"/>
          <p:cNvSpPr txBox="1">
            <a:spLocks noChangeArrowheads="1"/>
          </p:cNvSpPr>
          <p:nvPr/>
        </p:nvSpPr>
        <p:spPr bwMode="auto">
          <a:xfrm rot="5400000">
            <a:off x="3153584" y="4594428"/>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a:t>
            </a:r>
          </a:p>
        </p:txBody>
      </p:sp>
      <p:sp>
        <p:nvSpPr>
          <p:cNvPr id="579727" name="Text Box 143"/>
          <p:cNvSpPr txBox="1">
            <a:spLocks noChangeArrowheads="1"/>
          </p:cNvSpPr>
          <p:nvPr/>
        </p:nvSpPr>
        <p:spPr bwMode="auto">
          <a:xfrm>
            <a:off x="338790" y="5589240"/>
            <a:ext cx="9510754" cy="954107"/>
          </a:xfrm>
          <a:prstGeom prst="rect">
            <a:avLst/>
          </a:prstGeom>
          <a:solidFill>
            <a:srgbClr val="FFFF66"/>
          </a:solidFill>
          <a:ln w="9525">
            <a:solidFill>
              <a:schemeClr val="tx2"/>
            </a:solidFill>
            <a:miter lim="800000"/>
            <a:headEnd/>
            <a:tailEnd/>
          </a:ln>
          <a:effectLst/>
        </p:spPr>
        <p:txBody>
          <a:bodyPr wrap="square">
            <a:spAutoFit/>
          </a:bodyPr>
          <a:lstStyle/>
          <a:p>
            <a:pPr algn="just"/>
            <a:r>
              <a:rPr kumimoji="1" lang="zh-CN" altLang="en-US" sz="2800" b="1" dirty="0">
                <a:solidFill>
                  <a:srgbClr val="0000CC"/>
                </a:solidFill>
                <a:latin typeface="+mn-lt"/>
                <a:ea typeface="黑体" pitchFamily="2" charset="-122"/>
              </a:rPr>
              <a:t>这样不断更新下去，直到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和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2 </a:t>
            </a:r>
            <a:r>
              <a:rPr kumimoji="1" lang="zh-CN" altLang="en-US" sz="2800" b="1" dirty="0">
                <a:solidFill>
                  <a:srgbClr val="0000CC"/>
                </a:solidFill>
                <a:latin typeface="+mn-lt"/>
                <a:ea typeface="黑体" pitchFamily="2" charset="-122"/>
              </a:rPr>
              <a:t>到网 </a:t>
            </a:r>
            <a:r>
              <a:rPr kumimoji="1" lang="en-US" altLang="zh-CN" sz="2800" b="1"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的距离都增大到 </a:t>
            </a:r>
            <a:r>
              <a:rPr kumimoji="1" lang="en-US" altLang="zh-CN" sz="2800" b="1" dirty="0">
                <a:solidFill>
                  <a:srgbClr val="0000CC"/>
                </a:solidFill>
                <a:latin typeface="+mn-lt"/>
                <a:ea typeface="黑体" pitchFamily="2" charset="-122"/>
              </a:rPr>
              <a:t>16 </a:t>
            </a:r>
            <a:r>
              <a:rPr kumimoji="1" lang="zh-CN" altLang="en-US" sz="2800" b="1" dirty="0">
                <a:solidFill>
                  <a:srgbClr val="0000CC"/>
                </a:solidFill>
                <a:latin typeface="+mn-lt"/>
                <a:ea typeface="黑体" pitchFamily="2" charset="-122"/>
              </a:rPr>
              <a:t>时，</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和 </a:t>
            </a:r>
            <a:r>
              <a:rPr kumimoji="1" lang="en-US" altLang="zh-CN" sz="2800" b="1" dirty="0">
                <a:solidFill>
                  <a:srgbClr val="0000CC"/>
                </a:solidFill>
                <a:latin typeface="+mn-lt"/>
                <a:ea typeface="黑体" pitchFamily="2" charset="-122"/>
              </a:rPr>
              <a:t>R</a:t>
            </a:r>
            <a:r>
              <a:rPr kumimoji="1" lang="en-US" altLang="zh-CN" sz="2800" b="1" baseline="-25000" dirty="0">
                <a:solidFill>
                  <a:srgbClr val="0000CC"/>
                </a:solidFill>
                <a:latin typeface="+mn-lt"/>
                <a:ea typeface="黑体" pitchFamily="2" charset="-122"/>
              </a:rPr>
              <a:t>2 </a:t>
            </a:r>
            <a:r>
              <a:rPr kumimoji="1" lang="zh-CN" altLang="en-US" sz="2800" b="1" dirty="0">
                <a:solidFill>
                  <a:srgbClr val="0000CC"/>
                </a:solidFill>
                <a:latin typeface="+mn-lt"/>
                <a:ea typeface="黑体" pitchFamily="2" charset="-122"/>
              </a:rPr>
              <a:t>才知道网 </a:t>
            </a:r>
            <a:r>
              <a:rPr kumimoji="1" lang="en-US" altLang="zh-CN" sz="2800" b="1" dirty="0">
                <a:solidFill>
                  <a:srgbClr val="0000CC"/>
                </a:solidFill>
                <a:latin typeface="+mn-lt"/>
                <a:ea typeface="黑体" pitchFamily="2" charset="-122"/>
              </a:rPr>
              <a:t>1 </a:t>
            </a:r>
            <a:r>
              <a:rPr kumimoji="1" lang="zh-CN" altLang="en-US" sz="2800" b="1" dirty="0">
                <a:solidFill>
                  <a:srgbClr val="0000CC"/>
                </a:solidFill>
                <a:latin typeface="+mn-lt"/>
                <a:ea typeface="黑体" pitchFamily="2" charset="-122"/>
              </a:rPr>
              <a:t>是不可达的。 </a:t>
            </a:r>
          </a:p>
        </p:txBody>
      </p:sp>
      <p:sp>
        <p:nvSpPr>
          <p:cNvPr id="579728" name="Text Box 144"/>
          <p:cNvSpPr txBox="1">
            <a:spLocks noChangeArrowheads="1"/>
          </p:cNvSpPr>
          <p:nvPr/>
        </p:nvSpPr>
        <p:spPr bwMode="auto">
          <a:xfrm>
            <a:off x="338789" y="134953"/>
            <a:ext cx="9510755" cy="138499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kumimoji="1" lang="zh-CN" altLang="en-US" sz="2800" b="1" dirty="0">
                <a:solidFill>
                  <a:srgbClr val="0000CC"/>
                </a:solidFill>
                <a:latin typeface="+mn-lt"/>
                <a:ea typeface="黑体" pitchFamily="2" charset="-122"/>
              </a:rPr>
              <a:t>这就是</a:t>
            </a:r>
            <a:r>
              <a:rPr kumimoji="1" lang="zh-CN" altLang="en-US" sz="2800" b="1" dirty="0">
                <a:solidFill>
                  <a:srgbClr val="C00000"/>
                </a:solidFill>
                <a:latin typeface="+mn-lt"/>
                <a:ea typeface="黑体" pitchFamily="2" charset="-122"/>
              </a:rPr>
              <a:t>好消息传播得快，而坏消息传播得慢</a:t>
            </a:r>
            <a:r>
              <a:rPr kumimoji="1" lang="zh-CN" altLang="en-US" sz="2800" b="1" dirty="0">
                <a:solidFill>
                  <a:srgbClr val="0000CC"/>
                </a:solidFill>
                <a:latin typeface="+mn-lt"/>
                <a:ea typeface="黑体" pitchFamily="2" charset="-122"/>
              </a:rPr>
              <a:t>。网络出故障的传播时间往往需要较长的时间</a:t>
            </a:r>
            <a:r>
              <a:rPr kumimoji="1" lang="en-US" altLang="zh-CN" sz="2800" b="1" dirty="0">
                <a:solidFill>
                  <a:srgbClr val="0000CC"/>
                </a:solidFill>
                <a:latin typeface="+mn-lt"/>
                <a:ea typeface="黑体" pitchFamily="2" charset="-122"/>
              </a:rPr>
              <a:t>(</a:t>
            </a:r>
            <a:r>
              <a:rPr kumimoji="1" lang="zh-CN" altLang="en-US" sz="2800" b="1" dirty="0">
                <a:solidFill>
                  <a:srgbClr val="0000CC"/>
                </a:solidFill>
                <a:latin typeface="+mn-lt"/>
                <a:ea typeface="黑体" pitchFamily="2" charset="-122"/>
              </a:rPr>
              <a:t>例如数分钟</a:t>
            </a:r>
            <a:r>
              <a:rPr kumimoji="1" lang="en-US" altLang="zh-CN" sz="2800" b="1" dirty="0">
                <a:solidFill>
                  <a:srgbClr val="0000CC"/>
                </a:solidFill>
                <a:latin typeface="+mn-lt"/>
                <a:ea typeface="黑体" pitchFamily="2" charset="-122"/>
              </a:rPr>
              <a:t>)</a:t>
            </a:r>
            <a:r>
              <a:rPr kumimoji="1" lang="zh-CN" altLang="en-US" sz="2800" b="1" dirty="0">
                <a:solidFill>
                  <a:srgbClr val="0000CC"/>
                </a:solidFill>
                <a:latin typeface="+mn-lt"/>
                <a:ea typeface="黑体" pitchFamily="2" charset="-122"/>
              </a:rPr>
              <a:t>。这是 </a:t>
            </a:r>
            <a:r>
              <a:rPr kumimoji="1" lang="en-US" altLang="zh-CN" sz="2800" b="1" dirty="0">
                <a:solidFill>
                  <a:srgbClr val="0000CC"/>
                </a:solidFill>
                <a:latin typeface="+mn-lt"/>
                <a:ea typeface="黑体" pitchFamily="2" charset="-122"/>
              </a:rPr>
              <a:t>RIP </a:t>
            </a:r>
            <a:r>
              <a:rPr kumimoji="1" lang="zh-CN" altLang="en-US" sz="2800" b="1" dirty="0">
                <a:solidFill>
                  <a:srgbClr val="0000CC"/>
                </a:solidFill>
                <a:latin typeface="+mn-lt"/>
                <a:ea typeface="黑体" pitchFamily="2" charset="-122"/>
              </a:rPr>
              <a:t>的一个主要缺点。 </a:t>
            </a:r>
          </a:p>
        </p:txBody>
      </p:sp>
    </p:spTree>
    <p:extLst>
      <p:ext uri="{BB962C8B-B14F-4D97-AF65-F5344CB8AC3E}">
        <p14:creationId xmlns:p14="http://schemas.microsoft.com/office/powerpoint/2010/main" xmlns="" val="1782297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2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lgn="ctr"/>
            <a:r>
              <a:rPr lang="en-US" altLang="zh-CN"/>
              <a:t>RIP </a:t>
            </a:r>
            <a:r>
              <a:rPr lang="zh-CN" altLang="en-US"/>
              <a:t>协议的优缺点 </a:t>
            </a:r>
          </a:p>
        </p:txBody>
      </p:sp>
      <p:sp>
        <p:nvSpPr>
          <p:cNvPr id="573443" name="Rectangle 3"/>
          <p:cNvSpPr>
            <a:spLocks noGrp="1" noChangeArrowheads="1"/>
          </p:cNvSpPr>
          <p:nvPr>
            <p:ph idx="1"/>
          </p:nvPr>
        </p:nvSpPr>
        <p:spPr>
          <a:noFill/>
        </p:spPr>
        <p:txBody>
          <a:bodyPr/>
          <a:lstStyle/>
          <a:p>
            <a:r>
              <a:rPr lang="zh-CN" altLang="en-US" dirty="0" smtClean="0">
                <a:solidFill>
                  <a:srgbClr val="FF0000"/>
                </a:solidFill>
              </a:rPr>
              <a:t>优点：</a:t>
            </a:r>
            <a:endParaRPr lang="en-US" altLang="zh-CN" dirty="0" smtClean="0">
              <a:solidFill>
                <a:srgbClr val="FF0000"/>
              </a:solidFill>
            </a:endParaRPr>
          </a:p>
          <a:p>
            <a:pPr lvl="1"/>
            <a:r>
              <a:rPr lang="zh-CN" altLang="en-US" dirty="0" smtClean="0"/>
              <a:t>实现</a:t>
            </a:r>
            <a:r>
              <a:rPr lang="zh-CN" altLang="en-US" dirty="0"/>
              <a:t>简单，开销较小</a:t>
            </a:r>
            <a:r>
              <a:rPr lang="zh-CN" altLang="en-US" dirty="0" smtClean="0"/>
              <a:t>。</a:t>
            </a:r>
            <a:endParaRPr lang="en-US" altLang="zh-CN" dirty="0" smtClean="0"/>
          </a:p>
          <a:p>
            <a:r>
              <a:rPr lang="zh-CN" altLang="en-US" dirty="0" smtClean="0">
                <a:solidFill>
                  <a:srgbClr val="0000FF"/>
                </a:solidFill>
              </a:rPr>
              <a:t>缺点：</a:t>
            </a:r>
            <a:endParaRPr lang="zh-CN" altLang="en-US" dirty="0">
              <a:solidFill>
                <a:srgbClr val="0000FF"/>
              </a:solidFill>
            </a:endParaRPr>
          </a:p>
          <a:p>
            <a:pPr lvl="1"/>
            <a:r>
              <a:rPr lang="en-US" altLang="zh-CN" dirty="0"/>
              <a:t>RIP </a:t>
            </a:r>
            <a:r>
              <a:rPr lang="zh-CN" altLang="en-US" dirty="0"/>
              <a:t>限制了网络的规模，它能使用的最大距离为 </a:t>
            </a:r>
            <a:r>
              <a:rPr lang="en-US" altLang="zh-CN" dirty="0"/>
              <a:t>15</a:t>
            </a:r>
            <a:r>
              <a:rPr lang="zh-CN" altLang="en-US" dirty="0"/>
              <a:t>（</a:t>
            </a:r>
            <a:r>
              <a:rPr lang="en-US" altLang="zh-CN" dirty="0"/>
              <a:t>16 </a:t>
            </a:r>
            <a:r>
              <a:rPr lang="zh-CN" altLang="en-US" dirty="0"/>
              <a:t>表示不可达）。</a:t>
            </a:r>
          </a:p>
          <a:p>
            <a:pPr lvl="1"/>
            <a:r>
              <a:rPr lang="zh-CN" altLang="en-US" dirty="0"/>
              <a:t>路由器之间交换的路由信息是路由器中的完整路由表，因而随着网络规模的扩大，开销也就增加。 </a:t>
            </a:r>
          </a:p>
          <a:p>
            <a:pPr lvl="1"/>
            <a:r>
              <a:rPr lang="zh-CN" altLang="zh-CN" dirty="0"/>
              <a:t>“坏消息传播得慢”，使更新过程的收敛时间过</a:t>
            </a:r>
            <a:r>
              <a:rPr lang="zh-CN" altLang="zh-CN" dirty="0" smtClean="0"/>
              <a:t>长</a:t>
            </a:r>
            <a:r>
              <a:rPr lang="zh-CN" altLang="en-US" dirty="0" smtClean="0"/>
              <a:t>。</a:t>
            </a:r>
            <a:endParaRPr lang="zh-CN" altLang="en-US" dirty="0"/>
          </a:p>
        </p:txBody>
      </p:sp>
    </p:spTree>
    <p:extLst>
      <p:ext uri="{BB962C8B-B14F-4D97-AF65-F5344CB8AC3E}">
        <p14:creationId xmlns:p14="http://schemas.microsoft.com/office/powerpoint/2010/main" xmlns="" val="131969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marL="342900" lvl="0" indent="-342900" eaLnBrk="1" hangingPunct="1">
              <a:lnSpc>
                <a:spcPct val="110000"/>
              </a:lnSpc>
              <a:spcBef>
                <a:spcPts val="600"/>
              </a:spcBef>
              <a:buClr>
                <a:srgbClr val="333399"/>
              </a:buClr>
              <a:buSzPct val="75000"/>
            </a:pPr>
            <a:r>
              <a:rPr lang="zh-CN" altLang="zh-CN" sz="2800" b="1" kern="0" dirty="0" smtClean="0">
                <a:solidFill>
                  <a:srgbClr val="000000"/>
                </a:solidFill>
                <a:latin typeface="Arial"/>
                <a:ea typeface="黑体" pitchFamily="2" charset="-122"/>
              </a:rPr>
              <a:t>某自治系统采用</a:t>
            </a:r>
            <a:r>
              <a:rPr lang="en-US" altLang="zh-CN" sz="2800" b="1" kern="0" dirty="0" smtClean="0">
                <a:solidFill>
                  <a:srgbClr val="000000"/>
                </a:solidFill>
                <a:latin typeface="Arial"/>
                <a:ea typeface="黑体" pitchFamily="2" charset="-122"/>
              </a:rPr>
              <a:t>RIP</a:t>
            </a:r>
            <a:r>
              <a:rPr lang="zh-CN" altLang="zh-CN" sz="2800" b="1" kern="0" dirty="0" smtClean="0">
                <a:solidFill>
                  <a:srgbClr val="000000"/>
                </a:solidFill>
                <a:latin typeface="Arial"/>
                <a:ea typeface="黑体" pitchFamily="2" charset="-122"/>
              </a:rPr>
              <a:t>协议，若该自治系统内的路由器</a:t>
            </a:r>
            <a:r>
              <a:rPr lang="en-US" altLang="zh-CN" sz="2800" b="1" kern="0" dirty="0" smtClean="0">
                <a:solidFill>
                  <a:srgbClr val="000000"/>
                </a:solidFill>
                <a:latin typeface="Arial"/>
                <a:ea typeface="黑体" pitchFamily="2" charset="-122"/>
              </a:rPr>
              <a:t>R1</a:t>
            </a:r>
            <a:r>
              <a:rPr lang="zh-CN" altLang="zh-CN" sz="2800" b="1" kern="0" dirty="0" smtClean="0">
                <a:solidFill>
                  <a:srgbClr val="000000"/>
                </a:solidFill>
                <a:latin typeface="Arial"/>
                <a:ea typeface="黑体" pitchFamily="2" charset="-122"/>
              </a:rPr>
              <a:t>收到其邻居路由器</a:t>
            </a:r>
            <a:r>
              <a:rPr lang="en-US" altLang="zh-CN" sz="2800" b="1" kern="0" dirty="0" smtClean="0">
                <a:solidFill>
                  <a:srgbClr val="000000"/>
                </a:solidFill>
                <a:latin typeface="Arial"/>
                <a:ea typeface="黑体" pitchFamily="2" charset="-122"/>
              </a:rPr>
              <a:t>R2</a:t>
            </a:r>
            <a:r>
              <a:rPr lang="zh-CN" altLang="zh-CN" sz="2800" b="1" kern="0" dirty="0" smtClean="0">
                <a:solidFill>
                  <a:srgbClr val="000000"/>
                </a:solidFill>
                <a:latin typeface="Arial"/>
                <a:ea typeface="黑体" pitchFamily="2" charset="-122"/>
              </a:rPr>
              <a:t>的距离矢量中包含信息＜</a:t>
            </a:r>
            <a:r>
              <a:rPr lang="en-US" altLang="zh-CN" sz="2800" b="1" kern="0" dirty="0" smtClean="0">
                <a:solidFill>
                  <a:srgbClr val="000000"/>
                </a:solidFill>
                <a:latin typeface="Arial"/>
                <a:ea typeface="黑体" pitchFamily="2" charset="-122"/>
              </a:rPr>
              <a:t>net1</a:t>
            </a:r>
            <a:r>
              <a:rPr lang="zh-CN" altLang="zh-CN" sz="2800" b="1" kern="0" dirty="0" smtClean="0">
                <a:solidFill>
                  <a:srgbClr val="000000"/>
                </a:solidFill>
                <a:latin typeface="Arial"/>
                <a:ea typeface="黑体" pitchFamily="2" charset="-122"/>
              </a:rPr>
              <a:t>，</a:t>
            </a:r>
            <a:r>
              <a:rPr lang="en-US" altLang="zh-CN" sz="2800" b="1" kern="0" dirty="0" smtClean="0">
                <a:solidFill>
                  <a:srgbClr val="000000"/>
                </a:solidFill>
                <a:latin typeface="Arial"/>
                <a:ea typeface="黑体" pitchFamily="2" charset="-122"/>
              </a:rPr>
              <a:t>16</a:t>
            </a:r>
            <a:r>
              <a:rPr lang="zh-CN" altLang="zh-CN" sz="2800" b="1" kern="0" dirty="0" smtClean="0">
                <a:solidFill>
                  <a:srgbClr val="000000"/>
                </a:solidFill>
                <a:latin typeface="Arial"/>
                <a:ea typeface="黑体" pitchFamily="2" charset="-122"/>
              </a:rPr>
              <a:t>＞，则可能得出的结论是</a:t>
            </a:r>
          </a:p>
        </p:txBody>
      </p:sp>
      <p:sp>
        <p:nvSpPr>
          <p:cNvPr id="6" name="TextBox 5"/>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R2</a:t>
            </a:r>
            <a:r>
              <a:rPr lang="zh-CN" altLang="zh-CN" sz="2800" b="1" kern="0" dirty="0" smtClean="0">
                <a:solidFill>
                  <a:srgbClr val="000000"/>
                </a:solidFill>
                <a:latin typeface="Arial"/>
                <a:ea typeface="黑体" pitchFamily="2" charset="-122"/>
              </a:rPr>
              <a:t>可以经过</a:t>
            </a:r>
            <a:r>
              <a:rPr lang="en-US" altLang="zh-CN" sz="2800" b="1" kern="0" dirty="0" smtClean="0">
                <a:solidFill>
                  <a:srgbClr val="000000"/>
                </a:solidFill>
                <a:latin typeface="Arial"/>
                <a:ea typeface="黑体" pitchFamily="2" charset="-122"/>
              </a:rPr>
              <a:t>R1</a:t>
            </a:r>
            <a:r>
              <a:rPr lang="zh-CN" altLang="zh-CN" sz="2800" b="1" kern="0" dirty="0" smtClean="0">
                <a:solidFill>
                  <a:srgbClr val="000000"/>
                </a:solidFill>
                <a:latin typeface="Arial"/>
                <a:ea typeface="黑体" pitchFamily="2" charset="-122"/>
              </a:rPr>
              <a:t>到达</a:t>
            </a:r>
            <a:r>
              <a:rPr lang="en-US" altLang="zh-CN" sz="2800" b="1" kern="0" dirty="0" smtClean="0">
                <a:solidFill>
                  <a:srgbClr val="000000"/>
                </a:solidFill>
                <a:latin typeface="Arial"/>
                <a:ea typeface="黑体" pitchFamily="2" charset="-122"/>
              </a:rPr>
              <a:t>net1</a:t>
            </a:r>
            <a:r>
              <a:rPr lang="zh-CN" altLang="zh-CN" sz="2800" b="1" kern="0" dirty="0" smtClean="0">
                <a:solidFill>
                  <a:srgbClr val="000000"/>
                </a:solidFill>
                <a:latin typeface="Arial"/>
                <a:ea typeface="黑体" pitchFamily="2" charset="-122"/>
              </a:rPr>
              <a:t>，跳数为</a:t>
            </a:r>
            <a:r>
              <a:rPr lang="en-US" altLang="zh-CN" sz="2800" b="1" kern="0" dirty="0" smtClean="0">
                <a:solidFill>
                  <a:srgbClr val="000000"/>
                </a:solidFill>
                <a:latin typeface="Arial"/>
                <a:ea typeface="黑体" pitchFamily="2" charset="-122"/>
              </a:rPr>
              <a:t>17</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R2</a:t>
            </a:r>
            <a:r>
              <a:rPr lang="zh-CN" altLang="zh-CN" sz="2800" b="1" kern="0" dirty="0" smtClean="0">
                <a:solidFill>
                  <a:srgbClr val="000000"/>
                </a:solidFill>
                <a:latin typeface="Arial"/>
                <a:ea typeface="黑体" pitchFamily="2" charset="-122"/>
              </a:rPr>
              <a:t>可以到达</a:t>
            </a:r>
            <a:r>
              <a:rPr lang="en-US" altLang="zh-CN" sz="2800" b="1" kern="0" dirty="0" smtClean="0">
                <a:solidFill>
                  <a:srgbClr val="000000"/>
                </a:solidFill>
                <a:latin typeface="Arial"/>
                <a:ea typeface="黑体" pitchFamily="2" charset="-122"/>
              </a:rPr>
              <a:t>net1</a:t>
            </a:r>
            <a:r>
              <a:rPr lang="zh-CN" altLang="zh-CN" sz="2800" b="1" kern="0" dirty="0" smtClean="0">
                <a:solidFill>
                  <a:srgbClr val="000000"/>
                </a:solidFill>
                <a:latin typeface="Arial"/>
                <a:ea typeface="黑体" pitchFamily="2" charset="-122"/>
              </a:rPr>
              <a:t>，跳数为</a:t>
            </a:r>
            <a:r>
              <a:rPr lang="en-US" altLang="zh-CN" sz="2800" b="1" kern="0" dirty="0" smtClean="0">
                <a:solidFill>
                  <a:srgbClr val="000000"/>
                </a:solidFill>
                <a:latin typeface="Arial"/>
                <a:ea typeface="黑体" pitchFamily="2" charset="-122"/>
              </a:rPr>
              <a:t>16</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R1</a:t>
            </a:r>
            <a:r>
              <a:rPr lang="zh-CN" altLang="zh-CN" sz="2800" b="1" kern="0" dirty="0" smtClean="0">
                <a:solidFill>
                  <a:srgbClr val="000000"/>
                </a:solidFill>
                <a:latin typeface="Arial"/>
                <a:ea typeface="黑体" pitchFamily="2" charset="-122"/>
              </a:rPr>
              <a:t>可以经过</a:t>
            </a:r>
            <a:r>
              <a:rPr lang="en-US" altLang="zh-CN" sz="2800" b="1" kern="0" dirty="0" smtClean="0">
                <a:solidFill>
                  <a:srgbClr val="000000"/>
                </a:solidFill>
                <a:latin typeface="Arial"/>
                <a:ea typeface="黑体" pitchFamily="2" charset="-122"/>
              </a:rPr>
              <a:t>R2</a:t>
            </a:r>
            <a:r>
              <a:rPr lang="zh-CN" altLang="zh-CN" sz="2800" b="1" kern="0" dirty="0" smtClean="0">
                <a:solidFill>
                  <a:srgbClr val="000000"/>
                </a:solidFill>
                <a:latin typeface="Arial"/>
                <a:ea typeface="黑体" pitchFamily="2" charset="-122"/>
              </a:rPr>
              <a:t>到达</a:t>
            </a:r>
            <a:r>
              <a:rPr lang="en-US" altLang="zh-CN" sz="2800" b="1" kern="0" dirty="0" smtClean="0">
                <a:solidFill>
                  <a:srgbClr val="000000"/>
                </a:solidFill>
                <a:latin typeface="Arial"/>
                <a:ea typeface="黑体" pitchFamily="2" charset="-122"/>
              </a:rPr>
              <a:t>net1</a:t>
            </a:r>
            <a:r>
              <a:rPr lang="zh-CN" altLang="zh-CN" sz="2800" b="1" kern="0" dirty="0" smtClean="0">
                <a:solidFill>
                  <a:srgbClr val="000000"/>
                </a:solidFill>
                <a:latin typeface="Arial"/>
                <a:ea typeface="黑体" pitchFamily="2" charset="-122"/>
              </a:rPr>
              <a:t>，跳数为</a:t>
            </a:r>
            <a:r>
              <a:rPr lang="en-US" altLang="zh-CN" sz="2800" b="1" kern="0" dirty="0" smtClean="0">
                <a:solidFill>
                  <a:srgbClr val="000000"/>
                </a:solidFill>
                <a:latin typeface="Arial"/>
                <a:ea typeface="黑体" pitchFamily="2" charset="-122"/>
              </a:rPr>
              <a:t>17</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R1</a:t>
            </a:r>
            <a:r>
              <a:rPr lang="zh-CN" altLang="zh-CN" sz="2800" b="1" kern="0" dirty="0" smtClean="0">
                <a:solidFill>
                  <a:srgbClr val="000000"/>
                </a:solidFill>
                <a:latin typeface="Arial"/>
                <a:ea typeface="黑体" pitchFamily="2" charset="-122"/>
              </a:rPr>
              <a:t>不能经过</a:t>
            </a:r>
            <a:r>
              <a:rPr lang="en-US" altLang="zh-CN" sz="2800" b="1" kern="0" dirty="0" smtClean="0">
                <a:solidFill>
                  <a:srgbClr val="000000"/>
                </a:solidFill>
                <a:latin typeface="Arial"/>
                <a:ea typeface="黑体" pitchFamily="2" charset="-122"/>
              </a:rPr>
              <a:t>R2</a:t>
            </a:r>
            <a:r>
              <a:rPr lang="zh-CN" altLang="zh-CN" sz="2800" b="1" kern="0" dirty="0" smtClean="0">
                <a:solidFill>
                  <a:srgbClr val="000000"/>
                </a:solidFill>
                <a:latin typeface="Arial"/>
                <a:ea typeface="黑体" pitchFamily="2" charset="-122"/>
              </a:rPr>
              <a:t>到达</a:t>
            </a:r>
            <a:r>
              <a:rPr lang="en-US" altLang="zh-CN" sz="2800" b="1" kern="0" dirty="0" smtClean="0">
                <a:solidFill>
                  <a:srgbClr val="000000"/>
                </a:solidFill>
                <a:latin typeface="Arial"/>
                <a:ea typeface="黑体" pitchFamily="2" charset="-122"/>
              </a:rPr>
              <a:t>net1</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2"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1F8.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dirty="0"/>
              <a:t>4.5.3  </a:t>
            </a:r>
            <a:r>
              <a:rPr lang="zh-CN" altLang="en-US" dirty="0"/>
              <a:t>内部网关协议 </a:t>
            </a:r>
            <a:r>
              <a:rPr lang="en-US" altLang="zh-CN" dirty="0" smtClean="0"/>
              <a:t>OSPF</a:t>
            </a:r>
            <a:endParaRPr lang="en-US" altLang="zh-CN" sz="3600" dirty="0"/>
          </a:p>
        </p:txBody>
      </p:sp>
      <p:sp>
        <p:nvSpPr>
          <p:cNvPr id="580611" name="Rectangle 3"/>
          <p:cNvSpPr>
            <a:spLocks noGrp="1" noChangeArrowheads="1"/>
          </p:cNvSpPr>
          <p:nvPr>
            <p:ph idx="1"/>
          </p:nvPr>
        </p:nvSpPr>
        <p:spPr>
          <a:noFill/>
        </p:spPr>
        <p:txBody>
          <a:bodyPr/>
          <a:lstStyle/>
          <a:p>
            <a:pPr>
              <a:spcBef>
                <a:spcPts val="1200"/>
              </a:spcBef>
            </a:pPr>
            <a:r>
              <a:rPr lang="zh-CN" altLang="zh-CN" dirty="0" smtClean="0"/>
              <a:t>开放</a:t>
            </a:r>
            <a:r>
              <a:rPr lang="zh-CN" altLang="zh-CN" dirty="0"/>
              <a:t>最短路径</a:t>
            </a:r>
            <a:r>
              <a:rPr lang="zh-CN" altLang="zh-CN" dirty="0" smtClean="0"/>
              <a:t>优先</a:t>
            </a:r>
            <a:r>
              <a:rPr lang="en-US" altLang="zh-CN" dirty="0" smtClean="0"/>
              <a:t> OSPF </a:t>
            </a:r>
            <a:r>
              <a:rPr lang="en-US" altLang="zh-CN" dirty="0"/>
              <a:t>(Open Shortest Path First</a:t>
            </a:r>
            <a:r>
              <a:rPr lang="en-US" altLang="zh-CN" dirty="0" smtClean="0"/>
              <a:t>)</a:t>
            </a:r>
            <a:r>
              <a:rPr lang="zh-CN" altLang="zh-CN" dirty="0" smtClean="0"/>
              <a:t>是</a:t>
            </a:r>
            <a:r>
              <a:rPr lang="zh-CN" altLang="zh-CN" dirty="0"/>
              <a:t>为</a:t>
            </a:r>
            <a:r>
              <a:rPr lang="zh-CN" altLang="zh-CN" dirty="0" smtClean="0"/>
              <a:t>克服</a:t>
            </a:r>
            <a:r>
              <a:rPr lang="en-US" altLang="zh-CN" dirty="0" smtClean="0"/>
              <a:t> RIP </a:t>
            </a:r>
            <a:r>
              <a:rPr lang="zh-CN" altLang="zh-CN" dirty="0" smtClean="0"/>
              <a:t>的</a:t>
            </a:r>
            <a:r>
              <a:rPr lang="zh-CN" altLang="zh-CN" dirty="0"/>
              <a:t>缺点</a:t>
            </a:r>
            <a:r>
              <a:rPr lang="zh-CN" altLang="zh-CN" dirty="0" smtClean="0"/>
              <a:t>在</a:t>
            </a:r>
            <a:r>
              <a:rPr lang="en-US" altLang="zh-CN" dirty="0" smtClean="0"/>
              <a:t> 1989 </a:t>
            </a:r>
            <a:r>
              <a:rPr lang="zh-CN" altLang="zh-CN" dirty="0" smtClean="0"/>
              <a:t>年</a:t>
            </a:r>
            <a:r>
              <a:rPr lang="zh-CN" altLang="zh-CN" dirty="0"/>
              <a:t>开发出来的</a:t>
            </a:r>
            <a:r>
              <a:rPr lang="zh-CN" altLang="zh-CN" dirty="0" smtClean="0"/>
              <a:t>。</a:t>
            </a:r>
            <a:endParaRPr lang="en-US" altLang="zh-CN" dirty="0" smtClean="0"/>
          </a:p>
          <a:p>
            <a:pPr>
              <a:spcBef>
                <a:spcPts val="1200"/>
              </a:spcBef>
            </a:pPr>
            <a:r>
              <a:rPr lang="en-US" altLang="zh-CN" dirty="0" smtClean="0">
                <a:solidFill>
                  <a:srgbClr val="0000FF"/>
                </a:solidFill>
              </a:rPr>
              <a:t>OSPF </a:t>
            </a:r>
            <a:r>
              <a:rPr lang="zh-CN" altLang="zh-CN" dirty="0" smtClean="0">
                <a:solidFill>
                  <a:srgbClr val="0000FF"/>
                </a:solidFill>
              </a:rPr>
              <a:t>的原理</a:t>
            </a:r>
            <a:r>
              <a:rPr lang="zh-CN" altLang="zh-CN" dirty="0">
                <a:solidFill>
                  <a:srgbClr val="0000FF"/>
                </a:solidFill>
              </a:rPr>
              <a:t>很简单，但实现起来却较复杂</a:t>
            </a:r>
            <a:r>
              <a:rPr lang="zh-CN" altLang="zh-CN" dirty="0" smtClean="0">
                <a:solidFill>
                  <a:srgbClr val="0000FF"/>
                </a:solidFill>
              </a:rPr>
              <a:t>。</a:t>
            </a:r>
            <a:endParaRPr lang="en-US" altLang="zh-CN" dirty="0" smtClean="0">
              <a:solidFill>
                <a:srgbClr val="0000FF"/>
              </a:solidFill>
            </a:endParaRPr>
          </a:p>
        </p:txBody>
      </p:sp>
    </p:spTree>
    <p:extLst>
      <p:ext uri="{BB962C8B-B14F-4D97-AF65-F5344CB8AC3E}">
        <p14:creationId xmlns:p14="http://schemas.microsoft.com/office/powerpoint/2010/main" xmlns="" val="426075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nSpc>
                <a:spcPct val="90000"/>
              </a:lnSpc>
            </a:pPr>
            <a:r>
              <a:rPr lang="en-US" altLang="zh-CN" dirty="0"/>
              <a:t>1.  OSPF </a:t>
            </a:r>
            <a:r>
              <a:rPr lang="zh-CN" altLang="en-US" dirty="0"/>
              <a:t>协议的基本特点</a:t>
            </a:r>
          </a:p>
        </p:txBody>
      </p:sp>
      <p:sp>
        <p:nvSpPr>
          <p:cNvPr id="58061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a:t>
            </a:r>
            <a:r>
              <a:rPr lang="zh-CN" altLang="en-US" dirty="0">
                <a:solidFill>
                  <a:srgbClr val="FF0000"/>
                </a:solidFill>
              </a:rPr>
              <a:t>开放</a:t>
            </a:r>
            <a:r>
              <a:rPr lang="zh-CN" altLang="en-US" dirty="0"/>
              <a:t>”表明 </a:t>
            </a:r>
            <a:r>
              <a:rPr lang="en-US" altLang="zh-CN" dirty="0"/>
              <a:t>OSPF </a:t>
            </a:r>
            <a:r>
              <a:rPr lang="zh-CN" altLang="en-US" dirty="0"/>
              <a:t>协议不是受某一家厂商控制，而是公开发表的。</a:t>
            </a:r>
          </a:p>
          <a:p>
            <a:pPr>
              <a:spcBef>
                <a:spcPts val="1200"/>
              </a:spcBef>
            </a:pPr>
            <a:r>
              <a:rPr lang="zh-CN" altLang="en-US" dirty="0"/>
              <a:t>“</a:t>
            </a:r>
            <a:r>
              <a:rPr lang="zh-CN" altLang="en-US" dirty="0">
                <a:solidFill>
                  <a:srgbClr val="FF0000"/>
                </a:solidFill>
              </a:rPr>
              <a:t>最短路径优先</a:t>
            </a:r>
            <a:r>
              <a:rPr lang="zh-CN" altLang="en-US" dirty="0"/>
              <a:t>”是因为使用了 </a:t>
            </a:r>
            <a:r>
              <a:rPr lang="en-US" altLang="zh-CN" dirty="0" err="1"/>
              <a:t>Dijkstra</a:t>
            </a:r>
            <a:r>
              <a:rPr lang="en-US" altLang="zh-CN" dirty="0"/>
              <a:t> </a:t>
            </a:r>
            <a:r>
              <a:rPr lang="zh-CN" altLang="en-US" dirty="0"/>
              <a:t>提出的最短路径</a:t>
            </a:r>
            <a:r>
              <a:rPr lang="zh-CN" altLang="en-US" dirty="0" smtClean="0"/>
              <a:t>算法 </a:t>
            </a:r>
            <a:r>
              <a:rPr lang="en-US" altLang="zh-CN" dirty="0" smtClean="0"/>
              <a:t>SPF</a:t>
            </a:r>
            <a:endParaRPr lang="en-US" altLang="zh-CN" dirty="0"/>
          </a:p>
          <a:p>
            <a:pPr>
              <a:spcBef>
                <a:spcPts val="1200"/>
              </a:spcBef>
            </a:pPr>
            <a:r>
              <a:rPr lang="zh-CN" altLang="en-US" dirty="0"/>
              <a:t>采用</a:t>
            </a:r>
            <a:r>
              <a:rPr lang="zh-CN" altLang="en-US" dirty="0">
                <a:solidFill>
                  <a:srgbClr val="FF0000"/>
                </a:solidFill>
              </a:rPr>
              <a:t>分布式的链路状态</a:t>
            </a:r>
            <a:r>
              <a:rPr lang="zh-CN" altLang="en-US" dirty="0" smtClean="0">
                <a:solidFill>
                  <a:srgbClr val="FF0000"/>
                </a:solidFill>
              </a:rPr>
              <a:t>协议</a:t>
            </a:r>
            <a:r>
              <a:rPr lang="zh-CN" altLang="en-US" dirty="0" smtClean="0"/>
              <a:t> </a:t>
            </a:r>
            <a:r>
              <a:rPr lang="en-US" altLang="zh-CN" dirty="0" smtClean="0"/>
              <a:t>(</a:t>
            </a:r>
            <a:r>
              <a:rPr lang="en-US" altLang="zh-CN" dirty="0"/>
              <a:t>link state protocol)</a:t>
            </a:r>
            <a:r>
              <a:rPr lang="zh-CN" altLang="en-US" dirty="0" smtClean="0"/>
              <a:t>。 </a:t>
            </a:r>
            <a:endParaRPr lang="zh-CN" altLang="en-US" dirty="0"/>
          </a:p>
          <a:p>
            <a:pPr>
              <a:spcBef>
                <a:spcPts val="1200"/>
              </a:spcBef>
            </a:pPr>
            <a:r>
              <a:rPr lang="zh-CN" altLang="en-US" dirty="0" smtClean="0">
                <a:solidFill>
                  <a:srgbClr val="FF0000"/>
                </a:solidFill>
              </a:rPr>
              <a:t>注意：</a:t>
            </a:r>
            <a:r>
              <a:rPr lang="en-US" altLang="zh-CN" dirty="0" smtClean="0"/>
              <a:t>OSPF </a:t>
            </a:r>
            <a:r>
              <a:rPr lang="zh-CN" altLang="en-US" dirty="0"/>
              <a:t>只是一个协议的名字，它并不表示其他的路由选择协议不是“最短路径优先”</a:t>
            </a:r>
            <a:r>
              <a:rPr lang="zh-CN" altLang="en-US" dirty="0" smtClean="0"/>
              <a:t>。</a:t>
            </a:r>
            <a:endParaRPr lang="zh-CN" altLang="en-US" dirty="0"/>
          </a:p>
        </p:txBody>
      </p:sp>
    </p:spTree>
    <p:extLst>
      <p:ext uri="{BB962C8B-B14F-4D97-AF65-F5344CB8AC3E}">
        <p14:creationId xmlns:p14="http://schemas.microsoft.com/office/powerpoint/2010/main" xmlns="" val="204707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zh-CN" altLang="en-US"/>
              <a:t>三个要点 </a:t>
            </a:r>
          </a:p>
        </p:txBody>
      </p:sp>
      <p:sp>
        <p:nvSpPr>
          <p:cNvPr id="581635" name="Rectangle 3"/>
          <p:cNvSpPr>
            <a:spLocks noGrp="1" noChangeArrowheads="1"/>
          </p:cNvSpPr>
          <p:nvPr>
            <p:ph idx="1"/>
          </p:nvPr>
        </p:nvSpPr>
        <p:spPr>
          <a:noFill/>
        </p:spPr>
        <p:txBody>
          <a:bodyPr/>
          <a:lstStyle/>
          <a:p>
            <a:r>
              <a:rPr lang="zh-CN" altLang="en-US" dirty="0">
                <a:solidFill>
                  <a:srgbClr val="FF0000"/>
                </a:solidFill>
              </a:rPr>
              <a:t>向本自治系统中所有路由器发送信息，</a:t>
            </a:r>
            <a:r>
              <a:rPr lang="zh-CN" altLang="en-US" dirty="0"/>
              <a:t>这里使用的方法是</a:t>
            </a:r>
            <a:r>
              <a:rPr lang="zh-CN" altLang="en-US" dirty="0">
                <a:solidFill>
                  <a:srgbClr val="FF0000"/>
                </a:solidFill>
              </a:rPr>
              <a:t>洪泛法。</a:t>
            </a:r>
          </a:p>
          <a:p>
            <a:r>
              <a:rPr lang="zh-CN" altLang="en-US" dirty="0"/>
              <a:t>发送的信息就是与本路由器</a:t>
            </a:r>
            <a:r>
              <a:rPr lang="zh-CN" altLang="en-US" dirty="0">
                <a:solidFill>
                  <a:srgbClr val="FF0000"/>
                </a:solidFill>
              </a:rPr>
              <a:t>相邻</a:t>
            </a:r>
            <a:r>
              <a:rPr lang="zh-CN" altLang="en-US" dirty="0"/>
              <a:t>的所有路由器的链路状态，但这只是路由器所知道的</a:t>
            </a:r>
            <a:r>
              <a:rPr lang="zh-CN" altLang="en-US" dirty="0">
                <a:solidFill>
                  <a:srgbClr val="FF0000"/>
                </a:solidFill>
              </a:rPr>
              <a:t>部分信息。</a:t>
            </a:r>
            <a:endParaRPr lang="en-US" altLang="zh-CN" dirty="0">
              <a:solidFill>
                <a:srgbClr val="FF0000"/>
              </a:solidFill>
            </a:endParaRPr>
          </a:p>
          <a:p>
            <a:pPr lvl="1"/>
            <a:r>
              <a:rPr lang="zh-CN" altLang="en-US" sz="2800" dirty="0" smtClean="0">
                <a:solidFill>
                  <a:srgbClr val="0000FF"/>
                </a:solidFill>
                <a:latin typeface="Arial" charset="0"/>
              </a:rPr>
              <a:t>“链路状态”</a:t>
            </a:r>
            <a:r>
              <a:rPr lang="zh-CN" altLang="en-US" sz="2800" dirty="0">
                <a:solidFill>
                  <a:srgbClr val="0000FF"/>
                </a:solidFill>
                <a:latin typeface="Arial" charset="0"/>
              </a:rPr>
              <a:t>就是说明本路由器都和哪些路由器相邻，以及该链路的“</a:t>
            </a:r>
            <a:r>
              <a:rPr lang="zh-CN" altLang="en-US" sz="2800" dirty="0">
                <a:solidFill>
                  <a:srgbClr val="FF0000"/>
                </a:solidFill>
                <a:latin typeface="Arial" charset="0"/>
              </a:rPr>
              <a:t>度量</a:t>
            </a:r>
            <a:r>
              <a:rPr lang="zh-CN" altLang="en-US" sz="2800" dirty="0">
                <a:solidFill>
                  <a:srgbClr val="0000FF"/>
                </a:solidFill>
                <a:latin typeface="Arial" charset="0"/>
              </a:rPr>
              <a:t>”</a:t>
            </a:r>
            <a:r>
              <a:rPr lang="en-US" altLang="zh-CN" sz="2800" dirty="0">
                <a:solidFill>
                  <a:srgbClr val="0000FF"/>
                </a:solidFill>
                <a:latin typeface="Arial" charset="0"/>
              </a:rPr>
              <a:t>(metric)</a:t>
            </a:r>
            <a:r>
              <a:rPr lang="zh-CN" altLang="en-US" sz="2800" dirty="0">
                <a:solidFill>
                  <a:srgbClr val="0000FF"/>
                </a:solidFill>
                <a:latin typeface="Arial" charset="0"/>
              </a:rPr>
              <a:t>。</a:t>
            </a:r>
            <a:r>
              <a:rPr lang="zh-CN" altLang="en-US" sz="2800" dirty="0">
                <a:solidFill>
                  <a:srgbClr val="0000FF"/>
                </a:solidFill>
              </a:rPr>
              <a:t> </a:t>
            </a:r>
          </a:p>
          <a:p>
            <a:r>
              <a:rPr lang="zh-CN" altLang="en-US" dirty="0"/>
              <a:t>只有当链路状态</a:t>
            </a:r>
            <a:r>
              <a:rPr lang="zh-CN" altLang="en-US" dirty="0">
                <a:solidFill>
                  <a:srgbClr val="FF0000"/>
                </a:solidFill>
              </a:rPr>
              <a:t>发生变化</a:t>
            </a:r>
            <a:r>
              <a:rPr lang="zh-CN" altLang="en-US" dirty="0"/>
              <a:t>时，路由器才用洪泛法向所有路由器发送此信息。  </a:t>
            </a:r>
          </a:p>
        </p:txBody>
      </p:sp>
    </p:spTree>
    <p:extLst>
      <p:ext uri="{BB962C8B-B14F-4D97-AF65-F5344CB8AC3E}">
        <p14:creationId xmlns:p14="http://schemas.microsoft.com/office/powerpoint/2010/main" xmlns="" val="2542121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zh-CN" altLang="en-US" sz="4000" dirty="0"/>
              <a:t>链路状态</a:t>
            </a:r>
            <a:r>
              <a:rPr lang="zh-CN" altLang="en-US" sz="4000" dirty="0" smtClean="0"/>
              <a:t>数据库 </a:t>
            </a:r>
            <a:r>
              <a:rPr lang="en-US" altLang="zh-CN" sz="3200" dirty="0" smtClean="0"/>
              <a:t>(</a:t>
            </a:r>
            <a:r>
              <a:rPr lang="en-US" altLang="zh-CN" sz="3200" dirty="0"/>
              <a:t>link-state database)</a:t>
            </a:r>
            <a:r>
              <a:rPr lang="en-US" altLang="zh-CN" sz="4000" dirty="0"/>
              <a:t> </a:t>
            </a:r>
          </a:p>
        </p:txBody>
      </p:sp>
      <p:sp>
        <p:nvSpPr>
          <p:cNvPr id="58265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en-US" dirty="0"/>
              <a:t>由于各路由器之间频繁地交换链路状态信息，因此所有的路由器最终都能建立一个链路状态数据库。</a:t>
            </a:r>
          </a:p>
          <a:p>
            <a:pPr>
              <a:lnSpc>
                <a:spcPct val="100000"/>
              </a:lnSpc>
            </a:pPr>
            <a:r>
              <a:rPr lang="zh-CN" altLang="en-US" dirty="0"/>
              <a:t>这个数据库实际上就是</a:t>
            </a:r>
            <a:r>
              <a:rPr lang="zh-CN" altLang="en-US" dirty="0">
                <a:solidFill>
                  <a:srgbClr val="FF0000"/>
                </a:solidFill>
              </a:rPr>
              <a:t>全网的拓扑结构图，它在全网范围内是一致的</a:t>
            </a:r>
            <a:r>
              <a:rPr lang="zh-CN" altLang="en-US" dirty="0"/>
              <a:t>（这称为链路状态数据库的同步）。</a:t>
            </a:r>
          </a:p>
          <a:p>
            <a:pPr>
              <a:lnSpc>
                <a:spcPct val="100000"/>
              </a:lnSpc>
            </a:pPr>
            <a:r>
              <a:rPr lang="en-US" altLang="zh-CN" dirty="0"/>
              <a:t>OSPF </a:t>
            </a:r>
            <a:r>
              <a:rPr lang="zh-CN" altLang="en-US" dirty="0"/>
              <a:t>的链路状态数据库能</a:t>
            </a:r>
            <a:r>
              <a:rPr lang="zh-CN" altLang="en-US" dirty="0">
                <a:solidFill>
                  <a:srgbClr val="FF0000"/>
                </a:solidFill>
              </a:rPr>
              <a:t>较快地进行更新，</a:t>
            </a:r>
            <a:r>
              <a:rPr lang="zh-CN" altLang="en-US" dirty="0"/>
              <a:t>使各个路由器能及时更新其路由表</a:t>
            </a:r>
            <a:r>
              <a:rPr lang="zh-CN" altLang="en-US" dirty="0" smtClean="0"/>
              <a:t>。</a:t>
            </a:r>
            <a:endParaRPr lang="en-US" altLang="zh-CN" dirty="0" smtClean="0"/>
          </a:p>
          <a:p>
            <a:pPr>
              <a:lnSpc>
                <a:spcPct val="100000"/>
              </a:lnSpc>
            </a:pPr>
            <a:r>
              <a:rPr lang="en-US" altLang="zh-CN" dirty="0" smtClean="0">
                <a:solidFill>
                  <a:srgbClr val="0000FF"/>
                </a:solidFill>
              </a:rPr>
              <a:t>OSPF </a:t>
            </a:r>
            <a:r>
              <a:rPr lang="zh-CN" altLang="en-US" dirty="0">
                <a:solidFill>
                  <a:srgbClr val="0000FF"/>
                </a:solidFill>
              </a:rPr>
              <a:t>的更新过程收敛得快是其重要优点</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xmlns="" val="285549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idx="4294967295"/>
          </p:nvPr>
        </p:nvSpPr>
        <p:spPr>
          <a:xfrm>
            <a:off x="886154" y="44624"/>
            <a:ext cx="8243310" cy="576138"/>
          </a:xfrm>
          <a:solidFill>
            <a:srgbClr val="66FF66"/>
          </a:solidFill>
        </p:spPr>
        <p:txBody>
          <a:bodyPr/>
          <a:lstStyle/>
          <a:p>
            <a:pPr algn="ctr"/>
            <a:r>
              <a:rPr lang="en-US" altLang="zh-CN" sz="3600" dirty="0"/>
              <a:t>OSPF </a:t>
            </a:r>
            <a:r>
              <a:rPr lang="zh-CN" altLang="en-US" sz="3600" dirty="0" smtClean="0"/>
              <a:t>使用可靠</a:t>
            </a:r>
            <a:r>
              <a:rPr lang="zh-CN" altLang="en-US" sz="3600" dirty="0"/>
              <a:t>的洪泛</a:t>
            </a:r>
            <a:r>
              <a:rPr lang="zh-CN" altLang="en-US" sz="3600" dirty="0" smtClean="0"/>
              <a:t>法发送更新分组 </a:t>
            </a:r>
            <a:endParaRPr lang="zh-CN" altLang="en-US" sz="3600" dirty="0"/>
          </a:p>
        </p:txBody>
      </p:sp>
      <p:sp>
        <p:nvSpPr>
          <p:cNvPr id="593923" name="Rectangle 3"/>
          <p:cNvSpPr>
            <a:spLocks noChangeArrowheads="1"/>
          </p:cNvSpPr>
          <p:nvPr/>
        </p:nvSpPr>
        <p:spPr bwMode="auto">
          <a:xfrm>
            <a:off x="1363795" y="380635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593924" name="Rectangle 4"/>
          <p:cNvSpPr>
            <a:spLocks noChangeArrowheads="1"/>
          </p:cNvSpPr>
          <p:nvPr/>
        </p:nvSpPr>
        <p:spPr bwMode="auto">
          <a:xfrm>
            <a:off x="1363795" y="764704"/>
            <a:ext cx="7255801" cy="1531937"/>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593959" name="Text Box 39"/>
          <p:cNvSpPr txBox="1">
            <a:spLocks noChangeArrowheads="1"/>
          </p:cNvSpPr>
          <p:nvPr/>
        </p:nvSpPr>
        <p:spPr bwMode="auto">
          <a:xfrm>
            <a:off x="4251325" y="1347316"/>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更新报文</a:t>
            </a:r>
          </a:p>
        </p:txBody>
      </p:sp>
      <p:sp>
        <p:nvSpPr>
          <p:cNvPr id="593925" name="Line 5"/>
          <p:cNvSpPr>
            <a:spLocks noChangeShapeType="1"/>
          </p:cNvSpPr>
          <p:nvPr/>
        </p:nvSpPr>
        <p:spPr bwMode="auto">
          <a:xfrm>
            <a:off x="2297641" y="1032990"/>
            <a:ext cx="559964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6" name="Freeform 6"/>
          <p:cNvSpPr>
            <a:spLocks/>
          </p:cNvSpPr>
          <p:nvPr/>
        </p:nvSpPr>
        <p:spPr bwMode="auto">
          <a:xfrm>
            <a:off x="2297641" y="1032991"/>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7" name="Line 7"/>
          <p:cNvSpPr>
            <a:spLocks noChangeShapeType="1"/>
          </p:cNvSpPr>
          <p:nvPr/>
        </p:nvSpPr>
        <p:spPr bwMode="auto">
          <a:xfrm>
            <a:off x="4060429" y="1032991"/>
            <a:ext cx="0" cy="987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8" name="Line 8"/>
          <p:cNvSpPr>
            <a:spLocks noChangeShapeType="1"/>
          </p:cNvSpPr>
          <p:nvPr/>
        </p:nvSpPr>
        <p:spPr bwMode="auto">
          <a:xfrm>
            <a:off x="6134497" y="1032991"/>
            <a:ext cx="0" cy="987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29" name="Line 9"/>
          <p:cNvSpPr>
            <a:spLocks noChangeShapeType="1"/>
          </p:cNvSpPr>
          <p:nvPr/>
        </p:nvSpPr>
        <p:spPr bwMode="auto">
          <a:xfrm>
            <a:off x="4406107" y="1915640"/>
            <a:ext cx="519377"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0" name="Line 10"/>
          <p:cNvSpPr>
            <a:spLocks noChangeShapeType="1"/>
          </p:cNvSpPr>
          <p:nvPr/>
        </p:nvSpPr>
        <p:spPr bwMode="auto">
          <a:xfrm rot="-8873624">
            <a:off x="3271044" y="1558454"/>
            <a:ext cx="519377" cy="1587"/>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1" name="Line 11"/>
          <p:cNvSpPr>
            <a:spLocks noChangeShapeType="1"/>
          </p:cNvSpPr>
          <p:nvPr/>
        </p:nvSpPr>
        <p:spPr bwMode="auto">
          <a:xfrm rot="-5400000">
            <a:off x="3979333" y="1493366"/>
            <a:ext cx="447675"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2" name="Line 12"/>
          <p:cNvSpPr>
            <a:spLocks noChangeShapeType="1"/>
          </p:cNvSpPr>
          <p:nvPr/>
        </p:nvSpPr>
        <p:spPr bwMode="auto">
          <a:xfrm>
            <a:off x="2297641" y="2569690"/>
            <a:ext cx="559964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3" name="Freeform 13"/>
          <p:cNvSpPr>
            <a:spLocks/>
          </p:cNvSpPr>
          <p:nvPr/>
        </p:nvSpPr>
        <p:spPr bwMode="auto">
          <a:xfrm>
            <a:off x="2297641" y="2569690"/>
            <a:ext cx="5599642" cy="985838"/>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4" name="Line 14"/>
          <p:cNvSpPr>
            <a:spLocks noChangeShapeType="1"/>
          </p:cNvSpPr>
          <p:nvPr/>
        </p:nvSpPr>
        <p:spPr bwMode="auto">
          <a:xfrm>
            <a:off x="4060429" y="2569690"/>
            <a:ext cx="0" cy="98583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5" name="Line 15"/>
          <p:cNvSpPr>
            <a:spLocks noChangeShapeType="1"/>
          </p:cNvSpPr>
          <p:nvPr/>
        </p:nvSpPr>
        <p:spPr bwMode="auto">
          <a:xfrm>
            <a:off x="6134497" y="2569690"/>
            <a:ext cx="0" cy="98583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1" name="Group 71"/>
          <p:cNvGrpSpPr>
            <a:grpSpLocks/>
          </p:cNvGrpSpPr>
          <p:nvPr/>
        </p:nvGrpSpPr>
        <p:grpSpPr bwMode="auto">
          <a:xfrm>
            <a:off x="6273800" y="2782416"/>
            <a:ext cx="1159140" cy="449263"/>
            <a:chOff x="3648" y="1798"/>
            <a:chExt cx="674" cy="283"/>
          </a:xfrm>
        </p:grpSpPr>
        <p:sp>
          <p:nvSpPr>
            <p:cNvPr id="593937" name="Line 17"/>
            <p:cNvSpPr>
              <a:spLocks noChangeShapeType="1"/>
            </p:cNvSpPr>
            <p:nvPr/>
          </p:nvSpPr>
          <p:spPr bwMode="auto">
            <a:xfrm rot="-2260875">
              <a:off x="4021" y="2023"/>
              <a:ext cx="301" cy="1"/>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38" name="Line 18"/>
            <p:cNvSpPr>
              <a:spLocks noChangeShapeType="1"/>
            </p:cNvSpPr>
            <p:nvPr/>
          </p:nvSpPr>
          <p:spPr bwMode="auto">
            <a:xfrm rot="-5400000">
              <a:off x="3506" y="1940"/>
              <a:ext cx="283"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39" name="Line 19"/>
          <p:cNvSpPr>
            <a:spLocks noChangeShapeType="1"/>
          </p:cNvSpPr>
          <p:nvPr/>
        </p:nvSpPr>
        <p:spPr bwMode="auto">
          <a:xfrm>
            <a:off x="2297642" y="4104804"/>
            <a:ext cx="5582444" cy="158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0" name="Freeform 20"/>
          <p:cNvSpPr>
            <a:spLocks/>
          </p:cNvSpPr>
          <p:nvPr/>
        </p:nvSpPr>
        <p:spPr bwMode="auto">
          <a:xfrm>
            <a:off x="2297641" y="4104804"/>
            <a:ext cx="5599642" cy="987425"/>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1" name="Line 21"/>
          <p:cNvSpPr>
            <a:spLocks noChangeShapeType="1"/>
          </p:cNvSpPr>
          <p:nvPr/>
        </p:nvSpPr>
        <p:spPr bwMode="auto">
          <a:xfrm>
            <a:off x="4060429" y="4104804"/>
            <a:ext cx="0" cy="987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2" name="Line 22"/>
          <p:cNvSpPr>
            <a:spLocks noChangeShapeType="1"/>
          </p:cNvSpPr>
          <p:nvPr/>
        </p:nvSpPr>
        <p:spPr bwMode="auto">
          <a:xfrm>
            <a:off x="6134497" y="4104804"/>
            <a:ext cx="0" cy="987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4" name="Line 24"/>
          <p:cNvSpPr>
            <a:spLocks noChangeShapeType="1"/>
          </p:cNvSpPr>
          <p:nvPr/>
        </p:nvSpPr>
        <p:spPr bwMode="auto">
          <a:xfrm>
            <a:off x="2297641" y="5641503"/>
            <a:ext cx="559964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5" name="Freeform 25"/>
          <p:cNvSpPr>
            <a:spLocks/>
          </p:cNvSpPr>
          <p:nvPr/>
        </p:nvSpPr>
        <p:spPr bwMode="auto">
          <a:xfrm>
            <a:off x="2283883" y="5641504"/>
            <a:ext cx="5601362" cy="985837"/>
          </a:xfrm>
          <a:custGeom>
            <a:avLst/>
            <a:gdLst>
              <a:gd name="T0" fmla="*/ 0 w 2550"/>
              <a:gd name="T1" fmla="*/ 6 h 528"/>
              <a:gd name="T2" fmla="*/ 829 w 2550"/>
              <a:gd name="T3" fmla="*/ 528 h 528"/>
              <a:gd name="T4" fmla="*/ 1764 w 2550"/>
              <a:gd name="T5" fmla="*/ 528 h 528"/>
              <a:gd name="T6" fmla="*/ 2550 w 2550"/>
              <a:gd name="T7" fmla="*/ 0 h 528"/>
            </a:gdLst>
            <a:ahLst/>
            <a:cxnLst>
              <a:cxn ang="0">
                <a:pos x="T0" y="T1"/>
              </a:cxn>
              <a:cxn ang="0">
                <a:pos x="T2" y="T3"/>
              </a:cxn>
              <a:cxn ang="0">
                <a:pos x="T4" y="T5"/>
              </a:cxn>
              <a:cxn ang="0">
                <a:pos x="T6" y="T7"/>
              </a:cxn>
            </a:cxnLst>
            <a:rect l="0" t="0" r="r" b="b"/>
            <a:pathLst>
              <a:path w="2550" h="528">
                <a:moveTo>
                  <a:pt x="0" y="6"/>
                </a:moveTo>
                <a:lnTo>
                  <a:pt x="829" y="528"/>
                </a:lnTo>
                <a:lnTo>
                  <a:pt x="1764" y="528"/>
                </a:lnTo>
                <a:lnTo>
                  <a:pt x="2550"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6" name="Line 26"/>
          <p:cNvSpPr>
            <a:spLocks noChangeShapeType="1"/>
          </p:cNvSpPr>
          <p:nvPr/>
        </p:nvSpPr>
        <p:spPr bwMode="auto">
          <a:xfrm>
            <a:off x="4060429" y="5641504"/>
            <a:ext cx="0" cy="9858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7" name="Line 27"/>
          <p:cNvSpPr>
            <a:spLocks noChangeShapeType="1"/>
          </p:cNvSpPr>
          <p:nvPr/>
        </p:nvSpPr>
        <p:spPr bwMode="auto">
          <a:xfrm>
            <a:off x="6134497" y="5641504"/>
            <a:ext cx="0" cy="9858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0" name="Group 70"/>
          <p:cNvGrpSpPr>
            <a:grpSpLocks/>
          </p:cNvGrpSpPr>
          <p:nvPr/>
        </p:nvGrpSpPr>
        <p:grpSpPr bwMode="auto">
          <a:xfrm>
            <a:off x="2901290" y="2453803"/>
            <a:ext cx="2369873" cy="239712"/>
            <a:chOff x="1687" y="1591"/>
            <a:chExt cx="1378" cy="151"/>
          </a:xfrm>
        </p:grpSpPr>
        <p:sp>
          <p:nvSpPr>
            <p:cNvPr id="593936" name="Line 16"/>
            <p:cNvSpPr>
              <a:spLocks noChangeShapeType="1"/>
            </p:cNvSpPr>
            <p:nvPr/>
          </p:nvSpPr>
          <p:spPr bwMode="auto">
            <a:xfrm flipH="1">
              <a:off x="1687" y="159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48" name="Line 28"/>
            <p:cNvSpPr>
              <a:spLocks noChangeShapeType="1"/>
            </p:cNvSpPr>
            <p:nvPr/>
          </p:nvSpPr>
          <p:spPr bwMode="auto">
            <a:xfrm>
              <a:off x="2763" y="1742"/>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49" name="Line 29"/>
          <p:cNvSpPr>
            <a:spLocks noChangeShapeType="1"/>
          </p:cNvSpPr>
          <p:nvPr/>
        </p:nvSpPr>
        <p:spPr bwMode="auto">
          <a:xfrm>
            <a:off x="2954602" y="2693515"/>
            <a:ext cx="517658"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2" name="Group 72"/>
          <p:cNvGrpSpPr>
            <a:grpSpLocks/>
          </p:cNvGrpSpPr>
          <p:nvPr/>
        </p:nvGrpSpPr>
        <p:grpSpPr bwMode="auto">
          <a:xfrm>
            <a:off x="4786181" y="3993678"/>
            <a:ext cx="2333757" cy="0"/>
            <a:chOff x="2783" y="2561"/>
            <a:chExt cx="1357" cy="0"/>
          </a:xfrm>
        </p:grpSpPr>
        <p:sp>
          <p:nvSpPr>
            <p:cNvPr id="593943" name="Line 23"/>
            <p:cNvSpPr>
              <a:spLocks noChangeShapeType="1"/>
            </p:cNvSpPr>
            <p:nvPr/>
          </p:nvSpPr>
          <p:spPr bwMode="auto">
            <a:xfrm flipH="1">
              <a:off x="2783" y="256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50" name="Line 30"/>
            <p:cNvSpPr>
              <a:spLocks noChangeShapeType="1"/>
            </p:cNvSpPr>
            <p:nvPr/>
          </p:nvSpPr>
          <p:spPr bwMode="auto">
            <a:xfrm>
              <a:off x="3838" y="2561"/>
              <a:ext cx="302"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593951" name="Line 31"/>
          <p:cNvSpPr>
            <a:spLocks noChangeShapeType="1"/>
          </p:cNvSpPr>
          <p:nvPr/>
        </p:nvSpPr>
        <p:spPr bwMode="auto">
          <a:xfrm flipH="1">
            <a:off x="6653875" y="4231803"/>
            <a:ext cx="517657" cy="0"/>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93993" name="Group 73"/>
          <p:cNvGrpSpPr>
            <a:grpSpLocks/>
          </p:cNvGrpSpPr>
          <p:nvPr/>
        </p:nvGrpSpPr>
        <p:grpSpPr bwMode="auto">
          <a:xfrm>
            <a:off x="3100785" y="5832004"/>
            <a:ext cx="4079346" cy="714375"/>
            <a:chOff x="1803" y="3719"/>
            <a:chExt cx="2372" cy="450"/>
          </a:xfrm>
        </p:grpSpPr>
        <p:sp>
          <p:nvSpPr>
            <p:cNvPr id="593952" name="AutoShape 32"/>
            <p:cNvSpPr>
              <a:spLocks noChangeArrowheads="1"/>
            </p:cNvSpPr>
            <p:nvPr/>
          </p:nvSpPr>
          <p:spPr bwMode="auto">
            <a:xfrm>
              <a:off x="2399" y="3726"/>
              <a:ext cx="120" cy="292"/>
            </a:xfrm>
            <a:prstGeom prst="downArrow">
              <a:avLst>
                <a:gd name="adj1" fmla="val 50000"/>
                <a:gd name="adj2" fmla="val 8045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3" name="AutoShape 33"/>
            <p:cNvSpPr>
              <a:spLocks noChangeArrowheads="1"/>
            </p:cNvSpPr>
            <p:nvPr/>
          </p:nvSpPr>
          <p:spPr bwMode="auto">
            <a:xfrm>
              <a:off x="3627" y="3719"/>
              <a:ext cx="121" cy="292"/>
            </a:xfrm>
            <a:prstGeom prst="downArrow">
              <a:avLst>
                <a:gd name="adj1" fmla="val 50000"/>
                <a:gd name="adj2" fmla="val 79793"/>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4" name="AutoShape 34"/>
            <p:cNvSpPr>
              <a:spLocks noChangeArrowheads="1"/>
            </p:cNvSpPr>
            <p:nvPr/>
          </p:nvSpPr>
          <p:spPr bwMode="auto">
            <a:xfrm rot="5400000">
              <a:off x="2862" y="3957"/>
              <a:ext cx="113" cy="312"/>
            </a:xfrm>
            <a:prstGeom prst="downArrow">
              <a:avLst>
                <a:gd name="adj1" fmla="val 50000"/>
                <a:gd name="adj2" fmla="val 91294"/>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5" name="AutoShape 35"/>
            <p:cNvSpPr>
              <a:spLocks noChangeArrowheads="1"/>
            </p:cNvSpPr>
            <p:nvPr/>
          </p:nvSpPr>
          <p:spPr bwMode="auto">
            <a:xfrm rot="3308442">
              <a:off x="3963" y="3674"/>
              <a:ext cx="113" cy="311"/>
            </a:xfrm>
            <a:prstGeom prst="downArrow">
              <a:avLst>
                <a:gd name="adj1" fmla="val 50000"/>
                <a:gd name="adj2" fmla="val 91001"/>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93956" name="AutoShape 36"/>
            <p:cNvSpPr>
              <a:spLocks noChangeArrowheads="1"/>
            </p:cNvSpPr>
            <p:nvPr/>
          </p:nvSpPr>
          <p:spPr bwMode="auto">
            <a:xfrm rot="-3458995">
              <a:off x="1902" y="3702"/>
              <a:ext cx="113" cy="312"/>
            </a:xfrm>
            <a:prstGeom prst="downArrow">
              <a:avLst>
                <a:gd name="adj1" fmla="val 50000"/>
                <a:gd name="adj2" fmla="val 91294"/>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grpSp>
      <p:sp>
        <p:nvSpPr>
          <p:cNvPr id="593957" name="Line 37"/>
          <p:cNvSpPr>
            <a:spLocks noChangeShapeType="1"/>
          </p:cNvSpPr>
          <p:nvPr/>
        </p:nvSpPr>
        <p:spPr bwMode="auto">
          <a:xfrm>
            <a:off x="1243410" y="944090"/>
            <a:ext cx="0" cy="5481638"/>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3958" name="Text Box 38"/>
          <p:cNvSpPr txBox="1">
            <a:spLocks noChangeArrowheads="1"/>
          </p:cNvSpPr>
          <p:nvPr/>
        </p:nvSpPr>
        <p:spPr bwMode="auto">
          <a:xfrm>
            <a:off x="1082974" y="6341356"/>
            <a:ext cx="26962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t</a:t>
            </a:r>
          </a:p>
        </p:txBody>
      </p:sp>
      <p:sp>
        <p:nvSpPr>
          <p:cNvPr id="593960" name="Text Box 40"/>
          <p:cNvSpPr txBox="1">
            <a:spLocks noChangeArrowheads="1"/>
          </p:cNvSpPr>
          <p:nvPr/>
        </p:nvSpPr>
        <p:spPr bwMode="auto">
          <a:xfrm>
            <a:off x="4357952" y="5868516"/>
            <a:ext cx="12586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ACK</a:t>
            </a:r>
            <a:r>
              <a:rPr kumimoji="1" lang="zh-CN" altLang="en-US" sz="2000" b="1">
                <a:solidFill>
                  <a:srgbClr val="0000CC"/>
                </a:solidFill>
                <a:latin typeface="+mn-lt"/>
                <a:ea typeface="黑体" pitchFamily="2" charset="-122"/>
              </a:rPr>
              <a:t>报文</a:t>
            </a:r>
          </a:p>
        </p:txBody>
      </p:sp>
      <p:pic>
        <p:nvPicPr>
          <p:cNvPr id="593961"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6414616"/>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2"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3903190"/>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3"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89547" y="3903190"/>
            <a:ext cx="583009"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4"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3365028"/>
            <a:ext cx="583010"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5"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3365028"/>
            <a:ext cx="583010"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6"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2369" y="2379191"/>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7" name="Picture 4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2379191"/>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8" name="Picture 4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2379191"/>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69" name="Picture 4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9103" y="2379191"/>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0" name="Picture 5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1841028"/>
            <a:ext cx="583010"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1"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1841028"/>
            <a:ext cx="583010"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2"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86002" y="853603"/>
            <a:ext cx="584729"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3" name="Picture 5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853603"/>
            <a:ext cx="583010"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4" name="Picture 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853603"/>
            <a:ext cx="583010"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5" name="Picture 5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9103" y="853603"/>
            <a:ext cx="583010"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6" name="Picture 5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86002" y="5428778"/>
            <a:ext cx="584729"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7"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5428778"/>
            <a:ext cx="583010"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8"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5428778"/>
            <a:ext cx="583010"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79" name="Picture 5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24195" y="5428778"/>
            <a:ext cx="584729"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80" name="Picture 6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4890616"/>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81"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4890616"/>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82"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86002" y="3903190"/>
            <a:ext cx="584729"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83"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3215" y="3903190"/>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3984" name="Picture 6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9146" y="6414616"/>
            <a:ext cx="58301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93985" name="Text Box 65"/>
          <p:cNvSpPr txBox="1">
            <a:spLocks noChangeArrowheads="1"/>
          </p:cNvSpPr>
          <p:nvPr/>
        </p:nvSpPr>
        <p:spPr bwMode="auto">
          <a:xfrm>
            <a:off x="3353594" y="1747366"/>
            <a:ext cx="3706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6" name="Text Box 66"/>
          <p:cNvSpPr txBox="1">
            <a:spLocks noChangeArrowheads="1"/>
          </p:cNvSpPr>
          <p:nvPr/>
        </p:nvSpPr>
        <p:spPr bwMode="auto">
          <a:xfrm>
            <a:off x="3353594" y="6335241"/>
            <a:ext cx="3706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7" name="Text Box 67"/>
          <p:cNvSpPr txBox="1">
            <a:spLocks noChangeArrowheads="1"/>
          </p:cNvSpPr>
          <p:nvPr/>
        </p:nvSpPr>
        <p:spPr bwMode="auto">
          <a:xfrm>
            <a:off x="3334676" y="4776315"/>
            <a:ext cx="3706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8" name="Text Box 68"/>
          <p:cNvSpPr txBox="1">
            <a:spLocks noChangeArrowheads="1"/>
          </p:cNvSpPr>
          <p:nvPr/>
        </p:nvSpPr>
        <p:spPr bwMode="auto">
          <a:xfrm>
            <a:off x="3353594" y="3268191"/>
            <a:ext cx="3706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p>
        </p:txBody>
      </p:sp>
      <p:sp>
        <p:nvSpPr>
          <p:cNvPr id="593989" name="Text Box 69"/>
          <p:cNvSpPr txBox="1">
            <a:spLocks noChangeArrowheads="1"/>
          </p:cNvSpPr>
          <p:nvPr/>
        </p:nvSpPr>
        <p:spPr bwMode="auto">
          <a:xfrm>
            <a:off x="1571890" y="1201266"/>
            <a:ext cx="364202"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3</a:t>
            </a: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endParaRPr kumimoji="1" lang="en-US" altLang="zh-CN" sz="2000" b="1">
              <a:solidFill>
                <a:srgbClr val="0000CC"/>
              </a:solidFill>
              <a:latin typeface="+mn-lt"/>
              <a:ea typeface="黑体" pitchFamily="2" charset="-122"/>
            </a:endParaRPr>
          </a:p>
          <a:p>
            <a:pPr>
              <a:lnSpc>
                <a:spcPct val="105000"/>
              </a:lnSpc>
            </a:pPr>
            <a:r>
              <a:rPr kumimoji="1" lang="en-US" altLang="zh-CN" sz="2000" b="1">
                <a:solidFill>
                  <a:srgbClr val="0000CC"/>
                </a:solidFill>
                <a:latin typeface="+mn-lt"/>
                <a:ea typeface="黑体" pitchFamily="2" charset="-122"/>
              </a:rPr>
              <a:t>t</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spTree>
    <p:extLst>
      <p:ext uri="{BB962C8B-B14F-4D97-AF65-F5344CB8AC3E}">
        <p14:creationId xmlns:p14="http://schemas.microsoft.com/office/powerpoint/2010/main" xmlns="" val="110806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93930"/>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93949"/>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593931"/>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593990"/>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593992"/>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1000"/>
                                  </p:stCondLst>
                                  <p:childTnLst>
                                    <p:set>
                                      <p:cBhvr>
                                        <p:cTn id="21" dur="1" fill="hold">
                                          <p:stCondLst>
                                            <p:cond delay="0"/>
                                          </p:stCondLst>
                                        </p:cTn>
                                        <p:tgtEl>
                                          <p:spTgt spid="593929"/>
                                        </p:tgtEl>
                                        <p:attrNameLst>
                                          <p:attrName>style.visibility</p:attrName>
                                        </p:attrNameLst>
                                      </p:cBhvr>
                                      <p:to>
                                        <p:strVal val="visible"/>
                                      </p:to>
                                    </p:set>
                                  </p:childTnLst>
                                </p:cTn>
                              </p:par>
                            </p:childTnLst>
                          </p:cTn>
                        </p:par>
                        <p:par>
                          <p:cTn id="22" fill="hold" nodeType="afterGroup">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593991"/>
                                        </p:tgtEl>
                                        <p:attrNameLst>
                                          <p:attrName>style.visibility</p:attrName>
                                        </p:attrNameLst>
                                      </p:cBhvr>
                                      <p:to>
                                        <p:strVal val="visible"/>
                                      </p:to>
                                    </p:set>
                                  </p:childTnLst>
                                </p:cTn>
                              </p:par>
                            </p:childTnLst>
                          </p:cTn>
                        </p:par>
                        <p:par>
                          <p:cTn id="25" fill="hold" nodeType="afterGroup">
                            <p:stCondLst>
                              <p:cond delay="7000"/>
                            </p:stCondLst>
                            <p:childTnLst>
                              <p:par>
                                <p:cTn id="26" presetID="1" presetClass="entr" presetSubtype="0" fill="hold" grpId="0" nodeType="afterEffect">
                                  <p:stCondLst>
                                    <p:cond delay="1000"/>
                                  </p:stCondLst>
                                  <p:childTnLst>
                                    <p:set>
                                      <p:cBhvr>
                                        <p:cTn id="27" dur="1" fill="hold">
                                          <p:stCondLst>
                                            <p:cond delay="0"/>
                                          </p:stCondLst>
                                        </p:cTn>
                                        <p:tgtEl>
                                          <p:spTgt spid="593951"/>
                                        </p:tgtEl>
                                        <p:attrNameLst>
                                          <p:attrName>style.visibility</p:attrName>
                                        </p:attrNameLst>
                                      </p:cBhvr>
                                      <p:to>
                                        <p:strVal val="visible"/>
                                      </p:to>
                                    </p:set>
                                  </p:childTnLst>
                                </p:cTn>
                              </p:par>
                            </p:childTnLst>
                          </p:cTn>
                        </p:par>
                        <p:par>
                          <p:cTn id="28" fill="hold" nodeType="afterGroup">
                            <p:stCondLst>
                              <p:cond delay="8000"/>
                            </p:stCondLst>
                            <p:childTnLst>
                              <p:par>
                                <p:cTn id="29" presetID="1" presetClass="entr" presetSubtype="0" fill="hold" nodeType="afterEffect">
                                  <p:stCondLst>
                                    <p:cond delay="1000"/>
                                  </p:stCondLst>
                                  <p:childTnLst>
                                    <p:set>
                                      <p:cBhvr>
                                        <p:cTn id="30" dur="1" fill="hold">
                                          <p:stCondLst>
                                            <p:cond delay="0"/>
                                          </p:stCondLst>
                                        </p:cTn>
                                        <p:tgtEl>
                                          <p:spTgt spid="593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9" grpId="0" animBg="1"/>
      <p:bldP spid="593930" grpId="0" animBg="1"/>
      <p:bldP spid="593931" grpId="0" animBg="1"/>
      <p:bldP spid="593949" grpId="0" animBg="1"/>
      <p:bldP spid="59395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r>
              <a:rPr lang="en-US" altLang="zh-CN" dirty="0"/>
              <a:t>OSPF </a:t>
            </a:r>
            <a:r>
              <a:rPr lang="zh-CN" altLang="en-US" dirty="0"/>
              <a:t>的</a:t>
            </a:r>
            <a:r>
              <a:rPr lang="zh-CN" altLang="en-US" dirty="0" smtClean="0"/>
              <a:t>区域 </a:t>
            </a:r>
            <a:r>
              <a:rPr lang="en-US" altLang="zh-CN" dirty="0" smtClean="0"/>
              <a:t>(</a:t>
            </a:r>
            <a:r>
              <a:rPr lang="en-US" altLang="zh-CN" dirty="0"/>
              <a:t>area) </a:t>
            </a:r>
          </a:p>
        </p:txBody>
      </p:sp>
      <p:sp>
        <p:nvSpPr>
          <p:cNvPr id="583683" name="Rectangle 3"/>
          <p:cNvSpPr>
            <a:spLocks noGrp="1" noChangeArrowheads="1"/>
          </p:cNvSpPr>
          <p:nvPr>
            <p:ph idx="1"/>
          </p:nvPr>
        </p:nvSpPr>
        <p:spPr/>
        <p:txBody>
          <a:bodyPr/>
          <a:lstStyle/>
          <a:p>
            <a:r>
              <a:rPr lang="zh-CN" altLang="en-US" dirty="0"/>
              <a:t>为了使 </a:t>
            </a:r>
            <a:r>
              <a:rPr lang="en-US" altLang="zh-CN" dirty="0"/>
              <a:t>OSPF </a:t>
            </a:r>
            <a:r>
              <a:rPr lang="zh-CN" altLang="en-US" dirty="0"/>
              <a:t>能够用于规模很大的网络，</a:t>
            </a:r>
            <a:r>
              <a:rPr lang="en-US" altLang="zh-CN" dirty="0"/>
              <a:t>OSPF </a:t>
            </a:r>
            <a:r>
              <a:rPr lang="zh-CN" altLang="en-US" dirty="0"/>
              <a:t>将一个自治系统再划分为若干个更小的范围</a:t>
            </a:r>
            <a:r>
              <a:rPr lang="zh-CN" altLang="en-US" dirty="0" smtClean="0"/>
              <a:t>，叫做</a:t>
            </a:r>
            <a:r>
              <a:rPr lang="zh-CN" altLang="en-US" dirty="0" smtClean="0">
                <a:solidFill>
                  <a:srgbClr val="FF0000"/>
                </a:solidFill>
              </a:rPr>
              <a:t>区域</a:t>
            </a:r>
            <a:r>
              <a:rPr lang="zh-CN" altLang="en-US" dirty="0">
                <a:solidFill>
                  <a:srgbClr val="FF0000"/>
                </a:solidFill>
              </a:rPr>
              <a:t>。</a:t>
            </a:r>
          </a:p>
          <a:p>
            <a:r>
              <a:rPr lang="zh-CN" altLang="en-US" dirty="0"/>
              <a:t>每一个区域都有一个 </a:t>
            </a:r>
            <a:r>
              <a:rPr lang="en-US" altLang="zh-CN" dirty="0"/>
              <a:t>32 </a:t>
            </a:r>
            <a:r>
              <a:rPr lang="zh-CN" altLang="en-US" dirty="0"/>
              <a:t>位的区域标识符（用点分十进制表示）。</a:t>
            </a:r>
          </a:p>
          <a:p>
            <a:r>
              <a:rPr lang="zh-CN" altLang="en-US" dirty="0"/>
              <a:t>区域也不能太大，在一个区域内的路由器最好不超过 </a:t>
            </a:r>
            <a:r>
              <a:rPr lang="en-US" altLang="zh-CN" dirty="0"/>
              <a:t>200 </a:t>
            </a:r>
            <a:r>
              <a:rPr lang="zh-CN" altLang="en-US" dirty="0"/>
              <a:t>个。  </a:t>
            </a:r>
          </a:p>
        </p:txBody>
      </p:sp>
    </p:spTree>
    <p:extLst>
      <p:ext uri="{BB962C8B-B14F-4D97-AF65-F5344CB8AC3E}">
        <p14:creationId xmlns:p14="http://schemas.microsoft.com/office/powerpoint/2010/main" xmlns="" val="1232417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706" name="Group 2"/>
          <p:cNvGrpSpPr>
            <a:grpSpLocks/>
          </p:cNvGrpSpPr>
          <p:nvPr/>
        </p:nvGrpSpPr>
        <p:grpSpPr bwMode="auto">
          <a:xfrm>
            <a:off x="249667" y="1819622"/>
            <a:ext cx="9599877" cy="3760788"/>
            <a:chOff x="79" y="1560"/>
            <a:chExt cx="5582" cy="2369"/>
          </a:xfrm>
        </p:grpSpPr>
        <p:sp>
          <p:nvSpPr>
            <p:cNvPr id="584707"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08"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自治系统 </a:t>
              </a:r>
              <a:r>
                <a:rPr kumimoji="1" lang="en-US" altLang="zh-CN" sz="2400" b="1" dirty="0">
                  <a:solidFill>
                    <a:srgbClr val="0000CC"/>
                  </a:solidFill>
                  <a:latin typeface="+mn-lt"/>
                  <a:ea typeface="黑体" pitchFamily="2" charset="-122"/>
                </a:rPr>
                <a:t>AS</a:t>
              </a:r>
            </a:p>
          </p:txBody>
        </p:sp>
      </p:grpSp>
      <p:sp>
        <p:nvSpPr>
          <p:cNvPr id="584709" name="Rectangle 5"/>
          <p:cNvSpPr>
            <a:spLocks noGrp="1" noChangeArrowheads="1"/>
          </p:cNvSpPr>
          <p:nvPr>
            <p:ph type="title"/>
          </p:nvPr>
        </p:nvSpPr>
        <p:spPr/>
        <p:txBody>
          <a:bodyPr/>
          <a:lstStyle/>
          <a:p>
            <a:pPr algn="ctr"/>
            <a:r>
              <a:rPr lang="en-US" altLang="zh-CN" sz="4000" dirty="0"/>
              <a:t>OSPF </a:t>
            </a:r>
            <a:r>
              <a:rPr lang="zh-CN" altLang="en-US" sz="4000" dirty="0"/>
              <a:t>划分为两种不同的区域 </a:t>
            </a:r>
          </a:p>
        </p:txBody>
      </p:sp>
      <p:sp>
        <p:nvSpPr>
          <p:cNvPr id="584710"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1"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2"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713"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4714"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4715"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4716"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17" name="Text Box 13"/>
          <p:cNvSpPr txBox="1">
            <a:spLocks noChangeArrowheads="1"/>
          </p:cNvSpPr>
          <p:nvPr/>
        </p:nvSpPr>
        <p:spPr bwMode="auto">
          <a:xfrm>
            <a:off x="5763541" y="1268760"/>
            <a:ext cx="23391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至其他自治系统</a:t>
            </a:r>
          </a:p>
        </p:txBody>
      </p:sp>
      <p:sp>
        <p:nvSpPr>
          <p:cNvPr id="584718"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19"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0"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1"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2"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3"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4"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5"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6"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7"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8"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29"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30"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31"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732" name="Group 28"/>
          <p:cNvGrpSpPr>
            <a:grpSpLocks/>
          </p:cNvGrpSpPr>
          <p:nvPr/>
        </p:nvGrpSpPr>
        <p:grpSpPr bwMode="auto">
          <a:xfrm>
            <a:off x="2588583" y="3369023"/>
            <a:ext cx="742950" cy="479425"/>
            <a:chOff x="2949" y="196"/>
            <a:chExt cx="941" cy="598"/>
          </a:xfrm>
        </p:grpSpPr>
        <p:sp>
          <p:nvSpPr>
            <p:cNvPr id="584733"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4"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5"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6"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7"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8"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39"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40"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4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4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4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4744"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4745"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4746"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4747"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4748"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4749"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4750"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84751" name="Group 47"/>
          <p:cNvGrpSpPr>
            <a:grpSpLocks/>
          </p:cNvGrpSpPr>
          <p:nvPr/>
        </p:nvGrpSpPr>
        <p:grpSpPr bwMode="auto">
          <a:xfrm>
            <a:off x="1845633" y="4056411"/>
            <a:ext cx="742950" cy="479425"/>
            <a:chOff x="2949" y="196"/>
            <a:chExt cx="941" cy="598"/>
          </a:xfrm>
        </p:grpSpPr>
        <p:sp>
          <p:nvSpPr>
            <p:cNvPr id="584752"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3"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4"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5"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6"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7"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8"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59"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6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6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63" name="Group 59"/>
          <p:cNvGrpSpPr>
            <a:grpSpLocks/>
          </p:cNvGrpSpPr>
          <p:nvPr/>
        </p:nvGrpSpPr>
        <p:grpSpPr bwMode="auto">
          <a:xfrm>
            <a:off x="856752" y="2886422"/>
            <a:ext cx="742950" cy="482600"/>
            <a:chOff x="2949" y="196"/>
            <a:chExt cx="941" cy="598"/>
          </a:xfrm>
        </p:grpSpPr>
        <p:sp>
          <p:nvSpPr>
            <p:cNvPr id="584764"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5"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6"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7"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8"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69"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0"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1"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7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7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75" name="Group 71"/>
          <p:cNvGrpSpPr>
            <a:grpSpLocks/>
          </p:cNvGrpSpPr>
          <p:nvPr/>
        </p:nvGrpSpPr>
        <p:grpSpPr bwMode="auto">
          <a:xfrm>
            <a:off x="8200263" y="2475260"/>
            <a:ext cx="741231" cy="481012"/>
            <a:chOff x="2949" y="196"/>
            <a:chExt cx="941" cy="598"/>
          </a:xfrm>
        </p:grpSpPr>
        <p:sp>
          <p:nvSpPr>
            <p:cNvPr id="584776"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7"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8"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79"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0"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1"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2"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3"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8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8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87" name="Group 83"/>
          <p:cNvGrpSpPr>
            <a:grpSpLocks/>
          </p:cNvGrpSpPr>
          <p:nvPr/>
        </p:nvGrpSpPr>
        <p:grpSpPr bwMode="auto">
          <a:xfrm>
            <a:off x="8117712" y="4056411"/>
            <a:ext cx="742950" cy="479425"/>
            <a:chOff x="2949" y="196"/>
            <a:chExt cx="941" cy="598"/>
          </a:xfrm>
        </p:grpSpPr>
        <p:sp>
          <p:nvSpPr>
            <p:cNvPr id="584788"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8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2"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4"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79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9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79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4799" name="Group 95"/>
          <p:cNvGrpSpPr>
            <a:grpSpLocks/>
          </p:cNvGrpSpPr>
          <p:nvPr/>
        </p:nvGrpSpPr>
        <p:grpSpPr bwMode="auto">
          <a:xfrm>
            <a:off x="7703243" y="3299172"/>
            <a:ext cx="742950" cy="482600"/>
            <a:chOff x="2949" y="196"/>
            <a:chExt cx="941" cy="598"/>
          </a:xfrm>
        </p:grpSpPr>
        <p:sp>
          <p:nvSpPr>
            <p:cNvPr id="584800"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1"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2"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3"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4"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5"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6"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7"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0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0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1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11"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4812"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7</a:t>
            </a:r>
          </a:p>
        </p:txBody>
      </p:sp>
      <p:sp>
        <p:nvSpPr>
          <p:cNvPr id="584813"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6</a:t>
            </a:r>
          </a:p>
        </p:txBody>
      </p:sp>
      <p:sp>
        <p:nvSpPr>
          <p:cNvPr id="584814"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5</a:t>
            </a:r>
          </a:p>
        </p:txBody>
      </p:sp>
      <p:sp>
        <p:nvSpPr>
          <p:cNvPr id="584815"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4</a:t>
            </a:r>
          </a:p>
        </p:txBody>
      </p:sp>
      <p:sp>
        <p:nvSpPr>
          <p:cNvPr id="584816"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3</a:t>
            </a:r>
          </a:p>
        </p:txBody>
      </p:sp>
      <p:sp>
        <p:nvSpPr>
          <p:cNvPr id="584817"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4818"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4819"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4820"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4821"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4822"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4823"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4824"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4825"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4826"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0.0.0.2</a:t>
            </a:r>
          </a:p>
        </p:txBody>
      </p:sp>
      <p:sp>
        <p:nvSpPr>
          <p:cNvPr id="584827"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28"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829" name="Group 125"/>
          <p:cNvGrpSpPr>
            <a:grpSpLocks/>
          </p:cNvGrpSpPr>
          <p:nvPr/>
        </p:nvGrpSpPr>
        <p:grpSpPr bwMode="auto">
          <a:xfrm>
            <a:off x="6138233" y="4177060"/>
            <a:ext cx="741230" cy="608012"/>
            <a:chOff x="2949" y="196"/>
            <a:chExt cx="941" cy="598"/>
          </a:xfrm>
        </p:grpSpPr>
        <p:sp>
          <p:nvSpPr>
            <p:cNvPr id="584830"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1"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2"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3"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4"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5"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6"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7"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38"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39"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40"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41"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4842"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4843" name="Group 139"/>
          <p:cNvGrpSpPr>
            <a:grpSpLocks/>
          </p:cNvGrpSpPr>
          <p:nvPr/>
        </p:nvGrpSpPr>
        <p:grpSpPr bwMode="auto">
          <a:xfrm>
            <a:off x="4074483" y="4262785"/>
            <a:ext cx="742950" cy="608012"/>
            <a:chOff x="2949" y="196"/>
            <a:chExt cx="941" cy="598"/>
          </a:xfrm>
        </p:grpSpPr>
        <p:sp>
          <p:nvSpPr>
            <p:cNvPr id="584844"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5"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6"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7"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8"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49"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0"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1"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4852"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53"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4854"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4855"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4856" name="Picture 1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4857"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4858" name="Picture 1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Tree>
    <p:extLst>
      <p:ext uri="{BB962C8B-B14F-4D97-AF65-F5344CB8AC3E}">
        <p14:creationId xmlns:p14="http://schemas.microsoft.com/office/powerpoint/2010/main" xmlns="" val="59094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58470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35" presetClass="emph" presetSubtype="0" repeatCount="2000" fill="hold" grpId="0" nodeType="afterEffect">
                                  <p:stCondLst>
                                    <p:cond delay="500"/>
                                  </p:stCondLst>
                                  <p:childTnLst>
                                    <p:anim calcmode="discrete" valueType="str">
                                      <p:cBhvr>
                                        <p:cTn id="9" dur="1000" fill="hold"/>
                                        <p:tgtEl>
                                          <p:spTgt spid="58471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grpId="0" nodeType="withEffect">
                                  <p:stCondLst>
                                    <p:cond delay="500"/>
                                  </p:stCondLst>
                                  <p:childTnLst>
                                    <p:anim calcmode="discrete" valueType="str">
                                      <p:cBhvr>
                                        <p:cTn id="11" dur="1000" fill="hold"/>
                                        <p:tgtEl>
                                          <p:spTgt spid="584710"/>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35" presetClass="emph" presetSubtype="0" repeatCount="2000" fill="hold" grpId="0" nodeType="afterEffect">
                                  <p:stCondLst>
                                    <p:cond delay="500"/>
                                  </p:stCondLst>
                                  <p:childTnLst>
                                    <p:anim calcmode="discrete" valueType="str">
                                      <p:cBhvr>
                                        <p:cTn id="14" dur="1000" fill="hold"/>
                                        <p:tgtEl>
                                          <p:spTgt spid="584713"/>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500"/>
                                  </p:stCondLst>
                                  <p:childTnLst>
                                    <p:anim calcmode="discrete" valueType="str">
                                      <p:cBhvr>
                                        <p:cTn id="16" dur="1000" fill="hold"/>
                                        <p:tgtEl>
                                          <p:spTgt spid="584711"/>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8500"/>
                            </p:stCondLst>
                            <p:childTnLst>
                              <p:par>
                                <p:cTn id="18" presetID="35" presetClass="emph" presetSubtype="0" repeatCount="2000" fill="hold" grpId="0" nodeType="afterEffect">
                                  <p:stCondLst>
                                    <p:cond delay="500"/>
                                  </p:stCondLst>
                                  <p:childTnLst>
                                    <p:anim calcmode="discrete" valueType="str">
                                      <p:cBhvr>
                                        <p:cTn id="19" dur="1000" fill="hold"/>
                                        <p:tgtEl>
                                          <p:spTgt spid="584826"/>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0" nodeType="withEffect">
                                  <p:stCondLst>
                                    <p:cond delay="500"/>
                                  </p:stCondLst>
                                  <p:childTnLst>
                                    <p:anim calcmode="discrete" valueType="str">
                                      <p:cBhvr>
                                        <p:cTn id="21" dur="1000" fill="hold"/>
                                        <p:tgtEl>
                                          <p:spTgt spid="584825"/>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11000"/>
                            </p:stCondLst>
                            <p:childTnLst>
                              <p:par>
                                <p:cTn id="23" presetID="35" presetClass="emph" presetSubtype="0" repeatCount="2000" fill="hold" grpId="0" nodeType="afterEffect">
                                  <p:stCondLst>
                                    <p:cond delay="500"/>
                                  </p:stCondLst>
                                  <p:childTnLst>
                                    <p:anim calcmode="discrete" valueType="str">
                                      <p:cBhvr>
                                        <p:cTn id="24" dur="1000" fill="hold"/>
                                        <p:tgtEl>
                                          <p:spTgt spid="584712"/>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5847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animBg="1"/>
      <p:bldP spid="584711" grpId="0" animBg="1"/>
      <p:bldP spid="584712" grpId="0" animBg="1"/>
      <p:bldP spid="584713" grpId="0"/>
      <p:bldP spid="584714" grpId="0"/>
      <p:bldP spid="584715" grpId="0"/>
      <p:bldP spid="584825" grpId="0" animBg="1"/>
      <p:bldP spid="5848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第</a:t>
            </a:r>
            <a:r>
              <a:rPr lang="en-US" altLang="zh-CN" dirty="0" smtClean="0"/>
              <a:t>9</a:t>
            </a:r>
            <a:r>
              <a:rPr lang="zh-CN" altLang="en-US" dirty="0" smtClean="0"/>
              <a:t>次课知识点</a:t>
            </a:r>
          </a:p>
        </p:txBody>
      </p:sp>
      <p:sp>
        <p:nvSpPr>
          <p:cNvPr id="91139" name="Rectangle 3"/>
          <p:cNvSpPr>
            <a:spLocks noGrp="1" noChangeArrowheads="1"/>
          </p:cNvSpPr>
          <p:nvPr>
            <p:ph type="body" idx="1"/>
          </p:nvPr>
        </p:nvSpPr>
        <p:spPr/>
        <p:txBody>
          <a:bodyPr/>
          <a:lstStyle/>
          <a:p>
            <a:r>
              <a:rPr lang="en-US" altLang="zh-CN" dirty="0" smtClean="0"/>
              <a:t>4.8 </a:t>
            </a:r>
            <a:r>
              <a:rPr lang="zh-CN" altLang="en-US" dirty="0" smtClean="0"/>
              <a:t>划分子网的方法及子网掩码的概念</a:t>
            </a:r>
          </a:p>
          <a:p>
            <a:r>
              <a:rPr lang="en-US" altLang="zh-CN" dirty="0" smtClean="0"/>
              <a:t>4.9 IP</a:t>
            </a:r>
            <a:r>
              <a:rPr lang="zh-CN" altLang="zh-CN" dirty="0" smtClean="0"/>
              <a:t>层转发分组的流程（划分子网时）</a:t>
            </a:r>
            <a:endParaRPr lang="en-US" altLang="zh-CN" dirty="0" smtClean="0"/>
          </a:p>
          <a:p>
            <a:r>
              <a:rPr lang="en-US" altLang="zh-CN" dirty="0" smtClean="0"/>
              <a:t>4.10 </a:t>
            </a:r>
            <a:r>
              <a:rPr lang="zh-CN" altLang="en-US" dirty="0" smtClean="0"/>
              <a:t>无分类编址方案</a:t>
            </a:r>
            <a:r>
              <a:rPr lang="en-US" altLang="zh-CN" dirty="0" smtClean="0"/>
              <a:t>CIDR</a:t>
            </a:r>
            <a:r>
              <a:rPr lang="zh-CN" altLang="en-US" dirty="0" smtClean="0"/>
              <a:t>及记法</a:t>
            </a:r>
          </a:p>
          <a:p>
            <a:r>
              <a:rPr lang="en-US" altLang="zh-CN" dirty="0" smtClean="0"/>
              <a:t>4.11 </a:t>
            </a:r>
            <a:r>
              <a:rPr lang="zh-CN" altLang="en-US" dirty="0" smtClean="0"/>
              <a:t>路由聚合（地址聚合）及最长前缀匹配的概念</a:t>
            </a:r>
          </a:p>
          <a:p>
            <a:r>
              <a:rPr lang="en-US" altLang="zh-CN" dirty="0" smtClean="0"/>
              <a:t>4.12 ICMP</a:t>
            </a:r>
            <a:r>
              <a:rPr lang="zh-CN" altLang="en-US" dirty="0" smtClean="0"/>
              <a:t>报文的种类、作用</a:t>
            </a:r>
          </a:p>
          <a:p>
            <a:r>
              <a:rPr lang="zh-CN" altLang="en-US" dirty="0" smtClean="0"/>
              <a:t>习题：</a:t>
            </a:r>
            <a:r>
              <a:rPr lang="en-US" altLang="zh-CN" dirty="0" smtClean="0"/>
              <a:t>4-20</a:t>
            </a:r>
            <a:r>
              <a:rPr lang="zh-CN" altLang="zh-CN" dirty="0" smtClean="0"/>
              <a:t>、</a:t>
            </a:r>
            <a:r>
              <a:rPr lang="en-US" altLang="zh-CN" dirty="0" smtClean="0"/>
              <a:t>21</a:t>
            </a:r>
            <a:r>
              <a:rPr lang="zh-CN" altLang="zh-CN" dirty="0" smtClean="0"/>
              <a:t>、</a:t>
            </a:r>
            <a:r>
              <a:rPr lang="en-US" altLang="zh-CN" dirty="0" smtClean="0"/>
              <a:t>23~37</a:t>
            </a:r>
            <a:r>
              <a:rPr lang="zh-CN" altLang="en-US" dirty="0" smtClean="0"/>
              <a:t>、</a:t>
            </a:r>
            <a:r>
              <a:rPr lang="en-US" altLang="zh-CN" dirty="0" smtClean="0"/>
              <a:t>52~58</a:t>
            </a:r>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lgn="ctr"/>
            <a:r>
              <a:rPr lang="zh-CN" altLang="en-US"/>
              <a:t>划分区域 </a:t>
            </a:r>
          </a:p>
        </p:txBody>
      </p:sp>
      <p:sp>
        <p:nvSpPr>
          <p:cNvPr id="5857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划分区域的</a:t>
            </a:r>
            <a:r>
              <a:rPr lang="zh-CN" altLang="en-US" sz="2800" dirty="0">
                <a:solidFill>
                  <a:srgbClr val="FF0000"/>
                </a:solidFill>
              </a:rPr>
              <a:t>好处</a:t>
            </a:r>
            <a:r>
              <a:rPr lang="zh-CN" altLang="en-US" sz="2800" dirty="0"/>
              <a:t>就是将利用洪泛法交换链路状态信息的范围局限于每一个区域而不是整个的自治系统，这就减少了整个网络上的通信量。</a:t>
            </a:r>
          </a:p>
          <a:p>
            <a:r>
              <a:rPr lang="zh-CN" altLang="en-US" sz="2800" dirty="0">
                <a:solidFill>
                  <a:srgbClr val="0000FF"/>
                </a:solidFill>
              </a:rPr>
              <a:t>在一个区域内部的路由器只知道本区域的完整网络拓扑，而不知道其他区域的网络拓扑的情况。</a:t>
            </a:r>
          </a:p>
          <a:p>
            <a:r>
              <a:rPr lang="en-US" altLang="zh-CN" sz="2800" dirty="0"/>
              <a:t>OSPF </a:t>
            </a:r>
            <a:r>
              <a:rPr lang="zh-CN" altLang="en-US" sz="2800" dirty="0"/>
              <a:t>使用</a:t>
            </a:r>
            <a:r>
              <a:rPr lang="zh-CN" altLang="en-US" sz="2800" dirty="0">
                <a:solidFill>
                  <a:srgbClr val="FF0000"/>
                </a:solidFill>
              </a:rPr>
              <a:t>层次结构的区域划分。</a:t>
            </a:r>
            <a:r>
              <a:rPr lang="zh-CN" altLang="en-US" sz="2800" dirty="0"/>
              <a:t>在上层的</a:t>
            </a:r>
            <a:r>
              <a:rPr lang="zh-CN" altLang="en-US" sz="2800" dirty="0" smtClean="0"/>
              <a:t>区域叫做</a:t>
            </a:r>
            <a:r>
              <a:rPr lang="zh-CN" altLang="en-US" sz="2800" dirty="0" smtClean="0">
                <a:solidFill>
                  <a:srgbClr val="FF0000"/>
                </a:solidFill>
              </a:rPr>
              <a:t>主干区域 </a:t>
            </a:r>
            <a:r>
              <a:rPr lang="en-US" altLang="zh-CN" sz="2800" dirty="0" smtClean="0"/>
              <a:t>(</a:t>
            </a:r>
            <a:r>
              <a:rPr lang="en-US" altLang="zh-CN" sz="2800" dirty="0"/>
              <a:t>backbone area)</a:t>
            </a:r>
            <a:r>
              <a:rPr lang="zh-CN" altLang="en-US" sz="2800" dirty="0" smtClean="0"/>
              <a:t>。</a:t>
            </a:r>
            <a:endParaRPr lang="en-US" altLang="zh-CN" sz="2800" dirty="0" smtClean="0"/>
          </a:p>
          <a:p>
            <a:r>
              <a:rPr lang="zh-CN" altLang="en-US" sz="2800" dirty="0" smtClean="0"/>
              <a:t>主干</a:t>
            </a:r>
            <a:r>
              <a:rPr lang="zh-CN" altLang="en-US" sz="2800" dirty="0"/>
              <a:t>区域的标识符规定为</a:t>
            </a:r>
            <a:r>
              <a:rPr lang="en-US" altLang="zh-CN" sz="2800" dirty="0"/>
              <a:t>0.0.0.0</a:t>
            </a:r>
            <a:r>
              <a:rPr lang="zh-CN" altLang="en-US" sz="2800" dirty="0"/>
              <a:t>。主干区域的</a:t>
            </a:r>
            <a:r>
              <a:rPr lang="zh-CN" altLang="en-US" sz="2800" dirty="0">
                <a:solidFill>
                  <a:srgbClr val="FF0000"/>
                </a:solidFill>
              </a:rPr>
              <a:t>作用</a:t>
            </a:r>
            <a:r>
              <a:rPr lang="zh-CN" altLang="en-US" sz="2800" dirty="0"/>
              <a:t>是用来连通其他在下层的区域。  </a:t>
            </a:r>
          </a:p>
        </p:txBody>
      </p:sp>
    </p:spTree>
    <p:extLst>
      <p:ext uri="{BB962C8B-B14F-4D97-AF65-F5344CB8AC3E}">
        <p14:creationId xmlns:p14="http://schemas.microsoft.com/office/powerpoint/2010/main" xmlns="" val="348924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主干路由器</a:t>
            </a:r>
          </a:p>
        </p:txBody>
      </p:sp>
      <p:grpSp>
        <p:nvGrpSpPr>
          <p:cNvPr id="586754" name="Group 2"/>
          <p:cNvGrpSpPr>
            <a:grpSpLocks/>
          </p:cNvGrpSpPr>
          <p:nvPr/>
        </p:nvGrpSpPr>
        <p:grpSpPr bwMode="auto">
          <a:xfrm>
            <a:off x="249667" y="1819622"/>
            <a:ext cx="9599877" cy="3760788"/>
            <a:chOff x="79" y="1560"/>
            <a:chExt cx="5582" cy="2369"/>
          </a:xfrm>
        </p:grpSpPr>
        <p:sp>
          <p:nvSpPr>
            <p:cNvPr id="586755"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56"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自治系统 </a:t>
              </a:r>
              <a:r>
                <a:rPr kumimoji="1" lang="en-US" altLang="zh-CN" sz="2400" b="1">
                  <a:solidFill>
                    <a:srgbClr val="0000CC"/>
                  </a:solidFill>
                  <a:latin typeface="+mn-lt"/>
                  <a:ea typeface="黑体" pitchFamily="2" charset="-122"/>
                </a:rPr>
                <a:t>AS</a:t>
              </a:r>
            </a:p>
          </p:txBody>
        </p:sp>
      </p:grpSp>
      <p:sp>
        <p:nvSpPr>
          <p:cNvPr id="586758"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59"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60"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761"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6762"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6763"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6764"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5"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至其他自治系统</a:t>
            </a:r>
          </a:p>
        </p:txBody>
      </p:sp>
      <p:sp>
        <p:nvSpPr>
          <p:cNvPr id="586766"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7"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8"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69"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0"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1"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2"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3"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4"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5"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6"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7"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8"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79"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780" name="Group 28"/>
          <p:cNvGrpSpPr>
            <a:grpSpLocks/>
          </p:cNvGrpSpPr>
          <p:nvPr/>
        </p:nvGrpSpPr>
        <p:grpSpPr bwMode="auto">
          <a:xfrm>
            <a:off x="2588583" y="3369023"/>
            <a:ext cx="742950" cy="479425"/>
            <a:chOff x="2949" y="196"/>
            <a:chExt cx="941" cy="598"/>
          </a:xfrm>
        </p:grpSpPr>
        <p:sp>
          <p:nvSpPr>
            <p:cNvPr id="586781"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2"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3"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4"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5"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6"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7"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8"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789"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90"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791"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6792"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6793"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6794"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6795"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6796"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6797"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6798"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86799" name="Group 47"/>
          <p:cNvGrpSpPr>
            <a:grpSpLocks/>
          </p:cNvGrpSpPr>
          <p:nvPr/>
        </p:nvGrpSpPr>
        <p:grpSpPr bwMode="auto">
          <a:xfrm>
            <a:off x="1845633" y="4056411"/>
            <a:ext cx="742950" cy="479425"/>
            <a:chOff x="2949" y="196"/>
            <a:chExt cx="941" cy="598"/>
          </a:xfrm>
        </p:grpSpPr>
        <p:sp>
          <p:nvSpPr>
            <p:cNvPr id="586800"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1"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2"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3"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4"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5"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6"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7"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08"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09"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10"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11" name="Group 59"/>
          <p:cNvGrpSpPr>
            <a:grpSpLocks/>
          </p:cNvGrpSpPr>
          <p:nvPr/>
        </p:nvGrpSpPr>
        <p:grpSpPr bwMode="auto">
          <a:xfrm>
            <a:off x="856752" y="2886422"/>
            <a:ext cx="742950" cy="482600"/>
            <a:chOff x="2949" y="196"/>
            <a:chExt cx="941" cy="598"/>
          </a:xfrm>
        </p:grpSpPr>
        <p:sp>
          <p:nvSpPr>
            <p:cNvPr id="586812"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3"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4"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5"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6"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7"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8"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19"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0"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21"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22"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23" name="Group 71"/>
          <p:cNvGrpSpPr>
            <a:grpSpLocks/>
          </p:cNvGrpSpPr>
          <p:nvPr/>
        </p:nvGrpSpPr>
        <p:grpSpPr bwMode="auto">
          <a:xfrm>
            <a:off x="8200263" y="2475260"/>
            <a:ext cx="741231" cy="481012"/>
            <a:chOff x="2949" y="196"/>
            <a:chExt cx="941" cy="598"/>
          </a:xfrm>
        </p:grpSpPr>
        <p:sp>
          <p:nvSpPr>
            <p:cNvPr id="586824"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5"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6"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7"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8"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29"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0"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1"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2"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33"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34"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35" name="Group 83"/>
          <p:cNvGrpSpPr>
            <a:grpSpLocks/>
          </p:cNvGrpSpPr>
          <p:nvPr/>
        </p:nvGrpSpPr>
        <p:grpSpPr bwMode="auto">
          <a:xfrm>
            <a:off x="8117712" y="4056411"/>
            <a:ext cx="742950" cy="479425"/>
            <a:chOff x="2949" y="196"/>
            <a:chExt cx="941" cy="598"/>
          </a:xfrm>
        </p:grpSpPr>
        <p:sp>
          <p:nvSpPr>
            <p:cNvPr id="586836"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7"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8"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39"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0"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1"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2"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3"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4"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45"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46"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6847" name="Group 95"/>
          <p:cNvGrpSpPr>
            <a:grpSpLocks/>
          </p:cNvGrpSpPr>
          <p:nvPr/>
        </p:nvGrpSpPr>
        <p:grpSpPr bwMode="auto">
          <a:xfrm>
            <a:off x="7703243" y="3299172"/>
            <a:ext cx="742950" cy="482600"/>
            <a:chOff x="2949" y="196"/>
            <a:chExt cx="941" cy="598"/>
          </a:xfrm>
        </p:grpSpPr>
        <p:sp>
          <p:nvSpPr>
            <p:cNvPr id="586848"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49"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0"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1"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2"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3"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4"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5"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56"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57"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58"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859"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6860"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7</a:t>
            </a:r>
          </a:p>
        </p:txBody>
      </p:sp>
      <p:sp>
        <p:nvSpPr>
          <p:cNvPr id="586861"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6</a:t>
            </a:r>
          </a:p>
        </p:txBody>
      </p:sp>
      <p:sp>
        <p:nvSpPr>
          <p:cNvPr id="586862"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5</a:t>
            </a:r>
          </a:p>
        </p:txBody>
      </p:sp>
      <p:sp>
        <p:nvSpPr>
          <p:cNvPr id="586863"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4</a:t>
            </a:r>
          </a:p>
        </p:txBody>
      </p:sp>
      <p:sp>
        <p:nvSpPr>
          <p:cNvPr id="586864"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itchFamily="2" charset="-122"/>
              </a:rPr>
              <a:t>R</a:t>
            </a:r>
            <a:r>
              <a:rPr kumimoji="1" lang="en-US" altLang="zh-CN" sz="2000" b="1" baseline="-25000" dirty="0">
                <a:solidFill>
                  <a:srgbClr val="FF0000"/>
                </a:solidFill>
                <a:latin typeface="+mn-lt"/>
                <a:ea typeface="黑体" pitchFamily="2" charset="-122"/>
              </a:rPr>
              <a:t>3</a:t>
            </a:r>
          </a:p>
        </p:txBody>
      </p:sp>
      <p:sp>
        <p:nvSpPr>
          <p:cNvPr id="586865"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6866"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6867"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6868"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6869"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6870"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6871"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6872"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6873"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6874"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0.0.0.2</a:t>
            </a:r>
          </a:p>
        </p:txBody>
      </p:sp>
      <p:sp>
        <p:nvSpPr>
          <p:cNvPr id="586875"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76"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877" name="Group 125"/>
          <p:cNvGrpSpPr>
            <a:grpSpLocks/>
          </p:cNvGrpSpPr>
          <p:nvPr/>
        </p:nvGrpSpPr>
        <p:grpSpPr bwMode="auto">
          <a:xfrm>
            <a:off x="6138233" y="4177060"/>
            <a:ext cx="741230" cy="608012"/>
            <a:chOff x="2949" y="196"/>
            <a:chExt cx="941" cy="598"/>
          </a:xfrm>
        </p:grpSpPr>
        <p:sp>
          <p:nvSpPr>
            <p:cNvPr id="586878"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79"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0"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1"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2"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3"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4"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5"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86"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87"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888"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889"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6890"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6891" name="Group 139"/>
          <p:cNvGrpSpPr>
            <a:grpSpLocks/>
          </p:cNvGrpSpPr>
          <p:nvPr/>
        </p:nvGrpSpPr>
        <p:grpSpPr bwMode="auto">
          <a:xfrm>
            <a:off x="4074483" y="4262785"/>
            <a:ext cx="742950" cy="608012"/>
            <a:chOff x="2949" y="196"/>
            <a:chExt cx="941" cy="598"/>
          </a:xfrm>
        </p:grpSpPr>
        <p:sp>
          <p:nvSpPr>
            <p:cNvPr id="586892"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3"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4"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5"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6"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7"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8"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899"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6900"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901"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6902"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6903"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6904" name="Picture 1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6905"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6906" name="Picture 1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Tree>
    <p:extLst>
      <p:ext uri="{BB962C8B-B14F-4D97-AF65-F5344CB8AC3E}">
        <p14:creationId xmlns:p14="http://schemas.microsoft.com/office/powerpoint/2010/main" xmlns="" val="1273367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1" name="Rectangle 5"/>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区域边界路由器 </a:t>
            </a:r>
          </a:p>
        </p:txBody>
      </p:sp>
      <p:grpSp>
        <p:nvGrpSpPr>
          <p:cNvPr id="587778" name="Group 2"/>
          <p:cNvGrpSpPr>
            <a:grpSpLocks/>
          </p:cNvGrpSpPr>
          <p:nvPr/>
        </p:nvGrpSpPr>
        <p:grpSpPr bwMode="auto">
          <a:xfrm>
            <a:off x="249667" y="1819622"/>
            <a:ext cx="9599877" cy="3760788"/>
            <a:chOff x="79" y="1560"/>
            <a:chExt cx="5582" cy="2369"/>
          </a:xfrm>
        </p:grpSpPr>
        <p:sp>
          <p:nvSpPr>
            <p:cNvPr id="587779"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0" name="Text Box 4"/>
            <p:cNvSpPr txBox="1">
              <a:spLocks noChangeArrowheads="1"/>
            </p:cNvSpPr>
            <p:nvPr/>
          </p:nvSpPr>
          <p:spPr bwMode="auto">
            <a:xfrm>
              <a:off x="247" y="1560"/>
              <a:ext cx="111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自治系统 </a:t>
              </a:r>
              <a:r>
                <a:rPr kumimoji="1" lang="en-US" altLang="zh-CN" sz="2400" b="1">
                  <a:solidFill>
                    <a:srgbClr val="0000CC"/>
                  </a:solidFill>
                  <a:latin typeface="+mn-lt"/>
                  <a:ea typeface="黑体" pitchFamily="2" charset="-122"/>
                </a:rPr>
                <a:t>AS</a:t>
              </a:r>
            </a:p>
          </p:txBody>
        </p:sp>
      </p:grpSp>
      <p:sp>
        <p:nvSpPr>
          <p:cNvPr id="587782" name="Oval 6"/>
          <p:cNvSpPr>
            <a:spLocks noChangeArrowheads="1"/>
          </p:cNvSpPr>
          <p:nvPr/>
        </p:nvSpPr>
        <p:spPr bwMode="auto">
          <a:xfrm>
            <a:off x="3909383" y="2406997"/>
            <a:ext cx="3135180" cy="1511300"/>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3" name="Oval 7"/>
          <p:cNvSpPr>
            <a:spLocks noChangeArrowheads="1"/>
          </p:cNvSpPr>
          <p:nvPr/>
        </p:nvSpPr>
        <p:spPr bwMode="auto">
          <a:xfrm>
            <a:off x="361453" y="2337147"/>
            <a:ext cx="34309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4" name="Oval 8"/>
          <p:cNvSpPr>
            <a:spLocks noChangeArrowheads="1"/>
          </p:cNvSpPr>
          <p:nvPr/>
        </p:nvSpPr>
        <p:spPr bwMode="auto">
          <a:xfrm>
            <a:off x="7127113" y="2337147"/>
            <a:ext cx="2605485" cy="24066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785" name="Text Box 9"/>
          <p:cNvSpPr txBox="1">
            <a:spLocks noChangeArrowheads="1"/>
          </p:cNvSpPr>
          <p:nvPr/>
        </p:nvSpPr>
        <p:spPr bwMode="auto">
          <a:xfrm>
            <a:off x="1088924" y="4716810"/>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区域 </a:t>
            </a:r>
            <a:r>
              <a:rPr kumimoji="1" lang="en-US" altLang="zh-CN" sz="2400" b="1" dirty="0">
                <a:solidFill>
                  <a:srgbClr val="C00000"/>
                </a:solidFill>
                <a:latin typeface="+mn-lt"/>
                <a:ea typeface="黑体" pitchFamily="2" charset="-122"/>
              </a:rPr>
              <a:t>0.0.0.1</a:t>
            </a:r>
          </a:p>
        </p:txBody>
      </p:sp>
      <p:sp>
        <p:nvSpPr>
          <p:cNvPr id="587786" name="Text Box 10"/>
          <p:cNvSpPr txBox="1">
            <a:spLocks noChangeArrowheads="1"/>
          </p:cNvSpPr>
          <p:nvPr/>
        </p:nvSpPr>
        <p:spPr bwMode="auto">
          <a:xfrm>
            <a:off x="7641330" y="4788247"/>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0.0.0.3</a:t>
            </a:r>
          </a:p>
        </p:txBody>
      </p:sp>
      <p:sp>
        <p:nvSpPr>
          <p:cNvPr id="587787" name="Text Box 11"/>
          <p:cNvSpPr txBox="1">
            <a:spLocks noChangeArrowheads="1"/>
          </p:cNvSpPr>
          <p:nvPr/>
        </p:nvSpPr>
        <p:spPr bwMode="auto">
          <a:xfrm>
            <a:off x="3912822" y="1903760"/>
            <a:ext cx="24481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主干区域 </a:t>
            </a:r>
            <a:r>
              <a:rPr kumimoji="1" lang="en-US" altLang="zh-CN" sz="2400" b="1" dirty="0">
                <a:solidFill>
                  <a:srgbClr val="C00000"/>
                </a:solidFill>
                <a:latin typeface="+mn-lt"/>
                <a:ea typeface="黑体" pitchFamily="2" charset="-122"/>
              </a:rPr>
              <a:t>0.0.0.0</a:t>
            </a:r>
          </a:p>
        </p:txBody>
      </p:sp>
      <p:sp>
        <p:nvSpPr>
          <p:cNvPr id="587788" name="Line 12"/>
          <p:cNvSpPr>
            <a:spLocks noChangeShapeType="1"/>
          </p:cNvSpPr>
          <p:nvPr/>
        </p:nvSpPr>
        <p:spPr bwMode="auto">
          <a:xfrm flipV="1">
            <a:off x="5477833" y="1719611"/>
            <a:ext cx="1153980" cy="962025"/>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89" name="Text Box 13"/>
          <p:cNvSpPr txBox="1">
            <a:spLocks noChangeArrowheads="1"/>
          </p:cNvSpPr>
          <p:nvPr/>
        </p:nvSpPr>
        <p:spPr bwMode="auto">
          <a:xfrm>
            <a:off x="5835549" y="1268760"/>
            <a:ext cx="23391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至其他自治系统</a:t>
            </a:r>
          </a:p>
        </p:txBody>
      </p:sp>
      <p:sp>
        <p:nvSpPr>
          <p:cNvPr id="587790" name="Line 14"/>
          <p:cNvSpPr>
            <a:spLocks noChangeShapeType="1"/>
          </p:cNvSpPr>
          <p:nvPr/>
        </p:nvSpPr>
        <p:spPr bwMode="auto">
          <a:xfrm>
            <a:off x="7127112" y="3230910"/>
            <a:ext cx="908050" cy="2730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1" name="Line 15"/>
          <p:cNvSpPr>
            <a:spLocks noChangeShapeType="1"/>
          </p:cNvSpPr>
          <p:nvPr/>
        </p:nvSpPr>
        <p:spPr bwMode="auto">
          <a:xfrm flipV="1">
            <a:off x="8200263" y="3437286"/>
            <a:ext cx="823781" cy="136525"/>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2" name="Line 16"/>
          <p:cNvSpPr>
            <a:spLocks noChangeShapeType="1"/>
          </p:cNvSpPr>
          <p:nvPr/>
        </p:nvSpPr>
        <p:spPr bwMode="auto">
          <a:xfrm>
            <a:off x="8613013" y="2749897"/>
            <a:ext cx="411031" cy="68738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3" name="Line 17"/>
          <p:cNvSpPr>
            <a:spLocks noChangeShapeType="1"/>
          </p:cNvSpPr>
          <p:nvPr/>
        </p:nvSpPr>
        <p:spPr bwMode="auto">
          <a:xfrm flipH="1">
            <a:off x="8528743" y="3503961"/>
            <a:ext cx="495300" cy="757237"/>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4" name="Line 18"/>
          <p:cNvSpPr>
            <a:spLocks noChangeShapeType="1"/>
          </p:cNvSpPr>
          <p:nvPr/>
        </p:nvSpPr>
        <p:spPr bwMode="auto">
          <a:xfrm flipV="1">
            <a:off x="5888863" y="3230910"/>
            <a:ext cx="1071431" cy="1381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5" name="Line 19"/>
          <p:cNvSpPr>
            <a:spLocks noChangeShapeType="1"/>
          </p:cNvSpPr>
          <p:nvPr/>
        </p:nvSpPr>
        <p:spPr bwMode="auto">
          <a:xfrm>
            <a:off x="5560383" y="2681635"/>
            <a:ext cx="163380" cy="6175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6" name="Line 20"/>
          <p:cNvSpPr>
            <a:spLocks noChangeShapeType="1"/>
          </p:cNvSpPr>
          <p:nvPr/>
        </p:nvSpPr>
        <p:spPr bwMode="auto">
          <a:xfrm flipH="1">
            <a:off x="5477833" y="3437285"/>
            <a:ext cx="245930" cy="4810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7" name="Line 21"/>
          <p:cNvSpPr>
            <a:spLocks noChangeShapeType="1"/>
          </p:cNvSpPr>
          <p:nvPr/>
        </p:nvSpPr>
        <p:spPr bwMode="auto">
          <a:xfrm>
            <a:off x="3744283" y="3094386"/>
            <a:ext cx="1733550" cy="2746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8" name="Line 22"/>
          <p:cNvSpPr>
            <a:spLocks noChangeShapeType="1"/>
          </p:cNvSpPr>
          <p:nvPr/>
        </p:nvSpPr>
        <p:spPr bwMode="auto">
          <a:xfrm flipV="1">
            <a:off x="3826833" y="2749897"/>
            <a:ext cx="1568450" cy="3444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799" name="Line 23"/>
          <p:cNvSpPr>
            <a:spLocks noChangeShapeType="1"/>
          </p:cNvSpPr>
          <p:nvPr/>
        </p:nvSpPr>
        <p:spPr bwMode="auto">
          <a:xfrm flipH="1">
            <a:off x="1186952" y="2749897"/>
            <a:ext cx="1236531" cy="34448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0" name="Line 24"/>
          <p:cNvSpPr>
            <a:spLocks noChangeShapeType="1"/>
          </p:cNvSpPr>
          <p:nvPr/>
        </p:nvSpPr>
        <p:spPr bwMode="auto">
          <a:xfrm>
            <a:off x="2423483" y="2816572"/>
            <a:ext cx="497019" cy="75723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1" name="Line 25"/>
          <p:cNvSpPr>
            <a:spLocks noChangeShapeType="1"/>
          </p:cNvSpPr>
          <p:nvPr/>
        </p:nvSpPr>
        <p:spPr bwMode="auto">
          <a:xfrm flipV="1">
            <a:off x="3001333" y="3161060"/>
            <a:ext cx="742950" cy="4127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2" name="Line 26"/>
          <p:cNvSpPr>
            <a:spLocks noChangeShapeType="1"/>
          </p:cNvSpPr>
          <p:nvPr/>
        </p:nvSpPr>
        <p:spPr bwMode="auto">
          <a:xfrm flipH="1">
            <a:off x="1763083" y="3643660"/>
            <a:ext cx="1074869" cy="13811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03" name="Line 27"/>
          <p:cNvSpPr>
            <a:spLocks noChangeShapeType="1"/>
          </p:cNvSpPr>
          <p:nvPr/>
        </p:nvSpPr>
        <p:spPr bwMode="auto">
          <a:xfrm>
            <a:off x="1763083" y="3848447"/>
            <a:ext cx="414469" cy="41275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804" name="Group 28"/>
          <p:cNvGrpSpPr>
            <a:grpSpLocks/>
          </p:cNvGrpSpPr>
          <p:nvPr/>
        </p:nvGrpSpPr>
        <p:grpSpPr bwMode="auto">
          <a:xfrm>
            <a:off x="2588583" y="3369023"/>
            <a:ext cx="742950" cy="479425"/>
            <a:chOff x="2949" y="196"/>
            <a:chExt cx="941" cy="598"/>
          </a:xfrm>
        </p:grpSpPr>
        <p:sp>
          <p:nvSpPr>
            <p:cNvPr id="587805"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6"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7"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8" name="Oval 3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09"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0"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1"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2" name="Oval 3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13"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14"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15"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58781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2052" y="3643661"/>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781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5002" y="2611785"/>
            <a:ext cx="564092" cy="31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781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96633" y="2956272"/>
            <a:ext cx="562371"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781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8462" y="2543523"/>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782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7833" y="3230910"/>
            <a:ext cx="562371"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782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78113" y="3299173"/>
            <a:ext cx="562372" cy="315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7822"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96913" y="3094385"/>
            <a:ext cx="562372" cy="312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87823" name="Group 47"/>
          <p:cNvGrpSpPr>
            <a:grpSpLocks/>
          </p:cNvGrpSpPr>
          <p:nvPr/>
        </p:nvGrpSpPr>
        <p:grpSpPr bwMode="auto">
          <a:xfrm>
            <a:off x="1845633" y="4056411"/>
            <a:ext cx="742950" cy="479425"/>
            <a:chOff x="2949" y="196"/>
            <a:chExt cx="941" cy="598"/>
          </a:xfrm>
        </p:grpSpPr>
        <p:sp>
          <p:nvSpPr>
            <p:cNvPr id="587824"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5"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6"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7" name="Oval 5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8"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29"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0"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1" name="Oval 5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2"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33"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34"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35" name="Group 59"/>
          <p:cNvGrpSpPr>
            <a:grpSpLocks/>
          </p:cNvGrpSpPr>
          <p:nvPr/>
        </p:nvGrpSpPr>
        <p:grpSpPr bwMode="auto">
          <a:xfrm>
            <a:off x="856752" y="2886422"/>
            <a:ext cx="742950" cy="482600"/>
            <a:chOff x="2949" y="196"/>
            <a:chExt cx="941" cy="598"/>
          </a:xfrm>
        </p:grpSpPr>
        <p:sp>
          <p:nvSpPr>
            <p:cNvPr id="587836"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7"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8"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39" name="Oval 6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0"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1"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2"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3" name="Oval 6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4"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45"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46"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47" name="Group 71"/>
          <p:cNvGrpSpPr>
            <a:grpSpLocks/>
          </p:cNvGrpSpPr>
          <p:nvPr/>
        </p:nvGrpSpPr>
        <p:grpSpPr bwMode="auto">
          <a:xfrm>
            <a:off x="8200263" y="2475260"/>
            <a:ext cx="741231" cy="481012"/>
            <a:chOff x="2949" y="196"/>
            <a:chExt cx="941" cy="598"/>
          </a:xfrm>
        </p:grpSpPr>
        <p:sp>
          <p:nvSpPr>
            <p:cNvPr id="587848"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49"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0"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1" name="Oval 7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2"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3"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4"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5" name="Oval 7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56"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57"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58"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59" name="Group 83"/>
          <p:cNvGrpSpPr>
            <a:grpSpLocks/>
          </p:cNvGrpSpPr>
          <p:nvPr/>
        </p:nvGrpSpPr>
        <p:grpSpPr bwMode="auto">
          <a:xfrm>
            <a:off x="8117712" y="4056411"/>
            <a:ext cx="742950" cy="479425"/>
            <a:chOff x="2949" y="196"/>
            <a:chExt cx="941" cy="598"/>
          </a:xfrm>
        </p:grpSpPr>
        <p:sp>
          <p:nvSpPr>
            <p:cNvPr id="587860"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1"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2"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3"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4"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5"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6"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7"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68"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69"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70"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87871" name="Group 95"/>
          <p:cNvGrpSpPr>
            <a:grpSpLocks/>
          </p:cNvGrpSpPr>
          <p:nvPr/>
        </p:nvGrpSpPr>
        <p:grpSpPr bwMode="auto">
          <a:xfrm>
            <a:off x="7703243" y="3299172"/>
            <a:ext cx="742950" cy="482600"/>
            <a:chOff x="2949" y="196"/>
            <a:chExt cx="941" cy="598"/>
          </a:xfrm>
        </p:grpSpPr>
        <p:sp>
          <p:nvSpPr>
            <p:cNvPr id="587872"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3"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4"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5" name="Oval 9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6"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7"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8"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79" name="Oval 10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880"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81"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882"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883" name="Text Box 107"/>
          <p:cNvSpPr txBox="1">
            <a:spLocks noChangeArrowheads="1"/>
          </p:cNvSpPr>
          <p:nvPr/>
        </p:nvSpPr>
        <p:spPr bwMode="auto">
          <a:xfrm>
            <a:off x="9067038" y="293246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9</a:t>
            </a:r>
          </a:p>
        </p:txBody>
      </p:sp>
      <p:sp>
        <p:nvSpPr>
          <p:cNvPr id="587884" name="Text Box 108"/>
          <p:cNvSpPr txBox="1">
            <a:spLocks noChangeArrowheads="1"/>
          </p:cNvSpPr>
          <p:nvPr/>
        </p:nvSpPr>
        <p:spPr bwMode="auto">
          <a:xfrm>
            <a:off x="6463273" y="274989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7</a:t>
            </a:r>
          </a:p>
        </p:txBody>
      </p:sp>
      <p:sp>
        <p:nvSpPr>
          <p:cNvPr id="587885" name="Text Box 109"/>
          <p:cNvSpPr txBox="1">
            <a:spLocks noChangeArrowheads="1"/>
          </p:cNvSpPr>
          <p:nvPr/>
        </p:nvSpPr>
        <p:spPr bwMode="auto">
          <a:xfrm>
            <a:off x="5778796" y="241969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6</a:t>
            </a:r>
          </a:p>
        </p:txBody>
      </p:sp>
      <p:sp>
        <p:nvSpPr>
          <p:cNvPr id="587886" name="Text Box 110"/>
          <p:cNvSpPr txBox="1">
            <a:spLocks noChangeArrowheads="1"/>
          </p:cNvSpPr>
          <p:nvPr/>
        </p:nvSpPr>
        <p:spPr bwMode="auto">
          <a:xfrm>
            <a:off x="5159671" y="2872136"/>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5</a:t>
            </a:r>
          </a:p>
        </p:txBody>
      </p:sp>
      <p:sp>
        <p:nvSpPr>
          <p:cNvPr id="587887" name="Text Box 111"/>
          <p:cNvSpPr txBox="1">
            <a:spLocks noChangeArrowheads="1"/>
          </p:cNvSpPr>
          <p:nvPr/>
        </p:nvSpPr>
        <p:spPr bwMode="auto">
          <a:xfrm>
            <a:off x="4874186" y="34293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FF0000"/>
                </a:solidFill>
                <a:latin typeface="+mn-lt"/>
                <a:ea typeface="黑体" pitchFamily="2" charset="-122"/>
              </a:rPr>
              <a:t>R</a:t>
            </a:r>
            <a:r>
              <a:rPr kumimoji="1" lang="en-US" altLang="zh-CN" sz="2000" b="1" baseline="-25000">
                <a:solidFill>
                  <a:srgbClr val="FF0000"/>
                </a:solidFill>
                <a:latin typeface="+mn-lt"/>
                <a:ea typeface="黑体" pitchFamily="2" charset="-122"/>
              </a:rPr>
              <a:t>4</a:t>
            </a:r>
          </a:p>
        </p:txBody>
      </p:sp>
      <p:sp>
        <p:nvSpPr>
          <p:cNvPr id="587888" name="Text Box 112"/>
          <p:cNvSpPr txBox="1">
            <a:spLocks noChangeArrowheads="1"/>
          </p:cNvSpPr>
          <p:nvPr/>
        </p:nvSpPr>
        <p:spPr bwMode="auto">
          <a:xfrm>
            <a:off x="3505232" y="2554636"/>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itchFamily="2" charset="-122"/>
              </a:rPr>
              <a:t>R</a:t>
            </a:r>
            <a:r>
              <a:rPr kumimoji="1" lang="en-US" altLang="zh-CN" sz="2000" b="1" baseline="-25000" dirty="0">
                <a:solidFill>
                  <a:srgbClr val="FF0000"/>
                </a:solidFill>
                <a:latin typeface="+mn-lt"/>
                <a:ea typeface="黑体" pitchFamily="2" charset="-122"/>
              </a:rPr>
              <a:t>3</a:t>
            </a:r>
          </a:p>
        </p:txBody>
      </p:sp>
      <p:sp>
        <p:nvSpPr>
          <p:cNvPr id="587889" name="Text Box 113"/>
          <p:cNvSpPr txBox="1">
            <a:spLocks noChangeArrowheads="1"/>
          </p:cNvSpPr>
          <p:nvPr/>
        </p:nvSpPr>
        <p:spPr bwMode="auto">
          <a:xfrm>
            <a:off x="935863" y="3523011"/>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p>
        </p:txBody>
      </p:sp>
      <p:sp>
        <p:nvSpPr>
          <p:cNvPr id="587890" name="Text Box 114"/>
          <p:cNvSpPr txBox="1">
            <a:spLocks noChangeArrowheads="1"/>
          </p:cNvSpPr>
          <p:nvPr/>
        </p:nvSpPr>
        <p:spPr bwMode="auto">
          <a:xfrm>
            <a:off x="1725248" y="232444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p>
        </p:txBody>
      </p:sp>
      <p:sp>
        <p:nvSpPr>
          <p:cNvPr id="587891" name="Text Box 115"/>
          <p:cNvSpPr txBox="1">
            <a:spLocks noChangeArrowheads="1"/>
          </p:cNvSpPr>
          <p:nvPr/>
        </p:nvSpPr>
        <p:spPr bwMode="auto">
          <a:xfrm>
            <a:off x="8172746" y="4067523"/>
            <a:ext cx="6174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8</a:t>
            </a:r>
          </a:p>
        </p:txBody>
      </p:sp>
      <p:sp>
        <p:nvSpPr>
          <p:cNvPr id="587892" name="Text Box 116"/>
          <p:cNvSpPr txBox="1">
            <a:spLocks noChangeArrowheads="1"/>
          </p:cNvSpPr>
          <p:nvPr/>
        </p:nvSpPr>
        <p:spPr bwMode="auto">
          <a:xfrm>
            <a:off x="8257017" y="2491136"/>
            <a:ext cx="6174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7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6</a:t>
            </a:r>
          </a:p>
        </p:txBody>
      </p:sp>
      <p:sp>
        <p:nvSpPr>
          <p:cNvPr id="587893" name="Text Box 117"/>
          <p:cNvSpPr txBox="1">
            <a:spLocks noChangeArrowheads="1"/>
          </p:cNvSpPr>
          <p:nvPr/>
        </p:nvSpPr>
        <p:spPr bwMode="auto">
          <a:xfrm>
            <a:off x="1885188" y="4104036"/>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587894" name="Text Box 118"/>
          <p:cNvSpPr txBox="1">
            <a:spLocks noChangeArrowheads="1"/>
          </p:cNvSpPr>
          <p:nvPr/>
        </p:nvSpPr>
        <p:spPr bwMode="auto">
          <a:xfrm>
            <a:off x="2655655" y="3419823"/>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587895" name="Text Box 119"/>
          <p:cNvSpPr txBox="1">
            <a:spLocks noChangeArrowheads="1"/>
          </p:cNvSpPr>
          <p:nvPr/>
        </p:nvSpPr>
        <p:spPr bwMode="auto">
          <a:xfrm>
            <a:off x="928983" y="2916586"/>
            <a:ext cx="6303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sp>
        <p:nvSpPr>
          <p:cNvPr id="587896" name="Text Box 120"/>
          <p:cNvSpPr txBox="1">
            <a:spLocks noChangeArrowheads="1"/>
          </p:cNvSpPr>
          <p:nvPr/>
        </p:nvSpPr>
        <p:spPr bwMode="auto">
          <a:xfrm>
            <a:off x="7703244" y="3327748"/>
            <a:ext cx="61106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6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7</a:t>
            </a:r>
          </a:p>
        </p:txBody>
      </p:sp>
      <p:sp>
        <p:nvSpPr>
          <p:cNvPr id="587897" name="Oval 121"/>
          <p:cNvSpPr>
            <a:spLocks noChangeArrowheads="1"/>
          </p:cNvSpPr>
          <p:nvPr/>
        </p:nvSpPr>
        <p:spPr bwMode="auto">
          <a:xfrm>
            <a:off x="3744283" y="4004023"/>
            <a:ext cx="3382830" cy="10398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87898" name="Text Box 122"/>
          <p:cNvSpPr txBox="1">
            <a:spLocks noChangeArrowheads="1"/>
          </p:cNvSpPr>
          <p:nvPr/>
        </p:nvSpPr>
        <p:spPr bwMode="auto">
          <a:xfrm>
            <a:off x="4599018" y="5004147"/>
            <a:ext cx="18293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区域 </a:t>
            </a:r>
            <a:r>
              <a:rPr kumimoji="1" lang="en-US" altLang="zh-CN" sz="2400" b="1">
                <a:solidFill>
                  <a:srgbClr val="C00000"/>
                </a:solidFill>
                <a:latin typeface="+mn-lt"/>
                <a:ea typeface="黑体" pitchFamily="2" charset="-122"/>
              </a:rPr>
              <a:t>0.0.0.2</a:t>
            </a:r>
          </a:p>
        </p:txBody>
      </p:sp>
      <p:sp>
        <p:nvSpPr>
          <p:cNvPr id="587899" name="Line 123"/>
          <p:cNvSpPr>
            <a:spLocks noChangeShapeType="1"/>
          </p:cNvSpPr>
          <p:nvPr/>
        </p:nvSpPr>
        <p:spPr bwMode="auto">
          <a:xfrm>
            <a:off x="5395283" y="3918297"/>
            <a:ext cx="988880" cy="5207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00" name="Line 124"/>
          <p:cNvSpPr>
            <a:spLocks noChangeShapeType="1"/>
          </p:cNvSpPr>
          <p:nvPr/>
        </p:nvSpPr>
        <p:spPr bwMode="auto">
          <a:xfrm flipV="1">
            <a:off x="5560383" y="4524722"/>
            <a:ext cx="906330" cy="26035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901" name="Group 125"/>
          <p:cNvGrpSpPr>
            <a:grpSpLocks/>
          </p:cNvGrpSpPr>
          <p:nvPr/>
        </p:nvGrpSpPr>
        <p:grpSpPr bwMode="auto">
          <a:xfrm>
            <a:off x="6138233" y="4177060"/>
            <a:ext cx="741230" cy="608012"/>
            <a:chOff x="2949" y="196"/>
            <a:chExt cx="941" cy="598"/>
          </a:xfrm>
        </p:grpSpPr>
        <p:sp>
          <p:nvSpPr>
            <p:cNvPr id="587902"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3"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4"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5" name="Oval 12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6"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7"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8"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09" name="Oval 13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0"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11"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12"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913" name="Text Box 137"/>
          <p:cNvSpPr txBox="1">
            <a:spLocks noChangeArrowheads="1"/>
          </p:cNvSpPr>
          <p:nvPr/>
        </p:nvSpPr>
        <p:spPr bwMode="auto">
          <a:xfrm>
            <a:off x="6167469" y="4223098"/>
            <a:ext cx="6559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 </a:t>
            </a:r>
            <a:r>
              <a:rPr kumimoji="1" lang="en-US" altLang="zh-CN" sz="2000" b="1">
                <a:solidFill>
                  <a:srgbClr val="0000CC"/>
                </a:solidFill>
                <a:latin typeface="+mn-lt"/>
                <a:ea typeface="黑体" pitchFamily="2" charset="-122"/>
              </a:rPr>
              <a:t>4</a:t>
            </a:r>
          </a:p>
        </p:txBody>
      </p:sp>
      <p:sp>
        <p:nvSpPr>
          <p:cNvPr id="587914" name="Line 138"/>
          <p:cNvSpPr>
            <a:spLocks noChangeShapeType="1"/>
          </p:cNvSpPr>
          <p:nvPr/>
        </p:nvSpPr>
        <p:spPr bwMode="auto">
          <a:xfrm>
            <a:off x="4402963" y="4608860"/>
            <a:ext cx="992320" cy="1762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87915" name="Group 139"/>
          <p:cNvGrpSpPr>
            <a:grpSpLocks/>
          </p:cNvGrpSpPr>
          <p:nvPr/>
        </p:nvGrpSpPr>
        <p:grpSpPr bwMode="auto">
          <a:xfrm>
            <a:off x="4074483" y="4262785"/>
            <a:ext cx="742950" cy="608012"/>
            <a:chOff x="2949" y="196"/>
            <a:chExt cx="941" cy="598"/>
          </a:xfrm>
        </p:grpSpPr>
        <p:sp>
          <p:nvSpPr>
            <p:cNvPr id="587916"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7"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8"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19" name="Oval 14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0"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1"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2"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3" name="Oval 14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8792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2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8792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7927" name="Text Box 151"/>
          <p:cNvSpPr txBox="1">
            <a:spLocks noChangeArrowheads="1"/>
          </p:cNvSpPr>
          <p:nvPr/>
        </p:nvSpPr>
        <p:spPr bwMode="auto">
          <a:xfrm>
            <a:off x="4064164" y="4375497"/>
            <a:ext cx="6238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a:t>
            </a:r>
            <a:r>
              <a:rPr kumimoji="1" lang="zh-CN" altLang="en-US" sz="8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5</a:t>
            </a:r>
          </a:p>
        </p:txBody>
      </p:sp>
      <p:pic>
        <p:nvPicPr>
          <p:cNvPr id="587928" name="Picture 1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8462" y="4561235"/>
            <a:ext cx="564092" cy="398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7929" name="Text Box 153"/>
          <p:cNvSpPr txBox="1">
            <a:spLocks noChangeArrowheads="1"/>
          </p:cNvSpPr>
          <p:nvPr/>
        </p:nvSpPr>
        <p:spPr bwMode="auto">
          <a:xfrm>
            <a:off x="4910302" y="42484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8</a:t>
            </a:r>
          </a:p>
        </p:txBody>
      </p:sp>
      <p:pic>
        <p:nvPicPr>
          <p:cNvPr id="587930" name="Picture 15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59671" y="3784948"/>
            <a:ext cx="564092"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Tree>
    <p:extLst>
      <p:ext uri="{BB962C8B-B14F-4D97-AF65-F5344CB8AC3E}">
        <p14:creationId xmlns:p14="http://schemas.microsoft.com/office/powerpoint/2010/main" xmlns="" val="88092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en-US" altLang="zh-CN"/>
              <a:t>OSPF </a:t>
            </a:r>
            <a:r>
              <a:rPr lang="zh-CN" altLang="en-US"/>
              <a:t>直接用 </a:t>
            </a:r>
            <a:r>
              <a:rPr lang="en-US" altLang="zh-CN"/>
              <a:t>IP </a:t>
            </a:r>
            <a:r>
              <a:rPr lang="zh-CN" altLang="en-US"/>
              <a:t>数据报传送 </a:t>
            </a:r>
          </a:p>
        </p:txBody>
      </p:sp>
      <p:sp>
        <p:nvSpPr>
          <p:cNvPr id="58880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OSPF </a:t>
            </a:r>
            <a:r>
              <a:rPr lang="zh-CN" altLang="en-US" dirty="0">
                <a:solidFill>
                  <a:srgbClr val="FF0000"/>
                </a:solidFill>
              </a:rPr>
              <a:t>不用 </a:t>
            </a:r>
            <a:r>
              <a:rPr lang="en-US" altLang="zh-CN" dirty="0">
                <a:solidFill>
                  <a:srgbClr val="FF0000"/>
                </a:solidFill>
              </a:rPr>
              <a:t>UDP </a:t>
            </a:r>
            <a:r>
              <a:rPr lang="zh-CN" altLang="en-US" dirty="0">
                <a:solidFill>
                  <a:srgbClr val="FF0000"/>
                </a:solidFill>
              </a:rPr>
              <a:t>而是直接用 </a:t>
            </a:r>
            <a:r>
              <a:rPr lang="en-US" altLang="zh-CN" dirty="0">
                <a:solidFill>
                  <a:srgbClr val="FF0000"/>
                </a:solidFill>
              </a:rPr>
              <a:t>IP </a:t>
            </a:r>
            <a:r>
              <a:rPr lang="zh-CN" altLang="en-US" dirty="0">
                <a:solidFill>
                  <a:srgbClr val="FF0000"/>
                </a:solidFill>
              </a:rPr>
              <a:t>数据报传送。</a:t>
            </a:r>
          </a:p>
          <a:p>
            <a:r>
              <a:rPr lang="en-US" altLang="zh-CN" dirty="0"/>
              <a:t>OSPF </a:t>
            </a:r>
            <a:r>
              <a:rPr lang="zh-CN" altLang="en-US" dirty="0"/>
              <a:t>构成的数据报很短。这样做可减少路由信息的通信量。</a:t>
            </a:r>
          </a:p>
          <a:p>
            <a:r>
              <a:rPr lang="zh-CN" altLang="en-US" dirty="0"/>
              <a:t>数据报很短的另一好处是可以不必将长的数据报分片传送</a:t>
            </a:r>
            <a:r>
              <a:rPr lang="zh-CN" altLang="en-US" dirty="0" smtClean="0"/>
              <a:t>。</a:t>
            </a:r>
            <a:endParaRPr lang="en-US" altLang="zh-CN" dirty="0" smtClean="0"/>
          </a:p>
          <a:p>
            <a:r>
              <a:rPr lang="zh-CN" altLang="en-US" dirty="0" smtClean="0"/>
              <a:t>分片</a:t>
            </a:r>
            <a:r>
              <a:rPr lang="zh-CN" altLang="en-US" dirty="0"/>
              <a:t>传送的数据报只要丢失一个，就无法组装成原来的数据报，而整个数据报就必须重传。 </a:t>
            </a:r>
          </a:p>
        </p:txBody>
      </p:sp>
    </p:spTree>
    <p:extLst>
      <p:ext uri="{BB962C8B-B14F-4D97-AF65-F5344CB8AC3E}">
        <p14:creationId xmlns:p14="http://schemas.microsoft.com/office/powerpoint/2010/main" xmlns="" val="13631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88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gn="ctr"/>
            <a:r>
              <a:rPr lang="en-US" altLang="zh-CN" dirty="0"/>
              <a:t>OSPF </a:t>
            </a:r>
            <a:r>
              <a:rPr lang="zh-CN" altLang="en-US" dirty="0"/>
              <a:t>的其他特点 </a:t>
            </a:r>
          </a:p>
        </p:txBody>
      </p:sp>
      <p:sp>
        <p:nvSpPr>
          <p:cNvPr id="58982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600" dirty="0"/>
              <a:t>OSPF </a:t>
            </a:r>
            <a:r>
              <a:rPr lang="zh-CN" altLang="en-US" sz="2600" dirty="0"/>
              <a:t>对不同的链路可根据 </a:t>
            </a:r>
            <a:r>
              <a:rPr lang="en-US" altLang="zh-CN" sz="2600" dirty="0"/>
              <a:t>IP </a:t>
            </a:r>
            <a:r>
              <a:rPr lang="zh-CN" altLang="en-US" sz="2600" dirty="0"/>
              <a:t>分组的不同服务类型 </a:t>
            </a:r>
            <a:r>
              <a:rPr lang="en-US" altLang="zh-CN" sz="2600" dirty="0"/>
              <a:t>TOS </a:t>
            </a:r>
            <a:r>
              <a:rPr lang="zh-CN" altLang="en-US" sz="2600" dirty="0"/>
              <a:t>而设置成不同的代价。因此，</a:t>
            </a:r>
            <a:r>
              <a:rPr lang="en-US" altLang="zh-CN" sz="2600" dirty="0">
                <a:solidFill>
                  <a:srgbClr val="FF0000"/>
                </a:solidFill>
              </a:rPr>
              <a:t>OSPF </a:t>
            </a:r>
            <a:r>
              <a:rPr lang="zh-CN" altLang="en-US" sz="2600" dirty="0">
                <a:solidFill>
                  <a:srgbClr val="FF0000"/>
                </a:solidFill>
              </a:rPr>
              <a:t>对于不同类型的业务可计算出不同的路由。</a:t>
            </a:r>
          </a:p>
          <a:p>
            <a:r>
              <a:rPr lang="zh-CN" altLang="en-US" sz="2600" dirty="0"/>
              <a:t>如果到同一个目的网络有多条相同代价的路径，那么可以将通信量分配给这几条路径。</a:t>
            </a:r>
            <a:r>
              <a:rPr lang="zh-CN" altLang="en-US" sz="2600" dirty="0" smtClean="0"/>
              <a:t>这叫做</a:t>
            </a:r>
            <a:r>
              <a:rPr lang="zh-CN" altLang="en-US" sz="2600" dirty="0" smtClean="0">
                <a:solidFill>
                  <a:srgbClr val="FF0000"/>
                </a:solidFill>
              </a:rPr>
              <a:t>多</a:t>
            </a:r>
            <a:r>
              <a:rPr lang="zh-CN" altLang="en-US" sz="2600" dirty="0">
                <a:solidFill>
                  <a:srgbClr val="FF0000"/>
                </a:solidFill>
              </a:rPr>
              <a:t>路径间的负载平衡。</a:t>
            </a:r>
          </a:p>
          <a:p>
            <a:r>
              <a:rPr lang="zh-CN" altLang="en-US" sz="2600" dirty="0"/>
              <a:t>所有在 </a:t>
            </a:r>
            <a:r>
              <a:rPr lang="en-US" altLang="zh-CN" sz="2600" dirty="0"/>
              <a:t>OSPF </a:t>
            </a:r>
            <a:r>
              <a:rPr lang="zh-CN" altLang="en-US" sz="2600" dirty="0"/>
              <a:t>路由器之间交换的分组都具有</a:t>
            </a:r>
            <a:r>
              <a:rPr lang="zh-CN" altLang="en-US" sz="2600" dirty="0">
                <a:solidFill>
                  <a:srgbClr val="FF0000"/>
                </a:solidFill>
              </a:rPr>
              <a:t>鉴别</a:t>
            </a:r>
            <a:r>
              <a:rPr lang="zh-CN" altLang="en-US" sz="2600" dirty="0"/>
              <a:t>的功能。</a:t>
            </a:r>
          </a:p>
          <a:p>
            <a:r>
              <a:rPr lang="zh-CN" altLang="en-US" sz="2600" dirty="0">
                <a:solidFill>
                  <a:srgbClr val="FF0000"/>
                </a:solidFill>
              </a:rPr>
              <a:t>支持可变长度的子网划分和无分类编址 </a:t>
            </a:r>
            <a:r>
              <a:rPr lang="en-US" altLang="zh-CN" sz="2600" dirty="0">
                <a:solidFill>
                  <a:srgbClr val="FF0000"/>
                </a:solidFill>
              </a:rPr>
              <a:t>CIDR</a:t>
            </a:r>
            <a:r>
              <a:rPr lang="zh-CN" altLang="en-US" sz="2600" dirty="0">
                <a:solidFill>
                  <a:srgbClr val="FF0000"/>
                </a:solidFill>
              </a:rPr>
              <a:t>。</a:t>
            </a:r>
          </a:p>
          <a:p>
            <a:r>
              <a:rPr lang="zh-CN" altLang="en-US" sz="2600" dirty="0"/>
              <a:t>每一个链路状态都带上一个 </a:t>
            </a:r>
            <a:r>
              <a:rPr lang="en-US" altLang="zh-CN" sz="2600" dirty="0"/>
              <a:t>32 </a:t>
            </a:r>
            <a:r>
              <a:rPr lang="zh-CN" altLang="en-US" sz="2600" dirty="0"/>
              <a:t>位的序号，序号越大状态就越新。</a:t>
            </a:r>
          </a:p>
        </p:txBody>
      </p:sp>
    </p:spTree>
    <p:extLst>
      <p:ext uri="{BB962C8B-B14F-4D97-AF65-F5344CB8AC3E}">
        <p14:creationId xmlns:p14="http://schemas.microsoft.com/office/powerpoint/2010/main" xmlns="" val="252396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95" name="AutoShape 47"/>
          <p:cNvSpPr>
            <a:spLocks noChangeArrowheads="1"/>
          </p:cNvSpPr>
          <p:nvPr/>
        </p:nvSpPr>
        <p:spPr bwMode="auto">
          <a:xfrm>
            <a:off x="1670590" y="5322751"/>
            <a:ext cx="758429" cy="227013"/>
          </a:xfrm>
          <a:prstGeom prst="leftArrow">
            <a:avLst>
              <a:gd name="adj1" fmla="val 50000"/>
              <a:gd name="adj2" fmla="val 77098"/>
            </a:avLst>
          </a:prstGeom>
          <a:solidFill>
            <a:srgbClr val="C00000"/>
          </a:solidFill>
          <a:ln w="9525">
            <a:solidFill>
              <a:srgbClr val="C00000"/>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590850" name="Line 2"/>
          <p:cNvSpPr>
            <a:spLocks noChangeShapeType="1"/>
          </p:cNvSpPr>
          <p:nvPr/>
        </p:nvSpPr>
        <p:spPr bwMode="auto">
          <a:xfrm>
            <a:off x="2348188" y="6043475"/>
            <a:ext cx="6213608"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1" name="Text Box 3"/>
          <p:cNvSpPr txBox="1">
            <a:spLocks noChangeArrowheads="1"/>
          </p:cNvSpPr>
          <p:nvPr/>
        </p:nvSpPr>
        <p:spPr bwMode="auto">
          <a:xfrm>
            <a:off x="4769655" y="5789476"/>
            <a:ext cx="1266885"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90852" name="Rectangle 4"/>
          <p:cNvSpPr>
            <a:spLocks noGrp="1" noChangeArrowheads="1"/>
          </p:cNvSpPr>
          <p:nvPr>
            <p:ph type="title" idx="4294967295"/>
          </p:nvPr>
        </p:nvSpPr>
        <p:spPr>
          <a:xfrm>
            <a:off x="560512" y="44624"/>
            <a:ext cx="9066212" cy="792162"/>
          </a:xfrm>
        </p:spPr>
        <p:txBody>
          <a:bodyPr/>
          <a:lstStyle/>
          <a:p>
            <a:pPr algn="ctr"/>
            <a:r>
              <a:rPr lang="en-US" altLang="zh-CN" dirty="0"/>
              <a:t>OSPF </a:t>
            </a:r>
            <a:r>
              <a:rPr lang="zh-CN" altLang="en-US" dirty="0"/>
              <a:t>分组 </a:t>
            </a:r>
          </a:p>
        </p:txBody>
      </p:sp>
      <p:sp>
        <p:nvSpPr>
          <p:cNvPr id="590853" name="Freeform 5"/>
          <p:cNvSpPr>
            <a:spLocks/>
          </p:cNvSpPr>
          <p:nvPr/>
        </p:nvSpPr>
        <p:spPr bwMode="auto">
          <a:xfrm>
            <a:off x="796937" y="3556672"/>
            <a:ext cx="8769218" cy="591032"/>
          </a:xfrm>
          <a:custGeom>
            <a:avLst/>
            <a:gdLst>
              <a:gd name="T0" fmla="*/ 48 w 4608"/>
              <a:gd name="T1" fmla="*/ 0 h 576"/>
              <a:gd name="T2" fmla="*/ 4608 w 4608"/>
              <a:gd name="T3" fmla="*/ 0 h 576"/>
              <a:gd name="T4" fmla="*/ 2208 w 4608"/>
              <a:gd name="T5" fmla="*/ 576 h 576"/>
              <a:gd name="T6" fmla="*/ 1152 w 4608"/>
              <a:gd name="T7" fmla="*/ 576 h 576"/>
              <a:gd name="T8" fmla="*/ 0 w 4608"/>
              <a:gd name="T9" fmla="*/ 0 h 576"/>
            </a:gdLst>
            <a:ahLst/>
            <a:cxnLst>
              <a:cxn ang="0">
                <a:pos x="T0" y="T1"/>
              </a:cxn>
              <a:cxn ang="0">
                <a:pos x="T2" y="T3"/>
              </a:cxn>
              <a:cxn ang="0">
                <a:pos x="T4" y="T5"/>
              </a:cxn>
              <a:cxn ang="0">
                <a:pos x="T6" y="T7"/>
              </a:cxn>
              <a:cxn ang="0">
                <a:pos x="T8" y="T9"/>
              </a:cxn>
            </a:cxnLst>
            <a:rect l="0" t="0" r="r" b="b"/>
            <a:pathLst>
              <a:path w="4608" h="576">
                <a:moveTo>
                  <a:pt x="48" y="0"/>
                </a:moveTo>
                <a:lnTo>
                  <a:pt x="4608" y="0"/>
                </a:lnTo>
                <a:lnTo>
                  <a:pt x="2208" y="576"/>
                </a:lnTo>
                <a:lnTo>
                  <a:pt x="1152" y="576"/>
                </a:lnTo>
                <a:lnTo>
                  <a:pt x="0" y="0"/>
                </a:lnTo>
              </a:path>
            </a:pathLst>
          </a:custGeom>
          <a:gradFill rotWithShape="1">
            <a:gsLst>
              <a:gs pos="0">
                <a:srgbClr val="CCECFF">
                  <a:gamma/>
                  <a:shade val="60784"/>
                  <a:invGamma/>
                </a:srgbClr>
              </a:gs>
              <a:gs pos="100000">
                <a:srgbClr val="CCEC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0854" name="Freeform 6"/>
          <p:cNvSpPr>
            <a:spLocks/>
          </p:cNvSpPr>
          <p:nvPr/>
        </p:nvSpPr>
        <p:spPr bwMode="auto">
          <a:xfrm>
            <a:off x="3036105" y="4750955"/>
            <a:ext cx="6165454" cy="408284"/>
          </a:xfrm>
          <a:custGeom>
            <a:avLst/>
            <a:gdLst>
              <a:gd name="T0" fmla="*/ 0 w 3240"/>
              <a:gd name="T1" fmla="*/ 0 h 369"/>
              <a:gd name="T2" fmla="*/ 564 w 3240"/>
              <a:gd name="T3" fmla="*/ 369 h 369"/>
              <a:gd name="T4" fmla="*/ 2922 w 3240"/>
              <a:gd name="T5" fmla="*/ 363 h 369"/>
              <a:gd name="T6" fmla="*/ 3240 w 3240"/>
              <a:gd name="T7" fmla="*/ 9 h 369"/>
              <a:gd name="T8" fmla="*/ 0 w 3240"/>
              <a:gd name="T9" fmla="*/ 3 h 369"/>
            </a:gdLst>
            <a:ahLst/>
            <a:cxnLst>
              <a:cxn ang="0">
                <a:pos x="T0" y="T1"/>
              </a:cxn>
              <a:cxn ang="0">
                <a:pos x="T2" y="T3"/>
              </a:cxn>
              <a:cxn ang="0">
                <a:pos x="T4" y="T5"/>
              </a:cxn>
              <a:cxn ang="0">
                <a:pos x="T6" y="T7"/>
              </a:cxn>
              <a:cxn ang="0">
                <a:pos x="T8" y="T9"/>
              </a:cxn>
            </a:cxnLst>
            <a:rect l="0" t="0" r="r" b="b"/>
            <a:pathLst>
              <a:path w="3240" h="369">
                <a:moveTo>
                  <a:pt x="0" y="0"/>
                </a:moveTo>
                <a:lnTo>
                  <a:pt x="564" y="369"/>
                </a:lnTo>
                <a:lnTo>
                  <a:pt x="2922" y="363"/>
                </a:lnTo>
                <a:lnTo>
                  <a:pt x="3240" y="9"/>
                </a:lnTo>
                <a:lnTo>
                  <a:pt x="0" y="3"/>
                </a:lnTo>
              </a:path>
            </a:pathLst>
          </a:custGeom>
          <a:gradFill rotWithShape="1">
            <a:gsLst>
              <a:gs pos="0">
                <a:srgbClr val="FFCCFF">
                  <a:gamma/>
                  <a:shade val="72549"/>
                  <a:invGamma/>
                </a:srgbClr>
              </a:gs>
              <a:gs pos="100000">
                <a:srgbClr val="FFCC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0855" name="Rectangle 7"/>
          <p:cNvSpPr>
            <a:spLocks noChangeArrowheads="1"/>
          </p:cNvSpPr>
          <p:nvPr/>
        </p:nvSpPr>
        <p:spPr bwMode="auto">
          <a:xfrm>
            <a:off x="2348188" y="5159238"/>
            <a:ext cx="6213608" cy="590550"/>
          </a:xfrm>
          <a:prstGeom prst="rect">
            <a:avLst/>
          </a:prstGeom>
          <a:solidFill>
            <a:schemeClr val="bg1"/>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56" name="Rectangle 8"/>
          <p:cNvSpPr>
            <a:spLocks noChangeArrowheads="1"/>
          </p:cNvSpPr>
          <p:nvPr/>
        </p:nvSpPr>
        <p:spPr bwMode="auto">
          <a:xfrm>
            <a:off x="4093778" y="5176700"/>
            <a:ext cx="4459419" cy="579438"/>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7" name="Line 9"/>
          <p:cNvSpPr>
            <a:spLocks noChangeShapeType="1"/>
          </p:cNvSpPr>
          <p:nvPr/>
        </p:nvSpPr>
        <p:spPr bwMode="auto">
          <a:xfrm>
            <a:off x="4085178" y="5159238"/>
            <a:ext cx="0" cy="590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58" name="Text Box 10"/>
          <p:cNvSpPr txBox="1">
            <a:spLocks noChangeArrowheads="1"/>
          </p:cNvSpPr>
          <p:nvPr/>
        </p:nvSpPr>
        <p:spPr bwMode="auto">
          <a:xfrm>
            <a:off x="2301754" y="5263184"/>
            <a:ext cx="17347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a:t>
            </a:r>
            <a:r>
              <a:rPr kumimoji="1" lang="zh-CN" altLang="zh-CN" sz="2000" b="1">
                <a:solidFill>
                  <a:srgbClr val="0000CC"/>
                </a:solidFill>
                <a:latin typeface="+mn-lt"/>
                <a:ea typeface="黑体" pitchFamily="2" charset="-122"/>
              </a:rPr>
              <a:t>数据报首部</a:t>
            </a:r>
            <a:endParaRPr kumimoji="1" lang="zh-CN" altLang="en-US" sz="2000" b="1">
              <a:solidFill>
                <a:srgbClr val="0000CC"/>
              </a:solidFill>
              <a:latin typeface="+mn-lt"/>
              <a:ea typeface="黑体" pitchFamily="2" charset="-122"/>
            </a:endParaRPr>
          </a:p>
        </p:txBody>
      </p:sp>
      <p:sp>
        <p:nvSpPr>
          <p:cNvPr id="590859" name="Text Box 11"/>
          <p:cNvSpPr txBox="1">
            <a:spLocks noChangeArrowheads="1"/>
          </p:cNvSpPr>
          <p:nvPr/>
        </p:nvSpPr>
        <p:spPr bwMode="auto">
          <a:xfrm>
            <a:off x="5350944" y="5261598"/>
            <a:ext cx="14702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a:t>
            </a:r>
          </a:p>
        </p:txBody>
      </p:sp>
      <p:sp>
        <p:nvSpPr>
          <p:cNvPr id="590860" name="Rectangle 12"/>
          <p:cNvSpPr>
            <a:spLocks noChangeArrowheads="1"/>
          </p:cNvSpPr>
          <p:nvPr/>
        </p:nvSpPr>
        <p:spPr bwMode="auto">
          <a:xfrm>
            <a:off x="2989671" y="4147703"/>
            <a:ext cx="6211888" cy="59055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61" name="Line 13"/>
          <p:cNvSpPr>
            <a:spLocks noChangeShapeType="1"/>
          </p:cNvSpPr>
          <p:nvPr/>
        </p:nvSpPr>
        <p:spPr bwMode="auto">
          <a:xfrm>
            <a:off x="8561796" y="5749789"/>
            <a:ext cx="0" cy="3698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2" name="Rectangle 14"/>
          <p:cNvSpPr>
            <a:spLocks noChangeArrowheads="1"/>
          </p:cNvSpPr>
          <p:nvPr/>
        </p:nvSpPr>
        <p:spPr bwMode="auto">
          <a:xfrm>
            <a:off x="5010426" y="4176278"/>
            <a:ext cx="4182533" cy="55880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3" name="Line 15"/>
          <p:cNvSpPr>
            <a:spLocks noChangeShapeType="1"/>
          </p:cNvSpPr>
          <p:nvPr/>
        </p:nvSpPr>
        <p:spPr bwMode="auto">
          <a:xfrm>
            <a:off x="5000107" y="4147703"/>
            <a:ext cx="0" cy="590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4" name="Text Box 16"/>
          <p:cNvSpPr txBox="1">
            <a:spLocks noChangeArrowheads="1"/>
          </p:cNvSpPr>
          <p:nvPr/>
        </p:nvSpPr>
        <p:spPr bwMode="auto">
          <a:xfrm>
            <a:off x="2917440" y="4233429"/>
            <a:ext cx="19864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分组首部</a:t>
            </a:r>
          </a:p>
        </p:txBody>
      </p:sp>
      <p:sp>
        <p:nvSpPr>
          <p:cNvPr id="590865" name="Text Box 17"/>
          <p:cNvSpPr txBox="1">
            <a:spLocks noChangeArrowheads="1"/>
          </p:cNvSpPr>
          <p:nvPr/>
        </p:nvSpPr>
        <p:spPr bwMode="auto">
          <a:xfrm>
            <a:off x="5180686" y="4233429"/>
            <a:ext cx="36567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类型 </a:t>
            </a:r>
            <a:r>
              <a:rPr kumimoji="1" lang="en-US" altLang="zh-CN" sz="2000" b="1">
                <a:solidFill>
                  <a:srgbClr val="0000CC"/>
                </a:solidFill>
                <a:latin typeface="+mn-lt"/>
                <a:ea typeface="黑体" pitchFamily="2" charset="-122"/>
              </a:rPr>
              <a:t>1 </a:t>
            </a:r>
            <a:r>
              <a:rPr kumimoji="1" lang="zh-CN" altLang="en-US" sz="2000" b="1">
                <a:solidFill>
                  <a:srgbClr val="0000CC"/>
                </a:solidFill>
                <a:latin typeface="+mn-lt"/>
                <a:ea typeface="黑体" pitchFamily="2" charset="-122"/>
              </a:rPr>
              <a:t>至类型 </a:t>
            </a:r>
            <a:r>
              <a:rPr kumimoji="1" lang="en-US" altLang="zh-CN" sz="2000" b="1">
                <a:solidFill>
                  <a:srgbClr val="0000CC"/>
                </a:solidFill>
                <a:latin typeface="+mn-lt"/>
                <a:ea typeface="黑体" pitchFamily="2" charset="-122"/>
              </a:rPr>
              <a:t>5 </a:t>
            </a:r>
            <a:r>
              <a:rPr kumimoji="1" lang="zh-CN" altLang="en-US" sz="2000" b="1">
                <a:solidFill>
                  <a:srgbClr val="0000CC"/>
                </a:solidFill>
                <a:latin typeface="+mn-lt"/>
                <a:ea typeface="黑体" pitchFamily="2" charset="-122"/>
              </a:rPr>
              <a:t>的 </a:t>
            </a:r>
            <a:r>
              <a:rPr kumimoji="1" lang="en-US" altLang="zh-CN" sz="2000" b="1">
                <a:solidFill>
                  <a:srgbClr val="0000CC"/>
                </a:solidFill>
                <a:latin typeface="+mn-lt"/>
                <a:ea typeface="黑体" pitchFamily="2" charset="-122"/>
              </a:rPr>
              <a:t>OSPF </a:t>
            </a:r>
            <a:r>
              <a:rPr kumimoji="1" lang="zh-CN" altLang="en-US" sz="2000" b="1">
                <a:solidFill>
                  <a:srgbClr val="0000CC"/>
                </a:solidFill>
                <a:latin typeface="+mn-lt"/>
                <a:ea typeface="黑体" pitchFamily="2" charset="-122"/>
              </a:rPr>
              <a:t>分组</a:t>
            </a:r>
          </a:p>
        </p:txBody>
      </p:sp>
      <p:sp>
        <p:nvSpPr>
          <p:cNvPr id="590866" name="Line 18"/>
          <p:cNvSpPr>
            <a:spLocks noChangeShapeType="1"/>
          </p:cNvSpPr>
          <p:nvPr/>
        </p:nvSpPr>
        <p:spPr bwMode="auto">
          <a:xfrm>
            <a:off x="2348188" y="5822813"/>
            <a:ext cx="0" cy="2968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7" name="Line 19"/>
          <p:cNvSpPr>
            <a:spLocks noChangeShapeType="1"/>
          </p:cNvSpPr>
          <p:nvPr/>
        </p:nvSpPr>
        <p:spPr bwMode="auto">
          <a:xfrm>
            <a:off x="2989671" y="3817504"/>
            <a:ext cx="0"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8" name="Line 20"/>
          <p:cNvSpPr>
            <a:spLocks noChangeShapeType="1"/>
          </p:cNvSpPr>
          <p:nvPr/>
        </p:nvSpPr>
        <p:spPr bwMode="auto">
          <a:xfrm>
            <a:off x="5000107" y="3817504"/>
            <a:ext cx="0"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69" name="Line 21"/>
          <p:cNvSpPr>
            <a:spLocks noChangeShapeType="1"/>
          </p:cNvSpPr>
          <p:nvPr/>
        </p:nvSpPr>
        <p:spPr bwMode="auto">
          <a:xfrm flipV="1">
            <a:off x="4449774" y="3958791"/>
            <a:ext cx="543454" cy="0"/>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0" name="Text Box 22"/>
          <p:cNvSpPr txBox="1">
            <a:spLocks noChangeArrowheads="1"/>
          </p:cNvSpPr>
          <p:nvPr/>
        </p:nvSpPr>
        <p:spPr bwMode="auto">
          <a:xfrm>
            <a:off x="3445416" y="3719078"/>
            <a:ext cx="1090363" cy="400110"/>
          </a:xfrm>
          <a:prstGeom prst="rect">
            <a:avLst/>
          </a:prstGeom>
          <a:noFill/>
          <a:ln>
            <a:noFill/>
          </a:ln>
          <a:effectLst/>
          <a:extLst>
            <a:ext uri="{909E8E84-426E-40DD-AFC4-6F175D3DCCD1}">
              <a14:hiddenFill xmlns:a14="http://schemas.microsoft.com/office/drawing/2010/main" xmlns="">
                <a:gradFill rotWithShape="0">
                  <a:gsLst>
                    <a:gs pos="0">
                      <a:srgbClr val="EAEAEA">
                        <a:gamma/>
                        <a:tint val="69804"/>
                        <a:invGamma/>
                      </a:srgbClr>
                    </a:gs>
                    <a:gs pos="100000">
                      <a:srgbClr val="EAEAEA"/>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24 </a:t>
            </a:r>
            <a:r>
              <a:rPr kumimoji="1" lang="zh-CN" altLang="en-US" sz="2000" b="1">
                <a:solidFill>
                  <a:srgbClr val="0000CC"/>
                </a:solidFill>
                <a:latin typeface="+mn-lt"/>
                <a:ea typeface="黑体" pitchFamily="2" charset="-122"/>
              </a:rPr>
              <a:t>字节</a:t>
            </a:r>
          </a:p>
        </p:txBody>
      </p:sp>
      <p:sp>
        <p:nvSpPr>
          <p:cNvPr id="590871" name="Rectangle 23"/>
          <p:cNvSpPr>
            <a:spLocks noChangeArrowheads="1"/>
          </p:cNvSpPr>
          <p:nvPr/>
        </p:nvSpPr>
        <p:spPr bwMode="auto">
          <a:xfrm>
            <a:off x="814134" y="1324646"/>
            <a:ext cx="8752020" cy="22320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90872" name="Line 24"/>
          <p:cNvSpPr>
            <a:spLocks noChangeShapeType="1"/>
          </p:cNvSpPr>
          <p:nvPr/>
        </p:nvSpPr>
        <p:spPr bwMode="auto">
          <a:xfrm>
            <a:off x="805536" y="1708820"/>
            <a:ext cx="876749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3" name="Line 25"/>
          <p:cNvSpPr>
            <a:spLocks noChangeShapeType="1"/>
          </p:cNvSpPr>
          <p:nvPr/>
        </p:nvSpPr>
        <p:spPr bwMode="auto">
          <a:xfrm>
            <a:off x="805536" y="2077120"/>
            <a:ext cx="876749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4" name="Line 26"/>
          <p:cNvSpPr>
            <a:spLocks noChangeShapeType="1"/>
          </p:cNvSpPr>
          <p:nvPr/>
        </p:nvSpPr>
        <p:spPr bwMode="auto">
          <a:xfrm>
            <a:off x="805536" y="2448595"/>
            <a:ext cx="876749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5" name="Line 27"/>
          <p:cNvSpPr>
            <a:spLocks noChangeShapeType="1"/>
          </p:cNvSpPr>
          <p:nvPr/>
        </p:nvSpPr>
        <p:spPr bwMode="auto">
          <a:xfrm>
            <a:off x="805536" y="2816895"/>
            <a:ext cx="876749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6" name="Line 28"/>
          <p:cNvSpPr>
            <a:spLocks noChangeShapeType="1"/>
          </p:cNvSpPr>
          <p:nvPr/>
        </p:nvSpPr>
        <p:spPr bwMode="auto">
          <a:xfrm>
            <a:off x="805536" y="3188370"/>
            <a:ext cx="876749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7" name="Line 29"/>
          <p:cNvSpPr>
            <a:spLocks noChangeShapeType="1"/>
          </p:cNvSpPr>
          <p:nvPr/>
        </p:nvSpPr>
        <p:spPr bwMode="auto">
          <a:xfrm>
            <a:off x="2989671" y="1330996"/>
            <a:ext cx="0" cy="3778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8" name="Line 30"/>
          <p:cNvSpPr>
            <a:spLocks noChangeShapeType="1"/>
          </p:cNvSpPr>
          <p:nvPr/>
        </p:nvSpPr>
        <p:spPr bwMode="auto">
          <a:xfrm>
            <a:off x="5175526" y="1330996"/>
            <a:ext cx="6879" cy="3778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79" name="Rectangle 31"/>
          <p:cNvSpPr>
            <a:spLocks noChangeArrowheads="1"/>
          </p:cNvSpPr>
          <p:nvPr/>
        </p:nvSpPr>
        <p:spPr bwMode="auto">
          <a:xfrm>
            <a:off x="752222" y="924595"/>
            <a:ext cx="32541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590880" name="Rectangle 32"/>
          <p:cNvSpPr>
            <a:spLocks noChangeArrowheads="1"/>
          </p:cNvSpPr>
          <p:nvPr/>
        </p:nvSpPr>
        <p:spPr bwMode="auto">
          <a:xfrm>
            <a:off x="2898522" y="924595"/>
            <a:ext cx="32541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590881" name="Rectangle 33"/>
          <p:cNvSpPr>
            <a:spLocks noChangeArrowheads="1"/>
          </p:cNvSpPr>
          <p:nvPr/>
        </p:nvSpPr>
        <p:spPr bwMode="auto">
          <a:xfrm>
            <a:off x="5067179" y="924595"/>
            <a:ext cx="46807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590882" name="Rectangle 34"/>
          <p:cNvSpPr>
            <a:spLocks noChangeArrowheads="1"/>
          </p:cNvSpPr>
          <p:nvPr/>
        </p:nvSpPr>
        <p:spPr bwMode="auto">
          <a:xfrm>
            <a:off x="9165442" y="924595"/>
            <a:ext cx="46807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590883" name="Rectangle 35"/>
          <p:cNvSpPr>
            <a:spLocks noChangeArrowheads="1"/>
          </p:cNvSpPr>
          <p:nvPr/>
        </p:nvSpPr>
        <p:spPr bwMode="auto">
          <a:xfrm>
            <a:off x="1433260" y="1323058"/>
            <a:ext cx="98103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590884" name="Rectangle 36"/>
          <p:cNvSpPr>
            <a:spLocks noChangeArrowheads="1"/>
          </p:cNvSpPr>
          <p:nvPr/>
        </p:nvSpPr>
        <p:spPr bwMode="auto">
          <a:xfrm>
            <a:off x="3538285" y="1726283"/>
            <a:ext cx="31418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路    由    器    标    识    符</a:t>
            </a:r>
          </a:p>
        </p:txBody>
      </p:sp>
      <p:sp>
        <p:nvSpPr>
          <p:cNvPr id="590885" name="Rectangle 37"/>
          <p:cNvSpPr>
            <a:spLocks noChangeArrowheads="1"/>
          </p:cNvSpPr>
          <p:nvPr/>
        </p:nvSpPr>
        <p:spPr bwMode="auto">
          <a:xfrm>
            <a:off x="3662110" y="1323058"/>
            <a:ext cx="98103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类    型</a:t>
            </a:r>
          </a:p>
        </p:txBody>
      </p:sp>
      <p:sp>
        <p:nvSpPr>
          <p:cNvPr id="590886" name="Rectangle 38"/>
          <p:cNvSpPr>
            <a:spLocks noChangeArrowheads="1"/>
          </p:cNvSpPr>
          <p:nvPr/>
        </p:nvSpPr>
        <p:spPr bwMode="auto">
          <a:xfrm>
            <a:off x="6310589" y="1323058"/>
            <a:ext cx="206146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分    组    长    度</a:t>
            </a:r>
          </a:p>
        </p:txBody>
      </p:sp>
      <p:sp>
        <p:nvSpPr>
          <p:cNvPr id="590887" name="Rectangle 39"/>
          <p:cNvSpPr>
            <a:spLocks noChangeArrowheads="1"/>
          </p:cNvSpPr>
          <p:nvPr/>
        </p:nvSpPr>
        <p:spPr bwMode="auto">
          <a:xfrm>
            <a:off x="2270799" y="2466058"/>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检   验   和</a:t>
            </a:r>
          </a:p>
        </p:txBody>
      </p:sp>
      <p:sp>
        <p:nvSpPr>
          <p:cNvPr id="590888" name="Rectangle 40"/>
          <p:cNvSpPr>
            <a:spLocks noChangeArrowheads="1"/>
          </p:cNvSpPr>
          <p:nvPr/>
        </p:nvSpPr>
        <p:spPr bwMode="auto">
          <a:xfrm>
            <a:off x="4417098" y="2818483"/>
            <a:ext cx="154529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a:t>
            </a:r>
          </a:p>
        </p:txBody>
      </p:sp>
      <p:sp>
        <p:nvSpPr>
          <p:cNvPr id="590889" name="Rectangle 41"/>
          <p:cNvSpPr>
            <a:spLocks noChangeArrowheads="1"/>
          </p:cNvSpPr>
          <p:nvPr/>
        </p:nvSpPr>
        <p:spPr bwMode="auto">
          <a:xfrm>
            <a:off x="184691" y="908720"/>
            <a:ext cx="43922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590890" name="Rectangle 42"/>
          <p:cNvSpPr>
            <a:spLocks noChangeArrowheads="1"/>
          </p:cNvSpPr>
          <p:nvPr/>
        </p:nvSpPr>
        <p:spPr bwMode="auto">
          <a:xfrm>
            <a:off x="4417098" y="3188371"/>
            <a:ext cx="154529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a:t>
            </a:r>
          </a:p>
        </p:txBody>
      </p:sp>
      <p:sp>
        <p:nvSpPr>
          <p:cNvPr id="590891" name="Rectangle 43"/>
          <p:cNvSpPr>
            <a:spLocks noChangeArrowheads="1"/>
          </p:cNvSpPr>
          <p:nvPr/>
        </p:nvSpPr>
        <p:spPr bwMode="auto">
          <a:xfrm>
            <a:off x="3870205" y="2094583"/>
            <a:ext cx="260167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域    标    识    符</a:t>
            </a:r>
          </a:p>
        </p:txBody>
      </p:sp>
      <p:sp>
        <p:nvSpPr>
          <p:cNvPr id="590892" name="Rectangle 44"/>
          <p:cNvSpPr>
            <a:spLocks noChangeArrowheads="1"/>
          </p:cNvSpPr>
          <p:nvPr/>
        </p:nvSpPr>
        <p:spPr bwMode="auto">
          <a:xfrm>
            <a:off x="6334666" y="2466058"/>
            <a:ext cx="206146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鉴    别    类    型</a:t>
            </a:r>
          </a:p>
        </p:txBody>
      </p:sp>
      <p:sp>
        <p:nvSpPr>
          <p:cNvPr id="590893" name="Line 45"/>
          <p:cNvSpPr>
            <a:spLocks noChangeShapeType="1"/>
          </p:cNvSpPr>
          <p:nvPr/>
        </p:nvSpPr>
        <p:spPr bwMode="auto">
          <a:xfrm flipH="1">
            <a:off x="5187564" y="2466058"/>
            <a:ext cx="2579" cy="3508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0894" name="Line 46"/>
          <p:cNvSpPr>
            <a:spLocks noChangeShapeType="1"/>
          </p:cNvSpPr>
          <p:nvPr/>
        </p:nvSpPr>
        <p:spPr bwMode="auto">
          <a:xfrm flipH="1" flipV="1">
            <a:off x="2989671" y="3969903"/>
            <a:ext cx="541734" cy="1588"/>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 name="矩形 1"/>
          <p:cNvSpPr/>
          <p:nvPr/>
        </p:nvSpPr>
        <p:spPr>
          <a:xfrm>
            <a:off x="2783294" y="6189586"/>
            <a:ext cx="5409242"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zh-CN" sz="2400" b="1" dirty="0" smtClean="0">
                <a:latin typeface="+mn-lt"/>
                <a:ea typeface="黑体" pitchFamily="2" charset="-122"/>
              </a:rPr>
              <a:t>OSPF </a:t>
            </a:r>
            <a:r>
              <a:rPr lang="zh-CN" altLang="zh-CN" sz="2400" b="1" dirty="0" smtClean="0">
                <a:latin typeface="+mn-lt"/>
                <a:ea typeface="黑体" pitchFamily="2" charset="-122"/>
              </a:rPr>
              <a:t>分组用</a:t>
            </a:r>
            <a:r>
              <a:rPr lang="en-US" altLang="zh-CN" sz="2400" b="1" dirty="0" smtClean="0">
                <a:latin typeface="+mn-lt"/>
                <a:ea typeface="黑体" pitchFamily="2" charset="-122"/>
              </a:rPr>
              <a:t> IP </a:t>
            </a:r>
            <a:r>
              <a:rPr lang="zh-CN" altLang="zh-CN" sz="2400" b="1" dirty="0" smtClean="0">
                <a:latin typeface="+mn-lt"/>
                <a:ea typeface="黑体" pitchFamily="2" charset="-122"/>
              </a:rPr>
              <a:t>数据报</a:t>
            </a:r>
            <a:r>
              <a:rPr lang="zh-CN" altLang="zh-CN" sz="2400" b="1" dirty="0">
                <a:latin typeface="+mn-lt"/>
                <a:ea typeface="黑体" pitchFamily="2" charset="-122"/>
              </a:rPr>
              <a:t>传送</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5960533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dirty="0"/>
              <a:t>2. OSPF </a:t>
            </a:r>
            <a:r>
              <a:rPr lang="zh-CN" altLang="en-US" dirty="0"/>
              <a:t>的五种分组类型 </a:t>
            </a:r>
          </a:p>
        </p:txBody>
      </p:sp>
      <p:sp>
        <p:nvSpPr>
          <p:cNvPr id="591875" name="Rectangle 3"/>
          <p:cNvSpPr>
            <a:spLocks noGrp="1" noChangeArrowheads="1"/>
          </p:cNvSpPr>
          <p:nvPr>
            <p:ph idx="1"/>
          </p:nvPr>
        </p:nvSpPr>
        <p:spPr>
          <a:noFill/>
        </p:spPr>
        <p:txBody>
          <a:bodyPr/>
          <a:lstStyle/>
          <a:p>
            <a:pPr>
              <a:spcBef>
                <a:spcPts val="1200"/>
              </a:spcBef>
            </a:pPr>
            <a:r>
              <a:rPr lang="zh-CN" altLang="en-US" sz="2800" dirty="0">
                <a:solidFill>
                  <a:srgbClr val="0000FF"/>
                </a:solidFill>
              </a:rPr>
              <a:t>类型</a:t>
            </a:r>
            <a:r>
              <a:rPr lang="en-US" altLang="zh-CN" sz="2800" dirty="0">
                <a:solidFill>
                  <a:srgbClr val="0000FF"/>
                </a:solidFill>
              </a:rPr>
              <a:t>1</a:t>
            </a:r>
            <a:r>
              <a:rPr lang="zh-CN" altLang="en-US" sz="2800" dirty="0">
                <a:solidFill>
                  <a:srgbClr val="0000FF"/>
                </a:solidFill>
              </a:rPr>
              <a:t>，</a:t>
            </a:r>
            <a:r>
              <a:rPr lang="zh-CN" altLang="en-US" sz="2800" dirty="0" smtClean="0"/>
              <a:t>问候 </a:t>
            </a:r>
            <a:r>
              <a:rPr lang="en-US" altLang="zh-CN" sz="2800" dirty="0" smtClean="0"/>
              <a:t>(</a:t>
            </a:r>
            <a:r>
              <a:rPr lang="en-US" altLang="zh-CN" sz="2800" dirty="0"/>
              <a:t>Hello</a:t>
            </a:r>
            <a:r>
              <a:rPr lang="en-US" altLang="zh-CN" sz="2800" dirty="0" smtClean="0"/>
              <a:t>) </a:t>
            </a:r>
            <a:r>
              <a:rPr lang="zh-CN" altLang="en-US" sz="2800" dirty="0" smtClean="0"/>
              <a:t>分组</a:t>
            </a:r>
            <a:r>
              <a:rPr lang="zh-CN" altLang="en-US" sz="2800" dirty="0"/>
              <a:t>。</a:t>
            </a:r>
          </a:p>
          <a:p>
            <a:pPr>
              <a:spcBef>
                <a:spcPts val="1200"/>
              </a:spcBef>
            </a:pPr>
            <a:r>
              <a:rPr lang="zh-CN" altLang="en-US" sz="2800" dirty="0">
                <a:solidFill>
                  <a:srgbClr val="0000FF"/>
                </a:solidFill>
              </a:rPr>
              <a:t>类型</a:t>
            </a:r>
            <a:r>
              <a:rPr lang="en-US" altLang="zh-CN" sz="2800" dirty="0">
                <a:solidFill>
                  <a:srgbClr val="0000FF"/>
                </a:solidFill>
              </a:rPr>
              <a:t>2</a:t>
            </a:r>
            <a:r>
              <a:rPr lang="zh-CN" altLang="en-US" sz="2800" dirty="0">
                <a:solidFill>
                  <a:srgbClr val="0000FF"/>
                </a:solidFill>
              </a:rPr>
              <a:t>，</a:t>
            </a:r>
            <a:r>
              <a:rPr lang="zh-CN" altLang="en-US" sz="2800" dirty="0"/>
              <a:t>数据库</a:t>
            </a:r>
            <a:r>
              <a:rPr lang="zh-CN" altLang="en-US" sz="2800" dirty="0" smtClean="0"/>
              <a:t>描述 </a:t>
            </a:r>
            <a:r>
              <a:rPr lang="en-US" altLang="zh-CN" sz="2800" dirty="0" smtClean="0"/>
              <a:t>(</a:t>
            </a:r>
            <a:r>
              <a:rPr lang="en-US" altLang="zh-CN" sz="2800" dirty="0"/>
              <a:t>Database Description</a:t>
            </a:r>
            <a:r>
              <a:rPr lang="en-US" altLang="zh-CN" sz="2800" dirty="0" smtClean="0"/>
              <a:t>) </a:t>
            </a:r>
            <a:r>
              <a:rPr lang="zh-CN" altLang="en-US" sz="2800" dirty="0" smtClean="0"/>
              <a:t>分组</a:t>
            </a:r>
            <a:r>
              <a:rPr lang="zh-CN" altLang="en-US" sz="2800" dirty="0"/>
              <a:t>。</a:t>
            </a:r>
          </a:p>
          <a:p>
            <a:pPr>
              <a:spcBef>
                <a:spcPts val="1200"/>
              </a:spcBef>
            </a:pPr>
            <a:r>
              <a:rPr lang="zh-CN" altLang="en-US" sz="2800" dirty="0">
                <a:solidFill>
                  <a:srgbClr val="0000FF"/>
                </a:solidFill>
              </a:rPr>
              <a:t>类型</a:t>
            </a:r>
            <a:r>
              <a:rPr lang="en-US" altLang="zh-CN" sz="2800" dirty="0">
                <a:solidFill>
                  <a:srgbClr val="0000FF"/>
                </a:solidFill>
              </a:rPr>
              <a:t>3</a:t>
            </a:r>
            <a:r>
              <a:rPr lang="zh-CN" altLang="en-US" sz="2800" dirty="0">
                <a:solidFill>
                  <a:srgbClr val="0000FF"/>
                </a:solidFill>
              </a:rPr>
              <a:t>，</a:t>
            </a:r>
            <a:r>
              <a:rPr lang="zh-CN" altLang="en-US" sz="2800" dirty="0"/>
              <a:t>链路状态</a:t>
            </a:r>
            <a:r>
              <a:rPr lang="zh-CN" altLang="en-US" sz="2800" dirty="0" smtClean="0"/>
              <a:t>请求 </a:t>
            </a:r>
            <a:r>
              <a:rPr lang="en-US" altLang="zh-CN" sz="2800" dirty="0" smtClean="0"/>
              <a:t>(</a:t>
            </a:r>
            <a:r>
              <a:rPr lang="en-US" altLang="zh-CN" sz="2800" dirty="0"/>
              <a:t>Link State Request</a:t>
            </a:r>
            <a:r>
              <a:rPr lang="en-US" altLang="zh-CN" sz="2800" dirty="0" smtClean="0"/>
              <a:t>) </a:t>
            </a:r>
            <a:r>
              <a:rPr lang="zh-CN" altLang="en-US" sz="2800" dirty="0" smtClean="0"/>
              <a:t>分组</a:t>
            </a:r>
            <a:r>
              <a:rPr lang="zh-CN" altLang="en-US" sz="2800" dirty="0"/>
              <a:t>。</a:t>
            </a:r>
          </a:p>
          <a:p>
            <a:pPr>
              <a:spcBef>
                <a:spcPts val="1200"/>
              </a:spcBef>
            </a:pPr>
            <a:r>
              <a:rPr lang="zh-CN" altLang="en-US" sz="2800" dirty="0">
                <a:solidFill>
                  <a:srgbClr val="0000FF"/>
                </a:solidFill>
              </a:rPr>
              <a:t>类型</a:t>
            </a:r>
            <a:r>
              <a:rPr lang="en-US" altLang="zh-CN" sz="2800" dirty="0">
                <a:solidFill>
                  <a:srgbClr val="0000FF"/>
                </a:solidFill>
              </a:rPr>
              <a:t>4</a:t>
            </a:r>
            <a:r>
              <a:rPr lang="zh-CN" altLang="en-US" sz="2800" dirty="0">
                <a:solidFill>
                  <a:srgbClr val="0000FF"/>
                </a:solidFill>
              </a:rPr>
              <a:t>，</a:t>
            </a:r>
            <a:r>
              <a:rPr lang="zh-CN" altLang="en-US" sz="2800" dirty="0"/>
              <a:t>链路状态</a:t>
            </a:r>
            <a:r>
              <a:rPr lang="zh-CN" altLang="en-US" sz="2800" dirty="0" smtClean="0"/>
              <a:t>更新 </a:t>
            </a:r>
            <a:r>
              <a:rPr lang="en-US" altLang="zh-CN" sz="2800" dirty="0" smtClean="0"/>
              <a:t>(</a:t>
            </a:r>
            <a:r>
              <a:rPr lang="en-US" altLang="zh-CN" sz="2800" dirty="0"/>
              <a:t>Link State Update</a:t>
            </a:r>
            <a:r>
              <a:rPr lang="en-US" altLang="zh-CN" sz="2800" dirty="0" smtClean="0"/>
              <a:t>) </a:t>
            </a:r>
            <a:r>
              <a:rPr lang="zh-CN" altLang="en-US" sz="2800" dirty="0" smtClean="0"/>
              <a:t>分组</a:t>
            </a:r>
            <a:r>
              <a:rPr lang="zh-CN" altLang="en-US" sz="2800" dirty="0"/>
              <a:t>，</a:t>
            </a:r>
          </a:p>
          <a:p>
            <a:pPr>
              <a:spcBef>
                <a:spcPts val="1200"/>
              </a:spcBef>
              <a:buFont typeface="Wingdings" pitchFamily="2" charset="2"/>
              <a:buNone/>
            </a:pPr>
            <a:r>
              <a:rPr lang="zh-CN" altLang="en-US" sz="2800" dirty="0"/>
              <a:t>                用</a:t>
            </a:r>
            <a:r>
              <a:rPr lang="zh-CN" altLang="en-US" sz="2800" dirty="0">
                <a:solidFill>
                  <a:srgbClr val="FF0000"/>
                </a:solidFill>
              </a:rPr>
              <a:t>洪泛法</a:t>
            </a:r>
            <a:r>
              <a:rPr lang="zh-CN" altLang="en-US" sz="2800" dirty="0"/>
              <a:t>对全网更新链路状态。</a:t>
            </a:r>
          </a:p>
          <a:p>
            <a:pPr>
              <a:spcBef>
                <a:spcPts val="1200"/>
              </a:spcBef>
            </a:pPr>
            <a:r>
              <a:rPr lang="zh-CN" altLang="en-US" sz="2800" dirty="0">
                <a:solidFill>
                  <a:srgbClr val="0000FF"/>
                </a:solidFill>
              </a:rPr>
              <a:t>类型</a:t>
            </a:r>
            <a:r>
              <a:rPr lang="en-US" altLang="zh-CN" sz="2800" dirty="0">
                <a:solidFill>
                  <a:srgbClr val="0000FF"/>
                </a:solidFill>
              </a:rPr>
              <a:t>5</a:t>
            </a:r>
            <a:r>
              <a:rPr lang="zh-CN" altLang="en-US" sz="2800" dirty="0">
                <a:solidFill>
                  <a:srgbClr val="0000FF"/>
                </a:solidFill>
              </a:rPr>
              <a:t>，</a:t>
            </a:r>
            <a:r>
              <a:rPr lang="zh-CN" altLang="en-US" sz="2800" dirty="0"/>
              <a:t>链路状态</a:t>
            </a:r>
            <a:r>
              <a:rPr lang="zh-CN" altLang="en-US" sz="2800" dirty="0" smtClean="0"/>
              <a:t>确认 </a:t>
            </a:r>
            <a:r>
              <a:rPr lang="en-US" altLang="zh-CN" sz="2800" dirty="0" smtClean="0"/>
              <a:t>(</a:t>
            </a:r>
            <a:r>
              <a:rPr lang="en-US" altLang="zh-CN" sz="2800" dirty="0"/>
              <a:t>Link State Acknowledgment)</a:t>
            </a:r>
          </a:p>
          <a:p>
            <a:pPr>
              <a:spcBef>
                <a:spcPts val="1200"/>
              </a:spcBef>
              <a:buFont typeface="Wingdings" pitchFamily="2" charset="2"/>
              <a:buNone/>
            </a:pPr>
            <a:r>
              <a:rPr lang="en-US" altLang="zh-CN" sz="2800" dirty="0"/>
              <a:t>                </a:t>
            </a:r>
            <a:r>
              <a:rPr lang="en-US" altLang="zh-CN" sz="2800" dirty="0" smtClean="0"/>
              <a:t> </a:t>
            </a:r>
            <a:r>
              <a:rPr lang="zh-CN" altLang="en-US" sz="2800" dirty="0" smtClean="0"/>
              <a:t>分组</a:t>
            </a:r>
            <a:r>
              <a:rPr lang="zh-CN" altLang="en-US" sz="2800" dirty="0"/>
              <a:t>。 </a:t>
            </a:r>
          </a:p>
        </p:txBody>
      </p:sp>
    </p:spTree>
    <p:extLst>
      <p:ext uri="{BB962C8B-B14F-4D97-AF65-F5344CB8AC3E}">
        <p14:creationId xmlns:p14="http://schemas.microsoft.com/office/powerpoint/2010/main" xmlns="" val="1612522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18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1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3"/>
          <p:cNvSpPr>
            <a:spLocks noGrp="1" noChangeArrowheads="1"/>
          </p:cNvSpPr>
          <p:nvPr>
            <p:ph type="title"/>
          </p:nvPr>
        </p:nvSpPr>
        <p:spPr/>
        <p:txBody>
          <a:bodyPr/>
          <a:lstStyle/>
          <a:p>
            <a:pPr algn="ctr"/>
            <a:r>
              <a:rPr lang="en-US" altLang="zh-CN" dirty="0" smtClean="0"/>
              <a:t>OSPF </a:t>
            </a:r>
            <a:r>
              <a:rPr lang="zh-CN" altLang="en-US" dirty="0" smtClean="0"/>
              <a:t>的</a:t>
            </a:r>
            <a:r>
              <a:rPr lang="zh-CN" altLang="en-US" dirty="0"/>
              <a:t>基本操作 </a:t>
            </a:r>
          </a:p>
        </p:txBody>
      </p:sp>
      <p:sp>
        <p:nvSpPr>
          <p:cNvPr id="592898" name="Rectangle 2"/>
          <p:cNvSpPr>
            <a:spLocks noChangeArrowheads="1"/>
          </p:cNvSpPr>
          <p:nvPr/>
        </p:nvSpPr>
        <p:spPr bwMode="auto">
          <a:xfrm>
            <a:off x="272481" y="2564459"/>
            <a:ext cx="9633520" cy="1754187"/>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0" name="Line 4"/>
          <p:cNvSpPr>
            <a:spLocks noChangeShapeType="1"/>
          </p:cNvSpPr>
          <p:nvPr/>
        </p:nvSpPr>
        <p:spPr bwMode="auto">
          <a:xfrm>
            <a:off x="1856409" y="1554808"/>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01" name="Rectangle 5"/>
          <p:cNvSpPr>
            <a:spLocks noChangeArrowheads="1"/>
          </p:cNvSpPr>
          <p:nvPr/>
        </p:nvSpPr>
        <p:spPr bwMode="auto">
          <a:xfrm>
            <a:off x="1104859" y="1859609"/>
            <a:ext cx="1547813" cy="3254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92902" name="AutoShape 6"/>
          <p:cNvSpPr>
            <a:spLocks noChangeArrowheads="1"/>
          </p:cNvSpPr>
          <p:nvPr/>
        </p:nvSpPr>
        <p:spPr bwMode="auto">
          <a:xfrm rot="-5400000">
            <a:off x="5764371" y="-582032"/>
            <a:ext cx="96837" cy="4211769"/>
          </a:xfrm>
          <a:prstGeom prst="can">
            <a:avLst>
              <a:gd name="adj" fmla="val 105945"/>
            </a:avLst>
          </a:prstGeom>
          <a:solidFill>
            <a:srgbClr val="C00000"/>
          </a:solidFill>
          <a:ln w="9525">
            <a:solidFill>
              <a:schemeClr val="tx1"/>
            </a:solidFill>
            <a:round/>
            <a:headEnd/>
            <a:tailEnd/>
          </a:ln>
          <a:effectLst/>
        </p:spPr>
        <p:txBody>
          <a:bodyPr wrap="none" anchor="ctr"/>
          <a:lstStyle/>
          <a:p>
            <a:endParaRPr lang="zh-CN" altLang="en-US" b="1">
              <a:solidFill>
                <a:srgbClr val="0000CC"/>
              </a:solidFill>
              <a:latin typeface="+mn-lt"/>
              <a:ea typeface="黑体" pitchFamily="2" charset="-122"/>
            </a:endParaRPr>
          </a:p>
        </p:txBody>
      </p:sp>
      <p:pic>
        <p:nvPicPr>
          <p:cNvPr id="592903" name="Picture 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94154" y="1316684"/>
            <a:ext cx="823780" cy="395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2904" name="Picture 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12300" y="1316684"/>
            <a:ext cx="822060" cy="395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92905" name="Group 9"/>
          <p:cNvGrpSpPr>
            <a:grpSpLocks/>
          </p:cNvGrpSpPr>
          <p:nvPr/>
        </p:nvGrpSpPr>
        <p:grpSpPr bwMode="auto">
          <a:xfrm>
            <a:off x="3808372" y="1632599"/>
            <a:ext cx="4213490" cy="400051"/>
            <a:chOff x="2056" y="1482"/>
            <a:chExt cx="2450" cy="252"/>
          </a:xfrm>
        </p:grpSpPr>
        <p:sp>
          <p:nvSpPr>
            <p:cNvPr id="592906" name="Text Box 10"/>
            <p:cNvSpPr txBox="1">
              <a:spLocks noChangeArrowheads="1"/>
            </p:cNvSpPr>
            <p:nvPr/>
          </p:nvSpPr>
          <p:spPr bwMode="auto">
            <a:xfrm>
              <a:off x="2991" y="1482"/>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sp>
          <p:nvSpPr>
            <p:cNvPr id="592907"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592908" name="Group 12"/>
          <p:cNvGrpSpPr>
            <a:grpSpLocks/>
          </p:cNvGrpSpPr>
          <p:nvPr/>
        </p:nvGrpSpPr>
        <p:grpSpPr bwMode="auto">
          <a:xfrm>
            <a:off x="3808372" y="2015184"/>
            <a:ext cx="4213490" cy="407987"/>
            <a:chOff x="2056" y="1723"/>
            <a:chExt cx="2450" cy="257"/>
          </a:xfrm>
        </p:grpSpPr>
        <p:sp>
          <p:nvSpPr>
            <p:cNvPr id="592909"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0" name="Text Box 14"/>
            <p:cNvSpPr txBox="1">
              <a:spLocks noChangeArrowheads="1"/>
            </p:cNvSpPr>
            <p:nvPr/>
          </p:nvSpPr>
          <p:spPr bwMode="auto">
            <a:xfrm>
              <a:off x="2987" y="1723"/>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问候</a:t>
              </a:r>
            </a:p>
          </p:txBody>
        </p:sp>
      </p:grpSp>
      <p:grpSp>
        <p:nvGrpSpPr>
          <p:cNvPr id="592911" name="Group 15"/>
          <p:cNvGrpSpPr>
            <a:grpSpLocks/>
          </p:cNvGrpSpPr>
          <p:nvPr/>
        </p:nvGrpSpPr>
        <p:grpSpPr bwMode="auto">
          <a:xfrm>
            <a:off x="3808372" y="2578746"/>
            <a:ext cx="4213490" cy="400050"/>
            <a:chOff x="2056" y="2078"/>
            <a:chExt cx="2450" cy="252"/>
          </a:xfrm>
        </p:grpSpPr>
        <p:sp>
          <p:nvSpPr>
            <p:cNvPr id="592912"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3" name="Text Box 17"/>
            <p:cNvSpPr txBox="1">
              <a:spLocks noChangeArrowheads="1"/>
            </p:cNvSpPr>
            <p:nvPr/>
          </p:nvSpPr>
          <p:spPr bwMode="auto">
            <a:xfrm>
              <a:off x="2713" y="2078"/>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14" name="Group 18"/>
          <p:cNvGrpSpPr>
            <a:grpSpLocks/>
          </p:cNvGrpSpPr>
          <p:nvPr/>
        </p:nvGrpSpPr>
        <p:grpSpPr bwMode="auto">
          <a:xfrm>
            <a:off x="3808372" y="2962920"/>
            <a:ext cx="4213490" cy="407988"/>
            <a:chOff x="2056" y="2320"/>
            <a:chExt cx="2450" cy="257"/>
          </a:xfrm>
        </p:grpSpPr>
        <p:sp>
          <p:nvSpPr>
            <p:cNvPr id="592915"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6" name="Text Box 20"/>
            <p:cNvSpPr txBox="1">
              <a:spLocks noChangeArrowheads="1"/>
            </p:cNvSpPr>
            <p:nvPr/>
          </p:nvSpPr>
          <p:spPr bwMode="auto">
            <a:xfrm>
              <a:off x="2713" y="2320"/>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17" name="Group 21"/>
          <p:cNvGrpSpPr>
            <a:grpSpLocks/>
          </p:cNvGrpSpPr>
          <p:nvPr/>
        </p:nvGrpSpPr>
        <p:grpSpPr bwMode="auto">
          <a:xfrm>
            <a:off x="3808372" y="3358208"/>
            <a:ext cx="4213490" cy="406400"/>
            <a:chOff x="2056" y="2569"/>
            <a:chExt cx="2450" cy="256"/>
          </a:xfrm>
        </p:grpSpPr>
        <p:sp>
          <p:nvSpPr>
            <p:cNvPr id="592918"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19" name="Text Box 23"/>
            <p:cNvSpPr txBox="1">
              <a:spLocks noChangeArrowheads="1"/>
            </p:cNvSpPr>
            <p:nvPr/>
          </p:nvSpPr>
          <p:spPr bwMode="auto">
            <a:xfrm>
              <a:off x="2713" y="256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20" name="Group 24"/>
          <p:cNvGrpSpPr>
            <a:grpSpLocks/>
          </p:cNvGrpSpPr>
          <p:nvPr/>
        </p:nvGrpSpPr>
        <p:grpSpPr bwMode="auto">
          <a:xfrm>
            <a:off x="3808372" y="3743971"/>
            <a:ext cx="4213490" cy="417513"/>
            <a:chOff x="2056" y="2812"/>
            <a:chExt cx="2450" cy="263"/>
          </a:xfrm>
        </p:grpSpPr>
        <p:sp>
          <p:nvSpPr>
            <p:cNvPr id="592921"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2" name="Text Box 26"/>
            <p:cNvSpPr txBox="1">
              <a:spLocks noChangeArrowheads="1"/>
            </p:cNvSpPr>
            <p:nvPr/>
          </p:nvSpPr>
          <p:spPr bwMode="auto">
            <a:xfrm>
              <a:off x="2713" y="2812"/>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数据库描述</a:t>
              </a:r>
            </a:p>
          </p:txBody>
        </p:sp>
      </p:grpSp>
      <p:grpSp>
        <p:nvGrpSpPr>
          <p:cNvPr id="592923" name="Group 27"/>
          <p:cNvGrpSpPr>
            <a:grpSpLocks/>
          </p:cNvGrpSpPr>
          <p:nvPr/>
        </p:nvGrpSpPr>
        <p:grpSpPr bwMode="auto">
          <a:xfrm>
            <a:off x="3808372" y="4331346"/>
            <a:ext cx="4213490" cy="400050"/>
            <a:chOff x="2056" y="3182"/>
            <a:chExt cx="2450" cy="252"/>
          </a:xfrm>
        </p:grpSpPr>
        <p:sp>
          <p:nvSpPr>
            <p:cNvPr id="592924"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5" name="Text Box 29"/>
            <p:cNvSpPr txBox="1">
              <a:spLocks noChangeArrowheads="1"/>
            </p:cNvSpPr>
            <p:nvPr/>
          </p:nvSpPr>
          <p:spPr bwMode="auto">
            <a:xfrm>
              <a:off x="2624" y="3182"/>
              <a:ext cx="100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链路状态请求</a:t>
              </a:r>
            </a:p>
          </p:txBody>
        </p:sp>
      </p:grpSp>
      <p:grpSp>
        <p:nvGrpSpPr>
          <p:cNvPr id="592926" name="Group 30"/>
          <p:cNvGrpSpPr>
            <a:grpSpLocks/>
          </p:cNvGrpSpPr>
          <p:nvPr/>
        </p:nvGrpSpPr>
        <p:grpSpPr bwMode="auto">
          <a:xfrm>
            <a:off x="3808372" y="4728227"/>
            <a:ext cx="4213490" cy="400051"/>
            <a:chOff x="2056" y="3432"/>
            <a:chExt cx="2450" cy="252"/>
          </a:xfrm>
        </p:grpSpPr>
        <p:sp>
          <p:nvSpPr>
            <p:cNvPr id="592927"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28" name="Text Box 32"/>
            <p:cNvSpPr txBox="1">
              <a:spLocks noChangeArrowheads="1"/>
            </p:cNvSpPr>
            <p:nvPr/>
          </p:nvSpPr>
          <p:spPr bwMode="auto">
            <a:xfrm>
              <a:off x="2629" y="3432"/>
              <a:ext cx="100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链路状态更新</a:t>
              </a:r>
            </a:p>
          </p:txBody>
        </p:sp>
      </p:grpSp>
      <p:sp>
        <p:nvSpPr>
          <p:cNvPr id="592929" name="Line 33"/>
          <p:cNvSpPr>
            <a:spLocks noChangeShapeType="1"/>
          </p:cNvSpPr>
          <p:nvPr/>
        </p:nvSpPr>
        <p:spPr bwMode="auto">
          <a:xfrm>
            <a:off x="690390" y="4331345"/>
            <a:ext cx="8358188"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0" name="Line 34"/>
          <p:cNvSpPr>
            <a:spLocks noChangeShapeType="1"/>
          </p:cNvSpPr>
          <p:nvPr/>
        </p:nvSpPr>
        <p:spPr bwMode="auto">
          <a:xfrm>
            <a:off x="724786" y="2581920"/>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92931" name="Group 35"/>
          <p:cNvGrpSpPr>
            <a:grpSpLocks/>
          </p:cNvGrpSpPr>
          <p:nvPr/>
        </p:nvGrpSpPr>
        <p:grpSpPr bwMode="auto">
          <a:xfrm>
            <a:off x="3808372" y="5121927"/>
            <a:ext cx="4213490" cy="400051"/>
            <a:chOff x="2056" y="3680"/>
            <a:chExt cx="2450" cy="252"/>
          </a:xfrm>
        </p:grpSpPr>
        <p:sp>
          <p:nvSpPr>
            <p:cNvPr id="592932"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3" name="Text Box 37"/>
            <p:cNvSpPr txBox="1">
              <a:spLocks noChangeArrowheads="1"/>
            </p:cNvSpPr>
            <p:nvPr/>
          </p:nvSpPr>
          <p:spPr bwMode="auto">
            <a:xfrm>
              <a:off x="2629" y="3680"/>
              <a:ext cx="100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链路状态确认</a:t>
              </a:r>
            </a:p>
          </p:txBody>
        </p:sp>
      </p:grpSp>
      <p:sp>
        <p:nvSpPr>
          <p:cNvPr id="592934" name="Text Box 38"/>
          <p:cNvSpPr txBox="1">
            <a:spLocks noChangeArrowheads="1"/>
          </p:cNvSpPr>
          <p:nvPr/>
        </p:nvSpPr>
        <p:spPr bwMode="auto">
          <a:xfrm>
            <a:off x="1075623" y="1805633"/>
            <a:ext cx="146706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确定可达性</a:t>
            </a:r>
          </a:p>
        </p:txBody>
      </p:sp>
      <p:grpSp>
        <p:nvGrpSpPr>
          <p:cNvPr id="592935" name="Group 39"/>
          <p:cNvGrpSpPr>
            <a:grpSpLocks/>
          </p:cNvGrpSpPr>
          <p:nvPr/>
        </p:nvGrpSpPr>
        <p:grpSpPr bwMode="auto">
          <a:xfrm>
            <a:off x="642236" y="2581921"/>
            <a:ext cx="2235729" cy="1738313"/>
            <a:chOff x="215" y="2080"/>
            <a:chExt cx="1300" cy="1095"/>
          </a:xfrm>
        </p:grpSpPr>
        <p:sp>
          <p:nvSpPr>
            <p:cNvPr id="592936"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7" name="Text Box 41"/>
            <p:cNvSpPr txBox="1">
              <a:spLocks noChangeArrowheads="1"/>
            </p:cNvSpPr>
            <p:nvPr/>
          </p:nvSpPr>
          <p:spPr bwMode="auto">
            <a:xfrm>
              <a:off x="215" y="2469"/>
              <a:ext cx="1300" cy="252"/>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达到数据库的同步</a:t>
              </a:r>
            </a:p>
          </p:txBody>
        </p:sp>
      </p:grpSp>
      <p:sp>
        <p:nvSpPr>
          <p:cNvPr id="592938" name="Line 42"/>
          <p:cNvSpPr>
            <a:spLocks noChangeShapeType="1"/>
          </p:cNvSpPr>
          <p:nvPr/>
        </p:nvSpPr>
        <p:spPr bwMode="auto">
          <a:xfrm>
            <a:off x="724786" y="5661670"/>
            <a:ext cx="832379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39" name="Line 43"/>
          <p:cNvSpPr>
            <a:spLocks noChangeShapeType="1"/>
          </p:cNvSpPr>
          <p:nvPr/>
        </p:nvSpPr>
        <p:spPr bwMode="auto">
          <a:xfrm>
            <a:off x="724786" y="1554808"/>
            <a:ext cx="2467901"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592940" name="Group 44"/>
          <p:cNvGrpSpPr>
            <a:grpSpLocks/>
          </p:cNvGrpSpPr>
          <p:nvPr/>
        </p:nvGrpSpPr>
        <p:grpSpPr bwMode="auto">
          <a:xfrm>
            <a:off x="840012" y="4320234"/>
            <a:ext cx="1979480" cy="1341437"/>
            <a:chOff x="330" y="3175"/>
            <a:chExt cx="1151" cy="845"/>
          </a:xfrm>
        </p:grpSpPr>
        <p:sp>
          <p:nvSpPr>
            <p:cNvPr id="592941"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92942" name="Text Box 46"/>
            <p:cNvSpPr txBox="1">
              <a:spLocks noChangeArrowheads="1"/>
            </p:cNvSpPr>
            <p:nvPr/>
          </p:nvSpPr>
          <p:spPr bwMode="auto">
            <a:xfrm>
              <a:off x="330" y="3414"/>
              <a:ext cx="1151" cy="25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新情况下的同步</a:t>
              </a:r>
            </a:p>
          </p:txBody>
        </p:sp>
      </p:grpSp>
    </p:spTree>
    <p:extLst>
      <p:ext uri="{BB962C8B-B14F-4D97-AF65-F5344CB8AC3E}">
        <p14:creationId xmlns:p14="http://schemas.microsoft.com/office/powerpoint/2010/main" xmlns="" val="4288463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900"/>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592905"/>
                                        </p:tgtEl>
                                        <p:attrNameLst>
                                          <p:attrName>style.visibility</p:attrName>
                                        </p:attrNameLst>
                                      </p:cBhvr>
                                      <p:to>
                                        <p:strVal val="visible"/>
                                      </p:to>
                                    </p:set>
                                    <p:animEffect transition="in" filter="wipe(left)">
                                      <p:cBhvr>
                                        <p:cTn id="12" dur="2000"/>
                                        <p:tgtEl>
                                          <p:spTgt spid="592905"/>
                                        </p:tgtEl>
                                      </p:cBhvr>
                                    </p:animEffect>
                                  </p:childTnLst>
                                </p:cTn>
                              </p:par>
                            </p:childTnLst>
                          </p:cTn>
                        </p:par>
                        <p:par>
                          <p:cTn id="13" fill="hold" nodeType="afterGroup">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592908"/>
                                        </p:tgtEl>
                                        <p:attrNameLst>
                                          <p:attrName>style.visibility</p:attrName>
                                        </p:attrNameLst>
                                      </p:cBhvr>
                                      <p:to>
                                        <p:strVal val="visible"/>
                                      </p:to>
                                    </p:set>
                                    <p:animEffect transition="in" filter="wipe(right)">
                                      <p:cBhvr>
                                        <p:cTn id="16" dur="2000"/>
                                        <p:tgtEl>
                                          <p:spTgt spid="5929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2935"/>
                                        </p:tgtEl>
                                        <p:attrNameLst>
                                          <p:attrName>style.visibility</p:attrName>
                                        </p:attrNameLst>
                                      </p:cBhvr>
                                      <p:to>
                                        <p:strVal val="visible"/>
                                      </p:to>
                                    </p:set>
                                  </p:childTnLst>
                                </p:cTn>
                              </p:par>
                            </p:childTnLst>
                          </p:cTn>
                        </p:par>
                        <p:par>
                          <p:cTn id="21" fill="hold" nodeType="afterGroup">
                            <p:stCondLst>
                              <p:cond delay="0"/>
                            </p:stCondLst>
                            <p:childTnLst>
                              <p:par>
                                <p:cTn id="22" presetID="22" presetClass="entr" presetSubtype="8" fill="hold" nodeType="afterEffect">
                                  <p:stCondLst>
                                    <p:cond delay="500"/>
                                  </p:stCondLst>
                                  <p:childTnLst>
                                    <p:set>
                                      <p:cBhvr>
                                        <p:cTn id="23" dur="1" fill="hold">
                                          <p:stCondLst>
                                            <p:cond delay="0"/>
                                          </p:stCondLst>
                                        </p:cTn>
                                        <p:tgtEl>
                                          <p:spTgt spid="592911"/>
                                        </p:tgtEl>
                                        <p:attrNameLst>
                                          <p:attrName>style.visibility</p:attrName>
                                        </p:attrNameLst>
                                      </p:cBhvr>
                                      <p:to>
                                        <p:strVal val="visible"/>
                                      </p:to>
                                    </p:set>
                                    <p:animEffect transition="in" filter="wipe(left)">
                                      <p:cBhvr>
                                        <p:cTn id="24" dur="2000"/>
                                        <p:tgtEl>
                                          <p:spTgt spid="592911"/>
                                        </p:tgtEl>
                                      </p:cBhvr>
                                    </p:animEffect>
                                  </p:childTnLst>
                                </p:cTn>
                              </p:par>
                            </p:childTnLst>
                          </p:cTn>
                        </p:par>
                        <p:par>
                          <p:cTn id="25" fill="hold" nodeType="afterGroup">
                            <p:stCondLst>
                              <p:cond delay="2500"/>
                            </p:stCondLst>
                            <p:childTnLst>
                              <p:par>
                                <p:cTn id="26" presetID="22" presetClass="entr" presetSubtype="2" fill="hold" nodeType="afterEffect">
                                  <p:stCondLst>
                                    <p:cond delay="500"/>
                                  </p:stCondLst>
                                  <p:childTnLst>
                                    <p:set>
                                      <p:cBhvr>
                                        <p:cTn id="27" dur="1" fill="hold">
                                          <p:stCondLst>
                                            <p:cond delay="0"/>
                                          </p:stCondLst>
                                        </p:cTn>
                                        <p:tgtEl>
                                          <p:spTgt spid="592914"/>
                                        </p:tgtEl>
                                        <p:attrNameLst>
                                          <p:attrName>style.visibility</p:attrName>
                                        </p:attrNameLst>
                                      </p:cBhvr>
                                      <p:to>
                                        <p:strVal val="visible"/>
                                      </p:to>
                                    </p:set>
                                    <p:animEffect transition="in" filter="wipe(right)">
                                      <p:cBhvr>
                                        <p:cTn id="28" dur="2000"/>
                                        <p:tgtEl>
                                          <p:spTgt spid="592914"/>
                                        </p:tgtEl>
                                      </p:cBhvr>
                                    </p:animEffect>
                                  </p:childTnLst>
                                </p:cTn>
                              </p:par>
                            </p:childTnLst>
                          </p:cTn>
                        </p:par>
                        <p:par>
                          <p:cTn id="29" fill="hold" nodeType="afterGroup">
                            <p:stCondLst>
                              <p:cond delay="5000"/>
                            </p:stCondLst>
                            <p:childTnLst>
                              <p:par>
                                <p:cTn id="30" presetID="22" presetClass="entr" presetSubtype="8" fill="hold" nodeType="afterEffect">
                                  <p:stCondLst>
                                    <p:cond delay="500"/>
                                  </p:stCondLst>
                                  <p:childTnLst>
                                    <p:set>
                                      <p:cBhvr>
                                        <p:cTn id="31" dur="1" fill="hold">
                                          <p:stCondLst>
                                            <p:cond delay="0"/>
                                          </p:stCondLst>
                                        </p:cTn>
                                        <p:tgtEl>
                                          <p:spTgt spid="592917"/>
                                        </p:tgtEl>
                                        <p:attrNameLst>
                                          <p:attrName>style.visibility</p:attrName>
                                        </p:attrNameLst>
                                      </p:cBhvr>
                                      <p:to>
                                        <p:strVal val="visible"/>
                                      </p:to>
                                    </p:set>
                                    <p:animEffect transition="in" filter="wipe(left)">
                                      <p:cBhvr>
                                        <p:cTn id="32" dur="2000"/>
                                        <p:tgtEl>
                                          <p:spTgt spid="592917"/>
                                        </p:tgtEl>
                                      </p:cBhvr>
                                    </p:animEffect>
                                  </p:childTnLst>
                                </p:cTn>
                              </p:par>
                            </p:childTnLst>
                          </p:cTn>
                        </p:par>
                        <p:par>
                          <p:cTn id="33" fill="hold" nodeType="afterGroup">
                            <p:stCondLst>
                              <p:cond delay="7500"/>
                            </p:stCondLst>
                            <p:childTnLst>
                              <p:par>
                                <p:cTn id="34" presetID="22" presetClass="entr" presetSubtype="2" fill="hold" nodeType="afterEffect">
                                  <p:stCondLst>
                                    <p:cond delay="500"/>
                                  </p:stCondLst>
                                  <p:childTnLst>
                                    <p:set>
                                      <p:cBhvr>
                                        <p:cTn id="35" dur="1" fill="hold">
                                          <p:stCondLst>
                                            <p:cond delay="0"/>
                                          </p:stCondLst>
                                        </p:cTn>
                                        <p:tgtEl>
                                          <p:spTgt spid="592920"/>
                                        </p:tgtEl>
                                        <p:attrNameLst>
                                          <p:attrName>style.visibility</p:attrName>
                                        </p:attrNameLst>
                                      </p:cBhvr>
                                      <p:to>
                                        <p:strVal val="visible"/>
                                      </p:to>
                                    </p:set>
                                    <p:animEffect transition="in" filter="wipe(right)">
                                      <p:cBhvr>
                                        <p:cTn id="36" dur="2000"/>
                                        <p:tgtEl>
                                          <p:spTgt spid="5929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92940"/>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8" fill="hold" nodeType="afterEffect">
                                  <p:stCondLst>
                                    <p:cond delay="500"/>
                                  </p:stCondLst>
                                  <p:childTnLst>
                                    <p:set>
                                      <p:cBhvr>
                                        <p:cTn id="43" dur="1" fill="hold">
                                          <p:stCondLst>
                                            <p:cond delay="0"/>
                                          </p:stCondLst>
                                        </p:cTn>
                                        <p:tgtEl>
                                          <p:spTgt spid="592923"/>
                                        </p:tgtEl>
                                        <p:attrNameLst>
                                          <p:attrName>style.visibility</p:attrName>
                                        </p:attrNameLst>
                                      </p:cBhvr>
                                      <p:to>
                                        <p:strVal val="visible"/>
                                      </p:to>
                                    </p:set>
                                    <p:animEffect transition="in" filter="wipe(left)">
                                      <p:cBhvr>
                                        <p:cTn id="44" dur="2000"/>
                                        <p:tgtEl>
                                          <p:spTgt spid="592923"/>
                                        </p:tgtEl>
                                      </p:cBhvr>
                                    </p:animEffect>
                                  </p:childTnLst>
                                </p:cTn>
                              </p:par>
                            </p:childTnLst>
                          </p:cTn>
                        </p:par>
                        <p:par>
                          <p:cTn id="45" fill="hold" nodeType="afterGroup">
                            <p:stCondLst>
                              <p:cond delay="2500"/>
                            </p:stCondLst>
                            <p:childTnLst>
                              <p:par>
                                <p:cTn id="46" presetID="22" presetClass="entr" presetSubtype="2" fill="hold" nodeType="afterEffect">
                                  <p:stCondLst>
                                    <p:cond delay="500"/>
                                  </p:stCondLst>
                                  <p:childTnLst>
                                    <p:set>
                                      <p:cBhvr>
                                        <p:cTn id="47" dur="1" fill="hold">
                                          <p:stCondLst>
                                            <p:cond delay="0"/>
                                          </p:stCondLst>
                                        </p:cTn>
                                        <p:tgtEl>
                                          <p:spTgt spid="592926"/>
                                        </p:tgtEl>
                                        <p:attrNameLst>
                                          <p:attrName>style.visibility</p:attrName>
                                        </p:attrNameLst>
                                      </p:cBhvr>
                                      <p:to>
                                        <p:strVal val="visible"/>
                                      </p:to>
                                    </p:set>
                                    <p:animEffect transition="in" filter="wipe(right)">
                                      <p:cBhvr>
                                        <p:cTn id="48" dur="2000"/>
                                        <p:tgtEl>
                                          <p:spTgt spid="592926"/>
                                        </p:tgtEl>
                                      </p:cBhvr>
                                    </p:animEffect>
                                  </p:childTnLst>
                                </p:cTn>
                              </p:par>
                            </p:childTnLst>
                          </p:cTn>
                        </p:par>
                        <p:par>
                          <p:cTn id="49" fill="hold" nodeType="afterGroup">
                            <p:stCondLst>
                              <p:cond delay="5000"/>
                            </p:stCondLst>
                            <p:childTnLst>
                              <p:par>
                                <p:cTn id="50" presetID="22" presetClass="entr" presetSubtype="8" fill="hold" nodeType="afterEffect">
                                  <p:stCondLst>
                                    <p:cond delay="500"/>
                                  </p:stCondLst>
                                  <p:childTnLst>
                                    <p:set>
                                      <p:cBhvr>
                                        <p:cTn id="51" dur="1" fill="hold">
                                          <p:stCondLst>
                                            <p:cond delay="0"/>
                                          </p:stCondLst>
                                        </p:cTn>
                                        <p:tgtEl>
                                          <p:spTgt spid="592931"/>
                                        </p:tgtEl>
                                        <p:attrNameLst>
                                          <p:attrName>style.visibility</p:attrName>
                                        </p:attrNameLst>
                                      </p:cBhvr>
                                      <p:to>
                                        <p:strVal val="visible"/>
                                      </p:to>
                                    </p:set>
                                    <p:animEffect transition="in" filter="wipe(left)">
                                      <p:cBhvr>
                                        <p:cTn id="52" dur="2000"/>
                                        <p:tgtEl>
                                          <p:spTgt spid="59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lgn="ctr"/>
            <a:r>
              <a:rPr lang="en-US" altLang="zh-CN"/>
              <a:t>OSPF </a:t>
            </a:r>
            <a:r>
              <a:rPr lang="zh-CN" altLang="en-US"/>
              <a:t>的其他特点 </a:t>
            </a:r>
          </a:p>
        </p:txBody>
      </p:sp>
      <p:sp>
        <p:nvSpPr>
          <p:cNvPr id="594947" name="Rectangle 3"/>
          <p:cNvSpPr>
            <a:spLocks noGrp="1" noChangeArrowheads="1"/>
          </p:cNvSpPr>
          <p:nvPr>
            <p:ph idx="1"/>
          </p:nvPr>
        </p:nvSpPr>
        <p:spPr>
          <a:noFill/>
        </p:spPr>
        <p:txBody>
          <a:bodyPr/>
          <a:lstStyle/>
          <a:p>
            <a:r>
              <a:rPr lang="en-US" altLang="zh-CN" dirty="0"/>
              <a:t>OSPF </a:t>
            </a:r>
            <a:r>
              <a:rPr lang="zh-CN" altLang="en-US" dirty="0"/>
              <a:t>还规定每隔一段时间，如 </a:t>
            </a:r>
            <a:r>
              <a:rPr lang="en-US" altLang="zh-CN" dirty="0"/>
              <a:t>30 </a:t>
            </a:r>
            <a:r>
              <a:rPr lang="zh-CN" altLang="en-US" dirty="0"/>
              <a:t>分钟，要刷新一次数据库中的链路状态。 </a:t>
            </a:r>
          </a:p>
          <a:p>
            <a:r>
              <a:rPr lang="zh-CN" altLang="en-US" dirty="0"/>
              <a:t>由于一个路由器的链路状态只涉及到与相邻路由器的连通状态，因而与整个互联网的规模并无直接关系。因此</a:t>
            </a:r>
            <a:r>
              <a:rPr lang="zh-CN" altLang="en-US" dirty="0">
                <a:solidFill>
                  <a:srgbClr val="FF0000"/>
                </a:solidFill>
              </a:rPr>
              <a:t>当互联网规模很大时，</a:t>
            </a:r>
            <a:r>
              <a:rPr lang="en-US" altLang="zh-CN" dirty="0" smtClean="0">
                <a:solidFill>
                  <a:srgbClr val="FF0000"/>
                </a:solidFill>
              </a:rPr>
              <a:t>OSPF  </a:t>
            </a:r>
            <a:r>
              <a:rPr lang="zh-CN" altLang="en-US" dirty="0">
                <a:solidFill>
                  <a:srgbClr val="FF0000"/>
                </a:solidFill>
              </a:rPr>
              <a:t>协议要比距离向量协议 </a:t>
            </a:r>
            <a:r>
              <a:rPr lang="en-US" altLang="zh-CN" dirty="0">
                <a:solidFill>
                  <a:srgbClr val="FF0000"/>
                </a:solidFill>
              </a:rPr>
              <a:t>RIP </a:t>
            </a:r>
            <a:r>
              <a:rPr lang="zh-CN" altLang="en-US" dirty="0">
                <a:solidFill>
                  <a:srgbClr val="FF0000"/>
                </a:solidFill>
              </a:rPr>
              <a:t>好得多。 </a:t>
            </a:r>
          </a:p>
          <a:p>
            <a:r>
              <a:rPr lang="en-US" altLang="zh-CN" dirty="0">
                <a:solidFill>
                  <a:srgbClr val="FF0000"/>
                </a:solidFill>
              </a:rPr>
              <a:t>OSPF </a:t>
            </a:r>
            <a:r>
              <a:rPr lang="zh-CN" altLang="en-US" dirty="0">
                <a:solidFill>
                  <a:srgbClr val="FF0000"/>
                </a:solidFill>
              </a:rPr>
              <a:t>没有“坏消息传播得慢”的问题，</a:t>
            </a:r>
            <a:r>
              <a:rPr lang="zh-CN" altLang="en-US" dirty="0"/>
              <a:t>据统计，其响应网络变化的时间小于 </a:t>
            </a:r>
            <a:r>
              <a:rPr lang="en-US" altLang="zh-CN" dirty="0"/>
              <a:t>100 </a:t>
            </a:r>
            <a:r>
              <a:rPr lang="en-US" altLang="zh-CN" dirty="0" err="1"/>
              <a:t>ms</a:t>
            </a:r>
            <a:r>
              <a:rPr lang="zh-CN" altLang="en-US" dirty="0"/>
              <a:t>。 </a:t>
            </a:r>
          </a:p>
        </p:txBody>
      </p:sp>
    </p:spTree>
    <p:extLst>
      <p:ext uri="{BB962C8B-B14F-4D97-AF65-F5344CB8AC3E}">
        <p14:creationId xmlns:p14="http://schemas.microsoft.com/office/powerpoint/2010/main" xmlns="" val="3169475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lgn="ctr"/>
            <a:r>
              <a:rPr lang="zh-CN" altLang="en-US" dirty="0"/>
              <a:t>指定的</a:t>
            </a:r>
            <a:r>
              <a:rPr lang="zh-CN" altLang="en-US" dirty="0" smtClean="0"/>
              <a:t>路由器</a:t>
            </a:r>
            <a:endParaRPr lang="en-US" altLang="zh-CN" dirty="0"/>
          </a:p>
        </p:txBody>
      </p:sp>
      <p:sp>
        <p:nvSpPr>
          <p:cNvPr id="595971" name="Rectangle 3"/>
          <p:cNvSpPr>
            <a:spLocks noGrp="1" noChangeArrowheads="1"/>
          </p:cNvSpPr>
          <p:nvPr>
            <p:ph idx="1"/>
          </p:nvPr>
        </p:nvSpPr>
        <p:spPr/>
        <p:txBody>
          <a:bodyPr/>
          <a:lstStyle/>
          <a:p>
            <a:r>
              <a:rPr lang="zh-CN" altLang="en-US" dirty="0"/>
              <a:t>多点接入的局域网采用了</a:t>
            </a:r>
            <a:r>
              <a:rPr lang="zh-CN" altLang="en-US" dirty="0" smtClean="0">
                <a:solidFill>
                  <a:srgbClr val="FF0000"/>
                </a:solidFill>
              </a:rPr>
              <a:t>指定的路由器 </a:t>
            </a:r>
            <a:r>
              <a:rPr lang="en-US" altLang="zh-CN" dirty="0" smtClean="0"/>
              <a:t>(</a:t>
            </a:r>
            <a:r>
              <a:rPr lang="en-US" altLang="zh-CN" dirty="0"/>
              <a:t>designated router</a:t>
            </a:r>
            <a:r>
              <a:rPr lang="en-US" altLang="zh-CN" dirty="0" smtClean="0"/>
              <a:t>) </a:t>
            </a:r>
            <a:r>
              <a:rPr lang="zh-CN" altLang="en-US" dirty="0" smtClean="0"/>
              <a:t>的</a:t>
            </a:r>
            <a:r>
              <a:rPr lang="zh-CN" altLang="en-US" dirty="0"/>
              <a:t>方法，</a:t>
            </a:r>
            <a:r>
              <a:rPr lang="zh-CN" altLang="en-US" dirty="0">
                <a:solidFill>
                  <a:srgbClr val="FF0000"/>
                </a:solidFill>
              </a:rPr>
              <a:t>使广播的信息量大大减少。</a:t>
            </a:r>
          </a:p>
          <a:p>
            <a:r>
              <a:rPr lang="zh-CN" altLang="en-US" dirty="0"/>
              <a:t>指定的路由器</a:t>
            </a:r>
            <a:r>
              <a:rPr lang="zh-CN" altLang="en-US" dirty="0">
                <a:solidFill>
                  <a:srgbClr val="FF0000"/>
                </a:solidFill>
              </a:rPr>
              <a:t>代表</a:t>
            </a:r>
            <a:r>
              <a:rPr lang="zh-CN" altLang="en-US" dirty="0"/>
              <a:t>该局域网上所有的链路向连接到该网络上的各路由器发送状态信息。 </a:t>
            </a:r>
          </a:p>
        </p:txBody>
      </p:sp>
    </p:spTree>
    <p:extLst>
      <p:ext uri="{BB962C8B-B14F-4D97-AF65-F5344CB8AC3E}">
        <p14:creationId xmlns:p14="http://schemas.microsoft.com/office/powerpoint/2010/main" xmlns="" val="3098254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随堂测试</a:t>
            </a:r>
            <a:r>
              <a:rPr lang="en-US" altLang="zh-CN" dirty="0" smtClean="0"/>
              <a:t>6</a:t>
            </a:r>
            <a:endParaRPr lang="zh-CN" altLang="en-US" dirty="0" smtClean="0"/>
          </a:p>
        </p:txBody>
      </p:sp>
      <p:sp>
        <p:nvSpPr>
          <p:cNvPr id="19459" name="内容占位符 2"/>
          <p:cNvSpPr>
            <a:spLocks noGrp="1"/>
          </p:cNvSpPr>
          <p:nvPr>
            <p:ph idx="1"/>
          </p:nvPr>
        </p:nvSpPr>
        <p:spPr/>
        <p:txBody>
          <a:bodyPr/>
          <a:lstStyle/>
          <a:p>
            <a:r>
              <a:rPr lang="zh-CN" altLang="en-US" dirty="0" smtClean="0"/>
              <a:t>单选题</a:t>
            </a:r>
            <a:endParaRPr lang="en-US" altLang="zh-CN" dirty="0" smtClean="0"/>
          </a:p>
          <a:p>
            <a:r>
              <a:rPr lang="zh-CN" altLang="en-US" dirty="0" smtClean="0"/>
              <a:t>填空题</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a:off x="9345348" y="1093788"/>
            <a:ext cx="0" cy="63341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3" name="Line 3"/>
          <p:cNvSpPr>
            <a:spLocks noChangeShapeType="1"/>
          </p:cNvSpPr>
          <p:nvPr/>
        </p:nvSpPr>
        <p:spPr bwMode="auto">
          <a:xfrm flipH="1">
            <a:off x="4142979" y="2282826"/>
            <a:ext cx="546894" cy="3968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4" name="Line 4"/>
          <p:cNvSpPr>
            <a:spLocks noChangeShapeType="1"/>
          </p:cNvSpPr>
          <p:nvPr/>
        </p:nvSpPr>
        <p:spPr bwMode="auto">
          <a:xfrm flipH="1">
            <a:off x="856457" y="776289"/>
            <a:ext cx="546894" cy="3968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5" name="Line 5"/>
          <p:cNvSpPr>
            <a:spLocks noChangeShapeType="1"/>
          </p:cNvSpPr>
          <p:nvPr/>
        </p:nvSpPr>
        <p:spPr bwMode="auto">
          <a:xfrm>
            <a:off x="1860814" y="1330325"/>
            <a:ext cx="4473179"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6" name="Line 6"/>
          <p:cNvSpPr>
            <a:spLocks noChangeShapeType="1"/>
          </p:cNvSpPr>
          <p:nvPr/>
        </p:nvSpPr>
        <p:spPr bwMode="auto">
          <a:xfrm>
            <a:off x="4598724" y="776288"/>
            <a:ext cx="548614" cy="47466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7" name="Line 7"/>
          <p:cNvSpPr>
            <a:spLocks noChangeShapeType="1"/>
          </p:cNvSpPr>
          <p:nvPr/>
        </p:nvSpPr>
        <p:spPr bwMode="auto">
          <a:xfrm flipH="1">
            <a:off x="3229769" y="776289"/>
            <a:ext cx="546894" cy="3968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8" name="Line 8"/>
          <p:cNvSpPr>
            <a:spLocks noChangeShapeType="1"/>
          </p:cNvSpPr>
          <p:nvPr/>
        </p:nvSpPr>
        <p:spPr bwMode="auto">
          <a:xfrm>
            <a:off x="6972035" y="1647825"/>
            <a:ext cx="0" cy="11112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89" name="Line 9"/>
          <p:cNvSpPr>
            <a:spLocks noChangeShapeType="1"/>
          </p:cNvSpPr>
          <p:nvPr/>
        </p:nvSpPr>
        <p:spPr bwMode="auto">
          <a:xfrm>
            <a:off x="3229769" y="1409701"/>
            <a:ext cx="3104225" cy="15081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0" name="Line 10"/>
          <p:cNvSpPr>
            <a:spLocks noChangeShapeType="1"/>
          </p:cNvSpPr>
          <p:nvPr/>
        </p:nvSpPr>
        <p:spPr bwMode="auto">
          <a:xfrm>
            <a:off x="398992" y="1885950"/>
            <a:ext cx="209986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1" name="Line 11"/>
          <p:cNvSpPr>
            <a:spLocks noChangeShapeType="1"/>
          </p:cNvSpPr>
          <p:nvPr/>
        </p:nvSpPr>
        <p:spPr bwMode="auto">
          <a:xfrm>
            <a:off x="856456" y="1409700"/>
            <a:ext cx="0" cy="4762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2" name="Line 12"/>
          <p:cNvSpPr>
            <a:spLocks noChangeShapeType="1"/>
          </p:cNvSpPr>
          <p:nvPr/>
        </p:nvSpPr>
        <p:spPr bwMode="auto">
          <a:xfrm>
            <a:off x="1676797" y="1409700"/>
            <a:ext cx="0" cy="4762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3" name="Line 13"/>
          <p:cNvSpPr>
            <a:spLocks noChangeShapeType="1"/>
          </p:cNvSpPr>
          <p:nvPr/>
        </p:nvSpPr>
        <p:spPr bwMode="auto">
          <a:xfrm>
            <a:off x="2225410" y="1885950"/>
            <a:ext cx="0" cy="4762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4" name="Line 14"/>
          <p:cNvSpPr>
            <a:spLocks noChangeShapeType="1"/>
          </p:cNvSpPr>
          <p:nvPr/>
        </p:nvSpPr>
        <p:spPr bwMode="auto">
          <a:xfrm>
            <a:off x="7702948" y="2441575"/>
            <a:ext cx="219101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5" name="Line 15"/>
          <p:cNvSpPr>
            <a:spLocks noChangeShapeType="1"/>
          </p:cNvSpPr>
          <p:nvPr/>
        </p:nvSpPr>
        <p:spPr bwMode="auto">
          <a:xfrm>
            <a:off x="9345348" y="1727201"/>
            <a:ext cx="0" cy="7143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6" name="Line 16"/>
          <p:cNvSpPr>
            <a:spLocks noChangeShapeType="1"/>
          </p:cNvSpPr>
          <p:nvPr/>
        </p:nvSpPr>
        <p:spPr bwMode="auto">
          <a:xfrm>
            <a:off x="8342710" y="1727201"/>
            <a:ext cx="0" cy="7143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1697" name="Freeform 17"/>
          <p:cNvSpPr>
            <a:spLocks/>
          </p:cNvSpPr>
          <p:nvPr/>
        </p:nvSpPr>
        <p:spPr bwMode="auto">
          <a:xfrm>
            <a:off x="7063185" y="2124075"/>
            <a:ext cx="730911" cy="317500"/>
          </a:xfrm>
          <a:custGeom>
            <a:avLst/>
            <a:gdLst>
              <a:gd name="T0" fmla="*/ 0 w 384"/>
              <a:gd name="T1" fmla="*/ 0 h 192"/>
              <a:gd name="T2" fmla="*/ 2147483647 w 384"/>
              <a:gd name="T3" fmla="*/ 0 h 192"/>
              <a:gd name="T4" fmla="*/ 2147483647 w 384"/>
              <a:gd name="T5" fmla="*/ 2147483647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0" y="0"/>
                </a:moveTo>
                <a:lnTo>
                  <a:pt x="384" y="0"/>
                </a:lnTo>
                <a:lnTo>
                  <a:pt x="384" y="192"/>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698" name="Text Box 18"/>
          <p:cNvSpPr txBox="1">
            <a:spLocks noChangeArrowheads="1"/>
          </p:cNvSpPr>
          <p:nvPr/>
        </p:nvSpPr>
        <p:spPr bwMode="auto">
          <a:xfrm>
            <a:off x="803143" y="1857375"/>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局域网</a:t>
            </a:r>
          </a:p>
          <a:p>
            <a:pPr eaLnBrk="1" hangingPunct="1">
              <a:spcBef>
                <a:spcPct val="0"/>
              </a:spcBef>
              <a:buClrTx/>
              <a:buSzTx/>
              <a:buFontTx/>
              <a:buNone/>
            </a:pPr>
            <a:r>
              <a:rPr kumimoji="1" lang="zh-CN" altLang="en-US" sz="1800"/>
              <a:t>    </a:t>
            </a:r>
            <a:r>
              <a:rPr kumimoji="1" lang="en-US" altLang="zh-CN" sz="1800"/>
              <a:t>L</a:t>
            </a:r>
            <a:r>
              <a:rPr kumimoji="1" lang="en-US" altLang="zh-CN" sz="1800" baseline="-25000"/>
              <a:t>1</a:t>
            </a:r>
            <a:endParaRPr kumimoji="1" lang="en-US" altLang="zh-CN" sz="1800"/>
          </a:p>
        </p:txBody>
      </p:sp>
      <p:sp>
        <p:nvSpPr>
          <p:cNvPr id="71699" name="Text Box 19"/>
          <p:cNvSpPr txBox="1">
            <a:spLocks noChangeArrowheads="1"/>
          </p:cNvSpPr>
          <p:nvPr/>
        </p:nvSpPr>
        <p:spPr bwMode="auto">
          <a:xfrm>
            <a:off x="8425260" y="2439988"/>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局域网</a:t>
            </a:r>
          </a:p>
          <a:p>
            <a:pPr eaLnBrk="1" hangingPunct="1">
              <a:spcBef>
                <a:spcPct val="0"/>
              </a:spcBef>
              <a:buClrTx/>
              <a:buSzTx/>
              <a:buFontTx/>
              <a:buNone/>
            </a:pPr>
            <a:r>
              <a:rPr kumimoji="1" lang="zh-CN" altLang="en-US" sz="1800"/>
              <a:t>    </a:t>
            </a:r>
            <a:r>
              <a:rPr kumimoji="1" lang="en-US" altLang="zh-CN" sz="1800"/>
              <a:t>L</a:t>
            </a:r>
            <a:r>
              <a:rPr kumimoji="1" lang="en-US" altLang="zh-CN" sz="1800" baseline="-25000"/>
              <a:t>2</a:t>
            </a:r>
            <a:endParaRPr kumimoji="1" lang="en-US" altLang="zh-CN" sz="1800"/>
          </a:p>
        </p:txBody>
      </p:sp>
      <p:sp>
        <p:nvSpPr>
          <p:cNvPr id="71700" name="Text Box 20"/>
          <p:cNvSpPr txBox="1">
            <a:spLocks noChangeArrowheads="1"/>
          </p:cNvSpPr>
          <p:nvPr/>
        </p:nvSpPr>
        <p:spPr bwMode="auto">
          <a:xfrm>
            <a:off x="4094825" y="3141664"/>
            <a:ext cx="15937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000"/>
              <a:t>(a) </a:t>
            </a:r>
            <a:r>
              <a:rPr kumimoji="1" lang="zh-CN" altLang="en-US" sz="2000"/>
              <a:t>网络拓扑</a:t>
            </a:r>
          </a:p>
        </p:txBody>
      </p:sp>
      <p:sp>
        <p:nvSpPr>
          <p:cNvPr id="71701" name="Text Box 21"/>
          <p:cNvSpPr txBox="1">
            <a:spLocks noChangeArrowheads="1"/>
          </p:cNvSpPr>
          <p:nvPr/>
        </p:nvSpPr>
        <p:spPr bwMode="auto">
          <a:xfrm>
            <a:off x="4340754" y="6381751"/>
            <a:ext cx="122341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(b) </a:t>
            </a:r>
            <a:r>
              <a:rPr kumimoji="1" lang="zh-CN" altLang="en-US" sz="1800"/>
              <a:t>有向图</a:t>
            </a:r>
          </a:p>
        </p:txBody>
      </p:sp>
      <p:sp>
        <p:nvSpPr>
          <p:cNvPr id="71702" name="Oval 22"/>
          <p:cNvSpPr>
            <a:spLocks noChangeArrowheads="1"/>
          </p:cNvSpPr>
          <p:nvPr/>
        </p:nvSpPr>
        <p:spPr bwMode="auto">
          <a:xfrm>
            <a:off x="1312202" y="5551488"/>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03" name="Oval 23"/>
          <p:cNvSpPr>
            <a:spLocks noChangeArrowheads="1"/>
          </p:cNvSpPr>
          <p:nvPr/>
        </p:nvSpPr>
        <p:spPr bwMode="auto">
          <a:xfrm>
            <a:off x="4142979" y="4027488"/>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04" name="Oval 24"/>
          <p:cNvSpPr>
            <a:spLocks noChangeArrowheads="1"/>
          </p:cNvSpPr>
          <p:nvPr/>
        </p:nvSpPr>
        <p:spPr bwMode="auto">
          <a:xfrm>
            <a:off x="6516292" y="4662488"/>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05" name="Oval 25"/>
          <p:cNvSpPr>
            <a:spLocks noChangeArrowheads="1"/>
          </p:cNvSpPr>
          <p:nvPr/>
        </p:nvSpPr>
        <p:spPr bwMode="auto">
          <a:xfrm>
            <a:off x="6516292" y="6327775"/>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06" name="Oval 26"/>
          <p:cNvSpPr>
            <a:spLocks noChangeArrowheads="1"/>
          </p:cNvSpPr>
          <p:nvPr/>
        </p:nvSpPr>
        <p:spPr bwMode="auto">
          <a:xfrm>
            <a:off x="8249841" y="5551488"/>
            <a:ext cx="184017"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07" name="Text Box 27"/>
          <p:cNvSpPr txBox="1">
            <a:spLocks noChangeArrowheads="1"/>
          </p:cNvSpPr>
          <p:nvPr/>
        </p:nvSpPr>
        <p:spPr bwMode="auto">
          <a:xfrm>
            <a:off x="856456" y="5534026"/>
            <a:ext cx="3978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L</a:t>
            </a:r>
            <a:r>
              <a:rPr kumimoji="1" lang="en-US" altLang="zh-CN" sz="1800" baseline="-25000"/>
              <a:t>1</a:t>
            </a:r>
            <a:endParaRPr kumimoji="1" lang="en-US" altLang="zh-CN" sz="1800"/>
          </a:p>
        </p:txBody>
      </p:sp>
      <p:sp>
        <p:nvSpPr>
          <p:cNvPr id="71708" name="Text Box 28"/>
          <p:cNvSpPr txBox="1">
            <a:spLocks noChangeArrowheads="1"/>
          </p:cNvSpPr>
          <p:nvPr/>
        </p:nvSpPr>
        <p:spPr bwMode="auto">
          <a:xfrm>
            <a:off x="8156973" y="5707063"/>
            <a:ext cx="3978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L</a:t>
            </a:r>
            <a:r>
              <a:rPr kumimoji="1" lang="en-US" altLang="zh-CN" sz="1800" baseline="-25000"/>
              <a:t>2</a:t>
            </a:r>
            <a:endParaRPr kumimoji="1" lang="en-US" altLang="zh-CN" sz="1800"/>
          </a:p>
        </p:txBody>
      </p:sp>
      <p:sp>
        <p:nvSpPr>
          <p:cNvPr id="71709" name="Text Box 29"/>
          <p:cNvSpPr txBox="1">
            <a:spLocks noChangeArrowheads="1"/>
          </p:cNvSpPr>
          <p:nvPr/>
        </p:nvSpPr>
        <p:spPr bwMode="auto">
          <a:xfrm>
            <a:off x="4234127" y="3789363"/>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1</a:t>
            </a:r>
            <a:endParaRPr kumimoji="1" lang="en-US" altLang="zh-CN" sz="1800"/>
          </a:p>
        </p:txBody>
      </p:sp>
      <p:sp>
        <p:nvSpPr>
          <p:cNvPr id="71710" name="Text Box 30"/>
          <p:cNvSpPr txBox="1">
            <a:spLocks noChangeArrowheads="1"/>
          </p:cNvSpPr>
          <p:nvPr/>
        </p:nvSpPr>
        <p:spPr bwMode="auto">
          <a:xfrm>
            <a:off x="6698590" y="6248401"/>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3</a:t>
            </a:r>
            <a:endParaRPr kumimoji="1" lang="en-US" altLang="zh-CN" sz="1800"/>
          </a:p>
        </p:txBody>
      </p:sp>
      <p:sp>
        <p:nvSpPr>
          <p:cNvPr id="71711" name="Text Box 31"/>
          <p:cNvSpPr txBox="1">
            <a:spLocks noChangeArrowheads="1"/>
          </p:cNvSpPr>
          <p:nvPr/>
        </p:nvSpPr>
        <p:spPr bwMode="auto">
          <a:xfrm>
            <a:off x="6333994" y="4344988"/>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2</a:t>
            </a:r>
            <a:endParaRPr kumimoji="1" lang="en-US" altLang="zh-CN" sz="1800"/>
          </a:p>
        </p:txBody>
      </p:sp>
      <p:sp>
        <p:nvSpPr>
          <p:cNvPr id="71712" name="Text Box 32"/>
          <p:cNvSpPr txBox="1">
            <a:spLocks noChangeArrowheads="1"/>
          </p:cNvSpPr>
          <p:nvPr/>
        </p:nvSpPr>
        <p:spPr bwMode="auto">
          <a:xfrm>
            <a:off x="2865173" y="4160838"/>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D</a:t>
            </a:r>
          </a:p>
        </p:txBody>
      </p:sp>
      <p:sp>
        <p:nvSpPr>
          <p:cNvPr id="71713" name="Text Box 33"/>
          <p:cNvSpPr txBox="1">
            <a:spLocks noChangeArrowheads="1"/>
          </p:cNvSpPr>
          <p:nvPr/>
        </p:nvSpPr>
        <p:spPr bwMode="auto">
          <a:xfrm>
            <a:off x="1736990" y="4151313"/>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B</a:t>
            </a:r>
          </a:p>
        </p:txBody>
      </p:sp>
      <p:sp>
        <p:nvSpPr>
          <p:cNvPr id="71714" name="Text Box 34"/>
          <p:cNvSpPr txBox="1">
            <a:spLocks noChangeArrowheads="1"/>
          </p:cNvSpPr>
          <p:nvPr/>
        </p:nvSpPr>
        <p:spPr bwMode="auto">
          <a:xfrm>
            <a:off x="2572808" y="6110288"/>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C</a:t>
            </a:r>
          </a:p>
        </p:txBody>
      </p:sp>
      <p:sp>
        <p:nvSpPr>
          <p:cNvPr id="71715" name="Text Box 35"/>
          <p:cNvSpPr txBox="1">
            <a:spLocks noChangeArrowheads="1"/>
          </p:cNvSpPr>
          <p:nvPr/>
        </p:nvSpPr>
        <p:spPr bwMode="auto">
          <a:xfrm>
            <a:off x="0" y="4735513"/>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A</a:t>
            </a:r>
          </a:p>
        </p:txBody>
      </p:sp>
      <p:sp>
        <p:nvSpPr>
          <p:cNvPr id="71716" name="Text Box 36"/>
          <p:cNvSpPr txBox="1">
            <a:spLocks noChangeArrowheads="1"/>
          </p:cNvSpPr>
          <p:nvPr/>
        </p:nvSpPr>
        <p:spPr bwMode="auto">
          <a:xfrm>
            <a:off x="9620514" y="5113338"/>
            <a:ext cx="2487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I</a:t>
            </a:r>
          </a:p>
        </p:txBody>
      </p:sp>
      <p:sp>
        <p:nvSpPr>
          <p:cNvPr id="71717" name="Text Box 37"/>
          <p:cNvSpPr txBox="1">
            <a:spLocks noChangeArrowheads="1"/>
          </p:cNvSpPr>
          <p:nvPr/>
        </p:nvSpPr>
        <p:spPr bwMode="auto">
          <a:xfrm>
            <a:off x="8069262" y="4160838"/>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H</a:t>
            </a:r>
          </a:p>
        </p:txBody>
      </p:sp>
      <p:sp>
        <p:nvSpPr>
          <p:cNvPr id="71718" name="Text Box 38"/>
          <p:cNvSpPr txBox="1">
            <a:spLocks noChangeArrowheads="1"/>
          </p:cNvSpPr>
          <p:nvPr/>
        </p:nvSpPr>
        <p:spPr bwMode="auto">
          <a:xfrm>
            <a:off x="5969397" y="5430838"/>
            <a:ext cx="3642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G</a:t>
            </a:r>
          </a:p>
        </p:txBody>
      </p:sp>
      <p:sp>
        <p:nvSpPr>
          <p:cNvPr id="71719" name="Text Box 39"/>
          <p:cNvSpPr txBox="1">
            <a:spLocks noChangeArrowheads="1"/>
          </p:cNvSpPr>
          <p:nvPr/>
        </p:nvSpPr>
        <p:spPr bwMode="auto">
          <a:xfrm>
            <a:off x="4918604" y="5272088"/>
            <a:ext cx="32573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F</a:t>
            </a:r>
          </a:p>
        </p:txBody>
      </p:sp>
      <p:sp>
        <p:nvSpPr>
          <p:cNvPr id="71720" name="Text Box 40"/>
          <p:cNvSpPr txBox="1">
            <a:spLocks noChangeArrowheads="1"/>
          </p:cNvSpPr>
          <p:nvPr/>
        </p:nvSpPr>
        <p:spPr bwMode="auto">
          <a:xfrm>
            <a:off x="5238485" y="4240213"/>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E</a:t>
            </a:r>
          </a:p>
        </p:txBody>
      </p:sp>
      <p:sp>
        <p:nvSpPr>
          <p:cNvPr id="71721" name="Freeform 41"/>
          <p:cNvSpPr>
            <a:spLocks/>
          </p:cNvSpPr>
          <p:nvPr/>
        </p:nvSpPr>
        <p:spPr bwMode="auto">
          <a:xfrm>
            <a:off x="6667633" y="5484814"/>
            <a:ext cx="1616604" cy="128587"/>
          </a:xfrm>
          <a:custGeom>
            <a:avLst/>
            <a:gdLst>
              <a:gd name="T0" fmla="*/ 0 w 850"/>
              <a:gd name="T1" fmla="*/ 2147483647 h 78"/>
              <a:gd name="T2" fmla="*/ 2147483647 w 850"/>
              <a:gd name="T3" fmla="*/ 0 h 78"/>
              <a:gd name="T4" fmla="*/ 2147483647 w 850"/>
              <a:gd name="T5" fmla="*/ 2147483647 h 78"/>
              <a:gd name="T6" fmla="*/ 0 60000 65536"/>
              <a:gd name="T7" fmla="*/ 0 60000 65536"/>
              <a:gd name="T8" fmla="*/ 0 60000 65536"/>
              <a:gd name="T9" fmla="*/ 0 w 850"/>
              <a:gd name="T10" fmla="*/ 0 h 78"/>
              <a:gd name="T11" fmla="*/ 850 w 850"/>
              <a:gd name="T12" fmla="*/ 78 h 78"/>
            </a:gdLst>
            <a:ahLst/>
            <a:cxnLst>
              <a:cxn ang="T6">
                <a:pos x="T0" y="T1"/>
              </a:cxn>
              <a:cxn ang="T7">
                <a:pos x="T2" y="T3"/>
              </a:cxn>
              <a:cxn ang="T8">
                <a:pos x="T4" y="T5"/>
              </a:cxn>
            </a:cxnLst>
            <a:rect l="T9" t="T10" r="T11" b="T12"/>
            <a:pathLst>
              <a:path w="850" h="78">
                <a:moveTo>
                  <a:pt x="0" y="78"/>
                </a:moveTo>
                <a:cubicBezTo>
                  <a:pt x="72" y="65"/>
                  <a:pt x="288" y="0"/>
                  <a:pt x="430" y="0"/>
                </a:cubicBezTo>
                <a:cubicBezTo>
                  <a:pt x="582" y="0"/>
                  <a:pt x="782" y="61"/>
                  <a:pt x="850" y="78"/>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2" name="Freeform 42"/>
          <p:cNvSpPr>
            <a:spLocks/>
          </p:cNvSpPr>
          <p:nvPr/>
        </p:nvSpPr>
        <p:spPr bwMode="auto">
          <a:xfrm>
            <a:off x="3606404" y="4675189"/>
            <a:ext cx="1516856" cy="53975"/>
          </a:xfrm>
          <a:custGeom>
            <a:avLst/>
            <a:gdLst>
              <a:gd name="T0" fmla="*/ 2147483647 w 798"/>
              <a:gd name="T1" fmla="*/ 2147483647 h 32"/>
              <a:gd name="T2" fmla="*/ 2147483647 w 798"/>
              <a:gd name="T3" fmla="*/ 0 h 32"/>
              <a:gd name="T4" fmla="*/ 0 w 798"/>
              <a:gd name="T5" fmla="*/ 2147483647 h 32"/>
              <a:gd name="T6" fmla="*/ 0 60000 65536"/>
              <a:gd name="T7" fmla="*/ 0 60000 65536"/>
              <a:gd name="T8" fmla="*/ 0 60000 65536"/>
              <a:gd name="T9" fmla="*/ 0 w 798"/>
              <a:gd name="T10" fmla="*/ 0 h 32"/>
              <a:gd name="T11" fmla="*/ 798 w 798"/>
              <a:gd name="T12" fmla="*/ 32 h 32"/>
            </a:gdLst>
            <a:ahLst/>
            <a:cxnLst>
              <a:cxn ang="T6">
                <a:pos x="T0" y="T1"/>
              </a:cxn>
              <a:cxn ang="T7">
                <a:pos x="T2" y="T3"/>
              </a:cxn>
              <a:cxn ang="T8">
                <a:pos x="T4" y="T5"/>
              </a:cxn>
            </a:cxnLst>
            <a:rect l="T9" t="T10" r="T11" b="T12"/>
            <a:pathLst>
              <a:path w="798" h="32">
                <a:moveTo>
                  <a:pt x="798" y="32"/>
                </a:moveTo>
                <a:cubicBezTo>
                  <a:pt x="723" y="27"/>
                  <a:pt x="479" y="5"/>
                  <a:pt x="346" y="0"/>
                </a:cubicBezTo>
                <a:cubicBezTo>
                  <a:pt x="194" y="0"/>
                  <a:pt x="72" y="3"/>
                  <a:pt x="0" y="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3" name="Freeform 43"/>
          <p:cNvSpPr>
            <a:spLocks/>
          </p:cNvSpPr>
          <p:nvPr/>
        </p:nvSpPr>
        <p:spPr bwMode="auto">
          <a:xfrm>
            <a:off x="3389710" y="4760913"/>
            <a:ext cx="1573609" cy="125412"/>
          </a:xfrm>
          <a:custGeom>
            <a:avLst/>
            <a:gdLst>
              <a:gd name="T0" fmla="*/ 0 w 828"/>
              <a:gd name="T1" fmla="*/ 0 h 76"/>
              <a:gd name="T2" fmla="*/ 2147483647 w 828"/>
              <a:gd name="T3" fmla="*/ 2147483647 h 76"/>
              <a:gd name="T4" fmla="*/ 2147483647 w 828"/>
              <a:gd name="T5" fmla="*/ 2147483647 h 76"/>
              <a:gd name="T6" fmla="*/ 0 60000 65536"/>
              <a:gd name="T7" fmla="*/ 0 60000 65536"/>
              <a:gd name="T8" fmla="*/ 0 60000 65536"/>
              <a:gd name="T9" fmla="*/ 0 w 828"/>
              <a:gd name="T10" fmla="*/ 0 h 76"/>
              <a:gd name="T11" fmla="*/ 828 w 828"/>
              <a:gd name="T12" fmla="*/ 76 h 76"/>
            </a:gdLst>
            <a:ahLst/>
            <a:cxnLst>
              <a:cxn ang="T6">
                <a:pos x="T0" y="T1"/>
              </a:cxn>
              <a:cxn ang="T7">
                <a:pos x="T2" y="T3"/>
              </a:cxn>
              <a:cxn ang="T8">
                <a:pos x="T4" y="T5"/>
              </a:cxn>
            </a:cxnLst>
            <a:rect l="T9" t="T10" r="T11" b="T12"/>
            <a:pathLst>
              <a:path w="828" h="76">
                <a:moveTo>
                  <a:pt x="0" y="0"/>
                </a:moveTo>
                <a:cubicBezTo>
                  <a:pt x="76" y="13"/>
                  <a:pt x="318" y="72"/>
                  <a:pt x="456" y="76"/>
                </a:cubicBezTo>
                <a:cubicBezTo>
                  <a:pt x="608" y="76"/>
                  <a:pt x="751" y="35"/>
                  <a:pt x="828" y="2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4" name="Freeform 44"/>
          <p:cNvSpPr>
            <a:spLocks/>
          </p:cNvSpPr>
          <p:nvPr/>
        </p:nvSpPr>
        <p:spPr bwMode="auto">
          <a:xfrm>
            <a:off x="6466416" y="5740400"/>
            <a:ext cx="91150" cy="615950"/>
          </a:xfrm>
          <a:custGeom>
            <a:avLst/>
            <a:gdLst>
              <a:gd name="T0" fmla="*/ 2147483647 w 48"/>
              <a:gd name="T1" fmla="*/ 0 h 373"/>
              <a:gd name="T2" fmla="*/ 2147483647 w 48"/>
              <a:gd name="T3" fmla="*/ 2147483647 h 373"/>
              <a:gd name="T4" fmla="*/ 2147483647 w 48"/>
              <a:gd name="T5" fmla="*/ 2147483647 h 373"/>
              <a:gd name="T6" fmla="*/ 0 60000 65536"/>
              <a:gd name="T7" fmla="*/ 0 60000 65536"/>
              <a:gd name="T8" fmla="*/ 0 60000 65536"/>
              <a:gd name="T9" fmla="*/ 0 w 48"/>
              <a:gd name="T10" fmla="*/ 0 h 373"/>
              <a:gd name="T11" fmla="*/ 48 w 48"/>
              <a:gd name="T12" fmla="*/ 373 h 373"/>
            </a:gdLst>
            <a:ahLst/>
            <a:cxnLst>
              <a:cxn ang="T6">
                <a:pos x="T0" y="T1"/>
              </a:cxn>
              <a:cxn ang="T7">
                <a:pos x="T2" y="T3"/>
              </a:cxn>
              <a:cxn ang="T8">
                <a:pos x="T4" y="T5"/>
              </a:cxn>
            </a:cxnLst>
            <a:rect l="T9" t="T10" r="T11" b="T12"/>
            <a:pathLst>
              <a:path w="48" h="373">
                <a:moveTo>
                  <a:pt x="38" y="0"/>
                </a:moveTo>
                <a:cubicBezTo>
                  <a:pt x="31" y="29"/>
                  <a:pt x="0" y="110"/>
                  <a:pt x="2" y="172"/>
                </a:cubicBezTo>
                <a:cubicBezTo>
                  <a:pt x="2" y="234"/>
                  <a:pt x="39" y="331"/>
                  <a:pt x="48" y="373"/>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5" name="Freeform 45"/>
          <p:cNvSpPr>
            <a:spLocks/>
          </p:cNvSpPr>
          <p:nvPr/>
        </p:nvSpPr>
        <p:spPr bwMode="auto">
          <a:xfrm>
            <a:off x="6646995" y="5772150"/>
            <a:ext cx="73951" cy="571500"/>
          </a:xfrm>
          <a:custGeom>
            <a:avLst/>
            <a:gdLst>
              <a:gd name="T0" fmla="*/ 0 w 39"/>
              <a:gd name="T1" fmla="*/ 2147483647 h 346"/>
              <a:gd name="T2" fmla="*/ 2147483647 w 39"/>
              <a:gd name="T3" fmla="*/ 2147483647 h 346"/>
              <a:gd name="T4" fmla="*/ 2147483647 w 39"/>
              <a:gd name="T5" fmla="*/ 0 h 346"/>
              <a:gd name="T6" fmla="*/ 0 60000 65536"/>
              <a:gd name="T7" fmla="*/ 0 60000 65536"/>
              <a:gd name="T8" fmla="*/ 0 60000 65536"/>
              <a:gd name="T9" fmla="*/ 0 w 39"/>
              <a:gd name="T10" fmla="*/ 0 h 346"/>
              <a:gd name="T11" fmla="*/ 39 w 39"/>
              <a:gd name="T12" fmla="*/ 346 h 346"/>
            </a:gdLst>
            <a:ahLst/>
            <a:cxnLst>
              <a:cxn ang="T6">
                <a:pos x="T0" y="T1"/>
              </a:cxn>
              <a:cxn ang="T7">
                <a:pos x="T2" y="T3"/>
              </a:cxn>
              <a:cxn ang="T8">
                <a:pos x="T4" y="T5"/>
              </a:cxn>
            </a:cxnLst>
            <a:rect l="T9" t="T10" r="T11" b="T12"/>
            <a:pathLst>
              <a:path w="39" h="346">
                <a:moveTo>
                  <a:pt x="0" y="346"/>
                </a:moveTo>
                <a:cubicBezTo>
                  <a:pt x="7" y="319"/>
                  <a:pt x="39" y="242"/>
                  <a:pt x="39" y="184"/>
                </a:cubicBezTo>
                <a:cubicBezTo>
                  <a:pt x="39" y="122"/>
                  <a:pt x="11" y="38"/>
                  <a:pt x="3"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6" name="Freeform 46"/>
          <p:cNvSpPr>
            <a:spLocks/>
          </p:cNvSpPr>
          <p:nvPr/>
        </p:nvSpPr>
        <p:spPr bwMode="auto">
          <a:xfrm>
            <a:off x="6645275" y="4814889"/>
            <a:ext cx="84270" cy="674687"/>
          </a:xfrm>
          <a:custGeom>
            <a:avLst/>
            <a:gdLst>
              <a:gd name="T0" fmla="*/ 2147483647 w 44"/>
              <a:gd name="T1" fmla="*/ 2147483647 h 409"/>
              <a:gd name="T2" fmla="*/ 2147483647 w 44"/>
              <a:gd name="T3" fmla="*/ 2147483647 h 409"/>
              <a:gd name="T4" fmla="*/ 0 w 44"/>
              <a:gd name="T5" fmla="*/ 0 h 409"/>
              <a:gd name="T6" fmla="*/ 0 60000 65536"/>
              <a:gd name="T7" fmla="*/ 0 60000 65536"/>
              <a:gd name="T8" fmla="*/ 0 60000 65536"/>
              <a:gd name="T9" fmla="*/ 0 w 44"/>
              <a:gd name="T10" fmla="*/ 0 h 409"/>
              <a:gd name="T11" fmla="*/ 44 w 44"/>
              <a:gd name="T12" fmla="*/ 409 h 409"/>
            </a:gdLst>
            <a:ahLst/>
            <a:cxnLst>
              <a:cxn ang="T6">
                <a:pos x="T0" y="T1"/>
              </a:cxn>
              <a:cxn ang="T7">
                <a:pos x="T2" y="T3"/>
              </a:cxn>
              <a:cxn ang="T8">
                <a:pos x="T4" y="T5"/>
              </a:cxn>
            </a:cxnLst>
            <a:rect l="T9" t="T10" r="T11" b="T12"/>
            <a:pathLst>
              <a:path w="44" h="409">
                <a:moveTo>
                  <a:pt x="1" y="409"/>
                </a:moveTo>
                <a:cubicBezTo>
                  <a:pt x="8" y="378"/>
                  <a:pt x="44" y="292"/>
                  <a:pt x="44" y="224"/>
                </a:cubicBezTo>
                <a:cubicBezTo>
                  <a:pt x="44" y="156"/>
                  <a:pt x="9" y="47"/>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7" name="Freeform 47"/>
          <p:cNvSpPr>
            <a:spLocks/>
          </p:cNvSpPr>
          <p:nvPr/>
        </p:nvSpPr>
        <p:spPr bwMode="auto">
          <a:xfrm>
            <a:off x="6469856" y="4794251"/>
            <a:ext cx="77391" cy="582613"/>
          </a:xfrm>
          <a:custGeom>
            <a:avLst/>
            <a:gdLst>
              <a:gd name="T0" fmla="*/ 2147483647 w 40"/>
              <a:gd name="T1" fmla="*/ 0 h 352"/>
              <a:gd name="T2" fmla="*/ 0 w 40"/>
              <a:gd name="T3" fmla="*/ 2147483647 h 352"/>
              <a:gd name="T4" fmla="*/ 2147483647 w 40"/>
              <a:gd name="T5" fmla="*/ 2147483647 h 352"/>
              <a:gd name="T6" fmla="*/ 0 60000 65536"/>
              <a:gd name="T7" fmla="*/ 0 60000 65536"/>
              <a:gd name="T8" fmla="*/ 0 60000 65536"/>
              <a:gd name="T9" fmla="*/ 0 w 40"/>
              <a:gd name="T10" fmla="*/ 0 h 352"/>
              <a:gd name="T11" fmla="*/ 40 w 40"/>
              <a:gd name="T12" fmla="*/ 352 h 352"/>
            </a:gdLst>
            <a:ahLst/>
            <a:cxnLst>
              <a:cxn ang="T6">
                <a:pos x="T0" y="T1"/>
              </a:cxn>
              <a:cxn ang="T7">
                <a:pos x="T2" y="T3"/>
              </a:cxn>
              <a:cxn ang="T8">
                <a:pos x="T4" y="T5"/>
              </a:cxn>
            </a:cxnLst>
            <a:rect l="T9" t="T10" r="T11" b="T12"/>
            <a:pathLst>
              <a:path w="40" h="352">
                <a:moveTo>
                  <a:pt x="40" y="0"/>
                </a:moveTo>
                <a:cubicBezTo>
                  <a:pt x="33" y="38"/>
                  <a:pt x="5" y="173"/>
                  <a:pt x="0" y="232"/>
                </a:cubicBezTo>
                <a:cubicBezTo>
                  <a:pt x="0" y="294"/>
                  <a:pt x="10" y="327"/>
                  <a:pt x="12" y="35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8" name="Freeform 48"/>
          <p:cNvSpPr>
            <a:spLocks/>
          </p:cNvSpPr>
          <p:nvPr/>
        </p:nvSpPr>
        <p:spPr bwMode="auto">
          <a:xfrm>
            <a:off x="5408746" y="4602164"/>
            <a:ext cx="1095507" cy="111125"/>
          </a:xfrm>
          <a:custGeom>
            <a:avLst/>
            <a:gdLst>
              <a:gd name="T0" fmla="*/ 0 w 576"/>
              <a:gd name="T1" fmla="*/ 2147483647 h 67"/>
              <a:gd name="T2" fmla="*/ 2147483647 w 576"/>
              <a:gd name="T3" fmla="*/ 0 h 67"/>
              <a:gd name="T4" fmla="*/ 2147483647 w 576"/>
              <a:gd name="T5" fmla="*/ 2147483647 h 67"/>
              <a:gd name="T6" fmla="*/ 0 60000 65536"/>
              <a:gd name="T7" fmla="*/ 0 60000 65536"/>
              <a:gd name="T8" fmla="*/ 0 60000 65536"/>
              <a:gd name="T9" fmla="*/ 0 w 576"/>
              <a:gd name="T10" fmla="*/ 0 h 67"/>
              <a:gd name="T11" fmla="*/ 576 w 576"/>
              <a:gd name="T12" fmla="*/ 67 h 67"/>
            </a:gdLst>
            <a:ahLst/>
            <a:cxnLst>
              <a:cxn ang="T6">
                <a:pos x="T0" y="T1"/>
              </a:cxn>
              <a:cxn ang="T7">
                <a:pos x="T2" y="T3"/>
              </a:cxn>
              <a:cxn ang="T8">
                <a:pos x="T4" y="T5"/>
              </a:cxn>
            </a:cxnLst>
            <a:rect l="T9" t="T10" r="T11" b="T12"/>
            <a:pathLst>
              <a:path w="576" h="67">
                <a:moveTo>
                  <a:pt x="0" y="66"/>
                </a:moveTo>
                <a:cubicBezTo>
                  <a:pt x="46" y="55"/>
                  <a:pt x="182" y="0"/>
                  <a:pt x="278" y="0"/>
                </a:cubicBezTo>
                <a:cubicBezTo>
                  <a:pt x="374" y="0"/>
                  <a:pt x="512" y="57"/>
                  <a:pt x="576" y="67"/>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29" name="Freeform 49"/>
          <p:cNvSpPr>
            <a:spLocks/>
          </p:cNvSpPr>
          <p:nvPr/>
        </p:nvSpPr>
        <p:spPr bwMode="auto">
          <a:xfrm>
            <a:off x="5615121" y="4760913"/>
            <a:ext cx="945885" cy="125412"/>
          </a:xfrm>
          <a:custGeom>
            <a:avLst/>
            <a:gdLst>
              <a:gd name="T0" fmla="*/ 2147483647 w 498"/>
              <a:gd name="T1" fmla="*/ 0 h 76"/>
              <a:gd name="T2" fmla="*/ 2147483647 w 498"/>
              <a:gd name="T3" fmla="*/ 2147483647 h 76"/>
              <a:gd name="T4" fmla="*/ 0 w 498"/>
              <a:gd name="T5" fmla="*/ 2147483647 h 76"/>
              <a:gd name="T6" fmla="*/ 0 60000 65536"/>
              <a:gd name="T7" fmla="*/ 0 60000 65536"/>
              <a:gd name="T8" fmla="*/ 0 60000 65536"/>
              <a:gd name="T9" fmla="*/ 0 w 498"/>
              <a:gd name="T10" fmla="*/ 0 h 76"/>
              <a:gd name="T11" fmla="*/ 498 w 498"/>
              <a:gd name="T12" fmla="*/ 76 h 76"/>
            </a:gdLst>
            <a:ahLst/>
            <a:cxnLst>
              <a:cxn ang="T6">
                <a:pos x="T0" y="T1"/>
              </a:cxn>
              <a:cxn ang="T7">
                <a:pos x="T2" y="T3"/>
              </a:cxn>
              <a:cxn ang="T8">
                <a:pos x="T4" y="T5"/>
              </a:cxn>
            </a:cxnLst>
            <a:rect l="T9" t="T10" r="T11" b="T12"/>
            <a:pathLst>
              <a:path w="498" h="76">
                <a:moveTo>
                  <a:pt x="498" y="0"/>
                </a:moveTo>
                <a:cubicBezTo>
                  <a:pt x="446" y="13"/>
                  <a:pt x="273" y="67"/>
                  <a:pt x="190" y="76"/>
                </a:cubicBezTo>
                <a:cubicBezTo>
                  <a:pt x="94" y="76"/>
                  <a:pt x="40" y="59"/>
                  <a:pt x="0" y="5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0" name="Freeform 50"/>
          <p:cNvSpPr>
            <a:spLocks/>
          </p:cNvSpPr>
          <p:nvPr/>
        </p:nvSpPr>
        <p:spPr bwMode="auto">
          <a:xfrm>
            <a:off x="3320918" y="4900614"/>
            <a:ext cx="1362075" cy="769937"/>
          </a:xfrm>
          <a:custGeom>
            <a:avLst/>
            <a:gdLst>
              <a:gd name="T0" fmla="*/ 2147483647 w 716"/>
              <a:gd name="T1" fmla="*/ 2147483647 h 466"/>
              <a:gd name="T2" fmla="*/ 2147483647 w 716"/>
              <a:gd name="T3" fmla="*/ 2147483647 h 466"/>
              <a:gd name="T4" fmla="*/ 0 w 716"/>
              <a:gd name="T5" fmla="*/ 0 h 466"/>
              <a:gd name="T6" fmla="*/ 0 60000 65536"/>
              <a:gd name="T7" fmla="*/ 0 60000 65536"/>
              <a:gd name="T8" fmla="*/ 0 60000 65536"/>
              <a:gd name="T9" fmla="*/ 0 w 716"/>
              <a:gd name="T10" fmla="*/ 0 h 466"/>
              <a:gd name="T11" fmla="*/ 716 w 716"/>
              <a:gd name="T12" fmla="*/ 466 h 466"/>
            </a:gdLst>
            <a:ahLst/>
            <a:cxnLst>
              <a:cxn ang="T6">
                <a:pos x="T0" y="T1"/>
              </a:cxn>
              <a:cxn ang="T7">
                <a:pos x="T2" y="T3"/>
              </a:cxn>
              <a:cxn ang="T8">
                <a:pos x="T4" y="T5"/>
              </a:cxn>
            </a:cxnLst>
            <a:rect l="T9" t="T10" r="T11" b="T12"/>
            <a:pathLst>
              <a:path w="716" h="466">
                <a:moveTo>
                  <a:pt x="716" y="466"/>
                </a:moveTo>
                <a:cubicBezTo>
                  <a:pt x="646" y="438"/>
                  <a:pt x="415" y="374"/>
                  <a:pt x="296" y="296"/>
                </a:cubicBezTo>
                <a:cubicBezTo>
                  <a:pt x="174" y="214"/>
                  <a:pt x="62" y="62"/>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1" name="Freeform 51"/>
          <p:cNvSpPr>
            <a:spLocks/>
          </p:cNvSpPr>
          <p:nvPr/>
        </p:nvSpPr>
        <p:spPr bwMode="auto">
          <a:xfrm>
            <a:off x="3283084" y="4787901"/>
            <a:ext cx="1453223" cy="766763"/>
          </a:xfrm>
          <a:custGeom>
            <a:avLst/>
            <a:gdLst>
              <a:gd name="T0" fmla="*/ 0 w 764"/>
              <a:gd name="T1" fmla="*/ 0 h 464"/>
              <a:gd name="T2" fmla="*/ 2147483647 w 764"/>
              <a:gd name="T3" fmla="*/ 2147483647 h 464"/>
              <a:gd name="T4" fmla="*/ 2147483647 w 764"/>
              <a:gd name="T5" fmla="*/ 2147483647 h 464"/>
              <a:gd name="T6" fmla="*/ 0 60000 65536"/>
              <a:gd name="T7" fmla="*/ 0 60000 65536"/>
              <a:gd name="T8" fmla="*/ 0 60000 65536"/>
              <a:gd name="T9" fmla="*/ 0 w 764"/>
              <a:gd name="T10" fmla="*/ 0 h 464"/>
              <a:gd name="T11" fmla="*/ 764 w 764"/>
              <a:gd name="T12" fmla="*/ 464 h 464"/>
            </a:gdLst>
            <a:ahLst/>
            <a:cxnLst>
              <a:cxn ang="T6">
                <a:pos x="T0" y="T1"/>
              </a:cxn>
              <a:cxn ang="T7">
                <a:pos x="T2" y="T3"/>
              </a:cxn>
              <a:cxn ang="T8">
                <a:pos x="T4" y="T5"/>
              </a:cxn>
            </a:cxnLst>
            <a:rect l="T9" t="T10" r="T11" b="T12"/>
            <a:pathLst>
              <a:path w="764" h="464">
                <a:moveTo>
                  <a:pt x="0" y="0"/>
                </a:moveTo>
                <a:cubicBezTo>
                  <a:pt x="73" y="26"/>
                  <a:pt x="317" y="79"/>
                  <a:pt x="444" y="156"/>
                </a:cubicBezTo>
                <a:cubicBezTo>
                  <a:pt x="556" y="227"/>
                  <a:pt x="697" y="400"/>
                  <a:pt x="764" y="46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2" name="Freeform 52"/>
          <p:cNvSpPr>
            <a:spLocks/>
          </p:cNvSpPr>
          <p:nvPr/>
        </p:nvSpPr>
        <p:spPr bwMode="auto">
          <a:xfrm>
            <a:off x="5135298" y="5743576"/>
            <a:ext cx="1418829" cy="650875"/>
          </a:xfrm>
          <a:custGeom>
            <a:avLst/>
            <a:gdLst>
              <a:gd name="T0" fmla="*/ 2147483647 w 746"/>
              <a:gd name="T1" fmla="*/ 2147483647 h 394"/>
              <a:gd name="T2" fmla="*/ 2147483647 w 746"/>
              <a:gd name="T3" fmla="*/ 2147483647 h 394"/>
              <a:gd name="T4" fmla="*/ 0 w 746"/>
              <a:gd name="T5" fmla="*/ 0 h 394"/>
              <a:gd name="T6" fmla="*/ 0 60000 65536"/>
              <a:gd name="T7" fmla="*/ 0 60000 65536"/>
              <a:gd name="T8" fmla="*/ 0 60000 65536"/>
              <a:gd name="T9" fmla="*/ 0 w 746"/>
              <a:gd name="T10" fmla="*/ 0 h 394"/>
              <a:gd name="T11" fmla="*/ 746 w 746"/>
              <a:gd name="T12" fmla="*/ 394 h 394"/>
            </a:gdLst>
            <a:ahLst/>
            <a:cxnLst>
              <a:cxn ang="T6">
                <a:pos x="T0" y="T1"/>
              </a:cxn>
              <a:cxn ang="T7">
                <a:pos x="T2" y="T3"/>
              </a:cxn>
              <a:cxn ang="T8">
                <a:pos x="T4" y="T5"/>
              </a:cxn>
            </a:cxnLst>
            <a:rect l="T9" t="T10" r="T11" b="T12"/>
            <a:pathLst>
              <a:path w="746" h="394">
                <a:moveTo>
                  <a:pt x="746" y="394"/>
                </a:moveTo>
                <a:cubicBezTo>
                  <a:pt x="684" y="347"/>
                  <a:pt x="502" y="180"/>
                  <a:pt x="378" y="114"/>
                </a:cubicBezTo>
                <a:cubicBezTo>
                  <a:pt x="245" y="48"/>
                  <a:pt x="79" y="24"/>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3" name="Freeform 53"/>
          <p:cNvSpPr>
            <a:spLocks/>
          </p:cNvSpPr>
          <p:nvPr/>
        </p:nvSpPr>
        <p:spPr bwMode="auto">
          <a:xfrm>
            <a:off x="4906566" y="5743576"/>
            <a:ext cx="1609725" cy="696913"/>
          </a:xfrm>
          <a:custGeom>
            <a:avLst/>
            <a:gdLst>
              <a:gd name="T0" fmla="*/ 0 w 846"/>
              <a:gd name="T1" fmla="*/ 0 h 422"/>
              <a:gd name="T2" fmla="*/ 2147483647 w 846"/>
              <a:gd name="T3" fmla="*/ 2147483647 h 422"/>
              <a:gd name="T4" fmla="*/ 2147483647 w 846"/>
              <a:gd name="T5" fmla="*/ 2147483647 h 422"/>
              <a:gd name="T6" fmla="*/ 0 60000 65536"/>
              <a:gd name="T7" fmla="*/ 0 60000 65536"/>
              <a:gd name="T8" fmla="*/ 0 60000 65536"/>
              <a:gd name="T9" fmla="*/ 0 w 846"/>
              <a:gd name="T10" fmla="*/ 0 h 422"/>
              <a:gd name="T11" fmla="*/ 846 w 846"/>
              <a:gd name="T12" fmla="*/ 422 h 422"/>
            </a:gdLst>
            <a:ahLst/>
            <a:cxnLst>
              <a:cxn ang="T6">
                <a:pos x="T0" y="T1"/>
              </a:cxn>
              <a:cxn ang="T7">
                <a:pos x="T2" y="T3"/>
              </a:cxn>
              <a:cxn ang="T8">
                <a:pos x="T4" y="T5"/>
              </a:cxn>
            </a:cxnLst>
            <a:rect l="T9" t="T10" r="T11" b="T12"/>
            <a:pathLst>
              <a:path w="846" h="422">
                <a:moveTo>
                  <a:pt x="0" y="0"/>
                </a:moveTo>
                <a:cubicBezTo>
                  <a:pt x="58" y="45"/>
                  <a:pt x="209" y="200"/>
                  <a:pt x="350" y="270"/>
                </a:cubicBezTo>
                <a:cubicBezTo>
                  <a:pt x="485" y="340"/>
                  <a:pt x="743" y="390"/>
                  <a:pt x="846" y="42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4" name="Freeform 54"/>
          <p:cNvSpPr>
            <a:spLocks/>
          </p:cNvSpPr>
          <p:nvPr/>
        </p:nvSpPr>
        <p:spPr bwMode="auto">
          <a:xfrm>
            <a:off x="8151813" y="4860926"/>
            <a:ext cx="156502" cy="733425"/>
          </a:xfrm>
          <a:custGeom>
            <a:avLst/>
            <a:gdLst>
              <a:gd name="T0" fmla="*/ 2147483647 w 82"/>
              <a:gd name="T1" fmla="*/ 2147483647 h 444"/>
              <a:gd name="T2" fmla="*/ 2147483647 w 82"/>
              <a:gd name="T3" fmla="*/ 2147483647 h 444"/>
              <a:gd name="T4" fmla="*/ 2147483647 w 82"/>
              <a:gd name="T5" fmla="*/ 0 h 444"/>
              <a:gd name="T6" fmla="*/ 0 60000 65536"/>
              <a:gd name="T7" fmla="*/ 0 60000 65536"/>
              <a:gd name="T8" fmla="*/ 0 60000 65536"/>
              <a:gd name="T9" fmla="*/ 0 w 82"/>
              <a:gd name="T10" fmla="*/ 0 h 444"/>
              <a:gd name="T11" fmla="*/ 82 w 82"/>
              <a:gd name="T12" fmla="*/ 444 h 444"/>
            </a:gdLst>
            <a:ahLst/>
            <a:cxnLst>
              <a:cxn ang="T6">
                <a:pos x="T0" y="T1"/>
              </a:cxn>
              <a:cxn ang="T7">
                <a:pos x="T2" y="T3"/>
              </a:cxn>
              <a:cxn ang="T8">
                <a:pos x="T4" y="T5"/>
              </a:cxn>
            </a:cxnLst>
            <a:rect l="T9" t="T10" r="T11" b="T12"/>
            <a:pathLst>
              <a:path w="82" h="444">
                <a:moveTo>
                  <a:pt x="82" y="444"/>
                </a:moveTo>
                <a:cubicBezTo>
                  <a:pt x="70" y="410"/>
                  <a:pt x="10" y="314"/>
                  <a:pt x="4" y="240"/>
                </a:cubicBezTo>
                <a:cubicBezTo>
                  <a:pt x="0" y="162"/>
                  <a:pt x="36" y="50"/>
                  <a:pt x="44"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5" name="Freeform 55"/>
          <p:cNvSpPr>
            <a:spLocks/>
          </p:cNvSpPr>
          <p:nvPr/>
        </p:nvSpPr>
        <p:spPr bwMode="auto">
          <a:xfrm>
            <a:off x="8330671" y="4821239"/>
            <a:ext cx="122106" cy="752475"/>
          </a:xfrm>
          <a:custGeom>
            <a:avLst/>
            <a:gdLst>
              <a:gd name="T0" fmla="*/ 0 w 64"/>
              <a:gd name="T1" fmla="*/ 0 h 456"/>
              <a:gd name="T2" fmla="*/ 2147483647 w 64"/>
              <a:gd name="T3" fmla="*/ 2147483647 h 456"/>
              <a:gd name="T4" fmla="*/ 2147483647 w 64"/>
              <a:gd name="T5" fmla="*/ 2147483647 h 456"/>
              <a:gd name="T6" fmla="*/ 0 60000 65536"/>
              <a:gd name="T7" fmla="*/ 0 60000 65536"/>
              <a:gd name="T8" fmla="*/ 0 60000 65536"/>
              <a:gd name="T9" fmla="*/ 0 w 64"/>
              <a:gd name="T10" fmla="*/ 0 h 456"/>
              <a:gd name="T11" fmla="*/ 64 w 64"/>
              <a:gd name="T12" fmla="*/ 456 h 456"/>
            </a:gdLst>
            <a:ahLst/>
            <a:cxnLst>
              <a:cxn ang="T6">
                <a:pos x="T0" y="T1"/>
              </a:cxn>
              <a:cxn ang="T7">
                <a:pos x="T2" y="T3"/>
              </a:cxn>
              <a:cxn ang="T8">
                <a:pos x="T4" y="T5"/>
              </a:cxn>
            </a:cxnLst>
            <a:rect l="T9" t="T10" r="T11" b="T12"/>
            <a:pathLst>
              <a:path w="64" h="456">
                <a:moveTo>
                  <a:pt x="0" y="0"/>
                </a:moveTo>
                <a:cubicBezTo>
                  <a:pt x="11" y="34"/>
                  <a:pt x="56" y="128"/>
                  <a:pt x="60" y="204"/>
                </a:cubicBezTo>
                <a:cubicBezTo>
                  <a:pt x="64" y="277"/>
                  <a:pt x="31" y="404"/>
                  <a:pt x="24" y="456"/>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6" name="Freeform 56"/>
          <p:cNvSpPr>
            <a:spLocks/>
          </p:cNvSpPr>
          <p:nvPr/>
        </p:nvSpPr>
        <p:spPr bwMode="auto">
          <a:xfrm>
            <a:off x="8399462" y="5664201"/>
            <a:ext cx="969963" cy="98425"/>
          </a:xfrm>
          <a:custGeom>
            <a:avLst/>
            <a:gdLst>
              <a:gd name="T0" fmla="*/ 2147483647 w 510"/>
              <a:gd name="T1" fmla="*/ 0 h 60"/>
              <a:gd name="T2" fmla="*/ 2147483647 w 510"/>
              <a:gd name="T3" fmla="*/ 2147483647 h 60"/>
              <a:gd name="T4" fmla="*/ 0 w 510"/>
              <a:gd name="T5" fmla="*/ 0 h 60"/>
              <a:gd name="T6" fmla="*/ 0 60000 65536"/>
              <a:gd name="T7" fmla="*/ 0 60000 65536"/>
              <a:gd name="T8" fmla="*/ 0 60000 65536"/>
              <a:gd name="T9" fmla="*/ 0 w 510"/>
              <a:gd name="T10" fmla="*/ 0 h 60"/>
              <a:gd name="T11" fmla="*/ 510 w 510"/>
              <a:gd name="T12" fmla="*/ 60 h 60"/>
            </a:gdLst>
            <a:ahLst/>
            <a:cxnLst>
              <a:cxn ang="T6">
                <a:pos x="T0" y="T1"/>
              </a:cxn>
              <a:cxn ang="T7">
                <a:pos x="T2" y="T3"/>
              </a:cxn>
              <a:cxn ang="T8">
                <a:pos x="T4" y="T5"/>
              </a:cxn>
            </a:cxnLst>
            <a:rect l="T9" t="T10" r="T11" b="T12"/>
            <a:pathLst>
              <a:path w="510" h="60">
                <a:moveTo>
                  <a:pt x="510" y="0"/>
                </a:moveTo>
                <a:cubicBezTo>
                  <a:pt x="471" y="10"/>
                  <a:pt x="361" y="60"/>
                  <a:pt x="276" y="60"/>
                </a:cubicBezTo>
                <a:cubicBezTo>
                  <a:pt x="191" y="60"/>
                  <a:pt x="57" y="12"/>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7" name="Freeform 57"/>
          <p:cNvSpPr>
            <a:spLocks/>
          </p:cNvSpPr>
          <p:nvPr/>
        </p:nvSpPr>
        <p:spPr bwMode="auto">
          <a:xfrm>
            <a:off x="8409781" y="5491163"/>
            <a:ext cx="765308" cy="112712"/>
          </a:xfrm>
          <a:custGeom>
            <a:avLst/>
            <a:gdLst>
              <a:gd name="T0" fmla="*/ 0 w 402"/>
              <a:gd name="T1" fmla="*/ 2147483647 h 68"/>
              <a:gd name="T2" fmla="*/ 2147483647 w 402"/>
              <a:gd name="T3" fmla="*/ 2147483647 h 68"/>
              <a:gd name="T4" fmla="*/ 2147483647 w 402"/>
              <a:gd name="T5" fmla="*/ 2147483647 h 68"/>
              <a:gd name="T6" fmla="*/ 0 60000 65536"/>
              <a:gd name="T7" fmla="*/ 0 60000 65536"/>
              <a:gd name="T8" fmla="*/ 0 60000 65536"/>
              <a:gd name="T9" fmla="*/ 0 w 402"/>
              <a:gd name="T10" fmla="*/ 0 h 68"/>
              <a:gd name="T11" fmla="*/ 402 w 402"/>
              <a:gd name="T12" fmla="*/ 68 h 68"/>
            </a:gdLst>
            <a:ahLst/>
            <a:cxnLst>
              <a:cxn ang="T6">
                <a:pos x="T0" y="T1"/>
              </a:cxn>
              <a:cxn ang="T7">
                <a:pos x="T2" y="T3"/>
              </a:cxn>
              <a:cxn ang="T8">
                <a:pos x="T4" y="T5"/>
              </a:cxn>
            </a:cxnLst>
            <a:rect l="T9" t="T10" r="T11" b="T12"/>
            <a:pathLst>
              <a:path w="402" h="68">
                <a:moveTo>
                  <a:pt x="0" y="68"/>
                </a:moveTo>
                <a:cubicBezTo>
                  <a:pt x="39" y="57"/>
                  <a:pt x="167" y="8"/>
                  <a:pt x="234" y="2"/>
                </a:cubicBezTo>
                <a:cubicBezTo>
                  <a:pt x="316" y="0"/>
                  <a:pt x="367" y="26"/>
                  <a:pt x="402" y="3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8" name="Freeform 58"/>
          <p:cNvSpPr>
            <a:spLocks/>
          </p:cNvSpPr>
          <p:nvPr/>
        </p:nvSpPr>
        <p:spPr bwMode="auto">
          <a:xfrm>
            <a:off x="672439" y="5111750"/>
            <a:ext cx="658680" cy="482600"/>
          </a:xfrm>
          <a:custGeom>
            <a:avLst/>
            <a:gdLst>
              <a:gd name="T0" fmla="*/ 2147483647 w 346"/>
              <a:gd name="T1" fmla="*/ 2147483647 h 292"/>
              <a:gd name="T2" fmla="*/ 2147483647 w 346"/>
              <a:gd name="T3" fmla="*/ 2147483647 h 292"/>
              <a:gd name="T4" fmla="*/ 2147483647 w 346"/>
              <a:gd name="T5" fmla="*/ 2147483647 h 292"/>
              <a:gd name="T6" fmla="*/ 0 w 346"/>
              <a:gd name="T7" fmla="*/ 0 h 292"/>
              <a:gd name="T8" fmla="*/ 0 60000 65536"/>
              <a:gd name="T9" fmla="*/ 0 60000 65536"/>
              <a:gd name="T10" fmla="*/ 0 60000 65536"/>
              <a:gd name="T11" fmla="*/ 0 60000 65536"/>
              <a:gd name="T12" fmla="*/ 0 w 346"/>
              <a:gd name="T13" fmla="*/ 0 h 292"/>
              <a:gd name="T14" fmla="*/ 346 w 346"/>
              <a:gd name="T15" fmla="*/ 292 h 292"/>
            </a:gdLst>
            <a:ahLst/>
            <a:cxnLst>
              <a:cxn ang="T8">
                <a:pos x="T0" y="T1"/>
              </a:cxn>
              <a:cxn ang="T9">
                <a:pos x="T2" y="T3"/>
              </a:cxn>
              <a:cxn ang="T10">
                <a:pos x="T4" y="T5"/>
              </a:cxn>
              <a:cxn ang="T11">
                <a:pos x="T6" y="T7"/>
              </a:cxn>
            </a:cxnLst>
            <a:rect l="T12" t="T13" r="T14" b="T15"/>
            <a:pathLst>
              <a:path w="346" h="292">
                <a:moveTo>
                  <a:pt x="346" y="292"/>
                </a:moveTo>
                <a:cubicBezTo>
                  <a:pt x="320" y="289"/>
                  <a:pt x="236" y="287"/>
                  <a:pt x="192" y="274"/>
                </a:cubicBezTo>
                <a:cubicBezTo>
                  <a:pt x="148" y="261"/>
                  <a:pt x="116" y="260"/>
                  <a:pt x="84" y="214"/>
                </a:cubicBezTo>
                <a:cubicBezTo>
                  <a:pt x="27" y="171"/>
                  <a:pt x="17" y="45"/>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39" name="Freeform 59"/>
          <p:cNvSpPr>
            <a:spLocks/>
          </p:cNvSpPr>
          <p:nvPr/>
        </p:nvSpPr>
        <p:spPr bwMode="auto">
          <a:xfrm>
            <a:off x="832380" y="5108575"/>
            <a:ext cx="533135" cy="452438"/>
          </a:xfrm>
          <a:custGeom>
            <a:avLst/>
            <a:gdLst>
              <a:gd name="T0" fmla="*/ 0 w 280"/>
              <a:gd name="T1" fmla="*/ 0 h 274"/>
              <a:gd name="T2" fmla="*/ 2147483647 w 280"/>
              <a:gd name="T3" fmla="*/ 2147483647 h 274"/>
              <a:gd name="T4" fmla="*/ 2147483647 w 280"/>
              <a:gd name="T5" fmla="*/ 2147483647 h 274"/>
              <a:gd name="T6" fmla="*/ 0 60000 65536"/>
              <a:gd name="T7" fmla="*/ 0 60000 65536"/>
              <a:gd name="T8" fmla="*/ 0 60000 65536"/>
              <a:gd name="T9" fmla="*/ 0 w 280"/>
              <a:gd name="T10" fmla="*/ 0 h 274"/>
              <a:gd name="T11" fmla="*/ 280 w 280"/>
              <a:gd name="T12" fmla="*/ 274 h 274"/>
            </a:gdLst>
            <a:ahLst/>
            <a:cxnLst>
              <a:cxn ang="T6">
                <a:pos x="T0" y="T1"/>
              </a:cxn>
              <a:cxn ang="T7">
                <a:pos x="T2" y="T3"/>
              </a:cxn>
              <a:cxn ang="T8">
                <a:pos x="T4" y="T5"/>
              </a:cxn>
            </a:cxnLst>
            <a:rect l="T9" t="T10" r="T11" b="T12"/>
            <a:pathLst>
              <a:path w="280" h="274">
                <a:moveTo>
                  <a:pt x="0" y="0"/>
                </a:moveTo>
                <a:cubicBezTo>
                  <a:pt x="28" y="15"/>
                  <a:pt x="121" y="44"/>
                  <a:pt x="168" y="90"/>
                </a:cubicBezTo>
                <a:cubicBezTo>
                  <a:pt x="215" y="136"/>
                  <a:pt x="257" y="236"/>
                  <a:pt x="280" y="27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0" name="Freeform 60"/>
          <p:cNvSpPr>
            <a:spLocks/>
          </p:cNvSpPr>
          <p:nvPr/>
        </p:nvSpPr>
        <p:spPr bwMode="auto">
          <a:xfrm>
            <a:off x="1484181" y="5673725"/>
            <a:ext cx="605367" cy="573088"/>
          </a:xfrm>
          <a:custGeom>
            <a:avLst/>
            <a:gdLst>
              <a:gd name="T0" fmla="*/ 2147483647 w 319"/>
              <a:gd name="T1" fmla="*/ 2147483647 h 347"/>
              <a:gd name="T2" fmla="*/ 2147483647 w 319"/>
              <a:gd name="T3" fmla="*/ 2147483647 h 347"/>
              <a:gd name="T4" fmla="*/ 0 w 319"/>
              <a:gd name="T5" fmla="*/ 0 h 347"/>
              <a:gd name="T6" fmla="*/ 0 60000 65536"/>
              <a:gd name="T7" fmla="*/ 0 60000 65536"/>
              <a:gd name="T8" fmla="*/ 0 60000 65536"/>
              <a:gd name="T9" fmla="*/ 0 w 319"/>
              <a:gd name="T10" fmla="*/ 0 h 347"/>
              <a:gd name="T11" fmla="*/ 319 w 319"/>
              <a:gd name="T12" fmla="*/ 347 h 347"/>
            </a:gdLst>
            <a:ahLst/>
            <a:cxnLst>
              <a:cxn ang="T6">
                <a:pos x="T0" y="T1"/>
              </a:cxn>
              <a:cxn ang="T7">
                <a:pos x="T2" y="T3"/>
              </a:cxn>
              <a:cxn ang="T8">
                <a:pos x="T4" y="T5"/>
              </a:cxn>
            </a:cxnLst>
            <a:rect l="T9" t="T10" r="T11" b="T12"/>
            <a:pathLst>
              <a:path w="319" h="347">
                <a:moveTo>
                  <a:pt x="319" y="347"/>
                </a:moveTo>
                <a:cubicBezTo>
                  <a:pt x="300" y="313"/>
                  <a:pt x="255" y="198"/>
                  <a:pt x="202" y="140"/>
                </a:cubicBezTo>
                <a:cubicBezTo>
                  <a:pt x="149" y="82"/>
                  <a:pt x="42" y="29"/>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1" name="Freeform 61"/>
          <p:cNvSpPr>
            <a:spLocks/>
          </p:cNvSpPr>
          <p:nvPr/>
        </p:nvSpPr>
        <p:spPr bwMode="auto">
          <a:xfrm>
            <a:off x="1387872" y="5673726"/>
            <a:ext cx="564092" cy="561975"/>
          </a:xfrm>
          <a:custGeom>
            <a:avLst/>
            <a:gdLst>
              <a:gd name="T0" fmla="*/ 0 w 296"/>
              <a:gd name="T1" fmla="*/ 0 h 340"/>
              <a:gd name="T2" fmla="*/ 2147483647 w 296"/>
              <a:gd name="T3" fmla="*/ 2147483647 h 340"/>
              <a:gd name="T4" fmla="*/ 2147483647 w 296"/>
              <a:gd name="T5" fmla="*/ 2147483647 h 340"/>
              <a:gd name="T6" fmla="*/ 0 60000 65536"/>
              <a:gd name="T7" fmla="*/ 0 60000 65536"/>
              <a:gd name="T8" fmla="*/ 0 60000 65536"/>
              <a:gd name="T9" fmla="*/ 0 w 296"/>
              <a:gd name="T10" fmla="*/ 0 h 340"/>
              <a:gd name="T11" fmla="*/ 296 w 296"/>
              <a:gd name="T12" fmla="*/ 340 h 340"/>
            </a:gdLst>
            <a:ahLst/>
            <a:cxnLst>
              <a:cxn ang="T6">
                <a:pos x="T0" y="T1"/>
              </a:cxn>
              <a:cxn ang="T7">
                <a:pos x="T2" y="T3"/>
              </a:cxn>
              <a:cxn ang="T8">
                <a:pos x="T4" y="T5"/>
              </a:cxn>
            </a:cxnLst>
            <a:rect l="T9" t="T10" r="T11" b="T12"/>
            <a:pathLst>
              <a:path w="296" h="340">
                <a:moveTo>
                  <a:pt x="0" y="0"/>
                </a:moveTo>
                <a:cubicBezTo>
                  <a:pt x="20" y="37"/>
                  <a:pt x="75" y="163"/>
                  <a:pt x="124" y="220"/>
                </a:cubicBezTo>
                <a:cubicBezTo>
                  <a:pt x="177" y="278"/>
                  <a:pt x="260" y="315"/>
                  <a:pt x="296" y="34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2" name="Freeform 62"/>
          <p:cNvSpPr>
            <a:spLocks/>
          </p:cNvSpPr>
          <p:nvPr/>
        </p:nvSpPr>
        <p:spPr bwMode="auto">
          <a:xfrm>
            <a:off x="1487621" y="4794251"/>
            <a:ext cx="402431" cy="779463"/>
          </a:xfrm>
          <a:custGeom>
            <a:avLst/>
            <a:gdLst>
              <a:gd name="T0" fmla="*/ 2147483647 w 212"/>
              <a:gd name="T1" fmla="*/ 0 h 472"/>
              <a:gd name="T2" fmla="*/ 2147483647 w 212"/>
              <a:gd name="T3" fmla="*/ 2147483647 h 472"/>
              <a:gd name="T4" fmla="*/ 0 w 212"/>
              <a:gd name="T5" fmla="*/ 2147483647 h 472"/>
              <a:gd name="T6" fmla="*/ 0 60000 65536"/>
              <a:gd name="T7" fmla="*/ 0 60000 65536"/>
              <a:gd name="T8" fmla="*/ 0 60000 65536"/>
              <a:gd name="T9" fmla="*/ 0 w 212"/>
              <a:gd name="T10" fmla="*/ 0 h 472"/>
              <a:gd name="T11" fmla="*/ 212 w 212"/>
              <a:gd name="T12" fmla="*/ 472 h 472"/>
            </a:gdLst>
            <a:ahLst/>
            <a:cxnLst>
              <a:cxn ang="T6">
                <a:pos x="T0" y="T1"/>
              </a:cxn>
              <a:cxn ang="T7">
                <a:pos x="T2" y="T3"/>
              </a:cxn>
              <a:cxn ang="T8">
                <a:pos x="T4" y="T5"/>
              </a:cxn>
            </a:cxnLst>
            <a:rect l="T9" t="T10" r="T11" b="T12"/>
            <a:pathLst>
              <a:path w="212" h="472">
                <a:moveTo>
                  <a:pt x="212" y="0"/>
                </a:moveTo>
                <a:cubicBezTo>
                  <a:pt x="202" y="44"/>
                  <a:pt x="191" y="189"/>
                  <a:pt x="156" y="268"/>
                </a:cubicBezTo>
                <a:cubicBezTo>
                  <a:pt x="120" y="346"/>
                  <a:pt x="30" y="426"/>
                  <a:pt x="0" y="47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3" name="Freeform 63"/>
          <p:cNvSpPr>
            <a:spLocks/>
          </p:cNvSpPr>
          <p:nvPr/>
        </p:nvSpPr>
        <p:spPr bwMode="auto">
          <a:xfrm>
            <a:off x="1411950" y="4891088"/>
            <a:ext cx="299244" cy="703262"/>
          </a:xfrm>
          <a:custGeom>
            <a:avLst/>
            <a:gdLst>
              <a:gd name="T0" fmla="*/ 0 w 158"/>
              <a:gd name="T1" fmla="*/ 2147483647 h 426"/>
              <a:gd name="T2" fmla="*/ 2147483647 w 158"/>
              <a:gd name="T3" fmla="*/ 2147483647 h 426"/>
              <a:gd name="T4" fmla="*/ 2147483647 w 158"/>
              <a:gd name="T5" fmla="*/ 0 h 426"/>
              <a:gd name="T6" fmla="*/ 0 60000 65536"/>
              <a:gd name="T7" fmla="*/ 0 60000 65536"/>
              <a:gd name="T8" fmla="*/ 0 60000 65536"/>
              <a:gd name="T9" fmla="*/ 0 w 158"/>
              <a:gd name="T10" fmla="*/ 0 h 426"/>
              <a:gd name="T11" fmla="*/ 158 w 158"/>
              <a:gd name="T12" fmla="*/ 426 h 426"/>
            </a:gdLst>
            <a:ahLst/>
            <a:cxnLst>
              <a:cxn ang="T6">
                <a:pos x="T0" y="T1"/>
              </a:cxn>
              <a:cxn ang="T7">
                <a:pos x="T2" y="T3"/>
              </a:cxn>
              <a:cxn ang="T8">
                <a:pos x="T4" y="T5"/>
              </a:cxn>
            </a:cxnLst>
            <a:rect l="T9" t="T10" r="T11" b="T12"/>
            <a:pathLst>
              <a:path w="158" h="426">
                <a:moveTo>
                  <a:pt x="0" y="426"/>
                </a:moveTo>
                <a:cubicBezTo>
                  <a:pt x="10" y="383"/>
                  <a:pt x="38" y="237"/>
                  <a:pt x="64" y="166"/>
                </a:cubicBezTo>
                <a:cubicBezTo>
                  <a:pt x="97" y="92"/>
                  <a:pt x="139" y="35"/>
                  <a:pt x="158"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4" name="Freeform 64"/>
          <p:cNvSpPr>
            <a:spLocks/>
          </p:cNvSpPr>
          <p:nvPr/>
        </p:nvSpPr>
        <p:spPr bwMode="auto">
          <a:xfrm>
            <a:off x="1967442" y="4589463"/>
            <a:ext cx="954485" cy="112712"/>
          </a:xfrm>
          <a:custGeom>
            <a:avLst/>
            <a:gdLst>
              <a:gd name="T0" fmla="*/ 0 w 502"/>
              <a:gd name="T1" fmla="*/ 2147483647 h 68"/>
              <a:gd name="T2" fmla="*/ 2147483647 w 502"/>
              <a:gd name="T3" fmla="*/ 0 h 68"/>
              <a:gd name="T4" fmla="*/ 2147483647 w 502"/>
              <a:gd name="T5" fmla="*/ 2147483647 h 68"/>
              <a:gd name="T6" fmla="*/ 0 60000 65536"/>
              <a:gd name="T7" fmla="*/ 0 60000 65536"/>
              <a:gd name="T8" fmla="*/ 0 60000 65536"/>
              <a:gd name="T9" fmla="*/ 0 w 502"/>
              <a:gd name="T10" fmla="*/ 0 h 68"/>
              <a:gd name="T11" fmla="*/ 502 w 502"/>
              <a:gd name="T12" fmla="*/ 68 h 68"/>
            </a:gdLst>
            <a:ahLst/>
            <a:cxnLst>
              <a:cxn ang="T6">
                <a:pos x="T0" y="T1"/>
              </a:cxn>
              <a:cxn ang="T7">
                <a:pos x="T2" y="T3"/>
              </a:cxn>
              <a:cxn ang="T8">
                <a:pos x="T4" y="T5"/>
              </a:cxn>
            </a:cxnLst>
            <a:rect l="T9" t="T10" r="T11" b="T12"/>
            <a:pathLst>
              <a:path w="502" h="68">
                <a:moveTo>
                  <a:pt x="0" y="68"/>
                </a:moveTo>
                <a:cubicBezTo>
                  <a:pt x="54" y="57"/>
                  <a:pt x="240" y="7"/>
                  <a:pt x="324" y="0"/>
                </a:cubicBezTo>
                <a:cubicBezTo>
                  <a:pt x="428" y="0"/>
                  <a:pt x="465" y="21"/>
                  <a:pt x="502" y="26"/>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5" name="Freeform 65"/>
          <p:cNvSpPr>
            <a:spLocks/>
          </p:cNvSpPr>
          <p:nvPr/>
        </p:nvSpPr>
        <p:spPr bwMode="auto">
          <a:xfrm>
            <a:off x="4273683" y="4200526"/>
            <a:ext cx="724032" cy="441325"/>
          </a:xfrm>
          <a:custGeom>
            <a:avLst/>
            <a:gdLst>
              <a:gd name="T0" fmla="*/ 0 w 381"/>
              <a:gd name="T1" fmla="*/ 0 h 267"/>
              <a:gd name="T2" fmla="*/ 2147483647 w 381"/>
              <a:gd name="T3" fmla="*/ 2147483647 h 267"/>
              <a:gd name="T4" fmla="*/ 2147483647 w 381"/>
              <a:gd name="T5" fmla="*/ 2147483647 h 267"/>
              <a:gd name="T6" fmla="*/ 0 60000 65536"/>
              <a:gd name="T7" fmla="*/ 0 60000 65536"/>
              <a:gd name="T8" fmla="*/ 0 60000 65536"/>
              <a:gd name="T9" fmla="*/ 0 w 381"/>
              <a:gd name="T10" fmla="*/ 0 h 267"/>
              <a:gd name="T11" fmla="*/ 381 w 381"/>
              <a:gd name="T12" fmla="*/ 267 h 267"/>
            </a:gdLst>
            <a:ahLst/>
            <a:cxnLst>
              <a:cxn ang="T6">
                <a:pos x="T0" y="T1"/>
              </a:cxn>
              <a:cxn ang="T7">
                <a:pos x="T2" y="T3"/>
              </a:cxn>
              <a:cxn ang="T8">
                <a:pos x="T4" y="T5"/>
              </a:cxn>
            </a:cxnLst>
            <a:rect l="T9" t="T10" r="T11" b="T12"/>
            <a:pathLst>
              <a:path w="381" h="267">
                <a:moveTo>
                  <a:pt x="0" y="0"/>
                </a:moveTo>
                <a:cubicBezTo>
                  <a:pt x="26" y="27"/>
                  <a:pt x="96" y="119"/>
                  <a:pt x="159" y="163"/>
                </a:cubicBezTo>
                <a:cubicBezTo>
                  <a:pt x="232" y="211"/>
                  <a:pt x="335" y="245"/>
                  <a:pt x="381" y="267"/>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6" name="Freeform 66"/>
          <p:cNvSpPr>
            <a:spLocks/>
          </p:cNvSpPr>
          <p:nvPr/>
        </p:nvSpPr>
        <p:spPr bwMode="auto">
          <a:xfrm>
            <a:off x="4316677" y="4144964"/>
            <a:ext cx="861616" cy="492125"/>
          </a:xfrm>
          <a:custGeom>
            <a:avLst/>
            <a:gdLst>
              <a:gd name="T0" fmla="*/ 2147483647 w 453"/>
              <a:gd name="T1" fmla="*/ 2147483647 h 298"/>
              <a:gd name="T2" fmla="*/ 2147483647 w 453"/>
              <a:gd name="T3" fmla="*/ 2147483647 h 298"/>
              <a:gd name="T4" fmla="*/ 0 w 453"/>
              <a:gd name="T5" fmla="*/ 0 h 298"/>
              <a:gd name="T6" fmla="*/ 0 60000 65536"/>
              <a:gd name="T7" fmla="*/ 0 60000 65536"/>
              <a:gd name="T8" fmla="*/ 0 60000 65536"/>
              <a:gd name="T9" fmla="*/ 0 w 453"/>
              <a:gd name="T10" fmla="*/ 0 h 298"/>
              <a:gd name="T11" fmla="*/ 453 w 453"/>
              <a:gd name="T12" fmla="*/ 298 h 298"/>
            </a:gdLst>
            <a:ahLst/>
            <a:cxnLst>
              <a:cxn ang="T6">
                <a:pos x="T0" y="T1"/>
              </a:cxn>
              <a:cxn ang="T7">
                <a:pos x="T2" y="T3"/>
              </a:cxn>
              <a:cxn ang="T8">
                <a:pos x="T4" y="T5"/>
              </a:cxn>
            </a:cxnLst>
            <a:rect l="T9" t="T10" r="T11" b="T12"/>
            <a:pathLst>
              <a:path w="453" h="298">
                <a:moveTo>
                  <a:pt x="453" y="298"/>
                </a:moveTo>
                <a:cubicBezTo>
                  <a:pt x="422" y="267"/>
                  <a:pt x="343" y="163"/>
                  <a:pt x="268" y="113"/>
                </a:cubicBezTo>
                <a:cubicBezTo>
                  <a:pt x="193" y="63"/>
                  <a:pt x="56" y="24"/>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7" name="Freeform 67"/>
          <p:cNvSpPr>
            <a:spLocks/>
          </p:cNvSpPr>
          <p:nvPr/>
        </p:nvSpPr>
        <p:spPr bwMode="auto">
          <a:xfrm>
            <a:off x="3365633" y="4084638"/>
            <a:ext cx="768746" cy="419100"/>
          </a:xfrm>
          <a:custGeom>
            <a:avLst/>
            <a:gdLst>
              <a:gd name="T0" fmla="*/ 2147483647 w 404"/>
              <a:gd name="T1" fmla="*/ 2147483647 h 254"/>
              <a:gd name="T2" fmla="*/ 2147483647 w 404"/>
              <a:gd name="T3" fmla="*/ 2147483647 h 254"/>
              <a:gd name="T4" fmla="*/ 2147483647 w 404"/>
              <a:gd name="T5" fmla="*/ 2147483647 h 254"/>
              <a:gd name="T6" fmla="*/ 0 w 404"/>
              <a:gd name="T7" fmla="*/ 2147483647 h 254"/>
              <a:gd name="T8" fmla="*/ 0 60000 65536"/>
              <a:gd name="T9" fmla="*/ 0 60000 65536"/>
              <a:gd name="T10" fmla="*/ 0 60000 65536"/>
              <a:gd name="T11" fmla="*/ 0 60000 65536"/>
              <a:gd name="T12" fmla="*/ 0 w 404"/>
              <a:gd name="T13" fmla="*/ 0 h 254"/>
              <a:gd name="T14" fmla="*/ 404 w 404"/>
              <a:gd name="T15" fmla="*/ 254 h 254"/>
            </a:gdLst>
            <a:ahLst/>
            <a:cxnLst>
              <a:cxn ang="T8">
                <a:pos x="T0" y="T1"/>
              </a:cxn>
              <a:cxn ang="T9">
                <a:pos x="T2" y="T3"/>
              </a:cxn>
              <a:cxn ang="T10">
                <a:pos x="T4" y="T5"/>
              </a:cxn>
              <a:cxn ang="T11">
                <a:pos x="T6" y="T7"/>
              </a:cxn>
            </a:cxnLst>
            <a:rect l="T12" t="T13" r="T14" b="T15"/>
            <a:pathLst>
              <a:path w="404" h="254">
                <a:moveTo>
                  <a:pt x="404" y="22"/>
                </a:moveTo>
                <a:cubicBezTo>
                  <a:pt x="380" y="21"/>
                  <a:pt x="310" y="0"/>
                  <a:pt x="258" y="14"/>
                </a:cubicBezTo>
                <a:cubicBezTo>
                  <a:pt x="206" y="28"/>
                  <a:pt x="133" y="64"/>
                  <a:pt x="90" y="104"/>
                </a:cubicBezTo>
                <a:cubicBezTo>
                  <a:pt x="16" y="152"/>
                  <a:pt x="19" y="223"/>
                  <a:pt x="0" y="25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8" name="Freeform 68"/>
          <p:cNvSpPr>
            <a:spLocks/>
          </p:cNvSpPr>
          <p:nvPr/>
        </p:nvSpPr>
        <p:spPr bwMode="auto">
          <a:xfrm>
            <a:off x="3387990" y="4179889"/>
            <a:ext cx="808302" cy="492125"/>
          </a:xfrm>
          <a:custGeom>
            <a:avLst/>
            <a:gdLst>
              <a:gd name="T0" fmla="*/ 0 w 425"/>
              <a:gd name="T1" fmla="*/ 2147483647 h 298"/>
              <a:gd name="T2" fmla="*/ 2147483647 w 425"/>
              <a:gd name="T3" fmla="*/ 2147483647 h 298"/>
              <a:gd name="T4" fmla="*/ 2147483647 w 425"/>
              <a:gd name="T5" fmla="*/ 0 h 298"/>
              <a:gd name="T6" fmla="*/ 0 60000 65536"/>
              <a:gd name="T7" fmla="*/ 0 60000 65536"/>
              <a:gd name="T8" fmla="*/ 0 60000 65536"/>
              <a:gd name="T9" fmla="*/ 0 w 425"/>
              <a:gd name="T10" fmla="*/ 0 h 298"/>
              <a:gd name="T11" fmla="*/ 425 w 425"/>
              <a:gd name="T12" fmla="*/ 298 h 298"/>
            </a:gdLst>
            <a:ahLst/>
            <a:cxnLst>
              <a:cxn ang="T6">
                <a:pos x="T0" y="T1"/>
              </a:cxn>
              <a:cxn ang="T7">
                <a:pos x="T2" y="T3"/>
              </a:cxn>
              <a:cxn ang="T8">
                <a:pos x="T4" y="T5"/>
              </a:cxn>
            </a:cxnLst>
            <a:rect l="T9" t="T10" r="T11" b="T12"/>
            <a:pathLst>
              <a:path w="425" h="298">
                <a:moveTo>
                  <a:pt x="0" y="298"/>
                </a:moveTo>
                <a:cubicBezTo>
                  <a:pt x="41" y="280"/>
                  <a:pt x="178" y="242"/>
                  <a:pt x="249" y="192"/>
                </a:cubicBezTo>
                <a:cubicBezTo>
                  <a:pt x="325" y="141"/>
                  <a:pt x="388" y="40"/>
                  <a:pt x="425"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49" name="Text Box 69"/>
          <p:cNvSpPr txBox="1">
            <a:spLocks noChangeArrowheads="1"/>
          </p:cNvSpPr>
          <p:nvPr/>
        </p:nvSpPr>
        <p:spPr bwMode="auto">
          <a:xfrm>
            <a:off x="6098381" y="5646738"/>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12</a:t>
            </a:r>
            <a:endParaRPr kumimoji="1" lang="en-US" altLang="zh-CN" sz="1800"/>
          </a:p>
        </p:txBody>
      </p:sp>
      <p:sp>
        <p:nvSpPr>
          <p:cNvPr id="71750" name="Text Box 70"/>
          <p:cNvSpPr txBox="1">
            <a:spLocks noChangeArrowheads="1"/>
          </p:cNvSpPr>
          <p:nvPr/>
        </p:nvSpPr>
        <p:spPr bwMode="auto">
          <a:xfrm>
            <a:off x="2674277" y="47482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1751" name="Text Box 71"/>
          <p:cNvSpPr txBox="1">
            <a:spLocks noChangeArrowheads="1"/>
          </p:cNvSpPr>
          <p:nvPr/>
        </p:nvSpPr>
        <p:spPr bwMode="auto">
          <a:xfrm>
            <a:off x="8980752" y="566896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1752" name="Text Box 72"/>
          <p:cNvSpPr txBox="1">
            <a:spLocks noChangeArrowheads="1"/>
          </p:cNvSpPr>
          <p:nvPr/>
        </p:nvSpPr>
        <p:spPr bwMode="auto">
          <a:xfrm>
            <a:off x="1958843" y="57658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1753" name="Text Box 73"/>
          <p:cNvSpPr txBox="1">
            <a:spLocks noChangeArrowheads="1"/>
          </p:cNvSpPr>
          <p:nvPr/>
        </p:nvSpPr>
        <p:spPr bwMode="auto">
          <a:xfrm>
            <a:off x="947606" y="48752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1754" name="Text Box 74"/>
          <p:cNvSpPr txBox="1">
            <a:spLocks noChangeArrowheads="1"/>
          </p:cNvSpPr>
          <p:nvPr/>
        </p:nvSpPr>
        <p:spPr bwMode="auto">
          <a:xfrm>
            <a:off x="1776545" y="49260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1755" name="Text Box 75"/>
          <p:cNvSpPr txBox="1">
            <a:spLocks noChangeArrowheads="1"/>
          </p:cNvSpPr>
          <p:nvPr/>
        </p:nvSpPr>
        <p:spPr bwMode="auto">
          <a:xfrm>
            <a:off x="8456216" y="495458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1756" name="Text Box 76"/>
          <p:cNvSpPr txBox="1">
            <a:spLocks noChangeArrowheads="1"/>
          </p:cNvSpPr>
          <p:nvPr/>
        </p:nvSpPr>
        <p:spPr bwMode="auto">
          <a:xfrm>
            <a:off x="7429501" y="513715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1757" name="Text Box 77"/>
          <p:cNvSpPr txBox="1">
            <a:spLocks noChangeArrowheads="1"/>
          </p:cNvSpPr>
          <p:nvPr/>
        </p:nvSpPr>
        <p:spPr bwMode="auto">
          <a:xfrm>
            <a:off x="2118783" y="428466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1758" name="Text Box 78"/>
          <p:cNvSpPr txBox="1">
            <a:spLocks noChangeArrowheads="1"/>
          </p:cNvSpPr>
          <p:nvPr/>
        </p:nvSpPr>
        <p:spPr bwMode="auto">
          <a:xfrm>
            <a:off x="6698590" y="48990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13</a:t>
            </a:r>
            <a:endParaRPr kumimoji="1" lang="en-US" altLang="zh-CN" sz="1800"/>
          </a:p>
        </p:txBody>
      </p:sp>
      <p:sp>
        <p:nvSpPr>
          <p:cNvPr id="71759" name="Text Box 79"/>
          <p:cNvSpPr txBox="1">
            <a:spLocks noChangeArrowheads="1"/>
          </p:cNvSpPr>
          <p:nvPr/>
        </p:nvSpPr>
        <p:spPr bwMode="auto">
          <a:xfrm>
            <a:off x="3563408" y="4148138"/>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12</a:t>
            </a:r>
            <a:endParaRPr kumimoji="1" lang="en-US" altLang="zh-CN" sz="1800"/>
          </a:p>
        </p:txBody>
      </p:sp>
      <p:sp>
        <p:nvSpPr>
          <p:cNvPr id="71760" name="Text Box 80"/>
          <p:cNvSpPr txBox="1">
            <a:spLocks noChangeArrowheads="1"/>
          </p:cNvSpPr>
          <p:nvPr/>
        </p:nvSpPr>
        <p:spPr bwMode="auto">
          <a:xfrm>
            <a:off x="4927203" y="5924551"/>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16</a:t>
            </a:r>
            <a:endParaRPr kumimoji="1" lang="en-US" altLang="zh-CN" sz="1800"/>
          </a:p>
        </p:txBody>
      </p:sp>
      <p:sp>
        <p:nvSpPr>
          <p:cNvPr id="71761" name="Text Box 81"/>
          <p:cNvSpPr txBox="1">
            <a:spLocks noChangeArrowheads="1"/>
          </p:cNvSpPr>
          <p:nvPr/>
        </p:nvSpPr>
        <p:spPr bwMode="auto">
          <a:xfrm>
            <a:off x="4065587" y="435927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7</a:t>
            </a:r>
            <a:endParaRPr kumimoji="1" lang="en-US" altLang="zh-CN" sz="1800"/>
          </a:p>
        </p:txBody>
      </p:sp>
      <p:sp>
        <p:nvSpPr>
          <p:cNvPr id="71762" name="Text Box 82"/>
          <p:cNvSpPr txBox="1">
            <a:spLocks noChangeArrowheads="1"/>
          </p:cNvSpPr>
          <p:nvPr/>
        </p:nvSpPr>
        <p:spPr bwMode="auto">
          <a:xfrm>
            <a:off x="4416425" y="479583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7</a:t>
            </a:r>
            <a:endParaRPr kumimoji="1" lang="en-US" altLang="zh-CN" sz="1800"/>
          </a:p>
        </p:txBody>
      </p:sp>
      <p:sp>
        <p:nvSpPr>
          <p:cNvPr id="71763" name="Text Box 83"/>
          <p:cNvSpPr txBox="1">
            <a:spLocks noChangeArrowheads="1"/>
          </p:cNvSpPr>
          <p:nvPr/>
        </p:nvSpPr>
        <p:spPr bwMode="auto">
          <a:xfrm>
            <a:off x="5778500" y="42910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1764" name="Text Box 84"/>
          <p:cNvSpPr txBox="1">
            <a:spLocks noChangeArrowheads="1"/>
          </p:cNvSpPr>
          <p:nvPr/>
        </p:nvSpPr>
        <p:spPr bwMode="auto">
          <a:xfrm>
            <a:off x="3594365" y="479583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1765" name="Text Box 85"/>
          <p:cNvSpPr txBox="1">
            <a:spLocks noChangeArrowheads="1"/>
          </p:cNvSpPr>
          <p:nvPr/>
        </p:nvSpPr>
        <p:spPr bwMode="auto">
          <a:xfrm>
            <a:off x="3412067" y="511333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1766" name="Text Box 86"/>
          <p:cNvSpPr txBox="1">
            <a:spLocks noChangeArrowheads="1"/>
          </p:cNvSpPr>
          <p:nvPr/>
        </p:nvSpPr>
        <p:spPr bwMode="auto">
          <a:xfrm>
            <a:off x="4873889" y="4160838"/>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10</a:t>
            </a:r>
            <a:endParaRPr kumimoji="1" lang="en-US" altLang="zh-CN" sz="1800"/>
          </a:p>
        </p:txBody>
      </p:sp>
      <p:sp>
        <p:nvSpPr>
          <p:cNvPr id="71767" name="Text Box 87"/>
          <p:cNvSpPr txBox="1">
            <a:spLocks noChangeArrowheads="1"/>
          </p:cNvSpPr>
          <p:nvPr/>
        </p:nvSpPr>
        <p:spPr bwMode="auto">
          <a:xfrm>
            <a:off x="741231" y="3868738"/>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4</a:t>
            </a:r>
            <a:endParaRPr kumimoji="1" lang="en-US" altLang="zh-CN" sz="1800"/>
          </a:p>
        </p:txBody>
      </p:sp>
      <p:sp>
        <p:nvSpPr>
          <p:cNvPr id="71768" name="Oval 88"/>
          <p:cNvSpPr>
            <a:spLocks noChangeArrowheads="1"/>
          </p:cNvSpPr>
          <p:nvPr/>
        </p:nvSpPr>
        <p:spPr bwMode="auto">
          <a:xfrm>
            <a:off x="650082" y="4092575"/>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69" name="Oval 89"/>
          <p:cNvSpPr>
            <a:spLocks noChangeArrowheads="1"/>
          </p:cNvSpPr>
          <p:nvPr/>
        </p:nvSpPr>
        <p:spPr bwMode="auto">
          <a:xfrm>
            <a:off x="3685515" y="6248400"/>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70" name="Oval 90"/>
          <p:cNvSpPr>
            <a:spLocks noChangeArrowheads="1"/>
          </p:cNvSpPr>
          <p:nvPr/>
        </p:nvSpPr>
        <p:spPr bwMode="auto">
          <a:xfrm>
            <a:off x="9254200" y="4583113"/>
            <a:ext cx="184017"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1771" name="Text Box 91"/>
          <p:cNvSpPr txBox="1">
            <a:spLocks noChangeArrowheads="1"/>
          </p:cNvSpPr>
          <p:nvPr/>
        </p:nvSpPr>
        <p:spPr bwMode="auto">
          <a:xfrm>
            <a:off x="9073621" y="4265613"/>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6</a:t>
            </a:r>
            <a:endParaRPr kumimoji="1" lang="en-US" altLang="zh-CN" sz="1800"/>
          </a:p>
        </p:txBody>
      </p:sp>
      <p:sp>
        <p:nvSpPr>
          <p:cNvPr id="71772" name="Freeform 92"/>
          <p:cNvSpPr>
            <a:spLocks/>
          </p:cNvSpPr>
          <p:nvPr/>
        </p:nvSpPr>
        <p:spPr bwMode="auto">
          <a:xfrm>
            <a:off x="9357388" y="4732339"/>
            <a:ext cx="91148" cy="752475"/>
          </a:xfrm>
          <a:custGeom>
            <a:avLst/>
            <a:gdLst>
              <a:gd name="T0" fmla="*/ 2147483647 w 48"/>
              <a:gd name="T1" fmla="*/ 2147483647 h 456"/>
              <a:gd name="T2" fmla="*/ 0 w 48"/>
              <a:gd name="T3" fmla="*/ 0 h 456"/>
              <a:gd name="T4" fmla="*/ 0 60000 65536"/>
              <a:gd name="T5" fmla="*/ 0 60000 65536"/>
              <a:gd name="T6" fmla="*/ 0 w 48"/>
              <a:gd name="T7" fmla="*/ 0 h 456"/>
              <a:gd name="T8" fmla="*/ 48 w 48"/>
              <a:gd name="T9" fmla="*/ 456 h 456"/>
            </a:gdLst>
            <a:ahLst/>
            <a:cxnLst>
              <a:cxn ang="T4">
                <a:pos x="T0" y="T1"/>
              </a:cxn>
              <a:cxn ang="T5">
                <a:pos x="T2" y="T3"/>
              </a:cxn>
            </a:cxnLst>
            <a:rect l="T6" t="T7" r="T8" b="T9"/>
            <a:pathLst>
              <a:path w="48" h="456">
                <a:moveTo>
                  <a:pt x="48" y="456"/>
                </a:moveTo>
                <a:cubicBezTo>
                  <a:pt x="40" y="380"/>
                  <a:pt x="10" y="95"/>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73" name="Text Box 93"/>
          <p:cNvSpPr txBox="1">
            <a:spLocks noChangeArrowheads="1"/>
          </p:cNvSpPr>
          <p:nvPr/>
        </p:nvSpPr>
        <p:spPr bwMode="auto">
          <a:xfrm>
            <a:off x="9083940" y="49149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1774" name="Text Box 94"/>
          <p:cNvSpPr txBox="1">
            <a:spLocks noChangeArrowheads="1"/>
          </p:cNvSpPr>
          <p:nvPr/>
        </p:nvSpPr>
        <p:spPr bwMode="auto">
          <a:xfrm>
            <a:off x="3159258" y="5949951"/>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5</a:t>
            </a:r>
            <a:endParaRPr kumimoji="1" lang="en-US" altLang="zh-CN" sz="1800"/>
          </a:p>
        </p:txBody>
      </p:sp>
      <p:sp>
        <p:nvSpPr>
          <p:cNvPr id="71775" name="Freeform 95"/>
          <p:cNvSpPr>
            <a:spLocks/>
          </p:cNvSpPr>
          <p:nvPr/>
        </p:nvSpPr>
        <p:spPr bwMode="auto">
          <a:xfrm>
            <a:off x="3845455" y="5783263"/>
            <a:ext cx="947606" cy="495300"/>
          </a:xfrm>
          <a:custGeom>
            <a:avLst/>
            <a:gdLst>
              <a:gd name="T0" fmla="*/ 2147483647 w 498"/>
              <a:gd name="T1" fmla="*/ 0 h 300"/>
              <a:gd name="T2" fmla="*/ 0 w 498"/>
              <a:gd name="T3" fmla="*/ 2147483647 h 300"/>
              <a:gd name="T4" fmla="*/ 0 60000 65536"/>
              <a:gd name="T5" fmla="*/ 0 60000 65536"/>
              <a:gd name="T6" fmla="*/ 0 w 498"/>
              <a:gd name="T7" fmla="*/ 0 h 300"/>
              <a:gd name="T8" fmla="*/ 498 w 498"/>
              <a:gd name="T9" fmla="*/ 300 h 300"/>
            </a:gdLst>
            <a:ahLst/>
            <a:cxnLst>
              <a:cxn ang="T4">
                <a:pos x="T0" y="T1"/>
              </a:cxn>
              <a:cxn ang="T5">
                <a:pos x="T2" y="T3"/>
              </a:cxn>
            </a:cxnLst>
            <a:rect l="T6" t="T7" r="T8" b="T9"/>
            <a:pathLst>
              <a:path w="498" h="300">
                <a:moveTo>
                  <a:pt x="498" y="0"/>
                </a:moveTo>
                <a:cubicBezTo>
                  <a:pt x="415" y="50"/>
                  <a:pt x="104" y="238"/>
                  <a:pt x="0" y="30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76" name="Text Box 96"/>
          <p:cNvSpPr txBox="1">
            <a:spLocks noChangeArrowheads="1"/>
          </p:cNvSpPr>
          <p:nvPr/>
        </p:nvSpPr>
        <p:spPr bwMode="auto">
          <a:xfrm>
            <a:off x="4290881" y="58658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6</a:t>
            </a:r>
            <a:endParaRPr kumimoji="1" lang="en-US" altLang="zh-CN" sz="1800"/>
          </a:p>
        </p:txBody>
      </p:sp>
      <p:sp>
        <p:nvSpPr>
          <p:cNvPr id="71777" name="Freeform 97"/>
          <p:cNvSpPr>
            <a:spLocks/>
          </p:cNvSpPr>
          <p:nvPr/>
        </p:nvSpPr>
        <p:spPr bwMode="auto">
          <a:xfrm>
            <a:off x="729192" y="4225926"/>
            <a:ext cx="1720" cy="665163"/>
          </a:xfrm>
          <a:custGeom>
            <a:avLst/>
            <a:gdLst>
              <a:gd name="T0" fmla="*/ 2147483647 w 1"/>
              <a:gd name="T1" fmla="*/ 2147483647 h 402"/>
              <a:gd name="T2" fmla="*/ 2147483647 w 1"/>
              <a:gd name="T3" fmla="*/ 0 h 402"/>
              <a:gd name="T4" fmla="*/ 0 60000 65536"/>
              <a:gd name="T5" fmla="*/ 0 60000 65536"/>
              <a:gd name="T6" fmla="*/ 0 w 1"/>
              <a:gd name="T7" fmla="*/ 0 h 402"/>
              <a:gd name="T8" fmla="*/ 1 w 1"/>
              <a:gd name="T9" fmla="*/ 402 h 402"/>
            </a:gdLst>
            <a:ahLst/>
            <a:cxnLst>
              <a:cxn ang="T4">
                <a:pos x="T0" y="T1"/>
              </a:cxn>
              <a:cxn ang="T5">
                <a:pos x="T2" y="T3"/>
              </a:cxn>
            </a:cxnLst>
            <a:rect l="T6" t="T7" r="T8" b="T9"/>
            <a:pathLst>
              <a:path w="1" h="402">
                <a:moveTo>
                  <a:pt x="1" y="402"/>
                </a:moveTo>
                <a:cubicBezTo>
                  <a:pt x="0" y="335"/>
                  <a:pt x="1" y="84"/>
                  <a:pt x="1"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778" name="Text Box 98"/>
          <p:cNvSpPr txBox="1">
            <a:spLocks noChangeArrowheads="1"/>
          </p:cNvSpPr>
          <p:nvPr/>
        </p:nvSpPr>
        <p:spPr bwMode="auto">
          <a:xfrm>
            <a:off x="696516" y="43799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5</a:t>
            </a:r>
            <a:endParaRPr kumimoji="1" lang="en-US" altLang="zh-CN" sz="1800"/>
          </a:p>
        </p:txBody>
      </p:sp>
      <p:sp>
        <p:nvSpPr>
          <p:cNvPr id="71779" name="Text Box 99"/>
          <p:cNvSpPr txBox="1">
            <a:spLocks noChangeArrowheads="1"/>
          </p:cNvSpPr>
          <p:nvPr/>
        </p:nvSpPr>
        <p:spPr bwMode="auto">
          <a:xfrm>
            <a:off x="9345348" y="20193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1780" name="Text Box 100"/>
          <p:cNvSpPr txBox="1">
            <a:spLocks noChangeArrowheads="1"/>
          </p:cNvSpPr>
          <p:nvPr/>
        </p:nvSpPr>
        <p:spPr bwMode="auto">
          <a:xfrm>
            <a:off x="514218" y="146367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1781" name="Text Box 101"/>
          <p:cNvSpPr txBox="1">
            <a:spLocks noChangeArrowheads="1"/>
          </p:cNvSpPr>
          <p:nvPr/>
        </p:nvSpPr>
        <p:spPr bwMode="auto">
          <a:xfrm>
            <a:off x="810023" y="6715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5</a:t>
            </a:r>
            <a:endParaRPr kumimoji="1" lang="en-US" altLang="zh-CN" sz="1800"/>
          </a:p>
        </p:txBody>
      </p:sp>
      <p:sp>
        <p:nvSpPr>
          <p:cNvPr id="71782" name="Text Box 102"/>
          <p:cNvSpPr txBox="1">
            <a:spLocks noChangeArrowheads="1"/>
          </p:cNvSpPr>
          <p:nvPr/>
        </p:nvSpPr>
        <p:spPr bwMode="auto">
          <a:xfrm>
            <a:off x="9345348" y="114776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1783" name="Text Box 103"/>
          <p:cNvSpPr txBox="1">
            <a:spLocks noChangeArrowheads="1"/>
          </p:cNvSpPr>
          <p:nvPr/>
        </p:nvSpPr>
        <p:spPr bwMode="auto">
          <a:xfrm>
            <a:off x="2316560" y="9890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1784" name="Text Box 104"/>
          <p:cNvSpPr txBox="1">
            <a:spLocks noChangeArrowheads="1"/>
          </p:cNvSpPr>
          <p:nvPr/>
        </p:nvSpPr>
        <p:spPr bwMode="auto">
          <a:xfrm>
            <a:off x="7307395" y="207168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1785" name="Text Box 105"/>
          <p:cNvSpPr txBox="1">
            <a:spLocks noChangeArrowheads="1"/>
          </p:cNvSpPr>
          <p:nvPr/>
        </p:nvSpPr>
        <p:spPr bwMode="auto">
          <a:xfrm>
            <a:off x="8342710" y="20193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1786" name="Text Box 106"/>
          <p:cNvSpPr txBox="1">
            <a:spLocks noChangeArrowheads="1"/>
          </p:cNvSpPr>
          <p:nvPr/>
        </p:nvSpPr>
        <p:spPr bwMode="auto">
          <a:xfrm>
            <a:off x="1676798" y="146367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1787" name="Text Box 107"/>
          <p:cNvSpPr txBox="1">
            <a:spLocks noChangeArrowheads="1"/>
          </p:cNvSpPr>
          <p:nvPr/>
        </p:nvSpPr>
        <p:spPr bwMode="auto">
          <a:xfrm>
            <a:off x="2225411" y="186055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1788" name="Text Box 108"/>
          <p:cNvSpPr txBox="1">
            <a:spLocks noChangeArrowheads="1"/>
          </p:cNvSpPr>
          <p:nvPr/>
        </p:nvSpPr>
        <p:spPr bwMode="auto">
          <a:xfrm>
            <a:off x="5785379" y="98901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1789" name="Text Box 109"/>
          <p:cNvSpPr txBox="1">
            <a:spLocks noChangeArrowheads="1"/>
          </p:cNvSpPr>
          <p:nvPr/>
        </p:nvSpPr>
        <p:spPr bwMode="auto">
          <a:xfrm>
            <a:off x="4020873" y="146367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1790" name="Text Box 110"/>
          <p:cNvSpPr txBox="1">
            <a:spLocks noChangeArrowheads="1"/>
          </p:cNvSpPr>
          <p:nvPr/>
        </p:nvSpPr>
        <p:spPr bwMode="auto">
          <a:xfrm>
            <a:off x="6942799" y="1595438"/>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13</a:t>
            </a:r>
            <a:endParaRPr kumimoji="1" lang="en-US" altLang="zh-CN" sz="1800"/>
          </a:p>
        </p:txBody>
      </p:sp>
      <p:sp>
        <p:nvSpPr>
          <p:cNvPr id="71791" name="Text Box 111"/>
          <p:cNvSpPr txBox="1">
            <a:spLocks noChangeArrowheads="1"/>
          </p:cNvSpPr>
          <p:nvPr/>
        </p:nvSpPr>
        <p:spPr bwMode="auto">
          <a:xfrm>
            <a:off x="3076708" y="696913"/>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12</a:t>
            </a:r>
            <a:endParaRPr kumimoji="1" lang="en-US" altLang="zh-CN" sz="1800"/>
          </a:p>
        </p:txBody>
      </p:sp>
      <p:sp>
        <p:nvSpPr>
          <p:cNvPr id="71792" name="Text Box 112"/>
          <p:cNvSpPr txBox="1">
            <a:spLocks noChangeArrowheads="1"/>
          </p:cNvSpPr>
          <p:nvPr/>
        </p:nvSpPr>
        <p:spPr bwMode="auto">
          <a:xfrm>
            <a:off x="6927321" y="22701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12</a:t>
            </a:r>
            <a:endParaRPr kumimoji="1" lang="en-US" altLang="zh-CN" sz="1800"/>
          </a:p>
        </p:txBody>
      </p:sp>
      <p:sp>
        <p:nvSpPr>
          <p:cNvPr id="71793" name="Text Box 113"/>
          <p:cNvSpPr txBox="1">
            <a:spLocks noChangeArrowheads="1"/>
          </p:cNvSpPr>
          <p:nvPr/>
        </p:nvSpPr>
        <p:spPr bwMode="auto">
          <a:xfrm>
            <a:off x="4781021" y="6572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10</a:t>
            </a:r>
            <a:endParaRPr kumimoji="1" lang="en-US" altLang="zh-CN" sz="1800"/>
          </a:p>
        </p:txBody>
      </p:sp>
      <p:sp>
        <p:nvSpPr>
          <p:cNvPr id="71794" name="Text Box 114"/>
          <p:cNvSpPr txBox="1">
            <a:spLocks noChangeArrowheads="1"/>
          </p:cNvSpPr>
          <p:nvPr/>
        </p:nvSpPr>
        <p:spPr bwMode="auto">
          <a:xfrm>
            <a:off x="4036352" y="97472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7</a:t>
            </a:r>
            <a:endParaRPr kumimoji="1" lang="en-US" altLang="zh-CN" sz="1800"/>
          </a:p>
        </p:txBody>
      </p:sp>
      <p:sp>
        <p:nvSpPr>
          <p:cNvPr id="71795" name="Text Box 115"/>
          <p:cNvSpPr txBox="1">
            <a:spLocks noChangeArrowheads="1"/>
          </p:cNvSpPr>
          <p:nvPr/>
        </p:nvSpPr>
        <p:spPr bwMode="auto">
          <a:xfrm>
            <a:off x="4366552" y="237648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6</a:t>
            </a:r>
            <a:endParaRPr kumimoji="1" lang="en-US" altLang="zh-CN" sz="1800"/>
          </a:p>
        </p:txBody>
      </p:sp>
      <p:sp>
        <p:nvSpPr>
          <p:cNvPr id="71796" name="Text Box 116"/>
          <p:cNvSpPr txBox="1">
            <a:spLocks noChangeArrowheads="1"/>
          </p:cNvSpPr>
          <p:nvPr/>
        </p:nvSpPr>
        <p:spPr bwMode="auto">
          <a:xfrm>
            <a:off x="5398426" y="21431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16</a:t>
            </a:r>
            <a:endParaRPr kumimoji="1" lang="en-US" altLang="zh-CN" sz="1800"/>
          </a:p>
        </p:txBody>
      </p:sp>
      <p:pic>
        <p:nvPicPr>
          <p:cNvPr id="71797" name="Picture 11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7128" y="5426076"/>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798" name="Picture 11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8674" y="4760914"/>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799" name="Picture 1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51964" y="6169026"/>
            <a:ext cx="63804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0" name="Picture 120"/>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80752" y="1568451"/>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1" name="Picture 12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76394" y="1568451"/>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2" name="Picture 12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22918" y="1938339"/>
            <a:ext cx="63804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3" name="Picture 12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07574" y="1965326"/>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4" name="Picture 12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72170" y="1093789"/>
            <a:ext cx="639763" cy="395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5" name="Picture 12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60815" y="2282826"/>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6" name="Picture 12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56323" y="1093789"/>
            <a:ext cx="638042" cy="395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7" name="Picture 12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350" y="1093789"/>
            <a:ext cx="639763" cy="395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08" name="Picture 12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1289" y="1093789"/>
            <a:ext cx="639763" cy="395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71809" name="Text Box 129"/>
          <p:cNvSpPr txBox="1">
            <a:spLocks noChangeArrowheads="1"/>
          </p:cNvSpPr>
          <p:nvPr/>
        </p:nvSpPr>
        <p:spPr bwMode="auto">
          <a:xfrm>
            <a:off x="228733" y="1052513"/>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A</a:t>
            </a:r>
          </a:p>
        </p:txBody>
      </p:sp>
      <p:sp>
        <p:nvSpPr>
          <p:cNvPr id="71810" name="Text Box 130"/>
          <p:cNvSpPr txBox="1">
            <a:spLocks noChangeArrowheads="1"/>
          </p:cNvSpPr>
          <p:nvPr/>
        </p:nvSpPr>
        <p:spPr bwMode="auto">
          <a:xfrm>
            <a:off x="1967442" y="935038"/>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B</a:t>
            </a:r>
          </a:p>
        </p:txBody>
      </p:sp>
      <p:sp>
        <p:nvSpPr>
          <p:cNvPr id="71811" name="Text Box 131"/>
          <p:cNvSpPr txBox="1">
            <a:spLocks noChangeArrowheads="1"/>
          </p:cNvSpPr>
          <p:nvPr/>
        </p:nvSpPr>
        <p:spPr bwMode="auto">
          <a:xfrm>
            <a:off x="8022829" y="1187451"/>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H</a:t>
            </a:r>
          </a:p>
        </p:txBody>
      </p:sp>
      <p:sp>
        <p:nvSpPr>
          <p:cNvPr id="71812" name="Text Box 132"/>
          <p:cNvSpPr txBox="1">
            <a:spLocks noChangeArrowheads="1"/>
          </p:cNvSpPr>
          <p:nvPr/>
        </p:nvSpPr>
        <p:spPr bwMode="auto">
          <a:xfrm>
            <a:off x="6242844" y="1860551"/>
            <a:ext cx="3642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G</a:t>
            </a:r>
          </a:p>
        </p:txBody>
      </p:sp>
      <p:sp>
        <p:nvSpPr>
          <p:cNvPr id="71813" name="Text Box 133"/>
          <p:cNvSpPr txBox="1">
            <a:spLocks noChangeArrowheads="1"/>
          </p:cNvSpPr>
          <p:nvPr/>
        </p:nvSpPr>
        <p:spPr bwMode="auto">
          <a:xfrm>
            <a:off x="5025231" y="1755776"/>
            <a:ext cx="32573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F</a:t>
            </a:r>
          </a:p>
        </p:txBody>
      </p:sp>
      <p:sp>
        <p:nvSpPr>
          <p:cNvPr id="71814" name="Text Box 134"/>
          <p:cNvSpPr txBox="1">
            <a:spLocks noChangeArrowheads="1"/>
          </p:cNvSpPr>
          <p:nvPr/>
        </p:nvSpPr>
        <p:spPr bwMode="auto">
          <a:xfrm>
            <a:off x="5298679" y="790575"/>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E</a:t>
            </a:r>
          </a:p>
        </p:txBody>
      </p:sp>
      <p:sp>
        <p:nvSpPr>
          <p:cNvPr id="71815" name="Text Box 135"/>
          <p:cNvSpPr txBox="1">
            <a:spLocks noChangeArrowheads="1"/>
          </p:cNvSpPr>
          <p:nvPr/>
        </p:nvSpPr>
        <p:spPr bwMode="auto">
          <a:xfrm>
            <a:off x="2407708" y="2178051"/>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C</a:t>
            </a:r>
          </a:p>
        </p:txBody>
      </p:sp>
      <p:sp>
        <p:nvSpPr>
          <p:cNvPr id="71816" name="Text Box 136"/>
          <p:cNvSpPr txBox="1">
            <a:spLocks noChangeArrowheads="1"/>
          </p:cNvSpPr>
          <p:nvPr/>
        </p:nvSpPr>
        <p:spPr bwMode="auto">
          <a:xfrm>
            <a:off x="2727590" y="842963"/>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D</a:t>
            </a:r>
          </a:p>
        </p:txBody>
      </p:sp>
      <p:sp>
        <p:nvSpPr>
          <p:cNvPr id="71817" name="Text Box 137"/>
          <p:cNvSpPr txBox="1">
            <a:spLocks noChangeArrowheads="1"/>
          </p:cNvSpPr>
          <p:nvPr/>
        </p:nvSpPr>
        <p:spPr bwMode="auto">
          <a:xfrm>
            <a:off x="8889603" y="1225551"/>
            <a:ext cx="2487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I</a:t>
            </a:r>
          </a:p>
        </p:txBody>
      </p:sp>
      <p:pic>
        <p:nvPicPr>
          <p:cNvPr id="71818" name="Picture 13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85648" y="4503739"/>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19" name="Picture 13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56323" y="4503739"/>
            <a:ext cx="63804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20" name="Picture 140"/>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87397" y="4552951"/>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21" name="Picture 14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76394" y="4503739"/>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22" name="Picture 14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33993" y="5376864"/>
            <a:ext cx="638042" cy="395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23" name="Picture 14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07574" y="5534026"/>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1824" name="Picture 1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38754" y="222251"/>
            <a:ext cx="1425708"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5" name="Picture 1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12067" y="222251"/>
            <a:ext cx="1425708"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6" name="Picture 14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3858" y="458789"/>
            <a:ext cx="1425708"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7" name="Picture 14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84371" y="935039"/>
            <a:ext cx="1427427"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8" name="Picture 14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76529" y="2520951"/>
            <a:ext cx="1427427"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9" name="Picture 14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56323" y="2362201"/>
            <a:ext cx="1425707"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30" name="Text Box 150"/>
          <p:cNvSpPr txBox="1">
            <a:spLocks noChangeArrowheads="1"/>
          </p:cNvSpPr>
          <p:nvPr/>
        </p:nvSpPr>
        <p:spPr bwMode="auto">
          <a:xfrm>
            <a:off x="3260725" y="2439988"/>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广域网</a:t>
            </a:r>
          </a:p>
          <a:p>
            <a:pPr eaLnBrk="1" hangingPunct="1">
              <a:spcBef>
                <a:spcPct val="0"/>
              </a:spcBef>
              <a:buClrTx/>
              <a:buSzTx/>
              <a:buFontTx/>
              <a:buNone/>
            </a:pPr>
            <a:r>
              <a:rPr kumimoji="1" lang="zh-CN" altLang="en-US" sz="1800"/>
              <a:t>   </a:t>
            </a:r>
            <a:r>
              <a:rPr kumimoji="1" lang="en-US" altLang="zh-CN" sz="1800"/>
              <a:t>W</a:t>
            </a:r>
            <a:r>
              <a:rPr kumimoji="1" lang="en-US" altLang="zh-CN" sz="1800" baseline="-25000"/>
              <a:t>5</a:t>
            </a:r>
            <a:endParaRPr kumimoji="1" lang="en-US" altLang="zh-CN" sz="1800"/>
          </a:p>
        </p:txBody>
      </p:sp>
      <p:sp>
        <p:nvSpPr>
          <p:cNvPr id="71831" name="Text Box 151"/>
          <p:cNvSpPr txBox="1">
            <a:spLocks noChangeArrowheads="1"/>
          </p:cNvSpPr>
          <p:nvPr/>
        </p:nvSpPr>
        <p:spPr bwMode="auto">
          <a:xfrm>
            <a:off x="6180931" y="2611438"/>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广域网</a:t>
            </a:r>
          </a:p>
          <a:p>
            <a:pPr eaLnBrk="1" hangingPunct="1">
              <a:spcBef>
                <a:spcPct val="0"/>
              </a:spcBef>
              <a:buClrTx/>
              <a:buSzTx/>
              <a:buFontTx/>
              <a:buNone/>
            </a:pPr>
            <a:r>
              <a:rPr kumimoji="1" lang="zh-CN" altLang="en-US" sz="1800"/>
              <a:t>   </a:t>
            </a:r>
            <a:r>
              <a:rPr kumimoji="1" lang="en-US" altLang="zh-CN" sz="1800"/>
              <a:t>W</a:t>
            </a:r>
            <a:r>
              <a:rPr kumimoji="1" lang="en-US" altLang="zh-CN" sz="1800" baseline="-25000"/>
              <a:t>3</a:t>
            </a:r>
            <a:endParaRPr kumimoji="1" lang="en-US" altLang="zh-CN" sz="1800"/>
          </a:p>
        </p:txBody>
      </p:sp>
      <p:sp>
        <p:nvSpPr>
          <p:cNvPr id="71832" name="Text Box 152"/>
          <p:cNvSpPr txBox="1">
            <a:spLocks noChangeArrowheads="1"/>
          </p:cNvSpPr>
          <p:nvPr/>
        </p:nvSpPr>
        <p:spPr bwMode="auto">
          <a:xfrm>
            <a:off x="6469856" y="998538"/>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广域网</a:t>
            </a:r>
          </a:p>
          <a:p>
            <a:pPr eaLnBrk="1" hangingPunct="1">
              <a:spcBef>
                <a:spcPct val="0"/>
              </a:spcBef>
              <a:buClrTx/>
              <a:buSzTx/>
              <a:buFontTx/>
              <a:buNone/>
            </a:pPr>
            <a:r>
              <a:rPr kumimoji="1" lang="zh-CN" altLang="en-US" sz="1800"/>
              <a:t>   </a:t>
            </a:r>
            <a:r>
              <a:rPr kumimoji="1" lang="en-US" altLang="zh-CN" sz="1800"/>
              <a:t>W</a:t>
            </a:r>
            <a:r>
              <a:rPr kumimoji="1" lang="en-US" altLang="zh-CN" sz="1800" baseline="-25000"/>
              <a:t>2</a:t>
            </a:r>
            <a:endParaRPr kumimoji="1" lang="en-US" altLang="zh-CN" sz="1800"/>
          </a:p>
        </p:txBody>
      </p:sp>
      <p:sp>
        <p:nvSpPr>
          <p:cNvPr id="71833" name="Text Box 153"/>
          <p:cNvSpPr txBox="1">
            <a:spLocks noChangeArrowheads="1"/>
          </p:cNvSpPr>
          <p:nvPr/>
        </p:nvSpPr>
        <p:spPr bwMode="auto">
          <a:xfrm>
            <a:off x="8707306" y="495300"/>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广域网</a:t>
            </a:r>
          </a:p>
          <a:p>
            <a:pPr eaLnBrk="1" hangingPunct="1">
              <a:spcBef>
                <a:spcPct val="0"/>
              </a:spcBef>
              <a:buClrTx/>
              <a:buSzTx/>
              <a:buFontTx/>
              <a:buNone/>
            </a:pPr>
            <a:r>
              <a:rPr kumimoji="1" lang="zh-CN" altLang="en-US" sz="1800"/>
              <a:t>   </a:t>
            </a:r>
            <a:r>
              <a:rPr kumimoji="1" lang="en-US" altLang="zh-CN" sz="1800"/>
              <a:t>W</a:t>
            </a:r>
            <a:r>
              <a:rPr kumimoji="1" lang="en-US" altLang="zh-CN" sz="1800" baseline="-25000"/>
              <a:t>6</a:t>
            </a:r>
            <a:endParaRPr kumimoji="1" lang="en-US" altLang="zh-CN" sz="1800"/>
          </a:p>
        </p:txBody>
      </p:sp>
      <p:sp>
        <p:nvSpPr>
          <p:cNvPr id="71834" name="Text Box 154"/>
          <p:cNvSpPr txBox="1">
            <a:spLocks noChangeArrowheads="1"/>
          </p:cNvSpPr>
          <p:nvPr/>
        </p:nvSpPr>
        <p:spPr bwMode="auto">
          <a:xfrm>
            <a:off x="3656277" y="271463"/>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广域网</a:t>
            </a:r>
          </a:p>
          <a:p>
            <a:pPr eaLnBrk="1" hangingPunct="1">
              <a:spcBef>
                <a:spcPct val="0"/>
              </a:spcBef>
              <a:buClrTx/>
              <a:buSzTx/>
              <a:buFontTx/>
              <a:buNone/>
            </a:pPr>
            <a:r>
              <a:rPr kumimoji="1" lang="zh-CN" altLang="en-US" sz="1800"/>
              <a:t>   </a:t>
            </a:r>
            <a:r>
              <a:rPr kumimoji="1" lang="en-US" altLang="zh-CN" sz="1800"/>
              <a:t>W</a:t>
            </a:r>
            <a:r>
              <a:rPr kumimoji="1" lang="en-US" altLang="zh-CN" sz="1800" baseline="-25000"/>
              <a:t>1</a:t>
            </a:r>
            <a:endParaRPr kumimoji="1" lang="en-US" altLang="zh-CN" sz="1800"/>
          </a:p>
        </p:txBody>
      </p:sp>
      <p:sp>
        <p:nvSpPr>
          <p:cNvPr id="71835" name="Text Box 155"/>
          <p:cNvSpPr txBox="1">
            <a:spLocks noChangeArrowheads="1"/>
          </p:cNvSpPr>
          <p:nvPr/>
        </p:nvSpPr>
        <p:spPr bwMode="auto">
          <a:xfrm>
            <a:off x="1312202" y="271463"/>
            <a:ext cx="8771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广域网</a:t>
            </a:r>
          </a:p>
          <a:p>
            <a:pPr eaLnBrk="1" hangingPunct="1">
              <a:spcBef>
                <a:spcPct val="0"/>
              </a:spcBef>
              <a:buClrTx/>
              <a:buSzTx/>
              <a:buFontTx/>
              <a:buNone/>
            </a:pPr>
            <a:r>
              <a:rPr kumimoji="1" lang="zh-CN" altLang="en-US" sz="1800"/>
              <a:t>   </a:t>
            </a:r>
            <a:r>
              <a:rPr kumimoji="1" lang="en-US" altLang="zh-CN" sz="1800"/>
              <a:t>W</a:t>
            </a:r>
            <a:r>
              <a:rPr kumimoji="1" lang="en-US" altLang="zh-CN" sz="1800" baseline="-25000"/>
              <a:t>4</a:t>
            </a:r>
            <a:endParaRPr kumimoji="1" lang="en-US" altLang="zh-CN" sz="1800"/>
          </a:p>
        </p:txBody>
      </p:sp>
      <p:sp>
        <p:nvSpPr>
          <p:cNvPr id="71836" name="Freeform 156"/>
          <p:cNvSpPr>
            <a:spLocks/>
          </p:cNvSpPr>
          <p:nvPr/>
        </p:nvSpPr>
        <p:spPr bwMode="auto">
          <a:xfrm>
            <a:off x="2194454" y="4754563"/>
            <a:ext cx="951045" cy="114300"/>
          </a:xfrm>
          <a:custGeom>
            <a:avLst/>
            <a:gdLst>
              <a:gd name="T0" fmla="*/ 2147483647 w 500"/>
              <a:gd name="T1" fmla="*/ 0 h 69"/>
              <a:gd name="T2" fmla="*/ 2147483647 w 500"/>
              <a:gd name="T3" fmla="*/ 2147483647 h 69"/>
              <a:gd name="T4" fmla="*/ 0 w 500"/>
              <a:gd name="T5" fmla="*/ 2147483647 h 69"/>
              <a:gd name="T6" fmla="*/ 0 60000 65536"/>
              <a:gd name="T7" fmla="*/ 0 60000 65536"/>
              <a:gd name="T8" fmla="*/ 0 60000 65536"/>
              <a:gd name="T9" fmla="*/ 0 w 500"/>
              <a:gd name="T10" fmla="*/ 0 h 69"/>
              <a:gd name="T11" fmla="*/ 500 w 500"/>
              <a:gd name="T12" fmla="*/ 69 h 69"/>
            </a:gdLst>
            <a:ahLst/>
            <a:cxnLst>
              <a:cxn ang="T6">
                <a:pos x="T0" y="T1"/>
              </a:cxn>
              <a:cxn ang="T7">
                <a:pos x="T2" y="T3"/>
              </a:cxn>
              <a:cxn ang="T8">
                <a:pos x="T4" y="T5"/>
              </a:cxn>
            </a:cxnLst>
            <a:rect l="T9" t="T10" r="T11" b="T12"/>
            <a:pathLst>
              <a:path w="500" h="69">
                <a:moveTo>
                  <a:pt x="500" y="0"/>
                </a:moveTo>
                <a:cubicBezTo>
                  <a:pt x="457" y="11"/>
                  <a:pt x="319" y="67"/>
                  <a:pt x="236" y="68"/>
                </a:cubicBezTo>
                <a:cubicBezTo>
                  <a:pt x="146" y="69"/>
                  <a:pt x="49" y="20"/>
                  <a:pt x="0" y="8"/>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837" name="Freeform 157"/>
          <p:cNvSpPr>
            <a:spLocks/>
          </p:cNvSpPr>
          <p:nvPr/>
        </p:nvSpPr>
        <p:spPr bwMode="auto">
          <a:xfrm>
            <a:off x="6927321" y="5683251"/>
            <a:ext cx="1334558" cy="119063"/>
          </a:xfrm>
          <a:custGeom>
            <a:avLst/>
            <a:gdLst>
              <a:gd name="T0" fmla="*/ 2147483647 w 702"/>
              <a:gd name="T1" fmla="*/ 0 h 72"/>
              <a:gd name="T2" fmla="*/ 2147483647 w 702"/>
              <a:gd name="T3" fmla="*/ 2147483647 h 72"/>
              <a:gd name="T4" fmla="*/ 0 w 702"/>
              <a:gd name="T5" fmla="*/ 2147483647 h 72"/>
              <a:gd name="T6" fmla="*/ 0 60000 65536"/>
              <a:gd name="T7" fmla="*/ 0 60000 65536"/>
              <a:gd name="T8" fmla="*/ 0 60000 65536"/>
              <a:gd name="T9" fmla="*/ 0 w 702"/>
              <a:gd name="T10" fmla="*/ 0 h 72"/>
              <a:gd name="T11" fmla="*/ 702 w 702"/>
              <a:gd name="T12" fmla="*/ 72 h 72"/>
            </a:gdLst>
            <a:ahLst/>
            <a:cxnLst>
              <a:cxn ang="T6">
                <a:pos x="T0" y="T1"/>
              </a:cxn>
              <a:cxn ang="T7">
                <a:pos x="T2" y="T3"/>
              </a:cxn>
              <a:cxn ang="T8">
                <a:pos x="T4" y="T5"/>
              </a:cxn>
            </a:cxnLst>
            <a:rect l="T9" t="T10" r="T11" b="T12"/>
            <a:pathLst>
              <a:path w="702" h="72">
                <a:moveTo>
                  <a:pt x="702" y="0"/>
                </a:moveTo>
                <a:cubicBezTo>
                  <a:pt x="642" y="12"/>
                  <a:pt x="459" y="71"/>
                  <a:pt x="342" y="72"/>
                </a:cubicBezTo>
                <a:cubicBezTo>
                  <a:pt x="190" y="72"/>
                  <a:pt x="71" y="20"/>
                  <a:pt x="0" y="6"/>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20946" y="5354639"/>
            <a:ext cx="2345796" cy="350837"/>
            <a:chOff x="3908" y="3373"/>
            <a:chExt cx="1364" cy="221"/>
          </a:xfrm>
        </p:grpSpPr>
        <p:sp>
          <p:nvSpPr>
            <p:cNvPr id="72860" name="Freeform 3"/>
            <p:cNvSpPr>
              <a:spLocks/>
            </p:cNvSpPr>
            <p:nvPr/>
          </p:nvSpPr>
          <p:spPr bwMode="auto">
            <a:xfrm>
              <a:off x="3908" y="3593"/>
              <a:ext cx="949" cy="1"/>
            </a:xfrm>
            <a:custGeom>
              <a:avLst/>
              <a:gdLst>
                <a:gd name="T0" fmla="*/ 0 w 850"/>
                <a:gd name="T1" fmla="*/ 0 h 1"/>
                <a:gd name="T2" fmla="*/ 10720 w 850"/>
                <a:gd name="T3" fmla="*/ 0 h 1"/>
                <a:gd name="T4" fmla="*/ 0 60000 65536"/>
                <a:gd name="T5" fmla="*/ 0 60000 65536"/>
                <a:gd name="T6" fmla="*/ 0 w 850"/>
                <a:gd name="T7" fmla="*/ 0 h 1"/>
                <a:gd name="T8" fmla="*/ 850 w 850"/>
                <a:gd name="T9" fmla="*/ 1 h 1"/>
              </a:gdLst>
              <a:ahLst/>
              <a:cxnLst>
                <a:cxn ang="T4">
                  <a:pos x="T0" y="T1"/>
                </a:cxn>
                <a:cxn ang="T5">
                  <a:pos x="T2" y="T3"/>
                </a:cxn>
              </a:cxnLst>
              <a:rect l="T6" t="T7" r="T8" b="T9"/>
              <a:pathLst>
                <a:path w="850" h="1">
                  <a:moveTo>
                    <a:pt x="0" y="0"/>
                  </a:moveTo>
                  <a:cubicBezTo>
                    <a:pt x="142" y="0"/>
                    <a:pt x="708" y="0"/>
                    <a:pt x="850"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61" name="Text Box 4"/>
            <p:cNvSpPr txBox="1">
              <a:spLocks noChangeArrowheads="1"/>
            </p:cNvSpPr>
            <p:nvPr/>
          </p:nvSpPr>
          <p:spPr bwMode="auto">
            <a:xfrm>
              <a:off x="4301" y="3373"/>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3</a:t>
              </a:r>
              <a:endParaRPr kumimoji="1" lang="en-US" altLang="zh-CN" sz="1600">
                <a:solidFill>
                  <a:schemeClr val="tx1"/>
                </a:solidFill>
                <a:latin typeface="Times New Roman" pitchFamily="18" charset="0"/>
                <a:ea typeface="宋体" pitchFamily="2" charset="-122"/>
              </a:endParaRPr>
            </a:p>
          </p:txBody>
        </p:sp>
        <p:sp>
          <p:nvSpPr>
            <p:cNvPr id="72862" name="Freeform 5"/>
            <p:cNvSpPr>
              <a:spLocks/>
            </p:cNvSpPr>
            <p:nvPr/>
          </p:nvSpPr>
          <p:spPr bwMode="auto">
            <a:xfrm>
              <a:off x="4944" y="3593"/>
              <a:ext cx="328" cy="1"/>
            </a:xfrm>
            <a:custGeom>
              <a:avLst/>
              <a:gdLst>
                <a:gd name="T0" fmla="*/ 0 w 294"/>
                <a:gd name="T1" fmla="*/ 0 h 1"/>
                <a:gd name="T2" fmla="*/ 3648 w 294"/>
                <a:gd name="T3" fmla="*/ 0 h 1"/>
                <a:gd name="T4" fmla="*/ 0 60000 65536"/>
                <a:gd name="T5" fmla="*/ 0 60000 65536"/>
                <a:gd name="T6" fmla="*/ 0 w 294"/>
                <a:gd name="T7" fmla="*/ 0 h 1"/>
                <a:gd name="T8" fmla="*/ 294 w 294"/>
                <a:gd name="T9" fmla="*/ 1 h 1"/>
              </a:gdLst>
              <a:ahLst/>
              <a:cxnLst>
                <a:cxn ang="T4">
                  <a:pos x="T0" y="T1"/>
                </a:cxn>
                <a:cxn ang="T5">
                  <a:pos x="T2" y="T3"/>
                </a:cxn>
              </a:cxnLst>
              <a:rect l="T6" t="T7" r="T8" b="T9"/>
              <a:pathLst>
                <a:path w="294" h="1">
                  <a:moveTo>
                    <a:pt x="0" y="0"/>
                  </a:moveTo>
                  <a:cubicBezTo>
                    <a:pt x="49" y="0"/>
                    <a:pt x="233" y="0"/>
                    <a:pt x="294"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72707" name="Oval 6"/>
          <p:cNvSpPr>
            <a:spLocks noChangeArrowheads="1"/>
          </p:cNvSpPr>
          <p:nvPr/>
        </p:nvSpPr>
        <p:spPr bwMode="auto">
          <a:xfrm>
            <a:off x="4412986" y="5343526"/>
            <a:ext cx="987160" cy="936625"/>
          </a:xfrm>
          <a:prstGeom prst="ellipse">
            <a:avLst/>
          </a:prstGeom>
          <a:solidFill>
            <a:srgbClr val="FFCCFF"/>
          </a:solidFill>
          <a:ln w="28575">
            <a:solidFill>
              <a:srgbClr val="FF0000"/>
            </a:solidFill>
            <a:prstDash val="sysDot"/>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kumimoji="1" lang="zh-CN" altLang="zh-CN" sz="1600">
              <a:solidFill>
                <a:schemeClr val="tx1"/>
              </a:solidFill>
              <a:latin typeface="Times New Roman" pitchFamily="18" charset="0"/>
              <a:ea typeface="宋体" pitchFamily="2" charset="-122"/>
            </a:endParaRPr>
          </a:p>
        </p:txBody>
      </p:sp>
      <p:sp>
        <p:nvSpPr>
          <p:cNvPr id="72708" name="Text Box 7"/>
          <p:cNvSpPr txBox="1">
            <a:spLocks noChangeArrowheads="1"/>
          </p:cNvSpPr>
          <p:nvPr/>
        </p:nvSpPr>
        <p:spPr bwMode="auto">
          <a:xfrm>
            <a:off x="5030392" y="260350"/>
            <a:ext cx="877163" cy="369332"/>
          </a:xfrm>
          <a:prstGeom prst="rect">
            <a:avLst/>
          </a:prstGeom>
          <a:noFill/>
          <a:ln w="9525">
            <a:solidFill>
              <a:srgbClr val="333399"/>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1800"/>
              <a:t>有向图</a:t>
            </a:r>
          </a:p>
        </p:txBody>
      </p:sp>
      <p:sp>
        <p:nvSpPr>
          <p:cNvPr id="72709" name="Oval 8"/>
          <p:cNvSpPr>
            <a:spLocks noChangeArrowheads="1"/>
          </p:cNvSpPr>
          <p:nvPr/>
        </p:nvSpPr>
        <p:spPr bwMode="auto">
          <a:xfrm>
            <a:off x="1312202" y="2022475"/>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10" name="Oval 9"/>
          <p:cNvSpPr>
            <a:spLocks noChangeArrowheads="1"/>
          </p:cNvSpPr>
          <p:nvPr/>
        </p:nvSpPr>
        <p:spPr bwMode="auto">
          <a:xfrm>
            <a:off x="4142979" y="498475"/>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11" name="Oval 10"/>
          <p:cNvSpPr>
            <a:spLocks noChangeArrowheads="1"/>
          </p:cNvSpPr>
          <p:nvPr/>
        </p:nvSpPr>
        <p:spPr bwMode="auto">
          <a:xfrm>
            <a:off x="6516292" y="1133475"/>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12" name="Oval 11"/>
          <p:cNvSpPr>
            <a:spLocks noChangeArrowheads="1"/>
          </p:cNvSpPr>
          <p:nvPr/>
        </p:nvSpPr>
        <p:spPr bwMode="auto">
          <a:xfrm>
            <a:off x="6516292" y="2798763"/>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13" name="Oval 12"/>
          <p:cNvSpPr>
            <a:spLocks noChangeArrowheads="1"/>
          </p:cNvSpPr>
          <p:nvPr/>
        </p:nvSpPr>
        <p:spPr bwMode="auto">
          <a:xfrm>
            <a:off x="8249841" y="2022475"/>
            <a:ext cx="184017"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14" name="Text Box 13"/>
          <p:cNvSpPr txBox="1">
            <a:spLocks noChangeArrowheads="1"/>
          </p:cNvSpPr>
          <p:nvPr/>
        </p:nvSpPr>
        <p:spPr bwMode="auto">
          <a:xfrm>
            <a:off x="856456" y="2005014"/>
            <a:ext cx="3978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L</a:t>
            </a:r>
            <a:r>
              <a:rPr kumimoji="1" lang="en-US" altLang="zh-CN" sz="1800" baseline="-25000"/>
              <a:t>1</a:t>
            </a:r>
            <a:endParaRPr kumimoji="1" lang="en-US" altLang="zh-CN" sz="1800"/>
          </a:p>
        </p:txBody>
      </p:sp>
      <p:sp>
        <p:nvSpPr>
          <p:cNvPr id="72715" name="Text Box 14"/>
          <p:cNvSpPr txBox="1">
            <a:spLocks noChangeArrowheads="1"/>
          </p:cNvSpPr>
          <p:nvPr/>
        </p:nvSpPr>
        <p:spPr bwMode="auto">
          <a:xfrm>
            <a:off x="8156973" y="2178051"/>
            <a:ext cx="3978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L</a:t>
            </a:r>
            <a:r>
              <a:rPr kumimoji="1" lang="en-US" altLang="zh-CN" sz="1800" baseline="-25000"/>
              <a:t>2</a:t>
            </a:r>
            <a:endParaRPr kumimoji="1" lang="en-US" altLang="zh-CN" sz="1800"/>
          </a:p>
        </p:txBody>
      </p:sp>
      <p:sp>
        <p:nvSpPr>
          <p:cNvPr id="72716" name="Text Box 15"/>
          <p:cNvSpPr txBox="1">
            <a:spLocks noChangeArrowheads="1"/>
          </p:cNvSpPr>
          <p:nvPr/>
        </p:nvSpPr>
        <p:spPr bwMode="auto">
          <a:xfrm>
            <a:off x="4234127" y="260351"/>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1</a:t>
            </a:r>
            <a:endParaRPr kumimoji="1" lang="en-US" altLang="zh-CN" sz="1800"/>
          </a:p>
        </p:txBody>
      </p:sp>
      <p:sp>
        <p:nvSpPr>
          <p:cNvPr id="72717" name="Text Box 16"/>
          <p:cNvSpPr txBox="1">
            <a:spLocks noChangeArrowheads="1"/>
          </p:cNvSpPr>
          <p:nvPr/>
        </p:nvSpPr>
        <p:spPr bwMode="auto">
          <a:xfrm>
            <a:off x="6698590" y="2719388"/>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3</a:t>
            </a:r>
            <a:endParaRPr kumimoji="1" lang="en-US" altLang="zh-CN" sz="1800"/>
          </a:p>
        </p:txBody>
      </p:sp>
      <p:sp>
        <p:nvSpPr>
          <p:cNvPr id="72718" name="Text Box 17"/>
          <p:cNvSpPr txBox="1">
            <a:spLocks noChangeArrowheads="1"/>
          </p:cNvSpPr>
          <p:nvPr/>
        </p:nvSpPr>
        <p:spPr bwMode="auto">
          <a:xfrm>
            <a:off x="6333994" y="815976"/>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2</a:t>
            </a:r>
            <a:endParaRPr kumimoji="1" lang="en-US" altLang="zh-CN" sz="1800"/>
          </a:p>
        </p:txBody>
      </p:sp>
      <p:sp>
        <p:nvSpPr>
          <p:cNvPr id="72719" name="Text Box 18"/>
          <p:cNvSpPr txBox="1">
            <a:spLocks noChangeArrowheads="1"/>
          </p:cNvSpPr>
          <p:nvPr/>
        </p:nvSpPr>
        <p:spPr bwMode="auto">
          <a:xfrm>
            <a:off x="2865173" y="631826"/>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D</a:t>
            </a:r>
          </a:p>
        </p:txBody>
      </p:sp>
      <p:sp>
        <p:nvSpPr>
          <p:cNvPr id="72720" name="Text Box 19"/>
          <p:cNvSpPr txBox="1">
            <a:spLocks noChangeArrowheads="1"/>
          </p:cNvSpPr>
          <p:nvPr/>
        </p:nvSpPr>
        <p:spPr bwMode="auto">
          <a:xfrm>
            <a:off x="1736990" y="622301"/>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B</a:t>
            </a:r>
          </a:p>
        </p:txBody>
      </p:sp>
      <p:sp>
        <p:nvSpPr>
          <p:cNvPr id="72721" name="Text Box 20"/>
          <p:cNvSpPr txBox="1">
            <a:spLocks noChangeArrowheads="1"/>
          </p:cNvSpPr>
          <p:nvPr/>
        </p:nvSpPr>
        <p:spPr bwMode="auto">
          <a:xfrm>
            <a:off x="2572808" y="2581276"/>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C</a:t>
            </a:r>
          </a:p>
        </p:txBody>
      </p:sp>
      <p:sp>
        <p:nvSpPr>
          <p:cNvPr id="72722" name="Text Box 21"/>
          <p:cNvSpPr txBox="1">
            <a:spLocks noChangeArrowheads="1"/>
          </p:cNvSpPr>
          <p:nvPr/>
        </p:nvSpPr>
        <p:spPr bwMode="auto">
          <a:xfrm>
            <a:off x="0" y="1206501"/>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A</a:t>
            </a:r>
          </a:p>
        </p:txBody>
      </p:sp>
      <p:sp>
        <p:nvSpPr>
          <p:cNvPr id="72723" name="Text Box 22"/>
          <p:cNvSpPr txBox="1">
            <a:spLocks noChangeArrowheads="1"/>
          </p:cNvSpPr>
          <p:nvPr/>
        </p:nvSpPr>
        <p:spPr bwMode="auto">
          <a:xfrm>
            <a:off x="9620514" y="1584326"/>
            <a:ext cx="2487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I</a:t>
            </a:r>
          </a:p>
        </p:txBody>
      </p:sp>
      <p:sp>
        <p:nvSpPr>
          <p:cNvPr id="72724" name="Text Box 23"/>
          <p:cNvSpPr txBox="1">
            <a:spLocks noChangeArrowheads="1"/>
          </p:cNvSpPr>
          <p:nvPr/>
        </p:nvSpPr>
        <p:spPr bwMode="auto">
          <a:xfrm>
            <a:off x="8069262" y="631826"/>
            <a:ext cx="3513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H</a:t>
            </a:r>
          </a:p>
        </p:txBody>
      </p:sp>
      <p:sp>
        <p:nvSpPr>
          <p:cNvPr id="72725" name="Text Box 24"/>
          <p:cNvSpPr txBox="1">
            <a:spLocks noChangeArrowheads="1"/>
          </p:cNvSpPr>
          <p:nvPr/>
        </p:nvSpPr>
        <p:spPr bwMode="auto">
          <a:xfrm>
            <a:off x="5969397" y="1901826"/>
            <a:ext cx="3642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G</a:t>
            </a:r>
          </a:p>
        </p:txBody>
      </p:sp>
      <p:sp>
        <p:nvSpPr>
          <p:cNvPr id="72726" name="Text Box 25"/>
          <p:cNvSpPr txBox="1">
            <a:spLocks noChangeArrowheads="1"/>
          </p:cNvSpPr>
          <p:nvPr/>
        </p:nvSpPr>
        <p:spPr bwMode="auto">
          <a:xfrm>
            <a:off x="4918604" y="1743076"/>
            <a:ext cx="32573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F</a:t>
            </a:r>
          </a:p>
        </p:txBody>
      </p:sp>
      <p:sp>
        <p:nvSpPr>
          <p:cNvPr id="72727" name="Text Box 26"/>
          <p:cNvSpPr txBox="1">
            <a:spLocks noChangeArrowheads="1"/>
          </p:cNvSpPr>
          <p:nvPr/>
        </p:nvSpPr>
        <p:spPr bwMode="auto">
          <a:xfrm>
            <a:off x="5238485" y="711200"/>
            <a:ext cx="33855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E</a:t>
            </a:r>
          </a:p>
        </p:txBody>
      </p:sp>
      <p:sp>
        <p:nvSpPr>
          <p:cNvPr id="72728" name="Freeform 27"/>
          <p:cNvSpPr>
            <a:spLocks/>
          </p:cNvSpPr>
          <p:nvPr/>
        </p:nvSpPr>
        <p:spPr bwMode="auto">
          <a:xfrm>
            <a:off x="6667633" y="1955800"/>
            <a:ext cx="1616604" cy="128588"/>
          </a:xfrm>
          <a:custGeom>
            <a:avLst/>
            <a:gdLst>
              <a:gd name="T0" fmla="*/ 0 w 850"/>
              <a:gd name="T1" fmla="*/ 2147483647 h 78"/>
              <a:gd name="T2" fmla="*/ 2147483647 w 850"/>
              <a:gd name="T3" fmla="*/ 0 h 78"/>
              <a:gd name="T4" fmla="*/ 2147483647 w 850"/>
              <a:gd name="T5" fmla="*/ 2147483647 h 78"/>
              <a:gd name="T6" fmla="*/ 0 60000 65536"/>
              <a:gd name="T7" fmla="*/ 0 60000 65536"/>
              <a:gd name="T8" fmla="*/ 0 60000 65536"/>
              <a:gd name="T9" fmla="*/ 0 w 850"/>
              <a:gd name="T10" fmla="*/ 0 h 78"/>
              <a:gd name="T11" fmla="*/ 850 w 850"/>
              <a:gd name="T12" fmla="*/ 78 h 78"/>
            </a:gdLst>
            <a:ahLst/>
            <a:cxnLst>
              <a:cxn ang="T6">
                <a:pos x="T0" y="T1"/>
              </a:cxn>
              <a:cxn ang="T7">
                <a:pos x="T2" y="T3"/>
              </a:cxn>
              <a:cxn ang="T8">
                <a:pos x="T4" y="T5"/>
              </a:cxn>
            </a:cxnLst>
            <a:rect l="T9" t="T10" r="T11" b="T12"/>
            <a:pathLst>
              <a:path w="850" h="78">
                <a:moveTo>
                  <a:pt x="0" y="78"/>
                </a:moveTo>
                <a:cubicBezTo>
                  <a:pt x="72" y="65"/>
                  <a:pt x="288" y="0"/>
                  <a:pt x="430" y="0"/>
                </a:cubicBezTo>
                <a:cubicBezTo>
                  <a:pt x="582" y="0"/>
                  <a:pt x="782" y="61"/>
                  <a:pt x="850" y="78"/>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29" name="Freeform 28"/>
          <p:cNvSpPr>
            <a:spLocks/>
          </p:cNvSpPr>
          <p:nvPr/>
        </p:nvSpPr>
        <p:spPr bwMode="auto">
          <a:xfrm>
            <a:off x="3606404" y="1146176"/>
            <a:ext cx="1516856" cy="53975"/>
          </a:xfrm>
          <a:custGeom>
            <a:avLst/>
            <a:gdLst>
              <a:gd name="T0" fmla="*/ 2147483647 w 798"/>
              <a:gd name="T1" fmla="*/ 2147483647 h 32"/>
              <a:gd name="T2" fmla="*/ 2147483647 w 798"/>
              <a:gd name="T3" fmla="*/ 0 h 32"/>
              <a:gd name="T4" fmla="*/ 0 w 798"/>
              <a:gd name="T5" fmla="*/ 2147483647 h 32"/>
              <a:gd name="T6" fmla="*/ 0 60000 65536"/>
              <a:gd name="T7" fmla="*/ 0 60000 65536"/>
              <a:gd name="T8" fmla="*/ 0 60000 65536"/>
              <a:gd name="T9" fmla="*/ 0 w 798"/>
              <a:gd name="T10" fmla="*/ 0 h 32"/>
              <a:gd name="T11" fmla="*/ 798 w 798"/>
              <a:gd name="T12" fmla="*/ 32 h 32"/>
            </a:gdLst>
            <a:ahLst/>
            <a:cxnLst>
              <a:cxn ang="T6">
                <a:pos x="T0" y="T1"/>
              </a:cxn>
              <a:cxn ang="T7">
                <a:pos x="T2" y="T3"/>
              </a:cxn>
              <a:cxn ang="T8">
                <a:pos x="T4" y="T5"/>
              </a:cxn>
            </a:cxnLst>
            <a:rect l="T9" t="T10" r="T11" b="T12"/>
            <a:pathLst>
              <a:path w="798" h="32">
                <a:moveTo>
                  <a:pt x="798" y="32"/>
                </a:moveTo>
                <a:cubicBezTo>
                  <a:pt x="723" y="27"/>
                  <a:pt x="479" y="5"/>
                  <a:pt x="346" y="0"/>
                </a:cubicBezTo>
                <a:cubicBezTo>
                  <a:pt x="194" y="0"/>
                  <a:pt x="72" y="3"/>
                  <a:pt x="0" y="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0" name="Freeform 29"/>
          <p:cNvSpPr>
            <a:spLocks/>
          </p:cNvSpPr>
          <p:nvPr/>
        </p:nvSpPr>
        <p:spPr bwMode="auto">
          <a:xfrm>
            <a:off x="3389710" y="1231901"/>
            <a:ext cx="1573609" cy="125413"/>
          </a:xfrm>
          <a:custGeom>
            <a:avLst/>
            <a:gdLst>
              <a:gd name="T0" fmla="*/ 0 w 828"/>
              <a:gd name="T1" fmla="*/ 0 h 76"/>
              <a:gd name="T2" fmla="*/ 2147483647 w 828"/>
              <a:gd name="T3" fmla="*/ 2147483647 h 76"/>
              <a:gd name="T4" fmla="*/ 2147483647 w 828"/>
              <a:gd name="T5" fmla="*/ 2147483647 h 76"/>
              <a:gd name="T6" fmla="*/ 0 60000 65536"/>
              <a:gd name="T7" fmla="*/ 0 60000 65536"/>
              <a:gd name="T8" fmla="*/ 0 60000 65536"/>
              <a:gd name="T9" fmla="*/ 0 w 828"/>
              <a:gd name="T10" fmla="*/ 0 h 76"/>
              <a:gd name="T11" fmla="*/ 828 w 828"/>
              <a:gd name="T12" fmla="*/ 76 h 76"/>
            </a:gdLst>
            <a:ahLst/>
            <a:cxnLst>
              <a:cxn ang="T6">
                <a:pos x="T0" y="T1"/>
              </a:cxn>
              <a:cxn ang="T7">
                <a:pos x="T2" y="T3"/>
              </a:cxn>
              <a:cxn ang="T8">
                <a:pos x="T4" y="T5"/>
              </a:cxn>
            </a:cxnLst>
            <a:rect l="T9" t="T10" r="T11" b="T12"/>
            <a:pathLst>
              <a:path w="828" h="76">
                <a:moveTo>
                  <a:pt x="0" y="0"/>
                </a:moveTo>
                <a:cubicBezTo>
                  <a:pt x="76" y="13"/>
                  <a:pt x="318" y="72"/>
                  <a:pt x="456" y="76"/>
                </a:cubicBezTo>
                <a:cubicBezTo>
                  <a:pt x="608" y="76"/>
                  <a:pt x="751" y="35"/>
                  <a:pt x="828" y="2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1" name="Freeform 30"/>
          <p:cNvSpPr>
            <a:spLocks/>
          </p:cNvSpPr>
          <p:nvPr/>
        </p:nvSpPr>
        <p:spPr bwMode="auto">
          <a:xfrm>
            <a:off x="6466416" y="2211388"/>
            <a:ext cx="91150" cy="615950"/>
          </a:xfrm>
          <a:custGeom>
            <a:avLst/>
            <a:gdLst>
              <a:gd name="T0" fmla="*/ 2147483647 w 48"/>
              <a:gd name="T1" fmla="*/ 0 h 373"/>
              <a:gd name="T2" fmla="*/ 2147483647 w 48"/>
              <a:gd name="T3" fmla="*/ 2147483647 h 373"/>
              <a:gd name="T4" fmla="*/ 2147483647 w 48"/>
              <a:gd name="T5" fmla="*/ 2147483647 h 373"/>
              <a:gd name="T6" fmla="*/ 0 60000 65536"/>
              <a:gd name="T7" fmla="*/ 0 60000 65536"/>
              <a:gd name="T8" fmla="*/ 0 60000 65536"/>
              <a:gd name="T9" fmla="*/ 0 w 48"/>
              <a:gd name="T10" fmla="*/ 0 h 373"/>
              <a:gd name="T11" fmla="*/ 48 w 48"/>
              <a:gd name="T12" fmla="*/ 373 h 373"/>
            </a:gdLst>
            <a:ahLst/>
            <a:cxnLst>
              <a:cxn ang="T6">
                <a:pos x="T0" y="T1"/>
              </a:cxn>
              <a:cxn ang="T7">
                <a:pos x="T2" y="T3"/>
              </a:cxn>
              <a:cxn ang="T8">
                <a:pos x="T4" y="T5"/>
              </a:cxn>
            </a:cxnLst>
            <a:rect l="T9" t="T10" r="T11" b="T12"/>
            <a:pathLst>
              <a:path w="48" h="373">
                <a:moveTo>
                  <a:pt x="38" y="0"/>
                </a:moveTo>
                <a:cubicBezTo>
                  <a:pt x="31" y="29"/>
                  <a:pt x="0" y="110"/>
                  <a:pt x="2" y="172"/>
                </a:cubicBezTo>
                <a:cubicBezTo>
                  <a:pt x="2" y="234"/>
                  <a:pt x="39" y="331"/>
                  <a:pt x="48" y="373"/>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2" name="Freeform 31"/>
          <p:cNvSpPr>
            <a:spLocks/>
          </p:cNvSpPr>
          <p:nvPr/>
        </p:nvSpPr>
        <p:spPr bwMode="auto">
          <a:xfrm>
            <a:off x="6646995" y="2243138"/>
            <a:ext cx="73951" cy="571500"/>
          </a:xfrm>
          <a:custGeom>
            <a:avLst/>
            <a:gdLst>
              <a:gd name="T0" fmla="*/ 0 w 39"/>
              <a:gd name="T1" fmla="*/ 2147483647 h 346"/>
              <a:gd name="T2" fmla="*/ 2147483647 w 39"/>
              <a:gd name="T3" fmla="*/ 2147483647 h 346"/>
              <a:gd name="T4" fmla="*/ 2147483647 w 39"/>
              <a:gd name="T5" fmla="*/ 0 h 346"/>
              <a:gd name="T6" fmla="*/ 0 60000 65536"/>
              <a:gd name="T7" fmla="*/ 0 60000 65536"/>
              <a:gd name="T8" fmla="*/ 0 60000 65536"/>
              <a:gd name="T9" fmla="*/ 0 w 39"/>
              <a:gd name="T10" fmla="*/ 0 h 346"/>
              <a:gd name="T11" fmla="*/ 39 w 39"/>
              <a:gd name="T12" fmla="*/ 346 h 346"/>
            </a:gdLst>
            <a:ahLst/>
            <a:cxnLst>
              <a:cxn ang="T6">
                <a:pos x="T0" y="T1"/>
              </a:cxn>
              <a:cxn ang="T7">
                <a:pos x="T2" y="T3"/>
              </a:cxn>
              <a:cxn ang="T8">
                <a:pos x="T4" y="T5"/>
              </a:cxn>
            </a:cxnLst>
            <a:rect l="T9" t="T10" r="T11" b="T12"/>
            <a:pathLst>
              <a:path w="39" h="346">
                <a:moveTo>
                  <a:pt x="0" y="346"/>
                </a:moveTo>
                <a:cubicBezTo>
                  <a:pt x="7" y="319"/>
                  <a:pt x="39" y="242"/>
                  <a:pt x="39" y="184"/>
                </a:cubicBezTo>
                <a:cubicBezTo>
                  <a:pt x="39" y="122"/>
                  <a:pt x="11" y="38"/>
                  <a:pt x="3"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3" name="Freeform 32"/>
          <p:cNvSpPr>
            <a:spLocks/>
          </p:cNvSpPr>
          <p:nvPr/>
        </p:nvSpPr>
        <p:spPr bwMode="auto">
          <a:xfrm>
            <a:off x="6645275" y="1285875"/>
            <a:ext cx="84270" cy="674688"/>
          </a:xfrm>
          <a:custGeom>
            <a:avLst/>
            <a:gdLst>
              <a:gd name="T0" fmla="*/ 2147483647 w 44"/>
              <a:gd name="T1" fmla="*/ 2147483647 h 409"/>
              <a:gd name="T2" fmla="*/ 2147483647 w 44"/>
              <a:gd name="T3" fmla="*/ 2147483647 h 409"/>
              <a:gd name="T4" fmla="*/ 0 w 44"/>
              <a:gd name="T5" fmla="*/ 0 h 409"/>
              <a:gd name="T6" fmla="*/ 0 60000 65536"/>
              <a:gd name="T7" fmla="*/ 0 60000 65536"/>
              <a:gd name="T8" fmla="*/ 0 60000 65536"/>
              <a:gd name="T9" fmla="*/ 0 w 44"/>
              <a:gd name="T10" fmla="*/ 0 h 409"/>
              <a:gd name="T11" fmla="*/ 44 w 44"/>
              <a:gd name="T12" fmla="*/ 409 h 409"/>
            </a:gdLst>
            <a:ahLst/>
            <a:cxnLst>
              <a:cxn ang="T6">
                <a:pos x="T0" y="T1"/>
              </a:cxn>
              <a:cxn ang="T7">
                <a:pos x="T2" y="T3"/>
              </a:cxn>
              <a:cxn ang="T8">
                <a:pos x="T4" y="T5"/>
              </a:cxn>
            </a:cxnLst>
            <a:rect l="T9" t="T10" r="T11" b="T12"/>
            <a:pathLst>
              <a:path w="44" h="409">
                <a:moveTo>
                  <a:pt x="1" y="409"/>
                </a:moveTo>
                <a:cubicBezTo>
                  <a:pt x="8" y="378"/>
                  <a:pt x="44" y="292"/>
                  <a:pt x="44" y="224"/>
                </a:cubicBezTo>
                <a:cubicBezTo>
                  <a:pt x="44" y="156"/>
                  <a:pt x="9" y="47"/>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4" name="Freeform 33"/>
          <p:cNvSpPr>
            <a:spLocks/>
          </p:cNvSpPr>
          <p:nvPr/>
        </p:nvSpPr>
        <p:spPr bwMode="auto">
          <a:xfrm>
            <a:off x="6469856" y="1265238"/>
            <a:ext cx="77391" cy="582612"/>
          </a:xfrm>
          <a:custGeom>
            <a:avLst/>
            <a:gdLst>
              <a:gd name="T0" fmla="*/ 2147483647 w 40"/>
              <a:gd name="T1" fmla="*/ 0 h 352"/>
              <a:gd name="T2" fmla="*/ 0 w 40"/>
              <a:gd name="T3" fmla="*/ 2147483647 h 352"/>
              <a:gd name="T4" fmla="*/ 2147483647 w 40"/>
              <a:gd name="T5" fmla="*/ 2147483647 h 352"/>
              <a:gd name="T6" fmla="*/ 0 60000 65536"/>
              <a:gd name="T7" fmla="*/ 0 60000 65536"/>
              <a:gd name="T8" fmla="*/ 0 60000 65536"/>
              <a:gd name="T9" fmla="*/ 0 w 40"/>
              <a:gd name="T10" fmla="*/ 0 h 352"/>
              <a:gd name="T11" fmla="*/ 40 w 40"/>
              <a:gd name="T12" fmla="*/ 352 h 352"/>
            </a:gdLst>
            <a:ahLst/>
            <a:cxnLst>
              <a:cxn ang="T6">
                <a:pos x="T0" y="T1"/>
              </a:cxn>
              <a:cxn ang="T7">
                <a:pos x="T2" y="T3"/>
              </a:cxn>
              <a:cxn ang="T8">
                <a:pos x="T4" y="T5"/>
              </a:cxn>
            </a:cxnLst>
            <a:rect l="T9" t="T10" r="T11" b="T12"/>
            <a:pathLst>
              <a:path w="40" h="352">
                <a:moveTo>
                  <a:pt x="40" y="0"/>
                </a:moveTo>
                <a:cubicBezTo>
                  <a:pt x="33" y="38"/>
                  <a:pt x="5" y="173"/>
                  <a:pt x="0" y="232"/>
                </a:cubicBezTo>
                <a:cubicBezTo>
                  <a:pt x="0" y="294"/>
                  <a:pt x="10" y="327"/>
                  <a:pt x="12" y="35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5" name="Freeform 34"/>
          <p:cNvSpPr>
            <a:spLocks/>
          </p:cNvSpPr>
          <p:nvPr/>
        </p:nvSpPr>
        <p:spPr bwMode="auto">
          <a:xfrm>
            <a:off x="5408746" y="1073151"/>
            <a:ext cx="1095507" cy="111125"/>
          </a:xfrm>
          <a:custGeom>
            <a:avLst/>
            <a:gdLst>
              <a:gd name="T0" fmla="*/ 0 w 576"/>
              <a:gd name="T1" fmla="*/ 2147483647 h 67"/>
              <a:gd name="T2" fmla="*/ 2147483647 w 576"/>
              <a:gd name="T3" fmla="*/ 0 h 67"/>
              <a:gd name="T4" fmla="*/ 2147483647 w 576"/>
              <a:gd name="T5" fmla="*/ 2147483647 h 67"/>
              <a:gd name="T6" fmla="*/ 0 60000 65536"/>
              <a:gd name="T7" fmla="*/ 0 60000 65536"/>
              <a:gd name="T8" fmla="*/ 0 60000 65536"/>
              <a:gd name="T9" fmla="*/ 0 w 576"/>
              <a:gd name="T10" fmla="*/ 0 h 67"/>
              <a:gd name="T11" fmla="*/ 576 w 576"/>
              <a:gd name="T12" fmla="*/ 67 h 67"/>
            </a:gdLst>
            <a:ahLst/>
            <a:cxnLst>
              <a:cxn ang="T6">
                <a:pos x="T0" y="T1"/>
              </a:cxn>
              <a:cxn ang="T7">
                <a:pos x="T2" y="T3"/>
              </a:cxn>
              <a:cxn ang="T8">
                <a:pos x="T4" y="T5"/>
              </a:cxn>
            </a:cxnLst>
            <a:rect l="T9" t="T10" r="T11" b="T12"/>
            <a:pathLst>
              <a:path w="576" h="67">
                <a:moveTo>
                  <a:pt x="0" y="66"/>
                </a:moveTo>
                <a:cubicBezTo>
                  <a:pt x="46" y="55"/>
                  <a:pt x="182" y="0"/>
                  <a:pt x="278" y="0"/>
                </a:cubicBezTo>
                <a:cubicBezTo>
                  <a:pt x="374" y="0"/>
                  <a:pt x="512" y="57"/>
                  <a:pt x="576" y="67"/>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6" name="Freeform 35"/>
          <p:cNvSpPr>
            <a:spLocks/>
          </p:cNvSpPr>
          <p:nvPr/>
        </p:nvSpPr>
        <p:spPr bwMode="auto">
          <a:xfrm>
            <a:off x="5615121" y="1231901"/>
            <a:ext cx="945885" cy="125413"/>
          </a:xfrm>
          <a:custGeom>
            <a:avLst/>
            <a:gdLst>
              <a:gd name="T0" fmla="*/ 2147483647 w 498"/>
              <a:gd name="T1" fmla="*/ 0 h 76"/>
              <a:gd name="T2" fmla="*/ 2147483647 w 498"/>
              <a:gd name="T3" fmla="*/ 2147483647 h 76"/>
              <a:gd name="T4" fmla="*/ 0 w 498"/>
              <a:gd name="T5" fmla="*/ 2147483647 h 76"/>
              <a:gd name="T6" fmla="*/ 0 60000 65536"/>
              <a:gd name="T7" fmla="*/ 0 60000 65536"/>
              <a:gd name="T8" fmla="*/ 0 60000 65536"/>
              <a:gd name="T9" fmla="*/ 0 w 498"/>
              <a:gd name="T10" fmla="*/ 0 h 76"/>
              <a:gd name="T11" fmla="*/ 498 w 498"/>
              <a:gd name="T12" fmla="*/ 76 h 76"/>
            </a:gdLst>
            <a:ahLst/>
            <a:cxnLst>
              <a:cxn ang="T6">
                <a:pos x="T0" y="T1"/>
              </a:cxn>
              <a:cxn ang="T7">
                <a:pos x="T2" y="T3"/>
              </a:cxn>
              <a:cxn ang="T8">
                <a:pos x="T4" y="T5"/>
              </a:cxn>
            </a:cxnLst>
            <a:rect l="T9" t="T10" r="T11" b="T12"/>
            <a:pathLst>
              <a:path w="498" h="76">
                <a:moveTo>
                  <a:pt x="498" y="0"/>
                </a:moveTo>
                <a:cubicBezTo>
                  <a:pt x="446" y="13"/>
                  <a:pt x="273" y="67"/>
                  <a:pt x="190" y="76"/>
                </a:cubicBezTo>
                <a:cubicBezTo>
                  <a:pt x="94" y="76"/>
                  <a:pt x="40" y="59"/>
                  <a:pt x="0" y="5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7" name="Freeform 36"/>
          <p:cNvSpPr>
            <a:spLocks/>
          </p:cNvSpPr>
          <p:nvPr/>
        </p:nvSpPr>
        <p:spPr bwMode="auto">
          <a:xfrm>
            <a:off x="3320918" y="1371600"/>
            <a:ext cx="1362075" cy="769938"/>
          </a:xfrm>
          <a:custGeom>
            <a:avLst/>
            <a:gdLst>
              <a:gd name="T0" fmla="*/ 2147483647 w 716"/>
              <a:gd name="T1" fmla="*/ 2147483647 h 466"/>
              <a:gd name="T2" fmla="*/ 2147483647 w 716"/>
              <a:gd name="T3" fmla="*/ 2147483647 h 466"/>
              <a:gd name="T4" fmla="*/ 0 w 716"/>
              <a:gd name="T5" fmla="*/ 0 h 466"/>
              <a:gd name="T6" fmla="*/ 0 60000 65536"/>
              <a:gd name="T7" fmla="*/ 0 60000 65536"/>
              <a:gd name="T8" fmla="*/ 0 60000 65536"/>
              <a:gd name="T9" fmla="*/ 0 w 716"/>
              <a:gd name="T10" fmla="*/ 0 h 466"/>
              <a:gd name="T11" fmla="*/ 716 w 716"/>
              <a:gd name="T12" fmla="*/ 466 h 466"/>
            </a:gdLst>
            <a:ahLst/>
            <a:cxnLst>
              <a:cxn ang="T6">
                <a:pos x="T0" y="T1"/>
              </a:cxn>
              <a:cxn ang="T7">
                <a:pos x="T2" y="T3"/>
              </a:cxn>
              <a:cxn ang="T8">
                <a:pos x="T4" y="T5"/>
              </a:cxn>
            </a:cxnLst>
            <a:rect l="T9" t="T10" r="T11" b="T12"/>
            <a:pathLst>
              <a:path w="716" h="466">
                <a:moveTo>
                  <a:pt x="716" y="466"/>
                </a:moveTo>
                <a:cubicBezTo>
                  <a:pt x="646" y="438"/>
                  <a:pt x="415" y="374"/>
                  <a:pt x="296" y="296"/>
                </a:cubicBezTo>
                <a:cubicBezTo>
                  <a:pt x="174" y="214"/>
                  <a:pt x="62" y="62"/>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8" name="Freeform 37"/>
          <p:cNvSpPr>
            <a:spLocks/>
          </p:cNvSpPr>
          <p:nvPr/>
        </p:nvSpPr>
        <p:spPr bwMode="auto">
          <a:xfrm>
            <a:off x="3283084" y="1258888"/>
            <a:ext cx="1453223" cy="766762"/>
          </a:xfrm>
          <a:custGeom>
            <a:avLst/>
            <a:gdLst>
              <a:gd name="T0" fmla="*/ 0 w 764"/>
              <a:gd name="T1" fmla="*/ 0 h 464"/>
              <a:gd name="T2" fmla="*/ 2147483647 w 764"/>
              <a:gd name="T3" fmla="*/ 2147483647 h 464"/>
              <a:gd name="T4" fmla="*/ 2147483647 w 764"/>
              <a:gd name="T5" fmla="*/ 2147483647 h 464"/>
              <a:gd name="T6" fmla="*/ 0 60000 65536"/>
              <a:gd name="T7" fmla="*/ 0 60000 65536"/>
              <a:gd name="T8" fmla="*/ 0 60000 65536"/>
              <a:gd name="T9" fmla="*/ 0 w 764"/>
              <a:gd name="T10" fmla="*/ 0 h 464"/>
              <a:gd name="T11" fmla="*/ 764 w 764"/>
              <a:gd name="T12" fmla="*/ 464 h 464"/>
            </a:gdLst>
            <a:ahLst/>
            <a:cxnLst>
              <a:cxn ang="T6">
                <a:pos x="T0" y="T1"/>
              </a:cxn>
              <a:cxn ang="T7">
                <a:pos x="T2" y="T3"/>
              </a:cxn>
              <a:cxn ang="T8">
                <a:pos x="T4" y="T5"/>
              </a:cxn>
            </a:cxnLst>
            <a:rect l="T9" t="T10" r="T11" b="T12"/>
            <a:pathLst>
              <a:path w="764" h="464">
                <a:moveTo>
                  <a:pt x="0" y="0"/>
                </a:moveTo>
                <a:cubicBezTo>
                  <a:pt x="73" y="26"/>
                  <a:pt x="317" y="79"/>
                  <a:pt x="444" y="156"/>
                </a:cubicBezTo>
                <a:cubicBezTo>
                  <a:pt x="556" y="227"/>
                  <a:pt x="697" y="400"/>
                  <a:pt x="764" y="46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39" name="Freeform 38"/>
          <p:cNvSpPr>
            <a:spLocks/>
          </p:cNvSpPr>
          <p:nvPr/>
        </p:nvSpPr>
        <p:spPr bwMode="auto">
          <a:xfrm>
            <a:off x="5135298" y="2214564"/>
            <a:ext cx="1418829" cy="650875"/>
          </a:xfrm>
          <a:custGeom>
            <a:avLst/>
            <a:gdLst>
              <a:gd name="T0" fmla="*/ 2147483647 w 746"/>
              <a:gd name="T1" fmla="*/ 2147483647 h 394"/>
              <a:gd name="T2" fmla="*/ 2147483647 w 746"/>
              <a:gd name="T3" fmla="*/ 2147483647 h 394"/>
              <a:gd name="T4" fmla="*/ 0 w 746"/>
              <a:gd name="T5" fmla="*/ 0 h 394"/>
              <a:gd name="T6" fmla="*/ 0 60000 65536"/>
              <a:gd name="T7" fmla="*/ 0 60000 65536"/>
              <a:gd name="T8" fmla="*/ 0 60000 65536"/>
              <a:gd name="T9" fmla="*/ 0 w 746"/>
              <a:gd name="T10" fmla="*/ 0 h 394"/>
              <a:gd name="T11" fmla="*/ 746 w 746"/>
              <a:gd name="T12" fmla="*/ 394 h 394"/>
            </a:gdLst>
            <a:ahLst/>
            <a:cxnLst>
              <a:cxn ang="T6">
                <a:pos x="T0" y="T1"/>
              </a:cxn>
              <a:cxn ang="T7">
                <a:pos x="T2" y="T3"/>
              </a:cxn>
              <a:cxn ang="T8">
                <a:pos x="T4" y="T5"/>
              </a:cxn>
            </a:cxnLst>
            <a:rect l="T9" t="T10" r="T11" b="T12"/>
            <a:pathLst>
              <a:path w="746" h="394">
                <a:moveTo>
                  <a:pt x="746" y="394"/>
                </a:moveTo>
                <a:cubicBezTo>
                  <a:pt x="684" y="347"/>
                  <a:pt x="502" y="180"/>
                  <a:pt x="378" y="114"/>
                </a:cubicBezTo>
                <a:cubicBezTo>
                  <a:pt x="245" y="48"/>
                  <a:pt x="79" y="24"/>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0" name="Freeform 39"/>
          <p:cNvSpPr>
            <a:spLocks/>
          </p:cNvSpPr>
          <p:nvPr/>
        </p:nvSpPr>
        <p:spPr bwMode="auto">
          <a:xfrm>
            <a:off x="4906566" y="2214563"/>
            <a:ext cx="1609725" cy="696912"/>
          </a:xfrm>
          <a:custGeom>
            <a:avLst/>
            <a:gdLst>
              <a:gd name="T0" fmla="*/ 0 w 846"/>
              <a:gd name="T1" fmla="*/ 0 h 422"/>
              <a:gd name="T2" fmla="*/ 2147483647 w 846"/>
              <a:gd name="T3" fmla="*/ 2147483647 h 422"/>
              <a:gd name="T4" fmla="*/ 2147483647 w 846"/>
              <a:gd name="T5" fmla="*/ 2147483647 h 422"/>
              <a:gd name="T6" fmla="*/ 0 60000 65536"/>
              <a:gd name="T7" fmla="*/ 0 60000 65536"/>
              <a:gd name="T8" fmla="*/ 0 60000 65536"/>
              <a:gd name="T9" fmla="*/ 0 w 846"/>
              <a:gd name="T10" fmla="*/ 0 h 422"/>
              <a:gd name="T11" fmla="*/ 846 w 846"/>
              <a:gd name="T12" fmla="*/ 422 h 422"/>
            </a:gdLst>
            <a:ahLst/>
            <a:cxnLst>
              <a:cxn ang="T6">
                <a:pos x="T0" y="T1"/>
              </a:cxn>
              <a:cxn ang="T7">
                <a:pos x="T2" y="T3"/>
              </a:cxn>
              <a:cxn ang="T8">
                <a:pos x="T4" y="T5"/>
              </a:cxn>
            </a:cxnLst>
            <a:rect l="T9" t="T10" r="T11" b="T12"/>
            <a:pathLst>
              <a:path w="846" h="422">
                <a:moveTo>
                  <a:pt x="0" y="0"/>
                </a:moveTo>
                <a:cubicBezTo>
                  <a:pt x="58" y="45"/>
                  <a:pt x="209" y="200"/>
                  <a:pt x="350" y="270"/>
                </a:cubicBezTo>
                <a:cubicBezTo>
                  <a:pt x="485" y="340"/>
                  <a:pt x="743" y="390"/>
                  <a:pt x="846" y="42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1" name="Freeform 40"/>
          <p:cNvSpPr>
            <a:spLocks/>
          </p:cNvSpPr>
          <p:nvPr/>
        </p:nvSpPr>
        <p:spPr bwMode="auto">
          <a:xfrm>
            <a:off x="8151813" y="1331914"/>
            <a:ext cx="156502" cy="733425"/>
          </a:xfrm>
          <a:custGeom>
            <a:avLst/>
            <a:gdLst>
              <a:gd name="T0" fmla="*/ 2147483647 w 82"/>
              <a:gd name="T1" fmla="*/ 2147483647 h 444"/>
              <a:gd name="T2" fmla="*/ 2147483647 w 82"/>
              <a:gd name="T3" fmla="*/ 2147483647 h 444"/>
              <a:gd name="T4" fmla="*/ 2147483647 w 82"/>
              <a:gd name="T5" fmla="*/ 0 h 444"/>
              <a:gd name="T6" fmla="*/ 0 60000 65536"/>
              <a:gd name="T7" fmla="*/ 0 60000 65536"/>
              <a:gd name="T8" fmla="*/ 0 60000 65536"/>
              <a:gd name="T9" fmla="*/ 0 w 82"/>
              <a:gd name="T10" fmla="*/ 0 h 444"/>
              <a:gd name="T11" fmla="*/ 82 w 82"/>
              <a:gd name="T12" fmla="*/ 444 h 444"/>
            </a:gdLst>
            <a:ahLst/>
            <a:cxnLst>
              <a:cxn ang="T6">
                <a:pos x="T0" y="T1"/>
              </a:cxn>
              <a:cxn ang="T7">
                <a:pos x="T2" y="T3"/>
              </a:cxn>
              <a:cxn ang="T8">
                <a:pos x="T4" y="T5"/>
              </a:cxn>
            </a:cxnLst>
            <a:rect l="T9" t="T10" r="T11" b="T12"/>
            <a:pathLst>
              <a:path w="82" h="444">
                <a:moveTo>
                  <a:pt x="82" y="444"/>
                </a:moveTo>
                <a:cubicBezTo>
                  <a:pt x="70" y="410"/>
                  <a:pt x="10" y="314"/>
                  <a:pt x="4" y="240"/>
                </a:cubicBezTo>
                <a:cubicBezTo>
                  <a:pt x="0" y="162"/>
                  <a:pt x="36" y="50"/>
                  <a:pt x="44"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2" name="Freeform 41"/>
          <p:cNvSpPr>
            <a:spLocks/>
          </p:cNvSpPr>
          <p:nvPr/>
        </p:nvSpPr>
        <p:spPr bwMode="auto">
          <a:xfrm>
            <a:off x="8330671" y="1292226"/>
            <a:ext cx="122106" cy="752475"/>
          </a:xfrm>
          <a:custGeom>
            <a:avLst/>
            <a:gdLst>
              <a:gd name="T0" fmla="*/ 0 w 64"/>
              <a:gd name="T1" fmla="*/ 0 h 456"/>
              <a:gd name="T2" fmla="*/ 2147483647 w 64"/>
              <a:gd name="T3" fmla="*/ 2147483647 h 456"/>
              <a:gd name="T4" fmla="*/ 2147483647 w 64"/>
              <a:gd name="T5" fmla="*/ 2147483647 h 456"/>
              <a:gd name="T6" fmla="*/ 0 60000 65536"/>
              <a:gd name="T7" fmla="*/ 0 60000 65536"/>
              <a:gd name="T8" fmla="*/ 0 60000 65536"/>
              <a:gd name="T9" fmla="*/ 0 w 64"/>
              <a:gd name="T10" fmla="*/ 0 h 456"/>
              <a:gd name="T11" fmla="*/ 64 w 64"/>
              <a:gd name="T12" fmla="*/ 456 h 456"/>
            </a:gdLst>
            <a:ahLst/>
            <a:cxnLst>
              <a:cxn ang="T6">
                <a:pos x="T0" y="T1"/>
              </a:cxn>
              <a:cxn ang="T7">
                <a:pos x="T2" y="T3"/>
              </a:cxn>
              <a:cxn ang="T8">
                <a:pos x="T4" y="T5"/>
              </a:cxn>
            </a:cxnLst>
            <a:rect l="T9" t="T10" r="T11" b="T12"/>
            <a:pathLst>
              <a:path w="64" h="456">
                <a:moveTo>
                  <a:pt x="0" y="0"/>
                </a:moveTo>
                <a:cubicBezTo>
                  <a:pt x="11" y="34"/>
                  <a:pt x="56" y="128"/>
                  <a:pt x="60" y="204"/>
                </a:cubicBezTo>
                <a:cubicBezTo>
                  <a:pt x="64" y="277"/>
                  <a:pt x="31" y="404"/>
                  <a:pt x="24" y="456"/>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3" name="Freeform 42"/>
          <p:cNvSpPr>
            <a:spLocks/>
          </p:cNvSpPr>
          <p:nvPr/>
        </p:nvSpPr>
        <p:spPr bwMode="auto">
          <a:xfrm>
            <a:off x="8399462" y="2135189"/>
            <a:ext cx="969963" cy="98425"/>
          </a:xfrm>
          <a:custGeom>
            <a:avLst/>
            <a:gdLst>
              <a:gd name="T0" fmla="*/ 2147483647 w 510"/>
              <a:gd name="T1" fmla="*/ 0 h 60"/>
              <a:gd name="T2" fmla="*/ 2147483647 w 510"/>
              <a:gd name="T3" fmla="*/ 2147483647 h 60"/>
              <a:gd name="T4" fmla="*/ 0 w 510"/>
              <a:gd name="T5" fmla="*/ 0 h 60"/>
              <a:gd name="T6" fmla="*/ 0 60000 65536"/>
              <a:gd name="T7" fmla="*/ 0 60000 65536"/>
              <a:gd name="T8" fmla="*/ 0 60000 65536"/>
              <a:gd name="T9" fmla="*/ 0 w 510"/>
              <a:gd name="T10" fmla="*/ 0 h 60"/>
              <a:gd name="T11" fmla="*/ 510 w 510"/>
              <a:gd name="T12" fmla="*/ 60 h 60"/>
            </a:gdLst>
            <a:ahLst/>
            <a:cxnLst>
              <a:cxn ang="T6">
                <a:pos x="T0" y="T1"/>
              </a:cxn>
              <a:cxn ang="T7">
                <a:pos x="T2" y="T3"/>
              </a:cxn>
              <a:cxn ang="T8">
                <a:pos x="T4" y="T5"/>
              </a:cxn>
            </a:cxnLst>
            <a:rect l="T9" t="T10" r="T11" b="T12"/>
            <a:pathLst>
              <a:path w="510" h="60">
                <a:moveTo>
                  <a:pt x="510" y="0"/>
                </a:moveTo>
                <a:cubicBezTo>
                  <a:pt x="471" y="10"/>
                  <a:pt x="361" y="60"/>
                  <a:pt x="276" y="60"/>
                </a:cubicBezTo>
                <a:cubicBezTo>
                  <a:pt x="191" y="60"/>
                  <a:pt x="57" y="12"/>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4" name="Freeform 43"/>
          <p:cNvSpPr>
            <a:spLocks/>
          </p:cNvSpPr>
          <p:nvPr/>
        </p:nvSpPr>
        <p:spPr bwMode="auto">
          <a:xfrm>
            <a:off x="8409781" y="1962151"/>
            <a:ext cx="765308" cy="112713"/>
          </a:xfrm>
          <a:custGeom>
            <a:avLst/>
            <a:gdLst>
              <a:gd name="T0" fmla="*/ 0 w 402"/>
              <a:gd name="T1" fmla="*/ 2147483647 h 68"/>
              <a:gd name="T2" fmla="*/ 2147483647 w 402"/>
              <a:gd name="T3" fmla="*/ 2147483647 h 68"/>
              <a:gd name="T4" fmla="*/ 2147483647 w 402"/>
              <a:gd name="T5" fmla="*/ 2147483647 h 68"/>
              <a:gd name="T6" fmla="*/ 0 60000 65536"/>
              <a:gd name="T7" fmla="*/ 0 60000 65536"/>
              <a:gd name="T8" fmla="*/ 0 60000 65536"/>
              <a:gd name="T9" fmla="*/ 0 w 402"/>
              <a:gd name="T10" fmla="*/ 0 h 68"/>
              <a:gd name="T11" fmla="*/ 402 w 402"/>
              <a:gd name="T12" fmla="*/ 68 h 68"/>
            </a:gdLst>
            <a:ahLst/>
            <a:cxnLst>
              <a:cxn ang="T6">
                <a:pos x="T0" y="T1"/>
              </a:cxn>
              <a:cxn ang="T7">
                <a:pos x="T2" y="T3"/>
              </a:cxn>
              <a:cxn ang="T8">
                <a:pos x="T4" y="T5"/>
              </a:cxn>
            </a:cxnLst>
            <a:rect l="T9" t="T10" r="T11" b="T12"/>
            <a:pathLst>
              <a:path w="402" h="68">
                <a:moveTo>
                  <a:pt x="0" y="68"/>
                </a:moveTo>
                <a:cubicBezTo>
                  <a:pt x="39" y="57"/>
                  <a:pt x="167" y="8"/>
                  <a:pt x="234" y="2"/>
                </a:cubicBezTo>
                <a:cubicBezTo>
                  <a:pt x="316" y="0"/>
                  <a:pt x="367" y="26"/>
                  <a:pt x="402" y="3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5" name="Freeform 44"/>
          <p:cNvSpPr>
            <a:spLocks/>
          </p:cNvSpPr>
          <p:nvPr/>
        </p:nvSpPr>
        <p:spPr bwMode="auto">
          <a:xfrm>
            <a:off x="672439" y="1582738"/>
            <a:ext cx="658680" cy="482600"/>
          </a:xfrm>
          <a:custGeom>
            <a:avLst/>
            <a:gdLst>
              <a:gd name="T0" fmla="*/ 2147483647 w 346"/>
              <a:gd name="T1" fmla="*/ 2147483647 h 292"/>
              <a:gd name="T2" fmla="*/ 2147483647 w 346"/>
              <a:gd name="T3" fmla="*/ 2147483647 h 292"/>
              <a:gd name="T4" fmla="*/ 2147483647 w 346"/>
              <a:gd name="T5" fmla="*/ 2147483647 h 292"/>
              <a:gd name="T6" fmla="*/ 0 w 346"/>
              <a:gd name="T7" fmla="*/ 0 h 292"/>
              <a:gd name="T8" fmla="*/ 0 60000 65536"/>
              <a:gd name="T9" fmla="*/ 0 60000 65536"/>
              <a:gd name="T10" fmla="*/ 0 60000 65536"/>
              <a:gd name="T11" fmla="*/ 0 60000 65536"/>
              <a:gd name="T12" fmla="*/ 0 w 346"/>
              <a:gd name="T13" fmla="*/ 0 h 292"/>
              <a:gd name="T14" fmla="*/ 346 w 346"/>
              <a:gd name="T15" fmla="*/ 292 h 292"/>
            </a:gdLst>
            <a:ahLst/>
            <a:cxnLst>
              <a:cxn ang="T8">
                <a:pos x="T0" y="T1"/>
              </a:cxn>
              <a:cxn ang="T9">
                <a:pos x="T2" y="T3"/>
              </a:cxn>
              <a:cxn ang="T10">
                <a:pos x="T4" y="T5"/>
              </a:cxn>
              <a:cxn ang="T11">
                <a:pos x="T6" y="T7"/>
              </a:cxn>
            </a:cxnLst>
            <a:rect l="T12" t="T13" r="T14" b="T15"/>
            <a:pathLst>
              <a:path w="346" h="292">
                <a:moveTo>
                  <a:pt x="346" y="292"/>
                </a:moveTo>
                <a:cubicBezTo>
                  <a:pt x="320" y="289"/>
                  <a:pt x="236" y="287"/>
                  <a:pt x="192" y="274"/>
                </a:cubicBezTo>
                <a:cubicBezTo>
                  <a:pt x="148" y="261"/>
                  <a:pt x="116" y="260"/>
                  <a:pt x="84" y="214"/>
                </a:cubicBezTo>
                <a:cubicBezTo>
                  <a:pt x="27" y="171"/>
                  <a:pt x="17" y="45"/>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6" name="Freeform 45"/>
          <p:cNvSpPr>
            <a:spLocks/>
          </p:cNvSpPr>
          <p:nvPr/>
        </p:nvSpPr>
        <p:spPr bwMode="auto">
          <a:xfrm>
            <a:off x="832380" y="1579563"/>
            <a:ext cx="533135" cy="452437"/>
          </a:xfrm>
          <a:custGeom>
            <a:avLst/>
            <a:gdLst>
              <a:gd name="T0" fmla="*/ 0 w 280"/>
              <a:gd name="T1" fmla="*/ 0 h 274"/>
              <a:gd name="T2" fmla="*/ 2147483647 w 280"/>
              <a:gd name="T3" fmla="*/ 2147483647 h 274"/>
              <a:gd name="T4" fmla="*/ 2147483647 w 280"/>
              <a:gd name="T5" fmla="*/ 2147483647 h 274"/>
              <a:gd name="T6" fmla="*/ 0 60000 65536"/>
              <a:gd name="T7" fmla="*/ 0 60000 65536"/>
              <a:gd name="T8" fmla="*/ 0 60000 65536"/>
              <a:gd name="T9" fmla="*/ 0 w 280"/>
              <a:gd name="T10" fmla="*/ 0 h 274"/>
              <a:gd name="T11" fmla="*/ 280 w 280"/>
              <a:gd name="T12" fmla="*/ 274 h 274"/>
            </a:gdLst>
            <a:ahLst/>
            <a:cxnLst>
              <a:cxn ang="T6">
                <a:pos x="T0" y="T1"/>
              </a:cxn>
              <a:cxn ang="T7">
                <a:pos x="T2" y="T3"/>
              </a:cxn>
              <a:cxn ang="T8">
                <a:pos x="T4" y="T5"/>
              </a:cxn>
            </a:cxnLst>
            <a:rect l="T9" t="T10" r="T11" b="T12"/>
            <a:pathLst>
              <a:path w="280" h="274">
                <a:moveTo>
                  <a:pt x="0" y="0"/>
                </a:moveTo>
                <a:cubicBezTo>
                  <a:pt x="28" y="15"/>
                  <a:pt x="121" y="44"/>
                  <a:pt x="168" y="90"/>
                </a:cubicBezTo>
                <a:cubicBezTo>
                  <a:pt x="215" y="136"/>
                  <a:pt x="257" y="236"/>
                  <a:pt x="280" y="27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7" name="Freeform 46"/>
          <p:cNvSpPr>
            <a:spLocks/>
          </p:cNvSpPr>
          <p:nvPr/>
        </p:nvSpPr>
        <p:spPr bwMode="auto">
          <a:xfrm>
            <a:off x="1484181" y="2144714"/>
            <a:ext cx="605367" cy="573087"/>
          </a:xfrm>
          <a:custGeom>
            <a:avLst/>
            <a:gdLst>
              <a:gd name="T0" fmla="*/ 2147483647 w 319"/>
              <a:gd name="T1" fmla="*/ 2147483647 h 347"/>
              <a:gd name="T2" fmla="*/ 2147483647 w 319"/>
              <a:gd name="T3" fmla="*/ 2147483647 h 347"/>
              <a:gd name="T4" fmla="*/ 0 w 319"/>
              <a:gd name="T5" fmla="*/ 0 h 347"/>
              <a:gd name="T6" fmla="*/ 0 60000 65536"/>
              <a:gd name="T7" fmla="*/ 0 60000 65536"/>
              <a:gd name="T8" fmla="*/ 0 60000 65536"/>
              <a:gd name="T9" fmla="*/ 0 w 319"/>
              <a:gd name="T10" fmla="*/ 0 h 347"/>
              <a:gd name="T11" fmla="*/ 319 w 319"/>
              <a:gd name="T12" fmla="*/ 347 h 347"/>
            </a:gdLst>
            <a:ahLst/>
            <a:cxnLst>
              <a:cxn ang="T6">
                <a:pos x="T0" y="T1"/>
              </a:cxn>
              <a:cxn ang="T7">
                <a:pos x="T2" y="T3"/>
              </a:cxn>
              <a:cxn ang="T8">
                <a:pos x="T4" y="T5"/>
              </a:cxn>
            </a:cxnLst>
            <a:rect l="T9" t="T10" r="T11" b="T12"/>
            <a:pathLst>
              <a:path w="319" h="347">
                <a:moveTo>
                  <a:pt x="319" y="347"/>
                </a:moveTo>
                <a:cubicBezTo>
                  <a:pt x="300" y="313"/>
                  <a:pt x="255" y="198"/>
                  <a:pt x="202" y="140"/>
                </a:cubicBezTo>
                <a:cubicBezTo>
                  <a:pt x="149" y="82"/>
                  <a:pt x="42" y="29"/>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8" name="Freeform 47"/>
          <p:cNvSpPr>
            <a:spLocks/>
          </p:cNvSpPr>
          <p:nvPr/>
        </p:nvSpPr>
        <p:spPr bwMode="auto">
          <a:xfrm>
            <a:off x="1387872" y="2144714"/>
            <a:ext cx="564092" cy="561975"/>
          </a:xfrm>
          <a:custGeom>
            <a:avLst/>
            <a:gdLst>
              <a:gd name="T0" fmla="*/ 0 w 296"/>
              <a:gd name="T1" fmla="*/ 0 h 340"/>
              <a:gd name="T2" fmla="*/ 2147483647 w 296"/>
              <a:gd name="T3" fmla="*/ 2147483647 h 340"/>
              <a:gd name="T4" fmla="*/ 2147483647 w 296"/>
              <a:gd name="T5" fmla="*/ 2147483647 h 340"/>
              <a:gd name="T6" fmla="*/ 0 60000 65536"/>
              <a:gd name="T7" fmla="*/ 0 60000 65536"/>
              <a:gd name="T8" fmla="*/ 0 60000 65536"/>
              <a:gd name="T9" fmla="*/ 0 w 296"/>
              <a:gd name="T10" fmla="*/ 0 h 340"/>
              <a:gd name="T11" fmla="*/ 296 w 296"/>
              <a:gd name="T12" fmla="*/ 340 h 340"/>
            </a:gdLst>
            <a:ahLst/>
            <a:cxnLst>
              <a:cxn ang="T6">
                <a:pos x="T0" y="T1"/>
              </a:cxn>
              <a:cxn ang="T7">
                <a:pos x="T2" y="T3"/>
              </a:cxn>
              <a:cxn ang="T8">
                <a:pos x="T4" y="T5"/>
              </a:cxn>
            </a:cxnLst>
            <a:rect l="T9" t="T10" r="T11" b="T12"/>
            <a:pathLst>
              <a:path w="296" h="340">
                <a:moveTo>
                  <a:pt x="0" y="0"/>
                </a:moveTo>
                <a:cubicBezTo>
                  <a:pt x="20" y="37"/>
                  <a:pt x="75" y="163"/>
                  <a:pt x="124" y="220"/>
                </a:cubicBezTo>
                <a:cubicBezTo>
                  <a:pt x="177" y="278"/>
                  <a:pt x="260" y="315"/>
                  <a:pt x="296" y="34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49" name="Freeform 48"/>
          <p:cNvSpPr>
            <a:spLocks/>
          </p:cNvSpPr>
          <p:nvPr/>
        </p:nvSpPr>
        <p:spPr bwMode="auto">
          <a:xfrm>
            <a:off x="1487621" y="1265238"/>
            <a:ext cx="402431" cy="779462"/>
          </a:xfrm>
          <a:custGeom>
            <a:avLst/>
            <a:gdLst>
              <a:gd name="T0" fmla="*/ 2147483647 w 212"/>
              <a:gd name="T1" fmla="*/ 0 h 472"/>
              <a:gd name="T2" fmla="*/ 2147483647 w 212"/>
              <a:gd name="T3" fmla="*/ 2147483647 h 472"/>
              <a:gd name="T4" fmla="*/ 0 w 212"/>
              <a:gd name="T5" fmla="*/ 2147483647 h 472"/>
              <a:gd name="T6" fmla="*/ 0 60000 65536"/>
              <a:gd name="T7" fmla="*/ 0 60000 65536"/>
              <a:gd name="T8" fmla="*/ 0 60000 65536"/>
              <a:gd name="T9" fmla="*/ 0 w 212"/>
              <a:gd name="T10" fmla="*/ 0 h 472"/>
              <a:gd name="T11" fmla="*/ 212 w 212"/>
              <a:gd name="T12" fmla="*/ 472 h 472"/>
            </a:gdLst>
            <a:ahLst/>
            <a:cxnLst>
              <a:cxn ang="T6">
                <a:pos x="T0" y="T1"/>
              </a:cxn>
              <a:cxn ang="T7">
                <a:pos x="T2" y="T3"/>
              </a:cxn>
              <a:cxn ang="T8">
                <a:pos x="T4" y="T5"/>
              </a:cxn>
            </a:cxnLst>
            <a:rect l="T9" t="T10" r="T11" b="T12"/>
            <a:pathLst>
              <a:path w="212" h="472">
                <a:moveTo>
                  <a:pt x="212" y="0"/>
                </a:moveTo>
                <a:cubicBezTo>
                  <a:pt x="202" y="44"/>
                  <a:pt x="191" y="189"/>
                  <a:pt x="156" y="268"/>
                </a:cubicBezTo>
                <a:cubicBezTo>
                  <a:pt x="120" y="346"/>
                  <a:pt x="30" y="426"/>
                  <a:pt x="0" y="472"/>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0" name="Freeform 49"/>
          <p:cNvSpPr>
            <a:spLocks/>
          </p:cNvSpPr>
          <p:nvPr/>
        </p:nvSpPr>
        <p:spPr bwMode="auto">
          <a:xfrm>
            <a:off x="1411950" y="1362076"/>
            <a:ext cx="299244" cy="703263"/>
          </a:xfrm>
          <a:custGeom>
            <a:avLst/>
            <a:gdLst>
              <a:gd name="T0" fmla="*/ 0 w 158"/>
              <a:gd name="T1" fmla="*/ 2147483647 h 426"/>
              <a:gd name="T2" fmla="*/ 2147483647 w 158"/>
              <a:gd name="T3" fmla="*/ 2147483647 h 426"/>
              <a:gd name="T4" fmla="*/ 2147483647 w 158"/>
              <a:gd name="T5" fmla="*/ 0 h 426"/>
              <a:gd name="T6" fmla="*/ 0 60000 65536"/>
              <a:gd name="T7" fmla="*/ 0 60000 65536"/>
              <a:gd name="T8" fmla="*/ 0 60000 65536"/>
              <a:gd name="T9" fmla="*/ 0 w 158"/>
              <a:gd name="T10" fmla="*/ 0 h 426"/>
              <a:gd name="T11" fmla="*/ 158 w 158"/>
              <a:gd name="T12" fmla="*/ 426 h 426"/>
            </a:gdLst>
            <a:ahLst/>
            <a:cxnLst>
              <a:cxn ang="T6">
                <a:pos x="T0" y="T1"/>
              </a:cxn>
              <a:cxn ang="T7">
                <a:pos x="T2" y="T3"/>
              </a:cxn>
              <a:cxn ang="T8">
                <a:pos x="T4" y="T5"/>
              </a:cxn>
            </a:cxnLst>
            <a:rect l="T9" t="T10" r="T11" b="T12"/>
            <a:pathLst>
              <a:path w="158" h="426">
                <a:moveTo>
                  <a:pt x="0" y="426"/>
                </a:moveTo>
                <a:cubicBezTo>
                  <a:pt x="10" y="383"/>
                  <a:pt x="38" y="237"/>
                  <a:pt x="64" y="166"/>
                </a:cubicBezTo>
                <a:cubicBezTo>
                  <a:pt x="97" y="92"/>
                  <a:pt x="139" y="35"/>
                  <a:pt x="158"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1" name="Freeform 50"/>
          <p:cNvSpPr>
            <a:spLocks/>
          </p:cNvSpPr>
          <p:nvPr/>
        </p:nvSpPr>
        <p:spPr bwMode="auto">
          <a:xfrm>
            <a:off x="1967442" y="1060451"/>
            <a:ext cx="954485" cy="112713"/>
          </a:xfrm>
          <a:custGeom>
            <a:avLst/>
            <a:gdLst>
              <a:gd name="T0" fmla="*/ 0 w 502"/>
              <a:gd name="T1" fmla="*/ 2147483647 h 68"/>
              <a:gd name="T2" fmla="*/ 2147483647 w 502"/>
              <a:gd name="T3" fmla="*/ 0 h 68"/>
              <a:gd name="T4" fmla="*/ 2147483647 w 502"/>
              <a:gd name="T5" fmla="*/ 2147483647 h 68"/>
              <a:gd name="T6" fmla="*/ 0 60000 65536"/>
              <a:gd name="T7" fmla="*/ 0 60000 65536"/>
              <a:gd name="T8" fmla="*/ 0 60000 65536"/>
              <a:gd name="T9" fmla="*/ 0 w 502"/>
              <a:gd name="T10" fmla="*/ 0 h 68"/>
              <a:gd name="T11" fmla="*/ 502 w 502"/>
              <a:gd name="T12" fmla="*/ 68 h 68"/>
            </a:gdLst>
            <a:ahLst/>
            <a:cxnLst>
              <a:cxn ang="T6">
                <a:pos x="T0" y="T1"/>
              </a:cxn>
              <a:cxn ang="T7">
                <a:pos x="T2" y="T3"/>
              </a:cxn>
              <a:cxn ang="T8">
                <a:pos x="T4" y="T5"/>
              </a:cxn>
            </a:cxnLst>
            <a:rect l="T9" t="T10" r="T11" b="T12"/>
            <a:pathLst>
              <a:path w="502" h="68">
                <a:moveTo>
                  <a:pt x="0" y="68"/>
                </a:moveTo>
                <a:cubicBezTo>
                  <a:pt x="54" y="57"/>
                  <a:pt x="240" y="7"/>
                  <a:pt x="324" y="0"/>
                </a:cubicBezTo>
                <a:cubicBezTo>
                  <a:pt x="428" y="0"/>
                  <a:pt x="465" y="21"/>
                  <a:pt x="502" y="26"/>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2" name="Freeform 51"/>
          <p:cNvSpPr>
            <a:spLocks/>
          </p:cNvSpPr>
          <p:nvPr/>
        </p:nvSpPr>
        <p:spPr bwMode="auto">
          <a:xfrm>
            <a:off x="4273683" y="671513"/>
            <a:ext cx="724032" cy="441325"/>
          </a:xfrm>
          <a:custGeom>
            <a:avLst/>
            <a:gdLst>
              <a:gd name="T0" fmla="*/ 0 w 381"/>
              <a:gd name="T1" fmla="*/ 0 h 267"/>
              <a:gd name="T2" fmla="*/ 2147483647 w 381"/>
              <a:gd name="T3" fmla="*/ 2147483647 h 267"/>
              <a:gd name="T4" fmla="*/ 2147483647 w 381"/>
              <a:gd name="T5" fmla="*/ 2147483647 h 267"/>
              <a:gd name="T6" fmla="*/ 0 60000 65536"/>
              <a:gd name="T7" fmla="*/ 0 60000 65536"/>
              <a:gd name="T8" fmla="*/ 0 60000 65536"/>
              <a:gd name="T9" fmla="*/ 0 w 381"/>
              <a:gd name="T10" fmla="*/ 0 h 267"/>
              <a:gd name="T11" fmla="*/ 381 w 381"/>
              <a:gd name="T12" fmla="*/ 267 h 267"/>
            </a:gdLst>
            <a:ahLst/>
            <a:cxnLst>
              <a:cxn ang="T6">
                <a:pos x="T0" y="T1"/>
              </a:cxn>
              <a:cxn ang="T7">
                <a:pos x="T2" y="T3"/>
              </a:cxn>
              <a:cxn ang="T8">
                <a:pos x="T4" y="T5"/>
              </a:cxn>
            </a:cxnLst>
            <a:rect l="T9" t="T10" r="T11" b="T12"/>
            <a:pathLst>
              <a:path w="381" h="267">
                <a:moveTo>
                  <a:pt x="0" y="0"/>
                </a:moveTo>
                <a:cubicBezTo>
                  <a:pt x="26" y="27"/>
                  <a:pt x="96" y="119"/>
                  <a:pt x="159" y="163"/>
                </a:cubicBezTo>
                <a:cubicBezTo>
                  <a:pt x="232" y="211"/>
                  <a:pt x="335" y="245"/>
                  <a:pt x="381" y="267"/>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3" name="Freeform 52"/>
          <p:cNvSpPr>
            <a:spLocks/>
          </p:cNvSpPr>
          <p:nvPr/>
        </p:nvSpPr>
        <p:spPr bwMode="auto">
          <a:xfrm>
            <a:off x="4316677" y="615951"/>
            <a:ext cx="861616" cy="492125"/>
          </a:xfrm>
          <a:custGeom>
            <a:avLst/>
            <a:gdLst>
              <a:gd name="T0" fmla="*/ 2147483647 w 453"/>
              <a:gd name="T1" fmla="*/ 2147483647 h 298"/>
              <a:gd name="T2" fmla="*/ 2147483647 w 453"/>
              <a:gd name="T3" fmla="*/ 2147483647 h 298"/>
              <a:gd name="T4" fmla="*/ 0 w 453"/>
              <a:gd name="T5" fmla="*/ 0 h 298"/>
              <a:gd name="T6" fmla="*/ 0 60000 65536"/>
              <a:gd name="T7" fmla="*/ 0 60000 65536"/>
              <a:gd name="T8" fmla="*/ 0 60000 65536"/>
              <a:gd name="T9" fmla="*/ 0 w 453"/>
              <a:gd name="T10" fmla="*/ 0 h 298"/>
              <a:gd name="T11" fmla="*/ 453 w 453"/>
              <a:gd name="T12" fmla="*/ 298 h 298"/>
            </a:gdLst>
            <a:ahLst/>
            <a:cxnLst>
              <a:cxn ang="T6">
                <a:pos x="T0" y="T1"/>
              </a:cxn>
              <a:cxn ang="T7">
                <a:pos x="T2" y="T3"/>
              </a:cxn>
              <a:cxn ang="T8">
                <a:pos x="T4" y="T5"/>
              </a:cxn>
            </a:cxnLst>
            <a:rect l="T9" t="T10" r="T11" b="T12"/>
            <a:pathLst>
              <a:path w="453" h="298">
                <a:moveTo>
                  <a:pt x="453" y="298"/>
                </a:moveTo>
                <a:cubicBezTo>
                  <a:pt x="422" y="267"/>
                  <a:pt x="343" y="163"/>
                  <a:pt x="268" y="113"/>
                </a:cubicBezTo>
                <a:cubicBezTo>
                  <a:pt x="193" y="63"/>
                  <a:pt x="56" y="24"/>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4" name="Freeform 53"/>
          <p:cNvSpPr>
            <a:spLocks/>
          </p:cNvSpPr>
          <p:nvPr/>
        </p:nvSpPr>
        <p:spPr bwMode="auto">
          <a:xfrm>
            <a:off x="3365633" y="555625"/>
            <a:ext cx="768746" cy="419100"/>
          </a:xfrm>
          <a:custGeom>
            <a:avLst/>
            <a:gdLst>
              <a:gd name="T0" fmla="*/ 2147483647 w 404"/>
              <a:gd name="T1" fmla="*/ 2147483647 h 254"/>
              <a:gd name="T2" fmla="*/ 2147483647 w 404"/>
              <a:gd name="T3" fmla="*/ 2147483647 h 254"/>
              <a:gd name="T4" fmla="*/ 2147483647 w 404"/>
              <a:gd name="T5" fmla="*/ 2147483647 h 254"/>
              <a:gd name="T6" fmla="*/ 0 w 404"/>
              <a:gd name="T7" fmla="*/ 2147483647 h 254"/>
              <a:gd name="T8" fmla="*/ 0 60000 65536"/>
              <a:gd name="T9" fmla="*/ 0 60000 65536"/>
              <a:gd name="T10" fmla="*/ 0 60000 65536"/>
              <a:gd name="T11" fmla="*/ 0 60000 65536"/>
              <a:gd name="T12" fmla="*/ 0 w 404"/>
              <a:gd name="T13" fmla="*/ 0 h 254"/>
              <a:gd name="T14" fmla="*/ 404 w 404"/>
              <a:gd name="T15" fmla="*/ 254 h 254"/>
            </a:gdLst>
            <a:ahLst/>
            <a:cxnLst>
              <a:cxn ang="T8">
                <a:pos x="T0" y="T1"/>
              </a:cxn>
              <a:cxn ang="T9">
                <a:pos x="T2" y="T3"/>
              </a:cxn>
              <a:cxn ang="T10">
                <a:pos x="T4" y="T5"/>
              </a:cxn>
              <a:cxn ang="T11">
                <a:pos x="T6" y="T7"/>
              </a:cxn>
            </a:cxnLst>
            <a:rect l="T12" t="T13" r="T14" b="T15"/>
            <a:pathLst>
              <a:path w="404" h="254">
                <a:moveTo>
                  <a:pt x="404" y="22"/>
                </a:moveTo>
                <a:cubicBezTo>
                  <a:pt x="380" y="21"/>
                  <a:pt x="310" y="0"/>
                  <a:pt x="258" y="14"/>
                </a:cubicBezTo>
                <a:cubicBezTo>
                  <a:pt x="206" y="28"/>
                  <a:pt x="133" y="64"/>
                  <a:pt x="90" y="104"/>
                </a:cubicBezTo>
                <a:cubicBezTo>
                  <a:pt x="16" y="152"/>
                  <a:pt x="19" y="223"/>
                  <a:pt x="0" y="254"/>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5" name="Freeform 54"/>
          <p:cNvSpPr>
            <a:spLocks/>
          </p:cNvSpPr>
          <p:nvPr/>
        </p:nvSpPr>
        <p:spPr bwMode="auto">
          <a:xfrm>
            <a:off x="3387990" y="650876"/>
            <a:ext cx="808302" cy="492125"/>
          </a:xfrm>
          <a:custGeom>
            <a:avLst/>
            <a:gdLst>
              <a:gd name="T0" fmla="*/ 0 w 425"/>
              <a:gd name="T1" fmla="*/ 2147483647 h 298"/>
              <a:gd name="T2" fmla="*/ 2147483647 w 425"/>
              <a:gd name="T3" fmla="*/ 2147483647 h 298"/>
              <a:gd name="T4" fmla="*/ 2147483647 w 425"/>
              <a:gd name="T5" fmla="*/ 0 h 298"/>
              <a:gd name="T6" fmla="*/ 0 60000 65536"/>
              <a:gd name="T7" fmla="*/ 0 60000 65536"/>
              <a:gd name="T8" fmla="*/ 0 60000 65536"/>
              <a:gd name="T9" fmla="*/ 0 w 425"/>
              <a:gd name="T10" fmla="*/ 0 h 298"/>
              <a:gd name="T11" fmla="*/ 425 w 425"/>
              <a:gd name="T12" fmla="*/ 298 h 298"/>
            </a:gdLst>
            <a:ahLst/>
            <a:cxnLst>
              <a:cxn ang="T6">
                <a:pos x="T0" y="T1"/>
              </a:cxn>
              <a:cxn ang="T7">
                <a:pos x="T2" y="T3"/>
              </a:cxn>
              <a:cxn ang="T8">
                <a:pos x="T4" y="T5"/>
              </a:cxn>
            </a:cxnLst>
            <a:rect l="T9" t="T10" r="T11" b="T12"/>
            <a:pathLst>
              <a:path w="425" h="298">
                <a:moveTo>
                  <a:pt x="0" y="298"/>
                </a:moveTo>
                <a:cubicBezTo>
                  <a:pt x="41" y="280"/>
                  <a:pt x="178" y="242"/>
                  <a:pt x="249" y="192"/>
                </a:cubicBezTo>
                <a:cubicBezTo>
                  <a:pt x="325" y="141"/>
                  <a:pt x="388" y="40"/>
                  <a:pt x="425"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56" name="Text Box 55"/>
          <p:cNvSpPr txBox="1">
            <a:spLocks noChangeArrowheads="1"/>
          </p:cNvSpPr>
          <p:nvPr/>
        </p:nvSpPr>
        <p:spPr bwMode="auto">
          <a:xfrm>
            <a:off x="6098381" y="21177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12</a:t>
            </a:r>
            <a:endParaRPr kumimoji="1" lang="en-US" altLang="zh-CN" sz="1800"/>
          </a:p>
        </p:txBody>
      </p:sp>
      <p:sp>
        <p:nvSpPr>
          <p:cNvPr id="72757" name="Text Box 56"/>
          <p:cNvSpPr txBox="1">
            <a:spLocks noChangeArrowheads="1"/>
          </p:cNvSpPr>
          <p:nvPr/>
        </p:nvSpPr>
        <p:spPr bwMode="auto">
          <a:xfrm>
            <a:off x="2674277" y="12192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2758" name="Text Box 57"/>
          <p:cNvSpPr txBox="1">
            <a:spLocks noChangeArrowheads="1"/>
          </p:cNvSpPr>
          <p:nvPr/>
        </p:nvSpPr>
        <p:spPr bwMode="auto">
          <a:xfrm>
            <a:off x="8980752" y="213995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2759" name="Text Box 58"/>
          <p:cNvSpPr txBox="1">
            <a:spLocks noChangeArrowheads="1"/>
          </p:cNvSpPr>
          <p:nvPr/>
        </p:nvSpPr>
        <p:spPr bwMode="auto">
          <a:xfrm>
            <a:off x="1958843" y="223678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2760" name="Text Box 59"/>
          <p:cNvSpPr txBox="1">
            <a:spLocks noChangeArrowheads="1"/>
          </p:cNvSpPr>
          <p:nvPr/>
        </p:nvSpPr>
        <p:spPr bwMode="auto">
          <a:xfrm>
            <a:off x="947606" y="13462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2</a:t>
            </a:r>
            <a:endParaRPr kumimoji="1" lang="en-US" altLang="zh-CN" sz="1800"/>
          </a:p>
        </p:txBody>
      </p:sp>
      <p:sp>
        <p:nvSpPr>
          <p:cNvPr id="72761" name="Text Box 60"/>
          <p:cNvSpPr txBox="1">
            <a:spLocks noChangeArrowheads="1"/>
          </p:cNvSpPr>
          <p:nvPr/>
        </p:nvSpPr>
        <p:spPr bwMode="auto">
          <a:xfrm>
            <a:off x="1776545" y="13970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2762" name="Text Box 61"/>
          <p:cNvSpPr txBox="1">
            <a:spLocks noChangeArrowheads="1"/>
          </p:cNvSpPr>
          <p:nvPr/>
        </p:nvSpPr>
        <p:spPr bwMode="auto">
          <a:xfrm>
            <a:off x="8456216" y="142557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2763" name="Text Box 62"/>
          <p:cNvSpPr txBox="1">
            <a:spLocks noChangeArrowheads="1"/>
          </p:cNvSpPr>
          <p:nvPr/>
        </p:nvSpPr>
        <p:spPr bwMode="auto">
          <a:xfrm>
            <a:off x="7429501" y="160813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3</a:t>
            </a:r>
            <a:endParaRPr kumimoji="1" lang="en-US" altLang="zh-CN" sz="1800"/>
          </a:p>
        </p:txBody>
      </p:sp>
      <p:sp>
        <p:nvSpPr>
          <p:cNvPr id="72764" name="Text Box 63"/>
          <p:cNvSpPr txBox="1">
            <a:spLocks noChangeArrowheads="1"/>
          </p:cNvSpPr>
          <p:nvPr/>
        </p:nvSpPr>
        <p:spPr bwMode="auto">
          <a:xfrm>
            <a:off x="2118783" y="755650"/>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2765" name="Text Box 64"/>
          <p:cNvSpPr txBox="1">
            <a:spLocks noChangeArrowheads="1"/>
          </p:cNvSpPr>
          <p:nvPr/>
        </p:nvSpPr>
        <p:spPr bwMode="auto">
          <a:xfrm>
            <a:off x="6698590" y="1370013"/>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13</a:t>
            </a:r>
            <a:endParaRPr kumimoji="1" lang="en-US" altLang="zh-CN" sz="1800"/>
          </a:p>
        </p:txBody>
      </p:sp>
      <p:sp>
        <p:nvSpPr>
          <p:cNvPr id="72766" name="Text Box 65"/>
          <p:cNvSpPr txBox="1">
            <a:spLocks noChangeArrowheads="1"/>
          </p:cNvSpPr>
          <p:nvPr/>
        </p:nvSpPr>
        <p:spPr bwMode="auto">
          <a:xfrm>
            <a:off x="3563408" y="6191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12</a:t>
            </a:r>
            <a:endParaRPr kumimoji="1" lang="en-US" altLang="zh-CN" sz="1800"/>
          </a:p>
        </p:txBody>
      </p:sp>
      <p:sp>
        <p:nvSpPr>
          <p:cNvPr id="72767" name="Text Box 66"/>
          <p:cNvSpPr txBox="1">
            <a:spLocks noChangeArrowheads="1"/>
          </p:cNvSpPr>
          <p:nvPr/>
        </p:nvSpPr>
        <p:spPr bwMode="auto">
          <a:xfrm>
            <a:off x="4927203" y="2395538"/>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16</a:t>
            </a:r>
            <a:endParaRPr kumimoji="1" lang="en-US" altLang="zh-CN" sz="1800"/>
          </a:p>
        </p:txBody>
      </p:sp>
      <p:sp>
        <p:nvSpPr>
          <p:cNvPr id="72768" name="Text Box 67"/>
          <p:cNvSpPr txBox="1">
            <a:spLocks noChangeArrowheads="1"/>
          </p:cNvSpPr>
          <p:nvPr/>
        </p:nvSpPr>
        <p:spPr bwMode="auto">
          <a:xfrm>
            <a:off x="4065587" y="830263"/>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7</a:t>
            </a:r>
            <a:endParaRPr kumimoji="1" lang="en-US" altLang="zh-CN" sz="1800"/>
          </a:p>
        </p:txBody>
      </p:sp>
      <p:sp>
        <p:nvSpPr>
          <p:cNvPr id="72769" name="Text Box 68"/>
          <p:cNvSpPr txBox="1">
            <a:spLocks noChangeArrowheads="1"/>
          </p:cNvSpPr>
          <p:nvPr/>
        </p:nvSpPr>
        <p:spPr bwMode="auto">
          <a:xfrm>
            <a:off x="4416425" y="126682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7</a:t>
            </a:r>
            <a:endParaRPr kumimoji="1" lang="en-US" altLang="zh-CN" sz="1800"/>
          </a:p>
        </p:txBody>
      </p:sp>
      <p:sp>
        <p:nvSpPr>
          <p:cNvPr id="72770" name="Text Box 69"/>
          <p:cNvSpPr txBox="1">
            <a:spLocks noChangeArrowheads="1"/>
          </p:cNvSpPr>
          <p:nvPr/>
        </p:nvSpPr>
        <p:spPr bwMode="auto">
          <a:xfrm>
            <a:off x="5778500" y="7620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2771" name="Text Box 70"/>
          <p:cNvSpPr txBox="1">
            <a:spLocks noChangeArrowheads="1"/>
          </p:cNvSpPr>
          <p:nvPr/>
        </p:nvSpPr>
        <p:spPr bwMode="auto">
          <a:xfrm>
            <a:off x="3594365" y="126682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2772" name="Text Box 71"/>
          <p:cNvSpPr txBox="1">
            <a:spLocks noChangeArrowheads="1"/>
          </p:cNvSpPr>
          <p:nvPr/>
        </p:nvSpPr>
        <p:spPr bwMode="auto">
          <a:xfrm>
            <a:off x="3412067" y="1584326"/>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8</a:t>
            </a:r>
            <a:endParaRPr kumimoji="1" lang="en-US" altLang="zh-CN" sz="1800"/>
          </a:p>
        </p:txBody>
      </p:sp>
      <p:sp>
        <p:nvSpPr>
          <p:cNvPr id="72773" name="Text Box 72"/>
          <p:cNvSpPr txBox="1">
            <a:spLocks noChangeArrowheads="1"/>
          </p:cNvSpPr>
          <p:nvPr/>
        </p:nvSpPr>
        <p:spPr bwMode="auto">
          <a:xfrm>
            <a:off x="4873889" y="631826"/>
            <a:ext cx="4411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10</a:t>
            </a:r>
            <a:endParaRPr kumimoji="1" lang="en-US" altLang="zh-CN" sz="1800"/>
          </a:p>
        </p:txBody>
      </p:sp>
      <p:sp>
        <p:nvSpPr>
          <p:cNvPr id="72774" name="Text Box 73"/>
          <p:cNvSpPr txBox="1">
            <a:spLocks noChangeArrowheads="1"/>
          </p:cNvSpPr>
          <p:nvPr/>
        </p:nvSpPr>
        <p:spPr bwMode="auto">
          <a:xfrm>
            <a:off x="741231" y="339726"/>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4</a:t>
            </a:r>
            <a:endParaRPr kumimoji="1" lang="en-US" altLang="zh-CN" sz="1800"/>
          </a:p>
        </p:txBody>
      </p:sp>
      <p:sp>
        <p:nvSpPr>
          <p:cNvPr id="72775" name="Oval 74"/>
          <p:cNvSpPr>
            <a:spLocks noChangeArrowheads="1"/>
          </p:cNvSpPr>
          <p:nvPr/>
        </p:nvSpPr>
        <p:spPr bwMode="auto">
          <a:xfrm>
            <a:off x="650082" y="563563"/>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76" name="Oval 75"/>
          <p:cNvSpPr>
            <a:spLocks noChangeArrowheads="1"/>
          </p:cNvSpPr>
          <p:nvPr/>
        </p:nvSpPr>
        <p:spPr bwMode="auto">
          <a:xfrm>
            <a:off x="3685515" y="2719388"/>
            <a:ext cx="182298"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77" name="Oval 76"/>
          <p:cNvSpPr>
            <a:spLocks noChangeArrowheads="1"/>
          </p:cNvSpPr>
          <p:nvPr/>
        </p:nvSpPr>
        <p:spPr bwMode="auto">
          <a:xfrm>
            <a:off x="9254200" y="1054100"/>
            <a:ext cx="184017" cy="15875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78" name="Text Box 77"/>
          <p:cNvSpPr txBox="1">
            <a:spLocks noChangeArrowheads="1"/>
          </p:cNvSpPr>
          <p:nvPr/>
        </p:nvSpPr>
        <p:spPr bwMode="auto">
          <a:xfrm>
            <a:off x="9073621" y="736601"/>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6</a:t>
            </a:r>
            <a:endParaRPr kumimoji="1" lang="en-US" altLang="zh-CN" sz="1800"/>
          </a:p>
        </p:txBody>
      </p:sp>
      <p:sp>
        <p:nvSpPr>
          <p:cNvPr id="72779" name="Freeform 78"/>
          <p:cNvSpPr>
            <a:spLocks/>
          </p:cNvSpPr>
          <p:nvPr/>
        </p:nvSpPr>
        <p:spPr bwMode="auto">
          <a:xfrm>
            <a:off x="9357388" y="1203326"/>
            <a:ext cx="91148" cy="752475"/>
          </a:xfrm>
          <a:custGeom>
            <a:avLst/>
            <a:gdLst>
              <a:gd name="T0" fmla="*/ 2147483647 w 48"/>
              <a:gd name="T1" fmla="*/ 2147483647 h 456"/>
              <a:gd name="T2" fmla="*/ 0 w 48"/>
              <a:gd name="T3" fmla="*/ 0 h 456"/>
              <a:gd name="T4" fmla="*/ 0 60000 65536"/>
              <a:gd name="T5" fmla="*/ 0 60000 65536"/>
              <a:gd name="T6" fmla="*/ 0 w 48"/>
              <a:gd name="T7" fmla="*/ 0 h 456"/>
              <a:gd name="T8" fmla="*/ 48 w 48"/>
              <a:gd name="T9" fmla="*/ 456 h 456"/>
            </a:gdLst>
            <a:ahLst/>
            <a:cxnLst>
              <a:cxn ang="T4">
                <a:pos x="T0" y="T1"/>
              </a:cxn>
              <a:cxn ang="T5">
                <a:pos x="T2" y="T3"/>
              </a:cxn>
            </a:cxnLst>
            <a:rect l="T6" t="T7" r="T8" b="T9"/>
            <a:pathLst>
              <a:path w="48" h="456">
                <a:moveTo>
                  <a:pt x="48" y="456"/>
                </a:moveTo>
                <a:cubicBezTo>
                  <a:pt x="40" y="380"/>
                  <a:pt x="10" y="95"/>
                  <a:pt x="0"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80" name="Text Box 79"/>
          <p:cNvSpPr txBox="1">
            <a:spLocks noChangeArrowheads="1"/>
          </p:cNvSpPr>
          <p:nvPr/>
        </p:nvSpPr>
        <p:spPr bwMode="auto">
          <a:xfrm>
            <a:off x="9083940" y="138588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4</a:t>
            </a:r>
            <a:endParaRPr kumimoji="1" lang="en-US" altLang="zh-CN" sz="1800"/>
          </a:p>
        </p:txBody>
      </p:sp>
      <p:sp>
        <p:nvSpPr>
          <p:cNvPr id="72781" name="Text Box 80"/>
          <p:cNvSpPr txBox="1">
            <a:spLocks noChangeArrowheads="1"/>
          </p:cNvSpPr>
          <p:nvPr/>
        </p:nvSpPr>
        <p:spPr bwMode="auto">
          <a:xfrm>
            <a:off x="3159258" y="2420938"/>
            <a:ext cx="4876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800"/>
              <a:t>W</a:t>
            </a:r>
            <a:r>
              <a:rPr kumimoji="1" lang="en-US" altLang="zh-CN" sz="1800" baseline="-25000"/>
              <a:t>5</a:t>
            </a:r>
            <a:endParaRPr kumimoji="1" lang="en-US" altLang="zh-CN" sz="1800"/>
          </a:p>
        </p:txBody>
      </p:sp>
      <p:sp>
        <p:nvSpPr>
          <p:cNvPr id="72782" name="Freeform 81"/>
          <p:cNvSpPr>
            <a:spLocks/>
          </p:cNvSpPr>
          <p:nvPr/>
        </p:nvSpPr>
        <p:spPr bwMode="auto">
          <a:xfrm>
            <a:off x="3845455" y="2254250"/>
            <a:ext cx="947606" cy="495300"/>
          </a:xfrm>
          <a:custGeom>
            <a:avLst/>
            <a:gdLst>
              <a:gd name="T0" fmla="*/ 2147483647 w 498"/>
              <a:gd name="T1" fmla="*/ 0 h 300"/>
              <a:gd name="T2" fmla="*/ 0 w 498"/>
              <a:gd name="T3" fmla="*/ 2147483647 h 300"/>
              <a:gd name="T4" fmla="*/ 0 60000 65536"/>
              <a:gd name="T5" fmla="*/ 0 60000 65536"/>
              <a:gd name="T6" fmla="*/ 0 w 498"/>
              <a:gd name="T7" fmla="*/ 0 h 300"/>
              <a:gd name="T8" fmla="*/ 498 w 498"/>
              <a:gd name="T9" fmla="*/ 300 h 300"/>
            </a:gdLst>
            <a:ahLst/>
            <a:cxnLst>
              <a:cxn ang="T4">
                <a:pos x="T0" y="T1"/>
              </a:cxn>
              <a:cxn ang="T5">
                <a:pos x="T2" y="T3"/>
              </a:cxn>
            </a:cxnLst>
            <a:rect l="T6" t="T7" r="T8" b="T9"/>
            <a:pathLst>
              <a:path w="498" h="300">
                <a:moveTo>
                  <a:pt x="498" y="0"/>
                </a:moveTo>
                <a:cubicBezTo>
                  <a:pt x="415" y="50"/>
                  <a:pt x="104" y="238"/>
                  <a:pt x="0" y="30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83" name="Text Box 82"/>
          <p:cNvSpPr txBox="1">
            <a:spLocks noChangeArrowheads="1"/>
          </p:cNvSpPr>
          <p:nvPr/>
        </p:nvSpPr>
        <p:spPr bwMode="auto">
          <a:xfrm>
            <a:off x="4290881" y="23368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6</a:t>
            </a:r>
            <a:endParaRPr kumimoji="1" lang="en-US" altLang="zh-CN" sz="1800"/>
          </a:p>
        </p:txBody>
      </p:sp>
      <p:sp>
        <p:nvSpPr>
          <p:cNvPr id="72784" name="Freeform 83"/>
          <p:cNvSpPr>
            <a:spLocks/>
          </p:cNvSpPr>
          <p:nvPr/>
        </p:nvSpPr>
        <p:spPr bwMode="auto">
          <a:xfrm>
            <a:off x="729192" y="696913"/>
            <a:ext cx="1720" cy="665162"/>
          </a:xfrm>
          <a:custGeom>
            <a:avLst/>
            <a:gdLst>
              <a:gd name="T0" fmla="*/ 2147483647 w 1"/>
              <a:gd name="T1" fmla="*/ 2147483647 h 402"/>
              <a:gd name="T2" fmla="*/ 2147483647 w 1"/>
              <a:gd name="T3" fmla="*/ 0 h 402"/>
              <a:gd name="T4" fmla="*/ 0 60000 65536"/>
              <a:gd name="T5" fmla="*/ 0 60000 65536"/>
              <a:gd name="T6" fmla="*/ 0 w 1"/>
              <a:gd name="T7" fmla="*/ 0 h 402"/>
              <a:gd name="T8" fmla="*/ 1 w 1"/>
              <a:gd name="T9" fmla="*/ 402 h 402"/>
            </a:gdLst>
            <a:ahLst/>
            <a:cxnLst>
              <a:cxn ang="T4">
                <a:pos x="T0" y="T1"/>
              </a:cxn>
              <a:cxn ang="T5">
                <a:pos x="T2" y="T3"/>
              </a:cxn>
            </a:cxnLst>
            <a:rect l="T6" t="T7" r="T8" b="T9"/>
            <a:pathLst>
              <a:path w="1" h="402">
                <a:moveTo>
                  <a:pt x="1" y="402"/>
                </a:moveTo>
                <a:cubicBezTo>
                  <a:pt x="0" y="335"/>
                  <a:pt x="1" y="84"/>
                  <a:pt x="1" y="0"/>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85" name="Text Box 84"/>
          <p:cNvSpPr txBox="1">
            <a:spLocks noChangeArrowheads="1"/>
          </p:cNvSpPr>
          <p:nvPr/>
        </p:nvSpPr>
        <p:spPr bwMode="auto">
          <a:xfrm>
            <a:off x="696516" y="850901"/>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800"/>
              <a:t>5</a:t>
            </a:r>
            <a:endParaRPr kumimoji="1" lang="en-US" altLang="zh-CN" sz="1800"/>
          </a:p>
        </p:txBody>
      </p:sp>
      <p:pic>
        <p:nvPicPr>
          <p:cNvPr id="72786" name="Picture 8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87128" y="1897064"/>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87" name="Picture 8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8674" y="1231901"/>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88" name="Picture 8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51964" y="2640014"/>
            <a:ext cx="63804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89" name="Picture 8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85648" y="974726"/>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90" name="Picture 8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56323" y="974726"/>
            <a:ext cx="63804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91" name="Picture 90"/>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87397" y="1023939"/>
            <a:ext cx="63804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92" name="Picture 9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76394" y="974726"/>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93" name="Picture 9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33993" y="1847850"/>
            <a:ext cx="638042" cy="39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794" name="Picture 9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07574" y="2005014"/>
            <a:ext cx="639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72795" name="Freeform 94"/>
          <p:cNvSpPr>
            <a:spLocks/>
          </p:cNvSpPr>
          <p:nvPr/>
        </p:nvSpPr>
        <p:spPr bwMode="auto">
          <a:xfrm>
            <a:off x="2194454" y="1225550"/>
            <a:ext cx="951045" cy="114300"/>
          </a:xfrm>
          <a:custGeom>
            <a:avLst/>
            <a:gdLst>
              <a:gd name="T0" fmla="*/ 2147483647 w 500"/>
              <a:gd name="T1" fmla="*/ 0 h 69"/>
              <a:gd name="T2" fmla="*/ 2147483647 w 500"/>
              <a:gd name="T3" fmla="*/ 2147483647 h 69"/>
              <a:gd name="T4" fmla="*/ 0 w 500"/>
              <a:gd name="T5" fmla="*/ 2147483647 h 69"/>
              <a:gd name="T6" fmla="*/ 0 60000 65536"/>
              <a:gd name="T7" fmla="*/ 0 60000 65536"/>
              <a:gd name="T8" fmla="*/ 0 60000 65536"/>
              <a:gd name="T9" fmla="*/ 0 w 500"/>
              <a:gd name="T10" fmla="*/ 0 h 69"/>
              <a:gd name="T11" fmla="*/ 500 w 500"/>
              <a:gd name="T12" fmla="*/ 69 h 69"/>
            </a:gdLst>
            <a:ahLst/>
            <a:cxnLst>
              <a:cxn ang="T6">
                <a:pos x="T0" y="T1"/>
              </a:cxn>
              <a:cxn ang="T7">
                <a:pos x="T2" y="T3"/>
              </a:cxn>
              <a:cxn ang="T8">
                <a:pos x="T4" y="T5"/>
              </a:cxn>
            </a:cxnLst>
            <a:rect l="T9" t="T10" r="T11" b="T12"/>
            <a:pathLst>
              <a:path w="500" h="69">
                <a:moveTo>
                  <a:pt x="500" y="0"/>
                </a:moveTo>
                <a:cubicBezTo>
                  <a:pt x="457" y="11"/>
                  <a:pt x="319" y="67"/>
                  <a:pt x="236" y="68"/>
                </a:cubicBezTo>
                <a:cubicBezTo>
                  <a:pt x="146" y="69"/>
                  <a:pt x="49" y="20"/>
                  <a:pt x="0" y="8"/>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96" name="Freeform 95"/>
          <p:cNvSpPr>
            <a:spLocks/>
          </p:cNvSpPr>
          <p:nvPr/>
        </p:nvSpPr>
        <p:spPr bwMode="auto">
          <a:xfrm>
            <a:off x="6927321" y="2154238"/>
            <a:ext cx="1334558" cy="119062"/>
          </a:xfrm>
          <a:custGeom>
            <a:avLst/>
            <a:gdLst>
              <a:gd name="T0" fmla="*/ 2147483647 w 702"/>
              <a:gd name="T1" fmla="*/ 0 h 72"/>
              <a:gd name="T2" fmla="*/ 2147483647 w 702"/>
              <a:gd name="T3" fmla="*/ 2147483647 h 72"/>
              <a:gd name="T4" fmla="*/ 0 w 702"/>
              <a:gd name="T5" fmla="*/ 2147483647 h 72"/>
              <a:gd name="T6" fmla="*/ 0 60000 65536"/>
              <a:gd name="T7" fmla="*/ 0 60000 65536"/>
              <a:gd name="T8" fmla="*/ 0 60000 65536"/>
              <a:gd name="T9" fmla="*/ 0 w 702"/>
              <a:gd name="T10" fmla="*/ 0 h 72"/>
              <a:gd name="T11" fmla="*/ 702 w 702"/>
              <a:gd name="T12" fmla="*/ 72 h 72"/>
            </a:gdLst>
            <a:ahLst/>
            <a:cxnLst>
              <a:cxn ang="T6">
                <a:pos x="T0" y="T1"/>
              </a:cxn>
              <a:cxn ang="T7">
                <a:pos x="T2" y="T3"/>
              </a:cxn>
              <a:cxn ang="T8">
                <a:pos x="T4" y="T5"/>
              </a:cxn>
            </a:cxnLst>
            <a:rect l="T9" t="T10" r="T11" b="T12"/>
            <a:pathLst>
              <a:path w="702" h="72">
                <a:moveTo>
                  <a:pt x="702" y="0"/>
                </a:moveTo>
                <a:cubicBezTo>
                  <a:pt x="642" y="12"/>
                  <a:pt x="459" y="71"/>
                  <a:pt x="342" y="72"/>
                </a:cubicBezTo>
                <a:cubicBezTo>
                  <a:pt x="190" y="72"/>
                  <a:pt x="71" y="20"/>
                  <a:pt x="0" y="6"/>
                </a:cubicBezTo>
              </a:path>
            </a:pathLst>
          </a:custGeom>
          <a:noFill/>
          <a:ln w="19050">
            <a:solidFill>
              <a:schemeClr val="tx1"/>
            </a:solidFill>
            <a:round/>
            <a:headEn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797" name="Oval 96"/>
          <p:cNvSpPr>
            <a:spLocks noChangeArrowheads="1"/>
          </p:cNvSpPr>
          <p:nvPr/>
        </p:nvSpPr>
        <p:spPr bwMode="auto">
          <a:xfrm>
            <a:off x="1313922" y="5634038"/>
            <a:ext cx="184018" cy="1762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98" name="Oval 97"/>
          <p:cNvSpPr>
            <a:spLocks noChangeArrowheads="1"/>
          </p:cNvSpPr>
          <p:nvPr/>
        </p:nvSpPr>
        <p:spPr bwMode="auto">
          <a:xfrm>
            <a:off x="4170495" y="3954464"/>
            <a:ext cx="184017" cy="17462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799" name="Oval 98"/>
          <p:cNvSpPr>
            <a:spLocks noChangeArrowheads="1"/>
          </p:cNvSpPr>
          <p:nvPr/>
        </p:nvSpPr>
        <p:spPr bwMode="auto">
          <a:xfrm>
            <a:off x="6566164" y="4654551"/>
            <a:ext cx="185738" cy="17462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800" name="Oval 99"/>
          <p:cNvSpPr>
            <a:spLocks noChangeArrowheads="1"/>
          </p:cNvSpPr>
          <p:nvPr/>
        </p:nvSpPr>
        <p:spPr bwMode="auto">
          <a:xfrm>
            <a:off x="6543808" y="6523038"/>
            <a:ext cx="184017" cy="1762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801" name="Oval 100"/>
          <p:cNvSpPr>
            <a:spLocks noChangeArrowheads="1"/>
          </p:cNvSpPr>
          <p:nvPr/>
        </p:nvSpPr>
        <p:spPr bwMode="auto">
          <a:xfrm>
            <a:off x="8318633" y="5634038"/>
            <a:ext cx="184017" cy="176212"/>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802" name="Text Box 101"/>
          <p:cNvSpPr txBox="1">
            <a:spLocks noChangeArrowheads="1"/>
          </p:cNvSpPr>
          <p:nvPr/>
        </p:nvSpPr>
        <p:spPr bwMode="auto">
          <a:xfrm>
            <a:off x="1014677" y="5665789"/>
            <a:ext cx="37863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L</a:t>
            </a:r>
            <a:r>
              <a:rPr kumimoji="1" lang="en-US" altLang="zh-CN" sz="1600" baseline="-25000">
                <a:solidFill>
                  <a:schemeClr val="tx1"/>
                </a:solidFill>
                <a:latin typeface="Times New Roman" pitchFamily="18" charset="0"/>
                <a:ea typeface="宋体" pitchFamily="2" charset="-122"/>
              </a:rPr>
              <a:t>1</a:t>
            </a:r>
            <a:endParaRPr kumimoji="1" lang="en-US" altLang="zh-CN" sz="1600">
              <a:solidFill>
                <a:schemeClr val="tx1"/>
              </a:solidFill>
              <a:latin typeface="Times New Roman" pitchFamily="18" charset="0"/>
              <a:ea typeface="宋体" pitchFamily="2" charset="-122"/>
            </a:endParaRPr>
          </a:p>
        </p:txBody>
      </p:sp>
      <p:sp>
        <p:nvSpPr>
          <p:cNvPr id="72803" name="Text Box 102"/>
          <p:cNvSpPr txBox="1">
            <a:spLocks noChangeArrowheads="1"/>
          </p:cNvSpPr>
          <p:nvPr/>
        </p:nvSpPr>
        <p:spPr bwMode="auto">
          <a:xfrm>
            <a:off x="8179330" y="5251450"/>
            <a:ext cx="37863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L</a:t>
            </a:r>
            <a:r>
              <a:rPr kumimoji="1" lang="en-US" altLang="zh-CN" sz="1600" baseline="-25000">
                <a:solidFill>
                  <a:schemeClr val="tx1"/>
                </a:solidFill>
                <a:latin typeface="Times New Roman" pitchFamily="18" charset="0"/>
                <a:ea typeface="宋体" pitchFamily="2" charset="-122"/>
              </a:rPr>
              <a:t>2</a:t>
            </a:r>
            <a:endParaRPr kumimoji="1" lang="en-US" altLang="zh-CN" sz="1600">
              <a:solidFill>
                <a:schemeClr val="tx1"/>
              </a:solidFill>
              <a:latin typeface="Times New Roman" pitchFamily="18" charset="0"/>
              <a:ea typeface="宋体" pitchFamily="2" charset="-122"/>
            </a:endParaRPr>
          </a:p>
        </p:txBody>
      </p:sp>
      <p:sp>
        <p:nvSpPr>
          <p:cNvPr id="72804" name="Text Box 103"/>
          <p:cNvSpPr txBox="1">
            <a:spLocks noChangeArrowheads="1"/>
          </p:cNvSpPr>
          <p:nvPr/>
        </p:nvSpPr>
        <p:spPr bwMode="auto">
          <a:xfrm>
            <a:off x="4263365" y="3719514"/>
            <a:ext cx="4475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W</a:t>
            </a:r>
            <a:r>
              <a:rPr kumimoji="1" lang="en-US" altLang="zh-CN" sz="1600" baseline="-25000">
                <a:solidFill>
                  <a:schemeClr val="tx1"/>
                </a:solidFill>
                <a:latin typeface="Times New Roman" pitchFamily="18" charset="0"/>
                <a:ea typeface="宋体" pitchFamily="2" charset="-122"/>
              </a:rPr>
              <a:t>1</a:t>
            </a:r>
            <a:endParaRPr kumimoji="1" lang="en-US" altLang="zh-CN" sz="1600">
              <a:solidFill>
                <a:schemeClr val="tx1"/>
              </a:solidFill>
              <a:latin typeface="Times New Roman" pitchFamily="18" charset="0"/>
              <a:ea typeface="宋体" pitchFamily="2" charset="-122"/>
            </a:endParaRPr>
          </a:p>
        </p:txBody>
      </p:sp>
      <p:sp>
        <p:nvSpPr>
          <p:cNvPr id="72805" name="Text Box 104"/>
          <p:cNvSpPr txBox="1">
            <a:spLocks noChangeArrowheads="1"/>
          </p:cNvSpPr>
          <p:nvPr/>
        </p:nvSpPr>
        <p:spPr bwMode="auto">
          <a:xfrm>
            <a:off x="6681392" y="6475414"/>
            <a:ext cx="4475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W</a:t>
            </a:r>
            <a:r>
              <a:rPr kumimoji="1" lang="en-US" altLang="zh-CN" sz="1600" baseline="-25000">
                <a:solidFill>
                  <a:schemeClr val="tx1"/>
                </a:solidFill>
                <a:latin typeface="Times New Roman" pitchFamily="18" charset="0"/>
                <a:ea typeface="宋体" pitchFamily="2" charset="-122"/>
              </a:rPr>
              <a:t>3</a:t>
            </a:r>
            <a:endParaRPr kumimoji="1" lang="en-US" altLang="zh-CN" sz="1600">
              <a:solidFill>
                <a:schemeClr val="tx1"/>
              </a:solidFill>
              <a:latin typeface="Times New Roman" pitchFamily="18" charset="0"/>
              <a:ea typeface="宋体" pitchFamily="2" charset="-122"/>
            </a:endParaRPr>
          </a:p>
        </p:txBody>
      </p:sp>
      <p:sp>
        <p:nvSpPr>
          <p:cNvPr id="72806" name="Text Box 105"/>
          <p:cNvSpPr txBox="1">
            <a:spLocks noChangeArrowheads="1"/>
          </p:cNvSpPr>
          <p:nvPr/>
        </p:nvSpPr>
        <p:spPr bwMode="auto">
          <a:xfrm>
            <a:off x="6428581" y="4302125"/>
            <a:ext cx="4475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W</a:t>
            </a:r>
            <a:r>
              <a:rPr kumimoji="1" lang="en-US" altLang="zh-CN" sz="1600" baseline="-25000">
                <a:solidFill>
                  <a:schemeClr val="tx1"/>
                </a:solidFill>
                <a:latin typeface="Times New Roman" pitchFamily="18" charset="0"/>
                <a:ea typeface="宋体" pitchFamily="2" charset="-122"/>
              </a:rPr>
              <a:t>2</a:t>
            </a:r>
            <a:endParaRPr kumimoji="1" lang="en-US" altLang="zh-CN" sz="1600">
              <a:solidFill>
                <a:schemeClr val="tx1"/>
              </a:solidFill>
              <a:latin typeface="Times New Roman" pitchFamily="18" charset="0"/>
              <a:ea typeface="宋体" pitchFamily="2" charset="-122"/>
            </a:endParaRPr>
          </a:p>
        </p:txBody>
      </p:sp>
      <p:sp>
        <p:nvSpPr>
          <p:cNvPr id="72807" name="Text Box 106"/>
          <p:cNvSpPr txBox="1">
            <a:spLocks noChangeArrowheads="1"/>
          </p:cNvSpPr>
          <p:nvPr/>
        </p:nvSpPr>
        <p:spPr bwMode="auto">
          <a:xfrm>
            <a:off x="2885810" y="4216400"/>
            <a:ext cx="33214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D</a:t>
            </a:r>
          </a:p>
        </p:txBody>
      </p:sp>
      <p:sp>
        <p:nvSpPr>
          <p:cNvPr id="72808" name="Text Box 107"/>
          <p:cNvSpPr txBox="1">
            <a:spLocks noChangeArrowheads="1"/>
          </p:cNvSpPr>
          <p:nvPr/>
        </p:nvSpPr>
        <p:spPr bwMode="auto">
          <a:xfrm>
            <a:off x="1752469" y="4203700"/>
            <a:ext cx="3209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B</a:t>
            </a:r>
          </a:p>
        </p:txBody>
      </p:sp>
      <p:sp>
        <p:nvSpPr>
          <p:cNvPr id="72809" name="Text Box 108"/>
          <p:cNvSpPr txBox="1">
            <a:spLocks noChangeArrowheads="1"/>
          </p:cNvSpPr>
          <p:nvPr/>
        </p:nvSpPr>
        <p:spPr bwMode="auto">
          <a:xfrm>
            <a:off x="0" y="4818063"/>
            <a:ext cx="33214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A</a:t>
            </a:r>
          </a:p>
        </p:txBody>
      </p:sp>
      <p:sp>
        <p:nvSpPr>
          <p:cNvPr id="72810" name="Text Box 109"/>
          <p:cNvSpPr txBox="1">
            <a:spLocks noChangeArrowheads="1"/>
          </p:cNvSpPr>
          <p:nvPr/>
        </p:nvSpPr>
        <p:spPr bwMode="auto">
          <a:xfrm>
            <a:off x="8963555" y="5178425"/>
            <a:ext cx="25359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I</a:t>
            </a:r>
          </a:p>
        </p:txBody>
      </p:sp>
      <p:sp>
        <p:nvSpPr>
          <p:cNvPr id="72811" name="Text Box 110"/>
          <p:cNvSpPr txBox="1">
            <a:spLocks noChangeArrowheads="1"/>
          </p:cNvSpPr>
          <p:nvPr/>
        </p:nvSpPr>
        <p:spPr bwMode="auto">
          <a:xfrm>
            <a:off x="5952199" y="5397500"/>
            <a:ext cx="33214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G</a:t>
            </a:r>
          </a:p>
        </p:txBody>
      </p:sp>
      <p:sp>
        <p:nvSpPr>
          <p:cNvPr id="72812" name="Text Box 111"/>
          <p:cNvSpPr txBox="1">
            <a:spLocks noChangeArrowheads="1"/>
          </p:cNvSpPr>
          <p:nvPr/>
        </p:nvSpPr>
        <p:spPr bwMode="auto">
          <a:xfrm>
            <a:off x="4686433" y="5292725"/>
            <a:ext cx="29848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F</a:t>
            </a:r>
          </a:p>
        </p:txBody>
      </p:sp>
      <p:sp>
        <p:nvSpPr>
          <p:cNvPr id="72813" name="Text Box 112"/>
          <p:cNvSpPr txBox="1">
            <a:spLocks noChangeArrowheads="1"/>
          </p:cNvSpPr>
          <p:nvPr/>
        </p:nvSpPr>
        <p:spPr bwMode="auto">
          <a:xfrm>
            <a:off x="5130139" y="4187825"/>
            <a:ext cx="3097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E</a:t>
            </a:r>
          </a:p>
        </p:txBody>
      </p:sp>
      <p:grpSp>
        <p:nvGrpSpPr>
          <p:cNvPr id="3" name="Group 113"/>
          <p:cNvGrpSpPr>
            <a:grpSpLocks/>
          </p:cNvGrpSpPr>
          <p:nvPr/>
        </p:nvGrpSpPr>
        <p:grpSpPr bwMode="auto">
          <a:xfrm>
            <a:off x="2258087" y="4392614"/>
            <a:ext cx="906330" cy="363537"/>
            <a:chOff x="1313" y="2767"/>
            <a:chExt cx="527" cy="229"/>
          </a:xfrm>
        </p:grpSpPr>
        <p:sp>
          <p:nvSpPr>
            <p:cNvPr id="72858" name="Freeform 114"/>
            <p:cNvSpPr>
              <a:spLocks/>
            </p:cNvSpPr>
            <p:nvPr/>
          </p:nvSpPr>
          <p:spPr bwMode="auto">
            <a:xfrm>
              <a:off x="1313" y="2994"/>
              <a:ext cx="527" cy="2"/>
            </a:xfrm>
            <a:custGeom>
              <a:avLst/>
              <a:gdLst>
                <a:gd name="T0" fmla="*/ 5968 w 472"/>
                <a:gd name="T1" fmla="*/ 2 h 2"/>
                <a:gd name="T2" fmla="*/ 0 w 472"/>
                <a:gd name="T3" fmla="*/ 0 h 2"/>
                <a:gd name="T4" fmla="*/ 0 60000 65536"/>
                <a:gd name="T5" fmla="*/ 0 60000 65536"/>
                <a:gd name="T6" fmla="*/ 0 w 472"/>
                <a:gd name="T7" fmla="*/ 0 h 2"/>
                <a:gd name="T8" fmla="*/ 472 w 472"/>
                <a:gd name="T9" fmla="*/ 2 h 2"/>
              </a:gdLst>
              <a:ahLst/>
              <a:cxnLst>
                <a:cxn ang="T4">
                  <a:pos x="T0" y="T1"/>
                </a:cxn>
                <a:cxn ang="T5">
                  <a:pos x="T2" y="T3"/>
                </a:cxn>
              </a:cxnLst>
              <a:rect l="T6" t="T7" r="T8" b="T9"/>
              <a:pathLst>
                <a:path w="472" h="2">
                  <a:moveTo>
                    <a:pt x="472" y="2"/>
                  </a:moveTo>
                  <a:cubicBezTo>
                    <a:pt x="393" y="2"/>
                    <a:pt x="98" y="0"/>
                    <a:pt x="0"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59" name="Text Box 115"/>
            <p:cNvSpPr txBox="1">
              <a:spLocks noChangeArrowheads="1"/>
            </p:cNvSpPr>
            <p:nvPr/>
          </p:nvSpPr>
          <p:spPr bwMode="auto">
            <a:xfrm>
              <a:off x="1460" y="2767"/>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4</a:t>
              </a:r>
              <a:endParaRPr kumimoji="1" lang="en-US" altLang="zh-CN" sz="1600">
                <a:solidFill>
                  <a:schemeClr val="tx1"/>
                </a:solidFill>
                <a:latin typeface="Times New Roman" pitchFamily="18" charset="0"/>
                <a:ea typeface="宋体" pitchFamily="2" charset="-122"/>
              </a:endParaRPr>
            </a:p>
          </p:txBody>
        </p:sp>
      </p:grpSp>
      <p:grpSp>
        <p:nvGrpSpPr>
          <p:cNvPr id="4" name="Group 116"/>
          <p:cNvGrpSpPr>
            <a:grpSpLocks/>
          </p:cNvGrpSpPr>
          <p:nvPr/>
        </p:nvGrpSpPr>
        <p:grpSpPr bwMode="auto">
          <a:xfrm>
            <a:off x="818621" y="4800601"/>
            <a:ext cx="1145382" cy="881063"/>
            <a:chOff x="476" y="3024"/>
            <a:chExt cx="666" cy="555"/>
          </a:xfrm>
        </p:grpSpPr>
        <p:sp>
          <p:nvSpPr>
            <p:cNvPr id="72855" name="Freeform 117"/>
            <p:cNvSpPr>
              <a:spLocks/>
            </p:cNvSpPr>
            <p:nvPr/>
          </p:nvSpPr>
          <p:spPr bwMode="auto">
            <a:xfrm>
              <a:off x="476" y="3318"/>
              <a:ext cx="299" cy="261"/>
            </a:xfrm>
            <a:custGeom>
              <a:avLst/>
              <a:gdLst>
                <a:gd name="T0" fmla="*/ 3335 w 268"/>
                <a:gd name="T1" fmla="*/ 5109 h 228"/>
                <a:gd name="T2" fmla="*/ 0 w 268"/>
                <a:gd name="T3" fmla="*/ 0 h 228"/>
                <a:gd name="T4" fmla="*/ 0 60000 65536"/>
                <a:gd name="T5" fmla="*/ 0 60000 65536"/>
                <a:gd name="T6" fmla="*/ 0 w 268"/>
                <a:gd name="T7" fmla="*/ 0 h 228"/>
                <a:gd name="T8" fmla="*/ 268 w 268"/>
                <a:gd name="T9" fmla="*/ 228 h 228"/>
              </a:gdLst>
              <a:ahLst/>
              <a:cxnLst>
                <a:cxn ang="T4">
                  <a:pos x="T0" y="T1"/>
                </a:cxn>
                <a:cxn ang="T5">
                  <a:pos x="T2" y="T3"/>
                </a:cxn>
              </a:cxnLst>
              <a:rect l="T6" t="T7" r="T8" b="T9"/>
              <a:pathLst>
                <a:path w="268" h="228">
                  <a:moveTo>
                    <a:pt x="268" y="228"/>
                  </a:moveTo>
                  <a:cubicBezTo>
                    <a:pt x="223" y="190"/>
                    <a:pt x="56" y="47"/>
                    <a:pt x="0"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56" name="Freeform 118"/>
            <p:cNvSpPr>
              <a:spLocks/>
            </p:cNvSpPr>
            <p:nvPr/>
          </p:nvSpPr>
          <p:spPr bwMode="auto">
            <a:xfrm>
              <a:off x="853" y="3024"/>
              <a:ext cx="250" cy="541"/>
            </a:xfrm>
            <a:custGeom>
              <a:avLst/>
              <a:gdLst>
                <a:gd name="T0" fmla="*/ 2794 w 224"/>
                <a:gd name="T1" fmla="*/ 0 h 472"/>
                <a:gd name="T2" fmla="*/ 0 w 224"/>
                <a:gd name="T3" fmla="*/ 10899 h 472"/>
                <a:gd name="T4" fmla="*/ 0 60000 65536"/>
                <a:gd name="T5" fmla="*/ 0 60000 65536"/>
                <a:gd name="T6" fmla="*/ 0 w 224"/>
                <a:gd name="T7" fmla="*/ 0 h 472"/>
                <a:gd name="T8" fmla="*/ 224 w 224"/>
                <a:gd name="T9" fmla="*/ 472 h 472"/>
              </a:gdLst>
              <a:ahLst/>
              <a:cxnLst>
                <a:cxn ang="T4">
                  <a:pos x="T0" y="T1"/>
                </a:cxn>
                <a:cxn ang="T5">
                  <a:pos x="T2" y="T3"/>
                </a:cxn>
              </a:cxnLst>
              <a:rect l="T6" t="T7" r="T8" b="T9"/>
              <a:pathLst>
                <a:path w="224" h="472">
                  <a:moveTo>
                    <a:pt x="224" y="0"/>
                  </a:moveTo>
                  <a:cubicBezTo>
                    <a:pt x="187" y="79"/>
                    <a:pt x="47" y="374"/>
                    <a:pt x="0" y="472"/>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57" name="Text Box 119"/>
            <p:cNvSpPr txBox="1">
              <a:spLocks noChangeArrowheads="1"/>
            </p:cNvSpPr>
            <p:nvPr/>
          </p:nvSpPr>
          <p:spPr bwMode="auto">
            <a:xfrm>
              <a:off x="975" y="3158"/>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3</a:t>
              </a:r>
              <a:endParaRPr kumimoji="1" lang="en-US" altLang="zh-CN" sz="1600">
                <a:solidFill>
                  <a:schemeClr val="tx1"/>
                </a:solidFill>
                <a:latin typeface="Times New Roman" pitchFamily="18" charset="0"/>
                <a:ea typeface="宋体" pitchFamily="2" charset="-122"/>
              </a:endParaRPr>
            </a:p>
          </p:txBody>
        </p:sp>
      </p:grpSp>
      <p:grpSp>
        <p:nvGrpSpPr>
          <p:cNvPr id="5" name="Group 120"/>
          <p:cNvGrpSpPr>
            <a:grpSpLocks/>
          </p:cNvGrpSpPr>
          <p:nvPr/>
        </p:nvGrpSpPr>
        <p:grpSpPr bwMode="auto">
          <a:xfrm>
            <a:off x="3408627" y="4041775"/>
            <a:ext cx="792825" cy="623888"/>
            <a:chOff x="1982" y="2546"/>
            <a:chExt cx="461" cy="393"/>
          </a:xfrm>
        </p:grpSpPr>
        <p:sp>
          <p:nvSpPr>
            <p:cNvPr id="72853" name="Freeform 121"/>
            <p:cNvSpPr>
              <a:spLocks/>
            </p:cNvSpPr>
            <p:nvPr/>
          </p:nvSpPr>
          <p:spPr bwMode="auto">
            <a:xfrm>
              <a:off x="1982" y="2583"/>
              <a:ext cx="461" cy="356"/>
            </a:xfrm>
            <a:custGeom>
              <a:avLst/>
              <a:gdLst>
                <a:gd name="T0" fmla="*/ 0 w 413"/>
                <a:gd name="T1" fmla="*/ 7479 h 310"/>
                <a:gd name="T2" fmla="*/ 5186 w 413"/>
                <a:gd name="T3" fmla="*/ 0 h 310"/>
                <a:gd name="T4" fmla="*/ 0 60000 65536"/>
                <a:gd name="T5" fmla="*/ 0 60000 65536"/>
                <a:gd name="T6" fmla="*/ 0 w 413"/>
                <a:gd name="T7" fmla="*/ 0 h 310"/>
                <a:gd name="T8" fmla="*/ 413 w 413"/>
                <a:gd name="T9" fmla="*/ 310 h 310"/>
              </a:gdLst>
              <a:ahLst/>
              <a:cxnLst>
                <a:cxn ang="T4">
                  <a:pos x="T0" y="T1"/>
                </a:cxn>
                <a:cxn ang="T5">
                  <a:pos x="T2" y="T3"/>
                </a:cxn>
              </a:cxnLst>
              <a:rect l="T6" t="T7" r="T8" b="T9"/>
              <a:pathLst>
                <a:path w="413" h="310">
                  <a:moveTo>
                    <a:pt x="0" y="310"/>
                  </a:moveTo>
                  <a:cubicBezTo>
                    <a:pt x="69" y="258"/>
                    <a:pt x="327" y="65"/>
                    <a:pt x="413"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54" name="Text Box 122"/>
            <p:cNvSpPr txBox="1">
              <a:spLocks noChangeArrowheads="1"/>
            </p:cNvSpPr>
            <p:nvPr/>
          </p:nvSpPr>
          <p:spPr bwMode="auto">
            <a:xfrm>
              <a:off x="1996" y="2546"/>
              <a:ext cx="22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12</a:t>
              </a:r>
              <a:endParaRPr kumimoji="1" lang="en-US" altLang="zh-CN" sz="1600">
                <a:solidFill>
                  <a:schemeClr val="tx1"/>
                </a:solidFill>
                <a:latin typeface="Times New Roman" pitchFamily="18" charset="0"/>
                <a:ea typeface="宋体" pitchFamily="2" charset="-122"/>
              </a:endParaRPr>
            </a:p>
          </p:txBody>
        </p:sp>
      </p:grpSp>
      <p:grpSp>
        <p:nvGrpSpPr>
          <p:cNvPr id="6" name="Group 123"/>
          <p:cNvGrpSpPr>
            <a:grpSpLocks/>
          </p:cNvGrpSpPr>
          <p:nvPr/>
        </p:nvGrpSpPr>
        <p:grpSpPr bwMode="auto">
          <a:xfrm>
            <a:off x="4942682" y="5813426"/>
            <a:ext cx="1704314" cy="765175"/>
            <a:chOff x="2874" y="3662"/>
            <a:chExt cx="991" cy="482"/>
          </a:xfrm>
        </p:grpSpPr>
        <p:sp>
          <p:nvSpPr>
            <p:cNvPr id="72850" name="Freeform 124"/>
            <p:cNvSpPr>
              <a:spLocks/>
            </p:cNvSpPr>
            <p:nvPr/>
          </p:nvSpPr>
          <p:spPr bwMode="auto">
            <a:xfrm>
              <a:off x="3863" y="3749"/>
              <a:ext cx="2" cy="360"/>
            </a:xfrm>
            <a:custGeom>
              <a:avLst/>
              <a:gdLst>
                <a:gd name="T0" fmla="*/ 2 w 2"/>
                <a:gd name="T1" fmla="*/ 7303 h 314"/>
                <a:gd name="T2" fmla="*/ 0 w 2"/>
                <a:gd name="T3" fmla="*/ 0 h 314"/>
                <a:gd name="T4" fmla="*/ 0 60000 65536"/>
                <a:gd name="T5" fmla="*/ 0 60000 65536"/>
                <a:gd name="T6" fmla="*/ 0 w 2"/>
                <a:gd name="T7" fmla="*/ 0 h 314"/>
                <a:gd name="T8" fmla="*/ 2 w 2"/>
                <a:gd name="T9" fmla="*/ 314 h 314"/>
              </a:gdLst>
              <a:ahLst/>
              <a:cxnLst>
                <a:cxn ang="T4">
                  <a:pos x="T0" y="T1"/>
                </a:cxn>
                <a:cxn ang="T5">
                  <a:pos x="T2" y="T3"/>
                </a:cxn>
              </a:cxnLst>
              <a:rect l="T6" t="T7" r="T8" b="T9"/>
              <a:pathLst>
                <a:path w="2" h="314">
                  <a:moveTo>
                    <a:pt x="2" y="314"/>
                  </a:moveTo>
                  <a:cubicBezTo>
                    <a:pt x="2" y="262"/>
                    <a:pt x="0" y="65"/>
                    <a:pt x="0"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51" name="Freeform 125"/>
            <p:cNvSpPr>
              <a:spLocks/>
            </p:cNvSpPr>
            <p:nvPr/>
          </p:nvSpPr>
          <p:spPr bwMode="auto">
            <a:xfrm>
              <a:off x="2874" y="3683"/>
              <a:ext cx="927" cy="461"/>
            </a:xfrm>
            <a:custGeom>
              <a:avLst/>
              <a:gdLst>
                <a:gd name="T0" fmla="*/ 0 w 830"/>
                <a:gd name="T1" fmla="*/ 0 h 402"/>
                <a:gd name="T2" fmla="*/ 10543 w 830"/>
                <a:gd name="T3" fmla="*/ 9389 h 402"/>
                <a:gd name="T4" fmla="*/ 0 60000 65536"/>
                <a:gd name="T5" fmla="*/ 0 60000 65536"/>
                <a:gd name="T6" fmla="*/ 0 w 830"/>
                <a:gd name="T7" fmla="*/ 0 h 402"/>
                <a:gd name="T8" fmla="*/ 830 w 830"/>
                <a:gd name="T9" fmla="*/ 402 h 402"/>
              </a:gdLst>
              <a:ahLst/>
              <a:cxnLst>
                <a:cxn ang="T4">
                  <a:pos x="T0" y="T1"/>
                </a:cxn>
                <a:cxn ang="T5">
                  <a:pos x="T2" y="T3"/>
                </a:cxn>
              </a:cxnLst>
              <a:rect l="T6" t="T7" r="T8" b="T9"/>
              <a:pathLst>
                <a:path w="830" h="402">
                  <a:moveTo>
                    <a:pt x="0" y="0"/>
                  </a:moveTo>
                  <a:cubicBezTo>
                    <a:pt x="138" y="67"/>
                    <a:pt x="657" y="318"/>
                    <a:pt x="830" y="402"/>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52" name="Text Box 126"/>
            <p:cNvSpPr txBox="1">
              <a:spLocks noChangeArrowheads="1"/>
            </p:cNvSpPr>
            <p:nvPr/>
          </p:nvSpPr>
          <p:spPr bwMode="auto">
            <a:xfrm>
              <a:off x="3229" y="3662"/>
              <a:ext cx="22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16</a:t>
              </a:r>
              <a:endParaRPr kumimoji="1" lang="en-US" altLang="zh-CN" sz="1600">
                <a:solidFill>
                  <a:schemeClr val="tx1"/>
                </a:solidFill>
                <a:latin typeface="Times New Roman" pitchFamily="18" charset="0"/>
                <a:ea typeface="宋体" pitchFamily="2" charset="-122"/>
              </a:endParaRPr>
            </a:p>
          </p:txBody>
        </p:sp>
      </p:grpSp>
      <p:grpSp>
        <p:nvGrpSpPr>
          <p:cNvPr id="7" name="Group 127"/>
          <p:cNvGrpSpPr>
            <a:grpSpLocks/>
          </p:cNvGrpSpPr>
          <p:nvPr/>
        </p:nvGrpSpPr>
        <p:grpSpPr bwMode="auto">
          <a:xfrm>
            <a:off x="3398309" y="4392614"/>
            <a:ext cx="1509977" cy="382587"/>
            <a:chOff x="1976" y="2767"/>
            <a:chExt cx="878" cy="241"/>
          </a:xfrm>
        </p:grpSpPr>
        <p:sp>
          <p:nvSpPr>
            <p:cNvPr id="72848" name="Freeform 128"/>
            <p:cNvSpPr>
              <a:spLocks/>
            </p:cNvSpPr>
            <p:nvPr/>
          </p:nvSpPr>
          <p:spPr bwMode="auto">
            <a:xfrm>
              <a:off x="1976" y="3001"/>
              <a:ext cx="878" cy="7"/>
            </a:xfrm>
            <a:custGeom>
              <a:avLst/>
              <a:gdLst>
                <a:gd name="T0" fmla="*/ 0 w 786"/>
                <a:gd name="T1" fmla="*/ 0 h 6"/>
                <a:gd name="T2" fmla="*/ 10026 w 786"/>
                <a:gd name="T3" fmla="*/ 196 h 6"/>
                <a:gd name="T4" fmla="*/ 0 60000 65536"/>
                <a:gd name="T5" fmla="*/ 0 60000 65536"/>
                <a:gd name="T6" fmla="*/ 0 w 786"/>
                <a:gd name="T7" fmla="*/ 0 h 6"/>
                <a:gd name="T8" fmla="*/ 786 w 786"/>
                <a:gd name="T9" fmla="*/ 6 h 6"/>
              </a:gdLst>
              <a:ahLst/>
              <a:cxnLst>
                <a:cxn ang="T4">
                  <a:pos x="T0" y="T1"/>
                </a:cxn>
                <a:cxn ang="T5">
                  <a:pos x="T2" y="T3"/>
                </a:cxn>
              </a:cxnLst>
              <a:rect l="T6" t="T7" r="T8" b="T9"/>
              <a:pathLst>
                <a:path w="786" h="6">
                  <a:moveTo>
                    <a:pt x="0" y="0"/>
                  </a:moveTo>
                  <a:cubicBezTo>
                    <a:pt x="131" y="1"/>
                    <a:pt x="622" y="5"/>
                    <a:pt x="786" y="6"/>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49" name="Text Box 129"/>
            <p:cNvSpPr txBox="1">
              <a:spLocks noChangeArrowheads="1"/>
            </p:cNvSpPr>
            <p:nvPr/>
          </p:nvSpPr>
          <p:spPr bwMode="auto">
            <a:xfrm>
              <a:off x="2532" y="2767"/>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7</a:t>
              </a:r>
              <a:endParaRPr kumimoji="1" lang="en-US" altLang="zh-CN" sz="1600">
                <a:solidFill>
                  <a:schemeClr val="tx1"/>
                </a:solidFill>
                <a:latin typeface="Times New Roman" pitchFamily="18" charset="0"/>
                <a:ea typeface="宋体" pitchFamily="2" charset="-122"/>
              </a:endParaRPr>
            </a:p>
          </p:txBody>
        </p:sp>
      </p:grpSp>
      <p:grpSp>
        <p:nvGrpSpPr>
          <p:cNvPr id="8" name="Group 130"/>
          <p:cNvGrpSpPr>
            <a:grpSpLocks/>
          </p:cNvGrpSpPr>
          <p:nvPr/>
        </p:nvGrpSpPr>
        <p:grpSpPr bwMode="auto">
          <a:xfrm>
            <a:off x="5444861" y="4392613"/>
            <a:ext cx="1152260" cy="349250"/>
            <a:chOff x="3166" y="2767"/>
            <a:chExt cx="670" cy="220"/>
          </a:xfrm>
        </p:grpSpPr>
        <p:sp>
          <p:nvSpPr>
            <p:cNvPr id="72846" name="Freeform 131"/>
            <p:cNvSpPr>
              <a:spLocks/>
            </p:cNvSpPr>
            <p:nvPr/>
          </p:nvSpPr>
          <p:spPr bwMode="auto">
            <a:xfrm>
              <a:off x="3166" y="2978"/>
              <a:ext cx="670" cy="9"/>
            </a:xfrm>
            <a:custGeom>
              <a:avLst/>
              <a:gdLst>
                <a:gd name="T0" fmla="*/ 0 w 600"/>
                <a:gd name="T1" fmla="*/ 0 h 8"/>
                <a:gd name="T2" fmla="*/ 7588 w 600"/>
                <a:gd name="T3" fmla="*/ 111 h 8"/>
                <a:gd name="T4" fmla="*/ 0 60000 65536"/>
                <a:gd name="T5" fmla="*/ 0 60000 65536"/>
                <a:gd name="T6" fmla="*/ 0 w 600"/>
                <a:gd name="T7" fmla="*/ 0 h 8"/>
                <a:gd name="T8" fmla="*/ 600 w 600"/>
                <a:gd name="T9" fmla="*/ 8 h 8"/>
              </a:gdLst>
              <a:ahLst/>
              <a:cxnLst>
                <a:cxn ang="T4">
                  <a:pos x="T0" y="T1"/>
                </a:cxn>
                <a:cxn ang="T5">
                  <a:pos x="T2" y="T3"/>
                </a:cxn>
              </a:cxnLst>
              <a:rect l="T6" t="T7" r="T8" b="T9"/>
              <a:pathLst>
                <a:path w="600" h="8">
                  <a:moveTo>
                    <a:pt x="0" y="0"/>
                  </a:moveTo>
                  <a:cubicBezTo>
                    <a:pt x="100" y="1"/>
                    <a:pt x="475" y="6"/>
                    <a:pt x="600" y="8"/>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47" name="Text Box 132"/>
            <p:cNvSpPr txBox="1">
              <a:spLocks noChangeArrowheads="1"/>
            </p:cNvSpPr>
            <p:nvPr/>
          </p:nvSpPr>
          <p:spPr bwMode="auto">
            <a:xfrm>
              <a:off x="3390" y="2767"/>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8</a:t>
              </a:r>
              <a:endParaRPr kumimoji="1" lang="en-US" altLang="zh-CN" sz="1600">
                <a:solidFill>
                  <a:schemeClr val="tx1"/>
                </a:solidFill>
                <a:latin typeface="Times New Roman" pitchFamily="18" charset="0"/>
                <a:ea typeface="宋体" pitchFamily="2" charset="-122"/>
              </a:endParaRPr>
            </a:p>
          </p:txBody>
        </p:sp>
      </p:grpSp>
      <p:grpSp>
        <p:nvGrpSpPr>
          <p:cNvPr id="9" name="Group 133"/>
          <p:cNvGrpSpPr>
            <a:grpSpLocks/>
          </p:cNvGrpSpPr>
          <p:nvPr/>
        </p:nvGrpSpPr>
        <p:grpSpPr bwMode="auto">
          <a:xfrm>
            <a:off x="3456781" y="4960938"/>
            <a:ext cx="1258888" cy="804862"/>
            <a:chOff x="2010" y="3125"/>
            <a:chExt cx="732" cy="507"/>
          </a:xfrm>
        </p:grpSpPr>
        <p:sp>
          <p:nvSpPr>
            <p:cNvPr id="72844" name="Freeform 134"/>
            <p:cNvSpPr>
              <a:spLocks/>
            </p:cNvSpPr>
            <p:nvPr/>
          </p:nvSpPr>
          <p:spPr bwMode="auto">
            <a:xfrm>
              <a:off x="2010" y="3125"/>
              <a:ext cx="732" cy="507"/>
            </a:xfrm>
            <a:custGeom>
              <a:avLst/>
              <a:gdLst>
                <a:gd name="T0" fmla="*/ 8178 w 656"/>
                <a:gd name="T1" fmla="*/ 10387 h 442"/>
                <a:gd name="T2" fmla="*/ 0 w 656"/>
                <a:gd name="T3" fmla="*/ 0 h 442"/>
                <a:gd name="T4" fmla="*/ 0 60000 65536"/>
                <a:gd name="T5" fmla="*/ 0 60000 65536"/>
                <a:gd name="T6" fmla="*/ 0 w 656"/>
                <a:gd name="T7" fmla="*/ 0 h 442"/>
                <a:gd name="T8" fmla="*/ 656 w 656"/>
                <a:gd name="T9" fmla="*/ 442 h 442"/>
              </a:gdLst>
              <a:ahLst/>
              <a:cxnLst>
                <a:cxn ang="T4">
                  <a:pos x="T0" y="T1"/>
                </a:cxn>
                <a:cxn ang="T5">
                  <a:pos x="T2" y="T3"/>
                </a:cxn>
              </a:cxnLst>
              <a:rect l="T6" t="T7" r="T8" b="T9"/>
              <a:pathLst>
                <a:path w="656" h="442">
                  <a:moveTo>
                    <a:pt x="656" y="442"/>
                  </a:moveTo>
                  <a:cubicBezTo>
                    <a:pt x="547" y="368"/>
                    <a:pt x="137" y="92"/>
                    <a:pt x="0"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45" name="Text Box 135"/>
            <p:cNvSpPr txBox="1">
              <a:spLocks noChangeArrowheads="1"/>
            </p:cNvSpPr>
            <p:nvPr/>
          </p:nvSpPr>
          <p:spPr bwMode="auto">
            <a:xfrm>
              <a:off x="2354" y="3171"/>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8</a:t>
              </a:r>
              <a:endParaRPr kumimoji="1" lang="en-US" altLang="zh-CN" sz="1600">
                <a:solidFill>
                  <a:schemeClr val="tx1"/>
                </a:solidFill>
                <a:latin typeface="Times New Roman" pitchFamily="18" charset="0"/>
                <a:ea typeface="宋体" pitchFamily="2" charset="-122"/>
              </a:endParaRPr>
            </a:p>
          </p:txBody>
        </p:sp>
      </p:grpSp>
      <p:sp>
        <p:nvSpPr>
          <p:cNvPr id="72821" name="Text Box 136"/>
          <p:cNvSpPr txBox="1">
            <a:spLocks noChangeArrowheads="1"/>
          </p:cNvSpPr>
          <p:nvPr/>
        </p:nvSpPr>
        <p:spPr bwMode="auto">
          <a:xfrm>
            <a:off x="748110" y="3883025"/>
            <a:ext cx="4475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W</a:t>
            </a:r>
            <a:r>
              <a:rPr kumimoji="1" lang="en-US" altLang="zh-CN" sz="1600" baseline="-25000">
                <a:solidFill>
                  <a:schemeClr val="tx1"/>
                </a:solidFill>
                <a:latin typeface="Times New Roman" pitchFamily="18" charset="0"/>
                <a:ea typeface="宋体" pitchFamily="2" charset="-122"/>
              </a:rPr>
              <a:t>4</a:t>
            </a:r>
            <a:endParaRPr kumimoji="1" lang="en-US" altLang="zh-CN" sz="1600">
              <a:solidFill>
                <a:schemeClr val="tx1"/>
              </a:solidFill>
              <a:latin typeface="Times New Roman" pitchFamily="18" charset="0"/>
              <a:ea typeface="宋体" pitchFamily="2" charset="-122"/>
            </a:endParaRPr>
          </a:p>
        </p:txBody>
      </p:sp>
      <p:sp>
        <p:nvSpPr>
          <p:cNvPr id="72822" name="Oval 137"/>
          <p:cNvSpPr>
            <a:spLocks noChangeArrowheads="1"/>
          </p:cNvSpPr>
          <p:nvPr/>
        </p:nvSpPr>
        <p:spPr bwMode="auto">
          <a:xfrm>
            <a:off x="622565" y="4025901"/>
            <a:ext cx="184018" cy="17462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823" name="Oval 138"/>
          <p:cNvSpPr>
            <a:spLocks noChangeArrowheads="1"/>
          </p:cNvSpPr>
          <p:nvPr/>
        </p:nvSpPr>
        <p:spPr bwMode="auto">
          <a:xfrm>
            <a:off x="3709591" y="6403976"/>
            <a:ext cx="184017" cy="17462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824" name="Oval 139"/>
          <p:cNvSpPr>
            <a:spLocks noChangeArrowheads="1"/>
          </p:cNvSpPr>
          <p:nvPr/>
        </p:nvSpPr>
        <p:spPr bwMode="auto">
          <a:xfrm>
            <a:off x="9331590" y="4567239"/>
            <a:ext cx="184018" cy="174625"/>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2825" name="Text Box 140"/>
          <p:cNvSpPr txBox="1">
            <a:spLocks noChangeArrowheads="1"/>
          </p:cNvSpPr>
          <p:nvPr/>
        </p:nvSpPr>
        <p:spPr bwMode="auto">
          <a:xfrm>
            <a:off x="9147573" y="4244975"/>
            <a:ext cx="4475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W</a:t>
            </a:r>
            <a:r>
              <a:rPr kumimoji="1" lang="en-US" altLang="zh-CN" sz="1600" baseline="-25000">
                <a:solidFill>
                  <a:schemeClr val="tx1"/>
                </a:solidFill>
                <a:latin typeface="Times New Roman" pitchFamily="18" charset="0"/>
                <a:ea typeface="宋体" pitchFamily="2" charset="-122"/>
              </a:rPr>
              <a:t>6</a:t>
            </a:r>
            <a:endParaRPr kumimoji="1" lang="en-US" altLang="zh-CN" sz="1600">
              <a:solidFill>
                <a:schemeClr val="tx1"/>
              </a:solidFill>
              <a:latin typeface="Times New Roman" pitchFamily="18" charset="0"/>
              <a:ea typeface="宋体" pitchFamily="2" charset="-122"/>
            </a:endParaRPr>
          </a:p>
        </p:txBody>
      </p:sp>
      <p:sp>
        <p:nvSpPr>
          <p:cNvPr id="72826" name="Text Box 141"/>
          <p:cNvSpPr txBox="1">
            <a:spLocks noChangeArrowheads="1"/>
          </p:cNvSpPr>
          <p:nvPr/>
        </p:nvSpPr>
        <p:spPr bwMode="auto">
          <a:xfrm>
            <a:off x="3236649" y="6180139"/>
            <a:ext cx="44755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1600">
                <a:solidFill>
                  <a:schemeClr val="tx1"/>
                </a:solidFill>
                <a:latin typeface="Times New Roman" pitchFamily="18" charset="0"/>
                <a:ea typeface="宋体" pitchFamily="2" charset="-122"/>
              </a:rPr>
              <a:t>W</a:t>
            </a:r>
            <a:r>
              <a:rPr kumimoji="1" lang="en-US" altLang="zh-CN" sz="1600" baseline="-25000">
                <a:solidFill>
                  <a:schemeClr val="tx1"/>
                </a:solidFill>
                <a:latin typeface="Times New Roman" pitchFamily="18" charset="0"/>
                <a:ea typeface="宋体" pitchFamily="2" charset="-122"/>
              </a:rPr>
              <a:t>5</a:t>
            </a:r>
            <a:endParaRPr kumimoji="1" lang="en-US" altLang="zh-CN" sz="1600">
              <a:solidFill>
                <a:schemeClr val="tx1"/>
              </a:solidFill>
              <a:latin typeface="Times New Roman" pitchFamily="18" charset="0"/>
              <a:ea typeface="宋体" pitchFamily="2" charset="-122"/>
            </a:endParaRPr>
          </a:p>
        </p:txBody>
      </p:sp>
      <p:grpSp>
        <p:nvGrpSpPr>
          <p:cNvPr id="10" name="Group 142"/>
          <p:cNvGrpSpPr>
            <a:grpSpLocks/>
          </p:cNvGrpSpPr>
          <p:nvPr/>
        </p:nvGrpSpPr>
        <p:grpSpPr bwMode="auto">
          <a:xfrm>
            <a:off x="3862652" y="5878514"/>
            <a:ext cx="921808" cy="568325"/>
            <a:chOff x="2246" y="3703"/>
            <a:chExt cx="536" cy="358"/>
          </a:xfrm>
        </p:grpSpPr>
        <p:sp>
          <p:nvSpPr>
            <p:cNvPr id="72842" name="Freeform 143"/>
            <p:cNvSpPr>
              <a:spLocks/>
            </p:cNvSpPr>
            <p:nvPr/>
          </p:nvSpPr>
          <p:spPr bwMode="auto">
            <a:xfrm>
              <a:off x="2246" y="3712"/>
              <a:ext cx="536" cy="349"/>
            </a:xfrm>
            <a:custGeom>
              <a:avLst/>
              <a:gdLst>
                <a:gd name="T0" fmla="*/ 6077 w 480"/>
                <a:gd name="T1" fmla="*/ 0 h 304"/>
                <a:gd name="T2" fmla="*/ 0 w 480"/>
                <a:gd name="T3" fmla="*/ 7275 h 304"/>
                <a:gd name="T4" fmla="*/ 0 60000 65536"/>
                <a:gd name="T5" fmla="*/ 0 60000 65536"/>
                <a:gd name="T6" fmla="*/ 0 w 480"/>
                <a:gd name="T7" fmla="*/ 0 h 304"/>
                <a:gd name="T8" fmla="*/ 480 w 480"/>
                <a:gd name="T9" fmla="*/ 304 h 304"/>
              </a:gdLst>
              <a:ahLst/>
              <a:cxnLst>
                <a:cxn ang="T4">
                  <a:pos x="T0" y="T1"/>
                </a:cxn>
                <a:cxn ang="T5">
                  <a:pos x="T2" y="T3"/>
                </a:cxn>
              </a:cxnLst>
              <a:rect l="T6" t="T7" r="T8" b="T9"/>
              <a:pathLst>
                <a:path w="480" h="304">
                  <a:moveTo>
                    <a:pt x="480" y="0"/>
                  </a:moveTo>
                  <a:cubicBezTo>
                    <a:pt x="400" y="51"/>
                    <a:pt x="100" y="241"/>
                    <a:pt x="0" y="304"/>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43" name="Text Box 144"/>
            <p:cNvSpPr txBox="1">
              <a:spLocks noChangeArrowheads="1"/>
            </p:cNvSpPr>
            <p:nvPr/>
          </p:nvSpPr>
          <p:spPr bwMode="auto">
            <a:xfrm>
              <a:off x="2264" y="3703"/>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6</a:t>
              </a:r>
              <a:endParaRPr kumimoji="1" lang="en-US" altLang="zh-CN" sz="1600">
                <a:solidFill>
                  <a:schemeClr val="tx1"/>
                </a:solidFill>
                <a:latin typeface="Times New Roman" pitchFamily="18" charset="0"/>
                <a:ea typeface="宋体" pitchFamily="2" charset="-122"/>
              </a:endParaRPr>
            </a:p>
          </p:txBody>
        </p:sp>
      </p:grpSp>
      <p:grpSp>
        <p:nvGrpSpPr>
          <p:cNvPr id="11" name="Group 145"/>
          <p:cNvGrpSpPr>
            <a:grpSpLocks/>
          </p:cNvGrpSpPr>
          <p:nvPr/>
        </p:nvGrpSpPr>
        <p:grpSpPr bwMode="auto">
          <a:xfrm>
            <a:off x="725753" y="4195764"/>
            <a:ext cx="302684" cy="720725"/>
            <a:chOff x="422" y="2643"/>
            <a:chExt cx="176" cy="454"/>
          </a:xfrm>
        </p:grpSpPr>
        <p:sp>
          <p:nvSpPr>
            <p:cNvPr id="72840" name="Text Box 146"/>
            <p:cNvSpPr txBox="1">
              <a:spLocks noChangeArrowheads="1"/>
            </p:cNvSpPr>
            <p:nvPr/>
          </p:nvSpPr>
          <p:spPr bwMode="auto">
            <a:xfrm>
              <a:off x="431" y="2750"/>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5</a:t>
              </a:r>
              <a:endParaRPr kumimoji="1" lang="en-US" altLang="zh-CN" sz="1600">
                <a:solidFill>
                  <a:schemeClr val="tx1"/>
                </a:solidFill>
                <a:latin typeface="Times New Roman" pitchFamily="18" charset="0"/>
                <a:ea typeface="宋体" pitchFamily="2" charset="-122"/>
              </a:endParaRPr>
            </a:p>
          </p:txBody>
        </p:sp>
        <p:sp>
          <p:nvSpPr>
            <p:cNvPr id="72841" name="Freeform 147"/>
            <p:cNvSpPr>
              <a:spLocks/>
            </p:cNvSpPr>
            <p:nvPr/>
          </p:nvSpPr>
          <p:spPr bwMode="auto">
            <a:xfrm>
              <a:off x="422" y="2643"/>
              <a:ext cx="2" cy="454"/>
            </a:xfrm>
            <a:custGeom>
              <a:avLst/>
              <a:gdLst>
                <a:gd name="T0" fmla="*/ 2 w 2"/>
                <a:gd name="T1" fmla="*/ 9177 h 396"/>
                <a:gd name="T2" fmla="*/ 0 w 2"/>
                <a:gd name="T3" fmla="*/ 0 h 396"/>
                <a:gd name="T4" fmla="*/ 0 60000 65536"/>
                <a:gd name="T5" fmla="*/ 0 60000 65536"/>
                <a:gd name="T6" fmla="*/ 0 w 2"/>
                <a:gd name="T7" fmla="*/ 0 h 396"/>
                <a:gd name="T8" fmla="*/ 2 w 2"/>
                <a:gd name="T9" fmla="*/ 396 h 396"/>
              </a:gdLst>
              <a:ahLst/>
              <a:cxnLst>
                <a:cxn ang="T4">
                  <a:pos x="T0" y="T1"/>
                </a:cxn>
                <a:cxn ang="T5">
                  <a:pos x="T2" y="T3"/>
                </a:cxn>
              </a:cxnLst>
              <a:rect l="T6" t="T7" r="T8" b="T9"/>
              <a:pathLst>
                <a:path w="2" h="396">
                  <a:moveTo>
                    <a:pt x="2" y="396"/>
                  </a:moveTo>
                  <a:cubicBezTo>
                    <a:pt x="2" y="330"/>
                    <a:pt x="0" y="82"/>
                    <a:pt x="0"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2" name="Group 148"/>
          <p:cNvGrpSpPr>
            <a:grpSpLocks/>
          </p:cNvGrpSpPr>
          <p:nvPr/>
        </p:nvGrpSpPr>
        <p:grpSpPr bwMode="auto">
          <a:xfrm>
            <a:off x="9412431" y="4741864"/>
            <a:ext cx="287206" cy="765175"/>
            <a:chOff x="5473" y="2987"/>
            <a:chExt cx="167" cy="482"/>
          </a:xfrm>
        </p:grpSpPr>
        <p:sp>
          <p:nvSpPr>
            <p:cNvPr id="72838" name="Freeform 149"/>
            <p:cNvSpPr>
              <a:spLocks/>
            </p:cNvSpPr>
            <p:nvPr/>
          </p:nvSpPr>
          <p:spPr bwMode="auto">
            <a:xfrm>
              <a:off x="5479" y="2987"/>
              <a:ext cx="1" cy="482"/>
            </a:xfrm>
            <a:custGeom>
              <a:avLst/>
              <a:gdLst>
                <a:gd name="T0" fmla="*/ 1 w 1"/>
                <a:gd name="T1" fmla="*/ 9983 h 420"/>
                <a:gd name="T2" fmla="*/ 1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1" y="420"/>
                  </a:moveTo>
                  <a:cubicBezTo>
                    <a:pt x="0" y="350"/>
                    <a:pt x="1" y="87"/>
                    <a:pt x="1" y="0"/>
                  </a:cubicBezTo>
                </a:path>
              </a:pathLst>
            </a:custGeom>
            <a:noFill/>
            <a:ln w="38100">
              <a:solidFill>
                <a:srgbClr val="333399"/>
              </a:solidFill>
              <a:round/>
              <a:headEnd/>
              <a:tailEnd type="triangle" w="med" len="lg"/>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839" name="Text Box 150"/>
            <p:cNvSpPr txBox="1">
              <a:spLocks noChangeArrowheads="1"/>
            </p:cNvSpPr>
            <p:nvPr/>
          </p:nvSpPr>
          <p:spPr bwMode="auto">
            <a:xfrm>
              <a:off x="5473" y="3134"/>
              <a:ext cx="167"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en-US" sz="1600">
                  <a:solidFill>
                    <a:schemeClr val="tx1"/>
                  </a:solidFill>
                  <a:latin typeface="Times New Roman" pitchFamily="18" charset="0"/>
                  <a:ea typeface="宋体" pitchFamily="2" charset="-122"/>
                </a:rPr>
                <a:t>4</a:t>
              </a:r>
              <a:endParaRPr kumimoji="1" lang="en-US" altLang="zh-CN" sz="1600">
                <a:solidFill>
                  <a:schemeClr val="tx1"/>
                </a:solidFill>
                <a:latin typeface="Times New Roman" pitchFamily="18" charset="0"/>
                <a:ea typeface="宋体" pitchFamily="2" charset="-122"/>
              </a:endParaRPr>
            </a:p>
          </p:txBody>
        </p:sp>
      </p:grpSp>
      <p:pic>
        <p:nvPicPr>
          <p:cNvPr id="72830" name="Picture 15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38531" y="5616576"/>
            <a:ext cx="737790"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831" name="Picture 15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61481" y="4522788"/>
            <a:ext cx="736071"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832" name="Picture 15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32336" y="4545013"/>
            <a:ext cx="737790" cy="436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833" name="Picture 15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717" y="4829175"/>
            <a:ext cx="736071"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834" name="Picture 15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18604" y="4522788"/>
            <a:ext cx="737791"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835" name="Picture 15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070181" y="5470525"/>
            <a:ext cx="737791"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72836" name="Picture 15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90998" y="5514976"/>
            <a:ext cx="736071"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72837" name="Text Box 158"/>
          <p:cNvSpPr txBox="1">
            <a:spLocks noChangeArrowheads="1"/>
          </p:cNvSpPr>
          <p:nvPr/>
        </p:nvSpPr>
        <p:spPr bwMode="auto">
          <a:xfrm>
            <a:off x="2749948" y="3303589"/>
            <a:ext cx="4150495" cy="461665"/>
          </a:xfrm>
          <a:prstGeom prst="rect">
            <a:avLst/>
          </a:prstGeom>
          <a:noFill/>
          <a:ln w="9525">
            <a:solidFill>
              <a:srgbClr val="333399"/>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400"/>
              <a:t>以路由器</a:t>
            </a:r>
            <a:r>
              <a:rPr lang="en-US" altLang="zh-CN" sz="2400"/>
              <a:t>F</a:t>
            </a:r>
            <a:r>
              <a:rPr lang="zh-CN" altLang="en-US" sz="2400"/>
              <a:t>为根的最短路径树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ltLang="zh-CN" dirty="0"/>
              <a:t>4.5.4  </a:t>
            </a:r>
            <a:r>
              <a:rPr lang="zh-CN" altLang="en-US" dirty="0"/>
              <a:t>外部网关协议 </a:t>
            </a:r>
            <a:r>
              <a:rPr lang="en-US" altLang="zh-CN" dirty="0"/>
              <a:t>BGP</a:t>
            </a:r>
          </a:p>
        </p:txBody>
      </p:sp>
      <p:sp>
        <p:nvSpPr>
          <p:cNvPr id="600067" name="Rectangle 3"/>
          <p:cNvSpPr>
            <a:spLocks noGrp="1" noChangeArrowheads="1"/>
          </p:cNvSpPr>
          <p:nvPr>
            <p:ph idx="1"/>
          </p:nvPr>
        </p:nvSpPr>
        <p:spPr>
          <a:noFill/>
        </p:spPr>
        <p:txBody>
          <a:bodyPr/>
          <a:lstStyle/>
          <a:p>
            <a:pPr>
              <a:spcBef>
                <a:spcPts val="1200"/>
              </a:spcBef>
            </a:pPr>
            <a:r>
              <a:rPr lang="en-US" altLang="zh-CN" dirty="0"/>
              <a:t>BGP </a:t>
            </a:r>
            <a:r>
              <a:rPr lang="zh-CN" altLang="en-US" dirty="0"/>
              <a:t>是</a:t>
            </a:r>
            <a:r>
              <a:rPr lang="zh-CN" altLang="en-US" dirty="0">
                <a:solidFill>
                  <a:srgbClr val="FF0000"/>
                </a:solidFill>
              </a:rPr>
              <a:t>不同自治系统的路由器之间</a:t>
            </a:r>
            <a:r>
              <a:rPr lang="zh-CN" altLang="en-US" dirty="0"/>
              <a:t>交换路由信息的协议。 </a:t>
            </a:r>
          </a:p>
          <a:p>
            <a:pPr>
              <a:spcBef>
                <a:spcPts val="1200"/>
              </a:spcBef>
            </a:pPr>
            <a:r>
              <a:rPr lang="en-US" altLang="zh-CN" dirty="0"/>
              <a:t>BGP </a:t>
            </a:r>
            <a:r>
              <a:rPr lang="zh-CN" altLang="en-US" dirty="0"/>
              <a:t>较新版本是 </a:t>
            </a:r>
            <a:r>
              <a:rPr lang="en-US" altLang="zh-CN" dirty="0"/>
              <a:t>2006 </a:t>
            </a:r>
            <a:r>
              <a:rPr lang="zh-CN" altLang="en-US" dirty="0"/>
              <a:t>年 </a:t>
            </a:r>
            <a:r>
              <a:rPr lang="en-US" altLang="zh-CN" dirty="0"/>
              <a:t>1 </a:t>
            </a:r>
            <a:r>
              <a:rPr lang="zh-CN" altLang="en-US" dirty="0"/>
              <a:t>月发表的 </a:t>
            </a:r>
            <a:r>
              <a:rPr lang="en-US" altLang="zh-CN" dirty="0"/>
              <a:t>BGP-4</a:t>
            </a:r>
            <a:r>
              <a:rPr lang="zh-CN" altLang="en-US" dirty="0"/>
              <a:t>（</a:t>
            </a:r>
            <a:r>
              <a:rPr lang="en-US" altLang="zh-CN" dirty="0"/>
              <a:t>BGP </a:t>
            </a:r>
            <a:r>
              <a:rPr lang="zh-CN" altLang="en-US" dirty="0"/>
              <a:t>第 </a:t>
            </a:r>
            <a:r>
              <a:rPr lang="en-US" altLang="zh-CN" dirty="0"/>
              <a:t>4 </a:t>
            </a:r>
            <a:r>
              <a:rPr lang="zh-CN" altLang="en-US" dirty="0"/>
              <a:t>个版本），即 </a:t>
            </a:r>
            <a:r>
              <a:rPr lang="en-US" altLang="zh-CN" dirty="0"/>
              <a:t>RFC 4271 ~ 4278</a:t>
            </a:r>
            <a:r>
              <a:rPr lang="zh-CN" altLang="en-US" dirty="0"/>
              <a:t>。 </a:t>
            </a:r>
          </a:p>
          <a:p>
            <a:pPr>
              <a:spcBef>
                <a:spcPts val="1200"/>
              </a:spcBef>
            </a:pPr>
            <a:r>
              <a:rPr lang="zh-CN" altLang="en-US" dirty="0"/>
              <a:t>可以将 </a:t>
            </a:r>
            <a:r>
              <a:rPr lang="en-US" altLang="zh-CN" dirty="0"/>
              <a:t>BGP-4 </a:t>
            </a:r>
            <a:r>
              <a:rPr lang="zh-CN" altLang="en-US" dirty="0"/>
              <a:t>简写为 </a:t>
            </a:r>
            <a:r>
              <a:rPr lang="en-US" altLang="zh-CN" dirty="0"/>
              <a:t>BGP</a:t>
            </a:r>
            <a:r>
              <a:rPr lang="zh-CN" altLang="en-US" dirty="0"/>
              <a:t>。 </a:t>
            </a:r>
          </a:p>
        </p:txBody>
      </p:sp>
    </p:spTree>
    <p:extLst>
      <p:ext uri="{BB962C8B-B14F-4D97-AF65-F5344CB8AC3E}">
        <p14:creationId xmlns:p14="http://schemas.microsoft.com/office/powerpoint/2010/main" xmlns="" val="2414761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ctr"/>
            <a:r>
              <a:rPr lang="en-US" altLang="zh-CN" dirty="0"/>
              <a:t>BGP </a:t>
            </a:r>
            <a:r>
              <a:rPr lang="zh-CN" altLang="en-US" dirty="0" smtClean="0"/>
              <a:t>使用环境不同</a:t>
            </a:r>
            <a:endParaRPr lang="zh-CN" altLang="en-US" dirty="0"/>
          </a:p>
        </p:txBody>
      </p:sp>
      <p:sp>
        <p:nvSpPr>
          <p:cNvPr id="601091" name="Rectangle 3"/>
          <p:cNvSpPr>
            <a:spLocks noGrp="1" noChangeArrowheads="1"/>
          </p:cNvSpPr>
          <p:nvPr>
            <p:ph idx="1"/>
          </p:nvPr>
        </p:nvSpPr>
        <p:spPr>
          <a:noFill/>
        </p:spPr>
        <p:txBody>
          <a:bodyPr/>
          <a:lstStyle/>
          <a:p>
            <a:r>
              <a:rPr lang="zh-CN" altLang="en-US" sz="2800" dirty="0" smtClean="0"/>
              <a:t>互联网的</a:t>
            </a:r>
            <a:r>
              <a:rPr lang="zh-CN" altLang="en-US" sz="2800" dirty="0"/>
              <a:t>规模太大，使得自治系统之间路由选择非常困难。对于自治系统之间的路由选择，要寻找最佳路由是很不现实的。</a:t>
            </a:r>
          </a:p>
          <a:p>
            <a:pPr lvl="1"/>
            <a:r>
              <a:rPr lang="zh-CN" altLang="en-US" dirty="0">
                <a:latin typeface="Arial" charset="0"/>
              </a:rPr>
              <a:t>当一条路径通过几个不同 </a:t>
            </a:r>
            <a:r>
              <a:rPr lang="en-US" altLang="zh-CN" dirty="0">
                <a:latin typeface="Arial" charset="0"/>
              </a:rPr>
              <a:t>AS </a:t>
            </a:r>
            <a:r>
              <a:rPr lang="zh-CN" altLang="en-US" dirty="0">
                <a:latin typeface="Arial" charset="0"/>
              </a:rPr>
              <a:t>时，要想对这样的路径计算出有意义的代价是不太可能的。</a:t>
            </a:r>
          </a:p>
          <a:p>
            <a:pPr lvl="1"/>
            <a:r>
              <a:rPr lang="zh-CN" altLang="en-US" dirty="0">
                <a:solidFill>
                  <a:srgbClr val="0000FF"/>
                </a:solidFill>
                <a:latin typeface="Arial" charset="0"/>
              </a:rPr>
              <a:t>比较合理的做法是在 </a:t>
            </a:r>
            <a:r>
              <a:rPr lang="en-US" altLang="zh-CN" dirty="0">
                <a:solidFill>
                  <a:srgbClr val="0000FF"/>
                </a:solidFill>
                <a:latin typeface="Arial" charset="0"/>
              </a:rPr>
              <a:t>AS </a:t>
            </a:r>
            <a:r>
              <a:rPr lang="zh-CN" altLang="en-US" dirty="0">
                <a:solidFill>
                  <a:srgbClr val="0000FF"/>
                </a:solidFill>
                <a:latin typeface="Arial" charset="0"/>
              </a:rPr>
              <a:t>之间交换“可达性”信息</a:t>
            </a:r>
            <a:r>
              <a:rPr lang="zh-CN" altLang="en-US" dirty="0" smtClean="0">
                <a:solidFill>
                  <a:srgbClr val="0000FF"/>
                </a:solidFill>
                <a:latin typeface="Arial" charset="0"/>
              </a:rPr>
              <a:t>。</a:t>
            </a:r>
            <a:endParaRPr lang="zh-CN" altLang="en-US" dirty="0">
              <a:solidFill>
                <a:srgbClr val="0000FF"/>
              </a:solidFill>
            </a:endParaRPr>
          </a:p>
          <a:p>
            <a:r>
              <a:rPr lang="zh-CN" altLang="en-US" sz="2800" dirty="0"/>
              <a:t>自治系统之间的路由选择必须考虑有关</a:t>
            </a:r>
            <a:r>
              <a:rPr lang="zh-CN" altLang="en-US" sz="2800" dirty="0">
                <a:solidFill>
                  <a:srgbClr val="FF0000"/>
                </a:solidFill>
              </a:rPr>
              <a:t>策略。</a:t>
            </a:r>
          </a:p>
          <a:p>
            <a:r>
              <a:rPr lang="zh-CN" altLang="en-US" sz="2800" dirty="0"/>
              <a:t>因此，边界网关协议 </a:t>
            </a:r>
            <a:r>
              <a:rPr lang="en-US" altLang="zh-CN" sz="2800" dirty="0"/>
              <a:t>BGP </a:t>
            </a:r>
            <a:r>
              <a:rPr lang="zh-CN" altLang="en-US" sz="2800" dirty="0"/>
              <a:t>只能是力求寻找一条能够到达目的网络且</a:t>
            </a:r>
            <a:r>
              <a:rPr lang="zh-CN" altLang="en-US" sz="2800" dirty="0">
                <a:solidFill>
                  <a:srgbClr val="FF0000"/>
                </a:solidFill>
              </a:rPr>
              <a:t>比较好的路由</a:t>
            </a:r>
            <a:r>
              <a:rPr lang="zh-CN" altLang="en-US" sz="2800" dirty="0"/>
              <a:t>（不能兜圈子），而</a:t>
            </a:r>
            <a:r>
              <a:rPr lang="zh-CN" altLang="en-US" sz="2800" dirty="0">
                <a:solidFill>
                  <a:srgbClr val="FF0000"/>
                </a:solidFill>
              </a:rPr>
              <a:t>并非要寻找一条最佳路由。</a:t>
            </a:r>
            <a:r>
              <a:rPr lang="zh-CN" altLang="en-US" sz="2800" dirty="0"/>
              <a:t>  </a:t>
            </a:r>
          </a:p>
        </p:txBody>
      </p:sp>
    </p:spTree>
    <p:extLst>
      <p:ext uri="{BB962C8B-B14F-4D97-AF65-F5344CB8AC3E}">
        <p14:creationId xmlns:p14="http://schemas.microsoft.com/office/powerpoint/2010/main" xmlns="" val="246157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1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algn="ctr"/>
            <a:r>
              <a:rPr lang="en-US" altLang="zh-CN" dirty="0"/>
              <a:t>BGP</a:t>
            </a:r>
            <a:r>
              <a:rPr lang="en-US" altLang="zh-CN" b="1" dirty="0"/>
              <a:t> </a:t>
            </a:r>
            <a:r>
              <a:rPr lang="zh-CN" altLang="en-US" dirty="0" smtClean="0"/>
              <a:t>发言人</a:t>
            </a:r>
            <a:endParaRPr lang="en-US" altLang="zh-CN" dirty="0"/>
          </a:p>
        </p:txBody>
      </p:sp>
      <p:sp>
        <p:nvSpPr>
          <p:cNvPr id="602115" name="Rectangle 3"/>
          <p:cNvSpPr>
            <a:spLocks noGrp="1" noChangeArrowheads="1"/>
          </p:cNvSpPr>
          <p:nvPr>
            <p:ph idx="1"/>
          </p:nvPr>
        </p:nvSpPr>
        <p:spPr/>
        <p:txBody>
          <a:bodyPr/>
          <a:lstStyle/>
          <a:p>
            <a:r>
              <a:rPr lang="zh-CN" altLang="en-US" dirty="0"/>
              <a:t>每一个自治系统的管理员要选择至少一个路由器作为该自治系统的“ </a:t>
            </a:r>
            <a:r>
              <a:rPr lang="en-US" altLang="zh-CN" dirty="0">
                <a:solidFill>
                  <a:srgbClr val="FF0000"/>
                </a:solidFill>
              </a:rPr>
              <a:t>BGP </a:t>
            </a:r>
            <a:r>
              <a:rPr lang="zh-CN" altLang="en-US" dirty="0">
                <a:solidFill>
                  <a:srgbClr val="FF0000"/>
                </a:solidFill>
              </a:rPr>
              <a:t>发言人</a:t>
            </a:r>
            <a:r>
              <a:rPr lang="zh-CN" altLang="en-US" dirty="0" smtClean="0"/>
              <a:t>”</a:t>
            </a:r>
            <a:r>
              <a:rPr lang="en-US" altLang="zh-CN" dirty="0"/>
              <a:t> (BGP speaker)</a:t>
            </a:r>
            <a:r>
              <a:rPr lang="zh-CN" altLang="en-US" dirty="0" smtClean="0"/>
              <a:t> </a:t>
            </a:r>
            <a:r>
              <a:rPr lang="zh-CN" altLang="en-US" dirty="0"/>
              <a:t>。</a:t>
            </a:r>
          </a:p>
          <a:p>
            <a:r>
              <a:rPr lang="zh-CN" altLang="en-US" dirty="0"/>
              <a:t>一般说来，两个 </a:t>
            </a:r>
            <a:r>
              <a:rPr lang="en-US" altLang="zh-CN" dirty="0"/>
              <a:t>BGP </a:t>
            </a:r>
            <a:r>
              <a:rPr lang="zh-CN" altLang="en-US" dirty="0"/>
              <a:t>发言人都是通过一个共享网络连接在一起的，而 </a:t>
            </a:r>
            <a:r>
              <a:rPr lang="en-US" altLang="zh-CN" dirty="0"/>
              <a:t>BGP </a:t>
            </a:r>
            <a:r>
              <a:rPr lang="zh-CN" altLang="en-US" dirty="0"/>
              <a:t>发言人往往就是 </a:t>
            </a:r>
            <a:r>
              <a:rPr lang="en-US" altLang="zh-CN" dirty="0"/>
              <a:t>BGP </a:t>
            </a:r>
            <a:r>
              <a:rPr lang="zh-CN" altLang="en-US" dirty="0"/>
              <a:t>边界路由器，但也可以不是 </a:t>
            </a:r>
            <a:r>
              <a:rPr lang="en-US" altLang="zh-CN" dirty="0"/>
              <a:t>BGP </a:t>
            </a:r>
            <a:r>
              <a:rPr lang="zh-CN" altLang="en-US" dirty="0"/>
              <a:t>边界路由器。 </a:t>
            </a:r>
          </a:p>
        </p:txBody>
      </p:sp>
    </p:spTree>
    <p:extLst>
      <p:ext uri="{BB962C8B-B14F-4D97-AF65-F5344CB8AC3E}">
        <p14:creationId xmlns:p14="http://schemas.microsoft.com/office/powerpoint/2010/main" xmlns="" val="3136280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lgn="ctr"/>
            <a:r>
              <a:rPr lang="en-US" altLang="zh-CN" dirty="0"/>
              <a:t>BGP </a:t>
            </a:r>
            <a:r>
              <a:rPr lang="zh-CN" altLang="en-US" dirty="0"/>
              <a:t>交换路由信息</a:t>
            </a:r>
          </a:p>
        </p:txBody>
      </p:sp>
      <p:sp>
        <p:nvSpPr>
          <p:cNvPr id="603139" name="Rectangle 3"/>
          <p:cNvSpPr>
            <a:spLocks noGrp="1" noChangeArrowheads="1"/>
          </p:cNvSpPr>
          <p:nvPr>
            <p:ph idx="1"/>
          </p:nvPr>
        </p:nvSpPr>
        <p:spPr/>
        <p:txBody>
          <a:bodyPr/>
          <a:lstStyle/>
          <a:p>
            <a:r>
              <a:rPr lang="zh-CN" altLang="en-US" sz="3000" dirty="0"/>
              <a:t>一个 </a:t>
            </a:r>
            <a:r>
              <a:rPr lang="en-US" altLang="zh-CN" sz="3000" dirty="0"/>
              <a:t>BGP </a:t>
            </a:r>
            <a:r>
              <a:rPr lang="zh-CN" altLang="en-US" sz="3000" dirty="0"/>
              <a:t>发言人与其他自治系统中的 </a:t>
            </a:r>
            <a:r>
              <a:rPr lang="en-US" altLang="zh-CN" sz="3000" dirty="0"/>
              <a:t>BGP </a:t>
            </a:r>
            <a:r>
              <a:rPr lang="zh-CN" altLang="en-US" sz="3000" dirty="0"/>
              <a:t>发言人要交换路由信息，就要先建立 </a:t>
            </a:r>
            <a:r>
              <a:rPr lang="en-US" altLang="zh-CN" sz="3000" dirty="0">
                <a:solidFill>
                  <a:srgbClr val="FF0000"/>
                </a:solidFill>
              </a:rPr>
              <a:t>TCP </a:t>
            </a:r>
            <a:r>
              <a:rPr lang="zh-CN" altLang="en-US" sz="3000" dirty="0">
                <a:solidFill>
                  <a:srgbClr val="FF0000"/>
                </a:solidFill>
              </a:rPr>
              <a:t>连接，</a:t>
            </a:r>
            <a:r>
              <a:rPr lang="zh-CN" altLang="en-US" sz="3000" dirty="0"/>
              <a:t>然后在此连接上交换 </a:t>
            </a:r>
            <a:r>
              <a:rPr lang="en-US" altLang="zh-CN" sz="3000" dirty="0"/>
              <a:t>BGP </a:t>
            </a:r>
            <a:r>
              <a:rPr lang="zh-CN" altLang="en-US" sz="3000" dirty="0"/>
              <a:t>报文以建立 </a:t>
            </a:r>
            <a:r>
              <a:rPr lang="en-US" altLang="zh-CN" sz="3000" dirty="0"/>
              <a:t>BGP </a:t>
            </a:r>
            <a:r>
              <a:rPr lang="zh-CN" altLang="en-US" sz="3000" dirty="0">
                <a:solidFill>
                  <a:srgbClr val="FF0000"/>
                </a:solidFill>
              </a:rPr>
              <a:t>会话</a:t>
            </a:r>
            <a:r>
              <a:rPr lang="en-US" altLang="zh-CN" sz="3000" dirty="0"/>
              <a:t>(session)</a:t>
            </a:r>
            <a:r>
              <a:rPr lang="zh-CN" altLang="en-US" sz="3000" dirty="0"/>
              <a:t>，利用 </a:t>
            </a:r>
            <a:r>
              <a:rPr lang="en-US" altLang="zh-CN" sz="3000" dirty="0"/>
              <a:t>BGP </a:t>
            </a:r>
            <a:r>
              <a:rPr lang="zh-CN" altLang="en-US" sz="3000" dirty="0"/>
              <a:t>会话交换路由信息。</a:t>
            </a:r>
          </a:p>
          <a:p>
            <a:r>
              <a:rPr lang="zh-CN" altLang="en-US" sz="3000" dirty="0"/>
              <a:t>使用 </a:t>
            </a:r>
            <a:r>
              <a:rPr lang="en-US" altLang="zh-CN" sz="3000" dirty="0"/>
              <a:t>TCP </a:t>
            </a:r>
            <a:r>
              <a:rPr lang="zh-CN" altLang="en-US" sz="3000" dirty="0"/>
              <a:t>连接能提供可靠的服务，也简化了路由选择协议。</a:t>
            </a:r>
          </a:p>
          <a:p>
            <a:r>
              <a:rPr lang="zh-CN" altLang="en-US" sz="3000" dirty="0"/>
              <a:t>使用 </a:t>
            </a:r>
            <a:r>
              <a:rPr lang="en-US" altLang="zh-CN" sz="3000" dirty="0"/>
              <a:t>TCP </a:t>
            </a:r>
            <a:r>
              <a:rPr lang="zh-CN" altLang="en-US" sz="3000" dirty="0"/>
              <a:t>连接交换路由信息的两个 </a:t>
            </a:r>
            <a:r>
              <a:rPr lang="en-US" altLang="zh-CN" sz="3000" dirty="0"/>
              <a:t>BGP </a:t>
            </a:r>
            <a:r>
              <a:rPr lang="zh-CN" altLang="en-US" sz="3000" dirty="0"/>
              <a:t>发言人，彼此成为对方</a:t>
            </a:r>
            <a:r>
              <a:rPr lang="zh-CN" altLang="en-US" sz="3000" dirty="0" smtClean="0"/>
              <a:t>的</a:t>
            </a:r>
            <a:r>
              <a:rPr lang="zh-CN" altLang="zh-CN" sz="3000" dirty="0">
                <a:solidFill>
                  <a:srgbClr val="FF0000"/>
                </a:solidFill>
              </a:rPr>
              <a:t>邻站</a:t>
            </a:r>
            <a:r>
              <a:rPr lang="en-US" altLang="zh-CN" sz="3000" dirty="0"/>
              <a:t>(neighbor)</a:t>
            </a:r>
            <a:r>
              <a:rPr lang="zh-CN" altLang="zh-CN" sz="3000" dirty="0"/>
              <a:t>或</a:t>
            </a:r>
            <a:r>
              <a:rPr lang="zh-CN" altLang="zh-CN" sz="3000" dirty="0">
                <a:solidFill>
                  <a:srgbClr val="FF0000"/>
                </a:solidFill>
              </a:rPr>
              <a:t>对等站</a:t>
            </a:r>
            <a:r>
              <a:rPr lang="en-US" altLang="zh-CN" sz="3000" dirty="0"/>
              <a:t>(peer) </a:t>
            </a:r>
            <a:r>
              <a:rPr lang="zh-CN" altLang="en-US" sz="3000" dirty="0" smtClean="0"/>
              <a:t>。</a:t>
            </a:r>
            <a:endParaRPr lang="zh-CN" altLang="en-US" sz="3000" dirty="0"/>
          </a:p>
        </p:txBody>
      </p:sp>
    </p:spTree>
    <p:extLst>
      <p:ext uri="{BB962C8B-B14F-4D97-AF65-F5344CB8AC3E}">
        <p14:creationId xmlns:p14="http://schemas.microsoft.com/office/powerpoint/2010/main" xmlns="" val="2919790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3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495300" y="188640"/>
            <a:ext cx="8714303" cy="792088"/>
          </a:xfrm>
        </p:spPr>
        <p:txBody>
          <a:bodyPr/>
          <a:lstStyle/>
          <a:p>
            <a:pPr algn="ctr"/>
            <a:r>
              <a:rPr lang="en-US" altLang="zh-CN" sz="4000" dirty="0"/>
              <a:t>BGP </a:t>
            </a:r>
            <a:r>
              <a:rPr lang="zh-CN" altLang="en-US" sz="4000" dirty="0"/>
              <a:t>发言人</a:t>
            </a:r>
            <a:r>
              <a:rPr lang="zh-CN" altLang="en-US" sz="4000" dirty="0" smtClean="0"/>
              <a:t>和自治系统 </a:t>
            </a:r>
            <a:r>
              <a:rPr lang="en-US" altLang="zh-CN" sz="4000" dirty="0"/>
              <a:t>AS </a:t>
            </a:r>
            <a:r>
              <a:rPr lang="zh-CN" altLang="en-US" sz="4000" dirty="0"/>
              <a:t>的关系 </a:t>
            </a:r>
          </a:p>
        </p:txBody>
      </p:sp>
      <p:sp>
        <p:nvSpPr>
          <p:cNvPr id="604163" name="Oval 3"/>
          <p:cNvSpPr>
            <a:spLocks noChangeArrowheads="1"/>
          </p:cNvSpPr>
          <p:nvPr/>
        </p:nvSpPr>
        <p:spPr bwMode="auto">
          <a:xfrm>
            <a:off x="5727427" y="1556792"/>
            <a:ext cx="4050109" cy="1985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4" name="Oval 4"/>
          <p:cNvSpPr>
            <a:spLocks noChangeArrowheads="1"/>
          </p:cNvSpPr>
          <p:nvPr/>
        </p:nvSpPr>
        <p:spPr bwMode="auto">
          <a:xfrm>
            <a:off x="414990" y="1556792"/>
            <a:ext cx="3281363" cy="1985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5" name="Line 5"/>
          <p:cNvSpPr>
            <a:spLocks noChangeShapeType="1"/>
          </p:cNvSpPr>
          <p:nvPr/>
        </p:nvSpPr>
        <p:spPr bwMode="auto">
          <a:xfrm flipV="1">
            <a:off x="5870170" y="2258467"/>
            <a:ext cx="362877" cy="4746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66" name="Oval 6"/>
          <p:cNvSpPr>
            <a:spLocks noChangeArrowheads="1"/>
          </p:cNvSpPr>
          <p:nvPr/>
        </p:nvSpPr>
        <p:spPr bwMode="auto">
          <a:xfrm>
            <a:off x="688438" y="4077741"/>
            <a:ext cx="725752" cy="72390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7" name="Oval 7"/>
          <p:cNvSpPr>
            <a:spLocks noChangeArrowheads="1"/>
          </p:cNvSpPr>
          <p:nvPr/>
        </p:nvSpPr>
        <p:spPr bwMode="auto">
          <a:xfrm>
            <a:off x="7689709" y="4706391"/>
            <a:ext cx="725752" cy="723900"/>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68" name="Line 8"/>
          <p:cNvSpPr>
            <a:spLocks noChangeShapeType="1"/>
          </p:cNvSpPr>
          <p:nvPr/>
        </p:nvSpPr>
        <p:spPr bwMode="auto">
          <a:xfrm>
            <a:off x="3696353" y="2874416"/>
            <a:ext cx="725752"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69" name="Line 9"/>
          <p:cNvSpPr>
            <a:spLocks noChangeShapeType="1"/>
          </p:cNvSpPr>
          <p:nvPr/>
        </p:nvSpPr>
        <p:spPr bwMode="auto">
          <a:xfrm flipH="1">
            <a:off x="4855493" y="2874416"/>
            <a:ext cx="871935"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0" name="Line 10"/>
          <p:cNvSpPr>
            <a:spLocks noChangeShapeType="1"/>
          </p:cNvSpPr>
          <p:nvPr/>
        </p:nvSpPr>
        <p:spPr bwMode="auto">
          <a:xfrm flipH="1">
            <a:off x="1233611" y="3657055"/>
            <a:ext cx="636323" cy="477837"/>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1" name="Line 11"/>
          <p:cNvSpPr>
            <a:spLocks noChangeShapeType="1"/>
          </p:cNvSpPr>
          <p:nvPr/>
        </p:nvSpPr>
        <p:spPr bwMode="auto">
          <a:xfrm>
            <a:off x="3806419" y="2764879"/>
            <a:ext cx="1761067" cy="0"/>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2" name="Line 12"/>
          <p:cNvSpPr>
            <a:spLocks noChangeShapeType="1"/>
          </p:cNvSpPr>
          <p:nvPr/>
        </p:nvSpPr>
        <p:spPr bwMode="auto">
          <a:xfrm>
            <a:off x="6869369" y="4706391"/>
            <a:ext cx="818621" cy="19208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3" name="Line 13"/>
          <p:cNvSpPr>
            <a:spLocks noChangeShapeType="1"/>
          </p:cNvSpPr>
          <p:nvPr/>
        </p:nvSpPr>
        <p:spPr bwMode="auto">
          <a:xfrm>
            <a:off x="1415909" y="4515891"/>
            <a:ext cx="816902" cy="66833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4" name="Line 14"/>
          <p:cNvSpPr>
            <a:spLocks noChangeShapeType="1"/>
          </p:cNvSpPr>
          <p:nvPr/>
        </p:nvSpPr>
        <p:spPr bwMode="auto">
          <a:xfrm flipH="1">
            <a:off x="330440" y="4798095"/>
            <a:ext cx="662120" cy="719137"/>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5" name="Line 15"/>
          <p:cNvSpPr>
            <a:spLocks noChangeShapeType="1"/>
          </p:cNvSpPr>
          <p:nvPr/>
        </p:nvSpPr>
        <p:spPr bwMode="auto">
          <a:xfrm flipV="1">
            <a:off x="7049946" y="5279479"/>
            <a:ext cx="708554" cy="381000"/>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6" name="Line 16"/>
          <p:cNvSpPr>
            <a:spLocks noChangeShapeType="1"/>
          </p:cNvSpPr>
          <p:nvPr/>
        </p:nvSpPr>
        <p:spPr bwMode="auto">
          <a:xfrm>
            <a:off x="8415461" y="5087391"/>
            <a:ext cx="816902" cy="192088"/>
          </a:xfrm>
          <a:prstGeom prst="line">
            <a:avLst/>
          </a:prstGeom>
          <a:noFill/>
          <a:ln w="5715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77" name="Text Box 17"/>
          <p:cNvSpPr txBox="1">
            <a:spLocks noChangeArrowheads="1"/>
          </p:cNvSpPr>
          <p:nvPr/>
        </p:nvSpPr>
        <p:spPr bwMode="auto">
          <a:xfrm>
            <a:off x="1820061" y="3645942"/>
            <a:ext cx="15810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发言人</a:t>
            </a:r>
          </a:p>
        </p:txBody>
      </p:sp>
      <p:sp>
        <p:nvSpPr>
          <p:cNvPr id="604178" name="Text Box 18"/>
          <p:cNvSpPr txBox="1">
            <a:spLocks noChangeArrowheads="1"/>
          </p:cNvSpPr>
          <p:nvPr/>
        </p:nvSpPr>
        <p:spPr bwMode="auto">
          <a:xfrm>
            <a:off x="3794569" y="2067966"/>
            <a:ext cx="95410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CC"/>
                </a:solidFill>
                <a:latin typeface="+mn-lt"/>
                <a:ea typeface="黑体" pitchFamily="2" charset="-122"/>
              </a:rPr>
              <a:t>BGP</a:t>
            </a:r>
          </a:p>
          <a:p>
            <a:pPr algn="ctr">
              <a:lnSpc>
                <a:spcPct val="90000"/>
              </a:lnSpc>
            </a:pPr>
            <a:r>
              <a:rPr kumimoji="1" lang="zh-CN" altLang="en-US" sz="2000" b="1">
                <a:solidFill>
                  <a:srgbClr val="0000CC"/>
                </a:solidFill>
                <a:latin typeface="+mn-lt"/>
                <a:ea typeface="黑体" pitchFamily="2" charset="-122"/>
              </a:rPr>
              <a:t>发言人</a:t>
            </a:r>
          </a:p>
        </p:txBody>
      </p:sp>
      <p:sp>
        <p:nvSpPr>
          <p:cNvPr id="604179" name="Text Box 19"/>
          <p:cNvSpPr txBox="1">
            <a:spLocks noChangeArrowheads="1"/>
          </p:cNvSpPr>
          <p:nvPr/>
        </p:nvSpPr>
        <p:spPr bwMode="auto">
          <a:xfrm>
            <a:off x="5049830" y="3285579"/>
            <a:ext cx="1581074" cy="400110"/>
          </a:xfrm>
          <a:prstGeom prst="rect">
            <a:avLst/>
          </a:prstGeom>
          <a:noFill/>
          <a:ln>
            <a:noFill/>
          </a:ln>
          <a:effectLst/>
        </p:spPr>
        <p:txBody>
          <a:bodyPr wrap="none">
            <a:spAutoFit/>
          </a:bodyPr>
          <a:lstStyle/>
          <a:p>
            <a:r>
              <a:rPr kumimoji="1" lang="en-US" altLang="zh-CN" sz="2000" b="1" dirty="0">
                <a:solidFill>
                  <a:srgbClr val="0000CC"/>
                </a:solidFill>
                <a:latin typeface="+mn-lt"/>
                <a:ea typeface="黑体" pitchFamily="2" charset="-122"/>
              </a:rPr>
              <a:t>BGP </a:t>
            </a:r>
            <a:r>
              <a:rPr kumimoji="1" lang="zh-CN" altLang="en-US" sz="2000" b="1" dirty="0">
                <a:solidFill>
                  <a:srgbClr val="0000CC"/>
                </a:solidFill>
                <a:latin typeface="+mn-lt"/>
                <a:ea typeface="黑体" pitchFamily="2" charset="-122"/>
              </a:rPr>
              <a:t>发言人</a:t>
            </a:r>
          </a:p>
        </p:txBody>
      </p:sp>
      <p:sp>
        <p:nvSpPr>
          <p:cNvPr id="604180" name="Text Box 20"/>
          <p:cNvSpPr txBox="1">
            <a:spLocks noChangeArrowheads="1"/>
          </p:cNvSpPr>
          <p:nvPr/>
        </p:nvSpPr>
        <p:spPr bwMode="auto">
          <a:xfrm>
            <a:off x="6656115" y="4077742"/>
            <a:ext cx="15810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发言人</a:t>
            </a:r>
          </a:p>
        </p:txBody>
      </p:sp>
      <p:sp>
        <p:nvSpPr>
          <p:cNvPr id="604181" name="Text Box 21"/>
          <p:cNvSpPr txBox="1">
            <a:spLocks noChangeArrowheads="1"/>
          </p:cNvSpPr>
          <p:nvPr/>
        </p:nvSpPr>
        <p:spPr bwMode="auto">
          <a:xfrm>
            <a:off x="4792909" y="1925092"/>
            <a:ext cx="95410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CC"/>
                </a:solidFill>
                <a:latin typeface="+mn-lt"/>
                <a:ea typeface="黑体" pitchFamily="2" charset="-122"/>
              </a:rPr>
              <a:t>BGP</a:t>
            </a:r>
          </a:p>
          <a:p>
            <a:pPr algn="ctr">
              <a:lnSpc>
                <a:spcPct val="90000"/>
              </a:lnSpc>
            </a:pPr>
            <a:r>
              <a:rPr kumimoji="1" lang="zh-CN" altLang="en-US" sz="2000" b="1">
                <a:solidFill>
                  <a:srgbClr val="0000CC"/>
                </a:solidFill>
                <a:latin typeface="+mn-lt"/>
                <a:ea typeface="黑体" pitchFamily="2" charset="-122"/>
              </a:rPr>
              <a:t>发言人</a:t>
            </a:r>
          </a:p>
        </p:txBody>
      </p:sp>
      <p:sp>
        <p:nvSpPr>
          <p:cNvPr id="604182" name="Line 22"/>
          <p:cNvSpPr>
            <a:spLocks noChangeShapeType="1"/>
          </p:cNvSpPr>
          <p:nvPr/>
        </p:nvSpPr>
        <p:spPr bwMode="auto">
          <a:xfrm>
            <a:off x="5945841" y="2756941"/>
            <a:ext cx="1014677" cy="3587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3" name="Line 23"/>
          <p:cNvSpPr>
            <a:spLocks noChangeShapeType="1"/>
          </p:cNvSpPr>
          <p:nvPr/>
        </p:nvSpPr>
        <p:spPr bwMode="auto">
          <a:xfrm>
            <a:off x="4712750" y="3691980"/>
            <a:ext cx="433388" cy="669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4" name="Oval 24"/>
          <p:cNvSpPr>
            <a:spLocks noChangeArrowheads="1"/>
          </p:cNvSpPr>
          <p:nvPr/>
        </p:nvSpPr>
        <p:spPr bwMode="auto">
          <a:xfrm>
            <a:off x="2960282" y="3618954"/>
            <a:ext cx="3726789" cy="204311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04185" name="Line 25"/>
          <p:cNvSpPr>
            <a:spLocks noChangeShapeType="1"/>
          </p:cNvSpPr>
          <p:nvPr/>
        </p:nvSpPr>
        <p:spPr bwMode="auto">
          <a:xfrm>
            <a:off x="5687871" y="4134891"/>
            <a:ext cx="908050" cy="3810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6" name="Line 26"/>
          <p:cNvSpPr>
            <a:spLocks noChangeShapeType="1"/>
          </p:cNvSpPr>
          <p:nvPr/>
        </p:nvSpPr>
        <p:spPr bwMode="auto">
          <a:xfrm flipH="1">
            <a:off x="5687872" y="4515891"/>
            <a:ext cx="1090348" cy="7635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7" name="Line 27"/>
          <p:cNvSpPr>
            <a:spLocks noChangeShapeType="1"/>
          </p:cNvSpPr>
          <p:nvPr/>
        </p:nvSpPr>
        <p:spPr bwMode="auto">
          <a:xfrm>
            <a:off x="4778102" y="4420641"/>
            <a:ext cx="727471" cy="66675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8" name="Line 28"/>
          <p:cNvSpPr>
            <a:spLocks noChangeShapeType="1"/>
          </p:cNvSpPr>
          <p:nvPr/>
        </p:nvSpPr>
        <p:spPr bwMode="auto">
          <a:xfrm flipV="1">
            <a:off x="4870971" y="4228555"/>
            <a:ext cx="724032" cy="1920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89" name="Line 29"/>
          <p:cNvSpPr>
            <a:spLocks noChangeShapeType="1"/>
          </p:cNvSpPr>
          <p:nvPr/>
        </p:nvSpPr>
        <p:spPr bwMode="auto">
          <a:xfrm flipH="1">
            <a:off x="3598326" y="4420642"/>
            <a:ext cx="1179777" cy="1492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0" name="Line 30"/>
          <p:cNvSpPr>
            <a:spLocks noChangeShapeType="1"/>
          </p:cNvSpPr>
          <p:nvPr/>
        </p:nvSpPr>
        <p:spPr bwMode="auto">
          <a:xfrm>
            <a:off x="3598325" y="4612730"/>
            <a:ext cx="724032" cy="763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1" name="Line 31"/>
          <p:cNvSpPr>
            <a:spLocks noChangeShapeType="1"/>
          </p:cNvSpPr>
          <p:nvPr/>
        </p:nvSpPr>
        <p:spPr bwMode="auto">
          <a:xfrm flipV="1">
            <a:off x="4415226" y="5279480"/>
            <a:ext cx="1090348" cy="968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2" name="Line 32"/>
          <p:cNvSpPr>
            <a:spLocks noChangeShapeType="1"/>
          </p:cNvSpPr>
          <p:nvPr/>
        </p:nvSpPr>
        <p:spPr bwMode="auto">
          <a:xfrm>
            <a:off x="7687990" y="2066380"/>
            <a:ext cx="414469" cy="12096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3" name="Line 33"/>
          <p:cNvSpPr>
            <a:spLocks noChangeShapeType="1"/>
          </p:cNvSpPr>
          <p:nvPr/>
        </p:nvSpPr>
        <p:spPr bwMode="auto">
          <a:xfrm>
            <a:off x="7049947" y="3115716"/>
            <a:ext cx="1000919" cy="1920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4" name="Line 34"/>
          <p:cNvSpPr>
            <a:spLocks noChangeShapeType="1"/>
          </p:cNvSpPr>
          <p:nvPr/>
        </p:nvSpPr>
        <p:spPr bwMode="auto">
          <a:xfrm>
            <a:off x="7777419" y="1842541"/>
            <a:ext cx="818621" cy="9683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5" name="Line 35"/>
          <p:cNvSpPr>
            <a:spLocks noChangeShapeType="1"/>
          </p:cNvSpPr>
          <p:nvPr/>
        </p:nvSpPr>
        <p:spPr bwMode="auto">
          <a:xfrm>
            <a:off x="3051431" y="2129880"/>
            <a:ext cx="426508" cy="4460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6" name="Line 36"/>
          <p:cNvSpPr>
            <a:spLocks noChangeShapeType="1"/>
          </p:cNvSpPr>
          <p:nvPr/>
        </p:nvSpPr>
        <p:spPr bwMode="auto">
          <a:xfrm flipV="1">
            <a:off x="2415109" y="2725192"/>
            <a:ext cx="1062831" cy="3587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7" name="Line 37"/>
          <p:cNvSpPr>
            <a:spLocks noChangeShapeType="1"/>
          </p:cNvSpPr>
          <p:nvPr/>
        </p:nvSpPr>
        <p:spPr bwMode="auto">
          <a:xfrm flipH="1">
            <a:off x="2052232" y="3083966"/>
            <a:ext cx="362877"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8" name="Line 38"/>
          <p:cNvSpPr>
            <a:spLocks noChangeShapeType="1"/>
          </p:cNvSpPr>
          <p:nvPr/>
        </p:nvSpPr>
        <p:spPr bwMode="auto">
          <a:xfrm flipV="1">
            <a:off x="1142462" y="3083966"/>
            <a:ext cx="1183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199" name="Line 39"/>
          <p:cNvSpPr>
            <a:spLocks noChangeShapeType="1"/>
          </p:cNvSpPr>
          <p:nvPr/>
        </p:nvSpPr>
        <p:spPr bwMode="auto">
          <a:xfrm>
            <a:off x="960164" y="2415629"/>
            <a:ext cx="144463" cy="5953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0" name="Line 40"/>
          <p:cNvSpPr>
            <a:spLocks noChangeShapeType="1"/>
          </p:cNvSpPr>
          <p:nvPr/>
        </p:nvSpPr>
        <p:spPr bwMode="auto">
          <a:xfrm flipV="1">
            <a:off x="960165" y="1842541"/>
            <a:ext cx="1000919" cy="47783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1" name="Line 41"/>
          <p:cNvSpPr>
            <a:spLocks noChangeShapeType="1"/>
          </p:cNvSpPr>
          <p:nvPr/>
        </p:nvSpPr>
        <p:spPr bwMode="auto">
          <a:xfrm>
            <a:off x="1961084" y="1842541"/>
            <a:ext cx="909769" cy="28733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2" name="Line 42"/>
          <p:cNvSpPr>
            <a:spLocks noChangeShapeType="1"/>
          </p:cNvSpPr>
          <p:nvPr/>
        </p:nvSpPr>
        <p:spPr bwMode="auto">
          <a:xfrm flipV="1">
            <a:off x="6778220" y="1874291"/>
            <a:ext cx="816902" cy="1920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03" name="Line 43"/>
          <p:cNvSpPr>
            <a:spLocks noChangeShapeType="1"/>
          </p:cNvSpPr>
          <p:nvPr/>
        </p:nvSpPr>
        <p:spPr bwMode="auto">
          <a:xfrm>
            <a:off x="6778219" y="2161630"/>
            <a:ext cx="364596" cy="860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204"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78786" y="3371304"/>
            <a:ext cx="497019"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4205"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82965" y="2575966"/>
            <a:ext cx="49530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4206"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33477" y="2575966"/>
            <a:ext cx="49530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4207" name="Picture 4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43499" y="5279480"/>
            <a:ext cx="374915" cy="21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4208" name="Picture 4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0165" y="2990305"/>
            <a:ext cx="374915" cy="217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604209" name="Group 49"/>
          <p:cNvGrpSpPr>
            <a:grpSpLocks/>
          </p:cNvGrpSpPr>
          <p:nvPr/>
        </p:nvGrpSpPr>
        <p:grpSpPr bwMode="auto">
          <a:xfrm>
            <a:off x="2597406" y="1842541"/>
            <a:ext cx="653521" cy="522288"/>
            <a:chOff x="2949" y="196"/>
            <a:chExt cx="941" cy="598"/>
          </a:xfrm>
        </p:grpSpPr>
        <p:sp>
          <p:nvSpPr>
            <p:cNvPr id="604210"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1"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2"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3" name="Oval 5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4"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5"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6"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7" name="Oval 5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18"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19"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20"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21" name="Group 61"/>
          <p:cNvGrpSpPr>
            <a:grpSpLocks/>
          </p:cNvGrpSpPr>
          <p:nvPr/>
        </p:nvGrpSpPr>
        <p:grpSpPr bwMode="auto">
          <a:xfrm>
            <a:off x="597288" y="2129879"/>
            <a:ext cx="653521" cy="520700"/>
            <a:chOff x="2949" y="196"/>
            <a:chExt cx="941" cy="598"/>
          </a:xfrm>
        </p:grpSpPr>
        <p:sp>
          <p:nvSpPr>
            <p:cNvPr id="604222"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3"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4"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5" name="Oval 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6"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7"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8"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29" name="Oval 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0"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31"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32"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33" name="Group 73"/>
          <p:cNvGrpSpPr>
            <a:grpSpLocks/>
          </p:cNvGrpSpPr>
          <p:nvPr/>
        </p:nvGrpSpPr>
        <p:grpSpPr bwMode="auto">
          <a:xfrm>
            <a:off x="5232128" y="4992141"/>
            <a:ext cx="655240" cy="522288"/>
            <a:chOff x="2949" y="196"/>
            <a:chExt cx="941" cy="598"/>
          </a:xfrm>
        </p:grpSpPr>
        <p:sp>
          <p:nvSpPr>
            <p:cNvPr id="604234"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5"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6"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7" name="Oval 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8"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39"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0"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1" name="Oval 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2"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43"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44"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45" name="Group 85"/>
          <p:cNvGrpSpPr>
            <a:grpSpLocks/>
          </p:cNvGrpSpPr>
          <p:nvPr/>
        </p:nvGrpSpPr>
        <p:grpSpPr bwMode="auto">
          <a:xfrm>
            <a:off x="7323394" y="1653630"/>
            <a:ext cx="653521" cy="522287"/>
            <a:chOff x="2949" y="196"/>
            <a:chExt cx="941" cy="598"/>
          </a:xfrm>
        </p:grpSpPr>
        <p:sp>
          <p:nvSpPr>
            <p:cNvPr id="604246"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7"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8"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49" name="Oval 8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0"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1"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2"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3" name="Oval 9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4"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55"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56"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257" name="Group 97"/>
          <p:cNvGrpSpPr>
            <a:grpSpLocks/>
          </p:cNvGrpSpPr>
          <p:nvPr/>
        </p:nvGrpSpPr>
        <p:grpSpPr bwMode="auto">
          <a:xfrm>
            <a:off x="6778219" y="2798216"/>
            <a:ext cx="653521" cy="522288"/>
            <a:chOff x="2949" y="196"/>
            <a:chExt cx="941" cy="598"/>
          </a:xfrm>
        </p:grpSpPr>
        <p:sp>
          <p:nvSpPr>
            <p:cNvPr id="604258"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59"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0"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1" name="Oval 10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2"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3"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4"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5" name="Oval 10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66"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67"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68"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269" name="Text Box 109"/>
          <p:cNvSpPr txBox="1">
            <a:spLocks noChangeArrowheads="1"/>
          </p:cNvSpPr>
          <p:nvPr/>
        </p:nvSpPr>
        <p:spPr bwMode="auto">
          <a:xfrm>
            <a:off x="1415909" y="211083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p>
        </p:txBody>
      </p:sp>
      <p:sp>
        <p:nvSpPr>
          <p:cNvPr id="604270" name="Text Box 110"/>
          <p:cNvSpPr txBox="1">
            <a:spLocks noChangeArrowheads="1"/>
          </p:cNvSpPr>
          <p:nvPr/>
        </p:nvSpPr>
        <p:spPr bwMode="auto">
          <a:xfrm>
            <a:off x="4040311" y="3923755"/>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p>
        </p:txBody>
      </p:sp>
      <p:sp>
        <p:nvSpPr>
          <p:cNvPr id="604271" name="Text Box 111"/>
          <p:cNvSpPr txBox="1">
            <a:spLocks noChangeArrowheads="1"/>
          </p:cNvSpPr>
          <p:nvPr/>
        </p:nvSpPr>
        <p:spPr bwMode="auto">
          <a:xfrm>
            <a:off x="7959717" y="2175917"/>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p>
        </p:txBody>
      </p:sp>
      <p:sp>
        <p:nvSpPr>
          <p:cNvPr id="604272" name="Text Box 112"/>
          <p:cNvSpPr txBox="1">
            <a:spLocks noChangeArrowheads="1"/>
          </p:cNvSpPr>
          <p:nvPr/>
        </p:nvSpPr>
        <p:spPr bwMode="auto">
          <a:xfrm>
            <a:off x="7782578" y="4869905"/>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p>
        </p:txBody>
      </p:sp>
      <p:sp>
        <p:nvSpPr>
          <p:cNvPr id="604273" name="Text Box 113"/>
          <p:cNvSpPr txBox="1">
            <a:spLocks noChangeArrowheads="1"/>
          </p:cNvSpPr>
          <p:nvPr/>
        </p:nvSpPr>
        <p:spPr bwMode="auto">
          <a:xfrm>
            <a:off x="760669" y="4258716"/>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p>
        </p:txBody>
      </p:sp>
      <p:pic>
        <p:nvPicPr>
          <p:cNvPr id="604274" name="Picture 11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15344" y="4420642"/>
            <a:ext cx="497019" cy="341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04275" name="Line 115"/>
          <p:cNvSpPr>
            <a:spLocks noChangeShapeType="1"/>
          </p:cNvSpPr>
          <p:nvPr/>
        </p:nvSpPr>
        <p:spPr bwMode="auto">
          <a:xfrm>
            <a:off x="4712750" y="3691980"/>
            <a:ext cx="885692" cy="3460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604276" name="Group 116"/>
          <p:cNvGrpSpPr>
            <a:grpSpLocks/>
          </p:cNvGrpSpPr>
          <p:nvPr/>
        </p:nvGrpSpPr>
        <p:grpSpPr bwMode="auto">
          <a:xfrm>
            <a:off x="5323275" y="3847554"/>
            <a:ext cx="653521" cy="520700"/>
            <a:chOff x="2949" y="196"/>
            <a:chExt cx="941" cy="598"/>
          </a:xfrm>
        </p:grpSpPr>
        <p:sp>
          <p:nvSpPr>
            <p:cNvPr id="604277"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78"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79"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0" name="Oval 12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1"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2"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3"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4" name="Oval 12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85"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86"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287"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604288" name="Picture 1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22105" y="3469729"/>
            <a:ext cx="497020" cy="3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4289" name="Picture 12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7524" y="4325391"/>
            <a:ext cx="374915" cy="217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604290" name="Group 130"/>
          <p:cNvGrpSpPr>
            <a:grpSpLocks/>
          </p:cNvGrpSpPr>
          <p:nvPr/>
        </p:nvGrpSpPr>
        <p:grpSpPr bwMode="auto">
          <a:xfrm>
            <a:off x="3142580" y="4325391"/>
            <a:ext cx="653521" cy="522288"/>
            <a:chOff x="2949" y="196"/>
            <a:chExt cx="941" cy="598"/>
          </a:xfrm>
        </p:grpSpPr>
        <p:sp>
          <p:nvSpPr>
            <p:cNvPr id="604291"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2"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3"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4" name="Oval 13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5"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6"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7"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8" name="Oval 13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299"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00"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01"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302" name="Line 142"/>
          <p:cNvSpPr>
            <a:spLocks noChangeShapeType="1"/>
          </p:cNvSpPr>
          <p:nvPr/>
        </p:nvSpPr>
        <p:spPr bwMode="auto">
          <a:xfrm>
            <a:off x="1961084" y="1842542"/>
            <a:ext cx="545173" cy="11477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303" name="Picture 1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78786" y="1748880"/>
            <a:ext cx="374915" cy="217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604304" name="Group 144"/>
          <p:cNvGrpSpPr>
            <a:grpSpLocks/>
          </p:cNvGrpSpPr>
          <p:nvPr/>
        </p:nvGrpSpPr>
        <p:grpSpPr bwMode="auto">
          <a:xfrm>
            <a:off x="2143381" y="2798217"/>
            <a:ext cx="653521" cy="519113"/>
            <a:chOff x="2949" y="196"/>
            <a:chExt cx="941" cy="598"/>
          </a:xfrm>
        </p:grpSpPr>
        <p:sp>
          <p:nvSpPr>
            <p:cNvPr id="604305"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6"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7"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8" name="Oval 14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09"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0"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1"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2" name="Oval 15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13"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4"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5"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604316" name="Line 156"/>
          <p:cNvSpPr>
            <a:spLocks noChangeShapeType="1"/>
          </p:cNvSpPr>
          <p:nvPr/>
        </p:nvSpPr>
        <p:spPr bwMode="auto">
          <a:xfrm>
            <a:off x="8687189" y="2034629"/>
            <a:ext cx="636323" cy="571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7" name="Line 157"/>
          <p:cNvSpPr>
            <a:spLocks noChangeShapeType="1"/>
          </p:cNvSpPr>
          <p:nvPr/>
        </p:nvSpPr>
        <p:spPr bwMode="auto">
          <a:xfrm flipH="1">
            <a:off x="8138576" y="2637879"/>
            <a:ext cx="1090348" cy="6699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18" name="Line 158"/>
          <p:cNvSpPr>
            <a:spLocks noChangeShapeType="1"/>
          </p:cNvSpPr>
          <p:nvPr/>
        </p:nvSpPr>
        <p:spPr bwMode="auto">
          <a:xfrm flipV="1">
            <a:off x="6322476" y="2066380"/>
            <a:ext cx="455744" cy="1920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604319" name="Picture 15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58249" y="3179217"/>
            <a:ext cx="374915" cy="21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4320" name="Picture 16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15461" y="1842542"/>
            <a:ext cx="376635" cy="21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604321" name="Group 161"/>
          <p:cNvGrpSpPr>
            <a:grpSpLocks/>
          </p:cNvGrpSpPr>
          <p:nvPr/>
        </p:nvGrpSpPr>
        <p:grpSpPr bwMode="auto">
          <a:xfrm>
            <a:off x="8960635" y="2320379"/>
            <a:ext cx="651801" cy="520700"/>
            <a:chOff x="2949" y="196"/>
            <a:chExt cx="941" cy="598"/>
          </a:xfrm>
        </p:grpSpPr>
        <p:sp>
          <p:nvSpPr>
            <p:cNvPr id="604322"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3"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4"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5" name="Oval 1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6"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7"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8"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29" name="Oval 1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0"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31"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32"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604333" name="Group 173"/>
          <p:cNvGrpSpPr>
            <a:grpSpLocks/>
          </p:cNvGrpSpPr>
          <p:nvPr/>
        </p:nvGrpSpPr>
        <p:grpSpPr bwMode="auto">
          <a:xfrm>
            <a:off x="5870169" y="1939380"/>
            <a:ext cx="653521" cy="522287"/>
            <a:chOff x="2949" y="196"/>
            <a:chExt cx="941" cy="598"/>
          </a:xfrm>
        </p:grpSpPr>
        <p:sp>
          <p:nvSpPr>
            <p:cNvPr id="604334"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5"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6"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7" name="Oval 1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8"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39"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0"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1" name="Oval 1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04342"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43"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4344"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604345" name="Picture 18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95922" y="1939380"/>
            <a:ext cx="374915" cy="21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Tree>
    <p:extLst>
      <p:ext uri="{BB962C8B-B14F-4D97-AF65-F5344CB8AC3E}">
        <p14:creationId xmlns:p14="http://schemas.microsoft.com/office/powerpoint/2010/main" xmlns="" val="25920142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algn="ctr"/>
            <a:r>
              <a:rPr lang="en-US" altLang="zh-CN" dirty="0"/>
              <a:t>AS </a:t>
            </a:r>
            <a:r>
              <a:rPr lang="zh-CN" altLang="en-US" dirty="0"/>
              <a:t>的连通图举例 </a:t>
            </a:r>
          </a:p>
        </p:txBody>
      </p:sp>
      <p:sp>
        <p:nvSpPr>
          <p:cNvPr id="605187" name="Rectangle 3"/>
          <p:cNvSpPr>
            <a:spLocks noGrp="1" noChangeArrowheads="1"/>
          </p:cNvSpPr>
          <p:nvPr>
            <p:ph idx="1"/>
          </p:nvPr>
        </p:nvSpPr>
        <p:spPr/>
        <p:txBody>
          <a:bodyPr/>
          <a:lstStyle/>
          <a:p>
            <a:r>
              <a:rPr lang="en-US" altLang="zh-CN" sz="2800" dirty="0"/>
              <a:t>BGP </a:t>
            </a:r>
            <a:r>
              <a:rPr lang="zh-CN" altLang="en-US" sz="2800" dirty="0"/>
              <a:t>所交换的网络可达性的信息就是</a:t>
            </a:r>
            <a:r>
              <a:rPr lang="zh-CN" altLang="en-US" sz="2800" dirty="0">
                <a:solidFill>
                  <a:srgbClr val="FF0000"/>
                </a:solidFill>
              </a:rPr>
              <a:t>要到达某个网络所要经过的一系列 </a:t>
            </a:r>
            <a:r>
              <a:rPr lang="en-US" altLang="zh-CN" sz="2800" dirty="0" smtClean="0">
                <a:solidFill>
                  <a:srgbClr val="FF0000"/>
                </a:solidFill>
              </a:rPr>
              <a:t>AS</a:t>
            </a:r>
            <a:r>
              <a:rPr lang="zh-CN" altLang="en-US" sz="2800" dirty="0">
                <a:solidFill>
                  <a:srgbClr val="FF0000"/>
                </a:solidFill>
              </a:rPr>
              <a:t>。</a:t>
            </a:r>
          </a:p>
          <a:p>
            <a:r>
              <a:rPr lang="zh-CN" altLang="en-US" sz="2800" dirty="0"/>
              <a:t>当 </a:t>
            </a:r>
            <a:r>
              <a:rPr lang="en-US" altLang="zh-CN" sz="2800" dirty="0"/>
              <a:t>BGP </a:t>
            </a:r>
            <a:r>
              <a:rPr lang="zh-CN" altLang="en-US" sz="2800" dirty="0"/>
              <a:t>发言人互相交换了网络可达性的信息后，各 </a:t>
            </a:r>
            <a:r>
              <a:rPr lang="en-US" altLang="zh-CN" sz="2800" dirty="0"/>
              <a:t>BGP </a:t>
            </a:r>
            <a:r>
              <a:rPr lang="zh-CN" altLang="en-US" sz="2800" dirty="0"/>
              <a:t>发言人就根据所采用的策略从收到的路由信息中找出到达各 </a:t>
            </a:r>
            <a:r>
              <a:rPr lang="en-US" altLang="zh-CN" sz="2800" dirty="0"/>
              <a:t>AS </a:t>
            </a:r>
            <a:r>
              <a:rPr lang="zh-CN" altLang="en-US" sz="2800" dirty="0"/>
              <a:t>的较好路由。 </a:t>
            </a:r>
          </a:p>
        </p:txBody>
      </p:sp>
      <p:grpSp>
        <p:nvGrpSpPr>
          <p:cNvPr id="605217" name="Group 33"/>
          <p:cNvGrpSpPr>
            <a:grpSpLocks/>
          </p:cNvGrpSpPr>
          <p:nvPr/>
        </p:nvGrpSpPr>
        <p:grpSpPr bwMode="auto">
          <a:xfrm>
            <a:off x="2455863" y="3645024"/>
            <a:ext cx="5382948" cy="2117725"/>
            <a:chOff x="1791" y="2822"/>
            <a:chExt cx="2495" cy="1062"/>
          </a:xfrm>
          <a:solidFill>
            <a:srgbClr val="FF66FF"/>
          </a:solidFill>
        </p:grpSpPr>
        <p:sp>
          <p:nvSpPr>
            <p:cNvPr id="605203" name="Line 19"/>
            <p:cNvSpPr>
              <a:spLocks noChangeShapeType="1"/>
            </p:cNvSpPr>
            <p:nvPr/>
          </p:nvSpPr>
          <p:spPr bwMode="auto">
            <a:xfrm>
              <a:off x="2154" y="3566"/>
              <a:ext cx="363" cy="227"/>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4" name="Line 20"/>
            <p:cNvSpPr>
              <a:spLocks noChangeShapeType="1"/>
            </p:cNvSpPr>
            <p:nvPr/>
          </p:nvSpPr>
          <p:spPr bwMode="auto">
            <a:xfrm flipH="1">
              <a:off x="1791" y="3612"/>
              <a:ext cx="273" cy="227"/>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5" name="Line 21"/>
            <p:cNvSpPr>
              <a:spLocks noChangeShapeType="1"/>
            </p:cNvSpPr>
            <p:nvPr/>
          </p:nvSpPr>
          <p:spPr bwMode="auto">
            <a:xfrm flipH="1">
              <a:off x="3469" y="3657"/>
              <a:ext cx="273" cy="227"/>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6" name="Line 22"/>
            <p:cNvSpPr>
              <a:spLocks noChangeShapeType="1"/>
            </p:cNvSpPr>
            <p:nvPr/>
          </p:nvSpPr>
          <p:spPr bwMode="auto">
            <a:xfrm flipV="1">
              <a:off x="2410" y="2977"/>
              <a:ext cx="1059" cy="36"/>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7" name="Line 23"/>
            <p:cNvSpPr>
              <a:spLocks noChangeShapeType="1"/>
            </p:cNvSpPr>
            <p:nvPr/>
          </p:nvSpPr>
          <p:spPr bwMode="auto">
            <a:xfrm>
              <a:off x="3560" y="2977"/>
              <a:ext cx="544" cy="181"/>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8" name="Line 24"/>
            <p:cNvSpPr>
              <a:spLocks noChangeShapeType="1"/>
            </p:cNvSpPr>
            <p:nvPr/>
          </p:nvSpPr>
          <p:spPr bwMode="auto">
            <a:xfrm>
              <a:off x="2387" y="3044"/>
              <a:ext cx="538" cy="295"/>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09" name="Line 25"/>
            <p:cNvSpPr>
              <a:spLocks noChangeShapeType="1"/>
            </p:cNvSpPr>
            <p:nvPr/>
          </p:nvSpPr>
          <p:spPr bwMode="auto">
            <a:xfrm>
              <a:off x="3016" y="3385"/>
              <a:ext cx="726" cy="227"/>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0" name="Line 26"/>
            <p:cNvSpPr>
              <a:spLocks noChangeShapeType="1"/>
            </p:cNvSpPr>
            <p:nvPr/>
          </p:nvSpPr>
          <p:spPr bwMode="auto">
            <a:xfrm>
              <a:off x="3878" y="3612"/>
              <a:ext cx="408" cy="46"/>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1" name="Line 27"/>
            <p:cNvSpPr>
              <a:spLocks noChangeShapeType="1"/>
            </p:cNvSpPr>
            <p:nvPr/>
          </p:nvSpPr>
          <p:spPr bwMode="auto">
            <a:xfrm flipV="1">
              <a:off x="2109" y="3067"/>
              <a:ext cx="226" cy="454"/>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5212" name="Oval 28"/>
            <p:cNvSpPr>
              <a:spLocks noChangeArrowheads="1"/>
            </p:cNvSpPr>
            <p:nvPr/>
          </p:nvSpPr>
          <p:spPr bwMode="auto">
            <a:xfrm>
              <a:off x="2199" y="2841"/>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1</a:t>
              </a:r>
            </a:p>
          </p:txBody>
        </p:sp>
        <p:sp>
          <p:nvSpPr>
            <p:cNvPr id="605213" name="Oval 29"/>
            <p:cNvSpPr>
              <a:spLocks noChangeArrowheads="1"/>
            </p:cNvSpPr>
            <p:nvPr/>
          </p:nvSpPr>
          <p:spPr bwMode="auto">
            <a:xfrm>
              <a:off x="3360" y="2822"/>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2</a:t>
              </a:r>
            </a:p>
          </p:txBody>
        </p:sp>
        <p:sp>
          <p:nvSpPr>
            <p:cNvPr id="605214" name="Oval 30"/>
            <p:cNvSpPr>
              <a:spLocks noChangeArrowheads="1"/>
            </p:cNvSpPr>
            <p:nvPr/>
          </p:nvSpPr>
          <p:spPr bwMode="auto">
            <a:xfrm>
              <a:off x="2819" y="3203"/>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3</a:t>
              </a:r>
            </a:p>
          </p:txBody>
        </p:sp>
        <p:sp>
          <p:nvSpPr>
            <p:cNvPr id="605215" name="Oval 31"/>
            <p:cNvSpPr>
              <a:spLocks noChangeArrowheads="1"/>
            </p:cNvSpPr>
            <p:nvPr/>
          </p:nvSpPr>
          <p:spPr bwMode="auto">
            <a:xfrm>
              <a:off x="1927" y="3385"/>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4</a:t>
              </a:r>
            </a:p>
          </p:txBody>
        </p:sp>
        <p:sp>
          <p:nvSpPr>
            <p:cNvPr id="605216" name="Oval 32"/>
            <p:cNvSpPr>
              <a:spLocks noChangeArrowheads="1"/>
            </p:cNvSpPr>
            <p:nvPr/>
          </p:nvSpPr>
          <p:spPr bwMode="auto">
            <a:xfrm>
              <a:off x="3632" y="3430"/>
              <a:ext cx="336" cy="336"/>
            </a:xfrm>
            <a:prstGeom prst="ellipse">
              <a:avLst/>
            </a:prstGeom>
            <a:grp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400" b="1">
                  <a:solidFill>
                    <a:srgbClr val="0000CC"/>
                  </a:solidFill>
                  <a:latin typeface="+mn-lt"/>
                  <a:ea typeface="黑体" pitchFamily="2" charset="-122"/>
                </a:rPr>
                <a:t>AS</a:t>
              </a:r>
              <a:r>
                <a:rPr kumimoji="1" lang="en-US" altLang="zh-CN" sz="2400" b="1" baseline="-25000">
                  <a:solidFill>
                    <a:srgbClr val="0000CC"/>
                  </a:solidFill>
                  <a:latin typeface="+mn-lt"/>
                  <a:ea typeface="黑体" pitchFamily="2" charset="-122"/>
                </a:rPr>
                <a:t>5</a:t>
              </a:r>
            </a:p>
          </p:txBody>
        </p:sp>
      </p:grpSp>
    </p:spTree>
    <p:extLst>
      <p:ext uri="{BB962C8B-B14F-4D97-AF65-F5344CB8AC3E}">
        <p14:creationId xmlns:p14="http://schemas.microsoft.com/office/powerpoint/2010/main" xmlns="" val="30810060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algn="ctr"/>
            <a:r>
              <a:rPr lang="en-US" altLang="zh-CN" dirty="0"/>
              <a:t>BGP </a:t>
            </a:r>
            <a:r>
              <a:rPr lang="zh-CN" altLang="en-US" dirty="0"/>
              <a:t>发言人交换</a:t>
            </a:r>
            <a:r>
              <a:rPr lang="zh-CN" altLang="en-US" dirty="0">
                <a:solidFill>
                  <a:srgbClr val="FF0000"/>
                </a:solidFill>
              </a:rPr>
              <a:t>路径向量 </a:t>
            </a:r>
          </a:p>
        </p:txBody>
      </p:sp>
      <p:sp>
        <p:nvSpPr>
          <p:cNvPr id="606211" name="Line 3"/>
          <p:cNvSpPr>
            <a:spLocks noChangeShapeType="1"/>
          </p:cNvSpPr>
          <p:nvPr/>
        </p:nvSpPr>
        <p:spPr bwMode="auto">
          <a:xfrm flipV="1">
            <a:off x="2019036" y="3121372"/>
            <a:ext cx="1327679" cy="5349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2" name="Line 4"/>
          <p:cNvSpPr>
            <a:spLocks noChangeShapeType="1"/>
          </p:cNvSpPr>
          <p:nvPr/>
        </p:nvSpPr>
        <p:spPr bwMode="auto">
          <a:xfrm>
            <a:off x="2019036" y="4194523"/>
            <a:ext cx="1239970" cy="765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3" name="Line 5"/>
          <p:cNvSpPr>
            <a:spLocks noChangeShapeType="1"/>
          </p:cNvSpPr>
          <p:nvPr/>
        </p:nvSpPr>
        <p:spPr bwMode="auto">
          <a:xfrm flipV="1">
            <a:off x="5204090" y="2586386"/>
            <a:ext cx="1150541" cy="382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4" name="Line 6"/>
          <p:cNvSpPr>
            <a:spLocks noChangeShapeType="1"/>
          </p:cNvSpPr>
          <p:nvPr/>
        </p:nvSpPr>
        <p:spPr bwMode="auto">
          <a:xfrm>
            <a:off x="5116381" y="3121373"/>
            <a:ext cx="1150540" cy="4603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5" name="Line 7"/>
          <p:cNvSpPr>
            <a:spLocks noChangeShapeType="1"/>
          </p:cNvSpPr>
          <p:nvPr/>
        </p:nvSpPr>
        <p:spPr bwMode="auto">
          <a:xfrm flipV="1">
            <a:off x="5204090" y="4499322"/>
            <a:ext cx="1150541" cy="3825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6" name="Line 8"/>
          <p:cNvSpPr>
            <a:spLocks noChangeShapeType="1"/>
          </p:cNvSpPr>
          <p:nvPr/>
        </p:nvSpPr>
        <p:spPr bwMode="auto">
          <a:xfrm>
            <a:off x="5381229" y="5034310"/>
            <a:ext cx="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7" name="Line 9"/>
          <p:cNvSpPr>
            <a:spLocks noChangeShapeType="1"/>
          </p:cNvSpPr>
          <p:nvPr/>
        </p:nvSpPr>
        <p:spPr bwMode="auto">
          <a:xfrm>
            <a:off x="5204090" y="5189885"/>
            <a:ext cx="1150541" cy="3048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6218" name="Oval 10"/>
          <p:cNvSpPr>
            <a:spLocks noChangeArrowheads="1"/>
          </p:cNvSpPr>
          <p:nvPr/>
        </p:nvSpPr>
        <p:spPr bwMode="auto">
          <a:xfrm>
            <a:off x="2725870" y="2670522"/>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19" name="Oval 11"/>
          <p:cNvSpPr>
            <a:spLocks noChangeArrowheads="1"/>
          </p:cNvSpPr>
          <p:nvPr/>
        </p:nvSpPr>
        <p:spPr bwMode="auto">
          <a:xfrm>
            <a:off x="2725870" y="4646961"/>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0" name="Oval 12"/>
          <p:cNvSpPr>
            <a:spLocks noChangeArrowheads="1"/>
          </p:cNvSpPr>
          <p:nvPr/>
        </p:nvSpPr>
        <p:spPr bwMode="auto">
          <a:xfrm>
            <a:off x="247650" y="3429348"/>
            <a:ext cx="2565929" cy="1147763"/>
          </a:xfrm>
          <a:prstGeom prst="ellipse">
            <a:avLst/>
          </a:prstGeom>
          <a:solidFill>
            <a:srgbClr val="FF99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1" name="Oval 13"/>
          <p:cNvSpPr>
            <a:spLocks noChangeArrowheads="1"/>
          </p:cNvSpPr>
          <p:nvPr/>
        </p:nvSpPr>
        <p:spPr bwMode="auto">
          <a:xfrm>
            <a:off x="5936721" y="2203798"/>
            <a:ext cx="3541052" cy="842963"/>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6222" name="Oval 14"/>
          <p:cNvSpPr>
            <a:spLocks noChangeArrowheads="1"/>
          </p:cNvSpPr>
          <p:nvPr/>
        </p:nvSpPr>
        <p:spPr bwMode="auto">
          <a:xfrm>
            <a:off x="5912644" y="3148361"/>
            <a:ext cx="3541052" cy="839787"/>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6223" name="Oval 15"/>
          <p:cNvSpPr>
            <a:spLocks noChangeArrowheads="1"/>
          </p:cNvSpPr>
          <p:nvPr/>
        </p:nvSpPr>
        <p:spPr bwMode="auto">
          <a:xfrm>
            <a:off x="5912644" y="4092922"/>
            <a:ext cx="3541052" cy="839788"/>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4" name="Oval 16"/>
          <p:cNvSpPr>
            <a:spLocks noChangeArrowheads="1"/>
          </p:cNvSpPr>
          <p:nvPr/>
        </p:nvSpPr>
        <p:spPr bwMode="auto">
          <a:xfrm>
            <a:off x="5912644" y="5034310"/>
            <a:ext cx="3541052" cy="84296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6225" name="Text Box 17"/>
          <p:cNvSpPr txBox="1">
            <a:spLocks noChangeArrowheads="1"/>
          </p:cNvSpPr>
          <p:nvPr/>
        </p:nvSpPr>
        <p:spPr bwMode="auto">
          <a:xfrm>
            <a:off x="896012" y="3645248"/>
            <a:ext cx="115288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主干网</a:t>
            </a:r>
          </a:p>
          <a:p>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a:t>
            </a:r>
          </a:p>
        </p:txBody>
      </p:sp>
      <p:sp>
        <p:nvSpPr>
          <p:cNvPr id="606226" name="Text Box 18"/>
          <p:cNvSpPr txBox="1">
            <a:spLocks noChangeArrowheads="1"/>
          </p:cNvSpPr>
          <p:nvPr/>
        </p:nvSpPr>
        <p:spPr bwMode="auto">
          <a:xfrm>
            <a:off x="3537175" y="2664172"/>
            <a:ext cx="12202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r>
              <a:rPr kumimoji="1" lang="zh-CN" altLang="en-US" sz="2000" b="1">
                <a:solidFill>
                  <a:srgbClr val="0000CC"/>
                </a:solidFill>
                <a:latin typeface="+mn-lt"/>
                <a:ea typeface="黑体" pitchFamily="2" charset="-122"/>
              </a:rPr>
              <a:t>）</a:t>
            </a:r>
          </a:p>
        </p:txBody>
      </p:sp>
      <p:sp>
        <p:nvSpPr>
          <p:cNvPr id="606227" name="Text Box 19"/>
          <p:cNvSpPr txBox="1">
            <a:spLocks noChangeArrowheads="1"/>
          </p:cNvSpPr>
          <p:nvPr/>
        </p:nvSpPr>
        <p:spPr bwMode="auto">
          <a:xfrm>
            <a:off x="3537175" y="4640610"/>
            <a:ext cx="12202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a:t>
            </a:r>
          </a:p>
        </p:txBody>
      </p:sp>
      <p:grpSp>
        <p:nvGrpSpPr>
          <p:cNvPr id="606228" name="Group 20"/>
          <p:cNvGrpSpPr>
            <a:grpSpLocks/>
          </p:cNvGrpSpPr>
          <p:nvPr/>
        </p:nvGrpSpPr>
        <p:grpSpPr bwMode="auto">
          <a:xfrm>
            <a:off x="6617761" y="2257773"/>
            <a:ext cx="2158338" cy="1666875"/>
            <a:chOff x="3848" y="1740"/>
            <a:chExt cx="1255" cy="1050"/>
          </a:xfrm>
        </p:grpSpPr>
        <p:sp>
          <p:nvSpPr>
            <p:cNvPr id="606229" name="Text Box 21"/>
            <p:cNvSpPr txBox="1">
              <a:spLocks noChangeArrowheads="1"/>
            </p:cNvSpPr>
            <p:nvPr/>
          </p:nvSpPr>
          <p:spPr bwMode="auto">
            <a:xfrm>
              <a:off x="3863" y="1740"/>
              <a:ext cx="1240"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606230" name="Text Box 22"/>
            <p:cNvSpPr txBox="1">
              <a:spLocks noChangeArrowheads="1"/>
            </p:cNvSpPr>
            <p:nvPr/>
          </p:nvSpPr>
          <p:spPr bwMode="auto">
            <a:xfrm>
              <a:off x="3848" y="2344"/>
              <a:ext cx="1240"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grpSp>
      <p:sp>
        <p:nvSpPr>
          <p:cNvPr id="606231" name="Text Box 23"/>
          <p:cNvSpPr txBox="1">
            <a:spLocks noChangeArrowheads="1"/>
          </p:cNvSpPr>
          <p:nvPr/>
        </p:nvSpPr>
        <p:spPr bwMode="auto">
          <a:xfrm>
            <a:off x="6606593" y="4142136"/>
            <a:ext cx="215315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5</a:t>
            </a:r>
            <a:endParaRPr kumimoji="1" lang="en-US" altLang="zh-CN" sz="2000" b="1">
              <a:solidFill>
                <a:srgbClr val="0000CC"/>
              </a:solidFill>
              <a:latin typeface="+mn-lt"/>
              <a:ea typeface="黑体" pitchFamily="2" charset="-122"/>
            </a:endParaRPr>
          </a:p>
        </p:txBody>
      </p:sp>
      <p:sp>
        <p:nvSpPr>
          <p:cNvPr id="606232" name="Text Box 24"/>
          <p:cNvSpPr txBox="1">
            <a:spLocks noChangeArrowheads="1"/>
          </p:cNvSpPr>
          <p:nvPr/>
        </p:nvSpPr>
        <p:spPr bwMode="auto">
          <a:xfrm>
            <a:off x="6625510" y="5123211"/>
            <a:ext cx="215315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7</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7</a:t>
            </a:r>
            <a:endParaRPr kumimoji="1" lang="en-US" altLang="zh-CN" sz="2000" b="1">
              <a:solidFill>
                <a:srgbClr val="0000CC"/>
              </a:solidFill>
              <a:latin typeface="+mn-lt"/>
              <a:ea typeface="黑体" pitchFamily="2" charset="-122"/>
            </a:endParaRPr>
          </a:p>
        </p:txBody>
      </p:sp>
      <p:sp>
        <p:nvSpPr>
          <p:cNvPr id="606233" name="Text Box 25"/>
          <p:cNvSpPr txBox="1">
            <a:spLocks noChangeArrowheads="1"/>
          </p:cNvSpPr>
          <p:nvPr/>
        </p:nvSpPr>
        <p:spPr bwMode="auto">
          <a:xfrm>
            <a:off x="662120" y="1124744"/>
            <a:ext cx="8915400" cy="830997"/>
          </a:xfrm>
          <a:prstGeom prst="rect">
            <a:avLst/>
          </a:prstGeom>
          <a:solidFill>
            <a:srgbClr val="66FF66"/>
          </a:solidFill>
          <a:ln w="9525">
            <a:solidFill>
              <a:srgbClr val="333399"/>
            </a:solidFill>
            <a:miter lim="800000"/>
            <a:headEnd/>
            <a:tailEnd/>
          </a:ln>
          <a:effectLst/>
        </p:spPr>
        <p:txBody>
          <a:bodyPr>
            <a:spAutoFit/>
          </a:bodyPr>
          <a:lstStyle/>
          <a:p>
            <a:r>
              <a:rPr lang="zh-CN" altLang="en-US" sz="2400" b="1" dirty="0">
                <a:solidFill>
                  <a:srgbClr val="000066"/>
                </a:solidFill>
                <a:latin typeface="+mn-lt"/>
                <a:ea typeface="黑体" pitchFamily="2" charset="-122"/>
              </a:rPr>
              <a:t>自治系统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2</a:t>
            </a:r>
            <a:r>
              <a:rPr lang="en-US" altLang="zh-CN" sz="2400" b="1" dirty="0">
                <a:solidFill>
                  <a:srgbClr val="000066"/>
                </a:solidFill>
                <a:latin typeface="+mn-lt"/>
                <a:ea typeface="黑体" pitchFamily="2" charset="-122"/>
              </a:rPr>
              <a:t> </a:t>
            </a:r>
            <a:r>
              <a:rPr lang="zh-CN" altLang="en-US" sz="2400" b="1" dirty="0">
                <a:solidFill>
                  <a:srgbClr val="000066"/>
                </a:solidFill>
                <a:latin typeface="+mn-lt"/>
                <a:ea typeface="黑体" pitchFamily="2" charset="-122"/>
              </a:rPr>
              <a:t>的 </a:t>
            </a:r>
            <a:r>
              <a:rPr lang="en-US" altLang="zh-CN" sz="2400" b="1" dirty="0">
                <a:solidFill>
                  <a:srgbClr val="000066"/>
                </a:solidFill>
                <a:latin typeface="+mn-lt"/>
                <a:ea typeface="黑体" pitchFamily="2" charset="-122"/>
              </a:rPr>
              <a:t>BGP </a:t>
            </a:r>
            <a:r>
              <a:rPr lang="zh-CN" altLang="en-US" sz="2400" b="1" dirty="0">
                <a:solidFill>
                  <a:srgbClr val="000066"/>
                </a:solidFill>
                <a:latin typeface="+mn-lt"/>
                <a:ea typeface="黑体" pitchFamily="2" charset="-122"/>
              </a:rPr>
              <a:t>发言人通知主干</a:t>
            </a:r>
            <a:r>
              <a:rPr lang="zh-CN" altLang="en-US" sz="2400" b="1" dirty="0" smtClean="0">
                <a:solidFill>
                  <a:srgbClr val="000066"/>
                </a:solidFill>
                <a:latin typeface="+mn-lt"/>
                <a:ea typeface="黑体" pitchFamily="2" charset="-122"/>
              </a:rPr>
              <a:t>网 </a:t>
            </a:r>
            <a:r>
              <a:rPr lang="en-US" altLang="zh-CN" sz="2400" b="1" dirty="0" smtClean="0">
                <a:solidFill>
                  <a:srgbClr val="000066"/>
                </a:solidFill>
                <a:latin typeface="+mn-lt"/>
                <a:ea typeface="黑体" pitchFamily="2" charset="-122"/>
              </a:rPr>
              <a:t>AS</a:t>
            </a:r>
            <a:r>
              <a:rPr lang="en-US" altLang="zh-CN" sz="2400" b="1" baseline="-25000" dirty="0" smtClean="0">
                <a:solidFill>
                  <a:srgbClr val="000066"/>
                </a:solidFill>
                <a:latin typeface="+mn-lt"/>
                <a:ea typeface="黑体" pitchFamily="2" charset="-122"/>
              </a:rPr>
              <a:t>1</a:t>
            </a:r>
            <a:r>
              <a:rPr lang="en-US" altLang="zh-CN" sz="2400" b="1" dirty="0" smtClean="0">
                <a:solidFill>
                  <a:srgbClr val="000066"/>
                </a:solidFill>
                <a:latin typeface="+mn-lt"/>
                <a:ea typeface="黑体" pitchFamily="2" charset="-122"/>
              </a:rPr>
              <a:t> </a:t>
            </a:r>
            <a:r>
              <a:rPr lang="zh-CN" altLang="en-US" sz="2400" b="1" dirty="0" smtClean="0">
                <a:solidFill>
                  <a:srgbClr val="000066"/>
                </a:solidFill>
                <a:latin typeface="+mn-lt"/>
                <a:ea typeface="黑体" pitchFamily="2" charset="-122"/>
              </a:rPr>
              <a:t>的 </a:t>
            </a:r>
            <a:r>
              <a:rPr lang="en-US" altLang="zh-CN" sz="2400" b="1" dirty="0">
                <a:solidFill>
                  <a:srgbClr val="000066"/>
                </a:solidFill>
                <a:latin typeface="+mn-lt"/>
                <a:ea typeface="黑体" pitchFamily="2" charset="-122"/>
              </a:rPr>
              <a:t>BGP </a:t>
            </a:r>
            <a:r>
              <a:rPr lang="zh-CN" altLang="en-US" sz="2400" b="1" dirty="0">
                <a:solidFill>
                  <a:srgbClr val="000066"/>
                </a:solidFill>
                <a:latin typeface="+mn-lt"/>
                <a:ea typeface="黑体" pitchFamily="2" charset="-122"/>
              </a:rPr>
              <a:t>发言人：“要到达网络 </a:t>
            </a:r>
            <a:r>
              <a:rPr lang="en-US" altLang="zh-CN" sz="2400" b="1" dirty="0" smtClean="0">
                <a:solidFill>
                  <a:srgbClr val="000066"/>
                </a:solidFill>
                <a:latin typeface="+mn-lt"/>
                <a:ea typeface="黑体" pitchFamily="2" charset="-122"/>
              </a:rPr>
              <a:t>N</a:t>
            </a:r>
            <a:r>
              <a:rPr lang="en-US" altLang="zh-CN" sz="2400" b="1" baseline="-25000" dirty="0" smtClean="0">
                <a:solidFill>
                  <a:srgbClr val="000066"/>
                </a:solidFill>
                <a:latin typeface="+mn-lt"/>
                <a:ea typeface="黑体" pitchFamily="2" charset="-122"/>
              </a:rPr>
              <a:t>1</a:t>
            </a:r>
            <a:r>
              <a:rPr lang="zh-CN" altLang="en-US" sz="2400" b="1" baseline="-25000" dirty="0" smtClean="0">
                <a:solidFill>
                  <a:srgbClr val="000066"/>
                </a:solidFill>
                <a:latin typeface="+mn-lt"/>
                <a:ea typeface="黑体" pitchFamily="2" charset="-122"/>
              </a:rPr>
              <a:t>、</a:t>
            </a:r>
            <a:r>
              <a:rPr lang="en-US" altLang="zh-CN" sz="2400" b="1" dirty="0" smtClean="0">
                <a:solidFill>
                  <a:srgbClr val="000066"/>
                </a:solidFill>
                <a:latin typeface="+mn-lt"/>
                <a:ea typeface="黑体" pitchFamily="2" charset="-122"/>
              </a:rPr>
              <a:t> N</a:t>
            </a:r>
            <a:r>
              <a:rPr lang="en-US" altLang="zh-CN" sz="2400" b="1" baseline="-25000" dirty="0" smtClean="0">
                <a:solidFill>
                  <a:srgbClr val="000066"/>
                </a:solidFill>
                <a:latin typeface="+mn-lt"/>
                <a:ea typeface="黑体" pitchFamily="2" charset="-122"/>
              </a:rPr>
              <a:t>2</a:t>
            </a:r>
            <a:r>
              <a:rPr lang="zh-CN" altLang="en-US" sz="2400" b="1" baseline="-25000" dirty="0" smtClean="0">
                <a:solidFill>
                  <a:srgbClr val="000066"/>
                </a:solidFill>
                <a:latin typeface="+mn-lt"/>
                <a:ea typeface="黑体" pitchFamily="2" charset="-122"/>
              </a:rPr>
              <a:t>、</a:t>
            </a:r>
            <a:r>
              <a:rPr lang="en-US" altLang="zh-CN" sz="2400" b="1" dirty="0" smtClean="0">
                <a:solidFill>
                  <a:srgbClr val="000066"/>
                </a:solidFill>
                <a:latin typeface="+mn-lt"/>
                <a:ea typeface="黑体" pitchFamily="2" charset="-122"/>
              </a:rPr>
              <a:t>N</a:t>
            </a:r>
            <a:r>
              <a:rPr lang="en-US" altLang="zh-CN" sz="2400" b="1" baseline="-25000" dirty="0" smtClean="0">
                <a:solidFill>
                  <a:srgbClr val="000066"/>
                </a:solidFill>
                <a:latin typeface="+mn-lt"/>
                <a:ea typeface="黑体" pitchFamily="2" charset="-122"/>
              </a:rPr>
              <a:t>3 </a:t>
            </a:r>
            <a:r>
              <a:rPr lang="zh-CN" altLang="en-US" sz="2400" b="1" dirty="0">
                <a:solidFill>
                  <a:srgbClr val="000066"/>
                </a:solidFill>
                <a:latin typeface="+mn-lt"/>
                <a:ea typeface="黑体" pitchFamily="2" charset="-122"/>
              </a:rPr>
              <a:t>和 </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4 </a:t>
            </a:r>
            <a:r>
              <a:rPr lang="zh-CN" altLang="en-US" sz="2400" b="1" dirty="0">
                <a:solidFill>
                  <a:srgbClr val="000066"/>
                </a:solidFill>
                <a:latin typeface="+mn-lt"/>
                <a:ea typeface="黑体" pitchFamily="2" charset="-122"/>
              </a:rPr>
              <a:t>可经过 </a:t>
            </a:r>
            <a:r>
              <a:rPr lang="en-US" altLang="zh-CN" sz="2400" b="1" dirty="0">
                <a:solidFill>
                  <a:srgbClr val="000066"/>
                </a:solidFill>
                <a:latin typeface="+mn-lt"/>
                <a:ea typeface="黑体" pitchFamily="2" charset="-122"/>
              </a:rPr>
              <a:t>AS</a:t>
            </a:r>
            <a:r>
              <a:rPr lang="en-US" altLang="zh-CN" sz="2400" b="1" baseline="-25000" dirty="0">
                <a:solidFill>
                  <a:srgbClr val="000066"/>
                </a:solidFill>
                <a:latin typeface="+mn-lt"/>
                <a:ea typeface="黑体" pitchFamily="2" charset="-122"/>
              </a:rPr>
              <a:t>2</a:t>
            </a:r>
            <a:r>
              <a:rPr lang="zh-CN" altLang="en-US" sz="2400" b="1" dirty="0">
                <a:solidFill>
                  <a:srgbClr val="000066"/>
                </a:solidFill>
                <a:latin typeface="+mn-lt"/>
                <a:ea typeface="黑体" pitchFamily="2" charset="-122"/>
              </a:rPr>
              <a:t>。” </a:t>
            </a:r>
          </a:p>
        </p:txBody>
      </p:sp>
      <p:sp>
        <p:nvSpPr>
          <p:cNvPr id="606235" name="AutoShape 27"/>
          <p:cNvSpPr>
            <a:spLocks noChangeArrowheads="1"/>
          </p:cNvSpPr>
          <p:nvPr/>
        </p:nvSpPr>
        <p:spPr bwMode="auto">
          <a:xfrm rot="9284754">
            <a:off x="1833299" y="2995961"/>
            <a:ext cx="1793743" cy="720725"/>
          </a:xfrm>
          <a:custGeom>
            <a:avLst/>
            <a:gdLst>
              <a:gd name="G0" fmla="+- 13627 0 0"/>
              <a:gd name="G1" fmla="+- 4853 0 0"/>
              <a:gd name="G2" fmla="+- 21600 0 4853"/>
              <a:gd name="G3" fmla="+- 10800 0 4853"/>
              <a:gd name="G4" fmla="+- 21600 0 13627"/>
              <a:gd name="G5" fmla="*/ G4 G3 10800"/>
              <a:gd name="G6" fmla="+- 21600 0 G5"/>
              <a:gd name="T0" fmla="*/ 13627 w 21600"/>
              <a:gd name="T1" fmla="*/ 0 h 21600"/>
              <a:gd name="T2" fmla="*/ 0 w 21600"/>
              <a:gd name="T3" fmla="*/ 10800 h 21600"/>
              <a:gd name="T4" fmla="*/ 136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627" y="0"/>
                </a:moveTo>
                <a:lnTo>
                  <a:pt x="13627" y="4853"/>
                </a:lnTo>
                <a:lnTo>
                  <a:pt x="3375" y="4853"/>
                </a:lnTo>
                <a:lnTo>
                  <a:pt x="3375" y="16747"/>
                </a:lnTo>
                <a:lnTo>
                  <a:pt x="13627" y="16747"/>
                </a:lnTo>
                <a:lnTo>
                  <a:pt x="13627" y="21600"/>
                </a:lnTo>
                <a:lnTo>
                  <a:pt x="21600" y="10800"/>
                </a:lnTo>
                <a:close/>
              </a:path>
              <a:path w="21600" h="21600">
                <a:moveTo>
                  <a:pt x="1350" y="4853"/>
                </a:moveTo>
                <a:lnTo>
                  <a:pt x="1350" y="16747"/>
                </a:lnTo>
                <a:lnTo>
                  <a:pt x="2700" y="16747"/>
                </a:lnTo>
                <a:lnTo>
                  <a:pt x="2700" y="4853"/>
                </a:lnTo>
                <a:close/>
              </a:path>
              <a:path w="21600" h="21600">
                <a:moveTo>
                  <a:pt x="0" y="4853"/>
                </a:moveTo>
                <a:lnTo>
                  <a:pt x="0" y="16747"/>
                </a:lnTo>
                <a:lnTo>
                  <a:pt x="675" y="16747"/>
                </a:lnTo>
                <a:lnTo>
                  <a:pt x="675" y="4853"/>
                </a:lnTo>
                <a:close/>
              </a:path>
            </a:pathLst>
          </a:cu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xmlns="" val="732363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606228"/>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22" presetClass="entr" presetSubtype="2" repeatCount="3000" fill="hold" grpId="0" nodeType="afterEffect">
                                  <p:stCondLst>
                                    <p:cond delay="0"/>
                                  </p:stCondLst>
                                  <p:childTnLst>
                                    <p:set>
                                      <p:cBhvr>
                                        <p:cTn id="9" dur="1" fill="hold">
                                          <p:stCondLst>
                                            <p:cond delay="0"/>
                                          </p:stCondLst>
                                        </p:cTn>
                                        <p:tgtEl>
                                          <p:spTgt spid="606235"/>
                                        </p:tgtEl>
                                        <p:attrNameLst>
                                          <p:attrName>style.visibility</p:attrName>
                                        </p:attrNameLst>
                                      </p:cBhvr>
                                      <p:to>
                                        <p:strVal val="visible"/>
                                      </p:to>
                                    </p:set>
                                    <p:animEffect transition="in" filter="wipe(right)">
                                      <p:cBhvr>
                                        <p:cTn id="10" dur="1000"/>
                                        <p:tgtEl>
                                          <p:spTgt spid="606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3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algn="ctr"/>
            <a:r>
              <a:rPr lang="en-US" altLang="zh-CN" dirty="0"/>
              <a:t>BGP </a:t>
            </a:r>
            <a:r>
              <a:rPr lang="zh-CN" altLang="en-US" dirty="0"/>
              <a:t>发言人交换</a:t>
            </a:r>
            <a:r>
              <a:rPr lang="zh-CN" altLang="en-US" dirty="0">
                <a:solidFill>
                  <a:srgbClr val="FF0000"/>
                </a:solidFill>
              </a:rPr>
              <a:t>路径向量 </a:t>
            </a:r>
            <a:endParaRPr lang="zh-CN" altLang="en-US" dirty="0"/>
          </a:p>
        </p:txBody>
      </p:sp>
      <p:sp>
        <p:nvSpPr>
          <p:cNvPr id="607235" name="Line 3"/>
          <p:cNvSpPr>
            <a:spLocks noChangeShapeType="1"/>
          </p:cNvSpPr>
          <p:nvPr/>
        </p:nvSpPr>
        <p:spPr bwMode="auto">
          <a:xfrm flipV="1">
            <a:off x="2019036" y="3049165"/>
            <a:ext cx="1327679" cy="5349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6" name="Line 4"/>
          <p:cNvSpPr>
            <a:spLocks noChangeShapeType="1"/>
          </p:cNvSpPr>
          <p:nvPr/>
        </p:nvSpPr>
        <p:spPr bwMode="auto">
          <a:xfrm>
            <a:off x="2019036" y="4122316"/>
            <a:ext cx="1239970" cy="765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7" name="Line 5"/>
          <p:cNvSpPr>
            <a:spLocks noChangeShapeType="1"/>
          </p:cNvSpPr>
          <p:nvPr/>
        </p:nvSpPr>
        <p:spPr bwMode="auto">
          <a:xfrm flipV="1">
            <a:off x="5204090" y="2514179"/>
            <a:ext cx="1150541" cy="382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8" name="Line 6"/>
          <p:cNvSpPr>
            <a:spLocks noChangeShapeType="1"/>
          </p:cNvSpPr>
          <p:nvPr/>
        </p:nvSpPr>
        <p:spPr bwMode="auto">
          <a:xfrm>
            <a:off x="5116381" y="3049166"/>
            <a:ext cx="1150540" cy="4603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39" name="Line 7"/>
          <p:cNvSpPr>
            <a:spLocks noChangeShapeType="1"/>
          </p:cNvSpPr>
          <p:nvPr/>
        </p:nvSpPr>
        <p:spPr bwMode="auto">
          <a:xfrm flipV="1">
            <a:off x="5204090" y="4427115"/>
            <a:ext cx="1150541" cy="3825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0" name="Line 8"/>
          <p:cNvSpPr>
            <a:spLocks noChangeShapeType="1"/>
          </p:cNvSpPr>
          <p:nvPr/>
        </p:nvSpPr>
        <p:spPr bwMode="auto">
          <a:xfrm>
            <a:off x="5381229" y="4962103"/>
            <a:ext cx="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1" name="Line 9"/>
          <p:cNvSpPr>
            <a:spLocks noChangeShapeType="1"/>
          </p:cNvSpPr>
          <p:nvPr/>
        </p:nvSpPr>
        <p:spPr bwMode="auto">
          <a:xfrm>
            <a:off x="5204090" y="5117678"/>
            <a:ext cx="1150541" cy="3048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42" name="Oval 10"/>
          <p:cNvSpPr>
            <a:spLocks noChangeArrowheads="1"/>
          </p:cNvSpPr>
          <p:nvPr/>
        </p:nvSpPr>
        <p:spPr bwMode="auto">
          <a:xfrm>
            <a:off x="2725870" y="2598315"/>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3" name="Oval 11"/>
          <p:cNvSpPr>
            <a:spLocks noChangeArrowheads="1"/>
          </p:cNvSpPr>
          <p:nvPr/>
        </p:nvSpPr>
        <p:spPr bwMode="auto">
          <a:xfrm>
            <a:off x="2725870" y="4574754"/>
            <a:ext cx="2834217" cy="688975"/>
          </a:xfrm>
          <a:prstGeom prst="ellipse">
            <a:avLst/>
          </a:prstGeom>
          <a:solidFill>
            <a:srgbClr val="66FF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4" name="Oval 12"/>
          <p:cNvSpPr>
            <a:spLocks noChangeArrowheads="1"/>
          </p:cNvSpPr>
          <p:nvPr/>
        </p:nvSpPr>
        <p:spPr bwMode="auto">
          <a:xfrm>
            <a:off x="247650" y="3357141"/>
            <a:ext cx="2565929" cy="1147763"/>
          </a:xfrm>
          <a:prstGeom prst="ellipse">
            <a:avLst/>
          </a:prstGeom>
          <a:solidFill>
            <a:srgbClr val="FF99FF"/>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grpSp>
        <p:nvGrpSpPr>
          <p:cNvPr id="607245" name="Group 13"/>
          <p:cNvGrpSpPr>
            <a:grpSpLocks/>
          </p:cNvGrpSpPr>
          <p:nvPr/>
        </p:nvGrpSpPr>
        <p:grpSpPr bwMode="auto">
          <a:xfrm>
            <a:off x="5912644" y="2131590"/>
            <a:ext cx="3565129" cy="1784350"/>
            <a:chOff x="3438" y="1706"/>
            <a:chExt cx="2073" cy="1124"/>
          </a:xfrm>
        </p:grpSpPr>
        <p:sp>
          <p:nvSpPr>
            <p:cNvPr id="607246" name="Oval 14"/>
            <p:cNvSpPr>
              <a:spLocks noChangeArrowheads="1"/>
            </p:cNvSpPr>
            <p:nvPr/>
          </p:nvSpPr>
          <p:spPr bwMode="auto">
            <a:xfrm>
              <a:off x="3452" y="1706"/>
              <a:ext cx="2059" cy="531"/>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sp>
          <p:nvSpPr>
            <p:cNvPr id="607247" name="Oval 15"/>
            <p:cNvSpPr>
              <a:spLocks noChangeArrowheads="1"/>
            </p:cNvSpPr>
            <p:nvPr/>
          </p:nvSpPr>
          <p:spPr bwMode="auto">
            <a:xfrm>
              <a:off x="3438" y="2301"/>
              <a:ext cx="2059" cy="529"/>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baseline="-25000">
                <a:solidFill>
                  <a:srgbClr val="0000CC"/>
                </a:solidFill>
                <a:latin typeface="+mn-lt"/>
                <a:ea typeface="黑体" pitchFamily="2" charset="-122"/>
              </a:endParaRPr>
            </a:p>
          </p:txBody>
        </p:sp>
      </p:grpSp>
      <p:sp>
        <p:nvSpPr>
          <p:cNvPr id="607248" name="Oval 16"/>
          <p:cNvSpPr>
            <a:spLocks noChangeArrowheads="1"/>
          </p:cNvSpPr>
          <p:nvPr/>
        </p:nvSpPr>
        <p:spPr bwMode="auto">
          <a:xfrm>
            <a:off x="5912644" y="4020715"/>
            <a:ext cx="3541052" cy="839788"/>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49" name="Oval 17"/>
          <p:cNvSpPr>
            <a:spLocks noChangeArrowheads="1"/>
          </p:cNvSpPr>
          <p:nvPr/>
        </p:nvSpPr>
        <p:spPr bwMode="auto">
          <a:xfrm>
            <a:off x="5912644" y="4962103"/>
            <a:ext cx="3541052" cy="842962"/>
          </a:xfrm>
          <a:prstGeom prst="ellipse">
            <a:avLst/>
          </a:prstGeom>
          <a:solidFill>
            <a:srgbClr val="FFFF66"/>
          </a:solidFill>
          <a:ln w="9525">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607250" name="Text Box 18"/>
          <p:cNvSpPr txBox="1">
            <a:spLocks noChangeArrowheads="1"/>
          </p:cNvSpPr>
          <p:nvPr/>
        </p:nvSpPr>
        <p:spPr bwMode="auto">
          <a:xfrm>
            <a:off x="896012" y="3573041"/>
            <a:ext cx="115288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主干网</a:t>
            </a:r>
          </a:p>
          <a:p>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a:t>
            </a:r>
          </a:p>
        </p:txBody>
      </p:sp>
      <p:sp>
        <p:nvSpPr>
          <p:cNvPr id="607251" name="Text Box 19"/>
          <p:cNvSpPr txBox="1">
            <a:spLocks noChangeArrowheads="1"/>
          </p:cNvSpPr>
          <p:nvPr/>
        </p:nvSpPr>
        <p:spPr bwMode="auto">
          <a:xfrm>
            <a:off x="3537175" y="2591965"/>
            <a:ext cx="12202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2</a:t>
            </a:r>
            <a:r>
              <a:rPr kumimoji="1" lang="zh-CN" altLang="en-US" sz="2000" b="1">
                <a:solidFill>
                  <a:srgbClr val="0000CC"/>
                </a:solidFill>
                <a:latin typeface="+mn-lt"/>
                <a:ea typeface="黑体" pitchFamily="2" charset="-122"/>
              </a:rPr>
              <a:t>）</a:t>
            </a:r>
          </a:p>
        </p:txBody>
      </p:sp>
      <p:sp>
        <p:nvSpPr>
          <p:cNvPr id="607252" name="Text Box 20"/>
          <p:cNvSpPr txBox="1">
            <a:spLocks noChangeArrowheads="1"/>
          </p:cNvSpPr>
          <p:nvPr/>
        </p:nvSpPr>
        <p:spPr bwMode="auto">
          <a:xfrm>
            <a:off x="3537175" y="4568403"/>
            <a:ext cx="12202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地区 </a:t>
            </a:r>
            <a:r>
              <a:rPr kumimoji="1" lang="en-US" altLang="zh-CN" sz="2000" b="1">
                <a:solidFill>
                  <a:srgbClr val="0000CC"/>
                </a:solidFill>
                <a:latin typeface="+mn-lt"/>
                <a:ea typeface="黑体" pitchFamily="2" charset="-122"/>
              </a:rPr>
              <a:t>ISP</a:t>
            </a:r>
          </a:p>
          <a:p>
            <a:pPr algn="ct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a:t>
            </a:r>
          </a:p>
        </p:txBody>
      </p:sp>
      <p:sp>
        <p:nvSpPr>
          <p:cNvPr id="607253" name="Text Box 21"/>
          <p:cNvSpPr txBox="1">
            <a:spLocks noChangeArrowheads="1"/>
          </p:cNvSpPr>
          <p:nvPr/>
        </p:nvSpPr>
        <p:spPr bwMode="auto">
          <a:xfrm>
            <a:off x="6632389" y="2185566"/>
            <a:ext cx="215315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4</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1</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607254" name="Text Box 22"/>
          <p:cNvSpPr txBox="1">
            <a:spLocks noChangeArrowheads="1"/>
          </p:cNvSpPr>
          <p:nvPr/>
        </p:nvSpPr>
        <p:spPr bwMode="auto">
          <a:xfrm>
            <a:off x="6607453" y="3144416"/>
            <a:ext cx="215315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5</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3</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4</a:t>
            </a:r>
            <a:endParaRPr kumimoji="1" lang="en-US" altLang="zh-CN" sz="2000" b="1">
              <a:solidFill>
                <a:srgbClr val="0000CC"/>
              </a:solidFill>
              <a:latin typeface="+mn-lt"/>
              <a:ea typeface="黑体" pitchFamily="2" charset="-122"/>
            </a:endParaRPr>
          </a:p>
        </p:txBody>
      </p:sp>
      <p:grpSp>
        <p:nvGrpSpPr>
          <p:cNvPr id="607255" name="Group 23"/>
          <p:cNvGrpSpPr>
            <a:grpSpLocks/>
          </p:cNvGrpSpPr>
          <p:nvPr/>
        </p:nvGrpSpPr>
        <p:grpSpPr bwMode="auto">
          <a:xfrm>
            <a:off x="6617760" y="4069928"/>
            <a:ext cx="2151459" cy="1689100"/>
            <a:chOff x="3848" y="2927"/>
            <a:chExt cx="1251" cy="1064"/>
          </a:xfrm>
        </p:grpSpPr>
        <p:sp>
          <p:nvSpPr>
            <p:cNvPr id="607256" name="Text Box 24"/>
            <p:cNvSpPr txBox="1">
              <a:spLocks noChangeArrowheads="1"/>
            </p:cNvSpPr>
            <p:nvPr/>
          </p:nvSpPr>
          <p:spPr bwMode="auto">
            <a:xfrm>
              <a:off x="3848" y="2927"/>
              <a:ext cx="1240"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5</a:t>
              </a:r>
              <a:endParaRPr kumimoji="1" lang="en-US" altLang="zh-CN" sz="2000" b="1">
                <a:solidFill>
                  <a:srgbClr val="0000CC"/>
                </a:solidFill>
                <a:latin typeface="+mn-lt"/>
                <a:ea typeface="黑体" pitchFamily="2" charset="-122"/>
              </a:endParaRPr>
            </a:p>
          </p:txBody>
        </p:sp>
        <p:sp>
          <p:nvSpPr>
            <p:cNvPr id="607257" name="Text Box 25"/>
            <p:cNvSpPr txBox="1">
              <a:spLocks noChangeArrowheads="1"/>
            </p:cNvSpPr>
            <p:nvPr/>
          </p:nvSpPr>
          <p:spPr bwMode="auto">
            <a:xfrm>
              <a:off x="3859" y="3545"/>
              <a:ext cx="1240"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本地 </a:t>
              </a:r>
              <a:r>
                <a:rPr kumimoji="1" lang="en-US" altLang="zh-CN" sz="2000" b="1">
                  <a:solidFill>
                    <a:srgbClr val="0000CC"/>
                  </a:solidFill>
                  <a:latin typeface="+mn-lt"/>
                  <a:ea typeface="黑体" pitchFamily="2" charset="-122"/>
                </a:rPr>
                <a:t>ISP</a:t>
              </a:r>
              <a:r>
                <a:rPr kumimoji="1" lang="zh-CN" altLang="en-US" sz="2000" b="1">
                  <a:solidFill>
                    <a:srgbClr val="0000CC"/>
                  </a:solidFill>
                  <a:latin typeface="+mn-lt"/>
                  <a:ea typeface="黑体" pitchFamily="2" charset="-122"/>
                </a:rPr>
                <a:t>（</a:t>
              </a:r>
              <a:r>
                <a:rPr kumimoji="1" lang="en-US" altLang="zh-CN" sz="2000" b="1">
                  <a:solidFill>
                    <a:srgbClr val="0000CC"/>
                  </a:solidFill>
                  <a:latin typeface="+mn-lt"/>
                  <a:ea typeface="黑体" pitchFamily="2" charset="-122"/>
                </a:rPr>
                <a:t>AS</a:t>
              </a:r>
              <a:r>
                <a:rPr kumimoji="1" lang="en-US" altLang="zh-CN" sz="2000" b="1" baseline="-25000">
                  <a:solidFill>
                    <a:srgbClr val="0000CC"/>
                  </a:solidFill>
                  <a:latin typeface="+mn-lt"/>
                  <a:ea typeface="黑体" pitchFamily="2" charset="-122"/>
                </a:rPr>
                <a:t>7</a:t>
              </a:r>
              <a:r>
                <a:rPr kumimoji="1" lang="zh-CN" altLang="en-US" sz="2000" b="1">
                  <a:solidFill>
                    <a:srgbClr val="0000CC"/>
                  </a:solidFill>
                  <a:latin typeface="+mn-lt"/>
                  <a:ea typeface="黑体" pitchFamily="2" charset="-122"/>
                </a:rPr>
                <a:t>）</a:t>
              </a:r>
            </a:p>
            <a:p>
              <a:pPr algn="ct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6</a:t>
              </a:r>
              <a:r>
                <a:rPr kumimoji="1" lang="zh-CN" altLang="en-US" sz="2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N</a:t>
              </a:r>
              <a:r>
                <a:rPr kumimoji="1" lang="en-US" altLang="zh-CN" sz="2000" b="1" baseline="-25000">
                  <a:solidFill>
                    <a:srgbClr val="0000CC"/>
                  </a:solidFill>
                  <a:latin typeface="+mn-lt"/>
                  <a:ea typeface="黑体" pitchFamily="2" charset="-122"/>
                </a:rPr>
                <a:t>7</a:t>
              </a:r>
              <a:endParaRPr kumimoji="1" lang="en-US" altLang="zh-CN" sz="2000" b="1">
                <a:solidFill>
                  <a:srgbClr val="0000CC"/>
                </a:solidFill>
                <a:latin typeface="+mn-lt"/>
                <a:ea typeface="黑体" pitchFamily="2" charset="-122"/>
              </a:endParaRPr>
            </a:p>
          </p:txBody>
        </p:sp>
      </p:grpSp>
      <p:sp>
        <p:nvSpPr>
          <p:cNvPr id="607258" name="Text Box 26"/>
          <p:cNvSpPr txBox="1">
            <a:spLocks noChangeArrowheads="1"/>
          </p:cNvSpPr>
          <p:nvPr/>
        </p:nvSpPr>
        <p:spPr bwMode="auto">
          <a:xfrm>
            <a:off x="878144" y="1124744"/>
            <a:ext cx="8467344" cy="830997"/>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defRPr sz="2400" b="1">
                <a:solidFill>
                  <a:srgbClr val="000066"/>
                </a:solidFill>
                <a:latin typeface="+mn-lt"/>
                <a:ea typeface="黑体" pitchFamily="2" charset="-122"/>
              </a:defRPr>
            </a:lvl1pPr>
          </a:lstStyle>
          <a:p>
            <a:r>
              <a:rPr lang="zh-CN" altLang="en-US" dirty="0"/>
              <a:t>主干网还可发出通知：“要到达网络 </a:t>
            </a:r>
            <a:r>
              <a:rPr lang="en-US" altLang="zh-CN" dirty="0"/>
              <a:t>N</a:t>
            </a:r>
            <a:r>
              <a:rPr lang="en-US" altLang="zh-CN" baseline="-25000" dirty="0"/>
              <a:t>5</a:t>
            </a:r>
            <a:r>
              <a:rPr lang="zh-CN" altLang="en-US" dirty="0"/>
              <a:t>、</a:t>
            </a:r>
            <a:r>
              <a:rPr lang="en-US" altLang="zh-CN" dirty="0"/>
              <a:t>N</a:t>
            </a:r>
            <a:r>
              <a:rPr lang="en-US" altLang="zh-CN" baseline="-25000" dirty="0"/>
              <a:t>6</a:t>
            </a:r>
            <a:r>
              <a:rPr lang="en-US" altLang="zh-CN" dirty="0"/>
              <a:t> </a:t>
            </a:r>
            <a:r>
              <a:rPr lang="zh-CN" altLang="en-US" dirty="0"/>
              <a:t>和 </a:t>
            </a:r>
            <a:r>
              <a:rPr lang="en-US" altLang="zh-CN" dirty="0"/>
              <a:t>N</a:t>
            </a:r>
            <a:r>
              <a:rPr lang="en-US" altLang="zh-CN" baseline="-25000" dirty="0"/>
              <a:t>7</a:t>
            </a:r>
            <a:r>
              <a:rPr lang="en-US" altLang="zh-CN" dirty="0"/>
              <a:t> </a:t>
            </a:r>
            <a:r>
              <a:rPr lang="zh-CN" altLang="en-US" dirty="0"/>
              <a:t>可沿路径（</a:t>
            </a:r>
            <a:r>
              <a:rPr lang="en-US" altLang="zh-CN" dirty="0" smtClean="0"/>
              <a:t>AS</a:t>
            </a:r>
            <a:r>
              <a:rPr lang="en-US" altLang="zh-CN" baseline="-25000" dirty="0" smtClean="0"/>
              <a:t>1</a:t>
            </a:r>
            <a:r>
              <a:rPr lang="en-US" altLang="zh-CN" dirty="0" smtClean="0"/>
              <a:t>, </a:t>
            </a:r>
            <a:r>
              <a:rPr lang="en-US" altLang="zh-CN" dirty="0"/>
              <a:t>AS</a:t>
            </a:r>
            <a:r>
              <a:rPr lang="en-US" altLang="zh-CN" baseline="-25000" dirty="0"/>
              <a:t>3</a:t>
            </a:r>
            <a:r>
              <a:rPr lang="zh-CN" altLang="en-US" dirty="0"/>
              <a:t>）。” </a:t>
            </a:r>
          </a:p>
        </p:txBody>
      </p:sp>
      <p:grpSp>
        <p:nvGrpSpPr>
          <p:cNvPr id="607260" name="Group 28"/>
          <p:cNvGrpSpPr>
            <a:grpSpLocks/>
          </p:cNvGrpSpPr>
          <p:nvPr/>
        </p:nvGrpSpPr>
        <p:grpSpPr bwMode="auto">
          <a:xfrm>
            <a:off x="1910690" y="3068216"/>
            <a:ext cx="1716352" cy="1966913"/>
            <a:chOff x="1111" y="2296"/>
            <a:chExt cx="998" cy="1239"/>
          </a:xfrm>
        </p:grpSpPr>
        <p:sp>
          <p:nvSpPr>
            <p:cNvPr id="607261" name="Line 29"/>
            <p:cNvSpPr>
              <a:spLocks noChangeShapeType="1"/>
            </p:cNvSpPr>
            <p:nvPr/>
          </p:nvSpPr>
          <p:spPr bwMode="auto">
            <a:xfrm rot="10800000" flipH="1">
              <a:off x="1156" y="2296"/>
              <a:ext cx="953" cy="408"/>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07262" name="Line 30"/>
            <p:cNvSpPr>
              <a:spLocks noChangeShapeType="1"/>
            </p:cNvSpPr>
            <p:nvPr/>
          </p:nvSpPr>
          <p:spPr bwMode="auto">
            <a:xfrm rot="10800000" flipH="1" flipV="1">
              <a:off x="1111" y="2976"/>
              <a:ext cx="843" cy="559"/>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Tree>
    <p:extLst>
      <p:ext uri="{BB962C8B-B14F-4D97-AF65-F5344CB8AC3E}">
        <p14:creationId xmlns:p14="http://schemas.microsoft.com/office/powerpoint/2010/main" xmlns="" val="4258179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60725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nodeType="afterEffect">
                                  <p:stCondLst>
                                    <p:cond delay="0"/>
                                  </p:stCondLst>
                                  <p:childTnLst>
                                    <p:set>
                                      <p:cBhvr>
                                        <p:cTn id="9" dur="1" fill="hold">
                                          <p:stCondLst>
                                            <p:cond delay="0"/>
                                          </p:stCondLst>
                                        </p:cTn>
                                        <p:tgtEl>
                                          <p:spTgt spid="607260"/>
                                        </p:tgtEl>
                                        <p:attrNameLst>
                                          <p:attrName>style.visibility</p:attrName>
                                        </p:attrNameLst>
                                      </p:cBhvr>
                                      <p:to>
                                        <p:strVal val="visible"/>
                                      </p:to>
                                    </p:set>
                                    <p:animEffect transition="in" filter="wipe(left)">
                                      <p:cBhvr>
                                        <p:cTn id="10" dur="10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marL="342900" lvl="0" indent="-342900" eaLnBrk="1" hangingPunct="1">
              <a:lnSpc>
                <a:spcPct val="110000"/>
              </a:lnSpc>
              <a:spcBef>
                <a:spcPts val="600"/>
              </a:spcBef>
              <a:buClr>
                <a:srgbClr val="333399"/>
              </a:buClr>
              <a:buSzPct val="75000"/>
            </a:pPr>
            <a:r>
              <a:rPr lang="zh-CN" altLang="en-US" sz="3200" b="1" kern="0" dirty="0" smtClean="0">
                <a:solidFill>
                  <a:srgbClr val="000000"/>
                </a:solidFill>
                <a:latin typeface="Arial"/>
                <a:ea typeface="黑体" pitchFamily="2" charset="-122"/>
              </a:rPr>
              <a:t>网络</a:t>
            </a:r>
            <a:r>
              <a:rPr lang="en-US" altLang="zh-CN" sz="3200" b="1" kern="0" dirty="0" smtClean="0">
                <a:solidFill>
                  <a:srgbClr val="000000"/>
                </a:solidFill>
                <a:latin typeface="Arial"/>
                <a:ea typeface="黑体" pitchFamily="2" charset="-122"/>
              </a:rPr>
              <a:t>222.15.64.0/20</a:t>
            </a:r>
            <a:r>
              <a:rPr lang="zh-CN" altLang="en-US" sz="3200" b="1" kern="0" dirty="0" smtClean="0">
                <a:solidFill>
                  <a:srgbClr val="000000"/>
                </a:solidFill>
                <a:latin typeface="Arial"/>
                <a:ea typeface="黑体" pitchFamily="2" charset="-122"/>
              </a:rPr>
              <a:t>的地址范围是</a:t>
            </a:r>
          </a:p>
        </p:txBody>
      </p:sp>
      <p:sp>
        <p:nvSpPr>
          <p:cNvPr id="6" name="TextBox 5"/>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222.15.64.0~222.15.79.255</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222.15.64.1~222.15.79.254</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222.15.64.1~222.15.79.255</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222.15.64.0~222.15.79.254</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1F8.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pPr algn="ctr"/>
            <a:r>
              <a:rPr lang="en-US" altLang="zh-CN"/>
              <a:t>BGP </a:t>
            </a:r>
            <a:r>
              <a:rPr lang="zh-CN" altLang="en-US"/>
              <a:t>协议的特点</a:t>
            </a:r>
          </a:p>
        </p:txBody>
      </p:sp>
      <p:sp>
        <p:nvSpPr>
          <p:cNvPr id="608259" name="Rectangle 3"/>
          <p:cNvSpPr>
            <a:spLocks noGrp="1" noChangeArrowheads="1"/>
          </p:cNvSpPr>
          <p:nvPr>
            <p:ph idx="1"/>
          </p:nvPr>
        </p:nvSpPr>
        <p:spPr/>
        <p:txBody>
          <a:bodyPr/>
          <a:lstStyle/>
          <a:p>
            <a:pPr>
              <a:spcBef>
                <a:spcPts val="1200"/>
              </a:spcBef>
            </a:pPr>
            <a:r>
              <a:rPr lang="en-US" altLang="zh-CN" dirty="0"/>
              <a:t>BGP </a:t>
            </a:r>
            <a:r>
              <a:rPr lang="zh-CN" altLang="en-US" dirty="0"/>
              <a:t>协议交换路由信息的结点数量级是</a:t>
            </a:r>
            <a:r>
              <a:rPr lang="zh-CN" altLang="en-US" dirty="0">
                <a:solidFill>
                  <a:srgbClr val="FF0000"/>
                </a:solidFill>
              </a:rPr>
              <a:t>自治系统数的量级，</a:t>
            </a:r>
            <a:r>
              <a:rPr lang="zh-CN" altLang="en-US" dirty="0"/>
              <a:t>这要比这些自治系统中的网络数少很多。</a:t>
            </a:r>
          </a:p>
          <a:p>
            <a:pPr>
              <a:spcBef>
                <a:spcPts val="1200"/>
              </a:spcBef>
            </a:pPr>
            <a:r>
              <a:rPr lang="zh-CN" altLang="en-US" dirty="0"/>
              <a:t>每一个自治系统中 </a:t>
            </a:r>
            <a:r>
              <a:rPr lang="en-US" altLang="zh-CN" dirty="0"/>
              <a:t>BGP </a:t>
            </a:r>
            <a:r>
              <a:rPr lang="zh-CN" altLang="en-US" dirty="0"/>
              <a:t>发言人（或边界路由器）的数目是很少的。这样就使得自治系统之间的路由选择不致过分复杂。 </a:t>
            </a:r>
            <a:r>
              <a:rPr lang="zh-CN" altLang="en-US" dirty="0" smtClean="0"/>
              <a:t> </a:t>
            </a:r>
            <a:endParaRPr lang="zh-CN" altLang="en-US" dirty="0"/>
          </a:p>
        </p:txBody>
      </p:sp>
    </p:spTree>
    <p:extLst>
      <p:ext uri="{BB962C8B-B14F-4D97-AF65-F5344CB8AC3E}">
        <p14:creationId xmlns:p14="http://schemas.microsoft.com/office/powerpoint/2010/main" xmlns="" val="4137711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8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algn="ctr"/>
            <a:r>
              <a:rPr lang="en-US" altLang="zh-CN"/>
              <a:t>BGP </a:t>
            </a:r>
            <a:r>
              <a:rPr lang="zh-CN" altLang="en-US"/>
              <a:t>协议的特点</a:t>
            </a:r>
          </a:p>
        </p:txBody>
      </p:sp>
      <p:sp>
        <p:nvSpPr>
          <p:cNvPr id="609283" name="Rectangle 3"/>
          <p:cNvSpPr>
            <a:spLocks noGrp="1" noChangeArrowheads="1"/>
          </p:cNvSpPr>
          <p:nvPr>
            <p:ph idx="1"/>
          </p:nvPr>
        </p:nvSpPr>
        <p:spPr/>
        <p:txBody>
          <a:bodyPr/>
          <a:lstStyle/>
          <a:p>
            <a:pPr>
              <a:spcBef>
                <a:spcPts val="1200"/>
              </a:spcBef>
            </a:pPr>
            <a:r>
              <a:rPr lang="en-US" altLang="zh-CN" dirty="0">
                <a:solidFill>
                  <a:srgbClr val="FF0000"/>
                </a:solidFill>
              </a:rPr>
              <a:t>BGP </a:t>
            </a:r>
            <a:r>
              <a:rPr lang="zh-CN" altLang="en-US" dirty="0">
                <a:solidFill>
                  <a:srgbClr val="FF0000"/>
                </a:solidFill>
              </a:rPr>
              <a:t>支持 </a:t>
            </a:r>
            <a:r>
              <a:rPr lang="en-US" altLang="zh-CN" dirty="0">
                <a:solidFill>
                  <a:srgbClr val="FF0000"/>
                </a:solidFill>
              </a:rPr>
              <a:t>CIDR</a:t>
            </a:r>
            <a:r>
              <a:rPr lang="zh-CN" altLang="en-US" dirty="0">
                <a:solidFill>
                  <a:srgbClr val="FF0000"/>
                </a:solidFill>
              </a:rPr>
              <a:t>，</a:t>
            </a:r>
            <a:r>
              <a:rPr lang="zh-CN" altLang="en-US" dirty="0"/>
              <a:t>因此 </a:t>
            </a:r>
            <a:r>
              <a:rPr lang="en-US" altLang="zh-CN" dirty="0"/>
              <a:t>BGP </a:t>
            </a:r>
            <a:r>
              <a:rPr lang="zh-CN" altLang="en-US" dirty="0"/>
              <a:t>的路由表也就应当包括目的网络前缀、下一跳路由器，以及到达该目的网络所要经过的各个自治系统序列。</a:t>
            </a:r>
          </a:p>
          <a:p>
            <a:pPr>
              <a:spcBef>
                <a:spcPts val="1200"/>
              </a:spcBef>
            </a:pPr>
            <a:r>
              <a:rPr lang="zh-CN" altLang="en-US" dirty="0" smtClean="0"/>
              <a:t>在 </a:t>
            </a:r>
            <a:r>
              <a:rPr lang="en-US" altLang="zh-CN" dirty="0" smtClean="0"/>
              <a:t>BGP </a:t>
            </a:r>
            <a:r>
              <a:rPr lang="zh-CN" altLang="en-US" dirty="0"/>
              <a:t>刚刚运行时，</a:t>
            </a:r>
            <a:r>
              <a:rPr lang="en-US" altLang="zh-CN" dirty="0"/>
              <a:t>BGP </a:t>
            </a:r>
            <a:r>
              <a:rPr lang="zh-CN" altLang="en-US" dirty="0"/>
              <a:t>的邻站是交换整个的 </a:t>
            </a:r>
            <a:r>
              <a:rPr lang="en-US" altLang="zh-CN" dirty="0"/>
              <a:t>BGP </a:t>
            </a:r>
            <a:r>
              <a:rPr lang="zh-CN" altLang="en-US" dirty="0"/>
              <a:t>路由表。但以后只需要在发生变化时</a:t>
            </a:r>
            <a:r>
              <a:rPr lang="zh-CN" altLang="en-US" dirty="0">
                <a:solidFill>
                  <a:srgbClr val="FF0000"/>
                </a:solidFill>
              </a:rPr>
              <a:t>更新有变化的部分。这样做对节省网络带宽和减少路由器的处理</a:t>
            </a:r>
            <a:r>
              <a:rPr lang="zh-CN" altLang="en-US" dirty="0" smtClean="0">
                <a:solidFill>
                  <a:srgbClr val="FF0000"/>
                </a:solidFill>
              </a:rPr>
              <a:t>开销</a:t>
            </a:r>
            <a:r>
              <a:rPr lang="zh-CN" altLang="en-US" dirty="0">
                <a:solidFill>
                  <a:srgbClr val="FF0000"/>
                </a:solidFill>
              </a:rPr>
              <a:t>都有好处。</a:t>
            </a:r>
            <a:r>
              <a:rPr lang="zh-CN" altLang="en-US" dirty="0"/>
              <a:t> </a:t>
            </a:r>
          </a:p>
        </p:txBody>
      </p:sp>
    </p:spTree>
    <p:extLst>
      <p:ext uri="{BB962C8B-B14F-4D97-AF65-F5344CB8AC3E}">
        <p14:creationId xmlns:p14="http://schemas.microsoft.com/office/powerpoint/2010/main" xmlns="" val="4279116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pPr algn="ctr"/>
            <a:r>
              <a:rPr lang="en-US" altLang="zh-CN" dirty="0"/>
              <a:t>BGP-4 </a:t>
            </a:r>
            <a:r>
              <a:rPr lang="zh-CN" altLang="en-US" dirty="0"/>
              <a:t>共使用</a:t>
            </a:r>
            <a:r>
              <a:rPr lang="zh-CN" altLang="en-US" dirty="0">
                <a:solidFill>
                  <a:srgbClr val="FF0000"/>
                </a:solidFill>
              </a:rPr>
              <a:t>四种报文 </a:t>
            </a:r>
          </a:p>
        </p:txBody>
      </p:sp>
      <p:sp>
        <p:nvSpPr>
          <p:cNvPr id="6103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 </a:t>
            </a:r>
            <a:r>
              <a:rPr lang="zh-CN" altLang="en-US" dirty="0" smtClean="0">
                <a:solidFill>
                  <a:srgbClr val="FF0000"/>
                </a:solidFill>
              </a:rPr>
              <a:t>打开 </a:t>
            </a:r>
            <a:r>
              <a:rPr lang="en-US" altLang="zh-CN" dirty="0" smtClean="0"/>
              <a:t>(</a:t>
            </a:r>
            <a:r>
              <a:rPr lang="en-US" altLang="zh-CN" dirty="0"/>
              <a:t>OPEN</a:t>
            </a:r>
            <a:r>
              <a:rPr lang="en-US" altLang="zh-CN" dirty="0" smtClean="0"/>
              <a:t>) </a:t>
            </a:r>
            <a:r>
              <a:rPr lang="zh-CN" altLang="en-US" dirty="0" smtClean="0"/>
              <a:t>报文</a:t>
            </a:r>
            <a:r>
              <a:rPr lang="zh-CN" altLang="en-US" dirty="0"/>
              <a:t>，用来与相邻的另一个</a:t>
            </a:r>
            <a:r>
              <a:rPr lang="en-US" altLang="zh-CN" dirty="0"/>
              <a:t>BGP</a:t>
            </a:r>
            <a:r>
              <a:rPr lang="zh-CN" altLang="en-US" dirty="0"/>
              <a:t>发言人建立关系。</a:t>
            </a:r>
          </a:p>
          <a:p>
            <a:r>
              <a:rPr lang="en-US" altLang="zh-CN" dirty="0"/>
              <a:t>(2) </a:t>
            </a:r>
            <a:r>
              <a:rPr lang="zh-CN" altLang="en-US" dirty="0" smtClean="0">
                <a:solidFill>
                  <a:srgbClr val="FF0000"/>
                </a:solidFill>
              </a:rPr>
              <a:t>更新</a:t>
            </a:r>
            <a:r>
              <a:rPr lang="zh-CN" altLang="en-US" dirty="0" smtClean="0"/>
              <a:t> </a:t>
            </a:r>
            <a:r>
              <a:rPr lang="en-US" altLang="zh-CN" dirty="0" smtClean="0"/>
              <a:t>(</a:t>
            </a:r>
            <a:r>
              <a:rPr lang="en-US" altLang="zh-CN" dirty="0"/>
              <a:t>UPDATE</a:t>
            </a:r>
            <a:r>
              <a:rPr lang="en-US" altLang="zh-CN" dirty="0" smtClean="0"/>
              <a:t>) </a:t>
            </a:r>
            <a:r>
              <a:rPr lang="zh-CN" altLang="en-US" dirty="0" smtClean="0"/>
              <a:t>报文</a:t>
            </a:r>
            <a:r>
              <a:rPr lang="zh-CN" altLang="en-US" dirty="0"/>
              <a:t>，用来发送某一路由的信息，以及列出要撤消的多条路由。</a:t>
            </a:r>
          </a:p>
          <a:p>
            <a:r>
              <a:rPr lang="en-US" altLang="zh-CN" dirty="0"/>
              <a:t>(3) </a:t>
            </a:r>
            <a:r>
              <a:rPr lang="zh-CN" altLang="en-US" dirty="0" smtClean="0">
                <a:solidFill>
                  <a:srgbClr val="FF0000"/>
                </a:solidFill>
              </a:rPr>
              <a:t>保活</a:t>
            </a:r>
            <a:r>
              <a:rPr lang="zh-CN" altLang="en-US" dirty="0" smtClean="0"/>
              <a:t> </a:t>
            </a:r>
            <a:r>
              <a:rPr lang="en-US" altLang="zh-CN" dirty="0" smtClean="0"/>
              <a:t>(</a:t>
            </a:r>
            <a:r>
              <a:rPr lang="en-US" altLang="zh-CN" dirty="0"/>
              <a:t>KEEPALIVE</a:t>
            </a:r>
            <a:r>
              <a:rPr lang="en-US" altLang="zh-CN" dirty="0" smtClean="0"/>
              <a:t>) </a:t>
            </a:r>
            <a:r>
              <a:rPr lang="zh-CN" altLang="en-US" dirty="0" smtClean="0"/>
              <a:t>报文</a:t>
            </a:r>
            <a:r>
              <a:rPr lang="zh-CN" altLang="en-US" dirty="0"/>
              <a:t>，用来确认打开报文和周期性地证实邻站关系。</a:t>
            </a:r>
          </a:p>
          <a:p>
            <a:r>
              <a:rPr lang="en-US" altLang="zh-CN" dirty="0"/>
              <a:t>(4) </a:t>
            </a:r>
            <a:r>
              <a:rPr lang="zh-CN" altLang="en-US" dirty="0" smtClean="0">
                <a:solidFill>
                  <a:srgbClr val="FF0000"/>
                </a:solidFill>
              </a:rPr>
              <a:t>通知</a:t>
            </a:r>
            <a:r>
              <a:rPr lang="zh-CN" altLang="en-US" dirty="0" smtClean="0"/>
              <a:t> </a:t>
            </a:r>
            <a:r>
              <a:rPr lang="en-US" altLang="zh-CN" dirty="0" smtClean="0"/>
              <a:t>(</a:t>
            </a:r>
            <a:r>
              <a:rPr lang="en-US" altLang="zh-CN" dirty="0"/>
              <a:t>NOTIFICATION</a:t>
            </a:r>
            <a:r>
              <a:rPr lang="en-US" altLang="zh-CN" dirty="0" smtClean="0"/>
              <a:t>) </a:t>
            </a:r>
            <a:r>
              <a:rPr lang="zh-CN" altLang="en-US" dirty="0" smtClean="0"/>
              <a:t>报文</a:t>
            </a:r>
            <a:r>
              <a:rPr lang="zh-CN" altLang="en-US" dirty="0"/>
              <a:t>，用来发送检测到的差错</a:t>
            </a:r>
            <a:r>
              <a:rPr lang="zh-CN" altLang="en-US" dirty="0" smtClean="0"/>
              <a:t>。</a:t>
            </a:r>
            <a:endParaRPr lang="zh-CN" altLang="en-US" dirty="0"/>
          </a:p>
        </p:txBody>
      </p:sp>
    </p:spTree>
    <p:extLst>
      <p:ext uri="{BB962C8B-B14F-4D97-AF65-F5344CB8AC3E}">
        <p14:creationId xmlns:p14="http://schemas.microsoft.com/office/powerpoint/2010/main" xmlns="" val="13797508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406" name="Rectangle 78"/>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BGP </a:t>
            </a:r>
            <a:r>
              <a:rPr lang="zh-CN" altLang="en-US" dirty="0"/>
              <a:t>报文具有</a:t>
            </a:r>
            <a:r>
              <a:rPr lang="zh-CN" altLang="en-US" dirty="0" smtClean="0">
                <a:solidFill>
                  <a:srgbClr val="FF0000"/>
                </a:solidFill>
              </a:rPr>
              <a:t>通用首部</a:t>
            </a:r>
            <a:endParaRPr lang="zh-CN" altLang="en-US" dirty="0">
              <a:solidFill>
                <a:srgbClr val="FF0000"/>
              </a:solidFill>
            </a:endParaRPr>
          </a:p>
        </p:txBody>
      </p:sp>
      <p:sp>
        <p:nvSpPr>
          <p:cNvPr id="611369" name="Rectangle 41"/>
          <p:cNvSpPr>
            <a:spLocks noChangeArrowheads="1"/>
          </p:cNvSpPr>
          <p:nvPr/>
        </p:nvSpPr>
        <p:spPr bwMode="auto">
          <a:xfrm>
            <a:off x="3288762" y="2831430"/>
            <a:ext cx="2332038" cy="465138"/>
          </a:xfrm>
          <a:prstGeom prst="rect">
            <a:avLst/>
          </a:prstGeom>
          <a:solidFill>
            <a:srgbClr val="FFFF66"/>
          </a:solidFill>
          <a:ln>
            <a:noFill/>
          </a:ln>
          <a:effectLst/>
        </p:spPr>
        <p:txBody>
          <a:bodyPr wrap="none" anchor="ctr"/>
          <a:lstStyle/>
          <a:p>
            <a:endParaRPr lang="zh-CN" altLang="en-US" b="1">
              <a:solidFill>
                <a:srgbClr val="0000CC"/>
              </a:solidFill>
              <a:latin typeface="+mn-lt"/>
              <a:ea typeface="黑体" pitchFamily="2" charset="-122"/>
            </a:endParaRPr>
          </a:p>
        </p:txBody>
      </p:sp>
      <p:sp>
        <p:nvSpPr>
          <p:cNvPr id="611370" name="Rectangle 42"/>
          <p:cNvSpPr>
            <a:spLocks noChangeArrowheads="1"/>
          </p:cNvSpPr>
          <p:nvPr/>
        </p:nvSpPr>
        <p:spPr bwMode="auto">
          <a:xfrm>
            <a:off x="3223410" y="2853655"/>
            <a:ext cx="235340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报文通用首部</a:t>
            </a:r>
          </a:p>
        </p:txBody>
      </p:sp>
      <p:sp>
        <p:nvSpPr>
          <p:cNvPr id="611365" name="AutoShape 37"/>
          <p:cNvSpPr>
            <a:spLocks noChangeArrowheads="1"/>
          </p:cNvSpPr>
          <p:nvPr/>
        </p:nvSpPr>
        <p:spPr bwMode="auto">
          <a:xfrm rot="5400000">
            <a:off x="547679" y="4699390"/>
            <a:ext cx="295275" cy="632883"/>
          </a:xfrm>
          <a:prstGeom prst="downArrow">
            <a:avLst>
              <a:gd name="adj1" fmla="val 50000"/>
              <a:gd name="adj2" fmla="val 49462"/>
            </a:avLst>
          </a:prstGeom>
          <a:solidFill>
            <a:srgbClr val="C00000"/>
          </a:solidFill>
          <a:ln w="9525">
            <a:solidFill>
              <a:srgbClr val="C00000"/>
            </a:solidFill>
            <a:miter lim="800000"/>
            <a:headEnd/>
            <a:tailEnd/>
          </a:ln>
          <a:effectLst/>
        </p:spPr>
        <p:txBody>
          <a:bodyPr vert="eaVert" wrap="none" anchor="ctr"/>
          <a:lstStyle/>
          <a:p>
            <a:endParaRPr lang="zh-CN" altLang="en-US" b="1">
              <a:solidFill>
                <a:srgbClr val="0000CC"/>
              </a:solidFill>
              <a:latin typeface="+mn-lt"/>
              <a:ea typeface="黑体" pitchFamily="2" charset="-122"/>
            </a:endParaRPr>
          </a:p>
        </p:txBody>
      </p:sp>
      <p:sp>
        <p:nvSpPr>
          <p:cNvPr id="611366" name="Freeform 38"/>
          <p:cNvSpPr>
            <a:spLocks/>
          </p:cNvSpPr>
          <p:nvPr/>
        </p:nvSpPr>
        <p:spPr bwMode="auto">
          <a:xfrm>
            <a:off x="2277525" y="2215481"/>
            <a:ext cx="4607321" cy="588963"/>
          </a:xfrm>
          <a:custGeom>
            <a:avLst/>
            <a:gdLst>
              <a:gd name="T0" fmla="*/ 45 w 2313"/>
              <a:gd name="T1" fmla="*/ 0 h 272"/>
              <a:gd name="T2" fmla="*/ 2313 w 2313"/>
              <a:gd name="T3" fmla="*/ 0 h 272"/>
              <a:gd name="T4" fmla="*/ 1723 w 2313"/>
              <a:gd name="T5" fmla="*/ 272 h 272"/>
              <a:gd name="T6" fmla="*/ 499 w 2313"/>
              <a:gd name="T7" fmla="*/ 272 h 272"/>
              <a:gd name="T8" fmla="*/ 0 w 2313"/>
              <a:gd name="T9" fmla="*/ 0 h 272"/>
            </a:gdLst>
            <a:ahLst/>
            <a:cxnLst>
              <a:cxn ang="0">
                <a:pos x="T0" y="T1"/>
              </a:cxn>
              <a:cxn ang="0">
                <a:pos x="T2" y="T3"/>
              </a:cxn>
              <a:cxn ang="0">
                <a:pos x="T4" y="T5"/>
              </a:cxn>
              <a:cxn ang="0">
                <a:pos x="T6" y="T7"/>
              </a:cxn>
              <a:cxn ang="0">
                <a:pos x="T8" y="T9"/>
              </a:cxn>
            </a:cxnLst>
            <a:rect l="0" t="0" r="r" b="b"/>
            <a:pathLst>
              <a:path w="2313" h="272">
                <a:moveTo>
                  <a:pt x="45" y="0"/>
                </a:moveTo>
                <a:lnTo>
                  <a:pt x="2313" y="0"/>
                </a:lnTo>
                <a:lnTo>
                  <a:pt x="1723" y="272"/>
                </a:lnTo>
                <a:lnTo>
                  <a:pt x="499" y="272"/>
                </a:lnTo>
                <a:lnTo>
                  <a:pt x="0" y="0"/>
                </a:lnTo>
              </a:path>
            </a:pathLst>
          </a:custGeom>
          <a:gradFill rotWithShape="1">
            <a:gsLst>
              <a:gs pos="0">
                <a:srgbClr val="FFFF99">
                  <a:gamma/>
                  <a:shade val="69804"/>
                  <a:invGamma/>
                </a:srgbClr>
              </a:gs>
              <a:gs pos="100000">
                <a:srgbClr val="FFFF66"/>
              </a:gs>
            </a:gsLst>
            <a:lin ang="5400000" scaled="1"/>
          </a:gradFill>
          <a:ln>
            <a:noFill/>
          </a:ln>
          <a:effectLst/>
        </p:spPr>
        <p:txBody>
          <a:bodyPr/>
          <a:lstStyle/>
          <a:p>
            <a:endParaRPr lang="zh-CN" altLang="en-US" b="1">
              <a:solidFill>
                <a:srgbClr val="0000CC"/>
              </a:solidFill>
              <a:latin typeface="+mn-lt"/>
              <a:ea typeface="黑体" pitchFamily="2" charset="-122"/>
            </a:endParaRPr>
          </a:p>
        </p:txBody>
      </p:sp>
      <p:sp>
        <p:nvSpPr>
          <p:cNvPr id="611367" name="Rectangle 39"/>
          <p:cNvSpPr>
            <a:spLocks noChangeArrowheads="1"/>
          </p:cNvSpPr>
          <p:nvPr/>
        </p:nvSpPr>
        <p:spPr bwMode="auto">
          <a:xfrm>
            <a:off x="1429668" y="1340768"/>
            <a:ext cx="521937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CC"/>
                </a:solidFill>
                <a:latin typeface="+mn-lt"/>
                <a:ea typeface="黑体" pitchFamily="2" charset="-122"/>
              </a:rPr>
              <a:t>字节               </a:t>
            </a:r>
            <a:r>
              <a:rPr kumimoji="1" lang="zh-CN" altLang="en-US" sz="2000" b="1" dirty="0" smtClean="0">
                <a:solidFill>
                  <a:srgbClr val="0000CC"/>
                </a:solidFill>
                <a:latin typeface="+mn-lt"/>
                <a:ea typeface="黑体" pitchFamily="2" charset="-122"/>
              </a:rPr>
              <a:t>  </a:t>
            </a:r>
            <a:r>
              <a:rPr kumimoji="1" lang="en-US" altLang="zh-CN" sz="2000" b="1" dirty="0" smtClean="0">
                <a:solidFill>
                  <a:srgbClr val="0000CC"/>
                </a:solidFill>
                <a:latin typeface="+mn-lt"/>
                <a:ea typeface="黑体" pitchFamily="2" charset="-122"/>
              </a:rPr>
              <a:t>16                          2             1</a:t>
            </a:r>
            <a:endParaRPr kumimoji="1" lang="en-US" altLang="zh-CN" sz="2000" b="1" dirty="0">
              <a:solidFill>
                <a:srgbClr val="0000CC"/>
              </a:solidFill>
              <a:latin typeface="+mn-lt"/>
              <a:ea typeface="黑体" pitchFamily="2" charset="-122"/>
            </a:endParaRPr>
          </a:p>
        </p:txBody>
      </p:sp>
      <p:sp>
        <p:nvSpPr>
          <p:cNvPr id="611368" name="Rectangle 40"/>
          <p:cNvSpPr>
            <a:spLocks noChangeArrowheads="1"/>
          </p:cNvSpPr>
          <p:nvPr/>
        </p:nvSpPr>
        <p:spPr bwMode="auto">
          <a:xfrm>
            <a:off x="3271565" y="2807618"/>
            <a:ext cx="6505971" cy="4889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xmlns="">
                <a:solidFill>
                  <a:schemeClr val="bg1"/>
                </a:solidFill>
              </a14:hiddenFill>
            </a:ext>
          </a:extLst>
        </p:spPr>
        <p:txBody>
          <a:bodyPr wrap="none" anchor="ctr"/>
          <a:lstStyle/>
          <a:p>
            <a:endParaRPr lang="zh-CN" altLang="en-US" b="1">
              <a:solidFill>
                <a:srgbClr val="0000CC"/>
              </a:solidFill>
              <a:latin typeface="+mn-lt"/>
              <a:ea typeface="黑体" pitchFamily="2" charset="-122"/>
            </a:endParaRPr>
          </a:p>
        </p:txBody>
      </p:sp>
      <p:sp>
        <p:nvSpPr>
          <p:cNvPr id="611371" name="Rectangle 43"/>
          <p:cNvSpPr>
            <a:spLocks noChangeArrowheads="1"/>
          </p:cNvSpPr>
          <p:nvPr/>
        </p:nvSpPr>
        <p:spPr bwMode="auto">
          <a:xfrm>
            <a:off x="6377508" y="2853655"/>
            <a:ext cx="235340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报文主体部分</a:t>
            </a:r>
          </a:p>
        </p:txBody>
      </p:sp>
      <p:sp>
        <p:nvSpPr>
          <p:cNvPr id="611372" name="Line 44"/>
          <p:cNvSpPr>
            <a:spLocks noChangeShapeType="1"/>
          </p:cNvSpPr>
          <p:nvPr/>
        </p:nvSpPr>
        <p:spPr bwMode="auto">
          <a:xfrm>
            <a:off x="5620800" y="2804444"/>
            <a:ext cx="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3" name="Rectangle 45"/>
          <p:cNvSpPr>
            <a:spLocks noChangeArrowheads="1"/>
          </p:cNvSpPr>
          <p:nvPr/>
        </p:nvSpPr>
        <p:spPr bwMode="auto">
          <a:xfrm>
            <a:off x="2277525" y="1723355"/>
            <a:ext cx="4607321" cy="490538"/>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74" name="Rectangle 46"/>
          <p:cNvSpPr>
            <a:spLocks noChangeArrowheads="1"/>
          </p:cNvSpPr>
          <p:nvPr/>
        </p:nvSpPr>
        <p:spPr bwMode="auto">
          <a:xfrm>
            <a:off x="6073105" y="1740818"/>
            <a:ext cx="76944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类 型</a:t>
            </a:r>
          </a:p>
        </p:txBody>
      </p:sp>
      <p:sp>
        <p:nvSpPr>
          <p:cNvPr id="611375" name="Rectangle 47"/>
          <p:cNvSpPr>
            <a:spLocks noChangeArrowheads="1"/>
          </p:cNvSpPr>
          <p:nvPr/>
        </p:nvSpPr>
        <p:spPr bwMode="auto">
          <a:xfrm>
            <a:off x="4896768" y="1740818"/>
            <a:ext cx="83997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长  度</a:t>
            </a:r>
          </a:p>
        </p:txBody>
      </p:sp>
      <p:sp>
        <p:nvSpPr>
          <p:cNvPr id="611376" name="Line 48"/>
          <p:cNvSpPr>
            <a:spLocks noChangeShapeType="1"/>
          </p:cNvSpPr>
          <p:nvPr/>
        </p:nvSpPr>
        <p:spPr bwMode="auto">
          <a:xfrm>
            <a:off x="6073105" y="1723356"/>
            <a:ext cx="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7" name="Line 49"/>
          <p:cNvSpPr>
            <a:spLocks noChangeShapeType="1"/>
          </p:cNvSpPr>
          <p:nvPr/>
        </p:nvSpPr>
        <p:spPr bwMode="auto">
          <a:xfrm>
            <a:off x="4626760" y="1723356"/>
            <a:ext cx="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78" name="Rectangle 50"/>
          <p:cNvSpPr>
            <a:spLocks noChangeArrowheads="1"/>
          </p:cNvSpPr>
          <p:nvPr/>
        </p:nvSpPr>
        <p:spPr bwMode="auto">
          <a:xfrm>
            <a:off x="2819260" y="1740818"/>
            <a:ext cx="126316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记</a:t>
            </a:r>
          </a:p>
        </p:txBody>
      </p:sp>
      <p:grpSp>
        <p:nvGrpSpPr>
          <p:cNvPr id="611379" name="Group 51"/>
          <p:cNvGrpSpPr>
            <a:grpSpLocks/>
          </p:cNvGrpSpPr>
          <p:nvPr/>
        </p:nvGrpSpPr>
        <p:grpSpPr bwMode="auto">
          <a:xfrm rot="5400000">
            <a:off x="3302786" y="1674408"/>
            <a:ext cx="192087" cy="96308"/>
            <a:chOff x="1008" y="2046"/>
            <a:chExt cx="102" cy="60"/>
          </a:xfrm>
        </p:grpSpPr>
        <p:sp>
          <p:nvSpPr>
            <p:cNvPr id="611380" name="Rectangle 52"/>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11381" name="Group 53"/>
            <p:cNvGrpSpPr>
              <a:grpSpLocks/>
            </p:cNvGrpSpPr>
            <p:nvPr/>
          </p:nvGrpSpPr>
          <p:grpSpPr bwMode="auto">
            <a:xfrm>
              <a:off x="1026" y="2046"/>
              <a:ext cx="72" cy="48"/>
              <a:chOff x="1440" y="2016"/>
              <a:chExt cx="72" cy="48"/>
            </a:xfrm>
          </p:grpSpPr>
          <p:sp>
            <p:nvSpPr>
              <p:cNvPr id="611382" name="Line 54"/>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83" name="Line 55"/>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grpSp>
        <p:nvGrpSpPr>
          <p:cNvPr id="611384" name="Group 56"/>
          <p:cNvGrpSpPr>
            <a:grpSpLocks/>
          </p:cNvGrpSpPr>
          <p:nvPr/>
        </p:nvGrpSpPr>
        <p:grpSpPr bwMode="auto">
          <a:xfrm rot="5400000">
            <a:off x="3313104" y="2166533"/>
            <a:ext cx="192087" cy="96308"/>
            <a:chOff x="1008" y="2046"/>
            <a:chExt cx="102" cy="60"/>
          </a:xfrm>
        </p:grpSpPr>
        <p:sp>
          <p:nvSpPr>
            <p:cNvPr id="611385" name="Rectangle 57"/>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11386" name="Group 58"/>
            <p:cNvGrpSpPr>
              <a:grpSpLocks/>
            </p:cNvGrpSpPr>
            <p:nvPr/>
          </p:nvGrpSpPr>
          <p:grpSpPr bwMode="auto">
            <a:xfrm>
              <a:off x="1026" y="2046"/>
              <a:ext cx="72" cy="48"/>
              <a:chOff x="1440" y="2016"/>
              <a:chExt cx="72" cy="48"/>
            </a:xfrm>
          </p:grpSpPr>
          <p:sp>
            <p:nvSpPr>
              <p:cNvPr id="611387" name="Line 59"/>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88" name="Line 60"/>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sp>
        <p:nvSpPr>
          <p:cNvPr id="611391" name="Rectangle 63"/>
          <p:cNvSpPr>
            <a:spLocks noChangeArrowheads="1"/>
          </p:cNvSpPr>
          <p:nvPr/>
        </p:nvSpPr>
        <p:spPr bwMode="auto">
          <a:xfrm>
            <a:off x="2095227" y="3788694"/>
            <a:ext cx="7682309"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92" name="Line 64"/>
          <p:cNvSpPr>
            <a:spLocks noChangeShapeType="1"/>
          </p:cNvSpPr>
          <p:nvPr/>
        </p:nvSpPr>
        <p:spPr bwMode="auto">
          <a:xfrm>
            <a:off x="3271565" y="3787106"/>
            <a:ext cx="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93" name="Rectangle 65"/>
          <p:cNvSpPr>
            <a:spLocks noChangeArrowheads="1"/>
          </p:cNvSpPr>
          <p:nvPr/>
        </p:nvSpPr>
        <p:spPr bwMode="auto">
          <a:xfrm>
            <a:off x="2017426" y="3861718"/>
            <a:ext cx="12793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smtClean="0">
                <a:solidFill>
                  <a:srgbClr val="0000CC"/>
                </a:solidFill>
                <a:latin typeface="+mn-lt"/>
                <a:ea typeface="黑体" pitchFamily="2" charset="-122"/>
              </a:rPr>
              <a:t>TCP </a:t>
            </a:r>
            <a:r>
              <a:rPr kumimoji="1" lang="zh-CN" altLang="en-US" sz="2000" b="1" dirty="0" smtClean="0">
                <a:solidFill>
                  <a:srgbClr val="0000CC"/>
                </a:solidFill>
                <a:latin typeface="+mn-lt"/>
                <a:ea typeface="黑体" pitchFamily="2" charset="-122"/>
              </a:rPr>
              <a:t>首部</a:t>
            </a:r>
            <a:endParaRPr kumimoji="1" lang="zh-CN" altLang="en-US" sz="2000" b="1" dirty="0">
              <a:solidFill>
                <a:srgbClr val="0000CC"/>
              </a:solidFill>
              <a:latin typeface="+mn-lt"/>
              <a:ea typeface="黑体" pitchFamily="2" charset="-122"/>
            </a:endParaRPr>
          </a:p>
        </p:txBody>
      </p:sp>
      <p:sp>
        <p:nvSpPr>
          <p:cNvPr id="611394" name="AutoShape 66"/>
          <p:cNvSpPr>
            <a:spLocks noChangeArrowheads="1"/>
          </p:cNvSpPr>
          <p:nvPr/>
        </p:nvSpPr>
        <p:spPr bwMode="auto">
          <a:xfrm>
            <a:off x="6162534" y="3198144"/>
            <a:ext cx="270008" cy="688975"/>
          </a:xfrm>
          <a:prstGeom prst="downArrow">
            <a:avLst>
              <a:gd name="adj1" fmla="val 50000"/>
              <a:gd name="adj2" fmla="val 691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611395" name="Rectangle 67"/>
          <p:cNvSpPr>
            <a:spLocks noChangeArrowheads="1"/>
          </p:cNvSpPr>
          <p:nvPr/>
        </p:nvSpPr>
        <p:spPr bwMode="auto">
          <a:xfrm>
            <a:off x="920609" y="4772944"/>
            <a:ext cx="8856927"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611396" name="Rectangle 68"/>
          <p:cNvSpPr>
            <a:spLocks noChangeArrowheads="1"/>
          </p:cNvSpPr>
          <p:nvPr/>
        </p:nvSpPr>
        <p:spPr bwMode="auto">
          <a:xfrm>
            <a:off x="979082" y="4807868"/>
            <a:ext cx="100688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首部</a:t>
            </a:r>
          </a:p>
        </p:txBody>
      </p:sp>
      <p:sp>
        <p:nvSpPr>
          <p:cNvPr id="611397" name="Line 69"/>
          <p:cNvSpPr>
            <a:spLocks noChangeShapeType="1"/>
          </p:cNvSpPr>
          <p:nvPr/>
        </p:nvSpPr>
        <p:spPr bwMode="auto">
          <a:xfrm>
            <a:off x="2095227" y="4771356"/>
            <a:ext cx="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11398" name="AutoShape 70"/>
          <p:cNvSpPr>
            <a:spLocks noChangeArrowheads="1"/>
          </p:cNvSpPr>
          <p:nvPr/>
        </p:nvSpPr>
        <p:spPr bwMode="auto">
          <a:xfrm>
            <a:off x="5801378" y="4182394"/>
            <a:ext cx="271727" cy="688975"/>
          </a:xfrm>
          <a:prstGeom prst="downArrow">
            <a:avLst>
              <a:gd name="adj1" fmla="val 50000"/>
              <a:gd name="adj2" fmla="val 68671"/>
            </a:avLst>
          </a:prstGeom>
          <a:solidFill>
            <a:srgbClr val="9933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611399" name="Rectangle 71"/>
          <p:cNvSpPr>
            <a:spLocks noChangeArrowheads="1"/>
          </p:cNvSpPr>
          <p:nvPr/>
        </p:nvSpPr>
        <p:spPr bwMode="auto">
          <a:xfrm>
            <a:off x="5679273" y="3823618"/>
            <a:ext cx="132106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BGP </a:t>
            </a:r>
            <a:r>
              <a:rPr kumimoji="1" lang="zh-CN" altLang="en-US" sz="2000" b="1">
                <a:solidFill>
                  <a:srgbClr val="0000CC"/>
                </a:solidFill>
                <a:latin typeface="+mn-lt"/>
                <a:ea typeface="黑体" pitchFamily="2" charset="-122"/>
              </a:rPr>
              <a:t>报文</a:t>
            </a:r>
          </a:p>
        </p:txBody>
      </p:sp>
      <p:sp>
        <p:nvSpPr>
          <p:cNvPr id="611400" name="Rectangle 72"/>
          <p:cNvSpPr>
            <a:spLocks noChangeArrowheads="1"/>
          </p:cNvSpPr>
          <p:nvPr/>
        </p:nvSpPr>
        <p:spPr bwMode="auto">
          <a:xfrm>
            <a:off x="5349073" y="4807868"/>
            <a:ext cx="12793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TCP </a:t>
            </a:r>
            <a:r>
              <a:rPr kumimoji="1" lang="zh-CN" altLang="en-US" sz="2000" b="1">
                <a:solidFill>
                  <a:srgbClr val="0000CC"/>
                </a:solidFill>
                <a:latin typeface="+mn-lt"/>
                <a:ea typeface="黑体" pitchFamily="2" charset="-122"/>
              </a:rPr>
              <a:t>报文</a:t>
            </a:r>
          </a:p>
        </p:txBody>
      </p:sp>
      <p:cxnSp>
        <p:nvCxnSpPr>
          <p:cNvPr id="3" name="直接连接符 2"/>
          <p:cNvCxnSpPr/>
          <p:nvPr/>
        </p:nvCxnSpPr>
        <p:spPr bwMode="auto">
          <a:xfrm>
            <a:off x="3288762" y="3296569"/>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直接连接符 41"/>
          <p:cNvCxnSpPr/>
          <p:nvPr/>
        </p:nvCxnSpPr>
        <p:spPr bwMode="auto">
          <a:xfrm>
            <a:off x="9777536" y="3296569"/>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直接连接符 42"/>
          <p:cNvCxnSpPr/>
          <p:nvPr/>
        </p:nvCxnSpPr>
        <p:spPr bwMode="auto">
          <a:xfrm>
            <a:off x="3288762"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直接连接符 43"/>
          <p:cNvCxnSpPr/>
          <p:nvPr/>
        </p:nvCxnSpPr>
        <p:spPr bwMode="auto">
          <a:xfrm>
            <a:off x="9777536"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直接连接符 44"/>
          <p:cNvCxnSpPr/>
          <p:nvPr/>
        </p:nvCxnSpPr>
        <p:spPr bwMode="auto">
          <a:xfrm>
            <a:off x="2107782" y="4317331"/>
            <a:ext cx="0" cy="490537"/>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17801780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4.5.5  </a:t>
            </a:r>
            <a:r>
              <a:rPr lang="zh-CN" altLang="zh-CN" dirty="0"/>
              <a:t>路由器的构成</a:t>
            </a:r>
            <a:endParaRPr lang="zh-CN" altLang="en-US" dirty="0"/>
          </a:p>
        </p:txBody>
      </p:sp>
      <p:sp>
        <p:nvSpPr>
          <p:cNvPr id="3" name="内容占位符 2"/>
          <p:cNvSpPr>
            <a:spLocks noGrp="1"/>
          </p:cNvSpPr>
          <p:nvPr>
            <p:ph idx="1"/>
          </p:nvPr>
        </p:nvSpPr>
        <p:spPr/>
        <p:txBody>
          <a:bodyPr/>
          <a:lstStyle/>
          <a:p>
            <a:r>
              <a:rPr lang="zh-CN" altLang="en-US" dirty="0"/>
              <a:t>路由器是一种典型的网络层</a:t>
            </a:r>
            <a:r>
              <a:rPr lang="zh-CN" altLang="en-US" dirty="0" smtClean="0"/>
              <a:t>设备。</a:t>
            </a:r>
            <a:endParaRPr lang="en-US" altLang="zh-CN" dirty="0"/>
          </a:p>
          <a:p>
            <a:r>
              <a:rPr lang="zh-CN" altLang="en-US" dirty="0" smtClean="0"/>
              <a:t>路由器是互联网中的关键设备。</a:t>
            </a:r>
            <a:endParaRPr lang="en-US" altLang="zh-CN" dirty="0" smtClean="0"/>
          </a:p>
          <a:p>
            <a:r>
              <a:rPr lang="zh-CN" altLang="en-US" dirty="0" smtClean="0">
                <a:solidFill>
                  <a:srgbClr val="FF0000"/>
                </a:solidFill>
              </a:rPr>
              <a:t>路由器的主要作用是：</a:t>
            </a:r>
            <a:endParaRPr lang="en-US" altLang="zh-CN" dirty="0" smtClean="0">
              <a:solidFill>
                <a:srgbClr val="FF0000"/>
              </a:solidFill>
            </a:endParaRPr>
          </a:p>
          <a:p>
            <a:pPr lvl="1"/>
            <a:r>
              <a:rPr lang="zh-CN" altLang="en-US" dirty="0" smtClean="0"/>
              <a:t>连通</a:t>
            </a:r>
            <a:r>
              <a:rPr lang="zh-CN" altLang="en-US" dirty="0"/>
              <a:t>不同的</a:t>
            </a:r>
            <a:r>
              <a:rPr lang="zh-CN" altLang="en-US" dirty="0" smtClean="0"/>
              <a:t>网络。</a:t>
            </a:r>
            <a:endParaRPr lang="en-US" altLang="zh-CN" dirty="0" smtClean="0"/>
          </a:p>
          <a:p>
            <a:pPr lvl="1"/>
            <a:r>
              <a:rPr lang="zh-CN" altLang="en-US" dirty="0" smtClean="0"/>
              <a:t>选择</a:t>
            </a:r>
            <a:r>
              <a:rPr lang="zh-CN" altLang="en-US" dirty="0"/>
              <a:t>信息传送的线路。选择通畅快捷的近路，能大大提高通信速度，减轻网络系统通信负荷，节约网络系统资源，提高网络系统畅通率，从而让网络系统发挥出更大的效益来。</a:t>
            </a:r>
          </a:p>
        </p:txBody>
      </p:sp>
    </p:spTree>
    <p:extLst>
      <p:ext uri="{BB962C8B-B14F-4D97-AF65-F5344CB8AC3E}">
        <p14:creationId xmlns:p14="http://schemas.microsoft.com/office/powerpoint/2010/main" xmlns="" val="31816433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pPr>
              <a:spcAft>
                <a:spcPct val="15000"/>
              </a:spcAft>
            </a:pPr>
            <a:r>
              <a:rPr lang="en-US" altLang="zh-CN" dirty="0" smtClean="0"/>
              <a:t>1</a:t>
            </a:r>
            <a:r>
              <a:rPr lang="en-US" altLang="zh-CN" dirty="0"/>
              <a:t>. </a:t>
            </a:r>
            <a:r>
              <a:rPr lang="zh-CN" altLang="en-US" dirty="0"/>
              <a:t>路由器的结构</a:t>
            </a:r>
          </a:p>
        </p:txBody>
      </p:sp>
      <p:sp>
        <p:nvSpPr>
          <p:cNvPr id="950275" name="Rectangle 3"/>
          <p:cNvSpPr>
            <a:spLocks noGrp="1" noChangeArrowheads="1"/>
          </p:cNvSpPr>
          <p:nvPr>
            <p:ph idx="1"/>
          </p:nvPr>
        </p:nvSpPr>
        <p:spPr/>
        <p:txBody>
          <a:bodyPr/>
          <a:lstStyle/>
          <a:p>
            <a:pPr algn="just"/>
            <a:r>
              <a:rPr lang="zh-CN" altLang="en-US" dirty="0"/>
              <a:t>路由器是一种具有多个输入端口和多个输出端口的专用计算机，其任务是转发分组。也就是说，将路由器某个输入端口收到的分组，按照分组要去的目的地（即目的网络），把该分组从路由器的某个合适的输出端口转发给下一跳路由器。</a:t>
            </a:r>
          </a:p>
          <a:p>
            <a:pPr algn="just"/>
            <a:r>
              <a:rPr lang="zh-CN" altLang="en-US" dirty="0"/>
              <a:t>下一跳路由器也按照这种方法处理分组，直到该分组到达终点为止。 </a:t>
            </a:r>
            <a:endParaRPr lang="en-US" altLang="zh-CN" dirty="0" smtClean="0"/>
          </a:p>
          <a:p>
            <a:pPr algn="just"/>
            <a:r>
              <a:rPr lang="zh-CN" altLang="zh-CN" dirty="0"/>
              <a:t>路由器的转发分组正是网络层的主要</a:t>
            </a:r>
            <a:r>
              <a:rPr lang="zh-CN" altLang="zh-CN" dirty="0" smtClean="0"/>
              <a:t>工作</a:t>
            </a:r>
            <a:r>
              <a:rPr lang="zh-CN" altLang="en-US" dirty="0" smtClean="0"/>
              <a:t>。</a:t>
            </a:r>
            <a:endParaRPr lang="zh-CN" altLang="en-US" dirty="0"/>
          </a:p>
        </p:txBody>
      </p:sp>
    </p:spTree>
    <p:extLst>
      <p:ext uri="{BB962C8B-B14F-4D97-AF65-F5344CB8AC3E}">
        <p14:creationId xmlns:p14="http://schemas.microsoft.com/office/powerpoint/2010/main" xmlns="" val="74044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0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0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pPr algn="ctr"/>
            <a:r>
              <a:rPr lang="zh-CN" altLang="en-US" dirty="0"/>
              <a:t>典型的路由器的结构 </a:t>
            </a:r>
          </a:p>
        </p:txBody>
      </p:sp>
      <p:sp>
        <p:nvSpPr>
          <p:cNvPr id="62" name="页脚占位符 4"/>
          <p:cNvSpPr>
            <a:spLocks noGrp="1"/>
          </p:cNvSpPr>
          <p:nvPr>
            <p:ph type="ftr" sz="quarter" idx="11"/>
          </p:nvPr>
        </p:nvSpPr>
        <p:spPr>
          <a:xfrm>
            <a:off x="3729038" y="5744293"/>
            <a:ext cx="3136900" cy="457200"/>
          </a:xfrm>
        </p:spPr>
        <p:txBody>
          <a:bodyPr/>
          <a:lstStyle/>
          <a:p>
            <a:r>
              <a:rPr lang="zh-CN" altLang="en-US" b="1">
                <a:solidFill>
                  <a:srgbClr val="0000CC"/>
                </a:solidFill>
                <a:latin typeface="+mn-lt"/>
                <a:ea typeface="黑体" pitchFamily="2" charset="-122"/>
              </a:rPr>
              <a:t>课件制作人：谢希仁</a:t>
            </a:r>
          </a:p>
        </p:txBody>
      </p:sp>
      <p:sp>
        <p:nvSpPr>
          <p:cNvPr id="954428" name="Rectangle 60"/>
          <p:cNvSpPr>
            <a:spLocks noChangeArrowheads="1"/>
          </p:cNvSpPr>
          <p:nvPr/>
        </p:nvSpPr>
        <p:spPr bwMode="auto">
          <a:xfrm>
            <a:off x="344488" y="3096667"/>
            <a:ext cx="8712968" cy="3068637"/>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54371" name="Rectangle 3"/>
          <p:cNvSpPr>
            <a:spLocks noChangeArrowheads="1"/>
          </p:cNvSpPr>
          <p:nvPr/>
        </p:nvSpPr>
        <p:spPr bwMode="auto">
          <a:xfrm>
            <a:off x="3445273" y="1212304"/>
            <a:ext cx="2598605" cy="1597025"/>
          </a:xfrm>
          <a:prstGeom prst="rect">
            <a:avLst/>
          </a:prstGeom>
          <a:solidFill>
            <a:srgbClr val="FFFF66"/>
          </a:solidFill>
          <a:ln w="12700">
            <a:solidFill>
              <a:schemeClr val="tx1"/>
            </a:solidFill>
            <a:miter lim="800000"/>
            <a:headEnd/>
            <a:tailEnd/>
          </a:ln>
          <a:effectLst>
            <a:outerShdw dist="53882" dir="2700000" algn="ctr" rotWithShape="0">
              <a:schemeClr val="bg2"/>
            </a:outerShdw>
          </a:effectLst>
        </p:spPr>
        <p:txBody>
          <a:bodyPr wrap="none" anchor="ctr"/>
          <a:lstStyle/>
          <a:p>
            <a:pPr algn="ctr"/>
            <a:endParaRPr kumimoji="1" lang="zh-CN" altLang="zh-CN" sz="2000" b="1">
              <a:solidFill>
                <a:srgbClr val="0000CC"/>
              </a:solidFill>
              <a:latin typeface="+mn-lt"/>
              <a:ea typeface="黑体" pitchFamily="2" charset="-122"/>
            </a:endParaRPr>
          </a:p>
        </p:txBody>
      </p:sp>
      <p:sp>
        <p:nvSpPr>
          <p:cNvPr id="954373" name="Line 5"/>
          <p:cNvSpPr>
            <a:spLocks noChangeShapeType="1"/>
          </p:cNvSpPr>
          <p:nvPr/>
        </p:nvSpPr>
        <p:spPr bwMode="auto">
          <a:xfrm>
            <a:off x="9515389" y="1151979"/>
            <a:ext cx="0" cy="19542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74" name="Text Box 6"/>
          <p:cNvSpPr txBox="1">
            <a:spLocks noChangeArrowheads="1"/>
          </p:cNvSpPr>
          <p:nvPr/>
        </p:nvSpPr>
        <p:spPr bwMode="auto">
          <a:xfrm>
            <a:off x="8882952" y="1879053"/>
            <a:ext cx="800219" cy="7571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400" b="1">
                <a:solidFill>
                  <a:srgbClr val="0000CC"/>
                </a:solidFill>
                <a:latin typeface="+mn-lt"/>
                <a:ea typeface="黑体" pitchFamily="2" charset="-122"/>
              </a:rPr>
              <a:t>路由</a:t>
            </a:r>
          </a:p>
          <a:p>
            <a:pPr>
              <a:lnSpc>
                <a:spcPct val="90000"/>
              </a:lnSpc>
            </a:pPr>
            <a:r>
              <a:rPr kumimoji="1" lang="zh-CN" altLang="en-US" sz="2400" b="1">
                <a:solidFill>
                  <a:srgbClr val="0000CC"/>
                </a:solidFill>
                <a:latin typeface="+mn-lt"/>
                <a:ea typeface="黑体" pitchFamily="2" charset="-122"/>
              </a:rPr>
              <a:t>选择</a:t>
            </a:r>
          </a:p>
        </p:txBody>
      </p:sp>
      <p:sp>
        <p:nvSpPr>
          <p:cNvPr id="954375" name="Text Box 7"/>
          <p:cNvSpPr txBox="1">
            <a:spLocks noChangeArrowheads="1"/>
          </p:cNvSpPr>
          <p:nvPr/>
        </p:nvSpPr>
        <p:spPr bwMode="auto">
          <a:xfrm>
            <a:off x="3503746" y="1161503"/>
            <a:ext cx="23391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路由选择处理机</a:t>
            </a:r>
          </a:p>
        </p:txBody>
      </p:sp>
      <p:sp>
        <p:nvSpPr>
          <p:cNvPr id="954376" name="Line 8"/>
          <p:cNvSpPr>
            <a:spLocks noChangeShapeType="1"/>
          </p:cNvSpPr>
          <p:nvPr/>
        </p:nvSpPr>
        <p:spPr bwMode="auto">
          <a:xfrm>
            <a:off x="4743715" y="1979067"/>
            <a:ext cx="0" cy="2365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77" name="Rectangle 9"/>
          <p:cNvSpPr>
            <a:spLocks noChangeArrowheads="1"/>
          </p:cNvSpPr>
          <p:nvPr/>
        </p:nvSpPr>
        <p:spPr bwMode="auto">
          <a:xfrm>
            <a:off x="3821907" y="1685379"/>
            <a:ext cx="1843617" cy="390525"/>
          </a:xfrm>
          <a:prstGeom prst="rect">
            <a:avLst/>
          </a:prstGeom>
          <a:solidFill>
            <a:srgbClr val="FFCC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路由选择协议</a:t>
            </a:r>
          </a:p>
        </p:txBody>
      </p:sp>
      <p:sp>
        <p:nvSpPr>
          <p:cNvPr id="954378" name="Rectangle 10"/>
          <p:cNvSpPr>
            <a:spLocks noChangeArrowheads="1"/>
          </p:cNvSpPr>
          <p:nvPr/>
        </p:nvSpPr>
        <p:spPr bwMode="auto">
          <a:xfrm>
            <a:off x="4115992" y="2218778"/>
            <a:ext cx="1257167" cy="412750"/>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路由表</a:t>
            </a:r>
          </a:p>
        </p:txBody>
      </p:sp>
      <p:sp>
        <p:nvSpPr>
          <p:cNvPr id="954379" name="Rectangle 11"/>
          <p:cNvSpPr>
            <a:spLocks noChangeArrowheads="1"/>
          </p:cNvSpPr>
          <p:nvPr/>
        </p:nvSpPr>
        <p:spPr bwMode="auto">
          <a:xfrm>
            <a:off x="762399" y="3529906"/>
            <a:ext cx="2514335" cy="725487"/>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80" name="Rectangle 12"/>
          <p:cNvSpPr>
            <a:spLocks noChangeArrowheads="1"/>
          </p:cNvSpPr>
          <p:nvPr/>
        </p:nvSpPr>
        <p:spPr bwMode="auto">
          <a:xfrm>
            <a:off x="2606015" y="3693417"/>
            <a:ext cx="505619" cy="39528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381" name="Line 13"/>
          <p:cNvSpPr>
            <a:spLocks noChangeShapeType="1"/>
          </p:cNvSpPr>
          <p:nvPr/>
        </p:nvSpPr>
        <p:spPr bwMode="auto">
          <a:xfrm flipV="1">
            <a:off x="597298" y="3891855"/>
            <a:ext cx="38523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2" name="Line 14"/>
          <p:cNvSpPr>
            <a:spLocks noChangeShapeType="1"/>
          </p:cNvSpPr>
          <p:nvPr/>
        </p:nvSpPr>
        <p:spPr bwMode="auto">
          <a:xfrm>
            <a:off x="1433117" y="3891855"/>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3" name="Line 15"/>
          <p:cNvSpPr>
            <a:spLocks noChangeShapeType="1"/>
          </p:cNvSpPr>
          <p:nvPr/>
        </p:nvSpPr>
        <p:spPr bwMode="auto">
          <a:xfrm>
            <a:off x="2272375" y="3891855"/>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4" name="Line 16"/>
          <p:cNvSpPr>
            <a:spLocks noChangeShapeType="1"/>
          </p:cNvSpPr>
          <p:nvPr/>
        </p:nvSpPr>
        <p:spPr bwMode="auto">
          <a:xfrm>
            <a:off x="3111634" y="3891855"/>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5" name="Text Box 17"/>
          <p:cNvSpPr txBox="1">
            <a:spLocks noChangeArrowheads="1"/>
          </p:cNvSpPr>
          <p:nvPr/>
        </p:nvSpPr>
        <p:spPr bwMode="auto">
          <a:xfrm>
            <a:off x="1433116" y="3140968"/>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输入端口</a:t>
            </a:r>
          </a:p>
        </p:txBody>
      </p:sp>
      <p:sp>
        <p:nvSpPr>
          <p:cNvPr id="954386" name="Rectangle 18"/>
          <p:cNvSpPr>
            <a:spLocks noChangeArrowheads="1"/>
          </p:cNvSpPr>
          <p:nvPr/>
        </p:nvSpPr>
        <p:spPr bwMode="auto">
          <a:xfrm>
            <a:off x="762399" y="5103117"/>
            <a:ext cx="2514335" cy="725488"/>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87" name="Rectangle 19"/>
          <p:cNvSpPr>
            <a:spLocks noChangeArrowheads="1"/>
          </p:cNvSpPr>
          <p:nvPr/>
        </p:nvSpPr>
        <p:spPr bwMode="auto">
          <a:xfrm>
            <a:off x="2606015" y="5266631"/>
            <a:ext cx="505619"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388" name="Line 20"/>
          <p:cNvSpPr>
            <a:spLocks noChangeShapeType="1"/>
          </p:cNvSpPr>
          <p:nvPr/>
        </p:nvSpPr>
        <p:spPr bwMode="auto">
          <a:xfrm flipV="1">
            <a:off x="597298" y="5465067"/>
            <a:ext cx="38523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89" name="Line 21"/>
          <p:cNvSpPr>
            <a:spLocks noChangeShapeType="1"/>
          </p:cNvSpPr>
          <p:nvPr/>
        </p:nvSpPr>
        <p:spPr bwMode="auto">
          <a:xfrm>
            <a:off x="1433117" y="5465067"/>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0" name="Line 22"/>
          <p:cNvSpPr>
            <a:spLocks noChangeShapeType="1"/>
          </p:cNvSpPr>
          <p:nvPr/>
        </p:nvSpPr>
        <p:spPr bwMode="auto">
          <a:xfrm>
            <a:off x="2272375" y="5465067"/>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1" name="Line 23"/>
          <p:cNvSpPr>
            <a:spLocks noChangeShapeType="1"/>
          </p:cNvSpPr>
          <p:nvPr/>
        </p:nvSpPr>
        <p:spPr bwMode="auto">
          <a:xfrm>
            <a:off x="3111634" y="5465067"/>
            <a:ext cx="3336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2" name="Rectangle 24"/>
          <p:cNvSpPr>
            <a:spLocks noChangeArrowheads="1"/>
          </p:cNvSpPr>
          <p:nvPr/>
        </p:nvSpPr>
        <p:spPr bwMode="auto">
          <a:xfrm>
            <a:off x="3445273" y="3529905"/>
            <a:ext cx="2598605" cy="2311400"/>
          </a:xfrm>
          <a:prstGeom prst="rect">
            <a:avLst/>
          </a:prstGeom>
          <a:solidFill>
            <a:srgbClr val="66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54393" name="Rectangle 25"/>
          <p:cNvSpPr>
            <a:spLocks noChangeArrowheads="1"/>
          </p:cNvSpPr>
          <p:nvPr/>
        </p:nvSpPr>
        <p:spPr bwMode="auto">
          <a:xfrm flipH="1">
            <a:off x="6212417" y="3529906"/>
            <a:ext cx="2510896" cy="725487"/>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94" name="Line 26"/>
          <p:cNvSpPr>
            <a:spLocks noChangeShapeType="1"/>
          </p:cNvSpPr>
          <p:nvPr/>
        </p:nvSpPr>
        <p:spPr bwMode="auto">
          <a:xfrm flipV="1">
            <a:off x="8546175" y="3891855"/>
            <a:ext cx="345678"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5" name="Line 27"/>
          <p:cNvSpPr>
            <a:spLocks noChangeShapeType="1"/>
          </p:cNvSpPr>
          <p:nvPr/>
        </p:nvSpPr>
        <p:spPr bwMode="auto">
          <a:xfrm rot="10800000" flipH="1">
            <a:off x="7718955" y="3891855"/>
            <a:ext cx="33536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6" name="Line 28"/>
          <p:cNvSpPr>
            <a:spLocks noChangeShapeType="1"/>
          </p:cNvSpPr>
          <p:nvPr/>
        </p:nvSpPr>
        <p:spPr bwMode="auto">
          <a:xfrm>
            <a:off x="6879696" y="3891855"/>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7" name="Line 29"/>
          <p:cNvSpPr>
            <a:spLocks noChangeShapeType="1"/>
          </p:cNvSpPr>
          <p:nvPr/>
        </p:nvSpPr>
        <p:spPr bwMode="auto">
          <a:xfrm>
            <a:off x="6043878" y="3891855"/>
            <a:ext cx="40071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398" name="Rectangle 30"/>
          <p:cNvSpPr>
            <a:spLocks noChangeArrowheads="1"/>
          </p:cNvSpPr>
          <p:nvPr/>
        </p:nvSpPr>
        <p:spPr bwMode="auto">
          <a:xfrm flipH="1">
            <a:off x="6212417" y="5103117"/>
            <a:ext cx="2510896" cy="725488"/>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399" name="Line 31"/>
          <p:cNvSpPr>
            <a:spLocks noChangeShapeType="1"/>
          </p:cNvSpPr>
          <p:nvPr/>
        </p:nvSpPr>
        <p:spPr bwMode="auto">
          <a:xfrm flipV="1">
            <a:off x="8546175" y="5465067"/>
            <a:ext cx="345678"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0" name="Line 32"/>
          <p:cNvSpPr>
            <a:spLocks noChangeShapeType="1"/>
          </p:cNvSpPr>
          <p:nvPr/>
        </p:nvSpPr>
        <p:spPr bwMode="auto">
          <a:xfrm>
            <a:off x="7718955" y="5465067"/>
            <a:ext cx="33536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1" name="Line 33"/>
          <p:cNvSpPr>
            <a:spLocks noChangeShapeType="1"/>
          </p:cNvSpPr>
          <p:nvPr/>
        </p:nvSpPr>
        <p:spPr bwMode="auto">
          <a:xfrm>
            <a:off x="6879696" y="5465067"/>
            <a:ext cx="33707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2" name="Line 34"/>
          <p:cNvSpPr>
            <a:spLocks noChangeShapeType="1"/>
          </p:cNvSpPr>
          <p:nvPr/>
        </p:nvSpPr>
        <p:spPr bwMode="auto">
          <a:xfrm flipV="1">
            <a:off x="6043877" y="5465067"/>
            <a:ext cx="38695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3" name="Text Box 35"/>
          <p:cNvSpPr txBox="1">
            <a:spLocks noChangeArrowheads="1"/>
          </p:cNvSpPr>
          <p:nvPr/>
        </p:nvSpPr>
        <p:spPr bwMode="auto">
          <a:xfrm>
            <a:off x="3971529" y="5265042"/>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交换结构</a:t>
            </a:r>
          </a:p>
        </p:txBody>
      </p:sp>
      <p:sp>
        <p:nvSpPr>
          <p:cNvPr id="954404" name="Text Box 36"/>
          <p:cNvSpPr txBox="1">
            <a:spLocks noChangeArrowheads="1"/>
          </p:cNvSpPr>
          <p:nvPr/>
        </p:nvSpPr>
        <p:spPr bwMode="auto">
          <a:xfrm>
            <a:off x="1433116" y="4660206"/>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输入端口</a:t>
            </a:r>
          </a:p>
        </p:txBody>
      </p:sp>
      <p:sp>
        <p:nvSpPr>
          <p:cNvPr id="954405" name="Text Box 37"/>
          <p:cNvSpPr txBox="1">
            <a:spLocks noChangeArrowheads="1"/>
          </p:cNvSpPr>
          <p:nvPr/>
        </p:nvSpPr>
        <p:spPr bwMode="auto">
          <a:xfrm>
            <a:off x="6879696" y="3140968"/>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输出端口</a:t>
            </a:r>
          </a:p>
        </p:txBody>
      </p:sp>
      <p:sp>
        <p:nvSpPr>
          <p:cNvPr id="954406" name="Line 38"/>
          <p:cNvSpPr>
            <a:spLocks noChangeShapeType="1"/>
          </p:cNvSpPr>
          <p:nvPr/>
        </p:nvSpPr>
        <p:spPr bwMode="auto">
          <a:xfrm>
            <a:off x="344489" y="3118891"/>
            <a:ext cx="9553443"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7" name="Line 39"/>
          <p:cNvSpPr>
            <a:spLocks noChangeShapeType="1"/>
          </p:cNvSpPr>
          <p:nvPr/>
        </p:nvSpPr>
        <p:spPr bwMode="auto">
          <a:xfrm>
            <a:off x="9515389" y="3118891"/>
            <a:ext cx="0" cy="26416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08" name="Text Box 40"/>
          <p:cNvSpPr txBox="1">
            <a:spLocks noChangeArrowheads="1"/>
          </p:cNvSpPr>
          <p:nvPr/>
        </p:nvSpPr>
        <p:spPr bwMode="auto">
          <a:xfrm>
            <a:off x="9049325" y="4326978"/>
            <a:ext cx="800219" cy="7571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400" b="1">
                <a:solidFill>
                  <a:srgbClr val="0000CC"/>
                </a:solidFill>
                <a:latin typeface="+mn-lt"/>
                <a:ea typeface="黑体" pitchFamily="2" charset="-122"/>
              </a:rPr>
              <a:t>分组</a:t>
            </a:r>
          </a:p>
          <a:p>
            <a:pPr>
              <a:lnSpc>
                <a:spcPct val="90000"/>
              </a:lnSpc>
            </a:pPr>
            <a:r>
              <a:rPr kumimoji="1" lang="zh-CN" altLang="en-US" sz="2400" b="1">
                <a:solidFill>
                  <a:srgbClr val="0000CC"/>
                </a:solidFill>
                <a:latin typeface="+mn-lt"/>
                <a:ea typeface="黑体" pitchFamily="2" charset="-122"/>
              </a:rPr>
              <a:t>转发</a:t>
            </a:r>
          </a:p>
        </p:txBody>
      </p:sp>
      <p:sp>
        <p:nvSpPr>
          <p:cNvPr id="954409" name="Rectangle 41"/>
          <p:cNvSpPr>
            <a:spLocks noChangeArrowheads="1"/>
          </p:cNvSpPr>
          <p:nvPr/>
        </p:nvSpPr>
        <p:spPr bwMode="auto">
          <a:xfrm>
            <a:off x="3778913" y="3728342"/>
            <a:ext cx="1927886" cy="1385888"/>
          </a:xfrm>
          <a:prstGeom prst="rect">
            <a:avLst/>
          </a:prstGeom>
          <a:solidFill>
            <a:srgbClr val="FF99FF"/>
          </a:solidFill>
          <a:ln w="9525">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954410" name="Rectangle 42"/>
          <p:cNvSpPr>
            <a:spLocks noChangeArrowheads="1"/>
          </p:cNvSpPr>
          <p:nvPr/>
        </p:nvSpPr>
        <p:spPr bwMode="auto">
          <a:xfrm>
            <a:off x="4115992" y="4453831"/>
            <a:ext cx="1257167" cy="465137"/>
          </a:xfrm>
          <a:prstGeom prst="rect">
            <a:avLst/>
          </a:prstGeom>
          <a:solidFill>
            <a:srgbClr val="66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转发表</a:t>
            </a:r>
          </a:p>
        </p:txBody>
      </p:sp>
      <p:sp>
        <p:nvSpPr>
          <p:cNvPr id="954411" name="Text Box 43"/>
          <p:cNvSpPr txBox="1">
            <a:spLocks noChangeArrowheads="1"/>
          </p:cNvSpPr>
          <p:nvPr/>
        </p:nvSpPr>
        <p:spPr bwMode="auto">
          <a:xfrm>
            <a:off x="4115991" y="382518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分组处理</a:t>
            </a:r>
          </a:p>
        </p:txBody>
      </p:sp>
      <p:sp>
        <p:nvSpPr>
          <p:cNvPr id="954412" name="Text Box 44"/>
          <p:cNvSpPr txBox="1">
            <a:spLocks noChangeArrowheads="1"/>
          </p:cNvSpPr>
          <p:nvPr/>
        </p:nvSpPr>
        <p:spPr bwMode="auto">
          <a:xfrm>
            <a:off x="6879696" y="4660206"/>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输出端口</a:t>
            </a:r>
          </a:p>
        </p:txBody>
      </p:sp>
      <p:sp>
        <p:nvSpPr>
          <p:cNvPr id="954413" name="Text Box 45"/>
          <p:cNvSpPr txBox="1">
            <a:spLocks noChangeArrowheads="1"/>
          </p:cNvSpPr>
          <p:nvPr/>
        </p:nvSpPr>
        <p:spPr bwMode="auto">
          <a:xfrm rot="5400000">
            <a:off x="1986450" y="4345056"/>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954414" name="Text Box 46"/>
          <p:cNvSpPr txBox="1">
            <a:spLocks noChangeArrowheads="1"/>
          </p:cNvSpPr>
          <p:nvPr/>
        </p:nvSpPr>
        <p:spPr bwMode="auto">
          <a:xfrm rot="5400000">
            <a:off x="7407233" y="4345056"/>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954415" name="Line 47"/>
          <p:cNvSpPr>
            <a:spLocks noChangeShapeType="1"/>
          </p:cNvSpPr>
          <p:nvPr/>
        </p:nvSpPr>
        <p:spPr bwMode="auto">
          <a:xfrm flipH="1" flipV="1">
            <a:off x="2943094" y="3991868"/>
            <a:ext cx="1172898" cy="595313"/>
          </a:xfrm>
          <a:prstGeom prst="line">
            <a:avLst/>
          </a:prstGeom>
          <a:noFill/>
          <a:ln w="28575">
            <a:solidFill>
              <a:srgbClr val="333399"/>
            </a:solidFill>
            <a:prstDash val="dash"/>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16" name="Line 48"/>
          <p:cNvSpPr>
            <a:spLocks noChangeShapeType="1"/>
          </p:cNvSpPr>
          <p:nvPr/>
        </p:nvSpPr>
        <p:spPr bwMode="auto">
          <a:xfrm flipH="1">
            <a:off x="2943094" y="4784030"/>
            <a:ext cx="1172898" cy="595312"/>
          </a:xfrm>
          <a:prstGeom prst="line">
            <a:avLst/>
          </a:prstGeom>
          <a:noFill/>
          <a:ln w="28575">
            <a:solidFill>
              <a:srgbClr val="333399"/>
            </a:solidFill>
            <a:prstDash val="dash"/>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54417" name="Rectangle 49"/>
          <p:cNvSpPr>
            <a:spLocks noChangeArrowheads="1"/>
          </p:cNvSpPr>
          <p:nvPr/>
        </p:nvSpPr>
        <p:spPr bwMode="auto">
          <a:xfrm>
            <a:off x="8049155" y="3761681"/>
            <a:ext cx="502179"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18" name="Rectangle 50"/>
          <p:cNvSpPr>
            <a:spLocks noChangeArrowheads="1"/>
          </p:cNvSpPr>
          <p:nvPr/>
        </p:nvSpPr>
        <p:spPr bwMode="auto">
          <a:xfrm>
            <a:off x="8074952" y="5320605"/>
            <a:ext cx="502179"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19" name="Rectangle 51"/>
          <p:cNvSpPr>
            <a:spLocks noChangeArrowheads="1"/>
          </p:cNvSpPr>
          <p:nvPr/>
        </p:nvSpPr>
        <p:spPr bwMode="auto">
          <a:xfrm>
            <a:off x="1010048" y="5320605"/>
            <a:ext cx="502179"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20" name="Rectangle 52"/>
          <p:cNvSpPr>
            <a:spLocks noChangeArrowheads="1"/>
          </p:cNvSpPr>
          <p:nvPr/>
        </p:nvSpPr>
        <p:spPr bwMode="auto">
          <a:xfrm flipH="1">
            <a:off x="6429111" y="3693417"/>
            <a:ext cx="502179" cy="39528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421" name="Rectangle 53"/>
          <p:cNvSpPr>
            <a:spLocks noChangeArrowheads="1"/>
          </p:cNvSpPr>
          <p:nvPr/>
        </p:nvSpPr>
        <p:spPr bwMode="auto">
          <a:xfrm flipH="1">
            <a:off x="6429111" y="5266631"/>
            <a:ext cx="502179"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3</a:t>
            </a:r>
          </a:p>
        </p:txBody>
      </p:sp>
      <p:sp>
        <p:nvSpPr>
          <p:cNvPr id="954422" name="Rectangle 54"/>
          <p:cNvSpPr>
            <a:spLocks noChangeArrowheads="1"/>
          </p:cNvSpPr>
          <p:nvPr/>
        </p:nvSpPr>
        <p:spPr bwMode="auto">
          <a:xfrm>
            <a:off x="1010048" y="3761681"/>
            <a:ext cx="502179"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1</a:t>
            </a:r>
          </a:p>
        </p:txBody>
      </p:sp>
      <p:sp>
        <p:nvSpPr>
          <p:cNvPr id="954423" name="Rectangle 55"/>
          <p:cNvSpPr>
            <a:spLocks noChangeArrowheads="1"/>
          </p:cNvSpPr>
          <p:nvPr/>
        </p:nvSpPr>
        <p:spPr bwMode="auto">
          <a:xfrm>
            <a:off x="1808031" y="3728342"/>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424" name="Rectangle 56"/>
          <p:cNvSpPr>
            <a:spLocks noChangeArrowheads="1"/>
          </p:cNvSpPr>
          <p:nvPr/>
        </p:nvSpPr>
        <p:spPr bwMode="auto">
          <a:xfrm>
            <a:off x="1808031" y="5299967"/>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425" name="Rectangle 57"/>
          <p:cNvSpPr>
            <a:spLocks noChangeArrowheads="1"/>
          </p:cNvSpPr>
          <p:nvPr/>
        </p:nvSpPr>
        <p:spPr bwMode="auto">
          <a:xfrm flipH="1">
            <a:off x="7239133" y="3728342"/>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426" name="Rectangle 58"/>
          <p:cNvSpPr>
            <a:spLocks noChangeArrowheads="1"/>
          </p:cNvSpPr>
          <p:nvPr/>
        </p:nvSpPr>
        <p:spPr bwMode="auto">
          <a:xfrm flipH="1">
            <a:off x="7251171" y="5299967"/>
            <a:ext cx="502179"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2</a:t>
            </a:r>
          </a:p>
        </p:txBody>
      </p:sp>
      <p:sp>
        <p:nvSpPr>
          <p:cNvPr id="954372" name="AutoShape 4"/>
          <p:cNvSpPr>
            <a:spLocks noChangeArrowheads="1"/>
          </p:cNvSpPr>
          <p:nvPr/>
        </p:nvSpPr>
        <p:spPr bwMode="auto">
          <a:xfrm>
            <a:off x="4492626" y="2736304"/>
            <a:ext cx="502179" cy="792163"/>
          </a:xfrm>
          <a:prstGeom prst="upDownArrow">
            <a:avLst>
              <a:gd name="adj1" fmla="val 50000"/>
              <a:gd name="adj2" fmla="val 34178"/>
            </a:avLst>
          </a:prstGeom>
          <a:solidFill>
            <a:srgbClr val="CC0099"/>
          </a:solidFill>
          <a:ln w="28575">
            <a:solidFill>
              <a:srgbClr val="CC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3" name="Text Box 59"/>
          <p:cNvSpPr txBox="1">
            <a:spLocks noChangeArrowheads="1"/>
          </p:cNvSpPr>
          <p:nvPr/>
        </p:nvSpPr>
        <p:spPr bwMode="auto">
          <a:xfrm>
            <a:off x="416496" y="1196752"/>
            <a:ext cx="2778574" cy="1631216"/>
          </a:xfrm>
          <a:prstGeom prst="rect">
            <a:avLst/>
          </a:prstGeom>
          <a:solidFill>
            <a:srgbClr val="CCECFF"/>
          </a:solidFill>
          <a:ln w="28575">
            <a:solidFill>
              <a:srgbClr val="333399"/>
            </a:solidFill>
            <a:miter lim="800000"/>
            <a:headEnd/>
            <a:tailEnd/>
          </a:ln>
          <a:effectLst/>
        </p:spPr>
        <p:txBody>
          <a:bodyPr wrap="square">
            <a:spAutoFit/>
          </a:bodyPr>
          <a:lstStyle/>
          <a:p>
            <a:r>
              <a:rPr kumimoji="1" lang="zh-CN" altLang="en-US" sz="2000" b="1" dirty="0" smtClean="0">
                <a:solidFill>
                  <a:srgbClr val="0000CC"/>
                </a:solidFill>
                <a:latin typeface="+mn-lt"/>
                <a:ea typeface="黑体" pitchFamily="2" charset="-122"/>
              </a:rPr>
              <a:t>图中</a:t>
            </a:r>
            <a:r>
              <a:rPr kumimoji="1" lang="zh-CN" altLang="en-US" sz="2000" b="1" dirty="0">
                <a:solidFill>
                  <a:srgbClr val="0000CC"/>
                </a:solidFill>
                <a:latin typeface="+mn-lt"/>
                <a:ea typeface="黑体" pitchFamily="2" charset="-122"/>
              </a:rPr>
              <a:t>数字</a:t>
            </a:r>
            <a:r>
              <a:rPr kumimoji="1" lang="zh-CN" altLang="zh-CN" sz="2000" b="1" dirty="0">
                <a:solidFill>
                  <a:srgbClr val="0000CC"/>
                </a:solidFill>
                <a:latin typeface="+mn-lt"/>
                <a:ea typeface="黑体" pitchFamily="2" charset="-122"/>
              </a:rPr>
              <a:t>表示相应层次的构件</a:t>
            </a:r>
            <a:r>
              <a:rPr kumimoji="1" lang="zh-CN" altLang="en-US" sz="2000" b="1" dirty="0">
                <a:solidFill>
                  <a:srgbClr val="0000CC"/>
                </a:solidFill>
                <a:latin typeface="+mn-lt"/>
                <a:ea typeface="黑体" pitchFamily="2" charset="-122"/>
              </a:rPr>
              <a:t>：</a:t>
            </a:r>
            <a:endParaRPr kumimoji="1" lang="en-US" altLang="zh-CN" sz="2000" b="1" dirty="0">
              <a:solidFill>
                <a:srgbClr val="0000CC"/>
              </a:solidFill>
              <a:latin typeface="+mn-lt"/>
              <a:ea typeface="黑体" pitchFamily="2" charset="-122"/>
            </a:endParaRPr>
          </a:p>
          <a:p>
            <a:r>
              <a:rPr kumimoji="1" lang="en-US" altLang="zh-CN" sz="2000" b="1" dirty="0" smtClean="0">
                <a:solidFill>
                  <a:srgbClr val="0000CC"/>
                </a:solidFill>
                <a:latin typeface="+mn-lt"/>
                <a:ea typeface="黑体" pitchFamily="2" charset="-122"/>
              </a:rPr>
              <a:t>3</a:t>
            </a:r>
            <a:r>
              <a:rPr kumimoji="1" lang="en-US" altLang="zh-CN" sz="2000" b="1" dirty="0">
                <a:solidFill>
                  <a:srgbClr val="0000CC"/>
                </a:solidFill>
                <a:latin typeface="+mn-lt"/>
                <a:ea typeface="黑体" pitchFamily="2" charset="-122"/>
              </a:rPr>
              <a:t>——</a:t>
            </a:r>
            <a:r>
              <a:rPr kumimoji="1" lang="zh-CN" altLang="en-US" sz="2000" b="1" dirty="0">
                <a:solidFill>
                  <a:srgbClr val="0000CC"/>
                </a:solidFill>
                <a:latin typeface="+mn-lt"/>
                <a:ea typeface="黑体" pitchFamily="2" charset="-122"/>
              </a:rPr>
              <a:t>网络层</a:t>
            </a:r>
          </a:p>
          <a:p>
            <a:r>
              <a:rPr kumimoji="1" lang="en-US" altLang="zh-CN" sz="2000" b="1" dirty="0">
                <a:solidFill>
                  <a:srgbClr val="0000CC"/>
                </a:solidFill>
                <a:latin typeface="+mn-lt"/>
                <a:ea typeface="黑体" pitchFamily="2" charset="-122"/>
              </a:rPr>
              <a:t>2——</a:t>
            </a:r>
            <a:r>
              <a:rPr kumimoji="1" lang="zh-CN" altLang="en-US" sz="2000" b="1" dirty="0">
                <a:solidFill>
                  <a:srgbClr val="0000CC"/>
                </a:solidFill>
                <a:latin typeface="+mn-lt"/>
                <a:ea typeface="黑体" pitchFamily="2" charset="-122"/>
              </a:rPr>
              <a:t>数据链路层</a:t>
            </a:r>
          </a:p>
          <a:p>
            <a:r>
              <a:rPr kumimoji="1" lang="en-US" altLang="zh-CN" sz="2000" b="1" dirty="0">
                <a:solidFill>
                  <a:srgbClr val="0000CC"/>
                </a:solidFill>
                <a:latin typeface="+mn-lt"/>
                <a:ea typeface="黑体" pitchFamily="2" charset="-122"/>
              </a:rPr>
              <a:t>1——</a:t>
            </a:r>
            <a:r>
              <a:rPr kumimoji="1" lang="zh-CN" altLang="en-US" sz="2000" b="1" dirty="0">
                <a:solidFill>
                  <a:srgbClr val="0000CC"/>
                </a:solidFill>
                <a:latin typeface="+mn-lt"/>
                <a:ea typeface="黑体" pitchFamily="2" charset="-122"/>
              </a:rPr>
              <a:t>物理层</a:t>
            </a:r>
          </a:p>
        </p:txBody>
      </p:sp>
    </p:spTree>
    <p:extLst>
      <p:ext uri="{BB962C8B-B14F-4D97-AF65-F5344CB8AC3E}">
        <p14:creationId xmlns:p14="http://schemas.microsoft.com/office/powerpoint/2010/main" xmlns="" val="36675835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典型的路由器的结构 </a:t>
            </a:r>
          </a:p>
        </p:txBody>
      </p:sp>
      <p:sp>
        <p:nvSpPr>
          <p:cNvPr id="3" name="内容占位符 2"/>
          <p:cNvSpPr>
            <a:spLocks noGrp="1"/>
          </p:cNvSpPr>
          <p:nvPr>
            <p:ph idx="1"/>
          </p:nvPr>
        </p:nvSpPr>
        <p:spPr/>
        <p:txBody>
          <a:bodyPr/>
          <a:lstStyle/>
          <a:p>
            <a:r>
              <a:rPr lang="zh-CN" altLang="zh-CN" dirty="0"/>
              <a:t>整个的路由器结构可划分为两大部分</a:t>
            </a:r>
            <a:r>
              <a:rPr lang="zh-CN" altLang="zh-CN" dirty="0" smtClean="0"/>
              <a:t>：</a:t>
            </a:r>
            <a:endParaRPr lang="en-US" altLang="zh-CN" dirty="0" smtClean="0"/>
          </a:p>
          <a:p>
            <a:pPr lvl="1"/>
            <a:r>
              <a:rPr lang="zh-CN" altLang="zh-CN" dirty="0" smtClean="0"/>
              <a:t>路由选择部分</a:t>
            </a:r>
            <a:endParaRPr lang="en-US" altLang="zh-CN" dirty="0" smtClean="0"/>
          </a:p>
          <a:p>
            <a:pPr lvl="1"/>
            <a:r>
              <a:rPr lang="zh-CN" altLang="zh-CN" dirty="0" smtClean="0"/>
              <a:t>分组</a:t>
            </a:r>
            <a:r>
              <a:rPr lang="zh-CN" altLang="zh-CN" dirty="0"/>
              <a:t>转发</a:t>
            </a:r>
            <a:r>
              <a:rPr lang="zh-CN" altLang="zh-CN" dirty="0" smtClean="0"/>
              <a:t>部分</a:t>
            </a:r>
            <a:endParaRPr lang="zh-CN" altLang="zh-CN" dirty="0"/>
          </a:p>
          <a:p>
            <a:r>
              <a:rPr lang="zh-CN" altLang="zh-CN" dirty="0">
                <a:solidFill>
                  <a:srgbClr val="FF0000"/>
                </a:solidFill>
              </a:rPr>
              <a:t>路由选择</a:t>
            </a:r>
            <a:r>
              <a:rPr lang="zh-CN" altLang="zh-CN" dirty="0" smtClean="0">
                <a:solidFill>
                  <a:srgbClr val="FF0000"/>
                </a:solidFill>
              </a:rPr>
              <a:t>部分</a:t>
            </a:r>
            <a:endParaRPr lang="en-US" altLang="zh-CN" dirty="0" smtClean="0">
              <a:solidFill>
                <a:srgbClr val="FF0000"/>
              </a:solidFill>
            </a:endParaRPr>
          </a:p>
          <a:p>
            <a:pPr lvl="1"/>
            <a:r>
              <a:rPr lang="zh-CN" altLang="zh-CN" dirty="0" smtClean="0"/>
              <a:t>也</a:t>
            </a:r>
            <a:r>
              <a:rPr lang="zh-CN" altLang="en-US" dirty="0" smtClean="0"/>
              <a:t>叫做</a:t>
            </a:r>
            <a:r>
              <a:rPr lang="zh-CN" altLang="zh-CN" dirty="0" smtClean="0"/>
              <a:t>控制</a:t>
            </a:r>
            <a:r>
              <a:rPr lang="zh-CN" altLang="zh-CN" dirty="0"/>
              <a:t>部分，其核心构件是路由选择处理机</a:t>
            </a:r>
            <a:r>
              <a:rPr lang="zh-CN" altLang="zh-CN" dirty="0" smtClean="0"/>
              <a:t>。</a:t>
            </a:r>
            <a:endParaRPr lang="en-US" altLang="zh-CN" dirty="0" smtClean="0"/>
          </a:p>
          <a:p>
            <a:pPr lvl="1"/>
            <a:r>
              <a:rPr lang="zh-CN" altLang="zh-CN" dirty="0" smtClean="0"/>
              <a:t>路由选择</a:t>
            </a:r>
            <a:r>
              <a:rPr lang="zh-CN" altLang="zh-CN" dirty="0"/>
              <a:t>处理机的任务是根据所选定的路由选择协议构造出路由表，同时经常或定期地和相邻路由器交换路由信息而不断地更新和维护路由表。</a:t>
            </a:r>
            <a:endParaRPr lang="zh-CN" altLang="en-US" dirty="0"/>
          </a:p>
        </p:txBody>
      </p:sp>
    </p:spTree>
    <p:extLst>
      <p:ext uri="{BB962C8B-B14F-4D97-AF65-F5344CB8AC3E}">
        <p14:creationId xmlns:p14="http://schemas.microsoft.com/office/powerpoint/2010/main" xmlns="" val="25422324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典型的路由器的结构 </a:t>
            </a:r>
          </a:p>
        </p:txBody>
      </p:sp>
      <p:sp>
        <p:nvSpPr>
          <p:cNvPr id="3" name="内容占位符 2"/>
          <p:cNvSpPr>
            <a:spLocks noGrp="1"/>
          </p:cNvSpPr>
          <p:nvPr>
            <p:ph idx="1"/>
          </p:nvPr>
        </p:nvSpPr>
        <p:spPr/>
        <p:txBody>
          <a:bodyPr/>
          <a:lstStyle/>
          <a:p>
            <a:r>
              <a:rPr lang="zh-CN" altLang="zh-CN" dirty="0" smtClean="0">
                <a:solidFill>
                  <a:srgbClr val="FF0000"/>
                </a:solidFill>
              </a:rPr>
              <a:t>分组</a:t>
            </a:r>
            <a:r>
              <a:rPr lang="zh-CN" altLang="zh-CN" dirty="0">
                <a:solidFill>
                  <a:srgbClr val="FF0000"/>
                </a:solidFill>
              </a:rPr>
              <a:t>转发</a:t>
            </a:r>
            <a:r>
              <a:rPr lang="zh-CN" altLang="zh-CN" dirty="0" smtClean="0">
                <a:solidFill>
                  <a:srgbClr val="FF0000"/>
                </a:solidFill>
              </a:rPr>
              <a:t>部分</a:t>
            </a:r>
            <a:r>
              <a:rPr lang="zh-CN" altLang="zh-CN" dirty="0" smtClean="0"/>
              <a:t>由</a:t>
            </a:r>
            <a:r>
              <a:rPr lang="zh-CN" altLang="zh-CN" dirty="0"/>
              <a:t>三部分组成</a:t>
            </a:r>
            <a:r>
              <a:rPr lang="zh-CN" altLang="zh-CN" dirty="0" smtClean="0"/>
              <a:t>：</a:t>
            </a:r>
            <a:endParaRPr lang="en-US" altLang="zh-CN" dirty="0" smtClean="0"/>
          </a:p>
          <a:p>
            <a:pPr lvl="1"/>
            <a:r>
              <a:rPr lang="zh-CN" altLang="zh-CN" dirty="0" smtClean="0">
                <a:solidFill>
                  <a:srgbClr val="FF0000"/>
                </a:solidFill>
              </a:rPr>
              <a:t>交换结构 </a:t>
            </a:r>
            <a:r>
              <a:rPr lang="en-US" altLang="zh-CN" dirty="0" smtClean="0"/>
              <a:t>(</a:t>
            </a:r>
            <a:r>
              <a:rPr lang="en-US" altLang="zh-CN" dirty="0"/>
              <a:t>switching fabric</a:t>
            </a:r>
            <a:r>
              <a:rPr lang="en-US" altLang="zh-CN" dirty="0" smtClean="0"/>
              <a:t>)</a:t>
            </a:r>
            <a:r>
              <a:rPr lang="zh-CN" altLang="en-US" dirty="0" smtClean="0"/>
              <a:t>：</a:t>
            </a:r>
            <a:r>
              <a:rPr lang="zh-CN" altLang="zh-CN" dirty="0" smtClean="0"/>
              <a:t>又</a:t>
            </a:r>
            <a:r>
              <a:rPr lang="zh-CN" altLang="zh-CN" dirty="0"/>
              <a:t>称为交换组织</a:t>
            </a:r>
            <a:r>
              <a:rPr lang="zh-CN" altLang="zh-CN" dirty="0" smtClean="0"/>
              <a:t>，</a:t>
            </a:r>
            <a:r>
              <a:rPr lang="zh-CN" altLang="en-US" dirty="0" smtClean="0"/>
              <a:t>其</a:t>
            </a:r>
            <a:r>
              <a:rPr lang="zh-CN" altLang="zh-CN" dirty="0" smtClean="0"/>
              <a:t>作用是</a:t>
            </a:r>
            <a:r>
              <a:rPr lang="zh-CN" altLang="zh-CN" dirty="0"/>
              <a:t>根据</a:t>
            </a:r>
            <a:r>
              <a:rPr lang="zh-CN" altLang="zh-CN" dirty="0">
                <a:solidFill>
                  <a:srgbClr val="0000FF"/>
                </a:solidFill>
              </a:rPr>
              <a:t>转发</a:t>
            </a:r>
            <a:r>
              <a:rPr lang="zh-CN" altLang="zh-CN" dirty="0" smtClean="0">
                <a:solidFill>
                  <a:srgbClr val="0000FF"/>
                </a:solidFill>
              </a:rPr>
              <a:t>表</a:t>
            </a:r>
            <a:r>
              <a:rPr lang="en-US" altLang="zh-CN" dirty="0" smtClean="0"/>
              <a:t> (</a:t>
            </a:r>
            <a:r>
              <a:rPr lang="en-US" altLang="zh-CN" dirty="0"/>
              <a:t>forwarding table</a:t>
            </a:r>
            <a:r>
              <a:rPr lang="en-US" altLang="zh-CN" dirty="0" smtClean="0"/>
              <a:t>) </a:t>
            </a:r>
            <a:r>
              <a:rPr lang="zh-CN" altLang="zh-CN" dirty="0" smtClean="0"/>
              <a:t>对</a:t>
            </a:r>
            <a:r>
              <a:rPr lang="zh-CN" altLang="zh-CN" dirty="0"/>
              <a:t>分组进行</a:t>
            </a:r>
            <a:r>
              <a:rPr lang="zh-CN" altLang="zh-CN" dirty="0" smtClean="0"/>
              <a:t>处理</a:t>
            </a:r>
            <a:r>
              <a:rPr lang="zh-CN" altLang="en-US" dirty="0" smtClean="0"/>
              <a:t>。</a:t>
            </a:r>
            <a:endParaRPr lang="en-US" altLang="zh-CN" dirty="0" smtClean="0"/>
          </a:p>
          <a:p>
            <a:pPr lvl="1"/>
            <a:r>
              <a:rPr lang="zh-CN" altLang="zh-CN" dirty="0" smtClean="0"/>
              <a:t>一</a:t>
            </a:r>
            <a:r>
              <a:rPr lang="zh-CN" altLang="zh-CN" dirty="0"/>
              <a:t>组</a:t>
            </a:r>
            <a:r>
              <a:rPr lang="zh-CN" altLang="zh-CN" dirty="0">
                <a:solidFill>
                  <a:srgbClr val="FF0000"/>
                </a:solidFill>
              </a:rPr>
              <a:t>输入</a:t>
            </a:r>
            <a:r>
              <a:rPr lang="zh-CN" altLang="zh-CN" dirty="0" smtClean="0">
                <a:solidFill>
                  <a:srgbClr val="FF0000"/>
                </a:solidFill>
              </a:rPr>
              <a:t>端口</a:t>
            </a:r>
            <a:endParaRPr lang="en-US" altLang="zh-CN" dirty="0" smtClean="0">
              <a:solidFill>
                <a:srgbClr val="FF0000"/>
              </a:solidFill>
            </a:endParaRPr>
          </a:p>
          <a:p>
            <a:pPr lvl="1"/>
            <a:r>
              <a:rPr lang="zh-CN" altLang="zh-CN" dirty="0" smtClean="0"/>
              <a:t>一组</a:t>
            </a:r>
            <a:r>
              <a:rPr lang="zh-CN" altLang="zh-CN" dirty="0">
                <a:solidFill>
                  <a:srgbClr val="FF0000"/>
                </a:solidFill>
              </a:rPr>
              <a:t>输出</a:t>
            </a:r>
            <a:r>
              <a:rPr lang="zh-CN" altLang="zh-CN" dirty="0" smtClean="0">
                <a:solidFill>
                  <a:srgbClr val="FF0000"/>
                </a:solidFill>
              </a:rPr>
              <a:t>端口</a:t>
            </a:r>
            <a:endParaRPr lang="en-US" altLang="zh-CN" dirty="0" smtClean="0">
              <a:solidFill>
                <a:srgbClr val="FF0000"/>
              </a:solidFill>
            </a:endParaRPr>
          </a:p>
          <a:p>
            <a:pPr marL="457200" lvl="1" indent="0">
              <a:buNone/>
            </a:pPr>
            <a:r>
              <a:rPr lang="zh-CN" altLang="en-US" dirty="0"/>
              <a:t>（</a:t>
            </a:r>
            <a:r>
              <a:rPr lang="zh-CN" altLang="zh-CN" dirty="0" smtClean="0"/>
              <a:t>请</a:t>
            </a:r>
            <a:r>
              <a:rPr lang="zh-CN" altLang="zh-CN" dirty="0"/>
              <a:t>注意：这里的端口就是硬件接口）</a:t>
            </a:r>
            <a:endParaRPr lang="zh-CN" altLang="en-US" dirty="0"/>
          </a:p>
        </p:txBody>
      </p:sp>
    </p:spTree>
    <p:extLst>
      <p:ext uri="{BB962C8B-B14F-4D97-AF65-F5344CB8AC3E}">
        <p14:creationId xmlns:p14="http://schemas.microsoft.com/office/powerpoint/2010/main" xmlns="" val="3399520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algn="ctr"/>
            <a:r>
              <a:rPr lang="en-US" altLang="zh-CN"/>
              <a:t>“</a:t>
            </a:r>
            <a:r>
              <a:rPr lang="zh-CN" altLang="en-US"/>
              <a:t>转发”和“路由选择”的区别 </a:t>
            </a:r>
          </a:p>
        </p:txBody>
      </p:sp>
      <p:sp>
        <p:nvSpPr>
          <p:cNvPr id="956419" name="Rectangle 3"/>
          <p:cNvSpPr>
            <a:spLocks noGrp="1" noChangeArrowheads="1"/>
          </p:cNvSpPr>
          <p:nvPr>
            <p:ph idx="1"/>
          </p:nvPr>
        </p:nvSpPr>
        <p:spPr/>
        <p:txBody>
          <a:bodyPr/>
          <a:lstStyle/>
          <a:p>
            <a:pPr algn="just"/>
            <a:r>
              <a:rPr lang="en-US" altLang="zh-CN" sz="2800" dirty="0"/>
              <a:t>“</a:t>
            </a:r>
            <a:r>
              <a:rPr lang="zh-CN" altLang="en-US" sz="2800" dirty="0">
                <a:solidFill>
                  <a:srgbClr val="FF0000"/>
                </a:solidFill>
              </a:rPr>
              <a:t>转发</a:t>
            </a:r>
            <a:r>
              <a:rPr lang="zh-CN" altLang="en-US" sz="2800" dirty="0"/>
              <a:t>”</a:t>
            </a:r>
            <a:r>
              <a:rPr lang="en-US" altLang="zh-CN" sz="2800" dirty="0"/>
              <a:t>(forwarding</a:t>
            </a:r>
            <a:r>
              <a:rPr lang="en-US" altLang="zh-CN" sz="2800" dirty="0" smtClean="0"/>
              <a:t>) </a:t>
            </a:r>
            <a:r>
              <a:rPr lang="zh-CN" altLang="en-US" sz="2800" dirty="0" smtClean="0"/>
              <a:t>就是</a:t>
            </a:r>
            <a:r>
              <a:rPr lang="zh-CN" altLang="en-US" sz="2800" dirty="0"/>
              <a:t>路由器根据转发表将用户的 </a:t>
            </a:r>
            <a:r>
              <a:rPr lang="en-US" altLang="zh-CN" sz="2800" dirty="0"/>
              <a:t>IP </a:t>
            </a:r>
            <a:r>
              <a:rPr lang="zh-CN" altLang="en-US" sz="2800" dirty="0"/>
              <a:t>数据报从合适的端口转发出去。</a:t>
            </a:r>
          </a:p>
          <a:p>
            <a:pPr algn="just"/>
            <a:r>
              <a:rPr lang="zh-CN" altLang="en-US" sz="2800" dirty="0"/>
              <a:t>“</a:t>
            </a:r>
            <a:r>
              <a:rPr lang="zh-CN" altLang="en-US" sz="2800" dirty="0">
                <a:solidFill>
                  <a:srgbClr val="FF0000"/>
                </a:solidFill>
              </a:rPr>
              <a:t>路由选择</a:t>
            </a:r>
            <a:r>
              <a:rPr lang="zh-CN" altLang="en-US" sz="2800" dirty="0"/>
              <a:t>”</a:t>
            </a:r>
            <a:r>
              <a:rPr lang="en-US" altLang="zh-CN" sz="2800" dirty="0"/>
              <a:t>(routing</a:t>
            </a:r>
            <a:r>
              <a:rPr lang="en-US" altLang="zh-CN" sz="2800" dirty="0" smtClean="0"/>
              <a:t>) </a:t>
            </a:r>
            <a:r>
              <a:rPr lang="zh-CN" altLang="en-US" sz="2800" dirty="0" smtClean="0"/>
              <a:t>则</a:t>
            </a:r>
            <a:r>
              <a:rPr lang="zh-CN" altLang="en-US" sz="2800" dirty="0"/>
              <a:t>是按照分布式算法，根据从各相邻路由器得到的关于网络拓扑的</a:t>
            </a:r>
            <a:r>
              <a:rPr lang="zh-CN" altLang="en-US" sz="2800" dirty="0" smtClean="0"/>
              <a:t>变化情况</a:t>
            </a:r>
            <a:r>
              <a:rPr lang="zh-CN" altLang="en-US" sz="2800" dirty="0"/>
              <a:t>，动态地改变所选择的路由。</a:t>
            </a:r>
          </a:p>
          <a:p>
            <a:pPr algn="just"/>
            <a:r>
              <a:rPr lang="zh-CN" altLang="en-US" sz="2800" dirty="0">
                <a:solidFill>
                  <a:srgbClr val="0000FF"/>
                </a:solidFill>
              </a:rPr>
              <a:t>路由表是根据路由选择算法得出的。而转发表是从路由表得出的。</a:t>
            </a:r>
          </a:p>
          <a:p>
            <a:pPr algn="just"/>
            <a:r>
              <a:rPr lang="zh-CN" altLang="en-US" sz="2800" dirty="0"/>
              <a:t>在讨论路由选择的原理时，往往不去区分转发表和路由表的</a:t>
            </a:r>
            <a:r>
              <a:rPr lang="zh-CN" altLang="en-US" sz="2800" dirty="0" smtClean="0"/>
              <a:t>区别。</a:t>
            </a:r>
            <a:endParaRPr lang="zh-CN" altLang="en-US" sz="2800" dirty="0"/>
          </a:p>
        </p:txBody>
      </p:sp>
    </p:spTree>
    <p:extLst>
      <p:ext uri="{BB962C8B-B14F-4D97-AF65-F5344CB8AC3E}">
        <p14:creationId xmlns:p14="http://schemas.microsoft.com/office/powerpoint/2010/main" xmlns="" val="1738800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6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6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marL="342900" lvl="0" indent="-342900" eaLnBrk="1" hangingPunct="1">
              <a:lnSpc>
                <a:spcPct val="110000"/>
              </a:lnSpc>
              <a:spcBef>
                <a:spcPts val="600"/>
              </a:spcBef>
              <a:buClr>
                <a:srgbClr val="333399"/>
              </a:buClr>
              <a:buSzPct val="75000"/>
            </a:pPr>
            <a:r>
              <a:rPr lang="zh-CN" altLang="en-US" sz="3200" b="1" kern="0" dirty="0" smtClean="0">
                <a:solidFill>
                  <a:srgbClr val="000000"/>
                </a:solidFill>
                <a:latin typeface="Arial"/>
                <a:ea typeface="黑体" pitchFamily="2" charset="-122"/>
              </a:rPr>
              <a:t>以下命令，哪个</a:t>
            </a:r>
            <a:r>
              <a:rPr lang="zh-CN" altLang="zh-CN" sz="3200" b="1" kern="0" dirty="0" smtClean="0">
                <a:solidFill>
                  <a:srgbClr val="000000"/>
                </a:solidFill>
                <a:latin typeface="Arial"/>
                <a:ea typeface="黑体" pitchFamily="2" charset="-122"/>
              </a:rPr>
              <a:t>使用了</a:t>
            </a:r>
            <a:r>
              <a:rPr lang="en-US" altLang="zh-CN" sz="3200" b="1" kern="0" dirty="0" smtClean="0">
                <a:solidFill>
                  <a:srgbClr val="000000"/>
                </a:solidFill>
                <a:latin typeface="Arial"/>
                <a:ea typeface="黑体" pitchFamily="2" charset="-122"/>
              </a:rPr>
              <a:t>ICMP</a:t>
            </a:r>
            <a:r>
              <a:rPr lang="zh-CN" altLang="en-US" sz="3200" b="1" kern="0" dirty="0" smtClean="0">
                <a:solidFill>
                  <a:srgbClr val="000000"/>
                </a:solidFill>
                <a:latin typeface="Arial"/>
                <a:ea typeface="黑体" pitchFamily="2" charset="-122"/>
              </a:rPr>
              <a:t>的</a:t>
            </a:r>
            <a:r>
              <a:rPr lang="zh-CN" altLang="zh-CN" sz="3200" b="1" kern="0" dirty="0" smtClean="0">
                <a:solidFill>
                  <a:srgbClr val="000000"/>
                </a:solidFill>
                <a:latin typeface="Arial"/>
                <a:ea typeface="黑体" pitchFamily="2" charset="-122"/>
              </a:rPr>
              <a:t>回送请求</a:t>
            </a:r>
            <a:r>
              <a:rPr lang="zh-CN" altLang="en-US" sz="3200" b="1" kern="0" dirty="0" smtClean="0">
                <a:solidFill>
                  <a:srgbClr val="000000"/>
                </a:solidFill>
                <a:latin typeface="Arial"/>
                <a:ea typeface="黑体" pitchFamily="2" charset="-122"/>
              </a:rPr>
              <a:t>及</a:t>
            </a:r>
            <a:r>
              <a:rPr lang="zh-CN" altLang="zh-CN" sz="3200" b="1" kern="0" dirty="0" smtClean="0">
                <a:solidFill>
                  <a:srgbClr val="000000"/>
                </a:solidFill>
                <a:latin typeface="Arial"/>
                <a:ea typeface="黑体" pitchFamily="2" charset="-122"/>
              </a:rPr>
              <a:t>回答报文</a:t>
            </a:r>
            <a:r>
              <a:rPr lang="zh-CN" altLang="en-US" sz="3200" b="1" kern="0" dirty="0" smtClean="0">
                <a:solidFill>
                  <a:srgbClr val="000000"/>
                </a:solidFill>
                <a:latin typeface="Arial"/>
                <a:ea typeface="黑体" pitchFamily="2" charset="-122"/>
              </a:rPr>
              <a:t>？</a:t>
            </a:r>
            <a:endParaRPr lang="zh-CN" altLang="zh-CN" sz="3200" b="1" kern="0" dirty="0" smtClean="0">
              <a:solidFill>
                <a:srgbClr val="000000"/>
              </a:solidFill>
              <a:latin typeface="Arial"/>
              <a:ea typeface="黑体" pitchFamily="2" charset="-122"/>
            </a:endParaRPr>
          </a:p>
        </p:txBody>
      </p:sp>
      <p:sp>
        <p:nvSpPr>
          <p:cNvPr id="6" name="TextBox 5"/>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en-US" altLang="zh-CN" sz="2800" b="1" kern="0" dirty="0" err="1" smtClean="0">
                <a:solidFill>
                  <a:srgbClr val="000000"/>
                </a:solidFill>
                <a:latin typeface="Arial"/>
                <a:ea typeface="黑体" pitchFamily="2" charset="-122"/>
              </a:rPr>
              <a:t>Config</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Telnet</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en-US" altLang="zh-CN" sz="2800" b="1" kern="0" dirty="0" err="1" smtClean="0">
                <a:solidFill>
                  <a:srgbClr val="000000"/>
                </a:solidFill>
                <a:latin typeface="Arial"/>
                <a:ea typeface="黑体" pitchFamily="2" charset="-122"/>
              </a:rPr>
              <a:t>tracert</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en-US" altLang="zh-CN" sz="2800" b="1" kern="0" dirty="0" smtClean="0">
                <a:solidFill>
                  <a:srgbClr val="000000"/>
                </a:solidFill>
                <a:latin typeface="Arial"/>
                <a:ea typeface="黑体" pitchFamily="2" charset="-122"/>
              </a:rPr>
              <a:t>Ping</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1F8.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lgn="ctr"/>
            <a:r>
              <a:rPr lang="zh-CN" altLang="en-US" sz="3600" dirty="0"/>
              <a:t>输入端口对线路</a:t>
            </a:r>
            <a:r>
              <a:rPr lang="zh-CN" altLang="en-US" sz="3600" dirty="0" smtClean="0"/>
              <a:t>上收到</a:t>
            </a:r>
            <a:r>
              <a:rPr lang="zh-CN" altLang="en-US" sz="3600" dirty="0"/>
              <a:t>的分组的处理 </a:t>
            </a:r>
          </a:p>
        </p:txBody>
      </p:sp>
      <p:sp>
        <p:nvSpPr>
          <p:cNvPr id="958467" name="Rectangle 3"/>
          <p:cNvSpPr>
            <a:spLocks noGrp="1" noChangeArrowheads="1"/>
          </p:cNvSpPr>
          <p:nvPr>
            <p:ph idx="1"/>
          </p:nvPr>
        </p:nvSpPr>
        <p:spPr/>
        <p:txBody>
          <a:bodyPr/>
          <a:lstStyle/>
          <a:p>
            <a:pPr algn="just"/>
            <a:r>
              <a:rPr lang="zh-CN" altLang="zh-CN" dirty="0"/>
              <a:t>路由器的</a:t>
            </a:r>
            <a:r>
              <a:rPr lang="zh-CN" altLang="zh-CN" dirty="0" smtClean="0"/>
              <a:t>输入端口里面</a:t>
            </a:r>
            <a:r>
              <a:rPr lang="zh-CN" altLang="en-US" dirty="0" smtClean="0"/>
              <a:t>装有</a:t>
            </a:r>
            <a:r>
              <a:rPr lang="zh-CN" altLang="zh-CN" dirty="0" smtClean="0"/>
              <a:t>物理层</a:t>
            </a:r>
            <a:r>
              <a:rPr lang="zh-CN" altLang="zh-CN" dirty="0"/>
              <a:t>、数据链路层和网络层的处理模块。</a:t>
            </a:r>
            <a:endParaRPr lang="en-US" altLang="zh-CN" dirty="0" smtClean="0"/>
          </a:p>
          <a:p>
            <a:pPr algn="just"/>
            <a:r>
              <a:rPr lang="zh-CN" altLang="en-US" dirty="0"/>
              <a:t>数据链路层剥去帧首部和尾部后，将分组送到网络层的队列中排队等待处理。这会产生一定的时延。 </a:t>
            </a:r>
            <a:endParaRPr lang="en-US" altLang="zh-CN" dirty="0" smtClean="0"/>
          </a:p>
          <a:p>
            <a:pPr algn="just"/>
            <a:r>
              <a:rPr lang="zh-CN" altLang="zh-CN" dirty="0" smtClean="0">
                <a:solidFill>
                  <a:srgbClr val="FF0000"/>
                </a:solidFill>
              </a:rPr>
              <a:t>输入</a:t>
            </a:r>
            <a:r>
              <a:rPr lang="zh-CN" altLang="zh-CN" dirty="0">
                <a:solidFill>
                  <a:srgbClr val="FF0000"/>
                </a:solidFill>
              </a:rPr>
              <a:t>端口中的查找和转发功能在路由器的交换功能中是最重要的</a:t>
            </a:r>
            <a:r>
              <a:rPr lang="zh-CN"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xmlns="" val="24522310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lgn="ctr"/>
            <a:r>
              <a:rPr lang="zh-CN" altLang="en-US" sz="3600" dirty="0"/>
              <a:t>输入端口对线路</a:t>
            </a:r>
            <a:r>
              <a:rPr lang="zh-CN" altLang="en-US" sz="3600" dirty="0" smtClean="0"/>
              <a:t>上收到</a:t>
            </a:r>
            <a:r>
              <a:rPr lang="zh-CN" altLang="en-US" sz="3600" dirty="0"/>
              <a:t>的分组的处理 </a:t>
            </a:r>
          </a:p>
        </p:txBody>
      </p:sp>
      <p:sp>
        <p:nvSpPr>
          <p:cNvPr id="28" name="Rectangle 4"/>
          <p:cNvSpPr>
            <a:spLocks noChangeArrowheads="1"/>
          </p:cNvSpPr>
          <p:nvPr/>
        </p:nvSpPr>
        <p:spPr bwMode="auto">
          <a:xfrm>
            <a:off x="1723381" y="2073275"/>
            <a:ext cx="6691312" cy="2662238"/>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29" name="Rectangle 5"/>
          <p:cNvSpPr>
            <a:spLocks noChangeArrowheads="1"/>
          </p:cNvSpPr>
          <p:nvPr/>
        </p:nvSpPr>
        <p:spPr bwMode="auto">
          <a:xfrm>
            <a:off x="2167881" y="3133725"/>
            <a:ext cx="1339850" cy="798513"/>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物理层处理</a:t>
            </a:r>
          </a:p>
        </p:txBody>
      </p:sp>
      <p:sp>
        <p:nvSpPr>
          <p:cNvPr id="30" name="Rectangle 6"/>
          <p:cNvSpPr>
            <a:spLocks noChangeArrowheads="1"/>
          </p:cNvSpPr>
          <p:nvPr/>
        </p:nvSpPr>
        <p:spPr bwMode="auto">
          <a:xfrm>
            <a:off x="4069706" y="2870200"/>
            <a:ext cx="1338262" cy="1327150"/>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数据链路层</a:t>
            </a:r>
          </a:p>
          <a:p>
            <a:pPr algn="ctr"/>
            <a:r>
              <a:rPr kumimoji="1" lang="zh-CN" altLang="en-US" sz="2000" b="1">
                <a:solidFill>
                  <a:srgbClr val="0000CC"/>
                </a:solidFill>
                <a:latin typeface="+mn-lt"/>
                <a:ea typeface="黑体" pitchFamily="2" charset="-122"/>
              </a:rPr>
              <a:t>处理</a:t>
            </a:r>
          </a:p>
        </p:txBody>
      </p:sp>
      <p:sp>
        <p:nvSpPr>
          <p:cNvPr id="31" name="Rectangle 7"/>
          <p:cNvSpPr>
            <a:spLocks noChangeArrowheads="1"/>
          </p:cNvSpPr>
          <p:nvPr/>
        </p:nvSpPr>
        <p:spPr bwMode="auto">
          <a:xfrm>
            <a:off x="6066781" y="2330450"/>
            <a:ext cx="1901825" cy="2060575"/>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32" name="Line 8"/>
          <p:cNvSpPr>
            <a:spLocks noChangeShapeType="1"/>
          </p:cNvSpPr>
          <p:nvPr/>
        </p:nvSpPr>
        <p:spPr bwMode="auto">
          <a:xfrm flipV="1">
            <a:off x="1482081" y="3533775"/>
            <a:ext cx="712787" cy="4763"/>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Line 9"/>
          <p:cNvSpPr>
            <a:spLocks noChangeShapeType="1"/>
          </p:cNvSpPr>
          <p:nvPr/>
        </p:nvSpPr>
        <p:spPr bwMode="auto">
          <a:xfrm>
            <a:off x="3507731" y="3533775"/>
            <a:ext cx="56197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Line 10"/>
          <p:cNvSpPr>
            <a:spLocks noChangeShapeType="1"/>
          </p:cNvSpPr>
          <p:nvPr/>
        </p:nvSpPr>
        <p:spPr bwMode="auto">
          <a:xfrm>
            <a:off x="5428606" y="3533775"/>
            <a:ext cx="647700"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7968606" y="3533775"/>
            <a:ext cx="89217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Line 12"/>
          <p:cNvSpPr>
            <a:spLocks noChangeShapeType="1"/>
          </p:cNvSpPr>
          <p:nvPr/>
        </p:nvSpPr>
        <p:spPr bwMode="auto">
          <a:xfrm>
            <a:off x="8860781" y="1901825"/>
            <a:ext cx="0" cy="3005138"/>
          </a:xfrm>
          <a:prstGeom prst="line">
            <a:avLst/>
          </a:prstGeom>
          <a:noFill/>
          <a:ln w="571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 name="Freeform 13"/>
          <p:cNvSpPr>
            <a:spLocks/>
          </p:cNvSpPr>
          <p:nvPr/>
        </p:nvSpPr>
        <p:spPr bwMode="auto">
          <a:xfrm>
            <a:off x="6384281" y="3189288"/>
            <a:ext cx="1358900" cy="687387"/>
          </a:xfrm>
          <a:custGeom>
            <a:avLst/>
            <a:gdLst>
              <a:gd name="T0" fmla="*/ 0 w 816"/>
              <a:gd name="T1" fmla="*/ 0 h 336"/>
              <a:gd name="T2" fmla="*/ 816 w 816"/>
              <a:gd name="T3" fmla="*/ 0 h 336"/>
              <a:gd name="T4" fmla="*/ 816 w 816"/>
              <a:gd name="T5" fmla="*/ 336 h 336"/>
              <a:gd name="T6" fmla="*/ 0 w 816"/>
              <a:gd name="T7" fmla="*/ 336 h 336"/>
            </a:gdLst>
            <a:ahLst/>
            <a:cxnLst>
              <a:cxn ang="0">
                <a:pos x="T0" y="T1"/>
              </a:cxn>
              <a:cxn ang="0">
                <a:pos x="T2" y="T3"/>
              </a:cxn>
              <a:cxn ang="0">
                <a:pos x="T4" y="T5"/>
              </a:cxn>
              <a:cxn ang="0">
                <a:pos x="T6" y="T7"/>
              </a:cxn>
            </a:cxnLst>
            <a:rect l="0" t="0" r="r" b="b"/>
            <a:pathLst>
              <a:path w="816" h="336">
                <a:moveTo>
                  <a:pt x="0" y="0"/>
                </a:moveTo>
                <a:lnTo>
                  <a:pt x="816" y="0"/>
                </a:lnTo>
                <a:lnTo>
                  <a:pt x="816" y="336"/>
                </a:lnTo>
                <a:lnTo>
                  <a:pt x="0" y="336"/>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Line 14"/>
          <p:cNvSpPr>
            <a:spLocks noChangeShapeType="1"/>
          </p:cNvSpPr>
          <p:nvPr/>
        </p:nvSpPr>
        <p:spPr bwMode="auto">
          <a:xfrm>
            <a:off x="7582843"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9" name="Line 15"/>
          <p:cNvSpPr>
            <a:spLocks noChangeShapeType="1"/>
          </p:cNvSpPr>
          <p:nvPr/>
        </p:nvSpPr>
        <p:spPr bwMode="auto">
          <a:xfrm>
            <a:off x="7424093"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0" name="Line 16"/>
          <p:cNvSpPr>
            <a:spLocks noChangeShapeType="1"/>
          </p:cNvSpPr>
          <p:nvPr/>
        </p:nvSpPr>
        <p:spPr bwMode="auto">
          <a:xfrm>
            <a:off x="7262168"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Line 17"/>
          <p:cNvSpPr>
            <a:spLocks noChangeShapeType="1"/>
          </p:cNvSpPr>
          <p:nvPr/>
        </p:nvSpPr>
        <p:spPr bwMode="auto">
          <a:xfrm>
            <a:off x="7103418"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2" name="Line 18"/>
          <p:cNvSpPr>
            <a:spLocks noChangeShapeType="1"/>
          </p:cNvSpPr>
          <p:nvPr/>
        </p:nvSpPr>
        <p:spPr bwMode="auto">
          <a:xfrm>
            <a:off x="6944668"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6784331" y="3189288"/>
            <a:ext cx="0" cy="687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Text Box 20"/>
          <p:cNvSpPr txBox="1">
            <a:spLocks noChangeArrowheads="1"/>
          </p:cNvSpPr>
          <p:nvPr/>
        </p:nvSpPr>
        <p:spPr bwMode="auto">
          <a:xfrm>
            <a:off x="6346181" y="2405063"/>
            <a:ext cx="147508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网络层处理</a:t>
            </a:r>
          </a:p>
          <a:p>
            <a:r>
              <a:rPr kumimoji="1" lang="zh-CN" altLang="en-US" sz="2000" b="1">
                <a:solidFill>
                  <a:srgbClr val="0000CC"/>
                </a:solidFill>
                <a:latin typeface="+mn-lt"/>
                <a:ea typeface="黑体" pitchFamily="2" charset="-122"/>
              </a:rPr>
              <a:t>  分组排队</a:t>
            </a:r>
          </a:p>
        </p:txBody>
      </p:sp>
      <p:sp>
        <p:nvSpPr>
          <p:cNvPr id="45" name="Text Box 21"/>
          <p:cNvSpPr txBox="1">
            <a:spLocks noChangeArrowheads="1"/>
          </p:cNvSpPr>
          <p:nvPr/>
        </p:nvSpPr>
        <p:spPr bwMode="auto">
          <a:xfrm>
            <a:off x="6465243" y="3870325"/>
            <a:ext cx="32573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p>
        </p:txBody>
      </p:sp>
      <p:sp>
        <p:nvSpPr>
          <p:cNvPr id="46" name="Text Box 22"/>
          <p:cNvSpPr txBox="1">
            <a:spLocks noChangeArrowheads="1"/>
          </p:cNvSpPr>
          <p:nvPr/>
        </p:nvSpPr>
        <p:spPr bwMode="auto">
          <a:xfrm>
            <a:off x="8929043" y="2825641"/>
            <a:ext cx="44275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交</a:t>
            </a:r>
          </a:p>
          <a:p>
            <a:r>
              <a:rPr kumimoji="1" lang="zh-CN" altLang="en-US" sz="2000" b="1" dirty="0">
                <a:solidFill>
                  <a:srgbClr val="0000CC"/>
                </a:solidFill>
                <a:latin typeface="+mn-lt"/>
                <a:ea typeface="黑体" pitchFamily="2" charset="-122"/>
              </a:rPr>
              <a:t>换</a:t>
            </a:r>
          </a:p>
          <a:p>
            <a:r>
              <a:rPr kumimoji="1" lang="zh-CN" altLang="en-US" sz="2000" b="1" dirty="0">
                <a:solidFill>
                  <a:srgbClr val="0000CC"/>
                </a:solidFill>
                <a:latin typeface="+mn-lt"/>
                <a:ea typeface="黑体" pitchFamily="2" charset="-122"/>
              </a:rPr>
              <a:t>结</a:t>
            </a:r>
          </a:p>
          <a:p>
            <a:r>
              <a:rPr kumimoji="1" lang="zh-CN" altLang="en-US" sz="2000" b="1" dirty="0">
                <a:solidFill>
                  <a:srgbClr val="0000CC"/>
                </a:solidFill>
                <a:latin typeface="+mn-lt"/>
                <a:ea typeface="黑体" pitchFamily="2" charset="-122"/>
              </a:rPr>
              <a:t>构</a:t>
            </a:r>
          </a:p>
        </p:txBody>
      </p:sp>
      <p:sp>
        <p:nvSpPr>
          <p:cNvPr id="47" name="Text Box 23"/>
          <p:cNvSpPr txBox="1">
            <a:spLocks noChangeArrowheads="1"/>
          </p:cNvSpPr>
          <p:nvPr/>
        </p:nvSpPr>
        <p:spPr bwMode="auto">
          <a:xfrm>
            <a:off x="3728864" y="1556792"/>
            <a:ext cx="252024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输入端口的处理</a:t>
            </a:r>
          </a:p>
        </p:txBody>
      </p:sp>
      <p:sp>
        <p:nvSpPr>
          <p:cNvPr id="48" name="Text Box 24"/>
          <p:cNvSpPr txBox="1">
            <a:spLocks noChangeArrowheads="1"/>
          </p:cNvSpPr>
          <p:nvPr/>
        </p:nvSpPr>
        <p:spPr bwMode="auto">
          <a:xfrm>
            <a:off x="1064568" y="2549803"/>
            <a:ext cx="44275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solidFill>
                  <a:srgbClr val="0000CC"/>
                </a:solidFill>
                <a:latin typeface="+mn-lt"/>
                <a:ea typeface="黑体" pitchFamily="2" charset="-122"/>
              </a:rPr>
              <a:t>从</a:t>
            </a:r>
          </a:p>
          <a:p>
            <a:pPr>
              <a:lnSpc>
                <a:spcPct val="90000"/>
              </a:lnSpc>
            </a:pPr>
            <a:r>
              <a:rPr kumimoji="1" lang="zh-CN" altLang="en-US" sz="2000" b="1" dirty="0">
                <a:solidFill>
                  <a:srgbClr val="0000CC"/>
                </a:solidFill>
                <a:latin typeface="+mn-lt"/>
                <a:ea typeface="黑体" pitchFamily="2" charset="-122"/>
              </a:rPr>
              <a:t>线</a:t>
            </a:r>
          </a:p>
          <a:p>
            <a:pPr>
              <a:lnSpc>
                <a:spcPct val="90000"/>
              </a:lnSpc>
            </a:pPr>
            <a:r>
              <a:rPr kumimoji="1" lang="zh-CN" altLang="en-US" sz="2000" b="1" dirty="0">
                <a:solidFill>
                  <a:srgbClr val="0000CC"/>
                </a:solidFill>
                <a:latin typeface="+mn-lt"/>
                <a:ea typeface="黑体" pitchFamily="2" charset="-122"/>
              </a:rPr>
              <a:t>路</a:t>
            </a:r>
          </a:p>
          <a:p>
            <a:pPr>
              <a:lnSpc>
                <a:spcPct val="90000"/>
              </a:lnSpc>
            </a:pPr>
            <a:r>
              <a:rPr kumimoji="1" lang="zh-CN" altLang="en-US" sz="2000" b="1" dirty="0">
                <a:solidFill>
                  <a:srgbClr val="0000CC"/>
                </a:solidFill>
                <a:latin typeface="+mn-lt"/>
                <a:ea typeface="黑体" pitchFamily="2" charset="-122"/>
              </a:rPr>
              <a:t>接</a:t>
            </a:r>
          </a:p>
          <a:p>
            <a:pPr>
              <a:lnSpc>
                <a:spcPct val="90000"/>
              </a:lnSpc>
            </a:pPr>
            <a:r>
              <a:rPr kumimoji="1" lang="zh-CN" altLang="en-US" sz="2000" b="1" dirty="0">
                <a:solidFill>
                  <a:srgbClr val="0000CC"/>
                </a:solidFill>
                <a:latin typeface="+mn-lt"/>
                <a:ea typeface="黑体" pitchFamily="2" charset="-122"/>
              </a:rPr>
              <a:t>收</a:t>
            </a:r>
          </a:p>
          <a:p>
            <a:pPr>
              <a:lnSpc>
                <a:spcPct val="90000"/>
              </a:lnSpc>
            </a:pPr>
            <a:r>
              <a:rPr kumimoji="1" lang="zh-CN" altLang="en-US" sz="2000" b="1" dirty="0">
                <a:solidFill>
                  <a:srgbClr val="0000CC"/>
                </a:solidFill>
                <a:latin typeface="+mn-lt"/>
                <a:ea typeface="黑体" pitchFamily="2" charset="-122"/>
              </a:rPr>
              <a:t>分</a:t>
            </a:r>
          </a:p>
          <a:p>
            <a:pPr>
              <a:lnSpc>
                <a:spcPct val="90000"/>
              </a:lnSpc>
            </a:pPr>
            <a:r>
              <a:rPr kumimoji="1" lang="zh-CN" altLang="en-US" sz="2000" b="1" dirty="0">
                <a:solidFill>
                  <a:srgbClr val="0000CC"/>
                </a:solidFill>
                <a:latin typeface="+mn-lt"/>
                <a:ea typeface="黑体" pitchFamily="2" charset="-122"/>
              </a:rPr>
              <a:t>组</a:t>
            </a:r>
          </a:p>
        </p:txBody>
      </p:sp>
      <p:sp>
        <p:nvSpPr>
          <p:cNvPr id="49" name="Text Box 25"/>
          <p:cNvSpPr txBox="1">
            <a:spLocks noChangeArrowheads="1"/>
          </p:cNvSpPr>
          <p:nvPr/>
        </p:nvSpPr>
        <p:spPr bwMode="auto">
          <a:xfrm>
            <a:off x="6396981" y="3898900"/>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查表和转发</a:t>
            </a:r>
          </a:p>
        </p:txBody>
      </p:sp>
    </p:spTree>
    <p:extLst>
      <p:ext uri="{BB962C8B-B14F-4D97-AF65-F5344CB8AC3E}">
        <p14:creationId xmlns:p14="http://schemas.microsoft.com/office/powerpoint/2010/main" xmlns="" val="39797544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495300" y="260648"/>
            <a:ext cx="9066212" cy="792088"/>
          </a:xfrm>
        </p:spPr>
        <p:txBody>
          <a:bodyPr/>
          <a:lstStyle/>
          <a:p>
            <a:pPr algn="ctr"/>
            <a:r>
              <a:rPr lang="zh-CN" altLang="en-US" sz="3600" dirty="0"/>
              <a:t>输出端口将交换结构传送来的</a:t>
            </a:r>
            <a:r>
              <a:rPr lang="zh-CN" altLang="en-US" sz="3600" dirty="0" smtClean="0"/>
              <a:t>分组</a:t>
            </a:r>
            <a:r>
              <a:rPr lang="en-US" altLang="zh-CN" sz="3600" dirty="0" smtClean="0"/>
              <a:t/>
            </a:r>
            <a:br>
              <a:rPr lang="en-US" altLang="zh-CN" sz="3600" dirty="0" smtClean="0"/>
            </a:br>
            <a:r>
              <a:rPr lang="zh-CN" altLang="en-US" sz="3600" dirty="0" smtClean="0"/>
              <a:t>发送</a:t>
            </a:r>
            <a:r>
              <a:rPr lang="zh-CN" altLang="en-US" sz="3600" dirty="0"/>
              <a:t>到线路 </a:t>
            </a:r>
          </a:p>
        </p:txBody>
      </p:sp>
      <p:sp>
        <p:nvSpPr>
          <p:cNvPr id="960515" name="Rectangle 3"/>
          <p:cNvSpPr>
            <a:spLocks noGrp="1" noChangeArrowheads="1"/>
          </p:cNvSpPr>
          <p:nvPr>
            <p:ph idx="1"/>
          </p:nvPr>
        </p:nvSpPr>
        <p:spPr/>
        <p:txBody>
          <a:bodyPr/>
          <a:lstStyle/>
          <a:p>
            <a:pPr algn="just"/>
            <a:r>
              <a:rPr lang="zh-CN" altLang="zh-CN" sz="2800" dirty="0" smtClean="0"/>
              <a:t>输出</a:t>
            </a:r>
            <a:r>
              <a:rPr lang="zh-CN" altLang="zh-CN" sz="2800" dirty="0"/>
              <a:t>端口里面</a:t>
            </a:r>
            <a:r>
              <a:rPr lang="zh-CN" altLang="en-US" sz="2800" dirty="0"/>
              <a:t>装有</a:t>
            </a:r>
            <a:r>
              <a:rPr lang="zh-CN" altLang="zh-CN" sz="2800" dirty="0"/>
              <a:t>物理层、数据链路层和网络层的处理模块。</a:t>
            </a:r>
            <a:endParaRPr lang="en-US" altLang="zh-CN" sz="2800" dirty="0"/>
          </a:p>
          <a:p>
            <a:pPr algn="just"/>
            <a:r>
              <a:rPr lang="zh-CN" altLang="zh-CN" sz="2800" dirty="0"/>
              <a:t>输出端口从交换结构接收分组，然后把它们发送到路由器外面的线路上</a:t>
            </a:r>
            <a:r>
              <a:rPr lang="zh-CN" altLang="zh-CN" sz="2800" dirty="0" smtClean="0"/>
              <a:t>。</a:t>
            </a:r>
            <a:endParaRPr lang="en-US" altLang="zh-CN" sz="2800" dirty="0" smtClean="0"/>
          </a:p>
          <a:p>
            <a:pPr algn="just"/>
            <a:r>
              <a:rPr lang="zh-CN" altLang="zh-CN" sz="2800" dirty="0"/>
              <a:t>在网络层的处理模块中设有一个</a:t>
            </a:r>
            <a:r>
              <a:rPr lang="zh-CN" altLang="zh-CN" sz="2800" dirty="0" smtClean="0"/>
              <a:t>缓冲区</a:t>
            </a:r>
            <a:r>
              <a:rPr lang="zh-CN" altLang="en-US" sz="2800" dirty="0" smtClean="0"/>
              <a:t>（</a:t>
            </a:r>
            <a:r>
              <a:rPr lang="zh-CN" altLang="zh-CN" sz="2800" dirty="0" smtClean="0"/>
              <a:t>队列</a:t>
            </a:r>
            <a:r>
              <a:rPr lang="zh-CN" altLang="en-US" sz="2800" dirty="0" smtClean="0"/>
              <a:t>）</a:t>
            </a:r>
            <a:r>
              <a:rPr lang="zh-CN" altLang="zh-CN" sz="2800" dirty="0" smtClean="0"/>
              <a:t>。</a:t>
            </a:r>
            <a:r>
              <a:rPr lang="zh-CN" altLang="zh-CN" sz="2800" dirty="0"/>
              <a:t>当交换结构传送过来的分组的速率超过输出链路的发送速率时，来不及发送的分组就必须暂时存放在这个队列中。</a:t>
            </a:r>
            <a:endParaRPr lang="en-US" altLang="zh-CN" sz="2800" dirty="0" smtClean="0"/>
          </a:p>
          <a:p>
            <a:pPr algn="just"/>
            <a:r>
              <a:rPr lang="zh-CN" altLang="en-US" sz="2800" dirty="0" smtClean="0"/>
              <a:t>数据链路层</a:t>
            </a:r>
            <a:r>
              <a:rPr lang="zh-CN" altLang="en-US" sz="2800" dirty="0"/>
              <a:t>处理模块将分组加上链路层的首部和尾部，交给物理层后发送到外部线路。 </a:t>
            </a:r>
          </a:p>
        </p:txBody>
      </p:sp>
    </p:spTree>
    <p:extLst>
      <p:ext uri="{BB962C8B-B14F-4D97-AF65-F5344CB8AC3E}">
        <p14:creationId xmlns:p14="http://schemas.microsoft.com/office/powerpoint/2010/main" xmlns="" val="6206377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495300" y="260648"/>
            <a:ext cx="9066212" cy="792088"/>
          </a:xfrm>
        </p:spPr>
        <p:txBody>
          <a:bodyPr/>
          <a:lstStyle/>
          <a:p>
            <a:pPr algn="ctr"/>
            <a:r>
              <a:rPr lang="zh-CN" altLang="en-US" sz="3600" dirty="0"/>
              <a:t>输出端口将交换结构传送来的</a:t>
            </a:r>
            <a:r>
              <a:rPr lang="zh-CN" altLang="en-US" sz="3600" dirty="0" smtClean="0"/>
              <a:t>分组</a:t>
            </a:r>
            <a:r>
              <a:rPr lang="en-US" altLang="zh-CN" sz="3600" dirty="0" smtClean="0"/>
              <a:t/>
            </a:r>
            <a:br>
              <a:rPr lang="en-US" altLang="zh-CN" sz="3600" dirty="0" smtClean="0"/>
            </a:br>
            <a:r>
              <a:rPr lang="zh-CN" altLang="en-US" sz="3600" dirty="0" smtClean="0"/>
              <a:t>发送</a:t>
            </a:r>
            <a:r>
              <a:rPr lang="zh-CN" altLang="en-US" sz="3600" dirty="0"/>
              <a:t>到线路 </a:t>
            </a:r>
          </a:p>
        </p:txBody>
      </p:sp>
      <p:sp>
        <p:nvSpPr>
          <p:cNvPr id="5" name="Rectangle 4"/>
          <p:cNvSpPr>
            <a:spLocks noChangeArrowheads="1"/>
          </p:cNvSpPr>
          <p:nvPr/>
        </p:nvSpPr>
        <p:spPr bwMode="auto">
          <a:xfrm>
            <a:off x="1582743" y="1997918"/>
            <a:ext cx="7242043" cy="2670175"/>
          </a:xfrm>
          <a:prstGeom prst="rect">
            <a:avLst/>
          </a:prstGeom>
          <a:solidFill>
            <a:srgbClr val="66FFFF"/>
          </a:solidFill>
          <a:ln w="38100" cmpd="dbl">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6" name="Rectangle 5"/>
          <p:cNvSpPr>
            <a:spLocks noChangeArrowheads="1"/>
          </p:cNvSpPr>
          <p:nvPr/>
        </p:nvSpPr>
        <p:spPr bwMode="auto">
          <a:xfrm>
            <a:off x="6895180" y="3061542"/>
            <a:ext cx="1446344" cy="800100"/>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物理层处理</a:t>
            </a:r>
          </a:p>
        </p:txBody>
      </p:sp>
      <p:sp>
        <p:nvSpPr>
          <p:cNvPr id="7" name="Rectangle 6"/>
          <p:cNvSpPr>
            <a:spLocks noChangeArrowheads="1"/>
          </p:cNvSpPr>
          <p:nvPr/>
        </p:nvSpPr>
        <p:spPr bwMode="auto">
          <a:xfrm>
            <a:off x="4838309" y="2798018"/>
            <a:ext cx="1446344" cy="1330325"/>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itchFamily="2" charset="-122"/>
              </a:rPr>
              <a:t>数据链路层</a:t>
            </a:r>
          </a:p>
          <a:p>
            <a:pPr algn="ctr"/>
            <a:r>
              <a:rPr kumimoji="1" lang="zh-CN" altLang="en-US" sz="2000" b="1">
                <a:solidFill>
                  <a:srgbClr val="0000CC"/>
                </a:solidFill>
                <a:latin typeface="+mn-lt"/>
                <a:ea typeface="黑体" pitchFamily="2" charset="-122"/>
              </a:rPr>
              <a:t>处理</a:t>
            </a:r>
          </a:p>
        </p:txBody>
      </p:sp>
      <p:sp>
        <p:nvSpPr>
          <p:cNvPr id="8" name="Rectangle 7"/>
          <p:cNvSpPr>
            <a:spLocks noChangeArrowheads="1"/>
          </p:cNvSpPr>
          <p:nvPr/>
        </p:nvSpPr>
        <p:spPr bwMode="auto">
          <a:xfrm>
            <a:off x="2066005" y="2255093"/>
            <a:ext cx="2058590" cy="2066925"/>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 name="Line 8"/>
          <p:cNvSpPr>
            <a:spLocks noChangeShapeType="1"/>
          </p:cNvSpPr>
          <p:nvPr/>
        </p:nvSpPr>
        <p:spPr bwMode="auto">
          <a:xfrm flipV="1">
            <a:off x="8312287" y="3463180"/>
            <a:ext cx="736071"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0" name="Line 9"/>
          <p:cNvSpPr>
            <a:spLocks noChangeShapeType="1"/>
          </p:cNvSpPr>
          <p:nvPr/>
        </p:nvSpPr>
        <p:spPr bwMode="auto">
          <a:xfrm>
            <a:off x="6284653" y="3463180"/>
            <a:ext cx="610527"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 name="Line 10"/>
          <p:cNvSpPr>
            <a:spLocks noChangeShapeType="1"/>
          </p:cNvSpPr>
          <p:nvPr/>
        </p:nvSpPr>
        <p:spPr bwMode="auto">
          <a:xfrm>
            <a:off x="4114275" y="3463180"/>
            <a:ext cx="70167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2" name="Line 11"/>
          <p:cNvSpPr>
            <a:spLocks noChangeShapeType="1"/>
          </p:cNvSpPr>
          <p:nvPr/>
        </p:nvSpPr>
        <p:spPr bwMode="auto">
          <a:xfrm>
            <a:off x="1101200" y="3463180"/>
            <a:ext cx="964804"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 name="Line 12"/>
          <p:cNvSpPr>
            <a:spLocks noChangeShapeType="1"/>
          </p:cNvSpPr>
          <p:nvPr/>
        </p:nvSpPr>
        <p:spPr bwMode="auto">
          <a:xfrm>
            <a:off x="1101200" y="1826468"/>
            <a:ext cx="0" cy="3013075"/>
          </a:xfrm>
          <a:prstGeom prst="line">
            <a:avLst/>
          </a:prstGeom>
          <a:noFill/>
          <a:ln w="571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4" name="Freeform 13"/>
          <p:cNvSpPr>
            <a:spLocks/>
          </p:cNvSpPr>
          <p:nvPr/>
        </p:nvSpPr>
        <p:spPr bwMode="auto">
          <a:xfrm>
            <a:off x="2310215" y="3117106"/>
            <a:ext cx="1468702" cy="688975"/>
          </a:xfrm>
          <a:custGeom>
            <a:avLst/>
            <a:gdLst>
              <a:gd name="T0" fmla="*/ 0 w 816"/>
              <a:gd name="T1" fmla="*/ 0 h 336"/>
              <a:gd name="T2" fmla="*/ 816 w 816"/>
              <a:gd name="T3" fmla="*/ 0 h 336"/>
              <a:gd name="T4" fmla="*/ 816 w 816"/>
              <a:gd name="T5" fmla="*/ 336 h 336"/>
              <a:gd name="T6" fmla="*/ 0 w 816"/>
              <a:gd name="T7" fmla="*/ 336 h 336"/>
            </a:gdLst>
            <a:ahLst/>
            <a:cxnLst>
              <a:cxn ang="0">
                <a:pos x="T0" y="T1"/>
              </a:cxn>
              <a:cxn ang="0">
                <a:pos x="T2" y="T3"/>
              </a:cxn>
              <a:cxn ang="0">
                <a:pos x="T4" y="T5"/>
              </a:cxn>
              <a:cxn ang="0">
                <a:pos x="T6" y="T7"/>
              </a:cxn>
            </a:cxnLst>
            <a:rect l="0" t="0" r="r" b="b"/>
            <a:pathLst>
              <a:path w="816" h="336">
                <a:moveTo>
                  <a:pt x="0" y="0"/>
                </a:moveTo>
                <a:lnTo>
                  <a:pt x="816" y="0"/>
                </a:lnTo>
                <a:lnTo>
                  <a:pt x="816" y="336"/>
                </a:lnTo>
                <a:lnTo>
                  <a:pt x="0" y="336"/>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5" name="Line 14"/>
          <p:cNvSpPr>
            <a:spLocks noChangeShapeType="1"/>
          </p:cNvSpPr>
          <p:nvPr/>
        </p:nvSpPr>
        <p:spPr bwMode="auto">
          <a:xfrm>
            <a:off x="2750481"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6" name="Line 15"/>
          <p:cNvSpPr>
            <a:spLocks noChangeShapeType="1"/>
          </p:cNvSpPr>
          <p:nvPr/>
        </p:nvSpPr>
        <p:spPr bwMode="auto">
          <a:xfrm>
            <a:off x="2922460"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7" name="Line 16"/>
          <p:cNvSpPr>
            <a:spLocks noChangeShapeType="1"/>
          </p:cNvSpPr>
          <p:nvPr/>
        </p:nvSpPr>
        <p:spPr bwMode="auto">
          <a:xfrm>
            <a:off x="3096159"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8" name="Line 17"/>
          <p:cNvSpPr>
            <a:spLocks noChangeShapeType="1"/>
          </p:cNvSpPr>
          <p:nvPr/>
        </p:nvSpPr>
        <p:spPr bwMode="auto">
          <a:xfrm>
            <a:off x="3269858"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9" name="Line 18"/>
          <p:cNvSpPr>
            <a:spLocks noChangeShapeType="1"/>
          </p:cNvSpPr>
          <p:nvPr/>
        </p:nvSpPr>
        <p:spPr bwMode="auto">
          <a:xfrm>
            <a:off x="3440117"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0" name="Line 19"/>
          <p:cNvSpPr>
            <a:spLocks noChangeShapeType="1"/>
          </p:cNvSpPr>
          <p:nvPr/>
        </p:nvSpPr>
        <p:spPr bwMode="auto">
          <a:xfrm>
            <a:off x="3613817" y="3117106"/>
            <a:ext cx="0" cy="688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 name="Text Box 20"/>
          <p:cNvSpPr txBox="1">
            <a:spLocks noChangeArrowheads="1"/>
          </p:cNvSpPr>
          <p:nvPr/>
        </p:nvSpPr>
        <p:spPr bwMode="auto">
          <a:xfrm>
            <a:off x="2299896" y="2369393"/>
            <a:ext cx="1475084"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000" b="1">
                <a:solidFill>
                  <a:srgbClr val="0000CC"/>
                </a:solidFill>
                <a:latin typeface="+mn-lt"/>
                <a:ea typeface="黑体" pitchFamily="2" charset="-122"/>
              </a:rPr>
              <a:t>网络层处理</a:t>
            </a:r>
          </a:p>
          <a:p>
            <a:pPr>
              <a:lnSpc>
                <a:spcPct val="95000"/>
              </a:lnSpc>
            </a:pPr>
            <a:r>
              <a:rPr kumimoji="1" lang="zh-CN" altLang="en-US" sz="2000" b="1">
                <a:solidFill>
                  <a:srgbClr val="0000CC"/>
                </a:solidFill>
                <a:latin typeface="+mn-lt"/>
                <a:ea typeface="黑体" pitchFamily="2" charset="-122"/>
              </a:rPr>
              <a:t>  分组排队 </a:t>
            </a:r>
          </a:p>
        </p:txBody>
      </p:sp>
      <p:sp>
        <p:nvSpPr>
          <p:cNvPr id="22" name="Text Box 21"/>
          <p:cNvSpPr txBox="1">
            <a:spLocks noChangeArrowheads="1"/>
          </p:cNvSpPr>
          <p:nvPr/>
        </p:nvSpPr>
        <p:spPr bwMode="auto">
          <a:xfrm>
            <a:off x="4016248" y="1484784"/>
            <a:ext cx="252024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输出端口的处理</a:t>
            </a:r>
          </a:p>
        </p:txBody>
      </p:sp>
      <p:sp>
        <p:nvSpPr>
          <p:cNvPr id="23" name="Text Box 22"/>
          <p:cNvSpPr txBox="1">
            <a:spLocks noChangeArrowheads="1"/>
          </p:cNvSpPr>
          <p:nvPr/>
        </p:nvSpPr>
        <p:spPr bwMode="auto">
          <a:xfrm>
            <a:off x="9048358" y="2448178"/>
            <a:ext cx="441146"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solidFill>
                  <a:srgbClr val="0000CC"/>
                </a:solidFill>
                <a:latin typeface="+mn-lt"/>
                <a:ea typeface="黑体" pitchFamily="2" charset="-122"/>
              </a:rPr>
              <a:t>向</a:t>
            </a:r>
          </a:p>
          <a:p>
            <a:pPr>
              <a:lnSpc>
                <a:spcPct val="90000"/>
              </a:lnSpc>
            </a:pPr>
            <a:r>
              <a:rPr kumimoji="1" lang="zh-CN" altLang="en-US" sz="2000" b="1" dirty="0">
                <a:solidFill>
                  <a:srgbClr val="0000CC"/>
                </a:solidFill>
                <a:latin typeface="+mn-lt"/>
                <a:ea typeface="黑体" pitchFamily="2" charset="-122"/>
              </a:rPr>
              <a:t>线</a:t>
            </a:r>
          </a:p>
          <a:p>
            <a:pPr>
              <a:lnSpc>
                <a:spcPct val="90000"/>
              </a:lnSpc>
            </a:pPr>
            <a:r>
              <a:rPr kumimoji="1" lang="zh-CN" altLang="en-US" sz="2000" b="1" dirty="0">
                <a:solidFill>
                  <a:srgbClr val="0000CC"/>
                </a:solidFill>
                <a:latin typeface="+mn-lt"/>
                <a:ea typeface="黑体" pitchFamily="2" charset="-122"/>
              </a:rPr>
              <a:t>路</a:t>
            </a:r>
          </a:p>
          <a:p>
            <a:pPr>
              <a:lnSpc>
                <a:spcPct val="90000"/>
              </a:lnSpc>
            </a:pPr>
            <a:r>
              <a:rPr kumimoji="1" lang="zh-CN" altLang="en-US" sz="2000" b="1" dirty="0">
                <a:solidFill>
                  <a:srgbClr val="0000CC"/>
                </a:solidFill>
                <a:latin typeface="+mn-lt"/>
                <a:ea typeface="黑体" pitchFamily="2" charset="-122"/>
              </a:rPr>
              <a:t>发</a:t>
            </a:r>
          </a:p>
          <a:p>
            <a:pPr>
              <a:lnSpc>
                <a:spcPct val="90000"/>
              </a:lnSpc>
            </a:pPr>
            <a:r>
              <a:rPr kumimoji="1" lang="zh-CN" altLang="en-US" sz="2000" b="1" dirty="0">
                <a:solidFill>
                  <a:srgbClr val="0000CC"/>
                </a:solidFill>
                <a:latin typeface="+mn-lt"/>
                <a:ea typeface="黑体" pitchFamily="2" charset="-122"/>
              </a:rPr>
              <a:t>送</a:t>
            </a:r>
          </a:p>
          <a:p>
            <a:pPr>
              <a:lnSpc>
                <a:spcPct val="90000"/>
              </a:lnSpc>
            </a:pPr>
            <a:r>
              <a:rPr kumimoji="1" lang="zh-CN" altLang="en-US" sz="2000" b="1" dirty="0">
                <a:solidFill>
                  <a:srgbClr val="0000CC"/>
                </a:solidFill>
                <a:latin typeface="+mn-lt"/>
                <a:ea typeface="黑体" pitchFamily="2" charset="-122"/>
              </a:rPr>
              <a:t>分</a:t>
            </a:r>
          </a:p>
          <a:p>
            <a:pPr>
              <a:lnSpc>
                <a:spcPct val="90000"/>
              </a:lnSpc>
            </a:pPr>
            <a:r>
              <a:rPr kumimoji="1" lang="zh-CN" altLang="en-US" sz="2000" b="1" dirty="0">
                <a:solidFill>
                  <a:srgbClr val="0000CC"/>
                </a:solidFill>
                <a:latin typeface="+mn-lt"/>
                <a:ea typeface="黑体" pitchFamily="2" charset="-122"/>
              </a:rPr>
              <a:t>组</a:t>
            </a:r>
          </a:p>
        </p:txBody>
      </p:sp>
      <p:sp>
        <p:nvSpPr>
          <p:cNvPr id="24" name="Text Box 23"/>
          <p:cNvSpPr txBox="1">
            <a:spLocks noChangeArrowheads="1"/>
          </p:cNvSpPr>
          <p:nvPr/>
        </p:nvSpPr>
        <p:spPr bwMode="auto">
          <a:xfrm>
            <a:off x="2483913" y="379973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缓存管理</a:t>
            </a:r>
          </a:p>
        </p:txBody>
      </p:sp>
      <p:sp>
        <p:nvSpPr>
          <p:cNvPr id="25" name="Text Box 24"/>
          <p:cNvSpPr txBox="1">
            <a:spLocks noChangeArrowheads="1"/>
          </p:cNvSpPr>
          <p:nvPr/>
        </p:nvSpPr>
        <p:spPr bwMode="auto">
          <a:xfrm>
            <a:off x="583543" y="2796024"/>
            <a:ext cx="441146"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交</a:t>
            </a:r>
          </a:p>
          <a:p>
            <a:r>
              <a:rPr kumimoji="1" lang="zh-CN" altLang="en-US" sz="2000" b="1" dirty="0">
                <a:solidFill>
                  <a:srgbClr val="0000CC"/>
                </a:solidFill>
                <a:latin typeface="+mn-lt"/>
                <a:ea typeface="黑体" pitchFamily="2" charset="-122"/>
              </a:rPr>
              <a:t>换</a:t>
            </a:r>
          </a:p>
          <a:p>
            <a:r>
              <a:rPr kumimoji="1" lang="zh-CN" altLang="en-US" sz="2000" b="1" dirty="0">
                <a:solidFill>
                  <a:srgbClr val="0000CC"/>
                </a:solidFill>
                <a:latin typeface="+mn-lt"/>
                <a:ea typeface="黑体" pitchFamily="2" charset="-122"/>
              </a:rPr>
              <a:t>结</a:t>
            </a:r>
          </a:p>
          <a:p>
            <a:r>
              <a:rPr kumimoji="1" lang="zh-CN" altLang="en-US" sz="2000" b="1" dirty="0">
                <a:solidFill>
                  <a:srgbClr val="0000CC"/>
                </a:solidFill>
                <a:latin typeface="+mn-lt"/>
                <a:ea typeface="黑体" pitchFamily="2" charset="-122"/>
              </a:rPr>
              <a:t>构</a:t>
            </a:r>
          </a:p>
        </p:txBody>
      </p:sp>
    </p:spTree>
    <p:extLst>
      <p:ext uri="{BB962C8B-B14F-4D97-AF65-F5344CB8AC3E}">
        <p14:creationId xmlns:p14="http://schemas.microsoft.com/office/powerpoint/2010/main" xmlns="" val="3492754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pPr algn="ctr"/>
            <a:r>
              <a:rPr lang="zh-CN" altLang="en-US"/>
              <a:t>分组丢弃 </a:t>
            </a:r>
          </a:p>
        </p:txBody>
      </p:sp>
      <p:sp>
        <p:nvSpPr>
          <p:cNvPr id="962563" name="Rectangle 3"/>
          <p:cNvSpPr>
            <a:spLocks noGrp="1" noChangeArrowheads="1"/>
          </p:cNvSpPr>
          <p:nvPr>
            <p:ph idx="1"/>
          </p:nvPr>
        </p:nvSpPr>
        <p:spPr/>
        <p:txBody>
          <a:bodyPr/>
          <a:lstStyle/>
          <a:p>
            <a:pPr>
              <a:lnSpc>
                <a:spcPct val="110000"/>
              </a:lnSpc>
            </a:pPr>
            <a:r>
              <a:rPr lang="zh-CN" altLang="en-US" dirty="0"/>
              <a:t>若路由器处理分组的速率赶不上分组进入队列的速率，则队列的存储空间最终必定减少到零，这就使后面再进入队列的分组由于没有存储空间而只能被丢弃。</a:t>
            </a:r>
          </a:p>
          <a:p>
            <a:pPr>
              <a:lnSpc>
                <a:spcPct val="110000"/>
              </a:lnSpc>
            </a:pPr>
            <a:r>
              <a:rPr lang="zh-CN" altLang="en-US" dirty="0">
                <a:solidFill>
                  <a:srgbClr val="FF0000"/>
                </a:solidFill>
              </a:rPr>
              <a:t>路由器中的输入或输出队列产生溢出是造成分组丢失的重要原因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3173058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smtClean="0"/>
              <a:t>交换</a:t>
            </a:r>
            <a:r>
              <a:rPr lang="zh-CN" altLang="zh-CN" dirty="0"/>
              <a:t>结构</a:t>
            </a:r>
            <a:endParaRPr lang="zh-CN" altLang="en-US" dirty="0"/>
          </a:p>
        </p:txBody>
      </p:sp>
      <p:sp>
        <p:nvSpPr>
          <p:cNvPr id="3" name="内容占位符 2"/>
          <p:cNvSpPr>
            <a:spLocks noGrp="1"/>
          </p:cNvSpPr>
          <p:nvPr>
            <p:ph idx="1"/>
          </p:nvPr>
        </p:nvSpPr>
        <p:spPr/>
        <p:txBody>
          <a:bodyPr/>
          <a:lstStyle/>
          <a:p>
            <a:r>
              <a:rPr lang="zh-CN" altLang="zh-CN" dirty="0"/>
              <a:t>交换结构是路由器的关键</a:t>
            </a:r>
            <a:r>
              <a:rPr lang="zh-CN" altLang="zh-CN" dirty="0" smtClean="0"/>
              <a:t>构件。</a:t>
            </a:r>
            <a:endParaRPr lang="en-US" altLang="zh-CN" dirty="0" smtClean="0"/>
          </a:p>
          <a:p>
            <a:r>
              <a:rPr lang="zh-CN" altLang="zh-CN" dirty="0" smtClean="0"/>
              <a:t>正是</a:t>
            </a:r>
            <a:r>
              <a:rPr lang="zh-CN" altLang="zh-CN" dirty="0"/>
              <a:t>这个交换结构把分组从一个输入端口转移到某个合适的输出端口</a:t>
            </a:r>
            <a:r>
              <a:rPr lang="zh-CN" altLang="zh-CN" dirty="0" smtClean="0"/>
              <a:t>。</a:t>
            </a:r>
            <a:endParaRPr lang="en-US" altLang="zh-CN" dirty="0" smtClean="0"/>
          </a:p>
          <a:p>
            <a:r>
              <a:rPr lang="zh-CN" altLang="zh-CN" dirty="0"/>
              <a:t>实现交换有多种方法</a:t>
            </a:r>
            <a:r>
              <a:rPr lang="zh-CN" altLang="en-US" dirty="0"/>
              <a:t>。</a:t>
            </a:r>
            <a:r>
              <a:rPr lang="zh-CN" altLang="zh-CN" dirty="0"/>
              <a:t>常用交换方法</a:t>
            </a:r>
            <a:r>
              <a:rPr lang="zh-CN" altLang="en-US" dirty="0"/>
              <a:t>有三种：</a:t>
            </a:r>
            <a:endParaRPr lang="en-US" altLang="zh-CN" dirty="0"/>
          </a:p>
          <a:p>
            <a:pPr lvl="1"/>
            <a:r>
              <a:rPr lang="zh-CN" altLang="zh-CN" dirty="0"/>
              <a:t>通过</a:t>
            </a:r>
            <a:r>
              <a:rPr lang="zh-CN" altLang="zh-CN" dirty="0" smtClean="0"/>
              <a:t>存储器</a:t>
            </a:r>
            <a:endParaRPr lang="en-US" altLang="zh-CN" dirty="0" smtClean="0"/>
          </a:p>
          <a:p>
            <a:pPr lvl="1"/>
            <a:r>
              <a:rPr lang="zh-CN" altLang="zh-CN" dirty="0"/>
              <a:t>通过</a:t>
            </a:r>
            <a:r>
              <a:rPr lang="zh-CN" altLang="zh-CN" dirty="0" smtClean="0"/>
              <a:t>总线</a:t>
            </a:r>
            <a:endParaRPr lang="en-US" altLang="zh-CN" dirty="0" smtClean="0"/>
          </a:p>
          <a:p>
            <a:pPr lvl="1"/>
            <a:r>
              <a:rPr lang="zh-CN" altLang="zh-CN" dirty="0"/>
              <a:t>通过纵横交换结构</a:t>
            </a:r>
            <a:endParaRPr lang="en-US" altLang="zh-CN" dirty="0" smtClean="0"/>
          </a:p>
          <a:p>
            <a:pPr lvl="1"/>
            <a:endParaRPr lang="en-US" altLang="zh-CN" dirty="0" smtClean="0"/>
          </a:p>
        </p:txBody>
      </p:sp>
    </p:spTree>
    <p:extLst>
      <p:ext uri="{BB962C8B-B14F-4D97-AF65-F5344CB8AC3E}">
        <p14:creationId xmlns:p14="http://schemas.microsoft.com/office/powerpoint/2010/main" xmlns="" val="2255723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smtClean="0"/>
              <a:t>交换</a:t>
            </a:r>
            <a:r>
              <a:rPr lang="zh-CN" altLang="zh-CN" dirty="0"/>
              <a:t>结构</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通过存储器</a:t>
            </a:r>
            <a:endParaRPr lang="en-US" altLang="zh-CN" dirty="0" smtClean="0">
              <a:solidFill>
                <a:srgbClr val="FF0000"/>
              </a:solidFill>
            </a:endParaRPr>
          </a:p>
          <a:p>
            <a:pPr lvl="1"/>
            <a:r>
              <a:rPr lang="zh-CN" altLang="zh-CN" dirty="0" smtClean="0"/>
              <a:t>当</a:t>
            </a:r>
            <a:r>
              <a:rPr lang="zh-CN" altLang="zh-CN" dirty="0"/>
              <a:t>路由器的某个输入端口收到一个分组时，就用中断方式通知路由选择处理机。然后分组就从输入端口复制到存储器中</a:t>
            </a:r>
            <a:r>
              <a:rPr lang="zh-CN" altLang="zh-CN" dirty="0" smtClean="0"/>
              <a:t>。</a:t>
            </a:r>
            <a:endParaRPr lang="en-US" altLang="zh-CN" dirty="0" smtClean="0"/>
          </a:p>
          <a:p>
            <a:pPr lvl="1"/>
            <a:r>
              <a:rPr lang="zh-CN" altLang="zh-CN" dirty="0" smtClean="0"/>
              <a:t>路由器</a:t>
            </a:r>
            <a:r>
              <a:rPr lang="zh-CN" altLang="zh-CN" dirty="0"/>
              <a:t>处理机从分组首部提取目的地址，查找路由表，再将分组复制到合适的输出端口的缓存中</a:t>
            </a:r>
            <a:r>
              <a:rPr lang="zh-CN" altLang="zh-CN" dirty="0" smtClean="0"/>
              <a:t>。</a:t>
            </a:r>
            <a:endParaRPr lang="en-US" altLang="zh-CN" dirty="0" smtClean="0"/>
          </a:p>
          <a:p>
            <a:pPr lvl="1"/>
            <a:r>
              <a:rPr lang="zh-CN" altLang="zh-CN" dirty="0"/>
              <a:t>若存储器的带宽（读或写）为</a:t>
            </a:r>
            <a:r>
              <a:rPr lang="zh-CN" altLang="zh-CN" dirty="0" smtClean="0"/>
              <a:t>每秒</a:t>
            </a:r>
            <a:r>
              <a:rPr lang="en-US" altLang="zh-CN" dirty="0" smtClean="0"/>
              <a:t> </a:t>
            </a:r>
            <a:r>
              <a:rPr lang="en-US" altLang="zh-CN" i="1" dirty="0" smtClean="0"/>
              <a:t>M </a:t>
            </a:r>
            <a:r>
              <a:rPr lang="zh-CN" altLang="zh-CN" dirty="0" smtClean="0"/>
              <a:t>个</a:t>
            </a:r>
            <a:r>
              <a:rPr lang="zh-CN" altLang="zh-CN" dirty="0"/>
              <a:t>分组，那么路由器的交换速率（即分组从输入端口传送到输出端口的速率）一定</a:t>
            </a:r>
            <a:r>
              <a:rPr lang="zh-CN" altLang="zh-CN" dirty="0" smtClean="0"/>
              <a:t>小于</a:t>
            </a:r>
            <a:r>
              <a:rPr lang="en-US" altLang="zh-CN" dirty="0" smtClean="0"/>
              <a:t> </a:t>
            </a:r>
            <a:r>
              <a:rPr lang="en-US" altLang="zh-CN" i="1" dirty="0" smtClean="0"/>
              <a:t>M</a:t>
            </a:r>
            <a:r>
              <a:rPr lang="en-US" altLang="zh-CN" dirty="0" smtClean="0"/>
              <a:t>/2</a:t>
            </a:r>
            <a:r>
              <a:rPr lang="zh-CN" altLang="zh-CN" dirty="0"/>
              <a:t>。</a:t>
            </a:r>
            <a:endParaRPr lang="en-US" altLang="zh-CN" dirty="0" smtClean="0"/>
          </a:p>
        </p:txBody>
      </p:sp>
    </p:spTree>
    <p:extLst>
      <p:ext uri="{BB962C8B-B14F-4D97-AF65-F5344CB8AC3E}">
        <p14:creationId xmlns:p14="http://schemas.microsoft.com/office/powerpoint/2010/main" xmlns="" val="3483681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smtClean="0"/>
              <a:t>交换</a:t>
            </a:r>
            <a:r>
              <a:rPr lang="zh-CN" altLang="zh-CN" dirty="0"/>
              <a:t>结构</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通过总线</a:t>
            </a:r>
            <a:endParaRPr lang="en-US" altLang="zh-CN" dirty="0" smtClean="0">
              <a:solidFill>
                <a:srgbClr val="FF0000"/>
              </a:solidFill>
            </a:endParaRPr>
          </a:p>
          <a:p>
            <a:pPr lvl="1"/>
            <a:r>
              <a:rPr lang="zh-CN" altLang="zh-CN" dirty="0" smtClean="0"/>
              <a:t>数据报</a:t>
            </a:r>
            <a:r>
              <a:rPr lang="zh-CN" altLang="zh-CN" dirty="0"/>
              <a:t>从输入端口通过</a:t>
            </a:r>
            <a:r>
              <a:rPr lang="zh-CN" altLang="zh-CN" dirty="0">
                <a:solidFill>
                  <a:srgbClr val="FF0000"/>
                </a:solidFill>
              </a:rPr>
              <a:t>共享的总线</a:t>
            </a:r>
            <a:r>
              <a:rPr lang="zh-CN" altLang="zh-CN" dirty="0"/>
              <a:t>直接传送到合适的输出端口，而</a:t>
            </a:r>
            <a:r>
              <a:rPr lang="zh-CN" altLang="zh-CN" dirty="0">
                <a:solidFill>
                  <a:srgbClr val="FF0000"/>
                </a:solidFill>
              </a:rPr>
              <a:t>不需要路由选择处理机的干预。</a:t>
            </a:r>
            <a:endParaRPr lang="en-US" altLang="zh-CN" dirty="0">
              <a:solidFill>
                <a:srgbClr val="FF0000"/>
              </a:solidFill>
            </a:endParaRPr>
          </a:p>
          <a:p>
            <a:pPr lvl="1"/>
            <a:r>
              <a:rPr lang="zh-CN" altLang="zh-CN" dirty="0"/>
              <a:t>因为每一个要转发的分组都要通过这一条总线，因此路由器的转发带宽就受总线速率的限制</a:t>
            </a:r>
            <a:r>
              <a:rPr lang="zh-CN" altLang="zh-CN" dirty="0" smtClean="0"/>
              <a:t>。</a:t>
            </a:r>
            <a:endParaRPr lang="en-US" altLang="zh-CN" dirty="0" smtClean="0"/>
          </a:p>
          <a:p>
            <a:pPr lvl="1"/>
            <a:r>
              <a:rPr lang="zh-CN" altLang="zh-CN" dirty="0" smtClean="0"/>
              <a:t>现代</a:t>
            </a:r>
            <a:r>
              <a:rPr lang="zh-CN" altLang="zh-CN" dirty="0"/>
              <a:t>的技术已经可以将总线的带宽提高到每秒吉比特的速率，因此许多的路由器产品都采用这种通过总线的交换方式</a:t>
            </a:r>
            <a:r>
              <a:rPr lang="zh-CN" altLang="zh-CN" dirty="0" smtClean="0"/>
              <a:t>。</a:t>
            </a:r>
            <a:endParaRPr lang="en-US" altLang="zh-CN" dirty="0" smtClean="0"/>
          </a:p>
        </p:txBody>
      </p:sp>
    </p:spTree>
    <p:extLst>
      <p:ext uri="{BB962C8B-B14F-4D97-AF65-F5344CB8AC3E}">
        <p14:creationId xmlns:p14="http://schemas.microsoft.com/office/powerpoint/2010/main" xmlns="" val="13911420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smtClean="0"/>
              <a:t>交换</a:t>
            </a:r>
            <a:r>
              <a:rPr lang="zh-CN" altLang="zh-CN" dirty="0"/>
              <a:t>结构</a:t>
            </a:r>
            <a:endParaRPr lang="zh-CN" altLang="en-US" dirty="0"/>
          </a:p>
        </p:txBody>
      </p:sp>
      <p:sp>
        <p:nvSpPr>
          <p:cNvPr id="3" name="内容占位符 2"/>
          <p:cNvSpPr>
            <a:spLocks noGrp="1"/>
          </p:cNvSpPr>
          <p:nvPr>
            <p:ph idx="1"/>
          </p:nvPr>
        </p:nvSpPr>
        <p:spPr>
          <a:xfrm>
            <a:off x="495300" y="1196752"/>
            <a:ext cx="9210228" cy="4934173"/>
          </a:xfrm>
        </p:spPr>
        <p:txBody>
          <a:bodyPr/>
          <a:lstStyle/>
          <a:p>
            <a:r>
              <a:rPr lang="zh-CN" altLang="zh-CN" sz="2800" dirty="0" smtClean="0">
                <a:solidFill>
                  <a:srgbClr val="FF0000"/>
                </a:solidFill>
              </a:rPr>
              <a:t>通过</a:t>
            </a:r>
            <a:r>
              <a:rPr lang="zh-CN" altLang="zh-CN" sz="2800" dirty="0">
                <a:solidFill>
                  <a:srgbClr val="FF0000"/>
                </a:solidFill>
              </a:rPr>
              <a:t>纵横交换</a:t>
            </a:r>
            <a:r>
              <a:rPr lang="zh-CN" altLang="zh-CN" sz="2800" dirty="0" smtClean="0">
                <a:solidFill>
                  <a:srgbClr val="FF0000"/>
                </a:solidFill>
              </a:rPr>
              <a:t>结构</a:t>
            </a:r>
            <a:r>
              <a:rPr lang="en-US" altLang="zh-CN" sz="2800" dirty="0" smtClean="0">
                <a:solidFill>
                  <a:srgbClr val="0000FF"/>
                </a:solidFill>
              </a:rPr>
              <a:t> </a:t>
            </a:r>
            <a:r>
              <a:rPr lang="en-US" altLang="zh-CN" sz="2800" dirty="0" smtClean="0"/>
              <a:t>(crossbar </a:t>
            </a:r>
            <a:r>
              <a:rPr lang="en-US" altLang="zh-CN" sz="2800" dirty="0"/>
              <a:t>switch fabric</a:t>
            </a:r>
            <a:r>
              <a:rPr lang="en-US" altLang="zh-CN" sz="2800" dirty="0" smtClean="0"/>
              <a:t>)</a:t>
            </a:r>
          </a:p>
          <a:p>
            <a:pPr lvl="1"/>
            <a:r>
              <a:rPr lang="zh-CN" altLang="zh-CN" sz="2400" dirty="0" smtClean="0"/>
              <a:t>这种交换</a:t>
            </a:r>
            <a:r>
              <a:rPr lang="zh-CN" altLang="en-US" sz="2400" dirty="0"/>
              <a:t>结</a:t>
            </a:r>
            <a:r>
              <a:rPr lang="zh-CN" altLang="zh-CN" sz="2400" dirty="0"/>
              <a:t>构常称为</a:t>
            </a:r>
            <a:r>
              <a:rPr lang="zh-CN" altLang="zh-CN" sz="2400" dirty="0" smtClean="0">
                <a:solidFill>
                  <a:srgbClr val="FF0000"/>
                </a:solidFill>
              </a:rPr>
              <a:t>互连网络</a:t>
            </a:r>
            <a:r>
              <a:rPr lang="en-US" altLang="zh-CN" sz="2400" dirty="0" smtClean="0">
                <a:solidFill>
                  <a:srgbClr val="FF0000"/>
                </a:solidFill>
              </a:rPr>
              <a:t> </a:t>
            </a:r>
            <a:r>
              <a:rPr lang="en-US" altLang="zh-CN" sz="2400" dirty="0" smtClean="0"/>
              <a:t>(</a:t>
            </a:r>
            <a:r>
              <a:rPr lang="en-US" altLang="zh-CN" sz="2400" dirty="0"/>
              <a:t>interconnection network</a:t>
            </a:r>
            <a:r>
              <a:rPr lang="en-US" altLang="zh-CN" sz="2400" dirty="0" smtClean="0"/>
              <a:t>)</a:t>
            </a:r>
            <a:r>
              <a:rPr lang="zh-CN" altLang="en-US" sz="2400" dirty="0" smtClean="0"/>
              <a:t>。</a:t>
            </a:r>
            <a:endParaRPr lang="en-US" altLang="zh-CN" sz="2400" dirty="0" smtClean="0"/>
          </a:p>
          <a:p>
            <a:pPr lvl="1"/>
            <a:r>
              <a:rPr lang="zh-CN" altLang="zh-CN" sz="2400" dirty="0"/>
              <a:t>它</a:t>
            </a:r>
            <a:r>
              <a:rPr lang="zh-CN" altLang="zh-CN" sz="2400" dirty="0" smtClean="0"/>
              <a:t>有</a:t>
            </a:r>
            <a:r>
              <a:rPr lang="en-US" altLang="zh-CN" sz="2400" dirty="0" smtClean="0"/>
              <a:t> 2</a:t>
            </a:r>
            <a:r>
              <a:rPr lang="en-US" altLang="zh-CN" sz="2400" i="1" dirty="0" smtClean="0"/>
              <a:t>N </a:t>
            </a:r>
            <a:r>
              <a:rPr lang="zh-CN" altLang="zh-CN" sz="2400" dirty="0" smtClean="0"/>
              <a:t>条</a:t>
            </a:r>
            <a:r>
              <a:rPr lang="zh-CN" altLang="zh-CN" sz="2400" dirty="0"/>
              <a:t>总线，可以</a:t>
            </a:r>
            <a:r>
              <a:rPr lang="zh-CN" altLang="zh-CN" sz="2400" dirty="0" smtClean="0"/>
              <a:t>使</a:t>
            </a:r>
            <a:r>
              <a:rPr lang="en-US" altLang="zh-CN" sz="2400" dirty="0" smtClean="0"/>
              <a:t> </a:t>
            </a:r>
            <a:r>
              <a:rPr lang="en-US" altLang="zh-CN" sz="2400" i="1" dirty="0" smtClean="0"/>
              <a:t>N </a:t>
            </a:r>
            <a:r>
              <a:rPr lang="zh-CN" altLang="zh-CN" sz="2400" dirty="0" smtClean="0"/>
              <a:t>个</a:t>
            </a:r>
            <a:r>
              <a:rPr lang="zh-CN" altLang="zh-CN" sz="2400" dirty="0"/>
              <a:t>输入端口</a:t>
            </a:r>
            <a:r>
              <a:rPr lang="zh-CN" altLang="zh-CN" sz="2400" dirty="0" smtClean="0"/>
              <a:t>和</a:t>
            </a:r>
            <a:r>
              <a:rPr lang="en-US" altLang="zh-CN" sz="2400" dirty="0" smtClean="0"/>
              <a:t> </a:t>
            </a:r>
            <a:r>
              <a:rPr lang="en-US" altLang="zh-CN" sz="2400" i="1" dirty="0" smtClean="0"/>
              <a:t>N </a:t>
            </a:r>
            <a:r>
              <a:rPr lang="zh-CN" altLang="zh-CN" sz="2400" dirty="0" smtClean="0"/>
              <a:t>个</a:t>
            </a:r>
            <a:r>
              <a:rPr lang="zh-CN" altLang="zh-CN" sz="2400" dirty="0"/>
              <a:t>输出端口相</a:t>
            </a:r>
            <a:r>
              <a:rPr lang="zh-CN" altLang="zh-CN" sz="2400" dirty="0" smtClean="0"/>
              <a:t>连接</a:t>
            </a:r>
            <a:r>
              <a:rPr lang="zh-CN" altLang="en-US" sz="2400" dirty="0" smtClean="0"/>
              <a:t>。</a:t>
            </a:r>
            <a:endParaRPr lang="en-US" altLang="zh-CN" sz="2400" dirty="0" smtClean="0"/>
          </a:p>
          <a:p>
            <a:pPr lvl="1"/>
            <a:r>
              <a:rPr lang="zh-CN" altLang="zh-CN" sz="2400" dirty="0"/>
              <a:t>当输入端口收到一个分组时，就将它发送到与该输入端口相连的水平总线上</a:t>
            </a:r>
            <a:r>
              <a:rPr lang="zh-CN" altLang="zh-CN" sz="2400" dirty="0" smtClean="0"/>
              <a:t>。</a:t>
            </a:r>
            <a:endParaRPr lang="en-US" altLang="zh-CN" sz="2400" dirty="0" smtClean="0"/>
          </a:p>
          <a:p>
            <a:pPr lvl="1"/>
            <a:r>
              <a:rPr lang="zh-CN" altLang="zh-CN" sz="2400" dirty="0" smtClean="0"/>
              <a:t>若</a:t>
            </a:r>
            <a:r>
              <a:rPr lang="zh-CN" altLang="zh-CN" sz="2400" dirty="0"/>
              <a:t>通向所要转发的输出端口的垂直总线是空闲的，则在这个结点将垂直总线与水平总线接通，然后将该分组转发到这个输出端口</a:t>
            </a:r>
            <a:r>
              <a:rPr lang="zh-CN" altLang="zh-CN" sz="2400" dirty="0" smtClean="0"/>
              <a:t>。</a:t>
            </a:r>
            <a:endParaRPr lang="en-US" altLang="zh-CN" sz="2400" dirty="0" smtClean="0"/>
          </a:p>
          <a:p>
            <a:pPr lvl="1"/>
            <a:r>
              <a:rPr lang="zh-CN" altLang="zh-CN" sz="2400" dirty="0" smtClean="0"/>
              <a:t>但</a:t>
            </a:r>
            <a:r>
              <a:rPr lang="zh-CN" altLang="zh-CN" sz="2400" dirty="0"/>
              <a:t>若该垂直总线已被占用（有另一个分组正在转发到同一个输出端口），则后到达的分组就被阻塞，必须在输入端口排队。</a:t>
            </a:r>
            <a:endParaRPr lang="zh-CN" altLang="en-US" sz="2400" dirty="0"/>
          </a:p>
        </p:txBody>
      </p:sp>
    </p:spTree>
    <p:extLst>
      <p:ext uri="{BB962C8B-B14F-4D97-AF65-F5344CB8AC3E}">
        <p14:creationId xmlns:p14="http://schemas.microsoft.com/office/powerpoint/2010/main" xmlns="" val="34399027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1" name="Rectangle 3"/>
          <p:cNvSpPr>
            <a:spLocks noChangeArrowheads="1"/>
          </p:cNvSpPr>
          <p:nvPr/>
        </p:nvSpPr>
        <p:spPr bwMode="auto">
          <a:xfrm>
            <a:off x="713576" y="772964"/>
            <a:ext cx="307842"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2" name="Rectangle 4"/>
          <p:cNvSpPr>
            <a:spLocks noChangeArrowheads="1"/>
          </p:cNvSpPr>
          <p:nvPr/>
        </p:nvSpPr>
        <p:spPr bwMode="auto">
          <a:xfrm>
            <a:off x="1226074" y="725339"/>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3" name="Rectangle 5"/>
          <p:cNvSpPr>
            <a:spLocks noChangeArrowheads="1"/>
          </p:cNvSpPr>
          <p:nvPr/>
        </p:nvSpPr>
        <p:spPr bwMode="auto">
          <a:xfrm>
            <a:off x="1742012" y="703113"/>
            <a:ext cx="30784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4" name="Line 6"/>
          <p:cNvSpPr>
            <a:spLocks noChangeShapeType="1"/>
          </p:cNvSpPr>
          <p:nvPr/>
        </p:nvSpPr>
        <p:spPr bwMode="auto">
          <a:xfrm flipV="1">
            <a:off x="505481" y="8459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5" name="Line 7"/>
          <p:cNvSpPr>
            <a:spLocks noChangeShapeType="1"/>
          </p:cNvSpPr>
          <p:nvPr/>
        </p:nvSpPr>
        <p:spPr bwMode="auto">
          <a:xfrm>
            <a:off x="1021419" y="845988"/>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6" name="Line 8"/>
          <p:cNvSpPr>
            <a:spLocks noChangeShapeType="1"/>
          </p:cNvSpPr>
          <p:nvPr/>
        </p:nvSpPr>
        <p:spPr bwMode="auto">
          <a:xfrm>
            <a:off x="1535636" y="8459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7" name="Line 9"/>
          <p:cNvSpPr>
            <a:spLocks noChangeShapeType="1"/>
          </p:cNvSpPr>
          <p:nvPr/>
        </p:nvSpPr>
        <p:spPr bwMode="auto">
          <a:xfrm>
            <a:off x="2049854" y="8459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18" name="Rectangle 10"/>
          <p:cNvSpPr>
            <a:spLocks noChangeArrowheads="1"/>
          </p:cNvSpPr>
          <p:nvPr/>
        </p:nvSpPr>
        <p:spPr bwMode="auto">
          <a:xfrm>
            <a:off x="713576" y="1941364"/>
            <a:ext cx="307842"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19" name="Rectangle 11"/>
          <p:cNvSpPr>
            <a:spLocks noChangeArrowheads="1"/>
          </p:cNvSpPr>
          <p:nvPr/>
        </p:nvSpPr>
        <p:spPr bwMode="auto">
          <a:xfrm>
            <a:off x="1226074" y="1893739"/>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0" name="Rectangle 12"/>
          <p:cNvSpPr>
            <a:spLocks noChangeArrowheads="1"/>
          </p:cNvSpPr>
          <p:nvPr/>
        </p:nvSpPr>
        <p:spPr bwMode="auto">
          <a:xfrm>
            <a:off x="1742012" y="1868338"/>
            <a:ext cx="307842"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1" name="Line 13"/>
          <p:cNvSpPr>
            <a:spLocks noChangeShapeType="1"/>
          </p:cNvSpPr>
          <p:nvPr/>
        </p:nvSpPr>
        <p:spPr bwMode="auto">
          <a:xfrm flipV="1">
            <a:off x="505481" y="2012801"/>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2" name="Line 14"/>
          <p:cNvSpPr>
            <a:spLocks noChangeShapeType="1"/>
          </p:cNvSpPr>
          <p:nvPr/>
        </p:nvSpPr>
        <p:spPr bwMode="auto">
          <a:xfrm>
            <a:off x="1021419" y="2012801"/>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3" name="Line 15"/>
          <p:cNvSpPr>
            <a:spLocks noChangeShapeType="1"/>
          </p:cNvSpPr>
          <p:nvPr/>
        </p:nvSpPr>
        <p:spPr bwMode="auto">
          <a:xfrm>
            <a:off x="1535636" y="2012801"/>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4" name="Line 16"/>
          <p:cNvSpPr>
            <a:spLocks noChangeShapeType="1"/>
          </p:cNvSpPr>
          <p:nvPr/>
        </p:nvSpPr>
        <p:spPr bwMode="auto">
          <a:xfrm>
            <a:off x="2049854" y="2012801"/>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25" name="Rectangle 17"/>
          <p:cNvSpPr>
            <a:spLocks noChangeArrowheads="1"/>
          </p:cNvSpPr>
          <p:nvPr/>
        </p:nvSpPr>
        <p:spPr bwMode="auto">
          <a:xfrm>
            <a:off x="2256229" y="558651"/>
            <a:ext cx="744670" cy="1717675"/>
          </a:xfrm>
          <a:prstGeom prst="rect">
            <a:avLst/>
          </a:prstGeom>
          <a:solidFill>
            <a:srgbClr val="FFCCFF"/>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6" name="Rectangle 18"/>
          <p:cNvSpPr>
            <a:spLocks noChangeArrowheads="1"/>
          </p:cNvSpPr>
          <p:nvPr/>
        </p:nvSpPr>
        <p:spPr bwMode="auto">
          <a:xfrm flipH="1">
            <a:off x="4233990" y="772964"/>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7" name="Rectangle 19"/>
          <p:cNvSpPr>
            <a:spLocks noChangeArrowheads="1"/>
          </p:cNvSpPr>
          <p:nvPr/>
        </p:nvSpPr>
        <p:spPr bwMode="auto">
          <a:xfrm flipH="1">
            <a:off x="3721492" y="725339"/>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8" name="Rectangle 20"/>
          <p:cNvSpPr>
            <a:spLocks noChangeArrowheads="1"/>
          </p:cNvSpPr>
          <p:nvPr/>
        </p:nvSpPr>
        <p:spPr bwMode="auto">
          <a:xfrm flipH="1">
            <a:off x="3203834" y="703113"/>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29" name="Line 21"/>
          <p:cNvSpPr>
            <a:spLocks noChangeShapeType="1"/>
          </p:cNvSpPr>
          <p:nvPr/>
        </p:nvSpPr>
        <p:spPr bwMode="auto">
          <a:xfrm flipV="1">
            <a:off x="4536672" y="8459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0" name="Line 22"/>
          <p:cNvSpPr>
            <a:spLocks noChangeShapeType="1"/>
          </p:cNvSpPr>
          <p:nvPr/>
        </p:nvSpPr>
        <p:spPr bwMode="auto">
          <a:xfrm rot="10800000" flipH="1">
            <a:off x="4029334" y="84598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1" name="Line 23"/>
          <p:cNvSpPr>
            <a:spLocks noChangeShapeType="1"/>
          </p:cNvSpPr>
          <p:nvPr/>
        </p:nvSpPr>
        <p:spPr bwMode="auto">
          <a:xfrm>
            <a:off x="3513398" y="845988"/>
            <a:ext cx="20809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2" name="Line 24"/>
          <p:cNvSpPr>
            <a:spLocks noChangeShapeType="1"/>
          </p:cNvSpPr>
          <p:nvPr/>
        </p:nvSpPr>
        <p:spPr bwMode="auto">
          <a:xfrm>
            <a:off x="3000900" y="845988"/>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3" name="Rectangle 25"/>
          <p:cNvSpPr>
            <a:spLocks noChangeArrowheads="1"/>
          </p:cNvSpPr>
          <p:nvPr/>
        </p:nvSpPr>
        <p:spPr bwMode="auto">
          <a:xfrm flipH="1">
            <a:off x="4233990" y="1941364"/>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34" name="Rectangle 26"/>
          <p:cNvSpPr>
            <a:spLocks noChangeArrowheads="1"/>
          </p:cNvSpPr>
          <p:nvPr/>
        </p:nvSpPr>
        <p:spPr bwMode="auto">
          <a:xfrm flipH="1">
            <a:off x="3721492" y="1893739"/>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35" name="Rectangle 27"/>
          <p:cNvSpPr>
            <a:spLocks noChangeArrowheads="1"/>
          </p:cNvSpPr>
          <p:nvPr/>
        </p:nvSpPr>
        <p:spPr bwMode="auto">
          <a:xfrm flipH="1">
            <a:off x="3203834" y="1868338"/>
            <a:ext cx="309563"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36" name="Line 28"/>
          <p:cNvSpPr>
            <a:spLocks noChangeShapeType="1"/>
          </p:cNvSpPr>
          <p:nvPr/>
        </p:nvSpPr>
        <p:spPr bwMode="auto">
          <a:xfrm flipV="1">
            <a:off x="4536672" y="2012801"/>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7" name="Line 29"/>
          <p:cNvSpPr>
            <a:spLocks noChangeShapeType="1"/>
          </p:cNvSpPr>
          <p:nvPr/>
        </p:nvSpPr>
        <p:spPr bwMode="auto">
          <a:xfrm>
            <a:off x="4029334" y="2012801"/>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8" name="Line 30"/>
          <p:cNvSpPr>
            <a:spLocks noChangeShapeType="1"/>
          </p:cNvSpPr>
          <p:nvPr/>
        </p:nvSpPr>
        <p:spPr bwMode="auto">
          <a:xfrm>
            <a:off x="3513398" y="2012801"/>
            <a:ext cx="20809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39" name="Line 31"/>
          <p:cNvSpPr>
            <a:spLocks noChangeShapeType="1"/>
          </p:cNvSpPr>
          <p:nvPr/>
        </p:nvSpPr>
        <p:spPr bwMode="auto">
          <a:xfrm>
            <a:off x="3000900" y="2012801"/>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0" name="Rectangle 32"/>
          <p:cNvSpPr>
            <a:spLocks noChangeArrowheads="1"/>
          </p:cNvSpPr>
          <p:nvPr/>
        </p:nvSpPr>
        <p:spPr bwMode="auto">
          <a:xfrm>
            <a:off x="713576" y="1344464"/>
            <a:ext cx="307842"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1" name="Rectangle 33"/>
          <p:cNvSpPr>
            <a:spLocks noChangeArrowheads="1"/>
          </p:cNvSpPr>
          <p:nvPr/>
        </p:nvSpPr>
        <p:spPr bwMode="auto">
          <a:xfrm>
            <a:off x="1226074" y="1296839"/>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2" name="Rectangle 34"/>
          <p:cNvSpPr>
            <a:spLocks noChangeArrowheads="1"/>
          </p:cNvSpPr>
          <p:nvPr/>
        </p:nvSpPr>
        <p:spPr bwMode="auto">
          <a:xfrm>
            <a:off x="1742012" y="1274613"/>
            <a:ext cx="30784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3" name="Line 35"/>
          <p:cNvSpPr>
            <a:spLocks noChangeShapeType="1"/>
          </p:cNvSpPr>
          <p:nvPr/>
        </p:nvSpPr>
        <p:spPr bwMode="auto">
          <a:xfrm flipV="1">
            <a:off x="505481" y="14174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4" name="Line 36"/>
          <p:cNvSpPr>
            <a:spLocks noChangeShapeType="1"/>
          </p:cNvSpPr>
          <p:nvPr/>
        </p:nvSpPr>
        <p:spPr bwMode="auto">
          <a:xfrm>
            <a:off x="1021419" y="1417488"/>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5" name="Line 37"/>
          <p:cNvSpPr>
            <a:spLocks noChangeShapeType="1"/>
          </p:cNvSpPr>
          <p:nvPr/>
        </p:nvSpPr>
        <p:spPr bwMode="auto">
          <a:xfrm>
            <a:off x="1535636" y="14174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6" name="Line 38"/>
          <p:cNvSpPr>
            <a:spLocks noChangeShapeType="1"/>
          </p:cNvSpPr>
          <p:nvPr/>
        </p:nvSpPr>
        <p:spPr bwMode="auto">
          <a:xfrm>
            <a:off x="2049854" y="141748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47" name="Rectangle 39"/>
          <p:cNvSpPr>
            <a:spLocks noChangeArrowheads="1"/>
          </p:cNvSpPr>
          <p:nvPr/>
        </p:nvSpPr>
        <p:spPr bwMode="auto">
          <a:xfrm flipH="1">
            <a:off x="4233990" y="1344464"/>
            <a:ext cx="30784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8" name="Rectangle 40"/>
          <p:cNvSpPr>
            <a:spLocks noChangeArrowheads="1"/>
          </p:cNvSpPr>
          <p:nvPr/>
        </p:nvSpPr>
        <p:spPr bwMode="auto">
          <a:xfrm flipH="1">
            <a:off x="3721492" y="1296839"/>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49" name="Rectangle 41"/>
          <p:cNvSpPr>
            <a:spLocks noChangeArrowheads="1"/>
          </p:cNvSpPr>
          <p:nvPr/>
        </p:nvSpPr>
        <p:spPr bwMode="auto">
          <a:xfrm flipH="1">
            <a:off x="3203834" y="1274613"/>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50" name="Line 42"/>
          <p:cNvSpPr>
            <a:spLocks noChangeShapeType="1"/>
          </p:cNvSpPr>
          <p:nvPr/>
        </p:nvSpPr>
        <p:spPr bwMode="auto">
          <a:xfrm flipV="1">
            <a:off x="4536672" y="141748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1" name="Line 43"/>
          <p:cNvSpPr>
            <a:spLocks noChangeShapeType="1"/>
          </p:cNvSpPr>
          <p:nvPr/>
        </p:nvSpPr>
        <p:spPr bwMode="auto">
          <a:xfrm rot="10800000" flipH="1">
            <a:off x="4029334" y="141748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2" name="Line 44"/>
          <p:cNvSpPr>
            <a:spLocks noChangeShapeType="1"/>
          </p:cNvSpPr>
          <p:nvPr/>
        </p:nvSpPr>
        <p:spPr bwMode="auto">
          <a:xfrm>
            <a:off x="3513398" y="1417488"/>
            <a:ext cx="20809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3" name="Line 45"/>
          <p:cNvSpPr>
            <a:spLocks noChangeShapeType="1"/>
          </p:cNvSpPr>
          <p:nvPr/>
        </p:nvSpPr>
        <p:spPr bwMode="auto">
          <a:xfrm>
            <a:off x="3000900" y="1417488"/>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54" name="Text Box 46"/>
          <p:cNvSpPr txBox="1">
            <a:spLocks noChangeArrowheads="1"/>
          </p:cNvSpPr>
          <p:nvPr/>
        </p:nvSpPr>
        <p:spPr bwMode="auto">
          <a:xfrm>
            <a:off x="348981" y="404664"/>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1</a:t>
            </a:r>
          </a:p>
        </p:txBody>
      </p:sp>
      <p:sp>
        <p:nvSpPr>
          <p:cNvPr id="964655" name="Text Box 47"/>
          <p:cNvSpPr txBox="1">
            <a:spLocks noChangeArrowheads="1"/>
          </p:cNvSpPr>
          <p:nvPr/>
        </p:nvSpPr>
        <p:spPr bwMode="auto">
          <a:xfrm>
            <a:off x="347260" y="1563539"/>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3</a:t>
            </a:r>
          </a:p>
        </p:txBody>
      </p:sp>
      <p:sp>
        <p:nvSpPr>
          <p:cNvPr id="964656" name="Text Box 48"/>
          <p:cNvSpPr txBox="1">
            <a:spLocks noChangeArrowheads="1"/>
          </p:cNvSpPr>
          <p:nvPr/>
        </p:nvSpPr>
        <p:spPr bwMode="auto">
          <a:xfrm>
            <a:off x="347260" y="960289"/>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2</a:t>
            </a:r>
          </a:p>
        </p:txBody>
      </p:sp>
      <p:sp>
        <p:nvSpPr>
          <p:cNvPr id="964657" name="Text Box 49"/>
          <p:cNvSpPr txBox="1">
            <a:spLocks noChangeArrowheads="1"/>
          </p:cNvSpPr>
          <p:nvPr/>
        </p:nvSpPr>
        <p:spPr bwMode="auto">
          <a:xfrm>
            <a:off x="4519475" y="455464"/>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1</a:t>
            </a:r>
          </a:p>
        </p:txBody>
      </p:sp>
      <p:sp>
        <p:nvSpPr>
          <p:cNvPr id="964658" name="Text Box 50"/>
          <p:cNvSpPr txBox="1">
            <a:spLocks noChangeArrowheads="1"/>
          </p:cNvSpPr>
          <p:nvPr/>
        </p:nvSpPr>
        <p:spPr bwMode="auto">
          <a:xfrm>
            <a:off x="4519475" y="1060301"/>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2</a:t>
            </a:r>
          </a:p>
        </p:txBody>
      </p:sp>
      <p:sp>
        <p:nvSpPr>
          <p:cNvPr id="964659" name="Freeform 51"/>
          <p:cNvSpPr>
            <a:spLocks/>
          </p:cNvSpPr>
          <p:nvPr/>
        </p:nvSpPr>
        <p:spPr bwMode="auto">
          <a:xfrm>
            <a:off x="909633" y="630088"/>
            <a:ext cx="3539331" cy="571500"/>
          </a:xfrm>
          <a:custGeom>
            <a:avLst/>
            <a:gdLst>
              <a:gd name="T0" fmla="*/ 0 w 2064"/>
              <a:gd name="T1" fmla="*/ 0 h 384"/>
              <a:gd name="T2" fmla="*/ 816 w 2064"/>
              <a:gd name="T3" fmla="*/ 0 h 384"/>
              <a:gd name="T4" fmla="*/ 1248 w 2064"/>
              <a:gd name="T5" fmla="*/ 384 h 384"/>
              <a:gd name="T6" fmla="*/ 2064 w 2064"/>
              <a:gd name="T7" fmla="*/ 384 h 384"/>
            </a:gdLst>
            <a:ahLst/>
            <a:cxnLst>
              <a:cxn ang="0">
                <a:pos x="T0" y="T1"/>
              </a:cxn>
              <a:cxn ang="0">
                <a:pos x="T2" y="T3"/>
              </a:cxn>
              <a:cxn ang="0">
                <a:pos x="T4" y="T5"/>
              </a:cxn>
              <a:cxn ang="0">
                <a:pos x="T6" y="T7"/>
              </a:cxn>
            </a:cxnLst>
            <a:rect l="0" t="0" r="r" b="b"/>
            <a:pathLst>
              <a:path w="2064" h="384">
                <a:moveTo>
                  <a:pt x="0" y="0"/>
                </a:moveTo>
                <a:lnTo>
                  <a:pt x="816" y="0"/>
                </a:lnTo>
                <a:lnTo>
                  <a:pt x="1248" y="384"/>
                </a:lnTo>
                <a:lnTo>
                  <a:pt x="2064" y="384"/>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0" name="Text Box 52"/>
          <p:cNvSpPr txBox="1">
            <a:spLocks noChangeArrowheads="1"/>
          </p:cNvSpPr>
          <p:nvPr/>
        </p:nvSpPr>
        <p:spPr bwMode="auto">
          <a:xfrm>
            <a:off x="2424768" y="958702"/>
            <a:ext cx="44114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存</a:t>
            </a:r>
          </a:p>
          <a:p>
            <a:r>
              <a:rPr kumimoji="1" lang="zh-CN" altLang="en-US" sz="2000" b="1">
                <a:solidFill>
                  <a:srgbClr val="0000CC"/>
                </a:solidFill>
                <a:latin typeface="+mn-lt"/>
                <a:ea typeface="黑体" pitchFamily="2" charset="-122"/>
              </a:rPr>
              <a:t>储</a:t>
            </a:r>
          </a:p>
          <a:p>
            <a:r>
              <a:rPr kumimoji="1" lang="zh-CN" altLang="en-US" sz="2000" b="1">
                <a:solidFill>
                  <a:srgbClr val="0000CC"/>
                </a:solidFill>
                <a:latin typeface="+mn-lt"/>
                <a:ea typeface="黑体" pitchFamily="2" charset="-122"/>
              </a:rPr>
              <a:t>器</a:t>
            </a:r>
          </a:p>
        </p:txBody>
      </p:sp>
      <p:sp>
        <p:nvSpPr>
          <p:cNvPr id="964661" name="Rectangle 53"/>
          <p:cNvSpPr>
            <a:spLocks noChangeArrowheads="1"/>
          </p:cNvSpPr>
          <p:nvPr/>
        </p:nvSpPr>
        <p:spPr bwMode="auto">
          <a:xfrm>
            <a:off x="5835411" y="1196791"/>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2" name="Rectangle 54"/>
          <p:cNvSpPr>
            <a:spLocks noChangeArrowheads="1"/>
          </p:cNvSpPr>
          <p:nvPr/>
        </p:nvSpPr>
        <p:spPr bwMode="auto">
          <a:xfrm>
            <a:off x="6347908" y="1149166"/>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3" name="Rectangle 55"/>
          <p:cNvSpPr>
            <a:spLocks noChangeArrowheads="1"/>
          </p:cNvSpPr>
          <p:nvPr/>
        </p:nvSpPr>
        <p:spPr bwMode="auto">
          <a:xfrm>
            <a:off x="6863846" y="1126940"/>
            <a:ext cx="30784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4" name="Line 56"/>
          <p:cNvSpPr>
            <a:spLocks noChangeShapeType="1"/>
          </p:cNvSpPr>
          <p:nvPr/>
        </p:nvSpPr>
        <p:spPr bwMode="auto">
          <a:xfrm flipV="1">
            <a:off x="5627316" y="12698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5" name="Line 57"/>
          <p:cNvSpPr>
            <a:spLocks noChangeShapeType="1"/>
          </p:cNvSpPr>
          <p:nvPr/>
        </p:nvSpPr>
        <p:spPr bwMode="auto">
          <a:xfrm>
            <a:off x="6143253" y="12698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6" name="Line 58"/>
          <p:cNvSpPr>
            <a:spLocks noChangeShapeType="1"/>
          </p:cNvSpPr>
          <p:nvPr/>
        </p:nvSpPr>
        <p:spPr bwMode="auto">
          <a:xfrm>
            <a:off x="6657470" y="12698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7" name="Line 59"/>
          <p:cNvSpPr>
            <a:spLocks noChangeShapeType="1"/>
          </p:cNvSpPr>
          <p:nvPr/>
        </p:nvSpPr>
        <p:spPr bwMode="auto">
          <a:xfrm>
            <a:off x="7171688" y="12698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68" name="Rectangle 60"/>
          <p:cNvSpPr>
            <a:spLocks noChangeArrowheads="1"/>
          </p:cNvSpPr>
          <p:nvPr/>
        </p:nvSpPr>
        <p:spPr bwMode="auto">
          <a:xfrm>
            <a:off x="5835411" y="2365191"/>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69" name="Rectangle 61"/>
          <p:cNvSpPr>
            <a:spLocks noChangeArrowheads="1"/>
          </p:cNvSpPr>
          <p:nvPr/>
        </p:nvSpPr>
        <p:spPr bwMode="auto">
          <a:xfrm>
            <a:off x="6347908" y="2317566"/>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0" name="Rectangle 62"/>
          <p:cNvSpPr>
            <a:spLocks noChangeArrowheads="1"/>
          </p:cNvSpPr>
          <p:nvPr/>
        </p:nvSpPr>
        <p:spPr bwMode="auto">
          <a:xfrm>
            <a:off x="6863846" y="2292165"/>
            <a:ext cx="307843"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1" name="Line 63"/>
          <p:cNvSpPr>
            <a:spLocks noChangeShapeType="1"/>
          </p:cNvSpPr>
          <p:nvPr/>
        </p:nvSpPr>
        <p:spPr bwMode="auto">
          <a:xfrm flipV="1">
            <a:off x="5627316" y="243662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2" name="Line 64"/>
          <p:cNvSpPr>
            <a:spLocks noChangeShapeType="1"/>
          </p:cNvSpPr>
          <p:nvPr/>
        </p:nvSpPr>
        <p:spPr bwMode="auto">
          <a:xfrm>
            <a:off x="6143253" y="243662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3" name="Line 65"/>
          <p:cNvSpPr>
            <a:spLocks noChangeShapeType="1"/>
          </p:cNvSpPr>
          <p:nvPr/>
        </p:nvSpPr>
        <p:spPr bwMode="auto">
          <a:xfrm>
            <a:off x="6657470" y="243662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4" name="Line 66"/>
          <p:cNvSpPr>
            <a:spLocks noChangeShapeType="1"/>
          </p:cNvSpPr>
          <p:nvPr/>
        </p:nvSpPr>
        <p:spPr bwMode="auto">
          <a:xfrm>
            <a:off x="7171688" y="243662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5" name="Rectangle 67"/>
          <p:cNvSpPr>
            <a:spLocks noChangeArrowheads="1"/>
          </p:cNvSpPr>
          <p:nvPr/>
        </p:nvSpPr>
        <p:spPr bwMode="auto">
          <a:xfrm flipH="1">
            <a:off x="8741858" y="1196791"/>
            <a:ext cx="30956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6" name="Rectangle 68"/>
          <p:cNvSpPr>
            <a:spLocks noChangeArrowheads="1"/>
          </p:cNvSpPr>
          <p:nvPr/>
        </p:nvSpPr>
        <p:spPr bwMode="auto">
          <a:xfrm flipH="1">
            <a:off x="8229361" y="1149166"/>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7" name="Rectangle 69"/>
          <p:cNvSpPr>
            <a:spLocks noChangeArrowheads="1"/>
          </p:cNvSpPr>
          <p:nvPr/>
        </p:nvSpPr>
        <p:spPr bwMode="auto">
          <a:xfrm flipH="1">
            <a:off x="7711704" y="1126940"/>
            <a:ext cx="31128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78" name="Line 70"/>
          <p:cNvSpPr>
            <a:spLocks noChangeShapeType="1"/>
          </p:cNvSpPr>
          <p:nvPr/>
        </p:nvSpPr>
        <p:spPr bwMode="auto">
          <a:xfrm flipV="1">
            <a:off x="9044541" y="12698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79" name="Line 71"/>
          <p:cNvSpPr>
            <a:spLocks noChangeShapeType="1"/>
          </p:cNvSpPr>
          <p:nvPr/>
        </p:nvSpPr>
        <p:spPr bwMode="auto">
          <a:xfrm rot="10800000" flipH="1">
            <a:off x="8537203" y="12698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0" name="Line 72"/>
          <p:cNvSpPr>
            <a:spLocks noChangeShapeType="1"/>
          </p:cNvSpPr>
          <p:nvPr/>
        </p:nvSpPr>
        <p:spPr bwMode="auto">
          <a:xfrm>
            <a:off x="8022985" y="12698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1" name="Line 73"/>
          <p:cNvSpPr>
            <a:spLocks noChangeShapeType="1"/>
          </p:cNvSpPr>
          <p:nvPr/>
        </p:nvSpPr>
        <p:spPr bwMode="auto">
          <a:xfrm>
            <a:off x="7508769" y="1269815"/>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2" name="Rectangle 74"/>
          <p:cNvSpPr>
            <a:spLocks noChangeArrowheads="1"/>
          </p:cNvSpPr>
          <p:nvPr/>
        </p:nvSpPr>
        <p:spPr bwMode="auto">
          <a:xfrm flipH="1">
            <a:off x="8741858" y="2365191"/>
            <a:ext cx="30956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83" name="Rectangle 75"/>
          <p:cNvSpPr>
            <a:spLocks noChangeArrowheads="1"/>
          </p:cNvSpPr>
          <p:nvPr/>
        </p:nvSpPr>
        <p:spPr bwMode="auto">
          <a:xfrm flipH="1">
            <a:off x="8229361" y="2317566"/>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84" name="Rectangle 76"/>
          <p:cNvSpPr>
            <a:spLocks noChangeArrowheads="1"/>
          </p:cNvSpPr>
          <p:nvPr/>
        </p:nvSpPr>
        <p:spPr bwMode="auto">
          <a:xfrm flipH="1">
            <a:off x="7711704" y="2292165"/>
            <a:ext cx="311282" cy="287338"/>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85" name="Line 77"/>
          <p:cNvSpPr>
            <a:spLocks noChangeShapeType="1"/>
          </p:cNvSpPr>
          <p:nvPr/>
        </p:nvSpPr>
        <p:spPr bwMode="auto">
          <a:xfrm flipV="1">
            <a:off x="9044541" y="2436628"/>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6" name="Line 78"/>
          <p:cNvSpPr>
            <a:spLocks noChangeShapeType="1"/>
          </p:cNvSpPr>
          <p:nvPr/>
        </p:nvSpPr>
        <p:spPr bwMode="auto">
          <a:xfrm>
            <a:off x="8537203" y="2436628"/>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7" name="Line 79"/>
          <p:cNvSpPr>
            <a:spLocks noChangeShapeType="1"/>
          </p:cNvSpPr>
          <p:nvPr/>
        </p:nvSpPr>
        <p:spPr bwMode="auto">
          <a:xfrm>
            <a:off x="8022985" y="2436628"/>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8" name="Line 80"/>
          <p:cNvSpPr>
            <a:spLocks noChangeShapeType="1"/>
          </p:cNvSpPr>
          <p:nvPr/>
        </p:nvSpPr>
        <p:spPr bwMode="auto">
          <a:xfrm>
            <a:off x="7508769" y="2436628"/>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89" name="Rectangle 81"/>
          <p:cNvSpPr>
            <a:spLocks noChangeArrowheads="1"/>
          </p:cNvSpPr>
          <p:nvPr/>
        </p:nvSpPr>
        <p:spPr bwMode="auto">
          <a:xfrm>
            <a:off x="5835411" y="1768291"/>
            <a:ext cx="30784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0" name="Rectangle 82"/>
          <p:cNvSpPr>
            <a:spLocks noChangeArrowheads="1"/>
          </p:cNvSpPr>
          <p:nvPr/>
        </p:nvSpPr>
        <p:spPr bwMode="auto">
          <a:xfrm>
            <a:off x="6347908" y="1720666"/>
            <a:ext cx="30956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1" name="Rectangle 83"/>
          <p:cNvSpPr>
            <a:spLocks noChangeArrowheads="1"/>
          </p:cNvSpPr>
          <p:nvPr/>
        </p:nvSpPr>
        <p:spPr bwMode="auto">
          <a:xfrm>
            <a:off x="6863846" y="1698440"/>
            <a:ext cx="30784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2" name="Line 84"/>
          <p:cNvSpPr>
            <a:spLocks noChangeShapeType="1"/>
          </p:cNvSpPr>
          <p:nvPr/>
        </p:nvSpPr>
        <p:spPr bwMode="auto">
          <a:xfrm flipV="1">
            <a:off x="5627316" y="18413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3" name="Line 85"/>
          <p:cNvSpPr>
            <a:spLocks noChangeShapeType="1"/>
          </p:cNvSpPr>
          <p:nvPr/>
        </p:nvSpPr>
        <p:spPr bwMode="auto">
          <a:xfrm>
            <a:off x="6143253" y="18413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4" name="Line 86"/>
          <p:cNvSpPr>
            <a:spLocks noChangeShapeType="1"/>
          </p:cNvSpPr>
          <p:nvPr/>
        </p:nvSpPr>
        <p:spPr bwMode="auto">
          <a:xfrm>
            <a:off x="6657470" y="18413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5" name="Line 87"/>
          <p:cNvSpPr>
            <a:spLocks noChangeShapeType="1"/>
          </p:cNvSpPr>
          <p:nvPr/>
        </p:nvSpPr>
        <p:spPr bwMode="auto">
          <a:xfrm>
            <a:off x="7171688" y="18413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696" name="Rectangle 88"/>
          <p:cNvSpPr>
            <a:spLocks noChangeArrowheads="1"/>
          </p:cNvSpPr>
          <p:nvPr/>
        </p:nvSpPr>
        <p:spPr bwMode="auto">
          <a:xfrm flipH="1">
            <a:off x="8741858" y="1768291"/>
            <a:ext cx="30956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7" name="Rectangle 89"/>
          <p:cNvSpPr>
            <a:spLocks noChangeArrowheads="1"/>
          </p:cNvSpPr>
          <p:nvPr/>
        </p:nvSpPr>
        <p:spPr bwMode="auto">
          <a:xfrm flipH="1">
            <a:off x="8229361" y="1720666"/>
            <a:ext cx="307843" cy="23971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8" name="Rectangle 90"/>
          <p:cNvSpPr>
            <a:spLocks noChangeArrowheads="1"/>
          </p:cNvSpPr>
          <p:nvPr/>
        </p:nvSpPr>
        <p:spPr bwMode="auto">
          <a:xfrm flipH="1">
            <a:off x="7711704" y="1698440"/>
            <a:ext cx="311282"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699" name="Line 91"/>
          <p:cNvSpPr>
            <a:spLocks noChangeShapeType="1"/>
          </p:cNvSpPr>
          <p:nvPr/>
        </p:nvSpPr>
        <p:spPr bwMode="auto">
          <a:xfrm flipV="1">
            <a:off x="9044541" y="1841315"/>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0" name="Line 92"/>
          <p:cNvSpPr>
            <a:spLocks noChangeShapeType="1"/>
          </p:cNvSpPr>
          <p:nvPr/>
        </p:nvSpPr>
        <p:spPr bwMode="auto">
          <a:xfrm rot="10800000" flipH="1">
            <a:off x="8537203" y="1841315"/>
            <a:ext cx="20465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1" name="Line 93"/>
          <p:cNvSpPr>
            <a:spLocks noChangeShapeType="1"/>
          </p:cNvSpPr>
          <p:nvPr/>
        </p:nvSpPr>
        <p:spPr bwMode="auto">
          <a:xfrm>
            <a:off x="8022985" y="1841315"/>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2" name="Line 94"/>
          <p:cNvSpPr>
            <a:spLocks noChangeShapeType="1"/>
          </p:cNvSpPr>
          <p:nvPr/>
        </p:nvSpPr>
        <p:spPr bwMode="auto">
          <a:xfrm>
            <a:off x="7508769" y="1841315"/>
            <a:ext cx="2029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03" name="Text Box 95"/>
          <p:cNvSpPr txBox="1">
            <a:spLocks noChangeArrowheads="1"/>
          </p:cNvSpPr>
          <p:nvPr/>
        </p:nvSpPr>
        <p:spPr bwMode="auto">
          <a:xfrm>
            <a:off x="5458776" y="858654"/>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1</a:t>
            </a:r>
          </a:p>
        </p:txBody>
      </p:sp>
      <p:sp>
        <p:nvSpPr>
          <p:cNvPr id="964704" name="Text Box 96"/>
          <p:cNvSpPr txBox="1">
            <a:spLocks noChangeArrowheads="1"/>
          </p:cNvSpPr>
          <p:nvPr/>
        </p:nvSpPr>
        <p:spPr bwMode="auto">
          <a:xfrm>
            <a:off x="5457056" y="2015941"/>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3</a:t>
            </a:r>
          </a:p>
        </p:txBody>
      </p:sp>
      <p:sp>
        <p:nvSpPr>
          <p:cNvPr id="964705" name="Text Box 97"/>
          <p:cNvSpPr txBox="1">
            <a:spLocks noChangeArrowheads="1"/>
          </p:cNvSpPr>
          <p:nvPr/>
        </p:nvSpPr>
        <p:spPr bwMode="auto">
          <a:xfrm>
            <a:off x="5457056" y="1412691"/>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2</a:t>
            </a:r>
          </a:p>
        </p:txBody>
      </p:sp>
      <p:sp>
        <p:nvSpPr>
          <p:cNvPr id="964706" name="Text Box 98"/>
          <p:cNvSpPr txBox="1">
            <a:spLocks noChangeArrowheads="1"/>
          </p:cNvSpPr>
          <p:nvPr/>
        </p:nvSpPr>
        <p:spPr bwMode="auto">
          <a:xfrm>
            <a:off x="8998107" y="879291"/>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1</a:t>
            </a:r>
          </a:p>
        </p:txBody>
      </p:sp>
      <p:sp>
        <p:nvSpPr>
          <p:cNvPr id="964707" name="Text Box 99"/>
          <p:cNvSpPr txBox="1">
            <a:spLocks noChangeArrowheads="1"/>
          </p:cNvSpPr>
          <p:nvPr/>
        </p:nvSpPr>
        <p:spPr bwMode="auto">
          <a:xfrm>
            <a:off x="8999827" y="1484128"/>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2</a:t>
            </a:r>
          </a:p>
        </p:txBody>
      </p:sp>
      <p:sp>
        <p:nvSpPr>
          <p:cNvPr id="964708" name="AutoShape 100"/>
          <p:cNvSpPr>
            <a:spLocks noChangeArrowheads="1"/>
          </p:cNvSpPr>
          <p:nvPr/>
        </p:nvSpPr>
        <p:spPr bwMode="auto">
          <a:xfrm>
            <a:off x="7238761" y="768165"/>
            <a:ext cx="395552" cy="2001838"/>
          </a:xfrm>
          <a:prstGeom prst="upDownArrow">
            <a:avLst>
              <a:gd name="adj1" fmla="val 50000"/>
              <a:gd name="adj2" fmla="val 56273"/>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964709" name="Freeform 101"/>
          <p:cNvSpPr>
            <a:spLocks/>
          </p:cNvSpPr>
          <p:nvPr/>
        </p:nvSpPr>
        <p:spPr bwMode="auto">
          <a:xfrm>
            <a:off x="6029747" y="1045979"/>
            <a:ext cx="2817019" cy="579437"/>
          </a:xfrm>
          <a:custGeom>
            <a:avLst/>
            <a:gdLst>
              <a:gd name="T0" fmla="*/ 0 w 1680"/>
              <a:gd name="T1" fmla="*/ 6 h 390"/>
              <a:gd name="T2" fmla="*/ 840 w 1680"/>
              <a:gd name="T3" fmla="*/ 0 h 390"/>
              <a:gd name="T4" fmla="*/ 840 w 1680"/>
              <a:gd name="T5" fmla="*/ 390 h 390"/>
              <a:gd name="T6" fmla="*/ 1680 w 1680"/>
              <a:gd name="T7" fmla="*/ 390 h 390"/>
            </a:gdLst>
            <a:ahLst/>
            <a:cxnLst>
              <a:cxn ang="0">
                <a:pos x="T0" y="T1"/>
              </a:cxn>
              <a:cxn ang="0">
                <a:pos x="T2" y="T3"/>
              </a:cxn>
              <a:cxn ang="0">
                <a:pos x="T4" y="T5"/>
              </a:cxn>
              <a:cxn ang="0">
                <a:pos x="T6" y="T7"/>
              </a:cxn>
            </a:cxnLst>
            <a:rect l="0" t="0" r="r" b="b"/>
            <a:pathLst>
              <a:path w="1680" h="390">
                <a:moveTo>
                  <a:pt x="0" y="6"/>
                </a:moveTo>
                <a:lnTo>
                  <a:pt x="840" y="0"/>
                </a:lnTo>
                <a:lnTo>
                  <a:pt x="840" y="390"/>
                </a:lnTo>
                <a:lnTo>
                  <a:pt x="1680" y="390"/>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0" name="Rectangle 102"/>
          <p:cNvSpPr>
            <a:spLocks noChangeArrowheads="1"/>
          </p:cNvSpPr>
          <p:nvPr/>
        </p:nvSpPr>
        <p:spPr bwMode="auto">
          <a:xfrm>
            <a:off x="3063302" y="3270784"/>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1" name="Rectangle 103"/>
          <p:cNvSpPr>
            <a:spLocks noChangeArrowheads="1"/>
          </p:cNvSpPr>
          <p:nvPr/>
        </p:nvSpPr>
        <p:spPr bwMode="auto">
          <a:xfrm>
            <a:off x="3577519" y="3224747"/>
            <a:ext cx="307842" cy="23812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2" name="Rectangle 104"/>
          <p:cNvSpPr>
            <a:spLocks noChangeArrowheads="1"/>
          </p:cNvSpPr>
          <p:nvPr/>
        </p:nvSpPr>
        <p:spPr bwMode="auto">
          <a:xfrm>
            <a:off x="4091736" y="3200934"/>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3" name="Line 105"/>
          <p:cNvSpPr>
            <a:spLocks noChangeShapeType="1"/>
          </p:cNvSpPr>
          <p:nvPr/>
        </p:nvSpPr>
        <p:spPr bwMode="auto">
          <a:xfrm flipV="1">
            <a:off x="2856927" y="3343809"/>
            <a:ext cx="2115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4" name="Line 106"/>
          <p:cNvSpPr>
            <a:spLocks noChangeShapeType="1"/>
          </p:cNvSpPr>
          <p:nvPr/>
        </p:nvSpPr>
        <p:spPr bwMode="auto">
          <a:xfrm>
            <a:off x="3371144" y="33438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5" name="Line 107"/>
          <p:cNvSpPr>
            <a:spLocks noChangeShapeType="1"/>
          </p:cNvSpPr>
          <p:nvPr/>
        </p:nvSpPr>
        <p:spPr bwMode="auto">
          <a:xfrm>
            <a:off x="3885361" y="33438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6" name="Line 108"/>
          <p:cNvSpPr>
            <a:spLocks noChangeShapeType="1"/>
          </p:cNvSpPr>
          <p:nvPr/>
        </p:nvSpPr>
        <p:spPr bwMode="auto">
          <a:xfrm>
            <a:off x="4401299" y="3343809"/>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17" name="Text Box 109"/>
          <p:cNvSpPr txBox="1">
            <a:spLocks noChangeArrowheads="1"/>
          </p:cNvSpPr>
          <p:nvPr/>
        </p:nvSpPr>
        <p:spPr bwMode="auto">
          <a:xfrm>
            <a:off x="2672909" y="2932647"/>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1</a:t>
            </a:r>
          </a:p>
        </p:txBody>
      </p:sp>
      <p:sp>
        <p:nvSpPr>
          <p:cNvPr id="964718" name="Rectangle 110"/>
          <p:cNvSpPr>
            <a:spLocks noChangeArrowheads="1"/>
          </p:cNvSpPr>
          <p:nvPr/>
        </p:nvSpPr>
        <p:spPr bwMode="auto">
          <a:xfrm>
            <a:off x="3068461" y="4402672"/>
            <a:ext cx="309563" cy="144463"/>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19" name="Rectangle 111"/>
          <p:cNvSpPr>
            <a:spLocks noChangeArrowheads="1"/>
          </p:cNvSpPr>
          <p:nvPr/>
        </p:nvSpPr>
        <p:spPr bwMode="auto">
          <a:xfrm>
            <a:off x="3584399" y="4356635"/>
            <a:ext cx="307842" cy="23812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0" name="Rectangle 112"/>
          <p:cNvSpPr>
            <a:spLocks noChangeArrowheads="1"/>
          </p:cNvSpPr>
          <p:nvPr/>
        </p:nvSpPr>
        <p:spPr bwMode="auto">
          <a:xfrm>
            <a:off x="4096896" y="4332821"/>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1" name="Line 113"/>
          <p:cNvSpPr>
            <a:spLocks noChangeShapeType="1"/>
          </p:cNvSpPr>
          <p:nvPr/>
        </p:nvSpPr>
        <p:spPr bwMode="auto">
          <a:xfrm flipV="1">
            <a:off x="2863805" y="4475696"/>
            <a:ext cx="2132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2" name="Line 114"/>
          <p:cNvSpPr>
            <a:spLocks noChangeShapeType="1"/>
          </p:cNvSpPr>
          <p:nvPr/>
        </p:nvSpPr>
        <p:spPr bwMode="auto">
          <a:xfrm>
            <a:off x="3378023" y="4475696"/>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3" name="Line 115"/>
          <p:cNvSpPr>
            <a:spLocks noChangeShapeType="1"/>
          </p:cNvSpPr>
          <p:nvPr/>
        </p:nvSpPr>
        <p:spPr bwMode="auto">
          <a:xfrm>
            <a:off x="3892241" y="4475696"/>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4" name="Line 116"/>
          <p:cNvSpPr>
            <a:spLocks noChangeShapeType="1"/>
          </p:cNvSpPr>
          <p:nvPr/>
        </p:nvSpPr>
        <p:spPr bwMode="auto">
          <a:xfrm>
            <a:off x="4406459" y="4475696"/>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25" name="Text Box 117"/>
          <p:cNvSpPr txBox="1">
            <a:spLocks noChangeArrowheads="1"/>
          </p:cNvSpPr>
          <p:nvPr/>
        </p:nvSpPr>
        <p:spPr bwMode="auto">
          <a:xfrm>
            <a:off x="2660870" y="4091522"/>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3</a:t>
            </a:r>
          </a:p>
        </p:txBody>
      </p:sp>
      <p:sp>
        <p:nvSpPr>
          <p:cNvPr id="964726" name="Rectangle 118"/>
          <p:cNvSpPr>
            <a:spLocks noChangeArrowheads="1"/>
          </p:cNvSpPr>
          <p:nvPr/>
        </p:nvSpPr>
        <p:spPr bwMode="auto">
          <a:xfrm>
            <a:off x="3063302" y="3843872"/>
            <a:ext cx="307843" cy="14287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7" name="Rectangle 119"/>
          <p:cNvSpPr>
            <a:spLocks noChangeArrowheads="1"/>
          </p:cNvSpPr>
          <p:nvPr/>
        </p:nvSpPr>
        <p:spPr bwMode="auto">
          <a:xfrm>
            <a:off x="3577519" y="3796247"/>
            <a:ext cx="307842" cy="238125"/>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8" name="Rectangle 120"/>
          <p:cNvSpPr>
            <a:spLocks noChangeArrowheads="1"/>
          </p:cNvSpPr>
          <p:nvPr/>
        </p:nvSpPr>
        <p:spPr bwMode="auto">
          <a:xfrm>
            <a:off x="4091736" y="3772434"/>
            <a:ext cx="309563" cy="285750"/>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29" name="Line 121"/>
          <p:cNvSpPr>
            <a:spLocks noChangeShapeType="1"/>
          </p:cNvSpPr>
          <p:nvPr/>
        </p:nvSpPr>
        <p:spPr bwMode="auto">
          <a:xfrm flipV="1">
            <a:off x="2856927" y="3915309"/>
            <a:ext cx="21153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0" name="Line 122"/>
          <p:cNvSpPr>
            <a:spLocks noChangeShapeType="1"/>
          </p:cNvSpPr>
          <p:nvPr/>
        </p:nvSpPr>
        <p:spPr bwMode="auto">
          <a:xfrm>
            <a:off x="3371144" y="39153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1" name="Line 123"/>
          <p:cNvSpPr>
            <a:spLocks noChangeShapeType="1"/>
          </p:cNvSpPr>
          <p:nvPr/>
        </p:nvSpPr>
        <p:spPr bwMode="auto">
          <a:xfrm>
            <a:off x="3885361" y="3915309"/>
            <a:ext cx="2063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2" name="Line 124"/>
          <p:cNvSpPr>
            <a:spLocks noChangeShapeType="1"/>
          </p:cNvSpPr>
          <p:nvPr/>
        </p:nvSpPr>
        <p:spPr bwMode="auto">
          <a:xfrm>
            <a:off x="4401299" y="3915309"/>
            <a:ext cx="204656"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3" name="Text Box 125"/>
          <p:cNvSpPr txBox="1">
            <a:spLocks noChangeArrowheads="1"/>
          </p:cNvSpPr>
          <p:nvPr/>
        </p:nvSpPr>
        <p:spPr bwMode="auto">
          <a:xfrm>
            <a:off x="2669470" y="3489860"/>
            <a:ext cx="349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a:t>
            </a:r>
            <a:r>
              <a:rPr kumimoji="1" lang="en-US" altLang="zh-CN" sz="2000" b="1" baseline="-25000">
                <a:solidFill>
                  <a:srgbClr val="0000CC"/>
                </a:solidFill>
                <a:latin typeface="+mn-lt"/>
                <a:ea typeface="黑体" pitchFamily="2" charset="-122"/>
              </a:rPr>
              <a:t>2</a:t>
            </a:r>
          </a:p>
        </p:txBody>
      </p:sp>
      <p:grpSp>
        <p:nvGrpSpPr>
          <p:cNvPr id="964734" name="Group 126"/>
          <p:cNvGrpSpPr>
            <a:grpSpLocks/>
          </p:cNvGrpSpPr>
          <p:nvPr/>
        </p:nvGrpSpPr>
        <p:grpSpPr bwMode="auto">
          <a:xfrm>
            <a:off x="4932715" y="4690009"/>
            <a:ext cx="321601" cy="1554162"/>
            <a:chOff x="2919" y="2867"/>
            <a:chExt cx="192" cy="1044"/>
          </a:xfrm>
        </p:grpSpPr>
        <p:sp>
          <p:nvSpPr>
            <p:cNvPr id="964735" name="Rectangle 127"/>
            <p:cNvSpPr>
              <a:spLocks noChangeArrowheads="1"/>
            </p:cNvSpPr>
            <p:nvPr/>
          </p:nvSpPr>
          <p:spPr bwMode="auto">
            <a:xfrm rot="5400000" flipH="1">
              <a:off x="2923" y="3648"/>
              <a:ext cx="184" cy="96"/>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36" name="Rectangle 128"/>
            <p:cNvSpPr>
              <a:spLocks noChangeArrowheads="1"/>
            </p:cNvSpPr>
            <p:nvPr/>
          </p:nvSpPr>
          <p:spPr bwMode="auto">
            <a:xfrm rot="5400000" flipH="1">
              <a:off x="2923" y="3309"/>
              <a:ext cx="184" cy="160"/>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37" name="Rectangle 129"/>
            <p:cNvSpPr>
              <a:spLocks noChangeArrowheads="1"/>
            </p:cNvSpPr>
            <p:nvPr/>
          </p:nvSpPr>
          <p:spPr bwMode="auto">
            <a:xfrm rot="5400000" flipH="1">
              <a:off x="2922" y="2986"/>
              <a:ext cx="185" cy="192"/>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38" name="Line 130"/>
            <p:cNvSpPr>
              <a:spLocks noChangeShapeType="1"/>
            </p:cNvSpPr>
            <p:nvPr/>
          </p:nvSpPr>
          <p:spPr bwMode="auto">
            <a:xfrm rot="5400000" flipV="1">
              <a:off x="2951" y="3848"/>
              <a:ext cx="12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39" name="Line 131"/>
            <p:cNvSpPr>
              <a:spLocks noChangeShapeType="1"/>
            </p:cNvSpPr>
            <p:nvPr/>
          </p:nvSpPr>
          <p:spPr bwMode="auto">
            <a:xfrm rot="5400000">
              <a:off x="2953" y="3543"/>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0" name="Line 132"/>
            <p:cNvSpPr>
              <a:spLocks noChangeShapeType="1"/>
            </p:cNvSpPr>
            <p:nvPr/>
          </p:nvSpPr>
          <p:spPr bwMode="auto">
            <a:xfrm rot="5400000">
              <a:off x="2953" y="3236"/>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1" name="Line 133"/>
            <p:cNvSpPr>
              <a:spLocks noChangeShapeType="1"/>
            </p:cNvSpPr>
            <p:nvPr/>
          </p:nvSpPr>
          <p:spPr bwMode="auto">
            <a:xfrm rot="5400000">
              <a:off x="2954" y="2928"/>
              <a:ext cx="12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964742" name="Text Box 134"/>
          <p:cNvSpPr txBox="1">
            <a:spLocks noChangeArrowheads="1"/>
          </p:cNvSpPr>
          <p:nvPr/>
        </p:nvSpPr>
        <p:spPr bwMode="auto">
          <a:xfrm>
            <a:off x="5159728" y="5909210"/>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1</a:t>
            </a:r>
          </a:p>
        </p:txBody>
      </p:sp>
      <p:grpSp>
        <p:nvGrpSpPr>
          <p:cNvPr id="964743" name="Group 135"/>
          <p:cNvGrpSpPr>
            <a:grpSpLocks/>
          </p:cNvGrpSpPr>
          <p:nvPr/>
        </p:nvGrpSpPr>
        <p:grpSpPr bwMode="auto">
          <a:xfrm>
            <a:off x="5667064" y="4690010"/>
            <a:ext cx="718028" cy="1609531"/>
            <a:chOff x="3357" y="2859"/>
            <a:chExt cx="429" cy="1080"/>
          </a:xfrm>
        </p:grpSpPr>
        <p:sp>
          <p:nvSpPr>
            <p:cNvPr id="964744" name="Rectangle 136"/>
            <p:cNvSpPr>
              <a:spLocks noChangeArrowheads="1"/>
            </p:cNvSpPr>
            <p:nvPr/>
          </p:nvSpPr>
          <p:spPr bwMode="auto">
            <a:xfrm rot="5400000" flipH="1">
              <a:off x="3361" y="3640"/>
              <a:ext cx="184" cy="96"/>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45" name="Rectangle 137"/>
            <p:cNvSpPr>
              <a:spLocks noChangeArrowheads="1"/>
            </p:cNvSpPr>
            <p:nvPr/>
          </p:nvSpPr>
          <p:spPr bwMode="auto">
            <a:xfrm rot="5400000" flipH="1">
              <a:off x="3361" y="3301"/>
              <a:ext cx="184" cy="160"/>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46" name="Rectangle 138"/>
            <p:cNvSpPr>
              <a:spLocks noChangeArrowheads="1"/>
            </p:cNvSpPr>
            <p:nvPr/>
          </p:nvSpPr>
          <p:spPr bwMode="auto">
            <a:xfrm rot="5400000" flipH="1">
              <a:off x="3360" y="2978"/>
              <a:ext cx="185" cy="192"/>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47" name="Line 139"/>
            <p:cNvSpPr>
              <a:spLocks noChangeShapeType="1"/>
            </p:cNvSpPr>
            <p:nvPr/>
          </p:nvSpPr>
          <p:spPr bwMode="auto">
            <a:xfrm rot="5400000" flipV="1">
              <a:off x="3389" y="3840"/>
              <a:ext cx="12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8" name="Line 140"/>
            <p:cNvSpPr>
              <a:spLocks noChangeShapeType="1"/>
            </p:cNvSpPr>
            <p:nvPr/>
          </p:nvSpPr>
          <p:spPr bwMode="auto">
            <a:xfrm rot="16200000" flipH="1">
              <a:off x="3391" y="3535"/>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49" name="Line 141"/>
            <p:cNvSpPr>
              <a:spLocks noChangeShapeType="1"/>
            </p:cNvSpPr>
            <p:nvPr/>
          </p:nvSpPr>
          <p:spPr bwMode="auto">
            <a:xfrm rot="5400000">
              <a:off x="3391" y="3228"/>
              <a:ext cx="12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0" name="Line 142"/>
            <p:cNvSpPr>
              <a:spLocks noChangeShapeType="1"/>
            </p:cNvSpPr>
            <p:nvPr/>
          </p:nvSpPr>
          <p:spPr bwMode="auto">
            <a:xfrm rot="5400000">
              <a:off x="3392" y="2920"/>
              <a:ext cx="12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1" name="Text Box 143"/>
            <p:cNvSpPr txBox="1">
              <a:spLocks noChangeArrowheads="1"/>
            </p:cNvSpPr>
            <p:nvPr/>
          </p:nvSpPr>
          <p:spPr bwMode="auto">
            <a:xfrm>
              <a:off x="3500" y="3671"/>
              <a:ext cx="286" cy="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2</a:t>
              </a:r>
            </a:p>
          </p:txBody>
        </p:sp>
      </p:grpSp>
      <p:sp>
        <p:nvSpPr>
          <p:cNvPr id="964752" name="Rectangle 144"/>
          <p:cNvSpPr>
            <a:spLocks noChangeArrowheads="1"/>
          </p:cNvSpPr>
          <p:nvPr/>
        </p:nvSpPr>
        <p:spPr bwMode="auto">
          <a:xfrm rot="5400000" flipH="1">
            <a:off x="6418019" y="5844320"/>
            <a:ext cx="274638" cy="159941"/>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53" name="Rectangle 145"/>
          <p:cNvSpPr>
            <a:spLocks noChangeArrowheads="1"/>
          </p:cNvSpPr>
          <p:nvPr/>
        </p:nvSpPr>
        <p:spPr bwMode="auto">
          <a:xfrm rot="5400000" flipH="1">
            <a:off x="6418020" y="5330499"/>
            <a:ext cx="274637" cy="27000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54" name="Rectangle 146"/>
          <p:cNvSpPr>
            <a:spLocks noChangeArrowheads="1"/>
          </p:cNvSpPr>
          <p:nvPr/>
        </p:nvSpPr>
        <p:spPr bwMode="auto">
          <a:xfrm rot="5400000" flipH="1">
            <a:off x="6418020" y="4847503"/>
            <a:ext cx="274637" cy="321601"/>
          </a:xfrm>
          <a:prstGeom prst="rect">
            <a:avLst/>
          </a:prstGeom>
          <a:solidFill>
            <a:srgbClr val="EAEAEA"/>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964755" name="Line 147"/>
          <p:cNvSpPr>
            <a:spLocks noChangeShapeType="1"/>
          </p:cNvSpPr>
          <p:nvPr/>
        </p:nvSpPr>
        <p:spPr bwMode="auto">
          <a:xfrm rot="5400000" flipV="1">
            <a:off x="6460948" y="6148921"/>
            <a:ext cx="1905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6" name="Line 148"/>
          <p:cNvSpPr>
            <a:spLocks noChangeShapeType="1"/>
          </p:cNvSpPr>
          <p:nvPr/>
        </p:nvSpPr>
        <p:spPr bwMode="auto">
          <a:xfrm rot="16200000" flipH="1">
            <a:off x="6464123" y="5694896"/>
            <a:ext cx="18415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7" name="Line 149"/>
          <p:cNvSpPr>
            <a:spLocks noChangeShapeType="1"/>
          </p:cNvSpPr>
          <p:nvPr/>
        </p:nvSpPr>
        <p:spPr bwMode="auto">
          <a:xfrm rot="5400000">
            <a:off x="6464917" y="5236903"/>
            <a:ext cx="1825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8" name="Line 150"/>
          <p:cNvSpPr>
            <a:spLocks noChangeShapeType="1"/>
          </p:cNvSpPr>
          <p:nvPr/>
        </p:nvSpPr>
        <p:spPr bwMode="auto">
          <a:xfrm rot="5400000">
            <a:off x="6465711" y="4780497"/>
            <a:ext cx="1809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59" name="Text Box 151"/>
          <p:cNvSpPr txBox="1">
            <a:spLocks noChangeArrowheads="1"/>
          </p:cNvSpPr>
          <p:nvPr/>
        </p:nvSpPr>
        <p:spPr bwMode="auto">
          <a:xfrm>
            <a:off x="6671424" y="5909210"/>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3</a:t>
            </a:r>
          </a:p>
        </p:txBody>
      </p:sp>
      <p:sp>
        <p:nvSpPr>
          <p:cNvPr id="964760" name="Freeform 152"/>
          <p:cNvSpPr>
            <a:spLocks/>
          </p:cNvSpPr>
          <p:nvPr/>
        </p:nvSpPr>
        <p:spPr bwMode="auto">
          <a:xfrm>
            <a:off x="3259357" y="3119972"/>
            <a:ext cx="2815300" cy="2735263"/>
          </a:xfrm>
          <a:custGeom>
            <a:avLst/>
            <a:gdLst>
              <a:gd name="T0" fmla="*/ 0 w 1680"/>
              <a:gd name="T1" fmla="*/ 0 h 1836"/>
              <a:gd name="T2" fmla="*/ 1680 w 1680"/>
              <a:gd name="T3" fmla="*/ 6 h 1836"/>
              <a:gd name="T4" fmla="*/ 1680 w 1680"/>
              <a:gd name="T5" fmla="*/ 1836 h 1836"/>
            </a:gdLst>
            <a:ahLst/>
            <a:cxnLst>
              <a:cxn ang="0">
                <a:pos x="T0" y="T1"/>
              </a:cxn>
              <a:cxn ang="0">
                <a:pos x="T2" y="T3"/>
              </a:cxn>
              <a:cxn ang="0">
                <a:pos x="T4" y="T5"/>
              </a:cxn>
            </a:cxnLst>
            <a:rect l="0" t="0" r="r" b="b"/>
            <a:pathLst>
              <a:path w="1680" h="1836">
                <a:moveTo>
                  <a:pt x="0" y="0"/>
                </a:moveTo>
                <a:lnTo>
                  <a:pt x="1680" y="6"/>
                </a:lnTo>
                <a:lnTo>
                  <a:pt x="1680" y="1836"/>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1" name="Text Box 153"/>
          <p:cNvSpPr txBox="1">
            <a:spLocks noChangeArrowheads="1"/>
          </p:cNvSpPr>
          <p:nvPr/>
        </p:nvSpPr>
        <p:spPr bwMode="auto">
          <a:xfrm>
            <a:off x="1516719" y="2390627"/>
            <a:ext cx="18582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itchFamily="2" charset="-122"/>
              </a:rPr>
              <a:t>(a) </a:t>
            </a:r>
            <a:r>
              <a:rPr kumimoji="1" lang="zh-CN" altLang="en-US" sz="2000" b="1" dirty="0">
                <a:latin typeface="+mn-lt"/>
                <a:ea typeface="黑体" pitchFamily="2" charset="-122"/>
              </a:rPr>
              <a:t>通过存储器</a:t>
            </a:r>
          </a:p>
        </p:txBody>
      </p:sp>
      <p:sp>
        <p:nvSpPr>
          <p:cNvPr id="964762" name="Text Box 154"/>
          <p:cNvSpPr txBox="1">
            <a:spLocks noChangeArrowheads="1"/>
          </p:cNvSpPr>
          <p:nvPr/>
        </p:nvSpPr>
        <p:spPr bwMode="auto">
          <a:xfrm>
            <a:off x="2724560" y="5641574"/>
            <a:ext cx="21162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itchFamily="2" charset="-122"/>
              </a:rPr>
              <a:t>(c) </a:t>
            </a:r>
            <a:r>
              <a:rPr kumimoji="1" lang="zh-CN" altLang="en-US" sz="2000" b="1" dirty="0">
                <a:latin typeface="+mn-lt"/>
                <a:ea typeface="黑体" pitchFamily="2" charset="-122"/>
              </a:rPr>
              <a:t>通过互连网络</a:t>
            </a:r>
          </a:p>
        </p:txBody>
      </p:sp>
      <p:sp>
        <p:nvSpPr>
          <p:cNvPr id="964763" name="Text Box 155"/>
          <p:cNvSpPr txBox="1">
            <a:spLocks noChangeArrowheads="1"/>
          </p:cNvSpPr>
          <p:nvPr/>
        </p:nvSpPr>
        <p:spPr bwMode="auto">
          <a:xfrm>
            <a:off x="6743670" y="2780928"/>
            <a:ext cx="16145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itchFamily="2" charset="-122"/>
              </a:rPr>
              <a:t>(b) </a:t>
            </a:r>
            <a:r>
              <a:rPr kumimoji="1" lang="zh-CN" altLang="en-US" sz="2000" b="1" dirty="0">
                <a:latin typeface="+mn-lt"/>
                <a:ea typeface="黑体" pitchFamily="2" charset="-122"/>
              </a:rPr>
              <a:t>通过总线</a:t>
            </a:r>
          </a:p>
        </p:txBody>
      </p:sp>
      <p:sp>
        <p:nvSpPr>
          <p:cNvPr id="964764" name="Line 156"/>
          <p:cNvSpPr>
            <a:spLocks noChangeShapeType="1"/>
          </p:cNvSpPr>
          <p:nvPr/>
        </p:nvSpPr>
        <p:spPr bwMode="auto">
          <a:xfrm>
            <a:off x="4707422" y="3343809"/>
            <a:ext cx="18504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5" name="Line 157"/>
          <p:cNvSpPr>
            <a:spLocks noChangeShapeType="1"/>
          </p:cNvSpPr>
          <p:nvPr/>
        </p:nvSpPr>
        <p:spPr bwMode="auto">
          <a:xfrm>
            <a:off x="4707422" y="3915309"/>
            <a:ext cx="18504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6" name="Line 158"/>
          <p:cNvSpPr>
            <a:spLocks noChangeShapeType="1"/>
          </p:cNvSpPr>
          <p:nvPr/>
        </p:nvSpPr>
        <p:spPr bwMode="auto">
          <a:xfrm>
            <a:off x="4707422" y="4488396"/>
            <a:ext cx="18504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7" name="Line 159"/>
          <p:cNvSpPr>
            <a:spLocks noChangeShapeType="1"/>
          </p:cNvSpPr>
          <p:nvPr/>
        </p:nvSpPr>
        <p:spPr bwMode="auto">
          <a:xfrm rot="-5400000">
            <a:off x="4466122" y="3987540"/>
            <a:ext cx="128746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8" name="Line 160"/>
          <p:cNvSpPr>
            <a:spLocks noChangeShapeType="1"/>
          </p:cNvSpPr>
          <p:nvPr/>
        </p:nvSpPr>
        <p:spPr bwMode="auto">
          <a:xfrm rot="-5400000">
            <a:off x="5190155" y="3987540"/>
            <a:ext cx="128746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69" name="Line 161"/>
          <p:cNvSpPr>
            <a:spLocks noChangeShapeType="1"/>
          </p:cNvSpPr>
          <p:nvPr/>
        </p:nvSpPr>
        <p:spPr bwMode="auto">
          <a:xfrm rot="-5400000">
            <a:off x="5914187" y="3987540"/>
            <a:ext cx="128746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70" name="Oval 162"/>
          <p:cNvSpPr>
            <a:spLocks noChangeArrowheads="1"/>
          </p:cNvSpPr>
          <p:nvPr/>
        </p:nvSpPr>
        <p:spPr bwMode="auto">
          <a:xfrm>
            <a:off x="6485686" y="3856572"/>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1" name="Oval 163"/>
          <p:cNvSpPr>
            <a:spLocks noChangeArrowheads="1"/>
          </p:cNvSpPr>
          <p:nvPr/>
        </p:nvSpPr>
        <p:spPr bwMode="auto">
          <a:xfrm>
            <a:off x="6485686" y="4429660"/>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2" name="Oval 164"/>
          <p:cNvSpPr>
            <a:spLocks noChangeArrowheads="1"/>
          </p:cNvSpPr>
          <p:nvPr/>
        </p:nvSpPr>
        <p:spPr bwMode="auto">
          <a:xfrm>
            <a:off x="6485686" y="3289835"/>
            <a:ext cx="132425" cy="1158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3" name="Oval 165"/>
          <p:cNvSpPr>
            <a:spLocks noChangeArrowheads="1"/>
          </p:cNvSpPr>
          <p:nvPr/>
        </p:nvSpPr>
        <p:spPr bwMode="auto">
          <a:xfrm>
            <a:off x="5761655" y="4429660"/>
            <a:ext cx="132423"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4" name="Oval 166"/>
          <p:cNvSpPr>
            <a:spLocks noChangeArrowheads="1"/>
          </p:cNvSpPr>
          <p:nvPr/>
        </p:nvSpPr>
        <p:spPr bwMode="auto">
          <a:xfrm>
            <a:off x="5761655" y="3856572"/>
            <a:ext cx="132423"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5" name="Oval 167"/>
          <p:cNvSpPr>
            <a:spLocks noChangeArrowheads="1"/>
          </p:cNvSpPr>
          <p:nvPr/>
        </p:nvSpPr>
        <p:spPr bwMode="auto">
          <a:xfrm>
            <a:off x="5761655" y="3289835"/>
            <a:ext cx="132423" cy="115887"/>
          </a:xfrm>
          <a:prstGeom prst="ellipse">
            <a:avLst/>
          </a:prstGeom>
          <a:solidFill>
            <a:srgbClr val="66FF33"/>
          </a:solidFill>
          <a:ln w="9525">
            <a:solidFill>
              <a:schemeClr val="hlink"/>
            </a:solidFill>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964776" name="Oval 168"/>
          <p:cNvSpPr>
            <a:spLocks noChangeArrowheads="1"/>
          </p:cNvSpPr>
          <p:nvPr/>
        </p:nvSpPr>
        <p:spPr bwMode="auto">
          <a:xfrm>
            <a:off x="5037622" y="4429660"/>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7" name="Oval 169"/>
          <p:cNvSpPr>
            <a:spLocks noChangeArrowheads="1"/>
          </p:cNvSpPr>
          <p:nvPr/>
        </p:nvSpPr>
        <p:spPr bwMode="auto">
          <a:xfrm>
            <a:off x="5037622" y="3856572"/>
            <a:ext cx="132425" cy="1174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8" name="Oval 170"/>
          <p:cNvSpPr>
            <a:spLocks noChangeArrowheads="1"/>
          </p:cNvSpPr>
          <p:nvPr/>
        </p:nvSpPr>
        <p:spPr bwMode="auto">
          <a:xfrm>
            <a:off x="5037622" y="3289835"/>
            <a:ext cx="132425" cy="11588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64779" name="Text Box 171"/>
          <p:cNvSpPr txBox="1">
            <a:spLocks noChangeArrowheads="1"/>
          </p:cNvSpPr>
          <p:nvPr/>
        </p:nvSpPr>
        <p:spPr bwMode="auto">
          <a:xfrm>
            <a:off x="7911199" y="508610"/>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总线</a:t>
            </a:r>
          </a:p>
        </p:txBody>
      </p:sp>
      <p:sp>
        <p:nvSpPr>
          <p:cNvPr id="964780" name="Line 172"/>
          <p:cNvSpPr>
            <a:spLocks noChangeShapeType="1"/>
          </p:cNvSpPr>
          <p:nvPr/>
        </p:nvSpPr>
        <p:spPr bwMode="auto">
          <a:xfrm flipV="1">
            <a:off x="7427939" y="772963"/>
            <a:ext cx="506620" cy="13807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1" name="Text Box 173"/>
          <p:cNvSpPr txBox="1">
            <a:spLocks noChangeArrowheads="1"/>
          </p:cNvSpPr>
          <p:nvPr/>
        </p:nvSpPr>
        <p:spPr bwMode="auto">
          <a:xfrm>
            <a:off x="6936604" y="4418516"/>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互连网络</a:t>
            </a:r>
          </a:p>
        </p:txBody>
      </p:sp>
      <p:sp>
        <p:nvSpPr>
          <p:cNvPr id="964782" name="Line 174"/>
          <p:cNvSpPr>
            <a:spLocks noChangeShapeType="1"/>
          </p:cNvSpPr>
          <p:nvPr/>
        </p:nvSpPr>
        <p:spPr bwMode="auto">
          <a:xfrm>
            <a:off x="6420334" y="4091522"/>
            <a:ext cx="818427" cy="31114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3" name="Text Box 175"/>
          <p:cNvSpPr txBox="1">
            <a:spLocks noChangeArrowheads="1"/>
          </p:cNvSpPr>
          <p:nvPr/>
        </p:nvSpPr>
        <p:spPr bwMode="auto">
          <a:xfrm>
            <a:off x="9023904" y="2087379"/>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3</a:t>
            </a:r>
          </a:p>
        </p:txBody>
      </p:sp>
      <p:sp>
        <p:nvSpPr>
          <p:cNvPr id="964784" name="Text Box 176"/>
          <p:cNvSpPr txBox="1">
            <a:spLocks noChangeArrowheads="1"/>
          </p:cNvSpPr>
          <p:nvPr/>
        </p:nvSpPr>
        <p:spPr bwMode="auto">
          <a:xfrm>
            <a:off x="4546992" y="1663552"/>
            <a:ext cx="47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O</a:t>
            </a:r>
            <a:r>
              <a:rPr kumimoji="1" lang="en-US" altLang="zh-CN" sz="2000" b="1" baseline="-25000">
                <a:solidFill>
                  <a:srgbClr val="0000CC"/>
                </a:solidFill>
                <a:latin typeface="+mn-lt"/>
                <a:ea typeface="黑体" pitchFamily="2" charset="-122"/>
              </a:rPr>
              <a:t>3</a:t>
            </a:r>
          </a:p>
        </p:txBody>
      </p:sp>
      <p:sp>
        <p:nvSpPr>
          <p:cNvPr id="964785" name="Freeform 177"/>
          <p:cNvSpPr>
            <a:spLocks/>
          </p:cNvSpPr>
          <p:nvPr/>
        </p:nvSpPr>
        <p:spPr bwMode="auto">
          <a:xfrm>
            <a:off x="347260" y="836464"/>
            <a:ext cx="4368271" cy="576263"/>
          </a:xfrm>
          <a:custGeom>
            <a:avLst/>
            <a:gdLst>
              <a:gd name="T0" fmla="*/ 0 w 2540"/>
              <a:gd name="T1" fmla="*/ 0 h 363"/>
              <a:gd name="T2" fmla="*/ 1134 w 2540"/>
              <a:gd name="T3" fmla="*/ 0 h 363"/>
              <a:gd name="T4" fmla="*/ 1587 w 2540"/>
              <a:gd name="T5" fmla="*/ 363 h 363"/>
              <a:gd name="T6" fmla="*/ 2540 w 2540"/>
              <a:gd name="T7" fmla="*/ 363 h 363"/>
            </a:gdLst>
            <a:ahLst/>
            <a:cxnLst>
              <a:cxn ang="0">
                <a:pos x="T0" y="T1"/>
              </a:cxn>
              <a:cxn ang="0">
                <a:pos x="T2" y="T3"/>
              </a:cxn>
              <a:cxn ang="0">
                <a:pos x="T4" y="T5"/>
              </a:cxn>
              <a:cxn ang="0">
                <a:pos x="T6" y="T7"/>
              </a:cxn>
            </a:cxnLst>
            <a:rect l="0" t="0" r="r" b="b"/>
            <a:pathLst>
              <a:path w="2540" h="363">
                <a:moveTo>
                  <a:pt x="0" y="0"/>
                </a:moveTo>
                <a:lnTo>
                  <a:pt x="1134" y="0"/>
                </a:lnTo>
                <a:lnTo>
                  <a:pt x="1587" y="363"/>
                </a:lnTo>
                <a:lnTo>
                  <a:pt x="2540" y="363"/>
                </a:lnTo>
              </a:path>
            </a:pathLst>
          </a:custGeom>
          <a:noFill/>
          <a:ln w="76200" cmpd="sng">
            <a:solidFill>
              <a:srgbClr val="FF0000">
                <a:alpha val="70000"/>
              </a:srgbClr>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6" name="Freeform 178"/>
          <p:cNvSpPr>
            <a:spLocks/>
          </p:cNvSpPr>
          <p:nvPr/>
        </p:nvSpPr>
        <p:spPr bwMode="auto">
          <a:xfrm>
            <a:off x="5721904" y="1260291"/>
            <a:ext cx="3510095" cy="576263"/>
          </a:xfrm>
          <a:custGeom>
            <a:avLst/>
            <a:gdLst>
              <a:gd name="T0" fmla="*/ 0 w 2041"/>
              <a:gd name="T1" fmla="*/ 0 h 363"/>
              <a:gd name="T2" fmla="*/ 998 w 2041"/>
              <a:gd name="T3" fmla="*/ 0 h 363"/>
              <a:gd name="T4" fmla="*/ 998 w 2041"/>
              <a:gd name="T5" fmla="*/ 363 h 363"/>
              <a:gd name="T6" fmla="*/ 2041 w 2041"/>
              <a:gd name="T7" fmla="*/ 363 h 363"/>
            </a:gdLst>
            <a:ahLst/>
            <a:cxnLst>
              <a:cxn ang="0">
                <a:pos x="T0" y="T1"/>
              </a:cxn>
              <a:cxn ang="0">
                <a:pos x="T2" y="T3"/>
              </a:cxn>
              <a:cxn ang="0">
                <a:pos x="T4" y="T5"/>
              </a:cxn>
              <a:cxn ang="0">
                <a:pos x="T6" y="T7"/>
              </a:cxn>
            </a:cxnLst>
            <a:rect l="0" t="0" r="r" b="b"/>
            <a:pathLst>
              <a:path w="2041" h="363">
                <a:moveTo>
                  <a:pt x="0" y="0"/>
                </a:moveTo>
                <a:lnTo>
                  <a:pt x="998" y="0"/>
                </a:lnTo>
                <a:lnTo>
                  <a:pt x="998" y="363"/>
                </a:lnTo>
                <a:lnTo>
                  <a:pt x="2041" y="363"/>
                </a:lnTo>
              </a:path>
            </a:pathLst>
          </a:custGeom>
          <a:noFill/>
          <a:ln w="76200" cmpd="sng">
            <a:solidFill>
              <a:srgbClr val="FF0000">
                <a:alpha val="70000"/>
              </a:srgbClr>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7" name="Line 179"/>
          <p:cNvSpPr>
            <a:spLocks noChangeShapeType="1"/>
          </p:cNvSpPr>
          <p:nvPr/>
        </p:nvSpPr>
        <p:spPr bwMode="auto">
          <a:xfrm>
            <a:off x="2851767" y="3332697"/>
            <a:ext cx="2963201" cy="36513"/>
          </a:xfrm>
          <a:prstGeom prst="line">
            <a:avLst/>
          </a:prstGeom>
          <a:noFill/>
          <a:ln w="76200">
            <a:solidFill>
              <a:srgbClr val="FF0000">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64788" name="Line 180"/>
          <p:cNvSpPr>
            <a:spLocks noChangeShapeType="1"/>
          </p:cNvSpPr>
          <p:nvPr/>
        </p:nvSpPr>
        <p:spPr bwMode="auto">
          <a:xfrm rot="16200000" flipH="1">
            <a:off x="4481734" y="4749673"/>
            <a:ext cx="2735262" cy="37835"/>
          </a:xfrm>
          <a:prstGeom prst="line">
            <a:avLst/>
          </a:prstGeom>
          <a:noFill/>
          <a:ln w="76200">
            <a:solidFill>
              <a:srgbClr val="FF0000">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 name="矩形 1"/>
          <p:cNvSpPr/>
          <p:nvPr/>
        </p:nvSpPr>
        <p:spPr>
          <a:xfrm>
            <a:off x="2835758" y="6345548"/>
            <a:ext cx="4600779"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种常用的交换方法</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07574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964761"/>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964785"/>
                                        </p:tgtEl>
                                        <p:attrNameLst>
                                          <p:attrName>style.visibility</p:attrName>
                                        </p:attrNameLst>
                                      </p:cBhvr>
                                      <p:to>
                                        <p:strVal val="visible"/>
                                      </p:to>
                                    </p:set>
                                    <p:animEffect transition="in" filter="wipe(left)">
                                      <p:cBhvr>
                                        <p:cTn id="10" dur="2000"/>
                                        <p:tgtEl>
                                          <p:spTgt spid="964785"/>
                                        </p:tgtEl>
                                      </p:cBhvr>
                                    </p:animEffect>
                                  </p:childTnLst>
                                </p:cTn>
                              </p:par>
                            </p:childTnLst>
                          </p:cTn>
                        </p:par>
                        <p:par>
                          <p:cTn id="11" fill="hold" nodeType="afterGroup">
                            <p:stCondLst>
                              <p:cond delay="5000"/>
                            </p:stCondLst>
                            <p:childTnLst>
                              <p:par>
                                <p:cTn id="12" presetID="10" presetClass="exit" presetSubtype="0" fill="hold" grpId="1" nodeType="afterEffect">
                                  <p:stCondLst>
                                    <p:cond delay="0"/>
                                  </p:stCondLst>
                                  <p:childTnLst>
                                    <p:animEffect transition="out" filter="fade">
                                      <p:cBhvr>
                                        <p:cTn id="13" dur="2000"/>
                                        <p:tgtEl>
                                          <p:spTgt spid="964785"/>
                                        </p:tgtEl>
                                      </p:cBhvr>
                                    </p:animEffect>
                                    <p:set>
                                      <p:cBhvr>
                                        <p:cTn id="14" dur="1" fill="hold">
                                          <p:stCondLst>
                                            <p:cond delay="1999"/>
                                          </p:stCondLst>
                                        </p:cTn>
                                        <p:tgtEl>
                                          <p:spTgt spid="96478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mph" presetSubtype="0" repeatCount="3000" fill="hold" grpId="0" nodeType="clickEffect">
                                  <p:stCondLst>
                                    <p:cond delay="0"/>
                                  </p:stCondLst>
                                  <p:childTnLst>
                                    <p:anim calcmode="discrete" valueType="str">
                                      <p:cBhvr>
                                        <p:cTn id="18" dur="1000" fill="hold"/>
                                        <p:tgtEl>
                                          <p:spTgt spid="964763"/>
                                        </p:tgtEl>
                                        <p:attrNameLst>
                                          <p:attrName>style.visibility</p:attrName>
                                        </p:attrNameLst>
                                      </p:cBhvr>
                                      <p:tavLst>
                                        <p:tav tm="0">
                                          <p:val>
                                            <p:strVal val="hidden"/>
                                          </p:val>
                                        </p:tav>
                                        <p:tav tm="50000">
                                          <p:val>
                                            <p:strVal val="visible"/>
                                          </p:val>
                                        </p:tav>
                                      </p:tavLst>
                                    </p:anim>
                                  </p:childTnLst>
                                </p:cTn>
                              </p:par>
                            </p:childTnLst>
                          </p:cTn>
                        </p:par>
                        <p:par>
                          <p:cTn id="19" fill="hold" nodeType="afterGroup">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964786"/>
                                        </p:tgtEl>
                                        <p:attrNameLst>
                                          <p:attrName>style.visibility</p:attrName>
                                        </p:attrNameLst>
                                      </p:cBhvr>
                                      <p:to>
                                        <p:strVal val="visible"/>
                                      </p:to>
                                    </p:set>
                                    <p:animEffect transition="in" filter="wipe(left)">
                                      <p:cBhvr>
                                        <p:cTn id="22" dur="2000"/>
                                        <p:tgtEl>
                                          <p:spTgt spid="964786"/>
                                        </p:tgtEl>
                                      </p:cBhvr>
                                    </p:animEffect>
                                  </p:childTnLst>
                                </p:cTn>
                              </p:par>
                            </p:childTnLst>
                          </p:cTn>
                        </p:par>
                        <p:par>
                          <p:cTn id="23" fill="hold" nodeType="afterGroup">
                            <p:stCondLst>
                              <p:cond delay="5000"/>
                            </p:stCondLst>
                            <p:childTnLst>
                              <p:par>
                                <p:cTn id="24" presetID="10" presetClass="exit" presetSubtype="0" fill="hold" grpId="1" nodeType="afterEffect">
                                  <p:stCondLst>
                                    <p:cond delay="0"/>
                                  </p:stCondLst>
                                  <p:childTnLst>
                                    <p:animEffect transition="out" filter="fade">
                                      <p:cBhvr>
                                        <p:cTn id="25" dur="2000"/>
                                        <p:tgtEl>
                                          <p:spTgt spid="964786"/>
                                        </p:tgtEl>
                                      </p:cBhvr>
                                    </p:animEffect>
                                    <p:set>
                                      <p:cBhvr>
                                        <p:cTn id="26" dur="1" fill="hold">
                                          <p:stCondLst>
                                            <p:cond delay="1999"/>
                                          </p:stCondLst>
                                        </p:cTn>
                                        <p:tgtEl>
                                          <p:spTgt spid="96478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mph" presetSubtype="0" repeatCount="3000" fill="hold" grpId="0" nodeType="clickEffect">
                                  <p:stCondLst>
                                    <p:cond delay="0"/>
                                  </p:stCondLst>
                                  <p:childTnLst>
                                    <p:anim calcmode="discrete" valueType="str">
                                      <p:cBhvr>
                                        <p:cTn id="30" dur="1000" fill="hold"/>
                                        <p:tgtEl>
                                          <p:spTgt spid="964762"/>
                                        </p:tgtEl>
                                        <p:attrNameLst>
                                          <p:attrName>style.visibility</p:attrName>
                                        </p:attrNameLst>
                                      </p:cBhvr>
                                      <p:tavLst>
                                        <p:tav tm="0">
                                          <p:val>
                                            <p:strVal val="hidden"/>
                                          </p:val>
                                        </p:tav>
                                        <p:tav tm="50000">
                                          <p:val>
                                            <p:strVal val="visible"/>
                                          </p:val>
                                        </p:tav>
                                      </p:tavLst>
                                    </p:anim>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64787"/>
                                        </p:tgtEl>
                                        <p:attrNameLst>
                                          <p:attrName>style.visibility</p:attrName>
                                        </p:attrNameLst>
                                      </p:cBhvr>
                                      <p:to>
                                        <p:strVal val="visible"/>
                                      </p:to>
                                    </p:set>
                                    <p:animEffect transition="in" filter="wipe(left)">
                                      <p:cBhvr>
                                        <p:cTn id="34" dur="2000"/>
                                        <p:tgtEl>
                                          <p:spTgt spid="964787"/>
                                        </p:tgtEl>
                                      </p:cBhvr>
                                    </p:animEffect>
                                  </p:childTnLst>
                                </p:cTn>
                              </p:par>
                            </p:childTnLst>
                          </p:cTn>
                        </p:par>
                        <p:par>
                          <p:cTn id="35" fill="hold" nodeType="afterGroup">
                            <p:stCondLst>
                              <p:cond delay="5000"/>
                            </p:stCondLst>
                            <p:childTnLst>
                              <p:par>
                                <p:cTn id="36" presetID="22" presetClass="entr" presetSubtype="1" fill="hold" grpId="0" nodeType="afterEffect">
                                  <p:stCondLst>
                                    <p:cond delay="0"/>
                                  </p:stCondLst>
                                  <p:childTnLst>
                                    <p:set>
                                      <p:cBhvr>
                                        <p:cTn id="37" dur="1" fill="hold">
                                          <p:stCondLst>
                                            <p:cond delay="0"/>
                                          </p:stCondLst>
                                        </p:cTn>
                                        <p:tgtEl>
                                          <p:spTgt spid="964788"/>
                                        </p:tgtEl>
                                        <p:attrNameLst>
                                          <p:attrName>style.visibility</p:attrName>
                                        </p:attrNameLst>
                                      </p:cBhvr>
                                      <p:to>
                                        <p:strVal val="visible"/>
                                      </p:to>
                                    </p:set>
                                    <p:animEffect transition="in" filter="wipe(up)">
                                      <p:cBhvr>
                                        <p:cTn id="38" dur="2000"/>
                                        <p:tgtEl>
                                          <p:spTgt spid="964788"/>
                                        </p:tgtEl>
                                      </p:cBhvr>
                                    </p:animEffect>
                                  </p:childTnLst>
                                </p:cTn>
                              </p:par>
                            </p:childTnLst>
                          </p:cTn>
                        </p:par>
                        <p:par>
                          <p:cTn id="39" fill="hold" nodeType="afterGroup">
                            <p:stCondLst>
                              <p:cond delay="7000"/>
                            </p:stCondLst>
                            <p:childTnLst>
                              <p:par>
                                <p:cTn id="40" presetID="10" presetClass="exit" presetSubtype="0" fill="hold" grpId="1" nodeType="afterEffect">
                                  <p:stCondLst>
                                    <p:cond delay="0"/>
                                  </p:stCondLst>
                                  <p:childTnLst>
                                    <p:animEffect transition="out" filter="fade">
                                      <p:cBhvr>
                                        <p:cTn id="41" dur="2000"/>
                                        <p:tgtEl>
                                          <p:spTgt spid="964787"/>
                                        </p:tgtEl>
                                      </p:cBhvr>
                                    </p:animEffect>
                                    <p:set>
                                      <p:cBhvr>
                                        <p:cTn id="42" dur="1" fill="hold">
                                          <p:stCondLst>
                                            <p:cond delay="1999"/>
                                          </p:stCondLst>
                                        </p:cTn>
                                        <p:tgtEl>
                                          <p:spTgt spid="96478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964788"/>
                                        </p:tgtEl>
                                      </p:cBhvr>
                                    </p:animEffect>
                                    <p:set>
                                      <p:cBhvr>
                                        <p:cTn id="45" dur="1" fill="hold">
                                          <p:stCondLst>
                                            <p:cond delay="1999"/>
                                          </p:stCondLst>
                                        </p:cTn>
                                        <p:tgtEl>
                                          <p:spTgt spid="9647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761" grpId="0"/>
      <p:bldP spid="964762" grpId="0"/>
      <p:bldP spid="964763" grpId="0"/>
      <p:bldP spid="964785" grpId="0" animBg="1"/>
      <p:bldP spid="964785" grpId="1" animBg="1"/>
      <p:bldP spid="964786" grpId="0" animBg="1"/>
      <p:bldP spid="964786" grpId="1" animBg="1"/>
      <p:bldP spid="964787" grpId="0" animBg="1"/>
      <p:bldP spid="964787" grpId="1" animBg="1"/>
      <p:bldP spid="964788" grpId="0" animBg="1"/>
      <p:bldP spid="96478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2560" y="1052736"/>
            <a:ext cx="8208912" cy="3730104"/>
          </a:xfrm>
          <a:prstGeom prst="rect">
            <a:avLst/>
          </a:prstGeom>
          <a:noFill/>
        </p:spPr>
        <p:txBody>
          <a:bodyPr vert="horz" wrap="square" rtlCol="0" anchor="ctr" anchorCtr="0">
            <a:noAutofit/>
          </a:bodyPr>
          <a:lstStyle/>
          <a:p>
            <a:pPr marL="342900" lvl="0" indent="-342900" eaLnBrk="1" hangingPunct="1">
              <a:lnSpc>
                <a:spcPct val="110000"/>
              </a:lnSpc>
              <a:spcBef>
                <a:spcPts val="600"/>
              </a:spcBef>
              <a:buClr>
                <a:srgbClr val="333399"/>
              </a:buClr>
              <a:buSzPct val="75000"/>
            </a:pPr>
            <a:r>
              <a:rPr lang="zh-CN" altLang="en-US" sz="3200" b="1" kern="0" dirty="0" smtClean="0">
                <a:solidFill>
                  <a:srgbClr val="000000"/>
                </a:solidFill>
                <a:latin typeface="Arial"/>
                <a:ea typeface="黑体" pitchFamily="2" charset="-122"/>
              </a:rPr>
              <a:t>在一个路由表中，</a:t>
            </a:r>
            <a:endParaRPr lang="en-US" altLang="zh-CN" sz="3200" b="1" kern="0" dirty="0" smtClean="0">
              <a:solidFill>
                <a:srgbClr val="000000"/>
              </a:solidFill>
              <a:latin typeface="Arial"/>
              <a:ea typeface="黑体" pitchFamily="2" charset="-122"/>
            </a:endParaRPr>
          </a:p>
          <a:p>
            <a:pPr marL="342900" lvl="0" indent="-342900" eaLnBrk="1" hangingPunct="1">
              <a:lnSpc>
                <a:spcPct val="110000"/>
              </a:lnSpc>
              <a:spcBef>
                <a:spcPts val="600"/>
              </a:spcBef>
              <a:buClr>
                <a:srgbClr val="333399"/>
              </a:buClr>
              <a:buSzPct val="75000"/>
            </a:pPr>
            <a:r>
              <a:rPr lang="en-US" altLang="zh-CN" sz="3200" b="1" kern="0" dirty="0" smtClean="0">
                <a:solidFill>
                  <a:srgbClr val="000000"/>
                </a:solidFill>
                <a:latin typeface="Arial"/>
                <a:ea typeface="黑体" pitchFamily="2" charset="-122"/>
              </a:rPr>
              <a:t>1</a:t>
            </a:r>
            <a:r>
              <a:rPr lang="zh-CN" altLang="en-US" sz="3200" b="1" kern="0" dirty="0" smtClean="0">
                <a:solidFill>
                  <a:srgbClr val="000000"/>
                </a:solidFill>
                <a:latin typeface="Arial"/>
                <a:ea typeface="黑体" pitchFamily="2" charset="-122"/>
              </a:rPr>
              <a:t>、特定主机路由的子网掩码表示为</a:t>
            </a:r>
            <a:r>
              <a:rPr lang="zh-CN" altLang="en-US" sz="3200" b="1" kern="0" dirty="0" smtClean="0">
                <a:solidFill>
                  <a:srgbClr val="639EF4"/>
                </a:solidFill>
                <a:latin typeface="Arial"/>
                <a:ea typeface="黑体" pitchFamily="2" charset="-122"/>
              </a:rPr>
              <a:t> </a:t>
            </a:r>
            <a:r>
              <a:rPr lang="en-US" altLang="zh-CN" sz="3200" b="1" kern="0" dirty="0" smtClean="0">
                <a:solidFill>
                  <a:srgbClr val="639EF4"/>
                </a:solidFill>
                <a:latin typeface="Arial"/>
                <a:ea typeface="黑体" pitchFamily="2" charset="-122"/>
              </a:rPr>
              <a:t>[</a:t>
            </a:r>
            <a:r>
              <a:rPr lang="zh-CN" altLang="en-US" sz="3200" b="1" kern="0" dirty="0" smtClean="0">
                <a:solidFill>
                  <a:srgbClr val="639EF4"/>
                </a:solidFill>
                <a:latin typeface="Arial"/>
                <a:ea typeface="黑体" pitchFamily="2" charset="-122"/>
              </a:rPr>
              <a:t>填空</a:t>
            </a:r>
            <a:r>
              <a:rPr lang="en-US" altLang="zh-CN" sz="3200" b="1" kern="0" dirty="0" smtClean="0">
                <a:solidFill>
                  <a:srgbClr val="639EF4"/>
                </a:solidFill>
                <a:latin typeface="Arial"/>
                <a:ea typeface="黑体" pitchFamily="2" charset="-122"/>
              </a:rPr>
              <a:t>1]</a:t>
            </a:r>
            <a:r>
              <a:rPr lang="en-US" altLang="zh-CN" sz="3200" b="1" kern="0" dirty="0" smtClean="0">
                <a:solidFill>
                  <a:srgbClr val="000000"/>
                </a:solidFill>
                <a:latin typeface="Arial"/>
                <a:ea typeface="黑体" pitchFamily="2" charset="-122"/>
              </a:rPr>
              <a:t> </a:t>
            </a:r>
            <a:r>
              <a:rPr lang="zh-CN" altLang="en-US" sz="3200" b="1" kern="0" dirty="0" smtClean="0">
                <a:solidFill>
                  <a:srgbClr val="000000"/>
                </a:solidFill>
                <a:latin typeface="Arial"/>
                <a:ea typeface="黑体" pitchFamily="2" charset="-122"/>
              </a:rPr>
              <a:t>（用点分十进制表示）</a:t>
            </a:r>
            <a:endParaRPr lang="en-US" altLang="zh-CN" sz="3200" b="1" kern="0" dirty="0" smtClean="0">
              <a:solidFill>
                <a:srgbClr val="000000"/>
              </a:solidFill>
              <a:latin typeface="Arial"/>
              <a:ea typeface="黑体" pitchFamily="2" charset="-122"/>
            </a:endParaRPr>
          </a:p>
          <a:p>
            <a:pPr marL="342900" lvl="0" indent="-342900" eaLnBrk="1" hangingPunct="1">
              <a:lnSpc>
                <a:spcPct val="110000"/>
              </a:lnSpc>
              <a:spcBef>
                <a:spcPts val="600"/>
              </a:spcBef>
              <a:buClr>
                <a:srgbClr val="333399"/>
              </a:buClr>
              <a:buSzPct val="75000"/>
            </a:pPr>
            <a:r>
              <a:rPr lang="en-US" altLang="zh-CN" sz="3200" b="1" kern="0" dirty="0" smtClean="0">
                <a:solidFill>
                  <a:srgbClr val="000000"/>
                </a:solidFill>
                <a:latin typeface="Arial"/>
                <a:ea typeface="黑体" pitchFamily="2" charset="-122"/>
              </a:rPr>
              <a:t>2</a:t>
            </a:r>
            <a:r>
              <a:rPr lang="zh-CN" altLang="en-US" sz="3200" b="1" kern="0" dirty="0" smtClean="0">
                <a:solidFill>
                  <a:srgbClr val="000000"/>
                </a:solidFill>
                <a:latin typeface="Arial"/>
                <a:ea typeface="黑体" pitchFamily="2" charset="-122"/>
              </a:rPr>
              <a:t>、默认路由项中的子网掩码表示为</a:t>
            </a:r>
            <a:r>
              <a:rPr lang="zh-CN" altLang="en-US" sz="3200" b="1" kern="0" dirty="0" smtClean="0">
                <a:solidFill>
                  <a:srgbClr val="639EF4"/>
                </a:solidFill>
                <a:latin typeface="Arial"/>
                <a:ea typeface="黑体" pitchFamily="2" charset="-122"/>
              </a:rPr>
              <a:t> </a:t>
            </a:r>
            <a:r>
              <a:rPr lang="en-US" altLang="zh-CN" sz="3200" b="1" kern="0" dirty="0" smtClean="0">
                <a:solidFill>
                  <a:srgbClr val="639EF4"/>
                </a:solidFill>
                <a:latin typeface="Arial"/>
                <a:ea typeface="黑体" pitchFamily="2" charset="-122"/>
              </a:rPr>
              <a:t>[</a:t>
            </a:r>
            <a:r>
              <a:rPr lang="zh-CN" altLang="en-US" sz="3200" b="1" kern="0" dirty="0" smtClean="0">
                <a:solidFill>
                  <a:srgbClr val="639EF4"/>
                </a:solidFill>
                <a:latin typeface="Arial"/>
                <a:ea typeface="黑体" pitchFamily="2" charset="-122"/>
              </a:rPr>
              <a:t>填空</a:t>
            </a:r>
            <a:r>
              <a:rPr lang="en-US" altLang="zh-CN" sz="3200" b="1" kern="0" dirty="0" smtClean="0">
                <a:solidFill>
                  <a:srgbClr val="639EF4"/>
                </a:solidFill>
                <a:latin typeface="Arial"/>
                <a:ea typeface="黑体" pitchFamily="2" charset="-122"/>
              </a:rPr>
              <a:t>2]</a:t>
            </a:r>
            <a:r>
              <a:rPr lang="en-US" altLang="zh-CN" sz="3200" b="1" kern="0" dirty="0" smtClean="0">
                <a:solidFill>
                  <a:srgbClr val="000000"/>
                </a:solidFill>
                <a:latin typeface="Arial"/>
                <a:ea typeface="黑体" pitchFamily="2" charset="-122"/>
              </a:rPr>
              <a:t> </a:t>
            </a:r>
            <a:r>
              <a:rPr lang="zh-CN" altLang="en-US" sz="3200" b="1" kern="0" dirty="0" smtClean="0">
                <a:solidFill>
                  <a:srgbClr val="000000"/>
                </a:solidFill>
                <a:latin typeface="Arial"/>
                <a:ea typeface="黑体" pitchFamily="2" charset="-122"/>
              </a:rPr>
              <a:t>，目的网络地址表示为</a:t>
            </a:r>
            <a:r>
              <a:rPr lang="zh-CN" altLang="en-US" sz="3200" b="1" kern="0" dirty="0" smtClean="0">
                <a:solidFill>
                  <a:srgbClr val="639EF4"/>
                </a:solidFill>
                <a:latin typeface="Arial"/>
                <a:ea typeface="黑体" pitchFamily="2" charset="-122"/>
              </a:rPr>
              <a:t> </a:t>
            </a:r>
            <a:r>
              <a:rPr lang="en-US" altLang="zh-CN" sz="3200" b="1" kern="0" dirty="0" smtClean="0">
                <a:solidFill>
                  <a:srgbClr val="639EF4"/>
                </a:solidFill>
                <a:latin typeface="Arial"/>
                <a:ea typeface="黑体" pitchFamily="2" charset="-122"/>
              </a:rPr>
              <a:t>[</a:t>
            </a:r>
            <a:r>
              <a:rPr lang="zh-CN" altLang="en-US" sz="3200" b="1" kern="0" dirty="0" smtClean="0">
                <a:solidFill>
                  <a:srgbClr val="639EF4"/>
                </a:solidFill>
                <a:latin typeface="Arial"/>
                <a:ea typeface="黑体" pitchFamily="2" charset="-122"/>
              </a:rPr>
              <a:t>填空</a:t>
            </a:r>
            <a:r>
              <a:rPr lang="en-US" altLang="zh-CN" sz="3200" b="1" kern="0" dirty="0" smtClean="0">
                <a:solidFill>
                  <a:srgbClr val="639EF4"/>
                </a:solidFill>
                <a:latin typeface="Arial"/>
                <a:ea typeface="黑体" pitchFamily="2" charset="-122"/>
              </a:rPr>
              <a:t>3]</a:t>
            </a:r>
            <a:r>
              <a:rPr lang="en-US" altLang="zh-CN" sz="3200" b="1" kern="0" dirty="0" smtClean="0">
                <a:solidFill>
                  <a:srgbClr val="000000"/>
                </a:solidFill>
                <a:latin typeface="Arial"/>
                <a:ea typeface="黑体" pitchFamily="2" charset="-122"/>
              </a:rPr>
              <a:t> </a:t>
            </a:r>
            <a:r>
              <a:rPr lang="zh-CN" altLang="en-US" sz="3200" b="1" kern="0" dirty="0" smtClean="0">
                <a:solidFill>
                  <a:srgbClr val="000000"/>
                </a:solidFill>
                <a:latin typeface="Arial"/>
                <a:ea typeface="黑体" pitchFamily="2" charset="-122"/>
              </a:rPr>
              <a:t>。</a:t>
            </a:r>
            <a:endParaRPr lang="en-US" altLang="zh-CN" sz="3200" b="1" kern="0" dirty="0" smtClean="0">
              <a:solidFill>
                <a:srgbClr val="000000"/>
              </a:solidFill>
              <a:latin typeface="Arial"/>
              <a:ea typeface="黑体" pitchFamily="2" charset="-122"/>
            </a:endParaRPr>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4" name="矩形 13"/>
          <p:cNvSpPr/>
          <p:nvPr>
            <p:custDataLst>
              <p:tags r:id="rId5"/>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9" name="TextBox 18"/>
          <p:cNvSpPr txBox="1"/>
          <p:nvPr>
            <p:custDataLst>
              <p:tags r:id="rId6"/>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0" name="TextBox 19"/>
          <p:cNvSpPr txBox="1"/>
          <p:nvPr>
            <p:custDataLst>
              <p:tags r:id="rId7"/>
            </p:custDataLst>
          </p:nvPr>
        </p:nvSpPr>
        <p:spPr>
          <a:xfrm>
            <a:off x="10541000" y="1270000"/>
            <a:ext cx="3332479" cy="1938992"/>
          </a:xfrm>
          <a:prstGeom prst="rect">
            <a:avLst/>
          </a:prstGeom>
          <a:noFill/>
        </p:spPr>
        <p:txBody>
          <a:bodyPr vert="horz" rtlCol="0" anchor="t" anchorCtr="0">
            <a:spAutoFit/>
          </a:bodyPr>
          <a:lstStyle/>
          <a:p>
            <a:r>
              <a:rPr lang="zh-CN" altLang="en-US" sz="2000" dirty="0" smtClean="0">
                <a:solidFill>
                  <a:srgbClr val="000000"/>
                </a:solidFill>
                <a:latin typeface="Microsoft Yahei"/>
                <a:ea typeface="Microsoft Yahei"/>
                <a:sym typeface="Microsoft Yahei"/>
              </a:rPr>
              <a:t>特定主机路由，既目的</a:t>
            </a:r>
            <a:r>
              <a:rPr lang="en-US" altLang="zh-CN" sz="2000" dirty="0" smtClean="0">
                <a:solidFill>
                  <a:srgbClr val="000000"/>
                </a:solidFill>
                <a:latin typeface="Microsoft Yahei"/>
                <a:ea typeface="Microsoft Yahei"/>
                <a:sym typeface="Microsoft Yahei"/>
              </a:rPr>
              <a:t>IP</a:t>
            </a:r>
            <a:r>
              <a:rPr lang="zh-CN" altLang="en-US" sz="2000" dirty="0" smtClean="0">
                <a:solidFill>
                  <a:srgbClr val="000000"/>
                </a:solidFill>
                <a:latin typeface="Microsoft Yahei"/>
                <a:ea typeface="Microsoft Yahei"/>
                <a:sym typeface="Microsoft Yahei"/>
              </a:rPr>
              <a:t>地址的所有位都匹配上，因此子网掩码所有对应位为</a:t>
            </a:r>
            <a:r>
              <a:rPr lang="en-US" altLang="zh-CN" sz="2000" dirty="0" smtClean="0">
                <a:solidFill>
                  <a:srgbClr val="000000"/>
                </a:solidFill>
                <a:latin typeface="Microsoft Yahei"/>
                <a:ea typeface="Microsoft Yahei"/>
                <a:sym typeface="Microsoft Yahei"/>
              </a:rPr>
              <a:t>1</a:t>
            </a:r>
            <a:r>
              <a:rPr lang="zh-CN" altLang="en-US" sz="2000" dirty="0" smtClean="0">
                <a:solidFill>
                  <a:srgbClr val="000000"/>
                </a:solidFill>
                <a:latin typeface="Microsoft Yahei"/>
                <a:ea typeface="Microsoft Yahei"/>
                <a:sym typeface="Microsoft Yahei"/>
              </a:rPr>
              <a:t>；</a:t>
            </a:r>
            <a:endParaRPr lang="en-US" altLang="zh-CN" sz="2000" dirty="0" smtClean="0">
              <a:solidFill>
                <a:srgbClr val="000000"/>
              </a:solidFill>
              <a:latin typeface="Microsoft Yahei"/>
              <a:ea typeface="Microsoft Yahei"/>
              <a:sym typeface="Microsoft Yahei"/>
            </a:endParaRPr>
          </a:p>
          <a:p>
            <a:r>
              <a:rPr lang="zh-CN" altLang="en-US" sz="2000" dirty="0" smtClean="0">
                <a:solidFill>
                  <a:srgbClr val="000000"/>
                </a:solidFill>
                <a:latin typeface="Microsoft Yahei"/>
                <a:ea typeface="Microsoft Yahei"/>
                <a:sym typeface="Microsoft Yahei"/>
              </a:rPr>
              <a:t>默认路由，即目的</a:t>
            </a:r>
            <a:r>
              <a:rPr lang="en-US" altLang="zh-CN" sz="2000" dirty="0" smtClean="0">
                <a:solidFill>
                  <a:srgbClr val="000000"/>
                </a:solidFill>
                <a:latin typeface="Microsoft Yahei"/>
                <a:ea typeface="Microsoft Yahei"/>
                <a:sym typeface="Microsoft Yahei"/>
              </a:rPr>
              <a:t>IP</a:t>
            </a:r>
            <a:r>
              <a:rPr lang="zh-CN" altLang="en-US" sz="2000" dirty="0" smtClean="0">
                <a:solidFill>
                  <a:srgbClr val="000000"/>
                </a:solidFill>
                <a:latin typeface="Microsoft Yahei"/>
                <a:ea typeface="Microsoft Yahei"/>
                <a:sym typeface="Microsoft Yahei"/>
              </a:rPr>
              <a:t>地址的所有位都不需要匹配上，因此掩码的所有对应位为</a:t>
            </a:r>
            <a:r>
              <a:rPr lang="en-US" altLang="zh-CN" sz="2000" dirty="0" smtClean="0">
                <a:solidFill>
                  <a:srgbClr val="000000"/>
                </a:solidFill>
                <a:latin typeface="Microsoft Yahei"/>
                <a:ea typeface="Microsoft Yahei"/>
                <a:sym typeface="Microsoft Yahei"/>
              </a:rPr>
              <a:t>0</a:t>
            </a:r>
            <a:r>
              <a:rPr lang="zh-CN" altLang="en-US" sz="2000" dirty="0" smtClean="0">
                <a:solidFill>
                  <a:srgbClr val="000000"/>
                </a:solidFill>
                <a:latin typeface="Microsoft Yahei"/>
                <a:ea typeface="Microsoft Yahei"/>
                <a:sym typeface="Microsoft Yahei"/>
              </a:rPr>
              <a:t>。</a:t>
            </a:r>
            <a:endParaRPr lang="zh-CN" altLang="en-US" sz="2000" dirty="0">
              <a:solidFill>
                <a:srgbClr val="000000"/>
              </a:solidFill>
              <a:latin typeface="Microsoft Yahei"/>
              <a:ea typeface="Microsoft Yahei"/>
              <a:sym typeface="Microsoft Yahei"/>
            </a:endParaRPr>
          </a:p>
        </p:txBody>
      </p:sp>
      <p:grpSp>
        <p:nvGrpSpPr>
          <p:cNvPr id="18" name="组合 17"/>
          <p:cNvGrpSpPr/>
          <p:nvPr>
            <p:custDataLst>
              <p:tags r:id="rId8"/>
            </p:custDataLst>
          </p:nvPr>
        </p:nvGrpSpPr>
        <p:grpSpPr>
          <a:xfrm>
            <a:off x="10299700" y="0"/>
            <a:ext cx="3815080" cy="647700"/>
            <a:chOff x="10299700" y="0"/>
            <a:chExt cx="3815080" cy="647700"/>
          </a:xfrm>
        </p:grpSpPr>
        <p:sp>
          <p:nvSpPr>
            <p:cNvPr id="15" name="RemarkBack"/>
            <p:cNvSpPr/>
            <p:nvPr>
              <p:custDataLst>
                <p:tags r:id="rId19"/>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RemarkBlock"/>
            <p:cNvSpPr/>
            <p:nvPr>
              <p:custDataLst>
                <p:tags r:id="rId20"/>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RemarkTitleText"/>
            <p:cNvSpPr txBox="1"/>
            <p:nvPr>
              <p:custDataLst>
                <p:tags r:id="rId21"/>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10"/>
          <p:cNvGrpSpPr/>
          <p:nvPr>
            <p:custDataLst>
              <p:tags r:id="rId9"/>
            </p:custDataLst>
          </p:nvPr>
        </p:nvGrpSpPr>
        <p:grpSpPr>
          <a:xfrm>
            <a:off x="0" y="0"/>
            <a:ext cx="9906000" cy="635000"/>
            <a:chOff x="0" y="0"/>
            <a:chExt cx="9906000" cy="635000"/>
          </a:xfrm>
        </p:grpSpPr>
        <p:sp>
          <p:nvSpPr>
            <p:cNvPr id="7" name="TitleBackground"/>
            <p:cNvSpPr/>
            <p:nvPr>
              <p:custDataLst>
                <p:tags r:id="rId15"/>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3</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24" name="组合 23"/>
          <p:cNvGrpSpPr/>
          <p:nvPr>
            <p:custDataLst>
              <p:tags r:id="rId10"/>
            </p:custDataLst>
          </p:nvPr>
        </p:nvGrpSpPr>
        <p:grpSpPr>
          <a:xfrm>
            <a:off x="10299700" y="0"/>
            <a:ext cx="3815080" cy="647700"/>
            <a:chOff x="10299700" y="0"/>
            <a:chExt cx="3815080" cy="647700"/>
          </a:xfrm>
        </p:grpSpPr>
        <p:sp>
          <p:nvSpPr>
            <p:cNvPr id="21" name="RemarkBack"/>
            <p:cNvSpPr/>
            <p:nvPr>
              <p:custDataLst>
                <p:tags r:id="rId12"/>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2" name="RemarkBlock"/>
            <p:cNvSpPr/>
            <p:nvPr>
              <p:custDataLst>
                <p:tags r:id="rId13"/>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RemarkTitleText"/>
            <p:cNvSpPr txBox="1"/>
            <p:nvPr>
              <p:custDataLst>
                <p:tags r:id="rId14"/>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4" name="图片 3" descr="tmp1F8.tmp"/>
          <p:cNvPicPr>
            <a:picLocks/>
          </p:cNvPicPr>
          <p:nvPr>
            <p:custDataLst>
              <p:tags r:id="rId11"/>
            </p:custDataLst>
          </p:nvPr>
        </p:nvPicPr>
        <p:blipFill>
          <a:blip r:embed="rId23"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980728"/>
            <a:ext cx="8426896" cy="3312368"/>
          </a:xfrm>
          <a:prstGeom prst="rect">
            <a:avLst/>
          </a:prstGeom>
          <a:noFill/>
        </p:spPr>
        <p:txBody>
          <a:bodyPr vert="horz" wrap="square" rtlCol="0" anchor="ctr" anchorCtr="0">
            <a:noAutofit/>
          </a:bodyPr>
          <a:lstStyle/>
          <a:p>
            <a:pPr>
              <a:buNone/>
            </a:pPr>
            <a:r>
              <a:rPr lang="zh-CN" altLang="zh-CN" sz="2800" b="1" dirty="0" smtClean="0"/>
              <a:t>下列关于</a:t>
            </a:r>
            <a:r>
              <a:rPr lang="en-US" altLang="zh-CN" sz="2800" b="1" dirty="0" smtClean="0"/>
              <a:t>IP</a:t>
            </a:r>
            <a:r>
              <a:rPr lang="zh-CN" altLang="zh-CN" sz="2800" b="1" dirty="0" smtClean="0"/>
              <a:t>路由器功能的描述中，正确的是</a:t>
            </a:r>
            <a:r>
              <a:rPr lang="zh-CN" altLang="en-US" sz="2800" b="1" dirty="0" smtClean="0"/>
              <a:t>（    ）。</a:t>
            </a:r>
            <a:endParaRPr lang="zh-CN" altLang="zh-CN" sz="2800" b="1" dirty="0" smtClean="0"/>
          </a:p>
          <a:p>
            <a:pPr>
              <a:buNone/>
            </a:pPr>
            <a:r>
              <a:rPr lang="en-US" altLang="zh-CN" sz="2800" b="1" dirty="0" smtClean="0"/>
              <a:t>Ⅰ. </a:t>
            </a:r>
            <a:r>
              <a:rPr lang="zh-CN" altLang="zh-CN" sz="2800" b="1" dirty="0" smtClean="0"/>
              <a:t>运行路由协议，设置路由表</a:t>
            </a:r>
          </a:p>
          <a:p>
            <a:pPr>
              <a:buNone/>
            </a:pPr>
            <a:r>
              <a:rPr lang="en-US" altLang="zh-CN" sz="2800" b="1" dirty="0" smtClean="0"/>
              <a:t>Ⅱ. </a:t>
            </a:r>
            <a:r>
              <a:rPr lang="zh-CN" altLang="zh-CN" sz="2800" b="1" dirty="0" smtClean="0"/>
              <a:t>监测到拥塞时，合理丢弃</a:t>
            </a:r>
            <a:r>
              <a:rPr lang="en-US" altLang="zh-CN" sz="2800" b="1" dirty="0" smtClean="0"/>
              <a:t>IP</a:t>
            </a:r>
            <a:r>
              <a:rPr lang="zh-CN" altLang="zh-CN" sz="2800" b="1" dirty="0" smtClean="0"/>
              <a:t>分组</a:t>
            </a:r>
          </a:p>
          <a:p>
            <a:pPr>
              <a:buNone/>
            </a:pPr>
            <a:r>
              <a:rPr lang="en-US" altLang="zh-CN" sz="2800" b="1" dirty="0" smtClean="0"/>
              <a:t>Ⅲ. </a:t>
            </a:r>
            <a:r>
              <a:rPr lang="zh-CN" altLang="zh-CN" sz="2800" b="1" dirty="0" smtClean="0"/>
              <a:t>对收到的</a:t>
            </a:r>
            <a:r>
              <a:rPr lang="en-US" altLang="zh-CN" sz="2800" b="1" dirty="0" smtClean="0"/>
              <a:t>IP</a:t>
            </a:r>
            <a:r>
              <a:rPr lang="zh-CN" altLang="zh-CN" sz="2800" b="1" dirty="0" smtClean="0"/>
              <a:t>分组头进行差错校验，确保传输的</a:t>
            </a:r>
            <a:r>
              <a:rPr lang="en-US" altLang="zh-CN" sz="2800" b="1" dirty="0" smtClean="0"/>
              <a:t>IP</a:t>
            </a:r>
            <a:r>
              <a:rPr lang="zh-CN" altLang="zh-CN" sz="2800" b="1" dirty="0" smtClean="0"/>
              <a:t>分组不丢失</a:t>
            </a:r>
          </a:p>
          <a:p>
            <a:pPr>
              <a:buNone/>
            </a:pPr>
            <a:r>
              <a:rPr lang="en-US" altLang="zh-CN" sz="2800" b="1" dirty="0" smtClean="0"/>
              <a:t>Ⅳ. </a:t>
            </a:r>
            <a:r>
              <a:rPr lang="zh-CN" altLang="zh-CN" sz="2800" b="1" dirty="0" smtClean="0"/>
              <a:t>根据收到的</a:t>
            </a:r>
            <a:r>
              <a:rPr lang="en-US" altLang="zh-CN" sz="2800" b="1" dirty="0" smtClean="0"/>
              <a:t>IP</a:t>
            </a:r>
            <a:r>
              <a:rPr lang="zh-CN" altLang="zh-CN" sz="2800" b="1" dirty="0" smtClean="0"/>
              <a:t>分组的目的</a:t>
            </a:r>
            <a:r>
              <a:rPr lang="en-US" altLang="zh-CN" sz="2800" b="1" dirty="0" smtClean="0"/>
              <a:t>IP</a:t>
            </a:r>
            <a:r>
              <a:rPr lang="zh-CN" altLang="zh-CN" sz="2800" b="1" dirty="0" smtClean="0"/>
              <a:t>地址，将其转发到合适的输出线路上</a:t>
            </a:r>
          </a:p>
        </p:txBody>
      </p:sp>
      <p:sp>
        <p:nvSpPr>
          <p:cNvPr id="6" name="TextBox 5"/>
          <p:cNvSpPr txBox="1"/>
          <p:nvPr>
            <p:custDataLst>
              <p:tags r:id="rId3"/>
            </p:custDataLst>
          </p:nvPr>
        </p:nvSpPr>
        <p:spPr>
          <a:xfrm>
            <a:off x="2000672" y="4509120"/>
            <a:ext cx="2899792" cy="642937"/>
          </a:xfrm>
          <a:prstGeom prst="rect">
            <a:avLst/>
          </a:prstGeom>
          <a:noFill/>
        </p:spPr>
        <p:txBody>
          <a:bodyPr vert="horz" rtlCol="0" anchor="ctr" anchorCtr="0">
            <a:noAutofit/>
          </a:bodyPr>
          <a:lstStyle/>
          <a:p>
            <a:r>
              <a:rPr lang="zh-CN" altLang="zh-CN" sz="2400" b="1" dirty="0" smtClean="0"/>
              <a:t>仅</a:t>
            </a:r>
            <a:r>
              <a:rPr lang="en-US" altLang="zh-CN" sz="2400" b="1" dirty="0" smtClean="0"/>
              <a:t>Ⅲ</a:t>
            </a:r>
            <a:r>
              <a:rPr lang="zh-CN" altLang="zh-CN" sz="2400" b="1" dirty="0" smtClean="0"/>
              <a:t>、</a:t>
            </a:r>
            <a:r>
              <a:rPr lang="en-US" altLang="zh-CN" sz="2400" b="1" dirty="0" smtClean="0"/>
              <a:t>Ⅳ</a:t>
            </a:r>
            <a:endParaRPr lang="zh-CN" altLang="en-US" sz="2600" b="1"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5692552" y="4503986"/>
            <a:ext cx="2971800" cy="642937"/>
          </a:xfrm>
          <a:prstGeom prst="rect">
            <a:avLst/>
          </a:prstGeom>
          <a:noFill/>
        </p:spPr>
        <p:txBody>
          <a:bodyPr vert="horz" rtlCol="0" anchor="ctr" anchorCtr="0">
            <a:noAutofit/>
          </a:bodyPr>
          <a:lstStyle/>
          <a:p>
            <a:r>
              <a:rPr lang="zh-CN" altLang="zh-CN" sz="2400" b="1" dirty="0" smtClean="0"/>
              <a:t>仅</a:t>
            </a:r>
            <a:r>
              <a:rPr lang="en-US" altLang="zh-CN" sz="2400" b="1" dirty="0" smtClean="0"/>
              <a:t>Ⅰ</a:t>
            </a:r>
            <a:r>
              <a:rPr lang="zh-CN" altLang="zh-CN" sz="2400" b="1" dirty="0" smtClean="0"/>
              <a:t>、</a:t>
            </a:r>
            <a:r>
              <a:rPr lang="en-US" altLang="zh-CN" sz="2400" b="1" dirty="0" smtClean="0"/>
              <a:t>Ⅱ</a:t>
            </a:r>
            <a:r>
              <a:rPr lang="zh-CN" altLang="zh-CN" sz="2400" b="1" dirty="0" smtClean="0"/>
              <a:t>、</a:t>
            </a:r>
            <a:r>
              <a:rPr lang="en-US" altLang="zh-CN" sz="2400" b="1" dirty="0" smtClean="0"/>
              <a:t>Ⅲ</a:t>
            </a:r>
            <a:endParaRPr lang="zh-CN" altLang="en-US" sz="2600" b="1"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5364658"/>
            <a:ext cx="3043808" cy="642937"/>
          </a:xfrm>
          <a:prstGeom prst="rect">
            <a:avLst/>
          </a:prstGeom>
          <a:noFill/>
        </p:spPr>
        <p:txBody>
          <a:bodyPr vert="horz" rtlCol="0" anchor="ctr" anchorCtr="0">
            <a:noAutofit/>
          </a:bodyPr>
          <a:lstStyle/>
          <a:p>
            <a:r>
              <a:rPr lang="zh-CN" altLang="zh-CN" sz="2400" b="1" dirty="0" smtClean="0"/>
              <a:t>仅</a:t>
            </a:r>
            <a:r>
              <a:rPr lang="en-US" altLang="zh-CN" sz="2400" b="1" dirty="0" smtClean="0"/>
              <a:t>Ⅰ</a:t>
            </a:r>
            <a:r>
              <a:rPr lang="zh-CN" altLang="zh-CN" sz="2400" b="1" dirty="0" smtClean="0"/>
              <a:t>、</a:t>
            </a:r>
            <a:r>
              <a:rPr lang="en-US" altLang="zh-CN" sz="2400" b="1" dirty="0" smtClean="0"/>
              <a:t>Ⅱ</a:t>
            </a:r>
            <a:r>
              <a:rPr lang="zh-CN" altLang="zh-CN" sz="2400" b="1" dirty="0" smtClean="0"/>
              <a:t>、</a:t>
            </a:r>
            <a:r>
              <a:rPr lang="en-US" altLang="zh-CN" sz="2400" b="1" dirty="0" smtClean="0"/>
              <a:t>Ⅳ</a:t>
            </a:r>
            <a:endParaRPr lang="zh-CN" altLang="en-US" sz="2600" b="1"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5745088" y="5373216"/>
            <a:ext cx="3043808" cy="642937"/>
          </a:xfrm>
          <a:prstGeom prst="rect">
            <a:avLst/>
          </a:prstGeom>
          <a:noFill/>
        </p:spPr>
        <p:txBody>
          <a:bodyPr vert="horz" rtlCol="0" anchor="ctr" anchorCtr="0">
            <a:noAutofit/>
          </a:bodyPr>
          <a:lstStyle/>
          <a:p>
            <a:pPr>
              <a:buNone/>
            </a:pPr>
            <a:r>
              <a:rPr lang="en-US" altLang="zh-CN" sz="2800" b="1" dirty="0" smtClean="0"/>
              <a:t>Ⅰ</a:t>
            </a:r>
            <a:r>
              <a:rPr lang="zh-CN" altLang="zh-CN" sz="2800" b="1" dirty="0" smtClean="0"/>
              <a:t>、</a:t>
            </a:r>
            <a:r>
              <a:rPr lang="en-US" altLang="zh-CN" sz="2800" b="1" dirty="0" smtClean="0"/>
              <a:t>Ⅱ</a:t>
            </a:r>
            <a:r>
              <a:rPr lang="zh-CN" altLang="zh-CN" sz="2800" b="1" dirty="0" smtClean="0"/>
              <a:t>、</a:t>
            </a:r>
            <a:r>
              <a:rPr lang="en-US" altLang="zh-CN" sz="2800" b="1" dirty="0" smtClean="0"/>
              <a:t>Ⅲ</a:t>
            </a:r>
            <a:r>
              <a:rPr lang="zh-CN" altLang="zh-CN" sz="2800" b="1" dirty="0" smtClean="0"/>
              <a:t>、</a:t>
            </a:r>
            <a:r>
              <a:rPr lang="en-US" altLang="zh-CN" sz="2800" b="1" dirty="0" smtClean="0"/>
              <a:t>Ⅳ</a:t>
            </a:r>
            <a:endParaRPr lang="zh-CN" altLang="zh-CN" sz="2800" b="1" dirty="0" smtClean="0"/>
          </a:p>
        </p:txBody>
      </p:sp>
      <p:sp>
        <p:nvSpPr>
          <p:cNvPr id="10" name="椭圆 9"/>
          <p:cNvSpPr>
            <a:spLocks noChangeAspect="1"/>
          </p:cNvSpPr>
          <p:nvPr>
            <p:custDataLst>
              <p:tags r:id="rId7"/>
            </p:custDataLst>
          </p:nvPr>
        </p:nvSpPr>
        <p:spPr bwMode="auto">
          <a:xfrm>
            <a:off x="1248197" y="457341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4940077" y="456828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5428952"/>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4992613" y="543751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2"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1F8.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第</a:t>
            </a:r>
            <a:r>
              <a:rPr lang="en-US" altLang="zh-CN" dirty="0" smtClean="0"/>
              <a:t>10</a:t>
            </a:r>
            <a:r>
              <a:rPr lang="zh-CN" altLang="en-US" dirty="0" smtClean="0"/>
              <a:t>次课课后探究问题</a:t>
            </a:r>
          </a:p>
        </p:txBody>
      </p:sp>
      <p:sp>
        <p:nvSpPr>
          <p:cNvPr id="65539" name="内容占位符 2"/>
          <p:cNvSpPr>
            <a:spLocks noGrp="1"/>
          </p:cNvSpPr>
          <p:nvPr>
            <p:ph idx="1"/>
          </p:nvPr>
        </p:nvSpPr>
        <p:spPr/>
        <p:txBody>
          <a:bodyPr/>
          <a:lstStyle/>
          <a:p>
            <a:r>
              <a:rPr lang="en-US" altLang="zh-CN" dirty="0" smtClean="0"/>
              <a:t>IP</a:t>
            </a:r>
            <a:r>
              <a:rPr lang="zh-CN" altLang="en-US" dirty="0" smtClean="0"/>
              <a:t>协议完美吗？</a:t>
            </a:r>
            <a:endParaRPr lang="en-US" altLang="zh-CN" dirty="0" smtClean="0"/>
          </a:p>
          <a:p>
            <a:r>
              <a:rPr lang="en-US" altLang="zh-CN" dirty="0" smtClean="0"/>
              <a:t>IP</a:t>
            </a:r>
            <a:r>
              <a:rPr lang="zh-CN" altLang="en-US" dirty="0" smtClean="0"/>
              <a:t>协议是否实现了网络层要求的所有功能？</a:t>
            </a:r>
            <a:endParaRPr lang="en-US" altLang="zh-CN" dirty="0" smtClean="0"/>
          </a:p>
          <a:p>
            <a:r>
              <a:rPr lang="en-US" altLang="zh-CN" dirty="0" smtClean="0"/>
              <a:t>IP</a:t>
            </a:r>
            <a:r>
              <a:rPr lang="zh-CN" altLang="en-US" dirty="0" smtClean="0"/>
              <a:t>协议是否还有需要改进的地方？</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SCORE" val="3.0"/>
  <p:tag name="PROBLEMBLANK" val="[{&quot;Num&quot;:1,&quot;Score&quot;:1.0,&quot;Answers&quot;:[&quot;255.255.255.255&quot;],&quot;CaseSensitive&quot;:false,&quot;FuzzyMatch&quot;:true},{&quot;Num&quot;:2,&quot;Score&quot;:1.0,&quot;Answers&quot;:[&quot;0.0.0.0&quot;],&quot;CaseSensitive&quot;:false,&quot;FuzzyMatch&quot;:true},{&quot;Num&quot;:3,&quot;Score&quot;:1.0,&quot;Answers&quot;:[&quot;0.0.0.0&quot;],&quot;CaseSensitive&quot;:false,&quot;FuzzyMatch&quot;:true}]"/>
  <p:tag name="PROBLEMREMARK" val="特定主机路由，既目的IP地址的所有位都匹配上，因此子网掩码所有对应位为1；&#10;默认路由，即目的IP地址的所有位都不需要匹配上，因此掩码的所有对应位为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1637</TotalTime>
  <Words>10301</Words>
  <Application>Microsoft Office PowerPoint</Application>
  <PresentationFormat>A4 纸张(210x297 毫米)</PresentationFormat>
  <Paragraphs>1176</Paragraphs>
  <Slides>91</Slides>
  <Notes>71</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CN(myzh)Icon</vt:lpstr>
      <vt:lpstr>第 4 章  网络层</vt:lpstr>
      <vt:lpstr>五层协议的体系结构 </vt:lpstr>
      <vt:lpstr>第 4 章  网络层</vt:lpstr>
      <vt:lpstr>本章重点</vt:lpstr>
      <vt:lpstr>第9次课知识点</vt:lpstr>
      <vt:lpstr>随堂测试6</vt:lpstr>
      <vt:lpstr>幻灯片 7</vt:lpstr>
      <vt:lpstr>幻灯片 8</vt:lpstr>
      <vt:lpstr>幻灯片 9</vt:lpstr>
      <vt:lpstr>讨论：</vt:lpstr>
      <vt:lpstr>4.5  互联网的路由选择协议</vt:lpstr>
      <vt:lpstr>4.5.1  有关路由选择协议的几个基本概念</vt:lpstr>
      <vt:lpstr>关于“最佳路由” </vt:lpstr>
      <vt:lpstr>从路由算法的自适应性考虑</vt:lpstr>
      <vt:lpstr>2.  分层次的路由选择协议</vt:lpstr>
      <vt:lpstr>自治系统 AS (Autonomous System) </vt:lpstr>
      <vt:lpstr>自治系统 AS</vt:lpstr>
      <vt:lpstr>互联网有两大类路由选择协议 </vt:lpstr>
      <vt:lpstr>互联网的路由选择协议 </vt:lpstr>
      <vt:lpstr>自治系统和 内部网关协议、外部网关协议 </vt:lpstr>
      <vt:lpstr>4.5.2  内部网关协议 RIP</vt:lpstr>
      <vt:lpstr>1. 工作原理</vt:lpstr>
      <vt:lpstr>“距离”的定义 </vt:lpstr>
      <vt:lpstr>RIP 协议的三个要点 </vt:lpstr>
      <vt:lpstr>路由表的建立 </vt:lpstr>
      <vt:lpstr>【例4-5】已知路由器 R6 有表 4-9(a) 所示的路由表。现在收到相邻路由器 R4 发来的路由更新信息，如表 4-9(b) 所示。试更新路由器 R6 的路由表。</vt:lpstr>
      <vt:lpstr>2. 距离向量算法</vt:lpstr>
      <vt:lpstr>2. 距离向量算法</vt:lpstr>
      <vt:lpstr>路由器之间交换信息与路由表更新</vt:lpstr>
      <vt:lpstr>【例】路由表更新</vt:lpstr>
      <vt:lpstr>3. RIP2 协议的报文格式 </vt:lpstr>
      <vt:lpstr>RIP2 报文</vt:lpstr>
      <vt:lpstr>RIP2 报文</vt:lpstr>
      <vt:lpstr>好消息传播得快，坏消息传播得慢</vt:lpstr>
      <vt:lpstr>幻灯片 35</vt:lpstr>
      <vt:lpstr>幻灯片 36</vt:lpstr>
      <vt:lpstr>幻灯片 37</vt:lpstr>
      <vt:lpstr>幻灯片 38</vt:lpstr>
      <vt:lpstr>幻灯片 39</vt:lpstr>
      <vt:lpstr>幻灯片 40</vt:lpstr>
      <vt:lpstr>RIP 协议的优缺点 </vt:lpstr>
      <vt:lpstr>幻灯片 42</vt:lpstr>
      <vt:lpstr>4.5.3  内部网关协议 OSPF</vt:lpstr>
      <vt:lpstr>1.  OSPF 协议的基本特点</vt:lpstr>
      <vt:lpstr>三个要点 </vt:lpstr>
      <vt:lpstr>链路状态数据库 (link-state database) </vt:lpstr>
      <vt:lpstr>OSPF 使用可靠的洪泛法发送更新分组 </vt:lpstr>
      <vt:lpstr>OSPF 的区域 (area) </vt:lpstr>
      <vt:lpstr>OSPF 划分为两种不同的区域 </vt:lpstr>
      <vt:lpstr>划分区域 </vt:lpstr>
      <vt:lpstr>主干路由器</vt:lpstr>
      <vt:lpstr>区域边界路由器 </vt:lpstr>
      <vt:lpstr>OSPF 直接用 IP 数据报传送 </vt:lpstr>
      <vt:lpstr>OSPF 的其他特点 </vt:lpstr>
      <vt:lpstr>OSPF 分组 </vt:lpstr>
      <vt:lpstr>2. OSPF 的五种分组类型 </vt:lpstr>
      <vt:lpstr>OSPF 的基本操作 </vt:lpstr>
      <vt:lpstr>OSPF 的其他特点 </vt:lpstr>
      <vt:lpstr>指定的路由器</vt:lpstr>
      <vt:lpstr>幻灯片 60</vt:lpstr>
      <vt:lpstr>幻灯片 61</vt:lpstr>
      <vt:lpstr>4.5.4  外部网关协议 BGP</vt:lpstr>
      <vt:lpstr>BGP 使用环境不同</vt:lpstr>
      <vt:lpstr>BGP 发言人</vt:lpstr>
      <vt:lpstr>BGP 交换路由信息</vt:lpstr>
      <vt:lpstr>BGP 发言人和自治系统 AS 的关系 </vt:lpstr>
      <vt:lpstr>AS 的连通图举例 </vt:lpstr>
      <vt:lpstr>BGP 发言人交换路径向量 </vt:lpstr>
      <vt:lpstr>BGP 发言人交换路径向量 </vt:lpstr>
      <vt:lpstr>BGP 协议的特点</vt:lpstr>
      <vt:lpstr>BGP 协议的特点</vt:lpstr>
      <vt:lpstr>BGP-4 共使用四种报文 </vt:lpstr>
      <vt:lpstr>BGP 报文具有通用首部</vt:lpstr>
      <vt:lpstr>4.5.5  路由器的构成</vt:lpstr>
      <vt:lpstr>1. 路由器的结构</vt:lpstr>
      <vt:lpstr>典型的路由器的结构 </vt:lpstr>
      <vt:lpstr>典型的路由器的结构 </vt:lpstr>
      <vt:lpstr>典型的路由器的结构 </vt:lpstr>
      <vt:lpstr>“转发”和“路由选择”的区别 </vt:lpstr>
      <vt:lpstr>输入端口对线路上收到的分组的处理 </vt:lpstr>
      <vt:lpstr>输入端口对线路上收到的分组的处理 </vt:lpstr>
      <vt:lpstr>输出端口将交换结构传送来的分组 发送到线路 </vt:lpstr>
      <vt:lpstr>输出端口将交换结构传送来的分组 发送到线路 </vt:lpstr>
      <vt:lpstr>分组丢弃 </vt:lpstr>
      <vt:lpstr>2. 交换结构</vt:lpstr>
      <vt:lpstr>2. 交换结构</vt:lpstr>
      <vt:lpstr>2. 交换结构</vt:lpstr>
      <vt:lpstr>2. 交换结构</vt:lpstr>
      <vt:lpstr>幻灯片 89</vt:lpstr>
      <vt:lpstr>幻灯片 90</vt:lpstr>
      <vt:lpstr>第10次课课后探究问题</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103</cp:revision>
  <dcterms:created xsi:type="dcterms:W3CDTF">2016-10-04T02:36:21Z</dcterms:created>
  <dcterms:modified xsi:type="dcterms:W3CDTF">2019-11-20T03:54:40Z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