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tags/tag12.xml" ContentType="application/vnd.openxmlformats-officedocument.presentationml.tags+xml"/>
  <Override PartName="/ppt/tags/tag23.xml" ContentType="application/vnd.openxmlformats-officedocument.presentationml.tags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32"/>
  </p:notesMasterIdLst>
  <p:handoutMasterIdLst>
    <p:handoutMasterId r:id="rId133"/>
  </p:handoutMasterIdLst>
  <p:sldIdLst>
    <p:sldId id="256" r:id="rId2"/>
    <p:sldId id="1021" r:id="rId3"/>
    <p:sldId id="257" r:id="rId4"/>
    <p:sldId id="1022" r:id="rId5"/>
    <p:sldId id="1029" r:id="rId6"/>
    <p:sldId id="1030" r:id="rId7"/>
    <p:sldId id="1031" r:id="rId8"/>
    <p:sldId id="1038" r:id="rId9"/>
    <p:sldId id="1034" r:id="rId10"/>
    <p:sldId id="1039" r:id="rId11"/>
    <p:sldId id="1040" r:id="rId12"/>
    <p:sldId id="1041" r:id="rId13"/>
    <p:sldId id="1055" r:id="rId14"/>
    <p:sldId id="1056" r:id="rId15"/>
    <p:sldId id="1057" r:id="rId16"/>
    <p:sldId id="1044" r:id="rId17"/>
    <p:sldId id="1045" r:id="rId18"/>
    <p:sldId id="1054" r:id="rId19"/>
    <p:sldId id="1051" r:id="rId20"/>
    <p:sldId id="1053" r:id="rId21"/>
    <p:sldId id="1047" r:id="rId22"/>
    <p:sldId id="1048" r:id="rId23"/>
    <p:sldId id="1049" r:id="rId24"/>
    <p:sldId id="1050" r:id="rId25"/>
    <p:sldId id="1052" r:id="rId26"/>
    <p:sldId id="1028" r:id="rId27"/>
    <p:sldId id="824" r:id="rId28"/>
    <p:sldId id="825" r:id="rId29"/>
    <p:sldId id="826" r:id="rId30"/>
    <p:sldId id="827" r:id="rId31"/>
    <p:sldId id="828" r:id="rId32"/>
    <p:sldId id="829" r:id="rId33"/>
    <p:sldId id="830" r:id="rId34"/>
    <p:sldId id="831" r:id="rId35"/>
    <p:sldId id="832" r:id="rId36"/>
    <p:sldId id="833" r:id="rId37"/>
    <p:sldId id="834" r:id="rId38"/>
    <p:sldId id="835" r:id="rId39"/>
    <p:sldId id="836" r:id="rId40"/>
    <p:sldId id="837" r:id="rId41"/>
    <p:sldId id="838" r:id="rId42"/>
    <p:sldId id="839" r:id="rId43"/>
    <p:sldId id="840" r:id="rId44"/>
    <p:sldId id="841" r:id="rId45"/>
    <p:sldId id="842" r:id="rId46"/>
    <p:sldId id="843" r:id="rId47"/>
    <p:sldId id="844" r:id="rId48"/>
    <p:sldId id="845" r:id="rId49"/>
    <p:sldId id="846" r:id="rId50"/>
    <p:sldId id="847" r:id="rId51"/>
    <p:sldId id="848" r:id="rId52"/>
    <p:sldId id="849" r:id="rId53"/>
    <p:sldId id="850" r:id="rId54"/>
    <p:sldId id="851" r:id="rId55"/>
    <p:sldId id="852" r:id="rId56"/>
    <p:sldId id="853" r:id="rId57"/>
    <p:sldId id="854" r:id="rId58"/>
    <p:sldId id="855" r:id="rId59"/>
    <p:sldId id="856" r:id="rId60"/>
    <p:sldId id="857" r:id="rId61"/>
    <p:sldId id="858" r:id="rId62"/>
    <p:sldId id="859" r:id="rId63"/>
    <p:sldId id="860" r:id="rId64"/>
    <p:sldId id="861" r:id="rId65"/>
    <p:sldId id="862" r:id="rId66"/>
    <p:sldId id="863" r:id="rId67"/>
    <p:sldId id="864" r:id="rId68"/>
    <p:sldId id="865" r:id="rId69"/>
    <p:sldId id="866" r:id="rId70"/>
    <p:sldId id="867" r:id="rId71"/>
    <p:sldId id="868" r:id="rId72"/>
    <p:sldId id="869" r:id="rId73"/>
    <p:sldId id="870" r:id="rId74"/>
    <p:sldId id="871" r:id="rId75"/>
    <p:sldId id="872" r:id="rId76"/>
    <p:sldId id="873" r:id="rId77"/>
    <p:sldId id="874" r:id="rId78"/>
    <p:sldId id="875" r:id="rId79"/>
    <p:sldId id="876" r:id="rId80"/>
    <p:sldId id="877" r:id="rId81"/>
    <p:sldId id="878" r:id="rId82"/>
    <p:sldId id="879" r:id="rId83"/>
    <p:sldId id="880" r:id="rId84"/>
    <p:sldId id="881" r:id="rId85"/>
    <p:sldId id="882" r:id="rId86"/>
    <p:sldId id="883" r:id="rId87"/>
    <p:sldId id="884" r:id="rId88"/>
    <p:sldId id="885" r:id="rId89"/>
    <p:sldId id="886" r:id="rId90"/>
    <p:sldId id="887" r:id="rId91"/>
    <p:sldId id="888" r:id="rId92"/>
    <p:sldId id="889" r:id="rId93"/>
    <p:sldId id="890" r:id="rId94"/>
    <p:sldId id="891" r:id="rId95"/>
    <p:sldId id="892" r:id="rId96"/>
    <p:sldId id="893" r:id="rId97"/>
    <p:sldId id="894" r:id="rId98"/>
    <p:sldId id="895" r:id="rId99"/>
    <p:sldId id="896" r:id="rId100"/>
    <p:sldId id="897" r:id="rId101"/>
    <p:sldId id="898" r:id="rId102"/>
    <p:sldId id="899" r:id="rId103"/>
    <p:sldId id="900" r:id="rId104"/>
    <p:sldId id="901" r:id="rId105"/>
    <p:sldId id="902" r:id="rId106"/>
    <p:sldId id="903" r:id="rId107"/>
    <p:sldId id="904" r:id="rId108"/>
    <p:sldId id="905" r:id="rId109"/>
    <p:sldId id="906" r:id="rId110"/>
    <p:sldId id="907" r:id="rId111"/>
    <p:sldId id="908" r:id="rId112"/>
    <p:sldId id="909" r:id="rId113"/>
    <p:sldId id="910" r:id="rId114"/>
    <p:sldId id="911" r:id="rId115"/>
    <p:sldId id="912" r:id="rId116"/>
    <p:sldId id="913" r:id="rId117"/>
    <p:sldId id="914" r:id="rId118"/>
    <p:sldId id="915" r:id="rId119"/>
    <p:sldId id="916" r:id="rId120"/>
    <p:sldId id="917" r:id="rId121"/>
    <p:sldId id="918" r:id="rId122"/>
    <p:sldId id="919" r:id="rId123"/>
    <p:sldId id="920" r:id="rId124"/>
    <p:sldId id="921" r:id="rId125"/>
    <p:sldId id="922" r:id="rId126"/>
    <p:sldId id="923" r:id="rId127"/>
    <p:sldId id="924" r:id="rId128"/>
    <p:sldId id="925" r:id="rId129"/>
    <p:sldId id="926" r:id="rId130"/>
    <p:sldId id="1036" r:id="rId131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66FF66"/>
    <a:srgbClr val="66FF33"/>
    <a:srgbClr val="0000FF"/>
    <a:srgbClr val="FFFF66"/>
    <a:srgbClr val="6699FF"/>
    <a:srgbClr val="0000CC"/>
    <a:srgbClr val="000066"/>
    <a:srgbClr val="FF66FF"/>
    <a:srgbClr val="33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0891" autoAdjust="0"/>
  </p:normalViewPr>
  <p:slideViewPr>
    <p:cSldViewPr>
      <p:cViewPr varScale="1">
        <p:scale>
          <a:sx n="52" d="100"/>
          <a:sy n="52" d="100"/>
        </p:scale>
        <p:origin x="-972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5656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6C443-04BC-4639-B5F7-E14A7E3E004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513D1-119B-40B4-A0ED-B4585D6EA6C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23A760-3085-46D8-8182-753E0891EF3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16D1C-627C-4891-ABFE-A6A31D9AB45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513D1-119B-40B4-A0ED-B4585D6EA6C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University of Adelaide, School of Computer Science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B891B9D-B789-432B-9BB5-876AB8E58FB6}" type="datetime3">
              <a:rPr lang="en-US" altLang="zh-CN" smtClean="0"/>
              <a:pPr/>
              <a:t>21 November 2019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— Instructions: Language of the Computer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F9A85E3-BA43-4791-B376-04715AC12DA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A876E-3C2C-46C3-B0C0-95D84A4C4E1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8BA6-A975-4AA7-B3B6-EBDE68FED28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26C14-570E-4A65-918E-2B9F7D837DB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E79B8-81F4-4B2F-A030-1E17DB324DE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E79B8-81F4-4B2F-A030-1E17DB324DE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304D7-8932-4204-86CF-52D51FB0CF1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E79B8-81F4-4B2F-A030-1E17DB324DE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为方便起见，本书仍采用数据报这一名词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81ED5-CC5D-4017-B9F7-E5DF6E95A9B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05C8E-E234-4E6E-9587-FCE08C4D426E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6B7AD-AC4C-437B-AD11-B61F3C16D83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B9CB41-0750-4083-AA94-46E18A92D9C2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0B0E3-26DB-4D5C-94F3-7DBD4A268F91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0B0E3-26DB-4D5C-94F3-7DBD4A268F91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12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年考研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37</a:t>
            </a:r>
            <a:r>
              <a:rPr lang="zh-CN" altLang="zh-CN" sz="1200" kern="120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题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6141B4-7B19-4170-A9F7-EB7C9F1E3FF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E0E02-DBD0-4D14-A8C0-0C1AE568848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E0E02-DBD0-4D14-A8C0-0C1AE568848A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1C144F-1E12-4628-AB95-356B76764EB0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0CE2C-7464-41B1-A237-69E136653E65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ED323-EAFA-45FD-AB92-5F71EE570643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8E436-7411-43AC-AFCD-51F868C30DF1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21244-E152-4319-8E1A-365AA33386E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21244-E152-4319-8E1A-365AA33386E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13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年考研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47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8CD55-1ED9-49BE-A75A-4E811B281F1A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00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C2336-129F-4C6C-8183-1C2E99E8495F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22F9F-D46C-4F73-AAF2-8C852D3817B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897F7-1B85-4BED-80C6-5F8A9680D28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F3159-FB72-4176-9A13-5E7DBCF05322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B79D1-9EA5-4379-AD28-98AB953F39C0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</a:t>
            </a:r>
            <a:r>
              <a:rPr lang="zh-CN" altLang="en-US" smtClean="0"/>
              <a:t>发送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B79D1-9EA5-4379-AD28-98AB953F39C0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2D435-7F24-4149-B2B0-81E70CD81CCF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9DBEF-AB58-45D5-BA0A-F3071DFB9C83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AB762-6D4F-4F9A-AD24-09B0031352BE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13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年考研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47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CD392-8123-4F33-B67D-F4B0406B288F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A3AD9-D366-4375-9C4D-B419C9D31C1F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82C6B-9FA0-411D-8736-8AA8AF2113AD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90A17-0245-4D50-86D1-6CC0488BD676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90A17-0245-4D50-86D1-6CC0488BD676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476C8-0578-4E49-AF64-BC147A8DC980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102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C045E-0711-433B-BE75-02675AB0DBB7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C045E-0711-433B-BE75-02675AB0DBB7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4FC6D-0D81-49C1-8424-C92897C152C2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102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ED594-F1D1-46FF-BBD6-9C3ED595EC78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8AC648-E83B-4044-AD9E-4AC6247CED4C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102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6619F-EE16-44ED-BEB0-FC3E85EE3DA0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F30A-C0FE-424B-A1DB-A3B33D0934F5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F30A-C0FE-424B-A1DB-A3B33D0934F5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F30A-C0FE-424B-A1DB-A3B33D0934F5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F30A-C0FE-424B-A1DB-A3B33D0934F5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9E5E4-E9F0-4FB4-96F1-3F02F49F6C7D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3907F-6786-4362-B78D-FED619960788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69918-442B-453B-BAC2-644FBFC5D4E3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9F58-1938-4D8C-8922-054B3FDAC03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E4CFA-B43A-4005-AA1D-8FFD9997318C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E4CFA-B43A-4005-AA1D-8FFD9997318C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279857-3A84-4C58-9A56-25DD549F0230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279857-3A84-4C58-9A56-25DD549F0230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279857-3A84-4C58-9A56-25DD549F0230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86A1-AA6B-4540-9AEA-06C3FCB8888D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2F77B-D340-416C-8228-E55FDA73257F}" type="slidenum">
              <a:rPr lang="en-US" altLang="zh-CN"/>
              <a:pPr/>
              <a:t>130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C18B0-0124-472A-B22F-ED82A54FEBB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513D1-119B-40B4-A0ED-B4585D6EA6C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464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379662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ACEB-921B-4428-A32E-7A6FF935A2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91822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9154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96752"/>
            <a:ext cx="4381500" cy="2376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754339"/>
            <a:ext cx="4381500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3C52F4D9-41EC-423B-B963-42D1C41ACC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6355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508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752"/>
            <a:ext cx="9066212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5344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63485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63485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981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196752"/>
            <a:ext cx="44603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1208" y="1196752"/>
            <a:ext cx="44603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83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44555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4383" y="1207874"/>
            <a:ext cx="4457129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467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81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070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6880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8255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8598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752"/>
            <a:ext cx="9066212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" name="Picture 2" descr="computer networking 的图像结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88640"/>
            <a:ext cx="1124935" cy="8124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notesSlide" Target="../notesSlides/notesSlide5.xml"/><Relationship Id="rId3" Type="http://schemas.openxmlformats.org/officeDocument/2006/relationships/tags" Target="../tags/tag20.xml"/><Relationship Id="rId21" Type="http://schemas.openxmlformats.org/officeDocument/2006/relationships/image" Target="../media/image2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4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111111111111111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Microsoft_Office_Word_97_-_2003___333333333333333333.doc"/><Relationship Id="rId4" Type="http://schemas.openxmlformats.org/officeDocument/2006/relationships/oleObject" Target="../embeddings/Microsoft_Office_Word_97_-_2003___222222222222222222.doc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第 </a:t>
            </a:r>
            <a:r>
              <a:rPr lang="en-US" altLang="zh-CN" dirty="0" smtClean="0">
                <a:latin typeface="+mn-lt"/>
              </a:rPr>
              <a:t>4 </a:t>
            </a:r>
            <a:r>
              <a:rPr lang="zh-CN" altLang="en-US" dirty="0">
                <a:latin typeface="+mn-lt"/>
              </a:rPr>
              <a:t>章 </a:t>
            </a:r>
            <a:r>
              <a:rPr lang="zh-CN" altLang="en-US" dirty="0" smtClean="0">
                <a:latin typeface="+mn-lt"/>
              </a:rPr>
              <a:t> 网络层</a:t>
            </a:r>
            <a:endParaRPr lang="zh-CN" altLang="en-US" dirty="0">
              <a:latin typeface="+mn-lt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92560" y="620688"/>
            <a:ext cx="7924800" cy="93610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 smtClean="0"/>
              <a:t>给出</a:t>
            </a:r>
            <a:r>
              <a:rPr lang="en-US" altLang="zh-CN" sz="2800" dirty="0" smtClean="0"/>
              <a:t>R2</a:t>
            </a:r>
            <a:r>
              <a:rPr lang="zh-CN" altLang="zh-CN" sz="2800" dirty="0" smtClean="0"/>
              <a:t>的路由表，要求包括到达图中所有子网的路由，且路由表中的路由项尽可能少。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 bwMode="auto">
          <a:xfrm>
            <a:off x="68580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 bwMode="auto">
          <a:xfrm>
            <a:off x="0" y="5818821"/>
            <a:ext cx="9906000" cy="39624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kumimoji="0" lang="zh-CN" altLang="en-US" sz="13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kumimoji="0" lang="en-US" altLang="zh-CN" sz="13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2.0</a:t>
            </a:r>
            <a:r>
              <a:rPr kumimoji="0" lang="zh-CN" altLang="en-US" sz="13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76536" y="1988840"/>
            <a:ext cx="7861415" cy="4276236"/>
            <a:chOff x="776536" y="1916832"/>
            <a:chExt cx="7861415" cy="4276236"/>
          </a:xfrm>
        </p:grpSpPr>
        <p:pic>
          <p:nvPicPr>
            <p:cNvPr id="13" name="图片 1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76536" y="1916832"/>
              <a:ext cx="7861415" cy="4276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矩形 13"/>
            <p:cNvSpPr/>
            <p:nvPr/>
          </p:nvSpPr>
          <p:spPr bwMode="auto">
            <a:xfrm>
              <a:off x="5169024" y="4509120"/>
              <a:ext cx="720080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pic>
        <p:nvPicPr>
          <p:cNvPr id="189442" name="图片 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64568" y="1484784"/>
            <a:ext cx="7429219" cy="43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>
            <p:custDataLst>
              <p:tags r:id="rId5"/>
            </p:custDataLst>
          </p:nvPr>
        </p:nvSpPr>
        <p:spPr bwMode="auto">
          <a:xfrm>
            <a:off x="10287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10375900" y="6326832"/>
            <a:ext cx="3662679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906000" cy="635000"/>
            <a:chOff x="0" y="0"/>
            <a:chExt cx="9906000" cy="635000"/>
          </a:xfrm>
        </p:grpSpPr>
        <p:sp>
          <p:nvSpPr>
            <p:cNvPr id="7" name="TitleBackground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9906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olorBlock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6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8"/>
            </p:custDataLst>
          </p:nvPr>
        </p:nvGrpSpPr>
        <p:grpSpPr>
          <a:xfrm>
            <a:off x="10299700" y="0"/>
            <a:ext cx="3815080" cy="647700"/>
            <a:chOff x="10299700" y="0"/>
            <a:chExt cx="3815080" cy="647700"/>
          </a:xfrm>
        </p:grpSpPr>
        <p:sp>
          <p:nvSpPr>
            <p:cNvPr id="19" name="RemarkBack"/>
            <p:cNvSpPr/>
            <p:nvPr>
              <p:custDataLst>
                <p:tags r:id="rId10"/>
              </p:custDataLst>
            </p:nvPr>
          </p:nvSpPr>
          <p:spPr bwMode="auto">
            <a:xfrm>
              <a:off x="10299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markBlock"/>
            <p:cNvSpPr/>
            <p:nvPr>
              <p:custDataLst>
                <p:tags r:id="rId11"/>
              </p:custDataLst>
            </p:nvPr>
          </p:nvSpPr>
          <p:spPr bwMode="auto">
            <a:xfrm>
              <a:off x="10299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markTitleText"/>
            <p:cNvSpPr txBox="1"/>
            <p:nvPr>
              <p:custDataLst>
                <p:tags r:id="rId12"/>
              </p:custDataLst>
            </p:nvPr>
          </p:nvSpPr>
          <p:spPr>
            <a:xfrm>
              <a:off x="10541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 descr="tmpA379.tmp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8356600" y="63500"/>
            <a:ext cx="1422400" cy="508000"/>
          </a:xfrm>
          <a:prstGeom prst="rect">
            <a:avLst/>
          </a:prstGeom>
        </p:spPr>
      </p:pic>
      <p:pic>
        <p:nvPicPr>
          <p:cNvPr id="189443" name="图片 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0497616" y="908720"/>
            <a:ext cx="348456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690" name="Group 2"/>
          <p:cNvGrpSpPr>
            <a:grpSpLocks/>
          </p:cNvGrpSpPr>
          <p:nvPr/>
        </p:nvGrpSpPr>
        <p:grpSpPr bwMode="auto">
          <a:xfrm>
            <a:off x="351358" y="1551856"/>
            <a:ext cx="1666478" cy="1789113"/>
            <a:chOff x="87" y="1384"/>
            <a:chExt cx="969" cy="1127"/>
          </a:xfrm>
        </p:grpSpPr>
        <p:sp>
          <p:nvSpPr>
            <p:cNvPr id="626691" name="Line 3"/>
            <p:cNvSpPr>
              <a:spLocks noChangeShapeType="1"/>
            </p:cNvSpPr>
            <p:nvPr/>
          </p:nvSpPr>
          <p:spPr bwMode="auto">
            <a:xfrm flipV="1">
              <a:off x="816" y="2248"/>
              <a:ext cx="240" cy="19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692" name="Line 4"/>
            <p:cNvSpPr>
              <a:spLocks noChangeShapeType="1"/>
            </p:cNvSpPr>
            <p:nvPr/>
          </p:nvSpPr>
          <p:spPr bwMode="auto">
            <a:xfrm>
              <a:off x="624" y="1576"/>
              <a:ext cx="240" cy="14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693" name="Line 5"/>
            <p:cNvSpPr>
              <a:spLocks noChangeShapeType="1"/>
            </p:cNvSpPr>
            <p:nvPr/>
          </p:nvSpPr>
          <p:spPr bwMode="auto">
            <a:xfrm flipV="1">
              <a:off x="432" y="1967"/>
              <a:ext cx="288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26694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" y="1823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6695" name="Text Box 7"/>
            <p:cNvSpPr txBox="1">
              <a:spLocks noChangeArrowheads="1"/>
            </p:cNvSpPr>
            <p:nvPr/>
          </p:nvSpPr>
          <p:spPr bwMode="auto">
            <a:xfrm>
              <a:off x="113" y="1797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X</a:t>
              </a:r>
            </a:p>
          </p:txBody>
        </p:sp>
        <p:sp>
          <p:nvSpPr>
            <p:cNvPr id="626696" name="Text Box 8"/>
            <p:cNvSpPr txBox="1">
              <a:spLocks noChangeArrowheads="1"/>
            </p:cNvSpPr>
            <p:nvPr/>
          </p:nvSpPr>
          <p:spPr bwMode="auto">
            <a:xfrm>
              <a:off x="87" y="2031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10.1.0.1</a:t>
              </a:r>
            </a:p>
          </p:txBody>
        </p:sp>
        <p:pic>
          <p:nvPicPr>
            <p:cNvPr id="626697" name="Picture 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384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6698" name="Picture 1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296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6700" name="Group 12"/>
          <p:cNvGrpSpPr>
            <a:grpSpLocks/>
          </p:cNvGrpSpPr>
          <p:nvPr/>
        </p:nvGrpSpPr>
        <p:grpSpPr bwMode="auto">
          <a:xfrm>
            <a:off x="1255968" y="1739180"/>
            <a:ext cx="1637242" cy="1225550"/>
            <a:chOff x="385" y="2795"/>
            <a:chExt cx="1769" cy="816"/>
          </a:xfrm>
        </p:grpSpPr>
        <p:sp>
          <p:nvSpPr>
            <p:cNvPr id="626701" name="Oval 13"/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02" name="Oval 14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03" name="Oval 15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04" name="Oval 16"/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05" name="Oval 17"/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06" name="Oval 18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07" name="Oval 19"/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08" name="Oval 20"/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09" name="Oval 21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40161" dir="4293903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10" name="Oval 22"/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11" name="Oval 23"/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12" name="Oval 24"/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3500" dir="3187806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13" name="Oval 25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14" name="Oval 26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15" name="Oval 27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16" name="Oval 28"/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113592" dir="20006097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17" name="Freeform 29"/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52363" dir="455782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626718" name="Group 30"/>
          <p:cNvGrpSpPr>
            <a:grpSpLocks/>
          </p:cNvGrpSpPr>
          <p:nvPr/>
        </p:nvGrpSpPr>
        <p:grpSpPr bwMode="auto">
          <a:xfrm>
            <a:off x="6948478" y="1669330"/>
            <a:ext cx="1637242" cy="1225550"/>
            <a:chOff x="385" y="2795"/>
            <a:chExt cx="1769" cy="816"/>
          </a:xfrm>
        </p:grpSpPr>
        <p:sp>
          <p:nvSpPr>
            <p:cNvPr id="626719" name="Oval 31"/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20" name="Oval 32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21" name="Oval 33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22" name="Oval 34"/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23" name="Oval 35"/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24" name="Oval 36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25" name="Oval 37"/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26" name="Oval 38"/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27" name="Oval 39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40161" dir="4293903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28" name="Oval 40"/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29" name="Oval 41"/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30" name="Oval 42"/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3500" dir="3187806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31" name="Oval 43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32" name="Oval 44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33" name="Oval 45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34" name="Oval 46"/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113592" dir="20006097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35" name="Freeform 47"/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52363" dir="455782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aphicFrame>
        <p:nvGraphicFramePr>
          <p:cNvPr id="62673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35038100"/>
              </p:ext>
            </p:extLst>
          </p:nvPr>
        </p:nvGraphicFramePr>
        <p:xfrm>
          <a:off x="3586285" y="1577255"/>
          <a:ext cx="2971800" cy="1703388"/>
        </p:xfrm>
        <a:graphic>
          <a:graphicData uri="http://schemas.openxmlformats.org/presentationml/2006/ole">
            <p:oleObj spid="_x0000_s7181" name="VISIO" r:id="rId5" imgW="1687068" imgH="964692" progId="">
              <p:embed/>
            </p:oleObj>
          </a:graphicData>
        </a:graphic>
      </p:graphicFrame>
      <p:pic>
        <p:nvPicPr>
          <p:cNvPr id="626737" name="Picture 49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14" y="2112244"/>
            <a:ext cx="56409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26738" name="Picture 5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109" y="2113831"/>
            <a:ext cx="56409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26739" name="Text Box 51"/>
          <p:cNvSpPr txBox="1">
            <a:spLocks noChangeArrowheads="1"/>
          </p:cNvSpPr>
          <p:nvPr/>
        </p:nvSpPr>
        <p:spPr bwMode="auto">
          <a:xfrm>
            <a:off x="1628912" y="1988840"/>
            <a:ext cx="947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部门 </a:t>
            </a:r>
            <a:r>
              <a:rPr kumimoji="1" lang="en-US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网络</a:t>
            </a:r>
            <a:endParaRPr kumimoji="1" lang="en-US" altLang="zh-CN" sz="20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40" name="AutoShape 52"/>
          <p:cNvSpPr>
            <a:spLocks noChangeArrowheads="1"/>
          </p:cNvSpPr>
          <p:nvPr/>
        </p:nvSpPr>
        <p:spPr bwMode="auto">
          <a:xfrm rot="-5400000">
            <a:off x="4747541" y="881137"/>
            <a:ext cx="360363" cy="2724150"/>
          </a:xfrm>
          <a:prstGeom prst="can">
            <a:avLst>
              <a:gd name="adj" fmla="val 25521"/>
            </a:avLst>
          </a:prstGeom>
          <a:gradFill rotWithShape="1">
            <a:gsLst>
              <a:gs pos="0">
                <a:srgbClr val="33CCFF">
                  <a:gamma/>
                  <a:shade val="46275"/>
                  <a:invGamma/>
                </a:srgbClr>
              </a:gs>
              <a:gs pos="50000">
                <a:srgbClr val="33CCFF"/>
              </a:gs>
              <a:gs pos="100000">
                <a:srgbClr val="33C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41" name="Text Box 53"/>
          <p:cNvSpPr txBox="1">
            <a:spLocks noChangeArrowheads="1"/>
          </p:cNvSpPr>
          <p:nvPr/>
        </p:nvSpPr>
        <p:spPr bwMode="auto">
          <a:xfrm>
            <a:off x="4592960" y="2566269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互联网</a:t>
            </a:r>
            <a:endParaRPr kumimoji="1" lang="zh-CN" altLang="en-US" sz="20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42" name="Text Box 54"/>
          <p:cNvSpPr txBox="1">
            <a:spLocks noChangeArrowheads="1"/>
          </p:cNvSpPr>
          <p:nvPr/>
        </p:nvSpPr>
        <p:spPr bwMode="auto">
          <a:xfrm>
            <a:off x="7236047" y="1916832"/>
            <a:ext cx="9573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部门 </a:t>
            </a:r>
            <a:r>
              <a:rPr kumimoji="1" lang="en-US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  <a:p>
            <a:pPr algn="ctr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网络</a:t>
            </a:r>
            <a:endParaRPr kumimoji="1" lang="en-US" altLang="zh-CN" sz="20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43" name="Text Box 55"/>
          <p:cNvSpPr txBox="1">
            <a:spLocks noChangeArrowheads="1"/>
          </p:cNvSpPr>
          <p:nvPr/>
        </p:nvSpPr>
        <p:spPr bwMode="auto">
          <a:xfrm>
            <a:off x="2879028" y="2417043"/>
            <a:ext cx="465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44" name="Text Box 56"/>
          <p:cNvSpPr txBox="1">
            <a:spLocks noChangeArrowheads="1"/>
          </p:cNvSpPr>
          <p:nvPr/>
        </p:nvSpPr>
        <p:spPr bwMode="auto">
          <a:xfrm>
            <a:off x="6653970" y="2345606"/>
            <a:ext cx="465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45" name="Text Box 57"/>
          <p:cNvSpPr txBox="1">
            <a:spLocks noChangeArrowheads="1"/>
          </p:cNvSpPr>
          <p:nvPr/>
        </p:nvSpPr>
        <p:spPr bwMode="auto">
          <a:xfrm>
            <a:off x="4693413" y="2020863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隧道</a:t>
            </a:r>
          </a:p>
        </p:txBody>
      </p:sp>
      <p:sp>
        <p:nvSpPr>
          <p:cNvPr id="626746" name="Line 58"/>
          <p:cNvSpPr>
            <a:spLocks noChangeShapeType="1"/>
          </p:cNvSpPr>
          <p:nvPr/>
        </p:nvSpPr>
        <p:spPr bwMode="auto">
          <a:xfrm>
            <a:off x="3235448" y="2237655"/>
            <a:ext cx="4127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47" name="Line 59"/>
          <p:cNvSpPr>
            <a:spLocks noChangeShapeType="1"/>
          </p:cNvSpPr>
          <p:nvPr/>
        </p:nvSpPr>
        <p:spPr bwMode="auto">
          <a:xfrm>
            <a:off x="6289798" y="2237655"/>
            <a:ext cx="4127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626748" name="Group 60"/>
          <p:cNvGrpSpPr>
            <a:grpSpLocks/>
          </p:cNvGrpSpPr>
          <p:nvPr/>
        </p:nvGrpSpPr>
        <p:grpSpPr bwMode="auto">
          <a:xfrm>
            <a:off x="2626643" y="1594719"/>
            <a:ext cx="4588405" cy="642937"/>
            <a:chOff x="1410" y="1411"/>
            <a:chExt cx="2668" cy="405"/>
          </a:xfrm>
        </p:grpSpPr>
        <p:sp>
          <p:nvSpPr>
            <p:cNvPr id="626749" name="Text Box 61"/>
            <p:cNvSpPr txBox="1">
              <a:spLocks noChangeArrowheads="1"/>
            </p:cNvSpPr>
            <p:nvPr/>
          </p:nvSpPr>
          <p:spPr bwMode="auto">
            <a:xfrm>
              <a:off x="1410" y="1411"/>
              <a:ext cx="7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125.1.2.3</a:t>
              </a:r>
            </a:p>
          </p:txBody>
        </p:sp>
        <p:sp>
          <p:nvSpPr>
            <p:cNvPr id="626750" name="Line 62"/>
            <p:cNvSpPr>
              <a:spLocks noChangeShapeType="1"/>
            </p:cNvSpPr>
            <p:nvPr/>
          </p:nvSpPr>
          <p:spPr bwMode="auto">
            <a:xfrm>
              <a:off x="1837" y="1616"/>
              <a:ext cx="23" cy="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51" name="Text Box 63"/>
            <p:cNvSpPr txBox="1">
              <a:spLocks noChangeArrowheads="1"/>
            </p:cNvSpPr>
            <p:nvPr/>
          </p:nvSpPr>
          <p:spPr bwMode="auto">
            <a:xfrm>
              <a:off x="3350" y="1430"/>
              <a:ext cx="7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194.4.5.6</a:t>
              </a:r>
            </a:p>
          </p:txBody>
        </p:sp>
        <p:sp>
          <p:nvSpPr>
            <p:cNvPr id="626752" name="Line 64"/>
            <p:cNvSpPr>
              <a:spLocks noChangeShapeType="1"/>
            </p:cNvSpPr>
            <p:nvPr/>
          </p:nvSpPr>
          <p:spPr bwMode="auto">
            <a:xfrm flipH="1">
              <a:off x="3636" y="1616"/>
              <a:ext cx="60" cy="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626753" name="Group 65"/>
          <p:cNvGrpSpPr>
            <a:grpSpLocks/>
          </p:cNvGrpSpPr>
          <p:nvPr/>
        </p:nvGrpSpPr>
        <p:grpSpPr bwMode="auto">
          <a:xfrm>
            <a:off x="8209085" y="1475656"/>
            <a:ext cx="1506538" cy="1712913"/>
            <a:chOff x="4656" y="1336"/>
            <a:chExt cx="876" cy="1079"/>
          </a:xfrm>
        </p:grpSpPr>
        <p:sp>
          <p:nvSpPr>
            <p:cNvPr id="626754" name="Line 66"/>
            <p:cNvSpPr>
              <a:spLocks noChangeShapeType="1"/>
            </p:cNvSpPr>
            <p:nvPr/>
          </p:nvSpPr>
          <p:spPr bwMode="auto">
            <a:xfrm flipH="1" flipV="1">
              <a:off x="4800" y="1912"/>
              <a:ext cx="348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55" name="Line 67"/>
            <p:cNvSpPr>
              <a:spLocks noChangeShapeType="1"/>
            </p:cNvSpPr>
            <p:nvPr/>
          </p:nvSpPr>
          <p:spPr bwMode="auto">
            <a:xfrm flipH="1" flipV="1">
              <a:off x="4656" y="2152"/>
              <a:ext cx="336" cy="19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56" name="Line 68"/>
            <p:cNvSpPr>
              <a:spLocks noChangeShapeType="1"/>
            </p:cNvSpPr>
            <p:nvPr/>
          </p:nvSpPr>
          <p:spPr bwMode="auto">
            <a:xfrm flipH="1">
              <a:off x="4800" y="1528"/>
              <a:ext cx="240" cy="9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26757" name="Picture 6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768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6758" name="Text Box 70"/>
            <p:cNvSpPr txBox="1">
              <a:spLocks noChangeArrowheads="1"/>
            </p:cNvSpPr>
            <p:nvPr/>
          </p:nvSpPr>
          <p:spPr bwMode="auto">
            <a:xfrm>
              <a:off x="5284" y="1729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Y</a:t>
              </a:r>
            </a:p>
          </p:txBody>
        </p:sp>
        <p:sp>
          <p:nvSpPr>
            <p:cNvPr id="626759" name="Text Box 71"/>
            <p:cNvSpPr txBox="1">
              <a:spLocks noChangeArrowheads="1"/>
            </p:cNvSpPr>
            <p:nvPr/>
          </p:nvSpPr>
          <p:spPr bwMode="auto">
            <a:xfrm>
              <a:off x="4887" y="1955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10.2.0.3</a:t>
              </a:r>
            </a:p>
          </p:txBody>
        </p:sp>
        <p:pic>
          <p:nvPicPr>
            <p:cNvPr id="626760" name="Picture 7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1336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6761" name="Picture 7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2200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6762" name="Text Box 74"/>
          <p:cNvSpPr txBox="1">
            <a:spLocks noChangeArrowheads="1"/>
          </p:cNvSpPr>
          <p:nvPr/>
        </p:nvSpPr>
        <p:spPr bwMode="auto">
          <a:xfrm>
            <a:off x="4136193" y="3183359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使用隧道技术</a:t>
            </a:r>
          </a:p>
        </p:txBody>
      </p:sp>
      <p:sp>
        <p:nvSpPr>
          <p:cNvPr id="626763" name="AutoShape 75"/>
          <p:cNvSpPr>
            <a:spLocks noChangeArrowheads="1"/>
          </p:cNvSpPr>
          <p:nvPr/>
        </p:nvSpPr>
        <p:spPr bwMode="auto">
          <a:xfrm>
            <a:off x="6246803" y="1107355"/>
            <a:ext cx="4953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64" name="Rectangle 76"/>
          <p:cNvSpPr>
            <a:spLocks noChangeArrowheads="1"/>
          </p:cNvSpPr>
          <p:nvPr/>
        </p:nvSpPr>
        <p:spPr bwMode="auto">
          <a:xfrm>
            <a:off x="1020356" y="332656"/>
            <a:ext cx="3666596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加密的从</a:t>
            </a:r>
            <a:r>
              <a:rPr kumimoji="1" lang="zh-CN" altLang="en-US" sz="1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X</a:t>
            </a:r>
            <a:r>
              <a:rPr kumimoji="1" lang="en-US" altLang="zh-CN" sz="1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到</a:t>
            </a:r>
            <a:r>
              <a:rPr kumimoji="1" lang="zh-CN" altLang="en-US" sz="1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Y</a:t>
            </a:r>
            <a:r>
              <a:rPr kumimoji="1" lang="en-US" altLang="zh-CN" sz="9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的内部数据报</a:t>
            </a:r>
          </a:p>
        </p:txBody>
      </p:sp>
      <p:sp>
        <p:nvSpPr>
          <p:cNvPr id="626765" name="Rectangle 77"/>
          <p:cNvSpPr>
            <a:spLocks noChangeArrowheads="1"/>
          </p:cNvSpPr>
          <p:nvPr/>
        </p:nvSpPr>
        <p:spPr bwMode="auto">
          <a:xfrm>
            <a:off x="1020356" y="983530"/>
            <a:ext cx="3709591" cy="396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外部数据报的数据部分</a:t>
            </a:r>
          </a:p>
        </p:txBody>
      </p:sp>
      <p:sp>
        <p:nvSpPr>
          <p:cNvPr id="626766" name="AutoShape 78"/>
          <p:cNvSpPr>
            <a:spLocks noChangeArrowheads="1"/>
          </p:cNvSpPr>
          <p:nvPr/>
        </p:nvSpPr>
        <p:spPr bwMode="auto">
          <a:xfrm>
            <a:off x="3751385" y="637455"/>
            <a:ext cx="1651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67" name="Text Box 79"/>
          <p:cNvSpPr txBox="1">
            <a:spLocks noChangeArrowheads="1"/>
          </p:cNvSpPr>
          <p:nvPr/>
        </p:nvSpPr>
        <p:spPr bwMode="auto">
          <a:xfrm>
            <a:off x="6105128" y="188640"/>
            <a:ext cx="2643672" cy="646331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源地址：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125.1.2.3</a:t>
            </a:r>
          </a:p>
          <a:p>
            <a:pPr algn="r">
              <a:lnSpc>
                <a:spcPct val="9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目的地址：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194.4.5.6</a:t>
            </a:r>
          </a:p>
        </p:txBody>
      </p:sp>
      <p:sp>
        <p:nvSpPr>
          <p:cNvPr id="626768" name="Freeform 80"/>
          <p:cNvSpPr>
            <a:spLocks/>
          </p:cNvSpPr>
          <p:nvPr/>
        </p:nvSpPr>
        <p:spPr bwMode="auto">
          <a:xfrm>
            <a:off x="4054068" y="1488355"/>
            <a:ext cx="502179" cy="762000"/>
          </a:xfrm>
          <a:custGeom>
            <a:avLst/>
            <a:gdLst>
              <a:gd name="T0" fmla="*/ 0 w 292"/>
              <a:gd name="T1" fmla="*/ 0 h 584"/>
              <a:gd name="T2" fmla="*/ 4 w 292"/>
              <a:gd name="T3" fmla="*/ 126 h 584"/>
              <a:gd name="T4" fmla="*/ 22 w 292"/>
              <a:gd name="T5" fmla="*/ 282 h 584"/>
              <a:gd name="T6" fmla="*/ 46 w 292"/>
              <a:gd name="T7" fmla="*/ 390 h 584"/>
              <a:gd name="T8" fmla="*/ 96 w 292"/>
              <a:gd name="T9" fmla="*/ 488 h 584"/>
              <a:gd name="T10" fmla="*/ 184 w 292"/>
              <a:gd name="T11" fmla="*/ 560 h 584"/>
              <a:gd name="T12" fmla="*/ 292 w 292"/>
              <a:gd name="T1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2" h="584">
                <a:moveTo>
                  <a:pt x="0" y="0"/>
                </a:moveTo>
                <a:cubicBezTo>
                  <a:pt x="1" y="21"/>
                  <a:pt x="0" y="79"/>
                  <a:pt x="4" y="126"/>
                </a:cubicBezTo>
                <a:cubicBezTo>
                  <a:pt x="8" y="173"/>
                  <a:pt x="15" y="238"/>
                  <a:pt x="22" y="282"/>
                </a:cubicBezTo>
                <a:cubicBezTo>
                  <a:pt x="29" y="326"/>
                  <a:pt x="34" y="356"/>
                  <a:pt x="46" y="390"/>
                </a:cubicBezTo>
                <a:cubicBezTo>
                  <a:pt x="58" y="424"/>
                  <a:pt x="73" y="460"/>
                  <a:pt x="96" y="488"/>
                </a:cubicBezTo>
                <a:cubicBezTo>
                  <a:pt x="119" y="516"/>
                  <a:pt x="151" y="544"/>
                  <a:pt x="184" y="560"/>
                </a:cubicBezTo>
                <a:cubicBezTo>
                  <a:pt x="217" y="576"/>
                  <a:pt x="270" y="579"/>
                  <a:pt x="292" y="584"/>
                </a:cubicBezTo>
              </a:path>
            </a:pathLst>
          </a:custGeom>
          <a:noFill/>
          <a:ln w="76200" cmpd="sng">
            <a:solidFill>
              <a:srgbClr val="FF0000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69" name="Rectangle 81"/>
          <p:cNvSpPr>
            <a:spLocks noChangeArrowheads="1"/>
          </p:cNvSpPr>
          <p:nvPr/>
        </p:nvSpPr>
        <p:spPr bwMode="auto">
          <a:xfrm>
            <a:off x="4686952" y="983530"/>
            <a:ext cx="1559852" cy="396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数据报首部</a:t>
            </a:r>
          </a:p>
        </p:txBody>
      </p:sp>
      <p:sp>
        <p:nvSpPr>
          <p:cNvPr id="626770" name="Line 82"/>
          <p:cNvSpPr>
            <a:spLocks noChangeShapeType="1"/>
          </p:cNvSpPr>
          <p:nvPr/>
        </p:nvSpPr>
        <p:spPr bwMode="auto">
          <a:xfrm flipH="1">
            <a:off x="5637345" y="767630"/>
            <a:ext cx="467783" cy="2873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6771" name="Line 83"/>
          <p:cNvSpPr>
            <a:spLocks noChangeShapeType="1"/>
          </p:cNvSpPr>
          <p:nvPr/>
        </p:nvSpPr>
        <p:spPr bwMode="auto">
          <a:xfrm>
            <a:off x="1020357" y="1488355"/>
            <a:ext cx="522644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626772" name="Group 84"/>
          <p:cNvGrpSpPr>
            <a:grpSpLocks/>
          </p:cNvGrpSpPr>
          <p:nvPr/>
        </p:nvGrpSpPr>
        <p:grpSpPr bwMode="auto">
          <a:xfrm>
            <a:off x="351358" y="3812430"/>
            <a:ext cx="9426178" cy="2057400"/>
            <a:chOff x="87" y="2872"/>
            <a:chExt cx="5481" cy="1296"/>
          </a:xfrm>
        </p:grpSpPr>
        <p:sp>
          <p:nvSpPr>
            <p:cNvPr id="626773" name="AutoShape 85"/>
            <p:cNvSpPr>
              <a:spLocks noChangeArrowheads="1"/>
            </p:cNvSpPr>
            <p:nvPr/>
          </p:nvSpPr>
          <p:spPr bwMode="auto">
            <a:xfrm>
              <a:off x="96" y="2872"/>
              <a:ext cx="5472" cy="1296"/>
            </a:xfrm>
            <a:prstGeom prst="roundRect">
              <a:avLst>
                <a:gd name="adj" fmla="val 16667"/>
              </a:avLst>
            </a:prstGeom>
            <a:solidFill>
              <a:srgbClr val="FF99FF"/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74" name="Line 86"/>
            <p:cNvSpPr>
              <a:spLocks noChangeShapeType="1"/>
            </p:cNvSpPr>
            <p:nvPr/>
          </p:nvSpPr>
          <p:spPr bwMode="auto">
            <a:xfrm>
              <a:off x="1764" y="3400"/>
              <a:ext cx="20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75" name="Line 87"/>
            <p:cNvSpPr>
              <a:spLocks noChangeShapeType="1"/>
            </p:cNvSpPr>
            <p:nvPr/>
          </p:nvSpPr>
          <p:spPr bwMode="auto">
            <a:xfrm flipV="1">
              <a:off x="816" y="3832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76" name="Line 88"/>
            <p:cNvSpPr>
              <a:spLocks noChangeShapeType="1"/>
            </p:cNvSpPr>
            <p:nvPr/>
          </p:nvSpPr>
          <p:spPr bwMode="auto">
            <a:xfrm>
              <a:off x="624" y="316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77" name="Line 89"/>
            <p:cNvSpPr>
              <a:spLocks noChangeShapeType="1"/>
            </p:cNvSpPr>
            <p:nvPr/>
          </p:nvSpPr>
          <p:spPr bwMode="auto">
            <a:xfrm flipV="1">
              <a:off x="432" y="355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626778" name="Group 90"/>
            <p:cNvGrpSpPr>
              <a:grpSpLocks/>
            </p:cNvGrpSpPr>
            <p:nvPr/>
          </p:nvGrpSpPr>
          <p:grpSpPr bwMode="auto">
            <a:xfrm>
              <a:off x="657" y="3091"/>
              <a:ext cx="952" cy="772"/>
              <a:chOff x="385" y="2795"/>
              <a:chExt cx="1769" cy="816"/>
            </a:xfrm>
          </p:grpSpPr>
          <p:sp>
            <p:nvSpPr>
              <p:cNvPr id="626779" name="Oval 91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80" name="Oval 92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81" name="Oval 93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82" name="Oval 94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83" name="Oval 95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84" name="Oval 96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85" name="Oval 97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86" name="Oval 98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87" name="Oval 99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88" name="Oval 100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89" name="Oval 101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90" name="Oval 102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91" name="Oval 103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92" name="Oval 104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93" name="Oval 105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94" name="Oval 106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795" name="Freeform 107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626796" name="Line 108"/>
            <p:cNvSpPr>
              <a:spLocks noChangeShapeType="1"/>
            </p:cNvSpPr>
            <p:nvPr/>
          </p:nvSpPr>
          <p:spPr bwMode="auto">
            <a:xfrm flipH="1">
              <a:off x="4800" y="3112"/>
              <a:ext cx="24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97" name="Line 109"/>
            <p:cNvSpPr>
              <a:spLocks noChangeShapeType="1"/>
            </p:cNvSpPr>
            <p:nvPr/>
          </p:nvSpPr>
          <p:spPr bwMode="auto">
            <a:xfrm flipH="1" flipV="1">
              <a:off x="4656" y="3736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798" name="Line 110"/>
            <p:cNvSpPr>
              <a:spLocks noChangeShapeType="1"/>
            </p:cNvSpPr>
            <p:nvPr/>
          </p:nvSpPr>
          <p:spPr bwMode="auto">
            <a:xfrm flipH="1" flipV="1">
              <a:off x="4800" y="3496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626799" name="Group 111"/>
            <p:cNvGrpSpPr>
              <a:grpSpLocks/>
            </p:cNvGrpSpPr>
            <p:nvPr/>
          </p:nvGrpSpPr>
          <p:grpSpPr bwMode="auto">
            <a:xfrm>
              <a:off x="3969" y="3046"/>
              <a:ext cx="952" cy="772"/>
              <a:chOff x="385" y="2795"/>
              <a:chExt cx="1769" cy="816"/>
            </a:xfrm>
          </p:grpSpPr>
          <p:sp>
            <p:nvSpPr>
              <p:cNvPr id="626800" name="Oval 112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01" name="Oval 113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02" name="Oval 114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03" name="Oval 115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04" name="Oval 116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05" name="Oval 117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06" name="Oval 118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07" name="Oval 119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08" name="Oval 120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09" name="Oval 121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10" name="Oval 122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11" name="Oval 123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12" name="Oval 124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13" name="Oval 125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14" name="Oval 126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15" name="Oval 127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6816" name="Freeform 128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pic>
          <p:nvPicPr>
            <p:cNvPr id="626817" name="Picture 129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" y="3321"/>
              <a:ext cx="32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26818" name="Picture 13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" y="3322"/>
              <a:ext cx="32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626819" name="Picture 13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" y="3407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6820" name="Text Box 132"/>
            <p:cNvSpPr txBox="1">
              <a:spLocks noChangeArrowheads="1"/>
            </p:cNvSpPr>
            <p:nvPr/>
          </p:nvSpPr>
          <p:spPr bwMode="auto">
            <a:xfrm>
              <a:off x="864" y="3247"/>
              <a:ext cx="55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部门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网络</a:t>
              </a:r>
              <a:endPara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26821" name="Picture 13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3352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6822" name="Text Box 134"/>
            <p:cNvSpPr txBox="1">
              <a:spLocks noChangeArrowheads="1"/>
            </p:cNvSpPr>
            <p:nvPr/>
          </p:nvSpPr>
          <p:spPr bwMode="auto">
            <a:xfrm>
              <a:off x="4174" y="3201"/>
              <a:ext cx="55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部门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网络</a:t>
              </a:r>
              <a:endPara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823" name="Text Box 135"/>
            <p:cNvSpPr txBox="1">
              <a:spLocks noChangeArrowheads="1"/>
            </p:cNvSpPr>
            <p:nvPr/>
          </p:nvSpPr>
          <p:spPr bwMode="auto">
            <a:xfrm>
              <a:off x="309" y="3176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X</a:t>
              </a:r>
            </a:p>
          </p:txBody>
        </p:sp>
        <p:sp>
          <p:nvSpPr>
            <p:cNvPr id="626824" name="Text Box 136"/>
            <p:cNvSpPr txBox="1">
              <a:spLocks noChangeArrowheads="1"/>
            </p:cNvSpPr>
            <p:nvPr/>
          </p:nvSpPr>
          <p:spPr bwMode="auto">
            <a:xfrm>
              <a:off x="5072" y="3128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Y</a:t>
              </a:r>
            </a:p>
          </p:txBody>
        </p:sp>
        <p:sp>
          <p:nvSpPr>
            <p:cNvPr id="626825" name="Text Box 137"/>
            <p:cNvSpPr txBox="1">
              <a:spLocks noChangeArrowheads="1"/>
            </p:cNvSpPr>
            <p:nvPr/>
          </p:nvSpPr>
          <p:spPr bwMode="auto">
            <a:xfrm>
              <a:off x="1523" y="3132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826" name="Text Box 138"/>
            <p:cNvSpPr txBox="1">
              <a:spLocks noChangeArrowheads="1"/>
            </p:cNvSpPr>
            <p:nvPr/>
          </p:nvSpPr>
          <p:spPr bwMode="auto">
            <a:xfrm>
              <a:off x="3815" y="3084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827" name="Text Box 139"/>
            <p:cNvSpPr txBox="1">
              <a:spLocks noChangeArrowheads="1"/>
            </p:cNvSpPr>
            <p:nvPr/>
          </p:nvSpPr>
          <p:spPr bwMode="auto">
            <a:xfrm>
              <a:off x="1410" y="2888"/>
              <a:ext cx="7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125.1.2.3</a:t>
              </a:r>
            </a:p>
          </p:txBody>
        </p:sp>
        <p:sp>
          <p:nvSpPr>
            <p:cNvPr id="626828" name="Line 140"/>
            <p:cNvSpPr>
              <a:spLocks noChangeShapeType="1"/>
            </p:cNvSpPr>
            <p:nvPr/>
          </p:nvSpPr>
          <p:spPr bwMode="auto">
            <a:xfrm>
              <a:off x="1812" y="3112"/>
              <a:ext cx="48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829" name="Text Box 141"/>
            <p:cNvSpPr txBox="1">
              <a:spLocks noChangeArrowheads="1"/>
            </p:cNvSpPr>
            <p:nvPr/>
          </p:nvSpPr>
          <p:spPr bwMode="auto">
            <a:xfrm>
              <a:off x="3186" y="2892"/>
              <a:ext cx="7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194.4.5.6</a:t>
              </a:r>
            </a:p>
          </p:txBody>
        </p:sp>
        <p:sp>
          <p:nvSpPr>
            <p:cNvPr id="626830" name="Line 142"/>
            <p:cNvSpPr>
              <a:spLocks noChangeShapeType="1"/>
            </p:cNvSpPr>
            <p:nvPr/>
          </p:nvSpPr>
          <p:spPr bwMode="auto">
            <a:xfrm>
              <a:off x="3588" y="3112"/>
              <a:ext cx="48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6831" name="Text Box 143"/>
            <p:cNvSpPr txBox="1">
              <a:spLocks noChangeArrowheads="1"/>
            </p:cNvSpPr>
            <p:nvPr/>
          </p:nvSpPr>
          <p:spPr bwMode="auto">
            <a:xfrm>
              <a:off x="87" y="3615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10.1.0.1</a:t>
              </a:r>
            </a:p>
          </p:txBody>
        </p:sp>
        <p:sp>
          <p:nvSpPr>
            <p:cNvPr id="626832" name="Text Box 144"/>
            <p:cNvSpPr txBox="1">
              <a:spLocks noChangeArrowheads="1"/>
            </p:cNvSpPr>
            <p:nvPr/>
          </p:nvSpPr>
          <p:spPr bwMode="auto">
            <a:xfrm>
              <a:off x="4887" y="3512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10.2.0.3</a:t>
              </a:r>
            </a:p>
          </p:txBody>
        </p:sp>
        <p:pic>
          <p:nvPicPr>
            <p:cNvPr id="626833" name="Picture 14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968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6834" name="Picture 14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880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6835" name="Picture 14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2920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6836" name="Picture 14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3784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6837" name="Text Box 149"/>
            <p:cNvSpPr txBox="1">
              <a:spLocks noChangeArrowheads="1"/>
            </p:cNvSpPr>
            <p:nvPr/>
          </p:nvSpPr>
          <p:spPr bwMode="auto">
            <a:xfrm>
              <a:off x="2113" y="3848"/>
              <a:ext cx="14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虚拟专用网 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VPN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558173" y="6063679"/>
            <a:ext cx="5590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用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隧道技术实现虚拟专用网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89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1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/>
              <a:t>内联网 </a:t>
            </a:r>
            <a:r>
              <a:rPr lang="en-US" altLang="zh-CN" sz="3600" dirty="0"/>
              <a:t>intranet </a:t>
            </a:r>
            <a:r>
              <a:rPr lang="zh-CN" altLang="en-US" sz="3600" dirty="0"/>
              <a:t>和外联网 </a:t>
            </a:r>
            <a:r>
              <a:rPr lang="en-US" altLang="zh-CN" sz="3600" dirty="0" smtClean="0"/>
              <a:t>extranet</a:t>
            </a:r>
            <a:endParaRPr lang="zh-CN" altLang="en-US" sz="3600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它们都是</a:t>
            </a:r>
            <a:r>
              <a:rPr lang="zh-CN" altLang="en-US" sz="2800" dirty="0"/>
              <a:t>基于 </a:t>
            </a:r>
            <a:r>
              <a:rPr lang="en-US" altLang="zh-CN" sz="2800" dirty="0"/>
              <a:t>TCP/IP </a:t>
            </a:r>
            <a:r>
              <a:rPr lang="zh-CN" altLang="en-US" sz="2800" dirty="0" smtClean="0"/>
              <a:t>协议的。</a:t>
            </a:r>
            <a:endParaRPr lang="en-US" altLang="zh-CN" sz="2800" dirty="0" smtClean="0"/>
          </a:p>
          <a:p>
            <a:r>
              <a:rPr lang="zh-CN" altLang="en-US" sz="2800" dirty="0" smtClean="0"/>
              <a:t>由</a:t>
            </a:r>
            <a:r>
              <a:rPr lang="zh-CN" altLang="en-US" sz="2800" dirty="0"/>
              <a:t>部门 </a:t>
            </a:r>
            <a:r>
              <a:rPr lang="en-US" altLang="zh-CN" sz="2800" dirty="0"/>
              <a:t>A </a:t>
            </a:r>
            <a:r>
              <a:rPr lang="zh-CN" altLang="en-US" sz="2800" dirty="0"/>
              <a:t>和 </a:t>
            </a:r>
            <a:r>
              <a:rPr lang="en-US" altLang="zh-CN" sz="2800" dirty="0"/>
              <a:t>B </a:t>
            </a:r>
            <a:r>
              <a:rPr lang="zh-CN" altLang="en-US" sz="2800" dirty="0"/>
              <a:t>的内部网络所构成的虚拟专用网 </a:t>
            </a:r>
            <a:r>
              <a:rPr lang="en-US" altLang="zh-CN" sz="2800" dirty="0"/>
              <a:t>VPN </a:t>
            </a:r>
            <a:r>
              <a:rPr lang="zh-CN" altLang="en-US" sz="2800" dirty="0"/>
              <a:t>又称为</a:t>
            </a:r>
            <a:r>
              <a:rPr lang="zh-CN" altLang="en-US" sz="2800" dirty="0">
                <a:solidFill>
                  <a:srgbClr val="FF0000"/>
                </a:solidFill>
              </a:rPr>
              <a:t>内</a:t>
            </a:r>
            <a:r>
              <a:rPr lang="zh-CN" altLang="en-US" sz="2800" dirty="0" smtClean="0">
                <a:solidFill>
                  <a:srgbClr val="FF0000"/>
                </a:solidFill>
              </a:rPr>
              <a:t>联网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intranet)</a:t>
            </a:r>
            <a:r>
              <a:rPr lang="zh-CN" altLang="en-US" sz="2800" dirty="0"/>
              <a:t>，表示部门 </a:t>
            </a:r>
            <a:r>
              <a:rPr lang="en-US" altLang="zh-CN" sz="2800" dirty="0"/>
              <a:t>A </a:t>
            </a:r>
            <a:r>
              <a:rPr lang="zh-CN" altLang="en-US" sz="2800" dirty="0"/>
              <a:t>和 </a:t>
            </a:r>
            <a:r>
              <a:rPr lang="en-US" altLang="zh-CN" sz="2800" dirty="0"/>
              <a:t>B </a:t>
            </a:r>
            <a:r>
              <a:rPr lang="zh-CN" altLang="en-US" sz="2800" dirty="0"/>
              <a:t>都是在</a:t>
            </a:r>
            <a:r>
              <a:rPr lang="zh-CN" altLang="en-US" sz="2800" dirty="0">
                <a:solidFill>
                  <a:srgbClr val="FF0000"/>
                </a:solidFill>
              </a:rPr>
              <a:t>同一个机构的内部。</a:t>
            </a:r>
          </a:p>
          <a:p>
            <a:r>
              <a:rPr lang="zh-CN" altLang="en-US" sz="2800" dirty="0"/>
              <a:t>一个机构和某些</a:t>
            </a:r>
            <a:r>
              <a:rPr lang="zh-CN" altLang="en-US" sz="2800" dirty="0">
                <a:solidFill>
                  <a:srgbClr val="0000FF"/>
                </a:solidFill>
              </a:rPr>
              <a:t>外部机构</a:t>
            </a:r>
            <a:r>
              <a:rPr lang="zh-CN" altLang="en-US" sz="2800" dirty="0"/>
              <a:t>共同建立的虚拟专用网 </a:t>
            </a:r>
            <a:r>
              <a:rPr lang="en-US" altLang="zh-CN" sz="2800" dirty="0"/>
              <a:t>VPN </a:t>
            </a:r>
            <a:r>
              <a:rPr lang="zh-CN" altLang="en-US" sz="2800" dirty="0"/>
              <a:t>又称为</a:t>
            </a:r>
            <a:r>
              <a:rPr lang="zh-CN" altLang="en-US" sz="2800" dirty="0">
                <a:solidFill>
                  <a:srgbClr val="FF0000"/>
                </a:solidFill>
              </a:rPr>
              <a:t>外</a:t>
            </a:r>
            <a:r>
              <a:rPr lang="zh-CN" altLang="en-US" sz="2800" dirty="0" smtClean="0">
                <a:solidFill>
                  <a:srgbClr val="FF0000"/>
                </a:solidFill>
              </a:rPr>
              <a:t>联网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extranet)</a:t>
            </a:r>
            <a:r>
              <a:rPr lang="zh-CN" altLang="en-US" sz="2800" dirty="0"/>
              <a:t>。</a:t>
            </a:r>
            <a:r>
              <a:rPr lang="zh-CN" altLang="en-US" dirty="0"/>
              <a:t> </a:t>
            </a:r>
            <a:r>
              <a:rPr lang="zh-CN" altLang="en-US" sz="2800" dirty="0"/>
              <a:t> </a:t>
            </a:r>
          </a:p>
        </p:txBody>
      </p:sp>
      <p:grpSp>
        <p:nvGrpSpPr>
          <p:cNvPr id="72" name="Group 84"/>
          <p:cNvGrpSpPr>
            <a:grpSpLocks/>
          </p:cNvGrpSpPr>
          <p:nvPr/>
        </p:nvGrpSpPr>
        <p:grpSpPr bwMode="auto">
          <a:xfrm>
            <a:off x="351358" y="4323928"/>
            <a:ext cx="9426178" cy="2057400"/>
            <a:chOff x="87" y="2872"/>
            <a:chExt cx="5481" cy="1296"/>
          </a:xfrm>
        </p:grpSpPr>
        <p:sp>
          <p:nvSpPr>
            <p:cNvPr id="73" name="AutoShape 85"/>
            <p:cNvSpPr>
              <a:spLocks noChangeArrowheads="1"/>
            </p:cNvSpPr>
            <p:nvPr/>
          </p:nvSpPr>
          <p:spPr bwMode="auto">
            <a:xfrm>
              <a:off x="96" y="2872"/>
              <a:ext cx="5472" cy="1296"/>
            </a:xfrm>
            <a:prstGeom prst="roundRect">
              <a:avLst>
                <a:gd name="adj" fmla="val 16667"/>
              </a:avLst>
            </a:prstGeom>
            <a:solidFill>
              <a:srgbClr val="FF99FF"/>
            </a:soli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4" name="Line 86"/>
            <p:cNvSpPr>
              <a:spLocks noChangeShapeType="1"/>
            </p:cNvSpPr>
            <p:nvPr/>
          </p:nvSpPr>
          <p:spPr bwMode="auto">
            <a:xfrm>
              <a:off x="1764" y="3400"/>
              <a:ext cx="20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5" name="Line 87"/>
            <p:cNvSpPr>
              <a:spLocks noChangeShapeType="1"/>
            </p:cNvSpPr>
            <p:nvPr/>
          </p:nvSpPr>
          <p:spPr bwMode="auto">
            <a:xfrm flipV="1">
              <a:off x="816" y="3832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6" name="Line 88"/>
            <p:cNvSpPr>
              <a:spLocks noChangeShapeType="1"/>
            </p:cNvSpPr>
            <p:nvPr/>
          </p:nvSpPr>
          <p:spPr bwMode="auto">
            <a:xfrm>
              <a:off x="624" y="316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7" name="Line 89"/>
            <p:cNvSpPr>
              <a:spLocks noChangeShapeType="1"/>
            </p:cNvSpPr>
            <p:nvPr/>
          </p:nvSpPr>
          <p:spPr bwMode="auto">
            <a:xfrm flipV="1">
              <a:off x="432" y="355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78" name="Group 90"/>
            <p:cNvGrpSpPr>
              <a:grpSpLocks/>
            </p:cNvGrpSpPr>
            <p:nvPr/>
          </p:nvGrpSpPr>
          <p:grpSpPr bwMode="auto">
            <a:xfrm>
              <a:off x="657" y="3091"/>
              <a:ext cx="952" cy="772"/>
              <a:chOff x="385" y="2795"/>
              <a:chExt cx="1769" cy="816"/>
            </a:xfrm>
          </p:grpSpPr>
          <p:sp>
            <p:nvSpPr>
              <p:cNvPr id="121" name="Oval 91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2" name="Oval 92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3" name="Oval 93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4" name="Oval 94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5" name="Oval 95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6" name="Oval 96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7" name="Oval 97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8" name="Oval 98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9" name="Oval 99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0" name="Oval 100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1" name="Oval 101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2" name="Oval 102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3" name="Oval 103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4" name="Oval 104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5" name="Oval 105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6" name="Oval 106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7" name="Freeform 107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79" name="Line 108"/>
            <p:cNvSpPr>
              <a:spLocks noChangeShapeType="1"/>
            </p:cNvSpPr>
            <p:nvPr/>
          </p:nvSpPr>
          <p:spPr bwMode="auto">
            <a:xfrm flipH="1">
              <a:off x="4800" y="3112"/>
              <a:ext cx="24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0" name="Line 109"/>
            <p:cNvSpPr>
              <a:spLocks noChangeShapeType="1"/>
            </p:cNvSpPr>
            <p:nvPr/>
          </p:nvSpPr>
          <p:spPr bwMode="auto">
            <a:xfrm flipH="1" flipV="1">
              <a:off x="4656" y="3736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1" name="Line 110"/>
            <p:cNvSpPr>
              <a:spLocks noChangeShapeType="1"/>
            </p:cNvSpPr>
            <p:nvPr/>
          </p:nvSpPr>
          <p:spPr bwMode="auto">
            <a:xfrm flipH="1" flipV="1">
              <a:off x="4800" y="3496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82" name="Group 111"/>
            <p:cNvGrpSpPr>
              <a:grpSpLocks/>
            </p:cNvGrpSpPr>
            <p:nvPr/>
          </p:nvGrpSpPr>
          <p:grpSpPr bwMode="auto">
            <a:xfrm>
              <a:off x="3969" y="3046"/>
              <a:ext cx="952" cy="772"/>
              <a:chOff x="385" y="2795"/>
              <a:chExt cx="1769" cy="816"/>
            </a:xfrm>
          </p:grpSpPr>
          <p:sp>
            <p:nvSpPr>
              <p:cNvPr id="104" name="Oval 112"/>
              <p:cNvSpPr>
                <a:spLocks noChangeArrowheads="1"/>
              </p:cNvSpPr>
              <p:nvPr/>
            </p:nvSpPr>
            <p:spPr bwMode="auto">
              <a:xfrm>
                <a:off x="1589" y="3060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5" name="Oval 113"/>
              <p:cNvSpPr>
                <a:spLocks noChangeArrowheads="1"/>
              </p:cNvSpPr>
              <p:nvPr/>
            </p:nvSpPr>
            <p:spPr bwMode="auto">
              <a:xfrm>
                <a:off x="928" y="3274"/>
                <a:ext cx="884" cy="33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6" name="Oval 114"/>
              <p:cNvSpPr>
                <a:spLocks noChangeArrowheads="1"/>
              </p:cNvSpPr>
              <p:nvPr/>
            </p:nvSpPr>
            <p:spPr bwMode="auto">
              <a:xfrm>
                <a:off x="502" y="3204"/>
                <a:ext cx="586" cy="28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7" name="Oval 115"/>
              <p:cNvSpPr>
                <a:spLocks noChangeArrowheads="1"/>
              </p:cNvSpPr>
              <p:nvPr/>
            </p:nvSpPr>
            <p:spPr bwMode="auto">
              <a:xfrm>
                <a:off x="385" y="3084"/>
                <a:ext cx="384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8" name="Oval 116"/>
              <p:cNvSpPr>
                <a:spLocks noChangeArrowheads="1"/>
              </p:cNvSpPr>
              <p:nvPr/>
            </p:nvSpPr>
            <p:spPr bwMode="auto">
              <a:xfrm>
                <a:off x="566" y="2883"/>
                <a:ext cx="57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9" name="Oval 117"/>
              <p:cNvSpPr>
                <a:spLocks noChangeArrowheads="1"/>
              </p:cNvSpPr>
              <p:nvPr/>
            </p:nvSpPr>
            <p:spPr bwMode="auto">
              <a:xfrm>
                <a:off x="992" y="2795"/>
                <a:ext cx="757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0" name="Oval 118"/>
              <p:cNvSpPr>
                <a:spLocks noChangeArrowheads="1"/>
              </p:cNvSpPr>
              <p:nvPr/>
            </p:nvSpPr>
            <p:spPr bwMode="auto">
              <a:xfrm>
                <a:off x="1504" y="2891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1" name="Oval 119"/>
              <p:cNvSpPr>
                <a:spLocks noChangeArrowheads="1"/>
              </p:cNvSpPr>
              <p:nvPr/>
            </p:nvSpPr>
            <p:spPr bwMode="auto">
              <a:xfrm>
                <a:off x="704" y="2987"/>
                <a:ext cx="1141" cy="41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2" name="Oval 120"/>
              <p:cNvSpPr>
                <a:spLocks noChangeArrowheads="1"/>
              </p:cNvSpPr>
              <p:nvPr/>
            </p:nvSpPr>
            <p:spPr bwMode="auto">
              <a:xfrm rot="1336630">
                <a:off x="1474" y="3067"/>
                <a:ext cx="555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40161" dir="4293903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3" name="Oval 121"/>
              <p:cNvSpPr>
                <a:spLocks noChangeArrowheads="1"/>
              </p:cNvSpPr>
              <p:nvPr/>
            </p:nvSpPr>
            <p:spPr bwMode="auto">
              <a:xfrm>
                <a:off x="1004" y="2811"/>
                <a:ext cx="756" cy="32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4" name="Oval 122"/>
              <p:cNvSpPr>
                <a:spLocks noChangeArrowheads="1"/>
              </p:cNvSpPr>
              <p:nvPr/>
            </p:nvSpPr>
            <p:spPr bwMode="auto">
              <a:xfrm>
                <a:off x="577" y="2899"/>
                <a:ext cx="575" cy="320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5" name="Oval 123"/>
              <p:cNvSpPr>
                <a:spLocks noChangeArrowheads="1"/>
              </p:cNvSpPr>
              <p:nvPr/>
            </p:nvSpPr>
            <p:spPr bwMode="auto">
              <a:xfrm>
                <a:off x="396" y="3100"/>
                <a:ext cx="383" cy="25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3500" dir="3187806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6" name="Oval 124"/>
              <p:cNvSpPr>
                <a:spLocks noChangeArrowheads="1"/>
              </p:cNvSpPr>
              <p:nvPr/>
            </p:nvSpPr>
            <p:spPr bwMode="auto">
              <a:xfrm>
                <a:off x="1515" y="2908"/>
                <a:ext cx="554" cy="248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7" name="Oval 125"/>
              <p:cNvSpPr>
                <a:spLocks noChangeArrowheads="1"/>
              </p:cNvSpPr>
              <p:nvPr/>
            </p:nvSpPr>
            <p:spPr bwMode="auto">
              <a:xfrm>
                <a:off x="1599" y="3075"/>
                <a:ext cx="555" cy="2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8" name="Oval 126"/>
              <p:cNvSpPr>
                <a:spLocks noChangeArrowheads="1"/>
              </p:cNvSpPr>
              <p:nvPr/>
            </p:nvSpPr>
            <p:spPr bwMode="auto">
              <a:xfrm>
                <a:off x="715" y="3003"/>
                <a:ext cx="1141" cy="41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68392" dir="4091915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" name="Oval 127"/>
              <p:cNvSpPr>
                <a:spLocks noChangeArrowheads="1"/>
              </p:cNvSpPr>
              <p:nvPr/>
            </p:nvSpPr>
            <p:spPr bwMode="auto">
              <a:xfrm>
                <a:off x="513" y="3219"/>
                <a:ext cx="586" cy="282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ffectLst>
                <a:outerShdw dist="113592" dir="20006097" algn="ctr" rotWithShape="0">
                  <a:schemeClr val="tx1"/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0" name="Freeform 128"/>
              <p:cNvSpPr>
                <a:spLocks/>
              </p:cNvSpPr>
              <p:nvPr/>
            </p:nvSpPr>
            <p:spPr bwMode="auto">
              <a:xfrm>
                <a:off x="567" y="2924"/>
                <a:ext cx="1451" cy="597"/>
              </a:xfrm>
              <a:custGeom>
                <a:avLst/>
                <a:gdLst>
                  <a:gd name="T0" fmla="*/ 0 w 1447"/>
                  <a:gd name="T1" fmla="*/ 488 h 1128"/>
                  <a:gd name="T2" fmla="*/ 80 w 1447"/>
                  <a:gd name="T3" fmla="*/ 392 h 1128"/>
                  <a:gd name="T4" fmla="*/ 56 w 1447"/>
                  <a:gd name="T5" fmla="*/ 384 h 1128"/>
                  <a:gd name="T6" fmla="*/ 24 w 1447"/>
                  <a:gd name="T7" fmla="*/ 400 h 1128"/>
                  <a:gd name="T8" fmla="*/ 40 w 1447"/>
                  <a:gd name="T9" fmla="*/ 376 h 1128"/>
                  <a:gd name="T10" fmla="*/ 64 w 1447"/>
                  <a:gd name="T11" fmla="*/ 352 h 1128"/>
                  <a:gd name="T12" fmla="*/ 96 w 1447"/>
                  <a:gd name="T13" fmla="*/ 304 h 1128"/>
                  <a:gd name="T14" fmla="*/ 104 w 1447"/>
                  <a:gd name="T15" fmla="*/ 280 h 1128"/>
                  <a:gd name="T16" fmla="*/ 152 w 1447"/>
                  <a:gd name="T17" fmla="*/ 208 h 1128"/>
                  <a:gd name="T18" fmla="*/ 168 w 1447"/>
                  <a:gd name="T19" fmla="*/ 184 h 1128"/>
                  <a:gd name="T20" fmla="*/ 200 w 1447"/>
                  <a:gd name="T21" fmla="*/ 176 h 1128"/>
                  <a:gd name="T22" fmla="*/ 288 w 1447"/>
                  <a:gd name="T23" fmla="*/ 112 h 1128"/>
                  <a:gd name="T24" fmla="*/ 328 w 1447"/>
                  <a:gd name="T25" fmla="*/ 80 h 1128"/>
                  <a:gd name="T26" fmla="*/ 352 w 1447"/>
                  <a:gd name="T27" fmla="*/ 56 h 1128"/>
                  <a:gd name="T28" fmla="*/ 424 w 1447"/>
                  <a:gd name="T29" fmla="*/ 40 h 1128"/>
                  <a:gd name="T30" fmla="*/ 504 w 1447"/>
                  <a:gd name="T31" fmla="*/ 0 h 1128"/>
                  <a:gd name="T32" fmla="*/ 808 w 1447"/>
                  <a:gd name="T33" fmla="*/ 40 h 1128"/>
                  <a:gd name="T34" fmla="*/ 1056 w 1447"/>
                  <a:gd name="T35" fmla="*/ 176 h 1128"/>
                  <a:gd name="T36" fmla="*/ 1080 w 1447"/>
                  <a:gd name="T37" fmla="*/ 200 h 1128"/>
                  <a:gd name="T38" fmla="*/ 1104 w 1447"/>
                  <a:gd name="T39" fmla="*/ 216 h 1128"/>
                  <a:gd name="T40" fmla="*/ 1224 w 1447"/>
                  <a:gd name="T41" fmla="*/ 304 h 1128"/>
                  <a:gd name="T42" fmla="*/ 1296 w 1447"/>
                  <a:gd name="T43" fmla="*/ 368 h 1128"/>
                  <a:gd name="T44" fmla="*/ 1344 w 1447"/>
                  <a:gd name="T45" fmla="*/ 440 h 1128"/>
                  <a:gd name="T46" fmla="*/ 1360 w 1447"/>
                  <a:gd name="T47" fmla="*/ 488 h 1128"/>
                  <a:gd name="T48" fmla="*/ 1392 w 1447"/>
                  <a:gd name="T49" fmla="*/ 536 h 1128"/>
                  <a:gd name="T50" fmla="*/ 1416 w 1447"/>
                  <a:gd name="T51" fmla="*/ 608 h 1128"/>
                  <a:gd name="T52" fmla="*/ 1432 w 1447"/>
                  <a:gd name="T53" fmla="*/ 656 h 1128"/>
                  <a:gd name="T54" fmla="*/ 1432 w 1447"/>
                  <a:gd name="T55" fmla="*/ 856 h 1128"/>
                  <a:gd name="T56" fmla="*/ 1416 w 1447"/>
                  <a:gd name="T57" fmla="*/ 904 h 1128"/>
                  <a:gd name="T58" fmla="*/ 1368 w 1447"/>
                  <a:gd name="T59" fmla="*/ 920 h 1128"/>
                  <a:gd name="T60" fmla="*/ 1352 w 1447"/>
                  <a:gd name="T61" fmla="*/ 944 h 1128"/>
                  <a:gd name="T62" fmla="*/ 1304 w 1447"/>
                  <a:gd name="T63" fmla="*/ 976 h 1128"/>
                  <a:gd name="T64" fmla="*/ 1216 w 1447"/>
                  <a:gd name="T65" fmla="*/ 1040 h 1128"/>
                  <a:gd name="T66" fmla="*/ 1168 w 1447"/>
                  <a:gd name="T67" fmla="*/ 1072 h 1128"/>
                  <a:gd name="T68" fmla="*/ 1112 w 1447"/>
                  <a:gd name="T69" fmla="*/ 1128 h 1128"/>
                  <a:gd name="T70" fmla="*/ 440 w 1447"/>
                  <a:gd name="T71" fmla="*/ 1096 h 1128"/>
                  <a:gd name="T72" fmla="*/ 360 w 1447"/>
                  <a:gd name="T73" fmla="*/ 1072 h 1128"/>
                  <a:gd name="T74" fmla="*/ 304 w 1447"/>
                  <a:gd name="T75" fmla="*/ 976 h 1128"/>
                  <a:gd name="T76" fmla="*/ 240 w 1447"/>
                  <a:gd name="T77" fmla="*/ 880 h 1128"/>
                  <a:gd name="T78" fmla="*/ 200 w 1447"/>
                  <a:gd name="T79" fmla="*/ 800 h 1128"/>
                  <a:gd name="T80" fmla="*/ 120 w 1447"/>
                  <a:gd name="T81" fmla="*/ 704 h 1128"/>
                  <a:gd name="T82" fmla="*/ 56 w 1447"/>
                  <a:gd name="T83" fmla="*/ 624 h 1128"/>
                  <a:gd name="T84" fmla="*/ 16 w 1447"/>
                  <a:gd name="T85" fmla="*/ 544 h 1128"/>
                  <a:gd name="T86" fmla="*/ 8 w 1447"/>
                  <a:gd name="T87" fmla="*/ 512 h 1128"/>
                  <a:gd name="T88" fmla="*/ 0 w 1447"/>
                  <a:gd name="T89" fmla="*/ 48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47" h="1128">
                    <a:moveTo>
                      <a:pt x="0" y="488"/>
                    </a:moveTo>
                    <a:cubicBezTo>
                      <a:pt x="24" y="453"/>
                      <a:pt x="56" y="427"/>
                      <a:pt x="80" y="392"/>
                    </a:cubicBezTo>
                    <a:cubicBezTo>
                      <a:pt x="72" y="389"/>
                      <a:pt x="64" y="383"/>
                      <a:pt x="56" y="384"/>
                    </a:cubicBezTo>
                    <a:cubicBezTo>
                      <a:pt x="44" y="386"/>
                      <a:pt x="35" y="405"/>
                      <a:pt x="24" y="400"/>
                    </a:cubicBezTo>
                    <a:cubicBezTo>
                      <a:pt x="15" y="396"/>
                      <a:pt x="34" y="383"/>
                      <a:pt x="40" y="376"/>
                    </a:cubicBezTo>
                    <a:cubicBezTo>
                      <a:pt x="47" y="367"/>
                      <a:pt x="56" y="360"/>
                      <a:pt x="64" y="352"/>
                    </a:cubicBezTo>
                    <a:cubicBezTo>
                      <a:pt x="82" y="279"/>
                      <a:pt x="56" y="354"/>
                      <a:pt x="96" y="304"/>
                    </a:cubicBezTo>
                    <a:cubicBezTo>
                      <a:pt x="101" y="297"/>
                      <a:pt x="100" y="287"/>
                      <a:pt x="104" y="280"/>
                    </a:cubicBezTo>
                    <a:cubicBezTo>
                      <a:pt x="104" y="280"/>
                      <a:pt x="144" y="220"/>
                      <a:pt x="152" y="208"/>
                    </a:cubicBezTo>
                    <a:cubicBezTo>
                      <a:pt x="157" y="200"/>
                      <a:pt x="159" y="186"/>
                      <a:pt x="168" y="184"/>
                    </a:cubicBezTo>
                    <a:cubicBezTo>
                      <a:pt x="179" y="181"/>
                      <a:pt x="189" y="179"/>
                      <a:pt x="200" y="176"/>
                    </a:cubicBezTo>
                    <a:cubicBezTo>
                      <a:pt x="228" y="148"/>
                      <a:pt x="253" y="129"/>
                      <a:pt x="288" y="112"/>
                    </a:cubicBezTo>
                    <a:cubicBezTo>
                      <a:pt x="324" y="58"/>
                      <a:pt x="282" y="111"/>
                      <a:pt x="328" y="80"/>
                    </a:cubicBezTo>
                    <a:cubicBezTo>
                      <a:pt x="337" y="74"/>
                      <a:pt x="343" y="62"/>
                      <a:pt x="352" y="56"/>
                    </a:cubicBezTo>
                    <a:cubicBezTo>
                      <a:pt x="365" y="47"/>
                      <a:pt x="418" y="41"/>
                      <a:pt x="424" y="40"/>
                    </a:cubicBezTo>
                    <a:cubicBezTo>
                      <a:pt x="450" y="23"/>
                      <a:pt x="475" y="10"/>
                      <a:pt x="504" y="0"/>
                    </a:cubicBezTo>
                    <a:cubicBezTo>
                      <a:pt x="606" y="15"/>
                      <a:pt x="705" y="31"/>
                      <a:pt x="808" y="40"/>
                    </a:cubicBezTo>
                    <a:cubicBezTo>
                      <a:pt x="913" y="66"/>
                      <a:pt x="964" y="153"/>
                      <a:pt x="1056" y="176"/>
                    </a:cubicBezTo>
                    <a:cubicBezTo>
                      <a:pt x="1064" y="184"/>
                      <a:pt x="1071" y="193"/>
                      <a:pt x="1080" y="200"/>
                    </a:cubicBezTo>
                    <a:cubicBezTo>
                      <a:pt x="1087" y="206"/>
                      <a:pt x="1097" y="210"/>
                      <a:pt x="1104" y="216"/>
                    </a:cubicBezTo>
                    <a:cubicBezTo>
                      <a:pt x="1145" y="252"/>
                      <a:pt x="1171" y="286"/>
                      <a:pt x="1224" y="304"/>
                    </a:cubicBezTo>
                    <a:cubicBezTo>
                      <a:pt x="1247" y="327"/>
                      <a:pt x="1276" y="343"/>
                      <a:pt x="1296" y="368"/>
                    </a:cubicBezTo>
                    <a:cubicBezTo>
                      <a:pt x="1314" y="391"/>
                      <a:pt x="1335" y="413"/>
                      <a:pt x="1344" y="440"/>
                    </a:cubicBezTo>
                    <a:cubicBezTo>
                      <a:pt x="1349" y="456"/>
                      <a:pt x="1351" y="474"/>
                      <a:pt x="1360" y="488"/>
                    </a:cubicBezTo>
                    <a:cubicBezTo>
                      <a:pt x="1371" y="504"/>
                      <a:pt x="1386" y="518"/>
                      <a:pt x="1392" y="536"/>
                    </a:cubicBezTo>
                    <a:cubicBezTo>
                      <a:pt x="1395" y="546"/>
                      <a:pt x="1414" y="603"/>
                      <a:pt x="1416" y="608"/>
                    </a:cubicBezTo>
                    <a:cubicBezTo>
                      <a:pt x="1421" y="624"/>
                      <a:pt x="1432" y="656"/>
                      <a:pt x="1432" y="656"/>
                    </a:cubicBezTo>
                    <a:cubicBezTo>
                      <a:pt x="1443" y="744"/>
                      <a:pt x="1447" y="743"/>
                      <a:pt x="1432" y="856"/>
                    </a:cubicBezTo>
                    <a:cubicBezTo>
                      <a:pt x="1430" y="873"/>
                      <a:pt x="1432" y="899"/>
                      <a:pt x="1416" y="904"/>
                    </a:cubicBezTo>
                    <a:cubicBezTo>
                      <a:pt x="1400" y="909"/>
                      <a:pt x="1368" y="920"/>
                      <a:pt x="1368" y="920"/>
                    </a:cubicBezTo>
                    <a:cubicBezTo>
                      <a:pt x="1363" y="928"/>
                      <a:pt x="1359" y="938"/>
                      <a:pt x="1352" y="944"/>
                    </a:cubicBezTo>
                    <a:cubicBezTo>
                      <a:pt x="1338" y="957"/>
                      <a:pt x="1304" y="976"/>
                      <a:pt x="1304" y="976"/>
                    </a:cubicBezTo>
                    <a:cubicBezTo>
                      <a:pt x="1279" y="1014"/>
                      <a:pt x="1251" y="1005"/>
                      <a:pt x="1216" y="1040"/>
                    </a:cubicBezTo>
                    <a:cubicBezTo>
                      <a:pt x="1186" y="1070"/>
                      <a:pt x="1203" y="1060"/>
                      <a:pt x="1168" y="1072"/>
                    </a:cubicBezTo>
                    <a:cubicBezTo>
                      <a:pt x="1149" y="1101"/>
                      <a:pt x="1131" y="1099"/>
                      <a:pt x="1112" y="1128"/>
                    </a:cubicBezTo>
                    <a:cubicBezTo>
                      <a:pt x="850" y="1124"/>
                      <a:pt x="672" y="1125"/>
                      <a:pt x="440" y="1096"/>
                    </a:cubicBezTo>
                    <a:cubicBezTo>
                      <a:pt x="413" y="1087"/>
                      <a:pt x="387" y="1081"/>
                      <a:pt x="360" y="1072"/>
                    </a:cubicBezTo>
                    <a:cubicBezTo>
                      <a:pt x="338" y="1038"/>
                      <a:pt x="322" y="1009"/>
                      <a:pt x="304" y="976"/>
                    </a:cubicBezTo>
                    <a:cubicBezTo>
                      <a:pt x="286" y="943"/>
                      <a:pt x="257" y="914"/>
                      <a:pt x="240" y="880"/>
                    </a:cubicBezTo>
                    <a:cubicBezTo>
                      <a:pt x="227" y="855"/>
                      <a:pt x="215" y="823"/>
                      <a:pt x="200" y="800"/>
                    </a:cubicBezTo>
                    <a:cubicBezTo>
                      <a:pt x="178" y="764"/>
                      <a:pt x="147" y="735"/>
                      <a:pt x="120" y="704"/>
                    </a:cubicBezTo>
                    <a:cubicBezTo>
                      <a:pt x="94" y="675"/>
                      <a:pt x="89" y="646"/>
                      <a:pt x="56" y="624"/>
                    </a:cubicBezTo>
                    <a:cubicBezTo>
                      <a:pt x="45" y="580"/>
                      <a:pt x="27" y="583"/>
                      <a:pt x="16" y="544"/>
                    </a:cubicBezTo>
                    <a:cubicBezTo>
                      <a:pt x="13" y="533"/>
                      <a:pt x="11" y="523"/>
                      <a:pt x="8" y="512"/>
                    </a:cubicBezTo>
                    <a:cubicBezTo>
                      <a:pt x="6" y="504"/>
                      <a:pt x="0" y="488"/>
                      <a:pt x="0" y="488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52363" dir="4557825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pic>
          <p:nvPicPr>
            <p:cNvPr id="83" name="Picture 12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" y="3321"/>
              <a:ext cx="32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4" name="Picture 13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" y="3322"/>
              <a:ext cx="32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85" name="Picture 13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" y="3407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6" name="Text Box 132"/>
            <p:cNvSpPr txBox="1">
              <a:spLocks noChangeArrowheads="1"/>
            </p:cNvSpPr>
            <p:nvPr/>
          </p:nvSpPr>
          <p:spPr bwMode="auto">
            <a:xfrm>
              <a:off x="864" y="3247"/>
              <a:ext cx="55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部门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网络</a:t>
              </a:r>
              <a:endPara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87" name="Picture 13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3352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" name="Text Box 134"/>
            <p:cNvSpPr txBox="1">
              <a:spLocks noChangeArrowheads="1"/>
            </p:cNvSpPr>
            <p:nvPr/>
          </p:nvSpPr>
          <p:spPr bwMode="auto">
            <a:xfrm>
              <a:off x="4174" y="3201"/>
              <a:ext cx="55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部门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网络</a:t>
              </a:r>
              <a:endPara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9" name="Text Box 135"/>
            <p:cNvSpPr txBox="1">
              <a:spLocks noChangeArrowheads="1"/>
            </p:cNvSpPr>
            <p:nvPr/>
          </p:nvSpPr>
          <p:spPr bwMode="auto">
            <a:xfrm>
              <a:off x="309" y="3176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X</a:t>
              </a:r>
            </a:p>
          </p:txBody>
        </p:sp>
        <p:sp>
          <p:nvSpPr>
            <p:cNvPr id="90" name="Text Box 136"/>
            <p:cNvSpPr txBox="1">
              <a:spLocks noChangeArrowheads="1"/>
            </p:cNvSpPr>
            <p:nvPr/>
          </p:nvSpPr>
          <p:spPr bwMode="auto">
            <a:xfrm>
              <a:off x="5072" y="3128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Y</a:t>
              </a:r>
            </a:p>
          </p:txBody>
        </p:sp>
        <p:sp>
          <p:nvSpPr>
            <p:cNvPr id="91" name="Text Box 137"/>
            <p:cNvSpPr txBox="1">
              <a:spLocks noChangeArrowheads="1"/>
            </p:cNvSpPr>
            <p:nvPr/>
          </p:nvSpPr>
          <p:spPr bwMode="auto">
            <a:xfrm>
              <a:off x="1523" y="3132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2" name="Text Box 138"/>
            <p:cNvSpPr txBox="1">
              <a:spLocks noChangeArrowheads="1"/>
            </p:cNvSpPr>
            <p:nvPr/>
          </p:nvSpPr>
          <p:spPr bwMode="auto">
            <a:xfrm>
              <a:off x="3815" y="3084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3" name="Text Box 139"/>
            <p:cNvSpPr txBox="1">
              <a:spLocks noChangeArrowheads="1"/>
            </p:cNvSpPr>
            <p:nvPr/>
          </p:nvSpPr>
          <p:spPr bwMode="auto">
            <a:xfrm>
              <a:off x="1410" y="2888"/>
              <a:ext cx="7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125.1.2.3</a:t>
              </a:r>
            </a:p>
          </p:txBody>
        </p:sp>
        <p:sp>
          <p:nvSpPr>
            <p:cNvPr id="94" name="Line 140"/>
            <p:cNvSpPr>
              <a:spLocks noChangeShapeType="1"/>
            </p:cNvSpPr>
            <p:nvPr/>
          </p:nvSpPr>
          <p:spPr bwMode="auto">
            <a:xfrm>
              <a:off x="1812" y="3112"/>
              <a:ext cx="48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5" name="Text Box 141"/>
            <p:cNvSpPr txBox="1">
              <a:spLocks noChangeArrowheads="1"/>
            </p:cNvSpPr>
            <p:nvPr/>
          </p:nvSpPr>
          <p:spPr bwMode="auto">
            <a:xfrm>
              <a:off x="3186" y="2892"/>
              <a:ext cx="7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194.4.5.6</a:t>
              </a:r>
            </a:p>
          </p:txBody>
        </p:sp>
        <p:sp>
          <p:nvSpPr>
            <p:cNvPr id="96" name="Line 142"/>
            <p:cNvSpPr>
              <a:spLocks noChangeShapeType="1"/>
            </p:cNvSpPr>
            <p:nvPr/>
          </p:nvSpPr>
          <p:spPr bwMode="auto">
            <a:xfrm>
              <a:off x="3588" y="3112"/>
              <a:ext cx="48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7" name="Text Box 143"/>
            <p:cNvSpPr txBox="1">
              <a:spLocks noChangeArrowheads="1"/>
            </p:cNvSpPr>
            <p:nvPr/>
          </p:nvSpPr>
          <p:spPr bwMode="auto">
            <a:xfrm>
              <a:off x="87" y="3615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10.1.0.1</a:t>
              </a:r>
            </a:p>
          </p:txBody>
        </p:sp>
        <p:sp>
          <p:nvSpPr>
            <p:cNvPr id="98" name="Text Box 144"/>
            <p:cNvSpPr txBox="1">
              <a:spLocks noChangeArrowheads="1"/>
            </p:cNvSpPr>
            <p:nvPr/>
          </p:nvSpPr>
          <p:spPr bwMode="auto">
            <a:xfrm>
              <a:off x="4887" y="3512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10.2.0.3</a:t>
              </a:r>
            </a:p>
          </p:txBody>
        </p:sp>
        <p:pic>
          <p:nvPicPr>
            <p:cNvPr id="99" name="Picture 14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968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4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3880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4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2920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4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3784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" name="Text Box 149"/>
            <p:cNvSpPr txBox="1">
              <a:spLocks noChangeArrowheads="1"/>
            </p:cNvSpPr>
            <p:nvPr/>
          </p:nvSpPr>
          <p:spPr bwMode="auto">
            <a:xfrm>
              <a:off x="1757" y="3848"/>
              <a:ext cx="21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内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联网 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(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虚拟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专用网 </a:t>
              </a:r>
              <a:r>
                <a:rPr kumimoji="1" lang="en-US" altLang="zh-CN" sz="24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VPN)</a:t>
              </a:r>
              <a:endPara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313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远程</a:t>
            </a:r>
            <a:r>
              <a:rPr lang="zh-CN" altLang="en-US" dirty="0" smtClean="0"/>
              <a:t>接入 </a:t>
            </a:r>
            <a:r>
              <a:rPr lang="en-US" altLang="zh-CN" dirty="0" smtClean="0"/>
              <a:t>VPN</a:t>
            </a:r>
            <a:endParaRPr lang="en-US" altLang="zh-CN" dirty="0"/>
          </a:p>
        </p:txBody>
      </p:sp>
      <p:sp>
        <p:nvSpPr>
          <p:cNvPr id="1028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远程</a:t>
            </a:r>
            <a:r>
              <a:rPr lang="zh-CN" altLang="en-US" dirty="0">
                <a:solidFill>
                  <a:srgbClr val="FF0000"/>
                </a:solidFill>
              </a:rPr>
              <a:t>接入 </a:t>
            </a:r>
            <a:r>
              <a:rPr lang="en-US" altLang="zh-CN" dirty="0" smtClean="0">
                <a:solidFill>
                  <a:srgbClr val="FF0000"/>
                </a:solidFill>
              </a:rPr>
              <a:t>VPN </a:t>
            </a:r>
            <a:r>
              <a:rPr lang="en-US" altLang="zh-CN" dirty="0" smtClean="0"/>
              <a:t>(remote </a:t>
            </a:r>
            <a:r>
              <a:rPr lang="en-US" altLang="zh-CN" dirty="0"/>
              <a:t>access VPN</a:t>
            </a:r>
            <a:r>
              <a:rPr lang="en-US" altLang="zh-CN" dirty="0" smtClean="0"/>
              <a:t>)</a:t>
            </a:r>
            <a:r>
              <a:rPr lang="zh-CN" altLang="en-US" dirty="0"/>
              <a:t>可以</a:t>
            </a:r>
            <a:r>
              <a:rPr lang="zh-CN" altLang="en-US" dirty="0" smtClean="0"/>
              <a:t>满足外部流动员工访问公司网络的需求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在外地工作的员工拨号</a:t>
            </a:r>
            <a:r>
              <a:rPr lang="zh-CN" altLang="en-US" dirty="0" smtClean="0"/>
              <a:t>接入互联网，</a:t>
            </a:r>
            <a:r>
              <a:rPr lang="zh-CN" altLang="en-US" dirty="0"/>
              <a:t>而驻留在员工 </a:t>
            </a:r>
            <a:r>
              <a:rPr lang="en-US" altLang="zh-CN" dirty="0"/>
              <a:t>PC </a:t>
            </a:r>
            <a:r>
              <a:rPr lang="zh-CN" altLang="en-US" dirty="0"/>
              <a:t>机中的 </a:t>
            </a:r>
            <a:r>
              <a:rPr lang="en-US" altLang="zh-CN" dirty="0"/>
              <a:t>VPN </a:t>
            </a:r>
            <a:r>
              <a:rPr lang="zh-CN" altLang="en-US" dirty="0"/>
              <a:t>软件可在员工的 </a:t>
            </a:r>
            <a:r>
              <a:rPr lang="en-US" altLang="zh-CN" dirty="0"/>
              <a:t>PC </a:t>
            </a:r>
            <a:r>
              <a:rPr lang="zh-CN" altLang="en-US" dirty="0"/>
              <a:t>机和公司的主机之间建立 </a:t>
            </a:r>
            <a:r>
              <a:rPr lang="en-US" altLang="zh-CN" dirty="0"/>
              <a:t>VPN </a:t>
            </a:r>
            <a:r>
              <a:rPr lang="zh-CN" altLang="en-US" dirty="0"/>
              <a:t>隧道，因而外地员工与公司通信的内容是保密的，员工们感到好像就是使用公司内部的本地网络。 </a:t>
            </a:r>
          </a:p>
        </p:txBody>
      </p:sp>
    </p:spTree>
    <p:extLst>
      <p:ext uri="{BB962C8B-B14F-4D97-AF65-F5344CB8AC3E}">
        <p14:creationId xmlns="" xmlns:p14="http://schemas.microsoft.com/office/powerpoint/2010/main" val="6583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4.8.2   </a:t>
            </a:r>
            <a:r>
              <a:rPr lang="zh-CN" altLang="en-US" dirty="0"/>
              <a:t>网络地址转换 </a:t>
            </a:r>
            <a:r>
              <a:rPr lang="en-US" altLang="zh-CN" dirty="0" smtClean="0"/>
              <a:t>NAT</a:t>
            </a:r>
            <a:endParaRPr lang="en-US" altLang="zh-CN" sz="3600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问题：</a:t>
            </a:r>
            <a:r>
              <a:rPr lang="zh-CN" altLang="zh-CN" dirty="0" smtClean="0"/>
              <a:t>在专用网</a:t>
            </a:r>
            <a:r>
              <a:rPr lang="zh-CN" altLang="en-US" dirty="0" smtClean="0"/>
              <a:t>上使用</a:t>
            </a:r>
            <a:r>
              <a:rPr lang="zh-CN" altLang="zh-CN" dirty="0" smtClean="0"/>
              <a:t>专用地址</a:t>
            </a:r>
            <a:r>
              <a:rPr lang="zh-CN" altLang="en-US" dirty="0" smtClean="0"/>
              <a:t>的主机如何与</a:t>
            </a:r>
            <a:r>
              <a:rPr lang="zh-CN" altLang="zh-CN" dirty="0" smtClean="0"/>
              <a:t>互联网</a:t>
            </a:r>
            <a:r>
              <a:rPr lang="zh-CN" altLang="zh-CN" dirty="0"/>
              <a:t>上的主机通信（并不需要加密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解决：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/>
              <a:t>(1) </a:t>
            </a:r>
            <a:r>
              <a:rPr lang="zh-CN" altLang="zh-CN" dirty="0" smtClean="0"/>
              <a:t>再</a:t>
            </a:r>
            <a:r>
              <a:rPr lang="zh-CN" altLang="zh-CN" dirty="0"/>
              <a:t>申请一些</a:t>
            </a:r>
            <a:r>
              <a:rPr lang="zh-CN" altLang="zh-CN" dirty="0" smtClean="0"/>
              <a:t>全球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</a:t>
            </a:r>
            <a:r>
              <a:rPr lang="zh-CN" altLang="zh-CN" dirty="0"/>
              <a:t>。但这在很多情况下是不容易</a:t>
            </a:r>
            <a:r>
              <a:rPr lang="zh-CN" altLang="zh-CN" dirty="0" smtClean="0"/>
              <a:t>做到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(2)</a:t>
            </a:r>
            <a:r>
              <a:rPr lang="zh-CN" altLang="zh-CN" dirty="0"/>
              <a:t>采用网络</a:t>
            </a:r>
            <a:r>
              <a:rPr lang="zh-CN" altLang="zh-CN" dirty="0" smtClean="0"/>
              <a:t>地址转换</a:t>
            </a:r>
            <a:r>
              <a:rPr lang="en-US" altLang="zh-CN" dirty="0" smtClean="0"/>
              <a:t> NAT</a:t>
            </a:r>
            <a:r>
              <a:rPr lang="zh-CN" altLang="en-US" dirty="0" smtClean="0"/>
              <a:t>。这是</a:t>
            </a:r>
            <a:r>
              <a:rPr lang="zh-CN" altLang="zh-CN" dirty="0" smtClean="0"/>
              <a:t>目前</a:t>
            </a:r>
            <a:r>
              <a:rPr lang="zh-CN" altLang="zh-CN" dirty="0"/>
              <a:t>使用得最多的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067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网络</a:t>
            </a:r>
            <a:r>
              <a:rPr lang="zh-CN" altLang="en-US" dirty="0"/>
              <a:t>地址转换 </a:t>
            </a:r>
            <a:r>
              <a:rPr lang="en-US" altLang="zh-CN" dirty="0" smtClean="0"/>
              <a:t>NAT</a:t>
            </a:r>
            <a:endParaRPr lang="en-US" altLang="zh-CN" sz="3600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网络地址转换 </a:t>
            </a:r>
            <a:r>
              <a:rPr lang="en-US" altLang="zh-CN" dirty="0" smtClean="0"/>
              <a:t>NAT</a:t>
            </a:r>
            <a:r>
              <a:rPr lang="en-US" altLang="zh-CN" dirty="0"/>
              <a:t> (Network Address Translation)</a:t>
            </a:r>
            <a:r>
              <a:rPr lang="en-US" altLang="zh-CN" dirty="0" smtClean="0"/>
              <a:t>  </a:t>
            </a:r>
            <a:r>
              <a:rPr lang="zh-CN" altLang="en-US" dirty="0"/>
              <a:t>方法于</a:t>
            </a:r>
            <a:r>
              <a:rPr lang="en-US" altLang="zh-CN" dirty="0"/>
              <a:t>1994</a:t>
            </a:r>
            <a:r>
              <a:rPr lang="zh-CN" altLang="en-US" dirty="0"/>
              <a:t>年提出。</a:t>
            </a:r>
          </a:p>
          <a:p>
            <a:r>
              <a:rPr lang="zh-CN" altLang="en-US" dirty="0"/>
              <a:t>需要在专用网连接</a:t>
            </a:r>
            <a:r>
              <a:rPr lang="zh-CN" altLang="en-US" dirty="0" smtClean="0"/>
              <a:t>到</a:t>
            </a:r>
            <a:r>
              <a:rPr lang="zh-CN" altLang="en-US" dirty="0"/>
              <a:t>互联</a:t>
            </a:r>
            <a:r>
              <a:rPr lang="zh-CN" altLang="en-US" dirty="0" smtClean="0"/>
              <a:t>网</a:t>
            </a:r>
            <a:r>
              <a:rPr lang="zh-CN" altLang="en-US" dirty="0"/>
              <a:t>的路由器上安装 </a:t>
            </a:r>
            <a:r>
              <a:rPr lang="en-US" altLang="zh-CN" dirty="0"/>
              <a:t>NAT </a:t>
            </a:r>
            <a:r>
              <a:rPr lang="zh-CN" altLang="en-US" dirty="0"/>
              <a:t>软件。装有 </a:t>
            </a:r>
            <a:r>
              <a:rPr lang="en-US" altLang="zh-CN" dirty="0"/>
              <a:t>NAT </a:t>
            </a:r>
            <a:r>
              <a:rPr lang="zh-CN" altLang="en-US" dirty="0"/>
              <a:t>软件的</a:t>
            </a:r>
            <a:r>
              <a:rPr lang="zh-CN" altLang="en-US" dirty="0" smtClean="0"/>
              <a:t>路由器叫做 </a:t>
            </a:r>
            <a:r>
              <a:rPr lang="en-US" altLang="zh-CN" dirty="0">
                <a:solidFill>
                  <a:srgbClr val="FF0000"/>
                </a:solidFill>
              </a:rPr>
              <a:t>NAT</a:t>
            </a:r>
            <a:r>
              <a:rPr lang="zh-CN" altLang="en-US" dirty="0">
                <a:solidFill>
                  <a:srgbClr val="FF0000"/>
                </a:solidFill>
              </a:rPr>
              <a:t>路由器，</a:t>
            </a:r>
            <a:r>
              <a:rPr lang="zh-CN" altLang="en-US" dirty="0">
                <a:solidFill>
                  <a:srgbClr val="0000FF"/>
                </a:solidFill>
              </a:rPr>
              <a:t>它至少有一个有效的外部</a:t>
            </a:r>
            <a:r>
              <a:rPr lang="zh-CN" altLang="en-US" dirty="0" smtClean="0">
                <a:solidFill>
                  <a:srgbClr val="0000FF"/>
                </a:solidFill>
              </a:rPr>
              <a:t>全球</a:t>
            </a:r>
            <a:r>
              <a:rPr lang="en-US" altLang="zh-CN" dirty="0" smtClean="0">
                <a:solidFill>
                  <a:srgbClr val="0000FF"/>
                </a:solidFill>
              </a:rPr>
              <a:t>IP</a:t>
            </a:r>
            <a:r>
              <a:rPr lang="zh-CN" altLang="en-US" dirty="0" smtClean="0">
                <a:solidFill>
                  <a:srgbClr val="0000FF"/>
                </a:solidFill>
              </a:rPr>
              <a:t>地址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</a:p>
          <a:p>
            <a:r>
              <a:rPr lang="zh-CN" altLang="en-US" dirty="0"/>
              <a:t>所有使用本地地址的主机在和外界通信</a:t>
            </a:r>
            <a:r>
              <a:rPr lang="zh-CN" altLang="en-US" dirty="0" smtClean="0"/>
              <a:t>时，都</a:t>
            </a:r>
            <a:r>
              <a:rPr lang="zh-CN" altLang="en-US" dirty="0"/>
              <a:t>要在 </a:t>
            </a:r>
            <a:r>
              <a:rPr lang="en-US" altLang="zh-CN" dirty="0"/>
              <a:t>NAT </a:t>
            </a:r>
            <a:r>
              <a:rPr lang="zh-CN" altLang="en-US" dirty="0"/>
              <a:t>路由器</a:t>
            </a:r>
            <a:r>
              <a:rPr lang="zh-CN" altLang="en-US" dirty="0">
                <a:solidFill>
                  <a:srgbClr val="FF0000"/>
                </a:solidFill>
              </a:rPr>
              <a:t>上将其本地地址转换</a:t>
            </a:r>
            <a:r>
              <a:rPr lang="zh-CN" altLang="en-US" dirty="0" smtClean="0">
                <a:solidFill>
                  <a:srgbClr val="FF0000"/>
                </a:solidFill>
              </a:rPr>
              <a:t>成</a:t>
            </a:r>
            <a:r>
              <a:rPr lang="zh-CN" altLang="zh-CN" dirty="0" smtClean="0">
                <a:solidFill>
                  <a:srgbClr val="FF0000"/>
                </a:solidFill>
              </a:rPr>
              <a:t>全球</a:t>
            </a:r>
            <a:r>
              <a:rPr lang="en-US" altLang="zh-CN" dirty="0" smtClean="0">
                <a:solidFill>
                  <a:srgbClr val="FF0000"/>
                </a:solidFill>
              </a:rPr>
              <a:t> IP </a:t>
            </a:r>
            <a:r>
              <a:rPr lang="zh-CN" altLang="zh-CN" dirty="0" smtClean="0">
                <a:solidFill>
                  <a:srgbClr val="FF0000"/>
                </a:solidFill>
              </a:rPr>
              <a:t>地址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 smtClean="0"/>
              <a:t>才能和互联网连接</a:t>
            </a:r>
            <a:r>
              <a:rPr lang="zh-CN" altLang="en-US" dirty="0"/>
              <a:t>。</a:t>
            </a:r>
            <a:r>
              <a:rPr lang="zh-CN" altLang="en-US" sz="3600" dirty="0"/>
              <a:t> 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9903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网络地址转换的过程</a:t>
            </a:r>
            <a:endParaRPr lang="zh-CN" altLang="en-US" sz="3600"/>
          </a:p>
        </p:txBody>
      </p:sp>
      <p:sp>
        <p:nvSpPr>
          <p:cNvPr id="6" name="Line 74"/>
          <p:cNvSpPr>
            <a:spLocks noChangeShapeType="1"/>
          </p:cNvSpPr>
          <p:nvPr/>
        </p:nvSpPr>
        <p:spPr bwMode="auto">
          <a:xfrm>
            <a:off x="8827252" y="3582234"/>
            <a:ext cx="638905" cy="1729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7" name="Line 73"/>
          <p:cNvSpPr>
            <a:spLocks noChangeShapeType="1"/>
          </p:cNvSpPr>
          <p:nvPr/>
        </p:nvSpPr>
        <p:spPr bwMode="auto">
          <a:xfrm>
            <a:off x="8429477" y="4184546"/>
            <a:ext cx="637145" cy="4313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8" name="Line 72"/>
          <p:cNvSpPr>
            <a:spLocks noChangeShapeType="1"/>
          </p:cNvSpPr>
          <p:nvPr/>
        </p:nvSpPr>
        <p:spPr bwMode="auto">
          <a:xfrm flipV="1">
            <a:off x="8508680" y="2807018"/>
            <a:ext cx="557941" cy="3439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grpSp>
        <p:nvGrpSpPr>
          <p:cNvPr id="9" name="Group 61"/>
          <p:cNvGrpSpPr>
            <a:grpSpLocks/>
          </p:cNvGrpSpPr>
          <p:nvPr/>
        </p:nvGrpSpPr>
        <p:grpSpPr bwMode="auto">
          <a:xfrm flipH="1">
            <a:off x="1721858" y="3755137"/>
            <a:ext cx="1038440" cy="258405"/>
            <a:chOff x="521" y="2478"/>
            <a:chExt cx="1044" cy="136"/>
          </a:xfrm>
        </p:grpSpPr>
        <p:sp>
          <p:nvSpPr>
            <p:cNvPr id="10" name="AutoShape 62"/>
            <p:cNvSpPr>
              <a:spLocks noChangeArrowheads="1"/>
            </p:cNvSpPr>
            <p:nvPr/>
          </p:nvSpPr>
          <p:spPr bwMode="auto">
            <a:xfrm>
              <a:off x="1383" y="2505"/>
              <a:ext cx="182" cy="91"/>
            </a:xfrm>
            <a:prstGeom prst="rightArrow">
              <a:avLst>
                <a:gd name="adj1" fmla="val 49454"/>
                <a:gd name="adj2" fmla="val 7252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11" name="Rectangle 63"/>
            <p:cNvSpPr>
              <a:spLocks noChangeArrowheads="1"/>
            </p:cNvSpPr>
            <p:nvPr/>
          </p:nvSpPr>
          <p:spPr bwMode="auto">
            <a:xfrm>
              <a:off x="521" y="2478"/>
              <a:ext cx="635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12" name="Rectangle 64"/>
            <p:cNvSpPr>
              <a:spLocks noChangeArrowheads="1"/>
            </p:cNvSpPr>
            <p:nvPr/>
          </p:nvSpPr>
          <p:spPr bwMode="auto">
            <a:xfrm>
              <a:off x="1156" y="2478"/>
              <a:ext cx="227" cy="136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</p:grpSp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875265" y="2117304"/>
            <a:ext cx="2684104" cy="21546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14" name="Line 37"/>
          <p:cNvSpPr>
            <a:spLocks noChangeShapeType="1"/>
          </p:cNvSpPr>
          <p:nvPr/>
        </p:nvSpPr>
        <p:spPr bwMode="auto">
          <a:xfrm>
            <a:off x="1003750" y="3667736"/>
            <a:ext cx="30343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>
            <a:off x="4117310" y="3667736"/>
            <a:ext cx="21560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60214178"/>
              </p:ext>
            </p:extLst>
          </p:nvPr>
        </p:nvGraphicFramePr>
        <p:xfrm>
          <a:off x="6113227" y="2548613"/>
          <a:ext cx="3041397" cy="2038741"/>
        </p:xfrm>
        <a:graphic>
          <a:graphicData uri="http://schemas.openxmlformats.org/presentationml/2006/ole">
            <p:oleObj spid="_x0000_s8205" name="VISIO" r:id="rId4" imgW="1687068" imgH="964692" progId="">
              <p:embed/>
            </p:oleObj>
          </a:graphicData>
        </a:graphic>
      </p:graphicFrame>
      <p:pic>
        <p:nvPicPr>
          <p:cNvPr id="17" name="Picture 6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41" y="3540434"/>
            <a:ext cx="577302" cy="30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634043" y="2892520"/>
            <a:ext cx="9589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NAT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路由器</a:t>
            </a:r>
          </a:p>
        </p:txBody>
      </p:sp>
      <p:pic>
        <p:nvPicPr>
          <p:cNvPr id="19" name="Picture 3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255" y="2548613"/>
            <a:ext cx="373134" cy="40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1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049" y="4271948"/>
            <a:ext cx="373134" cy="40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791" y="3496732"/>
            <a:ext cx="373134" cy="40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1064568" y="1676282"/>
            <a:ext cx="2382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专用网 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192.168.0.0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7002760" y="2846818"/>
            <a:ext cx="9589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+mn-ea"/>
                <a:ea typeface="+mn-ea"/>
              </a:rPr>
              <a:t>互联网</a:t>
            </a:r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 rot="5400000">
            <a:off x="1156692" y="3381781"/>
            <a:ext cx="602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pic>
        <p:nvPicPr>
          <p:cNvPr id="25" name="Picture 2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20" y="2953321"/>
            <a:ext cx="373134" cy="40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2"/>
          <p:cNvGrpSpPr>
            <a:grpSpLocks/>
          </p:cNvGrpSpPr>
          <p:nvPr/>
        </p:nvGrpSpPr>
        <p:grpSpPr bwMode="auto">
          <a:xfrm>
            <a:off x="2281560" y="3323829"/>
            <a:ext cx="1038440" cy="258405"/>
            <a:chOff x="521" y="2478"/>
            <a:chExt cx="1044" cy="136"/>
          </a:xfrm>
        </p:grpSpPr>
        <p:sp>
          <p:nvSpPr>
            <p:cNvPr id="27" name="AutoShape 41"/>
            <p:cNvSpPr>
              <a:spLocks noChangeArrowheads="1"/>
            </p:cNvSpPr>
            <p:nvPr/>
          </p:nvSpPr>
          <p:spPr bwMode="auto">
            <a:xfrm>
              <a:off x="1383" y="2505"/>
              <a:ext cx="182" cy="91"/>
            </a:xfrm>
            <a:prstGeom prst="rightArrow">
              <a:avLst>
                <a:gd name="adj1" fmla="val 49454"/>
                <a:gd name="adj2" fmla="val 7252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521" y="2478"/>
              <a:ext cx="635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1156" y="2478"/>
              <a:ext cx="227" cy="136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</p:grp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2144688" y="2168605"/>
            <a:ext cx="140294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源 </a:t>
            </a:r>
            <a:r>
              <a:rPr kumimoji="1" lang="en-US" altLang="zh-CN" b="1" dirty="0">
                <a:solidFill>
                  <a:srgbClr val="990000"/>
                </a:solidFill>
                <a:latin typeface="+mn-ea"/>
                <a:ea typeface="+mn-ea"/>
              </a:rPr>
              <a:t>IP </a:t>
            </a:r>
            <a:r>
              <a:rPr kumimoji="1"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地址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b="1" dirty="0">
                <a:solidFill>
                  <a:srgbClr val="990000"/>
                </a:solidFill>
                <a:latin typeface="+mn-ea"/>
                <a:ea typeface="+mn-ea"/>
              </a:rPr>
              <a:t>192.168.0.3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740533" y="2389010"/>
            <a:ext cx="140294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主机 </a:t>
            </a:r>
            <a:r>
              <a:rPr kumimoji="1"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192.168.0.3</a:t>
            </a:r>
          </a:p>
        </p:txBody>
      </p:sp>
      <p:grpSp>
        <p:nvGrpSpPr>
          <p:cNvPr id="32" name="Group 46"/>
          <p:cNvGrpSpPr>
            <a:grpSpLocks/>
          </p:cNvGrpSpPr>
          <p:nvPr/>
        </p:nvGrpSpPr>
        <p:grpSpPr bwMode="auto">
          <a:xfrm>
            <a:off x="4756215" y="3323829"/>
            <a:ext cx="1038440" cy="258405"/>
            <a:chOff x="521" y="2478"/>
            <a:chExt cx="1044" cy="136"/>
          </a:xfrm>
        </p:grpSpPr>
        <p:sp>
          <p:nvSpPr>
            <p:cNvPr id="33" name="AutoShape 47"/>
            <p:cNvSpPr>
              <a:spLocks noChangeArrowheads="1"/>
            </p:cNvSpPr>
            <p:nvPr/>
          </p:nvSpPr>
          <p:spPr bwMode="auto">
            <a:xfrm>
              <a:off x="1383" y="2505"/>
              <a:ext cx="182" cy="91"/>
            </a:xfrm>
            <a:prstGeom prst="rightArrow">
              <a:avLst>
                <a:gd name="adj1" fmla="val 49454"/>
                <a:gd name="adj2" fmla="val 7252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34" name="Rectangle 48"/>
            <p:cNvSpPr>
              <a:spLocks noChangeArrowheads="1"/>
            </p:cNvSpPr>
            <p:nvPr/>
          </p:nvSpPr>
          <p:spPr bwMode="auto">
            <a:xfrm>
              <a:off x="521" y="2478"/>
              <a:ext cx="635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1156" y="2478"/>
              <a:ext cx="227" cy="13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</p:grp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5190460" y="2339609"/>
            <a:ext cx="127470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b="1" dirty="0">
                <a:solidFill>
                  <a:srgbClr val="990099"/>
                </a:solidFill>
                <a:latin typeface="+mn-lt"/>
                <a:ea typeface="黑体" pitchFamily="2" charset="-122"/>
              </a:rPr>
              <a:t>源 </a:t>
            </a:r>
            <a:r>
              <a:rPr kumimoji="1" lang="en-US" altLang="zh-CN" b="1" dirty="0">
                <a:solidFill>
                  <a:srgbClr val="990099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b="1" dirty="0">
                <a:solidFill>
                  <a:srgbClr val="990099"/>
                </a:solidFill>
                <a:latin typeface="+mn-lt"/>
                <a:ea typeface="黑体" pitchFamily="2" charset="-122"/>
              </a:rPr>
              <a:t>地址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b="1" dirty="0">
                <a:solidFill>
                  <a:srgbClr val="990099"/>
                </a:solidFill>
                <a:latin typeface="+mn-lt"/>
                <a:ea typeface="黑体" pitchFamily="2" charset="-122"/>
              </a:rPr>
              <a:t>172.38.1.5</a:t>
            </a:r>
          </a:p>
        </p:txBody>
      </p:sp>
      <p:sp>
        <p:nvSpPr>
          <p:cNvPr id="37" name="Line 51"/>
          <p:cNvSpPr>
            <a:spLocks noChangeShapeType="1"/>
          </p:cNvSpPr>
          <p:nvPr/>
        </p:nvSpPr>
        <p:spPr bwMode="auto">
          <a:xfrm>
            <a:off x="2999668" y="2719617"/>
            <a:ext cx="0" cy="7771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8487349" y="1957700"/>
            <a:ext cx="127470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b="1" dirty="0">
                <a:solidFill>
                  <a:srgbClr val="000099"/>
                </a:solidFill>
                <a:latin typeface="+mn-ea"/>
                <a:ea typeface="+mn-ea"/>
              </a:rPr>
              <a:t>主机 </a:t>
            </a:r>
            <a:r>
              <a:rPr kumimoji="1" lang="en-US" altLang="zh-CN" b="1" dirty="0">
                <a:solidFill>
                  <a:srgbClr val="000099"/>
                </a:solidFill>
                <a:latin typeface="+mn-ea"/>
                <a:ea typeface="+mn-ea"/>
              </a:rPr>
              <a:t>B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b="1" dirty="0">
                <a:solidFill>
                  <a:srgbClr val="000099"/>
                </a:solidFill>
                <a:latin typeface="+mn-ea"/>
                <a:ea typeface="+mn-ea"/>
              </a:rPr>
              <a:t>213.18.2.4</a:t>
            </a:r>
          </a:p>
        </p:txBody>
      </p:sp>
      <p:sp>
        <p:nvSpPr>
          <p:cNvPr id="39" name="Line 53"/>
          <p:cNvSpPr>
            <a:spLocks noChangeShapeType="1"/>
          </p:cNvSpPr>
          <p:nvPr/>
        </p:nvSpPr>
        <p:spPr bwMode="auto">
          <a:xfrm flipH="1">
            <a:off x="5474323" y="2892520"/>
            <a:ext cx="239369" cy="60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40" name="Freeform 54"/>
          <p:cNvSpPr>
            <a:spLocks/>
          </p:cNvSpPr>
          <p:nvPr/>
        </p:nvSpPr>
        <p:spPr bwMode="auto">
          <a:xfrm>
            <a:off x="5953062" y="2719617"/>
            <a:ext cx="2955154" cy="784716"/>
          </a:xfrm>
          <a:custGeom>
            <a:avLst/>
            <a:gdLst>
              <a:gd name="T0" fmla="*/ 0 w 1679"/>
              <a:gd name="T1" fmla="*/ 409 h 413"/>
              <a:gd name="T2" fmla="*/ 475 w 1679"/>
              <a:gd name="T3" fmla="*/ 401 h 413"/>
              <a:gd name="T4" fmla="*/ 843 w 1679"/>
              <a:gd name="T5" fmla="*/ 337 h 413"/>
              <a:gd name="T6" fmla="*/ 1147 w 1679"/>
              <a:gd name="T7" fmla="*/ 241 h 413"/>
              <a:gd name="T8" fmla="*/ 1387 w 1679"/>
              <a:gd name="T9" fmla="*/ 145 h 413"/>
              <a:gd name="T10" fmla="*/ 1679 w 1679"/>
              <a:gd name="T11" fmla="*/ 0 h 4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79"/>
              <a:gd name="T19" fmla="*/ 0 h 413"/>
              <a:gd name="T20" fmla="*/ 1679 w 1679"/>
              <a:gd name="T21" fmla="*/ 413 h 4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79" h="413">
                <a:moveTo>
                  <a:pt x="0" y="409"/>
                </a:moveTo>
                <a:cubicBezTo>
                  <a:pt x="79" y="408"/>
                  <a:pt x="335" y="413"/>
                  <a:pt x="475" y="401"/>
                </a:cubicBezTo>
                <a:cubicBezTo>
                  <a:pt x="615" y="389"/>
                  <a:pt x="731" y="364"/>
                  <a:pt x="843" y="337"/>
                </a:cubicBezTo>
                <a:cubicBezTo>
                  <a:pt x="955" y="310"/>
                  <a:pt x="1056" y="273"/>
                  <a:pt x="1147" y="241"/>
                </a:cubicBezTo>
                <a:cubicBezTo>
                  <a:pt x="1238" y="209"/>
                  <a:pt x="1298" y="185"/>
                  <a:pt x="1387" y="145"/>
                </a:cubicBezTo>
                <a:cubicBezTo>
                  <a:pt x="1476" y="105"/>
                  <a:pt x="1618" y="30"/>
                  <a:pt x="1679" y="0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1224182" y="4494253"/>
            <a:ext cx="145648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目的 </a:t>
            </a:r>
            <a:r>
              <a:rPr kumimoji="1" lang="en-US" altLang="zh-CN" b="1" dirty="0">
                <a:solidFill>
                  <a:srgbClr val="990000"/>
                </a:solidFill>
                <a:latin typeface="+mn-ea"/>
                <a:ea typeface="+mn-ea"/>
              </a:rPr>
              <a:t>IP </a:t>
            </a:r>
            <a:r>
              <a:rPr kumimoji="1" lang="zh-CN" altLang="en-US" b="1" dirty="0">
                <a:solidFill>
                  <a:srgbClr val="990000"/>
                </a:solidFill>
                <a:latin typeface="+mn-ea"/>
                <a:ea typeface="+mn-ea"/>
              </a:rPr>
              <a:t>地址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b="1" dirty="0">
                <a:solidFill>
                  <a:srgbClr val="990000"/>
                </a:solidFill>
                <a:latin typeface="+mn-ea"/>
                <a:ea typeface="+mn-ea"/>
              </a:rPr>
              <a:t>192.168.0.3</a:t>
            </a:r>
          </a:p>
        </p:txBody>
      </p:sp>
      <p:sp>
        <p:nvSpPr>
          <p:cNvPr id="42" name="Line 60"/>
          <p:cNvSpPr>
            <a:spLocks noChangeShapeType="1"/>
          </p:cNvSpPr>
          <p:nvPr/>
        </p:nvSpPr>
        <p:spPr bwMode="auto">
          <a:xfrm flipH="1">
            <a:off x="2042189" y="3840640"/>
            <a:ext cx="0" cy="653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grpSp>
        <p:nvGrpSpPr>
          <p:cNvPr id="43" name="Group 65"/>
          <p:cNvGrpSpPr>
            <a:grpSpLocks/>
          </p:cNvGrpSpPr>
          <p:nvPr/>
        </p:nvGrpSpPr>
        <p:grpSpPr bwMode="auto">
          <a:xfrm flipH="1">
            <a:off x="4995585" y="3755137"/>
            <a:ext cx="1038440" cy="258405"/>
            <a:chOff x="521" y="2478"/>
            <a:chExt cx="1044" cy="136"/>
          </a:xfrm>
        </p:grpSpPr>
        <p:sp>
          <p:nvSpPr>
            <p:cNvPr id="44" name="AutoShape 66"/>
            <p:cNvSpPr>
              <a:spLocks noChangeArrowheads="1"/>
            </p:cNvSpPr>
            <p:nvPr/>
          </p:nvSpPr>
          <p:spPr bwMode="auto">
            <a:xfrm>
              <a:off x="1383" y="2505"/>
              <a:ext cx="182" cy="91"/>
            </a:xfrm>
            <a:prstGeom prst="rightArrow">
              <a:avLst>
                <a:gd name="adj1" fmla="val 49454"/>
                <a:gd name="adj2" fmla="val 7252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45" name="Rectangle 67"/>
            <p:cNvSpPr>
              <a:spLocks noChangeArrowheads="1"/>
            </p:cNvSpPr>
            <p:nvPr/>
          </p:nvSpPr>
          <p:spPr bwMode="auto">
            <a:xfrm>
              <a:off x="521" y="2478"/>
              <a:ext cx="635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  <p:sp>
          <p:nvSpPr>
            <p:cNvPr id="46" name="Rectangle 68"/>
            <p:cNvSpPr>
              <a:spLocks noChangeArrowheads="1"/>
            </p:cNvSpPr>
            <p:nvPr/>
          </p:nvSpPr>
          <p:spPr bwMode="auto">
            <a:xfrm>
              <a:off x="1156" y="2478"/>
              <a:ext cx="227" cy="13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ea"/>
              </a:endParaRPr>
            </a:p>
          </p:txBody>
        </p:sp>
      </p:grpSp>
      <p:sp>
        <p:nvSpPr>
          <p:cNvPr id="47" name="Text Box 69"/>
          <p:cNvSpPr txBox="1">
            <a:spLocks noChangeArrowheads="1"/>
          </p:cNvSpPr>
          <p:nvPr/>
        </p:nvSpPr>
        <p:spPr bwMode="auto">
          <a:xfrm>
            <a:off x="5080688" y="4494253"/>
            <a:ext cx="145648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b="1" dirty="0">
                <a:solidFill>
                  <a:srgbClr val="990099"/>
                </a:solidFill>
                <a:latin typeface="+mn-lt"/>
                <a:ea typeface="黑体" pitchFamily="2" charset="-122"/>
              </a:rPr>
              <a:t>目的 </a:t>
            </a:r>
            <a:r>
              <a:rPr kumimoji="1" lang="en-US" altLang="zh-CN" b="1" dirty="0">
                <a:solidFill>
                  <a:srgbClr val="990099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b="1" dirty="0">
                <a:solidFill>
                  <a:srgbClr val="990099"/>
                </a:solidFill>
                <a:latin typeface="+mn-lt"/>
                <a:ea typeface="黑体" pitchFamily="2" charset="-122"/>
              </a:rPr>
              <a:t>地址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b="1" dirty="0">
                <a:solidFill>
                  <a:srgbClr val="990099"/>
                </a:solidFill>
                <a:latin typeface="+mn-lt"/>
                <a:ea typeface="黑体" pitchFamily="2" charset="-122"/>
              </a:rPr>
              <a:t>172.38.1.5</a:t>
            </a:r>
          </a:p>
        </p:txBody>
      </p:sp>
      <p:sp>
        <p:nvSpPr>
          <p:cNvPr id="48" name="Line 70"/>
          <p:cNvSpPr>
            <a:spLocks noChangeShapeType="1"/>
          </p:cNvSpPr>
          <p:nvPr/>
        </p:nvSpPr>
        <p:spPr bwMode="auto">
          <a:xfrm>
            <a:off x="5314156" y="3938896"/>
            <a:ext cx="480499" cy="5553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49" name="Freeform 71"/>
          <p:cNvSpPr>
            <a:spLocks/>
          </p:cNvSpPr>
          <p:nvPr/>
        </p:nvSpPr>
        <p:spPr bwMode="auto">
          <a:xfrm>
            <a:off x="6113227" y="3025522"/>
            <a:ext cx="2970995" cy="811317"/>
          </a:xfrm>
          <a:custGeom>
            <a:avLst/>
            <a:gdLst>
              <a:gd name="T0" fmla="*/ 0 w 1688"/>
              <a:gd name="T1" fmla="*/ 425 h 427"/>
              <a:gd name="T2" fmla="*/ 456 w 1688"/>
              <a:gd name="T3" fmla="*/ 416 h 427"/>
              <a:gd name="T4" fmla="*/ 816 w 1688"/>
              <a:gd name="T5" fmla="*/ 360 h 427"/>
              <a:gd name="T6" fmla="*/ 1080 w 1688"/>
              <a:gd name="T7" fmla="*/ 288 h 427"/>
              <a:gd name="T8" fmla="*/ 1336 w 1688"/>
              <a:gd name="T9" fmla="*/ 192 h 427"/>
              <a:gd name="T10" fmla="*/ 1688 w 1688"/>
              <a:gd name="T11" fmla="*/ 0 h 4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8"/>
              <a:gd name="T19" fmla="*/ 0 h 427"/>
              <a:gd name="T20" fmla="*/ 1688 w 1688"/>
              <a:gd name="T21" fmla="*/ 427 h 4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8" h="427">
                <a:moveTo>
                  <a:pt x="0" y="425"/>
                </a:moveTo>
                <a:cubicBezTo>
                  <a:pt x="76" y="424"/>
                  <a:pt x="320" y="427"/>
                  <a:pt x="456" y="416"/>
                </a:cubicBezTo>
                <a:cubicBezTo>
                  <a:pt x="592" y="405"/>
                  <a:pt x="712" y="381"/>
                  <a:pt x="816" y="360"/>
                </a:cubicBezTo>
                <a:cubicBezTo>
                  <a:pt x="920" y="339"/>
                  <a:pt x="993" y="316"/>
                  <a:pt x="1080" y="288"/>
                </a:cubicBezTo>
                <a:cubicBezTo>
                  <a:pt x="1167" y="260"/>
                  <a:pt x="1235" y="240"/>
                  <a:pt x="1336" y="192"/>
                </a:cubicBezTo>
                <a:cubicBezTo>
                  <a:pt x="1437" y="144"/>
                  <a:pt x="1615" y="40"/>
                  <a:pt x="1688" y="0"/>
                </a:cubicBezTo>
              </a:path>
            </a:pathLst>
          </a:custGeom>
          <a:noFill/>
          <a:ln w="38100" cmpd="sng">
            <a:solidFill>
              <a:srgbClr val="CC00CC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50" name="AutoShape 75"/>
          <p:cNvSpPr>
            <a:spLocks noChangeArrowheads="1"/>
          </p:cNvSpPr>
          <p:nvPr/>
        </p:nvSpPr>
        <p:spPr bwMode="auto">
          <a:xfrm>
            <a:off x="4677012" y="1244234"/>
            <a:ext cx="1860164" cy="748228"/>
          </a:xfrm>
          <a:prstGeom prst="wedgeRoundRectCallout">
            <a:avLst>
              <a:gd name="adj1" fmla="val -61990"/>
              <a:gd name="adj2" fmla="val 26508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 sz="2000" b="1">
              <a:solidFill>
                <a:srgbClr val="000099"/>
              </a:solidFill>
              <a:latin typeface="+mn-ea"/>
            </a:endParaRPr>
          </a:p>
        </p:txBody>
      </p:sp>
      <p:sp>
        <p:nvSpPr>
          <p:cNvPr id="51" name="Text Box 76"/>
          <p:cNvSpPr txBox="1">
            <a:spLocks noChangeArrowheads="1"/>
          </p:cNvSpPr>
          <p:nvPr/>
        </p:nvSpPr>
        <p:spPr bwMode="auto">
          <a:xfrm>
            <a:off x="4797660" y="1316242"/>
            <a:ext cx="1595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+mn-ea"/>
                <a:ea typeface="+mn-ea"/>
              </a:rPr>
              <a:t>全球 </a:t>
            </a:r>
            <a:r>
              <a:rPr kumimoji="1" lang="en-US" altLang="zh-CN" sz="2000" b="1" dirty="0">
                <a:solidFill>
                  <a:srgbClr val="000099"/>
                </a:solidFill>
                <a:latin typeface="+mn-ea"/>
                <a:ea typeface="+mn-ea"/>
              </a:rPr>
              <a:t>IP </a:t>
            </a:r>
            <a:r>
              <a:rPr kumimoji="1" lang="zh-CN" altLang="en-US" sz="2000" b="1" dirty="0">
                <a:solidFill>
                  <a:srgbClr val="000099"/>
                </a:solidFill>
                <a:latin typeface="+mn-ea"/>
                <a:ea typeface="+mn-ea"/>
              </a:rPr>
              <a:t>地址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sz="2000" b="1" dirty="0">
                <a:solidFill>
                  <a:srgbClr val="000099"/>
                </a:solidFill>
                <a:latin typeface="+mn-ea"/>
                <a:ea typeface="+mn-ea"/>
              </a:rPr>
              <a:t>172.38.1.5</a:t>
            </a:r>
          </a:p>
        </p:txBody>
      </p:sp>
      <p:sp>
        <p:nvSpPr>
          <p:cNvPr id="4" name="矩形 3"/>
          <p:cNvSpPr/>
          <p:nvPr/>
        </p:nvSpPr>
        <p:spPr>
          <a:xfrm>
            <a:off x="2520928" y="5373216"/>
            <a:ext cx="5600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+mn-lt"/>
                <a:ea typeface="黑体" pitchFamily="2" charset="-122"/>
              </a:rPr>
              <a:t>NAT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路由器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的工作原理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87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" grpId="0"/>
      <p:bldP spid="36" grpId="0"/>
      <p:bldP spid="41" grpId="0"/>
      <p:bldP spid="4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网络地址转换的过程</a:t>
            </a:r>
            <a:endParaRPr lang="zh-CN" altLang="en-US" sz="3600"/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内部主机 </a:t>
            </a:r>
            <a:r>
              <a:rPr lang="en-US" altLang="zh-CN" sz="2800" dirty="0" smtClean="0"/>
              <a:t>A </a:t>
            </a:r>
            <a:r>
              <a:rPr lang="zh-CN" altLang="en-US" sz="2800" dirty="0"/>
              <a:t>用</a:t>
            </a:r>
            <a:r>
              <a:rPr lang="zh-CN" altLang="en-US" sz="2800" dirty="0">
                <a:solidFill>
                  <a:srgbClr val="FF0000"/>
                </a:solidFill>
              </a:rPr>
              <a:t>本地地址 </a:t>
            </a:r>
            <a:r>
              <a:rPr lang="en-US" altLang="zh-CN" sz="2800" dirty="0" smtClean="0">
                <a:solidFill>
                  <a:srgbClr val="FF0000"/>
                </a:solidFill>
              </a:rPr>
              <a:t>IP</a:t>
            </a:r>
            <a:r>
              <a:rPr lang="en-US" altLang="zh-CN" sz="2800" i="1" baseline="-25000" dirty="0" smtClean="0">
                <a:solidFill>
                  <a:srgbClr val="FF0000"/>
                </a:solidFill>
              </a:rPr>
              <a:t>A </a:t>
            </a:r>
            <a:r>
              <a:rPr lang="zh-CN" altLang="en-US" sz="2800" dirty="0" smtClean="0"/>
              <a:t>和互联网上</a:t>
            </a:r>
            <a:r>
              <a:rPr lang="zh-CN" altLang="en-US" sz="2800" dirty="0"/>
              <a:t>主机 </a:t>
            </a:r>
            <a:r>
              <a:rPr lang="en-US" altLang="zh-CN" sz="2800" dirty="0" smtClean="0"/>
              <a:t>B </a:t>
            </a:r>
            <a:r>
              <a:rPr lang="zh-CN" altLang="en-US" sz="2800" dirty="0"/>
              <a:t>通信所发送的数据报必须经过 </a:t>
            </a:r>
            <a:r>
              <a:rPr lang="en-US" altLang="zh-CN" sz="2800" dirty="0"/>
              <a:t>NAT </a:t>
            </a:r>
            <a:r>
              <a:rPr lang="zh-CN" altLang="en-US" sz="2800" dirty="0"/>
              <a:t>路由器。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NAT </a:t>
            </a:r>
            <a:r>
              <a:rPr lang="zh-CN" altLang="en-US" sz="2800" dirty="0"/>
              <a:t>路由器</a:t>
            </a:r>
            <a:r>
              <a:rPr lang="zh-CN" altLang="en-US" sz="2800" dirty="0">
                <a:solidFill>
                  <a:srgbClr val="FF0000"/>
                </a:solidFill>
              </a:rPr>
              <a:t>将数据报的源地址 </a:t>
            </a:r>
            <a:r>
              <a:rPr lang="en-US" altLang="zh-CN" sz="2800" dirty="0" smtClean="0">
                <a:solidFill>
                  <a:srgbClr val="FF0000"/>
                </a:solidFill>
              </a:rPr>
              <a:t>IP</a:t>
            </a:r>
            <a:r>
              <a:rPr lang="en-US" altLang="zh-CN" sz="2800" i="1" baseline="-25000" dirty="0" smtClean="0">
                <a:solidFill>
                  <a:srgbClr val="FF0000"/>
                </a:solidFill>
              </a:rPr>
              <a:t>A </a:t>
            </a:r>
            <a:r>
              <a:rPr lang="zh-CN" altLang="en-US" sz="2800" dirty="0">
                <a:solidFill>
                  <a:srgbClr val="FF0000"/>
                </a:solidFill>
              </a:rPr>
              <a:t>转换成全球地址 </a:t>
            </a:r>
            <a:r>
              <a:rPr lang="en-US" altLang="zh-CN" sz="2800" dirty="0" smtClean="0">
                <a:solidFill>
                  <a:srgbClr val="FF0000"/>
                </a:solidFill>
              </a:rPr>
              <a:t>IP</a:t>
            </a:r>
            <a:r>
              <a:rPr lang="en-US" altLang="zh-CN" sz="2800" i="1" baseline="-25000" dirty="0" smtClean="0">
                <a:solidFill>
                  <a:srgbClr val="FF0000"/>
                </a:solidFill>
              </a:rPr>
              <a:t>G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zh-CN" altLang="en-US" sz="2800" dirty="0" smtClean="0"/>
              <a:t>并把转换结果记录到</a:t>
            </a:r>
            <a:r>
              <a:rPr lang="en-US" altLang="zh-CN" sz="2800" dirty="0" smtClean="0">
                <a:solidFill>
                  <a:srgbClr val="FF0000"/>
                </a:solidFill>
              </a:rPr>
              <a:t>NAT</a:t>
            </a:r>
            <a:r>
              <a:rPr lang="zh-CN" altLang="en-US" sz="2800" dirty="0" smtClean="0">
                <a:solidFill>
                  <a:srgbClr val="FF0000"/>
                </a:solidFill>
              </a:rPr>
              <a:t>地址转换表</a:t>
            </a:r>
            <a:r>
              <a:rPr lang="zh-CN" altLang="en-US" sz="2800" dirty="0" smtClean="0"/>
              <a:t>中，目的地址 </a:t>
            </a:r>
            <a:r>
              <a:rPr lang="en-US" altLang="zh-CN" sz="2800" dirty="0" smtClean="0"/>
              <a:t>IP</a:t>
            </a:r>
            <a:r>
              <a:rPr lang="en-US" altLang="zh-CN" sz="2800" i="1" baseline="-25000" dirty="0" smtClean="0"/>
              <a:t>B </a:t>
            </a:r>
            <a:r>
              <a:rPr lang="zh-CN" altLang="en-US" sz="2800" dirty="0"/>
              <a:t>保持不变，然后发送</a:t>
            </a:r>
            <a:r>
              <a:rPr lang="zh-CN" altLang="en-US" sz="2800" dirty="0" smtClean="0"/>
              <a:t>到互联网。</a:t>
            </a:r>
            <a:endParaRPr lang="zh-CN" altLang="en-US" sz="2800" dirty="0"/>
          </a:p>
          <a:p>
            <a:pPr>
              <a:lnSpc>
                <a:spcPct val="120000"/>
              </a:lnSpc>
            </a:pPr>
            <a:r>
              <a:rPr lang="en-US" altLang="zh-CN" sz="2800" dirty="0"/>
              <a:t>NAT </a:t>
            </a:r>
            <a:r>
              <a:rPr lang="zh-CN" altLang="en-US" sz="2800" dirty="0"/>
              <a:t>路由器收到主机 </a:t>
            </a:r>
            <a:r>
              <a:rPr lang="en-US" altLang="zh-CN" sz="2800" dirty="0" smtClean="0"/>
              <a:t>B </a:t>
            </a:r>
            <a:r>
              <a:rPr lang="zh-CN" altLang="en-US" sz="2800" dirty="0"/>
              <a:t>发回的数据报时，知道数据报中的源地址是 </a:t>
            </a:r>
            <a:r>
              <a:rPr lang="en-US" altLang="zh-CN" sz="2800" dirty="0" smtClean="0"/>
              <a:t>IP</a:t>
            </a:r>
            <a:r>
              <a:rPr lang="en-US" altLang="zh-CN" sz="2800" i="1" baseline="-25000" dirty="0" smtClean="0"/>
              <a:t>B </a:t>
            </a:r>
            <a:r>
              <a:rPr lang="zh-CN" altLang="en-US" sz="2800" dirty="0"/>
              <a:t>而目的地址是 </a:t>
            </a:r>
            <a:r>
              <a:rPr lang="en-US" altLang="zh-CN" sz="2800" dirty="0" smtClean="0"/>
              <a:t>IP</a:t>
            </a:r>
            <a:r>
              <a:rPr lang="en-US" altLang="zh-CN" sz="2800" i="1" baseline="-25000" dirty="0" smtClean="0"/>
              <a:t>G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根据 </a:t>
            </a:r>
            <a:r>
              <a:rPr lang="en-US" altLang="zh-CN" sz="2800" dirty="0">
                <a:solidFill>
                  <a:srgbClr val="FF0000"/>
                </a:solidFill>
              </a:rPr>
              <a:t>NAT </a:t>
            </a:r>
            <a:r>
              <a:rPr lang="zh-CN" altLang="en-US" sz="2800" dirty="0">
                <a:solidFill>
                  <a:srgbClr val="FF0000"/>
                </a:solidFill>
              </a:rPr>
              <a:t>转换表，</a:t>
            </a:r>
            <a:r>
              <a:rPr lang="en-US" altLang="zh-CN" sz="2800" dirty="0"/>
              <a:t>NAT </a:t>
            </a:r>
            <a:r>
              <a:rPr lang="zh-CN" altLang="en-US" sz="2800" dirty="0"/>
              <a:t>路由器</a:t>
            </a:r>
            <a:r>
              <a:rPr lang="zh-CN" altLang="en-US" sz="2800" dirty="0">
                <a:solidFill>
                  <a:srgbClr val="FF0000"/>
                </a:solidFill>
              </a:rPr>
              <a:t>将目的地址 </a:t>
            </a:r>
            <a:r>
              <a:rPr lang="en-US" altLang="zh-CN" sz="2800" dirty="0">
                <a:solidFill>
                  <a:srgbClr val="FF0000"/>
                </a:solidFill>
              </a:rPr>
              <a:t>IP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G </a:t>
            </a:r>
            <a:r>
              <a:rPr lang="zh-CN" altLang="en-US" sz="2800" dirty="0">
                <a:solidFill>
                  <a:srgbClr val="FF0000"/>
                </a:solidFill>
              </a:rPr>
              <a:t>转换为 </a:t>
            </a:r>
            <a:r>
              <a:rPr lang="en-US" altLang="zh-CN" sz="2800" dirty="0" smtClean="0">
                <a:solidFill>
                  <a:srgbClr val="FF0000"/>
                </a:solidFill>
              </a:rPr>
              <a:t>IP</a:t>
            </a:r>
            <a:r>
              <a:rPr lang="en-US" altLang="zh-CN" sz="2800" i="1" baseline="-25000" dirty="0" smtClean="0">
                <a:solidFill>
                  <a:srgbClr val="FF0000"/>
                </a:solidFill>
              </a:rPr>
              <a:t>A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zh-CN" altLang="en-US" sz="2800" dirty="0"/>
              <a:t>转发给最终的内部主机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。 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20400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网络地址转换的过程</a:t>
            </a:r>
            <a:endParaRPr lang="zh-CN" altLang="en-US" sz="3600"/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可以看出，在内部主机与外部主机通信时，在</a:t>
            </a:r>
            <a:r>
              <a:rPr lang="en-US" altLang="zh-CN" sz="2800" dirty="0" smtClean="0"/>
              <a:t>NAT</a:t>
            </a:r>
            <a:r>
              <a:rPr lang="zh-CN" altLang="en-US" sz="2800" dirty="0" smtClean="0"/>
              <a:t>路由器上发生了</a:t>
            </a:r>
            <a:r>
              <a:rPr lang="zh-CN" altLang="en-US" sz="2800" dirty="0" smtClean="0">
                <a:solidFill>
                  <a:srgbClr val="FF0000"/>
                </a:solidFill>
              </a:rPr>
              <a:t>两次地址转换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0000FF"/>
                </a:solidFill>
              </a:rPr>
              <a:t>离开专用网时：</a:t>
            </a:r>
            <a:r>
              <a:rPr lang="zh-CN" altLang="en-US" sz="2400" dirty="0" smtClean="0"/>
              <a:t>替换源地址，将内部地址替换为全球地址；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0000FF"/>
                </a:solidFill>
              </a:rPr>
              <a:t>进入</a:t>
            </a:r>
            <a:r>
              <a:rPr lang="zh-CN" altLang="en-US" sz="2400" dirty="0">
                <a:solidFill>
                  <a:srgbClr val="0000FF"/>
                </a:solidFill>
              </a:rPr>
              <a:t>专用网</a:t>
            </a:r>
            <a:r>
              <a:rPr lang="zh-CN" altLang="en-US" sz="2400" dirty="0" smtClean="0">
                <a:solidFill>
                  <a:srgbClr val="0000FF"/>
                </a:solidFill>
              </a:rPr>
              <a:t>时：</a:t>
            </a:r>
            <a:r>
              <a:rPr lang="zh-CN" altLang="en-US" sz="2400" dirty="0" smtClean="0"/>
              <a:t>替换目的地址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将全球地址替换为</a:t>
            </a:r>
            <a:r>
              <a:rPr lang="zh-CN" altLang="en-US" sz="2400" dirty="0"/>
              <a:t>内部地址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36663254"/>
              </p:ext>
            </p:extLst>
          </p:nvPr>
        </p:nvGraphicFramePr>
        <p:xfrm>
          <a:off x="848544" y="3789042"/>
          <a:ext cx="8496943" cy="20882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63516"/>
                <a:gridCol w="2545266"/>
                <a:gridCol w="2104005"/>
                <a:gridCol w="2084156"/>
              </a:tblGrid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方向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字段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旧的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IP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新的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IP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出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源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IP</a:t>
                      </a: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192.168.0.3</a:t>
                      </a:r>
                      <a:endParaRPr lang="zh-CN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172.38.1.5</a:t>
                      </a:r>
                      <a:endParaRPr lang="zh-CN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入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目的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IP</a:t>
                      </a: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172.38.1.5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192.168.0.3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出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源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IP</a:t>
                      </a: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192.168.0.7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172.38.1.6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入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目的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IP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172.38.1.6</a:t>
                      </a:r>
                      <a:endParaRPr lang="zh-CN" sz="24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192.168.0.7</a:t>
                      </a:r>
                      <a:endParaRPr lang="zh-CN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080792" y="3284984"/>
            <a:ext cx="3528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+mn-lt"/>
                <a:ea typeface="黑体" pitchFamily="2" charset="-122"/>
              </a:rPr>
              <a:t>NAT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地址转换表举例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11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网络地址转换 </a:t>
            </a:r>
            <a:r>
              <a:rPr lang="en-US" altLang="zh-CN" dirty="0"/>
              <a:t>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当</a:t>
            </a:r>
            <a:r>
              <a:rPr lang="en-US" altLang="zh-CN" dirty="0" smtClean="0"/>
              <a:t> NAT </a:t>
            </a:r>
            <a:r>
              <a:rPr lang="zh-CN" altLang="zh-CN" dirty="0" smtClean="0"/>
              <a:t>路由</a:t>
            </a:r>
            <a:r>
              <a:rPr lang="zh-CN" altLang="zh-CN" dirty="0"/>
              <a:t>器具</a:t>
            </a:r>
            <a:r>
              <a:rPr lang="zh-CN" altLang="zh-CN" dirty="0" smtClean="0"/>
              <a:t>有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n </a:t>
            </a:r>
            <a:r>
              <a:rPr lang="zh-CN" altLang="zh-CN" dirty="0" smtClean="0"/>
              <a:t>个全球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</a:t>
            </a:r>
            <a:r>
              <a:rPr lang="zh-CN" altLang="zh-CN" dirty="0"/>
              <a:t>时，专用网内</a:t>
            </a:r>
            <a:r>
              <a:rPr lang="zh-CN" altLang="zh-CN" dirty="0">
                <a:solidFill>
                  <a:srgbClr val="FF0000"/>
                </a:solidFill>
              </a:rPr>
              <a:t>最多可以同时</a:t>
            </a:r>
            <a:r>
              <a:rPr lang="zh-CN" altLang="zh-CN" dirty="0" smtClean="0">
                <a:solidFill>
                  <a:srgbClr val="FF0000"/>
                </a:solidFill>
              </a:rPr>
              <a:t>有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n </a:t>
            </a:r>
            <a:r>
              <a:rPr lang="zh-CN" altLang="zh-CN" dirty="0" smtClean="0">
                <a:solidFill>
                  <a:srgbClr val="FF0000"/>
                </a:solidFill>
              </a:rPr>
              <a:t>台</a:t>
            </a:r>
            <a:r>
              <a:rPr lang="zh-CN" altLang="zh-CN" dirty="0">
                <a:solidFill>
                  <a:srgbClr val="FF0000"/>
                </a:solidFill>
              </a:rPr>
              <a:t>主机接入到互联网。</a:t>
            </a:r>
            <a:r>
              <a:rPr lang="zh-CN" altLang="zh-CN" dirty="0"/>
              <a:t>这样就可以使专用网内较多数量的主机，轮流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 NAT </a:t>
            </a:r>
            <a:r>
              <a:rPr lang="zh-CN" altLang="zh-CN" dirty="0" smtClean="0"/>
              <a:t>路由器</a:t>
            </a:r>
            <a:r>
              <a:rPr lang="zh-CN" altLang="zh-CN" dirty="0"/>
              <a:t>有限数量的</a:t>
            </a:r>
            <a:r>
              <a:rPr lang="zh-CN" altLang="zh-CN" dirty="0" smtClean="0"/>
              <a:t>全球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地址。</a:t>
            </a:r>
            <a:endParaRPr lang="en-US" altLang="zh-CN" dirty="0" smtClean="0"/>
          </a:p>
          <a:p>
            <a:r>
              <a:rPr lang="zh-CN" altLang="zh-CN" dirty="0" smtClean="0"/>
              <a:t>通过</a:t>
            </a:r>
            <a:r>
              <a:rPr lang="en-US" altLang="zh-CN" dirty="0" smtClean="0"/>
              <a:t> NAT </a:t>
            </a:r>
            <a:r>
              <a:rPr lang="zh-CN" altLang="zh-CN" dirty="0" smtClean="0"/>
              <a:t>路由器</a:t>
            </a:r>
            <a:r>
              <a:rPr lang="zh-CN" altLang="zh-CN" dirty="0"/>
              <a:t>的通信必须由专用网内的主机发起</a:t>
            </a:r>
            <a:r>
              <a:rPr lang="zh-CN" altLang="zh-CN" dirty="0" smtClean="0"/>
              <a:t>。</a:t>
            </a:r>
            <a:r>
              <a:rPr lang="zh-CN" altLang="zh-CN" dirty="0">
                <a:solidFill>
                  <a:srgbClr val="FF0000"/>
                </a:solidFill>
              </a:rPr>
              <a:t>专用网内部的主机不能充当服务器用，</a:t>
            </a:r>
            <a:r>
              <a:rPr lang="zh-CN" altLang="zh-CN" dirty="0"/>
              <a:t>因为互联网上的客户无法请求专用网内的服务器提供服务。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181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网络地址与端口号</a:t>
            </a:r>
            <a:r>
              <a:rPr lang="zh-CN" altLang="zh-CN" dirty="0" smtClean="0"/>
              <a:t>转换</a:t>
            </a:r>
            <a:r>
              <a:rPr lang="en-US" altLang="zh-CN" dirty="0" smtClean="0"/>
              <a:t> NAPT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000" dirty="0"/>
              <a:t>为了更加有效地</a:t>
            </a:r>
            <a:r>
              <a:rPr lang="zh-CN" altLang="zh-CN" sz="3000" dirty="0" smtClean="0"/>
              <a:t>利用</a:t>
            </a:r>
            <a:r>
              <a:rPr lang="en-US" altLang="zh-CN" sz="3000" dirty="0" smtClean="0"/>
              <a:t> NAT </a:t>
            </a:r>
            <a:r>
              <a:rPr lang="zh-CN" altLang="zh-CN" sz="3000" dirty="0" smtClean="0"/>
              <a:t>路由器</a:t>
            </a:r>
            <a:r>
              <a:rPr lang="zh-CN" altLang="zh-CN" sz="3000" dirty="0"/>
              <a:t>上的全球</a:t>
            </a:r>
            <a:r>
              <a:rPr lang="en-US" altLang="zh-CN" sz="3000" dirty="0"/>
              <a:t>IP</a:t>
            </a:r>
            <a:r>
              <a:rPr lang="zh-CN" altLang="zh-CN" sz="3000" dirty="0"/>
              <a:t>地址，现在常用</a:t>
            </a:r>
            <a:r>
              <a:rPr lang="zh-CN" altLang="zh-CN" sz="3000" dirty="0" smtClean="0"/>
              <a:t>的</a:t>
            </a:r>
            <a:r>
              <a:rPr lang="en-US" altLang="zh-CN" sz="3000" dirty="0" smtClean="0"/>
              <a:t> NAT </a:t>
            </a:r>
            <a:r>
              <a:rPr lang="zh-CN" altLang="zh-CN" sz="3000" dirty="0" smtClean="0"/>
              <a:t>转换</a:t>
            </a:r>
            <a:r>
              <a:rPr lang="zh-CN" altLang="zh-CN" sz="3000" dirty="0"/>
              <a:t>表</a:t>
            </a:r>
            <a:r>
              <a:rPr lang="zh-CN" altLang="zh-CN" sz="3000" dirty="0">
                <a:solidFill>
                  <a:srgbClr val="FF0000"/>
                </a:solidFill>
              </a:rPr>
              <a:t>把运输层的端口号也利用上。</a:t>
            </a:r>
            <a:r>
              <a:rPr lang="zh-CN" altLang="zh-CN" sz="3000" dirty="0"/>
              <a:t>这样，就可以使多个拥有本地地址的主机，</a:t>
            </a:r>
            <a:r>
              <a:rPr lang="zh-CN" altLang="zh-CN" sz="3000" dirty="0">
                <a:solidFill>
                  <a:srgbClr val="FF0000"/>
                </a:solidFill>
              </a:rPr>
              <a:t>共用一</a:t>
            </a:r>
            <a:r>
              <a:rPr lang="zh-CN" altLang="zh-CN" sz="3000" dirty="0" smtClean="0">
                <a:solidFill>
                  <a:srgbClr val="FF0000"/>
                </a:solidFill>
              </a:rPr>
              <a:t>个</a:t>
            </a:r>
            <a:r>
              <a:rPr lang="en-US" altLang="zh-CN" sz="3000" dirty="0" smtClean="0">
                <a:solidFill>
                  <a:srgbClr val="FF0000"/>
                </a:solidFill>
              </a:rPr>
              <a:t> NAT </a:t>
            </a:r>
            <a:r>
              <a:rPr lang="zh-CN" altLang="zh-CN" sz="3000" dirty="0" smtClean="0">
                <a:solidFill>
                  <a:srgbClr val="FF0000"/>
                </a:solidFill>
              </a:rPr>
              <a:t>路由器</a:t>
            </a:r>
            <a:r>
              <a:rPr lang="zh-CN" altLang="zh-CN" sz="3000" dirty="0">
                <a:solidFill>
                  <a:srgbClr val="FF0000"/>
                </a:solidFill>
              </a:rPr>
              <a:t>上的</a:t>
            </a:r>
            <a:r>
              <a:rPr lang="zh-CN" altLang="zh-CN" sz="3000" dirty="0" smtClean="0">
                <a:solidFill>
                  <a:srgbClr val="FF0000"/>
                </a:solidFill>
              </a:rPr>
              <a:t>全球</a:t>
            </a:r>
            <a:r>
              <a:rPr lang="en-US" altLang="zh-CN" sz="3000" dirty="0" smtClean="0">
                <a:solidFill>
                  <a:srgbClr val="FF0000"/>
                </a:solidFill>
              </a:rPr>
              <a:t> IP </a:t>
            </a:r>
            <a:r>
              <a:rPr lang="zh-CN" altLang="zh-CN" sz="3000" dirty="0" smtClean="0">
                <a:solidFill>
                  <a:srgbClr val="FF0000"/>
                </a:solidFill>
              </a:rPr>
              <a:t>地址</a:t>
            </a:r>
            <a:r>
              <a:rPr lang="zh-CN" altLang="zh-CN" sz="3000" dirty="0">
                <a:solidFill>
                  <a:srgbClr val="FF0000"/>
                </a:solidFill>
              </a:rPr>
              <a:t>，</a:t>
            </a:r>
            <a:r>
              <a:rPr lang="zh-CN" altLang="zh-CN" sz="3000" dirty="0"/>
              <a:t>因而可以同时和互联网上的不同主机进行</a:t>
            </a:r>
            <a:r>
              <a:rPr lang="zh-CN" altLang="zh-CN" sz="3000" dirty="0" smtClean="0"/>
              <a:t>通信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r>
              <a:rPr lang="zh-CN" altLang="zh-CN" sz="3000" dirty="0"/>
              <a:t>使用端口号</a:t>
            </a:r>
            <a:r>
              <a:rPr lang="zh-CN" altLang="zh-CN" sz="3000" dirty="0" smtClean="0"/>
              <a:t>的</a:t>
            </a:r>
            <a:r>
              <a:rPr lang="en-US" altLang="zh-CN" sz="3000" dirty="0" smtClean="0"/>
              <a:t> NAT </a:t>
            </a:r>
            <a:r>
              <a:rPr lang="zh-CN" altLang="en-US" sz="3000" dirty="0" smtClean="0"/>
              <a:t>叫做</a:t>
            </a:r>
            <a:r>
              <a:rPr lang="zh-CN" altLang="zh-CN" sz="3000" dirty="0" smtClean="0">
                <a:solidFill>
                  <a:srgbClr val="FF0000"/>
                </a:solidFill>
              </a:rPr>
              <a:t>网络</a:t>
            </a:r>
            <a:r>
              <a:rPr lang="zh-CN" altLang="zh-CN" sz="3000" dirty="0">
                <a:solidFill>
                  <a:srgbClr val="FF0000"/>
                </a:solidFill>
              </a:rPr>
              <a:t>地址与端口号转换</a:t>
            </a:r>
            <a:r>
              <a:rPr lang="en-US" altLang="zh-CN" sz="3000" dirty="0">
                <a:solidFill>
                  <a:srgbClr val="FF0000"/>
                </a:solidFill>
              </a:rPr>
              <a:t>NAPT</a:t>
            </a:r>
            <a:r>
              <a:rPr lang="en-US" altLang="zh-CN" sz="3000" dirty="0"/>
              <a:t> (Network Address and Port Translation)</a:t>
            </a:r>
            <a:r>
              <a:rPr lang="zh-CN" altLang="zh-CN" sz="3000" dirty="0"/>
              <a:t>，而不使用端口号</a:t>
            </a:r>
            <a:r>
              <a:rPr lang="zh-CN" altLang="zh-CN" sz="3000" dirty="0" smtClean="0"/>
              <a:t>的</a:t>
            </a:r>
            <a:r>
              <a:rPr lang="en-US" altLang="zh-CN" sz="3000" dirty="0" smtClean="0"/>
              <a:t> NAT </a:t>
            </a:r>
            <a:r>
              <a:rPr lang="zh-CN" altLang="zh-CN" sz="3000" dirty="0" smtClean="0"/>
              <a:t>就</a:t>
            </a:r>
            <a:r>
              <a:rPr lang="zh-CN" altLang="en-US" sz="3000" dirty="0" smtClean="0"/>
              <a:t>叫做</a:t>
            </a:r>
            <a:r>
              <a:rPr lang="zh-CN" altLang="zh-CN" sz="3000" dirty="0" smtClean="0">
                <a:solidFill>
                  <a:srgbClr val="FF0000"/>
                </a:solidFill>
              </a:rPr>
              <a:t>传统的</a:t>
            </a:r>
            <a:r>
              <a:rPr lang="en-US" altLang="zh-CN" sz="3000" dirty="0" smtClean="0">
                <a:solidFill>
                  <a:srgbClr val="FF0000"/>
                </a:solidFill>
              </a:rPr>
              <a:t> NAT </a:t>
            </a:r>
            <a:r>
              <a:rPr lang="en-US" altLang="zh-CN" sz="3000" dirty="0"/>
              <a:t>(traditional NAT)</a:t>
            </a:r>
            <a:r>
              <a:rPr lang="zh-CN" altLang="zh-CN" sz="3000" dirty="0"/>
              <a:t>。</a:t>
            </a:r>
            <a:endParaRPr lang="zh-CN" alt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261912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 </a:t>
            </a:r>
            <a:r>
              <a:rPr lang="zh-CN" altLang="zh-CN" dirty="0"/>
              <a:t>网际控制报文</a:t>
            </a:r>
            <a:r>
              <a:rPr lang="zh-CN" altLang="zh-CN" dirty="0" smtClean="0"/>
              <a:t>协议</a:t>
            </a:r>
            <a:r>
              <a:rPr lang="en-US" altLang="zh-CN" dirty="0" smtClean="0"/>
              <a:t> ICMP</a:t>
            </a:r>
            <a:endParaRPr lang="zh-CN" alt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为了更有效地</a:t>
            </a:r>
            <a:r>
              <a:rPr lang="zh-CN" altLang="zh-CN" sz="2800" dirty="0" smtClean="0"/>
              <a:t>转发</a:t>
            </a:r>
            <a:r>
              <a:rPr lang="en-US" altLang="zh-CN" sz="2800" dirty="0" smtClean="0"/>
              <a:t> IP </a:t>
            </a:r>
            <a:r>
              <a:rPr lang="zh-CN" altLang="zh-CN" sz="2800" dirty="0" smtClean="0"/>
              <a:t>数据报</a:t>
            </a:r>
            <a:r>
              <a:rPr lang="zh-CN" altLang="zh-CN" sz="2800" dirty="0"/>
              <a:t>和提高交付成功的机会，在网际层使用了网际控制报文</a:t>
            </a:r>
            <a:r>
              <a:rPr lang="zh-CN" altLang="zh-CN" sz="2800" dirty="0" smtClean="0"/>
              <a:t>协议</a:t>
            </a:r>
            <a:r>
              <a:rPr lang="en-US" altLang="zh-CN" sz="2800" dirty="0" smtClean="0"/>
              <a:t> ICMP </a:t>
            </a:r>
            <a:r>
              <a:rPr lang="en-US" altLang="zh-CN" sz="2800" dirty="0"/>
              <a:t>(Internet Control Message </a:t>
            </a:r>
            <a:r>
              <a:rPr lang="en-US" altLang="zh-CN" sz="2800" dirty="0" smtClean="0"/>
              <a:t>Protocol)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ICMP 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互联网的标准协议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ICMP </a:t>
            </a:r>
            <a:r>
              <a:rPr lang="zh-CN" altLang="zh-CN" sz="2800" dirty="0" smtClean="0"/>
              <a:t>允许</a:t>
            </a:r>
            <a:r>
              <a:rPr lang="zh-CN" altLang="zh-CN" sz="2800" dirty="0"/>
              <a:t>主机或路由器</a:t>
            </a:r>
            <a:r>
              <a:rPr lang="zh-CN" altLang="zh-CN" sz="2800" dirty="0">
                <a:solidFill>
                  <a:srgbClr val="FF0000"/>
                </a:solidFill>
              </a:rPr>
              <a:t>报告差错情况</a:t>
            </a:r>
            <a:r>
              <a:rPr lang="zh-CN" altLang="zh-CN" sz="2800" dirty="0"/>
              <a:t>和</a:t>
            </a:r>
            <a:r>
              <a:rPr lang="zh-CN" altLang="zh-CN" sz="2800" dirty="0">
                <a:solidFill>
                  <a:srgbClr val="FF0000"/>
                </a:solidFill>
              </a:rPr>
              <a:t>提供有关异常情况</a:t>
            </a:r>
            <a:r>
              <a:rPr lang="zh-CN" altLang="zh-CN" sz="2800" dirty="0"/>
              <a:t>的报告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但</a:t>
            </a:r>
            <a:r>
              <a:rPr lang="en-US" altLang="zh-CN" sz="2800" dirty="0" smtClean="0"/>
              <a:t> ICMP </a:t>
            </a:r>
            <a:r>
              <a:rPr lang="zh-CN" altLang="zh-CN" sz="2800" dirty="0" smtClean="0"/>
              <a:t>不是</a:t>
            </a:r>
            <a:r>
              <a:rPr lang="zh-CN" altLang="zh-CN" sz="2800" dirty="0"/>
              <a:t>高层</a:t>
            </a:r>
            <a:r>
              <a:rPr lang="zh-CN" altLang="zh-CN" sz="2800" dirty="0" smtClean="0"/>
              <a:t>协议（看起来好像是高层协议，因为</a:t>
            </a:r>
            <a:r>
              <a:rPr lang="en-US" altLang="zh-CN" sz="2800" dirty="0" smtClean="0"/>
              <a:t> ICMP </a:t>
            </a:r>
            <a:r>
              <a:rPr lang="zh-CN" altLang="zh-CN" sz="2800" dirty="0" smtClean="0"/>
              <a:t>报文是装在</a:t>
            </a:r>
            <a:r>
              <a:rPr lang="en-US" altLang="zh-CN" sz="2800" dirty="0" smtClean="0"/>
              <a:t> IP </a:t>
            </a:r>
            <a:r>
              <a:rPr lang="zh-CN" altLang="zh-CN" sz="2800" dirty="0" smtClean="0"/>
              <a:t>数据报中，作为其中的数据部分），而是</a:t>
            </a:r>
            <a:r>
              <a:rPr lang="en-US" altLang="zh-CN" sz="2800" dirty="0" smtClean="0"/>
              <a:t> IP </a:t>
            </a:r>
            <a:r>
              <a:rPr lang="zh-CN" altLang="zh-CN" sz="2800" dirty="0" smtClean="0"/>
              <a:t>层</a:t>
            </a:r>
            <a:r>
              <a:rPr lang="zh-CN" altLang="zh-CN" sz="2800" dirty="0"/>
              <a:t>的协议。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59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NAPT </a:t>
            </a:r>
            <a:r>
              <a:rPr lang="zh-CN" altLang="zh-CN" dirty="0" smtClean="0"/>
              <a:t>地址转换</a:t>
            </a:r>
            <a:r>
              <a:rPr lang="zh-CN" altLang="zh-CN" dirty="0"/>
              <a:t>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46528386"/>
              </p:ext>
            </p:extLst>
          </p:nvPr>
        </p:nvGraphicFramePr>
        <p:xfrm>
          <a:off x="560512" y="1700808"/>
          <a:ext cx="9145016" cy="2520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2088"/>
                <a:gridCol w="3106629"/>
                <a:gridCol w="2520580"/>
                <a:gridCol w="2725719"/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方向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字段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旧的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IP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地址和端口号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新的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IP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地址和端口号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出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源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IP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地址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:TCP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源端口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192.168.0.3:30000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172.38.1.5:40001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出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源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IP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地址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:TCP</a:t>
                      </a: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源端口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192.168.0.4:30000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172.38.1.5:40002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入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目的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IP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地址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:TCP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目的端口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172.38.1.5:40001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192.168.0.3:30000</a:t>
                      </a:r>
                      <a:endParaRPr lang="zh-CN" sz="20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入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目的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IP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地址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:TCP</a:t>
                      </a:r>
                      <a:r>
                        <a:rPr lang="zh-CN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目的端口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172.38.1.5:40002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88620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192.168.0.4:30000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36776" y="1196752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+mn-lt"/>
                <a:ea typeface="黑体" pitchFamily="2" charset="-122"/>
              </a:rPr>
              <a:t>NAPT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地址转换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表举例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504" y="4437112"/>
            <a:ext cx="9289032" cy="1938992"/>
          </a:xfrm>
          <a:prstGeom prst="rect">
            <a:avLst/>
          </a:prstGeom>
          <a:solidFill>
            <a:srgbClr val="66FF66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NAPT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把专用网内不同的</a:t>
            </a:r>
            <a:r>
              <a:rPr lang="zh-CN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源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 IP </a:t>
            </a:r>
            <a:r>
              <a:rPr lang="zh-CN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地址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，都转换为同样的</a:t>
            </a:r>
            <a:r>
              <a:rPr lang="zh-CN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全球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 IP </a:t>
            </a:r>
            <a:r>
              <a:rPr lang="zh-CN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地址</a:t>
            </a:r>
            <a:r>
              <a:rPr lang="zh-CN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。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但对源主机所采用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的</a:t>
            </a:r>
            <a:r>
              <a:rPr lang="en-US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TCP 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端口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号（不管相同或不同），则转换为不同的新的端口号。因此，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当</a:t>
            </a:r>
            <a:r>
              <a:rPr lang="en-US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NAPT 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路由器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收到从互联网发来的应答时，就可以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从</a:t>
            </a:r>
            <a:r>
              <a:rPr lang="en-US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IP 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数据报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的数据部分找出运输层的端口号，然后根据不同的目的端口号，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从</a:t>
            </a:r>
            <a:r>
              <a:rPr lang="en-US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NAPT </a:t>
            </a:r>
            <a:r>
              <a:rPr lang="zh-CN" altLang="zh-CN" sz="24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转换</a:t>
            </a:r>
            <a:r>
              <a:rPr lang="zh-CN" altLang="zh-CN" sz="24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表中找到正确的目的主机。</a:t>
            </a:r>
            <a:endParaRPr lang="zh-CN" altLang="en-US" sz="24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13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4.9  </a:t>
            </a:r>
            <a:r>
              <a:rPr lang="zh-CN" altLang="zh-CN" dirty="0"/>
              <a:t>多协议标记</a:t>
            </a:r>
            <a:r>
              <a:rPr lang="zh-CN" altLang="zh-CN" dirty="0" smtClean="0"/>
              <a:t>交换</a:t>
            </a:r>
            <a:r>
              <a:rPr lang="en-US" altLang="zh-CN" dirty="0" smtClean="0"/>
              <a:t> MPLS</a:t>
            </a:r>
            <a:endParaRPr lang="zh-CN" altLang="zh-CN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4.9.1  </a:t>
            </a:r>
            <a:r>
              <a:rPr lang="en-US" altLang="zh-CN" dirty="0" smtClean="0"/>
              <a:t>MPLS </a:t>
            </a:r>
            <a:r>
              <a:rPr lang="zh-CN" altLang="zh-CN" dirty="0" smtClean="0"/>
              <a:t>的</a:t>
            </a:r>
            <a:r>
              <a:rPr lang="zh-CN" altLang="zh-CN" dirty="0"/>
              <a:t>工作原理</a:t>
            </a:r>
          </a:p>
          <a:p>
            <a:r>
              <a:rPr lang="en-US" altLang="zh-CN" dirty="0" smtClean="0"/>
              <a:t>4.9.2  MPLS </a:t>
            </a:r>
            <a:r>
              <a:rPr lang="zh-CN" altLang="zh-CN" dirty="0" smtClean="0"/>
              <a:t>首部</a:t>
            </a:r>
            <a:r>
              <a:rPr lang="zh-CN" altLang="zh-CN" dirty="0"/>
              <a:t>的位置与格式</a:t>
            </a:r>
          </a:p>
        </p:txBody>
      </p:sp>
    </p:spTree>
    <p:extLst>
      <p:ext uri="{BB962C8B-B14F-4D97-AF65-F5344CB8AC3E}">
        <p14:creationId xmlns="" xmlns:p14="http://schemas.microsoft.com/office/powerpoint/2010/main" val="27865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4.9  </a:t>
            </a:r>
            <a:r>
              <a:rPr lang="zh-CN" altLang="zh-CN" dirty="0"/>
              <a:t>多协议标记</a:t>
            </a:r>
            <a:r>
              <a:rPr lang="zh-CN" altLang="zh-CN" dirty="0" smtClean="0"/>
              <a:t>交换</a:t>
            </a:r>
            <a:r>
              <a:rPr lang="en-US" altLang="zh-CN" dirty="0" smtClean="0"/>
              <a:t> MPLS</a:t>
            </a:r>
            <a:endParaRPr lang="zh-CN" altLang="zh-CN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IETF</a:t>
            </a:r>
            <a:r>
              <a:rPr lang="zh-CN" altLang="zh-CN" dirty="0"/>
              <a:t>于</a:t>
            </a:r>
            <a:r>
              <a:rPr lang="en-US" altLang="zh-CN" dirty="0"/>
              <a:t>1997</a:t>
            </a:r>
            <a:r>
              <a:rPr lang="zh-CN" altLang="zh-CN" dirty="0"/>
              <a:t>年成立</a:t>
            </a:r>
            <a:r>
              <a:rPr lang="zh-CN" altLang="zh-CN" dirty="0" smtClean="0"/>
              <a:t>了</a:t>
            </a:r>
            <a:r>
              <a:rPr lang="en-US" altLang="zh-CN" dirty="0" smtClean="0"/>
              <a:t> MPLS </a:t>
            </a:r>
            <a:r>
              <a:rPr lang="zh-CN" altLang="zh-CN" dirty="0" smtClean="0"/>
              <a:t>工作组，开发</a:t>
            </a:r>
            <a:r>
              <a:rPr lang="zh-CN" altLang="zh-CN" dirty="0"/>
              <a:t>出一种新的</a:t>
            </a:r>
            <a:r>
              <a:rPr lang="zh-CN" altLang="zh-CN" dirty="0" smtClean="0"/>
              <a:t>协议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多</a:t>
            </a:r>
            <a:r>
              <a:rPr lang="zh-CN" altLang="zh-CN" dirty="0"/>
              <a:t>协议标记</a:t>
            </a:r>
            <a:r>
              <a:rPr lang="zh-CN" altLang="zh-CN" dirty="0" smtClean="0"/>
              <a:t>交换</a:t>
            </a:r>
            <a:r>
              <a:rPr lang="en-US" altLang="zh-CN" dirty="0" smtClean="0"/>
              <a:t> MPLS </a:t>
            </a:r>
            <a:r>
              <a:rPr lang="en-US" altLang="zh-CN" dirty="0"/>
              <a:t>(</a:t>
            </a:r>
            <a:r>
              <a:rPr lang="en-US" altLang="zh-CN" dirty="0" err="1"/>
              <a:t>MultiProtocol</a:t>
            </a:r>
            <a:r>
              <a:rPr lang="en-US" altLang="zh-CN" dirty="0"/>
              <a:t> Label Switching)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“</a:t>
            </a:r>
            <a:r>
              <a:rPr lang="zh-CN" altLang="zh-CN" dirty="0">
                <a:solidFill>
                  <a:srgbClr val="FF0000"/>
                </a:solidFill>
              </a:rPr>
              <a:t>多协议</a:t>
            </a:r>
            <a:r>
              <a:rPr lang="zh-CN" altLang="zh-CN" dirty="0"/>
              <a:t>”表示</a:t>
            </a:r>
            <a:r>
              <a:rPr lang="zh-CN" altLang="zh-CN" dirty="0" smtClean="0"/>
              <a:t>在</a:t>
            </a:r>
            <a:r>
              <a:rPr lang="en-US" altLang="zh-CN" dirty="0" smtClean="0"/>
              <a:t> MPLS </a:t>
            </a:r>
            <a:r>
              <a:rPr lang="zh-CN" altLang="zh-CN" dirty="0" smtClean="0"/>
              <a:t>的</a:t>
            </a:r>
            <a:r>
              <a:rPr lang="zh-CN" altLang="zh-CN" dirty="0">
                <a:solidFill>
                  <a:srgbClr val="0000FF"/>
                </a:solidFill>
              </a:rPr>
              <a:t>上层</a:t>
            </a:r>
            <a:r>
              <a:rPr lang="zh-CN" altLang="zh-CN" dirty="0"/>
              <a:t>可以采用多种</a:t>
            </a:r>
            <a:r>
              <a:rPr lang="zh-CN" altLang="zh-CN" dirty="0" smtClean="0"/>
              <a:t>协议</a:t>
            </a:r>
            <a:r>
              <a:rPr lang="zh-CN" altLang="en-US" dirty="0" smtClean="0"/>
              <a:t>，例如：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IPX</a:t>
            </a:r>
            <a:r>
              <a:rPr lang="zh-CN" altLang="en-US" dirty="0" smtClean="0"/>
              <a:t>；可以使用</a:t>
            </a:r>
            <a:r>
              <a:rPr lang="zh-CN" altLang="en-US" dirty="0" smtClean="0">
                <a:solidFill>
                  <a:srgbClr val="0000FF"/>
                </a:solidFill>
              </a:rPr>
              <a:t>多种数据链路层协议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zh-CN" altLang="en-US" dirty="0" smtClean="0"/>
              <a:t>例如：</a:t>
            </a:r>
            <a:r>
              <a:rPr lang="en-US" altLang="zh-CN" dirty="0" smtClean="0"/>
              <a:t>PPP</a:t>
            </a:r>
            <a:r>
              <a:rPr lang="zh-CN" altLang="en-US" dirty="0" smtClean="0"/>
              <a:t>，以太网，</a:t>
            </a:r>
            <a:r>
              <a:rPr lang="en-US" altLang="zh-CN" dirty="0" smtClean="0"/>
              <a:t>ATM </a:t>
            </a:r>
            <a:r>
              <a:rPr lang="zh-CN" altLang="en-US" dirty="0" smtClean="0"/>
              <a:t>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标记</a:t>
            </a:r>
            <a:r>
              <a:rPr lang="zh-CN" altLang="en-US" dirty="0" smtClean="0"/>
              <a:t>”是指每个分组被打上一个标记，根据该标记对分组进行转发。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1598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41" name="Text Box 37"/>
          <p:cNvSpPr txBox="1">
            <a:spLocks noChangeArrowheads="1"/>
          </p:cNvSpPr>
          <p:nvPr/>
        </p:nvSpPr>
        <p:spPr bwMode="auto">
          <a:xfrm>
            <a:off x="344488" y="30103"/>
            <a:ext cx="9489504" cy="26776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为了实现交换，可以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利用面向连接的概念，</a:t>
            </a:r>
          </a:p>
          <a:p>
            <a:pPr algn="ctr"/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使每个分组携带一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个叫做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标记 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label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) 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的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小整数。</a:t>
            </a:r>
          </a:p>
          <a:p>
            <a:pPr algn="ctr"/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当分组到达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交换机</a:t>
            </a:r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（即</a:t>
            </a:r>
            <a:r>
              <a:rPr lang="zh-CN" altLang="zh-CN" sz="28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标记交换路由器</a:t>
            </a:r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）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时，</a:t>
            </a:r>
            <a:endParaRPr lang="en-US" altLang="zh-CN" sz="2800" b="1" dirty="0" smtClean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交换机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读取分组的标记，</a:t>
            </a:r>
          </a:p>
          <a:p>
            <a:pPr algn="ctr"/>
            <a:r>
              <a:rPr lang="zh-CN" altLang="en-US" sz="28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并用标记值来检索分组转发表。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endParaRPr lang="en-US" altLang="zh-CN" sz="2800" b="1" dirty="0" smtClean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lang="zh-CN" altLang="zh-CN" sz="28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这样就比查找路由表来转发分组要快得多</a:t>
            </a:r>
            <a:r>
              <a:rPr lang="zh-CN" altLang="zh-CN" sz="28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。</a:t>
            </a:r>
            <a:endParaRPr lang="zh-CN" altLang="zh-CN" sz="2800" b="1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32520" y="2883073"/>
            <a:ext cx="8957090" cy="3642271"/>
            <a:chOff x="632520" y="2883073"/>
            <a:chExt cx="8957090" cy="3642271"/>
          </a:xfrm>
        </p:grpSpPr>
        <p:sp>
          <p:nvSpPr>
            <p:cNvPr id="968708" name="Line 4"/>
            <p:cNvSpPr>
              <a:spLocks noChangeShapeType="1"/>
            </p:cNvSpPr>
            <p:nvPr/>
          </p:nvSpPr>
          <p:spPr bwMode="auto">
            <a:xfrm>
              <a:off x="7954618" y="3662290"/>
              <a:ext cx="1634992" cy="36284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8711" name="Line 7"/>
            <p:cNvSpPr>
              <a:spLocks noChangeShapeType="1"/>
            </p:cNvSpPr>
            <p:nvPr/>
          </p:nvSpPr>
          <p:spPr bwMode="auto">
            <a:xfrm>
              <a:off x="2153760" y="3564954"/>
              <a:ext cx="197260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8712" name="Line 8"/>
            <p:cNvSpPr>
              <a:spLocks noChangeShapeType="1"/>
            </p:cNvSpPr>
            <p:nvPr/>
          </p:nvSpPr>
          <p:spPr bwMode="auto">
            <a:xfrm flipV="1">
              <a:off x="4356814" y="3547988"/>
              <a:ext cx="325040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8713" name="Line 9"/>
            <p:cNvSpPr>
              <a:spLocks noChangeShapeType="1"/>
            </p:cNvSpPr>
            <p:nvPr/>
          </p:nvSpPr>
          <p:spPr bwMode="auto">
            <a:xfrm>
              <a:off x="4358534" y="3662290"/>
              <a:ext cx="2676962" cy="134245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8714" name="Line 10"/>
            <p:cNvSpPr>
              <a:spLocks noChangeShapeType="1"/>
            </p:cNvSpPr>
            <p:nvPr/>
          </p:nvSpPr>
          <p:spPr bwMode="auto">
            <a:xfrm flipV="1">
              <a:off x="7839391" y="3115229"/>
              <a:ext cx="1750218" cy="32004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8715" name="Line 11"/>
            <p:cNvSpPr>
              <a:spLocks noChangeShapeType="1"/>
            </p:cNvSpPr>
            <p:nvPr/>
          </p:nvSpPr>
          <p:spPr bwMode="auto">
            <a:xfrm>
              <a:off x="7397922" y="4917755"/>
              <a:ext cx="131657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8719" name="Freeform 15"/>
            <p:cNvSpPr>
              <a:spLocks/>
            </p:cNvSpPr>
            <p:nvPr/>
          </p:nvSpPr>
          <p:spPr bwMode="auto">
            <a:xfrm>
              <a:off x="3041949" y="3632770"/>
              <a:ext cx="1003044" cy="2403475"/>
            </a:xfrm>
            <a:custGeom>
              <a:avLst/>
              <a:gdLst>
                <a:gd name="T0" fmla="*/ 0 w 454"/>
                <a:gd name="T1" fmla="*/ 91 h 951"/>
                <a:gd name="T2" fmla="*/ 454 w 454"/>
                <a:gd name="T3" fmla="*/ 0 h 951"/>
                <a:gd name="T4" fmla="*/ 4 w 454"/>
                <a:gd name="T5" fmla="*/ 951 h 951"/>
                <a:gd name="T6" fmla="*/ 0 w 454"/>
                <a:gd name="T7" fmla="*/ 9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4" h="951">
                  <a:moveTo>
                    <a:pt x="0" y="91"/>
                  </a:moveTo>
                  <a:lnTo>
                    <a:pt x="454" y="0"/>
                  </a:lnTo>
                  <a:lnTo>
                    <a:pt x="4" y="951"/>
                  </a:lnTo>
                  <a:lnTo>
                    <a:pt x="0" y="91"/>
                  </a:lnTo>
                  <a:close/>
                </a:path>
              </a:pathLst>
            </a:custGeom>
            <a:gradFill rotWithShape="1">
              <a:gsLst>
                <a:gs pos="0">
                  <a:srgbClr val="FFFF66"/>
                </a:gs>
                <a:gs pos="100000">
                  <a:srgbClr val="FFFF99">
                    <a:gamma/>
                    <a:shade val="54510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8720" name="Text Box 16"/>
            <p:cNvSpPr txBox="1">
              <a:spLocks noChangeArrowheads="1"/>
            </p:cNvSpPr>
            <p:nvPr/>
          </p:nvSpPr>
          <p:spPr bwMode="auto">
            <a:xfrm>
              <a:off x="4358533" y="3179886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0</a:t>
              </a:r>
            </a:p>
          </p:txBody>
        </p:sp>
        <p:sp>
          <p:nvSpPr>
            <p:cNvPr id="968721" name="Text Box 17"/>
            <p:cNvSpPr txBox="1">
              <a:spLocks noChangeArrowheads="1"/>
            </p:cNvSpPr>
            <p:nvPr/>
          </p:nvSpPr>
          <p:spPr bwMode="auto">
            <a:xfrm>
              <a:off x="4356814" y="4047455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968722" name="Text Box 18"/>
            <p:cNvSpPr txBox="1">
              <a:spLocks noChangeArrowheads="1"/>
            </p:cNvSpPr>
            <p:nvPr/>
          </p:nvSpPr>
          <p:spPr bwMode="auto">
            <a:xfrm>
              <a:off x="3973377" y="2883073"/>
              <a:ext cx="5036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968723" name="Text Box 19"/>
            <p:cNvSpPr txBox="1">
              <a:spLocks noChangeArrowheads="1"/>
            </p:cNvSpPr>
            <p:nvPr/>
          </p:nvSpPr>
          <p:spPr bwMode="auto">
            <a:xfrm>
              <a:off x="7573777" y="2883073"/>
              <a:ext cx="5036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968724" name="Text Box 20"/>
            <p:cNvSpPr txBox="1">
              <a:spLocks noChangeArrowheads="1"/>
            </p:cNvSpPr>
            <p:nvPr/>
          </p:nvSpPr>
          <p:spPr bwMode="auto">
            <a:xfrm>
              <a:off x="6894257" y="4149080"/>
              <a:ext cx="5036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</a:p>
          </p:txBody>
        </p:sp>
        <p:sp>
          <p:nvSpPr>
            <p:cNvPr id="968725" name="Line 21"/>
            <p:cNvSpPr>
              <a:spLocks noChangeShapeType="1"/>
            </p:cNvSpPr>
            <p:nvPr/>
          </p:nvSpPr>
          <p:spPr bwMode="auto">
            <a:xfrm>
              <a:off x="7397921" y="5004741"/>
              <a:ext cx="918111" cy="59861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268986" y="2990279"/>
              <a:ext cx="1509978" cy="458788"/>
              <a:chOff x="2240889" y="2930525"/>
              <a:chExt cx="1509978" cy="458788"/>
            </a:xfrm>
          </p:grpSpPr>
          <p:sp>
            <p:nvSpPr>
              <p:cNvPr id="968728" name="Line 24"/>
              <p:cNvSpPr>
                <a:spLocks noChangeShapeType="1"/>
              </p:cNvSpPr>
              <p:nvPr/>
            </p:nvSpPr>
            <p:spPr bwMode="auto">
              <a:xfrm>
                <a:off x="3284803" y="3159125"/>
                <a:ext cx="466064" cy="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68729" name="Rectangle 25"/>
              <p:cNvSpPr>
                <a:spLocks noChangeArrowheads="1"/>
              </p:cNvSpPr>
              <p:nvPr/>
            </p:nvSpPr>
            <p:spPr bwMode="auto">
              <a:xfrm>
                <a:off x="2240889" y="2930525"/>
                <a:ext cx="1045633" cy="458788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68730" name="Rectangle 26"/>
              <p:cNvSpPr>
                <a:spLocks noChangeArrowheads="1"/>
              </p:cNvSpPr>
              <p:nvPr/>
            </p:nvSpPr>
            <p:spPr bwMode="auto">
              <a:xfrm>
                <a:off x="3006196" y="2946401"/>
                <a:ext cx="261408" cy="423863"/>
              </a:xfrm>
              <a:prstGeom prst="rect">
                <a:avLst/>
              </a:prstGeom>
              <a:solidFill>
                <a:srgbClr val="FFCC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0</a:t>
                </a:r>
              </a:p>
            </p:txBody>
          </p:sp>
        </p:grpSp>
        <p:sp>
          <p:nvSpPr>
            <p:cNvPr id="968731" name="Text Box 27"/>
            <p:cNvSpPr txBox="1">
              <a:spLocks noChangeArrowheads="1"/>
            </p:cNvSpPr>
            <p:nvPr/>
          </p:nvSpPr>
          <p:spPr bwMode="auto">
            <a:xfrm>
              <a:off x="877951" y="6063679"/>
              <a:ext cx="179889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 </a:t>
              </a:r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的转发表</a:t>
              </a:r>
              <a:endParaRPr lang="zh-CN" altLang="en-US" sz="24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413840" y="3916981"/>
              <a:ext cx="1439465" cy="592139"/>
              <a:chOff x="5394987" y="3774690"/>
              <a:chExt cx="1439465" cy="592139"/>
            </a:xfrm>
          </p:grpSpPr>
          <p:sp>
            <p:nvSpPr>
              <p:cNvPr id="968733" name="Line 29"/>
              <p:cNvSpPr>
                <a:spLocks noChangeShapeType="1"/>
              </p:cNvSpPr>
              <p:nvPr/>
            </p:nvSpPr>
            <p:spPr bwMode="auto">
              <a:xfrm rot="1516200">
                <a:off x="6368389" y="4298565"/>
                <a:ext cx="466063" cy="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68734" name="Rectangle 30"/>
              <p:cNvSpPr>
                <a:spLocks noChangeArrowheads="1"/>
              </p:cNvSpPr>
              <p:nvPr/>
            </p:nvSpPr>
            <p:spPr bwMode="auto">
              <a:xfrm rot="1516200">
                <a:off x="5394987" y="3774690"/>
                <a:ext cx="1047353" cy="45720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68735" name="Rectangle 31"/>
              <p:cNvSpPr>
                <a:spLocks noChangeArrowheads="1"/>
              </p:cNvSpPr>
              <p:nvPr/>
            </p:nvSpPr>
            <p:spPr bwMode="auto">
              <a:xfrm rot="1516200">
                <a:off x="6124179" y="3942966"/>
                <a:ext cx="261408" cy="423863"/>
              </a:xfrm>
              <a:prstGeom prst="rect">
                <a:avLst/>
              </a:prstGeom>
              <a:solidFill>
                <a:srgbClr val="FFCC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0</a:t>
                </a:r>
              </a:p>
            </p:txBody>
          </p:sp>
        </p:grpSp>
        <p:pic>
          <p:nvPicPr>
            <p:cNvPr id="968716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155" y="3336369"/>
              <a:ext cx="627725" cy="503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8709" name="Rectangle 5"/>
            <p:cNvSpPr>
              <a:spLocks noChangeArrowheads="1"/>
            </p:cNvSpPr>
            <p:nvPr/>
          </p:nvSpPr>
          <p:spPr bwMode="auto">
            <a:xfrm>
              <a:off x="632520" y="3861369"/>
              <a:ext cx="2409429" cy="2165350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8710" name="Text Box 6"/>
            <p:cNvSpPr txBox="1">
              <a:spLocks noChangeArrowheads="1"/>
            </p:cNvSpPr>
            <p:nvPr/>
          </p:nvSpPr>
          <p:spPr bwMode="auto">
            <a:xfrm>
              <a:off x="674120" y="3905978"/>
              <a:ext cx="2295821" cy="219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20000"/>
                </a:spcAft>
              </a:pPr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标号   转发接口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</a:t>
              </a:r>
              <a:r>
                <a:rPr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0            1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1            0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2            1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3            1</a:t>
              </a:r>
            </a:p>
          </p:txBody>
        </p:sp>
        <p:sp>
          <p:nvSpPr>
            <p:cNvPr id="968717" name="Line 13"/>
            <p:cNvSpPr>
              <a:spLocks noChangeShapeType="1"/>
            </p:cNvSpPr>
            <p:nvPr/>
          </p:nvSpPr>
          <p:spPr bwMode="auto">
            <a:xfrm flipV="1">
              <a:off x="653158" y="4376832"/>
              <a:ext cx="2388791" cy="365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8718" name="Line 14"/>
            <p:cNvSpPr>
              <a:spLocks noChangeShapeType="1"/>
            </p:cNvSpPr>
            <p:nvPr/>
          </p:nvSpPr>
          <p:spPr bwMode="auto">
            <a:xfrm>
              <a:off x="1507895" y="3861369"/>
              <a:ext cx="0" cy="216535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269451" y="4885019"/>
              <a:ext cx="899634" cy="1112812"/>
              <a:chOff x="6717662" y="4764460"/>
              <a:chExt cx="899634" cy="1112812"/>
            </a:xfrm>
          </p:grpSpPr>
          <p:sp>
            <p:nvSpPr>
              <p:cNvPr id="11" name="等腰三角形 10"/>
              <p:cNvSpPr/>
              <p:nvPr/>
            </p:nvSpPr>
            <p:spPr bwMode="auto">
              <a:xfrm>
                <a:off x="6717662" y="4764460"/>
                <a:ext cx="898435" cy="514349"/>
              </a:xfrm>
              <a:prstGeom prst="triangle">
                <a:avLst>
                  <a:gd name="adj" fmla="val 82161"/>
                </a:avLst>
              </a:prstGeom>
              <a:gradFill flip="none" rotWithShape="1">
                <a:gsLst>
                  <a:gs pos="0">
                    <a:srgbClr val="FFFF66"/>
                  </a:gs>
                  <a:gs pos="100000">
                    <a:srgbClr val="FFFF99">
                      <a:gamma/>
                      <a:shade val="54510"/>
                      <a:invGamma/>
                    </a:srgbClr>
                  </a:gs>
                </a:gsLst>
                <a:lin ang="162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6755836" y="5278809"/>
                <a:ext cx="861460" cy="598463"/>
                <a:chOff x="6717662" y="5278809"/>
                <a:chExt cx="861460" cy="598463"/>
              </a:xfrm>
            </p:grpSpPr>
            <p:sp>
              <p:nvSpPr>
                <p:cNvPr id="5" name="矩形 4"/>
                <p:cNvSpPr/>
                <p:nvPr/>
              </p:nvSpPr>
              <p:spPr bwMode="auto">
                <a:xfrm>
                  <a:off x="6717662" y="5278809"/>
                  <a:ext cx="861460" cy="598463"/>
                </a:xfrm>
                <a:prstGeom prst="rect">
                  <a:avLst/>
                </a:prstGeom>
                <a:solidFill>
                  <a:srgbClr val="FFFF66"/>
                </a:solidFill>
                <a:ln w="28575" cap="flat" cmpd="sng" algn="ctr">
                  <a:solidFill>
                    <a:srgbClr val="0000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7" name="直接连接符 6"/>
                <p:cNvCxnSpPr/>
                <p:nvPr/>
              </p:nvCxnSpPr>
              <p:spPr bwMode="auto">
                <a:xfrm>
                  <a:off x="6717662" y="5445224"/>
                  <a:ext cx="828018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" name="直接连接符 8"/>
                <p:cNvCxnSpPr/>
                <p:nvPr/>
              </p:nvCxnSpPr>
              <p:spPr bwMode="auto">
                <a:xfrm>
                  <a:off x="6969224" y="5278809"/>
                  <a:ext cx="0" cy="59846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pic>
          <p:nvPicPr>
            <p:cNvPr id="968727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7835" y="4665420"/>
              <a:ext cx="627725" cy="504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4" name="组合 43"/>
            <p:cNvGrpSpPr/>
            <p:nvPr/>
          </p:nvGrpSpPr>
          <p:grpSpPr>
            <a:xfrm>
              <a:off x="7645393" y="3560762"/>
              <a:ext cx="899634" cy="1112812"/>
              <a:chOff x="6717662" y="4764460"/>
              <a:chExt cx="899634" cy="1112812"/>
            </a:xfrm>
          </p:grpSpPr>
          <p:sp>
            <p:nvSpPr>
              <p:cNvPr id="45" name="等腰三角形 44"/>
              <p:cNvSpPr/>
              <p:nvPr/>
            </p:nvSpPr>
            <p:spPr bwMode="auto">
              <a:xfrm>
                <a:off x="6717662" y="4764460"/>
                <a:ext cx="898435" cy="514349"/>
              </a:xfrm>
              <a:prstGeom prst="triangle">
                <a:avLst>
                  <a:gd name="adj" fmla="val 12085"/>
                </a:avLst>
              </a:prstGeom>
              <a:gradFill flip="none" rotWithShape="1">
                <a:gsLst>
                  <a:gs pos="0">
                    <a:srgbClr val="FFFF66"/>
                  </a:gs>
                  <a:gs pos="100000">
                    <a:srgbClr val="FFFF99">
                      <a:gamma/>
                      <a:shade val="54510"/>
                      <a:invGamma/>
                    </a:srgbClr>
                  </a:gs>
                </a:gsLst>
                <a:lin ang="162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6755836" y="5278809"/>
                <a:ext cx="861460" cy="598463"/>
                <a:chOff x="6717662" y="5278809"/>
                <a:chExt cx="861460" cy="598463"/>
              </a:xfrm>
            </p:grpSpPr>
            <p:sp>
              <p:nvSpPr>
                <p:cNvPr id="47" name="矩形 46"/>
                <p:cNvSpPr/>
                <p:nvPr/>
              </p:nvSpPr>
              <p:spPr bwMode="auto">
                <a:xfrm>
                  <a:off x="6717662" y="5278809"/>
                  <a:ext cx="861460" cy="598463"/>
                </a:xfrm>
                <a:prstGeom prst="rect">
                  <a:avLst/>
                </a:prstGeom>
                <a:solidFill>
                  <a:srgbClr val="FFFF66"/>
                </a:solidFill>
                <a:ln w="28575" cap="flat" cmpd="sng" algn="ctr">
                  <a:solidFill>
                    <a:srgbClr val="0000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48" name="直接连接符 47"/>
                <p:cNvCxnSpPr/>
                <p:nvPr/>
              </p:nvCxnSpPr>
              <p:spPr bwMode="auto">
                <a:xfrm>
                  <a:off x="6717662" y="5445224"/>
                  <a:ext cx="828018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直接连接符 48"/>
                <p:cNvCxnSpPr/>
                <p:nvPr/>
              </p:nvCxnSpPr>
              <p:spPr bwMode="auto">
                <a:xfrm>
                  <a:off x="6969224" y="5278809"/>
                  <a:ext cx="0" cy="59846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00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pic>
          <p:nvPicPr>
            <p:cNvPr id="968726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560" y="3340546"/>
              <a:ext cx="627723" cy="504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0" name="组合 49"/>
            <p:cNvGrpSpPr/>
            <p:nvPr/>
          </p:nvGrpSpPr>
          <p:grpSpPr>
            <a:xfrm>
              <a:off x="5510171" y="3013174"/>
              <a:ext cx="1509978" cy="458788"/>
              <a:chOff x="2240889" y="2930525"/>
              <a:chExt cx="1509978" cy="458788"/>
            </a:xfrm>
          </p:grpSpPr>
          <p:sp>
            <p:nvSpPr>
              <p:cNvPr id="51" name="Line 24"/>
              <p:cNvSpPr>
                <a:spLocks noChangeShapeType="1"/>
              </p:cNvSpPr>
              <p:nvPr/>
            </p:nvSpPr>
            <p:spPr bwMode="auto">
              <a:xfrm>
                <a:off x="3284803" y="3159125"/>
                <a:ext cx="466064" cy="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2240889" y="2930525"/>
                <a:ext cx="1045633" cy="458788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3006196" y="2946401"/>
                <a:ext cx="261408" cy="423863"/>
              </a:xfrm>
              <a:prstGeom prst="rect">
                <a:avLst/>
              </a:prstGeom>
              <a:solidFill>
                <a:srgbClr val="FFCC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 dirty="0" smtClean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1</a:t>
                </a:r>
                <a:endParaRPr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4077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dirty="0" smtClean="0"/>
              <a:t>MPLS </a:t>
            </a:r>
            <a:r>
              <a:rPr lang="zh-CN" altLang="en-US" dirty="0" smtClean="0"/>
              <a:t>特点</a:t>
            </a:r>
            <a:endParaRPr lang="zh-CN" altLang="zh-CN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MPLS </a:t>
            </a:r>
            <a:r>
              <a:rPr lang="zh-CN" altLang="zh-CN" dirty="0" smtClean="0">
                <a:solidFill>
                  <a:srgbClr val="FF0000"/>
                </a:solidFill>
              </a:rPr>
              <a:t>并没有取代</a:t>
            </a:r>
            <a:r>
              <a:rPr lang="en-US" altLang="zh-CN" dirty="0" smtClean="0">
                <a:solidFill>
                  <a:srgbClr val="FF0000"/>
                </a:solidFill>
              </a:rPr>
              <a:t> IP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zh-CN" dirty="0"/>
              <a:t>而是作为一</a:t>
            </a:r>
            <a:r>
              <a:rPr lang="zh-CN" altLang="zh-CN" dirty="0" smtClean="0"/>
              <a:t>种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IP </a:t>
            </a:r>
            <a:r>
              <a:rPr lang="zh-CN" altLang="zh-CN" dirty="0" smtClean="0">
                <a:solidFill>
                  <a:srgbClr val="FF0000"/>
                </a:solidFill>
              </a:rPr>
              <a:t>增强</a:t>
            </a:r>
            <a:r>
              <a:rPr lang="zh-CN" altLang="zh-CN" dirty="0">
                <a:solidFill>
                  <a:srgbClr val="FF0000"/>
                </a:solidFill>
              </a:rPr>
              <a:t>技术，</a:t>
            </a:r>
            <a:r>
              <a:rPr lang="zh-CN" altLang="zh-CN" dirty="0"/>
              <a:t>被广泛地应用在互联网中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MPLS </a:t>
            </a:r>
            <a:r>
              <a:rPr lang="zh-CN" altLang="zh-CN" dirty="0" smtClean="0"/>
              <a:t>具有</a:t>
            </a:r>
            <a:r>
              <a:rPr lang="zh-CN" altLang="zh-CN" dirty="0"/>
              <a:t>以下三个方面的特点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(1) </a:t>
            </a:r>
            <a:r>
              <a:rPr lang="zh-CN" altLang="zh-CN" dirty="0"/>
              <a:t>支持面向连接的服务</a:t>
            </a:r>
            <a:r>
              <a:rPr lang="zh-CN" altLang="zh-CN" dirty="0" smtClean="0"/>
              <a:t>质量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zh-CN" altLang="zh-CN" dirty="0"/>
              <a:t>支持流量工程，平衡网络</a:t>
            </a:r>
            <a:r>
              <a:rPr lang="zh-CN" altLang="zh-CN" dirty="0" smtClean="0"/>
              <a:t>负载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3) </a:t>
            </a:r>
            <a:r>
              <a:rPr lang="zh-CN" altLang="zh-CN" dirty="0"/>
              <a:t>有效地支持虚拟</a:t>
            </a:r>
            <a:r>
              <a:rPr lang="zh-CN" altLang="zh-CN" dirty="0" smtClean="0"/>
              <a:t>专用网</a:t>
            </a:r>
            <a:r>
              <a:rPr lang="en-US" altLang="zh-CN" dirty="0" smtClean="0"/>
              <a:t> VPN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35509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4.9.1  </a:t>
            </a:r>
            <a:r>
              <a:rPr lang="en-US" altLang="zh-CN" dirty="0" smtClean="0"/>
              <a:t>MPLS </a:t>
            </a:r>
            <a:r>
              <a:rPr lang="zh-CN" altLang="zh-CN" dirty="0" smtClean="0"/>
              <a:t>的</a:t>
            </a:r>
            <a:r>
              <a:rPr lang="zh-CN" altLang="zh-CN" dirty="0"/>
              <a:t>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000" dirty="0">
                <a:solidFill>
                  <a:srgbClr val="333399"/>
                </a:solidFill>
              </a:rPr>
              <a:t>1.  </a:t>
            </a:r>
            <a:r>
              <a:rPr lang="zh-CN" altLang="zh-CN" sz="4000" dirty="0">
                <a:solidFill>
                  <a:srgbClr val="333399"/>
                </a:solidFill>
              </a:rPr>
              <a:t>基本</a:t>
            </a:r>
            <a:r>
              <a:rPr lang="zh-CN" altLang="zh-CN" sz="4000" dirty="0" smtClean="0">
                <a:solidFill>
                  <a:srgbClr val="333399"/>
                </a:solidFill>
              </a:rPr>
              <a:t>工作过程</a:t>
            </a:r>
            <a:endParaRPr lang="en-US" altLang="zh-CN" sz="4000" dirty="0" smtClean="0">
              <a:solidFill>
                <a:srgbClr val="333399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IP </a:t>
            </a:r>
            <a:r>
              <a:rPr lang="zh-CN" altLang="en-US" sz="2800" dirty="0" smtClean="0">
                <a:solidFill>
                  <a:srgbClr val="FF0000"/>
                </a:solidFill>
              </a:rPr>
              <a:t>分组的转发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 smtClean="0"/>
              <a:t>在</a:t>
            </a:r>
            <a:r>
              <a:rPr lang="zh-CN" altLang="zh-CN" sz="2400" dirty="0"/>
              <a:t>传统</a:t>
            </a:r>
            <a:r>
              <a:rPr lang="zh-CN" altLang="zh-CN" sz="2400" dirty="0" smtClean="0"/>
              <a:t>的</a:t>
            </a:r>
            <a:r>
              <a:rPr lang="en-US" altLang="zh-CN" sz="2400" dirty="0" smtClean="0"/>
              <a:t> IP </a:t>
            </a:r>
            <a:r>
              <a:rPr lang="zh-CN" altLang="zh-CN" sz="2400" dirty="0" smtClean="0"/>
              <a:t>网络</a:t>
            </a:r>
            <a:r>
              <a:rPr lang="zh-CN" altLang="zh-CN" sz="2400" dirty="0"/>
              <a:t>中，分组每到达一个</a:t>
            </a:r>
            <a:r>
              <a:rPr lang="zh-CN" altLang="zh-CN" sz="2400" dirty="0" smtClean="0"/>
              <a:t>路由器</a:t>
            </a:r>
            <a:r>
              <a:rPr lang="zh-CN" altLang="en-US" sz="2400" dirty="0" smtClean="0"/>
              <a:t>后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都</a:t>
            </a:r>
            <a:r>
              <a:rPr lang="zh-CN" altLang="zh-CN" sz="2400" dirty="0" smtClean="0">
                <a:solidFill>
                  <a:srgbClr val="FF0000"/>
                </a:solidFill>
              </a:rPr>
              <a:t>必须</a:t>
            </a:r>
            <a:r>
              <a:rPr lang="zh-CN" altLang="en-US" sz="2400" dirty="0" smtClean="0">
                <a:solidFill>
                  <a:srgbClr val="FF0000"/>
                </a:solidFill>
              </a:rPr>
              <a:t>提取出其目的地址，按目的地址</a:t>
            </a:r>
            <a:r>
              <a:rPr lang="zh-CN" altLang="zh-CN" sz="2400" dirty="0" smtClean="0">
                <a:solidFill>
                  <a:srgbClr val="FF0000"/>
                </a:solidFill>
              </a:rPr>
              <a:t>查找</a:t>
            </a:r>
            <a:r>
              <a:rPr lang="zh-CN" altLang="zh-CN" sz="2400" dirty="0">
                <a:solidFill>
                  <a:srgbClr val="FF0000"/>
                </a:solidFill>
              </a:rPr>
              <a:t>路由表，</a:t>
            </a:r>
            <a:r>
              <a:rPr lang="zh-CN" altLang="zh-CN" sz="2400" dirty="0"/>
              <a:t>并按照“</a:t>
            </a:r>
            <a:r>
              <a:rPr lang="zh-CN" altLang="zh-CN" sz="2400" dirty="0">
                <a:solidFill>
                  <a:srgbClr val="FF0000"/>
                </a:solidFill>
              </a:rPr>
              <a:t>最长前缀匹配</a:t>
            </a:r>
            <a:r>
              <a:rPr lang="zh-CN" altLang="zh-CN" sz="2400" dirty="0"/>
              <a:t>”的原则找到下一跳</a:t>
            </a:r>
            <a:r>
              <a:rPr lang="zh-CN" altLang="zh-CN" sz="2400" dirty="0" smtClean="0"/>
              <a:t>的</a:t>
            </a:r>
            <a:r>
              <a:rPr lang="en-US" altLang="zh-CN" sz="2400" dirty="0" smtClean="0"/>
              <a:t> IP </a:t>
            </a:r>
            <a:r>
              <a:rPr lang="zh-CN" altLang="zh-CN" sz="2400" dirty="0" smtClean="0"/>
              <a:t>地址</a:t>
            </a:r>
            <a:r>
              <a:rPr lang="zh-CN" altLang="zh-CN" sz="2400" dirty="0"/>
              <a:t>（请注意，前缀的长度是不确定的）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当</a:t>
            </a:r>
            <a:r>
              <a:rPr lang="zh-CN" altLang="zh-CN" sz="2400" dirty="0"/>
              <a:t>网络很大时，查找含有大量项目的路由表要花费很多的时间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在</a:t>
            </a:r>
            <a:r>
              <a:rPr lang="zh-CN" altLang="zh-CN" sz="2400" dirty="0"/>
              <a:t>出现突发性的通信量时，往往还会使缓存溢出，这就会引起分组丢失、传输时延增大和服务质量下降。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2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IP </a:t>
            </a:r>
            <a:r>
              <a:rPr lang="zh-CN" altLang="en-US" dirty="0" smtClean="0"/>
              <a:t>分组的转发</a:t>
            </a:r>
            <a:endParaRPr lang="zh-CN" altLang="en-US" dirty="0"/>
          </a:p>
        </p:txBody>
      </p:sp>
      <p:cxnSp>
        <p:nvCxnSpPr>
          <p:cNvPr id="137" name="AutoShape 136"/>
          <p:cNvCxnSpPr>
            <a:cxnSpLocks noChangeShapeType="1"/>
          </p:cNvCxnSpPr>
          <p:nvPr/>
        </p:nvCxnSpPr>
        <p:spPr bwMode="auto">
          <a:xfrm flipV="1">
            <a:off x="3280345" y="3854152"/>
            <a:ext cx="612775" cy="9699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AutoShape 137"/>
          <p:cNvCxnSpPr>
            <a:cxnSpLocks noChangeShapeType="1"/>
          </p:cNvCxnSpPr>
          <p:nvPr/>
        </p:nvCxnSpPr>
        <p:spPr bwMode="auto">
          <a:xfrm flipV="1">
            <a:off x="4837682" y="3598565"/>
            <a:ext cx="2011363" cy="1158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AutoShape 138"/>
          <p:cNvCxnSpPr>
            <a:cxnSpLocks noChangeShapeType="1"/>
          </p:cNvCxnSpPr>
          <p:nvPr/>
        </p:nvCxnSpPr>
        <p:spPr bwMode="auto">
          <a:xfrm>
            <a:off x="3118420" y="5181302"/>
            <a:ext cx="674687" cy="620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AutoShape 139"/>
          <p:cNvCxnSpPr>
            <a:cxnSpLocks noChangeShapeType="1"/>
          </p:cNvCxnSpPr>
          <p:nvPr/>
        </p:nvCxnSpPr>
        <p:spPr bwMode="auto">
          <a:xfrm flipV="1">
            <a:off x="4751957" y="5078115"/>
            <a:ext cx="509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AutoShape 140"/>
          <p:cNvCxnSpPr>
            <a:cxnSpLocks noChangeShapeType="1"/>
          </p:cNvCxnSpPr>
          <p:nvPr/>
        </p:nvCxnSpPr>
        <p:spPr bwMode="auto">
          <a:xfrm>
            <a:off x="6206107" y="4938415"/>
            <a:ext cx="1552575" cy="1222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AutoShape 141"/>
          <p:cNvCxnSpPr>
            <a:cxnSpLocks noChangeShapeType="1"/>
          </p:cNvCxnSpPr>
          <p:nvPr/>
        </p:nvCxnSpPr>
        <p:spPr bwMode="auto">
          <a:xfrm>
            <a:off x="4500272" y="5885009"/>
            <a:ext cx="1641475" cy="2968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AutoShape 142"/>
          <p:cNvCxnSpPr>
            <a:cxnSpLocks noChangeShapeType="1"/>
          </p:cNvCxnSpPr>
          <p:nvPr/>
        </p:nvCxnSpPr>
        <p:spPr bwMode="auto">
          <a:xfrm>
            <a:off x="4675757" y="3854152"/>
            <a:ext cx="627063" cy="742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AutoShape 143"/>
          <p:cNvCxnSpPr>
            <a:cxnSpLocks noChangeShapeType="1"/>
          </p:cNvCxnSpPr>
          <p:nvPr/>
        </p:nvCxnSpPr>
        <p:spPr bwMode="auto">
          <a:xfrm flipV="1">
            <a:off x="6947470" y="5262265"/>
            <a:ext cx="1379537" cy="892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AutoShape 144"/>
          <p:cNvCxnSpPr>
            <a:cxnSpLocks noChangeShapeType="1"/>
          </p:cNvCxnSpPr>
          <p:nvPr/>
        </p:nvCxnSpPr>
        <p:spPr bwMode="auto">
          <a:xfrm>
            <a:off x="7631682" y="3598565"/>
            <a:ext cx="554937" cy="12513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7828532" y="3358852"/>
            <a:ext cx="64135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 flipV="1">
            <a:off x="8792145" y="5030490"/>
            <a:ext cx="79692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8" name="Text Box 147"/>
          <p:cNvSpPr txBox="1">
            <a:spLocks noChangeArrowheads="1"/>
          </p:cNvSpPr>
          <p:nvPr/>
        </p:nvSpPr>
        <p:spPr bwMode="auto">
          <a:xfrm>
            <a:off x="8186619" y="2947690"/>
            <a:ext cx="634789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800" b="1" i="0">
                <a:solidFill>
                  <a:srgbClr val="000099"/>
                </a:solidFill>
                <a:latin typeface="+mn-lt"/>
                <a:ea typeface="黑体" pitchFamily="2" charset="-122"/>
              </a:rPr>
              <a:t>47.1</a:t>
            </a:r>
          </a:p>
        </p:txBody>
      </p:sp>
      <p:sp>
        <p:nvSpPr>
          <p:cNvPr id="149" name="Text Box 148"/>
          <p:cNvSpPr txBox="1">
            <a:spLocks noChangeArrowheads="1"/>
          </p:cNvSpPr>
          <p:nvPr/>
        </p:nvSpPr>
        <p:spPr bwMode="auto">
          <a:xfrm>
            <a:off x="8978781" y="4635202"/>
            <a:ext cx="634789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800" b="1" i="0">
                <a:solidFill>
                  <a:srgbClr val="000099"/>
                </a:solidFill>
                <a:latin typeface="+mn-lt"/>
                <a:ea typeface="黑体" pitchFamily="2" charset="-122"/>
              </a:rPr>
              <a:t>47.2</a:t>
            </a:r>
          </a:p>
        </p:txBody>
      </p:sp>
      <p:sp>
        <p:nvSpPr>
          <p:cNvPr id="150" name="Text Box 149"/>
          <p:cNvSpPr txBox="1">
            <a:spLocks noChangeArrowheads="1"/>
          </p:cNvSpPr>
          <p:nvPr/>
        </p:nvSpPr>
        <p:spPr bwMode="auto">
          <a:xfrm>
            <a:off x="1207969" y="4655840"/>
            <a:ext cx="634789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800" b="1" i="0">
                <a:solidFill>
                  <a:srgbClr val="000099"/>
                </a:solidFill>
                <a:latin typeface="+mn-lt"/>
                <a:ea typeface="黑体" pitchFamily="2" charset="-122"/>
              </a:rPr>
              <a:t>47.3</a:t>
            </a:r>
          </a:p>
        </p:txBody>
      </p:sp>
      <p:grpSp>
        <p:nvGrpSpPr>
          <p:cNvPr id="151" name="Group 150"/>
          <p:cNvGrpSpPr>
            <a:grpSpLocks/>
          </p:cNvGrpSpPr>
          <p:nvPr/>
        </p:nvGrpSpPr>
        <p:grpSpPr bwMode="auto">
          <a:xfrm>
            <a:off x="776536" y="5151214"/>
            <a:ext cx="1354138" cy="654050"/>
            <a:chOff x="101" y="2726"/>
            <a:chExt cx="853" cy="412"/>
          </a:xfrm>
        </p:grpSpPr>
        <p:sp>
          <p:nvSpPr>
            <p:cNvPr id="152" name="Text Box 151"/>
            <p:cNvSpPr txBox="1">
              <a:spLocks noChangeArrowheads="1"/>
            </p:cNvSpPr>
            <p:nvPr/>
          </p:nvSpPr>
          <p:spPr bwMode="auto">
            <a:xfrm>
              <a:off x="101" y="2837"/>
              <a:ext cx="729" cy="2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 b="1" i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47.1.1.1</a:t>
              </a:r>
            </a:p>
          </p:txBody>
        </p:sp>
        <p:sp>
          <p:nvSpPr>
            <p:cNvPr id="153" name="AutoShape 152"/>
            <p:cNvSpPr>
              <a:spLocks noChangeArrowheads="1"/>
            </p:cNvSpPr>
            <p:nvPr/>
          </p:nvSpPr>
          <p:spPr bwMode="auto">
            <a:xfrm>
              <a:off x="835" y="2726"/>
              <a:ext cx="119" cy="41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>
              <a:spAutoFit/>
            </a:bodyPr>
            <a:lstStyle/>
            <a:p>
              <a:pPr algn="ctr" eaLnBrk="0" hangingPunct="0"/>
              <a:endParaRPr lang="zh-CN" altLang="en-US" sz="1600" b="1" i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54" name="Line 153"/>
          <p:cNvSpPr>
            <a:spLocks noChangeShapeType="1"/>
          </p:cNvSpPr>
          <p:nvPr/>
        </p:nvSpPr>
        <p:spPr bwMode="auto">
          <a:xfrm flipV="1">
            <a:off x="1307082" y="5057477"/>
            <a:ext cx="9175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41275" rIns="82550" bIns="41275" anchor="ctr">
            <a:spAutoFit/>
          </a:bodyPr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aphicFrame>
        <p:nvGraphicFramePr>
          <p:cNvPr id="155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92598234"/>
              </p:ext>
            </p:extLst>
          </p:nvPr>
        </p:nvGraphicFramePr>
        <p:xfrm>
          <a:off x="3140645" y="1458615"/>
          <a:ext cx="2439987" cy="2120900"/>
        </p:xfrm>
        <a:graphic>
          <a:graphicData uri="http://schemas.openxmlformats.org/presentationml/2006/ole">
            <p:oleObj spid="_x0000_s9251" name="文档" r:id="rId3" imgW="1447616" imgH="1339533" progId="">
              <p:embed/>
            </p:oleObj>
          </a:graphicData>
        </a:graphic>
      </p:graphicFrame>
      <p:sp>
        <p:nvSpPr>
          <p:cNvPr id="156" name="Text Box 155"/>
          <p:cNvSpPr txBox="1">
            <a:spLocks noChangeArrowheads="1"/>
          </p:cNvSpPr>
          <p:nvPr/>
        </p:nvSpPr>
        <p:spPr bwMode="auto">
          <a:xfrm>
            <a:off x="4837843" y="3360440"/>
            <a:ext cx="294954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800" b="1" i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57" name="Text Box 156"/>
          <p:cNvSpPr txBox="1">
            <a:spLocks noChangeArrowheads="1"/>
          </p:cNvSpPr>
          <p:nvPr/>
        </p:nvSpPr>
        <p:spPr bwMode="auto">
          <a:xfrm>
            <a:off x="4799743" y="3746202"/>
            <a:ext cx="294954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800" b="1" i="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158" name="Text Box 157"/>
          <p:cNvSpPr txBox="1">
            <a:spLocks noChangeArrowheads="1"/>
          </p:cNvSpPr>
          <p:nvPr/>
        </p:nvSpPr>
        <p:spPr bwMode="auto">
          <a:xfrm>
            <a:off x="3486880" y="3539827"/>
            <a:ext cx="294954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800" b="1" i="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</p:txBody>
      </p:sp>
      <p:graphicFrame>
        <p:nvGraphicFramePr>
          <p:cNvPr id="159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94810893"/>
              </p:ext>
            </p:extLst>
          </p:nvPr>
        </p:nvGraphicFramePr>
        <p:xfrm>
          <a:off x="6295483" y="1209563"/>
          <a:ext cx="1987550" cy="2532063"/>
        </p:xfrm>
        <a:graphic>
          <a:graphicData uri="http://schemas.openxmlformats.org/presentationml/2006/ole">
            <p:oleObj spid="_x0000_s9252" name="文档" r:id="rId4" imgW="1386206" imgH="1573546" progId="">
              <p:embed/>
            </p:oleObj>
          </a:graphicData>
        </a:graphic>
      </p:graphicFrame>
      <p:sp>
        <p:nvSpPr>
          <p:cNvPr id="160" name="Text Box 159"/>
          <p:cNvSpPr txBox="1">
            <a:spLocks noChangeArrowheads="1"/>
          </p:cNvSpPr>
          <p:nvPr/>
        </p:nvSpPr>
        <p:spPr bwMode="auto">
          <a:xfrm>
            <a:off x="7787257" y="2960390"/>
            <a:ext cx="311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800" b="1" i="0">
                <a:latin typeface="Tahoma" pitchFamily="34" charset="0"/>
              </a:rPr>
              <a:t>1</a:t>
            </a:r>
          </a:p>
        </p:txBody>
      </p:sp>
      <p:sp>
        <p:nvSpPr>
          <p:cNvPr id="161" name="Text Box 160"/>
          <p:cNvSpPr txBox="1">
            <a:spLocks noChangeArrowheads="1"/>
          </p:cNvSpPr>
          <p:nvPr/>
        </p:nvSpPr>
        <p:spPr bwMode="auto">
          <a:xfrm>
            <a:off x="7757255" y="3509665"/>
            <a:ext cx="294954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800" b="1" i="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162" name="Text Box 161"/>
          <p:cNvSpPr txBox="1">
            <a:spLocks noChangeArrowheads="1"/>
          </p:cNvSpPr>
          <p:nvPr/>
        </p:nvSpPr>
        <p:spPr bwMode="auto">
          <a:xfrm>
            <a:off x="3175730" y="4362152"/>
            <a:ext cx="294954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800" b="1" i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63" name="Text Box 162"/>
          <p:cNvSpPr txBox="1">
            <a:spLocks noChangeArrowheads="1"/>
          </p:cNvSpPr>
          <p:nvPr/>
        </p:nvSpPr>
        <p:spPr bwMode="auto">
          <a:xfrm>
            <a:off x="3251930" y="4941590"/>
            <a:ext cx="294954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800" b="1" i="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164" name="Text Box 163"/>
          <p:cNvSpPr txBox="1">
            <a:spLocks noChangeArrowheads="1"/>
          </p:cNvSpPr>
          <p:nvPr/>
        </p:nvSpPr>
        <p:spPr bwMode="auto">
          <a:xfrm>
            <a:off x="1927955" y="4593927"/>
            <a:ext cx="294954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800" b="1" i="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</p:txBody>
      </p:sp>
      <p:sp>
        <p:nvSpPr>
          <p:cNvPr id="165" name="Text Box 164"/>
          <p:cNvSpPr txBox="1">
            <a:spLocks noChangeArrowheads="1"/>
          </p:cNvSpPr>
          <p:nvPr/>
        </p:nvSpPr>
        <p:spPr bwMode="auto">
          <a:xfrm>
            <a:off x="3300405" y="4011315"/>
            <a:ext cx="1156855" cy="329577"/>
          </a:xfrm>
          <a:prstGeom prst="rect">
            <a:avLst/>
          </a:prstGeom>
          <a:solidFill>
            <a:srgbClr val="FFFF0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 i="0">
                <a:solidFill>
                  <a:srgbClr val="000099"/>
                </a:solidFill>
                <a:latin typeface="+mn-lt"/>
                <a:ea typeface="黑体" pitchFamily="2" charset="-122"/>
              </a:rPr>
              <a:t>IP 47.1.1.1</a:t>
            </a:r>
          </a:p>
        </p:txBody>
      </p:sp>
      <p:sp>
        <p:nvSpPr>
          <p:cNvPr id="166" name="Text Box 165"/>
          <p:cNvSpPr txBox="1">
            <a:spLocks noChangeArrowheads="1"/>
          </p:cNvSpPr>
          <p:nvPr/>
        </p:nvSpPr>
        <p:spPr bwMode="auto">
          <a:xfrm>
            <a:off x="5229217" y="3258840"/>
            <a:ext cx="1156855" cy="329577"/>
          </a:xfrm>
          <a:prstGeom prst="rect">
            <a:avLst/>
          </a:prstGeom>
          <a:solidFill>
            <a:srgbClr val="FFFF0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 i="0">
                <a:solidFill>
                  <a:srgbClr val="000099"/>
                </a:solidFill>
                <a:latin typeface="+mn-lt"/>
                <a:ea typeface="黑体" pitchFamily="2" charset="-122"/>
              </a:rPr>
              <a:t>IP 47.1.1.1</a:t>
            </a:r>
          </a:p>
        </p:txBody>
      </p:sp>
      <p:grpSp>
        <p:nvGrpSpPr>
          <p:cNvPr id="167" name="Group 170"/>
          <p:cNvGrpSpPr>
            <a:grpSpLocks/>
          </p:cNvGrpSpPr>
          <p:nvPr/>
        </p:nvGrpSpPr>
        <p:grpSpPr bwMode="auto">
          <a:xfrm>
            <a:off x="8050785" y="3279006"/>
            <a:ext cx="1354138" cy="654050"/>
            <a:chOff x="4612" y="1896"/>
            <a:chExt cx="853" cy="412"/>
          </a:xfrm>
        </p:grpSpPr>
        <p:sp>
          <p:nvSpPr>
            <p:cNvPr id="168" name="Text Box 166"/>
            <p:cNvSpPr txBox="1">
              <a:spLocks noChangeArrowheads="1"/>
            </p:cNvSpPr>
            <p:nvPr/>
          </p:nvSpPr>
          <p:spPr bwMode="auto">
            <a:xfrm>
              <a:off x="4612" y="1993"/>
              <a:ext cx="729" cy="2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 b="1" i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47.1.1.1</a:t>
              </a:r>
            </a:p>
          </p:txBody>
        </p:sp>
        <p:sp>
          <p:nvSpPr>
            <p:cNvPr id="169" name="AutoShape 167"/>
            <p:cNvSpPr>
              <a:spLocks noChangeArrowheads="1"/>
            </p:cNvSpPr>
            <p:nvPr/>
          </p:nvSpPr>
          <p:spPr bwMode="auto">
            <a:xfrm>
              <a:off x="5346" y="1896"/>
              <a:ext cx="119" cy="41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 anchor="ctr">
              <a:spAutoFit/>
            </a:bodyPr>
            <a:lstStyle/>
            <a:p>
              <a:pPr algn="ctr" eaLnBrk="0" hangingPunct="0"/>
              <a:endParaRPr lang="zh-CN" altLang="en-US" sz="1600" b="1" i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aphicFrame>
        <p:nvGraphicFramePr>
          <p:cNvPr id="170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64572701"/>
              </p:ext>
            </p:extLst>
          </p:nvPr>
        </p:nvGraphicFramePr>
        <p:xfrm>
          <a:off x="776536" y="2636912"/>
          <a:ext cx="2273300" cy="2468265"/>
        </p:xfrm>
        <a:graphic>
          <a:graphicData uri="http://schemas.openxmlformats.org/presentationml/2006/ole">
            <p:oleObj spid="_x0000_s9253" name="Document" r:id="rId5" imgW="1362269" imgH="1586204" progId="">
              <p:embed/>
            </p:oleObj>
          </a:graphicData>
        </a:graphic>
      </p:graphicFrame>
      <p:sp>
        <p:nvSpPr>
          <p:cNvPr id="171" name="Text Box 169"/>
          <p:cNvSpPr txBox="1">
            <a:spLocks noChangeArrowheads="1"/>
          </p:cNvSpPr>
          <p:nvPr/>
        </p:nvSpPr>
        <p:spPr bwMode="auto">
          <a:xfrm>
            <a:off x="6388830" y="3290590"/>
            <a:ext cx="294954" cy="36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800" b="1" i="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</p:txBody>
      </p:sp>
      <p:pic>
        <p:nvPicPr>
          <p:cNvPr id="172" name="Picture 2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05" y="3460963"/>
            <a:ext cx="1007138" cy="56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" name="Picture 2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67" y="4747091"/>
            <a:ext cx="1126039" cy="56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" name="Picture 2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378" y="4566513"/>
            <a:ext cx="1126039" cy="56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2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490" y="5571993"/>
            <a:ext cx="1126039" cy="56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" name="Picture 2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04" y="4747091"/>
            <a:ext cx="1126039" cy="56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2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287" y="5885009"/>
            <a:ext cx="1126039" cy="56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8" name="Picture 2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93" y="3187368"/>
            <a:ext cx="1126039" cy="56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1559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 autoUpdateAnimBg="0"/>
      <p:bldP spid="166" grpId="0" animBg="1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MPLS </a:t>
            </a:r>
            <a:r>
              <a:rPr lang="zh-CN" altLang="zh-CN" dirty="0" smtClean="0"/>
              <a:t>协议</a:t>
            </a:r>
            <a:r>
              <a:rPr lang="zh-CN" altLang="zh-CN" dirty="0"/>
              <a:t>的基本原理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MPLS </a:t>
            </a:r>
            <a:r>
              <a:rPr lang="zh-CN" altLang="zh-CN" dirty="0" smtClean="0">
                <a:solidFill>
                  <a:srgbClr val="FF0000"/>
                </a:solidFill>
              </a:rPr>
              <a:t>域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入口</a:t>
            </a:r>
            <a:r>
              <a:rPr lang="zh-CN" altLang="zh-CN" dirty="0"/>
              <a:t>处，给每一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数据报</a:t>
            </a:r>
            <a:r>
              <a:rPr lang="zh-CN" altLang="zh-CN" dirty="0"/>
              <a:t>打上</a:t>
            </a:r>
            <a:r>
              <a:rPr lang="zh-CN" altLang="zh-CN" dirty="0">
                <a:solidFill>
                  <a:srgbClr val="FF0000"/>
                </a:solidFill>
              </a:rPr>
              <a:t>固定长度</a:t>
            </a:r>
            <a:r>
              <a:rPr lang="zh-CN" altLang="zh-CN" dirty="0"/>
              <a:t>“</a:t>
            </a:r>
            <a:r>
              <a:rPr lang="zh-CN" altLang="zh-CN" dirty="0">
                <a:solidFill>
                  <a:srgbClr val="FF0000"/>
                </a:solidFill>
              </a:rPr>
              <a:t>标记</a:t>
            </a:r>
            <a:r>
              <a:rPr lang="zh-CN" altLang="zh-CN" dirty="0"/>
              <a:t>”，然后对打上标记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数据报</a:t>
            </a:r>
            <a:r>
              <a:rPr lang="zh-CN" altLang="zh-CN" dirty="0"/>
              <a:t>用</a:t>
            </a:r>
            <a:r>
              <a:rPr lang="zh-CN" altLang="zh-CN" dirty="0">
                <a:solidFill>
                  <a:srgbClr val="FF0000"/>
                </a:solidFill>
              </a:rPr>
              <a:t>硬件进行</a:t>
            </a:r>
            <a:r>
              <a:rPr lang="zh-CN" altLang="zh-CN" dirty="0" smtClean="0">
                <a:solidFill>
                  <a:srgbClr val="FF0000"/>
                </a:solidFill>
              </a:rPr>
              <a:t>转发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采用硬件技术对打上标记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数据报</a:t>
            </a:r>
            <a:r>
              <a:rPr lang="zh-CN" altLang="zh-CN" dirty="0"/>
              <a:t>进行转发就称为</a:t>
            </a:r>
            <a:r>
              <a:rPr lang="zh-CN" altLang="zh-CN" dirty="0">
                <a:solidFill>
                  <a:srgbClr val="FF0000"/>
                </a:solidFill>
              </a:rPr>
              <a:t>标记交换。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 smtClean="0"/>
              <a:t>“交换”</a:t>
            </a:r>
            <a:r>
              <a:rPr lang="zh-CN" altLang="zh-CN" dirty="0"/>
              <a:t>也表示在转发时不再上升到第三层查找转发表，而是</a:t>
            </a:r>
            <a:r>
              <a:rPr lang="zh-CN" altLang="zh-CN" dirty="0">
                <a:solidFill>
                  <a:srgbClr val="FF0000"/>
                </a:solidFill>
              </a:rPr>
              <a:t>根据标记在第二层（链路层）用硬件进行转发。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459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MPLS </a:t>
            </a:r>
            <a:r>
              <a:rPr lang="zh-CN" altLang="zh-CN" dirty="0" smtClean="0"/>
              <a:t>协议</a:t>
            </a:r>
            <a:r>
              <a:rPr lang="zh-CN" altLang="zh-CN" dirty="0"/>
              <a:t>的基本原理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MPLS </a:t>
            </a:r>
            <a:r>
              <a:rPr lang="zh-CN" altLang="zh-CN" dirty="0" smtClean="0"/>
              <a:t>域</a:t>
            </a:r>
            <a:r>
              <a:rPr lang="en-US" altLang="zh-CN" dirty="0" smtClean="0"/>
              <a:t> (</a:t>
            </a:r>
            <a:r>
              <a:rPr lang="en-US" altLang="zh-CN" dirty="0"/>
              <a:t>MPLS domain</a:t>
            </a:r>
            <a:r>
              <a:rPr lang="en-US" altLang="zh-CN" dirty="0" smtClean="0"/>
              <a:t>) </a:t>
            </a:r>
            <a:r>
              <a:rPr lang="zh-CN" altLang="zh-CN" dirty="0" smtClean="0"/>
              <a:t>是</a:t>
            </a:r>
            <a:r>
              <a:rPr lang="zh-CN" altLang="zh-CN" dirty="0"/>
              <a:t>指该域中有许多彼此相邻的路由器，并且所有的路由器都是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 MPLS </a:t>
            </a:r>
            <a:r>
              <a:rPr lang="zh-CN" altLang="zh-CN" dirty="0" smtClean="0"/>
              <a:t>技术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标记交换</a:t>
            </a:r>
            <a:r>
              <a:rPr lang="zh-CN" altLang="zh-CN" dirty="0" smtClean="0">
                <a:solidFill>
                  <a:srgbClr val="FF0000"/>
                </a:solidFill>
              </a:rPr>
              <a:t>路由器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LSR </a:t>
            </a:r>
            <a:r>
              <a:rPr lang="en-US" altLang="zh-CN" dirty="0"/>
              <a:t>(Label Switching Router)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LSR </a:t>
            </a:r>
            <a:r>
              <a:rPr lang="zh-CN" altLang="zh-CN" dirty="0" smtClean="0"/>
              <a:t>同时</a:t>
            </a:r>
            <a:r>
              <a:rPr lang="zh-CN" altLang="zh-CN" dirty="0"/>
              <a:t>具有标记交换和路由选择这两种功能，</a:t>
            </a:r>
            <a:r>
              <a:rPr lang="zh-CN" altLang="zh-CN" dirty="0">
                <a:solidFill>
                  <a:srgbClr val="FF0000"/>
                </a:solidFill>
              </a:rPr>
              <a:t>标记交换功能是为了快速转发，</a:t>
            </a:r>
            <a:r>
              <a:rPr lang="zh-CN" altLang="zh-CN" dirty="0">
                <a:solidFill>
                  <a:srgbClr val="0000FF"/>
                </a:solidFill>
              </a:rPr>
              <a:t>但在这之前</a:t>
            </a:r>
            <a:r>
              <a:rPr lang="en-US" altLang="zh-CN" dirty="0" smtClean="0">
                <a:solidFill>
                  <a:srgbClr val="0000FF"/>
                </a:solidFill>
              </a:rPr>
              <a:t>LSR </a:t>
            </a:r>
            <a:r>
              <a:rPr lang="zh-CN" altLang="zh-CN" dirty="0" smtClean="0">
                <a:solidFill>
                  <a:srgbClr val="0000FF"/>
                </a:solidFill>
              </a:rPr>
              <a:t>需要</a:t>
            </a:r>
            <a:r>
              <a:rPr lang="zh-CN" altLang="zh-CN" dirty="0">
                <a:solidFill>
                  <a:srgbClr val="0000FF"/>
                </a:solidFill>
              </a:rPr>
              <a:t>使用路由选择功能构造转发表。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37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MPLS </a:t>
            </a:r>
            <a:r>
              <a:rPr lang="zh-CN" altLang="en-US" dirty="0"/>
              <a:t>协议的基本原理 </a:t>
            </a:r>
          </a:p>
        </p:txBody>
      </p:sp>
      <p:sp>
        <p:nvSpPr>
          <p:cNvPr id="960515" name="Oval 3"/>
          <p:cNvSpPr>
            <a:spLocks noChangeArrowheads="1"/>
          </p:cNvSpPr>
          <p:nvPr/>
        </p:nvSpPr>
        <p:spPr bwMode="auto">
          <a:xfrm>
            <a:off x="2141661" y="1268760"/>
            <a:ext cx="5778500" cy="3164719"/>
          </a:xfrm>
          <a:prstGeom prst="ellipse">
            <a:avLst/>
          </a:prstGeom>
          <a:solidFill>
            <a:srgbClr val="FFFF66"/>
          </a:solidFill>
          <a:ln w="19050">
            <a:solidFill>
              <a:srgbClr val="3333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16" name="Line 4"/>
          <p:cNvSpPr>
            <a:spLocks noChangeShapeType="1"/>
          </p:cNvSpPr>
          <p:nvPr/>
        </p:nvSpPr>
        <p:spPr bwMode="auto">
          <a:xfrm>
            <a:off x="4582046" y="2377667"/>
            <a:ext cx="483261" cy="168116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17" name="Line 5"/>
          <p:cNvSpPr>
            <a:spLocks noChangeShapeType="1"/>
          </p:cNvSpPr>
          <p:nvPr/>
        </p:nvSpPr>
        <p:spPr bwMode="auto">
          <a:xfrm>
            <a:off x="7880607" y="2866617"/>
            <a:ext cx="1453223" cy="47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18" name="Line 6"/>
          <p:cNvSpPr>
            <a:spLocks noChangeShapeType="1"/>
          </p:cNvSpPr>
          <p:nvPr/>
        </p:nvSpPr>
        <p:spPr bwMode="auto">
          <a:xfrm>
            <a:off x="676398" y="2982505"/>
            <a:ext cx="1465263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19" name="Line 7"/>
          <p:cNvSpPr>
            <a:spLocks noChangeShapeType="1"/>
          </p:cNvSpPr>
          <p:nvPr/>
        </p:nvSpPr>
        <p:spPr bwMode="auto">
          <a:xfrm>
            <a:off x="6370630" y="2836455"/>
            <a:ext cx="1714632" cy="73025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20" name="Line 8"/>
          <p:cNvSpPr>
            <a:spLocks noChangeShapeType="1"/>
          </p:cNvSpPr>
          <p:nvPr/>
        </p:nvSpPr>
        <p:spPr bwMode="auto">
          <a:xfrm>
            <a:off x="4657717" y="2345917"/>
            <a:ext cx="1511696" cy="4445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21" name="Line 9"/>
          <p:cNvSpPr>
            <a:spLocks noChangeShapeType="1"/>
          </p:cNvSpPr>
          <p:nvPr/>
        </p:nvSpPr>
        <p:spPr bwMode="auto">
          <a:xfrm>
            <a:off x="2306761" y="2985679"/>
            <a:ext cx="1320800" cy="9906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22" name="Line 10"/>
          <p:cNvSpPr>
            <a:spLocks noChangeShapeType="1"/>
          </p:cNvSpPr>
          <p:nvPr/>
        </p:nvSpPr>
        <p:spPr bwMode="auto">
          <a:xfrm flipH="1">
            <a:off x="2459823" y="2376080"/>
            <a:ext cx="2075788" cy="544513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23" name="Line 11"/>
          <p:cNvSpPr>
            <a:spLocks noChangeShapeType="1"/>
          </p:cNvSpPr>
          <p:nvPr/>
        </p:nvSpPr>
        <p:spPr bwMode="auto">
          <a:xfrm>
            <a:off x="3895848" y="4014379"/>
            <a:ext cx="1135063" cy="1143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24" name="Line 12"/>
          <p:cNvSpPr>
            <a:spLocks noChangeShapeType="1"/>
          </p:cNvSpPr>
          <p:nvPr/>
        </p:nvSpPr>
        <p:spPr bwMode="auto">
          <a:xfrm flipH="1">
            <a:off x="5168494" y="2863442"/>
            <a:ext cx="1136783" cy="126206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25" name="Line 13"/>
          <p:cNvSpPr>
            <a:spLocks noChangeShapeType="1"/>
          </p:cNvSpPr>
          <p:nvPr/>
        </p:nvSpPr>
        <p:spPr bwMode="auto">
          <a:xfrm rot="-5340818">
            <a:off x="3496592" y="2753904"/>
            <a:ext cx="76200" cy="330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26" name="Line 14"/>
          <p:cNvSpPr>
            <a:spLocks noChangeShapeType="1"/>
          </p:cNvSpPr>
          <p:nvPr/>
        </p:nvSpPr>
        <p:spPr bwMode="auto">
          <a:xfrm flipV="1">
            <a:off x="3875211" y="2833279"/>
            <a:ext cx="2311400" cy="11430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27" name="Rectangle 15"/>
          <p:cNvSpPr>
            <a:spLocks noChangeArrowheads="1"/>
          </p:cNvSpPr>
          <p:nvPr/>
        </p:nvSpPr>
        <p:spPr bwMode="auto">
          <a:xfrm rot="5400000">
            <a:off x="589946" y="2330769"/>
            <a:ext cx="422275" cy="125545"/>
          </a:xfrm>
          <a:prstGeom prst="rect">
            <a:avLst/>
          </a:prstGeom>
          <a:solidFill>
            <a:srgbClr val="663300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kumimoji="1" lang="zh-CN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28" name="Line 16"/>
          <p:cNvSpPr>
            <a:spLocks noChangeShapeType="1"/>
          </p:cNvSpPr>
          <p:nvPr/>
        </p:nvSpPr>
        <p:spPr bwMode="auto">
          <a:xfrm>
            <a:off x="655761" y="1842679"/>
            <a:ext cx="0" cy="10668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29" name="Rectangle 17"/>
          <p:cNvSpPr>
            <a:spLocks noChangeArrowheads="1"/>
          </p:cNvSpPr>
          <p:nvPr/>
        </p:nvSpPr>
        <p:spPr bwMode="auto">
          <a:xfrm rot="10800000">
            <a:off x="1151061" y="3061879"/>
            <a:ext cx="457465" cy="115888"/>
          </a:xfrm>
          <a:prstGeom prst="rect">
            <a:avLst/>
          </a:prstGeom>
          <a:solidFill>
            <a:srgbClr val="663300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30" name="Rectangle 18"/>
          <p:cNvSpPr>
            <a:spLocks noChangeArrowheads="1"/>
          </p:cNvSpPr>
          <p:nvPr/>
        </p:nvSpPr>
        <p:spPr bwMode="auto">
          <a:xfrm rot="9904847">
            <a:off x="3256086" y="2718979"/>
            <a:ext cx="457465" cy="115888"/>
          </a:xfrm>
          <a:prstGeom prst="rect">
            <a:avLst/>
          </a:prstGeom>
          <a:solidFill>
            <a:srgbClr val="663300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31" name="Rectangle 19"/>
          <p:cNvSpPr>
            <a:spLocks noChangeArrowheads="1"/>
          </p:cNvSpPr>
          <p:nvPr/>
        </p:nvSpPr>
        <p:spPr bwMode="auto">
          <a:xfrm rot="-895153">
            <a:off x="3500296" y="2701517"/>
            <a:ext cx="103188" cy="11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32" name="Rectangle 20"/>
          <p:cNvSpPr>
            <a:spLocks noChangeArrowheads="1"/>
          </p:cNvSpPr>
          <p:nvPr/>
        </p:nvSpPr>
        <p:spPr bwMode="auto">
          <a:xfrm rot="10800000">
            <a:off x="8436099" y="2928529"/>
            <a:ext cx="457465" cy="115888"/>
          </a:xfrm>
          <a:prstGeom prst="rect">
            <a:avLst/>
          </a:prstGeom>
          <a:solidFill>
            <a:srgbClr val="663300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33" name="Line 21"/>
          <p:cNvSpPr>
            <a:spLocks noChangeShapeType="1"/>
          </p:cNvSpPr>
          <p:nvPr/>
        </p:nvSpPr>
        <p:spPr bwMode="auto">
          <a:xfrm flipV="1">
            <a:off x="2554412" y="2264954"/>
            <a:ext cx="1764506" cy="476250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34" name="Line 22"/>
          <p:cNvSpPr>
            <a:spLocks noChangeShapeType="1"/>
          </p:cNvSpPr>
          <p:nvPr/>
        </p:nvSpPr>
        <p:spPr bwMode="auto">
          <a:xfrm>
            <a:off x="6540889" y="2712630"/>
            <a:ext cx="1166019" cy="28575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35" name="Line 23"/>
          <p:cNvSpPr>
            <a:spLocks noChangeShapeType="1"/>
          </p:cNvSpPr>
          <p:nvPr/>
        </p:nvSpPr>
        <p:spPr bwMode="auto">
          <a:xfrm>
            <a:off x="4855492" y="2236379"/>
            <a:ext cx="1238250" cy="381000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36" name="Text Box 24"/>
          <p:cNvSpPr txBox="1">
            <a:spLocks noChangeArrowheads="1"/>
          </p:cNvSpPr>
          <p:nvPr/>
        </p:nvSpPr>
        <p:spPr bwMode="auto">
          <a:xfrm>
            <a:off x="4376936" y="1385018"/>
            <a:ext cx="1433406" cy="3877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MPLS </a:t>
            </a:r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域</a:t>
            </a:r>
          </a:p>
        </p:txBody>
      </p:sp>
      <p:sp>
        <p:nvSpPr>
          <p:cNvPr id="960537" name="Rectangle 25"/>
          <p:cNvSpPr>
            <a:spLocks noChangeArrowheads="1"/>
          </p:cNvSpPr>
          <p:nvPr/>
        </p:nvSpPr>
        <p:spPr bwMode="auto">
          <a:xfrm rot="10965525">
            <a:off x="6857330" y="2938054"/>
            <a:ext cx="457465" cy="115888"/>
          </a:xfrm>
          <a:prstGeom prst="rect">
            <a:avLst/>
          </a:prstGeom>
          <a:solidFill>
            <a:srgbClr val="663300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38" name="Rectangle 26"/>
          <p:cNvSpPr>
            <a:spLocks noChangeArrowheads="1"/>
          </p:cNvSpPr>
          <p:nvPr/>
        </p:nvSpPr>
        <p:spPr bwMode="auto">
          <a:xfrm rot="165525">
            <a:off x="7104980" y="2939642"/>
            <a:ext cx="103188" cy="11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39" name="Rectangle 27"/>
          <p:cNvSpPr>
            <a:spLocks noChangeArrowheads="1"/>
          </p:cNvSpPr>
          <p:nvPr/>
        </p:nvSpPr>
        <p:spPr bwMode="auto">
          <a:xfrm rot="11916032">
            <a:off x="5072186" y="2623729"/>
            <a:ext cx="457465" cy="115888"/>
          </a:xfrm>
          <a:prstGeom prst="rect">
            <a:avLst/>
          </a:prstGeom>
          <a:solidFill>
            <a:srgbClr val="663300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40" name="Rectangle 28"/>
          <p:cNvSpPr>
            <a:spLocks noChangeArrowheads="1"/>
          </p:cNvSpPr>
          <p:nvPr/>
        </p:nvSpPr>
        <p:spPr bwMode="auto">
          <a:xfrm rot="1116032">
            <a:off x="5316396" y="2644367"/>
            <a:ext cx="103188" cy="11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41" name="Rectangle 29"/>
          <p:cNvSpPr>
            <a:spLocks noChangeArrowheads="1"/>
          </p:cNvSpPr>
          <p:nvPr/>
        </p:nvSpPr>
        <p:spPr bwMode="auto">
          <a:xfrm rot="10800000">
            <a:off x="1739230" y="4738279"/>
            <a:ext cx="457465" cy="115888"/>
          </a:xfrm>
          <a:prstGeom prst="rect">
            <a:avLst/>
          </a:prstGeom>
          <a:solidFill>
            <a:srgbClr val="663300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42" name="Text Box 30"/>
          <p:cNvSpPr txBox="1">
            <a:spLocks noChangeArrowheads="1"/>
          </p:cNvSpPr>
          <p:nvPr/>
        </p:nvSpPr>
        <p:spPr bwMode="auto">
          <a:xfrm>
            <a:off x="2362888" y="4612867"/>
            <a:ext cx="1595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普通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分组</a:t>
            </a:r>
          </a:p>
        </p:txBody>
      </p:sp>
      <p:sp>
        <p:nvSpPr>
          <p:cNvPr id="960544" name="Rectangle 32"/>
          <p:cNvSpPr>
            <a:spLocks noChangeArrowheads="1"/>
          </p:cNvSpPr>
          <p:nvPr/>
        </p:nvSpPr>
        <p:spPr bwMode="auto">
          <a:xfrm rot="10800000">
            <a:off x="5736026" y="4738279"/>
            <a:ext cx="457465" cy="115888"/>
          </a:xfrm>
          <a:prstGeom prst="rect">
            <a:avLst/>
          </a:prstGeom>
          <a:solidFill>
            <a:srgbClr val="663300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45" name="Rectangle 33"/>
          <p:cNvSpPr>
            <a:spLocks noChangeArrowheads="1"/>
          </p:cNvSpPr>
          <p:nvPr/>
        </p:nvSpPr>
        <p:spPr bwMode="auto">
          <a:xfrm>
            <a:off x="5993994" y="4738279"/>
            <a:ext cx="103188" cy="11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960546" name="Picture 3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1" y="2833279"/>
            <a:ext cx="565812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960547" name="Picture 3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867" y="5189129"/>
            <a:ext cx="5451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960548" name="Line 36"/>
          <p:cNvSpPr>
            <a:spLocks noChangeShapeType="1"/>
          </p:cNvSpPr>
          <p:nvPr/>
        </p:nvSpPr>
        <p:spPr bwMode="auto">
          <a:xfrm>
            <a:off x="1171699" y="3261904"/>
            <a:ext cx="4127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49" name="Line 37"/>
          <p:cNvSpPr>
            <a:spLocks noChangeShapeType="1"/>
          </p:cNvSpPr>
          <p:nvPr/>
        </p:nvSpPr>
        <p:spPr bwMode="auto">
          <a:xfrm rot="5400000">
            <a:off x="754186" y="2433229"/>
            <a:ext cx="381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50" name="Line 38"/>
          <p:cNvSpPr>
            <a:spLocks noChangeShapeType="1"/>
          </p:cNvSpPr>
          <p:nvPr/>
        </p:nvSpPr>
        <p:spPr bwMode="auto">
          <a:xfrm>
            <a:off x="8498011" y="3138079"/>
            <a:ext cx="4127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51" name="Line 39"/>
          <p:cNvSpPr>
            <a:spLocks noChangeShapeType="1"/>
          </p:cNvSpPr>
          <p:nvPr/>
        </p:nvSpPr>
        <p:spPr bwMode="auto">
          <a:xfrm rot="-3503404">
            <a:off x="5219824" y="2649129"/>
            <a:ext cx="762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52" name="Line 40"/>
          <p:cNvSpPr>
            <a:spLocks noChangeShapeType="1"/>
          </p:cNvSpPr>
          <p:nvPr/>
        </p:nvSpPr>
        <p:spPr bwMode="auto">
          <a:xfrm rot="-4394424">
            <a:off x="7066880" y="2972979"/>
            <a:ext cx="76200" cy="330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53" name="Text Box 41"/>
          <p:cNvSpPr txBox="1">
            <a:spLocks noChangeArrowheads="1"/>
          </p:cNvSpPr>
          <p:nvPr/>
        </p:nvSpPr>
        <p:spPr bwMode="auto">
          <a:xfrm rot="-931211">
            <a:off x="3020630" y="2184627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LDP</a:t>
            </a:r>
          </a:p>
        </p:txBody>
      </p:sp>
      <p:sp>
        <p:nvSpPr>
          <p:cNvPr id="960554" name="Text Box 42"/>
          <p:cNvSpPr txBox="1">
            <a:spLocks noChangeArrowheads="1"/>
          </p:cNvSpPr>
          <p:nvPr/>
        </p:nvSpPr>
        <p:spPr bwMode="auto">
          <a:xfrm rot="1038311">
            <a:off x="5172089" y="2111602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LDP</a:t>
            </a:r>
          </a:p>
        </p:txBody>
      </p:sp>
      <p:sp>
        <p:nvSpPr>
          <p:cNvPr id="960555" name="Text Box 43"/>
          <p:cNvSpPr txBox="1">
            <a:spLocks noChangeArrowheads="1"/>
          </p:cNvSpPr>
          <p:nvPr/>
        </p:nvSpPr>
        <p:spPr bwMode="auto">
          <a:xfrm rot="107100">
            <a:off x="6842007" y="2400527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LDP</a:t>
            </a:r>
          </a:p>
        </p:txBody>
      </p:sp>
      <p:pic>
        <p:nvPicPr>
          <p:cNvPr id="960556" name="Picture 4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2" y="1537879"/>
            <a:ext cx="45918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0557" name="Text Box 45"/>
          <p:cNvSpPr txBox="1">
            <a:spLocks noChangeArrowheads="1"/>
          </p:cNvSpPr>
          <p:nvPr/>
        </p:nvSpPr>
        <p:spPr bwMode="auto">
          <a:xfrm>
            <a:off x="1327975" y="3676243"/>
            <a:ext cx="1107996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MPLS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入口结点</a:t>
            </a:r>
          </a:p>
        </p:txBody>
      </p:sp>
      <p:sp>
        <p:nvSpPr>
          <p:cNvPr id="960558" name="AutoShape 46"/>
          <p:cNvSpPr>
            <a:spLocks noChangeArrowheads="1"/>
          </p:cNvSpPr>
          <p:nvPr/>
        </p:nvSpPr>
        <p:spPr bwMode="auto">
          <a:xfrm>
            <a:off x="1164819" y="1690279"/>
            <a:ext cx="1073150" cy="393700"/>
          </a:xfrm>
          <a:prstGeom prst="wedgeRoundRectCallout">
            <a:avLst>
              <a:gd name="adj1" fmla="val 52403"/>
              <a:gd name="adj2" fmla="val 189514"/>
              <a:gd name="adj3" fmla="val 16667"/>
            </a:avLst>
          </a:prstGeom>
          <a:solidFill>
            <a:srgbClr val="FF66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endParaRPr kumimoji="1" lang="zh-CN" altLang="zh-CN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59" name="Text Box 47"/>
          <p:cNvSpPr txBox="1">
            <a:spLocks noChangeArrowheads="1"/>
          </p:cNvSpPr>
          <p:nvPr/>
        </p:nvSpPr>
        <p:spPr bwMode="auto">
          <a:xfrm>
            <a:off x="1161155" y="1687105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打上标记</a:t>
            </a:r>
          </a:p>
        </p:txBody>
      </p:sp>
      <p:sp>
        <p:nvSpPr>
          <p:cNvPr id="960560" name="AutoShape 48"/>
          <p:cNvSpPr>
            <a:spLocks noChangeArrowheads="1"/>
          </p:cNvSpPr>
          <p:nvPr/>
        </p:nvSpPr>
        <p:spPr bwMode="auto">
          <a:xfrm flipH="1">
            <a:off x="7920161" y="1690279"/>
            <a:ext cx="1073150" cy="393700"/>
          </a:xfrm>
          <a:prstGeom prst="wedgeRoundRectCallout">
            <a:avLst>
              <a:gd name="adj1" fmla="val 51278"/>
              <a:gd name="adj2" fmla="val 185481"/>
              <a:gd name="adj3" fmla="val 16667"/>
            </a:avLst>
          </a:prstGeom>
          <a:solidFill>
            <a:srgbClr val="FF66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endParaRPr kumimoji="1" lang="zh-CN" altLang="zh-CN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61" name="Text Box 49"/>
          <p:cNvSpPr txBox="1">
            <a:spLocks noChangeArrowheads="1"/>
          </p:cNvSpPr>
          <p:nvPr/>
        </p:nvSpPr>
        <p:spPr bwMode="auto">
          <a:xfrm>
            <a:off x="7899298" y="1701392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去除标记</a:t>
            </a:r>
          </a:p>
        </p:txBody>
      </p:sp>
      <p:sp>
        <p:nvSpPr>
          <p:cNvPr id="960562" name="Text Box 50"/>
          <p:cNvSpPr txBox="1">
            <a:spLocks noChangeArrowheads="1"/>
          </p:cNvSpPr>
          <p:nvPr/>
        </p:nvSpPr>
        <p:spPr bwMode="auto">
          <a:xfrm>
            <a:off x="7734198" y="3649255"/>
            <a:ext cx="1107996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MPLS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出口结点</a:t>
            </a:r>
          </a:p>
        </p:txBody>
      </p:sp>
      <p:sp>
        <p:nvSpPr>
          <p:cNvPr id="960563" name="Line 51"/>
          <p:cNvSpPr>
            <a:spLocks noChangeShapeType="1"/>
          </p:cNvSpPr>
          <p:nvPr/>
        </p:nvSpPr>
        <p:spPr bwMode="auto">
          <a:xfrm flipV="1">
            <a:off x="1911210" y="3125380"/>
            <a:ext cx="189177" cy="550863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64" name="Line 52"/>
          <p:cNvSpPr>
            <a:spLocks noChangeShapeType="1"/>
          </p:cNvSpPr>
          <p:nvPr/>
        </p:nvSpPr>
        <p:spPr bwMode="auto">
          <a:xfrm flipH="1" flipV="1">
            <a:off x="8002711" y="3099979"/>
            <a:ext cx="247650" cy="5715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65" name="Text Box 53"/>
          <p:cNvSpPr txBox="1">
            <a:spLocks noChangeArrowheads="1"/>
          </p:cNvSpPr>
          <p:nvPr/>
        </p:nvSpPr>
        <p:spPr bwMode="auto">
          <a:xfrm>
            <a:off x="6558086" y="3180942"/>
            <a:ext cx="1107996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标记交换</a:t>
            </a:r>
          </a:p>
        </p:txBody>
      </p:sp>
      <p:sp>
        <p:nvSpPr>
          <p:cNvPr id="960566" name="Text Box 54"/>
          <p:cNvSpPr txBox="1">
            <a:spLocks noChangeArrowheads="1"/>
          </p:cNvSpPr>
          <p:nvPr/>
        </p:nvSpPr>
        <p:spPr bwMode="auto">
          <a:xfrm rot="-869333">
            <a:off x="3101080" y="2938251"/>
            <a:ext cx="1107996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标记交换</a:t>
            </a:r>
          </a:p>
        </p:txBody>
      </p:sp>
      <p:sp>
        <p:nvSpPr>
          <p:cNvPr id="960567" name="Text Box 55"/>
          <p:cNvSpPr txBox="1">
            <a:spLocks noChangeArrowheads="1"/>
          </p:cNvSpPr>
          <p:nvPr/>
        </p:nvSpPr>
        <p:spPr bwMode="auto">
          <a:xfrm rot="1131701">
            <a:off x="4686728" y="2801726"/>
            <a:ext cx="1107996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标记交换</a:t>
            </a:r>
          </a:p>
        </p:txBody>
      </p:sp>
      <p:sp>
        <p:nvSpPr>
          <p:cNvPr id="960568" name="Line 56"/>
          <p:cNvSpPr>
            <a:spLocks noChangeShapeType="1"/>
          </p:cNvSpPr>
          <p:nvPr/>
        </p:nvSpPr>
        <p:spPr bwMode="auto">
          <a:xfrm>
            <a:off x="9406061" y="1918879"/>
            <a:ext cx="0" cy="9144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960569" name="Picture 5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802" y="1626779"/>
            <a:ext cx="459184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0570" name="Rectangle 58"/>
          <p:cNvSpPr>
            <a:spLocks noChangeArrowheads="1"/>
          </p:cNvSpPr>
          <p:nvPr/>
        </p:nvSpPr>
        <p:spPr bwMode="auto">
          <a:xfrm rot="5400000">
            <a:off x="9379802" y="2372045"/>
            <a:ext cx="422275" cy="125544"/>
          </a:xfrm>
          <a:prstGeom prst="rect">
            <a:avLst/>
          </a:prstGeom>
          <a:solidFill>
            <a:srgbClr val="663300"/>
          </a:solidFill>
          <a:ln w="9525" algn="ctr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kumimoji="1" lang="zh-CN" altLang="zh-CN" sz="18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71" name="Line 59"/>
          <p:cNvSpPr>
            <a:spLocks noChangeShapeType="1"/>
          </p:cNvSpPr>
          <p:nvPr/>
        </p:nvSpPr>
        <p:spPr bwMode="auto">
          <a:xfrm rot="16200000" flipV="1">
            <a:off x="9587036" y="2426879"/>
            <a:ext cx="381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0572" name="Text Box 60"/>
          <p:cNvSpPr txBox="1">
            <a:spLocks noChangeArrowheads="1"/>
          </p:cNvSpPr>
          <p:nvPr/>
        </p:nvSpPr>
        <p:spPr bwMode="auto">
          <a:xfrm>
            <a:off x="2203303" y="2399893"/>
            <a:ext cx="351379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960573" name="Text Box 61"/>
          <p:cNvSpPr txBox="1">
            <a:spLocks noChangeArrowheads="1"/>
          </p:cNvSpPr>
          <p:nvPr/>
        </p:nvSpPr>
        <p:spPr bwMode="auto">
          <a:xfrm>
            <a:off x="4363362" y="1815693"/>
            <a:ext cx="351379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960574" name="Text Box 62"/>
          <p:cNvSpPr txBox="1">
            <a:spLocks noChangeArrowheads="1"/>
          </p:cNvSpPr>
          <p:nvPr/>
        </p:nvSpPr>
        <p:spPr bwMode="auto">
          <a:xfrm>
            <a:off x="6110670" y="2272893"/>
            <a:ext cx="351379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C</a:t>
            </a:r>
          </a:p>
        </p:txBody>
      </p:sp>
      <p:sp>
        <p:nvSpPr>
          <p:cNvPr id="960575" name="Text Box 63"/>
          <p:cNvSpPr txBox="1">
            <a:spLocks noChangeArrowheads="1"/>
          </p:cNvSpPr>
          <p:nvPr/>
        </p:nvSpPr>
        <p:spPr bwMode="auto">
          <a:xfrm>
            <a:off x="7565614" y="2399893"/>
            <a:ext cx="351379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D</a:t>
            </a:r>
          </a:p>
        </p:txBody>
      </p:sp>
      <p:pic>
        <p:nvPicPr>
          <p:cNvPr id="960576" name="Picture 6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07" y="5116104"/>
            <a:ext cx="421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0577" name="Picture 6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44" y="2604679"/>
            <a:ext cx="421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0578" name="Picture 6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02" y="2528479"/>
            <a:ext cx="421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0579" name="Picture 6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511" y="2071279"/>
            <a:ext cx="421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0580" name="Picture 6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11" y="2680879"/>
            <a:ext cx="421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0581" name="Picture 6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811" y="3900079"/>
            <a:ext cx="421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0582" name="Picture 7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011" y="3671479"/>
            <a:ext cx="421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0583" name="Text Box 71"/>
          <p:cNvSpPr txBox="1">
            <a:spLocks noChangeArrowheads="1"/>
          </p:cNvSpPr>
          <p:nvPr/>
        </p:nvSpPr>
        <p:spPr bwMode="auto">
          <a:xfrm>
            <a:off x="2384152" y="5116105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普通路由器</a:t>
            </a:r>
          </a:p>
        </p:txBody>
      </p:sp>
      <p:sp>
        <p:nvSpPr>
          <p:cNvPr id="960584" name="Text Box 72"/>
          <p:cNvSpPr txBox="1">
            <a:spLocks noChangeArrowheads="1"/>
          </p:cNvSpPr>
          <p:nvPr/>
        </p:nvSpPr>
        <p:spPr bwMode="auto">
          <a:xfrm>
            <a:off x="6193490" y="5189130"/>
            <a:ext cx="25763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标记交换路由器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LSR</a:t>
            </a:r>
          </a:p>
        </p:txBody>
      </p:sp>
      <p:sp>
        <p:nvSpPr>
          <p:cNvPr id="960585" name="Text Box 73"/>
          <p:cNvSpPr txBox="1">
            <a:spLocks noChangeArrowheads="1"/>
          </p:cNvSpPr>
          <p:nvPr/>
        </p:nvSpPr>
        <p:spPr bwMode="auto">
          <a:xfrm>
            <a:off x="6272600" y="4612867"/>
            <a:ext cx="1980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打上标记的分组</a:t>
            </a:r>
            <a:endParaRPr kumimoji="1" lang="zh-CN" altLang="en-US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960586" name="Picture 7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290" y="2741204"/>
            <a:ext cx="565812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967162" y="5877272"/>
            <a:ext cx="4514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MPLS </a:t>
            </a:r>
            <a:r>
              <a:rPr lang="zh-CN" altLang="zh-CN" sz="2400" b="1" dirty="0" smtClean="0">
                <a:latin typeface="+mn-ea"/>
              </a:rPr>
              <a:t>协议</a:t>
            </a:r>
            <a:r>
              <a:rPr lang="zh-CN" altLang="zh-CN" sz="2400" b="1" dirty="0">
                <a:latin typeface="+mn-ea"/>
              </a:rPr>
              <a:t>的基本原理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89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ICMP </a:t>
            </a:r>
            <a:r>
              <a:rPr lang="zh-CN" altLang="en-US" dirty="0"/>
              <a:t>报文的格式 </a:t>
            </a:r>
          </a:p>
        </p:txBody>
      </p:sp>
      <p:sp>
        <p:nvSpPr>
          <p:cNvPr id="538655" name="AutoShape 31"/>
          <p:cNvSpPr>
            <a:spLocks noChangeArrowheads="1"/>
          </p:cNvSpPr>
          <p:nvPr/>
        </p:nvSpPr>
        <p:spPr bwMode="auto">
          <a:xfrm rot="5400000">
            <a:off x="2246455" y="4542640"/>
            <a:ext cx="288925" cy="507338"/>
          </a:xfrm>
          <a:prstGeom prst="downArrow">
            <a:avLst>
              <a:gd name="adj1" fmla="val 47222"/>
              <a:gd name="adj2" fmla="val 83745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8626" name="Rectangle 2"/>
          <p:cNvSpPr>
            <a:spLocks noChangeArrowheads="1"/>
          </p:cNvSpPr>
          <p:nvPr/>
        </p:nvSpPr>
        <p:spPr bwMode="auto">
          <a:xfrm>
            <a:off x="2615350" y="4618509"/>
            <a:ext cx="4602163" cy="3905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3870799" y="4642321"/>
            <a:ext cx="3326077" cy="3667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8629" name="Freeform 5"/>
          <p:cNvSpPr>
            <a:spLocks/>
          </p:cNvSpPr>
          <p:nvPr/>
        </p:nvSpPr>
        <p:spPr bwMode="auto">
          <a:xfrm>
            <a:off x="2641147" y="3397721"/>
            <a:ext cx="6081183" cy="468312"/>
          </a:xfrm>
          <a:custGeom>
            <a:avLst/>
            <a:gdLst>
              <a:gd name="T0" fmla="*/ 0 w 2790"/>
              <a:gd name="T1" fmla="*/ 6 h 279"/>
              <a:gd name="T2" fmla="*/ 561 w 2790"/>
              <a:gd name="T3" fmla="*/ 279 h 279"/>
              <a:gd name="T4" fmla="*/ 2100 w 2790"/>
              <a:gd name="T5" fmla="*/ 276 h 279"/>
              <a:gd name="T6" fmla="*/ 2790 w 2790"/>
              <a:gd name="T7" fmla="*/ 0 h 279"/>
              <a:gd name="T8" fmla="*/ 0 w 2790"/>
              <a:gd name="T9" fmla="*/ 6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0" h="279">
                <a:moveTo>
                  <a:pt x="0" y="6"/>
                </a:moveTo>
                <a:lnTo>
                  <a:pt x="561" y="279"/>
                </a:lnTo>
                <a:lnTo>
                  <a:pt x="2100" y="276"/>
                </a:lnTo>
                <a:lnTo>
                  <a:pt x="2790" y="0"/>
                </a:lnTo>
                <a:lnTo>
                  <a:pt x="0" y="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00"/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8630" name="Line 6"/>
          <p:cNvSpPr>
            <a:spLocks noChangeShapeType="1"/>
          </p:cNvSpPr>
          <p:nvPr/>
        </p:nvSpPr>
        <p:spPr bwMode="auto">
          <a:xfrm>
            <a:off x="2615350" y="5242396"/>
            <a:ext cx="46021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2721977" y="4615334"/>
            <a:ext cx="8418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首  部</a:t>
            </a: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3870798" y="3842221"/>
            <a:ext cx="3346715" cy="3921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ICMP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报文</a:t>
            </a:r>
          </a:p>
        </p:txBody>
      </p:sp>
      <p:sp>
        <p:nvSpPr>
          <p:cNvPr id="538633" name="Text Box 9"/>
          <p:cNvSpPr txBox="1">
            <a:spLocks noChangeArrowheads="1"/>
          </p:cNvSpPr>
          <p:nvPr/>
        </p:nvSpPr>
        <p:spPr bwMode="auto">
          <a:xfrm>
            <a:off x="2519042" y="148478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0</a:t>
            </a:r>
          </a:p>
        </p:txBody>
      </p:sp>
      <p:sp>
        <p:nvSpPr>
          <p:cNvPr id="538634" name="Line 10"/>
          <p:cNvSpPr>
            <a:spLocks noChangeShapeType="1"/>
          </p:cNvSpPr>
          <p:nvPr/>
        </p:nvSpPr>
        <p:spPr bwMode="auto">
          <a:xfrm>
            <a:off x="3870798" y="4618509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8635" name="Text Box 11"/>
          <p:cNvSpPr txBox="1">
            <a:spLocks noChangeArrowheads="1"/>
          </p:cNvSpPr>
          <p:nvPr/>
        </p:nvSpPr>
        <p:spPr bwMode="auto">
          <a:xfrm>
            <a:off x="4553556" y="4615334"/>
            <a:ext cx="16401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数  据  部  分</a:t>
            </a:r>
          </a:p>
        </p:txBody>
      </p:sp>
      <p:sp>
        <p:nvSpPr>
          <p:cNvPr id="538636" name="AutoShape 12"/>
          <p:cNvSpPr>
            <a:spLocks noChangeArrowheads="1"/>
          </p:cNvSpPr>
          <p:nvPr/>
        </p:nvSpPr>
        <p:spPr bwMode="auto">
          <a:xfrm>
            <a:off x="5334341" y="4234334"/>
            <a:ext cx="313002" cy="468313"/>
          </a:xfrm>
          <a:prstGeom prst="downArrow">
            <a:avLst>
              <a:gd name="adj1" fmla="val 47222"/>
              <a:gd name="adj2" fmla="val 837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8637" name="Rectangle 13"/>
          <p:cNvSpPr>
            <a:spLocks noChangeArrowheads="1"/>
          </p:cNvSpPr>
          <p:nvPr/>
        </p:nvSpPr>
        <p:spPr bwMode="auto">
          <a:xfrm>
            <a:off x="2615350" y="1864197"/>
            <a:ext cx="6067425" cy="15636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8638" name="Line 14"/>
          <p:cNvSpPr>
            <a:spLocks noChangeShapeType="1"/>
          </p:cNvSpPr>
          <p:nvPr/>
        </p:nvSpPr>
        <p:spPr bwMode="auto">
          <a:xfrm rot="5400000" flipV="1">
            <a:off x="5649063" y="-809155"/>
            <a:ext cx="0" cy="606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8639" name="Line 15"/>
          <p:cNvSpPr>
            <a:spLocks noChangeShapeType="1"/>
          </p:cNvSpPr>
          <p:nvPr/>
        </p:nvSpPr>
        <p:spPr bwMode="auto">
          <a:xfrm flipV="1">
            <a:off x="4130486" y="1834034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8640" name="Line 16"/>
          <p:cNvSpPr>
            <a:spLocks noChangeShapeType="1"/>
          </p:cNvSpPr>
          <p:nvPr/>
        </p:nvSpPr>
        <p:spPr bwMode="auto">
          <a:xfrm flipV="1">
            <a:off x="5647342" y="1834034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8641" name="Line 17"/>
          <p:cNvSpPr>
            <a:spLocks noChangeShapeType="1"/>
          </p:cNvSpPr>
          <p:nvPr/>
        </p:nvSpPr>
        <p:spPr bwMode="auto">
          <a:xfrm flipV="1">
            <a:off x="5647342" y="1834034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8642" name="Text Box 18"/>
          <p:cNvSpPr txBox="1">
            <a:spLocks noChangeArrowheads="1"/>
          </p:cNvSpPr>
          <p:nvPr/>
        </p:nvSpPr>
        <p:spPr bwMode="auto">
          <a:xfrm>
            <a:off x="6589788" y="1807047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检验和</a:t>
            </a:r>
          </a:p>
        </p:txBody>
      </p:sp>
      <p:sp>
        <p:nvSpPr>
          <p:cNvPr id="538643" name="Text Box 19"/>
          <p:cNvSpPr txBox="1">
            <a:spLocks noChangeArrowheads="1"/>
          </p:cNvSpPr>
          <p:nvPr/>
        </p:nvSpPr>
        <p:spPr bwMode="auto">
          <a:xfrm>
            <a:off x="2928352" y="1807047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类型</a:t>
            </a:r>
          </a:p>
        </p:txBody>
      </p:sp>
      <p:sp>
        <p:nvSpPr>
          <p:cNvPr id="538644" name="Text Box 20"/>
          <p:cNvSpPr txBox="1">
            <a:spLocks noChangeArrowheads="1"/>
          </p:cNvSpPr>
          <p:nvPr/>
        </p:nvSpPr>
        <p:spPr bwMode="auto">
          <a:xfrm>
            <a:off x="4531198" y="1807047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代码</a:t>
            </a:r>
          </a:p>
        </p:txBody>
      </p:sp>
      <p:sp>
        <p:nvSpPr>
          <p:cNvPr id="538645" name="Text Box 21"/>
          <p:cNvSpPr txBox="1">
            <a:spLocks noChangeArrowheads="1"/>
          </p:cNvSpPr>
          <p:nvPr/>
        </p:nvSpPr>
        <p:spPr bwMode="auto">
          <a:xfrm>
            <a:off x="2868160" y="2203922"/>
            <a:ext cx="4966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（这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4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个字节取决于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ICMP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报文的类型）</a:t>
            </a:r>
          </a:p>
        </p:txBody>
      </p:sp>
      <p:sp>
        <p:nvSpPr>
          <p:cNvPr id="538646" name="Text Box 22"/>
          <p:cNvSpPr txBox="1">
            <a:spLocks noChangeArrowheads="1"/>
          </p:cNvSpPr>
          <p:nvPr/>
        </p:nvSpPr>
        <p:spPr bwMode="auto">
          <a:xfrm>
            <a:off x="4015261" y="148478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8</a:t>
            </a:r>
          </a:p>
        </p:txBody>
      </p:sp>
      <p:sp>
        <p:nvSpPr>
          <p:cNvPr id="538647" name="Text Box 23"/>
          <p:cNvSpPr txBox="1">
            <a:spLocks noChangeArrowheads="1"/>
          </p:cNvSpPr>
          <p:nvPr/>
        </p:nvSpPr>
        <p:spPr bwMode="auto">
          <a:xfrm>
            <a:off x="5454726" y="1484784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16</a:t>
            </a:r>
          </a:p>
        </p:txBody>
      </p:sp>
      <p:sp>
        <p:nvSpPr>
          <p:cNvPr id="538648" name="Rectangle 24"/>
          <p:cNvSpPr>
            <a:spLocks noChangeArrowheads="1"/>
          </p:cNvSpPr>
          <p:nvPr/>
        </p:nvSpPr>
        <p:spPr bwMode="auto">
          <a:xfrm>
            <a:off x="4164882" y="5086821"/>
            <a:ext cx="1379273" cy="28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8649" name="Text Box 25"/>
          <p:cNvSpPr txBox="1">
            <a:spLocks noChangeArrowheads="1"/>
          </p:cNvSpPr>
          <p:nvPr/>
        </p:nvSpPr>
        <p:spPr bwMode="auto">
          <a:xfrm>
            <a:off x="8325059" y="1484784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31</a:t>
            </a:r>
          </a:p>
        </p:txBody>
      </p:sp>
      <p:sp>
        <p:nvSpPr>
          <p:cNvPr id="538650" name="Text Box 26"/>
          <p:cNvSpPr txBox="1">
            <a:spLocks noChangeArrowheads="1"/>
          </p:cNvSpPr>
          <p:nvPr/>
        </p:nvSpPr>
        <p:spPr bwMode="auto">
          <a:xfrm>
            <a:off x="4128767" y="5048722"/>
            <a:ext cx="12668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538651" name="Line 27"/>
          <p:cNvSpPr>
            <a:spLocks noChangeShapeType="1"/>
          </p:cNvSpPr>
          <p:nvPr/>
        </p:nvSpPr>
        <p:spPr bwMode="auto">
          <a:xfrm rot="-5400000">
            <a:off x="5649063" y="-417041"/>
            <a:ext cx="0" cy="606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38652" name="Text Box 28"/>
          <p:cNvSpPr txBox="1">
            <a:spLocks noChangeArrowheads="1"/>
          </p:cNvSpPr>
          <p:nvPr/>
        </p:nvSpPr>
        <p:spPr bwMode="auto">
          <a:xfrm>
            <a:off x="629314" y="1627658"/>
            <a:ext cx="1500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前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4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个字节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都是一样的</a:t>
            </a:r>
          </a:p>
        </p:txBody>
      </p:sp>
      <p:sp>
        <p:nvSpPr>
          <p:cNvPr id="538653" name="Text Box 29"/>
          <p:cNvSpPr txBox="1">
            <a:spLocks noChangeArrowheads="1"/>
          </p:cNvSpPr>
          <p:nvPr/>
        </p:nvSpPr>
        <p:spPr bwMode="auto">
          <a:xfrm>
            <a:off x="3249953" y="2815109"/>
            <a:ext cx="44825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ICMP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的数据部分（长度取决于类型）</a:t>
            </a:r>
          </a:p>
        </p:txBody>
      </p:sp>
      <p:sp>
        <p:nvSpPr>
          <p:cNvPr id="538654" name="Line 30"/>
          <p:cNvSpPr>
            <a:spLocks noChangeShapeType="1"/>
          </p:cNvSpPr>
          <p:nvPr/>
        </p:nvSpPr>
        <p:spPr bwMode="auto">
          <a:xfrm>
            <a:off x="2090813" y="1989608"/>
            <a:ext cx="524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04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3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42" grpId="0"/>
      <p:bldP spid="538643" grpId="0"/>
      <p:bldP spid="538644" grpId="0"/>
      <p:bldP spid="538652" grpId="0"/>
      <p:bldP spid="53865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MPLS </a:t>
            </a:r>
            <a:r>
              <a:rPr lang="zh-CN" altLang="en-US"/>
              <a:t>的基本工作过程 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9750" indent="-539750">
              <a:buFont typeface="Wingdings" pitchFamily="2" charset="2"/>
              <a:buNone/>
            </a:pPr>
            <a:r>
              <a:rPr lang="en-US" altLang="zh-CN" dirty="0"/>
              <a:t>(1) MPLS </a:t>
            </a:r>
            <a:r>
              <a:rPr lang="zh-CN" altLang="en-US" dirty="0"/>
              <a:t>域中的各 </a:t>
            </a:r>
            <a:r>
              <a:rPr lang="en-US" altLang="zh-CN" dirty="0"/>
              <a:t>LSR </a:t>
            </a:r>
            <a:r>
              <a:rPr lang="zh-CN" altLang="en-US" dirty="0"/>
              <a:t>使用专门的</a:t>
            </a:r>
            <a:r>
              <a:rPr lang="zh-CN" altLang="en-US" dirty="0">
                <a:solidFill>
                  <a:srgbClr val="FF0000"/>
                </a:solidFill>
              </a:rPr>
              <a:t>标记分配协议 </a:t>
            </a:r>
            <a:r>
              <a:rPr lang="en-US" altLang="zh-CN" dirty="0">
                <a:solidFill>
                  <a:srgbClr val="FF0000"/>
                </a:solidFill>
              </a:rPr>
              <a:t>LDP </a:t>
            </a:r>
            <a:r>
              <a:rPr lang="zh-CN" altLang="en-US" dirty="0"/>
              <a:t>交换报文，并找出</a:t>
            </a:r>
            <a:r>
              <a:rPr lang="zh-CN" altLang="en-US" dirty="0">
                <a:solidFill>
                  <a:srgbClr val="FF0000"/>
                </a:solidFill>
              </a:rPr>
              <a:t>标记交换</a:t>
            </a:r>
            <a:r>
              <a:rPr lang="zh-CN" altLang="en-US" dirty="0" smtClean="0">
                <a:solidFill>
                  <a:srgbClr val="FF0000"/>
                </a:solidFill>
              </a:rPr>
              <a:t>路径 </a:t>
            </a:r>
            <a:r>
              <a:rPr lang="en-US" altLang="zh-CN" dirty="0" smtClean="0">
                <a:solidFill>
                  <a:srgbClr val="FF0000"/>
                </a:solidFill>
              </a:rPr>
              <a:t>LSP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r>
              <a:rPr lang="zh-CN" altLang="en-US" dirty="0"/>
              <a:t>各 </a:t>
            </a:r>
            <a:r>
              <a:rPr lang="en-US" altLang="zh-CN" dirty="0"/>
              <a:t>LSR </a:t>
            </a:r>
            <a:r>
              <a:rPr lang="zh-CN" altLang="en-US" dirty="0"/>
              <a:t>根据这些路径</a:t>
            </a:r>
            <a:r>
              <a:rPr lang="zh-CN" altLang="en-US" dirty="0">
                <a:solidFill>
                  <a:srgbClr val="FF0000"/>
                </a:solidFill>
              </a:rPr>
              <a:t>构造出分组转发表。</a:t>
            </a:r>
            <a:r>
              <a:rPr lang="zh-CN" altLang="en-US" dirty="0"/>
              <a:t> </a:t>
            </a:r>
          </a:p>
          <a:p>
            <a:pPr marL="539750" indent="-539750">
              <a:buNone/>
            </a:pPr>
            <a:r>
              <a:rPr lang="en-US" altLang="zh-CN" dirty="0"/>
              <a:t>(2) </a:t>
            </a:r>
            <a:r>
              <a:rPr lang="zh-CN" altLang="en-US" dirty="0"/>
              <a:t>分组进入到 </a:t>
            </a:r>
            <a:r>
              <a:rPr lang="en-US" altLang="zh-CN" dirty="0"/>
              <a:t>MPLS </a:t>
            </a:r>
            <a:r>
              <a:rPr lang="zh-CN" altLang="en-US" dirty="0"/>
              <a:t>域时， </a:t>
            </a:r>
            <a:r>
              <a:rPr lang="en-US" altLang="zh-CN" dirty="0"/>
              <a:t>MPLS </a:t>
            </a:r>
            <a:r>
              <a:rPr lang="zh-CN" altLang="en-US" dirty="0">
                <a:solidFill>
                  <a:srgbClr val="FF0000"/>
                </a:solidFill>
              </a:rPr>
              <a:t>入口结点把分组打上标记，</a:t>
            </a:r>
            <a:r>
              <a:rPr lang="zh-CN" altLang="en-US" dirty="0"/>
              <a:t>并按照转发表将分组转发给下一个 </a:t>
            </a:r>
            <a:r>
              <a:rPr lang="en-US" altLang="zh-CN" dirty="0"/>
              <a:t>LSR</a:t>
            </a:r>
            <a:r>
              <a:rPr lang="zh-CN" altLang="en-US" dirty="0" smtClean="0"/>
              <a:t>。</a:t>
            </a:r>
            <a:r>
              <a:rPr lang="zh-CN" altLang="zh-CN" dirty="0" smtClean="0"/>
              <a:t>给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数据报</a:t>
            </a:r>
            <a:r>
              <a:rPr lang="zh-CN" altLang="zh-CN" dirty="0"/>
              <a:t>打标记的</a:t>
            </a:r>
            <a:r>
              <a:rPr lang="zh-CN" altLang="zh-CN" dirty="0" smtClean="0"/>
              <a:t>过程</a:t>
            </a:r>
            <a:r>
              <a:rPr lang="zh-CN" altLang="en-US" dirty="0" smtClean="0"/>
              <a:t>叫做</a:t>
            </a:r>
            <a:r>
              <a:rPr lang="zh-CN" altLang="zh-CN" dirty="0" smtClean="0">
                <a:solidFill>
                  <a:srgbClr val="FF0000"/>
                </a:solidFill>
              </a:rPr>
              <a:t>分类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classification)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67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MPLS </a:t>
            </a:r>
            <a:r>
              <a:rPr lang="zh-CN" altLang="en-US"/>
              <a:t>的基本工作过程 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9750" indent="-539750">
              <a:buNone/>
            </a:pPr>
            <a:r>
              <a:rPr lang="en-US" altLang="zh-CN" sz="2800" dirty="0" smtClean="0"/>
              <a:t>(</a:t>
            </a:r>
            <a:r>
              <a:rPr lang="en-US" altLang="zh-CN" sz="2800" dirty="0"/>
              <a:t>3</a:t>
            </a:r>
            <a:r>
              <a:rPr lang="en-US" altLang="zh-CN" sz="2800" dirty="0" smtClean="0"/>
              <a:t>) </a:t>
            </a:r>
            <a:r>
              <a:rPr lang="zh-CN" altLang="zh-CN" sz="2800" dirty="0" smtClean="0"/>
              <a:t>一</a:t>
            </a:r>
            <a:r>
              <a:rPr lang="zh-CN" altLang="zh-CN" sz="2800" dirty="0"/>
              <a:t>个标记仅仅在两个标记交换</a:t>
            </a:r>
            <a:r>
              <a:rPr lang="zh-CN" altLang="zh-CN" sz="2800" dirty="0" smtClean="0"/>
              <a:t>路由器</a:t>
            </a:r>
            <a:r>
              <a:rPr lang="en-US" altLang="zh-CN" sz="2800" dirty="0" smtClean="0"/>
              <a:t> LSR </a:t>
            </a:r>
            <a:r>
              <a:rPr lang="zh-CN" altLang="zh-CN" sz="2800" dirty="0" smtClean="0"/>
              <a:t>之间</a:t>
            </a:r>
            <a:r>
              <a:rPr lang="zh-CN" altLang="zh-CN" sz="2800" dirty="0"/>
              <a:t>才有意义。分组每经过一</a:t>
            </a:r>
            <a:r>
              <a:rPr lang="zh-CN" altLang="zh-CN" sz="2800" dirty="0" smtClean="0"/>
              <a:t>个</a:t>
            </a:r>
            <a:r>
              <a:rPr lang="en-US" altLang="zh-CN" sz="2800" dirty="0" smtClean="0"/>
              <a:t> LSR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LSR </a:t>
            </a:r>
            <a:r>
              <a:rPr lang="zh-CN" altLang="zh-CN" sz="2800" dirty="0" smtClean="0"/>
              <a:t>就要</a:t>
            </a:r>
            <a:r>
              <a:rPr lang="zh-CN" altLang="zh-CN" sz="2800" dirty="0"/>
              <a:t>做</a:t>
            </a:r>
            <a:r>
              <a:rPr lang="zh-CN" altLang="zh-CN" sz="2800" dirty="0">
                <a:solidFill>
                  <a:srgbClr val="FF0000"/>
                </a:solidFill>
              </a:rPr>
              <a:t>两件</a:t>
            </a:r>
            <a:r>
              <a:rPr lang="zh-CN" altLang="zh-CN" sz="2800" dirty="0" smtClean="0">
                <a:solidFill>
                  <a:srgbClr val="FF0000"/>
                </a:solidFill>
              </a:rPr>
              <a:t>事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zh-CN" altLang="zh-CN" sz="2800" dirty="0" smtClean="0"/>
              <a:t>一</a:t>
            </a:r>
            <a:r>
              <a:rPr lang="zh-CN" altLang="zh-CN" sz="2800" dirty="0"/>
              <a:t>是</a:t>
            </a:r>
            <a:r>
              <a:rPr lang="zh-CN" altLang="zh-CN" sz="2800" dirty="0">
                <a:solidFill>
                  <a:srgbClr val="FF0000"/>
                </a:solidFill>
              </a:rPr>
              <a:t>转发，</a:t>
            </a:r>
            <a:r>
              <a:rPr lang="zh-CN" altLang="zh-CN" sz="2800" dirty="0"/>
              <a:t>二是更换新的</a:t>
            </a:r>
            <a:r>
              <a:rPr lang="zh-CN" altLang="zh-CN" sz="2800" dirty="0" smtClean="0"/>
              <a:t>标记</a:t>
            </a:r>
            <a:r>
              <a:rPr lang="zh-CN" altLang="en-US" sz="2800" dirty="0" smtClean="0"/>
              <a:t>，</a:t>
            </a:r>
            <a:r>
              <a:rPr lang="zh-CN" altLang="zh-CN" sz="2800" dirty="0"/>
              <a:t>即把入标记更换成为出标记。这</a:t>
            </a:r>
            <a:r>
              <a:rPr lang="zh-CN" altLang="zh-CN" sz="2800" dirty="0" smtClean="0"/>
              <a:t>就</a:t>
            </a:r>
            <a:r>
              <a:rPr lang="zh-CN" altLang="en-US" sz="2800" dirty="0" smtClean="0"/>
              <a:t>叫做</a:t>
            </a:r>
            <a:r>
              <a:rPr lang="zh-CN" altLang="zh-CN" sz="2800" dirty="0" smtClean="0">
                <a:solidFill>
                  <a:srgbClr val="FF0000"/>
                </a:solidFill>
              </a:rPr>
              <a:t>标记对换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label swapping)</a:t>
            </a:r>
            <a:r>
              <a:rPr lang="zh-CN" altLang="en-US" sz="2800" dirty="0"/>
              <a:t>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0186804"/>
              </p:ext>
            </p:extLst>
          </p:nvPr>
        </p:nvGraphicFramePr>
        <p:xfrm>
          <a:off x="2072680" y="3689474"/>
          <a:ext cx="6408716" cy="11076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02179"/>
                <a:gridCol w="1602179"/>
                <a:gridCol w="1602179"/>
                <a:gridCol w="1602179"/>
              </a:tblGrid>
              <a:tr h="553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入接口</a:t>
                      </a:r>
                      <a:endParaRPr lang="zh-CN" sz="2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入标记</a:t>
                      </a:r>
                      <a:endParaRPr lang="zh-CN" sz="2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出接口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出标记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</a:tr>
              <a:tr h="553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</a:t>
                      </a:r>
                      <a:endParaRPr lang="zh-CN" sz="28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3</a:t>
                      </a:r>
                      <a:endParaRPr lang="zh-CN" sz="28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  <a:endParaRPr lang="zh-CN" sz="2800" b="1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</a:t>
                      </a:r>
                      <a:endParaRPr lang="zh-CN" sz="2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441017" y="321297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lt"/>
                <a:ea typeface="黑体" pitchFamily="2" charset="-122"/>
              </a:rPr>
              <a:t>转发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表</a:t>
            </a:r>
          </a:p>
        </p:txBody>
      </p:sp>
      <p:sp>
        <p:nvSpPr>
          <p:cNvPr id="7" name="矩形 6"/>
          <p:cNvSpPr/>
          <p:nvPr/>
        </p:nvSpPr>
        <p:spPr>
          <a:xfrm>
            <a:off x="992560" y="5036983"/>
            <a:ext cx="8424936" cy="1384995"/>
          </a:xfrm>
          <a:prstGeom prst="rect">
            <a:avLst/>
          </a:prstGeom>
          <a:solidFill>
            <a:srgbClr val="66FF66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项目含义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：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从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入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接口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0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收到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一个入标记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为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3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的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IP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数据报</a:t>
            </a:r>
            <a:r>
              <a:rPr lang="zh-CN" altLang="en-US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，转发时，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应当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把该</a:t>
            </a:r>
            <a:r>
              <a:rPr lang="en-US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IP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数据报从出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接口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1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转发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出去，同时把标记对换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为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1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36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MPLS </a:t>
            </a:r>
            <a:r>
              <a:rPr lang="zh-CN" altLang="en-US"/>
              <a:t>的基本工作过程 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9750" indent="-539750">
              <a:buFont typeface="Wingdings" pitchFamily="2" charset="2"/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4) </a:t>
            </a:r>
            <a:r>
              <a:rPr lang="zh-CN" altLang="en-US" dirty="0"/>
              <a:t>当分组离开 </a:t>
            </a:r>
            <a:r>
              <a:rPr lang="en-US" altLang="zh-CN" dirty="0"/>
              <a:t>MPLS </a:t>
            </a:r>
            <a:r>
              <a:rPr lang="zh-CN" altLang="en-US" dirty="0"/>
              <a:t>域时，</a:t>
            </a:r>
            <a:r>
              <a:rPr lang="en-US" altLang="zh-CN" dirty="0"/>
              <a:t>MPLS </a:t>
            </a:r>
            <a:r>
              <a:rPr lang="zh-CN" altLang="en-US" dirty="0">
                <a:solidFill>
                  <a:srgbClr val="FF0000"/>
                </a:solidFill>
              </a:rPr>
              <a:t>出口结点把分组的标记去除。</a:t>
            </a:r>
            <a:r>
              <a:rPr lang="zh-CN" altLang="en-US" dirty="0"/>
              <a:t>再以后就按照一般分组的转发方法进行转发。</a:t>
            </a:r>
          </a:p>
        </p:txBody>
      </p:sp>
      <p:sp>
        <p:nvSpPr>
          <p:cNvPr id="2" name="矩形 1"/>
          <p:cNvSpPr/>
          <p:nvPr/>
        </p:nvSpPr>
        <p:spPr>
          <a:xfrm>
            <a:off x="848544" y="3140968"/>
            <a:ext cx="8712968" cy="2259080"/>
          </a:xfrm>
          <a:prstGeom prst="rect">
            <a:avLst/>
          </a:prstGeom>
          <a:solidFill>
            <a:srgbClr val="CCECFF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上述的这种“</a:t>
            </a:r>
            <a:r>
              <a:rPr lang="zh-CN" altLang="zh-CN" sz="3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由</a:t>
            </a:r>
            <a:r>
              <a:rPr lang="zh-CN" altLang="zh-CN" sz="32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入口</a:t>
            </a:r>
            <a:r>
              <a:rPr lang="en-US" altLang="zh-CN" sz="32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 LSR </a:t>
            </a:r>
            <a:r>
              <a:rPr lang="zh-CN" altLang="zh-CN" sz="32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确定进入</a:t>
            </a:r>
            <a:r>
              <a:rPr lang="en-US" altLang="zh-CN" sz="32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 MPLS </a:t>
            </a:r>
            <a:r>
              <a:rPr lang="zh-CN" altLang="zh-CN" sz="32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域</a:t>
            </a:r>
            <a:r>
              <a:rPr lang="zh-CN" altLang="zh-CN" sz="3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以后的转发路径</a:t>
            </a:r>
            <a:r>
              <a:rPr lang="zh-CN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”称为</a:t>
            </a:r>
            <a:r>
              <a:rPr lang="zh-CN" altLang="zh-CN" sz="3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显式</a:t>
            </a:r>
            <a:r>
              <a:rPr lang="zh-CN" altLang="zh-CN" sz="32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路由选择</a:t>
            </a:r>
            <a:r>
              <a:rPr lang="en-US" altLang="zh-CN" sz="32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 </a:t>
            </a:r>
            <a:r>
              <a:rPr lang="en-US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explicit routing)</a:t>
            </a:r>
            <a:r>
              <a:rPr lang="zh-CN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，它和互联网中通常使用的“每一个路由器</a:t>
            </a:r>
            <a:r>
              <a:rPr lang="zh-CN" altLang="zh-CN" sz="32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逐跳</a:t>
            </a:r>
            <a:r>
              <a:rPr lang="zh-CN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进行路由选择”有着很大的区别。</a:t>
            </a:r>
          </a:p>
        </p:txBody>
      </p:sp>
    </p:spTree>
    <p:extLst>
      <p:ext uri="{BB962C8B-B14F-4D97-AF65-F5344CB8AC3E}">
        <p14:creationId xmlns="" xmlns:p14="http://schemas.microsoft.com/office/powerpoint/2010/main" val="32740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>
              <a:buFontTx/>
              <a:buAutoNum type="arabicPeriod" startAt="2"/>
            </a:pPr>
            <a:r>
              <a:rPr lang="zh-CN" altLang="en-US" dirty="0"/>
              <a:t>转发等价类 </a:t>
            </a:r>
            <a:r>
              <a:rPr lang="en-US" altLang="zh-CN" dirty="0" smtClean="0"/>
              <a:t>FEC</a:t>
            </a:r>
            <a:endParaRPr lang="en-US" altLang="zh-CN" dirty="0"/>
          </a:p>
        </p:txBody>
      </p:sp>
      <p:sp>
        <p:nvSpPr>
          <p:cNvPr id="96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MPLS </a:t>
            </a:r>
            <a:r>
              <a:rPr lang="zh-CN" altLang="zh-CN" dirty="0" smtClean="0"/>
              <a:t>有</a:t>
            </a:r>
            <a:r>
              <a:rPr lang="zh-CN" altLang="zh-CN" dirty="0"/>
              <a:t>个很重要的概念就是转发</a:t>
            </a:r>
            <a:r>
              <a:rPr lang="zh-CN" altLang="zh-CN" dirty="0" smtClean="0"/>
              <a:t>等价类</a:t>
            </a:r>
            <a:r>
              <a:rPr lang="en-US" altLang="zh-CN" dirty="0" smtClean="0"/>
              <a:t> FEC </a:t>
            </a:r>
            <a:r>
              <a:rPr lang="en-US" altLang="zh-CN" dirty="0"/>
              <a:t>(Forwarding Equivalence Class)</a:t>
            </a:r>
            <a:r>
              <a:rPr lang="zh-CN" altLang="zh-CN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转发等价类</a:t>
            </a:r>
            <a:r>
              <a:rPr lang="zh-CN" altLang="en-US" dirty="0" smtClean="0"/>
              <a:t>”就是</a:t>
            </a:r>
            <a:r>
              <a:rPr lang="zh-CN" altLang="en-US" dirty="0"/>
              <a:t>路由器</a:t>
            </a:r>
            <a:r>
              <a:rPr lang="zh-CN" altLang="en-US" dirty="0">
                <a:solidFill>
                  <a:srgbClr val="FF0000"/>
                </a:solidFill>
              </a:rPr>
              <a:t>按照同样方式对待</a:t>
            </a:r>
            <a:r>
              <a:rPr lang="zh-CN" altLang="en-US" dirty="0"/>
              <a:t>的分组的集合。 </a:t>
            </a:r>
          </a:p>
        </p:txBody>
      </p:sp>
      <p:sp>
        <p:nvSpPr>
          <p:cNvPr id="2" name="矩形 1"/>
          <p:cNvSpPr/>
          <p:nvPr/>
        </p:nvSpPr>
        <p:spPr>
          <a:xfrm>
            <a:off x="1064568" y="3645024"/>
            <a:ext cx="8208912" cy="1717393"/>
          </a:xfrm>
          <a:prstGeom prst="rect">
            <a:avLst/>
          </a:prstGeom>
          <a:solidFill>
            <a:srgbClr val="66FFFF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“</a:t>
            </a: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按照同样方式对待</a:t>
            </a:r>
            <a:r>
              <a:rPr lang="zh-CN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”</a:t>
            </a:r>
            <a:r>
              <a:rPr lang="zh-CN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表示</a:t>
            </a:r>
            <a:r>
              <a:rPr lang="zh-CN" altLang="en-US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：</a:t>
            </a:r>
            <a:r>
              <a:rPr lang="zh-CN" altLang="zh-CN" sz="32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从</a:t>
            </a:r>
            <a:r>
              <a:rPr lang="zh-CN" altLang="zh-CN" sz="32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同样接口转发到同样的下一跳地址，并且具有同样服务类别和同样丢弃优先级等。</a:t>
            </a:r>
            <a:endParaRPr lang="zh-CN" altLang="en-US" sz="3200" b="1" dirty="0">
              <a:solidFill>
                <a:srgbClr val="000066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97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>
              <a:buFontTx/>
              <a:buAutoNum type="arabicPeriod" startAt="2"/>
            </a:pPr>
            <a:r>
              <a:rPr lang="zh-CN" altLang="en-US" dirty="0"/>
              <a:t>转发等价类 </a:t>
            </a:r>
            <a:r>
              <a:rPr lang="en-US" altLang="zh-CN" dirty="0" smtClean="0"/>
              <a:t>FEC</a:t>
            </a:r>
            <a:endParaRPr lang="en-US" altLang="zh-CN" dirty="0"/>
          </a:p>
        </p:txBody>
      </p:sp>
      <p:sp>
        <p:nvSpPr>
          <p:cNvPr id="962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划分 </a:t>
            </a:r>
            <a:r>
              <a:rPr lang="en-US" altLang="zh-CN" dirty="0"/>
              <a:t>FEC </a:t>
            </a:r>
            <a:r>
              <a:rPr lang="zh-CN" altLang="en-US" dirty="0"/>
              <a:t>的方法不受什么限制，这都由网络管理员来控制，因此非常灵活。</a:t>
            </a:r>
          </a:p>
          <a:p>
            <a:r>
              <a:rPr lang="zh-CN" altLang="en-US" dirty="0"/>
              <a:t>入口结点并不是给每一个分组指派一个不同的标记，而是</a:t>
            </a:r>
            <a:r>
              <a:rPr lang="zh-CN" altLang="en-US" dirty="0">
                <a:solidFill>
                  <a:srgbClr val="FF0000"/>
                </a:solidFill>
              </a:rPr>
              <a:t>将属于同样 </a:t>
            </a:r>
            <a:r>
              <a:rPr lang="en-US" altLang="zh-CN" dirty="0">
                <a:solidFill>
                  <a:srgbClr val="FF0000"/>
                </a:solidFill>
              </a:rPr>
              <a:t>FEC </a:t>
            </a:r>
            <a:r>
              <a:rPr lang="zh-CN" altLang="en-US" dirty="0">
                <a:solidFill>
                  <a:srgbClr val="FF0000"/>
                </a:solidFill>
              </a:rPr>
              <a:t>的分组都指派同样的标记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FEC </a:t>
            </a:r>
            <a:r>
              <a:rPr lang="zh-CN" altLang="en-US" dirty="0">
                <a:solidFill>
                  <a:srgbClr val="FF0000"/>
                </a:solidFill>
              </a:rPr>
              <a:t>和标记是一一对应的关系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750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FEC </a:t>
            </a:r>
            <a:r>
              <a:rPr lang="zh-CN" altLang="en-US" dirty="0"/>
              <a:t>用于负载平衡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92560" y="1216619"/>
            <a:ext cx="7992888" cy="2263477"/>
            <a:chOff x="992560" y="1216619"/>
            <a:chExt cx="7992888" cy="2263477"/>
          </a:xfrm>
        </p:grpSpPr>
        <p:sp>
          <p:nvSpPr>
            <p:cNvPr id="963587" name="Line 3"/>
            <p:cNvSpPr>
              <a:spLocks noChangeShapeType="1"/>
            </p:cNvSpPr>
            <p:nvPr/>
          </p:nvSpPr>
          <p:spPr bwMode="auto">
            <a:xfrm>
              <a:off x="1736750" y="1510305"/>
              <a:ext cx="1061112" cy="54768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588" name="Line 4"/>
            <p:cNvSpPr>
              <a:spLocks noChangeShapeType="1"/>
            </p:cNvSpPr>
            <p:nvPr/>
          </p:nvSpPr>
          <p:spPr bwMode="auto">
            <a:xfrm flipV="1">
              <a:off x="1736749" y="2097680"/>
              <a:ext cx="1176338" cy="78898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589" name="Line 5"/>
            <p:cNvSpPr>
              <a:spLocks noChangeShapeType="1"/>
            </p:cNvSpPr>
            <p:nvPr/>
          </p:nvSpPr>
          <p:spPr bwMode="auto">
            <a:xfrm flipV="1">
              <a:off x="2976720" y="1523005"/>
              <a:ext cx="2325158" cy="53498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590" name="Line 6"/>
            <p:cNvSpPr>
              <a:spLocks noChangeShapeType="1"/>
            </p:cNvSpPr>
            <p:nvPr/>
          </p:nvSpPr>
          <p:spPr bwMode="auto">
            <a:xfrm>
              <a:off x="5367230" y="1510306"/>
              <a:ext cx="1795463" cy="6588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591" name="Line 7"/>
            <p:cNvSpPr>
              <a:spLocks noChangeShapeType="1"/>
            </p:cNvSpPr>
            <p:nvPr/>
          </p:nvSpPr>
          <p:spPr bwMode="auto">
            <a:xfrm>
              <a:off x="2887291" y="2057993"/>
              <a:ext cx="1128183" cy="7858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592" name="Line 8"/>
            <p:cNvSpPr>
              <a:spLocks noChangeShapeType="1"/>
            </p:cNvSpPr>
            <p:nvPr/>
          </p:nvSpPr>
          <p:spPr bwMode="auto">
            <a:xfrm flipV="1">
              <a:off x="4125541" y="2843806"/>
              <a:ext cx="2178976" cy="428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593" name="Line 9"/>
            <p:cNvSpPr>
              <a:spLocks noChangeShapeType="1"/>
            </p:cNvSpPr>
            <p:nvPr/>
          </p:nvSpPr>
          <p:spPr bwMode="auto">
            <a:xfrm flipV="1">
              <a:off x="6519491" y="2169118"/>
              <a:ext cx="727471" cy="6270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594" name="Line 10"/>
            <p:cNvSpPr>
              <a:spLocks noChangeShapeType="1"/>
            </p:cNvSpPr>
            <p:nvPr/>
          </p:nvSpPr>
          <p:spPr bwMode="auto">
            <a:xfrm flipV="1">
              <a:off x="7319193" y="1553168"/>
              <a:ext cx="990600" cy="5969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595" name="Line 11"/>
            <p:cNvSpPr>
              <a:spLocks noChangeShapeType="1"/>
            </p:cNvSpPr>
            <p:nvPr/>
          </p:nvSpPr>
          <p:spPr bwMode="auto">
            <a:xfrm>
              <a:off x="7315754" y="2197694"/>
              <a:ext cx="925248" cy="61753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963596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723" y="1967505"/>
              <a:ext cx="538295" cy="26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63597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252" y="2700930"/>
              <a:ext cx="536575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63598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703" y="2700930"/>
              <a:ext cx="536575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63599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1477" y="2057993"/>
              <a:ext cx="536575" cy="258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63600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7793" y="1415055"/>
              <a:ext cx="536575" cy="26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63601" name="Picture 1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902" y="2426294"/>
              <a:ext cx="490141" cy="484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3602" name="Picture 1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902" y="1232493"/>
              <a:ext cx="490141" cy="481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3603" name="Picture 1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4308" y="2426294"/>
              <a:ext cx="493581" cy="484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3604" name="Picture 2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4308" y="1232493"/>
              <a:ext cx="493581" cy="481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3605" name="Freeform 21"/>
            <p:cNvSpPr>
              <a:spLocks/>
            </p:cNvSpPr>
            <p:nvPr/>
          </p:nvSpPr>
          <p:spPr bwMode="auto">
            <a:xfrm>
              <a:off x="3231249" y="1322981"/>
              <a:ext cx="3740546" cy="631825"/>
            </a:xfrm>
            <a:custGeom>
              <a:avLst/>
              <a:gdLst>
                <a:gd name="T0" fmla="*/ 0 w 2028"/>
                <a:gd name="T1" fmla="*/ 252 h 330"/>
                <a:gd name="T2" fmla="*/ 174 w 2028"/>
                <a:gd name="T3" fmla="*/ 210 h 330"/>
                <a:gd name="T4" fmla="*/ 357 w 2028"/>
                <a:gd name="T5" fmla="*/ 164 h 330"/>
                <a:gd name="T6" fmla="*/ 634 w 2028"/>
                <a:gd name="T7" fmla="*/ 97 h 330"/>
                <a:gd name="T8" fmla="*/ 1098 w 2028"/>
                <a:gd name="T9" fmla="*/ 6 h 330"/>
                <a:gd name="T10" fmla="*/ 1374 w 2028"/>
                <a:gd name="T11" fmla="*/ 60 h 330"/>
                <a:gd name="T12" fmla="*/ 1531 w 2028"/>
                <a:gd name="T13" fmla="*/ 119 h 330"/>
                <a:gd name="T14" fmla="*/ 1746 w 2028"/>
                <a:gd name="T15" fmla="*/ 210 h 330"/>
                <a:gd name="T16" fmla="*/ 2028 w 2028"/>
                <a:gd name="T1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8" h="330">
                  <a:moveTo>
                    <a:pt x="0" y="252"/>
                  </a:moveTo>
                  <a:cubicBezTo>
                    <a:pt x="28" y="245"/>
                    <a:pt x="115" y="225"/>
                    <a:pt x="174" y="210"/>
                  </a:cubicBezTo>
                  <a:cubicBezTo>
                    <a:pt x="233" y="195"/>
                    <a:pt x="280" y="183"/>
                    <a:pt x="357" y="164"/>
                  </a:cubicBezTo>
                  <a:cubicBezTo>
                    <a:pt x="434" y="145"/>
                    <a:pt x="511" y="123"/>
                    <a:pt x="634" y="97"/>
                  </a:cubicBezTo>
                  <a:cubicBezTo>
                    <a:pt x="757" y="71"/>
                    <a:pt x="975" y="12"/>
                    <a:pt x="1098" y="6"/>
                  </a:cubicBezTo>
                  <a:cubicBezTo>
                    <a:pt x="1221" y="0"/>
                    <a:pt x="1302" y="41"/>
                    <a:pt x="1374" y="60"/>
                  </a:cubicBezTo>
                  <a:cubicBezTo>
                    <a:pt x="1446" y="79"/>
                    <a:pt x="1469" y="94"/>
                    <a:pt x="1531" y="119"/>
                  </a:cubicBezTo>
                  <a:cubicBezTo>
                    <a:pt x="1593" y="144"/>
                    <a:pt x="1663" y="175"/>
                    <a:pt x="1746" y="210"/>
                  </a:cubicBezTo>
                  <a:cubicBezTo>
                    <a:pt x="1829" y="245"/>
                    <a:pt x="1969" y="305"/>
                    <a:pt x="2028" y="330"/>
                  </a:cubicBezTo>
                </a:path>
              </a:pathLst>
            </a:custGeom>
            <a:noFill/>
            <a:ln w="762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606" name="Line 22"/>
            <p:cNvSpPr>
              <a:spLocks noChangeShapeType="1"/>
            </p:cNvSpPr>
            <p:nvPr/>
          </p:nvSpPr>
          <p:spPr bwMode="auto">
            <a:xfrm>
              <a:off x="2089307" y="1510305"/>
              <a:ext cx="687917" cy="37623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607" name="Line 23"/>
            <p:cNvSpPr>
              <a:spLocks noChangeShapeType="1"/>
            </p:cNvSpPr>
            <p:nvPr/>
          </p:nvSpPr>
          <p:spPr bwMode="auto">
            <a:xfrm>
              <a:off x="7293397" y="2381843"/>
              <a:ext cx="665559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608" name="Line 24"/>
            <p:cNvSpPr>
              <a:spLocks noChangeShapeType="1"/>
            </p:cNvSpPr>
            <p:nvPr/>
          </p:nvSpPr>
          <p:spPr bwMode="auto">
            <a:xfrm flipV="1">
              <a:off x="2022235" y="2150069"/>
              <a:ext cx="498740" cy="3317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609" name="Line 25"/>
            <p:cNvSpPr>
              <a:spLocks noChangeShapeType="1"/>
            </p:cNvSpPr>
            <p:nvPr/>
          </p:nvSpPr>
          <p:spPr bwMode="auto">
            <a:xfrm flipV="1">
              <a:off x="7319193" y="1576981"/>
              <a:ext cx="675879" cy="3905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610" name="Text Box 26"/>
            <p:cNvSpPr txBox="1">
              <a:spLocks noChangeArrowheads="1"/>
            </p:cNvSpPr>
            <p:nvPr/>
          </p:nvSpPr>
          <p:spPr bwMode="auto">
            <a:xfrm>
              <a:off x="6894405" y="15341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  <p:sp>
          <p:nvSpPr>
            <p:cNvPr id="963611" name="Text Box 27"/>
            <p:cNvSpPr txBox="1">
              <a:spLocks noChangeArrowheads="1"/>
            </p:cNvSpPr>
            <p:nvPr/>
          </p:nvSpPr>
          <p:spPr bwMode="auto">
            <a:xfrm>
              <a:off x="5021552" y="1518244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963612" name="Text Box 28"/>
            <p:cNvSpPr txBox="1">
              <a:spLocks noChangeArrowheads="1"/>
            </p:cNvSpPr>
            <p:nvPr/>
          </p:nvSpPr>
          <p:spPr bwMode="auto">
            <a:xfrm>
              <a:off x="2677476" y="143886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963613" name="Text Box 29"/>
            <p:cNvSpPr txBox="1">
              <a:spLocks noChangeArrowheads="1"/>
            </p:cNvSpPr>
            <p:nvPr/>
          </p:nvSpPr>
          <p:spPr bwMode="auto">
            <a:xfrm>
              <a:off x="1014918" y="1216619"/>
              <a:ext cx="521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963614" name="Text Box 30"/>
            <p:cNvSpPr txBox="1">
              <a:spLocks noChangeArrowheads="1"/>
            </p:cNvSpPr>
            <p:nvPr/>
          </p:nvSpPr>
          <p:spPr bwMode="auto">
            <a:xfrm>
              <a:off x="6209929" y="2283419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</a:t>
              </a:r>
            </a:p>
          </p:txBody>
        </p:sp>
        <p:sp>
          <p:nvSpPr>
            <p:cNvPr id="963615" name="Text Box 31"/>
            <p:cNvSpPr txBox="1">
              <a:spLocks noChangeArrowheads="1"/>
            </p:cNvSpPr>
            <p:nvPr/>
          </p:nvSpPr>
          <p:spPr bwMode="auto">
            <a:xfrm>
              <a:off x="3760945" y="2204044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963616" name="Text Box 32"/>
            <p:cNvSpPr txBox="1">
              <a:spLocks noChangeArrowheads="1"/>
            </p:cNvSpPr>
            <p:nvPr/>
          </p:nvSpPr>
          <p:spPr bwMode="auto">
            <a:xfrm>
              <a:off x="992560" y="2375494"/>
              <a:ext cx="521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963617" name="Text Box 33"/>
            <p:cNvSpPr txBox="1">
              <a:spLocks noChangeArrowheads="1"/>
            </p:cNvSpPr>
            <p:nvPr/>
          </p:nvSpPr>
          <p:spPr bwMode="auto">
            <a:xfrm>
              <a:off x="8464151" y="1256306"/>
              <a:ext cx="521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</a:p>
          </p:txBody>
        </p:sp>
        <p:sp>
          <p:nvSpPr>
            <p:cNvPr id="963618" name="Text Box 34"/>
            <p:cNvSpPr txBox="1">
              <a:spLocks noChangeArrowheads="1"/>
            </p:cNvSpPr>
            <p:nvPr/>
          </p:nvSpPr>
          <p:spPr bwMode="auto">
            <a:xfrm>
              <a:off x="8431474" y="2461219"/>
              <a:ext cx="521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4</a:t>
              </a:r>
            </a:p>
          </p:txBody>
        </p:sp>
        <p:sp>
          <p:nvSpPr>
            <p:cNvPr id="963619" name="Text Box 35"/>
            <p:cNvSpPr txBox="1">
              <a:spLocks noChangeArrowheads="1"/>
            </p:cNvSpPr>
            <p:nvPr/>
          </p:nvSpPr>
          <p:spPr bwMode="auto">
            <a:xfrm>
              <a:off x="2084147" y="3018431"/>
              <a:ext cx="68144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+mn-lt"/>
                  <a:ea typeface="黑体" pitchFamily="2" charset="-122"/>
                </a:rPr>
                <a:t>(a) </a:t>
              </a:r>
              <a:r>
                <a:rPr kumimoji="1" lang="zh-CN" altLang="en-US" sz="2400" b="1" dirty="0">
                  <a:latin typeface="+mn-lt"/>
                  <a:ea typeface="黑体" pitchFamily="2" charset="-122"/>
                </a:rPr>
                <a:t>传统路由选择协议使最短路径 </a:t>
              </a:r>
              <a:r>
                <a:rPr kumimoji="1" lang="en-US" altLang="zh-CN" sz="2400" b="1" dirty="0">
                  <a:latin typeface="+mn-lt"/>
                  <a:ea typeface="黑体" pitchFamily="2" charset="-122"/>
                </a:rPr>
                <a:t>A→B→C </a:t>
              </a:r>
              <a:r>
                <a:rPr kumimoji="1" lang="zh-CN" altLang="en-US" sz="2400" b="1" dirty="0">
                  <a:latin typeface="+mn-lt"/>
                  <a:ea typeface="黑体" pitchFamily="2" charset="-122"/>
                </a:rPr>
                <a:t>过载 </a:t>
              </a:r>
            </a:p>
          </p:txBody>
        </p:sp>
      </p:grpSp>
      <p:grpSp>
        <p:nvGrpSpPr>
          <p:cNvPr id="963620" name="Group 36"/>
          <p:cNvGrpSpPr>
            <a:grpSpLocks/>
          </p:cNvGrpSpPr>
          <p:nvPr/>
        </p:nvGrpSpPr>
        <p:grpSpPr bwMode="auto">
          <a:xfrm>
            <a:off x="992081" y="3675658"/>
            <a:ext cx="7978113" cy="2695576"/>
            <a:chOff x="567" y="2240"/>
            <a:chExt cx="4639" cy="1698"/>
          </a:xfrm>
        </p:grpSpPr>
        <p:sp>
          <p:nvSpPr>
            <p:cNvPr id="963621" name="Line 37"/>
            <p:cNvSpPr>
              <a:spLocks noChangeShapeType="1"/>
            </p:cNvSpPr>
            <p:nvPr/>
          </p:nvSpPr>
          <p:spPr bwMode="auto">
            <a:xfrm>
              <a:off x="1000" y="2621"/>
              <a:ext cx="617" cy="34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622" name="Line 38"/>
            <p:cNvSpPr>
              <a:spLocks noChangeShapeType="1"/>
            </p:cNvSpPr>
            <p:nvPr/>
          </p:nvSpPr>
          <p:spPr bwMode="auto">
            <a:xfrm flipV="1">
              <a:off x="1000" y="2993"/>
              <a:ext cx="684" cy="49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623" name="Line 39"/>
            <p:cNvSpPr>
              <a:spLocks noChangeShapeType="1"/>
            </p:cNvSpPr>
            <p:nvPr/>
          </p:nvSpPr>
          <p:spPr bwMode="auto">
            <a:xfrm flipV="1">
              <a:off x="1721" y="2630"/>
              <a:ext cx="1352" cy="3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624" name="Line 40"/>
            <p:cNvSpPr>
              <a:spLocks noChangeShapeType="1"/>
            </p:cNvSpPr>
            <p:nvPr/>
          </p:nvSpPr>
          <p:spPr bwMode="auto">
            <a:xfrm>
              <a:off x="3111" y="2621"/>
              <a:ext cx="1044" cy="41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625" name="Line 41"/>
            <p:cNvSpPr>
              <a:spLocks noChangeShapeType="1"/>
            </p:cNvSpPr>
            <p:nvPr/>
          </p:nvSpPr>
          <p:spPr bwMode="auto">
            <a:xfrm>
              <a:off x="1669" y="2968"/>
              <a:ext cx="656" cy="49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626" name="Line 42"/>
            <p:cNvSpPr>
              <a:spLocks noChangeShapeType="1"/>
            </p:cNvSpPr>
            <p:nvPr/>
          </p:nvSpPr>
          <p:spPr bwMode="auto">
            <a:xfrm flipV="1">
              <a:off x="2389" y="3478"/>
              <a:ext cx="1339" cy="1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627" name="Line 43"/>
            <p:cNvSpPr>
              <a:spLocks noChangeShapeType="1"/>
            </p:cNvSpPr>
            <p:nvPr/>
          </p:nvSpPr>
          <p:spPr bwMode="auto">
            <a:xfrm flipV="1">
              <a:off x="3781" y="3036"/>
              <a:ext cx="423" cy="39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628" name="Line 44"/>
            <p:cNvSpPr>
              <a:spLocks noChangeShapeType="1"/>
            </p:cNvSpPr>
            <p:nvPr/>
          </p:nvSpPr>
          <p:spPr bwMode="auto">
            <a:xfrm flipV="1">
              <a:off x="4246" y="2650"/>
              <a:ext cx="576" cy="3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629" name="Line 45"/>
            <p:cNvSpPr>
              <a:spLocks noChangeShapeType="1"/>
            </p:cNvSpPr>
            <p:nvPr/>
          </p:nvSpPr>
          <p:spPr bwMode="auto">
            <a:xfrm>
              <a:off x="4244" y="3056"/>
              <a:ext cx="538" cy="3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963630" name="Picture 4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198"/>
              <a:ext cx="285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3631" name="Picture 4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2446"/>
              <a:ext cx="285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3632" name="Picture 4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3198"/>
              <a:ext cx="28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3633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446"/>
              <a:ext cx="28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3634" name="Text Box 50"/>
            <p:cNvSpPr txBox="1">
              <a:spLocks noChangeArrowheads="1"/>
            </p:cNvSpPr>
            <p:nvPr/>
          </p:nvSpPr>
          <p:spPr bwMode="auto">
            <a:xfrm>
              <a:off x="4052" y="2506"/>
              <a:ext cx="2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  <p:sp>
          <p:nvSpPr>
            <p:cNvPr id="963635" name="Text Box 51"/>
            <p:cNvSpPr txBox="1">
              <a:spLocks noChangeArrowheads="1"/>
            </p:cNvSpPr>
            <p:nvPr/>
          </p:nvSpPr>
          <p:spPr bwMode="auto">
            <a:xfrm>
              <a:off x="2683" y="2240"/>
              <a:ext cx="2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963636" name="Text Box 52"/>
            <p:cNvSpPr txBox="1">
              <a:spLocks noChangeArrowheads="1"/>
            </p:cNvSpPr>
            <p:nvPr/>
          </p:nvSpPr>
          <p:spPr bwMode="auto">
            <a:xfrm>
              <a:off x="1518" y="2461"/>
              <a:ext cx="2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963637" name="Text Box 53"/>
            <p:cNvSpPr txBox="1">
              <a:spLocks noChangeArrowheads="1"/>
            </p:cNvSpPr>
            <p:nvPr/>
          </p:nvSpPr>
          <p:spPr bwMode="auto">
            <a:xfrm>
              <a:off x="574" y="2426"/>
              <a:ext cx="3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963638" name="Text Box 54"/>
            <p:cNvSpPr txBox="1">
              <a:spLocks noChangeArrowheads="1"/>
            </p:cNvSpPr>
            <p:nvPr/>
          </p:nvSpPr>
          <p:spPr bwMode="auto">
            <a:xfrm>
              <a:off x="567" y="3180"/>
              <a:ext cx="3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963639" name="Text Box 55"/>
            <p:cNvSpPr txBox="1">
              <a:spLocks noChangeArrowheads="1"/>
            </p:cNvSpPr>
            <p:nvPr/>
          </p:nvSpPr>
          <p:spPr bwMode="auto">
            <a:xfrm>
              <a:off x="4903" y="2467"/>
              <a:ext cx="3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</a:p>
          </p:txBody>
        </p:sp>
        <p:sp>
          <p:nvSpPr>
            <p:cNvPr id="963640" name="Text Box 56"/>
            <p:cNvSpPr txBox="1">
              <a:spLocks noChangeArrowheads="1"/>
            </p:cNvSpPr>
            <p:nvPr/>
          </p:nvSpPr>
          <p:spPr bwMode="auto">
            <a:xfrm>
              <a:off x="4882" y="3225"/>
              <a:ext cx="3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H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4</a:t>
              </a:r>
            </a:p>
          </p:txBody>
        </p:sp>
        <p:sp>
          <p:nvSpPr>
            <p:cNvPr id="963641" name="Text Box 57"/>
            <p:cNvSpPr txBox="1">
              <a:spLocks noChangeArrowheads="1"/>
            </p:cNvSpPr>
            <p:nvPr/>
          </p:nvSpPr>
          <p:spPr bwMode="auto">
            <a:xfrm>
              <a:off x="2196" y="2971"/>
              <a:ext cx="2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963642" name="Text Box 58"/>
            <p:cNvSpPr txBox="1">
              <a:spLocks noChangeArrowheads="1"/>
            </p:cNvSpPr>
            <p:nvPr/>
          </p:nvSpPr>
          <p:spPr bwMode="auto">
            <a:xfrm>
              <a:off x="3569" y="2893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</a:t>
              </a:r>
            </a:p>
          </p:txBody>
        </p:sp>
        <p:sp>
          <p:nvSpPr>
            <p:cNvPr id="963643" name="Text Box 59"/>
            <p:cNvSpPr txBox="1">
              <a:spLocks noChangeArrowheads="1"/>
            </p:cNvSpPr>
            <p:nvPr/>
          </p:nvSpPr>
          <p:spPr bwMode="auto">
            <a:xfrm>
              <a:off x="1321" y="3647"/>
              <a:ext cx="36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+mn-lt"/>
                  <a:ea typeface="黑体" pitchFamily="2" charset="-122"/>
                </a:rPr>
                <a:t>(b) </a:t>
              </a:r>
              <a:r>
                <a:rPr kumimoji="1" lang="zh-CN" altLang="en-US" sz="2400" b="1" dirty="0" smtClean="0">
                  <a:latin typeface="+mn-lt"/>
                  <a:ea typeface="黑体" pitchFamily="2" charset="-122"/>
                </a:rPr>
                <a:t>设置两种 </a:t>
              </a:r>
              <a:r>
                <a:rPr kumimoji="1" lang="en-US" altLang="zh-CN" sz="2400" b="1" dirty="0" smtClean="0">
                  <a:latin typeface="+mn-lt"/>
                  <a:ea typeface="黑体" pitchFamily="2" charset="-122"/>
                </a:rPr>
                <a:t>FEC</a:t>
              </a:r>
              <a:r>
                <a:rPr kumimoji="1" lang="zh-CN" altLang="en-US" sz="2400" b="1" dirty="0" smtClean="0">
                  <a:latin typeface="+mn-lt"/>
                  <a:ea typeface="黑体" pitchFamily="2" charset="-122"/>
                </a:rPr>
                <a:t>，利用 </a:t>
              </a:r>
              <a:r>
                <a:rPr kumimoji="1" lang="en-US" altLang="zh-CN" sz="2400" b="1" dirty="0">
                  <a:latin typeface="+mn-lt"/>
                  <a:ea typeface="黑体" pitchFamily="2" charset="-122"/>
                </a:rPr>
                <a:t>FEC </a:t>
              </a:r>
              <a:r>
                <a:rPr kumimoji="1" lang="zh-CN" altLang="en-US" sz="2400" b="1" dirty="0">
                  <a:latin typeface="+mn-lt"/>
                  <a:ea typeface="黑体" pitchFamily="2" charset="-122"/>
                </a:rPr>
                <a:t>使通信量分散</a:t>
              </a:r>
              <a:r>
                <a:rPr kumimoji="1" lang="zh-CN" altLang="en-US" sz="2000" b="1" dirty="0">
                  <a:latin typeface="+mn-lt"/>
                  <a:ea typeface="黑体" pitchFamily="2" charset="-122"/>
                </a:rPr>
                <a:t> </a:t>
              </a:r>
            </a:p>
          </p:txBody>
        </p:sp>
        <p:pic>
          <p:nvPicPr>
            <p:cNvPr id="963644" name="Picture 6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" y="2830"/>
              <a:ext cx="260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3645" name="Picture 6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5" y="3290"/>
              <a:ext cx="260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3646" name="Picture 6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2460"/>
              <a:ext cx="259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3647" name="Picture 6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" y="3320"/>
              <a:ext cx="260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3648" name="Picture 6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2910"/>
              <a:ext cx="259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3649" name="Freeform 65"/>
            <p:cNvSpPr>
              <a:spLocks/>
            </p:cNvSpPr>
            <p:nvPr/>
          </p:nvSpPr>
          <p:spPr bwMode="auto">
            <a:xfrm>
              <a:off x="1200" y="2545"/>
              <a:ext cx="3463" cy="393"/>
            </a:xfrm>
            <a:custGeom>
              <a:avLst/>
              <a:gdLst>
                <a:gd name="T0" fmla="*/ 0 w 3228"/>
                <a:gd name="T1" fmla="*/ 96 h 326"/>
                <a:gd name="T2" fmla="*/ 288 w 3228"/>
                <a:gd name="T3" fmla="*/ 234 h 326"/>
                <a:gd name="T4" fmla="*/ 480 w 3228"/>
                <a:gd name="T5" fmla="*/ 264 h 326"/>
                <a:gd name="T6" fmla="*/ 792 w 3228"/>
                <a:gd name="T7" fmla="*/ 210 h 326"/>
                <a:gd name="T8" fmla="*/ 975 w 3228"/>
                <a:gd name="T9" fmla="*/ 164 h 326"/>
                <a:gd name="T10" fmla="*/ 1252 w 3228"/>
                <a:gd name="T11" fmla="*/ 97 h 326"/>
                <a:gd name="T12" fmla="*/ 1716 w 3228"/>
                <a:gd name="T13" fmla="*/ 6 h 326"/>
                <a:gd name="T14" fmla="*/ 1992 w 3228"/>
                <a:gd name="T15" fmla="*/ 60 h 326"/>
                <a:gd name="T16" fmla="*/ 2149 w 3228"/>
                <a:gd name="T17" fmla="*/ 119 h 326"/>
                <a:gd name="T18" fmla="*/ 2364 w 3228"/>
                <a:gd name="T19" fmla="*/ 210 h 326"/>
                <a:gd name="T20" fmla="*/ 2646 w 3228"/>
                <a:gd name="T21" fmla="*/ 312 h 326"/>
                <a:gd name="T22" fmla="*/ 2874 w 3228"/>
                <a:gd name="T23" fmla="*/ 294 h 326"/>
                <a:gd name="T24" fmla="*/ 3060 w 3228"/>
                <a:gd name="T25" fmla="*/ 204 h 326"/>
                <a:gd name="T26" fmla="*/ 3228 w 3228"/>
                <a:gd name="T27" fmla="*/ 10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326">
                  <a:moveTo>
                    <a:pt x="0" y="96"/>
                  </a:moveTo>
                  <a:cubicBezTo>
                    <a:pt x="49" y="119"/>
                    <a:pt x="208" y="206"/>
                    <a:pt x="288" y="234"/>
                  </a:cubicBezTo>
                  <a:cubicBezTo>
                    <a:pt x="368" y="262"/>
                    <a:pt x="396" y="268"/>
                    <a:pt x="480" y="264"/>
                  </a:cubicBezTo>
                  <a:cubicBezTo>
                    <a:pt x="564" y="260"/>
                    <a:pt x="710" y="227"/>
                    <a:pt x="792" y="210"/>
                  </a:cubicBezTo>
                  <a:cubicBezTo>
                    <a:pt x="874" y="193"/>
                    <a:pt x="898" y="183"/>
                    <a:pt x="975" y="164"/>
                  </a:cubicBezTo>
                  <a:cubicBezTo>
                    <a:pt x="1052" y="145"/>
                    <a:pt x="1129" y="123"/>
                    <a:pt x="1252" y="97"/>
                  </a:cubicBezTo>
                  <a:cubicBezTo>
                    <a:pt x="1375" y="71"/>
                    <a:pt x="1593" y="12"/>
                    <a:pt x="1716" y="6"/>
                  </a:cubicBezTo>
                  <a:cubicBezTo>
                    <a:pt x="1839" y="0"/>
                    <a:pt x="1920" y="41"/>
                    <a:pt x="1992" y="60"/>
                  </a:cubicBezTo>
                  <a:cubicBezTo>
                    <a:pt x="2064" y="79"/>
                    <a:pt x="2087" y="94"/>
                    <a:pt x="2149" y="119"/>
                  </a:cubicBezTo>
                  <a:cubicBezTo>
                    <a:pt x="2211" y="144"/>
                    <a:pt x="2281" y="178"/>
                    <a:pt x="2364" y="210"/>
                  </a:cubicBezTo>
                  <a:cubicBezTo>
                    <a:pt x="2447" y="242"/>
                    <a:pt x="2561" y="298"/>
                    <a:pt x="2646" y="312"/>
                  </a:cubicBezTo>
                  <a:cubicBezTo>
                    <a:pt x="2731" y="326"/>
                    <a:pt x="2805" y="312"/>
                    <a:pt x="2874" y="294"/>
                  </a:cubicBezTo>
                  <a:cubicBezTo>
                    <a:pt x="2943" y="276"/>
                    <a:pt x="3001" y="235"/>
                    <a:pt x="3060" y="204"/>
                  </a:cubicBezTo>
                  <a:cubicBezTo>
                    <a:pt x="3119" y="173"/>
                    <a:pt x="3193" y="128"/>
                    <a:pt x="3228" y="108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963650" name="Freeform 66"/>
            <p:cNvSpPr>
              <a:spLocks/>
            </p:cNvSpPr>
            <p:nvPr/>
          </p:nvSpPr>
          <p:spPr bwMode="auto">
            <a:xfrm>
              <a:off x="1155" y="3130"/>
              <a:ext cx="3522" cy="470"/>
            </a:xfrm>
            <a:custGeom>
              <a:avLst/>
              <a:gdLst>
                <a:gd name="T0" fmla="*/ 0 w 3282"/>
                <a:gd name="T1" fmla="*/ 259 h 391"/>
                <a:gd name="T2" fmla="*/ 240 w 3282"/>
                <a:gd name="T3" fmla="*/ 116 h 391"/>
                <a:gd name="T4" fmla="*/ 498 w 3282"/>
                <a:gd name="T5" fmla="*/ 7 h 391"/>
                <a:gd name="T6" fmla="*/ 756 w 3282"/>
                <a:gd name="T7" fmla="*/ 157 h 391"/>
                <a:gd name="T8" fmla="*/ 1026 w 3282"/>
                <a:gd name="T9" fmla="*/ 349 h 391"/>
                <a:gd name="T10" fmla="*/ 1245 w 3282"/>
                <a:gd name="T11" fmla="*/ 385 h 391"/>
                <a:gd name="T12" fmla="*/ 1626 w 3282"/>
                <a:gd name="T13" fmla="*/ 385 h 391"/>
                <a:gd name="T14" fmla="*/ 2124 w 3282"/>
                <a:gd name="T15" fmla="*/ 385 h 391"/>
                <a:gd name="T16" fmla="*/ 2442 w 3282"/>
                <a:gd name="T17" fmla="*/ 349 h 391"/>
                <a:gd name="T18" fmla="*/ 2592 w 3282"/>
                <a:gd name="T19" fmla="*/ 277 h 391"/>
                <a:gd name="T20" fmla="*/ 2796 w 3282"/>
                <a:gd name="T21" fmla="*/ 91 h 391"/>
                <a:gd name="T22" fmla="*/ 2946 w 3282"/>
                <a:gd name="T23" fmla="*/ 67 h 391"/>
                <a:gd name="T24" fmla="*/ 3101 w 3282"/>
                <a:gd name="T25" fmla="*/ 160 h 391"/>
                <a:gd name="T26" fmla="*/ 3282 w 3282"/>
                <a:gd name="T2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82" h="391">
                  <a:moveTo>
                    <a:pt x="0" y="259"/>
                  </a:moveTo>
                  <a:cubicBezTo>
                    <a:pt x="39" y="235"/>
                    <a:pt x="157" y="158"/>
                    <a:pt x="240" y="116"/>
                  </a:cubicBezTo>
                  <a:cubicBezTo>
                    <a:pt x="323" y="74"/>
                    <a:pt x="412" y="0"/>
                    <a:pt x="498" y="7"/>
                  </a:cubicBezTo>
                  <a:cubicBezTo>
                    <a:pt x="584" y="14"/>
                    <a:pt x="668" y="100"/>
                    <a:pt x="756" y="157"/>
                  </a:cubicBezTo>
                  <a:cubicBezTo>
                    <a:pt x="844" y="214"/>
                    <a:pt x="945" y="311"/>
                    <a:pt x="1026" y="349"/>
                  </a:cubicBezTo>
                  <a:cubicBezTo>
                    <a:pt x="1107" y="387"/>
                    <a:pt x="1145" y="379"/>
                    <a:pt x="1245" y="385"/>
                  </a:cubicBezTo>
                  <a:cubicBezTo>
                    <a:pt x="1345" y="391"/>
                    <a:pt x="1480" y="385"/>
                    <a:pt x="1626" y="385"/>
                  </a:cubicBezTo>
                  <a:cubicBezTo>
                    <a:pt x="1772" y="385"/>
                    <a:pt x="1988" y="391"/>
                    <a:pt x="2124" y="385"/>
                  </a:cubicBezTo>
                  <a:cubicBezTo>
                    <a:pt x="2260" y="379"/>
                    <a:pt x="2364" y="367"/>
                    <a:pt x="2442" y="349"/>
                  </a:cubicBezTo>
                  <a:cubicBezTo>
                    <a:pt x="2520" y="331"/>
                    <a:pt x="2533" y="320"/>
                    <a:pt x="2592" y="277"/>
                  </a:cubicBezTo>
                  <a:cubicBezTo>
                    <a:pt x="2651" y="234"/>
                    <a:pt x="2737" y="126"/>
                    <a:pt x="2796" y="91"/>
                  </a:cubicBezTo>
                  <a:cubicBezTo>
                    <a:pt x="2855" y="56"/>
                    <a:pt x="2895" y="55"/>
                    <a:pt x="2946" y="67"/>
                  </a:cubicBezTo>
                  <a:cubicBezTo>
                    <a:pt x="2997" y="79"/>
                    <a:pt x="3045" y="126"/>
                    <a:pt x="3101" y="160"/>
                  </a:cubicBezTo>
                  <a:cubicBezTo>
                    <a:pt x="3157" y="194"/>
                    <a:pt x="3244" y="248"/>
                    <a:pt x="3282" y="271"/>
                  </a:cubicBezTo>
                </a:path>
              </a:pathLst>
            </a:custGeom>
            <a:noFill/>
            <a:ln w="38100" cmpd="sng">
              <a:solidFill>
                <a:srgbClr val="C00000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601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流量工程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网络管理员采用自定义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FEC </a:t>
            </a:r>
            <a:r>
              <a:rPr lang="zh-CN" altLang="zh-CN" dirty="0" smtClean="0"/>
              <a:t>就</a:t>
            </a:r>
            <a:r>
              <a:rPr lang="zh-CN" altLang="zh-CN" dirty="0"/>
              <a:t>可以更好地管理网络的资源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这种</a:t>
            </a:r>
            <a:r>
              <a:rPr lang="zh-CN" altLang="zh-CN" dirty="0"/>
              <a:t>均衡网络负载的做法也称为</a:t>
            </a:r>
            <a:r>
              <a:rPr lang="zh-CN" altLang="zh-CN" dirty="0">
                <a:solidFill>
                  <a:srgbClr val="FF0000"/>
                </a:solidFill>
              </a:rPr>
              <a:t>流量</a:t>
            </a:r>
            <a:r>
              <a:rPr lang="zh-CN" altLang="zh-CN" dirty="0" smtClean="0">
                <a:solidFill>
                  <a:srgbClr val="FF0000"/>
                </a:solidFill>
              </a:rPr>
              <a:t>工程</a:t>
            </a:r>
            <a:r>
              <a:rPr lang="en-US" altLang="zh-CN" dirty="0" smtClean="0">
                <a:solidFill>
                  <a:srgbClr val="FF0000"/>
                </a:solidFill>
              </a:rPr>
              <a:t> TE </a:t>
            </a:r>
            <a:r>
              <a:rPr lang="en-US" altLang="zh-CN" dirty="0"/>
              <a:t>(Traffic Engineering</a:t>
            </a:r>
            <a:r>
              <a:rPr lang="en-US" altLang="zh-CN" dirty="0" smtClean="0"/>
              <a:t>) </a:t>
            </a:r>
            <a:r>
              <a:rPr lang="zh-CN" altLang="zh-CN" dirty="0" smtClean="0"/>
              <a:t>或</a:t>
            </a:r>
            <a:r>
              <a:rPr lang="zh-CN" altLang="zh-CN" dirty="0"/>
              <a:t>通信量工程。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59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4.9.2  </a:t>
            </a:r>
            <a:r>
              <a:rPr lang="en-US" altLang="zh-CN" dirty="0" smtClean="0"/>
              <a:t>MPLS </a:t>
            </a:r>
            <a:r>
              <a:rPr lang="zh-CN" altLang="zh-CN" dirty="0" smtClean="0"/>
              <a:t>首部</a:t>
            </a:r>
            <a:r>
              <a:rPr lang="zh-CN" altLang="zh-CN" dirty="0"/>
              <a:t>的位置与格式</a:t>
            </a:r>
            <a:endParaRPr lang="zh-CN" altLang="en-US" dirty="0"/>
          </a:p>
        </p:txBody>
      </p:sp>
      <p:sp>
        <p:nvSpPr>
          <p:cNvPr id="9646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MPLS </a:t>
            </a:r>
            <a:r>
              <a:rPr lang="zh-CN" altLang="zh-CN" sz="2800" dirty="0" smtClean="0"/>
              <a:t>并不</a:t>
            </a:r>
            <a:r>
              <a:rPr lang="zh-CN" altLang="zh-CN" sz="2800" dirty="0"/>
              <a:t>要求下层的网络都使用面向连接的技术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下层的</a:t>
            </a:r>
            <a:r>
              <a:rPr lang="zh-CN" altLang="zh-CN" sz="2800" dirty="0" smtClean="0"/>
              <a:t>网络并不</a:t>
            </a:r>
            <a:r>
              <a:rPr lang="zh-CN" altLang="zh-CN" sz="2800" dirty="0"/>
              <a:t>提供打标记的</a:t>
            </a:r>
            <a:r>
              <a:rPr lang="zh-CN" altLang="zh-CN" sz="2800" dirty="0" smtClean="0"/>
              <a:t>手段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而</a:t>
            </a:r>
            <a:r>
              <a:rPr lang="en-US" altLang="zh-CN" sz="2800" dirty="0" smtClean="0"/>
              <a:t> IPv4 </a:t>
            </a:r>
            <a:r>
              <a:rPr lang="zh-CN" altLang="zh-CN" sz="2800" dirty="0" smtClean="0"/>
              <a:t>数据报</a:t>
            </a:r>
            <a:r>
              <a:rPr lang="zh-CN" altLang="zh-CN" sz="2800" dirty="0"/>
              <a:t>首部也没有多余的位置</a:t>
            </a:r>
            <a:r>
              <a:rPr lang="zh-CN" altLang="zh-CN" sz="2800" dirty="0" smtClean="0"/>
              <a:t>存放</a:t>
            </a:r>
            <a:r>
              <a:rPr lang="en-US" altLang="zh-CN" sz="2800" dirty="0" smtClean="0"/>
              <a:t> MPLS </a:t>
            </a:r>
            <a:r>
              <a:rPr lang="zh-CN" altLang="zh-CN" sz="2800" dirty="0" smtClean="0"/>
              <a:t>标记。</a:t>
            </a:r>
            <a:endParaRPr lang="en-US" altLang="zh-CN" sz="2800" dirty="0" smtClean="0"/>
          </a:p>
          <a:p>
            <a:r>
              <a:rPr lang="zh-CN" altLang="zh-CN" sz="2800" dirty="0" smtClean="0"/>
              <a:t>这</a:t>
            </a:r>
            <a:r>
              <a:rPr lang="zh-CN" altLang="zh-CN" sz="2800" dirty="0"/>
              <a:t>就需要使用一种</a:t>
            </a:r>
            <a:r>
              <a:rPr lang="zh-CN" altLang="zh-CN" sz="2800" dirty="0">
                <a:solidFill>
                  <a:srgbClr val="0000FF"/>
                </a:solidFill>
              </a:rPr>
              <a:t>封装技术：</a:t>
            </a:r>
            <a:r>
              <a:rPr lang="zh-CN" altLang="zh-CN" sz="2800" dirty="0"/>
              <a:t>在</a:t>
            </a:r>
            <a:r>
              <a:rPr lang="zh-CN" altLang="zh-CN" sz="2800" dirty="0" smtClean="0"/>
              <a:t>把</a:t>
            </a:r>
            <a:r>
              <a:rPr lang="en-US" altLang="zh-CN" sz="2800" dirty="0" smtClean="0"/>
              <a:t> IP </a:t>
            </a:r>
            <a:r>
              <a:rPr lang="zh-CN" altLang="zh-CN" sz="2800" dirty="0" smtClean="0"/>
              <a:t>数据报</a:t>
            </a:r>
            <a:r>
              <a:rPr lang="zh-CN" altLang="zh-CN" sz="2800" dirty="0"/>
              <a:t>封装成以太网帧之前，先要插入一</a:t>
            </a:r>
            <a:r>
              <a:rPr lang="zh-CN" altLang="zh-CN" sz="2800" dirty="0" smtClean="0"/>
              <a:t>个</a:t>
            </a:r>
            <a:r>
              <a:rPr lang="en-US" altLang="zh-CN" sz="2800" dirty="0" smtClean="0"/>
              <a:t> MPLS </a:t>
            </a:r>
            <a:r>
              <a:rPr lang="zh-CN" altLang="zh-CN" sz="2800" dirty="0" smtClean="0"/>
              <a:t>首部。</a:t>
            </a:r>
            <a:endParaRPr lang="en-US" altLang="zh-CN" sz="2800" dirty="0" smtClean="0"/>
          </a:p>
          <a:p>
            <a:r>
              <a:rPr lang="zh-CN" altLang="zh-CN" sz="2800" dirty="0">
                <a:solidFill>
                  <a:srgbClr val="FF0000"/>
                </a:solidFill>
              </a:rPr>
              <a:t>从层次的角度看，</a:t>
            </a:r>
            <a:r>
              <a:rPr lang="en-US" altLang="zh-CN" sz="2800" dirty="0" smtClean="0">
                <a:solidFill>
                  <a:srgbClr val="FF0000"/>
                </a:solidFill>
              </a:rPr>
              <a:t>MPLS </a:t>
            </a:r>
            <a:r>
              <a:rPr lang="zh-CN" altLang="zh-CN" sz="2800" dirty="0" smtClean="0">
                <a:solidFill>
                  <a:srgbClr val="FF0000"/>
                </a:solidFill>
              </a:rPr>
              <a:t>首部</a:t>
            </a:r>
            <a:r>
              <a:rPr lang="zh-CN" altLang="zh-CN" sz="2800" dirty="0">
                <a:solidFill>
                  <a:srgbClr val="FF0000"/>
                </a:solidFill>
              </a:rPr>
              <a:t>就处在第二层和第三层</a:t>
            </a:r>
            <a:r>
              <a:rPr lang="zh-CN" altLang="zh-CN" sz="2800" dirty="0" smtClean="0">
                <a:solidFill>
                  <a:srgbClr val="FF0000"/>
                </a:solidFill>
              </a:rPr>
              <a:t>之间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17527" y="4566138"/>
            <a:ext cx="3611737" cy="1311134"/>
            <a:chOff x="3728864" y="4437112"/>
            <a:chExt cx="3611737" cy="1311134"/>
          </a:xfrm>
        </p:grpSpPr>
        <p:sp>
          <p:nvSpPr>
            <p:cNvPr id="2" name="矩形 1"/>
            <p:cNvSpPr/>
            <p:nvPr/>
          </p:nvSpPr>
          <p:spPr bwMode="auto">
            <a:xfrm>
              <a:off x="3728864" y="4437112"/>
              <a:ext cx="2160240" cy="447038"/>
            </a:xfrm>
            <a:prstGeom prst="rect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网络层</a:t>
              </a: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3728864" y="4884150"/>
              <a:ext cx="2160240" cy="432048"/>
            </a:xfrm>
            <a:prstGeom prst="rect">
              <a:avLst/>
            </a:prstGeom>
            <a:solidFill>
              <a:srgbClr val="66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MPLS 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首部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728864" y="5316198"/>
              <a:ext cx="2160240" cy="432048"/>
            </a:xfrm>
            <a:prstGeom prst="rect">
              <a:avLst/>
            </a:prstGeom>
            <a:solidFill>
              <a:srgbClr val="FFFF6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b="1" dirty="0" smtClean="0">
                  <a:latin typeface="+mn-lt"/>
                  <a:ea typeface="黑体" pitchFamily="2" charset="-122"/>
                </a:rPr>
                <a:t>数据链路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黑体" pitchFamily="2" charset="-122"/>
                </a:rPr>
                <a:t>层</a:t>
              </a:r>
            </a:p>
          </p:txBody>
        </p:sp>
        <p:sp>
          <p:nvSpPr>
            <p:cNvPr id="3" name="左箭头 2"/>
            <p:cNvSpPr/>
            <p:nvPr/>
          </p:nvSpPr>
          <p:spPr bwMode="auto">
            <a:xfrm>
              <a:off x="5961112" y="5013176"/>
              <a:ext cx="504056" cy="216024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537176" y="4869160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+mn-lt"/>
                  <a:ea typeface="黑体" pitchFamily="2" charset="-122"/>
                </a:rPr>
                <a:t>插入</a:t>
              </a:r>
              <a:endParaRPr lang="zh-CN" altLang="en-US" sz="2400" b="1" dirty="0"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338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MPLS </a:t>
            </a:r>
            <a:r>
              <a:rPr lang="zh-CN" altLang="zh-CN" dirty="0" smtClean="0"/>
              <a:t>首部</a:t>
            </a:r>
            <a:r>
              <a:rPr lang="zh-CN" altLang="zh-CN" dirty="0"/>
              <a:t>的格式</a:t>
            </a:r>
            <a:endParaRPr lang="zh-CN" altLang="en-US" dirty="0"/>
          </a:p>
        </p:txBody>
      </p:sp>
      <p:sp>
        <p:nvSpPr>
          <p:cNvPr id="964649" name="Freeform 41"/>
          <p:cNvSpPr>
            <a:spLocks/>
          </p:cNvSpPr>
          <p:nvPr/>
        </p:nvSpPr>
        <p:spPr bwMode="auto">
          <a:xfrm>
            <a:off x="1066567" y="2200621"/>
            <a:ext cx="8027988" cy="628650"/>
          </a:xfrm>
          <a:custGeom>
            <a:avLst/>
            <a:gdLst>
              <a:gd name="T0" fmla="*/ 0 w 4668"/>
              <a:gd name="T1" fmla="*/ 0 h 396"/>
              <a:gd name="T2" fmla="*/ 4668 w 4668"/>
              <a:gd name="T3" fmla="*/ 6 h 396"/>
              <a:gd name="T4" fmla="*/ 1680 w 4668"/>
              <a:gd name="T5" fmla="*/ 396 h 396"/>
              <a:gd name="T6" fmla="*/ 876 w 4668"/>
              <a:gd name="T7" fmla="*/ 390 h 396"/>
              <a:gd name="T8" fmla="*/ 0 w 4668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8" h="396">
                <a:moveTo>
                  <a:pt x="0" y="0"/>
                </a:moveTo>
                <a:lnTo>
                  <a:pt x="4668" y="6"/>
                </a:lnTo>
                <a:lnTo>
                  <a:pt x="1680" y="396"/>
                </a:lnTo>
                <a:lnTo>
                  <a:pt x="876" y="39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CECFF">
                  <a:gamma/>
                  <a:shade val="63529"/>
                  <a:invGamma/>
                </a:srgbClr>
              </a:gs>
              <a:gs pos="100000">
                <a:srgbClr val="66FFFF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4610" name="Line 2"/>
          <p:cNvSpPr>
            <a:spLocks noChangeShapeType="1"/>
          </p:cNvSpPr>
          <p:nvPr/>
        </p:nvSpPr>
        <p:spPr bwMode="auto">
          <a:xfrm flipV="1">
            <a:off x="3969576" y="2227609"/>
            <a:ext cx="5138738" cy="60325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4611" name="Text Box 3"/>
          <p:cNvSpPr txBox="1">
            <a:spLocks noChangeArrowheads="1"/>
          </p:cNvSpPr>
          <p:nvPr/>
        </p:nvSpPr>
        <p:spPr bwMode="auto">
          <a:xfrm>
            <a:off x="5101199" y="2454622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栈底</a:t>
            </a:r>
          </a:p>
        </p:txBody>
      </p:sp>
      <p:sp>
        <p:nvSpPr>
          <p:cNvPr id="964614" name="Text Box 6"/>
          <p:cNvSpPr txBox="1">
            <a:spLocks noChangeArrowheads="1"/>
          </p:cNvSpPr>
          <p:nvPr/>
        </p:nvSpPr>
        <p:spPr bwMode="auto">
          <a:xfrm>
            <a:off x="2889547" y="2421284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栈顶</a:t>
            </a:r>
          </a:p>
        </p:txBody>
      </p:sp>
      <p:sp>
        <p:nvSpPr>
          <p:cNvPr id="964616" name="Rectangle 8"/>
          <p:cNvSpPr>
            <a:spLocks noChangeArrowheads="1"/>
          </p:cNvSpPr>
          <p:nvPr/>
        </p:nvSpPr>
        <p:spPr bwMode="auto">
          <a:xfrm>
            <a:off x="1580786" y="2830859"/>
            <a:ext cx="982000" cy="482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帧首部 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endParaRPr kumimoji="1" lang="zh-CN" altLang="en-US" sz="20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4617" name="Rectangle 9"/>
          <p:cNvSpPr>
            <a:spLocks noChangeArrowheads="1"/>
          </p:cNvSpPr>
          <p:nvPr/>
        </p:nvSpPr>
        <p:spPr bwMode="auto">
          <a:xfrm>
            <a:off x="1056249" y="1675159"/>
            <a:ext cx="8038306" cy="525462"/>
          </a:xfrm>
          <a:prstGeom prst="rect">
            <a:avLst/>
          </a:prstGeom>
          <a:solidFill>
            <a:srgbClr val="66FFFF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4618" name="Line 10"/>
          <p:cNvSpPr>
            <a:spLocks noChangeShapeType="1"/>
          </p:cNvSpPr>
          <p:nvPr/>
        </p:nvSpPr>
        <p:spPr bwMode="auto">
          <a:xfrm>
            <a:off x="6079761" y="1675159"/>
            <a:ext cx="0" cy="525462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4619" name="Line 11"/>
          <p:cNvSpPr>
            <a:spLocks noChangeShapeType="1"/>
          </p:cNvSpPr>
          <p:nvPr/>
        </p:nvSpPr>
        <p:spPr bwMode="auto">
          <a:xfrm>
            <a:off x="6846788" y="1675159"/>
            <a:ext cx="6879" cy="525462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4620" name="Line 12"/>
          <p:cNvSpPr>
            <a:spLocks noChangeShapeType="1"/>
          </p:cNvSpPr>
          <p:nvPr/>
        </p:nvSpPr>
        <p:spPr bwMode="auto">
          <a:xfrm>
            <a:off x="7085838" y="1675159"/>
            <a:ext cx="0" cy="525462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4621" name="Text Box 13"/>
          <p:cNvSpPr txBox="1">
            <a:spLocks noChangeArrowheads="1"/>
          </p:cNvSpPr>
          <p:nvPr/>
        </p:nvSpPr>
        <p:spPr bwMode="auto">
          <a:xfrm>
            <a:off x="2923942" y="1775172"/>
            <a:ext cx="1382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标   记   值</a:t>
            </a:r>
          </a:p>
        </p:txBody>
      </p:sp>
      <p:sp>
        <p:nvSpPr>
          <p:cNvPr id="964622" name="Text Box 14"/>
          <p:cNvSpPr txBox="1">
            <a:spLocks noChangeArrowheads="1"/>
          </p:cNvSpPr>
          <p:nvPr/>
        </p:nvSpPr>
        <p:spPr bwMode="auto">
          <a:xfrm>
            <a:off x="7173549" y="1775172"/>
            <a:ext cx="17588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生存时间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TTL</a:t>
            </a:r>
          </a:p>
        </p:txBody>
      </p:sp>
      <p:sp>
        <p:nvSpPr>
          <p:cNvPr id="964623" name="Text Box 15"/>
          <p:cNvSpPr txBox="1">
            <a:spLocks noChangeArrowheads="1"/>
          </p:cNvSpPr>
          <p:nvPr/>
        </p:nvSpPr>
        <p:spPr bwMode="auto">
          <a:xfrm>
            <a:off x="6029886" y="1775172"/>
            <a:ext cx="7713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试 验</a:t>
            </a:r>
          </a:p>
        </p:txBody>
      </p:sp>
      <p:sp>
        <p:nvSpPr>
          <p:cNvPr id="964624" name="Text Box 16"/>
          <p:cNvSpPr txBox="1">
            <a:spLocks noChangeArrowheads="1"/>
          </p:cNvSpPr>
          <p:nvPr/>
        </p:nvSpPr>
        <p:spPr bwMode="auto">
          <a:xfrm>
            <a:off x="6781436" y="1775172"/>
            <a:ext cx="35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S</a:t>
            </a:r>
          </a:p>
        </p:txBody>
      </p:sp>
      <p:sp>
        <p:nvSpPr>
          <p:cNvPr id="964625" name="Text Box 17"/>
          <p:cNvSpPr txBox="1">
            <a:spLocks noChangeArrowheads="1"/>
          </p:cNvSpPr>
          <p:nvPr/>
        </p:nvSpPr>
        <p:spPr bwMode="auto">
          <a:xfrm>
            <a:off x="704529" y="1268760"/>
            <a:ext cx="83900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位                            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20                                 </a:t>
            </a:r>
            <a:r>
              <a:rPr kumimoji="1" lang="en-US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          3     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1             8</a:t>
            </a:r>
          </a:p>
        </p:txBody>
      </p:sp>
      <p:sp>
        <p:nvSpPr>
          <p:cNvPr id="964627" name="Line 19"/>
          <p:cNvSpPr>
            <a:spLocks noChangeShapeType="1"/>
          </p:cNvSpPr>
          <p:nvPr/>
        </p:nvSpPr>
        <p:spPr bwMode="auto">
          <a:xfrm>
            <a:off x="3970436" y="3353087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4629" name="Line 21"/>
          <p:cNvSpPr>
            <a:spLocks noChangeShapeType="1"/>
          </p:cNvSpPr>
          <p:nvPr/>
        </p:nvSpPr>
        <p:spPr bwMode="auto">
          <a:xfrm>
            <a:off x="1056249" y="2214909"/>
            <a:ext cx="1520296" cy="615950"/>
          </a:xfrm>
          <a:prstGeom prst="line">
            <a:avLst/>
          </a:prstGeom>
          <a:noFill/>
          <a:ln w="9525">
            <a:solidFill>
              <a:srgbClr val="3333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4630" name="Line 22"/>
          <p:cNvSpPr>
            <a:spLocks noChangeShapeType="1"/>
          </p:cNvSpPr>
          <p:nvPr/>
        </p:nvSpPr>
        <p:spPr bwMode="auto">
          <a:xfrm>
            <a:off x="7722460" y="3370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4641" name="Line 33"/>
          <p:cNvSpPr>
            <a:spLocks noChangeShapeType="1"/>
          </p:cNvSpPr>
          <p:nvPr/>
        </p:nvSpPr>
        <p:spPr bwMode="auto">
          <a:xfrm>
            <a:off x="3967361" y="3695887"/>
            <a:ext cx="37550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64642" name="Text Box 34"/>
          <p:cNvSpPr txBox="1">
            <a:spLocks noChangeArrowheads="1"/>
          </p:cNvSpPr>
          <p:nvPr/>
        </p:nvSpPr>
        <p:spPr bwMode="auto">
          <a:xfrm>
            <a:off x="5198283" y="3460938"/>
            <a:ext cx="126688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964643" name="Text Box 35"/>
          <p:cNvSpPr txBox="1">
            <a:spLocks noChangeArrowheads="1"/>
          </p:cNvSpPr>
          <p:nvPr/>
        </p:nvSpPr>
        <p:spPr bwMode="auto">
          <a:xfrm>
            <a:off x="263425" y="286578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以太网帧</a:t>
            </a:r>
          </a:p>
        </p:txBody>
      </p:sp>
      <p:sp>
        <p:nvSpPr>
          <p:cNvPr id="964645" name="Text Box 37"/>
          <p:cNvSpPr txBox="1">
            <a:spLocks noChangeArrowheads="1"/>
          </p:cNvSpPr>
          <p:nvPr/>
        </p:nvSpPr>
        <p:spPr bwMode="auto">
          <a:xfrm>
            <a:off x="879111" y="3789710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发送在前</a:t>
            </a:r>
          </a:p>
        </p:txBody>
      </p:sp>
      <p:sp>
        <p:nvSpPr>
          <p:cNvPr id="964646" name="Line 38"/>
          <p:cNvSpPr>
            <a:spLocks noChangeShapeType="1"/>
          </p:cNvSpPr>
          <p:nvPr/>
        </p:nvSpPr>
        <p:spPr bwMode="auto">
          <a:xfrm flipV="1">
            <a:off x="1580786" y="3357910"/>
            <a:ext cx="0" cy="503237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2562786" y="2830859"/>
            <a:ext cx="1406790" cy="482600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just"/>
            <a:r>
              <a:rPr kumimoji="1" lang="en-US" altLang="zh-CN" sz="2000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MPLS</a:t>
            </a:r>
            <a:r>
              <a:rPr kumimoji="1" lang="zh-CN" altLang="en-US" sz="2000" b="1" dirty="0">
                <a:solidFill>
                  <a:srgbClr val="000099"/>
                </a:solidFill>
                <a:latin typeface="Arial"/>
                <a:ea typeface="黑体" pitchFamily="2" charset="-122"/>
              </a:rPr>
              <a:t>标记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3970436" y="2830859"/>
            <a:ext cx="910556" cy="482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/>
            <a:r>
              <a:rPr kumimoji="1" lang="en-US" altLang="zh-CN" sz="2000" b="1" dirty="0" smtClean="0">
                <a:solidFill>
                  <a:srgbClr val="000099"/>
                </a:solidFill>
                <a:latin typeface="Arial"/>
                <a:ea typeface="黑体" pitchFamily="2" charset="-122"/>
              </a:rPr>
              <a:t>IP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Arial"/>
                <a:ea typeface="黑体" pitchFamily="2" charset="-122"/>
              </a:rPr>
              <a:t>首部</a:t>
            </a:r>
            <a:endParaRPr kumimoji="1" lang="zh-CN" altLang="en-US" sz="2000" b="1" dirty="0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880992" y="2830859"/>
            <a:ext cx="2841468" cy="482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/>
            <a:r>
              <a:rPr kumimoji="1" lang="zh-CN" altLang="en-US" sz="2000" b="1" dirty="0" smtClean="0">
                <a:solidFill>
                  <a:srgbClr val="000099"/>
                </a:solidFill>
                <a:latin typeface="Arial"/>
                <a:ea typeface="黑体" pitchFamily="2" charset="-122"/>
              </a:rPr>
              <a:t>         </a:t>
            </a:r>
            <a:r>
              <a:rPr kumimoji="1" lang="en-US" altLang="zh-CN" sz="2000" b="1" dirty="0" smtClean="0">
                <a:solidFill>
                  <a:srgbClr val="000099"/>
                </a:solidFill>
                <a:latin typeface="Arial"/>
                <a:ea typeface="黑体" pitchFamily="2" charset="-122"/>
              </a:rPr>
              <a:t>IP  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Arial"/>
                <a:ea typeface="黑体" pitchFamily="2" charset="-122"/>
              </a:rPr>
              <a:t>数  据  部  分</a:t>
            </a:r>
            <a:endParaRPr kumimoji="1" lang="zh-CN" altLang="en-US" sz="2000" b="1" dirty="0">
              <a:solidFill>
                <a:srgbClr val="000099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722460" y="2830859"/>
            <a:ext cx="982000" cy="482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/>
            <a:r>
              <a:rPr kumimoji="1" lang="zh-CN" altLang="en-US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帧尾部  </a:t>
            </a:r>
            <a:endParaRPr kumimoji="1" lang="zh-CN" altLang="en-US" sz="20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2520" y="4581128"/>
            <a:ext cx="9001000" cy="1040285"/>
          </a:xfrm>
          <a:prstGeom prst="rect">
            <a:avLst/>
          </a:prstGeom>
          <a:solidFill>
            <a:srgbClr val="FFFF66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“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给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IP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数据报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打上标记”其实就是在以太网的帧首部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和</a:t>
            </a:r>
            <a:r>
              <a:rPr lang="en-US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  IP </a:t>
            </a:r>
            <a:r>
              <a:rPr lang="zh-CN" altLang="zh-CN" sz="2800" b="1" dirty="0" smtClean="0">
                <a:solidFill>
                  <a:srgbClr val="000066"/>
                </a:solidFill>
                <a:latin typeface="+mn-lt"/>
                <a:ea typeface="黑体" pitchFamily="2" charset="-122"/>
              </a:rPr>
              <a:t>数据报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黑体" pitchFamily="2" charset="-122"/>
              </a:rPr>
              <a:t>的首部之间</a:t>
            </a:r>
            <a:r>
              <a:rPr lang="zh-CN" altLang="zh-CN" sz="28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插入一</a:t>
            </a:r>
            <a:r>
              <a:rPr lang="zh-CN" altLang="zh-CN" sz="28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个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 4 </a:t>
            </a:r>
            <a:r>
              <a:rPr lang="zh-CN" altLang="zh-CN" sz="28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字节的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 MPLS </a:t>
            </a:r>
            <a:r>
              <a:rPr lang="zh-CN" altLang="zh-CN" sz="2800" b="1" dirty="0" smtClean="0">
                <a:solidFill>
                  <a:srgbClr val="C00000"/>
                </a:solidFill>
                <a:latin typeface="+mn-lt"/>
                <a:ea typeface="黑体" pitchFamily="2" charset="-122"/>
              </a:rPr>
              <a:t>首部</a:t>
            </a:r>
            <a:r>
              <a:rPr lang="zh-CN" altLang="zh-CN" sz="28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98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MPLS </a:t>
            </a:r>
            <a:r>
              <a:rPr lang="zh-CN" altLang="zh-CN" dirty="0" smtClean="0"/>
              <a:t>首部</a:t>
            </a:r>
            <a:r>
              <a:rPr lang="zh-CN" altLang="zh-CN" dirty="0"/>
              <a:t>的格式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MPLS </a:t>
            </a:r>
            <a:r>
              <a:rPr lang="zh-CN" altLang="zh-CN" dirty="0" smtClean="0"/>
              <a:t>首部</a:t>
            </a:r>
            <a:r>
              <a:rPr lang="zh-CN" altLang="zh-CN" dirty="0"/>
              <a:t>共包括以下</a:t>
            </a:r>
            <a:r>
              <a:rPr lang="zh-CN" altLang="zh-CN" dirty="0">
                <a:solidFill>
                  <a:srgbClr val="0000FF"/>
                </a:solidFill>
              </a:rPr>
              <a:t>四个字段：</a:t>
            </a:r>
          </a:p>
          <a:p>
            <a:pPr lvl="1"/>
            <a:r>
              <a:rPr lang="en-US" altLang="zh-CN" dirty="0"/>
              <a:t>(1) </a:t>
            </a:r>
            <a:r>
              <a:rPr lang="zh-CN" altLang="zh-CN" dirty="0">
                <a:solidFill>
                  <a:srgbClr val="FF0000"/>
                </a:solidFill>
              </a:rPr>
              <a:t>标记</a:t>
            </a:r>
            <a:r>
              <a:rPr lang="zh-CN" altLang="zh-CN" dirty="0" smtClean="0">
                <a:solidFill>
                  <a:srgbClr val="FF0000"/>
                </a:solidFill>
              </a:rPr>
              <a:t>值</a:t>
            </a:r>
            <a:r>
              <a:rPr lang="zh-CN" altLang="en-US" dirty="0" smtClean="0"/>
              <a:t>（</a:t>
            </a:r>
            <a:r>
              <a:rPr lang="zh-CN" altLang="zh-CN" dirty="0" smtClean="0"/>
              <a:t>占</a:t>
            </a:r>
            <a:r>
              <a:rPr lang="en-US" altLang="zh-CN" dirty="0" smtClean="0"/>
              <a:t> 20 </a:t>
            </a:r>
            <a:r>
              <a:rPr lang="zh-CN" altLang="zh-CN" dirty="0" smtClean="0"/>
              <a:t>位</a:t>
            </a:r>
            <a:r>
              <a:rPr lang="zh-CN" altLang="en-US" dirty="0" smtClean="0"/>
              <a:t>）</a:t>
            </a:r>
            <a:r>
              <a:rPr lang="zh-CN" altLang="zh-CN" dirty="0" smtClean="0"/>
              <a:t>。可以</a:t>
            </a:r>
            <a:r>
              <a:rPr lang="zh-CN" altLang="zh-CN" dirty="0"/>
              <a:t>同时容纳高</a:t>
            </a:r>
            <a:r>
              <a:rPr lang="zh-CN" altLang="zh-CN" dirty="0" smtClean="0"/>
              <a:t>达</a:t>
            </a:r>
            <a:r>
              <a:rPr lang="en-US" altLang="zh-CN" dirty="0" smtClean="0"/>
              <a:t> 2</a:t>
            </a:r>
            <a:r>
              <a:rPr lang="en-US" altLang="zh-CN" baseline="30000" dirty="0" smtClean="0"/>
              <a:t>20 </a:t>
            </a:r>
            <a:r>
              <a:rPr lang="zh-CN" altLang="zh-CN" dirty="0" smtClean="0"/>
              <a:t>个</a:t>
            </a:r>
            <a:r>
              <a:rPr lang="zh-CN" altLang="zh-CN" dirty="0"/>
              <a:t>流（</a:t>
            </a:r>
            <a:r>
              <a:rPr lang="zh-CN" altLang="zh-CN" dirty="0" smtClean="0"/>
              <a:t>即</a:t>
            </a:r>
            <a:r>
              <a:rPr lang="en-US" altLang="zh-CN" dirty="0" smtClean="0"/>
              <a:t> 1048576 </a:t>
            </a:r>
            <a:r>
              <a:rPr lang="zh-CN" altLang="zh-CN" dirty="0" smtClean="0"/>
              <a:t>个</a:t>
            </a:r>
            <a:r>
              <a:rPr lang="zh-CN" altLang="zh-CN" dirty="0"/>
              <a:t>流）</a:t>
            </a:r>
            <a:r>
              <a:rPr lang="zh-CN" altLang="zh-CN" dirty="0" smtClean="0"/>
              <a:t>。实际上</a:t>
            </a:r>
            <a:r>
              <a:rPr lang="zh-CN" altLang="zh-CN" dirty="0"/>
              <a:t>几乎没有</a:t>
            </a:r>
            <a:r>
              <a:rPr lang="zh-CN" altLang="zh-CN" dirty="0" smtClean="0"/>
              <a:t>哪个</a:t>
            </a:r>
            <a:r>
              <a:rPr lang="en-US" altLang="zh-CN" dirty="0" smtClean="0"/>
              <a:t> MPLS </a:t>
            </a:r>
            <a:r>
              <a:rPr lang="zh-CN" altLang="zh-CN" dirty="0" smtClean="0"/>
              <a:t>实例</a:t>
            </a:r>
            <a:r>
              <a:rPr lang="zh-CN" altLang="zh-CN" dirty="0"/>
              <a:t>会使用很大数目的流，因为通常需要管理员人工管理和设置每条交换路径。</a:t>
            </a:r>
          </a:p>
          <a:p>
            <a:pPr lvl="1"/>
            <a:r>
              <a:rPr lang="en-US" altLang="zh-CN" dirty="0"/>
              <a:t>(2) </a:t>
            </a:r>
            <a:r>
              <a:rPr lang="zh-CN" altLang="zh-CN" dirty="0" smtClean="0">
                <a:solidFill>
                  <a:srgbClr val="FF0000"/>
                </a:solidFill>
              </a:rPr>
              <a:t>试验</a:t>
            </a:r>
            <a:r>
              <a:rPr lang="zh-CN" altLang="en-US" dirty="0"/>
              <a:t>（</a:t>
            </a:r>
            <a:r>
              <a:rPr lang="zh-CN" altLang="zh-CN" dirty="0" smtClean="0"/>
              <a:t>占</a:t>
            </a:r>
            <a:r>
              <a:rPr lang="en-US" altLang="zh-CN" dirty="0" smtClean="0"/>
              <a:t> 3 </a:t>
            </a:r>
            <a:r>
              <a:rPr lang="zh-CN" altLang="zh-CN" dirty="0" smtClean="0"/>
              <a:t>位</a:t>
            </a:r>
            <a:r>
              <a:rPr lang="zh-CN" altLang="en-US" dirty="0" smtClean="0"/>
              <a:t>）</a:t>
            </a:r>
            <a:r>
              <a:rPr lang="zh-CN" altLang="zh-CN" dirty="0" smtClean="0"/>
              <a:t>。</a:t>
            </a:r>
            <a:r>
              <a:rPr lang="zh-CN" altLang="zh-CN" dirty="0"/>
              <a:t>目前保留用作试验。</a:t>
            </a:r>
          </a:p>
          <a:p>
            <a:pPr lvl="1"/>
            <a:r>
              <a:rPr lang="en-US" altLang="zh-CN" dirty="0"/>
              <a:t>(3) </a:t>
            </a:r>
            <a:r>
              <a:rPr lang="zh-CN" altLang="zh-CN" dirty="0">
                <a:solidFill>
                  <a:srgbClr val="FF0000"/>
                </a:solidFill>
              </a:rPr>
              <a:t>栈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/>
              <a:t>（</a:t>
            </a:r>
            <a:r>
              <a:rPr lang="zh-CN" altLang="zh-CN" dirty="0" smtClean="0"/>
              <a:t>占</a:t>
            </a:r>
            <a:r>
              <a:rPr lang="en-US" altLang="zh-CN" dirty="0" smtClean="0"/>
              <a:t> 1 </a:t>
            </a:r>
            <a:r>
              <a:rPr lang="zh-CN" altLang="zh-CN" dirty="0" smtClean="0"/>
              <a:t>位</a:t>
            </a:r>
            <a:r>
              <a:rPr lang="zh-CN" altLang="en-US" dirty="0" smtClean="0"/>
              <a:t>）</a:t>
            </a:r>
            <a:r>
              <a:rPr lang="zh-CN" altLang="zh-CN" dirty="0" smtClean="0"/>
              <a:t>。</a:t>
            </a:r>
            <a:r>
              <a:rPr lang="zh-CN" altLang="zh-CN" dirty="0"/>
              <a:t>在有“标记栈”时使用。</a:t>
            </a:r>
          </a:p>
          <a:p>
            <a:pPr lvl="1"/>
            <a:r>
              <a:rPr lang="en-US" altLang="zh-CN" dirty="0"/>
              <a:t>(4) </a:t>
            </a:r>
            <a:r>
              <a:rPr lang="zh-CN" altLang="zh-CN" dirty="0">
                <a:solidFill>
                  <a:srgbClr val="FF0000"/>
                </a:solidFill>
              </a:rPr>
              <a:t>生存时间</a:t>
            </a:r>
            <a:r>
              <a:rPr lang="en-US" altLang="zh-CN" dirty="0" smtClean="0">
                <a:solidFill>
                  <a:srgbClr val="FF0000"/>
                </a:solidFill>
              </a:rPr>
              <a:t>TTL</a:t>
            </a:r>
            <a:r>
              <a:rPr lang="zh-CN" altLang="en-US" dirty="0" smtClean="0"/>
              <a:t>（</a:t>
            </a:r>
            <a:r>
              <a:rPr lang="zh-CN" altLang="zh-CN" dirty="0" smtClean="0"/>
              <a:t>占</a:t>
            </a:r>
            <a:r>
              <a:rPr lang="en-US" altLang="zh-CN" dirty="0" smtClean="0"/>
              <a:t> 8 </a:t>
            </a:r>
            <a:r>
              <a:rPr lang="zh-CN" altLang="zh-CN" dirty="0" smtClean="0"/>
              <a:t>位</a:t>
            </a:r>
            <a:r>
              <a:rPr lang="zh-CN" altLang="en-US" dirty="0" smtClean="0"/>
              <a:t>）。</a:t>
            </a:r>
            <a:r>
              <a:rPr lang="zh-CN" altLang="zh-CN" dirty="0" smtClean="0"/>
              <a:t>用来防止</a:t>
            </a:r>
            <a:r>
              <a:rPr lang="en-US" altLang="zh-CN" dirty="0" smtClean="0"/>
              <a:t> MPLS </a:t>
            </a:r>
            <a:r>
              <a:rPr lang="zh-CN" altLang="zh-CN" dirty="0" smtClean="0"/>
              <a:t>分组在</a:t>
            </a:r>
            <a:r>
              <a:rPr lang="en-US" altLang="zh-CN" dirty="0" smtClean="0"/>
              <a:t> MPLS </a:t>
            </a:r>
            <a:r>
              <a:rPr lang="zh-CN" altLang="zh-CN" dirty="0" smtClean="0"/>
              <a:t>域中</a:t>
            </a:r>
            <a:r>
              <a:rPr lang="zh-CN" altLang="zh-CN" dirty="0"/>
              <a:t>兜圈子。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09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4.4.1  ICMP </a:t>
            </a:r>
            <a:r>
              <a:rPr lang="zh-CN" altLang="en-US" dirty="0"/>
              <a:t>报文</a:t>
            </a:r>
            <a:r>
              <a:rPr lang="zh-CN" altLang="en-US" dirty="0" smtClean="0"/>
              <a:t>的类型</a:t>
            </a:r>
            <a:endParaRPr lang="zh-CN" altLang="en-US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ICMP </a:t>
            </a:r>
            <a:r>
              <a:rPr lang="zh-CN" altLang="en-US" dirty="0"/>
              <a:t>报</a:t>
            </a:r>
            <a:r>
              <a:rPr lang="zh-CN" altLang="en-US" dirty="0" smtClean="0"/>
              <a:t>文有三大类，即 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ICMP </a:t>
            </a:r>
            <a:r>
              <a:rPr lang="zh-CN" altLang="en-US" dirty="0">
                <a:solidFill>
                  <a:srgbClr val="FF0000"/>
                </a:solidFill>
              </a:rPr>
              <a:t>差错报告报</a:t>
            </a:r>
            <a:r>
              <a:rPr lang="zh-CN" altLang="en-US" dirty="0" smtClean="0">
                <a:solidFill>
                  <a:srgbClr val="FF0000"/>
                </a:solidFill>
              </a:rPr>
              <a:t>文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ICMP </a:t>
            </a:r>
            <a:r>
              <a:rPr lang="zh-CN" altLang="en-US" dirty="0" smtClean="0">
                <a:solidFill>
                  <a:srgbClr val="FF0000"/>
                </a:solidFill>
              </a:rPr>
              <a:t>控制报文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 </a:t>
            </a:r>
            <a:r>
              <a:rPr lang="en-US" altLang="zh-CN" dirty="0"/>
              <a:t>ICMP </a:t>
            </a:r>
            <a:r>
              <a:rPr lang="zh-CN" altLang="en-US" dirty="0">
                <a:solidFill>
                  <a:srgbClr val="FF0000"/>
                </a:solidFill>
              </a:rPr>
              <a:t>询问报</a:t>
            </a:r>
            <a:r>
              <a:rPr lang="zh-CN" altLang="en-US" dirty="0" smtClean="0">
                <a:solidFill>
                  <a:srgbClr val="FF0000"/>
                </a:solidFill>
              </a:rPr>
              <a:t>文</a:t>
            </a:r>
            <a:endParaRPr lang="zh-CN" altLang="en-US" dirty="0"/>
          </a:p>
          <a:p>
            <a:pPr algn="just"/>
            <a:r>
              <a:rPr lang="en-US" altLang="zh-CN" dirty="0"/>
              <a:t>ICMP </a:t>
            </a:r>
            <a:r>
              <a:rPr lang="zh-CN" altLang="en-US" dirty="0"/>
              <a:t>报文的前 </a:t>
            </a:r>
            <a:r>
              <a:rPr lang="en-US" altLang="zh-CN" dirty="0"/>
              <a:t>4 </a:t>
            </a:r>
            <a:r>
              <a:rPr lang="zh-CN" altLang="en-US" dirty="0"/>
              <a:t>个字节是统一的格式，共有三个字段：即</a:t>
            </a:r>
            <a:r>
              <a:rPr lang="zh-CN" altLang="en-US" dirty="0">
                <a:solidFill>
                  <a:srgbClr val="FF0000"/>
                </a:solidFill>
              </a:rPr>
              <a:t>类型、代码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检验和。</a:t>
            </a:r>
            <a:r>
              <a:rPr lang="zh-CN" altLang="en-US" dirty="0"/>
              <a:t>接着的 </a:t>
            </a:r>
            <a:r>
              <a:rPr lang="en-US" altLang="zh-CN" dirty="0"/>
              <a:t>4 </a:t>
            </a:r>
            <a:r>
              <a:rPr lang="zh-CN" altLang="en-US" dirty="0"/>
              <a:t>个字节的内容与 </a:t>
            </a:r>
            <a:r>
              <a:rPr lang="en-US" altLang="zh-CN" dirty="0"/>
              <a:t>ICMP </a:t>
            </a:r>
            <a:r>
              <a:rPr lang="zh-CN" altLang="en-US" dirty="0"/>
              <a:t>的类型有关。 </a:t>
            </a:r>
          </a:p>
        </p:txBody>
      </p:sp>
    </p:spTree>
    <p:extLst>
      <p:ext uri="{BB962C8B-B14F-4D97-AF65-F5344CB8AC3E}">
        <p14:creationId xmlns="" xmlns:p14="http://schemas.microsoft.com/office/powerpoint/2010/main" val="135939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1902" y="1257729"/>
            <a:ext cx="3161556" cy="792088"/>
          </a:xfrm>
        </p:spPr>
        <p:txBody>
          <a:bodyPr/>
          <a:lstStyle/>
          <a:p>
            <a:r>
              <a:rPr lang="zh-CN" altLang="en-US" dirty="0" smtClean="0"/>
              <a:t>本章总结：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2600" y="2348880"/>
            <a:ext cx="2553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参看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P193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64" name="标题 2"/>
          <p:cNvSpPr txBox="1">
            <a:spLocks/>
          </p:cNvSpPr>
          <p:nvPr/>
        </p:nvSpPr>
        <p:spPr bwMode="auto">
          <a:xfrm>
            <a:off x="488504" y="3645024"/>
            <a:ext cx="58326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zh-CN" altLang="en-US" kern="0" dirty="0" smtClean="0"/>
              <a:t>本章作业</a:t>
            </a:r>
            <a:r>
              <a:rPr lang="zh-CN" altLang="en-US" kern="0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smtClean="0"/>
              <a:t>P.195~202</a:t>
            </a:r>
            <a:endParaRPr lang="zh-CN" altLang="en-US" kern="0" dirty="0"/>
          </a:p>
        </p:txBody>
      </p:sp>
      <p:sp>
        <p:nvSpPr>
          <p:cNvPr id="65" name="TextBox 64"/>
          <p:cNvSpPr txBox="1"/>
          <p:nvPr/>
        </p:nvSpPr>
        <p:spPr>
          <a:xfrm>
            <a:off x="1307134" y="4953362"/>
            <a:ext cx="7750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trike="dblStrike" dirty="0" smtClean="0">
                <a:solidFill>
                  <a:srgbClr val="FF0000"/>
                </a:solidFill>
              </a:rPr>
              <a:t>01</a:t>
            </a:r>
            <a:r>
              <a:rPr lang="zh-CN" altLang="en-US" sz="4000" b="1" strike="dblStrike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strike="dblStrike" dirty="0" smtClean="0">
                <a:solidFill>
                  <a:srgbClr val="FF0000"/>
                </a:solidFill>
              </a:rPr>
              <a:t>03</a:t>
            </a:r>
            <a:r>
              <a:rPr lang="zh-CN" altLang="en-US" sz="4000" b="1" strike="dblStrike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strike="dblStrike" dirty="0" smtClean="0">
                <a:solidFill>
                  <a:srgbClr val="FF0000"/>
                </a:solidFill>
              </a:rPr>
              <a:t>07</a:t>
            </a:r>
            <a:r>
              <a:rPr lang="zh-CN" altLang="en-US" sz="4000" b="1" strike="dblStrike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strike="dblStrike" dirty="0" smtClean="0">
                <a:solidFill>
                  <a:srgbClr val="FF0000"/>
                </a:solidFill>
              </a:rPr>
              <a:t>20</a:t>
            </a:r>
            <a:r>
              <a:rPr lang="zh-CN" altLang="en-US" sz="4000" b="1" strike="dblStrike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strike="dblStrike" dirty="0" smtClean="0">
                <a:solidFill>
                  <a:srgbClr val="FF0000"/>
                </a:solidFill>
              </a:rPr>
              <a:t>22</a:t>
            </a:r>
            <a:r>
              <a:rPr lang="zh-CN" altLang="en-US" sz="4000" b="1" strike="dblStrike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strike="dblStrike" dirty="0" smtClean="0">
                <a:solidFill>
                  <a:srgbClr val="FF0000"/>
                </a:solidFill>
              </a:rPr>
              <a:t>28</a:t>
            </a:r>
            <a:r>
              <a:rPr lang="zh-CN" altLang="en-US" sz="4000" b="1" strike="dblStrike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strike="dblStrike" dirty="0" smtClean="0">
                <a:solidFill>
                  <a:srgbClr val="FF0000"/>
                </a:solidFill>
              </a:rPr>
              <a:t>29</a:t>
            </a:r>
            <a:r>
              <a:rPr lang="zh-CN" altLang="en-US" sz="4000" b="1" strike="dblStrike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39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41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44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55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64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94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ICMP </a:t>
            </a:r>
            <a:r>
              <a:rPr lang="zh-CN" altLang="en-US" dirty="0"/>
              <a:t>差错报告报文共有 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 </a:t>
            </a:r>
            <a:endParaRPr lang="zh-CN" alt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终点不可达 </a:t>
            </a:r>
            <a:r>
              <a:rPr lang="zh-CN" altLang="en-US" dirty="0" smtClean="0"/>
              <a:t>（类型为“</a:t>
            </a:r>
            <a:r>
              <a:rPr lang="en-US" altLang="zh-CN" dirty="0" smtClean="0"/>
              <a:t>3</a:t>
            </a:r>
            <a:r>
              <a:rPr lang="zh-CN" altLang="en-US" dirty="0" smtClean="0"/>
              <a:t>”）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Network  Unreachable</a:t>
            </a:r>
            <a:r>
              <a:rPr lang="zh-CN" altLang="zh-CN" dirty="0" smtClean="0"/>
              <a:t>网络不可达</a:t>
            </a:r>
          </a:p>
          <a:p>
            <a:pPr lvl="1"/>
            <a:r>
              <a:rPr lang="zh-CN" altLang="en-US" dirty="0" smtClean="0"/>
              <a:t>代码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Host  Unreachable</a:t>
            </a:r>
            <a:r>
              <a:rPr lang="zh-CN" altLang="zh-CN" dirty="0" smtClean="0"/>
              <a:t>主机不可达</a:t>
            </a:r>
          </a:p>
          <a:p>
            <a:pPr lvl="1"/>
            <a:r>
              <a:rPr lang="zh-CN" altLang="en-US" dirty="0" smtClean="0"/>
              <a:t>代码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Protocol  Unreachable</a:t>
            </a:r>
            <a:r>
              <a:rPr lang="zh-CN" altLang="zh-CN" dirty="0" smtClean="0"/>
              <a:t>协议不可达</a:t>
            </a:r>
          </a:p>
          <a:p>
            <a:pPr lvl="1"/>
            <a:r>
              <a:rPr lang="zh-CN" altLang="en-US" dirty="0" smtClean="0"/>
              <a:t>代码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Port  Unreachable</a:t>
            </a:r>
            <a:r>
              <a:rPr lang="zh-CN" altLang="zh-CN" dirty="0" smtClean="0"/>
              <a:t>端口不可达</a:t>
            </a:r>
          </a:p>
          <a:p>
            <a:pPr lvl="1"/>
            <a:r>
              <a:rPr lang="zh-CN" altLang="en-US" dirty="0" smtClean="0"/>
              <a:t>代码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Fragmentation needed but no </a:t>
            </a:r>
            <a:r>
              <a:rPr lang="en-US" altLang="zh-CN" dirty="0" err="1" smtClean="0"/>
              <a:t>frag</a:t>
            </a:r>
            <a:r>
              <a:rPr lang="en-US" altLang="zh-CN" dirty="0" smtClean="0"/>
              <a:t>. bit set </a:t>
            </a:r>
            <a:r>
              <a:rPr lang="zh-CN" altLang="zh-CN" dirty="0" smtClean="0"/>
              <a:t>需要进行分片但设置不分片比特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代码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5240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ICMP </a:t>
            </a:r>
            <a:r>
              <a:rPr lang="zh-CN" altLang="en-US" dirty="0"/>
              <a:t>差错报告报文共有 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 </a:t>
            </a:r>
            <a:endParaRPr lang="zh-CN" alt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时间</a:t>
            </a:r>
            <a:r>
              <a:rPr lang="zh-CN" altLang="en-US" dirty="0"/>
              <a:t>超过 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类型为“</a:t>
            </a:r>
            <a:r>
              <a:rPr lang="en-US" altLang="zh-CN" dirty="0" smtClean="0"/>
              <a:t>11</a:t>
            </a:r>
            <a:r>
              <a:rPr lang="zh-CN" altLang="en-US" dirty="0" smtClean="0"/>
              <a:t>”）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TTL equals 0 during transit </a:t>
            </a:r>
            <a:r>
              <a:rPr lang="zh-CN" altLang="zh-CN" dirty="0" smtClean="0"/>
              <a:t>传输期间生存时间为</a:t>
            </a:r>
            <a:r>
              <a:rPr lang="en-US" altLang="zh-CN" dirty="0" smtClean="0"/>
              <a:t>0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代码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TTL equals 0 during reassembly </a:t>
            </a:r>
            <a:r>
              <a:rPr lang="zh-CN" altLang="zh-CN" dirty="0" smtClean="0"/>
              <a:t>在数据报组装期间生存时间为</a:t>
            </a:r>
            <a:r>
              <a:rPr lang="en-US" altLang="zh-CN" dirty="0" smtClean="0"/>
              <a:t>0</a:t>
            </a:r>
            <a:endParaRPr lang="zh-CN" altLang="zh-CN" dirty="0" smtClean="0"/>
          </a:p>
          <a:p>
            <a:r>
              <a:rPr lang="zh-CN" altLang="en-US" dirty="0" smtClean="0"/>
              <a:t>参数问题 （类型为“</a:t>
            </a:r>
            <a:r>
              <a:rPr lang="en-US" altLang="zh-CN" dirty="0" smtClean="0"/>
              <a:t>12</a:t>
            </a:r>
            <a:r>
              <a:rPr lang="zh-CN" altLang="en-US" dirty="0" smtClean="0"/>
              <a:t>”）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代码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IP header bad (catchall error) </a:t>
            </a:r>
            <a:r>
              <a:rPr lang="zh-CN" altLang="zh-CN" dirty="0" smtClean="0"/>
              <a:t>坏的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首部（包括各种差错）</a:t>
            </a:r>
          </a:p>
          <a:p>
            <a:pPr lvl="1"/>
            <a:r>
              <a:rPr lang="zh-CN" altLang="en-US" dirty="0" smtClean="0"/>
              <a:t>代码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Required options missing </a:t>
            </a:r>
            <a:r>
              <a:rPr lang="zh-CN" altLang="zh-CN" dirty="0" smtClean="0"/>
              <a:t>缺少必需的选项</a:t>
            </a:r>
          </a:p>
        </p:txBody>
      </p:sp>
    </p:spTree>
    <p:extLst>
      <p:ext uri="{BB962C8B-B14F-4D97-AF65-F5344CB8AC3E}">
        <p14:creationId xmlns="" xmlns:p14="http://schemas.microsoft.com/office/powerpoint/2010/main" val="352400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95300" y="188640"/>
            <a:ext cx="8634164" cy="792088"/>
          </a:xfrm>
        </p:spPr>
        <p:txBody>
          <a:bodyPr/>
          <a:lstStyle/>
          <a:p>
            <a:pPr algn="ctr"/>
            <a:r>
              <a:rPr lang="en-US" altLang="zh-CN" sz="3600" dirty="0"/>
              <a:t>ICMP </a:t>
            </a:r>
            <a:r>
              <a:rPr lang="zh-CN" altLang="en-US" sz="3600" dirty="0"/>
              <a:t>差错报告报文的数据字段的内容 </a:t>
            </a:r>
          </a:p>
        </p:txBody>
      </p:sp>
      <p:sp>
        <p:nvSpPr>
          <p:cNvPr id="541698" name="Rectangle 2"/>
          <p:cNvSpPr>
            <a:spLocks noChangeArrowheads="1"/>
          </p:cNvSpPr>
          <p:nvPr/>
        </p:nvSpPr>
        <p:spPr bwMode="auto">
          <a:xfrm>
            <a:off x="662260" y="4195216"/>
            <a:ext cx="4531651" cy="5969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209954" y="26103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1412089" y="4195216"/>
            <a:ext cx="3781821" cy="5969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02" name="Line 6"/>
          <p:cNvSpPr>
            <a:spLocks noChangeShapeType="1"/>
          </p:cNvSpPr>
          <p:nvPr/>
        </p:nvSpPr>
        <p:spPr bwMode="auto">
          <a:xfrm>
            <a:off x="662260" y="5001667"/>
            <a:ext cx="4531651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691800" y="4323803"/>
            <a:ext cx="6976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首部</a:t>
            </a:r>
          </a:p>
        </p:txBody>
      </p:sp>
      <p:sp>
        <p:nvSpPr>
          <p:cNvPr id="541704" name="Line 8"/>
          <p:cNvSpPr>
            <a:spLocks noChangeShapeType="1"/>
          </p:cNvSpPr>
          <p:nvPr/>
        </p:nvSpPr>
        <p:spPr bwMode="auto">
          <a:xfrm>
            <a:off x="1412089" y="4195216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05" name="Rectangle 9"/>
          <p:cNvSpPr>
            <a:spLocks noChangeArrowheads="1"/>
          </p:cNvSpPr>
          <p:nvPr/>
        </p:nvSpPr>
        <p:spPr bwMode="auto">
          <a:xfrm>
            <a:off x="2342496" y="4850853"/>
            <a:ext cx="1214173" cy="311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2285743" y="4773067"/>
            <a:ext cx="12668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541707" name="Rectangle 11"/>
          <p:cNvSpPr>
            <a:spLocks noChangeArrowheads="1"/>
          </p:cNvSpPr>
          <p:nvPr/>
        </p:nvSpPr>
        <p:spPr bwMode="auto">
          <a:xfrm>
            <a:off x="1412089" y="3174454"/>
            <a:ext cx="3781821" cy="6070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1412089" y="3174454"/>
            <a:ext cx="3781821" cy="59531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1495018" y="3196679"/>
            <a:ext cx="12426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ICMP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的</a:t>
            </a:r>
          </a:p>
          <a:p>
            <a:pPr algn="ctr">
              <a:lnSpc>
                <a:spcPct val="8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前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  <p:sp>
        <p:nvSpPr>
          <p:cNvPr id="541710" name="Line 14"/>
          <p:cNvSpPr>
            <a:spLocks noChangeShapeType="1"/>
          </p:cNvSpPr>
          <p:nvPr/>
        </p:nvSpPr>
        <p:spPr bwMode="auto">
          <a:xfrm>
            <a:off x="2794801" y="3174454"/>
            <a:ext cx="0" cy="595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5297520" y="4293642"/>
            <a:ext cx="4047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C00000"/>
                </a:solidFill>
                <a:latin typeface="+mn-lt"/>
                <a:ea typeface="黑体" pitchFamily="2" charset="-122"/>
              </a:rPr>
              <a:t>装入 </a:t>
            </a:r>
            <a:r>
              <a:rPr kumimoji="1" lang="en-US" altLang="zh-CN" sz="2400" b="1">
                <a:solidFill>
                  <a:srgbClr val="C00000"/>
                </a:solidFill>
                <a:latin typeface="+mn-lt"/>
                <a:ea typeface="黑体" pitchFamily="2" charset="-122"/>
              </a:rPr>
              <a:t>ICMP </a:t>
            </a:r>
            <a:r>
              <a:rPr kumimoji="1" lang="zh-CN" altLang="en-US" sz="2400" b="1">
                <a:solidFill>
                  <a:srgbClr val="C00000"/>
                </a:solidFill>
                <a:latin typeface="+mn-lt"/>
                <a:ea typeface="黑体" pitchFamily="2" charset="-122"/>
              </a:rPr>
              <a:t>报文的 </a:t>
            </a:r>
            <a:r>
              <a:rPr kumimoji="1" lang="en-US" altLang="zh-CN" sz="2400" b="1">
                <a:solidFill>
                  <a:srgbClr val="C00000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400" b="1">
                <a:solidFill>
                  <a:srgbClr val="C00000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541712" name="Rectangle 16"/>
          <p:cNvSpPr>
            <a:spLocks noChangeArrowheads="1"/>
          </p:cNvSpPr>
          <p:nvPr/>
        </p:nvSpPr>
        <p:spPr bwMode="auto">
          <a:xfrm>
            <a:off x="2794802" y="2152103"/>
            <a:ext cx="6550686" cy="5969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2973961" y="2164804"/>
            <a:ext cx="12668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数据报</a:t>
            </a:r>
          </a:p>
          <a:p>
            <a:pPr algn="ctr">
              <a:lnSpc>
                <a:spcPct val="8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首部</a:t>
            </a:r>
          </a:p>
        </p:txBody>
      </p:sp>
      <p:sp>
        <p:nvSpPr>
          <p:cNvPr id="541714" name="Line 18"/>
          <p:cNvSpPr>
            <a:spLocks noChangeShapeType="1"/>
          </p:cNvSpPr>
          <p:nvPr/>
        </p:nvSpPr>
        <p:spPr bwMode="auto">
          <a:xfrm>
            <a:off x="4547269" y="2152103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15" name="Text Box 19"/>
          <p:cNvSpPr txBox="1">
            <a:spLocks noChangeArrowheads="1"/>
          </p:cNvSpPr>
          <p:nvPr/>
        </p:nvSpPr>
        <p:spPr bwMode="auto">
          <a:xfrm>
            <a:off x="5393828" y="3285579"/>
            <a:ext cx="2889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ICMP </a:t>
            </a:r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差错报告报文</a:t>
            </a:r>
          </a:p>
        </p:txBody>
      </p:sp>
      <p:sp>
        <p:nvSpPr>
          <p:cNvPr id="541716" name="Text Box 20"/>
          <p:cNvSpPr txBox="1">
            <a:spLocks noChangeArrowheads="1"/>
          </p:cNvSpPr>
          <p:nvPr/>
        </p:nvSpPr>
        <p:spPr bwMode="auto">
          <a:xfrm>
            <a:off x="4540694" y="2156867"/>
            <a:ext cx="6976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  <p:sp>
        <p:nvSpPr>
          <p:cNvPr id="541717" name="Line 21"/>
          <p:cNvSpPr>
            <a:spLocks noChangeShapeType="1"/>
          </p:cNvSpPr>
          <p:nvPr/>
        </p:nvSpPr>
        <p:spPr bwMode="auto">
          <a:xfrm>
            <a:off x="5193910" y="2152103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18" name="Text Box 22"/>
          <p:cNvSpPr txBox="1">
            <a:spLocks noChangeArrowheads="1"/>
          </p:cNvSpPr>
          <p:nvPr/>
        </p:nvSpPr>
        <p:spPr bwMode="auto">
          <a:xfrm>
            <a:off x="560792" y="2204492"/>
            <a:ext cx="21116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收到的 </a:t>
            </a: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541719" name="Line 23"/>
          <p:cNvSpPr>
            <a:spLocks noChangeShapeType="1"/>
          </p:cNvSpPr>
          <p:nvPr/>
        </p:nvSpPr>
        <p:spPr bwMode="auto">
          <a:xfrm>
            <a:off x="5193910" y="2749003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20" name="Line 24"/>
          <p:cNvSpPr>
            <a:spLocks noChangeShapeType="1"/>
          </p:cNvSpPr>
          <p:nvPr/>
        </p:nvSpPr>
        <p:spPr bwMode="auto">
          <a:xfrm>
            <a:off x="4547269" y="3174454"/>
            <a:ext cx="0" cy="5953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21" name="Text Box 25"/>
          <p:cNvSpPr txBox="1">
            <a:spLocks noChangeArrowheads="1"/>
          </p:cNvSpPr>
          <p:nvPr/>
        </p:nvSpPr>
        <p:spPr bwMode="auto">
          <a:xfrm>
            <a:off x="2973961" y="3196679"/>
            <a:ext cx="12668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数据报</a:t>
            </a:r>
          </a:p>
          <a:p>
            <a:pPr algn="ctr">
              <a:lnSpc>
                <a:spcPct val="8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首部</a:t>
            </a:r>
          </a:p>
        </p:txBody>
      </p: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4549293" y="3196679"/>
            <a:ext cx="6976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  <p:sp>
        <p:nvSpPr>
          <p:cNvPr id="541723" name="AutoShape 27"/>
          <p:cNvSpPr>
            <a:spLocks noChangeArrowheads="1"/>
          </p:cNvSpPr>
          <p:nvPr/>
        </p:nvSpPr>
        <p:spPr bwMode="auto">
          <a:xfrm>
            <a:off x="3441444" y="2720428"/>
            <a:ext cx="276886" cy="509588"/>
          </a:xfrm>
          <a:prstGeom prst="downArrow">
            <a:avLst>
              <a:gd name="adj1" fmla="val 47222"/>
              <a:gd name="adj2" fmla="val 1030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24" name="AutoShape 28"/>
          <p:cNvSpPr>
            <a:spLocks noChangeArrowheads="1"/>
          </p:cNvSpPr>
          <p:nvPr/>
        </p:nvSpPr>
        <p:spPr bwMode="auto">
          <a:xfrm>
            <a:off x="4763962" y="2720428"/>
            <a:ext cx="275167" cy="509588"/>
          </a:xfrm>
          <a:prstGeom prst="downArrow">
            <a:avLst>
              <a:gd name="adj1" fmla="val 47222"/>
              <a:gd name="adj2" fmla="val 1036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2109165" y="4323803"/>
            <a:ext cx="24306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ICMP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差错报告报文</a:t>
            </a: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5611820" y="1556792"/>
            <a:ext cx="26388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IP </a:t>
            </a:r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数据报的数据字段</a:t>
            </a:r>
          </a:p>
        </p:txBody>
      </p:sp>
      <p:sp>
        <p:nvSpPr>
          <p:cNvPr id="541727" name="AutoShape 31"/>
          <p:cNvSpPr>
            <a:spLocks/>
          </p:cNvSpPr>
          <p:nvPr/>
        </p:nvSpPr>
        <p:spPr bwMode="auto">
          <a:xfrm rot="5400000">
            <a:off x="6815013" y="-371228"/>
            <a:ext cx="169862" cy="4705350"/>
          </a:xfrm>
          <a:prstGeom prst="leftBrace">
            <a:avLst>
              <a:gd name="adj1" fmla="val 21308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28" name="Line 32"/>
          <p:cNvSpPr>
            <a:spLocks noChangeShapeType="1"/>
          </p:cNvSpPr>
          <p:nvPr/>
        </p:nvSpPr>
        <p:spPr bwMode="auto">
          <a:xfrm>
            <a:off x="2794801" y="2749003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29" name="Line 33"/>
          <p:cNvSpPr>
            <a:spLocks noChangeShapeType="1"/>
          </p:cNvSpPr>
          <p:nvPr/>
        </p:nvSpPr>
        <p:spPr bwMode="auto">
          <a:xfrm>
            <a:off x="1412089" y="3769766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30" name="Line 34"/>
          <p:cNvSpPr>
            <a:spLocks noChangeShapeType="1"/>
          </p:cNvSpPr>
          <p:nvPr/>
        </p:nvSpPr>
        <p:spPr bwMode="auto">
          <a:xfrm>
            <a:off x="5193910" y="3769766"/>
            <a:ext cx="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1731" name="AutoShape 35"/>
          <p:cNvSpPr>
            <a:spLocks noChangeArrowheads="1"/>
          </p:cNvSpPr>
          <p:nvPr/>
        </p:nvSpPr>
        <p:spPr bwMode="auto">
          <a:xfrm>
            <a:off x="3255706" y="3744367"/>
            <a:ext cx="278606" cy="511175"/>
          </a:xfrm>
          <a:prstGeom prst="downArrow">
            <a:avLst>
              <a:gd name="adj1" fmla="val 47222"/>
              <a:gd name="adj2" fmla="val 1026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95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8640"/>
            <a:ext cx="8562156" cy="792088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600" dirty="0"/>
              <a:t>不应发送 </a:t>
            </a:r>
            <a:r>
              <a:rPr lang="en-US" altLang="zh-CN" sz="3600" dirty="0"/>
              <a:t>ICMP </a:t>
            </a:r>
            <a:r>
              <a:rPr lang="zh-CN" altLang="en-US" sz="3600" dirty="0"/>
              <a:t>差错报告报文的几种情况 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对 </a:t>
            </a:r>
            <a:r>
              <a:rPr lang="en-US" altLang="zh-CN" dirty="0"/>
              <a:t>ICMP </a:t>
            </a:r>
            <a:r>
              <a:rPr lang="zh-CN" altLang="en-US" dirty="0"/>
              <a:t>差错报告报文不再发送 </a:t>
            </a:r>
            <a:r>
              <a:rPr lang="en-US" altLang="zh-CN" dirty="0"/>
              <a:t>ICMP </a:t>
            </a:r>
            <a:r>
              <a:rPr lang="zh-CN" altLang="en-US" dirty="0"/>
              <a:t>差错报告报文。</a:t>
            </a:r>
          </a:p>
          <a:p>
            <a:pPr algn="just"/>
            <a:r>
              <a:rPr lang="zh-CN" altLang="en-US" dirty="0"/>
              <a:t>对第一个分片的数据报片的所有后续数据报片都不发送 </a:t>
            </a:r>
            <a:r>
              <a:rPr lang="en-US" altLang="zh-CN" dirty="0"/>
              <a:t>ICMP </a:t>
            </a:r>
            <a:r>
              <a:rPr lang="zh-CN" altLang="en-US" dirty="0"/>
              <a:t>差错报告报文。</a:t>
            </a:r>
          </a:p>
          <a:p>
            <a:pPr algn="just"/>
            <a:r>
              <a:rPr lang="zh-CN" altLang="en-US" dirty="0"/>
              <a:t>对具有多播地址的数据报都不发送 </a:t>
            </a:r>
            <a:r>
              <a:rPr lang="en-US" altLang="zh-CN" dirty="0"/>
              <a:t>ICMP </a:t>
            </a:r>
            <a:r>
              <a:rPr lang="zh-CN" altLang="en-US" dirty="0"/>
              <a:t>差错报告报文。</a:t>
            </a:r>
          </a:p>
          <a:p>
            <a:pPr algn="just"/>
            <a:r>
              <a:rPr lang="zh-CN" altLang="en-US" dirty="0"/>
              <a:t>对具有特殊地址（如</a:t>
            </a:r>
            <a:r>
              <a:rPr lang="en-US" altLang="zh-CN" dirty="0"/>
              <a:t>127.0.0.0 </a:t>
            </a:r>
            <a:r>
              <a:rPr lang="zh-CN" altLang="en-US" dirty="0"/>
              <a:t>或 </a:t>
            </a:r>
            <a:r>
              <a:rPr lang="en-US" altLang="zh-CN" dirty="0"/>
              <a:t>0.0.0.0</a:t>
            </a:r>
            <a:r>
              <a:rPr lang="zh-CN" altLang="en-US" dirty="0"/>
              <a:t>）的数据报不发送 </a:t>
            </a:r>
            <a:r>
              <a:rPr lang="en-US" altLang="zh-CN" dirty="0"/>
              <a:t>ICMP </a:t>
            </a:r>
            <a:r>
              <a:rPr lang="zh-CN" altLang="en-US" dirty="0"/>
              <a:t>差错报告报文。</a:t>
            </a:r>
          </a:p>
        </p:txBody>
      </p:sp>
    </p:spTree>
    <p:extLst>
      <p:ext uri="{BB962C8B-B14F-4D97-AF65-F5344CB8AC3E}">
        <p14:creationId xmlns="" xmlns:p14="http://schemas.microsoft.com/office/powerpoint/2010/main" val="23418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ICMP </a:t>
            </a:r>
            <a:r>
              <a:rPr lang="zh-CN" altLang="en-US" dirty="0" smtClean="0"/>
              <a:t>控制报</a:t>
            </a:r>
            <a:r>
              <a:rPr lang="zh-CN" altLang="en-US" dirty="0"/>
              <a:t>文共有 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 </a:t>
            </a:r>
            <a:endParaRPr lang="zh-CN" alt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源点抑制报文</a:t>
            </a:r>
            <a:r>
              <a:rPr lang="zh-CN" altLang="en-US" dirty="0" smtClean="0">
                <a:solidFill>
                  <a:srgbClr val="FF0000"/>
                </a:solidFill>
              </a:rPr>
              <a:t>（不再使用）</a:t>
            </a:r>
            <a:r>
              <a:rPr lang="zh-CN" altLang="en-US" dirty="0" smtClean="0"/>
              <a:t> （类型为“</a:t>
            </a:r>
            <a:r>
              <a:rPr lang="en-US" altLang="zh-CN" dirty="0" smtClean="0"/>
              <a:t>4</a:t>
            </a:r>
            <a:r>
              <a:rPr lang="zh-CN" altLang="en-US" dirty="0" smtClean="0"/>
              <a:t>”）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dirty="0" smtClean="0"/>
              <a:t>改</a:t>
            </a:r>
            <a:r>
              <a:rPr lang="zh-CN" altLang="en-US" dirty="0"/>
              <a:t>变路由（重定向）</a:t>
            </a:r>
            <a:r>
              <a:rPr lang="en-US" altLang="zh-CN" dirty="0"/>
              <a:t>(Redirect) </a:t>
            </a:r>
            <a:r>
              <a:rPr lang="zh-CN" altLang="en-US" dirty="0" smtClean="0"/>
              <a:t>（类型为“</a:t>
            </a:r>
            <a:r>
              <a:rPr lang="en-US" altLang="zh-CN" dirty="0" smtClean="0"/>
              <a:t>5</a:t>
            </a:r>
            <a:r>
              <a:rPr lang="zh-CN" altLang="en-US" dirty="0" smtClean="0"/>
              <a:t>”）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2400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Freeform 2"/>
          <p:cNvSpPr>
            <a:spLocks/>
          </p:cNvSpPr>
          <p:nvPr/>
        </p:nvSpPr>
        <p:spPr bwMode="auto">
          <a:xfrm>
            <a:off x="1822979" y="3249960"/>
            <a:ext cx="2146300" cy="1447800"/>
          </a:xfrm>
          <a:custGeom>
            <a:avLst/>
            <a:gdLst>
              <a:gd name="T0" fmla="*/ 0 w 1248"/>
              <a:gd name="T1" fmla="*/ 0 h 912"/>
              <a:gd name="T2" fmla="*/ 2147483647 w 1248"/>
              <a:gd name="T3" fmla="*/ 0 h 912"/>
              <a:gd name="T4" fmla="*/ 2147483647 w 1248"/>
              <a:gd name="T5" fmla="*/ 2147483647 h 912"/>
              <a:gd name="T6" fmla="*/ 2147483647 w 1248"/>
              <a:gd name="T7" fmla="*/ 2147483647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912"/>
              <a:gd name="T14" fmla="*/ 1248 w 1248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912">
                <a:moveTo>
                  <a:pt x="0" y="0"/>
                </a:moveTo>
                <a:lnTo>
                  <a:pt x="624" y="0"/>
                </a:lnTo>
                <a:lnTo>
                  <a:pt x="624" y="912"/>
                </a:lnTo>
                <a:lnTo>
                  <a:pt x="1248" y="912"/>
                </a:lnTo>
              </a:path>
            </a:pathLst>
          </a:cu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例：</a:t>
            </a:r>
            <a:r>
              <a:rPr lang="en-US" altLang="zh-CN" sz="3600" smtClean="0"/>
              <a:t>ICMP</a:t>
            </a:r>
            <a:r>
              <a:rPr lang="zh-CN" altLang="en-US" sz="3600" smtClean="0"/>
              <a:t>重定向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50838" y="5504211"/>
            <a:ext cx="5283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假设主机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A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要向主机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B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发送一个数据帧。</a:t>
            </a:r>
          </a:p>
        </p:txBody>
      </p:sp>
      <p:pic>
        <p:nvPicPr>
          <p:cNvPr id="159749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9479" y="1802161"/>
            <a:ext cx="6397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50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2579" y="2868960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51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9479" y="4316761"/>
            <a:ext cx="6397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2" name="Line 8"/>
          <p:cNvSpPr>
            <a:spLocks noChangeShapeType="1"/>
          </p:cNvSpPr>
          <p:nvPr/>
        </p:nvSpPr>
        <p:spPr bwMode="auto">
          <a:xfrm flipV="1">
            <a:off x="1657879" y="3097560"/>
            <a:ext cx="140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3061229" y="203076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3061229" y="2030760"/>
            <a:ext cx="123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3061229" y="4545360"/>
            <a:ext cx="123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>
            <a:off x="4959879" y="2030760"/>
            <a:ext cx="123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4953000" y="4524723"/>
            <a:ext cx="2574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7518929" y="378336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7518929" y="5154960"/>
            <a:ext cx="82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9760" name="Picture 1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61879" y="4973985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5537" name="Text Box 17"/>
          <p:cNvSpPr txBox="1">
            <a:spLocks noChangeArrowheads="1"/>
          </p:cNvSpPr>
          <p:nvPr/>
        </p:nvSpPr>
        <p:spPr bwMode="auto">
          <a:xfrm>
            <a:off x="4299479" y="1268761"/>
            <a:ext cx="7429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R1</a:t>
            </a:r>
          </a:p>
        </p:txBody>
      </p:sp>
      <p:sp>
        <p:nvSpPr>
          <p:cNvPr id="875538" name="Text Box 18"/>
          <p:cNvSpPr txBox="1">
            <a:spLocks noChangeArrowheads="1"/>
          </p:cNvSpPr>
          <p:nvPr/>
        </p:nvSpPr>
        <p:spPr bwMode="auto">
          <a:xfrm>
            <a:off x="4216929" y="4773961"/>
            <a:ext cx="7429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R2</a:t>
            </a:r>
          </a:p>
        </p:txBody>
      </p:sp>
      <p:sp>
        <p:nvSpPr>
          <p:cNvPr id="875539" name="Text Box 19"/>
          <p:cNvSpPr txBox="1">
            <a:spLocks noChangeArrowheads="1"/>
          </p:cNvSpPr>
          <p:nvPr/>
        </p:nvSpPr>
        <p:spPr bwMode="auto">
          <a:xfrm>
            <a:off x="3969279" y="1649761"/>
            <a:ext cx="330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0</a:t>
            </a:r>
          </a:p>
        </p:txBody>
      </p:sp>
      <p:sp>
        <p:nvSpPr>
          <p:cNvPr id="875540" name="Text Box 20"/>
          <p:cNvSpPr txBox="1">
            <a:spLocks noChangeArrowheads="1"/>
          </p:cNvSpPr>
          <p:nvPr/>
        </p:nvSpPr>
        <p:spPr bwMode="auto">
          <a:xfrm>
            <a:off x="4877329" y="1649761"/>
            <a:ext cx="330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875541" name="Text Box 21"/>
          <p:cNvSpPr txBox="1">
            <a:spLocks noChangeArrowheads="1"/>
          </p:cNvSpPr>
          <p:nvPr/>
        </p:nvSpPr>
        <p:spPr bwMode="auto">
          <a:xfrm>
            <a:off x="3886729" y="4088161"/>
            <a:ext cx="330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0</a:t>
            </a:r>
          </a:p>
        </p:txBody>
      </p:sp>
      <p:sp>
        <p:nvSpPr>
          <p:cNvPr id="875542" name="Text Box 22"/>
          <p:cNvSpPr txBox="1">
            <a:spLocks noChangeArrowheads="1"/>
          </p:cNvSpPr>
          <p:nvPr/>
        </p:nvSpPr>
        <p:spPr bwMode="auto">
          <a:xfrm>
            <a:off x="4959879" y="4088161"/>
            <a:ext cx="330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875543" name="Cloud"/>
          <p:cNvSpPr>
            <a:spLocks noChangeAspect="1" noEditPoints="1" noChangeArrowheads="1"/>
          </p:cNvSpPr>
          <p:nvPr/>
        </p:nvSpPr>
        <p:spPr bwMode="auto">
          <a:xfrm>
            <a:off x="6198129" y="1497360"/>
            <a:ext cx="2146300" cy="11938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Internet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71727" y="3561110"/>
            <a:ext cx="2971800" cy="304800"/>
            <a:chOff x="240" y="1680"/>
            <a:chExt cx="1728" cy="192"/>
          </a:xfrm>
        </p:grpSpPr>
        <p:sp>
          <p:nvSpPr>
            <p:cNvPr id="875545" name="Rectangle 25"/>
            <p:cNvSpPr>
              <a:spLocks noChangeArrowheads="1"/>
            </p:cNvSpPr>
            <p:nvPr/>
          </p:nvSpPr>
          <p:spPr bwMode="auto">
            <a:xfrm>
              <a:off x="240" y="1680"/>
              <a:ext cx="864" cy="192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黑体" pitchFamily="2" charset="-122"/>
                </a:rPr>
                <a:t>目的</a:t>
              </a:r>
            </a:p>
          </p:txBody>
        </p:sp>
        <p:sp>
          <p:nvSpPr>
            <p:cNvPr id="875546" name="Rectangle 26"/>
            <p:cNvSpPr>
              <a:spLocks noChangeArrowheads="1"/>
            </p:cNvSpPr>
            <p:nvPr/>
          </p:nvSpPr>
          <p:spPr bwMode="auto">
            <a:xfrm>
              <a:off x="1104" y="1680"/>
              <a:ext cx="864" cy="192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黑体" pitchFamily="2" charset="-122"/>
                </a:rPr>
                <a:t>下一跳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1727" y="3848448"/>
            <a:ext cx="2971800" cy="304800"/>
            <a:chOff x="240" y="1872"/>
            <a:chExt cx="1728" cy="192"/>
          </a:xfrm>
        </p:grpSpPr>
        <p:sp>
          <p:nvSpPr>
            <p:cNvPr id="875548" name="Rectangle 28"/>
            <p:cNvSpPr>
              <a:spLocks noChangeArrowheads="1"/>
            </p:cNvSpPr>
            <p:nvPr/>
          </p:nvSpPr>
          <p:spPr bwMode="auto">
            <a:xfrm>
              <a:off x="240" y="1872"/>
              <a:ext cx="864" cy="192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黑体" pitchFamily="2" charset="-122"/>
                </a:rPr>
                <a:t>默认</a:t>
              </a:r>
            </a:p>
          </p:txBody>
        </p:sp>
        <p:sp>
          <p:nvSpPr>
            <p:cNvPr id="875549" name="Rectangle 29"/>
            <p:cNvSpPr>
              <a:spLocks noChangeArrowheads="1"/>
            </p:cNvSpPr>
            <p:nvPr/>
          </p:nvSpPr>
          <p:spPr bwMode="auto">
            <a:xfrm>
              <a:off x="1104" y="1872"/>
              <a:ext cx="864" cy="192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黑体" pitchFamily="2" charset="-122"/>
                </a:rPr>
                <a:t>R1</a:t>
              </a:r>
            </a:p>
          </p:txBody>
        </p:sp>
      </p:grpSp>
      <p:sp>
        <p:nvSpPr>
          <p:cNvPr id="875550" name="Text Box 30"/>
          <p:cNvSpPr txBox="1">
            <a:spLocks noChangeArrowheads="1"/>
          </p:cNvSpPr>
          <p:nvPr/>
        </p:nvSpPr>
        <p:spPr bwMode="auto">
          <a:xfrm>
            <a:off x="584729" y="2335561"/>
            <a:ext cx="2063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192.168.2.100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391430" y="2335560"/>
            <a:ext cx="3573727" cy="609600"/>
            <a:chOff x="1728" y="912"/>
            <a:chExt cx="2160" cy="384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1728" y="912"/>
              <a:ext cx="1728" cy="384"/>
              <a:chOff x="240" y="1680"/>
              <a:chExt cx="1728" cy="384"/>
            </a:xfrm>
          </p:grpSpPr>
          <p:grpSp>
            <p:nvGrpSpPr>
              <p:cNvPr id="7" name="Group 33"/>
              <p:cNvGrpSpPr>
                <a:grpSpLocks/>
              </p:cNvGrpSpPr>
              <p:nvPr/>
            </p:nvGrpSpPr>
            <p:grpSpPr bwMode="auto">
              <a:xfrm>
                <a:off x="240" y="1680"/>
                <a:ext cx="1728" cy="192"/>
                <a:chOff x="240" y="1680"/>
                <a:chExt cx="1728" cy="192"/>
              </a:xfrm>
            </p:grpSpPr>
            <p:sp>
              <p:nvSpPr>
                <p:cNvPr id="875554" name="Rectangle 34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864" cy="192"/>
                </a:xfrm>
                <a:prstGeom prst="rect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charset="0"/>
                      <a:ea typeface="黑体" pitchFamily="2" charset="-122"/>
                    </a:rPr>
                    <a:t>目的网络</a:t>
                  </a:r>
                </a:p>
              </p:txBody>
            </p:sp>
            <p:sp>
              <p:nvSpPr>
                <p:cNvPr id="875555" name="Rectangle 35"/>
                <p:cNvSpPr>
                  <a:spLocks noChangeArrowheads="1"/>
                </p:cNvSpPr>
                <p:nvPr/>
              </p:nvSpPr>
              <p:spPr bwMode="auto">
                <a:xfrm>
                  <a:off x="1104" y="1680"/>
                  <a:ext cx="864" cy="192"/>
                </a:xfrm>
                <a:prstGeom prst="rect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charset="0"/>
                      <a:ea typeface="黑体" pitchFamily="2" charset="-122"/>
                    </a:rPr>
                    <a:t>子网掩码</a:t>
                  </a:r>
                </a:p>
              </p:txBody>
            </p:sp>
          </p:grpSp>
          <p:grpSp>
            <p:nvGrpSpPr>
              <p:cNvPr id="8" name="Group 36"/>
              <p:cNvGrpSpPr>
                <a:grpSpLocks/>
              </p:cNvGrpSpPr>
              <p:nvPr/>
            </p:nvGrpSpPr>
            <p:grpSpPr bwMode="auto">
              <a:xfrm>
                <a:off x="240" y="1872"/>
                <a:ext cx="1728" cy="192"/>
                <a:chOff x="240" y="1872"/>
                <a:chExt cx="1728" cy="192"/>
              </a:xfrm>
            </p:grpSpPr>
            <p:sp>
              <p:nvSpPr>
                <p:cNvPr id="875557" name="Rectangle 37"/>
                <p:cNvSpPr>
                  <a:spLocks noChangeArrowheads="1"/>
                </p:cNvSpPr>
                <p:nvPr/>
              </p:nvSpPr>
              <p:spPr bwMode="auto">
                <a:xfrm>
                  <a:off x="240" y="1872"/>
                  <a:ext cx="864" cy="192"/>
                </a:xfrm>
                <a:prstGeom prst="rect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charset="0"/>
                      <a:ea typeface="黑体" pitchFamily="2" charset="-122"/>
                    </a:rPr>
                    <a:t>192.168.3.0</a:t>
                  </a:r>
                </a:p>
              </p:txBody>
            </p:sp>
            <p:sp>
              <p:nvSpPr>
                <p:cNvPr id="875558" name="Rectangle 38"/>
                <p:cNvSpPr>
                  <a:spLocks noChangeArrowheads="1"/>
                </p:cNvSpPr>
                <p:nvPr/>
              </p:nvSpPr>
              <p:spPr bwMode="auto">
                <a:xfrm>
                  <a:off x="1104" y="1872"/>
                  <a:ext cx="864" cy="192"/>
                </a:xfrm>
                <a:prstGeom prst="rect">
                  <a:avLst/>
                </a:prstGeom>
                <a:solidFill>
                  <a:srgbClr val="FF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charset="0"/>
                      <a:ea typeface="黑体" pitchFamily="2" charset="-122"/>
                    </a:rPr>
                    <a:t>24</a:t>
                  </a:r>
                </a:p>
              </p:txBody>
            </p:sp>
          </p:grpSp>
        </p:grpSp>
        <p:sp>
          <p:nvSpPr>
            <p:cNvPr id="875559" name="Rectangle 39"/>
            <p:cNvSpPr>
              <a:spLocks noChangeArrowheads="1"/>
            </p:cNvSpPr>
            <p:nvPr/>
          </p:nvSpPr>
          <p:spPr bwMode="auto">
            <a:xfrm>
              <a:off x="3456" y="912"/>
              <a:ext cx="432" cy="192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黑体" pitchFamily="2" charset="-122"/>
                </a:rPr>
                <a:t>接口</a:t>
              </a:r>
            </a:p>
          </p:txBody>
        </p:sp>
        <p:sp>
          <p:nvSpPr>
            <p:cNvPr id="875560" name="Rectangle 40"/>
            <p:cNvSpPr>
              <a:spLocks noChangeArrowheads="1"/>
            </p:cNvSpPr>
            <p:nvPr/>
          </p:nvSpPr>
          <p:spPr bwMode="auto">
            <a:xfrm>
              <a:off x="3456" y="1104"/>
              <a:ext cx="432" cy="192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黑体" pitchFamily="2" charset="-122"/>
                </a:rPr>
                <a:t>0</a:t>
              </a:r>
            </a:p>
          </p:txBody>
        </p:sp>
      </p:grpSp>
      <p:sp>
        <p:nvSpPr>
          <p:cNvPr id="875561" name="Text Box 41"/>
          <p:cNvSpPr txBox="1">
            <a:spLocks noChangeArrowheads="1"/>
          </p:cNvSpPr>
          <p:nvPr/>
        </p:nvSpPr>
        <p:spPr bwMode="auto">
          <a:xfrm>
            <a:off x="2318279" y="1344961"/>
            <a:ext cx="1981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192.168.2.1</a:t>
            </a:r>
          </a:p>
        </p:txBody>
      </p:sp>
      <p:sp>
        <p:nvSpPr>
          <p:cNvPr id="875562" name="Text Box 42"/>
          <p:cNvSpPr txBox="1">
            <a:spLocks noChangeArrowheads="1"/>
          </p:cNvSpPr>
          <p:nvPr/>
        </p:nvSpPr>
        <p:spPr bwMode="auto">
          <a:xfrm>
            <a:off x="4877329" y="4697761"/>
            <a:ext cx="21463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192.168. 3.254</a:t>
            </a:r>
          </a:p>
        </p:txBody>
      </p:sp>
      <p:sp>
        <p:nvSpPr>
          <p:cNvPr id="875563" name="Text Box 43"/>
          <p:cNvSpPr txBox="1">
            <a:spLocks noChangeArrowheads="1"/>
          </p:cNvSpPr>
          <p:nvPr/>
        </p:nvSpPr>
        <p:spPr bwMode="auto">
          <a:xfrm>
            <a:off x="2318279" y="4697761"/>
            <a:ext cx="1981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192.168.2.254</a:t>
            </a:r>
          </a:p>
        </p:txBody>
      </p:sp>
      <p:sp>
        <p:nvSpPr>
          <p:cNvPr id="875564" name="Text Box 44"/>
          <p:cNvSpPr txBox="1">
            <a:spLocks noChangeArrowheads="1"/>
          </p:cNvSpPr>
          <p:nvPr/>
        </p:nvSpPr>
        <p:spPr bwMode="auto">
          <a:xfrm>
            <a:off x="7518929" y="5612161"/>
            <a:ext cx="21463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192.168. 3.100</a:t>
            </a:r>
          </a:p>
        </p:txBody>
      </p:sp>
      <p:sp>
        <p:nvSpPr>
          <p:cNvPr id="875565" name="Text Box 45"/>
          <p:cNvSpPr txBox="1">
            <a:spLocks noChangeArrowheads="1"/>
          </p:cNvSpPr>
          <p:nvPr/>
        </p:nvSpPr>
        <p:spPr bwMode="auto">
          <a:xfrm>
            <a:off x="749829" y="2868961"/>
            <a:ext cx="412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875566" name="Text Box 46"/>
          <p:cNvSpPr txBox="1">
            <a:spLocks noChangeArrowheads="1"/>
          </p:cNvSpPr>
          <p:nvPr/>
        </p:nvSpPr>
        <p:spPr bwMode="auto">
          <a:xfrm>
            <a:off x="8922279" y="5002561"/>
            <a:ext cx="412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B</a:t>
            </a:r>
          </a:p>
        </p:txBody>
      </p:sp>
      <p:sp>
        <p:nvSpPr>
          <p:cNvPr id="875567" name="Freeform 47"/>
          <p:cNvSpPr>
            <a:spLocks/>
          </p:cNvSpPr>
          <p:nvPr/>
        </p:nvSpPr>
        <p:spPr bwMode="auto">
          <a:xfrm>
            <a:off x="1740429" y="1802160"/>
            <a:ext cx="2146300" cy="1143000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0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lnTo>
                  <a:pt x="672" y="720"/>
                </a:lnTo>
                <a:lnTo>
                  <a:pt x="672" y="0"/>
                </a:lnTo>
                <a:lnTo>
                  <a:pt x="1248" y="0"/>
                </a:lnTo>
              </a:path>
            </a:pathLst>
          </a:cu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5568" name="Freeform 48"/>
          <p:cNvSpPr>
            <a:spLocks/>
          </p:cNvSpPr>
          <p:nvPr/>
        </p:nvSpPr>
        <p:spPr bwMode="auto">
          <a:xfrm>
            <a:off x="1792024" y="2183161"/>
            <a:ext cx="2177256" cy="873125"/>
          </a:xfrm>
          <a:custGeom>
            <a:avLst/>
            <a:gdLst>
              <a:gd name="T0" fmla="*/ 2147483647 w 1266"/>
              <a:gd name="T1" fmla="*/ 0 h 550"/>
              <a:gd name="T2" fmla="*/ 2147483647 w 1266"/>
              <a:gd name="T3" fmla="*/ 0 h 550"/>
              <a:gd name="T4" fmla="*/ 2147483647 w 1266"/>
              <a:gd name="T5" fmla="*/ 2147483647 h 550"/>
              <a:gd name="T6" fmla="*/ 0 w 1266"/>
              <a:gd name="T7" fmla="*/ 2147483647 h 550"/>
              <a:gd name="T8" fmla="*/ 0 60000 65536"/>
              <a:gd name="T9" fmla="*/ 0 60000 65536"/>
              <a:gd name="T10" fmla="*/ 0 60000 65536"/>
              <a:gd name="T11" fmla="*/ 0 60000 65536"/>
              <a:gd name="T12" fmla="*/ 0 w 1266"/>
              <a:gd name="T13" fmla="*/ 0 h 550"/>
              <a:gd name="T14" fmla="*/ 1266 w 1266"/>
              <a:gd name="T15" fmla="*/ 550 h 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6" h="550">
                <a:moveTo>
                  <a:pt x="1266" y="0"/>
                </a:moveTo>
                <a:lnTo>
                  <a:pt x="882" y="0"/>
                </a:lnTo>
                <a:lnTo>
                  <a:pt x="882" y="550"/>
                </a:lnTo>
                <a:lnTo>
                  <a:pt x="0" y="549"/>
                </a:ln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271727" y="3848448"/>
            <a:ext cx="2971800" cy="381000"/>
            <a:chOff x="0" y="2064"/>
            <a:chExt cx="1728" cy="240"/>
          </a:xfrm>
        </p:grpSpPr>
        <p:sp>
          <p:nvSpPr>
            <p:cNvPr id="875570" name="Rectangle 50"/>
            <p:cNvSpPr>
              <a:spLocks noChangeArrowheads="1"/>
            </p:cNvSpPr>
            <p:nvPr/>
          </p:nvSpPr>
          <p:spPr bwMode="auto">
            <a:xfrm>
              <a:off x="0" y="2064"/>
              <a:ext cx="864" cy="240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黑体" pitchFamily="2" charset="-122"/>
                </a:rPr>
                <a:t>192.168.3.0</a:t>
              </a:r>
            </a:p>
          </p:txBody>
        </p:sp>
        <p:sp>
          <p:nvSpPr>
            <p:cNvPr id="875571" name="Rectangle 51"/>
            <p:cNvSpPr>
              <a:spLocks noChangeArrowheads="1"/>
            </p:cNvSpPr>
            <p:nvPr/>
          </p:nvSpPr>
          <p:spPr bwMode="auto">
            <a:xfrm>
              <a:off x="864" y="2064"/>
              <a:ext cx="864" cy="240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黑体" pitchFamily="2" charset="-122"/>
                </a:rPr>
                <a:t>R2</a:t>
              </a:r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271727" y="4208810"/>
            <a:ext cx="2971800" cy="304800"/>
            <a:chOff x="240" y="1872"/>
            <a:chExt cx="1728" cy="192"/>
          </a:xfrm>
        </p:grpSpPr>
        <p:sp>
          <p:nvSpPr>
            <p:cNvPr id="875573" name="Rectangle 53"/>
            <p:cNvSpPr>
              <a:spLocks noChangeArrowheads="1"/>
            </p:cNvSpPr>
            <p:nvPr/>
          </p:nvSpPr>
          <p:spPr bwMode="auto">
            <a:xfrm>
              <a:off x="240" y="1872"/>
              <a:ext cx="864" cy="192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黑体" pitchFamily="2" charset="-122"/>
                </a:rPr>
                <a:t>默认</a:t>
              </a:r>
            </a:p>
          </p:txBody>
        </p:sp>
        <p:sp>
          <p:nvSpPr>
            <p:cNvPr id="875574" name="Rectangle 54"/>
            <p:cNvSpPr>
              <a:spLocks noChangeArrowheads="1"/>
            </p:cNvSpPr>
            <p:nvPr/>
          </p:nvSpPr>
          <p:spPr bwMode="auto">
            <a:xfrm>
              <a:off x="1104" y="1872"/>
              <a:ext cx="864" cy="192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黑体" pitchFamily="2" charset="-122"/>
                </a:rPr>
                <a:t>R1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320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7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7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87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22" grpId="0" animBg="1"/>
      <p:bldP spid="875567" grpId="0" animBg="1"/>
      <p:bldP spid="8755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五层协议的体系结构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28864" y="1268761"/>
            <a:ext cx="5845175" cy="439248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网络层 </a:t>
            </a:r>
            <a:r>
              <a:rPr lang="en-US" altLang="zh-CN" dirty="0" smtClean="0"/>
              <a:t>(</a:t>
            </a:r>
            <a:r>
              <a:rPr lang="en-US" altLang="zh-CN" dirty="0"/>
              <a:t>network layer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负责为分组交换网上的不同</a:t>
            </a:r>
            <a:r>
              <a:rPr lang="zh-CN" altLang="en-US" dirty="0" smtClean="0">
                <a:solidFill>
                  <a:schemeClr val="hlink"/>
                </a:solidFill>
                <a:cs typeface="+mn-cs"/>
              </a:rPr>
              <a:t>主机</a:t>
            </a:r>
            <a:r>
              <a:rPr lang="zh-CN" altLang="en-US" dirty="0" smtClean="0"/>
              <a:t>提供通信。</a:t>
            </a:r>
          </a:p>
          <a:p>
            <a:pPr lvl="1"/>
            <a:r>
              <a:rPr lang="zh-CN" altLang="en-US" dirty="0" smtClean="0"/>
              <a:t>在发送数据时，将运输层产生的报文段或用户数据报封装成</a:t>
            </a:r>
            <a:r>
              <a:rPr lang="zh-CN" altLang="en-US" dirty="0" smtClean="0">
                <a:solidFill>
                  <a:schemeClr val="hlink"/>
                </a:solidFill>
                <a:cs typeface="+mn-cs"/>
              </a:rPr>
              <a:t>分组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chemeClr val="hlink"/>
                </a:solidFill>
                <a:cs typeface="+mn-cs"/>
              </a:rPr>
              <a:t>包</a:t>
            </a:r>
            <a:r>
              <a:rPr lang="zh-CN" altLang="en-US" dirty="0" smtClean="0"/>
              <a:t>进行传送。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体系中，分组也叫作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数据报，或简称为</a:t>
            </a:r>
            <a:r>
              <a:rPr lang="zh-CN" altLang="en-US" dirty="0" smtClean="0">
                <a:solidFill>
                  <a:schemeClr val="hlink"/>
                </a:solidFill>
                <a:cs typeface="+mn-cs"/>
              </a:rPr>
              <a:t>数据</a:t>
            </a:r>
            <a:r>
              <a:rPr lang="zh-CN" altLang="en-US" dirty="0" smtClean="0"/>
              <a:t>报。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429147" y="3741761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57421" y="1628800"/>
            <a:ext cx="2079228" cy="3240087"/>
            <a:chOff x="673" y="1389"/>
            <a:chExt cx="1535" cy="2041"/>
          </a:xfrm>
        </p:grpSpPr>
        <p:sp>
          <p:nvSpPr>
            <p:cNvPr id="114694" name="AutoShape 6"/>
            <p:cNvSpPr>
              <a:spLocks noChangeArrowheads="1"/>
            </p:cNvSpPr>
            <p:nvPr/>
          </p:nvSpPr>
          <p:spPr bwMode="auto">
            <a:xfrm>
              <a:off x="673" y="1389"/>
              <a:ext cx="1535" cy="2041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5" name="Freeform 7"/>
            <p:cNvSpPr>
              <a:spLocks/>
            </p:cNvSpPr>
            <p:nvPr/>
          </p:nvSpPr>
          <p:spPr bwMode="auto">
            <a:xfrm>
              <a:off x="673" y="2920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6" name="Freeform 8"/>
            <p:cNvSpPr>
              <a:spLocks/>
            </p:cNvSpPr>
            <p:nvPr/>
          </p:nvSpPr>
          <p:spPr bwMode="auto">
            <a:xfrm>
              <a:off x="673" y="2530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7" name="Freeform 9"/>
            <p:cNvSpPr>
              <a:spLocks/>
            </p:cNvSpPr>
            <p:nvPr/>
          </p:nvSpPr>
          <p:spPr bwMode="auto">
            <a:xfrm>
              <a:off x="673" y="2147"/>
              <a:ext cx="1535" cy="13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8" name="Freeform 10"/>
            <p:cNvSpPr>
              <a:spLocks/>
            </p:cNvSpPr>
            <p:nvPr/>
          </p:nvSpPr>
          <p:spPr bwMode="auto">
            <a:xfrm>
              <a:off x="673" y="1765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815181" y="1916137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5       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815181" y="2527325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4       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815181" y="3140099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3       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网络层</a:t>
            </a:r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815181" y="3752875"/>
            <a:ext cx="18998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   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815181" y="4365650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       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</p:spTree>
    <p:extLst>
      <p:ext uri="{BB962C8B-B14F-4D97-AF65-F5344CB8AC3E}">
        <p14:creationId xmlns="" xmlns:p14="http://schemas.microsoft.com/office/powerpoint/2010/main" val="26368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ICMP </a:t>
            </a:r>
            <a:r>
              <a:rPr lang="zh-CN" altLang="en-US" dirty="0"/>
              <a:t>询问报</a:t>
            </a:r>
            <a:r>
              <a:rPr lang="zh-CN" altLang="en-US" dirty="0" smtClean="0"/>
              <a:t>文</a:t>
            </a:r>
            <a:endParaRPr lang="zh-CN" altLang="en-US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回送请求和回答报文</a:t>
            </a:r>
          </a:p>
          <a:p>
            <a:pPr algn="just"/>
            <a:r>
              <a:rPr lang="zh-CN" altLang="en-US" dirty="0"/>
              <a:t>时间戳请求和回答</a:t>
            </a:r>
            <a:r>
              <a:rPr lang="zh-CN" altLang="en-US" dirty="0" smtClean="0"/>
              <a:t>报文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just">
              <a:spcBef>
                <a:spcPts val="1800"/>
              </a:spcBef>
            </a:pPr>
            <a:r>
              <a:rPr lang="zh-CN" altLang="en-US" dirty="0" smtClean="0"/>
              <a:t>信</a:t>
            </a:r>
            <a:r>
              <a:rPr lang="zh-CN" altLang="en-US" dirty="0"/>
              <a:t>息请求与回答报</a:t>
            </a:r>
            <a:r>
              <a:rPr lang="zh-CN" altLang="en-US" dirty="0" smtClean="0"/>
              <a:t>文</a:t>
            </a:r>
            <a:r>
              <a:rPr lang="zh-CN" altLang="en-US" dirty="0" smtClean="0">
                <a:solidFill>
                  <a:srgbClr val="FF0000"/>
                </a:solidFill>
              </a:rPr>
              <a:t>（不再使用）</a:t>
            </a:r>
            <a:endParaRPr lang="zh-CN" altLang="en-US" dirty="0"/>
          </a:p>
          <a:p>
            <a:pPr algn="just"/>
            <a:r>
              <a:rPr lang="zh-CN" altLang="en-US" dirty="0"/>
              <a:t>掩码地址请求和回答报</a:t>
            </a:r>
            <a:r>
              <a:rPr lang="zh-CN" altLang="en-US" dirty="0" smtClean="0"/>
              <a:t>文</a:t>
            </a:r>
            <a:r>
              <a:rPr lang="zh-CN" altLang="en-US" dirty="0" smtClean="0">
                <a:solidFill>
                  <a:srgbClr val="FF0000"/>
                </a:solidFill>
              </a:rPr>
              <a:t>（不再使用）</a:t>
            </a:r>
            <a:endParaRPr lang="zh-CN" altLang="en-US" dirty="0"/>
          </a:p>
          <a:p>
            <a:pPr algn="just"/>
            <a:r>
              <a:rPr lang="zh-CN" altLang="en-US" dirty="0"/>
              <a:t>路由器询问和通告报文 </a:t>
            </a:r>
            <a:r>
              <a:rPr lang="zh-CN" altLang="en-US" dirty="0" smtClean="0">
                <a:solidFill>
                  <a:srgbClr val="FF0000"/>
                </a:solidFill>
              </a:rPr>
              <a:t>（不再使用）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99500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en-US" altLang="zh-CN" dirty="0" smtClean="0"/>
              <a:t>ICMP </a:t>
            </a:r>
            <a:r>
              <a:rPr lang="zh-CN" altLang="en-US" dirty="0" smtClean="0"/>
              <a:t>的</a:t>
            </a:r>
            <a:r>
              <a:rPr lang="zh-CN" altLang="en-US" dirty="0"/>
              <a:t>应用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PING </a:t>
            </a:r>
            <a:r>
              <a:rPr lang="en-US" altLang="zh-CN" sz="3600" dirty="0">
                <a:solidFill>
                  <a:srgbClr val="FF0000"/>
                </a:solidFill>
              </a:rPr>
              <a:t>(Packet </a:t>
            </a:r>
            <a:r>
              <a:rPr lang="en-US" altLang="zh-CN" sz="3600" dirty="0" err="1">
                <a:solidFill>
                  <a:srgbClr val="FF0000"/>
                </a:solidFill>
              </a:rPr>
              <a:t>InterNet</a:t>
            </a:r>
            <a:r>
              <a:rPr lang="en-US" altLang="zh-CN" sz="3600" dirty="0">
                <a:solidFill>
                  <a:srgbClr val="FF0000"/>
                </a:solidFill>
              </a:rPr>
              <a:t> Groper) 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PING </a:t>
            </a:r>
            <a:r>
              <a:rPr lang="zh-CN" altLang="en-US" dirty="0">
                <a:solidFill>
                  <a:srgbClr val="0000FF"/>
                </a:solidFill>
              </a:rPr>
              <a:t>用来测试两个主机之间的连通性。</a:t>
            </a:r>
          </a:p>
          <a:p>
            <a:r>
              <a:rPr lang="en-US" altLang="zh-CN" dirty="0"/>
              <a:t>PING </a:t>
            </a:r>
            <a:r>
              <a:rPr lang="zh-CN" altLang="en-US" dirty="0"/>
              <a:t>使用了 </a:t>
            </a:r>
            <a:r>
              <a:rPr lang="en-US" altLang="zh-CN" dirty="0"/>
              <a:t>ICMP </a:t>
            </a:r>
            <a:r>
              <a:rPr lang="zh-CN" altLang="en-US" dirty="0"/>
              <a:t>回送请求与回送回答报文。</a:t>
            </a:r>
          </a:p>
          <a:p>
            <a:r>
              <a:rPr lang="en-US" altLang="zh-CN" dirty="0"/>
              <a:t>PING </a:t>
            </a:r>
            <a:r>
              <a:rPr lang="zh-CN" altLang="en-US" dirty="0"/>
              <a:t>是应用层直接使用网络层 </a:t>
            </a:r>
            <a:r>
              <a:rPr lang="en-US" altLang="zh-CN" dirty="0"/>
              <a:t>ICMP </a:t>
            </a:r>
            <a:r>
              <a:rPr lang="zh-CN" altLang="en-US" dirty="0"/>
              <a:t>的例子，它没有通过运输层的 </a:t>
            </a:r>
            <a:r>
              <a:rPr lang="en-US" altLang="zh-CN" dirty="0"/>
              <a:t>TCP </a:t>
            </a:r>
            <a:r>
              <a:rPr lang="zh-CN" altLang="en-US" dirty="0"/>
              <a:t>或</a:t>
            </a:r>
            <a:r>
              <a:rPr lang="en-US" altLang="zh-CN" dirty="0"/>
              <a:t>UDP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="" xmlns:p14="http://schemas.microsoft.com/office/powerpoint/2010/main" val="372426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/>
              <a:t>PING </a:t>
            </a:r>
            <a:r>
              <a:rPr lang="zh-CN" altLang="en-US" sz="4000"/>
              <a:t>的应用举例</a:t>
            </a:r>
          </a:p>
        </p:txBody>
      </p:sp>
      <p:pic>
        <p:nvPicPr>
          <p:cNvPr id="993284" name="Picture 4" descr="2006-2-19-p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95"/>
          <a:stretch>
            <a:fillRect/>
          </a:stretch>
        </p:blipFill>
        <p:spPr bwMode="auto">
          <a:xfrm>
            <a:off x="488504" y="1412776"/>
            <a:ext cx="9217024" cy="36410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648744" y="5157192"/>
            <a:ext cx="5298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用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PING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测试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主机的连通性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25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en-US" altLang="zh-CN" dirty="0" smtClean="0"/>
              <a:t>ICMP </a:t>
            </a:r>
            <a:r>
              <a:rPr lang="zh-CN" altLang="en-US" dirty="0" smtClean="0"/>
              <a:t>的</a:t>
            </a:r>
            <a:r>
              <a:rPr lang="zh-CN" altLang="en-US" dirty="0"/>
              <a:t>应用举例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3600" dirty="0" err="1" smtClean="0">
                <a:solidFill>
                  <a:srgbClr val="FF0000"/>
                </a:solidFill>
              </a:rPr>
              <a:t>Traceroute</a:t>
            </a:r>
            <a:r>
              <a:rPr lang="en-US" altLang="zh-CN" sz="3600" dirty="0" smtClean="0">
                <a:solidFill>
                  <a:srgbClr val="FF0000"/>
                </a:solidFill>
              </a:rPr>
              <a:t> </a:t>
            </a:r>
            <a:r>
              <a:rPr lang="zh-CN" altLang="en-US" sz="3600" dirty="0">
                <a:solidFill>
                  <a:srgbClr val="FF0000"/>
                </a:solidFill>
              </a:rPr>
              <a:t>的应用</a:t>
            </a:r>
            <a:r>
              <a:rPr lang="zh-CN" altLang="en-US" sz="3600" dirty="0" smtClean="0">
                <a:solidFill>
                  <a:srgbClr val="FF0000"/>
                </a:solidFill>
              </a:rPr>
              <a:t>举例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 Windows </a:t>
            </a:r>
            <a:r>
              <a:rPr lang="zh-CN" altLang="zh-CN" dirty="0" smtClean="0"/>
              <a:t>操作系统</a:t>
            </a:r>
            <a:r>
              <a:rPr lang="zh-CN" altLang="zh-CN" dirty="0"/>
              <a:t>中这个命令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tracert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0000FF"/>
                </a:solidFill>
              </a:rPr>
              <a:t>用来</a:t>
            </a:r>
            <a:r>
              <a:rPr lang="zh-CN" altLang="zh-CN" dirty="0">
                <a:solidFill>
                  <a:srgbClr val="0000FF"/>
                </a:solidFill>
              </a:rPr>
              <a:t>跟踪一个分组从源点到终点的路径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它利用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数据报中的 </a:t>
            </a:r>
            <a:r>
              <a:rPr lang="en-US" altLang="zh-CN" dirty="0" smtClean="0"/>
              <a:t>TTL </a:t>
            </a:r>
            <a:r>
              <a:rPr lang="zh-CN" altLang="en-US" dirty="0" smtClean="0"/>
              <a:t>字段和 </a:t>
            </a:r>
            <a:r>
              <a:rPr lang="en-US" altLang="zh-CN" dirty="0" smtClean="0"/>
              <a:t>ICMP </a:t>
            </a:r>
            <a:r>
              <a:rPr lang="zh-CN" altLang="zh-CN" dirty="0" smtClean="0"/>
              <a:t>时间</a:t>
            </a:r>
            <a:r>
              <a:rPr lang="zh-CN" altLang="zh-CN" dirty="0"/>
              <a:t>超过差错报告</a:t>
            </a:r>
            <a:r>
              <a:rPr lang="zh-CN" altLang="zh-CN" dirty="0" smtClean="0"/>
              <a:t>报文</a:t>
            </a:r>
            <a:r>
              <a:rPr lang="zh-CN" altLang="en-US" dirty="0" smtClean="0"/>
              <a:t>实现对从</a:t>
            </a:r>
            <a:r>
              <a:rPr lang="zh-CN" altLang="zh-CN" dirty="0" smtClean="0"/>
              <a:t>源点</a:t>
            </a:r>
            <a:r>
              <a:rPr lang="zh-CN" altLang="zh-CN" dirty="0"/>
              <a:t>到终点的</a:t>
            </a:r>
            <a:r>
              <a:rPr lang="zh-CN" altLang="zh-CN" dirty="0" smtClean="0"/>
              <a:t>路径</a:t>
            </a:r>
            <a:r>
              <a:rPr lang="zh-CN" altLang="en-US" dirty="0" smtClean="0"/>
              <a:t>的跟踪。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95333" name="Rectangle 5"/>
          <p:cNvSpPr>
            <a:spLocks noChangeArrowheads="1"/>
          </p:cNvSpPr>
          <p:nvPr/>
        </p:nvSpPr>
        <p:spPr bwMode="auto">
          <a:xfrm>
            <a:off x="0" y="2063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95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en-US" altLang="zh-CN" dirty="0" smtClean="0"/>
              <a:t>ICMP </a:t>
            </a:r>
            <a:r>
              <a:rPr lang="zh-CN" altLang="en-US" dirty="0" smtClean="0"/>
              <a:t>的</a:t>
            </a:r>
            <a:r>
              <a:rPr lang="zh-CN" altLang="en-US" dirty="0"/>
              <a:t>应用举例</a:t>
            </a:r>
          </a:p>
        </p:txBody>
      </p:sp>
      <p:sp>
        <p:nvSpPr>
          <p:cNvPr id="995333" name="Rectangle 5"/>
          <p:cNvSpPr>
            <a:spLocks noChangeArrowheads="1"/>
          </p:cNvSpPr>
          <p:nvPr/>
        </p:nvSpPr>
        <p:spPr bwMode="auto">
          <a:xfrm>
            <a:off x="0" y="2063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995334" name="Picture 6" descr="Printscreen-2006-2-19-t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7" r="4201" b="1933"/>
          <a:stretch>
            <a:fillRect/>
          </a:stretch>
        </p:blipFill>
        <p:spPr bwMode="auto">
          <a:xfrm>
            <a:off x="488504" y="1268760"/>
            <a:ext cx="9217024" cy="44726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712640" y="5775647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用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</a:t>
            </a:r>
            <a:r>
              <a:rPr lang="en-US" altLang="zh-CN" sz="2400" b="1" dirty="0" err="1" smtClean="0">
                <a:latin typeface="+mn-lt"/>
                <a:ea typeface="黑体" pitchFamily="2" charset="-122"/>
              </a:rPr>
              <a:t>tracert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命令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获得到目的主机的路由信息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1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 </a:t>
            </a:r>
            <a:r>
              <a:rPr lang="en-US" altLang="zh-CN" dirty="0" smtClean="0"/>
              <a:t>ICMP </a:t>
            </a:r>
            <a:r>
              <a:rPr lang="zh-CN" altLang="en-US" dirty="0" smtClean="0"/>
              <a:t>的</a:t>
            </a:r>
            <a:r>
              <a:rPr lang="zh-CN" altLang="en-US" dirty="0"/>
              <a:t>应用举例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3600" dirty="0" smtClean="0">
                <a:solidFill>
                  <a:srgbClr val="FF0000"/>
                </a:solidFill>
              </a:rPr>
              <a:t>发现路径</a:t>
            </a:r>
            <a:r>
              <a:rPr lang="en-US" altLang="zh-CN" sz="3600" dirty="0" smtClean="0">
                <a:solidFill>
                  <a:srgbClr val="FF0000"/>
                </a:solidFill>
              </a:rPr>
              <a:t>MTU(Max Transmission Unit)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利用 </a:t>
            </a:r>
            <a:r>
              <a:rPr lang="en-US" altLang="zh-CN" dirty="0" smtClean="0">
                <a:solidFill>
                  <a:srgbClr val="0000FF"/>
                </a:solidFill>
              </a:rPr>
              <a:t>IP </a:t>
            </a:r>
            <a:r>
              <a:rPr lang="zh-CN" altLang="en-US" dirty="0" smtClean="0">
                <a:solidFill>
                  <a:srgbClr val="0000FF"/>
                </a:solidFill>
              </a:rPr>
              <a:t>数据报标志字段的中间位</a:t>
            </a:r>
            <a:r>
              <a:rPr lang="en-US" altLang="zh-CN" dirty="0" smtClean="0">
                <a:solidFill>
                  <a:srgbClr val="0000FF"/>
                </a:solidFill>
              </a:rPr>
              <a:t>DF (Don't Fragment) </a:t>
            </a:r>
          </a:p>
          <a:p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数据报标志字段的</a:t>
            </a:r>
            <a:r>
              <a:rPr lang="en-US" altLang="zh-CN" dirty="0" smtClean="0"/>
              <a:t>DF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当路由器发现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数据报长度大于</a:t>
            </a:r>
            <a:r>
              <a:rPr lang="en-US" altLang="zh-CN" dirty="0" smtClean="0"/>
              <a:t>MTU</a:t>
            </a:r>
            <a:r>
              <a:rPr lang="zh-CN" altLang="en-US" dirty="0" smtClean="0"/>
              <a:t>时，丢弃并发回一个要求分片的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报文；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数据报长度递减，</a:t>
            </a:r>
            <a:r>
              <a:rPr lang="en-US" altLang="zh-CN" dirty="0" smtClean="0"/>
              <a:t> DF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重发，直到不再收到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报文。</a:t>
            </a:r>
            <a:endParaRPr lang="zh-CN" altLang="en-US" dirty="0"/>
          </a:p>
        </p:txBody>
      </p:sp>
      <p:sp>
        <p:nvSpPr>
          <p:cNvPr id="995333" name="Rectangle 5"/>
          <p:cNvSpPr>
            <a:spLocks noChangeArrowheads="1"/>
          </p:cNvSpPr>
          <p:nvPr/>
        </p:nvSpPr>
        <p:spPr bwMode="auto">
          <a:xfrm>
            <a:off x="0" y="2063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95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次课课后探究问题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协议完美吗？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协议是否实现了网络层要求的所有功能？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协议是否还有需要改进的地方？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4.6  IPv6</a:t>
            </a:r>
            <a:endParaRPr lang="zh-CN" altLang="zh-CN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4.6.1  </a:t>
            </a:r>
            <a:r>
              <a:rPr lang="en-US" altLang="zh-CN" dirty="0" smtClean="0"/>
              <a:t>IPv6 </a:t>
            </a:r>
            <a:r>
              <a:rPr lang="zh-CN" altLang="zh-CN" dirty="0" smtClean="0"/>
              <a:t>的</a:t>
            </a:r>
            <a:r>
              <a:rPr lang="zh-CN" altLang="zh-CN" dirty="0"/>
              <a:t>基本首部</a:t>
            </a:r>
          </a:p>
          <a:p>
            <a:r>
              <a:rPr lang="en-US" altLang="zh-CN" dirty="0" smtClean="0"/>
              <a:t>4.6.2  IPv6 </a:t>
            </a:r>
            <a:r>
              <a:rPr lang="zh-CN" altLang="zh-CN" dirty="0" smtClean="0"/>
              <a:t>的</a:t>
            </a:r>
            <a:r>
              <a:rPr lang="zh-CN" altLang="zh-CN" dirty="0"/>
              <a:t>地址</a:t>
            </a:r>
          </a:p>
          <a:p>
            <a:r>
              <a:rPr lang="en-US" altLang="zh-CN" dirty="0" smtClean="0"/>
              <a:t>4.6.3  </a:t>
            </a:r>
            <a:r>
              <a:rPr lang="zh-CN" altLang="zh-CN" dirty="0" smtClean="0"/>
              <a:t>从</a:t>
            </a:r>
            <a:r>
              <a:rPr lang="en-US" altLang="zh-CN" dirty="0" smtClean="0"/>
              <a:t> IPv4 </a:t>
            </a:r>
            <a:r>
              <a:rPr lang="zh-CN" altLang="zh-CN" dirty="0" smtClean="0"/>
              <a:t>向</a:t>
            </a:r>
            <a:r>
              <a:rPr lang="en-US" altLang="zh-CN" dirty="0" smtClean="0"/>
              <a:t> IPv6 </a:t>
            </a:r>
            <a:r>
              <a:rPr lang="zh-CN" altLang="zh-CN" dirty="0" smtClean="0"/>
              <a:t>过渡</a:t>
            </a:r>
            <a:endParaRPr lang="zh-CN" altLang="zh-CN" dirty="0"/>
          </a:p>
          <a:p>
            <a:r>
              <a:rPr lang="en-US" altLang="zh-CN" dirty="0" smtClean="0"/>
              <a:t>4.6.4  </a:t>
            </a:r>
            <a:r>
              <a:rPr lang="en-US" altLang="zh-CN" dirty="0"/>
              <a:t>ICMPv6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34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4.6  IPv6</a:t>
            </a:r>
            <a:endParaRPr lang="zh-CN" altLang="zh-CN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IP </a:t>
            </a:r>
            <a:r>
              <a:rPr lang="zh-CN" altLang="zh-CN" dirty="0" smtClean="0"/>
              <a:t>是</a:t>
            </a:r>
            <a:r>
              <a:rPr lang="zh-CN" altLang="zh-CN" dirty="0"/>
              <a:t>互联网的核心协议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互联网</a:t>
            </a:r>
            <a:r>
              <a:rPr lang="zh-CN" altLang="zh-CN" dirty="0"/>
              <a:t>经过几十年的飞速发展，</a:t>
            </a:r>
            <a:r>
              <a:rPr lang="zh-CN" altLang="zh-CN" dirty="0" smtClean="0"/>
              <a:t>到</a:t>
            </a:r>
            <a:r>
              <a:rPr lang="en-US" altLang="zh-CN" dirty="0" smtClean="0"/>
              <a:t> 2011 </a:t>
            </a:r>
            <a:r>
              <a:rPr lang="zh-CN" altLang="zh-CN" dirty="0" smtClean="0"/>
              <a:t>年</a:t>
            </a:r>
            <a:r>
              <a:rPr lang="en-US" altLang="zh-CN" dirty="0" smtClean="0"/>
              <a:t> 2 </a:t>
            </a:r>
            <a:r>
              <a:rPr lang="zh-CN" altLang="zh-CN" dirty="0" smtClean="0"/>
              <a:t>月</a:t>
            </a:r>
            <a:r>
              <a:rPr lang="zh-CN" altLang="zh-CN" dirty="0"/>
              <a:t>，</a:t>
            </a:r>
            <a:r>
              <a:rPr lang="en-US" altLang="zh-CN" dirty="0" smtClean="0"/>
              <a:t>IPv4 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32 </a:t>
            </a:r>
            <a:r>
              <a:rPr lang="zh-CN" altLang="en-US" dirty="0" smtClean="0"/>
              <a:t>位</a:t>
            </a:r>
            <a:r>
              <a:rPr lang="zh-CN" altLang="zh-CN" dirty="0" smtClean="0"/>
              <a:t>地址</a:t>
            </a:r>
            <a:r>
              <a:rPr lang="zh-CN" altLang="zh-CN" dirty="0"/>
              <a:t>已经</a:t>
            </a:r>
            <a:r>
              <a:rPr lang="zh-CN" altLang="zh-CN" dirty="0" smtClean="0"/>
              <a:t>耗尽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ISP </a:t>
            </a:r>
            <a:r>
              <a:rPr lang="zh-CN" altLang="zh-CN" dirty="0" smtClean="0"/>
              <a:t>已经</a:t>
            </a:r>
            <a:r>
              <a:rPr lang="zh-CN" altLang="zh-CN" dirty="0"/>
              <a:t>不能再申请到新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</a:t>
            </a:r>
            <a:r>
              <a:rPr lang="zh-CN" altLang="zh-CN" dirty="0"/>
              <a:t>块了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我国在</a:t>
            </a:r>
            <a:r>
              <a:rPr lang="en-US" altLang="zh-CN" dirty="0" smtClean="0"/>
              <a:t> 2014 </a:t>
            </a:r>
            <a:r>
              <a:rPr lang="en-US" altLang="zh-CN" dirty="0" smtClean="0">
                <a:latin typeface="Verdana"/>
              </a:rPr>
              <a:t>–</a:t>
            </a:r>
            <a:r>
              <a:rPr lang="en-US" altLang="zh-CN" dirty="0" smtClean="0"/>
              <a:t> 2015 </a:t>
            </a:r>
            <a:r>
              <a:rPr lang="zh-CN" altLang="zh-CN" dirty="0" smtClean="0"/>
              <a:t>年</a:t>
            </a:r>
            <a:r>
              <a:rPr lang="zh-CN" altLang="zh-CN" dirty="0"/>
              <a:t>也逐步停止了向新用户和应用</a:t>
            </a:r>
            <a:r>
              <a:rPr lang="zh-CN" altLang="zh-CN" dirty="0" smtClean="0"/>
              <a:t>分配</a:t>
            </a:r>
            <a:r>
              <a:rPr lang="en-US" altLang="zh-CN" dirty="0" smtClean="0"/>
              <a:t> IPv4 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解决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</a:t>
            </a:r>
            <a:r>
              <a:rPr lang="zh-CN" altLang="zh-CN" dirty="0"/>
              <a:t>耗尽的根本措施就是采用具有更大地址空间的新版本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IP</a:t>
            </a:r>
            <a:r>
              <a:rPr lang="zh-CN" altLang="zh-CN" dirty="0"/>
              <a:t>，</a:t>
            </a:r>
            <a:r>
              <a:rPr lang="zh-CN" altLang="zh-CN" dirty="0" smtClean="0"/>
              <a:t>即</a:t>
            </a:r>
            <a:r>
              <a:rPr lang="en-US" altLang="zh-CN" dirty="0" smtClean="0"/>
              <a:t> IPv6</a:t>
            </a:r>
            <a:r>
              <a:rPr lang="zh-CN" altLang="zh-CN" dirty="0"/>
              <a:t>。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89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4.6.1  </a:t>
            </a:r>
            <a:r>
              <a:rPr lang="en-US" altLang="zh-CN" dirty="0" smtClean="0"/>
              <a:t>IPv6 </a:t>
            </a:r>
            <a:r>
              <a:rPr lang="zh-CN" altLang="zh-CN" dirty="0" smtClean="0"/>
              <a:t>的</a:t>
            </a:r>
            <a:r>
              <a:rPr lang="zh-CN" altLang="zh-CN" dirty="0"/>
              <a:t>基本</a:t>
            </a:r>
            <a:r>
              <a:rPr lang="zh-CN" altLang="zh-CN" dirty="0" smtClean="0"/>
              <a:t>首部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IPv6 </a:t>
            </a:r>
            <a:r>
              <a:rPr lang="zh-CN" altLang="zh-CN" dirty="0" smtClean="0"/>
              <a:t>仍支持</a:t>
            </a:r>
            <a:r>
              <a:rPr lang="zh-CN" altLang="zh-CN" dirty="0" smtClean="0">
                <a:solidFill>
                  <a:srgbClr val="FF0000"/>
                </a:solidFill>
              </a:rPr>
              <a:t>无连接的传送，</a:t>
            </a:r>
            <a:r>
              <a:rPr lang="zh-CN" altLang="zh-CN" dirty="0" smtClean="0"/>
              <a:t>但将协议数据单元</a:t>
            </a:r>
            <a:r>
              <a:rPr lang="en-US" altLang="zh-CN" dirty="0" smtClean="0"/>
              <a:t> PDU </a:t>
            </a:r>
            <a:r>
              <a:rPr lang="zh-CN" altLang="zh-CN" dirty="0" smtClean="0"/>
              <a:t>称为</a:t>
            </a:r>
            <a:r>
              <a:rPr lang="zh-CN" altLang="zh-CN" dirty="0" smtClean="0">
                <a:solidFill>
                  <a:srgbClr val="FF0000"/>
                </a:solidFill>
              </a:rPr>
              <a:t>分组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所</a:t>
            </a:r>
            <a:r>
              <a:rPr lang="zh-CN" altLang="en-US" dirty="0"/>
              <a:t>引进的</a:t>
            </a:r>
            <a:r>
              <a:rPr lang="zh-CN" altLang="en-US" dirty="0">
                <a:solidFill>
                  <a:srgbClr val="FF0000"/>
                </a:solidFill>
              </a:rPr>
              <a:t>主要变化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更大的地址空间。</a:t>
            </a:r>
            <a:r>
              <a:rPr lang="en-US" altLang="zh-CN" dirty="0"/>
              <a:t>IPv6 </a:t>
            </a:r>
            <a:r>
              <a:rPr lang="zh-CN" altLang="en-US" dirty="0"/>
              <a:t>将地址从 </a:t>
            </a:r>
            <a:r>
              <a:rPr lang="en-US" altLang="zh-CN" dirty="0"/>
              <a:t>IPv4 </a:t>
            </a:r>
            <a:r>
              <a:rPr lang="zh-CN" altLang="en-US" dirty="0"/>
              <a:t>的 </a:t>
            </a:r>
            <a:r>
              <a:rPr lang="en-US" altLang="zh-CN" dirty="0"/>
              <a:t>32 </a:t>
            </a:r>
            <a:r>
              <a:rPr lang="zh-CN" altLang="en-US" dirty="0"/>
              <a:t>位 增大到了 </a:t>
            </a:r>
            <a:r>
              <a:rPr lang="en-US" altLang="zh-CN" dirty="0"/>
              <a:t>128 </a:t>
            </a:r>
            <a:r>
              <a:rPr lang="zh-CN" altLang="en-US" dirty="0"/>
              <a:t>位。 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扩展的地址层次结构。 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灵活的首部格式。 </a:t>
            </a:r>
            <a:r>
              <a:rPr lang="en-US" altLang="zh-CN" dirty="0" smtClean="0"/>
              <a:t>IPv6 </a:t>
            </a:r>
            <a:r>
              <a:rPr lang="zh-CN" altLang="zh-CN" dirty="0" smtClean="0"/>
              <a:t>定义</a:t>
            </a:r>
            <a:r>
              <a:rPr lang="zh-CN" altLang="zh-CN" dirty="0"/>
              <a:t>了许多可选的扩展</a:t>
            </a:r>
            <a:r>
              <a:rPr lang="zh-CN" altLang="zh-CN" dirty="0" smtClean="0"/>
              <a:t>首部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改进的选项。 </a:t>
            </a:r>
            <a:r>
              <a:rPr lang="en-US" altLang="zh-CN" dirty="0" smtClean="0"/>
              <a:t>IPv6 </a:t>
            </a:r>
            <a:r>
              <a:rPr lang="zh-CN" altLang="zh-CN" dirty="0" smtClean="0"/>
              <a:t>允许</a:t>
            </a:r>
            <a:r>
              <a:rPr lang="zh-CN" altLang="zh-CN" dirty="0"/>
              <a:t>数据报包含有选项的控制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，</a:t>
            </a:r>
            <a:r>
              <a:rPr lang="zh-CN" altLang="zh-CN" dirty="0"/>
              <a:t>其选项放在有效载荷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848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 4 </a:t>
            </a:r>
            <a:r>
              <a:rPr lang="zh-CN" altLang="zh-CN" dirty="0" smtClean="0"/>
              <a:t>章</a:t>
            </a:r>
            <a:r>
              <a:rPr lang="en-US" altLang="zh-CN" dirty="0" smtClean="0"/>
              <a:t>  </a:t>
            </a:r>
            <a:r>
              <a:rPr lang="zh-CN" altLang="en-US" dirty="0" smtClean="0"/>
              <a:t>网络</a:t>
            </a:r>
            <a:r>
              <a:rPr lang="zh-CN" altLang="zh-CN" dirty="0" smtClean="0"/>
              <a:t>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4.1  </a:t>
            </a:r>
            <a:r>
              <a:rPr lang="zh-CN" altLang="zh-CN" dirty="0"/>
              <a:t>网络层提供的两种服务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4.2  </a:t>
            </a:r>
            <a:r>
              <a:rPr lang="zh-CN" altLang="zh-CN" dirty="0" smtClean="0"/>
              <a:t>网际协议</a:t>
            </a:r>
            <a:r>
              <a:rPr lang="en-US" altLang="zh-CN" dirty="0" smtClean="0"/>
              <a:t> IP</a:t>
            </a:r>
            <a:endParaRPr lang="zh-CN" altLang="zh-CN" dirty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4.3  </a:t>
            </a:r>
            <a:r>
              <a:rPr lang="zh-CN" altLang="zh-CN" dirty="0"/>
              <a:t>划分子网和构造超网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4.4  </a:t>
            </a:r>
            <a:r>
              <a:rPr lang="zh-CN" altLang="zh-CN" dirty="0"/>
              <a:t>网际控制报文</a:t>
            </a:r>
            <a:r>
              <a:rPr lang="zh-CN" altLang="zh-CN" dirty="0" smtClean="0"/>
              <a:t>协议</a:t>
            </a:r>
            <a:r>
              <a:rPr lang="en-US" altLang="zh-CN" dirty="0" smtClean="0"/>
              <a:t> ICMP</a:t>
            </a:r>
            <a:endParaRPr lang="zh-CN" altLang="zh-CN" dirty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4.5  </a:t>
            </a:r>
            <a:r>
              <a:rPr lang="zh-CN" altLang="zh-CN" dirty="0"/>
              <a:t>互联网的路由选择协议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4.6  </a:t>
            </a:r>
            <a:r>
              <a:rPr lang="en-US" altLang="zh-CN" dirty="0"/>
              <a:t>IPv6</a:t>
            </a:r>
            <a:endParaRPr lang="zh-CN" altLang="zh-CN" dirty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4.7  IP </a:t>
            </a:r>
            <a:r>
              <a:rPr lang="zh-CN" altLang="zh-CN" dirty="0" smtClean="0"/>
              <a:t>多</a:t>
            </a:r>
            <a:r>
              <a:rPr lang="zh-CN" altLang="zh-CN" dirty="0"/>
              <a:t>播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4.8  </a:t>
            </a:r>
            <a:r>
              <a:rPr lang="zh-CN" altLang="zh-CN" dirty="0"/>
              <a:t>虚拟</a:t>
            </a:r>
            <a:r>
              <a:rPr lang="zh-CN" altLang="zh-CN" dirty="0" smtClean="0"/>
              <a:t>专用网</a:t>
            </a:r>
            <a:r>
              <a:rPr lang="en-US" altLang="zh-CN" dirty="0" smtClean="0"/>
              <a:t> VPN </a:t>
            </a:r>
            <a:r>
              <a:rPr lang="zh-CN" altLang="zh-CN" dirty="0" smtClean="0"/>
              <a:t>和</a:t>
            </a:r>
            <a:r>
              <a:rPr lang="zh-CN" altLang="zh-CN" dirty="0"/>
              <a:t>网络</a:t>
            </a:r>
            <a:r>
              <a:rPr lang="zh-CN" altLang="zh-CN" dirty="0" smtClean="0"/>
              <a:t>地址转换</a:t>
            </a:r>
            <a:r>
              <a:rPr lang="en-US" altLang="zh-CN" dirty="0" smtClean="0"/>
              <a:t> NAT</a:t>
            </a:r>
            <a:endParaRPr lang="zh-CN" altLang="zh-CN" dirty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4.9  </a:t>
            </a:r>
            <a:r>
              <a:rPr lang="zh-CN" altLang="zh-CN" dirty="0"/>
              <a:t>多协议标记</a:t>
            </a:r>
            <a:r>
              <a:rPr lang="zh-CN" altLang="zh-CN" dirty="0" smtClean="0"/>
              <a:t>交换</a:t>
            </a:r>
            <a:r>
              <a:rPr lang="en-US" altLang="zh-CN" dirty="0" smtClean="0"/>
              <a:t> MPLS</a:t>
            </a:r>
            <a:endParaRPr lang="zh-CN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38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4.6.1  </a:t>
            </a:r>
            <a:r>
              <a:rPr lang="en-US" altLang="zh-CN" dirty="0" smtClean="0"/>
              <a:t>IPv6 </a:t>
            </a:r>
            <a:r>
              <a:rPr lang="zh-CN" altLang="zh-CN" dirty="0" smtClean="0"/>
              <a:t>的</a:t>
            </a:r>
            <a:r>
              <a:rPr lang="zh-CN" altLang="zh-CN" dirty="0"/>
              <a:t>基本</a:t>
            </a:r>
            <a:r>
              <a:rPr lang="zh-CN" altLang="zh-CN" dirty="0" smtClean="0"/>
              <a:t>首部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</a:t>
            </a:r>
            <a:r>
              <a:rPr lang="zh-CN" altLang="en-US" dirty="0"/>
              <a:t>引进的主要变化</a:t>
            </a:r>
            <a:r>
              <a:rPr lang="zh-CN" altLang="en-US" dirty="0" smtClean="0"/>
              <a:t>如下</a:t>
            </a:r>
            <a:r>
              <a:rPr lang="zh-CN" altLang="en-US" dirty="0"/>
              <a:t>（续）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允许</a:t>
            </a:r>
            <a:r>
              <a:rPr lang="zh-CN" altLang="en-US" dirty="0">
                <a:solidFill>
                  <a:srgbClr val="0000FF"/>
                </a:solidFill>
              </a:rPr>
              <a:t>协议继续扩充。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支持即插即用（即自动配置）。</a:t>
            </a:r>
            <a:r>
              <a:rPr lang="zh-CN" altLang="zh-CN" dirty="0" smtClean="0"/>
              <a:t>因此</a:t>
            </a:r>
            <a:r>
              <a:rPr lang="en-US" altLang="zh-CN" dirty="0" smtClean="0"/>
              <a:t> IPv6 </a:t>
            </a:r>
            <a:r>
              <a:rPr lang="zh-CN" altLang="zh-CN" dirty="0" smtClean="0"/>
              <a:t>不</a:t>
            </a:r>
            <a:r>
              <a:rPr lang="zh-CN" altLang="zh-CN" dirty="0"/>
              <a:t>需要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 DHCP</a:t>
            </a:r>
            <a:r>
              <a:rPr lang="zh-CN" altLang="zh-CN" dirty="0"/>
              <a:t>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支持资源的预分配。  </a:t>
            </a:r>
            <a:r>
              <a:rPr lang="en-US" altLang="zh-CN" dirty="0" smtClean="0"/>
              <a:t>IPv6 </a:t>
            </a:r>
            <a:r>
              <a:rPr lang="zh-CN" altLang="zh-CN" dirty="0" smtClean="0"/>
              <a:t>支持</a:t>
            </a:r>
            <a:r>
              <a:rPr lang="zh-CN" altLang="zh-CN" dirty="0"/>
              <a:t>实时视像等</a:t>
            </a:r>
            <a:r>
              <a:rPr lang="zh-CN" altLang="zh-CN" dirty="0" smtClean="0"/>
              <a:t>要求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zh-CN" altLang="zh-CN" dirty="0" smtClean="0"/>
              <a:t>保证</a:t>
            </a:r>
            <a:r>
              <a:rPr lang="zh-CN" altLang="zh-CN" dirty="0"/>
              <a:t>一定的带宽和时延的应用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IPv6 </a:t>
            </a:r>
            <a:r>
              <a:rPr lang="zh-CN" altLang="zh-CN" dirty="0" smtClean="0">
                <a:solidFill>
                  <a:srgbClr val="0000FF"/>
                </a:solidFill>
              </a:rPr>
              <a:t>首部改为</a:t>
            </a:r>
            <a:r>
              <a:rPr lang="en-US" altLang="zh-CN" dirty="0" smtClean="0">
                <a:solidFill>
                  <a:srgbClr val="0000FF"/>
                </a:solidFill>
              </a:rPr>
              <a:t> 8 </a:t>
            </a:r>
            <a:r>
              <a:rPr lang="zh-CN" altLang="zh-CN" dirty="0" smtClean="0">
                <a:solidFill>
                  <a:srgbClr val="0000FF"/>
                </a:solidFill>
              </a:rPr>
              <a:t>字节对齐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r>
              <a:rPr lang="zh-CN" altLang="zh-CN" dirty="0" smtClean="0"/>
              <a:t>首部</a:t>
            </a:r>
            <a:r>
              <a:rPr lang="zh-CN" altLang="zh-CN" dirty="0"/>
              <a:t>长度必须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8 </a:t>
            </a:r>
            <a:r>
              <a:rPr lang="zh-CN" altLang="zh-CN" dirty="0" smtClean="0"/>
              <a:t>字节</a:t>
            </a:r>
            <a:r>
              <a:rPr lang="zh-CN" altLang="zh-CN" dirty="0"/>
              <a:t>的整数</a:t>
            </a:r>
            <a:r>
              <a:rPr lang="zh-CN" altLang="zh-CN" dirty="0" smtClean="0"/>
              <a:t>倍。</a:t>
            </a:r>
            <a:r>
              <a:rPr lang="zh-CN" altLang="zh-CN" dirty="0"/>
              <a:t>原来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IPv4 </a:t>
            </a:r>
            <a:r>
              <a:rPr lang="zh-CN" altLang="zh-CN" dirty="0" smtClean="0"/>
              <a:t>首部是</a:t>
            </a:r>
            <a:r>
              <a:rPr lang="en-US" altLang="zh-CN" dirty="0" smtClean="0"/>
              <a:t> 4 </a:t>
            </a:r>
            <a:r>
              <a:rPr lang="zh-CN" altLang="zh-CN" dirty="0" smtClean="0"/>
              <a:t>字节</a:t>
            </a:r>
            <a:r>
              <a:rPr lang="zh-CN" altLang="zh-CN" dirty="0"/>
              <a:t>对齐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136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IPv6 </a:t>
            </a:r>
            <a:r>
              <a:rPr lang="zh-CN" altLang="zh-CN" dirty="0" smtClean="0"/>
              <a:t>数据报</a:t>
            </a:r>
            <a:r>
              <a:rPr lang="zh-CN" altLang="en-US" dirty="0" smtClean="0"/>
              <a:t>的一般形式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IPv6 </a:t>
            </a:r>
            <a:r>
              <a:rPr lang="zh-CN" altLang="zh-CN" sz="2800" dirty="0" smtClean="0"/>
              <a:t>数据报</a:t>
            </a:r>
            <a:r>
              <a:rPr lang="zh-CN" altLang="zh-CN" sz="2800" dirty="0"/>
              <a:t>由两大部分组</a:t>
            </a:r>
            <a:r>
              <a:rPr lang="zh-CN" altLang="zh-CN" sz="2800" dirty="0" smtClean="0"/>
              <a:t>成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zh-CN" sz="2400" dirty="0" smtClean="0">
                <a:solidFill>
                  <a:srgbClr val="FF0000"/>
                </a:solidFill>
              </a:rPr>
              <a:t>基本首部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base header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zh-CN" sz="2400" dirty="0" smtClean="0">
                <a:solidFill>
                  <a:srgbClr val="FF0000"/>
                </a:solidFill>
              </a:rPr>
              <a:t>有效载荷</a:t>
            </a:r>
            <a:r>
              <a:rPr lang="en-US" altLang="zh-CN" sz="2400" dirty="0" smtClean="0"/>
              <a:t> (</a:t>
            </a:r>
            <a:r>
              <a:rPr lang="en-US" altLang="zh-CN" sz="2400" dirty="0"/>
              <a:t>payload)</a:t>
            </a:r>
            <a:r>
              <a:rPr lang="zh-CN" altLang="zh-CN" sz="2400" dirty="0"/>
              <a:t>。有效载荷也称为净负荷。有效载荷允许有零个或多个扩展</a:t>
            </a:r>
            <a:r>
              <a:rPr lang="zh-CN" altLang="zh-CN" sz="2400" dirty="0" smtClean="0"/>
              <a:t>首部</a:t>
            </a:r>
            <a:r>
              <a:rPr lang="en-US" altLang="zh-CN" sz="2400" dirty="0" smtClean="0"/>
              <a:t> (</a:t>
            </a:r>
            <a:r>
              <a:rPr lang="en-US" altLang="zh-CN" sz="2400" dirty="0"/>
              <a:t>extension header)</a:t>
            </a:r>
            <a:r>
              <a:rPr lang="zh-CN" altLang="zh-CN" sz="2400" dirty="0"/>
              <a:t>，再后面是</a:t>
            </a:r>
            <a:r>
              <a:rPr lang="zh-CN" altLang="zh-CN" sz="2400" dirty="0" smtClean="0"/>
              <a:t>数据部分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3313" y="4005064"/>
            <a:ext cx="5830887" cy="530225"/>
          </a:xfrm>
          <a:prstGeom prst="rect">
            <a:avLst/>
          </a:prstGeom>
          <a:solidFill>
            <a:srgbClr val="FF66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3419475" y="4957886"/>
            <a:ext cx="4784725" cy="5286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3414713" y="4965824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4100513" y="4965824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533900" y="4965824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5253038" y="4965824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318552" y="4130799"/>
            <a:ext cx="1114409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基本首部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366382" y="4978524"/>
            <a:ext cx="76976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扩展</a:t>
            </a:r>
          </a:p>
          <a:p>
            <a:pPr algn="ctr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首部 </a:t>
            </a: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451276" y="4965824"/>
            <a:ext cx="80342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扩展</a:t>
            </a:r>
          </a:p>
          <a:p>
            <a:pPr algn="ctr" eaLnBrk="1" hangingPunct="1">
              <a:lnSpc>
                <a:spcPct val="90000"/>
              </a:lnSpc>
            </a:pPr>
            <a:r>
              <a:rPr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首部 </a:t>
            </a:r>
            <a:r>
              <a:rPr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100513" y="5030911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…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5757863" y="5067424"/>
            <a:ext cx="22685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数      据      部      分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381375" y="5678611"/>
            <a:ext cx="18716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4024313" y="5510336"/>
            <a:ext cx="64953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选项</a:t>
            </a:r>
          </a:p>
        </p:txBody>
      </p:sp>
      <p:grpSp>
        <p:nvGrpSpPr>
          <p:cNvPr id="18" name="组合 26"/>
          <p:cNvGrpSpPr>
            <a:grpSpLocks/>
          </p:cNvGrpSpPr>
          <p:nvPr/>
        </p:nvGrpSpPr>
        <p:grpSpPr bwMode="auto">
          <a:xfrm>
            <a:off x="2373313" y="3686299"/>
            <a:ext cx="5832475" cy="271462"/>
            <a:chOff x="1331640" y="1700808"/>
            <a:chExt cx="5832648" cy="344488"/>
          </a:xfrm>
        </p:grpSpPr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1331640" y="1700808"/>
              <a:ext cx="0" cy="3381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7164288" y="1707158"/>
              <a:ext cx="0" cy="3381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21" name="Line 27"/>
          <p:cNvSpPr>
            <a:spLocks noChangeShapeType="1"/>
          </p:cNvSpPr>
          <p:nvPr/>
        </p:nvSpPr>
        <p:spPr bwMode="auto">
          <a:xfrm flipV="1">
            <a:off x="2373313" y="3818060"/>
            <a:ext cx="582136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4632325" y="3573016"/>
            <a:ext cx="155683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IPv6 </a:t>
            </a:r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cxnSp>
        <p:nvCxnSpPr>
          <p:cNvPr id="25" name="直接连接符 32"/>
          <p:cNvCxnSpPr>
            <a:cxnSpLocks noChangeShapeType="1"/>
          </p:cNvCxnSpPr>
          <p:nvPr/>
        </p:nvCxnSpPr>
        <p:spPr bwMode="auto">
          <a:xfrm>
            <a:off x="3411538" y="4570536"/>
            <a:ext cx="0" cy="43180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4"/>
          <p:cNvCxnSpPr>
            <a:cxnSpLocks noChangeShapeType="1"/>
          </p:cNvCxnSpPr>
          <p:nvPr/>
        </p:nvCxnSpPr>
        <p:spPr bwMode="auto">
          <a:xfrm>
            <a:off x="8204200" y="4570536"/>
            <a:ext cx="0" cy="4333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2432720" y="4557836"/>
            <a:ext cx="97013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40 </a:t>
            </a:r>
            <a:r>
              <a:rPr lang="zh-CN" altLang="en-US" sz="1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3417888" y="4761036"/>
            <a:ext cx="478790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4768850" y="4578474"/>
            <a:ext cx="211628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不超过 </a:t>
            </a:r>
            <a:r>
              <a:rPr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65535 </a:t>
            </a:r>
            <a:r>
              <a:rPr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字节</a:t>
            </a:r>
          </a:p>
        </p:txBody>
      </p:sp>
      <p:sp>
        <p:nvSpPr>
          <p:cNvPr id="30" name="右箭头 28"/>
          <p:cNvSpPr>
            <a:spLocks noChangeArrowheads="1"/>
          </p:cNvSpPr>
          <p:nvPr/>
        </p:nvSpPr>
        <p:spPr bwMode="auto">
          <a:xfrm rot="10800000">
            <a:off x="1652587" y="4161904"/>
            <a:ext cx="720725" cy="203200"/>
          </a:xfrm>
          <a:prstGeom prst="rightArrow">
            <a:avLst>
              <a:gd name="adj1" fmla="val 50000"/>
              <a:gd name="adj2" fmla="val 162073"/>
            </a:avLst>
          </a:prstGeom>
          <a:solidFill>
            <a:srgbClr val="99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1044088" y="4472431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发送在前</a:t>
            </a:r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>
            <a:off x="3414713" y="4002211"/>
            <a:ext cx="0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422650" y="4018086"/>
            <a:ext cx="4772025" cy="514350"/>
          </a:xfrm>
          <a:prstGeom prst="rect">
            <a:avLst/>
          </a:prstGeom>
          <a:solidFill>
            <a:srgbClr val="FFFF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3872880" y="4109010"/>
            <a:ext cx="3998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有         效         载         荷</a:t>
            </a:r>
          </a:p>
        </p:txBody>
      </p:sp>
      <p:sp>
        <p:nvSpPr>
          <p:cNvPr id="37" name="矩形 36"/>
          <p:cNvSpPr/>
          <p:nvPr/>
        </p:nvSpPr>
        <p:spPr>
          <a:xfrm>
            <a:off x="1044088" y="5795972"/>
            <a:ext cx="8445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具有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多个可选扩展首部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IPv6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数据报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的一般形式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20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IPv6 </a:t>
            </a:r>
            <a:r>
              <a:rPr lang="zh-CN" altLang="en-US" dirty="0"/>
              <a:t>数据报</a:t>
            </a:r>
            <a:r>
              <a:rPr lang="zh-CN" altLang="en-US" dirty="0" smtClean="0"/>
              <a:t>的基本首部</a:t>
            </a:r>
            <a:endParaRPr lang="zh-CN" altLang="en-US" dirty="0"/>
          </a:p>
        </p:txBody>
      </p:sp>
      <p:sp>
        <p:nvSpPr>
          <p:cNvPr id="63283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/>
              <a:t>IPv6 </a:t>
            </a:r>
            <a:r>
              <a:rPr lang="zh-CN" altLang="en-US" sz="2800" dirty="0"/>
              <a:t>将首部长度变为</a:t>
            </a:r>
            <a:r>
              <a:rPr lang="zh-CN" altLang="en-US" sz="2800" dirty="0">
                <a:solidFill>
                  <a:srgbClr val="FF0000"/>
                </a:solidFill>
              </a:rPr>
              <a:t>固定的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40 </a:t>
            </a:r>
            <a:r>
              <a:rPr lang="zh-CN" altLang="en-US" sz="2800" dirty="0">
                <a:solidFill>
                  <a:srgbClr val="FF0000"/>
                </a:solidFill>
              </a:rPr>
              <a:t>字节，</a:t>
            </a:r>
            <a:r>
              <a:rPr lang="zh-CN" altLang="en-US" sz="2800" dirty="0"/>
              <a:t>称为</a:t>
            </a:r>
            <a:r>
              <a:rPr lang="zh-CN" altLang="en-US" sz="2800" dirty="0">
                <a:solidFill>
                  <a:srgbClr val="FF0000"/>
                </a:solidFill>
              </a:rPr>
              <a:t>基本首部。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zh-CN" sz="2800" dirty="0"/>
              <a:t>把首部中不必要的功能取消了，</a:t>
            </a:r>
            <a:r>
              <a:rPr lang="zh-CN" altLang="zh-CN" sz="2800" dirty="0" smtClean="0"/>
              <a:t>使得</a:t>
            </a:r>
            <a:r>
              <a:rPr lang="en-US" altLang="zh-CN" sz="2800" dirty="0" smtClean="0"/>
              <a:t> IPv6 </a:t>
            </a:r>
            <a:r>
              <a:rPr lang="zh-CN" altLang="zh-CN" sz="2800" dirty="0" smtClean="0"/>
              <a:t>首部</a:t>
            </a:r>
            <a:r>
              <a:rPr lang="zh-CN" altLang="zh-CN" sz="2800" dirty="0"/>
              <a:t>的字段数减少到</a:t>
            </a:r>
            <a:r>
              <a:rPr lang="zh-CN" altLang="zh-CN" sz="2800" dirty="0" smtClean="0"/>
              <a:t>只有</a:t>
            </a:r>
            <a:r>
              <a:rPr lang="en-US" altLang="zh-CN" sz="2800" dirty="0" smtClean="0"/>
              <a:t> 8 </a:t>
            </a:r>
            <a:r>
              <a:rPr lang="zh-CN" altLang="zh-CN" sz="2800" dirty="0" smtClean="0"/>
              <a:t>个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 smtClean="0"/>
              <a:t>IPv6 </a:t>
            </a:r>
            <a:r>
              <a:rPr lang="zh-CN" altLang="zh-CN" sz="2800" dirty="0" smtClean="0"/>
              <a:t>对</a:t>
            </a:r>
            <a:r>
              <a:rPr lang="zh-CN" altLang="zh-CN" sz="2800" dirty="0"/>
              <a:t>首部中的某些字段进行了如下的</a:t>
            </a:r>
            <a:r>
              <a:rPr lang="zh-CN" altLang="zh-CN" sz="2800" dirty="0">
                <a:solidFill>
                  <a:srgbClr val="FF0000"/>
                </a:solidFill>
              </a:rPr>
              <a:t>更改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6922790"/>
              </p:ext>
            </p:extLst>
          </p:nvPr>
        </p:nvGraphicFramePr>
        <p:xfrm>
          <a:off x="848544" y="3356992"/>
          <a:ext cx="8640960" cy="290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0000"/>
                        </a:lnSpc>
                        <a:buSzPct val="80000"/>
                        <a:buFont typeface="Wingdings" pitchFamily="2" charset="2"/>
                        <a:buChar char="l"/>
                      </a:pPr>
                      <a:r>
                        <a:rPr lang="zh-CN" altLang="zh-CN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取消了首部长度字段</a:t>
                      </a:r>
                      <a:r>
                        <a:rPr lang="zh-CN" altLang="en-US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，</a:t>
                      </a:r>
                      <a:r>
                        <a:rPr lang="zh-CN" altLang="zh-CN" sz="2400" b="1" kern="12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因为首部长度是固定的</a:t>
                      </a:r>
                      <a:r>
                        <a:rPr lang="en-US" altLang="zh-CN" sz="2400" b="1" kern="12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 40 </a:t>
                      </a:r>
                      <a:r>
                        <a:rPr lang="zh-CN" altLang="zh-CN" sz="2400" b="1" kern="12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字节</a:t>
                      </a:r>
                      <a:r>
                        <a:rPr lang="zh-CN" altLang="en-US" sz="2400" b="1" kern="12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；</a:t>
                      </a:r>
                      <a:endParaRPr lang="en-US" altLang="zh-CN" sz="2400" b="1" kern="1200" dirty="0" smtClean="0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342900" lvl="0" indent="-342900">
                        <a:lnSpc>
                          <a:spcPct val="110000"/>
                        </a:lnSpc>
                        <a:buSzPct val="80000"/>
                        <a:buFont typeface="Wingdings" pitchFamily="2" charset="2"/>
                        <a:buChar char="l"/>
                      </a:pPr>
                      <a:r>
                        <a:rPr lang="zh-CN" altLang="zh-CN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取消了服务类型字段</a:t>
                      </a:r>
                      <a:r>
                        <a:rPr lang="zh-CN" altLang="en-US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；</a:t>
                      </a:r>
                      <a:endParaRPr lang="en-US" altLang="zh-CN" sz="2400" dirty="0" smtClean="0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  <a:p>
                      <a:pPr marL="342900" lvl="0" indent="-342900">
                        <a:lnSpc>
                          <a:spcPct val="110000"/>
                        </a:lnSpc>
                        <a:buSzPct val="80000"/>
                        <a:buFont typeface="Wingdings" pitchFamily="2" charset="2"/>
                        <a:buChar char="l"/>
                      </a:pPr>
                      <a:r>
                        <a:rPr lang="zh-CN" altLang="zh-CN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取消了总长度字段</a:t>
                      </a:r>
                      <a:r>
                        <a:rPr lang="zh-CN" altLang="en-US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，</a:t>
                      </a:r>
                      <a:r>
                        <a:rPr lang="zh-CN" altLang="zh-CN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改用有效载荷长度字段</a:t>
                      </a:r>
                      <a:r>
                        <a:rPr lang="zh-CN" altLang="en-US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；</a:t>
                      </a:r>
                      <a:endParaRPr lang="en-US" altLang="zh-CN" sz="2400" dirty="0" smtClean="0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CN" altLang="zh-CN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把</a:t>
                      </a:r>
                      <a:r>
                        <a:rPr lang="en-US" altLang="zh-CN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 TTL </a:t>
                      </a:r>
                      <a:r>
                        <a:rPr lang="zh-CN" altLang="zh-CN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字段改称为跳数限制字段</a:t>
                      </a:r>
                      <a:r>
                        <a:rPr lang="zh-CN" altLang="en-US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；</a:t>
                      </a:r>
                      <a:endParaRPr lang="en-US" altLang="zh-CN" sz="2400" dirty="0" smtClean="0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  <a:p>
                      <a:pPr marL="342900" lvl="0" indent="-342900">
                        <a:lnSpc>
                          <a:spcPct val="110000"/>
                        </a:lnSpc>
                        <a:buSzPct val="80000"/>
                        <a:buFont typeface="Wingdings" pitchFamily="2" charset="2"/>
                        <a:buChar char="l"/>
                      </a:pPr>
                      <a:r>
                        <a:rPr lang="zh-CN" altLang="zh-CN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取消了协议字段，改用下一个首部字段</a:t>
                      </a:r>
                      <a:r>
                        <a:rPr lang="zh-CN" altLang="en-US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；</a:t>
                      </a:r>
                      <a:endParaRPr lang="en-US" altLang="zh-CN" sz="2400" dirty="0" smtClean="0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  <a:p>
                      <a:pPr marL="342900" lvl="0" indent="-342900">
                        <a:lnSpc>
                          <a:spcPct val="110000"/>
                        </a:lnSpc>
                        <a:buSzPct val="80000"/>
                        <a:buFont typeface="Wingdings" pitchFamily="2" charset="2"/>
                        <a:buChar char="l"/>
                      </a:pPr>
                      <a:r>
                        <a:rPr lang="zh-CN" altLang="zh-CN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取消了检验和字段</a:t>
                      </a:r>
                      <a:r>
                        <a:rPr lang="zh-CN" altLang="en-US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；</a:t>
                      </a:r>
                      <a:endParaRPr lang="en-US" altLang="zh-CN" sz="2400" dirty="0" smtClean="0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  <a:p>
                      <a:pPr marL="342900" lvl="0" indent="-342900">
                        <a:lnSpc>
                          <a:spcPct val="110000"/>
                        </a:lnSpc>
                        <a:buSzPct val="80000"/>
                        <a:buFont typeface="Wingdings" pitchFamily="2" charset="2"/>
                        <a:buChar char="l"/>
                      </a:pPr>
                      <a:r>
                        <a:rPr lang="zh-CN" altLang="zh-CN" sz="2400" dirty="0" smtClean="0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rPr>
                        <a:t>取消了选项字段，而用扩展首部来实现选项功能。</a:t>
                      </a:r>
                      <a:endParaRPr lang="zh-CN" altLang="en-US" sz="2400" dirty="0" smtClean="0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863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8893" y="505569"/>
            <a:ext cx="7289800" cy="56769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786830" y="886569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86943" y="507157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426968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02693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05980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364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16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73373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31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897955" y="521444"/>
            <a:ext cx="76944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版 本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85155" y="116632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位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778893" y="1308844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780480" y="173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780480" y="215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780480" y="257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780480" y="30027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780480" y="342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780480" y="384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780480" y="427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005905" y="3283694"/>
            <a:ext cx="6850063" cy="1128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005905" y="1628800"/>
            <a:ext cx="6850063" cy="1130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28455" y="3496419"/>
            <a:ext cx="21848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目   的   地   址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822130" y="1802557"/>
            <a:ext cx="162063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源   地   址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257355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568255" y="919907"/>
            <a:ext cx="17552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下 一 个 首 部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766693" y="521444"/>
            <a:ext cx="166231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流     标     号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66518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12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955230" y="521444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通 信 量 类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4799905" y="2137519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817368" y="3833996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494855" y="911969"/>
            <a:ext cx="24365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有  效  载  荷  长  度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7541518" y="931019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跳 数 限 制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4504630" y="505569"/>
            <a:ext cx="6350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71525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24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1778893" y="4701332"/>
            <a:ext cx="7305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1794768" y="4718794"/>
            <a:ext cx="7272337" cy="146367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261618" y="4829919"/>
            <a:ext cx="4809010" cy="520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有效载荷（扩展首部 </a:t>
            </a:r>
            <a:r>
              <a:rPr kumimoji="1" lang="en-US" altLang="zh-CN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/ </a:t>
            </a:r>
            <a:r>
              <a:rPr kumimoji="1" lang="zh-CN" altLang="en-US" sz="28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数据）</a:t>
            </a:r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1696343" y="5366494"/>
            <a:ext cx="7577137" cy="312738"/>
          </a:xfrm>
          <a:custGeom>
            <a:avLst/>
            <a:gdLst>
              <a:gd name="T0" fmla="*/ 0 w 4778"/>
              <a:gd name="T1" fmla="*/ 203 h 214"/>
              <a:gd name="T2" fmla="*/ 475 w 4778"/>
              <a:gd name="T3" fmla="*/ 34 h 214"/>
              <a:gd name="T4" fmla="*/ 926 w 4778"/>
              <a:gd name="T5" fmla="*/ 214 h 214"/>
              <a:gd name="T6" fmla="*/ 1265 w 4778"/>
              <a:gd name="T7" fmla="*/ 113 h 214"/>
              <a:gd name="T8" fmla="*/ 1717 w 4778"/>
              <a:gd name="T9" fmla="*/ 214 h 214"/>
              <a:gd name="T10" fmla="*/ 2056 w 4778"/>
              <a:gd name="T11" fmla="*/ 68 h 214"/>
              <a:gd name="T12" fmla="*/ 2361 w 4778"/>
              <a:gd name="T13" fmla="*/ 169 h 214"/>
              <a:gd name="T14" fmla="*/ 2677 w 4778"/>
              <a:gd name="T15" fmla="*/ 68 h 214"/>
              <a:gd name="T16" fmla="*/ 2869 w 4778"/>
              <a:gd name="T17" fmla="*/ 180 h 214"/>
              <a:gd name="T18" fmla="*/ 3332 w 4778"/>
              <a:gd name="T19" fmla="*/ 11 h 214"/>
              <a:gd name="T20" fmla="*/ 3818 w 4778"/>
              <a:gd name="T21" fmla="*/ 192 h 214"/>
              <a:gd name="T22" fmla="*/ 3908 w 4778"/>
              <a:gd name="T23" fmla="*/ 11 h 214"/>
              <a:gd name="T24" fmla="*/ 4089 w 4778"/>
              <a:gd name="T25" fmla="*/ 180 h 214"/>
              <a:gd name="T26" fmla="*/ 4303 w 4778"/>
              <a:gd name="T27" fmla="*/ 11 h 214"/>
              <a:gd name="T28" fmla="*/ 4507 w 4778"/>
              <a:gd name="T29" fmla="*/ 135 h 214"/>
              <a:gd name="T30" fmla="*/ 4778 w 4778"/>
              <a:gd name="T31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8" h="214">
                <a:moveTo>
                  <a:pt x="0" y="203"/>
                </a:moveTo>
                <a:lnTo>
                  <a:pt x="475" y="34"/>
                </a:lnTo>
                <a:lnTo>
                  <a:pt x="926" y="214"/>
                </a:lnTo>
                <a:lnTo>
                  <a:pt x="1265" y="113"/>
                </a:lnTo>
                <a:lnTo>
                  <a:pt x="1717" y="214"/>
                </a:lnTo>
                <a:lnTo>
                  <a:pt x="2056" y="68"/>
                </a:lnTo>
                <a:lnTo>
                  <a:pt x="2361" y="169"/>
                </a:lnTo>
                <a:lnTo>
                  <a:pt x="2677" y="68"/>
                </a:lnTo>
                <a:lnTo>
                  <a:pt x="2869" y="180"/>
                </a:lnTo>
                <a:lnTo>
                  <a:pt x="3332" y="11"/>
                </a:lnTo>
                <a:lnTo>
                  <a:pt x="3818" y="192"/>
                </a:lnTo>
                <a:lnTo>
                  <a:pt x="3908" y="11"/>
                </a:lnTo>
                <a:lnTo>
                  <a:pt x="4089" y="180"/>
                </a:lnTo>
                <a:lnTo>
                  <a:pt x="4303" y="11"/>
                </a:lnTo>
                <a:lnTo>
                  <a:pt x="4507" y="135"/>
                </a:lnTo>
                <a:lnTo>
                  <a:pt x="4778" y="0"/>
                </a:lnTo>
              </a:path>
            </a:pathLst>
          </a:cu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>
            <a:off x="1474093" y="538907"/>
            <a:ext cx="228600" cy="4162425"/>
          </a:xfrm>
          <a:prstGeom prst="leftBrace">
            <a:avLst>
              <a:gd name="adj1" fmla="val 15173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00472" y="2150219"/>
            <a:ext cx="124072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IPv6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40 B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）</a:t>
            </a:r>
          </a:p>
        </p:txBody>
      </p:sp>
      <p:sp>
        <p:nvSpPr>
          <p:cNvPr id="43" name="AutoShape 41"/>
          <p:cNvSpPr>
            <a:spLocks/>
          </p:cNvSpPr>
          <p:nvPr/>
        </p:nvSpPr>
        <p:spPr bwMode="auto">
          <a:xfrm>
            <a:off x="1510605" y="4737844"/>
            <a:ext cx="228600" cy="1444625"/>
          </a:xfrm>
          <a:prstGeom prst="leftBrace">
            <a:avLst>
              <a:gd name="adj1" fmla="val 5266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29358" y="4936182"/>
            <a:ext cx="1755290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IPv6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有效载荷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（至 </a:t>
            </a:r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64 KB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）</a:t>
            </a: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1748730" y="494457"/>
            <a:ext cx="7327900" cy="42481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01284" y="6309320"/>
            <a:ext cx="4732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+mn-lt"/>
                <a:ea typeface="黑体" pitchFamily="2" charset="-122"/>
              </a:rPr>
              <a:t>40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字节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长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IPv6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基本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首部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94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1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 animBg="1"/>
      <p:bldP spid="4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8893" y="505569"/>
            <a:ext cx="7289800" cy="4237038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786830" y="886569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86943" y="507157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426968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02693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05980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364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16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73373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31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897955" y="521444"/>
            <a:ext cx="76944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版 本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85155" y="116632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位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778893" y="1308844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780480" y="173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780480" y="215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780480" y="257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780480" y="30027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780480" y="342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780480" y="384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780480" y="427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005905" y="3283694"/>
            <a:ext cx="6850063" cy="1128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005905" y="1628800"/>
            <a:ext cx="6850063" cy="1130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28455" y="3496419"/>
            <a:ext cx="21848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目   的   地   址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822130" y="1802557"/>
            <a:ext cx="162063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源   地   址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257355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568255" y="919907"/>
            <a:ext cx="17552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下 一 个 首 部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766693" y="521444"/>
            <a:ext cx="166231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流     标     号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66518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12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955230" y="521444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通 信 量 类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4799905" y="2137519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817368" y="3833996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494855" y="911969"/>
            <a:ext cx="24365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有  效  载  荷  长  度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7541518" y="931019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跳 数 限 制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4504630" y="505569"/>
            <a:ext cx="6350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71525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24</a:t>
            </a:r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>
            <a:off x="1474093" y="538907"/>
            <a:ext cx="228600" cy="4162425"/>
          </a:xfrm>
          <a:prstGeom prst="leftBrace">
            <a:avLst>
              <a:gd name="adj1" fmla="val 15173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00472" y="2150219"/>
            <a:ext cx="124072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IPv6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40 B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）</a:t>
            </a:r>
          </a:p>
        </p:txBody>
      </p: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975123" y="4797152"/>
            <a:ext cx="8368506" cy="87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版本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(version)—— 4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位。它指明了协议的版本，对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IPv6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该字段总是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6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。 </a:t>
            </a:r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1786830" y="494457"/>
            <a:ext cx="933922" cy="4191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886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8893" y="505569"/>
            <a:ext cx="7289800" cy="4237038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786830" y="886569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86943" y="507157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426968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02693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05980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364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16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73373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31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897955" y="521444"/>
            <a:ext cx="76944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版 本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85155" y="116632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位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778893" y="1308844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780480" y="173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780480" y="215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780480" y="257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780480" y="30027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780480" y="342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780480" y="384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780480" y="427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005905" y="3283694"/>
            <a:ext cx="6850063" cy="1128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005905" y="1628800"/>
            <a:ext cx="6850063" cy="1130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28455" y="3496419"/>
            <a:ext cx="21848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目   的   地   址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822130" y="1802557"/>
            <a:ext cx="162063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源   地   址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257355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568255" y="919907"/>
            <a:ext cx="17552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下 一 个 首 部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766693" y="521444"/>
            <a:ext cx="166231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流     标     号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66518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12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955230" y="521444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通 信 量 类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4799905" y="2137519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817368" y="3833996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494855" y="911969"/>
            <a:ext cx="24365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有  效  载  荷  长  度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7541518" y="931019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跳 数 限 制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4504630" y="505569"/>
            <a:ext cx="6350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71525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24</a:t>
            </a:r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>
            <a:off x="1474093" y="538907"/>
            <a:ext cx="228600" cy="4162425"/>
          </a:xfrm>
          <a:prstGeom prst="leftBrace">
            <a:avLst>
              <a:gd name="adj1" fmla="val 15173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00472" y="2150219"/>
            <a:ext cx="124072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IPv6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40 B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）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2686942" y="476672"/>
            <a:ext cx="1834009" cy="4191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975123" y="4797152"/>
            <a:ext cx="8368506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400" b="1">
                <a:solidFill>
                  <a:srgbClr val="0000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通信量类</a:t>
            </a:r>
            <a:r>
              <a:rPr lang="en-US" altLang="zh-CN" dirty="0"/>
              <a:t>(traffic class)—— 8 </a:t>
            </a:r>
            <a:r>
              <a:rPr lang="zh-CN" altLang="en-US" dirty="0"/>
              <a:t>位。这是为了区分不同的 </a:t>
            </a:r>
            <a:r>
              <a:rPr lang="en-US" altLang="zh-CN" dirty="0"/>
              <a:t>IPv6 </a:t>
            </a:r>
            <a:r>
              <a:rPr lang="zh-CN" altLang="en-US" dirty="0"/>
              <a:t>数据报的类别或优先级。目前正在进行不同的通信量类性能的实验。 </a:t>
            </a:r>
          </a:p>
        </p:txBody>
      </p:sp>
    </p:spTree>
    <p:extLst>
      <p:ext uri="{BB962C8B-B14F-4D97-AF65-F5344CB8AC3E}">
        <p14:creationId xmlns="" xmlns:p14="http://schemas.microsoft.com/office/powerpoint/2010/main" val="20678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8893" y="505569"/>
            <a:ext cx="7289800" cy="4237038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786830" y="886569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86943" y="507157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426968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02693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05980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364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16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73373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31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897955" y="521444"/>
            <a:ext cx="76944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版 本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85155" y="116632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位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778893" y="1308844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780480" y="173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780480" y="215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780480" y="257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780480" y="30027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780480" y="342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780480" y="384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780480" y="427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005905" y="3283694"/>
            <a:ext cx="6850063" cy="1128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005905" y="1628800"/>
            <a:ext cx="6850063" cy="1130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28455" y="3496419"/>
            <a:ext cx="21848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目   的   地   址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822130" y="1802557"/>
            <a:ext cx="162063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源   地   址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257355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568255" y="919907"/>
            <a:ext cx="17552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下 一 个 首 部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766693" y="521444"/>
            <a:ext cx="166231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流     标     号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66518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12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955230" y="521444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通 信 量 类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4799905" y="2137519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817368" y="3833996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494855" y="911969"/>
            <a:ext cx="24365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有  效  载  荷  长  度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7541518" y="931019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跳 数 限 制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4504630" y="505569"/>
            <a:ext cx="6350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71525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24</a:t>
            </a:r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>
            <a:off x="1474093" y="538907"/>
            <a:ext cx="228600" cy="4162425"/>
          </a:xfrm>
          <a:prstGeom prst="leftBrace">
            <a:avLst>
              <a:gd name="adj1" fmla="val 15173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00472" y="2150219"/>
            <a:ext cx="124072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IPv6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40 B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）</a:t>
            </a: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4504630" y="493713"/>
            <a:ext cx="4552826" cy="4191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964850" y="4789484"/>
            <a:ext cx="8452646" cy="173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400" b="1">
                <a:solidFill>
                  <a:srgbClr val="0000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流标号</a:t>
            </a:r>
            <a:r>
              <a:rPr lang="en-US" altLang="zh-CN" dirty="0"/>
              <a:t>(flow label)—— 20 </a:t>
            </a:r>
            <a:r>
              <a:rPr lang="zh-CN" altLang="en-US" dirty="0"/>
              <a:t>位。 “流”是互联网络上从特定源点到特定终点的一系列数据报， “流”所经过的路径上的路由器都保证指明的服务质量</a:t>
            </a:r>
            <a:r>
              <a:rPr lang="zh-CN" altLang="en-US" dirty="0" smtClean="0"/>
              <a:t>。所有</a:t>
            </a:r>
            <a:r>
              <a:rPr lang="zh-CN" altLang="en-US" dirty="0"/>
              <a:t>属于同一个流的数据报都具有同样的流标号。 </a:t>
            </a:r>
          </a:p>
        </p:txBody>
      </p:sp>
    </p:spTree>
    <p:extLst>
      <p:ext uri="{BB962C8B-B14F-4D97-AF65-F5344CB8AC3E}">
        <p14:creationId xmlns="" xmlns:p14="http://schemas.microsoft.com/office/powerpoint/2010/main" val="33972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8893" y="505569"/>
            <a:ext cx="7289800" cy="4237038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786830" y="886569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86943" y="507157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426968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02693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05980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364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16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73373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31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897955" y="521444"/>
            <a:ext cx="76944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版 本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85155" y="116632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位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778893" y="1308844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780480" y="173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780480" y="215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780480" y="257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780480" y="30027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780480" y="342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780480" y="384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780480" y="427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005905" y="3283694"/>
            <a:ext cx="6850063" cy="1128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005905" y="1628800"/>
            <a:ext cx="6850063" cy="1130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28455" y="3496419"/>
            <a:ext cx="21848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目   的   地   址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822130" y="1802557"/>
            <a:ext cx="162063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源   地   址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257355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568255" y="919907"/>
            <a:ext cx="17552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下 一 个 首 部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766693" y="521444"/>
            <a:ext cx="166231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流     标     号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66518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12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955230" y="521444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通 信 量 类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4799905" y="2137519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817368" y="3833996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494855" y="911969"/>
            <a:ext cx="24365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有  效  载  荷  长  度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7541518" y="931019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跳 数 限 制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4504630" y="505569"/>
            <a:ext cx="6350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71525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24</a:t>
            </a:r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>
            <a:off x="1474093" y="538907"/>
            <a:ext cx="228600" cy="4162425"/>
          </a:xfrm>
          <a:prstGeom prst="leftBrace">
            <a:avLst>
              <a:gd name="adj1" fmla="val 15173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00472" y="2150219"/>
            <a:ext cx="124072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IPv6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40 B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）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1784648" y="921668"/>
            <a:ext cx="3606155" cy="4191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920552" y="4797152"/>
            <a:ext cx="8496944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400" b="1">
                <a:solidFill>
                  <a:srgbClr val="0000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有效载荷长度</a:t>
            </a:r>
            <a:r>
              <a:rPr lang="en-US" altLang="zh-CN" dirty="0"/>
              <a:t>(payload length)—— 16 </a:t>
            </a:r>
            <a:r>
              <a:rPr lang="zh-CN" altLang="en-US" dirty="0"/>
              <a:t>位。它指明 </a:t>
            </a:r>
            <a:r>
              <a:rPr lang="en-US" altLang="zh-CN" dirty="0"/>
              <a:t>IPv6 </a:t>
            </a:r>
            <a:r>
              <a:rPr lang="zh-CN" altLang="en-US" dirty="0"/>
              <a:t>数据报除基本首部以外的字节数（所有扩展首部都算在有效载荷之内），其最大值是 </a:t>
            </a:r>
            <a:r>
              <a:rPr lang="en-US" altLang="zh-CN" dirty="0"/>
              <a:t>64 KB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="" xmlns:p14="http://schemas.microsoft.com/office/powerpoint/2010/main" val="350434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8893" y="505569"/>
            <a:ext cx="7289800" cy="4237038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786830" y="886569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86943" y="507157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426968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02693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05980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364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16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73373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31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897955" y="521444"/>
            <a:ext cx="76944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版 本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85155" y="116632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位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778893" y="1308844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780480" y="173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780480" y="215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780480" y="257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780480" y="30027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780480" y="342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780480" y="384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780480" y="427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005905" y="3283694"/>
            <a:ext cx="6850063" cy="1128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005905" y="1628800"/>
            <a:ext cx="6850063" cy="1130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28455" y="3496419"/>
            <a:ext cx="21848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目   的   地   址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822130" y="1802557"/>
            <a:ext cx="162063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源   地   址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257355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568255" y="919907"/>
            <a:ext cx="17552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下 一 个 首 部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766693" y="521444"/>
            <a:ext cx="166231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流     标     号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66518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12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955230" y="521444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通 信 量 类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4799905" y="2137519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817368" y="3833996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494855" y="911969"/>
            <a:ext cx="24365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有  效  载  荷  长  度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7541518" y="931019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跳 数 限 制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4504630" y="505569"/>
            <a:ext cx="6350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71525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24</a:t>
            </a:r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>
            <a:off x="1474093" y="538907"/>
            <a:ext cx="228600" cy="4162425"/>
          </a:xfrm>
          <a:prstGeom prst="leftBrace">
            <a:avLst>
              <a:gd name="adj1" fmla="val 15173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00472" y="2150219"/>
            <a:ext cx="124072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IPv6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40 B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）</a:t>
            </a: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5426968" y="908720"/>
            <a:ext cx="1843418" cy="4191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919046" y="4797152"/>
            <a:ext cx="849845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400" b="1">
                <a:solidFill>
                  <a:srgbClr val="0000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下一个首部</a:t>
            </a:r>
            <a:r>
              <a:rPr lang="en-US" altLang="zh-CN" dirty="0"/>
              <a:t>(next header)—— 8 </a:t>
            </a:r>
            <a:r>
              <a:rPr lang="zh-CN" altLang="en-US" dirty="0"/>
              <a:t>位。它相当于 </a:t>
            </a:r>
            <a:r>
              <a:rPr lang="en-US" altLang="zh-CN" dirty="0"/>
              <a:t>IPv4 </a:t>
            </a:r>
            <a:r>
              <a:rPr lang="zh-CN" altLang="en-US" dirty="0"/>
              <a:t>的协议字段或可选字段。 </a:t>
            </a:r>
          </a:p>
        </p:txBody>
      </p:sp>
    </p:spTree>
    <p:extLst>
      <p:ext uri="{BB962C8B-B14F-4D97-AF65-F5344CB8AC3E}">
        <p14:creationId xmlns="" xmlns:p14="http://schemas.microsoft.com/office/powerpoint/2010/main" val="36268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8893" y="505569"/>
            <a:ext cx="7289800" cy="4237038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786830" y="886569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86943" y="507157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426968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02693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05980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364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16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73373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31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897955" y="521444"/>
            <a:ext cx="76944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版 本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85155" y="116632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位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778893" y="1308844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780480" y="173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780480" y="215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780480" y="257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780480" y="30027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780480" y="342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780480" y="384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780480" y="427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005905" y="3283694"/>
            <a:ext cx="6850063" cy="1128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005905" y="1628800"/>
            <a:ext cx="6850063" cy="1130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28455" y="3496419"/>
            <a:ext cx="21848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目   的   地   址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822130" y="1802557"/>
            <a:ext cx="162063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源   地   址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257355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568255" y="919907"/>
            <a:ext cx="17552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下 一 个 首 部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766693" y="521444"/>
            <a:ext cx="166231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流     标     号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66518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12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955230" y="521444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通 信 量 类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4799905" y="2137519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817368" y="3833996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494855" y="911969"/>
            <a:ext cx="24365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有  效  载  荷  长  度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7541518" y="931019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跳 数 限 制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4504630" y="505569"/>
            <a:ext cx="6350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71525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24</a:t>
            </a:r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>
            <a:off x="1474093" y="538907"/>
            <a:ext cx="228600" cy="4162425"/>
          </a:xfrm>
          <a:prstGeom prst="leftBrace">
            <a:avLst>
              <a:gd name="adj1" fmla="val 15173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00472" y="2150219"/>
            <a:ext cx="124072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IPv6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40 B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）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7257256" y="908720"/>
            <a:ext cx="1832074" cy="4191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964850" y="4797152"/>
            <a:ext cx="866867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400" b="1">
                <a:solidFill>
                  <a:srgbClr val="0000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跳数</a:t>
            </a:r>
            <a:r>
              <a:rPr lang="zh-CN" altLang="en-US" dirty="0" smtClean="0"/>
              <a:t>限制</a:t>
            </a:r>
            <a:r>
              <a:rPr lang="en-US" altLang="zh-CN" dirty="0" smtClean="0"/>
              <a:t>(</a:t>
            </a:r>
            <a:r>
              <a:rPr lang="en-US" altLang="zh-CN" dirty="0"/>
              <a:t>hop limit)—— 8 </a:t>
            </a:r>
            <a:r>
              <a:rPr lang="zh-CN" altLang="en-US" dirty="0"/>
              <a:t>位。源站在数据报发出时即设定跳数限制。路由器在转发数据报时将跳数限制字段中的值减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当跳数限制的值为零时，就要将此数据报丢弃。 </a:t>
            </a:r>
          </a:p>
        </p:txBody>
      </p:sp>
    </p:spTree>
    <p:extLst>
      <p:ext uri="{BB962C8B-B14F-4D97-AF65-F5344CB8AC3E}">
        <p14:creationId xmlns="" xmlns:p14="http://schemas.microsoft.com/office/powerpoint/2010/main" val="92035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本章重点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虚拟互连网络的概念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IP</a:t>
            </a:r>
            <a:r>
              <a:rPr lang="zh-CN" altLang="en-US" smtClean="0"/>
              <a:t>地址和物理地址的关系（</a:t>
            </a:r>
            <a:r>
              <a:rPr lang="en-US" altLang="zh-CN" smtClean="0"/>
              <a:t>ARP</a:t>
            </a:r>
            <a:r>
              <a:rPr lang="zh-CN" altLang="en-US" smtClean="0"/>
              <a:t>和</a:t>
            </a:r>
            <a:r>
              <a:rPr lang="en-US" altLang="zh-CN" smtClean="0"/>
              <a:t>RARP</a:t>
            </a:r>
            <a:r>
              <a:rPr lang="zh-CN" altLang="en-US" smtClean="0"/>
              <a:t>工作原理）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传统的</a:t>
            </a:r>
            <a:r>
              <a:rPr lang="en-US" altLang="zh-CN" smtClean="0"/>
              <a:t>IP</a:t>
            </a:r>
            <a:r>
              <a:rPr lang="zh-CN" altLang="en-US" smtClean="0"/>
              <a:t>地址分类和无分类域间路由选择</a:t>
            </a:r>
            <a:r>
              <a:rPr lang="en-US" altLang="zh-CN" smtClean="0"/>
              <a:t>CIDR</a:t>
            </a:r>
          </a:p>
          <a:p>
            <a:pPr eaLnBrk="1" hangingPunct="1"/>
            <a:r>
              <a:rPr lang="en-US" altLang="zh-CN" smtClean="0"/>
              <a:t>IP</a:t>
            </a:r>
            <a:r>
              <a:rPr lang="zh-CN" altLang="en-US" smtClean="0"/>
              <a:t>数据报的格式及</a:t>
            </a:r>
            <a:r>
              <a:rPr lang="en-US" altLang="zh-CN" smtClean="0"/>
              <a:t>IP</a:t>
            </a:r>
            <a:r>
              <a:rPr lang="zh-CN" altLang="en-US" smtClean="0"/>
              <a:t>协议的功能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路由选择协议的工作原理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8893" y="505569"/>
            <a:ext cx="7289800" cy="4237038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786830" y="886569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86943" y="507157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426968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02693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05980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364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16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73373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31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897955" y="521444"/>
            <a:ext cx="76944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版 本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85155" y="116632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位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778893" y="1308844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780480" y="173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780480" y="215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780480" y="257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780480" y="30027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780480" y="342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780480" y="384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780480" y="427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005905" y="3283694"/>
            <a:ext cx="6850063" cy="1128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005905" y="1628800"/>
            <a:ext cx="6850063" cy="1130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28455" y="3496419"/>
            <a:ext cx="21848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目   的   地   址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822130" y="1802557"/>
            <a:ext cx="162063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源   地   址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257355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568255" y="919907"/>
            <a:ext cx="17552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下 一 个 首 部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766693" y="521444"/>
            <a:ext cx="166231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流     标     号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66518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12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955230" y="521444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通 信 量 类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4799905" y="2137519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817368" y="3833996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494855" y="911969"/>
            <a:ext cx="24365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有  效  载  荷  长  度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7541518" y="931019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跳 数 限 制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4504630" y="505569"/>
            <a:ext cx="6350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71525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24</a:t>
            </a:r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>
            <a:off x="1474093" y="538907"/>
            <a:ext cx="228600" cy="4162425"/>
          </a:xfrm>
          <a:prstGeom prst="leftBrace">
            <a:avLst>
              <a:gd name="adj1" fmla="val 15173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00472" y="2150219"/>
            <a:ext cx="124072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IPv6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40 B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）</a:t>
            </a: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1778892" y="1340768"/>
            <a:ext cx="7278563" cy="165735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1684930" y="4797152"/>
            <a:ext cx="7444534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400" b="1">
                <a:solidFill>
                  <a:srgbClr val="0000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源地址</a:t>
            </a:r>
            <a:r>
              <a:rPr lang="en-US" altLang="zh-CN" dirty="0"/>
              <a:t>—— 128 </a:t>
            </a:r>
            <a:r>
              <a:rPr lang="zh-CN" altLang="en-US" dirty="0"/>
              <a:t>位。是数据报的发送站的 </a:t>
            </a:r>
            <a:r>
              <a:rPr lang="en-US" altLang="zh-CN" dirty="0"/>
              <a:t>IP </a:t>
            </a:r>
            <a:r>
              <a:rPr lang="zh-CN" altLang="en-US" dirty="0"/>
              <a:t>地址。 </a:t>
            </a:r>
          </a:p>
        </p:txBody>
      </p:sp>
    </p:spTree>
    <p:extLst>
      <p:ext uri="{BB962C8B-B14F-4D97-AF65-F5344CB8AC3E}">
        <p14:creationId xmlns="" xmlns:p14="http://schemas.microsoft.com/office/powerpoint/2010/main" val="24552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8893" y="505569"/>
            <a:ext cx="7289800" cy="4237038"/>
          </a:xfrm>
          <a:prstGeom prst="rect">
            <a:avLst/>
          </a:prstGeom>
          <a:solidFill>
            <a:srgbClr val="FFFF99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786830" y="886569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86943" y="507157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426968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02693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0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05980" y="116632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4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3364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16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73373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31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897955" y="521444"/>
            <a:ext cx="76944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版 本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085155" y="116632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位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778893" y="1308844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780480" y="173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780480" y="215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780480" y="257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780480" y="3002707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780480" y="3424982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780480" y="3848844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780480" y="4271119"/>
            <a:ext cx="7304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005905" y="3283694"/>
            <a:ext cx="6850063" cy="1128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005905" y="1628800"/>
            <a:ext cx="6850063" cy="11303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628455" y="3496419"/>
            <a:ext cx="218489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目   的   地   址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822130" y="1802557"/>
            <a:ext cx="162063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源   地   址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257355" y="886569"/>
            <a:ext cx="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568255" y="919907"/>
            <a:ext cx="17552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下 一 个 首 部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766693" y="521444"/>
            <a:ext cx="166231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流     标     号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66518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12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955230" y="521444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通 信 量 类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4799905" y="2137519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4817368" y="3833996"/>
            <a:ext cx="17104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128 </a:t>
            </a:r>
            <a:r>
              <a:rPr kumimoji="1" lang="zh-CN" altLang="en-US" sz="24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位）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494855" y="911969"/>
            <a:ext cx="24365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有  效  载  荷  长  度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7541518" y="931019"/>
            <a:ext cx="142667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跳 数 限 制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4504630" y="505569"/>
            <a:ext cx="6350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7152580" y="116632"/>
            <a:ext cx="4680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2000" b="1">
                <a:solidFill>
                  <a:srgbClr val="0000CC"/>
                </a:solidFill>
                <a:latin typeface="+mn-lt"/>
                <a:ea typeface="黑体" pitchFamily="2" charset="-122"/>
              </a:rPr>
              <a:t>24</a:t>
            </a:r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>
            <a:off x="1474093" y="538907"/>
            <a:ext cx="228600" cy="4162425"/>
          </a:xfrm>
          <a:prstGeom prst="leftBrace">
            <a:avLst>
              <a:gd name="adj1" fmla="val 15173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00472" y="2150219"/>
            <a:ext cx="124072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IPv6 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基本首部</a:t>
            </a:r>
          </a:p>
          <a:p>
            <a:pPr algn="ctr" defTabSz="762000" eaLnBrk="0" hangingPunct="0"/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（</a:t>
            </a:r>
            <a:r>
              <a:rPr kumimoji="1" lang="en-US" altLang="zh-CN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40 B</a:t>
            </a:r>
            <a:r>
              <a:rPr kumimoji="1" lang="zh-CN" altLang="en-US" sz="2000" b="1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）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1778892" y="2996952"/>
            <a:ext cx="7280763" cy="171132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1668059" y="4802610"/>
            <a:ext cx="7677429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2400" b="1">
                <a:solidFill>
                  <a:srgbClr val="0000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dirty="0"/>
              <a:t>目的地址</a:t>
            </a:r>
            <a:r>
              <a:rPr lang="en-US" altLang="zh-CN" dirty="0"/>
              <a:t>—— 128 </a:t>
            </a:r>
            <a:r>
              <a:rPr lang="zh-CN" altLang="en-US" dirty="0"/>
              <a:t>位。是数据报的接收站的 </a:t>
            </a:r>
            <a:r>
              <a:rPr lang="en-US" altLang="zh-CN" dirty="0"/>
              <a:t>IP </a:t>
            </a:r>
            <a:r>
              <a:rPr lang="zh-CN" altLang="en-US" dirty="0"/>
              <a:t>地址。 </a:t>
            </a:r>
          </a:p>
        </p:txBody>
      </p:sp>
    </p:spTree>
    <p:extLst>
      <p:ext uri="{BB962C8B-B14F-4D97-AF65-F5344CB8AC3E}">
        <p14:creationId xmlns="" xmlns:p14="http://schemas.microsoft.com/office/powerpoint/2010/main" val="31253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IPv6 </a:t>
            </a:r>
            <a:r>
              <a:rPr lang="zh-CN" altLang="en-US" dirty="0"/>
              <a:t>的扩展</a:t>
            </a:r>
            <a:r>
              <a:rPr lang="zh-CN" altLang="en-US" dirty="0" smtClean="0"/>
              <a:t>首部</a:t>
            </a:r>
            <a:endParaRPr lang="zh-CN" altLang="en-US" dirty="0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IPv6 </a:t>
            </a:r>
            <a:r>
              <a:rPr lang="zh-CN" altLang="en-US" dirty="0"/>
              <a:t>把原来 </a:t>
            </a:r>
            <a:r>
              <a:rPr lang="en-US" altLang="zh-CN" dirty="0"/>
              <a:t>IPv4 </a:t>
            </a:r>
            <a:r>
              <a:rPr lang="zh-CN" altLang="en-US" dirty="0"/>
              <a:t>首部中选项的功能都放在</a:t>
            </a:r>
            <a:r>
              <a:rPr lang="zh-CN" altLang="en-US" dirty="0">
                <a:solidFill>
                  <a:srgbClr val="FF0000"/>
                </a:solidFill>
              </a:rPr>
              <a:t>扩展首部</a:t>
            </a:r>
            <a:r>
              <a:rPr lang="zh-CN" altLang="en-US" dirty="0"/>
              <a:t>中，并将扩展首部留给路径两端的源站和目的站的主机来处理。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数据报途中经过的路由器都不处理这些扩展首部（只有一个首部例外，即逐跳选项扩展首部）。</a:t>
            </a:r>
          </a:p>
          <a:p>
            <a:r>
              <a:rPr lang="zh-CN" altLang="en-US" dirty="0"/>
              <a:t>这样就</a:t>
            </a:r>
            <a:r>
              <a:rPr lang="zh-CN" altLang="en-US" dirty="0">
                <a:solidFill>
                  <a:srgbClr val="FF0000"/>
                </a:solidFill>
              </a:rPr>
              <a:t>大大提高了路由器的处理效率。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99415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六种扩展首部 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RFC 2460 </a:t>
            </a:r>
            <a:r>
              <a:rPr lang="zh-CN" altLang="en-US" dirty="0"/>
              <a:t>中定义了</a:t>
            </a:r>
            <a:r>
              <a:rPr lang="zh-CN" altLang="en-US" dirty="0">
                <a:solidFill>
                  <a:srgbClr val="FF0000"/>
                </a:solidFill>
              </a:rPr>
              <a:t>六种扩展首部：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(1) </a:t>
            </a:r>
            <a:r>
              <a:rPr lang="zh-CN" altLang="en-US" dirty="0" smtClean="0"/>
              <a:t>逐</a:t>
            </a:r>
            <a:r>
              <a:rPr lang="zh-CN" altLang="en-US" dirty="0"/>
              <a:t>跳选项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(2) </a:t>
            </a:r>
            <a:r>
              <a:rPr lang="zh-CN" altLang="en-US" dirty="0" smtClean="0"/>
              <a:t>路由选择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 smtClean="0"/>
              <a:t>(3) </a:t>
            </a:r>
            <a:r>
              <a:rPr lang="zh-CN" altLang="en-US" dirty="0" smtClean="0"/>
              <a:t>分片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 smtClean="0"/>
              <a:t>(4) </a:t>
            </a:r>
            <a:r>
              <a:rPr lang="zh-CN" altLang="en-US" dirty="0" smtClean="0"/>
              <a:t>鉴别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 smtClean="0"/>
              <a:t>(5) </a:t>
            </a:r>
            <a:r>
              <a:rPr lang="zh-CN" altLang="en-US" dirty="0" smtClean="0"/>
              <a:t>封装</a:t>
            </a:r>
            <a:r>
              <a:rPr lang="zh-CN" altLang="en-US" dirty="0"/>
              <a:t>安全有效载荷</a:t>
            </a:r>
          </a:p>
          <a:p>
            <a:r>
              <a:rPr lang="zh-CN" altLang="en-US" dirty="0"/>
              <a:t> </a:t>
            </a:r>
            <a:r>
              <a:rPr lang="en-US" altLang="zh-CN" dirty="0" smtClean="0"/>
              <a:t>(6) </a:t>
            </a:r>
            <a:r>
              <a:rPr lang="zh-CN" altLang="en-US" dirty="0" smtClean="0"/>
              <a:t>目的站</a:t>
            </a:r>
            <a:r>
              <a:rPr lang="zh-CN" altLang="en-US" dirty="0"/>
              <a:t>选项 </a:t>
            </a:r>
          </a:p>
        </p:txBody>
      </p:sp>
      <p:sp>
        <p:nvSpPr>
          <p:cNvPr id="2" name="矩形 1"/>
          <p:cNvSpPr/>
          <p:nvPr/>
        </p:nvSpPr>
        <p:spPr>
          <a:xfrm>
            <a:off x="3872880" y="2060238"/>
            <a:ext cx="5832648" cy="2123658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每一个扩展首部都由若干个字段组成，它们的长度也各不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相</a:t>
            </a:r>
            <a:r>
              <a:rPr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同。但所有扩展首部的第一个字段都是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</a:t>
            </a:r>
            <a:r>
              <a:rPr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位的“下一个首部”字段。此字段的值指出了在该扩展首部后面的字段是什么。</a:t>
            </a:r>
            <a:endParaRPr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8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4.6.2  </a:t>
            </a:r>
            <a:r>
              <a:rPr lang="en-US" altLang="zh-CN" dirty="0" smtClean="0"/>
              <a:t>IPv6 </a:t>
            </a:r>
            <a:r>
              <a:rPr lang="zh-CN" altLang="zh-CN" dirty="0" smtClean="0"/>
              <a:t>的</a:t>
            </a:r>
            <a:r>
              <a:rPr lang="zh-CN" altLang="zh-CN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IPv6 </a:t>
            </a:r>
            <a:r>
              <a:rPr lang="zh-CN" altLang="en-US" dirty="0"/>
              <a:t>数据报的目的地址可以是以下三种基本类型地址之一：</a:t>
            </a:r>
          </a:p>
          <a:p>
            <a:pPr lvl="1"/>
            <a:r>
              <a:rPr lang="en-US" altLang="zh-CN" dirty="0"/>
              <a:t>(1) </a:t>
            </a:r>
            <a:r>
              <a:rPr lang="zh-CN" altLang="en-US" dirty="0">
                <a:solidFill>
                  <a:srgbClr val="FF0000"/>
                </a:solidFill>
              </a:rPr>
              <a:t>单</a:t>
            </a:r>
            <a:r>
              <a:rPr lang="zh-CN" altLang="en-US" dirty="0" smtClean="0">
                <a:solidFill>
                  <a:srgbClr val="FF0000"/>
                </a:solidFill>
              </a:rPr>
              <a:t>播</a:t>
            </a:r>
            <a:r>
              <a:rPr lang="zh-CN" altLang="en-US" dirty="0" smtClean="0">
                <a:solidFill>
                  <a:schemeClr val="hlink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unicast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：传统</a:t>
            </a:r>
            <a:r>
              <a:rPr lang="zh-CN" altLang="en-US" dirty="0"/>
              <a:t>的点对点通信。</a:t>
            </a:r>
          </a:p>
          <a:p>
            <a:pPr lvl="1"/>
            <a:r>
              <a:rPr lang="en-US" altLang="zh-CN" dirty="0"/>
              <a:t>(2) </a:t>
            </a:r>
            <a:r>
              <a:rPr lang="zh-CN" altLang="en-US" dirty="0">
                <a:solidFill>
                  <a:srgbClr val="FF0000"/>
                </a:solidFill>
              </a:rPr>
              <a:t>多</a:t>
            </a:r>
            <a:r>
              <a:rPr lang="zh-CN" altLang="en-US" dirty="0" smtClean="0">
                <a:solidFill>
                  <a:srgbClr val="FF0000"/>
                </a:solidFill>
              </a:rPr>
              <a:t>播</a:t>
            </a:r>
            <a:r>
              <a:rPr lang="zh-CN" altLang="en-US" dirty="0" smtClean="0">
                <a:solidFill>
                  <a:schemeClr val="hlink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multicast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：一点</a:t>
            </a:r>
            <a:r>
              <a:rPr lang="zh-CN" altLang="en-US" dirty="0"/>
              <a:t>对多点的通信。</a:t>
            </a:r>
          </a:p>
          <a:p>
            <a:pPr lvl="1"/>
            <a:r>
              <a:rPr lang="en-US" altLang="zh-CN" dirty="0"/>
              <a:t>(3) </a:t>
            </a:r>
            <a:r>
              <a:rPr lang="zh-CN" altLang="en-US" dirty="0">
                <a:solidFill>
                  <a:srgbClr val="FF0000"/>
                </a:solidFill>
              </a:rPr>
              <a:t>任</a:t>
            </a:r>
            <a:r>
              <a:rPr lang="zh-CN" altLang="en-US" dirty="0" smtClean="0">
                <a:solidFill>
                  <a:srgbClr val="FF0000"/>
                </a:solidFill>
              </a:rPr>
              <a:t>播</a:t>
            </a:r>
            <a:r>
              <a:rPr lang="zh-CN" altLang="en-US" dirty="0" smtClean="0">
                <a:solidFill>
                  <a:schemeClr val="hlink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 err="1"/>
              <a:t>anycast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：这</a:t>
            </a:r>
            <a:r>
              <a:rPr lang="zh-CN" altLang="en-US" dirty="0"/>
              <a:t>是 </a:t>
            </a:r>
            <a:r>
              <a:rPr lang="en-US" altLang="zh-CN" dirty="0"/>
              <a:t>IPv6 </a:t>
            </a:r>
            <a:r>
              <a:rPr lang="zh-CN" altLang="en-US" dirty="0"/>
              <a:t>增加的一种类型。任播的目的站是一组计算机，但数据报在交付时只交付其中的一个，通常是距离最近的一个。 </a:t>
            </a:r>
          </a:p>
        </p:txBody>
      </p:sp>
    </p:spTree>
    <p:extLst>
      <p:ext uri="{BB962C8B-B14F-4D97-AF65-F5344CB8AC3E}">
        <p14:creationId xmlns="" xmlns:p14="http://schemas.microsoft.com/office/powerpoint/2010/main" val="134429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结点与接口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IPv6 </a:t>
            </a:r>
            <a:r>
              <a:rPr lang="zh-CN" altLang="en-US" dirty="0"/>
              <a:t>将实现 </a:t>
            </a:r>
            <a:r>
              <a:rPr lang="en-US" altLang="zh-CN" dirty="0"/>
              <a:t>IPv6 </a:t>
            </a:r>
            <a:r>
              <a:rPr lang="zh-CN" altLang="en-US" dirty="0"/>
              <a:t>的主机和路由器均称为</a:t>
            </a:r>
            <a:r>
              <a:rPr lang="zh-CN" altLang="en-US" dirty="0">
                <a:solidFill>
                  <a:srgbClr val="FF0000"/>
                </a:solidFill>
              </a:rPr>
              <a:t>结点。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一个结点就可能有多个与链路相连的</a:t>
            </a:r>
            <a:r>
              <a:rPr lang="zh-CN" altLang="zh-CN" dirty="0" smtClean="0"/>
              <a:t>接口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IPv6 </a:t>
            </a:r>
            <a:r>
              <a:rPr lang="zh-CN" altLang="en-US" dirty="0"/>
              <a:t>地址是分配给结点上面的</a:t>
            </a:r>
            <a:r>
              <a:rPr lang="zh-CN" altLang="en-US" dirty="0" smtClean="0"/>
              <a:t>接口的。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一个接口可以有多个单播地址。</a:t>
            </a:r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其中的任何一个地址都可以当作到达该结点的目的地址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即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个结点接口的单播地址可用来唯一地标志该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结点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25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冒号十六进制记</a:t>
            </a:r>
            <a:r>
              <a:rPr lang="zh-CN" altLang="en-US" dirty="0" smtClean="0"/>
              <a:t>法</a:t>
            </a:r>
            <a:endParaRPr lang="en-US" altLang="zh-CN" dirty="0"/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在</a:t>
            </a:r>
            <a:r>
              <a:rPr lang="en-US" altLang="zh-CN" sz="2800" dirty="0" smtClean="0"/>
              <a:t> IPv6 </a:t>
            </a:r>
            <a:r>
              <a:rPr lang="zh-CN" altLang="zh-CN" sz="2800" dirty="0" smtClean="0"/>
              <a:t>中</a:t>
            </a:r>
            <a:r>
              <a:rPr lang="zh-CN" altLang="zh-CN" sz="2800" dirty="0"/>
              <a:t>，每个地址</a:t>
            </a:r>
            <a:r>
              <a:rPr lang="zh-CN" altLang="zh-CN" sz="2800" dirty="0" smtClean="0"/>
              <a:t>占</a:t>
            </a:r>
            <a:r>
              <a:rPr lang="en-US" altLang="zh-CN" sz="2800" dirty="0" smtClean="0"/>
              <a:t> 128 </a:t>
            </a:r>
            <a:r>
              <a:rPr lang="zh-CN" altLang="zh-CN" sz="2800" dirty="0" smtClean="0"/>
              <a:t>位</a:t>
            </a:r>
            <a:r>
              <a:rPr lang="zh-CN" altLang="zh-CN" sz="2800" dirty="0"/>
              <a:t>，地址空间</a:t>
            </a:r>
            <a:r>
              <a:rPr lang="zh-CN" altLang="zh-CN" sz="2800" dirty="0" smtClean="0"/>
              <a:t>大于</a:t>
            </a:r>
            <a:r>
              <a:rPr lang="en-US" altLang="zh-CN" sz="2800" dirty="0" smtClean="0"/>
              <a:t> 3.4</a:t>
            </a:r>
            <a:r>
              <a:rPr lang="en-US" altLang="zh-CN" sz="2800" dirty="0">
                <a:sym typeface="Symbol"/>
              </a:rPr>
              <a:t></a:t>
            </a:r>
            <a:r>
              <a:rPr lang="en-US" altLang="zh-CN" sz="2800" dirty="0" smtClean="0"/>
              <a:t>10</a:t>
            </a:r>
            <a:r>
              <a:rPr lang="en-US" altLang="zh-CN" sz="2800" baseline="30000" dirty="0" smtClean="0"/>
              <a:t>38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为了使地址再稍简洁些，</a:t>
            </a:r>
            <a:r>
              <a:rPr lang="en-US" altLang="zh-CN" sz="2800" dirty="0" smtClean="0"/>
              <a:t>IPv6 </a:t>
            </a:r>
            <a:r>
              <a:rPr lang="zh-CN" altLang="zh-CN" sz="2800" dirty="0" smtClean="0"/>
              <a:t>使用</a:t>
            </a:r>
            <a:r>
              <a:rPr lang="zh-CN" altLang="zh-CN" sz="2800" dirty="0">
                <a:solidFill>
                  <a:srgbClr val="FF0000"/>
                </a:solidFill>
              </a:rPr>
              <a:t>冒号十六进制记法</a:t>
            </a:r>
            <a:r>
              <a:rPr lang="en-US" altLang="zh-CN" sz="2800" dirty="0"/>
              <a:t>(colon hexadecimal notation, </a:t>
            </a:r>
            <a:r>
              <a:rPr lang="zh-CN" altLang="zh-CN" sz="2800" dirty="0"/>
              <a:t>简写</a:t>
            </a:r>
            <a:r>
              <a:rPr lang="zh-CN" altLang="zh-CN" sz="2800" dirty="0" smtClean="0"/>
              <a:t>为</a:t>
            </a:r>
            <a:r>
              <a:rPr lang="en-US" altLang="zh-CN" sz="2800" dirty="0" smtClean="0"/>
              <a:t> colon </a:t>
            </a:r>
            <a:r>
              <a:rPr lang="en-US" altLang="zh-CN" sz="2800" dirty="0"/>
              <a:t>hex</a:t>
            </a:r>
            <a:r>
              <a:rPr lang="en-US" altLang="zh-CN" sz="2800" dirty="0" smtClean="0"/>
              <a:t>)</a:t>
            </a:r>
            <a:r>
              <a:rPr lang="zh-CN" altLang="en-US" sz="2800" dirty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每个 </a:t>
            </a:r>
            <a:r>
              <a:rPr lang="en-US" altLang="zh-CN" sz="2800" dirty="0"/>
              <a:t>16 </a:t>
            </a:r>
            <a:r>
              <a:rPr lang="zh-CN" altLang="en-US" sz="2800" dirty="0"/>
              <a:t>位的值用十六进制值表示，各值之间用冒号分隔</a:t>
            </a:r>
            <a:r>
              <a:rPr lang="zh-CN" altLang="en-US" sz="2800" dirty="0" smtClean="0"/>
              <a:t>。例如：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68E6:8C64:FFFF:FFFF:0:1180:960A:FFFF</a:t>
            </a:r>
          </a:p>
          <a:p>
            <a:r>
              <a:rPr lang="zh-CN" altLang="zh-CN" sz="2800" dirty="0"/>
              <a:t>在十六进制记法中，允许把数字前面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0 </a:t>
            </a:r>
            <a:r>
              <a:rPr lang="zh-CN" altLang="zh-CN" sz="2800" dirty="0" smtClean="0"/>
              <a:t>省略。</a:t>
            </a:r>
            <a:r>
              <a:rPr lang="zh-CN" altLang="en-US" sz="2800" dirty="0" smtClean="0"/>
              <a:t>例如</a:t>
            </a:r>
            <a:r>
              <a:rPr lang="zh-CN" altLang="zh-CN" sz="2800" dirty="0" smtClean="0"/>
              <a:t>把</a:t>
            </a:r>
            <a:r>
              <a:rPr lang="en-US" altLang="zh-CN" sz="2800" dirty="0" smtClean="0"/>
              <a:t> 0000 </a:t>
            </a:r>
            <a:r>
              <a:rPr lang="zh-CN" altLang="zh-CN" sz="2800" dirty="0" smtClean="0"/>
              <a:t>中</a:t>
            </a:r>
            <a:r>
              <a:rPr lang="zh-CN" altLang="zh-CN" sz="2800" dirty="0"/>
              <a:t>的前三</a:t>
            </a:r>
            <a:r>
              <a:rPr lang="zh-CN" altLang="zh-CN" sz="2800" dirty="0" smtClean="0"/>
              <a:t>个</a:t>
            </a:r>
            <a:r>
              <a:rPr lang="en-US" altLang="zh-CN" sz="2800" dirty="0" smtClean="0"/>
              <a:t> 0 </a:t>
            </a:r>
            <a:r>
              <a:rPr lang="zh-CN" altLang="zh-CN" sz="2800" dirty="0" smtClean="0"/>
              <a:t>省略</a:t>
            </a:r>
            <a:r>
              <a:rPr lang="zh-CN" altLang="en-US" sz="2800" dirty="0" smtClean="0"/>
              <a:t>，写成 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个 </a:t>
            </a:r>
            <a:r>
              <a:rPr lang="en-US" altLang="zh-CN" sz="2800" dirty="0" smtClean="0"/>
              <a:t>0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65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零</a:t>
            </a:r>
            <a:r>
              <a:rPr lang="zh-CN" altLang="zh-CN" dirty="0" smtClean="0"/>
              <a:t>压缩</a:t>
            </a:r>
            <a:endParaRPr lang="en-US" altLang="zh-CN" dirty="0"/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冒号十六进制记法可以允许</a:t>
            </a:r>
            <a:r>
              <a:rPr lang="zh-CN" altLang="zh-CN" dirty="0">
                <a:solidFill>
                  <a:srgbClr val="FF0000"/>
                </a:solidFill>
              </a:rPr>
              <a:t>零</a:t>
            </a:r>
            <a:r>
              <a:rPr lang="zh-CN" altLang="zh-CN" dirty="0" smtClean="0">
                <a:solidFill>
                  <a:srgbClr val="FF0000"/>
                </a:solidFill>
              </a:rPr>
              <a:t>压缩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zero compression)</a:t>
            </a:r>
            <a:r>
              <a:rPr lang="zh-CN" altLang="zh-CN" dirty="0"/>
              <a:t>，即一连串连续的零可以为一对冒号所</a:t>
            </a:r>
            <a:r>
              <a:rPr lang="zh-CN" altLang="zh-CN" dirty="0" smtClean="0"/>
              <a:t>取代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FF05:0:0:0:0:0:0:B3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可</a:t>
            </a:r>
            <a:r>
              <a:rPr lang="zh-CN" altLang="zh-CN" dirty="0"/>
              <a:t>压缩为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FF05</a:t>
            </a:r>
            <a:r>
              <a:rPr lang="en-US" altLang="zh-CN" dirty="0"/>
              <a:t>::B3</a:t>
            </a:r>
            <a:endParaRPr lang="zh-CN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zh-CN" altLang="zh-CN" dirty="0" smtClean="0">
                <a:solidFill>
                  <a:srgbClr val="FF0000"/>
                </a:solidFill>
              </a:rPr>
              <a:t>在</a:t>
            </a:r>
            <a:r>
              <a:rPr lang="zh-CN" altLang="zh-CN" dirty="0">
                <a:solidFill>
                  <a:srgbClr val="FF0000"/>
                </a:solidFill>
              </a:rPr>
              <a:t>任一地址中只能使用一次零压缩。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49772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点</a:t>
            </a:r>
            <a:r>
              <a:rPr lang="zh-CN" altLang="en-US" dirty="0"/>
              <a:t>分十进制记法的后缀 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冒号十六进制记法可结合使用点分十进制记法的</a:t>
            </a:r>
            <a:r>
              <a:rPr lang="zh-CN" altLang="zh-CN" sz="2800" dirty="0" smtClean="0"/>
              <a:t>后缀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这种</a:t>
            </a:r>
            <a:r>
              <a:rPr lang="zh-CN" altLang="zh-CN" sz="2800" dirty="0"/>
              <a:t>结合</a:t>
            </a:r>
            <a:r>
              <a:rPr lang="zh-CN" altLang="zh-CN" sz="2800" dirty="0" smtClean="0"/>
              <a:t>在</a:t>
            </a:r>
            <a:r>
              <a:rPr lang="en-US" altLang="zh-CN" sz="2800" dirty="0" smtClean="0"/>
              <a:t> IPv4 </a:t>
            </a:r>
            <a:r>
              <a:rPr lang="zh-CN" altLang="zh-CN" sz="2800" dirty="0" smtClean="0"/>
              <a:t>向</a:t>
            </a:r>
            <a:r>
              <a:rPr lang="en-US" altLang="zh-CN" sz="2800" dirty="0" smtClean="0"/>
              <a:t> IPv6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转换阶段特别有用。</a:t>
            </a:r>
            <a:endParaRPr lang="en-US" altLang="zh-CN" sz="2800" dirty="0" smtClean="0"/>
          </a:p>
          <a:p>
            <a:r>
              <a:rPr lang="zh-CN" altLang="en-US" sz="2800" dirty="0" smtClean="0"/>
              <a:t>例如：</a:t>
            </a:r>
            <a:r>
              <a:rPr lang="en-US" altLang="zh-CN" sz="2800" dirty="0" smtClean="0">
                <a:solidFill>
                  <a:srgbClr val="0000FF"/>
                </a:solidFill>
              </a:rPr>
              <a:t>0:0:0:0:0:0:128.10.2.1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再</a:t>
            </a:r>
            <a:r>
              <a:rPr lang="zh-CN" altLang="en-US" sz="2800" dirty="0"/>
              <a:t>使用零压缩即可得出：  </a:t>
            </a:r>
            <a:r>
              <a:rPr lang="en-US" altLang="zh-CN" sz="2800" dirty="0">
                <a:solidFill>
                  <a:srgbClr val="0000FF"/>
                </a:solidFill>
              </a:rPr>
              <a:t>::128.10.2.1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CIDR </a:t>
            </a:r>
            <a:r>
              <a:rPr lang="zh-CN" altLang="en-US" sz="2800" dirty="0">
                <a:solidFill>
                  <a:srgbClr val="FF0000"/>
                </a:solidFill>
              </a:rPr>
              <a:t>的斜线表示法仍然可用。</a:t>
            </a:r>
          </a:p>
          <a:p>
            <a:r>
              <a:rPr lang="zh-CN" altLang="en-US" sz="2800" dirty="0" smtClean="0"/>
              <a:t>例如：</a:t>
            </a:r>
            <a:r>
              <a:rPr lang="en-US" altLang="zh-CN" sz="2800" dirty="0" smtClean="0"/>
              <a:t>60 </a:t>
            </a:r>
            <a:r>
              <a:rPr lang="zh-CN" altLang="en-US" sz="2800" dirty="0"/>
              <a:t>位的前缀 </a:t>
            </a:r>
            <a:r>
              <a:rPr lang="en-US" altLang="zh-CN" sz="2800" dirty="0"/>
              <a:t>12AB00000000CD3 </a:t>
            </a:r>
            <a:r>
              <a:rPr lang="zh-CN" altLang="en-US" sz="2800" dirty="0"/>
              <a:t>可记为：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 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12AB:0000:0000:CD30:0000:0000:0000:0000/60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 smtClean="0"/>
              <a:t>或 </a:t>
            </a:r>
            <a:r>
              <a:rPr lang="en-US" altLang="zh-CN" sz="2800" dirty="0" smtClean="0">
                <a:solidFill>
                  <a:srgbClr val="0000FF"/>
                </a:solidFill>
              </a:rPr>
              <a:t>12AB</a:t>
            </a:r>
            <a:r>
              <a:rPr lang="en-US" altLang="zh-CN" sz="2800" dirty="0">
                <a:solidFill>
                  <a:srgbClr val="0000FF"/>
                </a:solidFill>
              </a:rPr>
              <a:t>::</a:t>
            </a:r>
            <a:r>
              <a:rPr lang="en-US" altLang="zh-CN" sz="2800" dirty="0" smtClean="0">
                <a:solidFill>
                  <a:srgbClr val="0000FF"/>
                </a:solidFill>
              </a:rPr>
              <a:t>CD30:0:0:0:0/60 </a:t>
            </a:r>
            <a:r>
              <a:rPr lang="zh-CN" altLang="en-US" sz="2800" dirty="0" smtClean="0">
                <a:solidFill>
                  <a:srgbClr val="0000FF"/>
                </a:solidFill>
              </a:rPr>
              <a:t>（零压缩）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2800" dirty="0" smtClean="0"/>
              <a:t>或 </a:t>
            </a:r>
            <a:r>
              <a:rPr lang="en-US" altLang="zh-CN" sz="2800" dirty="0" smtClean="0">
                <a:solidFill>
                  <a:srgbClr val="0000FF"/>
                </a:solidFill>
              </a:rPr>
              <a:t>12AB:0:0:CD30</a:t>
            </a:r>
            <a:r>
              <a:rPr lang="en-US" altLang="zh-CN" sz="2800" dirty="0">
                <a:solidFill>
                  <a:srgbClr val="0000FF"/>
                </a:solidFill>
              </a:rPr>
              <a:t>::/</a:t>
            </a:r>
            <a:r>
              <a:rPr lang="en-US" altLang="zh-CN" sz="2800" dirty="0" smtClean="0">
                <a:solidFill>
                  <a:srgbClr val="0000FF"/>
                </a:solidFill>
              </a:rPr>
              <a:t>60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（零压缩</a:t>
            </a:r>
            <a:r>
              <a:rPr lang="zh-CN" altLang="en-US" sz="2800" dirty="0" smtClean="0">
                <a:solidFill>
                  <a:srgbClr val="0000FF"/>
                </a:solidFill>
              </a:rPr>
              <a:t>）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709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IPv6 </a:t>
            </a:r>
            <a:r>
              <a:rPr lang="zh-CN" altLang="en-US" dirty="0" smtClean="0"/>
              <a:t>地址分类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63256459"/>
              </p:ext>
            </p:extLst>
          </p:nvPr>
        </p:nvGraphicFramePr>
        <p:xfrm>
          <a:off x="704528" y="1700808"/>
          <a:ext cx="8928992" cy="309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9907"/>
                <a:gridCol w="6129085"/>
              </a:tblGrid>
              <a:tr h="51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地址类型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二进制前缀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未指明地址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00…0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（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位），可记</a:t>
                      </a:r>
                      <a:r>
                        <a:rPr lang="zh-CN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为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::/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环回地址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00…1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（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128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位），可记</a:t>
                      </a:r>
                      <a:r>
                        <a:rPr lang="zh-CN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为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::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1/128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多播地址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11111111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（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8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位），可记</a:t>
                      </a:r>
                      <a:r>
                        <a:rPr lang="zh-CN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为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FF00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::/8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本地链路单播地址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1111111010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（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10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位）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, 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可记</a:t>
                      </a:r>
                      <a:r>
                        <a:rPr lang="zh-CN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为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FE80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::/10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605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全球单播地址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（除上述四种外，所有其他的二进制前缀）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581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次课知识点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4.13 </a:t>
            </a:r>
            <a:r>
              <a:rPr lang="zh-CN" altLang="en-US" dirty="0" smtClean="0"/>
              <a:t>理想路由算法的特点</a:t>
            </a:r>
          </a:p>
          <a:p>
            <a:r>
              <a:rPr lang="en-US" altLang="zh-CN" dirty="0" smtClean="0"/>
              <a:t>4.14 </a:t>
            </a:r>
            <a:r>
              <a:rPr lang="zh-CN" altLang="en-US" dirty="0" smtClean="0"/>
              <a:t>按自适应性分类（静态、动态）</a:t>
            </a:r>
          </a:p>
          <a:p>
            <a:r>
              <a:rPr lang="en-US" altLang="zh-CN" dirty="0" smtClean="0"/>
              <a:t>4.15 </a:t>
            </a:r>
            <a:r>
              <a:rPr lang="zh-CN" altLang="en-US" dirty="0" smtClean="0"/>
              <a:t>分层次路由选择协议的分类（</a:t>
            </a:r>
            <a:r>
              <a:rPr lang="en-US" altLang="zh-CN" dirty="0" smtClean="0"/>
              <a:t>IGP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EGP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4.16 RIP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4.17 OSPF</a:t>
            </a:r>
            <a:r>
              <a:rPr lang="zh-CN" altLang="en-US" dirty="0" smtClean="0"/>
              <a:t>协议</a:t>
            </a:r>
          </a:p>
          <a:p>
            <a:r>
              <a:rPr lang="en-US" altLang="zh-CN" dirty="0" smtClean="0"/>
              <a:t>4.18 BGP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zh-CN" dirty="0" smtClean="0"/>
              <a:t>习题：</a:t>
            </a:r>
            <a:r>
              <a:rPr lang="en-US" altLang="zh-CN" dirty="0" smtClean="0"/>
              <a:t>4-38~42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IPv6 </a:t>
            </a:r>
            <a:r>
              <a:rPr lang="zh-CN" altLang="en-US" dirty="0"/>
              <a:t>地址分类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未指明地址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</a:t>
            </a:r>
            <a:r>
              <a:rPr lang="zh-CN" altLang="en-US" dirty="0"/>
              <a:t>是 </a:t>
            </a:r>
            <a:r>
              <a:rPr lang="en-US" altLang="zh-CN" dirty="0"/>
              <a:t>16 </a:t>
            </a:r>
            <a:r>
              <a:rPr lang="zh-CN" altLang="en-US" dirty="0"/>
              <a:t>字节的全 </a:t>
            </a:r>
            <a:r>
              <a:rPr lang="en-US" altLang="zh-CN" dirty="0"/>
              <a:t>0 </a:t>
            </a:r>
            <a:r>
              <a:rPr lang="zh-CN" altLang="en-US" dirty="0"/>
              <a:t>地址，可缩写为两个冒号“</a:t>
            </a:r>
            <a:r>
              <a:rPr lang="en-US" altLang="zh-CN" dirty="0"/>
              <a:t>::”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</a:t>
            </a:r>
            <a:r>
              <a:rPr lang="zh-CN" altLang="en-US" dirty="0"/>
              <a:t>地址只能为还没有配置到一个标准的 </a:t>
            </a:r>
            <a:r>
              <a:rPr lang="en-US" altLang="zh-CN" dirty="0"/>
              <a:t>IP </a:t>
            </a:r>
            <a:r>
              <a:rPr lang="zh-CN" altLang="en-US" dirty="0"/>
              <a:t>地址的主机当作源地址使用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这类地址仅此一个。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环回地址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即 </a:t>
            </a:r>
            <a:r>
              <a:rPr lang="en-US" altLang="zh-CN" dirty="0"/>
              <a:t>0:0:0:0:0:0:0:1</a:t>
            </a:r>
            <a:r>
              <a:rPr lang="zh-CN" altLang="en-US" dirty="0"/>
              <a:t>（记为 </a:t>
            </a:r>
            <a:r>
              <a:rPr lang="en-US" altLang="zh-CN" dirty="0"/>
              <a:t>::1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作用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IPv4 </a:t>
            </a:r>
            <a:r>
              <a:rPr lang="zh-CN" altLang="zh-CN" dirty="0" smtClean="0"/>
              <a:t>的</a:t>
            </a:r>
            <a:r>
              <a:rPr lang="zh-CN" altLang="zh-CN" dirty="0"/>
              <a:t>环回地址一样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</a:t>
            </a:r>
            <a:r>
              <a:rPr lang="zh-CN" altLang="zh-CN" dirty="0"/>
              <a:t>类地址也是仅此一个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600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IPv6 </a:t>
            </a:r>
            <a:r>
              <a:rPr lang="zh-CN" altLang="en-US" dirty="0"/>
              <a:t>地址分类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多播</a:t>
            </a:r>
            <a:r>
              <a:rPr lang="zh-CN" altLang="zh-CN" dirty="0" smtClean="0">
                <a:solidFill>
                  <a:srgbClr val="FF0000"/>
                </a:solidFill>
              </a:rPr>
              <a:t>地址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/>
              <a:t>功能和</a:t>
            </a:r>
            <a:r>
              <a:rPr lang="en-US" altLang="zh-CN" dirty="0" smtClean="0"/>
              <a:t> IPv4 </a:t>
            </a:r>
            <a:r>
              <a:rPr lang="zh-CN" altLang="zh-CN" dirty="0" smtClean="0"/>
              <a:t>的</a:t>
            </a:r>
            <a:r>
              <a:rPr lang="zh-CN" altLang="zh-CN" dirty="0"/>
              <a:t>一样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</a:t>
            </a:r>
            <a:r>
              <a:rPr lang="zh-CN" altLang="zh-CN" dirty="0"/>
              <a:t>类地址</a:t>
            </a:r>
            <a:r>
              <a:rPr lang="zh-CN" altLang="zh-CN" dirty="0" smtClean="0"/>
              <a:t>占</a:t>
            </a:r>
            <a:r>
              <a:rPr lang="en-US" altLang="zh-CN" dirty="0" smtClean="0"/>
              <a:t> IPv6 </a:t>
            </a:r>
            <a:r>
              <a:rPr lang="zh-CN" altLang="zh-CN" dirty="0" smtClean="0"/>
              <a:t>地址</a:t>
            </a:r>
            <a:r>
              <a:rPr lang="zh-CN" altLang="zh-CN" dirty="0"/>
              <a:t>总数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1/256</a:t>
            </a:r>
            <a:r>
              <a:rPr lang="zh-CN" altLang="zh-CN" dirty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本地链路单播</a:t>
            </a:r>
            <a:r>
              <a:rPr lang="zh-CN" altLang="zh-CN" dirty="0" smtClean="0">
                <a:solidFill>
                  <a:srgbClr val="FF0000"/>
                </a:solidFill>
              </a:rPr>
              <a:t>地址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Link-Local Unicast Address) </a:t>
            </a:r>
            <a:endParaRPr lang="en-US" altLang="zh-CN" sz="2800" dirty="0" smtClean="0"/>
          </a:p>
          <a:p>
            <a:pPr lvl="1"/>
            <a:r>
              <a:rPr lang="zh-CN" altLang="zh-CN" dirty="0" smtClean="0"/>
              <a:t>有些</a:t>
            </a:r>
            <a:r>
              <a:rPr lang="zh-CN" altLang="zh-CN" dirty="0"/>
              <a:t>单位的网络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 TCP/IP </a:t>
            </a:r>
            <a:r>
              <a:rPr lang="zh-CN" altLang="zh-CN" dirty="0" smtClean="0"/>
              <a:t>协议</a:t>
            </a:r>
            <a:r>
              <a:rPr lang="zh-CN" altLang="zh-CN" dirty="0"/>
              <a:t>，但</a:t>
            </a:r>
            <a:r>
              <a:rPr lang="zh-CN" altLang="zh-CN" dirty="0">
                <a:solidFill>
                  <a:srgbClr val="0000FF"/>
                </a:solidFill>
              </a:rPr>
              <a:t>并没有连接到互联网上。</a:t>
            </a:r>
            <a:r>
              <a:rPr lang="zh-CN" altLang="zh-CN" dirty="0"/>
              <a:t>连接在这样的网络上的主机都可以使用这种本地地址进行通信，但不能和互联网上的其他主机通信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</a:t>
            </a:r>
            <a:r>
              <a:rPr lang="zh-CN" altLang="zh-CN" dirty="0"/>
              <a:t>类地址</a:t>
            </a:r>
            <a:r>
              <a:rPr lang="zh-CN" altLang="zh-CN" dirty="0" smtClean="0"/>
              <a:t>占</a:t>
            </a:r>
            <a:r>
              <a:rPr lang="en-US" altLang="zh-CN" dirty="0" smtClean="0"/>
              <a:t> IPv6 </a:t>
            </a:r>
            <a:r>
              <a:rPr lang="zh-CN" altLang="zh-CN" dirty="0" smtClean="0"/>
              <a:t>地址</a:t>
            </a:r>
            <a:r>
              <a:rPr lang="zh-CN" altLang="zh-CN" dirty="0"/>
              <a:t>总数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1/1024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430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IPv6 </a:t>
            </a:r>
            <a:r>
              <a:rPr lang="zh-CN" altLang="en-US" dirty="0"/>
              <a:t>地址分类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2"/>
            <a:ext cx="9282236" cy="4934173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全球</a:t>
            </a:r>
            <a:r>
              <a:rPr lang="zh-CN" altLang="zh-CN" dirty="0">
                <a:solidFill>
                  <a:srgbClr val="FF0000"/>
                </a:solidFill>
              </a:rPr>
              <a:t>单播地址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IPv6 </a:t>
            </a:r>
            <a:r>
              <a:rPr lang="zh-CN" altLang="zh-CN" dirty="0" smtClean="0"/>
              <a:t>的</a:t>
            </a:r>
            <a:r>
              <a:rPr lang="zh-CN" altLang="zh-CN" dirty="0"/>
              <a:t>这一类单播地址是使用得最多的一类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曾提出过多种方案来进一步划分</a:t>
            </a:r>
            <a:r>
              <a:rPr lang="zh-CN" altLang="zh-CN" dirty="0" smtClean="0"/>
              <a:t>这</a:t>
            </a:r>
            <a:r>
              <a:rPr lang="en-US" altLang="zh-CN" dirty="0" smtClean="0"/>
              <a:t> 128 </a:t>
            </a:r>
            <a:r>
              <a:rPr lang="zh-CN" altLang="zh-CN" dirty="0" smtClean="0"/>
              <a:t>位</a:t>
            </a:r>
            <a:r>
              <a:rPr lang="zh-CN" altLang="zh-CN" dirty="0"/>
              <a:t>的单播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根据</a:t>
            </a:r>
            <a:r>
              <a:rPr lang="en-US" altLang="zh-CN" dirty="0" smtClean="0"/>
              <a:t> 2006 </a:t>
            </a:r>
            <a:r>
              <a:rPr lang="zh-CN" altLang="zh-CN" dirty="0" smtClean="0"/>
              <a:t>年</a:t>
            </a:r>
            <a:r>
              <a:rPr lang="zh-CN" altLang="zh-CN" dirty="0"/>
              <a:t>发布的草案</a:t>
            </a:r>
            <a:r>
              <a:rPr lang="zh-CN" altLang="zh-CN" dirty="0" smtClean="0"/>
              <a:t>标准</a:t>
            </a:r>
            <a:r>
              <a:rPr lang="en-US" altLang="zh-CN" dirty="0" smtClean="0"/>
              <a:t> RFC 4291 </a:t>
            </a:r>
            <a:r>
              <a:rPr lang="zh-CN" altLang="zh-CN" dirty="0" smtClean="0"/>
              <a:t>的</a:t>
            </a:r>
            <a:r>
              <a:rPr lang="zh-CN" altLang="zh-CN" dirty="0"/>
              <a:t>建议， </a:t>
            </a:r>
            <a:r>
              <a:rPr lang="en-US" altLang="zh-CN" dirty="0" smtClean="0"/>
              <a:t> IPv6 </a:t>
            </a:r>
            <a:r>
              <a:rPr lang="zh-CN" altLang="zh-CN" dirty="0" smtClean="0"/>
              <a:t>单</a:t>
            </a:r>
            <a:r>
              <a:rPr lang="zh-CN" altLang="zh-CN" dirty="0"/>
              <a:t>播地址的划分方法非常</a:t>
            </a:r>
            <a:r>
              <a:rPr lang="zh-CN" altLang="zh-CN" dirty="0" smtClean="0"/>
              <a:t>灵活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118368" y="3933056"/>
            <a:ext cx="7939088" cy="2033765"/>
            <a:chOff x="1118368" y="3933056"/>
            <a:chExt cx="7939088" cy="2033765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118368" y="5372919"/>
              <a:ext cx="7939088" cy="5763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" name="Rectangle 110"/>
            <p:cNvSpPr>
              <a:spLocks noChangeArrowheads="1"/>
            </p:cNvSpPr>
            <p:nvPr/>
          </p:nvSpPr>
          <p:spPr bwMode="auto">
            <a:xfrm>
              <a:off x="6203737" y="5517232"/>
              <a:ext cx="2829302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zh-CN" altLang="en-US" sz="16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接口标识符</a:t>
              </a:r>
              <a:r>
                <a:rPr lang="en-US" altLang="zh-CN" sz="16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(128 – </a:t>
              </a:r>
              <a:r>
                <a:rPr lang="en-US" altLang="zh-CN" sz="16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n</a:t>
              </a:r>
              <a:r>
                <a:rPr lang="en-US" altLang="zh-CN" sz="16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– </a:t>
              </a:r>
              <a:r>
                <a:rPr lang="en-US" altLang="zh-CN" sz="16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</a:t>
              </a:r>
              <a:r>
                <a:rPr lang="en-US" altLang="zh-CN" sz="16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) bit</a:t>
              </a:r>
              <a:endParaRPr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" name="Line 165"/>
            <p:cNvSpPr>
              <a:spLocks noChangeShapeType="1"/>
            </p:cNvSpPr>
            <p:nvPr/>
          </p:nvSpPr>
          <p:spPr bwMode="auto">
            <a:xfrm>
              <a:off x="4140968" y="5372919"/>
              <a:ext cx="1588" cy="5939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" name="Line 166"/>
            <p:cNvSpPr>
              <a:spLocks noChangeShapeType="1"/>
            </p:cNvSpPr>
            <p:nvPr/>
          </p:nvSpPr>
          <p:spPr bwMode="auto">
            <a:xfrm>
              <a:off x="6230118" y="5372919"/>
              <a:ext cx="0" cy="586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1118368" y="4652194"/>
              <a:ext cx="7939088" cy="5763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1118368" y="3933056"/>
              <a:ext cx="7939088" cy="576361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" name="Rectangle 126"/>
            <p:cNvSpPr>
              <a:spLocks noChangeArrowheads="1"/>
            </p:cNvSpPr>
            <p:nvPr/>
          </p:nvSpPr>
          <p:spPr bwMode="auto">
            <a:xfrm>
              <a:off x="2969736" y="4005064"/>
              <a:ext cx="370454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结    点    地    址 </a:t>
              </a:r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(128 bit)</a:t>
              </a:r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" name="Line 166"/>
            <p:cNvSpPr>
              <a:spLocks noChangeShapeType="1"/>
            </p:cNvSpPr>
            <p:nvPr/>
          </p:nvSpPr>
          <p:spPr bwMode="auto">
            <a:xfrm>
              <a:off x="5385048" y="4652194"/>
              <a:ext cx="0" cy="586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/>
          </p:nvSpPr>
          <p:spPr bwMode="auto">
            <a:xfrm>
              <a:off x="5545734" y="4728319"/>
              <a:ext cx="3318217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接 </a:t>
              </a:r>
              <a:r>
                <a:rPr lang="zh-CN" altLang="en-US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口 标 识 </a:t>
              </a:r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符 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(128 – </a:t>
              </a:r>
              <a:r>
                <a:rPr lang="en-US" altLang="zh-CN" sz="2000" b="1" i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n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) bit</a:t>
              </a:r>
              <a:endPara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 bwMode="auto">
            <a:xfrm>
              <a:off x="1151324" y="4678392"/>
              <a:ext cx="4201312" cy="523965"/>
            </a:xfrm>
            <a:prstGeom prst="rect">
              <a:avLst/>
            </a:prstGeom>
            <a:solidFill>
              <a:srgbClr val="FF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26"/>
            <p:cNvSpPr>
              <a:spLocks noChangeArrowheads="1"/>
            </p:cNvSpPr>
            <p:nvPr/>
          </p:nvSpPr>
          <p:spPr bwMode="auto">
            <a:xfrm>
              <a:off x="2168143" y="4725144"/>
              <a:ext cx="2207337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zh-CN" altLang="en-US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 网 前 缀 </a:t>
              </a:r>
              <a:r>
                <a:rPr lang="en-US" altLang="zh-CN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(</a:t>
              </a:r>
              <a:r>
                <a:rPr lang="en-US" altLang="zh-CN" sz="2000" b="1" i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n</a:t>
              </a:r>
              <a:r>
                <a:rPr lang="en-US" altLang="zh-CN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</a:t>
              </a:r>
              <a:r>
                <a:rPr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bit)</a:t>
              </a:r>
              <a:endPara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4175660" y="5402712"/>
              <a:ext cx="2024962" cy="523965"/>
            </a:xfrm>
            <a:prstGeom prst="rect">
              <a:avLst/>
            </a:prstGeom>
            <a:solidFill>
              <a:srgbClr val="FF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126"/>
            <p:cNvSpPr>
              <a:spLocks noChangeArrowheads="1"/>
            </p:cNvSpPr>
            <p:nvPr/>
          </p:nvSpPr>
          <p:spPr bwMode="auto">
            <a:xfrm>
              <a:off x="4226216" y="5517232"/>
              <a:ext cx="190436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zh-CN" altLang="en-US" sz="16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子网标识符 </a:t>
              </a:r>
              <a:r>
                <a:rPr lang="en-US" altLang="zh-CN" sz="16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(</a:t>
              </a:r>
              <a:r>
                <a:rPr lang="en-US" altLang="zh-CN" sz="1600" b="1" i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</a:t>
              </a:r>
              <a:r>
                <a:rPr lang="en-US" altLang="zh-CN" sz="16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</a:t>
              </a:r>
              <a:r>
                <a:rPr lang="en-US" altLang="zh-CN" sz="16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bit)</a:t>
              </a:r>
              <a:endParaRPr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151324" y="5404128"/>
              <a:ext cx="2961066" cy="522549"/>
            </a:xfrm>
            <a:prstGeom prst="rect">
              <a:avLst/>
            </a:prstGeom>
            <a:solidFill>
              <a:srgbClr val="FF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26"/>
            <p:cNvSpPr>
              <a:spLocks noChangeArrowheads="1"/>
            </p:cNvSpPr>
            <p:nvPr/>
          </p:nvSpPr>
          <p:spPr bwMode="auto">
            <a:xfrm>
              <a:off x="1383457" y="5517232"/>
              <a:ext cx="2467022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zh-CN" altLang="en-US" sz="16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全球路由选择前缀 </a:t>
              </a:r>
              <a:r>
                <a:rPr lang="en-US" altLang="zh-CN" sz="16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(</a:t>
              </a:r>
              <a:r>
                <a:rPr lang="en-US" altLang="zh-CN" sz="1600" b="1" i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n</a:t>
              </a:r>
              <a:r>
                <a:rPr lang="en-US" altLang="zh-CN" sz="16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</a:t>
              </a:r>
              <a:r>
                <a:rPr lang="en-US" altLang="zh-CN" sz="16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bit)</a:t>
              </a:r>
              <a:endParaRPr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00672" y="6093296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+mn-lt"/>
                <a:ea typeface="黑体" pitchFamily="2" charset="-122"/>
              </a:rPr>
              <a:t>IPv6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单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播地址的几种划分方法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33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4.6.3  </a:t>
            </a:r>
            <a:r>
              <a:rPr lang="zh-CN" altLang="zh-CN" dirty="0" smtClean="0"/>
              <a:t>从</a:t>
            </a:r>
            <a:r>
              <a:rPr lang="en-US" altLang="zh-CN" dirty="0" smtClean="0"/>
              <a:t> IPv4 </a:t>
            </a:r>
            <a:r>
              <a:rPr lang="zh-CN" altLang="zh-CN" dirty="0" smtClean="0"/>
              <a:t>向</a:t>
            </a:r>
            <a:r>
              <a:rPr lang="en-US" altLang="zh-CN" dirty="0" smtClean="0"/>
              <a:t> IPv6 </a:t>
            </a:r>
            <a:r>
              <a:rPr lang="zh-CN" altLang="zh-CN" dirty="0" smtClean="0"/>
              <a:t>过渡</a:t>
            </a:r>
            <a:endParaRPr lang="zh-CN" altLang="en-US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向 </a:t>
            </a:r>
            <a:r>
              <a:rPr lang="en-US" altLang="zh-CN" dirty="0"/>
              <a:t>IPv6 </a:t>
            </a:r>
            <a:r>
              <a:rPr lang="zh-CN" altLang="en-US" dirty="0"/>
              <a:t>过渡</a:t>
            </a:r>
            <a:r>
              <a:rPr lang="zh-CN" altLang="en-US" dirty="0">
                <a:solidFill>
                  <a:srgbClr val="FF0000"/>
                </a:solidFill>
              </a:rPr>
              <a:t>只能采用逐步演进的办法，</a:t>
            </a:r>
            <a:r>
              <a:rPr lang="zh-CN" altLang="en-US" dirty="0"/>
              <a:t>同时，还必须使新安装的 </a:t>
            </a:r>
            <a:r>
              <a:rPr lang="en-US" altLang="zh-CN" dirty="0"/>
              <a:t>IPv6 </a:t>
            </a:r>
            <a:r>
              <a:rPr lang="zh-CN" altLang="en-US" dirty="0"/>
              <a:t>系统能够</a:t>
            </a:r>
            <a:r>
              <a:rPr lang="zh-CN" altLang="en-US" dirty="0">
                <a:solidFill>
                  <a:srgbClr val="FF0000"/>
                </a:solidFill>
              </a:rPr>
              <a:t>向后</a:t>
            </a:r>
            <a:r>
              <a:rPr lang="zh-CN" altLang="en-US" dirty="0" smtClean="0">
                <a:solidFill>
                  <a:srgbClr val="FF0000"/>
                </a:solidFill>
              </a:rPr>
              <a:t>兼容：</a:t>
            </a:r>
            <a:r>
              <a:rPr lang="en-US" altLang="zh-CN" dirty="0" smtClean="0">
                <a:solidFill>
                  <a:srgbClr val="0000CC"/>
                </a:solidFill>
              </a:rPr>
              <a:t>IPv6 </a:t>
            </a:r>
            <a:r>
              <a:rPr lang="zh-CN" altLang="en-US" dirty="0">
                <a:solidFill>
                  <a:srgbClr val="0000CC"/>
                </a:solidFill>
              </a:rPr>
              <a:t>系统必须能够接收和转发 </a:t>
            </a:r>
            <a:r>
              <a:rPr lang="en-US" altLang="zh-CN" dirty="0">
                <a:solidFill>
                  <a:srgbClr val="0000CC"/>
                </a:solidFill>
              </a:rPr>
              <a:t>IPv4 </a:t>
            </a:r>
            <a:r>
              <a:rPr lang="zh-CN" altLang="en-US" dirty="0">
                <a:solidFill>
                  <a:srgbClr val="0000CC"/>
                </a:solidFill>
              </a:rPr>
              <a:t>分组，并且能够为 </a:t>
            </a:r>
            <a:r>
              <a:rPr lang="en-US" altLang="zh-CN" dirty="0">
                <a:solidFill>
                  <a:srgbClr val="0000CC"/>
                </a:solidFill>
              </a:rPr>
              <a:t>IPv4 </a:t>
            </a:r>
            <a:r>
              <a:rPr lang="zh-CN" altLang="en-US" dirty="0">
                <a:solidFill>
                  <a:srgbClr val="0000CC"/>
                </a:solidFill>
              </a:rPr>
              <a:t>分组选择路由</a:t>
            </a:r>
            <a:r>
              <a:rPr lang="zh-CN" altLang="en-US" dirty="0" smtClean="0">
                <a:solidFill>
                  <a:srgbClr val="0000CC"/>
                </a:solidFill>
              </a:rPr>
              <a:t>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zh-CN" dirty="0"/>
              <a:t>两种</a:t>
            </a:r>
            <a:r>
              <a:rPr lang="zh-CN" altLang="zh-CN" dirty="0" smtClean="0"/>
              <a:t>向</a:t>
            </a:r>
            <a:r>
              <a:rPr lang="en-US" altLang="zh-CN" dirty="0" smtClean="0"/>
              <a:t> IPv6 </a:t>
            </a:r>
            <a:r>
              <a:rPr lang="zh-CN" altLang="zh-CN" dirty="0" smtClean="0"/>
              <a:t>过渡</a:t>
            </a:r>
            <a:r>
              <a:rPr lang="zh-CN" altLang="zh-CN" dirty="0"/>
              <a:t>的</a:t>
            </a:r>
            <a:r>
              <a:rPr lang="zh-CN" altLang="zh-CN" dirty="0" smtClean="0"/>
              <a:t>策略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使用</a:t>
            </a:r>
            <a:r>
              <a:rPr lang="zh-CN" altLang="zh-CN" dirty="0">
                <a:solidFill>
                  <a:srgbClr val="FF0000"/>
                </a:solidFill>
              </a:rPr>
              <a:t>双协议</a:t>
            </a:r>
            <a:r>
              <a:rPr lang="zh-CN" altLang="zh-CN" dirty="0" smtClean="0">
                <a:solidFill>
                  <a:srgbClr val="FF0000"/>
                </a:solidFill>
              </a:rPr>
              <a:t>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使用</a:t>
            </a:r>
            <a:r>
              <a:rPr lang="zh-CN" altLang="zh-CN" dirty="0">
                <a:solidFill>
                  <a:srgbClr val="FF0000"/>
                </a:solidFill>
              </a:rPr>
              <a:t>隧道技术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255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双协议</a:t>
            </a:r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752"/>
            <a:ext cx="9210228" cy="4934173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双</a:t>
            </a:r>
            <a:r>
              <a:rPr lang="zh-CN" altLang="en-US" sz="2800" dirty="0"/>
              <a:t>协议</a:t>
            </a:r>
            <a:r>
              <a:rPr lang="zh-CN" altLang="en-US" sz="2800" dirty="0" smtClean="0"/>
              <a:t>栈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dual stack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指在完全过渡到 </a:t>
            </a:r>
            <a:r>
              <a:rPr lang="en-US" altLang="zh-CN" sz="2800" dirty="0"/>
              <a:t>IPv6 </a:t>
            </a:r>
            <a:r>
              <a:rPr lang="zh-CN" altLang="en-US" sz="2800" dirty="0"/>
              <a:t>之前，使一部分主机（或路由器）</a:t>
            </a:r>
            <a:r>
              <a:rPr lang="zh-CN" altLang="en-US" sz="2800" dirty="0">
                <a:solidFill>
                  <a:srgbClr val="FF0000"/>
                </a:solidFill>
              </a:rPr>
              <a:t>装有两个协议栈，一个 </a:t>
            </a:r>
            <a:r>
              <a:rPr lang="en-US" altLang="zh-CN" sz="2800" dirty="0">
                <a:solidFill>
                  <a:srgbClr val="FF0000"/>
                </a:solidFill>
              </a:rPr>
              <a:t>IPv4 </a:t>
            </a:r>
            <a:r>
              <a:rPr lang="zh-CN" altLang="en-US" sz="2800" dirty="0">
                <a:solidFill>
                  <a:srgbClr val="FF0000"/>
                </a:solidFill>
              </a:rPr>
              <a:t>和一个 </a:t>
            </a:r>
            <a:r>
              <a:rPr lang="en-US" altLang="zh-CN" sz="2800" dirty="0">
                <a:solidFill>
                  <a:srgbClr val="FF0000"/>
                </a:solidFill>
              </a:rPr>
              <a:t>IPv6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r>
              <a:rPr lang="zh-CN" altLang="en-US" sz="2800" dirty="0"/>
              <a:t> </a:t>
            </a:r>
            <a:endParaRPr lang="en-US" altLang="zh-CN" sz="2800" dirty="0" smtClean="0"/>
          </a:p>
          <a:p>
            <a:r>
              <a:rPr lang="zh-CN" altLang="zh-CN" sz="2800" dirty="0"/>
              <a:t>双协议栈的主机（或路由器）记</a:t>
            </a:r>
            <a:r>
              <a:rPr lang="zh-CN" altLang="zh-CN" sz="2800" dirty="0" smtClean="0"/>
              <a:t>为</a:t>
            </a:r>
            <a:r>
              <a:rPr lang="en-US" altLang="zh-CN" sz="2800" dirty="0" smtClean="0"/>
              <a:t> IPv6/IPv4</a:t>
            </a:r>
            <a:r>
              <a:rPr lang="zh-CN" altLang="zh-CN" sz="2800" dirty="0"/>
              <a:t>，表明它</a:t>
            </a:r>
            <a:r>
              <a:rPr lang="zh-CN" altLang="zh-CN" sz="2800" dirty="0">
                <a:solidFill>
                  <a:srgbClr val="FF0000"/>
                </a:solidFill>
              </a:rPr>
              <a:t>同时具有</a:t>
            </a:r>
            <a:r>
              <a:rPr lang="zh-CN" altLang="zh-CN" sz="2800" dirty="0" smtClean="0">
                <a:solidFill>
                  <a:srgbClr val="FF0000"/>
                </a:solidFill>
              </a:rPr>
              <a:t>两种</a:t>
            </a:r>
            <a:r>
              <a:rPr lang="en-US" altLang="zh-CN" sz="2800" dirty="0" smtClean="0">
                <a:solidFill>
                  <a:srgbClr val="FF0000"/>
                </a:solidFill>
              </a:rPr>
              <a:t> IP </a:t>
            </a:r>
            <a:r>
              <a:rPr lang="zh-CN" altLang="zh-CN" sz="2800" dirty="0" smtClean="0">
                <a:solidFill>
                  <a:srgbClr val="FF0000"/>
                </a:solidFill>
              </a:rPr>
              <a:t>地址</a:t>
            </a:r>
            <a:r>
              <a:rPr lang="zh-CN" altLang="zh-CN" sz="2800" dirty="0">
                <a:solidFill>
                  <a:srgbClr val="FF0000"/>
                </a:solidFill>
              </a:rPr>
              <a:t>：一</a:t>
            </a:r>
            <a:r>
              <a:rPr lang="zh-CN" altLang="zh-CN" sz="2800" dirty="0" smtClean="0">
                <a:solidFill>
                  <a:srgbClr val="FF0000"/>
                </a:solidFill>
              </a:rPr>
              <a:t>个</a:t>
            </a:r>
            <a:r>
              <a:rPr lang="en-US" altLang="zh-CN" sz="2800" dirty="0" smtClean="0">
                <a:solidFill>
                  <a:srgbClr val="FF0000"/>
                </a:solidFill>
              </a:rPr>
              <a:t> IPv6 </a:t>
            </a:r>
            <a:r>
              <a:rPr lang="zh-CN" altLang="zh-CN" sz="2800" dirty="0" smtClean="0">
                <a:solidFill>
                  <a:srgbClr val="FF0000"/>
                </a:solidFill>
              </a:rPr>
              <a:t>地址</a:t>
            </a:r>
            <a:r>
              <a:rPr lang="zh-CN" altLang="zh-CN" sz="2800" dirty="0">
                <a:solidFill>
                  <a:srgbClr val="FF0000"/>
                </a:solidFill>
              </a:rPr>
              <a:t>和一</a:t>
            </a:r>
            <a:r>
              <a:rPr lang="zh-CN" altLang="zh-CN" sz="2800" dirty="0" smtClean="0">
                <a:solidFill>
                  <a:srgbClr val="FF0000"/>
                </a:solidFill>
              </a:rPr>
              <a:t>个</a:t>
            </a:r>
            <a:r>
              <a:rPr lang="en-US" altLang="zh-CN" sz="2800" dirty="0" smtClean="0">
                <a:solidFill>
                  <a:srgbClr val="FF0000"/>
                </a:solidFill>
              </a:rPr>
              <a:t> IPv4 </a:t>
            </a:r>
            <a:r>
              <a:rPr lang="zh-CN" altLang="zh-CN" sz="2800" dirty="0" smtClean="0">
                <a:solidFill>
                  <a:srgbClr val="FF0000"/>
                </a:solidFill>
              </a:rPr>
              <a:t>地址</a:t>
            </a:r>
            <a:r>
              <a:rPr lang="zh-CN" altLang="zh-CN" sz="2800" dirty="0">
                <a:solidFill>
                  <a:srgbClr val="FF0000"/>
                </a:solidFill>
              </a:rPr>
              <a:t>。</a:t>
            </a:r>
          </a:p>
          <a:p>
            <a:r>
              <a:rPr lang="zh-CN" altLang="zh-CN" sz="2800" dirty="0"/>
              <a:t>双协议栈主机在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 IPv6 </a:t>
            </a:r>
            <a:r>
              <a:rPr lang="zh-CN" altLang="zh-CN" sz="2800" dirty="0" smtClean="0"/>
              <a:t>主机</a:t>
            </a:r>
            <a:r>
              <a:rPr lang="zh-CN" altLang="zh-CN" sz="2800" dirty="0"/>
              <a:t>通信时是</a:t>
            </a:r>
            <a:r>
              <a:rPr lang="zh-CN" altLang="zh-CN" sz="2800" dirty="0" smtClean="0"/>
              <a:t>采用</a:t>
            </a:r>
            <a:r>
              <a:rPr lang="en-US" altLang="zh-CN" sz="2800" dirty="0" smtClean="0"/>
              <a:t> IPv6 </a:t>
            </a:r>
            <a:r>
              <a:rPr lang="zh-CN" altLang="zh-CN" sz="2800" dirty="0" smtClean="0"/>
              <a:t>地址</a:t>
            </a:r>
            <a:r>
              <a:rPr lang="zh-CN" altLang="zh-CN" sz="2800" dirty="0"/>
              <a:t>，而</a:t>
            </a:r>
            <a:r>
              <a:rPr lang="zh-CN" altLang="zh-CN" sz="2800" dirty="0" smtClean="0"/>
              <a:t>和</a:t>
            </a:r>
            <a:r>
              <a:rPr lang="en-US" altLang="zh-CN" sz="2800" dirty="0" smtClean="0"/>
              <a:t> IPv4 </a:t>
            </a:r>
            <a:r>
              <a:rPr lang="zh-CN" altLang="zh-CN" sz="2800" dirty="0" smtClean="0"/>
              <a:t>主机</a:t>
            </a:r>
            <a:r>
              <a:rPr lang="zh-CN" altLang="zh-CN" sz="2800" dirty="0"/>
              <a:t>通信时就</a:t>
            </a:r>
            <a:r>
              <a:rPr lang="zh-CN" altLang="zh-CN" sz="2800" dirty="0" smtClean="0"/>
              <a:t>采用</a:t>
            </a:r>
            <a:r>
              <a:rPr lang="en-US" altLang="zh-CN" sz="2800" dirty="0" smtClean="0"/>
              <a:t> IPv4 </a:t>
            </a:r>
            <a:r>
              <a:rPr lang="zh-CN" altLang="zh-CN" sz="2800" dirty="0" smtClean="0"/>
              <a:t>地址。</a:t>
            </a:r>
            <a:endParaRPr lang="en-US" altLang="zh-CN" sz="2800" dirty="0" smtClean="0"/>
          </a:p>
          <a:p>
            <a:r>
              <a:rPr lang="zh-CN" altLang="en-US" sz="2800" dirty="0" smtClean="0"/>
              <a:t>根据 </a:t>
            </a:r>
            <a:r>
              <a:rPr lang="en-US" altLang="zh-CN" sz="2800" dirty="0" smtClean="0"/>
              <a:t>DNS </a:t>
            </a:r>
            <a:r>
              <a:rPr lang="zh-CN" altLang="zh-CN" sz="2800" dirty="0" smtClean="0"/>
              <a:t>返回的</a:t>
            </a:r>
            <a:r>
              <a:rPr lang="zh-CN" altLang="en-US" sz="2800" dirty="0" smtClean="0"/>
              <a:t>地址类型可以确定使用 </a:t>
            </a:r>
            <a:r>
              <a:rPr lang="en-US" altLang="zh-CN" sz="2800" dirty="0" smtClean="0"/>
              <a:t>IPv4 </a:t>
            </a:r>
            <a:r>
              <a:rPr lang="zh-CN" altLang="zh-CN" sz="2800" dirty="0" smtClean="0"/>
              <a:t>地址</a:t>
            </a:r>
            <a:r>
              <a:rPr lang="zh-CN" altLang="en-US" sz="2800" dirty="0" smtClean="0"/>
              <a:t>还是 </a:t>
            </a:r>
            <a:r>
              <a:rPr lang="en-US" altLang="zh-CN" sz="2800" dirty="0" smtClean="0"/>
              <a:t>IPv6 </a:t>
            </a:r>
            <a:r>
              <a:rPr lang="zh-CN" altLang="en-US" sz="2800" dirty="0" smtClean="0"/>
              <a:t>地址。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65369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双协议栈</a:t>
            </a:r>
          </a:p>
        </p:txBody>
      </p:sp>
      <p:grpSp>
        <p:nvGrpSpPr>
          <p:cNvPr id="667651" name="Group 3"/>
          <p:cNvGrpSpPr>
            <a:grpSpLocks/>
          </p:cNvGrpSpPr>
          <p:nvPr/>
        </p:nvGrpSpPr>
        <p:grpSpPr bwMode="auto">
          <a:xfrm>
            <a:off x="2944357" y="1565747"/>
            <a:ext cx="4368271" cy="1223962"/>
            <a:chOff x="912" y="768"/>
            <a:chExt cx="2400" cy="1584"/>
          </a:xfrm>
        </p:grpSpPr>
        <p:sp>
          <p:nvSpPr>
            <p:cNvPr id="667652" name="Oval 4"/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7653" name="Oval 5"/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7654" name="Oval 6"/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7655" name="Oval 7"/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7656" name="Oval 8"/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7657" name="Oval 9"/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7658" name="Oval 10"/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7659" name="Oval 11"/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7660" name="Oval 12"/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667661" name="Group 13"/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</p:grpSpPr>
          <p:sp>
            <p:nvSpPr>
              <p:cNvPr id="667662" name="Oval 14"/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7663" name="Oval 15"/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7664" name="Oval 16"/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7665" name="Oval 17"/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7666" name="Oval 18"/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7667" name="Oval 19"/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7668" name="Oval 20"/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7669" name="Oval 21"/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7670" name="Oval 22"/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sp>
        <p:nvSpPr>
          <p:cNvPr id="667671" name="Freeform 23"/>
          <p:cNvSpPr>
            <a:spLocks/>
          </p:cNvSpPr>
          <p:nvPr/>
        </p:nvSpPr>
        <p:spPr bwMode="auto">
          <a:xfrm flipH="1">
            <a:off x="7355622" y="2943697"/>
            <a:ext cx="749829" cy="1200150"/>
          </a:xfrm>
          <a:custGeom>
            <a:avLst/>
            <a:gdLst>
              <a:gd name="T0" fmla="*/ 0 w 576"/>
              <a:gd name="T1" fmla="*/ 0 h 756"/>
              <a:gd name="T2" fmla="*/ 576 w 576"/>
              <a:gd name="T3" fmla="*/ 4 h 756"/>
              <a:gd name="T4" fmla="*/ 576 w 576"/>
              <a:gd name="T5" fmla="*/ 564 h 756"/>
              <a:gd name="T6" fmla="*/ 4 w 576"/>
              <a:gd name="T7" fmla="*/ 756 h 756"/>
              <a:gd name="T8" fmla="*/ 0 w 576"/>
              <a:gd name="T9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756">
                <a:moveTo>
                  <a:pt x="0" y="0"/>
                </a:moveTo>
                <a:lnTo>
                  <a:pt x="576" y="4"/>
                </a:lnTo>
                <a:lnTo>
                  <a:pt x="576" y="564"/>
                </a:lnTo>
                <a:lnTo>
                  <a:pt x="4" y="756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672" name="Freeform 24"/>
          <p:cNvSpPr>
            <a:spLocks/>
          </p:cNvSpPr>
          <p:nvPr/>
        </p:nvSpPr>
        <p:spPr bwMode="auto">
          <a:xfrm>
            <a:off x="1976114" y="2950047"/>
            <a:ext cx="990600" cy="1200150"/>
          </a:xfrm>
          <a:custGeom>
            <a:avLst/>
            <a:gdLst>
              <a:gd name="T0" fmla="*/ 0 w 576"/>
              <a:gd name="T1" fmla="*/ 0 h 756"/>
              <a:gd name="T2" fmla="*/ 576 w 576"/>
              <a:gd name="T3" fmla="*/ 4 h 756"/>
              <a:gd name="T4" fmla="*/ 576 w 576"/>
              <a:gd name="T5" fmla="*/ 564 h 756"/>
              <a:gd name="T6" fmla="*/ 4 w 576"/>
              <a:gd name="T7" fmla="*/ 756 h 756"/>
              <a:gd name="T8" fmla="*/ 0 w 576"/>
              <a:gd name="T9" fmla="*/ 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" h="756">
                <a:moveTo>
                  <a:pt x="0" y="0"/>
                </a:moveTo>
                <a:lnTo>
                  <a:pt x="576" y="4"/>
                </a:lnTo>
                <a:lnTo>
                  <a:pt x="576" y="564"/>
                </a:lnTo>
                <a:lnTo>
                  <a:pt x="4" y="756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673" name="Line 25"/>
          <p:cNvSpPr>
            <a:spLocks noChangeShapeType="1"/>
          </p:cNvSpPr>
          <p:nvPr/>
        </p:nvSpPr>
        <p:spPr bwMode="auto">
          <a:xfrm>
            <a:off x="841051" y="2321397"/>
            <a:ext cx="87503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667674" name="Picture 2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1" y="2018185"/>
            <a:ext cx="570971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7675" name="Picture 2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064" y="2071638"/>
            <a:ext cx="56409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2072680" y="1412776"/>
            <a:ext cx="13099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双协议栈</a:t>
            </a:r>
          </a:p>
          <a:p>
            <a:pPr algn="ctr"/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IPv6/IPv4</a:t>
            </a:r>
          </a:p>
        </p:txBody>
      </p:sp>
      <p:pic>
        <p:nvPicPr>
          <p:cNvPr id="667677" name="Picture 2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10" y="2071638"/>
            <a:ext cx="56409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67678" name="Picture 3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710" y="2071638"/>
            <a:ext cx="56409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67679" name="Picture 3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76" y="2071638"/>
            <a:ext cx="56409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67680" name="Picture 3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969" y="2018185"/>
            <a:ext cx="570971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7681" name="Text Box 33"/>
          <p:cNvSpPr txBox="1">
            <a:spLocks noChangeArrowheads="1"/>
          </p:cNvSpPr>
          <p:nvPr/>
        </p:nvSpPr>
        <p:spPr bwMode="auto">
          <a:xfrm>
            <a:off x="510851" y="1628800"/>
            <a:ext cx="712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IPv6</a:t>
            </a:r>
          </a:p>
        </p:txBody>
      </p:sp>
      <p:sp>
        <p:nvSpPr>
          <p:cNvPr id="667682" name="Text Box 34"/>
          <p:cNvSpPr txBox="1">
            <a:spLocks noChangeArrowheads="1"/>
          </p:cNvSpPr>
          <p:nvPr/>
        </p:nvSpPr>
        <p:spPr bwMode="auto">
          <a:xfrm>
            <a:off x="9078539" y="1628800"/>
            <a:ext cx="712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IPv6</a:t>
            </a:r>
          </a:p>
        </p:txBody>
      </p:sp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4683066" y="1533997"/>
            <a:ext cx="12987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IPv4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网络</a:t>
            </a: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235685" y="2004963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667685" name="Text Box 37"/>
          <p:cNvSpPr txBox="1">
            <a:spLocks noChangeArrowheads="1"/>
          </p:cNvSpPr>
          <p:nvPr/>
        </p:nvSpPr>
        <p:spPr bwMode="auto">
          <a:xfrm>
            <a:off x="2388864" y="1993850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667686" name="Text Box 38"/>
          <p:cNvSpPr txBox="1">
            <a:spLocks noChangeArrowheads="1"/>
          </p:cNvSpPr>
          <p:nvPr/>
        </p:nvSpPr>
        <p:spPr bwMode="auto">
          <a:xfrm>
            <a:off x="3797374" y="1982738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C</a:t>
            </a:r>
          </a:p>
        </p:txBody>
      </p:sp>
      <p:sp>
        <p:nvSpPr>
          <p:cNvPr id="667687" name="Text Box 39"/>
          <p:cNvSpPr txBox="1">
            <a:spLocks noChangeArrowheads="1"/>
          </p:cNvSpPr>
          <p:nvPr/>
        </p:nvSpPr>
        <p:spPr bwMode="auto">
          <a:xfrm>
            <a:off x="5340026" y="1971625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D</a:t>
            </a:r>
          </a:p>
        </p:txBody>
      </p:sp>
      <p:sp>
        <p:nvSpPr>
          <p:cNvPr id="667688" name="Text Box 40"/>
          <p:cNvSpPr txBox="1">
            <a:spLocks noChangeArrowheads="1"/>
          </p:cNvSpPr>
          <p:nvPr/>
        </p:nvSpPr>
        <p:spPr bwMode="auto">
          <a:xfrm>
            <a:off x="6757135" y="1960513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E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8913440" y="194940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F</a:t>
            </a:r>
          </a:p>
        </p:txBody>
      </p:sp>
      <p:sp>
        <p:nvSpPr>
          <p:cNvPr id="667690" name="Rectangle 42"/>
          <p:cNvSpPr>
            <a:spLocks noChangeArrowheads="1"/>
          </p:cNvSpPr>
          <p:nvPr/>
        </p:nvSpPr>
        <p:spPr bwMode="auto">
          <a:xfrm>
            <a:off x="574484" y="2942109"/>
            <a:ext cx="140335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691" name="Rectangle 43"/>
          <p:cNvSpPr>
            <a:spLocks noChangeArrowheads="1"/>
          </p:cNvSpPr>
          <p:nvPr/>
        </p:nvSpPr>
        <p:spPr bwMode="auto">
          <a:xfrm>
            <a:off x="610600" y="2962748"/>
            <a:ext cx="1368954" cy="11779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692" name="Text Box 44"/>
          <p:cNvSpPr txBox="1">
            <a:spLocks noChangeArrowheads="1"/>
          </p:cNvSpPr>
          <p:nvPr/>
        </p:nvSpPr>
        <p:spPr bwMode="auto">
          <a:xfrm>
            <a:off x="574484" y="2942109"/>
            <a:ext cx="148418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流标号：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源地址：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F</a:t>
            </a:r>
          </a:p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……</a:t>
            </a:r>
          </a:p>
          <a:p>
            <a:endParaRPr kumimoji="1" lang="en-US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endParaRPr kumimoji="1" lang="en-US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   </a:t>
            </a:r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数据部分</a:t>
            </a:r>
          </a:p>
        </p:txBody>
      </p:sp>
      <p:sp>
        <p:nvSpPr>
          <p:cNvPr id="667693" name="Rectangle 45"/>
          <p:cNvSpPr>
            <a:spLocks noChangeArrowheads="1"/>
          </p:cNvSpPr>
          <p:nvPr/>
        </p:nvSpPr>
        <p:spPr bwMode="auto">
          <a:xfrm>
            <a:off x="8105452" y="2942109"/>
            <a:ext cx="140335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694" name="Rectangle 46"/>
          <p:cNvSpPr>
            <a:spLocks noChangeArrowheads="1"/>
          </p:cNvSpPr>
          <p:nvPr/>
        </p:nvSpPr>
        <p:spPr bwMode="auto">
          <a:xfrm>
            <a:off x="8126089" y="2962748"/>
            <a:ext cx="1382713" cy="11779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695" name="Text Box 47"/>
          <p:cNvSpPr txBox="1">
            <a:spLocks noChangeArrowheads="1"/>
          </p:cNvSpPr>
          <p:nvPr/>
        </p:nvSpPr>
        <p:spPr bwMode="auto">
          <a:xfrm>
            <a:off x="8105452" y="2942109"/>
            <a:ext cx="1504818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流标号：无</a:t>
            </a:r>
          </a:p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源地址：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F</a:t>
            </a:r>
          </a:p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……</a:t>
            </a:r>
          </a:p>
          <a:p>
            <a:endParaRPr kumimoji="1" lang="en-US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endParaRPr kumimoji="1" lang="en-US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   </a:t>
            </a:r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数据部分</a:t>
            </a:r>
          </a:p>
        </p:txBody>
      </p:sp>
      <p:sp>
        <p:nvSpPr>
          <p:cNvPr id="667696" name="Line 48"/>
          <p:cNvSpPr>
            <a:spLocks noChangeShapeType="1"/>
          </p:cNvSpPr>
          <p:nvPr/>
        </p:nvSpPr>
        <p:spPr bwMode="auto">
          <a:xfrm>
            <a:off x="758502" y="2789709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697" name="Line 49"/>
          <p:cNvSpPr>
            <a:spLocks noChangeShapeType="1"/>
          </p:cNvSpPr>
          <p:nvPr/>
        </p:nvSpPr>
        <p:spPr bwMode="auto">
          <a:xfrm>
            <a:off x="3069902" y="2789709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698" name="Line 50"/>
          <p:cNvSpPr>
            <a:spLocks noChangeShapeType="1"/>
          </p:cNvSpPr>
          <p:nvPr/>
        </p:nvSpPr>
        <p:spPr bwMode="auto">
          <a:xfrm>
            <a:off x="6124252" y="2789709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699" name="Line 51"/>
          <p:cNvSpPr>
            <a:spLocks noChangeShapeType="1"/>
          </p:cNvSpPr>
          <p:nvPr/>
        </p:nvSpPr>
        <p:spPr bwMode="auto">
          <a:xfrm>
            <a:off x="8353102" y="2789709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700" name="Text Box 52"/>
          <p:cNvSpPr txBox="1">
            <a:spLocks noChangeArrowheads="1"/>
          </p:cNvSpPr>
          <p:nvPr/>
        </p:nvSpPr>
        <p:spPr bwMode="auto">
          <a:xfrm>
            <a:off x="7027401" y="1412776"/>
            <a:ext cx="13099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双协议栈</a:t>
            </a:r>
          </a:p>
          <a:p>
            <a:pPr algn="ctr"/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IPv6/IPv4</a:t>
            </a:r>
          </a:p>
        </p:txBody>
      </p:sp>
      <p:sp>
        <p:nvSpPr>
          <p:cNvPr id="667701" name="Text Box 53"/>
          <p:cNvSpPr txBox="1">
            <a:spLocks noChangeArrowheads="1"/>
          </p:cNvSpPr>
          <p:nvPr/>
        </p:nvSpPr>
        <p:spPr bwMode="auto">
          <a:xfrm>
            <a:off x="4915238" y="3213573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667702" name="Text Box 54"/>
          <p:cNvSpPr txBox="1">
            <a:spLocks noChangeArrowheads="1"/>
          </p:cNvSpPr>
          <p:nvPr/>
        </p:nvSpPr>
        <p:spPr bwMode="auto">
          <a:xfrm>
            <a:off x="631237" y="5013797"/>
            <a:ext cx="13260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IPv6 </a:t>
            </a:r>
            <a:r>
              <a:rPr kumimoji="1"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50479" y="2492896"/>
            <a:ext cx="4622801" cy="2952328"/>
            <a:chOff x="2822251" y="2637309"/>
            <a:chExt cx="4622801" cy="2590800"/>
          </a:xfrm>
        </p:grpSpPr>
        <p:sp>
          <p:nvSpPr>
            <p:cNvPr id="667703" name="Line 55"/>
            <p:cNvSpPr>
              <a:spLocks noChangeShapeType="1"/>
            </p:cNvSpPr>
            <p:nvPr/>
          </p:nvSpPr>
          <p:spPr bwMode="auto">
            <a:xfrm>
              <a:off x="2822251" y="2637309"/>
              <a:ext cx="0" cy="2590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7704" name="Line 56"/>
            <p:cNvSpPr>
              <a:spLocks noChangeShapeType="1"/>
            </p:cNvSpPr>
            <p:nvPr/>
          </p:nvSpPr>
          <p:spPr bwMode="auto">
            <a:xfrm>
              <a:off x="7445052" y="2637309"/>
              <a:ext cx="0" cy="2590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667705" name="Text Box 57"/>
          <p:cNvSpPr txBox="1">
            <a:spLocks noChangeArrowheads="1"/>
          </p:cNvSpPr>
          <p:nvPr/>
        </p:nvSpPr>
        <p:spPr bwMode="auto">
          <a:xfrm>
            <a:off x="8177683" y="5013797"/>
            <a:ext cx="13260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IPv6 </a:t>
            </a:r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667706" name="Line 58"/>
          <p:cNvSpPr>
            <a:spLocks noChangeShapeType="1"/>
          </p:cNvSpPr>
          <p:nvPr/>
        </p:nvSpPr>
        <p:spPr bwMode="auto">
          <a:xfrm>
            <a:off x="593402" y="4150197"/>
            <a:ext cx="140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707" name="Line 59"/>
          <p:cNvSpPr>
            <a:spLocks noChangeShapeType="1"/>
          </p:cNvSpPr>
          <p:nvPr/>
        </p:nvSpPr>
        <p:spPr bwMode="auto">
          <a:xfrm>
            <a:off x="8105452" y="4150197"/>
            <a:ext cx="140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708" name="Rectangle 60"/>
          <p:cNvSpPr>
            <a:spLocks noChangeArrowheads="1"/>
          </p:cNvSpPr>
          <p:nvPr/>
        </p:nvSpPr>
        <p:spPr bwMode="auto">
          <a:xfrm>
            <a:off x="2968434" y="2942109"/>
            <a:ext cx="1403350" cy="17414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709" name="Rectangle 61"/>
          <p:cNvSpPr>
            <a:spLocks noChangeArrowheads="1"/>
          </p:cNvSpPr>
          <p:nvPr/>
        </p:nvSpPr>
        <p:spPr bwMode="auto">
          <a:xfrm>
            <a:off x="2982192" y="2951635"/>
            <a:ext cx="1382713" cy="8858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710" name="Text Box 62"/>
          <p:cNvSpPr txBox="1">
            <a:spLocks noChangeArrowheads="1"/>
          </p:cNvSpPr>
          <p:nvPr/>
        </p:nvSpPr>
        <p:spPr bwMode="auto">
          <a:xfrm>
            <a:off x="2968434" y="2942109"/>
            <a:ext cx="150481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源地址：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F</a:t>
            </a:r>
          </a:p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……</a:t>
            </a:r>
          </a:p>
          <a:p>
            <a:endParaRPr kumimoji="1" lang="en-US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endParaRPr kumimoji="1" lang="en-US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711" name="Line 63"/>
          <p:cNvSpPr>
            <a:spLocks noChangeShapeType="1"/>
          </p:cNvSpPr>
          <p:nvPr/>
        </p:nvSpPr>
        <p:spPr bwMode="auto">
          <a:xfrm>
            <a:off x="2987352" y="3845397"/>
            <a:ext cx="140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712" name="Text Box 64"/>
          <p:cNvSpPr txBox="1">
            <a:spLocks noChangeArrowheads="1"/>
          </p:cNvSpPr>
          <p:nvPr/>
        </p:nvSpPr>
        <p:spPr bwMode="auto">
          <a:xfrm>
            <a:off x="3171370" y="4088284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数据部分</a:t>
            </a:r>
          </a:p>
        </p:txBody>
      </p:sp>
      <p:sp>
        <p:nvSpPr>
          <p:cNvPr id="667713" name="Rectangle 65"/>
          <p:cNvSpPr>
            <a:spLocks noChangeArrowheads="1"/>
          </p:cNvSpPr>
          <p:nvPr/>
        </p:nvSpPr>
        <p:spPr bwMode="auto">
          <a:xfrm>
            <a:off x="5940234" y="2942109"/>
            <a:ext cx="1403350" cy="17414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714" name="Rectangle 66"/>
          <p:cNvSpPr>
            <a:spLocks noChangeArrowheads="1"/>
          </p:cNvSpPr>
          <p:nvPr/>
        </p:nvSpPr>
        <p:spPr bwMode="auto">
          <a:xfrm>
            <a:off x="5964311" y="2957985"/>
            <a:ext cx="1367234" cy="8858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715" name="Text Box 67"/>
          <p:cNvSpPr txBox="1">
            <a:spLocks noChangeArrowheads="1"/>
          </p:cNvSpPr>
          <p:nvPr/>
        </p:nvSpPr>
        <p:spPr bwMode="auto">
          <a:xfrm>
            <a:off x="5940234" y="2942109"/>
            <a:ext cx="150481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源地址：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F</a:t>
            </a:r>
          </a:p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……</a:t>
            </a:r>
          </a:p>
          <a:p>
            <a:endParaRPr kumimoji="1" lang="en-US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endParaRPr kumimoji="1" lang="en-US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716" name="Line 68"/>
          <p:cNvSpPr>
            <a:spLocks noChangeShapeType="1"/>
          </p:cNvSpPr>
          <p:nvPr/>
        </p:nvSpPr>
        <p:spPr bwMode="auto">
          <a:xfrm>
            <a:off x="5959152" y="3845397"/>
            <a:ext cx="140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717" name="Text Box 69"/>
          <p:cNvSpPr txBox="1">
            <a:spLocks noChangeArrowheads="1"/>
          </p:cNvSpPr>
          <p:nvPr/>
        </p:nvSpPr>
        <p:spPr bwMode="auto">
          <a:xfrm>
            <a:off x="6143170" y="4088284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数据部分</a:t>
            </a:r>
          </a:p>
        </p:txBody>
      </p:sp>
      <p:sp>
        <p:nvSpPr>
          <p:cNvPr id="667718" name="Line 70"/>
          <p:cNvSpPr>
            <a:spLocks noChangeShapeType="1"/>
          </p:cNvSpPr>
          <p:nvPr/>
        </p:nvSpPr>
        <p:spPr bwMode="auto">
          <a:xfrm>
            <a:off x="2850480" y="5258455"/>
            <a:ext cx="46228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7719" name="Text Box 71"/>
          <p:cNvSpPr txBox="1">
            <a:spLocks noChangeArrowheads="1"/>
          </p:cNvSpPr>
          <p:nvPr/>
        </p:nvSpPr>
        <p:spPr bwMode="auto">
          <a:xfrm>
            <a:off x="4577150" y="5075892"/>
            <a:ext cx="1298753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IPv4 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网络</a:t>
            </a:r>
            <a:endParaRPr kumimoji="1" lang="zh-CN" altLang="en-US" sz="20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1859" y="5589240"/>
            <a:ext cx="6801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使用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双协议栈进行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从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IPv4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到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IPv6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过渡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75" name="Text Box 64"/>
          <p:cNvSpPr txBox="1">
            <a:spLocks noChangeArrowheads="1"/>
          </p:cNvSpPr>
          <p:nvPr/>
        </p:nvSpPr>
        <p:spPr bwMode="auto">
          <a:xfrm>
            <a:off x="3011449" y="4746630"/>
            <a:ext cx="12843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IPv4 </a:t>
            </a:r>
            <a:r>
              <a:rPr kumimoji="1"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76" name="Text Box 65"/>
          <p:cNvSpPr txBox="1">
            <a:spLocks noChangeArrowheads="1"/>
          </p:cNvSpPr>
          <p:nvPr/>
        </p:nvSpPr>
        <p:spPr bwMode="auto">
          <a:xfrm>
            <a:off x="5972930" y="4746630"/>
            <a:ext cx="12843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IPv4 </a:t>
            </a:r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</p:spTree>
    <p:extLst>
      <p:ext uri="{BB962C8B-B14F-4D97-AF65-F5344CB8AC3E}">
        <p14:creationId xmlns="" xmlns:p14="http://schemas.microsoft.com/office/powerpoint/2010/main" val="24449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隧道技术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 IPv6 </a:t>
            </a:r>
            <a:r>
              <a:rPr lang="zh-CN" altLang="zh-CN" dirty="0" smtClean="0"/>
              <a:t>数据报</a:t>
            </a:r>
            <a:r>
              <a:rPr lang="zh-CN" altLang="zh-CN" dirty="0"/>
              <a:t>要</a:t>
            </a:r>
            <a:r>
              <a:rPr lang="zh-CN" altLang="zh-CN" dirty="0" smtClean="0"/>
              <a:t>进入</a:t>
            </a:r>
            <a:r>
              <a:rPr lang="en-US" altLang="zh-CN" dirty="0" smtClean="0"/>
              <a:t> IPv4 </a:t>
            </a:r>
            <a:r>
              <a:rPr lang="zh-CN" altLang="zh-CN" dirty="0" smtClean="0"/>
              <a:t>网络</a:t>
            </a:r>
            <a:r>
              <a:rPr lang="zh-CN" altLang="zh-CN" dirty="0"/>
              <a:t>时，</a:t>
            </a:r>
            <a:r>
              <a:rPr lang="zh-CN" altLang="zh-CN" dirty="0" smtClean="0">
                <a:solidFill>
                  <a:srgbClr val="FF0000"/>
                </a:solidFill>
              </a:rPr>
              <a:t>把</a:t>
            </a:r>
            <a:r>
              <a:rPr lang="en-US" altLang="zh-CN" dirty="0" smtClean="0">
                <a:solidFill>
                  <a:srgbClr val="FF0000"/>
                </a:solidFill>
              </a:rPr>
              <a:t> IPv6 </a:t>
            </a:r>
            <a:r>
              <a:rPr lang="zh-CN" altLang="zh-CN" dirty="0" smtClean="0">
                <a:solidFill>
                  <a:srgbClr val="FF0000"/>
                </a:solidFill>
              </a:rPr>
              <a:t>数据报</a:t>
            </a:r>
            <a:r>
              <a:rPr lang="zh-CN" altLang="zh-CN" dirty="0">
                <a:solidFill>
                  <a:srgbClr val="FF0000"/>
                </a:solidFill>
              </a:rPr>
              <a:t>封装</a:t>
            </a:r>
            <a:r>
              <a:rPr lang="zh-CN" altLang="zh-CN" dirty="0" smtClean="0">
                <a:solidFill>
                  <a:srgbClr val="FF0000"/>
                </a:solidFill>
              </a:rPr>
              <a:t>成为</a:t>
            </a:r>
            <a:r>
              <a:rPr lang="en-US" altLang="zh-CN" dirty="0" smtClean="0">
                <a:solidFill>
                  <a:srgbClr val="FF0000"/>
                </a:solidFill>
              </a:rPr>
              <a:t> IPv4 </a:t>
            </a:r>
            <a:r>
              <a:rPr lang="zh-CN" altLang="zh-CN" dirty="0" smtClean="0">
                <a:solidFill>
                  <a:srgbClr val="FF0000"/>
                </a:solidFill>
              </a:rPr>
              <a:t>数据报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zh-CN" dirty="0" smtClean="0"/>
              <a:t>整个的</a:t>
            </a:r>
            <a:r>
              <a:rPr lang="en-US" altLang="zh-CN" dirty="0" smtClean="0"/>
              <a:t> IPv6 </a:t>
            </a:r>
            <a:r>
              <a:rPr lang="zh-CN" altLang="zh-CN" dirty="0" smtClean="0"/>
              <a:t>数据报</a:t>
            </a:r>
            <a:r>
              <a:rPr lang="zh-CN" altLang="zh-CN" dirty="0"/>
              <a:t>变成</a:t>
            </a:r>
            <a:r>
              <a:rPr lang="zh-CN" altLang="zh-CN" dirty="0" smtClean="0"/>
              <a:t>了</a:t>
            </a:r>
            <a:r>
              <a:rPr lang="en-US" altLang="zh-CN" dirty="0" smtClean="0"/>
              <a:t> IPv4 </a:t>
            </a:r>
            <a:r>
              <a:rPr lang="zh-CN" altLang="zh-CN" dirty="0" smtClean="0"/>
              <a:t>数据报</a:t>
            </a:r>
            <a:r>
              <a:rPr lang="zh-CN" altLang="zh-CN" dirty="0"/>
              <a:t>的数据部分。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en-US" altLang="zh-CN" dirty="0" smtClean="0"/>
              <a:t> IPv4 </a:t>
            </a:r>
            <a:r>
              <a:rPr lang="zh-CN" altLang="zh-CN" dirty="0" smtClean="0"/>
              <a:t>数据报离开</a:t>
            </a:r>
            <a:r>
              <a:rPr lang="en-US" altLang="zh-CN" dirty="0" smtClean="0"/>
              <a:t> IPv4 </a:t>
            </a:r>
            <a:r>
              <a:rPr lang="zh-CN" altLang="zh-CN" dirty="0" smtClean="0"/>
              <a:t>网络</a:t>
            </a:r>
            <a:r>
              <a:rPr lang="zh-CN" altLang="zh-CN" dirty="0"/>
              <a:t>中的隧道时，再把数据部分（即原来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IPv6 </a:t>
            </a:r>
            <a:r>
              <a:rPr lang="zh-CN" altLang="zh-CN" dirty="0" smtClean="0"/>
              <a:t>数据报</a:t>
            </a:r>
            <a:r>
              <a:rPr lang="zh-CN" altLang="zh-CN" dirty="0"/>
              <a:t>）交给主机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IPv6 </a:t>
            </a:r>
            <a:r>
              <a:rPr lang="zh-CN" altLang="zh-CN" dirty="0" smtClean="0"/>
              <a:t>协议</a:t>
            </a:r>
            <a:r>
              <a:rPr lang="zh-CN" altLang="zh-CN" dirty="0"/>
              <a:t>栈。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264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695" name="Group 23"/>
          <p:cNvGrpSpPr>
            <a:grpSpLocks/>
          </p:cNvGrpSpPr>
          <p:nvPr/>
        </p:nvGrpSpPr>
        <p:grpSpPr bwMode="auto">
          <a:xfrm>
            <a:off x="2621911" y="1484064"/>
            <a:ext cx="5093533" cy="1152848"/>
            <a:chOff x="912" y="768"/>
            <a:chExt cx="2554" cy="1584"/>
          </a:xfrm>
          <a:solidFill>
            <a:schemeClr val="bg1">
              <a:lumMod val="85000"/>
            </a:schemeClr>
          </a:solidFill>
          <a:effectLst>
            <a:outerShdw dist="38100" dir="2700000" algn="tl" rotWithShape="0">
              <a:schemeClr val="tx1"/>
            </a:outerShdw>
          </a:effectLst>
        </p:grpSpPr>
        <p:sp>
          <p:nvSpPr>
            <p:cNvPr id="668696" name="Oval 24"/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8697" name="Oval 25"/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8698" name="Oval 26"/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8699" name="Oval 27"/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8700" name="Oval 28"/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8701" name="Oval 29"/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8702" name="Oval 30"/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8703" name="Oval 31"/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8704" name="Oval 32"/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668705" name="Group 33"/>
            <p:cNvGrpSpPr>
              <a:grpSpLocks/>
            </p:cNvGrpSpPr>
            <p:nvPr/>
          </p:nvGrpSpPr>
          <p:grpSpPr bwMode="auto">
            <a:xfrm>
              <a:off x="912" y="768"/>
              <a:ext cx="2554" cy="1553"/>
              <a:chOff x="912" y="768"/>
              <a:chExt cx="2554" cy="1553"/>
            </a:xfrm>
            <a:grpFill/>
          </p:grpSpPr>
          <p:sp>
            <p:nvSpPr>
              <p:cNvPr id="668706" name="Oval 34"/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8707" name="Oval 35"/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8708" name="Oval 36"/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8710" name="Oval 38"/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8711" name="Oval 39"/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8712" name="Oval 40"/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8713" name="Oval 41"/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8714" name="Oval 42"/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8709" name="Oval 37"/>
              <p:cNvSpPr>
                <a:spLocks noChangeArrowheads="1"/>
              </p:cNvSpPr>
              <p:nvPr/>
            </p:nvSpPr>
            <p:spPr bwMode="auto">
              <a:xfrm>
                <a:off x="995" y="1209"/>
                <a:ext cx="761" cy="5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600" b="1" dirty="0" smtClean="0">
                    <a:solidFill>
                      <a:srgbClr val="C00000"/>
                    </a:solidFill>
                    <a:latin typeface="+mn-lt"/>
                    <a:ea typeface="黑体" pitchFamily="2" charset="-122"/>
                  </a:rPr>
                  <a:t>IPv6 </a:t>
                </a:r>
                <a:r>
                  <a:rPr lang="zh-CN" altLang="en-US" sz="1600" b="1" dirty="0" smtClean="0">
                    <a:solidFill>
                      <a:srgbClr val="C00000"/>
                    </a:solidFill>
                    <a:latin typeface="+mn-lt"/>
                    <a:ea typeface="黑体" pitchFamily="2" charset="-122"/>
                  </a:rPr>
                  <a:t>隧道</a:t>
                </a:r>
                <a:endParaRPr lang="zh-CN" altLang="en-US" sz="1600" b="1" dirty="0">
                  <a:solidFill>
                    <a:srgbClr val="C0000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9" name="Oval 37"/>
              <p:cNvSpPr>
                <a:spLocks noChangeArrowheads="1"/>
              </p:cNvSpPr>
              <p:nvPr/>
            </p:nvSpPr>
            <p:spPr bwMode="auto">
              <a:xfrm>
                <a:off x="1853" y="1209"/>
                <a:ext cx="769" cy="5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600" b="1" dirty="0" smtClean="0">
                    <a:solidFill>
                      <a:srgbClr val="C00000"/>
                    </a:solidFill>
                    <a:latin typeface="+mn-lt"/>
                    <a:ea typeface="黑体" pitchFamily="2" charset="-122"/>
                  </a:rPr>
                  <a:t>IPv6 </a:t>
                </a:r>
                <a:r>
                  <a:rPr lang="zh-CN" altLang="en-US" sz="1600" b="1" dirty="0" smtClean="0">
                    <a:solidFill>
                      <a:srgbClr val="C00000"/>
                    </a:solidFill>
                    <a:latin typeface="+mn-lt"/>
                    <a:ea typeface="黑体" pitchFamily="2" charset="-122"/>
                  </a:rPr>
                  <a:t>隧道</a:t>
                </a:r>
                <a:endParaRPr lang="zh-CN" altLang="en-US" sz="1600" b="1" dirty="0">
                  <a:solidFill>
                    <a:srgbClr val="C0000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0" name="Oval 37"/>
              <p:cNvSpPr>
                <a:spLocks noChangeArrowheads="1"/>
              </p:cNvSpPr>
              <p:nvPr/>
            </p:nvSpPr>
            <p:spPr bwMode="auto">
              <a:xfrm>
                <a:off x="2673" y="1209"/>
                <a:ext cx="793" cy="5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CN" sz="1600" b="1" dirty="0" smtClean="0">
                    <a:solidFill>
                      <a:srgbClr val="C00000"/>
                    </a:solidFill>
                    <a:latin typeface="+mn-lt"/>
                    <a:ea typeface="黑体" pitchFamily="2" charset="-122"/>
                  </a:rPr>
                  <a:t>IPv6 </a:t>
                </a:r>
                <a:r>
                  <a:rPr lang="zh-CN" altLang="en-US" sz="1600" b="1" dirty="0" smtClean="0">
                    <a:solidFill>
                      <a:srgbClr val="C00000"/>
                    </a:solidFill>
                    <a:latin typeface="+mn-lt"/>
                    <a:ea typeface="黑体" pitchFamily="2" charset="-122"/>
                  </a:rPr>
                  <a:t>隧道</a:t>
                </a:r>
                <a:endParaRPr lang="zh-CN" altLang="en-US" sz="1600" b="1" dirty="0">
                  <a:solidFill>
                    <a:srgbClr val="C00000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sp>
        <p:nvSpPr>
          <p:cNvPr id="668716" name="Line 44"/>
          <p:cNvSpPr>
            <a:spLocks noChangeShapeType="1"/>
          </p:cNvSpPr>
          <p:nvPr/>
        </p:nvSpPr>
        <p:spPr bwMode="auto">
          <a:xfrm>
            <a:off x="913059" y="2214786"/>
            <a:ext cx="87503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668717" name="Picture 4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9" y="1911574"/>
            <a:ext cx="570971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8722" name="Picture 5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969" y="1911574"/>
            <a:ext cx="570971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8723" name="Text Box 51"/>
          <p:cNvSpPr txBox="1">
            <a:spLocks noChangeArrowheads="1"/>
          </p:cNvSpPr>
          <p:nvPr/>
        </p:nvSpPr>
        <p:spPr bwMode="auto">
          <a:xfrm>
            <a:off x="582859" y="1536924"/>
            <a:ext cx="6591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IPv6</a:t>
            </a:r>
          </a:p>
        </p:txBody>
      </p:sp>
      <p:sp>
        <p:nvSpPr>
          <p:cNvPr id="668724" name="Text Box 52"/>
          <p:cNvSpPr txBox="1">
            <a:spLocks noChangeArrowheads="1"/>
          </p:cNvSpPr>
          <p:nvPr/>
        </p:nvSpPr>
        <p:spPr bwMode="auto">
          <a:xfrm>
            <a:off x="9078539" y="1536924"/>
            <a:ext cx="6591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>
                <a:solidFill>
                  <a:srgbClr val="000099"/>
                </a:solidFill>
                <a:latin typeface="+mn-lt"/>
                <a:ea typeface="黑体" pitchFamily="2" charset="-122"/>
              </a:rPr>
              <a:t>IPv6</a:t>
            </a:r>
          </a:p>
        </p:txBody>
      </p:sp>
      <p:sp>
        <p:nvSpPr>
          <p:cNvPr id="668725" name="Text Box 53"/>
          <p:cNvSpPr txBox="1">
            <a:spLocks noChangeArrowheads="1"/>
          </p:cNvSpPr>
          <p:nvPr/>
        </p:nvSpPr>
        <p:spPr bwMode="auto">
          <a:xfrm>
            <a:off x="307693" y="1900387"/>
            <a:ext cx="3321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668730" name="Text Box 58"/>
          <p:cNvSpPr txBox="1">
            <a:spLocks noChangeArrowheads="1"/>
          </p:cNvSpPr>
          <p:nvPr/>
        </p:nvSpPr>
        <p:spPr bwMode="auto">
          <a:xfrm>
            <a:off x="8913440" y="1844824"/>
            <a:ext cx="3097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F</a:t>
            </a:r>
          </a:p>
        </p:txBody>
      </p:sp>
      <p:sp>
        <p:nvSpPr>
          <p:cNvPr id="668731" name="Line 59"/>
          <p:cNvSpPr>
            <a:spLocks noChangeShapeType="1"/>
          </p:cNvSpPr>
          <p:nvPr/>
        </p:nvSpPr>
        <p:spPr bwMode="auto">
          <a:xfrm>
            <a:off x="830510" y="2735425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32" name="Line 60"/>
          <p:cNvSpPr>
            <a:spLocks noChangeShapeType="1"/>
          </p:cNvSpPr>
          <p:nvPr/>
        </p:nvSpPr>
        <p:spPr bwMode="auto">
          <a:xfrm>
            <a:off x="3141910" y="2735425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33" name="Line 61"/>
          <p:cNvSpPr>
            <a:spLocks noChangeShapeType="1"/>
          </p:cNvSpPr>
          <p:nvPr/>
        </p:nvSpPr>
        <p:spPr bwMode="auto">
          <a:xfrm>
            <a:off x="6196260" y="2735425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34" name="Line 62"/>
          <p:cNvSpPr>
            <a:spLocks noChangeShapeType="1"/>
          </p:cNvSpPr>
          <p:nvPr/>
        </p:nvSpPr>
        <p:spPr bwMode="auto">
          <a:xfrm>
            <a:off x="8425110" y="2735425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35" name="Text Box 63"/>
          <p:cNvSpPr txBox="1">
            <a:spLocks noChangeArrowheads="1"/>
          </p:cNvSpPr>
          <p:nvPr/>
        </p:nvSpPr>
        <p:spPr bwMode="auto">
          <a:xfrm>
            <a:off x="5033680" y="334502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668736" name="Text Box 64"/>
          <p:cNvSpPr txBox="1">
            <a:spLocks noChangeArrowheads="1"/>
          </p:cNvSpPr>
          <p:nvPr/>
        </p:nvSpPr>
        <p:spPr bwMode="auto">
          <a:xfrm>
            <a:off x="2897699" y="4653136"/>
            <a:ext cx="16081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IPv4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668737" name="Text Box 65"/>
          <p:cNvSpPr txBox="1">
            <a:spLocks noChangeArrowheads="1"/>
          </p:cNvSpPr>
          <p:nvPr/>
        </p:nvSpPr>
        <p:spPr bwMode="auto">
          <a:xfrm>
            <a:off x="5859180" y="4653136"/>
            <a:ext cx="16081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IPv4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668752" name="Rectangle 80"/>
          <p:cNvSpPr>
            <a:spLocks noChangeArrowheads="1"/>
          </p:cNvSpPr>
          <p:nvPr/>
        </p:nvSpPr>
        <p:spPr bwMode="auto">
          <a:xfrm>
            <a:off x="3040442" y="2887825"/>
            <a:ext cx="1403350" cy="16176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53" name="Text Box 81"/>
          <p:cNvSpPr txBox="1">
            <a:spLocks noChangeArrowheads="1"/>
          </p:cNvSpPr>
          <p:nvPr/>
        </p:nvSpPr>
        <p:spPr bwMode="auto">
          <a:xfrm>
            <a:off x="3040442" y="2887826"/>
            <a:ext cx="150481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源地址：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E</a:t>
            </a:r>
          </a:p>
          <a:p>
            <a:endParaRPr kumimoji="1" lang="en-US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endParaRPr kumimoji="1" lang="en-US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54" name="Rectangle 82"/>
          <p:cNvSpPr>
            <a:spLocks noChangeArrowheads="1"/>
          </p:cNvSpPr>
          <p:nvPr/>
        </p:nvSpPr>
        <p:spPr bwMode="auto">
          <a:xfrm>
            <a:off x="3159107" y="3486314"/>
            <a:ext cx="1155700" cy="8143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55" name="Text Box 83"/>
          <p:cNvSpPr txBox="1">
            <a:spLocks noChangeArrowheads="1"/>
          </p:cNvSpPr>
          <p:nvPr/>
        </p:nvSpPr>
        <p:spPr bwMode="auto">
          <a:xfrm>
            <a:off x="3321370" y="3573016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IPv6</a:t>
            </a:r>
          </a:p>
          <a:p>
            <a:pPr algn="ctr"/>
            <a:r>
              <a:rPr kumimoji="1"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668756" name="AutoShape 84"/>
          <p:cNvSpPr>
            <a:spLocks noChangeArrowheads="1"/>
          </p:cNvSpPr>
          <p:nvPr/>
        </p:nvSpPr>
        <p:spPr bwMode="auto">
          <a:xfrm>
            <a:off x="2151310" y="3717032"/>
            <a:ext cx="123825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60" name="Text Box 88"/>
          <p:cNvSpPr txBox="1">
            <a:spLocks noChangeArrowheads="1"/>
          </p:cNvSpPr>
          <p:nvPr/>
        </p:nvSpPr>
        <p:spPr bwMode="auto">
          <a:xfrm>
            <a:off x="7171417" y="1126485"/>
            <a:ext cx="13099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双协议栈</a:t>
            </a:r>
          </a:p>
          <a:p>
            <a:pPr algn="ctr"/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IPv6/IPv4</a:t>
            </a:r>
          </a:p>
        </p:txBody>
      </p:sp>
      <p:sp>
        <p:nvSpPr>
          <p:cNvPr id="668762" name="Rectangle 90"/>
          <p:cNvSpPr>
            <a:spLocks noChangeArrowheads="1"/>
          </p:cNvSpPr>
          <p:nvPr/>
        </p:nvSpPr>
        <p:spPr bwMode="auto">
          <a:xfrm>
            <a:off x="646492" y="2887825"/>
            <a:ext cx="1403350" cy="16176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63" name="Text Box 91"/>
          <p:cNvSpPr txBox="1">
            <a:spLocks noChangeArrowheads="1"/>
          </p:cNvSpPr>
          <p:nvPr/>
        </p:nvSpPr>
        <p:spPr bwMode="auto">
          <a:xfrm>
            <a:off x="646492" y="2887826"/>
            <a:ext cx="1518576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流标号：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源地址：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F</a:t>
            </a:r>
          </a:p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……</a:t>
            </a:r>
          </a:p>
          <a:p>
            <a:endParaRPr kumimoji="1" lang="en-US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   </a:t>
            </a:r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数据部分</a:t>
            </a:r>
          </a:p>
        </p:txBody>
      </p:sp>
      <p:sp>
        <p:nvSpPr>
          <p:cNvPr id="668764" name="Text Box 92"/>
          <p:cNvSpPr txBox="1">
            <a:spLocks noChangeArrowheads="1"/>
          </p:cNvSpPr>
          <p:nvPr/>
        </p:nvSpPr>
        <p:spPr bwMode="auto">
          <a:xfrm>
            <a:off x="541585" y="4524538"/>
            <a:ext cx="16081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IPv6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668765" name="Line 93"/>
          <p:cNvSpPr>
            <a:spLocks noChangeShapeType="1"/>
          </p:cNvSpPr>
          <p:nvPr/>
        </p:nvSpPr>
        <p:spPr bwMode="auto">
          <a:xfrm>
            <a:off x="665410" y="3972087"/>
            <a:ext cx="13569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66" name="Line 94"/>
          <p:cNvSpPr>
            <a:spLocks noChangeShapeType="1"/>
          </p:cNvSpPr>
          <p:nvPr/>
        </p:nvSpPr>
        <p:spPr bwMode="auto">
          <a:xfrm>
            <a:off x="2068760" y="2927513"/>
            <a:ext cx="1090348" cy="5746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67" name="Line 95"/>
          <p:cNvSpPr>
            <a:spLocks noChangeShapeType="1"/>
          </p:cNvSpPr>
          <p:nvPr/>
        </p:nvSpPr>
        <p:spPr bwMode="auto">
          <a:xfrm flipV="1">
            <a:off x="2068760" y="4300702"/>
            <a:ext cx="1100596" cy="239711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68" name="Rectangle 96"/>
          <p:cNvSpPr>
            <a:spLocks noChangeArrowheads="1"/>
          </p:cNvSpPr>
          <p:nvPr/>
        </p:nvSpPr>
        <p:spPr bwMode="auto">
          <a:xfrm>
            <a:off x="8177460" y="2887825"/>
            <a:ext cx="1403350" cy="16176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69" name="Text Box 97"/>
          <p:cNvSpPr txBox="1">
            <a:spLocks noChangeArrowheads="1"/>
          </p:cNvSpPr>
          <p:nvPr/>
        </p:nvSpPr>
        <p:spPr bwMode="auto">
          <a:xfrm>
            <a:off x="8177460" y="2887826"/>
            <a:ext cx="1540933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流标号：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源地址：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F</a:t>
            </a:r>
          </a:p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……</a:t>
            </a:r>
          </a:p>
          <a:p>
            <a:endParaRPr kumimoji="1" lang="en-US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   </a:t>
            </a:r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数据部分</a:t>
            </a:r>
          </a:p>
        </p:txBody>
      </p:sp>
      <p:sp>
        <p:nvSpPr>
          <p:cNvPr id="668770" name="Text Box 98"/>
          <p:cNvSpPr txBox="1">
            <a:spLocks noChangeArrowheads="1"/>
          </p:cNvSpPr>
          <p:nvPr/>
        </p:nvSpPr>
        <p:spPr bwMode="auto">
          <a:xfrm>
            <a:off x="8072553" y="4524538"/>
            <a:ext cx="16081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IPv6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668771" name="Line 99"/>
          <p:cNvSpPr>
            <a:spLocks noChangeShapeType="1"/>
          </p:cNvSpPr>
          <p:nvPr/>
        </p:nvSpPr>
        <p:spPr bwMode="auto">
          <a:xfrm>
            <a:off x="8196378" y="3972087"/>
            <a:ext cx="13569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72" name="Rectangle 100"/>
          <p:cNvSpPr>
            <a:spLocks noChangeArrowheads="1"/>
          </p:cNvSpPr>
          <p:nvPr/>
        </p:nvSpPr>
        <p:spPr bwMode="auto">
          <a:xfrm>
            <a:off x="5929692" y="2887825"/>
            <a:ext cx="1403350" cy="16176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73" name="Text Box 101"/>
          <p:cNvSpPr txBox="1">
            <a:spLocks noChangeArrowheads="1"/>
          </p:cNvSpPr>
          <p:nvPr/>
        </p:nvSpPr>
        <p:spPr bwMode="auto">
          <a:xfrm>
            <a:off x="5929692" y="2887826"/>
            <a:ext cx="150481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源地址：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目的地址：</a:t>
            </a:r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E</a:t>
            </a:r>
          </a:p>
          <a:p>
            <a:endParaRPr kumimoji="1" lang="en-US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endParaRPr kumimoji="1" lang="en-US" altLang="zh-CN" sz="16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74" name="Rectangle 102"/>
          <p:cNvSpPr>
            <a:spLocks noChangeArrowheads="1"/>
          </p:cNvSpPr>
          <p:nvPr/>
        </p:nvSpPr>
        <p:spPr bwMode="auto">
          <a:xfrm>
            <a:off x="6048357" y="3486314"/>
            <a:ext cx="1155700" cy="8143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75" name="Text Box 103"/>
          <p:cNvSpPr txBox="1">
            <a:spLocks noChangeArrowheads="1"/>
          </p:cNvSpPr>
          <p:nvPr/>
        </p:nvSpPr>
        <p:spPr bwMode="auto">
          <a:xfrm>
            <a:off x="6210620" y="3573016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IPv6</a:t>
            </a:r>
          </a:p>
          <a:p>
            <a:pPr algn="ctr"/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数据报</a:t>
            </a:r>
          </a:p>
        </p:txBody>
      </p:sp>
      <p:sp>
        <p:nvSpPr>
          <p:cNvPr id="668776" name="Line 104"/>
          <p:cNvSpPr>
            <a:spLocks noChangeShapeType="1"/>
          </p:cNvSpPr>
          <p:nvPr/>
        </p:nvSpPr>
        <p:spPr bwMode="auto">
          <a:xfrm flipV="1">
            <a:off x="7229855" y="2902113"/>
            <a:ext cx="971682" cy="5826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77" name="Line 105"/>
          <p:cNvSpPr>
            <a:spLocks noChangeShapeType="1"/>
          </p:cNvSpPr>
          <p:nvPr/>
        </p:nvSpPr>
        <p:spPr bwMode="auto">
          <a:xfrm>
            <a:off x="7186859" y="4300702"/>
            <a:ext cx="971683" cy="23177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78" name="AutoShape 106"/>
          <p:cNvSpPr>
            <a:spLocks noChangeArrowheads="1"/>
          </p:cNvSpPr>
          <p:nvPr/>
        </p:nvSpPr>
        <p:spPr bwMode="auto">
          <a:xfrm>
            <a:off x="7113240" y="3803812"/>
            <a:ext cx="1088297" cy="228600"/>
          </a:xfrm>
          <a:prstGeom prst="rightArrow">
            <a:avLst>
              <a:gd name="adj1" fmla="val 50000"/>
              <a:gd name="adj2" fmla="val 991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隧道技术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2649832" y="2204864"/>
            <a:ext cx="502286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8715" name="Text Box 43"/>
          <p:cNvSpPr txBox="1">
            <a:spLocks noChangeArrowheads="1"/>
          </p:cNvSpPr>
          <p:nvPr/>
        </p:nvSpPr>
        <p:spPr bwMode="auto">
          <a:xfrm>
            <a:off x="4664968" y="1413497"/>
            <a:ext cx="12987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IPv4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网络</a:t>
            </a:r>
          </a:p>
        </p:txBody>
      </p:sp>
      <p:pic>
        <p:nvPicPr>
          <p:cNvPr id="668718" name="Picture 4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4" y="1986186"/>
            <a:ext cx="56409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68719" name="Picture 4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18" y="1986186"/>
            <a:ext cx="56409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68720" name="Picture 4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18" y="1986186"/>
            <a:ext cx="56409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68721" name="Picture 4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252" y="1986186"/>
            <a:ext cx="56409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68726" name="Text Box 54"/>
          <p:cNvSpPr txBox="1">
            <a:spLocks noChangeArrowheads="1"/>
          </p:cNvSpPr>
          <p:nvPr/>
        </p:nvSpPr>
        <p:spPr bwMode="auto">
          <a:xfrm>
            <a:off x="2432720" y="1679032"/>
            <a:ext cx="3321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668727" name="Text Box 55"/>
          <p:cNvSpPr txBox="1">
            <a:spLocks noChangeArrowheads="1"/>
          </p:cNvSpPr>
          <p:nvPr/>
        </p:nvSpPr>
        <p:spPr bwMode="auto">
          <a:xfrm>
            <a:off x="4332826" y="1679032"/>
            <a:ext cx="3321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C</a:t>
            </a:r>
          </a:p>
        </p:txBody>
      </p:sp>
      <p:sp>
        <p:nvSpPr>
          <p:cNvPr id="668728" name="Text Box 56"/>
          <p:cNvSpPr txBox="1">
            <a:spLocks noChangeArrowheads="1"/>
          </p:cNvSpPr>
          <p:nvPr/>
        </p:nvSpPr>
        <p:spPr bwMode="auto">
          <a:xfrm>
            <a:off x="5817096" y="1679032"/>
            <a:ext cx="3321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D</a:t>
            </a:r>
          </a:p>
        </p:txBody>
      </p:sp>
      <p:sp>
        <p:nvSpPr>
          <p:cNvPr id="668729" name="Text Box 57"/>
          <p:cNvSpPr txBox="1">
            <a:spLocks noChangeArrowheads="1"/>
          </p:cNvSpPr>
          <p:nvPr/>
        </p:nvSpPr>
        <p:spPr bwMode="auto">
          <a:xfrm>
            <a:off x="7627209" y="1679032"/>
            <a:ext cx="3209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E</a:t>
            </a:r>
          </a:p>
        </p:txBody>
      </p:sp>
      <p:sp>
        <p:nvSpPr>
          <p:cNvPr id="668759" name="Text Box 87"/>
          <p:cNvSpPr txBox="1">
            <a:spLocks noChangeArrowheads="1"/>
          </p:cNvSpPr>
          <p:nvPr/>
        </p:nvSpPr>
        <p:spPr bwMode="auto">
          <a:xfrm>
            <a:off x="1928664" y="1124744"/>
            <a:ext cx="13099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双协议栈</a:t>
            </a:r>
          </a:p>
          <a:p>
            <a:pPr algn="ctr"/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IPv6/IPv4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83651" y="2420888"/>
            <a:ext cx="5242753" cy="3168352"/>
            <a:chOff x="2922487" y="2420888"/>
            <a:chExt cx="4622801" cy="2590800"/>
          </a:xfrm>
        </p:grpSpPr>
        <p:sp>
          <p:nvSpPr>
            <p:cNvPr id="113" name="Line 55"/>
            <p:cNvSpPr>
              <a:spLocks noChangeShapeType="1"/>
            </p:cNvSpPr>
            <p:nvPr/>
          </p:nvSpPr>
          <p:spPr bwMode="auto">
            <a:xfrm>
              <a:off x="2922487" y="2420888"/>
              <a:ext cx="0" cy="2590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7545288" y="2420888"/>
              <a:ext cx="0" cy="2590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15" name="Line 70"/>
          <p:cNvSpPr>
            <a:spLocks noChangeShapeType="1"/>
          </p:cNvSpPr>
          <p:nvPr/>
        </p:nvSpPr>
        <p:spPr bwMode="auto">
          <a:xfrm>
            <a:off x="2598791" y="5274950"/>
            <a:ext cx="5162521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8738" name="Text Box 66"/>
          <p:cNvSpPr txBox="1">
            <a:spLocks noChangeArrowheads="1"/>
          </p:cNvSpPr>
          <p:nvPr/>
        </p:nvSpPr>
        <p:spPr bwMode="auto">
          <a:xfrm>
            <a:off x="4664299" y="5058926"/>
            <a:ext cx="136792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IPv4 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网络 </a:t>
            </a:r>
            <a:endParaRPr kumimoji="1" lang="zh-CN" altLang="en-US" sz="20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55683" y="5631631"/>
            <a:ext cx="6569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使用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隧道技术进行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从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IPv4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到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IPv6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过渡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23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4.6.4  </a:t>
            </a:r>
            <a:r>
              <a:rPr lang="en-US" altLang="zh-CN" dirty="0" smtClean="0"/>
              <a:t>ICMPv6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IPv6 </a:t>
            </a:r>
            <a:r>
              <a:rPr lang="zh-CN" altLang="zh-CN" dirty="0" smtClean="0"/>
              <a:t>也</a:t>
            </a:r>
            <a:r>
              <a:rPr lang="zh-CN" altLang="zh-CN" dirty="0"/>
              <a:t>不保证数据报的可靠交付，因为互联网中的路由器可能会丢弃数据报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因此</a:t>
            </a:r>
            <a:r>
              <a:rPr lang="en-US" altLang="zh-CN" dirty="0" smtClean="0"/>
              <a:t> IPv6 </a:t>
            </a:r>
            <a:r>
              <a:rPr lang="zh-CN" altLang="zh-CN" dirty="0" smtClean="0"/>
              <a:t>也</a:t>
            </a:r>
            <a:r>
              <a:rPr lang="zh-CN" altLang="zh-CN" dirty="0"/>
              <a:t>需要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 ICMP </a:t>
            </a:r>
            <a:r>
              <a:rPr lang="zh-CN" altLang="zh-CN" dirty="0" smtClean="0"/>
              <a:t>来</a:t>
            </a:r>
            <a:r>
              <a:rPr lang="zh-CN" altLang="zh-CN" dirty="0"/>
              <a:t>反馈一些差错信息。新的版本</a:t>
            </a:r>
            <a:r>
              <a:rPr lang="zh-CN" altLang="zh-CN" dirty="0" smtClean="0"/>
              <a:t>称为</a:t>
            </a:r>
            <a:r>
              <a:rPr lang="en-US" altLang="zh-CN" dirty="0" smtClean="0"/>
              <a:t> ICMPv6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226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4.6.4  ICMPv6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地址</a:t>
            </a:r>
            <a:r>
              <a:rPr lang="zh-CN" altLang="en-US" dirty="0"/>
              <a:t>解析协议 </a:t>
            </a:r>
            <a:r>
              <a:rPr lang="en-US" altLang="zh-CN" dirty="0"/>
              <a:t>ARP </a:t>
            </a:r>
            <a:r>
              <a:rPr lang="zh-CN" altLang="en-US" dirty="0"/>
              <a:t>和网际组管理协议 </a:t>
            </a:r>
            <a:r>
              <a:rPr lang="en-US" altLang="zh-CN" dirty="0"/>
              <a:t>IGMP </a:t>
            </a:r>
            <a:r>
              <a:rPr lang="zh-CN" altLang="en-US" dirty="0"/>
              <a:t>协议的功能都已被合并到 </a:t>
            </a:r>
            <a:r>
              <a:rPr lang="en-US" altLang="zh-CN" dirty="0"/>
              <a:t>ICMPv6 </a:t>
            </a:r>
            <a:r>
              <a:rPr lang="zh-CN" altLang="en-US" dirty="0"/>
              <a:t>中。 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1479568" y="4628653"/>
            <a:ext cx="269176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版本 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4 </a:t>
            </a:r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中的网络层</a:t>
            </a:r>
          </a:p>
        </p:txBody>
      </p:sp>
      <p:sp>
        <p:nvSpPr>
          <p:cNvPr id="669702" name="Rectangle 6"/>
          <p:cNvSpPr>
            <a:spLocks noChangeArrowheads="1"/>
          </p:cNvSpPr>
          <p:nvPr/>
        </p:nvSpPr>
        <p:spPr bwMode="auto">
          <a:xfrm>
            <a:off x="698459" y="2564904"/>
            <a:ext cx="4182533" cy="19780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9703" name="Rectangle 7"/>
          <p:cNvSpPr>
            <a:spLocks noChangeArrowheads="1"/>
          </p:cNvSpPr>
          <p:nvPr/>
        </p:nvSpPr>
        <p:spPr bwMode="auto">
          <a:xfrm>
            <a:off x="786169" y="2653803"/>
            <a:ext cx="997479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ICMP</a:t>
            </a:r>
          </a:p>
        </p:txBody>
      </p:sp>
      <p:sp>
        <p:nvSpPr>
          <p:cNvPr id="669704" name="Text Box 8"/>
          <p:cNvSpPr txBox="1">
            <a:spLocks noChangeArrowheads="1"/>
          </p:cNvSpPr>
          <p:nvPr/>
        </p:nvSpPr>
        <p:spPr bwMode="auto">
          <a:xfrm>
            <a:off x="2476724" y="3404690"/>
            <a:ext cx="9236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IPv4</a:t>
            </a:r>
          </a:p>
        </p:txBody>
      </p:sp>
      <p:sp>
        <p:nvSpPr>
          <p:cNvPr id="669705" name="Rectangle 9"/>
          <p:cNvSpPr>
            <a:spLocks noChangeArrowheads="1"/>
          </p:cNvSpPr>
          <p:nvPr/>
        </p:nvSpPr>
        <p:spPr bwMode="auto">
          <a:xfrm>
            <a:off x="3885234" y="4053978"/>
            <a:ext cx="908050" cy="488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ARP</a:t>
            </a:r>
          </a:p>
        </p:txBody>
      </p:sp>
      <p:sp>
        <p:nvSpPr>
          <p:cNvPr id="669706" name="Rectangle 10"/>
          <p:cNvSpPr>
            <a:spLocks noChangeArrowheads="1"/>
          </p:cNvSpPr>
          <p:nvPr/>
        </p:nvSpPr>
        <p:spPr bwMode="auto">
          <a:xfrm>
            <a:off x="1831802" y="2653803"/>
            <a:ext cx="995759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IGMP</a:t>
            </a:r>
          </a:p>
        </p:txBody>
      </p:sp>
      <p:sp>
        <p:nvSpPr>
          <p:cNvPr id="669707" name="Text Box 11"/>
          <p:cNvSpPr txBox="1">
            <a:spLocks noChangeArrowheads="1"/>
          </p:cNvSpPr>
          <p:nvPr/>
        </p:nvSpPr>
        <p:spPr bwMode="auto">
          <a:xfrm>
            <a:off x="6183205" y="4620715"/>
            <a:ext cx="269176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版本 </a:t>
            </a:r>
            <a:r>
              <a: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6 </a:t>
            </a:r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中的网络层</a:t>
            </a:r>
          </a:p>
        </p:txBody>
      </p:sp>
      <p:sp>
        <p:nvSpPr>
          <p:cNvPr id="669709" name="Rectangle 13"/>
          <p:cNvSpPr>
            <a:spLocks noChangeArrowheads="1"/>
          </p:cNvSpPr>
          <p:nvPr/>
        </p:nvSpPr>
        <p:spPr bwMode="auto">
          <a:xfrm>
            <a:off x="5313040" y="2564904"/>
            <a:ext cx="4182533" cy="19780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69710" name="Rectangle 14"/>
          <p:cNvSpPr>
            <a:spLocks noChangeArrowheads="1"/>
          </p:cNvSpPr>
          <p:nvPr/>
        </p:nvSpPr>
        <p:spPr bwMode="auto">
          <a:xfrm>
            <a:off x="5816939" y="2645866"/>
            <a:ext cx="1179777" cy="487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ICMPv6</a:t>
            </a:r>
          </a:p>
        </p:txBody>
      </p:sp>
      <p:sp>
        <p:nvSpPr>
          <p:cNvPr id="669711" name="Text Box 15"/>
          <p:cNvSpPr txBox="1">
            <a:spLocks noChangeArrowheads="1"/>
          </p:cNvSpPr>
          <p:nvPr/>
        </p:nvSpPr>
        <p:spPr bwMode="auto">
          <a:xfrm>
            <a:off x="7091305" y="3396753"/>
            <a:ext cx="9236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0099"/>
                </a:solidFill>
                <a:latin typeface="+mn-lt"/>
                <a:ea typeface="黑体" pitchFamily="2" charset="-122"/>
              </a:rPr>
              <a:t>IPv6</a:t>
            </a:r>
          </a:p>
        </p:txBody>
      </p:sp>
      <p:sp>
        <p:nvSpPr>
          <p:cNvPr id="2" name="矩形 1"/>
          <p:cNvSpPr/>
          <p:nvPr/>
        </p:nvSpPr>
        <p:spPr>
          <a:xfrm>
            <a:off x="2456162" y="5229200"/>
            <a:ext cx="4993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新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旧版本中的网络层的比较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73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三种路由选择协议比较</a:t>
            </a:r>
          </a:p>
        </p:txBody>
      </p:sp>
      <p:graphicFrame>
        <p:nvGraphicFramePr>
          <p:cNvPr id="45173" name="Group 117"/>
          <p:cNvGraphicFramePr>
            <a:graphicFrameLocks noGrp="1"/>
          </p:cNvGraphicFramePr>
          <p:nvPr>
            <p:ph idx="1"/>
          </p:nvPr>
        </p:nvGraphicFramePr>
        <p:xfrm>
          <a:off x="495300" y="1196975"/>
          <a:ext cx="9066342" cy="4702176"/>
        </p:xfrm>
        <a:graphic>
          <a:graphicData uri="http://schemas.openxmlformats.org/drawingml/2006/table">
            <a:tbl>
              <a:tblPr/>
              <a:tblGrid>
                <a:gridCol w="2523604"/>
                <a:gridCol w="2208576"/>
                <a:gridCol w="2208576"/>
                <a:gridCol w="2125586"/>
              </a:tblGrid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7557" marR="97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IGP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EGP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分布式</a:t>
                      </a:r>
                    </a:p>
                  </a:txBody>
                  <a:tcPr marL="97557" marR="97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RIP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OSPF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BGP-4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原理（基于）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7557" marR="97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距离向量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链路状态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路径向量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协议三要点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(Who/What/Time)</a:t>
                      </a: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7557" marR="975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相邻路由器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所有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BGP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发言人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所有路由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相邻链路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全部、变化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固定间隔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变化时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变化时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传送（调用）</a:t>
                      </a:r>
                    </a:p>
                  </a:txBody>
                  <a:tcPr marL="97557" marR="97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UDP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IP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TCP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特点</a:t>
                      </a:r>
                    </a:p>
                  </a:txBody>
                  <a:tcPr marL="97557" marR="97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小规模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分区域</a:t>
                      </a: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域间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7557" marR="97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ICMPv6 </a:t>
            </a:r>
            <a:r>
              <a:rPr lang="zh-CN" altLang="en-US"/>
              <a:t>报文的分类</a:t>
            </a:r>
            <a:endParaRPr lang="zh-CN" altLang="en-US" sz="4800">
              <a:solidFill>
                <a:srgbClr val="0000CC"/>
              </a:solidFill>
              <a:latin typeface="黑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CMPv6 </a:t>
            </a:r>
            <a:r>
              <a:rPr lang="zh-CN" altLang="zh-CN" dirty="0" smtClean="0"/>
              <a:t>是</a:t>
            </a:r>
            <a:r>
              <a:rPr lang="zh-CN" altLang="zh-CN" dirty="0"/>
              <a:t>面向报文的协议，它利用报文来报告差错，获取信息，探测邻站或管理多播通信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ICMPv6 </a:t>
            </a:r>
            <a:r>
              <a:rPr lang="zh-CN" altLang="zh-CN" dirty="0" smtClean="0"/>
              <a:t>还</a:t>
            </a:r>
            <a:r>
              <a:rPr lang="zh-CN" altLang="zh-CN" dirty="0"/>
              <a:t>增加了几个定义报文的功能及含义的其他协议。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12698" y="5805264"/>
            <a:ext cx="3940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+mn-lt"/>
                <a:ea typeface="黑体" pitchFamily="2" charset="-122"/>
              </a:rPr>
              <a:t>ICMPv6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报文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的分类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52962" y="3140968"/>
            <a:ext cx="8760116" cy="2590547"/>
            <a:chOff x="752962" y="3140968"/>
            <a:chExt cx="8760116" cy="2590547"/>
          </a:xfrm>
        </p:grpSpPr>
        <p:grpSp>
          <p:nvGrpSpPr>
            <p:cNvPr id="4" name="组合 3"/>
            <p:cNvGrpSpPr/>
            <p:nvPr/>
          </p:nvGrpSpPr>
          <p:grpSpPr>
            <a:xfrm>
              <a:off x="776536" y="3140968"/>
              <a:ext cx="8736542" cy="1977009"/>
              <a:chOff x="752962" y="3212976"/>
              <a:chExt cx="8736542" cy="2265041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4034325" y="3212976"/>
                <a:ext cx="1730110" cy="568612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 dirty="0" smtClean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ICMPv6 </a:t>
                </a:r>
                <a:r>
                  <a:rPr kumimoji="1" lang="zh-CN" altLang="en-US" sz="2000" b="1" dirty="0" smtClean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报文</a:t>
                </a:r>
                <a:endPara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752962" y="4435637"/>
                <a:ext cx="1638962" cy="57753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差错报文</a:t>
                </a:r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7305369" y="4435637"/>
                <a:ext cx="2184135" cy="577539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组成员关系报文</a:t>
                </a:r>
              </a:p>
            </p:txBody>
          </p:sp>
          <p:sp>
            <p:nvSpPr>
              <p:cNvPr id="979976" name="Rectangle 8"/>
              <p:cNvSpPr>
                <a:spLocks noChangeArrowheads="1"/>
              </p:cNvSpPr>
              <p:nvPr/>
            </p:nvSpPr>
            <p:spPr bwMode="auto">
              <a:xfrm>
                <a:off x="5043843" y="4435637"/>
                <a:ext cx="1871133" cy="577539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邻站发现报文</a:t>
                </a:r>
              </a:p>
            </p:txBody>
          </p:sp>
          <p:sp>
            <p:nvSpPr>
              <p:cNvPr id="979977" name="Rectangle 9"/>
              <p:cNvSpPr>
                <a:spLocks noChangeArrowheads="1"/>
              </p:cNvSpPr>
              <p:nvPr/>
            </p:nvSpPr>
            <p:spPr bwMode="auto">
              <a:xfrm>
                <a:off x="2969775" y="4435637"/>
                <a:ext cx="1638961" cy="577539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0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信息报文</a:t>
                </a:r>
              </a:p>
            </p:txBody>
          </p:sp>
          <p:sp>
            <p:nvSpPr>
              <p:cNvPr id="979978" name="Freeform 10"/>
              <p:cNvSpPr>
                <a:spLocks/>
              </p:cNvSpPr>
              <p:nvPr/>
            </p:nvSpPr>
            <p:spPr bwMode="auto">
              <a:xfrm>
                <a:off x="1573304" y="4108613"/>
                <a:ext cx="6836171" cy="327025"/>
              </a:xfrm>
              <a:custGeom>
                <a:avLst/>
                <a:gdLst>
                  <a:gd name="T0" fmla="*/ 0 w 3311"/>
                  <a:gd name="T1" fmla="*/ 136 h 136"/>
                  <a:gd name="T2" fmla="*/ 0 w 3311"/>
                  <a:gd name="T3" fmla="*/ 0 h 136"/>
                  <a:gd name="T4" fmla="*/ 3311 w 3311"/>
                  <a:gd name="T5" fmla="*/ 0 h 136"/>
                  <a:gd name="T6" fmla="*/ 3311 w 3311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11" h="136">
                    <a:moveTo>
                      <a:pt x="0" y="136"/>
                    </a:moveTo>
                    <a:lnTo>
                      <a:pt x="0" y="0"/>
                    </a:lnTo>
                    <a:lnTo>
                      <a:pt x="3311" y="0"/>
                    </a:lnTo>
                    <a:lnTo>
                      <a:pt x="3311" y="136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79979" name="Line 11"/>
              <p:cNvSpPr>
                <a:spLocks noChangeShapeType="1"/>
              </p:cNvSpPr>
              <p:nvPr/>
            </p:nvSpPr>
            <p:spPr bwMode="auto">
              <a:xfrm>
                <a:off x="3784955" y="4108613"/>
                <a:ext cx="0" cy="327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79980" name="Line 12"/>
              <p:cNvSpPr>
                <a:spLocks noChangeShapeType="1"/>
              </p:cNvSpPr>
              <p:nvPr/>
            </p:nvSpPr>
            <p:spPr bwMode="auto">
              <a:xfrm>
                <a:off x="6039602" y="4108613"/>
                <a:ext cx="0" cy="327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79981" name="Line 13"/>
              <p:cNvSpPr>
                <a:spLocks noChangeShapeType="1"/>
              </p:cNvSpPr>
              <p:nvPr/>
            </p:nvSpPr>
            <p:spPr bwMode="auto">
              <a:xfrm>
                <a:off x="4907979" y="3781588"/>
                <a:ext cx="0" cy="327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79982" name="Text Box 14"/>
              <p:cNvSpPr txBox="1">
                <a:spLocks noChangeArrowheads="1"/>
              </p:cNvSpPr>
              <p:nvPr/>
            </p:nvSpPr>
            <p:spPr bwMode="auto">
              <a:xfrm>
                <a:off x="5372592" y="5016352"/>
                <a:ext cx="133402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ND </a:t>
                </a:r>
                <a:r>
                  <a:rPr kumimoji="1" lang="zh-CN" altLang="en-US" sz="2400" b="1" dirty="0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协议</a:t>
                </a:r>
              </a:p>
            </p:txBody>
          </p:sp>
          <p:sp>
            <p:nvSpPr>
              <p:cNvPr id="979983" name="Text Box 15"/>
              <p:cNvSpPr txBox="1">
                <a:spLocks noChangeArrowheads="1"/>
              </p:cNvSpPr>
              <p:nvPr/>
            </p:nvSpPr>
            <p:spPr bwMode="auto">
              <a:xfrm>
                <a:off x="7669694" y="5013176"/>
                <a:ext cx="155523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4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MLD </a:t>
                </a:r>
                <a:r>
                  <a:rPr kumimoji="1" lang="zh-CN" altLang="en-US" sz="2400" b="1">
                    <a:solidFill>
                      <a:srgbClr val="000099"/>
                    </a:solidFill>
                    <a:latin typeface="+mn-lt"/>
                    <a:ea typeface="黑体" pitchFamily="2" charset="-122"/>
                  </a:rPr>
                  <a:t>协议</a:t>
                </a: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752962" y="5085184"/>
              <a:ext cx="545373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ND </a:t>
              </a:r>
              <a:r>
                <a:rPr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(Neighbor-Discovery</a:t>
              </a:r>
              <a:r>
                <a:rPr lang="en-US" altLang="zh-CN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)</a:t>
              </a:r>
              <a:r>
                <a:rPr lang="zh-CN" altLang="en-US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：</a:t>
              </a:r>
              <a:r>
                <a:rPr lang="zh-CN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邻站</a:t>
              </a:r>
              <a:r>
                <a:rPr lang="zh-CN" altLang="zh-CN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发现</a:t>
              </a:r>
              <a:endParaRPr lang="en-US" altLang="zh-CN" b="1" dirty="0" smtClean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r>
                <a:rPr lang="en-US" altLang="zh-CN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MLD </a:t>
              </a:r>
              <a:r>
                <a:rPr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(Multicast Listener Delivery</a:t>
              </a:r>
              <a:r>
                <a:rPr lang="en-US" altLang="zh-CN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)</a:t>
              </a:r>
              <a:r>
                <a:rPr lang="zh-CN" altLang="en-US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：</a:t>
              </a:r>
              <a:r>
                <a:rPr lang="zh-CN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多播听众交付</a:t>
              </a:r>
              <a:endParaRPr lang="zh-CN" altLang="en-US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769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  </a:t>
            </a:r>
            <a:r>
              <a:rPr lang="en-US" altLang="zh-CN" dirty="0" smtClean="0"/>
              <a:t>IP </a:t>
            </a:r>
            <a:r>
              <a:rPr lang="zh-CN" altLang="zh-CN" dirty="0" smtClean="0"/>
              <a:t>多</a:t>
            </a:r>
            <a:r>
              <a:rPr lang="zh-CN" altLang="zh-CN" dirty="0"/>
              <a:t>播</a:t>
            </a:r>
            <a:endParaRPr lang="zh-CN" altLang="en-US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4.7.1  </a:t>
            </a:r>
            <a:r>
              <a:rPr lang="en-US" altLang="zh-CN" dirty="0" smtClean="0"/>
              <a:t>IP </a:t>
            </a:r>
            <a:r>
              <a:rPr lang="zh-CN" altLang="zh-CN" dirty="0" smtClean="0"/>
              <a:t>多</a:t>
            </a:r>
            <a:r>
              <a:rPr lang="zh-CN" altLang="zh-CN" dirty="0"/>
              <a:t>播的基本概念</a:t>
            </a:r>
          </a:p>
          <a:p>
            <a:r>
              <a:rPr lang="en-US" altLang="zh-CN" dirty="0" smtClean="0"/>
              <a:t>4.7.2  </a:t>
            </a:r>
            <a:r>
              <a:rPr lang="zh-CN" altLang="zh-CN" dirty="0"/>
              <a:t>在局域网上进行硬件多播</a:t>
            </a:r>
          </a:p>
          <a:p>
            <a:r>
              <a:rPr lang="en-US" altLang="zh-CN" dirty="0" smtClean="0"/>
              <a:t>4.7.3  </a:t>
            </a:r>
            <a:r>
              <a:rPr lang="zh-CN" altLang="zh-CN" sz="3100" dirty="0"/>
              <a:t>网际组管理</a:t>
            </a:r>
            <a:r>
              <a:rPr lang="zh-CN" altLang="zh-CN" sz="3100" dirty="0" smtClean="0"/>
              <a:t>协议</a:t>
            </a:r>
            <a:r>
              <a:rPr lang="en-US" altLang="zh-CN" sz="3100" dirty="0" smtClean="0"/>
              <a:t> IGMP </a:t>
            </a:r>
            <a:r>
              <a:rPr lang="zh-CN" altLang="zh-CN" sz="3100" dirty="0" smtClean="0"/>
              <a:t>和</a:t>
            </a:r>
            <a:r>
              <a:rPr lang="zh-CN" altLang="zh-CN" sz="3100" dirty="0"/>
              <a:t>多播</a:t>
            </a:r>
            <a:r>
              <a:rPr lang="zh-CN" altLang="zh-CN" sz="3100" dirty="0" smtClean="0"/>
              <a:t>路由选择协议</a:t>
            </a:r>
            <a:endParaRPr lang="zh-CN" altLang="en-US" sz="31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4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4.7.1  </a:t>
            </a:r>
            <a:r>
              <a:rPr lang="en-US" altLang="zh-CN" dirty="0" smtClean="0"/>
              <a:t>IP </a:t>
            </a:r>
            <a:r>
              <a:rPr lang="zh-CN" altLang="zh-CN" dirty="0" smtClean="0"/>
              <a:t>多</a:t>
            </a:r>
            <a:r>
              <a:rPr lang="zh-CN" altLang="zh-CN" dirty="0"/>
              <a:t>播的基本概念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IP </a:t>
            </a:r>
            <a:r>
              <a:rPr lang="zh-CN" altLang="zh-CN" dirty="0" smtClean="0">
                <a:solidFill>
                  <a:srgbClr val="FF0000"/>
                </a:solidFill>
              </a:rPr>
              <a:t>多播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multicast</a:t>
            </a:r>
            <a:r>
              <a:rPr lang="zh-CN" altLang="zh-CN" dirty="0"/>
              <a:t>，以前曾译为</a:t>
            </a:r>
            <a:r>
              <a:rPr lang="zh-CN" altLang="zh-CN" dirty="0">
                <a:solidFill>
                  <a:srgbClr val="FF0000"/>
                </a:solidFill>
              </a:rPr>
              <a:t>组播</a:t>
            </a:r>
            <a:r>
              <a:rPr lang="en-US" altLang="zh-CN" dirty="0" smtClean="0"/>
              <a:t>) </a:t>
            </a:r>
            <a:r>
              <a:rPr lang="zh-CN" altLang="zh-CN" dirty="0" smtClean="0"/>
              <a:t>已</a:t>
            </a:r>
            <a:r>
              <a:rPr lang="zh-CN" altLang="zh-CN" dirty="0"/>
              <a:t>成为互联网的一个热门课题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目的：</a:t>
            </a:r>
            <a:r>
              <a:rPr lang="zh-CN" altLang="en-US" dirty="0" smtClean="0"/>
              <a:t>更好第支持</a:t>
            </a:r>
            <a:r>
              <a:rPr lang="zh-CN" altLang="en-US" dirty="0" smtClean="0">
                <a:solidFill>
                  <a:srgbClr val="FF0000"/>
                </a:solidFill>
              </a:rPr>
              <a:t>一对多</a:t>
            </a:r>
            <a:r>
              <a:rPr lang="zh-CN" altLang="en-US" dirty="0">
                <a:solidFill>
                  <a:srgbClr val="FF0000"/>
                </a:solidFill>
              </a:rPr>
              <a:t>通信。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一对多</a:t>
            </a:r>
            <a:r>
              <a:rPr lang="zh-CN" altLang="en-US" dirty="0" smtClean="0"/>
              <a:t>通信：</a:t>
            </a:r>
            <a:r>
              <a:rPr lang="zh-CN" altLang="zh-CN" dirty="0"/>
              <a:t>一个源点发送到许多个</a:t>
            </a:r>
            <a:r>
              <a:rPr lang="zh-CN" altLang="zh-CN" dirty="0" smtClean="0"/>
              <a:t>终点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例如，实时信息的交付（如新闻、股市行情等），软件更新，交互式</a:t>
            </a:r>
            <a:r>
              <a:rPr lang="zh-CN" altLang="zh-CN" dirty="0" smtClean="0"/>
              <a:t>会议</a:t>
            </a:r>
            <a:r>
              <a:rPr lang="zh-CN" altLang="en-US" dirty="0" smtClean="0"/>
              <a:t>及其他多媒体通信。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62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599" name="Rectangle 1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zh-CN" dirty="0" smtClean="0"/>
              <a:t>多</a:t>
            </a:r>
            <a:r>
              <a:rPr lang="zh-CN" altLang="zh-CN" dirty="0"/>
              <a:t>播可大大节约网络资源</a:t>
            </a:r>
            <a:endParaRPr lang="zh-CN" altLang="en-US" sz="4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560512" y="1196752"/>
            <a:ext cx="5914746" cy="5021495"/>
            <a:chOff x="704528" y="1196752"/>
            <a:chExt cx="5914746" cy="5021495"/>
          </a:xfrm>
        </p:grpSpPr>
        <p:sp>
          <p:nvSpPr>
            <p:cNvPr id="1001549" name="Line 77"/>
            <p:cNvSpPr>
              <a:spLocks noChangeShapeType="1"/>
            </p:cNvSpPr>
            <p:nvPr/>
          </p:nvSpPr>
          <p:spPr bwMode="auto">
            <a:xfrm>
              <a:off x="2355672" y="4854351"/>
              <a:ext cx="0" cy="361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1001555" name="Picture 8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917" y="5078189"/>
              <a:ext cx="650081" cy="569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1524" name="Line 52"/>
            <p:cNvSpPr>
              <a:spLocks noChangeShapeType="1"/>
            </p:cNvSpPr>
            <p:nvPr/>
          </p:nvSpPr>
          <p:spPr bwMode="auto">
            <a:xfrm flipV="1">
              <a:off x="2075345" y="3131914"/>
              <a:ext cx="1401631" cy="906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25" name="Line 53"/>
            <p:cNvSpPr>
              <a:spLocks noChangeShapeType="1"/>
            </p:cNvSpPr>
            <p:nvPr/>
          </p:nvSpPr>
          <p:spPr bwMode="auto">
            <a:xfrm flipV="1">
              <a:off x="3571564" y="1952401"/>
              <a:ext cx="0" cy="996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26" name="Line 54"/>
            <p:cNvSpPr>
              <a:spLocks noChangeShapeType="1"/>
            </p:cNvSpPr>
            <p:nvPr/>
          </p:nvSpPr>
          <p:spPr bwMode="auto">
            <a:xfrm flipH="1" flipV="1">
              <a:off x="3571564" y="3131914"/>
              <a:ext cx="0" cy="906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27" name="Line 55"/>
            <p:cNvSpPr>
              <a:spLocks noChangeShapeType="1"/>
            </p:cNvSpPr>
            <p:nvPr/>
          </p:nvSpPr>
          <p:spPr bwMode="auto">
            <a:xfrm>
              <a:off x="5349828" y="4038377"/>
              <a:ext cx="0" cy="815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28" name="Line 56"/>
            <p:cNvSpPr>
              <a:spLocks noChangeShapeType="1"/>
            </p:cNvSpPr>
            <p:nvPr/>
          </p:nvSpPr>
          <p:spPr bwMode="auto">
            <a:xfrm flipV="1">
              <a:off x="3571564" y="4038377"/>
              <a:ext cx="0" cy="815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29" name="Line 57"/>
            <p:cNvSpPr>
              <a:spLocks noChangeShapeType="1"/>
            </p:cNvSpPr>
            <p:nvPr/>
          </p:nvSpPr>
          <p:spPr bwMode="auto">
            <a:xfrm>
              <a:off x="1982476" y="4038377"/>
              <a:ext cx="0" cy="815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30" name="Line 58"/>
            <p:cNvSpPr>
              <a:spLocks noChangeShapeType="1"/>
            </p:cNvSpPr>
            <p:nvPr/>
          </p:nvSpPr>
          <p:spPr bwMode="auto">
            <a:xfrm>
              <a:off x="3760741" y="3131914"/>
              <a:ext cx="1589088" cy="906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31" name="Text Box 59"/>
            <p:cNvSpPr txBox="1">
              <a:spLocks noChangeArrowheads="1"/>
            </p:cNvSpPr>
            <p:nvPr/>
          </p:nvSpPr>
          <p:spPr bwMode="auto">
            <a:xfrm>
              <a:off x="1496616" y="5695027"/>
              <a:ext cx="47516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共有 </a:t>
              </a:r>
              <a:r>
                <a:rPr kumimoji="1" lang="en-US" altLang="zh-CN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90 </a:t>
              </a:r>
              <a:r>
                <a:rPr kumimoji="1" lang="zh-CN" altLang="en-US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个主机接收视频节目</a:t>
              </a:r>
            </a:p>
          </p:txBody>
        </p:sp>
        <p:sp>
          <p:nvSpPr>
            <p:cNvPr id="1001532" name="AutoShape 60"/>
            <p:cNvSpPr>
              <a:spLocks noChangeArrowheads="1"/>
            </p:cNvSpPr>
            <p:nvPr/>
          </p:nvSpPr>
          <p:spPr bwMode="auto">
            <a:xfrm rot="5400000">
              <a:off x="3469634" y="2510210"/>
              <a:ext cx="504825" cy="211535"/>
            </a:xfrm>
            <a:prstGeom prst="rightArrow">
              <a:avLst>
                <a:gd name="adj1" fmla="val 37500"/>
                <a:gd name="adj2" fmla="val 103881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33" name="AutoShape 61"/>
            <p:cNvSpPr>
              <a:spLocks noChangeArrowheads="1"/>
            </p:cNvSpPr>
            <p:nvPr/>
          </p:nvSpPr>
          <p:spPr bwMode="auto">
            <a:xfrm rot="8740270">
              <a:off x="2446821" y="3362101"/>
              <a:ext cx="521097" cy="204788"/>
            </a:xfrm>
            <a:prstGeom prst="rightArrow">
              <a:avLst>
                <a:gd name="adj1" fmla="val 37500"/>
                <a:gd name="adj2" fmla="val 9437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1001534" name="Picture 6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475" y="2933476"/>
              <a:ext cx="533135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1535" name="Text Box 63"/>
            <p:cNvSpPr txBox="1">
              <a:spLocks noChangeArrowheads="1"/>
            </p:cNvSpPr>
            <p:nvPr/>
          </p:nvSpPr>
          <p:spPr bwMode="auto">
            <a:xfrm>
              <a:off x="2916324" y="2493739"/>
              <a:ext cx="521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36" name="Text Box 64"/>
            <p:cNvSpPr txBox="1">
              <a:spLocks noChangeArrowheads="1"/>
            </p:cNvSpPr>
            <p:nvPr/>
          </p:nvSpPr>
          <p:spPr bwMode="auto">
            <a:xfrm>
              <a:off x="2863010" y="3643089"/>
              <a:ext cx="521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37" name="Text Box 65"/>
            <p:cNvSpPr txBox="1">
              <a:spLocks noChangeArrowheads="1"/>
            </p:cNvSpPr>
            <p:nvPr/>
          </p:nvSpPr>
          <p:spPr bwMode="auto">
            <a:xfrm>
              <a:off x="4579362" y="3717701"/>
              <a:ext cx="521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4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38" name="Text Box 66"/>
            <p:cNvSpPr txBox="1">
              <a:spLocks noChangeArrowheads="1"/>
            </p:cNvSpPr>
            <p:nvPr/>
          </p:nvSpPr>
          <p:spPr bwMode="auto">
            <a:xfrm>
              <a:off x="1234368" y="3671664"/>
              <a:ext cx="521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39" name="Text Box 67"/>
            <p:cNvSpPr txBox="1">
              <a:spLocks noChangeArrowheads="1"/>
            </p:cNvSpPr>
            <p:nvPr/>
          </p:nvSpPr>
          <p:spPr bwMode="auto">
            <a:xfrm>
              <a:off x="704528" y="1196752"/>
              <a:ext cx="23871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视频服务器 </a:t>
              </a:r>
              <a:r>
                <a:rPr kumimoji="1" lang="en-US" altLang="zh-CN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</a:t>
              </a:r>
            </a:p>
          </p:txBody>
        </p:sp>
        <p:pic>
          <p:nvPicPr>
            <p:cNvPr id="1001540" name="Picture 68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503" y="3897090"/>
              <a:ext cx="531415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001541" name="Picture 6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475" y="3897090"/>
              <a:ext cx="533135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001542" name="Picture 7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151" y="3930427"/>
              <a:ext cx="531415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aphicFrame>
          <p:nvGraphicFramePr>
            <p:cNvPr id="1001543" name="Object 71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3800760376"/>
                </p:ext>
              </p:extLst>
            </p:nvPr>
          </p:nvGraphicFramePr>
          <p:xfrm>
            <a:off x="3200442" y="1233264"/>
            <a:ext cx="672438" cy="952500"/>
          </p:xfrm>
          <a:graphic>
            <a:graphicData uri="http://schemas.openxmlformats.org/presentationml/2006/ole">
              <p:oleObj spid="_x0000_s3085" name="Microsoft ClipArt Gallery" r:id="rId6" imgW="2735263" imgH="3825875" progId="">
                <p:embed/>
              </p:oleObj>
            </a:graphicData>
          </a:graphic>
        </p:graphicFrame>
        <p:sp>
          <p:nvSpPr>
            <p:cNvPr id="1001544" name="Line 72"/>
            <p:cNvSpPr>
              <a:spLocks noChangeShapeType="1"/>
            </p:cNvSpPr>
            <p:nvPr/>
          </p:nvSpPr>
          <p:spPr bwMode="auto">
            <a:xfrm>
              <a:off x="1138059" y="4854351"/>
              <a:ext cx="14979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45" name="Line 73"/>
            <p:cNvSpPr>
              <a:spLocks noChangeShapeType="1"/>
            </p:cNvSpPr>
            <p:nvPr/>
          </p:nvSpPr>
          <p:spPr bwMode="auto">
            <a:xfrm>
              <a:off x="2916324" y="4854351"/>
              <a:ext cx="14979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46" name="Line 74"/>
            <p:cNvSpPr>
              <a:spLocks noChangeShapeType="1"/>
            </p:cNvSpPr>
            <p:nvPr/>
          </p:nvSpPr>
          <p:spPr bwMode="auto">
            <a:xfrm>
              <a:off x="4694589" y="4854351"/>
              <a:ext cx="149621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47" name="AutoShape 75"/>
            <p:cNvSpPr>
              <a:spLocks noChangeArrowheads="1"/>
            </p:cNvSpPr>
            <p:nvPr/>
          </p:nvSpPr>
          <p:spPr bwMode="auto">
            <a:xfrm rot="1858546">
              <a:off x="4295596" y="3312889"/>
              <a:ext cx="522817" cy="206375"/>
            </a:xfrm>
            <a:prstGeom prst="rightArrow">
              <a:avLst>
                <a:gd name="adj1" fmla="val 37500"/>
                <a:gd name="adj2" fmla="val 93961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48" name="Line 76"/>
            <p:cNvSpPr>
              <a:spLocks noChangeShapeType="1"/>
            </p:cNvSpPr>
            <p:nvPr/>
          </p:nvSpPr>
          <p:spPr bwMode="auto">
            <a:xfrm>
              <a:off x="1421824" y="4854352"/>
              <a:ext cx="0" cy="454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50" name="Line 78"/>
            <p:cNvSpPr>
              <a:spLocks noChangeShapeType="1"/>
            </p:cNvSpPr>
            <p:nvPr/>
          </p:nvSpPr>
          <p:spPr bwMode="auto">
            <a:xfrm>
              <a:off x="3103780" y="4854352"/>
              <a:ext cx="0" cy="454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51" name="Line 79"/>
            <p:cNvSpPr>
              <a:spLocks noChangeShapeType="1"/>
            </p:cNvSpPr>
            <p:nvPr/>
          </p:nvSpPr>
          <p:spPr bwMode="auto">
            <a:xfrm>
              <a:off x="4133936" y="4854351"/>
              <a:ext cx="0" cy="361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52" name="Line 80"/>
            <p:cNvSpPr>
              <a:spLocks noChangeShapeType="1"/>
            </p:cNvSpPr>
            <p:nvPr/>
          </p:nvSpPr>
          <p:spPr bwMode="auto">
            <a:xfrm>
              <a:off x="4882045" y="4854351"/>
              <a:ext cx="0" cy="361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53" name="Line 81"/>
            <p:cNvSpPr>
              <a:spLocks noChangeShapeType="1"/>
            </p:cNvSpPr>
            <p:nvPr/>
          </p:nvSpPr>
          <p:spPr bwMode="auto">
            <a:xfrm>
              <a:off x="6003349" y="4854352"/>
              <a:ext cx="0" cy="454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1001554" name="Picture 8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070" y="5078189"/>
              <a:ext cx="650081" cy="569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1556" name="Picture 8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900" y="5078189"/>
              <a:ext cx="650081" cy="569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1557" name="Picture 8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137" y="5078189"/>
              <a:ext cx="650081" cy="569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1558" name="Picture 8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846" y="5078189"/>
              <a:ext cx="650081" cy="569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1559" name="Picture 8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1112" y="5078189"/>
              <a:ext cx="650081" cy="569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1560" name="Text Box 88"/>
            <p:cNvSpPr txBox="1">
              <a:spLocks noChangeArrowheads="1"/>
            </p:cNvSpPr>
            <p:nvPr/>
          </p:nvSpPr>
          <p:spPr bwMode="auto">
            <a:xfrm>
              <a:off x="1531891" y="4667026"/>
              <a:ext cx="646331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…</a:t>
              </a:r>
            </a:p>
          </p:txBody>
        </p:sp>
        <p:sp>
          <p:nvSpPr>
            <p:cNvPr id="1001561" name="Text Box 89"/>
            <p:cNvSpPr txBox="1">
              <a:spLocks noChangeArrowheads="1"/>
            </p:cNvSpPr>
            <p:nvPr/>
          </p:nvSpPr>
          <p:spPr bwMode="auto">
            <a:xfrm>
              <a:off x="5069503" y="4667026"/>
              <a:ext cx="646331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…</a:t>
              </a:r>
            </a:p>
          </p:txBody>
        </p:sp>
        <p:sp>
          <p:nvSpPr>
            <p:cNvPr id="1001562" name="Text Box 90"/>
            <p:cNvSpPr txBox="1">
              <a:spLocks noChangeArrowheads="1"/>
            </p:cNvSpPr>
            <p:nvPr/>
          </p:nvSpPr>
          <p:spPr bwMode="auto">
            <a:xfrm>
              <a:off x="3291239" y="4854351"/>
              <a:ext cx="636323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…</a:t>
              </a:r>
            </a:p>
          </p:txBody>
        </p:sp>
        <p:sp>
          <p:nvSpPr>
            <p:cNvPr id="1001563" name="Text Box 91"/>
            <p:cNvSpPr txBox="1">
              <a:spLocks noChangeArrowheads="1"/>
            </p:cNvSpPr>
            <p:nvPr/>
          </p:nvSpPr>
          <p:spPr bwMode="auto">
            <a:xfrm>
              <a:off x="2341913" y="4268564"/>
              <a:ext cx="922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30 </a:t>
              </a:r>
              <a:r>
                <a:rPr kumimoji="1" lang="zh-CN" altLang="en-US" sz="2400" b="1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个</a:t>
              </a:r>
            </a:p>
          </p:txBody>
        </p:sp>
        <p:sp>
          <p:nvSpPr>
            <p:cNvPr id="1001564" name="Text Box 92"/>
            <p:cNvSpPr txBox="1">
              <a:spLocks noChangeArrowheads="1"/>
            </p:cNvSpPr>
            <p:nvPr/>
          </p:nvSpPr>
          <p:spPr bwMode="auto">
            <a:xfrm>
              <a:off x="3877687" y="4220939"/>
              <a:ext cx="922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30 </a:t>
              </a:r>
              <a:r>
                <a:rPr kumimoji="1" lang="zh-CN" altLang="en-US" sz="2400" b="1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个</a:t>
              </a:r>
            </a:p>
          </p:txBody>
        </p:sp>
        <p:sp>
          <p:nvSpPr>
            <p:cNvPr id="1001565" name="Text Box 93"/>
            <p:cNvSpPr txBox="1">
              <a:spLocks noChangeArrowheads="1"/>
            </p:cNvSpPr>
            <p:nvPr/>
          </p:nvSpPr>
          <p:spPr bwMode="auto">
            <a:xfrm>
              <a:off x="5697227" y="4149501"/>
              <a:ext cx="922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30 </a:t>
              </a:r>
              <a:r>
                <a:rPr kumimoji="1" lang="zh-CN" altLang="en-US" sz="2400" b="1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个</a:t>
              </a:r>
            </a:p>
          </p:txBody>
        </p:sp>
        <p:sp>
          <p:nvSpPr>
            <p:cNvPr id="1001566" name="Text Box 94"/>
            <p:cNvSpPr txBox="1">
              <a:spLocks noChangeArrowheads="1"/>
            </p:cNvSpPr>
            <p:nvPr/>
          </p:nvSpPr>
          <p:spPr bwMode="auto">
            <a:xfrm>
              <a:off x="4735863" y="2925540"/>
              <a:ext cx="922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30 </a:t>
              </a:r>
              <a:r>
                <a:rPr kumimoji="1" lang="zh-CN" altLang="en-US" sz="2400" b="1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个</a:t>
              </a:r>
            </a:p>
          </p:txBody>
        </p:sp>
        <p:sp>
          <p:nvSpPr>
            <p:cNvPr id="1001567" name="Text Box 95"/>
            <p:cNvSpPr txBox="1">
              <a:spLocks noChangeArrowheads="1"/>
            </p:cNvSpPr>
            <p:nvPr/>
          </p:nvSpPr>
          <p:spPr bwMode="auto">
            <a:xfrm>
              <a:off x="3915523" y="3476401"/>
              <a:ext cx="922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30 </a:t>
              </a:r>
              <a:r>
                <a:rPr kumimoji="1" lang="zh-CN" altLang="en-US" sz="24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个</a:t>
              </a:r>
              <a:endPara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68" name="Text Box 96"/>
            <p:cNvSpPr txBox="1">
              <a:spLocks noChangeArrowheads="1"/>
            </p:cNvSpPr>
            <p:nvPr/>
          </p:nvSpPr>
          <p:spPr bwMode="auto">
            <a:xfrm>
              <a:off x="1693552" y="2925540"/>
              <a:ext cx="922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30 </a:t>
              </a:r>
              <a:r>
                <a:rPr kumimoji="1" lang="zh-CN" altLang="en-US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个</a:t>
              </a:r>
            </a:p>
          </p:txBody>
        </p:sp>
        <p:sp>
          <p:nvSpPr>
            <p:cNvPr id="1001569" name="Text Box 97"/>
            <p:cNvSpPr txBox="1">
              <a:spLocks noChangeArrowheads="1"/>
            </p:cNvSpPr>
            <p:nvPr/>
          </p:nvSpPr>
          <p:spPr bwMode="auto">
            <a:xfrm>
              <a:off x="3980875" y="2160364"/>
              <a:ext cx="922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90 </a:t>
              </a:r>
              <a:r>
                <a:rPr kumimoji="1" lang="zh-CN" altLang="en-US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个</a:t>
              </a:r>
            </a:p>
          </p:txBody>
        </p:sp>
        <p:sp>
          <p:nvSpPr>
            <p:cNvPr id="1001571" name="AutoShape 99"/>
            <p:cNvSpPr>
              <a:spLocks noChangeArrowheads="1"/>
            </p:cNvSpPr>
            <p:nvPr/>
          </p:nvSpPr>
          <p:spPr bwMode="auto">
            <a:xfrm rot="5400000">
              <a:off x="3569315" y="2573643"/>
              <a:ext cx="503238" cy="213254"/>
            </a:xfrm>
            <a:prstGeom prst="rightArrow">
              <a:avLst>
                <a:gd name="adj1" fmla="val 37500"/>
                <a:gd name="adj2" fmla="val 10272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72" name="AutoShape 100"/>
            <p:cNvSpPr>
              <a:spLocks noChangeArrowheads="1"/>
            </p:cNvSpPr>
            <p:nvPr/>
          </p:nvSpPr>
          <p:spPr bwMode="auto">
            <a:xfrm rot="5400000">
              <a:off x="3668203" y="2636416"/>
              <a:ext cx="503237" cy="211534"/>
            </a:xfrm>
            <a:prstGeom prst="rightArrow">
              <a:avLst>
                <a:gd name="adj1" fmla="val 37500"/>
                <a:gd name="adj2" fmla="val 10355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73" name="AutoShape 101"/>
            <p:cNvSpPr>
              <a:spLocks noChangeArrowheads="1"/>
            </p:cNvSpPr>
            <p:nvPr/>
          </p:nvSpPr>
          <p:spPr bwMode="auto">
            <a:xfrm rot="1858546">
              <a:off x="4414262" y="3287490"/>
              <a:ext cx="521097" cy="206375"/>
            </a:xfrm>
            <a:prstGeom prst="rightArrow">
              <a:avLst>
                <a:gd name="adj1" fmla="val 37500"/>
                <a:gd name="adj2" fmla="val 9365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74" name="AutoShape 102"/>
            <p:cNvSpPr>
              <a:spLocks noChangeArrowheads="1"/>
            </p:cNvSpPr>
            <p:nvPr/>
          </p:nvSpPr>
          <p:spPr bwMode="auto">
            <a:xfrm rot="1858546">
              <a:off x="4531208" y="3262090"/>
              <a:ext cx="521097" cy="204787"/>
            </a:xfrm>
            <a:prstGeom prst="rightArrow">
              <a:avLst>
                <a:gd name="adj1" fmla="val 37500"/>
                <a:gd name="adj2" fmla="val 94378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1001575" name="Group 103"/>
            <p:cNvGrpSpPr>
              <a:grpSpLocks/>
            </p:cNvGrpSpPr>
            <p:nvPr/>
          </p:nvGrpSpPr>
          <p:grpSpPr bwMode="auto">
            <a:xfrm>
              <a:off x="5396264" y="4235226"/>
              <a:ext cx="441986" cy="655638"/>
              <a:chOff x="2222" y="1578"/>
              <a:chExt cx="215" cy="328"/>
            </a:xfrm>
            <a:solidFill>
              <a:schemeClr val="accent2"/>
            </a:solidFill>
          </p:grpSpPr>
          <p:sp>
            <p:nvSpPr>
              <p:cNvPr id="1001576" name="AutoShape 104"/>
              <p:cNvSpPr>
                <a:spLocks noChangeArrowheads="1"/>
              </p:cNvSpPr>
              <p:nvPr/>
            </p:nvSpPr>
            <p:spPr bwMode="auto">
              <a:xfrm rot="5400000">
                <a:off x="2148" y="1652"/>
                <a:ext cx="252" cy="103"/>
              </a:xfrm>
              <a:prstGeom prst="rightArrow">
                <a:avLst>
                  <a:gd name="adj1" fmla="val 37500"/>
                  <a:gd name="adj2" fmla="val 98306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1577" name="AutoShape 105"/>
              <p:cNvSpPr>
                <a:spLocks noChangeArrowheads="1"/>
              </p:cNvSpPr>
              <p:nvPr/>
            </p:nvSpPr>
            <p:spPr bwMode="auto">
              <a:xfrm rot="5400000">
                <a:off x="2204" y="1690"/>
                <a:ext cx="252" cy="103"/>
              </a:xfrm>
              <a:prstGeom prst="rightArrow">
                <a:avLst>
                  <a:gd name="adj1" fmla="val 37500"/>
                  <a:gd name="adj2" fmla="val 98306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1578" name="AutoShape 106"/>
              <p:cNvSpPr>
                <a:spLocks noChangeArrowheads="1"/>
              </p:cNvSpPr>
              <p:nvPr/>
            </p:nvSpPr>
            <p:spPr bwMode="auto">
              <a:xfrm rot="5400000">
                <a:off x="2260" y="1728"/>
                <a:ext cx="252" cy="103"/>
              </a:xfrm>
              <a:prstGeom prst="rightArrow">
                <a:avLst>
                  <a:gd name="adj1" fmla="val 37500"/>
                  <a:gd name="adj2" fmla="val 98306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1001579" name="AutoShape 107"/>
            <p:cNvSpPr>
              <a:spLocks noChangeArrowheads="1"/>
            </p:cNvSpPr>
            <p:nvPr/>
          </p:nvSpPr>
          <p:spPr bwMode="auto">
            <a:xfrm rot="5400000">
              <a:off x="3767091" y="2699056"/>
              <a:ext cx="503237" cy="213254"/>
            </a:xfrm>
            <a:prstGeom prst="rightArrow">
              <a:avLst>
                <a:gd name="adj1" fmla="val 37500"/>
                <a:gd name="adj2" fmla="val 10272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80" name="AutoShape 108"/>
            <p:cNvSpPr>
              <a:spLocks noChangeArrowheads="1"/>
            </p:cNvSpPr>
            <p:nvPr/>
          </p:nvSpPr>
          <p:spPr bwMode="auto">
            <a:xfrm rot="5400000">
              <a:off x="3865979" y="2761828"/>
              <a:ext cx="503238" cy="211535"/>
            </a:xfrm>
            <a:prstGeom prst="rightArrow">
              <a:avLst>
                <a:gd name="adj1" fmla="val 37500"/>
                <a:gd name="adj2" fmla="val 10355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81" name="AutoShape 109"/>
            <p:cNvSpPr>
              <a:spLocks noChangeArrowheads="1"/>
            </p:cNvSpPr>
            <p:nvPr/>
          </p:nvSpPr>
          <p:spPr bwMode="auto">
            <a:xfrm rot="5400000">
              <a:off x="3963147" y="2822881"/>
              <a:ext cx="503237" cy="213254"/>
            </a:xfrm>
            <a:prstGeom prst="rightArrow">
              <a:avLst>
                <a:gd name="adj1" fmla="val 37500"/>
                <a:gd name="adj2" fmla="val 10272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82" name="AutoShape 110"/>
            <p:cNvSpPr>
              <a:spLocks noChangeArrowheads="1"/>
            </p:cNvSpPr>
            <p:nvPr/>
          </p:nvSpPr>
          <p:spPr bwMode="auto">
            <a:xfrm rot="8740270">
              <a:off x="2355672" y="3325590"/>
              <a:ext cx="521096" cy="206375"/>
            </a:xfrm>
            <a:prstGeom prst="rightArrow">
              <a:avLst>
                <a:gd name="adj1" fmla="val 37500"/>
                <a:gd name="adj2" fmla="val 9365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83" name="AutoShape 111"/>
            <p:cNvSpPr>
              <a:spLocks noChangeArrowheads="1"/>
            </p:cNvSpPr>
            <p:nvPr/>
          </p:nvSpPr>
          <p:spPr bwMode="auto">
            <a:xfrm rot="8740270">
              <a:off x="2262803" y="3287490"/>
              <a:ext cx="521096" cy="206375"/>
            </a:xfrm>
            <a:prstGeom prst="rightArrow">
              <a:avLst>
                <a:gd name="adj1" fmla="val 37500"/>
                <a:gd name="adj2" fmla="val 9365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1001584" name="Group 112"/>
            <p:cNvGrpSpPr>
              <a:grpSpLocks/>
            </p:cNvGrpSpPr>
            <p:nvPr/>
          </p:nvGrpSpPr>
          <p:grpSpPr bwMode="auto">
            <a:xfrm>
              <a:off x="3571564" y="4219351"/>
              <a:ext cx="443706" cy="655638"/>
              <a:chOff x="2222" y="1578"/>
              <a:chExt cx="215" cy="328"/>
            </a:xfrm>
            <a:solidFill>
              <a:schemeClr val="accent2"/>
            </a:solidFill>
          </p:grpSpPr>
          <p:sp>
            <p:nvSpPr>
              <p:cNvPr id="1001585" name="AutoShape 113"/>
              <p:cNvSpPr>
                <a:spLocks noChangeArrowheads="1"/>
              </p:cNvSpPr>
              <p:nvPr/>
            </p:nvSpPr>
            <p:spPr bwMode="auto">
              <a:xfrm rot="5400000">
                <a:off x="2148" y="1652"/>
                <a:ext cx="252" cy="103"/>
              </a:xfrm>
              <a:prstGeom prst="rightArrow">
                <a:avLst>
                  <a:gd name="adj1" fmla="val 37500"/>
                  <a:gd name="adj2" fmla="val 98306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1586" name="AutoShape 114"/>
              <p:cNvSpPr>
                <a:spLocks noChangeArrowheads="1"/>
              </p:cNvSpPr>
              <p:nvPr/>
            </p:nvSpPr>
            <p:spPr bwMode="auto">
              <a:xfrm rot="5400000">
                <a:off x="2204" y="1690"/>
                <a:ext cx="252" cy="103"/>
              </a:xfrm>
              <a:prstGeom prst="rightArrow">
                <a:avLst>
                  <a:gd name="adj1" fmla="val 37500"/>
                  <a:gd name="adj2" fmla="val 98306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1587" name="AutoShape 115"/>
              <p:cNvSpPr>
                <a:spLocks noChangeArrowheads="1"/>
              </p:cNvSpPr>
              <p:nvPr/>
            </p:nvSpPr>
            <p:spPr bwMode="auto">
              <a:xfrm rot="5400000">
                <a:off x="2260" y="1728"/>
                <a:ext cx="252" cy="103"/>
              </a:xfrm>
              <a:prstGeom prst="rightArrow">
                <a:avLst>
                  <a:gd name="adj1" fmla="val 37500"/>
                  <a:gd name="adj2" fmla="val 98306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001588" name="Group 116"/>
            <p:cNvGrpSpPr>
              <a:grpSpLocks/>
            </p:cNvGrpSpPr>
            <p:nvPr/>
          </p:nvGrpSpPr>
          <p:grpSpPr bwMode="auto">
            <a:xfrm>
              <a:off x="2004835" y="4289201"/>
              <a:ext cx="443706" cy="655638"/>
              <a:chOff x="2222" y="1578"/>
              <a:chExt cx="215" cy="328"/>
            </a:xfrm>
            <a:solidFill>
              <a:schemeClr val="accent2"/>
            </a:solidFill>
          </p:grpSpPr>
          <p:sp>
            <p:nvSpPr>
              <p:cNvPr id="1001589" name="AutoShape 117"/>
              <p:cNvSpPr>
                <a:spLocks noChangeArrowheads="1"/>
              </p:cNvSpPr>
              <p:nvPr/>
            </p:nvSpPr>
            <p:spPr bwMode="auto">
              <a:xfrm rot="5400000">
                <a:off x="2148" y="1652"/>
                <a:ext cx="252" cy="103"/>
              </a:xfrm>
              <a:prstGeom prst="rightArrow">
                <a:avLst>
                  <a:gd name="adj1" fmla="val 37500"/>
                  <a:gd name="adj2" fmla="val 98306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1590" name="AutoShape 118"/>
              <p:cNvSpPr>
                <a:spLocks noChangeArrowheads="1"/>
              </p:cNvSpPr>
              <p:nvPr/>
            </p:nvSpPr>
            <p:spPr bwMode="auto">
              <a:xfrm rot="5400000">
                <a:off x="2204" y="1690"/>
                <a:ext cx="252" cy="103"/>
              </a:xfrm>
              <a:prstGeom prst="rightArrow">
                <a:avLst>
                  <a:gd name="adj1" fmla="val 37500"/>
                  <a:gd name="adj2" fmla="val 98306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1591" name="AutoShape 119"/>
              <p:cNvSpPr>
                <a:spLocks noChangeArrowheads="1"/>
              </p:cNvSpPr>
              <p:nvPr/>
            </p:nvSpPr>
            <p:spPr bwMode="auto">
              <a:xfrm rot="5400000">
                <a:off x="2260" y="1728"/>
                <a:ext cx="252" cy="103"/>
              </a:xfrm>
              <a:prstGeom prst="rightArrow">
                <a:avLst>
                  <a:gd name="adj1" fmla="val 37500"/>
                  <a:gd name="adj2" fmla="val 98306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001592" name="Group 120"/>
            <p:cNvGrpSpPr>
              <a:grpSpLocks/>
            </p:cNvGrpSpPr>
            <p:nvPr/>
          </p:nvGrpSpPr>
          <p:grpSpPr bwMode="auto">
            <a:xfrm>
              <a:off x="3571564" y="3292251"/>
              <a:ext cx="443706" cy="655638"/>
              <a:chOff x="2222" y="1578"/>
              <a:chExt cx="215" cy="328"/>
            </a:xfrm>
            <a:solidFill>
              <a:schemeClr val="accent2"/>
            </a:solidFill>
          </p:grpSpPr>
          <p:sp>
            <p:nvSpPr>
              <p:cNvPr id="1001593" name="AutoShape 121"/>
              <p:cNvSpPr>
                <a:spLocks noChangeArrowheads="1"/>
              </p:cNvSpPr>
              <p:nvPr/>
            </p:nvSpPr>
            <p:spPr bwMode="auto">
              <a:xfrm rot="5400000">
                <a:off x="2148" y="1652"/>
                <a:ext cx="252" cy="103"/>
              </a:xfrm>
              <a:prstGeom prst="rightArrow">
                <a:avLst>
                  <a:gd name="adj1" fmla="val 37500"/>
                  <a:gd name="adj2" fmla="val 98306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1594" name="AutoShape 122"/>
              <p:cNvSpPr>
                <a:spLocks noChangeArrowheads="1"/>
              </p:cNvSpPr>
              <p:nvPr/>
            </p:nvSpPr>
            <p:spPr bwMode="auto">
              <a:xfrm rot="5400000">
                <a:off x="2204" y="1690"/>
                <a:ext cx="252" cy="103"/>
              </a:xfrm>
              <a:prstGeom prst="rightArrow">
                <a:avLst>
                  <a:gd name="adj1" fmla="val 37500"/>
                  <a:gd name="adj2" fmla="val 98306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1595" name="AutoShape 123"/>
              <p:cNvSpPr>
                <a:spLocks noChangeArrowheads="1"/>
              </p:cNvSpPr>
              <p:nvPr/>
            </p:nvSpPr>
            <p:spPr bwMode="auto">
              <a:xfrm rot="5400000">
                <a:off x="2260" y="1728"/>
                <a:ext cx="252" cy="103"/>
              </a:xfrm>
              <a:prstGeom prst="rightArrow">
                <a:avLst>
                  <a:gd name="adj1" fmla="val 37500"/>
                  <a:gd name="adj2" fmla="val 98306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sp>
        <p:nvSpPr>
          <p:cNvPr id="1001598" name="Text Box 126"/>
          <p:cNvSpPr txBox="1">
            <a:spLocks noChangeArrowheads="1"/>
          </p:cNvSpPr>
          <p:nvPr/>
        </p:nvSpPr>
        <p:spPr bwMode="auto">
          <a:xfrm>
            <a:off x="6177136" y="1829142"/>
            <a:ext cx="3647368" cy="1815882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rgbClr val="000099"/>
                </a:solidFill>
                <a:ea typeface="黑体" pitchFamily="2" charset="-122"/>
              </a:rPr>
              <a:t>采用</a:t>
            </a:r>
            <a:r>
              <a:rPr kumimoji="1"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单</a:t>
            </a:r>
            <a:r>
              <a:rPr kumimoji="1"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播</a:t>
            </a:r>
            <a:r>
              <a:rPr kumimoji="1"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方式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，</a:t>
            </a:r>
            <a:endParaRPr kumimoji="1" lang="en-US" altLang="zh-CN" sz="2800" b="1" dirty="0" smtClean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kumimoji="1"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向</a:t>
            </a:r>
            <a:r>
              <a:rPr kumimoji="1" lang="en-US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90 </a:t>
            </a:r>
            <a:r>
              <a:rPr kumimoji="1"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台</a:t>
            </a:r>
            <a:r>
              <a:rPr kumimoji="1"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主机</a:t>
            </a:r>
            <a:r>
              <a:rPr kumimoji="1"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传送</a:t>
            </a:r>
            <a:endParaRPr kumimoji="1" lang="en-US" altLang="zh-CN" sz="2800" b="1" dirty="0" smtClean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kumimoji="1"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同样</a:t>
            </a:r>
            <a:r>
              <a:rPr kumimoji="1"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的视频</a:t>
            </a:r>
            <a:r>
              <a:rPr kumimoji="1"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节目</a:t>
            </a:r>
            <a:endParaRPr kumimoji="1" lang="en-US" altLang="zh-CN" sz="2800" b="1" dirty="0" smtClean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kumimoji="1"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需要发送</a:t>
            </a:r>
            <a:r>
              <a:rPr kumimoji="1" lang="en-US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 90 </a:t>
            </a:r>
            <a:r>
              <a:rPr kumimoji="1"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个</a:t>
            </a:r>
            <a:r>
              <a:rPr kumimoji="1"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单</a:t>
            </a:r>
            <a:r>
              <a:rPr kumimoji="1"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播</a:t>
            </a:r>
            <a:endParaRPr kumimoji="1" lang="zh-CN" altLang="en-US" sz="28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734853" y="6219283"/>
            <a:ext cx="1872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单播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0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599" name="Rectangle 1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zh-CN" dirty="0" smtClean="0"/>
              <a:t>多</a:t>
            </a:r>
            <a:r>
              <a:rPr lang="zh-CN" altLang="zh-CN" dirty="0"/>
              <a:t>播可大大节约网络资源</a:t>
            </a:r>
            <a:endParaRPr lang="zh-CN" altLang="en-US" sz="4000" dirty="0"/>
          </a:p>
        </p:txBody>
      </p:sp>
      <p:sp>
        <p:nvSpPr>
          <p:cNvPr id="1001598" name="Text Box 126"/>
          <p:cNvSpPr txBox="1">
            <a:spLocks noChangeArrowheads="1"/>
          </p:cNvSpPr>
          <p:nvPr/>
        </p:nvSpPr>
        <p:spPr bwMode="auto">
          <a:xfrm>
            <a:off x="5859333" y="1268760"/>
            <a:ext cx="3990211" cy="1938992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采用</a:t>
            </a:r>
            <a:r>
              <a:rPr kumimoji="1"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多播</a:t>
            </a:r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方式，</a:t>
            </a:r>
            <a:endParaRPr kumimoji="1" lang="en-US" altLang="zh-CN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kumimoji="1"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只需发送一</a:t>
            </a:r>
            <a:r>
              <a:rPr kumimoji="1" lang="zh-CN" altLang="zh-CN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次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到多播组</a:t>
            </a:r>
            <a:r>
              <a:rPr kumimoji="1" lang="zh-CN" altLang="zh-CN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  <a:endParaRPr kumimoji="1" lang="en-US" altLang="zh-CN" sz="2400" b="1" dirty="0" smtClean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kumimoji="1"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路由器复制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分组。</a:t>
            </a:r>
            <a:endParaRPr kumimoji="1" lang="en-US" altLang="zh-CN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pPr algn="ctr"/>
            <a:r>
              <a:rPr kumimoji="1"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局域网具有硬件多播功能，不需要复制</a:t>
            </a:r>
            <a:r>
              <a:rPr kumimoji="1" lang="zh-CN" altLang="zh-CN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分组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  <a:endParaRPr kumimoji="1"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81" name="Text Box 126"/>
          <p:cNvSpPr txBox="1">
            <a:spLocks noChangeArrowheads="1"/>
          </p:cNvSpPr>
          <p:nvPr/>
        </p:nvSpPr>
        <p:spPr bwMode="auto">
          <a:xfrm>
            <a:off x="6262816" y="3356992"/>
            <a:ext cx="3586728" cy="1569660"/>
          </a:xfrm>
          <a:prstGeom prst="rect">
            <a:avLst/>
          </a:prstGeom>
          <a:solidFill>
            <a:srgbClr val="66FF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kumimoji="1" lang="zh-CN" altLang="zh-CN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当</a:t>
            </a:r>
            <a:r>
              <a:rPr kumimoji="1"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多播组的主机数很大时（如成千上万个），采用多播方式就可明显地减轻网络中各种资源的</a:t>
            </a:r>
            <a:r>
              <a:rPr kumimoji="1" lang="zh-CN" altLang="zh-CN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消耗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  <a:endParaRPr kumimoji="1"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0512" y="1196752"/>
            <a:ext cx="5647070" cy="5484196"/>
            <a:chOff x="560512" y="1196752"/>
            <a:chExt cx="5647070" cy="5484196"/>
          </a:xfrm>
        </p:grpSpPr>
        <p:sp>
          <p:nvSpPr>
            <p:cNvPr id="1001549" name="Line 77"/>
            <p:cNvSpPr>
              <a:spLocks noChangeShapeType="1"/>
            </p:cNvSpPr>
            <p:nvPr/>
          </p:nvSpPr>
          <p:spPr bwMode="auto">
            <a:xfrm>
              <a:off x="2211656" y="4854351"/>
              <a:ext cx="0" cy="361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1001555" name="Picture 8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01" y="5078189"/>
              <a:ext cx="650081" cy="569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1524" name="Line 52"/>
            <p:cNvSpPr>
              <a:spLocks noChangeShapeType="1"/>
            </p:cNvSpPr>
            <p:nvPr/>
          </p:nvSpPr>
          <p:spPr bwMode="auto">
            <a:xfrm flipV="1">
              <a:off x="1931329" y="3131914"/>
              <a:ext cx="1401631" cy="906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25" name="Line 53"/>
            <p:cNvSpPr>
              <a:spLocks noChangeShapeType="1"/>
            </p:cNvSpPr>
            <p:nvPr/>
          </p:nvSpPr>
          <p:spPr bwMode="auto">
            <a:xfrm flipV="1">
              <a:off x="3427548" y="1952401"/>
              <a:ext cx="0" cy="996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26" name="Line 54"/>
            <p:cNvSpPr>
              <a:spLocks noChangeShapeType="1"/>
            </p:cNvSpPr>
            <p:nvPr/>
          </p:nvSpPr>
          <p:spPr bwMode="auto">
            <a:xfrm flipH="1" flipV="1">
              <a:off x="3427548" y="3131914"/>
              <a:ext cx="0" cy="906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27" name="Line 55"/>
            <p:cNvSpPr>
              <a:spLocks noChangeShapeType="1"/>
            </p:cNvSpPr>
            <p:nvPr/>
          </p:nvSpPr>
          <p:spPr bwMode="auto">
            <a:xfrm>
              <a:off x="5205812" y="4038377"/>
              <a:ext cx="0" cy="815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28" name="Line 56"/>
            <p:cNvSpPr>
              <a:spLocks noChangeShapeType="1"/>
            </p:cNvSpPr>
            <p:nvPr/>
          </p:nvSpPr>
          <p:spPr bwMode="auto">
            <a:xfrm flipV="1">
              <a:off x="3427548" y="4038377"/>
              <a:ext cx="0" cy="815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29" name="Line 57"/>
            <p:cNvSpPr>
              <a:spLocks noChangeShapeType="1"/>
            </p:cNvSpPr>
            <p:nvPr/>
          </p:nvSpPr>
          <p:spPr bwMode="auto">
            <a:xfrm>
              <a:off x="1838460" y="4038377"/>
              <a:ext cx="0" cy="815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30" name="Line 58"/>
            <p:cNvSpPr>
              <a:spLocks noChangeShapeType="1"/>
            </p:cNvSpPr>
            <p:nvPr/>
          </p:nvSpPr>
          <p:spPr bwMode="auto">
            <a:xfrm>
              <a:off x="3616725" y="3131914"/>
              <a:ext cx="1589088" cy="906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31" name="Text Box 59"/>
            <p:cNvSpPr txBox="1">
              <a:spLocks noChangeArrowheads="1"/>
            </p:cNvSpPr>
            <p:nvPr/>
          </p:nvSpPr>
          <p:spPr bwMode="auto">
            <a:xfrm>
              <a:off x="1686480" y="5695027"/>
              <a:ext cx="366959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000099"/>
                  </a:solidFill>
                  <a:ea typeface="黑体" pitchFamily="2" charset="-122"/>
                </a:rPr>
                <a:t>多</a:t>
              </a:r>
              <a:r>
                <a:rPr kumimoji="1"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播组</a:t>
              </a:r>
              <a:r>
                <a:rPr kumimoji="1" lang="zh-CN" altLang="en-US" sz="2800" b="1" dirty="0" smtClean="0">
                  <a:solidFill>
                    <a:srgbClr val="000099"/>
                  </a:solidFill>
                  <a:ea typeface="黑体" pitchFamily="2" charset="-122"/>
                </a:rPr>
                <a:t>成员共有 </a:t>
              </a:r>
              <a:r>
                <a:rPr kumimoji="1" lang="en-US" altLang="zh-CN" sz="2800" b="1" dirty="0">
                  <a:solidFill>
                    <a:srgbClr val="000099"/>
                  </a:solidFill>
                  <a:ea typeface="黑体" pitchFamily="2" charset="-122"/>
                </a:rPr>
                <a:t>90 </a:t>
              </a:r>
              <a:r>
                <a:rPr kumimoji="1" lang="zh-CN" altLang="en-US" sz="2800" b="1" dirty="0">
                  <a:solidFill>
                    <a:srgbClr val="000099"/>
                  </a:solidFill>
                  <a:ea typeface="黑体" pitchFamily="2" charset="-122"/>
                </a:rPr>
                <a:t>个</a:t>
              </a:r>
              <a:endParaRPr kumimoji="1"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32" name="AutoShape 60"/>
            <p:cNvSpPr>
              <a:spLocks noChangeArrowheads="1"/>
            </p:cNvSpPr>
            <p:nvPr/>
          </p:nvSpPr>
          <p:spPr bwMode="auto">
            <a:xfrm rot="5400000">
              <a:off x="3325618" y="2510210"/>
              <a:ext cx="504825" cy="211535"/>
            </a:xfrm>
            <a:prstGeom prst="rightArrow">
              <a:avLst>
                <a:gd name="adj1" fmla="val 37500"/>
                <a:gd name="adj2" fmla="val 103881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33" name="AutoShape 61"/>
            <p:cNvSpPr>
              <a:spLocks noChangeArrowheads="1"/>
            </p:cNvSpPr>
            <p:nvPr/>
          </p:nvSpPr>
          <p:spPr bwMode="auto">
            <a:xfrm rot="8740270">
              <a:off x="2302805" y="3362101"/>
              <a:ext cx="521097" cy="204788"/>
            </a:xfrm>
            <a:prstGeom prst="rightArrow">
              <a:avLst>
                <a:gd name="adj1" fmla="val 37500"/>
                <a:gd name="adj2" fmla="val 9437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1001534" name="Picture 62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459" y="2933476"/>
              <a:ext cx="533135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1535" name="Text Box 63"/>
            <p:cNvSpPr txBox="1">
              <a:spLocks noChangeArrowheads="1"/>
            </p:cNvSpPr>
            <p:nvPr/>
          </p:nvSpPr>
          <p:spPr bwMode="auto">
            <a:xfrm>
              <a:off x="2772308" y="2493739"/>
              <a:ext cx="521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36" name="Text Box 64"/>
            <p:cNvSpPr txBox="1">
              <a:spLocks noChangeArrowheads="1"/>
            </p:cNvSpPr>
            <p:nvPr/>
          </p:nvSpPr>
          <p:spPr bwMode="auto">
            <a:xfrm>
              <a:off x="2718994" y="3643089"/>
              <a:ext cx="521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37" name="Text Box 65"/>
            <p:cNvSpPr txBox="1">
              <a:spLocks noChangeArrowheads="1"/>
            </p:cNvSpPr>
            <p:nvPr/>
          </p:nvSpPr>
          <p:spPr bwMode="auto">
            <a:xfrm>
              <a:off x="4435346" y="3717701"/>
              <a:ext cx="521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4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38" name="Text Box 66"/>
            <p:cNvSpPr txBox="1">
              <a:spLocks noChangeArrowheads="1"/>
            </p:cNvSpPr>
            <p:nvPr/>
          </p:nvSpPr>
          <p:spPr bwMode="auto">
            <a:xfrm>
              <a:off x="1090352" y="3671664"/>
              <a:ext cx="521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39" name="Text Box 67"/>
            <p:cNvSpPr txBox="1">
              <a:spLocks noChangeArrowheads="1"/>
            </p:cNvSpPr>
            <p:nvPr/>
          </p:nvSpPr>
          <p:spPr bwMode="auto">
            <a:xfrm>
              <a:off x="560512" y="1196752"/>
              <a:ext cx="23871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视频服务器 </a:t>
              </a:r>
              <a:r>
                <a:rPr kumimoji="1" lang="en-US" altLang="zh-CN" sz="28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M</a:t>
              </a:r>
            </a:p>
          </p:txBody>
        </p:sp>
        <p:pic>
          <p:nvPicPr>
            <p:cNvPr id="1001540" name="Picture 68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487" y="3897090"/>
              <a:ext cx="531415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001541" name="Picture 6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6459" y="3897090"/>
              <a:ext cx="533135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001542" name="Picture 7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135" y="3930427"/>
              <a:ext cx="531415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aphicFrame>
          <p:nvGraphicFramePr>
            <p:cNvPr id="1001543" name="Object 71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1721317026"/>
                </p:ext>
              </p:extLst>
            </p:nvPr>
          </p:nvGraphicFramePr>
          <p:xfrm>
            <a:off x="3056426" y="1233264"/>
            <a:ext cx="672438" cy="952500"/>
          </p:xfrm>
          <a:graphic>
            <a:graphicData uri="http://schemas.openxmlformats.org/presentationml/2006/ole">
              <p:oleObj spid="_x0000_s4109" name="Microsoft ClipArt Gallery" r:id="rId6" imgW="2735263" imgH="3825875" progId="">
                <p:embed/>
              </p:oleObj>
            </a:graphicData>
          </a:graphic>
        </p:graphicFrame>
        <p:sp>
          <p:nvSpPr>
            <p:cNvPr id="1001544" name="Line 72"/>
            <p:cNvSpPr>
              <a:spLocks noChangeShapeType="1"/>
            </p:cNvSpPr>
            <p:nvPr/>
          </p:nvSpPr>
          <p:spPr bwMode="auto">
            <a:xfrm>
              <a:off x="994043" y="4854351"/>
              <a:ext cx="14979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45" name="Line 73"/>
            <p:cNvSpPr>
              <a:spLocks noChangeShapeType="1"/>
            </p:cNvSpPr>
            <p:nvPr/>
          </p:nvSpPr>
          <p:spPr bwMode="auto">
            <a:xfrm>
              <a:off x="2772308" y="4854351"/>
              <a:ext cx="14979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46" name="Line 74"/>
            <p:cNvSpPr>
              <a:spLocks noChangeShapeType="1"/>
            </p:cNvSpPr>
            <p:nvPr/>
          </p:nvSpPr>
          <p:spPr bwMode="auto">
            <a:xfrm>
              <a:off x="4550573" y="4854351"/>
              <a:ext cx="149621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47" name="AutoShape 75"/>
            <p:cNvSpPr>
              <a:spLocks noChangeArrowheads="1"/>
            </p:cNvSpPr>
            <p:nvPr/>
          </p:nvSpPr>
          <p:spPr bwMode="auto">
            <a:xfrm rot="1858546">
              <a:off x="4151580" y="3312889"/>
              <a:ext cx="522817" cy="206375"/>
            </a:xfrm>
            <a:prstGeom prst="rightArrow">
              <a:avLst>
                <a:gd name="adj1" fmla="val 37500"/>
                <a:gd name="adj2" fmla="val 93961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48" name="Line 76"/>
            <p:cNvSpPr>
              <a:spLocks noChangeShapeType="1"/>
            </p:cNvSpPr>
            <p:nvPr/>
          </p:nvSpPr>
          <p:spPr bwMode="auto">
            <a:xfrm>
              <a:off x="1277808" y="4854352"/>
              <a:ext cx="0" cy="454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50" name="Line 78"/>
            <p:cNvSpPr>
              <a:spLocks noChangeShapeType="1"/>
            </p:cNvSpPr>
            <p:nvPr/>
          </p:nvSpPr>
          <p:spPr bwMode="auto">
            <a:xfrm>
              <a:off x="2959764" y="4854352"/>
              <a:ext cx="0" cy="454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51" name="Line 79"/>
            <p:cNvSpPr>
              <a:spLocks noChangeShapeType="1"/>
            </p:cNvSpPr>
            <p:nvPr/>
          </p:nvSpPr>
          <p:spPr bwMode="auto">
            <a:xfrm>
              <a:off x="3989920" y="4854351"/>
              <a:ext cx="0" cy="361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52" name="Line 80"/>
            <p:cNvSpPr>
              <a:spLocks noChangeShapeType="1"/>
            </p:cNvSpPr>
            <p:nvPr/>
          </p:nvSpPr>
          <p:spPr bwMode="auto">
            <a:xfrm>
              <a:off x="4738029" y="4854351"/>
              <a:ext cx="0" cy="361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53" name="Line 81"/>
            <p:cNvSpPr>
              <a:spLocks noChangeShapeType="1"/>
            </p:cNvSpPr>
            <p:nvPr/>
          </p:nvSpPr>
          <p:spPr bwMode="auto">
            <a:xfrm>
              <a:off x="5859333" y="4854352"/>
              <a:ext cx="0" cy="454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1001554" name="Picture 8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054" y="5078189"/>
              <a:ext cx="650081" cy="569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1556" name="Picture 8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884" y="5078189"/>
              <a:ext cx="650081" cy="569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1557" name="Picture 8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121" y="5078189"/>
              <a:ext cx="650081" cy="569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1558" name="Picture 8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830" y="5078189"/>
              <a:ext cx="650081" cy="569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1559" name="Picture 8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096" y="5078189"/>
              <a:ext cx="650081" cy="569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1560" name="Text Box 88"/>
            <p:cNvSpPr txBox="1">
              <a:spLocks noChangeArrowheads="1"/>
            </p:cNvSpPr>
            <p:nvPr/>
          </p:nvSpPr>
          <p:spPr bwMode="auto">
            <a:xfrm>
              <a:off x="1387875" y="4667026"/>
              <a:ext cx="646331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…</a:t>
              </a:r>
            </a:p>
          </p:txBody>
        </p:sp>
        <p:sp>
          <p:nvSpPr>
            <p:cNvPr id="1001561" name="Text Box 89"/>
            <p:cNvSpPr txBox="1">
              <a:spLocks noChangeArrowheads="1"/>
            </p:cNvSpPr>
            <p:nvPr/>
          </p:nvSpPr>
          <p:spPr bwMode="auto">
            <a:xfrm>
              <a:off x="4925487" y="4667026"/>
              <a:ext cx="646331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…</a:t>
              </a:r>
            </a:p>
          </p:txBody>
        </p:sp>
        <p:sp>
          <p:nvSpPr>
            <p:cNvPr id="1001562" name="Text Box 90"/>
            <p:cNvSpPr txBox="1">
              <a:spLocks noChangeArrowheads="1"/>
            </p:cNvSpPr>
            <p:nvPr/>
          </p:nvSpPr>
          <p:spPr bwMode="auto">
            <a:xfrm>
              <a:off x="3147223" y="4854351"/>
              <a:ext cx="636323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…</a:t>
              </a:r>
            </a:p>
          </p:txBody>
        </p:sp>
        <p:sp>
          <p:nvSpPr>
            <p:cNvPr id="1001563" name="Text Box 91"/>
            <p:cNvSpPr txBox="1">
              <a:spLocks noChangeArrowheads="1"/>
            </p:cNvSpPr>
            <p:nvPr/>
          </p:nvSpPr>
          <p:spPr bwMode="auto">
            <a:xfrm>
              <a:off x="2072680" y="4268564"/>
              <a:ext cx="7505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1 </a:t>
              </a:r>
              <a:r>
                <a:rPr kumimoji="1" lang="zh-CN" altLang="en-US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个</a:t>
              </a:r>
            </a:p>
          </p:txBody>
        </p:sp>
        <p:sp>
          <p:nvSpPr>
            <p:cNvPr id="1001564" name="Text Box 92"/>
            <p:cNvSpPr txBox="1">
              <a:spLocks noChangeArrowheads="1"/>
            </p:cNvSpPr>
            <p:nvPr/>
          </p:nvSpPr>
          <p:spPr bwMode="auto">
            <a:xfrm>
              <a:off x="3656856" y="4220939"/>
              <a:ext cx="7505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1 </a:t>
              </a:r>
              <a:r>
                <a:rPr kumimoji="1" lang="zh-CN" altLang="en-US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个</a:t>
              </a:r>
            </a:p>
          </p:txBody>
        </p:sp>
        <p:sp>
          <p:nvSpPr>
            <p:cNvPr id="1001565" name="Text Box 93"/>
            <p:cNvSpPr txBox="1">
              <a:spLocks noChangeArrowheads="1"/>
            </p:cNvSpPr>
            <p:nvPr/>
          </p:nvSpPr>
          <p:spPr bwMode="auto">
            <a:xfrm>
              <a:off x="5457056" y="4191471"/>
              <a:ext cx="7505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1 </a:t>
              </a:r>
              <a:r>
                <a:rPr kumimoji="1" lang="zh-CN" altLang="en-US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个</a:t>
              </a:r>
            </a:p>
          </p:txBody>
        </p:sp>
        <p:sp>
          <p:nvSpPr>
            <p:cNvPr id="1001566" name="Text Box 94"/>
            <p:cNvSpPr txBox="1">
              <a:spLocks noChangeArrowheads="1"/>
            </p:cNvSpPr>
            <p:nvPr/>
          </p:nvSpPr>
          <p:spPr bwMode="auto">
            <a:xfrm>
              <a:off x="4520952" y="3039343"/>
              <a:ext cx="7505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1 </a:t>
              </a:r>
              <a:r>
                <a:rPr kumimoji="1" lang="zh-CN" altLang="en-US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个</a:t>
              </a:r>
            </a:p>
          </p:txBody>
        </p:sp>
        <p:sp>
          <p:nvSpPr>
            <p:cNvPr id="1001567" name="Text Box 95"/>
            <p:cNvSpPr txBox="1">
              <a:spLocks noChangeArrowheads="1"/>
            </p:cNvSpPr>
            <p:nvPr/>
          </p:nvSpPr>
          <p:spPr bwMode="auto">
            <a:xfrm>
              <a:off x="3626410" y="3429000"/>
              <a:ext cx="7505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1 </a:t>
              </a:r>
              <a:r>
                <a:rPr kumimoji="1" lang="zh-CN" altLang="en-US" sz="24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个</a:t>
              </a:r>
              <a:endPara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68" name="Text Box 96"/>
            <p:cNvSpPr txBox="1">
              <a:spLocks noChangeArrowheads="1"/>
            </p:cNvSpPr>
            <p:nvPr/>
          </p:nvSpPr>
          <p:spPr bwMode="auto">
            <a:xfrm>
              <a:off x="1784648" y="3111351"/>
              <a:ext cx="7505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1 </a:t>
              </a:r>
              <a:r>
                <a:rPr kumimoji="1" lang="zh-CN" altLang="en-US" sz="24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个</a:t>
              </a:r>
            </a:p>
          </p:txBody>
        </p:sp>
        <p:sp>
          <p:nvSpPr>
            <p:cNvPr id="1001569" name="Text Box 97"/>
            <p:cNvSpPr txBox="1">
              <a:spLocks noChangeArrowheads="1"/>
            </p:cNvSpPr>
            <p:nvPr/>
          </p:nvSpPr>
          <p:spPr bwMode="auto">
            <a:xfrm>
              <a:off x="3698418" y="2319263"/>
              <a:ext cx="7505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1 </a:t>
              </a:r>
              <a:r>
                <a:rPr kumimoji="1" lang="zh-CN" altLang="en-US" sz="24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个</a:t>
              </a:r>
              <a:endParaRPr kumimoji="1" lang="en-US" altLang="zh-CN" sz="2400" b="1" dirty="0" smtClean="0">
                <a:solidFill>
                  <a:srgbClr val="C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76" name="AutoShape 104"/>
            <p:cNvSpPr>
              <a:spLocks noChangeArrowheads="1"/>
            </p:cNvSpPr>
            <p:nvPr/>
          </p:nvSpPr>
          <p:spPr bwMode="auto">
            <a:xfrm rot="5400000">
              <a:off x="5107286" y="4380216"/>
              <a:ext cx="503722" cy="211742"/>
            </a:xfrm>
            <a:prstGeom prst="rightArrow">
              <a:avLst>
                <a:gd name="adj1" fmla="val 37500"/>
                <a:gd name="adj2" fmla="val 9830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85" name="AutoShape 113"/>
            <p:cNvSpPr>
              <a:spLocks noChangeArrowheads="1"/>
            </p:cNvSpPr>
            <p:nvPr/>
          </p:nvSpPr>
          <p:spPr bwMode="auto">
            <a:xfrm rot="5400000">
              <a:off x="3283002" y="4363929"/>
              <a:ext cx="503722" cy="212566"/>
            </a:xfrm>
            <a:prstGeom prst="rightArrow">
              <a:avLst>
                <a:gd name="adj1" fmla="val 37500"/>
                <a:gd name="adj2" fmla="val 9830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89" name="AutoShape 117"/>
            <p:cNvSpPr>
              <a:spLocks noChangeArrowheads="1"/>
            </p:cNvSpPr>
            <p:nvPr/>
          </p:nvSpPr>
          <p:spPr bwMode="auto">
            <a:xfrm rot="5400000">
              <a:off x="1716273" y="4433779"/>
              <a:ext cx="503722" cy="212566"/>
            </a:xfrm>
            <a:prstGeom prst="rightArrow">
              <a:avLst>
                <a:gd name="adj1" fmla="val 37500"/>
                <a:gd name="adj2" fmla="val 9830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1593" name="AutoShape 121"/>
            <p:cNvSpPr>
              <a:spLocks noChangeArrowheads="1"/>
            </p:cNvSpPr>
            <p:nvPr/>
          </p:nvSpPr>
          <p:spPr bwMode="auto">
            <a:xfrm rot="5400000">
              <a:off x="3283002" y="3436829"/>
              <a:ext cx="503722" cy="212566"/>
            </a:xfrm>
            <a:prstGeom prst="rightArrow">
              <a:avLst>
                <a:gd name="adj1" fmla="val 37500"/>
                <a:gd name="adj2" fmla="val 9830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584848" y="2852936"/>
              <a:ext cx="6495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solidFill>
                    <a:srgbClr val="C00000"/>
                  </a:solidFill>
                  <a:ea typeface="黑体" pitchFamily="2" charset="-122"/>
                </a:rPr>
                <a:t>复制</a:t>
              </a:r>
            </a:p>
          </p:txBody>
        </p:sp>
        <p:sp>
          <p:nvSpPr>
            <p:cNvPr id="78" name="Text Box 105"/>
            <p:cNvSpPr txBox="1">
              <a:spLocks noChangeArrowheads="1"/>
            </p:cNvSpPr>
            <p:nvPr/>
          </p:nvSpPr>
          <p:spPr bwMode="auto">
            <a:xfrm>
              <a:off x="1064568" y="4469050"/>
              <a:ext cx="70083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C00000"/>
                  </a:solidFill>
                  <a:latin typeface="Arial" charset="0"/>
                </a:rPr>
                <a:t>多播</a:t>
              </a:r>
            </a:p>
          </p:txBody>
        </p:sp>
        <p:sp>
          <p:nvSpPr>
            <p:cNvPr id="79" name="Text Box 107"/>
            <p:cNvSpPr txBox="1">
              <a:spLocks noChangeArrowheads="1"/>
            </p:cNvSpPr>
            <p:nvPr/>
          </p:nvSpPr>
          <p:spPr bwMode="auto">
            <a:xfrm>
              <a:off x="4468191" y="4469050"/>
              <a:ext cx="70083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C00000"/>
                  </a:solidFill>
                  <a:latin typeface="Arial" charset="0"/>
                </a:rPr>
                <a:t>多播</a:t>
              </a:r>
            </a:p>
          </p:txBody>
        </p:sp>
        <p:sp>
          <p:nvSpPr>
            <p:cNvPr id="80" name="Text Box 106"/>
            <p:cNvSpPr txBox="1">
              <a:spLocks noChangeArrowheads="1"/>
            </p:cNvSpPr>
            <p:nvPr/>
          </p:nvSpPr>
          <p:spPr bwMode="auto">
            <a:xfrm>
              <a:off x="2720752" y="4469050"/>
              <a:ext cx="70083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C00000"/>
                  </a:solidFill>
                  <a:latin typeface="Arial" charset="0"/>
                </a:rPr>
                <a:t>多播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2734853" y="6219283"/>
              <a:ext cx="12972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多</a:t>
              </a:r>
              <a:r>
                <a:rPr lang="zh-CN" altLang="zh-CN" sz="2400" b="1" dirty="0">
                  <a:latin typeface="+mn-lt"/>
                  <a:ea typeface="黑体" pitchFamily="2" charset="-122"/>
                </a:rPr>
                <a:t>播</a:t>
              </a:r>
              <a:endParaRPr lang="zh-CN" altLang="en-US" sz="2400" b="1" dirty="0"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569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IP </a:t>
            </a:r>
            <a:r>
              <a:rPr lang="zh-CN" altLang="en-US" dirty="0" smtClean="0"/>
              <a:t>多播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dirty="0"/>
              <a:t>在互联网上进行多播</a:t>
            </a:r>
            <a:r>
              <a:rPr lang="zh-CN" altLang="zh-CN" dirty="0" smtClean="0"/>
              <a:t>就</a:t>
            </a:r>
            <a:r>
              <a:rPr lang="zh-CN" altLang="en-US" dirty="0" smtClean="0"/>
              <a:t>叫做 </a:t>
            </a:r>
            <a:r>
              <a:rPr lang="en-US" altLang="zh-CN" dirty="0" smtClean="0">
                <a:solidFill>
                  <a:srgbClr val="FF0000"/>
                </a:solidFill>
              </a:rPr>
              <a:t>IP </a:t>
            </a:r>
            <a:r>
              <a:rPr lang="zh-CN" altLang="zh-CN" dirty="0" smtClean="0">
                <a:solidFill>
                  <a:srgbClr val="FF0000"/>
                </a:solidFill>
              </a:rPr>
              <a:t>多</a:t>
            </a:r>
            <a:r>
              <a:rPr lang="zh-CN" altLang="zh-CN" dirty="0">
                <a:solidFill>
                  <a:srgbClr val="FF0000"/>
                </a:solidFill>
              </a:rPr>
              <a:t>播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dirty="0"/>
              <a:t>互联网范围的多播要靠路由器来</a:t>
            </a:r>
            <a:r>
              <a:rPr lang="zh-CN" altLang="zh-CN" dirty="0" smtClean="0"/>
              <a:t>实现。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zh-CN" dirty="0" smtClean="0"/>
              <a:t>能够</a:t>
            </a:r>
            <a:r>
              <a:rPr lang="zh-CN" altLang="zh-CN" dirty="0"/>
              <a:t>运行多播协议的路由器称为</a:t>
            </a:r>
            <a:r>
              <a:rPr lang="zh-CN" altLang="zh-CN" dirty="0">
                <a:solidFill>
                  <a:srgbClr val="FF0000"/>
                </a:solidFill>
              </a:rPr>
              <a:t>多播路由器</a:t>
            </a:r>
            <a:r>
              <a:rPr lang="en-US" altLang="zh-CN" dirty="0"/>
              <a:t>(multicast router)</a:t>
            </a:r>
            <a:r>
              <a:rPr lang="zh-CN" altLang="zh-CN" dirty="0" smtClean="0"/>
              <a:t>。当然</a:t>
            </a:r>
            <a:r>
              <a:rPr lang="zh-CN" altLang="en-US" dirty="0" smtClean="0"/>
              <a:t>它</a:t>
            </a:r>
            <a:r>
              <a:rPr lang="zh-CN" altLang="zh-CN" dirty="0" smtClean="0"/>
              <a:t>也</a:t>
            </a:r>
            <a:r>
              <a:rPr lang="zh-CN" altLang="zh-CN" dirty="0"/>
              <a:t>可以转发普通的单播</a:t>
            </a:r>
            <a:r>
              <a:rPr lang="en-US" altLang="zh-CN" dirty="0"/>
              <a:t>IP</a:t>
            </a:r>
            <a:r>
              <a:rPr lang="zh-CN" altLang="zh-CN" dirty="0"/>
              <a:t>数据报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zh-CN" dirty="0" smtClean="0"/>
              <a:t>从</a:t>
            </a:r>
            <a:r>
              <a:rPr lang="en-US" altLang="zh-CN" dirty="0" smtClean="0"/>
              <a:t> 1992 </a:t>
            </a:r>
            <a:r>
              <a:rPr lang="zh-CN" altLang="zh-CN" dirty="0" smtClean="0"/>
              <a:t>年</a:t>
            </a:r>
            <a:r>
              <a:rPr lang="zh-CN" altLang="zh-CN" dirty="0"/>
              <a:t>起，在互联网上开始试验虚拟的</a:t>
            </a:r>
            <a:r>
              <a:rPr lang="zh-CN" altLang="zh-CN" dirty="0">
                <a:solidFill>
                  <a:srgbClr val="FF0000"/>
                </a:solidFill>
              </a:rPr>
              <a:t>多播主干</a:t>
            </a:r>
            <a:r>
              <a:rPr lang="zh-CN" altLang="zh-CN" dirty="0" smtClean="0">
                <a:solidFill>
                  <a:srgbClr val="FF0000"/>
                </a:solidFill>
              </a:rPr>
              <a:t>网</a:t>
            </a:r>
            <a:r>
              <a:rPr lang="en-US" altLang="zh-CN" dirty="0" smtClean="0">
                <a:solidFill>
                  <a:srgbClr val="FF0000"/>
                </a:solidFill>
              </a:rPr>
              <a:t> MBONE</a:t>
            </a:r>
            <a:r>
              <a:rPr lang="en-US" altLang="zh-CN" dirty="0" smtClean="0"/>
              <a:t> </a:t>
            </a:r>
            <a:r>
              <a:rPr lang="en-US" altLang="zh-CN" dirty="0"/>
              <a:t>(Multicast Backbone On the </a:t>
            </a:r>
            <a:r>
              <a:rPr lang="en-US" altLang="zh-CN" dirty="0" err="1"/>
              <a:t>InterNEt</a:t>
            </a:r>
            <a:r>
              <a:rPr lang="en-US" altLang="zh-CN" dirty="0"/>
              <a:t>)</a:t>
            </a:r>
            <a:r>
              <a:rPr lang="zh-CN" altLang="zh-CN" dirty="0"/>
              <a:t>。 </a:t>
            </a:r>
            <a:r>
              <a:rPr lang="zh-CN" altLang="zh-CN" dirty="0" smtClean="0"/>
              <a:t>现在</a:t>
            </a:r>
            <a:r>
              <a:rPr lang="zh-CN" altLang="zh-CN" dirty="0"/>
              <a:t>多播主干网已经有了相当大的规模。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474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多</a:t>
            </a:r>
            <a:r>
              <a:rPr lang="zh-CN" altLang="zh-CN" dirty="0" smtClean="0"/>
              <a:t>播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IP </a:t>
            </a:r>
            <a:r>
              <a:rPr lang="zh-CN" altLang="zh-CN" dirty="0" smtClean="0"/>
              <a:t>多</a:t>
            </a:r>
            <a:r>
              <a:rPr lang="zh-CN" altLang="zh-CN" dirty="0"/>
              <a:t>播所传送的分组需要使用</a:t>
            </a:r>
            <a:r>
              <a:rPr lang="zh-CN" altLang="zh-CN" dirty="0">
                <a:solidFill>
                  <a:srgbClr val="FF0000"/>
                </a:solidFill>
              </a:rPr>
              <a:t>多</a:t>
            </a:r>
            <a:r>
              <a:rPr lang="zh-CN" altLang="zh-CN" dirty="0" smtClean="0">
                <a:solidFill>
                  <a:srgbClr val="FF0000"/>
                </a:solidFill>
              </a:rPr>
              <a:t>播</a:t>
            </a:r>
            <a:r>
              <a:rPr lang="en-US" altLang="zh-CN" dirty="0" smtClean="0">
                <a:solidFill>
                  <a:srgbClr val="FF0000"/>
                </a:solidFill>
              </a:rPr>
              <a:t> IP </a:t>
            </a:r>
            <a:r>
              <a:rPr lang="zh-CN" altLang="zh-CN" dirty="0" smtClean="0">
                <a:solidFill>
                  <a:srgbClr val="FF0000"/>
                </a:solidFill>
              </a:rPr>
              <a:t>地址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在多播数据报的目的地址写入的是</a:t>
            </a:r>
            <a:r>
              <a:rPr lang="zh-CN" altLang="zh-CN" dirty="0">
                <a:solidFill>
                  <a:srgbClr val="FF0000"/>
                </a:solidFill>
              </a:rPr>
              <a:t>多播组</a:t>
            </a:r>
            <a:r>
              <a:rPr lang="zh-CN" altLang="zh-CN" dirty="0"/>
              <a:t>的</a:t>
            </a:r>
            <a:r>
              <a:rPr lang="zh-CN" altLang="zh-CN" dirty="0" smtClean="0"/>
              <a:t>标识符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多播组的标识符</a:t>
            </a:r>
            <a:r>
              <a:rPr lang="zh-CN" altLang="zh-CN" dirty="0" smtClean="0">
                <a:solidFill>
                  <a:srgbClr val="FF0000"/>
                </a:solidFill>
              </a:rPr>
              <a:t>就是</a:t>
            </a:r>
            <a:r>
              <a:rPr lang="en-US" altLang="zh-CN" dirty="0" smtClean="0">
                <a:solidFill>
                  <a:srgbClr val="FF0000"/>
                </a:solidFill>
              </a:rPr>
              <a:t> IP </a:t>
            </a:r>
            <a:r>
              <a:rPr lang="zh-CN" altLang="zh-CN" dirty="0" smtClean="0">
                <a:solidFill>
                  <a:srgbClr val="FF0000"/>
                </a:solidFill>
              </a:rPr>
              <a:t>地址</a:t>
            </a:r>
            <a:r>
              <a:rPr lang="zh-CN" altLang="zh-CN" dirty="0">
                <a:solidFill>
                  <a:srgbClr val="FF0000"/>
                </a:solidFill>
              </a:rPr>
              <a:t>中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 D </a:t>
            </a:r>
            <a:r>
              <a:rPr lang="zh-CN" altLang="zh-CN" dirty="0" smtClean="0">
                <a:solidFill>
                  <a:srgbClr val="FF0000"/>
                </a:solidFill>
              </a:rPr>
              <a:t>类地址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zh-CN" altLang="en-US" dirty="0" smtClean="0">
                <a:solidFill>
                  <a:srgbClr val="0000FF"/>
                </a:solidFill>
              </a:rPr>
              <a:t>多播地址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每一</a:t>
            </a:r>
            <a:r>
              <a:rPr lang="zh-CN" altLang="zh-CN" dirty="0" smtClean="0"/>
              <a:t>个</a:t>
            </a:r>
            <a:r>
              <a:rPr lang="en-US" altLang="zh-CN" dirty="0" smtClean="0"/>
              <a:t> D </a:t>
            </a:r>
            <a:r>
              <a:rPr lang="zh-CN" altLang="zh-CN" dirty="0" smtClean="0"/>
              <a:t>类</a:t>
            </a:r>
            <a:r>
              <a:rPr lang="zh-CN" altLang="zh-CN" dirty="0"/>
              <a:t>地址标志一个多播组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多播地址</a:t>
            </a:r>
            <a:r>
              <a:rPr lang="zh-CN" altLang="zh-CN" dirty="0">
                <a:solidFill>
                  <a:srgbClr val="FF0000"/>
                </a:solidFill>
              </a:rPr>
              <a:t>只能</a:t>
            </a:r>
            <a:r>
              <a:rPr lang="zh-CN" altLang="zh-CN" dirty="0"/>
              <a:t>用于目的地址</a:t>
            </a:r>
            <a:r>
              <a:rPr lang="zh-CN" altLang="zh-CN" dirty="0" smtClean="0"/>
              <a:t>，</a:t>
            </a:r>
            <a:r>
              <a:rPr lang="zh-CN" altLang="zh-CN" dirty="0" smtClean="0">
                <a:solidFill>
                  <a:srgbClr val="FF0000"/>
                </a:solidFill>
              </a:rPr>
              <a:t>不能</a:t>
            </a:r>
            <a:r>
              <a:rPr lang="zh-CN" altLang="zh-CN" dirty="0"/>
              <a:t>用于源地址。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483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多播数据报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多播数据报和一般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数据报</a:t>
            </a:r>
            <a:r>
              <a:rPr lang="zh-CN" altLang="zh-CN" dirty="0"/>
              <a:t>的区别就是它</a:t>
            </a:r>
            <a:r>
              <a:rPr lang="zh-CN" altLang="zh-CN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 D </a:t>
            </a:r>
            <a:r>
              <a:rPr lang="zh-CN" altLang="zh-CN" dirty="0" smtClean="0">
                <a:solidFill>
                  <a:srgbClr val="FF0000"/>
                </a:solidFill>
              </a:rPr>
              <a:t>类</a:t>
            </a:r>
            <a:r>
              <a:rPr lang="en-US" altLang="zh-CN" dirty="0" smtClean="0">
                <a:solidFill>
                  <a:srgbClr val="FF0000"/>
                </a:solidFill>
              </a:rPr>
              <a:t> IP </a:t>
            </a:r>
            <a:r>
              <a:rPr lang="zh-CN" altLang="zh-CN" dirty="0" smtClean="0">
                <a:solidFill>
                  <a:srgbClr val="FF0000"/>
                </a:solidFill>
              </a:rPr>
              <a:t>地址</a:t>
            </a:r>
            <a:r>
              <a:rPr lang="zh-CN" altLang="zh-CN" dirty="0"/>
              <a:t>作为目的地址，并且首部中的协议字段值</a:t>
            </a:r>
            <a:r>
              <a:rPr lang="zh-CN" altLang="zh-CN" dirty="0" smtClean="0"/>
              <a:t>是</a:t>
            </a:r>
            <a:r>
              <a:rPr lang="en-US" altLang="zh-CN" dirty="0" smtClean="0"/>
              <a:t> 2</a:t>
            </a:r>
            <a:r>
              <a:rPr lang="zh-CN" altLang="zh-CN" dirty="0"/>
              <a:t>，表明</a:t>
            </a:r>
            <a:r>
              <a:rPr lang="zh-CN" altLang="zh-CN" dirty="0">
                <a:solidFill>
                  <a:srgbClr val="FF0000"/>
                </a:solidFill>
              </a:rPr>
              <a:t>使用网际组管理</a:t>
            </a:r>
            <a:r>
              <a:rPr lang="zh-CN" altLang="zh-CN" dirty="0" smtClean="0">
                <a:solidFill>
                  <a:srgbClr val="FF0000"/>
                </a:solidFill>
              </a:rPr>
              <a:t>协议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IGMP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多播数据报也是“</a:t>
            </a:r>
            <a:r>
              <a:rPr lang="zh-CN" altLang="zh-CN" dirty="0">
                <a:solidFill>
                  <a:srgbClr val="FF0000"/>
                </a:solidFill>
              </a:rPr>
              <a:t>尽最大努力交付</a:t>
            </a:r>
            <a:r>
              <a:rPr lang="zh-CN" altLang="zh-CN" dirty="0"/>
              <a:t>”，不保证一定能够交付多播组内的所有成员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对多播数据报</a:t>
            </a:r>
            <a:r>
              <a:rPr lang="zh-CN" altLang="zh-CN" dirty="0">
                <a:solidFill>
                  <a:srgbClr val="FF0000"/>
                </a:solidFill>
              </a:rPr>
              <a:t>不</a:t>
            </a:r>
            <a:r>
              <a:rPr lang="zh-CN" altLang="zh-CN" dirty="0" smtClean="0">
                <a:solidFill>
                  <a:srgbClr val="FF0000"/>
                </a:solidFill>
              </a:rPr>
              <a:t>产生</a:t>
            </a:r>
            <a:r>
              <a:rPr lang="en-US" altLang="zh-CN" dirty="0" smtClean="0">
                <a:solidFill>
                  <a:srgbClr val="FF0000"/>
                </a:solidFill>
              </a:rPr>
              <a:t> ICMP </a:t>
            </a:r>
            <a:r>
              <a:rPr lang="zh-CN" altLang="zh-CN" dirty="0" smtClean="0">
                <a:solidFill>
                  <a:srgbClr val="FF0000"/>
                </a:solidFill>
              </a:rPr>
              <a:t>差错</a:t>
            </a:r>
            <a:r>
              <a:rPr lang="zh-CN" altLang="zh-CN" dirty="0">
                <a:solidFill>
                  <a:srgbClr val="FF0000"/>
                </a:solidFill>
              </a:rPr>
              <a:t>报文。</a:t>
            </a:r>
            <a:r>
              <a:rPr lang="zh-CN" altLang="zh-CN" dirty="0"/>
              <a:t>因此，若</a:t>
            </a:r>
            <a:r>
              <a:rPr lang="zh-CN" altLang="zh-CN" dirty="0" smtClean="0"/>
              <a:t>在</a:t>
            </a:r>
            <a:r>
              <a:rPr lang="en-US" altLang="zh-CN" dirty="0" smtClean="0"/>
              <a:t> PING </a:t>
            </a:r>
            <a:r>
              <a:rPr lang="zh-CN" altLang="zh-CN" dirty="0" smtClean="0"/>
              <a:t>命令</a:t>
            </a:r>
            <a:r>
              <a:rPr lang="zh-CN" altLang="zh-CN" dirty="0"/>
              <a:t>后面键入多播地址，将永远不会收到响应。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44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4.7.2  </a:t>
            </a:r>
            <a:r>
              <a:rPr lang="zh-CN" altLang="en-US" dirty="0"/>
              <a:t>在局域网上进行硬件多播 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互联</a:t>
            </a:r>
            <a:r>
              <a:rPr lang="zh-CN" altLang="en-US" sz="2800" dirty="0" smtClean="0"/>
              <a:t>网</a:t>
            </a:r>
            <a:r>
              <a:rPr lang="zh-CN" altLang="en-US" sz="2800" dirty="0"/>
              <a:t>号码指派管理局 </a:t>
            </a:r>
            <a:r>
              <a:rPr lang="en-US" altLang="zh-CN" sz="2800" dirty="0"/>
              <a:t>IANA </a:t>
            </a:r>
            <a:r>
              <a:rPr lang="zh-CN" altLang="en-US" sz="2800" dirty="0"/>
              <a:t>拥有的以太网地址块的高 </a:t>
            </a:r>
            <a:r>
              <a:rPr lang="en-US" altLang="zh-CN" sz="2800" dirty="0"/>
              <a:t>24 </a:t>
            </a:r>
            <a:r>
              <a:rPr lang="zh-CN" altLang="en-US" sz="2800" dirty="0"/>
              <a:t>位为 </a:t>
            </a:r>
            <a:r>
              <a:rPr lang="en-US" altLang="zh-CN" sz="2800" dirty="0"/>
              <a:t>00-00-5E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因此 </a:t>
            </a:r>
            <a:r>
              <a:rPr lang="en-US" altLang="zh-CN" sz="2800" dirty="0"/>
              <a:t>TCP/IP </a:t>
            </a:r>
            <a:r>
              <a:rPr lang="zh-CN" altLang="en-US" sz="2800" dirty="0"/>
              <a:t>协议使用的</a:t>
            </a:r>
            <a:r>
              <a:rPr lang="zh-CN" altLang="en-US" sz="2800" dirty="0">
                <a:solidFill>
                  <a:srgbClr val="FF0000"/>
                </a:solidFill>
              </a:rPr>
              <a:t>以太网多播地址块</a:t>
            </a:r>
            <a:r>
              <a:rPr lang="zh-CN" altLang="en-US" sz="2800" dirty="0"/>
              <a:t>的范围</a:t>
            </a:r>
            <a:r>
              <a:rPr lang="zh-CN" altLang="en-US" sz="2800" dirty="0" smtClean="0"/>
              <a:t>是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从   </a:t>
            </a:r>
            <a:r>
              <a:rPr lang="en-US" altLang="zh-CN" dirty="0" smtClean="0">
                <a:solidFill>
                  <a:srgbClr val="0000FF"/>
                </a:solidFill>
              </a:rPr>
              <a:t>00-00-5E-00-00-00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到   </a:t>
            </a:r>
            <a:r>
              <a:rPr lang="en-US" altLang="zh-CN" dirty="0" smtClean="0">
                <a:solidFill>
                  <a:srgbClr val="0000FF"/>
                </a:solidFill>
              </a:rPr>
              <a:t>00-00-5E-FF-FF-FF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zh-CN" sz="2800" dirty="0"/>
              <a:t>不难看出，在每一个地址中，只有</a:t>
            </a:r>
            <a:r>
              <a:rPr lang="en-US" altLang="zh-CN" sz="2800" dirty="0"/>
              <a:t>23</a:t>
            </a:r>
            <a:r>
              <a:rPr lang="zh-CN" altLang="zh-CN" sz="2800" dirty="0"/>
              <a:t>位可用作多</a:t>
            </a:r>
            <a:r>
              <a:rPr lang="zh-CN" altLang="zh-CN" sz="2800" dirty="0" smtClean="0"/>
              <a:t>播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D </a:t>
            </a:r>
            <a:r>
              <a:rPr lang="zh-CN" altLang="en-US" sz="2800" dirty="0"/>
              <a:t>类 </a:t>
            </a:r>
            <a:r>
              <a:rPr lang="en-US" altLang="zh-CN" sz="2800" dirty="0"/>
              <a:t>IP </a:t>
            </a:r>
            <a:r>
              <a:rPr lang="zh-CN" altLang="en-US" sz="2800" dirty="0"/>
              <a:t>地址可供分配的有 </a:t>
            </a:r>
            <a:r>
              <a:rPr lang="en-US" altLang="zh-CN" sz="2800" dirty="0"/>
              <a:t>28 </a:t>
            </a:r>
            <a:r>
              <a:rPr lang="zh-CN" altLang="en-US" sz="2800" dirty="0"/>
              <a:t>位，在这 </a:t>
            </a:r>
            <a:r>
              <a:rPr lang="en-US" altLang="zh-CN" sz="2800" dirty="0"/>
              <a:t>28 </a:t>
            </a:r>
            <a:r>
              <a:rPr lang="zh-CN" altLang="en-US" sz="2800" dirty="0"/>
              <a:t>位中的前 </a:t>
            </a:r>
            <a:r>
              <a:rPr lang="en-US" altLang="zh-CN" sz="2800" dirty="0"/>
              <a:t>5 </a:t>
            </a:r>
            <a:r>
              <a:rPr lang="zh-CN" altLang="en-US" sz="2800" dirty="0"/>
              <a:t>位不能用来构成以太网硬件地址。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4587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8640"/>
            <a:ext cx="9066212" cy="1512168"/>
          </a:xfrm>
        </p:spPr>
        <p:txBody>
          <a:bodyPr/>
          <a:lstStyle/>
          <a:p>
            <a:pPr algn="ctr"/>
            <a:r>
              <a:rPr lang="en-US" altLang="zh-CN" dirty="0"/>
              <a:t>D </a:t>
            </a:r>
            <a:r>
              <a:rPr lang="zh-CN" altLang="en-US" dirty="0"/>
              <a:t>类 </a:t>
            </a:r>
            <a:r>
              <a:rPr lang="en-US" altLang="zh-CN" dirty="0"/>
              <a:t>IP </a:t>
            </a:r>
            <a:r>
              <a:rPr lang="zh-CN" altLang="en-US" dirty="0"/>
              <a:t>地址</a:t>
            </a:r>
            <a:br>
              <a:rPr lang="zh-CN" altLang="en-US" dirty="0"/>
            </a:br>
            <a:r>
              <a:rPr lang="zh-CN" altLang="en-US" dirty="0"/>
              <a:t>与以太网多播地址的映射关系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35756" y="1949042"/>
            <a:ext cx="7721700" cy="3640198"/>
            <a:chOff x="1198939" y="1789181"/>
            <a:chExt cx="7721700" cy="3640198"/>
          </a:xfrm>
        </p:grpSpPr>
        <p:sp>
          <p:nvSpPr>
            <p:cNvPr id="146" name="Rectangle 3"/>
            <p:cNvSpPr>
              <a:spLocks noChangeArrowheads="1"/>
            </p:cNvSpPr>
            <p:nvPr/>
          </p:nvSpPr>
          <p:spPr bwMode="auto">
            <a:xfrm>
              <a:off x="1275139" y="4148206"/>
              <a:ext cx="74676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4"/>
            <p:cNvSpPr>
              <a:spLocks noChangeShapeType="1"/>
            </p:cNvSpPr>
            <p:nvPr/>
          </p:nvSpPr>
          <p:spPr bwMode="auto">
            <a:xfrm>
              <a:off x="143071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5"/>
            <p:cNvSpPr>
              <a:spLocks noChangeShapeType="1"/>
            </p:cNvSpPr>
            <p:nvPr/>
          </p:nvSpPr>
          <p:spPr bwMode="auto">
            <a:xfrm>
              <a:off x="158628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6"/>
            <p:cNvSpPr>
              <a:spLocks noChangeShapeType="1"/>
            </p:cNvSpPr>
            <p:nvPr/>
          </p:nvSpPr>
          <p:spPr bwMode="auto">
            <a:xfrm>
              <a:off x="174186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7"/>
            <p:cNvSpPr>
              <a:spLocks noChangeShapeType="1"/>
            </p:cNvSpPr>
            <p:nvPr/>
          </p:nvSpPr>
          <p:spPr bwMode="auto">
            <a:xfrm>
              <a:off x="189743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8"/>
            <p:cNvSpPr>
              <a:spLocks noChangeShapeType="1"/>
            </p:cNvSpPr>
            <p:nvPr/>
          </p:nvSpPr>
          <p:spPr bwMode="auto">
            <a:xfrm>
              <a:off x="205301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9"/>
            <p:cNvSpPr>
              <a:spLocks noChangeShapeType="1"/>
            </p:cNvSpPr>
            <p:nvPr/>
          </p:nvSpPr>
          <p:spPr bwMode="auto">
            <a:xfrm>
              <a:off x="220858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10"/>
            <p:cNvSpPr>
              <a:spLocks noChangeShapeType="1"/>
            </p:cNvSpPr>
            <p:nvPr/>
          </p:nvSpPr>
          <p:spPr bwMode="auto">
            <a:xfrm>
              <a:off x="236416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11"/>
            <p:cNvSpPr>
              <a:spLocks noChangeShapeType="1"/>
            </p:cNvSpPr>
            <p:nvPr/>
          </p:nvSpPr>
          <p:spPr bwMode="auto">
            <a:xfrm>
              <a:off x="251973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12"/>
            <p:cNvSpPr>
              <a:spLocks noChangeShapeType="1"/>
            </p:cNvSpPr>
            <p:nvPr/>
          </p:nvSpPr>
          <p:spPr bwMode="auto">
            <a:xfrm>
              <a:off x="267531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Line 13"/>
            <p:cNvSpPr>
              <a:spLocks noChangeShapeType="1"/>
            </p:cNvSpPr>
            <p:nvPr/>
          </p:nvSpPr>
          <p:spPr bwMode="auto">
            <a:xfrm>
              <a:off x="283088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14"/>
            <p:cNvSpPr>
              <a:spLocks noChangeShapeType="1"/>
            </p:cNvSpPr>
            <p:nvPr/>
          </p:nvSpPr>
          <p:spPr bwMode="auto">
            <a:xfrm>
              <a:off x="298646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5"/>
            <p:cNvSpPr>
              <a:spLocks noChangeShapeType="1"/>
            </p:cNvSpPr>
            <p:nvPr/>
          </p:nvSpPr>
          <p:spPr bwMode="auto">
            <a:xfrm>
              <a:off x="314203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16"/>
            <p:cNvSpPr>
              <a:spLocks noChangeShapeType="1"/>
            </p:cNvSpPr>
            <p:nvPr/>
          </p:nvSpPr>
          <p:spPr bwMode="auto">
            <a:xfrm>
              <a:off x="329761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17"/>
            <p:cNvSpPr>
              <a:spLocks noChangeShapeType="1"/>
            </p:cNvSpPr>
            <p:nvPr/>
          </p:nvSpPr>
          <p:spPr bwMode="auto">
            <a:xfrm>
              <a:off x="345318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Line 18"/>
            <p:cNvSpPr>
              <a:spLocks noChangeShapeType="1"/>
            </p:cNvSpPr>
            <p:nvPr/>
          </p:nvSpPr>
          <p:spPr bwMode="auto">
            <a:xfrm>
              <a:off x="360876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19"/>
            <p:cNvSpPr>
              <a:spLocks noChangeShapeType="1"/>
            </p:cNvSpPr>
            <p:nvPr/>
          </p:nvSpPr>
          <p:spPr bwMode="auto">
            <a:xfrm>
              <a:off x="376433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20"/>
            <p:cNvSpPr>
              <a:spLocks noChangeShapeType="1"/>
            </p:cNvSpPr>
            <p:nvPr/>
          </p:nvSpPr>
          <p:spPr bwMode="auto">
            <a:xfrm>
              <a:off x="391991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21"/>
            <p:cNvSpPr>
              <a:spLocks noChangeShapeType="1"/>
            </p:cNvSpPr>
            <p:nvPr/>
          </p:nvSpPr>
          <p:spPr bwMode="auto">
            <a:xfrm>
              <a:off x="407548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423106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23"/>
            <p:cNvSpPr>
              <a:spLocks noChangeShapeType="1"/>
            </p:cNvSpPr>
            <p:nvPr/>
          </p:nvSpPr>
          <p:spPr bwMode="auto">
            <a:xfrm>
              <a:off x="438663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24"/>
            <p:cNvSpPr>
              <a:spLocks noChangeShapeType="1"/>
            </p:cNvSpPr>
            <p:nvPr/>
          </p:nvSpPr>
          <p:spPr bwMode="auto">
            <a:xfrm>
              <a:off x="454221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Line 25"/>
            <p:cNvSpPr>
              <a:spLocks noChangeShapeType="1"/>
            </p:cNvSpPr>
            <p:nvPr/>
          </p:nvSpPr>
          <p:spPr bwMode="auto">
            <a:xfrm>
              <a:off x="469778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26"/>
            <p:cNvSpPr>
              <a:spLocks noChangeShapeType="1"/>
            </p:cNvSpPr>
            <p:nvPr/>
          </p:nvSpPr>
          <p:spPr bwMode="auto">
            <a:xfrm>
              <a:off x="485336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Line 27"/>
            <p:cNvSpPr>
              <a:spLocks noChangeShapeType="1"/>
            </p:cNvSpPr>
            <p:nvPr/>
          </p:nvSpPr>
          <p:spPr bwMode="auto">
            <a:xfrm>
              <a:off x="500893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Rectangle 28"/>
            <p:cNvSpPr>
              <a:spLocks noChangeArrowheads="1"/>
            </p:cNvSpPr>
            <p:nvPr/>
          </p:nvSpPr>
          <p:spPr bwMode="auto">
            <a:xfrm>
              <a:off x="5170864" y="4170431"/>
              <a:ext cx="3563938" cy="42545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Line 29"/>
            <p:cNvSpPr>
              <a:spLocks noChangeShapeType="1"/>
            </p:cNvSpPr>
            <p:nvPr/>
          </p:nvSpPr>
          <p:spPr bwMode="auto">
            <a:xfrm>
              <a:off x="516451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30"/>
            <p:cNvSpPr>
              <a:spLocks noChangeShapeType="1"/>
            </p:cNvSpPr>
            <p:nvPr/>
          </p:nvSpPr>
          <p:spPr bwMode="auto">
            <a:xfrm>
              <a:off x="532008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Line 31"/>
            <p:cNvSpPr>
              <a:spLocks noChangeShapeType="1"/>
            </p:cNvSpPr>
            <p:nvPr/>
          </p:nvSpPr>
          <p:spPr bwMode="auto">
            <a:xfrm>
              <a:off x="547566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32"/>
            <p:cNvSpPr>
              <a:spLocks noChangeShapeType="1"/>
            </p:cNvSpPr>
            <p:nvPr/>
          </p:nvSpPr>
          <p:spPr bwMode="auto">
            <a:xfrm>
              <a:off x="563123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Line 33"/>
            <p:cNvSpPr>
              <a:spLocks noChangeShapeType="1"/>
            </p:cNvSpPr>
            <p:nvPr/>
          </p:nvSpPr>
          <p:spPr bwMode="auto">
            <a:xfrm>
              <a:off x="578681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Line 34"/>
            <p:cNvSpPr>
              <a:spLocks noChangeShapeType="1"/>
            </p:cNvSpPr>
            <p:nvPr/>
          </p:nvSpPr>
          <p:spPr bwMode="auto">
            <a:xfrm>
              <a:off x="594238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609796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Line 36"/>
            <p:cNvSpPr>
              <a:spLocks noChangeShapeType="1"/>
            </p:cNvSpPr>
            <p:nvPr/>
          </p:nvSpPr>
          <p:spPr bwMode="auto">
            <a:xfrm>
              <a:off x="625353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37"/>
            <p:cNvSpPr>
              <a:spLocks noChangeShapeType="1"/>
            </p:cNvSpPr>
            <p:nvPr/>
          </p:nvSpPr>
          <p:spPr bwMode="auto">
            <a:xfrm>
              <a:off x="640911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Line 38"/>
            <p:cNvSpPr>
              <a:spLocks noChangeShapeType="1"/>
            </p:cNvSpPr>
            <p:nvPr/>
          </p:nvSpPr>
          <p:spPr bwMode="auto">
            <a:xfrm>
              <a:off x="656468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Line 39"/>
            <p:cNvSpPr>
              <a:spLocks noChangeShapeType="1"/>
            </p:cNvSpPr>
            <p:nvPr/>
          </p:nvSpPr>
          <p:spPr bwMode="auto">
            <a:xfrm>
              <a:off x="672026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40"/>
            <p:cNvSpPr>
              <a:spLocks noChangeShapeType="1"/>
            </p:cNvSpPr>
            <p:nvPr/>
          </p:nvSpPr>
          <p:spPr bwMode="auto">
            <a:xfrm>
              <a:off x="687583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41"/>
            <p:cNvSpPr>
              <a:spLocks noChangeShapeType="1"/>
            </p:cNvSpPr>
            <p:nvPr/>
          </p:nvSpPr>
          <p:spPr bwMode="auto">
            <a:xfrm>
              <a:off x="703141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Line 42"/>
            <p:cNvSpPr>
              <a:spLocks noChangeShapeType="1"/>
            </p:cNvSpPr>
            <p:nvPr/>
          </p:nvSpPr>
          <p:spPr bwMode="auto">
            <a:xfrm>
              <a:off x="718698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Line 43"/>
            <p:cNvSpPr>
              <a:spLocks noChangeShapeType="1"/>
            </p:cNvSpPr>
            <p:nvPr/>
          </p:nvSpPr>
          <p:spPr bwMode="auto">
            <a:xfrm>
              <a:off x="734256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Line 44"/>
            <p:cNvSpPr>
              <a:spLocks noChangeShapeType="1"/>
            </p:cNvSpPr>
            <p:nvPr/>
          </p:nvSpPr>
          <p:spPr bwMode="auto">
            <a:xfrm>
              <a:off x="749813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45"/>
            <p:cNvSpPr>
              <a:spLocks noChangeShapeType="1"/>
            </p:cNvSpPr>
            <p:nvPr/>
          </p:nvSpPr>
          <p:spPr bwMode="auto">
            <a:xfrm>
              <a:off x="765371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Line 46"/>
            <p:cNvSpPr>
              <a:spLocks noChangeShapeType="1"/>
            </p:cNvSpPr>
            <p:nvPr/>
          </p:nvSpPr>
          <p:spPr bwMode="auto">
            <a:xfrm>
              <a:off x="780928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Line 47"/>
            <p:cNvSpPr>
              <a:spLocks noChangeShapeType="1"/>
            </p:cNvSpPr>
            <p:nvPr/>
          </p:nvSpPr>
          <p:spPr bwMode="auto">
            <a:xfrm>
              <a:off x="796486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Line 48"/>
            <p:cNvSpPr>
              <a:spLocks noChangeShapeType="1"/>
            </p:cNvSpPr>
            <p:nvPr/>
          </p:nvSpPr>
          <p:spPr bwMode="auto">
            <a:xfrm>
              <a:off x="812043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49"/>
            <p:cNvSpPr>
              <a:spLocks noChangeShapeType="1"/>
            </p:cNvSpPr>
            <p:nvPr/>
          </p:nvSpPr>
          <p:spPr bwMode="auto">
            <a:xfrm>
              <a:off x="827601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50"/>
            <p:cNvSpPr>
              <a:spLocks noChangeShapeType="1"/>
            </p:cNvSpPr>
            <p:nvPr/>
          </p:nvSpPr>
          <p:spPr bwMode="auto">
            <a:xfrm>
              <a:off x="8431589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Line 51"/>
            <p:cNvSpPr>
              <a:spLocks noChangeShapeType="1"/>
            </p:cNvSpPr>
            <p:nvPr/>
          </p:nvSpPr>
          <p:spPr bwMode="auto">
            <a:xfrm>
              <a:off x="8587164" y="41482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Rectangle 52"/>
            <p:cNvSpPr>
              <a:spLocks noChangeArrowheads="1"/>
            </p:cNvSpPr>
            <p:nvPr/>
          </p:nvSpPr>
          <p:spPr bwMode="auto">
            <a:xfrm>
              <a:off x="1352927" y="4224406"/>
              <a:ext cx="466725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Rectangle 53"/>
            <p:cNvSpPr>
              <a:spLocks noChangeArrowheads="1"/>
            </p:cNvSpPr>
            <p:nvPr/>
          </p:nvSpPr>
          <p:spPr bwMode="auto">
            <a:xfrm>
              <a:off x="1975227" y="4224406"/>
              <a:ext cx="466725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Rectangle 54"/>
            <p:cNvSpPr>
              <a:spLocks noChangeArrowheads="1"/>
            </p:cNvSpPr>
            <p:nvPr/>
          </p:nvSpPr>
          <p:spPr bwMode="auto">
            <a:xfrm>
              <a:off x="2597527" y="4224406"/>
              <a:ext cx="466725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Rectangle 55"/>
            <p:cNvSpPr>
              <a:spLocks noChangeArrowheads="1"/>
            </p:cNvSpPr>
            <p:nvPr/>
          </p:nvSpPr>
          <p:spPr bwMode="auto">
            <a:xfrm>
              <a:off x="3219827" y="4224406"/>
              <a:ext cx="466725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56"/>
            <p:cNvSpPr>
              <a:spLocks noChangeArrowheads="1"/>
            </p:cNvSpPr>
            <p:nvPr/>
          </p:nvSpPr>
          <p:spPr bwMode="auto">
            <a:xfrm>
              <a:off x="3842127" y="4224406"/>
              <a:ext cx="466725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57"/>
            <p:cNvSpPr>
              <a:spLocks noChangeArrowheads="1"/>
            </p:cNvSpPr>
            <p:nvPr/>
          </p:nvSpPr>
          <p:spPr bwMode="auto">
            <a:xfrm>
              <a:off x="4464427" y="4224406"/>
              <a:ext cx="466725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58"/>
            <p:cNvSpPr>
              <a:spLocks noChangeArrowheads="1"/>
            </p:cNvSpPr>
            <p:nvPr/>
          </p:nvSpPr>
          <p:spPr bwMode="auto">
            <a:xfrm>
              <a:off x="5172452" y="4224406"/>
              <a:ext cx="381000" cy="3048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59"/>
            <p:cNvSpPr>
              <a:spLocks noChangeArrowheads="1"/>
            </p:cNvSpPr>
            <p:nvPr/>
          </p:nvSpPr>
          <p:spPr bwMode="auto">
            <a:xfrm>
              <a:off x="5709027" y="4224406"/>
              <a:ext cx="466725" cy="3048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Rectangle 60"/>
            <p:cNvSpPr>
              <a:spLocks noChangeArrowheads="1"/>
            </p:cNvSpPr>
            <p:nvPr/>
          </p:nvSpPr>
          <p:spPr bwMode="auto">
            <a:xfrm>
              <a:off x="6331327" y="4224406"/>
              <a:ext cx="466725" cy="3048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Rectangle 61"/>
            <p:cNvSpPr>
              <a:spLocks noChangeArrowheads="1"/>
            </p:cNvSpPr>
            <p:nvPr/>
          </p:nvSpPr>
          <p:spPr bwMode="auto">
            <a:xfrm>
              <a:off x="6953627" y="4224406"/>
              <a:ext cx="466725" cy="3048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Rectangle 62"/>
            <p:cNvSpPr>
              <a:spLocks noChangeArrowheads="1"/>
            </p:cNvSpPr>
            <p:nvPr/>
          </p:nvSpPr>
          <p:spPr bwMode="auto">
            <a:xfrm>
              <a:off x="7575927" y="4224406"/>
              <a:ext cx="466725" cy="3048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Rectangle 63"/>
            <p:cNvSpPr>
              <a:spLocks noChangeArrowheads="1"/>
            </p:cNvSpPr>
            <p:nvPr/>
          </p:nvSpPr>
          <p:spPr bwMode="auto">
            <a:xfrm>
              <a:off x="8198227" y="4224406"/>
              <a:ext cx="466725" cy="3048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Rectangle 64"/>
            <p:cNvSpPr>
              <a:spLocks noChangeArrowheads="1"/>
            </p:cNvSpPr>
            <p:nvPr/>
          </p:nvSpPr>
          <p:spPr bwMode="auto">
            <a:xfrm>
              <a:off x="1819652" y="4262506"/>
              <a:ext cx="155575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Rectangle 65"/>
            <p:cNvSpPr>
              <a:spLocks noChangeArrowheads="1"/>
            </p:cNvSpPr>
            <p:nvPr/>
          </p:nvSpPr>
          <p:spPr bwMode="auto">
            <a:xfrm>
              <a:off x="3064252" y="4262506"/>
              <a:ext cx="155575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Rectangle 66"/>
            <p:cNvSpPr>
              <a:spLocks noChangeArrowheads="1"/>
            </p:cNvSpPr>
            <p:nvPr/>
          </p:nvSpPr>
          <p:spPr bwMode="auto">
            <a:xfrm>
              <a:off x="4321552" y="4262506"/>
              <a:ext cx="155575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Rectangle 67"/>
            <p:cNvSpPr>
              <a:spLocks noChangeArrowheads="1"/>
            </p:cNvSpPr>
            <p:nvPr/>
          </p:nvSpPr>
          <p:spPr bwMode="auto">
            <a:xfrm>
              <a:off x="5540752" y="4262506"/>
              <a:ext cx="155575" cy="2286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Rectangle 68"/>
            <p:cNvSpPr>
              <a:spLocks noChangeArrowheads="1"/>
            </p:cNvSpPr>
            <p:nvPr/>
          </p:nvSpPr>
          <p:spPr bwMode="auto">
            <a:xfrm>
              <a:off x="6759952" y="4262506"/>
              <a:ext cx="155575" cy="2286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Rectangle 69"/>
            <p:cNvSpPr>
              <a:spLocks noChangeArrowheads="1"/>
            </p:cNvSpPr>
            <p:nvPr/>
          </p:nvSpPr>
          <p:spPr bwMode="auto">
            <a:xfrm>
              <a:off x="8082339" y="4262506"/>
              <a:ext cx="155575" cy="2286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Rectangle 70"/>
            <p:cNvSpPr>
              <a:spLocks noChangeArrowheads="1"/>
            </p:cNvSpPr>
            <p:nvPr/>
          </p:nvSpPr>
          <p:spPr bwMode="auto">
            <a:xfrm>
              <a:off x="3764339" y="2852806"/>
              <a:ext cx="49657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Line 71"/>
            <p:cNvSpPr>
              <a:spLocks noChangeShapeType="1"/>
            </p:cNvSpPr>
            <p:nvPr/>
          </p:nvSpPr>
          <p:spPr bwMode="auto">
            <a:xfrm>
              <a:off x="3919914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" name="Line 72"/>
            <p:cNvSpPr>
              <a:spLocks noChangeShapeType="1"/>
            </p:cNvSpPr>
            <p:nvPr/>
          </p:nvSpPr>
          <p:spPr bwMode="auto">
            <a:xfrm>
              <a:off x="4075489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" name="Line 73"/>
            <p:cNvSpPr>
              <a:spLocks noChangeShapeType="1"/>
            </p:cNvSpPr>
            <p:nvPr/>
          </p:nvSpPr>
          <p:spPr bwMode="auto">
            <a:xfrm>
              <a:off x="4229477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Line 74"/>
            <p:cNvSpPr>
              <a:spLocks noChangeShapeType="1"/>
            </p:cNvSpPr>
            <p:nvPr/>
          </p:nvSpPr>
          <p:spPr bwMode="auto">
            <a:xfrm>
              <a:off x="4385052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Line 75"/>
            <p:cNvSpPr>
              <a:spLocks noChangeShapeType="1"/>
            </p:cNvSpPr>
            <p:nvPr/>
          </p:nvSpPr>
          <p:spPr bwMode="auto">
            <a:xfrm>
              <a:off x="4540627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Line 76"/>
            <p:cNvSpPr>
              <a:spLocks noChangeShapeType="1"/>
            </p:cNvSpPr>
            <p:nvPr/>
          </p:nvSpPr>
          <p:spPr bwMode="auto">
            <a:xfrm>
              <a:off x="4696202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Line 77"/>
            <p:cNvSpPr>
              <a:spLocks noChangeShapeType="1"/>
            </p:cNvSpPr>
            <p:nvPr/>
          </p:nvSpPr>
          <p:spPr bwMode="auto">
            <a:xfrm>
              <a:off x="4850189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Line 78"/>
            <p:cNvSpPr>
              <a:spLocks noChangeShapeType="1"/>
            </p:cNvSpPr>
            <p:nvPr/>
          </p:nvSpPr>
          <p:spPr bwMode="auto">
            <a:xfrm>
              <a:off x="5005764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Line 79"/>
            <p:cNvSpPr>
              <a:spLocks noChangeShapeType="1"/>
            </p:cNvSpPr>
            <p:nvPr/>
          </p:nvSpPr>
          <p:spPr bwMode="auto">
            <a:xfrm>
              <a:off x="5161339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Rectangle 80"/>
            <p:cNvSpPr>
              <a:spLocks noChangeArrowheads="1"/>
            </p:cNvSpPr>
            <p:nvPr/>
          </p:nvSpPr>
          <p:spPr bwMode="auto">
            <a:xfrm>
              <a:off x="5161339" y="2871856"/>
              <a:ext cx="3562350" cy="428625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Line 81"/>
            <p:cNvSpPr>
              <a:spLocks noChangeShapeType="1"/>
            </p:cNvSpPr>
            <p:nvPr/>
          </p:nvSpPr>
          <p:spPr bwMode="auto">
            <a:xfrm>
              <a:off x="5316914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Line 82"/>
            <p:cNvSpPr>
              <a:spLocks noChangeShapeType="1"/>
            </p:cNvSpPr>
            <p:nvPr/>
          </p:nvSpPr>
          <p:spPr bwMode="auto">
            <a:xfrm>
              <a:off x="5470902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Line 83"/>
            <p:cNvSpPr>
              <a:spLocks noChangeShapeType="1"/>
            </p:cNvSpPr>
            <p:nvPr/>
          </p:nvSpPr>
          <p:spPr bwMode="auto">
            <a:xfrm>
              <a:off x="5626477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Line 84"/>
            <p:cNvSpPr>
              <a:spLocks noChangeShapeType="1"/>
            </p:cNvSpPr>
            <p:nvPr/>
          </p:nvSpPr>
          <p:spPr bwMode="auto">
            <a:xfrm>
              <a:off x="5782052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" name="Line 85"/>
            <p:cNvSpPr>
              <a:spLocks noChangeShapeType="1"/>
            </p:cNvSpPr>
            <p:nvPr/>
          </p:nvSpPr>
          <p:spPr bwMode="auto">
            <a:xfrm>
              <a:off x="5937627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" name="Line 86"/>
            <p:cNvSpPr>
              <a:spLocks noChangeShapeType="1"/>
            </p:cNvSpPr>
            <p:nvPr/>
          </p:nvSpPr>
          <p:spPr bwMode="auto">
            <a:xfrm>
              <a:off x="6091614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Line 87"/>
            <p:cNvSpPr>
              <a:spLocks noChangeShapeType="1"/>
            </p:cNvSpPr>
            <p:nvPr/>
          </p:nvSpPr>
          <p:spPr bwMode="auto">
            <a:xfrm>
              <a:off x="6247189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Line 88"/>
            <p:cNvSpPr>
              <a:spLocks noChangeShapeType="1"/>
            </p:cNvSpPr>
            <p:nvPr/>
          </p:nvSpPr>
          <p:spPr bwMode="auto">
            <a:xfrm>
              <a:off x="6402764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" name="Line 89"/>
            <p:cNvSpPr>
              <a:spLocks noChangeShapeType="1"/>
            </p:cNvSpPr>
            <p:nvPr/>
          </p:nvSpPr>
          <p:spPr bwMode="auto">
            <a:xfrm>
              <a:off x="6558339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Line 90"/>
            <p:cNvSpPr>
              <a:spLocks noChangeShapeType="1"/>
            </p:cNvSpPr>
            <p:nvPr/>
          </p:nvSpPr>
          <p:spPr bwMode="auto">
            <a:xfrm>
              <a:off x="6712327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Line 91"/>
            <p:cNvSpPr>
              <a:spLocks noChangeShapeType="1"/>
            </p:cNvSpPr>
            <p:nvPr/>
          </p:nvSpPr>
          <p:spPr bwMode="auto">
            <a:xfrm>
              <a:off x="6867902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Line 92"/>
            <p:cNvSpPr>
              <a:spLocks noChangeShapeType="1"/>
            </p:cNvSpPr>
            <p:nvPr/>
          </p:nvSpPr>
          <p:spPr bwMode="auto">
            <a:xfrm>
              <a:off x="7023477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Line 93"/>
            <p:cNvSpPr>
              <a:spLocks noChangeShapeType="1"/>
            </p:cNvSpPr>
            <p:nvPr/>
          </p:nvSpPr>
          <p:spPr bwMode="auto">
            <a:xfrm>
              <a:off x="7179052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Line 94"/>
            <p:cNvSpPr>
              <a:spLocks noChangeShapeType="1"/>
            </p:cNvSpPr>
            <p:nvPr/>
          </p:nvSpPr>
          <p:spPr bwMode="auto">
            <a:xfrm>
              <a:off x="7333039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Line 95"/>
            <p:cNvSpPr>
              <a:spLocks noChangeShapeType="1"/>
            </p:cNvSpPr>
            <p:nvPr/>
          </p:nvSpPr>
          <p:spPr bwMode="auto">
            <a:xfrm>
              <a:off x="7488614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Line 96"/>
            <p:cNvSpPr>
              <a:spLocks noChangeShapeType="1"/>
            </p:cNvSpPr>
            <p:nvPr/>
          </p:nvSpPr>
          <p:spPr bwMode="auto">
            <a:xfrm>
              <a:off x="7644189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Line 97"/>
            <p:cNvSpPr>
              <a:spLocks noChangeShapeType="1"/>
            </p:cNvSpPr>
            <p:nvPr/>
          </p:nvSpPr>
          <p:spPr bwMode="auto">
            <a:xfrm>
              <a:off x="7799764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Line 98"/>
            <p:cNvSpPr>
              <a:spLocks noChangeShapeType="1"/>
            </p:cNvSpPr>
            <p:nvPr/>
          </p:nvSpPr>
          <p:spPr bwMode="auto">
            <a:xfrm>
              <a:off x="7953752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Line 99"/>
            <p:cNvSpPr>
              <a:spLocks noChangeShapeType="1"/>
            </p:cNvSpPr>
            <p:nvPr/>
          </p:nvSpPr>
          <p:spPr bwMode="auto">
            <a:xfrm>
              <a:off x="8109327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100"/>
            <p:cNvSpPr>
              <a:spLocks noChangeShapeType="1"/>
            </p:cNvSpPr>
            <p:nvPr/>
          </p:nvSpPr>
          <p:spPr bwMode="auto">
            <a:xfrm>
              <a:off x="8264902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101"/>
            <p:cNvSpPr>
              <a:spLocks noChangeShapeType="1"/>
            </p:cNvSpPr>
            <p:nvPr/>
          </p:nvSpPr>
          <p:spPr bwMode="auto">
            <a:xfrm>
              <a:off x="8420477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Line 102"/>
            <p:cNvSpPr>
              <a:spLocks noChangeShapeType="1"/>
            </p:cNvSpPr>
            <p:nvPr/>
          </p:nvSpPr>
          <p:spPr bwMode="auto">
            <a:xfrm>
              <a:off x="8574464" y="28528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Rectangle 103"/>
            <p:cNvSpPr>
              <a:spLocks noChangeArrowheads="1"/>
            </p:cNvSpPr>
            <p:nvPr/>
          </p:nvSpPr>
          <p:spPr bwMode="auto">
            <a:xfrm>
              <a:off x="3842127" y="2929006"/>
              <a:ext cx="465137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Rectangle 104"/>
            <p:cNvSpPr>
              <a:spLocks noChangeArrowheads="1"/>
            </p:cNvSpPr>
            <p:nvPr/>
          </p:nvSpPr>
          <p:spPr bwMode="auto">
            <a:xfrm>
              <a:off x="5159752" y="2929006"/>
              <a:ext cx="388937" cy="3048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Rectangle 105"/>
            <p:cNvSpPr>
              <a:spLocks noChangeArrowheads="1"/>
            </p:cNvSpPr>
            <p:nvPr/>
          </p:nvSpPr>
          <p:spPr bwMode="auto">
            <a:xfrm>
              <a:off x="4462839" y="2929006"/>
              <a:ext cx="465138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Rectangle 106"/>
            <p:cNvSpPr>
              <a:spLocks noChangeArrowheads="1"/>
            </p:cNvSpPr>
            <p:nvPr/>
          </p:nvSpPr>
          <p:spPr bwMode="auto">
            <a:xfrm>
              <a:off x="5704264" y="2929006"/>
              <a:ext cx="465138" cy="3048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Rectangle 107"/>
            <p:cNvSpPr>
              <a:spLocks noChangeArrowheads="1"/>
            </p:cNvSpPr>
            <p:nvPr/>
          </p:nvSpPr>
          <p:spPr bwMode="auto">
            <a:xfrm>
              <a:off x="6324977" y="2929006"/>
              <a:ext cx="465137" cy="3048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Rectangle 108"/>
            <p:cNvSpPr>
              <a:spLocks noChangeArrowheads="1"/>
            </p:cNvSpPr>
            <p:nvPr/>
          </p:nvSpPr>
          <p:spPr bwMode="auto">
            <a:xfrm>
              <a:off x="6945689" y="2929006"/>
              <a:ext cx="465138" cy="3048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Rectangle 109"/>
            <p:cNvSpPr>
              <a:spLocks noChangeArrowheads="1"/>
            </p:cNvSpPr>
            <p:nvPr/>
          </p:nvSpPr>
          <p:spPr bwMode="auto">
            <a:xfrm>
              <a:off x="7566402" y="2929006"/>
              <a:ext cx="465137" cy="3048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" name="Rectangle 110"/>
            <p:cNvSpPr>
              <a:spLocks noChangeArrowheads="1"/>
            </p:cNvSpPr>
            <p:nvPr/>
          </p:nvSpPr>
          <p:spPr bwMode="auto">
            <a:xfrm>
              <a:off x="8187114" y="2929006"/>
              <a:ext cx="465138" cy="3048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Rectangle 111"/>
            <p:cNvSpPr>
              <a:spLocks noChangeArrowheads="1"/>
            </p:cNvSpPr>
            <p:nvPr/>
          </p:nvSpPr>
          <p:spPr bwMode="auto">
            <a:xfrm>
              <a:off x="4319964" y="2967106"/>
              <a:ext cx="155575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" name="Rectangle 112"/>
            <p:cNvSpPr>
              <a:spLocks noChangeArrowheads="1"/>
            </p:cNvSpPr>
            <p:nvPr/>
          </p:nvSpPr>
          <p:spPr bwMode="auto">
            <a:xfrm>
              <a:off x="5535989" y="2967106"/>
              <a:ext cx="155575" cy="2286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" name="Rectangle 113"/>
            <p:cNvSpPr>
              <a:spLocks noChangeArrowheads="1"/>
            </p:cNvSpPr>
            <p:nvPr/>
          </p:nvSpPr>
          <p:spPr bwMode="auto">
            <a:xfrm>
              <a:off x="6752014" y="2967106"/>
              <a:ext cx="153988" cy="2286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Rectangle 114"/>
            <p:cNvSpPr>
              <a:spLocks noChangeArrowheads="1"/>
            </p:cNvSpPr>
            <p:nvPr/>
          </p:nvSpPr>
          <p:spPr bwMode="auto">
            <a:xfrm>
              <a:off x="8071227" y="2967106"/>
              <a:ext cx="153987" cy="2286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Text Box 115"/>
            <p:cNvSpPr txBox="1">
              <a:spLocks noChangeArrowheads="1"/>
            </p:cNvSpPr>
            <p:nvPr/>
          </p:nvSpPr>
          <p:spPr bwMode="auto">
            <a:xfrm>
              <a:off x="2443539" y="4192656"/>
              <a:ext cx="14033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Courier New" pitchFamily="49" charset="0"/>
                </a:rPr>
                <a:t>00000000</a:t>
              </a:r>
            </a:p>
          </p:txBody>
        </p:sp>
        <p:sp>
          <p:nvSpPr>
            <p:cNvPr id="259" name="Text Box 116"/>
            <p:cNvSpPr txBox="1">
              <a:spLocks noChangeArrowheads="1"/>
            </p:cNvSpPr>
            <p:nvPr/>
          </p:nvSpPr>
          <p:spPr bwMode="auto">
            <a:xfrm>
              <a:off x="1198939" y="4192656"/>
              <a:ext cx="1447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 dirty="0">
                  <a:solidFill>
                    <a:srgbClr val="333399"/>
                  </a:solidFill>
                  <a:latin typeface="Courier New" pitchFamily="49" charset="0"/>
                </a:rPr>
                <a:t>0000000</a:t>
              </a:r>
              <a:r>
                <a:rPr kumimoji="1" lang="en-US" altLang="zh-CN" sz="2000" b="1" dirty="0">
                  <a:solidFill>
                    <a:srgbClr val="C0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260" name="Text Box 117"/>
            <p:cNvSpPr txBox="1">
              <a:spLocks noChangeArrowheads="1"/>
            </p:cNvSpPr>
            <p:nvPr/>
          </p:nvSpPr>
          <p:spPr bwMode="auto">
            <a:xfrm>
              <a:off x="3688139" y="4192656"/>
              <a:ext cx="14033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Courier New" pitchFamily="49" charset="0"/>
                </a:rPr>
                <a:t>01011110</a:t>
              </a:r>
            </a:p>
          </p:txBody>
        </p:sp>
        <p:sp>
          <p:nvSpPr>
            <p:cNvPr id="261" name="Text Box 118"/>
            <p:cNvSpPr txBox="1">
              <a:spLocks noChangeArrowheads="1"/>
            </p:cNvSpPr>
            <p:nvPr/>
          </p:nvSpPr>
          <p:spPr bwMode="auto">
            <a:xfrm>
              <a:off x="4945439" y="4173606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C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2" name="Text Box 119"/>
            <p:cNvSpPr txBox="1">
              <a:spLocks noChangeArrowheads="1"/>
            </p:cNvSpPr>
            <p:nvPr/>
          </p:nvSpPr>
          <p:spPr bwMode="auto">
            <a:xfrm>
              <a:off x="3688139" y="2890906"/>
              <a:ext cx="7937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333399"/>
                  </a:solidFill>
                  <a:latin typeface="Courier New" pitchFamily="49" charset="0"/>
                </a:rPr>
                <a:t>1110</a:t>
              </a:r>
            </a:p>
          </p:txBody>
        </p:sp>
        <p:sp>
          <p:nvSpPr>
            <p:cNvPr id="263" name="Line 120"/>
            <p:cNvSpPr>
              <a:spLocks noChangeShapeType="1"/>
            </p:cNvSpPr>
            <p:nvPr/>
          </p:nvSpPr>
          <p:spPr bwMode="auto">
            <a:xfrm>
              <a:off x="5161339" y="3386206"/>
              <a:ext cx="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" name="Line 121"/>
            <p:cNvSpPr>
              <a:spLocks noChangeShapeType="1"/>
            </p:cNvSpPr>
            <p:nvPr/>
          </p:nvSpPr>
          <p:spPr bwMode="auto">
            <a:xfrm>
              <a:off x="8742739" y="3386206"/>
              <a:ext cx="0" cy="76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" name="Text Box 122"/>
            <p:cNvSpPr txBox="1">
              <a:spLocks noChangeArrowheads="1"/>
            </p:cNvSpPr>
            <p:nvPr/>
          </p:nvSpPr>
          <p:spPr bwMode="auto">
            <a:xfrm>
              <a:off x="3675439" y="2468631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0</a:t>
              </a:r>
            </a:p>
          </p:txBody>
        </p:sp>
        <p:sp>
          <p:nvSpPr>
            <p:cNvPr id="266" name="Text Box 123"/>
            <p:cNvSpPr txBox="1">
              <a:spLocks noChangeArrowheads="1"/>
            </p:cNvSpPr>
            <p:nvPr/>
          </p:nvSpPr>
          <p:spPr bwMode="auto">
            <a:xfrm>
              <a:off x="4920039" y="2468631"/>
              <a:ext cx="327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8</a:t>
              </a:r>
            </a:p>
          </p:txBody>
        </p:sp>
        <p:sp>
          <p:nvSpPr>
            <p:cNvPr id="267" name="Text Box 124"/>
            <p:cNvSpPr txBox="1">
              <a:spLocks noChangeArrowheads="1"/>
            </p:cNvSpPr>
            <p:nvPr/>
          </p:nvSpPr>
          <p:spPr bwMode="auto">
            <a:xfrm>
              <a:off x="6151939" y="2468631"/>
              <a:ext cx="470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16</a:t>
              </a:r>
            </a:p>
          </p:txBody>
        </p:sp>
        <p:sp>
          <p:nvSpPr>
            <p:cNvPr id="268" name="Text Box 125"/>
            <p:cNvSpPr txBox="1">
              <a:spLocks noChangeArrowheads="1"/>
            </p:cNvSpPr>
            <p:nvPr/>
          </p:nvSpPr>
          <p:spPr bwMode="auto">
            <a:xfrm>
              <a:off x="7371139" y="2468631"/>
              <a:ext cx="470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24</a:t>
              </a:r>
            </a:p>
          </p:txBody>
        </p:sp>
        <p:sp>
          <p:nvSpPr>
            <p:cNvPr id="269" name="Text Box 126"/>
            <p:cNvSpPr txBox="1">
              <a:spLocks noChangeArrowheads="1"/>
            </p:cNvSpPr>
            <p:nvPr/>
          </p:nvSpPr>
          <p:spPr bwMode="auto">
            <a:xfrm>
              <a:off x="8450639" y="2468631"/>
              <a:ext cx="470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31</a:t>
              </a:r>
            </a:p>
          </p:txBody>
        </p:sp>
        <p:sp>
          <p:nvSpPr>
            <p:cNvPr id="270" name="Text Box 127"/>
            <p:cNvSpPr txBox="1">
              <a:spLocks noChangeArrowheads="1"/>
            </p:cNvSpPr>
            <p:nvPr/>
          </p:nvSpPr>
          <p:spPr bwMode="auto">
            <a:xfrm>
              <a:off x="1926014" y="2843281"/>
              <a:ext cx="18750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 </a:t>
              </a:r>
              <a:r>
                <a:rPr kumimoji="1" lang="zh-CN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类 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地址</a:t>
              </a:r>
              <a:endPara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71" name="Line 128"/>
            <p:cNvSpPr>
              <a:spLocks noChangeShapeType="1"/>
            </p:cNvSpPr>
            <p:nvPr/>
          </p:nvSpPr>
          <p:spPr bwMode="auto">
            <a:xfrm flipV="1">
              <a:off x="4386639" y="2395606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" name="Line 129"/>
            <p:cNvSpPr>
              <a:spLocks noChangeShapeType="1"/>
            </p:cNvSpPr>
            <p:nvPr/>
          </p:nvSpPr>
          <p:spPr bwMode="auto">
            <a:xfrm flipV="1">
              <a:off x="5161339" y="2395606"/>
              <a:ext cx="0" cy="908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Line 130"/>
            <p:cNvSpPr>
              <a:spLocks noChangeShapeType="1"/>
            </p:cNvSpPr>
            <p:nvPr/>
          </p:nvSpPr>
          <p:spPr bwMode="auto">
            <a:xfrm>
              <a:off x="4399339" y="2471806"/>
              <a:ext cx="76200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" name="Line 131"/>
            <p:cNvSpPr>
              <a:spLocks noChangeShapeType="1"/>
            </p:cNvSpPr>
            <p:nvPr/>
          </p:nvSpPr>
          <p:spPr bwMode="auto">
            <a:xfrm>
              <a:off x="5170864" y="4870519"/>
              <a:ext cx="358140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" name="Text Box 133"/>
            <p:cNvSpPr txBox="1">
              <a:spLocks noChangeArrowheads="1"/>
            </p:cNvSpPr>
            <p:nvPr/>
          </p:nvSpPr>
          <p:spPr bwMode="auto">
            <a:xfrm>
              <a:off x="5161339" y="1789181"/>
              <a:ext cx="20730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这</a:t>
              </a:r>
              <a:r>
                <a:rPr kumimoji="1" lang="zh-CN" altLang="zh-CN" sz="24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 5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位不使用</a:t>
              </a:r>
            </a:p>
          </p:txBody>
        </p:sp>
        <p:sp>
          <p:nvSpPr>
            <p:cNvPr id="276" name="Arc 134"/>
            <p:cNvSpPr>
              <a:spLocks/>
            </p:cNvSpPr>
            <p:nvPr/>
          </p:nvSpPr>
          <p:spPr bwMode="auto">
            <a:xfrm flipH="1">
              <a:off x="4781927" y="2243206"/>
              <a:ext cx="498475" cy="228600"/>
            </a:xfrm>
            <a:custGeom>
              <a:avLst/>
              <a:gdLst>
                <a:gd name="G0" fmla="+- 1956 0 0"/>
                <a:gd name="G1" fmla="+- 21600 0 0"/>
                <a:gd name="G2" fmla="+- 21600 0 0"/>
                <a:gd name="T0" fmla="*/ 0 w 23556"/>
                <a:gd name="T1" fmla="*/ 89 h 21600"/>
                <a:gd name="T2" fmla="*/ 23556 w 23556"/>
                <a:gd name="T3" fmla="*/ 21600 h 21600"/>
                <a:gd name="T4" fmla="*/ 1956 w 235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56" h="21600" fill="none" extrusionOk="0">
                  <a:moveTo>
                    <a:pt x="-1" y="88"/>
                  </a:moveTo>
                  <a:cubicBezTo>
                    <a:pt x="650" y="29"/>
                    <a:pt x="1302" y="-1"/>
                    <a:pt x="1956" y="0"/>
                  </a:cubicBezTo>
                  <a:cubicBezTo>
                    <a:pt x="13885" y="0"/>
                    <a:pt x="23556" y="9670"/>
                    <a:pt x="23556" y="21600"/>
                  </a:cubicBezTo>
                </a:path>
                <a:path w="23556" h="21600" stroke="0" extrusionOk="0">
                  <a:moveTo>
                    <a:pt x="-1" y="88"/>
                  </a:moveTo>
                  <a:cubicBezTo>
                    <a:pt x="650" y="29"/>
                    <a:pt x="1302" y="-1"/>
                    <a:pt x="1956" y="0"/>
                  </a:cubicBezTo>
                  <a:cubicBezTo>
                    <a:pt x="13885" y="0"/>
                    <a:pt x="23556" y="9670"/>
                    <a:pt x="23556" y="21600"/>
                  </a:cubicBezTo>
                  <a:lnTo>
                    <a:pt x="195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" name="Line 135"/>
            <p:cNvSpPr>
              <a:spLocks noChangeShapeType="1"/>
            </p:cNvSpPr>
            <p:nvPr/>
          </p:nvSpPr>
          <p:spPr bwMode="auto">
            <a:xfrm>
              <a:off x="1275139" y="4681606"/>
              <a:ext cx="0" cy="741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" name="Line 136"/>
            <p:cNvSpPr>
              <a:spLocks noChangeShapeType="1"/>
            </p:cNvSpPr>
            <p:nvPr/>
          </p:nvSpPr>
          <p:spPr bwMode="auto">
            <a:xfrm flipH="1">
              <a:off x="8737977" y="4681606"/>
              <a:ext cx="4762" cy="690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" name="Line 137"/>
            <p:cNvSpPr>
              <a:spLocks noChangeShapeType="1"/>
            </p:cNvSpPr>
            <p:nvPr/>
          </p:nvSpPr>
          <p:spPr bwMode="auto">
            <a:xfrm>
              <a:off x="1287839" y="5245169"/>
              <a:ext cx="746760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" name="Text Box 138"/>
            <p:cNvSpPr txBox="1">
              <a:spLocks noChangeArrowheads="1"/>
            </p:cNvSpPr>
            <p:nvPr/>
          </p:nvSpPr>
          <p:spPr bwMode="auto">
            <a:xfrm>
              <a:off x="3942139" y="5029269"/>
              <a:ext cx="212269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48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位</a:t>
              </a:r>
              <a:r>
                <a:rPr kumimoji="1" lang="zh-CN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以太网地址</a:t>
              </a:r>
              <a:endPara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1" name="Text Box 139"/>
            <p:cNvSpPr txBox="1">
              <a:spLocks noChangeArrowheads="1"/>
            </p:cNvSpPr>
            <p:nvPr/>
          </p:nvSpPr>
          <p:spPr bwMode="auto">
            <a:xfrm>
              <a:off x="1448177" y="3754506"/>
              <a:ext cx="35381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333399"/>
                  </a:solidFill>
                  <a:latin typeface="+mn-lt"/>
                </a:rPr>
                <a:t>0      </a:t>
              </a:r>
              <a:r>
                <a:rPr kumimoji="1" lang="en-US" altLang="zh-CN" sz="2000" b="1" dirty="0" smtClean="0">
                  <a:solidFill>
                    <a:srgbClr val="333399"/>
                  </a:solidFill>
                  <a:latin typeface="+mn-lt"/>
                </a:rPr>
                <a:t>1        </a:t>
              </a:r>
              <a:r>
                <a:rPr kumimoji="1" lang="en-US" altLang="zh-CN" sz="2000" b="1" dirty="0">
                  <a:solidFill>
                    <a:srgbClr val="333399"/>
                  </a:solidFill>
                  <a:latin typeface="+mn-lt"/>
                </a:rPr>
                <a:t>0       </a:t>
              </a:r>
              <a:r>
                <a:rPr kumimoji="1" lang="en-US" altLang="zh-CN" sz="2000" b="1" dirty="0" smtClean="0">
                  <a:solidFill>
                    <a:srgbClr val="333399"/>
                  </a:solidFill>
                  <a:latin typeface="+mn-lt"/>
                </a:rPr>
                <a:t>0        </a:t>
              </a:r>
              <a:r>
                <a:rPr kumimoji="1" lang="en-US" altLang="zh-CN" sz="2000" b="1" dirty="0">
                  <a:solidFill>
                    <a:srgbClr val="333399"/>
                  </a:solidFill>
                  <a:latin typeface="+mn-lt"/>
                </a:rPr>
                <a:t>5      </a:t>
              </a:r>
              <a:r>
                <a:rPr kumimoji="1" lang="en-US" altLang="zh-CN" sz="2000" b="1" dirty="0" smtClean="0">
                  <a:solidFill>
                    <a:srgbClr val="333399"/>
                  </a:solidFill>
                  <a:latin typeface="+mn-lt"/>
                </a:rPr>
                <a:t>E</a:t>
              </a:r>
              <a:endParaRPr kumimoji="1" lang="en-US" altLang="zh-CN" sz="2000" b="1" dirty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282" name="Text Box 140"/>
            <p:cNvSpPr txBox="1">
              <a:spLocks noChangeArrowheads="1"/>
            </p:cNvSpPr>
            <p:nvPr/>
          </p:nvSpPr>
          <p:spPr bwMode="auto">
            <a:xfrm>
              <a:off x="1899066" y="4653031"/>
              <a:ext cx="11079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表示多播</a:t>
              </a:r>
            </a:p>
          </p:txBody>
        </p:sp>
        <p:sp>
          <p:nvSpPr>
            <p:cNvPr id="283" name="Line 141"/>
            <p:cNvSpPr>
              <a:spLocks noChangeShapeType="1"/>
            </p:cNvSpPr>
            <p:nvPr/>
          </p:nvSpPr>
          <p:spPr bwMode="auto">
            <a:xfrm flipH="1" flipV="1">
              <a:off x="2443539" y="4503806"/>
              <a:ext cx="6350" cy="282575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Text Box 132"/>
            <p:cNvSpPr txBox="1">
              <a:spLocks noChangeArrowheads="1"/>
            </p:cNvSpPr>
            <p:nvPr/>
          </p:nvSpPr>
          <p:spPr bwMode="auto">
            <a:xfrm>
              <a:off x="5524877" y="4683194"/>
              <a:ext cx="306590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最</a:t>
              </a:r>
              <a:r>
                <a:rPr kumimoji="1" lang="zh-CN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低 23</a:t>
              </a:r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位来自 </a:t>
              </a:r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 </a:t>
              </a:r>
              <a:r>
                <a:rPr kumimoji="1" lang="zh-CN" altLang="en-US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类 </a:t>
              </a:r>
              <a:r>
                <a:rPr kumimoji="1" lang="en-US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zh-CN" sz="18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地址</a:t>
              </a:r>
              <a:endParaRPr kumimoji="1" lang="zh-CN" altLang="en-US" sz="1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85" name="Line 142"/>
            <p:cNvSpPr>
              <a:spLocks noChangeShapeType="1"/>
            </p:cNvSpPr>
            <p:nvPr/>
          </p:nvSpPr>
          <p:spPr bwMode="auto">
            <a:xfrm>
              <a:off x="5166102" y="4668906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" name="AutoShape 143"/>
            <p:cNvSpPr>
              <a:spLocks noChangeArrowheads="1"/>
            </p:cNvSpPr>
            <p:nvPr/>
          </p:nvSpPr>
          <p:spPr bwMode="auto">
            <a:xfrm>
              <a:off x="6677402" y="3300481"/>
              <a:ext cx="431800" cy="107950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rgbClr val="0066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6098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随堂测试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单选题</a:t>
            </a:r>
            <a:endParaRPr lang="en-US" altLang="zh-CN" dirty="0" smtClean="0"/>
          </a:p>
          <a:p>
            <a:r>
              <a:rPr lang="zh-CN" altLang="en-US" dirty="0" smtClean="0"/>
              <a:t>问答题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1512168"/>
          </a:xfrm>
        </p:spPr>
        <p:txBody>
          <a:bodyPr/>
          <a:lstStyle/>
          <a:p>
            <a:pPr algn="ctr"/>
            <a:r>
              <a:rPr lang="en-US" altLang="zh-CN" dirty="0"/>
              <a:t>D </a:t>
            </a:r>
            <a:r>
              <a:rPr lang="zh-CN" altLang="en-US" dirty="0"/>
              <a:t>类 </a:t>
            </a:r>
            <a:r>
              <a:rPr lang="en-US" altLang="zh-CN" dirty="0"/>
              <a:t>IP </a:t>
            </a:r>
            <a:r>
              <a:rPr lang="zh-CN" altLang="en-US" dirty="0"/>
              <a:t>地址</a:t>
            </a:r>
            <a:br>
              <a:rPr lang="zh-CN" altLang="en-US" dirty="0"/>
            </a:br>
            <a:r>
              <a:rPr lang="zh-CN" altLang="en-US" dirty="0"/>
              <a:t>与以太网多播地址的映射关系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95300" y="1844824"/>
            <a:ext cx="9066212" cy="4286101"/>
          </a:xfrm>
        </p:spPr>
        <p:txBody>
          <a:bodyPr/>
          <a:lstStyle/>
          <a:p>
            <a:r>
              <a:rPr lang="zh-CN" altLang="zh-CN" dirty="0"/>
              <a:t>由于多</a:t>
            </a:r>
            <a:r>
              <a:rPr lang="zh-CN" altLang="zh-CN" dirty="0" smtClean="0"/>
              <a:t>播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</a:t>
            </a:r>
            <a:r>
              <a:rPr lang="zh-CN" altLang="zh-CN" dirty="0"/>
              <a:t>与以太网硬件地址的映射关系</a:t>
            </a:r>
            <a:r>
              <a:rPr lang="zh-CN" altLang="zh-CN" dirty="0">
                <a:solidFill>
                  <a:srgbClr val="FF0000"/>
                </a:solidFill>
              </a:rPr>
              <a:t>不是唯一</a:t>
            </a:r>
            <a:r>
              <a:rPr lang="zh-CN" altLang="zh-CN" dirty="0"/>
              <a:t>的，因此收到多播数据报的主机，</a:t>
            </a:r>
            <a:r>
              <a:rPr lang="zh-CN" altLang="zh-CN" dirty="0">
                <a:solidFill>
                  <a:srgbClr val="FF0000"/>
                </a:solidFill>
              </a:rPr>
              <a:t>还要</a:t>
            </a:r>
            <a:r>
              <a:rPr lang="zh-CN" altLang="zh-CN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 IP </a:t>
            </a:r>
            <a:r>
              <a:rPr lang="zh-CN" altLang="zh-CN" dirty="0" smtClean="0">
                <a:solidFill>
                  <a:srgbClr val="FF0000"/>
                </a:solidFill>
              </a:rPr>
              <a:t>层</a:t>
            </a:r>
            <a:r>
              <a:rPr lang="zh-CN" altLang="zh-CN" dirty="0">
                <a:solidFill>
                  <a:srgbClr val="FF0000"/>
                </a:solidFill>
              </a:rPr>
              <a:t>利用软件进行过滤，</a:t>
            </a:r>
            <a:r>
              <a:rPr lang="zh-CN" altLang="zh-CN" dirty="0"/>
              <a:t>把不是本主机要接收的数据报丢弃。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644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8640"/>
            <a:ext cx="9066212" cy="1512168"/>
          </a:xfrm>
        </p:spPr>
        <p:txBody>
          <a:bodyPr/>
          <a:lstStyle/>
          <a:p>
            <a:r>
              <a:rPr lang="en-US" altLang="zh-CN" dirty="0" smtClean="0"/>
              <a:t>4.7.3  </a:t>
            </a:r>
            <a:r>
              <a:rPr lang="zh-CN" altLang="en-US" dirty="0"/>
              <a:t>网际组管理协议 </a:t>
            </a:r>
            <a:r>
              <a:rPr lang="en-US" altLang="zh-CN" dirty="0" smtClean="0"/>
              <a:t>IGMP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</a:t>
            </a:r>
            <a:r>
              <a:rPr lang="zh-CN" altLang="en-US" dirty="0" smtClean="0"/>
              <a:t>和</a:t>
            </a:r>
            <a:r>
              <a:rPr lang="zh-CN" altLang="en-US" dirty="0"/>
              <a:t>多播路由选择协议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844824"/>
            <a:ext cx="9066212" cy="4286101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4000" dirty="0" smtClean="0">
                <a:solidFill>
                  <a:srgbClr val="333399"/>
                </a:solidFill>
              </a:rPr>
              <a:t>1</a:t>
            </a:r>
            <a:r>
              <a:rPr lang="en-US" altLang="zh-CN" sz="4000" dirty="0">
                <a:solidFill>
                  <a:srgbClr val="333399"/>
                </a:solidFill>
              </a:rPr>
              <a:t>.  </a:t>
            </a:r>
            <a:r>
              <a:rPr lang="en-US" altLang="zh-CN" sz="4000" dirty="0" smtClean="0">
                <a:solidFill>
                  <a:srgbClr val="333399"/>
                </a:solidFill>
              </a:rPr>
              <a:t>IP </a:t>
            </a:r>
            <a:r>
              <a:rPr lang="zh-CN" altLang="en-US" sz="4000" dirty="0" smtClean="0">
                <a:solidFill>
                  <a:srgbClr val="333399"/>
                </a:solidFill>
              </a:rPr>
              <a:t>多</a:t>
            </a:r>
            <a:r>
              <a:rPr lang="zh-CN" altLang="en-US" sz="4000" dirty="0">
                <a:solidFill>
                  <a:srgbClr val="333399"/>
                </a:solidFill>
              </a:rPr>
              <a:t>播需要两种协议</a:t>
            </a:r>
          </a:p>
          <a:p>
            <a:r>
              <a:rPr lang="zh-CN" altLang="en-US" sz="2800" dirty="0"/>
              <a:t>为了使路由器知道多播组成员的信息，需要利用</a:t>
            </a:r>
            <a:r>
              <a:rPr lang="zh-CN" altLang="en-US" sz="2800" dirty="0">
                <a:solidFill>
                  <a:srgbClr val="FF0000"/>
                </a:solidFill>
              </a:rPr>
              <a:t>网际组管理协议 </a:t>
            </a:r>
            <a:r>
              <a:rPr lang="en-US" altLang="zh-CN" sz="2800" dirty="0">
                <a:solidFill>
                  <a:srgbClr val="FF0000"/>
                </a:solidFill>
              </a:rPr>
              <a:t>IGMP </a:t>
            </a:r>
            <a:r>
              <a:rPr lang="en-US" altLang="zh-CN" sz="2800" dirty="0"/>
              <a:t>(Internet Group Management Protocol)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连接在局域网上的多播路由器还必须</a:t>
            </a:r>
            <a:r>
              <a:rPr lang="zh-CN" altLang="en-US" sz="2800" dirty="0" smtClean="0"/>
              <a:t>和互联网上</a:t>
            </a:r>
            <a:r>
              <a:rPr lang="zh-CN" altLang="en-US" sz="2800" dirty="0"/>
              <a:t>的其他多播路由器协同工作，以便把多播数据报用最小代价传送给所有的组成员。这就需要使用</a:t>
            </a:r>
            <a:r>
              <a:rPr lang="zh-CN" altLang="en-US" sz="2800" dirty="0">
                <a:solidFill>
                  <a:srgbClr val="FF0000"/>
                </a:solidFill>
              </a:rPr>
              <a:t>多播路由选择协议。 </a:t>
            </a:r>
          </a:p>
        </p:txBody>
      </p:sp>
    </p:spTree>
    <p:extLst>
      <p:ext uri="{BB962C8B-B14F-4D97-AF65-F5344CB8AC3E}">
        <p14:creationId xmlns="" xmlns:p14="http://schemas.microsoft.com/office/powerpoint/2010/main" val="24480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20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188640"/>
            <a:ext cx="8781014" cy="792088"/>
          </a:xfrm>
        </p:spPr>
        <p:txBody>
          <a:bodyPr/>
          <a:lstStyle/>
          <a:p>
            <a:pPr algn="ctr"/>
            <a:r>
              <a:rPr lang="en-US" altLang="zh-CN" sz="3600" dirty="0"/>
              <a:t>IGMP </a:t>
            </a:r>
            <a:r>
              <a:rPr lang="zh-CN" altLang="en-US" sz="3600" dirty="0"/>
              <a:t>使多播</a:t>
            </a:r>
            <a:r>
              <a:rPr lang="zh-CN" altLang="en-US" sz="3600" dirty="0" smtClean="0"/>
              <a:t>路由器知道</a:t>
            </a:r>
            <a:r>
              <a:rPr lang="zh-CN" altLang="en-US" sz="3600" dirty="0"/>
              <a:t>多播组成员信息 </a:t>
            </a:r>
          </a:p>
        </p:txBody>
      </p:sp>
      <p:sp>
        <p:nvSpPr>
          <p:cNvPr id="1007621" name="Line 5"/>
          <p:cNvSpPr>
            <a:spLocks noChangeShapeType="1"/>
          </p:cNvSpPr>
          <p:nvPr/>
        </p:nvSpPr>
        <p:spPr bwMode="auto">
          <a:xfrm>
            <a:off x="5147094" y="4816377"/>
            <a:ext cx="0" cy="661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22" name="Line 6"/>
          <p:cNvSpPr>
            <a:spLocks noChangeShapeType="1"/>
          </p:cNvSpPr>
          <p:nvPr/>
        </p:nvSpPr>
        <p:spPr bwMode="auto">
          <a:xfrm>
            <a:off x="1026473" y="4827488"/>
            <a:ext cx="65524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23" name="Line 7"/>
          <p:cNvSpPr>
            <a:spLocks noChangeShapeType="1"/>
          </p:cNvSpPr>
          <p:nvPr/>
        </p:nvSpPr>
        <p:spPr bwMode="auto">
          <a:xfrm>
            <a:off x="1026473" y="3500338"/>
            <a:ext cx="65524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24" name="Line 8"/>
          <p:cNvSpPr>
            <a:spLocks noChangeShapeType="1"/>
          </p:cNvSpPr>
          <p:nvPr/>
        </p:nvSpPr>
        <p:spPr bwMode="auto">
          <a:xfrm>
            <a:off x="5147094" y="2835176"/>
            <a:ext cx="0" cy="665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25" name="Line 9"/>
          <p:cNvSpPr>
            <a:spLocks noChangeShapeType="1"/>
          </p:cNvSpPr>
          <p:nvPr/>
        </p:nvSpPr>
        <p:spPr bwMode="auto">
          <a:xfrm>
            <a:off x="6923640" y="4259163"/>
            <a:ext cx="15925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26" name="Line 10"/>
          <p:cNvSpPr>
            <a:spLocks noChangeShapeType="1"/>
          </p:cNvSpPr>
          <p:nvPr/>
        </p:nvSpPr>
        <p:spPr bwMode="auto">
          <a:xfrm>
            <a:off x="1681714" y="4068663"/>
            <a:ext cx="14979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27" name="Line 11"/>
          <p:cNvSpPr>
            <a:spLocks noChangeShapeType="1"/>
          </p:cNvSpPr>
          <p:nvPr/>
        </p:nvSpPr>
        <p:spPr bwMode="auto">
          <a:xfrm>
            <a:off x="8516166" y="5111651"/>
            <a:ext cx="6535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28" name="Line 12"/>
          <p:cNvSpPr>
            <a:spLocks noChangeShapeType="1"/>
          </p:cNvSpPr>
          <p:nvPr/>
        </p:nvSpPr>
        <p:spPr bwMode="auto">
          <a:xfrm>
            <a:off x="8516167" y="3784501"/>
            <a:ext cx="56065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29" name="Line 13"/>
          <p:cNvSpPr>
            <a:spLocks noChangeShapeType="1"/>
          </p:cNvSpPr>
          <p:nvPr/>
        </p:nvSpPr>
        <p:spPr bwMode="auto">
          <a:xfrm flipV="1">
            <a:off x="5893483" y="2266851"/>
            <a:ext cx="0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30" name="Line 14"/>
          <p:cNvSpPr>
            <a:spLocks noChangeShapeType="1"/>
          </p:cNvSpPr>
          <p:nvPr/>
        </p:nvSpPr>
        <p:spPr bwMode="auto">
          <a:xfrm flipV="1">
            <a:off x="4209808" y="2266851"/>
            <a:ext cx="0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1007631" name="Picture 1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36" y="2959002"/>
            <a:ext cx="65696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007632" name="Picture 1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82" y="1890613"/>
            <a:ext cx="650081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7633" name="Text Box 17"/>
          <p:cNvSpPr txBox="1">
            <a:spLocks noChangeArrowheads="1"/>
          </p:cNvSpPr>
          <p:nvPr/>
        </p:nvSpPr>
        <p:spPr bwMode="auto">
          <a:xfrm>
            <a:off x="5110979" y="1412776"/>
            <a:ext cx="2050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128.56.24.34</a:t>
            </a:r>
          </a:p>
        </p:txBody>
      </p:sp>
      <p:sp>
        <p:nvSpPr>
          <p:cNvPr id="1007634" name="Text Box 18"/>
          <p:cNvSpPr txBox="1">
            <a:spLocks noChangeArrowheads="1"/>
          </p:cNvSpPr>
          <p:nvPr/>
        </p:nvSpPr>
        <p:spPr bwMode="auto">
          <a:xfrm>
            <a:off x="176897" y="2643088"/>
            <a:ext cx="2050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135.27.74.52</a:t>
            </a:r>
          </a:p>
        </p:txBody>
      </p:sp>
      <p:sp>
        <p:nvSpPr>
          <p:cNvPr id="1007635" name="Text Box 19"/>
          <p:cNvSpPr txBox="1">
            <a:spLocks noChangeArrowheads="1"/>
          </p:cNvSpPr>
          <p:nvPr/>
        </p:nvSpPr>
        <p:spPr bwMode="auto">
          <a:xfrm>
            <a:off x="7860926" y="2898676"/>
            <a:ext cx="2050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130.12.14.56</a:t>
            </a:r>
          </a:p>
        </p:txBody>
      </p:sp>
      <p:sp>
        <p:nvSpPr>
          <p:cNvPr id="1007636" name="Text Box 20"/>
          <p:cNvSpPr txBox="1">
            <a:spLocks noChangeArrowheads="1"/>
          </p:cNvSpPr>
          <p:nvPr/>
        </p:nvSpPr>
        <p:spPr bwMode="auto">
          <a:xfrm>
            <a:off x="7938317" y="5271591"/>
            <a:ext cx="2050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130.12.14.43</a:t>
            </a:r>
          </a:p>
        </p:txBody>
      </p:sp>
      <p:pic>
        <p:nvPicPr>
          <p:cNvPr id="1007637" name="Picture 2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44" y="1874739"/>
            <a:ext cx="650081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7638" name="Picture 2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90" y="4449664"/>
            <a:ext cx="650081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7639" name="Picture 2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65" y="3106638"/>
            <a:ext cx="650081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7640" name="Picture 2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428" y="4635401"/>
            <a:ext cx="650081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7641" name="Picture 2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559" y="3297139"/>
            <a:ext cx="650081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7642" name="Line 26"/>
          <p:cNvSpPr>
            <a:spLocks noChangeShapeType="1"/>
          </p:cNvSpPr>
          <p:nvPr/>
        </p:nvSpPr>
        <p:spPr bwMode="auto">
          <a:xfrm>
            <a:off x="3647436" y="2835176"/>
            <a:ext cx="290128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43" name="Line 27"/>
          <p:cNvSpPr>
            <a:spLocks noChangeShapeType="1"/>
          </p:cNvSpPr>
          <p:nvPr/>
        </p:nvSpPr>
        <p:spPr bwMode="auto">
          <a:xfrm flipV="1">
            <a:off x="4397265" y="5478364"/>
            <a:ext cx="0" cy="474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44" name="Line 28"/>
          <p:cNvSpPr>
            <a:spLocks noChangeShapeType="1"/>
          </p:cNvSpPr>
          <p:nvPr/>
        </p:nvSpPr>
        <p:spPr bwMode="auto">
          <a:xfrm>
            <a:off x="3552848" y="5478363"/>
            <a:ext cx="35582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1007645" name="Picture 2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63" y="5679976"/>
            <a:ext cx="650081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7646" name="Line 30"/>
          <p:cNvSpPr>
            <a:spLocks noChangeShapeType="1"/>
          </p:cNvSpPr>
          <p:nvPr/>
        </p:nvSpPr>
        <p:spPr bwMode="auto">
          <a:xfrm flipV="1">
            <a:off x="5988073" y="5478364"/>
            <a:ext cx="0" cy="474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1007647" name="Picture 3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632" y="5713314"/>
            <a:ext cx="650081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7648" name="Line 32"/>
          <p:cNvSpPr>
            <a:spLocks noChangeShapeType="1"/>
          </p:cNvSpPr>
          <p:nvPr/>
        </p:nvSpPr>
        <p:spPr bwMode="auto">
          <a:xfrm rot="5400000">
            <a:off x="7425554" y="4306789"/>
            <a:ext cx="2181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49" name="Line 33"/>
          <p:cNvSpPr>
            <a:spLocks noChangeShapeType="1"/>
          </p:cNvSpPr>
          <p:nvPr/>
        </p:nvSpPr>
        <p:spPr bwMode="auto">
          <a:xfrm rot="-5400000">
            <a:off x="591896" y="4305995"/>
            <a:ext cx="21796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1007650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011" y="4068664"/>
            <a:ext cx="65696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007651" name="Picture 3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36" y="4943376"/>
            <a:ext cx="65696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007652" name="Picture 3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630" y="3881339"/>
            <a:ext cx="65696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1007653" name="Group 37"/>
          <p:cNvGrpSpPr>
            <a:grpSpLocks/>
          </p:cNvGrpSpPr>
          <p:nvPr/>
        </p:nvGrpSpPr>
        <p:grpSpPr bwMode="auto">
          <a:xfrm>
            <a:off x="3179653" y="3500338"/>
            <a:ext cx="3931444" cy="1327150"/>
            <a:chOff x="912" y="768"/>
            <a:chExt cx="2400" cy="1584"/>
          </a:xfr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/>
            </a:outerShdw>
          </a:effectLst>
        </p:grpSpPr>
        <p:sp>
          <p:nvSpPr>
            <p:cNvPr id="1007654" name="Oval 38"/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7655" name="Oval 39"/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7656" name="Oval 40"/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7657" name="Oval 41"/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7658" name="Oval 42"/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7659" name="Oval 43"/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7660" name="Oval 44"/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7661" name="Oval 45"/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07662" name="Oval 46"/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1007663" name="Group 47"/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  <a:grpFill/>
          </p:grpSpPr>
          <p:sp>
            <p:nvSpPr>
              <p:cNvPr id="1007664" name="Oval 48"/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7665" name="Oval 49"/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7666" name="Oval 50"/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7667" name="Oval 51"/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7668" name="Oval 52"/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7669" name="Oval 53"/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7670" name="Oval 54"/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7671" name="Oval 55"/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7672" name="Oval 56"/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sp>
        <p:nvSpPr>
          <p:cNvPr id="1007673" name="Text Box 57"/>
          <p:cNvSpPr txBox="1">
            <a:spLocks noChangeArrowheads="1"/>
          </p:cNvSpPr>
          <p:nvPr/>
        </p:nvSpPr>
        <p:spPr bwMode="auto">
          <a:xfrm>
            <a:off x="4089642" y="3660676"/>
            <a:ext cx="2206053" cy="830997"/>
          </a:xfrm>
          <a:prstGeom prst="rect">
            <a:avLst/>
          </a:prstGeom>
          <a:solidFill>
            <a:srgbClr val="FFFF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多播组</a:t>
            </a:r>
          </a:p>
          <a:p>
            <a:pPr algn="ctr"/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226.15.37.123</a:t>
            </a:r>
          </a:p>
        </p:txBody>
      </p:sp>
      <p:sp>
        <p:nvSpPr>
          <p:cNvPr id="1007674" name="Freeform 58"/>
          <p:cNvSpPr>
            <a:spLocks/>
          </p:cNvSpPr>
          <p:nvPr/>
        </p:nvSpPr>
        <p:spPr bwMode="auto">
          <a:xfrm>
            <a:off x="1212210" y="3393976"/>
            <a:ext cx="1217613" cy="608012"/>
          </a:xfrm>
          <a:custGeom>
            <a:avLst/>
            <a:gdLst>
              <a:gd name="T0" fmla="*/ 0 w 872"/>
              <a:gd name="T1" fmla="*/ 6 h 291"/>
              <a:gd name="T2" fmla="*/ 182 w 872"/>
              <a:gd name="T3" fmla="*/ 6 h 291"/>
              <a:gd name="T4" fmla="*/ 269 w 872"/>
              <a:gd name="T5" fmla="*/ 44 h 291"/>
              <a:gd name="T6" fmla="*/ 284 w 872"/>
              <a:gd name="T7" fmla="*/ 206 h 291"/>
              <a:gd name="T8" fmla="*/ 413 w 872"/>
              <a:gd name="T9" fmla="*/ 278 h 291"/>
              <a:gd name="T10" fmla="*/ 782 w 872"/>
              <a:gd name="T11" fmla="*/ 284 h 291"/>
              <a:gd name="T12" fmla="*/ 872 w 872"/>
              <a:gd name="T13" fmla="*/ 28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2" h="291">
                <a:moveTo>
                  <a:pt x="0" y="6"/>
                </a:moveTo>
                <a:cubicBezTo>
                  <a:pt x="68" y="6"/>
                  <a:pt x="137" y="0"/>
                  <a:pt x="182" y="6"/>
                </a:cubicBezTo>
                <a:cubicBezTo>
                  <a:pt x="227" y="12"/>
                  <a:pt x="252" y="11"/>
                  <a:pt x="269" y="44"/>
                </a:cubicBezTo>
                <a:cubicBezTo>
                  <a:pt x="286" y="77"/>
                  <a:pt x="260" y="167"/>
                  <a:pt x="284" y="206"/>
                </a:cubicBezTo>
                <a:cubicBezTo>
                  <a:pt x="308" y="245"/>
                  <a:pt x="330" y="265"/>
                  <a:pt x="413" y="278"/>
                </a:cubicBezTo>
                <a:cubicBezTo>
                  <a:pt x="496" y="291"/>
                  <a:pt x="706" y="284"/>
                  <a:pt x="782" y="284"/>
                </a:cubicBezTo>
                <a:cubicBezTo>
                  <a:pt x="858" y="284"/>
                  <a:pt x="853" y="282"/>
                  <a:pt x="872" y="281"/>
                </a:cubicBezTo>
              </a:path>
            </a:pathLst>
          </a:custGeom>
          <a:noFill/>
          <a:ln w="57150" cmpd="sng">
            <a:solidFill>
              <a:srgbClr val="C000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75" name="Freeform 59"/>
          <p:cNvSpPr>
            <a:spLocks/>
          </p:cNvSpPr>
          <p:nvPr/>
        </p:nvSpPr>
        <p:spPr bwMode="auto">
          <a:xfrm>
            <a:off x="5239963" y="2158901"/>
            <a:ext cx="791104" cy="963612"/>
          </a:xfrm>
          <a:custGeom>
            <a:avLst/>
            <a:gdLst>
              <a:gd name="T0" fmla="*/ 384 w 384"/>
              <a:gd name="T1" fmla="*/ 0 h 461"/>
              <a:gd name="T2" fmla="*/ 374 w 384"/>
              <a:gd name="T3" fmla="*/ 229 h 461"/>
              <a:gd name="T4" fmla="*/ 324 w 384"/>
              <a:gd name="T5" fmla="*/ 259 h 461"/>
              <a:gd name="T6" fmla="*/ 112 w 384"/>
              <a:gd name="T7" fmla="*/ 264 h 461"/>
              <a:gd name="T8" fmla="*/ 17 w 384"/>
              <a:gd name="T9" fmla="*/ 307 h 461"/>
              <a:gd name="T10" fmla="*/ 13 w 384"/>
              <a:gd name="T11" fmla="*/ 46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" h="461">
                <a:moveTo>
                  <a:pt x="384" y="0"/>
                </a:moveTo>
                <a:cubicBezTo>
                  <a:pt x="382" y="35"/>
                  <a:pt x="384" y="186"/>
                  <a:pt x="374" y="229"/>
                </a:cubicBezTo>
                <a:cubicBezTo>
                  <a:pt x="364" y="272"/>
                  <a:pt x="368" y="253"/>
                  <a:pt x="324" y="259"/>
                </a:cubicBezTo>
                <a:cubicBezTo>
                  <a:pt x="281" y="264"/>
                  <a:pt x="163" y="256"/>
                  <a:pt x="112" y="264"/>
                </a:cubicBezTo>
                <a:cubicBezTo>
                  <a:pt x="60" y="272"/>
                  <a:pt x="34" y="274"/>
                  <a:pt x="17" y="307"/>
                </a:cubicBezTo>
                <a:cubicBezTo>
                  <a:pt x="0" y="340"/>
                  <a:pt x="14" y="435"/>
                  <a:pt x="13" y="461"/>
                </a:cubicBezTo>
              </a:path>
            </a:pathLst>
          </a:custGeom>
          <a:noFill/>
          <a:ln w="57150" cmpd="sng">
            <a:solidFill>
              <a:srgbClr val="C000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76" name="Freeform 60"/>
          <p:cNvSpPr>
            <a:spLocks/>
          </p:cNvSpPr>
          <p:nvPr/>
        </p:nvSpPr>
        <p:spPr bwMode="auto">
          <a:xfrm>
            <a:off x="7952075" y="4449664"/>
            <a:ext cx="1563290" cy="563563"/>
          </a:xfrm>
          <a:custGeom>
            <a:avLst/>
            <a:gdLst>
              <a:gd name="T0" fmla="*/ 757 w 757"/>
              <a:gd name="T1" fmla="*/ 269 h 270"/>
              <a:gd name="T2" fmla="*/ 435 w 757"/>
              <a:gd name="T3" fmla="*/ 265 h 270"/>
              <a:gd name="T4" fmla="*/ 378 w 757"/>
              <a:gd name="T5" fmla="*/ 238 h 270"/>
              <a:gd name="T6" fmla="*/ 372 w 757"/>
              <a:gd name="T7" fmla="*/ 169 h 270"/>
              <a:gd name="T8" fmla="*/ 372 w 757"/>
              <a:gd name="T9" fmla="*/ 85 h 270"/>
              <a:gd name="T10" fmla="*/ 359 w 757"/>
              <a:gd name="T11" fmla="*/ 13 h 270"/>
              <a:gd name="T12" fmla="*/ 252 w 757"/>
              <a:gd name="T13" fmla="*/ 5 h 270"/>
              <a:gd name="T14" fmla="*/ 0 w 757"/>
              <a:gd name="T15" fmla="*/ 6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7" h="270">
                <a:moveTo>
                  <a:pt x="757" y="269"/>
                </a:moveTo>
                <a:cubicBezTo>
                  <a:pt x="703" y="268"/>
                  <a:pt x="498" y="270"/>
                  <a:pt x="435" y="265"/>
                </a:cubicBezTo>
                <a:cubicBezTo>
                  <a:pt x="372" y="260"/>
                  <a:pt x="388" y="254"/>
                  <a:pt x="378" y="238"/>
                </a:cubicBezTo>
                <a:cubicBezTo>
                  <a:pt x="368" y="222"/>
                  <a:pt x="373" y="194"/>
                  <a:pt x="372" y="169"/>
                </a:cubicBezTo>
                <a:cubicBezTo>
                  <a:pt x="371" y="144"/>
                  <a:pt x="374" y="111"/>
                  <a:pt x="372" y="85"/>
                </a:cubicBezTo>
                <a:cubicBezTo>
                  <a:pt x="370" y="59"/>
                  <a:pt x="380" y="27"/>
                  <a:pt x="359" y="13"/>
                </a:cubicBezTo>
                <a:cubicBezTo>
                  <a:pt x="339" y="0"/>
                  <a:pt x="311" y="6"/>
                  <a:pt x="252" y="5"/>
                </a:cubicBezTo>
                <a:cubicBezTo>
                  <a:pt x="192" y="4"/>
                  <a:pt x="52" y="6"/>
                  <a:pt x="0" y="6"/>
                </a:cubicBezTo>
              </a:path>
            </a:pathLst>
          </a:custGeom>
          <a:noFill/>
          <a:ln w="57150" cmpd="sng">
            <a:solidFill>
              <a:srgbClr val="C000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77" name="Freeform 61"/>
          <p:cNvSpPr>
            <a:spLocks/>
          </p:cNvSpPr>
          <p:nvPr/>
        </p:nvSpPr>
        <p:spPr bwMode="auto">
          <a:xfrm>
            <a:off x="7859206" y="3663851"/>
            <a:ext cx="1417108" cy="444500"/>
          </a:xfrm>
          <a:custGeom>
            <a:avLst/>
            <a:gdLst>
              <a:gd name="T0" fmla="*/ 686 w 686"/>
              <a:gd name="T1" fmla="*/ 8 h 213"/>
              <a:gd name="T2" fmla="*/ 462 w 686"/>
              <a:gd name="T3" fmla="*/ 8 h 213"/>
              <a:gd name="T4" fmla="*/ 399 w 686"/>
              <a:gd name="T5" fmla="*/ 26 h 213"/>
              <a:gd name="T6" fmla="*/ 388 w 686"/>
              <a:gd name="T7" fmla="*/ 167 h 213"/>
              <a:gd name="T8" fmla="*/ 327 w 686"/>
              <a:gd name="T9" fmla="*/ 206 h 213"/>
              <a:gd name="T10" fmla="*/ 0 w 686"/>
              <a:gd name="T11" fmla="*/ 21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6" h="213">
                <a:moveTo>
                  <a:pt x="686" y="8"/>
                </a:moveTo>
                <a:cubicBezTo>
                  <a:pt x="650" y="8"/>
                  <a:pt x="510" y="5"/>
                  <a:pt x="462" y="8"/>
                </a:cubicBezTo>
                <a:cubicBezTo>
                  <a:pt x="414" y="11"/>
                  <a:pt x="411" y="0"/>
                  <a:pt x="399" y="26"/>
                </a:cubicBezTo>
                <a:cubicBezTo>
                  <a:pt x="387" y="52"/>
                  <a:pt x="400" y="137"/>
                  <a:pt x="388" y="167"/>
                </a:cubicBezTo>
                <a:cubicBezTo>
                  <a:pt x="376" y="197"/>
                  <a:pt x="392" y="199"/>
                  <a:pt x="327" y="206"/>
                </a:cubicBezTo>
                <a:cubicBezTo>
                  <a:pt x="263" y="213"/>
                  <a:pt x="68" y="210"/>
                  <a:pt x="0" y="211"/>
                </a:cubicBezTo>
              </a:path>
            </a:pathLst>
          </a:custGeom>
          <a:noFill/>
          <a:ln w="57150" cmpd="sng">
            <a:solidFill>
              <a:srgbClr val="C000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07678" name="Text Box 62"/>
          <p:cNvSpPr txBox="1">
            <a:spLocks noChangeArrowheads="1"/>
          </p:cNvSpPr>
          <p:nvPr/>
        </p:nvSpPr>
        <p:spPr bwMode="auto">
          <a:xfrm>
            <a:off x="1619802" y="3401913"/>
            <a:ext cx="970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IGMP</a:t>
            </a:r>
          </a:p>
        </p:txBody>
      </p:sp>
      <p:sp>
        <p:nvSpPr>
          <p:cNvPr id="1007679" name="Text Box 63"/>
          <p:cNvSpPr txBox="1">
            <a:spLocks noChangeArrowheads="1"/>
          </p:cNvSpPr>
          <p:nvPr/>
        </p:nvSpPr>
        <p:spPr bwMode="auto">
          <a:xfrm>
            <a:off x="7627034" y="3619401"/>
            <a:ext cx="970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IGMP</a:t>
            </a:r>
          </a:p>
        </p:txBody>
      </p:sp>
      <p:sp>
        <p:nvSpPr>
          <p:cNvPr id="1007680" name="Text Box 64"/>
          <p:cNvSpPr txBox="1">
            <a:spLocks noChangeArrowheads="1"/>
          </p:cNvSpPr>
          <p:nvPr/>
        </p:nvSpPr>
        <p:spPr bwMode="auto">
          <a:xfrm>
            <a:off x="5332831" y="2755801"/>
            <a:ext cx="970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IGMP</a:t>
            </a:r>
          </a:p>
        </p:txBody>
      </p:sp>
      <p:sp>
        <p:nvSpPr>
          <p:cNvPr id="1007681" name="Text Box 65"/>
          <p:cNvSpPr txBox="1">
            <a:spLocks noChangeArrowheads="1"/>
          </p:cNvSpPr>
          <p:nvPr/>
        </p:nvSpPr>
        <p:spPr bwMode="auto">
          <a:xfrm>
            <a:off x="7676908" y="4483001"/>
            <a:ext cx="970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IGMP</a:t>
            </a:r>
          </a:p>
        </p:txBody>
      </p:sp>
      <p:sp>
        <p:nvSpPr>
          <p:cNvPr id="1007682" name="Text Box 66"/>
          <p:cNvSpPr txBox="1">
            <a:spLocks noChangeArrowheads="1"/>
          </p:cNvSpPr>
          <p:nvPr/>
        </p:nvSpPr>
        <p:spPr bwMode="auto">
          <a:xfrm>
            <a:off x="4335353" y="2898676"/>
            <a:ext cx="521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sz="24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007683" name="Text Box 67"/>
          <p:cNvSpPr txBox="1">
            <a:spLocks noChangeArrowheads="1"/>
          </p:cNvSpPr>
          <p:nvPr/>
        </p:nvSpPr>
        <p:spPr bwMode="auto">
          <a:xfrm>
            <a:off x="4271721" y="4771926"/>
            <a:ext cx="521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sz="24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4</a:t>
            </a:r>
          </a:p>
        </p:txBody>
      </p:sp>
      <p:sp>
        <p:nvSpPr>
          <p:cNvPr id="1007684" name="Text Box 68"/>
          <p:cNvSpPr txBox="1">
            <a:spLocks noChangeArrowheads="1"/>
          </p:cNvSpPr>
          <p:nvPr/>
        </p:nvSpPr>
        <p:spPr bwMode="auto">
          <a:xfrm>
            <a:off x="7080140" y="3763863"/>
            <a:ext cx="521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sz="24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</p:txBody>
      </p:sp>
      <p:sp>
        <p:nvSpPr>
          <p:cNvPr id="1007685" name="Text Box 69"/>
          <p:cNvSpPr txBox="1">
            <a:spLocks noChangeArrowheads="1"/>
          </p:cNvSpPr>
          <p:nvPr/>
        </p:nvSpPr>
        <p:spPr bwMode="auto">
          <a:xfrm>
            <a:off x="2619001" y="3644802"/>
            <a:ext cx="521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sz="24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85048" y="112474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lt"/>
                <a:ea typeface="黑体" pitchFamily="2" charset="-122"/>
              </a:rPr>
              <a:t>参加多播组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4635" y="231694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lt"/>
                <a:ea typeface="黑体" pitchFamily="2" charset="-122"/>
              </a:rPr>
              <a:t>参加多播组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61886" y="5665391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lt"/>
                <a:ea typeface="黑体" pitchFamily="2" charset="-122"/>
              </a:rPr>
              <a:t>参加多播组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21352" y="2586523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lt"/>
                <a:ea typeface="黑体" pitchFamily="2" charset="-122"/>
              </a:rPr>
              <a:t>参加多播组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3683" y="5030658"/>
            <a:ext cx="958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lt"/>
                <a:ea typeface="黑体" pitchFamily="2" charset="-122"/>
              </a:rPr>
              <a:t>未参加</a:t>
            </a:r>
            <a:endParaRPr lang="en-US" altLang="zh-CN" sz="2000" b="1" dirty="0" smtClean="0">
              <a:latin typeface="+mn-lt"/>
              <a:ea typeface="黑体" pitchFamily="2" charset="-122"/>
            </a:endParaRPr>
          </a:p>
          <a:p>
            <a:r>
              <a:rPr lang="zh-CN" altLang="en-US" sz="2000" b="1" dirty="0" smtClean="0">
                <a:latin typeface="+mn-lt"/>
                <a:ea typeface="黑体" pitchFamily="2" charset="-122"/>
              </a:rPr>
              <a:t>多播组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31672" y="1804958"/>
            <a:ext cx="958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lt"/>
                <a:ea typeface="黑体" pitchFamily="2" charset="-122"/>
              </a:rPr>
              <a:t>未参加</a:t>
            </a:r>
            <a:endParaRPr lang="en-US" altLang="zh-CN" sz="2000" b="1" dirty="0" smtClean="0">
              <a:latin typeface="+mn-lt"/>
              <a:ea typeface="黑体" pitchFamily="2" charset="-122"/>
            </a:endParaRPr>
          </a:p>
          <a:p>
            <a:r>
              <a:rPr lang="zh-CN" altLang="en-US" sz="2000" b="1" dirty="0" smtClean="0">
                <a:latin typeface="+mn-lt"/>
                <a:ea typeface="黑体" pitchFamily="2" charset="-122"/>
              </a:rPr>
              <a:t>多播组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54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IGMP </a:t>
            </a:r>
            <a:r>
              <a:rPr lang="zh-CN" altLang="en-US" dirty="0" smtClean="0"/>
              <a:t>的使用</a:t>
            </a:r>
            <a:r>
              <a:rPr lang="zh-CN" altLang="en-US" dirty="0"/>
              <a:t>范围 </a:t>
            </a:r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IGMP </a:t>
            </a:r>
            <a:r>
              <a:rPr lang="zh-CN" altLang="en-US" dirty="0">
                <a:solidFill>
                  <a:srgbClr val="FF0000"/>
                </a:solidFill>
              </a:rPr>
              <a:t>并非</a:t>
            </a:r>
            <a:r>
              <a:rPr lang="zh-CN" altLang="en-US" dirty="0" smtClean="0"/>
              <a:t>在互联网范围</a:t>
            </a:r>
            <a:r>
              <a:rPr lang="zh-CN" altLang="en-US" dirty="0"/>
              <a:t>内对所有多播组成员进行管理的协议。</a:t>
            </a:r>
          </a:p>
          <a:p>
            <a:r>
              <a:rPr lang="en-US" altLang="zh-CN" dirty="0"/>
              <a:t>IGMP </a:t>
            </a:r>
            <a:r>
              <a:rPr lang="zh-CN" altLang="en-US" dirty="0">
                <a:solidFill>
                  <a:srgbClr val="FF0000"/>
                </a:solidFill>
              </a:rPr>
              <a:t>不知道</a:t>
            </a:r>
            <a:r>
              <a:rPr lang="zh-CN" altLang="en-US" dirty="0"/>
              <a:t> </a:t>
            </a:r>
            <a:r>
              <a:rPr lang="en-US" altLang="zh-CN" dirty="0"/>
              <a:t>IP </a:t>
            </a:r>
            <a:r>
              <a:rPr lang="zh-CN" altLang="en-US" dirty="0"/>
              <a:t>多播组包含的成员数，</a:t>
            </a:r>
            <a:r>
              <a:rPr lang="zh-CN" altLang="en-US" dirty="0">
                <a:solidFill>
                  <a:srgbClr val="FF0000"/>
                </a:solidFill>
              </a:rPr>
              <a:t>也不知道</a:t>
            </a:r>
            <a:r>
              <a:rPr lang="zh-CN" altLang="en-US" dirty="0"/>
              <a:t>这些成员都分布在哪些网络上。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IGMP </a:t>
            </a:r>
            <a:r>
              <a:rPr lang="zh-CN" altLang="en-US" dirty="0">
                <a:solidFill>
                  <a:srgbClr val="0000FF"/>
                </a:solidFill>
              </a:rPr>
              <a:t>协议是让连接</a:t>
            </a:r>
            <a:r>
              <a:rPr lang="zh-CN" altLang="en-US" dirty="0">
                <a:solidFill>
                  <a:srgbClr val="FF0000"/>
                </a:solidFill>
              </a:rPr>
              <a:t>在本地局域网上</a:t>
            </a:r>
            <a:r>
              <a:rPr lang="zh-CN" altLang="en-US" dirty="0">
                <a:solidFill>
                  <a:srgbClr val="0000FF"/>
                </a:solidFill>
              </a:rPr>
              <a:t>的多播路由器知道本局域网上是否有主机（严格讲，是主机上的某个进程）参加或退出了某个多播组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49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多播路由选择</a:t>
            </a:r>
            <a:r>
              <a:rPr lang="zh-CN" altLang="en-US" dirty="0" smtClean="0"/>
              <a:t>协议更为复杂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2618141" y="3410168"/>
            <a:ext cx="5819135" cy="1676607"/>
          </a:xfrm>
          <a:custGeom>
            <a:avLst/>
            <a:gdLst>
              <a:gd name="connsiteX0" fmla="*/ 147204 w 4266044"/>
              <a:gd name="connsiteY0" fmla="*/ 77932 h 1078345"/>
              <a:gd name="connsiteX1" fmla="*/ 337704 w 4266044"/>
              <a:gd name="connsiteY1" fmla="*/ 46759 h 1078345"/>
              <a:gd name="connsiteX2" fmla="*/ 393122 w 4266044"/>
              <a:gd name="connsiteY2" fmla="*/ 50223 h 1078345"/>
              <a:gd name="connsiteX3" fmla="*/ 642504 w 4266044"/>
              <a:gd name="connsiteY3" fmla="*/ 195696 h 1078345"/>
              <a:gd name="connsiteX4" fmla="*/ 749877 w 4266044"/>
              <a:gd name="connsiteY4" fmla="*/ 355023 h 1078345"/>
              <a:gd name="connsiteX5" fmla="*/ 749877 w 4266044"/>
              <a:gd name="connsiteY5" fmla="*/ 365414 h 1078345"/>
              <a:gd name="connsiteX6" fmla="*/ 819149 w 4266044"/>
              <a:gd name="connsiteY6" fmla="*/ 538596 h 1078345"/>
              <a:gd name="connsiteX7" fmla="*/ 954231 w 4266044"/>
              <a:gd name="connsiteY7" fmla="*/ 808759 h 1078345"/>
              <a:gd name="connsiteX8" fmla="*/ 1459922 w 4266044"/>
              <a:gd name="connsiteY8" fmla="*/ 947305 h 1078345"/>
              <a:gd name="connsiteX9" fmla="*/ 2530186 w 4266044"/>
              <a:gd name="connsiteY9" fmla="*/ 1016578 h 1078345"/>
              <a:gd name="connsiteX10" fmla="*/ 2744931 w 4266044"/>
              <a:gd name="connsiteY10" fmla="*/ 1013114 h 1078345"/>
              <a:gd name="connsiteX11" fmla="*/ 2873086 w 4266044"/>
              <a:gd name="connsiteY11" fmla="*/ 957696 h 1078345"/>
              <a:gd name="connsiteX12" fmla="*/ 2949286 w 4266044"/>
              <a:gd name="connsiteY12" fmla="*/ 697923 h 1078345"/>
              <a:gd name="connsiteX13" fmla="*/ 2945822 w 4266044"/>
              <a:gd name="connsiteY13" fmla="*/ 445078 h 1078345"/>
              <a:gd name="connsiteX14" fmla="*/ 3060122 w 4266044"/>
              <a:gd name="connsiteY14" fmla="*/ 126423 h 1078345"/>
              <a:gd name="connsiteX15" fmla="*/ 3784022 w 4266044"/>
              <a:gd name="connsiteY15" fmla="*/ 88323 h 1078345"/>
              <a:gd name="connsiteX16" fmla="*/ 4009159 w 4266044"/>
              <a:gd name="connsiteY16" fmla="*/ 126423 h 1078345"/>
              <a:gd name="connsiteX17" fmla="*/ 4109604 w 4266044"/>
              <a:gd name="connsiteY17" fmla="*/ 237259 h 1078345"/>
              <a:gd name="connsiteX18" fmla="*/ 4213513 w 4266044"/>
              <a:gd name="connsiteY18" fmla="*/ 427759 h 1078345"/>
              <a:gd name="connsiteX19" fmla="*/ 4258540 w 4266044"/>
              <a:gd name="connsiteY19" fmla="*/ 635578 h 1078345"/>
              <a:gd name="connsiteX20" fmla="*/ 4258540 w 4266044"/>
              <a:gd name="connsiteY20" fmla="*/ 791441 h 1078345"/>
              <a:gd name="connsiteX21" fmla="*/ 4251613 w 4266044"/>
              <a:gd name="connsiteY21" fmla="*/ 815687 h 1078345"/>
              <a:gd name="connsiteX22" fmla="*/ 4223904 w 4266044"/>
              <a:gd name="connsiteY22" fmla="*/ 871105 h 1078345"/>
              <a:gd name="connsiteX23" fmla="*/ 4137313 w 4266044"/>
              <a:gd name="connsiteY23" fmla="*/ 912668 h 1078345"/>
              <a:gd name="connsiteX24" fmla="*/ 3905249 w 4266044"/>
              <a:gd name="connsiteY24" fmla="*/ 964623 h 1078345"/>
              <a:gd name="connsiteX25" fmla="*/ 3448049 w 4266044"/>
              <a:gd name="connsiteY25" fmla="*/ 1033896 h 1078345"/>
              <a:gd name="connsiteX26" fmla="*/ 2734540 w 4266044"/>
              <a:gd name="connsiteY26" fmla="*/ 1065068 h 1078345"/>
              <a:gd name="connsiteX27" fmla="*/ 555913 w 4266044"/>
              <a:gd name="connsiteY27" fmla="*/ 954232 h 1078345"/>
              <a:gd name="connsiteX28" fmla="*/ 555913 w 4266044"/>
              <a:gd name="connsiteY28" fmla="*/ 954232 h 1078345"/>
              <a:gd name="connsiteX29" fmla="*/ 285749 w 4266044"/>
              <a:gd name="connsiteY29" fmla="*/ 919596 h 1078345"/>
              <a:gd name="connsiteX30" fmla="*/ 46759 w 4266044"/>
              <a:gd name="connsiteY30" fmla="*/ 774123 h 1078345"/>
              <a:gd name="connsiteX31" fmla="*/ 15586 w 4266044"/>
              <a:gd name="connsiteY31" fmla="*/ 514350 h 1078345"/>
              <a:gd name="connsiteX32" fmla="*/ 147204 w 4266044"/>
              <a:gd name="connsiteY32" fmla="*/ 77932 h 1078345"/>
              <a:gd name="connsiteX0" fmla="*/ 147204 w 4266044"/>
              <a:gd name="connsiteY0" fmla="*/ 77932 h 1122920"/>
              <a:gd name="connsiteX1" fmla="*/ 337704 w 4266044"/>
              <a:gd name="connsiteY1" fmla="*/ 46759 h 1122920"/>
              <a:gd name="connsiteX2" fmla="*/ 393122 w 4266044"/>
              <a:gd name="connsiteY2" fmla="*/ 50223 h 1122920"/>
              <a:gd name="connsiteX3" fmla="*/ 642504 w 4266044"/>
              <a:gd name="connsiteY3" fmla="*/ 195696 h 1122920"/>
              <a:gd name="connsiteX4" fmla="*/ 749877 w 4266044"/>
              <a:gd name="connsiteY4" fmla="*/ 355023 h 1122920"/>
              <a:gd name="connsiteX5" fmla="*/ 749877 w 4266044"/>
              <a:gd name="connsiteY5" fmla="*/ 365414 h 1122920"/>
              <a:gd name="connsiteX6" fmla="*/ 819149 w 4266044"/>
              <a:gd name="connsiteY6" fmla="*/ 538596 h 1122920"/>
              <a:gd name="connsiteX7" fmla="*/ 954231 w 4266044"/>
              <a:gd name="connsiteY7" fmla="*/ 808759 h 1122920"/>
              <a:gd name="connsiteX8" fmla="*/ 1459922 w 4266044"/>
              <a:gd name="connsiteY8" fmla="*/ 947305 h 1122920"/>
              <a:gd name="connsiteX9" fmla="*/ 2530186 w 4266044"/>
              <a:gd name="connsiteY9" fmla="*/ 1016578 h 1122920"/>
              <a:gd name="connsiteX10" fmla="*/ 2744931 w 4266044"/>
              <a:gd name="connsiteY10" fmla="*/ 1013114 h 1122920"/>
              <a:gd name="connsiteX11" fmla="*/ 2873086 w 4266044"/>
              <a:gd name="connsiteY11" fmla="*/ 957696 h 1122920"/>
              <a:gd name="connsiteX12" fmla="*/ 2949286 w 4266044"/>
              <a:gd name="connsiteY12" fmla="*/ 697923 h 1122920"/>
              <a:gd name="connsiteX13" fmla="*/ 2945822 w 4266044"/>
              <a:gd name="connsiteY13" fmla="*/ 445078 h 1122920"/>
              <a:gd name="connsiteX14" fmla="*/ 3060122 w 4266044"/>
              <a:gd name="connsiteY14" fmla="*/ 126423 h 1122920"/>
              <a:gd name="connsiteX15" fmla="*/ 3784022 w 4266044"/>
              <a:gd name="connsiteY15" fmla="*/ 88323 h 1122920"/>
              <a:gd name="connsiteX16" fmla="*/ 4009159 w 4266044"/>
              <a:gd name="connsiteY16" fmla="*/ 126423 h 1122920"/>
              <a:gd name="connsiteX17" fmla="*/ 4109604 w 4266044"/>
              <a:gd name="connsiteY17" fmla="*/ 237259 h 1122920"/>
              <a:gd name="connsiteX18" fmla="*/ 4213513 w 4266044"/>
              <a:gd name="connsiteY18" fmla="*/ 427759 h 1122920"/>
              <a:gd name="connsiteX19" fmla="*/ 4258540 w 4266044"/>
              <a:gd name="connsiteY19" fmla="*/ 635578 h 1122920"/>
              <a:gd name="connsiteX20" fmla="*/ 4258540 w 4266044"/>
              <a:gd name="connsiteY20" fmla="*/ 791441 h 1122920"/>
              <a:gd name="connsiteX21" fmla="*/ 4251613 w 4266044"/>
              <a:gd name="connsiteY21" fmla="*/ 815687 h 1122920"/>
              <a:gd name="connsiteX22" fmla="*/ 4223904 w 4266044"/>
              <a:gd name="connsiteY22" fmla="*/ 871105 h 1122920"/>
              <a:gd name="connsiteX23" fmla="*/ 4137313 w 4266044"/>
              <a:gd name="connsiteY23" fmla="*/ 912668 h 1122920"/>
              <a:gd name="connsiteX24" fmla="*/ 3905249 w 4266044"/>
              <a:gd name="connsiteY24" fmla="*/ 964623 h 1122920"/>
              <a:gd name="connsiteX25" fmla="*/ 3448049 w 4266044"/>
              <a:gd name="connsiteY25" fmla="*/ 1033896 h 1122920"/>
              <a:gd name="connsiteX26" fmla="*/ 2734540 w 4266044"/>
              <a:gd name="connsiteY26" fmla="*/ 1065068 h 1122920"/>
              <a:gd name="connsiteX27" fmla="*/ 1916200 w 4266044"/>
              <a:gd name="connsiteY27" fmla="*/ 1104447 h 1122920"/>
              <a:gd name="connsiteX28" fmla="*/ 555913 w 4266044"/>
              <a:gd name="connsiteY28" fmla="*/ 954232 h 1122920"/>
              <a:gd name="connsiteX29" fmla="*/ 555913 w 4266044"/>
              <a:gd name="connsiteY29" fmla="*/ 954232 h 1122920"/>
              <a:gd name="connsiteX30" fmla="*/ 285749 w 4266044"/>
              <a:gd name="connsiteY30" fmla="*/ 919596 h 1122920"/>
              <a:gd name="connsiteX31" fmla="*/ 46759 w 4266044"/>
              <a:gd name="connsiteY31" fmla="*/ 774123 h 1122920"/>
              <a:gd name="connsiteX32" fmla="*/ 15586 w 4266044"/>
              <a:gd name="connsiteY32" fmla="*/ 514350 h 1122920"/>
              <a:gd name="connsiteX33" fmla="*/ 147204 w 4266044"/>
              <a:gd name="connsiteY33" fmla="*/ 77932 h 1122920"/>
              <a:gd name="connsiteX0" fmla="*/ 147204 w 4266044"/>
              <a:gd name="connsiteY0" fmla="*/ 77932 h 1188212"/>
              <a:gd name="connsiteX1" fmla="*/ 337704 w 4266044"/>
              <a:gd name="connsiteY1" fmla="*/ 46759 h 1188212"/>
              <a:gd name="connsiteX2" fmla="*/ 393122 w 4266044"/>
              <a:gd name="connsiteY2" fmla="*/ 50223 h 1188212"/>
              <a:gd name="connsiteX3" fmla="*/ 642504 w 4266044"/>
              <a:gd name="connsiteY3" fmla="*/ 195696 h 1188212"/>
              <a:gd name="connsiteX4" fmla="*/ 749877 w 4266044"/>
              <a:gd name="connsiteY4" fmla="*/ 355023 h 1188212"/>
              <a:gd name="connsiteX5" fmla="*/ 749877 w 4266044"/>
              <a:gd name="connsiteY5" fmla="*/ 365414 h 1188212"/>
              <a:gd name="connsiteX6" fmla="*/ 819149 w 4266044"/>
              <a:gd name="connsiteY6" fmla="*/ 538596 h 1188212"/>
              <a:gd name="connsiteX7" fmla="*/ 954231 w 4266044"/>
              <a:gd name="connsiteY7" fmla="*/ 808759 h 1188212"/>
              <a:gd name="connsiteX8" fmla="*/ 1459922 w 4266044"/>
              <a:gd name="connsiteY8" fmla="*/ 947305 h 1188212"/>
              <a:gd name="connsiteX9" fmla="*/ 2530186 w 4266044"/>
              <a:gd name="connsiteY9" fmla="*/ 1016578 h 1188212"/>
              <a:gd name="connsiteX10" fmla="*/ 2744931 w 4266044"/>
              <a:gd name="connsiteY10" fmla="*/ 1013114 h 1188212"/>
              <a:gd name="connsiteX11" fmla="*/ 2873086 w 4266044"/>
              <a:gd name="connsiteY11" fmla="*/ 957696 h 1188212"/>
              <a:gd name="connsiteX12" fmla="*/ 2949286 w 4266044"/>
              <a:gd name="connsiteY12" fmla="*/ 697923 h 1188212"/>
              <a:gd name="connsiteX13" fmla="*/ 2945822 w 4266044"/>
              <a:gd name="connsiteY13" fmla="*/ 445078 h 1188212"/>
              <a:gd name="connsiteX14" fmla="*/ 3060122 w 4266044"/>
              <a:gd name="connsiteY14" fmla="*/ 126423 h 1188212"/>
              <a:gd name="connsiteX15" fmla="*/ 3784022 w 4266044"/>
              <a:gd name="connsiteY15" fmla="*/ 88323 h 1188212"/>
              <a:gd name="connsiteX16" fmla="*/ 4009159 w 4266044"/>
              <a:gd name="connsiteY16" fmla="*/ 126423 h 1188212"/>
              <a:gd name="connsiteX17" fmla="*/ 4109604 w 4266044"/>
              <a:gd name="connsiteY17" fmla="*/ 237259 h 1188212"/>
              <a:gd name="connsiteX18" fmla="*/ 4213513 w 4266044"/>
              <a:gd name="connsiteY18" fmla="*/ 427759 h 1188212"/>
              <a:gd name="connsiteX19" fmla="*/ 4258540 w 4266044"/>
              <a:gd name="connsiteY19" fmla="*/ 635578 h 1188212"/>
              <a:gd name="connsiteX20" fmla="*/ 4258540 w 4266044"/>
              <a:gd name="connsiteY20" fmla="*/ 791441 h 1188212"/>
              <a:gd name="connsiteX21" fmla="*/ 4251613 w 4266044"/>
              <a:gd name="connsiteY21" fmla="*/ 815687 h 1188212"/>
              <a:gd name="connsiteX22" fmla="*/ 4223904 w 4266044"/>
              <a:gd name="connsiteY22" fmla="*/ 871105 h 1188212"/>
              <a:gd name="connsiteX23" fmla="*/ 4137313 w 4266044"/>
              <a:gd name="connsiteY23" fmla="*/ 912668 h 1188212"/>
              <a:gd name="connsiteX24" fmla="*/ 3905249 w 4266044"/>
              <a:gd name="connsiteY24" fmla="*/ 964623 h 1188212"/>
              <a:gd name="connsiteX25" fmla="*/ 3448049 w 4266044"/>
              <a:gd name="connsiteY25" fmla="*/ 1033896 h 1188212"/>
              <a:gd name="connsiteX26" fmla="*/ 2780296 w 4266044"/>
              <a:gd name="connsiteY26" fmla="*/ 1176454 h 1188212"/>
              <a:gd name="connsiteX27" fmla="*/ 1916200 w 4266044"/>
              <a:gd name="connsiteY27" fmla="*/ 1104447 h 1188212"/>
              <a:gd name="connsiteX28" fmla="*/ 555913 w 4266044"/>
              <a:gd name="connsiteY28" fmla="*/ 954232 h 1188212"/>
              <a:gd name="connsiteX29" fmla="*/ 555913 w 4266044"/>
              <a:gd name="connsiteY29" fmla="*/ 954232 h 1188212"/>
              <a:gd name="connsiteX30" fmla="*/ 285749 w 4266044"/>
              <a:gd name="connsiteY30" fmla="*/ 919596 h 1188212"/>
              <a:gd name="connsiteX31" fmla="*/ 46759 w 4266044"/>
              <a:gd name="connsiteY31" fmla="*/ 774123 h 1188212"/>
              <a:gd name="connsiteX32" fmla="*/ 15586 w 4266044"/>
              <a:gd name="connsiteY32" fmla="*/ 514350 h 1188212"/>
              <a:gd name="connsiteX33" fmla="*/ 147204 w 4266044"/>
              <a:gd name="connsiteY33" fmla="*/ 77932 h 1188212"/>
              <a:gd name="connsiteX0" fmla="*/ 147204 w 4266044"/>
              <a:gd name="connsiteY0" fmla="*/ 77932 h 1176454"/>
              <a:gd name="connsiteX1" fmla="*/ 337704 w 4266044"/>
              <a:gd name="connsiteY1" fmla="*/ 46759 h 1176454"/>
              <a:gd name="connsiteX2" fmla="*/ 393122 w 4266044"/>
              <a:gd name="connsiteY2" fmla="*/ 50223 h 1176454"/>
              <a:gd name="connsiteX3" fmla="*/ 642504 w 4266044"/>
              <a:gd name="connsiteY3" fmla="*/ 195696 h 1176454"/>
              <a:gd name="connsiteX4" fmla="*/ 749877 w 4266044"/>
              <a:gd name="connsiteY4" fmla="*/ 355023 h 1176454"/>
              <a:gd name="connsiteX5" fmla="*/ 749877 w 4266044"/>
              <a:gd name="connsiteY5" fmla="*/ 365414 h 1176454"/>
              <a:gd name="connsiteX6" fmla="*/ 819149 w 4266044"/>
              <a:gd name="connsiteY6" fmla="*/ 538596 h 1176454"/>
              <a:gd name="connsiteX7" fmla="*/ 954231 w 4266044"/>
              <a:gd name="connsiteY7" fmla="*/ 808759 h 1176454"/>
              <a:gd name="connsiteX8" fmla="*/ 1459922 w 4266044"/>
              <a:gd name="connsiteY8" fmla="*/ 947305 h 1176454"/>
              <a:gd name="connsiteX9" fmla="*/ 2530186 w 4266044"/>
              <a:gd name="connsiteY9" fmla="*/ 1016578 h 1176454"/>
              <a:gd name="connsiteX10" fmla="*/ 2744931 w 4266044"/>
              <a:gd name="connsiteY10" fmla="*/ 1013114 h 1176454"/>
              <a:gd name="connsiteX11" fmla="*/ 2873086 w 4266044"/>
              <a:gd name="connsiteY11" fmla="*/ 957696 h 1176454"/>
              <a:gd name="connsiteX12" fmla="*/ 2949286 w 4266044"/>
              <a:gd name="connsiteY12" fmla="*/ 697923 h 1176454"/>
              <a:gd name="connsiteX13" fmla="*/ 2945822 w 4266044"/>
              <a:gd name="connsiteY13" fmla="*/ 445078 h 1176454"/>
              <a:gd name="connsiteX14" fmla="*/ 3060122 w 4266044"/>
              <a:gd name="connsiteY14" fmla="*/ 126423 h 1176454"/>
              <a:gd name="connsiteX15" fmla="*/ 3784022 w 4266044"/>
              <a:gd name="connsiteY15" fmla="*/ 88323 h 1176454"/>
              <a:gd name="connsiteX16" fmla="*/ 4009159 w 4266044"/>
              <a:gd name="connsiteY16" fmla="*/ 126423 h 1176454"/>
              <a:gd name="connsiteX17" fmla="*/ 4109604 w 4266044"/>
              <a:gd name="connsiteY17" fmla="*/ 237259 h 1176454"/>
              <a:gd name="connsiteX18" fmla="*/ 4213513 w 4266044"/>
              <a:gd name="connsiteY18" fmla="*/ 427759 h 1176454"/>
              <a:gd name="connsiteX19" fmla="*/ 4258540 w 4266044"/>
              <a:gd name="connsiteY19" fmla="*/ 635578 h 1176454"/>
              <a:gd name="connsiteX20" fmla="*/ 4258540 w 4266044"/>
              <a:gd name="connsiteY20" fmla="*/ 791441 h 1176454"/>
              <a:gd name="connsiteX21" fmla="*/ 4251613 w 4266044"/>
              <a:gd name="connsiteY21" fmla="*/ 815687 h 1176454"/>
              <a:gd name="connsiteX22" fmla="*/ 4223904 w 4266044"/>
              <a:gd name="connsiteY22" fmla="*/ 871105 h 1176454"/>
              <a:gd name="connsiteX23" fmla="*/ 4137313 w 4266044"/>
              <a:gd name="connsiteY23" fmla="*/ 912668 h 1176454"/>
              <a:gd name="connsiteX24" fmla="*/ 3905249 w 4266044"/>
              <a:gd name="connsiteY24" fmla="*/ 964623 h 1176454"/>
              <a:gd name="connsiteX25" fmla="*/ 3500376 w 4266044"/>
              <a:gd name="connsiteY25" fmla="*/ 1104446 h 1176454"/>
              <a:gd name="connsiteX26" fmla="*/ 2780296 w 4266044"/>
              <a:gd name="connsiteY26" fmla="*/ 1176454 h 1176454"/>
              <a:gd name="connsiteX27" fmla="*/ 1916200 w 4266044"/>
              <a:gd name="connsiteY27" fmla="*/ 1104447 h 1176454"/>
              <a:gd name="connsiteX28" fmla="*/ 555913 w 4266044"/>
              <a:gd name="connsiteY28" fmla="*/ 954232 h 1176454"/>
              <a:gd name="connsiteX29" fmla="*/ 555913 w 4266044"/>
              <a:gd name="connsiteY29" fmla="*/ 954232 h 1176454"/>
              <a:gd name="connsiteX30" fmla="*/ 285749 w 4266044"/>
              <a:gd name="connsiteY30" fmla="*/ 919596 h 1176454"/>
              <a:gd name="connsiteX31" fmla="*/ 46759 w 4266044"/>
              <a:gd name="connsiteY31" fmla="*/ 774123 h 1176454"/>
              <a:gd name="connsiteX32" fmla="*/ 15586 w 4266044"/>
              <a:gd name="connsiteY32" fmla="*/ 514350 h 1176454"/>
              <a:gd name="connsiteX33" fmla="*/ 147204 w 4266044"/>
              <a:gd name="connsiteY33" fmla="*/ 77932 h 1176454"/>
              <a:gd name="connsiteX0" fmla="*/ 147204 w 4266044"/>
              <a:gd name="connsiteY0" fmla="*/ 77932 h 1176454"/>
              <a:gd name="connsiteX1" fmla="*/ 337704 w 4266044"/>
              <a:gd name="connsiteY1" fmla="*/ 46759 h 1176454"/>
              <a:gd name="connsiteX2" fmla="*/ 393122 w 4266044"/>
              <a:gd name="connsiteY2" fmla="*/ 50223 h 1176454"/>
              <a:gd name="connsiteX3" fmla="*/ 642504 w 4266044"/>
              <a:gd name="connsiteY3" fmla="*/ 195696 h 1176454"/>
              <a:gd name="connsiteX4" fmla="*/ 749877 w 4266044"/>
              <a:gd name="connsiteY4" fmla="*/ 355023 h 1176454"/>
              <a:gd name="connsiteX5" fmla="*/ 749877 w 4266044"/>
              <a:gd name="connsiteY5" fmla="*/ 365414 h 1176454"/>
              <a:gd name="connsiteX6" fmla="*/ 819149 w 4266044"/>
              <a:gd name="connsiteY6" fmla="*/ 538596 h 1176454"/>
              <a:gd name="connsiteX7" fmla="*/ 954231 w 4266044"/>
              <a:gd name="connsiteY7" fmla="*/ 808759 h 1176454"/>
              <a:gd name="connsiteX8" fmla="*/ 1459922 w 4266044"/>
              <a:gd name="connsiteY8" fmla="*/ 947305 h 1176454"/>
              <a:gd name="connsiteX9" fmla="*/ 2530186 w 4266044"/>
              <a:gd name="connsiteY9" fmla="*/ 1016578 h 1176454"/>
              <a:gd name="connsiteX10" fmla="*/ 2744931 w 4266044"/>
              <a:gd name="connsiteY10" fmla="*/ 1013114 h 1176454"/>
              <a:gd name="connsiteX11" fmla="*/ 2873086 w 4266044"/>
              <a:gd name="connsiteY11" fmla="*/ 957696 h 1176454"/>
              <a:gd name="connsiteX12" fmla="*/ 2949286 w 4266044"/>
              <a:gd name="connsiteY12" fmla="*/ 697923 h 1176454"/>
              <a:gd name="connsiteX13" fmla="*/ 2945822 w 4266044"/>
              <a:gd name="connsiteY13" fmla="*/ 445078 h 1176454"/>
              <a:gd name="connsiteX14" fmla="*/ 3060122 w 4266044"/>
              <a:gd name="connsiteY14" fmla="*/ 126423 h 1176454"/>
              <a:gd name="connsiteX15" fmla="*/ 3784022 w 4266044"/>
              <a:gd name="connsiteY15" fmla="*/ 88323 h 1176454"/>
              <a:gd name="connsiteX16" fmla="*/ 4009159 w 4266044"/>
              <a:gd name="connsiteY16" fmla="*/ 126423 h 1176454"/>
              <a:gd name="connsiteX17" fmla="*/ 4109604 w 4266044"/>
              <a:gd name="connsiteY17" fmla="*/ 237259 h 1176454"/>
              <a:gd name="connsiteX18" fmla="*/ 4213513 w 4266044"/>
              <a:gd name="connsiteY18" fmla="*/ 427759 h 1176454"/>
              <a:gd name="connsiteX19" fmla="*/ 4258540 w 4266044"/>
              <a:gd name="connsiteY19" fmla="*/ 635578 h 1176454"/>
              <a:gd name="connsiteX20" fmla="*/ 4258540 w 4266044"/>
              <a:gd name="connsiteY20" fmla="*/ 791441 h 1176454"/>
              <a:gd name="connsiteX21" fmla="*/ 4251613 w 4266044"/>
              <a:gd name="connsiteY21" fmla="*/ 815687 h 1176454"/>
              <a:gd name="connsiteX22" fmla="*/ 4223904 w 4266044"/>
              <a:gd name="connsiteY22" fmla="*/ 871105 h 1176454"/>
              <a:gd name="connsiteX23" fmla="*/ 4137313 w 4266044"/>
              <a:gd name="connsiteY23" fmla="*/ 912668 h 1176454"/>
              <a:gd name="connsiteX24" fmla="*/ 3932424 w 4266044"/>
              <a:gd name="connsiteY24" fmla="*/ 1032438 h 1176454"/>
              <a:gd name="connsiteX25" fmla="*/ 3500376 w 4266044"/>
              <a:gd name="connsiteY25" fmla="*/ 1104446 h 1176454"/>
              <a:gd name="connsiteX26" fmla="*/ 2780296 w 4266044"/>
              <a:gd name="connsiteY26" fmla="*/ 1176454 h 1176454"/>
              <a:gd name="connsiteX27" fmla="*/ 1916200 w 4266044"/>
              <a:gd name="connsiteY27" fmla="*/ 1104447 h 1176454"/>
              <a:gd name="connsiteX28" fmla="*/ 555913 w 4266044"/>
              <a:gd name="connsiteY28" fmla="*/ 954232 h 1176454"/>
              <a:gd name="connsiteX29" fmla="*/ 555913 w 4266044"/>
              <a:gd name="connsiteY29" fmla="*/ 954232 h 1176454"/>
              <a:gd name="connsiteX30" fmla="*/ 285749 w 4266044"/>
              <a:gd name="connsiteY30" fmla="*/ 919596 h 1176454"/>
              <a:gd name="connsiteX31" fmla="*/ 46759 w 4266044"/>
              <a:gd name="connsiteY31" fmla="*/ 774123 h 1176454"/>
              <a:gd name="connsiteX32" fmla="*/ 15586 w 4266044"/>
              <a:gd name="connsiteY32" fmla="*/ 514350 h 1176454"/>
              <a:gd name="connsiteX33" fmla="*/ 147204 w 4266044"/>
              <a:gd name="connsiteY33" fmla="*/ 77932 h 1176454"/>
              <a:gd name="connsiteX0" fmla="*/ 147204 w 4266044"/>
              <a:gd name="connsiteY0" fmla="*/ 77932 h 1176454"/>
              <a:gd name="connsiteX1" fmla="*/ 337704 w 4266044"/>
              <a:gd name="connsiteY1" fmla="*/ 46759 h 1176454"/>
              <a:gd name="connsiteX2" fmla="*/ 393122 w 4266044"/>
              <a:gd name="connsiteY2" fmla="*/ 50223 h 1176454"/>
              <a:gd name="connsiteX3" fmla="*/ 642504 w 4266044"/>
              <a:gd name="connsiteY3" fmla="*/ 195696 h 1176454"/>
              <a:gd name="connsiteX4" fmla="*/ 749877 w 4266044"/>
              <a:gd name="connsiteY4" fmla="*/ 355023 h 1176454"/>
              <a:gd name="connsiteX5" fmla="*/ 749877 w 4266044"/>
              <a:gd name="connsiteY5" fmla="*/ 365414 h 1176454"/>
              <a:gd name="connsiteX6" fmla="*/ 819149 w 4266044"/>
              <a:gd name="connsiteY6" fmla="*/ 538596 h 1176454"/>
              <a:gd name="connsiteX7" fmla="*/ 954231 w 4266044"/>
              <a:gd name="connsiteY7" fmla="*/ 808759 h 1176454"/>
              <a:gd name="connsiteX8" fmla="*/ 1459922 w 4266044"/>
              <a:gd name="connsiteY8" fmla="*/ 947305 h 1176454"/>
              <a:gd name="connsiteX9" fmla="*/ 2530186 w 4266044"/>
              <a:gd name="connsiteY9" fmla="*/ 1016578 h 1176454"/>
              <a:gd name="connsiteX10" fmla="*/ 2744931 w 4266044"/>
              <a:gd name="connsiteY10" fmla="*/ 1013114 h 1176454"/>
              <a:gd name="connsiteX11" fmla="*/ 2873086 w 4266044"/>
              <a:gd name="connsiteY11" fmla="*/ 957696 h 1176454"/>
              <a:gd name="connsiteX12" fmla="*/ 2949286 w 4266044"/>
              <a:gd name="connsiteY12" fmla="*/ 697923 h 1176454"/>
              <a:gd name="connsiteX13" fmla="*/ 2945822 w 4266044"/>
              <a:gd name="connsiteY13" fmla="*/ 445078 h 1176454"/>
              <a:gd name="connsiteX14" fmla="*/ 3060122 w 4266044"/>
              <a:gd name="connsiteY14" fmla="*/ 126423 h 1176454"/>
              <a:gd name="connsiteX15" fmla="*/ 3784022 w 4266044"/>
              <a:gd name="connsiteY15" fmla="*/ 88323 h 1176454"/>
              <a:gd name="connsiteX16" fmla="*/ 4009159 w 4266044"/>
              <a:gd name="connsiteY16" fmla="*/ 126423 h 1176454"/>
              <a:gd name="connsiteX17" fmla="*/ 4109604 w 4266044"/>
              <a:gd name="connsiteY17" fmla="*/ 237259 h 1176454"/>
              <a:gd name="connsiteX18" fmla="*/ 4213513 w 4266044"/>
              <a:gd name="connsiteY18" fmla="*/ 427759 h 1176454"/>
              <a:gd name="connsiteX19" fmla="*/ 4258540 w 4266044"/>
              <a:gd name="connsiteY19" fmla="*/ 635578 h 1176454"/>
              <a:gd name="connsiteX20" fmla="*/ 4258540 w 4266044"/>
              <a:gd name="connsiteY20" fmla="*/ 791441 h 1176454"/>
              <a:gd name="connsiteX21" fmla="*/ 4251613 w 4266044"/>
              <a:gd name="connsiteY21" fmla="*/ 815687 h 1176454"/>
              <a:gd name="connsiteX22" fmla="*/ 4223904 w 4266044"/>
              <a:gd name="connsiteY22" fmla="*/ 871105 h 1176454"/>
              <a:gd name="connsiteX23" fmla="*/ 4137313 w 4266044"/>
              <a:gd name="connsiteY23" fmla="*/ 912668 h 1176454"/>
              <a:gd name="connsiteX24" fmla="*/ 3932424 w 4266044"/>
              <a:gd name="connsiteY24" fmla="*/ 1032438 h 1176454"/>
              <a:gd name="connsiteX25" fmla="*/ 3500376 w 4266044"/>
              <a:gd name="connsiteY25" fmla="*/ 1104446 h 1176454"/>
              <a:gd name="connsiteX26" fmla="*/ 2780296 w 4266044"/>
              <a:gd name="connsiteY26" fmla="*/ 1176454 h 1176454"/>
              <a:gd name="connsiteX27" fmla="*/ 1916200 w 4266044"/>
              <a:gd name="connsiteY27" fmla="*/ 1104447 h 1176454"/>
              <a:gd name="connsiteX28" fmla="*/ 555913 w 4266044"/>
              <a:gd name="connsiteY28" fmla="*/ 954232 h 1176454"/>
              <a:gd name="connsiteX29" fmla="*/ 548048 w 4266044"/>
              <a:gd name="connsiteY29" fmla="*/ 1032438 h 1176454"/>
              <a:gd name="connsiteX30" fmla="*/ 285749 w 4266044"/>
              <a:gd name="connsiteY30" fmla="*/ 919596 h 1176454"/>
              <a:gd name="connsiteX31" fmla="*/ 46759 w 4266044"/>
              <a:gd name="connsiteY31" fmla="*/ 774123 h 1176454"/>
              <a:gd name="connsiteX32" fmla="*/ 15586 w 4266044"/>
              <a:gd name="connsiteY32" fmla="*/ 514350 h 1176454"/>
              <a:gd name="connsiteX33" fmla="*/ 147204 w 4266044"/>
              <a:gd name="connsiteY33" fmla="*/ 77932 h 1176454"/>
              <a:gd name="connsiteX0" fmla="*/ 147204 w 4266044"/>
              <a:gd name="connsiteY0" fmla="*/ 77932 h 1176454"/>
              <a:gd name="connsiteX1" fmla="*/ 337704 w 4266044"/>
              <a:gd name="connsiteY1" fmla="*/ 46759 h 1176454"/>
              <a:gd name="connsiteX2" fmla="*/ 393122 w 4266044"/>
              <a:gd name="connsiteY2" fmla="*/ 50223 h 1176454"/>
              <a:gd name="connsiteX3" fmla="*/ 642504 w 4266044"/>
              <a:gd name="connsiteY3" fmla="*/ 195696 h 1176454"/>
              <a:gd name="connsiteX4" fmla="*/ 749877 w 4266044"/>
              <a:gd name="connsiteY4" fmla="*/ 355023 h 1176454"/>
              <a:gd name="connsiteX5" fmla="*/ 749877 w 4266044"/>
              <a:gd name="connsiteY5" fmla="*/ 365414 h 1176454"/>
              <a:gd name="connsiteX6" fmla="*/ 819149 w 4266044"/>
              <a:gd name="connsiteY6" fmla="*/ 538596 h 1176454"/>
              <a:gd name="connsiteX7" fmla="*/ 954231 w 4266044"/>
              <a:gd name="connsiteY7" fmla="*/ 808759 h 1176454"/>
              <a:gd name="connsiteX8" fmla="*/ 1459922 w 4266044"/>
              <a:gd name="connsiteY8" fmla="*/ 947305 h 1176454"/>
              <a:gd name="connsiteX9" fmla="*/ 2530186 w 4266044"/>
              <a:gd name="connsiteY9" fmla="*/ 1016578 h 1176454"/>
              <a:gd name="connsiteX10" fmla="*/ 2744931 w 4266044"/>
              <a:gd name="connsiteY10" fmla="*/ 1013114 h 1176454"/>
              <a:gd name="connsiteX11" fmla="*/ 2873086 w 4266044"/>
              <a:gd name="connsiteY11" fmla="*/ 957696 h 1176454"/>
              <a:gd name="connsiteX12" fmla="*/ 2949286 w 4266044"/>
              <a:gd name="connsiteY12" fmla="*/ 697923 h 1176454"/>
              <a:gd name="connsiteX13" fmla="*/ 2945822 w 4266044"/>
              <a:gd name="connsiteY13" fmla="*/ 445078 h 1176454"/>
              <a:gd name="connsiteX14" fmla="*/ 3060122 w 4266044"/>
              <a:gd name="connsiteY14" fmla="*/ 126423 h 1176454"/>
              <a:gd name="connsiteX15" fmla="*/ 3784022 w 4266044"/>
              <a:gd name="connsiteY15" fmla="*/ 88323 h 1176454"/>
              <a:gd name="connsiteX16" fmla="*/ 4009159 w 4266044"/>
              <a:gd name="connsiteY16" fmla="*/ 126423 h 1176454"/>
              <a:gd name="connsiteX17" fmla="*/ 4109604 w 4266044"/>
              <a:gd name="connsiteY17" fmla="*/ 237259 h 1176454"/>
              <a:gd name="connsiteX18" fmla="*/ 4213513 w 4266044"/>
              <a:gd name="connsiteY18" fmla="*/ 427759 h 1176454"/>
              <a:gd name="connsiteX19" fmla="*/ 4258540 w 4266044"/>
              <a:gd name="connsiteY19" fmla="*/ 635578 h 1176454"/>
              <a:gd name="connsiteX20" fmla="*/ 4258540 w 4266044"/>
              <a:gd name="connsiteY20" fmla="*/ 791441 h 1176454"/>
              <a:gd name="connsiteX21" fmla="*/ 4251613 w 4266044"/>
              <a:gd name="connsiteY21" fmla="*/ 815687 h 1176454"/>
              <a:gd name="connsiteX22" fmla="*/ 4223904 w 4266044"/>
              <a:gd name="connsiteY22" fmla="*/ 871105 h 1176454"/>
              <a:gd name="connsiteX23" fmla="*/ 4137313 w 4266044"/>
              <a:gd name="connsiteY23" fmla="*/ 912668 h 1176454"/>
              <a:gd name="connsiteX24" fmla="*/ 3932424 w 4266044"/>
              <a:gd name="connsiteY24" fmla="*/ 1032438 h 1176454"/>
              <a:gd name="connsiteX25" fmla="*/ 3500376 w 4266044"/>
              <a:gd name="connsiteY25" fmla="*/ 1104446 h 1176454"/>
              <a:gd name="connsiteX26" fmla="*/ 2780296 w 4266044"/>
              <a:gd name="connsiteY26" fmla="*/ 1176454 h 1176454"/>
              <a:gd name="connsiteX27" fmla="*/ 1916200 w 4266044"/>
              <a:gd name="connsiteY27" fmla="*/ 1104447 h 1176454"/>
              <a:gd name="connsiteX28" fmla="*/ 764072 w 4266044"/>
              <a:gd name="connsiteY28" fmla="*/ 1032438 h 1176454"/>
              <a:gd name="connsiteX29" fmla="*/ 548048 w 4266044"/>
              <a:gd name="connsiteY29" fmla="*/ 1032438 h 1176454"/>
              <a:gd name="connsiteX30" fmla="*/ 285749 w 4266044"/>
              <a:gd name="connsiteY30" fmla="*/ 919596 h 1176454"/>
              <a:gd name="connsiteX31" fmla="*/ 46759 w 4266044"/>
              <a:gd name="connsiteY31" fmla="*/ 774123 h 1176454"/>
              <a:gd name="connsiteX32" fmla="*/ 15586 w 4266044"/>
              <a:gd name="connsiteY32" fmla="*/ 514350 h 1176454"/>
              <a:gd name="connsiteX33" fmla="*/ 147204 w 4266044"/>
              <a:gd name="connsiteY33" fmla="*/ 77932 h 1176454"/>
              <a:gd name="connsiteX0" fmla="*/ 147204 w 4266044"/>
              <a:gd name="connsiteY0" fmla="*/ 77932 h 1176454"/>
              <a:gd name="connsiteX1" fmla="*/ 337704 w 4266044"/>
              <a:gd name="connsiteY1" fmla="*/ 46759 h 1176454"/>
              <a:gd name="connsiteX2" fmla="*/ 393122 w 4266044"/>
              <a:gd name="connsiteY2" fmla="*/ 50223 h 1176454"/>
              <a:gd name="connsiteX3" fmla="*/ 642504 w 4266044"/>
              <a:gd name="connsiteY3" fmla="*/ 195696 h 1176454"/>
              <a:gd name="connsiteX4" fmla="*/ 749877 w 4266044"/>
              <a:gd name="connsiteY4" fmla="*/ 355023 h 1176454"/>
              <a:gd name="connsiteX5" fmla="*/ 749877 w 4266044"/>
              <a:gd name="connsiteY5" fmla="*/ 365414 h 1176454"/>
              <a:gd name="connsiteX6" fmla="*/ 819149 w 4266044"/>
              <a:gd name="connsiteY6" fmla="*/ 538596 h 1176454"/>
              <a:gd name="connsiteX7" fmla="*/ 954231 w 4266044"/>
              <a:gd name="connsiteY7" fmla="*/ 808759 h 1176454"/>
              <a:gd name="connsiteX8" fmla="*/ 1459922 w 4266044"/>
              <a:gd name="connsiteY8" fmla="*/ 947305 h 1176454"/>
              <a:gd name="connsiteX9" fmla="*/ 2530186 w 4266044"/>
              <a:gd name="connsiteY9" fmla="*/ 1016578 h 1176454"/>
              <a:gd name="connsiteX10" fmla="*/ 2744931 w 4266044"/>
              <a:gd name="connsiteY10" fmla="*/ 1013114 h 1176454"/>
              <a:gd name="connsiteX11" fmla="*/ 2873086 w 4266044"/>
              <a:gd name="connsiteY11" fmla="*/ 957696 h 1176454"/>
              <a:gd name="connsiteX12" fmla="*/ 2949286 w 4266044"/>
              <a:gd name="connsiteY12" fmla="*/ 697923 h 1176454"/>
              <a:gd name="connsiteX13" fmla="*/ 2945822 w 4266044"/>
              <a:gd name="connsiteY13" fmla="*/ 445078 h 1176454"/>
              <a:gd name="connsiteX14" fmla="*/ 3060122 w 4266044"/>
              <a:gd name="connsiteY14" fmla="*/ 126423 h 1176454"/>
              <a:gd name="connsiteX15" fmla="*/ 3784022 w 4266044"/>
              <a:gd name="connsiteY15" fmla="*/ 88323 h 1176454"/>
              <a:gd name="connsiteX16" fmla="*/ 4009159 w 4266044"/>
              <a:gd name="connsiteY16" fmla="*/ 126423 h 1176454"/>
              <a:gd name="connsiteX17" fmla="*/ 4109604 w 4266044"/>
              <a:gd name="connsiteY17" fmla="*/ 237259 h 1176454"/>
              <a:gd name="connsiteX18" fmla="*/ 4213513 w 4266044"/>
              <a:gd name="connsiteY18" fmla="*/ 427759 h 1176454"/>
              <a:gd name="connsiteX19" fmla="*/ 4258540 w 4266044"/>
              <a:gd name="connsiteY19" fmla="*/ 635578 h 1176454"/>
              <a:gd name="connsiteX20" fmla="*/ 4258540 w 4266044"/>
              <a:gd name="connsiteY20" fmla="*/ 791441 h 1176454"/>
              <a:gd name="connsiteX21" fmla="*/ 4251613 w 4266044"/>
              <a:gd name="connsiteY21" fmla="*/ 815687 h 1176454"/>
              <a:gd name="connsiteX22" fmla="*/ 4223904 w 4266044"/>
              <a:gd name="connsiteY22" fmla="*/ 871105 h 1176454"/>
              <a:gd name="connsiteX23" fmla="*/ 4137313 w 4266044"/>
              <a:gd name="connsiteY23" fmla="*/ 912668 h 1176454"/>
              <a:gd name="connsiteX24" fmla="*/ 3932424 w 4266044"/>
              <a:gd name="connsiteY24" fmla="*/ 1032438 h 1176454"/>
              <a:gd name="connsiteX25" fmla="*/ 3500376 w 4266044"/>
              <a:gd name="connsiteY25" fmla="*/ 1104446 h 1176454"/>
              <a:gd name="connsiteX26" fmla="*/ 2780296 w 4266044"/>
              <a:gd name="connsiteY26" fmla="*/ 1176454 h 1176454"/>
              <a:gd name="connsiteX27" fmla="*/ 1916200 w 4266044"/>
              <a:gd name="connsiteY27" fmla="*/ 1104447 h 1176454"/>
              <a:gd name="connsiteX28" fmla="*/ 764072 w 4266044"/>
              <a:gd name="connsiteY28" fmla="*/ 1032438 h 1176454"/>
              <a:gd name="connsiteX29" fmla="*/ 548048 w 4266044"/>
              <a:gd name="connsiteY29" fmla="*/ 1032438 h 1176454"/>
              <a:gd name="connsiteX30" fmla="*/ 285749 w 4266044"/>
              <a:gd name="connsiteY30" fmla="*/ 919596 h 1176454"/>
              <a:gd name="connsiteX31" fmla="*/ 46759 w 4266044"/>
              <a:gd name="connsiteY31" fmla="*/ 774123 h 1176454"/>
              <a:gd name="connsiteX32" fmla="*/ 15586 w 4266044"/>
              <a:gd name="connsiteY32" fmla="*/ 514350 h 1176454"/>
              <a:gd name="connsiteX33" fmla="*/ 147204 w 4266044"/>
              <a:gd name="connsiteY33" fmla="*/ 77932 h 1176454"/>
              <a:gd name="connsiteX0" fmla="*/ 147204 w 4266044"/>
              <a:gd name="connsiteY0" fmla="*/ 77932 h 1194927"/>
              <a:gd name="connsiteX1" fmla="*/ 337704 w 4266044"/>
              <a:gd name="connsiteY1" fmla="*/ 46759 h 1194927"/>
              <a:gd name="connsiteX2" fmla="*/ 393122 w 4266044"/>
              <a:gd name="connsiteY2" fmla="*/ 50223 h 1194927"/>
              <a:gd name="connsiteX3" fmla="*/ 642504 w 4266044"/>
              <a:gd name="connsiteY3" fmla="*/ 195696 h 1194927"/>
              <a:gd name="connsiteX4" fmla="*/ 749877 w 4266044"/>
              <a:gd name="connsiteY4" fmla="*/ 355023 h 1194927"/>
              <a:gd name="connsiteX5" fmla="*/ 749877 w 4266044"/>
              <a:gd name="connsiteY5" fmla="*/ 365414 h 1194927"/>
              <a:gd name="connsiteX6" fmla="*/ 819149 w 4266044"/>
              <a:gd name="connsiteY6" fmla="*/ 538596 h 1194927"/>
              <a:gd name="connsiteX7" fmla="*/ 954231 w 4266044"/>
              <a:gd name="connsiteY7" fmla="*/ 808759 h 1194927"/>
              <a:gd name="connsiteX8" fmla="*/ 1459922 w 4266044"/>
              <a:gd name="connsiteY8" fmla="*/ 947305 h 1194927"/>
              <a:gd name="connsiteX9" fmla="*/ 2530186 w 4266044"/>
              <a:gd name="connsiteY9" fmla="*/ 1016578 h 1194927"/>
              <a:gd name="connsiteX10" fmla="*/ 2744931 w 4266044"/>
              <a:gd name="connsiteY10" fmla="*/ 1013114 h 1194927"/>
              <a:gd name="connsiteX11" fmla="*/ 2873086 w 4266044"/>
              <a:gd name="connsiteY11" fmla="*/ 957696 h 1194927"/>
              <a:gd name="connsiteX12" fmla="*/ 2949286 w 4266044"/>
              <a:gd name="connsiteY12" fmla="*/ 697923 h 1194927"/>
              <a:gd name="connsiteX13" fmla="*/ 2945822 w 4266044"/>
              <a:gd name="connsiteY13" fmla="*/ 445078 h 1194927"/>
              <a:gd name="connsiteX14" fmla="*/ 3060122 w 4266044"/>
              <a:gd name="connsiteY14" fmla="*/ 126423 h 1194927"/>
              <a:gd name="connsiteX15" fmla="*/ 3784022 w 4266044"/>
              <a:gd name="connsiteY15" fmla="*/ 88323 h 1194927"/>
              <a:gd name="connsiteX16" fmla="*/ 4009159 w 4266044"/>
              <a:gd name="connsiteY16" fmla="*/ 126423 h 1194927"/>
              <a:gd name="connsiteX17" fmla="*/ 4109604 w 4266044"/>
              <a:gd name="connsiteY17" fmla="*/ 237259 h 1194927"/>
              <a:gd name="connsiteX18" fmla="*/ 4213513 w 4266044"/>
              <a:gd name="connsiteY18" fmla="*/ 427759 h 1194927"/>
              <a:gd name="connsiteX19" fmla="*/ 4258540 w 4266044"/>
              <a:gd name="connsiteY19" fmla="*/ 635578 h 1194927"/>
              <a:gd name="connsiteX20" fmla="*/ 4258540 w 4266044"/>
              <a:gd name="connsiteY20" fmla="*/ 791441 h 1194927"/>
              <a:gd name="connsiteX21" fmla="*/ 4251613 w 4266044"/>
              <a:gd name="connsiteY21" fmla="*/ 815687 h 1194927"/>
              <a:gd name="connsiteX22" fmla="*/ 4223904 w 4266044"/>
              <a:gd name="connsiteY22" fmla="*/ 871105 h 1194927"/>
              <a:gd name="connsiteX23" fmla="*/ 4137313 w 4266044"/>
              <a:gd name="connsiteY23" fmla="*/ 912668 h 1194927"/>
              <a:gd name="connsiteX24" fmla="*/ 3932424 w 4266044"/>
              <a:gd name="connsiteY24" fmla="*/ 1032438 h 1194927"/>
              <a:gd name="connsiteX25" fmla="*/ 3500376 w 4266044"/>
              <a:gd name="connsiteY25" fmla="*/ 1104446 h 1194927"/>
              <a:gd name="connsiteX26" fmla="*/ 2780296 w 4266044"/>
              <a:gd name="connsiteY26" fmla="*/ 1176454 h 1194927"/>
              <a:gd name="connsiteX27" fmla="*/ 1916200 w 4266044"/>
              <a:gd name="connsiteY27" fmla="*/ 1176454 h 1194927"/>
              <a:gd name="connsiteX28" fmla="*/ 764072 w 4266044"/>
              <a:gd name="connsiteY28" fmla="*/ 1032438 h 1194927"/>
              <a:gd name="connsiteX29" fmla="*/ 548048 w 4266044"/>
              <a:gd name="connsiteY29" fmla="*/ 1032438 h 1194927"/>
              <a:gd name="connsiteX30" fmla="*/ 285749 w 4266044"/>
              <a:gd name="connsiteY30" fmla="*/ 919596 h 1194927"/>
              <a:gd name="connsiteX31" fmla="*/ 46759 w 4266044"/>
              <a:gd name="connsiteY31" fmla="*/ 774123 h 1194927"/>
              <a:gd name="connsiteX32" fmla="*/ 15586 w 4266044"/>
              <a:gd name="connsiteY32" fmla="*/ 514350 h 1194927"/>
              <a:gd name="connsiteX33" fmla="*/ 147204 w 4266044"/>
              <a:gd name="connsiteY33" fmla="*/ 77932 h 1194927"/>
              <a:gd name="connsiteX0" fmla="*/ 147204 w 4266044"/>
              <a:gd name="connsiteY0" fmla="*/ 77932 h 1194927"/>
              <a:gd name="connsiteX1" fmla="*/ 337704 w 4266044"/>
              <a:gd name="connsiteY1" fmla="*/ 46759 h 1194927"/>
              <a:gd name="connsiteX2" fmla="*/ 393122 w 4266044"/>
              <a:gd name="connsiteY2" fmla="*/ 50223 h 1194927"/>
              <a:gd name="connsiteX3" fmla="*/ 642504 w 4266044"/>
              <a:gd name="connsiteY3" fmla="*/ 195696 h 1194927"/>
              <a:gd name="connsiteX4" fmla="*/ 749877 w 4266044"/>
              <a:gd name="connsiteY4" fmla="*/ 355023 h 1194927"/>
              <a:gd name="connsiteX5" fmla="*/ 749877 w 4266044"/>
              <a:gd name="connsiteY5" fmla="*/ 365414 h 1194927"/>
              <a:gd name="connsiteX6" fmla="*/ 819149 w 4266044"/>
              <a:gd name="connsiteY6" fmla="*/ 538596 h 1194927"/>
              <a:gd name="connsiteX7" fmla="*/ 954231 w 4266044"/>
              <a:gd name="connsiteY7" fmla="*/ 808759 h 1194927"/>
              <a:gd name="connsiteX8" fmla="*/ 1459922 w 4266044"/>
              <a:gd name="connsiteY8" fmla="*/ 947305 h 1194927"/>
              <a:gd name="connsiteX9" fmla="*/ 2530186 w 4266044"/>
              <a:gd name="connsiteY9" fmla="*/ 1016578 h 1194927"/>
              <a:gd name="connsiteX10" fmla="*/ 2744931 w 4266044"/>
              <a:gd name="connsiteY10" fmla="*/ 1013114 h 1194927"/>
              <a:gd name="connsiteX11" fmla="*/ 2873086 w 4266044"/>
              <a:gd name="connsiteY11" fmla="*/ 957696 h 1194927"/>
              <a:gd name="connsiteX12" fmla="*/ 2949286 w 4266044"/>
              <a:gd name="connsiteY12" fmla="*/ 697923 h 1194927"/>
              <a:gd name="connsiteX13" fmla="*/ 2945822 w 4266044"/>
              <a:gd name="connsiteY13" fmla="*/ 445078 h 1194927"/>
              <a:gd name="connsiteX14" fmla="*/ 3060122 w 4266044"/>
              <a:gd name="connsiteY14" fmla="*/ 126423 h 1194927"/>
              <a:gd name="connsiteX15" fmla="*/ 3784022 w 4266044"/>
              <a:gd name="connsiteY15" fmla="*/ 88323 h 1194927"/>
              <a:gd name="connsiteX16" fmla="*/ 4009159 w 4266044"/>
              <a:gd name="connsiteY16" fmla="*/ 126423 h 1194927"/>
              <a:gd name="connsiteX17" fmla="*/ 4109604 w 4266044"/>
              <a:gd name="connsiteY17" fmla="*/ 237259 h 1194927"/>
              <a:gd name="connsiteX18" fmla="*/ 4213513 w 4266044"/>
              <a:gd name="connsiteY18" fmla="*/ 427759 h 1194927"/>
              <a:gd name="connsiteX19" fmla="*/ 4258540 w 4266044"/>
              <a:gd name="connsiteY19" fmla="*/ 635578 h 1194927"/>
              <a:gd name="connsiteX20" fmla="*/ 4258540 w 4266044"/>
              <a:gd name="connsiteY20" fmla="*/ 791441 h 1194927"/>
              <a:gd name="connsiteX21" fmla="*/ 4251613 w 4266044"/>
              <a:gd name="connsiteY21" fmla="*/ 815687 h 1194927"/>
              <a:gd name="connsiteX22" fmla="*/ 4223904 w 4266044"/>
              <a:gd name="connsiteY22" fmla="*/ 871105 h 1194927"/>
              <a:gd name="connsiteX23" fmla="*/ 4137313 w 4266044"/>
              <a:gd name="connsiteY23" fmla="*/ 912668 h 1194927"/>
              <a:gd name="connsiteX24" fmla="*/ 3932424 w 4266044"/>
              <a:gd name="connsiteY24" fmla="*/ 1032438 h 1194927"/>
              <a:gd name="connsiteX25" fmla="*/ 3500376 w 4266044"/>
              <a:gd name="connsiteY25" fmla="*/ 1104446 h 1194927"/>
              <a:gd name="connsiteX26" fmla="*/ 2780296 w 4266044"/>
              <a:gd name="connsiteY26" fmla="*/ 1176454 h 1194927"/>
              <a:gd name="connsiteX27" fmla="*/ 1916200 w 4266044"/>
              <a:gd name="connsiteY27" fmla="*/ 1176454 h 1194927"/>
              <a:gd name="connsiteX28" fmla="*/ 764072 w 4266044"/>
              <a:gd name="connsiteY28" fmla="*/ 1032438 h 1194927"/>
              <a:gd name="connsiteX29" fmla="*/ 548048 w 4266044"/>
              <a:gd name="connsiteY29" fmla="*/ 1032438 h 1194927"/>
              <a:gd name="connsiteX30" fmla="*/ 285749 w 4266044"/>
              <a:gd name="connsiteY30" fmla="*/ 919596 h 1194927"/>
              <a:gd name="connsiteX31" fmla="*/ 46759 w 4266044"/>
              <a:gd name="connsiteY31" fmla="*/ 774123 h 1194927"/>
              <a:gd name="connsiteX32" fmla="*/ 15586 w 4266044"/>
              <a:gd name="connsiteY32" fmla="*/ 514350 h 1194927"/>
              <a:gd name="connsiteX33" fmla="*/ 147204 w 4266044"/>
              <a:gd name="connsiteY33" fmla="*/ 77932 h 1194927"/>
              <a:gd name="connsiteX0" fmla="*/ 147204 w 4266044"/>
              <a:gd name="connsiteY0" fmla="*/ 77932 h 1194927"/>
              <a:gd name="connsiteX1" fmla="*/ 337704 w 4266044"/>
              <a:gd name="connsiteY1" fmla="*/ 46759 h 1194927"/>
              <a:gd name="connsiteX2" fmla="*/ 393122 w 4266044"/>
              <a:gd name="connsiteY2" fmla="*/ 50223 h 1194927"/>
              <a:gd name="connsiteX3" fmla="*/ 642504 w 4266044"/>
              <a:gd name="connsiteY3" fmla="*/ 195696 h 1194927"/>
              <a:gd name="connsiteX4" fmla="*/ 749877 w 4266044"/>
              <a:gd name="connsiteY4" fmla="*/ 355023 h 1194927"/>
              <a:gd name="connsiteX5" fmla="*/ 749877 w 4266044"/>
              <a:gd name="connsiteY5" fmla="*/ 365414 h 1194927"/>
              <a:gd name="connsiteX6" fmla="*/ 819149 w 4266044"/>
              <a:gd name="connsiteY6" fmla="*/ 538596 h 1194927"/>
              <a:gd name="connsiteX7" fmla="*/ 954231 w 4266044"/>
              <a:gd name="connsiteY7" fmla="*/ 808759 h 1194927"/>
              <a:gd name="connsiteX8" fmla="*/ 1459922 w 4266044"/>
              <a:gd name="connsiteY8" fmla="*/ 947305 h 1194927"/>
              <a:gd name="connsiteX9" fmla="*/ 2530186 w 4266044"/>
              <a:gd name="connsiteY9" fmla="*/ 1016578 h 1194927"/>
              <a:gd name="connsiteX10" fmla="*/ 2744931 w 4266044"/>
              <a:gd name="connsiteY10" fmla="*/ 1013114 h 1194927"/>
              <a:gd name="connsiteX11" fmla="*/ 2873086 w 4266044"/>
              <a:gd name="connsiteY11" fmla="*/ 957696 h 1194927"/>
              <a:gd name="connsiteX12" fmla="*/ 2949286 w 4266044"/>
              <a:gd name="connsiteY12" fmla="*/ 697923 h 1194927"/>
              <a:gd name="connsiteX13" fmla="*/ 2945822 w 4266044"/>
              <a:gd name="connsiteY13" fmla="*/ 445078 h 1194927"/>
              <a:gd name="connsiteX14" fmla="*/ 3060122 w 4266044"/>
              <a:gd name="connsiteY14" fmla="*/ 126423 h 1194927"/>
              <a:gd name="connsiteX15" fmla="*/ 3784022 w 4266044"/>
              <a:gd name="connsiteY15" fmla="*/ 88323 h 1194927"/>
              <a:gd name="connsiteX16" fmla="*/ 4009159 w 4266044"/>
              <a:gd name="connsiteY16" fmla="*/ 126423 h 1194927"/>
              <a:gd name="connsiteX17" fmla="*/ 4109604 w 4266044"/>
              <a:gd name="connsiteY17" fmla="*/ 237259 h 1194927"/>
              <a:gd name="connsiteX18" fmla="*/ 4213513 w 4266044"/>
              <a:gd name="connsiteY18" fmla="*/ 427759 h 1194927"/>
              <a:gd name="connsiteX19" fmla="*/ 4258540 w 4266044"/>
              <a:gd name="connsiteY19" fmla="*/ 635578 h 1194927"/>
              <a:gd name="connsiteX20" fmla="*/ 4258540 w 4266044"/>
              <a:gd name="connsiteY20" fmla="*/ 791441 h 1194927"/>
              <a:gd name="connsiteX21" fmla="*/ 4251613 w 4266044"/>
              <a:gd name="connsiteY21" fmla="*/ 815687 h 1194927"/>
              <a:gd name="connsiteX22" fmla="*/ 4223904 w 4266044"/>
              <a:gd name="connsiteY22" fmla="*/ 871105 h 1194927"/>
              <a:gd name="connsiteX23" fmla="*/ 4137313 w 4266044"/>
              <a:gd name="connsiteY23" fmla="*/ 912668 h 1194927"/>
              <a:gd name="connsiteX24" fmla="*/ 3932424 w 4266044"/>
              <a:gd name="connsiteY24" fmla="*/ 1032438 h 1194927"/>
              <a:gd name="connsiteX25" fmla="*/ 3500376 w 4266044"/>
              <a:gd name="connsiteY25" fmla="*/ 1104446 h 1194927"/>
              <a:gd name="connsiteX26" fmla="*/ 2780296 w 4266044"/>
              <a:gd name="connsiteY26" fmla="*/ 1176454 h 1194927"/>
              <a:gd name="connsiteX27" fmla="*/ 1916200 w 4266044"/>
              <a:gd name="connsiteY27" fmla="*/ 1176454 h 1194927"/>
              <a:gd name="connsiteX28" fmla="*/ 836080 w 4266044"/>
              <a:gd name="connsiteY28" fmla="*/ 1104446 h 1194927"/>
              <a:gd name="connsiteX29" fmla="*/ 548048 w 4266044"/>
              <a:gd name="connsiteY29" fmla="*/ 1032438 h 1194927"/>
              <a:gd name="connsiteX30" fmla="*/ 285749 w 4266044"/>
              <a:gd name="connsiteY30" fmla="*/ 919596 h 1194927"/>
              <a:gd name="connsiteX31" fmla="*/ 46759 w 4266044"/>
              <a:gd name="connsiteY31" fmla="*/ 774123 h 1194927"/>
              <a:gd name="connsiteX32" fmla="*/ 15586 w 4266044"/>
              <a:gd name="connsiteY32" fmla="*/ 514350 h 1194927"/>
              <a:gd name="connsiteX33" fmla="*/ 147204 w 4266044"/>
              <a:gd name="connsiteY33" fmla="*/ 77932 h 1194927"/>
              <a:gd name="connsiteX0" fmla="*/ 147204 w 4266044"/>
              <a:gd name="connsiteY0" fmla="*/ 77932 h 1200457"/>
              <a:gd name="connsiteX1" fmla="*/ 337704 w 4266044"/>
              <a:gd name="connsiteY1" fmla="*/ 46759 h 1200457"/>
              <a:gd name="connsiteX2" fmla="*/ 393122 w 4266044"/>
              <a:gd name="connsiteY2" fmla="*/ 50223 h 1200457"/>
              <a:gd name="connsiteX3" fmla="*/ 642504 w 4266044"/>
              <a:gd name="connsiteY3" fmla="*/ 195696 h 1200457"/>
              <a:gd name="connsiteX4" fmla="*/ 749877 w 4266044"/>
              <a:gd name="connsiteY4" fmla="*/ 355023 h 1200457"/>
              <a:gd name="connsiteX5" fmla="*/ 749877 w 4266044"/>
              <a:gd name="connsiteY5" fmla="*/ 365414 h 1200457"/>
              <a:gd name="connsiteX6" fmla="*/ 819149 w 4266044"/>
              <a:gd name="connsiteY6" fmla="*/ 538596 h 1200457"/>
              <a:gd name="connsiteX7" fmla="*/ 954231 w 4266044"/>
              <a:gd name="connsiteY7" fmla="*/ 808759 h 1200457"/>
              <a:gd name="connsiteX8" fmla="*/ 1459922 w 4266044"/>
              <a:gd name="connsiteY8" fmla="*/ 947305 h 1200457"/>
              <a:gd name="connsiteX9" fmla="*/ 2530186 w 4266044"/>
              <a:gd name="connsiteY9" fmla="*/ 1016578 h 1200457"/>
              <a:gd name="connsiteX10" fmla="*/ 2744931 w 4266044"/>
              <a:gd name="connsiteY10" fmla="*/ 1013114 h 1200457"/>
              <a:gd name="connsiteX11" fmla="*/ 2873086 w 4266044"/>
              <a:gd name="connsiteY11" fmla="*/ 957696 h 1200457"/>
              <a:gd name="connsiteX12" fmla="*/ 2949286 w 4266044"/>
              <a:gd name="connsiteY12" fmla="*/ 697923 h 1200457"/>
              <a:gd name="connsiteX13" fmla="*/ 2945822 w 4266044"/>
              <a:gd name="connsiteY13" fmla="*/ 445078 h 1200457"/>
              <a:gd name="connsiteX14" fmla="*/ 3060122 w 4266044"/>
              <a:gd name="connsiteY14" fmla="*/ 126423 h 1200457"/>
              <a:gd name="connsiteX15" fmla="*/ 3784022 w 4266044"/>
              <a:gd name="connsiteY15" fmla="*/ 88323 h 1200457"/>
              <a:gd name="connsiteX16" fmla="*/ 4009159 w 4266044"/>
              <a:gd name="connsiteY16" fmla="*/ 126423 h 1200457"/>
              <a:gd name="connsiteX17" fmla="*/ 4109604 w 4266044"/>
              <a:gd name="connsiteY17" fmla="*/ 237259 h 1200457"/>
              <a:gd name="connsiteX18" fmla="*/ 4213513 w 4266044"/>
              <a:gd name="connsiteY18" fmla="*/ 427759 h 1200457"/>
              <a:gd name="connsiteX19" fmla="*/ 4258540 w 4266044"/>
              <a:gd name="connsiteY19" fmla="*/ 635578 h 1200457"/>
              <a:gd name="connsiteX20" fmla="*/ 4258540 w 4266044"/>
              <a:gd name="connsiteY20" fmla="*/ 791441 h 1200457"/>
              <a:gd name="connsiteX21" fmla="*/ 4251613 w 4266044"/>
              <a:gd name="connsiteY21" fmla="*/ 815687 h 1200457"/>
              <a:gd name="connsiteX22" fmla="*/ 4223904 w 4266044"/>
              <a:gd name="connsiteY22" fmla="*/ 871105 h 1200457"/>
              <a:gd name="connsiteX23" fmla="*/ 4137313 w 4266044"/>
              <a:gd name="connsiteY23" fmla="*/ 912668 h 1200457"/>
              <a:gd name="connsiteX24" fmla="*/ 3932424 w 4266044"/>
              <a:gd name="connsiteY24" fmla="*/ 1032438 h 1200457"/>
              <a:gd name="connsiteX25" fmla="*/ 3500376 w 4266044"/>
              <a:gd name="connsiteY25" fmla="*/ 1176454 h 1200457"/>
              <a:gd name="connsiteX26" fmla="*/ 2780296 w 4266044"/>
              <a:gd name="connsiteY26" fmla="*/ 1176454 h 1200457"/>
              <a:gd name="connsiteX27" fmla="*/ 1916200 w 4266044"/>
              <a:gd name="connsiteY27" fmla="*/ 1176454 h 1200457"/>
              <a:gd name="connsiteX28" fmla="*/ 836080 w 4266044"/>
              <a:gd name="connsiteY28" fmla="*/ 1104446 h 1200457"/>
              <a:gd name="connsiteX29" fmla="*/ 548048 w 4266044"/>
              <a:gd name="connsiteY29" fmla="*/ 1032438 h 1200457"/>
              <a:gd name="connsiteX30" fmla="*/ 285749 w 4266044"/>
              <a:gd name="connsiteY30" fmla="*/ 919596 h 1200457"/>
              <a:gd name="connsiteX31" fmla="*/ 46759 w 4266044"/>
              <a:gd name="connsiteY31" fmla="*/ 774123 h 1200457"/>
              <a:gd name="connsiteX32" fmla="*/ 15586 w 4266044"/>
              <a:gd name="connsiteY32" fmla="*/ 514350 h 1200457"/>
              <a:gd name="connsiteX33" fmla="*/ 147204 w 4266044"/>
              <a:gd name="connsiteY33" fmla="*/ 77932 h 1200457"/>
              <a:gd name="connsiteX0" fmla="*/ 147204 w 4266044"/>
              <a:gd name="connsiteY0" fmla="*/ 77932 h 1248462"/>
              <a:gd name="connsiteX1" fmla="*/ 337704 w 4266044"/>
              <a:gd name="connsiteY1" fmla="*/ 46759 h 1248462"/>
              <a:gd name="connsiteX2" fmla="*/ 393122 w 4266044"/>
              <a:gd name="connsiteY2" fmla="*/ 50223 h 1248462"/>
              <a:gd name="connsiteX3" fmla="*/ 642504 w 4266044"/>
              <a:gd name="connsiteY3" fmla="*/ 195696 h 1248462"/>
              <a:gd name="connsiteX4" fmla="*/ 749877 w 4266044"/>
              <a:gd name="connsiteY4" fmla="*/ 355023 h 1248462"/>
              <a:gd name="connsiteX5" fmla="*/ 749877 w 4266044"/>
              <a:gd name="connsiteY5" fmla="*/ 365414 h 1248462"/>
              <a:gd name="connsiteX6" fmla="*/ 819149 w 4266044"/>
              <a:gd name="connsiteY6" fmla="*/ 538596 h 1248462"/>
              <a:gd name="connsiteX7" fmla="*/ 954231 w 4266044"/>
              <a:gd name="connsiteY7" fmla="*/ 808759 h 1248462"/>
              <a:gd name="connsiteX8" fmla="*/ 1459922 w 4266044"/>
              <a:gd name="connsiteY8" fmla="*/ 947305 h 1248462"/>
              <a:gd name="connsiteX9" fmla="*/ 2530186 w 4266044"/>
              <a:gd name="connsiteY9" fmla="*/ 1016578 h 1248462"/>
              <a:gd name="connsiteX10" fmla="*/ 2744931 w 4266044"/>
              <a:gd name="connsiteY10" fmla="*/ 1013114 h 1248462"/>
              <a:gd name="connsiteX11" fmla="*/ 2873086 w 4266044"/>
              <a:gd name="connsiteY11" fmla="*/ 957696 h 1248462"/>
              <a:gd name="connsiteX12" fmla="*/ 2949286 w 4266044"/>
              <a:gd name="connsiteY12" fmla="*/ 697923 h 1248462"/>
              <a:gd name="connsiteX13" fmla="*/ 2945822 w 4266044"/>
              <a:gd name="connsiteY13" fmla="*/ 445078 h 1248462"/>
              <a:gd name="connsiteX14" fmla="*/ 3060122 w 4266044"/>
              <a:gd name="connsiteY14" fmla="*/ 126423 h 1248462"/>
              <a:gd name="connsiteX15" fmla="*/ 3784022 w 4266044"/>
              <a:gd name="connsiteY15" fmla="*/ 88323 h 1248462"/>
              <a:gd name="connsiteX16" fmla="*/ 4009159 w 4266044"/>
              <a:gd name="connsiteY16" fmla="*/ 126423 h 1248462"/>
              <a:gd name="connsiteX17" fmla="*/ 4109604 w 4266044"/>
              <a:gd name="connsiteY17" fmla="*/ 237259 h 1248462"/>
              <a:gd name="connsiteX18" fmla="*/ 4213513 w 4266044"/>
              <a:gd name="connsiteY18" fmla="*/ 427759 h 1248462"/>
              <a:gd name="connsiteX19" fmla="*/ 4258540 w 4266044"/>
              <a:gd name="connsiteY19" fmla="*/ 635578 h 1248462"/>
              <a:gd name="connsiteX20" fmla="*/ 4258540 w 4266044"/>
              <a:gd name="connsiteY20" fmla="*/ 791441 h 1248462"/>
              <a:gd name="connsiteX21" fmla="*/ 4251613 w 4266044"/>
              <a:gd name="connsiteY21" fmla="*/ 815687 h 1248462"/>
              <a:gd name="connsiteX22" fmla="*/ 4223904 w 4266044"/>
              <a:gd name="connsiteY22" fmla="*/ 871105 h 1248462"/>
              <a:gd name="connsiteX23" fmla="*/ 4137313 w 4266044"/>
              <a:gd name="connsiteY23" fmla="*/ 912668 h 1248462"/>
              <a:gd name="connsiteX24" fmla="*/ 3932424 w 4266044"/>
              <a:gd name="connsiteY24" fmla="*/ 1032438 h 1248462"/>
              <a:gd name="connsiteX25" fmla="*/ 3500376 w 4266044"/>
              <a:gd name="connsiteY25" fmla="*/ 1176454 h 1248462"/>
              <a:gd name="connsiteX26" fmla="*/ 2780296 w 4266044"/>
              <a:gd name="connsiteY26" fmla="*/ 1248462 h 1248462"/>
              <a:gd name="connsiteX27" fmla="*/ 1916200 w 4266044"/>
              <a:gd name="connsiteY27" fmla="*/ 1176454 h 1248462"/>
              <a:gd name="connsiteX28" fmla="*/ 836080 w 4266044"/>
              <a:gd name="connsiteY28" fmla="*/ 1104446 h 1248462"/>
              <a:gd name="connsiteX29" fmla="*/ 548048 w 4266044"/>
              <a:gd name="connsiteY29" fmla="*/ 1032438 h 1248462"/>
              <a:gd name="connsiteX30" fmla="*/ 285749 w 4266044"/>
              <a:gd name="connsiteY30" fmla="*/ 919596 h 1248462"/>
              <a:gd name="connsiteX31" fmla="*/ 46759 w 4266044"/>
              <a:gd name="connsiteY31" fmla="*/ 774123 h 1248462"/>
              <a:gd name="connsiteX32" fmla="*/ 15586 w 4266044"/>
              <a:gd name="connsiteY32" fmla="*/ 514350 h 1248462"/>
              <a:gd name="connsiteX33" fmla="*/ 147204 w 4266044"/>
              <a:gd name="connsiteY33" fmla="*/ 77932 h 1248462"/>
              <a:gd name="connsiteX0" fmla="*/ 147204 w 4266044"/>
              <a:gd name="connsiteY0" fmla="*/ 77932 h 1248462"/>
              <a:gd name="connsiteX1" fmla="*/ 337704 w 4266044"/>
              <a:gd name="connsiteY1" fmla="*/ 46759 h 1248462"/>
              <a:gd name="connsiteX2" fmla="*/ 393122 w 4266044"/>
              <a:gd name="connsiteY2" fmla="*/ 50223 h 1248462"/>
              <a:gd name="connsiteX3" fmla="*/ 642504 w 4266044"/>
              <a:gd name="connsiteY3" fmla="*/ 195696 h 1248462"/>
              <a:gd name="connsiteX4" fmla="*/ 749877 w 4266044"/>
              <a:gd name="connsiteY4" fmla="*/ 355023 h 1248462"/>
              <a:gd name="connsiteX5" fmla="*/ 749877 w 4266044"/>
              <a:gd name="connsiteY5" fmla="*/ 365414 h 1248462"/>
              <a:gd name="connsiteX6" fmla="*/ 819149 w 4266044"/>
              <a:gd name="connsiteY6" fmla="*/ 538596 h 1248462"/>
              <a:gd name="connsiteX7" fmla="*/ 954231 w 4266044"/>
              <a:gd name="connsiteY7" fmla="*/ 808759 h 1248462"/>
              <a:gd name="connsiteX8" fmla="*/ 1459922 w 4266044"/>
              <a:gd name="connsiteY8" fmla="*/ 947305 h 1248462"/>
              <a:gd name="connsiteX9" fmla="*/ 2530186 w 4266044"/>
              <a:gd name="connsiteY9" fmla="*/ 1016578 h 1248462"/>
              <a:gd name="connsiteX10" fmla="*/ 2744931 w 4266044"/>
              <a:gd name="connsiteY10" fmla="*/ 1013114 h 1248462"/>
              <a:gd name="connsiteX11" fmla="*/ 2873086 w 4266044"/>
              <a:gd name="connsiteY11" fmla="*/ 957696 h 1248462"/>
              <a:gd name="connsiteX12" fmla="*/ 2949286 w 4266044"/>
              <a:gd name="connsiteY12" fmla="*/ 697923 h 1248462"/>
              <a:gd name="connsiteX13" fmla="*/ 2945822 w 4266044"/>
              <a:gd name="connsiteY13" fmla="*/ 445078 h 1248462"/>
              <a:gd name="connsiteX14" fmla="*/ 3060122 w 4266044"/>
              <a:gd name="connsiteY14" fmla="*/ 126423 h 1248462"/>
              <a:gd name="connsiteX15" fmla="*/ 3784022 w 4266044"/>
              <a:gd name="connsiteY15" fmla="*/ 88323 h 1248462"/>
              <a:gd name="connsiteX16" fmla="*/ 4009159 w 4266044"/>
              <a:gd name="connsiteY16" fmla="*/ 126423 h 1248462"/>
              <a:gd name="connsiteX17" fmla="*/ 4109604 w 4266044"/>
              <a:gd name="connsiteY17" fmla="*/ 237259 h 1248462"/>
              <a:gd name="connsiteX18" fmla="*/ 4213513 w 4266044"/>
              <a:gd name="connsiteY18" fmla="*/ 427759 h 1248462"/>
              <a:gd name="connsiteX19" fmla="*/ 4258540 w 4266044"/>
              <a:gd name="connsiteY19" fmla="*/ 635578 h 1248462"/>
              <a:gd name="connsiteX20" fmla="*/ 4258540 w 4266044"/>
              <a:gd name="connsiteY20" fmla="*/ 791441 h 1248462"/>
              <a:gd name="connsiteX21" fmla="*/ 4251613 w 4266044"/>
              <a:gd name="connsiteY21" fmla="*/ 815687 h 1248462"/>
              <a:gd name="connsiteX22" fmla="*/ 4223904 w 4266044"/>
              <a:gd name="connsiteY22" fmla="*/ 871105 h 1248462"/>
              <a:gd name="connsiteX23" fmla="*/ 4137313 w 4266044"/>
              <a:gd name="connsiteY23" fmla="*/ 912668 h 1248462"/>
              <a:gd name="connsiteX24" fmla="*/ 3932424 w 4266044"/>
              <a:gd name="connsiteY24" fmla="*/ 1032438 h 1248462"/>
              <a:gd name="connsiteX25" fmla="*/ 3500376 w 4266044"/>
              <a:gd name="connsiteY25" fmla="*/ 1176454 h 1248462"/>
              <a:gd name="connsiteX26" fmla="*/ 2780296 w 4266044"/>
              <a:gd name="connsiteY26" fmla="*/ 1248462 h 1248462"/>
              <a:gd name="connsiteX27" fmla="*/ 1916200 w 4266044"/>
              <a:gd name="connsiteY27" fmla="*/ 1176453 h 1248462"/>
              <a:gd name="connsiteX28" fmla="*/ 836080 w 4266044"/>
              <a:gd name="connsiteY28" fmla="*/ 1104446 h 1248462"/>
              <a:gd name="connsiteX29" fmla="*/ 548048 w 4266044"/>
              <a:gd name="connsiteY29" fmla="*/ 1032438 h 1248462"/>
              <a:gd name="connsiteX30" fmla="*/ 285749 w 4266044"/>
              <a:gd name="connsiteY30" fmla="*/ 919596 h 1248462"/>
              <a:gd name="connsiteX31" fmla="*/ 46759 w 4266044"/>
              <a:gd name="connsiteY31" fmla="*/ 774123 h 1248462"/>
              <a:gd name="connsiteX32" fmla="*/ 15586 w 4266044"/>
              <a:gd name="connsiteY32" fmla="*/ 514350 h 1248462"/>
              <a:gd name="connsiteX33" fmla="*/ 147204 w 4266044"/>
              <a:gd name="connsiteY33" fmla="*/ 77932 h 1248462"/>
              <a:gd name="connsiteX0" fmla="*/ 147204 w 4266044"/>
              <a:gd name="connsiteY0" fmla="*/ 77932 h 1248462"/>
              <a:gd name="connsiteX1" fmla="*/ 337704 w 4266044"/>
              <a:gd name="connsiteY1" fmla="*/ 46759 h 1248462"/>
              <a:gd name="connsiteX2" fmla="*/ 642504 w 4266044"/>
              <a:gd name="connsiteY2" fmla="*/ 195696 h 1248462"/>
              <a:gd name="connsiteX3" fmla="*/ 749877 w 4266044"/>
              <a:gd name="connsiteY3" fmla="*/ 355023 h 1248462"/>
              <a:gd name="connsiteX4" fmla="*/ 749877 w 4266044"/>
              <a:gd name="connsiteY4" fmla="*/ 365414 h 1248462"/>
              <a:gd name="connsiteX5" fmla="*/ 819149 w 4266044"/>
              <a:gd name="connsiteY5" fmla="*/ 538596 h 1248462"/>
              <a:gd name="connsiteX6" fmla="*/ 954231 w 4266044"/>
              <a:gd name="connsiteY6" fmla="*/ 808759 h 1248462"/>
              <a:gd name="connsiteX7" fmla="*/ 1459922 w 4266044"/>
              <a:gd name="connsiteY7" fmla="*/ 947305 h 1248462"/>
              <a:gd name="connsiteX8" fmla="*/ 2530186 w 4266044"/>
              <a:gd name="connsiteY8" fmla="*/ 1016578 h 1248462"/>
              <a:gd name="connsiteX9" fmla="*/ 2744931 w 4266044"/>
              <a:gd name="connsiteY9" fmla="*/ 1013114 h 1248462"/>
              <a:gd name="connsiteX10" fmla="*/ 2873086 w 4266044"/>
              <a:gd name="connsiteY10" fmla="*/ 957696 h 1248462"/>
              <a:gd name="connsiteX11" fmla="*/ 2949286 w 4266044"/>
              <a:gd name="connsiteY11" fmla="*/ 697923 h 1248462"/>
              <a:gd name="connsiteX12" fmla="*/ 2945822 w 4266044"/>
              <a:gd name="connsiteY12" fmla="*/ 445078 h 1248462"/>
              <a:gd name="connsiteX13" fmla="*/ 3060122 w 4266044"/>
              <a:gd name="connsiteY13" fmla="*/ 126423 h 1248462"/>
              <a:gd name="connsiteX14" fmla="*/ 3784022 w 4266044"/>
              <a:gd name="connsiteY14" fmla="*/ 88323 h 1248462"/>
              <a:gd name="connsiteX15" fmla="*/ 4009159 w 4266044"/>
              <a:gd name="connsiteY15" fmla="*/ 126423 h 1248462"/>
              <a:gd name="connsiteX16" fmla="*/ 4109604 w 4266044"/>
              <a:gd name="connsiteY16" fmla="*/ 237259 h 1248462"/>
              <a:gd name="connsiteX17" fmla="*/ 4213513 w 4266044"/>
              <a:gd name="connsiteY17" fmla="*/ 427759 h 1248462"/>
              <a:gd name="connsiteX18" fmla="*/ 4258540 w 4266044"/>
              <a:gd name="connsiteY18" fmla="*/ 635578 h 1248462"/>
              <a:gd name="connsiteX19" fmla="*/ 4258540 w 4266044"/>
              <a:gd name="connsiteY19" fmla="*/ 791441 h 1248462"/>
              <a:gd name="connsiteX20" fmla="*/ 4251613 w 4266044"/>
              <a:gd name="connsiteY20" fmla="*/ 815687 h 1248462"/>
              <a:gd name="connsiteX21" fmla="*/ 4223904 w 4266044"/>
              <a:gd name="connsiteY21" fmla="*/ 871105 h 1248462"/>
              <a:gd name="connsiteX22" fmla="*/ 4137313 w 4266044"/>
              <a:gd name="connsiteY22" fmla="*/ 912668 h 1248462"/>
              <a:gd name="connsiteX23" fmla="*/ 3932424 w 4266044"/>
              <a:gd name="connsiteY23" fmla="*/ 1032438 h 1248462"/>
              <a:gd name="connsiteX24" fmla="*/ 3500376 w 4266044"/>
              <a:gd name="connsiteY24" fmla="*/ 1176454 h 1248462"/>
              <a:gd name="connsiteX25" fmla="*/ 2780296 w 4266044"/>
              <a:gd name="connsiteY25" fmla="*/ 1248462 h 1248462"/>
              <a:gd name="connsiteX26" fmla="*/ 1916200 w 4266044"/>
              <a:gd name="connsiteY26" fmla="*/ 1176453 h 1248462"/>
              <a:gd name="connsiteX27" fmla="*/ 836080 w 4266044"/>
              <a:gd name="connsiteY27" fmla="*/ 1104446 h 1248462"/>
              <a:gd name="connsiteX28" fmla="*/ 548048 w 4266044"/>
              <a:gd name="connsiteY28" fmla="*/ 1032438 h 1248462"/>
              <a:gd name="connsiteX29" fmla="*/ 285749 w 4266044"/>
              <a:gd name="connsiteY29" fmla="*/ 919596 h 1248462"/>
              <a:gd name="connsiteX30" fmla="*/ 46759 w 4266044"/>
              <a:gd name="connsiteY30" fmla="*/ 774123 h 1248462"/>
              <a:gd name="connsiteX31" fmla="*/ 15586 w 4266044"/>
              <a:gd name="connsiteY31" fmla="*/ 514350 h 1248462"/>
              <a:gd name="connsiteX32" fmla="*/ 147204 w 4266044"/>
              <a:gd name="connsiteY32" fmla="*/ 77932 h 1248462"/>
              <a:gd name="connsiteX0" fmla="*/ 114268 w 4264312"/>
              <a:gd name="connsiteY0" fmla="*/ 126142 h 1206262"/>
              <a:gd name="connsiteX1" fmla="*/ 335972 w 4264312"/>
              <a:gd name="connsiteY1" fmla="*/ 4559 h 1206262"/>
              <a:gd name="connsiteX2" fmla="*/ 640772 w 4264312"/>
              <a:gd name="connsiteY2" fmla="*/ 153496 h 1206262"/>
              <a:gd name="connsiteX3" fmla="*/ 748145 w 4264312"/>
              <a:gd name="connsiteY3" fmla="*/ 312823 h 1206262"/>
              <a:gd name="connsiteX4" fmla="*/ 748145 w 4264312"/>
              <a:gd name="connsiteY4" fmla="*/ 323214 h 1206262"/>
              <a:gd name="connsiteX5" fmla="*/ 817417 w 4264312"/>
              <a:gd name="connsiteY5" fmla="*/ 496396 h 1206262"/>
              <a:gd name="connsiteX6" fmla="*/ 952499 w 4264312"/>
              <a:gd name="connsiteY6" fmla="*/ 766559 h 1206262"/>
              <a:gd name="connsiteX7" fmla="*/ 1458190 w 4264312"/>
              <a:gd name="connsiteY7" fmla="*/ 905105 h 1206262"/>
              <a:gd name="connsiteX8" fmla="*/ 2528454 w 4264312"/>
              <a:gd name="connsiteY8" fmla="*/ 974378 h 1206262"/>
              <a:gd name="connsiteX9" fmla="*/ 2743199 w 4264312"/>
              <a:gd name="connsiteY9" fmla="*/ 970914 h 1206262"/>
              <a:gd name="connsiteX10" fmla="*/ 2871354 w 4264312"/>
              <a:gd name="connsiteY10" fmla="*/ 915496 h 1206262"/>
              <a:gd name="connsiteX11" fmla="*/ 2947554 w 4264312"/>
              <a:gd name="connsiteY11" fmla="*/ 655723 h 1206262"/>
              <a:gd name="connsiteX12" fmla="*/ 2944090 w 4264312"/>
              <a:gd name="connsiteY12" fmla="*/ 402878 h 1206262"/>
              <a:gd name="connsiteX13" fmla="*/ 3058390 w 4264312"/>
              <a:gd name="connsiteY13" fmla="*/ 84223 h 1206262"/>
              <a:gd name="connsiteX14" fmla="*/ 3782290 w 4264312"/>
              <a:gd name="connsiteY14" fmla="*/ 46123 h 1206262"/>
              <a:gd name="connsiteX15" fmla="*/ 4007427 w 4264312"/>
              <a:gd name="connsiteY15" fmla="*/ 84223 h 1206262"/>
              <a:gd name="connsiteX16" fmla="*/ 4107872 w 4264312"/>
              <a:gd name="connsiteY16" fmla="*/ 195059 h 1206262"/>
              <a:gd name="connsiteX17" fmla="*/ 4211781 w 4264312"/>
              <a:gd name="connsiteY17" fmla="*/ 385559 h 1206262"/>
              <a:gd name="connsiteX18" fmla="*/ 4256808 w 4264312"/>
              <a:gd name="connsiteY18" fmla="*/ 593378 h 1206262"/>
              <a:gd name="connsiteX19" fmla="*/ 4256808 w 4264312"/>
              <a:gd name="connsiteY19" fmla="*/ 749241 h 1206262"/>
              <a:gd name="connsiteX20" fmla="*/ 4249881 w 4264312"/>
              <a:gd name="connsiteY20" fmla="*/ 773487 h 1206262"/>
              <a:gd name="connsiteX21" fmla="*/ 4222172 w 4264312"/>
              <a:gd name="connsiteY21" fmla="*/ 828905 h 1206262"/>
              <a:gd name="connsiteX22" fmla="*/ 4135581 w 4264312"/>
              <a:gd name="connsiteY22" fmla="*/ 870468 h 1206262"/>
              <a:gd name="connsiteX23" fmla="*/ 3930692 w 4264312"/>
              <a:gd name="connsiteY23" fmla="*/ 990238 h 1206262"/>
              <a:gd name="connsiteX24" fmla="*/ 3498644 w 4264312"/>
              <a:gd name="connsiteY24" fmla="*/ 1134254 h 1206262"/>
              <a:gd name="connsiteX25" fmla="*/ 2778564 w 4264312"/>
              <a:gd name="connsiteY25" fmla="*/ 1206262 h 1206262"/>
              <a:gd name="connsiteX26" fmla="*/ 1914468 w 4264312"/>
              <a:gd name="connsiteY26" fmla="*/ 1134253 h 1206262"/>
              <a:gd name="connsiteX27" fmla="*/ 834348 w 4264312"/>
              <a:gd name="connsiteY27" fmla="*/ 1062246 h 1206262"/>
              <a:gd name="connsiteX28" fmla="*/ 546316 w 4264312"/>
              <a:gd name="connsiteY28" fmla="*/ 990238 h 1206262"/>
              <a:gd name="connsiteX29" fmla="*/ 284017 w 4264312"/>
              <a:gd name="connsiteY29" fmla="*/ 877396 h 1206262"/>
              <a:gd name="connsiteX30" fmla="*/ 45027 w 4264312"/>
              <a:gd name="connsiteY30" fmla="*/ 731923 h 1206262"/>
              <a:gd name="connsiteX31" fmla="*/ 13854 w 4264312"/>
              <a:gd name="connsiteY31" fmla="*/ 472150 h 1206262"/>
              <a:gd name="connsiteX32" fmla="*/ 114268 w 4264312"/>
              <a:gd name="connsiteY32" fmla="*/ 126142 h 1206262"/>
              <a:gd name="connsiteX0" fmla="*/ 121981 w 4272025"/>
              <a:gd name="connsiteY0" fmla="*/ 126142 h 1206262"/>
              <a:gd name="connsiteX1" fmla="*/ 343685 w 4272025"/>
              <a:gd name="connsiteY1" fmla="*/ 4559 h 1206262"/>
              <a:gd name="connsiteX2" fmla="*/ 648485 w 4272025"/>
              <a:gd name="connsiteY2" fmla="*/ 153496 h 1206262"/>
              <a:gd name="connsiteX3" fmla="*/ 755858 w 4272025"/>
              <a:gd name="connsiteY3" fmla="*/ 312823 h 1206262"/>
              <a:gd name="connsiteX4" fmla="*/ 755858 w 4272025"/>
              <a:gd name="connsiteY4" fmla="*/ 323214 h 1206262"/>
              <a:gd name="connsiteX5" fmla="*/ 825130 w 4272025"/>
              <a:gd name="connsiteY5" fmla="*/ 496396 h 1206262"/>
              <a:gd name="connsiteX6" fmla="*/ 960212 w 4272025"/>
              <a:gd name="connsiteY6" fmla="*/ 766559 h 1206262"/>
              <a:gd name="connsiteX7" fmla="*/ 1465903 w 4272025"/>
              <a:gd name="connsiteY7" fmla="*/ 905105 h 1206262"/>
              <a:gd name="connsiteX8" fmla="*/ 2536167 w 4272025"/>
              <a:gd name="connsiteY8" fmla="*/ 974378 h 1206262"/>
              <a:gd name="connsiteX9" fmla="*/ 2750912 w 4272025"/>
              <a:gd name="connsiteY9" fmla="*/ 970914 h 1206262"/>
              <a:gd name="connsiteX10" fmla="*/ 2879067 w 4272025"/>
              <a:gd name="connsiteY10" fmla="*/ 915496 h 1206262"/>
              <a:gd name="connsiteX11" fmla="*/ 2955267 w 4272025"/>
              <a:gd name="connsiteY11" fmla="*/ 655723 h 1206262"/>
              <a:gd name="connsiteX12" fmla="*/ 2951803 w 4272025"/>
              <a:gd name="connsiteY12" fmla="*/ 402878 h 1206262"/>
              <a:gd name="connsiteX13" fmla="*/ 3066103 w 4272025"/>
              <a:gd name="connsiteY13" fmla="*/ 84223 h 1206262"/>
              <a:gd name="connsiteX14" fmla="*/ 3790003 w 4272025"/>
              <a:gd name="connsiteY14" fmla="*/ 46123 h 1206262"/>
              <a:gd name="connsiteX15" fmla="*/ 4015140 w 4272025"/>
              <a:gd name="connsiteY15" fmla="*/ 84223 h 1206262"/>
              <a:gd name="connsiteX16" fmla="*/ 4115585 w 4272025"/>
              <a:gd name="connsiteY16" fmla="*/ 195059 h 1206262"/>
              <a:gd name="connsiteX17" fmla="*/ 4219494 w 4272025"/>
              <a:gd name="connsiteY17" fmla="*/ 385559 h 1206262"/>
              <a:gd name="connsiteX18" fmla="*/ 4264521 w 4272025"/>
              <a:gd name="connsiteY18" fmla="*/ 593378 h 1206262"/>
              <a:gd name="connsiteX19" fmla="*/ 4264521 w 4272025"/>
              <a:gd name="connsiteY19" fmla="*/ 749241 h 1206262"/>
              <a:gd name="connsiteX20" fmla="*/ 4257594 w 4272025"/>
              <a:gd name="connsiteY20" fmla="*/ 773487 h 1206262"/>
              <a:gd name="connsiteX21" fmla="*/ 4229885 w 4272025"/>
              <a:gd name="connsiteY21" fmla="*/ 828905 h 1206262"/>
              <a:gd name="connsiteX22" fmla="*/ 4143294 w 4272025"/>
              <a:gd name="connsiteY22" fmla="*/ 870468 h 1206262"/>
              <a:gd name="connsiteX23" fmla="*/ 3938405 w 4272025"/>
              <a:gd name="connsiteY23" fmla="*/ 990238 h 1206262"/>
              <a:gd name="connsiteX24" fmla="*/ 3506357 w 4272025"/>
              <a:gd name="connsiteY24" fmla="*/ 1134254 h 1206262"/>
              <a:gd name="connsiteX25" fmla="*/ 2786277 w 4272025"/>
              <a:gd name="connsiteY25" fmla="*/ 1206262 h 1206262"/>
              <a:gd name="connsiteX26" fmla="*/ 1922181 w 4272025"/>
              <a:gd name="connsiteY26" fmla="*/ 1134253 h 1206262"/>
              <a:gd name="connsiteX27" fmla="*/ 842061 w 4272025"/>
              <a:gd name="connsiteY27" fmla="*/ 1062246 h 1206262"/>
              <a:gd name="connsiteX28" fmla="*/ 554029 w 4272025"/>
              <a:gd name="connsiteY28" fmla="*/ 990238 h 1206262"/>
              <a:gd name="connsiteX29" fmla="*/ 338005 w 4272025"/>
              <a:gd name="connsiteY29" fmla="*/ 918230 h 1206262"/>
              <a:gd name="connsiteX30" fmla="*/ 52740 w 4272025"/>
              <a:gd name="connsiteY30" fmla="*/ 731923 h 1206262"/>
              <a:gd name="connsiteX31" fmla="*/ 21567 w 4272025"/>
              <a:gd name="connsiteY31" fmla="*/ 472150 h 1206262"/>
              <a:gd name="connsiteX32" fmla="*/ 121981 w 4272025"/>
              <a:gd name="connsiteY32" fmla="*/ 126142 h 1206262"/>
              <a:gd name="connsiteX0" fmla="*/ 121981 w 4272025"/>
              <a:gd name="connsiteY0" fmla="*/ 126142 h 1206262"/>
              <a:gd name="connsiteX1" fmla="*/ 343685 w 4272025"/>
              <a:gd name="connsiteY1" fmla="*/ 4559 h 1206262"/>
              <a:gd name="connsiteX2" fmla="*/ 648485 w 4272025"/>
              <a:gd name="connsiteY2" fmla="*/ 153496 h 1206262"/>
              <a:gd name="connsiteX3" fmla="*/ 755858 w 4272025"/>
              <a:gd name="connsiteY3" fmla="*/ 312823 h 1206262"/>
              <a:gd name="connsiteX4" fmla="*/ 755858 w 4272025"/>
              <a:gd name="connsiteY4" fmla="*/ 323214 h 1206262"/>
              <a:gd name="connsiteX5" fmla="*/ 825130 w 4272025"/>
              <a:gd name="connsiteY5" fmla="*/ 496396 h 1206262"/>
              <a:gd name="connsiteX6" fmla="*/ 960212 w 4272025"/>
              <a:gd name="connsiteY6" fmla="*/ 766559 h 1206262"/>
              <a:gd name="connsiteX7" fmla="*/ 1465903 w 4272025"/>
              <a:gd name="connsiteY7" fmla="*/ 905105 h 1206262"/>
              <a:gd name="connsiteX8" fmla="*/ 2536167 w 4272025"/>
              <a:gd name="connsiteY8" fmla="*/ 974378 h 1206262"/>
              <a:gd name="connsiteX9" fmla="*/ 2750912 w 4272025"/>
              <a:gd name="connsiteY9" fmla="*/ 970914 h 1206262"/>
              <a:gd name="connsiteX10" fmla="*/ 2879067 w 4272025"/>
              <a:gd name="connsiteY10" fmla="*/ 915496 h 1206262"/>
              <a:gd name="connsiteX11" fmla="*/ 2955267 w 4272025"/>
              <a:gd name="connsiteY11" fmla="*/ 655723 h 1206262"/>
              <a:gd name="connsiteX12" fmla="*/ 2951803 w 4272025"/>
              <a:gd name="connsiteY12" fmla="*/ 402878 h 1206262"/>
              <a:gd name="connsiteX13" fmla="*/ 3066103 w 4272025"/>
              <a:gd name="connsiteY13" fmla="*/ 84223 h 1206262"/>
              <a:gd name="connsiteX14" fmla="*/ 3790003 w 4272025"/>
              <a:gd name="connsiteY14" fmla="*/ 46123 h 1206262"/>
              <a:gd name="connsiteX15" fmla="*/ 4015140 w 4272025"/>
              <a:gd name="connsiteY15" fmla="*/ 84223 h 1206262"/>
              <a:gd name="connsiteX16" fmla="*/ 4115585 w 4272025"/>
              <a:gd name="connsiteY16" fmla="*/ 195059 h 1206262"/>
              <a:gd name="connsiteX17" fmla="*/ 4219494 w 4272025"/>
              <a:gd name="connsiteY17" fmla="*/ 385559 h 1206262"/>
              <a:gd name="connsiteX18" fmla="*/ 4264521 w 4272025"/>
              <a:gd name="connsiteY18" fmla="*/ 593378 h 1206262"/>
              <a:gd name="connsiteX19" fmla="*/ 4264521 w 4272025"/>
              <a:gd name="connsiteY19" fmla="*/ 749241 h 1206262"/>
              <a:gd name="connsiteX20" fmla="*/ 4257594 w 4272025"/>
              <a:gd name="connsiteY20" fmla="*/ 773487 h 1206262"/>
              <a:gd name="connsiteX21" fmla="*/ 4229885 w 4272025"/>
              <a:gd name="connsiteY21" fmla="*/ 828905 h 1206262"/>
              <a:gd name="connsiteX22" fmla="*/ 4143294 w 4272025"/>
              <a:gd name="connsiteY22" fmla="*/ 870468 h 1206262"/>
              <a:gd name="connsiteX23" fmla="*/ 3938405 w 4272025"/>
              <a:gd name="connsiteY23" fmla="*/ 990238 h 1206262"/>
              <a:gd name="connsiteX24" fmla="*/ 3506357 w 4272025"/>
              <a:gd name="connsiteY24" fmla="*/ 1134254 h 1206262"/>
              <a:gd name="connsiteX25" fmla="*/ 2786277 w 4272025"/>
              <a:gd name="connsiteY25" fmla="*/ 1206262 h 1206262"/>
              <a:gd name="connsiteX26" fmla="*/ 1922181 w 4272025"/>
              <a:gd name="connsiteY26" fmla="*/ 1134253 h 1206262"/>
              <a:gd name="connsiteX27" fmla="*/ 842061 w 4272025"/>
              <a:gd name="connsiteY27" fmla="*/ 1062246 h 1206262"/>
              <a:gd name="connsiteX28" fmla="*/ 554030 w 4272025"/>
              <a:gd name="connsiteY28" fmla="*/ 990238 h 1206262"/>
              <a:gd name="connsiteX29" fmla="*/ 338005 w 4272025"/>
              <a:gd name="connsiteY29" fmla="*/ 918230 h 1206262"/>
              <a:gd name="connsiteX30" fmla="*/ 52740 w 4272025"/>
              <a:gd name="connsiteY30" fmla="*/ 731923 h 1206262"/>
              <a:gd name="connsiteX31" fmla="*/ 21567 w 4272025"/>
              <a:gd name="connsiteY31" fmla="*/ 472150 h 1206262"/>
              <a:gd name="connsiteX32" fmla="*/ 121981 w 4272025"/>
              <a:gd name="connsiteY32" fmla="*/ 126142 h 1206262"/>
              <a:gd name="connsiteX0" fmla="*/ 121981 w 4272025"/>
              <a:gd name="connsiteY0" fmla="*/ 126142 h 1206262"/>
              <a:gd name="connsiteX1" fmla="*/ 343685 w 4272025"/>
              <a:gd name="connsiteY1" fmla="*/ 4559 h 1206262"/>
              <a:gd name="connsiteX2" fmla="*/ 648485 w 4272025"/>
              <a:gd name="connsiteY2" fmla="*/ 153496 h 1206262"/>
              <a:gd name="connsiteX3" fmla="*/ 755858 w 4272025"/>
              <a:gd name="connsiteY3" fmla="*/ 312823 h 1206262"/>
              <a:gd name="connsiteX4" fmla="*/ 755858 w 4272025"/>
              <a:gd name="connsiteY4" fmla="*/ 323214 h 1206262"/>
              <a:gd name="connsiteX5" fmla="*/ 825130 w 4272025"/>
              <a:gd name="connsiteY5" fmla="*/ 496396 h 1206262"/>
              <a:gd name="connsiteX6" fmla="*/ 960212 w 4272025"/>
              <a:gd name="connsiteY6" fmla="*/ 766559 h 1206262"/>
              <a:gd name="connsiteX7" fmla="*/ 1465903 w 4272025"/>
              <a:gd name="connsiteY7" fmla="*/ 905105 h 1206262"/>
              <a:gd name="connsiteX8" fmla="*/ 2536167 w 4272025"/>
              <a:gd name="connsiteY8" fmla="*/ 974378 h 1206262"/>
              <a:gd name="connsiteX9" fmla="*/ 2750912 w 4272025"/>
              <a:gd name="connsiteY9" fmla="*/ 970914 h 1206262"/>
              <a:gd name="connsiteX10" fmla="*/ 2879067 w 4272025"/>
              <a:gd name="connsiteY10" fmla="*/ 915496 h 1206262"/>
              <a:gd name="connsiteX11" fmla="*/ 2955267 w 4272025"/>
              <a:gd name="connsiteY11" fmla="*/ 655723 h 1206262"/>
              <a:gd name="connsiteX12" fmla="*/ 2951803 w 4272025"/>
              <a:gd name="connsiteY12" fmla="*/ 402878 h 1206262"/>
              <a:gd name="connsiteX13" fmla="*/ 3066103 w 4272025"/>
              <a:gd name="connsiteY13" fmla="*/ 84223 h 1206262"/>
              <a:gd name="connsiteX14" fmla="*/ 3790003 w 4272025"/>
              <a:gd name="connsiteY14" fmla="*/ 46123 h 1206262"/>
              <a:gd name="connsiteX15" fmla="*/ 4015140 w 4272025"/>
              <a:gd name="connsiteY15" fmla="*/ 84223 h 1206262"/>
              <a:gd name="connsiteX16" fmla="*/ 4115585 w 4272025"/>
              <a:gd name="connsiteY16" fmla="*/ 195059 h 1206262"/>
              <a:gd name="connsiteX17" fmla="*/ 4219494 w 4272025"/>
              <a:gd name="connsiteY17" fmla="*/ 385559 h 1206262"/>
              <a:gd name="connsiteX18" fmla="*/ 4264521 w 4272025"/>
              <a:gd name="connsiteY18" fmla="*/ 593378 h 1206262"/>
              <a:gd name="connsiteX19" fmla="*/ 4264521 w 4272025"/>
              <a:gd name="connsiteY19" fmla="*/ 749241 h 1206262"/>
              <a:gd name="connsiteX20" fmla="*/ 4257594 w 4272025"/>
              <a:gd name="connsiteY20" fmla="*/ 773487 h 1206262"/>
              <a:gd name="connsiteX21" fmla="*/ 4229885 w 4272025"/>
              <a:gd name="connsiteY21" fmla="*/ 828905 h 1206262"/>
              <a:gd name="connsiteX22" fmla="*/ 4143294 w 4272025"/>
              <a:gd name="connsiteY22" fmla="*/ 870468 h 1206262"/>
              <a:gd name="connsiteX23" fmla="*/ 3938405 w 4272025"/>
              <a:gd name="connsiteY23" fmla="*/ 990238 h 1206262"/>
              <a:gd name="connsiteX24" fmla="*/ 3506357 w 4272025"/>
              <a:gd name="connsiteY24" fmla="*/ 1134254 h 1206262"/>
              <a:gd name="connsiteX25" fmla="*/ 2786277 w 4272025"/>
              <a:gd name="connsiteY25" fmla="*/ 1206262 h 1206262"/>
              <a:gd name="connsiteX26" fmla="*/ 1922181 w 4272025"/>
              <a:gd name="connsiteY26" fmla="*/ 1134253 h 1206262"/>
              <a:gd name="connsiteX27" fmla="*/ 842061 w 4272025"/>
              <a:gd name="connsiteY27" fmla="*/ 1062246 h 1206262"/>
              <a:gd name="connsiteX28" fmla="*/ 554030 w 4272025"/>
              <a:gd name="connsiteY28" fmla="*/ 990238 h 1206262"/>
              <a:gd name="connsiteX29" fmla="*/ 338005 w 4272025"/>
              <a:gd name="connsiteY29" fmla="*/ 918230 h 1206262"/>
              <a:gd name="connsiteX30" fmla="*/ 52740 w 4272025"/>
              <a:gd name="connsiteY30" fmla="*/ 731923 h 1206262"/>
              <a:gd name="connsiteX31" fmla="*/ 21567 w 4272025"/>
              <a:gd name="connsiteY31" fmla="*/ 472150 h 1206262"/>
              <a:gd name="connsiteX32" fmla="*/ 121981 w 4272025"/>
              <a:gd name="connsiteY32" fmla="*/ 126142 h 1206262"/>
              <a:gd name="connsiteX0" fmla="*/ 121981 w 4272025"/>
              <a:gd name="connsiteY0" fmla="*/ 126142 h 1206262"/>
              <a:gd name="connsiteX1" fmla="*/ 343685 w 4272025"/>
              <a:gd name="connsiteY1" fmla="*/ 4559 h 1206262"/>
              <a:gd name="connsiteX2" fmla="*/ 648485 w 4272025"/>
              <a:gd name="connsiteY2" fmla="*/ 153496 h 1206262"/>
              <a:gd name="connsiteX3" fmla="*/ 755858 w 4272025"/>
              <a:gd name="connsiteY3" fmla="*/ 312823 h 1206262"/>
              <a:gd name="connsiteX4" fmla="*/ 755858 w 4272025"/>
              <a:gd name="connsiteY4" fmla="*/ 323214 h 1206262"/>
              <a:gd name="connsiteX5" fmla="*/ 825130 w 4272025"/>
              <a:gd name="connsiteY5" fmla="*/ 496396 h 1206262"/>
              <a:gd name="connsiteX6" fmla="*/ 960212 w 4272025"/>
              <a:gd name="connsiteY6" fmla="*/ 766559 h 1206262"/>
              <a:gd name="connsiteX7" fmla="*/ 1465903 w 4272025"/>
              <a:gd name="connsiteY7" fmla="*/ 905105 h 1206262"/>
              <a:gd name="connsiteX8" fmla="*/ 2536167 w 4272025"/>
              <a:gd name="connsiteY8" fmla="*/ 974378 h 1206262"/>
              <a:gd name="connsiteX9" fmla="*/ 2750912 w 4272025"/>
              <a:gd name="connsiteY9" fmla="*/ 970914 h 1206262"/>
              <a:gd name="connsiteX10" fmla="*/ 2879067 w 4272025"/>
              <a:gd name="connsiteY10" fmla="*/ 915496 h 1206262"/>
              <a:gd name="connsiteX11" fmla="*/ 2955267 w 4272025"/>
              <a:gd name="connsiteY11" fmla="*/ 655723 h 1206262"/>
              <a:gd name="connsiteX12" fmla="*/ 2951803 w 4272025"/>
              <a:gd name="connsiteY12" fmla="*/ 402878 h 1206262"/>
              <a:gd name="connsiteX13" fmla="*/ 3066103 w 4272025"/>
              <a:gd name="connsiteY13" fmla="*/ 84223 h 1206262"/>
              <a:gd name="connsiteX14" fmla="*/ 3790003 w 4272025"/>
              <a:gd name="connsiteY14" fmla="*/ 46123 h 1206262"/>
              <a:gd name="connsiteX15" fmla="*/ 4015140 w 4272025"/>
              <a:gd name="connsiteY15" fmla="*/ 84223 h 1206262"/>
              <a:gd name="connsiteX16" fmla="*/ 4115585 w 4272025"/>
              <a:gd name="connsiteY16" fmla="*/ 195059 h 1206262"/>
              <a:gd name="connsiteX17" fmla="*/ 4219494 w 4272025"/>
              <a:gd name="connsiteY17" fmla="*/ 385559 h 1206262"/>
              <a:gd name="connsiteX18" fmla="*/ 4264521 w 4272025"/>
              <a:gd name="connsiteY18" fmla="*/ 593378 h 1206262"/>
              <a:gd name="connsiteX19" fmla="*/ 4264521 w 4272025"/>
              <a:gd name="connsiteY19" fmla="*/ 749241 h 1206262"/>
              <a:gd name="connsiteX20" fmla="*/ 4257594 w 4272025"/>
              <a:gd name="connsiteY20" fmla="*/ 773487 h 1206262"/>
              <a:gd name="connsiteX21" fmla="*/ 4229885 w 4272025"/>
              <a:gd name="connsiteY21" fmla="*/ 828905 h 1206262"/>
              <a:gd name="connsiteX22" fmla="*/ 4143294 w 4272025"/>
              <a:gd name="connsiteY22" fmla="*/ 870468 h 1206262"/>
              <a:gd name="connsiteX23" fmla="*/ 3938405 w 4272025"/>
              <a:gd name="connsiteY23" fmla="*/ 990238 h 1206262"/>
              <a:gd name="connsiteX24" fmla="*/ 3506357 w 4272025"/>
              <a:gd name="connsiteY24" fmla="*/ 1134254 h 1206262"/>
              <a:gd name="connsiteX25" fmla="*/ 2786277 w 4272025"/>
              <a:gd name="connsiteY25" fmla="*/ 1206262 h 1206262"/>
              <a:gd name="connsiteX26" fmla="*/ 1922181 w 4272025"/>
              <a:gd name="connsiteY26" fmla="*/ 1134253 h 1206262"/>
              <a:gd name="connsiteX27" fmla="*/ 842062 w 4272025"/>
              <a:gd name="connsiteY27" fmla="*/ 1062246 h 1206262"/>
              <a:gd name="connsiteX28" fmla="*/ 554030 w 4272025"/>
              <a:gd name="connsiteY28" fmla="*/ 990238 h 1206262"/>
              <a:gd name="connsiteX29" fmla="*/ 338005 w 4272025"/>
              <a:gd name="connsiteY29" fmla="*/ 918230 h 1206262"/>
              <a:gd name="connsiteX30" fmla="*/ 52740 w 4272025"/>
              <a:gd name="connsiteY30" fmla="*/ 731923 h 1206262"/>
              <a:gd name="connsiteX31" fmla="*/ 21567 w 4272025"/>
              <a:gd name="connsiteY31" fmla="*/ 472150 h 1206262"/>
              <a:gd name="connsiteX32" fmla="*/ 121981 w 4272025"/>
              <a:gd name="connsiteY32" fmla="*/ 126142 h 1206262"/>
              <a:gd name="connsiteX0" fmla="*/ 121981 w 4272025"/>
              <a:gd name="connsiteY0" fmla="*/ 126142 h 1224735"/>
              <a:gd name="connsiteX1" fmla="*/ 343685 w 4272025"/>
              <a:gd name="connsiteY1" fmla="*/ 4559 h 1224735"/>
              <a:gd name="connsiteX2" fmla="*/ 648485 w 4272025"/>
              <a:gd name="connsiteY2" fmla="*/ 153496 h 1224735"/>
              <a:gd name="connsiteX3" fmla="*/ 755858 w 4272025"/>
              <a:gd name="connsiteY3" fmla="*/ 312823 h 1224735"/>
              <a:gd name="connsiteX4" fmla="*/ 755858 w 4272025"/>
              <a:gd name="connsiteY4" fmla="*/ 323214 h 1224735"/>
              <a:gd name="connsiteX5" fmla="*/ 825130 w 4272025"/>
              <a:gd name="connsiteY5" fmla="*/ 496396 h 1224735"/>
              <a:gd name="connsiteX6" fmla="*/ 960212 w 4272025"/>
              <a:gd name="connsiteY6" fmla="*/ 766559 h 1224735"/>
              <a:gd name="connsiteX7" fmla="*/ 1465903 w 4272025"/>
              <a:gd name="connsiteY7" fmla="*/ 905105 h 1224735"/>
              <a:gd name="connsiteX8" fmla="*/ 2536167 w 4272025"/>
              <a:gd name="connsiteY8" fmla="*/ 974378 h 1224735"/>
              <a:gd name="connsiteX9" fmla="*/ 2750912 w 4272025"/>
              <a:gd name="connsiteY9" fmla="*/ 970914 h 1224735"/>
              <a:gd name="connsiteX10" fmla="*/ 2879067 w 4272025"/>
              <a:gd name="connsiteY10" fmla="*/ 915496 h 1224735"/>
              <a:gd name="connsiteX11" fmla="*/ 2955267 w 4272025"/>
              <a:gd name="connsiteY11" fmla="*/ 655723 h 1224735"/>
              <a:gd name="connsiteX12" fmla="*/ 2951803 w 4272025"/>
              <a:gd name="connsiteY12" fmla="*/ 402878 h 1224735"/>
              <a:gd name="connsiteX13" fmla="*/ 3066103 w 4272025"/>
              <a:gd name="connsiteY13" fmla="*/ 84223 h 1224735"/>
              <a:gd name="connsiteX14" fmla="*/ 3790003 w 4272025"/>
              <a:gd name="connsiteY14" fmla="*/ 46123 h 1224735"/>
              <a:gd name="connsiteX15" fmla="*/ 4015140 w 4272025"/>
              <a:gd name="connsiteY15" fmla="*/ 84223 h 1224735"/>
              <a:gd name="connsiteX16" fmla="*/ 4115585 w 4272025"/>
              <a:gd name="connsiteY16" fmla="*/ 195059 h 1224735"/>
              <a:gd name="connsiteX17" fmla="*/ 4219494 w 4272025"/>
              <a:gd name="connsiteY17" fmla="*/ 385559 h 1224735"/>
              <a:gd name="connsiteX18" fmla="*/ 4264521 w 4272025"/>
              <a:gd name="connsiteY18" fmla="*/ 593378 h 1224735"/>
              <a:gd name="connsiteX19" fmla="*/ 4264521 w 4272025"/>
              <a:gd name="connsiteY19" fmla="*/ 749241 h 1224735"/>
              <a:gd name="connsiteX20" fmla="*/ 4257594 w 4272025"/>
              <a:gd name="connsiteY20" fmla="*/ 773487 h 1224735"/>
              <a:gd name="connsiteX21" fmla="*/ 4229885 w 4272025"/>
              <a:gd name="connsiteY21" fmla="*/ 828905 h 1224735"/>
              <a:gd name="connsiteX22" fmla="*/ 4143294 w 4272025"/>
              <a:gd name="connsiteY22" fmla="*/ 870468 h 1224735"/>
              <a:gd name="connsiteX23" fmla="*/ 3938405 w 4272025"/>
              <a:gd name="connsiteY23" fmla="*/ 990238 h 1224735"/>
              <a:gd name="connsiteX24" fmla="*/ 3506357 w 4272025"/>
              <a:gd name="connsiteY24" fmla="*/ 1134254 h 1224735"/>
              <a:gd name="connsiteX25" fmla="*/ 2786277 w 4272025"/>
              <a:gd name="connsiteY25" fmla="*/ 1206262 h 1224735"/>
              <a:gd name="connsiteX26" fmla="*/ 1922182 w 4272025"/>
              <a:gd name="connsiteY26" fmla="*/ 1206262 h 1224735"/>
              <a:gd name="connsiteX27" fmla="*/ 842062 w 4272025"/>
              <a:gd name="connsiteY27" fmla="*/ 1062246 h 1224735"/>
              <a:gd name="connsiteX28" fmla="*/ 554030 w 4272025"/>
              <a:gd name="connsiteY28" fmla="*/ 990238 h 1224735"/>
              <a:gd name="connsiteX29" fmla="*/ 338005 w 4272025"/>
              <a:gd name="connsiteY29" fmla="*/ 918230 h 1224735"/>
              <a:gd name="connsiteX30" fmla="*/ 52740 w 4272025"/>
              <a:gd name="connsiteY30" fmla="*/ 731923 h 1224735"/>
              <a:gd name="connsiteX31" fmla="*/ 21567 w 4272025"/>
              <a:gd name="connsiteY31" fmla="*/ 472150 h 1224735"/>
              <a:gd name="connsiteX32" fmla="*/ 121981 w 4272025"/>
              <a:gd name="connsiteY32" fmla="*/ 126142 h 1224735"/>
              <a:gd name="connsiteX0" fmla="*/ 121981 w 4272025"/>
              <a:gd name="connsiteY0" fmla="*/ 126142 h 1224128"/>
              <a:gd name="connsiteX1" fmla="*/ 343685 w 4272025"/>
              <a:gd name="connsiteY1" fmla="*/ 4559 h 1224128"/>
              <a:gd name="connsiteX2" fmla="*/ 648485 w 4272025"/>
              <a:gd name="connsiteY2" fmla="*/ 153496 h 1224128"/>
              <a:gd name="connsiteX3" fmla="*/ 755858 w 4272025"/>
              <a:gd name="connsiteY3" fmla="*/ 312823 h 1224128"/>
              <a:gd name="connsiteX4" fmla="*/ 755858 w 4272025"/>
              <a:gd name="connsiteY4" fmla="*/ 323214 h 1224128"/>
              <a:gd name="connsiteX5" fmla="*/ 825130 w 4272025"/>
              <a:gd name="connsiteY5" fmla="*/ 496396 h 1224128"/>
              <a:gd name="connsiteX6" fmla="*/ 960212 w 4272025"/>
              <a:gd name="connsiteY6" fmla="*/ 766559 h 1224128"/>
              <a:gd name="connsiteX7" fmla="*/ 1465903 w 4272025"/>
              <a:gd name="connsiteY7" fmla="*/ 905105 h 1224128"/>
              <a:gd name="connsiteX8" fmla="*/ 2536167 w 4272025"/>
              <a:gd name="connsiteY8" fmla="*/ 974378 h 1224128"/>
              <a:gd name="connsiteX9" fmla="*/ 2750912 w 4272025"/>
              <a:gd name="connsiteY9" fmla="*/ 970914 h 1224128"/>
              <a:gd name="connsiteX10" fmla="*/ 2879067 w 4272025"/>
              <a:gd name="connsiteY10" fmla="*/ 915496 h 1224128"/>
              <a:gd name="connsiteX11" fmla="*/ 2955267 w 4272025"/>
              <a:gd name="connsiteY11" fmla="*/ 655723 h 1224128"/>
              <a:gd name="connsiteX12" fmla="*/ 2951803 w 4272025"/>
              <a:gd name="connsiteY12" fmla="*/ 402878 h 1224128"/>
              <a:gd name="connsiteX13" fmla="*/ 3066103 w 4272025"/>
              <a:gd name="connsiteY13" fmla="*/ 84223 h 1224128"/>
              <a:gd name="connsiteX14" fmla="*/ 3790003 w 4272025"/>
              <a:gd name="connsiteY14" fmla="*/ 46123 h 1224128"/>
              <a:gd name="connsiteX15" fmla="*/ 4015140 w 4272025"/>
              <a:gd name="connsiteY15" fmla="*/ 84223 h 1224128"/>
              <a:gd name="connsiteX16" fmla="*/ 4115585 w 4272025"/>
              <a:gd name="connsiteY16" fmla="*/ 195059 h 1224128"/>
              <a:gd name="connsiteX17" fmla="*/ 4219494 w 4272025"/>
              <a:gd name="connsiteY17" fmla="*/ 385559 h 1224128"/>
              <a:gd name="connsiteX18" fmla="*/ 4264521 w 4272025"/>
              <a:gd name="connsiteY18" fmla="*/ 593378 h 1224128"/>
              <a:gd name="connsiteX19" fmla="*/ 4264521 w 4272025"/>
              <a:gd name="connsiteY19" fmla="*/ 749241 h 1224128"/>
              <a:gd name="connsiteX20" fmla="*/ 4257594 w 4272025"/>
              <a:gd name="connsiteY20" fmla="*/ 773487 h 1224128"/>
              <a:gd name="connsiteX21" fmla="*/ 4229885 w 4272025"/>
              <a:gd name="connsiteY21" fmla="*/ 828905 h 1224128"/>
              <a:gd name="connsiteX22" fmla="*/ 4143294 w 4272025"/>
              <a:gd name="connsiteY22" fmla="*/ 870468 h 1224128"/>
              <a:gd name="connsiteX23" fmla="*/ 3938405 w 4272025"/>
              <a:gd name="connsiteY23" fmla="*/ 990238 h 1224128"/>
              <a:gd name="connsiteX24" fmla="*/ 3506357 w 4272025"/>
              <a:gd name="connsiteY24" fmla="*/ 1134254 h 1224128"/>
              <a:gd name="connsiteX25" fmla="*/ 2786277 w 4272025"/>
              <a:gd name="connsiteY25" fmla="*/ 1206262 h 1224128"/>
              <a:gd name="connsiteX26" fmla="*/ 1922182 w 4272025"/>
              <a:gd name="connsiteY26" fmla="*/ 1206262 h 1224128"/>
              <a:gd name="connsiteX27" fmla="*/ 1130094 w 4272025"/>
              <a:gd name="connsiteY27" fmla="*/ 1062246 h 1224128"/>
              <a:gd name="connsiteX28" fmla="*/ 842062 w 4272025"/>
              <a:gd name="connsiteY28" fmla="*/ 1062246 h 1224128"/>
              <a:gd name="connsiteX29" fmla="*/ 554030 w 4272025"/>
              <a:gd name="connsiteY29" fmla="*/ 990238 h 1224128"/>
              <a:gd name="connsiteX30" fmla="*/ 338005 w 4272025"/>
              <a:gd name="connsiteY30" fmla="*/ 918230 h 1224128"/>
              <a:gd name="connsiteX31" fmla="*/ 52740 w 4272025"/>
              <a:gd name="connsiteY31" fmla="*/ 731923 h 1224128"/>
              <a:gd name="connsiteX32" fmla="*/ 21567 w 4272025"/>
              <a:gd name="connsiteY32" fmla="*/ 472150 h 1224128"/>
              <a:gd name="connsiteX33" fmla="*/ 121981 w 4272025"/>
              <a:gd name="connsiteY33" fmla="*/ 126142 h 1224128"/>
              <a:gd name="connsiteX0" fmla="*/ 121981 w 4272025"/>
              <a:gd name="connsiteY0" fmla="*/ 126142 h 1224128"/>
              <a:gd name="connsiteX1" fmla="*/ 343685 w 4272025"/>
              <a:gd name="connsiteY1" fmla="*/ 4559 h 1224128"/>
              <a:gd name="connsiteX2" fmla="*/ 648485 w 4272025"/>
              <a:gd name="connsiteY2" fmla="*/ 153496 h 1224128"/>
              <a:gd name="connsiteX3" fmla="*/ 755858 w 4272025"/>
              <a:gd name="connsiteY3" fmla="*/ 312823 h 1224128"/>
              <a:gd name="connsiteX4" fmla="*/ 755858 w 4272025"/>
              <a:gd name="connsiteY4" fmla="*/ 323214 h 1224128"/>
              <a:gd name="connsiteX5" fmla="*/ 825130 w 4272025"/>
              <a:gd name="connsiteY5" fmla="*/ 496396 h 1224128"/>
              <a:gd name="connsiteX6" fmla="*/ 960212 w 4272025"/>
              <a:gd name="connsiteY6" fmla="*/ 766559 h 1224128"/>
              <a:gd name="connsiteX7" fmla="*/ 1465903 w 4272025"/>
              <a:gd name="connsiteY7" fmla="*/ 905105 h 1224128"/>
              <a:gd name="connsiteX8" fmla="*/ 2536167 w 4272025"/>
              <a:gd name="connsiteY8" fmla="*/ 974378 h 1224128"/>
              <a:gd name="connsiteX9" fmla="*/ 2750912 w 4272025"/>
              <a:gd name="connsiteY9" fmla="*/ 970914 h 1224128"/>
              <a:gd name="connsiteX10" fmla="*/ 2879067 w 4272025"/>
              <a:gd name="connsiteY10" fmla="*/ 915496 h 1224128"/>
              <a:gd name="connsiteX11" fmla="*/ 2955267 w 4272025"/>
              <a:gd name="connsiteY11" fmla="*/ 655723 h 1224128"/>
              <a:gd name="connsiteX12" fmla="*/ 2951803 w 4272025"/>
              <a:gd name="connsiteY12" fmla="*/ 402878 h 1224128"/>
              <a:gd name="connsiteX13" fmla="*/ 3066103 w 4272025"/>
              <a:gd name="connsiteY13" fmla="*/ 84223 h 1224128"/>
              <a:gd name="connsiteX14" fmla="*/ 3790003 w 4272025"/>
              <a:gd name="connsiteY14" fmla="*/ 46123 h 1224128"/>
              <a:gd name="connsiteX15" fmla="*/ 4015140 w 4272025"/>
              <a:gd name="connsiteY15" fmla="*/ 84223 h 1224128"/>
              <a:gd name="connsiteX16" fmla="*/ 4115585 w 4272025"/>
              <a:gd name="connsiteY16" fmla="*/ 195059 h 1224128"/>
              <a:gd name="connsiteX17" fmla="*/ 4219494 w 4272025"/>
              <a:gd name="connsiteY17" fmla="*/ 385559 h 1224128"/>
              <a:gd name="connsiteX18" fmla="*/ 4264521 w 4272025"/>
              <a:gd name="connsiteY18" fmla="*/ 593378 h 1224128"/>
              <a:gd name="connsiteX19" fmla="*/ 4264521 w 4272025"/>
              <a:gd name="connsiteY19" fmla="*/ 749241 h 1224128"/>
              <a:gd name="connsiteX20" fmla="*/ 4257594 w 4272025"/>
              <a:gd name="connsiteY20" fmla="*/ 773487 h 1224128"/>
              <a:gd name="connsiteX21" fmla="*/ 4229885 w 4272025"/>
              <a:gd name="connsiteY21" fmla="*/ 828905 h 1224128"/>
              <a:gd name="connsiteX22" fmla="*/ 4143294 w 4272025"/>
              <a:gd name="connsiteY22" fmla="*/ 870468 h 1224128"/>
              <a:gd name="connsiteX23" fmla="*/ 3938405 w 4272025"/>
              <a:gd name="connsiteY23" fmla="*/ 990238 h 1224128"/>
              <a:gd name="connsiteX24" fmla="*/ 3506357 w 4272025"/>
              <a:gd name="connsiteY24" fmla="*/ 1134254 h 1224128"/>
              <a:gd name="connsiteX25" fmla="*/ 2786277 w 4272025"/>
              <a:gd name="connsiteY25" fmla="*/ 1206262 h 1224128"/>
              <a:gd name="connsiteX26" fmla="*/ 1922182 w 4272025"/>
              <a:gd name="connsiteY26" fmla="*/ 1206262 h 1224128"/>
              <a:gd name="connsiteX27" fmla="*/ 1130094 w 4272025"/>
              <a:gd name="connsiteY27" fmla="*/ 1134254 h 1224128"/>
              <a:gd name="connsiteX28" fmla="*/ 842062 w 4272025"/>
              <a:gd name="connsiteY28" fmla="*/ 1062246 h 1224128"/>
              <a:gd name="connsiteX29" fmla="*/ 554030 w 4272025"/>
              <a:gd name="connsiteY29" fmla="*/ 990238 h 1224128"/>
              <a:gd name="connsiteX30" fmla="*/ 338005 w 4272025"/>
              <a:gd name="connsiteY30" fmla="*/ 918230 h 1224128"/>
              <a:gd name="connsiteX31" fmla="*/ 52740 w 4272025"/>
              <a:gd name="connsiteY31" fmla="*/ 731923 h 1224128"/>
              <a:gd name="connsiteX32" fmla="*/ 21567 w 4272025"/>
              <a:gd name="connsiteY32" fmla="*/ 472150 h 1224128"/>
              <a:gd name="connsiteX33" fmla="*/ 121981 w 4272025"/>
              <a:gd name="connsiteY33" fmla="*/ 126142 h 1224128"/>
              <a:gd name="connsiteX0" fmla="*/ 121981 w 4272025"/>
              <a:gd name="connsiteY0" fmla="*/ 126142 h 1224128"/>
              <a:gd name="connsiteX1" fmla="*/ 343685 w 4272025"/>
              <a:gd name="connsiteY1" fmla="*/ 4559 h 1224128"/>
              <a:gd name="connsiteX2" fmla="*/ 648485 w 4272025"/>
              <a:gd name="connsiteY2" fmla="*/ 153496 h 1224128"/>
              <a:gd name="connsiteX3" fmla="*/ 755858 w 4272025"/>
              <a:gd name="connsiteY3" fmla="*/ 312823 h 1224128"/>
              <a:gd name="connsiteX4" fmla="*/ 755858 w 4272025"/>
              <a:gd name="connsiteY4" fmla="*/ 323214 h 1224128"/>
              <a:gd name="connsiteX5" fmla="*/ 825130 w 4272025"/>
              <a:gd name="connsiteY5" fmla="*/ 496396 h 1224128"/>
              <a:gd name="connsiteX6" fmla="*/ 960212 w 4272025"/>
              <a:gd name="connsiteY6" fmla="*/ 766559 h 1224128"/>
              <a:gd name="connsiteX7" fmla="*/ 1465903 w 4272025"/>
              <a:gd name="connsiteY7" fmla="*/ 905105 h 1224128"/>
              <a:gd name="connsiteX8" fmla="*/ 2536167 w 4272025"/>
              <a:gd name="connsiteY8" fmla="*/ 974378 h 1224128"/>
              <a:gd name="connsiteX9" fmla="*/ 2750912 w 4272025"/>
              <a:gd name="connsiteY9" fmla="*/ 970914 h 1224128"/>
              <a:gd name="connsiteX10" fmla="*/ 2879067 w 4272025"/>
              <a:gd name="connsiteY10" fmla="*/ 915496 h 1224128"/>
              <a:gd name="connsiteX11" fmla="*/ 2955267 w 4272025"/>
              <a:gd name="connsiteY11" fmla="*/ 655723 h 1224128"/>
              <a:gd name="connsiteX12" fmla="*/ 2951803 w 4272025"/>
              <a:gd name="connsiteY12" fmla="*/ 402878 h 1224128"/>
              <a:gd name="connsiteX13" fmla="*/ 3066103 w 4272025"/>
              <a:gd name="connsiteY13" fmla="*/ 84223 h 1224128"/>
              <a:gd name="connsiteX14" fmla="*/ 3790003 w 4272025"/>
              <a:gd name="connsiteY14" fmla="*/ 46123 h 1224128"/>
              <a:gd name="connsiteX15" fmla="*/ 4015140 w 4272025"/>
              <a:gd name="connsiteY15" fmla="*/ 84223 h 1224128"/>
              <a:gd name="connsiteX16" fmla="*/ 4115585 w 4272025"/>
              <a:gd name="connsiteY16" fmla="*/ 195059 h 1224128"/>
              <a:gd name="connsiteX17" fmla="*/ 4219494 w 4272025"/>
              <a:gd name="connsiteY17" fmla="*/ 385559 h 1224128"/>
              <a:gd name="connsiteX18" fmla="*/ 4264521 w 4272025"/>
              <a:gd name="connsiteY18" fmla="*/ 593378 h 1224128"/>
              <a:gd name="connsiteX19" fmla="*/ 4264521 w 4272025"/>
              <a:gd name="connsiteY19" fmla="*/ 749241 h 1224128"/>
              <a:gd name="connsiteX20" fmla="*/ 4257594 w 4272025"/>
              <a:gd name="connsiteY20" fmla="*/ 773487 h 1224128"/>
              <a:gd name="connsiteX21" fmla="*/ 4229885 w 4272025"/>
              <a:gd name="connsiteY21" fmla="*/ 828905 h 1224128"/>
              <a:gd name="connsiteX22" fmla="*/ 4143294 w 4272025"/>
              <a:gd name="connsiteY22" fmla="*/ 870468 h 1224128"/>
              <a:gd name="connsiteX23" fmla="*/ 3938405 w 4272025"/>
              <a:gd name="connsiteY23" fmla="*/ 990238 h 1224128"/>
              <a:gd name="connsiteX24" fmla="*/ 3506357 w 4272025"/>
              <a:gd name="connsiteY24" fmla="*/ 1134254 h 1224128"/>
              <a:gd name="connsiteX25" fmla="*/ 2786277 w 4272025"/>
              <a:gd name="connsiteY25" fmla="*/ 1206262 h 1224128"/>
              <a:gd name="connsiteX26" fmla="*/ 1922182 w 4272025"/>
              <a:gd name="connsiteY26" fmla="*/ 1206262 h 1224128"/>
              <a:gd name="connsiteX27" fmla="*/ 1130094 w 4272025"/>
              <a:gd name="connsiteY27" fmla="*/ 1134254 h 1224128"/>
              <a:gd name="connsiteX28" fmla="*/ 842062 w 4272025"/>
              <a:gd name="connsiteY28" fmla="*/ 1062246 h 1224128"/>
              <a:gd name="connsiteX29" fmla="*/ 554030 w 4272025"/>
              <a:gd name="connsiteY29" fmla="*/ 990238 h 1224128"/>
              <a:gd name="connsiteX30" fmla="*/ 338005 w 4272025"/>
              <a:gd name="connsiteY30" fmla="*/ 918230 h 1224128"/>
              <a:gd name="connsiteX31" fmla="*/ 52740 w 4272025"/>
              <a:gd name="connsiteY31" fmla="*/ 731923 h 1224128"/>
              <a:gd name="connsiteX32" fmla="*/ 21567 w 4272025"/>
              <a:gd name="connsiteY32" fmla="*/ 472150 h 1224128"/>
              <a:gd name="connsiteX33" fmla="*/ 121981 w 4272025"/>
              <a:gd name="connsiteY33" fmla="*/ 126142 h 1224128"/>
              <a:gd name="connsiteX0" fmla="*/ 121981 w 4272025"/>
              <a:gd name="connsiteY0" fmla="*/ 126142 h 1224128"/>
              <a:gd name="connsiteX1" fmla="*/ 343685 w 4272025"/>
              <a:gd name="connsiteY1" fmla="*/ 4559 h 1224128"/>
              <a:gd name="connsiteX2" fmla="*/ 648485 w 4272025"/>
              <a:gd name="connsiteY2" fmla="*/ 153496 h 1224128"/>
              <a:gd name="connsiteX3" fmla="*/ 755858 w 4272025"/>
              <a:gd name="connsiteY3" fmla="*/ 312823 h 1224128"/>
              <a:gd name="connsiteX4" fmla="*/ 755858 w 4272025"/>
              <a:gd name="connsiteY4" fmla="*/ 323214 h 1224128"/>
              <a:gd name="connsiteX5" fmla="*/ 825130 w 4272025"/>
              <a:gd name="connsiteY5" fmla="*/ 496396 h 1224128"/>
              <a:gd name="connsiteX6" fmla="*/ 960212 w 4272025"/>
              <a:gd name="connsiteY6" fmla="*/ 766559 h 1224128"/>
              <a:gd name="connsiteX7" fmla="*/ 1465903 w 4272025"/>
              <a:gd name="connsiteY7" fmla="*/ 905105 h 1224128"/>
              <a:gd name="connsiteX8" fmla="*/ 2536167 w 4272025"/>
              <a:gd name="connsiteY8" fmla="*/ 974378 h 1224128"/>
              <a:gd name="connsiteX9" fmla="*/ 2750912 w 4272025"/>
              <a:gd name="connsiteY9" fmla="*/ 970914 h 1224128"/>
              <a:gd name="connsiteX10" fmla="*/ 2879067 w 4272025"/>
              <a:gd name="connsiteY10" fmla="*/ 915496 h 1224128"/>
              <a:gd name="connsiteX11" fmla="*/ 2955267 w 4272025"/>
              <a:gd name="connsiteY11" fmla="*/ 655723 h 1224128"/>
              <a:gd name="connsiteX12" fmla="*/ 2951803 w 4272025"/>
              <a:gd name="connsiteY12" fmla="*/ 402878 h 1224128"/>
              <a:gd name="connsiteX13" fmla="*/ 3066103 w 4272025"/>
              <a:gd name="connsiteY13" fmla="*/ 84223 h 1224128"/>
              <a:gd name="connsiteX14" fmla="*/ 3790003 w 4272025"/>
              <a:gd name="connsiteY14" fmla="*/ 46123 h 1224128"/>
              <a:gd name="connsiteX15" fmla="*/ 4015140 w 4272025"/>
              <a:gd name="connsiteY15" fmla="*/ 84223 h 1224128"/>
              <a:gd name="connsiteX16" fmla="*/ 4115585 w 4272025"/>
              <a:gd name="connsiteY16" fmla="*/ 195059 h 1224128"/>
              <a:gd name="connsiteX17" fmla="*/ 4219494 w 4272025"/>
              <a:gd name="connsiteY17" fmla="*/ 385559 h 1224128"/>
              <a:gd name="connsiteX18" fmla="*/ 4264521 w 4272025"/>
              <a:gd name="connsiteY18" fmla="*/ 593378 h 1224128"/>
              <a:gd name="connsiteX19" fmla="*/ 4264521 w 4272025"/>
              <a:gd name="connsiteY19" fmla="*/ 749241 h 1224128"/>
              <a:gd name="connsiteX20" fmla="*/ 4257594 w 4272025"/>
              <a:gd name="connsiteY20" fmla="*/ 773487 h 1224128"/>
              <a:gd name="connsiteX21" fmla="*/ 4229885 w 4272025"/>
              <a:gd name="connsiteY21" fmla="*/ 828905 h 1224128"/>
              <a:gd name="connsiteX22" fmla="*/ 4143294 w 4272025"/>
              <a:gd name="connsiteY22" fmla="*/ 870468 h 1224128"/>
              <a:gd name="connsiteX23" fmla="*/ 3938405 w 4272025"/>
              <a:gd name="connsiteY23" fmla="*/ 990238 h 1224128"/>
              <a:gd name="connsiteX24" fmla="*/ 3506357 w 4272025"/>
              <a:gd name="connsiteY24" fmla="*/ 1134254 h 1224128"/>
              <a:gd name="connsiteX25" fmla="*/ 2786277 w 4272025"/>
              <a:gd name="connsiteY25" fmla="*/ 1206262 h 1224128"/>
              <a:gd name="connsiteX26" fmla="*/ 1922182 w 4272025"/>
              <a:gd name="connsiteY26" fmla="*/ 1206262 h 1224128"/>
              <a:gd name="connsiteX27" fmla="*/ 1130094 w 4272025"/>
              <a:gd name="connsiteY27" fmla="*/ 1134254 h 1224128"/>
              <a:gd name="connsiteX28" fmla="*/ 554030 w 4272025"/>
              <a:gd name="connsiteY28" fmla="*/ 990238 h 1224128"/>
              <a:gd name="connsiteX29" fmla="*/ 338005 w 4272025"/>
              <a:gd name="connsiteY29" fmla="*/ 918230 h 1224128"/>
              <a:gd name="connsiteX30" fmla="*/ 52740 w 4272025"/>
              <a:gd name="connsiteY30" fmla="*/ 731923 h 1224128"/>
              <a:gd name="connsiteX31" fmla="*/ 21567 w 4272025"/>
              <a:gd name="connsiteY31" fmla="*/ 472150 h 1224128"/>
              <a:gd name="connsiteX32" fmla="*/ 121981 w 4272025"/>
              <a:gd name="connsiteY32" fmla="*/ 126142 h 122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72025" h="1224128">
                <a:moveTo>
                  <a:pt x="121981" y="126142"/>
                </a:moveTo>
                <a:cubicBezTo>
                  <a:pt x="175667" y="48210"/>
                  <a:pt x="255934" y="0"/>
                  <a:pt x="343685" y="4559"/>
                </a:cubicBezTo>
                <a:cubicBezTo>
                  <a:pt x="431436" y="9118"/>
                  <a:pt x="579790" y="102119"/>
                  <a:pt x="648485" y="153496"/>
                </a:cubicBezTo>
                <a:cubicBezTo>
                  <a:pt x="717180" y="204873"/>
                  <a:pt x="737963" y="284537"/>
                  <a:pt x="755858" y="312823"/>
                </a:cubicBezTo>
                <a:cubicBezTo>
                  <a:pt x="773753" y="341109"/>
                  <a:pt x="744313" y="292619"/>
                  <a:pt x="755858" y="323214"/>
                </a:cubicBezTo>
                <a:cubicBezTo>
                  <a:pt x="767403" y="353810"/>
                  <a:pt x="791071" y="422505"/>
                  <a:pt x="825130" y="496396"/>
                </a:cubicBezTo>
                <a:cubicBezTo>
                  <a:pt x="859189" y="570287"/>
                  <a:pt x="853417" y="698441"/>
                  <a:pt x="960212" y="766559"/>
                </a:cubicBezTo>
                <a:cubicBezTo>
                  <a:pt x="1067007" y="834677"/>
                  <a:pt x="1203244" y="870468"/>
                  <a:pt x="1465903" y="905105"/>
                </a:cubicBezTo>
                <a:cubicBezTo>
                  <a:pt x="1728562" y="939742"/>
                  <a:pt x="2321999" y="963410"/>
                  <a:pt x="2536167" y="974378"/>
                </a:cubicBezTo>
                <a:cubicBezTo>
                  <a:pt x="2750335" y="985346"/>
                  <a:pt x="2693762" y="980728"/>
                  <a:pt x="2750912" y="970914"/>
                </a:cubicBezTo>
                <a:cubicBezTo>
                  <a:pt x="2808062" y="961100"/>
                  <a:pt x="2845008" y="968028"/>
                  <a:pt x="2879067" y="915496"/>
                </a:cubicBezTo>
                <a:cubicBezTo>
                  <a:pt x="2913126" y="862964"/>
                  <a:pt x="2943144" y="741159"/>
                  <a:pt x="2955267" y="655723"/>
                </a:cubicBezTo>
                <a:cubicBezTo>
                  <a:pt x="2967390" y="570287"/>
                  <a:pt x="2933330" y="498128"/>
                  <a:pt x="2951803" y="402878"/>
                </a:cubicBezTo>
                <a:cubicBezTo>
                  <a:pt x="2970276" y="307628"/>
                  <a:pt x="2926403" y="143682"/>
                  <a:pt x="3066103" y="84223"/>
                </a:cubicBezTo>
                <a:cubicBezTo>
                  <a:pt x="3205803" y="24764"/>
                  <a:pt x="3631830" y="46123"/>
                  <a:pt x="3790003" y="46123"/>
                </a:cubicBezTo>
                <a:cubicBezTo>
                  <a:pt x="3948176" y="46123"/>
                  <a:pt x="3960876" y="59400"/>
                  <a:pt x="4015140" y="84223"/>
                </a:cubicBezTo>
                <a:cubicBezTo>
                  <a:pt x="4069404" y="109046"/>
                  <a:pt x="4081526" y="144836"/>
                  <a:pt x="4115585" y="195059"/>
                </a:cubicBezTo>
                <a:cubicBezTo>
                  <a:pt x="4149644" y="245282"/>
                  <a:pt x="4194671" y="319173"/>
                  <a:pt x="4219494" y="385559"/>
                </a:cubicBezTo>
                <a:cubicBezTo>
                  <a:pt x="4244317" y="451945"/>
                  <a:pt x="4257017" y="532764"/>
                  <a:pt x="4264521" y="593378"/>
                </a:cubicBezTo>
                <a:cubicBezTo>
                  <a:pt x="4272025" y="653992"/>
                  <a:pt x="4265675" y="719223"/>
                  <a:pt x="4264521" y="749241"/>
                </a:cubicBezTo>
                <a:cubicBezTo>
                  <a:pt x="4263367" y="779259"/>
                  <a:pt x="4263367" y="760210"/>
                  <a:pt x="4257594" y="773487"/>
                </a:cubicBezTo>
                <a:cubicBezTo>
                  <a:pt x="4251821" y="786764"/>
                  <a:pt x="4248935" y="812742"/>
                  <a:pt x="4229885" y="828905"/>
                </a:cubicBezTo>
                <a:cubicBezTo>
                  <a:pt x="4210835" y="845068"/>
                  <a:pt x="4191874" y="843579"/>
                  <a:pt x="4143294" y="870468"/>
                </a:cubicBezTo>
                <a:cubicBezTo>
                  <a:pt x="4094714" y="897357"/>
                  <a:pt x="4044561" y="946274"/>
                  <a:pt x="3938405" y="990238"/>
                </a:cubicBezTo>
                <a:cubicBezTo>
                  <a:pt x="3832249" y="1034202"/>
                  <a:pt x="3698378" y="1098250"/>
                  <a:pt x="3506357" y="1134254"/>
                </a:cubicBezTo>
                <a:cubicBezTo>
                  <a:pt x="3314336" y="1170258"/>
                  <a:pt x="3050306" y="1194261"/>
                  <a:pt x="2786277" y="1206262"/>
                </a:cubicBezTo>
                <a:cubicBezTo>
                  <a:pt x="2522248" y="1218263"/>
                  <a:pt x="2205744" y="1224128"/>
                  <a:pt x="1922182" y="1206262"/>
                </a:cubicBezTo>
                <a:lnTo>
                  <a:pt x="1130094" y="1134254"/>
                </a:lnTo>
                <a:lnTo>
                  <a:pt x="554030" y="990238"/>
                </a:lnTo>
                <a:cubicBezTo>
                  <a:pt x="509003" y="984465"/>
                  <a:pt x="421553" y="961283"/>
                  <a:pt x="338005" y="918230"/>
                </a:cubicBezTo>
                <a:cubicBezTo>
                  <a:pt x="254457" y="875178"/>
                  <a:pt x="105480" y="806270"/>
                  <a:pt x="52740" y="731923"/>
                </a:cubicBezTo>
                <a:cubicBezTo>
                  <a:pt x="0" y="657576"/>
                  <a:pt x="10027" y="573113"/>
                  <a:pt x="21567" y="472150"/>
                </a:cubicBezTo>
                <a:cubicBezTo>
                  <a:pt x="33107" y="371187"/>
                  <a:pt x="68295" y="204074"/>
                  <a:pt x="121981" y="126142"/>
                </a:cubicBezTo>
                <a:close/>
              </a:path>
            </a:pathLst>
          </a:custGeom>
          <a:solidFill>
            <a:srgbClr val="00FFFF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8080472" y="3120947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24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4534066" y="2690378"/>
            <a:ext cx="1939712" cy="1950607"/>
          </a:xfrm>
          <a:custGeom>
            <a:avLst/>
            <a:gdLst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537170 w 1416401"/>
              <a:gd name="connsiteY71" fmla="*/ 1383323 h 1424354"/>
              <a:gd name="connsiteX72" fmla="*/ 519585 w 1416401"/>
              <a:gd name="connsiteY72" fmla="*/ 1377462 h 1424354"/>
              <a:gd name="connsiteX73" fmla="*/ 490278 w 1416401"/>
              <a:gd name="connsiteY73" fmla="*/ 1371600 h 1424354"/>
              <a:gd name="connsiteX74" fmla="*/ 472693 w 1416401"/>
              <a:gd name="connsiteY74" fmla="*/ 1365738 h 1424354"/>
              <a:gd name="connsiteX75" fmla="*/ 414078 w 1416401"/>
              <a:gd name="connsiteY75" fmla="*/ 1359877 h 1424354"/>
              <a:gd name="connsiteX76" fmla="*/ 361324 w 1416401"/>
              <a:gd name="connsiteY76" fmla="*/ 1354015 h 1424354"/>
              <a:gd name="connsiteX77" fmla="*/ 337878 w 1416401"/>
              <a:gd name="connsiteY77" fmla="*/ 1348154 h 1424354"/>
              <a:gd name="connsiteX78" fmla="*/ 320293 w 1416401"/>
              <a:gd name="connsiteY78" fmla="*/ 1342292 h 1424354"/>
              <a:gd name="connsiteX79" fmla="*/ 179616 w 1416401"/>
              <a:gd name="connsiteY79" fmla="*/ 1330569 h 1424354"/>
              <a:gd name="connsiteX80" fmla="*/ 144447 w 1416401"/>
              <a:gd name="connsiteY80" fmla="*/ 1324708 h 1424354"/>
              <a:gd name="connsiteX81" fmla="*/ 126862 w 1416401"/>
              <a:gd name="connsiteY81" fmla="*/ 1312985 h 1424354"/>
              <a:gd name="connsiteX82" fmla="*/ 109278 w 1416401"/>
              <a:gd name="connsiteY82" fmla="*/ 1307123 h 1424354"/>
              <a:gd name="connsiteX83" fmla="*/ 79970 w 1416401"/>
              <a:gd name="connsiteY83" fmla="*/ 1283677 h 1424354"/>
              <a:gd name="connsiteX84" fmla="*/ 50662 w 1416401"/>
              <a:gd name="connsiteY84" fmla="*/ 1248508 h 1424354"/>
              <a:gd name="connsiteX85" fmla="*/ 33078 w 1416401"/>
              <a:gd name="connsiteY85" fmla="*/ 1230923 h 1424354"/>
              <a:gd name="connsiteX86" fmla="*/ 21355 w 1416401"/>
              <a:gd name="connsiteY86" fmla="*/ 1189892 h 1424354"/>
              <a:gd name="connsiteX87" fmla="*/ 9632 w 1416401"/>
              <a:gd name="connsiteY87" fmla="*/ 1143000 h 1424354"/>
              <a:gd name="connsiteX88" fmla="*/ 9632 w 1416401"/>
              <a:gd name="connsiteY88" fmla="*/ 943708 h 1424354"/>
              <a:gd name="connsiteX89" fmla="*/ 15493 w 1416401"/>
              <a:gd name="connsiteY89" fmla="*/ 926123 h 1424354"/>
              <a:gd name="connsiteX90" fmla="*/ 21355 w 1416401"/>
              <a:gd name="connsiteY90" fmla="*/ 873369 h 1424354"/>
              <a:gd name="connsiteX91" fmla="*/ 27216 w 1416401"/>
              <a:gd name="connsiteY91" fmla="*/ 855785 h 1424354"/>
              <a:gd name="connsiteX92" fmla="*/ 33078 w 1416401"/>
              <a:gd name="connsiteY92" fmla="*/ 820615 h 1424354"/>
              <a:gd name="connsiteX93" fmla="*/ 50662 w 1416401"/>
              <a:gd name="connsiteY93" fmla="*/ 779585 h 1424354"/>
              <a:gd name="connsiteX94" fmla="*/ 62385 w 1416401"/>
              <a:gd name="connsiteY94" fmla="*/ 738554 h 1424354"/>
              <a:gd name="connsiteX95" fmla="*/ 74108 w 1416401"/>
              <a:gd name="connsiteY95" fmla="*/ 715108 h 1424354"/>
              <a:gd name="connsiteX96" fmla="*/ 85832 w 1416401"/>
              <a:gd name="connsiteY96" fmla="*/ 674077 h 1424354"/>
              <a:gd name="connsiteX97" fmla="*/ 91693 w 1416401"/>
              <a:gd name="connsiteY97" fmla="*/ 656492 h 1424354"/>
              <a:gd name="connsiteX98" fmla="*/ 97555 w 1416401"/>
              <a:gd name="connsiteY98" fmla="*/ 627185 h 1424354"/>
              <a:gd name="connsiteX99" fmla="*/ 103416 w 1416401"/>
              <a:gd name="connsiteY99" fmla="*/ 609600 h 1424354"/>
              <a:gd name="connsiteX100" fmla="*/ 109278 w 1416401"/>
              <a:gd name="connsiteY100" fmla="*/ 586154 h 1424354"/>
              <a:gd name="connsiteX101" fmla="*/ 115139 w 1416401"/>
              <a:gd name="connsiteY101" fmla="*/ 556846 h 1424354"/>
              <a:gd name="connsiteX102" fmla="*/ 126862 w 1416401"/>
              <a:gd name="connsiteY102" fmla="*/ 521677 h 1424354"/>
              <a:gd name="connsiteX103" fmla="*/ 121001 w 1416401"/>
              <a:gd name="connsiteY103" fmla="*/ 322385 h 1424354"/>
              <a:gd name="connsiteX104" fmla="*/ 115139 w 1416401"/>
              <a:gd name="connsiteY104" fmla="*/ 304800 h 1424354"/>
              <a:gd name="connsiteX105" fmla="*/ 103416 w 1416401"/>
              <a:gd name="connsiteY105" fmla="*/ 281354 h 1424354"/>
              <a:gd name="connsiteX106" fmla="*/ 85832 w 1416401"/>
              <a:gd name="connsiteY106" fmla="*/ 263769 h 1424354"/>
              <a:gd name="connsiteX107" fmla="*/ 79970 w 1416401"/>
              <a:gd name="connsiteY107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537170 w 1416401"/>
              <a:gd name="connsiteY71" fmla="*/ 1383323 h 1424354"/>
              <a:gd name="connsiteX72" fmla="*/ 519585 w 1416401"/>
              <a:gd name="connsiteY72" fmla="*/ 1377462 h 1424354"/>
              <a:gd name="connsiteX73" fmla="*/ 490278 w 1416401"/>
              <a:gd name="connsiteY73" fmla="*/ 1371600 h 1424354"/>
              <a:gd name="connsiteX74" fmla="*/ 472693 w 1416401"/>
              <a:gd name="connsiteY74" fmla="*/ 1365738 h 1424354"/>
              <a:gd name="connsiteX75" fmla="*/ 414078 w 1416401"/>
              <a:gd name="connsiteY75" fmla="*/ 1359877 h 1424354"/>
              <a:gd name="connsiteX76" fmla="*/ 361324 w 1416401"/>
              <a:gd name="connsiteY76" fmla="*/ 1354015 h 1424354"/>
              <a:gd name="connsiteX77" fmla="*/ 337878 w 1416401"/>
              <a:gd name="connsiteY77" fmla="*/ 1348154 h 1424354"/>
              <a:gd name="connsiteX78" fmla="*/ 320293 w 1416401"/>
              <a:gd name="connsiteY78" fmla="*/ 1342292 h 1424354"/>
              <a:gd name="connsiteX79" fmla="*/ 179616 w 1416401"/>
              <a:gd name="connsiteY79" fmla="*/ 1330569 h 1424354"/>
              <a:gd name="connsiteX80" fmla="*/ 155426 w 1416401"/>
              <a:gd name="connsiteY80" fmla="*/ 1371600 h 1424354"/>
              <a:gd name="connsiteX81" fmla="*/ 126862 w 1416401"/>
              <a:gd name="connsiteY81" fmla="*/ 1312985 h 1424354"/>
              <a:gd name="connsiteX82" fmla="*/ 109278 w 1416401"/>
              <a:gd name="connsiteY82" fmla="*/ 1307123 h 1424354"/>
              <a:gd name="connsiteX83" fmla="*/ 79970 w 1416401"/>
              <a:gd name="connsiteY83" fmla="*/ 1283677 h 1424354"/>
              <a:gd name="connsiteX84" fmla="*/ 50662 w 1416401"/>
              <a:gd name="connsiteY84" fmla="*/ 1248508 h 1424354"/>
              <a:gd name="connsiteX85" fmla="*/ 33078 w 1416401"/>
              <a:gd name="connsiteY85" fmla="*/ 1230923 h 1424354"/>
              <a:gd name="connsiteX86" fmla="*/ 21355 w 1416401"/>
              <a:gd name="connsiteY86" fmla="*/ 1189892 h 1424354"/>
              <a:gd name="connsiteX87" fmla="*/ 9632 w 1416401"/>
              <a:gd name="connsiteY87" fmla="*/ 1143000 h 1424354"/>
              <a:gd name="connsiteX88" fmla="*/ 9632 w 1416401"/>
              <a:gd name="connsiteY88" fmla="*/ 943708 h 1424354"/>
              <a:gd name="connsiteX89" fmla="*/ 15493 w 1416401"/>
              <a:gd name="connsiteY89" fmla="*/ 926123 h 1424354"/>
              <a:gd name="connsiteX90" fmla="*/ 21355 w 1416401"/>
              <a:gd name="connsiteY90" fmla="*/ 873369 h 1424354"/>
              <a:gd name="connsiteX91" fmla="*/ 27216 w 1416401"/>
              <a:gd name="connsiteY91" fmla="*/ 855785 h 1424354"/>
              <a:gd name="connsiteX92" fmla="*/ 33078 w 1416401"/>
              <a:gd name="connsiteY92" fmla="*/ 820615 h 1424354"/>
              <a:gd name="connsiteX93" fmla="*/ 50662 w 1416401"/>
              <a:gd name="connsiteY93" fmla="*/ 779585 h 1424354"/>
              <a:gd name="connsiteX94" fmla="*/ 62385 w 1416401"/>
              <a:gd name="connsiteY94" fmla="*/ 738554 h 1424354"/>
              <a:gd name="connsiteX95" fmla="*/ 74108 w 1416401"/>
              <a:gd name="connsiteY95" fmla="*/ 715108 h 1424354"/>
              <a:gd name="connsiteX96" fmla="*/ 85832 w 1416401"/>
              <a:gd name="connsiteY96" fmla="*/ 674077 h 1424354"/>
              <a:gd name="connsiteX97" fmla="*/ 91693 w 1416401"/>
              <a:gd name="connsiteY97" fmla="*/ 656492 h 1424354"/>
              <a:gd name="connsiteX98" fmla="*/ 97555 w 1416401"/>
              <a:gd name="connsiteY98" fmla="*/ 627185 h 1424354"/>
              <a:gd name="connsiteX99" fmla="*/ 103416 w 1416401"/>
              <a:gd name="connsiteY99" fmla="*/ 609600 h 1424354"/>
              <a:gd name="connsiteX100" fmla="*/ 109278 w 1416401"/>
              <a:gd name="connsiteY100" fmla="*/ 586154 h 1424354"/>
              <a:gd name="connsiteX101" fmla="*/ 115139 w 1416401"/>
              <a:gd name="connsiteY101" fmla="*/ 556846 h 1424354"/>
              <a:gd name="connsiteX102" fmla="*/ 126862 w 1416401"/>
              <a:gd name="connsiteY102" fmla="*/ 521677 h 1424354"/>
              <a:gd name="connsiteX103" fmla="*/ 121001 w 1416401"/>
              <a:gd name="connsiteY103" fmla="*/ 322385 h 1424354"/>
              <a:gd name="connsiteX104" fmla="*/ 115139 w 1416401"/>
              <a:gd name="connsiteY104" fmla="*/ 304800 h 1424354"/>
              <a:gd name="connsiteX105" fmla="*/ 103416 w 1416401"/>
              <a:gd name="connsiteY105" fmla="*/ 281354 h 1424354"/>
              <a:gd name="connsiteX106" fmla="*/ 85832 w 1416401"/>
              <a:gd name="connsiteY106" fmla="*/ 263769 h 1424354"/>
              <a:gd name="connsiteX107" fmla="*/ 79970 w 1416401"/>
              <a:gd name="connsiteY107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537170 w 1416401"/>
              <a:gd name="connsiteY71" fmla="*/ 1383323 h 1424354"/>
              <a:gd name="connsiteX72" fmla="*/ 519585 w 1416401"/>
              <a:gd name="connsiteY72" fmla="*/ 1377462 h 1424354"/>
              <a:gd name="connsiteX73" fmla="*/ 490278 w 1416401"/>
              <a:gd name="connsiteY73" fmla="*/ 1371600 h 1424354"/>
              <a:gd name="connsiteX74" fmla="*/ 472693 w 1416401"/>
              <a:gd name="connsiteY74" fmla="*/ 1365738 h 1424354"/>
              <a:gd name="connsiteX75" fmla="*/ 414078 w 1416401"/>
              <a:gd name="connsiteY75" fmla="*/ 1359877 h 1424354"/>
              <a:gd name="connsiteX76" fmla="*/ 361324 w 1416401"/>
              <a:gd name="connsiteY76" fmla="*/ 1354015 h 1424354"/>
              <a:gd name="connsiteX77" fmla="*/ 337878 w 1416401"/>
              <a:gd name="connsiteY77" fmla="*/ 1348154 h 1424354"/>
              <a:gd name="connsiteX78" fmla="*/ 179616 w 1416401"/>
              <a:gd name="connsiteY78" fmla="*/ 1330569 h 1424354"/>
              <a:gd name="connsiteX79" fmla="*/ 155426 w 1416401"/>
              <a:gd name="connsiteY79" fmla="*/ 1371600 h 1424354"/>
              <a:gd name="connsiteX80" fmla="*/ 126862 w 1416401"/>
              <a:gd name="connsiteY80" fmla="*/ 1312985 h 1424354"/>
              <a:gd name="connsiteX81" fmla="*/ 109278 w 1416401"/>
              <a:gd name="connsiteY81" fmla="*/ 1307123 h 1424354"/>
              <a:gd name="connsiteX82" fmla="*/ 79970 w 1416401"/>
              <a:gd name="connsiteY82" fmla="*/ 1283677 h 1424354"/>
              <a:gd name="connsiteX83" fmla="*/ 50662 w 1416401"/>
              <a:gd name="connsiteY83" fmla="*/ 1248508 h 1424354"/>
              <a:gd name="connsiteX84" fmla="*/ 33078 w 1416401"/>
              <a:gd name="connsiteY84" fmla="*/ 1230923 h 1424354"/>
              <a:gd name="connsiteX85" fmla="*/ 21355 w 1416401"/>
              <a:gd name="connsiteY85" fmla="*/ 1189892 h 1424354"/>
              <a:gd name="connsiteX86" fmla="*/ 9632 w 1416401"/>
              <a:gd name="connsiteY86" fmla="*/ 1143000 h 1424354"/>
              <a:gd name="connsiteX87" fmla="*/ 9632 w 1416401"/>
              <a:gd name="connsiteY87" fmla="*/ 943708 h 1424354"/>
              <a:gd name="connsiteX88" fmla="*/ 15493 w 1416401"/>
              <a:gd name="connsiteY88" fmla="*/ 926123 h 1424354"/>
              <a:gd name="connsiteX89" fmla="*/ 21355 w 1416401"/>
              <a:gd name="connsiteY89" fmla="*/ 873369 h 1424354"/>
              <a:gd name="connsiteX90" fmla="*/ 27216 w 1416401"/>
              <a:gd name="connsiteY90" fmla="*/ 855785 h 1424354"/>
              <a:gd name="connsiteX91" fmla="*/ 33078 w 1416401"/>
              <a:gd name="connsiteY91" fmla="*/ 820615 h 1424354"/>
              <a:gd name="connsiteX92" fmla="*/ 50662 w 1416401"/>
              <a:gd name="connsiteY92" fmla="*/ 779585 h 1424354"/>
              <a:gd name="connsiteX93" fmla="*/ 62385 w 1416401"/>
              <a:gd name="connsiteY93" fmla="*/ 738554 h 1424354"/>
              <a:gd name="connsiteX94" fmla="*/ 74108 w 1416401"/>
              <a:gd name="connsiteY94" fmla="*/ 715108 h 1424354"/>
              <a:gd name="connsiteX95" fmla="*/ 85832 w 1416401"/>
              <a:gd name="connsiteY95" fmla="*/ 674077 h 1424354"/>
              <a:gd name="connsiteX96" fmla="*/ 91693 w 1416401"/>
              <a:gd name="connsiteY96" fmla="*/ 656492 h 1424354"/>
              <a:gd name="connsiteX97" fmla="*/ 97555 w 1416401"/>
              <a:gd name="connsiteY97" fmla="*/ 627185 h 1424354"/>
              <a:gd name="connsiteX98" fmla="*/ 103416 w 1416401"/>
              <a:gd name="connsiteY98" fmla="*/ 609600 h 1424354"/>
              <a:gd name="connsiteX99" fmla="*/ 109278 w 1416401"/>
              <a:gd name="connsiteY99" fmla="*/ 586154 h 1424354"/>
              <a:gd name="connsiteX100" fmla="*/ 115139 w 1416401"/>
              <a:gd name="connsiteY100" fmla="*/ 556846 h 1424354"/>
              <a:gd name="connsiteX101" fmla="*/ 126862 w 1416401"/>
              <a:gd name="connsiteY101" fmla="*/ 521677 h 1424354"/>
              <a:gd name="connsiteX102" fmla="*/ 121001 w 1416401"/>
              <a:gd name="connsiteY102" fmla="*/ 322385 h 1424354"/>
              <a:gd name="connsiteX103" fmla="*/ 115139 w 1416401"/>
              <a:gd name="connsiteY103" fmla="*/ 304800 h 1424354"/>
              <a:gd name="connsiteX104" fmla="*/ 103416 w 1416401"/>
              <a:gd name="connsiteY104" fmla="*/ 281354 h 1424354"/>
              <a:gd name="connsiteX105" fmla="*/ 85832 w 1416401"/>
              <a:gd name="connsiteY105" fmla="*/ 263769 h 1424354"/>
              <a:gd name="connsiteX106" fmla="*/ 79970 w 1416401"/>
              <a:gd name="connsiteY106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537170 w 1416401"/>
              <a:gd name="connsiteY71" fmla="*/ 1383323 h 1424354"/>
              <a:gd name="connsiteX72" fmla="*/ 519585 w 1416401"/>
              <a:gd name="connsiteY72" fmla="*/ 1377462 h 1424354"/>
              <a:gd name="connsiteX73" fmla="*/ 490278 w 1416401"/>
              <a:gd name="connsiteY73" fmla="*/ 1371600 h 1424354"/>
              <a:gd name="connsiteX74" fmla="*/ 472693 w 1416401"/>
              <a:gd name="connsiteY74" fmla="*/ 1365738 h 1424354"/>
              <a:gd name="connsiteX75" fmla="*/ 414078 w 1416401"/>
              <a:gd name="connsiteY75" fmla="*/ 1359877 h 1424354"/>
              <a:gd name="connsiteX76" fmla="*/ 361324 w 1416401"/>
              <a:gd name="connsiteY76" fmla="*/ 1354015 h 1424354"/>
              <a:gd name="connsiteX77" fmla="*/ 337878 w 1416401"/>
              <a:gd name="connsiteY77" fmla="*/ 1348154 h 1424354"/>
              <a:gd name="connsiteX78" fmla="*/ 155426 w 1416401"/>
              <a:gd name="connsiteY78" fmla="*/ 1371600 h 1424354"/>
              <a:gd name="connsiteX79" fmla="*/ 126862 w 1416401"/>
              <a:gd name="connsiteY79" fmla="*/ 1312985 h 1424354"/>
              <a:gd name="connsiteX80" fmla="*/ 109278 w 1416401"/>
              <a:gd name="connsiteY80" fmla="*/ 1307123 h 1424354"/>
              <a:gd name="connsiteX81" fmla="*/ 79970 w 1416401"/>
              <a:gd name="connsiteY81" fmla="*/ 1283677 h 1424354"/>
              <a:gd name="connsiteX82" fmla="*/ 50662 w 1416401"/>
              <a:gd name="connsiteY82" fmla="*/ 1248508 h 1424354"/>
              <a:gd name="connsiteX83" fmla="*/ 33078 w 1416401"/>
              <a:gd name="connsiteY83" fmla="*/ 1230923 h 1424354"/>
              <a:gd name="connsiteX84" fmla="*/ 21355 w 1416401"/>
              <a:gd name="connsiteY84" fmla="*/ 1189892 h 1424354"/>
              <a:gd name="connsiteX85" fmla="*/ 9632 w 1416401"/>
              <a:gd name="connsiteY85" fmla="*/ 1143000 h 1424354"/>
              <a:gd name="connsiteX86" fmla="*/ 9632 w 1416401"/>
              <a:gd name="connsiteY86" fmla="*/ 943708 h 1424354"/>
              <a:gd name="connsiteX87" fmla="*/ 15493 w 1416401"/>
              <a:gd name="connsiteY87" fmla="*/ 926123 h 1424354"/>
              <a:gd name="connsiteX88" fmla="*/ 21355 w 1416401"/>
              <a:gd name="connsiteY88" fmla="*/ 873369 h 1424354"/>
              <a:gd name="connsiteX89" fmla="*/ 27216 w 1416401"/>
              <a:gd name="connsiteY89" fmla="*/ 855785 h 1424354"/>
              <a:gd name="connsiteX90" fmla="*/ 33078 w 1416401"/>
              <a:gd name="connsiteY90" fmla="*/ 820615 h 1424354"/>
              <a:gd name="connsiteX91" fmla="*/ 50662 w 1416401"/>
              <a:gd name="connsiteY91" fmla="*/ 779585 h 1424354"/>
              <a:gd name="connsiteX92" fmla="*/ 62385 w 1416401"/>
              <a:gd name="connsiteY92" fmla="*/ 738554 h 1424354"/>
              <a:gd name="connsiteX93" fmla="*/ 74108 w 1416401"/>
              <a:gd name="connsiteY93" fmla="*/ 715108 h 1424354"/>
              <a:gd name="connsiteX94" fmla="*/ 85832 w 1416401"/>
              <a:gd name="connsiteY94" fmla="*/ 674077 h 1424354"/>
              <a:gd name="connsiteX95" fmla="*/ 91693 w 1416401"/>
              <a:gd name="connsiteY95" fmla="*/ 656492 h 1424354"/>
              <a:gd name="connsiteX96" fmla="*/ 97555 w 1416401"/>
              <a:gd name="connsiteY96" fmla="*/ 627185 h 1424354"/>
              <a:gd name="connsiteX97" fmla="*/ 103416 w 1416401"/>
              <a:gd name="connsiteY97" fmla="*/ 609600 h 1424354"/>
              <a:gd name="connsiteX98" fmla="*/ 109278 w 1416401"/>
              <a:gd name="connsiteY98" fmla="*/ 586154 h 1424354"/>
              <a:gd name="connsiteX99" fmla="*/ 115139 w 1416401"/>
              <a:gd name="connsiteY99" fmla="*/ 556846 h 1424354"/>
              <a:gd name="connsiteX100" fmla="*/ 126862 w 1416401"/>
              <a:gd name="connsiteY100" fmla="*/ 521677 h 1424354"/>
              <a:gd name="connsiteX101" fmla="*/ 121001 w 1416401"/>
              <a:gd name="connsiteY101" fmla="*/ 322385 h 1424354"/>
              <a:gd name="connsiteX102" fmla="*/ 115139 w 1416401"/>
              <a:gd name="connsiteY102" fmla="*/ 304800 h 1424354"/>
              <a:gd name="connsiteX103" fmla="*/ 103416 w 1416401"/>
              <a:gd name="connsiteY103" fmla="*/ 281354 h 1424354"/>
              <a:gd name="connsiteX104" fmla="*/ 85832 w 1416401"/>
              <a:gd name="connsiteY104" fmla="*/ 263769 h 1424354"/>
              <a:gd name="connsiteX105" fmla="*/ 79970 w 1416401"/>
              <a:gd name="connsiteY105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537170 w 1416401"/>
              <a:gd name="connsiteY71" fmla="*/ 1383323 h 1424354"/>
              <a:gd name="connsiteX72" fmla="*/ 519585 w 1416401"/>
              <a:gd name="connsiteY72" fmla="*/ 1377462 h 1424354"/>
              <a:gd name="connsiteX73" fmla="*/ 490278 w 1416401"/>
              <a:gd name="connsiteY73" fmla="*/ 1371600 h 1424354"/>
              <a:gd name="connsiteX74" fmla="*/ 472693 w 1416401"/>
              <a:gd name="connsiteY74" fmla="*/ 1365738 h 1424354"/>
              <a:gd name="connsiteX75" fmla="*/ 414078 w 1416401"/>
              <a:gd name="connsiteY75" fmla="*/ 1359877 h 1424354"/>
              <a:gd name="connsiteX76" fmla="*/ 361324 w 1416401"/>
              <a:gd name="connsiteY76" fmla="*/ 1354015 h 1424354"/>
              <a:gd name="connsiteX77" fmla="*/ 155426 w 1416401"/>
              <a:gd name="connsiteY77" fmla="*/ 1371600 h 1424354"/>
              <a:gd name="connsiteX78" fmla="*/ 126862 w 1416401"/>
              <a:gd name="connsiteY78" fmla="*/ 1312985 h 1424354"/>
              <a:gd name="connsiteX79" fmla="*/ 109278 w 1416401"/>
              <a:gd name="connsiteY79" fmla="*/ 1307123 h 1424354"/>
              <a:gd name="connsiteX80" fmla="*/ 79970 w 1416401"/>
              <a:gd name="connsiteY80" fmla="*/ 1283677 h 1424354"/>
              <a:gd name="connsiteX81" fmla="*/ 50662 w 1416401"/>
              <a:gd name="connsiteY81" fmla="*/ 1248508 h 1424354"/>
              <a:gd name="connsiteX82" fmla="*/ 33078 w 1416401"/>
              <a:gd name="connsiteY82" fmla="*/ 1230923 h 1424354"/>
              <a:gd name="connsiteX83" fmla="*/ 21355 w 1416401"/>
              <a:gd name="connsiteY83" fmla="*/ 1189892 h 1424354"/>
              <a:gd name="connsiteX84" fmla="*/ 9632 w 1416401"/>
              <a:gd name="connsiteY84" fmla="*/ 1143000 h 1424354"/>
              <a:gd name="connsiteX85" fmla="*/ 9632 w 1416401"/>
              <a:gd name="connsiteY85" fmla="*/ 943708 h 1424354"/>
              <a:gd name="connsiteX86" fmla="*/ 15493 w 1416401"/>
              <a:gd name="connsiteY86" fmla="*/ 926123 h 1424354"/>
              <a:gd name="connsiteX87" fmla="*/ 21355 w 1416401"/>
              <a:gd name="connsiteY87" fmla="*/ 873369 h 1424354"/>
              <a:gd name="connsiteX88" fmla="*/ 27216 w 1416401"/>
              <a:gd name="connsiteY88" fmla="*/ 855785 h 1424354"/>
              <a:gd name="connsiteX89" fmla="*/ 33078 w 1416401"/>
              <a:gd name="connsiteY89" fmla="*/ 820615 h 1424354"/>
              <a:gd name="connsiteX90" fmla="*/ 50662 w 1416401"/>
              <a:gd name="connsiteY90" fmla="*/ 779585 h 1424354"/>
              <a:gd name="connsiteX91" fmla="*/ 62385 w 1416401"/>
              <a:gd name="connsiteY91" fmla="*/ 738554 h 1424354"/>
              <a:gd name="connsiteX92" fmla="*/ 74108 w 1416401"/>
              <a:gd name="connsiteY92" fmla="*/ 715108 h 1424354"/>
              <a:gd name="connsiteX93" fmla="*/ 85832 w 1416401"/>
              <a:gd name="connsiteY93" fmla="*/ 674077 h 1424354"/>
              <a:gd name="connsiteX94" fmla="*/ 91693 w 1416401"/>
              <a:gd name="connsiteY94" fmla="*/ 656492 h 1424354"/>
              <a:gd name="connsiteX95" fmla="*/ 97555 w 1416401"/>
              <a:gd name="connsiteY95" fmla="*/ 627185 h 1424354"/>
              <a:gd name="connsiteX96" fmla="*/ 103416 w 1416401"/>
              <a:gd name="connsiteY96" fmla="*/ 609600 h 1424354"/>
              <a:gd name="connsiteX97" fmla="*/ 109278 w 1416401"/>
              <a:gd name="connsiteY97" fmla="*/ 586154 h 1424354"/>
              <a:gd name="connsiteX98" fmla="*/ 115139 w 1416401"/>
              <a:gd name="connsiteY98" fmla="*/ 556846 h 1424354"/>
              <a:gd name="connsiteX99" fmla="*/ 126862 w 1416401"/>
              <a:gd name="connsiteY99" fmla="*/ 521677 h 1424354"/>
              <a:gd name="connsiteX100" fmla="*/ 121001 w 1416401"/>
              <a:gd name="connsiteY100" fmla="*/ 322385 h 1424354"/>
              <a:gd name="connsiteX101" fmla="*/ 115139 w 1416401"/>
              <a:gd name="connsiteY101" fmla="*/ 304800 h 1424354"/>
              <a:gd name="connsiteX102" fmla="*/ 103416 w 1416401"/>
              <a:gd name="connsiteY102" fmla="*/ 281354 h 1424354"/>
              <a:gd name="connsiteX103" fmla="*/ 85832 w 1416401"/>
              <a:gd name="connsiteY103" fmla="*/ 263769 h 1424354"/>
              <a:gd name="connsiteX104" fmla="*/ 79970 w 1416401"/>
              <a:gd name="connsiteY104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537170 w 1416401"/>
              <a:gd name="connsiteY71" fmla="*/ 1383323 h 1424354"/>
              <a:gd name="connsiteX72" fmla="*/ 519585 w 1416401"/>
              <a:gd name="connsiteY72" fmla="*/ 1377462 h 1424354"/>
              <a:gd name="connsiteX73" fmla="*/ 490278 w 1416401"/>
              <a:gd name="connsiteY73" fmla="*/ 1371600 h 1424354"/>
              <a:gd name="connsiteX74" fmla="*/ 472693 w 1416401"/>
              <a:gd name="connsiteY74" fmla="*/ 1365738 h 1424354"/>
              <a:gd name="connsiteX75" fmla="*/ 361324 w 1416401"/>
              <a:gd name="connsiteY75" fmla="*/ 1354015 h 1424354"/>
              <a:gd name="connsiteX76" fmla="*/ 155426 w 1416401"/>
              <a:gd name="connsiteY76" fmla="*/ 1371600 h 1424354"/>
              <a:gd name="connsiteX77" fmla="*/ 126862 w 1416401"/>
              <a:gd name="connsiteY77" fmla="*/ 1312985 h 1424354"/>
              <a:gd name="connsiteX78" fmla="*/ 109278 w 1416401"/>
              <a:gd name="connsiteY78" fmla="*/ 1307123 h 1424354"/>
              <a:gd name="connsiteX79" fmla="*/ 79970 w 1416401"/>
              <a:gd name="connsiteY79" fmla="*/ 1283677 h 1424354"/>
              <a:gd name="connsiteX80" fmla="*/ 50662 w 1416401"/>
              <a:gd name="connsiteY80" fmla="*/ 1248508 h 1424354"/>
              <a:gd name="connsiteX81" fmla="*/ 33078 w 1416401"/>
              <a:gd name="connsiteY81" fmla="*/ 1230923 h 1424354"/>
              <a:gd name="connsiteX82" fmla="*/ 21355 w 1416401"/>
              <a:gd name="connsiteY82" fmla="*/ 1189892 h 1424354"/>
              <a:gd name="connsiteX83" fmla="*/ 9632 w 1416401"/>
              <a:gd name="connsiteY83" fmla="*/ 1143000 h 1424354"/>
              <a:gd name="connsiteX84" fmla="*/ 9632 w 1416401"/>
              <a:gd name="connsiteY84" fmla="*/ 943708 h 1424354"/>
              <a:gd name="connsiteX85" fmla="*/ 15493 w 1416401"/>
              <a:gd name="connsiteY85" fmla="*/ 926123 h 1424354"/>
              <a:gd name="connsiteX86" fmla="*/ 21355 w 1416401"/>
              <a:gd name="connsiteY86" fmla="*/ 873369 h 1424354"/>
              <a:gd name="connsiteX87" fmla="*/ 27216 w 1416401"/>
              <a:gd name="connsiteY87" fmla="*/ 855785 h 1424354"/>
              <a:gd name="connsiteX88" fmla="*/ 33078 w 1416401"/>
              <a:gd name="connsiteY88" fmla="*/ 820615 h 1424354"/>
              <a:gd name="connsiteX89" fmla="*/ 50662 w 1416401"/>
              <a:gd name="connsiteY89" fmla="*/ 779585 h 1424354"/>
              <a:gd name="connsiteX90" fmla="*/ 62385 w 1416401"/>
              <a:gd name="connsiteY90" fmla="*/ 738554 h 1424354"/>
              <a:gd name="connsiteX91" fmla="*/ 74108 w 1416401"/>
              <a:gd name="connsiteY91" fmla="*/ 715108 h 1424354"/>
              <a:gd name="connsiteX92" fmla="*/ 85832 w 1416401"/>
              <a:gd name="connsiteY92" fmla="*/ 674077 h 1424354"/>
              <a:gd name="connsiteX93" fmla="*/ 91693 w 1416401"/>
              <a:gd name="connsiteY93" fmla="*/ 656492 h 1424354"/>
              <a:gd name="connsiteX94" fmla="*/ 97555 w 1416401"/>
              <a:gd name="connsiteY94" fmla="*/ 627185 h 1424354"/>
              <a:gd name="connsiteX95" fmla="*/ 103416 w 1416401"/>
              <a:gd name="connsiteY95" fmla="*/ 609600 h 1424354"/>
              <a:gd name="connsiteX96" fmla="*/ 109278 w 1416401"/>
              <a:gd name="connsiteY96" fmla="*/ 586154 h 1424354"/>
              <a:gd name="connsiteX97" fmla="*/ 115139 w 1416401"/>
              <a:gd name="connsiteY97" fmla="*/ 556846 h 1424354"/>
              <a:gd name="connsiteX98" fmla="*/ 126862 w 1416401"/>
              <a:gd name="connsiteY98" fmla="*/ 521677 h 1424354"/>
              <a:gd name="connsiteX99" fmla="*/ 121001 w 1416401"/>
              <a:gd name="connsiteY99" fmla="*/ 322385 h 1424354"/>
              <a:gd name="connsiteX100" fmla="*/ 115139 w 1416401"/>
              <a:gd name="connsiteY100" fmla="*/ 304800 h 1424354"/>
              <a:gd name="connsiteX101" fmla="*/ 103416 w 1416401"/>
              <a:gd name="connsiteY101" fmla="*/ 281354 h 1424354"/>
              <a:gd name="connsiteX102" fmla="*/ 85832 w 1416401"/>
              <a:gd name="connsiteY102" fmla="*/ 263769 h 1424354"/>
              <a:gd name="connsiteX103" fmla="*/ 79970 w 1416401"/>
              <a:gd name="connsiteY103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537170 w 1416401"/>
              <a:gd name="connsiteY71" fmla="*/ 1383323 h 1424354"/>
              <a:gd name="connsiteX72" fmla="*/ 519585 w 1416401"/>
              <a:gd name="connsiteY72" fmla="*/ 1377462 h 1424354"/>
              <a:gd name="connsiteX73" fmla="*/ 490278 w 1416401"/>
              <a:gd name="connsiteY73" fmla="*/ 1371600 h 1424354"/>
              <a:gd name="connsiteX74" fmla="*/ 472693 w 1416401"/>
              <a:gd name="connsiteY74" fmla="*/ 1365738 h 1424354"/>
              <a:gd name="connsiteX75" fmla="*/ 155426 w 1416401"/>
              <a:gd name="connsiteY75" fmla="*/ 1371600 h 1424354"/>
              <a:gd name="connsiteX76" fmla="*/ 126862 w 1416401"/>
              <a:gd name="connsiteY76" fmla="*/ 1312985 h 1424354"/>
              <a:gd name="connsiteX77" fmla="*/ 109278 w 1416401"/>
              <a:gd name="connsiteY77" fmla="*/ 1307123 h 1424354"/>
              <a:gd name="connsiteX78" fmla="*/ 79970 w 1416401"/>
              <a:gd name="connsiteY78" fmla="*/ 1283677 h 1424354"/>
              <a:gd name="connsiteX79" fmla="*/ 50662 w 1416401"/>
              <a:gd name="connsiteY79" fmla="*/ 1248508 h 1424354"/>
              <a:gd name="connsiteX80" fmla="*/ 33078 w 1416401"/>
              <a:gd name="connsiteY80" fmla="*/ 1230923 h 1424354"/>
              <a:gd name="connsiteX81" fmla="*/ 21355 w 1416401"/>
              <a:gd name="connsiteY81" fmla="*/ 1189892 h 1424354"/>
              <a:gd name="connsiteX82" fmla="*/ 9632 w 1416401"/>
              <a:gd name="connsiteY82" fmla="*/ 1143000 h 1424354"/>
              <a:gd name="connsiteX83" fmla="*/ 9632 w 1416401"/>
              <a:gd name="connsiteY83" fmla="*/ 943708 h 1424354"/>
              <a:gd name="connsiteX84" fmla="*/ 15493 w 1416401"/>
              <a:gd name="connsiteY84" fmla="*/ 926123 h 1424354"/>
              <a:gd name="connsiteX85" fmla="*/ 21355 w 1416401"/>
              <a:gd name="connsiteY85" fmla="*/ 873369 h 1424354"/>
              <a:gd name="connsiteX86" fmla="*/ 27216 w 1416401"/>
              <a:gd name="connsiteY86" fmla="*/ 855785 h 1424354"/>
              <a:gd name="connsiteX87" fmla="*/ 33078 w 1416401"/>
              <a:gd name="connsiteY87" fmla="*/ 820615 h 1424354"/>
              <a:gd name="connsiteX88" fmla="*/ 50662 w 1416401"/>
              <a:gd name="connsiteY88" fmla="*/ 779585 h 1424354"/>
              <a:gd name="connsiteX89" fmla="*/ 62385 w 1416401"/>
              <a:gd name="connsiteY89" fmla="*/ 738554 h 1424354"/>
              <a:gd name="connsiteX90" fmla="*/ 74108 w 1416401"/>
              <a:gd name="connsiteY90" fmla="*/ 715108 h 1424354"/>
              <a:gd name="connsiteX91" fmla="*/ 85832 w 1416401"/>
              <a:gd name="connsiteY91" fmla="*/ 674077 h 1424354"/>
              <a:gd name="connsiteX92" fmla="*/ 91693 w 1416401"/>
              <a:gd name="connsiteY92" fmla="*/ 656492 h 1424354"/>
              <a:gd name="connsiteX93" fmla="*/ 97555 w 1416401"/>
              <a:gd name="connsiteY93" fmla="*/ 627185 h 1424354"/>
              <a:gd name="connsiteX94" fmla="*/ 103416 w 1416401"/>
              <a:gd name="connsiteY94" fmla="*/ 609600 h 1424354"/>
              <a:gd name="connsiteX95" fmla="*/ 109278 w 1416401"/>
              <a:gd name="connsiteY95" fmla="*/ 586154 h 1424354"/>
              <a:gd name="connsiteX96" fmla="*/ 115139 w 1416401"/>
              <a:gd name="connsiteY96" fmla="*/ 556846 h 1424354"/>
              <a:gd name="connsiteX97" fmla="*/ 126862 w 1416401"/>
              <a:gd name="connsiteY97" fmla="*/ 521677 h 1424354"/>
              <a:gd name="connsiteX98" fmla="*/ 121001 w 1416401"/>
              <a:gd name="connsiteY98" fmla="*/ 322385 h 1424354"/>
              <a:gd name="connsiteX99" fmla="*/ 115139 w 1416401"/>
              <a:gd name="connsiteY99" fmla="*/ 304800 h 1424354"/>
              <a:gd name="connsiteX100" fmla="*/ 103416 w 1416401"/>
              <a:gd name="connsiteY100" fmla="*/ 281354 h 1424354"/>
              <a:gd name="connsiteX101" fmla="*/ 85832 w 1416401"/>
              <a:gd name="connsiteY101" fmla="*/ 263769 h 1424354"/>
              <a:gd name="connsiteX102" fmla="*/ 79970 w 1416401"/>
              <a:gd name="connsiteY102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537170 w 1416401"/>
              <a:gd name="connsiteY71" fmla="*/ 1383323 h 1424354"/>
              <a:gd name="connsiteX72" fmla="*/ 519585 w 1416401"/>
              <a:gd name="connsiteY72" fmla="*/ 1377462 h 1424354"/>
              <a:gd name="connsiteX73" fmla="*/ 490278 w 1416401"/>
              <a:gd name="connsiteY73" fmla="*/ 1371600 h 1424354"/>
              <a:gd name="connsiteX74" fmla="*/ 155426 w 1416401"/>
              <a:gd name="connsiteY74" fmla="*/ 1371600 h 1424354"/>
              <a:gd name="connsiteX75" fmla="*/ 126862 w 1416401"/>
              <a:gd name="connsiteY75" fmla="*/ 1312985 h 1424354"/>
              <a:gd name="connsiteX76" fmla="*/ 109278 w 1416401"/>
              <a:gd name="connsiteY76" fmla="*/ 1307123 h 1424354"/>
              <a:gd name="connsiteX77" fmla="*/ 79970 w 1416401"/>
              <a:gd name="connsiteY77" fmla="*/ 1283677 h 1424354"/>
              <a:gd name="connsiteX78" fmla="*/ 50662 w 1416401"/>
              <a:gd name="connsiteY78" fmla="*/ 1248508 h 1424354"/>
              <a:gd name="connsiteX79" fmla="*/ 33078 w 1416401"/>
              <a:gd name="connsiteY79" fmla="*/ 1230923 h 1424354"/>
              <a:gd name="connsiteX80" fmla="*/ 21355 w 1416401"/>
              <a:gd name="connsiteY80" fmla="*/ 1189892 h 1424354"/>
              <a:gd name="connsiteX81" fmla="*/ 9632 w 1416401"/>
              <a:gd name="connsiteY81" fmla="*/ 1143000 h 1424354"/>
              <a:gd name="connsiteX82" fmla="*/ 9632 w 1416401"/>
              <a:gd name="connsiteY82" fmla="*/ 943708 h 1424354"/>
              <a:gd name="connsiteX83" fmla="*/ 15493 w 1416401"/>
              <a:gd name="connsiteY83" fmla="*/ 926123 h 1424354"/>
              <a:gd name="connsiteX84" fmla="*/ 21355 w 1416401"/>
              <a:gd name="connsiteY84" fmla="*/ 873369 h 1424354"/>
              <a:gd name="connsiteX85" fmla="*/ 27216 w 1416401"/>
              <a:gd name="connsiteY85" fmla="*/ 855785 h 1424354"/>
              <a:gd name="connsiteX86" fmla="*/ 33078 w 1416401"/>
              <a:gd name="connsiteY86" fmla="*/ 820615 h 1424354"/>
              <a:gd name="connsiteX87" fmla="*/ 50662 w 1416401"/>
              <a:gd name="connsiteY87" fmla="*/ 779585 h 1424354"/>
              <a:gd name="connsiteX88" fmla="*/ 62385 w 1416401"/>
              <a:gd name="connsiteY88" fmla="*/ 738554 h 1424354"/>
              <a:gd name="connsiteX89" fmla="*/ 74108 w 1416401"/>
              <a:gd name="connsiteY89" fmla="*/ 715108 h 1424354"/>
              <a:gd name="connsiteX90" fmla="*/ 85832 w 1416401"/>
              <a:gd name="connsiteY90" fmla="*/ 674077 h 1424354"/>
              <a:gd name="connsiteX91" fmla="*/ 91693 w 1416401"/>
              <a:gd name="connsiteY91" fmla="*/ 656492 h 1424354"/>
              <a:gd name="connsiteX92" fmla="*/ 97555 w 1416401"/>
              <a:gd name="connsiteY92" fmla="*/ 627185 h 1424354"/>
              <a:gd name="connsiteX93" fmla="*/ 103416 w 1416401"/>
              <a:gd name="connsiteY93" fmla="*/ 609600 h 1424354"/>
              <a:gd name="connsiteX94" fmla="*/ 109278 w 1416401"/>
              <a:gd name="connsiteY94" fmla="*/ 586154 h 1424354"/>
              <a:gd name="connsiteX95" fmla="*/ 115139 w 1416401"/>
              <a:gd name="connsiteY95" fmla="*/ 556846 h 1424354"/>
              <a:gd name="connsiteX96" fmla="*/ 126862 w 1416401"/>
              <a:gd name="connsiteY96" fmla="*/ 521677 h 1424354"/>
              <a:gd name="connsiteX97" fmla="*/ 121001 w 1416401"/>
              <a:gd name="connsiteY97" fmla="*/ 322385 h 1424354"/>
              <a:gd name="connsiteX98" fmla="*/ 115139 w 1416401"/>
              <a:gd name="connsiteY98" fmla="*/ 304800 h 1424354"/>
              <a:gd name="connsiteX99" fmla="*/ 103416 w 1416401"/>
              <a:gd name="connsiteY99" fmla="*/ 281354 h 1424354"/>
              <a:gd name="connsiteX100" fmla="*/ 85832 w 1416401"/>
              <a:gd name="connsiteY100" fmla="*/ 263769 h 1424354"/>
              <a:gd name="connsiteX101" fmla="*/ 79970 w 1416401"/>
              <a:gd name="connsiteY101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537170 w 1416401"/>
              <a:gd name="connsiteY71" fmla="*/ 1383323 h 1424354"/>
              <a:gd name="connsiteX72" fmla="*/ 519585 w 1416401"/>
              <a:gd name="connsiteY72" fmla="*/ 1377462 h 1424354"/>
              <a:gd name="connsiteX73" fmla="*/ 155426 w 1416401"/>
              <a:gd name="connsiteY73" fmla="*/ 1371600 h 1424354"/>
              <a:gd name="connsiteX74" fmla="*/ 126862 w 1416401"/>
              <a:gd name="connsiteY74" fmla="*/ 1312985 h 1424354"/>
              <a:gd name="connsiteX75" fmla="*/ 109278 w 1416401"/>
              <a:gd name="connsiteY75" fmla="*/ 1307123 h 1424354"/>
              <a:gd name="connsiteX76" fmla="*/ 79970 w 1416401"/>
              <a:gd name="connsiteY76" fmla="*/ 1283677 h 1424354"/>
              <a:gd name="connsiteX77" fmla="*/ 50662 w 1416401"/>
              <a:gd name="connsiteY77" fmla="*/ 1248508 h 1424354"/>
              <a:gd name="connsiteX78" fmla="*/ 33078 w 1416401"/>
              <a:gd name="connsiteY78" fmla="*/ 1230923 h 1424354"/>
              <a:gd name="connsiteX79" fmla="*/ 21355 w 1416401"/>
              <a:gd name="connsiteY79" fmla="*/ 1189892 h 1424354"/>
              <a:gd name="connsiteX80" fmla="*/ 9632 w 1416401"/>
              <a:gd name="connsiteY80" fmla="*/ 1143000 h 1424354"/>
              <a:gd name="connsiteX81" fmla="*/ 9632 w 1416401"/>
              <a:gd name="connsiteY81" fmla="*/ 943708 h 1424354"/>
              <a:gd name="connsiteX82" fmla="*/ 15493 w 1416401"/>
              <a:gd name="connsiteY82" fmla="*/ 926123 h 1424354"/>
              <a:gd name="connsiteX83" fmla="*/ 21355 w 1416401"/>
              <a:gd name="connsiteY83" fmla="*/ 873369 h 1424354"/>
              <a:gd name="connsiteX84" fmla="*/ 27216 w 1416401"/>
              <a:gd name="connsiteY84" fmla="*/ 855785 h 1424354"/>
              <a:gd name="connsiteX85" fmla="*/ 33078 w 1416401"/>
              <a:gd name="connsiteY85" fmla="*/ 820615 h 1424354"/>
              <a:gd name="connsiteX86" fmla="*/ 50662 w 1416401"/>
              <a:gd name="connsiteY86" fmla="*/ 779585 h 1424354"/>
              <a:gd name="connsiteX87" fmla="*/ 62385 w 1416401"/>
              <a:gd name="connsiteY87" fmla="*/ 738554 h 1424354"/>
              <a:gd name="connsiteX88" fmla="*/ 74108 w 1416401"/>
              <a:gd name="connsiteY88" fmla="*/ 715108 h 1424354"/>
              <a:gd name="connsiteX89" fmla="*/ 85832 w 1416401"/>
              <a:gd name="connsiteY89" fmla="*/ 674077 h 1424354"/>
              <a:gd name="connsiteX90" fmla="*/ 91693 w 1416401"/>
              <a:gd name="connsiteY90" fmla="*/ 656492 h 1424354"/>
              <a:gd name="connsiteX91" fmla="*/ 97555 w 1416401"/>
              <a:gd name="connsiteY91" fmla="*/ 627185 h 1424354"/>
              <a:gd name="connsiteX92" fmla="*/ 103416 w 1416401"/>
              <a:gd name="connsiteY92" fmla="*/ 609600 h 1424354"/>
              <a:gd name="connsiteX93" fmla="*/ 109278 w 1416401"/>
              <a:gd name="connsiteY93" fmla="*/ 586154 h 1424354"/>
              <a:gd name="connsiteX94" fmla="*/ 115139 w 1416401"/>
              <a:gd name="connsiteY94" fmla="*/ 556846 h 1424354"/>
              <a:gd name="connsiteX95" fmla="*/ 126862 w 1416401"/>
              <a:gd name="connsiteY95" fmla="*/ 521677 h 1424354"/>
              <a:gd name="connsiteX96" fmla="*/ 121001 w 1416401"/>
              <a:gd name="connsiteY96" fmla="*/ 322385 h 1424354"/>
              <a:gd name="connsiteX97" fmla="*/ 115139 w 1416401"/>
              <a:gd name="connsiteY97" fmla="*/ 304800 h 1424354"/>
              <a:gd name="connsiteX98" fmla="*/ 103416 w 1416401"/>
              <a:gd name="connsiteY98" fmla="*/ 281354 h 1424354"/>
              <a:gd name="connsiteX99" fmla="*/ 85832 w 1416401"/>
              <a:gd name="connsiteY99" fmla="*/ 263769 h 1424354"/>
              <a:gd name="connsiteX100" fmla="*/ 79970 w 1416401"/>
              <a:gd name="connsiteY100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537170 w 1416401"/>
              <a:gd name="connsiteY71" fmla="*/ 1383323 h 1424354"/>
              <a:gd name="connsiteX72" fmla="*/ 155426 w 1416401"/>
              <a:gd name="connsiteY72" fmla="*/ 1371600 h 1424354"/>
              <a:gd name="connsiteX73" fmla="*/ 126862 w 1416401"/>
              <a:gd name="connsiteY73" fmla="*/ 1312985 h 1424354"/>
              <a:gd name="connsiteX74" fmla="*/ 109278 w 1416401"/>
              <a:gd name="connsiteY74" fmla="*/ 1307123 h 1424354"/>
              <a:gd name="connsiteX75" fmla="*/ 79970 w 1416401"/>
              <a:gd name="connsiteY75" fmla="*/ 1283677 h 1424354"/>
              <a:gd name="connsiteX76" fmla="*/ 50662 w 1416401"/>
              <a:gd name="connsiteY76" fmla="*/ 1248508 h 1424354"/>
              <a:gd name="connsiteX77" fmla="*/ 33078 w 1416401"/>
              <a:gd name="connsiteY77" fmla="*/ 1230923 h 1424354"/>
              <a:gd name="connsiteX78" fmla="*/ 21355 w 1416401"/>
              <a:gd name="connsiteY78" fmla="*/ 1189892 h 1424354"/>
              <a:gd name="connsiteX79" fmla="*/ 9632 w 1416401"/>
              <a:gd name="connsiteY79" fmla="*/ 1143000 h 1424354"/>
              <a:gd name="connsiteX80" fmla="*/ 9632 w 1416401"/>
              <a:gd name="connsiteY80" fmla="*/ 943708 h 1424354"/>
              <a:gd name="connsiteX81" fmla="*/ 15493 w 1416401"/>
              <a:gd name="connsiteY81" fmla="*/ 926123 h 1424354"/>
              <a:gd name="connsiteX82" fmla="*/ 21355 w 1416401"/>
              <a:gd name="connsiteY82" fmla="*/ 873369 h 1424354"/>
              <a:gd name="connsiteX83" fmla="*/ 27216 w 1416401"/>
              <a:gd name="connsiteY83" fmla="*/ 855785 h 1424354"/>
              <a:gd name="connsiteX84" fmla="*/ 33078 w 1416401"/>
              <a:gd name="connsiteY84" fmla="*/ 820615 h 1424354"/>
              <a:gd name="connsiteX85" fmla="*/ 50662 w 1416401"/>
              <a:gd name="connsiteY85" fmla="*/ 779585 h 1424354"/>
              <a:gd name="connsiteX86" fmla="*/ 62385 w 1416401"/>
              <a:gd name="connsiteY86" fmla="*/ 738554 h 1424354"/>
              <a:gd name="connsiteX87" fmla="*/ 74108 w 1416401"/>
              <a:gd name="connsiteY87" fmla="*/ 715108 h 1424354"/>
              <a:gd name="connsiteX88" fmla="*/ 85832 w 1416401"/>
              <a:gd name="connsiteY88" fmla="*/ 674077 h 1424354"/>
              <a:gd name="connsiteX89" fmla="*/ 91693 w 1416401"/>
              <a:gd name="connsiteY89" fmla="*/ 656492 h 1424354"/>
              <a:gd name="connsiteX90" fmla="*/ 97555 w 1416401"/>
              <a:gd name="connsiteY90" fmla="*/ 627185 h 1424354"/>
              <a:gd name="connsiteX91" fmla="*/ 103416 w 1416401"/>
              <a:gd name="connsiteY91" fmla="*/ 609600 h 1424354"/>
              <a:gd name="connsiteX92" fmla="*/ 109278 w 1416401"/>
              <a:gd name="connsiteY92" fmla="*/ 586154 h 1424354"/>
              <a:gd name="connsiteX93" fmla="*/ 115139 w 1416401"/>
              <a:gd name="connsiteY93" fmla="*/ 556846 h 1424354"/>
              <a:gd name="connsiteX94" fmla="*/ 126862 w 1416401"/>
              <a:gd name="connsiteY94" fmla="*/ 521677 h 1424354"/>
              <a:gd name="connsiteX95" fmla="*/ 121001 w 1416401"/>
              <a:gd name="connsiteY95" fmla="*/ 322385 h 1424354"/>
              <a:gd name="connsiteX96" fmla="*/ 115139 w 1416401"/>
              <a:gd name="connsiteY96" fmla="*/ 304800 h 1424354"/>
              <a:gd name="connsiteX97" fmla="*/ 103416 w 1416401"/>
              <a:gd name="connsiteY97" fmla="*/ 281354 h 1424354"/>
              <a:gd name="connsiteX98" fmla="*/ 85832 w 1416401"/>
              <a:gd name="connsiteY98" fmla="*/ 263769 h 1424354"/>
              <a:gd name="connsiteX99" fmla="*/ 79970 w 1416401"/>
              <a:gd name="connsiteY99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537170 w 1416401"/>
              <a:gd name="connsiteY71" fmla="*/ 1383323 h 1424354"/>
              <a:gd name="connsiteX72" fmla="*/ 155426 w 1416401"/>
              <a:gd name="connsiteY72" fmla="*/ 1371600 h 1424354"/>
              <a:gd name="connsiteX73" fmla="*/ 126862 w 1416401"/>
              <a:gd name="connsiteY73" fmla="*/ 1312985 h 1424354"/>
              <a:gd name="connsiteX74" fmla="*/ 79970 w 1416401"/>
              <a:gd name="connsiteY74" fmla="*/ 1283677 h 1424354"/>
              <a:gd name="connsiteX75" fmla="*/ 50662 w 1416401"/>
              <a:gd name="connsiteY75" fmla="*/ 1248508 h 1424354"/>
              <a:gd name="connsiteX76" fmla="*/ 33078 w 1416401"/>
              <a:gd name="connsiteY76" fmla="*/ 1230923 h 1424354"/>
              <a:gd name="connsiteX77" fmla="*/ 21355 w 1416401"/>
              <a:gd name="connsiteY77" fmla="*/ 1189892 h 1424354"/>
              <a:gd name="connsiteX78" fmla="*/ 9632 w 1416401"/>
              <a:gd name="connsiteY78" fmla="*/ 1143000 h 1424354"/>
              <a:gd name="connsiteX79" fmla="*/ 9632 w 1416401"/>
              <a:gd name="connsiteY79" fmla="*/ 943708 h 1424354"/>
              <a:gd name="connsiteX80" fmla="*/ 15493 w 1416401"/>
              <a:gd name="connsiteY80" fmla="*/ 926123 h 1424354"/>
              <a:gd name="connsiteX81" fmla="*/ 21355 w 1416401"/>
              <a:gd name="connsiteY81" fmla="*/ 873369 h 1424354"/>
              <a:gd name="connsiteX82" fmla="*/ 27216 w 1416401"/>
              <a:gd name="connsiteY82" fmla="*/ 855785 h 1424354"/>
              <a:gd name="connsiteX83" fmla="*/ 33078 w 1416401"/>
              <a:gd name="connsiteY83" fmla="*/ 820615 h 1424354"/>
              <a:gd name="connsiteX84" fmla="*/ 50662 w 1416401"/>
              <a:gd name="connsiteY84" fmla="*/ 779585 h 1424354"/>
              <a:gd name="connsiteX85" fmla="*/ 62385 w 1416401"/>
              <a:gd name="connsiteY85" fmla="*/ 738554 h 1424354"/>
              <a:gd name="connsiteX86" fmla="*/ 74108 w 1416401"/>
              <a:gd name="connsiteY86" fmla="*/ 715108 h 1424354"/>
              <a:gd name="connsiteX87" fmla="*/ 85832 w 1416401"/>
              <a:gd name="connsiteY87" fmla="*/ 674077 h 1424354"/>
              <a:gd name="connsiteX88" fmla="*/ 91693 w 1416401"/>
              <a:gd name="connsiteY88" fmla="*/ 656492 h 1424354"/>
              <a:gd name="connsiteX89" fmla="*/ 97555 w 1416401"/>
              <a:gd name="connsiteY89" fmla="*/ 627185 h 1424354"/>
              <a:gd name="connsiteX90" fmla="*/ 103416 w 1416401"/>
              <a:gd name="connsiteY90" fmla="*/ 609600 h 1424354"/>
              <a:gd name="connsiteX91" fmla="*/ 109278 w 1416401"/>
              <a:gd name="connsiteY91" fmla="*/ 586154 h 1424354"/>
              <a:gd name="connsiteX92" fmla="*/ 115139 w 1416401"/>
              <a:gd name="connsiteY92" fmla="*/ 556846 h 1424354"/>
              <a:gd name="connsiteX93" fmla="*/ 126862 w 1416401"/>
              <a:gd name="connsiteY93" fmla="*/ 521677 h 1424354"/>
              <a:gd name="connsiteX94" fmla="*/ 121001 w 1416401"/>
              <a:gd name="connsiteY94" fmla="*/ 322385 h 1424354"/>
              <a:gd name="connsiteX95" fmla="*/ 115139 w 1416401"/>
              <a:gd name="connsiteY95" fmla="*/ 304800 h 1424354"/>
              <a:gd name="connsiteX96" fmla="*/ 103416 w 1416401"/>
              <a:gd name="connsiteY96" fmla="*/ 281354 h 1424354"/>
              <a:gd name="connsiteX97" fmla="*/ 85832 w 1416401"/>
              <a:gd name="connsiteY97" fmla="*/ 263769 h 1424354"/>
              <a:gd name="connsiteX98" fmla="*/ 79970 w 1416401"/>
              <a:gd name="connsiteY98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537170 w 1416401"/>
              <a:gd name="connsiteY71" fmla="*/ 1383323 h 1424354"/>
              <a:gd name="connsiteX72" fmla="*/ 155426 w 1416401"/>
              <a:gd name="connsiteY72" fmla="*/ 1371600 h 1424354"/>
              <a:gd name="connsiteX73" fmla="*/ 126862 w 1416401"/>
              <a:gd name="connsiteY73" fmla="*/ 1312985 h 1424354"/>
              <a:gd name="connsiteX74" fmla="*/ 50662 w 1416401"/>
              <a:gd name="connsiteY74" fmla="*/ 1248508 h 1424354"/>
              <a:gd name="connsiteX75" fmla="*/ 33078 w 1416401"/>
              <a:gd name="connsiteY75" fmla="*/ 1230923 h 1424354"/>
              <a:gd name="connsiteX76" fmla="*/ 21355 w 1416401"/>
              <a:gd name="connsiteY76" fmla="*/ 1189892 h 1424354"/>
              <a:gd name="connsiteX77" fmla="*/ 9632 w 1416401"/>
              <a:gd name="connsiteY77" fmla="*/ 1143000 h 1424354"/>
              <a:gd name="connsiteX78" fmla="*/ 9632 w 1416401"/>
              <a:gd name="connsiteY78" fmla="*/ 943708 h 1424354"/>
              <a:gd name="connsiteX79" fmla="*/ 15493 w 1416401"/>
              <a:gd name="connsiteY79" fmla="*/ 926123 h 1424354"/>
              <a:gd name="connsiteX80" fmla="*/ 21355 w 1416401"/>
              <a:gd name="connsiteY80" fmla="*/ 873369 h 1424354"/>
              <a:gd name="connsiteX81" fmla="*/ 27216 w 1416401"/>
              <a:gd name="connsiteY81" fmla="*/ 855785 h 1424354"/>
              <a:gd name="connsiteX82" fmla="*/ 33078 w 1416401"/>
              <a:gd name="connsiteY82" fmla="*/ 820615 h 1424354"/>
              <a:gd name="connsiteX83" fmla="*/ 50662 w 1416401"/>
              <a:gd name="connsiteY83" fmla="*/ 779585 h 1424354"/>
              <a:gd name="connsiteX84" fmla="*/ 62385 w 1416401"/>
              <a:gd name="connsiteY84" fmla="*/ 738554 h 1424354"/>
              <a:gd name="connsiteX85" fmla="*/ 74108 w 1416401"/>
              <a:gd name="connsiteY85" fmla="*/ 715108 h 1424354"/>
              <a:gd name="connsiteX86" fmla="*/ 85832 w 1416401"/>
              <a:gd name="connsiteY86" fmla="*/ 674077 h 1424354"/>
              <a:gd name="connsiteX87" fmla="*/ 91693 w 1416401"/>
              <a:gd name="connsiteY87" fmla="*/ 656492 h 1424354"/>
              <a:gd name="connsiteX88" fmla="*/ 97555 w 1416401"/>
              <a:gd name="connsiteY88" fmla="*/ 627185 h 1424354"/>
              <a:gd name="connsiteX89" fmla="*/ 103416 w 1416401"/>
              <a:gd name="connsiteY89" fmla="*/ 609600 h 1424354"/>
              <a:gd name="connsiteX90" fmla="*/ 109278 w 1416401"/>
              <a:gd name="connsiteY90" fmla="*/ 586154 h 1424354"/>
              <a:gd name="connsiteX91" fmla="*/ 115139 w 1416401"/>
              <a:gd name="connsiteY91" fmla="*/ 556846 h 1424354"/>
              <a:gd name="connsiteX92" fmla="*/ 126862 w 1416401"/>
              <a:gd name="connsiteY92" fmla="*/ 521677 h 1424354"/>
              <a:gd name="connsiteX93" fmla="*/ 121001 w 1416401"/>
              <a:gd name="connsiteY93" fmla="*/ 322385 h 1424354"/>
              <a:gd name="connsiteX94" fmla="*/ 115139 w 1416401"/>
              <a:gd name="connsiteY94" fmla="*/ 304800 h 1424354"/>
              <a:gd name="connsiteX95" fmla="*/ 103416 w 1416401"/>
              <a:gd name="connsiteY95" fmla="*/ 281354 h 1424354"/>
              <a:gd name="connsiteX96" fmla="*/ 85832 w 1416401"/>
              <a:gd name="connsiteY96" fmla="*/ 263769 h 1424354"/>
              <a:gd name="connsiteX97" fmla="*/ 79970 w 1416401"/>
              <a:gd name="connsiteY97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537170 w 1416401"/>
              <a:gd name="connsiteY71" fmla="*/ 1383323 h 1424354"/>
              <a:gd name="connsiteX72" fmla="*/ 155426 w 1416401"/>
              <a:gd name="connsiteY72" fmla="*/ 1371600 h 1424354"/>
              <a:gd name="connsiteX73" fmla="*/ 83418 w 1416401"/>
              <a:gd name="connsiteY73" fmla="*/ 1299592 h 1424354"/>
              <a:gd name="connsiteX74" fmla="*/ 50662 w 1416401"/>
              <a:gd name="connsiteY74" fmla="*/ 1248508 h 1424354"/>
              <a:gd name="connsiteX75" fmla="*/ 33078 w 1416401"/>
              <a:gd name="connsiteY75" fmla="*/ 1230923 h 1424354"/>
              <a:gd name="connsiteX76" fmla="*/ 21355 w 1416401"/>
              <a:gd name="connsiteY76" fmla="*/ 1189892 h 1424354"/>
              <a:gd name="connsiteX77" fmla="*/ 9632 w 1416401"/>
              <a:gd name="connsiteY77" fmla="*/ 1143000 h 1424354"/>
              <a:gd name="connsiteX78" fmla="*/ 9632 w 1416401"/>
              <a:gd name="connsiteY78" fmla="*/ 943708 h 1424354"/>
              <a:gd name="connsiteX79" fmla="*/ 15493 w 1416401"/>
              <a:gd name="connsiteY79" fmla="*/ 926123 h 1424354"/>
              <a:gd name="connsiteX80" fmla="*/ 21355 w 1416401"/>
              <a:gd name="connsiteY80" fmla="*/ 873369 h 1424354"/>
              <a:gd name="connsiteX81" fmla="*/ 27216 w 1416401"/>
              <a:gd name="connsiteY81" fmla="*/ 855785 h 1424354"/>
              <a:gd name="connsiteX82" fmla="*/ 33078 w 1416401"/>
              <a:gd name="connsiteY82" fmla="*/ 820615 h 1424354"/>
              <a:gd name="connsiteX83" fmla="*/ 50662 w 1416401"/>
              <a:gd name="connsiteY83" fmla="*/ 779585 h 1424354"/>
              <a:gd name="connsiteX84" fmla="*/ 62385 w 1416401"/>
              <a:gd name="connsiteY84" fmla="*/ 738554 h 1424354"/>
              <a:gd name="connsiteX85" fmla="*/ 74108 w 1416401"/>
              <a:gd name="connsiteY85" fmla="*/ 715108 h 1424354"/>
              <a:gd name="connsiteX86" fmla="*/ 85832 w 1416401"/>
              <a:gd name="connsiteY86" fmla="*/ 674077 h 1424354"/>
              <a:gd name="connsiteX87" fmla="*/ 91693 w 1416401"/>
              <a:gd name="connsiteY87" fmla="*/ 656492 h 1424354"/>
              <a:gd name="connsiteX88" fmla="*/ 97555 w 1416401"/>
              <a:gd name="connsiteY88" fmla="*/ 627185 h 1424354"/>
              <a:gd name="connsiteX89" fmla="*/ 103416 w 1416401"/>
              <a:gd name="connsiteY89" fmla="*/ 609600 h 1424354"/>
              <a:gd name="connsiteX90" fmla="*/ 109278 w 1416401"/>
              <a:gd name="connsiteY90" fmla="*/ 586154 h 1424354"/>
              <a:gd name="connsiteX91" fmla="*/ 115139 w 1416401"/>
              <a:gd name="connsiteY91" fmla="*/ 556846 h 1424354"/>
              <a:gd name="connsiteX92" fmla="*/ 126862 w 1416401"/>
              <a:gd name="connsiteY92" fmla="*/ 521677 h 1424354"/>
              <a:gd name="connsiteX93" fmla="*/ 121001 w 1416401"/>
              <a:gd name="connsiteY93" fmla="*/ 322385 h 1424354"/>
              <a:gd name="connsiteX94" fmla="*/ 115139 w 1416401"/>
              <a:gd name="connsiteY94" fmla="*/ 304800 h 1424354"/>
              <a:gd name="connsiteX95" fmla="*/ 103416 w 1416401"/>
              <a:gd name="connsiteY95" fmla="*/ 281354 h 1424354"/>
              <a:gd name="connsiteX96" fmla="*/ 85832 w 1416401"/>
              <a:gd name="connsiteY96" fmla="*/ 263769 h 1424354"/>
              <a:gd name="connsiteX97" fmla="*/ 79970 w 1416401"/>
              <a:gd name="connsiteY97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476812 w 1416401"/>
              <a:gd name="connsiteY71" fmla="*/ 1400908 h 1424354"/>
              <a:gd name="connsiteX72" fmla="*/ 155426 w 1416401"/>
              <a:gd name="connsiteY72" fmla="*/ 1371600 h 1424354"/>
              <a:gd name="connsiteX73" fmla="*/ 83418 w 1416401"/>
              <a:gd name="connsiteY73" fmla="*/ 1299592 h 1424354"/>
              <a:gd name="connsiteX74" fmla="*/ 50662 w 1416401"/>
              <a:gd name="connsiteY74" fmla="*/ 1248508 h 1424354"/>
              <a:gd name="connsiteX75" fmla="*/ 33078 w 1416401"/>
              <a:gd name="connsiteY75" fmla="*/ 1230923 h 1424354"/>
              <a:gd name="connsiteX76" fmla="*/ 21355 w 1416401"/>
              <a:gd name="connsiteY76" fmla="*/ 1189892 h 1424354"/>
              <a:gd name="connsiteX77" fmla="*/ 9632 w 1416401"/>
              <a:gd name="connsiteY77" fmla="*/ 1143000 h 1424354"/>
              <a:gd name="connsiteX78" fmla="*/ 9632 w 1416401"/>
              <a:gd name="connsiteY78" fmla="*/ 943708 h 1424354"/>
              <a:gd name="connsiteX79" fmla="*/ 15493 w 1416401"/>
              <a:gd name="connsiteY79" fmla="*/ 926123 h 1424354"/>
              <a:gd name="connsiteX80" fmla="*/ 21355 w 1416401"/>
              <a:gd name="connsiteY80" fmla="*/ 873369 h 1424354"/>
              <a:gd name="connsiteX81" fmla="*/ 27216 w 1416401"/>
              <a:gd name="connsiteY81" fmla="*/ 855785 h 1424354"/>
              <a:gd name="connsiteX82" fmla="*/ 33078 w 1416401"/>
              <a:gd name="connsiteY82" fmla="*/ 820615 h 1424354"/>
              <a:gd name="connsiteX83" fmla="*/ 50662 w 1416401"/>
              <a:gd name="connsiteY83" fmla="*/ 779585 h 1424354"/>
              <a:gd name="connsiteX84" fmla="*/ 62385 w 1416401"/>
              <a:gd name="connsiteY84" fmla="*/ 738554 h 1424354"/>
              <a:gd name="connsiteX85" fmla="*/ 74108 w 1416401"/>
              <a:gd name="connsiteY85" fmla="*/ 715108 h 1424354"/>
              <a:gd name="connsiteX86" fmla="*/ 85832 w 1416401"/>
              <a:gd name="connsiteY86" fmla="*/ 674077 h 1424354"/>
              <a:gd name="connsiteX87" fmla="*/ 91693 w 1416401"/>
              <a:gd name="connsiteY87" fmla="*/ 656492 h 1424354"/>
              <a:gd name="connsiteX88" fmla="*/ 97555 w 1416401"/>
              <a:gd name="connsiteY88" fmla="*/ 627185 h 1424354"/>
              <a:gd name="connsiteX89" fmla="*/ 103416 w 1416401"/>
              <a:gd name="connsiteY89" fmla="*/ 609600 h 1424354"/>
              <a:gd name="connsiteX90" fmla="*/ 109278 w 1416401"/>
              <a:gd name="connsiteY90" fmla="*/ 586154 h 1424354"/>
              <a:gd name="connsiteX91" fmla="*/ 115139 w 1416401"/>
              <a:gd name="connsiteY91" fmla="*/ 556846 h 1424354"/>
              <a:gd name="connsiteX92" fmla="*/ 126862 w 1416401"/>
              <a:gd name="connsiteY92" fmla="*/ 521677 h 1424354"/>
              <a:gd name="connsiteX93" fmla="*/ 121001 w 1416401"/>
              <a:gd name="connsiteY93" fmla="*/ 322385 h 1424354"/>
              <a:gd name="connsiteX94" fmla="*/ 115139 w 1416401"/>
              <a:gd name="connsiteY94" fmla="*/ 304800 h 1424354"/>
              <a:gd name="connsiteX95" fmla="*/ 103416 w 1416401"/>
              <a:gd name="connsiteY95" fmla="*/ 281354 h 1424354"/>
              <a:gd name="connsiteX96" fmla="*/ 85832 w 1416401"/>
              <a:gd name="connsiteY96" fmla="*/ 263769 h 1424354"/>
              <a:gd name="connsiteX97" fmla="*/ 79970 w 1416401"/>
              <a:gd name="connsiteY97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476812 w 1416401"/>
              <a:gd name="connsiteY71" fmla="*/ 1400908 h 1424354"/>
              <a:gd name="connsiteX72" fmla="*/ 155426 w 1416401"/>
              <a:gd name="connsiteY72" fmla="*/ 1371600 h 1424354"/>
              <a:gd name="connsiteX73" fmla="*/ 83418 w 1416401"/>
              <a:gd name="connsiteY73" fmla="*/ 1299592 h 1424354"/>
              <a:gd name="connsiteX74" fmla="*/ 50662 w 1416401"/>
              <a:gd name="connsiteY74" fmla="*/ 1248508 h 1424354"/>
              <a:gd name="connsiteX75" fmla="*/ 33078 w 1416401"/>
              <a:gd name="connsiteY75" fmla="*/ 1230923 h 1424354"/>
              <a:gd name="connsiteX76" fmla="*/ 21355 w 1416401"/>
              <a:gd name="connsiteY76" fmla="*/ 1189892 h 1424354"/>
              <a:gd name="connsiteX77" fmla="*/ 9632 w 1416401"/>
              <a:gd name="connsiteY77" fmla="*/ 1143000 h 1424354"/>
              <a:gd name="connsiteX78" fmla="*/ 9632 w 1416401"/>
              <a:gd name="connsiteY78" fmla="*/ 943708 h 1424354"/>
              <a:gd name="connsiteX79" fmla="*/ 15493 w 1416401"/>
              <a:gd name="connsiteY79" fmla="*/ 926123 h 1424354"/>
              <a:gd name="connsiteX80" fmla="*/ 21355 w 1416401"/>
              <a:gd name="connsiteY80" fmla="*/ 873369 h 1424354"/>
              <a:gd name="connsiteX81" fmla="*/ 27216 w 1416401"/>
              <a:gd name="connsiteY81" fmla="*/ 855785 h 1424354"/>
              <a:gd name="connsiteX82" fmla="*/ 33078 w 1416401"/>
              <a:gd name="connsiteY82" fmla="*/ 820615 h 1424354"/>
              <a:gd name="connsiteX83" fmla="*/ 50662 w 1416401"/>
              <a:gd name="connsiteY83" fmla="*/ 779585 h 1424354"/>
              <a:gd name="connsiteX84" fmla="*/ 62385 w 1416401"/>
              <a:gd name="connsiteY84" fmla="*/ 738554 h 1424354"/>
              <a:gd name="connsiteX85" fmla="*/ 74108 w 1416401"/>
              <a:gd name="connsiteY85" fmla="*/ 715108 h 1424354"/>
              <a:gd name="connsiteX86" fmla="*/ 85832 w 1416401"/>
              <a:gd name="connsiteY86" fmla="*/ 674077 h 1424354"/>
              <a:gd name="connsiteX87" fmla="*/ 91693 w 1416401"/>
              <a:gd name="connsiteY87" fmla="*/ 656492 h 1424354"/>
              <a:gd name="connsiteX88" fmla="*/ 97555 w 1416401"/>
              <a:gd name="connsiteY88" fmla="*/ 627185 h 1424354"/>
              <a:gd name="connsiteX89" fmla="*/ 103416 w 1416401"/>
              <a:gd name="connsiteY89" fmla="*/ 609600 h 1424354"/>
              <a:gd name="connsiteX90" fmla="*/ 109278 w 1416401"/>
              <a:gd name="connsiteY90" fmla="*/ 586154 h 1424354"/>
              <a:gd name="connsiteX91" fmla="*/ 115139 w 1416401"/>
              <a:gd name="connsiteY91" fmla="*/ 556846 h 1424354"/>
              <a:gd name="connsiteX92" fmla="*/ 126862 w 1416401"/>
              <a:gd name="connsiteY92" fmla="*/ 521677 h 1424354"/>
              <a:gd name="connsiteX93" fmla="*/ 121001 w 1416401"/>
              <a:gd name="connsiteY93" fmla="*/ 322385 h 1424354"/>
              <a:gd name="connsiteX94" fmla="*/ 115139 w 1416401"/>
              <a:gd name="connsiteY94" fmla="*/ 304800 h 1424354"/>
              <a:gd name="connsiteX95" fmla="*/ 83418 w 1416401"/>
              <a:gd name="connsiteY95" fmla="*/ 291480 h 1424354"/>
              <a:gd name="connsiteX96" fmla="*/ 85832 w 1416401"/>
              <a:gd name="connsiteY96" fmla="*/ 263769 h 1424354"/>
              <a:gd name="connsiteX97" fmla="*/ 79970 w 1416401"/>
              <a:gd name="connsiteY97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476812 w 1416401"/>
              <a:gd name="connsiteY71" fmla="*/ 1400908 h 1424354"/>
              <a:gd name="connsiteX72" fmla="*/ 155426 w 1416401"/>
              <a:gd name="connsiteY72" fmla="*/ 1371600 h 1424354"/>
              <a:gd name="connsiteX73" fmla="*/ 83418 w 1416401"/>
              <a:gd name="connsiteY73" fmla="*/ 1299592 h 1424354"/>
              <a:gd name="connsiteX74" fmla="*/ 50662 w 1416401"/>
              <a:gd name="connsiteY74" fmla="*/ 1248508 h 1424354"/>
              <a:gd name="connsiteX75" fmla="*/ 33078 w 1416401"/>
              <a:gd name="connsiteY75" fmla="*/ 1230923 h 1424354"/>
              <a:gd name="connsiteX76" fmla="*/ 21355 w 1416401"/>
              <a:gd name="connsiteY76" fmla="*/ 1189892 h 1424354"/>
              <a:gd name="connsiteX77" fmla="*/ 9632 w 1416401"/>
              <a:gd name="connsiteY77" fmla="*/ 1143000 h 1424354"/>
              <a:gd name="connsiteX78" fmla="*/ 9632 w 1416401"/>
              <a:gd name="connsiteY78" fmla="*/ 943708 h 1424354"/>
              <a:gd name="connsiteX79" fmla="*/ 15493 w 1416401"/>
              <a:gd name="connsiteY79" fmla="*/ 926123 h 1424354"/>
              <a:gd name="connsiteX80" fmla="*/ 21355 w 1416401"/>
              <a:gd name="connsiteY80" fmla="*/ 873369 h 1424354"/>
              <a:gd name="connsiteX81" fmla="*/ 27216 w 1416401"/>
              <a:gd name="connsiteY81" fmla="*/ 855785 h 1424354"/>
              <a:gd name="connsiteX82" fmla="*/ 33078 w 1416401"/>
              <a:gd name="connsiteY82" fmla="*/ 820615 h 1424354"/>
              <a:gd name="connsiteX83" fmla="*/ 50662 w 1416401"/>
              <a:gd name="connsiteY83" fmla="*/ 779585 h 1424354"/>
              <a:gd name="connsiteX84" fmla="*/ 62385 w 1416401"/>
              <a:gd name="connsiteY84" fmla="*/ 738554 h 1424354"/>
              <a:gd name="connsiteX85" fmla="*/ 74108 w 1416401"/>
              <a:gd name="connsiteY85" fmla="*/ 715108 h 1424354"/>
              <a:gd name="connsiteX86" fmla="*/ 85832 w 1416401"/>
              <a:gd name="connsiteY86" fmla="*/ 674077 h 1424354"/>
              <a:gd name="connsiteX87" fmla="*/ 91693 w 1416401"/>
              <a:gd name="connsiteY87" fmla="*/ 656492 h 1424354"/>
              <a:gd name="connsiteX88" fmla="*/ 97555 w 1416401"/>
              <a:gd name="connsiteY88" fmla="*/ 627185 h 1424354"/>
              <a:gd name="connsiteX89" fmla="*/ 103416 w 1416401"/>
              <a:gd name="connsiteY89" fmla="*/ 609600 h 1424354"/>
              <a:gd name="connsiteX90" fmla="*/ 109278 w 1416401"/>
              <a:gd name="connsiteY90" fmla="*/ 586154 h 1424354"/>
              <a:gd name="connsiteX91" fmla="*/ 115139 w 1416401"/>
              <a:gd name="connsiteY91" fmla="*/ 556846 h 1424354"/>
              <a:gd name="connsiteX92" fmla="*/ 126862 w 1416401"/>
              <a:gd name="connsiteY92" fmla="*/ 521677 h 1424354"/>
              <a:gd name="connsiteX93" fmla="*/ 121001 w 1416401"/>
              <a:gd name="connsiteY93" fmla="*/ 322385 h 1424354"/>
              <a:gd name="connsiteX94" fmla="*/ 83418 w 1416401"/>
              <a:gd name="connsiteY94" fmla="*/ 291480 h 1424354"/>
              <a:gd name="connsiteX95" fmla="*/ 85832 w 1416401"/>
              <a:gd name="connsiteY95" fmla="*/ 263769 h 1424354"/>
              <a:gd name="connsiteX96" fmla="*/ 79970 w 1416401"/>
              <a:gd name="connsiteY96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476812 w 1416401"/>
              <a:gd name="connsiteY71" fmla="*/ 1400908 h 1424354"/>
              <a:gd name="connsiteX72" fmla="*/ 155426 w 1416401"/>
              <a:gd name="connsiteY72" fmla="*/ 1371600 h 1424354"/>
              <a:gd name="connsiteX73" fmla="*/ 83418 w 1416401"/>
              <a:gd name="connsiteY73" fmla="*/ 1299592 h 1424354"/>
              <a:gd name="connsiteX74" fmla="*/ 50662 w 1416401"/>
              <a:gd name="connsiteY74" fmla="*/ 1248508 h 1424354"/>
              <a:gd name="connsiteX75" fmla="*/ 33078 w 1416401"/>
              <a:gd name="connsiteY75" fmla="*/ 1230923 h 1424354"/>
              <a:gd name="connsiteX76" fmla="*/ 21355 w 1416401"/>
              <a:gd name="connsiteY76" fmla="*/ 1189892 h 1424354"/>
              <a:gd name="connsiteX77" fmla="*/ 9632 w 1416401"/>
              <a:gd name="connsiteY77" fmla="*/ 1143000 h 1424354"/>
              <a:gd name="connsiteX78" fmla="*/ 9632 w 1416401"/>
              <a:gd name="connsiteY78" fmla="*/ 943708 h 1424354"/>
              <a:gd name="connsiteX79" fmla="*/ 15493 w 1416401"/>
              <a:gd name="connsiteY79" fmla="*/ 926123 h 1424354"/>
              <a:gd name="connsiteX80" fmla="*/ 21355 w 1416401"/>
              <a:gd name="connsiteY80" fmla="*/ 873369 h 1424354"/>
              <a:gd name="connsiteX81" fmla="*/ 27216 w 1416401"/>
              <a:gd name="connsiteY81" fmla="*/ 855785 h 1424354"/>
              <a:gd name="connsiteX82" fmla="*/ 33078 w 1416401"/>
              <a:gd name="connsiteY82" fmla="*/ 820615 h 1424354"/>
              <a:gd name="connsiteX83" fmla="*/ 50662 w 1416401"/>
              <a:gd name="connsiteY83" fmla="*/ 779585 h 1424354"/>
              <a:gd name="connsiteX84" fmla="*/ 62385 w 1416401"/>
              <a:gd name="connsiteY84" fmla="*/ 738554 h 1424354"/>
              <a:gd name="connsiteX85" fmla="*/ 74108 w 1416401"/>
              <a:gd name="connsiteY85" fmla="*/ 715108 h 1424354"/>
              <a:gd name="connsiteX86" fmla="*/ 85832 w 1416401"/>
              <a:gd name="connsiteY86" fmla="*/ 674077 h 1424354"/>
              <a:gd name="connsiteX87" fmla="*/ 91693 w 1416401"/>
              <a:gd name="connsiteY87" fmla="*/ 656492 h 1424354"/>
              <a:gd name="connsiteX88" fmla="*/ 97555 w 1416401"/>
              <a:gd name="connsiteY88" fmla="*/ 627185 h 1424354"/>
              <a:gd name="connsiteX89" fmla="*/ 103416 w 1416401"/>
              <a:gd name="connsiteY89" fmla="*/ 609600 h 1424354"/>
              <a:gd name="connsiteX90" fmla="*/ 109278 w 1416401"/>
              <a:gd name="connsiteY90" fmla="*/ 586154 h 1424354"/>
              <a:gd name="connsiteX91" fmla="*/ 115139 w 1416401"/>
              <a:gd name="connsiteY91" fmla="*/ 556846 h 1424354"/>
              <a:gd name="connsiteX92" fmla="*/ 126862 w 1416401"/>
              <a:gd name="connsiteY92" fmla="*/ 521677 h 1424354"/>
              <a:gd name="connsiteX93" fmla="*/ 83418 w 1416401"/>
              <a:gd name="connsiteY93" fmla="*/ 291480 h 1424354"/>
              <a:gd name="connsiteX94" fmla="*/ 85832 w 1416401"/>
              <a:gd name="connsiteY94" fmla="*/ 263769 h 1424354"/>
              <a:gd name="connsiteX95" fmla="*/ 79970 w 1416401"/>
              <a:gd name="connsiteY95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476812 w 1416401"/>
              <a:gd name="connsiteY71" fmla="*/ 1400908 h 1424354"/>
              <a:gd name="connsiteX72" fmla="*/ 155426 w 1416401"/>
              <a:gd name="connsiteY72" fmla="*/ 1371600 h 1424354"/>
              <a:gd name="connsiteX73" fmla="*/ 83418 w 1416401"/>
              <a:gd name="connsiteY73" fmla="*/ 1299592 h 1424354"/>
              <a:gd name="connsiteX74" fmla="*/ 50662 w 1416401"/>
              <a:gd name="connsiteY74" fmla="*/ 1248508 h 1424354"/>
              <a:gd name="connsiteX75" fmla="*/ 33078 w 1416401"/>
              <a:gd name="connsiteY75" fmla="*/ 1230923 h 1424354"/>
              <a:gd name="connsiteX76" fmla="*/ 21355 w 1416401"/>
              <a:gd name="connsiteY76" fmla="*/ 1189892 h 1424354"/>
              <a:gd name="connsiteX77" fmla="*/ 9632 w 1416401"/>
              <a:gd name="connsiteY77" fmla="*/ 1143000 h 1424354"/>
              <a:gd name="connsiteX78" fmla="*/ 9632 w 1416401"/>
              <a:gd name="connsiteY78" fmla="*/ 943708 h 1424354"/>
              <a:gd name="connsiteX79" fmla="*/ 15493 w 1416401"/>
              <a:gd name="connsiteY79" fmla="*/ 926123 h 1424354"/>
              <a:gd name="connsiteX80" fmla="*/ 21355 w 1416401"/>
              <a:gd name="connsiteY80" fmla="*/ 873369 h 1424354"/>
              <a:gd name="connsiteX81" fmla="*/ 27216 w 1416401"/>
              <a:gd name="connsiteY81" fmla="*/ 855785 h 1424354"/>
              <a:gd name="connsiteX82" fmla="*/ 33078 w 1416401"/>
              <a:gd name="connsiteY82" fmla="*/ 820615 h 1424354"/>
              <a:gd name="connsiteX83" fmla="*/ 50662 w 1416401"/>
              <a:gd name="connsiteY83" fmla="*/ 779585 h 1424354"/>
              <a:gd name="connsiteX84" fmla="*/ 62385 w 1416401"/>
              <a:gd name="connsiteY84" fmla="*/ 738554 h 1424354"/>
              <a:gd name="connsiteX85" fmla="*/ 74108 w 1416401"/>
              <a:gd name="connsiteY85" fmla="*/ 715108 h 1424354"/>
              <a:gd name="connsiteX86" fmla="*/ 85832 w 1416401"/>
              <a:gd name="connsiteY86" fmla="*/ 674077 h 1424354"/>
              <a:gd name="connsiteX87" fmla="*/ 91693 w 1416401"/>
              <a:gd name="connsiteY87" fmla="*/ 656492 h 1424354"/>
              <a:gd name="connsiteX88" fmla="*/ 97555 w 1416401"/>
              <a:gd name="connsiteY88" fmla="*/ 627185 h 1424354"/>
              <a:gd name="connsiteX89" fmla="*/ 103416 w 1416401"/>
              <a:gd name="connsiteY89" fmla="*/ 609600 h 1424354"/>
              <a:gd name="connsiteX90" fmla="*/ 109278 w 1416401"/>
              <a:gd name="connsiteY90" fmla="*/ 586154 h 1424354"/>
              <a:gd name="connsiteX91" fmla="*/ 115139 w 1416401"/>
              <a:gd name="connsiteY91" fmla="*/ 556846 h 1424354"/>
              <a:gd name="connsiteX92" fmla="*/ 83418 w 1416401"/>
              <a:gd name="connsiteY92" fmla="*/ 291480 h 1424354"/>
              <a:gd name="connsiteX93" fmla="*/ 85832 w 1416401"/>
              <a:gd name="connsiteY93" fmla="*/ 263769 h 1424354"/>
              <a:gd name="connsiteX94" fmla="*/ 79970 w 1416401"/>
              <a:gd name="connsiteY94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476812 w 1416401"/>
              <a:gd name="connsiteY71" fmla="*/ 1400908 h 1424354"/>
              <a:gd name="connsiteX72" fmla="*/ 155426 w 1416401"/>
              <a:gd name="connsiteY72" fmla="*/ 1371600 h 1424354"/>
              <a:gd name="connsiteX73" fmla="*/ 83418 w 1416401"/>
              <a:gd name="connsiteY73" fmla="*/ 1299592 h 1424354"/>
              <a:gd name="connsiteX74" fmla="*/ 50662 w 1416401"/>
              <a:gd name="connsiteY74" fmla="*/ 1248508 h 1424354"/>
              <a:gd name="connsiteX75" fmla="*/ 33078 w 1416401"/>
              <a:gd name="connsiteY75" fmla="*/ 1230923 h 1424354"/>
              <a:gd name="connsiteX76" fmla="*/ 21355 w 1416401"/>
              <a:gd name="connsiteY76" fmla="*/ 1189892 h 1424354"/>
              <a:gd name="connsiteX77" fmla="*/ 9632 w 1416401"/>
              <a:gd name="connsiteY77" fmla="*/ 1143000 h 1424354"/>
              <a:gd name="connsiteX78" fmla="*/ 9632 w 1416401"/>
              <a:gd name="connsiteY78" fmla="*/ 943708 h 1424354"/>
              <a:gd name="connsiteX79" fmla="*/ 15493 w 1416401"/>
              <a:gd name="connsiteY79" fmla="*/ 926123 h 1424354"/>
              <a:gd name="connsiteX80" fmla="*/ 21355 w 1416401"/>
              <a:gd name="connsiteY80" fmla="*/ 873369 h 1424354"/>
              <a:gd name="connsiteX81" fmla="*/ 27216 w 1416401"/>
              <a:gd name="connsiteY81" fmla="*/ 855785 h 1424354"/>
              <a:gd name="connsiteX82" fmla="*/ 33078 w 1416401"/>
              <a:gd name="connsiteY82" fmla="*/ 820615 h 1424354"/>
              <a:gd name="connsiteX83" fmla="*/ 50662 w 1416401"/>
              <a:gd name="connsiteY83" fmla="*/ 779585 h 1424354"/>
              <a:gd name="connsiteX84" fmla="*/ 62385 w 1416401"/>
              <a:gd name="connsiteY84" fmla="*/ 738554 h 1424354"/>
              <a:gd name="connsiteX85" fmla="*/ 74108 w 1416401"/>
              <a:gd name="connsiteY85" fmla="*/ 715108 h 1424354"/>
              <a:gd name="connsiteX86" fmla="*/ 85832 w 1416401"/>
              <a:gd name="connsiteY86" fmla="*/ 674077 h 1424354"/>
              <a:gd name="connsiteX87" fmla="*/ 91693 w 1416401"/>
              <a:gd name="connsiteY87" fmla="*/ 656492 h 1424354"/>
              <a:gd name="connsiteX88" fmla="*/ 97555 w 1416401"/>
              <a:gd name="connsiteY88" fmla="*/ 627185 h 1424354"/>
              <a:gd name="connsiteX89" fmla="*/ 103416 w 1416401"/>
              <a:gd name="connsiteY89" fmla="*/ 609600 h 1424354"/>
              <a:gd name="connsiteX90" fmla="*/ 109278 w 1416401"/>
              <a:gd name="connsiteY90" fmla="*/ 586154 h 1424354"/>
              <a:gd name="connsiteX91" fmla="*/ 83418 w 1416401"/>
              <a:gd name="connsiteY91" fmla="*/ 435496 h 1424354"/>
              <a:gd name="connsiteX92" fmla="*/ 83418 w 1416401"/>
              <a:gd name="connsiteY92" fmla="*/ 291480 h 1424354"/>
              <a:gd name="connsiteX93" fmla="*/ 85832 w 1416401"/>
              <a:gd name="connsiteY93" fmla="*/ 263769 h 1424354"/>
              <a:gd name="connsiteX94" fmla="*/ 79970 w 1416401"/>
              <a:gd name="connsiteY94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92955 w 1416401"/>
              <a:gd name="connsiteY55" fmla="*/ 1178169 h 1424354"/>
              <a:gd name="connsiteX56" fmla="*/ 1387093 w 1416401"/>
              <a:gd name="connsiteY56" fmla="*/ 1219200 h 1424354"/>
              <a:gd name="connsiteX57" fmla="*/ 1381232 w 1416401"/>
              <a:gd name="connsiteY57" fmla="*/ 1289538 h 1424354"/>
              <a:gd name="connsiteX58" fmla="*/ 1351924 w 1416401"/>
              <a:gd name="connsiteY58" fmla="*/ 1330569 h 1424354"/>
              <a:gd name="connsiteX59" fmla="*/ 1322616 w 1416401"/>
              <a:gd name="connsiteY59" fmla="*/ 1359877 h 1424354"/>
              <a:gd name="connsiteX60" fmla="*/ 1287447 w 1416401"/>
              <a:gd name="connsiteY60" fmla="*/ 1383323 h 1424354"/>
              <a:gd name="connsiteX61" fmla="*/ 1269862 w 1416401"/>
              <a:gd name="connsiteY61" fmla="*/ 1395046 h 1424354"/>
              <a:gd name="connsiteX62" fmla="*/ 1234693 w 1416401"/>
              <a:gd name="connsiteY62" fmla="*/ 1406769 h 1424354"/>
              <a:gd name="connsiteX63" fmla="*/ 1217108 w 1416401"/>
              <a:gd name="connsiteY63" fmla="*/ 1412631 h 1424354"/>
              <a:gd name="connsiteX64" fmla="*/ 1176078 w 1416401"/>
              <a:gd name="connsiteY64" fmla="*/ 1418492 h 1424354"/>
              <a:gd name="connsiteX65" fmla="*/ 1140908 w 1416401"/>
              <a:gd name="connsiteY65" fmla="*/ 1424354 h 1424354"/>
              <a:gd name="connsiteX66" fmla="*/ 900585 w 1416401"/>
              <a:gd name="connsiteY66" fmla="*/ 1418492 h 1424354"/>
              <a:gd name="connsiteX67" fmla="*/ 883001 w 1416401"/>
              <a:gd name="connsiteY67" fmla="*/ 1412631 h 1424354"/>
              <a:gd name="connsiteX68" fmla="*/ 800939 w 1416401"/>
              <a:gd name="connsiteY68" fmla="*/ 1406769 h 1424354"/>
              <a:gd name="connsiteX69" fmla="*/ 630955 w 1416401"/>
              <a:gd name="connsiteY69" fmla="*/ 1400908 h 1424354"/>
              <a:gd name="connsiteX70" fmla="*/ 572339 w 1416401"/>
              <a:gd name="connsiteY70" fmla="*/ 1395046 h 1424354"/>
              <a:gd name="connsiteX71" fmla="*/ 476812 w 1416401"/>
              <a:gd name="connsiteY71" fmla="*/ 1400908 h 1424354"/>
              <a:gd name="connsiteX72" fmla="*/ 155426 w 1416401"/>
              <a:gd name="connsiteY72" fmla="*/ 1371600 h 1424354"/>
              <a:gd name="connsiteX73" fmla="*/ 83418 w 1416401"/>
              <a:gd name="connsiteY73" fmla="*/ 1299592 h 1424354"/>
              <a:gd name="connsiteX74" fmla="*/ 50662 w 1416401"/>
              <a:gd name="connsiteY74" fmla="*/ 1248508 h 1424354"/>
              <a:gd name="connsiteX75" fmla="*/ 33078 w 1416401"/>
              <a:gd name="connsiteY75" fmla="*/ 1230923 h 1424354"/>
              <a:gd name="connsiteX76" fmla="*/ 21355 w 1416401"/>
              <a:gd name="connsiteY76" fmla="*/ 1189892 h 1424354"/>
              <a:gd name="connsiteX77" fmla="*/ 9632 w 1416401"/>
              <a:gd name="connsiteY77" fmla="*/ 1143000 h 1424354"/>
              <a:gd name="connsiteX78" fmla="*/ 9632 w 1416401"/>
              <a:gd name="connsiteY78" fmla="*/ 943708 h 1424354"/>
              <a:gd name="connsiteX79" fmla="*/ 15493 w 1416401"/>
              <a:gd name="connsiteY79" fmla="*/ 926123 h 1424354"/>
              <a:gd name="connsiteX80" fmla="*/ 21355 w 1416401"/>
              <a:gd name="connsiteY80" fmla="*/ 873369 h 1424354"/>
              <a:gd name="connsiteX81" fmla="*/ 27216 w 1416401"/>
              <a:gd name="connsiteY81" fmla="*/ 855785 h 1424354"/>
              <a:gd name="connsiteX82" fmla="*/ 33078 w 1416401"/>
              <a:gd name="connsiteY82" fmla="*/ 820615 h 1424354"/>
              <a:gd name="connsiteX83" fmla="*/ 50662 w 1416401"/>
              <a:gd name="connsiteY83" fmla="*/ 779585 h 1424354"/>
              <a:gd name="connsiteX84" fmla="*/ 62385 w 1416401"/>
              <a:gd name="connsiteY84" fmla="*/ 738554 h 1424354"/>
              <a:gd name="connsiteX85" fmla="*/ 74108 w 1416401"/>
              <a:gd name="connsiteY85" fmla="*/ 715108 h 1424354"/>
              <a:gd name="connsiteX86" fmla="*/ 85832 w 1416401"/>
              <a:gd name="connsiteY86" fmla="*/ 674077 h 1424354"/>
              <a:gd name="connsiteX87" fmla="*/ 91693 w 1416401"/>
              <a:gd name="connsiteY87" fmla="*/ 656492 h 1424354"/>
              <a:gd name="connsiteX88" fmla="*/ 97555 w 1416401"/>
              <a:gd name="connsiteY88" fmla="*/ 627185 h 1424354"/>
              <a:gd name="connsiteX89" fmla="*/ 103416 w 1416401"/>
              <a:gd name="connsiteY89" fmla="*/ 609600 h 1424354"/>
              <a:gd name="connsiteX90" fmla="*/ 102366 w 1416401"/>
              <a:gd name="connsiteY90" fmla="*/ 546969 h 1424354"/>
              <a:gd name="connsiteX91" fmla="*/ 83418 w 1416401"/>
              <a:gd name="connsiteY91" fmla="*/ 435496 h 1424354"/>
              <a:gd name="connsiteX92" fmla="*/ 83418 w 1416401"/>
              <a:gd name="connsiteY92" fmla="*/ 291480 h 1424354"/>
              <a:gd name="connsiteX93" fmla="*/ 85832 w 1416401"/>
              <a:gd name="connsiteY93" fmla="*/ 263769 h 1424354"/>
              <a:gd name="connsiteX94" fmla="*/ 79970 w 1416401"/>
              <a:gd name="connsiteY94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87093 w 1416401"/>
              <a:gd name="connsiteY55" fmla="*/ 1219200 h 1424354"/>
              <a:gd name="connsiteX56" fmla="*/ 1381232 w 1416401"/>
              <a:gd name="connsiteY56" fmla="*/ 1289538 h 1424354"/>
              <a:gd name="connsiteX57" fmla="*/ 1351924 w 1416401"/>
              <a:gd name="connsiteY57" fmla="*/ 1330569 h 1424354"/>
              <a:gd name="connsiteX58" fmla="*/ 1322616 w 1416401"/>
              <a:gd name="connsiteY58" fmla="*/ 1359877 h 1424354"/>
              <a:gd name="connsiteX59" fmla="*/ 1287447 w 1416401"/>
              <a:gd name="connsiteY59" fmla="*/ 1383323 h 1424354"/>
              <a:gd name="connsiteX60" fmla="*/ 1269862 w 1416401"/>
              <a:gd name="connsiteY60" fmla="*/ 1395046 h 1424354"/>
              <a:gd name="connsiteX61" fmla="*/ 1234693 w 1416401"/>
              <a:gd name="connsiteY61" fmla="*/ 1406769 h 1424354"/>
              <a:gd name="connsiteX62" fmla="*/ 1217108 w 1416401"/>
              <a:gd name="connsiteY62" fmla="*/ 1412631 h 1424354"/>
              <a:gd name="connsiteX63" fmla="*/ 1176078 w 1416401"/>
              <a:gd name="connsiteY63" fmla="*/ 1418492 h 1424354"/>
              <a:gd name="connsiteX64" fmla="*/ 1140908 w 1416401"/>
              <a:gd name="connsiteY64" fmla="*/ 1424354 h 1424354"/>
              <a:gd name="connsiteX65" fmla="*/ 900585 w 1416401"/>
              <a:gd name="connsiteY65" fmla="*/ 1418492 h 1424354"/>
              <a:gd name="connsiteX66" fmla="*/ 883001 w 1416401"/>
              <a:gd name="connsiteY66" fmla="*/ 1412631 h 1424354"/>
              <a:gd name="connsiteX67" fmla="*/ 800939 w 1416401"/>
              <a:gd name="connsiteY67" fmla="*/ 1406769 h 1424354"/>
              <a:gd name="connsiteX68" fmla="*/ 630955 w 1416401"/>
              <a:gd name="connsiteY68" fmla="*/ 1400908 h 1424354"/>
              <a:gd name="connsiteX69" fmla="*/ 572339 w 1416401"/>
              <a:gd name="connsiteY69" fmla="*/ 1395046 h 1424354"/>
              <a:gd name="connsiteX70" fmla="*/ 476812 w 1416401"/>
              <a:gd name="connsiteY70" fmla="*/ 1400908 h 1424354"/>
              <a:gd name="connsiteX71" fmla="*/ 155426 w 1416401"/>
              <a:gd name="connsiteY71" fmla="*/ 1371600 h 1424354"/>
              <a:gd name="connsiteX72" fmla="*/ 83418 w 1416401"/>
              <a:gd name="connsiteY72" fmla="*/ 1299592 h 1424354"/>
              <a:gd name="connsiteX73" fmla="*/ 50662 w 1416401"/>
              <a:gd name="connsiteY73" fmla="*/ 1248508 h 1424354"/>
              <a:gd name="connsiteX74" fmla="*/ 33078 w 1416401"/>
              <a:gd name="connsiteY74" fmla="*/ 1230923 h 1424354"/>
              <a:gd name="connsiteX75" fmla="*/ 21355 w 1416401"/>
              <a:gd name="connsiteY75" fmla="*/ 1189892 h 1424354"/>
              <a:gd name="connsiteX76" fmla="*/ 9632 w 1416401"/>
              <a:gd name="connsiteY76" fmla="*/ 1143000 h 1424354"/>
              <a:gd name="connsiteX77" fmla="*/ 9632 w 1416401"/>
              <a:gd name="connsiteY77" fmla="*/ 943708 h 1424354"/>
              <a:gd name="connsiteX78" fmla="*/ 15493 w 1416401"/>
              <a:gd name="connsiteY78" fmla="*/ 926123 h 1424354"/>
              <a:gd name="connsiteX79" fmla="*/ 21355 w 1416401"/>
              <a:gd name="connsiteY79" fmla="*/ 873369 h 1424354"/>
              <a:gd name="connsiteX80" fmla="*/ 27216 w 1416401"/>
              <a:gd name="connsiteY80" fmla="*/ 855785 h 1424354"/>
              <a:gd name="connsiteX81" fmla="*/ 33078 w 1416401"/>
              <a:gd name="connsiteY81" fmla="*/ 820615 h 1424354"/>
              <a:gd name="connsiteX82" fmla="*/ 50662 w 1416401"/>
              <a:gd name="connsiteY82" fmla="*/ 779585 h 1424354"/>
              <a:gd name="connsiteX83" fmla="*/ 62385 w 1416401"/>
              <a:gd name="connsiteY83" fmla="*/ 738554 h 1424354"/>
              <a:gd name="connsiteX84" fmla="*/ 74108 w 1416401"/>
              <a:gd name="connsiteY84" fmla="*/ 715108 h 1424354"/>
              <a:gd name="connsiteX85" fmla="*/ 85832 w 1416401"/>
              <a:gd name="connsiteY85" fmla="*/ 674077 h 1424354"/>
              <a:gd name="connsiteX86" fmla="*/ 91693 w 1416401"/>
              <a:gd name="connsiteY86" fmla="*/ 656492 h 1424354"/>
              <a:gd name="connsiteX87" fmla="*/ 97555 w 1416401"/>
              <a:gd name="connsiteY87" fmla="*/ 627185 h 1424354"/>
              <a:gd name="connsiteX88" fmla="*/ 103416 w 1416401"/>
              <a:gd name="connsiteY88" fmla="*/ 609600 h 1424354"/>
              <a:gd name="connsiteX89" fmla="*/ 102366 w 1416401"/>
              <a:gd name="connsiteY89" fmla="*/ 546969 h 1424354"/>
              <a:gd name="connsiteX90" fmla="*/ 83418 w 1416401"/>
              <a:gd name="connsiteY90" fmla="*/ 435496 h 1424354"/>
              <a:gd name="connsiteX91" fmla="*/ 83418 w 1416401"/>
              <a:gd name="connsiteY91" fmla="*/ 291480 h 1424354"/>
              <a:gd name="connsiteX92" fmla="*/ 85832 w 1416401"/>
              <a:gd name="connsiteY92" fmla="*/ 263769 h 1424354"/>
              <a:gd name="connsiteX93" fmla="*/ 79970 w 1416401"/>
              <a:gd name="connsiteY93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98816 w 1416401"/>
              <a:gd name="connsiteY54" fmla="*/ 1160585 h 1424354"/>
              <a:gd name="connsiteX55" fmla="*/ 1381232 w 1416401"/>
              <a:gd name="connsiteY55" fmla="*/ 1289538 h 1424354"/>
              <a:gd name="connsiteX56" fmla="*/ 1351924 w 1416401"/>
              <a:gd name="connsiteY56" fmla="*/ 1330569 h 1424354"/>
              <a:gd name="connsiteX57" fmla="*/ 1322616 w 1416401"/>
              <a:gd name="connsiteY57" fmla="*/ 1359877 h 1424354"/>
              <a:gd name="connsiteX58" fmla="*/ 1287447 w 1416401"/>
              <a:gd name="connsiteY58" fmla="*/ 1383323 h 1424354"/>
              <a:gd name="connsiteX59" fmla="*/ 1269862 w 1416401"/>
              <a:gd name="connsiteY59" fmla="*/ 1395046 h 1424354"/>
              <a:gd name="connsiteX60" fmla="*/ 1234693 w 1416401"/>
              <a:gd name="connsiteY60" fmla="*/ 1406769 h 1424354"/>
              <a:gd name="connsiteX61" fmla="*/ 1217108 w 1416401"/>
              <a:gd name="connsiteY61" fmla="*/ 1412631 h 1424354"/>
              <a:gd name="connsiteX62" fmla="*/ 1176078 w 1416401"/>
              <a:gd name="connsiteY62" fmla="*/ 1418492 h 1424354"/>
              <a:gd name="connsiteX63" fmla="*/ 1140908 w 1416401"/>
              <a:gd name="connsiteY63" fmla="*/ 1424354 h 1424354"/>
              <a:gd name="connsiteX64" fmla="*/ 900585 w 1416401"/>
              <a:gd name="connsiteY64" fmla="*/ 1418492 h 1424354"/>
              <a:gd name="connsiteX65" fmla="*/ 883001 w 1416401"/>
              <a:gd name="connsiteY65" fmla="*/ 1412631 h 1424354"/>
              <a:gd name="connsiteX66" fmla="*/ 800939 w 1416401"/>
              <a:gd name="connsiteY66" fmla="*/ 1406769 h 1424354"/>
              <a:gd name="connsiteX67" fmla="*/ 630955 w 1416401"/>
              <a:gd name="connsiteY67" fmla="*/ 1400908 h 1424354"/>
              <a:gd name="connsiteX68" fmla="*/ 572339 w 1416401"/>
              <a:gd name="connsiteY68" fmla="*/ 1395046 h 1424354"/>
              <a:gd name="connsiteX69" fmla="*/ 476812 w 1416401"/>
              <a:gd name="connsiteY69" fmla="*/ 1400908 h 1424354"/>
              <a:gd name="connsiteX70" fmla="*/ 155426 w 1416401"/>
              <a:gd name="connsiteY70" fmla="*/ 1371600 h 1424354"/>
              <a:gd name="connsiteX71" fmla="*/ 83418 w 1416401"/>
              <a:gd name="connsiteY71" fmla="*/ 1299592 h 1424354"/>
              <a:gd name="connsiteX72" fmla="*/ 50662 w 1416401"/>
              <a:gd name="connsiteY72" fmla="*/ 1248508 h 1424354"/>
              <a:gd name="connsiteX73" fmla="*/ 33078 w 1416401"/>
              <a:gd name="connsiteY73" fmla="*/ 1230923 h 1424354"/>
              <a:gd name="connsiteX74" fmla="*/ 21355 w 1416401"/>
              <a:gd name="connsiteY74" fmla="*/ 1189892 h 1424354"/>
              <a:gd name="connsiteX75" fmla="*/ 9632 w 1416401"/>
              <a:gd name="connsiteY75" fmla="*/ 1143000 h 1424354"/>
              <a:gd name="connsiteX76" fmla="*/ 9632 w 1416401"/>
              <a:gd name="connsiteY76" fmla="*/ 943708 h 1424354"/>
              <a:gd name="connsiteX77" fmla="*/ 15493 w 1416401"/>
              <a:gd name="connsiteY77" fmla="*/ 926123 h 1424354"/>
              <a:gd name="connsiteX78" fmla="*/ 21355 w 1416401"/>
              <a:gd name="connsiteY78" fmla="*/ 873369 h 1424354"/>
              <a:gd name="connsiteX79" fmla="*/ 27216 w 1416401"/>
              <a:gd name="connsiteY79" fmla="*/ 855785 h 1424354"/>
              <a:gd name="connsiteX80" fmla="*/ 33078 w 1416401"/>
              <a:gd name="connsiteY80" fmla="*/ 820615 h 1424354"/>
              <a:gd name="connsiteX81" fmla="*/ 50662 w 1416401"/>
              <a:gd name="connsiteY81" fmla="*/ 779585 h 1424354"/>
              <a:gd name="connsiteX82" fmla="*/ 62385 w 1416401"/>
              <a:gd name="connsiteY82" fmla="*/ 738554 h 1424354"/>
              <a:gd name="connsiteX83" fmla="*/ 74108 w 1416401"/>
              <a:gd name="connsiteY83" fmla="*/ 715108 h 1424354"/>
              <a:gd name="connsiteX84" fmla="*/ 85832 w 1416401"/>
              <a:gd name="connsiteY84" fmla="*/ 674077 h 1424354"/>
              <a:gd name="connsiteX85" fmla="*/ 91693 w 1416401"/>
              <a:gd name="connsiteY85" fmla="*/ 656492 h 1424354"/>
              <a:gd name="connsiteX86" fmla="*/ 97555 w 1416401"/>
              <a:gd name="connsiteY86" fmla="*/ 627185 h 1424354"/>
              <a:gd name="connsiteX87" fmla="*/ 103416 w 1416401"/>
              <a:gd name="connsiteY87" fmla="*/ 609600 h 1424354"/>
              <a:gd name="connsiteX88" fmla="*/ 102366 w 1416401"/>
              <a:gd name="connsiteY88" fmla="*/ 546969 h 1424354"/>
              <a:gd name="connsiteX89" fmla="*/ 83418 w 1416401"/>
              <a:gd name="connsiteY89" fmla="*/ 435496 h 1424354"/>
              <a:gd name="connsiteX90" fmla="*/ 83418 w 1416401"/>
              <a:gd name="connsiteY90" fmla="*/ 291480 h 1424354"/>
              <a:gd name="connsiteX91" fmla="*/ 85832 w 1416401"/>
              <a:gd name="connsiteY91" fmla="*/ 263769 h 1424354"/>
              <a:gd name="connsiteX92" fmla="*/ 79970 w 1416401"/>
              <a:gd name="connsiteY92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81232 w 1416401"/>
              <a:gd name="connsiteY54" fmla="*/ 1289538 h 1424354"/>
              <a:gd name="connsiteX55" fmla="*/ 1351924 w 1416401"/>
              <a:gd name="connsiteY55" fmla="*/ 1330569 h 1424354"/>
              <a:gd name="connsiteX56" fmla="*/ 1322616 w 1416401"/>
              <a:gd name="connsiteY56" fmla="*/ 1359877 h 1424354"/>
              <a:gd name="connsiteX57" fmla="*/ 1287447 w 1416401"/>
              <a:gd name="connsiteY57" fmla="*/ 1383323 h 1424354"/>
              <a:gd name="connsiteX58" fmla="*/ 1269862 w 1416401"/>
              <a:gd name="connsiteY58" fmla="*/ 1395046 h 1424354"/>
              <a:gd name="connsiteX59" fmla="*/ 1234693 w 1416401"/>
              <a:gd name="connsiteY59" fmla="*/ 1406769 h 1424354"/>
              <a:gd name="connsiteX60" fmla="*/ 1217108 w 1416401"/>
              <a:gd name="connsiteY60" fmla="*/ 1412631 h 1424354"/>
              <a:gd name="connsiteX61" fmla="*/ 1176078 w 1416401"/>
              <a:gd name="connsiteY61" fmla="*/ 1418492 h 1424354"/>
              <a:gd name="connsiteX62" fmla="*/ 1140908 w 1416401"/>
              <a:gd name="connsiteY62" fmla="*/ 1424354 h 1424354"/>
              <a:gd name="connsiteX63" fmla="*/ 900585 w 1416401"/>
              <a:gd name="connsiteY63" fmla="*/ 1418492 h 1424354"/>
              <a:gd name="connsiteX64" fmla="*/ 883001 w 1416401"/>
              <a:gd name="connsiteY64" fmla="*/ 1412631 h 1424354"/>
              <a:gd name="connsiteX65" fmla="*/ 800939 w 1416401"/>
              <a:gd name="connsiteY65" fmla="*/ 1406769 h 1424354"/>
              <a:gd name="connsiteX66" fmla="*/ 630955 w 1416401"/>
              <a:gd name="connsiteY66" fmla="*/ 1400908 h 1424354"/>
              <a:gd name="connsiteX67" fmla="*/ 572339 w 1416401"/>
              <a:gd name="connsiteY67" fmla="*/ 1395046 h 1424354"/>
              <a:gd name="connsiteX68" fmla="*/ 476812 w 1416401"/>
              <a:gd name="connsiteY68" fmla="*/ 1400908 h 1424354"/>
              <a:gd name="connsiteX69" fmla="*/ 155426 w 1416401"/>
              <a:gd name="connsiteY69" fmla="*/ 1371600 h 1424354"/>
              <a:gd name="connsiteX70" fmla="*/ 83418 w 1416401"/>
              <a:gd name="connsiteY70" fmla="*/ 1299592 h 1424354"/>
              <a:gd name="connsiteX71" fmla="*/ 50662 w 1416401"/>
              <a:gd name="connsiteY71" fmla="*/ 1248508 h 1424354"/>
              <a:gd name="connsiteX72" fmla="*/ 33078 w 1416401"/>
              <a:gd name="connsiteY72" fmla="*/ 1230923 h 1424354"/>
              <a:gd name="connsiteX73" fmla="*/ 21355 w 1416401"/>
              <a:gd name="connsiteY73" fmla="*/ 1189892 h 1424354"/>
              <a:gd name="connsiteX74" fmla="*/ 9632 w 1416401"/>
              <a:gd name="connsiteY74" fmla="*/ 1143000 h 1424354"/>
              <a:gd name="connsiteX75" fmla="*/ 9632 w 1416401"/>
              <a:gd name="connsiteY75" fmla="*/ 943708 h 1424354"/>
              <a:gd name="connsiteX76" fmla="*/ 15493 w 1416401"/>
              <a:gd name="connsiteY76" fmla="*/ 926123 h 1424354"/>
              <a:gd name="connsiteX77" fmla="*/ 21355 w 1416401"/>
              <a:gd name="connsiteY77" fmla="*/ 873369 h 1424354"/>
              <a:gd name="connsiteX78" fmla="*/ 27216 w 1416401"/>
              <a:gd name="connsiteY78" fmla="*/ 855785 h 1424354"/>
              <a:gd name="connsiteX79" fmla="*/ 33078 w 1416401"/>
              <a:gd name="connsiteY79" fmla="*/ 820615 h 1424354"/>
              <a:gd name="connsiteX80" fmla="*/ 50662 w 1416401"/>
              <a:gd name="connsiteY80" fmla="*/ 779585 h 1424354"/>
              <a:gd name="connsiteX81" fmla="*/ 62385 w 1416401"/>
              <a:gd name="connsiteY81" fmla="*/ 738554 h 1424354"/>
              <a:gd name="connsiteX82" fmla="*/ 74108 w 1416401"/>
              <a:gd name="connsiteY82" fmla="*/ 715108 h 1424354"/>
              <a:gd name="connsiteX83" fmla="*/ 85832 w 1416401"/>
              <a:gd name="connsiteY83" fmla="*/ 674077 h 1424354"/>
              <a:gd name="connsiteX84" fmla="*/ 91693 w 1416401"/>
              <a:gd name="connsiteY84" fmla="*/ 656492 h 1424354"/>
              <a:gd name="connsiteX85" fmla="*/ 97555 w 1416401"/>
              <a:gd name="connsiteY85" fmla="*/ 627185 h 1424354"/>
              <a:gd name="connsiteX86" fmla="*/ 103416 w 1416401"/>
              <a:gd name="connsiteY86" fmla="*/ 609600 h 1424354"/>
              <a:gd name="connsiteX87" fmla="*/ 102366 w 1416401"/>
              <a:gd name="connsiteY87" fmla="*/ 546969 h 1424354"/>
              <a:gd name="connsiteX88" fmla="*/ 83418 w 1416401"/>
              <a:gd name="connsiteY88" fmla="*/ 435496 h 1424354"/>
              <a:gd name="connsiteX89" fmla="*/ 83418 w 1416401"/>
              <a:gd name="connsiteY89" fmla="*/ 291480 h 1424354"/>
              <a:gd name="connsiteX90" fmla="*/ 85832 w 1416401"/>
              <a:gd name="connsiteY90" fmla="*/ 263769 h 1424354"/>
              <a:gd name="connsiteX91" fmla="*/ 79970 w 1416401"/>
              <a:gd name="connsiteY91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51924 w 1416401"/>
              <a:gd name="connsiteY54" fmla="*/ 1330569 h 1424354"/>
              <a:gd name="connsiteX55" fmla="*/ 1322616 w 1416401"/>
              <a:gd name="connsiteY55" fmla="*/ 1359877 h 1424354"/>
              <a:gd name="connsiteX56" fmla="*/ 1287447 w 1416401"/>
              <a:gd name="connsiteY56" fmla="*/ 1383323 h 1424354"/>
              <a:gd name="connsiteX57" fmla="*/ 1269862 w 1416401"/>
              <a:gd name="connsiteY57" fmla="*/ 1395046 h 1424354"/>
              <a:gd name="connsiteX58" fmla="*/ 1234693 w 1416401"/>
              <a:gd name="connsiteY58" fmla="*/ 1406769 h 1424354"/>
              <a:gd name="connsiteX59" fmla="*/ 1217108 w 1416401"/>
              <a:gd name="connsiteY59" fmla="*/ 1412631 h 1424354"/>
              <a:gd name="connsiteX60" fmla="*/ 1176078 w 1416401"/>
              <a:gd name="connsiteY60" fmla="*/ 1418492 h 1424354"/>
              <a:gd name="connsiteX61" fmla="*/ 1140908 w 1416401"/>
              <a:gd name="connsiteY61" fmla="*/ 1424354 h 1424354"/>
              <a:gd name="connsiteX62" fmla="*/ 900585 w 1416401"/>
              <a:gd name="connsiteY62" fmla="*/ 1418492 h 1424354"/>
              <a:gd name="connsiteX63" fmla="*/ 883001 w 1416401"/>
              <a:gd name="connsiteY63" fmla="*/ 1412631 h 1424354"/>
              <a:gd name="connsiteX64" fmla="*/ 800939 w 1416401"/>
              <a:gd name="connsiteY64" fmla="*/ 1406769 h 1424354"/>
              <a:gd name="connsiteX65" fmla="*/ 630955 w 1416401"/>
              <a:gd name="connsiteY65" fmla="*/ 1400908 h 1424354"/>
              <a:gd name="connsiteX66" fmla="*/ 572339 w 1416401"/>
              <a:gd name="connsiteY66" fmla="*/ 1395046 h 1424354"/>
              <a:gd name="connsiteX67" fmla="*/ 476812 w 1416401"/>
              <a:gd name="connsiteY67" fmla="*/ 1400908 h 1424354"/>
              <a:gd name="connsiteX68" fmla="*/ 155426 w 1416401"/>
              <a:gd name="connsiteY68" fmla="*/ 1371600 h 1424354"/>
              <a:gd name="connsiteX69" fmla="*/ 83418 w 1416401"/>
              <a:gd name="connsiteY69" fmla="*/ 1299592 h 1424354"/>
              <a:gd name="connsiteX70" fmla="*/ 50662 w 1416401"/>
              <a:gd name="connsiteY70" fmla="*/ 1248508 h 1424354"/>
              <a:gd name="connsiteX71" fmla="*/ 33078 w 1416401"/>
              <a:gd name="connsiteY71" fmla="*/ 1230923 h 1424354"/>
              <a:gd name="connsiteX72" fmla="*/ 21355 w 1416401"/>
              <a:gd name="connsiteY72" fmla="*/ 1189892 h 1424354"/>
              <a:gd name="connsiteX73" fmla="*/ 9632 w 1416401"/>
              <a:gd name="connsiteY73" fmla="*/ 1143000 h 1424354"/>
              <a:gd name="connsiteX74" fmla="*/ 9632 w 1416401"/>
              <a:gd name="connsiteY74" fmla="*/ 943708 h 1424354"/>
              <a:gd name="connsiteX75" fmla="*/ 15493 w 1416401"/>
              <a:gd name="connsiteY75" fmla="*/ 926123 h 1424354"/>
              <a:gd name="connsiteX76" fmla="*/ 21355 w 1416401"/>
              <a:gd name="connsiteY76" fmla="*/ 873369 h 1424354"/>
              <a:gd name="connsiteX77" fmla="*/ 27216 w 1416401"/>
              <a:gd name="connsiteY77" fmla="*/ 855785 h 1424354"/>
              <a:gd name="connsiteX78" fmla="*/ 33078 w 1416401"/>
              <a:gd name="connsiteY78" fmla="*/ 820615 h 1424354"/>
              <a:gd name="connsiteX79" fmla="*/ 50662 w 1416401"/>
              <a:gd name="connsiteY79" fmla="*/ 779585 h 1424354"/>
              <a:gd name="connsiteX80" fmla="*/ 62385 w 1416401"/>
              <a:gd name="connsiteY80" fmla="*/ 738554 h 1424354"/>
              <a:gd name="connsiteX81" fmla="*/ 74108 w 1416401"/>
              <a:gd name="connsiteY81" fmla="*/ 715108 h 1424354"/>
              <a:gd name="connsiteX82" fmla="*/ 85832 w 1416401"/>
              <a:gd name="connsiteY82" fmla="*/ 674077 h 1424354"/>
              <a:gd name="connsiteX83" fmla="*/ 91693 w 1416401"/>
              <a:gd name="connsiteY83" fmla="*/ 656492 h 1424354"/>
              <a:gd name="connsiteX84" fmla="*/ 97555 w 1416401"/>
              <a:gd name="connsiteY84" fmla="*/ 627185 h 1424354"/>
              <a:gd name="connsiteX85" fmla="*/ 103416 w 1416401"/>
              <a:gd name="connsiteY85" fmla="*/ 609600 h 1424354"/>
              <a:gd name="connsiteX86" fmla="*/ 102366 w 1416401"/>
              <a:gd name="connsiteY86" fmla="*/ 546969 h 1424354"/>
              <a:gd name="connsiteX87" fmla="*/ 83418 w 1416401"/>
              <a:gd name="connsiteY87" fmla="*/ 435496 h 1424354"/>
              <a:gd name="connsiteX88" fmla="*/ 83418 w 1416401"/>
              <a:gd name="connsiteY88" fmla="*/ 291480 h 1424354"/>
              <a:gd name="connsiteX89" fmla="*/ 85832 w 1416401"/>
              <a:gd name="connsiteY89" fmla="*/ 263769 h 1424354"/>
              <a:gd name="connsiteX90" fmla="*/ 79970 w 1416401"/>
              <a:gd name="connsiteY90" fmla="*/ 246185 h 1424354"/>
              <a:gd name="connsiteX0" fmla="*/ 79970 w 1416401"/>
              <a:gd name="connsiteY0" fmla="*/ 246185 h 1424354"/>
              <a:gd name="connsiteX1" fmla="*/ 97555 w 1416401"/>
              <a:gd name="connsiteY1" fmla="*/ 193431 h 1424354"/>
              <a:gd name="connsiteX2" fmla="*/ 103416 w 1416401"/>
              <a:gd name="connsiteY2" fmla="*/ 175846 h 1424354"/>
              <a:gd name="connsiteX3" fmla="*/ 109278 w 1416401"/>
              <a:gd name="connsiteY3" fmla="*/ 152400 h 1424354"/>
              <a:gd name="connsiteX4" fmla="*/ 132724 w 1416401"/>
              <a:gd name="connsiteY4" fmla="*/ 117231 h 1424354"/>
              <a:gd name="connsiteX5" fmla="*/ 144447 w 1416401"/>
              <a:gd name="connsiteY5" fmla="*/ 99646 h 1424354"/>
              <a:gd name="connsiteX6" fmla="*/ 197201 w 1416401"/>
              <a:gd name="connsiteY6" fmla="*/ 70338 h 1424354"/>
              <a:gd name="connsiteX7" fmla="*/ 226508 w 1416401"/>
              <a:gd name="connsiteY7" fmla="*/ 52754 h 1424354"/>
              <a:gd name="connsiteX8" fmla="*/ 261678 w 1416401"/>
              <a:gd name="connsiteY8" fmla="*/ 41031 h 1424354"/>
              <a:gd name="connsiteX9" fmla="*/ 308570 w 1416401"/>
              <a:gd name="connsiteY9" fmla="*/ 23446 h 1424354"/>
              <a:gd name="connsiteX10" fmla="*/ 326155 w 1416401"/>
              <a:gd name="connsiteY10" fmla="*/ 17585 h 1424354"/>
              <a:gd name="connsiteX11" fmla="*/ 367185 w 1416401"/>
              <a:gd name="connsiteY11" fmla="*/ 11723 h 1424354"/>
              <a:gd name="connsiteX12" fmla="*/ 490278 w 1416401"/>
              <a:gd name="connsiteY12" fmla="*/ 0 h 1424354"/>
              <a:gd name="connsiteX13" fmla="*/ 607508 w 1416401"/>
              <a:gd name="connsiteY13" fmla="*/ 11723 h 1424354"/>
              <a:gd name="connsiteX14" fmla="*/ 625093 w 1416401"/>
              <a:gd name="connsiteY14" fmla="*/ 17585 h 1424354"/>
              <a:gd name="connsiteX15" fmla="*/ 671985 w 1416401"/>
              <a:gd name="connsiteY15" fmla="*/ 29308 h 1424354"/>
              <a:gd name="connsiteX16" fmla="*/ 695432 w 1416401"/>
              <a:gd name="connsiteY16" fmla="*/ 35169 h 1424354"/>
              <a:gd name="connsiteX17" fmla="*/ 718878 w 1416401"/>
              <a:gd name="connsiteY17" fmla="*/ 46892 h 1424354"/>
              <a:gd name="connsiteX18" fmla="*/ 754047 w 1416401"/>
              <a:gd name="connsiteY18" fmla="*/ 58615 h 1424354"/>
              <a:gd name="connsiteX19" fmla="*/ 771632 w 1416401"/>
              <a:gd name="connsiteY19" fmla="*/ 70338 h 1424354"/>
              <a:gd name="connsiteX20" fmla="*/ 789216 w 1416401"/>
              <a:gd name="connsiteY20" fmla="*/ 87923 h 1424354"/>
              <a:gd name="connsiteX21" fmla="*/ 824385 w 1416401"/>
              <a:gd name="connsiteY21" fmla="*/ 99646 h 1424354"/>
              <a:gd name="connsiteX22" fmla="*/ 841970 w 1416401"/>
              <a:gd name="connsiteY22" fmla="*/ 117231 h 1424354"/>
              <a:gd name="connsiteX23" fmla="*/ 847832 w 1416401"/>
              <a:gd name="connsiteY23" fmla="*/ 134815 h 1424354"/>
              <a:gd name="connsiteX24" fmla="*/ 865416 w 1416401"/>
              <a:gd name="connsiteY24" fmla="*/ 140677 h 1424354"/>
              <a:gd name="connsiteX25" fmla="*/ 906447 w 1416401"/>
              <a:gd name="connsiteY25" fmla="*/ 175846 h 1424354"/>
              <a:gd name="connsiteX26" fmla="*/ 918170 w 1416401"/>
              <a:gd name="connsiteY26" fmla="*/ 193431 h 1424354"/>
              <a:gd name="connsiteX27" fmla="*/ 935755 w 1416401"/>
              <a:gd name="connsiteY27" fmla="*/ 205154 h 1424354"/>
              <a:gd name="connsiteX28" fmla="*/ 959201 w 1416401"/>
              <a:gd name="connsiteY28" fmla="*/ 222738 h 1424354"/>
              <a:gd name="connsiteX29" fmla="*/ 976785 w 1416401"/>
              <a:gd name="connsiteY29" fmla="*/ 234462 h 1424354"/>
              <a:gd name="connsiteX30" fmla="*/ 994370 w 1416401"/>
              <a:gd name="connsiteY30" fmla="*/ 257908 h 1424354"/>
              <a:gd name="connsiteX31" fmla="*/ 1035401 w 1416401"/>
              <a:gd name="connsiteY31" fmla="*/ 281354 h 1424354"/>
              <a:gd name="connsiteX32" fmla="*/ 1058847 w 1416401"/>
              <a:gd name="connsiteY32" fmla="*/ 310662 h 1424354"/>
              <a:gd name="connsiteX33" fmla="*/ 1099878 w 1416401"/>
              <a:gd name="connsiteY33" fmla="*/ 345831 h 1424354"/>
              <a:gd name="connsiteX34" fmla="*/ 1129185 w 1416401"/>
              <a:gd name="connsiteY34" fmla="*/ 386862 h 1424354"/>
              <a:gd name="connsiteX35" fmla="*/ 1135047 w 1416401"/>
              <a:gd name="connsiteY35" fmla="*/ 404446 h 1424354"/>
              <a:gd name="connsiteX36" fmla="*/ 1170216 w 1416401"/>
              <a:gd name="connsiteY36" fmla="*/ 445477 h 1424354"/>
              <a:gd name="connsiteX37" fmla="*/ 1187801 w 1416401"/>
              <a:gd name="connsiteY37" fmla="*/ 468923 h 1424354"/>
              <a:gd name="connsiteX38" fmla="*/ 1211247 w 1416401"/>
              <a:gd name="connsiteY38" fmla="*/ 504092 h 1424354"/>
              <a:gd name="connsiteX39" fmla="*/ 1240555 w 1416401"/>
              <a:gd name="connsiteY39" fmla="*/ 545123 h 1424354"/>
              <a:gd name="connsiteX40" fmla="*/ 1264001 w 1416401"/>
              <a:gd name="connsiteY40" fmla="*/ 592015 h 1424354"/>
              <a:gd name="connsiteX41" fmla="*/ 1269862 w 1416401"/>
              <a:gd name="connsiteY41" fmla="*/ 609600 h 1424354"/>
              <a:gd name="connsiteX42" fmla="*/ 1287447 w 1416401"/>
              <a:gd name="connsiteY42" fmla="*/ 638908 h 1424354"/>
              <a:gd name="connsiteX43" fmla="*/ 1299170 w 1416401"/>
              <a:gd name="connsiteY43" fmla="*/ 662354 h 1424354"/>
              <a:gd name="connsiteX44" fmla="*/ 1316755 w 1416401"/>
              <a:gd name="connsiteY44" fmla="*/ 679938 h 1424354"/>
              <a:gd name="connsiteX45" fmla="*/ 1340201 w 1416401"/>
              <a:gd name="connsiteY45" fmla="*/ 720969 h 1424354"/>
              <a:gd name="connsiteX46" fmla="*/ 1351924 w 1416401"/>
              <a:gd name="connsiteY46" fmla="*/ 744415 h 1424354"/>
              <a:gd name="connsiteX47" fmla="*/ 1357785 w 1416401"/>
              <a:gd name="connsiteY47" fmla="*/ 762000 h 1424354"/>
              <a:gd name="connsiteX48" fmla="*/ 1369508 w 1416401"/>
              <a:gd name="connsiteY48" fmla="*/ 779585 h 1424354"/>
              <a:gd name="connsiteX49" fmla="*/ 1381232 w 1416401"/>
              <a:gd name="connsiteY49" fmla="*/ 808892 h 1424354"/>
              <a:gd name="connsiteX50" fmla="*/ 1398816 w 1416401"/>
              <a:gd name="connsiteY50" fmla="*/ 885092 h 1424354"/>
              <a:gd name="connsiteX51" fmla="*/ 1410539 w 1416401"/>
              <a:gd name="connsiteY51" fmla="*/ 955431 h 1424354"/>
              <a:gd name="connsiteX52" fmla="*/ 1416401 w 1416401"/>
              <a:gd name="connsiteY52" fmla="*/ 973015 h 1424354"/>
              <a:gd name="connsiteX53" fmla="*/ 1410539 w 1416401"/>
              <a:gd name="connsiteY53" fmla="*/ 1125415 h 1424354"/>
              <a:gd name="connsiteX54" fmla="*/ 1322616 w 1416401"/>
              <a:gd name="connsiteY54" fmla="*/ 1359877 h 1424354"/>
              <a:gd name="connsiteX55" fmla="*/ 1287447 w 1416401"/>
              <a:gd name="connsiteY55" fmla="*/ 1383323 h 1424354"/>
              <a:gd name="connsiteX56" fmla="*/ 1269862 w 1416401"/>
              <a:gd name="connsiteY56" fmla="*/ 1395046 h 1424354"/>
              <a:gd name="connsiteX57" fmla="*/ 1234693 w 1416401"/>
              <a:gd name="connsiteY57" fmla="*/ 1406769 h 1424354"/>
              <a:gd name="connsiteX58" fmla="*/ 1217108 w 1416401"/>
              <a:gd name="connsiteY58" fmla="*/ 1412631 h 1424354"/>
              <a:gd name="connsiteX59" fmla="*/ 1176078 w 1416401"/>
              <a:gd name="connsiteY59" fmla="*/ 1418492 h 1424354"/>
              <a:gd name="connsiteX60" fmla="*/ 1140908 w 1416401"/>
              <a:gd name="connsiteY60" fmla="*/ 1424354 h 1424354"/>
              <a:gd name="connsiteX61" fmla="*/ 900585 w 1416401"/>
              <a:gd name="connsiteY61" fmla="*/ 1418492 h 1424354"/>
              <a:gd name="connsiteX62" fmla="*/ 883001 w 1416401"/>
              <a:gd name="connsiteY62" fmla="*/ 1412631 h 1424354"/>
              <a:gd name="connsiteX63" fmla="*/ 800939 w 1416401"/>
              <a:gd name="connsiteY63" fmla="*/ 1406769 h 1424354"/>
              <a:gd name="connsiteX64" fmla="*/ 630955 w 1416401"/>
              <a:gd name="connsiteY64" fmla="*/ 1400908 h 1424354"/>
              <a:gd name="connsiteX65" fmla="*/ 572339 w 1416401"/>
              <a:gd name="connsiteY65" fmla="*/ 1395046 h 1424354"/>
              <a:gd name="connsiteX66" fmla="*/ 476812 w 1416401"/>
              <a:gd name="connsiteY66" fmla="*/ 1400908 h 1424354"/>
              <a:gd name="connsiteX67" fmla="*/ 155426 w 1416401"/>
              <a:gd name="connsiteY67" fmla="*/ 1371600 h 1424354"/>
              <a:gd name="connsiteX68" fmla="*/ 83418 w 1416401"/>
              <a:gd name="connsiteY68" fmla="*/ 1299592 h 1424354"/>
              <a:gd name="connsiteX69" fmla="*/ 50662 w 1416401"/>
              <a:gd name="connsiteY69" fmla="*/ 1248508 h 1424354"/>
              <a:gd name="connsiteX70" fmla="*/ 33078 w 1416401"/>
              <a:gd name="connsiteY70" fmla="*/ 1230923 h 1424354"/>
              <a:gd name="connsiteX71" fmla="*/ 21355 w 1416401"/>
              <a:gd name="connsiteY71" fmla="*/ 1189892 h 1424354"/>
              <a:gd name="connsiteX72" fmla="*/ 9632 w 1416401"/>
              <a:gd name="connsiteY72" fmla="*/ 1143000 h 1424354"/>
              <a:gd name="connsiteX73" fmla="*/ 9632 w 1416401"/>
              <a:gd name="connsiteY73" fmla="*/ 943708 h 1424354"/>
              <a:gd name="connsiteX74" fmla="*/ 15493 w 1416401"/>
              <a:gd name="connsiteY74" fmla="*/ 926123 h 1424354"/>
              <a:gd name="connsiteX75" fmla="*/ 21355 w 1416401"/>
              <a:gd name="connsiteY75" fmla="*/ 873369 h 1424354"/>
              <a:gd name="connsiteX76" fmla="*/ 27216 w 1416401"/>
              <a:gd name="connsiteY76" fmla="*/ 855785 h 1424354"/>
              <a:gd name="connsiteX77" fmla="*/ 33078 w 1416401"/>
              <a:gd name="connsiteY77" fmla="*/ 820615 h 1424354"/>
              <a:gd name="connsiteX78" fmla="*/ 50662 w 1416401"/>
              <a:gd name="connsiteY78" fmla="*/ 779585 h 1424354"/>
              <a:gd name="connsiteX79" fmla="*/ 62385 w 1416401"/>
              <a:gd name="connsiteY79" fmla="*/ 738554 h 1424354"/>
              <a:gd name="connsiteX80" fmla="*/ 74108 w 1416401"/>
              <a:gd name="connsiteY80" fmla="*/ 715108 h 1424354"/>
              <a:gd name="connsiteX81" fmla="*/ 85832 w 1416401"/>
              <a:gd name="connsiteY81" fmla="*/ 674077 h 1424354"/>
              <a:gd name="connsiteX82" fmla="*/ 91693 w 1416401"/>
              <a:gd name="connsiteY82" fmla="*/ 656492 h 1424354"/>
              <a:gd name="connsiteX83" fmla="*/ 97555 w 1416401"/>
              <a:gd name="connsiteY83" fmla="*/ 627185 h 1424354"/>
              <a:gd name="connsiteX84" fmla="*/ 103416 w 1416401"/>
              <a:gd name="connsiteY84" fmla="*/ 609600 h 1424354"/>
              <a:gd name="connsiteX85" fmla="*/ 102366 w 1416401"/>
              <a:gd name="connsiteY85" fmla="*/ 546969 h 1424354"/>
              <a:gd name="connsiteX86" fmla="*/ 83418 w 1416401"/>
              <a:gd name="connsiteY86" fmla="*/ 435496 h 1424354"/>
              <a:gd name="connsiteX87" fmla="*/ 83418 w 1416401"/>
              <a:gd name="connsiteY87" fmla="*/ 291480 h 1424354"/>
              <a:gd name="connsiteX88" fmla="*/ 85832 w 1416401"/>
              <a:gd name="connsiteY88" fmla="*/ 263769 h 1424354"/>
              <a:gd name="connsiteX89" fmla="*/ 79970 w 1416401"/>
              <a:gd name="connsiteY89" fmla="*/ 246185 h 1424354"/>
              <a:gd name="connsiteX0" fmla="*/ 79970 w 1424802"/>
              <a:gd name="connsiteY0" fmla="*/ 246185 h 1424354"/>
              <a:gd name="connsiteX1" fmla="*/ 97555 w 1424802"/>
              <a:gd name="connsiteY1" fmla="*/ 193431 h 1424354"/>
              <a:gd name="connsiteX2" fmla="*/ 103416 w 1424802"/>
              <a:gd name="connsiteY2" fmla="*/ 175846 h 1424354"/>
              <a:gd name="connsiteX3" fmla="*/ 109278 w 1424802"/>
              <a:gd name="connsiteY3" fmla="*/ 152400 h 1424354"/>
              <a:gd name="connsiteX4" fmla="*/ 132724 w 1424802"/>
              <a:gd name="connsiteY4" fmla="*/ 117231 h 1424354"/>
              <a:gd name="connsiteX5" fmla="*/ 144447 w 1424802"/>
              <a:gd name="connsiteY5" fmla="*/ 99646 h 1424354"/>
              <a:gd name="connsiteX6" fmla="*/ 197201 w 1424802"/>
              <a:gd name="connsiteY6" fmla="*/ 70338 h 1424354"/>
              <a:gd name="connsiteX7" fmla="*/ 226508 w 1424802"/>
              <a:gd name="connsiteY7" fmla="*/ 52754 h 1424354"/>
              <a:gd name="connsiteX8" fmla="*/ 261678 w 1424802"/>
              <a:gd name="connsiteY8" fmla="*/ 41031 h 1424354"/>
              <a:gd name="connsiteX9" fmla="*/ 308570 w 1424802"/>
              <a:gd name="connsiteY9" fmla="*/ 23446 h 1424354"/>
              <a:gd name="connsiteX10" fmla="*/ 326155 w 1424802"/>
              <a:gd name="connsiteY10" fmla="*/ 17585 h 1424354"/>
              <a:gd name="connsiteX11" fmla="*/ 367185 w 1424802"/>
              <a:gd name="connsiteY11" fmla="*/ 11723 h 1424354"/>
              <a:gd name="connsiteX12" fmla="*/ 490278 w 1424802"/>
              <a:gd name="connsiteY12" fmla="*/ 0 h 1424354"/>
              <a:gd name="connsiteX13" fmla="*/ 607508 w 1424802"/>
              <a:gd name="connsiteY13" fmla="*/ 11723 h 1424354"/>
              <a:gd name="connsiteX14" fmla="*/ 625093 w 1424802"/>
              <a:gd name="connsiteY14" fmla="*/ 17585 h 1424354"/>
              <a:gd name="connsiteX15" fmla="*/ 671985 w 1424802"/>
              <a:gd name="connsiteY15" fmla="*/ 29308 h 1424354"/>
              <a:gd name="connsiteX16" fmla="*/ 695432 w 1424802"/>
              <a:gd name="connsiteY16" fmla="*/ 35169 h 1424354"/>
              <a:gd name="connsiteX17" fmla="*/ 718878 w 1424802"/>
              <a:gd name="connsiteY17" fmla="*/ 46892 h 1424354"/>
              <a:gd name="connsiteX18" fmla="*/ 754047 w 1424802"/>
              <a:gd name="connsiteY18" fmla="*/ 58615 h 1424354"/>
              <a:gd name="connsiteX19" fmla="*/ 771632 w 1424802"/>
              <a:gd name="connsiteY19" fmla="*/ 70338 h 1424354"/>
              <a:gd name="connsiteX20" fmla="*/ 789216 w 1424802"/>
              <a:gd name="connsiteY20" fmla="*/ 87923 h 1424354"/>
              <a:gd name="connsiteX21" fmla="*/ 824385 w 1424802"/>
              <a:gd name="connsiteY21" fmla="*/ 99646 h 1424354"/>
              <a:gd name="connsiteX22" fmla="*/ 841970 w 1424802"/>
              <a:gd name="connsiteY22" fmla="*/ 117231 h 1424354"/>
              <a:gd name="connsiteX23" fmla="*/ 847832 w 1424802"/>
              <a:gd name="connsiteY23" fmla="*/ 134815 h 1424354"/>
              <a:gd name="connsiteX24" fmla="*/ 865416 w 1424802"/>
              <a:gd name="connsiteY24" fmla="*/ 140677 h 1424354"/>
              <a:gd name="connsiteX25" fmla="*/ 906447 w 1424802"/>
              <a:gd name="connsiteY25" fmla="*/ 175846 h 1424354"/>
              <a:gd name="connsiteX26" fmla="*/ 918170 w 1424802"/>
              <a:gd name="connsiteY26" fmla="*/ 193431 h 1424354"/>
              <a:gd name="connsiteX27" fmla="*/ 935755 w 1424802"/>
              <a:gd name="connsiteY27" fmla="*/ 205154 h 1424354"/>
              <a:gd name="connsiteX28" fmla="*/ 959201 w 1424802"/>
              <a:gd name="connsiteY28" fmla="*/ 222738 h 1424354"/>
              <a:gd name="connsiteX29" fmla="*/ 976785 w 1424802"/>
              <a:gd name="connsiteY29" fmla="*/ 234462 h 1424354"/>
              <a:gd name="connsiteX30" fmla="*/ 994370 w 1424802"/>
              <a:gd name="connsiteY30" fmla="*/ 257908 h 1424354"/>
              <a:gd name="connsiteX31" fmla="*/ 1035401 w 1424802"/>
              <a:gd name="connsiteY31" fmla="*/ 281354 h 1424354"/>
              <a:gd name="connsiteX32" fmla="*/ 1058847 w 1424802"/>
              <a:gd name="connsiteY32" fmla="*/ 310662 h 1424354"/>
              <a:gd name="connsiteX33" fmla="*/ 1099878 w 1424802"/>
              <a:gd name="connsiteY33" fmla="*/ 345831 h 1424354"/>
              <a:gd name="connsiteX34" fmla="*/ 1129185 w 1424802"/>
              <a:gd name="connsiteY34" fmla="*/ 386862 h 1424354"/>
              <a:gd name="connsiteX35" fmla="*/ 1135047 w 1424802"/>
              <a:gd name="connsiteY35" fmla="*/ 404446 h 1424354"/>
              <a:gd name="connsiteX36" fmla="*/ 1170216 w 1424802"/>
              <a:gd name="connsiteY36" fmla="*/ 445477 h 1424354"/>
              <a:gd name="connsiteX37" fmla="*/ 1187801 w 1424802"/>
              <a:gd name="connsiteY37" fmla="*/ 468923 h 1424354"/>
              <a:gd name="connsiteX38" fmla="*/ 1211247 w 1424802"/>
              <a:gd name="connsiteY38" fmla="*/ 504092 h 1424354"/>
              <a:gd name="connsiteX39" fmla="*/ 1240555 w 1424802"/>
              <a:gd name="connsiteY39" fmla="*/ 545123 h 1424354"/>
              <a:gd name="connsiteX40" fmla="*/ 1264001 w 1424802"/>
              <a:gd name="connsiteY40" fmla="*/ 592015 h 1424354"/>
              <a:gd name="connsiteX41" fmla="*/ 1269862 w 1424802"/>
              <a:gd name="connsiteY41" fmla="*/ 609600 h 1424354"/>
              <a:gd name="connsiteX42" fmla="*/ 1287447 w 1424802"/>
              <a:gd name="connsiteY42" fmla="*/ 638908 h 1424354"/>
              <a:gd name="connsiteX43" fmla="*/ 1299170 w 1424802"/>
              <a:gd name="connsiteY43" fmla="*/ 662354 h 1424354"/>
              <a:gd name="connsiteX44" fmla="*/ 1316755 w 1424802"/>
              <a:gd name="connsiteY44" fmla="*/ 679938 h 1424354"/>
              <a:gd name="connsiteX45" fmla="*/ 1340201 w 1424802"/>
              <a:gd name="connsiteY45" fmla="*/ 720969 h 1424354"/>
              <a:gd name="connsiteX46" fmla="*/ 1351924 w 1424802"/>
              <a:gd name="connsiteY46" fmla="*/ 744415 h 1424354"/>
              <a:gd name="connsiteX47" fmla="*/ 1357785 w 1424802"/>
              <a:gd name="connsiteY47" fmla="*/ 762000 h 1424354"/>
              <a:gd name="connsiteX48" fmla="*/ 1369508 w 1424802"/>
              <a:gd name="connsiteY48" fmla="*/ 779585 h 1424354"/>
              <a:gd name="connsiteX49" fmla="*/ 1381232 w 1424802"/>
              <a:gd name="connsiteY49" fmla="*/ 808892 h 1424354"/>
              <a:gd name="connsiteX50" fmla="*/ 1398816 w 1424802"/>
              <a:gd name="connsiteY50" fmla="*/ 885092 h 1424354"/>
              <a:gd name="connsiteX51" fmla="*/ 1410539 w 1424802"/>
              <a:gd name="connsiteY51" fmla="*/ 955431 h 1424354"/>
              <a:gd name="connsiteX52" fmla="*/ 1416401 w 1424802"/>
              <a:gd name="connsiteY52" fmla="*/ 973015 h 1424354"/>
              <a:gd name="connsiteX53" fmla="*/ 1410539 w 1424802"/>
              <a:gd name="connsiteY53" fmla="*/ 1125415 h 1424354"/>
              <a:gd name="connsiteX54" fmla="*/ 1404287 w 1424802"/>
              <a:gd name="connsiteY54" fmla="*/ 1249041 h 1424354"/>
              <a:gd name="connsiteX55" fmla="*/ 1287447 w 1424802"/>
              <a:gd name="connsiteY55" fmla="*/ 1383323 h 1424354"/>
              <a:gd name="connsiteX56" fmla="*/ 1269862 w 1424802"/>
              <a:gd name="connsiteY56" fmla="*/ 1395046 h 1424354"/>
              <a:gd name="connsiteX57" fmla="*/ 1234693 w 1424802"/>
              <a:gd name="connsiteY57" fmla="*/ 1406769 h 1424354"/>
              <a:gd name="connsiteX58" fmla="*/ 1217108 w 1424802"/>
              <a:gd name="connsiteY58" fmla="*/ 1412631 h 1424354"/>
              <a:gd name="connsiteX59" fmla="*/ 1176078 w 1424802"/>
              <a:gd name="connsiteY59" fmla="*/ 1418492 h 1424354"/>
              <a:gd name="connsiteX60" fmla="*/ 1140908 w 1424802"/>
              <a:gd name="connsiteY60" fmla="*/ 1424354 h 1424354"/>
              <a:gd name="connsiteX61" fmla="*/ 900585 w 1424802"/>
              <a:gd name="connsiteY61" fmla="*/ 1418492 h 1424354"/>
              <a:gd name="connsiteX62" fmla="*/ 883001 w 1424802"/>
              <a:gd name="connsiteY62" fmla="*/ 1412631 h 1424354"/>
              <a:gd name="connsiteX63" fmla="*/ 800939 w 1424802"/>
              <a:gd name="connsiteY63" fmla="*/ 1406769 h 1424354"/>
              <a:gd name="connsiteX64" fmla="*/ 630955 w 1424802"/>
              <a:gd name="connsiteY64" fmla="*/ 1400908 h 1424354"/>
              <a:gd name="connsiteX65" fmla="*/ 572339 w 1424802"/>
              <a:gd name="connsiteY65" fmla="*/ 1395046 h 1424354"/>
              <a:gd name="connsiteX66" fmla="*/ 476812 w 1424802"/>
              <a:gd name="connsiteY66" fmla="*/ 1400908 h 1424354"/>
              <a:gd name="connsiteX67" fmla="*/ 155426 w 1424802"/>
              <a:gd name="connsiteY67" fmla="*/ 1371600 h 1424354"/>
              <a:gd name="connsiteX68" fmla="*/ 83418 w 1424802"/>
              <a:gd name="connsiteY68" fmla="*/ 1299592 h 1424354"/>
              <a:gd name="connsiteX69" fmla="*/ 50662 w 1424802"/>
              <a:gd name="connsiteY69" fmla="*/ 1248508 h 1424354"/>
              <a:gd name="connsiteX70" fmla="*/ 33078 w 1424802"/>
              <a:gd name="connsiteY70" fmla="*/ 1230923 h 1424354"/>
              <a:gd name="connsiteX71" fmla="*/ 21355 w 1424802"/>
              <a:gd name="connsiteY71" fmla="*/ 1189892 h 1424354"/>
              <a:gd name="connsiteX72" fmla="*/ 9632 w 1424802"/>
              <a:gd name="connsiteY72" fmla="*/ 1143000 h 1424354"/>
              <a:gd name="connsiteX73" fmla="*/ 9632 w 1424802"/>
              <a:gd name="connsiteY73" fmla="*/ 943708 h 1424354"/>
              <a:gd name="connsiteX74" fmla="*/ 15493 w 1424802"/>
              <a:gd name="connsiteY74" fmla="*/ 926123 h 1424354"/>
              <a:gd name="connsiteX75" fmla="*/ 21355 w 1424802"/>
              <a:gd name="connsiteY75" fmla="*/ 873369 h 1424354"/>
              <a:gd name="connsiteX76" fmla="*/ 27216 w 1424802"/>
              <a:gd name="connsiteY76" fmla="*/ 855785 h 1424354"/>
              <a:gd name="connsiteX77" fmla="*/ 33078 w 1424802"/>
              <a:gd name="connsiteY77" fmla="*/ 820615 h 1424354"/>
              <a:gd name="connsiteX78" fmla="*/ 50662 w 1424802"/>
              <a:gd name="connsiteY78" fmla="*/ 779585 h 1424354"/>
              <a:gd name="connsiteX79" fmla="*/ 62385 w 1424802"/>
              <a:gd name="connsiteY79" fmla="*/ 738554 h 1424354"/>
              <a:gd name="connsiteX80" fmla="*/ 74108 w 1424802"/>
              <a:gd name="connsiteY80" fmla="*/ 715108 h 1424354"/>
              <a:gd name="connsiteX81" fmla="*/ 85832 w 1424802"/>
              <a:gd name="connsiteY81" fmla="*/ 674077 h 1424354"/>
              <a:gd name="connsiteX82" fmla="*/ 91693 w 1424802"/>
              <a:gd name="connsiteY82" fmla="*/ 656492 h 1424354"/>
              <a:gd name="connsiteX83" fmla="*/ 97555 w 1424802"/>
              <a:gd name="connsiteY83" fmla="*/ 627185 h 1424354"/>
              <a:gd name="connsiteX84" fmla="*/ 103416 w 1424802"/>
              <a:gd name="connsiteY84" fmla="*/ 609600 h 1424354"/>
              <a:gd name="connsiteX85" fmla="*/ 102366 w 1424802"/>
              <a:gd name="connsiteY85" fmla="*/ 546969 h 1424354"/>
              <a:gd name="connsiteX86" fmla="*/ 83418 w 1424802"/>
              <a:gd name="connsiteY86" fmla="*/ 435496 h 1424354"/>
              <a:gd name="connsiteX87" fmla="*/ 83418 w 1424802"/>
              <a:gd name="connsiteY87" fmla="*/ 291480 h 1424354"/>
              <a:gd name="connsiteX88" fmla="*/ 85832 w 1424802"/>
              <a:gd name="connsiteY88" fmla="*/ 263769 h 1424354"/>
              <a:gd name="connsiteX89" fmla="*/ 79970 w 1424802"/>
              <a:gd name="connsiteY89" fmla="*/ 246185 h 1424354"/>
              <a:gd name="connsiteX0" fmla="*/ 79970 w 1424802"/>
              <a:gd name="connsiteY0" fmla="*/ 246185 h 1424354"/>
              <a:gd name="connsiteX1" fmla="*/ 97555 w 1424802"/>
              <a:gd name="connsiteY1" fmla="*/ 193431 h 1424354"/>
              <a:gd name="connsiteX2" fmla="*/ 103416 w 1424802"/>
              <a:gd name="connsiteY2" fmla="*/ 175846 h 1424354"/>
              <a:gd name="connsiteX3" fmla="*/ 109278 w 1424802"/>
              <a:gd name="connsiteY3" fmla="*/ 152400 h 1424354"/>
              <a:gd name="connsiteX4" fmla="*/ 132724 w 1424802"/>
              <a:gd name="connsiteY4" fmla="*/ 117231 h 1424354"/>
              <a:gd name="connsiteX5" fmla="*/ 144447 w 1424802"/>
              <a:gd name="connsiteY5" fmla="*/ 99646 h 1424354"/>
              <a:gd name="connsiteX6" fmla="*/ 197201 w 1424802"/>
              <a:gd name="connsiteY6" fmla="*/ 70338 h 1424354"/>
              <a:gd name="connsiteX7" fmla="*/ 226508 w 1424802"/>
              <a:gd name="connsiteY7" fmla="*/ 52754 h 1424354"/>
              <a:gd name="connsiteX8" fmla="*/ 261678 w 1424802"/>
              <a:gd name="connsiteY8" fmla="*/ 41031 h 1424354"/>
              <a:gd name="connsiteX9" fmla="*/ 308570 w 1424802"/>
              <a:gd name="connsiteY9" fmla="*/ 23446 h 1424354"/>
              <a:gd name="connsiteX10" fmla="*/ 326155 w 1424802"/>
              <a:gd name="connsiteY10" fmla="*/ 17585 h 1424354"/>
              <a:gd name="connsiteX11" fmla="*/ 367185 w 1424802"/>
              <a:gd name="connsiteY11" fmla="*/ 11723 h 1424354"/>
              <a:gd name="connsiteX12" fmla="*/ 490278 w 1424802"/>
              <a:gd name="connsiteY12" fmla="*/ 0 h 1424354"/>
              <a:gd name="connsiteX13" fmla="*/ 607508 w 1424802"/>
              <a:gd name="connsiteY13" fmla="*/ 11723 h 1424354"/>
              <a:gd name="connsiteX14" fmla="*/ 625093 w 1424802"/>
              <a:gd name="connsiteY14" fmla="*/ 17585 h 1424354"/>
              <a:gd name="connsiteX15" fmla="*/ 671985 w 1424802"/>
              <a:gd name="connsiteY15" fmla="*/ 29308 h 1424354"/>
              <a:gd name="connsiteX16" fmla="*/ 695432 w 1424802"/>
              <a:gd name="connsiteY16" fmla="*/ 35169 h 1424354"/>
              <a:gd name="connsiteX17" fmla="*/ 718878 w 1424802"/>
              <a:gd name="connsiteY17" fmla="*/ 46892 h 1424354"/>
              <a:gd name="connsiteX18" fmla="*/ 754047 w 1424802"/>
              <a:gd name="connsiteY18" fmla="*/ 58615 h 1424354"/>
              <a:gd name="connsiteX19" fmla="*/ 771632 w 1424802"/>
              <a:gd name="connsiteY19" fmla="*/ 70338 h 1424354"/>
              <a:gd name="connsiteX20" fmla="*/ 789216 w 1424802"/>
              <a:gd name="connsiteY20" fmla="*/ 87923 h 1424354"/>
              <a:gd name="connsiteX21" fmla="*/ 824385 w 1424802"/>
              <a:gd name="connsiteY21" fmla="*/ 99646 h 1424354"/>
              <a:gd name="connsiteX22" fmla="*/ 841970 w 1424802"/>
              <a:gd name="connsiteY22" fmla="*/ 117231 h 1424354"/>
              <a:gd name="connsiteX23" fmla="*/ 847832 w 1424802"/>
              <a:gd name="connsiteY23" fmla="*/ 134815 h 1424354"/>
              <a:gd name="connsiteX24" fmla="*/ 865416 w 1424802"/>
              <a:gd name="connsiteY24" fmla="*/ 140677 h 1424354"/>
              <a:gd name="connsiteX25" fmla="*/ 906447 w 1424802"/>
              <a:gd name="connsiteY25" fmla="*/ 175846 h 1424354"/>
              <a:gd name="connsiteX26" fmla="*/ 918170 w 1424802"/>
              <a:gd name="connsiteY26" fmla="*/ 193431 h 1424354"/>
              <a:gd name="connsiteX27" fmla="*/ 935755 w 1424802"/>
              <a:gd name="connsiteY27" fmla="*/ 205154 h 1424354"/>
              <a:gd name="connsiteX28" fmla="*/ 959201 w 1424802"/>
              <a:gd name="connsiteY28" fmla="*/ 222738 h 1424354"/>
              <a:gd name="connsiteX29" fmla="*/ 976785 w 1424802"/>
              <a:gd name="connsiteY29" fmla="*/ 234462 h 1424354"/>
              <a:gd name="connsiteX30" fmla="*/ 994370 w 1424802"/>
              <a:gd name="connsiteY30" fmla="*/ 257908 h 1424354"/>
              <a:gd name="connsiteX31" fmla="*/ 1035401 w 1424802"/>
              <a:gd name="connsiteY31" fmla="*/ 281354 h 1424354"/>
              <a:gd name="connsiteX32" fmla="*/ 1058847 w 1424802"/>
              <a:gd name="connsiteY32" fmla="*/ 310662 h 1424354"/>
              <a:gd name="connsiteX33" fmla="*/ 1099878 w 1424802"/>
              <a:gd name="connsiteY33" fmla="*/ 345831 h 1424354"/>
              <a:gd name="connsiteX34" fmla="*/ 1129185 w 1424802"/>
              <a:gd name="connsiteY34" fmla="*/ 386862 h 1424354"/>
              <a:gd name="connsiteX35" fmla="*/ 1135047 w 1424802"/>
              <a:gd name="connsiteY35" fmla="*/ 404446 h 1424354"/>
              <a:gd name="connsiteX36" fmla="*/ 1170216 w 1424802"/>
              <a:gd name="connsiteY36" fmla="*/ 445477 h 1424354"/>
              <a:gd name="connsiteX37" fmla="*/ 1187801 w 1424802"/>
              <a:gd name="connsiteY37" fmla="*/ 468923 h 1424354"/>
              <a:gd name="connsiteX38" fmla="*/ 1211247 w 1424802"/>
              <a:gd name="connsiteY38" fmla="*/ 504092 h 1424354"/>
              <a:gd name="connsiteX39" fmla="*/ 1240555 w 1424802"/>
              <a:gd name="connsiteY39" fmla="*/ 545123 h 1424354"/>
              <a:gd name="connsiteX40" fmla="*/ 1264001 w 1424802"/>
              <a:gd name="connsiteY40" fmla="*/ 592015 h 1424354"/>
              <a:gd name="connsiteX41" fmla="*/ 1269862 w 1424802"/>
              <a:gd name="connsiteY41" fmla="*/ 609600 h 1424354"/>
              <a:gd name="connsiteX42" fmla="*/ 1287447 w 1424802"/>
              <a:gd name="connsiteY42" fmla="*/ 638908 h 1424354"/>
              <a:gd name="connsiteX43" fmla="*/ 1299170 w 1424802"/>
              <a:gd name="connsiteY43" fmla="*/ 662354 h 1424354"/>
              <a:gd name="connsiteX44" fmla="*/ 1316755 w 1424802"/>
              <a:gd name="connsiteY44" fmla="*/ 679938 h 1424354"/>
              <a:gd name="connsiteX45" fmla="*/ 1340201 w 1424802"/>
              <a:gd name="connsiteY45" fmla="*/ 720969 h 1424354"/>
              <a:gd name="connsiteX46" fmla="*/ 1351924 w 1424802"/>
              <a:gd name="connsiteY46" fmla="*/ 744415 h 1424354"/>
              <a:gd name="connsiteX47" fmla="*/ 1357785 w 1424802"/>
              <a:gd name="connsiteY47" fmla="*/ 762000 h 1424354"/>
              <a:gd name="connsiteX48" fmla="*/ 1369508 w 1424802"/>
              <a:gd name="connsiteY48" fmla="*/ 779585 h 1424354"/>
              <a:gd name="connsiteX49" fmla="*/ 1381232 w 1424802"/>
              <a:gd name="connsiteY49" fmla="*/ 808892 h 1424354"/>
              <a:gd name="connsiteX50" fmla="*/ 1398816 w 1424802"/>
              <a:gd name="connsiteY50" fmla="*/ 885092 h 1424354"/>
              <a:gd name="connsiteX51" fmla="*/ 1410539 w 1424802"/>
              <a:gd name="connsiteY51" fmla="*/ 955431 h 1424354"/>
              <a:gd name="connsiteX52" fmla="*/ 1416401 w 1424802"/>
              <a:gd name="connsiteY52" fmla="*/ 973015 h 1424354"/>
              <a:gd name="connsiteX53" fmla="*/ 1410539 w 1424802"/>
              <a:gd name="connsiteY53" fmla="*/ 1125415 h 1424354"/>
              <a:gd name="connsiteX54" fmla="*/ 1404287 w 1424802"/>
              <a:gd name="connsiteY54" fmla="*/ 1249041 h 1424354"/>
              <a:gd name="connsiteX55" fmla="*/ 1287447 w 1424802"/>
              <a:gd name="connsiteY55" fmla="*/ 1383323 h 1424354"/>
              <a:gd name="connsiteX56" fmla="*/ 1269862 w 1424802"/>
              <a:gd name="connsiteY56" fmla="*/ 1395046 h 1424354"/>
              <a:gd name="connsiteX57" fmla="*/ 1234693 w 1424802"/>
              <a:gd name="connsiteY57" fmla="*/ 1406769 h 1424354"/>
              <a:gd name="connsiteX58" fmla="*/ 1217108 w 1424802"/>
              <a:gd name="connsiteY58" fmla="*/ 1412631 h 1424354"/>
              <a:gd name="connsiteX59" fmla="*/ 1176078 w 1424802"/>
              <a:gd name="connsiteY59" fmla="*/ 1418492 h 1424354"/>
              <a:gd name="connsiteX60" fmla="*/ 1140908 w 1424802"/>
              <a:gd name="connsiteY60" fmla="*/ 1424354 h 1424354"/>
              <a:gd name="connsiteX61" fmla="*/ 900585 w 1424802"/>
              <a:gd name="connsiteY61" fmla="*/ 1418492 h 1424354"/>
              <a:gd name="connsiteX62" fmla="*/ 883001 w 1424802"/>
              <a:gd name="connsiteY62" fmla="*/ 1412631 h 1424354"/>
              <a:gd name="connsiteX63" fmla="*/ 800939 w 1424802"/>
              <a:gd name="connsiteY63" fmla="*/ 1406769 h 1424354"/>
              <a:gd name="connsiteX64" fmla="*/ 630955 w 1424802"/>
              <a:gd name="connsiteY64" fmla="*/ 1400908 h 1424354"/>
              <a:gd name="connsiteX65" fmla="*/ 572339 w 1424802"/>
              <a:gd name="connsiteY65" fmla="*/ 1395046 h 1424354"/>
              <a:gd name="connsiteX66" fmla="*/ 476812 w 1424802"/>
              <a:gd name="connsiteY66" fmla="*/ 1400908 h 1424354"/>
              <a:gd name="connsiteX67" fmla="*/ 155426 w 1424802"/>
              <a:gd name="connsiteY67" fmla="*/ 1371600 h 1424354"/>
              <a:gd name="connsiteX68" fmla="*/ 83418 w 1424802"/>
              <a:gd name="connsiteY68" fmla="*/ 1299592 h 1424354"/>
              <a:gd name="connsiteX69" fmla="*/ 50662 w 1424802"/>
              <a:gd name="connsiteY69" fmla="*/ 1248508 h 1424354"/>
              <a:gd name="connsiteX70" fmla="*/ 33078 w 1424802"/>
              <a:gd name="connsiteY70" fmla="*/ 1230923 h 1424354"/>
              <a:gd name="connsiteX71" fmla="*/ 21355 w 1424802"/>
              <a:gd name="connsiteY71" fmla="*/ 1189892 h 1424354"/>
              <a:gd name="connsiteX72" fmla="*/ 9632 w 1424802"/>
              <a:gd name="connsiteY72" fmla="*/ 1143000 h 1424354"/>
              <a:gd name="connsiteX73" fmla="*/ 9632 w 1424802"/>
              <a:gd name="connsiteY73" fmla="*/ 943708 h 1424354"/>
              <a:gd name="connsiteX74" fmla="*/ 15493 w 1424802"/>
              <a:gd name="connsiteY74" fmla="*/ 926123 h 1424354"/>
              <a:gd name="connsiteX75" fmla="*/ 21355 w 1424802"/>
              <a:gd name="connsiteY75" fmla="*/ 873369 h 1424354"/>
              <a:gd name="connsiteX76" fmla="*/ 27216 w 1424802"/>
              <a:gd name="connsiteY76" fmla="*/ 855785 h 1424354"/>
              <a:gd name="connsiteX77" fmla="*/ 33078 w 1424802"/>
              <a:gd name="connsiteY77" fmla="*/ 820615 h 1424354"/>
              <a:gd name="connsiteX78" fmla="*/ 50662 w 1424802"/>
              <a:gd name="connsiteY78" fmla="*/ 779585 h 1424354"/>
              <a:gd name="connsiteX79" fmla="*/ 62385 w 1424802"/>
              <a:gd name="connsiteY79" fmla="*/ 738554 h 1424354"/>
              <a:gd name="connsiteX80" fmla="*/ 74108 w 1424802"/>
              <a:gd name="connsiteY80" fmla="*/ 715108 h 1424354"/>
              <a:gd name="connsiteX81" fmla="*/ 85832 w 1424802"/>
              <a:gd name="connsiteY81" fmla="*/ 674077 h 1424354"/>
              <a:gd name="connsiteX82" fmla="*/ 91693 w 1424802"/>
              <a:gd name="connsiteY82" fmla="*/ 656492 h 1424354"/>
              <a:gd name="connsiteX83" fmla="*/ 97555 w 1424802"/>
              <a:gd name="connsiteY83" fmla="*/ 627185 h 1424354"/>
              <a:gd name="connsiteX84" fmla="*/ 103416 w 1424802"/>
              <a:gd name="connsiteY84" fmla="*/ 609600 h 1424354"/>
              <a:gd name="connsiteX85" fmla="*/ 102366 w 1424802"/>
              <a:gd name="connsiteY85" fmla="*/ 546969 h 1424354"/>
              <a:gd name="connsiteX86" fmla="*/ 83418 w 1424802"/>
              <a:gd name="connsiteY86" fmla="*/ 435496 h 1424354"/>
              <a:gd name="connsiteX87" fmla="*/ 83418 w 1424802"/>
              <a:gd name="connsiteY87" fmla="*/ 291480 h 1424354"/>
              <a:gd name="connsiteX88" fmla="*/ 85832 w 1424802"/>
              <a:gd name="connsiteY88" fmla="*/ 263769 h 1424354"/>
              <a:gd name="connsiteX89" fmla="*/ 79970 w 1424802"/>
              <a:gd name="connsiteY89" fmla="*/ 246185 h 1424354"/>
              <a:gd name="connsiteX0" fmla="*/ 79970 w 1424802"/>
              <a:gd name="connsiteY0" fmla="*/ 246185 h 1424354"/>
              <a:gd name="connsiteX1" fmla="*/ 97555 w 1424802"/>
              <a:gd name="connsiteY1" fmla="*/ 193431 h 1424354"/>
              <a:gd name="connsiteX2" fmla="*/ 103416 w 1424802"/>
              <a:gd name="connsiteY2" fmla="*/ 175846 h 1424354"/>
              <a:gd name="connsiteX3" fmla="*/ 109278 w 1424802"/>
              <a:gd name="connsiteY3" fmla="*/ 152400 h 1424354"/>
              <a:gd name="connsiteX4" fmla="*/ 132724 w 1424802"/>
              <a:gd name="connsiteY4" fmla="*/ 117231 h 1424354"/>
              <a:gd name="connsiteX5" fmla="*/ 144447 w 1424802"/>
              <a:gd name="connsiteY5" fmla="*/ 99646 h 1424354"/>
              <a:gd name="connsiteX6" fmla="*/ 197201 w 1424802"/>
              <a:gd name="connsiteY6" fmla="*/ 70338 h 1424354"/>
              <a:gd name="connsiteX7" fmla="*/ 226508 w 1424802"/>
              <a:gd name="connsiteY7" fmla="*/ 52754 h 1424354"/>
              <a:gd name="connsiteX8" fmla="*/ 261678 w 1424802"/>
              <a:gd name="connsiteY8" fmla="*/ 41031 h 1424354"/>
              <a:gd name="connsiteX9" fmla="*/ 308570 w 1424802"/>
              <a:gd name="connsiteY9" fmla="*/ 23446 h 1424354"/>
              <a:gd name="connsiteX10" fmla="*/ 326155 w 1424802"/>
              <a:gd name="connsiteY10" fmla="*/ 17585 h 1424354"/>
              <a:gd name="connsiteX11" fmla="*/ 367185 w 1424802"/>
              <a:gd name="connsiteY11" fmla="*/ 11723 h 1424354"/>
              <a:gd name="connsiteX12" fmla="*/ 490278 w 1424802"/>
              <a:gd name="connsiteY12" fmla="*/ 0 h 1424354"/>
              <a:gd name="connsiteX13" fmla="*/ 607508 w 1424802"/>
              <a:gd name="connsiteY13" fmla="*/ 11723 h 1424354"/>
              <a:gd name="connsiteX14" fmla="*/ 625093 w 1424802"/>
              <a:gd name="connsiteY14" fmla="*/ 17585 h 1424354"/>
              <a:gd name="connsiteX15" fmla="*/ 671985 w 1424802"/>
              <a:gd name="connsiteY15" fmla="*/ 29308 h 1424354"/>
              <a:gd name="connsiteX16" fmla="*/ 695432 w 1424802"/>
              <a:gd name="connsiteY16" fmla="*/ 35169 h 1424354"/>
              <a:gd name="connsiteX17" fmla="*/ 718878 w 1424802"/>
              <a:gd name="connsiteY17" fmla="*/ 46892 h 1424354"/>
              <a:gd name="connsiteX18" fmla="*/ 754047 w 1424802"/>
              <a:gd name="connsiteY18" fmla="*/ 58615 h 1424354"/>
              <a:gd name="connsiteX19" fmla="*/ 771632 w 1424802"/>
              <a:gd name="connsiteY19" fmla="*/ 70338 h 1424354"/>
              <a:gd name="connsiteX20" fmla="*/ 789216 w 1424802"/>
              <a:gd name="connsiteY20" fmla="*/ 87923 h 1424354"/>
              <a:gd name="connsiteX21" fmla="*/ 824385 w 1424802"/>
              <a:gd name="connsiteY21" fmla="*/ 99646 h 1424354"/>
              <a:gd name="connsiteX22" fmla="*/ 841970 w 1424802"/>
              <a:gd name="connsiteY22" fmla="*/ 117231 h 1424354"/>
              <a:gd name="connsiteX23" fmla="*/ 847832 w 1424802"/>
              <a:gd name="connsiteY23" fmla="*/ 134815 h 1424354"/>
              <a:gd name="connsiteX24" fmla="*/ 865416 w 1424802"/>
              <a:gd name="connsiteY24" fmla="*/ 140677 h 1424354"/>
              <a:gd name="connsiteX25" fmla="*/ 906447 w 1424802"/>
              <a:gd name="connsiteY25" fmla="*/ 175846 h 1424354"/>
              <a:gd name="connsiteX26" fmla="*/ 918170 w 1424802"/>
              <a:gd name="connsiteY26" fmla="*/ 193431 h 1424354"/>
              <a:gd name="connsiteX27" fmla="*/ 935755 w 1424802"/>
              <a:gd name="connsiteY27" fmla="*/ 205154 h 1424354"/>
              <a:gd name="connsiteX28" fmla="*/ 959201 w 1424802"/>
              <a:gd name="connsiteY28" fmla="*/ 222738 h 1424354"/>
              <a:gd name="connsiteX29" fmla="*/ 976785 w 1424802"/>
              <a:gd name="connsiteY29" fmla="*/ 234462 h 1424354"/>
              <a:gd name="connsiteX30" fmla="*/ 994370 w 1424802"/>
              <a:gd name="connsiteY30" fmla="*/ 257908 h 1424354"/>
              <a:gd name="connsiteX31" fmla="*/ 1035401 w 1424802"/>
              <a:gd name="connsiteY31" fmla="*/ 281354 h 1424354"/>
              <a:gd name="connsiteX32" fmla="*/ 1058847 w 1424802"/>
              <a:gd name="connsiteY32" fmla="*/ 310662 h 1424354"/>
              <a:gd name="connsiteX33" fmla="*/ 1099878 w 1424802"/>
              <a:gd name="connsiteY33" fmla="*/ 345831 h 1424354"/>
              <a:gd name="connsiteX34" fmla="*/ 1129185 w 1424802"/>
              <a:gd name="connsiteY34" fmla="*/ 386862 h 1424354"/>
              <a:gd name="connsiteX35" fmla="*/ 1135047 w 1424802"/>
              <a:gd name="connsiteY35" fmla="*/ 404446 h 1424354"/>
              <a:gd name="connsiteX36" fmla="*/ 1170216 w 1424802"/>
              <a:gd name="connsiteY36" fmla="*/ 445477 h 1424354"/>
              <a:gd name="connsiteX37" fmla="*/ 1187801 w 1424802"/>
              <a:gd name="connsiteY37" fmla="*/ 468923 h 1424354"/>
              <a:gd name="connsiteX38" fmla="*/ 1211247 w 1424802"/>
              <a:gd name="connsiteY38" fmla="*/ 504092 h 1424354"/>
              <a:gd name="connsiteX39" fmla="*/ 1240555 w 1424802"/>
              <a:gd name="connsiteY39" fmla="*/ 545123 h 1424354"/>
              <a:gd name="connsiteX40" fmla="*/ 1264001 w 1424802"/>
              <a:gd name="connsiteY40" fmla="*/ 592015 h 1424354"/>
              <a:gd name="connsiteX41" fmla="*/ 1269862 w 1424802"/>
              <a:gd name="connsiteY41" fmla="*/ 609600 h 1424354"/>
              <a:gd name="connsiteX42" fmla="*/ 1287447 w 1424802"/>
              <a:gd name="connsiteY42" fmla="*/ 638908 h 1424354"/>
              <a:gd name="connsiteX43" fmla="*/ 1299170 w 1424802"/>
              <a:gd name="connsiteY43" fmla="*/ 662354 h 1424354"/>
              <a:gd name="connsiteX44" fmla="*/ 1316755 w 1424802"/>
              <a:gd name="connsiteY44" fmla="*/ 679938 h 1424354"/>
              <a:gd name="connsiteX45" fmla="*/ 1340201 w 1424802"/>
              <a:gd name="connsiteY45" fmla="*/ 720969 h 1424354"/>
              <a:gd name="connsiteX46" fmla="*/ 1351924 w 1424802"/>
              <a:gd name="connsiteY46" fmla="*/ 744415 h 1424354"/>
              <a:gd name="connsiteX47" fmla="*/ 1357785 w 1424802"/>
              <a:gd name="connsiteY47" fmla="*/ 762000 h 1424354"/>
              <a:gd name="connsiteX48" fmla="*/ 1369508 w 1424802"/>
              <a:gd name="connsiteY48" fmla="*/ 779585 h 1424354"/>
              <a:gd name="connsiteX49" fmla="*/ 1381232 w 1424802"/>
              <a:gd name="connsiteY49" fmla="*/ 808892 h 1424354"/>
              <a:gd name="connsiteX50" fmla="*/ 1398816 w 1424802"/>
              <a:gd name="connsiteY50" fmla="*/ 885092 h 1424354"/>
              <a:gd name="connsiteX51" fmla="*/ 1410539 w 1424802"/>
              <a:gd name="connsiteY51" fmla="*/ 955431 h 1424354"/>
              <a:gd name="connsiteX52" fmla="*/ 1416401 w 1424802"/>
              <a:gd name="connsiteY52" fmla="*/ 973015 h 1424354"/>
              <a:gd name="connsiteX53" fmla="*/ 1410539 w 1424802"/>
              <a:gd name="connsiteY53" fmla="*/ 1125415 h 1424354"/>
              <a:gd name="connsiteX54" fmla="*/ 1404287 w 1424802"/>
              <a:gd name="connsiteY54" fmla="*/ 1249041 h 1424354"/>
              <a:gd name="connsiteX55" fmla="*/ 1287447 w 1424802"/>
              <a:gd name="connsiteY55" fmla="*/ 1383323 h 1424354"/>
              <a:gd name="connsiteX56" fmla="*/ 1269862 w 1424802"/>
              <a:gd name="connsiteY56" fmla="*/ 1395046 h 1424354"/>
              <a:gd name="connsiteX57" fmla="*/ 1234693 w 1424802"/>
              <a:gd name="connsiteY57" fmla="*/ 1406769 h 1424354"/>
              <a:gd name="connsiteX58" fmla="*/ 1217108 w 1424802"/>
              <a:gd name="connsiteY58" fmla="*/ 1412631 h 1424354"/>
              <a:gd name="connsiteX59" fmla="*/ 1176078 w 1424802"/>
              <a:gd name="connsiteY59" fmla="*/ 1418492 h 1424354"/>
              <a:gd name="connsiteX60" fmla="*/ 1140908 w 1424802"/>
              <a:gd name="connsiteY60" fmla="*/ 1424354 h 1424354"/>
              <a:gd name="connsiteX61" fmla="*/ 900585 w 1424802"/>
              <a:gd name="connsiteY61" fmla="*/ 1418492 h 1424354"/>
              <a:gd name="connsiteX62" fmla="*/ 883001 w 1424802"/>
              <a:gd name="connsiteY62" fmla="*/ 1412631 h 1424354"/>
              <a:gd name="connsiteX63" fmla="*/ 800939 w 1424802"/>
              <a:gd name="connsiteY63" fmla="*/ 1406769 h 1424354"/>
              <a:gd name="connsiteX64" fmla="*/ 630955 w 1424802"/>
              <a:gd name="connsiteY64" fmla="*/ 1400908 h 1424354"/>
              <a:gd name="connsiteX65" fmla="*/ 572339 w 1424802"/>
              <a:gd name="connsiteY65" fmla="*/ 1395046 h 1424354"/>
              <a:gd name="connsiteX66" fmla="*/ 476812 w 1424802"/>
              <a:gd name="connsiteY66" fmla="*/ 1400908 h 1424354"/>
              <a:gd name="connsiteX67" fmla="*/ 155426 w 1424802"/>
              <a:gd name="connsiteY67" fmla="*/ 1371600 h 1424354"/>
              <a:gd name="connsiteX68" fmla="*/ 83418 w 1424802"/>
              <a:gd name="connsiteY68" fmla="*/ 1299592 h 1424354"/>
              <a:gd name="connsiteX69" fmla="*/ 50662 w 1424802"/>
              <a:gd name="connsiteY69" fmla="*/ 1248508 h 1424354"/>
              <a:gd name="connsiteX70" fmla="*/ 33078 w 1424802"/>
              <a:gd name="connsiteY70" fmla="*/ 1230923 h 1424354"/>
              <a:gd name="connsiteX71" fmla="*/ 21355 w 1424802"/>
              <a:gd name="connsiteY71" fmla="*/ 1189892 h 1424354"/>
              <a:gd name="connsiteX72" fmla="*/ 9632 w 1424802"/>
              <a:gd name="connsiteY72" fmla="*/ 1143000 h 1424354"/>
              <a:gd name="connsiteX73" fmla="*/ 9632 w 1424802"/>
              <a:gd name="connsiteY73" fmla="*/ 943708 h 1424354"/>
              <a:gd name="connsiteX74" fmla="*/ 15493 w 1424802"/>
              <a:gd name="connsiteY74" fmla="*/ 926123 h 1424354"/>
              <a:gd name="connsiteX75" fmla="*/ 21355 w 1424802"/>
              <a:gd name="connsiteY75" fmla="*/ 873369 h 1424354"/>
              <a:gd name="connsiteX76" fmla="*/ 27216 w 1424802"/>
              <a:gd name="connsiteY76" fmla="*/ 855785 h 1424354"/>
              <a:gd name="connsiteX77" fmla="*/ 33078 w 1424802"/>
              <a:gd name="connsiteY77" fmla="*/ 820615 h 1424354"/>
              <a:gd name="connsiteX78" fmla="*/ 50662 w 1424802"/>
              <a:gd name="connsiteY78" fmla="*/ 779585 h 1424354"/>
              <a:gd name="connsiteX79" fmla="*/ 62385 w 1424802"/>
              <a:gd name="connsiteY79" fmla="*/ 738554 h 1424354"/>
              <a:gd name="connsiteX80" fmla="*/ 74108 w 1424802"/>
              <a:gd name="connsiteY80" fmla="*/ 715108 h 1424354"/>
              <a:gd name="connsiteX81" fmla="*/ 85832 w 1424802"/>
              <a:gd name="connsiteY81" fmla="*/ 674077 h 1424354"/>
              <a:gd name="connsiteX82" fmla="*/ 91693 w 1424802"/>
              <a:gd name="connsiteY82" fmla="*/ 656492 h 1424354"/>
              <a:gd name="connsiteX83" fmla="*/ 97555 w 1424802"/>
              <a:gd name="connsiteY83" fmla="*/ 627185 h 1424354"/>
              <a:gd name="connsiteX84" fmla="*/ 103416 w 1424802"/>
              <a:gd name="connsiteY84" fmla="*/ 609600 h 1424354"/>
              <a:gd name="connsiteX85" fmla="*/ 102366 w 1424802"/>
              <a:gd name="connsiteY85" fmla="*/ 546969 h 1424354"/>
              <a:gd name="connsiteX86" fmla="*/ 83418 w 1424802"/>
              <a:gd name="connsiteY86" fmla="*/ 435496 h 1424354"/>
              <a:gd name="connsiteX87" fmla="*/ 83418 w 1424802"/>
              <a:gd name="connsiteY87" fmla="*/ 291480 h 1424354"/>
              <a:gd name="connsiteX88" fmla="*/ 85832 w 1424802"/>
              <a:gd name="connsiteY88" fmla="*/ 263769 h 1424354"/>
              <a:gd name="connsiteX89" fmla="*/ 79970 w 1424802"/>
              <a:gd name="connsiteY89" fmla="*/ 246185 h 142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424802" h="1424354">
                <a:moveTo>
                  <a:pt x="79970" y="246185"/>
                </a:moveTo>
                <a:cubicBezTo>
                  <a:pt x="90854" y="180885"/>
                  <a:pt x="76949" y="234644"/>
                  <a:pt x="97555" y="193431"/>
                </a:cubicBezTo>
                <a:cubicBezTo>
                  <a:pt x="100318" y="187905"/>
                  <a:pt x="101719" y="181787"/>
                  <a:pt x="103416" y="175846"/>
                </a:cubicBezTo>
                <a:cubicBezTo>
                  <a:pt x="105629" y="168100"/>
                  <a:pt x="105675" y="159605"/>
                  <a:pt x="109278" y="152400"/>
                </a:cubicBezTo>
                <a:cubicBezTo>
                  <a:pt x="115579" y="139798"/>
                  <a:pt x="124909" y="128954"/>
                  <a:pt x="132724" y="117231"/>
                </a:cubicBezTo>
                <a:lnTo>
                  <a:pt x="144447" y="99646"/>
                </a:lnTo>
                <a:cubicBezTo>
                  <a:pt x="162926" y="71927"/>
                  <a:pt x="175824" y="81027"/>
                  <a:pt x="197201" y="70338"/>
                </a:cubicBezTo>
                <a:cubicBezTo>
                  <a:pt x="207391" y="65243"/>
                  <a:pt x="216137" y="57468"/>
                  <a:pt x="226508" y="52754"/>
                </a:cubicBezTo>
                <a:cubicBezTo>
                  <a:pt x="237758" y="47641"/>
                  <a:pt x="261678" y="41031"/>
                  <a:pt x="261678" y="41031"/>
                </a:cubicBezTo>
                <a:cubicBezTo>
                  <a:pt x="290623" y="21734"/>
                  <a:pt x="268010" y="33586"/>
                  <a:pt x="308570" y="23446"/>
                </a:cubicBezTo>
                <a:cubicBezTo>
                  <a:pt x="314564" y="21947"/>
                  <a:pt x="320096" y="18797"/>
                  <a:pt x="326155" y="17585"/>
                </a:cubicBezTo>
                <a:cubicBezTo>
                  <a:pt x="339702" y="14876"/>
                  <a:pt x="353476" y="13437"/>
                  <a:pt x="367185" y="11723"/>
                </a:cubicBezTo>
                <a:cubicBezTo>
                  <a:pt x="417921" y="5381"/>
                  <a:pt x="436086" y="4516"/>
                  <a:pt x="490278" y="0"/>
                </a:cubicBezTo>
                <a:cubicBezTo>
                  <a:pt x="531285" y="2929"/>
                  <a:pt x="568218" y="2992"/>
                  <a:pt x="607508" y="11723"/>
                </a:cubicBezTo>
                <a:cubicBezTo>
                  <a:pt x="613540" y="13063"/>
                  <a:pt x="619132" y="15959"/>
                  <a:pt x="625093" y="17585"/>
                </a:cubicBezTo>
                <a:cubicBezTo>
                  <a:pt x="640637" y="21824"/>
                  <a:pt x="656354" y="25400"/>
                  <a:pt x="671985" y="29308"/>
                </a:cubicBezTo>
                <a:lnTo>
                  <a:pt x="695432" y="35169"/>
                </a:lnTo>
                <a:cubicBezTo>
                  <a:pt x="703247" y="39077"/>
                  <a:pt x="710765" y="43647"/>
                  <a:pt x="718878" y="46892"/>
                </a:cubicBezTo>
                <a:cubicBezTo>
                  <a:pt x="730351" y="51481"/>
                  <a:pt x="754047" y="58615"/>
                  <a:pt x="754047" y="58615"/>
                </a:cubicBezTo>
                <a:cubicBezTo>
                  <a:pt x="759909" y="62523"/>
                  <a:pt x="766220" y="65828"/>
                  <a:pt x="771632" y="70338"/>
                </a:cubicBezTo>
                <a:cubicBezTo>
                  <a:pt x="778000" y="75645"/>
                  <a:pt x="781970" y="83897"/>
                  <a:pt x="789216" y="87923"/>
                </a:cubicBezTo>
                <a:cubicBezTo>
                  <a:pt x="800018" y="93924"/>
                  <a:pt x="824385" y="99646"/>
                  <a:pt x="824385" y="99646"/>
                </a:cubicBezTo>
                <a:cubicBezTo>
                  <a:pt x="830247" y="105508"/>
                  <a:pt x="837372" y="110334"/>
                  <a:pt x="841970" y="117231"/>
                </a:cubicBezTo>
                <a:cubicBezTo>
                  <a:pt x="845397" y="122372"/>
                  <a:pt x="843463" y="130446"/>
                  <a:pt x="847832" y="134815"/>
                </a:cubicBezTo>
                <a:cubicBezTo>
                  <a:pt x="852201" y="139184"/>
                  <a:pt x="859555" y="138723"/>
                  <a:pt x="865416" y="140677"/>
                </a:cubicBezTo>
                <a:cubicBezTo>
                  <a:pt x="882661" y="153611"/>
                  <a:pt x="892843" y="159521"/>
                  <a:pt x="906447" y="175846"/>
                </a:cubicBezTo>
                <a:cubicBezTo>
                  <a:pt x="910957" y="181258"/>
                  <a:pt x="913189" y="188450"/>
                  <a:pt x="918170" y="193431"/>
                </a:cubicBezTo>
                <a:cubicBezTo>
                  <a:pt x="923151" y="198412"/>
                  <a:pt x="930022" y="201059"/>
                  <a:pt x="935755" y="205154"/>
                </a:cubicBezTo>
                <a:cubicBezTo>
                  <a:pt x="943704" y="210832"/>
                  <a:pt x="951252" y="217060"/>
                  <a:pt x="959201" y="222738"/>
                </a:cubicBezTo>
                <a:cubicBezTo>
                  <a:pt x="964933" y="226833"/>
                  <a:pt x="971804" y="229481"/>
                  <a:pt x="976785" y="234462"/>
                </a:cubicBezTo>
                <a:cubicBezTo>
                  <a:pt x="983693" y="241370"/>
                  <a:pt x="987462" y="251000"/>
                  <a:pt x="994370" y="257908"/>
                </a:cubicBezTo>
                <a:cubicBezTo>
                  <a:pt x="1002655" y="266192"/>
                  <a:pt x="1026207" y="276757"/>
                  <a:pt x="1035401" y="281354"/>
                </a:cubicBezTo>
                <a:cubicBezTo>
                  <a:pt x="1044864" y="295548"/>
                  <a:pt x="1046321" y="300224"/>
                  <a:pt x="1058847" y="310662"/>
                </a:cubicBezTo>
                <a:cubicBezTo>
                  <a:pt x="1072975" y="322436"/>
                  <a:pt x="1088919" y="330489"/>
                  <a:pt x="1099878" y="345831"/>
                </a:cubicBezTo>
                <a:cubicBezTo>
                  <a:pt x="1138457" y="399842"/>
                  <a:pt x="1083461" y="341136"/>
                  <a:pt x="1129185" y="386862"/>
                </a:cubicBezTo>
                <a:cubicBezTo>
                  <a:pt x="1131139" y="392723"/>
                  <a:pt x="1132284" y="398920"/>
                  <a:pt x="1135047" y="404446"/>
                </a:cubicBezTo>
                <a:cubicBezTo>
                  <a:pt x="1145507" y="425366"/>
                  <a:pt x="1153388" y="426245"/>
                  <a:pt x="1170216" y="445477"/>
                </a:cubicBezTo>
                <a:cubicBezTo>
                  <a:pt x="1176649" y="452829"/>
                  <a:pt x="1181939" y="461108"/>
                  <a:pt x="1187801" y="468923"/>
                </a:cubicBezTo>
                <a:cubicBezTo>
                  <a:pt x="1200373" y="506644"/>
                  <a:pt x="1183805" y="465675"/>
                  <a:pt x="1211247" y="504092"/>
                </a:cubicBezTo>
                <a:cubicBezTo>
                  <a:pt x="1249827" y="558102"/>
                  <a:pt x="1194829" y="499397"/>
                  <a:pt x="1240555" y="545123"/>
                </a:cubicBezTo>
                <a:cubicBezTo>
                  <a:pt x="1252209" y="591742"/>
                  <a:pt x="1237431" y="545517"/>
                  <a:pt x="1264001" y="592015"/>
                </a:cubicBezTo>
                <a:cubicBezTo>
                  <a:pt x="1267066" y="597380"/>
                  <a:pt x="1267099" y="604074"/>
                  <a:pt x="1269862" y="609600"/>
                </a:cubicBezTo>
                <a:cubicBezTo>
                  <a:pt x="1274957" y="619790"/>
                  <a:pt x="1281914" y="628949"/>
                  <a:pt x="1287447" y="638908"/>
                </a:cubicBezTo>
                <a:cubicBezTo>
                  <a:pt x="1291690" y="646546"/>
                  <a:pt x="1294091" y="655244"/>
                  <a:pt x="1299170" y="662354"/>
                </a:cubicBezTo>
                <a:cubicBezTo>
                  <a:pt x="1303988" y="669099"/>
                  <a:pt x="1310893" y="674077"/>
                  <a:pt x="1316755" y="679938"/>
                </a:cubicBezTo>
                <a:cubicBezTo>
                  <a:pt x="1352175" y="750781"/>
                  <a:pt x="1307066" y="662984"/>
                  <a:pt x="1340201" y="720969"/>
                </a:cubicBezTo>
                <a:cubicBezTo>
                  <a:pt x="1344536" y="728556"/>
                  <a:pt x="1348482" y="736384"/>
                  <a:pt x="1351924" y="744415"/>
                </a:cubicBezTo>
                <a:cubicBezTo>
                  <a:pt x="1354358" y="750094"/>
                  <a:pt x="1355022" y="756474"/>
                  <a:pt x="1357785" y="762000"/>
                </a:cubicBezTo>
                <a:cubicBezTo>
                  <a:pt x="1360935" y="768301"/>
                  <a:pt x="1366357" y="773284"/>
                  <a:pt x="1369508" y="779585"/>
                </a:cubicBezTo>
                <a:cubicBezTo>
                  <a:pt x="1374214" y="788996"/>
                  <a:pt x="1377324" y="799123"/>
                  <a:pt x="1381232" y="808892"/>
                </a:cubicBezTo>
                <a:cubicBezTo>
                  <a:pt x="1388840" y="862156"/>
                  <a:pt x="1382724" y="836816"/>
                  <a:pt x="1398816" y="885092"/>
                </a:cubicBezTo>
                <a:cubicBezTo>
                  <a:pt x="1406333" y="907642"/>
                  <a:pt x="1406631" y="931985"/>
                  <a:pt x="1410539" y="955431"/>
                </a:cubicBezTo>
                <a:cubicBezTo>
                  <a:pt x="1411555" y="961525"/>
                  <a:pt x="1414447" y="967154"/>
                  <a:pt x="1416401" y="973015"/>
                </a:cubicBezTo>
                <a:cubicBezTo>
                  <a:pt x="1414447" y="1023815"/>
                  <a:pt x="1415284" y="1074799"/>
                  <a:pt x="1410539" y="1125415"/>
                </a:cubicBezTo>
                <a:cubicBezTo>
                  <a:pt x="1394908" y="1189892"/>
                  <a:pt x="1424802" y="1206056"/>
                  <a:pt x="1404287" y="1249041"/>
                </a:cubicBezTo>
                <a:cubicBezTo>
                  <a:pt x="1368088" y="1335780"/>
                  <a:pt x="1318351" y="1373023"/>
                  <a:pt x="1287447" y="1383323"/>
                </a:cubicBezTo>
                <a:cubicBezTo>
                  <a:pt x="1281585" y="1387231"/>
                  <a:pt x="1276300" y="1392185"/>
                  <a:pt x="1269862" y="1395046"/>
                </a:cubicBezTo>
                <a:cubicBezTo>
                  <a:pt x="1258570" y="1400065"/>
                  <a:pt x="1246416" y="1402861"/>
                  <a:pt x="1234693" y="1406769"/>
                </a:cubicBezTo>
                <a:lnTo>
                  <a:pt x="1217108" y="1412631"/>
                </a:lnTo>
                <a:cubicBezTo>
                  <a:pt x="1204002" y="1417000"/>
                  <a:pt x="1189733" y="1416391"/>
                  <a:pt x="1176078" y="1418492"/>
                </a:cubicBezTo>
                <a:cubicBezTo>
                  <a:pt x="1164331" y="1420299"/>
                  <a:pt x="1152631" y="1422400"/>
                  <a:pt x="1140908" y="1424354"/>
                </a:cubicBezTo>
                <a:cubicBezTo>
                  <a:pt x="1060800" y="1422400"/>
                  <a:pt x="980634" y="1422131"/>
                  <a:pt x="900585" y="1418492"/>
                </a:cubicBezTo>
                <a:cubicBezTo>
                  <a:pt x="894413" y="1418211"/>
                  <a:pt x="889137" y="1413353"/>
                  <a:pt x="883001" y="1412631"/>
                </a:cubicBezTo>
                <a:cubicBezTo>
                  <a:pt x="855765" y="1409427"/>
                  <a:pt x="828333" y="1408043"/>
                  <a:pt x="800939" y="1406769"/>
                </a:cubicBezTo>
                <a:cubicBezTo>
                  <a:pt x="744305" y="1404135"/>
                  <a:pt x="687616" y="1402862"/>
                  <a:pt x="630955" y="1400908"/>
                </a:cubicBezTo>
                <a:cubicBezTo>
                  <a:pt x="611416" y="1398954"/>
                  <a:pt x="591639" y="1398665"/>
                  <a:pt x="572339" y="1395046"/>
                </a:cubicBezTo>
                <a:cubicBezTo>
                  <a:pt x="560194" y="1392769"/>
                  <a:pt x="488535" y="1404816"/>
                  <a:pt x="476812" y="1400908"/>
                </a:cubicBezTo>
                <a:cubicBezTo>
                  <a:pt x="407327" y="1397000"/>
                  <a:pt x="223811" y="1383323"/>
                  <a:pt x="155426" y="1371600"/>
                </a:cubicBezTo>
                <a:cubicBezTo>
                  <a:pt x="148743" y="1369372"/>
                  <a:pt x="89719" y="1302743"/>
                  <a:pt x="83418" y="1299592"/>
                </a:cubicBezTo>
                <a:cubicBezTo>
                  <a:pt x="65957" y="1279077"/>
                  <a:pt x="66293" y="1262185"/>
                  <a:pt x="50662" y="1248508"/>
                </a:cubicBezTo>
                <a:cubicBezTo>
                  <a:pt x="45355" y="1242140"/>
                  <a:pt x="38939" y="1236785"/>
                  <a:pt x="33078" y="1230923"/>
                </a:cubicBezTo>
                <a:cubicBezTo>
                  <a:pt x="19021" y="1188754"/>
                  <a:pt x="36078" y="1241421"/>
                  <a:pt x="21355" y="1189892"/>
                </a:cubicBezTo>
                <a:cubicBezTo>
                  <a:pt x="9337" y="1147830"/>
                  <a:pt x="21550" y="1202596"/>
                  <a:pt x="9632" y="1143000"/>
                </a:cubicBezTo>
                <a:cubicBezTo>
                  <a:pt x="1056" y="1048675"/>
                  <a:pt x="0" y="1068927"/>
                  <a:pt x="9632" y="943708"/>
                </a:cubicBezTo>
                <a:cubicBezTo>
                  <a:pt x="10106" y="937548"/>
                  <a:pt x="13539" y="931985"/>
                  <a:pt x="15493" y="926123"/>
                </a:cubicBezTo>
                <a:cubicBezTo>
                  <a:pt x="17447" y="908538"/>
                  <a:pt x="18446" y="890821"/>
                  <a:pt x="21355" y="873369"/>
                </a:cubicBezTo>
                <a:cubicBezTo>
                  <a:pt x="22371" y="867275"/>
                  <a:pt x="25876" y="861816"/>
                  <a:pt x="27216" y="855785"/>
                </a:cubicBezTo>
                <a:cubicBezTo>
                  <a:pt x="29794" y="844183"/>
                  <a:pt x="30500" y="832217"/>
                  <a:pt x="33078" y="820615"/>
                </a:cubicBezTo>
                <a:cubicBezTo>
                  <a:pt x="37308" y="801580"/>
                  <a:pt x="42390" y="798885"/>
                  <a:pt x="50662" y="779585"/>
                </a:cubicBezTo>
                <a:cubicBezTo>
                  <a:pt x="64837" y="746511"/>
                  <a:pt x="47509" y="778225"/>
                  <a:pt x="62385" y="738554"/>
                </a:cubicBezTo>
                <a:cubicBezTo>
                  <a:pt x="65453" y="730373"/>
                  <a:pt x="70666" y="723139"/>
                  <a:pt x="74108" y="715108"/>
                </a:cubicBezTo>
                <a:cubicBezTo>
                  <a:pt x="80131" y="701055"/>
                  <a:pt x="81583" y="688948"/>
                  <a:pt x="85832" y="674077"/>
                </a:cubicBezTo>
                <a:cubicBezTo>
                  <a:pt x="87529" y="668136"/>
                  <a:pt x="90194" y="662486"/>
                  <a:pt x="91693" y="656492"/>
                </a:cubicBezTo>
                <a:cubicBezTo>
                  <a:pt x="94109" y="646827"/>
                  <a:pt x="95139" y="636850"/>
                  <a:pt x="97555" y="627185"/>
                </a:cubicBezTo>
                <a:cubicBezTo>
                  <a:pt x="99054" y="621191"/>
                  <a:pt x="101719" y="615541"/>
                  <a:pt x="103416" y="609600"/>
                </a:cubicBezTo>
                <a:cubicBezTo>
                  <a:pt x="105629" y="601854"/>
                  <a:pt x="100618" y="554833"/>
                  <a:pt x="102366" y="546969"/>
                </a:cubicBezTo>
                <a:cubicBezTo>
                  <a:pt x="104527" y="537243"/>
                  <a:pt x="80797" y="445108"/>
                  <a:pt x="83418" y="435496"/>
                </a:cubicBezTo>
                <a:cubicBezTo>
                  <a:pt x="79108" y="386384"/>
                  <a:pt x="88302" y="340326"/>
                  <a:pt x="83418" y="291480"/>
                </a:cubicBezTo>
                <a:cubicBezTo>
                  <a:pt x="78600" y="284735"/>
                  <a:pt x="91693" y="269631"/>
                  <a:pt x="85832" y="263769"/>
                </a:cubicBezTo>
                <a:lnTo>
                  <a:pt x="79970" y="246185"/>
                </a:lnTo>
                <a:close/>
              </a:path>
            </a:pathLst>
          </a:custGeom>
          <a:solidFill>
            <a:srgbClr val="FF66FF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9" name="Line 42"/>
          <p:cNvSpPr>
            <a:spLocks noChangeShapeType="1"/>
          </p:cNvSpPr>
          <p:nvPr/>
        </p:nvSpPr>
        <p:spPr bwMode="auto">
          <a:xfrm>
            <a:off x="5234697" y="2596871"/>
            <a:ext cx="0" cy="39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3372835" y="2596871"/>
            <a:ext cx="2352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1115244" y="3581960"/>
            <a:ext cx="284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4255111" y="3581960"/>
            <a:ext cx="43162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1900210" y="3581960"/>
            <a:ext cx="0" cy="4936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273362" y="3581960"/>
            <a:ext cx="0" cy="4936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5117925" y="3581960"/>
            <a:ext cx="0" cy="4936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6097513" y="3581960"/>
            <a:ext cx="0" cy="4936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7079262" y="3581960"/>
            <a:ext cx="0" cy="4936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8061011" y="3581960"/>
            <a:ext cx="0" cy="4936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4155639" y="2596871"/>
            <a:ext cx="0" cy="8872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20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18" y="3877704"/>
            <a:ext cx="607647" cy="5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807" y="3877704"/>
            <a:ext cx="607647" cy="5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70" y="3877704"/>
            <a:ext cx="607646" cy="5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421" y="3877704"/>
            <a:ext cx="607646" cy="5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833" y="3877704"/>
            <a:ext cx="607647" cy="5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19" y="3877704"/>
            <a:ext cx="607646" cy="5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8061011" y="407559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27" name="Picture 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47" y="3386247"/>
            <a:ext cx="605484" cy="35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05" y="2790409"/>
            <a:ext cx="607647" cy="5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922354" y="2596871"/>
            <a:ext cx="1217000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多播组</a:t>
            </a:r>
            <a:r>
              <a:rPr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①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4687600" y="2722998"/>
            <a:ext cx="370613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4529741" y="3795069"/>
            <a:ext cx="370613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5565552" y="3797245"/>
            <a:ext cx="370613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C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6532163" y="3797245"/>
            <a:ext cx="370613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D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7542025" y="3797245"/>
            <a:ext cx="356188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E</a:t>
            </a: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1312026" y="3795069"/>
            <a:ext cx="383438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G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2685178" y="3795069"/>
            <a:ext cx="341760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F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3470144" y="2103239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24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1312026" y="3090502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N</a:t>
            </a:r>
            <a:r>
              <a:rPr lang="en-US" altLang="zh-CN" sz="2400" b="1" baseline="-25000" dirty="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567454" y="3090502"/>
            <a:ext cx="370613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endParaRPr lang="en-US" altLang="zh-CN" sz="2000" b="1" baseline="-2500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6510539" y="4471367"/>
            <a:ext cx="1368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多播组</a:t>
            </a:r>
            <a:r>
              <a:rPr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②</a:t>
            </a:r>
          </a:p>
          <a:p>
            <a:pPr eaLnBrk="1" hangingPunct="1"/>
            <a:endParaRPr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5725573" y="2990471"/>
            <a:ext cx="687657" cy="3957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688" name="矩形 1010687"/>
          <p:cNvSpPr/>
          <p:nvPr/>
        </p:nvSpPr>
        <p:spPr>
          <a:xfrm>
            <a:off x="992560" y="1268760"/>
            <a:ext cx="8424936" cy="523220"/>
          </a:xfrm>
          <a:prstGeom prst="rect">
            <a:avLst/>
          </a:prstGeom>
          <a:solidFill>
            <a:srgbClr val="FF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多播路由选择协议比单播路由选择协议复杂得多。</a:t>
            </a:r>
            <a:endParaRPr lang="en-US" altLang="zh-CN" sz="28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30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多播路由选择</a:t>
            </a:r>
            <a:r>
              <a:rPr lang="zh-CN" altLang="en-US" dirty="0" smtClean="0"/>
              <a:t>协议更为复杂</a:t>
            </a:r>
            <a:endParaRPr lang="zh-CN" altLang="en-US" dirty="0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播转发必须</a:t>
            </a:r>
            <a:r>
              <a:rPr lang="zh-CN" altLang="en-US" dirty="0">
                <a:solidFill>
                  <a:srgbClr val="FF0000"/>
                </a:solidFill>
              </a:rPr>
              <a:t>动态地适应多播组成员的变化</a:t>
            </a:r>
            <a:r>
              <a:rPr lang="zh-CN" altLang="en-US" dirty="0"/>
              <a:t>（这时网络拓扑并未发生变化）。请注意，单播路由选择通常是在网络拓扑发生变化时才需要更新路由。</a:t>
            </a:r>
          </a:p>
          <a:p>
            <a:r>
              <a:rPr lang="zh-CN" altLang="en-US" dirty="0"/>
              <a:t>多播路由器在转发多播数据报时，不能仅仅根据多播数据报中的</a:t>
            </a:r>
            <a:r>
              <a:rPr lang="zh-CN" altLang="en-US" dirty="0">
                <a:solidFill>
                  <a:srgbClr val="FF0000"/>
                </a:solidFill>
              </a:rPr>
              <a:t>目的地址，</a:t>
            </a:r>
            <a:r>
              <a:rPr lang="zh-CN" altLang="en-US" dirty="0"/>
              <a:t>而是还要考虑这个多播数据报</a:t>
            </a:r>
            <a:r>
              <a:rPr lang="zh-CN" altLang="en-US" dirty="0">
                <a:solidFill>
                  <a:srgbClr val="FF0000"/>
                </a:solidFill>
              </a:rPr>
              <a:t>从什么地方来和要到什么地方去。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多播数据报</a:t>
            </a:r>
            <a:r>
              <a:rPr lang="zh-CN" altLang="en-US" dirty="0">
                <a:solidFill>
                  <a:srgbClr val="FF0000"/>
                </a:solidFill>
              </a:rPr>
              <a:t>可以由没有加入多播组的主机发出，</a:t>
            </a:r>
            <a:r>
              <a:rPr lang="zh-CN" altLang="en-US" dirty="0"/>
              <a:t>也可以通过没有组成员接入的网络。 </a:t>
            </a:r>
          </a:p>
        </p:txBody>
      </p:sp>
    </p:spTree>
    <p:extLst>
      <p:ext uri="{BB962C8B-B14F-4D97-AF65-F5344CB8AC3E}">
        <p14:creationId xmlns="" xmlns:p14="http://schemas.microsoft.com/office/powerpoint/2010/main" val="30844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 </a:t>
            </a:r>
            <a:r>
              <a:rPr lang="zh-CN" altLang="en-US" dirty="0"/>
              <a:t>网际组管理协议 </a:t>
            </a:r>
            <a:r>
              <a:rPr lang="en-US" altLang="zh-CN" dirty="0"/>
              <a:t>IGMP </a:t>
            </a:r>
          </a:p>
        </p:txBody>
      </p:sp>
      <p:sp>
        <p:nvSpPr>
          <p:cNvPr id="101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1989 </a:t>
            </a:r>
            <a:r>
              <a:rPr lang="zh-CN" altLang="en-US" dirty="0"/>
              <a:t>年公布的 </a:t>
            </a:r>
            <a:r>
              <a:rPr lang="en-US" altLang="zh-CN" dirty="0"/>
              <a:t>RFC 1112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00FF"/>
                </a:solidFill>
              </a:rPr>
              <a:t>IGMPv1</a:t>
            </a:r>
            <a:r>
              <a:rPr lang="zh-CN" altLang="en-US" dirty="0"/>
              <a:t>）早已成</a:t>
            </a:r>
            <a:r>
              <a:rPr lang="zh-CN" altLang="en-US" dirty="0" smtClean="0"/>
              <a:t>为了</a:t>
            </a:r>
            <a:r>
              <a:rPr lang="zh-CN" altLang="en-US" dirty="0"/>
              <a:t>互联</a:t>
            </a:r>
            <a:r>
              <a:rPr lang="zh-CN" altLang="en-US" dirty="0" smtClean="0"/>
              <a:t>网</a:t>
            </a:r>
            <a:r>
              <a:rPr lang="zh-CN" altLang="en-US" dirty="0"/>
              <a:t>的标准协议。</a:t>
            </a:r>
          </a:p>
          <a:p>
            <a:r>
              <a:rPr lang="en-US" altLang="zh-CN" dirty="0"/>
              <a:t>1997 </a:t>
            </a:r>
            <a:r>
              <a:rPr lang="zh-CN" altLang="en-US" dirty="0"/>
              <a:t>年公布的 </a:t>
            </a:r>
            <a:r>
              <a:rPr lang="en-US" altLang="zh-CN" dirty="0"/>
              <a:t>RFC 2236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00FF"/>
                </a:solidFill>
              </a:rPr>
              <a:t>IGMPv2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zh-CN" altLang="en-US" dirty="0"/>
              <a:t>建议标准）对 </a:t>
            </a:r>
            <a:r>
              <a:rPr lang="en-US" altLang="zh-CN" dirty="0"/>
              <a:t>IGMPv1 </a:t>
            </a:r>
            <a:r>
              <a:rPr lang="zh-CN" altLang="en-US" dirty="0"/>
              <a:t>进行了更新。</a:t>
            </a:r>
          </a:p>
          <a:p>
            <a:r>
              <a:rPr lang="en-US" altLang="zh-CN" dirty="0"/>
              <a:t>2002 </a:t>
            </a:r>
            <a:r>
              <a:rPr lang="zh-CN" altLang="en-US" dirty="0"/>
              <a:t>年 </a:t>
            </a:r>
            <a:r>
              <a:rPr lang="en-US" altLang="zh-CN" dirty="0"/>
              <a:t>10 </a:t>
            </a:r>
            <a:r>
              <a:rPr lang="zh-CN" altLang="en-US" dirty="0"/>
              <a:t>月公布了 </a:t>
            </a:r>
            <a:r>
              <a:rPr lang="en-US" altLang="zh-CN" dirty="0"/>
              <a:t>RFC 3376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00FF"/>
                </a:solidFill>
              </a:rPr>
              <a:t>IGMPv3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zh-CN" altLang="en-US" dirty="0"/>
              <a:t>建议标准），宣布 </a:t>
            </a:r>
            <a:r>
              <a:rPr lang="en-US" altLang="zh-CN" dirty="0"/>
              <a:t>RFC 2236</a:t>
            </a:r>
            <a:r>
              <a:rPr lang="zh-CN" altLang="en-US" dirty="0"/>
              <a:t>（</a:t>
            </a:r>
            <a:r>
              <a:rPr lang="en-US" altLang="zh-CN" dirty="0"/>
              <a:t>IGMPv2</a:t>
            </a:r>
            <a:r>
              <a:rPr lang="zh-CN" altLang="en-US" dirty="0"/>
              <a:t>）是陈旧的。</a:t>
            </a:r>
          </a:p>
        </p:txBody>
      </p:sp>
    </p:spTree>
    <p:extLst>
      <p:ext uri="{BB962C8B-B14F-4D97-AF65-F5344CB8AC3E}">
        <p14:creationId xmlns="" xmlns:p14="http://schemas.microsoft.com/office/powerpoint/2010/main" val="15489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8640"/>
            <a:ext cx="9066212" cy="1512168"/>
          </a:xfrm>
        </p:spPr>
        <p:txBody>
          <a:bodyPr/>
          <a:lstStyle/>
          <a:p>
            <a:pPr algn="ctr"/>
            <a:r>
              <a:rPr lang="en-US" altLang="zh-CN" dirty="0"/>
              <a:t>IGMP </a:t>
            </a:r>
            <a:r>
              <a:rPr lang="zh-CN" altLang="en-US" dirty="0"/>
              <a:t>是整个网际协议 </a:t>
            </a:r>
            <a:r>
              <a:rPr lang="en-US" altLang="zh-CN" dirty="0"/>
              <a:t>IP </a:t>
            </a:r>
            <a:br>
              <a:rPr lang="en-US" altLang="zh-CN" dirty="0"/>
            </a:br>
            <a:r>
              <a:rPr lang="zh-CN" altLang="en-US" dirty="0"/>
              <a:t>的一个组成部分</a:t>
            </a:r>
          </a:p>
        </p:txBody>
      </p:sp>
      <p:sp>
        <p:nvSpPr>
          <p:cNvPr id="101273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00808"/>
            <a:ext cx="9066212" cy="4430117"/>
          </a:xfrm>
        </p:spPr>
        <p:txBody>
          <a:bodyPr/>
          <a:lstStyle/>
          <a:p>
            <a:r>
              <a:rPr lang="zh-CN" altLang="en-US" dirty="0"/>
              <a:t>和 </a:t>
            </a:r>
            <a:r>
              <a:rPr lang="en-US" altLang="zh-CN" dirty="0"/>
              <a:t>ICMP </a:t>
            </a:r>
            <a:r>
              <a:rPr lang="zh-CN" altLang="en-US" dirty="0"/>
              <a:t>相似，</a:t>
            </a:r>
            <a:r>
              <a:rPr lang="en-US" altLang="zh-CN" dirty="0">
                <a:solidFill>
                  <a:srgbClr val="FF0000"/>
                </a:solidFill>
              </a:rPr>
              <a:t>IGMP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IP </a:t>
            </a:r>
            <a:r>
              <a:rPr lang="zh-CN" altLang="en-US" dirty="0">
                <a:solidFill>
                  <a:srgbClr val="FF0000"/>
                </a:solidFill>
              </a:rPr>
              <a:t>数据报传递其报文</a:t>
            </a:r>
            <a:r>
              <a:rPr lang="zh-CN" altLang="en-US" dirty="0"/>
              <a:t>（即 </a:t>
            </a:r>
            <a:r>
              <a:rPr lang="en-US" altLang="zh-CN" dirty="0"/>
              <a:t>IGMP </a:t>
            </a:r>
            <a:r>
              <a:rPr lang="zh-CN" altLang="en-US" dirty="0"/>
              <a:t>报文加上 </a:t>
            </a:r>
            <a:r>
              <a:rPr lang="en-US" altLang="zh-CN" dirty="0"/>
              <a:t>IP </a:t>
            </a:r>
            <a:r>
              <a:rPr lang="zh-CN" altLang="en-US" dirty="0"/>
              <a:t>首部构成 </a:t>
            </a:r>
            <a:r>
              <a:rPr lang="en-US" altLang="zh-CN" dirty="0"/>
              <a:t>IP </a:t>
            </a:r>
            <a:r>
              <a:rPr lang="zh-CN" altLang="en-US" dirty="0"/>
              <a:t>数据报），但它也向 </a:t>
            </a:r>
            <a:r>
              <a:rPr lang="en-US" altLang="zh-CN" dirty="0"/>
              <a:t>IP </a:t>
            </a:r>
            <a:r>
              <a:rPr lang="zh-CN" altLang="en-US" dirty="0"/>
              <a:t>提供服务。</a:t>
            </a:r>
          </a:p>
          <a:p>
            <a:r>
              <a:rPr lang="zh-CN" altLang="en-US" dirty="0"/>
              <a:t>因此，我们不把 </a:t>
            </a:r>
            <a:r>
              <a:rPr lang="en-US" altLang="zh-CN" dirty="0"/>
              <a:t>IGMP </a:t>
            </a:r>
            <a:r>
              <a:rPr lang="zh-CN" altLang="en-US" dirty="0"/>
              <a:t>看成是一个单独的协议，而是属于整个网际协议 </a:t>
            </a:r>
            <a:r>
              <a:rPr lang="en-US" altLang="zh-CN" dirty="0"/>
              <a:t>IP </a:t>
            </a:r>
            <a:r>
              <a:rPr lang="zh-CN" altLang="en-US" dirty="0"/>
              <a:t>的一个组成部分。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IGMP </a:t>
            </a:r>
            <a:r>
              <a:rPr lang="zh-CN" altLang="en-US" dirty="0" smtClean="0"/>
              <a:t>工作可</a:t>
            </a:r>
            <a:r>
              <a:rPr lang="zh-CN" altLang="en-US" dirty="0"/>
              <a:t>分为两个阶段 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第一阶段</a:t>
            </a:r>
            <a:r>
              <a:rPr lang="zh-CN" altLang="en-US" dirty="0" smtClean="0">
                <a:solidFill>
                  <a:srgbClr val="FF0000"/>
                </a:solidFill>
              </a:rPr>
              <a:t>：加入多播组。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某个主机加入新的多播组时，该主机应向多播组的多播地址</a:t>
            </a:r>
            <a:r>
              <a:rPr lang="zh-CN" altLang="en-US" dirty="0" smtClean="0"/>
              <a:t>发送 </a:t>
            </a:r>
            <a:r>
              <a:rPr lang="en-US" altLang="zh-CN" dirty="0" smtClean="0"/>
              <a:t>IGMP </a:t>
            </a:r>
            <a:r>
              <a:rPr lang="zh-CN" altLang="en-US" dirty="0"/>
              <a:t>报文，</a:t>
            </a:r>
            <a:r>
              <a:rPr lang="zh-CN" altLang="en-US" dirty="0">
                <a:solidFill>
                  <a:srgbClr val="FF0000"/>
                </a:solidFill>
              </a:rPr>
              <a:t>声明</a:t>
            </a:r>
            <a:r>
              <a:rPr lang="zh-CN" altLang="en-US" dirty="0"/>
              <a:t>自己要成为该组的成员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</a:t>
            </a:r>
            <a:r>
              <a:rPr lang="zh-CN" altLang="en-US" dirty="0"/>
              <a:t>的多播路由器收到 </a:t>
            </a:r>
            <a:r>
              <a:rPr lang="en-US" altLang="zh-CN" dirty="0"/>
              <a:t>IGMP </a:t>
            </a:r>
            <a:r>
              <a:rPr lang="zh-CN" altLang="en-US" dirty="0"/>
              <a:t>报文后，将组成员关系转发</a:t>
            </a:r>
            <a:r>
              <a:rPr lang="zh-CN" altLang="en-US" dirty="0" smtClean="0"/>
              <a:t>给互联网上</a:t>
            </a:r>
            <a:r>
              <a:rPr lang="zh-CN" altLang="en-US" dirty="0"/>
              <a:t>的其他多播路由器。</a:t>
            </a:r>
          </a:p>
        </p:txBody>
      </p:sp>
    </p:spTree>
    <p:extLst>
      <p:ext uri="{BB962C8B-B14F-4D97-AF65-F5344CB8AC3E}">
        <p14:creationId xmlns="" xmlns:p14="http://schemas.microsoft.com/office/powerpoint/2010/main" val="16974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IGMP </a:t>
            </a:r>
            <a:r>
              <a:rPr lang="zh-CN" altLang="en-US"/>
              <a:t>可分为两个阶段 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第二阶段</a:t>
            </a:r>
            <a:r>
              <a:rPr lang="zh-CN" altLang="en-US" dirty="0" smtClean="0">
                <a:solidFill>
                  <a:srgbClr val="FF0000"/>
                </a:solidFill>
              </a:rPr>
              <a:t>：探询组成员变化情况。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因为</a:t>
            </a:r>
            <a:r>
              <a:rPr lang="zh-CN" altLang="en-US" dirty="0"/>
              <a:t>组成员关系是</a:t>
            </a:r>
            <a:r>
              <a:rPr lang="zh-CN" altLang="en-US" dirty="0">
                <a:solidFill>
                  <a:srgbClr val="FF0000"/>
                </a:solidFill>
              </a:rPr>
              <a:t>动态</a:t>
            </a:r>
            <a:r>
              <a:rPr lang="zh-CN" altLang="en-US" dirty="0"/>
              <a:t>的，因此</a:t>
            </a:r>
            <a:r>
              <a:rPr lang="zh-CN" altLang="en-US" dirty="0">
                <a:solidFill>
                  <a:srgbClr val="FF0000"/>
                </a:solidFill>
              </a:rPr>
              <a:t>本地多播路由器</a:t>
            </a:r>
            <a:r>
              <a:rPr lang="zh-CN" altLang="en-US" dirty="0"/>
              <a:t>要</a:t>
            </a:r>
            <a:r>
              <a:rPr lang="zh-CN" altLang="en-US" dirty="0">
                <a:solidFill>
                  <a:srgbClr val="FF0000"/>
                </a:solidFill>
              </a:rPr>
              <a:t>周期性地探询本地局域网上的主机，</a:t>
            </a:r>
            <a:r>
              <a:rPr lang="zh-CN" altLang="en-US" dirty="0"/>
              <a:t>以便知道这些主机是否还继续是组的成员。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只要对某个组有一个主机响应，那么多播路由器就认为这个组是活跃的。</a:t>
            </a:r>
          </a:p>
          <a:p>
            <a:pPr lvl="1"/>
            <a:r>
              <a:rPr lang="zh-CN" altLang="en-US" dirty="0"/>
              <a:t>但一个组在经过几次的探询后仍然没有一个主机响应，则不再将该组的成员关系转发给其他的多播路由器。</a:t>
            </a:r>
          </a:p>
        </p:txBody>
      </p:sp>
    </p:spTree>
    <p:extLst>
      <p:ext uri="{BB962C8B-B14F-4D97-AF65-F5344CB8AC3E}">
        <p14:creationId xmlns="" xmlns:p14="http://schemas.microsoft.com/office/powerpoint/2010/main" val="3301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90600" y="980728"/>
            <a:ext cx="8426896" cy="331236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buNone/>
            </a:pPr>
            <a:r>
              <a:rPr lang="zh-CN" altLang="zh-CN" sz="2800" b="1" dirty="0" smtClean="0"/>
              <a:t>下列关于</a:t>
            </a:r>
            <a:r>
              <a:rPr lang="en-US" altLang="zh-CN" sz="2800" b="1" dirty="0" smtClean="0"/>
              <a:t>IP</a:t>
            </a:r>
            <a:r>
              <a:rPr lang="zh-CN" altLang="zh-CN" sz="2800" b="1" dirty="0" smtClean="0"/>
              <a:t>路由器功能的描述中，正确的是</a:t>
            </a:r>
            <a:r>
              <a:rPr lang="zh-CN" altLang="en-US" sz="2800" b="1" dirty="0" smtClean="0"/>
              <a:t>（    ）。</a:t>
            </a:r>
            <a:endParaRPr lang="zh-CN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Ⅰ. </a:t>
            </a:r>
            <a:r>
              <a:rPr lang="zh-CN" altLang="zh-CN" sz="2800" b="1" dirty="0" smtClean="0"/>
              <a:t>运行路由协议，设置路由表</a:t>
            </a:r>
          </a:p>
          <a:p>
            <a:pPr>
              <a:buNone/>
            </a:pPr>
            <a:r>
              <a:rPr lang="en-US" altLang="zh-CN" sz="2800" b="1" dirty="0" smtClean="0"/>
              <a:t>Ⅱ. </a:t>
            </a:r>
            <a:r>
              <a:rPr lang="zh-CN" altLang="zh-CN" sz="2800" b="1" dirty="0" smtClean="0"/>
              <a:t>监测到拥塞时，合理丢弃</a:t>
            </a:r>
            <a:r>
              <a:rPr lang="en-US" altLang="zh-CN" sz="2800" b="1" dirty="0" smtClean="0"/>
              <a:t>IP</a:t>
            </a:r>
            <a:r>
              <a:rPr lang="zh-CN" altLang="zh-CN" sz="2800" b="1" dirty="0" smtClean="0"/>
              <a:t>分组</a:t>
            </a:r>
          </a:p>
          <a:p>
            <a:pPr>
              <a:buNone/>
            </a:pPr>
            <a:r>
              <a:rPr lang="en-US" altLang="zh-CN" sz="2800" b="1" dirty="0" smtClean="0"/>
              <a:t>Ⅲ. </a:t>
            </a:r>
            <a:r>
              <a:rPr lang="zh-CN" altLang="zh-CN" sz="2800" b="1" dirty="0" smtClean="0"/>
              <a:t>对收到的</a:t>
            </a:r>
            <a:r>
              <a:rPr lang="en-US" altLang="zh-CN" sz="2800" b="1" dirty="0" smtClean="0"/>
              <a:t>IP</a:t>
            </a:r>
            <a:r>
              <a:rPr lang="zh-CN" altLang="zh-CN" sz="2800" b="1" dirty="0" smtClean="0"/>
              <a:t>分组头进行差错校验，确保传输的</a:t>
            </a:r>
            <a:r>
              <a:rPr lang="en-US" altLang="zh-CN" sz="2800" b="1" dirty="0" smtClean="0"/>
              <a:t>IP</a:t>
            </a:r>
            <a:r>
              <a:rPr lang="zh-CN" altLang="zh-CN" sz="2800" b="1" dirty="0" smtClean="0"/>
              <a:t>分组不丢失</a:t>
            </a:r>
          </a:p>
          <a:p>
            <a:pPr>
              <a:buNone/>
            </a:pPr>
            <a:r>
              <a:rPr lang="en-US" altLang="zh-CN" sz="2800" b="1" dirty="0" smtClean="0"/>
              <a:t>Ⅳ. </a:t>
            </a:r>
            <a:r>
              <a:rPr lang="zh-CN" altLang="zh-CN" sz="2800" b="1" dirty="0" smtClean="0"/>
              <a:t>根据收到的</a:t>
            </a:r>
            <a:r>
              <a:rPr lang="en-US" altLang="zh-CN" sz="2800" b="1" dirty="0" smtClean="0"/>
              <a:t>IP</a:t>
            </a:r>
            <a:r>
              <a:rPr lang="zh-CN" altLang="zh-CN" sz="2800" b="1" dirty="0" smtClean="0"/>
              <a:t>分组的目的</a:t>
            </a:r>
            <a:r>
              <a:rPr lang="en-US" altLang="zh-CN" sz="2800" b="1" dirty="0" smtClean="0"/>
              <a:t>IP</a:t>
            </a:r>
            <a:r>
              <a:rPr lang="zh-CN" altLang="zh-CN" sz="2800" b="1" dirty="0" smtClean="0"/>
              <a:t>地址，将其转发到合适的输出线路上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2000672" y="4509120"/>
            <a:ext cx="2899792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400" b="1" dirty="0" smtClean="0"/>
              <a:t>仅</a:t>
            </a:r>
            <a:r>
              <a:rPr lang="en-US" altLang="zh-CN" sz="2400" b="1" dirty="0" smtClean="0"/>
              <a:t>Ⅲ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Ⅳ</a:t>
            </a:r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5692552" y="4503986"/>
            <a:ext cx="2971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400" b="1" dirty="0" smtClean="0"/>
              <a:t>仅</a:t>
            </a:r>
            <a:r>
              <a:rPr lang="en-US" altLang="zh-CN" sz="2400" b="1" dirty="0" smtClean="0"/>
              <a:t>Ⅰ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Ⅱ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Ⅲ</a:t>
            </a:r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981200" y="5364658"/>
            <a:ext cx="3043808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400" b="1" dirty="0" smtClean="0"/>
              <a:t>仅</a:t>
            </a:r>
            <a:r>
              <a:rPr lang="en-US" altLang="zh-CN" sz="2400" b="1" dirty="0" smtClean="0"/>
              <a:t>Ⅰ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Ⅱ</a:t>
            </a:r>
            <a:r>
              <a:rPr lang="zh-CN" altLang="zh-CN" sz="2400" b="1" dirty="0" smtClean="0"/>
              <a:t>、</a:t>
            </a:r>
            <a:r>
              <a:rPr lang="en-US" altLang="zh-CN" sz="2400" b="1" dirty="0" smtClean="0"/>
              <a:t>Ⅳ</a:t>
            </a:r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5745088" y="5373216"/>
            <a:ext cx="3043808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Ⅰ</a:t>
            </a:r>
            <a:r>
              <a:rPr lang="zh-CN" altLang="zh-CN" sz="2800" b="1" dirty="0" smtClean="0"/>
              <a:t>、</a:t>
            </a:r>
            <a:r>
              <a:rPr lang="en-US" altLang="zh-CN" sz="2800" b="1" dirty="0" smtClean="0"/>
              <a:t>Ⅱ</a:t>
            </a:r>
            <a:r>
              <a:rPr lang="zh-CN" altLang="zh-CN" sz="2800" b="1" dirty="0" smtClean="0"/>
              <a:t>、</a:t>
            </a:r>
            <a:r>
              <a:rPr lang="en-US" altLang="zh-CN" sz="2800" b="1" dirty="0" smtClean="0"/>
              <a:t>Ⅲ</a:t>
            </a:r>
            <a:r>
              <a:rPr lang="zh-CN" altLang="zh-CN" sz="2800" b="1" dirty="0" smtClean="0"/>
              <a:t>、</a:t>
            </a:r>
            <a:r>
              <a:rPr lang="en-US" altLang="zh-CN" sz="2800" b="1" dirty="0" smtClean="0"/>
              <a:t>Ⅳ</a:t>
            </a:r>
            <a:endParaRPr lang="zh-CN" altLang="zh-CN" sz="2800" b="1" dirty="0" smtClean="0"/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248197" y="4573414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4940077" y="45682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228725" y="5428952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4992613" y="543751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8580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906000" cy="635000"/>
            <a:chOff x="0" y="0"/>
            <a:chExt cx="9906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906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 descr="tmp1F8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8356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IGMP </a:t>
            </a:r>
            <a:r>
              <a:rPr lang="zh-CN" altLang="en-US" dirty="0"/>
              <a:t>采用的一些具体措施 </a:t>
            </a:r>
          </a:p>
        </p:txBody>
      </p:sp>
      <p:sp>
        <p:nvSpPr>
          <p:cNvPr id="618516" name="Rectangle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在主机和多播路由器之间的所有通信都是使用 </a:t>
            </a:r>
            <a:r>
              <a:rPr lang="en-US" altLang="zh-CN" dirty="0">
                <a:solidFill>
                  <a:srgbClr val="FF0000"/>
                </a:solidFill>
              </a:rPr>
              <a:t>IP </a:t>
            </a:r>
            <a:r>
              <a:rPr lang="zh-CN" altLang="en-US" dirty="0">
                <a:solidFill>
                  <a:srgbClr val="FF0000"/>
                </a:solidFill>
              </a:rPr>
              <a:t>多播。</a:t>
            </a:r>
          </a:p>
          <a:p>
            <a:r>
              <a:rPr lang="zh-CN" altLang="en-US" dirty="0"/>
              <a:t>多播路由器在探询组成员关系时，只需要</a:t>
            </a:r>
            <a:r>
              <a:rPr lang="zh-CN" altLang="en-US" dirty="0">
                <a:solidFill>
                  <a:srgbClr val="FF0000"/>
                </a:solidFill>
              </a:rPr>
              <a:t>对所有的组发送一个请求信息的询问报文，</a:t>
            </a:r>
            <a:r>
              <a:rPr lang="zh-CN" altLang="en-US" dirty="0"/>
              <a:t>而不需要对每一个组发送一个询问报文。默认的询问速率是每 </a:t>
            </a:r>
            <a:r>
              <a:rPr lang="en-US" altLang="zh-CN" dirty="0"/>
              <a:t>125 </a:t>
            </a:r>
            <a:r>
              <a:rPr lang="zh-CN" altLang="en-US" dirty="0"/>
              <a:t>秒发送一次。</a:t>
            </a:r>
          </a:p>
          <a:p>
            <a:r>
              <a:rPr lang="zh-CN" altLang="en-US" dirty="0"/>
              <a:t>当同一个网络上连接有几个多播路由器时，它们能够迅速和有效地选择其中的一个来探询主机的成员关系。 </a:t>
            </a:r>
          </a:p>
        </p:txBody>
      </p:sp>
    </p:spTree>
    <p:extLst>
      <p:ext uri="{BB962C8B-B14F-4D97-AF65-F5344CB8AC3E}">
        <p14:creationId xmlns="" xmlns:p14="http://schemas.microsoft.com/office/powerpoint/2010/main" val="11451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IGMP </a:t>
            </a:r>
            <a:r>
              <a:rPr lang="zh-CN" altLang="en-US" dirty="0"/>
              <a:t>采用的一些具体措施（续）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IGMP </a:t>
            </a:r>
            <a:r>
              <a:rPr lang="zh-CN" altLang="en-US" dirty="0"/>
              <a:t>的询问报文中有一个数值 </a:t>
            </a:r>
            <a:r>
              <a:rPr lang="en-US" altLang="zh-CN" i="1" dirty="0"/>
              <a:t>N</a:t>
            </a:r>
            <a:r>
              <a:rPr lang="zh-CN" altLang="en-US" dirty="0"/>
              <a:t>，它指明一个最长响应时间（默认值为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秒</a:t>
            </a:r>
            <a:r>
              <a:rPr lang="zh-CN" altLang="en-US" dirty="0"/>
              <a:t>）。当收到询问时，主机在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i="1" dirty="0"/>
              <a:t>N </a:t>
            </a:r>
            <a:r>
              <a:rPr lang="zh-CN" altLang="en-US" dirty="0"/>
              <a:t>之间随机选择发送响应所需经过的时延。对应于最小时延的响应最先发送。</a:t>
            </a:r>
          </a:p>
          <a:p>
            <a:r>
              <a:rPr lang="zh-CN" altLang="en-US" dirty="0"/>
              <a:t>同一个组内的每一个主机都要监听响应，只要有本组的其他主机先发送了响应，自己就可以不再发送响应了。 </a:t>
            </a:r>
          </a:p>
        </p:txBody>
      </p:sp>
    </p:spTree>
    <p:extLst>
      <p:ext uri="{BB962C8B-B14F-4D97-AF65-F5344CB8AC3E}">
        <p14:creationId xmlns="" xmlns:p14="http://schemas.microsoft.com/office/powerpoint/2010/main" val="7036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 </a:t>
            </a:r>
            <a:r>
              <a:rPr lang="zh-CN" altLang="en-US" dirty="0"/>
              <a:t>多播路由选择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/>
              <a:t>多播路由选择协议尚未标准化。</a:t>
            </a:r>
          </a:p>
          <a:p>
            <a:r>
              <a:rPr lang="zh-CN" altLang="en-US" sz="2800" dirty="0"/>
              <a:t>一个多播组中的成员是动态变化的，随时会有主机加入或离开这个多播组。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多播路由选择实际上就是要找出以源主机为根结点的多播转发树。</a:t>
            </a:r>
          </a:p>
          <a:p>
            <a:r>
              <a:rPr lang="zh-CN" altLang="en-US" sz="2800" dirty="0"/>
              <a:t>在多播转发树上的路由器不会收到重复的多播数据报。</a:t>
            </a:r>
          </a:p>
          <a:p>
            <a:r>
              <a:rPr lang="zh-CN" altLang="en-US" sz="2800" dirty="0"/>
              <a:t>对不同的多播组对应于不同的多播转发树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同</a:t>
            </a:r>
            <a:r>
              <a:rPr lang="zh-CN" altLang="en-US" sz="2800" dirty="0"/>
              <a:t>一个多播组，对不同的源点也会有不同的多播转发树。</a:t>
            </a:r>
          </a:p>
        </p:txBody>
      </p:sp>
    </p:spTree>
    <p:extLst>
      <p:ext uri="{BB962C8B-B14F-4D97-AF65-F5344CB8AC3E}">
        <p14:creationId xmlns="" xmlns:p14="http://schemas.microsoft.com/office/powerpoint/2010/main" val="227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 </a:t>
            </a:r>
            <a:r>
              <a:rPr lang="zh-CN" altLang="en-US" dirty="0"/>
              <a:t>多播路由选择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/>
              <a:t>多</a:t>
            </a:r>
            <a:r>
              <a:rPr lang="zh-CN" altLang="zh-CN" dirty="0"/>
              <a:t>播路由选择</a:t>
            </a:r>
            <a:r>
              <a:rPr lang="zh-CN" altLang="zh-CN" dirty="0" smtClean="0"/>
              <a:t>协议在</a:t>
            </a:r>
            <a:r>
              <a:rPr lang="zh-CN" altLang="zh-CN" dirty="0"/>
              <a:t>转发多播数据报时</a:t>
            </a:r>
            <a:r>
              <a:rPr lang="zh-CN" altLang="zh-CN" dirty="0" smtClean="0"/>
              <a:t>使用三</a:t>
            </a:r>
            <a:r>
              <a:rPr lang="zh-CN" altLang="zh-CN" dirty="0"/>
              <a:t>种方法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(1</a:t>
            </a:r>
            <a:r>
              <a:rPr lang="en-US" altLang="zh-CN" dirty="0" smtClean="0"/>
              <a:t>) </a:t>
            </a:r>
            <a:r>
              <a:rPr lang="zh-CN" altLang="zh-CN" dirty="0" smtClean="0"/>
              <a:t>洪</a:t>
            </a:r>
            <a:r>
              <a:rPr lang="zh-CN" altLang="zh-CN" dirty="0"/>
              <a:t>泛与</a:t>
            </a:r>
            <a:r>
              <a:rPr lang="zh-CN" altLang="zh-CN" dirty="0" smtClean="0"/>
              <a:t>剪除</a:t>
            </a:r>
            <a:endParaRPr lang="en-US" altLang="zh-CN" dirty="0" smtClean="0"/>
          </a:p>
          <a:p>
            <a:pPr lvl="1"/>
            <a:r>
              <a:rPr lang="en-US" altLang="zh-CN" dirty="0"/>
              <a:t>(2) </a:t>
            </a:r>
            <a:r>
              <a:rPr lang="zh-CN" altLang="zh-CN" dirty="0"/>
              <a:t>隧道</a:t>
            </a:r>
            <a:r>
              <a:rPr lang="zh-CN" altLang="zh-CN" dirty="0" smtClean="0"/>
              <a:t>技术</a:t>
            </a:r>
            <a:r>
              <a:rPr lang="en-US" altLang="zh-CN" dirty="0" smtClean="0"/>
              <a:t> (</a:t>
            </a:r>
            <a:r>
              <a:rPr lang="en-US" altLang="zh-CN" dirty="0"/>
              <a:t>tunneling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(3) </a:t>
            </a:r>
            <a:r>
              <a:rPr lang="zh-CN" altLang="zh-CN" dirty="0"/>
              <a:t>基于核心的发现技术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81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/>
              <a:t>(1) </a:t>
            </a:r>
            <a:r>
              <a:rPr lang="zh-CN" altLang="en-US" dirty="0"/>
              <a:t>洪泛与剪除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这种方法适合于较小的多播组，而所有的组成员接入的局域网也是相邻接的。</a:t>
            </a:r>
          </a:p>
          <a:p>
            <a:r>
              <a:rPr lang="zh-CN" altLang="en-US" dirty="0"/>
              <a:t>一开始，路由器转发多播数据报使用洪泛的方法（这就是广播）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为了</a:t>
            </a:r>
            <a:r>
              <a:rPr lang="zh-CN" altLang="en-US" dirty="0"/>
              <a:t>避免兜圈子，采用</a:t>
            </a:r>
            <a:r>
              <a:rPr lang="zh-CN" altLang="en-US" dirty="0" smtClean="0"/>
              <a:t>了叫做</a:t>
            </a:r>
            <a:r>
              <a:rPr lang="zh-CN" altLang="en-US" dirty="0" smtClean="0">
                <a:solidFill>
                  <a:srgbClr val="FF0000"/>
                </a:solidFill>
              </a:rPr>
              <a:t>反向</a:t>
            </a:r>
            <a:r>
              <a:rPr lang="zh-CN" altLang="en-US" dirty="0">
                <a:solidFill>
                  <a:srgbClr val="FF0000"/>
                </a:solidFill>
              </a:rPr>
              <a:t>路径广播 </a:t>
            </a:r>
            <a:r>
              <a:rPr lang="en-US" altLang="zh-CN" dirty="0">
                <a:solidFill>
                  <a:srgbClr val="FF0000"/>
                </a:solidFill>
              </a:rPr>
              <a:t>RPB</a:t>
            </a:r>
            <a:r>
              <a:rPr lang="en-US" altLang="zh-CN" dirty="0"/>
              <a:t> (Reverse Path Broadcasting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</a:t>
            </a:r>
            <a:r>
              <a:rPr lang="zh-CN" altLang="en-US" dirty="0"/>
              <a:t>策略。 </a:t>
            </a:r>
          </a:p>
        </p:txBody>
      </p:sp>
    </p:spTree>
    <p:extLst>
      <p:ext uri="{BB962C8B-B14F-4D97-AF65-F5344CB8AC3E}">
        <p14:creationId xmlns="" xmlns:p14="http://schemas.microsoft.com/office/powerpoint/2010/main" val="19876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RPB </a:t>
            </a:r>
            <a:r>
              <a:rPr lang="zh-CN" altLang="en-US"/>
              <a:t>的要点 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600" dirty="0"/>
              <a:t>路由器收到多播数据报时，先</a:t>
            </a:r>
            <a:r>
              <a:rPr lang="zh-CN" altLang="en-US" sz="2600" dirty="0" smtClean="0">
                <a:solidFill>
                  <a:srgbClr val="FF0000"/>
                </a:solidFill>
              </a:rPr>
              <a:t>检查它是否</a:t>
            </a:r>
            <a:r>
              <a:rPr lang="zh-CN" altLang="en-US" sz="2600" dirty="0">
                <a:solidFill>
                  <a:srgbClr val="FF0000"/>
                </a:solidFill>
              </a:rPr>
              <a:t>是从源点经</a:t>
            </a:r>
            <a:r>
              <a:rPr lang="zh-CN" altLang="en-US" sz="2600" dirty="0">
                <a:solidFill>
                  <a:srgbClr val="0000FF"/>
                </a:solidFill>
              </a:rPr>
              <a:t>最短路径</a:t>
            </a:r>
            <a:r>
              <a:rPr lang="zh-CN" altLang="en-US" sz="2600" dirty="0">
                <a:solidFill>
                  <a:srgbClr val="FF0000"/>
                </a:solidFill>
              </a:rPr>
              <a:t>传送来的。</a:t>
            </a:r>
          </a:p>
          <a:p>
            <a:r>
              <a:rPr lang="zh-CN" altLang="en-US" sz="2600" dirty="0"/>
              <a:t>若是，就向所有其他方向转发刚才收到的多播数据报（但进入的方向除外），否则就丢弃而不转发。</a:t>
            </a:r>
          </a:p>
          <a:p>
            <a:r>
              <a:rPr lang="zh-CN" altLang="en-US" sz="2600" dirty="0"/>
              <a:t>如果存在几条同样长度的最短</a:t>
            </a:r>
            <a:r>
              <a:rPr lang="zh-CN" altLang="en-US" sz="2600" dirty="0" smtClean="0"/>
              <a:t>路径，</a:t>
            </a:r>
            <a:r>
              <a:rPr lang="zh-CN" altLang="en-US" sz="2600" dirty="0"/>
              <a:t>那么只能选择一条最短路径，选择的准则就是看这几条最短路径中的相邻路由器谁的 </a:t>
            </a:r>
            <a:r>
              <a:rPr lang="en-US" altLang="zh-CN" sz="2600" dirty="0"/>
              <a:t>IP </a:t>
            </a:r>
            <a:r>
              <a:rPr lang="zh-CN" altLang="en-US" sz="2600" dirty="0"/>
              <a:t>地址最小。 </a:t>
            </a:r>
            <a:endParaRPr lang="en-US" altLang="zh-CN" sz="2600" dirty="0" smtClean="0"/>
          </a:p>
          <a:p>
            <a:r>
              <a:rPr lang="zh-CN" altLang="zh-CN" sz="2600" dirty="0">
                <a:solidFill>
                  <a:srgbClr val="FF0000"/>
                </a:solidFill>
              </a:rPr>
              <a:t>最后就得出了用来转发多播数据报的多播转发</a:t>
            </a:r>
            <a:r>
              <a:rPr lang="zh-CN" altLang="zh-CN" sz="2600" dirty="0" smtClean="0">
                <a:solidFill>
                  <a:srgbClr val="FF0000"/>
                </a:solidFill>
              </a:rPr>
              <a:t>树</a:t>
            </a:r>
            <a:r>
              <a:rPr lang="zh-CN" altLang="zh-CN" sz="2600" dirty="0">
                <a:solidFill>
                  <a:srgbClr val="FF0000"/>
                </a:solidFill>
              </a:rPr>
              <a:t>，</a:t>
            </a:r>
            <a:r>
              <a:rPr lang="zh-CN" altLang="zh-CN" sz="2600" dirty="0"/>
              <a:t>以后就按这个多播转发</a:t>
            </a:r>
            <a:r>
              <a:rPr lang="zh-CN" altLang="zh-CN" sz="2600" dirty="0" smtClean="0"/>
              <a:t>树转发</a:t>
            </a:r>
            <a:r>
              <a:rPr lang="zh-CN" altLang="zh-CN" sz="2600" dirty="0"/>
              <a:t>多播数据报</a:t>
            </a:r>
            <a:r>
              <a:rPr lang="zh-CN" altLang="zh-CN" sz="2600" dirty="0" smtClean="0"/>
              <a:t>。避免</a:t>
            </a:r>
            <a:r>
              <a:rPr lang="zh-CN" altLang="zh-CN" sz="2600" dirty="0"/>
              <a:t>了多播数据报的兜圈子，同时每一个路由器也不会接收重复的多播数据报。</a:t>
            </a:r>
            <a:endParaRPr lang="zh-CN" altLang="en-US" sz="2600" dirty="0"/>
          </a:p>
        </p:txBody>
      </p:sp>
    </p:spTree>
    <p:extLst>
      <p:ext uri="{BB962C8B-B14F-4D97-AF65-F5344CB8AC3E}">
        <p14:creationId xmlns="" xmlns:p14="http://schemas.microsoft.com/office/powerpoint/2010/main" val="15372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RPB </a:t>
            </a:r>
            <a:r>
              <a:rPr lang="zh-CN" altLang="en-US"/>
              <a:t>的要点 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如果在多播转发树上的某个路由器发现它的下游树枝（即叶节点方向）已没有该多播组的成员，就应把它和下游的树枝一起</a:t>
            </a:r>
            <a:r>
              <a:rPr lang="zh-CN" altLang="zh-CN" dirty="0">
                <a:solidFill>
                  <a:srgbClr val="FF0000"/>
                </a:solidFill>
              </a:rPr>
              <a:t>剪除。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 smtClean="0"/>
              <a:t>当</a:t>
            </a:r>
            <a:r>
              <a:rPr lang="zh-CN" altLang="zh-CN" dirty="0"/>
              <a:t>某个树枝有新增加的组成员时，可以再</a:t>
            </a:r>
            <a:r>
              <a:rPr lang="zh-CN" altLang="zh-CN" dirty="0">
                <a:solidFill>
                  <a:srgbClr val="FF0000"/>
                </a:solidFill>
              </a:rPr>
              <a:t>接入</a:t>
            </a:r>
            <a:r>
              <a:rPr lang="zh-CN" altLang="zh-CN" dirty="0"/>
              <a:t>到多播转发树上。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7198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066" name="Group 114"/>
          <p:cNvGrpSpPr>
            <a:grpSpLocks/>
          </p:cNvGrpSpPr>
          <p:nvPr/>
        </p:nvGrpSpPr>
        <p:grpSpPr bwMode="auto">
          <a:xfrm>
            <a:off x="7152027" y="3482255"/>
            <a:ext cx="2591725" cy="2374900"/>
            <a:chOff x="3749" y="2721"/>
            <a:chExt cx="1507" cy="1496"/>
          </a:xfrm>
        </p:grpSpPr>
        <p:sp>
          <p:nvSpPr>
            <p:cNvPr id="1022042" name="Oval 90"/>
            <p:cNvSpPr>
              <a:spLocks noChangeArrowheads="1"/>
            </p:cNvSpPr>
            <p:nvPr/>
          </p:nvSpPr>
          <p:spPr bwMode="auto">
            <a:xfrm rot="1323552">
              <a:off x="3749" y="3356"/>
              <a:ext cx="1272" cy="861"/>
            </a:xfrm>
            <a:prstGeom prst="ellipse">
              <a:avLst/>
            </a:prstGeom>
            <a:solidFill>
              <a:srgbClr val="FF66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22043" name="Text Box 91"/>
            <p:cNvSpPr txBox="1">
              <a:spLocks noChangeArrowheads="1"/>
            </p:cNvSpPr>
            <p:nvPr/>
          </p:nvSpPr>
          <p:spPr bwMode="auto">
            <a:xfrm>
              <a:off x="4075" y="2721"/>
              <a:ext cx="11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剪除没有</a:t>
              </a:r>
            </a:p>
            <a:p>
              <a:pPr algn="ctr"/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组成员的树枝</a:t>
              </a:r>
            </a:p>
          </p:txBody>
        </p:sp>
      </p:grpSp>
      <p:sp>
        <p:nvSpPr>
          <p:cNvPr id="1021956" name="Line 4"/>
          <p:cNvSpPr>
            <a:spLocks noChangeShapeType="1"/>
          </p:cNvSpPr>
          <p:nvPr/>
        </p:nvSpPr>
        <p:spPr bwMode="auto">
          <a:xfrm>
            <a:off x="8641366" y="5526956"/>
            <a:ext cx="806582" cy="244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21957" name="Line 5"/>
          <p:cNvSpPr>
            <a:spLocks noChangeShapeType="1"/>
          </p:cNvSpPr>
          <p:nvPr/>
        </p:nvSpPr>
        <p:spPr bwMode="auto">
          <a:xfrm>
            <a:off x="4684125" y="950192"/>
            <a:ext cx="0" cy="617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21958" name="Line 6"/>
          <p:cNvSpPr>
            <a:spLocks noChangeShapeType="1"/>
          </p:cNvSpPr>
          <p:nvPr/>
        </p:nvSpPr>
        <p:spPr bwMode="auto">
          <a:xfrm flipV="1">
            <a:off x="2776877" y="1759817"/>
            <a:ext cx="1865973" cy="920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21959" name="Line 7"/>
          <p:cNvSpPr>
            <a:spLocks noChangeShapeType="1"/>
          </p:cNvSpPr>
          <p:nvPr/>
        </p:nvSpPr>
        <p:spPr bwMode="auto">
          <a:xfrm>
            <a:off x="3005608" y="4536355"/>
            <a:ext cx="35651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21960" name="Line 8"/>
          <p:cNvSpPr>
            <a:spLocks noChangeShapeType="1"/>
          </p:cNvSpPr>
          <p:nvPr/>
        </p:nvSpPr>
        <p:spPr bwMode="auto">
          <a:xfrm>
            <a:off x="3005608" y="2680567"/>
            <a:ext cx="35651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21961" name="Text Box 9"/>
          <p:cNvSpPr txBox="1">
            <a:spLocks noChangeArrowheads="1"/>
          </p:cNvSpPr>
          <p:nvPr/>
        </p:nvSpPr>
        <p:spPr bwMode="auto">
          <a:xfrm>
            <a:off x="4961012" y="489817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源点</a:t>
            </a:r>
          </a:p>
        </p:txBody>
      </p:sp>
      <p:sp>
        <p:nvSpPr>
          <p:cNvPr id="1021962" name="Line 10"/>
          <p:cNvSpPr>
            <a:spLocks noChangeShapeType="1"/>
          </p:cNvSpPr>
          <p:nvPr/>
        </p:nvSpPr>
        <p:spPr bwMode="auto">
          <a:xfrm>
            <a:off x="4945534" y="1842367"/>
            <a:ext cx="172495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21963" name="Line 11"/>
          <p:cNvSpPr>
            <a:spLocks noChangeShapeType="1"/>
          </p:cNvSpPr>
          <p:nvPr/>
        </p:nvSpPr>
        <p:spPr bwMode="auto">
          <a:xfrm>
            <a:off x="2776877" y="2807568"/>
            <a:ext cx="0" cy="1604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21964" name="Line 12"/>
          <p:cNvSpPr>
            <a:spLocks noChangeShapeType="1"/>
          </p:cNvSpPr>
          <p:nvPr/>
        </p:nvSpPr>
        <p:spPr bwMode="auto">
          <a:xfrm>
            <a:off x="2888662" y="4660180"/>
            <a:ext cx="1726671" cy="1111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21965" name="Line 13"/>
          <p:cNvSpPr>
            <a:spLocks noChangeShapeType="1"/>
          </p:cNvSpPr>
          <p:nvPr/>
        </p:nvSpPr>
        <p:spPr bwMode="auto">
          <a:xfrm>
            <a:off x="6799469" y="2807567"/>
            <a:ext cx="0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21966" name="Line 14"/>
          <p:cNvSpPr>
            <a:spLocks noChangeShapeType="1"/>
          </p:cNvSpPr>
          <p:nvPr/>
        </p:nvSpPr>
        <p:spPr bwMode="auto">
          <a:xfrm flipH="1">
            <a:off x="4961012" y="4536356"/>
            <a:ext cx="1838457" cy="1235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21967" name="Line 15"/>
          <p:cNvSpPr>
            <a:spLocks noChangeShapeType="1"/>
          </p:cNvSpPr>
          <p:nvPr/>
        </p:nvSpPr>
        <p:spPr bwMode="auto">
          <a:xfrm flipH="1">
            <a:off x="1395883" y="4536355"/>
            <a:ext cx="1265767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021968" name="Line 16"/>
          <p:cNvSpPr>
            <a:spLocks noChangeShapeType="1"/>
          </p:cNvSpPr>
          <p:nvPr/>
        </p:nvSpPr>
        <p:spPr bwMode="auto">
          <a:xfrm>
            <a:off x="6916415" y="4536355"/>
            <a:ext cx="1609725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1021969" name="Picture 1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98" y="2436092"/>
            <a:ext cx="80658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021970" name="Picture 1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75" y="332656"/>
            <a:ext cx="799704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1971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02" y="5526955"/>
            <a:ext cx="80658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021972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98" y="4290292"/>
            <a:ext cx="80658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021973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285" y="4290292"/>
            <a:ext cx="80658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021974" name="Picture 2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285" y="2436092"/>
            <a:ext cx="80658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021975" name="Picture 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80" y="5401543"/>
            <a:ext cx="80830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021976" name="Picture 2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517" y="5280892"/>
            <a:ext cx="80658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1021987" name="Group 35"/>
          <p:cNvGrpSpPr>
            <a:grpSpLocks/>
          </p:cNvGrpSpPr>
          <p:nvPr/>
        </p:nvGrpSpPr>
        <p:grpSpPr bwMode="auto">
          <a:xfrm>
            <a:off x="5545742" y="2359892"/>
            <a:ext cx="230452" cy="247650"/>
            <a:chOff x="3470" y="572"/>
            <a:chExt cx="91" cy="91"/>
          </a:xfrm>
        </p:grpSpPr>
        <p:sp>
          <p:nvSpPr>
            <p:cNvPr id="1021988" name="Line 36"/>
            <p:cNvSpPr>
              <a:spLocks noChangeShapeType="1"/>
            </p:cNvSpPr>
            <p:nvPr/>
          </p:nvSpPr>
          <p:spPr bwMode="auto">
            <a:xfrm>
              <a:off x="3470" y="572"/>
              <a:ext cx="90" cy="9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21989" name="Line 37"/>
            <p:cNvSpPr>
              <a:spLocks noChangeShapeType="1"/>
            </p:cNvSpPr>
            <p:nvPr/>
          </p:nvSpPr>
          <p:spPr bwMode="auto">
            <a:xfrm rot="5400000">
              <a:off x="3471" y="571"/>
              <a:ext cx="90" cy="9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1022062" name="Group 110"/>
          <p:cNvGrpSpPr>
            <a:grpSpLocks/>
          </p:cNvGrpSpPr>
          <p:nvPr/>
        </p:nvGrpSpPr>
        <p:grpSpPr bwMode="auto">
          <a:xfrm>
            <a:off x="3748559" y="2755181"/>
            <a:ext cx="3394869" cy="1285875"/>
            <a:chOff x="1770" y="2263"/>
            <a:chExt cx="1974" cy="810"/>
          </a:xfrm>
        </p:grpSpPr>
        <p:grpSp>
          <p:nvGrpSpPr>
            <p:cNvPr id="1021977" name="Group 25"/>
            <p:cNvGrpSpPr>
              <a:grpSpLocks/>
            </p:cNvGrpSpPr>
            <p:nvPr/>
          </p:nvGrpSpPr>
          <p:grpSpPr bwMode="auto">
            <a:xfrm rot="5400000">
              <a:off x="3406" y="2735"/>
              <a:ext cx="544" cy="132"/>
              <a:chOff x="4105" y="1253"/>
              <a:chExt cx="317" cy="90"/>
            </a:xfrm>
          </p:grpSpPr>
          <p:sp>
            <p:nvSpPr>
              <p:cNvPr id="1021978" name="Rectangle 26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181" cy="9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1979" name="Line 27"/>
              <p:cNvSpPr>
                <a:spLocks noChangeShapeType="1"/>
              </p:cNvSpPr>
              <p:nvPr/>
            </p:nvSpPr>
            <p:spPr bwMode="auto">
              <a:xfrm flipV="1">
                <a:off x="4150" y="129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021991" name="Group 39"/>
            <p:cNvGrpSpPr>
              <a:grpSpLocks/>
            </p:cNvGrpSpPr>
            <p:nvPr/>
          </p:nvGrpSpPr>
          <p:grpSpPr bwMode="auto">
            <a:xfrm flipH="1">
              <a:off x="1770" y="2263"/>
              <a:ext cx="468" cy="155"/>
              <a:chOff x="4105" y="1253"/>
              <a:chExt cx="317" cy="90"/>
            </a:xfrm>
          </p:grpSpPr>
          <p:sp>
            <p:nvSpPr>
              <p:cNvPr id="1021992" name="Rectangle 40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181" cy="9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1993" name="Line 41"/>
              <p:cNvSpPr>
                <a:spLocks noChangeShapeType="1"/>
              </p:cNvSpPr>
              <p:nvPr/>
            </p:nvSpPr>
            <p:spPr bwMode="auto">
              <a:xfrm flipV="1">
                <a:off x="4150" y="129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grpSp>
        <p:nvGrpSpPr>
          <p:cNvPr id="1021994" name="Group 42"/>
          <p:cNvGrpSpPr>
            <a:grpSpLocks/>
          </p:cNvGrpSpPr>
          <p:nvPr/>
        </p:nvGrpSpPr>
        <p:grpSpPr bwMode="auto">
          <a:xfrm flipH="1">
            <a:off x="3518107" y="2755180"/>
            <a:ext cx="230452" cy="249237"/>
            <a:chOff x="3470" y="572"/>
            <a:chExt cx="91" cy="91"/>
          </a:xfrm>
        </p:grpSpPr>
        <p:sp>
          <p:nvSpPr>
            <p:cNvPr id="1021995" name="Line 43"/>
            <p:cNvSpPr>
              <a:spLocks noChangeShapeType="1"/>
            </p:cNvSpPr>
            <p:nvPr/>
          </p:nvSpPr>
          <p:spPr bwMode="auto">
            <a:xfrm>
              <a:off x="3470" y="572"/>
              <a:ext cx="90" cy="9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21996" name="Line 44"/>
            <p:cNvSpPr>
              <a:spLocks noChangeShapeType="1"/>
            </p:cNvSpPr>
            <p:nvPr/>
          </p:nvSpPr>
          <p:spPr bwMode="auto">
            <a:xfrm rot="5400000">
              <a:off x="3471" y="571"/>
              <a:ext cx="90" cy="9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1022061" name="Group 109"/>
          <p:cNvGrpSpPr>
            <a:grpSpLocks/>
          </p:cNvGrpSpPr>
          <p:nvPr/>
        </p:nvGrpSpPr>
        <p:grpSpPr bwMode="auto">
          <a:xfrm>
            <a:off x="2888662" y="2359892"/>
            <a:ext cx="2657079" cy="1557338"/>
            <a:chOff x="1270" y="2014"/>
            <a:chExt cx="1545" cy="981"/>
          </a:xfrm>
        </p:grpSpPr>
        <p:grpSp>
          <p:nvGrpSpPr>
            <p:cNvPr id="1021984" name="Group 32"/>
            <p:cNvGrpSpPr>
              <a:grpSpLocks/>
            </p:cNvGrpSpPr>
            <p:nvPr/>
          </p:nvGrpSpPr>
          <p:grpSpPr bwMode="auto">
            <a:xfrm>
              <a:off x="2349" y="2014"/>
              <a:ext cx="466" cy="154"/>
              <a:chOff x="4105" y="1253"/>
              <a:chExt cx="317" cy="90"/>
            </a:xfrm>
          </p:grpSpPr>
          <p:sp>
            <p:nvSpPr>
              <p:cNvPr id="1021985" name="Rectangle 33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181" cy="9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1986" name="Line 34"/>
              <p:cNvSpPr>
                <a:spLocks noChangeShapeType="1"/>
              </p:cNvSpPr>
              <p:nvPr/>
            </p:nvSpPr>
            <p:spPr bwMode="auto">
              <a:xfrm flipV="1">
                <a:off x="4150" y="129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021997" name="Group 45"/>
            <p:cNvGrpSpPr>
              <a:grpSpLocks/>
            </p:cNvGrpSpPr>
            <p:nvPr/>
          </p:nvGrpSpPr>
          <p:grpSpPr bwMode="auto">
            <a:xfrm rot="5400000">
              <a:off x="1064" y="2656"/>
              <a:ext cx="545" cy="134"/>
              <a:chOff x="4105" y="1253"/>
              <a:chExt cx="317" cy="90"/>
            </a:xfrm>
          </p:grpSpPr>
          <p:sp>
            <p:nvSpPr>
              <p:cNvPr id="1021998" name="Rectangle 46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181" cy="9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1999" name="Line 47"/>
              <p:cNvSpPr>
                <a:spLocks noChangeShapeType="1"/>
              </p:cNvSpPr>
              <p:nvPr/>
            </p:nvSpPr>
            <p:spPr bwMode="auto">
              <a:xfrm flipV="1">
                <a:off x="4150" y="129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grpSp>
        <p:nvGrpSpPr>
          <p:cNvPr id="1022004" name="Group 52"/>
          <p:cNvGrpSpPr>
            <a:grpSpLocks/>
          </p:cNvGrpSpPr>
          <p:nvPr/>
        </p:nvGrpSpPr>
        <p:grpSpPr bwMode="auto">
          <a:xfrm>
            <a:off x="6004926" y="4607793"/>
            <a:ext cx="230452" cy="246063"/>
            <a:chOff x="3470" y="572"/>
            <a:chExt cx="91" cy="91"/>
          </a:xfrm>
        </p:grpSpPr>
        <p:sp>
          <p:nvSpPr>
            <p:cNvPr id="1022005" name="Line 53"/>
            <p:cNvSpPr>
              <a:spLocks noChangeShapeType="1"/>
            </p:cNvSpPr>
            <p:nvPr/>
          </p:nvSpPr>
          <p:spPr bwMode="auto">
            <a:xfrm>
              <a:off x="3470" y="572"/>
              <a:ext cx="90" cy="9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22006" name="Line 54"/>
            <p:cNvSpPr>
              <a:spLocks noChangeShapeType="1"/>
            </p:cNvSpPr>
            <p:nvPr/>
          </p:nvSpPr>
          <p:spPr bwMode="auto">
            <a:xfrm rot="5400000">
              <a:off x="3471" y="571"/>
              <a:ext cx="90" cy="9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1022063" name="Group 111"/>
          <p:cNvGrpSpPr>
            <a:grpSpLocks/>
          </p:cNvGrpSpPr>
          <p:nvPr/>
        </p:nvGrpSpPr>
        <p:grpSpPr bwMode="auto">
          <a:xfrm>
            <a:off x="1426840" y="4607792"/>
            <a:ext cx="4578085" cy="546100"/>
            <a:chOff x="420" y="3430"/>
            <a:chExt cx="2662" cy="344"/>
          </a:xfrm>
        </p:grpSpPr>
        <p:grpSp>
          <p:nvGrpSpPr>
            <p:cNvPr id="1022001" name="Group 49"/>
            <p:cNvGrpSpPr>
              <a:grpSpLocks/>
            </p:cNvGrpSpPr>
            <p:nvPr/>
          </p:nvGrpSpPr>
          <p:grpSpPr bwMode="auto">
            <a:xfrm>
              <a:off x="2614" y="3430"/>
              <a:ext cx="468" cy="153"/>
              <a:chOff x="4105" y="1253"/>
              <a:chExt cx="317" cy="90"/>
            </a:xfrm>
          </p:grpSpPr>
          <p:sp>
            <p:nvSpPr>
              <p:cNvPr id="1022002" name="Rectangle 50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181" cy="9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2003" name="Line 51"/>
              <p:cNvSpPr>
                <a:spLocks noChangeShapeType="1"/>
              </p:cNvSpPr>
              <p:nvPr/>
            </p:nvSpPr>
            <p:spPr bwMode="auto">
              <a:xfrm flipV="1">
                <a:off x="4150" y="129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022014" name="Group 62"/>
            <p:cNvGrpSpPr>
              <a:grpSpLocks/>
            </p:cNvGrpSpPr>
            <p:nvPr/>
          </p:nvGrpSpPr>
          <p:grpSpPr bwMode="auto">
            <a:xfrm rot="19424285" flipH="1">
              <a:off x="420" y="3551"/>
              <a:ext cx="468" cy="154"/>
              <a:chOff x="4105" y="1253"/>
              <a:chExt cx="317" cy="90"/>
            </a:xfrm>
          </p:grpSpPr>
          <p:sp>
            <p:nvSpPr>
              <p:cNvPr id="1022015" name="Rectangle 63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181" cy="9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2016" name="Line 64"/>
              <p:cNvSpPr>
                <a:spLocks noChangeShapeType="1"/>
              </p:cNvSpPr>
              <p:nvPr/>
            </p:nvSpPr>
            <p:spPr bwMode="auto">
              <a:xfrm flipV="1">
                <a:off x="4150" y="129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022017" name="Group 65"/>
            <p:cNvGrpSpPr>
              <a:grpSpLocks/>
            </p:cNvGrpSpPr>
            <p:nvPr/>
          </p:nvGrpSpPr>
          <p:grpSpPr bwMode="auto">
            <a:xfrm rot="1818208">
              <a:off x="1606" y="3619"/>
              <a:ext cx="467" cy="155"/>
              <a:chOff x="4105" y="1253"/>
              <a:chExt cx="317" cy="90"/>
            </a:xfrm>
          </p:grpSpPr>
          <p:sp>
            <p:nvSpPr>
              <p:cNvPr id="1022018" name="Rectangle 66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181" cy="9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2019" name="Line 67"/>
              <p:cNvSpPr>
                <a:spLocks noChangeShapeType="1"/>
              </p:cNvSpPr>
              <p:nvPr/>
            </p:nvSpPr>
            <p:spPr bwMode="auto">
              <a:xfrm flipV="1">
                <a:off x="4150" y="129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grpSp>
        <p:nvGrpSpPr>
          <p:cNvPr id="1022060" name="Group 108"/>
          <p:cNvGrpSpPr>
            <a:grpSpLocks/>
          </p:cNvGrpSpPr>
          <p:nvPr/>
        </p:nvGrpSpPr>
        <p:grpSpPr bwMode="auto">
          <a:xfrm>
            <a:off x="3258419" y="1872531"/>
            <a:ext cx="2975240" cy="312737"/>
            <a:chOff x="1485" y="1707"/>
            <a:chExt cx="1730" cy="197"/>
          </a:xfrm>
        </p:grpSpPr>
        <p:grpSp>
          <p:nvGrpSpPr>
            <p:cNvPr id="1021980" name="Group 28"/>
            <p:cNvGrpSpPr>
              <a:grpSpLocks/>
            </p:cNvGrpSpPr>
            <p:nvPr/>
          </p:nvGrpSpPr>
          <p:grpSpPr bwMode="auto">
            <a:xfrm rot="1498195">
              <a:off x="2747" y="1749"/>
              <a:ext cx="468" cy="155"/>
              <a:chOff x="4105" y="1253"/>
              <a:chExt cx="317" cy="90"/>
            </a:xfrm>
          </p:grpSpPr>
          <p:sp>
            <p:nvSpPr>
              <p:cNvPr id="1021981" name="Rectangle 29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181" cy="9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1982" name="Line 30"/>
              <p:cNvSpPr>
                <a:spLocks noChangeShapeType="1"/>
              </p:cNvSpPr>
              <p:nvPr/>
            </p:nvSpPr>
            <p:spPr bwMode="auto">
              <a:xfrm flipV="1">
                <a:off x="4150" y="129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022023" name="Group 71"/>
            <p:cNvGrpSpPr>
              <a:grpSpLocks/>
            </p:cNvGrpSpPr>
            <p:nvPr/>
          </p:nvGrpSpPr>
          <p:grpSpPr bwMode="auto">
            <a:xfrm rot="20121053" flipH="1">
              <a:off x="1485" y="1707"/>
              <a:ext cx="467" cy="156"/>
              <a:chOff x="4105" y="1253"/>
              <a:chExt cx="317" cy="90"/>
            </a:xfrm>
          </p:grpSpPr>
          <p:sp>
            <p:nvSpPr>
              <p:cNvPr id="1022024" name="Rectangle 72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181" cy="9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2025" name="Line 73"/>
              <p:cNvSpPr>
                <a:spLocks noChangeShapeType="1"/>
              </p:cNvSpPr>
              <p:nvPr/>
            </p:nvSpPr>
            <p:spPr bwMode="auto">
              <a:xfrm flipV="1">
                <a:off x="4150" y="129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sp>
        <p:nvSpPr>
          <p:cNvPr id="1022026" name="Text Box 74"/>
          <p:cNvSpPr txBox="1">
            <a:spLocks noChangeArrowheads="1"/>
          </p:cNvSpPr>
          <p:nvPr/>
        </p:nvSpPr>
        <p:spPr bwMode="auto">
          <a:xfrm>
            <a:off x="7084955" y="2429743"/>
            <a:ext cx="521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sz="24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3</a:t>
            </a:r>
          </a:p>
        </p:txBody>
      </p:sp>
      <p:sp>
        <p:nvSpPr>
          <p:cNvPr id="1022027" name="Text Box 75"/>
          <p:cNvSpPr txBox="1">
            <a:spLocks noChangeArrowheads="1"/>
          </p:cNvSpPr>
          <p:nvPr/>
        </p:nvSpPr>
        <p:spPr bwMode="auto">
          <a:xfrm>
            <a:off x="2085521" y="3899767"/>
            <a:ext cx="521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sz="24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4</a:t>
            </a:r>
          </a:p>
        </p:txBody>
      </p:sp>
      <p:sp>
        <p:nvSpPr>
          <p:cNvPr id="1022028" name="Text Box 76"/>
          <p:cNvSpPr txBox="1">
            <a:spLocks noChangeArrowheads="1"/>
          </p:cNvSpPr>
          <p:nvPr/>
        </p:nvSpPr>
        <p:spPr bwMode="auto">
          <a:xfrm>
            <a:off x="704528" y="4907830"/>
            <a:ext cx="521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sz="24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6</a:t>
            </a:r>
          </a:p>
        </p:txBody>
      </p:sp>
      <p:sp>
        <p:nvSpPr>
          <p:cNvPr id="1022029" name="Text Box 77"/>
          <p:cNvSpPr txBox="1">
            <a:spLocks noChangeArrowheads="1"/>
          </p:cNvSpPr>
          <p:nvPr/>
        </p:nvSpPr>
        <p:spPr bwMode="auto">
          <a:xfrm>
            <a:off x="4386602" y="5063405"/>
            <a:ext cx="521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sz="24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7</a:t>
            </a:r>
          </a:p>
        </p:txBody>
      </p:sp>
      <p:sp>
        <p:nvSpPr>
          <p:cNvPr id="1022030" name="Text Box 78"/>
          <p:cNvSpPr txBox="1">
            <a:spLocks noChangeArrowheads="1"/>
          </p:cNvSpPr>
          <p:nvPr/>
        </p:nvSpPr>
        <p:spPr bwMode="auto">
          <a:xfrm>
            <a:off x="8293969" y="4831630"/>
            <a:ext cx="521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sz="24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8</a:t>
            </a:r>
          </a:p>
        </p:txBody>
      </p:sp>
      <p:grpSp>
        <p:nvGrpSpPr>
          <p:cNvPr id="1022065" name="Group 113"/>
          <p:cNvGrpSpPr>
            <a:grpSpLocks/>
          </p:cNvGrpSpPr>
          <p:nvPr/>
        </p:nvGrpSpPr>
        <p:grpSpPr bwMode="auto">
          <a:xfrm>
            <a:off x="3552503" y="4201393"/>
            <a:ext cx="4682993" cy="1154113"/>
            <a:chOff x="1656" y="3174"/>
            <a:chExt cx="2723" cy="727"/>
          </a:xfrm>
        </p:grpSpPr>
        <p:grpSp>
          <p:nvGrpSpPr>
            <p:cNvPr id="1022008" name="Group 56"/>
            <p:cNvGrpSpPr>
              <a:grpSpLocks/>
            </p:cNvGrpSpPr>
            <p:nvPr/>
          </p:nvGrpSpPr>
          <p:grpSpPr bwMode="auto">
            <a:xfrm flipH="1">
              <a:off x="1656" y="3174"/>
              <a:ext cx="467" cy="155"/>
              <a:chOff x="4105" y="1253"/>
              <a:chExt cx="317" cy="90"/>
            </a:xfrm>
          </p:grpSpPr>
          <p:sp>
            <p:nvSpPr>
              <p:cNvPr id="1022009" name="Rectangle 57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181" cy="9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2010" name="Line 58"/>
              <p:cNvSpPr>
                <a:spLocks noChangeShapeType="1"/>
              </p:cNvSpPr>
              <p:nvPr/>
            </p:nvSpPr>
            <p:spPr bwMode="auto">
              <a:xfrm flipV="1">
                <a:off x="4150" y="129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022020" name="Group 68"/>
            <p:cNvGrpSpPr>
              <a:grpSpLocks/>
            </p:cNvGrpSpPr>
            <p:nvPr/>
          </p:nvGrpSpPr>
          <p:grpSpPr bwMode="auto">
            <a:xfrm rot="1818208">
              <a:off x="3910" y="3523"/>
              <a:ext cx="469" cy="154"/>
              <a:chOff x="4105" y="1253"/>
              <a:chExt cx="317" cy="90"/>
            </a:xfrm>
          </p:grpSpPr>
          <p:sp>
            <p:nvSpPr>
              <p:cNvPr id="1022021" name="Rectangle 69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181" cy="9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2022" name="Line 70"/>
              <p:cNvSpPr>
                <a:spLocks noChangeShapeType="1"/>
              </p:cNvSpPr>
              <p:nvPr/>
            </p:nvSpPr>
            <p:spPr bwMode="auto">
              <a:xfrm flipV="1">
                <a:off x="4150" y="129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022032" name="Group 80"/>
            <p:cNvGrpSpPr>
              <a:grpSpLocks/>
            </p:cNvGrpSpPr>
            <p:nvPr/>
          </p:nvGrpSpPr>
          <p:grpSpPr bwMode="auto">
            <a:xfrm rot="19765545" flipH="1">
              <a:off x="2955" y="3747"/>
              <a:ext cx="469" cy="154"/>
              <a:chOff x="4105" y="1253"/>
              <a:chExt cx="317" cy="90"/>
            </a:xfrm>
          </p:grpSpPr>
          <p:sp>
            <p:nvSpPr>
              <p:cNvPr id="1022033" name="Rectangle 81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181" cy="9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2034" name="Line 82"/>
              <p:cNvSpPr>
                <a:spLocks noChangeShapeType="1"/>
              </p:cNvSpPr>
              <p:nvPr/>
            </p:nvSpPr>
            <p:spPr bwMode="auto">
              <a:xfrm flipV="1">
                <a:off x="4150" y="129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grpSp>
        <p:nvGrpSpPr>
          <p:cNvPr id="1022064" name="Group 112"/>
          <p:cNvGrpSpPr>
            <a:grpSpLocks/>
          </p:cNvGrpSpPr>
          <p:nvPr/>
        </p:nvGrpSpPr>
        <p:grpSpPr bwMode="auto">
          <a:xfrm>
            <a:off x="3316891" y="4175993"/>
            <a:ext cx="2536692" cy="1400175"/>
            <a:chOff x="1522" y="3174"/>
            <a:chExt cx="1475" cy="882"/>
          </a:xfrm>
        </p:grpSpPr>
        <p:grpSp>
          <p:nvGrpSpPr>
            <p:cNvPr id="1022011" name="Group 59"/>
            <p:cNvGrpSpPr>
              <a:grpSpLocks/>
            </p:cNvGrpSpPr>
            <p:nvPr/>
          </p:nvGrpSpPr>
          <p:grpSpPr bwMode="auto">
            <a:xfrm flipH="1">
              <a:off x="1522" y="3174"/>
              <a:ext cx="134" cy="157"/>
              <a:chOff x="3470" y="572"/>
              <a:chExt cx="91" cy="91"/>
            </a:xfrm>
          </p:grpSpPr>
          <p:sp>
            <p:nvSpPr>
              <p:cNvPr id="1022012" name="Line 60"/>
              <p:cNvSpPr>
                <a:spLocks noChangeShapeType="1"/>
              </p:cNvSpPr>
              <p:nvPr/>
            </p:nvSpPr>
            <p:spPr bwMode="auto">
              <a:xfrm>
                <a:off x="3470" y="572"/>
                <a:ext cx="90" cy="9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2013" name="Line 61"/>
              <p:cNvSpPr>
                <a:spLocks noChangeShapeType="1"/>
              </p:cNvSpPr>
              <p:nvPr/>
            </p:nvSpPr>
            <p:spPr bwMode="auto">
              <a:xfrm rot="5400000">
                <a:off x="3471" y="571"/>
                <a:ext cx="90" cy="9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022035" name="Group 83"/>
            <p:cNvGrpSpPr>
              <a:grpSpLocks/>
            </p:cNvGrpSpPr>
            <p:nvPr/>
          </p:nvGrpSpPr>
          <p:grpSpPr bwMode="auto">
            <a:xfrm rot="19765545" flipH="1">
              <a:off x="2863" y="3900"/>
              <a:ext cx="134" cy="156"/>
              <a:chOff x="3470" y="572"/>
              <a:chExt cx="91" cy="91"/>
            </a:xfrm>
          </p:grpSpPr>
          <p:sp>
            <p:nvSpPr>
              <p:cNvPr id="1022036" name="Line 84"/>
              <p:cNvSpPr>
                <a:spLocks noChangeShapeType="1"/>
              </p:cNvSpPr>
              <p:nvPr/>
            </p:nvSpPr>
            <p:spPr bwMode="auto">
              <a:xfrm>
                <a:off x="3470" y="572"/>
                <a:ext cx="90" cy="9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2037" name="Line 85"/>
              <p:cNvSpPr>
                <a:spLocks noChangeShapeType="1"/>
              </p:cNvSpPr>
              <p:nvPr/>
            </p:nvSpPr>
            <p:spPr bwMode="auto">
              <a:xfrm rot="5400000">
                <a:off x="3471" y="571"/>
                <a:ext cx="90" cy="9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pic>
        <p:nvPicPr>
          <p:cNvPr id="1022038" name="Picture 8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75" y="1567730"/>
            <a:ext cx="80658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022039" name="Text Box 87"/>
          <p:cNvSpPr txBox="1">
            <a:spLocks noChangeArrowheads="1"/>
          </p:cNvSpPr>
          <p:nvPr/>
        </p:nvSpPr>
        <p:spPr bwMode="auto">
          <a:xfrm>
            <a:off x="4730560" y="1186730"/>
            <a:ext cx="521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sz="24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022040" name="Text Box 88"/>
          <p:cNvSpPr txBox="1">
            <a:spLocks noChangeArrowheads="1"/>
          </p:cNvSpPr>
          <p:nvPr/>
        </p:nvSpPr>
        <p:spPr bwMode="auto">
          <a:xfrm>
            <a:off x="6109833" y="3820392"/>
            <a:ext cx="521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sz="24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5</a:t>
            </a:r>
          </a:p>
        </p:txBody>
      </p:sp>
      <p:sp>
        <p:nvSpPr>
          <p:cNvPr id="1022041" name="Text Box 89"/>
          <p:cNvSpPr txBox="1">
            <a:spLocks noChangeArrowheads="1"/>
          </p:cNvSpPr>
          <p:nvPr/>
        </p:nvSpPr>
        <p:spPr bwMode="auto">
          <a:xfrm>
            <a:off x="1966855" y="2197967"/>
            <a:ext cx="521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lang="en-US" altLang="zh-CN" sz="24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grpSp>
        <p:nvGrpSpPr>
          <p:cNvPr id="1022044" name="Group 92"/>
          <p:cNvGrpSpPr>
            <a:grpSpLocks/>
          </p:cNvGrpSpPr>
          <p:nvPr/>
        </p:nvGrpSpPr>
        <p:grpSpPr bwMode="auto">
          <a:xfrm>
            <a:off x="6215360" y="1506056"/>
            <a:ext cx="1033595" cy="247650"/>
            <a:chOff x="3107" y="572"/>
            <a:chExt cx="408" cy="91"/>
          </a:xfrm>
        </p:grpSpPr>
        <p:grpSp>
          <p:nvGrpSpPr>
            <p:cNvPr id="1022045" name="Group 93"/>
            <p:cNvGrpSpPr>
              <a:grpSpLocks/>
            </p:cNvGrpSpPr>
            <p:nvPr/>
          </p:nvGrpSpPr>
          <p:grpSpPr bwMode="auto">
            <a:xfrm>
              <a:off x="3107" y="572"/>
              <a:ext cx="317" cy="90"/>
              <a:chOff x="4105" y="1253"/>
              <a:chExt cx="317" cy="90"/>
            </a:xfrm>
          </p:grpSpPr>
          <p:sp>
            <p:nvSpPr>
              <p:cNvPr id="1022046" name="Rectangle 94"/>
              <p:cNvSpPr>
                <a:spLocks noChangeArrowheads="1"/>
              </p:cNvSpPr>
              <p:nvPr/>
            </p:nvSpPr>
            <p:spPr bwMode="auto">
              <a:xfrm>
                <a:off x="4105" y="1253"/>
                <a:ext cx="181" cy="9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2047" name="Line 95"/>
              <p:cNvSpPr>
                <a:spLocks noChangeShapeType="1"/>
              </p:cNvSpPr>
              <p:nvPr/>
            </p:nvSpPr>
            <p:spPr bwMode="auto">
              <a:xfrm flipV="1">
                <a:off x="4150" y="129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grpSp>
          <p:nvGrpSpPr>
            <p:cNvPr id="1022048" name="Group 96"/>
            <p:cNvGrpSpPr>
              <a:grpSpLocks/>
            </p:cNvGrpSpPr>
            <p:nvPr/>
          </p:nvGrpSpPr>
          <p:grpSpPr bwMode="auto">
            <a:xfrm>
              <a:off x="3424" y="572"/>
              <a:ext cx="91" cy="91"/>
              <a:chOff x="3470" y="572"/>
              <a:chExt cx="91" cy="91"/>
            </a:xfrm>
          </p:grpSpPr>
          <p:sp>
            <p:nvSpPr>
              <p:cNvPr id="1022049" name="Line 97"/>
              <p:cNvSpPr>
                <a:spLocks noChangeShapeType="1"/>
              </p:cNvSpPr>
              <p:nvPr/>
            </p:nvSpPr>
            <p:spPr bwMode="auto">
              <a:xfrm>
                <a:off x="3470" y="572"/>
                <a:ext cx="90" cy="9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2050" name="Line 98"/>
              <p:cNvSpPr>
                <a:spLocks noChangeShapeType="1"/>
              </p:cNvSpPr>
              <p:nvPr/>
            </p:nvSpPr>
            <p:spPr bwMode="auto">
              <a:xfrm rot="5400000">
                <a:off x="3471" y="571"/>
                <a:ext cx="90" cy="9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</p:grpSp>
      <p:grpSp>
        <p:nvGrpSpPr>
          <p:cNvPr id="1022051" name="Group 99"/>
          <p:cNvGrpSpPr>
            <a:grpSpLocks/>
          </p:cNvGrpSpPr>
          <p:nvPr/>
        </p:nvGrpSpPr>
        <p:grpSpPr bwMode="auto">
          <a:xfrm>
            <a:off x="6215360" y="1077184"/>
            <a:ext cx="803143" cy="244475"/>
            <a:chOff x="4105" y="1253"/>
            <a:chExt cx="317" cy="90"/>
          </a:xfrm>
        </p:grpSpPr>
        <p:sp>
          <p:nvSpPr>
            <p:cNvPr id="1022052" name="Rectangle 100"/>
            <p:cNvSpPr>
              <a:spLocks noChangeArrowheads="1"/>
            </p:cNvSpPr>
            <p:nvPr/>
          </p:nvSpPr>
          <p:spPr bwMode="auto">
            <a:xfrm>
              <a:off x="4105" y="1253"/>
              <a:ext cx="181" cy="9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022053" name="Line 101"/>
            <p:cNvSpPr>
              <a:spLocks noChangeShapeType="1"/>
            </p:cNvSpPr>
            <p:nvPr/>
          </p:nvSpPr>
          <p:spPr bwMode="auto">
            <a:xfrm flipV="1">
              <a:off x="4150" y="1298"/>
              <a:ext cx="2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022054" name="Text Box 102"/>
          <p:cNvSpPr txBox="1">
            <a:spLocks noChangeArrowheads="1"/>
          </p:cNvSpPr>
          <p:nvPr/>
        </p:nvSpPr>
        <p:spPr bwMode="auto">
          <a:xfrm>
            <a:off x="7248445" y="940658"/>
            <a:ext cx="1991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转发多播数据报</a:t>
            </a:r>
          </a:p>
        </p:txBody>
      </p:sp>
      <p:sp>
        <p:nvSpPr>
          <p:cNvPr id="1022055" name="Text Box 103"/>
          <p:cNvSpPr txBox="1">
            <a:spLocks noChangeArrowheads="1"/>
          </p:cNvSpPr>
          <p:nvPr/>
        </p:nvSpPr>
        <p:spPr bwMode="auto">
          <a:xfrm>
            <a:off x="7273033" y="1372706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收到后即丢弃</a:t>
            </a:r>
          </a:p>
        </p:txBody>
      </p:sp>
      <p:sp>
        <p:nvSpPr>
          <p:cNvPr id="1022067" name="Text Box 115"/>
          <p:cNvSpPr txBox="1">
            <a:spLocks noChangeArrowheads="1"/>
          </p:cNvSpPr>
          <p:nvPr/>
        </p:nvSpPr>
        <p:spPr bwMode="auto">
          <a:xfrm>
            <a:off x="439046" y="212447"/>
            <a:ext cx="3130909" cy="1200329"/>
          </a:xfrm>
          <a:prstGeom prst="rect">
            <a:avLst/>
          </a:prstGeom>
          <a:solidFill>
            <a:srgbClr val="FFFF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反向路径广播 </a:t>
            </a:r>
            <a:r>
              <a:rPr lang="en-US" altLang="zh-CN" sz="3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RPB </a:t>
            </a:r>
            <a:r>
              <a:rPr lang="zh-CN" altLang="en-US" sz="36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和剪除 </a:t>
            </a:r>
          </a:p>
        </p:txBody>
      </p:sp>
    </p:spTree>
    <p:extLst>
      <p:ext uri="{BB962C8B-B14F-4D97-AF65-F5344CB8AC3E}">
        <p14:creationId xmlns="" xmlns:p14="http://schemas.microsoft.com/office/powerpoint/2010/main" val="34887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(2) </a:t>
            </a:r>
            <a:r>
              <a:rPr lang="zh-CN" altLang="en-US" dirty="0"/>
              <a:t>隧道</a:t>
            </a:r>
            <a:r>
              <a:rPr lang="zh-CN" altLang="en-US" dirty="0" smtClean="0"/>
              <a:t>技术 </a:t>
            </a:r>
            <a:r>
              <a:rPr lang="en-US" altLang="zh-CN" dirty="0" smtClean="0"/>
              <a:t>(</a:t>
            </a:r>
            <a:r>
              <a:rPr lang="en-US" altLang="zh-CN" dirty="0"/>
              <a:t>tunneling)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06216" y="4293096"/>
            <a:ext cx="8391200" cy="2115870"/>
            <a:chOff x="257860" y="4685074"/>
            <a:chExt cx="8391200" cy="2115870"/>
          </a:xfrm>
        </p:grpSpPr>
        <p:sp>
          <p:nvSpPr>
            <p:cNvPr id="621628" name="AutoShape 60"/>
            <p:cNvSpPr>
              <a:spLocks noChangeArrowheads="1"/>
            </p:cNvSpPr>
            <p:nvPr/>
          </p:nvSpPr>
          <p:spPr bwMode="auto">
            <a:xfrm>
              <a:off x="257860" y="5937344"/>
              <a:ext cx="624284" cy="215900"/>
            </a:xfrm>
            <a:prstGeom prst="leftArrow">
              <a:avLst>
                <a:gd name="adj1" fmla="val 50000"/>
                <a:gd name="adj2" fmla="val 66728"/>
              </a:avLst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75" name="Line 7"/>
            <p:cNvSpPr>
              <a:spLocks noChangeShapeType="1"/>
            </p:cNvSpPr>
            <p:nvPr/>
          </p:nvSpPr>
          <p:spPr bwMode="auto">
            <a:xfrm>
              <a:off x="1858985" y="4910499"/>
              <a:ext cx="3398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76" name="Line 8"/>
            <p:cNvSpPr>
              <a:spLocks noChangeShapeType="1"/>
            </p:cNvSpPr>
            <p:nvPr/>
          </p:nvSpPr>
          <p:spPr bwMode="auto">
            <a:xfrm>
              <a:off x="765198" y="6558057"/>
              <a:ext cx="4412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81" name="Rectangle 13"/>
            <p:cNvSpPr>
              <a:spLocks noChangeArrowheads="1"/>
            </p:cNvSpPr>
            <p:nvPr/>
          </p:nvSpPr>
          <p:spPr bwMode="auto">
            <a:xfrm>
              <a:off x="2574419" y="4730656"/>
              <a:ext cx="1828139" cy="30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82" name="Rectangle 14"/>
            <p:cNvSpPr>
              <a:spLocks noChangeArrowheads="1"/>
            </p:cNvSpPr>
            <p:nvPr/>
          </p:nvSpPr>
          <p:spPr bwMode="auto">
            <a:xfrm>
              <a:off x="2037843" y="6362794"/>
              <a:ext cx="2166938" cy="438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83" name="Text Box 15"/>
            <p:cNvSpPr txBox="1">
              <a:spLocks noChangeArrowheads="1"/>
            </p:cNvSpPr>
            <p:nvPr/>
          </p:nvSpPr>
          <p:spPr bwMode="auto">
            <a:xfrm>
              <a:off x="2739519" y="4685074"/>
              <a:ext cx="14670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多播数据报</a:t>
              </a:r>
            </a:p>
          </p:txBody>
        </p:sp>
        <p:sp>
          <p:nvSpPr>
            <p:cNvPr id="621584" name="Text Box 16"/>
            <p:cNvSpPr txBox="1">
              <a:spLocks noChangeArrowheads="1"/>
            </p:cNvSpPr>
            <p:nvPr/>
          </p:nvSpPr>
          <p:spPr bwMode="auto">
            <a:xfrm>
              <a:off x="2095311" y="6331045"/>
              <a:ext cx="185358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单播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数据报</a:t>
              </a:r>
            </a:p>
          </p:txBody>
        </p:sp>
        <p:sp>
          <p:nvSpPr>
            <p:cNvPr id="621585" name="Rectangle 17"/>
            <p:cNvSpPr>
              <a:spLocks noChangeArrowheads="1"/>
            </p:cNvSpPr>
            <p:nvPr/>
          </p:nvSpPr>
          <p:spPr bwMode="auto">
            <a:xfrm>
              <a:off x="1858985" y="5119594"/>
              <a:ext cx="3338116" cy="4140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86" name="Text Box 18"/>
            <p:cNvSpPr txBox="1">
              <a:spLocks noChangeArrowheads="1"/>
            </p:cNvSpPr>
            <p:nvPr/>
          </p:nvSpPr>
          <p:spPr bwMode="auto">
            <a:xfrm>
              <a:off x="2022366" y="5138643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首部</a:t>
              </a:r>
            </a:p>
          </p:txBody>
        </p:sp>
        <p:sp>
          <p:nvSpPr>
            <p:cNvPr id="621587" name="Text Box 19"/>
            <p:cNvSpPr txBox="1">
              <a:spLocks noChangeArrowheads="1"/>
            </p:cNvSpPr>
            <p:nvPr/>
          </p:nvSpPr>
          <p:spPr bwMode="auto">
            <a:xfrm>
              <a:off x="3571898" y="5156106"/>
              <a:ext cx="8418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数  据</a:t>
              </a:r>
            </a:p>
          </p:txBody>
        </p:sp>
        <p:sp>
          <p:nvSpPr>
            <p:cNvPr id="621588" name="Line 20"/>
            <p:cNvSpPr>
              <a:spLocks noChangeShapeType="1"/>
            </p:cNvSpPr>
            <p:nvPr/>
          </p:nvSpPr>
          <p:spPr bwMode="auto">
            <a:xfrm>
              <a:off x="2932135" y="5119593"/>
              <a:ext cx="0" cy="4140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89" name="Rectangle 21"/>
            <p:cNvSpPr>
              <a:spLocks noChangeArrowheads="1"/>
            </p:cNvSpPr>
            <p:nvPr/>
          </p:nvSpPr>
          <p:spPr bwMode="auto">
            <a:xfrm>
              <a:off x="785835" y="5827806"/>
              <a:ext cx="4411266" cy="41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90" name="Rectangle 22"/>
            <p:cNvSpPr>
              <a:spLocks noChangeArrowheads="1"/>
            </p:cNvSpPr>
            <p:nvPr/>
          </p:nvSpPr>
          <p:spPr bwMode="auto">
            <a:xfrm>
              <a:off x="809912" y="5839804"/>
              <a:ext cx="1047354" cy="3888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91" name="Rectangle 23"/>
            <p:cNvSpPr>
              <a:spLocks noChangeArrowheads="1"/>
            </p:cNvSpPr>
            <p:nvPr/>
          </p:nvSpPr>
          <p:spPr bwMode="auto">
            <a:xfrm>
              <a:off x="1857266" y="5848444"/>
              <a:ext cx="3314038" cy="3852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92" name="Line 24"/>
            <p:cNvSpPr>
              <a:spLocks noChangeShapeType="1"/>
            </p:cNvSpPr>
            <p:nvPr/>
          </p:nvSpPr>
          <p:spPr bwMode="auto">
            <a:xfrm>
              <a:off x="1858985" y="5827807"/>
              <a:ext cx="0" cy="4139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93" name="Text Box 25"/>
            <p:cNvSpPr txBox="1">
              <a:spLocks noChangeArrowheads="1"/>
            </p:cNvSpPr>
            <p:nvPr/>
          </p:nvSpPr>
          <p:spPr bwMode="auto">
            <a:xfrm>
              <a:off x="950935" y="5870670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首部</a:t>
              </a:r>
            </a:p>
          </p:txBody>
        </p:sp>
        <p:sp>
          <p:nvSpPr>
            <p:cNvPr id="621594" name="Text Box 26"/>
            <p:cNvSpPr txBox="1">
              <a:spLocks noChangeArrowheads="1"/>
            </p:cNvSpPr>
            <p:nvPr/>
          </p:nvSpPr>
          <p:spPr bwMode="auto">
            <a:xfrm>
              <a:off x="2878822" y="5872258"/>
              <a:ext cx="112402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数      据</a:t>
              </a:r>
            </a:p>
          </p:txBody>
        </p:sp>
        <p:sp>
          <p:nvSpPr>
            <p:cNvPr id="621595" name="AutoShape 27"/>
            <p:cNvSpPr>
              <a:spLocks noChangeArrowheads="1"/>
            </p:cNvSpPr>
            <p:nvPr/>
          </p:nvSpPr>
          <p:spPr bwMode="auto">
            <a:xfrm>
              <a:off x="3350047" y="5517232"/>
              <a:ext cx="221852" cy="487804"/>
            </a:xfrm>
            <a:prstGeom prst="down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96" name="Line 28"/>
            <p:cNvSpPr>
              <a:spLocks noChangeShapeType="1"/>
            </p:cNvSpPr>
            <p:nvPr/>
          </p:nvSpPr>
          <p:spPr bwMode="auto">
            <a:xfrm>
              <a:off x="1858985" y="5517232"/>
              <a:ext cx="0" cy="48577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97" name="Line 29"/>
            <p:cNvSpPr>
              <a:spLocks noChangeShapeType="1"/>
            </p:cNvSpPr>
            <p:nvPr/>
          </p:nvSpPr>
          <p:spPr bwMode="auto">
            <a:xfrm>
              <a:off x="5197101" y="5517232"/>
              <a:ext cx="0" cy="48577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99" name="Text Box 31"/>
            <p:cNvSpPr txBox="1">
              <a:spLocks noChangeArrowheads="1"/>
            </p:cNvSpPr>
            <p:nvPr/>
          </p:nvSpPr>
          <p:spPr bwMode="auto">
            <a:xfrm>
              <a:off x="5246975" y="5117122"/>
              <a:ext cx="327685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</a:t>
              </a:r>
              <a:r>
                <a:rPr kumimoji="1" lang="zh-CN" altLang="en-US" sz="1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r>
                <a:rPr kumimoji="1" lang="en-US" altLang="zh-CN" sz="1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和网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中的多播数据报</a:t>
              </a:r>
            </a:p>
          </p:txBody>
        </p:sp>
        <p:sp>
          <p:nvSpPr>
            <p:cNvPr id="621600" name="Text Box 32"/>
            <p:cNvSpPr txBox="1">
              <a:spLocks noChangeArrowheads="1"/>
            </p:cNvSpPr>
            <p:nvPr/>
          </p:nvSpPr>
          <p:spPr bwMode="auto">
            <a:xfrm>
              <a:off x="5246975" y="5805264"/>
              <a:ext cx="340208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隧道中通行的单播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IP </a:t>
              </a: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数据报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8544" y="1628800"/>
            <a:ext cx="8427803" cy="3000121"/>
            <a:chOff x="946991" y="2026236"/>
            <a:chExt cx="8427803" cy="3000121"/>
          </a:xfrm>
        </p:grpSpPr>
        <p:graphicFrame>
          <p:nvGraphicFramePr>
            <p:cNvPr id="62157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657457896"/>
                </p:ext>
              </p:extLst>
            </p:nvPr>
          </p:nvGraphicFramePr>
          <p:xfrm>
            <a:off x="2576456" y="2667457"/>
            <a:ext cx="5009754" cy="2140666"/>
          </p:xfrm>
          <a:graphic>
            <a:graphicData uri="http://schemas.openxmlformats.org/presentationml/2006/ole">
              <p:oleObj spid="_x0000_s5133" name="VISIO" r:id="rId4" imgW="1687068" imgH="964692" progId="">
                <p:embed/>
              </p:oleObj>
            </a:graphicData>
          </a:graphic>
        </p:graphicFrame>
        <p:sp>
          <p:nvSpPr>
            <p:cNvPr id="621573" name="Line 5"/>
            <p:cNvSpPr>
              <a:spLocks noChangeShapeType="1"/>
            </p:cNvSpPr>
            <p:nvPr/>
          </p:nvSpPr>
          <p:spPr bwMode="auto">
            <a:xfrm>
              <a:off x="8182977" y="2667455"/>
              <a:ext cx="0" cy="1168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21574" name="Picture 6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875" y="3737430"/>
              <a:ext cx="1073150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21577" name="Line 9"/>
            <p:cNvSpPr>
              <a:spLocks noChangeShapeType="1"/>
            </p:cNvSpPr>
            <p:nvPr/>
          </p:nvSpPr>
          <p:spPr bwMode="auto">
            <a:xfrm>
              <a:off x="2012009" y="2667456"/>
              <a:ext cx="0" cy="1265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78" name="Text Box 10"/>
            <p:cNvSpPr txBox="1">
              <a:spLocks noChangeArrowheads="1"/>
            </p:cNvSpPr>
            <p:nvPr/>
          </p:nvSpPr>
          <p:spPr bwMode="auto">
            <a:xfrm>
              <a:off x="4244257" y="2981235"/>
              <a:ext cx="1731564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不支持多播</a:t>
              </a:r>
            </a:p>
            <a:p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的网络</a:t>
              </a:r>
            </a:p>
          </p:txBody>
        </p:sp>
        <p:sp>
          <p:nvSpPr>
            <p:cNvPr id="621579" name="Rectangle 11"/>
            <p:cNvSpPr>
              <a:spLocks noChangeArrowheads="1"/>
            </p:cNvSpPr>
            <p:nvPr/>
          </p:nvSpPr>
          <p:spPr bwMode="auto">
            <a:xfrm>
              <a:off x="7441748" y="2370592"/>
              <a:ext cx="837538" cy="425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98" name="AutoShape 30"/>
            <p:cNvSpPr>
              <a:spLocks noChangeArrowheads="1"/>
            </p:cNvSpPr>
            <p:nvPr/>
          </p:nvSpPr>
          <p:spPr bwMode="auto">
            <a:xfrm rot="-5400000">
              <a:off x="4869711" y="1480068"/>
              <a:ext cx="423244" cy="5009754"/>
            </a:xfrm>
            <a:prstGeom prst="can">
              <a:avLst>
                <a:gd name="adj" fmla="val 58855"/>
              </a:avLst>
            </a:prstGeom>
            <a:gradFill rotWithShape="1">
              <a:gsLst>
                <a:gs pos="0">
                  <a:srgbClr val="0099FF"/>
                </a:gs>
                <a:gs pos="50000">
                  <a:srgbClr val="CCECFF"/>
                </a:gs>
                <a:gs pos="100000">
                  <a:srgbClr val="0099FF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570" name="AutoShape 2"/>
            <p:cNvSpPr>
              <a:spLocks noChangeArrowheads="1"/>
            </p:cNvSpPr>
            <p:nvPr/>
          </p:nvSpPr>
          <p:spPr bwMode="auto">
            <a:xfrm>
              <a:off x="7486555" y="4565411"/>
              <a:ext cx="1060258" cy="460946"/>
            </a:xfrm>
            <a:prstGeom prst="wedgeRoundRectCallout">
              <a:avLst>
                <a:gd name="adj1" fmla="val -75263"/>
                <a:gd name="adj2" fmla="val -156036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隧道</a:t>
              </a:r>
              <a:endParaRPr kumimoji="1" lang="zh-CN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21601" name="Picture 3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641" y="3737430"/>
              <a:ext cx="1073150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21622" name="Text Box 54"/>
            <p:cNvSpPr txBox="1">
              <a:spLocks noChangeArrowheads="1"/>
            </p:cNvSpPr>
            <p:nvPr/>
          </p:nvSpPr>
          <p:spPr bwMode="auto">
            <a:xfrm>
              <a:off x="8286165" y="3311658"/>
              <a:ext cx="521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  <a:endPara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623" name="Text Box 55"/>
            <p:cNvSpPr txBox="1">
              <a:spLocks noChangeArrowheads="1"/>
            </p:cNvSpPr>
            <p:nvPr/>
          </p:nvSpPr>
          <p:spPr bwMode="auto">
            <a:xfrm>
              <a:off x="1418704" y="3300074"/>
              <a:ext cx="521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R</a:t>
              </a:r>
              <a:r>
                <a:rPr kumimoji="1" lang="en-US" altLang="zh-CN" sz="2400" b="1" baseline="-25000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  <a:endParaRPr kumimoji="1"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21625" name="Picture 5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1232" y="2026236"/>
              <a:ext cx="2333562" cy="1186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1626" name="Freeform 58"/>
            <p:cNvSpPr>
              <a:spLocks/>
            </p:cNvSpPr>
            <p:nvPr/>
          </p:nvSpPr>
          <p:spPr bwMode="auto">
            <a:xfrm>
              <a:off x="2149949" y="3026231"/>
              <a:ext cx="5857610" cy="960437"/>
            </a:xfrm>
            <a:custGeom>
              <a:avLst/>
              <a:gdLst>
                <a:gd name="T0" fmla="*/ 22 w 2358"/>
                <a:gd name="T1" fmla="*/ 42 h 492"/>
                <a:gd name="T2" fmla="*/ 52 w 2358"/>
                <a:gd name="T3" fmla="*/ 402 h 492"/>
                <a:gd name="T4" fmla="*/ 331 w 2358"/>
                <a:gd name="T5" fmla="*/ 492 h 492"/>
                <a:gd name="T6" fmla="*/ 2026 w 2358"/>
                <a:gd name="T7" fmla="*/ 492 h 492"/>
                <a:gd name="T8" fmla="*/ 2326 w 2358"/>
                <a:gd name="T9" fmla="*/ 366 h 492"/>
                <a:gd name="T10" fmla="*/ 2356 w 2358"/>
                <a:gd name="T11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8" h="492">
                  <a:moveTo>
                    <a:pt x="22" y="42"/>
                  </a:moveTo>
                  <a:cubicBezTo>
                    <a:pt x="27" y="103"/>
                    <a:pt x="0" y="327"/>
                    <a:pt x="52" y="402"/>
                  </a:cubicBezTo>
                  <a:cubicBezTo>
                    <a:pt x="105" y="469"/>
                    <a:pt x="17" y="487"/>
                    <a:pt x="331" y="492"/>
                  </a:cubicBezTo>
                  <a:lnTo>
                    <a:pt x="2026" y="492"/>
                  </a:lnTo>
                  <a:cubicBezTo>
                    <a:pt x="2358" y="471"/>
                    <a:pt x="2271" y="448"/>
                    <a:pt x="2326" y="366"/>
                  </a:cubicBezTo>
                  <a:cubicBezTo>
                    <a:pt x="2358" y="284"/>
                    <a:pt x="2349" y="79"/>
                    <a:pt x="2356" y="0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1627" name="Text Box 59"/>
            <p:cNvSpPr txBox="1">
              <a:spLocks noChangeArrowheads="1"/>
            </p:cNvSpPr>
            <p:nvPr/>
          </p:nvSpPr>
          <p:spPr bwMode="auto">
            <a:xfrm>
              <a:off x="7328432" y="2289066"/>
              <a:ext cx="1733168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  <a:p>
              <a:pPr algn="ctr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（支持多播）</a:t>
              </a:r>
            </a:p>
          </p:txBody>
        </p:sp>
        <p:pic>
          <p:nvPicPr>
            <p:cNvPr id="63" name="Picture 5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991" y="2026236"/>
              <a:ext cx="2333562" cy="1186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1624" name="Text Box 56"/>
            <p:cNvSpPr txBox="1">
              <a:spLocks noChangeArrowheads="1"/>
            </p:cNvSpPr>
            <p:nvPr/>
          </p:nvSpPr>
          <p:spPr bwMode="auto">
            <a:xfrm>
              <a:off x="1205974" y="2289066"/>
              <a:ext cx="1733168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  <a:p>
              <a:pPr algn="ctr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（支持多播）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2864768" y="1106741"/>
            <a:ext cx="4831444" cy="954107"/>
          </a:xfrm>
          <a:prstGeom prst="rect">
            <a:avLst/>
          </a:prstGeom>
          <a:solidFill>
            <a:srgbClr val="66FF66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隧道技术适用于多播组的位置在地理上很分散的</a:t>
            </a:r>
            <a:r>
              <a:rPr lang="zh-CN" altLang="zh-CN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情况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  <a:endParaRPr lang="zh-CN" altLang="en-US" sz="28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8784" y="6381328"/>
            <a:ext cx="4684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000" b="1" dirty="0" smtClean="0">
                <a:latin typeface="+mn-lt"/>
                <a:ea typeface="黑体" pitchFamily="2" charset="-122"/>
              </a:rPr>
              <a:t>隧道</a:t>
            </a:r>
            <a:r>
              <a:rPr lang="zh-CN" altLang="zh-CN" sz="2000" b="1" dirty="0">
                <a:latin typeface="+mn-lt"/>
                <a:ea typeface="黑体" pitchFamily="2" charset="-122"/>
              </a:rPr>
              <a:t>技术在多播中的应用</a:t>
            </a:r>
            <a:endParaRPr lang="zh-CN" altLang="en-US" sz="20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15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(3) </a:t>
            </a:r>
            <a:r>
              <a:rPr lang="zh-CN" altLang="en-US" dirty="0"/>
              <a:t>基于核心的发现技术 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这种方法对于多播组的大小在较大范围内变化时都适合。</a:t>
            </a:r>
          </a:p>
          <a:p>
            <a:r>
              <a:rPr lang="zh-CN" altLang="en-US" dirty="0"/>
              <a:t>这种方法是对每一个多播组 </a:t>
            </a:r>
            <a:r>
              <a:rPr lang="en-US" altLang="zh-CN" dirty="0"/>
              <a:t>G </a:t>
            </a:r>
            <a:r>
              <a:rPr lang="zh-CN" altLang="en-US" dirty="0"/>
              <a:t>指定一个</a:t>
            </a:r>
            <a:r>
              <a:rPr lang="zh-CN" altLang="en-US" dirty="0">
                <a:solidFill>
                  <a:srgbClr val="FF0000"/>
                </a:solidFill>
              </a:rPr>
              <a:t>核心</a:t>
            </a:r>
            <a:r>
              <a:rPr lang="en-US" altLang="zh-CN" dirty="0"/>
              <a:t>(core</a:t>
            </a:r>
            <a:r>
              <a:rPr lang="en-US" altLang="zh-CN" dirty="0" smtClean="0"/>
              <a:t>) </a:t>
            </a:r>
            <a:r>
              <a:rPr lang="zh-CN" altLang="en-US" dirty="0" smtClean="0"/>
              <a:t>路由器</a:t>
            </a:r>
            <a:r>
              <a:rPr lang="zh-CN" altLang="en-US" dirty="0"/>
              <a:t>，给出它的 </a:t>
            </a:r>
            <a:r>
              <a:rPr lang="en-US" altLang="zh-CN" dirty="0">
                <a:solidFill>
                  <a:srgbClr val="FF0000"/>
                </a:solidFill>
              </a:rPr>
              <a:t>IP </a:t>
            </a:r>
            <a:r>
              <a:rPr lang="zh-CN" altLang="en-US" dirty="0">
                <a:solidFill>
                  <a:srgbClr val="FF0000"/>
                </a:solidFill>
              </a:rPr>
              <a:t>单播地址。</a:t>
            </a:r>
          </a:p>
          <a:p>
            <a:r>
              <a:rPr lang="zh-CN" altLang="en-US" dirty="0"/>
              <a:t>核心路由器按照前面讲过的方法创建出对应于多播组 </a:t>
            </a:r>
            <a:r>
              <a:rPr lang="en-US" altLang="zh-CN" dirty="0"/>
              <a:t>G </a:t>
            </a:r>
            <a:r>
              <a:rPr lang="zh-CN" altLang="en-US" dirty="0"/>
              <a:t>的转发树。 </a:t>
            </a:r>
          </a:p>
        </p:txBody>
      </p:sp>
    </p:spTree>
    <p:extLst>
      <p:ext uri="{BB962C8B-B14F-4D97-AF65-F5344CB8AC3E}">
        <p14:creationId xmlns="" xmlns:p14="http://schemas.microsoft.com/office/powerpoint/2010/main" val="36983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zh-CN" dirty="0" smtClean="0"/>
              <a:t>给出</a:t>
            </a:r>
            <a:r>
              <a:rPr lang="en-US" altLang="zh-CN" dirty="0" smtClean="0"/>
              <a:t>R2</a:t>
            </a:r>
            <a:r>
              <a:rPr lang="zh-CN" altLang="zh-CN" dirty="0" smtClean="0"/>
              <a:t>的路由表，要求包括到达图中所有子网的路由，且路由表中的路由项尽可能少。</a:t>
            </a:r>
          </a:p>
        </p:txBody>
      </p:sp>
      <p:pic>
        <p:nvPicPr>
          <p:cNvPr id="177154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2348880"/>
            <a:ext cx="7861415" cy="427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5385048" y="4941168"/>
            <a:ext cx="720080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几种多播路由选择协议 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距离向量多播路由选择协议 </a:t>
            </a:r>
            <a:r>
              <a:rPr lang="en-US" altLang="zh-CN" sz="2800" dirty="0"/>
              <a:t>DVMRP (Distance Vector Multicast Routing Protocol)</a:t>
            </a:r>
          </a:p>
          <a:p>
            <a:r>
              <a:rPr lang="zh-CN" altLang="en-US" sz="2800" dirty="0"/>
              <a:t>基于核心的转发树 </a:t>
            </a:r>
            <a:r>
              <a:rPr lang="en-US" altLang="zh-CN" sz="2800" dirty="0"/>
              <a:t>CBT (Core Based Tree) </a:t>
            </a:r>
          </a:p>
          <a:p>
            <a:r>
              <a:rPr lang="zh-CN" altLang="en-US" sz="2800" dirty="0"/>
              <a:t>开放最短通路优先的多播扩展 </a:t>
            </a:r>
            <a:r>
              <a:rPr lang="en-US" altLang="zh-CN" sz="2800" dirty="0"/>
              <a:t>MOSPF (Multicast Extensions to OSPF) </a:t>
            </a:r>
          </a:p>
          <a:p>
            <a:r>
              <a:rPr lang="zh-CN" altLang="en-US" sz="2800" dirty="0"/>
              <a:t>协议无关多播</a:t>
            </a:r>
            <a:r>
              <a:rPr lang="en-US" altLang="zh-CN" sz="2800" dirty="0"/>
              <a:t>-</a:t>
            </a:r>
            <a:r>
              <a:rPr lang="zh-CN" altLang="en-US" sz="2800" dirty="0"/>
              <a:t>稀疏方式 </a:t>
            </a:r>
            <a:r>
              <a:rPr lang="en-US" altLang="zh-CN" sz="2800" dirty="0"/>
              <a:t>PIM-SM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Protocol Independent Multicast-Sparse Mode) </a:t>
            </a:r>
          </a:p>
          <a:p>
            <a:r>
              <a:rPr lang="zh-CN" altLang="en-US" sz="2800" dirty="0"/>
              <a:t>协议无关多播</a:t>
            </a:r>
            <a:r>
              <a:rPr lang="en-US" altLang="zh-CN" sz="2800" dirty="0"/>
              <a:t>-</a:t>
            </a:r>
            <a:r>
              <a:rPr lang="zh-CN" altLang="en-US" sz="2800" dirty="0"/>
              <a:t>密集方式 </a:t>
            </a:r>
            <a:r>
              <a:rPr lang="en-US" altLang="zh-CN" sz="2800" dirty="0"/>
              <a:t>PIM-DM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Protocol Independent Multicast-Dense Mode)  </a:t>
            </a:r>
          </a:p>
        </p:txBody>
      </p:sp>
    </p:spTree>
    <p:extLst>
      <p:ext uri="{BB962C8B-B14F-4D97-AF65-F5344CB8AC3E}">
        <p14:creationId xmlns="" xmlns:p14="http://schemas.microsoft.com/office/powerpoint/2010/main" val="12602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400" dirty="0"/>
              <a:t>4.8  </a:t>
            </a:r>
            <a:r>
              <a:rPr lang="zh-CN" altLang="zh-CN" sz="3400" dirty="0"/>
              <a:t>虚拟</a:t>
            </a:r>
            <a:r>
              <a:rPr lang="zh-CN" altLang="zh-CN" sz="3400" dirty="0" smtClean="0"/>
              <a:t>专用网</a:t>
            </a:r>
            <a:r>
              <a:rPr lang="en-US" altLang="zh-CN" sz="3400" dirty="0" smtClean="0"/>
              <a:t> VPN</a:t>
            </a:r>
            <a:r>
              <a:rPr lang="zh-CN" altLang="zh-CN" sz="3400" dirty="0"/>
              <a:t>和网络</a:t>
            </a:r>
            <a:r>
              <a:rPr lang="zh-CN" altLang="zh-CN" sz="3400" dirty="0" smtClean="0"/>
              <a:t>地址转换</a:t>
            </a:r>
            <a:r>
              <a:rPr lang="en-US" altLang="zh-CN" sz="3400" dirty="0" smtClean="0"/>
              <a:t> NAT</a:t>
            </a:r>
            <a:endParaRPr lang="zh-CN" altLang="zh-CN" sz="3400" dirty="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4.8.1  </a:t>
            </a:r>
            <a:r>
              <a:rPr lang="zh-CN" altLang="zh-CN" dirty="0"/>
              <a:t>虚拟</a:t>
            </a:r>
            <a:r>
              <a:rPr lang="zh-CN" altLang="zh-CN" dirty="0" smtClean="0"/>
              <a:t>专用网</a:t>
            </a:r>
            <a:r>
              <a:rPr lang="en-US" altLang="zh-CN" dirty="0" smtClean="0"/>
              <a:t> VPN</a:t>
            </a:r>
            <a:endParaRPr lang="zh-CN" altLang="zh-CN" dirty="0"/>
          </a:p>
          <a:p>
            <a:r>
              <a:rPr lang="en-US" altLang="zh-CN" dirty="0" smtClean="0"/>
              <a:t>4.8.2  </a:t>
            </a:r>
            <a:r>
              <a:rPr lang="zh-CN" altLang="zh-CN" dirty="0"/>
              <a:t>网络</a:t>
            </a:r>
            <a:r>
              <a:rPr lang="zh-CN" altLang="zh-CN" dirty="0" smtClean="0"/>
              <a:t>地址转换</a:t>
            </a:r>
            <a:r>
              <a:rPr lang="en-US" altLang="zh-CN" dirty="0" smtClean="0"/>
              <a:t> NAT</a:t>
            </a:r>
            <a:endParaRPr lang="zh-CN" altLang="zh-CN" dirty="0"/>
          </a:p>
        </p:txBody>
      </p:sp>
    </p:spTree>
    <p:extLst>
      <p:ext uri="{BB962C8B-B14F-4D97-AF65-F5344CB8AC3E}">
        <p14:creationId xmlns="" xmlns:p14="http://schemas.microsoft.com/office/powerpoint/2010/main" val="18817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4.8.1  </a:t>
            </a:r>
            <a:r>
              <a:rPr lang="zh-CN" altLang="zh-CN" dirty="0"/>
              <a:t>虚拟</a:t>
            </a:r>
            <a:r>
              <a:rPr lang="zh-CN" altLang="zh-CN" dirty="0" smtClean="0"/>
              <a:t>专用网</a:t>
            </a:r>
            <a:r>
              <a:rPr lang="en-US" altLang="zh-CN" dirty="0" smtClean="0"/>
              <a:t> VPN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由于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IP </a:t>
            </a:r>
            <a:r>
              <a:rPr lang="zh-CN" altLang="zh-CN" dirty="0" smtClean="0">
                <a:solidFill>
                  <a:srgbClr val="FF0000"/>
                </a:solidFill>
              </a:rPr>
              <a:t>地址</a:t>
            </a:r>
            <a:r>
              <a:rPr lang="zh-CN" altLang="zh-CN" dirty="0">
                <a:solidFill>
                  <a:srgbClr val="FF0000"/>
                </a:solidFill>
              </a:rPr>
              <a:t>的紧缺，</a:t>
            </a:r>
            <a:r>
              <a:rPr lang="zh-CN" altLang="zh-CN" dirty="0"/>
              <a:t>一个机构能够申请到的</a:t>
            </a:r>
            <a:r>
              <a:rPr lang="en-US" altLang="zh-CN" dirty="0"/>
              <a:t>IP</a:t>
            </a:r>
            <a:r>
              <a:rPr lang="zh-CN" altLang="zh-CN" dirty="0"/>
              <a:t>地址数往往远小于本机构所拥有的主机数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考虑</a:t>
            </a:r>
            <a:r>
              <a:rPr lang="zh-CN" altLang="zh-CN" dirty="0"/>
              <a:t>到</a:t>
            </a:r>
            <a:r>
              <a:rPr lang="zh-CN" altLang="zh-CN" dirty="0">
                <a:solidFill>
                  <a:srgbClr val="FF0000"/>
                </a:solidFill>
              </a:rPr>
              <a:t>互联网并不很安全，</a:t>
            </a:r>
            <a:r>
              <a:rPr lang="zh-CN" altLang="zh-CN" dirty="0"/>
              <a:t>一个机构内也并不需要把所有的主机接入到外部的互联网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假定在一个机构内部的计算机通信也是</a:t>
            </a:r>
            <a:r>
              <a:rPr lang="zh-CN" altLang="zh-CN" dirty="0" smtClean="0"/>
              <a:t>采用</a:t>
            </a:r>
            <a:r>
              <a:rPr lang="en-US" altLang="zh-CN" dirty="0" smtClean="0"/>
              <a:t> TCP/IP </a:t>
            </a:r>
            <a:r>
              <a:rPr lang="zh-CN" altLang="zh-CN" dirty="0" smtClean="0"/>
              <a:t>协议</a:t>
            </a:r>
            <a:r>
              <a:rPr lang="zh-CN" altLang="zh-CN" dirty="0"/>
              <a:t>，那么从原则上讲，对于这些仅在</a:t>
            </a:r>
            <a:r>
              <a:rPr lang="zh-CN" altLang="zh-CN" dirty="0">
                <a:solidFill>
                  <a:srgbClr val="FF0000"/>
                </a:solidFill>
              </a:rPr>
              <a:t>机构内部使用</a:t>
            </a:r>
            <a:r>
              <a:rPr lang="zh-CN" altLang="zh-CN" dirty="0"/>
              <a:t>的计算机就可以由本机构</a:t>
            </a:r>
            <a:r>
              <a:rPr lang="zh-CN" altLang="zh-CN" dirty="0">
                <a:solidFill>
                  <a:srgbClr val="FF0000"/>
                </a:solidFill>
              </a:rPr>
              <a:t>自行分配</a:t>
            </a:r>
            <a:r>
              <a:rPr lang="zh-CN" altLang="zh-CN" dirty="0" smtClean="0">
                <a:solidFill>
                  <a:srgbClr val="FF0000"/>
                </a:solidFill>
              </a:rPr>
              <a:t>其</a:t>
            </a:r>
            <a:r>
              <a:rPr lang="en-US" altLang="zh-CN" dirty="0" smtClean="0">
                <a:solidFill>
                  <a:srgbClr val="FF0000"/>
                </a:solidFill>
              </a:rPr>
              <a:t> IP </a:t>
            </a:r>
            <a:r>
              <a:rPr lang="zh-CN" altLang="zh-CN" dirty="0" smtClean="0">
                <a:solidFill>
                  <a:srgbClr val="FF0000"/>
                </a:solidFill>
              </a:rPr>
              <a:t>地址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62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本地地址与全球地址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本地地址</a:t>
            </a:r>
            <a:r>
              <a:rPr lang="en-US" altLang="zh-CN" dirty="0"/>
              <a:t>——</a:t>
            </a:r>
            <a:r>
              <a:rPr lang="zh-CN" altLang="en-US" dirty="0"/>
              <a:t>仅在机构内部使用的 </a:t>
            </a:r>
            <a:r>
              <a:rPr lang="en-US" altLang="zh-CN" dirty="0"/>
              <a:t>IP </a:t>
            </a:r>
            <a:r>
              <a:rPr lang="zh-CN" altLang="en-US" dirty="0"/>
              <a:t>地址，可以由本机构自行分配，而不需要</a:t>
            </a:r>
            <a:r>
              <a:rPr lang="zh-CN" altLang="en-US" dirty="0" smtClean="0"/>
              <a:t>向互联网的</a:t>
            </a:r>
            <a:r>
              <a:rPr lang="zh-CN" altLang="en-US" dirty="0"/>
              <a:t>管理机构申请。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全球地址</a:t>
            </a:r>
            <a:r>
              <a:rPr lang="en-US" altLang="zh-CN" dirty="0"/>
              <a:t>——</a:t>
            </a:r>
            <a:r>
              <a:rPr lang="zh-CN" altLang="en-US" dirty="0"/>
              <a:t>全球唯一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</a:t>
            </a:r>
            <a:r>
              <a:rPr lang="zh-CN" altLang="en-US" dirty="0"/>
              <a:t>，必须</a:t>
            </a:r>
            <a:r>
              <a:rPr lang="zh-CN" altLang="en-US" dirty="0" smtClean="0"/>
              <a:t>向</a:t>
            </a:r>
            <a:r>
              <a:rPr lang="zh-CN" altLang="en-US" dirty="0"/>
              <a:t>互联网</a:t>
            </a:r>
            <a:r>
              <a:rPr lang="zh-CN" altLang="en-US" dirty="0" smtClean="0"/>
              <a:t>的</a:t>
            </a:r>
            <a:r>
              <a:rPr lang="zh-CN" altLang="en-US" dirty="0"/>
              <a:t>管理机构申请。 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问题：</a:t>
            </a:r>
            <a:r>
              <a:rPr lang="zh-CN" altLang="zh-CN" dirty="0"/>
              <a:t>在内部使用的本地地址就有可能和互联网中</a:t>
            </a:r>
            <a:r>
              <a:rPr lang="zh-CN" altLang="zh-CN" dirty="0" smtClean="0"/>
              <a:t>某个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</a:t>
            </a:r>
            <a:r>
              <a:rPr lang="zh-CN" altLang="zh-CN" dirty="0"/>
              <a:t>重合，这样就会出现地址的二义性问题。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48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本地地址与全球地址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问题：</a:t>
            </a:r>
            <a:r>
              <a:rPr lang="zh-CN" altLang="zh-CN" dirty="0"/>
              <a:t>在内部使用的本地地址就有可能和互联网中</a:t>
            </a:r>
            <a:r>
              <a:rPr lang="zh-CN" altLang="zh-CN" dirty="0" smtClean="0"/>
              <a:t>某个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</a:t>
            </a:r>
            <a:r>
              <a:rPr lang="zh-CN" altLang="zh-CN" dirty="0"/>
              <a:t>重合，这样就会出现地址的</a:t>
            </a:r>
            <a:r>
              <a:rPr lang="zh-CN" altLang="zh-CN" dirty="0">
                <a:solidFill>
                  <a:srgbClr val="FF0000"/>
                </a:solidFill>
              </a:rPr>
              <a:t>二义性</a:t>
            </a:r>
            <a:r>
              <a:rPr lang="zh-CN" altLang="zh-CN" dirty="0"/>
              <a:t>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0000FF"/>
                </a:solidFill>
              </a:rPr>
              <a:t>解决：</a:t>
            </a:r>
            <a:r>
              <a:rPr lang="en-US" altLang="zh-CN" dirty="0" smtClean="0"/>
              <a:t>RFC 1918 </a:t>
            </a:r>
            <a:r>
              <a:rPr lang="zh-CN" altLang="zh-CN" dirty="0" smtClean="0"/>
              <a:t>指明</a:t>
            </a:r>
            <a:r>
              <a:rPr lang="zh-CN" altLang="zh-CN" dirty="0"/>
              <a:t>了一些</a:t>
            </a:r>
            <a:r>
              <a:rPr lang="zh-CN" altLang="zh-CN" dirty="0">
                <a:solidFill>
                  <a:srgbClr val="FF0000"/>
                </a:solidFill>
              </a:rPr>
              <a:t>专用</a:t>
            </a:r>
            <a:r>
              <a:rPr lang="zh-CN" altLang="zh-CN" dirty="0" smtClean="0">
                <a:solidFill>
                  <a:srgbClr val="FF0000"/>
                </a:solidFill>
              </a:rPr>
              <a:t>地址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private address)</a:t>
            </a:r>
            <a:r>
              <a:rPr lang="zh-CN" altLang="zh-CN" dirty="0" smtClean="0"/>
              <a:t>。</a:t>
            </a:r>
            <a:r>
              <a:rPr lang="zh-CN" altLang="zh-CN" dirty="0" smtClean="0">
                <a:solidFill>
                  <a:srgbClr val="0000FF"/>
                </a:solidFill>
              </a:rPr>
              <a:t>专用</a:t>
            </a:r>
            <a:r>
              <a:rPr lang="zh-CN" altLang="zh-CN" dirty="0">
                <a:solidFill>
                  <a:srgbClr val="0000FF"/>
                </a:solidFill>
              </a:rPr>
              <a:t>地址只能用作本地地址</a:t>
            </a:r>
            <a:r>
              <a:rPr lang="zh-CN" altLang="zh-CN" dirty="0"/>
              <a:t>而不能用作全球地址。</a:t>
            </a:r>
            <a:r>
              <a:rPr lang="zh-CN" altLang="zh-CN" dirty="0">
                <a:solidFill>
                  <a:srgbClr val="FF0000"/>
                </a:solidFill>
              </a:rPr>
              <a:t>在互联网中的所有路由器，对目的地址是专用地址的数据报一律不进行转发。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12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RFC 1918 </a:t>
            </a:r>
            <a:r>
              <a:rPr lang="zh-CN" altLang="en-US" dirty="0"/>
              <a:t>指明的</a:t>
            </a:r>
            <a:r>
              <a:rPr lang="zh-CN" altLang="en-US" dirty="0" smtClean="0"/>
              <a:t>专用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32520" y="1196752"/>
            <a:ext cx="4088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363" indent="-360363">
              <a:buNone/>
            </a:pPr>
            <a:r>
              <a:rPr lang="zh-CN" altLang="zh-CN" sz="32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三个</a:t>
            </a:r>
            <a:r>
              <a:rPr lang="zh-CN" altLang="zh-CN" sz="32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专用</a:t>
            </a:r>
            <a:r>
              <a:rPr lang="en-US" altLang="zh-CN" sz="32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 IP </a:t>
            </a:r>
            <a:r>
              <a:rPr lang="zh-CN" altLang="zh-CN" sz="32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地址</a:t>
            </a:r>
            <a:r>
              <a:rPr lang="zh-CN" altLang="zh-CN" sz="32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块</a:t>
            </a:r>
            <a:r>
              <a:rPr lang="zh-CN" altLang="en-US" sz="32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：</a:t>
            </a:r>
            <a:endParaRPr lang="en-US" altLang="zh-CN" sz="3200" b="1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0512" y="1844824"/>
            <a:ext cx="9000000" cy="58477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n-lt"/>
                <a:ea typeface="黑体" pitchFamily="2" charset="-122"/>
              </a:rPr>
              <a:t>(1) 10.0.0.0 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到 </a:t>
            </a:r>
            <a:r>
              <a:rPr lang="en-US" altLang="zh-CN" sz="3200" b="1" dirty="0">
                <a:latin typeface="+mn-lt"/>
                <a:ea typeface="黑体" pitchFamily="2" charset="-122"/>
              </a:rPr>
              <a:t>10.255.255.255</a:t>
            </a:r>
          </a:p>
        </p:txBody>
      </p:sp>
      <p:sp>
        <p:nvSpPr>
          <p:cNvPr id="6" name="矩形 5"/>
          <p:cNvSpPr/>
          <p:nvPr/>
        </p:nvSpPr>
        <p:spPr>
          <a:xfrm>
            <a:off x="560512" y="3143290"/>
            <a:ext cx="9000000" cy="58477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n-lt"/>
                <a:ea typeface="黑体" pitchFamily="2" charset="-122"/>
              </a:rPr>
              <a:t>(2) 172.16.0.0 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到 </a:t>
            </a:r>
            <a:r>
              <a:rPr lang="en-US" altLang="zh-CN" sz="3200" b="1" dirty="0">
                <a:latin typeface="+mn-lt"/>
                <a:ea typeface="黑体" pitchFamily="2" charset="-122"/>
              </a:rPr>
              <a:t>172.31.255.255</a:t>
            </a:r>
          </a:p>
        </p:txBody>
      </p:sp>
      <p:sp>
        <p:nvSpPr>
          <p:cNvPr id="7" name="矩形 6"/>
          <p:cNvSpPr/>
          <p:nvPr/>
        </p:nvSpPr>
        <p:spPr>
          <a:xfrm>
            <a:off x="560512" y="4405754"/>
            <a:ext cx="9000000" cy="58477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n-lt"/>
                <a:ea typeface="黑体" pitchFamily="2" charset="-122"/>
              </a:rPr>
              <a:t>(3) 192.168.0.0 </a:t>
            </a:r>
            <a:r>
              <a:rPr lang="zh-CN" altLang="en-US" sz="3200" b="1" dirty="0">
                <a:latin typeface="+mn-lt"/>
                <a:ea typeface="黑体" pitchFamily="2" charset="-122"/>
              </a:rPr>
              <a:t>到 </a:t>
            </a:r>
            <a:r>
              <a:rPr lang="en-US" altLang="zh-CN" sz="3200" b="1" dirty="0">
                <a:latin typeface="+mn-lt"/>
                <a:ea typeface="黑体" pitchFamily="2" charset="-122"/>
              </a:rPr>
              <a:t>192.168.255.255</a:t>
            </a:r>
          </a:p>
        </p:txBody>
      </p:sp>
      <p:sp>
        <p:nvSpPr>
          <p:cNvPr id="8" name="矩形 7"/>
          <p:cNvSpPr/>
          <p:nvPr/>
        </p:nvSpPr>
        <p:spPr>
          <a:xfrm>
            <a:off x="1712640" y="2442374"/>
            <a:ext cx="6971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+mn-lt"/>
                <a:ea typeface="黑体" pitchFamily="2" charset="-122"/>
              </a:rPr>
              <a:t>A</a:t>
            </a:r>
            <a:r>
              <a:rPr lang="zh-CN" altLang="en-US" sz="2800" b="1" dirty="0" smtClean="0">
                <a:latin typeface="+mn-lt"/>
                <a:ea typeface="黑体" pitchFamily="2" charset="-122"/>
              </a:rPr>
              <a:t>类，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或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记为</a:t>
            </a:r>
            <a:r>
              <a:rPr lang="en-US" altLang="zh-CN" sz="2800" b="1" dirty="0">
                <a:latin typeface="+mn-lt"/>
                <a:ea typeface="黑体" pitchFamily="2" charset="-122"/>
              </a:rPr>
              <a:t>10.0.0.0/8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，它又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称为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24 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位块</a:t>
            </a:r>
            <a:endParaRPr lang="zh-CN" altLang="en-US" sz="2800" b="1" dirty="0">
              <a:latin typeface="+mn-lt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2640" y="3738518"/>
            <a:ext cx="7572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+mn-lt"/>
                <a:ea typeface="黑体" pitchFamily="2" charset="-122"/>
              </a:rPr>
              <a:t>B</a:t>
            </a:r>
            <a:r>
              <a:rPr lang="zh-CN" altLang="en-US" sz="2800" b="1" dirty="0" smtClean="0">
                <a:latin typeface="+mn-lt"/>
                <a:ea typeface="黑体" pitchFamily="2" charset="-122"/>
              </a:rPr>
              <a:t>类，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或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记为</a:t>
            </a:r>
            <a:r>
              <a:rPr lang="en-US" altLang="zh-CN" sz="2800" b="1" dirty="0">
                <a:latin typeface="+mn-lt"/>
                <a:ea typeface="黑体" pitchFamily="2" charset="-122"/>
              </a:rPr>
              <a:t>172.16.0.0/12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，它又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称为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20 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位块</a:t>
            </a:r>
            <a:endParaRPr lang="zh-CN" altLang="en-US" sz="2800" b="1" dirty="0">
              <a:latin typeface="+mn-lt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8288" y="4981818"/>
            <a:ext cx="7773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+mn-lt"/>
                <a:ea typeface="黑体" pitchFamily="2" charset="-122"/>
              </a:rPr>
              <a:t>C</a:t>
            </a:r>
            <a:r>
              <a:rPr lang="zh-CN" altLang="en-US" sz="2800" b="1" dirty="0" smtClean="0">
                <a:latin typeface="+mn-lt"/>
                <a:ea typeface="黑体" pitchFamily="2" charset="-122"/>
              </a:rPr>
              <a:t>类，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或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记为</a:t>
            </a:r>
            <a:r>
              <a:rPr lang="en-US" altLang="zh-CN" sz="2800" b="1" dirty="0">
                <a:latin typeface="+mn-lt"/>
                <a:ea typeface="黑体" pitchFamily="2" charset="-122"/>
              </a:rPr>
              <a:t>192.168.0.0/16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，它又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称为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 16 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位块</a:t>
            </a:r>
            <a:endParaRPr lang="zh-CN" altLang="en-US" sz="28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0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专用网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采用这样的</a:t>
            </a:r>
            <a:r>
              <a:rPr lang="zh-CN" altLang="zh-CN" dirty="0" smtClean="0"/>
              <a:t>专用</a:t>
            </a:r>
            <a:r>
              <a:rPr lang="en-US" altLang="zh-CN" dirty="0" smtClean="0"/>
              <a:t> IP </a:t>
            </a:r>
            <a:r>
              <a:rPr lang="zh-CN" altLang="zh-CN" dirty="0" smtClean="0"/>
              <a:t>地址</a:t>
            </a:r>
            <a:r>
              <a:rPr lang="zh-CN" altLang="zh-CN" dirty="0"/>
              <a:t>的互连网络称为</a:t>
            </a:r>
            <a:r>
              <a:rPr lang="zh-CN" altLang="zh-CN" dirty="0">
                <a:solidFill>
                  <a:srgbClr val="FF0000"/>
                </a:solidFill>
              </a:rPr>
              <a:t>专用互联网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FF0000"/>
                </a:solidFill>
              </a:rPr>
              <a:t>本地互联网，</a:t>
            </a:r>
            <a:r>
              <a:rPr lang="zh-CN" altLang="zh-CN" dirty="0"/>
              <a:t>或更简单些，</a:t>
            </a:r>
            <a:r>
              <a:rPr lang="zh-CN" altLang="zh-CN" dirty="0" smtClean="0"/>
              <a:t>就</a:t>
            </a:r>
            <a:r>
              <a:rPr lang="zh-CN" altLang="en-US" dirty="0" smtClean="0"/>
              <a:t>叫做</a:t>
            </a:r>
            <a:r>
              <a:rPr lang="zh-CN" altLang="zh-CN" dirty="0" smtClean="0">
                <a:solidFill>
                  <a:srgbClr val="FF0000"/>
                </a:solidFill>
              </a:rPr>
              <a:t>专用网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 smtClean="0"/>
              <a:t>因为</a:t>
            </a:r>
            <a:r>
              <a:rPr lang="zh-CN" altLang="zh-CN" dirty="0"/>
              <a:t>这些专用地址仅在本机构内部使用。专用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zh-CN" altLang="zh-CN" dirty="0" smtClean="0"/>
              <a:t>也</a:t>
            </a:r>
            <a:r>
              <a:rPr lang="zh-CN" altLang="en-US" dirty="0" smtClean="0"/>
              <a:t>叫做</a:t>
            </a:r>
            <a:r>
              <a:rPr lang="zh-CN" altLang="zh-CN" dirty="0" smtClean="0">
                <a:solidFill>
                  <a:srgbClr val="FF0000"/>
                </a:solidFill>
              </a:rPr>
              <a:t>可</a:t>
            </a:r>
            <a:r>
              <a:rPr lang="zh-CN" altLang="zh-CN" dirty="0">
                <a:solidFill>
                  <a:srgbClr val="FF0000"/>
                </a:solidFill>
              </a:rPr>
              <a:t>重用</a:t>
            </a:r>
            <a:r>
              <a:rPr lang="zh-CN" altLang="zh-CN" dirty="0" smtClean="0">
                <a:solidFill>
                  <a:srgbClr val="FF0000"/>
                </a:solidFill>
              </a:rPr>
              <a:t>地址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reusable address)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22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虚拟专用网 </a:t>
            </a:r>
            <a:r>
              <a:rPr lang="en-US" altLang="zh-CN" dirty="0" smtClean="0"/>
              <a:t>VPN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利用公用的互联网作为本机构各专用网之间的通信载体，这样的专用网又称为</a:t>
            </a:r>
            <a:r>
              <a:rPr lang="zh-CN" altLang="zh-CN" dirty="0">
                <a:solidFill>
                  <a:srgbClr val="FF0000"/>
                </a:solidFill>
              </a:rPr>
              <a:t>虚拟专用网</a:t>
            </a:r>
            <a:r>
              <a:rPr lang="en-US" altLang="zh-CN" dirty="0"/>
              <a:t>VPN (Virtual Private Network)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“</a:t>
            </a:r>
            <a:r>
              <a:rPr lang="zh-CN" altLang="zh-CN" dirty="0">
                <a:solidFill>
                  <a:srgbClr val="FF0000"/>
                </a:solidFill>
              </a:rPr>
              <a:t>专用网</a:t>
            </a:r>
            <a:r>
              <a:rPr lang="zh-CN" altLang="zh-CN" dirty="0"/>
              <a:t>”是因为这种网络是为本机构的主机用于</a:t>
            </a:r>
            <a:r>
              <a:rPr lang="zh-CN" altLang="zh-CN" dirty="0">
                <a:solidFill>
                  <a:srgbClr val="0000FF"/>
                </a:solidFill>
              </a:rPr>
              <a:t>机构内部的通信，</a:t>
            </a:r>
            <a:r>
              <a:rPr lang="zh-CN" altLang="zh-CN" dirty="0"/>
              <a:t>而不是用于和网络外非本机构的主机通信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“</a:t>
            </a:r>
            <a:r>
              <a:rPr lang="zh-CN" altLang="zh-CN" dirty="0">
                <a:solidFill>
                  <a:srgbClr val="FF0000"/>
                </a:solidFill>
              </a:rPr>
              <a:t>虚拟</a:t>
            </a:r>
            <a:r>
              <a:rPr lang="zh-CN" altLang="zh-CN" dirty="0"/>
              <a:t>”表示“好像是”，但实际上并不是，因为现在并</a:t>
            </a:r>
            <a:r>
              <a:rPr lang="zh-CN" altLang="zh-CN" dirty="0">
                <a:solidFill>
                  <a:srgbClr val="0000FF"/>
                </a:solidFill>
              </a:rPr>
              <a:t>没有真正使用通信专线，</a:t>
            </a:r>
            <a:r>
              <a:rPr lang="zh-CN" altLang="zh-CN" dirty="0"/>
              <a:t>而</a:t>
            </a:r>
            <a:r>
              <a:rPr lang="en-US" altLang="zh-CN" dirty="0"/>
              <a:t>VPN</a:t>
            </a:r>
            <a:r>
              <a:rPr lang="zh-CN" altLang="zh-CN" dirty="0"/>
              <a:t>只是在效果上和真正的专用网一样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3947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虚拟专用网 </a:t>
            </a:r>
            <a:r>
              <a:rPr lang="en-US" altLang="zh-CN" dirty="0" smtClean="0"/>
              <a:t>VPN </a:t>
            </a:r>
            <a:r>
              <a:rPr lang="zh-CN" altLang="en-US" dirty="0" smtClean="0"/>
              <a:t>构建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如果专用网不同网点之间的通信必须经过公用的互联网，但又有保密的要求，那么所有通过互联网传送的</a:t>
            </a:r>
            <a:r>
              <a:rPr lang="zh-CN" altLang="zh-CN" dirty="0">
                <a:solidFill>
                  <a:srgbClr val="FF0000"/>
                </a:solidFill>
              </a:rPr>
              <a:t>数据都必须</a:t>
            </a:r>
            <a:r>
              <a:rPr lang="zh-CN" altLang="zh-CN" dirty="0" smtClean="0">
                <a:solidFill>
                  <a:srgbClr val="FF0000"/>
                </a:solidFill>
              </a:rPr>
              <a:t>加密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 smtClean="0"/>
              <a:t>一</a:t>
            </a:r>
            <a:r>
              <a:rPr lang="zh-CN" altLang="zh-CN" dirty="0"/>
              <a:t>个机构要构建自己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VPN </a:t>
            </a:r>
            <a:r>
              <a:rPr lang="zh-CN" altLang="zh-CN" dirty="0" smtClean="0"/>
              <a:t>就</a:t>
            </a:r>
            <a:r>
              <a:rPr lang="zh-CN" altLang="zh-CN" dirty="0"/>
              <a:t>必须为它的每一个场所购买专门的硬件和软件，并进行配置，使每一个场所</a:t>
            </a:r>
            <a:r>
              <a:rPr lang="zh-CN" altLang="zh-CN" dirty="0" smtClean="0"/>
              <a:t>的</a:t>
            </a:r>
            <a:r>
              <a:rPr lang="en-US" altLang="zh-CN" dirty="0" smtClean="0"/>
              <a:t> VPN </a:t>
            </a:r>
            <a:r>
              <a:rPr lang="zh-CN" altLang="zh-CN" dirty="0" smtClean="0"/>
              <a:t>系统</a:t>
            </a:r>
            <a:r>
              <a:rPr lang="zh-CN" altLang="zh-CN" dirty="0"/>
              <a:t>都知道其他场所的地址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77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7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用隧道技术实现虚拟专用网 </a:t>
            </a:r>
          </a:p>
        </p:txBody>
      </p:sp>
      <p:grpSp>
        <p:nvGrpSpPr>
          <p:cNvPr id="625666" name="Group 2"/>
          <p:cNvGrpSpPr>
            <a:grpSpLocks/>
          </p:cNvGrpSpPr>
          <p:nvPr/>
        </p:nvGrpSpPr>
        <p:grpSpPr bwMode="auto">
          <a:xfrm>
            <a:off x="341263" y="2065040"/>
            <a:ext cx="1666478" cy="1789113"/>
            <a:chOff x="87" y="1384"/>
            <a:chExt cx="969" cy="1127"/>
          </a:xfrm>
        </p:grpSpPr>
        <p:sp>
          <p:nvSpPr>
            <p:cNvPr id="625667" name="Line 3"/>
            <p:cNvSpPr>
              <a:spLocks noChangeShapeType="1"/>
            </p:cNvSpPr>
            <p:nvPr/>
          </p:nvSpPr>
          <p:spPr bwMode="auto">
            <a:xfrm flipV="1">
              <a:off x="816" y="2248"/>
              <a:ext cx="240" cy="19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68" name="Line 4"/>
            <p:cNvSpPr>
              <a:spLocks noChangeShapeType="1"/>
            </p:cNvSpPr>
            <p:nvPr/>
          </p:nvSpPr>
          <p:spPr bwMode="auto">
            <a:xfrm>
              <a:off x="624" y="1576"/>
              <a:ext cx="240" cy="14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69" name="Line 5"/>
            <p:cNvSpPr>
              <a:spLocks noChangeShapeType="1"/>
            </p:cNvSpPr>
            <p:nvPr/>
          </p:nvSpPr>
          <p:spPr bwMode="auto">
            <a:xfrm flipV="1">
              <a:off x="432" y="1967"/>
              <a:ext cx="288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25670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" y="1823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5671" name="Text Box 7"/>
            <p:cNvSpPr txBox="1">
              <a:spLocks noChangeArrowheads="1"/>
            </p:cNvSpPr>
            <p:nvPr/>
          </p:nvSpPr>
          <p:spPr bwMode="auto">
            <a:xfrm>
              <a:off x="113" y="1797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X</a:t>
              </a:r>
            </a:p>
          </p:txBody>
        </p:sp>
        <p:sp>
          <p:nvSpPr>
            <p:cNvPr id="625672" name="Text Box 8"/>
            <p:cNvSpPr txBox="1">
              <a:spLocks noChangeArrowheads="1"/>
            </p:cNvSpPr>
            <p:nvPr/>
          </p:nvSpPr>
          <p:spPr bwMode="auto">
            <a:xfrm>
              <a:off x="87" y="2031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10.1.0.1</a:t>
              </a:r>
            </a:p>
          </p:txBody>
        </p:sp>
        <p:pic>
          <p:nvPicPr>
            <p:cNvPr id="625673" name="Picture 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384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5674" name="Picture 1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296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25676" name="Group 12"/>
          <p:cNvGrpSpPr>
            <a:grpSpLocks/>
          </p:cNvGrpSpPr>
          <p:nvPr/>
        </p:nvGrpSpPr>
        <p:grpSpPr bwMode="auto">
          <a:xfrm>
            <a:off x="1245873" y="2252364"/>
            <a:ext cx="1637242" cy="1225550"/>
            <a:chOff x="385" y="2795"/>
            <a:chExt cx="1769" cy="816"/>
          </a:xfrm>
        </p:grpSpPr>
        <p:sp>
          <p:nvSpPr>
            <p:cNvPr id="625677" name="Oval 13"/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78" name="Oval 14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79" name="Oval 15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80" name="Oval 16"/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81" name="Oval 17"/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82" name="Oval 18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83" name="Oval 19"/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84" name="Oval 20"/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85" name="Oval 21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40161" dir="4293903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86" name="Oval 22"/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87" name="Oval 23"/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88" name="Oval 24"/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3500" dir="3187806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89" name="Oval 25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90" name="Oval 26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91" name="Oval 27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92" name="Oval 28"/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113592" dir="20006097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93" name="Freeform 29"/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52363" dir="455782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625694" name="Group 30"/>
          <p:cNvGrpSpPr>
            <a:grpSpLocks/>
          </p:cNvGrpSpPr>
          <p:nvPr/>
        </p:nvGrpSpPr>
        <p:grpSpPr bwMode="auto">
          <a:xfrm>
            <a:off x="6938383" y="2182514"/>
            <a:ext cx="1637242" cy="1225550"/>
            <a:chOff x="385" y="2795"/>
            <a:chExt cx="1769" cy="816"/>
          </a:xfrm>
        </p:grpSpPr>
        <p:sp>
          <p:nvSpPr>
            <p:cNvPr id="625695" name="Oval 31"/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96" name="Oval 32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97" name="Oval 33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98" name="Oval 34"/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699" name="Oval 35"/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700" name="Oval 36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701" name="Oval 37"/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702" name="Oval 38"/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703" name="Oval 39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40161" dir="4293903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704" name="Oval 40"/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705" name="Oval 41"/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706" name="Oval 42"/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3500" dir="3187806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707" name="Oval 43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708" name="Oval 44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709" name="Oval 45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710" name="Oval 46"/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113592" dir="20006097" algn="ctr" rotWithShape="0">
                <a:schemeClr val="tx1"/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711" name="Freeform 47"/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52363" dir="455782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aphicFrame>
        <p:nvGraphicFramePr>
          <p:cNvPr id="62571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08520700"/>
              </p:ext>
            </p:extLst>
          </p:nvPr>
        </p:nvGraphicFramePr>
        <p:xfrm>
          <a:off x="3576190" y="2090439"/>
          <a:ext cx="2971800" cy="1703388"/>
        </p:xfrm>
        <a:graphic>
          <a:graphicData uri="http://schemas.openxmlformats.org/presentationml/2006/ole">
            <p:oleObj spid="_x0000_s6157" name="VISIO" r:id="rId5" imgW="1687068" imgH="964692" progId="">
              <p:embed/>
            </p:oleObj>
          </a:graphicData>
        </a:graphic>
      </p:graphicFrame>
      <p:pic>
        <p:nvPicPr>
          <p:cNvPr id="625713" name="Picture 49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419" y="2625428"/>
            <a:ext cx="56409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625714" name="Picture 5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14" y="2627015"/>
            <a:ext cx="56409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25715" name="Text Box 51"/>
          <p:cNvSpPr txBox="1">
            <a:spLocks noChangeArrowheads="1"/>
          </p:cNvSpPr>
          <p:nvPr/>
        </p:nvSpPr>
        <p:spPr bwMode="auto">
          <a:xfrm>
            <a:off x="1568624" y="2564904"/>
            <a:ext cx="947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部门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A</a:t>
            </a:r>
          </a:p>
          <a:p>
            <a:pPr algn="ctr"/>
            <a:r>
              <a:rPr kumimoji="1" lang="zh-CN" altLang="en-US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网络</a:t>
            </a:r>
            <a:endParaRPr kumimoji="1" lang="en-US" altLang="zh-CN" sz="2000" b="1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5716" name="AutoShape 52"/>
          <p:cNvSpPr>
            <a:spLocks noChangeArrowheads="1"/>
          </p:cNvSpPr>
          <p:nvPr/>
        </p:nvSpPr>
        <p:spPr bwMode="auto">
          <a:xfrm rot="-5400000">
            <a:off x="4737446" y="1394321"/>
            <a:ext cx="360363" cy="2724150"/>
          </a:xfrm>
          <a:prstGeom prst="can">
            <a:avLst>
              <a:gd name="adj" fmla="val 25521"/>
            </a:avLst>
          </a:prstGeom>
          <a:gradFill rotWithShape="1">
            <a:gsLst>
              <a:gs pos="0">
                <a:srgbClr val="33CCFF">
                  <a:gamma/>
                  <a:shade val="46275"/>
                  <a:invGamma/>
                </a:srgbClr>
              </a:gs>
              <a:gs pos="50000">
                <a:srgbClr val="33CCFF"/>
              </a:gs>
              <a:gs pos="100000">
                <a:srgbClr val="33C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5717" name="Text Box 53"/>
          <p:cNvSpPr txBox="1">
            <a:spLocks noChangeArrowheads="1"/>
          </p:cNvSpPr>
          <p:nvPr/>
        </p:nvSpPr>
        <p:spPr bwMode="auto">
          <a:xfrm>
            <a:off x="4520952" y="2996952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互联网</a:t>
            </a:r>
            <a:endParaRPr kumimoji="1" lang="zh-CN" altLang="en-US" sz="2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5718" name="Text Box 54"/>
          <p:cNvSpPr txBox="1">
            <a:spLocks noChangeArrowheads="1"/>
          </p:cNvSpPr>
          <p:nvPr/>
        </p:nvSpPr>
        <p:spPr bwMode="auto">
          <a:xfrm>
            <a:off x="7329264" y="2492896"/>
            <a:ext cx="9573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部门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+mn-lt"/>
                <a:ea typeface="黑体" pitchFamily="2" charset="-122"/>
              </a:rPr>
              <a:t>B</a:t>
            </a:r>
          </a:p>
          <a:p>
            <a:pPr algn="ctr"/>
            <a:r>
              <a:rPr kumimoji="1" lang="zh-CN" altLang="en-US" sz="20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网络</a:t>
            </a:r>
            <a:endParaRPr kumimoji="1" lang="en-US" altLang="zh-CN" sz="2000" b="1" dirty="0">
              <a:solidFill>
                <a:srgbClr val="0000FF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5719" name="Text Box 55"/>
          <p:cNvSpPr txBox="1">
            <a:spLocks noChangeArrowheads="1"/>
          </p:cNvSpPr>
          <p:nvPr/>
        </p:nvSpPr>
        <p:spPr bwMode="auto">
          <a:xfrm>
            <a:off x="2868933" y="2930227"/>
            <a:ext cx="465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5720" name="Text Box 56"/>
          <p:cNvSpPr txBox="1">
            <a:spLocks noChangeArrowheads="1"/>
          </p:cNvSpPr>
          <p:nvPr/>
        </p:nvSpPr>
        <p:spPr bwMode="auto">
          <a:xfrm>
            <a:off x="6643875" y="2858790"/>
            <a:ext cx="465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R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2</a:t>
            </a:r>
            <a:endParaRPr kumimoji="1" lang="en-US" altLang="zh-CN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5721" name="Text Box 57"/>
          <p:cNvSpPr txBox="1">
            <a:spLocks noChangeArrowheads="1"/>
          </p:cNvSpPr>
          <p:nvPr/>
        </p:nvSpPr>
        <p:spPr bwMode="auto">
          <a:xfrm>
            <a:off x="4664000" y="2534419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  <a:latin typeface="+mn-lt"/>
                <a:ea typeface="黑体" pitchFamily="2" charset="-122"/>
              </a:rPr>
              <a:t>隧道</a:t>
            </a:r>
          </a:p>
        </p:txBody>
      </p:sp>
      <p:sp>
        <p:nvSpPr>
          <p:cNvPr id="625722" name="Line 58"/>
          <p:cNvSpPr>
            <a:spLocks noChangeShapeType="1"/>
          </p:cNvSpPr>
          <p:nvPr/>
        </p:nvSpPr>
        <p:spPr bwMode="auto">
          <a:xfrm>
            <a:off x="3225353" y="2750839"/>
            <a:ext cx="4127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5723" name="Line 59"/>
          <p:cNvSpPr>
            <a:spLocks noChangeShapeType="1"/>
          </p:cNvSpPr>
          <p:nvPr/>
        </p:nvSpPr>
        <p:spPr bwMode="auto">
          <a:xfrm>
            <a:off x="6279703" y="2750839"/>
            <a:ext cx="4127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625724" name="Group 60"/>
          <p:cNvGrpSpPr>
            <a:grpSpLocks/>
          </p:cNvGrpSpPr>
          <p:nvPr/>
        </p:nvGrpSpPr>
        <p:grpSpPr bwMode="auto">
          <a:xfrm>
            <a:off x="2616548" y="2107903"/>
            <a:ext cx="4588405" cy="642937"/>
            <a:chOff x="1410" y="1411"/>
            <a:chExt cx="2668" cy="405"/>
          </a:xfrm>
        </p:grpSpPr>
        <p:sp>
          <p:nvSpPr>
            <p:cNvPr id="625725" name="Text Box 61"/>
            <p:cNvSpPr txBox="1">
              <a:spLocks noChangeArrowheads="1"/>
            </p:cNvSpPr>
            <p:nvPr/>
          </p:nvSpPr>
          <p:spPr bwMode="auto">
            <a:xfrm>
              <a:off x="1410" y="1411"/>
              <a:ext cx="7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125.1.2.3</a:t>
              </a:r>
            </a:p>
          </p:txBody>
        </p:sp>
        <p:sp>
          <p:nvSpPr>
            <p:cNvPr id="625726" name="Line 62"/>
            <p:cNvSpPr>
              <a:spLocks noChangeShapeType="1"/>
            </p:cNvSpPr>
            <p:nvPr/>
          </p:nvSpPr>
          <p:spPr bwMode="auto">
            <a:xfrm>
              <a:off x="1837" y="1616"/>
              <a:ext cx="23" cy="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727" name="Text Box 63"/>
            <p:cNvSpPr txBox="1">
              <a:spLocks noChangeArrowheads="1"/>
            </p:cNvSpPr>
            <p:nvPr/>
          </p:nvSpPr>
          <p:spPr bwMode="auto">
            <a:xfrm>
              <a:off x="3350" y="1430"/>
              <a:ext cx="7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194.4.5.6</a:t>
              </a:r>
            </a:p>
          </p:txBody>
        </p:sp>
        <p:sp>
          <p:nvSpPr>
            <p:cNvPr id="625728" name="Line 64"/>
            <p:cNvSpPr>
              <a:spLocks noChangeShapeType="1"/>
            </p:cNvSpPr>
            <p:nvPr/>
          </p:nvSpPr>
          <p:spPr bwMode="auto">
            <a:xfrm flipH="1">
              <a:off x="3636" y="1616"/>
              <a:ext cx="60" cy="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625729" name="Group 65"/>
          <p:cNvGrpSpPr>
            <a:grpSpLocks/>
          </p:cNvGrpSpPr>
          <p:nvPr/>
        </p:nvGrpSpPr>
        <p:grpSpPr bwMode="auto">
          <a:xfrm>
            <a:off x="8198990" y="1988840"/>
            <a:ext cx="1506538" cy="1712913"/>
            <a:chOff x="4656" y="1336"/>
            <a:chExt cx="876" cy="1079"/>
          </a:xfrm>
        </p:grpSpPr>
        <p:sp>
          <p:nvSpPr>
            <p:cNvPr id="625730" name="Line 66"/>
            <p:cNvSpPr>
              <a:spLocks noChangeShapeType="1"/>
            </p:cNvSpPr>
            <p:nvPr/>
          </p:nvSpPr>
          <p:spPr bwMode="auto">
            <a:xfrm flipH="1" flipV="1">
              <a:off x="4800" y="1912"/>
              <a:ext cx="348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731" name="Line 67"/>
            <p:cNvSpPr>
              <a:spLocks noChangeShapeType="1"/>
            </p:cNvSpPr>
            <p:nvPr/>
          </p:nvSpPr>
          <p:spPr bwMode="auto">
            <a:xfrm flipH="1" flipV="1">
              <a:off x="4656" y="2152"/>
              <a:ext cx="336" cy="19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5732" name="Line 68"/>
            <p:cNvSpPr>
              <a:spLocks noChangeShapeType="1"/>
            </p:cNvSpPr>
            <p:nvPr/>
          </p:nvSpPr>
          <p:spPr bwMode="auto">
            <a:xfrm flipH="1">
              <a:off x="4800" y="1528"/>
              <a:ext cx="240" cy="9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625733" name="Picture 6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768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5734" name="Text Box 70"/>
            <p:cNvSpPr txBox="1">
              <a:spLocks noChangeArrowheads="1"/>
            </p:cNvSpPr>
            <p:nvPr/>
          </p:nvSpPr>
          <p:spPr bwMode="auto">
            <a:xfrm>
              <a:off x="5284" y="1729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Y</a:t>
              </a:r>
            </a:p>
          </p:txBody>
        </p:sp>
        <p:sp>
          <p:nvSpPr>
            <p:cNvPr id="625735" name="Text Box 71"/>
            <p:cNvSpPr txBox="1">
              <a:spLocks noChangeArrowheads="1"/>
            </p:cNvSpPr>
            <p:nvPr/>
          </p:nvSpPr>
          <p:spPr bwMode="auto">
            <a:xfrm>
              <a:off x="4887" y="1955"/>
              <a:ext cx="6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10.2.0.3</a:t>
              </a:r>
            </a:p>
          </p:txBody>
        </p:sp>
        <p:pic>
          <p:nvPicPr>
            <p:cNvPr id="625736" name="Picture 7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1336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5737" name="Picture 7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" y="2200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5738" name="Text Box 74"/>
          <p:cNvSpPr txBox="1">
            <a:spLocks noChangeArrowheads="1"/>
          </p:cNvSpPr>
          <p:nvPr/>
        </p:nvSpPr>
        <p:spPr bwMode="auto">
          <a:xfrm>
            <a:off x="4088904" y="3714452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使用隧道技术</a:t>
            </a:r>
          </a:p>
        </p:txBody>
      </p:sp>
      <p:sp>
        <p:nvSpPr>
          <p:cNvPr id="625739" name="Text Box 75"/>
          <p:cNvSpPr txBox="1">
            <a:spLocks noChangeArrowheads="1"/>
          </p:cNvSpPr>
          <p:nvPr/>
        </p:nvSpPr>
        <p:spPr bwMode="auto">
          <a:xfrm>
            <a:off x="1064568" y="1365697"/>
            <a:ext cx="1415772" cy="461665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本地地址</a:t>
            </a:r>
          </a:p>
        </p:txBody>
      </p:sp>
      <p:sp>
        <p:nvSpPr>
          <p:cNvPr id="625740" name="Text Box 76"/>
          <p:cNvSpPr txBox="1">
            <a:spLocks noChangeArrowheads="1"/>
          </p:cNvSpPr>
          <p:nvPr/>
        </p:nvSpPr>
        <p:spPr bwMode="auto">
          <a:xfrm>
            <a:off x="7095877" y="1383159"/>
            <a:ext cx="1415772" cy="461665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本地地址</a:t>
            </a:r>
          </a:p>
        </p:txBody>
      </p:sp>
      <p:sp>
        <p:nvSpPr>
          <p:cNvPr id="625741" name="Text Box 77"/>
          <p:cNvSpPr txBox="1">
            <a:spLocks noChangeArrowheads="1"/>
          </p:cNvSpPr>
          <p:nvPr/>
        </p:nvSpPr>
        <p:spPr bwMode="auto">
          <a:xfrm>
            <a:off x="4304928" y="1383159"/>
            <a:ext cx="1415772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全球地址</a:t>
            </a:r>
          </a:p>
        </p:txBody>
      </p:sp>
      <p:sp>
        <p:nvSpPr>
          <p:cNvPr id="625742" name="AutoShape 78"/>
          <p:cNvSpPr>
            <a:spLocks noChangeArrowheads="1"/>
          </p:cNvSpPr>
          <p:nvPr/>
        </p:nvSpPr>
        <p:spPr bwMode="auto">
          <a:xfrm>
            <a:off x="1166763" y="4449465"/>
            <a:ext cx="3821377" cy="856396"/>
          </a:xfrm>
          <a:prstGeom prst="wedgeRoundRectCallout">
            <a:avLst>
              <a:gd name="adj1" fmla="val -24394"/>
              <a:gd name="adj2" fmla="val -166065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zh-CN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5745" name="Text Box 81"/>
          <p:cNvSpPr txBox="1">
            <a:spLocks noChangeArrowheads="1"/>
          </p:cNvSpPr>
          <p:nvPr/>
        </p:nvSpPr>
        <p:spPr bwMode="auto">
          <a:xfrm>
            <a:off x="1625071" y="4474864"/>
            <a:ext cx="28841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网络地址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= 10.1.0.0</a:t>
            </a:r>
          </a:p>
          <a:p>
            <a:pPr algn="ctr"/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（本地地址）</a:t>
            </a:r>
          </a:p>
        </p:txBody>
      </p:sp>
      <p:sp>
        <p:nvSpPr>
          <p:cNvPr id="625747" name="AutoShape 83"/>
          <p:cNvSpPr>
            <a:spLocks noChangeArrowheads="1"/>
          </p:cNvSpPr>
          <p:nvPr/>
        </p:nvSpPr>
        <p:spPr bwMode="auto">
          <a:xfrm>
            <a:off x="5768926" y="4449465"/>
            <a:ext cx="3821377" cy="856396"/>
          </a:xfrm>
          <a:prstGeom prst="wedgeRoundRectCallout">
            <a:avLst>
              <a:gd name="adj1" fmla="val -2116"/>
              <a:gd name="adj2" fmla="val -191574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zh-CN" altLang="zh-CN" sz="2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25746" name="Text Box 82"/>
          <p:cNvSpPr txBox="1">
            <a:spLocks noChangeArrowheads="1"/>
          </p:cNvSpPr>
          <p:nvPr/>
        </p:nvSpPr>
        <p:spPr bwMode="auto">
          <a:xfrm>
            <a:off x="6227234" y="4470102"/>
            <a:ext cx="28841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网络地址 </a:t>
            </a:r>
            <a:r>
              <a:rPr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= 10.2.0.0</a:t>
            </a:r>
          </a:p>
          <a:p>
            <a:pPr algn="ctr"/>
            <a:r>
              <a: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rPr>
              <a:t>（本地地址）</a:t>
            </a:r>
          </a:p>
        </p:txBody>
      </p:sp>
      <p:sp>
        <p:nvSpPr>
          <p:cNvPr id="84" name="矩形 83"/>
          <p:cNvSpPr/>
          <p:nvPr/>
        </p:nvSpPr>
        <p:spPr>
          <a:xfrm>
            <a:off x="2558173" y="5722976"/>
            <a:ext cx="5590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隧道技术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666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62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2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739" grpId="0" animBg="1"/>
      <p:bldP spid="625740" grpId="0" animBg="1"/>
      <p:bldP spid="62574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VOICEALLOWED" val="False"/>
  <p:tag name="PROBLEMSCORE" val="6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CN(myzh)Ic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CN(myzh)Icon</Template>
  <TotalTime>1871</TotalTime>
  <Words>13716</Words>
  <Application>Microsoft Office PowerPoint</Application>
  <PresentationFormat>A4 纸张(210x297 毫米)</PresentationFormat>
  <Paragraphs>1380</Paragraphs>
  <Slides>130</Slides>
  <Notes>78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130</vt:i4>
      </vt:variant>
    </vt:vector>
  </HeadingPairs>
  <TitlesOfParts>
    <vt:vector size="135" baseType="lpstr">
      <vt:lpstr>CN(myzh)Icon</vt:lpstr>
      <vt:lpstr>Microsoft ClipArt Gallery</vt:lpstr>
      <vt:lpstr>VISIO</vt:lpstr>
      <vt:lpstr>文档</vt:lpstr>
      <vt:lpstr>Document</vt:lpstr>
      <vt:lpstr>第 4 章  网络层</vt:lpstr>
      <vt:lpstr>五层协议的体系结构 </vt:lpstr>
      <vt:lpstr>第 4 章  网络层</vt:lpstr>
      <vt:lpstr>本章重点</vt:lpstr>
      <vt:lpstr>第10次课知识点</vt:lpstr>
      <vt:lpstr>三种路由选择协议比较</vt:lpstr>
      <vt:lpstr>随堂测试7</vt:lpstr>
      <vt:lpstr>幻灯片 8</vt:lpstr>
      <vt:lpstr>问答题</vt:lpstr>
      <vt:lpstr>幻灯片 10</vt:lpstr>
      <vt:lpstr>4.4  网际控制报文协议 ICMP</vt:lpstr>
      <vt:lpstr>ICMP 报文的格式 </vt:lpstr>
      <vt:lpstr>4.4.1  ICMP 报文的类型</vt:lpstr>
      <vt:lpstr>ICMP 差错报告报文共有 3种 </vt:lpstr>
      <vt:lpstr>ICMP 差错报告报文共有 3种 </vt:lpstr>
      <vt:lpstr>ICMP 差错报告报文的数据字段的内容 </vt:lpstr>
      <vt:lpstr>不应发送 ICMP 差错报告报文的几种情况 </vt:lpstr>
      <vt:lpstr>ICMP 控制报文共有 2种 </vt:lpstr>
      <vt:lpstr>例：ICMP重定向</vt:lpstr>
      <vt:lpstr>ICMP 询问报文</vt:lpstr>
      <vt:lpstr>4.4.2  ICMP 的应用举例</vt:lpstr>
      <vt:lpstr>PING 的应用举例</vt:lpstr>
      <vt:lpstr>4.4.2  ICMP 的应用举例</vt:lpstr>
      <vt:lpstr>4.4.2  ICMP 的应用举例</vt:lpstr>
      <vt:lpstr>4.4.2  ICMP 的应用举例</vt:lpstr>
      <vt:lpstr>第10次课课后探究问题</vt:lpstr>
      <vt:lpstr>4.6  IPv6</vt:lpstr>
      <vt:lpstr>4.6  IPv6</vt:lpstr>
      <vt:lpstr>4.6.1  IPv6 的基本首部</vt:lpstr>
      <vt:lpstr>4.6.1  IPv6 的基本首部</vt:lpstr>
      <vt:lpstr>IPv6 数据报的一般形式</vt:lpstr>
      <vt:lpstr>IPv6 数据报的基本首部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IPv6 的扩展首部</vt:lpstr>
      <vt:lpstr>六种扩展首部 </vt:lpstr>
      <vt:lpstr>4.6.2  IPv6 的地址</vt:lpstr>
      <vt:lpstr>结点与接口</vt:lpstr>
      <vt:lpstr>冒号十六进制记法</vt:lpstr>
      <vt:lpstr>零压缩</vt:lpstr>
      <vt:lpstr>点分十进制记法的后缀 </vt:lpstr>
      <vt:lpstr>IPv6 地址分类</vt:lpstr>
      <vt:lpstr>IPv6 地址分类</vt:lpstr>
      <vt:lpstr>IPv6 地址分类</vt:lpstr>
      <vt:lpstr>IPv6 地址分类</vt:lpstr>
      <vt:lpstr>4.6.3  从 IPv4 向 IPv6 过渡</vt:lpstr>
      <vt:lpstr>双协议栈</vt:lpstr>
      <vt:lpstr>双协议栈</vt:lpstr>
      <vt:lpstr>隧道技术</vt:lpstr>
      <vt:lpstr>隧道技术</vt:lpstr>
      <vt:lpstr>4.6.4  ICMPv6</vt:lpstr>
      <vt:lpstr>4.6.4  ICMPv6</vt:lpstr>
      <vt:lpstr>ICMPv6 报文的分类</vt:lpstr>
      <vt:lpstr>4.7  IP 多播</vt:lpstr>
      <vt:lpstr>4.7.1  IP 多播的基本概念</vt:lpstr>
      <vt:lpstr>多播可大大节约网络资源</vt:lpstr>
      <vt:lpstr>多播可大大节约网络资源</vt:lpstr>
      <vt:lpstr>IP 多播</vt:lpstr>
      <vt:lpstr>多播 IP 地址</vt:lpstr>
      <vt:lpstr>多播数据报</vt:lpstr>
      <vt:lpstr>4.7.2  在局域网上进行硬件多播 </vt:lpstr>
      <vt:lpstr>D 类 IP 地址 与以太网多播地址的映射关系 </vt:lpstr>
      <vt:lpstr>D 类 IP 地址 与以太网多播地址的映射关系 </vt:lpstr>
      <vt:lpstr>4.7.3  网际组管理协议 IGMP    和多播路由选择协议</vt:lpstr>
      <vt:lpstr>IGMP 使多播路由器知道多播组成员信息 </vt:lpstr>
      <vt:lpstr>IGMP 的使用范围 </vt:lpstr>
      <vt:lpstr>多播路由选择协议更为复杂</vt:lpstr>
      <vt:lpstr>多播路由选择协议更为复杂</vt:lpstr>
      <vt:lpstr>2.  网际组管理协议 IGMP </vt:lpstr>
      <vt:lpstr>IGMP 是整个网际协议 IP  的一个组成部分</vt:lpstr>
      <vt:lpstr>IGMP 工作可分为两个阶段 </vt:lpstr>
      <vt:lpstr>IGMP 可分为两个阶段 </vt:lpstr>
      <vt:lpstr>IGMP 采用的一些具体措施 </vt:lpstr>
      <vt:lpstr>IGMP 采用的一些具体措施（续）</vt:lpstr>
      <vt:lpstr>3.  多播路由选择</vt:lpstr>
      <vt:lpstr>3.  多播路由选择</vt:lpstr>
      <vt:lpstr>(1) 洪泛与剪除</vt:lpstr>
      <vt:lpstr>RPB 的要点 </vt:lpstr>
      <vt:lpstr>RPB 的要点 </vt:lpstr>
      <vt:lpstr>幻灯片 87</vt:lpstr>
      <vt:lpstr>(2) 隧道技术 (tunneling) </vt:lpstr>
      <vt:lpstr>(3) 基于核心的发现技术 </vt:lpstr>
      <vt:lpstr>几种多播路由选择协议 </vt:lpstr>
      <vt:lpstr>4.8  虚拟专用网 VPN和网络地址转换 NAT</vt:lpstr>
      <vt:lpstr>4.8.1  虚拟专用网 VPN</vt:lpstr>
      <vt:lpstr>本地地址与全球地址</vt:lpstr>
      <vt:lpstr>本地地址与全球地址</vt:lpstr>
      <vt:lpstr>RFC 1918 指明的专用 IP 地址</vt:lpstr>
      <vt:lpstr>专用网</vt:lpstr>
      <vt:lpstr>虚拟专用网 VPN</vt:lpstr>
      <vt:lpstr>虚拟专用网 VPN 构建</vt:lpstr>
      <vt:lpstr>用隧道技术实现虚拟专用网 </vt:lpstr>
      <vt:lpstr>幻灯片 100</vt:lpstr>
      <vt:lpstr>内联网 intranet 和外联网 extranet</vt:lpstr>
      <vt:lpstr>远程接入 VPN</vt:lpstr>
      <vt:lpstr>4.8.2   网络地址转换 NAT</vt:lpstr>
      <vt:lpstr>网络地址转换 NAT</vt:lpstr>
      <vt:lpstr>网络地址转换的过程</vt:lpstr>
      <vt:lpstr>网络地址转换的过程</vt:lpstr>
      <vt:lpstr>网络地址转换的过程</vt:lpstr>
      <vt:lpstr>网络地址转换 NAT</vt:lpstr>
      <vt:lpstr>网络地址与端口号转换 NAPT </vt:lpstr>
      <vt:lpstr>NAPT 地址转换表</vt:lpstr>
      <vt:lpstr>4.9  多协议标记交换 MPLS</vt:lpstr>
      <vt:lpstr>4.9  多协议标记交换 MPLS</vt:lpstr>
      <vt:lpstr>幻灯片 113</vt:lpstr>
      <vt:lpstr>MPLS 特点</vt:lpstr>
      <vt:lpstr>4.9.1  MPLS 的工作原理</vt:lpstr>
      <vt:lpstr>IP 分组的转发</vt:lpstr>
      <vt:lpstr>MPLS 协议的基本原理</vt:lpstr>
      <vt:lpstr>MPLS 协议的基本原理</vt:lpstr>
      <vt:lpstr>MPLS 协议的基本原理 </vt:lpstr>
      <vt:lpstr>MPLS 的基本工作过程 </vt:lpstr>
      <vt:lpstr>MPLS 的基本工作过程 </vt:lpstr>
      <vt:lpstr>MPLS 的基本工作过程 </vt:lpstr>
      <vt:lpstr>转发等价类 FEC</vt:lpstr>
      <vt:lpstr>转发等价类 FEC</vt:lpstr>
      <vt:lpstr>FEC 用于负载平衡 </vt:lpstr>
      <vt:lpstr>流量工程</vt:lpstr>
      <vt:lpstr>4.9.2  MPLS 首部的位置与格式</vt:lpstr>
      <vt:lpstr>MPLS 首部的格式</vt:lpstr>
      <vt:lpstr>MPLS 首部的格式</vt:lpstr>
      <vt:lpstr>本章总结：</vt:lpstr>
    </vt:vector>
  </TitlesOfParts>
  <Company>920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2 章  物理层</dc:title>
  <dc:creator>920</dc:creator>
  <cp:lastModifiedBy>Administrator</cp:lastModifiedBy>
  <cp:revision>125</cp:revision>
  <dcterms:created xsi:type="dcterms:W3CDTF">2016-10-04T02:36:21Z</dcterms:created>
  <dcterms:modified xsi:type="dcterms:W3CDTF">2019-11-21T03:17:46Z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