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41.xml" ContentType="application/vnd.openxmlformats-officedocument.presentationml.notesSlide+xml"/>
  <Override PartName="/ppt/tags/tag63.xml" ContentType="application/vnd.openxmlformats-officedocument.presentationml.tags+xml"/>
  <Override PartName="/ppt/tags/tag74.xml" ContentType="application/vnd.openxmlformats-officedocument.presentationml.tags+xml"/>
  <Override PartName="/ppt/notesSlides/notesSlide52.xml" ContentType="application/vnd.openxmlformats-officedocument.presentationml.notesSlide+xml"/>
  <Override PartName="/ppt/tags/tag52.xml" ContentType="application/vnd.openxmlformats-officedocument.presentationml.tags+xml"/>
  <Override PartName="/ppt/notesSlides/notesSlide30.xml" ContentType="application/vnd.openxmlformats-officedocument.presentationml.notesSlide+xml"/>
  <Override PartName="/ppt/tags/tag41.xml" ContentType="application/vnd.openxmlformats-officedocument.presentationml.tags+xml"/>
  <Override PartName="/ppt/notesSlides/notesSlide7.xml" ContentType="application/vnd.openxmlformats-officedocument.presentationml.notesSlide+xml"/>
  <Override PartName="/ppt/slides/slide77.xml" ContentType="application/vnd.openxmlformats-officedocument.presentationml.slide+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Default Extension="emf" ContentType="image/x-emf"/>
  <Override PartName="/ppt/tags/tag68.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tags/tag75.xml" ContentType="application/vnd.openxmlformats-officedocument.presentationml.tags+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tags/tag64.xml" ContentType="application/vnd.openxmlformats-officedocument.presentationml.tags+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tags/tag24.xml" ContentType="application/vnd.openxmlformats-officedocument.presentationml.tags+xml"/>
  <Override PartName="/ppt/tags/tag53.xml" ContentType="application/vnd.openxmlformats-officedocument.presentationml.tags+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tags/tag76.xml" ContentType="application/vnd.openxmlformats-officedocument.presentationml.tags+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65.xml" ContentType="application/vnd.openxmlformats-officedocument.presentationml.tags+xml"/>
  <Override PartName="/ppt/notesSlides/notesSlide61.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72.xml" ContentType="application/vnd.openxmlformats-officedocument.presentationml.tags+xml"/>
  <Override PartName="/ppt/notesSlides/notesSlide50.xml" ContentType="application/vnd.openxmlformats-officedocument.presentationml.notesSlide+xml"/>
  <Override PartName="/ppt/slides/slide79.xml" ContentType="application/vnd.openxmlformats-officedocument.presentationml.slide+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tags/tag3.xml" ContentType="application/vnd.openxmlformats-officedocument.presentationml.tags+xml"/>
  <Override PartName="/ppt/tags/tag59.xml" ContentType="application/vnd.openxmlformats-officedocument.presentationml.tags+xml"/>
  <Override PartName="/ppt/notesSlides/notesSlide37.xml" ContentType="application/vnd.openxmlformats-officedocument.presentationml.notesSlide+xml"/>
  <Override PartName="/ppt/tags/tag77.xml" ContentType="application/vnd.openxmlformats-officedocument.presentationml.tags+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66.xml" ContentType="application/vnd.openxmlformats-officedocument.presentationml.tags+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73.xml" ContentType="application/vnd.openxmlformats-officedocument.presentationml.tags+xml"/>
  <Override PartName="/ppt/notesSlides/notesSlide51.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tags/tag56.xml" ContentType="application/vnd.openxmlformats-officedocument.presentationml.tags+xml"/>
  <Override PartName="/ppt/notesSlides/notesSlide34.xml" ContentType="application/vnd.openxmlformats-officedocument.presentationml.notesSlide+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tags/tag34.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3"/>
  </p:notesMasterIdLst>
  <p:handoutMasterIdLst>
    <p:handoutMasterId r:id="rId84"/>
  </p:handoutMasterIdLst>
  <p:sldIdLst>
    <p:sldId id="256" r:id="rId2"/>
    <p:sldId id="1021" r:id="rId3"/>
    <p:sldId id="257" r:id="rId4"/>
    <p:sldId id="1022" r:id="rId5"/>
    <p:sldId id="1033" r:id="rId6"/>
    <p:sldId id="1034" r:id="rId7"/>
    <p:sldId id="1037" r:id="rId8"/>
    <p:sldId id="1035" r:id="rId9"/>
    <p:sldId id="1038" r:id="rId10"/>
    <p:sldId id="1040" r:id="rId11"/>
    <p:sldId id="1041" r:id="rId12"/>
    <p:sldId id="1042" r:id="rId13"/>
    <p:sldId id="1043" r:id="rId14"/>
    <p:sldId id="1044" r:id="rId15"/>
    <p:sldId id="1045" r:id="rId16"/>
    <p:sldId id="1046" r:id="rId17"/>
    <p:sldId id="1047" r:id="rId18"/>
    <p:sldId id="1048" r:id="rId19"/>
    <p:sldId id="1049" r:id="rId20"/>
    <p:sldId id="691" r:id="rId21"/>
    <p:sldId id="692" r:id="rId22"/>
    <p:sldId id="693" r:id="rId23"/>
    <p:sldId id="694" r:id="rId24"/>
    <p:sldId id="695" r:id="rId25"/>
    <p:sldId id="696" r:id="rId26"/>
    <p:sldId id="697" r:id="rId27"/>
    <p:sldId id="698" r:id="rId28"/>
    <p:sldId id="699" r:id="rId29"/>
    <p:sldId id="700" r:id="rId30"/>
    <p:sldId id="701" r:id="rId31"/>
    <p:sldId id="702" r:id="rId32"/>
    <p:sldId id="703" r:id="rId33"/>
    <p:sldId id="704" r:id="rId34"/>
    <p:sldId id="705" r:id="rId35"/>
    <p:sldId id="706" r:id="rId36"/>
    <p:sldId id="707" r:id="rId37"/>
    <p:sldId id="708" r:id="rId38"/>
    <p:sldId id="709" r:id="rId39"/>
    <p:sldId id="710" r:id="rId40"/>
    <p:sldId id="711" r:id="rId41"/>
    <p:sldId id="712" r:id="rId42"/>
    <p:sldId id="713" r:id="rId43"/>
    <p:sldId id="714" r:id="rId44"/>
    <p:sldId id="715" r:id="rId45"/>
    <p:sldId id="716" r:id="rId46"/>
    <p:sldId id="717" r:id="rId47"/>
    <p:sldId id="718" r:id="rId48"/>
    <p:sldId id="719" r:id="rId49"/>
    <p:sldId id="720" r:id="rId50"/>
    <p:sldId id="721" r:id="rId51"/>
    <p:sldId id="722" r:id="rId52"/>
    <p:sldId id="723" r:id="rId53"/>
    <p:sldId id="724" r:id="rId54"/>
    <p:sldId id="725" r:id="rId55"/>
    <p:sldId id="726" r:id="rId56"/>
    <p:sldId id="727" r:id="rId57"/>
    <p:sldId id="728" r:id="rId58"/>
    <p:sldId id="1039" r:id="rId59"/>
    <p:sldId id="729" r:id="rId60"/>
    <p:sldId id="730" r:id="rId61"/>
    <p:sldId id="731" r:id="rId62"/>
    <p:sldId id="732" r:id="rId63"/>
    <p:sldId id="733" r:id="rId64"/>
    <p:sldId id="734" r:id="rId65"/>
    <p:sldId id="735" r:id="rId66"/>
    <p:sldId id="736" r:id="rId67"/>
    <p:sldId id="737" r:id="rId68"/>
    <p:sldId id="738" r:id="rId69"/>
    <p:sldId id="739" r:id="rId70"/>
    <p:sldId id="1053" r:id="rId71"/>
    <p:sldId id="740" r:id="rId72"/>
    <p:sldId id="741" r:id="rId73"/>
    <p:sldId id="1052" r:id="rId74"/>
    <p:sldId id="1050" r:id="rId75"/>
    <p:sldId id="742" r:id="rId76"/>
    <p:sldId id="743" r:id="rId77"/>
    <p:sldId id="744" r:id="rId78"/>
    <p:sldId id="745" r:id="rId79"/>
    <p:sldId id="746" r:id="rId80"/>
    <p:sldId id="1051" r:id="rId81"/>
    <p:sldId id="1036" r:id="rId82"/>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66FF66"/>
    <a:srgbClr val="66FF33"/>
    <a:srgbClr val="FFFF66"/>
    <a:srgbClr val="6699FF"/>
    <a:srgbClr val="0000CC"/>
    <a:srgbClr val="000066"/>
    <a:srgbClr val="FF66FF"/>
    <a:srgbClr val="33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51" autoAdjust="0"/>
    <p:restoredTop sz="94690" autoAdjust="0"/>
  </p:normalViewPr>
  <p:slideViewPr>
    <p:cSldViewPr>
      <p:cViewPr varScale="1">
        <p:scale>
          <a:sx n="63" d="100"/>
          <a:sy n="63" d="100"/>
        </p:scale>
        <p:origin x="-1176"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xmlns=""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xmlns=""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71A18-D962-4E63-AF33-27632838C1E1}" type="slidenum">
              <a:rPr lang="en-US" altLang="zh-CN">
                <a:solidFill>
                  <a:prstClr val="black"/>
                </a:solidFill>
              </a:rPr>
              <a:pPr/>
              <a:t>16</a:t>
            </a:fld>
            <a:endParaRPr lang="en-US" altLang="zh-CN">
              <a:solidFill>
                <a:prstClr val="black"/>
              </a:solidFill>
            </a:endParaRPr>
          </a:p>
        </p:txBody>
      </p:sp>
      <p:sp>
        <p:nvSpPr>
          <p:cNvPr id="758786" name="Rectangle 2"/>
          <p:cNvSpPr>
            <a:spLocks noGrp="1" noRot="1" noChangeAspect="1" noChangeArrowheads="1" noTextEdit="1"/>
          </p:cNvSpPr>
          <p:nvPr>
            <p:ph type="sldImg"/>
          </p:nvPr>
        </p:nvSpPr>
        <p:spPr>
          <a:xfrm>
            <a:off x="987425" y="696913"/>
            <a:ext cx="5035550" cy="3486150"/>
          </a:xfrm>
          <a:ln/>
        </p:spPr>
      </p:sp>
      <p:sp>
        <p:nvSpPr>
          <p:cNvPr id="75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7EF9AF-84F7-470E-86D6-7BE7742424EA}" type="slidenum">
              <a:rPr lang="en-US" altLang="zh-CN">
                <a:solidFill>
                  <a:prstClr val="black"/>
                </a:solidFill>
              </a:rPr>
              <a:pPr/>
              <a:t>17</a:t>
            </a:fld>
            <a:endParaRPr lang="en-US" altLang="zh-CN">
              <a:solidFill>
                <a:prstClr val="black"/>
              </a:solidFill>
            </a:endParaRPr>
          </a:p>
        </p:txBody>
      </p:sp>
      <p:sp>
        <p:nvSpPr>
          <p:cNvPr id="757762" name="Rectangle 2"/>
          <p:cNvSpPr>
            <a:spLocks noGrp="1" noRot="1" noChangeAspect="1" noChangeArrowheads="1" noTextEdit="1"/>
          </p:cNvSpPr>
          <p:nvPr>
            <p:ph type="sldImg"/>
          </p:nvPr>
        </p:nvSpPr>
        <p:spPr>
          <a:xfrm>
            <a:off x="987425" y="696913"/>
            <a:ext cx="5035550" cy="3486150"/>
          </a:xfrm>
          <a:ln/>
        </p:spPr>
      </p:sp>
      <p:sp>
        <p:nvSpPr>
          <p:cNvPr id="757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ECBC36-E9A5-4B5E-A8C7-F23A2DC79DBD}" type="slidenum">
              <a:rPr lang="en-US" altLang="zh-CN"/>
              <a:pPr/>
              <a:t>21</a:t>
            </a:fld>
            <a:endParaRPr lang="en-US" altLang="zh-CN"/>
          </a:p>
        </p:txBody>
      </p:sp>
      <p:sp>
        <p:nvSpPr>
          <p:cNvPr id="759810" name="Rectangle 2"/>
          <p:cNvSpPr>
            <a:spLocks noGrp="1" noRot="1" noChangeAspect="1" noChangeArrowheads="1" noTextEdit="1"/>
          </p:cNvSpPr>
          <p:nvPr>
            <p:ph type="sldImg"/>
          </p:nvPr>
        </p:nvSpPr>
        <p:spPr>
          <a:ln/>
        </p:spPr>
      </p:sp>
      <p:sp>
        <p:nvSpPr>
          <p:cNvPr id="759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316A4-3F47-4041-AB7C-2A2EDDCC02A8}" type="slidenum">
              <a:rPr lang="en-US" altLang="zh-CN"/>
              <a:pPr/>
              <a:t>22</a:t>
            </a:fld>
            <a:endParaRPr lang="en-US" altLang="zh-CN"/>
          </a:p>
        </p:txBody>
      </p:sp>
      <p:sp>
        <p:nvSpPr>
          <p:cNvPr id="760834" name="Rectangle 2"/>
          <p:cNvSpPr>
            <a:spLocks noGrp="1" noRot="1" noChangeAspect="1" noChangeArrowheads="1" noTextEdit="1"/>
          </p:cNvSpPr>
          <p:nvPr>
            <p:ph type="sldImg"/>
          </p:nvPr>
        </p:nvSpPr>
        <p:spPr>
          <a:ln/>
        </p:spPr>
      </p:sp>
      <p:sp>
        <p:nvSpPr>
          <p:cNvPr id="760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897423-168C-4009-BF89-CF6DCC5F7DFD}" type="slidenum">
              <a:rPr lang="en-US" altLang="zh-CN"/>
              <a:pPr/>
              <a:t>23</a:t>
            </a:fld>
            <a:endParaRPr lang="en-US" altLang="zh-CN"/>
          </a:p>
        </p:txBody>
      </p:sp>
      <p:sp>
        <p:nvSpPr>
          <p:cNvPr id="761858" name="Rectangle 2"/>
          <p:cNvSpPr>
            <a:spLocks noGrp="1" noRot="1" noChangeAspect="1" noChangeArrowheads="1" noTextEdit="1"/>
          </p:cNvSpPr>
          <p:nvPr>
            <p:ph type="sldImg"/>
          </p:nvPr>
        </p:nvSpPr>
        <p:spPr>
          <a:ln/>
        </p:spPr>
      </p:sp>
      <p:sp>
        <p:nvSpPr>
          <p:cNvPr id="761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9467ED-FEA1-4986-8B8E-84516EF0EBBC}" type="slidenum">
              <a:rPr lang="en-US" altLang="zh-CN"/>
              <a:pPr/>
              <a:t>24</a:t>
            </a:fld>
            <a:endParaRPr lang="en-US" altLang="zh-CN"/>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E3723-F1D7-46C4-96B0-BDB7BFCDBAE7}" type="slidenum">
              <a:rPr lang="en-US" altLang="zh-CN"/>
              <a:pPr/>
              <a:t>25</a:t>
            </a:fld>
            <a:endParaRPr lang="en-US" altLang="zh-CN"/>
          </a:p>
        </p:txBody>
      </p:sp>
      <p:sp>
        <p:nvSpPr>
          <p:cNvPr id="763906" name="Rectangle 2"/>
          <p:cNvSpPr>
            <a:spLocks noGrp="1" noRot="1" noChangeAspect="1" noChangeArrowheads="1" noTextEdit="1"/>
          </p:cNvSpPr>
          <p:nvPr>
            <p:ph type="sldImg"/>
          </p:nvPr>
        </p:nvSpPr>
        <p:spPr>
          <a:ln/>
        </p:spPr>
      </p:sp>
      <p:sp>
        <p:nvSpPr>
          <p:cNvPr id="763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B342BC-AB0F-415A-A0BA-509EE28B8790}" type="slidenum">
              <a:rPr lang="en-US" altLang="zh-CN"/>
              <a:pPr/>
              <a:t>26</a:t>
            </a:fld>
            <a:endParaRPr lang="en-US" altLang="zh-CN"/>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FF9436-BE10-461D-964D-17CEE21827CB}" type="slidenum">
              <a:rPr lang="en-US" altLang="zh-CN"/>
              <a:pPr/>
              <a:t>27</a:t>
            </a:fld>
            <a:endParaRPr lang="en-US" altLang="zh-CN"/>
          </a:p>
        </p:txBody>
      </p:sp>
      <p:sp>
        <p:nvSpPr>
          <p:cNvPr id="765954" name="Rectangle 2"/>
          <p:cNvSpPr>
            <a:spLocks noGrp="1" noRot="1" noChangeAspect="1" noChangeArrowheads="1" noTextEdit="1"/>
          </p:cNvSpPr>
          <p:nvPr>
            <p:ph type="sldImg"/>
          </p:nvPr>
        </p:nvSpPr>
        <p:spPr>
          <a:ln/>
        </p:spPr>
      </p:sp>
      <p:sp>
        <p:nvSpPr>
          <p:cNvPr id="765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FAC91-1C29-4F50-A8B3-5A76002797C2}" type="slidenum">
              <a:rPr lang="en-US" altLang="zh-CN"/>
              <a:pPr/>
              <a:t>29</a:t>
            </a:fld>
            <a:endParaRPr lang="en-US" altLang="zh-CN"/>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2</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DB3FF-38D7-4F7A-813C-8A5E11986C5D}" type="slidenum">
              <a:rPr lang="en-US" altLang="zh-CN"/>
              <a:pPr/>
              <a:t>30</a:t>
            </a:fld>
            <a:endParaRPr lang="en-US" altLang="zh-CN"/>
          </a:p>
        </p:txBody>
      </p:sp>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1E7F40-C913-42AF-A3E8-23007970080F}" type="slidenum">
              <a:rPr lang="en-US" altLang="zh-CN"/>
              <a:pPr/>
              <a:t>31</a:t>
            </a:fld>
            <a:endParaRPr lang="en-US" altLang="zh-CN"/>
          </a:p>
        </p:txBody>
      </p:sp>
      <p:sp>
        <p:nvSpPr>
          <p:cNvPr id="769026" name="Rectangle 2"/>
          <p:cNvSpPr>
            <a:spLocks noGrp="1" noRot="1" noChangeAspect="1" noChangeArrowheads="1" noTextEdit="1"/>
          </p:cNvSpPr>
          <p:nvPr>
            <p:ph type="sldImg"/>
          </p:nvPr>
        </p:nvSpPr>
        <p:spPr>
          <a:ln/>
        </p:spPr>
      </p:sp>
      <p:sp>
        <p:nvSpPr>
          <p:cNvPr id="769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D22E6-81C7-4348-9A64-6985BF195515}" type="slidenum">
              <a:rPr lang="en-US" altLang="zh-CN"/>
              <a:pPr/>
              <a:t>32</a:t>
            </a:fld>
            <a:endParaRPr lang="en-US" altLang="zh-CN"/>
          </a:p>
        </p:txBody>
      </p:sp>
      <p:sp>
        <p:nvSpPr>
          <p:cNvPr id="770050" name="Rectangle 2"/>
          <p:cNvSpPr>
            <a:spLocks noGrp="1" noRot="1" noChangeAspect="1" noChangeArrowheads="1" noTextEdit="1"/>
          </p:cNvSpPr>
          <p:nvPr>
            <p:ph type="sldImg"/>
          </p:nvPr>
        </p:nvSpPr>
        <p:spPr>
          <a:ln/>
        </p:spPr>
      </p:sp>
      <p:sp>
        <p:nvSpPr>
          <p:cNvPr id="770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B20834-3848-4F8E-8419-A6C587AB80D2}" type="slidenum">
              <a:rPr lang="en-US" altLang="zh-CN"/>
              <a:pPr/>
              <a:t>33</a:t>
            </a:fld>
            <a:endParaRPr lang="en-US" altLang="zh-CN"/>
          </a:p>
        </p:txBody>
      </p:sp>
      <p:sp>
        <p:nvSpPr>
          <p:cNvPr id="986114" name="Rectangle 2"/>
          <p:cNvSpPr>
            <a:spLocks noGrp="1" noRot="1" noChangeAspect="1" noChangeArrowheads="1" noTextEdit="1"/>
          </p:cNvSpPr>
          <p:nvPr>
            <p:ph type="sldImg"/>
          </p:nvPr>
        </p:nvSpPr>
        <p:spPr>
          <a:ln/>
        </p:spPr>
      </p:sp>
      <p:sp>
        <p:nvSpPr>
          <p:cNvPr id="98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现在路由器支持子网号全“</a:t>
            </a:r>
            <a:r>
              <a:rPr lang="en-US" altLang="zh-CN" dirty="0" smtClean="0"/>
              <a:t>0</a:t>
            </a:r>
            <a:r>
              <a:rPr lang="zh-CN" altLang="en-US" dirty="0" smtClean="0"/>
              <a:t>”、全“</a:t>
            </a:r>
            <a:r>
              <a:rPr lang="en-US" altLang="zh-CN" dirty="0" smtClean="0"/>
              <a:t>1</a:t>
            </a:r>
            <a:r>
              <a:rPr lang="zh-CN" altLang="en-US" dirty="0" smtClean="0"/>
              <a:t>”使用</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35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1FF732-88D8-48A8-BF09-B04731ECD67A}" type="slidenum">
              <a:rPr lang="en-US" altLang="zh-CN"/>
              <a:pPr/>
              <a:t>36</a:t>
            </a:fld>
            <a:endParaRPr lang="en-US" altLang="zh-CN"/>
          </a:p>
        </p:txBody>
      </p:sp>
      <p:sp>
        <p:nvSpPr>
          <p:cNvPr id="988162" name="Rectangle 2"/>
          <p:cNvSpPr>
            <a:spLocks noGrp="1" noRot="1" noChangeAspect="1" noChangeArrowheads="1" noTextEdit="1"/>
          </p:cNvSpPr>
          <p:nvPr>
            <p:ph type="sldImg"/>
          </p:nvPr>
        </p:nvSpPr>
        <p:spPr>
          <a:ln/>
        </p:spPr>
      </p:sp>
      <p:sp>
        <p:nvSpPr>
          <p:cNvPr id="988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0EAD94-2641-432B-BAD0-13B9DA09B7F9}" type="slidenum">
              <a:rPr lang="en-US" altLang="zh-CN"/>
              <a:pPr/>
              <a:t>37</a:t>
            </a:fld>
            <a:endParaRPr lang="en-US" altLang="zh-CN"/>
          </a:p>
        </p:txBody>
      </p:sp>
      <p:sp>
        <p:nvSpPr>
          <p:cNvPr id="990210" name="Rectangle 2"/>
          <p:cNvSpPr>
            <a:spLocks noGrp="1" noRot="1" noChangeAspect="1" noChangeArrowheads="1" noTextEdit="1"/>
          </p:cNvSpPr>
          <p:nvPr>
            <p:ph type="sldImg"/>
          </p:nvPr>
        </p:nvSpPr>
        <p:spPr>
          <a:ln/>
        </p:spPr>
      </p:sp>
      <p:sp>
        <p:nvSpPr>
          <p:cNvPr id="990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EFEA88-5EE0-4B12-A7A4-E1298A5C9FD1}" type="slidenum">
              <a:rPr lang="en-US" altLang="zh-CN"/>
              <a:pPr/>
              <a:t>38</a:t>
            </a:fld>
            <a:endParaRPr lang="en-US" altLang="zh-CN"/>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5DA563-7BCC-45AA-836E-1F17A0F0432B}" type="slidenum">
              <a:rPr lang="en-US" altLang="zh-CN"/>
              <a:pPr/>
              <a:t>39</a:t>
            </a:fld>
            <a:endParaRPr lang="en-US" altLang="zh-CN"/>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419D8-D2B6-4A88-8BF5-2DF25608E40D}" type="slidenum">
              <a:rPr lang="en-US" altLang="zh-CN"/>
              <a:pPr/>
              <a:t>40</a:t>
            </a:fld>
            <a:endParaRPr lang="en-US" altLang="zh-CN"/>
          </a:p>
        </p:txBody>
      </p:sp>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宋体" pitchFamily="2" charset="-122"/>
                <a:ea typeface="宋体" pitchFamily="2" charset="-122"/>
                <a:cs typeface="+mn-cs"/>
              </a:rPr>
              <a:t>11</a:t>
            </a:r>
            <a:r>
              <a:rPr lang="zh-CN" altLang="zh-CN" sz="1200" kern="1200" dirty="0" smtClean="0">
                <a:solidFill>
                  <a:schemeClr val="tx1"/>
                </a:solidFill>
                <a:latin typeface="宋体" pitchFamily="2" charset="-122"/>
                <a:ea typeface="宋体" pitchFamily="2" charset="-122"/>
                <a:cs typeface="+mn-cs"/>
              </a:rPr>
              <a:t>年考研</a:t>
            </a:r>
            <a:r>
              <a:rPr lang="en-US" altLang="zh-CN" sz="1200" kern="1200" dirty="0" smtClean="0">
                <a:solidFill>
                  <a:schemeClr val="tx1"/>
                </a:solidFill>
                <a:latin typeface="宋体" pitchFamily="2" charset="-122"/>
                <a:ea typeface="宋体" pitchFamily="2" charset="-122"/>
                <a:cs typeface="+mn-cs"/>
              </a:rPr>
              <a:t>47</a:t>
            </a:r>
            <a:r>
              <a:rPr lang="zh-CN" altLang="zh-CN" sz="1200" kern="1200" dirty="0" smtClean="0">
                <a:solidFill>
                  <a:schemeClr val="tx1"/>
                </a:solidFill>
                <a:latin typeface="宋体" pitchFamily="2" charset="-122"/>
                <a:ea typeface="宋体" pitchFamily="2" charset="-122"/>
                <a:cs typeface="+mn-cs"/>
              </a:rPr>
              <a:t>题</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8</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BDB1FC-2CC0-42A1-9839-54B2BEF7FA7D}" type="slidenum">
              <a:rPr lang="en-US" altLang="zh-CN"/>
              <a:pPr/>
              <a:t>41</a:t>
            </a:fld>
            <a:endParaRPr lang="en-US" altLang="zh-CN"/>
          </a:p>
        </p:txBody>
      </p:sp>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4DD7AD-C503-482D-94AB-BF357A19B82B}" type="slidenum">
              <a:rPr lang="en-US" altLang="zh-CN"/>
              <a:pPr/>
              <a:t>42</a:t>
            </a:fld>
            <a:endParaRPr lang="en-US" altLang="zh-CN"/>
          </a:p>
        </p:txBody>
      </p:sp>
      <p:sp>
        <p:nvSpPr>
          <p:cNvPr id="774146" name="Rectangle 2"/>
          <p:cNvSpPr>
            <a:spLocks noGrp="1" noRot="1" noChangeAspect="1" noChangeArrowheads="1" noTextEdit="1"/>
          </p:cNvSpPr>
          <p:nvPr>
            <p:ph type="sldImg"/>
          </p:nvPr>
        </p:nvSpPr>
        <p:spPr>
          <a:ln/>
        </p:spPr>
      </p:sp>
      <p:sp>
        <p:nvSpPr>
          <p:cNvPr id="774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EE7307-1D2A-4E7A-861F-21775D152D75}" type="slidenum">
              <a:rPr lang="en-US" altLang="zh-CN"/>
              <a:pPr/>
              <a:t>43</a:t>
            </a:fld>
            <a:endParaRPr lang="en-US" altLang="zh-CN"/>
          </a:p>
        </p:txBody>
      </p:sp>
      <p:sp>
        <p:nvSpPr>
          <p:cNvPr id="775170" name="Rectangle 2"/>
          <p:cNvSpPr>
            <a:spLocks noGrp="1" noRot="1" noChangeAspect="1" noChangeArrowheads="1" noTextEdit="1"/>
          </p:cNvSpPr>
          <p:nvPr>
            <p:ph type="sldImg"/>
          </p:nvPr>
        </p:nvSpPr>
        <p:spPr>
          <a:ln/>
        </p:spPr>
      </p:sp>
      <p:sp>
        <p:nvSpPr>
          <p:cNvPr id="775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36BACB-8BEA-4414-B872-8323683E3C0A}" type="slidenum">
              <a:rPr lang="en-US" altLang="zh-CN"/>
              <a:pPr/>
              <a:t>44</a:t>
            </a:fld>
            <a:endParaRPr lang="en-US" altLang="zh-CN"/>
          </a:p>
        </p:txBody>
      </p:sp>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36BACB-8BEA-4414-B872-8323683E3C0A}" type="slidenum">
              <a:rPr lang="en-US" altLang="zh-CN"/>
              <a:pPr/>
              <a:t>45</a:t>
            </a:fld>
            <a:endParaRPr lang="en-US" altLang="zh-CN"/>
          </a:p>
        </p:txBody>
      </p:sp>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E8D68-0E6A-40DA-967E-F64B70AC3AAB}" type="slidenum">
              <a:rPr lang="en-US" altLang="zh-CN"/>
              <a:pPr/>
              <a:t>46</a:t>
            </a:fld>
            <a:endParaRPr lang="en-US" altLang="zh-CN"/>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361DEF-F081-4D6A-AB8A-78BFFD1024C5}" type="slidenum">
              <a:rPr lang="en-US" altLang="zh-CN"/>
              <a:pPr/>
              <a:t>47</a:t>
            </a:fld>
            <a:endParaRPr lang="en-US" altLang="zh-CN"/>
          </a:p>
        </p:txBody>
      </p:sp>
      <p:sp>
        <p:nvSpPr>
          <p:cNvPr id="780290" name="Rectangle 2"/>
          <p:cNvSpPr>
            <a:spLocks noGrp="1" noRot="1" noChangeAspect="1" noChangeArrowheads="1" noTextEdit="1"/>
          </p:cNvSpPr>
          <p:nvPr>
            <p:ph type="sldImg"/>
          </p:nvPr>
        </p:nvSpPr>
        <p:spPr>
          <a:ln/>
        </p:spPr>
      </p:sp>
      <p:sp>
        <p:nvSpPr>
          <p:cNvPr id="780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19F54A-7EC9-49A4-A33F-9B39622737F5}" type="slidenum">
              <a:rPr lang="en-US" altLang="zh-CN"/>
              <a:pPr/>
              <a:t>48</a:t>
            </a:fld>
            <a:endParaRPr lang="en-US" altLang="zh-CN"/>
          </a:p>
        </p:txBody>
      </p:sp>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3EB27C-1880-4CE7-9BCD-A64F019FDC8A}" type="slidenum">
              <a:rPr lang="en-US" altLang="zh-CN"/>
              <a:pPr/>
              <a:t>49</a:t>
            </a:fld>
            <a:endParaRPr lang="en-US" altLang="zh-CN"/>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5979E2-D5AB-4311-958D-DBB7E09040DA}" type="slidenum">
              <a:rPr lang="en-US" altLang="zh-CN"/>
              <a:pPr/>
              <a:t>50</a:t>
            </a:fld>
            <a:endParaRPr lang="en-US" altLang="zh-CN"/>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5C6FC3-905D-4DD9-84C7-5604EE75BE63}" type="slidenum">
              <a:rPr lang="en-US" altLang="zh-CN">
                <a:solidFill>
                  <a:prstClr val="black"/>
                </a:solidFill>
              </a:rPr>
              <a:pPr/>
              <a:t>10</a:t>
            </a:fld>
            <a:endParaRPr lang="en-US" altLang="zh-CN">
              <a:solidFill>
                <a:prstClr val="black"/>
              </a:solidFill>
            </a:endParaRPr>
          </a:p>
        </p:txBody>
      </p:sp>
      <p:sp>
        <p:nvSpPr>
          <p:cNvPr id="754690" name="Rectangle 2"/>
          <p:cNvSpPr>
            <a:spLocks noGrp="1" noRot="1" noChangeAspect="1" noChangeArrowheads="1" noTextEdit="1"/>
          </p:cNvSpPr>
          <p:nvPr>
            <p:ph type="sldImg"/>
          </p:nvPr>
        </p:nvSpPr>
        <p:spPr>
          <a:xfrm>
            <a:off x="1168400" y="697230"/>
            <a:ext cx="4673600" cy="3486150"/>
          </a:xfrm>
          <a:ln/>
        </p:spPr>
      </p:sp>
      <p:sp>
        <p:nvSpPr>
          <p:cNvPr id="754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97263B-A801-4E1F-BF9C-976FB28BD54A}" type="slidenum">
              <a:rPr lang="en-US" altLang="zh-CN"/>
              <a:pPr/>
              <a:t>51</a:t>
            </a:fld>
            <a:endParaRPr lang="en-US" altLang="zh-CN"/>
          </a:p>
        </p:txBody>
      </p:sp>
      <p:sp>
        <p:nvSpPr>
          <p:cNvPr id="1430530" name="Rectangle 2"/>
          <p:cNvSpPr>
            <a:spLocks noGrp="1" noRot="1" noChangeAspect="1" noChangeArrowheads="1" noTextEdit="1"/>
          </p:cNvSpPr>
          <p:nvPr>
            <p:ph type="sldImg"/>
          </p:nvPr>
        </p:nvSpPr>
        <p:spPr>
          <a:ln/>
        </p:spPr>
      </p:sp>
      <p:sp>
        <p:nvSpPr>
          <p:cNvPr id="1430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3A1BE6-A0D1-4893-B442-5C299848179E}" type="slidenum">
              <a:rPr lang="en-US" altLang="zh-CN"/>
              <a:pPr/>
              <a:t>52</a:t>
            </a:fld>
            <a:endParaRPr lang="en-US" altLang="zh-CN"/>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FB5232-D786-4143-9552-CCB843DBF7C9}" type="slidenum">
              <a:rPr lang="en-US" altLang="zh-CN"/>
              <a:pPr/>
              <a:t>53</a:t>
            </a:fld>
            <a:endParaRPr lang="en-US" altLang="zh-CN"/>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FE2206-F323-42AF-8226-8FDB49869217}" type="slidenum">
              <a:rPr lang="en-US" altLang="zh-CN"/>
              <a:pPr/>
              <a:t>55</a:t>
            </a:fld>
            <a:endParaRPr lang="en-US" altLang="zh-CN"/>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宋体" pitchFamily="2" charset="-122"/>
                <a:ea typeface="宋体" pitchFamily="2" charset="-122"/>
                <a:cs typeface="+mn-cs"/>
              </a:rPr>
              <a:t>15</a:t>
            </a:r>
            <a:r>
              <a:rPr lang="zh-CN" altLang="zh-CN" sz="1200" kern="1200" dirty="0" smtClean="0">
                <a:solidFill>
                  <a:schemeClr val="tx1"/>
                </a:solidFill>
                <a:latin typeface="宋体" pitchFamily="2" charset="-122"/>
                <a:ea typeface="宋体" pitchFamily="2" charset="-122"/>
                <a:cs typeface="+mn-cs"/>
              </a:rPr>
              <a:t>年考研</a:t>
            </a:r>
            <a:r>
              <a:rPr lang="en-US" altLang="zh-CN" sz="1200" kern="1200" dirty="0" smtClean="0">
                <a:solidFill>
                  <a:schemeClr val="tx1"/>
                </a:solidFill>
                <a:latin typeface="宋体" pitchFamily="2" charset="-122"/>
                <a:ea typeface="宋体" pitchFamily="2" charset="-122"/>
                <a:cs typeface="+mn-cs"/>
              </a:rPr>
              <a:t>38</a:t>
            </a:r>
            <a:r>
              <a:rPr lang="zh-CN" altLang="zh-CN" sz="1200" kern="1200" smtClean="0">
                <a:solidFill>
                  <a:schemeClr val="tx1"/>
                </a:solidFill>
                <a:latin typeface="宋体" pitchFamily="2" charset="-122"/>
                <a:ea typeface="宋体" pitchFamily="2" charset="-122"/>
                <a:cs typeface="+mn-cs"/>
              </a:rPr>
              <a:t>题</a:t>
            </a:r>
            <a:endParaRPr lang="zh-CN" altLang="en-US"/>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58</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A6AE4C-84B2-4CCB-AAD2-C3627E124DF7}" type="slidenum">
              <a:rPr lang="en-US" altLang="zh-CN"/>
              <a:pPr/>
              <a:t>59</a:t>
            </a:fld>
            <a:endParaRPr lang="en-US" altLang="zh-CN"/>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6688A9-BB31-4398-BF3A-BE30A6D99926}" type="slidenum">
              <a:rPr lang="en-US" altLang="zh-CN"/>
              <a:pPr/>
              <a:t>63</a:t>
            </a:fld>
            <a:endParaRPr lang="en-US" altLang="zh-CN"/>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8AE7ED-CA88-4746-805C-7537CBE20A1C}" type="slidenum">
              <a:rPr lang="en-US" altLang="zh-CN"/>
              <a:pPr/>
              <a:t>64</a:t>
            </a:fld>
            <a:endParaRPr lang="en-US" altLang="zh-CN"/>
          </a:p>
        </p:txBody>
      </p:sp>
      <p:sp>
        <p:nvSpPr>
          <p:cNvPr id="992258" name="Rectangle 2"/>
          <p:cNvSpPr>
            <a:spLocks noGrp="1" noRot="1" noChangeAspect="1" noChangeArrowheads="1" noTextEdit="1"/>
          </p:cNvSpPr>
          <p:nvPr>
            <p:ph type="sldImg"/>
          </p:nvPr>
        </p:nvSpPr>
        <p:spPr>
          <a:ln/>
        </p:spPr>
      </p:sp>
      <p:sp>
        <p:nvSpPr>
          <p:cNvPr id="99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65</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66</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CBF2AB-50C1-4198-BCAC-BCB46C010BA9}" type="slidenum">
              <a:rPr lang="en-US" altLang="zh-CN">
                <a:solidFill>
                  <a:prstClr val="black"/>
                </a:solidFill>
              </a:rPr>
              <a:pPr/>
              <a:t>11</a:t>
            </a:fld>
            <a:endParaRPr lang="en-US" altLang="zh-CN">
              <a:solidFill>
                <a:prstClr val="black"/>
              </a:solidFill>
            </a:endParaRPr>
          </a:p>
        </p:txBody>
      </p:sp>
      <p:sp>
        <p:nvSpPr>
          <p:cNvPr id="755714" name="Rectangle 2"/>
          <p:cNvSpPr>
            <a:spLocks noGrp="1" noRot="1" noChangeAspect="1" noChangeArrowheads="1" noTextEdit="1"/>
          </p:cNvSpPr>
          <p:nvPr>
            <p:ph type="sldImg"/>
          </p:nvPr>
        </p:nvSpPr>
        <p:spPr>
          <a:xfrm>
            <a:off x="987425" y="696913"/>
            <a:ext cx="5035550" cy="3486150"/>
          </a:xfrm>
          <a:ln/>
        </p:spPr>
      </p:sp>
      <p:sp>
        <p:nvSpPr>
          <p:cNvPr id="755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BD9F58-1938-4D8C-8922-054B3FDAC032}" type="slidenum">
              <a:rPr lang="en-US" altLang="zh-CN"/>
              <a:pPr/>
              <a:t>67</a:t>
            </a:fld>
            <a:endParaRPr lang="en-US" altLang="zh-CN"/>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C18B0-0124-472A-B22F-ED82A54FEBB1}" type="slidenum">
              <a:rPr lang="en-US" altLang="zh-CN"/>
              <a:pPr/>
              <a:t>68</a:t>
            </a:fld>
            <a:endParaRPr lang="en-US" altLang="zh-CN"/>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3513D1-119B-40B4-A0ED-B4585D6EA6C1}" type="slidenum">
              <a:rPr lang="en-US" altLang="zh-CN"/>
              <a:pPr/>
              <a:t>69</a:t>
            </a:fld>
            <a:endParaRPr lang="en-US" altLang="zh-CN"/>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3513D1-119B-40B4-A0ED-B4585D6EA6C1}" type="slidenum">
              <a:rPr lang="en-US" altLang="zh-CN"/>
              <a:pPr/>
              <a:t>70</a:t>
            </a:fld>
            <a:endParaRPr lang="en-US" altLang="zh-CN"/>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3A760-3085-46D8-8182-753E0891EF30}" type="slidenum">
              <a:rPr lang="en-US" altLang="zh-CN"/>
              <a:pPr/>
              <a:t>71</a:t>
            </a:fld>
            <a:endParaRPr lang="en-US" altLang="zh-CN"/>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A16D1C-627C-4891-ABFE-A6A31D9AB457}" type="slidenum">
              <a:rPr lang="en-US" altLang="zh-CN"/>
              <a:pPr/>
              <a:t>72</a:t>
            </a:fld>
            <a:endParaRPr lang="en-US" altLang="zh-CN"/>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3513D1-119B-40B4-A0ED-B4585D6EA6C1}" type="slidenum">
              <a:rPr lang="en-US" altLang="zh-CN"/>
              <a:pPr/>
              <a:t>73</a:t>
            </a:fld>
            <a:endParaRPr lang="en-US" altLang="zh-CN"/>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页眉占位符 3"/>
          <p:cNvSpPr>
            <a:spLocks noGrp="1"/>
          </p:cNvSpPr>
          <p:nvPr>
            <p:ph type="hdr" sz="quarter" idx="10"/>
          </p:nvPr>
        </p:nvSpPr>
        <p:spPr/>
        <p:txBody>
          <a:bodyPr/>
          <a:lstStyle/>
          <a:p>
            <a:pPr>
              <a:defRPr/>
            </a:pPr>
            <a:r>
              <a:rPr lang="en-US" smtClean="0"/>
              <a:t>The University of Adelaide, School of Computer Science</a:t>
            </a:r>
            <a:endParaRPr lang="en-US"/>
          </a:p>
        </p:txBody>
      </p:sp>
      <p:sp>
        <p:nvSpPr>
          <p:cNvPr id="5" name="日期占位符 4"/>
          <p:cNvSpPr>
            <a:spLocks noGrp="1"/>
          </p:cNvSpPr>
          <p:nvPr>
            <p:ph type="dt" idx="11"/>
          </p:nvPr>
        </p:nvSpPr>
        <p:spPr/>
        <p:txBody>
          <a:bodyPr/>
          <a:lstStyle/>
          <a:p>
            <a:fld id="{EB891B9D-B789-432B-9BB5-876AB8E58FB6}" type="datetime3">
              <a:rPr lang="en-US" altLang="zh-CN" smtClean="0"/>
              <a:pPr/>
              <a:t>20 November 2019</a:t>
            </a:fld>
            <a:endParaRPr lang="en-US" altLang="zh-CN"/>
          </a:p>
        </p:txBody>
      </p:sp>
      <p:sp>
        <p:nvSpPr>
          <p:cNvPr id="6" name="页脚占位符 5"/>
          <p:cNvSpPr>
            <a:spLocks noGrp="1"/>
          </p:cNvSpPr>
          <p:nvPr>
            <p:ph type="ftr" sz="quarter" idx="12"/>
          </p:nvPr>
        </p:nvSpPr>
        <p:spPr/>
        <p:txBody>
          <a:bodyPr/>
          <a:lstStyle/>
          <a:p>
            <a:pPr>
              <a:defRPr/>
            </a:pPr>
            <a:r>
              <a:rPr lang="en-US" smtClean="0"/>
              <a:t>Chapter 2 — Instructions: Language of the Computer</a:t>
            </a:r>
            <a:endParaRPr lang="en-US"/>
          </a:p>
        </p:txBody>
      </p:sp>
      <p:sp>
        <p:nvSpPr>
          <p:cNvPr id="7" name="灯片编号占位符 6"/>
          <p:cNvSpPr>
            <a:spLocks noGrp="1"/>
          </p:cNvSpPr>
          <p:nvPr>
            <p:ph type="sldNum" sz="quarter" idx="13"/>
          </p:nvPr>
        </p:nvSpPr>
        <p:spPr/>
        <p:txBody>
          <a:bodyPr/>
          <a:lstStyle/>
          <a:p>
            <a:fld id="{CF9A85E3-BA43-4791-B376-04715AC12DAD}" type="slidenum">
              <a:rPr lang="en-US" altLang="zh-CN" smtClean="0"/>
              <a:pPr/>
              <a:t>74</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A876E-3C2C-46C3-B0C0-95D84A4C4E14}" type="slidenum">
              <a:rPr lang="en-US" altLang="zh-CN"/>
              <a:pPr/>
              <a:t>75</a:t>
            </a:fld>
            <a:endParaRPr lang="en-US" altLang="zh-CN"/>
          </a:p>
        </p:txBody>
      </p:sp>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28BA6-A975-4AA7-B3B6-EBDE68FED28B}" type="slidenum">
              <a:rPr lang="en-US" altLang="zh-CN"/>
              <a:pPr/>
              <a:t>76</a:t>
            </a:fld>
            <a:endParaRPr lang="en-US" altLang="zh-CN"/>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4D4B62-D429-4479-A0EF-943F3B8B52E6}" type="slidenum">
              <a:rPr lang="en-US" altLang="zh-CN">
                <a:solidFill>
                  <a:prstClr val="black"/>
                </a:solidFill>
              </a:rPr>
              <a:pPr/>
              <a:t>12</a:t>
            </a:fld>
            <a:endParaRPr lang="en-US" altLang="zh-CN">
              <a:solidFill>
                <a:prstClr val="black"/>
              </a:solidFill>
            </a:endParaRPr>
          </a:p>
        </p:txBody>
      </p:sp>
      <p:sp>
        <p:nvSpPr>
          <p:cNvPr id="979970" name="Rectangle 2"/>
          <p:cNvSpPr>
            <a:spLocks noGrp="1" noRot="1" noChangeAspect="1" noChangeArrowheads="1" noTextEdit="1"/>
          </p:cNvSpPr>
          <p:nvPr>
            <p:ph type="sldImg"/>
          </p:nvPr>
        </p:nvSpPr>
        <p:spPr>
          <a:xfrm>
            <a:off x="987425" y="696913"/>
            <a:ext cx="5035550" cy="3486150"/>
          </a:xfrm>
          <a:ln/>
        </p:spPr>
      </p:sp>
      <p:sp>
        <p:nvSpPr>
          <p:cNvPr id="97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A26C14-570E-4A65-918E-2B9F7D837DBF}" type="slidenum">
              <a:rPr lang="en-US" altLang="zh-CN"/>
              <a:pPr/>
              <a:t>77</a:t>
            </a:fld>
            <a:endParaRPr lang="en-US" altLang="zh-CN"/>
          </a:p>
        </p:txBody>
      </p:sp>
      <p:sp>
        <p:nvSpPr>
          <p:cNvPr id="994306" name="Rectangle 2"/>
          <p:cNvSpPr>
            <a:spLocks noGrp="1" noRot="1" noChangeAspect="1" noChangeArrowheads="1" noTextEdit="1"/>
          </p:cNvSpPr>
          <p:nvPr>
            <p:ph type="sldImg"/>
          </p:nvPr>
        </p:nvSpPr>
        <p:spPr>
          <a:ln/>
        </p:spPr>
      </p:sp>
      <p:sp>
        <p:nvSpPr>
          <p:cNvPr id="99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E79B8-81F4-4B2F-A030-1E17DB324DE7}" type="slidenum">
              <a:rPr lang="en-US" altLang="zh-CN"/>
              <a:pPr/>
              <a:t>78</a:t>
            </a:fld>
            <a:endParaRPr lang="en-US" altLang="zh-CN"/>
          </a:p>
        </p:txBody>
      </p:sp>
      <p:sp>
        <p:nvSpPr>
          <p:cNvPr id="996354" name="Rectangle 2"/>
          <p:cNvSpPr>
            <a:spLocks noGrp="1" noRot="1" noChangeAspect="1" noChangeArrowheads="1" noTextEdit="1"/>
          </p:cNvSpPr>
          <p:nvPr>
            <p:ph type="sldImg"/>
          </p:nvPr>
        </p:nvSpPr>
        <p:spPr>
          <a:ln/>
        </p:spPr>
      </p:sp>
      <p:sp>
        <p:nvSpPr>
          <p:cNvPr id="996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E79B8-81F4-4B2F-A030-1E17DB324DE7}" type="slidenum">
              <a:rPr lang="en-US" altLang="zh-CN"/>
              <a:pPr/>
              <a:t>79</a:t>
            </a:fld>
            <a:endParaRPr lang="en-US" altLang="zh-CN"/>
          </a:p>
        </p:txBody>
      </p:sp>
      <p:sp>
        <p:nvSpPr>
          <p:cNvPr id="996354" name="Rectangle 2"/>
          <p:cNvSpPr>
            <a:spLocks noGrp="1" noRot="1" noChangeAspect="1" noChangeArrowheads="1" noTextEdit="1"/>
          </p:cNvSpPr>
          <p:nvPr>
            <p:ph type="sldImg"/>
          </p:nvPr>
        </p:nvSpPr>
        <p:spPr>
          <a:ln/>
        </p:spPr>
      </p:sp>
      <p:sp>
        <p:nvSpPr>
          <p:cNvPr id="996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E79B8-81F4-4B2F-A030-1E17DB324DE7}" type="slidenum">
              <a:rPr lang="en-US" altLang="zh-CN"/>
              <a:pPr/>
              <a:t>80</a:t>
            </a:fld>
            <a:endParaRPr lang="en-US" altLang="zh-CN"/>
          </a:p>
        </p:txBody>
      </p:sp>
      <p:sp>
        <p:nvSpPr>
          <p:cNvPr id="996354" name="Rectangle 2"/>
          <p:cNvSpPr>
            <a:spLocks noGrp="1" noRot="1" noChangeAspect="1" noChangeArrowheads="1" noTextEdit="1"/>
          </p:cNvSpPr>
          <p:nvPr>
            <p:ph type="sldImg"/>
          </p:nvPr>
        </p:nvSpPr>
        <p:spPr>
          <a:ln/>
        </p:spPr>
      </p:sp>
      <p:sp>
        <p:nvSpPr>
          <p:cNvPr id="996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E2E564-1880-4268-BCA5-270B7019BAB6}" type="slidenum">
              <a:rPr lang="en-US" altLang="zh-CN">
                <a:solidFill>
                  <a:prstClr val="black"/>
                </a:solidFill>
              </a:rPr>
              <a:pPr/>
              <a:t>13</a:t>
            </a:fld>
            <a:endParaRPr lang="en-US" altLang="zh-CN">
              <a:solidFill>
                <a:prstClr val="black"/>
              </a:solidFill>
            </a:endParaRPr>
          </a:p>
        </p:txBody>
      </p:sp>
      <p:sp>
        <p:nvSpPr>
          <p:cNvPr id="756738" name="Rectangle 2"/>
          <p:cNvSpPr>
            <a:spLocks noGrp="1" noRot="1" noChangeAspect="1" noChangeArrowheads="1" noTextEdit="1"/>
          </p:cNvSpPr>
          <p:nvPr>
            <p:ph type="sldImg"/>
          </p:nvPr>
        </p:nvSpPr>
        <p:spPr>
          <a:xfrm>
            <a:off x="1168400" y="697230"/>
            <a:ext cx="4673600" cy="3486150"/>
          </a:xfrm>
          <a:ln/>
        </p:spPr>
      </p:sp>
      <p:sp>
        <p:nvSpPr>
          <p:cNvPr id="756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233D14-F62F-4D6A-9794-D79ADF694C57}" type="slidenum">
              <a:rPr lang="en-US" altLang="zh-CN">
                <a:solidFill>
                  <a:prstClr val="black"/>
                </a:solidFill>
              </a:rPr>
              <a:pPr/>
              <a:t>14</a:t>
            </a:fld>
            <a:endParaRPr lang="en-US" altLang="zh-CN">
              <a:solidFill>
                <a:prstClr val="black"/>
              </a:solidFill>
            </a:endParaRPr>
          </a:p>
        </p:txBody>
      </p:sp>
      <p:sp>
        <p:nvSpPr>
          <p:cNvPr id="982018" name="Rectangle 2"/>
          <p:cNvSpPr>
            <a:spLocks noGrp="1" noRot="1" noChangeAspect="1" noChangeArrowheads="1" noTextEdit="1"/>
          </p:cNvSpPr>
          <p:nvPr>
            <p:ph type="sldImg"/>
          </p:nvPr>
        </p:nvSpPr>
        <p:spPr>
          <a:xfrm>
            <a:off x="987425" y="696913"/>
            <a:ext cx="5035550" cy="3486150"/>
          </a:xfrm>
          <a:ln/>
        </p:spPr>
      </p:sp>
      <p:sp>
        <p:nvSpPr>
          <p:cNvPr id="98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A4FD96-FFEB-450B-9C34-A82CBDCB5B3C}" type="slidenum">
              <a:rPr lang="en-US" altLang="zh-CN">
                <a:solidFill>
                  <a:prstClr val="black"/>
                </a:solidFill>
              </a:rPr>
              <a:pPr/>
              <a:t>15</a:t>
            </a:fld>
            <a:endParaRPr lang="en-US" altLang="zh-CN">
              <a:solidFill>
                <a:prstClr val="black"/>
              </a:solidFill>
            </a:endParaRPr>
          </a:p>
        </p:txBody>
      </p:sp>
      <p:sp>
        <p:nvSpPr>
          <p:cNvPr id="984066" name="Rectangle 2"/>
          <p:cNvSpPr>
            <a:spLocks noGrp="1" noRot="1" noChangeAspect="1" noChangeArrowheads="1" noTextEdit="1"/>
          </p:cNvSpPr>
          <p:nvPr>
            <p:ph type="sldImg"/>
          </p:nvPr>
        </p:nvSpPr>
        <p:spPr>
          <a:xfrm>
            <a:off x="987425" y="696913"/>
            <a:ext cx="5035550" cy="3486150"/>
          </a:xfrm>
          <a:ln/>
        </p:spPr>
      </p:sp>
      <p:sp>
        <p:nvSpPr>
          <p:cNvPr id="98406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xmlns=""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xmlns=""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xmlns=""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xmlns=""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xmlns=""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2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4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4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4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18" Type="http://schemas.openxmlformats.org/officeDocument/2006/relationships/slideLayout" Target="../slideLayouts/slideLayout7.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tags" Target="../tags/tag74.xml"/><Relationship Id="rId17" Type="http://schemas.openxmlformats.org/officeDocument/2006/relationships/tags" Target="../tags/tag79.xml"/><Relationship Id="rId2" Type="http://schemas.openxmlformats.org/officeDocument/2006/relationships/tags" Target="../tags/tag64.xml"/><Relationship Id="rId16" Type="http://schemas.openxmlformats.org/officeDocument/2006/relationships/tags" Target="../tags/tag78.xml"/><Relationship Id="rId20" Type="http://schemas.openxmlformats.org/officeDocument/2006/relationships/image" Target="../media/image2.png"/><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tags" Target="../tags/tag77.xml"/><Relationship Id="rId10" Type="http://schemas.openxmlformats.org/officeDocument/2006/relationships/tags" Target="../tags/tag72.xml"/><Relationship Id="rId19" Type="http://schemas.openxmlformats.org/officeDocument/2006/relationships/notesSlide" Target="../notesSlides/notesSlide44.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26" Type="http://schemas.openxmlformats.org/officeDocument/2006/relationships/tags" Target="../tags/tag55.xml"/><Relationship Id="rId3" Type="http://schemas.openxmlformats.org/officeDocument/2006/relationships/tags" Target="../tags/tag32.xml"/><Relationship Id="rId21" Type="http://schemas.openxmlformats.org/officeDocument/2006/relationships/tags" Target="../tags/tag50.xml"/><Relationship Id="rId34" Type="http://schemas.openxmlformats.org/officeDocument/2006/relationships/slideLayout" Target="../slideLayouts/slideLayout7.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5" Type="http://schemas.openxmlformats.org/officeDocument/2006/relationships/tags" Target="../tags/tag54.xml"/><Relationship Id="rId33" Type="http://schemas.openxmlformats.org/officeDocument/2006/relationships/tags" Target="../tags/tag62.xml"/><Relationship Id="rId2" Type="http://schemas.openxmlformats.org/officeDocument/2006/relationships/tags" Target="../tags/tag31.xml"/><Relationship Id="rId16" Type="http://schemas.openxmlformats.org/officeDocument/2006/relationships/tags" Target="../tags/tag45.xml"/><Relationship Id="rId20" Type="http://schemas.openxmlformats.org/officeDocument/2006/relationships/tags" Target="../tags/tag49.xml"/><Relationship Id="rId29" Type="http://schemas.openxmlformats.org/officeDocument/2006/relationships/tags" Target="../tags/tag58.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24" Type="http://schemas.openxmlformats.org/officeDocument/2006/relationships/tags" Target="../tags/tag53.xml"/><Relationship Id="rId32" Type="http://schemas.openxmlformats.org/officeDocument/2006/relationships/tags" Target="../tags/tag61.xml"/><Relationship Id="rId5" Type="http://schemas.openxmlformats.org/officeDocument/2006/relationships/tags" Target="../tags/tag34.xml"/><Relationship Id="rId15" Type="http://schemas.openxmlformats.org/officeDocument/2006/relationships/tags" Target="../tags/tag44.xml"/><Relationship Id="rId23" Type="http://schemas.openxmlformats.org/officeDocument/2006/relationships/tags" Target="../tags/tag52.xml"/><Relationship Id="rId28" Type="http://schemas.openxmlformats.org/officeDocument/2006/relationships/tags" Target="../tags/tag57.xml"/><Relationship Id="rId10" Type="http://schemas.openxmlformats.org/officeDocument/2006/relationships/tags" Target="../tags/tag39.xml"/><Relationship Id="rId19" Type="http://schemas.openxmlformats.org/officeDocument/2006/relationships/tags" Target="../tags/tag48.xml"/><Relationship Id="rId31" Type="http://schemas.openxmlformats.org/officeDocument/2006/relationships/tags" Target="../tags/tag60.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 Id="rId22" Type="http://schemas.openxmlformats.org/officeDocument/2006/relationships/tags" Target="../tags/tag51.xml"/><Relationship Id="rId27" Type="http://schemas.openxmlformats.org/officeDocument/2006/relationships/tags" Target="../tags/tag56.xml"/><Relationship Id="rId30" Type="http://schemas.openxmlformats.org/officeDocument/2006/relationships/tags" Target="../tags/tag59.xml"/><Relationship Id="rId3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smtClean="0">
                <a:latin typeface="+mn-lt"/>
              </a:rPr>
              <a:t>4 </a:t>
            </a:r>
            <a:r>
              <a:rPr lang="zh-CN" altLang="en-US" dirty="0">
                <a:latin typeface="+mn-lt"/>
              </a:rPr>
              <a:t>章 </a:t>
            </a:r>
            <a:r>
              <a:rPr lang="zh-CN" altLang="en-US" dirty="0" smtClean="0">
                <a:latin typeface="+mn-lt"/>
              </a:rPr>
              <a:t> 网络层</a:t>
            </a:r>
            <a:endParaRPr lang="zh-CN" altLang="en-US" dirty="0">
              <a:latin typeface="+mn-lt"/>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89" name="Rectangle 45"/>
          <p:cNvSpPr>
            <a:spLocks noGrp="1" noChangeArrowheads="1"/>
          </p:cNvSpPr>
          <p:nvPr>
            <p:ph type="title"/>
          </p:nvPr>
        </p:nvSpPr>
        <p:spPr/>
        <p:txBody>
          <a:bodyPr/>
          <a:lstStyle/>
          <a:p>
            <a:r>
              <a:rPr lang="en-US" altLang="zh-CN" dirty="0"/>
              <a:t>4.2.6  IP </a:t>
            </a:r>
            <a:r>
              <a:rPr lang="zh-CN" altLang="en-US" dirty="0"/>
              <a:t>层转发分组的流程 </a:t>
            </a:r>
          </a:p>
        </p:txBody>
      </p:sp>
      <p:sp>
        <p:nvSpPr>
          <p:cNvPr id="390193" name="Rectangle 49"/>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en-US" dirty="0" smtClean="0"/>
              <a:t>假设：有</a:t>
            </a:r>
            <a:r>
              <a:rPr lang="zh-CN" altLang="en-US" dirty="0"/>
              <a:t>四个 </a:t>
            </a:r>
            <a:r>
              <a:rPr lang="en-US" altLang="zh-CN" dirty="0"/>
              <a:t>A </a:t>
            </a:r>
            <a:r>
              <a:rPr lang="zh-CN" altLang="en-US" dirty="0"/>
              <a:t>类网络通过三个路由器连接在一起。每一个网络上</a:t>
            </a:r>
            <a:r>
              <a:rPr lang="zh-CN" altLang="en-US" dirty="0" smtClean="0"/>
              <a:t>都有</a:t>
            </a:r>
            <a:r>
              <a:rPr lang="en-US" altLang="zh-CN" dirty="0" smtClean="0"/>
              <a:t>1</a:t>
            </a:r>
            <a:r>
              <a:rPr lang="zh-CN" altLang="en-US" dirty="0" smtClean="0"/>
              <a:t>万台主</a:t>
            </a:r>
            <a:r>
              <a:rPr lang="zh-CN" altLang="en-US" dirty="0"/>
              <a:t>机。</a:t>
            </a:r>
          </a:p>
          <a:p>
            <a:pPr>
              <a:lnSpc>
                <a:spcPct val="100000"/>
              </a:lnSpc>
            </a:pPr>
            <a:r>
              <a:rPr lang="zh-CN" altLang="en-US" dirty="0" smtClean="0">
                <a:solidFill>
                  <a:srgbClr val="FF0000"/>
                </a:solidFill>
              </a:rPr>
              <a:t>若</a:t>
            </a:r>
            <a:r>
              <a:rPr lang="zh-CN" altLang="en-US" dirty="0">
                <a:solidFill>
                  <a:srgbClr val="FF0000"/>
                </a:solidFill>
              </a:rPr>
              <a:t>按目的主机号来制作路由表</a:t>
            </a:r>
            <a:r>
              <a:rPr lang="zh-CN" altLang="en-US" dirty="0" smtClean="0">
                <a:solidFill>
                  <a:srgbClr val="FF0000"/>
                </a:solidFill>
              </a:rPr>
              <a:t>，</a:t>
            </a:r>
            <a:r>
              <a:rPr lang="zh-CN" altLang="zh-CN" dirty="0" smtClean="0"/>
              <a:t>每</a:t>
            </a:r>
            <a:r>
              <a:rPr lang="zh-CN" altLang="zh-CN" dirty="0"/>
              <a:t>一个路由表就</a:t>
            </a:r>
            <a:r>
              <a:rPr lang="zh-CN" altLang="zh-CN" dirty="0" smtClean="0"/>
              <a:t>有</a:t>
            </a:r>
            <a:r>
              <a:rPr lang="en-US" altLang="zh-CN" dirty="0" smtClean="0"/>
              <a:t> 4 </a:t>
            </a:r>
            <a:r>
              <a:rPr lang="zh-CN" altLang="zh-CN" dirty="0" smtClean="0"/>
              <a:t>万</a:t>
            </a:r>
            <a:r>
              <a:rPr lang="zh-CN" altLang="zh-CN" dirty="0"/>
              <a:t>个项目，</a:t>
            </a:r>
            <a:r>
              <a:rPr lang="zh-CN" altLang="zh-CN" dirty="0" smtClean="0"/>
              <a:t>即</a:t>
            </a:r>
            <a:r>
              <a:rPr lang="en-US" altLang="zh-CN" dirty="0" smtClean="0"/>
              <a:t> 4 </a:t>
            </a:r>
            <a:r>
              <a:rPr lang="zh-CN" altLang="zh-CN" dirty="0" smtClean="0"/>
              <a:t>万行</a:t>
            </a:r>
            <a:r>
              <a:rPr lang="zh-CN" altLang="en-US" dirty="0" smtClean="0"/>
              <a:t>（</a:t>
            </a:r>
            <a:r>
              <a:rPr lang="zh-CN" altLang="zh-CN" dirty="0" smtClean="0"/>
              <a:t>每</a:t>
            </a:r>
            <a:r>
              <a:rPr lang="zh-CN" altLang="zh-CN" dirty="0"/>
              <a:t>一行对应于一台主机</a:t>
            </a:r>
            <a:r>
              <a:rPr lang="zh-CN" altLang="en-US" dirty="0" smtClean="0"/>
              <a:t>），</a:t>
            </a:r>
            <a:r>
              <a:rPr lang="zh-CN" altLang="en-US" dirty="0"/>
              <a:t>则所得出的路由表就会过于</a:t>
            </a:r>
            <a:r>
              <a:rPr lang="zh-CN" altLang="en-US" dirty="0" smtClean="0"/>
              <a:t>庞大。</a:t>
            </a:r>
            <a:endParaRPr lang="zh-CN" altLang="en-US" dirty="0"/>
          </a:p>
          <a:p>
            <a:pPr>
              <a:lnSpc>
                <a:spcPct val="100000"/>
              </a:lnSpc>
            </a:pPr>
            <a:r>
              <a:rPr lang="zh-CN" altLang="en-US" dirty="0"/>
              <a:t>但</a:t>
            </a:r>
            <a:r>
              <a:rPr lang="zh-CN" altLang="en-US" dirty="0">
                <a:solidFill>
                  <a:srgbClr val="FF0000"/>
                </a:solidFill>
              </a:rPr>
              <a:t>若按主机所在的网络地址来制作路由表，</a:t>
            </a:r>
            <a:r>
              <a:rPr lang="zh-CN" altLang="en-US" dirty="0"/>
              <a:t>那么每一个路由器中的路由表就</a:t>
            </a:r>
            <a:r>
              <a:rPr lang="zh-CN" altLang="en-US" dirty="0" smtClean="0"/>
              <a:t>只包含 </a:t>
            </a:r>
            <a:r>
              <a:rPr lang="en-US" altLang="zh-CN" dirty="0" smtClean="0"/>
              <a:t>4 </a:t>
            </a:r>
            <a:r>
              <a:rPr lang="zh-CN" altLang="en-US" dirty="0" smtClean="0"/>
              <a:t>个项目（</a:t>
            </a:r>
            <a:r>
              <a:rPr lang="zh-CN" altLang="zh-CN" dirty="0" smtClean="0"/>
              <a:t>每一行对应于一个网络</a:t>
            </a:r>
            <a:r>
              <a:rPr lang="zh-CN" altLang="en-US" dirty="0" smtClean="0"/>
              <a:t>），这样</a:t>
            </a:r>
            <a:r>
              <a:rPr lang="zh-CN" altLang="en-US" dirty="0"/>
              <a:t>就可使路由表大大简化。 </a:t>
            </a:r>
          </a:p>
        </p:txBody>
      </p:sp>
    </p:spTree>
    <p:extLst>
      <p:ext uri="{BB962C8B-B14F-4D97-AF65-F5344CB8AC3E}">
        <p14:creationId xmlns:p14="http://schemas.microsoft.com/office/powerpoint/2010/main" xmlns="" val="3712513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459" name="Text Box 155"/>
          <p:cNvSpPr txBox="1">
            <a:spLocks noChangeArrowheads="1"/>
          </p:cNvSpPr>
          <p:nvPr/>
        </p:nvSpPr>
        <p:spPr bwMode="auto">
          <a:xfrm>
            <a:off x="1516534" y="197059"/>
            <a:ext cx="6676828" cy="1040285"/>
          </a:xfrm>
          <a:prstGeom prst="rect">
            <a:avLst/>
          </a:prstGeom>
          <a:solidFill>
            <a:srgbClr val="FFCCFF"/>
          </a:solidFill>
          <a:ln w="9525">
            <a:solidFill>
              <a:schemeClr val="tx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eaLnBrk="0" fontAlgn="base" hangingPunct="0">
              <a:lnSpc>
                <a:spcPct val="110000"/>
              </a:lnSpc>
              <a:spcBef>
                <a:spcPct val="0"/>
              </a:spcBef>
              <a:spcAft>
                <a:spcPct val="0"/>
              </a:spcAft>
            </a:pPr>
            <a:r>
              <a:rPr lang="zh-CN" altLang="en-US" sz="2800" b="1" dirty="0">
                <a:solidFill>
                  <a:srgbClr val="0000CC"/>
                </a:solidFill>
                <a:ea typeface="黑体" pitchFamily="2" charset="-122"/>
              </a:rPr>
              <a:t>在路由表中，对每一条路由，最主要的是</a:t>
            </a:r>
          </a:p>
          <a:p>
            <a:pPr algn="ctr" eaLnBrk="0" fontAlgn="base" hangingPunct="0">
              <a:lnSpc>
                <a:spcPct val="110000"/>
              </a:lnSpc>
              <a:spcBef>
                <a:spcPct val="0"/>
              </a:spcBef>
              <a:spcAft>
                <a:spcPct val="0"/>
              </a:spcAft>
            </a:pPr>
            <a:r>
              <a:rPr lang="zh-CN" altLang="en-US" sz="2800" b="1" dirty="0">
                <a:solidFill>
                  <a:srgbClr val="C00000"/>
                </a:solidFill>
                <a:ea typeface="黑体" pitchFamily="2" charset="-122"/>
              </a:rPr>
              <a:t>（目的网络地址，下一跳地址） </a:t>
            </a:r>
          </a:p>
        </p:txBody>
      </p:sp>
      <p:grpSp>
        <p:nvGrpSpPr>
          <p:cNvPr id="2" name="组合 1"/>
          <p:cNvGrpSpPr/>
          <p:nvPr/>
        </p:nvGrpSpPr>
        <p:grpSpPr>
          <a:xfrm>
            <a:off x="84344" y="1477964"/>
            <a:ext cx="9837208" cy="5120090"/>
            <a:chOff x="84344" y="1477964"/>
            <a:chExt cx="9837208" cy="5120090"/>
          </a:xfrm>
        </p:grpSpPr>
        <p:sp>
          <p:nvSpPr>
            <p:cNvPr id="482308" name="Freeform 4"/>
            <p:cNvSpPr>
              <a:spLocks/>
            </p:cNvSpPr>
            <p:nvPr/>
          </p:nvSpPr>
          <p:spPr bwMode="auto">
            <a:xfrm>
              <a:off x="2349310" y="2401889"/>
              <a:ext cx="5458619" cy="1027111"/>
            </a:xfrm>
            <a:custGeom>
              <a:avLst/>
              <a:gdLst>
                <a:gd name="T0" fmla="*/ 0 w 3024"/>
                <a:gd name="T1" fmla="*/ 636 h 636"/>
                <a:gd name="T2" fmla="*/ 1520 w 3024"/>
                <a:gd name="T3" fmla="*/ 0 h 636"/>
                <a:gd name="T4" fmla="*/ 3024 w 3024"/>
                <a:gd name="T5" fmla="*/ 636 h 636"/>
                <a:gd name="T6" fmla="*/ 0 w 3024"/>
                <a:gd name="T7" fmla="*/ 636 h 636"/>
              </a:gdLst>
              <a:ahLst/>
              <a:cxnLst>
                <a:cxn ang="0">
                  <a:pos x="T0" y="T1"/>
                </a:cxn>
                <a:cxn ang="0">
                  <a:pos x="T2" y="T3"/>
                </a:cxn>
                <a:cxn ang="0">
                  <a:pos x="T4" y="T5"/>
                </a:cxn>
                <a:cxn ang="0">
                  <a:pos x="T6" y="T7"/>
                </a:cxn>
              </a:cxnLst>
              <a:rect l="0" t="0" r="r" b="b"/>
              <a:pathLst>
                <a:path w="3024" h="636">
                  <a:moveTo>
                    <a:pt x="0" y="636"/>
                  </a:moveTo>
                  <a:lnTo>
                    <a:pt x="1520" y="0"/>
                  </a:lnTo>
                  <a:lnTo>
                    <a:pt x="3024" y="636"/>
                  </a:lnTo>
                  <a:lnTo>
                    <a:pt x="0" y="636"/>
                  </a:lnTo>
                  <a:close/>
                </a:path>
              </a:pathLst>
            </a:custGeom>
            <a:gradFill rotWithShape="1">
              <a:gsLst>
                <a:gs pos="0">
                  <a:srgbClr val="FFFF99">
                    <a:gamma/>
                    <a:shade val="81961"/>
                    <a:invGamma/>
                  </a:srgbClr>
                </a:gs>
                <a:gs pos="100000">
                  <a:srgbClr val="FFFF99"/>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nvGrpSpPr>
            <p:cNvPr id="3" name="Group 5"/>
            <p:cNvGrpSpPr>
              <a:grpSpLocks/>
            </p:cNvGrpSpPr>
            <p:nvPr/>
          </p:nvGrpSpPr>
          <p:grpSpPr bwMode="auto">
            <a:xfrm>
              <a:off x="84344" y="1855788"/>
              <a:ext cx="1379273" cy="914400"/>
              <a:chOff x="912" y="768"/>
              <a:chExt cx="2400" cy="1584"/>
            </a:xfrm>
          </p:grpSpPr>
          <p:sp>
            <p:nvSpPr>
              <p:cNvPr id="482310" name="Oval 6"/>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11" name="Oval 7"/>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12" name="Oval 8"/>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13" name="Oval 9"/>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14" name="Oval 10"/>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15" name="Oval 11"/>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16" name="Oval 12"/>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17" name="Oval 13"/>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18" name="Oval 14"/>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nvGrpSpPr>
              <p:cNvPr id="4" name="Group 15"/>
              <p:cNvGrpSpPr>
                <a:grpSpLocks/>
              </p:cNvGrpSpPr>
              <p:nvPr/>
            </p:nvGrpSpPr>
            <p:grpSpPr bwMode="auto">
              <a:xfrm>
                <a:off x="912" y="768"/>
                <a:ext cx="2386" cy="1553"/>
                <a:chOff x="912" y="768"/>
                <a:chExt cx="2386" cy="1553"/>
              </a:xfrm>
            </p:grpSpPr>
            <p:sp>
              <p:nvSpPr>
                <p:cNvPr id="482320" name="Oval 16"/>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21" name="Oval 17"/>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22" name="Oval 18"/>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23" name="Oval 19"/>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24" name="Oval 20"/>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25" name="Oval 21"/>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26" name="Oval 22"/>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27" name="Oval 23"/>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28" name="Oval 24"/>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grpSp>
        <p:sp>
          <p:nvSpPr>
            <p:cNvPr id="482329" name="Line 25"/>
            <p:cNvSpPr>
              <a:spLocks noChangeShapeType="1"/>
            </p:cNvSpPr>
            <p:nvPr/>
          </p:nvSpPr>
          <p:spPr bwMode="auto">
            <a:xfrm>
              <a:off x="1463616" y="2286000"/>
              <a:ext cx="7321154"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grpSp>
          <p:nvGrpSpPr>
            <p:cNvPr id="5" name="Group 26"/>
            <p:cNvGrpSpPr>
              <a:grpSpLocks/>
            </p:cNvGrpSpPr>
            <p:nvPr/>
          </p:nvGrpSpPr>
          <p:grpSpPr bwMode="auto">
            <a:xfrm>
              <a:off x="8542279" y="1855788"/>
              <a:ext cx="1379273" cy="914400"/>
              <a:chOff x="912" y="768"/>
              <a:chExt cx="2400" cy="1584"/>
            </a:xfrm>
          </p:grpSpPr>
          <p:sp>
            <p:nvSpPr>
              <p:cNvPr id="482331" name="Oval 2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32" name="Oval 2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33" name="Oval 2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34" name="Oval 3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35" name="Oval 3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36" name="Oval 3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37" name="Oval 3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38" name="Oval 3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39" name="Oval 3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nvGrpSpPr>
              <p:cNvPr id="6" name="Group 36"/>
              <p:cNvGrpSpPr>
                <a:grpSpLocks/>
              </p:cNvGrpSpPr>
              <p:nvPr/>
            </p:nvGrpSpPr>
            <p:grpSpPr bwMode="auto">
              <a:xfrm>
                <a:off x="912" y="768"/>
                <a:ext cx="2386" cy="1553"/>
                <a:chOff x="912" y="768"/>
                <a:chExt cx="2386" cy="1553"/>
              </a:xfrm>
            </p:grpSpPr>
            <p:sp>
              <p:nvSpPr>
                <p:cNvPr id="482341" name="Oval 3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42" name="Oval 3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43" name="Oval 3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44" name="Oval 4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45" name="Oval 4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46" name="Oval 4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47" name="Oval 4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48" name="Oval 4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49" name="Oval 4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grpSp>
        <p:grpSp>
          <p:nvGrpSpPr>
            <p:cNvPr id="7" name="Group 46"/>
            <p:cNvGrpSpPr>
              <a:grpSpLocks/>
            </p:cNvGrpSpPr>
            <p:nvPr/>
          </p:nvGrpSpPr>
          <p:grpSpPr bwMode="auto">
            <a:xfrm>
              <a:off x="5818129" y="1890714"/>
              <a:ext cx="1379273" cy="915987"/>
              <a:chOff x="912" y="768"/>
              <a:chExt cx="2400" cy="1584"/>
            </a:xfrm>
          </p:grpSpPr>
          <p:sp>
            <p:nvSpPr>
              <p:cNvPr id="482351" name="Oval 4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52" name="Oval 4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53" name="Oval 4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54" name="Oval 5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55" name="Oval 5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56" name="Oval 5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57" name="Oval 5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58" name="Oval 5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59" name="Oval 5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nvGrpSpPr>
              <p:cNvPr id="8" name="Group 56"/>
              <p:cNvGrpSpPr>
                <a:grpSpLocks/>
              </p:cNvGrpSpPr>
              <p:nvPr/>
            </p:nvGrpSpPr>
            <p:grpSpPr bwMode="auto">
              <a:xfrm>
                <a:off x="912" y="768"/>
                <a:ext cx="2386" cy="1553"/>
                <a:chOff x="912" y="768"/>
                <a:chExt cx="2386" cy="1553"/>
              </a:xfrm>
            </p:grpSpPr>
            <p:sp>
              <p:nvSpPr>
                <p:cNvPr id="482361" name="Oval 5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62" name="Oval 5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63" name="Oval 5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64" name="Oval 6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65" name="Oval 6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66" name="Oval 6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67" name="Oval 6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68" name="Oval 6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69" name="Oval 6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grpSp>
        <p:grpSp>
          <p:nvGrpSpPr>
            <p:cNvPr id="9" name="Group 66"/>
            <p:cNvGrpSpPr>
              <a:grpSpLocks/>
            </p:cNvGrpSpPr>
            <p:nvPr/>
          </p:nvGrpSpPr>
          <p:grpSpPr bwMode="auto">
            <a:xfrm>
              <a:off x="2983912" y="1855788"/>
              <a:ext cx="1379273" cy="914400"/>
              <a:chOff x="912" y="768"/>
              <a:chExt cx="2400" cy="1584"/>
            </a:xfrm>
          </p:grpSpPr>
          <p:sp>
            <p:nvSpPr>
              <p:cNvPr id="482371" name="Oval 6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72" name="Oval 6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73" name="Oval 6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74" name="Oval 7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75" name="Oval 7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76" name="Oval 7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77" name="Oval 7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78" name="Oval 7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79" name="Oval 7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nvGrpSpPr>
              <p:cNvPr id="10" name="Group 76"/>
              <p:cNvGrpSpPr>
                <a:grpSpLocks/>
              </p:cNvGrpSpPr>
              <p:nvPr/>
            </p:nvGrpSpPr>
            <p:grpSpPr bwMode="auto">
              <a:xfrm>
                <a:off x="912" y="768"/>
                <a:ext cx="2386" cy="1553"/>
                <a:chOff x="912" y="768"/>
                <a:chExt cx="2386" cy="1553"/>
              </a:xfrm>
            </p:grpSpPr>
            <p:sp>
              <p:nvSpPr>
                <p:cNvPr id="482381" name="Oval 7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82" name="Oval 7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83" name="Oval 7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84" name="Oval 8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85" name="Oval 8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86" name="Oval 8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87" name="Oval 8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88" name="Oval 8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389" name="Oval 8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grpSp>
        <p:sp>
          <p:nvSpPr>
            <p:cNvPr id="482390" name="Text Box 86"/>
            <p:cNvSpPr txBox="1">
              <a:spLocks noChangeArrowheads="1"/>
            </p:cNvSpPr>
            <p:nvPr/>
          </p:nvSpPr>
          <p:spPr bwMode="auto">
            <a:xfrm>
              <a:off x="216768" y="1908176"/>
              <a:ext cx="1109599"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CC"/>
                  </a:solidFill>
                  <a:ea typeface="黑体" pitchFamily="2" charset="-122"/>
                </a:rPr>
                <a:t>   </a:t>
              </a:r>
              <a:r>
                <a:rPr kumimoji="1" lang="zh-CN" altLang="en-US" sz="2000" b="1" dirty="0">
                  <a:solidFill>
                    <a:srgbClr val="0000CC"/>
                  </a:solidFill>
                  <a:ea typeface="黑体" pitchFamily="2" charset="-122"/>
                </a:rPr>
                <a:t>网</a:t>
              </a:r>
              <a:r>
                <a:rPr kumimoji="1" lang="zh-CN" altLang="en-US" sz="1200" b="1" dirty="0">
                  <a:solidFill>
                    <a:srgbClr val="0000CC"/>
                  </a:solidFill>
                  <a:ea typeface="黑体" pitchFamily="2" charset="-122"/>
                </a:rPr>
                <a:t> </a:t>
              </a:r>
              <a:r>
                <a:rPr kumimoji="1" lang="en-US" altLang="zh-CN" sz="2000" b="1" dirty="0">
                  <a:solidFill>
                    <a:srgbClr val="0000CC"/>
                  </a:solidFill>
                  <a:ea typeface="黑体" pitchFamily="2" charset="-122"/>
                </a:rPr>
                <a:t>1</a:t>
              </a:r>
            </a:p>
            <a:p>
              <a:pPr eaLnBrk="0" fontAlgn="base" hangingPunct="0">
                <a:spcBef>
                  <a:spcPct val="0"/>
                </a:spcBef>
                <a:spcAft>
                  <a:spcPct val="0"/>
                </a:spcAft>
              </a:pPr>
              <a:r>
                <a:rPr kumimoji="1" lang="en-US" altLang="zh-CN" sz="2000" b="1" dirty="0">
                  <a:solidFill>
                    <a:srgbClr val="0000CC"/>
                  </a:solidFill>
                  <a:ea typeface="黑体" pitchFamily="2" charset="-122"/>
                </a:rPr>
                <a:t>15.0.0.0</a:t>
              </a:r>
            </a:p>
          </p:txBody>
        </p:sp>
        <p:sp>
          <p:nvSpPr>
            <p:cNvPr id="482391" name="Text Box 87"/>
            <p:cNvSpPr txBox="1">
              <a:spLocks noChangeArrowheads="1"/>
            </p:cNvSpPr>
            <p:nvPr/>
          </p:nvSpPr>
          <p:spPr bwMode="auto">
            <a:xfrm>
              <a:off x="8784770" y="1908176"/>
              <a:ext cx="1109599"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   </a:t>
              </a:r>
              <a:r>
                <a:rPr kumimoji="1" lang="zh-CN" altLang="en-US" sz="2000" b="1">
                  <a:solidFill>
                    <a:srgbClr val="0000CC"/>
                  </a:solidFill>
                  <a:ea typeface="黑体" pitchFamily="2" charset="-122"/>
                </a:rPr>
                <a:t>网</a:t>
              </a:r>
              <a:r>
                <a:rPr kumimoji="1" lang="zh-CN" altLang="en-US" sz="1000" b="1">
                  <a:solidFill>
                    <a:srgbClr val="0000CC"/>
                  </a:solidFill>
                  <a:ea typeface="黑体" pitchFamily="2" charset="-122"/>
                </a:rPr>
                <a:t> </a:t>
              </a:r>
              <a:r>
                <a:rPr kumimoji="1" lang="en-US" altLang="zh-CN" sz="2000" b="1">
                  <a:solidFill>
                    <a:srgbClr val="0000CC"/>
                  </a:solidFill>
                  <a:ea typeface="黑体" pitchFamily="2" charset="-122"/>
                </a:rPr>
                <a:t>4</a:t>
              </a:r>
            </a:p>
            <a:p>
              <a:pPr eaLnBrk="0" fontAlgn="base" hangingPunct="0">
                <a:spcBef>
                  <a:spcPct val="0"/>
                </a:spcBef>
                <a:spcAft>
                  <a:spcPct val="0"/>
                </a:spcAft>
              </a:pPr>
              <a:r>
                <a:rPr kumimoji="1" lang="en-US" altLang="zh-CN" sz="2000" b="1">
                  <a:solidFill>
                    <a:srgbClr val="0000CC"/>
                  </a:solidFill>
                  <a:ea typeface="黑体" pitchFamily="2" charset="-122"/>
                </a:rPr>
                <a:t>40.0.0.0</a:t>
              </a:r>
            </a:p>
          </p:txBody>
        </p:sp>
        <p:sp>
          <p:nvSpPr>
            <p:cNvPr id="482392" name="Text Box 88"/>
            <p:cNvSpPr txBox="1">
              <a:spLocks noChangeArrowheads="1"/>
            </p:cNvSpPr>
            <p:nvPr/>
          </p:nvSpPr>
          <p:spPr bwMode="auto">
            <a:xfrm>
              <a:off x="5969470" y="1908176"/>
              <a:ext cx="1109599"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   </a:t>
              </a:r>
              <a:r>
                <a:rPr kumimoji="1" lang="zh-CN" altLang="en-US" sz="2000" b="1">
                  <a:solidFill>
                    <a:srgbClr val="0000CC"/>
                  </a:solidFill>
                  <a:ea typeface="黑体" pitchFamily="2" charset="-122"/>
                </a:rPr>
                <a:t>网</a:t>
              </a:r>
              <a:r>
                <a:rPr kumimoji="1" lang="zh-CN" altLang="en-US" sz="1200" b="1">
                  <a:solidFill>
                    <a:srgbClr val="0000CC"/>
                  </a:solidFill>
                  <a:ea typeface="黑体" pitchFamily="2" charset="-122"/>
                </a:rPr>
                <a:t> </a:t>
              </a:r>
              <a:r>
                <a:rPr kumimoji="1" lang="en-US" altLang="zh-CN" sz="2000" b="1">
                  <a:solidFill>
                    <a:srgbClr val="0000CC"/>
                  </a:solidFill>
                  <a:ea typeface="黑体" pitchFamily="2" charset="-122"/>
                </a:rPr>
                <a:t>3</a:t>
              </a:r>
            </a:p>
            <a:p>
              <a:pPr eaLnBrk="0" fontAlgn="base" hangingPunct="0">
                <a:spcBef>
                  <a:spcPct val="0"/>
                </a:spcBef>
                <a:spcAft>
                  <a:spcPct val="0"/>
                </a:spcAft>
              </a:pPr>
              <a:r>
                <a:rPr kumimoji="1" lang="en-US" altLang="zh-CN" sz="2000" b="1">
                  <a:solidFill>
                    <a:srgbClr val="0000CC"/>
                  </a:solidFill>
                  <a:ea typeface="黑体" pitchFamily="2" charset="-122"/>
                </a:rPr>
                <a:t>30.0.0.0</a:t>
              </a:r>
            </a:p>
          </p:txBody>
        </p:sp>
        <p:sp>
          <p:nvSpPr>
            <p:cNvPr id="482393" name="Text Box 89"/>
            <p:cNvSpPr txBox="1">
              <a:spLocks noChangeArrowheads="1"/>
            </p:cNvSpPr>
            <p:nvPr/>
          </p:nvSpPr>
          <p:spPr bwMode="auto">
            <a:xfrm>
              <a:off x="3135254" y="1908176"/>
              <a:ext cx="1109599"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   </a:t>
              </a:r>
              <a:r>
                <a:rPr kumimoji="1" lang="zh-CN" altLang="en-US" sz="2000" b="1">
                  <a:solidFill>
                    <a:srgbClr val="0000CC"/>
                  </a:solidFill>
                  <a:ea typeface="黑体" pitchFamily="2" charset="-122"/>
                </a:rPr>
                <a:t>网</a:t>
              </a:r>
              <a:r>
                <a:rPr kumimoji="1" lang="zh-CN" altLang="en-US" sz="1000" b="1">
                  <a:solidFill>
                    <a:srgbClr val="0000CC"/>
                  </a:solidFill>
                  <a:ea typeface="黑体" pitchFamily="2" charset="-122"/>
                </a:rPr>
                <a:t> </a:t>
              </a:r>
              <a:r>
                <a:rPr kumimoji="1" lang="en-US" altLang="zh-CN" sz="2000" b="1">
                  <a:solidFill>
                    <a:srgbClr val="0000CC"/>
                  </a:solidFill>
                  <a:ea typeface="黑体" pitchFamily="2" charset="-122"/>
                </a:rPr>
                <a:t>2</a:t>
              </a:r>
            </a:p>
            <a:p>
              <a:pPr eaLnBrk="0" fontAlgn="base" hangingPunct="0">
                <a:spcBef>
                  <a:spcPct val="0"/>
                </a:spcBef>
                <a:spcAft>
                  <a:spcPct val="0"/>
                </a:spcAft>
              </a:pPr>
              <a:r>
                <a:rPr kumimoji="1" lang="en-US" altLang="zh-CN" sz="2000" b="1">
                  <a:solidFill>
                    <a:srgbClr val="0000CC"/>
                  </a:solidFill>
                  <a:ea typeface="黑体" pitchFamily="2" charset="-122"/>
                </a:rPr>
                <a:t>20.0.0.0</a:t>
              </a:r>
            </a:p>
          </p:txBody>
        </p:sp>
        <p:sp>
          <p:nvSpPr>
            <p:cNvPr id="482394" name="Text Box 90"/>
            <p:cNvSpPr txBox="1">
              <a:spLocks noChangeArrowheads="1"/>
            </p:cNvSpPr>
            <p:nvPr/>
          </p:nvSpPr>
          <p:spPr bwMode="auto">
            <a:xfrm>
              <a:off x="902964" y="1477964"/>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CC"/>
                  </a:solidFill>
                  <a:ea typeface="黑体" pitchFamily="2" charset="-122"/>
                </a:rPr>
                <a:t>15.0.0.4</a:t>
              </a:r>
            </a:p>
          </p:txBody>
        </p:sp>
        <p:sp>
          <p:nvSpPr>
            <p:cNvPr id="482395" name="Text Box 91"/>
            <p:cNvSpPr txBox="1">
              <a:spLocks noChangeArrowheads="1"/>
            </p:cNvSpPr>
            <p:nvPr/>
          </p:nvSpPr>
          <p:spPr bwMode="auto">
            <a:xfrm>
              <a:off x="7897358" y="1477964"/>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40.0.0.4</a:t>
              </a:r>
            </a:p>
          </p:txBody>
        </p:sp>
        <p:sp>
          <p:nvSpPr>
            <p:cNvPr id="482396" name="Text Box 92"/>
            <p:cNvSpPr txBox="1">
              <a:spLocks noChangeArrowheads="1"/>
            </p:cNvSpPr>
            <p:nvPr/>
          </p:nvSpPr>
          <p:spPr bwMode="auto">
            <a:xfrm>
              <a:off x="5238560" y="1477964"/>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30.0.0.2</a:t>
              </a:r>
            </a:p>
          </p:txBody>
        </p:sp>
        <p:sp>
          <p:nvSpPr>
            <p:cNvPr id="482397" name="Text Box 93"/>
            <p:cNvSpPr txBox="1">
              <a:spLocks noChangeArrowheads="1"/>
            </p:cNvSpPr>
            <p:nvPr/>
          </p:nvSpPr>
          <p:spPr bwMode="auto">
            <a:xfrm>
              <a:off x="3883364" y="1477964"/>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20.0.0.9</a:t>
              </a:r>
            </a:p>
          </p:txBody>
        </p:sp>
        <p:sp>
          <p:nvSpPr>
            <p:cNvPr id="482398" name="Text Box 94"/>
            <p:cNvSpPr txBox="1">
              <a:spLocks noChangeArrowheads="1"/>
            </p:cNvSpPr>
            <p:nvPr/>
          </p:nvSpPr>
          <p:spPr bwMode="auto">
            <a:xfrm>
              <a:off x="2228924" y="1477964"/>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20.0.0.7</a:t>
              </a:r>
            </a:p>
          </p:txBody>
        </p:sp>
        <p:sp>
          <p:nvSpPr>
            <p:cNvPr id="482399" name="Line 95"/>
            <p:cNvSpPr>
              <a:spLocks noChangeShapeType="1"/>
            </p:cNvSpPr>
            <p:nvPr/>
          </p:nvSpPr>
          <p:spPr bwMode="auto">
            <a:xfrm>
              <a:off x="1633876" y="1881188"/>
              <a:ext cx="0" cy="404812"/>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00" name="Line 96"/>
            <p:cNvSpPr>
              <a:spLocks noChangeShapeType="1"/>
            </p:cNvSpPr>
            <p:nvPr/>
          </p:nvSpPr>
          <p:spPr bwMode="auto">
            <a:xfrm>
              <a:off x="2827411" y="1881188"/>
              <a:ext cx="0" cy="404812"/>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01" name="Line 97"/>
            <p:cNvSpPr>
              <a:spLocks noChangeShapeType="1"/>
            </p:cNvSpPr>
            <p:nvPr/>
          </p:nvSpPr>
          <p:spPr bwMode="auto">
            <a:xfrm>
              <a:off x="7262753" y="1881188"/>
              <a:ext cx="0" cy="404812"/>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02" name="Line 98"/>
            <p:cNvSpPr>
              <a:spLocks noChangeShapeType="1"/>
            </p:cNvSpPr>
            <p:nvPr/>
          </p:nvSpPr>
          <p:spPr bwMode="auto">
            <a:xfrm>
              <a:off x="4619434" y="1881188"/>
              <a:ext cx="0" cy="404812"/>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03" name="Line 99"/>
            <p:cNvSpPr>
              <a:spLocks noChangeShapeType="1"/>
            </p:cNvSpPr>
            <p:nvPr/>
          </p:nvSpPr>
          <p:spPr bwMode="auto">
            <a:xfrm>
              <a:off x="8458009" y="1860550"/>
              <a:ext cx="0" cy="40322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04" name="Line 100"/>
            <p:cNvSpPr>
              <a:spLocks noChangeShapeType="1"/>
            </p:cNvSpPr>
            <p:nvPr/>
          </p:nvSpPr>
          <p:spPr bwMode="auto">
            <a:xfrm>
              <a:off x="5728699" y="1881188"/>
              <a:ext cx="0" cy="404812"/>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05" name="Rectangle 101"/>
            <p:cNvSpPr>
              <a:spLocks noChangeArrowheads="1"/>
            </p:cNvSpPr>
            <p:nvPr/>
          </p:nvSpPr>
          <p:spPr bwMode="auto">
            <a:xfrm>
              <a:off x="2349310" y="3429000"/>
              <a:ext cx="5458619" cy="1778000"/>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06" name="Line 102"/>
            <p:cNvSpPr>
              <a:spLocks noChangeShapeType="1"/>
            </p:cNvSpPr>
            <p:nvPr/>
          </p:nvSpPr>
          <p:spPr bwMode="auto">
            <a:xfrm>
              <a:off x="2349310" y="3914775"/>
              <a:ext cx="5458619" cy="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07" name="Text Box 103"/>
            <p:cNvSpPr txBox="1">
              <a:spLocks noChangeArrowheads="1"/>
            </p:cNvSpPr>
            <p:nvPr/>
          </p:nvSpPr>
          <p:spPr bwMode="auto">
            <a:xfrm>
              <a:off x="2361347" y="3452813"/>
              <a:ext cx="250741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CC"/>
                  </a:solidFill>
                  <a:ea typeface="黑体" pitchFamily="2" charset="-122"/>
                </a:rPr>
                <a:t>目的主机所在的网络</a:t>
              </a:r>
            </a:p>
          </p:txBody>
        </p:sp>
        <p:sp>
          <p:nvSpPr>
            <p:cNvPr id="482408" name="Text Box 104"/>
            <p:cNvSpPr txBox="1">
              <a:spLocks noChangeArrowheads="1"/>
            </p:cNvSpPr>
            <p:nvPr/>
          </p:nvSpPr>
          <p:spPr bwMode="auto">
            <a:xfrm>
              <a:off x="5646149" y="3448050"/>
              <a:ext cx="1475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CC"/>
                  </a:solidFill>
                  <a:ea typeface="黑体" pitchFamily="2" charset="-122"/>
                </a:rPr>
                <a:t>下一跳地址</a:t>
              </a:r>
            </a:p>
          </p:txBody>
        </p:sp>
        <p:sp>
          <p:nvSpPr>
            <p:cNvPr id="482409" name="Line 105"/>
            <p:cNvSpPr>
              <a:spLocks noChangeShapeType="1"/>
            </p:cNvSpPr>
            <p:nvPr/>
          </p:nvSpPr>
          <p:spPr bwMode="auto">
            <a:xfrm>
              <a:off x="5078618" y="3429000"/>
              <a:ext cx="0" cy="177800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10" name="Line 106"/>
            <p:cNvSpPr>
              <a:spLocks noChangeShapeType="1"/>
            </p:cNvSpPr>
            <p:nvPr/>
          </p:nvSpPr>
          <p:spPr bwMode="auto">
            <a:xfrm>
              <a:off x="2349310" y="4237037"/>
              <a:ext cx="5458619" cy="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11" name="Line 107"/>
            <p:cNvSpPr>
              <a:spLocks noChangeShapeType="1"/>
            </p:cNvSpPr>
            <p:nvPr/>
          </p:nvSpPr>
          <p:spPr bwMode="auto">
            <a:xfrm>
              <a:off x="2349310" y="4560887"/>
              <a:ext cx="5458619" cy="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12" name="Line 108"/>
            <p:cNvSpPr>
              <a:spLocks noChangeShapeType="1"/>
            </p:cNvSpPr>
            <p:nvPr/>
          </p:nvSpPr>
          <p:spPr bwMode="auto">
            <a:xfrm>
              <a:off x="2349310" y="4884737"/>
              <a:ext cx="5458619" cy="0"/>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13" name="Text Box 109"/>
            <p:cNvSpPr txBox="1">
              <a:spLocks noChangeArrowheads="1"/>
            </p:cNvSpPr>
            <p:nvPr/>
          </p:nvSpPr>
          <p:spPr bwMode="auto">
            <a:xfrm>
              <a:off x="3087099" y="3863976"/>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20.0.0.0</a:t>
              </a:r>
            </a:p>
          </p:txBody>
        </p:sp>
        <p:sp>
          <p:nvSpPr>
            <p:cNvPr id="482414" name="Text Box 110"/>
            <p:cNvSpPr txBox="1">
              <a:spLocks noChangeArrowheads="1"/>
            </p:cNvSpPr>
            <p:nvPr/>
          </p:nvSpPr>
          <p:spPr bwMode="auto">
            <a:xfrm>
              <a:off x="3087099" y="4178300"/>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30.0.0.0</a:t>
              </a:r>
            </a:p>
          </p:txBody>
        </p:sp>
        <p:sp>
          <p:nvSpPr>
            <p:cNvPr id="482415" name="Text Box 111"/>
            <p:cNvSpPr txBox="1">
              <a:spLocks noChangeArrowheads="1"/>
            </p:cNvSpPr>
            <p:nvPr/>
          </p:nvSpPr>
          <p:spPr bwMode="auto">
            <a:xfrm>
              <a:off x="3087099" y="4524376"/>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CC"/>
                  </a:solidFill>
                  <a:ea typeface="黑体" pitchFamily="2" charset="-122"/>
                </a:rPr>
                <a:t>15.0.0.0</a:t>
              </a:r>
            </a:p>
          </p:txBody>
        </p:sp>
        <p:sp>
          <p:nvSpPr>
            <p:cNvPr id="482416" name="Text Box 112"/>
            <p:cNvSpPr txBox="1">
              <a:spLocks noChangeArrowheads="1"/>
            </p:cNvSpPr>
            <p:nvPr/>
          </p:nvSpPr>
          <p:spPr bwMode="auto">
            <a:xfrm>
              <a:off x="3087099" y="4822825"/>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40.0.0.0</a:t>
              </a:r>
            </a:p>
          </p:txBody>
        </p:sp>
        <p:sp>
          <p:nvSpPr>
            <p:cNvPr id="482417" name="Text Box 113"/>
            <p:cNvSpPr txBox="1">
              <a:spLocks noChangeArrowheads="1"/>
            </p:cNvSpPr>
            <p:nvPr/>
          </p:nvSpPr>
          <p:spPr bwMode="auto">
            <a:xfrm>
              <a:off x="5747618" y="4511676"/>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20.0.0.7</a:t>
              </a:r>
            </a:p>
          </p:txBody>
        </p:sp>
        <p:sp>
          <p:nvSpPr>
            <p:cNvPr id="482418" name="Text Box 114"/>
            <p:cNvSpPr txBox="1">
              <a:spLocks noChangeArrowheads="1"/>
            </p:cNvSpPr>
            <p:nvPr/>
          </p:nvSpPr>
          <p:spPr bwMode="auto">
            <a:xfrm>
              <a:off x="5747618" y="4835526"/>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30.0.0.1</a:t>
              </a:r>
            </a:p>
          </p:txBody>
        </p:sp>
        <p:sp>
          <p:nvSpPr>
            <p:cNvPr id="482419" name="Text Box 115"/>
            <p:cNvSpPr txBox="1">
              <a:spLocks noChangeArrowheads="1"/>
            </p:cNvSpPr>
            <p:nvPr/>
          </p:nvSpPr>
          <p:spPr bwMode="auto">
            <a:xfrm>
              <a:off x="5271236" y="4205287"/>
              <a:ext cx="22044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CC"/>
                  </a:solidFill>
                  <a:ea typeface="黑体" pitchFamily="2" charset="-122"/>
                </a:rPr>
                <a:t>直接交付，接口 </a:t>
              </a:r>
              <a:r>
                <a:rPr kumimoji="1" lang="en-US" altLang="zh-CN" sz="2000" b="1">
                  <a:solidFill>
                    <a:srgbClr val="0000CC"/>
                  </a:solidFill>
                  <a:ea typeface="黑体" pitchFamily="2" charset="-122"/>
                </a:rPr>
                <a:t>1</a:t>
              </a:r>
            </a:p>
          </p:txBody>
        </p:sp>
        <p:sp>
          <p:nvSpPr>
            <p:cNvPr id="482420" name="Text Box 116"/>
            <p:cNvSpPr txBox="1">
              <a:spLocks noChangeArrowheads="1"/>
            </p:cNvSpPr>
            <p:nvPr/>
          </p:nvSpPr>
          <p:spPr bwMode="auto">
            <a:xfrm>
              <a:off x="5271236" y="3860801"/>
              <a:ext cx="22044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CC"/>
                  </a:solidFill>
                  <a:ea typeface="黑体" pitchFamily="2" charset="-122"/>
                </a:rPr>
                <a:t>直接交付，接口 </a:t>
              </a:r>
              <a:r>
                <a:rPr kumimoji="1" lang="en-US" altLang="zh-CN" sz="2000" b="1">
                  <a:solidFill>
                    <a:srgbClr val="0000CC"/>
                  </a:solidFill>
                  <a:ea typeface="黑体" pitchFamily="2" charset="-122"/>
                </a:rPr>
                <a:t>0</a:t>
              </a:r>
            </a:p>
          </p:txBody>
        </p:sp>
        <p:sp>
          <p:nvSpPr>
            <p:cNvPr id="482421" name="Text Box 117"/>
            <p:cNvSpPr txBox="1">
              <a:spLocks noChangeArrowheads="1"/>
            </p:cNvSpPr>
            <p:nvPr/>
          </p:nvSpPr>
          <p:spPr bwMode="auto">
            <a:xfrm>
              <a:off x="3542846" y="2924944"/>
              <a:ext cx="28568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400" b="1" dirty="0">
                  <a:solidFill>
                    <a:srgbClr val="0000CC"/>
                  </a:solidFill>
                  <a:ea typeface="黑体" pitchFamily="2" charset="-122"/>
                </a:rPr>
                <a:t>路由器 </a:t>
              </a:r>
              <a:r>
                <a:rPr kumimoji="1" lang="en-US" altLang="zh-CN" sz="2400" b="1" dirty="0">
                  <a:solidFill>
                    <a:srgbClr val="0000CC"/>
                  </a:solidFill>
                  <a:ea typeface="黑体" pitchFamily="2" charset="-122"/>
                </a:rPr>
                <a:t>R</a:t>
              </a:r>
              <a:r>
                <a:rPr kumimoji="1" lang="en-US" altLang="zh-CN" sz="2400" b="1" baseline="-25000" dirty="0">
                  <a:solidFill>
                    <a:srgbClr val="0000CC"/>
                  </a:solidFill>
                  <a:ea typeface="黑体" pitchFamily="2" charset="-122"/>
                </a:rPr>
                <a:t>2</a:t>
              </a:r>
              <a:r>
                <a:rPr kumimoji="1" lang="en-US" altLang="zh-CN" sz="2400" b="1" dirty="0">
                  <a:solidFill>
                    <a:srgbClr val="0000CC"/>
                  </a:solidFill>
                  <a:ea typeface="黑体" pitchFamily="2" charset="-122"/>
                </a:rPr>
                <a:t> </a:t>
              </a:r>
              <a:r>
                <a:rPr kumimoji="1" lang="zh-CN" altLang="en-US" sz="2400" b="1" dirty="0">
                  <a:solidFill>
                    <a:srgbClr val="0000CC"/>
                  </a:solidFill>
                  <a:ea typeface="黑体" pitchFamily="2" charset="-122"/>
                </a:rPr>
                <a:t>的路由表</a:t>
              </a:r>
            </a:p>
          </p:txBody>
        </p:sp>
        <p:sp>
          <p:nvSpPr>
            <p:cNvPr id="482422" name="Text Box 118"/>
            <p:cNvSpPr txBox="1">
              <a:spLocks noChangeArrowheads="1"/>
            </p:cNvSpPr>
            <p:nvPr/>
          </p:nvSpPr>
          <p:spPr bwMode="auto">
            <a:xfrm>
              <a:off x="6617833" y="1477964"/>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30.0.0.1</a:t>
              </a:r>
            </a:p>
          </p:txBody>
        </p:sp>
        <p:sp>
          <p:nvSpPr>
            <p:cNvPr id="482425" name="Line 121"/>
            <p:cNvSpPr>
              <a:spLocks noChangeShapeType="1"/>
            </p:cNvSpPr>
            <p:nvPr/>
          </p:nvSpPr>
          <p:spPr bwMode="auto">
            <a:xfrm flipV="1">
              <a:off x="130778" y="6181254"/>
              <a:ext cx="9520767" cy="15875"/>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26" name="Rectangle 122"/>
            <p:cNvSpPr>
              <a:spLocks noChangeArrowheads="1"/>
            </p:cNvSpPr>
            <p:nvPr/>
          </p:nvSpPr>
          <p:spPr bwMode="auto">
            <a:xfrm>
              <a:off x="7887039" y="5458941"/>
              <a:ext cx="999198" cy="2762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27" name="Text Box 123"/>
            <p:cNvSpPr txBox="1">
              <a:spLocks noChangeArrowheads="1"/>
            </p:cNvSpPr>
            <p:nvPr/>
          </p:nvSpPr>
          <p:spPr bwMode="auto">
            <a:xfrm>
              <a:off x="980356" y="5373216"/>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15.0.0.4</a:t>
              </a:r>
              <a:endParaRPr kumimoji="1" lang="en-US" altLang="zh-CN" sz="2000" b="1" dirty="0">
                <a:solidFill>
                  <a:srgbClr val="0000CC"/>
                </a:solidFill>
                <a:ea typeface="黑体" pitchFamily="2" charset="-122"/>
              </a:endParaRPr>
            </a:p>
          </p:txBody>
        </p:sp>
        <p:sp>
          <p:nvSpPr>
            <p:cNvPr id="482428" name="Text Box 124"/>
            <p:cNvSpPr txBox="1">
              <a:spLocks noChangeArrowheads="1"/>
            </p:cNvSpPr>
            <p:nvPr/>
          </p:nvSpPr>
          <p:spPr bwMode="auto">
            <a:xfrm>
              <a:off x="8009143" y="5373216"/>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40.0.0.4</a:t>
              </a:r>
            </a:p>
          </p:txBody>
        </p:sp>
        <p:sp>
          <p:nvSpPr>
            <p:cNvPr id="482429" name="Text Box 125"/>
            <p:cNvSpPr txBox="1">
              <a:spLocks noChangeArrowheads="1"/>
            </p:cNvSpPr>
            <p:nvPr/>
          </p:nvSpPr>
          <p:spPr bwMode="auto">
            <a:xfrm>
              <a:off x="5193845" y="5373216"/>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30.0.0.2</a:t>
              </a:r>
            </a:p>
          </p:txBody>
        </p:sp>
        <p:sp>
          <p:nvSpPr>
            <p:cNvPr id="482430" name="Text Box 126"/>
            <p:cNvSpPr txBox="1">
              <a:spLocks noChangeArrowheads="1"/>
            </p:cNvSpPr>
            <p:nvPr/>
          </p:nvSpPr>
          <p:spPr bwMode="auto">
            <a:xfrm>
              <a:off x="3788774" y="5373216"/>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20.0.0.9</a:t>
              </a:r>
            </a:p>
          </p:txBody>
        </p:sp>
        <p:sp>
          <p:nvSpPr>
            <p:cNvPr id="482431" name="Text Box 127"/>
            <p:cNvSpPr txBox="1">
              <a:spLocks noChangeArrowheads="1"/>
            </p:cNvSpPr>
            <p:nvPr/>
          </p:nvSpPr>
          <p:spPr bwMode="auto">
            <a:xfrm>
              <a:off x="2385424" y="5373216"/>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20.0.0.7</a:t>
              </a:r>
            </a:p>
          </p:txBody>
        </p:sp>
        <p:sp>
          <p:nvSpPr>
            <p:cNvPr id="482432" name="Line 128"/>
            <p:cNvSpPr>
              <a:spLocks noChangeShapeType="1"/>
            </p:cNvSpPr>
            <p:nvPr/>
          </p:nvSpPr>
          <p:spPr bwMode="auto">
            <a:xfrm>
              <a:off x="1633876" y="5778029"/>
              <a:ext cx="0" cy="403225"/>
            </a:xfrm>
            <a:prstGeom prst="line">
              <a:avLst/>
            </a:prstGeom>
            <a:noFill/>
            <a:ln w="38100">
              <a:solidFill>
                <a:srgbClr val="99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33" name="Line 129"/>
            <p:cNvSpPr>
              <a:spLocks noChangeShapeType="1"/>
            </p:cNvSpPr>
            <p:nvPr/>
          </p:nvSpPr>
          <p:spPr bwMode="auto">
            <a:xfrm>
              <a:off x="2913401" y="5778029"/>
              <a:ext cx="0" cy="403225"/>
            </a:xfrm>
            <a:prstGeom prst="line">
              <a:avLst/>
            </a:prstGeom>
            <a:noFill/>
            <a:ln w="38100">
              <a:solidFill>
                <a:srgbClr val="99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34" name="Line 130"/>
            <p:cNvSpPr>
              <a:spLocks noChangeShapeType="1"/>
            </p:cNvSpPr>
            <p:nvPr/>
          </p:nvSpPr>
          <p:spPr bwMode="auto">
            <a:xfrm>
              <a:off x="7262753" y="5778029"/>
              <a:ext cx="0" cy="403225"/>
            </a:xfrm>
            <a:prstGeom prst="line">
              <a:avLst/>
            </a:prstGeom>
            <a:noFill/>
            <a:ln w="38100">
              <a:solidFill>
                <a:srgbClr val="99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35" name="Line 131"/>
            <p:cNvSpPr>
              <a:spLocks noChangeShapeType="1"/>
            </p:cNvSpPr>
            <p:nvPr/>
          </p:nvSpPr>
          <p:spPr bwMode="auto">
            <a:xfrm>
              <a:off x="4449174" y="5778029"/>
              <a:ext cx="0" cy="403225"/>
            </a:xfrm>
            <a:prstGeom prst="line">
              <a:avLst/>
            </a:prstGeom>
            <a:noFill/>
            <a:ln w="38100">
              <a:solidFill>
                <a:srgbClr val="99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36" name="Line 132"/>
            <p:cNvSpPr>
              <a:spLocks noChangeShapeType="1"/>
            </p:cNvSpPr>
            <p:nvPr/>
          </p:nvSpPr>
          <p:spPr bwMode="auto">
            <a:xfrm>
              <a:off x="8542278" y="5755804"/>
              <a:ext cx="0" cy="403225"/>
            </a:xfrm>
            <a:prstGeom prst="line">
              <a:avLst/>
            </a:prstGeom>
            <a:noFill/>
            <a:ln w="38100">
              <a:solidFill>
                <a:srgbClr val="99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37" name="Line 133"/>
            <p:cNvSpPr>
              <a:spLocks noChangeShapeType="1"/>
            </p:cNvSpPr>
            <p:nvPr/>
          </p:nvSpPr>
          <p:spPr bwMode="auto">
            <a:xfrm>
              <a:off x="5728699" y="5793903"/>
              <a:ext cx="0" cy="404812"/>
            </a:xfrm>
            <a:prstGeom prst="line">
              <a:avLst/>
            </a:prstGeom>
            <a:noFill/>
            <a:ln w="38100">
              <a:solidFill>
                <a:srgbClr val="990000"/>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482438" name="Text Box 134"/>
            <p:cNvSpPr txBox="1">
              <a:spLocks noChangeArrowheads="1"/>
            </p:cNvSpPr>
            <p:nvPr/>
          </p:nvSpPr>
          <p:spPr bwMode="auto">
            <a:xfrm>
              <a:off x="6573118" y="5373216"/>
              <a:ext cx="11095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30.0.0.1</a:t>
              </a:r>
            </a:p>
          </p:txBody>
        </p:sp>
        <p:sp>
          <p:nvSpPr>
            <p:cNvPr id="482439" name="Text Box 135"/>
            <p:cNvSpPr txBox="1">
              <a:spLocks noChangeArrowheads="1"/>
            </p:cNvSpPr>
            <p:nvPr/>
          </p:nvSpPr>
          <p:spPr bwMode="auto">
            <a:xfrm>
              <a:off x="8884518" y="5747866"/>
              <a:ext cx="87556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CC"/>
                  </a:solidFill>
                  <a:ea typeface="黑体" pitchFamily="2" charset="-122"/>
                </a:rPr>
                <a:t>链路</a:t>
              </a:r>
              <a:r>
                <a:rPr kumimoji="1" lang="zh-CN" altLang="en-US" sz="900" b="1">
                  <a:solidFill>
                    <a:srgbClr val="0000CC"/>
                  </a:solidFill>
                  <a:ea typeface="黑体" pitchFamily="2" charset="-122"/>
                </a:rPr>
                <a:t> </a:t>
              </a:r>
              <a:r>
                <a:rPr kumimoji="1" lang="en-US" altLang="zh-CN" sz="2000" b="1">
                  <a:solidFill>
                    <a:srgbClr val="0000CC"/>
                  </a:solidFill>
                  <a:ea typeface="黑体" pitchFamily="2" charset="-122"/>
                </a:rPr>
                <a:t>4</a:t>
              </a:r>
            </a:p>
          </p:txBody>
        </p:sp>
        <p:sp>
          <p:nvSpPr>
            <p:cNvPr id="482440" name="Text Box 136"/>
            <p:cNvSpPr txBox="1">
              <a:spLocks noChangeArrowheads="1"/>
            </p:cNvSpPr>
            <p:nvPr/>
          </p:nvSpPr>
          <p:spPr bwMode="auto">
            <a:xfrm>
              <a:off x="6096736" y="5747866"/>
              <a:ext cx="87876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CC"/>
                  </a:solidFill>
                  <a:ea typeface="黑体" pitchFamily="2" charset="-122"/>
                </a:rPr>
                <a:t>链路</a:t>
              </a:r>
              <a:r>
                <a:rPr kumimoji="1" lang="zh-CN" altLang="en-US" sz="1000" b="1">
                  <a:solidFill>
                    <a:srgbClr val="0000CC"/>
                  </a:solidFill>
                  <a:ea typeface="黑体" pitchFamily="2" charset="-122"/>
                </a:rPr>
                <a:t> </a:t>
              </a:r>
              <a:r>
                <a:rPr kumimoji="1" lang="en-US" altLang="zh-CN" sz="2000" b="1">
                  <a:solidFill>
                    <a:srgbClr val="0000CC"/>
                  </a:solidFill>
                  <a:ea typeface="黑体" pitchFamily="2" charset="-122"/>
                </a:rPr>
                <a:t>3</a:t>
              </a:r>
            </a:p>
          </p:txBody>
        </p:sp>
        <p:sp>
          <p:nvSpPr>
            <p:cNvPr id="482441" name="Text Box 137"/>
            <p:cNvSpPr txBox="1">
              <a:spLocks noChangeArrowheads="1"/>
            </p:cNvSpPr>
            <p:nvPr/>
          </p:nvSpPr>
          <p:spPr bwMode="auto">
            <a:xfrm>
              <a:off x="3253919" y="5747866"/>
              <a:ext cx="87876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CC"/>
                  </a:solidFill>
                  <a:ea typeface="黑体" pitchFamily="2" charset="-122"/>
                </a:rPr>
                <a:t>链路</a:t>
              </a:r>
              <a:r>
                <a:rPr kumimoji="1" lang="zh-CN" altLang="en-US" sz="1000" b="1">
                  <a:solidFill>
                    <a:srgbClr val="0000CC"/>
                  </a:solidFill>
                  <a:ea typeface="黑体" pitchFamily="2" charset="-122"/>
                </a:rPr>
                <a:t> </a:t>
              </a:r>
              <a:r>
                <a:rPr kumimoji="1" lang="en-US" altLang="zh-CN" sz="2000" b="1">
                  <a:solidFill>
                    <a:srgbClr val="0000CC"/>
                  </a:solidFill>
                  <a:ea typeface="黑体" pitchFamily="2" charset="-122"/>
                </a:rPr>
                <a:t>2</a:t>
              </a:r>
            </a:p>
          </p:txBody>
        </p:sp>
        <p:sp>
          <p:nvSpPr>
            <p:cNvPr id="482442" name="Text Box 138"/>
            <p:cNvSpPr txBox="1">
              <a:spLocks noChangeArrowheads="1"/>
            </p:cNvSpPr>
            <p:nvPr/>
          </p:nvSpPr>
          <p:spPr bwMode="auto">
            <a:xfrm>
              <a:off x="184091" y="5747866"/>
              <a:ext cx="87876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000" b="1">
                  <a:solidFill>
                    <a:srgbClr val="0000CC"/>
                  </a:solidFill>
                  <a:ea typeface="黑体" pitchFamily="2" charset="-122"/>
                </a:rPr>
                <a:t>链路</a:t>
              </a:r>
              <a:r>
                <a:rPr kumimoji="1" lang="zh-CN" altLang="en-US" sz="1000" b="1">
                  <a:solidFill>
                    <a:srgbClr val="0000CC"/>
                  </a:solidFill>
                  <a:ea typeface="黑体" pitchFamily="2" charset="-122"/>
                </a:rPr>
                <a:t> </a:t>
              </a:r>
              <a:r>
                <a:rPr kumimoji="1" lang="en-US" altLang="zh-CN" sz="2000" b="1">
                  <a:solidFill>
                    <a:srgbClr val="0000CC"/>
                  </a:solidFill>
                  <a:ea typeface="黑体" pitchFamily="2" charset="-122"/>
                </a:rPr>
                <a:t>1</a:t>
              </a:r>
            </a:p>
          </p:txBody>
        </p:sp>
        <p:pic>
          <p:nvPicPr>
            <p:cNvPr id="482443" name="Picture 13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90124" y="2103438"/>
              <a:ext cx="777346"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82444" name="Text Box 140"/>
            <p:cNvSpPr txBox="1">
              <a:spLocks noChangeArrowheads="1"/>
            </p:cNvSpPr>
            <p:nvPr/>
          </p:nvSpPr>
          <p:spPr bwMode="auto">
            <a:xfrm>
              <a:off x="4946197" y="1697039"/>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R</a:t>
              </a:r>
              <a:r>
                <a:rPr kumimoji="1" lang="en-US" altLang="zh-CN" sz="2000" b="1" baseline="-25000">
                  <a:solidFill>
                    <a:srgbClr val="0000CC"/>
                  </a:solidFill>
                  <a:ea typeface="黑体" pitchFamily="2" charset="-122"/>
                </a:rPr>
                <a:t>2</a:t>
              </a:r>
              <a:endParaRPr kumimoji="1" lang="en-US" altLang="zh-CN" sz="2000" b="1">
                <a:solidFill>
                  <a:srgbClr val="0000CC"/>
                </a:solidFill>
                <a:ea typeface="黑体" pitchFamily="2" charset="-122"/>
              </a:endParaRPr>
            </a:p>
          </p:txBody>
        </p:sp>
        <p:sp>
          <p:nvSpPr>
            <p:cNvPr id="482445" name="Text Box 141"/>
            <p:cNvSpPr txBox="1">
              <a:spLocks noChangeArrowheads="1"/>
            </p:cNvSpPr>
            <p:nvPr/>
          </p:nvSpPr>
          <p:spPr bwMode="auto">
            <a:xfrm>
              <a:off x="7703021" y="1697039"/>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R</a:t>
              </a:r>
              <a:r>
                <a:rPr kumimoji="1" lang="en-US" altLang="zh-CN" sz="2000" b="1" baseline="-25000">
                  <a:solidFill>
                    <a:srgbClr val="0000CC"/>
                  </a:solidFill>
                  <a:ea typeface="黑体" pitchFamily="2" charset="-122"/>
                </a:rPr>
                <a:t>3</a:t>
              </a:r>
              <a:endParaRPr kumimoji="1" lang="en-US" altLang="zh-CN" sz="2000" b="1">
                <a:solidFill>
                  <a:srgbClr val="0000CC"/>
                </a:solidFill>
                <a:ea typeface="黑体" pitchFamily="2" charset="-122"/>
              </a:endParaRPr>
            </a:p>
          </p:txBody>
        </p:sp>
        <p:sp>
          <p:nvSpPr>
            <p:cNvPr id="482446" name="Text Box 142"/>
            <p:cNvSpPr txBox="1">
              <a:spLocks noChangeArrowheads="1"/>
            </p:cNvSpPr>
            <p:nvPr/>
          </p:nvSpPr>
          <p:spPr bwMode="auto">
            <a:xfrm>
              <a:off x="2003631" y="1697039"/>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R</a:t>
              </a:r>
              <a:r>
                <a:rPr kumimoji="1" lang="en-US" altLang="zh-CN" sz="2000" b="1" baseline="-25000">
                  <a:solidFill>
                    <a:srgbClr val="0000CC"/>
                  </a:solidFill>
                  <a:ea typeface="黑体" pitchFamily="2" charset="-122"/>
                </a:rPr>
                <a:t>1</a:t>
              </a:r>
              <a:endParaRPr kumimoji="1" lang="en-US" altLang="zh-CN" sz="2000" b="1">
                <a:solidFill>
                  <a:srgbClr val="0000CC"/>
                </a:solidFill>
                <a:ea typeface="黑体" pitchFamily="2" charset="-122"/>
              </a:endParaRPr>
            </a:p>
          </p:txBody>
        </p:sp>
        <p:sp>
          <p:nvSpPr>
            <p:cNvPr id="482450" name="Text Box 146"/>
            <p:cNvSpPr txBox="1">
              <a:spLocks noChangeArrowheads="1"/>
            </p:cNvSpPr>
            <p:nvPr/>
          </p:nvSpPr>
          <p:spPr bwMode="auto">
            <a:xfrm>
              <a:off x="4407899" y="2232026"/>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CC"/>
                  </a:solidFill>
                  <a:ea typeface="黑体" pitchFamily="2" charset="-122"/>
                </a:rPr>
                <a:t>0</a:t>
              </a:r>
            </a:p>
          </p:txBody>
        </p:sp>
        <p:sp>
          <p:nvSpPr>
            <p:cNvPr id="482451" name="Text Box 147"/>
            <p:cNvSpPr txBox="1">
              <a:spLocks noChangeArrowheads="1"/>
            </p:cNvSpPr>
            <p:nvPr/>
          </p:nvSpPr>
          <p:spPr bwMode="auto">
            <a:xfrm>
              <a:off x="5503408" y="223837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1</a:t>
              </a:r>
            </a:p>
          </p:txBody>
        </p:sp>
        <p:pic>
          <p:nvPicPr>
            <p:cNvPr id="482452" name="Picture 14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41539" y="2081213"/>
              <a:ext cx="779066"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82453" name="Picture 14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494926" y="2087563"/>
              <a:ext cx="777346"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82454" name="Picture 15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03524" y="5995515"/>
              <a:ext cx="777346"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82455" name="Picture 15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67588" y="6003453"/>
              <a:ext cx="777346"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482456" name="Picture 15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898724" y="6009803"/>
              <a:ext cx="777346"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482447" name="Text Box 143"/>
            <p:cNvSpPr txBox="1">
              <a:spLocks noChangeArrowheads="1"/>
            </p:cNvSpPr>
            <p:nvPr/>
          </p:nvSpPr>
          <p:spPr bwMode="auto">
            <a:xfrm>
              <a:off x="4789693" y="5597054"/>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R</a:t>
              </a:r>
              <a:r>
                <a:rPr kumimoji="1" lang="en-US" altLang="zh-CN" sz="2000" b="1" baseline="-25000">
                  <a:solidFill>
                    <a:srgbClr val="0000CC"/>
                  </a:solidFill>
                  <a:ea typeface="黑体" pitchFamily="2" charset="-122"/>
                </a:rPr>
                <a:t>2</a:t>
              </a:r>
              <a:endParaRPr kumimoji="1" lang="en-US" altLang="zh-CN" sz="2000" b="1">
                <a:solidFill>
                  <a:srgbClr val="0000CC"/>
                </a:solidFill>
                <a:ea typeface="黑体" pitchFamily="2" charset="-122"/>
              </a:endParaRPr>
            </a:p>
          </p:txBody>
        </p:sp>
        <p:sp>
          <p:nvSpPr>
            <p:cNvPr id="482449" name="Text Box 145"/>
            <p:cNvSpPr txBox="1">
              <a:spLocks noChangeArrowheads="1"/>
            </p:cNvSpPr>
            <p:nvPr/>
          </p:nvSpPr>
          <p:spPr bwMode="auto">
            <a:xfrm>
              <a:off x="7646268" y="5597054"/>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R</a:t>
              </a:r>
              <a:r>
                <a:rPr kumimoji="1" lang="en-US" altLang="zh-CN" sz="2000" b="1" baseline="-25000">
                  <a:solidFill>
                    <a:srgbClr val="0000CC"/>
                  </a:solidFill>
                  <a:ea typeface="黑体" pitchFamily="2" charset="-122"/>
                </a:rPr>
                <a:t>3</a:t>
              </a:r>
              <a:endParaRPr kumimoji="1" lang="en-US" altLang="zh-CN" sz="2000" b="1">
                <a:solidFill>
                  <a:srgbClr val="0000CC"/>
                </a:solidFill>
                <a:ea typeface="黑体" pitchFamily="2" charset="-122"/>
              </a:endParaRPr>
            </a:p>
          </p:txBody>
        </p:sp>
        <p:sp>
          <p:nvSpPr>
            <p:cNvPr id="482448" name="Text Box 144"/>
            <p:cNvSpPr txBox="1">
              <a:spLocks noChangeArrowheads="1"/>
            </p:cNvSpPr>
            <p:nvPr/>
          </p:nvSpPr>
          <p:spPr bwMode="auto">
            <a:xfrm>
              <a:off x="2060385" y="5597054"/>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R</a:t>
              </a:r>
              <a:r>
                <a:rPr kumimoji="1" lang="en-US" altLang="zh-CN" sz="2000" b="1" baseline="-25000">
                  <a:solidFill>
                    <a:srgbClr val="0000CC"/>
                  </a:solidFill>
                  <a:ea typeface="黑体" pitchFamily="2" charset="-122"/>
                </a:rPr>
                <a:t>1</a:t>
              </a:r>
              <a:endParaRPr kumimoji="1" lang="en-US" altLang="zh-CN" sz="2000" b="1">
                <a:solidFill>
                  <a:srgbClr val="0000CC"/>
                </a:solidFill>
                <a:ea typeface="黑体" pitchFamily="2" charset="-122"/>
              </a:endParaRPr>
            </a:p>
          </p:txBody>
        </p:sp>
        <p:sp>
          <p:nvSpPr>
            <p:cNvPr id="150" name="Text Box 146"/>
            <p:cNvSpPr txBox="1">
              <a:spLocks noChangeArrowheads="1"/>
            </p:cNvSpPr>
            <p:nvPr/>
          </p:nvSpPr>
          <p:spPr bwMode="auto">
            <a:xfrm>
              <a:off x="4407899" y="61915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CC"/>
                  </a:solidFill>
                  <a:ea typeface="黑体" pitchFamily="2" charset="-122"/>
                </a:rPr>
                <a:t>0</a:t>
              </a:r>
            </a:p>
          </p:txBody>
        </p:sp>
        <p:sp>
          <p:nvSpPr>
            <p:cNvPr id="151" name="Text Box 147"/>
            <p:cNvSpPr txBox="1">
              <a:spLocks noChangeArrowheads="1"/>
            </p:cNvSpPr>
            <p:nvPr/>
          </p:nvSpPr>
          <p:spPr bwMode="auto">
            <a:xfrm>
              <a:off x="5503408" y="619794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CC"/>
                  </a:solidFill>
                  <a:ea typeface="黑体" pitchFamily="2" charset="-122"/>
                </a:rPr>
                <a:t>1</a:t>
              </a:r>
            </a:p>
          </p:txBody>
        </p:sp>
      </p:grpSp>
    </p:spTree>
    <p:extLst>
      <p:ext uri="{BB962C8B-B14F-4D97-AF65-F5344CB8AC3E}">
        <p14:creationId xmlns:p14="http://schemas.microsoft.com/office/powerpoint/2010/main" xmlns="" val="2748269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4000" fill="hold" grpId="0" nodeType="clickEffect">
                                  <p:stCondLst>
                                    <p:cond delay="0"/>
                                  </p:stCondLst>
                                  <p:childTnLst>
                                    <p:anim calcmode="discrete" valueType="str">
                                      <p:cBhvr>
                                        <p:cTn id="6" dur="1000" fill="hold"/>
                                        <p:tgtEl>
                                          <p:spTgt spid="4824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45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pPr algn="ctr"/>
            <a:r>
              <a:rPr lang="zh-CN" altLang="en-US"/>
              <a:t>查找路由表</a:t>
            </a:r>
          </a:p>
        </p:txBody>
      </p:sp>
      <p:sp>
        <p:nvSpPr>
          <p:cNvPr id="978947" name="Rectangle 3"/>
          <p:cNvSpPr>
            <a:spLocks noGrp="1" noChangeArrowheads="1"/>
          </p:cNvSpPr>
          <p:nvPr>
            <p:ph idx="1"/>
          </p:nvPr>
        </p:nvSpPr>
        <p:spPr/>
        <p:txBody>
          <a:bodyPr/>
          <a:lstStyle/>
          <a:p>
            <a:pPr>
              <a:buFont typeface="Wingdings" pitchFamily="2" charset="2"/>
              <a:buNone/>
            </a:pPr>
            <a:r>
              <a:rPr lang="en-US" altLang="zh-CN" dirty="0" smtClean="0"/>
              <a:t>	</a:t>
            </a:r>
            <a:r>
              <a:rPr lang="zh-CN" altLang="en-US" dirty="0" smtClean="0">
                <a:solidFill>
                  <a:srgbClr val="FF0000"/>
                </a:solidFill>
              </a:rPr>
              <a:t>根据</a:t>
            </a:r>
            <a:r>
              <a:rPr lang="zh-CN" altLang="en-US" dirty="0">
                <a:solidFill>
                  <a:srgbClr val="FF0000"/>
                </a:solidFill>
              </a:rPr>
              <a:t>目的网络地址</a:t>
            </a:r>
            <a:r>
              <a:rPr lang="zh-CN" altLang="en-US" dirty="0"/>
              <a:t>就能确定下一跳路由器，这样做的结果是：</a:t>
            </a:r>
          </a:p>
          <a:p>
            <a:r>
              <a:rPr lang="en-US" altLang="zh-CN" dirty="0" smtClean="0"/>
              <a:t>IP </a:t>
            </a:r>
            <a:r>
              <a:rPr lang="zh-CN" altLang="en-US" dirty="0"/>
              <a:t>数据报最终一定可以找到目的主机所在目的网络上的路由器（可能要通过多次的</a:t>
            </a:r>
            <a:r>
              <a:rPr lang="zh-CN" altLang="en-US" dirty="0">
                <a:solidFill>
                  <a:srgbClr val="FF0000"/>
                </a:solidFill>
              </a:rPr>
              <a:t>间接交付</a:t>
            </a:r>
            <a:r>
              <a:rPr lang="zh-CN" altLang="en-US" dirty="0"/>
              <a:t>）。</a:t>
            </a:r>
          </a:p>
          <a:p>
            <a:r>
              <a:rPr lang="zh-CN" altLang="en-US" dirty="0" smtClean="0"/>
              <a:t>只有</a:t>
            </a:r>
            <a:r>
              <a:rPr lang="zh-CN" altLang="en-US" dirty="0"/>
              <a:t>到达最后一个路由器时，才试图向目的主机进行</a:t>
            </a:r>
            <a:r>
              <a:rPr lang="zh-CN" altLang="en-US" dirty="0">
                <a:solidFill>
                  <a:srgbClr val="FF0000"/>
                </a:solidFill>
              </a:rPr>
              <a:t>直接交付。 </a:t>
            </a:r>
          </a:p>
        </p:txBody>
      </p:sp>
    </p:spTree>
    <p:extLst>
      <p:ext uri="{BB962C8B-B14F-4D97-AF65-F5344CB8AC3E}">
        <p14:creationId xmlns:p14="http://schemas.microsoft.com/office/powerpoint/2010/main" xmlns="" val="87153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305" name="Rectangle 41"/>
          <p:cNvSpPr>
            <a:spLocks noGrp="1" noChangeArrowheads="1"/>
          </p:cNvSpPr>
          <p:nvPr>
            <p:ph type="title"/>
          </p:nvPr>
        </p:nvSpPr>
        <p:spPr/>
        <p:txBody>
          <a:bodyPr/>
          <a:lstStyle/>
          <a:p>
            <a:pPr algn="ctr"/>
            <a:r>
              <a:rPr lang="zh-CN" altLang="en-US" dirty="0"/>
              <a:t>特定主机路由 </a:t>
            </a:r>
          </a:p>
        </p:txBody>
      </p:sp>
      <p:sp>
        <p:nvSpPr>
          <p:cNvPr id="395306" name="Rectangle 42"/>
          <p:cNvSpPr>
            <a:spLocks noGrp="1" noChangeArrowheads="1"/>
          </p:cNvSpPr>
          <p:nvPr>
            <p:ph idx="1"/>
          </p:nvPr>
        </p:nvSpPr>
        <p:spPr/>
        <p:txBody>
          <a:bodyPr/>
          <a:lstStyle/>
          <a:p>
            <a:r>
              <a:rPr lang="zh-CN" altLang="zh-CN" dirty="0"/>
              <a:t>虽然互联网所有的分组转发都是</a:t>
            </a:r>
            <a:r>
              <a:rPr lang="zh-CN" altLang="zh-CN" dirty="0">
                <a:solidFill>
                  <a:srgbClr val="FF0000"/>
                </a:solidFill>
              </a:rPr>
              <a:t>基于目的主机所在的网络，</a:t>
            </a:r>
            <a:r>
              <a:rPr lang="zh-CN" altLang="zh-CN" dirty="0" smtClean="0"/>
              <a:t>但</a:t>
            </a:r>
            <a:r>
              <a:rPr lang="zh-CN" altLang="en-US" dirty="0" smtClean="0"/>
              <a:t>也</a:t>
            </a:r>
            <a:r>
              <a:rPr lang="zh-CN" altLang="zh-CN" dirty="0" smtClean="0"/>
              <a:t>允</a:t>
            </a:r>
            <a:r>
              <a:rPr lang="zh-CN" altLang="zh-CN" dirty="0"/>
              <a:t>许有这样的特例，</a:t>
            </a:r>
            <a:r>
              <a:rPr lang="zh-CN" altLang="zh-CN" dirty="0" smtClean="0"/>
              <a:t>即</a:t>
            </a:r>
            <a:r>
              <a:rPr lang="zh-CN" altLang="en-US" dirty="0" smtClean="0"/>
              <a:t>为</a:t>
            </a:r>
            <a:r>
              <a:rPr lang="zh-CN" altLang="zh-CN" dirty="0" smtClean="0"/>
              <a:t>特定</a:t>
            </a:r>
            <a:r>
              <a:rPr lang="zh-CN" altLang="zh-CN" dirty="0"/>
              <a:t>的目的主机指明一个</a:t>
            </a:r>
            <a:r>
              <a:rPr lang="zh-CN" altLang="zh-CN" dirty="0" smtClean="0"/>
              <a:t>路由</a:t>
            </a:r>
            <a:r>
              <a:rPr lang="zh-CN" altLang="en-US" dirty="0" smtClean="0"/>
              <a:t>。</a:t>
            </a:r>
            <a:endParaRPr lang="en-US" altLang="zh-CN" dirty="0" smtClean="0"/>
          </a:p>
          <a:p>
            <a:r>
              <a:rPr lang="zh-CN" altLang="en-US" dirty="0" smtClean="0"/>
              <a:t>采用</a:t>
            </a:r>
            <a:r>
              <a:rPr lang="zh-CN" altLang="en-US" dirty="0">
                <a:solidFill>
                  <a:srgbClr val="FF0000"/>
                </a:solidFill>
              </a:rPr>
              <a:t>特定主机路由</a:t>
            </a:r>
            <a:r>
              <a:rPr lang="zh-CN" altLang="en-US" dirty="0"/>
              <a:t>可使网络管理人员能更方便地控制网络和测试网络，同时也可在需要考虑某种安全问题时采用这种特定主机路由。 </a:t>
            </a:r>
          </a:p>
        </p:txBody>
      </p:sp>
      <p:sp>
        <p:nvSpPr>
          <p:cNvPr id="395266" name="Rectangle 2"/>
          <p:cNvSpPr>
            <a:spLocks noChangeArrowheads="1"/>
          </p:cNvSpPr>
          <p:nvPr/>
        </p:nvSpPr>
        <p:spPr bwMode="auto">
          <a:xfrm>
            <a:off x="2"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
        <p:nvSpPr>
          <p:cNvPr id="395267" name="Rectangle 3"/>
          <p:cNvSpPr>
            <a:spLocks noChangeArrowheads="1"/>
          </p:cNvSpPr>
          <p:nvPr/>
        </p:nvSpPr>
        <p:spPr bwMode="auto">
          <a:xfrm>
            <a:off x="2" y="30538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
        <p:nvSpPr>
          <p:cNvPr id="395268" name="Rectangle 4"/>
          <p:cNvSpPr>
            <a:spLocks noChangeArrowheads="1"/>
          </p:cNvSpPr>
          <p:nvPr/>
        </p:nvSpPr>
        <p:spPr bwMode="auto">
          <a:xfrm>
            <a:off x="2"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
        <p:nvSpPr>
          <p:cNvPr id="395269" name="Rectangle 5"/>
          <p:cNvSpPr>
            <a:spLocks noChangeArrowheads="1"/>
          </p:cNvSpPr>
          <p:nvPr/>
        </p:nvSpPr>
        <p:spPr bwMode="auto">
          <a:xfrm>
            <a:off x="2" y="305859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
        <p:nvSpPr>
          <p:cNvPr id="395271" name="Rectangle 7"/>
          <p:cNvSpPr>
            <a:spLocks noChangeArrowheads="1"/>
          </p:cNvSpPr>
          <p:nvPr/>
        </p:nvSpPr>
        <p:spPr bwMode="auto">
          <a:xfrm>
            <a:off x="2" y="307764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
        <p:nvSpPr>
          <p:cNvPr id="395272" name="Rectangle 8"/>
          <p:cNvSpPr>
            <a:spLocks noChangeArrowheads="1"/>
          </p:cNvSpPr>
          <p:nvPr/>
        </p:nvSpPr>
        <p:spPr bwMode="auto">
          <a:xfrm>
            <a:off x="2"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xmlns="" val="767960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530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p:txBody>
          <a:bodyPr/>
          <a:lstStyle/>
          <a:p>
            <a:pPr algn="ctr"/>
            <a:r>
              <a:rPr lang="zh-CN" altLang="en-US" dirty="0"/>
              <a:t>默认</a:t>
            </a:r>
            <a:r>
              <a:rPr lang="zh-CN" altLang="en-US" dirty="0" smtClean="0"/>
              <a:t>路由 </a:t>
            </a:r>
            <a:r>
              <a:rPr lang="en-US" altLang="zh-CN" dirty="0" smtClean="0"/>
              <a:t>(</a:t>
            </a:r>
            <a:r>
              <a:rPr lang="en-US" altLang="zh-CN" dirty="0"/>
              <a:t>default route)</a:t>
            </a:r>
          </a:p>
        </p:txBody>
      </p:sp>
      <p:sp>
        <p:nvSpPr>
          <p:cNvPr id="980995" name="Rectangle 3"/>
          <p:cNvSpPr>
            <a:spLocks noGrp="1" noChangeArrowheads="1"/>
          </p:cNvSpPr>
          <p:nvPr>
            <p:ph idx="1"/>
          </p:nvPr>
        </p:nvSpPr>
        <p:spPr/>
        <p:txBody>
          <a:bodyPr/>
          <a:lstStyle/>
          <a:p>
            <a:pPr>
              <a:lnSpc>
                <a:spcPct val="100000"/>
              </a:lnSpc>
            </a:pPr>
            <a:r>
              <a:rPr lang="zh-CN" altLang="en-US" dirty="0"/>
              <a:t>路由器还可采用</a:t>
            </a:r>
            <a:r>
              <a:rPr lang="zh-CN" altLang="en-US" dirty="0">
                <a:solidFill>
                  <a:srgbClr val="FF0000"/>
                </a:solidFill>
              </a:rPr>
              <a:t>默认路由</a:t>
            </a:r>
            <a:r>
              <a:rPr lang="zh-CN" altLang="en-US" dirty="0"/>
              <a:t>以</a:t>
            </a:r>
            <a:r>
              <a:rPr lang="zh-CN" altLang="en-US" dirty="0">
                <a:solidFill>
                  <a:srgbClr val="FF0000"/>
                </a:solidFill>
              </a:rPr>
              <a:t>减少路由表所占用的空间和搜索路由表所用的时间。</a:t>
            </a:r>
          </a:p>
          <a:p>
            <a:pPr>
              <a:lnSpc>
                <a:spcPct val="100000"/>
              </a:lnSpc>
            </a:pPr>
            <a:r>
              <a:rPr lang="zh-CN" altLang="en-US" dirty="0"/>
              <a:t>这种转发方式在一个网络只有很少的对外连接时是很有用的。</a:t>
            </a:r>
          </a:p>
          <a:p>
            <a:pPr>
              <a:lnSpc>
                <a:spcPct val="100000"/>
              </a:lnSpc>
            </a:pPr>
            <a:r>
              <a:rPr lang="zh-CN" altLang="en-US" dirty="0"/>
              <a:t>默认路由在主机发送 </a:t>
            </a:r>
            <a:r>
              <a:rPr lang="en-US" altLang="zh-CN" dirty="0"/>
              <a:t>IP </a:t>
            </a:r>
            <a:r>
              <a:rPr lang="zh-CN" altLang="en-US" dirty="0"/>
              <a:t>数据报时往往更能显示出它的好处。</a:t>
            </a:r>
          </a:p>
          <a:p>
            <a:pPr>
              <a:lnSpc>
                <a:spcPct val="100000"/>
              </a:lnSpc>
            </a:pPr>
            <a:r>
              <a:rPr lang="zh-CN" altLang="en-US" dirty="0"/>
              <a:t>如果一个主机连接在一个小网络上，而这个网络只用一个路由器</a:t>
            </a:r>
            <a:r>
              <a:rPr lang="zh-CN" altLang="en-US" dirty="0" smtClean="0"/>
              <a:t>和</a:t>
            </a:r>
            <a:r>
              <a:rPr lang="zh-CN" altLang="en-US" dirty="0"/>
              <a:t>互联</a:t>
            </a:r>
            <a:r>
              <a:rPr lang="zh-CN" altLang="en-US" dirty="0" smtClean="0"/>
              <a:t>网</a:t>
            </a:r>
            <a:r>
              <a:rPr lang="zh-CN" altLang="en-US" dirty="0"/>
              <a:t>连接，那么在这种情况下使用默认路由是非常合适的。 </a:t>
            </a:r>
          </a:p>
        </p:txBody>
      </p:sp>
    </p:spTree>
    <p:extLst>
      <p:ext uri="{BB962C8B-B14F-4D97-AF65-F5344CB8AC3E}">
        <p14:creationId xmlns:p14="http://schemas.microsoft.com/office/powerpoint/2010/main" xmlns="" val="3282080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4" name="Line 4"/>
          <p:cNvSpPr>
            <a:spLocks noChangeShapeType="1"/>
          </p:cNvSpPr>
          <p:nvPr/>
        </p:nvSpPr>
        <p:spPr bwMode="auto">
          <a:xfrm flipV="1">
            <a:off x="5558367" y="3008857"/>
            <a:ext cx="748110" cy="37306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045" name="Line 5"/>
          <p:cNvSpPr>
            <a:spLocks noChangeShapeType="1"/>
          </p:cNvSpPr>
          <p:nvPr/>
        </p:nvSpPr>
        <p:spPr bwMode="auto">
          <a:xfrm flipV="1">
            <a:off x="5025231" y="3473994"/>
            <a:ext cx="428229" cy="37306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046" name="Line 6"/>
          <p:cNvSpPr>
            <a:spLocks noChangeShapeType="1"/>
          </p:cNvSpPr>
          <p:nvPr/>
        </p:nvSpPr>
        <p:spPr bwMode="auto">
          <a:xfrm flipV="1">
            <a:off x="5365750" y="4085187"/>
            <a:ext cx="1226212" cy="2222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047" name="Line 7"/>
          <p:cNvSpPr>
            <a:spLocks noChangeShapeType="1"/>
          </p:cNvSpPr>
          <p:nvPr/>
        </p:nvSpPr>
        <p:spPr bwMode="auto">
          <a:xfrm flipH="1">
            <a:off x="3958960" y="4218532"/>
            <a:ext cx="639763" cy="65246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048" name="Line 8"/>
          <p:cNvSpPr>
            <a:spLocks noChangeShapeType="1"/>
          </p:cNvSpPr>
          <p:nvPr/>
        </p:nvSpPr>
        <p:spPr bwMode="auto">
          <a:xfrm>
            <a:off x="5025234" y="4310607"/>
            <a:ext cx="319881" cy="65246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049" name="Line 9"/>
          <p:cNvSpPr>
            <a:spLocks noChangeShapeType="1"/>
          </p:cNvSpPr>
          <p:nvPr/>
        </p:nvSpPr>
        <p:spPr bwMode="auto">
          <a:xfrm flipV="1">
            <a:off x="3530733" y="4126462"/>
            <a:ext cx="854736" cy="92075"/>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pic>
        <p:nvPicPr>
          <p:cNvPr id="983069" name="Picture 29"/>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73342" y="3994694"/>
            <a:ext cx="557213" cy="27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983071" name="Text Box 31"/>
          <p:cNvSpPr txBox="1">
            <a:spLocks noChangeArrowheads="1"/>
          </p:cNvSpPr>
          <p:nvPr/>
        </p:nvSpPr>
        <p:spPr bwMode="auto">
          <a:xfrm>
            <a:off x="5836973" y="3620045"/>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0000CC"/>
                </a:solidFill>
                <a:ea typeface="黑体" pitchFamily="2" charset="-122"/>
              </a:rPr>
              <a:t>R</a:t>
            </a:r>
            <a:r>
              <a:rPr lang="en-US" altLang="zh-CN" sz="2000" b="1" baseline="-25000">
                <a:solidFill>
                  <a:srgbClr val="0000CC"/>
                </a:solidFill>
                <a:ea typeface="黑体" pitchFamily="2" charset="-122"/>
              </a:rPr>
              <a:t>1</a:t>
            </a:r>
          </a:p>
        </p:txBody>
      </p:sp>
      <p:graphicFrame>
        <p:nvGraphicFramePr>
          <p:cNvPr id="983072" name="Object 32"/>
          <p:cNvGraphicFramePr>
            <a:graphicFrameLocks noChangeAspect="1"/>
          </p:cNvGraphicFramePr>
          <p:nvPr>
            <p:extLst>
              <p:ext uri="{D42A27DB-BD31-4B8C-83A1-F6EECF244321}">
                <p14:modId xmlns:p14="http://schemas.microsoft.com/office/powerpoint/2010/main" xmlns="" val="2542142939"/>
              </p:ext>
            </p:extLst>
          </p:nvPr>
        </p:nvGraphicFramePr>
        <p:xfrm>
          <a:off x="6519863" y="3335342"/>
          <a:ext cx="3306762" cy="1963737"/>
        </p:xfrm>
        <a:graphic>
          <a:graphicData uri="http://schemas.openxmlformats.org/presentationml/2006/ole">
            <p:oleObj spid="_x0000_s1026" name="Visio" r:id="rId5" imgW="1689885" imgH="964337" progId="">
              <p:embed/>
            </p:oleObj>
          </a:graphicData>
        </a:graphic>
      </p:graphicFrame>
      <p:sp>
        <p:nvSpPr>
          <p:cNvPr id="983073" name="Text Box 33"/>
          <p:cNvSpPr txBox="1">
            <a:spLocks noChangeArrowheads="1"/>
          </p:cNvSpPr>
          <p:nvPr/>
        </p:nvSpPr>
        <p:spPr bwMode="auto">
          <a:xfrm>
            <a:off x="7587721" y="3980411"/>
            <a:ext cx="111280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dirty="0">
                <a:solidFill>
                  <a:srgbClr val="0000CC"/>
                </a:solidFill>
                <a:ea typeface="黑体" pitchFamily="2" charset="-122"/>
              </a:rPr>
              <a:t>互联网</a:t>
            </a:r>
            <a:endParaRPr lang="zh-CN" altLang="en-US" sz="2400" b="1" baseline="-25000" dirty="0">
              <a:solidFill>
                <a:srgbClr val="0000CC"/>
              </a:solidFill>
              <a:ea typeface="黑体" pitchFamily="2" charset="-122"/>
            </a:endParaRPr>
          </a:p>
        </p:txBody>
      </p:sp>
      <p:pic>
        <p:nvPicPr>
          <p:cNvPr id="983074" name="Picture 34"/>
          <p:cNvPicPr>
            <a:picLocks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133581" y="4775744"/>
            <a:ext cx="488421" cy="446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83080" name="Text Box 40"/>
          <p:cNvSpPr txBox="1">
            <a:spLocks noChangeArrowheads="1"/>
          </p:cNvSpPr>
          <p:nvPr/>
        </p:nvSpPr>
        <p:spPr bwMode="auto">
          <a:xfrm>
            <a:off x="987203" y="2915198"/>
            <a:ext cx="111280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zh-CN" altLang="en-US" sz="2400" b="1">
                <a:solidFill>
                  <a:srgbClr val="0000CC"/>
                </a:solidFill>
                <a:ea typeface="黑体" pitchFamily="2" charset="-122"/>
              </a:rPr>
              <a:t>路由表</a:t>
            </a:r>
            <a:endParaRPr lang="zh-CN" altLang="en-US" sz="2400" b="1" baseline="-25000">
              <a:solidFill>
                <a:srgbClr val="0000CC"/>
              </a:solidFill>
              <a:ea typeface="黑体" pitchFamily="2" charset="-122"/>
            </a:endParaRPr>
          </a:p>
        </p:txBody>
      </p:sp>
      <p:sp>
        <p:nvSpPr>
          <p:cNvPr id="983081" name="Freeform 41"/>
          <p:cNvSpPr>
            <a:spLocks/>
          </p:cNvSpPr>
          <p:nvPr/>
        </p:nvSpPr>
        <p:spPr bwMode="auto">
          <a:xfrm>
            <a:off x="2720752" y="3426369"/>
            <a:ext cx="689596" cy="1462088"/>
          </a:xfrm>
          <a:custGeom>
            <a:avLst/>
            <a:gdLst>
              <a:gd name="T0" fmla="*/ 4 w 368"/>
              <a:gd name="T1" fmla="*/ 0 h 524"/>
              <a:gd name="T2" fmla="*/ 368 w 368"/>
              <a:gd name="T3" fmla="*/ 256 h 524"/>
              <a:gd name="T4" fmla="*/ 367 w 368"/>
              <a:gd name="T5" fmla="*/ 277 h 524"/>
              <a:gd name="T6" fmla="*/ 0 w 368"/>
              <a:gd name="T7" fmla="*/ 524 h 524"/>
              <a:gd name="T8" fmla="*/ 4 w 368"/>
              <a:gd name="T9" fmla="*/ 0 h 524"/>
            </a:gdLst>
            <a:ahLst/>
            <a:cxnLst>
              <a:cxn ang="0">
                <a:pos x="T0" y="T1"/>
              </a:cxn>
              <a:cxn ang="0">
                <a:pos x="T2" y="T3"/>
              </a:cxn>
              <a:cxn ang="0">
                <a:pos x="T4" y="T5"/>
              </a:cxn>
              <a:cxn ang="0">
                <a:pos x="T6" y="T7"/>
              </a:cxn>
              <a:cxn ang="0">
                <a:pos x="T8" y="T9"/>
              </a:cxn>
            </a:cxnLst>
            <a:rect l="0" t="0" r="r" b="b"/>
            <a:pathLst>
              <a:path w="368" h="524">
                <a:moveTo>
                  <a:pt x="4" y="0"/>
                </a:moveTo>
                <a:lnTo>
                  <a:pt x="368" y="256"/>
                </a:lnTo>
                <a:lnTo>
                  <a:pt x="367" y="277"/>
                </a:lnTo>
                <a:lnTo>
                  <a:pt x="0" y="524"/>
                </a:lnTo>
                <a:lnTo>
                  <a:pt x="4" y="0"/>
                </a:lnTo>
                <a:close/>
              </a:path>
            </a:pathLst>
          </a:custGeom>
          <a:gradFill>
            <a:gsLst>
              <a:gs pos="0">
                <a:srgbClr val="FFFF66"/>
              </a:gs>
              <a:gs pos="100000">
                <a:schemeClr val="bg1">
                  <a:lumMod val="65000"/>
                </a:schemeClr>
              </a:gs>
            </a:gsLst>
            <a:lin ang="0" scaled="0"/>
          </a:gradFill>
          <a:ln>
            <a:noFill/>
          </a:ln>
          <a:effectLs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pic>
        <p:nvPicPr>
          <p:cNvPr id="983082" name="Picture 42"/>
          <p:cNvPicPr>
            <a:picLocks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319200" y="3847057"/>
            <a:ext cx="488421" cy="444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83083" name="Picture 43"/>
          <p:cNvPicPr>
            <a:picLocks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745706" y="4683669"/>
            <a:ext cx="488421" cy="444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4" name="Group 44"/>
          <p:cNvGrpSpPr>
            <a:grpSpLocks/>
          </p:cNvGrpSpPr>
          <p:nvPr/>
        </p:nvGrpSpPr>
        <p:grpSpPr bwMode="auto">
          <a:xfrm>
            <a:off x="5773341" y="2637387"/>
            <a:ext cx="1183217" cy="701675"/>
            <a:chOff x="1776" y="2768"/>
            <a:chExt cx="1824" cy="736"/>
          </a:xfrm>
          <a:solidFill>
            <a:schemeClr val="bg1">
              <a:lumMod val="75000"/>
            </a:schemeClr>
          </a:solidFill>
        </p:grpSpPr>
        <p:grpSp>
          <p:nvGrpSpPr>
            <p:cNvPr id="5" name="Group 45"/>
            <p:cNvGrpSpPr>
              <a:grpSpLocks/>
            </p:cNvGrpSpPr>
            <p:nvPr/>
          </p:nvGrpSpPr>
          <p:grpSpPr bwMode="auto">
            <a:xfrm>
              <a:off x="1787" y="2783"/>
              <a:ext cx="1813" cy="721"/>
              <a:chOff x="1787" y="2783"/>
              <a:chExt cx="1813" cy="721"/>
            </a:xfrm>
            <a:grpFill/>
          </p:grpSpPr>
          <p:sp>
            <p:nvSpPr>
              <p:cNvPr id="983086"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087"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088"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089"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090"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091"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092"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093"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094"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sp>
          <p:nvSpPr>
            <p:cNvPr id="983095"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096"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097"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098"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099"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100"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101"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102"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983103"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sp>
        <p:nvSpPr>
          <p:cNvPr id="983104" name="Text Box 64"/>
          <p:cNvSpPr txBox="1">
            <a:spLocks noChangeArrowheads="1"/>
          </p:cNvSpPr>
          <p:nvPr/>
        </p:nvSpPr>
        <p:spPr bwMode="auto">
          <a:xfrm>
            <a:off x="6081184" y="2727870"/>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0000CC"/>
                </a:solidFill>
                <a:ea typeface="黑体" pitchFamily="2" charset="-122"/>
              </a:rPr>
              <a:t>N</a:t>
            </a:r>
            <a:r>
              <a:rPr lang="en-US" altLang="zh-CN" sz="2000" b="1" baseline="-25000">
                <a:solidFill>
                  <a:srgbClr val="0000CC"/>
                </a:solidFill>
                <a:ea typeface="黑体" pitchFamily="2" charset="-122"/>
              </a:rPr>
              <a:t>2</a:t>
            </a:r>
          </a:p>
        </p:txBody>
      </p:sp>
      <p:pic>
        <p:nvPicPr>
          <p:cNvPr id="983105" name="Picture 6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238485" y="3289849"/>
            <a:ext cx="558933" cy="277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983106" name="Text Box 66"/>
          <p:cNvSpPr txBox="1">
            <a:spLocks noChangeArrowheads="1"/>
          </p:cNvSpPr>
          <p:nvPr/>
        </p:nvSpPr>
        <p:spPr bwMode="auto">
          <a:xfrm>
            <a:off x="4982237" y="2875508"/>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0000CC"/>
                </a:solidFill>
                <a:ea typeface="黑体" pitchFamily="2" charset="-122"/>
              </a:rPr>
              <a:t>R</a:t>
            </a:r>
            <a:r>
              <a:rPr lang="en-US" altLang="zh-CN" sz="2000" b="1" baseline="-25000">
                <a:solidFill>
                  <a:srgbClr val="0000CC"/>
                </a:solidFill>
                <a:ea typeface="黑体" pitchFamily="2" charset="-122"/>
              </a:rPr>
              <a:t>2</a:t>
            </a:r>
          </a:p>
        </p:txBody>
      </p:sp>
      <p:sp>
        <p:nvSpPr>
          <p:cNvPr id="983109" name="Text Box 69"/>
          <p:cNvSpPr txBox="1">
            <a:spLocks noChangeArrowheads="1"/>
          </p:cNvSpPr>
          <p:nvPr/>
        </p:nvSpPr>
        <p:spPr bwMode="auto">
          <a:xfrm>
            <a:off x="428497" y="1124744"/>
            <a:ext cx="5892655" cy="1569660"/>
          </a:xfrm>
          <a:prstGeom prst="rect">
            <a:avLst/>
          </a:prstGeom>
          <a:solidFill>
            <a:srgbClr val="66FF66"/>
          </a:solidFill>
          <a:ln>
            <a:solidFill>
              <a:srgbClr val="000099"/>
            </a:solidFill>
          </a:ln>
          <a:effectLst/>
          <a:extLst/>
        </p:spPr>
        <p:txBody>
          <a:bodyPr wrap="square">
            <a:spAutoFit/>
          </a:bodyPr>
          <a:lstStyle/>
          <a:p>
            <a:pPr algn="ctr" eaLnBrk="0" fontAlgn="base" hangingPunct="0">
              <a:spcBef>
                <a:spcPct val="0"/>
              </a:spcBef>
              <a:spcAft>
                <a:spcPct val="0"/>
              </a:spcAft>
            </a:pPr>
            <a:r>
              <a:rPr lang="zh-CN" altLang="en-US" sz="2400" b="1" dirty="0">
                <a:solidFill>
                  <a:srgbClr val="000066"/>
                </a:solidFill>
                <a:ea typeface="黑体" pitchFamily="2" charset="-122"/>
              </a:rPr>
              <a:t>只要目的网络不是 </a:t>
            </a:r>
            <a:r>
              <a:rPr lang="en-US" altLang="zh-CN" sz="2400" b="1" dirty="0">
                <a:solidFill>
                  <a:srgbClr val="000066"/>
                </a:solidFill>
                <a:ea typeface="黑体" pitchFamily="2" charset="-122"/>
              </a:rPr>
              <a:t>N</a:t>
            </a:r>
            <a:r>
              <a:rPr lang="en-US" altLang="zh-CN" sz="2400" b="1" baseline="-25000" dirty="0">
                <a:solidFill>
                  <a:srgbClr val="000066"/>
                </a:solidFill>
                <a:ea typeface="黑体" pitchFamily="2" charset="-122"/>
              </a:rPr>
              <a:t>1 </a:t>
            </a:r>
            <a:r>
              <a:rPr lang="zh-CN" altLang="en-US" sz="2400" b="1" dirty="0">
                <a:solidFill>
                  <a:srgbClr val="000066"/>
                </a:solidFill>
                <a:ea typeface="黑体" pitchFamily="2" charset="-122"/>
              </a:rPr>
              <a:t>和 </a:t>
            </a:r>
            <a:r>
              <a:rPr lang="en-US" altLang="zh-CN" sz="2400" b="1" dirty="0">
                <a:solidFill>
                  <a:srgbClr val="000066"/>
                </a:solidFill>
                <a:ea typeface="黑体" pitchFamily="2" charset="-122"/>
              </a:rPr>
              <a:t>N</a:t>
            </a:r>
            <a:r>
              <a:rPr lang="en-US" altLang="zh-CN" sz="2400" b="1" baseline="-25000" dirty="0">
                <a:solidFill>
                  <a:srgbClr val="000066"/>
                </a:solidFill>
                <a:ea typeface="黑体" pitchFamily="2" charset="-122"/>
              </a:rPr>
              <a:t>2</a:t>
            </a:r>
            <a:r>
              <a:rPr lang="zh-CN" altLang="en-US" sz="2400" b="1" dirty="0">
                <a:solidFill>
                  <a:srgbClr val="000066"/>
                </a:solidFill>
                <a:ea typeface="黑体" pitchFamily="2" charset="-122"/>
              </a:rPr>
              <a:t>，</a:t>
            </a:r>
            <a:endParaRPr lang="en-US" altLang="zh-CN" sz="2400" b="1" dirty="0">
              <a:solidFill>
                <a:srgbClr val="000066"/>
              </a:solidFill>
              <a:ea typeface="黑体" pitchFamily="2" charset="-122"/>
            </a:endParaRPr>
          </a:p>
          <a:p>
            <a:pPr algn="ctr" eaLnBrk="0" fontAlgn="base" hangingPunct="0">
              <a:spcBef>
                <a:spcPct val="0"/>
              </a:spcBef>
              <a:spcAft>
                <a:spcPct val="0"/>
              </a:spcAft>
            </a:pPr>
            <a:r>
              <a:rPr lang="zh-CN" altLang="en-US" sz="2400" b="1" dirty="0">
                <a:solidFill>
                  <a:srgbClr val="000066"/>
                </a:solidFill>
                <a:ea typeface="黑体" pitchFamily="2" charset="-122"/>
              </a:rPr>
              <a:t>就一律选择默认路由，</a:t>
            </a:r>
          </a:p>
          <a:p>
            <a:pPr algn="ctr" eaLnBrk="0" fontAlgn="base" hangingPunct="0">
              <a:spcBef>
                <a:spcPct val="0"/>
              </a:spcBef>
              <a:spcAft>
                <a:spcPct val="0"/>
              </a:spcAft>
            </a:pPr>
            <a:r>
              <a:rPr lang="zh-CN" altLang="en-US" sz="2400" b="1" dirty="0">
                <a:solidFill>
                  <a:srgbClr val="000066"/>
                </a:solidFill>
                <a:ea typeface="黑体" pitchFamily="2" charset="-122"/>
              </a:rPr>
              <a:t>把数据报先间接交付路由器 </a:t>
            </a:r>
            <a:r>
              <a:rPr lang="en-US" altLang="zh-CN" sz="2400" b="1" dirty="0">
                <a:solidFill>
                  <a:srgbClr val="000066"/>
                </a:solidFill>
                <a:ea typeface="黑体" pitchFamily="2" charset="-122"/>
              </a:rPr>
              <a:t>R</a:t>
            </a:r>
            <a:r>
              <a:rPr lang="en-US" altLang="zh-CN" sz="2400" b="1" baseline="-25000" dirty="0">
                <a:solidFill>
                  <a:srgbClr val="000066"/>
                </a:solidFill>
                <a:ea typeface="黑体" pitchFamily="2" charset="-122"/>
              </a:rPr>
              <a:t>1</a:t>
            </a:r>
            <a:r>
              <a:rPr lang="zh-CN" altLang="en-US" sz="2400" b="1" dirty="0">
                <a:solidFill>
                  <a:srgbClr val="000066"/>
                </a:solidFill>
                <a:ea typeface="黑体" pitchFamily="2" charset="-122"/>
              </a:rPr>
              <a:t>，</a:t>
            </a:r>
          </a:p>
          <a:p>
            <a:pPr algn="ctr" eaLnBrk="0" fontAlgn="base" hangingPunct="0">
              <a:spcBef>
                <a:spcPct val="0"/>
              </a:spcBef>
              <a:spcAft>
                <a:spcPct val="0"/>
              </a:spcAft>
            </a:pPr>
            <a:r>
              <a:rPr lang="zh-CN" altLang="en-US" sz="2400" b="1" dirty="0">
                <a:solidFill>
                  <a:srgbClr val="000066"/>
                </a:solidFill>
                <a:ea typeface="黑体" pitchFamily="2" charset="-122"/>
              </a:rPr>
              <a:t>让 </a:t>
            </a:r>
            <a:r>
              <a:rPr lang="en-US" altLang="zh-CN" sz="2400" b="1" dirty="0">
                <a:solidFill>
                  <a:srgbClr val="000066"/>
                </a:solidFill>
                <a:ea typeface="黑体" pitchFamily="2" charset="-122"/>
              </a:rPr>
              <a:t>R</a:t>
            </a:r>
            <a:r>
              <a:rPr lang="en-US" altLang="zh-CN" sz="2400" b="1" baseline="-25000" dirty="0">
                <a:solidFill>
                  <a:srgbClr val="000066"/>
                </a:solidFill>
                <a:ea typeface="黑体" pitchFamily="2" charset="-122"/>
              </a:rPr>
              <a:t>1 </a:t>
            </a:r>
            <a:r>
              <a:rPr lang="zh-CN" altLang="en-US" sz="2400" b="1" dirty="0">
                <a:solidFill>
                  <a:srgbClr val="000066"/>
                </a:solidFill>
                <a:ea typeface="黑体" pitchFamily="2" charset="-122"/>
              </a:rPr>
              <a:t>再转发给下一个路由器。 </a:t>
            </a:r>
          </a:p>
        </p:txBody>
      </p:sp>
      <p:sp>
        <p:nvSpPr>
          <p:cNvPr id="2" name="标题 1"/>
          <p:cNvSpPr>
            <a:spLocks noGrp="1"/>
          </p:cNvSpPr>
          <p:nvPr>
            <p:ph type="title"/>
          </p:nvPr>
        </p:nvSpPr>
        <p:spPr/>
        <p:txBody>
          <a:bodyPr/>
          <a:lstStyle/>
          <a:p>
            <a:pPr algn="ctr"/>
            <a:r>
              <a:rPr lang="zh-CN" altLang="en-US" dirty="0" smtClean="0"/>
              <a:t>默认路由举例</a:t>
            </a:r>
            <a:endParaRPr lang="zh-CN" altLang="en-US" dirty="0"/>
          </a:p>
        </p:txBody>
      </p:sp>
      <p:grpSp>
        <p:nvGrpSpPr>
          <p:cNvPr id="6" name="Group 44"/>
          <p:cNvGrpSpPr>
            <a:grpSpLocks/>
          </p:cNvGrpSpPr>
          <p:nvPr/>
        </p:nvGrpSpPr>
        <p:grpSpPr bwMode="auto">
          <a:xfrm>
            <a:off x="4089599" y="3572419"/>
            <a:ext cx="1439467" cy="917947"/>
            <a:chOff x="1776" y="2768"/>
            <a:chExt cx="1824" cy="736"/>
          </a:xfrm>
          <a:solidFill>
            <a:schemeClr val="bg1">
              <a:lumMod val="75000"/>
            </a:schemeClr>
          </a:solidFill>
        </p:grpSpPr>
        <p:grpSp>
          <p:nvGrpSpPr>
            <p:cNvPr id="7" name="Group 45"/>
            <p:cNvGrpSpPr>
              <a:grpSpLocks/>
            </p:cNvGrpSpPr>
            <p:nvPr/>
          </p:nvGrpSpPr>
          <p:grpSpPr bwMode="auto">
            <a:xfrm>
              <a:off x="1787" y="2783"/>
              <a:ext cx="1813" cy="721"/>
              <a:chOff x="1787" y="2783"/>
              <a:chExt cx="1813" cy="721"/>
            </a:xfrm>
            <a:grpFill/>
          </p:grpSpPr>
          <p:sp>
            <p:nvSpPr>
              <p:cNvPr id="79"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80"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81"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82"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83"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84"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85"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86"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87"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sp>
          <p:nvSpPr>
            <p:cNvPr id="70"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71"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72"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73"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74"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75"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76"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77"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sp>
          <p:nvSpPr>
            <p:cNvPr id="78"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zh-CN" altLang="en-US" b="1">
                <a:solidFill>
                  <a:srgbClr val="0000CC"/>
                </a:solidFill>
                <a:ea typeface="黑体" pitchFamily="2" charset="-122"/>
              </a:endParaRPr>
            </a:p>
          </p:txBody>
        </p:sp>
      </p:grpSp>
      <p:sp>
        <p:nvSpPr>
          <p:cNvPr id="983070" name="Text Box 30"/>
          <p:cNvSpPr txBox="1">
            <a:spLocks noChangeArrowheads="1"/>
          </p:cNvSpPr>
          <p:nvPr/>
        </p:nvSpPr>
        <p:spPr bwMode="auto">
          <a:xfrm>
            <a:off x="4598723" y="3813719"/>
            <a:ext cx="46519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zh-CN" sz="2000" b="1">
                <a:solidFill>
                  <a:srgbClr val="0000CC"/>
                </a:solidFill>
                <a:ea typeface="黑体" pitchFamily="2" charset="-122"/>
              </a:rPr>
              <a:t>N</a:t>
            </a:r>
            <a:r>
              <a:rPr lang="en-US" altLang="zh-CN" sz="2000" b="1" baseline="-25000">
                <a:solidFill>
                  <a:srgbClr val="0000CC"/>
                </a:solidFill>
                <a:ea typeface="黑体" pitchFamily="2" charset="-122"/>
              </a:rPr>
              <a:t>1</a:t>
            </a:r>
          </a:p>
        </p:txBody>
      </p:sp>
      <p:sp>
        <p:nvSpPr>
          <p:cNvPr id="3" name="矩形 2"/>
          <p:cNvSpPr/>
          <p:nvPr/>
        </p:nvSpPr>
        <p:spPr>
          <a:xfrm>
            <a:off x="2144688" y="5517236"/>
            <a:ext cx="6494399" cy="461665"/>
          </a:xfrm>
          <a:prstGeom prst="rect">
            <a:avLst/>
          </a:prstGeom>
        </p:spPr>
        <p:txBody>
          <a:bodyPr wrap="square">
            <a:spAutoFit/>
          </a:bodyPr>
          <a:lstStyle/>
          <a:p>
            <a:pPr algn="ctr" eaLnBrk="0" fontAlgn="base" hangingPunct="0">
              <a:spcBef>
                <a:spcPct val="0"/>
              </a:spcBef>
              <a:spcAft>
                <a:spcPct val="0"/>
              </a:spcAft>
            </a:pPr>
            <a:r>
              <a:rPr lang="zh-CN" altLang="zh-CN" sz="2400" b="1" dirty="0">
                <a:solidFill>
                  <a:srgbClr val="000000"/>
                </a:solidFill>
                <a:ea typeface="黑体" pitchFamily="2" charset="-122"/>
              </a:rPr>
              <a:t>路由器</a:t>
            </a:r>
            <a:r>
              <a:rPr lang="en-US" altLang="zh-CN" sz="2400" b="1" dirty="0">
                <a:solidFill>
                  <a:srgbClr val="000000"/>
                </a:solidFill>
                <a:ea typeface="黑体" pitchFamily="2" charset="-122"/>
              </a:rPr>
              <a:t> R</a:t>
            </a:r>
            <a:r>
              <a:rPr lang="en-US" altLang="zh-CN" sz="2400" b="1" baseline="-25000" dirty="0">
                <a:solidFill>
                  <a:srgbClr val="000000"/>
                </a:solidFill>
                <a:ea typeface="黑体" pitchFamily="2" charset="-122"/>
              </a:rPr>
              <a:t>1 </a:t>
            </a:r>
            <a:r>
              <a:rPr lang="zh-CN" altLang="zh-CN" sz="2400" b="1" dirty="0">
                <a:solidFill>
                  <a:srgbClr val="000000"/>
                </a:solidFill>
                <a:ea typeface="黑体" pitchFamily="2" charset="-122"/>
              </a:rPr>
              <a:t>充当网络</a:t>
            </a:r>
            <a:r>
              <a:rPr lang="en-US" altLang="zh-CN" sz="2400" b="1" dirty="0">
                <a:solidFill>
                  <a:srgbClr val="000000"/>
                </a:solidFill>
                <a:ea typeface="黑体" pitchFamily="2" charset="-122"/>
              </a:rPr>
              <a:t> N</a:t>
            </a:r>
            <a:r>
              <a:rPr lang="en-US" altLang="zh-CN" sz="2400" b="1" baseline="-25000" dirty="0">
                <a:solidFill>
                  <a:srgbClr val="000000"/>
                </a:solidFill>
                <a:ea typeface="黑体" pitchFamily="2" charset="-122"/>
              </a:rPr>
              <a:t>1 </a:t>
            </a:r>
            <a:r>
              <a:rPr lang="zh-CN" altLang="zh-CN" sz="2400" b="1" dirty="0">
                <a:solidFill>
                  <a:srgbClr val="000000"/>
                </a:solidFill>
                <a:ea typeface="黑体" pitchFamily="2" charset="-122"/>
              </a:rPr>
              <a:t>的默认路由器</a:t>
            </a:r>
            <a:endParaRPr lang="zh-CN" altLang="en-US" sz="2400" b="1" dirty="0">
              <a:solidFill>
                <a:srgbClr val="000000"/>
              </a:solidFill>
              <a:ea typeface="黑体" pitchFamily="2" charset="-122"/>
            </a:endParaRPr>
          </a:p>
        </p:txBody>
      </p:sp>
      <p:sp>
        <p:nvSpPr>
          <p:cNvPr id="983076" name="Rectangle 36"/>
          <p:cNvSpPr>
            <a:spLocks noChangeArrowheads="1"/>
          </p:cNvSpPr>
          <p:nvPr/>
        </p:nvSpPr>
        <p:spPr bwMode="auto">
          <a:xfrm>
            <a:off x="374956" y="3431132"/>
            <a:ext cx="2345796" cy="1436687"/>
          </a:xfrm>
          <a:prstGeom prst="rect">
            <a:avLst/>
          </a:prstGeom>
          <a:solidFill>
            <a:srgbClr val="FFFF66"/>
          </a:solidFill>
          <a:ln w="19050">
            <a:solidFill>
              <a:schemeClr val="tx1"/>
            </a:solidFill>
            <a:miter lim="800000"/>
            <a:headEnd/>
            <a:tailEnd/>
          </a:ln>
          <a:effectLst/>
          <a:extLst/>
        </p:spPr>
        <p:txBody>
          <a:bodyPr wrap="none" anchor="ctr"/>
          <a:lstStyle/>
          <a:p>
            <a:pPr eaLnBrk="0" fontAlgn="base" hangingPunct="0">
              <a:spcBef>
                <a:spcPct val="0"/>
              </a:spcBef>
              <a:spcAft>
                <a:spcPct val="0"/>
              </a:spcAft>
            </a:pPr>
            <a:endParaRPr lang="zh-CN" altLang="en-US" b="1">
              <a:solidFill>
                <a:srgbClr val="000099"/>
              </a:solidFill>
              <a:ea typeface="黑体" pitchFamily="2" charset="-122"/>
            </a:endParaRPr>
          </a:p>
        </p:txBody>
      </p:sp>
      <p:sp>
        <p:nvSpPr>
          <p:cNvPr id="983075" name="Text Box 35"/>
          <p:cNvSpPr txBox="1">
            <a:spLocks noChangeArrowheads="1"/>
          </p:cNvSpPr>
          <p:nvPr/>
        </p:nvSpPr>
        <p:spPr bwMode="auto">
          <a:xfrm>
            <a:off x="374959" y="3358108"/>
            <a:ext cx="2180405"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lnSpc>
                <a:spcPct val="120000"/>
              </a:lnSpc>
              <a:spcBef>
                <a:spcPct val="0"/>
              </a:spcBef>
              <a:spcAft>
                <a:spcPct val="0"/>
              </a:spcAft>
            </a:pPr>
            <a:r>
              <a:rPr lang="zh-CN" altLang="en-US" sz="2000" b="1">
                <a:solidFill>
                  <a:srgbClr val="000099"/>
                </a:solidFill>
                <a:ea typeface="黑体" pitchFamily="2" charset="-122"/>
              </a:rPr>
              <a:t>目的网络  下一跳</a:t>
            </a:r>
          </a:p>
          <a:p>
            <a:pPr eaLnBrk="0" fontAlgn="base" hangingPunct="0">
              <a:lnSpc>
                <a:spcPct val="120000"/>
              </a:lnSpc>
              <a:spcBef>
                <a:spcPct val="0"/>
              </a:spcBef>
              <a:spcAft>
                <a:spcPct val="0"/>
              </a:spcAft>
            </a:pPr>
            <a:r>
              <a:rPr lang="zh-CN" altLang="en-US" sz="2000" b="1">
                <a:solidFill>
                  <a:srgbClr val="000099"/>
                </a:solidFill>
                <a:ea typeface="黑体" pitchFamily="2" charset="-122"/>
              </a:rPr>
              <a:t>      </a:t>
            </a:r>
            <a:r>
              <a:rPr lang="en-US" altLang="zh-CN" sz="2000" b="1">
                <a:solidFill>
                  <a:srgbClr val="000099"/>
                </a:solidFill>
                <a:ea typeface="黑体" pitchFamily="2" charset="-122"/>
              </a:rPr>
              <a:t>N</a:t>
            </a:r>
            <a:r>
              <a:rPr lang="en-US" altLang="zh-CN" sz="2000" b="1" baseline="-25000">
                <a:solidFill>
                  <a:srgbClr val="000099"/>
                </a:solidFill>
                <a:ea typeface="黑体" pitchFamily="2" charset="-122"/>
              </a:rPr>
              <a:t>1</a:t>
            </a:r>
            <a:r>
              <a:rPr lang="en-US" altLang="zh-CN" sz="2000" b="1">
                <a:solidFill>
                  <a:srgbClr val="000099"/>
                </a:solidFill>
                <a:ea typeface="黑体" pitchFamily="2" charset="-122"/>
              </a:rPr>
              <a:t>          </a:t>
            </a:r>
            <a:r>
              <a:rPr lang="zh-CN" altLang="en-US" sz="2000" b="1">
                <a:solidFill>
                  <a:srgbClr val="000099"/>
                </a:solidFill>
                <a:ea typeface="黑体" pitchFamily="2" charset="-122"/>
              </a:rPr>
              <a:t>直接 </a:t>
            </a:r>
          </a:p>
          <a:p>
            <a:pPr eaLnBrk="0" fontAlgn="base" hangingPunct="0">
              <a:lnSpc>
                <a:spcPct val="120000"/>
              </a:lnSpc>
              <a:spcBef>
                <a:spcPct val="0"/>
              </a:spcBef>
              <a:spcAft>
                <a:spcPct val="0"/>
              </a:spcAft>
            </a:pPr>
            <a:r>
              <a:rPr lang="zh-CN" altLang="en-US" sz="2000" b="1">
                <a:solidFill>
                  <a:srgbClr val="000099"/>
                </a:solidFill>
                <a:ea typeface="黑体" pitchFamily="2" charset="-122"/>
              </a:rPr>
              <a:t>      </a:t>
            </a:r>
            <a:r>
              <a:rPr lang="en-US" altLang="zh-CN" sz="2000" b="1">
                <a:solidFill>
                  <a:srgbClr val="000099"/>
                </a:solidFill>
                <a:ea typeface="黑体" pitchFamily="2" charset="-122"/>
              </a:rPr>
              <a:t>N</a:t>
            </a:r>
            <a:r>
              <a:rPr lang="en-US" altLang="zh-CN" sz="2000" b="1" baseline="-25000">
                <a:solidFill>
                  <a:srgbClr val="000099"/>
                </a:solidFill>
                <a:ea typeface="黑体" pitchFamily="2" charset="-122"/>
              </a:rPr>
              <a:t>2</a:t>
            </a:r>
            <a:r>
              <a:rPr lang="en-US" altLang="zh-CN" sz="2000" b="1">
                <a:solidFill>
                  <a:srgbClr val="000099"/>
                </a:solidFill>
                <a:ea typeface="黑体" pitchFamily="2" charset="-122"/>
              </a:rPr>
              <a:t>     </a:t>
            </a:r>
            <a:r>
              <a:rPr lang="en-US" altLang="zh-CN" sz="1000" b="1">
                <a:solidFill>
                  <a:srgbClr val="000099"/>
                </a:solidFill>
                <a:ea typeface="黑体" pitchFamily="2" charset="-122"/>
              </a:rPr>
              <a:t>   </a:t>
            </a:r>
            <a:r>
              <a:rPr lang="en-US" altLang="zh-CN" sz="2000" b="1">
                <a:solidFill>
                  <a:srgbClr val="000099"/>
                </a:solidFill>
                <a:ea typeface="黑体" pitchFamily="2" charset="-122"/>
              </a:rPr>
              <a:t>      R</a:t>
            </a:r>
            <a:r>
              <a:rPr lang="en-US" altLang="zh-CN" sz="2000" b="1" baseline="-25000">
                <a:solidFill>
                  <a:srgbClr val="000099"/>
                </a:solidFill>
                <a:ea typeface="黑体" pitchFamily="2" charset="-122"/>
              </a:rPr>
              <a:t>2</a:t>
            </a:r>
          </a:p>
          <a:p>
            <a:pPr eaLnBrk="0" fontAlgn="base" hangingPunct="0">
              <a:lnSpc>
                <a:spcPct val="120000"/>
              </a:lnSpc>
              <a:spcBef>
                <a:spcPct val="0"/>
              </a:spcBef>
              <a:spcAft>
                <a:spcPct val="0"/>
              </a:spcAft>
            </a:pPr>
            <a:r>
              <a:rPr lang="en-US" altLang="zh-CN" sz="2000" b="1">
                <a:solidFill>
                  <a:srgbClr val="000099"/>
                </a:solidFill>
                <a:ea typeface="黑体" pitchFamily="2" charset="-122"/>
              </a:rPr>
              <a:t>    </a:t>
            </a:r>
            <a:r>
              <a:rPr lang="zh-CN" altLang="en-US" sz="2000" b="1">
                <a:solidFill>
                  <a:srgbClr val="000099"/>
                </a:solidFill>
                <a:ea typeface="黑体" pitchFamily="2" charset="-122"/>
              </a:rPr>
              <a:t>默认           </a:t>
            </a:r>
            <a:r>
              <a:rPr lang="en-US" altLang="zh-CN" sz="2000" b="1">
                <a:solidFill>
                  <a:srgbClr val="000099"/>
                </a:solidFill>
                <a:ea typeface="黑体" pitchFamily="2" charset="-122"/>
              </a:rPr>
              <a:t>R</a:t>
            </a:r>
            <a:r>
              <a:rPr lang="en-US" altLang="zh-CN" sz="2000" b="1" baseline="-25000">
                <a:solidFill>
                  <a:srgbClr val="000099"/>
                </a:solidFill>
                <a:ea typeface="黑体" pitchFamily="2" charset="-122"/>
              </a:rPr>
              <a:t>1</a:t>
            </a:r>
          </a:p>
        </p:txBody>
      </p:sp>
      <p:sp>
        <p:nvSpPr>
          <p:cNvPr id="983077" name="Line 37"/>
          <p:cNvSpPr>
            <a:spLocks noChangeShapeType="1"/>
          </p:cNvSpPr>
          <p:nvPr/>
        </p:nvSpPr>
        <p:spPr bwMode="auto">
          <a:xfrm>
            <a:off x="374956" y="3796257"/>
            <a:ext cx="2345796"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ea typeface="黑体" pitchFamily="2" charset="-122"/>
            </a:endParaRPr>
          </a:p>
        </p:txBody>
      </p:sp>
      <p:sp>
        <p:nvSpPr>
          <p:cNvPr id="983078" name="Line 38"/>
          <p:cNvSpPr>
            <a:spLocks noChangeShapeType="1"/>
          </p:cNvSpPr>
          <p:nvPr/>
        </p:nvSpPr>
        <p:spPr bwMode="auto">
          <a:xfrm>
            <a:off x="374956" y="4161382"/>
            <a:ext cx="234579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ea typeface="黑体" pitchFamily="2" charset="-122"/>
            </a:endParaRPr>
          </a:p>
        </p:txBody>
      </p:sp>
      <p:sp>
        <p:nvSpPr>
          <p:cNvPr id="983079" name="Line 39"/>
          <p:cNvSpPr>
            <a:spLocks noChangeShapeType="1"/>
          </p:cNvSpPr>
          <p:nvPr/>
        </p:nvSpPr>
        <p:spPr bwMode="auto">
          <a:xfrm>
            <a:off x="1654483" y="3431132"/>
            <a:ext cx="5159" cy="14176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ea typeface="黑体" pitchFamily="2" charset="-122"/>
            </a:endParaRPr>
          </a:p>
        </p:txBody>
      </p:sp>
      <p:sp>
        <p:nvSpPr>
          <p:cNvPr id="983107" name="Line 67"/>
          <p:cNvSpPr>
            <a:spLocks noChangeShapeType="1"/>
          </p:cNvSpPr>
          <p:nvPr/>
        </p:nvSpPr>
        <p:spPr bwMode="auto">
          <a:xfrm>
            <a:off x="374956" y="4497932"/>
            <a:ext cx="234579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b="1">
              <a:solidFill>
                <a:srgbClr val="000099"/>
              </a:solidFill>
              <a:ea typeface="黑体" pitchFamily="2" charset="-122"/>
            </a:endParaRPr>
          </a:p>
        </p:txBody>
      </p:sp>
      <p:pic>
        <p:nvPicPr>
          <p:cNvPr id="2051" name="Picture 3"/>
          <p:cNvPicPr>
            <a:picLocks noChangeAspect="1" noChangeArrowheads="1"/>
          </p:cNvPicPr>
          <p:nvPr/>
        </p:nvPicPr>
        <p:blipFill>
          <a:blip r:embed="rId7" cstate="print"/>
          <a:srcRect/>
          <a:stretch>
            <a:fillRect/>
          </a:stretch>
        </p:blipFill>
        <p:spPr bwMode="auto">
          <a:xfrm>
            <a:off x="5421052" y="2564904"/>
            <a:ext cx="4271963" cy="4076700"/>
          </a:xfrm>
          <a:prstGeom prst="rect">
            <a:avLst/>
          </a:prstGeom>
          <a:noFill/>
          <a:ln w="9525">
            <a:noFill/>
            <a:miter lim="800000"/>
            <a:headEnd/>
            <a:tailEnd/>
          </a:ln>
        </p:spPr>
      </p:pic>
    </p:spTree>
    <p:extLst>
      <p:ext uri="{BB962C8B-B14F-4D97-AF65-F5344CB8AC3E}">
        <p14:creationId xmlns:p14="http://schemas.microsoft.com/office/powerpoint/2010/main" xmlns="" val="45989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8" name="Rectangle 6"/>
          <p:cNvSpPr>
            <a:spLocks noGrp="1" noChangeArrowheads="1"/>
          </p:cNvSpPr>
          <p:nvPr>
            <p:ph type="title"/>
          </p:nvPr>
        </p:nvSpPr>
        <p:spPr/>
        <p:txBody>
          <a:bodyPr/>
          <a:lstStyle/>
          <a:p>
            <a:pPr algn="ctr"/>
            <a:r>
              <a:rPr lang="zh-CN" altLang="en-US" dirty="0"/>
              <a:t>必须强调指出 </a:t>
            </a:r>
          </a:p>
        </p:txBody>
      </p:sp>
      <p:sp>
        <p:nvSpPr>
          <p:cNvPr id="397319" name="Rectangle 7"/>
          <p:cNvSpPr>
            <a:spLocks noGrp="1" noChangeArrowheads="1"/>
          </p:cNvSpPr>
          <p:nvPr>
            <p:ph idx="1"/>
          </p:nvPr>
        </p:nvSpPr>
        <p:spPr/>
        <p:txBody>
          <a:bodyPr/>
          <a:lstStyle/>
          <a:p>
            <a:pPr algn="just"/>
            <a:r>
              <a:rPr lang="en-US" altLang="zh-CN" dirty="0"/>
              <a:t>IP</a:t>
            </a:r>
            <a:r>
              <a:rPr lang="en-US" altLang="zh-CN" sz="2000" dirty="0"/>
              <a:t> </a:t>
            </a:r>
            <a:r>
              <a:rPr lang="zh-CN" altLang="en-US" dirty="0"/>
              <a:t>数据报的首部中</a:t>
            </a:r>
            <a:r>
              <a:rPr lang="zh-CN" altLang="en-US" dirty="0">
                <a:solidFill>
                  <a:srgbClr val="FF0000"/>
                </a:solidFill>
              </a:rPr>
              <a:t>没有</a:t>
            </a:r>
            <a:r>
              <a:rPr lang="zh-CN" altLang="en-US" dirty="0"/>
              <a:t>地方可以用来指明“下一跳路由器的 </a:t>
            </a:r>
            <a:r>
              <a:rPr lang="en-US" altLang="zh-CN" dirty="0"/>
              <a:t>IP </a:t>
            </a:r>
            <a:r>
              <a:rPr lang="zh-CN" altLang="en-US" dirty="0"/>
              <a:t>地址”。</a:t>
            </a:r>
          </a:p>
          <a:p>
            <a:pPr algn="just"/>
            <a:r>
              <a:rPr lang="zh-CN" altLang="en-US" dirty="0"/>
              <a:t>当路由器收到待转发的数据报，不是将下一跳路由器的</a:t>
            </a:r>
            <a:r>
              <a:rPr lang="zh-CN" altLang="en-US" sz="1800" dirty="0"/>
              <a:t> </a:t>
            </a:r>
            <a:r>
              <a:rPr lang="en-US" altLang="zh-CN" dirty="0"/>
              <a:t>IP</a:t>
            </a:r>
            <a:r>
              <a:rPr lang="en-US" altLang="zh-CN" sz="2000" dirty="0"/>
              <a:t> </a:t>
            </a:r>
            <a:r>
              <a:rPr lang="zh-CN" altLang="en-US" dirty="0"/>
              <a:t>地址填入 </a:t>
            </a:r>
            <a:r>
              <a:rPr lang="en-US" altLang="zh-CN" dirty="0"/>
              <a:t>IP </a:t>
            </a:r>
            <a:r>
              <a:rPr lang="zh-CN" altLang="en-US" dirty="0"/>
              <a:t>数据报，而是</a:t>
            </a:r>
            <a:r>
              <a:rPr lang="zh-CN" altLang="en-US" dirty="0">
                <a:solidFill>
                  <a:srgbClr val="FF0000"/>
                </a:solidFill>
              </a:rPr>
              <a:t>送交下层</a:t>
            </a:r>
            <a:r>
              <a:rPr lang="zh-CN" altLang="en-US" dirty="0"/>
              <a:t>的网络接口软件。</a:t>
            </a:r>
          </a:p>
          <a:p>
            <a:pPr algn="just"/>
            <a:r>
              <a:rPr lang="zh-CN" altLang="en-US" dirty="0"/>
              <a:t>网络接口软件</a:t>
            </a:r>
            <a:r>
              <a:rPr lang="zh-CN" altLang="en-US" dirty="0">
                <a:solidFill>
                  <a:srgbClr val="FF0000"/>
                </a:solidFill>
              </a:rPr>
              <a:t>使用</a:t>
            </a:r>
            <a:r>
              <a:rPr lang="zh-CN" altLang="en-US" sz="1800" dirty="0">
                <a:solidFill>
                  <a:srgbClr val="FF0000"/>
                </a:solidFill>
              </a:rPr>
              <a:t> </a:t>
            </a:r>
            <a:r>
              <a:rPr lang="en-US" altLang="zh-CN" dirty="0">
                <a:solidFill>
                  <a:srgbClr val="FF0000"/>
                </a:solidFill>
              </a:rPr>
              <a:t>ARP</a:t>
            </a:r>
            <a:r>
              <a:rPr lang="en-US" altLang="zh-CN" sz="1800" dirty="0">
                <a:solidFill>
                  <a:srgbClr val="FF0000"/>
                </a:solidFill>
              </a:rPr>
              <a:t> </a:t>
            </a:r>
            <a:r>
              <a:rPr lang="zh-CN" altLang="en-US" dirty="0"/>
              <a:t>负责将下一跳路由器的 </a:t>
            </a:r>
            <a:r>
              <a:rPr lang="en-US" altLang="zh-CN" dirty="0"/>
              <a:t>IP</a:t>
            </a:r>
            <a:r>
              <a:rPr lang="en-US" altLang="zh-CN" sz="2000" dirty="0"/>
              <a:t> </a:t>
            </a:r>
            <a:r>
              <a:rPr lang="zh-CN" altLang="en-US" dirty="0"/>
              <a:t>地址转换成硬件地址，并将此硬件地址放在链路层的</a:t>
            </a:r>
            <a:r>
              <a:rPr lang="zh-CN" altLang="en-US" sz="2000" dirty="0"/>
              <a:t> </a:t>
            </a:r>
            <a:r>
              <a:rPr lang="en-US" altLang="zh-CN" dirty="0"/>
              <a:t>MAC</a:t>
            </a:r>
            <a:r>
              <a:rPr lang="en-US" altLang="zh-CN" sz="1800" dirty="0"/>
              <a:t> </a:t>
            </a:r>
            <a:r>
              <a:rPr lang="zh-CN" altLang="en-US" dirty="0"/>
              <a:t>帧的首部，然后根据这个硬件地址找到下一跳路由器。  </a:t>
            </a:r>
          </a:p>
        </p:txBody>
      </p:sp>
      <p:sp>
        <p:nvSpPr>
          <p:cNvPr id="397314" name="Rectangle 2"/>
          <p:cNvSpPr>
            <a:spLocks noChangeArrowheads="1"/>
          </p:cNvSpPr>
          <p:nvPr/>
        </p:nvSpPr>
        <p:spPr bwMode="auto">
          <a:xfrm>
            <a:off x="2"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
        <p:nvSpPr>
          <p:cNvPr id="397315" name="Rectangle 3"/>
          <p:cNvSpPr>
            <a:spLocks noChangeArrowheads="1"/>
          </p:cNvSpPr>
          <p:nvPr/>
        </p:nvSpPr>
        <p:spPr bwMode="auto">
          <a:xfrm>
            <a:off x="2" y="30538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
        <p:nvSpPr>
          <p:cNvPr id="397316" name="Rectangle 4"/>
          <p:cNvSpPr>
            <a:spLocks noChangeArrowheads="1"/>
          </p:cNvSpPr>
          <p:nvPr/>
        </p:nvSpPr>
        <p:spPr bwMode="auto">
          <a:xfrm>
            <a:off x="2"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
        <p:nvSpPr>
          <p:cNvPr id="397317" name="Rectangle 5"/>
          <p:cNvSpPr>
            <a:spLocks noChangeArrowheads="1"/>
          </p:cNvSpPr>
          <p:nvPr/>
        </p:nvSpPr>
        <p:spPr bwMode="auto">
          <a:xfrm>
            <a:off x="2" y="305859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
        <p:nvSpPr>
          <p:cNvPr id="397320" name="Rectangle 8"/>
          <p:cNvSpPr>
            <a:spLocks noChangeArrowheads="1"/>
          </p:cNvSpPr>
          <p:nvPr/>
        </p:nvSpPr>
        <p:spPr bwMode="auto">
          <a:xfrm>
            <a:off x="2" y="307764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
        <p:nvSpPr>
          <p:cNvPr id="397321" name="Rectangle 9"/>
          <p:cNvSpPr>
            <a:spLocks noChangeArrowheads="1"/>
          </p:cNvSpPr>
          <p:nvPr/>
        </p:nvSpPr>
        <p:spPr bwMode="auto">
          <a:xfrm>
            <a:off x="2"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xmlns="" val="2393973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73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2"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
        <p:nvSpPr>
          <p:cNvPr id="396291" name="Rectangle 3"/>
          <p:cNvSpPr>
            <a:spLocks noChangeArrowheads="1"/>
          </p:cNvSpPr>
          <p:nvPr/>
        </p:nvSpPr>
        <p:spPr bwMode="auto">
          <a:xfrm>
            <a:off x="2" y="30538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
        <p:nvSpPr>
          <p:cNvPr id="396292" name="Rectangle 4"/>
          <p:cNvSpPr>
            <a:spLocks noChangeArrowheads="1"/>
          </p:cNvSpPr>
          <p:nvPr/>
        </p:nvSpPr>
        <p:spPr bwMode="auto">
          <a:xfrm>
            <a:off x="2"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
        <p:nvSpPr>
          <p:cNvPr id="396293" name="Rectangle 5"/>
          <p:cNvSpPr>
            <a:spLocks noChangeArrowheads="1"/>
          </p:cNvSpPr>
          <p:nvPr/>
        </p:nvSpPr>
        <p:spPr bwMode="auto">
          <a:xfrm>
            <a:off x="2" y="305859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
        <p:nvSpPr>
          <p:cNvPr id="396294" name="Rectangle 6"/>
          <p:cNvSpPr>
            <a:spLocks noGrp="1" noChangeArrowheads="1"/>
          </p:cNvSpPr>
          <p:nvPr>
            <p:ph type="title"/>
          </p:nvPr>
        </p:nvSpPr>
        <p:spPr/>
        <p:txBody>
          <a:bodyPr/>
          <a:lstStyle/>
          <a:p>
            <a:pPr algn="ctr"/>
            <a:r>
              <a:rPr lang="zh-CN" altLang="en-US" dirty="0" smtClean="0"/>
              <a:t>路由器分组</a:t>
            </a:r>
            <a:r>
              <a:rPr lang="zh-CN" altLang="en-US" dirty="0"/>
              <a:t>转发算法 </a:t>
            </a:r>
          </a:p>
        </p:txBody>
      </p:sp>
      <p:sp>
        <p:nvSpPr>
          <p:cNvPr id="396295" name="Rectangle 7"/>
          <p:cNvSpPr>
            <a:spLocks noGrp="1" noChangeArrowheads="1"/>
          </p:cNvSpPr>
          <p:nvPr>
            <p:ph idx="1"/>
          </p:nvPr>
        </p:nvSpPr>
        <p:spPr>
          <a:ln>
            <a:solidFill>
              <a:schemeClr val="tx2"/>
            </a:solidFill>
            <a:miter lim="800000"/>
            <a:headEnd/>
            <a:tailEnd/>
          </a:ln>
        </p:spPr>
        <p:txBody>
          <a:bodyPr/>
          <a:lstStyle/>
          <a:p>
            <a:pPr marL="539750" indent="-539750" algn="just">
              <a:spcBef>
                <a:spcPct val="0"/>
              </a:spcBef>
              <a:spcAft>
                <a:spcPct val="20000"/>
              </a:spcAft>
              <a:buFont typeface="Wingdings" pitchFamily="2" charset="2"/>
              <a:buNone/>
              <a:tabLst>
                <a:tab pos="1528763" algn="l"/>
              </a:tabLst>
            </a:pPr>
            <a:r>
              <a:rPr lang="en-US" altLang="zh-CN" sz="2400" dirty="0"/>
              <a:t>(1) </a:t>
            </a:r>
            <a:r>
              <a:rPr lang="zh-CN" altLang="en-US" sz="2400" dirty="0" smtClean="0"/>
              <a:t>从</a:t>
            </a:r>
            <a:r>
              <a:rPr lang="zh-CN" altLang="en-US" sz="2400" dirty="0"/>
              <a:t>数据报的首部提取</a:t>
            </a:r>
            <a:r>
              <a:rPr lang="zh-CN" altLang="en-US" sz="2400" dirty="0">
                <a:solidFill>
                  <a:srgbClr val="FF0000"/>
                </a:solidFill>
              </a:rPr>
              <a:t>目的主机的</a:t>
            </a:r>
            <a:r>
              <a:rPr lang="zh-CN" altLang="en-US" sz="1600" dirty="0">
                <a:solidFill>
                  <a:srgbClr val="FF0000"/>
                </a:solidFill>
              </a:rPr>
              <a:t> </a:t>
            </a:r>
            <a:r>
              <a:rPr lang="en-US" altLang="zh-CN" sz="2400" dirty="0">
                <a:solidFill>
                  <a:srgbClr val="FF0000"/>
                </a:solidFill>
              </a:rPr>
              <a:t>IP</a:t>
            </a:r>
            <a:r>
              <a:rPr lang="en-US" altLang="zh-CN" sz="1600" dirty="0">
                <a:solidFill>
                  <a:srgbClr val="FF0000"/>
                </a:solidFill>
              </a:rPr>
              <a:t> </a:t>
            </a:r>
            <a:r>
              <a:rPr lang="zh-CN" altLang="en-US" sz="2400" dirty="0">
                <a:solidFill>
                  <a:srgbClr val="FF0000"/>
                </a:solidFill>
              </a:rPr>
              <a:t>地址</a:t>
            </a:r>
            <a:r>
              <a:rPr lang="zh-CN" altLang="en-US" sz="1400" dirty="0">
                <a:solidFill>
                  <a:srgbClr val="FF0000"/>
                </a:solidFill>
              </a:rPr>
              <a:t> </a:t>
            </a:r>
            <a:r>
              <a:rPr lang="en-US" altLang="zh-CN" sz="2400" dirty="0">
                <a:solidFill>
                  <a:srgbClr val="FF0000"/>
                </a:solidFill>
              </a:rPr>
              <a:t>D, </a:t>
            </a:r>
            <a:r>
              <a:rPr lang="zh-CN" altLang="en-US" sz="2400" dirty="0"/>
              <a:t>得出</a:t>
            </a:r>
            <a:r>
              <a:rPr lang="zh-CN" altLang="en-US" sz="2400" dirty="0">
                <a:solidFill>
                  <a:srgbClr val="FF0000"/>
                </a:solidFill>
              </a:rPr>
              <a:t>目的网络地址为</a:t>
            </a:r>
            <a:r>
              <a:rPr lang="zh-CN" altLang="en-US" sz="1400" dirty="0">
                <a:solidFill>
                  <a:srgbClr val="FF0000"/>
                </a:solidFill>
              </a:rPr>
              <a:t> </a:t>
            </a:r>
            <a:r>
              <a:rPr lang="en-US" altLang="zh-CN" sz="2400" dirty="0">
                <a:solidFill>
                  <a:srgbClr val="FF0000"/>
                </a:solidFill>
              </a:rPr>
              <a:t>N</a:t>
            </a:r>
            <a:r>
              <a:rPr lang="zh-CN" altLang="en-US" sz="2400" dirty="0">
                <a:solidFill>
                  <a:srgbClr val="FF0000"/>
                </a:solidFill>
              </a:rPr>
              <a:t>。</a:t>
            </a:r>
          </a:p>
          <a:p>
            <a:pPr marL="539750" indent="-539750" algn="just">
              <a:spcBef>
                <a:spcPct val="0"/>
              </a:spcBef>
              <a:spcAft>
                <a:spcPct val="20000"/>
              </a:spcAft>
              <a:buFont typeface="Wingdings" pitchFamily="2" charset="2"/>
              <a:buNone/>
              <a:tabLst>
                <a:tab pos="1528763" algn="l"/>
              </a:tabLst>
            </a:pPr>
            <a:r>
              <a:rPr lang="en-US" altLang="zh-CN" sz="2400" dirty="0"/>
              <a:t>(2) </a:t>
            </a:r>
            <a:r>
              <a:rPr lang="zh-CN" altLang="en-US" sz="2400" dirty="0" smtClean="0"/>
              <a:t>若</a:t>
            </a:r>
            <a:r>
              <a:rPr lang="zh-CN" altLang="en-US" sz="2400" dirty="0"/>
              <a:t>网络</a:t>
            </a:r>
            <a:r>
              <a:rPr lang="zh-CN" altLang="en-US" sz="1200" dirty="0"/>
              <a:t> </a:t>
            </a:r>
            <a:r>
              <a:rPr lang="en-US" altLang="zh-CN" sz="2400" i="1" dirty="0"/>
              <a:t>N </a:t>
            </a:r>
            <a:r>
              <a:rPr lang="zh-CN" altLang="en-US" sz="2400" dirty="0"/>
              <a:t>与此路由器直接相连，则把数据报</a:t>
            </a:r>
            <a:r>
              <a:rPr lang="zh-CN" altLang="en-US" sz="2400" dirty="0">
                <a:solidFill>
                  <a:srgbClr val="FF0000"/>
                </a:solidFill>
              </a:rPr>
              <a:t>直接交付</a:t>
            </a:r>
            <a:r>
              <a:rPr lang="zh-CN" altLang="en-US" sz="2400" dirty="0"/>
              <a:t>目的主机</a:t>
            </a:r>
            <a:r>
              <a:rPr lang="zh-CN" altLang="en-US" sz="1200" dirty="0"/>
              <a:t> </a:t>
            </a:r>
            <a:r>
              <a:rPr lang="en-US" altLang="zh-CN" sz="2400" i="1" dirty="0"/>
              <a:t>D</a:t>
            </a:r>
            <a:r>
              <a:rPr lang="zh-CN" altLang="en-US" sz="2400" dirty="0"/>
              <a:t>；否则是</a:t>
            </a:r>
            <a:r>
              <a:rPr lang="zh-CN" altLang="en-US" sz="2400" dirty="0">
                <a:solidFill>
                  <a:srgbClr val="FF0000"/>
                </a:solidFill>
              </a:rPr>
              <a:t>间接交付，</a:t>
            </a:r>
            <a:r>
              <a:rPr lang="zh-CN" altLang="en-US" sz="2400" dirty="0" smtClean="0"/>
              <a:t>执行 </a:t>
            </a:r>
            <a:r>
              <a:rPr lang="en-US" altLang="zh-CN" sz="2400" dirty="0" smtClean="0"/>
              <a:t>(</a:t>
            </a:r>
            <a:r>
              <a:rPr lang="en-US" altLang="zh-CN" sz="2400" dirty="0"/>
              <a:t>3)</a:t>
            </a:r>
            <a:r>
              <a:rPr lang="zh-CN" altLang="en-US" sz="2400" dirty="0"/>
              <a:t>。</a:t>
            </a:r>
          </a:p>
          <a:p>
            <a:pPr marL="539750" indent="-539750" algn="just">
              <a:spcBef>
                <a:spcPct val="0"/>
              </a:spcBef>
              <a:spcAft>
                <a:spcPct val="20000"/>
              </a:spcAft>
              <a:buFont typeface="Wingdings" pitchFamily="2" charset="2"/>
              <a:buNone/>
              <a:tabLst>
                <a:tab pos="1528763" algn="l"/>
              </a:tabLst>
            </a:pPr>
            <a:r>
              <a:rPr lang="en-US" altLang="zh-CN" sz="2400" dirty="0"/>
              <a:t>(3) </a:t>
            </a:r>
            <a:r>
              <a:rPr lang="zh-CN" altLang="en-US" sz="2400" dirty="0" smtClean="0"/>
              <a:t>若</a:t>
            </a:r>
            <a:r>
              <a:rPr lang="zh-CN" altLang="en-US" sz="2400" dirty="0"/>
              <a:t>路由表中有目的地址为 </a:t>
            </a:r>
            <a:r>
              <a:rPr lang="en-US" altLang="zh-CN" sz="2400" i="1" dirty="0"/>
              <a:t>D </a:t>
            </a:r>
            <a:r>
              <a:rPr lang="zh-CN" altLang="en-US" sz="2400" dirty="0"/>
              <a:t>的</a:t>
            </a:r>
            <a:r>
              <a:rPr lang="zh-CN" altLang="en-US" sz="2400" dirty="0">
                <a:solidFill>
                  <a:srgbClr val="FF0000"/>
                </a:solidFill>
              </a:rPr>
              <a:t>特定主机路由，</a:t>
            </a:r>
            <a:r>
              <a:rPr lang="zh-CN" altLang="en-US" sz="2400" dirty="0"/>
              <a:t>则把数据报</a:t>
            </a:r>
            <a:r>
              <a:rPr lang="zh-CN" altLang="en-US" sz="2400" dirty="0" smtClean="0"/>
              <a:t>传送给</a:t>
            </a:r>
            <a:r>
              <a:rPr lang="zh-CN" altLang="en-US" sz="2400" dirty="0"/>
              <a:t>路由表中所指明的下一跳路由器；否则，</a:t>
            </a:r>
            <a:r>
              <a:rPr lang="zh-CN" altLang="en-US" sz="2400" dirty="0" smtClean="0"/>
              <a:t>执行 </a:t>
            </a:r>
            <a:r>
              <a:rPr lang="en-US" altLang="zh-CN" sz="2400" dirty="0" smtClean="0"/>
              <a:t>(</a:t>
            </a:r>
            <a:r>
              <a:rPr lang="en-US" altLang="zh-CN" sz="2400" dirty="0"/>
              <a:t>4)</a:t>
            </a:r>
            <a:r>
              <a:rPr lang="zh-CN" altLang="en-US" sz="2400" dirty="0"/>
              <a:t>。</a:t>
            </a:r>
          </a:p>
          <a:p>
            <a:pPr marL="539750" indent="-539750" algn="just">
              <a:spcBef>
                <a:spcPct val="0"/>
              </a:spcBef>
              <a:spcAft>
                <a:spcPct val="20000"/>
              </a:spcAft>
              <a:buFont typeface="Wingdings" pitchFamily="2" charset="2"/>
              <a:buNone/>
              <a:tabLst>
                <a:tab pos="1528763" algn="l"/>
              </a:tabLst>
            </a:pPr>
            <a:r>
              <a:rPr lang="en-US" altLang="zh-CN" sz="2400" dirty="0"/>
              <a:t>(4) </a:t>
            </a:r>
            <a:r>
              <a:rPr lang="zh-CN" altLang="en-US" sz="2400" dirty="0" smtClean="0"/>
              <a:t>若</a:t>
            </a:r>
            <a:r>
              <a:rPr lang="zh-CN" altLang="en-US" sz="2400" dirty="0"/>
              <a:t>路由表中有</a:t>
            </a:r>
            <a:r>
              <a:rPr lang="zh-CN" altLang="en-US" sz="2400" dirty="0">
                <a:solidFill>
                  <a:srgbClr val="FF0000"/>
                </a:solidFill>
              </a:rPr>
              <a:t>到达网络 </a:t>
            </a:r>
            <a:r>
              <a:rPr lang="en-US" altLang="zh-CN" sz="2400" i="1" dirty="0">
                <a:solidFill>
                  <a:srgbClr val="FF0000"/>
                </a:solidFill>
              </a:rPr>
              <a:t>N </a:t>
            </a:r>
            <a:r>
              <a:rPr lang="zh-CN" altLang="en-US" sz="2400" dirty="0">
                <a:solidFill>
                  <a:srgbClr val="FF0000"/>
                </a:solidFill>
              </a:rPr>
              <a:t>的路由，</a:t>
            </a:r>
            <a:r>
              <a:rPr lang="zh-CN" altLang="en-US" sz="2400" dirty="0"/>
              <a:t>则把数据报传送给路由</a:t>
            </a:r>
            <a:r>
              <a:rPr lang="zh-CN" altLang="en-US" sz="2400" dirty="0" smtClean="0"/>
              <a:t>表指明</a:t>
            </a:r>
            <a:r>
              <a:rPr lang="zh-CN" altLang="en-US" sz="2400" dirty="0"/>
              <a:t>的下一跳路由器；否则，</a:t>
            </a:r>
            <a:r>
              <a:rPr lang="zh-CN" altLang="en-US" sz="2400" dirty="0" smtClean="0"/>
              <a:t>执行 </a:t>
            </a:r>
            <a:r>
              <a:rPr lang="en-US" altLang="zh-CN" sz="2400" dirty="0" smtClean="0"/>
              <a:t>(</a:t>
            </a:r>
            <a:r>
              <a:rPr lang="en-US" altLang="zh-CN" sz="2400" dirty="0"/>
              <a:t>5)</a:t>
            </a:r>
            <a:r>
              <a:rPr lang="zh-CN" altLang="en-US" sz="2400" dirty="0"/>
              <a:t>。</a:t>
            </a:r>
          </a:p>
          <a:p>
            <a:pPr marL="539750" indent="-539750" algn="just">
              <a:spcBef>
                <a:spcPct val="0"/>
              </a:spcBef>
              <a:spcAft>
                <a:spcPct val="20000"/>
              </a:spcAft>
              <a:buFont typeface="Wingdings" pitchFamily="2" charset="2"/>
              <a:buNone/>
              <a:tabLst>
                <a:tab pos="1528763" algn="l"/>
              </a:tabLst>
            </a:pPr>
            <a:r>
              <a:rPr lang="en-US" altLang="zh-CN" sz="2400" dirty="0"/>
              <a:t>(5</a:t>
            </a:r>
            <a:r>
              <a:rPr lang="en-US" altLang="zh-CN" sz="2400" dirty="0" smtClean="0"/>
              <a:t>) </a:t>
            </a:r>
            <a:r>
              <a:rPr lang="zh-CN" altLang="en-US" sz="2400" dirty="0" smtClean="0"/>
              <a:t>若路由</a:t>
            </a:r>
            <a:r>
              <a:rPr lang="zh-CN" altLang="en-US" sz="2400" dirty="0"/>
              <a:t>表中有一个</a:t>
            </a:r>
            <a:r>
              <a:rPr lang="zh-CN" altLang="en-US" sz="2400" dirty="0">
                <a:solidFill>
                  <a:srgbClr val="FF0000"/>
                </a:solidFill>
              </a:rPr>
              <a:t>默认路由，</a:t>
            </a:r>
            <a:r>
              <a:rPr lang="zh-CN" altLang="en-US" sz="2400" dirty="0"/>
              <a:t>则把数据报传送给路由表中所指明的默认路由器；否则，</a:t>
            </a:r>
            <a:r>
              <a:rPr lang="zh-CN" altLang="en-US" sz="2400" dirty="0" smtClean="0"/>
              <a:t>执行 </a:t>
            </a:r>
            <a:r>
              <a:rPr lang="en-US" altLang="zh-CN" sz="2400" dirty="0" smtClean="0"/>
              <a:t>(</a:t>
            </a:r>
            <a:r>
              <a:rPr lang="en-US" altLang="zh-CN" sz="2400" dirty="0"/>
              <a:t>6)</a:t>
            </a:r>
            <a:r>
              <a:rPr lang="zh-CN" altLang="en-US" sz="2400" dirty="0"/>
              <a:t>。</a:t>
            </a:r>
          </a:p>
          <a:p>
            <a:pPr marL="539750" indent="-539750" algn="just">
              <a:spcBef>
                <a:spcPct val="0"/>
              </a:spcBef>
              <a:spcAft>
                <a:spcPct val="20000"/>
              </a:spcAft>
              <a:buFont typeface="Wingdings" pitchFamily="2" charset="2"/>
              <a:buNone/>
              <a:tabLst>
                <a:tab pos="1528763" algn="l"/>
              </a:tabLst>
            </a:pPr>
            <a:r>
              <a:rPr lang="en-US" altLang="zh-CN" sz="2400" dirty="0"/>
              <a:t>(6)  </a:t>
            </a:r>
            <a:r>
              <a:rPr lang="zh-CN" altLang="en-US" sz="2400" dirty="0"/>
              <a:t>报告转发分组出错。 </a:t>
            </a:r>
          </a:p>
        </p:txBody>
      </p:sp>
      <p:sp>
        <p:nvSpPr>
          <p:cNvPr id="396296" name="Rectangle 8"/>
          <p:cNvSpPr>
            <a:spLocks noChangeArrowheads="1"/>
          </p:cNvSpPr>
          <p:nvPr/>
        </p:nvSpPr>
        <p:spPr bwMode="auto">
          <a:xfrm>
            <a:off x="2" y="307764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
        <p:nvSpPr>
          <p:cNvPr id="396297" name="Rectangle 9"/>
          <p:cNvSpPr>
            <a:spLocks noChangeArrowheads="1"/>
          </p:cNvSpPr>
          <p:nvPr/>
        </p:nvSpPr>
        <p:spPr bwMode="auto">
          <a:xfrm>
            <a:off x="2"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pPr eaLnBrk="0" fontAlgn="base" hangingPunct="0">
              <a:spcBef>
                <a:spcPct val="0"/>
              </a:spcBef>
              <a:spcAft>
                <a:spcPct val="0"/>
              </a:spcAft>
            </a:pPr>
            <a:endParaRPr lang="zh-CN" altLang="en-US">
              <a:solidFill>
                <a:srgbClr val="000000"/>
              </a:solidFill>
            </a:endParaRPr>
          </a:p>
        </p:txBody>
      </p:sp>
    </p:spTree>
    <p:extLst>
      <p:ext uri="{BB962C8B-B14F-4D97-AF65-F5344CB8AC3E}">
        <p14:creationId xmlns:p14="http://schemas.microsoft.com/office/powerpoint/2010/main" xmlns="" val="1130136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关于路由表</a:t>
            </a:r>
            <a:endParaRPr lang="zh-CN" altLang="en-US" dirty="0"/>
          </a:p>
        </p:txBody>
      </p:sp>
      <p:sp>
        <p:nvSpPr>
          <p:cNvPr id="3" name="内容占位符 2"/>
          <p:cNvSpPr>
            <a:spLocks noGrp="1"/>
          </p:cNvSpPr>
          <p:nvPr>
            <p:ph idx="1"/>
          </p:nvPr>
        </p:nvSpPr>
        <p:spPr/>
        <p:txBody>
          <a:bodyPr/>
          <a:lstStyle/>
          <a:p>
            <a:pPr>
              <a:spcBef>
                <a:spcPts val="1200"/>
              </a:spcBef>
            </a:pPr>
            <a:r>
              <a:rPr lang="zh-CN" altLang="zh-CN" dirty="0"/>
              <a:t>路由</a:t>
            </a:r>
            <a:r>
              <a:rPr lang="zh-CN" altLang="zh-CN" dirty="0" smtClean="0"/>
              <a:t>表没有</a:t>
            </a:r>
            <a:r>
              <a:rPr lang="zh-CN" altLang="zh-CN" dirty="0"/>
              <a:t>给分组指明到某个网络的完整</a:t>
            </a:r>
            <a:r>
              <a:rPr lang="zh-CN" altLang="zh-CN" dirty="0" smtClean="0"/>
              <a:t>路径</a:t>
            </a:r>
            <a:r>
              <a:rPr lang="zh-CN" altLang="en-US" dirty="0" smtClean="0"/>
              <a:t>。</a:t>
            </a:r>
            <a:endParaRPr lang="en-US" altLang="zh-CN" dirty="0" smtClean="0"/>
          </a:p>
          <a:p>
            <a:pPr>
              <a:spcBef>
                <a:spcPts val="1200"/>
              </a:spcBef>
            </a:pPr>
            <a:r>
              <a:rPr lang="zh-CN" altLang="zh-CN" dirty="0">
                <a:solidFill>
                  <a:srgbClr val="FF0000"/>
                </a:solidFill>
              </a:rPr>
              <a:t>路由表指出，</a:t>
            </a:r>
            <a:r>
              <a:rPr lang="zh-CN" altLang="zh-CN" dirty="0" smtClean="0">
                <a:solidFill>
                  <a:srgbClr val="FF0000"/>
                </a:solidFill>
              </a:rPr>
              <a:t>到某个</a:t>
            </a:r>
            <a:r>
              <a:rPr lang="zh-CN" altLang="zh-CN" dirty="0">
                <a:solidFill>
                  <a:srgbClr val="FF0000"/>
                </a:solidFill>
              </a:rPr>
              <a:t>网络应当先到某个路由器（即下一跳路由器</a:t>
            </a:r>
            <a:r>
              <a:rPr lang="zh-CN" altLang="zh-CN" dirty="0" smtClean="0">
                <a:solidFill>
                  <a:srgbClr val="FF0000"/>
                </a:solidFill>
              </a:rPr>
              <a:t>）</a:t>
            </a:r>
            <a:r>
              <a:rPr lang="zh-CN" altLang="en-US" dirty="0" smtClean="0">
                <a:solidFill>
                  <a:srgbClr val="FF0000"/>
                </a:solidFill>
              </a:rPr>
              <a:t>。</a:t>
            </a:r>
            <a:endParaRPr lang="en-US" altLang="zh-CN" dirty="0" smtClean="0">
              <a:solidFill>
                <a:srgbClr val="FF0000"/>
              </a:solidFill>
            </a:endParaRPr>
          </a:p>
          <a:p>
            <a:pPr>
              <a:spcBef>
                <a:spcPts val="1200"/>
              </a:spcBef>
            </a:pPr>
            <a:r>
              <a:rPr lang="zh-CN" altLang="zh-CN" dirty="0" smtClean="0"/>
              <a:t>在</a:t>
            </a:r>
            <a:r>
              <a:rPr lang="zh-CN" altLang="zh-CN" dirty="0"/>
              <a:t>到达下一跳路由器后，再继续查找其路由表，知道再下一步应当到哪一个路由器</a:t>
            </a:r>
            <a:r>
              <a:rPr lang="zh-CN" altLang="zh-CN" dirty="0" smtClean="0"/>
              <a:t>。</a:t>
            </a:r>
            <a:endParaRPr lang="en-US" altLang="zh-CN" dirty="0" smtClean="0"/>
          </a:p>
          <a:p>
            <a:pPr>
              <a:spcBef>
                <a:spcPts val="1200"/>
              </a:spcBef>
            </a:pPr>
            <a:r>
              <a:rPr lang="zh-CN" altLang="zh-CN" dirty="0" smtClean="0"/>
              <a:t>这样</a:t>
            </a:r>
            <a:r>
              <a:rPr lang="zh-CN" altLang="zh-CN" dirty="0"/>
              <a:t>一步一步地查找下去，直到最后到达目的网络。</a:t>
            </a:r>
            <a:endParaRPr lang="zh-CN" altLang="en-US" dirty="0"/>
          </a:p>
        </p:txBody>
      </p:sp>
    </p:spTree>
    <p:extLst>
      <p:ext uri="{BB962C8B-B14F-4D97-AF65-F5344CB8AC3E}">
        <p14:creationId xmlns:p14="http://schemas.microsoft.com/office/powerpoint/2010/main" xmlns="" val="528513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dirty="0" smtClean="0"/>
              <a:t>讨论：</a:t>
            </a:r>
          </a:p>
        </p:txBody>
      </p:sp>
      <p:sp>
        <p:nvSpPr>
          <p:cNvPr id="65539" name="内容占位符 2"/>
          <p:cNvSpPr>
            <a:spLocks noGrp="1"/>
          </p:cNvSpPr>
          <p:nvPr>
            <p:ph idx="1"/>
          </p:nvPr>
        </p:nvSpPr>
        <p:spPr/>
        <p:txBody>
          <a:bodyPr/>
          <a:lstStyle/>
          <a:p>
            <a:r>
              <a:rPr lang="en-US" altLang="zh-CN" dirty="0" smtClean="0"/>
              <a:t>IP</a:t>
            </a:r>
            <a:r>
              <a:rPr lang="zh-CN" altLang="en-US" dirty="0" smtClean="0"/>
              <a:t>地址是不是够用？</a:t>
            </a:r>
            <a:endParaRPr lang="en-US" altLang="zh-CN" dirty="0" smtClean="0"/>
          </a:p>
          <a:p>
            <a:r>
              <a:rPr lang="en-US" altLang="zh-CN" dirty="0" smtClean="0"/>
              <a:t>IP</a:t>
            </a:r>
            <a:r>
              <a:rPr lang="zh-CN" altLang="en-US" smtClean="0"/>
              <a:t>地址的分类是否合理？</a:t>
            </a:r>
            <a:endParaRPr lang="zh-CN" altLang="en-US" dirty="0" smtClean="0"/>
          </a:p>
        </p:txBody>
      </p:sp>
      <p:graphicFrame>
        <p:nvGraphicFramePr>
          <p:cNvPr id="4" name="表格 3"/>
          <p:cNvGraphicFramePr>
            <a:graphicFrameLocks noGrp="1"/>
          </p:cNvGraphicFramePr>
          <p:nvPr>
            <p:extLst>
              <p:ext uri="{D42A27DB-BD31-4B8C-83A1-F6EECF244321}">
                <p14:modId xmlns:p14="http://schemas.microsoft.com/office/powerpoint/2010/main" xmlns="" val="3821424478"/>
              </p:ext>
            </p:extLst>
          </p:nvPr>
        </p:nvGraphicFramePr>
        <p:xfrm>
          <a:off x="554973" y="3068960"/>
          <a:ext cx="8640960" cy="3191232"/>
        </p:xfrm>
        <a:graphic>
          <a:graphicData uri="http://schemas.openxmlformats.org/drawingml/2006/table">
            <a:tbl>
              <a:tblPr>
                <a:tableStyleId>{5C22544A-7EE6-4342-B048-85BDC9FD1C3A}</a:tableStyleId>
              </a:tblPr>
              <a:tblGrid>
                <a:gridCol w="739366"/>
                <a:gridCol w="2717018"/>
                <a:gridCol w="1451238"/>
                <a:gridCol w="1872208"/>
                <a:gridCol w="1861130"/>
              </a:tblGrid>
              <a:tr h="1224136">
                <a:tc>
                  <a:txBody>
                    <a:bodyPr/>
                    <a:lstStyle/>
                    <a:p>
                      <a:pPr algn="ctr">
                        <a:lnSpc>
                          <a:spcPct val="100000"/>
                        </a:lnSpc>
                        <a:spcAft>
                          <a:spcPts val="0"/>
                        </a:spcAft>
                      </a:pPr>
                      <a:r>
                        <a:rPr lang="zh-CN" sz="2400" b="1" dirty="0">
                          <a:effectLst/>
                          <a:latin typeface="+mn-lt"/>
                          <a:ea typeface="黑体" pitchFamily="2" charset="-122"/>
                        </a:rPr>
                        <a:t>网络</a:t>
                      </a:r>
                    </a:p>
                    <a:p>
                      <a:pPr algn="ctr">
                        <a:lnSpc>
                          <a:spcPct val="100000"/>
                        </a:lnSpc>
                        <a:spcAft>
                          <a:spcPts val="0"/>
                        </a:spcAft>
                      </a:pPr>
                      <a:r>
                        <a:rPr lang="zh-CN" sz="2400" b="1" dirty="0">
                          <a:effectLst/>
                          <a:latin typeface="+mn-lt"/>
                          <a:ea typeface="黑体" pitchFamily="2" charset="-122"/>
                        </a:rPr>
                        <a:t>类别</a:t>
                      </a: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effectLst/>
                          <a:latin typeface="+mn-lt"/>
                          <a:ea typeface="黑体" pitchFamily="2" charset="-122"/>
                        </a:rPr>
                        <a:t>最大可</a:t>
                      </a:r>
                      <a:r>
                        <a:rPr lang="zh-CN" sz="2400" b="1" dirty="0" smtClean="0">
                          <a:effectLst/>
                          <a:latin typeface="+mn-lt"/>
                          <a:ea typeface="黑体" pitchFamily="2" charset="-122"/>
                        </a:rPr>
                        <a:t>指派</a:t>
                      </a:r>
                      <a:endParaRPr lang="en-US" altLang="zh-CN" sz="2400" b="1" dirty="0" smtClean="0">
                        <a:effectLst/>
                        <a:latin typeface="+mn-lt"/>
                        <a:ea typeface="黑体" pitchFamily="2" charset="-122"/>
                      </a:endParaRPr>
                    </a:p>
                    <a:p>
                      <a:pPr algn="ctr">
                        <a:lnSpc>
                          <a:spcPct val="100000"/>
                        </a:lnSpc>
                        <a:spcAft>
                          <a:spcPts val="0"/>
                        </a:spcAft>
                      </a:pPr>
                      <a:r>
                        <a:rPr lang="zh-CN" sz="2400" b="1" dirty="0" smtClean="0">
                          <a:effectLst/>
                          <a:latin typeface="+mn-lt"/>
                          <a:ea typeface="黑体" pitchFamily="2" charset="-122"/>
                        </a:rPr>
                        <a:t>的网络</a:t>
                      </a:r>
                      <a:r>
                        <a:rPr lang="zh-CN" sz="2400" b="1" dirty="0">
                          <a:effectLst/>
                          <a:latin typeface="+mn-lt"/>
                          <a:ea typeface="黑体" pitchFamily="2" charset="-122"/>
                        </a:rPr>
                        <a:t>数</a:t>
                      </a: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effectLst/>
                          <a:latin typeface="+mn-lt"/>
                          <a:ea typeface="黑体" pitchFamily="2" charset="-122"/>
                        </a:rPr>
                        <a:t>第一个可指派</a:t>
                      </a:r>
                      <a:r>
                        <a:rPr lang="zh-CN" sz="2400" b="1" dirty="0" smtClean="0">
                          <a:effectLst/>
                          <a:latin typeface="+mn-lt"/>
                          <a:ea typeface="黑体" pitchFamily="2" charset="-122"/>
                        </a:rPr>
                        <a:t>的</a:t>
                      </a:r>
                      <a:endParaRPr lang="en-US" altLang="zh-CN" sz="2400" b="1" dirty="0" smtClean="0">
                        <a:effectLst/>
                        <a:latin typeface="+mn-lt"/>
                        <a:ea typeface="黑体" pitchFamily="2" charset="-122"/>
                      </a:endParaRPr>
                    </a:p>
                    <a:p>
                      <a:pPr algn="ctr">
                        <a:lnSpc>
                          <a:spcPct val="100000"/>
                        </a:lnSpc>
                        <a:spcAft>
                          <a:spcPts val="0"/>
                        </a:spcAft>
                      </a:pPr>
                      <a:r>
                        <a:rPr lang="zh-CN" sz="2400" b="1" dirty="0" smtClean="0">
                          <a:effectLst/>
                          <a:latin typeface="+mn-lt"/>
                          <a:ea typeface="黑体" pitchFamily="2" charset="-122"/>
                        </a:rPr>
                        <a:t>网络</a:t>
                      </a:r>
                      <a:r>
                        <a:rPr lang="zh-CN" sz="2400" b="1" dirty="0">
                          <a:effectLst/>
                          <a:latin typeface="+mn-lt"/>
                          <a:ea typeface="黑体" pitchFamily="2" charset="-122"/>
                        </a:rPr>
                        <a:t>号</a:t>
                      </a: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effectLst/>
                          <a:latin typeface="+mn-lt"/>
                          <a:ea typeface="黑体" pitchFamily="2" charset="-122"/>
                        </a:rPr>
                        <a:t>最后一个可</a:t>
                      </a:r>
                      <a:r>
                        <a:rPr lang="zh-CN" sz="2400" b="1" dirty="0" smtClean="0">
                          <a:effectLst/>
                          <a:latin typeface="+mn-lt"/>
                          <a:ea typeface="黑体" pitchFamily="2" charset="-122"/>
                        </a:rPr>
                        <a:t>指派的</a:t>
                      </a:r>
                      <a:endParaRPr lang="en-US" altLang="zh-CN" sz="2400" b="1" dirty="0" smtClean="0">
                        <a:effectLst/>
                        <a:latin typeface="+mn-lt"/>
                        <a:ea typeface="黑体" pitchFamily="2" charset="-122"/>
                      </a:endParaRPr>
                    </a:p>
                    <a:p>
                      <a:pPr algn="ctr">
                        <a:lnSpc>
                          <a:spcPct val="100000"/>
                        </a:lnSpc>
                        <a:spcAft>
                          <a:spcPts val="0"/>
                        </a:spcAft>
                      </a:pPr>
                      <a:r>
                        <a:rPr lang="zh-CN" sz="2400" b="1" dirty="0" smtClean="0">
                          <a:effectLst/>
                          <a:latin typeface="+mn-lt"/>
                          <a:ea typeface="黑体" pitchFamily="2" charset="-122"/>
                        </a:rPr>
                        <a:t>网络</a:t>
                      </a:r>
                      <a:r>
                        <a:rPr lang="zh-CN" sz="2400" b="1" dirty="0">
                          <a:effectLst/>
                          <a:latin typeface="+mn-lt"/>
                          <a:ea typeface="黑体" pitchFamily="2" charset="-122"/>
                        </a:rPr>
                        <a:t>号</a:t>
                      </a: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400" b="1" dirty="0">
                          <a:effectLst/>
                          <a:latin typeface="+mn-lt"/>
                          <a:ea typeface="黑体" pitchFamily="2" charset="-122"/>
                        </a:rPr>
                        <a:t>每个网络</a:t>
                      </a:r>
                      <a:r>
                        <a:rPr lang="zh-CN" sz="2400" b="1" dirty="0" smtClean="0">
                          <a:effectLst/>
                          <a:latin typeface="+mn-lt"/>
                          <a:ea typeface="黑体" pitchFamily="2" charset="-122"/>
                        </a:rPr>
                        <a:t>中</a:t>
                      </a:r>
                      <a:endParaRPr lang="en-US" altLang="zh-CN" sz="2400" b="1" dirty="0" smtClean="0">
                        <a:effectLst/>
                        <a:latin typeface="+mn-lt"/>
                        <a:ea typeface="黑体" pitchFamily="2" charset="-122"/>
                      </a:endParaRPr>
                    </a:p>
                    <a:p>
                      <a:pPr algn="ctr">
                        <a:lnSpc>
                          <a:spcPct val="100000"/>
                        </a:lnSpc>
                        <a:spcAft>
                          <a:spcPts val="0"/>
                        </a:spcAft>
                      </a:pPr>
                      <a:r>
                        <a:rPr lang="zh-CN" sz="2400" b="1" dirty="0" smtClean="0">
                          <a:effectLst/>
                          <a:latin typeface="+mn-lt"/>
                          <a:ea typeface="黑体" pitchFamily="2" charset="-122"/>
                        </a:rPr>
                        <a:t>最大</a:t>
                      </a:r>
                      <a:r>
                        <a:rPr lang="zh-CN" sz="2400" b="1" dirty="0">
                          <a:effectLst/>
                          <a:latin typeface="+mn-lt"/>
                          <a:ea typeface="黑体" pitchFamily="2" charset="-122"/>
                        </a:rPr>
                        <a:t>主机数</a:t>
                      </a: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76064">
                <a:tc>
                  <a:txBody>
                    <a:bodyPr/>
                    <a:lstStyle/>
                    <a:p>
                      <a:pPr algn="ctr">
                        <a:lnSpc>
                          <a:spcPct val="100000"/>
                        </a:lnSpc>
                        <a:spcAft>
                          <a:spcPts val="0"/>
                        </a:spcAft>
                      </a:pPr>
                      <a:r>
                        <a:rPr lang="en-US" sz="2400" b="1" dirty="0">
                          <a:solidFill>
                            <a:srgbClr val="0000CC"/>
                          </a:solidFill>
                          <a:effectLst/>
                          <a:latin typeface="+mn-lt"/>
                          <a:ea typeface="黑体" pitchFamily="2" charset="-122"/>
                        </a:rPr>
                        <a:t>A</a:t>
                      </a:r>
                      <a:endParaRPr lang="zh-CN" sz="2400" b="1" dirty="0">
                        <a:solidFill>
                          <a:srgbClr val="0000CC"/>
                        </a:solidFill>
                        <a:effectLst/>
                        <a:latin typeface="+mn-lt"/>
                        <a:ea typeface="黑体" pitchFamily="2" charset="-122"/>
                      </a:endParaRP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126 (2</a:t>
                      </a:r>
                      <a:r>
                        <a:rPr lang="en-US" sz="2400" b="1" baseline="30000" dirty="0">
                          <a:solidFill>
                            <a:srgbClr val="0000CC"/>
                          </a:solidFill>
                          <a:effectLst/>
                          <a:latin typeface="+mn-lt"/>
                          <a:ea typeface="黑体" pitchFamily="2" charset="-122"/>
                        </a:rPr>
                        <a:t>7</a:t>
                      </a:r>
                      <a:r>
                        <a:rPr lang="en-US" sz="2400" b="1" dirty="0">
                          <a:solidFill>
                            <a:srgbClr val="0000CC"/>
                          </a:solidFill>
                          <a:effectLst/>
                          <a:latin typeface="+mn-lt"/>
                          <a:ea typeface="黑体" pitchFamily="2" charset="-122"/>
                        </a:rPr>
                        <a:t> – 2)</a:t>
                      </a:r>
                      <a:endParaRPr lang="zh-CN" sz="2400" b="1" dirty="0">
                        <a:solidFill>
                          <a:srgbClr val="0000CC"/>
                        </a:solidFill>
                        <a:effectLst/>
                        <a:latin typeface="+mn-lt"/>
                        <a:ea typeface="黑体" pitchFamily="2"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rgbClr val="0000CC"/>
                          </a:solidFill>
                          <a:effectLst/>
                          <a:latin typeface="+mn-lt"/>
                          <a:ea typeface="黑体" pitchFamily="2" charset="-122"/>
                        </a:rPr>
                        <a:t>1</a:t>
                      </a:r>
                      <a:endParaRPr lang="zh-CN" sz="2400" b="1">
                        <a:solidFill>
                          <a:srgbClr val="0000CC"/>
                        </a:solidFill>
                        <a:effectLst/>
                        <a:latin typeface="+mn-lt"/>
                        <a:ea typeface="黑体" pitchFamily="2"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rgbClr val="0000CC"/>
                          </a:solidFill>
                          <a:effectLst/>
                          <a:latin typeface="+mn-lt"/>
                          <a:ea typeface="黑体" pitchFamily="2" charset="-122"/>
                        </a:rPr>
                        <a:t>126</a:t>
                      </a:r>
                      <a:endParaRPr lang="zh-CN" sz="2400" b="1">
                        <a:solidFill>
                          <a:srgbClr val="0000CC"/>
                        </a:solidFill>
                        <a:effectLst/>
                        <a:latin typeface="+mn-lt"/>
                        <a:ea typeface="黑体" pitchFamily="2"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16777214</a:t>
                      </a:r>
                      <a:endParaRPr lang="zh-CN" sz="2400" b="1" dirty="0">
                        <a:solidFill>
                          <a:srgbClr val="0000CC"/>
                        </a:solidFill>
                        <a:effectLst/>
                        <a:latin typeface="+mn-lt"/>
                        <a:ea typeface="黑体" pitchFamily="2" charset="-122"/>
                      </a:endParaRP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6064">
                <a:tc>
                  <a:txBody>
                    <a:bodyPr/>
                    <a:lstStyle/>
                    <a:p>
                      <a:pPr algn="ctr">
                        <a:lnSpc>
                          <a:spcPct val="100000"/>
                        </a:lnSpc>
                        <a:spcAft>
                          <a:spcPts val="0"/>
                        </a:spcAft>
                      </a:pPr>
                      <a:r>
                        <a:rPr lang="en-US" sz="2400" b="1">
                          <a:solidFill>
                            <a:srgbClr val="0000CC"/>
                          </a:solidFill>
                          <a:effectLst/>
                          <a:latin typeface="+mn-lt"/>
                          <a:ea typeface="黑体" pitchFamily="2" charset="-122"/>
                        </a:rPr>
                        <a:t>B</a:t>
                      </a:r>
                      <a:endParaRPr lang="zh-CN" sz="2400" b="1">
                        <a:solidFill>
                          <a:srgbClr val="0000CC"/>
                        </a:solidFill>
                        <a:effectLst/>
                        <a:latin typeface="+mn-lt"/>
                        <a:ea typeface="黑体" pitchFamily="2" charset="-122"/>
                      </a:endParaRP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16383 (2</a:t>
                      </a:r>
                      <a:r>
                        <a:rPr lang="en-US" sz="2400" b="1" baseline="30000" dirty="0">
                          <a:solidFill>
                            <a:srgbClr val="0000CC"/>
                          </a:solidFill>
                          <a:effectLst/>
                          <a:latin typeface="+mn-lt"/>
                          <a:ea typeface="黑体" pitchFamily="2" charset="-122"/>
                        </a:rPr>
                        <a:t>14</a:t>
                      </a:r>
                      <a:r>
                        <a:rPr lang="en-US" sz="2400" b="1" dirty="0">
                          <a:solidFill>
                            <a:srgbClr val="0000CC"/>
                          </a:solidFill>
                          <a:effectLst/>
                          <a:latin typeface="+mn-lt"/>
                          <a:ea typeface="黑体" pitchFamily="2" charset="-122"/>
                        </a:rPr>
                        <a:t> – 1)</a:t>
                      </a:r>
                      <a:endParaRPr lang="zh-CN" sz="2400" b="1" dirty="0">
                        <a:solidFill>
                          <a:srgbClr val="0000CC"/>
                        </a:solidFill>
                        <a:effectLst/>
                        <a:latin typeface="+mn-lt"/>
                        <a:ea typeface="黑体" pitchFamily="2"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128.1</a:t>
                      </a:r>
                      <a:endParaRPr lang="zh-CN" sz="2400" b="1" dirty="0">
                        <a:solidFill>
                          <a:srgbClr val="0000CC"/>
                        </a:solidFill>
                        <a:effectLst/>
                        <a:latin typeface="+mn-lt"/>
                        <a:ea typeface="黑体" pitchFamily="2"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a:solidFill>
                            <a:srgbClr val="0000CC"/>
                          </a:solidFill>
                          <a:effectLst/>
                          <a:latin typeface="+mn-lt"/>
                          <a:ea typeface="黑体" pitchFamily="2" charset="-122"/>
                        </a:rPr>
                        <a:t>191.255</a:t>
                      </a:r>
                      <a:endParaRPr lang="zh-CN" sz="2400" b="1">
                        <a:solidFill>
                          <a:srgbClr val="0000CC"/>
                        </a:solidFill>
                        <a:effectLst/>
                        <a:latin typeface="+mn-lt"/>
                        <a:ea typeface="黑体" pitchFamily="2"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65534</a:t>
                      </a:r>
                      <a:endParaRPr lang="zh-CN" sz="2400" b="1" dirty="0">
                        <a:solidFill>
                          <a:srgbClr val="0000CC"/>
                        </a:solidFill>
                        <a:effectLst/>
                        <a:latin typeface="+mn-lt"/>
                        <a:ea typeface="黑体" pitchFamily="2" charset="-122"/>
                      </a:endParaRP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6064">
                <a:tc>
                  <a:txBody>
                    <a:bodyPr/>
                    <a:lstStyle/>
                    <a:p>
                      <a:pPr algn="ctr">
                        <a:lnSpc>
                          <a:spcPct val="100000"/>
                        </a:lnSpc>
                        <a:spcAft>
                          <a:spcPts val="0"/>
                        </a:spcAft>
                      </a:pPr>
                      <a:r>
                        <a:rPr lang="en-US" sz="2400" b="1">
                          <a:solidFill>
                            <a:srgbClr val="0000CC"/>
                          </a:solidFill>
                          <a:effectLst/>
                          <a:latin typeface="+mn-lt"/>
                          <a:ea typeface="黑体" pitchFamily="2" charset="-122"/>
                        </a:rPr>
                        <a:t>C</a:t>
                      </a:r>
                      <a:endParaRPr lang="zh-CN" sz="2400" b="1">
                        <a:solidFill>
                          <a:srgbClr val="0000CC"/>
                        </a:solidFill>
                        <a:effectLst/>
                        <a:latin typeface="+mn-lt"/>
                        <a:ea typeface="黑体" pitchFamily="2" charset="-122"/>
                      </a:endParaRPr>
                    </a:p>
                  </a:txBody>
                  <a:tcPr marL="63305" marR="6330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2097151 (2</a:t>
                      </a:r>
                      <a:r>
                        <a:rPr lang="en-US" sz="2400" b="1" baseline="30000" dirty="0">
                          <a:solidFill>
                            <a:srgbClr val="0000CC"/>
                          </a:solidFill>
                          <a:effectLst/>
                          <a:latin typeface="+mn-lt"/>
                          <a:ea typeface="黑体" pitchFamily="2" charset="-122"/>
                        </a:rPr>
                        <a:t>21</a:t>
                      </a:r>
                      <a:r>
                        <a:rPr lang="en-US" sz="2400" b="1" dirty="0">
                          <a:solidFill>
                            <a:srgbClr val="0000CC"/>
                          </a:solidFill>
                          <a:effectLst/>
                          <a:latin typeface="+mn-lt"/>
                          <a:ea typeface="黑体" pitchFamily="2" charset="-122"/>
                        </a:rPr>
                        <a:t> – 1)</a:t>
                      </a:r>
                      <a:endParaRPr lang="zh-CN" sz="2400" b="1" dirty="0">
                        <a:solidFill>
                          <a:srgbClr val="0000CC"/>
                        </a:solidFill>
                        <a:effectLst/>
                        <a:latin typeface="+mn-lt"/>
                        <a:ea typeface="黑体" pitchFamily="2"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192.0.1</a:t>
                      </a:r>
                      <a:endParaRPr lang="zh-CN" sz="2400" b="1" dirty="0">
                        <a:solidFill>
                          <a:srgbClr val="0000CC"/>
                        </a:solidFill>
                        <a:effectLst/>
                        <a:latin typeface="+mn-lt"/>
                        <a:ea typeface="黑体" pitchFamily="2"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223.255.255</a:t>
                      </a:r>
                      <a:endParaRPr lang="zh-CN" sz="2400" b="1" dirty="0">
                        <a:solidFill>
                          <a:srgbClr val="0000CC"/>
                        </a:solidFill>
                        <a:effectLst/>
                        <a:latin typeface="+mn-lt"/>
                        <a:ea typeface="黑体" pitchFamily="2" charset="-122"/>
                      </a:endParaRPr>
                    </a:p>
                  </a:txBody>
                  <a:tcPr marL="63305" marR="6330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400" b="1" dirty="0">
                          <a:solidFill>
                            <a:srgbClr val="0000CC"/>
                          </a:solidFill>
                          <a:effectLst/>
                          <a:latin typeface="+mn-lt"/>
                          <a:ea typeface="黑体" pitchFamily="2" charset="-122"/>
                        </a:rPr>
                        <a:t>254</a:t>
                      </a:r>
                      <a:endParaRPr lang="zh-CN" sz="2400" b="1" dirty="0">
                        <a:solidFill>
                          <a:srgbClr val="0000CC"/>
                        </a:solidFill>
                        <a:effectLst/>
                        <a:latin typeface="+mn-lt"/>
                        <a:ea typeface="黑体" pitchFamily="2" charset="-122"/>
                      </a:endParaRPr>
                    </a:p>
                  </a:txBody>
                  <a:tcPr marL="63305" marR="6330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5" name="矩形 4"/>
          <p:cNvSpPr/>
          <p:nvPr/>
        </p:nvSpPr>
        <p:spPr>
          <a:xfrm>
            <a:off x="3080792" y="2492896"/>
            <a:ext cx="3575774" cy="523220"/>
          </a:xfrm>
          <a:prstGeom prst="rect">
            <a:avLst/>
          </a:prstGeom>
        </p:spPr>
        <p:txBody>
          <a:bodyPr wrap="square">
            <a:spAutoFit/>
          </a:bodyPr>
          <a:lstStyle/>
          <a:p>
            <a:pPr algn="ctr" eaLnBrk="0" fontAlgn="base" hangingPunct="0">
              <a:spcBef>
                <a:spcPct val="0"/>
              </a:spcBef>
              <a:spcAft>
                <a:spcPct val="0"/>
              </a:spcAft>
            </a:pPr>
            <a:r>
              <a:rPr lang="en-US" altLang="zh-CN" sz="2800" b="1" dirty="0">
                <a:solidFill>
                  <a:srgbClr val="000000"/>
                </a:solidFill>
                <a:ea typeface="黑体" pitchFamily="2" charset="-122"/>
              </a:rPr>
              <a:t>IP </a:t>
            </a:r>
            <a:r>
              <a:rPr lang="zh-CN" altLang="en-US" sz="2800" b="1" dirty="0">
                <a:solidFill>
                  <a:srgbClr val="000000"/>
                </a:solidFill>
                <a:ea typeface="黑体" pitchFamily="2" charset="-122"/>
              </a:rPr>
              <a:t>地址的指派范围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268761"/>
            <a:ext cx="5845175" cy="4392488"/>
          </a:xfrm>
        </p:spPr>
        <p:txBody>
          <a:bodyPr/>
          <a:lstStyle/>
          <a:p>
            <a:pPr>
              <a:lnSpc>
                <a:spcPct val="125000"/>
              </a:lnSpc>
            </a:pPr>
            <a:r>
              <a:rPr lang="zh-CN" altLang="en-US" dirty="0" smtClean="0"/>
              <a:t>网络层 </a:t>
            </a:r>
            <a:r>
              <a:rPr lang="en-US" altLang="zh-CN" dirty="0" smtClean="0"/>
              <a:t>(</a:t>
            </a:r>
            <a:r>
              <a:rPr lang="en-US" altLang="zh-CN" dirty="0"/>
              <a:t>network layer</a:t>
            </a:r>
            <a:r>
              <a:rPr lang="en-US" altLang="zh-CN" dirty="0" smtClean="0"/>
              <a:t>)</a:t>
            </a:r>
          </a:p>
          <a:p>
            <a:pPr lvl="1"/>
            <a:r>
              <a:rPr lang="zh-CN" altLang="en-US" dirty="0" smtClean="0"/>
              <a:t>负责为分组交换网上的不同</a:t>
            </a:r>
            <a:r>
              <a:rPr lang="zh-CN" altLang="en-US" dirty="0" smtClean="0">
                <a:solidFill>
                  <a:schemeClr val="hlink"/>
                </a:solidFill>
                <a:cs typeface="+mn-cs"/>
              </a:rPr>
              <a:t>主机</a:t>
            </a:r>
            <a:r>
              <a:rPr lang="zh-CN" altLang="en-US" dirty="0" smtClean="0"/>
              <a:t>提供通信。</a:t>
            </a:r>
          </a:p>
          <a:p>
            <a:pPr lvl="1"/>
            <a:r>
              <a:rPr lang="zh-CN" altLang="en-US" dirty="0" smtClean="0"/>
              <a:t>在发送数据时，将运输层产生的报文段或用户数据报封装成</a:t>
            </a:r>
            <a:r>
              <a:rPr lang="zh-CN" altLang="en-US" dirty="0" smtClean="0">
                <a:solidFill>
                  <a:schemeClr val="hlink"/>
                </a:solidFill>
                <a:cs typeface="+mn-cs"/>
              </a:rPr>
              <a:t>分组</a:t>
            </a:r>
            <a:r>
              <a:rPr lang="zh-CN" altLang="en-US" dirty="0" smtClean="0"/>
              <a:t>或</a:t>
            </a:r>
            <a:r>
              <a:rPr lang="zh-CN" altLang="en-US" dirty="0" smtClean="0">
                <a:solidFill>
                  <a:schemeClr val="hlink"/>
                </a:solidFill>
                <a:cs typeface="+mn-cs"/>
              </a:rPr>
              <a:t>包</a:t>
            </a:r>
            <a:r>
              <a:rPr lang="zh-CN" altLang="en-US" dirty="0" smtClean="0"/>
              <a:t>进行传送。</a:t>
            </a:r>
          </a:p>
          <a:p>
            <a:pPr lvl="1"/>
            <a:r>
              <a:rPr lang="zh-CN" altLang="en-US" dirty="0" smtClean="0"/>
              <a:t>在</a:t>
            </a:r>
            <a:r>
              <a:rPr lang="en-US" altLang="zh-CN" dirty="0" smtClean="0"/>
              <a:t>TCP/IP</a:t>
            </a:r>
            <a:r>
              <a:rPr lang="zh-CN" altLang="en-US" dirty="0" smtClean="0"/>
              <a:t>体系中，分组也叫作</a:t>
            </a:r>
            <a:r>
              <a:rPr lang="en-US" altLang="zh-CN" dirty="0" smtClean="0"/>
              <a:t>IP</a:t>
            </a:r>
            <a:r>
              <a:rPr lang="zh-CN" altLang="en-US" dirty="0" smtClean="0"/>
              <a:t>数据报，或简称为</a:t>
            </a:r>
            <a:r>
              <a:rPr lang="zh-CN" altLang="en-US" dirty="0" smtClean="0">
                <a:solidFill>
                  <a:schemeClr val="hlink"/>
                </a:solidFill>
                <a:cs typeface="+mn-cs"/>
              </a:rPr>
              <a:t>数据</a:t>
            </a:r>
            <a:r>
              <a:rPr lang="zh-CN" altLang="en-US" dirty="0" smtClean="0"/>
              <a:t>报。</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数据链路层</a:t>
            </a:r>
          </a:p>
        </p:txBody>
      </p:sp>
      <p:grpSp>
        <p:nvGrpSpPr>
          <p:cNvPr id="2" name="Group 5"/>
          <p:cNvGrpSpPr>
            <a:grpSpLocks/>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5        </a:t>
            </a:r>
            <a:r>
              <a:rPr kumimoji="1" lang="zh-CN" altLang="en-US" sz="2000"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        </a:t>
            </a:r>
            <a:r>
              <a:rPr kumimoji="1" lang="zh-CN" altLang="en-US" sz="2000"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3        </a:t>
            </a:r>
            <a:r>
              <a:rPr kumimoji="1" lang="zh-CN" altLang="en-US" sz="2000"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1        </a:t>
            </a:r>
            <a:r>
              <a:rPr kumimoji="1" lang="zh-CN" altLang="en-US" sz="2000" b="1" dirty="0">
                <a:solidFill>
                  <a:srgbClr val="000099"/>
                </a:solidFill>
                <a:latin typeface="+mn-lt"/>
                <a:ea typeface="黑体" pitchFamily="2" charset="-122"/>
              </a:rPr>
              <a:t>物理层</a:t>
            </a:r>
          </a:p>
        </p:txBody>
      </p:sp>
    </p:spTree>
    <p:extLst>
      <p:ext uri="{BB962C8B-B14F-4D97-AF65-F5344CB8AC3E}">
        <p14:creationId xmlns:p14="http://schemas.microsoft.com/office/powerpoint/2010/main" xmlns="" val="2636835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zh-CN" dirty="0"/>
              <a:t>划分子网和构造超网</a:t>
            </a:r>
            <a:endParaRPr lang="zh-CN" altLang="en-US" dirty="0"/>
          </a:p>
        </p:txBody>
      </p:sp>
      <p:sp>
        <p:nvSpPr>
          <p:cNvPr id="3" name="内容占位符 2"/>
          <p:cNvSpPr>
            <a:spLocks noGrp="1"/>
          </p:cNvSpPr>
          <p:nvPr>
            <p:ph idx="1"/>
          </p:nvPr>
        </p:nvSpPr>
        <p:spPr/>
        <p:txBody>
          <a:bodyPr/>
          <a:lstStyle/>
          <a:p>
            <a:r>
              <a:rPr lang="en-US" altLang="zh-CN" dirty="0"/>
              <a:t>4.3.1  </a:t>
            </a:r>
            <a:r>
              <a:rPr lang="zh-CN" altLang="zh-CN" dirty="0"/>
              <a:t>划分子网</a:t>
            </a:r>
          </a:p>
          <a:p>
            <a:r>
              <a:rPr lang="en-US" altLang="zh-CN" dirty="0" smtClean="0"/>
              <a:t>4.3.2  </a:t>
            </a:r>
            <a:r>
              <a:rPr lang="zh-CN" altLang="zh-CN" dirty="0"/>
              <a:t>使用子网时分组的转发</a:t>
            </a:r>
          </a:p>
          <a:p>
            <a:r>
              <a:rPr lang="en-US" altLang="zh-CN" dirty="0" smtClean="0"/>
              <a:t>4.3.3  </a:t>
            </a:r>
            <a:r>
              <a:rPr lang="zh-CN" altLang="zh-CN" dirty="0"/>
              <a:t>无分类</a:t>
            </a:r>
            <a:r>
              <a:rPr lang="zh-CN" altLang="zh-CN" dirty="0" smtClean="0"/>
              <a:t>编址</a:t>
            </a:r>
            <a:r>
              <a:rPr lang="en-US" altLang="zh-CN" dirty="0" smtClean="0"/>
              <a:t> CIDR</a:t>
            </a:r>
            <a:r>
              <a:rPr lang="zh-CN" altLang="zh-CN" dirty="0"/>
              <a:t>（构造超网）</a:t>
            </a:r>
            <a:endParaRPr lang="zh-CN" altLang="en-US" dirty="0"/>
          </a:p>
        </p:txBody>
      </p:sp>
    </p:spTree>
    <p:extLst>
      <p:ext uri="{BB962C8B-B14F-4D97-AF65-F5344CB8AC3E}">
        <p14:creationId xmlns:p14="http://schemas.microsoft.com/office/powerpoint/2010/main" xmlns="" val="3807917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altLang="zh-CN" dirty="0" smtClean="0"/>
              <a:t>4.3.1   </a:t>
            </a:r>
            <a:r>
              <a:rPr lang="zh-CN" altLang="en-US" dirty="0"/>
              <a:t>划分子网</a:t>
            </a:r>
          </a:p>
        </p:txBody>
      </p:sp>
      <p:sp>
        <p:nvSpPr>
          <p:cNvPr id="500739" name="Rectangle 3"/>
          <p:cNvSpPr>
            <a:spLocks noGrp="1" noChangeArrowheads="1"/>
          </p:cNvSpPr>
          <p:nvPr>
            <p:ph idx="1"/>
          </p:nvPr>
        </p:nvSpPr>
        <p:spPr/>
        <p:txBody>
          <a:bodyPr/>
          <a:lstStyle/>
          <a:p>
            <a:pPr algn="just">
              <a:buFont typeface="Wingdings" pitchFamily="2" charset="2"/>
              <a:buNone/>
            </a:pPr>
            <a:r>
              <a:rPr lang="en-US" altLang="zh-CN" sz="4400" dirty="0">
                <a:solidFill>
                  <a:srgbClr val="333399"/>
                </a:solidFill>
                <a:cs typeface="+mj-cs"/>
              </a:rPr>
              <a:t>1. </a:t>
            </a:r>
            <a:r>
              <a:rPr lang="zh-CN" altLang="en-US" sz="4400" dirty="0">
                <a:solidFill>
                  <a:srgbClr val="333399"/>
                </a:solidFill>
                <a:cs typeface="+mj-cs"/>
              </a:rPr>
              <a:t>从两级 </a:t>
            </a:r>
            <a:r>
              <a:rPr lang="en-US" altLang="zh-CN" sz="4400" dirty="0">
                <a:solidFill>
                  <a:srgbClr val="333399"/>
                </a:solidFill>
                <a:cs typeface="+mj-cs"/>
              </a:rPr>
              <a:t>IP </a:t>
            </a:r>
            <a:r>
              <a:rPr lang="zh-CN" altLang="en-US" sz="4400" dirty="0">
                <a:solidFill>
                  <a:srgbClr val="333399"/>
                </a:solidFill>
                <a:cs typeface="+mj-cs"/>
              </a:rPr>
              <a:t>地址到三级 </a:t>
            </a:r>
            <a:r>
              <a:rPr lang="en-US" altLang="zh-CN" sz="4400" dirty="0">
                <a:solidFill>
                  <a:srgbClr val="333399"/>
                </a:solidFill>
                <a:cs typeface="+mj-cs"/>
              </a:rPr>
              <a:t>IP </a:t>
            </a:r>
            <a:r>
              <a:rPr lang="zh-CN" altLang="en-US" sz="4400" dirty="0">
                <a:solidFill>
                  <a:srgbClr val="333399"/>
                </a:solidFill>
                <a:cs typeface="+mj-cs"/>
              </a:rPr>
              <a:t>地址 </a:t>
            </a:r>
          </a:p>
          <a:p>
            <a:pPr algn="just"/>
            <a:r>
              <a:rPr lang="zh-CN" altLang="en-US" dirty="0"/>
              <a:t>在 </a:t>
            </a:r>
            <a:r>
              <a:rPr lang="en-US" altLang="zh-CN" dirty="0"/>
              <a:t>ARPANET </a:t>
            </a:r>
            <a:r>
              <a:rPr lang="zh-CN" altLang="en-US" dirty="0"/>
              <a:t>的早期，</a:t>
            </a:r>
            <a:r>
              <a:rPr lang="en-US" altLang="zh-CN" dirty="0"/>
              <a:t>IP </a:t>
            </a:r>
            <a:r>
              <a:rPr lang="zh-CN" altLang="en-US" dirty="0"/>
              <a:t>地址的设计确实不够</a:t>
            </a:r>
            <a:r>
              <a:rPr lang="zh-CN" altLang="en-US" dirty="0" smtClean="0"/>
              <a:t>合理</a:t>
            </a:r>
            <a:r>
              <a:rPr lang="zh-CN" altLang="en-US" dirty="0"/>
              <a:t>：</a:t>
            </a:r>
          </a:p>
          <a:p>
            <a:pPr lvl="1" algn="just"/>
            <a:r>
              <a:rPr lang="en-US" altLang="zh-CN" dirty="0" smtClean="0">
                <a:latin typeface="Arial" charset="0"/>
                <a:ea typeface="黑体" pitchFamily="2" charset="-122"/>
              </a:rPr>
              <a:t>(1) IP </a:t>
            </a:r>
            <a:r>
              <a:rPr lang="zh-CN" altLang="en-US" dirty="0">
                <a:latin typeface="Arial" charset="0"/>
                <a:ea typeface="黑体" pitchFamily="2" charset="-122"/>
              </a:rPr>
              <a:t>地址空间的利用率有时很低。 </a:t>
            </a:r>
          </a:p>
          <a:p>
            <a:pPr lvl="1" algn="just"/>
            <a:r>
              <a:rPr lang="en-US" altLang="zh-CN" dirty="0" smtClean="0">
                <a:latin typeface="Arial" charset="0"/>
                <a:ea typeface="黑体" pitchFamily="2" charset="-122"/>
              </a:rPr>
              <a:t>(2) </a:t>
            </a:r>
            <a:r>
              <a:rPr lang="zh-CN" altLang="en-US" dirty="0" smtClean="0">
                <a:latin typeface="Arial" charset="0"/>
                <a:ea typeface="黑体" pitchFamily="2" charset="-122"/>
              </a:rPr>
              <a:t>给</a:t>
            </a:r>
            <a:r>
              <a:rPr lang="zh-CN" altLang="en-US" dirty="0">
                <a:latin typeface="Arial" charset="0"/>
                <a:ea typeface="黑体" pitchFamily="2" charset="-122"/>
              </a:rPr>
              <a:t>每一个物理网络分配一个网络号会使路由表变得太大因而使网络性能变坏。 </a:t>
            </a:r>
          </a:p>
          <a:p>
            <a:pPr lvl="1" algn="just"/>
            <a:r>
              <a:rPr lang="en-US" altLang="zh-CN" dirty="0" smtClean="0">
                <a:latin typeface="Arial" charset="0"/>
                <a:ea typeface="黑体" pitchFamily="2" charset="-122"/>
              </a:rPr>
              <a:t>(3) </a:t>
            </a:r>
            <a:r>
              <a:rPr lang="zh-CN" altLang="en-US" dirty="0" smtClean="0">
                <a:latin typeface="Arial" charset="0"/>
                <a:ea typeface="黑体" pitchFamily="2" charset="-122"/>
              </a:rPr>
              <a:t>两</a:t>
            </a:r>
            <a:r>
              <a:rPr lang="zh-CN" altLang="en-US" dirty="0">
                <a:latin typeface="Arial" charset="0"/>
                <a:ea typeface="黑体" pitchFamily="2" charset="-122"/>
              </a:rPr>
              <a:t>级的 </a:t>
            </a:r>
            <a:r>
              <a:rPr lang="en-US" altLang="zh-CN" dirty="0">
                <a:latin typeface="Arial" charset="0"/>
                <a:ea typeface="黑体" pitchFamily="2" charset="-122"/>
              </a:rPr>
              <a:t>IP </a:t>
            </a:r>
            <a:r>
              <a:rPr lang="zh-CN" altLang="en-US" dirty="0">
                <a:latin typeface="Arial" charset="0"/>
                <a:ea typeface="黑体" pitchFamily="2" charset="-122"/>
              </a:rPr>
              <a:t>地址不够灵活。</a:t>
            </a:r>
            <a:r>
              <a:rPr lang="zh-CN" altLang="en-US" dirty="0"/>
              <a:t>  </a:t>
            </a:r>
          </a:p>
        </p:txBody>
      </p:sp>
    </p:spTree>
    <p:extLst>
      <p:ext uri="{BB962C8B-B14F-4D97-AF65-F5344CB8AC3E}">
        <p14:creationId xmlns:p14="http://schemas.microsoft.com/office/powerpoint/2010/main" xmlns="" val="1408126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07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07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3" name="Rectangle 3"/>
          <p:cNvSpPr>
            <a:spLocks noGrp="1" noChangeArrowheads="1"/>
          </p:cNvSpPr>
          <p:nvPr>
            <p:ph type="title"/>
          </p:nvPr>
        </p:nvSpPr>
        <p:spPr/>
        <p:txBody>
          <a:bodyPr/>
          <a:lstStyle/>
          <a:p>
            <a:pPr algn="ctr"/>
            <a:r>
              <a:rPr lang="zh-CN" altLang="en-US" dirty="0"/>
              <a:t>三</a:t>
            </a:r>
            <a:r>
              <a:rPr lang="zh-CN" altLang="en-US" dirty="0" smtClean="0"/>
              <a:t>级 </a:t>
            </a:r>
            <a:r>
              <a:rPr lang="en-US" altLang="zh-CN" dirty="0"/>
              <a:t>IP </a:t>
            </a:r>
            <a:r>
              <a:rPr lang="zh-CN" altLang="en-US" dirty="0"/>
              <a:t>地址 </a:t>
            </a:r>
          </a:p>
        </p:txBody>
      </p:sp>
      <p:sp>
        <p:nvSpPr>
          <p:cNvPr id="501762" name="Rectangle 2"/>
          <p:cNvSpPr>
            <a:spLocks noGrp="1" noChangeArrowheads="1"/>
          </p:cNvSpPr>
          <p:nvPr>
            <p:ph idx="1"/>
          </p:nvPr>
        </p:nvSpPr>
        <p:spPr/>
        <p:txBody>
          <a:bodyPr/>
          <a:lstStyle/>
          <a:p>
            <a:r>
              <a:rPr lang="zh-CN" altLang="en-US" dirty="0"/>
              <a:t>从 </a:t>
            </a:r>
            <a:r>
              <a:rPr lang="en-US" altLang="zh-CN" dirty="0"/>
              <a:t>1985 </a:t>
            </a:r>
            <a:r>
              <a:rPr lang="zh-CN" altLang="en-US" dirty="0"/>
              <a:t>年起在 </a:t>
            </a:r>
            <a:r>
              <a:rPr lang="en-US" altLang="zh-CN" dirty="0"/>
              <a:t>IP </a:t>
            </a:r>
            <a:r>
              <a:rPr lang="zh-CN" altLang="en-US" dirty="0"/>
              <a:t>地址中又增加了一个“</a:t>
            </a:r>
            <a:r>
              <a:rPr lang="zh-CN" altLang="en-US" dirty="0">
                <a:solidFill>
                  <a:srgbClr val="FF0000"/>
                </a:solidFill>
              </a:rPr>
              <a:t>子网号字段</a:t>
            </a:r>
            <a:r>
              <a:rPr lang="zh-CN" altLang="en-US" dirty="0"/>
              <a:t>”，使两级的 </a:t>
            </a:r>
            <a:r>
              <a:rPr lang="en-US" altLang="zh-CN" dirty="0"/>
              <a:t>IP </a:t>
            </a:r>
            <a:r>
              <a:rPr lang="zh-CN" altLang="en-US" dirty="0"/>
              <a:t>地址变成为</a:t>
            </a:r>
            <a:r>
              <a:rPr lang="zh-CN" altLang="en-US" dirty="0">
                <a:solidFill>
                  <a:srgbClr val="FF0000"/>
                </a:solidFill>
              </a:rPr>
              <a:t>三级的 </a:t>
            </a:r>
            <a:r>
              <a:rPr lang="en-US" altLang="zh-CN" dirty="0">
                <a:solidFill>
                  <a:srgbClr val="FF0000"/>
                </a:solidFill>
              </a:rPr>
              <a:t>IP </a:t>
            </a:r>
            <a:r>
              <a:rPr lang="zh-CN" altLang="en-US" dirty="0">
                <a:solidFill>
                  <a:srgbClr val="FF0000"/>
                </a:solidFill>
              </a:rPr>
              <a:t>地址。</a:t>
            </a:r>
          </a:p>
          <a:p>
            <a:r>
              <a:rPr lang="zh-CN" altLang="en-US" dirty="0"/>
              <a:t>这种</a:t>
            </a:r>
            <a:r>
              <a:rPr lang="zh-CN" altLang="en-US" dirty="0" smtClean="0"/>
              <a:t>做法叫做</a:t>
            </a:r>
            <a:r>
              <a:rPr lang="zh-CN" altLang="en-US" dirty="0" smtClean="0">
                <a:solidFill>
                  <a:srgbClr val="FF0000"/>
                </a:solidFill>
              </a:rPr>
              <a:t>划分子网 </a:t>
            </a:r>
            <a:r>
              <a:rPr lang="en-US" altLang="zh-CN" dirty="0" smtClean="0"/>
              <a:t>(</a:t>
            </a:r>
            <a:r>
              <a:rPr lang="en-US" altLang="zh-CN" dirty="0" err="1"/>
              <a:t>subnetting</a:t>
            </a:r>
            <a:r>
              <a:rPr lang="en-US" altLang="zh-CN" dirty="0"/>
              <a:t>) </a:t>
            </a:r>
            <a:r>
              <a:rPr lang="zh-CN" altLang="en-US" dirty="0" smtClean="0"/>
              <a:t>。</a:t>
            </a:r>
            <a:endParaRPr lang="en-US" altLang="zh-CN" dirty="0" smtClean="0"/>
          </a:p>
          <a:p>
            <a:r>
              <a:rPr lang="zh-CN" altLang="en-US" dirty="0" smtClean="0"/>
              <a:t>划分</a:t>
            </a:r>
            <a:r>
              <a:rPr lang="zh-CN" altLang="en-US" dirty="0"/>
              <a:t>子网已</a:t>
            </a:r>
            <a:r>
              <a:rPr lang="zh-CN" altLang="en-US" dirty="0" smtClean="0"/>
              <a:t>成为</a:t>
            </a:r>
            <a:r>
              <a:rPr lang="zh-CN" altLang="en-US" dirty="0"/>
              <a:t>互联网的正式标准协议。 </a:t>
            </a:r>
          </a:p>
        </p:txBody>
      </p:sp>
    </p:spTree>
    <p:extLst>
      <p:ext uri="{BB962C8B-B14F-4D97-AF65-F5344CB8AC3E}">
        <p14:creationId xmlns:p14="http://schemas.microsoft.com/office/powerpoint/2010/main" xmlns="" val="2387090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8" name="Rectangle 4"/>
          <p:cNvSpPr>
            <a:spLocks noGrp="1" noChangeArrowheads="1"/>
          </p:cNvSpPr>
          <p:nvPr>
            <p:ph type="title"/>
          </p:nvPr>
        </p:nvSpPr>
        <p:spPr/>
        <p:txBody>
          <a:bodyPr/>
          <a:lstStyle/>
          <a:p>
            <a:pPr algn="ctr"/>
            <a:r>
              <a:rPr lang="zh-CN" altLang="en-US"/>
              <a:t>划分子网的基本思路 </a:t>
            </a:r>
          </a:p>
        </p:txBody>
      </p:sp>
      <p:sp>
        <p:nvSpPr>
          <p:cNvPr id="502787" name="Rectangle 3"/>
          <p:cNvSpPr>
            <a:spLocks noGrp="1" noChangeArrowheads="1"/>
          </p:cNvSpPr>
          <p:nvPr>
            <p:ph idx="1"/>
          </p:nvPr>
        </p:nvSpPr>
        <p:spPr/>
        <p:txBody>
          <a:bodyPr/>
          <a:lstStyle/>
          <a:p>
            <a:pPr algn="just">
              <a:spcAft>
                <a:spcPts val="0"/>
              </a:spcAft>
            </a:pPr>
            <a:r>
              <a:rPr lang="zh-CN" altLang="en-US" sz="2800" dirty="0"/>
              <a:t>划分子网纯属一个</a:t>
            </a:r>
            <a:r>
              <a:rPr lang="zh-CN" altLang="en-US" sz="2800" dirty="0">
                <a:solidFill>
                  <a:srgbClr val="FF0000"/>
                </a:solidFill>
              </a:rPr>
              <a:t>单位内部的事情</a:t>
            </a:r>
            <a:r>
              <a:rPr lang="zh-CN" altLang="en-US" sz="2800" dirty="0"/>
              <a:t>。单位对外仍然表现为没有</a:t>
            </a:r>
            <a:r>
              <a:rPr lang="zh-CN" altLang="en-US" dirty="0"/>
              <a:t>划分</a:t>
            </a:r>
            <a:r>
              <a:rPr lang="zh-CN" altLang="en-US" sz="2800" dirty="0"/>
              <a:t>子网的网络。</a:t>
            </a:r>
          </a:p>
          <a:p>
            <a:pPr algn="just">
              <a:spcAft>
                <a:spcPts val="0"/>
              </a:spcAft>
            </a:pPr>
            <a:r>
              <a:rPr lang="zh-CN" altLang="en-US" sz="2800" dirty="0"/>
              <a:t>从主机号</a:t>
            </a:r>
            <a:r>
              <a:rPr lang="zh-CN" altLang="en-US" sz="2800" dirty="0">
                <a:solidFill>
                  <a:srgbClr val="FF0000"/>
                </a:solidFill>
              </a:rPr>
              <a:t>借用</a:t>
            </a:r>
            <a:r>
              <a:rPr lang="zh-CN" altLang="en-US" sz="2800" dirty="0"/>
              <a:t>若干个位作为</a:t>
            </a:r>
            <a:r>
              <a:rPr lang="zh-CN" altLang="en-US" sz="2800" dirty="0">
                <a:solidFill>
                  <a:srgbClr val="FF0000"/>
                </a:solidFill>
              </a:rPr>
              <a:t>子网号</a:t>
            </a:r>
            <a:r>
              <a:rPr lang="zh-CN" altLang="en-US" sz="2800" dirty="0"/>
              <a:t> </a:t>
            </a:r>
            <a:r>
              <a:rPr lang="en-US" altLang="zh-CN" sz="2800" dirty="0"/>
              <a:t>subnet-id</a:t>
            </a:r>
            <a:r>
              <a:rPr lang="zh-CN" altLang="en-US" sz="2800" dirty="0"/>
              <a:t>，而主机号 </a:t>
            </a:r>
            <a:r>
              <a:rPr lang="en-US" altLang="zh-CN" sz="2800" dirty="0"/>
              <a:t>host-id </a:t>
            </a:r>
            <a:r>
              <a:rPr lang="zh-CN" altLang="en-US" sz="2800" dirty="0"/>
              <a:t>也就相应减少了若干个位。</a:t>
            </a:r>
          </a:p>
          <a:p>
            <a:pPr algn="just">
              <a:buFont typeface="Wingdings" pitchFamily="2" charset="2"/>
              <a:buNone/>
            </a:pPr>
            <a:endParaRPr lang="en-US" altLang="zh-CN" sz="2800" dirty="0"/>
          </a:p>
        </p:txBody>
      </p:sp>
      <p:sp>
        <p:nvSpPr>
          <p:cNvPr id="502786" name="Rectangle 2"/>
          <p:cNvSpPr>
            <a:spLocks noChangeArrowheads="1"/>
          </p:cNvSpPr>
          <p:nvPr/>
        </p:nvSpPr>
        <p:spPr bwMode="auto">
          <a:xfrm>
            <a:off x="770620" y="5445224"/>
            <a:ext cx="8790892" cy="648072"/>
          </a:xfrm>
          <a:prstGeom prst="rect">
            <a:avLst/>
          </a:prstGeom>
          <a:solidFill>
            <a:srgbClr val="66FF33"/>
          </a:solidFill>
          <a:ln w="28575">
            <a:solidFill>
              <a:schemeClr val="tx1"/>
            </a:solidFill>
            <a:miter lim="800000"/>
            <a:headEnd/>
            <a:tailEnd/>
          </a:ln>
          <a:effectLst>
            <a:outerShdw dist="35921" dir="2700000" algn="ctr" rotWithShape="0">
              <a:schemeClr val="bg2"/>
            </a:outerShdw>
          </a:effectLst>
        </p:spPr>
        <p:txBody>
          <a:bodyPr wrap="none" anchor="ctr"/>
          <a:lstStyle/>
          <a:p>
            <a:pPr algn="ctr"/>
            <a:r>
              <a:rPr lang="en-US" altLang="zh-CN" sz="2800" b="1" dirty="0">
                <a:solidFill>
                  <a:srgbClr val="0000CC"/>
                </a:solidFill>
                <a:latin typeface="+mn-lt"/>
                <a:ea typeface="黑体" pitchFamily="2" charset="-122"/>
              </a:rPr>
              <a:t>IP</a:t>
            </a:r>
            <a:r>
              <a:rPr lang="zh-CN" altLang="en-US" sz="2800" b="1" dirty="0">
                <a:solidFill>
                  <a:srgbClr val="0000CC"/>
                </a:solidFill>
                <a:latin typeface="+mn-lt"/>
                <a:ea typeface="黑体" pitchFamily="2" charset="-122"/>
              </a:rPr>
              <a:t>地址 </a:t>
            </a:r>
            <a:r>
              <a:rPr lang="en-US" altLang="zh-CN" sz="2800" b="1" dirty="0">
                <a:solidFill>
                  <a:srgbClr val="0000CC"/>
                </a:solidFill>
                <a:latin typeface="+mn-lt"/>
                <a:ea typeface="黑体" pitchFamily="2" charset="-122"/>
              </a:rPr>
              <a:t>::= {&lt;</a:t>
            </a:r>
            <a:r>
              <a:rPr lang="zh-CN" altLang="en-US" sz="2800" b="1" dirty="0">
                <a:solidFill>
                  <a:srgbClr val="0000CC"/>
                </a:solidFill>
                <a:latin typeface="+mn-lt"/>
                <a:ea typeface="黑体" pitchFamily="2" charset="-122"/>
              </a:rPr>
              <a:t>网络号</a:t>
            </a:r>
            <a:r>
              <a:rPr lang="en-US" altLang="zh-CN" sz="2800" b="1" dirty="0">
                <a:solidFill>
                  <a:srgbClr val="0000CC"/>
                </a:solidFill>
                <a:latin typeface="+mn-lt"/>
                <a:ea typeface="黑体" pitchFamily="2" charset="-122"/>
              </a:rPr>
              <a:t>&gt;, &lt;</a:t>
            </a:r>
            <a:r>
              <a:rPr lang="zh-CN" altLang="en-US" sz="2800" b="1" dirty="0">
                <a:solidFill>
                  <a:srgbClr val="0000CC"/>
                </a:solidFill>
                <a:latin typeface="+mn-lt"/>
                <a:ea typeface="黑体" pitchFamily="2" charset="-122"/>
              </a:rPr>
              <a:t>子网号</a:t>
            </a:r>
            <a:r>
              <a:rPr lang="en-US" altLang="zh-CN" sz="2800" b="1" dirty="0">
                <a:solidFill>
                  <a:srgbClr val="0000CC"/>
                </a:solidFill>
                <a:latin typeface="+mn-lt"/>
                <a:ea typeface="黑体" pitchFamily="2" charset="-122"/>
              </a:rPr>
              <a:t>&gt;, &lt;</a:t>
            </a:r>
            <a:r>
              <a:rPr lang="zh-CN" altLang="en-US" sz="2800" b="1" dirty="0">
                <a:solidFill>
                  <a:srgbClr val="0000CC"/>
                </a:solidFill>
                <a:latin typeface="+mn-lt"/>
                <a:ea typeface="黑体" pitchFamily="2" charset="-122"/>
              </a:rPr>
              <a:t>主机号</a:t>
            </a:r>
            <a:r>
              <a:rPr lang="en-US" altLang="zh-CN" sz="2800" b="1" dirty="0">
                <a:solidFill>
                  <a:srgbClr val="0000CC"/>
                </a:solidFill>
                <a:latin typeface="+mn-lt"/>
                <a:ea typeface="黑体" pitchFamily="2" charset="-122"/>
              </a:rPr>
              <a:t>&gt;}      </a:t>
            </a:r>
            <a:r>
              <a:rPr lang="en-US" altLang="zh-CN" sz="2800" b="1" dirty="0" smtClean="0">
                <a:solidFill>
                  <a:srgbClr val="0000CC"/>
                </a:solidFill>
                <a:latin typeface="+mn-lt"/>
                <a:ea typeface="黑体" pitchFamily="2" charset="-122"/>
              </a:rPr>
              <a:t>  </a:t>
            </a:r>
            <a:r>
              <a:rPr lang="en-US" altLang="zh-CN" sz="2800" b="1" dirty="0">
                <a:solidFill>
                  <a:srgbClr val="0000CC"/>
                </a:solidFill>
                <a:latin typeface="+mn-lt"/>
                <a:ea typeface="黑体" pitchFamily="2" charset="-122"/>
              </a:rPr>
              <a:t>(</a:t>
            </a:r>
            <a:r>
              <a:rPr lang="en-US" altLang="zh-CN" sz="2800" b="1" dirty="0" smtClean="0">
                <a:solidFill>
                  <a:srgbClr val="0000CC"/>
                </a:solidFill>
                <a:latin typeface="+mn-lt"/>
                <a:ea typeface="黑体" pitchFamily="2" charset="-122"/>
              </a:rPr>
              <a:t>4-2</a:t>
            </a:r>
            <a:r>
              <a:rPr lang="en-US" altLang="zh-CN" sz="2800" b="1" dirty="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grpSp>
        <p:nvGrpSpPr>
          <p:cNvPr id="2" name="组合 1"/>
          <p:cNvGrpSpPr/>
          <p:nvPr/>
        </p:nvGrpSpPr>
        <p:grpSpPr>
          <a:xfrm>
            <a:off x="1839416" y="3429000"/>
            <a:ext cx="5490146" cy="1752599"/>
            <a:chOff x="1839416" y="3501009"/>
            <a:chExt cx="5490146" cy="1752599"/>
          </a:xfrm>
        </p:grpSpPr>
        <p:grpSp>
          <p:nvGrpSpPr>
            <p:cNvPr id="23" name="Group 19"/>
            <p:cNvGrpSpPr>
              <a:grpSpLocks/>
            </p:cNvGrpSpPr>
            <p:nvPr/>
          </p:nvGrpSpPr>
          <p:grpSpPr bwMode="auto">
            <a:xfrm>
              <a:off x="4160912" y="3577204"/>
              <a:ext cx="3168650" cy="500062"/>
              <a:chOff x="2375" y="2045"/>
              <a:chExt cx="1996" cy="430"/>
            </a:xfrm>
          </p:grpSpPr>
          <p:sp>
            <p:nvSpPr>
              <p:cNvPr id="24" name="Line 13"/>
              <p:cNvSpPr>
                <a:spLocks noChangeShapeType="1"/>
              </p:cNvSpPr>
              <p:nvPr/>
            </p:nvSpPr>
            <p:spPr bwMode="auto">
              <a:xfrm>
                <a:off x="4371" y="2045"/>
                <a:ext cx="0" cy="43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5" name="Line 14"/>
              <p:cNvSpPr>
                <a:spLocks noChangeShapeType="1"/>
              </p:cNvSpPr>
              <p:nvPr/>
            </p:nvSpPr>
            <p:spPr bwMode="auto">
              <a:xfrm>
                <a:off x="2375" y="2045"/>
                <a:ext cx="0" cy="43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26" name="Group 21"/>
            <p:cNvGrpSpPr>
              <a:grpSpLocks/>
            </p:cNvGrpSpPr>
            <p:nvPr/>
          </p:nvGrpSpPr>
          <p:grpSpPr bwMode="auto">
            <a:xfrm>
              <a:off x="1867991" y="3501009"/>
              <a:ext cx="5454650" cy="1728788"/>
              <a:chOff x="755" y="2169"/>
              <a:chExt cx="3436" cy="1089"/>
            </a:xfrm>
          </p:grpSpPr>
          <p:sp>
            <p:nvSpPr>
              <p:cNvPr id="27" name="Line 9"/>
              <p:cNvSpPr>
                <a:spLocks noChangeShapeType="1"/>
              </p:cNvSpPr>
              <p:nvPr/>
            </p:nvSpPr>
            <p:spPr bwMode="auto">
              <a:xfrm>
                <a:off x="755" y="3122"/>
                <a:ext cx="3436"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8" name="Text Box 10"/>
              <p:cNvSpPr txBox="1">
                <a:spLocks noChangeArrowheads="1"/>
              </p:cNvSpPr>
              <p:nvPr/>
            </p:nvSpPr>
            <p:spPr bwMode="auto">
              <a:xfrm>
                <a:off x="2218" y="2967"/>
                <a:ext cx="581" cy="291"/>
              </a:xfrm>
              <a:prstGeom prst="rect">
                <a:avLst/>
              </a:prstGeom>
              <a:solidFill>
                <a:srgbClr val="FFFFFF"/>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mn-lt"/>
                    <a:ea typeface="黑体" pitchFamily="2" charset="-122"/>
                  </a:rPr>
                  <a:t>32 </a:t>
                </a: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位</a:t>
                </a:r>
                <a:endParaRPr kumimoji="0" lang="zh-CN" altLang="en-US"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29" name="Line 15"/>
              <p:cNvSpPr>
                <a:spLocks noChangeShapeType="1"/>
              </p:cNvSpPr>
              <p:nvPr/>
            </p:nvSpPr>
            <p:spPr bwMode="auto">
              <a:xfrm>
                <a:off x="2199" y="2350"/>
                <a:ext cx="1992"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0" name="Text Box 16"/>
              <p:cNvSpPr txBox="1">
                <a:spLocks noChangeArrowheads="1"/>
              </p:cNvSpPr>
              <p:nvPr/>
            </p:nvSpPr>
            <p:spPr bwMode="auto">
              <a:xfrm>
                <a:off x="2789" y="2169"/>
                <a:ext cx="896" cy="291"/>
              </a:xfrm>
              <a:prstGeom prst="rect">
                <a:avLst/>
              </a:prstGeom>
              <a:solidFill>
                <a:srgbClr val="FFFFFF"/>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C00000"/>
                    </a:solidFill>
                    <a:effectLst/>
                    <a:uLnTx/>
                    <a:uFillTx/>
                    <a:latin typeface="+mn-lt"/>
                    <a:ea typeface="黑体" pitchFamily="2" charset="-122"/>
                  </a:rPr>
                  <a:t>本地地址</a:t>
                </a:r>
              </a:p>
            </p:txBody>
          </p:sp>
        </p:grpSp>
        <p:grpSp>
          <p:nvGrpSpPr>
            <p:cNvPr id="31" name="Group 20"/>
            <p:cNvGrpSpPr>
              <a:grpSpLocks/>
            </p:cNvGrpSpPr>
            <p:nvPr/>
          </p:nvGrpSpPr>
          <p:grpSpPr bwMode="auto">
            <a:xfrm>
              <a:off x="1842591" y="4644008"/>
              <a:ext cx="5486401" cy="609600"/>
              <a:chOff x="739" y="2832"/>
              <a:chExt cx="3456" cy="430"/>
            </a:xfrm>
          </p:grpSpPr>
          <p:sp>
            <p:nvSpPr>
              <p:cNvPr id="32" name="Line 8"/>
              <p:cNvSpPr>
                <a:spLocks noChangeShapeType="1"/>
              </p:cNvSpPr>
              <p:nvPr/>
            </p:nvSpPr>
            <p:spPr bwMode="auto">
              <a:xfrm>
                <a:off x="739" y="2832"/>
                <a:ext cx="0" cy="43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3" name="Line 17"/>
              <p:cNvSpPr>
                <a:spLocks noChangeShapeType="1"/>
              </p:cNvSpPr>
              <p:nvPr/>
            </p:nvSpPr>
            <p:spPr bwMode="auto">
              <a:xfrm>
                <a:off x="4195" y="2832"/>
                <a:ext cx="0" cy="43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34" name="Group 18"/>
            <p:cNvGrpSpPr>
              <a:grpSpLocks/>
            </p:cNvGrpSpPr>
            <p:nvPr/>
          </p:nvGrpSpPr>
          <p:grpSpPr bwMode="auto">
            <a:xfrm>
              <a:off x="1839416" y="4105856"/>
              <a:ext cx="5482976" cy="612776"/>
              <a:chOff x="737" y="2493"/>
              <a:chExt cx="3894" cy="386"/>
            </a:xfrm>
          </p:grpSpPr>
          <p:sp>
            <p:nvSpPr>
              <p:cNvPr id="35" name="Rectangle 6"/>
              <p:cNvSpPr>
                <a:spLocks noChangeArrowheads="1"/>
              </p:cNvSpPr>
              <p:nvPr/>
            </p:nvSpPr>
            <p:spPr bwMode="auto">
              <a:xfrm>
                <a:off x="737" y="2493"/>
                <a:ext cx="1650" cy="386"/>
              </a:xfrm>
              <a:prstGeom prst="rect">
                <a:avLst/>
              </a:prstGeom>
              <a:solidFill>
                <a:srgbClr val="FFFF66"/>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网络号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36" name="Rectangle 7"/>
              <p:cNvSpPr>
                <a:spLocks noChangeArrowheads="1"/>
              </p:cNvSpPr>
              <p:nvPr/>
            </p:nvSpPr>
            <p:spPr bwMode="auto">
              <a:xfrm>
                <a:off x="2387" y="2494"/>
                <a:ext cx="2244" cy="385"/>
              </a:xfrm>
              <a:prstGeom prst="rect">
                <a:avLst/>
              </a:prstGeom>
              <a:solidFill>
                <a:srgbClr val="66FFFF"/>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37" name="Rectangle 11"/>
              <p:cNvSpPr>
                <a:spLocks noChangeArrowheads="1"/>
              </p:cNvSpPr>
              <p:nvPr/>
            </p:nvSpPr>
            <p:spPr bwMode="auto">
              <a:xfrm>
                <a:off x="3613" y="2547"/>
                <a:ext cx="967" cy="291"/>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主机号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38" name="Rectangle 12"/>
              <p:cNvSpPr>
                <a:spLocks noChangeArrowheads="1"/>
              </p:cNvSpPr>
              <p:nvPr/>
            </p:nvSpPr>
            <p:spPr bwMode="auto">
              <a:xfrm>
                <a:off x="2440" y="2548"/>
                <a:ext cx="1068" cy="284"/>
              </a:xfrm>
              <a:prstGeom prst="rect">
                <a:avLst/>
              </a:prstGeom>
              <a:solidFill>
                <a:srgbClr val="FF66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子网号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grpSp>
      </p:grpSp>
    </p:spTree>
    <p:extLst>
      <p:ext uri="{BB962C8B-B14F-4D97-AF65-F5344CB8AC3E}">
        <p14:creationId xmlns:p14="http://schemas.microsoft.com/office/powerpoint/2010/main" xmlns="" val="18829304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type="title"/>
          </p:nvPr>
        </p:nvSpPr>
        <p:spPr/>
        <p:txBody>
          <a:bodyPr/>
          <a:lstStyle/>
          <a:p>
            <a:pPr algn="ctr"/>
            <a:r>
              <a:rPr lang="zh-CN" altLang="en-US"/>
              <a:t>划分子网的基本思路（续） </a:t>
            </a:r>
          </a:p>
        </p:txBody>
      </p:sp>
      <p:sp>
        <p:nvSpPr>
          <p:cNvPr id="503810" name="Rectangle 2"/>
          <p:cNvSpPr>
            <a:spLocks noGrp="1" noChangeArrowheads="1"/>
          </p:cNvSpPr>
          <p:nvPr>
            <p:ph idx="1"/>
          </p:nvPr>
        </p:nvSpPr>
        <p:spPr/>
        <p:txBody>
          <a:bodyPr/>
          <a:lstStyle/>
          <a:p>
            <a:pPr algn="just">
              <a:spcAft>
                <a:spcPct val="30000"/>
              </a:spcAft>
            </a:pPr>
            <a:r>
              <a:rPr lang="zh-CN" altLang="en-US" dirty="0"/>
              <a:t>凡是从其他网络发送给本单位某个主机的 </a:t>
            </a:r>
            <a:r>
              <a:rPr lang="en-US" altLang="zh-CN" dirty="0"/>
              <a:t>IP </a:t>
            </a:r>
            <a:r>
              <a:rPr lang="zh-CN" altLang="en-US" dirty="0"/>
              <a:t>数据报，仍然是根据 </a:t>
            </a:r>
            <a:r>
              <a:rPr lang="en-US" altLang="zh-CN" dirty="0"/>
              <a:t>IP </a:t>
            </a:r>
            <a:r>
              <a:rPr lang="zh-CN" altLang="en-US" dirty="0"/>
              <a:t>数据报的</a:t>
            </a:r>
            <a:r>
              <a:rPr lang="zh-CN" altLang="en-US" dirty="0">
                <a:solidFill>
                  <a:srgbClr val="FF0000"/>
                </a:solidFill>
              </a:rPr>
              <a:t>目的网络号 </a:t>
            </a:r>
            <a:r>
              <a:rPr lang="en-US" altLang="zh-CN" dirty="0"/>
              <a:t>net-id</a:t>
            </a:r>
            <a:r>
              <a:rPr lang="zh-CN" altLang="en-US" dirty="0"/>
              <a:t>，先找到连接在</a:t>
            </a:r>
            <a:r>
              <a:rPr lang="zh-CN" altLang="en-US" dirty="0">
                <a:solidFill>
                  <a:srgbClr val="FF0000"/>
                </a:solidFill>
              </a:rPr>
              <a:t>本单位网络上的路由器。</a:t>
            </a:r>
          </a:p>
          <a:p>
            <a:pPr algn="just">
              <a:spcAft>
                <a:spcPct val="30000"/>
              </a:spcAft>
            </a:pPr>
            <a:r>
              <a:rPr lang="zh-CN" altLang="en-US" dirty="0"/>
              <a:t>然后</a:t>
            </a:r>
            <a:r>
              <a:rPr lang="zh-CN" altLang="en-US" dirty="0">
                <a:solidFill>
                  <a:srgbClr val="FF0000"/>
                </a:solidFill>
              </a:rPr>
              <a:t>此路由器</a:t>
            </a:r>
            <a:r>
              <a:rPr lang="zh-CN" altLang="en-US" dirty="0"/>
              <a:t>在收到 </a:t>
            </a:r>
            <a:r>
              <a:rPr lang="en-US" altLang="zh-CN" dirty="0"/>
              <a:t>IP </a:t>
            </a:r>
            <a:r>
              <a:rPr lang="zh-CN" altLang="en-US" dirty="0"/>
              <a:t>数据报后，再按</a:t>
            </a:r>
            <a:r>
              <a:rPr lang="zh-CN" altLang="en-US" dirty="0">
                <a:solidFill>
                  <a:srgbClr val="FF0000"/>
                </a:solidFill>
              </a:rPr>
              <a:t>目的网络号</a:t>
            </a:r>
            <a:r>
              <a:rPr lang="zh-CN" altLang="en-US" dirty="0"/>
              <a:t> </a:t>
            </a:r>
            <a:r>
              <a:rPr lang="en-US" altLang="zh-CN" dirty="0"/>
              <a:t>net-id </a:t>
            </a:r>
            <a:r>
              <a:rPr lang="zh-CN" altLang="en-US" dirty="0"/>
              <a:t>和</a:t>
            </a:r>
            <a:r>
              <a:rPr lang="zh-CN" altLang="en-US" dirty="0">
                <a:solidFill>
                  <a:srgbClr val="FF0000"/>
                </a:solidFill>
              </a:rPr>
              <a:t>子网号</a:t>
            </a:r>
            <a:r>
              <a:rPr lang="zh-CN" altLang="en-US" dirty="0"/>
              <a:t> </a:t>
            </a:r>
            <a:r>
              <a:rPr lang="en-US" altLang="zh-CN" dirty="0"/>
              <a:t>subnet-id </a:t>
            </a:r>
            <a:r>
              <a:rPr lang="zh-CN" altLang="en-US" dirty="0"/>
              <a:t>找到目的子网。</a:t>
            </a:r>
          </a:p>
          <a:p>
            <a:pPr algn="just">
              <a:spcAft>
                <a:spcPct val="30000"/>
              </a:spcAft>
            </a:pPr>
            <a:r>
              <a:rPr lang="zh-CN" altLang="en-US" dirty="0"/>
              <a:t>最后就将 </a:t>
            </a:r>
            <a:r>
              <a:rPr lang="en-US" altLang="zh-CN" dirty="0"/>
              <a:t>IP </a:t>
            </a:r>
            <a:r>
              <a:rPr lang="zh-CN" altLang="en-US" dirty="0"/>
              <a:t>数据报直接交付目的主机。 </a:t>
            </a:r>
          </a:p>
        </p:txBody>
      </p:sp>
    </p:spTree>
    <p:extLst>
      <p:ext uri="{BB962C8B-B14F-4D97-AF65-F5344CB8AC3E}">
        <p14:creationId xmlns:p14="http://schemas.microsoft.com/office/powerpoint/2010/main" xmlns="" val="680323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81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38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0738" y="1222785"/>
            <a:ext cx="9608806" cy="4870511"/>
            <a:chOff x="240738" y="1222785"/>
            <a:chExt cx="9608806" cy="4870511"/>
          </a:xfrm>
        </p:grpSpPr>
        <p:sp>
          <p:nvSpPr>
            <p:cNvPr id="504834" name="AutoShape 2"/>
            <p:cNvSpPr>
              <a:spLocks noChangeArrowheads="1"/>
            </p:cNvSpPr>
            <p:nvPr/>
          </p:nvSpPr>
          <p:spPr bwMode="auto">
            <a:xfrm>
              <a:off x="674125" y="1252949"/>
              <a:ext cx="1938206" cy="676275"/>
            </a:xfrm>
            <a:prstGeom prst="roundRect">
              <a:avLst>
                <a:gd name="adj" fmla="val 16667"/>
              </a:avLst>
            </a:prstGeom>
            <a:solidFill>
              <a:srgbClr val="FF66FF"/>
            </a:solidFill>
            <a:ln w="9525">
              <a:solidFill>
                <a:srgbClr val="333399"/>
              </a:solidFill>
              <a:round/>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04835" name="Line 3"/>
            <p:cNvSpPr>
              <a:spLocks noChangeShapeType="1"/>
            </p:cNvSpPr>
            <p:nvPr/>
          </p:nvSpPr>
          <p:spPr bwMode="auto">
            <a:xfrm flipV="1">
              <a:off x="2282139" y="3923123"/>
              <a:ext cx="1014677"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36" name="Line 4"/>
            <p:cNvSpPr>
              <a:spLocks noChangeShapeType="1"/>
            </p:cNvSpPr>
            <p:nvPr/>
          </p:nvSpPr>
          <p:spPr bwMode="auto">
            <a:xfrm>
              <a:off x="3582293" y="2351499"/>
              <a:ext cx="254529" cy="7842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37" name="Line 5"/>
            <p:cNvSpPr>
              <a:spLocks noChangeShapeType="1"/>
            </p:cNvSpPr>
            <p:nvPr/>
          </p:nvSpPr>
          <p:spPr bwMode="auto">
            <a:xfrm flipH="1">
              <a:off x="8320319" y="2665823"/>
              <a:ext cx="674158" cy="7858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38" name="Line 6"/>
            <p:cNvSpPr>
              <a:spLocks noChangeShapeType="1"/>
            </p:cNvSpPr>
            <p:nvPr/>
          </p:nvSpPr>
          <p:spPr bwMode="auto">
            <a:xfrm flipH="1">
              <a:off x="6118986" y="2116548"/>
              <a:ext cx="84270" cy="8636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39" name="Line 7"/>
            <p:cNvSpPr>
              <a:spLocks noChangeShapeType="1"/>
            </p:cNvSpPr>
            <p:nvPr/>
          </p:nvSpPr>
          <p:spPr bwMode="auto">
            <a:xfrm flipV="1">
              <a:off x="6550654" y="4786724"/>
              <a:ext cx="0" cy="7842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40" name="Line 8"/>
            <p:cNvSpPr>
              <a:spLocks noChangeShapeType="1"/>
            </p:cNvSpPr>
            <p:nvPr/>
          </p:nvSpPr>
          <p:spPr bwMode="auto">
            <a:xfrm>
              <a:off x="4428431" y="2195924"/>
              <a:ext cx="0" cy="70643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41" name="Line 9"/>
            <p:cNvSpPr>
              <a:spLocks noChangeShapeType="1"/>
            </p:cNvSpPr>
            <p:nvPr/>
          </p:nvSpPr>
          <p:spPr bwMode="auto">
            <a:xfrm flipH="1">
              <a:off x="7811261" y="2351499"/>
              <a:ext cx="254529" cy="7080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42" name="Line 10"/>
            <p:cNvSpPr>
              <a:spLocks noChangeShapeType="1"/>
            </p:cNvSpPr>
            <p:nvPr/>
          </p:nvSpPr>
          <p:spPr bwMode="auto">
            <a:xfrm flipV="1">
              <a:off x="5448267" y="4707349"/>
              <a:ext cx="84270" cy="70643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43" name="Line 11"/>
            <p:cNvSpPr>
              <a:spLocks noChangeShapeType="1"/>
            </p:cNvSpPr>
            <p:nvPr/>
          </p:nvSpPr>
          <p:spPr bwMode="auto">
            <a:xfrm flipV="1">
              <a:off x="3666563" y="4315235"/>
              <a:ext cx="170260" cy="86360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44" name="Line 12"/>
            <p:cNvSpPr>
              <a:spLocks noChangeShapeType="1"/>
            </p:cNvSpPr>
            <p:nvPr/>
          </p:nvSpPr>
          <p:spPr bwMode="auto">
            <a:xfrm flipH="1" flipV="1">
              <a:off x="8487140" y="4472398"/>
              <a:ext cx="930407" cy="15716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pic>
          <p:nvPicPr>
            <p:cNvPr id="504845" name="Picture 1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59891" y="1959386"/>
              <a:ext cx="417909" cy="39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4846" name="Picture 1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12034" y="2280061"/>
              <a:ext cx="417910" cy="39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4847" name="Picture 1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36436" y="1802224"/>
              <a:ext cx="417910" cy="39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4848" name="Picture 1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741668" y="2429286"/>
              <a:ext cx="417909" cy="392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4849" name="Picture 1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895531" y="2038760"/>
              <a:ext cx="417909" cy="388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4850" name="Picture 1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008236" y="4327936"/>
              <a:ext cx="417910" cy="392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4851" name="Picture 1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52878" y="5413786"/>
              <a:ext cx="417910" cy="39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4852" name="Picture 2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78008" y="5335999"/>
              <a:ext cx="417909" cy="39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4853" name="Picture 2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98024" y="5021674"/>
              <a:ext cx="417910" cy="39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04854" name="Text Box 22"/>
            <p:cNvSpPr txBox="1">
              <a:spLocks noChangeArrowheads="1"/>
            </p:cNvSpPr>
            <p:nvPr/>
          </p:nvSpPr>
          <p:spPr bwMode="auto">
            <a:xfrm rot="5211293">
              <a:off x="9278664" y="3300793"/>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a:t>
              </a:r>
            </a:p>
          </p:txBody>
        </p:sp>
        <p:sp>
          <p:nvSpPr>
            <p:cNvPr id="504855" name="Text Box 23"/>
            <p:cNvSpPr txBox="1">
              <a:spLocks noChangeArrowheads="1"/>
            </p:cNvSpPr>
            <p:nvPr/>
          </p:nvSpPr>
          <p:spPr bwMode="auto">
            <a:xfrm rot="546999">
              <a:off x="4556975" y="4982749"/>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a:t>
              </a:r>
            </a:p>
          </p:txBody>
        </p:sp>
        <p:sp>
          <p:nvSpPr>
            <p:cNvPr id="504856" name="Text Box 24"/>
            <p:cNvSpPr txBox="1">
              <a:spLocks noChangeArrowheads="1"/>
            </p:cNvSpPr>
            <p:nvPr/>
          </p:nvSpPr>
          <p:spPr bwMode="auto">
            <a:xfrm rot="21237460">
              <a:off x="5182979" y="1777587"/>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4857" name="Text Box 25"/>
            <p:cNvSpPr txBox="1">
              <a:spLocks noChangeArrowheads="1"/>
            </p:cNvSpPr>
            <p:nvPr/>
          </p:nvSpPr>
          <p:spPr bwMode="auto">
            <a:xfrm>
              <a:off x="2612332" y="1914936"/>
              <a:ext cx="15376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145.13.3.10</a:t>
              </a:r>
            </a:p>
          </p:txBody>
        </p:sp>
        <p:sp>
          <p:nvSpPr>
            <p:cNvPr id="504858" name="Text Box 26"/>
            <p:cNvSpPr txBox="1">
              <a:spLocks noChangeArrowheads="1"/>
            </p:cNvSpPr>
            <p:nvPr/>
          </p:nvSpPr>
          <p:spPr bwMode="auto">
            <a:xfrm>
              <a:off x="3780069" y="1554574"/>
              <a:ext cx="152343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145.13.3.11</a:t>
              </a:r>
            </a:p>
          </p:txBody>
        </p:sp>
        <p:sp>
          <p:nvSpPr>
            <p:cNvPr id="504859" name="Text Box 27"/>
            <p:cNvSpPr txBox="1">
              <a:spLocks noChangeArrowheads="1"/>
            </p:cNvSpPr>
            <p:nvPr/>
          </p:nvSpPr>
          <p:spPr bwMode="auto">
            <a:xfrm>
              <a:off x="5429350" y="1410110"/>
              <a:ext cx="174278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145.13.3.101</a:t>
              </a:r>
            </a:p>
          </p:txBody>
        </p:sp>
        <p:sp>
          <p:nvSpPr>
            <p:cNvPr id="504860" name="Text Box 28"/>
            <p:cNvSpPr txBox="1">
              <a:spLocks noChangeArrowheads="1"/>
            </p:cNvSpPr>
            <p:nvPr/>
          </p:nvSpPr>
          <p:spPr bwMode="auto">
            <a:xfrm>
              <a:off x="7331439" y="1699036"/>
              <a:ext cx="15376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145.13.7.34</a:t>
              </a:r>
            </a:p>
          </p:txBody>
        </p:sp>
        <p:sp>
          <p:nvSpPr>
            <p:cNvPr id="504861" name="Text Box 29"/>
            <p:cNvSpPr txBox="1">
              <a:spLocks noChangeArrowheads="1"/>
            </p:cNvSpPr>
            <p:nvPr/>
          </p:nvSpPr>
          <p:spPr bwMode="auto">
            <a:xfrm>
              <a:off x="8306561" y="2095911"/>
              <a:ext cx="15376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145.13.7.35</a:t>
              </a:r>
            </a:p>
          </p:txBody>
        </p:sp>
        <p:sp>
          <p:nvSpPr>
            <p:cNvPr id="504862" name="Text Box 30"/>
            <p:cNvSpPr txBox="1">
              <a:spLocks noChangeArrowheads="1"/>
            </p:cNvSpPr>
            <p:nvPr/>
          </p:nvSpPr>
          <p:spPr bwMode="auto">
            <a:xfrm>
              <a:off x="8311944" y="4757082"/>
              <a:ext cx="15376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145.13.7.56</a:t>
              </a:r>
            </a:p>
          </p:txBody>
        </p:sp>
        <p:sp>
          <p:nvSpPr>
            <p:cNvPr id="504863" name="Text Box 31"/>
            <p:cNvSpPr txBox="1">
              <a:spLocks noChangeArrowheads="1"/>
            </p:cNvSpPr>
            <p:nvPr/>
          </p:nvSpPr>
          <p:spPr bwMode="auto">
            <a:xfrm>
              <a:off x="2925334" y="5339174"/>
              <a:ext cx="174278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145.13.21.23</a:t>
              </a:r>
            </a:p>
          </p:txBody>
        </p:sp>
        <p:sp>
          <p:nvSpPr>
            <p:cNvPr id="504864" name="Text Box 32"/>
            <p:cNvSpPr txBox="1">
              <a:spLocks noChangeArrowheads="1"/>
            </p:cNvSpPr>
            <p:nvPr/>
          </p:nvSpPr>
          <p:spPr bwMode="auto">
            <a:xfrm>
              <a:off x="4639965" y="5693186"/>
              <a:ext cx="15376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145.13.21.9</a:t>
              </a:r>
            </a:p>
          </p:txBody>
        </p:sp>
        <p:sp>
          <p:nvSpPr>
            <p:cNvPr id="504865" name="Text Box 33"/>
            <p:cNvSpPr txBox="1">
              <a:spLocks noChangeArrowheads="1"/>
            </p:cNvSpPr>
            <p:nvPr/>
          </p:nvSpPr>
          <p:spPr bwMode="auto">
            <a:xfrm>
              <a:off x="6732952" y="5407435"/>
              <a:ext cx="15376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145.13.21.8</a:t>
              </a:r>
            </a:p>
          </p:txBody>
        </p:sp>
        <p:sp>
          <p:nvSpPr>
            <p:cNvPr id="504866" name="Line 34"/>
            <p:cNvSpPr>
              <a:spLocks noChangeShapeType="1"/>
            </p:cNvSpPr>
            <p:nvPr/>
          </p:nvSpPr>
          <p:spPr bwMode="auto">
            <a:xfrm>
              <a:off x="961332" y="2586449"/>
              <a:ext cx="1606285" cy="1336675"/>
            </a:xfrm>
            <a:prstGeom prst="line">
              <a:avLst/>
            </a:prstGeom>
            <a:noFill/>
            <a:ln w="571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4867" name="Line 35"/>
            <p:cNvSpPr>
              <a:spLocks noChangeShapeType="1"/>
            </p:cNvSpPr>
            <p:nvPr/>
          </p:nvSpPr>
          <p:spPr bwMode="auto">
            <a:xfrm>
              <a:off x="791071" y="2586448"/>
              <a:ext cx="0" cy="2043112"/>
            </a:xfrm>
            <a:prstGeom prst="line">
              <a:avLst/>
            </a:prstGeom>
            <a:noFill/>
            <a:ln w="571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4868" name="Line 36"/>
            <p:cNvSpPr>
              <a:spLocks noChangeShapeType="1"/>
            </p:cNvSpPr>
            <p:nvPr/>
          </p:nvSpPr>
          <p:spPr bwMode="auto">
            <a:xfrm flipV="1">
              <a:off x="877061" y="3999323"/>
              <a:ext cx="1606285" cy="787400"/>
            </a:xfrm>
            <a:prstGeom prst="line">
              <a:avLst/>
            </a:prstGeom>
            <a:noFill/>
            <a:ln w="571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4869" name="AutoShape 37"/>
            <p:cNvSpPr>
              <a:spLocks noChangeArrowheads="1"/>
            </p:cNvSpPr>
            <p:nvPr/>
          </p:nvSpPr>
          <p:spPr bwMode="auto">
            <a:xfrm>
              <a:off x="314690" y="5111217"/>
              <a:ext cx="2686315" cy="830323"/>
            </a:xfrm>
            <a:prstGeom prst="wedgeRoundRectCallout">
              <a:avLst>
                <a:gd name="adj1" fmla="val 34699"/>
                <a:gd name="adj2" fmla="val -169426"/>
                <a:gd name="adj3" fmla="val 16667"/>
              </a:avLst>
            </a:prstGeom>
            <a:solidFill>
              <a:srgbClr val="FFFF66"/>
            </a:solidFill>
            <a:ln w="9525">
              <a:solidFill>
                <a:schemeClr val="tx1"/>
              </a:solidFill>
              <a:miter lim="800000"/>
              <a:headEnd/>
              <a:tailEnd/>
            </a:ln>
            <a:effectLst>
              <a:outerShdw dist="35921" dir="2700000" algn="ctr" rotWithShape="0">
                <a:schemeClr val="bg2"/>
              </a:outerShdw>
            </a:effectLst>
          </p:spPr>
          <p:txBody>
            <a:bodyPr/>
            <a:lstStyle/>
            <a:p>
              <a:pPr algn="ctr"/>
              <a:endParaRPr kumimoji="1" lang="zh-CN" altLang="zh-CN" sz="2400" b="1">
                <a:solidFill>
                  <a:srgbClr val="0000CC"/>
                </a:solidFill>
                <a:latin typeface="+mn-lt"/>
                <a:ea typeface="黑体" pitchFamily="2" charset="-122"/>
              </a:endParaRPr>
            </a:p>
          </p:txBody>
        </p:sp>
        <p:sp>
          <p:nvSpPr>
            <p:cNvPr id="504870" name="Text Box 38"/>
            <p:cNvSpPr txBox="1">
              <a:spLocks noChangeArrowheads="1"/>
            </p:cNvSpPr>
            <p:nvPr/>
          </p:nvSpPr>
          <p:spPr bwMode="auto">
            <a:xfrm>
              <a:off x="272480" y="5183225"/>
              <a:ext cx="274650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2000" b="1" dirty="0">
                  <a:solidFill>
                    <a:srgbClr val="0000CC"/>
                  </a:solidFill>
                  <a:latin typeface="+mn-lt"/>
                  <a:ea typeface="黑体" pitchFamily="2" charset="-122"/>
                </a:rPr>
                <a:t>所有到网络 </a:t>
              </a:r>
              <a:r>
                <a:rPr kumimoji="1" lang="en-US" altLang="zh-CN" sz="2000" b="1" dirty="0">
                  <a:solidFill>
                    <a:srgbClr val="0000CC"/>
                  </a:solidFill>
                  <a:latin typeface="+mn-lt"/>
                  <a:ea typeface="黑体" pitchFamily="2" charset="-122"/>
                </a:rPr>
                <a:t>145.13.0.0</a:t>
              </a:r>
              <a:r>
                <a:rPr kumimoji="1" lang="zh-CN" altLang="en-US" sz="2000" b="1" dirty="0">
                  <a:solidFill>
                    <a:srgbClr val="0000CC"/>
                  </a:solidFill>
                  <a:latin typeface="+mn-lt"/>
                  <a:ea typeface="黑体" pitchFamily="2" charset="-122"/>
                </a:rPr>
                <a:t>的分组均到达此路由器</a:t>
              </a:r>
            </a:p>
          </p:txBody>
        </p:sp>
        <p:pic>
          <p:nvPicPr>
            <p:cNvPr id="504871" name="Picture 39"/>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3992" y="4550185"/>
              <a:ext cx="760148"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04872" name="Picture 40"/>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53992" y="2351499"/>
              <a:ext cx="760148" cy="471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04873" name="AutoShape 41"/>
            <p:cNvSpPr>
              <a:spLocks noChangeArrowheads="1"/>
            </p:cNvSpPr>
            <p:nvPr/>
          </p:nvSpPr>
          <p:spPr bwMode="auto">
            <a:xfrm rot="-1643298">
              <a:off x="1109233" y="3969161"/>
              <a:ext cx="1016396" cy="390525"/>
            </a:xfrm>
            <a:prstGeom prst="leftArrow">
              <a:avLst>
                <a:gd name="adj1" fmla="val 42500"/>
                <a:gd name="adj2" fmla="val 905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74" name="AutoShape 42"/>
            <p:cNvSpPr>
              <a:spLocks noChangeArrowheads="1"/>
            </p:cNvSpPr>
            <p:nvPr/>
          </p:nvSpPr>
          <p:spPr bwMode="auto">
            <a:xfrm rot="2494205">
              <a:off x="1355442" y="2820248"/>
              <a:ext cx="1014677" cy="393700"/>
            </a:xfrm>
            <a:prstGeom prst="leftArrow">
              <a:avLst>
                <a:gd name="adj1" fmla="val 42500"/>
                <a:gd name="adj2" fmla="val 8963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4875" name="Text Box 43"/>
            <p:cNvSpPr txBox="1">
              <a:spLocks noChangeArrowheads="1"/>
            </p:cNvSpPr>
            <p:nvPr/>
          </p:nvSpPr>
          <p:spPr bwMode="auto">
            <a:xfrm>
              <a:off x="672406" y="1222785"/>
              <a:ext cx="173316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我的网络地址</a:t>
              </a:r>
            </a:p>
            <a:p>
              <a:r>
                <a:rPr kumimoji="1" lang="zh-CN" altLang="en-US" sz="2000" b="1" dirty="0">
                  <a:solidFill>
                    <a:srgbClr val="0000CC"/>
                  </a:solidFill>
                  <a:latin typeface="+mn-lt"/>
                  <a:ea typeface="黑体" pitchFamily="2" charset="-122"/>
                </a:rPr>
                <a:t>是 </a:t>
              </a:r>
              <a:r>
                <a:rPr kumimoji="1" lang="en-US" altLang="zh-CN" sz="2000" b="1" dirty="0">
                  <a:solidFill>
                    <a:srgbClr val="0000CC"/>
                  </a:solidFill>
                  <a:latin typeface="+mn-lt"/>
                  <a:ea typeface="黑体" pitchFamily="2" charset="-122"/>
                </a:rPr>
                <a:t>145.13.0.0</a:t>
              </a:r>
            </a:p>
          </p:txBody>
        </p:sp>
        <p:sp>
          <p:nvSpPr>
            <p:cNvPr id="504876" name="Line 44"/>
            <p:cNvSpPr>
              <a:spLocks noChangeShapeType="1"/>
            </p:cNvSpPr>
            <p:nvPr/>
          </p:nvSpPr>
          <p:spPr bwMode="auto">
            <a:xfrm>
              <a:off x="1677988" y="1955769"/>
              <a:ext cx="394692" cy="121123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4877" name="Line 45"/>
            <p:cNvSpPr>
              <a:spLocks noChangeShapeType="1"/>
            </p:cNvSpPr>
            <p:nvPr/>
          </p:nvSpPr>
          <p:spPr bwMode="auto">
            <a:xfrm>
              <a:off x="1468669" y="1959385"/>
              <a:ext cx="170260" cy="2198688"/>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4878" name="Text Box 46"/>
            <p:cNvSpPr txBox="1">
              <a:spLocks noChangeArrowheads="1"/>
            </p:cNvSpPr>
            <p:nvPr/>
          </p:nvSpPr>
          <p:spPr bwMode="auto">
            <a:xfrm>
              <a:off x="2404236" y="3232561"/>
              <a:ext cx="52129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R</a:t>
              </a:r>
              <a:r>
                <a:rPr kumimoji="1" lang="en-US" altLang="zh-CN" sz="2400" b="1" baseline="-25000" dirty="0">
                  <a:solidFill>
                    <a:srgbClr val="C00000"/>
                  </a:solidFill>
                  <a:latin typeface="+mn-lt"/>
                  <a:ea typeface="黑体" pitchFamily="2" charset="-122"/>
                </a:rPr>
                <a:t>1</a:t>
              </a:r>
            </a:p>
          </p:txBody>
        </p:sp>
        <p:sp>
          <p:nvSpPr>
            <p:cNvPr id="504879" name="Text Box 47"/>
            <p:cNvSpPr txBox="1">
              <a:spLocks noChangeArrowheads="1"/>
            </p:cNvSpPr>
            <p:nvPr/>
          </p:nvSpPr>
          <p:spPr bwMode="auto">
            <a:xfrm>
              <a:off x="240738" y="4146961"/>
              <a:ext cx="52129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R</a:t>
              </a:r>
              <a:r>
                <a:rPr kumimoji="1" lang="en-US" altLang="zh-CN" sz="2400" b="1" baseline="-25000">
                  <a:solidFill>
                    <a:srgbClr val="C00000"/>
                  </a:solidFill>
                  <a:latin typeface="+mn-lt"/>
                  <a:ea typeface="黑体" pitchFamily="2" charset="-122"/>
                </a:rPr>
                <a:t>3</a:t>
              </a:r>
            </a:p>
          </p:txBody>
        </p:sp>
        <p:sp>
          <p:nvSpPr>
            <p:cNvPr id="504880" name="Text Box 48"/>
            <p:cNvSpPr txBox="1">
              <a:spLocks noChangeArrowheads="1"/>
            </p:cNvSpPr>
            <p:nvPr/>
          </p:nvSpPr>
          <p:spPr bwMode="auto">
            <a:xfrm>
              <a:off x="240738" y="1951449"/>
              <a:ext cx="52129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R</a:t>
              </a:r>
              <a:r>
                <a:rPr kumimoji="1" lang="en-US" altLang="zh-CN" sz="2400" b="1" baseline="-25000">
                  <a:solidFill>
                    <a:srgbClr val="C00000"/>
                  </a:solidFill>
                  <a:latin typeface="+mn-lt"/>
                  <a:ea typeface="黑体" pitchFamily="2" charset="-122"/>
                </a:rPr>
                <a:t>2</a:t>
              </a:r>
            </a:p>
          </p:txBody>
        </p:sp>
        <p:grpSp>
          <p:nvGrpSpPr>
            <p:cNvPr id="504881" name="Group 49"/>
            <p:cNvGrpSpPr>
              <a:grpSpLocks/>
            </p:cNvGrpSpPr>
            <p:nvPr/>
          </p:nvGrpSpPr>
          <p:grpSpPr bwMode="auto">
            <a:xfrm>
              <a:off x="2832465" y="2357848"/>
              <a:ext cx="6144815" cy="2844800"/>
              <a:chOff x="1746" y="890"/>
              <a:chExt cx="3221" cy="1950"/>
            </a:xfrm>
          </p:grpSpPr>
          <p:grpSp>
            <p:nvGrpSpPr>
              <p:cNvPr id="504882" name="Group 50"/>
              <p:cNvGrpSpPr>
                <a:grpSpLocks/>
              </p:cNvGrpSpPr>
              <p:nvPr/>
            </p:nvGrpSpPr>
            <p:grpSpPr bwMode="auto">
              <a:xfrm>
                <a:off x="1746" y="890"/>
                <a:ext cx="3221" cy="1950"/>
                <a:chOff x="912" y="768"/>
                <a:chExt cx="2400" cy="1584"/>
              </a:xfrm>
            </p:grpSpPr>
            <p:sp>
              <p:nvSpPr>
                <p:cNvPr id="504883" name="Oval 51"/>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4" name="Oval 52"/>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5" name="Oval 53"/>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6" name="Oval 54"/>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7" name="Oval 55"/>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8" name="Oval 56"/>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89" name="Oval 57"/>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0" name="Oval 58"/>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1" name="Oval 59"/>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nvGrpSpPr>
                <p:cNvPr id="504892" name="Group 60"/>
                <p:cNvGrpSpPr>
                  <a:grpSpLocks/>
                </p:cNvGrpSpPr>
                <p:nvPr/>
              </p:nvGrpSpPr>
              <p:grpSpPr bwMode="auto">
                <a:xfrm>
                  <a:off x="912" y="768"/>
                  <a:ext cx="2386" cy="1553"/>
                  <a:chOff x="912" y="768"/>
                  <a:chExt cx="2386" cy="1553"/>
                </a:xfrm>
              </p:grpSpPr>
              <p:sp>
                <p:nvSpPr>
                  <p:cNvPr id="504893" name="Oval 61"/>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4" name="Oval 62"/>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5" name="Oval 63"/>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6" name="Oval 64"/>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7" name="Oval 65"/>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8" name="Oval 66"/>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899" name="Oval 67"/>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900" name="Oval 68"/>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504901" name="Oval 69"/>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grpSp>
          <p:sp>
            <p:nvSpPr>
              <p:cNvPr id="504902" name="Text Box 70"/>
              <p:cNvSpPr txBox="1">
                <a:spLocks noChangeArrowheads="1"/>
              </p:cNvSpPr>
              <p:nvPr/>
            </p:nvSpPr>
            <p:spPr bwMode="auto">
              <a:xfrm>
                <a:off x="3002" y="1410"/>
                <a:ext cx="1111" cy="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3200" b="1" dirty="0">
                    <a:solidFill>
                      <a:srgbClr val="0000CC"/>
                    </a:solidFill>
                    <a:latin typeface="+mn-lt"/>
                    <a:ea typeface="黑体" pitchFamily="2" charset="-122"/>
                  </a:rPr>
                  <a:t>网络</a:t>
                </a:r>
              </a:p>
              <a:p>
                <a:pPr algn="ctr"/>
                <a:r>
                  <a:rPr kumimoji="1" lang="en-US" altLang="zh-CN" sz="3200" b="1" dirty="0">
                    <a:solidFill>
                      <a:srgbClr val="0000CC"/>
                    </a:solidFill>
                    <a:latin typeface="+mn-lt"/>
                    <a:ea typeface="黑体" pitchFamily="2" charset="-122"/>
                  </a:rPr>
                  <a:t>145.13.0.0</a:t>
                </a:r>
              </a:p>
            </p:txBody>
          </p:sp>
        </p:grpSp>
        <p:pic>
          <p:nvPicPr>
            <p:cNvPr id="504903" name="Picture 71"/>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230538" y="3686585"/>
              <a:ext cx="760148"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sp>
        <p:nvSpPr>
          <p:cNvPr id="504904" name="Rectangle 72"/>
          <p:cNvSpPr>
            <a:spLocks noGrp="1" noChangeArrowheads="1"/>
          </p:cNvSpPr>
          <p:nvPr>
            <p:ph type="title"/>
          </p:nvPr>
        </p:nvSpPr>
        <p:spPr/>
        <p:txBody>
          <a:bodyPr/>
          <a:lstStyle/>
          <a:p>
            <a:pPr algn="ctr"/>
            <a:r>
              <a:rPr lang="zh-CN" altLang="en-US" sz="3600" dirty="0"/>
              <a:t>一个未划分子网的 </a:t>
            </a:r>
            <a:r>
              <a:rPr lang="en-US" altLang="zh-CN" sz="3600" dirty="0"/>
              <a:t>B </a:t>
            </a:r>
            <a:r>
              <a:rPr lang="zh-CN" altLang="en-US" sz="3600" dirty="0"/>
              <a:t>类网络</a:t>
            </a:r>
            <a:r>
              <a:rPr lang="en-US" altLang="zh-CN" sz="3600" dirty="0"/>
              <a:t>145.13.0.0</a:t>
            </a:r>
          </a:p>
        </p:txBody>
      </p:sp>
    </p:spTree>
    <p:extLst>
      <p:ext uri="{BB962C8B-B14F-4D97-AF65-F5344CB8AC3E}">
        <p14:creationId xmlns:p14="http://schemas.microsoft.com/office/powerpoint/2010/main" xmlns="" val="179342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pPr algn="ctr"/>
            <a:r>
              <a:rPr lang="zh-CN" altLang="en-US" sz="3600" dirty="0"/>
              <a:t>划分为三个子网后对外仍是一个网络 </a:t>
            </a:r>
          </a:p>
        </p:txBody>
      </p:sp>
      <p:sp>
        <p:nvSpPr>
          <p:cNvPr id="505859" name="Line 3"/>
          <p:cNvSpPr>
            <a:spLocks noChangeShapeType="1"/>
          </p:cNvSpPr>
          <p:nvPr/>
        </p:nvSpPr>
        <p:spPr bwMode="auto">
          <a:xfrm>
            <a:off x="912201" y="2628901"/>
            <a:ext cx="1592527" cy="1370013"/>
          </a:xfrm>
          <a:prstGeom prst="line">
            <a:avLst/>
          </a:prstGeom>
          <a:noFill/>
          <a:ln w="571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0" name="Line 4"/>
          <p:cNvSpPr>
            <a:spLocks noChangeShapeType="1"/>
          </p:cNvSpPr>
          <p:nvPr/>
        </p:nvSpPr>
        <p:spPr bwMode="auto">
          <a:xfrm>
            <a:off x="889414" y="2628900"/>
            <a:ext cx="0" cy="2095500"/>
          </a:xfrm>
          <a:prstGeom prst="line">
            <a:avLst/>
          </a:prstGeom>
          <a:noFill/>
          <a:ln w="571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1" name="Line 5"/>
          <p:cNvSpPr>
            <a:spLocks noChangeShapeType="1"/>
          </p:cNvSpPr>
          <p:nvPr/>
        </p:nvSpPr>
        <p:spPr bwMode="auto">
          <a:xfrm flipV="1">
            <a:off x="827932" y="4078288"/>
            <a:ext cx="1592527" cy="804862"/>
          </a:xfrm>
          <a:prstGeom prst="line">
            <a:avLst/>
          </a:prstGeom>
          <a:noFill/>
          <a:ln w="571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2" name="AutoShape 6"/>
          <p:cNvSpPr>
            <a:spLocks noChangeArrowheads="1"/>
          </p:cNvSpPr>
          <p:nvPr/>
        </p:nvSpPr>
        <p:spPr bwMode="auto">
          <a:xfrm>
            <a:off x="2739389" y="1341439"/>
            <a:ext cx="7049665" cy="5400675"/>
          </a:xfrm>
          <a:prstGeom prst="roundRect">
            <a:avLst>
              <a:gd name="adj" fmla="val 11116"/>
            </a:avLst>
          </a:prstGeom>
          <a:solidFill>
            <a:srgbClr val="66FFFF"/>
          </a:solidFill>
          <a:ln w="9525">
            <a:solidFill>
              <a:schemeClr val="tx1"/>
            </a:solidFill>
            <a:prstDash val="dash"/>
            <a:round/>
            <a:headEnd/>
            <a:tailEnd/>
          </a:ln>
          <a:effectLst/>
        </p:spPr>
        <p:txBody>
          <a:bodyPr wrap="none" anchor="ctr"/>
          <a:lstStyle/>
          <a:p>
            <a:endParaRPr lang="zh-CN" altLang="en-US" b="1">
              <a:solidFill>
                <a:srgbClr val="0000CC"/>
              </a:solidFill>
              <a:latin typeface="+mn-lt"/>
              <a:ea typeface="黑体" pitchFamily="2" charset="-122"/>
            </a:endParaRPr>
          </a:p>
        </p:txBody>
      </p:sp>
      <p:sp>
        <p:nvSpPr>
          <p:cNvPr id="505863" name="Freeform 7"/>
          <p:cNvSpPr>
            <a:spLocks/>
          </p:cNvSpPr>
          <p:nvPr/>
        </p:nvSpPr>
        <p:spPr bwMode="auto">
          <a:xfrm>
            <a:off x="2836787" y="1422400"/>
            <a:ext cx="4060429" cy="2071688"/>
          </a:xfrm>
          <a:custGeom>
            <a:avLst/>
            <a:gdLst>
              <a:gd name="T0" fmla="*/ 61 w 2326"/>
              <a:gd name="T1" fmla="*/ 152 h 1235"/>
              <a:gd name="T2" fmla="*/ 118 w 2326"/>
              <a:gd name="T3" fmla="*/ 113 h 1235"/>
              <a:gd name="T4" fmla="*/ 238 w 2326"/>
              <a:gd name="T5" fmla="*/ 35 h 1235"/>
              <a:gd name="T6" fmla="*/ 478 w 2326"/>
              <a:gd name="T7" fmla="*/ 11 h 1235"/>
              <a:gd name="T8" fmla="*/ 898 w 2326"/>
              <a:gd name="T9" fmla="*/ 47 h 1235"/>
              <a:gd name="T10" fmla="*/ 1510 w 2326"/>
              <a:gd name="T11" fmla="*/ 11 h 1235"/>
              <a:gd name="T12" fmla="*/ 2068 w 2326"/>
              <a:gd name="T13" fmla="*/ 11 h 1235"/>
              <a:gd name="T14" fmla="*/ 2302 w 2326"/>
              <a:gd name="T15" fmla="*/ 203 h 1235"/>
              <a:gd name="T16" fmla="*/ 2326 w 2326"/>
              <a:gd name="T17" fmla="*/ 275 h 1235"/>
              <a:gd name="T18" fmla="*/ 2302 w 2326"/>
              <a:gd name="T19" fmla="*/ 575 h 1235"/>
              <a:gd name="T20" fmla="*/ 2266 w 2326"/>
              <a:gd name="T21" fmla="*/ 773 h 1235"/>
              <a:gd name="T22" fmla="*/ 2170 w 2326"/>
              <a:gd name="T23" fmla="*/ 971 h 1235"/>
              <a:gd name="T24" fmla="*/ 2026 w 2326"/>
              <a:gd name="T25" fmla="*/ 1103 h 1235"/>
              <a:gd name="T26" fmla="*/ 1954 w 2326"/>
              <a:gd name="T27" fmla="*/ 1151 h 1235"/>
              <a:gd name="T28" fmla="*/ 1846 w 2326"/>
              <a:gd name="T29" fmla="*/ 1211 h 1235"/>
              <a:gd name="T30" fmla="*/ 1810 w 2326"/>
              <a:gd name="T31" fmla="*/ 1223 h 1235"/>
              <a:gd name="T32" fmla="*/ 1774 w 2326"/>
              <a:gd name="T33" fmla="*/ 1235 h 1235"/>
              <a:gd name="T34" fmla="*/ 1474 w 2326"/>
              <a:gd name="T35" fmla="*/ 1223 h 1235"/>
              <a:gd name="T36" fmla="*/ 1066 w 2326"/>
              <a:gd name="T37" fmla="*/ 1103 h 1235"/>
              <a:gd name="T38" fmla="*/ 766 w 2326"/>
              <a:gd name="T39" fmla="*/ 1055 h 1235"/>
              <a:gd name="T40" fmla="*/ 478 w 2326"/>
              <a:gd name="T41" fmla="*/ 947 h 1235"/>
              <a:gd name="T42" fmla="*/ 430 w 2326"/>
              <a:gd name="T43" fmla="*/ 923 h 1235"/>
              <a:gd name="T44" fmla="*/ 169 w 2326"/>
              <a:gd name="T45" fmla="*/ 848 h 1235"/>
              <a:gd name="T46" fmla="*/ 70 w 2326"/>
              <a:gd name="T47" fmla="*/ 725 h 1235"/>
              <a:gd name="T48" fmla="*/ 19 w 2326"/>
              <a:gd name="T49" fmla="*/ 542 h 1235"/>
              <a:gd name="T50" fmla="*/ 7 w 2326"/>
              <a:gd name="T51" fmla="*/ 404 h 1235"/>
              <a:gd name="T52" fmla="*/ 22 w 2326"/>
              <a:gd name="T53" fmla="*/ 263 h 1235"/>
              <a:gd name="T54" fmla="*/ 61 w 2326"/>
              <a:gd name="T55" fmla="*/ 152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26" h="1235">
                <a:moveTo>
                  <a:pt x="61" y="152"/>
                </a:moveTo>
                <a:cubicBezTo>
                  <a:pt x="58" y="176"/>
                  <a:pt x="104" y="118"/>
                  <a:pt x="118" y="113"/>
                </a:cubicBezTo>
                <a:cubicBezTo>
                  <a:pt x="160" y="99"/>
                  <a:pt x="193" y="40"/>
                  <a:pt x="238" y="35"/>
                </a:cubicBezTo>
                <a:cubicBezTo>
                  <a:pt x="318" y="25"/>
                  <a:pt x="478" y="11"/>
                  <a:pt x="478" y="11"/>
                </a:cubicBezTo>
                <a:cubicBezTo>
                  <a:pt x="632" y="18"/>
                  <a:pt x="752" y="26"/>
                  <a:pt x="898" y="47"/>
                </a:cubicBezTo>
                <a:cubicBezTo>
                  <a:pt x="1333" y="37"/>
                  <a:pt x="1265" y="52"/>
                  <a:pt x="1510" y="11"/>
                </a:cubicBezTo>
                <a:cubicBezTo>
                  <a:pt x="1714" y="15"/>
                  <a:pt x="1864" y="0"/>
                  <a:pt x="2068" y="11"/>
                </a:cubicBezTo>
                <a:cubicBezTo>
                  <a:pt x="2116" y="14"/>
                  <a:pt x="2284" y="150"/>
                  <a:pt x="2302" y="203"/>
                </a:cubicBezTo>
                <a:cubicBezTo>
                  <a:pt x="2310" y="227"/>
                  <a:pt x="2326" y="275"/>
                  <a:pt x="2326" y="275"/>
                </a:cubicBezTo>
                <a:cubicBezTo>
                  <a:pt x="2322" y="391"/>
                  <a:pt x="2309" y="459"/>
                  <a:pt x="2302" y="575"/>
                </a:cubicBezTo>
                <a:cubicBezTo>
                  <a:pt x="2297" y="658"/>
                  <a:pt x="2299" y="675"/>
                  <a:pt x="2266" y="773"/>
                </a:cubicBezTo>
                <a:cubicBezTo>
                  <a:pt x="2243" y="841"/>
                  <a:pt x="2211" y="910"/>
                  <a:pt x="2170" y="971"/>
                </a:cubicBezTo>
                <a:cubicBezTo>
                  <a:pt x="2132" y="1028"/>
                  <a:pt x="2077" y="1060"/>
                  <a:pt x="2026" y="1103"/>
                </a:cubicBezTo>
                <a:cubicBezTo>
                  <a:pt x="1966" y="1153"/>
                  <a:pt x="2017" y="1130"/>
                  <a:pt x="1954" y="1151"/>
                </a:cubicBezTo>
                <a:cubicBezTo>
                  <a:pt x="1900" y="1205"/>
                  <a:pt x="1934" y="1182"/>
                  <a:pt x="1846" y="1211"/>
                </a:cubicBezTo>
                <a:cubicBezTo>
                  <a:pt x="1834" y="1215"/>
                  <a:pt x="1822" y="1219"/>
                  <a:pt x="1810" y="1223"/>
                </a:cubicBezTo>
                <a:cubicBezTo>
                  <a:pt x="1798" y="1227"/>
                  <a:pt x="1774" y="1235"/>
                  <a:pt x="1774" y="1235"/>
                </a:cubicBezTo>
                <a:cubicBezTo>
                  <a:pt x="1674" y="1231"/>
                  <a:pt x="1574" y="1230"/>
                  <a:pt x="1474" y="1223"/>
                </a:cubicBezTo>
                <a:cubicBezTo>
                  <a:pt x="1331" y="1213"/>
                  <a:pt x="1204" y="1131"/>
                  <a:pt x="1066" y="1103"/>
                </a:cubicBezTo>
                <a:cubicBezTo>
                  <a:pt x="967" y="1083"/>
                  <a:pt x="863" y="1084"/>
                  <a:pt x="766" y="1055"/>
                </a:cubicBezTo>
                <a:cubicBezTo>
                  <a:pt x="666" y="1025"/>
                  <a:pt x="575" y="983"/>
                  <a:pt x="478" y="947"/>
                </a:cubicBezTo>
                <a:cubicBezTo>
                  <a:pt x="461" y="941"/>
                  <a:pt x="447" y="927"/>
                  <a:pt x="430" y="923"/>
                </a:cubicBezTo>
                <a:cubicBezTo>
                  <a:pt x="401" y="916"/>
                  <a:pt x="181" y="849"/>
                  <a:pt x="169" y="848"/>
                </a:cubicBezTo>
                <a:cubicBezTo>
                  <a:pt x="94" y="794"/>
                  <a:pt x="109" y="776"/>
                  <a:pt x="70" y="725"/>
                </a:cubicBezTo>
                <a:cubicBezTo>
                  <a:pt x="37" y="650"/>
                  <a:pt x="31" y="614"/>
                  <a:pt x="19" y="542"/>
                </a:cubicBezTo>
                <a:cubicBezTo>
                  <a:pt x="15" y="490"/>
                  <a:pt x="0" y="469"/>
                  <a:pt x="7" y="404"/>
                </a:cubicBezTo>
                <a:cubicBezTo>
                  <a:pt x="7" y="358"/>
                  <a:pt x="13" y="305"/>
                  <a:pt x="22" y="263"/>
                </a:cubicBezTo>
                <a:cubicBezTo>
                  <a:pt x="31" y="221"/>
                  <a:pt x="53" y="175"/>
                  <a:pt x="61" y="152"/>
                </a:cubicBezTo>
                <a:close/>
              </a:path>
            </a:pathLst>
          </a:custGeom>
          <a:solidFill>
            <a:schemeClr val="bg1"/>
          </a:solidFill>
          <a:ln w="9525" cap="flat">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4" name="Freeform 8"/>
          <p:cNvSpPr>
            <a:spLocks/>
          </p:cNvSpPr>
          <p:nvPr/>
        </p:nvSpPr>
        <p:spPr bwMode="auto">
          <a:xfrm>
            <a:off x="2653639" y="2790826"/>
            <a:ext cx="1258888" cy="1128713"/>
          </a:xfrm>
          <a:custGeom>
            <a:avLst/>
            <a:gdLst>
              <a:gd name="T0" fmla="*/ 0 w 732"/>
              <a:gd name="T1" fmla="*/ 711 h 711"/>
              <a:gd name="T2" fmla="*/ 732 w 732"/>
              <a:gd name="T3" fmla="*/ 372 h 711"/>
              <a:gd name="T4" fmla="*/ 732 w 732"/>
              <a:gd name="T5" fmla="*/ 0 h 711"/>
            </a:gdLst>
            <a:ahLst/>
            <a:cxnLst>
              <a:cxn ang="0">
                <a:pos x="T0" y="T1"/>
              </a:cxn>
              <a:cxn ang="0">
                <a:pos x="T2" y="T3"/>
              </a:cxn>
              <a:cxn ang="0">
                <a:pos x="T4" y="T5"/>
              </a:cxn>
            </a:cxnLst>
            <a:rect l="0" t="0" r="r" b="b"/>
            <a:pathLst>
              <a:path w="732" h="711">
                <a:moveTo>
                  <a:pt x="0" y="711"/>
                </a:moveTo>
                <a:lnTo>
                  <a:pt x="732" y="372"/>
                </a:lnTo>
                <a:lnTo>
                  <a:pt x="732" y="0"/>
                </a:lnTo>
              </a:path>
            </a:pathLst>
          </a:custGeom>
          <a:noFill/>
          <a:ln w="38100" cmpd="sng">
            <a:solidFill>
              <a:srgbClr val="333399"/>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5" name="Freeform 9"/>
          <p:cNvSpPr>
            <a:spLocks/>
          </p:cNvSpPr>
          <p:nvPr/>
        </p:nvSpPr>
        <p:spPr bwMode="auto">
          <a:xfrm>
            <a:off x="3118544" y="4189685"/>
            <a:ext cx="4426744" cy="2479675"/>
          </a:xfrm>
          <a:custGeom>
            <a:avLst/>
            <a:gdLst>
              <a:gd name="T0" fmla="*/ 65 w 2574"/>
              <a:gd name="T1" fmla="*/ 457 h 1562"/>
              <a:gd name="T2" fmla="*/ 612 w 2574"/>
              <a:gd name="T3" fmla="*/ 146 h 1562"/>
              <a:gd name="T4" fmla="*/ 770 w 2574"/>
              <a:gd name="T5" fmla="*/ 89 h 1562"/>
              <a:gd name="T6" fmla="*/ 917 w 2574"/>
              <a:gd name="T7" fmla="*/ 55 h 1562"/>
              <a:gd name="T8" fmla="*/ 1063 w 2574"/>
              <a:gd name="T9" fmla="*/ 50 h 1562"/>
              <a:gd name="T10" fmla="*/ 1303 w 2574"/>
              <a:gd name="T11" fmla="*/ 18 h 1562"/>
              <a:gd name="T12" fmla="*/ 1703 w 2574"/>
              <a:gd name="T13" fmla="*/ 18 h 1562"/>
              <a:gd name="T14" fmla="*/ 2119 w 2574"/>
              <a:gd name="T15" fmla="*/ 154 h 1562"/>
              <a:gd name="T16" fmla="*/ 2267 w 2574"/>
              <a:gd name="T17" fmla="*/ 361 h 1562"/>
              <a:gd name="T18" fmla="*/ 2401 w 2574"/>
              <a:gd name="T19" fmla="*/ 589 h 1562"/>
              <a:gd name="T20" fmla="*/ 2487 w 2574"/>
              <a:gd name="T21" fmla="*/ 762 h 1562"/>
              <a:gd name="T22" fmla="*/ 2567 w 2574"/>
              <a:gd name="T23" fmla="*/ 1226 h 1562"/>
              <a:gd name="T24" fmla="*/ 2455 w 2574"/>
              <a:gd name="T25" fmla="*/ 1394 h 1562"/>
              <a:gd name="T26" fmla="*/ 2287 w 2574"/>
              <a:gd name="T27" fmla="*/ 1458 h 1562"/>
              <a:gd name="T28" fmla="*/ 2000 w 2574"/>
              <a:gd name="T29" fmla="*/ 1515 h 1562"/>
              <a:gd name="T30" fmla="*/ 1756 w 2574"/>
              <a:gd name="T31" fmla="*/ 1502 h 1562"/>
              <a:gd name="T32" fmla="*/ 1512 w 2574"/>
              <a:gd name="T33" fmla="*/ 1388 h 1562"/>
              <a:gd name="T34" fmla="*/ 952 w 2574"/>
              <a:gd name="T35" fmla="*/ 1337 h 1562"/>
              <a:gd name="T36" fmla="*/ 684 w 2574"/>
              <a:gd name="T37" fmla="*/ 1274 h 1562"/>
              <a:gd name="T38" fmla="*/ 477 w 2574"/>
              <a:gd name="T39" fmla="*/ 1198 h 1562"/>
              <a:gd name="T40" fmla="*/ 65 w 2574"/>
              <a:gd name="T41" fmla="*/ 1036 h 1562"/>
              <a:gd name="T42" fmla="*/ 0 w 2574"/>
              <a:gd name="T43" fmla="*/ 853 h 1562"/>
              <a:gd name="T44" fmla="*/ 65 w 2574"/>
              <a:gd name="T45" fmla="*/ 457 h 1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4" h="1562">
                <a:moveTo>
                  <a:pt x="65" y="457"/>
                </a:moveTo>
                <a:cubicBezTo>
                  <a:pt x="262" y="320"/>
                  <a:pt x="371" y="154"/>
                  <a:pt x="612" y="146"/>
                </a:cubicBezTo>
                <a:cubicBezTo>
                  <a:pt x="707" y="122"/>
                  <a:pt x="689" y="145"/>
                  <a:pt x="770" y="89"/>
                </a:cubicBezTo>
                <a:cubicBezTo>
                  <a:pt x="784" y="79"/>
                  <a:pt x="901" y="61"/>
                  <a:pt x="917" y="55"/>
                </a:cubicBezTo>
                <a:cubicBezTo>
                  <a:pt x="952" y="49"/>
                  <a:pt x="1004" y="48"/>
                  <a:pt x="1063" y="50"/>
                </a:cubicBezTo>
                <a:cubicBezTo>
                  <a:pt x="1127" y="44"/>
                  <a:pt x="1196" y="23"/>
                  <a:pt x="1303" y="18"/>
                </a:cubicBezTo>
                <a:cubicBezTo>
                  <a:pt x="1502" y="22"/>
                  <a:pt x="1505" y="0"/>
                  <a:pt x="1703" y="18"/>
                </a:cubicBezTo>
                <a:cubicBezTo>
                  <a:pt x="1770" y="24"/>
                  <a:pt x="2049" y="130"/>
                  <a:pt x="2119" y="154"/>
                </a:cubicBezTo>
                <a:cubicBezTo>
                  <a:pt x="2181" y="203"/>
                  <a:pt x="2213" y="303"/>
                  <a:pt x="2267" y="361"/>
                </a:cubicBezTo>
                <a:cubicBezTo>
                  <a:pt x="2325" y="421"/>
                  <a:pt x="2366" y="514"/>
                  <a:pt x="2401" y="589"/>
                </a:cubicBezTo>
                <a:cubicBezTo>
                  <a:pt x="2414" y="654"/>
                  <a:pt x="2478" y="696"/>
                  <a:pt x="2487" y="762"/>
                </a:cubicBezTo>
                <a:cubicBezTo>
                  <a:pt x="2483" y="898"/>
                  <a:pt x="2574" y="1091"/>
                  <a:pt x="2567" y="1226"/>
                </a:cubicBezTo>
                <a:cubicBezTo>
                  <a:pt x="2564" y="1281"/>
                  <a:pt x="2482" y="1355"/>
                  <a:pt x="2455" y="1394"/>
                </a:cubicBezTo>
                <a:cubicBezTo>
                  <a:pt x="2445" y="1410"/>
                  <a:pt x="2298" y="1442"/>
                  <a:pt x="2287" y="1458"/>
                </a:cubicBezTo>
                <a:cubicBezTo>
                  <a:pt x="2215" y="1562"/>
                  <a:pt x="2111" y="1496"/>
                  <a:pt x="2000" y="1515"/>
                </a:cubicBezTo>
                <a:cubicBezTo>
                  <a:pt x="1918" y="1511"/>
                  <a:pt x="1836" y="1513"/>
                  <a:pt x="1756" y="1502"/>
                </a:cubicBezTo>
                <a:cubicBezTo>
                  <a:pt x="1687" y="1493"/>
                  <a:pt x="1592" y="1406"/>
                  <a:pt x="1512" y="1388"/>
                </a:cubicBezTo>
                <a:cubicBezTo>
                  <a:pt x="1318" y="1344"/>
                  <a:pt x="1150" y="1347"/>
                  <a:pt x="952" y="1337"/>
                </a:cubicBezTo>
                <a:cubicBezTo>
                  <a:pt x="875" y="1324"/>
                  <a:pt x="760" y="1294"/>
                  <a:pt x="684" y="1274"/>
                </a:cubicBezTo>
                <a:cubicBezTo>
                  <a:pt x="620" y="1230"/>
                  <a:pt x="550" y="1217"/>
                  <a:pt x="477" y="1198"/>
                </a:cubicBezTo>
                <a:cubicBezTo>
                  <a:pt x="282" y="1147"/>
                  <a:pt x="242" y="1124"/>
                  <a:pt x="65" y="1036"/>
                </a:cubicBezTo>
                <a:cubicBezTo>
                  <a:pt x="37" y="959"/>
                  <a:pt x="0" y="949"/>
                  <a:pt x="0" y="853"/>
                </a:cubicBezTo>
                <a:cubicBezTo>
                  <a:pt x="0" y="757"/>
                  <a:pt x="52" y="539"/>
                  <a:pt x="65" y="457"/>
                </a:cubicBezTo>
                <a:close/>
              </a:path>
            </a:pathLst>
          </a:custGeom>
          <a:solidFill>
            <a:schemeClr val="bg1"/>
          </a:solidFill>
          <a:ln w="9525" cap="flat">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6" name="Freeform 10"/>
          <p:cNvSpPr>
            <a:spLocks/>
          </p:cNvSpPr>
          <p:nvPr/>
        </p:nvSpPr>
        <p:spPr bwMode="auto">
          <a:xfrm>
            <a:off x="2653640" y="4078288"/>
            <a:ext cx="1508257" cy="743222"/>
          </a:xfrm>
          <a:custGeom>
            <a:avLst/>
            <a:gdLst>
              <a:gd name="T0" fmla="*/ 0 w 877"/>
              <a:gd name="T1" fmla="*/ 0 h 507"/>
              <a:gd name="T2" fmla="*/ 877 w 877"/>
              <a:gd name="T3" fmla="*/ 287 h 507"/>
              <a:gd name="T4" fmla="*/ 877 w 877"/>
              <a:gd name="T5" fmla="*/ 507 h 507"/>
            </a:gdLst>
            <a:ahLst/>
            <a:cxnLst>
              <a:cxn ang="0">
                <a:pos x="T0" y="T1"/>
              </a:cxn>
              <a:cxn ang="0">
                <a:pos x="T2" y="T3"/>
              </a:cxn>
              <a:cxn ang="0">
                <a:pos x="T4" y="T5"/>
              </a:cxn>
            </a:cxnLst>
            <a:rect l="0" t="0" r="r" b="b"/>
            <a:pathLst>
              <a:path w="877" h="507">
                <a:moveTo>
                  <a:pt x="0" y="0"/>
                </a:moveTo>
                <a:lnTo>
                  <a:pt x="877" y="287"/>
                </a:lnTo>
                <a:lnTo>
                  <a:pt x="877" y="507"/>
                </a:lnTo>
              </a:path>
            </a:pathLst>
          </a:custGeom>
          <a:noFill/>
          <a:ln w="38100" cmpd="sng">
            <a:solidFill>
              <a:srgbClr val="333399"/>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7" name="Freeform 11"/>
          <p:cNvSpPr>
            <a:spLocks/>
          </p:cNvSpPr>
          <p:nvPr/>
        </p:nvSpPr>
        <p:spPr bwMode="auto">
          <a:xfrm>
            <a:off x="6578204" y="1503364"/>
            <a:ext cx="3073267" cy="3963987"/>
          </a:xfrm>
          <a:custGeom>
            <a:avLst/>
            <a:gdLst>
              <a:gd name="T0" fmla="*/ 289 w 1787"/>
              <a:gd name="T1" fmla="*/ 1901 h 2497"/>
              <a:gd name="T2" fmla="*/ 128 w 1787"/>
              <a:gd name="T3" fmla="*/ 1797 h 2497"/>
              <a:gd name="T4" fmla="*/ 15 w 1787"/>
              <a:gd name="T5" fmla="*/ 1583 h 2497"/>
              <a:gd name="T6" fmla="*/ 83 w 1787"/>
              <a:gd name="T7" fmla="*/ 1007 h 2497"/>
              <a:gd name="T8" fmla="*/ 264 w 1787"/>
              <a:gd name="T9" fmla="*/ 596 h 2497"/>
              <a:gd name="T10" fmla="*/ 374 w 1787"/>
              <a:gd name="T11" fmla="*/ 228 h 2497"/>
              <a:gd name="T12" fmla="*/ 496 w 1787"/>
              <a:gd name="T13" fmla="*/ 101 h 2497"/>
              <a:gd name="T14" fmla="*/ 776 w 1787"/>
              <a:gd name="T15" fmla="*/ 0 h 2497"/>
              <a:gd name="T16" fmla="*/ 1263 w 1787"/>
              <a:gd name="T17" fmla="*/ 13 h 2497"/>
              <a:gd name="T18" fmla="*/ 1470 w 1787"/>
              <a:gd name="T19" fmla="*/ 89 h 2497"/>
              <a:gd name="T20" fmla="*/ 1543 w 1787"/>
              <a:gd name="T21" fmla="*/ 139 h 2497"/>
              <a:gd name="T22" fmla="*/ 1641 w 1787"/>
              <a:gd name="T23" fmla="*/ 241 h 2497"/>
              <a:gd name="T24" fmla="*/ 1738 w 1787"/>
              <a:gd name="T25" fmla="*/ 532 h 2497"/>
              <a:gd name="T26" fmla="*/ 1787 w 1787"/>
              <a:gd name="T27" fmla="*/ 1952 h 2497"/>
              <a:gd name="T28" fmla="*/ 1775 w 1787"/>
              <a:gd name="T29" fmla="*/ 2269 h 2497"/>
              <a:gd name="T30" fmla="*/ 1519 w 1787"/>
              <a:gd name="T31" fmla="*/ 2497 h 2497"/>
              <a:gd name="T32" fmla="*/ 1141 w 1787"/>
              <a:gd name="T33" fmla="*/ 2459 h 2497"/>
              <a:gd name="T34" fmla="*/ 971 w 1787"/>
              <a:gd name="T35" fmla="*/ 2396 h 2497"/>
              <a:gd name="T36" fmla="*/ 861 w 1787"/>
              <a:gd name="T37" fmla="*/ 2320 h 2497"/>
              <a:gd name="T38" fmla="*/ 812 w 1787"/>
              <a:gd name="T39" fmla="*/ 2294 h 2497"/>
              <a:gd name="T40" fmla="*/ 618 w 1787"/>
              <a:gd name="T41" fmla="*/ 2142 h 2497"/>
              <a:gd name="T42" fmla="*/ 386 w 1787"/>
              <a:gd name="T43" fmla="*/ 1977 h 2497"/>
              <a:gd name="T44" fmla="*/ 350 w 1787"/>
              <a:gd name="T45" fmla="*/ 1939 h 2497"/>
              <a:gd name="T46" fmla="*/ 289 w 1787"/>
              <a:gd name="T47" fmla="*/ 1901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87" h="2497">
                <a:moveTo>
                  <a:pt x="289" y="1901"/>
                </a:moveTo>
                <a:cubicBezTo>
                  <a:pt x="270" y="1825"/>
                  <a:pt x="157" y="1859"/>
                  <a:pt x="128" y="1797"/>
                </a:cubicBezTo>
                <a:cubicBezTo>
                  <a:pt x="98" y="1735"/>
                  <a:pt x="36" y="1648"/>
                  <a:pt x="15" y="1583"/>
                </a:cubicBezTo>
                <a:cubicBezTo>
                  <a:pt x="0" y="1365"/>
                  <a:pt x="35" y="1221"/>
                  <a:pt x="83" y="1007"/>
                </a:cubicBezTo>
                <a:cubicBezTo>
                  <a:pt x="108" y="892"/>
                  <a:pt x="242" y="711"/>
                  <a:pt x="264" y="596"/>
                </a:cubicBezTo>
                <a:cubicBezTo>
                  <a:pt x="289" y="467"/>
                  <a:pt x="297" y="335"/>
                  <a:pt x="374" y="228"/>
                </a:cubicBezTo>
                <a:cubicBezTo>
                  <a:pt x="395" y="161"/>
                  <a:pt x="438" y="142"/>
                  <a:pt x="496" y="101"/>
                </a:cubicBezTo>
                <a:cubicBezTo>
                  <a:pt x="582" y="42"/>
                  <a:pt x="673" y="15"/>
                  <a:pt x="776" y="0"/>
                </a:cubicBezTo>
                <a:cubicBezTo>
                  <a:pt x="938" y="4"/>
                  <a:pt x="1101" y="5"/>
                  <a:pt x="1263" y="13"/>
                </a:cubicBezTo>
                <a:cubicBezTo>
                  <a:pt x="1339" y="16"/>
                  <a:pt x="1400" y="71"/>
                  <a:pt x="1470" y="89"/>
                </a:cubicBezTo>
                <a:cubicBezTo>
                  <a:pt x="1495" y="106"/>
                  <a:pt x="1527" y="114"/>
                  <a:pt x="1543" y="139"/>
                </a:cubicBezTo>
                <a:cubicBezTo>
                  <a:pt x="1572" y="183"/>
                  <a:pt x="1599" y="211"/>
                  <a:pt x="1641" y="241"/>
                </a:cubicBezTo>
                <a:cubicBezTo>
                  <a:pt x="1694" y="323"/>
                  <a:pt x="1720" y="435"/>
                  <a:pt x="1738" y="532"/>
                </a:cubicBezTo>
                <a:cubicBezTo>
                  <a:pt x="1763" y="984"/>
                  <a:pt x="1720" y="1534"/>
                  <a:pt x="1787" y="1952"/>
                </a:cubicBezTo>
                <a:cubicBezTo>
                  <a:pt x="1783" y="2058"/>
                  <a:pt x="1785" y="2163"/>
                  <a:pt x="1775" y="2269"/>
                </a:cubicBezTo>
                <a:cubicBezTo>
                  <a:pt x="1762" y="2412"/>
                  <a:pt x="1640" y="2472"/>
                  <a:pt x="1519" y="2497"/>
                </a:cubicBezTo>
                <a:cubicBezTo>
                  <a:pt x="1358" y="2489"/>
                  <a:pt x="1280" y="2483"/>
                  <a:pt x="1141" y="2459"/>
                </a:cubicBezTo>
                <a:cubicBezTo>
                  <a:pt x="1086" y="2430"/>
                  <a:pt x="1030" y="2416"/>
                  <a:pt x="971" y="2396"/>
                </a:cubicBezTo>
                <a:cubicBezTo>
                  <a:pt x="934" y="2383"/>
                  <a:pt x="898" y="2339"/>
                  <a:pt x="861" y="2320"/>
                </a:cubicBezTo>
                <a:cubicBezTo>
                  <a:pt x="845" y="2311"/>
                  <a:pt x="827" y="2306"/>
                  <a:pt x="812" y="2294"/>
                </a:cubicBezTo>
                <a:cubicBezTo>
                  <a:pt x="741" y="2234"/>
                  <a:pt x="706" y="2173"/>
                  <a:pt x="618" y="2142"/>
                </a:cubicBezTo>
                <a:cubicBezTo>
                  <a:pt x="542" y="2084"/>
                  <a:pt x="464" y="2031"/>
                  <a:pt x="386" y="1977"/>
                </a:cubicBezTo>
                <a:cubicBezTo>
                  <a:pt x="372" y="1968"/>
                  <a:pt x="364" y="1949"/>
                  <a:pt x="350" y="1939"/>
                </a:cubicBezTo>
                <a:cubicBezTo>
                  <a:pt x="255" y="1874"/>
                  <a:pt x="365" y="1980"/>
                  <a:pt x="289" y="1901"/>
                </a:cubicBezTo>
                <a:close/>
              </a:path>
            </a:pathLst>
          </a:custGeom>
          <a:solidFill>
            <a:schemeClr val="bg1"/>
          </a:solidFill>
          <a:ln w="9525" cap="flat">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68" name="Line 12"/>
          <p:cNvSpPr>
            <a:spLocks noChangeShapeType="1"/>
          </p:cNvSpPr>
          <p:nvPr/>
        </p:nvSpPr>
        <p:spPr bwMode="auto">
          <a:xfrm flipV="1">
            <a:off x="2653640" y="3998913"/>
            <a:ext cx="5532569"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69" name="Line 13"/>
          <p:cNvSpPr>
            <a:spLocks noChangeShapeType="1"/>
          </p:cNvSpPr>
          <p:nvPr/>
        </p:nvSpPr>
        <p:spPr bwMode="auto">
          <a:xfrm>
            <a:off x="3557381" y="2389188"/>
            <a:ext cx="0" cy="41275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0" name="Freeform 14"/>
          <p:cNvSpPr>
            <a:spLocks/>
          </p:cNvSpPr>
          <p:nvPr/>
        </p:nvSpPr>
        <p:spPr bwMode="auto">
          <a:xfrm>
            <a:off x="8172450" y="2776538"/>
            <a:ext cx="536575" cy="508000"/>
          </a:xfrm>
          <a:custGeom>
            <a:avLst/>
            <a:gdLst>
              <a:gd name="T0" fmla="*/ 308 w 308"/>
              <a:gd name="T1" fmla="*/ 0 h 396"/>
              <a:gd name="T2" fmla="*/ 308 w 308"/>
              <a:gd name="T3" fmla="*/ 396 h 396"/>
              <a:gd name="T4" fmla="*/ 0 w 308"/>
              <a:gd name="T5" fmla="*/ 392 h 396"/>
            </a:gdLst>
            <a:ahLst/>
            <a:cxnLst>
              <a:cxn ang="0">
                <a:pos x="T0" y="T1"/>
              </a:cxn>
              <a:cxn ang="0">
                <a:pos x="T2" y="T3"/>
              </a:cxn>
              <a:cxn ang="0">
                <a:pos x="T4" y="T5"/>
              </a:cxn>
            </a:cxnLst>
            <a:rect l="0" t="0" r="r" b="b"/>
            <a:pathLst>
              <a:path w="308" h="396">
                <a:moveTo>
                  <a:pt x="308" y="0"/>
                </a:moveTo>
                <a:lnTo>
                  <a:pt x="308" y="396"/>
                </a:lnTo>
                <a:lnTo>
                  <a:pt x="0" y="392"/>
                </a:lnTo>
              </a:path>
            </a:pathLst>
          </a:custGeom>
          <a:noFill/>
          <a:ln w="28575" cmpd="sng">
            <a:solidFill>
              <a:srgbClr val="333399"/>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1" name="Line 15"/>
          <p:cNvSpPr>
            <a:spLocks noChangeShapeType="1"/>
          </p:cNvSpPr>
          <p:nvPr/>
        </p:nvSpPr>
        <p:spPr bwMode="auto">
          <a:xfrm>
            <a:off x="6155985" y="2147889"/>
            <a:ext cx="0" cy="6318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2" name="Line 16"/>
          <p:cNvSpPr>
            <a:spLocks noChangeShapeType="1"/>
          </p:cNvSpPr>
          <p:nvPr/>
        </p:nvSpPr>
        <p:spPr bwMode="auto">
          <a:xfrm flipV="1">
            <a:off x="6583924" y="4808810"/>
            <a:ext cx="10319" cy="10763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3" name="Line 17"/>
          <p:cNvSpPr>
            <a:spLocks noChangeShapeType="1"/>
          </p:cNvSpPr>
          <p:nvPr/>
        </p:nvSpPr>
        <p:spPr bwMode="auto">
          <a:xfrm flipH="1">
            <a:off x="4707921" y="2279650"/>
            <a:ext cx="0" cy="5222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4" name="Freeform 18"/>
          <p:cNvSpPr>
            <a:spLocks/>
          </p:cNvSpPr>
          <p:nvPr/>
        </p:nvSpPr>
        <p:spPr bwMode="auto">
          <a:xfrm>
            <a:off x="7878366" y="2374901"/>
            <a:ext cx="307842" cy="657225"/>
          </a:xfrm>
          <a:custGeom>
            <a:avLst/>
            <a:gdLst>
              <a:gd name="T0" fmla="*/ 0 w 176"/>
              <a:gd name="T1" fmla="*/ 0 h 392"/>
              <a:gd name="T2" fmla="*/ 0 w 176"/>
              <a:gd name="T3" fmla="*/ 392 h 392"/>
              <a:gd name="T4" fmla="*/ 176 w 176"/>
              <a:gd name="T5" fmla="*/ 392 h 392"/>
            </a:gdLst>
            <a:ahLst/>
            <a:cxnLst>
              <a:cxn ang="0">
                <a:pos x="T0" y="T1"/>
              </a:cxn>
              <a:cxn ang="0">
                <a:pos x="T2" y="T3"/>
              </a:cxn>
              <a:cxn ang="0">
                <a:pos x="T4" y="T5"/>
              </a:cxn>
            </a:cxnLst>
            <a:rect l="0" t="0" r="r" b="b"/>
            <a:pathLst>
              <a:path w="176" h="392">
                <a:moveTo>
                  <a:pt x="0" y="0"/>
                </a:moveTo>
                <a:lnTo>
                  <a:pt x="0" y="392"/>
                </a:lnTo>
                <a:lnTo>
                  <a:pt x="176" y="392"/>
                </a:lnTo>
              </a:path>
            </a:pathLst>
          </a:custGeom>
          <a:noFill/>
          <a:ln w="28575" cmpd="sng">
            <a:solidFill>
              <a:srgbClr val="333399"/>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5" name="Line 19"/>
          <p:cNvSpPr>
            <a:spLocks noChangeShapeType="1"/>
          </p:cNvSpPr>
          <p:nvPr/>
        </p:nvSpPr>
        <p:spPr bwMode="auto">
          <a:xfrm flipH="1" flipV="1">
            <a:off x="5431663" y="4821509"/>
            <a:ext cx="0" cy="68738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6" name="Line 20"/>
          <p:cNvSpPr>
            <a:spLocks noChangeShapeType="1"/>
          </p:cNvSpPr>
          <p:nvPr/>
        </p:nvSpPr>
        <p:spPr bwMode="auto">
          <a:xfrm flipH="1" flipV="1">
            <a:off x="3923406" y="4821510"/>
            <a:ext cx="0" cy="4048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5877" name="Line 21"/>
          <p:cNvSpPr>
            <a:spLocks noChangeShapeType="1"/>
          </p:cNvSpPr>
          <p:nvPr/>
        </p:nvSpPr>
        <p:spPr bwMode="auto">
          <a:xfrm flipH="1" flipV="1">
            <a:off x="8186209" y="4683125"/>
            <a:ext cx="921808"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pic>
        <p:nvPicPr>
          <p:cNvPr id="505878" name="Picture 2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98106" y="1985964"/>
            <a:ext cx="414470" cy="401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5879" name="Picture 23"/>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25804" y="3756025"/>
            <a:ext cx="754988"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05880" name="Picture 2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57885" y="2236788"/>
            <a:ext cx="412750"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5881" name="Picture 2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56490" y="1825625"/>
            <a:ext cx="412750"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5882" name="Picture 2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21569" y="2468564"/>
            <a:ext cx="414469" cy="401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5883" name="Picture 2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84029" y="2066925"/>
            <a:ext cx="412750"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5884" name="Picture 2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939477" y="4402138"/>
            <a:ext cx="414470"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5885" name="Picture 2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86148" y="5672409"/>
            <a:ext cx="414469"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5886" name="Picture 30"/>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21848" y="5386659"/>
            <a:ext cx="412750" cy="401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05887" name="Picture 3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11871" y="5064397"/>
            <a:ext cx="414470"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05888" name="Text Box 32"/>
          <p:cNvSpPr txBox="1">
            <a:spLocks noChangeArrowheads="1"/>
          </p:cNvSpPr>
          <p:nvPr/>
        </p:nvSpPr>
        <p:spPr bwMode="auto">
          <a:xfrm>
            <a:off x="2739389" y="1948770"/>
            <a:ext cx="15376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145.13.3.10</a:t>
            </a:r>
          </a:p>
        </p:txBody>
      </p:sp>
      <p:sp>
        <p:nvSpPr>
          <p:cNvPr id="505889" name="Text Box 33"/>
          <p:cNvSpPr txBox="1">
            <a:spLocks noChangeArrowheads="1"/>
          </p:cNvSpPr>
          <p:nvPr/>
        </p:nvSpPr>
        <p:spPr bwMode="auto">
          <a:xfrm>
            <a:off x="3833679" y="1628800"/>
            <a:ext cx="152343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145.13.3.11</a:t>
            </a:r>
          </a:p>
        </p:txBody>
      </p:sp>
      <p:sp>
        <p:nvSpPr>
          <p:cNvPr id="505890" name="Text Box 34"/>
          <p:cNvSpPr txBox="1">
            <a:spLocks noChangeArrowheads="1"/>
          </p:cNvSpPr>
          <p:nvPr/>
        </p:nvSpPr>
        <p:spPr bwMode="auto">
          <a:xfrm>
            <a:off x="5144748" y="1519239"/>
            <a:ext cx="174278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145.13.3.101</a:t>
            </a:r>
          </a:p>
        </p:txBody>
      </p:sp>
      <p:sp>
        <p:nvSpPr>
          <p:cNvPr id="505891" name="Text Box 35"/>
          <p:cNvSpPr txBox="1">
            <a:spLocks noChangeArrowheads="1"/>
          </p:cNvSpPr>
          <p:nvPr/>
        </p:nvSpPr>
        <p:spPr bwMode="auto">
          <a:xfrm>
            <a:off x="7207647" y="1655764"/>
            <a:ext cx="15376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145.13.7.34</a:t>
            </a:r>
          </a:p>
        </p:txBody>
      </p:sp>
      <p:sp>
        <p:nvSpPr>
          <p:cNvPr id="505892" name="Text Box 36"/>
          <p:cNvSpPr txBox="1">
            <a:spLocks noChangeArrowheads="1"/>
          </p:cNvSpPr>
          <p:nvPr/>
        </p:nvSpPr>
        <p:spPr bwMode="auto">
          <a:xfrm>
            <a:off x="8187929" y="2044701"/>
            <a:ext cx="15376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145.13.7.35</a:t>
            </a:r>
          </a:p>
        </p:txBody>
      </p:sp>
      <p:sp>
        <p:nvSpPr>
          <p:cNvPr id="505893" name="Text Box 37"/>
          <p:cNvSpPr txBox="1">
            <a:spLocks noChangeArrowheads="1"/>
          </p:cNvSpPr>
          <p:nvPr/>
        </p:nvSpPr>
        <p:spPr bwMode="auto">
          <a:xfrm>
            <a:off x="8151813" y="4040189"/>
            <a:ext cx="15376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145.13.7.56</a:t>
            </a:r>
          </a:p>
        </p:txBody>
      </p:sp>
      <p:sp>
        <p:nvSpPr>
          <p:cNvPr id="505894" name="Text Box 38"/>
          <p:cNvSpPr txBox="1">
            <a:spLocks noChangeArrowheads="1"/>
          </p:cNvSpPr>
          <p:nvPr/>
        </p:nvSpPr>
        <p:spPr bwMode="auto">
          <a:xfrm>
            <a:off x="3056632" y="5445398"/>
            <a:ext cx="174278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145.13.21.23</a:t>
            </a:r>
          </a:p>
        </p:txBody>
      </p:sp>
      <p:sp>
        <p:nvSpPr>
          <p:cNvPr id="505895" name="Text Box 39"/>
          <p:cNvSpPr txBox="1">
            <a:spLocks noChangeArrowheads="1"/>
          </p:cNvSpPr>
          <p:nvPr/>
        </p:nvSpPr>
        <p:spPr bwMode="auto">
          <a:xfrm>
            <a:off x="4525333" y="5743848"/>
            <a:ext cx="15376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145.13.21.9</a:t>
            </a:r>
          </a:p>
        </p:txBody>
      </p:sp>
      <p:sp>
        <p:nvSpPr>
          <p:cNvPr id="505896" name="Text Box 40"/>
          <p:cNvSpPr txBox="1">
            <a:spLocks noChangeArrowheads="1"/>
          </p:cNvSpPr>
          <p:nvPr/>
        </p:nvSpPr>
        <p:spPr bwMode="auto">
          <a:xfrm>
            <a:off x="5720588" y="6066110"/>
            <a:ext cx="15376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145.13.21.8</a:t>
            </a:r>
          </a:p>
        </p:txBody>
      </p:sp>
      <p:sp>
        <p:nvSpPr>
          <p:cNvPr id="505897" name="Line 41"/>
          <p:cNvSpPr>
            <a:spLocks noChangeShapeType="1"/>
          </p:cNvSpPr>
          <p:nvPr/>
        </p:nvSpPr>
        <p:spPr bwMode="auto">
          <a:xfrm flipV="1">
            <a:off x="3539892" y="4807223"/>
            <a:ext cx="3417227" cy="14287"/>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98" name="Line 42"/>
          <p:cNvSpPr>
            <a:spLocks noChangeShapeType="1"/>
          </p:cNvSpPr>
          <p:nvPr/>
        </p:nvSpPr>
        <p:spPr bwMode="auto">
          <a:xfrm>
            <a:off x="3273614" y="2790825"/>
            <a:ext cx="3351875"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899" name="Text Box 43"/>
          <p:cNvSpPr txBox="1">
            <a:spLocks noChangeArrowheads="1"/>
          </p:cNvSpPr>
          <p:nvPr/>
        </p:nvSpPr>
        <p:spPr bwMode="auto">
          <a:xfrm>
            <a:off x="4453102" y="4951685"/>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5900" name="Text Box 44"/>
          <p:cNvSpPr txBox="1">
            <a:spLocks noChangeArrowheads="1"/>
          </p:cNvSpPr>
          <p:nvPr/>
        </p:nvSpPr>
        <p:spPr bwMode="auto">
          <a:xfrm>
            <a:off x="4922895" y="1857376"/>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5901" name="Line 45"/>
          <p:cNvSpPr>
            <a:spLocks noChangeShapeType="1"/>
          </p:cNvSpPr>
          <p:nvPr/>
        </p:nvSpPr>
        <p:spPr bwMode="auto">
          <a:xfrm rot="5400000">
            <a:off x="7017808" y="3797300"/>
            <a:ext cx="2336800" cy="0"/>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5902" name="Text Box 46"/>
          <p:cNvSpPr txBox="1">
            <a:spLocks noChangeArrowheads="1"/>
          </p:cNvSpPr>
          <p:nvPr/>
        </p:nvSpPr>
        <p:spPr bwMode="auto">
          <a:xfrm rot="5400000">
            <a:off x="8691389" y="3519458"/>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505903" name="Text Box 47"/>
          <p:cNvSpPr txBox="1">
            <a:spLocks noChangeArrowheads="1"/>
          </p:cNvSpPr>
          <p:nvPr/>
        </p:nvSpPr>
        <p:spPr bwMode="auto">
          <a:xfrm>
            <a:off x="4382590" y="4410348"/>
            <a:ext cx="212429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子网 </a:t>
            </a:r>
            <a:r>
              <a:rPr kumimoji="1" lang="en-US" altLang="zh-CN" sz="2000" b="1">
                <a:solidFill>
                  <a:srgbClr val="0000CC"/>
                </a:solidFill>
                <a:latin typeface="+mn-lt"/>
                <a:ea typeface="黑体" pitchFamily="2" charset="-122"/>
              </a:rPr>
              <a:t>145.13.21.0</a:t>
            </a:r>
          </a:p>
        </p:txBody>
      </p:sp>
      <p:sp>
        <p:nvSpPr>
          <p:cNvPr id="505904" name="Text Box 48"/>
          <p:cNvSpPr txBox="1">
            <a:spLocks noChangeArrowheads="1"/>
          </p:cNvSpPr>
          <p:nvPr/>
        </p:nvSpPr>
        <p:spPr bwMode="auto">
          <a:xfrm>
            <a:off x="4288292" y="2816226"/>
            <a:ext cx="19816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子网 </a:t>
            </a:r>
            <a:r>
              <a:rPr kumimoji="1" lang="en-US" altLang="zh-CN" sz="2000" b="1">
                <a:solidFill>
                  <a:srgbClr val="0000CC"/>
                </a:solidFill>
                <a:latin typeface="+mn-lt"/>
                <a:ea typeface="黑体" pitchFamily="2" charset="-122"/>
              </a:rPr>
              <a:t>145.13.3.0</a:t>
            </a:r>
          </a:p>
        </p:txBody>
      </p:sp>
      <p:sp>
        <p:nvSpPr>
          <p:cNvPr id="505905" name="Text Box 49"/>
          <p:cNvSpPr txBox="1">
            <a:spLocks noChangeArrowheads="1"/>
          </p:cNvSpPr>
          <p:nvPr/>
        </p:nvSpPr>
        <p:spPr bwMode="auto">
          <a:xfrm>
            <a:off x="6512852" y="3262314"/>
            <a:ext cx="1394934"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    </a:t>
            </a:r>
            <a:r>
              <a:rPr kumimoji="1" lang="zh-CN" altLang="en-US" sz="2000" b="1">
                <a:solidFill>
                  <a:srgbClr val="0000CC"/>
                </a:solidFill>
                <a:latin typeface="+mn-lt"/>
                <a:ea typeface="黑体" pitchFamily="2" charset="-122"/>
              </a:rPr>
              <a:t>子网 </a:t>
            </a:r>
          </a:p>
          <a:p>
            <a:r>
              <a:rPr kumimoji="1" lang="en-US" altLang="zh-CN" sz="2000" b="1">
                <a:solidFill>
                  <a:srgbClr val="0000CC"/>
                </a:solidFill>
                <a:latin typeface="+mn-lt"/>
                <a:ea typeface="黑体" pitchFamily="2" charset="-122"/>
              </a:rPr>
              <a:t>145.13.7.0</a:t>
            </a:r>
          </a:p>
        </p:txBody>
      </p:sp>
      <p:pic>
        <p:nvPicPr>
          <p:cNvPr id="505906" name="Picture 50"/>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54055" y="4643438"/>
            <a:ext cx="754988" cy="48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05907" name="Picture 51"/>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54055" y="2389188"/>
            <a:ext cx="754988" cy="48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sp>
        <p:nvSpPr>
          <p:cNvPr id="505908" name="AutoShape 52"/>
          <p:cNvSpPr>
            <a:spLocks noChangeArrowheads="1"/>
          </p:cNvSpPr>
          <p:nvPr/>
        </p:nvSpPr>
        <p:spPr bwMode="auto">
          <a:xfrm>
            <a:off x="141022" y="1196752"/>
            <a:ext cx="2512617" cy="1073374"/>
          </a:xfrm>
          <a:prstGeom prst="wedgeRoundRectCallout">
            <a:avLst>
              <a:gd name="adj1" fmla="val 47574"/>
              <a:gd name="adj2" fmla="val 193336"/>
              <a:gd name="adj3" fmla="val 16667"/>
            </a:avLst>
          </a:prstGeom>
          <a:solidFill>
            <a:srgbClr val="FFFF99"/>
          </a:solidFill>
          <a:ln w="9525">
            <a:solidFill>
              <a:srgbClr val="333399"/>
            </a:solidFill>
            <a:miter lim="800000"/>
            <a:headEnd/>
            <a:tailEnd/>
          </a:ln>
          <a:effectLst>
            <a:outerShdw dist="35921" dir="2700000" algn="ctr" rotWithShape="0">
              <a:schemeClr val="bg2"/>
            </a:outerShdw>
          </a:effectLst>
        </p:spPr>
        <p:txBody>
          <a:bodyPr/>
          <a:lstStyle/>
          <a:p>
            <a:pPr algn="ctr"/>
            <a:endParaRPr kumimoji="1" lang="zh-CN" altLang="zh-CN" sz="2000" b="1">
              <a:solidFill>
                <a:srgbClr val="0000CC"/>
              </a:solidFill>
              <a:latin typeface="+mn-lt"/>
              <a:ea typeface="黑体" pitchFamily="2" charset="-122"/>
            </a:endParaRPr>
          </a:p>
        </p:txBody>
      </p:sp>
      <p:sp>
        <p:nvSpPr>
          <p:cNvPr id="505909" name="Text Box 53"/>
          <p:cNvSpPr txBox="1">
            <a:spLocks noChangeArrowheads="1"/>
          </p:cNvSpPr>
          <p:nvPr/>
        </p:nvSpPr>
        <p:spPr bwMode="auto">
          <a:xfrm>
            <a:off x="144884" y="1189201"/>
            <a:ext cx="2508756"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2000" b="1" dirty="0">
                <a:solidFill>
                  <a:srgbClr val="0000CC"/>
                </a:solidFill>
                <a:latin typeface="+mn-lt"/>
                <a:ea typeface="黑体" pitchFamily="2" charset="-122"/>
              </a:rPr>
              <a:t>所有到达</a:t>
            </a:r>
            <a:r>
              <a:rPr kumimoji="1" lang="zh-CN" altLang="en-US" sz="2000" b="1" dirty="0" smtClean="0">
                <a:solidFill>
                  <a:srgbClr val="0000CC"/>
                </a:solidFill>
                <a:latin typeface="+mn-lt"/>
                <a:ea typeface="黑体" pitchFamily="2" charset="-122"/>
              </a:rPr>
              <a:t>网络</a:t>
            </a:r>
            <a:r>
              <a:rPr kumimoji="1" lang="en-US" altLang="zh-CN" sz="2000" b="1" dirty="0" smtClean="0">
                <a:solidFill>
                  <a:srgbClr val="0000CC"/>
                </a:solidFill>
                <a:latin typeface="+mn-lt"/>
                <a:ea typeface="黑体" pitchFamily="2" charset="-122"/>
              </a:rPr>
              <a:t>145.13.0.0 </a:t>
            </a:r>
            <a:r>
              <a:rPr kumimoji="1" lang="zh-CN" altLang="en-US" sz="2000" b="1" dirty="0" smtClean="0">
                <a:solidFill>
                  <a:srgbClr val="0000CC"/>
                </a:solidFill>
                <a:latin typeface="+mn-lt"/>
                <a:ea typeface="黑体" pitchFamily="2" charset="-122"/>
              </a:rPr>
              <a:t>的</a:t>
            </a:r>
            <a:r>
              <a:rPr kumimoji="1" lang="zh-CN" altLang="en-US" sz="2000" b="1" dirty="0">
                <a:solidFill>
                  <a:srgbClr val="0000CC"/>
                </a:solidFill>
                <a:latin typeface="+mn-lt"/>
                <a:ea typeface="黑体" pitchFamily="2" charset="-122"/>
              </a:rPr>
              <a:t>分组均</a:t>
            </a:r>
            <a:r>
              <a:rPr kumimoji="1" lang="zh-CN" altLang="en-US" sz="2000" b="1" dirty="0" smtClean="0">
                <a:solidFill>
                  <a:srgbClr val="0000CC"/>
                </a:solidFill>
                <a:latin typeface="+mn-lt"/>
                <a:ea typeface="黑体" pitchFamily="2" charset="-122"/>
              </a:rPr>
              <a:t>到达此</a:t>
            </a:r>
            <a:r>
              <a:rPr kumimoji="1" lang="zh-CN" altLang="en-US" sz="2000" b="1" dirty="0">
                <a:solidFill>
                  <a:srgbClr val="0000CC"/>
                </a:solidFill>
                <a:latin typeface="+mn-lt"/>
                <a:ea typeface="黑体" pitchFamily="2" charset="-122"/>
              </a:rPr>
              <a:t>路由器</a:t>
            </a:r>
          </a:p>
        </p:txBody>
      </p:sp>
      <p:sp>
        <p:nvSpPr>
          <p:cNvPr id="505912" name="Text Box 56"/>
          <p:cNvSpPr txBox="1">
            <a:spLocks noChangeArrowheads="1"/>
          </p:cNvSpPr>
          <p:nvPr/>
        </p:nvSpPr>
        <p:spPr bwMode="auto">
          <a:xfrm>
            <a:off x="7519509" y="5680075"/>
            <a:ext cx="1885453"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CC"/>
                </a:solidFill>
                <a:latin typeface="+mn-lt"/>
                <a:ea typeface="黑体" pitchFamily="2" charset="-122"/>
              </a:rPr>
              <a:t>网络</a:t>
            </a:r>
          </a:p>
          <a:p>
            <a:pPr algn="ctr"/>
            <a:r>
              <a:rPr kumimoji="1" lang="en-US" altLang="zh-CN" sz="2800" b="1" dirty="0">
                <a:solidFill>
                  <a:srgbClr val="0000CC"/>
                </a:solidFill>
                <a:latin typeface="+mn-lt"/>
                <a:ea typeface="黑体" pitchFamily="2" charset="-122"/>
              </a:rPr>
              <a:t>145.13.0.0</a:t>
            </a:r>
          </a:p>
        </p:txBody>
      </p:sp>
      <p:sp>
        <p:nvSpPr>
          <p:cNvPr id="505913" name="Text Box 57"/>
          <p:cNvSpPr txBox="1">
            <a:spLocks noChangeArrowheads="1"/>
          </p:cNvSpPr>
          <p:nvPr/>
        </p:nvSpPr>
        <p:spPr bwMode="auto">
          <a:xfrm>
            <a:off x="2491465" y="4105548"/>
            <a:ext cx="52129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C00000"/>
                </a:solidFill>
                <a:latin typeface="+mn-lt"/>
                <a:ea typeface="黑体" pitchFamily="2" charset="-122"/>
              </a:rPr>
              <a:t>R</a:t>
            </a:r>
            <a:r>
              <a:rPr kumimoji="1" lang="en-US" altLang="zh-CN" sz="2400" b="1" baseline="-25000">
                <a:solidFill>
                  <a:srgbClr val="C00000"/>
                </a:solidFill>
                <a:latin typeface="+mn-lt"/>
                <a:ea typeface="黑体" pitchFamily="2" charset="-122"/>
              </a:rPr>
              <a:t>1</a:t>
            </a:r>
          </a:p>
        </p:txBody>
      </p:sp>
      <p:sp>
        <p:nvSpPr>
          <p:cNvPr id="505914" name="Text Box 58"/>
          <p:cNvSpPr txBox="1">
            <a:spLocks noChangeArrowheads="1"/>
          </p:cNvSpPr>
          <p:nvPr/>
        </p:nvSpPr>
        <p:spPr bwMode="auto">
          <a:xfrm>
            <a:off x="332202" y="4284664"/>
            <a:ext cx="52129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R</a:t>
            </a:r>
            <a:r>
              <a:rPr kumimoji="1" lang="en-US" altLang="zh-CN" sz="2400" b="1" baseline="-25000" dirty="0">
                <a:solidFill>
                  <a:srgbClr val="C00000"/>
                </a:solidFill>
                <a:latin typeface="+mn-lt"/>
                <a:ea typeface="黑体" pitchFamily="2" charset="-122"/>
              </a:rPr>
              <a:t>3</a:t>
            </a:r>
          </a:p>
        </p:txBody>
      </p:sp>
      <p:sp>
        <p:nvSpPr>
          <p:cNvPr id="505915" name="Text Box 59"/>
          <p:cNvSpPr txBox="1">
            <a:spLocks noChangeArrowheads="1"/>
          </p:cNvSpPr>
          <p:nvPr/>
        </p:nvSpPr>
        <p:spPr bwMode="auto">
          <a:xfrm>
            <a:off x="409593" y="2746376"/>
            <a:ext cx="52129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R</a:t>
            </a:r>
            <a:r>
              <a:rPr kumimoji="1" lang="en-US" altLang="zh-CN" sz="2400" b="1" baseline="-25000" dirty="0">
                <a:solidFill>
                  <a:srgbClr val="C00000"/>
                </a:solidFill>
                <a:latin typeface="+mn-lt"/>
                <a:ea typeface="黑体" pitchFamily="2" charset="-122"/>
              </a:rPr>
              <a:t>2</a:t>
            </a:r>
          </a:p>
        </p:txBody>
      </p:sp>
      <p:sp>
        <p:nvSpPr>
          <p:cNvPr id="2" name="右箭头 1"/>
          <p:cNvSpPr/>
          <p:nvPr/>
        </p:nvSpPr>
        <p:spPr bwMode="auto">
          <a:xfrm rot="2390318">
            <a:off x="1397001" y="3051106"/>
            <a:ext cx="786308" cy="250882"/>
          </a:xfrm>
          <a:prstGeom prst="rightArrow">
            <a:avLst>
              <a:gd name="adj1" fmla="val 50000"/>
              <a:gd name="adj2" fmla="val 8380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62" name="右箭头 61"/>
          <p:cNvSpPr/>
          <p:nvPr/>
        </p:nvSpPr>
        <p:spPr bwMode="auto">
          <a:xfrm rot="19808815">
            <a:off x="1303984" y="4119145"/>
            <a:ext cx="786308" cy="250882"/>
          </a:xfrm>
          <a:prstGeom prst="rightArrow">
            <a:avLst>
              <a:gd name="adj1" fmla="val 50000"/>
              <a:gd name="adj2" fmla="val 8380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22865273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3" name="Rectangle 3"/>
          <p:cNvSpPr>
            <a:spLocks noGrp="1" noChangeArrowheads="1"/>
          </p:cNvSpPr>
          <p:nvPr>
            <p:ph type="title"/>
          </p:nvPr>
        </p:nvSpPr>
        <p:spPr/>
        <p:txBody>
          <a:bodyPr/>
          <a:lstStyle/>
          <a:p>
            <a:pPr algn="ctr"/>
            <a:r>
              <a:rPr lang="zh-CN" altLang="en-US" dirty="0"/>
              <a:t>划分子网后变成了三级结构 </a:t>
            </a:r>
          </a:p>
        </p:txBody>
      </p:sp>
      <p:sp>
        <p:nvSpPr>
          <p:cNvPr id="506882" name="Rectangle 2"/>
          <p:cNvSpPr>
            <a:spLocks noGrp="1" noChangeArrowheads="1"/>
          </p:cNvSpPr>
          <p:nvPr>
            <p:ph idx="1"/>
          </p:nvPr>
        </p:nvSpPr>
        <p:spPr/>
        <p:txBody>
          <a:bodyPr/>
          <a:lstStyle/>
          <a:p>
            <a:pPr algn="just"/>
            <a:r>
              <a:rPr lang="zh-CN" altLang="en-US" dirty="0"/>
              <a:t>当没有划分子网时，</a:t>
            </a:r>
            <a:r>
              <a:rPr lang="en-US" altLang="zh-CN" dirty="0"/>
              <a:t>IP </a:t>
            </a:r>
            <a:r>
              <a:rPr lang="zh-CN" altLang="en-US" dirty="0"/>
              <a:t>地址是两级结构。</a:t>
            </a:r>
          </a:p>
          <a:p>
            <a:pPr algn="just"/>
            <a:r>
              <a:rPr lang="zh-CN" altLang="en-US" dirty="0"/>
              <a:t>划分子网后 </a:t>
            </a:r>
            <a:r>
              <a:rPr lang="en-US" altLang="zh-CN" dirty="0"/>
              <a:t>IP </a:t>
            </a:r>
            <a:r>
              <a:rPr lang="zh-CN" altLang="en-US" dirty="0"/>
              <a:t>地址就变成了</a:t>
            </a:r>
            <a:r>
              <a:rPr lang="zh-CN" altLang="en-US" dirty="0">
                <a:solidFill>
                  <a:srgbClr val="FF0000"/>
                </a:solidFill>
              </a:rPr>
              <a:t>三级结构。</a:t>
            </a:r>
          </a:p>
          <a:p>
            <a:pPr algn="just"/>
            <a:r>
              <a:rPr lang="zh-CN" altLang="en-US" dirty="0"/>
              <a:t>划分子网只是把 </a:t>
            </a:r>
            <a:r>
              <a:rPr lang="en-US" altLang="zh-CN" dirty="0"/>
              <a:t>IP </a:t>
            </a:r>
            <a:r>
              <a:rPr lang="zh-CN" altLang="en-US" dirty="0"/>
              <a:t>地址的主机号 </a:t>
            </a:r>
            <a:r>
              <a:rPr lang="en-US" altLang="zh-CN" dirty="0"/>
              <a:t>host-id </a:t>
            </a:r>
            <a:r>
              <a:rPr lang="zh-CN" altLang="en-US" dirty="0"/>
              <a:t>这部分进行再划分，而</a:t>
            </a:r>
            <a:r>
              <a:rPr lang="zh-CN" altLang="en-US" dirty="0">
                <a:solidFill>
                  <a:srgbClr val="FF0000"/>
                </a:solidFill>
              </a:rPr>
              <a:t>不改变 </a:t>
            </a:r>
            <a:r>
              <a:rPr lang="en-US" altLang="zh-CN" dirty="0">
                <a:solidFill>
                  <a:srgbClr val="FF0000"/>
                </a:solidFill>
              </a:rPr>
              <a:t>IP </a:t>
            </a:r>
            <a:r>
              <a:rPr lang="zh-CN" altLang="en-US" dirty="0">
                <a:solidFill>
                  <a:srgbClr val="FF0000"/>
                </a:solidFill>
              </a:rPr>
              <a:t>地址原来的网络号 </a:t>
            </a:r>
            <a:r>
              <a:rPr lang="en-US" altLang="zh-CN" dirty="0">
                <a:solidFill>
                  <a:srgbClr val="FF0000"/>
                </a:solidFill>
              </a:rPr>
              <a:t>net-id</a:t>
            </a:r>
            <a:r>
              <a:rPr lang="zh-CN" altLang="en-US" dirty="0">
                <a:solidFill>
                  <a:srgbClr val="FF0000"/>
                </a:solidFill>
              </a:rPr>
              <a:t>。 </a:t>
            </a:r>
          </a:p>
        </p:txBody>
      </p:sp>
      <p:grpSp>
        <p:nvGrpSpPr>
          <p:cNvPr id="6" name="组合 5"/>
          <p:cNvGrpSpPr/>
          <p:nvPr/>
        </p:nvGrpSpPr>
        <p:grpSpPr>
          <a:xfrm>
            <a:off x="2199158" y="3836641"/>
            <a:ext cx="5490146" cy="1752599"/>
            <a:chOff x="1839416" y="3501009"/>
            <a:chExt cx="5490146" cy="1752599"/>
          </a:xfrm>
        </p:grpSpPr>
        <p:grpSp>
          <p:nvGrpSpPr>
            <p:cNvPr id="7" name="Group 19"/>
            <p:cNvGrpSpPr>
              <a:grpSpLocks/>
            </p:cNvGrpSpPr>
            <p:nvPr/>
          </p:nvGrpSpPr>
          <p:grpSpPr bwMode="auto">
            <a:xfrm>
              <a:off x="4160912" y="3577204"/>
              <a:ext cx="3168650" cy="500062"/>
              <a:chOff x="2375" y="2045"/>
              <a:chExt cx="1996" cy="430"/>
            </a:xfrm>
          </p:grpSpPr>
          <p:sp>
            <p:nvSpPr>
              <p:cNvPr id="21" name="Line 13"/>
              <p:cNvSpPr>
                <a:spLocks noChangeShapeType="1"/>
              </p:cNvSpPr>
              <p:nvPr/>
            </p:nvSpPr>
            <p:spPr bwMode="auto">
              <a:xfrm>
                <a:off x="4371" y="2045"/>
                <a:ext cx="0" cy="43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2" name="Line 14"/>
              <p:cNvSpPr>
                <a:spLocks noChangeShapeType="1"/>
              </p:cNvSpPr>
              <p:nvPr/>
            </p:nvSpPr>
            <p:spPr bwMode="auto">
              <a:xfrm>
                <a:off x="2375" y="2045"/>
                <a:ext cx="0" cy="43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8" name="Group 21"/>
            <p:cNvGrpSpPr>
              <a:grpSpLocks/>
            </p:cNvGrpSpPr>
            <p:nvPr/>
          </p:nvGrpSpPr>
          <p:grpSpPr bwMode="auto">
            <a:xfrm>
              <a:off x="1867991" y="3501009"/>
              <a:ext cx="5454650" cy="1728788"/>
              <a:chOff x="755" y="2169"/>
              <a:chExt cx="3436" cy="1089"/>
            </a:xfrm>
          </p:grpSpPr>
          <p:sp>
            <p:nvSpPr>
              <p:cNvPr id="17" name="Line 9"/>
              <p:cNvSpPr>
                <a:spLocks noChangeShapeType="1"/>
              </p:cNvSpPr>
              <p:nvPr/>
            </p:nvSpPr>
            <p:spPr bwMode="auto">
              <a:xfrm>
                <a:off x="755" y="3122"/>
                <a:ext cx="3436"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8" name="Text Box 10"/>
              <p:cNvSpPr txBox="1">
                <a:spLocks noChangeArrowheads="1"/>
              </p:cNvSpPr>
              <p:nvPr/>
            </p:nvSpPr>
            <p:spPr bwMode="auto">
              <a:xfrm>
                <a:off x="2218" y="2967"/>
                <a:ext cx="581" cy="291"/>
              </a:xfrm>
              <a:prstGeom prst="rect">
                <a:avLst/>
              </a:prstGeom>
              <a:solidFill>
                <a:srgbClr val="FFFFFF"/>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mn-lt"/>
                    <a:ea typeface="黑体" pitchFamily="2" charset="-122"/>
                  </a:rPr>
                  <a:t>32 </a:t>
                </a: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位</a:t>
                </a:r>
                <a:endParaRPr kumimoji="0" lang="zh-CN" altLang="en-US"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19" name="Line 15"/>
              <p:cNvSpPr>
                <a:spLocks noChangeShapeType="1"/>
              </p:cNvSpPr>
              <p:nvPr/>
            </p:nvSpPr>
            <p:spPr bwMode="auto">
              <a:xfrm>
                <a:off x="2199" y="2350"/>
                <a:ext cx="1992"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20" name="Text Box 16"/>
              <p:cNvSpPr txBox="1">
                <a:spLocks noChangeArrowheads="1"/>
              </p:cNvSpPr>
              <p:nvPr/>
            </p:nvSpPr>
            <p:spPr bwMode="auto">
              <a:xfrm>
                <a:off x="2789" y="2169"/>
                <a:ext cx="896" cy="291"/>
              </a:xfrm>
              <a:prstGeom prst="rect">
                <a:avLst/>
              </a:prstGeom>
              <a:solidFill>
                <a:srgbClr val="FFFFFF"/>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C00000"/>
                    </a:solidFill>
                    <a:effectLst/>
                    <a:uLnTx/>
                    <a:uFillTx/>
                    <a:latin typeface="+mn-lt"/>
                    <a:ea typeface="黑体" pitchFamily="2" charset="-122"/>
                  </a:rPr>
                  <a:t>本地地址</a:t>
                </a:r>
              </a:p>
            </p:txBody>
          </p:sp>
        </p:grpSp>
        <p:grpSp>
          <p:nvGrpSpPr>
            <p:cNvPr id="9" name="Group 20"/>
            <p:cNvGrpSpPr>
              <a:grpSpLocks/>
            </p:cNvGrpSpPr>
            <p:nvPr/>
          </p:nvGrpSpPr>
          <p:grpSpPr bwMode="auto">
            <a:xfrm>
              <a:off x="1842591" y="4644008"/>
              <a:ext cx="5486401" cy="609600"/>
              <a:chOff x="739" y="2832"/>
              <a:chExt cx="3456" cy="430"/>
            </a:xfrm>
          </p:grpSpPr>
          <p:sp>
            <p:nvSpPr>
              <p:cNvPr id="15" name="Line 8"/>
              <p:cNvSpPr>
                <a:spLocks noChangeShapeType="1"/>
              </p:cNvSpPr>
              <p:nvPr/>
            </p:nvSpPr>
            <p:spPr bwMode="auto">
              <a:xfrm>
                <a:off x="739" y="2832"/>
                <a:ext cx="0" cy="43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6" name="Line 17"/>
              <p:cNvSpPr>
                <a:spLocks noChangeShapeType="1"/>
              </p:cNvSpPr>
              <p:nvPr/>
            </p:nvSpPr>
            <p:spPr bwMode="auto">
              <a:xfrm>
                <a:off x="4195" y="2832"/>
                <a:ext cx="0" cy="43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0" name="Group 18"/>
            <p:cNvGrpSpPr>
              <a:grpSpLocks/>
            </p:cNvGrpSpPr>
            <p:nvPr/>
          </p:nvGrpSpPr>
          <p:grpSpPr bwMode="auto">
            <a:xfrm>
              <a:off x="1839416" y="4105856"/>
              <a:ext cx="5482976" cy="612776"/>
              <a:chOff x="737" y="2493"/>
              <a:chExt cx="3894" cy="386"/>
            </a:xfrm>
          </p:grpSpPr>
          <p:sp>
            <p:nvSpPr>
              <p:cNvPr id="11" name="Rectangle 6"/>
              <p:cNvSpPr>
                <a:spLocks noChangeArrowheads="1"/>
              </p:cNvSpPr>
              <p:nvPr/>
            </p:nvSpPr>
            <p:spPr bwMode="auto">
              <a:xfrm>
                <a:off x="737" y="2493"/>
                <a:ext cx="1650" cy="386"/>
              </a:xfrm>
              <a:prstGeom prst="rect">
                <a:avLst/>
              </a:prstGeom>
              <a:solidFill>
                <a:srgbClr val="FFFF66"/>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网络号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12" name="Rectangle 7"/>
              <p:cNvSpPr>
                <a:spLocks noChangeArrowheads="1"/>
              </p:cNvSpPr>
              <p:nvPr/>
            </p:nvSpPr>
            <p:spPr bwMode="auto">
              <a:xfrm>
                <a:off x="2387" y="2494"/>
                <a:ext cx="2244" cy="385"/>
              </a:xfrm>
              <a:prstGeom prst="rect">
                <a:avLst/>
              </a:prstGeom>
              <a:solidFill>
                <a:srgbClr val="66FFFF"/>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3" name="Rectangle 11"/>
              <p:cNvSpPr>
                <a:spLocks noChangeArrowheads="1"/>
              </p:cNvSpPr>
              <p:nvPr/>
            </p:nvSpPr>
            <p:spPr bwMode="auto">
              <a:xfrm>
                <a:off x="3613" y="2547"/>
                <a:ext cx="967" cy="291"/>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主机号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14" name="Rectangle 12"/>
              <p:cNvSpPr>
                <a:spLocks noChangeArrowheads="1"/>
              </p:cNvSpPr>
              <p:nvPr/>
            </p:nvSpPr>
            <p:spPr bwMode="auto">
              <a:xfrm>
                <a:off x="2440" y="2548"/>
                <a:ext cx="1068" cy="284"/>
              </a:xfrm>
              <a:prstGeom prst="rect">
                <a:avLst/>
              </a:prstGeom>
              <a:solidFill>
                <a:srgbClr val="FF66FF"/>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子网号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grpSp>
      </p:grpSp>
    </p:spTree>
    <p:extLst>
      <p:ext uri="{BB962C8B-B14F-4D97-AF65-F5344CB8AC3E}">
        <p14:creationId xmlns:p14="http://schemas.microsoft.com/office/powerpoint/2010/main" xmlns="" val="2530339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688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68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Rectangle 2"/>
          <p:cNvSpPr>
            <a:spLocks noGrp="1" noChangeArrowheads="1"/>
          </p:cNvSpPr>
          <p:nvPr>
            <p:ph type="title"/>
          </p:nvPr>
        </p:nvSpPr>
        <p:spPr/>
        <p:txBody>
          <a:bodyPr/>
          <a:lstStyle/>
          <a:p>
            <a:pPr algn="ctr"/>
            <a:r>
              <a:rPr lang="zh-CN" altLang="en-US" dirty="0"/>
              <a:t>划分子网后变成了三级结构 </a:t>
            </a:r>
            <a:endParaRPr lang="en-US" altLang="zh-CN" dirty="0"/>
          </a:p>
        </p:txBody>
      </p:sp>
      <p:sp>
        <p:nvSpPr>
          <p:cNvPr id="1393667" name="Rectangle 3"/>
          <p:cNvSpPr>
            <a:spLocks noGrp="1" noChangeArrowheads="1"/>
          </p:cNvSpPr>
          <p:nvPr>
            <p:ph type="body" idx="1"/>
          </p:nvPr>
        </p:nvSpPr>
        <p:spPr/>
        <p:txBody>
          <a:bodyPr/>
          <a:lstStyle/>
          <a:p>
            <a:r>
              <a:rPr lang="zh-CN" altLang="en-US" dirty="0">
                <a:solidFill>
                  <a:srgbClr val="FF0000"/>
                </a:solidFill>
              </a:rPr>
              <a:t>优点</a:t>
            </a:r>
          </a:p>
          <a:p>
            <a:pPr lvl="1"/>
            <a:r>
              <a:rPr lang="zh-CN" altLang="en-US" dirty="0"/>
              <a:t>减少</a:t>
            </a:r>
            <a:r>
              <a:rPr lang="zh-CN" altLang="en-US" dirty="0" smtClean="0"/>
              <a:t>了 </a:t>
            </a:r>
            <a:r>
              <a:rPr lang="en-US" altLang="zh-CN" dirty="0" smtClean="0"/>
              <a:t>IP </a:t>
            </a:r>
            <a:r>
              <a:rPr lang="zh-CN" altLang="en-US" dirty="0" smtClean="0"/>
              <a:t>地址</a:t>
            </a:r>
            <a:r>
              <a:rPr lang="zh-CN" altLang="en-US" dirty="0"/>
              <a:t>的浪费</a:t>
            </a:r>
          </a:p>
          <a:p>
            <a:pPr lvl="1"/>
            <a:r>
              <a:rPr lang="zh-CN" altLang="en-US" dirty="0"/>
              <a:t>使网络的组织更加灵活</a:t>
            </a:r>
          </a:p>
          <a:p>
            <a:pPr lvl="1"/>
            <a:r>
              <a:rPr lang="zh-CN" altLang="en-US" dirty="0"/>
              <a:t>更便于维护和管理</a:t>
            </a:r>
          </a:p>
          <a:p>
            <a:r>
              <a:rPr lang="zh-CN" altLang="en-US" dirty="0" smtClean="0">
                <a:solidFill>
                  <a:srgbClr val="0000FF"/>
                </a:solidFill>
              </a:rPr>
              <a:t>划分</a:t>
            </a:r>
            <a:r>
              <a:rPr lang="zh-CN" altLang="en-US" dirty="0">
                <a:solidFill>
                  <a:srgbClr val="0000FF"/>
                </a:solidFill>
              </a:rPr>
              <a:t>子网纯属一个单位内部的事情，对外部网络</a:t>
            </a:r>
            <a:r>
              <a:rPr lang="zh-CN" altLang="en-US" dirty="0" smtClean="0">
                <a:solidFill>
                  <a:srgbClr val="0000FF"/>
                </a:solidFill>
              </a:rPr>
              <a:t>透明，</a:t>
            </a:r>
            <a:r>
              <a:rPr lang="zh-CN" altLang="en-US" dirty="0" smtClean="0"/>
              <a:t>对外</a:t>
            </a:r>
            <a:r>
              <a:rPr lang="zh-CN" altLang="en-US" dirty="0"/>
              <a:t>仍然表现为没有划分子网的一个</a:t>
            </a:r>
            <a:r>
              <a:rPr lang="zh-CN" altLang="en-US" dirty="0" smtClean="0"/>
              <a:t>网络。</a:t>
            </a:r>
            <a:endParaRPr lang="zh-CN" altLang="en-US" dirty="0"/>
          </a:p>
        </p:txBody>
      </p:sp>
    </p:spTree>
    <p:extLst>
      <p:ext uri="{BB962C8B-B14F-4D97-AF65-F5344CB8AC3E}">
        <p14:creationId xmlns:p14="http://schemas.microsoft.com/office/powerpoint/2010/main" xmlns="" val="1038510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7" name="Rectangle 3"/>
          <p:cNvSpPr>
            <a:spLocks noGrp="1" noChangeArrowheads="1"/>
          </p:cNvSpPr>
          <p:nvPr>
            <p:ph type="title"/>
          </p:nvPr>
        </p:nvSpPr>
        <p:spPr/>
        <p:txBody>
          <a:bodyPr/>
          <a:lstStyle/>
          <a:p>
            <a:r>
              <a:rPr lang="en-US" altLang="zh-CN" dirty="0"/>
              <a:t>2.  </a:t>
            </a:r>
            <a:r>
              <a:rPr lang="zh-CN" altLang="en-US" dirty="0"/>
              <a:t>子网掩码</a:t>
            </a:r>
          </a:p>
        </p:txBody>
      </p:sp>
      <p:sp>
        <p:nvSpPr>
          <p:cNvPr id="507906" name="Rectangle 2"/>
          <p:cNvSpPr>
            <a:spLocks noGrp="1" noChangeArrowheads="1"/>
          </p:cNvSpPr>
          <p:nvPr>
            <p:ph idx="1"/>
          </p:nvPr>
        </p:nvSpPr>
        <p:spPr>
          <a:xfrm>
            <a:off x="416496" y="1196752"/>
            <a:ext cx="9145016" cy="4934173"/>
          </a:xfrm>
        </p:spPr>
        <p:txBody>
          <a:bodyPr/>
          <a:lstStyle/>
          <a:p>
            <a:pPr algn="just"/>
            <a:r>
              <a:rPr lang="zh-CN" altLang="en-US" dirty="0"/>
              <a:t>从一个</a:t>
            </a:r>
            <a:r>
              <a:rPr lang="zh-CN" altLang="en-US" sz="2000" dirty="0"/>
              <a:t> </a:t>
            </a:r>
            <a:r>
              <a:rPr lang="en-US" altLang="zh-CN" dirty="0"/>
              <a:t>IP</a:t>
            </a:r>
            <a:r>
              <a:rPr lang="en-US" altLang="zh-CN" sz="2000" dirty="0"/>
              <a:t> </a:t>
            </a:r>
            <a:r>
              <a:rPr lang="zh-CN" altLang="en-US" dirty="0"/>
              <a:t>数据报的首部并</a:t>
            </a:r>
            <a:r>
              <a:rPr lang="zh-CN" altLang="en-US" dirty="0">
                <a:solidFill>
                  <a:srgbClr val="FF0000"/>
                </a:solidFill>
              </a:rPr>
              <a:t>无法判断</a:t>
            </a:r>
            <a:r>
              <a:rPr lang="zh-CN" altLang="en-US" dirty="0"/>
              <a:t>源主机或目的主机所连接的网络是否进行了子网划分。</a:t>
            </a:r>
          </a:p>
          <a:p>
            <a:pPr algn="just"/>
            <a:r>
              <a:rPr lang="zh-CN" altLang="en-US" dirty="0"/>
              <a:t>使用</a:t>
            </a:r>
            <a:r>
              <a:rPr lang="zh-CN" altLang="en-US" dirty="0">
                <a:solidFill>
                  <a:srgbClr val="FF0000"/>
                </a:solidFill>
              </a:rPr>
              <a:t>子网</a:t>
            </a:r>
            <a:r>
              <a:rPr lang="zh-CN" altLang="en-US" dirty="0" smtClean="0">
                <a:solidFill>
                  <a:srgbClr val="FF0000"/>
                </a:solidFill>
              </a:rPr>
              <a:t>掩码 </a:t>
            </a:r>
            <a:r>
              <a:rPr lang="en-US" altLang="zh-CN" dirty="0" smtClean="0"/>
              <a:t>(</a:t>
            </a:r>
            <a:r>
              <a:rPr lang="en-US" altLang="zh-CN" dirty="0"/>
              <a:t>subnet mask</a:t>
            </a:r>
            <a:r>
              <a:rPr lang="en-US" altLang="zh-CN" dirty="0" smtClean="0"/>
              <a:t>) </a:t>
            </a:r>
            <a:r>
              <a:rPr lang="zh-CN" altLang="en-US" dirty="0" smtClean="0"/>
              <a:t>可以</a:t>
            </a:r>
            <a:r>
              <a:rPr lang="zh-CN" altLang="en-US" dirty="0"/>
              <a:t>找出 </a:t>
            </a:r>
            <a:r>
              <a:rPr lang="en-US" altLang="zh-CN" dirty="0"/>
              <a:t>IP </a:t>
            </a:r>
            <a:r>
              <a:rPr lang="zh-CN" altLang="en-US" dirty="0"/>
              <a:t>地址中的子网部分。  </a:t>
            </a:r>
            <a:endParaRPr lang="en-US" altLang="zh-CN" dirty="0" smtClean="0"/>
          </a:p>
          <a:p>
            <a:pPr>
              <a:buNone/>
            </a:pPr>
            <a:r>
              <a:rPr lang="zh-CN" altLang="en-US" dirty="0">
                <a:solidFill>
                  <a:srgbClr val="0000FF"/>
                </a:solidFill>
              </a:rPr>
              <a:t>规则：</a:t>
            </a:r>
          </a:p>
          <a:p>
            <a:r>
              <a:rPr lang="zh-CN" altLang="en-US" dirty="0"/>
              <a:t>子网</a:t>
            </a:r>
            <a:r>
              <a:rPr lang="zh-CN" altLang="en-US" dirty="0" smtClean="0"/>
              <a:t>掩码长度 ＝ </a:t>
            </a:r>
            <a:r>
              <a:rPr lang="en-US" altLang="zh-CN" dirty="0" smtClean="0"/>
              <a:t>32 </a:t>
            </a:r>
            <a:r>
              <a:rPr lang="zh-CN" altLang="en-US" dirty="0" smtClean="0"/>
              <a:t>位</a:t>
            </a:r>
            <a:endParaRPr lang="zh-CN" altLang="en-US" dirty="0"/>
          </a:p>
          <a:p>
            <a:r>
              <a:rPr lang="zh-CN" altLang="en-US" dirty="0">
                <a:solidFill>
                  <a:srgbClr val="FF0000"/>
                </a:solidFill>
              </a:rPr>
              <a:t>某</a:t>
            </a:r>
            <a:r>
              <a:rPr lang="zh-CN" altLang="en-US" dirty="0" smtClean="0">
                <a:solidFill>
                  <a:srgbClr val="FF0000"/>
                </a:solidFill>
              </a:rPr>
              <a:t>位 ＝ </a:t>
            </a:r>
            <a:r>
              <a:rPr lang="en-US" altLang="zh-CN" dirty="0" smtClean="0">
                <a:solidFill>
                  <a:srgbClr val="FF0000"/>
                </a:solidFill>
              </a:rPr>
              <a:t>1</a:t>
            </a:r>
            <a:r>
              <a:rPr lang="zh-CN" altLang="en-US" dirty="0">
                <a:solidFill>
                  <a:srgbClr val="FF0000"/>
                </a:solidFill>
              </a:rPr>
              <a:t>：</a:t>
            </a:r>
            <a:r>
              <a:rPr lang="en-US" altLang="zh-CN" dirty="0"/>
              <a:t>IP</a:t>
            </a:r>
            <a:r>
              <a:rPr lang="zh-CN" altLang="en-US" dirty="0"/>
              <a:t>地址中的对应位为</a:t>
            </a:r>
            <a:r>
              <a:rPr lang="zh-CN" altLang="en-US" dirty="0" smtClean="0"/>
              <a:t>网络号和子网号</a:t>
            </a:r>
            <a:endParaRPr lang="en-US" altLang="zh-CN" dirty="0"/>
          </a:p>
          <a:p>
            <a:r>
              <a:rPr lang="zh-CN" altLang="en-US" dirty="0">
                <a:solidFill>
                  <a:srgbClr val="FF0000"/>
                </a:solidFill>
              </a:rPr>
              <a:t>某</a:t>
            </a:r>
            <a:r>
              <a:rPr lang="zh-CN" altLang="en-US" dirty="0" smtClean="0">
                <a:solidFill>
                  <a:srgbClr val="FF0000"/>
                </a:solidFill>
              </a:rPr>
              <a:t>位 ＝ </a:t>
            </a:r>
            <a:r>
              <a:rPr lang="en-US" altLang="zh-CN" dirty="0" smtClean="0">
                <a:solidFill>
                  <a:srgbClr val="FF0000"/>
                </a:solidFill>
              </a:rPr>
              <a:t>0</a:t>
            </a:r>
            <a:r>
              <a:rPr lang="zh-CN" altLang="en-US" dirty="0">
                <a:solidFill>
                  <a:srgbClr val="FF0000"/>
                </a:solidFill>
              </a:rPr>
              <a:t>：</a:t>
            </a:r>
            <a:r>
              <a:rPr lang="en-US" altLang="zh-CN" dirty="0"/>
              <a:t>IP</a:t>
            </a:r>
            <a:r>
              <a:rPr lang="zh-CN" altLang="en-US" dirty="0"/>
              <a:t>地址中的对应位</a:t>
            </a:r>
            <a:r>
              <a:rPr lang="zh-CN" altLang="en-US" dirty="0" smtClean="0"/>
              <a:t>为主机号  </a:t>
            </a:r>
            <a:endParaRPr lang="zh-CN" altLang="en-US" dirty="0"/>
          </a:p>
        </p:txBody>
      </p:sp>
    </p:spTree>
    <p:extLst>
      <p:ext uri="{BB962C8B-B14F-4D97-AF65-F5344CB8AC3E}">
        <p14:creationId xmlns:p14="http://schemas.microsoft.com/office/powerpoint/2010/main" xmlns="" val="3001373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790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90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790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790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79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a:t>
            </a:r>
            <a:r>
              <a:rPr lang="en-US" altLang="zh-CN" dirty="0" smtClean="0"/>
              <a:t> 4 </a:t>
            </a:r>
            <a:r>
              <a:rPr lang="zh-CN" altLang="zh-CN" dirty="0" smtClean="0"/>
              <a:t>章</a:t>
            </a:r>
            <a:r>
              <a:rPr lang="en-US" altLang="zh-CN" dirty="0" smtClean="0"/>
              <a:t>  </a:t>
            </a:r>
            <a:r>
              <a:rPr lang="zh-CN" altLang="en-US" dirty="0" smtClean="0"/>
              <a:t>网络</a:t>
            </a:r>
            <a:r>
              <a:rPr lang="zh-CN" altLang="zh-CN" dirty="0" smtClean="0"/>
              <a:t>层</a:t>
            </a:r>
            <a:endParaRPr lang="zh-CN" altLang="en-US" dirty="0"/>
          </a:p>
        </p:txBody>
      </p:sp>
      <p:sp>
        <p:nvSpPr>
          <p:cNvPr id="3" name="内容占位符 2"/>
          <p:cNvSpPr>
            <a:spLocks noGrp="1"/>
          </p:cNvSpPr>
          <p:nvPr>
            <p:ph idx="1"/>
          </p:nvPr>
        </p:nvSpPr>
        <p:spPr/>
        <p:txBody>
          <a:bodyPr/>
          <a:lstStyle/>
          <a:p>
            <a:pPr>
              <a:lnSpc>
                <a:spcPct val="100000"/>
              </a:lnSpc>
            </a:pPr>
            <a:r>
              <a:rPr lang="en-US" altLang="zh-CN" dirty="0" smtClean="0"/>
              <a:t>4.1  </a:t>
            </a:r>
            <a:r>
              <a:rPr lang="zh-CN" altLang="zh-CN" dirty="0"/>
              <a:t>网络层提供的两种服务</a:t>
            </a:r>
          </a:p>
          <a:p>
            <a:pPr>
              <a:lnSpc>
                <a:spcPct val="100000"/>
              </a:lnSpc>
            </a:pPr>
            <a:r>
              <a:rPr lang="en-US" altLang="zh-CN" dirty="0" smtClean="0"/>
              <a:t>4.2  </a:t>
            </a:r>
            <a:r>
              <a:rPr lang="zh-CN" altLang="zh-CN" dirty="0" smtClean="0"/>
              <a:t>网际协议</a:t>
            </a:r>
            <a:r>
              <a:rPr lang="en-US" altLang="zh-CN" dirty="0" smtClean="0"/>
              <a:t> IP</a:t>
            </a:r>
            <a:endParaRPr lang="zh-CN" altLang="zh-CN" dirty="0"/>
          </a:p>
          <a:p>
            <a:pPr>
              <a:lnSpc>
                <a:spcPct val="100000"/>
              </a:lnSpc>
            </a:pPr>
            <a:r>
              <a:rPr lang="en-US" altLang="zh-CN" dirty="0" smtClean="0"/>
              <a:t>4.3  </a:t>
            </a:r>
            <a:r>
              <a:rPr lang="zh-CN" altLang="zh-CN" dirty="0"/>
              <a:t>划分子网和构造超网</a:t>
            </a:r>
          </a:p>
          <a:p>
            <a:pPr>
              <a:lnSpc>
                <a:spcPct val="100000"/>
              </a:lnSpc>
            </a:pPr>
            <a:r>
              <a:rPr lang="en-US" altLang="zh-CN" dirty="0" smtClean="0"/>
              <a:t>4.4  </a:t>
            </a:r>
            <a:r>
              <a:rPr lang="zh-CN" altLang="zh-CN" dirty="0"/>
              <a:t>网际控制报文</a:t>
            </a:r>
            <a:r>
              <a:rPr lang="zh-CN" altLang="zh-CN" dirty="0" smtClean="0"/>
              <a:t>协议</a:t>
            </a:r>
            <a:r>
              <a:rPr lang="en-US" altLang="zh-CN" dirty="0" smtClean="0"/>
              <a:t> ICMP</a:t>
            </a:r>
            <a:endParaRPr lang="zh-CN" altLang="zh-CN" dirty="0"/>
          </a:p>
          <a:p>
            <a:pPr>
              <a:lnSpc>
                <a:spcPct val="100000"/>
              </a:lnSpc>
            </a:pPr>
            <a:r>
              <a:rPr lang="en-US" altLang="zh-CN" dirty="0" smtClean="0"/>
              <a:t>4.5  </a:t>
            </a:r>
            <a:r>
              <a:rPr lang="zh-CN" altLang="zh-CN" dirty="0"/>
              <a:t>互联网的路由选择协议</a:t>
            </a:r>
          </a:p>
          <a:p>
            <a:pPr>
              <a:lnSpc>
                <a:spcPct val="100000"/>
              </a:lnSpc>
            </a:pPr>
            <a:r>
              <a:rPr lang="en-US" altLang="zh-CN" dirty="0" smtClean="0"/>
              <a:t>4.6  </a:t>
            </a:r>
            <a:r>
              <a:rPr lang="en-US" altLang="zh-CN" dirty="0"/>
              <a:t>IPv6</a:t>
            </a:r>
            <a:endParaRPr lang="zh-CN" altLang="zh-CN" dirty="0"/>
          </a:p>
          <a:p>
            <a:pPr>
              <a:lnSpc>
                <a:spcPct val="100000"/>
              </a:lnSpc>
            </a:pPr>
            <a:r>
              <a:rPr lang="en-US" altLang="zh-CN" dirty="0" smtClean="0"/>
              <a:t>4.7  IP </a:t>
            </a:r>
            <a:r>
              <a:rPr lang="zh-CN" altLang="zh-CN" dirty="0" smtClean="0"/>
              <a:t>多</a:t>
            </a:r>
            <a:r>
              <a:rPr lang="zh-CN" altLang="zh-CN" dirty="0"/>
              <a:t>播</a:t>
            </a:r>
          </a:p>
          <a:p>
            <a:pPr>
              <a:lnSpc>
                <a:spcPct val="100000"/>
              </a:lnSpc>
            </a:pPr>
            <a:r>
              <a:rPr lang="en-US" altLang="zh-CN" dirty="0" smtClean="0"/>
              <a:t>4.8  </a:t>
            </a:r>
            <a:r>
              <a:rPr lang="zh-CN" altLang="zh-CN" dirty="0"/>
              <a:t>虚拟</a:t>
            </a:r>
            <a:r>
              <a:rPr lang="zh-CN" altLang="zh-CN" dirty="0" smtClean="0"/>
              <a:t>专用网</a:t>
            </a:r>
            <a:r>
              <a:rPr lang="en-US" altLang="zh-CN" dirty="0" smtClean="0"/>
              <a:t> VPN </a:t>
            </a:r>
            <a:r>
              <a:rPr lang="zh-CN" altLang="zh-CN" dirty="0" smtClean="0"/>
              <a:t>和</a:t>
            </a:r>
            <a:r>
              <a:rPr lang="zh-CN" altLang="zh-CN" dirty="0"/>
              <a:t>网络</a:t>
            </a:r>
            <a:r>
              <a:rPr lang="zh-CN" altLang="zh-CN" dirty="0" smtClean="0"/>
              <a:t>地址转换</a:t>
            </a:r>
            <a:r>
              <a:rPr lang="en-US" altLang="zh-CN" dirty="0" smtClean="0"/>
              <a:t> NAT</a:t>
            </a:r>
            <a:endParaRPr lang="zh-CN" altLang="zh-CN" dirty="0"/>
          </a:p>
          <a:p>
            <a:pPr>
              <a:lnSpc>
                <a:spcPct val="100000"/>
              </a:lnSpc>
            </a:pPr>
            <a:r>
              <a:rPr lang="en-US" altLang="zh-CN" dirty="0" smtClean="0"/>
              <a:t>4.9  </a:t>
            </a:r>
            <a:r>
              <a:rPr lang="zh-CN" altLang="zh-CN" dirty="0"/>
              <a:t>多协议标记</a:t>
            </a:r>
            <a:r>
              <a:rPr lang="zh-CN" altLang="zh-CN" dirty="0" smtClean="0"/>
              <a:t>交换</a:t>
            </a:r>
            <a:r>
              <a:rPr lang="en-US" altLang="zh-CN" dirty="0" smtClean="0"/>
              <a:t> MPLS</a:t>
            </a:r>
            <a:endParaRPr lang="zh-CN" altLang="zh-CN" dirty="0"/>
          </a:p>
        </p:txBody>
      </p:sp>
    </p:spTree>
    <p:extLst>
      <p:ext uri="{BB962C8B-B14F-4D97-AF65-F5344CB8AC3E}">
        <p14:creationId xmlns:p14="http://schemas.microsoft.com/office/powerpoint/2010/main" xmlns="" val="3338607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2" name="Rectangle 4"/>
          <p:cNvSpPr>
            <a:spLocks noGrp="1" noChangeArrowheads="1"/>
          </p:cNvSpPr>
          <p:nvPr>
            <p:ph type="title"/>
          </p:nvPr>
        </p:nvSpPr>
        <p:spPr/>
        <p:txBody>
          <a:bodyPr/>
          <a:lstStyle/>
          <a:p>
            <a:pPr algn="ctr"/>
            <a:r>
              <a:rPr lang="en-US" altLang="zh-CN"/>
              <a:t>IP </a:t>
            </a:r>
            <a:r>
              <a:rPr lang="zh-CN" altLang="en-US"/>
              <a:t>地址的各字段和子网掩码 </a:t>
            </a:r>
          </a:p>
        </p:txBody>
      </p:sp>
      <p:sp>
        <p:nvSpPr>
          <p:cNvPr id="508930" name="Rectangle 2"/>
          <p:cNvSpPr>
            <a:spLocks noChangeArrowheads="1"/>
          </p:cNvSpPr>
          <p:nvPr/>
        </p:nvSpPr>
        <p:spPr bwMode="auto">
          <a:xfrm>
            <a:off x="1935621" y="3140994"/>
            <a:ext cx="7702947" cy="473075"/>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31" name="Rectangle 3"/>
          <p:cNvSpPr>
            <a:spLocks noChangeArrowheads="1"/>
          </p:cNvSpPr>
          <p:nvPr/>
        </p:nvSpPr>
        <p:spPr bwMode="auto">
          <a:xfrm>
            <a:off x="1935621" y="1867818"/>
            <a:ext cx="7702947" cy="463550"/>
          </a:xfrm>
          <a:prstGeom prst="rect">
            <a:avLst/>
          </a:prstGeom>
          <a:solidFill>
            <a:srgbClr val="CCECFF"/>
          </a:solidFill>
          <a:ln w="12700">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33" name="Line 5"/>
          <p:cNvSpPr>
            <a:spLocks noChangeShapeType="1"/>
          </p:cNvSpPr>
          <p:nvPr/>
        </p:nvSpPr>
        <p:spPr bwMode="auto">
          <a:xfrm>
            <a:off x="1973455" y="3904581"/>
            <a:ext cx="5682192" cy="635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34" name="Line 6"/>
          <p:cNvSpPr>
            <a:spLocks noChangeShapeType="1"/>
          </p:cNvSpPr>
          <p:nvPr/>
        </p:nvSpPr>
        <p:spPr bwMode="auto">
          <a:xfrm flipV="1">
            <a:off x="7690043" y="3904581"/>
            <a:ext cx="1926167" cy="0"/>
          </a:xfrm>
          <a:prstGeom prst="line">
            <a:avLst/>
          </a:prstGeom>
          <a:noFill/>
          <a:ln w="12700">
            <a:solidFill>
              <a:schemeClr val="tx2"/>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36" name="Rectangle 8"/>
          <p:cNvSpPr>
            <a:spLocks noChangeArrowheads="1"/>
          </p:cNvSpPr>
          <p:nvPr/>
        </p:nvSpPr>
        <p:spPr bwMode="auto">
          <a:xfrm>
            <a:off x="1951099" y="1880519"/>
            <a:ext cx="3781821" cy="442913"/>
          </a:xfrm>
          <a:prstGeom prst="rect">
            <a:avLst/>
          </a:prstGeom>
          <a:solidFill>
            <a:srgbClr val="FFFF99"/>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37" name="Rectangle 9"/>
          <p:cNvSpPr>
            <a:spLocks noChangeArrowheads="1"/>
          </p:cNvSpPr>
          <p:nvPr/>
        </p:nvSpPr>
        <p:spPr bwMode="auto">
          <a:xfrm>
            <a:off x="2601181" y="1845594"/>
            <a:ext cx="3603552" cy="520655"/>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CC"/>
                </a:solidFill>
                <a:latin typeface="+mn-lt"/>
                <a:ea typeface="黑体" pitchFamily="2" charset="-122"/>
              </a:rPr>
              <a:t>145        </a:t>
            </a:r>
            <a:r>
              <a:rPr kumimoji="1" lang="en-US" altLang="zh-CN" sz="28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        13            </a:t>
            </a:r>
            <a:r>
              <a:rPr kumimoji="1" lang="en-US" altLang="zh-CN" sz="2800" b="1" dirty="0">
                <a:solidFill>
                  <a:srgbClr val="0000CC"/>
                </a:solidFill>
                <a:latin typeface="+mn-lt"/>
                <a:ea typeface="黑体" pitchFamily="2" charset="-122"/>
              </a:rPr>
              <a:t>.</a:t>
            </a:r>
          </a:p>
        </p:txBody>
      </p:sp>
      <p:sp>
        <p:nvSpPr>
          <p:cNvPr id="508938" name="Rectangle 10"/>
          <p:cNvSpPr>
            <a:spLocks noChangeArrowheads="1"/>
          </p:cNvSpPr>
          <p:nvPr/>
        </p:nvSpPr>
        <p:spPr bwMode="auto">
          <a:xfrm>
            <a:off x="6658168" y="1845594"/>
            <a:ext cx="2325959" cy="52065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3         </a:t>
            </a:r>
            <a:r>
              <a:rPr kumimoji="1" lang="en-US" altLang="zh-CN" sz="2800" b="1">
                <a:solidFill>
                  <a:srgbClr val="0000CC"/>
                </a:solidFill>
                <a:latin typeface="+mn-lt"/>
                <a:ea typeface="黑体" pitchFamily="2" charset="-122"/>
              </a:rPr>
              <a:t>.</a:t>
            </a:r>
            <a:r>
              <a:rPr kumimoji="1" lang="en-US" altLang="zh-CN" sz="2400" b="1">
                <a:solidFill>
                  <a:srgbClr val="0000CC"/>
                </a:solidFill>
                <a:latin typeface="+mn-lt"/>
                <a:ea typeface="黑体" pitchFamily="2" charset="-122"/>
              </a:rPr>
              <a:t>         10</a:t>
            </a:r>
          </a:p>
        </p:txBody>
      </p:sp>
      <p:sp>
        <p:nvSpPr>
          <p:cNvPr id="508939" name="Rectangle 11"/>
          <p:cNvSpPr>
            <a:spLocks noChangeArrowheads="1"/>
          </p:cNvSpPr>
          <p:nvPr/>
        </p:nvSpPr>
        <p:spPr bwMode="auto">
          <a:xfrm>
            <a:off x="344488" y="1880518"/>
            <a:ext cx="159357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两级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p:txBody>
      </p:sp>
      <p:sp>
        <p:nvSpPr>
          <p:cNvPr id="508940" name="Rectangle 12"/>
          <p:cNvSpPr>
            <a:spLocks noChangeArrowheads="1"/>
          </p:cNvSpPr>
          <p:nvPr/>
        </p:nvSpPr>
        <p:spPr bwMode="auto">
          <a:xfrm>
            <a:off x="3191069" y="3799807"/>
            <a:ext cx="1257168" cy="26193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41" name="Line 13"/>
          <p:cNvSpPr>
            <a:spLocks noChangeShapeType="1"/>
          </p:cNvSpPr>
          <p:nvPr/>
        </p:nvSpPr>
        <p:spPr bwMode="auto">
          <a:xfrm>
            <a:off x="5741520" y="1875757"/>
            <a:ext cx="0" cy="454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42" name="Rectangle 14"/>
          <p:cNvSpPr>
            <a:spLocks noChangeArrowheads="1"/>
          </p:cNvSpPr>
          <p:nvPr/>
        </p:nvSpPr>
        <p:spPr bwMode="auto">
          <a:xfrm>
            <a:off x="3148074" y="3710906"/>
            <a:ext cx="3411191" cy="39754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子网号为 </a:t>
            </a:r>
            <a:r>
              <a:rPr kumimoji="1" lang="en-US" altLang="zh-CN" sz="2000" b="1">
                <a:solidFill>
                  <a:srgbClr val="0000CC"/>
                </a:solidFill>
                <a:latin typeface="+mn-lt"/>
                <a:ea typeface="黑体" pitchFamily="2" charset="-122"/>
              </a:rPr>
              <a:t>3 </a:t>
            </a:r>
            <a:r>
              <a:rPr kumimoji="1" lang="zh-CN" altLang="en-US" sz="2000" b="1">
                <a:solidFill>
                  <a:srgbClr val="0000CC"/>
                </a:solidFill>
                <a:latin typeface="+mn-lt"/>
                <a:ea typeface="黑体" pitchFamily="2" charset="-122"/>
              </a:rPr>
              <a:t>的网络的网络号</a:t>
            </a:r>
          </a:p>
        </p:txBody>
      </p:sp>
      <p:sp>
        <p:nvSpPr>
          <p:cNvPr id="508943" name="Rectangle 15"/>
          <p:cNvSpPr>
            <a:spLocks noChangeArrowheads="1"/>
          </p:cNvSpPr>
          <p:nvPr/>
        </p:nvSpPr>
        <p:spPr bwMode="auto">
          <a:xfrm>
            <a:off x="1964857" y="3161631"/>
            <a:ext cx="5707988" cy="442912"/>
          </a:xfrm>
          <a:prstGeom prst="rect">
            <a:avLst/>
          </a:prstGeom>
          <a:solidFill>
            <a:srgbClr val="FFFF99"/>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46" name="Rectangle 18"/>
          <p:cNvSpPr>
            <a:spLocks noChangeArrowheads="1"/>
          </p:cNvSpPr>
          <p:nvPr/>
        </p:nvSpPr>
        <p:spPr bwMode="auto">
          <a:xfrm>
            <a:off x="344488" y="3161631"/>
            <a:ext cx="159357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三级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p:txBody>
      </p:sp>
      <p:sp>
        <p:nvSpPr>
          <p:cNvPr id="508947" name="Rectangle 19"/>
          <p:cNvSpPr>
            <a:spLocks noChangeArrowheads="1"/>
          </p:cNvSpPr>
          <p:nvPr/>
        </p:nvSpPr>
        <p:spPr bwMode="auto">
          <a:xfrm>
            <a:off x="8266174" y="3799806"/>
            <a:ext cx="963083" cy="2857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48" name="Line 20"/>
          <p:cNvSpPr>
            <a:spLocks noChangeShapeType="1"/>
          </p:cNvSpPr>
          <p:nvPr/>
        </p:nvSpPr>
        <p:spPr bwMode="auto">
          <a:xfrm>
            <a:off x="5741520" y="3160043"/>
            <a:ext cx="0" cy="4508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49" name="Rectangle 21"/>
          <p:cNvSpPr>
            <a:spLocks noChangeArrowheads="1"/>
          </p:cNvSpPr>
          <p:nvPr/>
        </p:nvSpPr>
        <p:spPr bwMode="auto">
          <a:xfrm>
            <a:off x="8211141" y="3645818"/>
            <a:ext cx="95218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a:t>
            </a:r>
          </a:p>
        </p:txBody>
      </p:sp>
      <p:sp>
        <p:nvSpPr>
          <p:cNvPr id="508951" name="Line 23"/>
          <p:cNvSpPr>
            <a:spLocks noChangeShapeType="1"/>
          </p:cNvSpPr>
          <p:nvPr/>
        </p:nvSpPr>
        <p:spPr bwMode="auto">
          <a:xfrm>
            <a:off x="7690043" y="3147343"/>
            <a:ext cx="0" cy="4524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55" name="Line 27"/>
          <p:cNvSpPr>
            <a:spLocks noChangeShapeType="1"/>
          </p:cNvSpPr>
          <p:nvPr/>
        </p:nvSpPr>
        <p:spPr bwMode="auto">
          <a:xfrm>
            <a:off x="1949379" y="3652168"/>
            <a:ext cx="0" cy="3937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56" name="Line 28"/>
          <p:cNvSpPr>
            <a:spLocks noChangeShapeType="1"/>
          </p:cNvSpPr>
          <p:nvPr/>
        </p:nvSpPr>
        <p:spPr bwMode="auto">
          <a:xfrm>
            <a:off x="7690043" y="2637757"/>
            <a:ext cx="0" cy="4349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57" name="Rectangle 29"/>
          <p:cNvSpPr>
            <a:spLocks noChangeArrowheads="1"/>
          </p:cNvSpPr>
          <p:nvPr/>
        </p:nvSpPr>
        <p:spPr bwMode="auto">
          <a:xfrm>
            <a:off x="344488" y="4149056"/>
            <a:ext cx="1593579"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三级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a:p>
            <a:pPr defTabSz="762000" eaLnBrk="0" hangingPunct="0"/>
            <a:r>
              <a:rPr kumimoji="1" lang="zh-CN" altLang="en-US" sz="2000" b="1">
                <a:solidFill>
                  <a:srgbClr val="0000CC"/>
                </a:solidFill>
                <a:latin typeface="+mn-lt"/>
                <a:ea typeface="黑体" pitchFamily="2" charset="-122"/>
              </a:rPr>
              <a:t>的子网掩码</a:t>
            </a:r>
          </a:p>
        </p:txBody>
      </p:sp>
      <p:sp>
        <p:nvSpPr>
          <p:cNvPr id="508958" name="Line 30"/>
          <p:cNvSpPr>
            <a:spLocks noChangeShapeType="1"/>
          </p:cNvSpPr>
          <p:nvPr/>
        </p:nvSpPr>
        <p:spPr bwMode="auto">
          <a:xfrm>
            <a:off x="1949379" y="1588418"/>
            <a:ext cx="377322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59" name="Line 31"/>
          <p:cNvSpPr>
            <a:spLocks noChangeShapeType="1"/>
          </p:cNvSpPr>
          <p:nvPr/>
        </p:nvSpPr>
        <p:spPr bwMode="auto">
          <a:xfrm>
            <a:off x="1949379" y="1377281"/>
            <a:ext cx="0" cy="4000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0" name="Line 32"/>
          <p:cNvSpPr>
            <a:spLocks noChangeShapeType="1"/>
          </p:cNvSpPr>
          <p:nvPr/>
        </p:nvSpPr>
        <p:spPr bwMode="auto">
          <a:xfrm>
            <a:off x="9638568" y="1377282"/>
            <a:ext cx="0" cy="384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1" name="Rectangle 33"/>
          <p:cNvSpPr>
            <a:spLocks noChangeArrowheads="1"/>
          </p:cNvSpPr>
          <p:nvPr/>
        </p:nvSpPr>
        <p:spPr bwMode="auto">
          <a:xfrm>
            <a:off x="3356169" y="1340768"/>
            <a:ext cx="952185" cy="39754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08962" name="Line 34"/>
          <p:cNvSpPr>
            <a:spLocks noChangeShapeType="1"/>
          </p:cNvSpPr>
          <p:nvPr/>
        </p:nvSpPr>
        <p:spPr bwMode="auto">
          <a:xfrm>
            <a:off x="5770756" y="1588418"/>
            <a:ext cx="388157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3" name="Rectangle 35"/>
          <p:cNvSpPr>
            <a:spLocks noChangeArrowheads="1"/>
          </p:cNvSpPr>
          <p:nvPr/>
        </p:nvSpPr>
        <p:spPr bwMode="auto">
          <a:xfrm>
            <a:off x="7196464" y="1340768"/>
            <a:ext cx="952185" cy="39754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a:t>
            </a:r>
          </a:p>
        </p:txBody>
      </p:sp>
      <p:sp>
        <p:nvSpPr>
          <p:cNvPr id="508964" name="Line 36"/>
          <p:cNvSpPr>
            <a:spLocks noChangeShapeType="1"/>
          </p:cNvSpPr>
          <p:nvPr/>
        </p:nvSpPr>
        <p:spPr bwMode="auto">
          <a:xfrm>
            <a:off x="5741520" y="1377281"/>
            <a:ext cx="0" cy="4000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5" name="Line 37"/>
          <p:cNvSpPr>
            <a:spLocks noChangeShapeType="1"/>
          </p:cNvSpPr>
          <p:nvPr/>
        </p:nvSpPr>
        <p:spPr bwMode="auto">
          <a:xfrm flipV="1">
            <a:off x="1949379" y="2839368"/>
            <a:ext cx="3786981" cy="1270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6" name="Line 38"/>
          <p:cNvSpPr>
            <a:spLocks noChangeShapeType="1"/>
          </p:cNvSpPr>
          <p:nvPr/>
        </p:nvSpPr>
        <p:spPr bwMode="auto">
          <a:xfrm>
            <a:off x="1949379" y="2640931"/>
            <a:ext cx="0" cy="4000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7" name="Line 39"/>
          <p:cNvSpPr>
            <a:spLocks noChangeShapeType="1"/>
          </p:cNvSpPr>
          <p:nvPr/>
        </p:nvSpPr>
        <p:spPr bwMode="auto">
          <a:xfrm>
            <a:off x="9638568" y="2640932"/>
            <a:ext cx="0" cy="3841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69" name="Line 41"/>
          <p:cNvSpPr>
            <a:spLocks noChangeShapeType="1"/>
          </p:cNvSpPr>
          <p:nvPr/>
        </p:nvSpPr>
        <p:spPr bwMode="auto">
          <a:xfrm flipV="1">
            <a:off x="5770756" y="2839368"/>
            <a:ext cx="3867812" cy="1270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71" name="Line 43"/>
          <p:cNvSpPr>
            <a:spLocks noChangeShapeType="1"/>
          </p:cNvSpPr>
          <p:nvPr/>
        </p:nvSpPr>
        <p:spPr bwMode="auto">
          <a:xfrm>
            <a:off x="5741520" y="2640931"/>
            <a:ext cx="0" cy="4000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8972" name="Line 44"/>
          <p:cNvSpPr>
            <a:spLocks noChangeShapeType="1"/>
          </p:cNvSpPr>
          <p:nvPr/>
        </p:nvSpPr>
        <p:spPr bwMode="auto">
          <a:xfrm>
            <a:off x="7672845" y="3704557"/>
            <a:ext cx="0" cy="454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73" name="Line 45"/>
          <p:cNvSpPr>
            <a:spLocks noChangeShapeType="1"/>
          </p:cNvSpPr>
          <p:nvPr/>
        </p:nvSpPr>
        <p:spPr bwMode="auto">
          <a:xfrm>
            <a:off x="9638568" y="3652169"/>
            <a:ext cx="0" cy="454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74" name="Rectangle 46"/>
          <p:cNvSpPr>
            <a:spLocks noChangeArrowheads="1"/>
          </p:cNvSpPr>
          <p:nvPr/>
        </p:nvSpPr>
        <p:spPr bwMode="auto">
          <a:xfrm>
            <a:off x="729402" y="4999956"/>
            <a:ext cx="1208665"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CC"/>
                </a:solidFill>
                <a:latin typeface="+mn-lt"/>
                <a:ea typeface="黑体" pitchFamily="2" charset="-122"/>
              </a:rPr>
              <a:t>子网的</a:t>
            </a:r>
          </a:p>
          <a:p>
            <a:pPr algn="ctr" defTabSz="762000" eaLnBrk="0" hangingPunct="0"/>
            <a:r>
              <a:rPr kumimoji="1" lang="zh-CN" altLang="en-US" sz="2000" b="1">
                <a:solidFill>
                  <a:srgbClr val="0000CC"/>
                </a:solidFill>
                <a:latin typeface="+mn-lt"/>
                <a:ea typeface="黑体" pitchFamily="2" charset="-122"/>
              </a:rPr>
              <a:t>网络地址</a:t>
            </a:r>
          </a:p>
        </p:txBody>
      </p:sp>
      <p:sp>
        <p:nvSpPr>
          <p:cNvPr id="508975" name="Rectangle 47"/>
          <p:cNvSpPr>
            <a:spLocks noChangeArrowheads="1"/>
          </p:cNvSpPr>
          <p:nvPr/>
        </p:nvSpPr>
        <p:spPr bwMode="auto">
          <a:xfrm>
            <a:off x="7672846" y="4293518"/>
            <a:ext cx="1950244" cy="5032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76" name="Rectangle 48"/>
          <p:cNvSpPr>
            <a:spLocks noChangeArrowheads="1"/>
          </p:cNvSpPr>
          <p:nvPr/>
        </p:nvSpPr>
        <p:spPr bwMode="auto">
          <a:xfrm>
            <a:off x="1976895" y="4293518"/>
            <a:ext cx="5695950" cy="5032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08977" name="Group 49"/>
          <p:cNvGrpSpPr>
            <a:grpSpLocks/>
          </p:cNvGrpSpPr>
          <p:nvPr/>
        </p:nvGrpSpPr>
        <p:grpSpPr bwMode="auto">
          <a:xfrm>
            <a:off x="2081802" y="4337981"/>
            <a:ext cx="7486254" cy="412751"/>
            <a:chOff x="1205" y="3120"/>
            <a:chExt cx="4353" cy="260"/>
          </a:xfrm>
        </p:grpSpPr>
        <p:sp>
          <p:nvSpPr>
            <p:cNvPr id="508978" name="Rectangle 50"/>
            <p:cNvSpPr>
              <a:spLocks noChangeArrowheads="1"/>
            </p:cNvSpPr>
            <p:nvPr/>
          </p:nvSpPr>
          <p:spPr bwMode="auto">
            <a:xfrm>
              <a:off x="1205" y="3120"/>
              <a:ext cx="3282" cy="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dirty="0">
                  <a:solidFill>
                    <a:srgbClr val="0000CC"/>
                  </a:solidFill>
                  <a:latin typeface="+mn-lt"/>
                  <a:ea typeface="黑体" pitchFamily="2" charset="-122"/>
                </a:rPr>
                <a:t>1 1 1 1 1 1 1 1 1 1 1 1 1 1 1 1   1 1 1 1 1 1 1 1</a:t>
              </a:r>
            </a:p>
          </p:txBody>
        </p:sp>
        <p:sp>
          <p:nvSpPr>
            <p:cNvPr id="508979" name="Rectangle 51"/>
            <p:cNvSpPr>
              <a:spLocks noChangeArrowheads="1"/>
            </p:cNvSpPr>
            <p:nvPr/>
          </p:nvSpPr>
          <p:spPr bwMode="auto">
            <a:xfrm>
              <a:off x="4452" y="3120"/>
              <a:ext cx="1106" cy="26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dirty="0">
                  <a:solidFill>
                    <a:srgbClr val="0000CC"/>
                  </a:solidFill>
                  <a:latin typeface="+mn-lt"/>
                  <a:ea typeface="黑体" pitchFamily="2" charset="-122"/>
                </a:rPr>
                <a:t>0 0 0 0 0 0 0 0</a:t>
              </a:r>
            </a:p>
          </p:txBody>
        </p:sp>
      </p:grpSp>
      <p:sp>
        <p:nvSpPr>
          <p:cNvPr id="508980" name="Line 52"/>
          <p:cNvSpPr>
            <a:spLocks noChangeShapeType="1"/>
          </p:cNvSpPr>
          <p:nvPr/>
        </p:nvSpPr>
        <p:spPr bwMode="auto">
          <a:xfrm>
            <a:off x="5741520" y="4293518"/>
            <a:ext cx="1719" cy="5032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81" name="Rectangle 53"/>
          <p:cNvSpPr>
            <a:spLocks noChangeArrowheads="1"/>
          </p:cNvSpPr>
          <p:nvPr/>
        </p:nvSpPr>
        <p:spPr bwMode="auto">
          <a:xfrm>
            <a:off x="7672846" y="5157118"/>
            <a:ext cx="1950244" cy="5032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82" name="Rectangle 54"/>
          <p:cNvSpPr>
            <a:spLocks noChangeArrowheads="1"/>
          </p:cNvSpPr>
          <p:nvPr/>
        </p:nvSpPr>
        <p:spPr bwMode="auto">
          <a:xfrm>
            <a:off x="1976895" y="5157118"/>
            <a:ext cx="5695950" cy="5032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83" name="Line 55"/>
          <p:cNvSpPr>
            <a:spLocks noChangeShapeType="1"/>
          </p:cNvSpPr>
          <p:nvPr/>
        </p:nvSpPr>
        <p:spPr bwMode="auto">
          <a:xfrm>
            <a:off x="5741520" y="5157118"/>
            <a:ext cx="1719" cy="5032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8986" name="Rectangle 58"/>
          <p:cNvSpPr>
            <a:spLocks noChangeArrowheads="1"/>
          </p:cNvSpPr>
          <p:nvPr/>
        </p:nvSpPr>
        <p:spPr bwMode="auto">
          <a:xfrm>
            <a:off x="8451911" y="5180931"/>
            <a:ext cx="354265" cy="4591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0</a:t>
            </a:r>
          </a:p>
        </p:txBody>
      </p:sp>
      <p:sp>
        <p:nvSpPr>
          <p:cNvPr id="508988" name="Rectangle 60"/>
          <p:cNvSpPr>
            <a:spLocks noChangeArrowheads="1"/>
          </p:cNvSpPr>
          <p:nvPr/>
        </p:nvSpPr>
        <p:spPr bwMode="auto">
          <a:xfrm>
            <a:off x="3381966" y="2637756"/>
            <a:ext cx="952185" cy="39754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0000CC"/>
                </a:solidFill>
                <a:latin typeface="+mn-lt"/>
                <a:ea typeface="黑体" pitchFamily="2" charset="-122"/>
              </a:rPr>
              <a:t>网络号</a:t>
            </a:r>
          </a:p>
        </p:txBody>
      </p:sp>
      <p:sp>
        <p:nvSpPr>
          <p:cNvPr id="508953" name="Rectangle 25"/>
          <p:cNvSpPr>
            <a:spLocks noChangeArrowheads="1"/>
          </p:cNvSpPr>
          <p:nvPr/>
        </p:nvSpPr>
        <p:spPr bwMode="auto">
          <a:xfrm>
            <a:off x="6260897" y="2637756"/>
            <a:ext cx="952185" cy="39754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子网号</a:t>
            </a:r>
          </a:p>
        </p:txBody>
      </p:sp>
      <p:sp>
        <p:nvSpPr>
          <p:cNvPr id="508945" name="Rectangle 17"/>
          <p:cNvSpPr>
            <a:spLocks noChangeArrowheads="1"/>
          </p:cNvSpPr>
          <p:nvPr/>
        </p:nvSpPr>
        <p:spPr bwMode="auto">
          <a:xfrm>
            <a:off x="8187064" y="2637756"/>
            <a:ext cx="952185" cy="397545"/>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a:t>
            </a:r>
          </a:p>
        </p:txBody>
      </p:sp>
      <p:sp>
        <p:nvSpPr>
          <p:cNvPr id="508989" name="Rectangle 61"/>
          <p:cNvSpPr>
            <a:spLocks noChangeArrowheads="1"/>
          </p:cNvSpPr>
          <p:nvPr/>
        </p:nvSpPr>
        <p:spPr bwMode="auto">
          <a:xfrm>
            <a:off x="2601181" y="3140994"/>
            <a:ext cx="3603552" cy="520655"/>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145        </a:t>
            </a:r>
            <a:r>
              <a:rPr kumimoji="1" lang="en-US" altLang="zh-CN" sz="2800" b="1">
                <a:solidFill>
                  <a:srgbClr val="0000CC"/>
                </a:solidFill>
                <a:latin typeface="+mn-lt"/>
                <a:ea typeface="黑体" pitchFamily="2" charset="-122"/>
              </a:rPr>
              <a:t>.</a:t>
            </a:r>
            <a:r>
              <a:rPr kumimoji="1" lang="en-US" altLang="zh-CN" sz="2400" b="1">
                <a:solidFill>
                  <a:srgbClr val="0000CC"/>
                </a:solidFill>
                <a:latin typeface="+mn-lt"/>
                <a:ea typeface="黑体" pitchFamily="2" charset="-122"/>
              </a:rPr>
              <a:t>        13            </a:t>
            </a:r>
            <a:r>
              <a:rPr kumimoji="1" lang="en-US" altLang="zh-CN" sz="2800" b="1">
                <a:solidFill>
                  <a:srgbClr val="0000CC"/>
                </a:solidFill>
                <a:latin typeface="+mn-lt"/>
                <a:ea typeface="黑体" pitchFamily="2" charset="-122"/>
              </a:rPr>
              <a:t>.</a:t>
            </a:r>
          </a:p>
        </p:txBody>
      </p:sp>
      <p:sp>
        <p:nvSpPr>
          <p:cNvPr id="508991" name="Rectangle 63"/>
          <p:cNvSpPr>
            <a:spLocks noChangeArrowheads="1"/>
          </p:cNvSpPr>
          <p:nvPr/>
        </p:nvSpPr>
        <p:spPr bwMode="auto">
          <a:xfrm>
            <a:off x="2601181" y="5157119"/>
            <a:ext cx="4724051" cy="520655"/>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dirty="0">
                <a:solidFill>
                  <a:srgbClr val="0000CC"/>
                </a:solidFill>
                <a:latin typeface="+mn-lt"/>
                <a:ea typeface="黑体" pitchFamily="2" charset="-122"/>
              </a:rPr>
              <a:t>145        </a:t>
            </a:r>
            <a:r>
              <a:rPr kumimoji="1" lang="en-US" altLang="zh-CN" sz="28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        13            </a:t>
            </a:r>
            <a:r>
              <a:rPr kumimoji="1" lang="en-US" altLang="zh-CN" sz="28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           3</a:t>
            </a:r>
          </a:p>
        </p:txBody>
      </p:sp>
      <p:sp>
        <p:nvSpPr>
          <p:cNvPr id="508992" name="Rectangle 64"/>
          <p:cNvSpPr>
            <a:spLocks noChangeArrowheads="1"/>
          </p:cNvSpPr>
          <p:nvPr/>
        </p:nvSpPr>
        <p:spPr bwMode="auto">
          <a:xfrm>
            <a:off x="6658168" y="3140994"/>
            <a:ext cx="2325959" cy="52065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3         </a:t>
            </a:r>
            <a:r>
              <a:rPr kumimoji="1" lang="en-US" altLang="zh-CN" sz="2800" b="1">
                <a:solidFill>
                  <a:srgbClr val="0000CC"/>
                </a:solidFill>
                <a:latin typeface="+mn-lt"/>
                <a:ea typeface="黑体" pitchFamily="2" charset="-122"/>
              </a:rPr>
              <a:t>.</a:t>
            </a:r>
            <a:r>
              <a:rPr kumimoji="1" lang="en-US" altLang="zh-CN" sz="2400" b="1">
                <a:solidFill>
                  <a:srgbClr val="0000CC"/>
                </a:solidFill>
                <a:latin typeface="+mn-lt"/>
                <a:ea typeface="黑体" pitchFamily="2" charset="-122"/>
              </a:rPr>
              <a:t>         10</a:t>
            </a:r>
          </a:p>
        </p:txBody>
      </p:sp>
    </p:spTree>
    <p:extLst>
      <p:ext uri="{BB962C8B-B14F-4D97-AF65-F5344CB8AC3E}">
        <p14:creationId xmlns:p14="http://schemas.microsoft.com/office/powerpoint/2010/main" xmlns="" val="2690793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89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89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89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89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89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89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89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89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89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89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89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89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89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89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89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89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89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89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89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89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898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0898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899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89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895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0897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0897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897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08980"/>
                                        </p:tgtEl>
                                        <p:attrNameLst>
                                          <p:attrName>style.visibility</p:attrName>
                                        </p:attrNameLst>
                                      </p:cBhvr>
                                      <p:to>
                                        <p:strVal val="visible"/>
                                      </p:to>
                                    </p:set>
                                  </p:childTnLst>
                                </p:cTn>
                              </p:par>
                            </p:childTnLst>
                          </p:cTn>
                        </p:par>
                        <p:par>
                          <p:cTn id="67" fill="hold">
                            <p:stCondLst>
                              <p:cond delay="0"/>
                            </p:stCondLst>
                            <p:childTnLst>
                              <p:par>
                                <p:cTn id="68" presetID="35" presetClass="emph" presetSubtype="0" repeatCount="4000" fill="hold" nodeType="afterEffect">
                                  <p:stCondLst>
                                    <p:cond delay="500"/>
                                  </p:stCondLst>
                                  <p:childTnLst>
                                    <p:anim calcmode="discrete" valueType="str">
                                      <p:cBhvr>
                                        <p:cTn id="69" dur="1000" fill="hold"/>
                                        <p:tgtEl>
                                          <p:spTgt spid="508977"/>
                                        </p:tgtEl>
                                        <p:attrNameLst>
                                          <p:attrName>style.visibility</p:attrName>
                                        </p:attrNameLst>
                                      </p:cBhvr>
                                      <p:tavLst>
                                        <p:tav tm="0">
                                          <p:val>
                                            <p:strVal val="hidden"/>
                                          </p:val>
                                        </p:tav>
                                        <p:tav tm="50000">
                                          <p:val>
                                            <p:strVal val="visible"/>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508974"/>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0898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0898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08983"/>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08986"/>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0" nodeType="afterEffect">
                                  <p:stCondLst>
                                    <p:cond delay="0"/>
                                  </p:stCondLst>
                                  <p:childTnLst>
                                    <p:set>
                                      <p:cBhvr>
                                        <p:cTn id="84" dur="1" fill="hold">
                                          <p:stCondLst>
                                            <p:cond delay="0"/>
                                          </p:stCondLst>
                                        </p:cTn>
                                        <p:tgtEl>
                                          <p:spTgt spid="508991"/>
                                        </p:tgtEl>
                                        <p:attrNameLst>
                                          <p:attrName>style.visibility</p:attrName>
                                        </p:attrNameLst>
                                      </p:cBhvr>
                                      <p:to>
                                        <p:strVal val="visible"/>
                                      </p:to>
                                    </p:set>
                                  </p:childTnLst>
                                </p:cTn>
                              </p:par>
                            </p:childTnLst>
                          </p:cTn>
                        </p:par>
                        <p:par>
                          <p:cTn id="85" fill="hold">
                            <p:stCondLst>
                              <p:cond delay="0"/>
                            </p:stCondLst>
                            <p:childTnLst>
                              <p:par>
                                <p:cTn id="86" presetID="35" presetClass="emph" presetSubtype="0" repeatCount="4000" fill="hold" grpId="1" nodeType="afterEffect">
                                  <p:stCondLst>
                                    <p:cond delay="0"/>
                                  </p:stCondLst>
                                  <p:childTnLst>
                                    <p:anim calcmode="discrete" valueType="str">
                                      <p:cBhvr>
                                        <p:cTn id="87" dur="1000" fill="hold"/>
                                        <p:tgtEl>
                                          <p:spTgt spid="5089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0" grpId="0" animBg="1"/>
      <p:bldP spid="508933" grpId="0" animBg="1"/>
      <p:bldP spid="508934" grpId="0" animBg="1"/>
      <p:bldP spid="508940" grpId="0" animBg="1"/>
      <p:bldP spid="508942" grpId="0" animBg="1"/>
      <p:bldP spid="508943" grpId="0" animBg="1"/>
      <p:bldP spid="508946" grpId="0"/>
      <p:bldP spid="508947" grpId="0" animBg="1"/>
      <p:bldP spid="508948" grpId="0" animBg="1"/>
      <p:bldP spid="508949" grpId="0"/>
      <p:bldP spid="508951" grpId="0" animBg="1"/>
      <p:bldP spid="508955" grpId="0" animBg="1"/>
      <p:bldP spid="508956" grpId="0" animBg="1"/>
      <p:bldP spid="508957" grpId="0"/>
      <p:bldP spid="508965" grpId="0" animBg="1"/>
      <p:bldP spid="508966" grpId="0" animBg="1"/>
      <p:bldP spid="508967" grpId="0" animBg="1"/>
      <p:bldP spid="508969" grpId="0" animBg="1"/>
      <p:bldP spid="508971" grpId="0" animBg="1"/>
      <p:bldP spid="508972" grpId="0" animBg="1"/>
      <p:bldP spid="508973" grpId="0" animBg="1"/>
      <p:bldP spid="508974" grpId="0"/>
      <p:bldP spid="508974" grpId="1"/>
      <p:bldP spid="508975" grpId="0" animBg="1"/>
      <p:bldP spid="508976" grpId="0" animBg="1"/>
      <p:bldP spid="508980" grpId="0" animBg="1"/>
      <p:bldP spid="508981" grpId="0" animBg="1"/>
      <p:bldP spid="508982" grpId="0" animBg="1"/>
      <p:bldP spid="508983" grpId="0" animBg="1"/>
      <p:bldP spid="508986" grpId="0"/>
      <p:bldP spid="508988" grpId="0" animBg="1"/>
      <p:bldP spid="508953" grpId="0" animBg="1"/>
      <p:bldP spid="508945" grpId="0" animBg="1"/>
      <p:bldP spid="508989" grpId="0"/>
      <p:bldP spid="508991" grpId="0"/>
      <p:bldP spid="50899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6" name="Rectangle 4"/>
          <p:cNvSpPr>
            <a:spLocks noGrp="1" noChangeArrowheads="1"/>
          </p:cNvSpPr>
          <p:nvPr>
            <p:ph type="title"/>
          </p:nvPr>
        </p:nvSpPr>
        <p:spPr>
          <a:solidFill>
            <a:srgbClr val="66FF66"/>
          </a:solidFill>
        </p:spPr>
        <p:txBody>
          <a:bodyPr/>
          <a:lstStyle/>
          <a:p>
            <a:pPr algn="ctr"/>
            <a:r>
              <a:rPr lang="en-US" altLang="zh-CN" sz="4000" dirty="0">
                <a:solidFill>
                  <a:srgbClr val="C00000"/>
                </a:solidFill>
              </a:rPr>
              <a:t>(IP </a:t>
            </a:r>
            <a:r>
              <a:rPr lang="zh-CN" altLang="en-US" sz="4000" dirty="0">
                <a:solidFill>
                  <a:srgbClr val="C00000"/>
                </a:solidFill>
              </a:rPr>
              <a:t>地址</a:t>
            </a:r>
            <a:r>
              <a:rPr lang="en-US" altLang="zh-CN" sz="4000" dirty="0">
                <a:solidFill>
                  <a:srgbClr val="C00000"/>
                </a:solidFill>
              </a:rPr>
              <a:t>) AND (</a:t>
            </a:r>
            <a:r>
              <a:rPr lang="zh-CN" altLang="en-US" sz="4000" dirty="0">
                <a:solidFill>
                  <a:srgbClr val="C00000"/>
                </a:solidFill>
              </a:rPr>
              <a:t>子网掩码</a:t>
            </a:r>
            <a:r>
              <a:rPr lang="en-US" altLang="zh-CN" sz="4000" dirty="0">
                <a:solidFill>
                  <a:srgbClr val="C00000"/>
                </a:solidFill>
              </a:rPr>
              <a:t>) </a:t>
            </a:r>
            <a:r>
              <a:rPr lang="en-US" altLang="zh-CN" sz="4000" dirty="0" smtClean="0">
                <a:solidFill>
                  <a:srgbClr val="C00000"/>
                </a:solidFill>
              </a:rPr>
              <a:t>=</a:t>
            </a:r>
            <a:r>
              <a:rPr lang="zh-CN" altLang="en-US" sz="4000" dirty="0" smtClean="0">
                <a:solidFill>
                  <a:srgbClr val="C00000"/>
                </a:solidFill>
              </a:rPr>
              <a:t>网络</a:t>
            </a:r>
            <a:r>
              <a:rPr lang="zh-CN" altLang="en-US" sz="4000" dirty="0">
                <a:solidFill>
                  <a:srgbClr val="C00000"/>
                </a:solidFill>
              </a:rPr>
              <a:t>地址</a:t>
            </a:r>
          </a:p>
        </p:txBody>
      </p:sp>
      <p:sp>
        <p:nvSpPr>
          <p:cNvPr id="509954" name="Rectangle 2"/>
          <p:cNvSpPr>
            <a:spLocks noChangeArrowheads="1"/>
          </p:cNvSpPr>
          <p:nvPr/>
        </p:nvSpPr>
        <p:spPr bwMode="auto">
          <a:xfrm>
            <a:off x="1993759" y="2890465"/>
            <a:ext cx="7702947" cy="46355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55" name="Rectangle 3"/>
          <p:cNvSpPr>
            <a:spLocks noChangeArrowheads="1"/>
          </p:cNvSpPr>
          <p:nvPr/>
        </p:nvSpPr>
        <p:spPr bwMode="auto">
          <a:xfrm>
            <a:off x="1993759" y="1607765"/>
            <a:ext cx="7702947" cy="463550"/>
          </a:xfrm>
          <a:prstGeom prst="rect">
            <a:avLst/>
          </a:prstGeom>
          <a:solidFill>
            <a:srgbClr val="CCECFF"/>
          </a:solidFill>
          <a:ln w="12700">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57" name="Line 5"/>
          <p:cNvSpPr>
            <a:spLocks noChangeShapeType="1"/>
          </p:cNvSpPr>
          <p:nvPr/>
        </p:nvSpPr>
        <p:spPr bwMode="auto">
          <a:xfrm flipV="1">
            <a:off x="2031594" y="3644528"/>
            <a:ext cx="376806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9958" name="Line 6"/>
          <p:cNvSpPr>
            <a:spLocks noChangeShapeType="1"/>
          </p:cNvSpPr>
          <p:nvPr/>
        </p:nvSpPr>
        <p:spPr bwMode="auto">
          <a:xfrm flipV="1">
            <a:off x="7748181" y="3644528"/>
            <a:ext cx="1926167" cy="0"/>
          </a:xfrm>
          <a:prstGeom prst="line">
            <a:avLst/>
          </a:prstGeom>
          <a:noFill/>
          <a:ln w="12700">
            <a:solidFill>
              <a:schemeClr val="tx2"/>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9959" name="Line 7"/>
          <p:cNvSpPr>
            <a:spLocks noChangeShapeType="1"/>
          </p:cNvSpPr>
          <p:nvPr/>
        </p:nvSpPr>
        <p:spPr bwMode="auto">
          <a:xfrm flipV="1">
            <a:off x="5799658" y="3644528"/>
            <a:ext cx="193992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9960" name="Rectangle 8"/>
          <p:cNvSpPr>
            <a:spLocks noChangeArrowheads="1"/>
          </p:cNvSpPr>
          <p:nvPr/>
        </p:nvSpPr>
        <p:spPr bwMode="auto">
          <a:xfrm>
            <a:off x="2009237" y="1620466"/>
            <a:ext cx="3781821" cy="442913"/>
          </a:xfrm>
          <a:prstGeom prst="rect">
            <a:avLst/>
          </a:prstGeom>
          <a:solidFill>
            <a:srgbClr val="FFFF99"/>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509961" name="Rectangle 9"/>
          <p:cNvSpPr>
            <a:spLocks noChangeArrowheads="1"/>
          </p:cNvSpPr>
          <p:nvPr/>
        </p:nvSpPr>
        <p:spPr bwMode="auto">
          <a:xfrm>
            <a:off x="3354115" y="1601748"/>
            <a:ext cx="1110883" cy="459100"/>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网络号</a:t>
            </a:r>
          </a:p>
        </p:txBody>
      </p:sp>
      <p:sp>
        <p:nvSpPr>
          <p:cNvPr id="509962" name="Rectangle 10"/>
          <p:cNvSpPr>
            <a:spLocks noChangeArrowheads="1"/>
          </p:cNvSpPr>
          <p:nvPr/>
        </p:nvSpPr>
        <p:spPr bwMode="auto">
          <a:xfrm>
            <a:off x="7254602" y="1601748"/>
            <a:ext cx="1110883" cy="4591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CC"/>
                </a:solidFill>
                <a:latin typeface="+mn-lt"/>
                <a:ea typeface="黑体" pitchFamily="2" charset="-122"/>
              </a:rPr>
              <a:t>主机号</a:t>
            </a:r>
          </a:p>
        </p:txBody>
      </p:sp>
      <p:sp>
        <p:nvSpPr>
          <p:cNvPr id="509963" name="Rectangle 11"/>
          <p:cNvSpPr>
            <a:spLocks noChangeArrowheads="1"/>
          </p:cNvSpPr>
          <p:nvPr/>
        </p:nvSpPr>
        <p:spPr bwMode="auto">
          <a:xfrm>
            <a:off x="413938" y="1620465"/>
            <a:ext cx="159357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两级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p:txBody>
      </p:sp>
      <p:sp>
        <p:nvSpPr>
          <p:cNvPr id="509964" name="Rectangle 12"/>
          <p:cNvSpPr>
            <a:spLocks noChangeArrowheads="1"/>
          </p:cNvSpPr>
          <p:nvPr/>
        </p:nvSpPr>
        <p:spPr bwMode="auto">
          <a:xfrm>
            <a:off x="3249207" y="3539754"/>
            <a:ext cx="1257168" cy="26193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65" name="Line 13"/>
          <p:cNvSpPr>
            <a:spLocks noChangeShapeType="1"/>
          </p:cNvSpPr>
          <p:nvPr/>
        </p:nvSpPr>
        <p:spPr bwMode="auto">
          <a:xfrm>
            <a:off x="5799658" y="1615704"/>
            <a:ext cx="0" cy="454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66" name="Rectangle 14"/>
          <p:cNvSpPr>
            <a:spLocks noChangeArrowheads="1"/>
          </p:cNvSpPr>
          <p:nvPr/>
        </p:nvSpPr>
        <p:spPr bwMode="auto">
          <a:xfrm>
            <a:off x="3340356" y="3461965"/>
            <a:ext cx="95218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09967" name="Rectangle 15"/>
          <p:cNvSpPr>
            <a:spLocks noChangeArrowheads="1"/>
          </p:cNvSpPr>
          <p:nvPr/>
        </p:nvSpPr>
        <p:spPr bwMode="auto">
          <a:xfrm>
            <a:off x="2022995" y="2901578"/>
            <a:ext cx="3754305" cy="442912"/>
          </a:xfrm>
          <a:prstGeom prst="rect">
            <a:avLst/>
          </a:prstGeom>
          <a:solidFill>
            <a:srgbClr val="FFFF99"/>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68" name="Rectangle 16"/>
          <p:cNvSpPr>
            <a:spLocks noChangeArrowheads="1"/>
          </p:cNvSpPr>
          <p:nvPr/>
        </p:nvSpPr>
        <p:spPr bwMode="auto">
          <a:xfrm>
            <a:off x="413938" y="2901578"/>
            <a:ext cx="1593579"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三级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p:txBody>
      </p:sp>
      <p:sp>
        <p:nvSpPr>
          <p:cNvPr id="509969" name="Rectangle 17"/>
          <p:cNvSpPr>
            <a:spLocks noChangeArrowheads="1"/>
          </p:cNvSpPr>
          <p:nvPr/>
        </p:nvSpPr>
        <p:spPr bwMode="auto">
          <a:xfrm>
            <a:off x="8324312" y="3539753"/>
            <a:ext cx="963083" cy="2857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70" name="Line 18"/>
          <p:cNvSpPr>
            <a:spLocks noChangeShapeType="1"/>
          </p:cNvSpPr>
          <p:nvPr/>
        </p:nvSpPr>
        <p:spPr bwMode="auto">
          <a:xfrm>
            <a:off x="5799658" y="2899990"/>
            <a:ext cx="0" cy="45085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71" name="Rectangle 19"/>
          <p:cNvSpPr>
            <a:spLocks noChangeArrowheads="1"/>
          </p:cNvSpPr>
          <p:nvPr/>
        </p:nvSpPr>
        <p:spPr bwMode="auto">
          <a:xfrm>
            <a:off x="8226284" y="3450853"/>
            <a:ext cx="95218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a:t>
            </a:r>
          </a:p>
        </p:txBody>
      </p:sp>
      <p:sp>
        <p:nvSpPr>
          <p:cNvPr id="509972" name="Rectangle 20"/>
          <p:cNvSpPr>
            <a:spLocks noChangeArrowheads="1"/>
          </p:cNvSpPr>
          <p:nvPr/>
        </p:nvSpPr>
        <p:spPr bwMode="auto">
          <a:xfrm>
            <a:off x="6324194" y="3528640"/>
            <a:ext cx="963083" cy="2857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73" name="Line 21"/>
          <p:cNvSpPr>
            <a:spLocks noChangeShapeType="1"/>
          </p:cNvSpPr>
          <p:nvPr/>
        </p:nvSpPr>
        <p:spPr bwMode="auto">
          <a:xfrm>
            <a:off x="7748181" y="2887290"/>
            <a:ext cx="0" cy="4524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75" name="Rectangle 23"/>
          <p:cNvSpPr>
            <a:spLocks noChangeArrowheads="1"/>
          </p:cNvSpPr>
          <p:nvPr/>
        </p:nvSpPr>
        <p:spPr bwMode="auto">
          <a:xfrm>
            <a:off x="3360994" y="2920628"/>
            <a:ext cx="1110883" cy="459100"/>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网络号</a:t>
            </a:r>
          </a:p>
        </p:txBody>
      </p:sp>
      <p:sp>
        <p:nvSpPr>
          <p:cNvPr id="509976" name="Rectangle 24"/>
          <p:cNvSpPr>
            <a:spLocks noChangeArrowheads="1"/>
          </p:cNvSpPr>
          <p:nvPr/>
        </p:nvSpPr>
        <p:spPr bwMode="auto">
          <a:xfrm>
            <a:off x="8202207" y="2920628"/>
            <a:ext cx="1110883" cy="4591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CC"/>
                </a:solidFill>
                <a:latin typeface="+mn-lt"/>
                <a:ea typeface="黑体" pitchFamily="2" charset="-122"/>
              </a:rPr>
              <a:t>主机号</a:t>
            </a:r>
          </a:p>
        </p:txBody>
      </p:sp>
      <p:sp>
        <p:nvSpPr>
          <p:cNvPr id="509977" name="Rectangle 25"/>
          <p:cNvSpPr>
            <a:spLocks noChangeArrowheads="1"/>
          </p:cNvSpPr>
          <p:nvPr/>
        </p:nvSpPr>
        <p:spPr bwMode="auto">
          <a:xfrm>
            <a:off x="6319035" y="2920628"/>
            <a:ext cx="1110883" cy="459100"/>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CC"/>
                </a:solidFill>
                <a:latin typeface="+mn-lt"/>
                <a:ea typeface="黑体" pitchFamily="2" charset="-122"/>
              </a:rPr>
              <a:t>子网号</a:t>
            </a:r>
          </a:p>
        </p:txBody>
      </p:sp>
      <p:sp>
        <p:nvSpPr>
          <p:cNvPr id="509978" name="Rectangle 26"/>
          <p:cNvSpPr>
            <a:spLocks noChangeArrowheads="1"/>
          </p:cNvSpPr>
          <p:nvPr/>
        </p:nvSpPr>
        <p:spPr bwMode="auto">
          <a:xfrm>
            <a:off x="6212408" y="3461965"/>
            <a:ext cx="95218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子网号</a:t>
            </a:r>
          </a:p>
        </p:txBody>
      </p:sp>
      <p:sp>
        <p:nvSpPr>
          <p:cNvPr id="509980" name="Line 28"/>
          <p:cNvSpPr>
            <a:spLocks noChangeShapeType="1"/>
          </p:cNvSpPr>
          <p:nvPr/>
        </p:nvSpPr>
        <p:spPr bwMode="auto">
          <a:xfrm>
            <a:off x="7748181" y="3392116"/>
            <a:ext cx="0" cy="4349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09981" name="Rectangle 29"/>
          <p:cNvSpPr>
            <a:spLocks noChangeArrowheads="1"/>
          </p:cNvSpPr>
          <p:nvPr/>
        </p:nvSpPr>
        <p:spPr bwMode="auto">
          <a:xfrm>
            <a:off x="413938" y="3960440"/>
            <a:ext cx="1593579"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三级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地址</a:t>
            </a:r>
          </a:p>
          <a:p>
            <a:pPr defTabSz="762000" eaLnBrk="0" hangingPunct="0"/>
            <a:r>
              <a:rPr kumimoji="1" lang="zh-CN" altLang="en-US" sz="2000" b="1">
                <a:solidFill>
                  <a:srgbClr val="0000CC"/>
                </a:solidFill>
                <a:latin typeface="+mn-lt"/>
                <a:ea typeface="黑体" pitchFamily="2" charset="-122"/>
              </a:rPr>
              <a:t>的子网掩码</a:t>
            </a:r>
          </a:p>
        </p:txBody>
      </p:sp>
      <p:sp>
        <p:nvSpPr>
          <p:cNvPr id="509996" name="Line 44"/>
          <p:cNvSpPr>
            <a:spLocks noChangeShapeType="1"/>
          </p:cNvSpPr>
          <p:nvPr/>
        </p:nvSpPr>
        <p:spPr bwMode="auto">
          <a:xfrm>
            <a:off x="5799658" y="3444504"/>
            <a:ext cx="0" cy="45402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09998" name="Rectangle 46"/>
          <p:cNvSpPr>
            <a:spLocks noChangeArrowheads="1"/>
          </p:cNvSpPr>
          <p:nvPr/>
        </p:nvSpPr>
        <p:spPr bwMode="auto">
          <a:xfrm>
            <a:off x="798852" y="4739903"/>
            <a:ext cx="1208665"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CC"/>
                </a:solidFill>
                <a:latin typeface="+mn-lt"/>
                <a:ea typeface="黑体" pitchFamily="2" charset="-122"/>
              </a:rPr>
              <a:t>子网的</a:t>
            </a:r>
          </a:p>
          <a:p>
            <a:pPr algn="ctr" defTabSz="762000" eaLnBrk="0" hangingPunct="0"/>
            <a:r>
              <a:rPr kumimoji="1" lang="zh-CN" altLang="en-US" sz="2000" b="1">
                <a:solidFill>
                  <a:srgbClr val="0000CC"/>
                </a:solidFill>
                <a:latin typeface="+mn-lt"/>
                <a:ea typeface="黑体" pitchFamily="2" charset="-122"/>
              </a:rPr>
              <a:t>网络地址</a:t>
            </a:r>
          </a:p>
        </p:txBody>
      </p:sp>
      <p:sp>
        <p:nvSpPr>
          <p:cNvPr id="509999" name="Rectangle 47"/>
          <p:cNvSpPr>
            <a:spLocks noChangeArrowheads="1"/>
          </p:cNvSpPr>
          <p:nvPr/>
        </p:nvSpPr>
        <p:spPr bwMode="auto">
          <a:xfrm>
            <a:off x="7730984" y="4033465"/>
            <a:ext cx="1950244" cy="5032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000" name="Rectangle 48"/>
          <p:cNvSpPr>
            <a:spLocks noChangeArrowheads="1"/>
          </p:cNvSpPr>
          <p:nvPr/>
        </p:nvSpPr>
        <p:spPr bwMode="auto">
          <a:xfrm>
            <a:off x="2035033" y="4033465"/>
            <a:ext cx="5695950" cy="5032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10001" name="Group 49"/>
          <p:cNvGrpSpPr>
            <a:grpSpLocks/>
          </p:cNvGrpSpPr>
          <p:nvPr/>
        </p:nvGrpSpPr>
        <p:grpSpPr bwMode="auto">
          <a:xfrm>
            <a:off x="2065990" y="4096966"/>
            <a:ext cx="7639315" cy="412750"/>
            <a:chOff x="1174" y="3062"/>
            <a:chExt cx="4442" cy="260"/>
          </a:xfrm>
        </p:grpSpPr>
        <p:sp>
          <p:nvSpPr>
            <p:cNvPr id="510002" name="Rectangle 50"/>
            <p:cNvSpPr>
              <a:spLocks noChangeArrowheads="1"/>
            </p:cNvSpPr>
            <p:nvPr/>
          </p:nvSpPr>
          <p:spPr bwMode="auto">
            <a:xfrm>
              <a:off x="1174" y="3062"/>
              <a:ext cx="3282" cy="2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a:solidFill>
                    <a:srgbClr val="0000CC"/>
                  </a:solidFill>
                  <a:latin typeface="+mn-lt"/>
                  <a:ea typeface="黑体" pitchFamily="2" charset="-122"/>
                </a:rPr>
                <a:t>1 1 1 1 1 1 1 1 1 1 1 1 1 1 1 1   1 1 1 1 1 1 1 1</a:t>
              </a:r>
            </a:p>
          </p:txBody>
        </p:sp>
        <p:sp>
          <p:nvSpPr>
            <p:cNvPr id="510003" name="Rectangle 51"/>
            <p:cNvSpPr>
              <a:spLocks noChangeArrowheads="1"/>
            </p:cNvSpPr>
            <p:nvPr/>
          </p:nvSpPr>
          <p:spPr bwMode="auto">
            <a:xfrm>
              <a:off x="4510" y="3062"/>
              <a:ext cx="1106" cy="26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100" b="1" dirty="0">
                  <a:solidFill>
                    <a:srgbClr val="0000CC"/>
                  </a:solidFill>
                  <a:latin typeface="+mn-lt"/>
                  <a:ea typeface="黑体" pitchFamily="2" charset="-122"/>
                </a:rPr>
                <a:t>0 0 0 0 0 0 0 0</a:t>
              </a:r>
            </a:p>
          </p:txBody>
        </p:sp>
      </p:grpSp>
      <p:sp>
        <p:nvSpPr>
          <p:cNvPr id="510004" name="Line 52"/>
          <p:cNvSpPr>
            <a:spLocks noChangeShapeType="1"/>
          </p:cNvSpPr>
          <p:nvPr/>
        </p:nvSpPr>
        <p:spPr bwMode="auto">
          <a:xfrm>
            <a:off x="5799658" y="4033465"/>
            <a:ext cx="1719" cy="5032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005" name="Rectangle 53"/>
          <p:cNvSpPr>
            <a:spLocks noChangeArrowheads="1"/>
          </p:cNvSpPr>
          <p:nvPr/>
        </p:nvSpPr>
        <p:spPr bwMode="auto">
          <a:xfrm>
            <a:off x="7730984" y="4897065"/>
            <a:ext cx="1950244" cy="5032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006" name="Rectangle 54"/>
          <p:cNvSpPr>
            <a:spLocks noChangeArrowheads="1"/>
          </p:cNvSpPr>
          <p:nvPr/>
        </p:nvSpPr>
        <p:spPr bwMode="auto">
          <a:xfrm>
            <a:off x="2035033" y="4897065"/>
            <a:ext cx="5695950" cy="5032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007" name="Line 55"/>
          <p:cNvSpPr>
            <a:spLocks noChangeShapeType="1"/>
          </p:cNvSpPr>
          <p:nvPr/>
        </p:nvSpPr>
        <p:spPr bwMode="auto">
          <a:xfrm>
            <a:off x="5799658" y="4897065"/>
            <a:ext cx="1719" cy="50323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009" name="Rectangle 57"/>
          <p:cNvSpPr>
            <a:spLocks noChangeArrowheads="1"/>
          </p:cNvSpPr>
          <p:nvPr/>
        </p:nvSpPr>
        <p:spPr bwMode="auto">
          <a:xfrm>
            <a:off x="3440104" y="4920878"/>
            <a:ext cx="1110883" cy="459100"/>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网络号</a:t>
            </a:r>
          </a:p>
        </p:txBody>
      </p:sp>
      <p:sp>
        <p:nvSpPr>
          <p:cNvPr id="510010" name="Rectangle 58"/>
          <p:cNvSpPr>
            <a:spLocks noChangeArrowheads="1"/>
          </p:cNvSpPr>
          <p:nvPr/>
        </p:nvSpPr>
        <p:spPr bwMode="auto">
          <a:xfrm>
            <a:off x="6239925" y="4920878"/>
            <a:ext cx="1110883" cy="459100"/>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a:solidFill>
                  <a:srgbClr val="0000CC"/>
                </a:solidFill>
                <a:latin typeface="+mn-lt"/>
                <a:ea typeface="黑体" pitchFamily="2" charset="-122"/>
              </a:rPr>
              <a:t>子网号</a:t>
            </a:r>
          </a:p>
        </p:txBody>
      </p:sp>
      <p:sp>
        <p:nvSpPr>
          <p:cNvPr id="510011" name="Rectangle 59"/>
          <p:cNvSpPr>
            <a:spLocks noChangeArrowheads="1"/>
          </p:cNvSpPr>
          <p:nvPr/>
        </p:nvSpPr>
        <p:spPr bwMode="auto">
          <a:xfrm>
            <a:off x="8551324" y="4920878"/>
            <a:ext cx="354265" cy="4591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400" b="1">
                <a:solidFill>
                  <a:srgbClr val="0000CC"/>
                </a:solidFill>
                <a:latin typeface="+mn-lt"/>
                <a:ea typeface="黑体" pitchFamily="2" charset="-122"/>
              </a:rPr>
              <a:t>0</a:t>
            </a:r>
          </a:p>
        </p:txBody>
      </p:sp>
      <p:sp>
        <p:nvSpPr>
          <p:cNvPr id="510012" name="Rectangle 60"/>
          <p:cNvSpPr>
            <a:spLocks noChangeArrowheads="1"/>
          </p:cNvSpPr>
          <p:nvPr/>
        </p:nvSpPr>
        <p:spPr bwMode="auto">
          <a:xfrm>
            <a:off x="2000672" y="3385766"/>
            <a:ext cx="7711546" cy="600075"/>
          </a:xfrm>
          <a:prstGeom prst="rect">
            <a:avLst/>
          </a:prstGeom>
          <a:solidFill>
            <a:srgbClr val="66FF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3600" b="1">
                <a:solidFill>
                  <a:srgbClr val="0000CC"/>
                </a:solidFill>
                <a:latin typeface="+mn-lt"/>
                <a:ea typeface="黑体" pitchFamily="2" charset="-122"/>
              </a:rPr>
              <a:t>逐位进行 </a:t>
            </a:r>
            <a:r>
              <a:rPr lang="en-US" altLang="zh-CN" sz="3600" b="1">
                <a:solidFill>
                  <a:srgbClr val="0000CC"/>
                </a:solidFill>
                <a:latin typeface="+mn-lt"/>
                <a:ea typeface="黑体" pitchFamily="2" charset="-122"/>
              </a:rPr>
              <a:t>AND </a:t>
            </a:r>
            <a:r>
              <a:rPr lang="zh-CN" altLang="en-US" sz="3600" b="1">
                <a:solidFill>
                  <a:srgbClr val="0000CC"/>
                </a:solidFill>
                <a:latin typeface="+mn-lt"/>
                <a:ea typeface="黑体" pitchFamily="2" charset="-122"/>
              </a:rPr>
              <a:t>运算</a:t>
            </a:r>
          </a:p>
        </p:txBody>
      </p:sp>
      <p:sp>
        <p:nvSpPr>
          <p:cNvPr id="510013" name="AutoShape 61"/>
          <p:cNvSpPr>
            <a:spLocks noChangeArrowheads="1"/>
          </p:cNvSpPr>
          <p:nvPr/>
        </p:nvSpPr>
        <p:spPr bwMode="auto">
          <a:xfrm>
            <a:off x="5311237" y="4609729"/>
            <a:ext cx="937286" cy="503237"/>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Tree>
    <p:extLst>
      <p:ext uri="{BB962C8B-B14F-4D97-AF65-F5344CB8AC3E}">
        <p14:creationId xmlns:p14="http://schemas.microsoft.com/office/powerpoint/2010/main" xmlns="" val="941178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509956"/>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1" presetClass="entr" presetSubtype="0" fill="hold" grpId="0" nodeType="afterEffect">
                                  <p:stCondLst>
                                    <p:cond delay="500"/>
                                  </p:stCondLst>
                                  <p:childTnLst>
                                    <p:set>
                                      <p:cBhvr>
                                        <p:cTn id="9" dur="1" fill="hold">
                                          <p:stCondLst>
                                            <p:cond delay="0"/>
                                          </p:stCondLst>
                                        </p:cTn>
                                        <p:tgtEl>
                                          <p:spTgt spid="510012"/>
                                        </p:tgtEl>
                                        <p:attrNameLst>
                                          <p:attrName>style.visibility</p:attrName>
                                        </p:attrNameLst>
                                      </p:cBhvr>
                                      <p:to>
                                        <p:strVal val="visible"/>
                                      </p:to>
                                    </p:set>
                                  </p:childTnLst>
                                </p:cTn>
                              </p:par>
                              <p:par>
                                <p:cTn id="10" presetID="35" presetClass="emph" presetSubtype="0" repeatCount="3000" fill="hold" nodeType="withEffect">
                                  <p:stCondLst>
                                    <p:cond delay="0"/>
                                  </p:stCondLst>
                                  <p:childTnLst>
                                    <p:anim calcmode="discrete" valueType="str">
                                      <p:cBhvr>
                                        <p:cTn id="11" dur="1000" fill="hold"/>
                                        <p:tgtEl>
                                          <p:spTgt spid="510001"/>
                                        </p:tgtEl>
                                        <p:attrNameLst>
                                          <p:attrName>style.visibility</p:attrName>
                                        </p:attrNameLst>
                                      </p:cBhvr>
                                      <p:tavLst>
                                        <p:tav tm="0">
                                          <p:val>
                                            <p:strVal val="hidden"/>
                                          </p:val>
                                        </p:tav>
                                        <p:tav tm="50000">
                                          <p:val>
                                            <p:strVal val="visible"/>
                                          </p:val>
                                        </p:tav>
                                      </p:tavLst>
                                    </p:anim>
                                  </p:childTnLst>
                                </p:cTn>
                              </p:par>
                            </p:childTnLst>
                          </p:cTn>
                        </p:par>
                        <p:par>
                          <p:cTn id="12" fill="hold" nodeType="afterGroup">
                            <p:stCondLst>
                              <p:cond delay="6000"/>
                            </p:stCondLst>
                            <p:childTnLst>
                              <p:par>
                                <p:cTn id="13" presetID="1" presetClass="entr" presetSubtype="0" fill="hold" grpId="0" nodeType="afterEffect">
                                  <p:stCondLst>
                                    <p:cond delay="0"/>
                                  </p:stCondLst>
                                  <p:childTnLst>
                                    <p:set>
                                      <p:cBhvr>
                                        <p:cTn id="14" dur="1" fill="hold">
                                          <p:stCondLst>
                                            <p:cond delay="0"/>
                                          </p:stCondLst>
                                        </p:cTn>
                                        <p:tgtEl>
                                          <p:spTgt spid="510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6" grpId="0" animBg="1"/>
      <p:bldP spid="510012" grpId="0" animBg="1"/>
      <p:bldP spid="5100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16496" y="1196752"/>
            <a:ext cx="9249180" cy="5162550"/>
            <a:chOff x="416496" y="1196752"/>
            <a:chExt cx="9249180" cy="5162550"/>
          </a:xfrm>
        </p:grpSpPr>
        <p:sp>
          <p:nvSpPr>
            <p:cNvPr id="511030" name="Rectangle 54"/>
            <p:cNvSpPr>
              <a:spLocks noChangeArrowheads="1"/>
            </p:cNvSpPr>
            <p:nvPr/>
          </p:nvSpPr>
          <p:spPr bwMode="auto">
            <a:xfrm>
              <a:off x="7780473" y="5621114"/>
              <a:ext cx="1721512" cy="496888"/>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11" name="Rectangle 35"/>
            <p:cNvSpPr>
              <a:spLocks noChangeArrowheads="1"/>
            </p:cNvSpPr>
            <p:nvPr/>
          </p:nvSpPr>
          <p:spPr bwMode="auto">
            <a:xfrm>
              <a:off x="2712247" y="5633814"/>
              <a:ext cx="5069946" cy="496888"/>
            </a:xfrm>
            <a:prstGeom prst="rect">
              <a:avLst/>
            </a:prstGeom>
            <a:solidFill>
              <a:srgbClr val="CCE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15" name="Rectangle 39"/>
            <p:cNvSpPr>
              <a:spLocks noChangeArrowheads="1"/>
            </p:cNvSpPr>
            <p:nvPr/>
          </p:nvSpPr>
          <p:spPr bwMode="auto">
            <a:xfrm>
              <a:off x="2664814" y="5676677"/>
              <a:ext cx="5228997" cy="397545"/>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CC"/>
                  </a:solidFill>
                  <a:latin typeface="+mn-lt"/>
                  <a:ea typeface="黑体" pitchFamily="2" charset="-122"/>
                </a:rPr>
                <a:t>1 1 1 1 1 1 1 1 1 1 1 1 1 1 1 1 1 1 1 1 1 1 1 1</a:t>
              </a:r>
            </a:p>
          </p:txBody>
        </p:sp>
        <p:sp>
          <p:nvSpPr>
            <p:cNvPr id="511020" name="Rectangle 44"/>
            <p:cNvSpPr>
              <a:spLocks noChangeArrowheads="1"/>
            </p:cNvSpPr>
            <p:nvPr/>
          </p:nvSpPr>
          <p:spPr bwMode="auto">
            <a:xfrm>
              <a:off x="7727160" y="5676677"/>
              <a:ext cx="1817806" cy="397545"/>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0 0 0 0 0 0 0 0</a:t>
              </a:r>
            </a:p>
          </p:txBody>
        </p:sp>
        <p:sp>
          <p:nvSpPr>
            <p:cNvPr id="511029" name="Rectangle 53"/>
            <p:cNvSpPr>
              <a:spLocks noChangeArrowheads="1"/>
            </p:cNvSpPr>
            <p:nvPr/>
          </p:nvSpPr>
          <p:spPr bwMode="auto">
            <a:xfrm>
              <a:off x="6043483" y="3870102"/>
              <a:ext cx="3455062" cy="493712"/>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18" name="Rectangle 42"/>
            <p:cNvSpPr>
              <a:spLocks noChangeArrowheads="1"/>
            </p:cNvSpPr>
            <p:nvPr/>
          </p:nvSpPr>
          <p:spPr bwMode="auto">
            <a:xfrm>
              <a:off x="6050363" y="3909789"/>
              <a:ext cx="3523401" cy="397545"/>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0 0 0 0 0 0 0 0 0 0 0 0 0 0 0 0</a:t>
              </a:r>
            </a:p>
          </p:txBody>
        </p:sp>
        <p:sp>
          <p:nvSpPr>
            <p:cNvPr id="511005" name="Rectangle 29"/>
            <p:cNvSpPr>
              <a:spLocks noChangeArrowheads="1"/>
            </p:cNvSpPr>
            <p:nvPr/>
          </p:nvSpPr>
          <p:spPr bwMode="auto">
            <a:xfrm>
              <a:off x="2719127" y="3876452"/>
              <a:ext cx="3331236" cy="493712"/>
            </a:xfrm>
            <a:prstGeom prst="rect">
              <a:avLst/>
            </a:prstGeom>
            <a:solidFill>
              <a:srgbClr val="CCE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17" name="Rectangle 41"/>
            <p:cNvSpPr>
              <a:spLocks noChangeArrowheads="1"/>
            </p:cNvSpPr>
            <p:nvPr/>
          </p:nvSpPr>
          <p:spPr bwMode="auto">
            <a:xfrm>
              <a:off x="2654750" y="3909789"/>
              <a:ext cx="3523401" cy="397545"/>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CC"/>
                  </a:solidFill>
                  <a:latin typeface="+mn-lt"/>
                  <a:ea typeface="黑体" pitchFamily="2" charset="-122"/>
                </a:rPr>
                <a:t>1 1 1 1 1 1 1 1 1 1 1 1 1 1 1 1</a:t>
              </a:r>
            </a:p>
          </p:txBody>
        </p:sp>
        <p:sp>
          <p:nvSpPr>
            <p:cNvPr id="510995" name="Rectangle 19"/>
            <p:cNvSpPr>
              <a:spLocks noChangeArrowheads="1"/>
            </p:cNvSpPr>
            <p:nvPr/>
          </p:nvSpPr>
          <p:spPr bwMode="auto">
            <a:xfrm>
              <a:off x="2719127" y="2119090"/>
              <a:ext cx="1736990" cy="493713"/>
            </a:xfrm>
            <a:prstGeom prst="rect">
              <a:avLst/>
            </a:prstGeom>
            <a:solidFill>
              <a:srgbClr val="CCE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28" name="Rectangle 52"/>
            <p:cNvSpPr>
              <a:spLocks noChangeArrowheads="1"/>
            </p:cNvSpPr>
            <p:nvPr/>
          </p:nvSpPr>
          <p:spPr bwMode="auto">
            <a:xfrm>
              <a:off x="4433759" y="2120677"/>
              <a:ext cx="5040710" cy="493712"/>
            </a:xfrm>
            <a:prstGeom prst="rect">
              <a:avLst/>
            </a:prstGeom>
            <a:solidFill>
              <a:srgbClr val="FFC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19" name="Rectangle 43"/>
            <p:cNvSpPr>
              <a:spLocks noChangeArrowheads="1"/>
            </p:cNvSpPr>
            <p:nvPr/>
          </p:nvSpPr>
          <p:spPr bwMode="auto">
            <a:xfrm>
              <a:off x="2668509" y="2168302"/>
              <a:ext cx="1817806" cy="397545"/>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dirty="0">
                  <a:solidFill>
                    <a:srgbClr val="0000CC"/>
                  </a:solidFill>
                  <a:latin typeface="+mn-lt"/>
                  <a:ea typeface="黑体" pitchFamily="2" charset="-122"/>
                </a:rPr>
                <a:t>1 1 1 1 1 1 1 1</a:t>
              </a:r>
            </a:p>
          </p:txBody>
        </p:sp>
        <p:sp>
          <p:nvSpPr>
            <p:cNvPr id="511016" name="Rectangle 40"/>
            <p:cNvSpPr>
              <a:spLocks noChangeArrowheads="1"/>
            </p:cNvSpPr>
            <p:nvPr/>
          </p:nvSpPr>
          <p:spPr bwMode="auto">
            <a:xfrm>
              <a:off x="4404523" y="2168302"/>
              <a:ext cx="5228997" cy="397545"/>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0 0 0 0 0 0 0 0 0 0 0 0 0 0 0 0 0 0 0 0 0 0 0 0</a:t>
              </a:r>
            </a:p>
          </p:txBody>
        </p:sp>
        <p:sp>
          <p:nvSpPr>
            <p:cNvPr id="510978" name="Rectangle 2"/>
            <p:cNvSpPr>
              <a:spLocks noChangeArrowheads="1"/>
            </p:cNvSpPr>
            <p:nvPr/>
          </p:nvSpPr>
          <p:spPr bwMode="auto">
            <a:xfrm>
              <a:off x="416496" y="1196752"/>
              <a:ext cx="9249180" cy="51625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79" name="Rectangle 3"/>
            <p:cNvSpPr>
              <a:spLocks noChangeArrowheads="1"/>
            </p:cNvSpPr>
            <p:nvPr/>
          </p:nvSpPr>
          <p:spPr bwMode="auto">
            <a:xfrm>
              <a:off x="2715687" y="4836889"/>
              <a:ext cx="5069946" cy="496888"/>
            </a:xfrm>
            <a:prstGeom prst="rect">
              <a:avLst/>
            </a:prstGeom>
            <a:solidFill>
              <a:srgbClr val="CCE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0" name="Rectangle 4"/>
            <p:cNvSpPr>
              <a:spLocks noChangeArrowheads="1"/>
            </p:cNvSpPr>
            <p:nvPr/>
          </p:nvSpPr>
          <p:spPr bwMode="auto">
            <a:xfrm>
              <a:off x="5142313" y="4857527"/>
              <a:ext cx="952185" cy="397545"/>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10981" name="Line 5"/>
            <p:cNvSpPr>
              <a:spLocks noChangeShapeType="1"/>
            </p:cNvSpPr>
            <p:nvPr/>
          </p:nvSpPr>
          <p:spPr bwMode="auto">
            <a:xfrm>
              <a:off x="7790791" y="4821015"/>
              <a:ext cx="0" cy="506413"/>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2" name="Rectangle 6"/>
            <p:cNvSpPr>
              <a:spLocks noChangeArrowheads="1"/>
            </p:cNvSpPr>
            <p:nvPr/>
          </p:nvSpPr>
          <p:spPr bwMode="auto">
            <a:xfrm>
              <a:off x="2710528" y="4824190"/>
              <a:ext cx="6800056" cy="519113"/>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3" name="Rectangle 7"/>
            <p:cNvSpPr>
              <a:spLocks noChangeArrowheads="1"/>
            </p:cNvSpPr>
            <p:nvPr/>
          </p:nvSpPr>
          <p:spPr bwMode="auto">
            <a:xfrm>
              <a:off x="2720845" y="1388840"/>
              <a:ext cx="1700875" cy="493713"/>
            </a:xfrm>
            <a:prstGeom prst="rect">
              <a:avLst/>
            </a:prstGeom>
            <a:solidFill>
              <a:srgbClr val="CCE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4" name="Rectangle 8"/>
            <p:cNvSpPr>
              <a:spLocks noChangeArrowheads="1"/>
            </p:cNvSpPr>
            <p:nvPr/>
          </p:nvSpPr>
          <p:spPr bwMode="auto">
            <a:xfrm>
              <a:off x="4457835" y="1407889"/>
              <a:ext cx="5035550" cy="482600"/>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5" name="Rectangle 9"/>
            <p:cNvSpPr>
              <a:spLocks noChangeArrowheads="1"/>
            </p:cNvSpPr>
            <p:nvPr/>
          </p:nvSpPr>
          <p:spPr bwMode="auto">
            <a:xfrm>
              <a:off x="3124998" y="1441227"/>
              <a:ext cx="952185" cy="397545"/>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10986" name="Rectangle 10"/>
            <p:cNvSpPr>
              <a:spLocks noChangeArrowheads="1"/>
            </p:cNvSpPr>
            <p:nvPr/>
          </p:nvSpPr>
          <p:spPr bwMode="auto">
            <a:xfrm>
              <a:off x="6163869" y="1441227"/>
              <a:ext cx="1732848"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主机号为全 </a:t>
              </a:r>
              <a:r>
                <a:rPr kumimoji="1" lang="en-US" altLang="zh-CN" sz="2000" b="1">
                  <a:solidFill>
                    <a:srgbClr val="0000CC"/>
                  </a:solidFill>
                  <a:latin typeface="+mn-lt"/>
                  <a:ea typeface="黑体" pitchFamily="2" charset="-122"/>
                </a:rPr>
                <a:t>0</a:t>
              </a:r>
            </a:p>
          </p:txBody>
        </p:sp>
        <p:sp>
          <p:nvSpPr>
            <p:cNvPr id="510987" name="Line 11"/>
            <p:cNvSpPr>
              <a:spLocks noChangeShapeType="1"/>
            </p:cNvSpPr>
            <p:nvPr/>
          </p:nvSpPr>
          <p:spPr bwMode="auto">
            <a:xfrm>
              <a:off x="4437198" y="1384077"/>
              <a:ext cx="0" cy="5080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8" name="Rectangle 12"/>
            <p:cNvSpPr>
              <a:spLocks noChangeArrowheads="1"/>
            </p:cNvSpPr>
            <p:nvPr/>
          </p:nvSpPr>
          <p:spPr bwMode="auto">
            <a:xfrm>
              <a:off x="2712247" y="1374552"/>
              <a:ext cx="6803496" cy="5207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89" name="Rectangle 13"/>
            <p:cNvSpPr>
              <a:spLocks noChangeArrowheads="1"/>
            </p:cNvSpPr>
            <p:nvPr/>
          </p:nvSpPr>
          <p:spPr bwMode="auto">
            <a:xfrm>
              <a:off x="2715687" y="3098577"/>
              <a:ext cx="3334676" cy="493712"/>
            </a:xfrm>
            <a:prstGeom prst="rect">
              <a:avLst/>
            </a:prstGeom>
            <a:solidFill>
              <a:srgbClr val="CCEC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90" name="Rectangle 14"/>
            <p:cNvSpPr>
              <a:spLocks noChangeArrowheads="1"/>
            </p:cNvSpPr>
            <p:nvPr/>
          </p:nvSpPr>
          <p:spPr bwMode="auto">
            <a:xfrm>
              <a:off x="3953937" y="3157314"/>
              <a:ext cx="952185" cy="397545"/>
            </a:xfrm>
            <a:prstGeom prst="rect">
              <a:avLst/>
            </a:prstGeom>
            <a:noFill/>
            <a:ln>
              <a:noFill/>
            </a:ln>
            <a:effectLst/>
            <a:extLst>
              <a:ext uri="{909E8E84-426E-40DD-AFC4-6F175D3DCCD1}">
                <a14:hiddenFill xmlns:a14="http://schemas.microsoft.com/office/drawing/2010/main" xmlns="">
                  <a:solidFill>
                    <a:srgbClr val="EAEAEA"/>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网络号</a:t>
              </a:r>
            </a:p>
          </p:txBody>
        </p:sp>
        <p:sp>
          <p:nvSpPr>
            <p:cNvPr id="510991" name="Line 15"/>
            <p:cNvSpPr>
              <a:spLocks noChangeShapeType="1"/>
            </p:cNvSpPr>
            <p:nvPr/>
          </p:nvSpPr>
          <p:spPr bwMode="auto">
            <a:xfrm>
              <a:off x="6071000" y="3093814"/>
              <a:ext cx="0" cy="5080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92" name="Rectangle 16"/>
            <p:cNvSpPr>
              <a:spLocks noChangeArrowheads="1"/>
            </p:cNvSpPr>
            <p:nvPr/>
          </p:nvSpPr>
          <p:spPr bwMode="auto">
            <a:xfrm>
              <a:off x="2708807" y="3084289"/>
              <a:ext cx="6801776" cy="519113"/>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94" name="Rectangle 18"/>
            <p:cNvSpPr>
              <a:spLocks noChangeArrowheads="1"/>
            </p:cNvSpPr>
            <p:nvPr/>
          </p:nvSpPr>
          <p:spPr bwMode="auto">
            <a:xfrm>
              <a:off x="7801110" y="4836889"/>
              <a:ext cx="1685396" cy="482600"/>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97" name="Rectangle 21"/>
            <p:cNvSpPr>
              <a:spLocks noChangeArrowheads="1"/>
            </p:cNvSpPr>
            <p:nvPr/>
          </p:nvSpPr>
          <p:spPr bwMode="auto">
            <a:xfrm>
              <a:off x="2710527" y="2104802"/>
              <a:ext cx="6803496" cy="519112"/>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0998" name="Rectangle 22"/>
            <p:cNvSpPr>
              <a:spLocks noChangeArrowheads="1"/>
            </p:cNvSpPr>
            <p:nvPr/>
          </p:nvSpPr>
          <p:spPr bwMode="auto">
            <a:xfrm>
              <a:off x="1315345" y="1441227"/>
              <a:ext cx="120866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CC"/>
                  </a:solidFill>
                  <a:latin typeface="+mn-lt"/>
                  <a:ea typeface="黑体" pitchFamily="2" charset="-122"/>
                </a:rPr>
                <a:t>网络地址</a:t>
              </a:r>
            </a:p>
          </p:txBody>
        </p:sp>
        <p:sp>
          <p:nvSpPr>
            <p:cNvPr id="510999" name="Text Box 23"/>
            <p:cNvSpPr txBox="1">
              <a:spLocks noChangeArrowheads="1"/>
            </p:cNvSpPr>
            <p:nvPr/>
          </p:nvSpPr>
          <p:spPr bwMode="auto">
            <a:xfrm>
              <a:off x="488504" y="1357090"/>
              <a:ext cx="441146" cy="11387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b="1" dirty="0">
                  <a:solidFill>
                    <a:srgbClr val="0000CC"/>
                  </a:solidFill>
                  <a:latin typeface="+mn-lt"/>
                  <a:ea typeface="黑体" pitchFamily="2" charset="-122"/>
                </a:rPr>
                <a:t>A</a:t>
              </a:r>
            </a:p>
            <a:p>
              <a:pPr algn="ctr">
                <a:lnSpc>
                  <a:spcPct val="85000"/>
                </a:lnSpc>
              </a:pPr>
              <a:r>
                <a:rPr kumimoji="1" lang="zh-CN" altLang="en-US" sz="2000" b="1" dirty="0">
                  <a:solidFill>
                    <a:srgbClr val="0000CC"/>
                  </a:solidFill>
                  <a:latin typeface="+mn-lt"/>
                  <a:ea typeface="黑体" pitchFamily="2" charset="-122"/>
                </a:rPr>
                <a:t>类</a:t>
              </a:r>
            </a:p>
            <a:p>
              <a:pPr algn="ctr">
                <a:lnSpc>
                  <a:spcPct val="85000"/>
                </a:lnSpc>
              </a:pPr>
              <a:r>
                <a:rPr kumimoji="1" lang="zh-CN" altLang="en-US" sz="2000" b="1" dirty="0">
                  <a:solidFill>
                    <a:srgbClr val="0000CC"/>
                  </a:solidFill>
                  <a:latin typeface="+mn-lt"/>
                  <a:ea typeface="黑体" pitchFamily="2" charset="-122"/>
                </a:rPr>
                <a:t>地</a:t>
              </a:r>
            </a:p>
            <a:p>
              <a:pPr algn="ctr">
                <a:lnSpc>
                  <a:spcPct val="85000"/>
                </a:lnSpc>
              </a:pPr>
              <a:r>
                <a:rPr kumimoji="1" lang="zh-CN" altLang="en-US" sz="2000" b="1" dirty="0">
                  <a:solidFill>
                    <a:srgbClr val="0000CC"/>
                  </a:solidFill>
                  <a:latin typeface="+mn-lt"/>
                  <a:ea typeface="黑体" pitchFamily="2" charset="-122"/>
                </a:rPr>
                <a:t>址</a:t>
              </a:r>
            </a:p>
          </p:txBody>
        </p:sp>
        <p:sp>
          <p:nvSpPr>
            <p:cNvPr id="511000" name="Rectangle 24"/>
            <p:cNvSpPr>
              <a:spLocks noChangeArrowheads="1"/>
            </p:cNvSpPr>
            <p:nvPr/>
          </p:nvSpPr>
          <p:spPr bwMode="auto">
            <a:xfrm>
              <a:off x="1036507" y="2076228"/>
              <a:ext cx="1721626"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zh-CN" altLang="en-US" sz="2000" b="1">
                  <a:solidFill>
                    <a:srgbClr val="0000CC"/>
                  </a:solidFill>
                  <a:latin typeface="+mn-lt"/>
                  <a:ea typeface="黑体" pitchFamily="2" charset="-122"/>
                </a:rPr>
                <a:t>默认子网掩码</a:t>
              </a:r>
            </a:p>
            <a:p>
              <a:pPr algn="ctr" defTabSz="762000" eaLnBrk="0" hangingPunct="0">
                <a:lnSpc>
                  <a:spcPct val="90000"/>
                </a:lnSpc>
              </a:pPr>
              <a:r>
                <a:rPr kumimoji="1" lang="en-US" altLang="zh-CN" sz="2000" b="1">
                  <a:solidFill>
                    <a:srgbClr val="0000CC"/>
                  </a:solidFill>
                  <a:latin typeface="+mn-lt"/>
                  <a:ea typeface="黑体" pitchFamily="2" charset="-122"/>
                </a:rPr>
                <a:t>255.0.0.0</a:t>
              </a:r>
            </a:p>
          </p:txBody>
        </p:sp>
        <p:sp>
          <p:nvSpPr>
            <p:cNvPr id="511001" name="Rectangle 25"/>
            <p:cNvSpPr>
              <a:spLocks noChangeArrowheads="1"/>
            </p:cNvSpPr>
            <p:nvPr/>
          </p:nvSpPr>
          <p:spPr bwMode="auto">
            <a:xfrm>
              <a:off x="1323944" y="3157314"/>
              <a:ext cx="120866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a:solidFill>
                    <a:srgbClr val="0000CC"/>
                  </a:solidFill>
                  <a:latin typeface="+mn-lt"/>
                  <a:ea typeface="黑体" pitchFamily="2" charset="-122"/>
                </a:rPr>
                <a:t>网络地址</a:t>
              </a:r>
            </a:p>
          </p:txBody>
        </p:sp>
        <p:sp>
          <p:nvSpPr>
            <p:cNvPr id="511002" name="Text Box 26"/>
            <p:cNvSpPr txBox="1">
              <a:spLocks noChangeArrowheads="1"/>
            </p:cNvSpPr>
            <p:nvPr/>
          </p:nvSpPr>
          <p:spPr bwMode="auto">
            <a:xfrm>
              <a:off x="491083" y="3046190"/>
              <a:ext cx="441146" cy="11387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b="1" dirty="0">
                  <a:solidFill>
                    <a:srgbClr val="0000CC"/>
                  </a:solidFill>
                  <a:latin typeface="+mn-lt"/>
                  <a:ea typeface="黑体" pitchFamily="2" charset="-122"/>
                </a:rPr>
                <a:t>B</a:t>
              </a:r>
            </a:p>
            <a:p>
              <a:pPr algn="ctr">
                <a:lnSpc>
                  <a:spcPct val="85000"/>
                </a:lnSpc>
              </a:pPr>
              <a:r>
                <a:rPr kumimoji="1" lang="zh-CN" altLang="en-US" sz="2000" b="1" dirty="0">
                  <a:solidFill>
                    <a:srgbClr val="0000CC"/>
                  </a:solidFill>
                  <a:latin typeface="+mn-lt"/>
                  <a:ea typeface="黑体" pitchFamily="2" charset="-122"/>
                </a:rPr>
                <a:t>类</a:t>
              </a:r>
            </a:p>
            <a:p>
              <a:pPr algn="ctr">
                <a:lnSpc>
                  <a:spcPct val="85000"/>
                </a:lnSpc>
              </a:pPr>
              <a:r>
                <a:rPr kumimoji="1" lang="zh-CN" altLang="en-US" sz="2000" b="1" dirty="0">
                  <a:solidFill>
                    <a:srgbClr val="0000CC"/>
                  </a:solidFill>
                  <a:latin typeface="+mn-lt"/>
                  <a:ea typeface="黑体" pitchFamily="2" charset="-122"/>
                </a:rPr>
                <a:t>地</a:t>
              </a:r>
            </a:p>
            <a:p>
              <a:pPr algn="ctr">
                <a:lnSpc>
                  <a:spcPct val="85000"/>
                </a:lnSpc>
              </a:pPr>
              <a:r>
                <a:rPr kumimoji="1" lang="zh-CN" altLang="en-US" sz="2000" b="1" dirty="0">
                  <a:solidFill>
                    <a:srgbClr val="0000CC"/>
                  </a:solidFill>
                  <a:latin typeface="+mn-lt"/>
                  <a:ea typeface="黑体" pitchFamily="2" charset="-122"/>
                </a:rPr>
                <a:t>址</a:t>
              </a:r>
            </a:p>
          </p:txBody>
        </p:sp>
        <p:sp>
          <p:nvSpPr>
            <p:cNvPr id="511003" name="Rectangle 27"/>
            <p:cNvSpPr>
              <a:spLocks noChangeArrowheads="1"/>
            </p:cNvSpPr>
            <p:nvPr/>
          </p:nvSpPr>
          <p:spPr bwMode="auto">
            <a:xfrm>
              <a:off x="1000392" y="3766915"/>
              <a:ext cx="1721626"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zh-CN" altLang="en-US" sz="2000" b="1">
                  <a:solidFill>
                    <a:srgbClr val="0000CC"/>
                  </a:solidFill>
                  <a:latin typeface="+mn-lt"/>
                  <a:ea typeface="黑体" pitchFamily="2" charset="-122"/>
                </a:rPr>
                <a:t>默认子网掩码</a:t>
              </a:r>
            </a:p>
            <a:p>
              <a:pPr algn="ctr" defTabSz="762000" eaLnBrk="0" hangingPunct="0">
                <a:lnSpc>
                  <a:spcPct val="90000"/>
                </a:lnSpc>
              </a:pPr>
              <a:r>
                <a:rPr kumimoji="1" lang="en-US" altLang="zh-CN" sz="2000" b="1">
                  <a:solidFill>
                    <a:srgbClr val="0000CC"/>
                  </a:solidFill>
                  <a:latin typeface="+mn-lt"/>
                  <a:ea typeface="黑体" pitchFamily="2" charset="-122"/>
                </a:rPr>
                <a:t>255.255.0.0</a:t>
              </a:r>
            </a:p>
          </p:txBody>
        </p:sp>
        <p:sp>
          <p:nvSpPr>
            <p:cNvPr id="511007" name="Rectangle 31"/>
            <p:cNvSpPr>
              <a:spLocks noChangeArrowheads="1"/>
            </p:cNvSpPr>
            <p:nvPr/>
          </p:nvSpPr>
          <p:spPr bwMode="auto">
            <a:xfrm>
              <a:off x="2710527" y="3862164"/>
              <a:ext cx="6803496" cy="5207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CCEC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08" name="Rectangle 32"/>
            <p:cNvSpPr>
              <a:spLocks noChangeArrowheads="1"/>
            </p:cNvSpPr>
            <p:nvPr/>
          </p:nvSpPr>
          <p:spPr bwMode="auto">
            <a:xfrm>
              <a:off x="1323944" y="4884514"/>
              <a:ext cx="1208665" cy="397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2000" b="1" dirty="0">
                  <a:solidFill>
                    <a:srgbClr val="0000CC"/>
                  </a:solidFill>
                  <a:latin typeface="+mn-lt"/>
                  <a:ea typeface="黑体" pitchFamily="2" charset="-122"/>
                </a:rPr>
                <a:t>网络地址</a:t>
              </a:r>
            </a:p>
          </p:txBody>
        </p:sp>
        <p:sp>
          <p:nvSpPr>
            <p:cNvPr id="511009" name="Text Box 33"/>
            <p:cNvSpPr txBox="1">
              <a:spLocks noChangeArrowheads="1"/>
            </p:cNvSpPr>
            <p:nvPr/>
          </p:nvSpPr>
          <p:spPr bwMode="auto">
            <a:xfrm>
              <a:off x="491083" y="4808315"/>
              <a:ext cx="441146" cy="11387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85000"/>
                </a:lnSpc>
              </a:pPr>
              <a:r>
                <a:rPr kumimoji="1" lang="en-US" altLang="zh-CN" sz="2000" b="1">
                  <a:solidFill>
                    <a:srgbClr val="0000CC"/>
                  </a:solidFill>
                  <a:latin typeface="+mn-lt"/>
                  <a:ea typeface="黑体" pitchFamily="2" charset="-122"/>
                </a:rPr>
                <a:t>C</a:t>
              </a:r>
            </a:p>
            <a:p>
              <a:pPr algn="ctr">
                <a:lnSpc>
                  <a:spcPct val="85000"/>
                </a:lnSpc>
              </a:pPr>
              <a:r>
                <a:rPr kumimoji="1" lang="zh-CN" altLang="en-US" sz="2000" b="1">
                  <a:solidFill>
                    <a:srgbClr val="0000CC"/>
                  </a:solidFill>
                  <a:latin typeface="+mn-lt"/>
                  <a:ea typeface="黑体" pitchFamily="2" charset="-122"/>
                </a:rPr>
                <a:t>类</a:t>
              </a:r>
            </a:p>
            <a:p>
              <a:pPr algn="ctr">
                <a:lnSpc>
                  <a:spcPct val="85000"/>
                </a:lnSpc>
              </a:pPr>
              <a:r>
                <a:rPr kumimoji="1" lang="zh-CN" altLang="en-US" sz="2000" b="1">
                  <a:solidFill>
                    <a:srgbClr val="0000CC"/>
                  </a:solidFill>
                  <a:latin typeface="+mn-lt"/>
                  <a:ea typeface="黑体" pitchFamily="2" charset="-122"/>
                </a:rPr>
                <a:t>地</a:t>
              </a:r>
            </a:p>
            <a:p>
              <a:pPr algn="ctr">
                <a:lnSpc>
                  <a:spcPct val="85000"/>
                </a:lnSpc>
              </a:pPr>
              <a:r>
                <a:rPr kumimoji="1" lang="zh-CN" altLang="en-US" sz="2000" b="1">
                  <a:solidFill>
                    <a:srgbClr val="0000CC"/>
                  </a:solidFill>
                  <a:latin typeface="+mn-lt"/>
                  <a:ea typeface="黑体" pitchFamily="2" charset="-122"/>
                </a:rPr>
                <a:t>址</a:t>
              </a:r>
            </a:p>
          </p:txBody>
        </p:sp>
        <p:sp>
          <p:nvSpPr>
            <p:cNvPr id="511010" name="Rectangle 34"/>
            <p:cNvSpPr>
              <a:spLocks noChangeArrowheads="1"/>
            </p:cNvSpPr>
            <p:nvPr/>
          </p:nvSpPr>
          <p:spPr bwMode="auto">
            <a:xfrm>
              <a:off x="925852" y="5575077"/>
              <a:ext cx="1870706" cy="64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90000"/>
                </a:lnSpc>
              </a:pPr>
              <a:r>
                <a:rPr kumimoji="1" lang="zh-CN" altLang="en-US" sz="2000" b="1">
                  <a:solidFill>
                    <a:srgbClr val="0000CC"/>
                  </a:solidFill>
                  <a:latin typeface="+mn-lt"/>
                  <a:ea typeface="黑体" pitchFamily="2" charset="-122"/>
                </a:rPr>
                <a:t>默认子网掩码</a:t>
              </a:r>
            </a:p>
            <a:p>
              <a:pPr algn="ctr" defTabSz="762000" eaLnBrk="0" hangingPunct="0">
                <a:lnSpc>
                  <a:spcPct val="90000"/>
                </a:lnSpc>
              </a:pPr>
              <a:r>
                <a:rPr kumimoji="1" lang="en-US" altLang="zh-CN" sz="2000" b="1">
                  <a:solidFill>
                    <a:srgbClr val="0000CC"/>
                  </a:solidFill>
                  <a:latin typeface="+mn-lt"/>
                  <a:ea typeface="黑体" pitchFamily="2" charset="-122"/>
                </a:rPr>
                <a:t>255.255.255.0</a:t>
              </a:r>
            </a:p>
          </p:txBody>
        </p:sp>
        <p:sp>
          <p:nvSpPr>
            <p:cNvPr id="511013" name="Rectangle 37"/>
            <p:cNvSpPr>
              <a:spLocks noChangeArrowheads="1"/>
            </p:cNvSpPr>
            <p:nvPr/>
          </p:nvSpPr>
          <p:spPr bwMode="auto">
            <a:xfrm>
              <a:off x="2705368" y="5619527"/>
              <a:ext cx="6801776" cy="5207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CCEC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21" name="Rectangle 45"/>
            <p:cNvSpPr>
              <a:spLocks noChangeArrowheads="1"/>
            </p:cNvSpPr>
            <p:nvPr/>
          </p:nvSpPr>
          <p:spPr bwMode="auto">
            <a:xfrm>
              <a:off x="6081318" y="3096989"/>
              <a:ext cx="3412067" cy="482600"/>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11022" name="Rectangle 46"/>
            <p:cNvSpPr>
              <a:spLocks noChangeArrowheads="1"/>
            </p:cNvSpPr>
            <p:nvPr/>
          </p:nvSpPr>
          <p:spPr bwMode="auto">
            <a:xfrm>
              <a:off x="7752956" y="4862289"/>
              <a:ext cx="1732848"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主机号为全 </a:t>
              </a:r>
              <a:r>
                <a:rPr kumimoji="1" lang="en-US" altLang="zh-CN" sz="2000" b="1">
                  <a:solidFill>
                    <a:srgbClr val="0000CC"/>
                  </a:solidFill>
                  <a:latin typeface="+mn-lt"/>
                  <a:ea typeface="黑体" pitchFamily="2" charset="-122"/>
                </a:rPr>
                <a:t>0</a:t>
              </a:r>
            </a:p>
          </p:txBody>
        </p:sp>
        <p:sp>
          <p:nvSpPr>
            <p:cNvPr id="511023" name="Rectangle 47"/>
            <p:cNvSpPr>
              <a:spLocks noChangeArrowheads="1"/>
            </p:cNvSpPr>
            <p:nvPr/>
          </p:nvSpPr>
          <p:spPr bwMode="auto">
            <a:xfrm>
              <a:off x="6896500" y="3157314"/>
              <a:ext cx="1732848"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主机号为全 </a:t>
              </a:r>
              <a:r>
                <a:rPr kumimoji="1" lang="en-US" altLang="zh-CN" sz="2000" b="1">
                  <a:solidFill>
                    <a:srgbClr val="0000CC"/>
                  </a:solidFill>
                  <a:latin typeface="+mn-lt"/>
                  <a:ea typeface="黑体" pitchFamily="2" charset="-122"/>
                </a:rPr>
                <a:t>0</a:t>
              </a:r>
            </a:p>
          </p:txBody>
        </p:sp>
        <p:grpSp>
          <p:nvGrpSpPr>
            <p:cNvPr id="2" name="组合 1"/>
            <p:cNvGrpSpPr/>
            <p:nvPr/>
          </p:nvGrpSpPr>
          <p:grpSpPr>
            <a:xfrm>
              <a:off x="416496" y="2844577"/>
              <a:ext cx="9249180" cy="1757362"/>
              <a:chOff x="24077" y="2916585"/>
              <a:chExt cx="9785615" cy="1757362"/>
            </a:xfrm>
          </p:grpSpPr>
          <p:sp>
            <p:nvSpPr>
              <p:cNvPr id="511024" name="Line 48"/>
              <p:cNvSpPr>
                <a:spLocks noChangeShapeType="1"/>
              </p:cNvSpPr>
              <p:nvPr/>
            </p:nvSpPr>
            <p:spPr bwMode="auto">
              <a:xfrm>
                <a:off x="24077" y="2916585"/>
                <a:ext cx="978561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11025" name="Line 49"/>
              <p:cNvSpPr>
                <a:spLocks noChangeShapeType="1"/>
              </p:cNvSpPr>
              <p:nvPr/>
            </p:nvSpPr>
            <p:spPr bwMode="auto">
              <a:xfrm>
                <a:off x="24077" y="4673947"/>
                <a:ext cx="978561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11026" name="Line 50"/>
            <p:cNvSpPr>
              <a:spLocks noChangeShapeType="1"/>
            </p:cNvSpPr>
            <p:nvPr/>
          </p:nvSpPr>
          <p:spPr bwMode="auto">
            <a:xfrm>
              <a:off x="992560" y="1196752"/>
              <a:ext cx="0" cy="51625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511027" name="Rectangle 51"/>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默认子网掩码 </a:t>
            </a:r>
          </a:p>
        </p:txBody>
      </p:sp>
    </p:spTree>
    <p:extLst>
      <p:ext uri="{BB962C8B-B14F-4D97-AF65-F5344CB8AC3E}">
        <p14:creationId xmlns:p14="http://schemas.microsoft.com/office/powerpoint/2010/main" xmlns="" val="36426374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Grp="1" noChangeArrowheads="1"/>
          </p:cNvSpPr>
          <p:nvPr>
            <p:ph type="title"/>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子网掩码是一个重要属性</a:t>
            </a:r>
          </a:p>
        </p:txBody>
      </p:sp>
      <p:sp>
        <p:nvSpPr>
          <p:cNvPr id="985091" name="Rectangle 3"/>
          <p:cNvSpPr>
            <a:spLocks noGrp="1" noChangeArrowheads="1"/>
          </p:cNvSpPr>
          <p:nvPr>
            <p:ph idx="1"/>
          </p:nvPr>
        </p:nvSpPr>
        <p:spPr/>
        <p:txBody>
          <a:bodyPr/>
          <a:lstStyle/>
          <a:p>
            <a:pPr>
              <a:lnSpc>
                <a:spcPct val="100000"/>
              </a:lnSpc>
            </a:pPr>
            <a:r>
              <a:rPr lang="zh-CN" altLang="en-US" dirty="0">
                <a:solidFill>
                  <a:srgbClr val="FF0000"/>
                </a:solidFill>
              </a:rPr>
              <a:t>子网掩码是一个网络或一个子网的重要属性。</a:t>
            </a:r>
          </a:p>
          <a:p>
            <a:pPr>
              <a:lnSpc>
                <a:spcPct val="100000"/>
              </a:lnSpc>
            </a:pPr>
            <a:r>
              <a:rPr lang="zh-CN" altLang="en-US" dirty="0"/>
              <a:t>路由器在和相邻路由器交换路由信息时，必须把自己所在网络（或子网）的子网掩码告诉相邻路由器。</a:t>
            </a:r>
          </a:p>
          <a:p>
            <a:pPr>
              <a:lnSpc>
                <a:spcPct val="100000"/>
              </a:lnSpc>
            </a:pPr>
            <a:r>
              <a:rPr lang="zh-CN" altLang="en-US" dirty="0"/>
              <a:t>路由器的路由表中的每一个项目，除了要给出目的网络地址外，还必须同时给出该网络的子网掩码。</a:t>
            </a:r>
          </a:p>
          <a:p>
            <a:pPr>
              <a:lnSpc>
                <a:spcPct val="100000"/>
              </a:lnSpc>
            </a:pPr>
            <a:r>
              <a:rPr lang="zh-CN" altLang="en-US" dirty="0"/>
              <a:t>若一个路由器连接在两个子网上就拥有两个网络地址和两个子网掩码。</a:t>
            </a:r>
          </a:p>
        </p:txBody>
      </p:sp>
    </p:spTree>
    <p:extLst>
      <p:ext uri="{BB962C8B-B14F-4D97-AF65-F5344CB8AC3E}">
        <p14:creationId xmlns:p14="http://schemas.microsoft.com/office/powerpoint/2010/main" xmlns="" val="22995390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子网划分方法</a:t>
            </a:r>
            <a:endParaRPr lang="zh-CN" altLang="en-US" dirty="0"/>
          </a:p>
        </p:txBody>
      </p:sp>
      <p:sp>
        <p:nvSpPr>
          <p:cNvPr id="3" name="内容占位符 2"/>
          <p:cNvSpPr>
            <a:spLocks noGrp="1"/>
          </p:cNvSpPr>
          <p:nvPr>
            <p:ph idx="1"/>
          </p:nvPr>
        </p:nvSpPr>
        <p:spPr/>
        <p:txBody>
          <a:bodyPr/>
          <a:lstStyle/>
          <a:p>
            <a:r>
              <a:rPr lang="zh-CN" altLang="en-US" sz="2600" dirty="0" smtClean="0"/>
              <a:t>有</a:t>
            </a:r>
            <a:r>
              <a:rPr lang="zh-CN" altLang="en-US" sz="2600" dirty="0" smtClean="0">
                <a:solidFill>
                  <a:srgbClr val="FF0000"/>
                </a:solidFill>
              </a:rPr>
              <a:t>固定长度子网</a:t>
            </a:r>
            <a:r>
              <a:rPr lang="zh-CN" altLang="en-US" sz="2600" dirty="0" smtClean="0"/>
              <a:t>和</a:t>
            </a:r>
            <a:r>
              <a:rPr lang="zh-CN" altLang="en-US" sz="2600" dirty="0" smtClean="0">
                <a:solidFill>
                  <a:srgbClr val="FF0000"/>
                </a:solidFill>
              </a:rPr>
              <a:t>变长子网</a:t>
            </a:r>
            <a:r>
              <a:rPr lang="zh-CN" altLang="en-US" sz="2600" dirty="0" smtClean="0"/>
              <a:t>两种</a:t>
            </a:r>
            <a:r>
              <a:rPr lang="zh-CN" altLang="en-US" sz="2600" dirty="0"/>
              <a:t>子网</a:t>
            </a:r>
            <a:r>
              <a:rPr lang="zh-CN" altLang="en-US" sz="2600" dirty="0" smtClean="0"/>
              <a:t>划分方法。</a:t>
            </a:r>
            <a:endParaRPr lang="en-US" altLang="zh-CN" sz="2600" dirty="0" smtClean="0"/>
          </a:p>
          <a:p>
            <a:r>
              <a:rPr lang="zh-CN" altLang="zh-CN" sz="2600" dirty="0" smtClean="0">
                <a:solidFill>
                  <a:srgbClr val="0000FF"/>
                </a:solidFill>
              </a:rPr>
              <a:t>在</a:t>
            </a:r>
            <a:r>
              <a:rPr lang="zh-CN" altLang="zh-CN" sz="2600" dirty="0">
                <a:solidFill>
                  <a:srgbClr val="0000FF"/>
                </a:solidFill>
              </a:rPr>
              <a:t>采用固定长度子网时，所划分的所有子网的子网掩码都是相同</a:t>
            </a:r>
            <a:r>
              <a:rPr lang="zh-CN" altLang="zh-CN" sz="2600" dirty="0" smtClean="0">
                <a:solidFill>
                  <a:srgbClr val="0000FF"/>
                </a:solidFill>
              </a:rPr>
              <a:t>的</a:t>
            </a:r>
            <a:r>
              <a:rPr lang="zh-CN" altLang="en-US" sz="2600" dirty="0" smtClean="0">
                <a:solidFill>
                  <a:srgbClr val="0000FF"/>
                </a:solidFill>
              </a:rPr>
              <a:t>。</a:t>
            </a:r>
            <a:endParaRPr lang="en-US" altLang="zh-CN" sz="2600" dirty="0" smtClean="0">
              <a:solidFill>
                <a:srgbClr val="0000FF"/>
              </a:solidFill>
            </a:endParaRPr>
          </a:p>
          <a:p>
            <a:r>
              <a:rPr lang="zh-CN" altLang="zh-CN" sz="2600" dirty="0"/>
              <a:t>虽然根据已成为互联网标准协议</a:t>
            </a:r>
            <a:r>
              <a:rPr lang="zh-CN" altLang="zh-CN" sz="2600" dirty="0" smtClean="0"/>
              <a:t>的</a:t>
            </a:r>
            <a:r>
              <a:rPr lang="en-US" altLang="zh-CN" sz="2600" dirty="0" smtClean="0"/>
              <a:t> RFC 950 </a:t>
            </a:r>
            <a:r>
              <a:rPr lang="zh-CN" altLang="zh-CN" sz="2600" dirty="0" smtClean="0"/>
              <a:t>文档</a:t>
            </a:r>
            <a:r>
              <a:rPr lang="zh-CN" altLang="zh-CN" sz="2600" dirty="0"/>
              <a:t>，子网号不能为</a:t>
            </a:r>
            <a:r>
              <a:rPr lang="zh-CN" altLang="zh-CN" sz="2600" dirty="0" smtClean="0">
                <a:solidFill>
                  <a:srgbClr val="FF0000"/>
                </a:solidFill>
              </a:rPr>
              <a:t>全</a:t>
            </a:r>
            <a:r>
              <a:rPr lang="en-US" altLang="zh-CN" sz="2600" dirty="0" smtClean="0">
                <a:solidFill>
                  <a:srgbClr val="FF0000"/>
                </a:solidFill>
              </a:rPr>
              <a:t> 1 </a:t>
            </a:r>
            <a:r>
              <a:rPr lang="zh-CN" altLang="zh-CN" sz="2600" dirty="0" smtClean="0"/>
              <a:t>或</a:t>
            </a:r>
            <a:r>
              <a:rPr lang="zh-CN" altLang="zh-CN" sz="2600" dirty="0" smtClean="0">
                <a:solidFill>
                  <a:srgbClr val="FF0000"/>
                </a:solidFill>
              </a:rPr>
              <a:t>全</a:t>
            </a:r>
            <a:r>
              <a:rPr lang="en-US" altLang="zh-CN" sz="2600" dirty="0" smtClean="0">
                <a:solidFill>
                  <a:srgbClr val="FF0000"/>
                </a:solidFill>
              </a:rPr>
              <a:t> 0</a:t>
            </a:r>
            <a:r>
              <a:rPr lang="zh-CN" altLang="zh-CN" sz="2600" dirty="0">
                <a:solidFill>
                  <a:srgbClr val="FF0000"/>
                </a:solidFill>
              </a:rPr>
              <a:t>，</a:t>
            </a:r>
            <a:r>
              <a:rPr lang="zh-CN" altLang="zh-CN" sz="2600" dirty="0"/>
              <a:t>但随着无分类域间</a:t>
            </a:r>
            <a:r>
              <a:rPr lang="zh-CN" altLang="zh-CN" sz="2600" dirty="0" smtClean="0"/>
              <a:t>路由选择</a:t>
            </a:r>
            <a:r>
              <a:rPr lang="en-US" altLang="zh-CN" sz="2600" dirty="0" smtClean="0"/>
              <a:t> CIDR </a:t>
            </a:r>
            <a:r>
              <a:rPr lang="zh-CN" altLang="zh-CN" sz="2600" dirty="0" smtClean="0"/>
              <a:t>的</a:t>
            </a:r>
            <a:r>
              <a:rPr lang="zh-CN" altLang="zh-CN" sz="2600" dirty="0"/>
              <a:t>广泛</a:t>
            </a:r>
            <a:r>
              <a:rPr lang="zh-CN" altLang="zh-CN" sz="2600" dirty="0" smtClean="0"/>
              <a:t>使用</a:t>
            </a:r>
            <a:r>
              <a:rPr lang="zh-CN" altLang="en-US" sz="2600" dirty="0" smtClean="0"/>
              <a:t>，</a:t>
            </a:r>
            <a:r>
              <a:rPr lang="zh-CN" altLang="zh-CN" sz="2600" dirty="0" smtClean="0"/>
              <a:t>现在全</a:t>
            </a:r>
            <a:r>
              <a:rPr lang="en-US" altLang="zh-CN" sz="2600" dirty="0" smtClean="0"/>
              <a:t> 1 </a:t>
            </a:r>
            <a:r>
              <a:rPr lang="zh-CN" altLang="zh-CN" sz="2600" dirty="0" smtClean="0"/>
              <a:t>和全</a:t>
            </a:r>
            <a:r>
              <a:rPr lang="en-US" altLang="zh-CN" sz="2600" dirty="0" smtClean="0"/>
              <a:t> 0 </a:t>
            </a:r>
            <a:r>
              <a:rPr lang="zh-CN" altLang="zh-CN" sz="2600" dirty="0" smtClean="0"/>
              <a:t>的</a:t>
            </a:r>
            <a:r>
              <a:rPr lang="zh-CN" altLang="zh-CN" sz="2600" dirty="0"/>
              <a:t>子网号也可以使用了，但一定要谨慎使用</a:t>
            </a:r>
            <a:r>
              <a:rPr lang="zh-CN" altLang="zh-CN" sz="2600" dirty="0" smtClean="0"/>
              <a:t>，</a:t>
            </a:r>
            <a:r>
              <a:rPr lang="zh-CN" altLang="en-US" sz="2600" dirty="0" smtClean="0"/>
              <a:t>确认</a:t>
            </a:r>
            <a:r>
              <a:rPr lang="zh-CN" altLang="zh-CN" sz="2600" dirty="0" smtClean="0"/>
              <a:t>你</a:t>
            </a:r>
            <a:r>
              <a:rPr lang="zh-CN" altLang="zh-CN" sz="2600" dirty="0"/>
              <a:t>的路由器所用的路由选择软件是否支持</a:t>
            </a:r>
            <a:r>
              <a:rPr lang="zh-CN" altLang="zh-CN" sz="2600" dirty="0" smtClean="0"/>
              <a:t>全</a:t>
            </a:r>
            <a:r>
              <a:rPr lang="en-US" altLang="zh-CN" sz="2600" dirty="0" smtClean="0"/>
              <a:t> 0 </a:t>
            </a:r>
            <a:r>
              <a:rPr lang="zh-CN" altLang="zh-CN" sz="2600" dirty="0" smtClean="0"/>
              <a:t>或全</a:t>
            </a:r>
            <a:r>
              <a:rPr lang="en-US" altLang="zh-CN" sz="2600" dirty="0" smtClean="0"/>
              <a:t> 1 </a:t>
            </a:r>
            <a:r>
              <a:rPr lang="zh-CN" altLang="zh-CN" sz="2600" dirty="0" smtClean="0"/>
              <a:t>的</a:t>
            </a:r>
            <a:r>
              <a:rPr lang="zh-CN" altLang="zh-CN" sz="2600" dirty="0"/>
              <a:t>子网号这种较新的用法</a:t>
            </a:r>
            <a:r>
              <a:rPr lang="zh-CN" altLang="zh-CN" sz="2600" dirty="0" smtClean="0"/>
              <a:t>。</a:t>
            </a:r>
            <a:endParaRPr lang="en-US" altLang="zh-CN" sz="2600" dirty="0" smtClean="0"/>
          </a:p>
          <a:p>
            <a:r>
              <a:rPr lang="zh-CN" altLang="zh-CN" sz="2600" dirty="0">
                <a:solidFill>
                  <a:srgbClr val="FF0000"/>
                </a:solidFill>
              </a:rPr>
              <a:t>划分子网增加了灵活性，但却减少了能够连接在网络上的主机总数。</a:t>
            </a:r>
            <a:endParaRPr lang="zh-CN" altLang="en-US" sz="2600" dirty="0">
              <a:solidFill>
                <a:srgbClr val="FF0000"/>
              </a:solidFill>
            </a:endParaRPr>
          </a:p>
        </p:txBody>
      </p:sp>
    </p:spTree>
    <p:extLst>
      <p:ext uri="{BB962C8B-B14F-4D97-AF65-F5344CB8AC3E}">
        <p14:creationId xmlns:p14="http://schemas.microsoft.com/office/powerpoint/2010/main" xmlns="" val="41449683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xmlns="" val="4027186765"/>
              </p:ext>
            </p:extLst>
          </p:nvPr>
        </p:nvGraphicFramePr>
        <p:xfrm>
          <a:off x="704527" y="764704"/>
          <a:ext cx="8856985" cy="5112562"/>
        </p:xfrm>
        <a:graphic>
          <a:graphicData uri="http://schemas.openxmlformats.org/drawingml/2006/table">
            <a:tbl>
              <a:tblPr>
                <a:tableStyleId>{5C22544A-7EE6-4342-B048-85BDC9FD1C3A}</a:tableStyleId>
              </a:tblPr>
              <a:tblGrid>
                <a:gridCol w="1944216"/>
                <a:gridCol w="2664296"/>
                <a:gridCol w="1800200"/>
                <a:gridCol w="2448273"/>
              </a:tblGrid>
              <a:tr h="365183">
                <a:tc>
                  <a:txBody>
                    <a:bodyPr/>
                    <a:lstStyle/>
                    <a:p>
                      <a:pPr algn="ctr">
                        <a:lnSpc>
                          <a:spcPct val="100000"/>
                        </a:lnSpc>
                        <a:spcAft>
                          <a:spcPts val="0"/>
                        </a:spcAft>
                      </a:pPr>
                      <a:r>
                        <a:rPr lang="zh-CN" sz="2200" b="1" dirty="0">
                          <a:solidFill>
                            <a:schemeClr val="tx1"/>
                          </a:solidFill>
                          <a:effectLst/>
                          <a:latin typeface="+mn-lt"/>
                          <a:ea typeface="黑体" pitchFamily="2" charset="-122"/>
                        </a:rPr>
                        <a:t>子网号的位数</a:t>
                      </a: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200" b="1" dirty="0">
                          <a:solidFill>
                            <a:schemeClr val="tx1"/>
                          </a:solidFill>
                          <a:effectLst/>
                          <a:latin typeface="+mn-lt"/>
                          <a:ea typeface="黑体" pitchFamily="2" charset="-122"/>
                        </a:rPr>
                        <a:t>子网掩码</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200" b="1" dirty="0">
                          <a:solidFill>
                            <a:schemeClr val="tx1"/>
                          </a:solidFill>
                          <a:effectLst/>
                          <a:latin typeface="+mn-lt"/>
                          <a:ea typeface="黑体" pitchFamily="2" charset="-122"/>
                        </a:rPr>
                        <a:t>子网数</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200" b="1" dirty="0">
                          <a:solidFill>
                            <a:schemeClr val="tx1"/>
                          </a:solidFill>
                          <a:effectLst/>
                          <a:latin typeface="+mn-lt"/>
                          <a:ea typeface="黑体" pitchFamily="2" charset="-122"/>
                        </a:rPr>
                        <a:t>每个子网的主机数</a:t>
                      </a: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2</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255.255.192.0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16382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3</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dirty="0">
                          <a:solidFill>
                            <a:schemeClr val="tx1"/>
                          </a:solidFill>
                          <a:effectLst/>
                          <a:latin typeface="+mn-lt"/>
                          <a:ea typeface="黑体" pitchFamily="2" charset="-122"/>
                        </a:rPr>
                        <a:t>255.255.224.0</a:t>
                      </a:r>
                      <a:endParaRPr lang="zh-CN" sz="2200" b="1" dirty="0">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6</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8190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4</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255.255.240.0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14</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4094</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5</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255.255.248.0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30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2046</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6</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255.255.252.0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62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1022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7</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255.255.254.0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126</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510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8</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255.255.255.0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254</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254</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9</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255.255.255.128</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510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126</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10</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255.255.255.192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1022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62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11</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255.255.255.224</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2046</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30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12</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255.255.255.240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4094</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14</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13</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255.255.255.248</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8190</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6</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183">
                <a:tc>
                  <a:txBody>
                    <a:bodyPr/>
                    <a:lstStyle/>
                    <a:p>
                      <a:pPr algn="ctr">
                        <a:lnSpc>
                          <a:spcPct val="100000"/>
                        </a:lnSpc>
                        <a:spcAft>
                          <a:spcPts val="0"/>
                        </a:spcAft>
                      </a:pPr>
                      <a:r>
                        <a:rPr lang="en-US" sz="2200" b="1">
                          <a:solidFill>
                            <a:schemeClr val="tx1"/>
                          </a:solidFill>
                          <a:effectLst/>
                          <a:latin typeface="+mn-lt"/>
                          <a:ea typeface="黑体" pitchFamily="2" charset="-122"/>
                        </a:rPr>
                        <a:t>14</a:t>
                      </a:r>
                      <a:endParaRPr lang="zh-CN" sz="2200" b="1">
                        <a:solidFill>
                          <a:schemeClr val="tx1"/>
                        </a:solidFill>
                        <a:effectLst/>
                        <a:latin typeface="+mn-lt"/>
                        <a:ea typeface="黑体" pitchFamily="2" charset="-122"/>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2637155" algn="ctr"/>
                          <a:tab pos="5274310" algn="r"/>
                          <a:tab pos="266700" algn="l"/>
                        </a:tabLst>
                      </a:pPr>
                      <a:r>
                        <a:rPr lang="en-US" sz="2200" b="1">
                          <a:solidFill>
                            <a:schemeClr val="tx1"/>
                          </a:solidFill>
                          <a:effectLst/>
                          <a:latin typeface="+mn-lt"/>
                          <a:ea typeface="黑体" pitchFamily="2" charset="-122"/>
                        </a:rPr>
                        <a:t>255.255.255.252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a:solidFill>
                            <a:schemeClr val="tx1"/>
                          </a:solidFill>
                          <a:effectLst/>
                          <a:latin typeface="+mn-lt"/>
                          <a:ea typeface="黑体" pitchFamily="2" charset="-122"/>
                        </a:rPr>
                        <a:t>16382</a:t>
                      </a:r>
                      <a:endParaRPr lang="zh-CN" sz="2200" b="1">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200" b="1" dirty="0">
                          <a:solidFill>
                            <a:schemeClr val="tx1"/>
                          </a:solidFill>
                          <a:effectLst/>
                          <a:latin typeface="+mn-lt"/>
                          <a:ea typeface="黑体" pitchFamily="2" charset="-122"/>
                        </a:rPr>
                        <a:t>2</a:t>
                      </a:r>
                      <a:endParaRPr lang="zh-CN" sz="2200" b="1" dirty="0">
                        <a:solidFill>
                          <a:schemeClr val="tx1"/>
                        </a:solidFill>
                        <a:effectLst/>
                        <a:latin typeface="+mn-lt"/>
                        <a:ea typeface="黑体" pitchFamily="2" charset="-122"/>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5" name="矩形 4"/>
          <p:cNvSpPr/>
          <p:nvPr/>
        </p:nvSpPr>
        <p:spPr>
          <a:xfrm>
            <a:off x="1280592" y="303039"/>
            <a:ext cx="7632848" cy="461665"/>
          </a:xfrm>
          <a:prstGeom prst="rect">
            <a:avLst/>
          </a:prstGeom>
        </p:spPr>
        <p:txBody>
          <a:bodyPr wrap="square">
            <a:spAutoFit/>
          </a:bodyPr>
          <a:lstStyle/>
          <a:p>
            <a:pPr algn="ctr"/>
            <a:r>
              <a:rPr lang="zh-CN" altLang="en-US" sz="2400" b="1" dirty="0" smtClean="0">
                <a:latin typeface="+mn-lt"/>
                <a:ea typeface="黑体" pitchFamily="2" charset="-122"/>
              </a:rPr>
              <a:t>表</a:t>
            </a:r>
            <a:r>
              <a:rPr lang="en-US" altLang="zh-CN" sz="2400" b="1" dirty="0" smtClean="0">
                <a:latin typeface="+mn-lt"/>
                <a:ea typeface="黑体" pitchFamily="2" charset="-122"/>
              </a:rPr>
              <a:t>4-6 B </a:t>
            </a:r>
            <a:r>
              <a:rPr lang="zh-CN" altLang="zh-CN" sz="2400" b="1" dirty="0" smtClean="0">
                <a:latin typeface="+mn-lt"/>
                <a:ea typeface="黑体" pitchFamily="2" charset="-122"/>
              </a:rPr>
              <a:t>类</a:t>
            </a:r>
            <a:r>
              <a:rPr lang="zh-CN" altLang="zh-CN" sz="2400" b="1" dirty="0">
                <a:latin typeface="+mn-lt"/>
                <a:ea typeface="黑体" pitchFamily="2" charset="-122"/>
              </a:rPr>
              <a:t>地址的子网划分选择（使用固定长度子网）</a:t>
            </a:r>
            <a:endParaRPr lang="zh-CN" altLang="en-US" sz="2400" b="1" dirty="0">
              <a:latin typeface="+mn-lt"/>
              <a:ea typeface="黑体" pitchFamily="2" charset="-122"/>
            </a:endParaRPr>
          </a:p>
        </p:txBody>
      </p:sp>
      <p:sp>
        <p:nvSpPr>
          <p:cNvPr id="6" name="矩形 5"/>
          <p:cNvSpPr/>
          <p:nvPr/>
        </p:nvSpPr>
        <p:spPr>
          <a:xfrm>
            <a:off x="632520" y="5949280"/>
            <a:ext cx="9073008" cy="400110"/>
          </a:xfrm>
          <a:prstGeom prst="rect">
            <a:avLst/>
          </a:prstGeom>
          <a:solidFill>
            <a:srgbClr val="FFFF66"/>
          </a:solidFill>
          <a:ln>
            <a:solidFill>
              <a:srgbClr val="000066"/>
            </a:solidFill>
          </a:ln>
        </p:spPr>
        <p:txBody>
          <a:bodyPr wrap="square">
            <a:spAutoFit/>
          </a:bodyPr>
          <a:lstStyle/>
          <a:p>
            <a:pPr algn="ctr"/>
            <a:r>
              <a:rPr lang="zh-CN" altLang="zh-CN" sz="2000" b="1" dirty="0">
                <a:solidFill>
                  <a:srgbClr val="000099"/>
                </a:solidFill>
                <a:latin typeface="+mn-lt"/>
                <a:ea typeface="黑体" pitchFamily="2" charset="-122"/>
              </a:rPr>
              <a:t>表中的“子网号的位数”中</a:t>
            </a:r>
            <a:r>
              <a:rPr lang="zh-CN" altLang="zh-CN" sz="2000" b="1" dirty="0" smtClean="0">
                <a:solidFill>
                  <a:srgbClr val="000099"/>
                </a:solidFill>
                <a:latin typeface="+mn-lt"/>
                <a:ea typeface="黑体" pitchFamily="2" charset="-122"/>
              </a:rPr>
              <a:t>没有</a:t>
            </a:r>
            <a:r>
              <a:rPr lang="en-US" altLang="zh-CN" sz="2000" b="1" dirty="0" smtClean="0">
                <a:solidFill>
                  <a:srgbClr val="000099"/>
                </a:solidFill>
                <a:latin typeface="+mn-lt"/>
                <a:ea typeface="黑体" pitchFamily="2" charset="-122"/>
              </a:rPr>
              <a:t> 0</a:t>
            </a:r>
            <a:r>
              <a:rPr lang="en-US" altLang="zh-CN" sz="2000" b="1" dirty="0">
                <a:solidFill>
                  <a:srgbClr val="000099"/>
                </a:solidFill>
                <a:latin typeface="+mn-lt"/>
                <a:ea typeface="黑体" pitchFamily="2" charset="-122"/>
              </a:rPr>
              <a:t>, 1, </a:t>
            </a:r>
            <a:r>
              <a:rPr lang="en-US" altLang="zh-CN" sz="2000" b="1" dirty="0" smtClean="0">
                <a:solidFill>
                  <a:srgbClr val="000099"/>
                </a:solidFill>
                <a:latin typeface="+mn-lt"/>
                <a:ea typeface="黑体" pitchFamily="2" charset="-122"/>
              </a:rPr>
              <a:t>15 </a:t>
            </a:r>
            <a:r>
              <a:rPr lang="zh-CN" altLang="zh-CN" sz="2000" b="1" dirty="0" smtClean="0">
                <a:solidFill>
                  <a:srgbClr val="000099"/>
                </a:solidFill>
                <a:latin typeface="+mn-lt"/>
                <a:ea typeface="黑体" pitchFamily="2" charset="-122"/>
              </a:rPr>
              <a:t>和</a:t>
            </a:r>
            <a:r>
              <a:rPr lang="en-US" altLang="zh-CN" sz="2000" b="1" dirty="0" smtClean="0">
                <a:solidFill>
                  <a:srgbClr val="000099"/>
                </a:solidFill>
                <a:latin typeface="+mn-lt"/>
                <a:ea typeface="黑体" pitchFamily="2" charset="-122"/>
              </a:rPr>
              <a:t> 16 </a:t>
            </a:r>
            <a:r>
              <a:rPr lang="zh-CN" altLang="zh-CN" sz="2000" b="1" dirty="0" smtClean="0">
                <a:solidFill>
                  <a:srgbClr val="000099"/>
                </a:solidFill>
                <a:latin typeface="+mn-lt"/>
                <a:ea typeface="黑体" pitchFamily="2" charset="-122"/>
              </a:rPr>
              <a:t>这</a:t>
            </a:r>
            <a:r>
              <a:rPr lang="zh-CN" altLang="zh-CN" sz="2000" b="1" dirty="0">
                <a:solidFill>
                  <a:srgbClr val="000099"/>
                </a:solidFill>
                <a:latin typeface="+mn-lt"/>
                <a:ea typeface="黑体" pitchFamily="2" charset="-122"/>
              </a:rPr>
              <a:t>四种情况，因为这没有意义。</a:t>
            </a:r>
            <a:endParaRPr lang="zh-CN" altLang="en-US" sz="20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21492208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93" name="Freeform 57"/>
          <p:cNvSpPr>
            <a:spLocks/>
          </p:cNvSpPr>
          <p:nvPr/>
        </p:nvSpPr>
        <p:spPr bwMode="auto">
          <a:xfrm>
            <a:off x="6610880" y="2132014"/>
            <a:ext cx="1325960" cy="306387"/>
          </a:xfrm>
          <a:custGeom>
            <a:avLst/>
            <a:gdLst>
              <a:gd name="T0" fmla="*/ 181 w 771"/>
              <a:gd name="T1" fmla="*/ 0 h 181"/>
              <a:gd name="T2" fmla="*/ 589 w 771"/>
              <a:gd name="T3" fmla="*/ 0 h 181"/>
              <a:gd name="T4" fmla="*/ 771 w 771"/>
              <a:gd name="T5" fmla="*/ 181 h 181"/>
              <a:gd name="T6" fmla="*/ 0 w 771"/>
              <a:gd name="T7" fmla="*/ 181 h 181"/>
              <a:gd name="T8" fmla="*/ 181 w 771"/>
              <a:gd name="T9" fmla="*/ 0 h 181"/>
            </a:gdLst>
            <a:ahLst/>
            <a:cxnLst>
              <a:cxn ang="0">
                <a:pos x="T0" y="T1"/>
              </a:cxn>
              <a:cxn ang="0">
                <a:pos x="T2" y="T3"/>
              </a:cxn>
              <a:cxn ang="0">
                <a:pos x="T4" y="T5"/>
              </a:cxn>
              <a:cxn ang="0">
                <a:pos x="T6" y="T7"/>
              </a:cxn>
              <a:cxn ang="0">
                <a:pos x="T8" y="T9"/>
              </a:cxn>
            </a:cxnLst>
            <a:rect l="0" t="0" r="r" b="b"/>
            <a:pathLst>
              <a:path w="771" h="181">
                <a:moveTo>
                  <a:pt x="181" y="0"/>
                </a:moveTo>
                <a:lnTo>
                  <a:pt x="589" y="0"/>
                </a:lnTo>
                <a:lnTo>
                  <a:pt x="771" y="181"/>
                </a:lnTo>
                <a:lnTo>
                  <a:pt x="0" y="181"/>
                </a:lnTo>
                <a:lnTo>
                  <a:pt x="181" y="0"/>
                </a:lnTo>
                <a:close/>
              </a:path>
            </a:pathLst>
          </a:custGeom>
          <a:solidFill>
            <a:srgbClr val="66FF66"/>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87179" name="Rectangle 43"/>
          <p:cNvSpPr>
            <a:spLocks noChangeArrowheads="1"/>
          </p:cNvSpPr>
          <p:nvPr/>
        </p:nvSpPr>
        <p:spPr bwMode="auto">
          <a:xfrm>
            <a:off x="3821377" y="3798889"/>
            <a:ext cx="3159258" cy="344487"/>
          </a:xfrm>
          <a:prstGeom prst="rect">
            <a:avLst/>
          </a:prstGeom>
          <a:solidFill>
            <a:srgbClr val="FFCCCC"/>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85" name="Text Box 49"/>
          <p:cNvSpPr txBox="1">
            <a:spLocks noChangeArrowheads="1"/>
          </p:cNvSpPr>
          <p:nvPr/>
        </p:nvSpPr>
        <p:spPr bwMode="auto">
          <a:xfrm>
            <a:off x="4347633" y="3810000"/>
            <a:ext cx="386516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r>
              <a:rPr kumimoji="1" lang="en-US" altLang="zh-CN" sz="1600" b="1" dirty="0">
                <a:solidFill>
                  <a:srgbClr val="0000CC"/>
                </a:solidFill>
                <a:latin typeface="+mn-lt"/>
                <a:ea typeface="黑体" pitchFamily="2" charset="-122"/>
              </a:rPr>
              <a:t> 0 1 0 0 0 0 0 0 </a:t>
            </a:r>
            <a:endParaRPr kumimoji="1" lang="en-US" altLang="zh-CN" b="1" dirty="0">
              <a:solidFill>
                <a:srgbClr val="0000CC"/>
              </a:solidFill>
              <a:latin typeface="+mn-lt"/>
              <a:ea typeface="黑体" pitchFamily="2" charset="-122"/>
            </a:endParaRPr>
          </a:p>
        </p:txBody>
      </p:sp>
      <p:sp>
        <p:nvSpPr>
          <p:cNvPr id="987172" name="Rectangle 36"/>
          <p:cNvSpPr>
            <a:spLocks noChangeArrowheads="1"/>
          </p:cNvSpPr>
          <p:nvPr/>
        </p:nvSpPr>
        <p:spPr bwMode="auto">
          <a:xfrm>
            <a:off x="3812779" y="3084513"/>
            <a:ext cx="3109383" cy="342900"/>
          </a:xfrm>
          <a:prstGeom prst="rect">
            <a:avLst/>
          </a:prstGeom>
          <a:solidFill>
            <a:srgbClr val="FFCCCC"/>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77" name="Rectangle 41"/>
          <p:cNvSpPr>
            <a:spLocks noChangeArrowheads="1"/>
          </p:cNvSpPr>
          <p:nvPr/>
        </p:nvSpPr>
        <p:spPr bwMode="auto">
          <a:xfrm>
            <a:off x="3786982" y="3068639"/>
            <a:ext cx="4340933"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CC"/>
                </a:solidFill>
                <a:latin typeface="+mn-lt"/>
                <a:ea typeface="黑体" pitchFamily="2" charset="-122"/>
              </a:rPr>
              <a:t>1 1 1 1 1 1 1 1 1 1 1 1 1 1 1 1</a:t>
            </a:r>
            <a:r>
              <a:rPr kumimoji="1" lang="en-US" altLang="zh-CN" sz="1800" b="1" dirty="0">
                <a:solidFill>
                  <a:srgbClr val="0000CC"/>
                </a:solidFill>
                <a:latin typeface="+mn-lt"/>
                <a:ea typeface="黑体" pitchFamily="2" charset="-122"/>
              </a:rPr>
              <a:t> </a:t>
            </a:r>
            <a:r>
              <a:rPr kumimoji="1" lang="en-US" altLang="zh-CN" sz="1600" b="1" dirty="0" smtClean="0">
                <a:solidFill>
                  <a:srgbClr val="0000CC"/>
                </a:solidFill>
                <a:latin typeface="+mn-lt"/>
                <a:ea typeface="黑体" pitchFamily="2" charset="-122"/>
              </a:rPr>
              <a:t>1 </a:t>
            </a:r>
            <a:r>
              <a:rPr kumimoji="1" lang="en-US" altLang="zh-CN" sz="1600" b="1" dirty="0">
                <a:solidFill>
                  <a:srgbClr val="0000CC"/>
                </a:solidFill>
                <a:latin typeface="+mn-lt"/>
                <a:ea typeface="黑体" pitchFamily="2" charset="-122"/>
              </a:rPr>
              <a:t>1 0 0 0 0 0 0</a:t>
            </a:r>
          </a:p>
        </p:txBody>
      </p:sp>
      <p:sp>
        <p:nvSpPr>
          <p:cNvPr id="987138" name="Rectangle 2"/>
          <p:cNvSpPr>
            <a:spLocks noGrp="1" noChangeArrowheads="1"/>
          </p:cNvSpPr>
          <p:nvPr>
            <p:ph type="title" idx="4294967295"/>
          </p:nvPr>
        </p:nvSpPr>
        <p:spPr>
          <a:xfrm>
            <a:off x="360040" y="116632"/>
            <a:ext cx="9417496" cy="1055688"/>
          </a:xfrm>
          <a:solidFill>
            <a:srgbClr val="FFFFCC"/>
          </a:solidFill>
          <a:ln>
            <a:solidFill>
              <a:srgbClr val="333399"/>
            </a:solidFill>
            <a:miter lim="800000"/>
            <a:headEnd/>
            <a:tailEnd/>
          </a:ln>
          <a:effectLst>
            <a:outerShdw dist="35921" dir="2700000" algn="ctr" rotWithShape="0">
              <a:schemeClr val="bg2"/>
            </a:outerShdw>
          </a:effectLst>
        </p:spPr>
        <p:txBody>
          <a:bodyPr/>
          <a:lstStyle/>
          <a:p>
            <a:pPr algn="ctr"/>
            <a:r>
              <a:rPr lang="en-US" altLang="zh-CN" sz="3200" dirty="0">
                <a:solidFill>
                  <a:srgbClr val="0000CC"/>
                </a:solidFill>
              </a:rPr>
              <a:t>【</a:t>
            </a:r>
            <a:r>
              <a:rPr lang="zh-CN" altLang="en-US" sz="3200" dirty="0">
                <a:solidFill>
                  <a:srgbClr val="0000CC"/>
                </a:solidFill>
              </a:rPr>
              <a:t>例</a:t>
            </a:r>
            <a:r>
              <a:rPr lang="en-US" altLang="zh-CN" sz="3200" dirty="0">
                <a:solidFill>
                  <a:srgbClr val="0000CC"/>
                </a:solidFill>
              </a:rPr>
              <a:t>4-2】</a:t>
            </a:r>
            <a:r>
              <a:rPr lang="zh-CN" altLang="en-US" sz="3200" dirty="0">
                <a:solidFill>
                  <a:srgbClr val="0000CC"/>
                </a:solidFill>
              </a:rPr>
              <a:t>已知 </a:t>
            </a:r>
            <a:r>
              <a:rPr lang="en-US" altLang="zh-CN" sz="3200" dirty="0">
                <a:solidFill>
                  <a:srgbClr val="0000CC"/>
                </a:solidFill>
              </a:rPr>
              <a:t>IP </a:t>
            </a:r>
            <a:r>
              <a:rPr lang="zh-CN" altLang="en-US" sz="3200" dirty="0">
                <a:solidFill>
                  <a:srgbClr val="0000CC"/>
                </a:solidFill>
              </a:rPr>
              <a:t>地址是 </a:t>
            </a:r>
            <a:r>
              <a:rPr lang="en-US" altLang="zh-CN" sz="3200" dirty="0">
                <a:solidFill>
                  <a:srgbClr val="0000CC"/>
                </a:solidFill>
              </a:rPr>
              <a:t>141.14.72.24</a:t>
            </a:r>
            <a:r>
              <a:rPr lang="zh-CN" altLang="en-US" sz="3200" dirty="0">
                <a:solidFill>
                  <a:srgbClr val="0000CC"/>
                </a:solidFill>
              </a:rPr>
              <a:t>，子网</a:t>
            </a:r>
            <a:r>
              <a:rPr lang="zh-CN" altLang="en-US" sz="3200" dirty="0" smtClean="0">
                <a:solidFill>
                  <a:srgbClr val="0000CC"/>
                </a:solidFill>
              </a:rPr>
              <a:t>掩码是 </a:t>
            </a:r>
            <a:r>
              <a:rPr lang="en-US" altLang="zh-CN" sz="3200" dirty="0">
                <a:solidFill>
                  <a:srgbClr val="0000CC"/>
                </a:solidFill>
              </a:rPr>
              <a:t>255.255.192.0</a:t>
            </a:r>
            <a:r>
              <a:rPr lang="zh-CN" altLang="en-US" sz="3200" dirty="0">
                <a:solidFill>
                  <a:srgbClr val="0000CC"/>
                </a:solidFill>
              </a:rPr>
              <a:t>。试求网络地址。 </a:t>
            </a:r>
          </a:p>
        </p:txBody>
      </p:sp>
      <p:sp>
        <p:nvSpPr>
          <p:cNvPr id="987169" name="Rectangle 33"/>
          <p:cNvSpPr>
            <a:spLocks noChangeArrowheads="1"/>
          </p:cNvSpPr>
          <p:nvPr/>
        </p:nvSpPr>
        <p:spPr bwMode="auto">
          <a:xfrm>
            <a:off x="3805899" y="1785938"/>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70" name="Rectangle 34"/>
          <p:cNvSpPr>
            <a:spLocks noChangeArrowheads="1"/>
          </p:cNvSpPr>
          <p:nvPr/>
        </p:nvSpPr>
        <p:spPr bwMode="auto">
          <a:xfrm>
            <a:off x="344488" y="1795464"/>
            <a:ext cx="319542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dirty="0">
                <a:latin typeface="+mn-lt"/>
                <a:ea typeface="黑体" pitchFamily="2" charset="-122"/>
              </a:rPr>
              <a:t>(a) </a:t>
            </a:r>
            <a:r>
              <a:rPr kumimoji="1" lang="zh-CN" altLang="en-US" b="1" dirty="0">
                <a:latin typeface="+mn-lt"/>
                <a:ea typeface="黑体" pitchFamily="2" charset="-122"/>
              </a:rPr>
              <a:t>点分十进制表示的 </a:t>
            </a:r>
            <a:r>
              <a:rPr kumimoji="1" lang="en-US" altLang="zh-CN" b="1" dirty="0">
                <a:latin typeface="+mn-lt"/>
                <a:ea typeface="黑体" pitchFamily="2" charset="-122"/>
              </a:rPr>
              <a:t>IP </a:t>
            </a:r>
            <a:r>
              <a:rPr kumimoji="1" lang="zh-CN" altLang="en-US" b="1" dirty="0">
                <a:latin typeface="+mn-lt"/>
                <a:ea typeface="黑体" pitchFamily="2" charset="-122"/>
              </a:rPr>
              <a:t>地址</a:t>
            </a:r>
          </a:p>
        </p:txBody>
      </p:sp>
      <p:sp>
        <p:nvSpPr>
          <p:cNvPr id="987171" name="Rectangle 35"/>
          <p:cNvSpPr>
            <a:spLocks noChangeArrowheads="1"/>
          </p:cNvSpPr>
          <p:nvPr/>
        </p:nvSpPr>
        <p:spPr bwMode="auto">
          <a:xfrm>
            <a:off x="3805899" y="4508501"/>
            <a:ext cx="5565246" cy="36036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73" name="Rectangle 37"/>
          <p:cNvSpPr>
            <a:spLocks noChangeArrowheads="1"/>
          </p:cNvSpPr>
          <p:nvPr/>
        </p:nvSpPr>
        <p:spPr bwMode="auto">
          <a:xfrm>
            <a:off x="344489" y="3068639"/>
            <a:ext cx="3230052"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(c) </a:t>
            </a:r>
            <a:r>
              <a:rPr kumimoji="1" lang="zh-CN" altLang="en-US" b="1">
                <a:latin typeface="+mn-lt"/>
                <a:ea typeface="黑体" pitchFamily="2" charset="-122"/>
              </a:rPr>
              <a:t>子网掩码是 </a:t>
            </a:r>
            <a:r>
              <a:rPr kumimoji="1" lang="en-US" altLang="zh-CN" b="1">
                <a:latin typeface="+mn-lt"/>
                <a:ea typeface="黑体" pitchFamily="2" charset="-122"/>
              </a:rPr>
              <a:t>255.255.192.0</a:t>
            </a:r>
          </a:p>
        </p:txBody>
      </p:sp>
      <p:sp>
        <p:nvSpPr>
          <p:cNvPr id="987174" name="Line 38"/>
          <p:cNvSpPr>
            <a:spLocks noChangeShapeType="1"/>
          </p:cNvSpPr>
          <p:nvPr/>
        </p:nvSpPr>
        <p:spPr bwMode="auto">
          <a:xfrm>
            <a:off x="6555846" y="3081339"/>
            <a:ext cx="0" cy="352425"/>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75" name="Line 39"/>
          <p:cNvSpPr>
            <a:spLocks noChangeShapeType="1"/>
          </p:cNvSpPr>
          <p:nvPr/>
        </p:nvSpPr>
        <p:spPr bwMode="auto">
          <a:xfrm>
            <a:off x="7964356" y="3071814"/>
            <a:ext cx="0" cy="357187"/>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76" name="Rectangle 40"/>
          <p:cNvSpPr>
            <a:spLocks noChangeArrowheads="1"/>
          </p:cNvSpPr>
          <p:nvPr/>
        </p:nvSpPr>
        <p:spPr bwMode="auto">
          <a:xfrm>
            <a:off x="3805899" y="3074988"/>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78" name="Rectangle 42"/>
          <p:cNvSpPr>
            <a:spLocks noChangeArrowheads="1"/>
          </p:cNvSpPr>
          <p:nvPr/>
        </p:nvSpPr>
        <p:spPr bwMode="auto">
          <a:xfrm>
            <a:off x="7936840" y="3098801"/>
            <a:ext cx="1497206" cy="33598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CC"/>
                </a:solidFill>
                <a:latin typeface="+mn-lt"/>
                <a:ea typeface="黑体" pitchFamily="2" charset="-122"/>
              </a:rPr>
              <a:t>0 0 0 0 0 0 0 0</a:t>
            </a:r>
          </a:p>
        </p:txBody>
      </p:sp>
      <p:sp>
        <p:nvSpPr>
          <p:cNvPr id="987180" name="Rectangle 44"/>
          <p:cNvSpPr>
            <a:spLocks noChangeArrowheads="1"/>
          </p:cNvSpPr>
          <p:nvPr/>
        </p:nvSpPr>
        <p:spPr bwMode="auto">
          <a:xfrm>
            <a:off x="3816218" y="3789363"/>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81" name="Text Box 45"/>
          <p:cNvSpPr txBox="1">
            <a:spLocks noChangeArrowheads="1"/>
          </p:cNvSpPr>
          <p:nvPr/>
        </p:nvSpPr>
        <p:spPr bwMode="auto">
          <a:xfrm>
            <a:off x="4347633" y="1795463"/>
            <a:ext cx="268535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p>
        </p:txBody>
      </p:sp>
      <p:sp>
        <p:nvSpPr>
          <p:cNvPr id="987182" name="Text Box 46"/>
          <p:cNvSpPr txBox="1">
            <a:spLocks noChangeArrowheads="1"/>
          </p:cNvSpPr>
          <p:nvPr/>
        </p:nvSpPr>
        <p:spPr bwMode="auto">
          <a:xfrm>
            <a:off x="7001272" y="1795463"/>
            <a:ext cx="210826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CC"/>
                </a:solidFill>
                <a:latin typeface="+mn-lt"/>
                <a:ea typeface="黑体" pitchFamily="2" charset="-122"/>
              </a:rPr>
              <a:t> 72          .          24</a:t>
            </a:r>
          </a:p>
        </p:txBody>
      </p:sp>
      <p:sp>
        <p:nvSpPr>
          <p:cNvPr id="987183" name="Text Box 47"/>
          <p:cNvSpPr txBox="1">
            <a:spLocks noChangeArrowheads="1"/>
          </p:cNvSpPr>
          <p:nvPr/>
        </p:nvSpPr>
        <p:spPr bwMode="auto">
          <a:xfrm>
            <a:off x="4347633" y="4529138"/>
            <a:ext cx="255711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p>
        </p:txBody>
      </p:sp>
      <p:sp>
        <p:nvSpPr>
          <p:cNvPr id="987184" name="Text Box 48"/>
          <p:cNvSpPr txBox="1">
            <a:spLocks noChangeArrowheads="1"/>
          </p:cNvSpPr>
          <p:nvPr/>
        </p:nvSpPr>
        <p:spPr bwMode="auto">
          <a:xfrm>
            <a:off x="7059745" y="4529138"/>
            <a:ext cx="204414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CC"/>
                </a:solidFill>
                <a:latin typeface="+mn-lt"/>
                <a:ea typeface="黑体" pitchFamily="2" charset="-122"/>
              </a:rPr>
              <a:t>64          .            0</a:t>
            </a:r>
          </a:p>
        </p:txBody>
      </p:sp>
      <p:sp>
        <p:nvSpPr>
          <p:cNvPr id="987186" name="Text Box 50"/>
          <p:cNvSpPr txBox="1">
            <a:spLocks noChangeArrowheads="1"/>
          </p:cNvSpPr>
          <p:nvPr/>
        </p:nvSpPr>
        <p:spPr bwMode="auto">
          <a:xfrm>
            <a:off x="7883525" y="3810000"/>
            <a:ext cx="114646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CC"/>
                </a:solidFill>
                <a:latin typeface="+mn-lt"/>
                <a:ea typeface="黑体" pitchFamily="2" charset="-122"/>
              </a:rPr>
              <a:t> .           </a:t>
            </a:r>
            <a:r>
              <a:rPr kumimoji="1" lang="en-US" altLang="zh-CN" b="1" dirty="0">
                <a:solidFill>
                  <a:srgbClr val="0000CC"/>
                </a:solidFill>
                <a:latin typeface="+mn-lt"/>
                <a:ea typeface="黑体" pitchFamily="2" charset="-122"/>
              </a:rPr>
              <a:t>0</a:t>
            </a:r>
          </a:p>
        </p:txBody>
      </p:sp>
      <p:sp>
        <p:nvSpPr>
          <p:cNvPr id="987187" name="Line 51"/>
          <p:cNvSpPr>
            <a:spLocks noChangeShapeType="1"/>
          </p:cNvSpPr>
          <p:nvPr/>
        </p:nvSpPr>
        <p:spPr bwMode="auto">
          <a:xfrm>
            <a:off x="5205810" y="3071814"/>
            <a:ext cx="0" cy="352425"/>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88" name="Rectangle 52"/>
          <p:cNvSpPr>
            <a:spLocks noChangeArrowheads="1"/>
          </p:cNvSpPr>
          <p:nvPr/>
        </p:nvSpPr>
        <p:spPr bwMode="auto">
          <a:xfrm>
            <a:off x="6531769" y="2433639"/>
            <a:ext cx="1554914" cy="33598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smtClean="0">
                <a:solidFill>
                  <a:srgbClr val="0000CC"/>
                </a:solidFill>
                <a:latin typeface="+mn-lt"/>
                <a:ea typeface="黑体" pitchFamily="2" charset="-122"/>
              </a:rPr>
              <a:t> 0 </a:t>
            </a:r>
            <a:r>
              <a:rPr kumimoji="1" lang="en-US" altLang="zh-CN" sz="1600" b="1" dirty="0">
                <a:solidFill>
                  <a:srgbClr val="0000CC"/>
                </a:solidFill>
                <a:latin typeface="+mn-lt"/>
                <a:ea typeface="黑体" pitchFamily="2" charset="-122"/>
              </a:rPr>
              <a:t>1 0 0 1 0 0 </a:t>
            </a:r>
            <a:r>
              <a:rPr kumimoji="1" lang="en-US" altLang="zh-CN" sz="1600" b="1" dirty="0" smtClean="0">
                <a:solidFill>
                  <a:srgbClr val="0000CC"/>
                </a:solidFill>
                <a:latin typeface="+mn-lt"/>
                <a:ea typeface="黑体" pitchFamily="2" charset="-122"/>
              </a:rPr>
              <a:t>0</a:t>
            </a:r>
            <a:endParaRPr kumimoji="1" lang="en-US" altLang="zh-CN" sz="1600" b="1" dirty="0">
              <a:solidFill>
                <a:srgbClr val="0000CC"/>
              </a:solidFill>
              <a:latin typeface="+mn-lt"/>
              <a:ea typeface="黑体" pitchFamily="2" charset="-122"/>
            </a:endParaRPr>
          </a:p>
        </p:txBody>
      </p:sp>
      <p:sp>
        <p:nvSpPr>
          <p:cNvPr id="987189" name="Rectangle 53"/>
          <p:cNvSpPr>
            <a:spLocks noChangeArrowheads="1"/>
          </p:cNvSpPr>
          <p:nvPr/>
        </p:nvSpPr>
        <p:spPr bwMode="auto">
          <a:xfrm>
            <a:off x="3802460" y="2419351"/>
            <a:ext cx="5565246"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90" name="Text Box 54"/>
          <p:cNvSpPr txBox="1">
            <a:spLocks noChangeArrowheads="1"/>
          </p:cNvSpPr>
          <p:nvPr/>
        </p:nvSpPr>
        <p:spPr bwMode="auto">
          <a:xfrm>
            <a:off x="4347633" y="2430463"/>
            <a:ext cx="242887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r>
              <a:rPr kumimoji="1" lang="en-US" altLang="zh-CN" b="1" dirty="0" smtClean="0">
                <a:solidFill>
                  <a:srgbClr val="0000CC"/>
                </a:solidFill>
                <a:latin typeface="+mn-lt"/>
                <a:ea typeface="黑体" pitchFamily="2" charset="-122"/>
              </a:rPr>
              <a:t>.</a:t>
            </a:r>
            <a:endParaRPr kumimoji="1" lang="en-US" altLang="zh-CN" b="1" dirty="0">
              <a:solidFill>
                <a:srgbClr val="0000CC"/>
              </a:solidFill>
              <a:latin typeface="+mn-lt"/>
              <a:ea typeface="黑体" pitchFamily="2" charset="-122"/>
            </a:endParaRPr>
          </a:p>
        </p:txBody>
      </p:sp>
      <p:sp>
        <p:nvSpPr>
          <p:cNvPr id="987191" name="Text Box 55"/>
          <p:cNvSpPr txBox="1">
            <a:spLocks noChangeArrowheads="1"/>
          </p:cNvSpPr>
          <p:nvPr/>
        </p:nvSpPr>
        <p:spPr bwMode="auto">
          <a:xfrm>
            <a:off x="7859448" y="2430463"/>
            <a:ext cx="121058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CC"/>
                </a:solidFill>
                <a:latin typeface="+mn-lt"/>
                <a:ea typeface="黑体" pitchFamily="2" charset="-122"/>
              </a:rPr>
              <a:t> .          </a:t>
            </a:r>
            <a:r>
              <a:rPr kumimoji="1" lang="en-US" altLang="zh-CN" b="1" dirty="0">
                <a:solidFill>
                  <a:srgbClr val="0000CC"/>
                </a:solidFill>
                <a:latin typeface="+mn-lt"/>
                <a:ea typeface="黑体" pitchFamily="2" charset="-122"/>
              </a:rPr>
              <a:t>24</a:t>
            </a:r>
          </a:p>
        </p:txBody>
      </p:sp>
      <p:sp>
        <p:nvSpPr>
          <p:cNvPr id="987192" name="Rectangle 56"/>
          <p:cNvSpPr>
            <a:spLocks noChangeArrowheads="1"/>
          </p:cNvSpPr>
          <p:nvPr/>
        </p:nvSpPr>
        <p:spPr bwMode="auto">
          <a:xfrm>
            <a:off x="6922162" y="1795463"/>
            <a:ext cx="701675" cy="360362"/>
          </a:xfrm>
          <a:prstGeom prst="rect">
            <a:avLst/>
          </a:prstGeom>
          <a:noFill/>
          <a:ln w="5715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7194" name="Rectangle 58"/>
          <p:cNvSpPr>
            <a:spLocks noChangeArrowheads="1"/>
          </p:cNvSpPr>
          <p:nvPr/>
        </p:nvSpPr>
        <p:spPr bwMode="auto">
          <a:xfrm>
            <a:off x="344489" y="2419351"/>
            <a:ext cx="3400612"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(b) IP </a:t>
            </a:r>
            <a:r>
              <a:rPr kumimoji="1" lang="zh-CN" altLang="en-US" b="1">
                <a:latin typeface="+mn-lt"/>
                <a:ea typeface="黑体" pitchFamily="2" charset="-122"/>
              </a:rPr>
              <a:t>地址的第 </a:t>
            </a:r>
            <a:r>
              <a:rPr kumimoji="1" lang="en-US" altLang="zh-CN" b="1">
                <a:latin typeface="+mn-lt"/>
                <a:ea typeface="黑体" pitchFamily="2" charset="-122"/>
              </a:rPr>
              <a:t>3 </a:t>
            </a:r>
            <a:r>
              <a:rPr kumimoji="1" lang="zh-CN" altLang="en-US" b="1">
                <a:latin typeface="+mn-lt"/>
                <a:ea typeface="黑体" pitchFamily="2" charset="-122"/>
              </a:rPr>
              <a:t>字节是二进制</a:t>
            </a:r>
          </a:p>
        </p:txBody>
      </p:sp>
      <p:sp>
        <p:nvSpPr>
          <p:cNvPr id="987195" name="Rectangle 59"/>
          <p:cNvSpPr>
            <a:spLocks noChangeArrowheads="1"/>
          </p:cNvSpPr>
          <p:nvPr/>
        </p:nvSpPr>
        <p:spPr bwMode="auto">
          <a:xfrm>
            <a:off x="344488" y="3787776"/>
            <a:ext cx="337656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(d) IP </a:t>
            </a:r>
            <a:r>
              <a:rPr kumimoji="1" lang="zh-CN" altLang="en-US" b="1">
                <a:latin typeface="+mn-lt"/>
                <a:ea typeface="黑体" pitchFamily="2" charset="-122"/>
              </a:rPr>
              <a:t>地址与子网掩码逐位相与</a:t>
            </a:r>
          </a:p>
        </p:txBody>
      </p:sp>
      <p:sp>
        <p:nvSpPr>
          <p:cNvPr id="987196" name="Rectangle 60"/>
          <p:cNvSpPr>
            <a:spLocks noChangeArrowheads="1"/>
          </p:cNvSpPr>
          <p:nvPr/>
        </p:nvSpPr>
        <p:spPr bwMode="auto">
          <a:xfrm>
            <a:off x="344489" y="4532314"/>
            <a:ext cx="3550653"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(e) </a:t>
            </a:r>
            <a:r>
              <a:rPr kumimoji="1" lang="zh-CN" altLang="en-US" b="1">
                <a:latin typeface="+mn-lt"/>
                <a:ea typeface="黑体" pitchFamily="2" charset="-122"/>
              </a:rPr>
              <a:t>网络地址（点分十进制表示）</a:t>
            </a:r>
          </a:p>
        </p:txBody>
      </p:sp>
    </p:spTree>
    <p:extLst>
      <p:ext uri="{BB962C8B-B14F-4D97-AF65-F5344CB8AC3E}">
        <p14:creationId xmlns:p14="http://schemas.microsoft.com/office/powerpoint/2010/main" xmlns="" val="13576383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7" name="Rectangle 3"/>
          <p:cNvSpPr>
            <a:spLocks noChangeArrowheads="1"/>
          </p:cNvSpPr>
          <p:nvPr/>
        </p:nvSpPr>
        <p:spPr bwMode="auto">
          <a:xfrm>
            <a:off x="3821377" y="3798889"/>
            <a:ext cx="3269325" cy="344487"/>
          </a:xfrm>
          <a:prstGeom prst="rect">
            <a:avLst/>
          </a:prstGeom>
          <a:solidFill>
            <a:srgbClr val="FFCCCC"/>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88" name="Text Box 4"/>
          <p:cNvSpPr txBox="1">
            <a:spLocks noChangeArrowheads="1"/>
          </p:cNvSpPr>
          <p:nvPr/>
        </p:nvSpPr>
        <p:spPr bwMode="auto">
          <a:xfrm>
            <a:off x="4347633" y="3810000"/>
            <a:ext cx="390363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0 1 0 0 0 0 0 0 </a:t>
            </a:r>
          </a:p>
        </p:txBody>
      </p:sp>
      <p:sp>
        <p:nvSpPr>
          <p:cNvPr id="989189" name="Rectangle 5"/>
          <p:cNvSpPr>
            <a:spLocks noChangeArrowheads="1"/>
          </p:cNvSpPr>
          <p:nvPr/>
        </p:nvSpPr>
        <p:spPr bwMode="auto">
          <a:xfrm>
            <a:off x="3812779" y="3084513"/>
            <a:ext cx="3274483" cy="342900"/>
          </a:xfrm>
          <a:prstGeom prst="rect">
            <a:avLst/>
          </a:prstGeom>
          <a:solidFill>
            <a:srgbClr val="FFCCCC"/>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0" name="Rectangle 6"/>
          <p:cNvSpPr>
            <a:spLocks noChangeArrowheads="1"/>
          </p:cNvSpPr>
          <p:nvPr/>
        </p:nvSpPr>
        <p:spPr bwMode="auto">
          <a:xfrm>
            <a:off x="3786982" y="3068639"/>
            <a:ext cx="4340933"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CC"/>
                </a:solidFill>
                <a:latin typeface="+mn-lt"/>
                <a:ea typeface="黑体" pitchFamily="2" charset="-122"/>
              </a:rPr>
              <a:t>1 1 1 1 1 1 1 1 1 1 1 1 1 1 1 1</a:t>
            </a:r>
            <a:r>
              <a:rPr kumimoji="1" lang="en-US" altLang="zh-CN" sz="1800" b="1" dirty="0">
                <a:solidFill>
                  <a:srgbClr val="0000CC"/>
                </a:solidFill>
                <a:latin typeface="+mn-lt"/>
                <a:ea typeface="黑体" pitchFamily="2" charset="-122"/>
              </a:rPr>
              <a:t> </a:t>
            </a:r>
            <a:r>
              <a:rPr kumimoji="1" lang="en-US" altLang="zh-CN" sz="800" b="1" dirty="0" smtClean="0">
                <a:solidFill>
                  <a:srgbClr val="0000CC"/>
                </a:solidFill>
                <a:latin typeface="+mn-lt"/>
                <a:ea typeface="黑体" pitchFamily="2" charset="-122"/>
              </a:rPr>
              <a:t> </a:t>
            </a:r>
            <a:r>
              <a:rPr kumimoji="1" lang="en-US" altLang="zh-CN" sz="1600" b="1" dirty="0">
                <a:solidFill>
                  <a:srgbClr val="0000CC"/>
                </a:solidFill>
                <a:latin typeface="+mn-lt"/>
                <a:ea typeface="黑体" pitchFamily="2" charset="-122"/>
              </a:rPr>
              <a:t>1 1 1 0 0 0 0 0</a:t>
            </a:r>
          </a:p>
        </p:txBody>
      </p:sp>
      <p:sp>
        <p:nvSpPr>
          <p:cNvPr id="989186" name="Freeform 2"/>
          <p:cNvSpPr>
            <a:spLocks/>
          </p:cNvSpPr>
          <p:nvPr/>
        </p:nvSpPr>
        <p:spPr bwMode="auto">
          <a:xfrm>
            <a:off x="6610880" y="2132014"/>
            <a:ext cx="1325960" cy="306387"/>
          </a:xfrm>
          <a:custGeom>
            <a:avLst/>
            <a:gdLst>
              <a:gd name="T0" fmla="*/ 181 w 771"/>
              <a:gd name="T1" fmla="*/ 0 h 181"/>
              <a:gd name="T2" fmla="*/ 589 w 771"/>
              <a:gd name="T3" fmla="*/ 0 h 181"/>
              <a:gd name="T4" fmla="*/ 771 w 771"/>
              <a:gd name="T5" fmla="*/ 181 h 181"/>
              <a:gd name="T6" fmla="*/ 0 w 771"/>
              <a:gd name="T7" fmla="*/ 181 h 181"/>
              <a:gd name="T8" fmla="*/ 181 w 771"/>
              <a:gd name="T9" fmla="*/ 0 h 181"/>
            </a:gdLst>
            <a:ahLst/>
            <a:cxnLst>
              <a:cxn ang="0">
                <a:pos x="T0" y="T1"/>
              </a:cxn>
              <a:cxn ang="0">
                <a:pos x="T2" y="T3"/>
              </a:cxn>
              <a:cxn ang="0">
                <a:pos x="T4" y="T5"/>
              </a:cxn>
              <a:cxn ang="0">
                <a:pos x="T6" y="T7"/>
              </a:cxn>
              <a:cxn ang="0">
                <a:pos x="T8" y="T9"/>
              </a:cxn>
            </a:cxnLst>
            <a:rect l="0" t="0" r="r" b="b"/>
            <a:pathLst>
              <a:path w="771" h="181">
                <a:moveTo>
                  <a:pt x="181" y="0"/>
                </a:moveTo>
                <a:lnTo>
                  <a:pt x="589" y="0"/>
                </a:lnTo>
                <a:lnTo>
                  <a:pt x="771" y="181"/>
                </a:lnTo>
                <a:lnTo>
                  <a:pt x="0" y="181"/>
                </a:lnTo>
                <a:lnTo>
                  <a:pt x="181" y="0"/>
                </a:lnTo>
                <a:close/>
              </a:path>
            </a:pathLst>
          </a:custGeom>
          <a:solidFill>
            <a:srgbClr val="66FF66"/>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89191" name="Rectangle 7"/>
          <p:cNvSpPr>
            <a:spLocks noGrp="1" noChangeArrowheads="1"/>
          </p:cNvSpPr>
          <p:nvPr>
            <p:ph type="title" idx="4294967295"/>
          </p:nvPr>
        </p:nvSpPr>
        <p:spPr>
          <a:xfrm>
            <a:off x="344488" y="141064"/>
            <a:ext cx="9505056" cy="1055688"/>
          </a:xfrm>
          <a:solidFill>
            <a:srgbClr val="FFFFCC"/>
          </a:solidFill>
          <a:ln>
            <a:solidFill>
              <a:srgbClr val="333399"/>
            </a:solidFill>
            <a:miter lim="800000"/>
            <a:headEnd/>
            <a:tailEnd/>
          </a:ln>
          <a:effectLst>
            <a:outerShdw dist="35921" dir="2700000" algn="ctr" rotWithShape="0">
              <a:schemeClr val="bg2"/>
            </a:outerShdw>
          </a:effectLst>
        </p:spPr>
        <p:txBody>
          <a:bodyPr vert="horz" wrap="square" lIns="91440" tIns="45720" rIns="91440" bIns="45720" numCol="1" anchor="b" anchorCtr="0" compatLnSpc="1">
            <a:prstTxWarp prst="textNoShape">
              <a:avLst/>
            </a:prstTxWarp>
          </a:bodyPr>
          <a:lstStyle/>
          <a:p>
            <a:pPr algn="ctr"/>
            <a:r>
              <a:rPr lang="en-US" altLang="zh-CN" sz="3200" dirty="0">
                <a:solidFill>
                  <a:srgbClr val="0000CC"/>
                </a:solidFill>
              </a:rPr>
              <a:t>【</a:t>
            </a:r>
            <a:r>
              <a:rPr lang="zh-CN" altLang="en-US" sz="3200" dirty="0">
                <a:solidFill>
                  <a:srgbClr val="0000CC"/>
                </a:solidFill>
              </a:rPr>
              <a:t>例</a:t>
            </a:r>
            <a:r>
              <a:rPr lang="en-US" altLang="zh-CN" sz="3200" dirty="0">
                <a:solidFill>
                  <a:srgbClr val="0000CC"/>
                </a:solidFill>
              </a:rPr>
              <a:t>4-3】</a:t>
            </a:r>
            <a:r>
              <a:rPr lang="zh-CN" altLang="en-US" sz="3200" dirty="0">
                <a:solidFill>
                  <a:srgbClr val="0000CC"/>
                </a:solidFill>
              </a:rPr>
              <a:t>上例中，若子网掩码</a:t>
            </a:r>
            <a:r>
              <a:rPr lang="zh-CN" altLang="en-US" sz="3200" dirty="0" smtClean="0">
                <a:solidFill>
                  <a:srgbClr val="0000CC"/>
                </a:solidFill>
              </a:rPr>
              <a:t>改为 </a:t>
            </a:r>
            <a:r>
              <a:rPr lang="en-US" altLang="zh-CN" sz="3200" dirty="0" smtClean="0">
                <a:solidFill>
                  <a:srgbClr val="0000CC"/>
                </a:solidFill>
              </a:rPr>
              <a:t>255.255.224.0</a:t>
            </a:r>
            <a:r>
              <a:rPr lang="zh-CN" altLang="en-US" sz="3200" dirty="0" smtClean="0">
                <a:solidFill>
                  <a:srgbClr val="0000CC"/>
                </a:solidFill>
              </a:rPr>
              <a:t>，试</a:t>
            </a:r>
            <a:r>
              <a:rPr lang="zh-CN" altLang="en-US" sz="3200" dirty="0">
                <a:solidFill>
                  <a:srgbClr val="0000CC"/>
                </a:solidFill>
              </a:rPr>
              <a:t>求网络地址，讨论所得结果。 </a:t>
            </a:r>
          </a:p>
        </p:txBody>
      </p:sp>
      <p:sp>
        <p:nvSpPr>
          <p:cNvPr id="989192" name="Rectangle 8"/>
          <p:cNvSpPr>
            <a:spLocks noChangeArrowheads="1"/>
          </p:cNvSpPr>
          <p:nvPr/>
        </p:nvSpPr>
        <p:spPr bwMode="auto">
          <a:xfrm>
            <a:off x="3805899" y="1785938"/>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3" name="Rectangle 9"/>
          <p:cNvSpPr>
            <a:spLocks noChangeArrowheads="1"/>
          </p:cNvSpPr>
          <p:nvPr/>
        </p:nvSpPr>
        <p:spPr bwMode="auto">
          <a:xfrm>
            <a:off x="344488" y="1795464"/>
            <a:ext cx="319542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(a) </a:t>
            </a:r>
            <a:r>
              <a:rPr kumimoji="1" lang="zh-CN" altLang="en-US" b="1">
                <a:latin typeface="+mn-lt"/>
                <a:ea typeface="黑体" pitchFamily="2" charset="-122"/>
              </a:rPr>
              <a:t>点分十进制表示的 </a:t>
            </a:r>
            <a:r>
              <a:rPr kumimoji="1" lang="en-US" altLang="zh-CN" b="1">
                <a:latin typeface="+mn-lt"/>
                <a:ea typeface="黑体" pitchFamily="2" charset="-122"/>
              </a:rPr>
              <a:t>IP </a:t>
            </a:r>
            <a:r>
              <a:rPr kumimoji="1" lang="zh-CN" altLang="en-US" b="1">
                <a:latin typeface="+mn-lt"/>
                <a:ea typeface="黑体" pitchFamily="2" charset="-122"/>
              </a:rPr>
              <a:t>地址</a:t>
            </a:r>
          </a:p>
        </p:txBody>
      </p:sp>
      <p:sp>
        <p:nvSpPr>
          <p:cNvPr id="989194" name="Rectangle 10"/>
          <p:cNvSpPr>
            <a:spLocks noChangeArrowheads="1"/>
          </p:cNvSpPr>
          <p:nvPr/>
        </p:nvSpPr>
        <p:spPr bwMode="auto">
          <a:xfrm>
            <a:off x="3805899" y="4508501"/>
            <a:ext cx="5565246" cy="36036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5" name="Rectangle 11"/>
          <p:cNvSpPr>
            <a:spLocks noChangeArrowheads="1"/>
          </p:cNvSpPr>
          <p:nvPr/>
        </p:nvSpPr>
        <p:spPr bwMode="auto">
          <a:xfrm>
            <a:off x="344489" y="3068639"/>
            <a:ext cx="3230052"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(c) </a:t>
            </a:r>
            <a:r>
              <a:rPr kumimoji="1" lang="zh-CN" altLang="en-US" b="1">
                <a:latin typeface="+mn-lt"/>
                <a:ea typeface="黑体" pitchFamily="2" charset="-122"/>
              </a:rPr>
              <a:t>子网掩码是 </a:t>
            </a:r>
            <a:r>
              <a:rPr kumimoji="1" lang="en-US" altLang="zh-CN" b="1">
                <a:latin typeface="+mn-lt"/>
                <a:ea typeface="黑体" pitchFamily="2" charset="-122"/>
              </a:rPr>
              <a:t>255.255.224.0</a:t>
            </a:r>
          </a:p>
        </p:txBody>
      </p:sp>
      <p:sp>
        <p:nvSpPr>
          <p:cNvPr id="989196" name="Line 12"/>
          <p:cNvSpPr>
            <a:spLocks noChangeShapeType="1"/>
          </p:cNvSpPr>
          <p:nvPr/>
        </p:nvSpPr>
        <p:spPr bwMode="auto">
          <a:xfrm>
            <a:off x="6555846" y="3081339"/>
            <a:ext cx="0" cy="352425"/>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7" name="Line 13"/>
          <p:cNvSpPr>
            <a:spLocks noChangeShapeType="1"/>
          </p:cNvSpPr>
          <p:nvPr/>
        </p:nvSpPr>
        <p:spPr bwMode="auto">
          <a:xfrm>
            <a:off x="7964356" y="3071814"/>
            <a:ext cx="0" cy="357187"/>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8" name="Rectangle 14"/>
          <p:cNvSpPr>
            <a:spLocks noChangeArrowheads="1"/>
          </p:cNvSpPr>
          <p:nvPr/>
        </p:nvSpPr>
        <p:spPr bwMode="auto">
          <a:xfrm>
            <a:off x="3805899" y="3074988"/>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199" name="Rectangle 15"/>
          <p:cNvSpPr>
            <a:spLocks noChangeArrowheads="1"/>
          </p:cNvSpPr>
          <p:nvPr/>
        </p:nvSpPr>
        <p:spPr bwMode="auto">
          <a:xfrm>
            <a:off x="7936840" y="3098801"/>
            <a:ext cx="1497206" cy="33598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solidFill>
                  <a:srgbClr val="0000CC"/>
                </a:solidFill>
                <a:latin typeface="+mn-lt"/>
                <a:ea typeface="黑体" pitchFamily="2" charset="-122"/>
              </a:rPr>
              <a:t>0 0 0 0 0 0 0 0</a:t>
            </a:r>
          </a:p>
        </p:txBody>
      </p:sp>
      <p:sp>
        <p:nvSpPr>
          <p:cNvPr id="989200" name="Rectangle 16"/>
          <p:cNvSpPr>
            <a:spLocks noChangeArrowheads="1"/>
          </p:cNvSpPr>
          <p:nvPr/>
        </p:nvSpPr>
        <p:spPr bwMode="auto">
          <a:xfrm>
            <a:off x="3816218" y="3789363"/>
            <a:ext cx="5565246" cy="36036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201" name="Text Box 17"/>
          <p:cNvSpPr txBox="1">
            <a:spLocks noChangeArrowheads="1"/>
          </p:cNvSpPr>
          <p:nvPr/>
        </p:nvSpPr>
        <p:spPr bwMode="auto">
          <a:xfrm>
            <a:off x="4347633" y="1795463"/>
            <a:ext cx="268535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p>
        </p:txBody>
      </p:sp>
      <p:sp>
        <p:nvSpPr>
          <p:cNvPr id="989202" name="Text Box 18"/>
          <p:cNvSpPr txBox="1">
            <a:spLocks noChangeArrowheads="1"/>
          </p:cNvSpPr>
          <p:nvPr/>
        </p:nvSpPr>
        <p:spPr bwMode="auto">
          <a:xfrm>
            <a:off x="7001272" y="1795463"/>
            <a:ext cx="210826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a:solidFill>
                  <a:srgbClr val="0000CC"/>
                </a:solidFill>
                <a:latin typeface="+mn-lt"/>
                <a:ea typeface="黑体" pitchFamily="2" charset="-122"/>
              </a:rPr>
              <a:t> 72          .          24</a:t>
            </a:r>
          </a:p>
        </p:txBody>
      </p:sp>
      <p:sp>
        <p:nvSpPr>
          <p:cNvPr id="989203" name="Text Box 19"/>
          <p:cNvSpPr txBox="1">
            <a:spLocks noChangeArrowheads="1"/>
          </p:cNvSpPr>
          <p:nvPr/>
        </p:nvSpPr>
        <p:spPr bwMode="auto">
          <a:xfrm>
            <a:off x="4347633" y="4529138"/>
            <a:ext cx="268535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p>
        </p:txBody>
      </p:sp>
      <p:sp>
        <p:nvSpPr>
          <p:cNvPr id="989204" name="Text Box 20"/>
          <p:cNvSpPr txBox="1">
            <a:spLocks noChangeArrowheads="1"/>
          </p:cNvSpPr>
          <p:nvPr/>
        </p:nvSpPr>
        <p:spPr bwMode="auto">
          <a:xfrm>
            <a:off x="7059745" y="4529138"/>
            <a:ext cx="204414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64          .           </a:t>
            </a:r>
            <a:r>
              <a:rPr kumimoji="1" lang="en-US" altLang="zh-CN" b="1" dirty="0" smtClean="0">
                <a:solidFill>
                  <a:srgbClr val="0000CC"/>
                </a:solidFill>
                <a:latin typeface="+mn-lt"/>
                <a:ea typeface="黑体" pitchFamily="2" charset="-122"/>
              </a:rPr>
              <a:t>0</a:t>
            </a:r>
            <a:endParaRPr kumimoji="1" lang="en-US" altLang="zh-CN" b="1" dirty="0">
              <a:solidFill>
                <a:srgbClr val="0000CC"/>
              </a:solidFill>
              <a:latin typeface="+mn-lt"/>
              <a:ea typeface="黑体" pitchFamily="2" charset="-122"/>
            </a:endParaRPr>
          </a:p>
        </p:txBody>
      </p:sp>
      <p:sp>
        <p:nvSpPr>
          <p:cNvPr id="989205" name="Text Box 21"/>
          <p:cNvSpPr txBox="1">
            <a:spLocks noChangeArrowheads="1"/>
          </p:cNvSpPr>
          <p:nvPr/>
        </p:nvSpPr>
        <p:spPr bwMode="auto">
          <a:xfrm>
            <a:off x="7883525" y="3810000"/>
            <a:ext cx="114646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CC"/>
                </a:solidFill>
                <a:latin typeface="+mn-lt"/>
                <a:ea typeface="黑体" pitchFamily="2" charset="-122"/>
              </a:rPr>
              <a:t>. .          0</a:t>
            </a:r>
            <a:endParaRPr kumimoji="1" lang="en-US" altLang="zh-CN" b="1" dirty="0">
              <a:solidFill>
                <a:srgbClr val="0000CC"/>
              </a:solidFill>
              <a:latin typeface="+mn-lt"/>
              <a:ea typeface="黑体" pitchFamily="2" charset="-122"/>
            </a:endParaRPr>
          </a:p>
        </p:txBody>
      </p:sp>
      <p:sp>
        <p:nvSpPr>
          <p:cNvPr id="989206" name="Line 22"/>
          <p:cNvSpPr>
            <a:spLocks noChangeShapeType="1"/>
          </p:cNvSpPr>
          <p:nvPr/>
        </p:nvSpPr>
        <p:spPr bwMode="auto">
          <a:xfrm>
            <a:off x="5205810" y="3071814"/>
            <a:ext cx="0" cy="352425"/>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207" name="Rectangle 23"/>
          <p:cNvSpPr>
            <a:spLocks noChangeArrowheads="1"/>
          </p:cNvSpPr>
          <p:nvPr/>
        </p:nvSpPr>
        <p:spPr bwMode="auto">
          <a:xfrm>
            <a:off x="6531769" y="2433639"/>
            <a:ext cx="1497206" cy="33598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solidFill>
                  <a:srgbClr val="0000CC"/>
                </a:solidFill>
                <a:latin typeface="+mn-lt"/>
                <a:ea typeface="黑体" pitchFamily="2" charset="-122"/>
              </a:rPr>
              <a:t>0 1 0 0 1 0 0 0</a:t>
            </a:r>
          </a:p>
        </p:txBody>
      </p:sp>
      <p:sp>
        <p:nvSpPr>
          <p:cNvPr id="989208" name="Rectangle 24"/>
          <p:cNvSpPr>
            <a:spLocks noChangeArrowheads="1"/>
          </p:cNvSpPr>
          <p:nvPr/>
        </p:nvSpPr>
        <p:spPr bwMode="auto">
          <a:xfrm>
            <a:off x="3802460" y="2419351"/>
            <a:ext cx="5565246" cy="36036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209" name="Text Box 25"/>
          <p:cNvSpPr txBox="1">
            <a:spLocks noChangeArrowheads="1"/>
          </p:cNvSpPr>
          <p:nvPr/>
        </p:nvSpPr>
        <p:spPr bwMode="auto">
          <a:xfrm>
            <a:off x="4347633" y="2430463"/>
            <a:ext cx="242887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141       .        14   </a:t>
            </a:r>
            <a:r>
              <a:rPr kumimoji="1" lang="en-US" altLang="zh-CN" b="1" dirty="0" smtClean="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a:t>
            </a:r>
          </a:p>
        </p:txBody>
      </p:sp>
      <p:sp>
        <p:nvSpPr>
          <p:cNvPr id="989210" name="Text Box 26"/>
          <p:cNvSpPr txBox="1">
            <a:spLocks noChangeArrowheads="1"/>
          </p:cNvSpPr>
          <p:nvPr/>
        </p:nvSpPr>
        <p:spPr bwMode="auto">
          <a:xfrm>
            <a:off x="7859448" y="2430463"/>
            <a:ext cx="121058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b="1" dirty="0">
                <a:solidFill>
                  <a:srgbClr val="0000CC"/>
                </a:solidFill>
                <a:latin typeface="+mn-lt"/>
                <a:ea typeface="黑体" pitchFamily="2" charset="-122"/>
              </a:rPr>
              <a:t>.          </a:t>
            </a:r>
            <a:r>
              <a:rPr kumimoji="1" lang="en-US" altLang="zh-CN" b="1" dirty="0" smtClean="0">
                <a:solidFill>
                  <a:srgbClr val="0000CC"/>
                </a:solidFill>
                <a:latin typeface="+mn-lt"/>
                <a:ea typeface="黑体" pitchFamily="2" charset="-122"/>
              </a:rPr>
              <a:t> 24</a:t>
            </a:r>
            <a:endParaRPr kumimoji="1" lang="en-US" altLang="zh-CN" b="1" dirty="0">
              <a:solidFill>
                <a:srgbClr val="0000CC"/>
              </a:solidFill>
              <a:latin typeface="+mn-lt"/>
              <a:ea typeface="黑体" pitchFamily="2" charset="-122"/>
            </a:endParaRPr>
          </a:p>
        </p:txBody>
      </p:sp>
      <p:sp>
        <p:nvSpPr>
          <p:cNvPr id="989211" name="Rectangle 27"/>
          <p:cNvSpPr>
            <a:spLocks noChangeArrowheads="1"/>
          </p:cNvSpPr>
          <p:nvPr/>
        </p:nvSpPr>
        <p:spPr bwMode="auto">
          <a:xfrm>
            <a:off x="6922162" y="1795463"/>
            <a:ext cx="701675" cy="360362"/>
          </a:xfrm>
          <a:prstGeom prst="rect">
            <a:avLst/>
          </a:prstGeom>
          <a:noFill/>
          <a:ln w="5715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9212" name="Rectangle 28"/>
          <p:cNvSpPr>
            <a:spLocks noChangeArrowheads="1"/>
          </p:cNvSpPr>
          <p:nvPr/>
        </p:nvSpPr>
        <p:spPr bwMode="auto">
          <a:xfrm>
            <a:off x="344489" y="2419351"/>
            <a:ext cx="3400612"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(b) IP </a:t>
            </a:r>
            <a:r>
              <a:rPr kumimoji="1" lang="zh-CN" altLang="en-US" b="1">
                <a:latin typeface="+mn-lt"/>
                <a:ea typeface="黑体" pitchFamily="2" charset="-122"/>
              </a:rPr>
              <a:t>地址的第 </a:t>
            </a:r>
            <a:r>
              <a:rPr kumimoji="1" lang="en-US" altLang="zh-CN" b="1">
                <a:latin typeface="+mn-lt"/>
                <a:ea typeface="黑体" pitchFamily="2" charset="-122"/>
              </a:rPr>
              <a:t>3 </a:t>
            </a:r>
            <a:r>
              <a:rPr kumimoji="1" lang="zh-CN" altLang="en-US" b="1">
                <a:latin typeface="+mn-lt"/>
                <a:ea typeface="黑体" pitchFamily="2" charset="-122"/>
              </a:rPr>
              <a:t>字节是二进制</a:t>
            </a:r>
          </a:p>
        </p:txBody>
      </p:sp>
      <p:sp>
        <p:nvSpPr>
          <p:cNvPr id="989213" name="Rectangle 29"/>
          <p:cNvSpPr>
            <a:spLocks noChangeArrowheads="1"/>
          </p:cNvSpPr>
          <p:nvPr/>
        </p:nvSpPr>
        <p:spPr bwMode="auto">
          <a:xfrm>
            <a:off x="344488" y="3787776"/>
            <a:ext cx="3376566"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(d) IP </a:t>
            </a:r>
            <a:r>
              <a:rPr kumimoji="1" lang="zh-CN" altLang="en-US" b="1">
                <a:latin typeface="+mn-lt"/>
                <a:ea typeface="黑体" pitchFamily="2" charset="-122"/>
              </a:rPr>
              <a:t>地址与子网掩码逐位相与</a:t>
            </a:r>
          </a:p>
        </p:txBody>
      </p:sp>
      <p:sp>
        <p:nvSpPr>
          <p:cNvPr id="989214" name="Rectangle 30"/>
          <p:cNvSpPr>
            <a:spLocks noChangeArrowheads="1"/>
          </p:cNvSpPr>
          <p:nvPr/>
        </p:nvSpPr>
        <p:spPr bwMode="auto">
          <a:xfrm>
            <a:off x="344489" y="4532314"/>
            <a:ext cx="3550653"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b="1">
                <a:latin typeface="+mn-lt"/>
                <a:ea typeface="黑体" pitchFamily="2" charset="-122"/>
              </a:rPr>
              <a:t>(e) </a:t>
            </a:r>
            <a:r>
              <a:rPr kumimoji="1" lang="zh-CN" altLang="en-US" b="1">
                <a:latin typeface="+mn-lt"/>
                <a:ea typeface="黑体" pitchFamily="2" charset="-122"/>
              </a:rPr>
              <a:t>网络地址（点分十进制表示）</a:t>
            </a:r>
          </a:p>
        </p:txBody>
      </p:sp>
      <p:sp>
        <p:nvSpPr>
          <p:cNvPr id="989215" name="Text Box 31"/>
          <p:cNvSpPr txBox="1">
            <a:spLocks noChangeArrowheads="1"/>
          </p:cNvSpPr>
          <p:nvPr/>
        </p:nvSpPr>
        <p:spPr bwMode="auto">
          <a:xfrm>
            <a:off x="2135031" y="5085184"/>
            <a:ext cx="6316152" cy="1040285"/>
          </a:xfrm>
          <a:prstGeom prst="rect">
            <a:avLst/>
          </a:prstGeom>
          <a:solidFill>
            <a:srgbClr val="66FF66"/>
          </a:solidFill>
          <a:ln w="12700">
            <a:solidFill>
              <a:srgbClr val="333399"/>
            </a:solidFill>
            <a:miter lim="800000"/>
            <a:headEnd/>
            <a:tailEnd/>
          </a:ln>
          <a:effectLst>
            <a:outerShdw dist="35921" dir="2700000" algn="ctr" rotWithShape="0">
              <a:schemeClr val="bg2"/>
            </a:outerShdw>
          </a:effectLst>
        </p:spPr>
        <p:txBody>
          <a:bodyPr wrap="none">
            <a:spAutoFit/>
          </a:bodyPr>
          <a:lstStyle/>
          <a:p>
            <a:pPr algn="ctr">
              <a:lnSpc>
                <a:spcPct val="110000"/>
              </a:lnSpc>
            </a:pPr>
            <a:r>
              <a:rPr lang="zh-CN" altLang="en-US" sz="2800" b="1" dirty="0">
                <a:solidFill>
                  <a:srgbClr val="000099"/>
                </a:solidFill>
                <a:latin typeface="+mn-lt"/>
                <a:ea typeface="黑体" pitchFamily="2" charset="-122"/>
              </a:rPr>
              <a:t>不同的子网掩码得出</a:t>
            </a:r>
            <a:r>
              <a:rPr lang="zh-CN" altLang="en-US" sz="2800" b="1" dirty="0">
                <a:solidFill>
                  <a:srgbClr val="FF0000"/>
                </a:solidFill>
                <a:latin typeface="+mn-lt"/>
                <a:ea typeface="黑体" pitchFamily="2" charset="-122"/>
              </a:rPr>
              <a:t>相同</a:t>
            </a:r>
            <a:r>
              <a:rPr lang="zh-CN" altLang="en-US" sz="2800" b="1" dirty="0">
                <a:solidFill>
                  <a:srgbClr val="000099"/>
                </a:solidFill>
                <a:latin typeface="+mn-lt"/>
                <a:ea typeface="黑体" pitchFamily="2" charset="-122"/>
              </a:rPr>
              <a:t>的网络地址。</a:t>
            </a:r>
          </a:p>
          <a:p>
            <a:pPr algn="ctr">
              <a:lnSpc>
                <a:spcPct val="110000"/>
              </a:lnSpc>
            </a:pPr>
            <a:r>
              <a:rPr lang="zh-CN" altLang="en-US" sz="2800" b="1" dirty="0">
                <a:solidFill>
                  <a:srgbClr val="000099"/>
                </a:solidFill>
                <a:latin typeface="+mn-lt"/>
                <a:ea typeface="黑体" pitchFamily="2" charset="-122"/>
              </a:rPr>
              <a:t>但不同的掩码的效果是不同的。 </a:t>
            </a:r>
          </a:p>
        </p:txBody>
      </p:sp>
    </p:spTree>
    <p:extLst>
      <p:ext uri="{BB962C8B-B14F-4D97-AF65-F5344CB8AC3E}">
        <p14:creationId xmlns:p14="http://schemas.microsoft.com/office/powerpoint/2010/main" xmlns="" val="36556010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3" name="Rectangle 3"/>
          <p:cNvSpPr>
            <a:spLocks noGrp="1" noChangeArrowheads="1"/>
          </p:cNvSpPr>
          <p:nvPr>
            <p:ph type="title"/>
          </p:nvPr>
        </p:nvSpPr>
        <p:spPr/>
        <p:txBody>
          <a:bodyPr/>
          <a:lstStyle/>
          <a:p>
            <a:r>
              <a:rPr lang="en-US" altLang="zh-CN" sz="4000" dirty="0"/>
              <a:t>4.3.2  </a:t>
            </a:r>
            <a:r>
              <a:rPr lang="zh-CN" altLang="en-US" sz="4000" dirty="0"/>
              <a:t>使用</a:t>
            </a:r>
            <a:r>
              <a:rPr lang="zh-CN" altLang="en-US" sz="4000" dirty="0" smtClean="0"/>
              <a:t>子网</a:t>
            </a:r>
            <a:r>
              <a:rPr lang="zh-CN" altLang="en-US" sz="4000" dirty="0"/>
              <a:t>时分组的转发</a:t>
            </a:r>
          </a:p>
        </p:txBody>
      </p:sp>
      <p:sp>
        <p:nvSpPr>
          <p:cNvPr id="512002" name="Rectangle 2"/>
          <p:cNvSpPr>
            <a:spLocks noGrp="1" noChangeArrowheads="1"/>
          </p:cNvSpPr>
          <p:nvPr>
            <p:ph idx="1"/>
          </p:nvPr>
        </p:nvSpPr>
        <p:spPr/>
        <p:txBody>
          <a:bodyPr/>
          <a:lstStyle/>
          <a:p>
            <a:r>
              <a:rPr lang="zh-CN" altLang="en-US" dirty="0"/>
              <a:t>在不划分子网的两级 </a:t>
            </a:r>
            <a:r>
              <a:rPr lang="en-US" altLang="zh-CN" dirty="0"/>
              <a:t>IP </a:t>
            </a:r>
            <a:r>
              <a:rPr lang="zh-CN" altLang="en-US" dirty="0"/>
              <a:t>地址下，从 </a:t>
            </a:r>
            <a:r>
              <a:rPr lang="en-US" altLang="zh-CN" dirty="0"/>
              <a:t>IP </a:t>
            </a:r>
            <a:r>
              <a:rPr lang="zh-CN" altLang="en-US" dirty="0"/>
              <a:t>地址得出网络地址是个很简单的事。</a:t>
            </a:r>
          </a:p>
          <a:p>
            <a:r>
              <a:rPr lang="zh-CN" altLang="en-US" dirty="0"/>
              <a:t>但在划分子网的情况下，从 </a:t>
            </a:r>
            <a:r>
              <a:rPr lang="en-US" altLang="zh-CN" dirty="0"/>
              <a:t>IP </a:t>
            </a:r>
            <a:r>
              <a:rPr lang="zh-CN" altLang="en-US" dirty="0"/>
              <a:t>地址却不能唯一地得出网络地址来，这是因为网络地址取决于那个网络所采用的子网掩码，但</a:t>
            </a:r>
            <a:r>
              <a:rPr lang="zh-CN" altLang="en-US" dirty="0">
                <a:solidFill>
                  <a:srgbClr val="FF0000"/>
                </a:solidFill>
              </a:rPr>
              <a:t>数据报的首部并没有提供子网掩码的信息。</a:t>
            </a:r>
          </a:p>
          <a:p>
            <a:r>
              <a:rPr lang="zh-CN" altLang="en-US" dirty="0"/>
              <a:t>因此分组转发的算法也必须做相应的改动。 </a:t>
            </a:r>
          </a:p>
        </p:txBody>
      </p:sp>
    </p:spTree>
    <p:extLst>
      <p:ext uri="{BB962C8B-B14F-4D97-AF65-F5344CB8AC3E}">
        <p14:creationId xmlns:p14="http://schemas.microsoft.com/office/powerpoint/2010/main" xmlns="" val="259108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0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pPr algn="ctr"/>
            <a:r>
              <a:rPr lang="zh-CN" altLang="en-US" sz="3200" dirty="0"/>
              <a:t>在划分</a:t>
            </a:r>
            <a:r>
              <a:rPr lang="zh-CN" altLang="en-US" sz="3200" dirty="0" smtClean="0"/>
              <a:t>子网情况</a:t>
            </a:r>
            <a:r>
              <a:rPr lang="zh-CN" altLang="en-US" sz="3200" dirty="0"/>
              <a:t>下路由器转发分组的算法 </a:t>
            </a:r>
          </a:p>
        </p:txBody>
      </p:sp>
      <p:sp>
        <p:nvSpPr>
          <p:cNvPr id="3" name="内容占位符 2"/>
          <p:cNvSpPr>
            <a:spLocks noGrp="1"/>
          </p:cNvSpPr>
          <p:nvPr>
            <p:ph idx="1"/>
          </p:nvPr>
        </p:nvSpPr>
        <p:spPr/>
        <p:txBody>
          <a:bodyPr/>
          <a:lstStyle/>
          <a:p>
            <a:pPr marL="0" indent="0">
              <a:lnSpc>
                <a:spcPct val="100000"/>
              </a:lnSpc>
              <a:spcAft>
                <a:spcPct val="10000"/>
              </a:spcAft>
              <a:buNone/>
            </a:pPr>
            <a:r>
              <a:rPr lang="en-US" altLang="zh-CN" sz="2400" dirty="0"/>
              <a:t>(1) </a:t>
            </a:r>
            <a:r>
              <a:rPr lang="zh-CN" altLang="en-US" sz="2400" dirty="0"/>
              <a:t>从收到的分组的首部提取</a:t>
            </a:r>
            <a:r>
              <a:rPr lang="zh-CN" altLang="en-US" sz="2400" dirty="0">
                <a:solidFill>
                  <a:srgbClr val="FF0000"/>
                </a:solidFill>
              </a:rPr>
              <a:t>目的 </a:t>
            </a:r>
            <a:r>
              <a:rPr lang="en-US" altLang="zh-CN" sz="2400" dirty="0">
                <a:solidFill>
                  <a:srgbClr val="FF0000"/>
                </a:solidFill>
              </a:rPr>
              <a:t>IP </a:t>
            </a:r>
            <a:r>
              <a:rPr lang="zh-CN" altLang="en-US" sz="2400" dirty="0">
                <a:solidFill>
                  <a:srgbClr val="FF0000"/>
                </a:solidFill>
              </a:rPr>
              <a:t>地址 </a:t>
            </a:r>
            <a:r>
              <a:rPr lang="en-US" altLang="zh-CN" sz="2400" dirty="0">
                <a:solidFill>
                  <a:srgbClr val="FF0000"/>
                </a:solidFill>
              </a:rPr>
              <a:t>D</a:t>
            </a:r>
            <a:r>
              <a:rPr lang="zh-CN" altLang="en-US" sz="2400" dirty="0">
                <a:solidFill>
                  <a:srgbClr val="FF0000"/>
                </a:solidFill>
              </a:rPr>
              <a:t>。</a:t>
            </a:r>
          </a:p>
          <a:p>
            <a:pPr marL="0" indent="0">
              <a:lnSpc>
                <a:spcPct val="100000"/>
              </a:lnSpc>
              <a:buNone/>
            </a:pPr>
            <a:r>
              <a:rPr lang="en-US" altLang="zh-CN" sz="2400" dirty="0"/>
              <a:t>(2) </a:t>
            </a:r>
            <a:r>
              <a:rPr lang="zh-CN" altLang="en-US" sz="2400" dirty="0"/>
              <a:t>先用各网络的</a:t>
            </a:r>
            <a:r>
              <a:rPr lang="zh-CN" altLang="en-US" sz="2400" dirty="0">
                <a:solidFill>
                  <a:srgbClr val="FF0000"/>
                </a:solidFill>
              </a:rPr>
              <a:t>子网掩码和 </a:t>
            </a:r>
            <a:r>
              <a:rPr lang="en-US" altLang="zh-CN" sz="2400" i="1" dirty="0">
                <a:solidFill>
                  <a:srgbClr val="FF0000"/>
                </a:solidFill>
              </a:rPr>
              <a:t>D </a:t>
            </a:r>
            <a:r>
              <a:rPr lang="zh-CN" altLang="en-US" sz="2400" dirty="0">
                <a:solidFill>
                  <a:srgbClr val="FF0000"/>
                </a:solidFill>
              </a:rPr>
              <a:t>逐位相“与”</a:t>
            </a:r>
            <a:r>
              <a:rPr lang="zh-CN" altLang="en-US" sz="2400" dirty="0"/>
              <a:t>，看是否</a:t>
            </a:r>
            <a:r>
              <a:rPr lang="zh-CN" altLang="en-US" sz="2400" dirty="0" smtClean="0"/>
              <a:t>和相应</a:t>
            </a:r>
            <a:r>
              <a:rPr lang="zh-CN" altLang="en-US" sz="2400" dirty="0"/>
              <a:t>的</a:t>
            </a:r>
            <a:r>
              <a:rPr lang="zh-CN" altLang="en-US" sz="2400" dirty="0" smtClean="0"/>
              <a:t>网</a:t>
            </a:r>
            <a:endParaRPr lang="en-US" altLang="zh-CN" sz="2400" dirty="0" smtClean="0"/>
          </a:p>
          <a:p>
            <a:pPr marL="0" indent="0">
              <a:lnSpc>
                <a:spcPct val="100000"/>
              </a:lnSpc>
              <a:buNone/>
            </a:pPr>
            <a:r>
              <a:rPr lang="en-US" altLang="zh-CN" sz="2400" dirty="0"/>
              <a:t> </a:t>
            </a:r>
            <a:r>
              <a:rPr lang="en-US" altLang="zh-CN" sz="2400" dirty="0" smtClean="0"/>
              <a:t>    </a:t>
            </a:r>
            <a:r>
              <a:rPr lang="zh-CN" altLang="en-US" sz="2400" dirty="0" smtClean="0"/>
              <a:t>络</a:t>
            </a:r>
            <a:r>
              <a:rPr lang="zh-CN" altLang="en-US" sz="2400" dirty="0"/>
              <a:t>地址匹配。若匹配，则将分组直接</a:t>
            </a:r>
            <a:r>
              <a:rPr lang="zh-CN" altLang="en-US" sz="2400" dirty="0">
                <a:solidFill>
                  <a:srgbClr val="FF0000"/>
                </a:solidFill>
              </a:rPr>
              <a:t>交付。</a:t>
            </a:r>
            <a:r>
              <a:rPr lang="zh-CN" altLang="en-US" sz="2400" dirty="0" smtClean="0"/>
              <a:t>否则</a:t>
            </a:r>
            <a:r>
              <a:rPr lang="zh-CN" altLang="en-US" sz="2400" dirty="0"/>
              <a:t>就是间接交付</a:t>
            </a:r>
            <a:r>
              <a:rPr lang="zh-CN" altLang="en-US" sz="2400" dirty="0" smtClean="0"/>
              <a:t>，</a:t>
            </a:r>
            <a:endParaRPr lang="en-US" altLang="zh-CN" sz="2400" dirty="0" smtClean="0"/>
          </a:p>
          <a:p>
            <a:pPr marL="0" indent="0">
              <a:lnSpc>
                <a:spcPct val="100000"/>
              </a:lnSpc>
              <a:buNone/>
            </a:pPr>
            <a:r>
              <a:rPr lang="en-US" altLang="zh-CN" sz="2400" dirty="0"/>
              <a:t> </a:t>
            </a:r>
            <a:r>
              <a:rPr lang="en-US" altLang="zh-CN" sz="2400" dirty="0" smtClean="0"/>
              <a:t>    </a:t>
            </a:r>
            <a:r>
              <a:rPr lang="zh-CN" altLang="en-US" sz="2400" dirty="0" smtClean="0"/>
              <a:t>执行 </a:t>
            </a:r>
            <a:r>
              <a:rPr lang="en-US" altLang="zh-CN" sz="2400" dirty="0" smtClean="0"/>
              <a:t>(</a:t>
            </a:r>
            <a:r>
              <a:rPr lang="en-US" altLang="zh-CN" sz="2400" dirty="0"/>
              <a:t>3)</a:t>
            </a:r>
            <a:r>
              <a:rPr lang="zh-CN" altLang="en-US" sz="2400" dirty="0"/>
              <a:t>。</a:t>
            </a:r>
          </a:p>
          <a:p>
            <a:pPr marL="0" indent="0">
              <a:lnSpc>
                <a:spcPct val="100000"/>
              </a:lnSpc>
              <a:buNone/>
            </a:pPr>
            <a:r>
              <a:rPr lang="en-US" altLang="zh-CN" sz="2400" dirty="0"/>
              <a:t>(3) </a:t>
            </a:r>
            <a:r>
              <a:rPr lang="zh-CN" altLang="en-US" sz="2400" dirty="0"/>
              <a:t>若路由表中有目的地址为 </a:t>
            </a:r>
            <a:r>
              <a:rPr lang="en-US" altLang="zh-CN" sz="2400" i="1" dirty="0"/>
              <a:t>D </a:t>
            </a:r>
            <a:r>
              <a:rPr lang="zh-CN" altLang="en-US" sz="2400" dirty="0"/>
              <a:t>的</a:t>
            </a:r>
            <a:r>
              <a:rPr lang="zh-CN" altLang="en-US" sz="2400" dirty="0">
                <a:solidFill>
                  <a:srgbClr val="FF0000"/>
                </a:solidFill>
              </a:rPr>
              <a:t>特定主机路由</a:t>
            </a:r>
            <a:r>
              <a:rPr lang="zh-CN" altLang="en-US" sz="2400" dirty="0"/>
              <a:t>，则</a:t>
            </a:r>
            <a:r>
              <a:rPr lang="zh-CN" altLang="en-US" sz="2400" dirty="0" smtClean="0"/>
              <a:t>将分组</a:t>
            </a:r>
            <a:r>
              <a:rPr lang="zh-CN" altLang="en-US" sz="2400" dirty="0"/>
              <a:t>传送</a:t>
            </a:r>
            <a:r>
              <a:rPr lang="zh-CN" altLang="en-US" sz="2400" dirty="0" smtClean="0"/>
              <a:t>给</a:t>
            </a:r>
            <a:endParaRPr lang="en-US" altLang="zh-CN" sz="2400" dirty="0" smtClean="0"/>
          </a:p>
          <a:p>
            <a:pPr marL="0" indent="0">
              <a:lnSpc>
                <a:spcPct val="100000"/>
              </a:lnSpc>
              <a:buNone/>
            </a:pPr>
            <a:r>
              <a:rPr lang="en-US" altLang="zh-CN" sz="2400" dirty="0"/>
              <a:t> </a:t>
            </a:r>
            <a:r>
              <a:rPr lang="en-US" altLang="zh-CN" sz="2400" dirty="0" smtClean="0"/>
              <a:t>     </a:t>
            </a:r>
            <a:r>
              <a:rPr lang="zh-CN" altLang="en-US" sz="2400" dirty="0" smtClean="0"/>
              <a:t>指明</a:t>
            </a:r>
            <a:r>
              <a:rPr lang="zh-CN" altLang="en-US" sz="2400" dirty="0"/>
              <a:t>的下一跳路由器；否则，</a:t>
            </a:r>
            <a:r>
              <a:rPr lang="zh-CN" altLang="en-US" sz="2400" dirty="0" smtClean="0"/>
              <a:t>执行 </a:t>
            </a:r>
            <a:r>
              <a:rPr lang="en-US" altLang="zh-CN" sz="2400" dirty="0" smtClean="0"/>
              <a:t>(</a:t>
            </a:r>
            <a:r>
              <a:rPr lang="en-US" altLang="zh-CN" sz="2400" dirty="0"/>
              <a:t>4)</a:t>
            </a:r>
            <a:r>
              <a:rPr lang="zh-CN" altLang="en-US" sz="2400" dirty="0"/>
              <a:t>。</a:t>
            </a:r>
          </a:p>
          <a:p>
            <a:pPr marL="449263" indent="-449263">
              <a:lnSpc>
                <a:spcPct val="100000"/>
              </a:lnSpc>
              <a:buNone/>
            </a:pPr>
            <a:r>
              <a:rPr lang="en-US" altLang="zh-CN" sz="2400" dirty="0"/>
              <a:t>(4) </a:t>
            </a:r>
            <a:r>
              <a:rPr lang="zh-CN" altLang="en-US" sz="2400" dirty="0"/>
              <a:t>对路由表中的每</a:t>
            </a:r>
            <a:r>
              <a:rPr lang="zh-CN" altLang="en-US" sz="2400" dirty="0" smtClean="0"/>
              <a:t>一行，将</a:t>
            </a:r>
            <a:r>
              <a:rPr lang="zh-CN" altLang="en-US" sz="2400" dirty="0" smtClean="0">
                <a:solidFill>
                  <a:srgbClr val="FF0000"/>
                </a:solidFill>
              </a:rPr>
              <a:t>子网</a:t>
            </a:r>
            <a:r>
              <a:rPr lang="zh-CN" altLang="en-US" sz="2400" dirty="0">
                <a:solidFill>
                  <a:srgbClr val="FF0000"/>
                </a:solidFill>
              </a:rPr>
              <a:t>掩码和 </a:t>
            </a:r>
            <a:r>
              <a:rPr lang="en-US" altLang="zh-CN" sz="2400" i="1" dirty="0">
                <a:solidFill>
                  <a:srgbClr val="FF0000"/>
                </a:solidFill>
              </a:rPr>
              <a:t>D </a:t>
            </a:r>
            <a:r>
              <a:rPr lang="zh-CN" altLang="en-US" sz="2400" dirty="0">
                <a:solidFill>
                  <a:srgbClr val="FF0000"/>
                </a:solidFill>
              </a:rPr>
              <a:t>逐位相</a:t>
            </a:r>
            <a:r>
              <a:rPr lang="zh-CN" altLang="en-US" sz="2400" dirty="0" smtClean="0">
                <a:solidFill>
                  <a:srgbClr val="FF0000"/>
                </a:solidFill>
              </a:rPr>
              <a:t>“与”</a:t>
            </a:r>
            <a:r>
              <a:rPr lang="zh-CN" altLang="en-US" sz="2400" dirty="0">
                <a:solidFill>
                  <a:srgbClr val="FF0000"/>
                </a:solidFill>
              </a:rPr>
              <a:t>。</a:t>
            </a:r>
            <a:r>
              <a:rPr lang="zh-CN" altLang="en-US" sz="2400" dirty="0" smtClean="0"/>
              <a:t>若结果</a:t>
            </a:r>
            <a:r>
              <a:rPr lang="zh-CN" altLang="en-US" sz="2400" dirty="0"/>
              <a:t>与该行的目的网络</a:t>
            </a:r>
            <a:r>
              <a:rPr lang="zh-CN" altLang="en-US" sz="2400" dirty="0" smtClean="0"/>
              <a:t>地址匹配</a:t>
            </a:r>
            <a:r>
              <a:rPr lang="zh-CN" altLang="en-US" sz="2400" dirty="0"/>
              <a:t>，则将分组</a:t>
            </a:r>
            <a:r>
              <a:rPr lang="zh-CN" altLang="en-US" sz="2400" dirty="0" smtClean="0"/>
              <a:t>传送给</a:t>
            </a:r>
            <a:r>
              <a:rPr lang="zh-CN" altLang="en-US" sz="2400" dirty="0"/>
              <a:t>该行指明的下一跳路由器；否则，</a:t>
            </a:r>
            <a:r>
              <a:rPr lang="zh-CN" altLang="en-US" sz="2400" dirty="0" smtClean="0"/>
              <a:t>执行 </a:t>
            </a:r>
            <a:r>
              <a:rPr lang="en-US" altLang="zh-CN" sz="2400" dirty="0" smtClean="0"/>
              <a:t>(</a:t>
            </a:r>
            <a:r>
              <a:rPr lang="en-US" altLang="zh-CN" sz="2400" dirty="0"/>
              <a:t>5)</a:t>
            </a:r>
            <a:r>
              <a:rPr lang="zh-CN" altLang="en-US" sz="2400" dirty="0"/>
              <a:t>。</a:t>
            </a:r>
          </a:p>
          <a:p>
            <a:pPr marL="0" indent="0">
              <a:lnSpc>
                <a:spcPct val="100000"/>
              </a:lnSpc>
              <a:buNone/>
            </a:pPr>
            <a:r>
              <a:rPr lang="en-US" altLang="zh-CN" sz="2400" dirty="0"/>
              <a:t>(5) </a:t>
            </a:r>
            <a:r>
              <a:rPr lang="zh-CN" altLang="en-US" sz="2400" dirty="0"/>
              <a:t>若路由表中有一个</a:t>
            </a:r>
            <a:r>
              <a:rPr lang="zh-CN" altLang="en-US" sz="2400" dirty="0">
                <a:solidFill>
                  <a:srgbClr val="FF0000"/>
                </a:solidFill>
              </a:rPr>
              <a:t>默认路由，</a:t>
            </a:r>
            <a:r>
              <a:rPr lang="zh-CN" altLang="en-US" sz="2400" dirty="0"/>
              <a:t>则将分组传送给路由</a:t>
            </a:r>
            <a:r>
              <a:rPr lang="zh-CN" altLang="en-US" sz="2400" dirty="0" smtClean="0"/>
              <a:t>表中</a:t>
            </a:r>
            <a:r>
              <a:rPr lang="zh-CN" altLang="en-US" sz="2400" dirty="0"/>
              <a:t>所</a:t>
            </a:r>
            <a:r>
              <a:rPr lang="zh-CN" altLang="en-US" sz="2400" dirty="0" smtClean="0"/>
              <a:t>指明</a:t>
            </a:r>
            <a:endParaRPr lang="en-US" altLang="zh-CN" sz="2400" dirty="0" smtClean="0"/>
          </a:p>
          <a:p>
            <a:pPr marL="0" indent="0">
              <a:lnSpc>
                <a:spcPct val="100000"/>
              </a:lnSpc>
              <a:buNone/>
            </a:pPr>
            <a:r>
              <a:rPr lang="en-US" altLang="zh-CN" sz="2400" dirty="0"/>
              <a:t> </a:t>
            </a:r>
            <a:r>
              <a:rPr lang="en-US" altLang="zh-CN" sz="2400" dirty="0" smtClean="0"/>
              <a:t>    </a:t>
            </a:r>
            <a:r>
              <a:rPr lang="zh-CN" altLang="en-US" sz="2400" dirty="0" smtClean="0"/>
              <a:t>的</a:t>
            </a:r>
            <a:r>
              <a:rPr lang="zh-CN" altLang="en-US" sz="2400" dirty="0"/>
              <a:t>默认路由器；否则，</a:t>
            </a:r>
            <a:r>
              <a:rPr lang="zh-CN" altLang="en-US" sz="2400" dirty="0" smtClean="0"/>
              <a:t>执行 </a:t>
            </a:r>
            <a:r>
              <a:rPr lang="en-US" altLang="zh-CN" sz="2400" dirty="0" smtClean="0"/>
              <a:t>(</a:t>
            </a:r>
            <a:r>
              <a:rPr lang="en-US" altLang="zh-CN" sz="2400" dirty="0"/>
              <a:t>6)</a:t>
            </a:r>
            <a:r>
              <a:rPr lang="zh-CN" altLang="en-US" sz="2400" dirty="0"/>
              <a:t>。</a:t>
            </a:r>
          </a:p>
          <a:p>
            <a:pPr marL="0" indent="0">
              <a:lnSpc>
                <a:spcPct val="100000"/>
              </a:lnSpc>
              <a:buNone/>
            </a:pPr>
            <a:r>
              <a:rPr lang="en-US" altLang="zh-CN" sz="2400" dirty="0"/>
              <a:t>(6) </a:t>
            </a:r>
            <a:r>
              <a:rPr lang="zh-CN" altLang="en-US" sz="2400" dirty="0"/>
              <a:t>报告转发分组出错</a:t>
            </a:r>
            <a:r>
              <a:rPr lang="zh-CN" altLang="en-US" sz="2400" dirty="0" smtClean="0"/>
              <a:t>。</a:t>
            </a:r>
            <a:endParaRPr lang="zh-CN" altLang="en-US" sz="2400" dirty="0"/>
          </a:p>
        </p:txBody>
      </p:sp>
    </p:spTree>
    <p:extLst>
      <p:ext uri="{BB962C8B-B14F-4D97-AF65-F5344CB8AC3E}">
        <p14:creationId xmlns:p14="http://schemas.microsoft.com/office/powerpoint/2010/main" xmlns="" val="2287468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本章重点</a:t>
            </a:r>
          </a:p>
        </p:txBody>
      </p:sp>
      <p:sp>
        <p:nvSpPr>
          <p:cNvPr id="7171" name="Rectangle 3"/>
          <p:cNvSpPr>
            <a:spLocks noGrp="1" noChangeArrowheads="1"/>
          </p:cNvSpPr>
          <p:nvPr>
            <p:ph idx="1"/>
          </p:nvPr>
        </p:nvSpPr>
        <p:spPr/>
        <p:txBody>
          <a:bodyPr/>
          <a:lstStyle/>
          <a:p>
            <a:pPr eaLnBrk="1" hangingPunct="1"/>
            <a:r>
              <a:rPr lang="zh-CN" altLang="en-US" smtClean="0"/>
              <a:t>虚拟互连网络的概念</a:t>
            </a:r>
            <a:endParaRPr lang="en-US" altLang="zh-CN" smtClean="0"/>
          </a:p>
          <a:p>
            <a:pPr eaLnBrk="1" hangingPunct="1"/>
            <a:r>
              <a:rPr lang="en-US" altLang="zh-CN" smtClean="0"/>
              <a:t>IP</a:t>
            </a:r>
            <a:r>
              <a:rPr lang="zh-CN" altLang="en-US" smtClean="0"/>
              <a:t>地址和物理地址的关系（</a:t>
            </a:r>
            <a:r>
              <a:rPr lang="en-US" altLang="zh-CN" smtClean="0"/>
              <a:t>ARP</a:t>
            </a:r>
            <a:r>
              <a:rPr lang="zh-CN" altLang="en-US" smtClean="0"/>
              <a:t>和</a:t>
            </a:r>
            <a:r>
              <a:rPr lang="en-US" altLang="zh-CN" smtClean="0"/>
              <a:t>RARP</a:t>
            </a:r>
            <a:r>
              <a:rPr lang="zh-CN" altLang="en-US" smtClean="0"/>
              <a:t>工作原理）</a:t>
            </a:r>
            <a:endParaRPr lang="en-US" altLang="zh-CN" smtClean="0"/>
          </a:p>
          <a:p>
            <a:pPr eaLnBrk="1" hangingPunct="1"/>
            <a:r>
              <a:rPr lang="zh-CN" altLang="en-US" smtClean="0"/>
              <a:t>传统的</a:t>
            </a:r>
            <a:r>
              <a:rPr lang="en-US" altLang="zh-CN" smtClean="0"/>
              <a:t>IP</a:t>
            </a:r>
            <a:r>
              <a:rPr lang="zh-CN" altLang="en-US" smtClean="0"/>
              <a:t>地址分类和无分类域间路由选择</a:t>
            </a:r>
            <a:r>
              <a:rPr lang="en-US" altLang="zh-CN" smtClean="0"/>
              <a:t>CIDR</a:t>
            </a:r>
          </a:p>
          <a:p>
            <a:pPr eaLnBrk="1" hangingPunct="1"/>
            <a:r>
              <a:rPr lang="en-US" altLang="zh-CN" smtClean="0"/>
              <a:t>IP</a:t>
            </a:r>
            <a:r>
              <a:rPr lang="zh-CN" altLang="en-US" smtClean="0"/>
              <a:t>数据报的格式及</a:t>
            </a:r>
            <a:r>
              <a:rPr lang="en-US" altLang="zh-CN" smtClean="0"/>
              <a:t>IP</a:t>
            </a:r>
            <a:r>
              <a:rPr lang="zh-CN" altLang="en-US" smtClean="0"/>
              <a:t>协议的功能</a:t>
            </a:r>
            <a:endParaRPr lang="en-US" altLang="zh-CN" smtClean="0"/>
          </a:p>
          <a:p>
            <a:pPr eaLnBrk="1" hangingPunct="1"/>
            <a:r>
              <a:rPr lang="zh-CN" altLang="en-US" smtClean="0"/>
              <a:t>路由选择协议的工作原理</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Freeform 2"/>
          <p:cNvSpPr>
            <a:spLocks/>
          </p:cNvSpPr>
          <p:nvPr/>
        </p:nvSpPr>
        <p:spPr bwMode="auto">
          <a:xfrm>
            <a:off x="2924166" y="2044701"/>
            <a:ext cx="1821260" cy="1819275"/>
          </a:xfrm>
          <a:custGeom>
            <a:avLst/>
            <a:gdLst>
              <a:gd name="T0" fmla="*/ 5 w 1059"/>
              <a:gd name="T1" fmla="*/ 1146 h 1146"/>
              <a:gd name="T2" fmla="*/ 1048 w 1059"/>
              <a:gd name="T3" fmla="*/ 0 h 1146"/>
              <a:gd name="T4" fmla="*/ 1059 w 1059"/>
              <a:gd name="T5" fmla="*/ 880 h 1146"/>
              <a:gd name="T6" fmla="*/ 0 w 1059"/>
              <a:gd name="T7" fmla="*/ 1111 h 1146"/>
            </a:gdLst>
            <a:ahLst/>
            <a:cxnLst>
              <a:cxn ang="0">
                <a:pos x="T0" y="T1"/>
              </a:cxn>
              <a:cxn ang="0">
                <a:pos x="T2" y="T3"/>
              </a:cxn>
              <a:cxn ang="0">
                <a:pos x="T4" y="T5"/>
              </a:cxn>
              <a:cxn ang="0">
                <a:pos x="T6" y="T7"/>
              </a:cxn>
            </a:cxnLst>
            <a:rect l="0" t="0" r="r" b="b"/>
            <a:pathLst>
              <a:path w="1059" h="1146">
                <a:moveTo>
                  <a:pt x="5" y="1146"/>
                </a:moveTo>
                <a:lnTo>
                  <a:pt x="1048" y="0"/>
                </a:lnTo>
                <a:lnTo>
                  <a:pt x="1059" y="880"/>
                </a:lnTo>
                <a:lnTo>
                  <a:pt x="0" y="1111"/>
                </a:lnTo>
              </a:path>
            </a:pathLst>
          </a:custGeom>
          <a:gradFill rotWithShape="1">
            <a:gsLst>
              <a:gs pos="0">
                <a:schemeClr val="bg1">
                  <a:lumMod val="65000"/>
                </a:schemeClr>
              </a:gs>
              <a:gs pos="100000">
                <a:srgbClr val="FFFF00"/>
              </a:gs>
            </a:gsLst>
            <a:lin ang="0" scaled="1"/>
          </a:gradFill>
          <a:ln>
            <a:noFill/>
          </a:ln>
          <a:effectLst/>
        </p:spPr>
        <p:txBody>
          <a:bodyPr/>
          <a:lstStyle/>
          <a:p>
            <a:endParaRPr lang="zh-CN" altLang="en-US" b="1">
              <a:solidFill>
                <a:srgbClr val="000099"/>
              </a:solidFill>
              <a:latin typeface="+mn-lt"/>
              <a:ea typeface="黑体" pitchFamily="2" charset="-122"/>
            </a:endParaRPr>
          </a:p>
        </p:txBody>
      </p:sp>
      <p:sp>
        <p:nvSpPr>
          <p:cNvPr id="513028" name="Text Box 4"/>
          <p:cNvSpPr txBox="1">
            <a:spLocks noChangeArrowheads="1"/>
          </p:cNvSpPr>
          <p:nvPr/>
        </p:nvSpPr>
        <p:spPr bwMode="auto">
          <a:xfrm>
            <a:off x="2924166" y="3127376"/>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graphicFrame>
        <p:nvGraphicFramePr>
          <p:cNvPr id="513029" name="Group 5"/>
          <p:cNvGraphicFramePr>
            <a:graphicFrameLocks noGrp="1"/>
          </p:cNvGraphicFramePr>
          <p:nvPr>
            <p:extLst>
              <p:ext uri="{D42A27DB-BD31-4B8C-83A1-F6EECF244321}">
                <p14:modId xmlns:p14="http://schemas.microsoft.com/office/powerpoint/2010/main" xmlns="" val="3848557789"/>
              </p:ext>
            </p:extLst>
          </p:nvPr>
        </p:nvGraphicFramePr>
        <p:xfrm>
          <a:off x="4745426" y="2052639"/>
          <a:ext cx="5032110" cy="1376553"/>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255.255.255.0</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R</a:t>
                      </a:r>
                      <a:r>
                        <a:rPr kumimoji="0" lang="en-US" altLang="zh-CN" sz="1800" b="1" i="0" u="none" strike="noStrike" cap="none" normalizeH="0" baseline="-25000" dirty="0" smtClean="0">
                          <a:ln>
                            <a:noFill/>
                          </a:ln>
                          <a:solidFill>
                            <a:srgbClr val="000099"/>
                          </a:solidFill>
                          <a:effectLst/>
                          <a:latin typeface="+mn-lt"/>
                          <a:ea typeface="黑体" pitchFamily="2" charset="-122"/>
                        </a:rPr>
                        <a:t>2</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513043" name="Line 19"/>
          <p:cNvSpPr>
            <a:spLocks noChangeShapeType="1"/>
          </p:cNvSpPr>
          <p:nvPr/>
        </p:nvSpPr>
        <p:spPr bwMode="auto">
          <a:xfrm>
            <a:off x="2894930" y="31051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44" name="Line 20"/>
          <p:cNvSpPr>
            <a:spLocks noChangeShapeType="1"/>
          </p:cNvSpPr>
          <p:nvPr/>
        </p:nvSpPr>
        <p:spPr bwMode="auto">
          <a:xfrm>
            <a:off x="502699" y="308768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45" name="Line 21"/>
          <p:cNvSpPr>
            <a:spLocks noChangeShapeType="1"/>
          </p:cNvSpPr>
          <p:nvPr/>
        </p:nvSpPr>
        <p:spPr bwMode="auto">
          <a:xfrm flipV="1">
            <a:off x="267088" y="3105151"/>
            <a:ext cx="4380309" cy="31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46" name="Line 22"/>
          <p:cNvSpPr>
            <a:spLocks noChangeShapeType="1"/>
          </p:cNvSpPr>
          <p:nvPr/>
        </p:nvSpPr>
        <p:spPr bwMode="auto">
          <a:xfrm>
            <a:off x="1204374" y="253523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513047" name="Picture 2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8637" y="2276476"/>
            <a:ext cx="431668" cy="47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3048" name="Text Box 24"/>
          <p:cNvSpPr txBox="1">
            <a:spLocks noChangeArrowheads="1"/>
          </p:cNvSpPr>
          <p:nvPr/>
        </p:nvSpPr>
        <p:spPr bwMode="auto">
          <a:xfrm>
            <a:off x="435627" y="1922463"/>
            <a:ext cx="158889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a:t>
            </a:r>
          </a:p>
        </p:txBody>
      </p:sp>
      <p:sp>
        <p:nvSpPr>
          <p:cNvPr id="513049" name="Text Box 25"/>
          <p:cNvSpPr txBox="1">
            <a:spLocks noChangeArrowheads="1"/>
          </p:cNvSpPr>
          <p:nvPr/>
        </p:nvSpPr>
        <p:spPr bwMode="auto">
          <a:xfrm>
            <a:off x="227498" y="2205038"/>
            <a:ext cx="87716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黑体" pitchFamily="2" charset="-122"/>
              </a:rPr>
              <a:t>源主机</a:t>
            </a:r>
          </a:p>
          <a:p>
            <a:pPr algn="ct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513051" name="Line 27"/>
          <p:cNvSpPr>
            <a:spLocks noChangeShapeType="1"/>
          </p:cNvSpPr>
          <p:nvPr/>
        </p:nvSpPr>
        <p:spPr bwMode="auto">
          <a:xfrm>
            <a:off x="1926686" y="5011738"/>
            <a:ext cx="1720" cy="70326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52" name="Line 28"/>
          <p:cNvSpPr>
            <a:spLocks noChangeShapeType="1"/>
          </p:cNvSpPr>
          <p:nvPr/>
        </p:nvSpPr>
        <p:spPr bwMode="auto">
          <a:xfrm>
            <a:off x="6831532"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53" name="Line 29"/>
          <p:cNvSpPr>
            <a:spLocks noChangeShapeType="1"/>
          </p:cNvSpPr>
          <p:nvPr/>
        </p:nvSpPr>
        <p:spPr bwMode="auto">
          <a:xfrm>
            <a:off x="1065072" y="5708651"/>
            <a:ext cx="1719" cy="5699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54" name="Line 30"/>
          <p:cNvSpPr>
            <a:spLocks noChangeShapeType="1"/>
          </p:cNvSpPr>
          <p:nvPr/>
        </p:nvSpPr>
        <p:spPr bwMode="auto">
          <a:xfrm>
            <a:off x="1926686" y="4400551"/>
            <a:ext cx="1720" cy="7032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55" name="Line 31"/>
          <p:cNvSpPr>
            <a:spLocks noChangeShapeType="1"/>
          </p:cNvSpPr>
          <p:nvPr/>
        </p:nvSpPr>
        <p:spPr bwMode="auto">
          <a:xfrm>
            <a:off x="2901809" y="36766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513056"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75894" y="6018214"/>
            <a:ext cx="431667" cy="471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3057" name="Picture 3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5687" y="3413125"/>
            <a:ext cx="431668"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13058" name="Group 34"/>
          <p:cNvGrpSpPr>
            <a:grpSpLocks/>
          </p:cNvGrpSpPr>
          <p:nvPr/>
        </p:nvGrpSpPr>
        <p:grpSpPr bwMode="auto">
          <a:xfrm>
            <a:off x="2619763" y="3459164"/>
            <a:ext cx="663840" cy="460375"/>
            <a:chOff x="864" y="1824"/>
            <a:chExt cx="432" cy="288"/>
          </a:xfrm>
        </p:grpSpPr>
        <p:pic>
          <p:nvPicPr>
            <p:cNvPr id="513059" name="Picture 3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13060" name="Picture 3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pic>
        <p:nvPicPr>
          <p:cNvPr id="513061"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52674" y="4779964"/>
            <a:ext cx="431668" cy="471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3062" name="Line 38"/>
          <p:cNvSpPr>
            <a:spLocks noChangeShapeType="1"/>
          </p:cNvSpPr>
          <p:nvPr/>
        </p:nvSpPr>
        <p:spPr bwMode="auto">
          <a:xfrm>
            <a:off x="1175138" y="4379914"/>
            <a:ext cx="7527528" cy="15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63" name="Line 39"/>
          <p:cNvSpPr>
            <a:spLocks noChangeShapeType="1"/>
          </p:cNvSpPr>
          <p:nvPr/>
        </p:nvSpPr>
        <p:spPr bwMode="auto">
          <a:xfrm>
            <a:off x="726272" y="5729289"/>
            <a:ext cx="8488892" cy="15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64" name="Text Box 40"/>
          <p:cNvSpPr txBox="1">
            <a:spLocks noChangeArrowheads="1"/>
          </p:cNvSpPr>
          <p:nvPr/>
        </p:nvSpPr>
        <p:spPr bwMode="auto">
          <a:xfrm>
            <a:off x="1071950" y="3890963"/>
            <a:ext cx="170591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128.30.33.130</a:t>
            </a:r>
          </a:p>
        </p:txBody>
      </p:sp>
      <p:grpSp>
        <p:nvGrpSpPr>
          <p:cNvPr id="513065" name="Group 41"/>
          <p:cNvGrpSpPr>
            <a:grpSpLocks/>
          </p:cNvGrpSpPr>
          <p:nvPr/>
        </p:nvGrpSpPr>
        <p:grpSpPr bwMode="auto">
          <a:xfrm>
            <a:off x="3319718" y="1628775"/>
            <a:ext cx="5945319" cy="2278063"/>
            <a:chOff x="1836" y="1026"/>
            <a:chExt cx="3457" cy="1435"/>
          </a:xfrm>
        </p:grpSpPr>
        <p:sp>
          <p:nvSpPr>
            <p:cNvPr id="513066" name="Text Box 42"/>
            <p:cNvSpPr txBox="1">
              <a:spLocks noChangeArrowheads="1"/>
            </p:cNvSpPr>
            <p:nvPr/>
          </p:nvSpPr>
          <p:spPr bwMode="auto">
            <a:xfrm>
              <a:off x="2894" y="1026"/>
              <a:ext cx="239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990000"/>
                  </a:solidFill>
                  <a:latin typeface="+mn-lt"/>
                  <a:ea typeface="黑体" pitchFamily="2" charset="-122"/>
                </a:rPr>
                <a:t>R</a:t>
              </a:r>
              <a:r>
                <a:rPr kumimoji="1" lang="en-US" altLang="zh-CN" sz="2000" b="1" baseline="-25000">
                  <a:solidFill>
                    <a:srgbClr val="990000"/>
                  </a:solidFill>
                  <a:latin typeface="+mn-lt"/>
                  <a:ea typeface="黑体" pitchFamily="2" charset="-122"/>
                </a:rPr>
                <a:t>1</a:t>
              </a:r>
              <a:r>
                <a:rPr kumimoji="1" lang="en-US" altLang="zh-CN" sz="2000" b="1">
                  <a:solidFill>
                    <a:srgbClr val="990000"/>
                  </a:solidFill>
                  <a:latin typeface="+mn-lt"/>
                  <a:ea typeface="黑体" pitchFamily="2" charset="-122"/>
                </a:rPr>
                <a:t> </a:t>
              </a:r>
              <a:r>
                <a:rPr kumimoji="1" lang="zh-CN" altLang="en-US" sz="2000" b="1">
                  <a:solidFill>
                    <a:srgbClr val="990000"/>
                  </a:solidFill>
                  <a:latin typeface="+mn-lt"/>
                  <a:ea typeface="黑体" pitchFamily="2" charset="-122"/>
                </a:rPr>
                <a:t>的路由表（未给出默认路由器）</a:t>
              </a:r>
              <a:endParaRPr kumimoji="1" lang="zh-CN" altLang="en-US" sz="2000" b="1" baseline="-25000">
                <a:solidFill>
                  <a:srgbClr val="990000"/>
                </a:solidFill>
                <a:latin typeface="+mn-lt"/>
                <a:ea typeface="黑体" pitchFamily="2" charset="-122"/>
              </a:endParaRPr>
            </a:p>
          </p:txBody>
        </p:sp>
        <p:sp>
          <p:nvSpPr>
            <p:cNvPr id="513067" name="Text Box 43"/>
            <p:cNvSpPr txBox="1">
              <a:spLocks noChangeArrowheads="1"/>
            </p:cNvSpPr>
            <p:nvPr/>
          </p:nvSpPr>
          <p:spPr bwMode="auto">
            <a:xfrm>
              <a:off x="1836" y="2228"/>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dirty="0">
                  <a:solidFill>
                    <a:srgbClr val="990000"/>
                  </a:solidFill>
                  <a:latin typeface="+mn-lt"/>
                  <a:ea typeface="黑体" pitchFamily="2" charset="-122"/>
                </a:rPr>
                <a:t>R</a:t>
              </a:r>
              <a:r>
                <a:rPr kumimoji="1" lang="en-US" altLang="zh-CN" sz="1800" b="1" baseline="-25000" dirty="0">
                  <a:solidFill>
                    <a:srgbClr val="990000"/>
                  </a:solidFill>
                  <a:latin typeface="+mn-lt"/>
                  <a:ea typeface="黑体" pitchFamily="2" charset="-122"/>
                </a:rPr>
                <a:t>1</a:t>
              </a:r>
            </a:p>
          </p:txBody>
        </p:sp>
      </p:grpSp>
      <p:sp>
        <p:nvSpPr>
          <p:cNvPr id="513068" name="Text Box 44"/>
          <p:cNvSpPr txBox="1">
            <a:spLocks noChangeArrowheads="1"/>
          </p:cNvSpPr>
          <p:nvPr/>
        </p:nvSpPr>
        <p:spPr bwMode="auto">
          <a:xfrm>
            <a:off x="2906968" y="3897313"/>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513069" name="Line 45"/>
          <p:cNvSpPr>
            <a:spLocks noChangeShapeType="1"/>
          </p:cNvSpPr>
          <p:nvPr/>
        </p:nvSpPr>
        <p:spPr bwMode="auto">
          <a:xfrm>
            <a:off x="4516693"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513070" name="Group 46"/>
          <p:cNvGrpSpPr>
            <a:grpSpLocks/>
          </p:cNvGrpSpPr>
          <p:nvPr/>
        </p:nvGrpSpPr>
        <p:grpSpPr bwMode="auto">
          <a:xfrm>
            <a:off x="1644641" y="4843464"/>
            <a:ext cx="663840" cy="460375"/>
            <a:chOff x="864" y="1824"/>
            <a:chExt cx="432" cy="288"/>
          </a:xfrm>
        </p:grpSpPr>
        <p:pic>
          <p:nvPicPr>
            <p:cNvPr id="513071" name="Picture 4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513072" name="Picture 4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sp>
        <p:nvSpPr>
          <p:cNvPr id="513073" name="Text Box 49"/>
          <p:cNvSpPr txBox="1">
            <a:spLocks noChangeArrowheads="1"/>
          </p:cNvSpPr>
          <p:nvPr/>
        </p:nvSpPr>
        <p:spPr bwMode="auto">
          <a:xfrm>
            <a:off x="1214692" y="4826001"/>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513074" name="Line 50"/>
          <p:cNvSpPr>
            <a:spLocks noChangeShapeType="1"/>
          </p:cNvSpPr>
          <p:nvPr/>
        </p:nvSpPr>
        <p:spPr bwMode="auto">
          <a:xfrm>
            <a:off x="2564730" y="5707063"/>
            <a:ext cx="1719" cy="5699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513075" name="Picture 5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27516" y="4784725"/>
            <a:ext cx="431668"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3076" name="Text Box 52"/>
          <p:cNvSpPr txBox="1">
            <a:spLocks noChangeArrowheads="1"/>
          </p:cNvSpPr>
          <p:nvPr/>
        </p:nvSpPr>
        <p:spPr bwMode="auto">
          <a:xfrm>
            <a:off x="4442742" y="3681414"/>
            <a:ext cx="4963319"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2</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128.30.33.128</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255.255.255.128</a:t>
            </a:r>
            <a:endParaRPr kumimoji="1" lang="en-US" altLang="zh-CN" sz="2000" b="1" baseline="-25000">
              <a:solidFill>
                <a:srgbClr val="000099"/>
              </a:solidFill>
              <a:latin typeface="+mn-lt"/>
              <a:ea typeface="黑体" pitchFamily="2" charset="-122"/>
            </a:endParaRPr>
          </a:p>
        </p:txBody>
      </p:sp>
      <p:sp>
        <p:nvSpPr>
          <p:cNvPr id="513077" name="Text Box 53"/>
          <p:cNvSpPr txBox="1">
            <a:spLocks noChangeArrowheads="1"/>
          </p:cNvSpPr>
          <p:nvPr/>
        </p:nvSpPr>
        <p:spPr bwMode="auto">
          <a:xfrm>
            <a:off x="3789222" y="5229226"/>
            <a:ext cx="142378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目的主机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513078" name="Text Box 54"/>
          <p:cNvSpPr txBox="1">
            <a:spLocks noChangeArrowheads="1"/>
          </p:cNvSpPr>
          <p:nvPr/>
        </p:nvSpPr>
        <p:spPr bwMode="auto">
          <a:xfrm>
            <a:off x="4647397" y="4760913"/>
            <a:ext cx="170591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128.30.33.138</a:t>
            </a:r>
          </a:p>
        </p:txBody>
      </p:sp>
      <p:sp>
        <p:nvSpPr>
          <p:cNvPr id="513079" name="Text Box 55"/>
          <p:cNvSpPr txBox="1">
            <a:spLocks noChangeArrowheads="1"/>
          </p:cNvSpPr>
          <p:nvPr/>
        </p:nvSpPr>
        <p:spPr bwMode="auto">
          <a:xfrm>
            <a:off x="1579288" y="4538663"/>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sp>
        <p:nvSpPr>
          <p:cNvPr id="513080" name="Text Box 56"/>
          <p:cNvSpPr txBox="1">
            <a:spLocks noChangeArrowheads="1"/>
          </p:cNvSpPr>
          <p:nvPr/>
        </p:nvSpPr>
        <p:spPr bwMode="auto">
          <a:xfrm>
            <a:off x="1579288" y="5259388"/>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513081" name="Text Box 57"/>
          <p:cNvSpPr txBox="1">
            <a:spLocks noChangeArrowheads="1"/>
          </p:cNvSpPr>
          <p:nvPr/>
        </p:nvSpPr>
        <p:spPr bwMode="auto">
          <a:xfrm>
            <a:off x="1916368" y="4538663"/>
            <a:ext cx="170591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128.30.33.129</a:t>
            </a:r>
          </a:p>
        </p:txBody>
      </p:sp>
      <p:pic>
        <p:nvPicPr>
          <p:cNvPr id="513082" name="Picture 5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75552" y="6016626"/>
            <a:ext cx="433388" cy="47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13083" name="Text Box 59"/>
          <p:cNvSpPr txBox="1">
            <a:spLocks noChangeArrowheads="1"/>
          </p:cNvSpPr>
          <p:nvPr/>
        </p:nvSpPr>
        <p:spPr bwMode="auto">
          <a:xfrm>
            <a:off x="1995478" y="59848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3</a:t>
            </a:r>
          </a:p>
        </p:txBody>
      </p:sp>
      <p:sp>
        <p:nvSpPr>
          <p:cNvPr id="513084" name="Text Box 60"/>
          <p:cNvSpPr txBox="1">
            <a:spLocks noChangeArrowheads="1"/>
          </p:cNvSpPr>
          <p:nvPr/>
        </p:nvSpPr>
        <p:spPr bwMode="auto">
          <a:xfrm>
            <a:off x="1990319" y="5257801"/>
            <a:ext cx="14029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128.30.36.2</a:t>
            </a:r>
          </a:p>
        </p:txBody>
      </p:sp>
      <p:sp>
        <p:nvSpPr>
          <p:cNvPr id="513085" name="Text Box 61"/>
          <p:cNvSpPr txBox="1">
            <a:spLocks noChangeArrowheads="1"/>
          </p:cNvSpPr>
          <p:nvPr/>
        </p:nvSpPr>
        <p:spPr bwMode="auto">
          <a:xfrm>
            <a:off x="4516693" y="5788026"/>
            <a:ext cx="377218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3</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128.30.36.0</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255.255.255.0</a:t>
            </a:r>
            <a:endParaRPr kumimoji="1" lang="en-US" altLang="zh-CN" sz="2000" b="1" baseline="-25000">
              <a:solidFill>
                <a:srgbClr val="000099"/>
              </a:solidFill>
              <a:latin typeface="+mn-lt"/>
              <a:ea typeface="黑体" pitchFamily="2" charset="-122"/>
            </a:endParaRPr>
          </a:p>
        </p:txBody>
      </p:sp>
      <p:sp>
        <p:nvSpPr>
          <p:cNvPr id="513086" name="Text Box 62"/>
          <p:cNvSpPr txBox="1">
            <a:spLocks noChangeArrowheads="1"/>
          </p:cNvSpPr>
          <p:nvPr/>
        </p:nvSpPr>
        <p:spPr bwMode="auto">
          <a:xfrm>
            <a:off x="2690274" y="6056313"/>
            <a:ext cx="158889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128.30.36.12</a:t>
            </a:r>
          </a:p>
        </p:txBody>
      </p:sp>
      <p:sp>
        <p:nvSpPr>
          <p:cNvPr id="513087" name="Rectangle 63"/>
          <p:cNvSpPr>
            <a:spLocks noGrp="1" noChangeArrowheads="1"/>
          </p:cNvSpPr>
          <p:nvPr>
            <p:ph type="title" idx="4294967295"/>
          </p:nvPr>
        </p:nvSpPr>
        <p:spPr>
          <a:xfrm>
            <a:off x="349820" y="96292"/>
            <a:ext cx="9283700" cy="1460500"/>
          </a:xfrm>
          <a:solidFill>
            <a:srgbClr val="66FFFF"/>
          </a:solidFill>
          <a:ln>
            <a:solidFill>
              <a:srgbClr val="333399"/>
            </a:solidFill>
            <a:miter lim="800000"/>
            <a:headEnd/>
            <a:tailEnd/>
          </a:ln>
          <a:effectLst>
            <a:outerShdw dist="35921" dir="2700000" algn="ctr" rotWithShape="0">
              <a:schemeClr val="bg2"/>
            </a:outerShdw>
          </a:effectLst>
        </p:spPr>
        <p:txBody>
          <a:bodyPr/>
          <a:lstStyle/>
          <a:p>
            <a:pPr algn="ctr"/>
            <a:r>
              <a:rPr lang="en-US" altLang="zh-CN" sz="2800" dirty="0"/>
              <a:t>【</a:t>
            </a:r>
            <a:r>
              <a:rPr lang="zh-CN" altLang="en-US" sz="2800" dirty="0"/>
              <a:t>例</a:t>
            </a:r>
            <a:r>
              <a:rPr lang="en-US" altLang="zh-CN" sz="2800" dirty="0"/>
              <a:t>4-4】</a:t>
            </a:r>
            <a:r>
              <a:rPr lang="zh-CN" altLang="en-US" sz="2800" dirty="0"/>
              <a:t>已知互联网和路由器 </a:t>
            </a:r>
            <a:r>
              <a:rPr lang="en-US" altLang="zh-CN" sz="2800" dirty="0"/>
              <a:t>R</a:t>
            </a:r>
            <a:r>
              <a:rPr lang="en-US" altLang="zh-CN" sz="2800" baseline="-25000" dirty="0"/>
              <a:t>1 </a:t>
            </a:r>
            <a:r>
              <a:rPr lang="zh-CN" altLang="en-US" sz="2800" dirty="0"/>
              <a:t>中的路由表</a:t>
            </a:r>
            <a:r>
              <a:rPr lang="zh-CN" altLang="en-US" sz="2800" dirty="0" smtClean="0"/>
              <a:t>。</a:t>
            </a:r>
            <a:r>
              <a:rPr lang="en-US" altLang="zh-CN" sz="2800" dirty="0" smtClean="0"/>
              <a:t/>
            </a:r>
            <a:br>
              <a:rPr lang="en-US" altLang="zh-CN" sz="2800" dirty="0" smtClean="0"/>
            </a:br>
            <a:r>
              <a:rPr lang="zh-CN" altLang="en-US" sz="2800" dirty="0" smtClean="0"/>
              <a:t>主机 </a:t>
            </a:r>
            <a:r>
              <a:rPr lang="en-US" altLang="zh-CN" sz="2800" dirty="0"/>
              <a:t>H</a:t>
            </a:r>
            <a:r>
              <a:rPr lang="en-US" altLang="zh-CN" sz="2800" baseline="-25000" dirty="0"/>
              <a:t>1 </a:t>
            </a:r>
            <a:r>
              <a:rPr lang="zh-CN" altLang="en-US" sz="2800" dirty="0"/>
              <a:t>向 </a:t>
            </a:r>
            <a:r>
              <a:rPr lang="en-US" altLang="zh-CN" sz="2800" dirty="0"/>
              <a:t>H</a:t>
            </a:r>
            <a:r>
              <a:rPr lang="en-US" altLang="zh-CN" sz="2800" baseline="-25000" dirty="0"/>
              <a:t>2 </a:t>
            </a:r>
            <a:r>
              <a:rPr lang="zh-CN" altLang="en-US" sz="2800" dirty="0"/>
              <a:t>发送分组</a:t>
            </a:r>
            <a:r>
              <a:rPr lang="zh-CN" altLang="en-US" sz="2800" dirty="0" smtClean="0"/>
              <a:t>。</a:t>
            </a:r>
            <a:r>
              <a:rPr lang="en-US" altLang="zh-CN" sz="2800" dirty="0" smtClean="0"/>
              <a:t/>
            </a:r>
            <a:br>
              <a:rPr lang="en-US" altLang="zh-CN" sz="2800" dirty="0" smtClean="0"/>
            </a:br>
            <a:r>
              <a:rPr lang="zh-CN" altLang="en-US" sz="2800" dirty="0" smtClean="0"/>
              <a:t>试</a:t>
            </a:r>
            <a:r>
              <a:rPr lang="zh-CN" altLang="en-US" sz="2800" dirty="0"/>
              <a:t>讨论 </a:t>
            </a:r>
            <a:r>
              <a:rPr lang="en-US" altLang="zh-CN" sz="2800" dirty="0"/>
              <a:t>R</a:t>
            </a:r>
            <a:r>
              <a:rPr lang="en-US" altLang="zh-CN" sz="2800" baseline="-25000" dirty="0"/>
              <a:t>1 </a:t>
            </a:r>
            <a:r>
              <a:rPr lang="zh-CN" altLang="en-US" sz="2800" dirty="0"/>
              <a:t>收到 </a:t>
            </a:r>
            <a:r>
              <a:rPr lang="en-US" altLang="zh-CN" sz="2800" dirty="0"/>
              <a:t>H</a:t>
            </a:r>
            <a:r>
              <a:rPr lang="en-US" altLang="zh-CN" sz="2800" baseline="-25000" dirty="0"/>
              <a:t>1 </a:t>
            </a:r>
            <a:r>
              <a:rPr lang="zh-CN" altLang="en-US" sz="2800" dirty="0" smtClean="0"/>
              <a:t>向 </a:t>
            </a:r>
            <a:r>
              <a:rPr lang="en-US" altLang="zh-CN" sz="2800" dirty="0"/>
              <a:t>H</a:t>
            </a:r>
            <a:r>
              <a:rPr lang="en-US" altLang="zh-CN" sz="2800" baseline="-25000" dirty="0"/>
              <a:t>2 </a:t>
            </a:r>
            <a:r>
              <a:rPr lang="zh-CN" altLang="en-US" sz="2800" dirty="0"/>
              <a:t>发送的分组后查找路由表的过程。 </a:t>
            </a:r>
          </a:p>
        </p:txBody>
      </p:sp>
      <p:sp>
        <p:nvSpPr>
          <p:cNvPr id="513088" name="Line 64"/>
          <p:cNvSpPr>
            <a:spLocks noChangeShapeType="1"/>
          </p:cNvSpPr>
          <p:nvPr/>
        </p:nvSpPr>
        <p:spPr bwMode="auto">
          <a:xfrm>
            <a:off x="1214692" y="2636838"/>
            <a:ext cx="3276204" cy="2305050"/>
          </a:xfrm>
          <a:prstGeom prst="line">
            <a:avLst/>
          </a:prstGeom>
          <a:noFill/>
          <a:ln w="76200">
            <a:solidFill>
              <a:srgbClr val="FF0000">
                <a:alpha val="80000"/>
              </a:srgb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13050" name="Text Box 26"/>
          <p:cNvSpPr txBox="1">
            <a:spLocks noChangeArrowheads="1"/>
          </p:cNvSpPr>
          <p:nvPr/>
        </p:nvSpPr>
        <p:spPr bwMode="auto">
          <a:xfrm>
            <a:off x="746909" y="2189164"/>
            <a:ext cx="3785262"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kumimoji="1" lang="zh-CN" altLang="en-US" sz="1800" b="1">
                <a:solidFill>
                  <a:srgbClr val="000099"/>
                </a:solidFill>
                <a:latin typeface="+mn-lt"/>
                <a:ea typeface="黑体" pitchFamily="2" charset="-122"/>
              </a:rPr>
              <a:t>子网</a:t>
            </a:r>
            <a:r>
              <a:rPr kumimoji="1" lang="en-US" altLang="zh-CN" sz="1800" b="1">
                <a:solidFill>
                  <a:srgbClr val="000099"/>
                </a:solidFill>
                <a:latin typeface="+mn-lt"/>
                <a:ea typeface="黑体" pitchFamily="2" charset="-122"/>
              </a:rPr>
              <a:t>1</a:t>
            </a:r>
            <a:r>
              <a:rPr kumimoji="1" lang="zh-CN" altLang="en-US" sz="1800" b="1">
                <a:solidFill>
                  <a:srgbClr val="000099"/>
                </a:solidFill>
                <a:latin typeface="+mn-lt"/>
                <a:ea typeface="黑体" pitchFamily="2" charset="-122"/>
              </a:rPr>
              <a:t>：</a:t>
            </a:r>
          </a:p>
          <a:p>
            <a:pPr algn="ctr"/>
            <a:r>
              <a:rPr kumimoji="1" lang="zh-CN" altLang="en-US" sz="1800" b="1">
                <a:solidFill>
                  <a:srgbClr val="000099"/>
                </a:solidFill>
                <a:latin typeface="+mn-lt"/>
                <a:ea typeface="黑体" pitchFamily="2" charset="-122"/>
              </a:rPr>
              <a:t>    网络地址 </a:t>
            </a:r>
            <a:r>
              <a:rPr kumimoji="1" lang="en-US" altLang="zh-CN" sz="1800" b="1">
                <a:solidFill>
                  <a:srgbClr val="000099"/>
                </a:solidFill>
                <a:latin typeface="+mn-lt"/>
                <a:ea typeface="黑体" pitchFamily="2" charset="-122"/>
              </a:rPr>
              <a:t>128.30.33.0</a:t>
            </a:r>
          </a:p>
          <a:p>
            <a:pPr algn="ctr"/>
            <a:r>
              <a:rPr kumimoji="1" lang="en-US" altLang="zh-CN" sz="1800" b="1">
                <a:solidFill>
                  <a:srgbClr val="000099"/>
                </a:solidFill>
                <a:latin typeface="+mn-lt"/>
                <a:ea typeface="黑体" pitchFamily="2" charset="-122"/>
              </a:rPr>
              <a:t>     </a:t>
            </a:r>
            <a:r>
              <a:rPr kumimoji="1" lang="zh-CN" altLang="en-US" sz="1800" b="1">
                <a:solidFill>
                  <a:srgbClr val="000099"/>
                </a:solidFill>
                <a:latin typeface="+mn-lt"/>
                <a:ea typeface="黑体" pitchFamily="2" charset="-122"/>
              </a:rPr>
              <a:t>子网掩码 </a:t>
            </a:r>
            <a:r>
              <a:rPr kumimoji="1" lang="en-US" altLang="zh-CN" sz="1800" b="1">
                <a:solidFill>
                  <a:srgbClr val="000099"/>
                </a:solidFill>
                <a:latin typeface="+mn-lt"/>
                <a:ea typeface="黑体" pitchFamily="2" charset="-122"/>
              </a:rPr>
              <a:t>255.255.255.128</a:t>
            </a:r>
          </a:p>
        </p:txBody>
      </p:sp>
      <p:sp>
        <p:nvSpPr>
          <p:cNvPr id="513027" name="Text Box 3"/>
          <p:cNvSpPr txBox="1">
            <a:spLocks noChangeArrowheads="1"/>
          </p:cNvSpPr>
          <p:nvPr/>
        </p:nvSpPr>
        <p:spPr bwMode="auto">
          <a:xfrm>
            <a:off x="1374918" y="3098801"/>
            <a:ext cx="14029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a:t>
            </a:r>
          </a:p>
        </p:txBody>
      </p:sp>
    </p:spTree>
    <p:extLst>
      <p:ext uri="{BB962C8B-B14F-4D97-AF65-F5344CB8AC3E}">
        <p14:creationId xmlns:p14="http://schemas.microsoft.com/office/powerpoint/2010/main" xmlns="" val="536393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nodeType="afterEffect">
                                  <p:stCondLst>
                                    <p:cond delay="500"/>
                                  </p:stCondLst>
                                  <p:childTnLst>
                                    <p:anim calcmode="discrete" valueType="str">
                                      <p:cBhvr>
                                        <p:cTn id="6" dur="1000" fill="hold"/>
                                        <p:tgtEl>
                                          <p:spTgt spid="51306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idx="4294967295"/>
          </p:nvPr>
        </p:nvSpPr>
        <p:spPr>
          <a:xfrm>
            <a:off x="397394" y="140816"/>
            <a:ext cx="6434138" cy="623888"/>
          </a:xfrm>
          <a:solidFill>
            <a:srgbClr val="66FFFF"/>
          </a:solidFill>
          <a:ln>
            <a:solidFill>
              <a:srgbClr val="000099"/>
            </a:solidFill>
          </a:ln>
        </p:spPr>
        <p:txBody>
          <a:bodyPr/>
          <a:lstStyle/>
          <a:p>
            <a:pPr algn="ctr"/>
            <a:r>
              <a:rPr lang="zh-CN" altLang="en-US" sz="3200" dirty="0"/>
              <a:t>主机 </a:t>
            </a:r>
            <a:r>
              <a:rPr lang="en-US" altLang="zh-CN" sz="3200" dirty="0"/>
              <a:t>H</a:t>
            </a:r>
            <a:r>
              <a:rPr lang="en-US" altLang="zh-CN" sz="3200" baseline="-25000" dirty="0"/>
              <a:t>1 </a:t>
            </a:r>
            <a:r>
              <a:rPr lang="zh-CN" altLang="en-US" sz="3200" dirty="0"/>
              <a:t>要发送分组给 </a:t>
            </a:r>
            <a:r>
              <a:rPr lang="en-US" altLang="zh-CN" sz="3200" dirty="0"/>
              <a:t>H</a:t>
            </a:r>
            <a:r>
              <a:rPr lang="en-US" altLang="zh-CN" sz="3200" baseline="-25000" dirty="0"/>
              <a:t>2</a:t>
            </a:r>
            <a:r>
              <a:rPr lang="en-US" altLang="zh-CN" sz="3200" dirty="0"/>
              <a:t> </a:t>
            </a:r>
          </a:p>
        </p:txBody>
      </p:sp>
      <p:sp>
        <p:nvSpPr>
          <p:cNvPr id="514112" name="Rectangle 64"/>
          <p:cNvSpPr>
            <a:spLocks noChangeArrowheads="1"/>
          </p:cNvSpPr>
          <p:nvPr/>
        </p:nvSpPr>
        <p:spPr bwMode="auto">
          <a:xfrm>
            <a:off x="1209014" y="908720"/>
            <a:ext cx="7020190"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just"/>
            <a:r>
              <a:rPr lang="zh-CN" altLang="en-US" sz="2400" b="1" dirty="0">
                <a:solidFill>
                  <a:srgbClr val="000099"/>
                </a:solidFill>
                <a:latin typeface="+mn-lt"/>
                <a:ea typeface="黑体" pitchFamily="2" charset="-122"/>
              </a:rPr>
              <a:t>要发送的分组的目的 </a:t>
            </a:r>
            <a:r>
              <a:rPr lang="en-US" altLang="zh-CN" sz="2400" b="1" dirty="0">
                <a:solidFill>
                  <a:srgbClr val="000099"/>
                </a:solidFill>
                <a:latin typeface="+mn-lt"/>
                <a:ea typeface="黑体" pitchFamily="2" charset="-122"/>
              </a:rPr>
              <a:t>IP </a:t>
            </a:r>
            <a:r>
              <a:rPr lang="zh-CN" altLang="en-US" sz="2400" b="1" dirty="0">
                <a:solidFill>
                  <a:srgbClr val="000099"/>
                </a:solidFill>
                <a:latin typeface="+mn-lt"/>
                <a:ea typeface="黑体" pitchFamily="2" charset="-122"/>
              </a:rPr>
              <a:t>地址：</a:t>
            </a:r>
            <a:r>
              <a:rPr lang="en-US" altLang="zh-CN" sz="2400" b="1" dirty="0">
                <a:solidFill>
                  <a:srgbClr val="000099"/>
                </a:solidFill>
                <a:latin typeface="+mn-lt"/>
                <a:ea typeface="黑体" pitchFamily="2" charset="-122"/>
              </a:rPr>
              <a:t>128.30.33.138</a:t>
            </a:r>
          </a:p>
        </p:txBody>
      </p:sp>
      <p:sp>
        <p:nvSpPr>
          <p:cNvPr id="514113" name="Line 65"/>
          <p:cNvSpPr>
            <a:spLocks noChangeShapeType="1"/>
          </p:cNvSpPr>
          <p:nvPr/>
        </p:nvSpPr>
        <p:spPr bwMode="auto">
          <a:xfrm flipH="1">
            <a:off x="2579720" y="1413545"/>
            <a:ext cx="1042562" cy="2123405"/>
          </a:xfrm>
          <a:prstGeom prst="line">
            <a:avLst/>
          </a:prstGeom>
          <a:noFill/>
          <a:ln w="28575">
            <a:solidFill>
              <a:srgbClr val="FF0000">
                <a:alpha val="80000"/>
              </a:srgbClr>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5" name="Freeform 2"/>
          <p:cNvSpPr>
            <a:spLocks/>
          </p:cNvSpPr>
          <p:nvPr/>
        </p:nvSpPr>
        <p:spPr bwMode="auto">
          <a:xfrm>
            <a:off x="2924166" y="2044701"/>
            <a:ext cx="1821260" cy="1819275"/>
          </a:xfrm>
          <a:custGeom>
            <a:avLst/>
            <a:gdLst>
              <a:gd name="T0" fmla="*/ 5 w 1059"/>
              <a:gd name="T1" fmla="*/ 1146 h 1146"/>
              <a:gd name="T2" fmla="*/ 1048 w 1059"/>
              <a:gd name="T3" fmla="*/ 0 h 1146"/>
              <a:gd name="T4" fmla="*/ 1059 w 1059"/>
              <a:gd name="T5" fmla="*/ 880 h 1146"/>
              <a:gd name="T6" fmla="*/ 0 w 1059"/>
              <a:gd name="T7" fmla="*/ 1111 h 1146"/>
            </a:gdLst>
            <a:ahLst/>
            <a:cxnLst>
              <a:cxn ang="0">
                <a:pos x="T0" y="T1"/>
              </a:cxn>
              <a:cxn ang="0">
                <a:pos x="T2" y="T3"/>
              </a:cxn>
              <a:cxn ang="0">
                <a:pos x="T4" y="T5"/>
              </a:cxn>
              <a:cxn ang="0">
                <a:pos x="T6" y="T7"/>
              </a:cxn>
            </a:cxnLst>
            <a:rect l="0" t="0" r="r" b="b"/>
            <a:pathLst>
              <a:path w="1059" h="1146">
                <a:moveTo>
                  <a:pt x="5" y="1146"/>
                </a:moveTo>
                <a:lnTo>
                  <a:pt x="1048" y="0"/>
                </a:lnTo>
                <a:lnTo>
                  <a:pt x="1059" y="880"/>
                </a:lnTo>
                <a:lnTo>
                  <a:pt x="0" y="1111"/>
                </a:lnTo>
              </a:path>
            </a:pathLst>
          </a:custGeom>
          <a:gradFill rotWithShape="1">
            <a:gsLst>
              <a:gs pos="0">
                <a:schemeClr val="bg1">
                  <a:lumMod val="65000"/>
                </a:schemeClr>
              </a:gs>
              <a:gs pos="100000">
                <a:srgbClr val="FFFF00"/>
              </a:gs>
            </a:gsLst>
            <a:lin ang="0" scaled="1"/>
          </a:gradFill>
          <a:ln>
            <a:noFill/>
          </a:ln>
          <a:effectLst/>
        </p:spPr>
        <p:txBody>
          <a:bodyPr/>
          <a:lstStyle/>
          <a:p>
            <a:endParaRPr lang="zh-CN" altLang="en-US" b="1">
              <a:solidFill>
                <a:srgbClr val="000099"/>
              </a:solidFill>
              <a:latin typeface="+mn-lt"/>
              <a:ea typeface="黑体" pitchFamily="2" charset="-122"/>
            </a:endParaRPr>
          </a:p>
        </p:txBody>
      </p:sp>
      <p:sp>
        <p:nvSpPr>
          <p:cNvPr id="56" name="Text Box 4"/>
          <p:cNvSpPr txBox="1">
            <a:spLocks noChangeArrowheads="1"/>
          </p:cNvSpPr>
          <p:nvPr/>
        </p:nvSpPr>
        <p:spPr bwMode="auto">
          <a:xfrm>
            <a:off x="2924166" y="3127376"/>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graphicFrame>
        <p:nvGraphicFramePr>
          <p:cNvPr id="57" name="Group 5"/>
          <p:cNvGraphicFramePr>
            <a:graphicFrameLocks noGrp="1"/>
          </p:cNvGraphicFramePr>
          <p:nvPr>
            <p:extLst>
              <p:ext uri="{D42A27DB-BD31-4B8C-83A1-F6EECF244321}">
                <p14:modId xmlns:p14="http://schemas.microsoft.com/office/powerpoint/2010/main" xmlns="" val="2586781433"/>
              </p:ext>
            </p:extLst>
          </p:nvPr>
        </p:nvGraphicFramePr>
        <p:xfrm>
          <a:off x="4745426" y="2052639"/>
          <a:ext cx="5032110" cy="1376553"/>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255.255.255.0</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R</a:t>
                      </a:r>
                      <a:r>
                        <a:rPr kumimoji="0" lang="en-US" altLang="zh-CN" sz="1800" b="1" i="0" u="none" strike="noStrike" cap="none" normalizeH="0" baseline="-25000" dirty="0" smtClean="0">
                          <a:ln>
                            <a:noFill/>
                          </a:ln>
                          <a:solidFill>
                            <a:srgbClr val="000099"/>
                          </a:solidFill>
                          <a:effectLst/>
                          <a:latin typeface="+mn-lt"/>
                          <a:ea typeface="黑体" pitchFamily="2" charset="-122"/>
                        </a:rPr>
                        <a:t>2</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58" name="Line 19"/>
          <p:cNvSpPr>
            <a:spLocks noChangeShapeType="1"/>
          </p:cNvSpPr>
          <p:nvPr/>
        </p:nvSpPr>
        <p:spPr bwMode="auto">
          <a:xfrm>
            <a:off x="2894930" y="31051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9" name="Line 20"/>
          <p:cNvSpPr>
            <a:spLocks noChangeShapeType="1"/>
          </p:cNvSpPr>
          <p:nvPr/>
        </p:nvSpPr>
        <p:spPr bwMode="auto">
          <a:xfrm>
            <a:off x="502699" y="308768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0" name="Line 21"/>
          <p:cNvSpPr>
            <a:spLocks noChangeShapeType="1"/>
          </p:cNvSpPr>
          <p:nvPr/>
        </p:nvSpPr>
        <p:spPr bwMode="auto">
          <a:xfrm flipV="1">
            <a:off x="267088" y="3105151"/>
            <a:ext cx="4380309" cy="31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1" name="Line 22"/>
          <p:cNvSpPr>
            <a:spLocks noChangeShapeType="1"/>
          </p:cNvSpPr>
          <p:nvPr/>
        </p:nvSpPr>
        <p:spPr bwMode="auto">
          <a:xfrm>
            <a:off x="1204374" y="253523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2" name="Picture 2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8637" y="2276476"/>
            <a:ext cx="431668" cy="47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3" name="Text Box 24"/>
          <p:cNvSpPr txBox="1">
            <a:spLocks noChangeArrowheads="1"/>
          </p:cNvSpPr>
          <p:nvPr/>
        </p:nvSpPr>
        <p:spPr bwMode="auto">
          <a:xfrm>
            <a:off x="435627" y="1922463"/>
            <a:ext cx="158889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a:t>
            </a:r>
          </a:p>
        </p:txBody>
      </p:sp>
      <p:sp>
        <p:nvSpPr>
          <p:cNvPr id="64" name="Text Box 25"/>
          <p:cNvSpPr txBox="1">
            <a:spLocks noChangeArrowheads="1"/>
          </p:cNvSpPr>
          <p:nvPr/>
        </p:nvSpPr>
        <p:spPr bwMode="auto">
          <a:xfrm>
            <a:off x="227498" y="2205038"/>
            <a:ext cx="87716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黑体" pitchFamily="2" charset="-122"/>
              </a:rPr>
              <a:t>源主机</a:t>
            </a:r>
          </a:p>
          <a:p>
            <a:pPr algn="ct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65" name="Line 27"/>
          <p:cNvSpPr>
            <a:spLocks noChangeShapeType="1"/>
          </p:cNvSpPr>
          <p:nvPr/>
        </p:nvSpPr>
        <p:spPr bwMode="auto">
          <a:xfrm>
            <a:off x="1926686" y="5011738"/>
            <a:ext cx="1720" cy="70326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 name="Line 28"/>
          <p:cNvSpPr>
            <a:spLocks noChangeShapeType="1"/>
          </p:cNvSpPr>
          <p:nvPr/>
        </p:nvSpPr>
        <p:spPr bwMode="auto">
          <a:xfrm>
            <a:off x="6831532"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7" name="Line 29"/>
          <p:cNvSpPr>
            <a:spLocks noChangeShapeType="1"/>
          </p:cNvSpPr>
          <p:nvPr/>
        </p:nvSpPr>
        <p:spPr bwMode="auto">
          <a:xfrm>
            <a:off x="1080062" y="5708651"/>
            <a:ext cx="1719" cy="5699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8" name="Line 30"/>
          <p:cNvSpPr>
            <a:spLocks noChangeShapeType="1"/>
          </p:cNvSpPr>
          <p:nvPr/>
        </p:nvSpPr>
        <p:spPr bwMode="auto">
          <a:xfrm>
            <a:off x="1926686" y="4400551"/>
            <a:ext cx="1720" cy="7032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9" name="Line 31"/>
          <p:cNvSpPr>
            <a:spLocks noChangeShapeType="1"/>
          </p:cNvSpPr>
          <p:nvPr/>
        </p:nvSpPr>
        <p:spPr bwMode="auto">
          <a:xfrm>
            <a:off x="2901809" y="36766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70"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90884" y="6018214"/>
            <a:ext cx="431667" cy="471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 name="Picture 3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5687" y="3413125"/>
            <a:ext cx="431668"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72" name="Group 34"/>
          <p:cNvGrpSpPr>
            <a:grpSpLocks/>
          </p:cNvGrpSpPr>
          <p:nvPr/>
        </p:nvGrpSpPr>
        <p:grpSpPr bwMode="auto">
          <a:xfrm>
            <a:off x="2619763" y="3459164"/>
            <a:ext cx="663840" cy="460375"/>
            <a:chOff x="864" y="1824"/>
            <a:chExt cx="432" cy="288"/>
          </a:xfrm>
        </p:grpSpPr>
        <p:pic>
          <p:nvPicPr>
            <p:cNvPr id="73" name="Picture 3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74" name="Picture 3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pic>
        <p:nvPicPr>
          <p:cNvPr id="75"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52674" y="4779964"/>
            <a:ext cx="431668" cy="471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6" name="Line 38"/>
          <p:cNvSpPr>
            <a:spLocks noChangeShapeType="1"/>
          </p:cNvSpPr>
          <p:nvPr/>
        </p:nvSpPr>
        <p:spPr bwMode="auto">
          <a:xfrm>
            <a:off x="1175138" y="4379914"/>
            <a:ext cx="7527528" cy="15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7" name="Line 39"/>
          <p:cNvSpPr>
            <a:spLocks noChangeShapeType="1"/>
          </p:cNvSpPr>
          <p:nvPr/>
        </p:nvSpPr>
        <p:spPr bwMode="auto">
          <a:xfrm>
            <a:off x="741262" y="5729289"/>
            <a:ext cx="8488892" cy="15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8" name="Text Box 40"/>
          <p:cNvSpPr txBox="1">
            <a:spLocks noChangeArrowheads="1"/>
          </p:cNvSpPr>
          <p:nvPr/>
        </p:nvSpPr>
        <p:spPr bwMode="auto">
          <a:xfrm>
            <a:off x="1071950" y="3890963"/>
            <a:ext cx="170591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128.30.33.130</a:t>
            </a:r>
          </a:p>
        </p:txBody>
      </p:sp>
      <p:grpSp>
        <p:nvGrpSpPr>
          <p:cNvPr id="79" name="Group 41"/>
          <p:cNvGrpSpPr>
            <a:grpSpLocks/>
          </p:cNvGrpSpPr>
          <p:nvPr/>
        </p:nvGrpSpPr>
        <p:grpSpPr bwMode="auto">
          <a:xfrm>
            <a:off x="3319718" y="1628775"/>
            <a:ext cx="5945319" cy="2278063"/>
            <a:chOff x="1836" y="1026"/>
            <a:chExt cx="3457" cy="1435"/>
          </a:xfrm>
        </p:grpSpPr>
        <p:sp>
          <p:nvSpPr>
            <p:cNvPr id="80" name="Text Box 42"/>
            <p:cNvSpPr txBox="1">
              <a:spLocks noChangeArrowheads="1"/>
            </p:cNvSpPr>
            <p:nvPr/>
          </p:nvSpPr>
          <p:spPr bwMode="auto">
            <a:xfrm>
              <a:off x="2894" y="1026"/>
              <a:ext cx="239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990000"/>
                  </a:solidFill>
                  <a:latin typeface="+mn-lt"/>
                  <a:ea typeface="黑体" pitchFamily="2" charset="-122"/>
                </a:rPr>
                <a:t>R</a:t>
              </a:r>
              <a:r>
                <a:rPr kumimoji="1" lang="en-US" altLang="zh-CN" sz="2000" b="1" baseline="-25000">
                  <a:solidFill>
                    <a:srgbClr val="990000"/>
                  </a:solidFill>
                  <a:latin typeface="+mn-lt"/>
                  <a:ea typeface="黑体" pitchFamily="2" charset="-122"/>
                </a:rPr>
                <a:t>1</a:t>
              </a:r>
              <a:r>
                <a:rPr kumimoji="1" lang="en-US" altLang="zh-CN" sz="2000" b="1">
                  <a:solidFill>
                    <a:srgbClr val="990000"/>
                  </a:solidFill>
                  <a:latin typeface="+mn-lt"/>
                  <a:ea typeface="黑体" pitchFamily="2" charset="-122"/>
                </a:rPr>
                <a:t> </a:t>
              </a:r>
              <a:r>
                <a:rPr kumimoji="1" lang="zh-CN" altLang="en-US" sz="2000" b="1">
                  <a:solidFill>
                    <a:srgbClr val="990000"/>
                  </a:solidFill>
                  <a:latin typeface="+mn-lt"/>
                  <a:ea typeface="黑体" pitchFamily="2" charset="-122"/>
                </a:rPr>
                <a:t>的路由表（未给出默认路由器）</a:t>
              </a:r>
              <a:endParaRPr kumimoji="1" lang="zh-CN" altLang="en-US" sz="2000" b="1" baseline="-25000">
                <a:solidFill>
                  <a:srgbClr val="990000"/>
                </a:solidFill>
                <a:latin typeface="+mn-lt"/>
                <a:ea typeface="黑体" pitchFamily="2" charset="-122"/>
              </a:endParaRPr>
            </a:p>
          </p:txBody>
        </p:sp>
        <p:sp>
          <p:nvSpPr>
            <p:cNvPr id="81" name="Text Box 43"/>
            <p:cNvSpPr txBox="1">
              <a:spLocks noChangeArrowheads="1"/>
            </p:cNvSpPr>
            <p:nvPr/>
          </p:nvSpPr>
          <p:spPr bwMode="auto">
            <a:xfrm>
              <a:off x="1836" y="2228"/>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dirty="0">
                  <a:solidFill>
                    <a:srgbClr val="990000"/>
                  </a:solidFill>
                  <a:latin typeface="+mn-lt"/>
                  <a:ea typeface="黑体" pitchFamily="2" charset="-122"/>
                </a:rPr>
                <a:t>R</a:t>
              </a:r>
              <a:r>
                <a:rPr kumimoji="1" lang="en-US" altLang="zh-CN" sz="1800" b="1" baseline="-25000" dirty="0">
                  <a:solidFill>
                    <a:srgbClr val="990000"/>
                  </a:solidFill>
                  <a:latin typeface="+mn-lt"/>
                  <a:ea typeface="黑体" pitchFamily="2" charset="-122"/>
                </a:rPr>
                <a:t>1</a:t>
              </a:r>
            </a:p>
          </p:txBody>
        </p:sp>
      </p:grpSp>
      <p:sp>
        <p:nvSpPr>
          <p:cNvPr id="82" name="Text Box 44"/>
          <p:cNvSpPr txBox="1">
            <a:spLocks noChangeArrowheads="1"/>
          </p:cNvSpPr>
          <p:nvPr/>
        </p:nvSpPr>
        <p:spPr bwMode="auto">
          <a:xfrm>
            <a:off x="2906968" y="3897313"/>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83" name="Line 45"/>
          <p:cNvSpPr>
            <a:spLocks noChangeShapeType="1"/>
          </p:cNvSpPr>
          <p:nvPr/>
        </p:nvSpPr>
        <p:spPr bwMode="auto">
          <a:xfrm>
            <a:off x="4516693"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84" name="Group 46"/>
          <p:cNvGrpSpPr>
            <a:grpSpLocks/>
          </p:cNvGrpSpPr>
          <p:nvPr/>
        </p:nvGrpSpPr>
        <p:grpSpPr bwMode="auto">
          <a:xfrm>
            <a:off x="1644641" y="4843464"/>
            <a:ext cx="663840" cy="460375"/>
            <a:chOff x="864" y="1824"/>
            <a:chExt cx="432" cy="288"/>
          </a:xfrm>
        </p:grpSpPr>
        <p:pic>
          <p:nvPicPr>
            <p:cNvPr id="85" name="Picture 4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86" name="Picture 4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sp>
        <p:nvSpPr>
          <p:cNvPr id="87" name="Text Box 49"/>
          <p:cNvSpPr txBox="1">
            <a:spLocks noChangeArrowheads="1"/>
          </p:cNvSpPr>
          <p:nvPr/>
        </p:nvSpPr>
        <p:spPr bwMode="auto">
          <a:xfrm>
            <a:off x="1214692" y="4826001"/>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88" name="Line 50"/>
          <p:cNvSpPr>
            <a:spLocks noChangeShapeType="1"/>
          </p:cNvSpPr>
          <p:nvPr/>
        </p:nvSpPr>
        <p:spPr bwMode="auto">
          <a:xfrm>
            <a:off x="2579720" y="5707063"/>
            <a:ext cx="1719" cy="5699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89" name="Picture 5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27516" y="4784725"/>
            <a:ext cx="431668"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0" name="Text Box 52"/>
          <p:cNvSpPr txBox="1">
            <a:spLocks noChangeArrowheads="1"/>
          </p:cNvSpPr>
          <p:nvPr/>
        </p:nvSpPr>
        <p:spPr bwMode="auto">
          <a:xfrm>
            <a:off x="4442742" y="3681414"/>
            <a:ext cx="4963319"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2</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128.30.33.128</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255.255.255.128</a:t>
            </a:r>
            <a:endParaRPr kumimoji="1" lang="en-US" altLang="zh-CN" sz="2000" b="1" baseline="-25000">
              <a:solidFill>
                <a:srgbClr val="000099"/>
              </a:solidFill>
              <a:latin typeface="+mn-lt"/>
              <a:ea typeface="黑体" pitchFamily="2" charset="-122"/>
            </a:endParaRPr>
          </a:p>
        </p:txBody>
      </p:sp>
      <p:sp>
        <p:nvSpPr>
          <p:cNvPr id="91" name="Text Box 53"/>
          <p:cNvSpPr txBox="1">
            <a:spLocks noChangeArrowheads="1"/>
          </p:cNvSpPr>
          <p:nvPr/>
        </p:nvSpPr>
        <p:spPr bwMode="auto">
          <a:xfrm>
            <a:off x="3804212" y="5229226"/>
            <a:ext cx="142378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目的主机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92" name="Text Box 54"/>
          <p:cNvSpPr txBox="1">
            <a:spLocks noChangeArrowheads="1"/>
          </p:cNvSpPr>
          <p:nvPr/>
        </p:nvSpPr>
        <p:spPr bwMode="auto">
          <a:xfrm>
            <a:off x="4647397" y="4760913"/>
            <a:ext cx="170591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128.30.33.138</a:t>
            </a:r>
          </a:p>
        </p:txBody>
      </p:sp>
      <p:sp>
        <p:nvSpPr>
          <p:cNvPr id="93" name="Text Box 55"/>
          <p:cNvSpPr txBox="1">
            <a:spLocks noChangeArrowheads="1"/>
          </p:cNvSpPr>
          <p:nvPr/>
        </p:nvSpPr>
        <p:spPr bwMode="auto">
          <a:xfrm>
            <a:off x="1579288" y="4538663"/>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sp>
        <p:nvSpPr>
          <p:cNvPr id="94" name="Text Box 56"/>
          <p:cNvSpPr txBox="1">
            <a:spLocks noChangeArrowheads="1"/>
          </p:cNvSpPr>
          <p:nvPr/>
        </p:nvSpPr>
        <p:spPr bwMode="auto">
          <a:xfrm>
            <a:off x="1594278" y="5259388"/>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95" name="Text Box 57"/>
          <p:cNvSpPr txBox="1">
            <a:spLocks noChangeArrowheads="1"/>
          </p:cNvSpPr>
          <p:nvPr/>
        </p:nvSpPr>
        <p:spPr bwMode="auto">
          <a:xfrm>
            <a:off x="1916368" y="4538663"/>
            <a:ext cx="170591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128.30.33.129</a:t>
            </a:r>
          </a:p>
        </p:txBody>
      </p:sp>
      <p:pic>
        <p:nvPicPr>
          <p:cNvPr id="96" name="Picture 5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90542" y="6016626"/>
            <a:ext cx="433388" cy="47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7" name="Text Box 59"/>
          <p:cNvSpPr txBox="1">
            <a:spLocks noChangeArrowheads="1"/>
          </p:cNvSpPr>
          <p:nvPr/>
        </p:nvSpPr>
        <p:spPr bwMode="auto">
          <a:xfrm>
            <a:off x="2010468" y="59848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3</a:t>
            </a:r>
          </a:p>
        </p:txBody>
      </p:sp>
      <p:sp>
        <p:nvSpPr>
          <p:cNvPr id="98" name="Text Box 60"/>
          <p:cNvSpPr txBox="1">
            <a:spLocks noChangeArrowheads="1"/>
          </p:cNvSpPr>
          <p:nvPr/>
        </p:nvSpPr>
        <p:spPr bwMode="auto">
          <a:xfrm>
            <a:off x="2005309" y="5257801"/>
            <a:ext cx="14029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128.30.36.2</a:t>
            </a:r>
          </a:p>
        </p:txBody>
      </p:sp>
      <p:sp>
        <p:nvSpPr>
          <p:cNvPr id="99" name="Text Box 61"/>
          <p:cNvSpPr txBox="1">
            <a:spLocks noChangeArrowheads="1"/>
          </p:cNvSpPr>
          <p:nvPr/>
        </p:nvSpPr>
        <p:spPr bwMode="auto">
          <a:xfrm>
            <a:off x="4531683" y="5788026"/>
            <a:ext cx="377218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3</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128.30.36.0</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255.255.255.0</a:t>
            </a:r>
            <a:endParaRPr kumimoji="1" lang="en-US" altLang="zh-CN" sz="2000" b="1" baseline="-25000">
              <a:solidFill>
                <a:srgbClr val="000099"/>
              </a:solidFill>
              <a:latin typeface="+mn-lt"/>
              <a:ea typeface="黑体" pitchFamily="2" charset="-122"/>
            </a:endParaRPr>
          </a:p>
        </p:txBody>
      </p:sp>
      <p:sp>
        <p:nvSpPr>
          <p:cNvPr id="100" name="Text Box 62"/>
          <p:cNvSpPr txBox="1">
            <a:spLocks noChangeArrowheads="1"/>
          </p:cNvSpPr>
          <p:nvPr/>
        </p:nvSpPr>
        <p:spPr bwMode="auto">
          <a:xfrm>
            <a:off x="2705264" y="6056313"/>
            <a:ext cx="158889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128.30.36.12</a:t>
            </a:r>
          </a:p>
        </p:txBody>
      </p:sp>
      <p:sp>
        <p:nvSpPr>
          <p:cNvPr id="101" name="Line 64"/>
          <p:cNvSpPr>
            <a:spLocks noChangeShapeType="1"/>
          </p:cNvSpPr>
          <p:nvPr/>
        </p:nvSpPr>
        <p:spPr bwMode="auto">
          <a:xfrm>
            <a:off x="1214692" y="2636838"/>
            <a:ext cx="3276204" cy="2305050"/>
          </a:xfrm>
          <a:prstGeom prst="line">
            <a:avLst/>
          </a:prstGeom>
          <a:noFill/>
          <a:ln w="76200">
            <a:solidFill>
              <a:srgbClr val="FF0000">
                <a:alpha val="80000"/>
              </a:srgb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2" name="Text Box 26"/>
          <p:cNvSpPr txBox="1">
            <a:spLocks noChangeArrowheads="1"/>
          </p:cNvSpPr>
          <p:nvPr/>
        </p:nvSpPr>
        <p:spPr bwMode="auto">
          <a:xfrm>
            <a:off x="746909" y="2189164"/>
            <a:ext cx="3785262"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kumimoji="1" lang="zh-CN" altLang="en-US" sz="1800" b="1">
                <a:solidFill>
                  <a:srgbClr val="000099"/>
                </a:solidFill>
                <a:latin typeface="+mn-lt"/>
                <a:ea typeface="黑体" pitchFamily="2" charset="-122"/>
              </a:rPr>
              <a:t>子网</a:t>
            </a:r>
            <a:r>
              <a:rPr kumimoji="1" lang="en-US" altLang="zh-CN" sz="1800" b="1">
                <a:solidFill>
                  <a:srgbClr val="000099"/>
                </a:solidFill>
                <a:latin typeface="+mn-lt"/>
                <a:ea typeface="黑体" pitchFamily="2" charset="-122"/>
              </a:rPr>
              <a:t>1</a:t>
            </a:r>
            <a:r>
              <a:rPr kumimoji="1" lang="zh-CN" altLang="en-US" sz="1800" b="1">
                <a:solidFill>
                  <a:srgbClr val="000099"/>
                </a:solidFill>
                <a:latin typeface="+mn-lt"/>
                <a:ea typeface="黑体" pitchFamily="2" charset="-122"/>
              </a:rPr>
              <a:t>：</a:t>
            </a:r>
          </a:p>
          <a:p>
            <a:pPr algn="ctr"/>
            <a:r>
              <a:rPr kumimoji="1" lang="zh-CN" altLang="en-US" sz="1800" b="1">
                <a:solidFill>
                  <a:srgbClr val="000099"/>
                </a:solidFill>
                <a:latin typeface="+mn-lt"/>
                <a:ea typeface="黑体" pitchFamily="2" charset="-122"/>
              </a:rPr>
              <a:t>    网络地址 </a:t>
            </a:r>
            <a:r>
              <a:rPr kumimoji="1" lang="en-US" altLang="zh-CN" sz="1800" b="1">
                <a:solidFill>
                  <a:srgbClr val="000099"/>
                </a:solidFill>
                <a:latin typeface="+mn-lt"/>
                <a:ea typeface="黑体" pitchFamily="2" charset="-122"/>
              </a:rPr>
              <a:t>128.30.33.0</a:t>
            </a:r>
          </a:p>
          <a:p>
            <a:pPr algn="ctr"/>
            <a:r>
              <a:rPr kumimoji="1" lang="en-US" altLang="zh-CN" sz="1800" b="1">
                <a:solidFill>
                  <a:srgbClr val="000099"/>
                </a:solidFill>
                <a:latin typeface="+mn-lt"/>
                <a:ea typeface="黑体" pitchFamily="2" charset="-122"/>
              </a:rPr>
              <a:t>     </a:t>
            </a:r>
            <a:r>
              <a:rPr kumimoji="1" lang="zh-CN" altLang="en-US" sz="1800" b="1">
                <a:solidFill>
                  <a:srgbClr val="000099"/>
                </a:solidFill>
                <a:latin typeface="+mn-lt"/>
                <a:ea typeface="黑体" pitchFamily="2" charset="-122"/>
              </a:rPr>
              <a:t>子网掩码 </a:t>
            </a:r>
            <a:r>
              <a:rPr kumimoji="1" lang="en-US" altLang="zh-CN" sz="1800" b="1">
                <a:solidFill>
                  <a:srgbClr val="000099"/>
                </a:solidFill>
                <a:latin typeface="+mn-lt"/>
                <a:ea typeface="黑体" pitchFamily="2" charset="-122"/>
              </a:rPr>
              <a:t>255.255.255.128</a:t>
            </a:r>
          </a:p>
        </p:txBody>
      </p:sp>
      <p:sp>
        <p:nvSpPr>
          <p:cNvPr id="103" name="Text Box 3"/>
          <p:cNvSpPr txBox="1">
            <a:spLocks noChangeArrowheads="1"/>
          </p:cNvSpPr>
          <p:nvPr/>
        </p:nvSpPr>
        <p:spPr bwMode="auto">
          <a:xfrm>
            <a:off x="1374918" y="3098801"/>
            <a:ext cx="14029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a:t>
            </a:r>
          </a:p>
        </p:txBody>
      </p:sp>
      <p:sp>
        <p:nvSpPr>
          <p:cNvPr id="514114" name="Rectangle 66"/>
          <p:cNvSpPr>
            <a:spLocks noChangeArrowheads="1"/>
          </p:cNvSpPr>
          <p:nvPr/>
        </p:nvSpPr>
        <p:spPr bwMode="auto">
          <a:xfrm>
            <a:off x="242488" y="5301208"/>
            <a:ext cx="9678468" cy="15573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lnSpc>
                <a:spcPct val="110000"/>
              </a:lnSpc>
            </a:pPr>
            <a:r>
              <a:rPr lang="zh-CN" altLang="en-US" sz="2400" b="1" dirty="0">
                <a:solidFill>
                  <a:srgbClr val="0000CC"/>
                </a:solidFill>
                <a:latin typeface="+mn-lt"/>
                <a:ea typeface="黑体" pitchFamily="2" charset="-122"/>
              </a:rPr>
              <a:t>请注意：</a:t>
            </a:r>
            <a:r>
              <a:rPr lang="en-US" altLang="zh-CN" sz="2400" b="1" dirty="0">
                <a:solidFill>
                  <a:srgbClr val="0000CC"/>
                </a:solidFill>
                <a:latin typeface="+mn-lt"/>
                <a:ea typeface="黑体" pitchFamily="2" charset="-122"/>
              </a:rPr>
              <a:t>H</a:t>
            </a:r>
            <a:r>
              <a:rPr lang="en-US" altLang="zh-CN" sz="2400" b="1" baseline="-25000" dirty="0">
                <a:solidFill>
                  <a:srgbClr val="0000CC"/>
                </a:solidFill>
                <a:latin typeface="+mn-lt"/>
                <a:ea typeface="黑体" pitchFamily="2" charset="-122"/>
              </a:rPr>
              <a:t>1</a:t>
            </a:r>
            <a:r>
              <a:rPr lang="en-US" altLang="zh-CN" sz="2400" b="1" dirty="0">
                <a:solidFill>
                  <a:srgbClr val="0000CC"/>
                </a:solidFill>
                <a:latin typeface="+mn-lt"/>
                <a:ea typeface="黑体" pitchFamily="2" charset="-122"/>
              </a:rPr>
              <a:t> </a:t>
            </a:r>
            <a:r>
              <a:rPr lang="zh-CN" altLang="en-US" sz="2400" b="1" dirty="0">
                <a:solidFill>
                  <a:srgbClr val="0000CC"/>
                </a:solidFill>
                <a:latin typeface="+mn-lt"/>
                <a:ea typeface="黑体" pitchFamily="2" charset="-122"/>
              </a:rPr>
              <a:t>并不知道 </a:t>
            </a:r>
            <a:r>
              <a:rPr lang="en-US" altLang="zh-CN" sz="2400" b="1" dirty="0">
                <a:solidFill>
                  <a:srgbClr val="0000CC"/>
                </a:solidFill>
                <a:latin typeface="+mn-lt"/>
                <a:ea typeface="黑体" pitchFamily="2" charset="-122"/>
              </a:rPr>
              <a:t>H</a:t>
            </a:r>
            <a:r>
              <a:rPr lang="en-US" altLang="zh-CN" sz="2400" b="1" baseline="-25000" dirty="0">
                <a:solidFill>
                  <a:srgbClr val="0000CC"/>
                </a:solidFill>
                <a:latin typeface="+mn-lt"/>
                <a:ea typeface="黑体" pitchFamily="2" charset="-122"/>
              </a:rPr>
              <a:t>2</a:t>
            </a:r>
            <a:r>
              <a:rPr lang="en-US" altLang="zh-CN" sz="2400" b="1" dirty="0">
                <a:solidFill>
                  <a:srgbClr val="0000CC"/>
                </a:solidFill>
                <a:latin typeface="+mn-lt"/>
                <a:ea typeface="黑体" pitchFamily="2" charset="-122"/>
              </a:rPr>
              <a:t> </a:t>
            </a:r>
            <a:r>
              <a:rPr lang="zh-CN" altLang="en-US" sz="2400" b="1" dirty="0">
                <a:solidFill>
                  <a:srgbClr val="0000CC"/>
                </a:solidFill>
                <a:latin typeface="+mn-lt"/>
                <a:ea typeface="黑体" pitchFamily="2" charset="-122"/>
              </a:rPr>
              <a:t>连接在哪一个网络上。</a:t>
            </a:r>
          </a:p>
          <a:p>
            <a:pPr algn="ctr">
              <a:lnSpc>
                <a:spcPct val="110000"/>
              </a:lnSpc>
            </a:pPr>
            <a:r>
              <a:rPr lang="en-US" altLang="zh-CN" sz="2400" b="1" dirty="0">
                <a:solidFill>
                  <a:srgbClr val="0000CC"/>
                </a:solidFill>
                <a:latin typeface="+mn-lt"/>
                <a:ea typeface="黑体" pitchFamily="2" charset="-122"/>
              </a:rPr>
              <a:t>H</a:t>
            </a:r>
            <a:r>
              <a:rPr lang="en-US" altLang="zh-CN" sz="2400" b="1" baseline="-25000" dirty="0">
                <a:solidFill>
                  <a:srgbClr val="0000CC"/>
                </a:solidFill>
                <a:latin typeface="+mn-lt"/>
                <a:ea typeface="黑体" pitchFamily="2" charset="-122"/>
              </a:rPr>
              <a:t>1</a:t>
            </a:r>
            <a:r>
              <a:rPr lang="en-US" altLang="zh-CN" sz="2400" b="1" dirty="0">
                <a:solidFill>
                  <a:srgbClr val="0000CC"/>
                </a:solidFill>
                <a:latin typeface="+mn-lt"/>
                <a:ea typeface="黑体" pitchFamily="2" charset="-122"/>
              </a:rPr>
              <a:t> </a:t>
            </a:r>
            <a:r>
              <a:rPr lang="zh-CN" altLang="en-US" sz="2400" b="1" dirty="0">
                <a:solidFill>
                  <a:srgbClr val="0000CC"/>
                </a:solidFill>
                <a:latin typeface="+mn-lt"/>
                <a:ea typeface="黑体" pitchFamily="2" charset="-122"/>
              </a:rPr>
              <a:t>仅仅知道 </a:t>
            </a:r>
            <a:r>
              <a:rPr lang="en-US" altLang="zh-CN" sz="2400" b="1" dirty="0">
                <a:solidFill>
                  <a:srgbClr val="0000CC"/>
                </a:solidFill>
                <a:latin typeface="+mn-lt"/>
                <a:ea typeface="黑体" pitchFamily="2" charset="-122"/>
              </a:rPr>
              <a:t>H</a:t>
            </a:r>
            <a:r>
              <a:rPr lang="en-US" altLang="zh-CN" sz="2400" b="1" baseline="-25000" dirty="0">
                <a:solidFill>
                  <a:srgbClr val="0000CC"/>
                </a:solidFill>
                <a:latin typeface="+mn-lt"/>
                <a:ea typeface="黑体" pitchFamily="2" charset="-122"/>
              </a:rPr>
              <a:t>2</a:t>
            </a:r>
            <a:r>
              <a:rPr lang="en-US" altLang="zh-CN" sz="2400" b="1" dirty="0">
                <a:solidFill>
                  <a:srgbClr val="0000CC"/>
                </a:solidFill>
                <a:latin typeface="+mn-lt"/>
                <a:ea typeface="黑体" pitchFamily="2" charset="-122"/>
              </a:rPr>
              <a:t> </a:t>
            </a:r>
            <a:r>
              <a:rPr lang="zh-CN" altLang="en-US" sz="2400" b="1" dirty="0">
                <a:solidFill>
                  <a:srgbClr val="0000CC"/>
                </a:solidFill>
                <a:latin typeface="+mn-lt"/>
                <a:ea typeface="黑体" pitchFamily="2" charset="-122"/>
              </a:rPr>
              <a:t>的 </a:t>
            </a:r>
            <a:r>
              <a:rPr lang="en-US" altLang="zh-CN" sz="2400" b="1" dirty="0">
                <a:solidFill>
                  <a:srgbClr val="0000CC"/>
                </a:solidFill>
                <a:latin typeface="+mn-lt"/>
                <a:ea typeface="黑体" pitchFamily="2" charset="-122"/>
              </a:rPr>
              <a:t>IP </a:t>
            </a:r>
            <a:r>
              <a:rPr lang="zh-CN" altLang="en-US" sz="2400" b="1" dirty="0">
                <a:solidFill>
                  <a:srgbClr val="0000CC"/>
                </a:solidFill>
                <a:latin typeface="+mn-lt"/>
                <a:ea typeface="黑体" pitchFamily="2" charset="-122"/>
              </a:rPr>
              <a:t>地址是</a:t>
            </a:r>
          </a:p>
          <a:p>
            <a:pPr algn="ctr">
              <a:lnSpc>
                <a:spcPct val="110000"/>
              </a:lnSpc>
            </a:pPr>
            <a:r>
              <a:rPr lang="en-US" altLang="zh-CN" sz="2400" b="1" dirty="0">
                <a:solidFill>
                  <a:srgbClr val="0000CC"/>
                </a:solidFill>
                <a:latin typeface="+mn-lt"/>
                <a:ea typeface="黑体" pitchFamily="2" charset="-122"/>
              </a:rPr>
              <a:t>128.30.33.138</a:t>
            </a:r>
          </a:p>
        </p:txBody>
      </p:sp>
      <p:sp>
        <p:nvSpPr>
          <p:cNvPr id="514115" name="Rectangle 67"/>
          <p:cNvSpPr>
            <a:spLocks noChangeArrowheads="1"/>
          </p:cNvSpPr>
          <p:nvPr/>
        </p:nvSpPr>
        <p:spPr bwMode="auto">
          <a:xfrm>
            <a:off x="242488" y="5301208"/>
            <a:ext cx="9694054" cy="15573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lnSpc>
                <a:spcPct val="110000"/>
              </a:lnSpc>
            </a:pPr>
            <a:r>
              <a:rPr lang="zh-CN" altLang="en-US" sz="2400" b="1" dirty="0">
                <a:solidFill>
                  <a:srgbClr val="0000CC"/>
                </a:solidFill>
                <a:latin typeface="+mn-lt"/>
                <a:ea typeface="黑体" pitchFamily="2" charset="-122"/>
              </a:rPr>
              <a:t>因此 </a:t>
            </a:r>
            <a:r>
              <a:rPr lang="en-US" altLang="zh-CN" sz="2400" b="1" dirty="0">
                <a:solidFill>
                  <a:srgbClr val="0000CC"/>
                </a:solidFill>
                <a:latin typeface="+mn-lt"/>
                <a:ea typeface="黑体" pitchFamily="2" charset="-122"/>
              </a:rPr>
              <a:t>H</a:t>
            </a:r>
            <a:r>
              <a:rPr lang="en-US" altLang="zh-CN" sz="2400" b="1" baseline="-25000" dirty="0">
                <a:solidFill>
                  <a:srgbClr val="0000CC"/>
                </a:solidFill>
                <a:latin typeface="+mn-lt"/>
                <a:ea typeface="黑体" pitchFamily="2" charset="-122"/>
              </a:rPr>
              <a:t>1 </a:t>
            </a:r>
            <a:r>
              <a:rPr lang="zh-CN" altLang="en-US" sz="2400" b="1" dirty="0">
                <a:solidFill>
                  <a:srgbClr val="0000CC"/>
                </a:solidFill>
                <a:latin typeface="+mn-lt"/>
                <a:ea typeface="黑体" pitchFamily="2" charset="-122"/>
              </a:rPr>
              <a:t>首先检查主机 </a:t>
            </a:r>
            <a:r>
              <a:rPr lang="en-US" altLang="zh-CN" sz="2400" b="1" dirty="0">
                <a:solidFill>
                  <a:srgbClr val="0000CC"/>
                </a:solidFill>
                <a:latin typeface="+mn-lt"/>
                <a:ea typeface="黑体" pitchFamily="2" charset="-122"/>
              </a:rPr>
              <a:t>128.30.33.138 </a:t>
            </a:r>
            <a:r>
              <a:rPr lang="zh-CN" altLang="en-US" sz="2400" b="1" dirty="0">
                <a:solidFill>
                  <a:srgbClr val="0000CC"/>
                </a:solidFill>
                <a:latin typeface="+mn-lt"/>
                <a:ea typeface="黑体" pitchFamily="2" charset="-122"/>
              </a:rPr>
              <a:t>是否连接在本网络上</a:t>
            </a:r>
          </a:p>
          <a:p>
            <a:pPr algn="ctr">
              <a:lnSpc>
                <a:spcPct val="110000"/>
              </a:lnSpc>
            </a:pPr>
            <a:r>
              <a:rPr lang="zh-CN" altLang="en-US" sz="2400" b="1" dirty="0">
                <a:solidFill>
                  <a:srgbClr val="0000CC"/>
                </a:solidFill>
                <a:latin typeface="+mn-lt"/>
                <a:ea typeface="黑体" pitchFamily="2" charset="-122"/>
              </a:rPr>
              <a:t>如果是，则直接交付；</a:t>
            </a:r>
          </a:p>
          <a:p>
            <a:pPr algn="ctr">
              <a:lnSpc>
                <a:spcPct val="110000"/>
              </a:lnSpc>
            </a:pPr>
            <a:r>
              <a:rPr lang="zh-CN" altLang="en-US" sz="2400" b="1" dirty="0">
                <a:solidFill>
                  <a:srgbClr val="0000CC"/>
                </a:solidFill>
                <a:latin typeface="+mn-lt"/>
                <a:ea typeface="黑体" pitchFamily="2" charset="-122"/>
              </a:rPr>
              <a:t>否则，就送交路由器 </a:t>
            </a:r>
            <a:r>
              <a:rPr lang="en-US" altLang="zh-CN" sz="2400" b="1" dirty="0">
                <a:solidFill>
                  <a:srgbClr val="0000CC"/>
                </a:solidFill>
                <a:latin typeface="+mn-lt"/>
                <a:ea typeface="黑体" pitchFamily="2" charset="-122"/>
              </a:rPr>
              <a:t>R</a:t>
            </a:r>
            <a:r>
              <a:rPr lang="en-US" altLang="zh-CN" sz="2400" b="1" baseline="-25000" dirty="0">
                <a:solidFill>
                  <a:srgbClr val="0000CC"/>
                </a:solidFill>
                <a:latin typeface="+mn-lt"/>
                <a:ea typeface="黑体" pitchFamily="2" charset="-122"/>
              </a:rPr>
              <a:t>1</a:t>
            </a:r>
            <a:r>
              <a:rPr lang="zh-CN" altLang="en-US" sz="2400" b="1" dirty="0">
                <a:solidFill>
                  <a:srgbClr val="0000CC"/>
                </a:solidFill>
                <a:latin typeface="+mn-lt"/>
                <a:ea typeface="黑体" pitchFamily="2" charset="-122"/>
              </a:rPr>
              <a:t>，并逐项查找路由表。</a:t>
            </a:r>
          </a:p>
        </p:txBody>
      </p:sp>
    </p:spTree>
    <p:extLst>
      <p:ext uri="{BB962C8B-B14F-4D97-AF65-F5344CB8AC3E}">
        <p14:creationId xmlns:p14="http://schemas.microsoft.com/office/powerpoint/2010/main" xmlns="" val="2967550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left)">
                                      <p:cBhvr>
                                        <p:cTn id="7" dur="2000"/>
                                        <p:tgtEl>
                                          <p:spTgt spid="101"/>
                                        </p:tgtEl>
                                      </p:cBhvr>
                                    </p:animEffect>
                                  </p:childTnLst>
                                </p:cTn>
                              </p:par>
                            </p:childTnLst>
                          </p:cTn>
                        </p:par>
                        <p:par>
                          <p:cTn id="8" fill="hold">
                            <p:stCondLst>
                              <p:cond delay="2000"/>
                            </p:stCondLst>
                            <p:childTnLst>
                              <p:par>
                                <p:cTn id="9" presetID="4" presetClass="entr" presetSubtype="32" fill="hold" grpId="0" nodeType="afterEffect">
                                  <p:stCondLst>
                                    <p:cond delay="0"/>
                                  </p:stCondLst>
                                  <p:childTnLst>
                                    <p:set>
                                      <p:cBhvr>
                                        <p:cTn id="10" dur="1" fill="hold">
                                          <p:stCondLst>
                                            <p:cond delay="0"/>
                                          </p:stCondLst>
                                        </p:cTn>
                                        <p:tgtEl>
                                          <p:spTgt spid="514114"/>
                                        </p:tgtEl>
                                        <p:attrNameLst>
                                          <p:attrName>style.visibility</p:attrName>
                                        </p:attrNameLst>
                                      </p:cBhvr>
                                      <p:to>
                                        <p:strVal val="visible"/>
                                      </p:to>
                                    </p:set>
                                    <p:animEffect transition="in" filter="box(out)">
                                      <p:cBhvr>
                                        <p:cTn id="11" dur="2000"/>
                                        <p:tgtEl>
                                          <p:spTgt spid="5141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14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514114" grpId="0" animBg="1"/>
      <p:bldP spid="5141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135" name="Rectangle 63"/>
          <p:cNvSpPr>
            <a:spLocks noGrp="1" noChangeArrowheads="1"/>
          </p:cNvSpPr>
          <p:nvPr>
            <p:ph type="title" idx="4294967295"/>
          </p:nvPr>
        </p:nvSpPr>
        <p:spPr>
          <a:xfrm>
            <a:off x="231576" y="70892"/>
            <a:ext cx="9674424" cy="1485900"/>
          </a:xfrm>
          <a:noFill/>
          <a:ln/>
        </p:spPr>
        <p:txBody>
          <a:bodyPr/>
          <a:lstStyle/>
          <a:p>
            <a:pPr>
              <a:lnSpc>
                <a:spcPct val="110000"/>
              </a:lnSpc>
            </a:pPr>
            <a:r>
              <a:rPr lang="zh-CN" altLang="en-US" sz="2800" dirty="0">
                <a:solidFill>
                  <a:srgbClr val="000099"/>
                </a:solidFill>
              </a:rPr>
              <a:t>主机 </a:t>
            </a:r>
            <a:r>
              <a:rPr lang="en-US" altLang="zh-CN" sz="2800" dirty="0">
                <a:solidFill>
                  <a:srgbClr val="000099"/>
                </a:solidFill>
              </a:rPr>
              <a:t>H</a:t>
            </a:r>
            <a:r>
              <a:rPr lang="en-US" altLang="zh-CN" sz="2800" baseline="-25000" dirty="0">
                <a:solidFill>
                  <a:srgbClr val="000099"/>
                </a:solidFill>
              </a:rPr>
              <a:t>1</a:t>
            </a:r>
            <a:r>
              <a:rPr lang="en-US" altLang="zh-CN" sz="2800" dirty="0">
                <a:solidFill>
                  <a:srgbClr val="000099"/>
                </a:solidFill>
              </a:rPr>
              <a:t> </a:t>
            </a:r>
            <a:r>
              <a:rPr lang="zh-CN" altLang="en-US" sz="2800" dirty="0">
                <a:solidFill>
                  <a:srgbClr val="000099"/>
                </a:solidFill>
              </a:rPr>
              <a:t>首先将</a:t>
            </a:r>
            <a:br>
              <a:rPr lang="zh-CN" altLang="en-US" sz="2800" dirty="0">
                <a:solidFill>
                  <a:srgbClr val="000099"/>
                </a:solidFill>
              </a:rPr>
            </a:br>
            <a:r>
              <a:rPr lang="zh-CN" altLang="en-US" sz="2800" dirty="0">
                <a:solidFill>
                  <a:srgbClr val="000099"/>
                </a:solidFill>
              </a:rPr>
              <a:t>本子网的子网掩码 </a:t>
            </a:r>
            <a:r>
              <a:rPr lang="en-US" altLang="zh-CN" sz="2800" dirty="0">
                <a:solidFill>
                  <a:srgbClr val="000099"/>
                </a:solidFill>
              </a:rPr>
              <a:t>255.255.255.128</a:t>
            </a:r>
            <a:br>
              <a:rPr lang="en-US" altLang="zh-CN" sz="2800" dirty="0">
                <a:solidFill>
                  <a:srgbClr val="000099"/>
                </a:solidFill>
              </a:rPr>
            </a:br>
            <a:r>
              <a:rPr lang="zh-CN" altLang="en-US" sz="2800" dirty="0">
                <a:solidFill>
                  <a:srgbClr val="000099"/>
                </a:solidFill>
              </a:rPr>
              <a:t>与分组的</a:t>
            </a:r>
            <a:r>
              <a:rPr lang="zh-CN" altLang="en-US" sz="1600" dirty="0">
                <a:solidFill>
                  <a:srgbClr val="000099"/>
                </a:solidFill>
              </a:rPr>
              <a:t> </a:t>
            </a:r>
            <a:r>
              <a:rPr lang="en-US" altLang="zh-CN" sz="2800" dirty="0">
                <a:solidFill>
                  <a:srgbClr val="000099"/>
                </a:solidFill>
              </a:rPr>
              <a:t>IP</a:t>
            </a:r>
            <a:r>
              <a:rPr lang="en-US" altLang="zh-CN" sz="1600" dirty="0">
                <a:solidFill>
                  <a:srgbClr val="000099"/>
                </a:solidFill>
              </a:rPr>
              <a:t> </a:t>
            </a:r>
            <a:r>
              <a:rPr lang="zh-CN" altLang="en-US" sz="2800" dirty="0">
                <a:solidFill>
                  <a:srgbClr val="000099"/>
                </a:solidFill>
              </a:rPr>
              <a:t>地址 </a:t>
            </a:r>
            <a:r>
              <a:rPr lang="en-US" altLang="zh-CN" sz="2800" dirty="0">
                <a:solidFill>
                  <a:srgbClr val="000099"/>
                </a:solidFill>
              </a:rPr>
              <a:t>128.30.33.138 </a:t>
            </a:r>
            <a:r>
              <a:rPr lang="zh-CN" altLang="en-US" sz="2800" dirty="0">
                <a:solidFill>
                  <a:srgbClr val="C00000"/>
                </a:solidFill>
              </a:rPr>
              <a:t>逐比特相“与”</a:t>
            </a:r>
            <a:r>
              <a:rPr lang="en-US" altLang="zh-CN" sz="2800" dirty="0">
                <a:solidFill>
                  <a:srgbClr val="000099"/>
                </a:solidFill>
              </a:rPr>
              <a:t>(AND </a:t>
            </a:r>
            <a:r>
              <a:rPr lang="zh-CN" altLang="en-US" sz="2800" dirty="0">
                <a:solidFill>
                  <a:srgbClr val="000099"/>
                </a:solidFill>
              </a:rPr>
              <a:t>操作</a:t>
            </a:r>
            <a:r>
              <a:rPr lang="en-US" altLang="zh-CN" sz="2800" dirty="0">
                <a:solidFill>
                  <a:srgbClr val="000099"/>
                </a:solidFill>
              </a:rPr>
              <a:t>) </a:t>
            </a:r>
          </a:p>
        </p:txBody>
      </p:sp>
      <p:sp>
        <p:nvSpPr>
          <p:cNvPr id="66" name="Rectangle 63"/>
          <p:cNvSpPr>
            <a:spLocks noChangeArrowheads="1"/>
          </p:cNvSpPr>
          <p:nvPr/>
        </p:nvSpPr>
        <p:spPr bwMode="auto">
          <a:xfrm>
            <a:off x="417512" y="1655787"/>
            <a:ext cx="9144000" cy="5057775"/>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0" i="0" u="none" strike="noStrike" kern="0" cap="none" spc="0" normalizeH="0" baseline="0" noProof="0">
              <a:ln>
                <a:noFill/>
              </a:ln>
              <a:solidFill>
                <a:sysClr val="windowText" lastClr="000000"/>
              </a:solidFill>
              <a:effectLst/>
              <a:uLnTx/>
              <a:uFillTx/>
            </a:endParaRPr>
          </a:p>
        </p:txBody>
      </p:sp>
      <p:sp>
        <p:nvSpPr>
          <p:cNvPr id="67" name="Text Box 64"/>
          <p:cNvSpPr txBox="1">
            <a:spLocks noChangeArrowheads="1"/>
          </p:cNvSpPr>
          <p:nvPr/>
        </p:nvSpPr>
        <p:spPr bwMode="auto">
          <a:xfrm>
            <a:off x="1317625" y="1628800"/>
            <a:ext cx="742543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255.255.255.128 </a:t>
            </a:r>
            <a:r>
              <a:rPr kumimoji="0" lang="en-US" altLang="zh-CN" sz="2800" b="1" i="0" u="none" strike="noStrike" kern="0" cap="none" spc="0" normalizeH="0" baseline="0" noProof="0" dirty="0">
                <a:ln>
                  <a:noFill/>
                </a:ln>
                <a:solidFill>
                  <a:srgbClr val="FF0000"/>
                </a:solidFill>
                <a:effectLst/>
                <a:uLnTx/>
                <a:uFillTx/>
                <a:latin typeface="+mn-lt"/>
                <a:ea typeface="黑体" pitchFamily="2" charset="-122"/>
              </a:rPr>
              <a:t>AND</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 128.30.33.138 </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的计算</a:t>
            </a:r>
          </a:p>
        </p:txBody>
      </p:sp>
      <p:sp>
        <p:nvSpPr>
          <p:cNvPr id="68" name="Text Box 65"/>
          <p:cNvSpPr txBox="1">
            <a:spLocks noChangeArrowheads="1"/>
          </p:cNvSpPr>
          <p:nvPr/>
        </p:nvSpPr>
        <p:spPr bwMode="auto">
          <a:xfrm>
            <a:off x="884237" y="2204864"/>
            <a:ext cx="8499443"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255 </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就是二进制的全 </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1</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，因此 </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255 AND xyz = xyz</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这里只需计算最后的 </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rPr>
              <a:t>128 AND 138 </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rPr>
              <a:t>即可。</a:t>
            </a:r>
          </a:p>
        </p:txBody>
      </p:sp>
      <p:sp>
        <p:nvSpPr>
          <p:cNvPr id="69" name="Text Box 66"/>
          <p:cNvSpPr txBox="1">
            <a:spLocks noChangeArrowheads="1"/>
          </p:cNvSpPr>
          <p:nvPr/>
        </p:nvSpPr>
        <p:spPr bwMode="auto">
          <a:xfrm>
            <a:off x="2911475" y="3170262"/>
            <a:ext cx="2919412"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en-US" altLang="zh-CN" sz="2800" b="1">
                <a:solidFill>
                  <a:srgbClr val="0000CC"/>
                </a:solidFill>
                <a:latin typeface="+mn-lt"/>
                <a:ea typeface="黑体" pitchFamily="2" charset="-122"/>
              </a:rPr>
              <a:t>128 → 10000000</a:t>
            </a:r>
          </a:p>
          <a:p>
            <a:r>
              <a:rPr kumimoji="0" lang="en-US" altLang="zh-CN" sz="2800" b="1">
                <a:solidFill>
                  <a:srgbClr val="0000CC"/>
                </a:solidFill>
                <a:latin typeface="+mn-lt"/>
                <a:ea typeface="黑体" pitchFamily="2" charset="-122"/>
              </a:rPr>
              <a:t>138 → 10001010</a:t>
            </a:r>
          </a:p>
        </p:txBody>
      </p:sp>
      <p:sp>
        <p:nvSpPr>
          <p:cNvPr id="70" name="Line 67"/>
          <p:cNvSpPr>
            <a:spLocks noChangeShapeType="1"/>
          </p:cNvSpPr>
          <p:nvPr/>
        </p:nvSpPr>
        <p:spPr bwMode="auto">
          <a:xfrm>
            <a:off x="2695575" y="4105300"/>
            <a:ext cx="3311525"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CC"/>
              </a:solidFill>
              <a:effectLst/>
              <a:uLnTx/>
              <a:uFillTx/>
              <a:latin typeface="+mn-lt"/>
              <a:ea typeface="黑体" pitchFamily="2" charset="-122"/>
            </a:endParaRPr>
          </a:p>
        </p:txBody>
      </p:sp>
      <p:sp>
        <p:nvSpPr>
          <p:cNvPr id="71" name="Text Box 68"/>
          <p:cNvSpPr txBox="1">
            <a:spLocks noChangeArrowheads="1"/>
          </p:cNvSpPr>
          <p:nvPr/>
        </p:nvSpPr>
        <p:spPr bwMode="auto">
          <a:xfrm>
            <a:off x="646112" y="4164037"/>
            <a:ext cx="651332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0000CC"/>
                </a:solidFill>
                <a:effectLst/>
                <a:uLnTx/>
                <a:uFillTx/>
                <a:latin typeface="+mn-lt"/>
                <a:ea typeface="黑体" pitchFamily="2" charset="-122"/>
              </a:rPr>
              <a:t>逐比特 </a:t>
            </a:r>
            <a:r>
              <a:rPr kumimoji="0" lang="en-US" altLang="zh-CN" sz="2800" b="1" i="0" u="none" strike="noStrike" kern="0" cap="none" spc="0" normalizeH="0" baseline="0" noProof="0">
                <a:ln>
                  <a:noFill/>
                </a:ln>
                <a:solidFill>
                  <a:srgbClr val="0000CC"/>
                </a:solidFill>
                <a:effectLst/>
                <a:uLnTx/>
                <a:uFillTx/>
                <a:latin typeface="+mn-lt"/>
                <a:ea typeface="黑体" pitchFamily="2" charset="-122"/>
              </a:rPr>
              <a:t>AND </a:t>
            </a:r>
            <a:r>
              <a:rPr kumimoji="0" lang="zh-CN" altLang="en-US" sz="2800" b="1" i="0" u="none" strike="noStrike" kern="0" cap="none" spc="0" normalizeH="0" baseline="0" noProof="0">
                <a:ln>
                  <a:noFill/>
                </a:ln>
                <a:solidFill>
                  <a:srgbClr val="0000CC"/>
                </a:solidFill>
                <a:effectLst/>
                <a:uLnTx/>
                <a:uFillTx/>
                <a:latin typeface="+mn-lt"/>
                <a:ea typeface="黑体" pitchFamily="2" charset="-122"/>
              </a:rPr>
              <a:t>操作后   </a:t>
            </a:r>
            <a:r>
              <a:rPr kumimoji="0" lang="en-US" altLang="zh-CN" sz="2800" b="1" i="0" u="none" strike="noStrike" kern="0" cap="none" spc="0" normalizeH="0" baseline="0" noProof="0">
                <a:ln>
                  <a:noFill/>
                </a:ln>
                <a:solidFill>
                  <a:srgbClr val="0000CC"/>
                </a:solidFill>
                <a:effectLst/>
                <a:uLnTx/>
                <a:uFillTx/>
                <a:latin typeface="+mn-lt"/>
                <a:ea typeface="黑体" pitchFamily="2" charset="-122"/>
              </a:rPr>
              <a:t>10000000 → 128</a:t>
            </a:r>
          </a:p>
        </p:txBody>
      </p:sp>
      <p:grpSp>
        <p:nvGrpSpPr>
          <p:cNvPr id="72" name="Group 71"/>
          <p:cNvGrpSpPr>
            <a:grpSpLocks/>
          </p:cNvGrpSpPr>
          <p:nvPr/>
        </p:nvGrpSpPr>
        <p:grpSpPr bwMode="auto">
          <a:xfrm>
            <a:off x="827087" y="4868889"/>
            <a:ext cx="5764213" cy="1531938"/>
            <a:chOff x="252" y="3158"/>
            <a:chExt cx="3631" cy="965"/>
          </a:xfrm>
        </p:grpSpPr>
        <p:sp>
          <p:nvSpPr>
            <p:cNvPr id="73" name="Text Box 72"/>
            <p:cNvSpPr txBox="1">
              <a:spLocks noChangeArrowheads="1"/>
            </p:cNvSpPr>
            <p:nvPr/>
          </p:nvSpPr>
          <p:spPr bwMode="auto">
            <a:xfrm>
              <a:off x="2064" y="3158"/>
              <a:ext cx="1819" cy="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srgbClr val="0000CC"/>
                  </a:solidFill>
                  <a:effectLst/>
                  <a:uLnTx/>
                  <a:uFillTx/>
                  <a:latin typeface="+mn-lt"/>
                  <a:ea typeface="黑体" pitchFamily="2" charset="-122"/>
                </a:rPr>
                <a:t>255.255.255.128</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srgbClr val="0000CC"/>
                  </a:solidFill>
                  <a:effectLst/>
                  <a:uLnTx/>
                  <a:uFillTx/>
                  <a:latin typeface="+mn-lt"/>
                  <a:ea typeface="黑体" pitchFamily="2" charset="-122"/>
                </a:rPr>
                <a:t>128.  30.  33.138</a:t>
              </a:r>
            </a:p>
          </p:txBody>
        </p:sp>
        <p:sp>
          <p:nvSpPr>
            <p:cNvPr id="74" name="Text Box 73"/>
            <p:cNvSpPr txBox="1">
              <a:spLocks noChangeArrowheads="1"/>
            </p:cNvSpPr>
            <p:nvPr/>
          </p:nvSpPr>
          <p:spPr bwMode="auto">
            <a:xfrm>
              <a:off x="2064" y="3793"/>
              <a:ext cx="1817"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srgbClr val="0000CC"/>
                  </a:solidFill>
                  <a:effectLst/>
                  <a:uLnTx/>
                  <a:uFillTx/>
                  <a:latin typeface="+mn-lt"/>
                  <a:ea typeface="黑体" pitchFamily="2" charset="-122"/>
                </a:rPr>
                <a:t>128.  30.  33.128</a:t>
              </a:r>
            </a:p>
          </p:txBody>
        </p:sp>
        <p:sp>
          <p:nvSpPr>
            <p:cNvPr id="75" name="Line 74"/>
            <p:cNvSpPr>
              <a:spLocks noChangeShapeType="1"/>
            </p:cNvSpPr>
            <p:nvPr/>
          </p:nvSpPr>
          <p:spPr bwMode="auto">
            <a:xfrm>
              <a:off x="295" y="3748"/>
              <a:ext cx="3583"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CC"/>
                </a:solidFill>
                <a:effectLst/>
                <a:uLnTx/>
                <a:uFillTx/>
                <a:latin typeface="+mn-lt"/>
                <a:ea typeface="黑体" pitchFamily="2" charset="-122"/>
              </a:endParaRPr>
            </a:p>
          </p:txBody>
        </p:sp>
        <p:sp>
          <p:nvSpPr>
            <p:cNvPr id="76" name="Text Box 75"/>
            <p:cNvSpPr txBox="1">
              <a:spLocks noChangeArrowheads="1"/>
            </p:cNvSpPr>
            <p:nvPr/>
          </p:nvSpPr>
          <p:spPr bwMode="auto">
            <a:xfrm>
              <a:off x="252" y="3421"/>
              <a:ext cx="1869"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0000CC"/>
                  </a:solidFill>
                  <a:effectLst/>
                  <a:uLnTx/>
                  <a:uFillTx/>
                  <a:latin typeface="+mn-lt"/>
                  <a:ea typeface="黑体" pitchFamily="2" charset="-122"/>
                </a:rPr>
                <a:t>逐比特 </a:t>
              </a:r>
              <a:r>
                <a:rPr kumimoji="0" lang="en-US" altLang="zh-CN" sz="2800" b="1" i="0" u="none" strike="noStrike" kern="0" cap="none" spc="0" normalizeH="0" baseline="0" noProof="0">
                  <a:ln>
                    <a:noFill/>
                  </a:ln>
                  <a:solidFill>
                    <a:srgbClr val="0000CC"/>
                  </a:solidFill>
                  <a:effectLst/>
                  <a:uLnTx/>
                  <a:uFillTx/>
                  <a:latin typeface="+mn-lt"/>
                  <a:ea typeface="黑体" pitchFamily="2" charset="-122"/>
                </a:rPr>
                <a:t>AND </a:t>
              </a:r>
              <a:r>
                <a:rPr kumimoji="0" lang="zh-CN" altLang="en-US" sz="2800" b="1" i="0" u="none" strike="noStrike" kern="0" cap="none" spc="0" normalizeH="0" baseline="0" noProof="0">
                  <a:ln>
                    <a:noFill/>
                  </a:ln>
                  <a:solidFill>
                    <a:srgbClr val="0000CC"/>
                  </a:solidFill>
                  <a:effectLst/>
                  <a:uLnTx/>
                  <a:uFillTx/>
                  <a:latin typeface="+mn-lt"/>
                  <a:ea typeface="黑体" pitchFamily="2" charset="-122"/>
                </a:rPr>
                <a:t>操作</a:t>
              </a:r>
            </a:p>
          </p:txBody>
        </p:sp>
      </p:grpSp>
      <p:sp>
        <p:nvSpPr>
          <p:cNvPr id="77" name="Rectangle 76"/>
          <p:cNvSpPr>
            <a:spLocks noChangeArrowheads="1"/>
          </p:cNvSpPr>
          <p:nvPr/>
        </p:nvSpPr>
        <p:spPr bwMode="auto">
          <a:xfrm>
            <a:off x="3703637" y="4881141"/>
            <a:ext cx="2159000" cy="1500187"/>
          </a:xfrm>
          <a:prstGeom prst="rect">
            <a:avLst/>
          </a:prstGeom>
          <a:noFill/>
          <a:ln w="5715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CC"/>
              </a:solidFill>
              <a:effectLst/>
              <a:uLnTx/>
              <a:uFillTx/>
              <a:latin typeface="+mn-lt"/>
              <a:ea typeface="黑体" pitchFamily="2" charset="-122"/>
            </a:endParaRPr>
          </a:p>
        </p:txBody>
      </p:sp>
      <p:sp>
        <p:nvSpPr>
          <p:cNvPr id="78" name="Rectangle 77"/>
          <p:cNvSpPr>
            <a:spLocks noChangeArrowheads="1"/>
          </p:cNvSpPr>
          <p:nvPr/>
        </p:nvSpPr>
        <p:spPr bwMode="auto">
          <a:xfrm>
            <a:off x="5864225" y="4884150"/>
            <a:ext cx="719137" cy="1500188"/>
          </a:xfrm>
          <a:prstGeom prst="rect">
            <a:avLst/>
          </a:prstGeom>
          <a:noFill/>
          <a:ln w="5715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CC"/>
              </a:solidFill>
              <a:effectLst/>
              <a:uLnTx/>
              <a:uFillTx/>
              <a:latin typeface="+mn-lt"/>
              <a:ea typeface="黑体" pitchFamily="2" charset="-122"/>
            </a:endParaRPr>
          </a:p>
        </p:txBody>
      </p:sp>
      <p:sp>
        <p:nvSpPr>
          <p:cNvPr id="79" name="Text Box 78"/>
          <p:cNvSpPr txBox="1">
            <a:spLocks noChangeArrowheads="1"/>
          </p:cNvSpPr>
          <p:nvPr/>
        </p:nvSpPr>
        <p:spPr bwMode="auto">
          <a:xfrm>
            <a:off x="6640774" y="5733256"/>
            <a:ext cx="2776722"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1" i="0" u="none" strike="noStrike" kern="0" cap="none" spc="0" normalizeH="0" baseline="0" noProof="0" dirty="0">
                <a:ln>
                  <a:noFill/>
                </a:ln>
                <a:solidFill>
                  <a:srgbClr val="FF0000"/>
                </a:solidFill>
                <a:effectLst/>
                <a:uLnTx/>
                <a:uFillTx/>
                <a:latin typeface="+mn-lt"/>
                <a:ea typeface="黑体" pitchFamily="2" charset="-122"/>
                <a:sym typeface="Symbol" pitchFamily="18" charset="2"/>
              </a:rPr>
              <a:t></a:t>
            </a:r>
            <a:r>
              <a:rPr kumimoji="0" lang="en-US" altLang="zh-CN" sz="2800" b="1" i="0" u="none" strike="noStrike" kern="0" cap="none" spc="0" normalizeH="0" baseline="0" noProof="0" dirty="0">
                <a:ln>
                  <a:noFill/>
                </a:ln>
                <a:solidFill>
                  <a:srgbClr val="0000CC"/>
                </a:solidFill>
                <a:effectLst/>
                <a:uLnTx/>
                <a:uFillTx/>
                <a:latin typeface="+mn-lt"/>
                <a:ea typeface="黑体" pitchFamily="2" charset="-122"/>
                <a:sym typeface="Symbol" pitchFamily="18" charset="2"/>
              </a:rPr>
              <a:t> H</a:t>
            </a:r>
            <a:r>
              <a:rPr kumimoji="0" lang="en-US" altLang="zh-CN" sz="2800" b="1" i="0" u="none" strike="noStrike" kern="0" cap="none" spc="0" normalizeH="0" baseline="-25000" noProof="0" dirty="0">
                <a:ln>
                  <a:noFill/>
                </a:ln>
                <a:solidFill>
                  <a:srgbClr val="0000CC"/>
                </a:solidFill>
                <a:effectLst/>
                <a:uLnTx/>
                <a:uFillTx/>
                <a:latin typeface="+mn-lt"/>
                <a:ea typeface="黑体" pitchFamily="2" charset="-122"/>
                <a:sym typeface="Symbol" pitchFamily="18" charset="2"/>
              </a:rPr>
              <a:t>1</a:t>
            </a:r>
            <a:r>
              <a:rPr kumimoji="0" lang="en-US" altLang="zh-CN" sz="1200" b="1" i="0" u="none" strike="noStrike" kern="0" cap="none" spc="0" normalizeH="0" baseline="0" noProof="0" dirty="0">
                <a:ln>
                  <a:noFill/>
                </a:ln>
                <a:solidFill>
                  <a:srgbClr val="0000CC"/>
                </a:solidFill>
                <a:effectLst/>
                <a:uLnTx/>
                <a:uFillTx/>
                <a:latin typeface="+mn-lt"/>
                <a:ea typeface="黑体" pitchFamily="2" charset="-122"/>
                <a:sym typeface="Symbol" pitchFamily="18" charset="2"/>
              </a:rPr>
              <a:t> </a:t>
            </a:r>
            <a:r>
              <a:rPr kumimoji="0" lang="zh-CN" altLang="en-US" sz="2800" b="1" i="0" u="none" strike="noStrike" kern="0" cap="none" spc="0" normalizeH="0" baseline="0" noProof="0" dirty="0">
                <a:ln>
                  <a:noFill/>
                </a:ln>
                <a:solidFill>
                  <a:srgbClr val="0000CC"/>
                </a:solidFill>
                <a:effectLst/>
                <a:uLnTx/>
                <a:uFillTx/>
                <a:latin typeface="+mn-lt"/>
                <a:ea typeface="黑体" pitchFamily="2" charset="-122"/>
                <a:sym typeface="Symbol" pitchFamily="18" charset="2"/>
              </a:rPr>
              <a:t>的网络地址</a:t>
            </a:r>
          </a:p>
        </p:txBody>
      </p:sp>
      <p:sp>
        <p:nvSpPr>
          <p:cNvPr id="80" name="Rectangle 69"/>
          <p:cNvSpPr>
            <a:spLocks noChangeArrowheads="1"/>
          </p:cNvSpPr>
          <p:nvPr/>
        </p:nvSpPr>
        <p:spPr bwMode="auto">
          <a:xfrm>
            <a:off x="4058924" y="3200459"/>
            <a:ext cx="271463" cy="1500187"/>
          </a:xfrm>
          <a:prstGeom prst="rect">
            <a:avLst/>
          </a:prstGeom>
          <a:noFill/>
          <a:ln w="5715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CC"/>
              </a:solidFill>
              <a:effectLst/>
              <a:uLnTx/>
              <a:uFillTx/>
              <a:latin typeface="+mn-lt"/>
              <a:ea typeface="黑体" pitchFamily="2" charset="-122"/>
            </a:endParaRPr>
          </a:p>
        </p:txBody>
      </p:sp>
      <p:sp>
        <p:nvSpPr>
          <p:cNvPr id="81" name="Rectangle 70"/>
          <p:cNvSpPr>
            <a:spLocks noChangeArrowheads="1"/>
          </p:cNvSpPr>
          <p:nvPr/>
        </p:nvSpPr>
        <p:spPr bwMode="auto">
          <a:xfrm>
            <a:off x="4330361" y="3212976"/>
            <a:ext cx="1528763" cy="1500188"/>
          </a:xfrm>
          <a:prstGeom prst="rect">
            <a:avLst/>
          </a:prstGeom>
          <a:noFill/>
          <a:ln w="5715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CC"/>
              </a:solidFill>
              <a:effectLst/>
              <a:uLnTx/>
              <a:uFillTx/>
              <a:latin typeface="+mn-lt"/>
              <a:ea typeface="黑体" pitchFamily="2" charset="-122"/>
            </a:endParaRPr>
          </a:p>
        </p:txBody>
      </p:sp>
    </p:spTree>
    <p:extLst>
      <p:ext uri="{BB962C8B-B14F-4D97-AF65-F5344CB8AC3E}">
        <p14:creationId xmlns:p14="http://schemas.microsoft.com/office/powerpoint/2010/main" xmlns="" val="210780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2000" fill="hold" grpId="1" nodeType="afterEffect">
                                  <p:stCondLst>
                                    <p:cond delay="500"/>
                                  </p:stCondLst>
                                  <p:childTnLst>
                                    <p:anim calcmode="discrete" valueType="str">
                                      <p:cBhvr>
                                        <p:cTn id="9" dur="1000" fill="hold"/>
                                        <p:tgtEl>
                                          <p:spTgt spid="80"/>
                                        </p:tgtEl>
                                        <p:attrNameLst>
                                          <p:attrName>style.visibility</p:attrName>
                                        </p:attrNameLst>
                                      </p:cBhvr>
                                      <p:tavLst>
                                        <p:tav tm="0">
                                          <p:val>
                                            <p:strVal val="hidden"/>
                                          </p:val>
                                        </p:tav>
                                        <p:tav tm="50000">
                                          <p:val>
                                            <p:strVal val="visible"/>
                                          </p:val>
                                        </p:tav>
                                      </p:tavLst>
                                    </p:anim>
                                  </p:childTnLst>
                                </p:cTn>
                              </p:par>
                            </p:childTnLst>
                          </p:cTn>
                        </p:par>
                        <p:par>
                          <p:cTn id="10" fill="hold">
                            <p:stCondLst>
                              <p:cond delay="2500"/>
                            </p:stCondLst>
                            <p:childTnLst>
                              <p:par>
                                <p:cTn id="11" presetID="1" presetClass="exit" presetSubtype="0" fill="hold" grpId="2" nodeType="afterEffect">
                                  <p:stCondLst>
                                    <p:cond delay="0"/>
                                  </p:stCondLst>
                                  <p:childTnLst>
                                    <p:set>
                                      <p:cBhvr>
                                        <p:cTn id="12" dur="1" fill="hold">
                                          <p:stCondLst>
                                            <p:cond delay="0"/>
                                          </p:stCondLst>
                                        </p:cTn>
                                        <p:tgtEl>
                                          <p:spTgt spid="80"/>
                                        </p:tgtEl>
                                        <p:attrNameLst>
                                          <p:attrName>style.visibility</p:attrName>
                                        </p:attrNameLst>
                                      </p:cBhvr>
                                      <p:to>
                                        <p:strVal val="hidden"/>
                                      </p:to>
                                    </p:set>
                                  </p:childTnLst>
                                </p:cTn>
                              </p:par>
                            </p:childTnLst>
                          </p:cTn>
                        </p:par>
                        <p:par>
                          <p:cTn id="13" fill="hold">
                            <p:stCondLst>
                              <p:cond delay="2500"/>
                            </p:stCondLst>
                            <p:childTnLst>
                              <p:par>
                                <p:cTn id="14" presetID="1" presetClass="entr" presetSubtype="0"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childTnLst>
                                </p:cTn>
                              </p:par>
                            </p:childTnLst>
                          </p:cTn>
                        </p:par>
                        <p:par>
                          <p:cTn id="16" fill="hold">
                            <p:stCondLst>
                              <p:cond delay="2500"/>
                            </p:stCondLst>
                            <p:childTnLst>
                              <p:par>
                                <p:cTn id="17" presetID="35" presetClass="emph" presetSubtype="0" repeatCount="3000" fill="hold" grpId="1" nodeType="afterEffect">
                                  <p:stCondLst>
                                    <p:cond delay="0"/>
                                  </p:stCondLst>
                                  <p:childTnLst>
                                    <p:anim calcmode="discrete" valueType="str">
                                      <p:cBhvr>
                                        <p:cTn id="18" dur="1000" fill="hold"/>
                                        <p:tgtEl>
                                          <p:spTgt spid="81"/>
                                        </p:tgtEl>
                                        <p:attrNameLst>
                                          <p:attrName>style.visibility</p:attrName>
                                        </p:attrNameLst>
                                      </p:cBhvr>
                                      <p:tavLst>
                                        <p:tav tm="0">
                                          <p:val>
                                            <p:strVal val="hidden"/>
                                          </p:val>
                                        </p:tav>
                                        <p:tav tm="50000">
                                          <p:val>
                                            <p:strVal val="visible"/>
                                          </p:val>
                                        </p:tav>
                                      </p:tavLst>
                                    </p:anim>
                                  </p:childTnLst>
                                </p:cTn>
                              </p:par>
                            </p:childTnLst>
                          </p:cTn>
                        </p:par>
                        <p:par>
                          <p:cTn id="19" fill="hold">
                            <p:stCondLst>
                              <p:cond delay="5500"/>
                            </p:stCondLst>
                            <p:childTnLst>
                              <p:par>
                                <p:cTn id="20" presetID="1" presetClass="exit" presetSubtype="0" fill="hold" grpId="2" nodeType="afterEffect">
                                  <p:stCondLst>
                                    <p:cond delay="0"/>
                                  </p:stCondLst>
                                  <p:childTnLst>
                                    <p:set>
                                      <p:cBhvr>
                                        <p:cTn id="21" dur="1" fill="hold">
                                          <p:stCondLst>
                                            <p:cond delay="0"/>
                                          </p:stCondLst>
                                        </p:cTn>
                                        <p:tgtEl>
                                          <p:spTgt spid="8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2"/>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par>
                          <p:cTn id="29" fill="hold">
                            <p:stCondLst>
                              <p:cond delay="0"/>
                            </p:stCondLst>
                            <p:childTnLst>
                              <p:par>
                                <p:cTn id="30" presetID="35" presetClass="emph" presetSubtype="0" repeatCount="3000" fill="hold" grpId="1" nodeType="afterEffect">
                                  <p:stCondLst>
                                    <p:cond delay="0"/>
                                  </p:stCondLst>
                                  <p:childTnLst>
                                    <p:anim calcmode="discrete" valueType="str">
                                      <p:cBhvr>
                                        <p:cTn id="31" dur="1000" fill="hold"/>
                                        <p:tgtEl>
                                          <p:spTgt spid="77"/>
                                        </p:tgtEl>
                                        <p:attrNameLst>
                                          <p:attrName>style.visibility</p:attrName>
                                        </p:attrNameLst>
                                      </p:cBhvr>
                                      <p:tavLst>
                                        <p:tav tm="0">
                                          <p:val>
                                            <p:strVal val="hidden"/>
                                          </p:val>
                                        </p:tav>
                                        <p:tav tm="50000">
                                          <p:val>
                                            <p:strVal val="visible"/>
                                          </p:val>
                                        </p:tav>
                                      </p:tavLst>
                                    </p:anim>
                                  </p:childTnLst>
                                </p:cTn>
                              </p:par>
                            </p:childTnLst>
                          </p:cTn>
                        </p:par>
                        <p:par>
                          <p:cTn id="32" fill="hold">
                            <p:stCondLst>
                              <p:cond delay="3000"/>
                            </p:stCondLst>
                            <p:childTnLst>
                              <p:par>
                                <p:cTn id="33" presetID="1" presetClass="exit" presetSubtype="0" fill="hold" grpId="2" nodeType="afterEffect">
                                  <p:stCondLst>
                                    <p:cond delay="0"/>
                                  </p:stCondLst>
                                  <p:childTnLst>
                                    <p:set>
                                      <p:cBhvr>
                                        <p:cTn id="34" dur="1" fill="hold">
                                          <p:stCondLst>
                                            <p:cond delay="0"/>
                                          </p:stCondLst>
                                        </p:cTn>
                                        <p:tgtEl>
                                          <p:spTgt spid="77"/>
                                        </p:tgtEl>
                                        <p:attrNameLst>
                                          <p:attrName>style.visibility</p:attrName>
                                        </p:attrNameLst>
                                      </p:cBhvr>
                                      <p:to>
                                        <p:strVal val="hidden"/>
                                      </p:to>
                                    </p:set>
                                  </p:childTnLst>
                                </p:cTn>
                              </p:par>
                            </p:childTnLst>
                          </p:cTn>
                        </p:par>
                        <p:par>
                          <p:cTn id="35" fill="hold">
                            <p:stCondLst>
                              <p:cond delay="3000"/>
                            </p:stCondLst>
                            <p:childTnLst>
                              <p:par>
                                <p:cTn id="36" presetID="1" presetClass="entr" presetSubtype="0" fill="hold" grpId="0" nodeType="afterEffect">
                                  <p:stCondLst>
                                    <p:cond delay="0"/>
                                  </p:stCondLst>
                                  <p:childTnLst>
                                    <p:set>
                                      <p:cBhvr>
                                        <p:cTn id="37" dur="1" fill="hold">
                                          <p:stCondLst>
                                            <p:cond delay="0"/>
                                          </p:stCondLst>
                                        </p:cTn>
                                        <p:tgtEl>
                                          <p:spTgt spid="78"/>
                                        </p:tgtEl>
                                        <p:attrNameLst>
                                          <p:attrName>style.visibility</p:attrName>
                                        </p:attrNameLst>
                                      </p:cBhvr>
                                      <p:to>
                                        <p:strVal val="visible"/>
                                      </p:to>
                                    </p:set>
                                  </p:childTnLst>
                                </p:cTn>
                              </p:par>
                            </p:childTnLst>
                          </p:cTn>
                        </p:par>
                        <p:par>
                          <p:cTn id="38" fill="hold">
                            <p:stCondLst>
                              <p:cond delay="3000"/>
                            </p:stCondLst>
                            <p:childTnLst>
                              <p:par>
                                <p:cTn id="39" presetID="35" presetClass="emph" presetSubtype="0" repeatCount="3000" fill="hold" grpId="1" nodeType="afterEffect">
                                  <p:stCondLst>
                                    <p:cond delay="0"/>
                                  </p:stCondLst>
                                  <p:childTnLst>
                                    <p:anim calcmode="discrete" valueType="str">
                                      <p:cBhvr>
                                        <p:cTn id="40" dur="1000" fill="hold"/>
                                        <p:tgtEl>
                                          <p:spTgt spid="78"/>
                                        </p:tgtEl>
                                        <p:attrNameLst>
                                          <p:attrName>style.visibility</p:attrName>
                                        </p:attrNameLst>
                                      </p:cBhvr>
                                      <p:tavLst>
                                        <p:tav tm="0">
                                          <p:val>
                                            <p:strVal val="hidden"/>
                                          </p:val>
                                        </p:tav>
                                        <p:tav tm="50000">
                                          <p:val>
                                            <p:strVal val="visible"/>
                                          </p:val>
                                        </p:tav>
                                      </p:tavLst>
                                    </p:anim>
                                  </p:childTnLst>
                                </p:cTn>
                              </p:par>
                            </p:childTnLst>
                          </p:cTn>
                        </p:par>
                        <p:par>
                          <p:cTn id="41" fill="hold">
                            <p:stCondLst>
                              <p:cond delay="6000"/>
                            </p:stCondLst>
                            <p:childTnLst>
                              <p:par>
                                <p:cTn id="42" presetID="1" presetClass="exit" presetSubtype="0" fill="hold" grpId="2" nodeType="afterEffect">
                                  <p:stCondLst>
                                    <p:cond delay="0"/>
                                  </p:stCondLst>
                                  <p:childTnLst>
                                    <p:set>
                                      <p:cBhvr>
                                        <p:cTn id="43" dur="1" fill="hold">
                                          <p:stCondLst>
                                            <p:cond delay="0"/>
                                          </p:stCondLst>
                                        </p:cTn>
                                        <p:tgtEl>
                                          <p:spTgt spid="78"/>
                                        </p:tgtEl>
                                        <p:attrNameLst>
                                          <p:attrName>style.visibility</p:attrName>
                                        </p:attrNameLst>
                                      </p:cBhvr>
                                      <p:to>
                                        <p:strVal val="hidden"/>
                                      </p:to>
                                    </p:set>
                                  </p:childTnLst>
                                </p:cTn>
                              </p:par>
                            </p:childTnLst>
                          </p:cTn>
                        </p:par>
                        <p:par>
                          <p:cTn id="44" fill="hold">
                            <p:stCondLst>
                              <p:cond delay="6000"/>
                            </p:stCondLst>
                            <p:childTnLst>
                              <p:par>
                                <p:cTn id="45" presetID="1" presetClass="entr" presetSubtype="0" fill="hold" grpId="0" nodeType="afterEffect">
                                  <p:stCondLst>
                                    <p:cond delay="500"/>
                                  </p:stCondLst>
                                  <p:childTnLst>
                                    <p:set>
                                      <p:cBhvr>
                                        <p:cTn id="4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77" grpId="2" animBg="1"/>
      <p:bldP spid="78" grpId="0" animBg="1"/>
      <p:bldP spid="78" grpId="1" animBg="1"/>
      <p:bldP spid="78" grpId="2" animBg="1"/>
      <p:bldP spid="79" grpId="0"/>
      <p:bldP spid="80" grpId="0" animBg="1"/>
      <p:bldP spid="80" grpId="1" animBg="1"/>
      <p:bldP spid="80" grpId="2" animBg="1"/>
      <p:bldP spid="81" grpId="0" animBg="1"/>
      <p:bldP spid="81" grpId="1" animBg="1"/>
      <p:bldP spid="81"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idx="4294967295"/>
          </p:nvPr>
        </p:nvSpPr>
        <p:spPr>
          <a:xfrm>
            <a:off x="271726" y="44624"/>
            <a:ext cx="9577817" cy="1063625"/>
          </a:xfrm>
          <a:solidFill>
            <a:srgbClr val="66FFFF"/>
          </a:solidFill>
          <a:ln>
            <a:solidFill>
              <a:schemeClr val="tx2"/>
            </a:solidFill>
            <a:miter lim="800000"/>
            <a:headEnd/>
            <a:tailEnd/>
          </a:ln>
        </p:spPr>
        <p:txBody>
          <a:bodyPr/>
          <a:lstStyle/>
          <a:p>
            <a:pPr algn="ctr"/>
            <a:r>
              <a:rPr lang="zh-CN" altLang="en-US" sz="3200"/>
              <a:t>因此 </a:t>
            </a:r>
            <a:r>
              <a:rPr lang="en-US" altLang="zh-CN" sz="3200"/>
              <a:t>H</a:t>
            </a:r>
            <a:r>
              <a:rPr lang="en-US" altLang="zh-CN" sz="3200" baseline="-25000"/>
              <a:t>1 </a:t>
            </a:r>
            <a:r>
              <a:rPr lang="zh-CN" altLang="en-US" sz="3200"/>
              <a:t>必须把分组传送到路由器 </a:t>
            </a:r>
            <a:r>
              <a:rPr lang="en-US" altLang="zh-CN" sz="3200"/>
              <a:t>R</a:t>
            </a:r>
            <a:r>
              <a:rPr lang="en-US" altLang="zh-CN" sz="3200" baseline="-25000"/>
              <a:t>1</a:t>
            </a:r>
            <a:r>
              <a:rPr lang="en-US" altLang="zh-CN" sz="3200"/>
              <a:t/>
            </a:r>
            <a:br>
              <a:rPr lang="en-US" altLang="zh-CN" sz="3200"/>
            </a:br>
            <a:r>
              <a:rPr lang="zh-CN" altLang="en-US" sz="3200"/>
              <a:t>然后逐项查找路由表</a:t>
            </a:r>
          </a:p>
        </p:txBody>
      </p:sp>
      <p:graphicFrame>
        <p:nvGraphicFramePr>
          <p:cNvPr id="55" name="Group 5"/>
          <p:cNvGraphicFramePr>
            <a:graphicFrameLocks noGrp="1"/>
          </p:cNvGraphicFramePr>
          <p:nvPr>
            <p:extLst>
              <p:ext uri="{D42A27DB-BD31-4B8C-83A1-F6EECF244321}">
                <p14:modId xmlns:p14="http://schemas.microsoft.com/office/powerpoint/2010/main" xmlns="" val="3837287564"/>
              </p:ext>
            </p:extLst>
          </p:nvPr>
        </p:nvGraphicFramePr>
        <p:xfrm>
          <a:off x="4745426" y="2052639"/>
          <a:ext cx="5032110" cy="1376553"/>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255.255.255.0</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R</a:t>
                      </a:r>
                      <a:r>
                        <a:rPr kumimoji="0" lang="en-US" altLang="zh-CN" sz="1800" b="1" i="0" u="none" strike="noStrike" cap="none" normalizeH="0" baseline="-25000" dirty="0" smtClean="0">
                          <a:ln>
                            <a:noFill/>
                          </a:ln>
                          <a:solidFill>
                            <a:srgbClr val="000099"/>
                          </a:solidFill>
                          <a:effectLst/>
                          <a:latin typeface="+mn-lt"/>
                          <a:ea typeface="黑体" pitchFamily="2" charset="-122"/>
                        </a:rPr>
                        <a:t>2</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pSp>
        <p:nvGrpSpPr>
          <p:cNvPr id="2" name="组合 1"/>
          <p:cNvGrpSpPr/>
          <p:nvPr/>
        </p:nvGrpSpPr>
        <p:grpSpPr>
          <a:xfrm>
            <a:off x="227498" y="1628775"/>
            <a:ext cx="9178563" cy="4867137"/>
            <a:chOff x="227498" y="1628775"/>
            <a:chExt cx="9178563" cy="4867137"/>
          </a:xfrm>
        </p:grpSpPr>
        <p:sp>
          <p:nvSpPr>
            <p:cNvPr id="53" name="Freeform 2"/>
            <p:cNvSpPr>
              <a:spLocks/>
            </p:cNvSpPr>
            <p:nvPr/>
          </p:nvSpPr>
          <p:spPr bwMode="auto">
            <a:xfrm>
              <a:off x="2924166" y="2044701"/>
              <a:ext cx="1821260" cy="1819275"/>
            </a:xfrm>
            <a:custGeom>
              <a:avLst/>
              <a:gdLst>
                <a:gd name="T0" fmla="*/ 5 w 1059"/>
                <a:gd name="T1" fmla="*/ 1146 h 1146"/>
                <a:gd name="T2" fmla="*/ 1048 w 1059"/>
                <a:gd name="T3" fmla="*/ 0 h 1146"/>
                <a:gd name="T4" fmla="*/ 1059 w 1059"/>
                <a:gd name="T5" fmla="*/ 880 h 1146"/>
                <a:gd name="T6" fmla="*/ 0 w 1059"/>
                <a:gd name="T7" fmla="*/ 1111 h 1146"/>
              </a:gdLst>
              <a:ahLst/>
              <a:cxnLst>
                <a:cxn ang="0">
                  <a:pos x="T0" y="T1"/>
                </a:cxn>
                <a:cxn ang="0">
                  <a:pos x="T2" y="T3"/>
                </a:cxn>
                <a:cxn ang="0">
                  <a:pos x="T4" y="T5"/>
                </a:cxn>
                <a:cxn ang="0">
                  <a:pos x="T6" y="T7"/>
                </a:cxn>
              </a:cxnLst>
              <a:rect l="0" t="0" r="r" b="b"/>
              <a:pathLst>
                <a:path w="1059" h="1146">
                  <a:moveTo>
                    <a:pt x="5" y="1146"/>
                  </a:moveTo>
                  <a:lnTo>
                    <a:pt x="1048" y="0"/>
                  </a:lnTo>
                  <a:lnTo>
                    <a:pt x="1059" y="880"/>
                  </a:lnTo>
                  <a:lnTo>
                    <a:pt x="0" y="1111"/>
                  </a:lnTo>
                </a:path>
              </a:pathLst>
            </a:custGeom>
            <a:gradFill rotWithShape="1">
              <a:gsLst>
                <a:gs pos="0">
                  <a:schemeClr val="bg1">
                    <a:lumMod val="65000"/>
                  </a:schemeClr>
                </a:gs>
                <a:gs pos="100000">
                  <a:srgbClr val="FFFF00"/>
                </a:gs>
              </a:gsLst>
              <a:lin ang="0" scaled="1"/>
            </a:gradFill>
            <a:ln>
              <a:noFill/>
            </a:ln>
            <a:effectLst/>
          </p:spPr>
          <p:txBody>
            <a:bodyPr/>
            <a:lstStyle/>
            <a:p>
              <a:endParaRPr lang="zh-CN" altLang="en-US" b="1">
                <a:solidFill>
                  <a:srgbClr val="000099"/>
                </a:solidFill>
                <a:latin typeface="+mn-lt"/>
                <a:ea typeface="黑体" pitchFamily="2" charset="-122"/>
              </a:endParaRPr>
            </a:p>
          </p:txBody>
        </p:sp>
        <p:sp>
          <p:nvSpPr>
            <p:cNvPr id="54" name="Text Box 4"/>
            <p:cNvSpPr txBox="1">
              <a:spLocks noChangeArrowheads="1"/>
            </p:cNvSpPr>
            <p:nvPr/>
          </p:nvSpPr>
          <p:spPr bwMode="auto">
            <a:xfrm>
              <a:off x="2924166" y="3127376"/>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sp>
          <p:nvSpPr>
            <p:cNvPr id="56" name="Line 19"/>
            <p:cNvSpPr>
              <a:spLocks noChangeShapeType="1"/>
            </p:cNvSpPr>
            <p:nvPr/>
          </p:nvSpPr>
          <p:spPr bwMode="auto">
            <a:xfrm>
              <a:off x="2894930" y="31051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7" name="Line 20"/>
            <p:cNvSpPr>
              <a:spLocks noChangeShapeType="1"/>
            </p:cNvSpPr>
            <p:nvPr/>
          </p:nvSpPr>
          <p:spPr bwMode="auto">
            <a:xfrm>
              <a:off x="502699" y="308768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8" name="Line 21"/>
            <p:cNvSpPr>
              <a:spLocks noChangeShapeType="1"/>
            </p:cNvSpPr>
            <p:nvPr/>
          </p:nvSpPr>
          <p:spPr bwMode="auto">
            <a:xfrm flipV="1">
              <a:off x="267088" y="3105151"/>
              <a:ext cx="4380309" cy="31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59" name="Line 22"/>
            <p:cNvSpPr>
              <a:spLocks noChangeShapeType="1"/>
            </p:cNvSpPr>
            <p:nvPr/>
          </p:nvSpPr>
          <p:spPr bwMode="auto">
            <a:xfrm>
              <a:off x="1204374" y="253523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0" name="Picture 2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8637" y="2276476"/>
              <a:ext cx="431668" cy="47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1" name="Text Box 24"/>
            <p:cNvSpPr txBox="1">
              <a:spLocks noChangeArrowheads="1"/>
            </p:cNvSpPr>
            <p:nvPr/>
          </p:nvSpPr>
          <p:spPr bwMode="auto">
            <a:xfrm>
              <a:off x="435627" y="1922463"/>
              <a:ext cx="158889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a:t>
              </a:r>
            </a:p>
          </p:txBody>
        </p:sp>
        <p:sp>
          <p:nvSpPr>
            <p:cNvPr id="62" name="Text Box 25"/>
            <p:cNvSpPr txBox="1">
              <a:spLocks noChangeArrowheads="1"/>
            </p:cNvSpPr>
            <p:nvPr/>
          </p:nvSpPr>
          <p:spPr bwMode="auto">
            <a:xfrm>
              <a:off x="227498" y="2205038"/>
              <a:ext cx="87716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黑体" pitchFamily="2" charset="-122"/>
                </a:rPr>
                <a:t>源主机</a:t>
              </a:r>
            </a:p>
            <a:p>
              <a:pPr algn="ct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63" name="Line 27"/>
            <p:cNvSpPr>
              <a:spLocks noChangeShapeType="1"/>
            </p:cNvSpPr>
            <p:nvPr/>
          </p:nvSpPr>
          <p:spPr bwMode="auto">
            <a:xfrm>
              <a:off x="1926686" y="5011738"/>
              <a:ext cx="1720" cy="70326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4" name="Line 28"/>
            <p:cNvSpPr>
              <a:spLocks noChangeShapeType="1"/>
            </p:cNvSpPr>
            <p:nvPr/>
          </p:nvSpPr>
          <p:spPr bwMode="auto">
            <a:xfrm>
              <a:off x="6831532"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5" name="Line 29"/>
            <p:cNvSpPr>
              <a:spLocks noChangeShapeType="1"/>
            </p:cNvSpPr>
            <p:nvPr/>
          </p:nvSpPr>
          <p:spPr bwMode="auto">
            <a:xfrm>
              <a:off x="1065072" y="5708651"/>
              <a:ext cx="1719" cy="5699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 name="Line 30"/>
            <p:cNvSpPr>
              <a:spLocks noChangeShapeType="1"/>
            </p:cNvSpPr>
            <p:nvPr/>
          </p:nvSpPr>
          <p:spPr bwMode="auto">
            <a:xfrm>
              <a:off x="1926686" y="4400551"/>
              <a:ext cx="1720" cy="7032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7" name="Line 31"/>
            <p:cNvSpPr>
              <a:spLocks noChangeShapeType="1"/>
            </p:cNvSpPr>
            <p:nvPr/>
          </p:nvSpPr>
          <p:spPr bwMode="auto">
            <a:xfrm>
              <a:off x="2901809" y="36766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8"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75894" y="6018214"/>
              <a:ext cx="431667" cy="471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9" name="Picture 3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5687" y="3413125"/>
              <a:ext cx="431668"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70" name="Group 34"/>
            <p:cNvGrpSpPr>
              <a:grpSpLocks/>
            </p:cNvGrpSpPr>
            <p:nvPr/>
          </p:nvGrpSpPr>
          <p:grpSpPr bwMode="auto">
            <a:xfrm>
              <a:off x="2619763" y="3459164"/>
              <a:ext cx="663840" cy="460375"/>
              <a:chOff x="864" y="1824"/>
              <a:chExt cx="432" cy="288"/>
            </a:xfrm>
          </p:grpSpPr>
          <p:pic>
            <p:nvPicPr>
              <p:cNvPr id="71" name="Picture 3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72" name="Picture 3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pic>
          <p:nvPicPr>
            <p:cNvPr id="73"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52674" y="4779964"/>
              <a:ext cx="431668" cy="471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4" name="Line 38"/>
            <p:cNvSpPr>
              <a:spLocks noChangeShapeType="1"/>
            </p:cNvSpPr>
            <p:nvPr/>
          </p:nvSpPr>
          <p:spPr bwMode="auto">
            <a:xfrm>
              <a:off x="1175138" y="4379914"/>
              <a:ext cx="7527528" cy="15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5" name="Line 39"/>
            <p:cNvSpPr>
              <a:spLocks noChangeShapeType="1"/>
            </p:cNvSpPr>
            <p:nvPr/>
          </p:nvSpPr>
          <p:spPr bwMode="auto">
            <a:xfrm>
              <a:off x="726272" y="5729289"/>
              <a:ext cx="8488892" cy="15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 name="Text Box 40"/>
            <p:cNvSpPr txBox="1">
              <a:spLocks noChangeArrowheads="1"/>
            </p:cNvSpPr>
            <p:nvPr/>
          </p:nvSpPr>
          <p:spPr bwMode="auto">
            <a:xfrm>
              <a:off x="1071950" y="3890963"/>
              <a:ext cx="170591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128.30.33.130</a:t>
              </a:r>
            </a:p>
          </p:txBody>
        </p:sp>
        <p:grpSp>
          <p:nvGrpSpPr>
            <p:cNvPr id="77" name="Group 41"/>
            <p:cNvGrpSpPr>
              <a:grpSpLocks/>
            </p:cNvGrpSpPr>
            <p:nvPr/>
          </p:nvGrpSpPr>
          <p:grpSpPr bwMode="auto">
            <a:xfrm>
              <a:off x="3319718" y="1628775"/>
              <a:ext cx="5945319" cy="2278063"/>
              <a:chOff x="1836" y="1026"/>
              <a:chExt cx="3457" cy="1435"/>
            </a:xfrm>
          </p:grpSpPr>
          <p:sp>
            <p:nvSpPr>
              <p:cNvPr id="78" name="Text Box 42"/>
              <p:cNvSpPr txBox="1">
                <a:spLocks noChangeArrowheads="1"/>
              </p:cNvSpPr>
              <p:nvPr/>
            </p:nvSpPr>
            <p:spPr bwMode="auto">
              <a:xfrm>
                <a:off x="2894" y="1026"/>
                <a:ext cx="239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990000"/>
                    </a:solidFill>
                    <a:latin typeface="+mn-lt"/>
                    <a:ea typeface="黑体" pitchFamily="2" charset="-122"/>
                  </a:rPr>
                  <a:t>R</a:t>
                </a:r>
                <a:r>
                  <a:rPr kumimoji="1" lang="en-US" altLang="zh-CN" sz="2000" b="1" baseline="-25000" dirty="0">
                    <a:solidFill>
                      <a:srgbClr val="990000"/>
                    </a:solidFill>
                    <a:latin typeface="+mn-lt"/>
                    <a:ea typeface="黑体" pitchFamily="2" charset="-122"/>
                  </a:rPr>
                  <a:t>1</a:t>
                </a:r>
                <a:r>
                  <a:rPr kumimoji="1" lang="en-US" altLang="zh-CN" sz="2000" b="1" dirty="0">
                    <a:solidFill>
                      <a:srgbClr val="990000"/>
                    </a:solidFill>
                    <a:latin typeface="+mn-lt"/>
                    <a:ea typeface="黑体" pitchFamily="2" charset="-122"/>
                  </a:rPr>
                  <a:t> </a:t>
                </a:r>
                <a:r>
                  <a:rPr kumimoji="1" lang="zh-CN" altLang="en-US" sz="2000" b="1" dirty="0">
                    <a:solidFill>
                      <a:srgbClr val="990000"/>
                    </a:solidFill>
                    <a:latin typeface="+mn-lt"/>
                    <a:ea typeface="黑体" pitchFamily="2" charset="-122"/>
                  </a:rPr>
                  <a:t>的路由表（未给出默认路由器）</a:t>
                </a:r>
                <a:endParaRPr kumimoji="1" lang="zh-CN" altLang="en-US" sz="2000" b="1" baseline="-25000" dirty="0">
                  <a:solidFill>
                    <a:srgbClr val="990000"/>
                  </a:solidFill>
                  <a:latin typeface="+mn-lt"/>
                  <a:ea typeface="黑体" pitchFamily="2" charset="-122"/>
                </a:endParaRPr>
              </a:p>
            </p:txBody>
          </p:sp>
          <p:sp>
            <p:nvSpPr>
              <p:cNvPr id="79" name="Text Box 43"/>
              <p:cNvSpPr txBox="1">
                <a:spLocks noChangeArrowheads="1"/>
              </p:cNvSpPr>
              <p:nvPr/>
            </p:nvSpPr>
            <p:spPr bwMode="auto">
              <a:xfrm>
                <a:off x="1836" y="2228"/>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dirty="0">
                    <a:solidFill>
                      <a:srgbClr val="990000"/>
                    </a:solidFill>
                    <a:latin typeface="+mn-lt"/>
                    <a:ea typeface="黑体" pitchFamily="2" charset="-122"/>
                  </a:rPr>
                  <a:t>R</a:t>
                </a:r>
                <a:r>
                  <a:rPr kumimoji="1" lang="en-US" altLang="zh-CN" sz="1800" b="1" baseline="-25000" dirty="0">
                    <a:solidFill>
                      <a:srgbClr val="990000"/>
                    </a:solidFill>
                    <a:latin typeface="+mn-lt"/>
                    <a:ea typeface="黑体" pitchFamily="2" charset="-122"/>
                  </a:rPr>
                  <a:t>1</a:t>
                </a:r>
              </a:p>
            </p:txBody>
          </p:sp>
        </p:grpSp>
        <p:sp>
          <p:nvSpPr>
            <p:cNvPr id="80" name="Text Box 44"/>
            <p:cNvSpPr txBox="1">
              <a:spLocks noChangeArrowheads="1"/>
            </p:cNvSpPr>
            <p:nvPr/>
          </p:nvSpPr>
          <p:spPr bwMode="auto">
            <a:xfrm>
              <a:off x="2906968" y="3897313"/>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81" name="Line 45"/>
            <p:cNvSpPr>
              <a:spLocks noChangeShapeType="1"/>
            </p:cNvSpPr>
            <p:nvPr/>
          </p:nvSpPr>
          <p:spPr bwMode="auto">
            <a:xfrm>
              <a:off x="4516693"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82" name="Group 46"/>
            <p:cNvGrpSpPr>
              <a:grpSpLocks/>
            </p:cNvGrpSpPr>
            <p:nvPr/>
          </p:nvGrpSpPr>
          <p:grpSpPr bwMode="auto">
            <a:xfrm>
              <a:off x="1644641" y="4843464"/>
              <a:ext cx="663840" cy="460375"/>
              <a:chOff x="864" y="1824"/>
              <a:chExt cx="432" cy="288"/>
            </a:xfrm>
          </p:grpSpPr>
          <p:pic>
            <p:nvPicPr>
              <p:cNvPr id="83" name="Picture 4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84" name="Picture 4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sp>
          <p:nvSpPr>
            <p:cNvPr id="85" name="Text Box 49"/>
            <p:cNvSpPr txBox="1">
              <a:spLocks noChangeArrowheads="1"/>
            </p:cNvSpPr>
            <p:nvPr/>
          </p:nvSpPr>
          <p:spPr bwMode="auto">
            <a:xfrm>
              <a:off x="1214692" y="4826001"/>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86" name="Line 50"/>
            <p:cNvSpPr>
              <a:spLocks noChangeShapeType="1"/>
            </p:cNvSpPr>
            <p:nvPr/>
          </p:nvSpPr>
          <p:spPr bwMode="auto">
            <a:xfrm>
              <a:off x="2564730" y="5707063"/>
              <a:ext cx="1719" cy="5699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87" name="Picture 5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27516" y="4784725"/>
              <a:ext cx="431668"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8" name="Text Box 52"/>
            <p:cNvSpPr txBox="1">
              <a:spLocks noChangeArrowheads="1"/>
            </p:cNvSpPr>
            <p:nvPr/>
          </p:nvSpPr>
          <p:spPr bwMode="auto">
            <a:xfrm>
              <a:off x="4442742" y="3681414"/>
              <a:ext cx="4963319"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2</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128.30.33.128</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255.255.255.128</a:t>
              </a:r>
              <a:endParaRPr kumimoji="1" lang="en-US" altLang="zh-CN" sz="2000" b="1" baseline="-25000">
                <a:solidFill>
                  <a:srgbClr val="000099"/>
                </a:solidFill>
                <a:latin typeface="+mn-lt"/>
                <a:ea typeface="黑体" pitchFamily="2" charset="-122"/>
              </a:endParaRPr>
            </a:p>
          </p:txBody>
        </p:sp>
        <p:sp>
          <p:nvSpPr>
            <p:cNvPr id="89" name="Text Box 53"/>
            <p:cNvSpPr txBox="1">
              <a:spLocks noChangeArrowheads="1"/>
            </p:cNvSpPr>
            <p:nvPr/>
          </p:nvSpPr>
          <p:spPr bwMode="auto">
            <a:xfrm>
              <a:off x="3789222" y="5229226"/>
              <a:ext cx="142378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目的主机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90" name="Text Box 54"/>
            <p:cNvSpPr txBox="1">
              <a:spLocks noChangeArrowheads="1"/>
            </p:cNvSpPr>
            <p:nvPr/>
          </p:nvSpPr>
          <p:spPr bwMode="auto">
            <a:xfrm>
              <a:off x="4647397" y="4760913"/>
              <a:ext cx="170591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128.30.33.138</a:t>
              </a:r>
            </a:p>
          </p:txBody>
        </p:sp>
        <p:sp>
          <p:nvSpPr>
            <p:cNvPr id="91" name="Text Box 55"/>
            <p:cNvSpPr txBox="1">
              <a:spLocks noChangeArrowheads="1"/>
            </p:cNvSpPr>
            <p:nvPr/>
          </p:nvSpPr>
          <p:spPr bwMode="auto">
            <a:xfrm>
              <a:off x="1579288" y="4538663"/>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sp>
          <p:nvSpPr>
            <p:cNvPr id="92" name="Text Box 56"/>
            <p:cNvSpPr txBox="1">
              <a:spLocks noChangeArrowheads="1"/>
            </p:cNvSpPr>
            <p:nvPr/>
          </p:nvSpPr>
          <p:spPr bwMode="auto">
            <a:xfrm>
              <a:off x="1579288" y="5259388"/>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93" name="Text Box 57"/>
            <p:cNvSpPr txBox="1">
              <a:spLocks noChangeArrowheads="1"/>
            </p:cNvSpPr>
            <p:nvPr/>
          </p:nvSpPr>
          <p:spPr bwMode="auto">
            <a:xfrm>
              <a:off x="1916368" y="4538663"/>
              <a:ext cx="170591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128.30.33.129</a:t>
              </a:r>
            </a:p>
          </p:txBody>
        </p:sp>
        <p:pic>
          <p:nvPicPr>
            <p:cNvPr id="94" name="Picture 5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75552" y="6016626"/>
              <a:ext cx="433388" cy="47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5" name="Text Box 59"/>
            <p:cNvSpPr txBox="1">
              <a:spLocks noChangeArrowheads="1"/>
            </p:cNvSpPr>
            <p:nvPr/>
          </p:nvSpPr>
          <p:spPr bwMode="auto">
            <a:xfrm>
              <a:off x="1995478" y="59848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3</a:t>
              </a:r>
            </a:p>
          </p:txBody>
        </p:sp>
        <p:sp>
          <p:nvSpPr>
            <p:cNvPr id="96" name="Text Box 60"/>
            <p:cNvSpPr txBox="1">
              <a:spLocks noChangeArrowheads="1"/>
            </p:cNvSpPr>
            <p:nvPr/>
          </p:nvSpPr>
          <p:spPr bwMode="auto">
            <a:xfrm>
              <a:off x="1990319" y="5257801"/>
              <a:ext cx="14029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128.30.36.2</a:t>
              </a:r>
            </a:p>
          </p:txBody>
        </p:sp>
        <p:sp>
          <p:nvSpPr>
            <p:cNvPr id="97" name="Text Box 61"/>
            <p:cNvSpPr txBox="1">
              <a:spLocks noChangeArrowheads="1"/>
            </p:cNvSpPr>
            <p:nvPr/>
          </p:nvSpPr>
          <p:spPr bwMode="auto">
            <a:xfrm>
              <a:off x="4516693" y="5788026"/>
              <a:ext cx="377218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3</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128.30.36.0</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255.255.255.0</a:t>
              </a:r>
              <a:endParaRPr kumimoji="1" lang="en-US" altLang="zh-CN" sz="2000" b="1" baseline="-25000">
                <a:solidFill>
                  <a:srgbClr val="000099"/>
                </a:solidFill>
                <a:latin typeface="+mn-lt"/>
                <a:ea typeface="黑体" pitchFamily="2" charset="-122"/>
              </a:endParaRPr>
            </a:p>
          </p:txBody>
        </p:sp>
        <p:sp>
          <p:nvSpPr>
            <p:cNvPr id="98" name="Text Box 62"/>
            <p:cNvSpPr txBox="1">
              <a:spLocks noChangeArrowheads="1"/>
            </p:cNvSpPr>
            <p:nvPr/>
          </p:nvSpPr>
          <p:spPr bwMode="auto">
            <a:xfrm>
              <a:off x="2690274" y="6056313"/>
              <a:ext cx="158889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128.30.36.12</a:t>
              </a:r>
            </a:p>
          </p:txBody>
        </p:sp>
        <p:sp>
          <p:nvSpPr>
            <p:cNvPr id="99" name="Line 64"/>
            <p:cNvSpPr>
              <a:spLocks noChangeShapeType="1"/>
            </p:cNvSpPr>
            <p:nvPr/>
          </p:nvSpPr>
          <p:spPr bwMode="auto">
            <a:xfrm>
              <a:off x="1214692" y="2636838"/>
              <a:ext cx="3276204" cy="2305050"/>
            </a:xfrm>
            <a:prstGeom prst="line">
              <a:avLst/>
            </a:prstGeom>
            <a:noFill/>
            <a:ln w="76200">
              <a:solidFill>
                <a:srgbClr val="FF0000">
                  <a:alpha val="80000"/>
                </a:srgb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00" name="Text Box 26"/>
            <p:cNvSpPr txBox="1">
              <a:spLocks noChangeArrowheads="1"/>
            </p:cNvSpPr>
            <p:nvPr/>
          </p:nvSpPr>
          <p:spPr bwMode="auto">
            <a:xfrm>
              <a:off x="746909" y="2189164"/>
              <a:ext cx="3785262"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kumimoji="1" lang="zh-CN" altLang="en-US" sz="1800" b="1">
                  <a:solidFill>
                    <a:srgbClr val="000099"/>
                  </a:solidFill>
                  <a:latin typeface="+mn-lt"/>
                  <a:ea typeface="黑体" pitchFamily="2" charset="-122"/>
                </a:rPr>
                <a:t>子网</a:t>
              </a:r>
              <a:r>
                <a:rPr kumimoji="1" lang="en-US" altLang="zh-CN" sz="1800" b="1">
                  <a:solidFill>
                    <a:srgbClr val="000099"/>
                  </a:solidFill>
                  <a:latin typeface="+mn-lt"/>
                  <a:ea typeface="黑体" pitchFamily="2" charset="-122"/>
                </a:rPr>
                <a:t>1</a:t>
              </a:r>
              <a:r>
                <a:rPr kumimoji="1" lang="zh-CN" altLang="en-US" sz="1800" b="1">
                  <a:solidFill>
                    <a:srgbClr val="000099"/>
                  </a:solidFill>
                  <a:latin typeface="+mn-lt"/>
                  <a:ea typeface="黑体" pitchFamily="2" charset="-122"/>
                </a:rPr>
                <a:t>：</a:t>
              </a:r>
            </a:p>
            <a:p>
              <a:pPr algn="ctr"/>
              <a:r>
                <a:rPr kumimoji="1" lang="zh-CN" altLang="en-US" sz="1800" b="1">
                  <a:solidFill>
                    <a:srgbClr val="000099"/>
                  </a:solidFill>
                  <a:latin typeface="+mn-lt"/>
                  <a:ea typeface="黑体" pitchFamily="2" charset="-122"/>
                </a:rPr>
                <a:t>    网络地址 </a:t>
              </a:r>
              <a:r>
                <a:rPr kumimoji="1" lang="en-US" altLang="zh-CN" sz="1800" b="1">
                  <a:solidFill>
                    <a:srgbClr val="000099"/>
                  </a:solidFill>
                  <a:latin typeface="+mn-lt"/>
                  <a:ea typeface="黑体" pitchFamily="2" charset="-122"/>
                </a:rPr>
                <a:t>128.30.33.0</a:t>
              </a:r>
            </a:p>
            <a:p>
              <a:pPr algn="ctr"/>
              <a:r>
                <a:rPr kumimoji="1" lang="en-US" altLang="zh-CN" sz="1800" b="1">
                  <a:solidFill>
                    <a:srgbClr val="000099"/>
                  </a:solidFill>
                  <a:latin typeface="+mn-lt"/>
                  <a:ea typeface="黑体" pitchFamily="2" charset="-122"/>
                </a:rPr>
                <a:t>     </a:t>
              </a:r>
              <a:r>
                <a:rPr kumimoji="1" lang="zh-CN" altLang="en-US" sz="1800" b="1">
                  <a:solidFill>
                    <a:srgbClr val="000099"/>
                  </a:solidFill>
                  <a:latin typeface="+mn-lt"/>
                  <a:ea typeface="黑体" pitchFamily="2" charset="-122"/>
                </a:rPr>
                <a:t>子网掩码 </a:t>
              </a:r>
              <a:r>
                <a:rPr kumimoji="1" lang="en-US" altLang="zh-CN" sz="1800" b="1">
                  <a:solidFill>
                    <a:srgbClr val="000099"/>
                  </a:solidFill>
                  <a:latin typeface="+mn-lt"/>
                  <a:ea typeface="黑体" pitchFamily="2" charset="-122"/>
                </a:rPr>
                <a:t>255.255.255.128</a:t>
              </a:r>
            </a:p>
          </p:txBody>
        </p:sp>
        <p:sp>
          <p:nvSpPr>
            <p:cNvPr id="101" name="Text Box 3"/>
            <p:cNvSpPr txBox="1">
              <a:spLocks noChangeArrowheads="1"/>
            </p:cNvSpPr>
            <p:nvPr/>
          </p:nvSpPr>
          <p:spPr bwMode="auto">
            <a:xfrm>
              <a:off x="1374918" y="3098801"/>
              <a:ext cx="14029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a:t>
              </a:r>
            </a:p>
          </p:txBody>
        </p:sp>
      </p:grpSp>
      <p:sp>
        <p:nvSpPr>
          <p:cNvPr id="516159" name="AutoShape 63"/>
          <p:cNvSpPr>
            <a:spLocks noChangeArrowheads="1"/>
          </p:cNvSpPr>
          <p:nvPr/>
        </p:nvSpPr>
        <p:spPr bwMode="auto">
          <a:xfrm>
            <a:off x="4088904" y="2420938"/>
            <a:ext cx="624285" cy="215900"/>
          </a:xfrm>
          <a:prstGeom prst="rightArrow">
            <a:avLst>
              <a:gd name="adj1" fmla="val 50000"/>
              <a:gd name="adj2" fmla="val 66728"/>
            </a:avLst>
          </a:prstGeom>
          <a:solidFill>
            <a:schemeClr val="accent1"/>
          </a:solidFill>
          <a:ln w="9525">
            <a:solidFill>
              <a:schemeClr val="tx2"/>
            </a:solidFill>
            <a:miter lim="800000"/>
            <a:headEnd/>
            <a:tailEnd/>
          </a:ln>
          <a:effectLst/>
        </p:spPr>
        <p:txBody>
          <a:bodyPr wrap="none" anchor="ctr"/>
          <a:lstStyle/>
          <a:p>
            <a:endParaRPr lang="zh-CN" altLang="en-US"/>
          </a:p>
        </p:txBody>
      </p:sp>
      <p:sp>
        <p:nvSpPr>
          <p:cNvPr id="516160" name="AutoShape 64"/>
          <p:cNvSpPr>
            <a:spLocks noChangeArrowheads="1"/>
          </p:cNvSpPr>
          <p:nvPr/>
        </p:nvSpPr>
        <p:spPr bwMode="auto">
          <a:xfrm>
            <a:off x="4088904" y="2725738"/>
            <a:ext cx="624285" cy="215900"/>
          </a:xfrm>
          <a:prstGeom prst="rightArrow">
            <a:avLst>
              <a:gd name="adj1" fmla="val 50000"/>
              <a:gd name="adj2" fmla="val 66728"/>
            </a:avLst>
          </a:prstGeom>
          <a:solidFill>
            <a:schemeClr val="accent1"/>
          </a:solidFill>
          <a:ln w="9525">
            <a:solidFill>
              <a:schemeClr val="tx2"/>
            </a:solidFill>
            <a:miter lim="800000"/>
            <a:headEnd/>
            <a:tailEnd/>
          </a:ln>
          <a:effectLst/>
        </p:spPr>
        <p:txBody>
          <a:bodyPr wrap="none" anchor="ctr"/>
          <a:lstStyle/>
          <a:p>
            <a:endParaRPr lang="zh-CN" altLang="en-US"/>
          </a:p>
        </p:txBody>
      </p:sp>
      <p:sp>
        <p:nvSpPr>
          <p:cNvPr id="516161" name="AutoShape 65"/>
          <p:cNvSpPr>
            <a:spLocks noChangeArrowheads="1"/>
          </p:cNvSpPr>
          <p:nvPr/>
        </p:nvSpPr>
        <p:spPr bwMode="auto">
          <a:xfrm>
            <a:off x="4088904" y="3032125"/>
            <a:ext cx="624285" cy="215900"/>
          </a:xfrm>
          <a:prstGeom prst="rightArrow">
            <a:avLst>
              <a:gd name="adj1" fmla="val 50000"/>
              <a:gd name="adj2" fmla="val 66728"/>
            </a:avLst>
          </a:prstGeom>
          <a:solidFill>
            <a:schemeClr val="accent1"/>
          </a:solidFill>
          <a:ln w="9525">
            <a:solidFill>
              <a:schemeClr val="tx2"/>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xmlns="" val="3513413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6159"/>
                                        </p:tgtEl>
                                        <p:attrNameLst>
                                          <p:attrName>style.visibility</p:attrName>
                                        </p:attrNameLst>
                                      </p:cBhvr>
                                      <p:to>
                                        <p:strVal val="visible"/>
                                      </p:to>
                                    </p:set>
                                  </p:childTnLst>
                                </p:cTn>
                              </p:par>
                            </p:childTnLst>
                          </p:cTn>
                        </p:par>
                        <p:par>
                          <p:cTn id="7" fill="hold" nodeType="afterGroup">
                            <p:stCondLst>
                              <p:cond delay="0"/>
                            </p:stCondLst>
                            <p:childTnLst>
                              <p:par>
                                <p:cTn id="8" presetID="1" presetClass="exit" presetSubtype="0" fill="hold" grpId="1" nodeType="afterEffect">
                                  <p:stCondLst>
                                    <p:cond delay="1000"/>
                                  </p:stCondLst>
                                  <p:childTnLst>
                                    <p:set>
                                      <p:cBhvr>
                                        <p:cTn id="9" dur="1" fill="hold">
                                          <p:stCondLst>
                                            <p:cond delay="0"/>
                                          </p:stCondLst>
                                        </p:cTn>
                                        <p:tgtEl>
                                          <p:spTgt spid="516159"/>
                                        </p:tgtEl>
                                        <p:attrNameLst>
                                          <p:attrName>style.visibility</p:attrName>
                                        </p:attrNameLst>
                                      </p:cBhvr>
                                      <p:to>
                                        <p:strVal val="hidden"/>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16160"/>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xit" presetSubtype="0" fill="hold" grpId="1" nodeType="afterEffect">
                                  <p:stCondLst>
                                    <p:cond delay="1000"/>
                                  </p:stCondLst>
                                  <p:childTnLst>
                                    <p:set>
                                      <p:cBhvr>
                                        <p:cTn id="15" dur="1" fill="hold">
                                          <p:stCondLst>
                                            <p:cond delay="0"/>
                                          </p:stCondLst>
                                        </p:cTn>
                                        <p:tgtEl>
                                          <p:spTgt spid="516160"/>
                                        </p:tgtEl>
                                        <p:attrNameLst>
                                          <p:attrName>style.visibility</p:attrName>
                                        </p:attrNameLst>
                                      </p:cBhvr>
                                      <p:to>
                                        <p:strVal val="hidden"/>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516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59" grpId="0" animBg="1"/>
      <p:bldP spid="516159" grpId="1" animBg="1"/>
      <p:bldP spid="516160" grpId="0" animBg="1"/>
      <p:bldP spid="516160" grpId="1" animBg="1"/>
      <p:bldP spid="51616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idx="4294967295"/>
          </p:nvPr>
        </p:nvSpPr>
        <p:spPr>
          <a:xfrm>
            <a:off x="275687" y="44624"/>
            <a:ext cx="9570650" cy="992187"/>
          </a:xfrm>
          <a:solidFill>
            <a:srgbClr val="66FFFF"/>
          </a:solidFill>
          <a:ln>
            <a:solidFill>
              <a:schemeClr val="tx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3200" dirty="0"/>
              <a:t>路由器 </a:t>
            </a:r>
            <a:r>
              <a:rPr lang="en-US" altLang="zh-CN" sz="3200" dirty="0"/>
              <a:t>R</a:t>
            </a:r>
            <a:r>
              <a:rPr lang="en-US" altLang="zh-CN" sz="3200" baseline="-25000" dirty="0"/>
              <a:t>1</a:t>
            </a:r>
            <a:r>
              <a:rPr lang="en-US" altLang="zh-CN" sz="3200" dirty="0"/>
              <a:t> </a:t>
            </a:r>
            <a:r>
              <a:rPr lang="zh-CN" altLang="en-US" sz="3200" dirty="0"/>
              <a:t>收到分组后就用路由表中第 </a:t>
            </a:r>
            <a:r>
              <a:rPr lang="en-US" altLang="zh-CN" sz="3200" dirty="0"/>
              <a:t>1 </a:t>
            </a:r>
            <a:r>
              <a:rPr lang="zh-CN" altLang="en-US" sz="3200" dirty="0"/>
              <a:t>个项目的</a:t>
            </a:r>
            <a:br>
              <a:rPr lang="zh-CN" altLang="en-US" sz="3200" dirty="0"/>
            </a:br>
            <a:r>
              <a:rPr lang="zh-CN" altLang="en-US" sz="3200" dirty="0"/>
              <a:t>子网掩码和 </a:t>
            </a:r>
            <a:r>
              <a:rPr lang="en-US" altLang="zh-CN" sz="3200" dirty="0"/>
              <a:t>128.30.33.138 </a:t>
            </a:r>
            <a:r>
              <a:rPr lang="zh-CN" altLang="en-US" sz="3200" dirty="0"/>
              <a:t>逐比特 </a:t>
            </a:r>
            <a:r>
              <a:rPr lang="en-US" altLang="zh-CN" sz="3200" dirty="0"/>
              <a:t>AND </a:t>
            </a:r>
            <a:r>
              <a:rPr lang="zh-CN" altLang="en-US" sz="3200" dirty="0"/>
              <a:t>操作 </a:t>
            </a:r>
          </a:p>
        </p:txBody>
      </p:sp>
      <p:sp>
        <p:nvSpPr>
          <p:cNvPr id="517184" name="Rectangle 64"/>
          <p:cNvSpPr>
            <a:spLocks noChangeArrowheads="1"/>
          </p:cNvSpPr>
          <p:nvPr/>
        </p:nvSpPr>
        <p:spPr bwMode="auto">
          <a:xfrm>
            <a:off x="513150" y="1195983"/>
            <a:ext cx="8112258"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just"/>
            <a:r>
              <a:rPr lang="en-US" altLang="zh-CN" sz="2800" b="1" dirty="0">
                <a:solidFill>
                  <a:srgbClr val="0000CC"/>
                </a:solidFill>
                <a:latin typeface="+mn-lt"/>
                <a:ea typeface="黑体" pitchFamily="2" charset="-122"/>
              </a:rPr>
              <a:t>R</a:t>
            </a:r>
            <a:r>
              <a:rPr lang="en-US" altLang="zh-CN" sz="2800" b="1" baseline="-25000" dirty="0">
                <a:solidFill>
                  <a:srgbClr val="0000CC"/>
                </a:solidFill>
                <a:latin typeface="+mn-lt"/>
                <a:ea typeface="黑体" pitchFamily="2" charset="-122"/>
              </a:rPr>
              <a:t>1</a:t>
            </a:r>
            <a:r>
              <a:rPr lang="en-US" altLang="zh-CN" sz="2800" b="1" dirty="0">
                <a:solidFill>
                  <a:srgbClr val="0000CC"/>
                </a:solidFill>
                <a:latin typeface="+mn-lt"/>
                <a:ea typeface="黑体" pitchFamily="2" charset="-122"/>
              </a:rPr>
              <a:t> </a:t>
            </a:r>
            <a:r>
              <a:rPr lang="zh-CN" altLang="en-US" sz="2800" b="1" dirty="0">
                <a:solidFill>
                  <a:srgbClr val="0000CC"/>
                </a:solidFill>
                <a:latin typeface="+mn-lt"/>
                <a:ea typeface="黑体" pitchFamily="2" charset="-122"/>
              </a:rPr>
              <a:t>收到的分组的目的 </a:t>
            </a:r>
            <a:r>
              <a:rPr lang="en-US" altLang="zh-CN" sz="2800" b="1" dirty="0">
                <a:solidFill>
                  <a:srgbClr val="0000CC"/>
                </a:solidFill>
                <a:latin typeface="+mn-lt"/>
                <a:ea typeface="黑体" pitchFamily="2" charset="-122"/>
              </a:rPr>
              <a:t>IP </a:t>
            </a:r>
            <a:r>
              <a:rPr lang="zh-CN" altLang="en-US" sz="2800" b="1" dirty="0">
                <a:solidFill>
                  <a:srgbClr val="0000CC"/>
                </a:solidFill>
                <a:latin typeface="+mn-lt"/>
                <a:ea typeface="黑体" pitchFamily="2" charset="-122"/>
              </a:rPr>
              <a:t>地址：</a:t>
            </a:r>
            <a:r>
              <a:rPr lang="en-US" altLang="zh-CN" sz="2800" b="1" dirty="0">
                <a:solidFill>
                  <a:srgbClr val="0000CC"/>
                </a:solidFill>
                <a:latin typeface="+mn-lt"/>
                <a:ea typeface="黑体" pitchFamily="2" charset="-122"/>
              </a:rPr>
              <a:t>128.30.33.138</a:t>
            </a:r>
          </a:p>
        </p:txBody>
      </p:sp>
      <p:graphicFrame>
        <p:nvGraphicFramePr>
          <p:cNvPr id="64" name="Group 5"/>
          <p:cNvGraphicFramePr>
            <a:graphicFrameLocks noGrp="1"/>
          </p:cNvGraphicFramePr>
          <p:nvPr>
            <p:extLst>
              <p:ext uri="{D42A27DB-BD31-4B8C-83A1-F6EECF244321}">
                <p14:modId xmlns:p14="http://schemas.microsoft.com/office/powerpoint/2010/main" xmlns="" val="3783484841"/>
              </p:ext>
            </p:extLst>
          </p:nvPr>
        </p:nvGraphicFramePr>
        <p:xfrm>
          <a:off x="4745426" y="2052639"/>
          <a:ext cx="5032110" cy="1376553"/>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255.255.255.0</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R</a:t>
                      </a:r>
                      <a:r>
                        <a:rPr kumimoji="0" lang="en-US" altLang="zh-CN" sz="1800" b="1" i="0" u="none" strike="noStrike" cap="none" normalizeH="0" baseline="-25000" dirty="0" smtClean="0">
                          <a:ln>
                            <a:noFill/>
                          </a:ln>
                          <a:solidFill>
                            <a:srgbClr val="000099"/>
                          </a:solidFill>
                          <a:effectLst/>
                          <a:latin typeface="+mn-lt"/>
                          <a:ea typeface="黑体" pitchFamily="2" charset="-122"/>
                        </a:rPr>
                        <a:t>2</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pSp>
        <p:nvGrpSpPr>
          <p:cNvPr id="86" name="Group 41"/>
          <p:cNvGrpSpPr>
            <a:grpSpLocks/>
          </p:cNvGrpSpPr>
          <p:nvPr/>
        </p:nvGrpSpPr>
        <p:grpSpPr bwMode="auto">
          <a:xfrm>
            <a:off x="3319718" y="1628775"/>
            <a:ext cx="5945319" cy="2278063"/>
            <a:chOff x="1836" y="1026"/>
            <a:chExt cx="3457" cy="1435"/>
          </a:xfrm>
        </p:grpSpPr>
        <p:sp>
          <p:nvSpPr>
            <p:cNvPr id="87" name="Text Box 42"/>
            <p:cNvSpPr txBox="1">
              <a:spLocks noChangeArrowheads="1"/>
            </p:cNvSpPr>
            <p:nvPr/>
          </p:nvSpPr>
          <p:spPr bwMode="auto">
            <a:xfrm>
              <a:off x="2894" y="1026"/>
              <a:ext cx="239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990000"/>
                  </a:solidFill>
                  <a:latin typeface="+mn-lt"/>
                  <a:ea typeface="黑体" pitchFamily="2" charset="-122"/>
                </a:rPr>
                <a:t>R</a:t>
              </a:r>
              <a:r>
                <a:rPr kumimoji="1" lang="en-US" altLang="zh-CN" sz="2000" b="1" baseline="-25000" dirty="0">
                  <a:solidFill>
                    <a:srgbClr val="990000"/>
                  </a:solidFill>
                  <a:latin typeface="+mn-lt"/>
                  <a:ea typeface="黑体" pitchFamily="2" charset="-122"/>
                </a:rPr>
                <a:t>1</a:t>
              </a:r>
              <a:r>
                <a:rPr kumimoji="1" lang="en-US" altLang="zh-CN" sz="2000" b="1" dirty="0">
                  <a:solidFill>
                    <a:srgbClr val="990000"/>
                  </a:solidFill>
                  <a:latin typeface="+mn-lt"/>
                  <a:ea typeface="黑体" pitchFamily="2" charset="-122"/>
                </a:rPr>
                <a:t> </a:t>
              </a:r>
              <a:r>
                <a:rPr kumimoji="1" lang="zh-CN" altLang="en-US" sz="2000" b="1" dirty="0">
                  <a:solidFill>
                    <a:srgbClr val="990000"/>
                  </a:solidFill>
                  <a:latin typeface="+mn-lt"/>
                  <a:ea typeface="黑体" pitchFamily="2" charset="-122"/>
                </a:rPr>
                <a:t>的路由表（未给出默认路由器）</a:t>
              </a:r>
              <a:endParaRPr kumimoji="1" lang="zh-CN" altLang="en-US" sz="2000" b="1" baseline="-25000" dirty="0">
                <a:solidFill>
                  <a:srgbClr val="990000"/>
                </a:solidFill>
                <a:latin typeface="+mn-lt"/>
                <a:ea typeface="黑体" pitchFamily="2" charset="-122"/>
              </a:endParaRPr>
            </a:p>
          </p:txBody>
        </p:sp>
        <p:sp>
          <p:nvSpPr>
            <p:cNvPr id="88" name="Text Box 43"/>
            <p:cNvSpPr txBox="1">
              <a:spLocks noChangeArrowheads="1"/>
            </p:cNvSpPr>
            <p:nvPr/>
          </p:nvSpPr>
          <p:spPr bwMode="auto">
            <a:xfrm>
              <a:off x="1836" y="2228"/>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dirty="0">
                  <a:solidFill>
                    <a:srgbClr val="990000"/>
                  </a:solidFill>
                  <a:latin typeface="+mn-lt"/>
                  <a:ea typeface="黑体" pitchFamily="2" charset="-122"/>
                </a:rPr>
                <a:t>R</a:t>
              </a:r>
              <a:r>
                <a:rPr kumimoji="1" lang="en-US" altLang="zh-CN" sz="1800" b="1" baseline="-25000" dirty="0">
                  <a:solidFill>
                    <a:srgbClr val="990000"/>
                  </a:solidFill>
                  <a:latin typeface="+mn-lt"/>
                  <a:ea typeface="黑体" pitchFamily="2" charset="-122"/>
                </a:rPr>
                <a:t>1</a:t>
              </a:r>
            </a:p>
          </p:txBody>
        </p:sp>
      </p:grpSp>
      <p:grpSp>
        <p:nvGrpSpPr>
          <p:cNvPr id="2" name="组合 1"/>
          <p:cNvGrpSpPr/>
          <p:nvPr/>
        </p:nvGrpSpPr>
        <p:grpSpPr>
          <a:xfrm>
            <a:off x="227498" y="1922463"/>
            <a:ext cx="9178563" cy="4573449"/>
            <a:chOff x="227498" y="1922463"/>
            <a:chExt cx="9178563" cy="4573449"/>
          </a:xfrm>
        </p:grpSpPr>
        <p:sp>
          <p:nvSpPr>
            <p:cNvPr id="62" name="Freeform 2"/>
            <p:cNvSpPr>
              <a:spLocks/>
            </p:cNvSpPr>
            <p:nvPr/>
          </p:nvSpPr>
          <p:spPr bwMode="auto">
            <a:xfrm>
              <a:off x="2924166" y="2044701"/>
              <a:ext cx="1821260" cy="1819275"/>
            </a:xfrm>
            <a:custGeom>
              <a:avLst/>
              <a:gdLst>
                <a:gd name="T0" fmla="*/ 5 w 1059"/>
                <a:gd name="T1" fmla="*/ 1146 h 1146"/>
                <a:gd name="T2" fmla="*/ 1048 w 1059"/>
                <a:gd name="T3" fmla="*/ 0 h 1146"/>
                <a:gd name="T4" fmla="*/ 1059 w 1059"/>
                <a:gd name="T5" fmla="*/ 880 h 1146"/>
                <a:gd name="T6" fmla="*/ 0 w 1059"/>
                <a:gd name="T7" fmla="*/ 1111 h 1146"/>
              </a:gdLst>
              <a:ahLst/>
              <a:cxnLst>
                <a:cxn ang="0">
                  <a:pos x="T0" y="T1"/>
                </a:cxn>
                <a:cxn ang="0">
                  <a:pos x="T2" y="T3"/>
                </a:cxn>
                <a:cxn ang="0">
                  <a:pos x="T4" y="T5"/>
                </a:cxn>
                <a:cxn ang="0">
                  <a:pos x="T6" y="T7"/>
                </a:cxn>
              </a:cxnLst>
              <a:rect l="0" t="0" r="r" b="b"/>
              <a:pathLst>
                <a:path w="1059" h="1146">
                  <a:moveTo>
                    <a:pt x="5" y="1146"/>
                  </a:moveTo>
                  <a:lnTo>
                    <a:pt x="1048" y="0"/>
                  </a:lnTo>
                  <a:lnTo>
                    <a:pt x="1059" y="880"/>
                  </a:lnTo>
                  <a:lnTo>
                    <a:pt x="0" y="1111"/>
                  </a:lnTo>
                </a:path>
              </a:pathLst>
            </a:custGeom>
            <a:gradFill rotWithShape="1">
              <a:gsLst>
                <a:gs pos="0">
                  <a:schemeClr val="bg1">
                    <a:lumMod val="65000"/>
                  </a:schemeClr>
                </a:gs>
                <a:gs pos="100000">
                  <a:srgbClr val="FFFF00"/>
                </a:gs>
              </a:gsLst>
              <a:lin ang="0" scaled="1"/>
            </a:gradFill>
            <a:ln>
              <a:noFill/>
            </a:ln>
            <a:effectLst/>
          </p:spPr>
          <p:txBody>
            <a:bodyPr/>
            <a:lstStyle/>
            <a:p>
              <a:endParaRPr lang="zh-CN" altLang="en-US" b="1">
                <a:solidFill>
                  <a:srgbClr val="000099"/>
                </a:solidFill>
                <a:latin typeface="+mn-lt"/>
                <a:ea typeface="黑体" pitchFamily="2" charset="-122"/>
              </a:endParaRPr>
            </a:p>
          </p:txBody>
        </p:sp>
        <p:sp>
          <p:nvSpPr>
            <p:cNvPr id="63" name="Text Box 4"/>
            <p:cNvSpPr txBox="1">
              <a:spLocks noChangeArrowheads="1"/>
            </p:cNvSpPr>
            <p:nvPr/>
          </p:nvSpPr>
          <p:spPr bwMode="auto">
            <a:xfrm>
              <a:off x="2924166" y="3127376"/>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sp>
          <p:nvSpPr>
            <p:cNvPr id="65" name="Line 19"/>
            <p:cNvSpPr>
              <a:spLocks noChangeShapeType="1"/>
            </p:cNvSpPr>
            <p:nvPr/>
          </p:nvSpPr>
          <p:spPr bwMode="auto">
            <a:xfrm>
              <a:off x="2894930" y="31051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 name="Line 20"/>
            <p:cNvSpPr>
              <a:spLocks noChangeShapeType="1"/>
            </p:cNvSpPr>
            <p:nvPr/>
          </p:nvSpPr>
          <p:spPr bwMode="auto">
            <a:xfrm>
              <a:off x="502699" y="308768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7" name="Line 21"/>
            <p:cNvSpPr>
              <a:spLocks noChangeShapeType="1"/>
            </p:cNvSpPr>
            <p:nvPr/>
          </p:nvSpPr>
          <p:spPr bwMode="auto">
            <a:xfrm flipV="1">
              <a:off x="267088" y="3105151"/>
              <a:ext cx="4380309" cy="31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8" name="Line 22"/>
            <p:cNvSpPr>
              <a:spLocks noChangeShapeType="1"/>
            </p:cNvSpPr>
            <p:nvPr/>
          </p:nvSpPr>
          <p:spPr bwMode="auto">
            <a:xfrm>
              <a:off x="1204374" y="253523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9" name="Picture 2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8637" y="2276476"/>
              <a:ext cx="431668" cy="47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0" name="Text Box 24"/>
            <p:cNvSpPr txBox="1">
              <a:spLocks noChangeArrowheads="1"/>
            </p:cNvSpPr>
            <p:nvPr/>
          </p:nvSpPr>
          <p:spPr bwMode="auto">
            <a:xfrm>
              <a:off x="435627" y="1922463"/>
              <a:ext cx="158889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a:t>
              </a:r>
            </a:p>
          </p:txBody>
        </p:sp>
        <p:sp>
          <p:nvSpPr>
            <p:cNvPr id="71" name="Text Box 25"/>
            <p:cNvSpPr txBox="1">
              <a:spLocks noChangeArrowheads="1"/>
            </p:cNvSpPr>
            <p:nvPr/>
          </p:nvSpPr>
          <p:spPr bwMode="auto">
            <a:xfrm>
              <a:off x="227498" y="2205038"/>
              <a:ext cx="87716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黑体" pitchFamily="2" charset="-122"/>
                </a:rPr>
                <a:t>源主机</a:t>
              </a:r>
            </a:p>
            <a:p>
              <a:pPr algn="ct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72" name="Line 27"/>
            <p:cNvSpPr>
              <a:spLocks noChangeShapeType="1"/>
            </p:cNvSpPr>
            <p:nvPr/>
          </p:nvSpPr>
          <p:spPr bwMode="auto">
            <a:xfrm>
              <a:off x="1926686" y="5011738"/>
              <a:ext cx="1720" cy="70326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 name="Line 28"/>
            <p:cNvSpPr>
              <a:spLocks noChangeShapeType="1"/>
            </p:cNvSpPr>
            <p:nvPr/>
          </p:nvSpPr>
          <p:spPr bwMode="auto">
            <a:xfrm>
              <a:off x="6831532"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 name="Line 29"/>
            <p:cNvSpPr>
              <a:spLocks noChangeShapeType="1"/>
            </p:cNvSpPr>
            <p:nvPr/>
          </p:nvSpPr>
          <p:spPr bwMode="auto">
            <a:xfrm>
              <a:off x="1065072" y="5708651"/>
              <a:ext cx="1719" cy="5699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5" name="Line 30"/>
            <p:cNvSpPr>
              <a:spLocks noChangeShapeType="1"/>
            </p:cNvSpPr>
            <p:nvPr/>
          </p:nvSpPr>
          <p:spPr bwMode="auto">
            <a:xfrm>
              <a:off x="1926686" y="4400551"/>
              <a:ext cx="1720" cy="7032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 name="Line 31"/>
            <p:cNvSpPr>
              <a:spLocks noChangeShapeType="1"/>
            </p:cNvSpPr>
            <p:nvPr/>
          </p:nvSpPr>
          <p:spPr bwMode="auto">
            <a:xfrm>
              <a:off x="2901809" y="36766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77"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75894" y="6018214"/>
              <a:ext cx="431667" cy="471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8" name="Picture 3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5687" y="3413125"/>
              <a:ext cx="431668"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79" name="Group 34"/>
            <p:cNvGrpSpPr>
              <a:grpSpLocks/>
            </p:cNvGrpSpPr>
            <p:nvPr/>
          </p:nvGrpSpPr>
          <p:grpSpPr bwMode="auto">
            <a:xfrm>
              <a:off x="2619763" y="3459164"/>
              <a:ext cx="663840" cy="460375"/>
              <a:chOff x="864" y="1824"/>
              <a:chExt cx="432" cy="288"/>
            </a:xfrm>
          </p:grpSpPr>
          <p:pic>
            <p:nvPicPr>
              <p:cNvPr id="80" name="Picture 3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81" name="Picture 3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pic>
          <p:nvPicPr>
            <p:cNvPr id="82"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52674" y="4779964"/>
              <a:ext cx="431668" cy="471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3" name="Line 38"/>
            <p:cNvSpPr>
              <a:spLocks noChangeShapeType="1"/>
            </p:cNvSpPr>
            <p:nvPr/>
          </p:nvSpPr>
          <p:spPr bwMode="auto">
            <a:xfrm>
              <a:off x="1175138" y="4379914"/>
              <a:ext cx="7527528" cy="15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4" name="Line 39"/>
            <p:cNvSpPr>
              <a:spLocks noChangeShapeType="1"/>
            </p:cNvSpPr>
            <p:nvPr/>
          </p:nvSpPr>
          <p:spPr bwMode="auto">
            <a:xfrm>
              <a:off x="726272" y="5729289"/>
              <a:ext cx="8488892" cy="15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5" name="Text Box 40"/>
            <p:cNvSpPr txBox="1">
              <a:spLocks noChangeArrowheads="1"/>
            </p:cNvSpPr>
            <p:nvPr/>
          </p:nvSpPr>
          <p:spPr bwMode="auto">
            <a:xfrm>
              <a:off x="1071950" y="3890963"/>
              <a:ext cx="170591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128.30.33.130</a:t>
              </a:r>
            </a:p>
          </p:txBody>
        </p:sp>
        <p:sp>
          <p:nvSpPr>
            <p:cNvPr id="89" name="Text Box 44"/>
            <p:cNvSpPr txBox="1">
              <a:spLocks noChangeArrowheads="1"/>
            </p:cNvSpPr>
            <p:nvPr/>
          </p:nvSpPr>
          <p:spPr bwMode="auto">
            <a:xfrm>
              <a:off x="2906968" y="3897313"/>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90" name="Line 45"/>
            <p:cNvSpPr>
              <a:spLocks noChangeShapeType="1"/>
            </p:cNvSpPr>
            <p:nvPr/>
          </p:nvSpPr>
          <p:spPr bwMode="auto">
            <a:xfrm>
              <a:off x="4516693"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91" name="Group 46"/>
            <p:cNvGrpSpPr>
              <a:grpSpLocks/>
            </p:cNvGrpSpPr>
            <p:nvPr/>
          </p:nvGrpSpPr>
          <p:grpSpPr bwMode="auto">
            <a:xfrm>
              <a:off x="1644641" y="4843464"/>
              <a:ext cx="663840" cy="460375"/>
              <a:chOff x="864" y="1824"/>
              <a:chExt cx="432" cy="288"/>
            </a:xfrm>
          </p:grpSpPr>
          <p:pic>
            <p:nvPicPr>
              <p:cNvPr id="92" name="Picture 4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93" name="Picture 4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sp>
          <p:nvSpPr>
            <p:cNvPr id="94" name="Text Box 49"/>
            <p:cNvSpPr txBox="1">
              <a:spLocks noChangeArrowheads="1"/>
            </p:cNvSpPr>
            <p:nvPr/>
          </p:nvSpPr>
          <p:spPr bwMode="auto">
            <a:xfrm>
              <a:off x="1214692" y="4826001"/>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95" name="Line 50"/>
            <p:cNvSpPr>
              <a:spLocks noChangeShapeType="1"/>
            </p:cNvSpPr>
            <p:nvPr/>
          </p:nvSpPr>
          <p:spPr bwMode="auto">
            <a:xfrm>
              <a:off x="2564730" y="5707063"/>
              <a:ext cx="1719" cy="5699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96" name="Picture 5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27516" y="4784725"/>
              <a:ext cx="431668"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7" name="Text Box 52"/>
            <p:cNvSpPr txBox="1">
              <a:spLocks noChangeArrowheads="1"/>
            </p:cNvSpPr>
            <p:nvPr/>
          </p:nvSpPr>
          <p:spPr bwMode="auto">
            <a:xfrm>
              <a:off x="4442742" y="3681414"/>
              <a:ext cx="4963319"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2</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128.30.33.128</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255.255.255.128</a:t>
              </a:r>
              <a:endParaRPr kumimoji="1" lang="en-US" altLang="zh-CN" sz="2000" b="1" baseline="-25000">
                <a:solidFill>
                  <a:srgbClr val="000099"/>
                </a:solidFill>
                <a:latin typeface="+mn-lt"/>
                <a:ea typeface="黑体" pitchFamily="2" charset="-122"/>
              </a:endParaRPr>
            </a:p>
          </p:txBody>
        </p:sp>
        <p:sp>
          <p:nvSpPr>
            <p:cNvPr id="98" name="Text Box 53"/>
            <p:cNvSpPr txBox="1">
              <a:spLocks noChangeArrowheads="1"/>
            </p:cNvSpPr>
            <p:nvPr/>
          </p:nvSpPr>
          <p:spPr bwMode="auto">
            <a:xfrm>
              <a:off x="3789222" y="5229226"/>
              <a:ext cx="142378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目的主机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99" name="Text Box 54"/>
            <p:cNvSpPr txBox="1">
              <a:spLocks noChangeArrowheads="1"/>
            </p:cNvSpPr>
            <p:nvPr/>
          </p:nvSpPr>
          <p:spPr bwMode="auto">
            <a:xfrm>
              <a:off x="4647397" y="4760913"/>
              <a:ext cx="170591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128.30.33.138</a:t>
              </a:r>
            </a:p>
          </p:txBody>
        </p:sp>
        <p:sp>
          <p:nvSpPr>
            <p:cNvPr id="100" name="Text Box 55"/>
            <p:cNvSpPr txBox="1">
              <a:spLocks noChangeArrowheads="1"/>
            </p:cNvSpPr>
            <p:nvPr/>
          </p:nvSpPr>
          <p:spPr bwMode="auto">
            <a:xfrm>
              <a:off x="1579288" y="4538663"/>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sp>
          <p:nvSpPr>
            <p:cNvPr id="101" name="Text Box 56"/>
            <p:cNvSpPr txBox="1">
              <a:spLocks noChangeArrowheads="1"/>
            </p:cNvSpPr>
            <p:nvPr/>
          </p:nvSpPr>
          <p:spPr bwMode="auto">
            <a:xfrm>
              <a:off x="1579288" y="5259388"/>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102" name="Text Box 57"/>
            <p:cNvSpPr txBox="1">
              <a:spLocks noChangeArrowheads="1"/>
            </p:cNvSpPr>
            <p:nvPr/>
          </p:nvSpPr>
          <p:spPr bwMode="auto">
            <a:xfrm>
              <a:off x="1916368" y="4538663"/>
              <a:ext cx="170591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128.30.33.129</a:t>
              </a:r>
            </a:p>
          </p:txBody>
        </p:sp>
        <p:pic>
          <p:nvPicPr>
            <p:cNvPr id="103" name="Picture 5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75552" y="6016626"/>
              <a:ext cx="433388" cy="47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4" name="Text Box 59"/>
            <p:cNvSpPr txBox="1">
              <a:spLocks noChangeArrowheads="1"/>
            </p:cNvSpPr>
            <p:nvPr/>
          </p:nvSpPr>
          <p:spPr bwMode="auto">
            <a:xfrm>
              <a:off x="1995478" y="59848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3</a:t>
              </a:r>
            </a:p>
          </p:txBody>
        </p:sp>
        <p:sp>
          <p:nvSpPr>
            <p:cNvPr id="105" name="Text Box 60"/>
            <p:cNvSpPr txBox="1">
              <a:spLocks noChangeArrowheads="1"/>
            </p:cNvSpPr>
            <p:nvPr/>
          </p:nvSpPr>
          <p:spPr bwMode="auto">
            <a:xfrm>
              <a:off x="1990319" y="5257801"/>
              <a:ext cx="14029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128.30.36.2</a:t>
              </a:r>
            </a:p>
          </p:txBody>
        </p:sp>
        <p:sp>
          <p:nvSpPr>
            <p:cNvPr id="106" name="Text Box 61"/>
            <p:cNvSpPr txBox="1">
              <a:spLocks noChangeArrowheads="1"/>
            </p:cNvSpPr>
            <p:nvPr/>
          </p:nvSpPr>
          <p:spPr bwMode="auto">
            <a:xfrm>
              <a:off x="4516693" y="5788026"/>
              <a:ext cx="377218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3</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128.30.36.0</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255.255.255.0</a:t>
              </a:r>
              <a:endParaRPr kumimoji="1" lang="en-US" altLang="zh-CN" sz="2000" b="1" baseline="-25000">
                <a:solidFill>
                  <a:srgbClr val="000099"/>
                </a:solidFill>
                <a:latin typeface="+mn-lt"/>
                <a:ea typeface="黑体" pitchFamily="2" charset="-122"/>
              </a:endParaRPr>
            </a:p>
          </p:txBody>
        </p:sp>
        <p:sp>
          <p:nvSpPr>
            <p:cNvPr id="107" name="Text Box 62"/>
            <p:cNvSpPr txBox="1">
              <a:spLocks noChangeArrowheads="1"/>
            </p:cNvSpPr>
            <p:nvPr/>
          </p:nvSpPr>
          <p:spPr bwMode="auto">
            <a:xfrm>
              <a:off x="2690274" y="6056313"/>
              <a:ext cx="158889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128.30.36.12</a:t>
              </a:r>
            </a:p>
          </p:txBody>
        </p:sp>
        <p:sp>
          <p:nvSpPr>
            <p:cNvPr id="108" name="Text Box 3"/>
            <p:cNvSpPr txBox="1">
              <a:spLocks noChangeArrowheads="1"/>
            </p:cNvSpPr>
            <p:nvPr/>
          </p:nvSpPr>
          <p:spPr bwMode="auto">
            <a:xfrm>
              <a:off x="1374918" y="3098801"/>
              <a:ext cx="14029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a:t>
              </a:r>
            </a:p>
          </p:txBody>
        </p:sp>
      </p:grpSp>
      <p:sp>
        <p:nvSpPr>
          <p:cNvPr id="109" name="AutoShape 65"/>
          <p:cNvSpPr>
            <a:spLocks noChangeArrowheads="1"/>
          </p:cNvSpPr>
          <p:nvPr/>
        </p:nvSpPr>
        <p:spPr bwMode="auto">
          <a:xfrm>
            <a:off x="4088904" y="2450868"/>
            <a:ext cx="624285" cy="215900"/>
          </a:xfrm>
          <a:prstGeom prst="rightArrow">
            <a:avLst>
              <a:gd name="adj1" fmla="val 50000"/>
              <a:gd name="adj2" fmla="val 66728"/>
            </a:avLst>
          </a:prstGeom>
          <a:solidFill>
            <a:schemeClr val="accent1"/>
          </a:solidFill>
          <a:ln w="9525">
            <a:solidFill>
              <a:schemeClr val="tx2"/>
            </a:solidFill>
            <a:miter lim="800000"/>
            <a:headEnd/>
            <a:tailEnd/>
          </a:ln>
          <a:effectLst/>
        </p:spPr>
        <p:txBody>
          <a:bodyPr wrap="none" anchor="ctr"/>
          <a:lstStyle/>
          <a:p>
            <a:endParaRPr lang="zh-CN" altLang="en-US"/>
          </a:p>
        </p:txBody>
      </p:sp>
      <p:sp>
        <p:nvSpPr>
          <p:cNvPr id="517188" name="AutoShape 68"/>
          <p:cNvSpPr>
            <a:spLocks noChangeArrowheads="1"/>
          </p:cNvSpPr>
          <p:nvPr/>
        </p:nvSpPr>
        <p:spPr bwMode="auto">
          <a:xfrm rot="20264100">
            <a:off x="2459489" y="1522112"/>
            <a:ext cx="158944" cy="2053478"/>
          </a:xfrm>
          <a:prstGeom prst="downArrow">
            <a:avLst>
              <a:gd name="adj1" fmla="val 50000"/>
              <a:gd name="adj2" fmla="val 179028"/>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a:p>
        </p:txBody>
      </p:sp>
      <p:grpSp>
        <p:nvGrpSpPr>
          <p:cNvPr id="112" name="Group 65"/>
          <p:cNvGrpSpPr>
            <a:grpSpLocks/>
          </p:cNvGrpSpPr>
          <p:nvPr/>
        </p:nvGrpSpPr>
        <p:grpSpPr bwMode="auto">
          <a:xfrm>
            <a:off x="5607321" y="1654175"/>
            <a:ext cx="2801936" cy="1054100"/>
            <a:chOff x="3247" y="1042"/>
            <a:chExt cx="1765" cy="664"/>
          </a:xfrm>
        </p:grpSpPr>
        <p:sp>
          <p:nvSpPr>
            <p:cNvPr id="113" name="Line 66"/>
            <p:cNvSpPr>
              <a:spLocks noChangeShapeType="1"/>
            </p:cNvSpPr>
            <p:nvPr/>
          </p:nvSpPr>
          <p:spPr bwMode="auto">
            <a:xfrm>
              <a:off x="3878" y="1706"/>
              <a:ext cx="1134" cy="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14" name="Line 67"/>
            <p:cNvSpPr>
              <a:spLocks noChangeShapeType="1"/>
            </p:cNvSpPr>
            <p:nvPr/>
          </p:nvSpPr>
          <p:spPr bwMode="auto">
            <a:xfrm flipV="1">
              <a:off x="3247" y="1042"/>
              <a:ext cx="1428" cy="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517183" name="Rectangle 63"/>
          <p:cNvSpPr>
            <a:spLocks noChangeArrowheads="1"/>
          </p:cNvSpPr>
          <p:nvPr/>
        </p:nvSpPr>
        <p:spPr bwMode="auto">
          <a:xfrm>
            <a:off x="267088" y="5328047"/>
            <a:ext cx="9645252" cy="1557337"/>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lnSpc>
                <a:spcPct val="110000"/>
              </a:lnSpc>
            </a:pPr>
            <a:r>
              <a:rPr lang="en-US" altLang="zh-CN" sz="2400" b="1" dirty="0">
                <a:solidFill>
                  <a:srgbClr val="000099"/>
                </a:solidFill>
                <a:latin typeface="+mn-lt"/>
                <a:ea typeface="黑体" pitchFamily="2" charset="-122"/>
              </a:rPr>
              <a:t>255.255.255.128 </a:t>
            </a:r>
            <a:r>
              <a:rPr lang="en-US" altLang="zh-CN" sz="2400" b="1" dirty="0">
                <a:solidFill>
                  <a:srgbClr val="FF0000"/>
                </a:solidFill>
                <a:latin typeface="+mn-lt"/>
                <a:ea typeface="黑体" pitchFamily="2" charset="-122"/>
              </a:rPr>
              <a:t>AND</a:t>
            </a:r>
            <a:r>
              <a:rPr lang="en-US" altLang="zh-CN" sz="2400" b="1" dirty="0">
                <a:solidFill>
                  <a:srgbClr val="000099"/>
                </a:solidFill>
                <a:latin typeface="+mn-lt"/>
                <a:ea typeface="黑体" pitchFamily="2" charset="-122"/>
              </a:rPr>
              <a:t> 128.30.33.138 = 128.30.33.128</a:t>
            </a:r>
          </a:p>
          <a:p>
            <a:pPr algn="ctr">
              <a:lnSpc>
                <a:spcPct val="110000"/>
              </a:lnSpc>
            </a:pPr>
            <a:r>
              <a:rPr lang="zh-CN" altLang="en-US" sz="2800" b="1" dirty="0">
                <a:solidFill>
                  <a:srgbClr val="FF0000"/>
                </a:solidFill>
                <a:latin typeface="+mn-lt"/>
                <a:ea typeface="黑体" pitchFamily="2" charset="-122"/>
              </a:rPr>
              <a:t>不匹配</a:t>
            </a:r>
            <a:r>
              <a:rPr lang="en-US" altLang="zh-CN" sz="2800" b="1" dirty="0">
                <a:solidFill>
                  <a:srgbClr val="FF0000"/>
                </a:solidFill>
                <a:latin typeface="+mn-lt"/>
                <a:ea typeface="黑体" pitchFamily="2" charset="-122"/>
              </a:rPr>
              <a:t>!</a:t>
            </a:r>
          </a:p>
          <a:p>
            <a:pPr algn="ctr">
              <a:lnSpc>
                <a:spcPct val="110000"/>
              </a:lnSpc>
            </a:pPr>
            <a:r>
              <a:rPr lang="zh-CN" altLang="en-US" sz="2400" b="1" dirty="0">
                <a:solidFill>
                  <a:srgbClr val="000099"/>
                </a:solidFill>
                <a:latin typeface="+mn-lt"/>
                <a:ea typeface="黑体" pitchFamily="2" charset="-122"/>
              </a:rPr>
              <a:t>（因为</a:t>
            </a:r>
            <a:r>
              <a:rPr lang="en-US" altLang="zh-CN" sz="2400" b="1" dirty="0">
                <a:solidFill>
                  <a:srgbClr val="000099"/>
                </a:solidFill>
                <a:latin typeface="+mn-lt"/>
                <a:ea typeface="黑体" pitchFamily="2" charset="-122"/>
              </a:rPr>
              <a:t>128.30.33.128 </a:t>
            </a:r>
            <a:r>
              <a:rPr lang="zh-CN" altLang="en-US" sz="2400" b="1" dirty="0">
                <a:solidFill>
                  <a:srgbClr val="000099"/>
                </a:solidFill>
                <a:latin typeface="+mn-lt"/>
                <a:ea typeface="黑体" pitchFamily="2" charset="-122"/>
              </a:rPr>
              <a:t>与路由表中的 </a:t>
            </a:r>
            <a:r>
              <a:rPr lang="en-US" altLang="zh-CN" sz="2400" b="1" dirty="0">
                <a:solidFill>
                  <a:srgbClr val="000099"/>
                </a:solidFill>
                <a:latin typeface="+mn-lt"/>
                <a:ea typeface="黑体" pitchFamily="2" charset="-122"/>
              </a:rPr>
              <a:t>128.30.33.0 </a:t>
            </a:r>
            <a:r>
              <a:rPr lang="zh-CN" altLang="en-US" sz="2400" b="1" dirty="0">
                <a:solidFill>
                  <a:srgbClr val="000099"/>
                </a:solidFill>
                <a:latin typeface="+mn-lt"/>
                <a:ea typeface="黑体" pitchFamily="2" charset="-122"/>
              </a:rPr>
              <a:t>不一致）</a:t>
            </a:r>
          </a:p>
        </p:txBody>
      </p:sp>
      <p:sp>
        <p:nvSpPr>
          <p:cNvPr id="517193" name="Line 73"/>
          <p:cNvSpPr>
            <a:spLocks noChangeShapeType="1"/>
          </p:cNvSpPr>
          <p:nvPr/>
        </p:nvSpPr>
        <p:spPr bwMode="auto">
          <a:xfrm>
            <a:off x="5961112" y="2749550"/>
            <a:ext cx="1908655" cy="2849007"/>
          </a:xfrm>
          <a:prstGeom prst="line">
            <a:avLst/>
          </a:prstGeom>
          <a:noFill/>
          <a:ln w="76200">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17190" name="Group 70"/>
          <p:cNvGrpSpPr>
            <a:grpSpLocks/>
          </p:cNvGrpSpPr>
          <p:nvPr/>
        </p:nvGrpSpPr>
        <p:grpSpPr bwMode="auto">
          <a:xfrm>
            <a:off x="4830895" y="2698750"/>
            <a:ext cx="4082786" cy="3157538"/>
            <a:chOff x="2809" y="1700"/>
            <a:chExt cx="2374" cy="1989"/>
          </a:xfrm>
        </p:grpSpPr>
        <p:sp>
          <p:nvSpPr>
            <p:cNvPr id="517191" name="Line 71"/>
            <p:cNvSpPr>
              <a:spLocks noChangeShapeType="1"/>
            </p:cNvSpPr>
            <p:nvPr/>
          </p:nvSpPr>
          <p:spPr bwMode="auto">
            <a:xfrm>
              <a:off x="2809" y="1700"/>
              <a:ext cx="867" cy="0"/>
            </a:xfrm>
            <a:prstGeom prst="line">
              <a:avLst/>
            </a:prstGeom>
            <a:noFill/>
            <a:ln w="7620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17192" name="Line 72"/>
            <p:cNvSpPr>
              <a:spLocks noChangeShapeType="1"/>
            </p:cNvSpPr>
            <p:nvPr/>
          </p:nvSpPr>
          <p:spPr bwMode="auto">
            <a:xfrm flipV="1">
              <a:off x="3969" y="3689"/>
              <a:ext cx="1214" cy="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10" name="Text Box 74"/>
          <p:cNvSpPr txBox="1">
            <a:spLocks noChangeArrowheads="1"/>
          </p:cNvSpPr>
          <p:nvPr/>
        </p:nvSpPr>
        <p:spPr bwMode="auto">
          <a:xfrm>
            <a:off x="5733785" y="3633788"/>
            <a:ext cx="1877437" cy="769441"/>
          </a:xfrm>
          <a:prstGeom prst="rect">
            <a:avLst/>
          </a:prstGeom>
          <a:solidFill>
            <a:srgbClr val="FFC000"/>
          </a:solidFill>
          <a:ln w="76200" cmpd="tri">
            <a:solidFill>
              <a:srgbClr val="333399"/>
            </a:solidFill>
            <a:miter lim="800000"/>
            <a:headEnd/>
            <a:tailEnd/>
          </a:ln>
          <a:effectLst/>
        </p:spPr>
        <p:txBody>
          <a:bodyPr wrap="none">
            <a:spAutoFit/>
          </a:bodyPr>
          <a:lstStyle/>
          <a:p>
            <a:r>
              <a:rPr lang="zh-CN" altLang="en-US" sz="4400" b="1">
                <a:solidFill>
                  <a:srgbClr val="000099"/>
                </a:solidFill>
                <a:latin typeface="+mn-lt"/>
                <a:ea typeface="黑体" pitchFamily="2" charset="-122"/>
              </a:rPr>
              <a:t>不一致</a:t>
            </a:r>
          </a:p>
        </p:txBody>
      </p:sp>
    </p:spTree>
    <p:extLst>
      <p:ext uri="{BB962C8B-B14F-4D97-AF65-F5344CB8AC3E}">
        <p14:creationId xmlns:p14="http://schemas.microsoft.com/office/powerpoint/2010/main" xmlns="" val="2921405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09"/>
                                        </p:tgtEl>
                                        <p:attrNameLst>
                                          <p:attrName>style.visibility</p:attrName>
                                        </p:attrNameLst>
                                      </p:cBhvr>
                                      <p:tavLst>
                                        <p:tav tm="0">
                                          <p:val>
                                            <p:strVal val="hidden"/>
                                          </p:val>
                                        </p:tav>
                                        <p:tav tm="50000">
                                          <p:val>
                                            <p:strVal val="visible"/>
                                          </p:val>
                                        </p:tav>
                                      </p:tavLst>
                                    </p:anim>
                                  </p:childTnLst>
                                </p:cTn>
                              </p:par>
                            </p:childTnLst>
                          </p:cTn>
                        </p:par>
                        <p:par>
                          <p:cTn id="10" fill="hold">
                            <p:stCondLst>
                              <p:cond delay="3500"/>
                            </p:stCondLst>
                            <p:childTnLst>
                              <p:par>
                                <p:cTn id="11" presetID="1" presetClass="exit" presetSubtype="0" fill="hold" grpId="2" nodeType="afterEffect">
                                  <p:stCondLst>
                                    <p:cond delay="0"/>
                                  </p:stCondLst>
                                  <p:childTnLst>
                                    <p:set>
                                      <p:cBhvr>
                                        <p:cTn id="12" dur="1" fill="hold">
                                          <p:stCondLst>
                                            <p:cond delay="0"/>
                                          </p:stCondLst>
                                        </p:cTn>
                                        <p:tgtEl>
                                          <p:spTgt spid="109"/>
                                        </p:tgtEl>
                                        <p:attrNameLst>
                                          <p:attrName>style.visibility</p:attrName>
                                        </p:attrNameLst>
                                      </p:cBhvr>
                                      <p:to>
                                        <p:strVal val="hidden"/>
                                      </p:to>
                                    </p:set>
                                  </p:childTnLst>
                                </p:cTn>
                              </p:par>
                            </p:childTnLst>
                          </p:cTn>
                        </p:par>
                        <p:par>
                          <p:cTn id="13" fill="hold">
                            <p:stCondLst>
                              <p:cond delay="3500"/>
                            </p:stCondLst>
                            <p:childTnLst>
                              <p:par>
                                <p:cTn id="14" presetID="1" presetClass="entr" presetSubtype="0" fill="hold" nodeType="afterEffect">
                                  <p:stCondLst>
                                    <p:cond delay="0"/>
                                  </p:stCondLst>
                                  <p:childTnLst>
                                    <p:set>
                                      <p:cBhvr>
                                        <p:cTn id="15" dur="1" fill="hold">
                                          <p:stCondLst>
                                            <p:cond delay="0"/>
                                          </p:stCondLst>
                                        </p:cTn>
                                        <p:tgtEl>
                                          <p:spTgt spid="112"/>
                                        </p:tgtEl>
                                        <p:attrNameLst>
                                          <p:attrName>style.visibility</p:attrName>
                                        </p:attrNameLst>
                                      </p:cBhvr>
                                      <p:to>
                                        <p:strVal val="visible"/>
                                      </p:to>
                                    </p:set>
                                  </p:childTnLst>
                                </p:cTn>
                              </p:par>
                            </p:childTnLst>
                          </p:cTn>
                        </p:par>
                        <p:par>
                          <p:cTn id="16" fill="hold">
                            <p:stCondLst>
                              <p:cond delay="3500"/>
                            </p:stCondLst>
                            <p:childTnLst>
                              <p:par>
                                <p:cTn id="17" presetID="35" presetClass="emph" presetSubtype="0" repeatCount="3000" fill="hold" nodeType="afterEffect">
                                  <p:stCondLst>
                                    <p:cond delay="500"/>
                                  </p:stCondLst>
                                  <p:childTnLst>
                                    <p:anim calcmode="discrete" valueType="str">
                                      <p:cBhvr>
                                        <p:cTn id="18" dur="1000" fill="hold"/>
                                        <p:tgtEl>
                                          <p:spTgt spid="112"/>
                                        </p:tgtEl>
                                        <p:attrNameLst>
                                          <p:attrName>style.visibility</p:attrName>
                                        </p:attrNameLst>
                                      </p:cBhvr>
                                      <p:tavLst>
                                        <p:tav tm="0">
                                          <p:val>
                                            <p:strVal val="hidden"/>
                                          </p:val>
                                        </p:tav>
                                        <p:tav tm="50000">
                                          <p:val>
                                            <p:strVal val="visible"/>
                                          </p:val>
                                        </p:tav>
                                      </p:tavLst>
                                    </p:anim>
                                  </p:childTnLst>
                                </p:cTn>
                              </p:par>
                            </p:childTnLst>
                          </p:cTn>
                        </p:par>
                        <p:par>
                          <p:cTn id="19" fill="hold">
                            <p:stCondLst>
                              <p:cond delay="7000"/>
                            </p:stCondLst>
                            <p:childTnLst>
                              <p:par>
                                <p:cTn id="20" presetID="22" presetClass="entr" presetSubtype="1" fill="hold" grpId="0" nodeType="afterEffect">
                                  <p:stCondLst>
                                    <p:cond delay="0"/>
                                  </p:stCondLst>
                                  <p:childTnLst>
                                    <p:set>
                                      <p:cBhvr>
                                        <p:cTn id="21" dur="1" fill="hold">
                                          <p:stCondLst>
                                            <p:cond delay="0"/>
                                          </p:stCondLst>
                                        </p:cTn>
                                        <p:tgtEl>
                                          <p:spTgt spid="517183"/>
                                        </p:tgtEl>
                                        <p:attrNameLst>
                                          <p:attrName>style.visibility</p:attrName>
                                        </p:attrNameLst>
                                      </p:cBhvr>
                                      <p:to>
                                        <p:strVal val="visible"/>
                                      </p:to>
                                    </p:set>
                                    <p:animEffect transition="in" filter="wipe(up)">
                                      <p:cBhvr>
                                        <p:cTn id="22" dur="3000"/>
                                        <p:tgtEl>
                                          <p:spTgt spid="517183"/>
                                        </p:tgtEl>
                                      </p:cBhvr>
                                    </p:animEffect>
                                  </p:childTnLst>
                                </p:cTn>
                              </p:par>
                            </p:childTnLst>
                          </p:cTn>
                        </p:par>
                        <p:par>
                          <p:cTn id="23" fill="hold">
                            <p:stCondLst>
                              <p:cond delay="10000"/>
                            </p:stCondLst>
                            <p:childTnLst>
                              <p:par>
                                <p:cTn id="24" presetID="1" presetClass="entr" presetSubtype="0" fill="hold" nodeType="afterEffect">
                                  <p:stCondLst>
                                    <p:cond delay="0"/>
                                  </p:stCondLst>
                                  <p:childTnLst>
                                    <p:set>
                                      <p:cBhvr>
                                        <p:cTn id="25" dur="1" fill="hold">
                                          <p:stCondLst>
                                            <p:cond delay="0"/>
                                          </p:stCondLst>
                                        </p:cTn>
                                        <p:tgtEl>
                                          <p:spTgt spid="517190"/>
                                        </p:tgtEl>
                                        <p:attrNameLst>
                                          <p:attrName>style.visibility</p:attrName>
                                        </p:attrNameLst>
                                      </p:cBhvr>
                                      <p:to>
                                        <p:strVal val="visible"/>
                                      </p:to>
                                    </p:set>
                                  </p:childTnLst>
                                </p:cTn>
                              </p:par>
                            </p:childTnLst>
                          </p:cTn>
                        </p:par>
                        <p:par>
                          <p:cTn id="26" fill="hold">
                            <p:stCondLst>
                              <p:cond delay="10000"/>
                            </p:stCondLst>
                            <p:childTnLst>
                              <p:par>
                                <p:cTn id="27" presetID="35" presetClass="emph" presetSubtype="0" repeatCount="3000" fill="hold" nodeType="afterEffect">
                                  <p:stCondLst>
                                    <p:cond delay="500"/>
                                  </p:stCondLst>
                                  <p:childTnLst>
                                    <p:anim calcmode="discrete" valueType="str">
                                      <p:cBhvr>
                                        <p:cTn id="28" dur="1000" fill="hold"/>
                                        <p:tgtEl>
                                          <p:spTgt spid="517190"/>
                                        </p:tgtEl>
                                        <p:attrNameLst>
                                          <p:attrName>style.visibility</p:attrName>
                                        </p:attrNameLst>
                                      </p:cBhvr>
                                      <p:tavLst>
                                        <p:tav tm="0">
                                          <p:val>
                                            <p:strVal val="hidden"/>
                                          </p:val>
                                        </p:tav>
                                        <p:tav tm="50000">
                                          <p:val>
                                            <p:strVal val="visible"/>
                                          </p:val>
                                        </p:tav>
                                      </p:tavLst>
                                    </p:anim>
                                  </p:childTnLst>
                                </p:cTn>
                              </p:par>
                            </p:childTnLst>
                          </p:cTn>
                        </p:par>
                        <p:par>
                          <p:cTn id="29" fill="hold">
                            <p:stCondLst>
                              <p:cond delay="13500"/>
                            </p:stCondLst>
                            <p:childTnLst>
                              <p:par>
                                <p:cTn id="30" presetID="1" presetClass="entr" presetSubtype="0" fill="hold" grpId="0" nodeType="afterEffect">
                                  <p:stCondLst>
                                    <p:cond delay="0"/>
                                  </p:stCondLst>
                                  <p:childTnLst>
                                    <p:set>
                                      <p:cBhvr>
                                        <p:cTn id="31" dur="1" fill="hold">
                                          <p:stCondLst>
                                            <p:cond delay="0"/>
                                          </p:stCondLst>
                                        </p:cTn>
                                        <p:tgtEl>
                                          <p:spTgt spid="11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17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09" grpId="1" animBg="1"/>
      <p:bldP spid="109" grpId="2" animBg="1"/>
      <p:bldP spid="517183" grpId="0" animBg="1"/>
      <p:bldP spid="517193" grpId="0" animBg="1"/>
      <p:bldP spid="1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idx="4294967295"/>
          </p:nvPr>
        </p:nvSpPr>
        <p:spPr>
          <a:xfrm>
            <a:off x="275687" y="44624"/>
            <a:ext cx="9570650" cy="992187"/>
          </a:xfrm>
          <a:solidFill>
            <a:srgbClr val="66FFFF"/>
          </a:solidFill>
          <a:ln>
            <a:solidFill>
              <a:schemeClr val="tx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3200" dirty="0"/>
              <a:t>路由器 </a:t>
            </a:r>
            <a:r>
              <a:rPr lang="en-US" altLang="zh-CN" sz="3200" dirty="0"/>
              <a:t>R</a:t>
            </a:r>
            <a:r>
              <a:rPr lang="en-US" altLang="zh-CN" sz="3200" baseline="-25000" dirty="0"/>
              <a:t>1</a:t>
            </a:r>
            <a:r>
              <a:rPr lang="en-US" altLang="zh-CN" sz="3200" dirty="0"/>
              <a:t> </a:t>
            </a:r>
            <a:r>
              <a:rPr lang="zh-CN" altLang="en-US" sz="3200" dirty="0"/>
              <a:t>收到分组后就用路由表中第 </a:t>
            </a:r>
            <a:r>
              <a:rPr lang="en-US" altLang="zh-CN" sz="3200" dirty="0"/>
              <a:t>1 </a:t>
            </a:r>
            <a:r>
              <a:rPr lang="zh-CN" altLang="en-US" sz="3200" dirty="0"/>
              <a:t>个项目的</a:t>
            </a:r>
            <a:br>
              <a:rPr lang="zh-CN" altLang="en-US" sz="3200" dirty="0"/>
            </a:br>
            <a:r>
              <a:rPr lang="zh-CN" altLang="en-US" sz="3200" dirty="0"/>
              <a:t>子网掩码和 </a:t>
            </a:r>
            <a:r>
              <a:rPr lang="en-US" altLang="zh-CN" sz="3200" dirty="0"/>
              <a:t>128.30.33.138 </a:t>
            </a:r>
            <a:r>
              <a:rPr lang="zh-CN" altLang="en-US" sz="3200" dirty="0"/>
              <a:t>逐比特 </a:t>
            </a:r>
            <a:r>
              <a:rPr lang="en-US" altLang="zh-CN" sz="3200" dirty="0"/>
              <a:t>AND </a:t>
            </a:r>
            <a:r>
              <a:rPr lang="zh-CN" altLang="en-US" sz="3200" dirty="0"/>
              <a:t>操作 </a:t>
            </a:r>
          </a:p>
        </p:txBody>
      </p:sp>
      <p:sp>
        <p:nvSpPr>
          <p:cNvPr id="517184" name="Rectangle 64"/>
          <p:cNvSpPr>
            <a:spLocks noChangeArrowheads="1"/>
          </p:cNvSpPr>
          <p:nvPr/>
        </p:nvSpPr>
        <p:spPr bwMode="auto">
          <a:xfrm>
            <a:off x="513150" y="1195983"/>
            <a:ext cx="8112258" cy="5048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just"/>
            <a:r>
              <a:rPr lang="en-US" altLang="zh-CN" sz="2800" b="1" dirty="0">
                <a:solidFill>
                  <a:srgbClr val="0000CC"/>
                </a:solidFill>
                <a:latin typeface="+mn-lt"/>
                <a:ea typeface="黑体" pitchFamily="2" charset="-122"/>
              </a:rPr>
              <a:t>R</a:t>
            </a:r>
            <a:r>
              <a:rPr lang="en-US" altLang="zh-CN" sz="2800" b="1" baseline="-25000" dirty="0">
                <a:solidFill>
                  <a:srgbClr val="0000CC"/>
                </a:solidFill>
                <a:latin typeface="+mn-lt"/>
                <a:ea typeface="黑体" pitchFamily="2" charset="-122"/>
              </a:rPr>
              <a:t>1</a:t>
            </a:r>
            <a:r>
              <a:rPr lang="en-US" altLang="zh-CN" sz="2800" b="1" dirty="0">
                <a:solidFill>
                  <a:srgbClr val="0000CC"/>
                </a:solidFill>
                <a:latin typeface="+mn-lt"/>
                <a:ea typeface="黑体" pitchFamily="2" charset="-122"/>
              </a:rPr>
              <a:t> </a:t>
            </a:r>
            <a:r>
              <a:rPr lang="zh-CN" altLang="en-US" sz="2800" b="1" dirty="0">
                <a:solidFill>
                  <a:srgbClr val="0000CC"/>
                </a:solidFill>
                <a:latin typeface="+mn-lt"/>
                <a:ea typeface="黑体" pitchFamily="2" charset="-122"/>
              </a:rPr>
              <a:t>收到的分组的目的 </a:t>
            </a:r>
            <a:r>
              <a:rPr lang="en-US" altLang="zh-CN" sz="2800" b="1" dirty="0">
                <a:solidFill>
                  <a:srgbClr val="0000CC"/>
                </a:solidFill>
                <a:latin typeface="+mn-lt"/>
                <a:ea typeface="黑体" pitchFamily="2" charset="-122"/>
              </a:rPr>
              <a:t>IP </a:t>
            </a:r>
            <a:r>
              <a:rPr lang="zh-CN" altLang="en-US" sz="2800" b="1" dirty="0">
                <a:solidFill>
                  <a:srgbClr val="0000CC"/>
                </a:solidFill>
                <a:latin typeface="+mn-lt"/>
                <a:ea typeface="黑体" pitchFamily="2" charset="-122"/>
              </a:rPr>
              <a:t>地址：</a:t>
            </a:r>
            <a:r>
              <a:rPr lang="en-US" altLang="zh-CN" sz="2800" b="1" dirty="0">
                <a:solidFill>
                  <a:srgbClr val="0000CC"/>
                </a:solidFill>
                <a:latin typeface="+mn-lt"/>
                <a:ea typeface="黑体" pitchFamily="2" charset="-122"/>
              </a:rPr>
              <a:t>128.30.33.138</a:t>
            </a:r>
          </a:p>
        </p:txBody>
      </p:sp>
      <p:graphicFrame>
        <p:nvGraphicFramePr>
          <p:cNvPr id="64" name="Group 5"/>
          <p:cNvGraphicFramePr>
            <a:graphicFrameLocks noGrp="1"/>
          </p:cNvGraphicFramePr>
          <p:nvPr>
            <p:extLst>
              <p:ext uri="{D42A27DB-BD31-4B8C-83A1-F6EECF244321}">
                <p14:modId xmlns:p14="http://schemas.microsoft.com/office/powerpoint/2010/main" xmlns="" val="3342548293"/>
              </p:ext>
            </p:extLst>
          </p:nvPr>
        </p:nvGraphicFramePr>
        <p:xfrm>
          <a:off x="4745426" y="2052639"/>
          <a:ext cx="5032110" cy="1376553"/>
        </p:xfrm>
        <a:graphic>
          <a:graphicData uri="http://schemas.openxmlformats.org/drawingml/2006/table">
            <a:tbl>
              <a:tblPr/>
              <a:tblGrid>
                <a:gridCol w="1807500"/>
                <a:gridCol w="2165218"/>
                <a:gridCol w="1059392"/>
              </a:tblGrid>
              <a:tr h="0">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目的网络地址</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子网掩码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smtClean="0">
                          <a:ln>
                            <a:noFill/>
                          </a:ln>
                          <a:solidFill>
                            <a:srgbClr val="000099"/>
                          </a:solidFill>
                          <a:effectLst/>
                          <a:latin typeface="+mn-lt"/>
                          <a:ea typeface="黑体" pitchFamily="2" charset="-122"/>
                        </a:rPr>
                        <a:t>下一跳</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1038225">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128.30.33.128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128.30.36.0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255.255.255.128</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rgbClr val="000099"/>
                          </a:solidFill>
                          <a:effectLst/>
                          <a:latin typeface="+mn-lt"/>
                          <a:ea typeface="黑体" pitchFamily="2" charset="-122"/>
                        </a:rPr>
                        <a:t>255.255.255.0</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0</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rgbClr val="000099"/>
                          </a:solidFill>
                          <a:effectLst/>
                          <a:latin typeface="+mn-lt"/>
                          <a:ea typeface="黑体" pitchFamily="2" charset="-122"/>
                        </a:rPr>
                        <a:t>接口 </a:t>
                      </a:r>
                      <a:r>
                        <a:rPr kumimoji="0" lang="en-US" altLang="zh-CN" sz="1800" b="1" i="0" u="none" strike="noStrike" cap="none" normalizeH="0" baseline="0" dirty="0" smtClean="0">
                          <a:ln>
                            <a:noFill/>
                          </a:ln>
                          <a:solidFill>
                            <a:srgbClr val="000099"/>
                          </a:solidFill>
                          <a:effectLst/>
                          <a:latin typeface="+mn-lt"/>
                          <a:ea typeface="黑体" pitchFamily="2" charset="-122"/>
                        </a:rPr>
                        <a:t>1</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rgbClr val="000099"/>
                          </a:solidFill>
                          <a:effectLst/>
                          <a:latin typeface="+mn-lt"/>
                          <a:ea typeface="黑体" pitchFamily="2" charset="-122"/>
                        </a:rPr>
                        <a:t>R</a:t>
                      </a:r>
                      <a:r>
                        <a:rPr kumimoji="0" lang="en-US" altLang="zh-CN" sz="1800" b="1" i="0" u="none" strike="noStrike" cap="none" normalizeH="0" baseline="-25000" dirty="0" smtClean="0">
                          <a:ln>
                            <a:noFill/>
                          </a:ln>
                          <a:solidFill>
                            <a:srgbClr val="000099"/>
                          </a:solidFill>
                          <a:effectLst/>
                          <a:latin typeface="+mn-lt"/>
                          <a:ea typeface="黑体" pitchFamily="2" charset="-122"/>
                        </a:rPr>
                        <a:t>2</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pSp>
        <p:nvGrpSpPr>
          <p:cNvPr id="86" name="Group 41"/>
          <p:cNvGrpSpPr>
            <a:grpSpLocks/>
          </p:cNvGrpSpPr>
          <p:nvPr/>
        </p:nvGrpSpPr>
        <p:grpSpPr bwMode="auto">
          <a:xfrm>
            <a:off x="3319718" y="1628775"/>
            <a:ext cx="5945319" cy="2278063"/>
            <a:chOff x="1836" y="1026"/>
            <a:chExt cx="3457" cy="1435"/>
          </a:xfrm>
        </p:grpSpPr>
        <p:sp>
          <p:nvSpPr>
            <p:cNvPr id="87" name="Text Box 42"/>
            <p:cNvSpPr txBox="1">
              <a:spLocks noChangeArrowheads="1"/>
            </p:cNvSpPr>
            <p:nvPr/>
          </p:nvSpPr>
          <p:spPr bwMode="auto">
            <a:xfrm>
              <a:off x="2894" y="1026"/>
              <a:ext cx="239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990000"/>
                  </a:solidFill>
                  <a:latin typeface="+mn-lt"/>
                  <a:ea typeface="黑体" pitchFamily="2" charset="-122"/>
                </a:rPr>
                <a:t>R</a:t>
              </a:r>
              <a:r>
                <a:rPr kumimoji="1" lang="en-US" altLang="zh-CN" sz="2000" b="1" baseline="-25000" dirty="0">
                  <a:solidFill>
                    <a:srgbClr val="990000"/>
                  </a:solidFill>
                  <a:latin typeface="+mn-lt"/>
                  <a:ea typeface="黑体" pitchFamily="2" charset="-122"/>
                </a:rPr>
                <a:t>1</a:t>
              </a:r>
              <a:r>
                <a:rPr kumimoji="1" lang="en-US" altLang="zh-CN" sz="2000" b="1" dirty="0">
                  <a:solidFill>
                    <a:srgbClr val="990000"/>
                  </a:solidFill>
                  <a:latin typeface="+mn-lt"/>
                  <a:ea typeface="黑体" pitchFamily="2" charset="-122"/>
                </a:rPr>
                <a:t> </a:t>
              </a:r>
              <a:r>
                <a:rPr kumimoji="1" lang="zh-CN" altLang="en-US" sz="2000" b="1" dirty="0">
                  <a:solidFill>
                    <a:srgbClr val="990000"/>
                  </a:solidFill>
                  <a:latin typeface="+mn-lt"/>
                  <a:ea typeface="黑体" pitchFamily="2" charset="-122"/>
                </a:rPr>
                <a:t>的路由表（未给出默认路由器）</a:t>
              </a:r>
              <a:endParaRPr kumimoji="1" lang="zh-CN" altLang="en-US" sz="2000" b="1" baseline="-25000" dirty="0">
                <a:solidFill>
                  <a:srgbClr val="990000"/>
                </a:solidFill>
                <a:latin typeface="+mn-lt"/>
                <a:ea typeface="黑体" pitchFamily="2" charset="-122"/>
              </a:endParaRPr>
            </a:p>
          </p:txBody>
        </p:sp>
        <p:sp>
          <p:nvSpPr>
            <p:cNvPr id="88" name="Text Box 43"/>
            <p:cNvSpPr txBox="1">
              <a:spLocks noChangeArrowheads="1"/>
            </p:cNvSpPr>
            <p:nvPr/>
          </p:nvSpPr>
          <p:spPr bwMode="auto">
            <a:xfrm>
              <a:off x="1836" y="2228"/>
              <a:ext cx="254"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dirty="0">
                  <a:solidFill>
                    <a:srgbClr val="990000"/>
                  </a:solidFill>
                  <a:latin typeface="+mn-lt"/>
                  <a:ea typeface="黑体" pitchFamily="2" charset="-122"/>
                </a:rPr>
                <a:t>R</a:t>
              </a:r>
              <a:r>
                <a:rPr kumimoji="1" lang="en-US" altLang="zh-CN" sz="1800" b="1" baseline="-25000" dirty="0">
                  <a:solidFill>
                    <a:srgbClr val="990000"/>
                  </a:solidFill>
                  <a:latin typeface="+mn-lt"/>
                  <a:ea typeface="黑体" pitchFamily="2" charset="-122"/>
                </a:rPr>
                <a:t>1</a:t>
              </a:r>
            </a:p>
          </p:txBody>
        </p:sp>
      </p:grpSp>
      <p:grpSp>
        <p:nvGrpSpPr>
          <p:cNvPr id="2" name="组合 1"/>
          <p:cNvGrpSpPr/>
          <p:nvPr/>
        </p:nvGrpSpPr>
        <p:grpSpPr>
          <a:xfrm>
            <a:off x="227498" y="1922463"/>
            <a:ext cx="9178563" cy="4573449"/>
            <a:chOff x="227498" y="1922463"/>
            <a:chExt cx="9178563" cy="4573449"/>
          </a:xfrm>
        </p:grpSpPr>
        <p:sp>
          <p:nvSpPr>
            <p:cNvPr id="62" name="Freeform 2"/>
            <p:cNvSpPr>
              <a:spLocks/>
            </p:cNvSpPr>
            <p:nvPr/>
          </p:nvSpPr>
          <p:spPr bwMode="auto">
            <a:xfrm>
              <a:off x="2924166" y="2044701"/>
              <a:ext cx="1821260" cy="1819275"/>
            </a:xfrm>
            <a:custGeom>
              <a:avLst/>
              <a:gdLst>
                <a:gd name="T0" fmla="*/ 5 w 1059"/>
                <a:gd name="T1" fmla="*/ 1146 h 1146"/>
                <a:gd name="T2" fmla="*/ 1048 w 1059"/>
                <a:gd name="T3" fmla="*/ 0 h 1146"/>
                <a:gd name="T4" fmla="*/ 1059 w 1059"/>
                <a:gd name="T5" fmla="*/ 880 h 1146"/>
                <a:gd name="T6" fmla="*/ 0 w 1059"/>
                <a:gd name="T7" fmla="*/ 1111 h 1146"/>
              </a:gdLst>
              <a:ahLst/>
              <a:cxnLst>
                <a:cxn ang="0">
                  <a:pos x="T0" y="T1"/>
                </a:cxn>
                <a:cxn ang="0">
                  <a:pos x="T2" y="T3"/>
                </a:cxn>
                <a:cxn ang="0">
                  <a:pos x="T4" y="T5"/>
                </a:cxn>
                <a:cxn ang="0">
                  <a:pos x="T6" y="T7"/>
                </a:cxn>
              </a:cxnLst>
              <a:rect l="0" t="0" r="r" b="b"/>
              <a:pathLst>
                <a:path w="1059" h="1146">
                  <a:moveTo>
                    <a:pt x="5" y="1146"/>
                  </a:moveTo>
                  <a:lnTo>
                    <a:pt x="1048" y="0"/>
                  </a:lnTo>
                  <a:lnTo>
                    <a:pt x="1059" y="880"/>
                  </a:lnTo>
                  <a:lnTo>
                    <a:pt x="0" y="1111"/>
                  </a:lnTo>
                </a:path>
              </a:pathLst>
            </a:custGeom>
            <a:gradFill rotWithShape="1">
              <a:gsLst>
                <a:gs pos="0">
                  <a:schemeClr val="bg1">
                    <a:lumMod val="65000"/>
                  </a:schemeClr>
                </a:gs>
                <a:gs pos="100000">
                  <a:srgbClr val="FFFF00"/>
                </a:gs>
              </a:gsLst>
              <a:lin ang="0" scaled="1"/>
            </a:gradFill>
            <a:ln>
              <a:noFill/>
            </a:ln>
            <a:effectLst/>
          </p:spPr>
          <p:txBody>
            <a:bodyPr/>
            <a:lstStyle/>
            <a:p>
              <a:endParaRPr lang="zh-CN" altLang="en-US" b="1">
                <a:solidFill>
                  <a:srgbClr val="000099"/>
                </a:solidFill>
                <a:latin typeface="+mn-lt"/>
                <a:ea typeface="黑体" pitchFamily="2" charset="-122"/>
              </a:endParaRPr>
            </a:p>
          </p:txBody>
        </p:sp>
        <p:sp>
          <p:nvSpPr>
            <p:cNvPr id="63" name="Text Box 4"/>
            <p:cNvSpPr txBox="1">
              <a:spLocks noChangeArrowheads="1"/>
            </p:cNvSpPr>
            <p:nvPr/>
          </p:nvSpPr>
          <p:spPr bwMode="auto">
            <a:xfrm>
              <a:off x="2924166" y="3127376"/>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sp>
          <p:nvSpPr>
            <p:cNvPr id="65" name="Line 19"/>
            <p:cNvSpPr>
              <a:spLocks noChangeShapeType="1"/>
            </p:cNvSpPr>
            <p:nvPr/>
          </p:nvSpPr>
          <p:spPr bwMode="auto">
            <a:xfrm>
              <a:off x="2894930" y="31051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 name="Line 20"/>
            <p:cNvSpPr>
              <a:spLocks noChangeShapeType="1"/>
            </p:cNvSpPr>
            <p:nvPr/>
          </p:nvSpPr>
          <p:spPr bwMode="auto">
            <a:xfrm>
              <a:off x="502699" y="308768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7" name="Line 21"/>
            <p:cNvSpPr>
              <a:spLocks noChangeShapeType="1"/>
            </p:cNvSpPr>
            <p:nvPr/>
          </p:nvSpPr>
          <p:spPr bwMode="auto">
            <a:xfrm flipV="1">
              <a:off x="267088" y="3105151"/>
              <a:ext cx="4380309" cy="31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8" name="Line 22"/>
            <p:cNvSpPr>
              <a:spLocks noChangeShapeType="1"/>
            </p:cNvSpPr>
            <p:nvPr/>
          </p:nvSpPr>
          <p:spPr bwMode="auto">
            <a:xfrm>
              <a:off x="1204374" y="2535238"/>
              <a:ext cx="1720" cy="5699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9" name="Picture 2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8637" y="2276476"/>
              <a:ext cx="431668" cy="47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0" name="Text Box 24"/>
            <p:cNvSpPr txBox="1">
              <a:spLocks noChangeArrowheads="1"/>
            </p:cNvSpPr>
            <p:nvPr/>
          </p:nvSpPr>
          <p:spPr bwMode="auto">
            <a:xfrm>
              <a:off x="435627" y="1922463"/>
              <a:ext cx="158889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a:t>
              </a:r>
            </a:p>
          </p:txBody>
        </p:sp>
        <p:sp>
          <p:nvSpPr>
            <p:cNvPr id="71" name="Text Box 25"/>
            <p:cNvSpPr txBox="1">
              <a:spLocks noChangeArrowheads="1"/>
            </p:cNvSpPr>
            <p:nvPr/>
          </p:nvSpPr>
          <p:spPr bwMode="auto">
            <a:xfrm>
              <a:off x="227498" y="2205038"/>
              <a:ext cx="877163"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黑体" pitchFamily="2" charset="-122"/>
                </a:rPr>
                <a:t>源主机</a:t>
              </a:r>
            </a:p>
            <a:p>
              <a:pPr algn="ct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1</a:t>
              </a:r>
            </a:p>
          </p:txBody>
        </p:sp>
        <p:sp>
          <p:nvSpPr>
            <p:cNvPr id="72" name="Line 27"/>
            <p:cNvSpPr>
              <a:spLocks noChangeShapeType="1"/>
            </p:cNvSpPr>
            <p:nvPr/>
          </p:nvSpPr>
          <p:spPr bwMode="auto">
            <a:xfrm>
              <a:off x="1926686" y="5011738"/>
              <a:ext cx="1720" cy="70326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3" name="Line 28"/>
            <p:cNvSpPr>
              <a:spLocks noChangeShapeType="1"/>
            </p:cNvSpPr>
            <p:nvPr/>
          </p:nvSpPr>
          <p:spPr bwMode="auto">
            <a:xfrm>
              <a:off x="6831532"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4" name="Line 29"/>
            <p:cNvSpPr>
              <a:spLocks noChangeShapeType="1"/>
            </p:cNvSpPr>
            <p:nvPr/>
          </p:nvSpPr>
          <p:spPr bwMode="auto">
            <a:xfrm>
              <a:off x="1065072" y="5708651"/>
              <a:ext cx="1719" cy="5699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5" name="Line 30"/>
            <p:cNvSpPr>
              <a:spLocks noChangeShapeType="1"/>
            </p:cNvSpPr>
            <p:nvPr/>
          </p:nvSpPr>
          <p:spPr bwMode="auto">
            <a:xfrm>
              <a:off x="1926686" y="4400551"/>
              <a:ext cx="1720" cy="7032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76" name="Line 31"/>
            <p:cNvSpPr>
              <a:spLocks noChangeShapeType="1"/>
            </p:cNvSpPr>
            <p:nvPr/>
          </p:nvSpPr>
          <p:spPr bwMode="auto">
            <a:xfrm>
              <a:off x="2901809" y="3676651"/>
              <a:ext cx="1719" cy="7032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77" name="Picture 32"/>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75894" y="6018214"/>
              <a:ext cx="431667" cy="471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8" name="Picture 3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5687" y="3413125"/>
              <a:ext cx="431668"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79" name="Group 34"/>
            <p:cNvGrpSpPr>
              <a:grpSpLocks/>
            </p:cNvGrpSpPr>
            <p:nvPr/>
          </p:nvGrpSpPr>
          <p:grpSpPr bwMode="auto">
            <a:xfrm>
              <a:off x="2619763" y="3459164"/>
              <a:ext cx="663840" cy="460375"/>
              <a:chOff x="864" y="1824"/>
              <a:chExt cx="432" cy="288"/>
            </a:xfrm>
          </p:grpSpPr>
          <p:pic>
            <p:nvPicPr>
              <p:cNvPr id="80" name="Picture 3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81" name="Picture 3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pic>
          <p:nvPicPr>
            <p:cNvPr id="82" name="Picture 3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52674" y="4779964"/>
              <a:ext cx="431668" cy="471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3" name="Line 38"/>
            <p:cNvSpPr>
              <a:spLocks noChangeShapeType="1"/>
            </p:cNvSpPr>
            <p:nvPr/>
          </p:nvSpPr>
          <p:spPr bwMode="auto">
            <a:xfrm>
              <a:off x="1175138" y="4379914"/>
              <a:ext cx="7527528" cy="15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4" name="Line 39"/>
            <p:cNvSpPr>
              <a:spLocks noChangeShapeType="1"/>
            </p:cNvSpPr>
            <p:nvPr/>
          </p:nvSpPr>
          <p:spPr bwMode="auto">
            <a:xfrm>
              <a:off x="726272" y="5729289"/>
              <a:ext cx="8488892" cy="158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85" name="Text Box 40"/>
            <p:cNvSpPr txBox="1">
              <a:spLocks noChangeArrowheads="1"/>
            </p:cNvSpPr>
            <p:nvPr/>
          </p:nvSpPr>
          <p:spPr bwMode="auto">
            <a:xfrm>
              <a:off x="1071950" y="3890963"/>
              <a:ext cx="170591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128.30.33.130</a:t>
              </a:r>
            </a:p>
          </p:txBody>
        </p:sp>
        <p:sp>
          <p:nvSpPr>
            <p:cNvPr id="89" name="Text Box 44"/>
            <p:cNvSpPr txBox="1">
              <a:spLocks noChangeArrowheads="1"/>
            </p:cNvSpPr>
            <p:nvPr/>
          </p:nvSpPr>
          <p:spPr bwMode="auto">
            <a:xfrm>
              <a:off x="2906968" y="3897313"/>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90" name="Line 45"/>
            <p:cNvSpPr>
              <a:spLocks noChangeShapeType="1"/>
            </p:cNvSpPr>
            <p:nvPr/>
          </p:nvSpPr>
          <p:spPr bwMode="auto">
            <a:xfrm>
              <a:off x="4516693" y="4400551"/>
              <a:ext cx="1720" cy="56991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nvGrpSpPr>
            <p:cNvPr id="91" name="Group 46"/>
            <p:cNvGrpSpPr>
              <a:grpSpLocks/>
            </p:cNvGrpSpPr>
            <p:nvPr/>
          </p:nvGrpSpPr>
          <p:grpSpPr bwMode="auto">
            <a:xfrm>
              <a:off x="1644641" y="4843464"/>
              <a:ext cx="663840" cy="460375"/>
              <a:chOff x="864" y="1824"/>
              <a:chExt cx="432" cy="288"/>
            </a:xfrm>
          </p:grpSpPr>
          <p:pic>
            <p:nvPicPr>
              <p:cNvPr id="92" name="Picture 4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93" name="Picture 48"/>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4" y="1824"/>
                <a:ext cx="43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grpSp>
        <p:sp>
          <p:nvSpPr>
            <p:cNvPr id="94" name="Text Box 49"/>
            <p:cNvSpPr txBox="1">
              <a:spLocks noChangeArrowheads="1"/>
            </p:cNvSpPr>
            <p:nvPr/>
          </p:nvSpPr>
          <p:spPr bwMode="auto">
            <a:xfrm>
              <a:off x="1214692" y="4826001"/>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R</a:t>
              </a:r>
              <a:r>
                <a:rPr kumimoji="1" lang="en-US" altLang="zh-CN" sz="1800" b="1" baseline="-25000">
                  <a:solidFill>
                    <a:srgbClr val="000099"/>
                  </a:solidFill>
                  <a:latin typeface="+mn-lt"/>
                  <a:ea typeface="黑体" pitchFamily="2" charset="-122"/>
                </a:rPr>
                <a:t>2</a:t>
              </a:r>
            </a:p>
          </p:txBody>
        </p:sp>
        <p:sp>
          <p:nvSpPr>
            <p:cNvPr id="95" name="Line 50"/>
            <p:cNvSpPr>
              <a:spLocks noChangeShapeType="1"/>
            </p:cNvSpPr>
            <p:nvPr/>
          </p:nvSpPr>
          <p:spPr bwMode="auto">
            <a:xfrm>
              <a:off x="2564730" y="5707063"/>
              <a:ext cx="1719" cy="56991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96" name="Picture 51"/>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27516" y="4784725"/>
              <a:ext cx="431668" cy="471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7" name="Text Box 52"/>
            <p:cNvSpPr txBox="1">
              <a:spLocks noChangeArrowheads="1"/>
            </p:cNvSpPr>
            <p:nvPr/>
          </p:nvSpPr>
          <p:spPr bwMode="auto">
            <a:xfrm>
              <a:off x="4442742" y="3681414"/>
              <a:ext cx="4963319"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2</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128.30.33.128</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255.255.255.128</a:t>
              </a:r>
              <a:endParaRPr kumimoji="1" lang="en-US" altLang="zh-CN" sz="2000" b="1" baseline="-25000">
                <a:solidFill>
                  <a:srgbClr val="000099"/>
                </a:solidFill>
                <a:latin typeface="+mn-lt"/>
                <a:ea typeface="黑体" pitchFamily="2" charset="-122"/>
              </a:endParaRPr>
            </a:p>
          </p:txBody>
        </p:sp>
        <p:sp>
          <p:nvSpPr>
            <p:cNvPr id="98" name="Text Box 53"/>
            <p:cNvSpPr txBox="1">
              <a:spLocks noChangeArrowheads="1"/>
            </p:cNvSpPr>
            <p:nvPr/>
          </p:nvSpPr>
          <p:spPr bwMode="auto">
            <a:xfrm>
              <a:off x="3789222" y="5229226"/>
              <a:ext cx="142378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黑体" pitchFamily="2" charset="-122"/>
                </a:rPr>
                <a:t>目的主机 </a:t>
              </a:r>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2</a:t>
              </a:r>
            </a:p>
          </p:txBody>
        </p:sp>
        <p:sp>
          <p:nvSpPr>
            <p:cNvPr id="99" name="Text Box 54"/>
            <p:cNvSpPr txBox="1">
              <a:spLocks noChangeArrowheads="1"/>
            </p:cNvSpPr>
            <p:nvPr/>
          </p:nvSpPr>
          <p:spPr bwMode="auto">
            <a:xfrm>
              <a:off x="4647397" y="4760913"/>
              <a:ext cx="170591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128.30.33.138</a:t>
              </a:r>
            </a:p>
          </p:txBody>
        </p:sp>
        <p:sp>
          <p:nvSpPr>
            <p:cNvPr id="100" name="Text Box 55"/>
            <p:cNvSpPr txBox="1">
              <a:spLocks noChangeArrowheads="1"/>
            </p:cNvSpPr>
            <p:nvPr/>
          </p:nvSpPr>
          <p:spPr bwMode="auto">
            <a:xfrm>
              <a:off x="1579288" y="4538663"/>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0</a:t>
              </a:r>
              <a:endParaRPr kumimoji="1" lang="en-US" altLang="zh-CN" sz="1800" b="1" baseline="-25000">
                <a:solidFill>
                  <a:srgbClr val="000099"/>
                </a:solidFill>
                <a:latin typeface="+mn-lt"/>
                <a:ea typeface="黑体" pitchFamily="2" charset="-122"/>
              </a:endParaRPr>
            </a:p>
          </p:txBody>
        </p:sp>
        <p:sp>
          <p:nvSpPr>
            <p:cNvPr id="101" name="Text Box 56"/>
            <p:cNvSpPr txBox="1">
              <a:spLocks noChangeArrowheads="1"/>
            </p:cNvSpPr>
            <p:nvPr/>
          </p:nvSpPr>
          <p:spPr bwMode="auto">
            <a:xfrm>
              <a:off x="1579288" y="5259388"/>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a:t>
              </a:r>
              <a:endParaRPr kumimoji="1" lang="en-US" altLang="zh-CN" sz="1800" b="1" baseline="-25000">
                <a:solidFill>
                  <a:srgbClr val="000099"/>
                </a:solidFill>
                <a:latin typeface="+mn-lt"/>
                <a:ea typeface="黑体" pitchFamily="2" charset="-122"/>
              </a:endParaRPr>
            </a:p>
          </p:txBody>
        </p:sp>
        <p:sp>
          <p:nvSpPr>
            <p:cNvPr id="102" name="Text Box 57"/>
            <p:cNvSpPr txBox="1">
              <a:spLocks noChangeArrowheads="1"/>
            </p:cNvSpPr>
            <p:nvPr/>
          </p:nvSpPr>
          <p:spPr bwMode="auto">
            <a:xfrm>
              <a:off x="1916368" y="4538663"/>
              <a:ext cx="170591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128.30.33.129</a:t>
              </a:r>
            </a:p>
          </p:txBody>
        </p:sp>
        <p:pic>
          <p:nvPicPr>
            <p:cNvPr id="103" name="Picture 58"/>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75552" y="6016626"/>
              <a:ext cx="433388" cy="47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4" name="Text Box 59"/>
            <p:cNvSpPr txBox="1">
              <a:spLocks noChangeArrowheads="1"/>
            </p:cNvSpPr>
            <p:nvPr/>
          </p:nvSpPr>
          <p:spPr bwMode="auto">
            <a:xfrm>
              <a:off x="1995478" y="5984876"/>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H</a:t>
              </a:r>
              <a:r>
                <a:rPr kumimoji="1" lang="en-US" altLang="zh-CN" sz="1800" b="1" baseline="-25000">
                  <a:solidFill>
                    <a:srgbClr val="000099"/>
                  </a:solidFill>
                  <a:latin typeface="+mn-lt"/>
                  <a:ea typeface="黑体" pitchFamily="2" charset="-122"/>
                </a:rPr>
                <a:t>3</a:t>
              </a:r>
            </a:p>
          </p:txBody>
        </p:sp>
        <p:sp>
          <p:nvSpPr>
            <p:cNvPr id="105" name="Text Box 60"/>
            <p:cNvSpPr txBox="1">
              <a:spLocks noChangeArrowheads="1"/>
            </p:cNvSpPr>
            <p:nvPr/>
          </p:nvSpPr>
          <p:spPr bwMode="auto">
            <a:xfrm>
              <a:off x="1990319" y="5257801"/>
              <a:ext cx="14029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128.30.36.2</a:t>
              </a:r>
            </a:p>
          </p:txBody>
        </p:sp>
        <p:sp>
          <p:nvSpPr>
            <p:cNvPr id="106" name="Text Box 61"/>
            <p:cNvSpPr txBox="1">
              <a:spLocks noChangeArrowheads="1"/>
            </p:cNvSpPr>
            <p:nvPr/>
          </p:nvSpPr>
          <p:spPr bwMode="auto">
            <a:xfrm>
              <a:off x="4516693" y="5788026"/>
              <a:ext cx="377218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子网</a:t>
              </a:r>
              <a:r>
                <a:rPr kumimoji="1" lang="en-US" altLang="zh-CN" sz="2000" b="1">
                  <a:solidFill>
                    <a:srgbClr val="000099"/>
                  </a:solidFill>
                  <a:latin typeface="+mn-lt"/>
                  <a:ea typeface="黑体" pitchFamily="2" charset="-122"/>
                </a:rPr>
                <a:t>3</a:t>
              </a:r>
              <a:r>
                <a:rPr kumimoji="1" lang="zh-CN" altLang="en-US" sz="2000" b="1">
                  <a:solidFill>
                    <a:srgbClr val="000099"/>
                  </a:solidFill>
                  <a:latin typeface="+mn-lt"/>
                  <a:ea typeface="黑体" pitchFamily="2" charset="-122"/>
                </a:rPr>
                <a:t>：网络地址 </a:t>
              </a:r>
              <a:r>
                <a:rPr kumimoji="1" lang="en-US" altLang="zh-CN" sz="2000" b="1">
                  <a:solidFill>
                    <a:srgbClr val="000099"/>
                  </a:solidFill>
                  <a:latin typeface="+mn-lt"/>
                  <a:ea typeface="黑体" pitchFamily="2" charset="-122"/>
                </a:rPr>
                <a:t>128.30.36.0</a:t>
              </a:r>
            </a:p>
            <a:p>
              <a:r>
                <a:rPr kumimoji="1" lang="en-US" altLang="zh-CN" sz="2000" b="1">
                  <a:solidFill>
                    <a:srgbClr val="000099"/>
                  </a:solidFill>
                  <a:latin typeface="+mn-lt"/>
                  <a:ea typeface="黑体" pitchFamily="2" charset="-122"/>
                </a:rPr>
                <a:t>            </a:t>
              </a:r>
              <a:r>
                <a:rPr kumimoji="1" lang="zh-CN" altLang="en-US" sz="2000" b="1">
                  <a:solidFill>
                    <a:srgbClr val="000099"/>
                  </a:solidFill>
                  <a:latin typeface="+mn-lt"/>
                  <a:ea typeface="黑体" pitchFamily="2" charset="-122"/>
                </a:rPr>
                <a:t>子网掩码 </a:t>
              </a:r>
              <a:r>
                <a:rPr kumimoji="1" lang="en-US" altLang="zh-CN" sz="2000" b="1">
                  <a:solidFill>
                    <a:srgbClr val="000099"/>
                  </a:solidFill>
                  <a:latin typeface="+mn-lt"/>
                  <a:ea typeface="黑体" pitchFamily="2" charset="-122"/>
                </a:rPr>
                <a:t>255.255.255.0</a:t>
              </a:r>
              <a:endParaRPr kumimoji="1" lang="en-US" altLang="zh-CN" sz="2000" b="1" baseline="-25000">
                <a:solidFill>
                  <a:srgbClr val="000099"/>
                </a:solidFill>
                <a:latin typeface="+mn-lt"/>
                <a:ea typeface="黑体" pitchFamily="2" charset="-122"/>
              </a:endParaRPr>
            </a:p>
          </p:txBody>
        </p:sp>
        <p:sp>
          <p:nvSpPr>
            <p:cNvPr id="107" name="Text Box 62"/>
            <p:cNvSpPr txBox="1">
              <a:spLocks noChangeArrowheads="1"/>
            </p:cNvSpPr>
            <p:nvPr/>
          </p:nvSpPr>
          <p:spPr bwMode="auto">
            <a:xfrm>
              <a:off x="2690274" y="6056313"/>
              <a:ext cx="158889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128.30.36.12</a:t>
              </a:r>
            </a:p>
          </p:txBody>
        </p:sp>
        <p:sp>
          <p:nvSpPr>
            <p:cNvPr id="108" name="Text Box 3"/>
            <p:cNvSpPr txBox="1">
              <a:spLocks noChangeArrowheads="1"/>
            </p:cNvSpPr>
            <p:nvPr/>
          </p:nvSpPr>
          <p:spPr bwMode="auto">
            <a:xfrm>
              <a:off x="1374918" y="3098801"/>
              <a:ext cx="140294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kumimoji="1" lang="en-US" altLang="zh-CN" sz="1800" b="1" dirty="0">
                  <a:solidFill>
                    <a:srgbClr val="000099"/>
                  </a:solidFill>
                  <a:latin typeface="+mn-lt"/>
                  <a:ea typeface="黑体" pitchFamily="2" charset="-122"/>
                </a:rPr>
                <a:t>128.30.33.1</a:t>
              </a:r>
            </a:p>
          </p:txBody>
        </p:sp>
      </p:grpSp>
      <p:sp>
        <p:nvSpPr>
          <p:cNvPr id="109" name="AutoShape 65"/>
          <p:cNvSpPr>
            <a:spLocks noChangeArrowheads="1"/>
          </p:cNvSpPr>
          <p:nvPr/>
        </p:nvSpPr>
        <p:spPr bwMode="auto">
          <a:xfrm>
            <a:off x="4088904" y="2738900"/>
            <a:ext cx="624285" cy="215900"/>
          </a:xfrm>
          <a:prstGeom prst="rightArrow">
            <a:avLst>
              <a:gd name="adj1" fmla="val 50000"/>
              <a:gd name="adj2" fmla="val 66728"/>
            </a:avLst>
          </a:prstGeom>
          <a:solidFill>
            <a:schemeClr val="accent1"/>
          </a:solidFill>
          <a:ln w="9525">
            <a:solidFill>
              <a:schemeClr val="tx2"/>
            </a:solidFill>
            <a:miter lim="800000"/>
            <a:headEnd/>
            <a:tailEnd/>
          </a:ln>
          <a:effectLst/>
        </p:spPr>
        <p:txBody>
          <a:bodyPr wrap="none" anchor="ctr"/>
          <a:lstStyle/>
          <a:p>
            <a:endParaRPr lang="zh-CN" altLang="en-US"/>
          </a:p>
        </p:txBody>
      </p:sp>
      <p:sp>
        <p:nvSpPr>
          <p:cNvPr id="517188" name="AutoShape 68"/>
          <p:cNvSpPr>
            <a:spLocks noChangeArrowheads="1"/>
          </p:cNvSpPr>
          <p:nvPr/>
        </p:nvSpPr>
        <p:spPr bwMode="auto">
          <a:xfrm rot="20264100">
            <a:off x="2459489" y="1522112"/>
            <a:ext cx="158944" cy="2053478"/>
          </a:xfrm>
          <a:prstGeom prst="downArrow">
            <a:avLst>
              <a:gd name="adj1" fmla="val 50000"/>
              <a:gd name="adj2" fmla="val 179028"/>
            </a:avLst>
          </a:prstGeom>
          <a:solidFill>
            <a:schemeClr val="accent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a:p>
        </p:txBody>
      </p:sp>
      <p:grpSp>
        <p:nvGrpSpPr>
          <p:cNvPr id="112" name="Group 65"/>
          <p:cNvGrpSpPr>
            <a:grpSpLocks/>
          </p:cNvGrpSpPr>
          <p:nvPr/>
        </p:nvGrpSpPr>
        <p:grpSpPr bwMode="auto">
          <a:xfrm>
            <a:off x="5607321" y="1654177"/>
            <a:ext cx="2801936" cy="1343026"/>
            <a:chOff x="3247" y="1042"/>
            <a:chExt cx="1765" cy="846"/>
          </a:xfrm>
        </p:grpSpPr>
        <p:sp>
          <p:nvSpPr>
            <p:cNvPr id="113" name="Line 66"/>
            <p:cNvSpPr>
              <a:spLocks noChangeShapeType="1"/>
            </p:cNvSpPr>
            <p:nvPr/>
          </p:nvSpPr>
          <p:spPr bwMode="auto">
            <a:xfrm>
              <a:off x="3878" y="1888"/>
              <a:ext cx="1134" cy="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14" name="Line 67"/>
            <p:cNvSpPr>
              <a:spLocks noChangeShapeType="1"/>
            </p:cNvSpPr>
            <p:nvPr/>
          </p:nvSpPr>
          <p:spPr bwMode="auto">
            <a:xfrm flipV="1">
              <a:off x="3247" y="1042"/>
              <a:ext cx="1428" cy="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517183" name="Rectangle 63"/>
          <p:cNvSpPr>
            <a:spLocks noChangeArrowheads="1"/>
          </p:cNvSpPr>
          <p:nvPr/>
        </p:nvSpPr>
        <p:spPr bwMode="auto">
          <a:xfrm>
            <a:off x="267088" y="5328047"/>
            <a:ext cx="9645252" cy="1557337"/>
          </a:xfrm>
          <a:prstGeom prst="rect">
            <a:avLst/>
          </a:prstGeom>
          <a:solidFill>
            <a:srgbClr val="FFC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lnSpc>
                <a:spcPct val="110000"/>
              </a:lnSpc>
            </a:pPr>
            <a:r>
              <a:rPr lang="en-US" altLang="zh-CN" sz="2400" b="1" dirty="0">
                <a:solidFill>
                  <a:srgbClr val="000099"/>
                </a:solidFill>
                <a:latin typeface="+mn-lt"/>
                <a:ea typeface="黑体" pitchFamily="2" charset="-122"/>
              </a:rPr>
              <a:t>255.255.255.128 </a:t>
            </a:r>
            <a:r>
              <a:rPr lang="en-US" altLang="zh-CN" sz="2400" b="1" dirty="0">
                <a:solidFill>
                  <a:srgbClr val="FF0000"/>
                </a:solidFill>
                <a:latin typeface="+mn-lt"/>
                <a:ea typeface="黑体" pitchFamily="2" charset="-122"/>
              </a:rPr>
              <a:t>AND</a:t>
            </a:r>
            <a:r>
              <a:rPr lang="en-US" altLang="zh-CN" sz="2400" b="1" dirty="0">
                <a:solidFill>
                  <a:srgbClr val="000099"/>
                </a:solidFill>
                <a:latin typeface="+mn-lt"/>
                <a:ea typeface="黑体" pitchFamily="2" charset="-122"/>
              </a:rPr>
              <a:t> 128.30.33.138 = 128.30.33.128</a:t>
            </a:r>
          </a:p>
          <a:p>
            <a:pPr algn="ctr">
              <a:lnSpc>
                <a:spcPct val="110000"/>
              </a:lnSpc>
            </a:pPr>
            <a:r>
              <a:rPr lang="zh-CN" altLang="en-US" sz="2800" b="1" dirty="0" smtClean="0">
                <a:solidFill>
                  <a:srgbClr val="FF0000"/>
                </a:solidFill>
                <a:latin typeface="+mn-lt"/>
                <a:ea typeface="黑体" pitchFamily="2" charset="-122"/>
              </a:rPr>
              <a:t>匹配</a:t>
            </a:r>
            <a:r>
              <a:rPr lang="en-US" altLang="zh-CN" sz="2800" b="1" dirty="0" smtClean="0">
                <a:solidFill>
                  <a:srgbClr val="FF0000"/>
                </a:solidFill>
                <a:latin typeface="+mn-lt"/>
                <a:ea typeface="黑体" pitchFamily="2" charset="-122"/>
              </a:rPr>
              <a:t>!</a:t>
            </a:r>
          </a:p>
          <a:p>
            <a:pPr algn="ctr">
              <a:lnSpc>
                <a:spcPct val="110000"/>
              </a:lnSpc>
            </a:pPr>
            <a:r>
              <a:rPr lang="zh-CN" altLang="en-US" sz="2400" b="1" dirty="0">
                <a:solidFill>
                  <a:srgbClr val="000099"/>
                </a:solidFill>
                <a:latin typeface="+mn-lt"/>
                <a:ea typeface="黑体" pitchFamily="2" charset="-122"/>
              </a:rPr>
              <a:t>这表明子网 </a:t>
            </a:r>
            <a:r>
              <a:rPr lang="en-US" altLang="zh-CN" sz="2400" b="1" dirty="0">
                <a:solidFill>
                  <a:srgbClr val="000099"/>
                </a:solidFill>
                <a:latin typeface="+mn-lt"/>
                <a:ea typeface="黑体" pitchFamily="2" charset="-122"/>
              </a:rPr>
              <a:t>2 </a:t>
            </a:r>
            <a:r>
              <a:rPr lang="zh-CN" altLang="en-US" sz="2400" b="1" dirty="0">
                <a:solidFill>
                  <a:srgbClr val="000099"/>
                </a:solidFill>
                <a:latin typeface="+mn-lt"/>
                <a:ea typeface="黑体" pitchFamily="2" charset="-122"/>
              </a:rPr>
              <a:t>就是收到的分组所要寻找的目的</a:t>
            </a:r>
            <a:r>
              <a:rPr lang="zh-CN" altLang="en-US" sz="2400" b="1" dirty="0" smtClean="0">
                <a:solidFill>
                  <a:srgbClr val="000099"/>
                </a:solidFill>
                <a:latin typeface="+mn-lt"/>
                <a:ea typeface="黑体" pitchFamily="2" charset="-122"/>
              </a:rPr>
              <a:t>网络</a:t>
            </a:r>
            <a:r>
              <a:rPr lang="zh-CN" altLang="en-US" sz="2400" b="1" dirty="0">
                <a:solidFill>
                  <a:srgbClr val="000099"/>
                </a:solidFill>
                <a:latin typeface="+mn-lt"/>
                <a:ea typeface="黑体" pitchFamily="2" charset="-122"/>
              </a:rPr>
              <a:t>。</a:t>
            </a:r>
            <a:endParaRPr lang="en-US" altLang="zh-CN" sz="2400" b="1" dirty="0">
              <a:solidFill>
                <a:srgbClr val="000099"/>
              </a:solidFill>
              <a:latin typeface="+mn-lt"/>
              <a:ea typeface="黑体" pitchFamily="2" charset="-122"/>
            </a:endParaRPr>
          </a:p>
        </p:txBody>
      </p:sp>
      <p:sp>
        <p:nvSpPr>
          <p:cNvPr id="517193" name="Line 73"/>
          <p:cNvSpPr>
            <a:spLocks noChangeShapeType="1"/>
          </p:cNvSpPr>
          <p:nvPr/>
        </p:nvSpPr>
        <p:spPr bwMode="auto">
          <a:xfrm>
            <a:off x="6033121" y="2997200"/>
            <a:ext cx="1836646" cy="2601358"/>
          </a:xfrm>
          <a:prstGeom prst="line">
            <a:avLst/>
          </a:prstGeom>
          <a:noFill/>
          <a:ln w="76200">
            <a:solidFill>
              <a:srgbClr val="0000FF"/>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517190" name="Group 70"/>
          <p:cNvGrpSpPr>
            <a:grpSpLocks/>
          </p:cNvGrpSpPr>
          <p:nvPr/>
        </p:nvGrpSpPr>
        <p:grpSpPr bwMode="auto">
          <a:xfrm>
            <a:off x="4830895" y="2997200"/>
            <a:ext cx="4082786" cy="2859088"/>
            <a:chOff x="2809" y="1888"/>
            <a:chExt cx="2374" cy="1801"/>
          </a:xfrm>
        </p:grpSpPr>
        <p:sp>
          <p:nvSpPr>
            <p:cNvPr id="517191" name="Line 71"/>
            <p:cNvSpPr>
              <a:spLocks noChangeShapeType="1"/>
            </p:cNvSpPr>
            <p:nvPr/>
          </p:nvSpPr>
          <p:spPr bwMode="auto">
            <a:xfrm>
              <a:off x="2809" y="1888"/>
              <a:ext cx="867" cy="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17192" name="Line 72"/>
            <p:cNvSpPr>
              <a:spLocks noChangeShapeType="1"/>
            </p:cNvSpPr>
            <p:nvPr/>
          </p:nvSpPr>
          <p:spPr bwMode="auto">
            <a:xfrm flipV="1">
              <a:off x="3969" y="3689"/>
              <a:ext cx="1214" cy="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110" name="Text Box 74"/>
          <p:cNvSpPr txBox="1">
            <a:spLocks noChangeArrowheads="1"/>
          </p:cNvSpPr>
          <p:nvPr/>
        </p:nvSpPr>
        <p:spPr bwMode="auto">
          <a:xfrm>
            <a:off x="6156894" y="3883695"/>
            <a:ext cx="1316386" cy="769441"/>
          </a:xfrm>
          <a:prstGeom prst="rect">
            <a:avLst/>
          </a:prstGeom>
          <a:solidFill>
            <a:srgbClr val="FFC000"/>
          </a:solidFill>
          <a:ln w="76200" cmpd="tri">
            <a:solidFill>
              <a:srgbClr val="333399"/>
            </a:solidFill>
            <a:miter lim="800000"/>
            <a:headEnd/>
            <a:tailEnd/>
          </a:ln>
          <a:effectLst/>
        </p:spPr>
        <p:txBody>
          <a:bodyPr wrap="none">
            <a:spAutoFit/>
          </a:bodyPr>
          <a:lstStyle/>
          <a:p>
            <a:r>
              <a:rPr lang="zh-CN" altLang="en-US" sz="4400" b="1" dirty="0" smtClean="0">
                <a:solidFill>
                  <a:srgbClr val="000099"/>
                </a:solidFill>
                <a:latin typeface="+mn-lt"/>
                <a:ea typeface="黑体" pitchFamily="2" charset="-122"/>
              </a:rPr>
              <a:t>一致</a:t>
            </a:r>
            <a:endParaRPr lang="zh-CN" altLang="en-US" sz="44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1792220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09"/>
                                        </p:tgtEl>
                                        <p:attrNameLst>
                                          <p:attrName>style.visibility</p:attrName>
                                        </p:attrNameLst>
                                      </p:cBhvr>
                                      <p:tavLst>
                                        <p:tav tm="0">
                                          <p:val>
                                            <p:strVal val="hidden"/>
                                          </p:val>
                                        </p:tav>
                                        <p:tav tm="50000">
                                          <p:val>
                                            <p:strVal val="visible"/>
                                          </p:val>
                                        </p:tav>
                                      </p:tavLst>
                                    </p:anim>
                                  </p:childTnLst>
                                </p:cTn>
                              </p:par>
                            </p:childTnLst>
                          </p:cTn>
                        </p:par>
                        <p:par>
                          <p:cTn id="10" fill="hold">
                            <p:stCondLst>
                              <p:cond delay="3500"/>
                            </p:stCondLst>
                            <p:childTnLst>
                              <p:par>
                                <p:cTn id="11" presetID="1" presetClass="exit" presetSubtype="0" fill="hold" grpId="2" nodeType="afterEffect">
                                  <p:stCondLst>
                                    <p:cond delay="0"/>
                                  </p:stCondLst>
                                  <p:childTnLst>
                                    <p:set>
                                      <p:cBhvr>
                                        <p:cTn id="12" dur="1" fill="hold">
                                          <p:stCondLst>
                                            <p:cond delay="0"/>
                                          </p:stCondLst>
                                        </p:cTn>
                                        <p:tgtEl>
                                          <p:spTgt spid="109"/>
                                        </p:tgtEl>
                                        <p:attrNameLst>
                                          <p:attrName>style.visibility</p:attrName>
                                        </p:attrNameLst>
                                      </p:cBhvr>
                                      <p:to>
                                        <p:strVal val="hidden"/>
                                      </p:to>
                                    </p:set>
                                  </p:childTnLst>
                                </p:cTn>
                              </p:par>
                            </p:childTnLst>
                          </p:cTn>
                        </p:par>
                        <p:par>
                          <p:cTn id="13" fill="hold">
                            <p:stCondLst>
                              <p:cond delay="3500"/>
                            </p:stCondLst>
                            <p:childTnLst>
                              <p:par>
                                <p:cTn id="14" presetID="1" presetClass="entr" presetSubtype="0" fill="hold" nodeType="afterEffect">
                                  <p:stCondLst>
                                    <p:cond delay="0"/>
                                  </p:stCondLst>
                                  <p:childTnLst>
                                    <p:set>
                                      <p:cBhvr>
                                        <p:cTn id="15" dur="1" fill="hold">
                                          <p:stCondLst>
                                            <p:cond delay="0"/>
                                          </p:stCondLst>
                                        </p:cTn>
                                        <p:tgtEl>
                                          <p:spTgt spid="112"/>
                                        </p:tgtEl>
                                        <p:attrNameLst>
                                          <p:attrName>style.visibility</p:attrName>
                                        </p:attrNameLst>
                                      </p:cBhvr>
                                      <p:to>
                                        <p:strVal val="visible"/>
                                      </p:to>
                                    </p:set>
                                  </p:childTnLst>
                                </p:cTn>
                              </p:par>
                            </p:childTnLst>
                          </p:cTn>
                        </p:par>
                        <p:par>
                          <p:cTn id="16" fill="hold">
                            <p:stCondLst>
                              <p:cond delay="3500"/>
                            </p:stCondLst>
                            <p:childTnLst>
                              <p:par>
                                <p:cTn id="17" presetID="35" presetClass="emph" presetSubtype="0" repeatCount="3000" fill="hold" nodeType="afterEffect">
                                  <p:stCondLst>
                                    <p:cond delay="500"/>
                                  </p:stCondLst>
                                  <p:childTnLst>
                                    <p:anim calcmode="discrete" valueType="str">
                                      <p:cBhvr>
                                        <p:cTn id="18" dur="1000" fill="hold"/>
                                        <p:tgtEl>
                                          <p:spTgt spid="112"/>
                                        </p:tgtEl>
                                        <p:attrNameLst>
                                          <p:attrName>style.visibility</p:attrName>
                                        </p:attrNameLst>
                                      </p:cBhvr>
                                      <p:tavLst>
                                        <p:tav tm="0">
                                          <p:val>
                                            <p:strVal val="hidden"/>
                                          </p:val>
                                        </p:tav>
                                        <p:tav tm="50000">
                                          <p:val>
                                            <p:strVal val="visible"/>
                                          </p:val>
                                        </p:tav>
                                      </p:tavLst>
                                    </p:anim>
                                  </p:childTnLst>
                                </p:cTn>
                              </p:par>
                            </p:childTnLst>
                          </p:cTn>
                        </p:par>
                        <p:par>
                          <p:cTn id="19" fill="hold">
                            <p:stCondLst>
                              <p:cond delay="7000"/>
                            </p:stCondLst>
                            <p:childTnLst>
                              <p:par>
                                <p:cTn id="20" presetID="22" presetClass="entr" presetSubtype="1" fill="hold" grpId="0" nodeType="afterEffect">
                                  <p:stCondLst>
                                    <p:cond delay="0"/>
                                  </p:stCondLst>
                                  <p:childTnLst>
                                    <p:set>
                                      <p:cBhvr>
                                        <p:cTn id="21" dur="1" fill="hold">
                                          <p:stCondLst>
                                            <p:cond delay="0"/>
                                          </p:stCondLst>
                                        </p:cTn>
                                        <p:tgtEl>
                                          <p:spTgt spid="517183"/>
                                        </p:tgtEl>
                                        <p:attrNameLst>
                                          <p:attrName>style.visibility</p:attrName>
                                        </p:attrNameLst>
                                      </p:cBhvr>
                                      <p:to>
                                        <p:strVal val="visible"/>
                                      </p:to>
                                    </p:set>
                                    <p:animEffect transition="in" filter="wipe(up)">
                                      <p:cBhvr>
                                        <p:cTn id="22" dur="3000"/>
                                        <p:tgtEl>
                                          <p:spTgt spid="517183"/>
                                        </p:tgtEl>
                                      </p:cBhvr>
                                    </p:animEffect>
                                  </p:childTnLst>
                                </p:cTn>
                              </p:par>
                            </p:childTnLst>
                          </p:cTn>
                        </p:par>
                        <p:par>
                          <p:cTn id="23" fill="hold">
                            <p:stCondLst>
                              <p:cond delay="10000"/>
                            </p:stCondLst>
                            <p:childTnLst>
                              <p:par>
                                <p:cTn id="24" presetID="1" presetClass="entr" presetSubtype="0" fill="hold" nodeType="afterEffect">
                                  <p:stCondLst>
                                    <p:cond delay="0"/>
                                  </p:stCondLst>
                                  <p:childTnLst>
                                    <p:set>
                                      <p:cBhvr>
                                        <p:cTn id="25" dur="1" fill="hold">
                                          <p:stCondLst>
                                            <p:cond delay="0"/>
                                          </p:stCondLst>
                                        </p:cTn>
                                        <p:tgtEl>
                                          <p:spTgt spid="517190"/>
                                        </p:tgtEl>
                                        <p:attrNameLst>
                                          <p:attrName>style.visibility</p:attrName>
                                        </p:attrNameLst>
                                      </p:cBhvr>
                                      <p:to>
                                        <p:strVal val="visible"/>
                                      </p:to>
                                    </p:set>
                                  </p:childTnLst>
                                </p:cTn>
                              </p:par>
                            </p:childTnLst>
                          </p:cTn>
                        </p:par>
                        <p:par>
                          <p:cTn id="26" fill="hold">
                            <p:stCondLst>
                              <p:cond delay="10000"/>
                            </p:stCondLst>
                            <p:childTnLst>
                              <p:par>
                                <p:cTn id="27" presetID="35" presetClass="emph" presetSubtype="0" repeatCount="3000" fill="hold" nodeType="afterEffect">
                                  <p:stCondLst>
                                    <p:cond delay="500"/>
                                  </p:stCondLst>
                                  <p:childTnLst>
                                    <p:anim calcmode="discrete" valueType="str">
                                      <p:cBhvr>
                                        <p:cTn id="28" dur="1000" fill="hold"/>
                                        <p:tgtEl>
                                          <p:spTgt spid="517190"/>
                                        </p:tgtEl>
                                        <p:attrNameLst>
                                          <p:attrName>style.visibility</p:attrName>
                                        </p:attrNameLst>
                                      </p:cBhvr>
                                      <p:tavLst>
                                        <p:tav tm="0">
                                          <p:val>
                                            <p:strVal val="hidden"/>
                                          </p:val>
                                        </p:tav>
                                        <p:tav tm="50000">
                                          <p:val>
                                            <p:strVal val="visible"/>
                                          </p:val>
                                        </p:tav>
                                      </p:tavLst>
                                    </p:anim>
                                  </p:childTnLst>
                                </p:cTn>
                              </p:par>
                            </p:childTnLst>
                          </p:cTn>
                        </p:par>
                        <p:par>
                          <p:cTn id="29" fill="hold">
                            <p:stCondLst>
                              <p:cond delay="13500"/>
                            </p:stCondLst>
                            <p:childTnLst>
                              <p:par>
                                <p:cTn id="30" presetID="1" presetClass="entr" presetSubtype="0" fill="hold" grpId="0" nodeType="afterEffect">
                                  <p:stCondLst>
                                    <p:cond delay="0"/>
                                  </p:stCondLst>
                                  <p:childTnLst>
                                    <p:set>
                                      <p:cBhvr>
                                        <p:cTn id="31" dur="1" fill="hold">
                                          <p:stCondLst>
                                            <p:cond delay="0"/>
                                          </p:stCondLst>
                                        </p:cTn>
                                        <p:tgtEl>
                                          <p:spTgt spid="11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17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09" grpId="1" animBg="1"/>
      <p:bldP spid="109" grpId="2" animBg="1"/>
      <p:bldP spid="517183" grpId="0" animBg="1"/>
      <p:bldP spid="517193" grpId="0" animBg="1"/>
      <p:bldP spid="1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5" name="Rectangle 3"/>
          <p:cNvSpPr>
            <a:spLocks noGrp="1" noChangeArrowheads="1"/>
          </p:cNvSpPr>
          <p:nvPr>
            <p:ph type="title"/>
          </p:nvPr>
        </p:nvSpPr>
        <p:spPr/>
        <p:txBody>
          <a:bodyPr/>
          <a:lstStyle/>
          <a:p>
            <a:r>
              <a:rPr lang="en-US" altLang="zh-CN" dirty="0"/>
              <a:t>4.3.3  </a:t>
            </a:r>
            <a:r>
              <a:rPr lang="zh-CN" altLang="en-US" dirty="0"/>
              <a:t>无分类编址 </a:t>
            </a:r>
            <a:r>
              <a:rPr lang="en-US" altLang="zh-CN" dirty="0" smtClean="0"/>
              <a:t>CIDR</a:t>
            </a:r>
            <a:endParaRPr lang="zh-CN" altLang="en-US" dirty="0"/>
          </a:p>
        </p:txBody>
      </p:sp>
      <p:sp>
        <p:nvSpPr>
          <p:cNvPr id="520194" name="Rectangle 2"/>
          <p:cNvSpPr>
            <a:spLocks noGrp="1" noChangeArrowheads="1"/>
          </p:cNvSpPr>
          <p:nvPr>
            <p:ph idx="1"/>
          </p:nvPr>
        </p:nvSpPr>
        <p:spPr/>
        <p:txBody>
          <a:bodyPr/>
          <a:lstStyle/>
          <a:p>
            <a:pPr algn="just">
              <a:spcBef>
                <a:spcPct val="0"/>
              </a:spcBef>
              <a:spcAft>
                <a:spcPts val="600"/>
              </a:spcAft>
              <a:buNone/>
            </a:pPr>
            <a:r>
              <a:rPr lang="en-US" altLang="zh-CN" sz="4400" dirty="0">
                <a:solidFill>
                  <a:srgbClr val="333399"/>
                </a:solidFill>
                <a:cs typeface="+mj-cs"/>
              </a:rPr>
              <a:t>1.  </a:t>
            </a:r>
            <a:r>
              <a:rPr lang="zh-CN" altLang="en-US" sz="4400" dirty="0">
                <a:solidFill>
                  <a:srgbClr val="333399"/>
                </a:solidFill>
                <a:cs typeface="+mj-cs"/>
              </a:rPr>
              <a:t>网络前缀</a:t>
            </a:r>
            <a:endParaRPr lang="en-US" altLang="zh-CN" sz="4400" dirty="0">
              <a:solidFill>
                <a:srgbClr val="333399"/>
              </a:solidFill>
              <a:cs typeface="+mj-cs"/>
            </a:endParaRPr>
          </a:p>
          <a:p>
            <a:pPr algn="just">
              <a:spcBef>
                <a:spcPct val="0"/>
              </a:spcBef>
              <a:buNone/>
            </a:pPr>
            <a:r>
              <a:rPr lang="en-US" altLang="zh-CN" sz="2800" dirty="0"/>
              <a:t>	</a:t>
            </a:r>
            <a:r>
              <a:rPr lang="zh-CN" altLang="en-US" sz="2800" dirty="0" smtClean="0"/>
              <a:t>划分</a:t>
            </a:r>
            <a:r>
              <a:rPr lang="zh-CN" altLang="en-US" sz="2800" dirty="0"/>
              <a:t>子网在一定程度上缓解</a:t>
            </a:r>
            <a:r>
              <a:rPr lang="zh-CN" altLang="en-US" sz="2800" dirty="0" smtClean="0"/>
              <a:t>了互联网在</a:t>
            </a:r>
            <a:r>
              <a:rPr lang="zh-CN" altLang="en-US" sz="2800" dirty="0"/>
              <a:t>发展中</a:t>
            </a:r>
            <a:r>
              <a:rPr lang="zh-CN" altLang="en-US" sz="2800" dirty="0" smtClean="0"/>
              <a:t>遇到</a:t>
            </a:r>
            <a:r>
              <a:rPr lang="zh-CN" altLang="en-US" sz="2800" dirty="0"/>
              <a:t>的困难。然而在</a:t>
            </a:r>
            <a:r>
              <a:rPr lang="zh-CN" altLang="en-US" sz="1600" dirty="0"/>
              <a:t> </a:t>
            </a:r>
            <a:r>
              <a:rPr lang="en-US" altLang="zh-CN" sz="2800" dirty="0"/>
              <a:t>1992</a:t>
            </a:r>
            <a:r>
              <a:rPr lang="en-US" altLang="zh-CN" sz="1600" dirty="0"/>
              <a:t> </a:t>
            </a:r>
            <a:r>
              <a:rPr lang="zh-CN" altLang="en-US" sz="2800" dirty="0" smtClean="0"/>
              <a:t>年互联网仍然</a:t>
            </a:r>
            <a:r>
              <a:rPr lang="zh-CN" altLang="en-US" sz="2800" dirty="0"/>
              <a:t>面临三个</a:t>
            </a:r>
            <a:r>
              <a:rPr lang="zh-CN" altLang="en-US" sz="2800" dirty="0" smtClean="0"/>
              <a:t>必须</a:t>
            </a:r>
            <a:r>
              <a:rPr lang="zh-CN" altLang="en-US" sz="2800" dirty="0"/>
              <a:t>尽早解决的</a:t>
            </a:r>
            <a:r>
              <a:rPr lang="zh-CN" altLang="en-US" sz="2800" dirty="0" smtClean="0"/>
              <a:t>问题：</a:t>
            </a:r>
            <a:endParaRPr lang="zh-CN" altLang="en-US" sz="2800" dirty="0"/>
          </a:p>
          <a:p>
            <a:pPr algn="just"/>
            <a:r>
              <a:rPr lang="en-US" altLang="zh-CN" sz="2800" dirty="0" smtClean="0"/>
              <a:t>(1) B </a:t>
            </a:r>
            <a:r>
              <a:rPr lang="zh-CN" altLang="en-US" sz="2800" dirty="0"/>
              <a:t>类地址在 </a:t>
            </a:r>
            <a:r>
              <a:rPr lang="en-US" altLang="zh-CN" sz="2800" dirty="0"/>
              <a:t>1992 </a:t>
            </a:r>
            <a:r>
              <a:rPr lang="zh-CN" altLang="en-US" sz="2800" dirty="0"/>
              <a:t>年已分配了近一半，眼看就要在 </a:t>
            </a:r>
            <a:r>
              <a:rPr lang="en-US" altLang="zh-CN" sz="2800" dirty="0"/>
              <a:t>1994 </a:t>
            </a:r>
            <a:r>
              <a:rPr lang="zh-CN" altLang="en-US" sz="2800" dirty="0"/>
              <a:t>年 </a:t>
            </a:r>
            <a:r>
              <a:rPr lang="en-US" altLang="zh-CN" sz="2800" dirty="0"/>
              <a:t>3 </a:t>
            </a:r>
            <a:r>
              <a:rPr lang="zh-CN" altLang="en-US" sz="2800" dirty="0"/>
              <a:t>月全部分配完毕！</a:t>
            </a:r>
          </a:p>
          <a:p>
            <a:pPr algn="just"/>
            <a:r>
              <a:rPr lang="en-US" altLang="zh-CN" sz="2800" dirty="0" smtClean="0"/>
              <a:t>(2) </a:t>
            </a:r>
            <a:r>
              <a:rPr lang="zh-CN" altLang="en-US" sz="2800" dirty="0"/>
              <a:t>互联网主干网上的路由表中的项目数急剧增长（从几千个增长到几万个）。</a:t>
            </a:r>
          </a:p>
          <a:p>
            <a:pPr algn="just"/>
            <a:r>
              <a:rPr lang="en-US" altLang="zh-CN" sz="2800" dirty="0" smtClean="0"/>
              <a:t>(3) </a:t>
            </a:r>
            <a:r>
              <a:rPr lang="zh-CN" altLang="en-US" sz="2800" dirty="0" smtClean="0"/>
              <a:t>整个 </a:t>
            </a:r>
            <a:r>
              <a:rPr lang="en-US" altLang="zh-CN" sz="2800" dirty="0"/>
              <a:t>IPv4 </a:t>
            </a:r>
            <a:r>
              <a:rPr lang="zh-CN" altLang="en-US" sz="2800" dirty="0"/>
              <a:t>的地址空间最终将全部耗尽。</a:t>
            </a:r>
          </a:p>
        </p:txBody>
      </p:sp>
    </p:spTree>
    <p:extLst>
      <p:ext uri="{BB962C8B-B14F-4D97-AF65-F5344CB8AC3E}">
        <p14:creationId xmlns:p14="http://schemas.microsoft.com/office/powerpoint/2010/main" xmlns="" val="34459160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9" name="Rectangle 3"/>
          <p:cNvSpPr>
            <a:spLocks noGrp="1" noChangeArrowheads="1"/>
          </p:cNvSpPr>
          <p:nvPr>
            <p:ph type="title"/>
          </p:nvPr>
        </p:nvSpPr>
        <p:spPr/>
        <p:txBody>
          <a:bodyPr/>
          <a:lstStyle/>
          <a:p>
            <a:pPr algn="ctr"/>
            <a:r>
              <a:rPr lang="en-US" altLang="zh-CN" dirty="0"/>
              <a:t>IP </a:t>
            </a:r>
            <a:r>
              <a:rPr lang="zh-CN" altLang="en-US" dirty="0"/>
              <a:t>编址问题的演进 </a:t>
            </a:r>
          </a:p>
        </p:txBody>
      </p:sp>
      <p:sp>
        <p:nvSpPr>
          <p:cNvPr id="521218" name="Rectangle 2"/>
          <p:cNvSpPr>
            <a:spLocks noGrp="1" noChangeArrowheads="1"/>
          </p:cNvSpPr>
          <p:nvPr>
            <p:ph idx="1"/>
          </p:nvPr>
        </p:nvSpPr>
        <p:spPr/>
        <p:txBody>
          <a:bodyPr/>
          <a:lstStyle/>
          <a:p>
            <a:pPr algn="just"/>
            <a:r>
              <a:rPr lang="en-US" altLang="zh-CN" dirty="0"/>
              <a:t>1987 </a:t>
            </a:r>
            <a:r>
              <a:rPr lang="zh-CN" altLang="en-US" dirty="0"/>
              <a:t>年，</a:t>
            </a:r>
            <a:r>
              <a:rPr lang="en-US" altLang="zh-CN" dirty="0"/>
              <a:t>RFC 1009 </a:t>
            </a:r>
            <a:r>
              <a:rPr lang="zh-CN" altLang="en-US" dirty="0"/>
              <a:t>就指明了在一个划分子网的网络中可同时使用几个不同的子网掩码</a:t>
            </a:r>
            <a:r>
              <a:rPr lang="zh-CN" altLang="en-US" dirty="0" smtClean="0"/>
              <a:t>。</a:t>
            </a:r>
            <a:endParaRPr lang="en-US" altLang="zh-CN" dirty="0" smtClean="0"/>
          </a:p>
          <a:p>
            <a:pPr algn="just"/>
            <a:r>
              <a:rPr lang="zh-CN" altLang="en-US" dirty="0" smtClean="0"/>
              <a:t>使用</a:t>
            </a:r>
            <a:r>
              <a:rPr lang="zh-CN" altLang="en-US" dirty="0">
                <a:solidFill>
                  <a:srgbClr val="FF0000"/>
                </a:solidFill>
              </a:rPr>
              <a:t>变长子网掩码 </a:t>
            </a:r>
            <a:r>
              <a:rPr lang="en-US" altLang="zh-CN" dirty="0">
                <a:solidFill>
                  <a:srgbClr val="FF0000"/>
                </a:solidFill>
              </a:rPr>
              <a:t>VLSM </a:t>
            </a:r>
            <a:r>
              <a:rPr lang="en-US" altLang="zh-CN" dirty="0"/>
              <a:t>(Variable Length Subnet Mask)</a:t>
            </a:r>
            <a:r>
              <a:rPr lang="zh-CN" altLang="en-US" dirty="0"/>
              <a:t>可进一步提高 </a:t>
            </a:r>
            <a:r>
              <a:rPr lang="en-US" altLang="zh-CN" dirty="0"/>
              <a:t>IP </a:t>
            </a:r>
            <a:r>
              <a:rPr lang="zh-CN" altLang="en-US" dirty="0"/>
              <a:t>地址资源的利用率。</a:t>
            </a:r>
          </a:p>
          <a:p>
            <a:pPr algn="just"/>
            <a:r>
              <a:rPr lang="zh-CN" altLang="en-US" dirty="0"/>
              <a:t>在 </a:t>
            </a:r>
            <a:r>
              <a:rPr lang="en-US" altLang="zh-CN" dirty="0"/>
              <a:t>VLSM </a:t>
            </a:r>
            <a:r>
              <a:rPr lang="zh-CN" altLang="en-US" dirty="0"/>
              <a:t>的基础上又进一步研究出无分类编址方法，它的正式名字是</a:t>
            </a:r>
            <a:r>
              <a:rPr lang="zh-CN" altLang="en-US" dirty="0">
                <a:solidFill>
                  <a:srgbClr val="FF0000"/>
                </a:solidFill>
              </a:rPr>
              <a:t>无分类域间路由选择 </a:t>
            </a:r>
            <a:r>
              <a:rPr lang="en-US" altLang="zh-CN" dirty="0">
                <a:solidFill>
                  <a:srgbClr val="FF0000"/>
                </a:solidFill>
              </a:rPr>
              <a:t>CIDR</a:t>
            </a:r>
            <a:r>
              <a:rPr lang="en-US" altLang="zh-CN" dirty="0"/>
              <a:t> (Classless Inter-Domain Routing)</a:t>
            </a:r>
            <a:r>
              <a:rPr lang="zh-CN" altLang="en-US" dirty="0"/>
              <a:t>。  </a:t>
            </a:r>
          </a:p>
        </p:txBody>
      </p:sp>
    </p:spTree>
    <p:extLst>
      <p:ext uri="{BB962C8B-B14F-4D97-AF65-F5344CB8AC3E}">
        <p14:creationId xmlns:p14="http://schemas.microsoft.com/office/powerpoint/2010/main" xmlns="" val="3454066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12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3" name="Rectangle 3"/>
          <p:cNvSpPr>
            <a:spLocks noGrp="1" noChangeArrowheads="1"/>
          </p:cNvSpPr>
          <p:nvPr>
            <p:ph type="title"/>
          </p:nvPr>
        </p:nvSpPr>
        <p:spPr/>
        <p:txBody>
          <a:bodyPr/>
          <a:lstStyle/>
          <a:p>
            <a:pPr algn="ctr"/>
            <a:r>
              <a:rPr lang="en-US" altLang="zh-CN"/>
              <a:t>CIDR </a:t>
            </a:r>
            <a:r>
              <a:rPr lang="zh-CN" altLang="en-US"/>
              <a:t>最主要的特点 </a:t>
            </a:r>
          </a:p>
        </p:txBody>
      </p:sp>
      <p:sp>
        <p:nvSpPr>
          <p:cNvPr id="522242" name="Rectangle 2"/>
          <p:cNvSpPr>
            <a:spLocks noGrp="1" noChangeArrowheads="1"/>
          </p:cNvSpPr>
          <p:nvPr>
            <p:ph idx="1"/>
          </p:nvPr>
        </p:nvSpPr>
        <p:spPr/>
        <p:txBody>
          <a:bodyPr/>
          <a:lstStyle/>
          <a:p>
            <a:pPr algn="just"/>
            <a:r>
              <a:rPr lang="en-US" altLang="zh-CN" dirty="0"/>
              <a:t>CIDR </a:t>
            </a:r>
            <a:r>
              <a:rPr lang="zh-CN" altLang="en-US" dirty="0"/>
              <a:t>消除了传统的 </a:t>
            </a:r>
            <a:r>
              <a:rPr lang="en-US" altLang="zh-CN" dirty="0"/>
              <a:t>A </a:t>
            </a:r>
            <a:r>
              <a:rPr lang="zh-CN" altLang="en-US" dirty="0"/>
              <a:t>类、</a:t>
            </a:r>
            <a:r>
              <a:rPr lang="en-US" altLang="zh-CN" dirty="0"/>
              <a:t>B </a:t>
            </a:r>
            <a:r>
              <a:rPr lang="zh-CN" altLang="en-US" dirty="0"/>
              <a:t>类和 </a:t>
            </a:r>
            <a:r>
              <a:rPr lang="en-US" altLang="zh-CN" dirty="0"/>
              <a:t>C </a:t>
            </a:r>
            <a:r>
              <a:rPr lang="zh-CN" altLang="en-US" dirty="0"/>
              <a:t>类地址以及划分子网的概念，因而可以更加有效地分配 </a:t>
            </a:r>
            <a:r>
              <a:rPr lang="en-US" altLang="zh-CN" dirty="0"/>
              <a:t>IPv4 </a:t>
            </a:r>
            <a:r>
              <a:rPr lang="zh-CN" altLang="en-US" dirty="0"/>
              <a:t>的地址空间。</a:t>
            </a:r>
          </a:p>
          <a:p>
            <a:pPr algn="just"/>
            <a:r>
              <a:rPr lang="en-US" altLang="zh-CN" dirty="0"/>
              <a:t>CIDR</a:t>
            </a:r>
            <a:r>
              <a:rPr lang="zh-CN" altLang="en-US" dirty="0"/>
              <a:t>使用各种长度的“</a:t>
            </a:r>
            <a:r>
              <a:rPr lang="zh-CN" altLang="en-US" dirty="0">
                <a:solidFill>
                  <a:srgbClr val="FF0000"/>
                </a:solidFill>
              </a:rPr>
              <a:t>网络前缀</a:t>
            </a:r>
            <a:r>
              <a:rPr lang="zh-CN" altLang="en-US" dirty="0"/>
              <a:t>”</a:t>
            </a:r>
            <a:r>
              <a:rPr lang="en-US" altLang="zh-CN" dirty="0"/>
              <a:t>(network-prefix)</a:t>
            </a:r>
            <a:r>
              <a:rPr lang="zh-CN" altLang="en-US" dirty="0"/>
              <a:t>来代替分类地址中的网络号和子网号。</a:t>
            </a:r>
          </a:p>
          <a:p>
            <a:pPr algn="just"/>
            <a:r>
              <a:rPr lang="en-US" altLang="zh-CN" dirty="0">
                <a:solidFill>
                  <a:srgbClr val="0000FF"/>
                </a:solidFill>
              </a:rPr>
              <a:t>IP </a:t>
            </a:r>
            <a:r>
              <a:rPr lang="zh-CN" altLang="en-US" dirty="0">
                <a:solidFill>
                  <a:srgbClr val="0000FF"/>
                </a:solidFill>
              </a:rPr>
              <a:t>地址从三级编址（使用子网掩码）又回到了两级编址。  </a:t>
            </a:r>
          </a:p>
        </p:txBody>
      </p:sp>
    </p:spTree>
    <p:extLst>
      <p:ext uri="{BB962C8B-B14F-4D97-AF65-F5344CB8AC3E}">
        <p14:creationId xmlns:p14="http://schemas.microsoft.com/office/powerpoint/2010/main" xmlns="" val="3008193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4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8" name="Rectangle 4"/>
          <p:cNvSpPr>
            <a:spLocks noGrp="1" noChangeArrowheads="1"/>
          </p:cNvSpPr>
          <p:nvPr>
            <p:ph type="title"/>
          </p:nvPr>
        </p:nvSpPr>
        <p:spPr/>
        <p:txBody>
          <a:bodyPr/>
          <a:lstStyle/>
          <a:p>
            <a:pPr algn="ctr"/>
            <a:r>
              <a:rPr lang="zh-CN" altLang="en-US" dirty="0"/>
              <a:t>无分类的两级编址 </a:t>
            </a:r>
          </a:p>
        </p:txBody>
      </p:sp>
      <p:sp>
        <p:nvSpPr>
          <p:cNvPr id="523267" name="Rectangle 3"/>
          <p:cNvSpPr>
            <a:spLocks noGrp="1" noChangeArrowheads="1"/>
          </p:cNvSpPr>
          <p:nvPr>
            <p:ph idx="1"/>
          </p:nvPr>
        </p:nvSpPr>
        <p:spPr/>
        <p:txBody>
          <a:bodyPr/>
          <a:lstStyle/>
          <a:p>
            <a:pPr algn="just"/>
            <a:r>
              <a:rPr lang="zh-CN" altLang="en-US" sz="2800" dirty="0"/>
              <a:t>无分类的两级编址的记法是： </a:t>
            </a:r>
          </a:p>
          <a:p>
            <a:pPr algn="just"/>
            <a:endParaRPr lang="en-US" altLang="zh-CN" sz="2800" dirty="0" smtClean="0"/>
          </a:p>
          <a:p>
            <a:pPr algn="just"/>
            <a:endParaRPr lang="en-US" altLang="zh-CN" sz="2800" dirty="0" smtClean="0"/>
          </a:p>
          <a:p>
            <a:pPr algn="just"/>
            <a:endParaRPr lang="en-US" altLang="zh-CN" sz="2800" dirty="0"/>
          </a:p>
          <a:p>
            <a:pPr algn="just"/>
            <a:endParaRPr lang="en-US" altLang="zh-CN" sz="2800" dirty="0" smtClean="0"/>
          </a:p>
          <a:p>
            <a:pPr algn="just"/>
            <a:r>
              <a:rPr lang="en-US" altLang="zh-CN" sz="2800" dirty="0" smtClean="0"/>
              <a:t>CIDR </a:t>
            </a:r>
            <a:r>
              <a:rPr lang="zh-CN" altLang="en-US" sz="2800" dirty="0" smtClean="0"/>
              <a:t>使用</a:t>
            </a:r>
            <a:r>
              <a:rPr lang="zh-CN" altLang="en-US" sz="2800" dirty="0"/>
              <a:t>“</a:t>
            </a:r>
            <a:r>
              <a:rPr lang="zh-CN" altLang="en-US" sz="2800" dirty="0">
                <a:solidFill>
                  <a:srgbClr val="FF0000"/>
                </a:solidFill>
              </a:rPr>
              <a:t>斜线记法</a:t>
            </a:r>
            <a:r>
              <a:rPr lang="zh-CN" altLang="en-US" sz="2800" dirty="0"/>
              <a:t>”</a:t>
            </a:r>
            <a:r>
              <a:rPr lang="en-US" altLang="zh-CN" sz="2800" dirty="0"/>
              <a:t>(slash notation)</a:t>
            </a:r>
            <a:r>
              <a:rPr lang="zh-CN" altLang="en-US" sz="2800" dirty="0"/>
              <a:t>，它又</a:t>
            </a:r>
            <a:r>
              <a:rPr lang="zh-CN" altLang="en-US" sz="2800" dirty="0" smtClean="0"/>
              <a:t>称为 </a:t>
            </a:r>
            <a:r>
              <a:rPr lang="en-US" altLang="zh-CN" sz="2800" dirty="0" smtClean="0">
                <a:solidFill>
                  <a:srgbClr val="FF0000"/>
                </a:solidFill>
              </a:rPr>
              <a:t>CIDR </a:t>
            </a:r>
            <a:r>
              <a:rPr lang="zh-CN" altLang="en-US" sz="2800" dirty="0" smtClean="0">
                <a:solidFill>
                  <a:srgbClr val="FF0000"/>
                </a:solidFill>
              </a:rPr>
              <a:t>记</a:t>
            </a:r>
            <a:r>
              <a:rPr lang="zh-CN" altLang="en-US" sz="2800" dirty="0">
                <a:solidFill>
                  <a:srgbClr val="FF0000"/>
                </a:solidFill>
              </a:rPr>
              <a:t>法</a:t>
            </a:r>
            <a:r>
              <a:rPr lang="zh-CN" altLang="en-US" sz="2800" dirty="0"/>
              <a:t>，即在 </a:t>
            </a:r>
            <a:r>
              <a:rPr lang="en-US" altLang="zh-CN" sz="2800" dirty="0"/>
              <a:t>IP </a:t>
            </a:r>
            <a:r>
              <a:rPr lang="zh-CN" altLang="en-US" sz="2800" dirty="0"/>
              <a:t>地址面加上一个斜线“</a:t>
            </a:r>
            <a:r>
              <a:rPr lang="en-US" altLang="zh-CN" sz="2800" dirty="0"/>
              <a:t>/”</a:t>
            </a:r>
            <a:r>
              <a:rPr lang="zh-CN" altLang="en-US" sz="2800" dirty="0"/>
              <a:t>，然后写上网络前缀所占的位数（这个数值对应于三级编址中子网掩码中 </a:t>
            </a:r>
            <a:r>
              <a:rPr lang="en-US" altLang="zh-CN" sz="2800" dirty="0"/>
              <a:t>1 </a:t>
            </a:r>
            <a:r>
              <a:rPr lang="zh-CN" altLang="en-US" sz="2800" dirty="0"/>
              <a:t>的个数）</a:t>
            </a:r>
            <a:r>
              <a:rPr lang="zh-CN" altLang="en-US" sz="2800" dirty="0" smtClean="0"/>
              <a:t>。</a:t>
            </a:r>
            <a:r>
              <a:rPr lang="zh-CN" altLang="en-US" sz="2800" dirty="0"/>
              <a:t>例如： </a:t>
            </a:r>
            <a:r>
              <a:rPr lang="en-US" altLang="zh-CN" sz="2800" dirty="0">
                <a:solidFill>
                  <a:srgbClr val="0000FF"/>
                </a:solidFill>
              </a:rPr>
              <a:t>220.78.168.0</a:t>
            </a:r>
            <a:r>
              <a:rPr lang="en-US" altLang="zh-CN" sz="2800" dirty="0">
                <a:solidFill>
                  <a:srgbClr val="FF0000"/>
                </a:solidFill>
              </a:rPr>
              <a:t>/24</a:t>
            </a:r>
            <a:endParaRPr lang="zh-CN" altLang="en-US" sz="2800" dirty="0">
              <a:solidFill>
                <a:srgbClr val="FF0000"/>
              </a:solidFill>
            </a:endParaRPr>
          </a:p>
        </p:txBody>
      </p:sp>
      <p:sp>
        <p:nvSpPr>
          <p:cNvPr id="523266" name="Rectangle 2"/>
          <p:cNvSpPr>
            <a:spLocks noChangeArrowheads="1"/>
          </p:cNvSpPr>
          <p:nvPr/>
        </p:nvSpPr>
        <p:spPr bwMode="auto">
          <a:xfrm>
            <a:off x="920552" y="2924944"/>
            <a:ext cx="8280920" cy="660920"/>
          </a:xfrm>
          <a:prstGeom prst="rect">
            <a:avLst/>
          </a:prstGeom>
          <a:solidFill>
            <a:srgbClr val="66FF33"/>
          </a:solidFill>
          <a:ln w="9525">
            <a:solidFill>
              <a:srgbClr val="333399"/>
            </a:solidFill>
            <a:miter lim="800000"/>
            <a:headEnd/>
            <a:tailEnd/>
          </a:ln>
          <a:effectLst>
            <a:outerShdw dist="35921" dir="2700000" algn="ctr" rotWithShape="0">
              <a:schemeClr val="bg2"/>
            </a:outerShdw>
          </a:effectLst>
        </p:spPr>
        <p:txBody>
          <a:bodyPr wrap="none" anchor="ctr"/>
          <a:lstStyle/>
          <a:p>
            <a:pPr algn="ctr">
              <a:spcBef>
                <a:spcPct val="50000"/>
              </a:spcBef>
              <a:spcAft>
                <a:spcPct val="40000"/>
              </a:spcAft>
              <a:buFont typeface="Wingdings" pitchFamily="2" charset="2"/>
              <a:buNone/>
            </a:pPr>
            <a:r>
              <a:rPr lang="en-US" altLang="zh-CN" sz="2800" b="1" dirty="0">
                <a:solidFill>
                  <a:srgbClr val="0000CC"/>
                </a:solidFill>
                <a:latin typeface="+mn-lt"/>
                <a:ea typeface="黑体" pitchFamily="2" charset="-122"/>
              </a:rPr>
              <a:t>IP</a:t>
            </a:r>
            <a:r>
              <a:rPr lang="zh-CN" altLang="en-US" sz="2800" b="1" dirty="0">
                <a:solidFill>
                  <a:srgbClr val="0000CC"/>
                </a:solidFill>
                <a:latin typeface="+mn-lt"/>
                <a:ea typeface="黑体" pitchFamily="2" charset="-122"/>
              </a:rPr>
              <a:t>地址 </a:t>
            </a:r>
            <a:r>
              <a:rPr lang="en-US" altLang="zh-CN" sz="2800" b="1" dirty="0">
                <a:solidFill>
                  <a:srgbClr val="0000CC"/>
                </a:solidFill>
                <a:latin typeface="+mn-lt"/>
                <a:ea typeface="黑体" pitchFamily="2" charset="-122"/>
              </a:rPr>
              <a:t>::= {&lt;</a:t>
            </a:r>
            <a:r>
              <a:rPr lang="zh-CN" altLang="en-US" sz="2800" b="1" dirty="0">
                <a:solidFill>
                  <a:srgbClr val="0000CC"/>
                </a:solidFill>
                <a:latin typeface="+mn-lt"/>
                <a:ea typeface="黑体" pitchFamily="2" charset="-122"/>
              </a:rPr>
              <a:t>网络前缀</a:t>
            </a:r>
            <a:r>
              <a:rPr lang="en-US" altLang="zh-CN" sz="2800" b="1" dirty="0">
                <a:solidFill>
                  <a:srgbClr val="0000CC"/>
                </a:solidFill>
                <a:latin typeface="+mn-lt"/>
                <a:ea typeface="黑体" pitchFamily="2" charset="-122"/>
              </a:rPr>
              <a:t>&gt;, &lt;</a:t>
            </a:r>
            <a:r>
              <a:rPr lang="zh-CN" altLang="en-US" sz="2800" b="1" dirty="0">
                <a:solidFill>
                  <a:srgbClr val="0000CC"/>
                </a:solidFill>
                <a:latin typeface="+mn-lt"/>
                <a:ea typeface="黑体" pitchFamily="2" charset="-122"/>
              </a:rPr>
              <a:t>主机号</a:t>
            </a:r>
            <a:r>
              <a:rPr lang="en-US" altLang="zh-CN" sz="2800" b="1" dirty="0">
                <a:solidFill>
                  <a:srgbClr val="0000CC"/>
                </a:solidFill>
                <a:latin typeface="+mn-lt"/>
                <a:ea typeface="黑体" pitchFamily="2" charset="-122"/>
              </a:rPr>
              <a:t>&gt;}          </a:t>
            </a:r>
            <a:r>
              <a:rPr lang="en-US" altLang="zh-CN" sz="2800" b="1" dirty="0" smtClean="0">
                <a:solidFill>
                  <a:srgbClr val="0000CC"/>
                </a:solidFill>
                <a:latin typeface="+mn-lt"/>
                <a:ea typeface="黑体" pitchFamily="2" charset="-122"/>
              </a:rPr>
              <a:t>   </a:t>
            </a:r>
            <a:r>
              <a:rPr lang="en-US" altLang="zh-CN" sz="2800" b="1" dirty="0">
                <a:solidFill>
                  <a:srgbClr val="0000CC"/>
                </a:solidFill>
                <a:latin typeface="+mn-lt"/>
                <a:ea typeface="黑体" pitchFamily="2" charset="-122"/>
              </a:rPr>
              <a:t>(4-3) </a:t>
            </a:r>
          </a:p>
        </p:txBody>
      </p:sp>
      <p:grpSp>
        <p:nvGrpSpPr>
          <p:cNvPr id="7" name="组合 6"/>
          <p:cNvGrpSpPr/>
          <p:nvPr/>
        </p:nvGrpSpPr>
        <p:grpSpPr>
          <a:xfrm>
            <a:off x="2406749" y="1790910"/>
            <a:ext cx="4562475" cy="1073788"/>
            <a:chOff x="1839416" y="4105856"/>
            <a:chExt cx="4562475" cy="1160462"/>
          </a:xfrm>
        </p:grpSpPr>
        <p:grpSp>
          <p:nvGrpSpPr>
            <p:cNvPr id="9" name="Group 21"/>
            <p:cNvGrpSpPr>
              <a:grpSpLocks/>
            </p:cNvGrpSpPr>
            <p:nvPr/>
          </p:nvGrpSpPr>
          <p:grpSpPr bwMode="auto">
            <a:xfrm>
              <a:off x="1867991" y="4767842"/>
              <a:ext cx="4533900" cy="498476"/>
              <a:chOff x="755" y="2967"/>
              <a:chExt cx="2856" cy="314"/>
            </a:xfrm>
          </p:grpSpPr>
          <p:sp>
            <p:nvSpPr>
              <p:cNvPr id="18" name="Line 9"/>
              <p:cNvSpPr>
                <a:spLocks noChangeShapeType="1"/>
              </p:cNvSpPr>
              <p:nvPr/>
            </p:nvSpPr>
            <p:spPr bwMode="auto">
              <a:xfrm>
                <a:off x="755" y="3122"/>
                <a:ext cx="2856"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9" name="Text Box 10"/>
              <p:cNvSpPr txBox="1">
                <a:spLocks noChangeArrowheads="1"/>
              </p:cNvSpPr>
              <p:nvPr/>
            </p:nvSpPr>
            <p:spPr bwMode="auto">
              <a:xfrm>
                <a:off x="1950" y="2967"/>
                <a:ext cx="581" cy="314"/>
              </a:xfrm>
              <a:prstGeom prst="rect">
                <a:avLst/>
              </a:prstGeom>
              <a:solidFill>
                <a:srgbClr val="FFFFFF"/>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latin typeface="+mn-lt"/>
                    <a:ea typeface="黑体" pitchFamily="2" charset="-122"/>
                  </a:rPr>
                  <a:t>32 </a:t>
                </a: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位</a:t>
                </a:r>
                <a:endParaRPr kumimoji="0" lang="zh-CN" altLang="en-US"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grpSp>
        <p:grpSp>
          <p:nvGrpSpPr>
            <p:cNvPr id="10" name="Group 20"/>
            <p:cNvGrpSpPr>
              <a:grpSpLocks/>
            </p:cNvGrpSpPr>
            <p:nvPr/>
          </p:nvGrpSpPr>
          <p:grpSpPr bwMode="auto">
            <a:xfrm>
              <a:off x="1842591" y="4644008"/>
              <a:ext cx="4559300" cy="609600"/>
              <a:chOff x="739" y="2832"/>
              <a:chExt cx="2872" cy="430"/>
            </a:xfrm>
          </p:grpSpPr>
          <p:sp>
            <p:nvSpPr>
              <p:cNvPr id="16" name="Line 8"/>
              <p:cNvSpPr>
                <a:spLocks noChangeShapeType="1"/>
              </p:cNvSpPr>
              <p:nvPr/>
            </p:nvSpPr>
            <p:spPr bwMode="auto">
              <a:xfrm>
                <a:off x="739" y="2832"/>
                <a:ext cx="0" cy="43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Line 17"/>
              <p:cNvSpPr>
                <a:spLocks noChangeShapeType="1"/>
              </p:cNvSpPr>
              <p:nvPr/>
            </p:nvSpPr>
            <p:spPr bwMode="auto">
              <a:xfrm>
                <a:off x="3611" y="2832"/>
                <a:ext cx="0" cy="43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ysClr val="windowText" lastClr="000000"/>
                  </a:solidFill>
                  <a:effectLst/>
                  <a:uLnTx/>
                  <a:uFillTx/>
                  <a:latin typeface="+mn-lt"/>
                  <a:ea typeface="黑体" pitchFamily="2" charset="-122"/>
                </a:endParaRPr>
              </a:p>
            </p:txBody>
          </p:sp>
        </p:grpSp>
        <p:grpSp>
          <p:nvGrpSpPr>
            <p:cNvPr id="11" name="Group 18"/>
            <p:cNvGrpSpPr>
              <a:grpSpLocks/>
            </p:cNvGrpSpPr>
            <p:nvPr/>
          </p:nvGrpSpPr>
          <p:grpSpPr bwMode="auto">
            <a:xfrm>
              <a:off x="1839416" y="4105856"/>
              <a:ext cx="4562105" cy="612776"/>
              <a:chOff x="737" y="2493"/>
              <a:chExt cx="3240" cy="386"/>
            </a:xfrm>
          </p:grpSpPr>
          <p:sp>
            <p:nvSpPr>
              <p:cNvPr id="12" name="Rectangle 6"/>
              <p:cNvSpPr>
                <a:spLocks noChangeArrowheads="1"/>
              </p:cNvSpPr>
              <p:nvPr/>
            </p:nvSpPr>
            <p:spPr bwMode="auto">
              <a:xfrm>
                <a:off x="737" y="2493"/>
                <a:ext cx="1650" cy="386"/>
              </a:xfrm>
              <a:prstGeom prst="rect">
                <a:avLst/>
              </a:prstGeom>
              <a:solidFill>
                <a:srgbClr val="FFFF66"/>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网络前缀</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sp>
            <p:nvSpPr>
              <p:cNvPr id="13" name="Rectangle 7"/>
              <p:cNvSpPr>
                <a:spLocks noChangeArrowheads="1"/>
              </p:cNvSpPr>
              <p:nvPr/>
            </p:nvSpPr>
            <p:spPr bwMode="auto">
              <a:xfrm>
                <a:off x="2387" y="2494"/>
                <a:ext cx="1590" cy="385"/>
              </a:xfrm>
              <a:prstGeom prst="rect">
                <a:avLst/>
              </a:prstGeom>
              <a:solidFill>
                <a:srgbClr val="66FFFF"/>
              </a:solidFill>
              <a:ln w="19050" algn="ctr">
                <a:solidFill>
                  <a:schemeClr val="tx1"/>
                </a:solidFill>
                <a:miter lim="800000"/>
                <a:headEnd/>
                <a:tailEnd/>
              </a:ln>
              <a:effectLst>
                <a:outerShdw dist="107763" dir="2700000" algn="ctr" rotWithShape="0">
                  <a:srgbClr val="1C1C1C">
                    <a:alpha val="50000"/>
                  </a:srgbClr>
                </a:outerShdw>
              </a:effectLs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4" name="Rectangle 11"/>
              <p:cNvSpPr>
                <a:spLocks noChangeArrowheads="1"/>
              </p:cNvSpPr>
              <p:nvPr/>
            </p:nvSpPr>
            <p:spPr bwMode="auto">
              <a:xfrm>
                <a:off x="2754" y="2547"/>
                <a:ext cx="967" cy="291"/>
              </a:xfrm>
              <a:prstGeom prst="rect">
                <a:avLst/>
              </a:prstGeom>
              <a:noFill/>
              <a:ln w="9525" algn="ctr">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mn-lt"/>
                    <a:ea typeface="黑体" pitchFamily="2" charset="-122"/>
                  </a:rPr>
                  <a:t>主机号</a:t>
                </a:r>
                <a:endParaRPr kumimoji="0" lang="en-US" altLang="zh-CN" sz="2400" b="1" i="0" u="none" strike="noStrike" kern="0" cap="none" spc="0" normalizeH="0" baseline="0" noProof="0" dirty="0">
                  <a:ln>
                    <a:noFill/>
                  </a:ln>
                  <a:solidFill>
                    <a:sysClr val="windowText" lastClr="000000"/>
                  </a:solidFill>
                  <a:effectLst/>
                  <a:uLnTx/>
                  <a:uFillTx/>
                  <a:latin typeface="+mn-lt"/>
                  <a:ea typeface="黑体" pitchFamily="2" charset="-122"/>
                </a:endParaRPr>
              </a:p>
            </p:txBody>
          </p:sp>
        </p:grpSp>
      </p:grpSp>
    </p:spTree>
    <p:extLst>
      <p:ext uri="{BB962C8B-B14F-4D97-AF65-F5344CB8AC3E}">
        <p14:creationId xmlns:p14="http://schemas.microsoft.com/office/powerpoint/2010/main" xmlns="" val="2775433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3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dirty="0" smtClean="0"/>
              <a:t>第</a:t>
            </a:r>
            <a:r>
              <a:rPr lang="en-US" altLang="zh-CN" dirty="0" smtClean="0"/>
              <a:t>8</a:t>
            </a:r>
            <a:r>
              <a:rPr lang="zh-CN" altLang="en-US" dirty="0" smtClean="0"/>
              <a:t>次课知识点</a:t>
            </a:r>
          </a:p>
        </p:txBody>
      </p:sp>
      <p:sp>
        <p:nvSpPr>
          <p:cNvPr id="86019" name="Rectangle 3"/>
          <p:cNvSpPr>
            <a:spLocks noGrp="1" noChangeArrowheads="1"/>
          </p:cNvSpPr>
          <p:nvPr>
            <p:ph idx="1"/>
          </p:nvPr>
        </p:nvSpPr>
        <p:spPr/>
        <p:txBody>
          <a:bodyPr/>
          <a:lstStyle/>
          <a:p>
            <a:r>
              <a:rPr lang="en-US" altLang="zh-CN" dirty="0" smtClean="0"/>
              <a:t>4.1 </a:t>
            </a:r>
            <a:r>
              <a:rPr lang="zh-CN" altLang="en-US" dirty="0" smtClean="0"/>
              <a:t>虚电路服务与数据报服务的概念、对比</a:t>
            </a:r>
            <a:endParaRPr lang="en-US" altLang="zh-CN" dirty="0" smtClean="0"/>
          </a:p>
          <a:p>
            <a:r>
              <a:rPr lang="en-US" altLang="zh-CN" dirty="0" smtClean="0"/>
              <a:t>4.2 </a:t>
            </a:r>
            <a:r>
              <a:rPr lang="zh-CN" altLang="en-US" dirty="0" smtClean="0"/>
              <a:t>网络互连的概念和设备名称</a:t>
            </a:r>
          </a:p>
          <a:p>
            <a:r>
              <a:rPr lang="en-US" altLang="zh-CN" dirty="0" smtClean="0"/>
              <a:t>4.3 IP</a:t>
            </a:r>
            <a:r>
              <a:rPr lang="zh-CN" altLang="en-US" dirty="0" smtClean="0"/>
              <a:t>地址的概念及分类方法</a:t>
            </a:r>
          </a:p>
          <a:p>
            <a:r>
              <a:rPr lang="en-US" altLang="zh-CN" dirty="0" smtClean="0"/>
              <a:t>4.4 IP</a:t>
            </a:r>
            <a:r>
              <a:rPr lang="zh-CN" altLang="en-US" dirty="0" smtClean="0"/>
              <a:t>地址与硬件地址的区别</a:t>
            </a:r>
            <a:endParaRPr lang="en-US" altLang="zh-CN" dirty="0" smtClean="0"/>
          </a:p>
          <a:p>
            <a:pPr>
              <a:buNone/>
            </a:pPr>
            <a:r>
              <a:rPr lang="zh-CN" altLang="en-US" sz="2800" dirty="0" smtClean="0"/>
              <a:t>    （</a:t>
            </a:r>
            <a:r>
              <a:rPr lang="en-US" altLang="zh-CN" sz="2800" dirty="0" smtClean="0"/>
              <a:t>1</a:t>
            </a:r>
            <a:r>
              <a:rPr lang="zh-CN" altLang="en-US" sz="2800" dirty="0" smtClean="0"/>
              <a:t>）</a:t>
            </a:r>
            <a:r>
              <a:rPr lang="en-US" altLang="zh-CN" sz="2800" dirty="0" smtClean="0"/>
              <a:t>P122</a:t>
            </a:r>
            <a:r>
              <a:rPr lang="zh-CN" altLang="en-US" sz="2800" dirty="0" smtClean="0"/>
              <a:t>黑体字。（</a:t>
            </a:r>
            <a:r>
              <a:rPr lang="en-US" altLang="zh-CN" sz="2800" dirty="0" smtClean="0"/>
              <a:t>2</a:t>
            </a:r>
            <a:r>
              <a:rPr lang="zh-CN" altLang="en-US" sz="2800" dirty="0" smtClean="0"/>
              <a:t>）</a:t>
            </a:r>
            <a:r>
              <a:rPr lang="en-US" altLang="zh-CN" sz="2800" dirty="0" smtClean="0"/>
              <a:t>P123</a:t>
            </a:r>
            <a:r>
              <a:rPr lang="zh-CN" altLang="en-US" sz="2800" dirty="0" smtClean="0"/>
              <a:t>第一行（总之，</a:t>
            </a:r>
            <a:r>
              <a:rPr lang="en-US" altLang="zh-CN" sz="2800" dirty="0" smtClean="0"/>
              <a:t>……</a:t>
            </a:r>
            <a:r>
              <a:rPr lang="zh-CN" altLang="en-US" sz="2800" dirty="0" smtClean="0"/>
              <a:t>）。（</a:t>
            </a:r>
            <a:r>
              <a:rPr lang="en-US" altLang="zh-CN" sz="2800" dirty="0" smtClean="0"/>
              <a:t>3</a:t>
            </a:r>
            <a:r>
              <a:rPr lang="zh-CN" altLang="en-US" sz="2800" dirty="0" smtClean="0"/>
              <a:t>）从源主机到目的主机的通信中，</a:t>
            </a:r>
            <a:r>
              <a:rPr lang="en-US" altLang="zh-CN" sz="2800" dirty="0" smtClean="0"/>
              <a:t>IP</a:t>
            </a:r>
            <a:r>
              <a:rPr lang="zh-CN" altLang="en-US" sz="2800" dirty="0" smtClean="0"/>
              <a:t>数据报首部中的源</a:t>
            </a:r>
            <a:r>
              <a:rPr lang="en-US" altLang="zh-CN" sz="2800" dirty="0" smtClean="0"/>
              <a:t>IP</a:t>
            </a:r>
            <a:r>
              <a:rPr lang="zh-CN" altLang="en-US" sz="2800" dirty="0" smtClean="0"/>
              <a:t>地址和目的</a:t>
            </a:r>
            <a:r>
              <a:rPr lang="en-US" altLang="zh-CN" sz="2800" dirty="0" smtClean="0"/>
              <a:t>IP</a:t>
            </a:r>
            <a:r>
              <a:rPr lang="zh-CN" altLang="en-US" sz="2800" dirty="0" smtClean="0"/>
              <a:t>地址始终不变，而数据链路层的帧首部中的源地址和目的地址在随着网络的不同而不断变化。</a:t>
            </a:r>
          </a:p>
          <a:p>
            <a:r>
              <a:rPr lang="zh-CN" altLang="en-US" dirty="0" smtClean="0"/>
              <a:t>习题：</a:t>
            </a:r>
            <a:r>
              <a:rPr lang="en-US" altLang="zh-CN" dirty="0" smtClean="0"/>
              <a:t>4 - 01~08</a:t>
            </a:r>
            <a:r>
              <a:rPr lang="zh-CN" altLang="en-US" dirty="0" smtClean="0"/>
              <a:t>、</a:t>
            </a:r>
            <a:r>
              <a:rPr lang="en-US" altLang="zh-CN" dirty="0" smtClean="0"/>
              <a:t>10</a:t>
            </a:r>
            <a:r>
              <a:rPr lang="zh-CN" altLang="en-US" dirty="0" smtClean="0"/>
              <a:t>、</a:t>
            </a:r>
            <a:r>
              <a:rPr lang="en-US" altLang="zh-CN" dirty="0" smtClean="0"/>
              <a:t>46~51</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pPr algn="ctr"/>
            <a:r>
              <a:rPr lang="en-US" altLang="zh-CN"/>
              <a:t>CIDR </a:t>
            </a:r>
            <a:r>
              <a:rPr lang="zh-CN" altLang="en-US"/>
              <a:t>地址块 </a:t>
            </a:r>
          </a:p>
        </p:txBody>
      </p:sp>
      <p:sp>
        <p:nvSpPr>
          <p:cNvPr id="524291" name="Rectangle 3"/>
          <p:cNvSpPr>
            <a:spLocks noGrp="1" noChangeArrowheads="1"/>
          </p:cNvSpPr>
          <p:nvPr>
            <p:ph idx="1"/>
          </p:nvPr>
        </p:nvSpPr>
        <p:spPr/>
        <p:txBody>
          <a:bodyPr/>
          <a:lstStyle/>
          <a:p>
            <a:pPr algn="just">
              <a:lnSpc>
                <a:spcPct val="100000"/>
              </a:lnSpc>
            </a:pPr>
            <a:r>
              <a:rPr lang="en-US" altLang="zh-CN" sz="2800" dirty="0"/>
              <a:t>CIDR </a:t>
            </a:r>
            <a:r>
              <a:rPr lang="zh-CN" altLang="en-US" sz="2800" dirty="0"/>
              <a:t>把网络前缀都相同的连续的 </a:t>
            </a:r>
            <a:r>
              <a:rPr lang="en-US" altLang="zh-CN" sz="2800" dirty="0"/>
              <a:t>IP </a:t>
            </a:r>
            <a:r>
              <a:rPr lang="zh-CN" altLang="en-US" sz="2800" dirty="0"/>
              <a:t>地址组成“</a:t>
            </a:r>
            <a:r>
              <a:rPr lang="en-US" altLang="zh-CN" sz="2800" dirty="0">
                <a:solidFill>
                  <a:srgbClr val="FF0000"/>
                </a:solidFill>
              </a:rPr>
              <a:t>CIDR </a:t>
            </a:r>
            <a:r>
              <a:rPr lang="zh-CN" altLang="en-US" sz="2800" dirty="0">
                <a:solidFill>
                  <a:srgbClr val="FF0000"/>
                </a:solidFill>
              </a:rPr>
              <a:t>地址块</a:t>
            </a:r>
            <a:r>
              <a:rPr lang="zh-CN" altLang="en-US" sz="2800" dirty="0"/>
              <a:t>”。</a:t>
            </a:r>
            <a:endParaRPr lang="en-US" altLang="zh-CN" sz="2800" dirty="0" smtClean="0"/>
          </a:p>
          <a:p>
            <a:pPr algn="just">
              <a:lnSpc>
                <a:spcPct val="100000"/>
              </a:lnSpc>
            </a:pPr>
            <a:r>
              <a:rPr lang="en-US" altLang="zh-CN" sz="2800" dirty="0" smtClean="0"/>
              <a:t>128.14.32.0/20 </a:t>
            </a:r>
            <a:r>
              <a:rPr lang="zh-CN" altLang="en-US" sz="2800" dirty="0"/>
              <a:t>表示的地址块</a:t>
            </a:r>
            <a:r>
              <a:rPr lang="zh-CN" altLang="en-US" sz="2800" dirty="0">
                <a:solidFill>
                  <a:srgbClr val="0000FF"/>
                </a:solidFill>
              </a:rPr>
              <a:t>共有 </a:t>
            </a:r>
            <a:r>
              <a:rPr lang="en-US" altLang="zh-CN" sz="2800" dirty="0">
                <a:solidFill>
                  <a:srgbClr val="0000FF"/>
                </a:solidFill>
              </a:rPr>
              <a:t>2</a:t>
            </a:r>
            <a:r>
              <a:rPr lang="en-US" altLang="zh-CN" sz="2800" baseline="30000" dirty="0">
                <a:solidFill>
                  <a:srgbClr val="0000FF"/>
                </a:solidFill>
              </a:rPr>
              <a:t>12 </a:t>
            </a:r>
            <a:r>
              <a:rPr lang="zh-CN" altLang="en-US" sz="2800" dirty="0">
                <a:solidFill>
                  <a:srgbClr val="0000FF"/>
                </a:solidFill>
              </a:rPr>
              <a:t>个地址</a:t>
            </a:r>
            <a:r>
              <a:rPr lang="zh-CN" altLang="en-US" sz="2800" dirty="0"/>
              <a:t>（因为</a:t>
            </a:r>
            <a:r>
              <a:rPr lang="zh-CN" altLang="en-US" sz="2800" dirty="0">
                <a:solidFill>
                  <a:srgbClr val="FF0000"/>
                </a:solidFill>
              </a:rPr>
              <a:t>斜线后面的 </a:t>
            </a:r>
            <a:r>
              <a:rPr lang="en-US" altLang="zh-CN" sz="2800" dirty="0">
                <a:solidFill>
                  <a:srgbClr val="FF0000"/>
                </a:solidFill>
              </a:rPr>
              <a:t>20 </a:t>
            </a:r>
            <a:r>
              <a:rPr lang="zh-CN" altLang="en-US" sz="2800" dirty="0">
                <a:solidFill>
                  <a:srgbClr val="FF0000"/>
                </a:solidFill>
              </a:rPr>
              <a:t>是网络前缀的位数</a:t>
            </a:r>
            <a:r>
              <a:rPr lang="zh-CN" altLang="en-US" sz="2800" dirty="0"/>
              <a:t>，所以这个地址的主机号是 </a:t>
            </a:r>
            <a:r>
              <a:rPr lang="en-US" altLang="zh-CN" sz="2800" dirty="0"/>
              <a:t>12 </a:t>
            </a:r>
            <a:r>
              <a:rPr lang="zh-CN" altLang="en-US" sz="2800" dirty="0"/>
              <a:t>位）。</a:t>
            </a:r>
          </a:p>
          <a:p>
            <a:pPr lvl="1" algn="just">
              <a:lnSpc>
                <a:spcPct val="100000"/>
              </a:lnSpc>
            </a:pPr>
            <a:r>
              <a:rPr lang="zh-CN" altLang="en-US" sz="2400" dirty="0"/>
              <a:t>这个地址块的起始地址是 </a:t>
            </a:r>
            <a:r>
              <a:rPr lang="en-US" altLang="zh-CN" sz="2400" dirty="0"/>
              <a:t>128.14.32.0</a:t>
            </a:r>
            <a:r>
              <a:rPr lang="zh-CN" altLang="en-US" sz="2400" dirty="0"/>
              <a:t>。</a:t>
            </a:r>
          </a:p>
          <a:p>
            <a:pPr lvl="1" algn="just">
              <a:lnSpc>
                <a:spcPct val="100000"/>
              </a:lnSpc>
            </a:pPr>
            <a:r>
              <a:rPr lang="zh-CN" altLang="en-US" sz="2400" dirty="0"/>
              <a:t>在不需要指出地址块的起始地址时，也可将这样的地址块简称为“</a:t>
            </a:r>
            <a:r>
              <a:rPr lang="en-US" altLang="zh-CN" sz="2400" dirty="0">
                <a:solidFill>
                  <a:srgbClr val="FF0000"/>
                </a:solidFill>
              </a:rPr>
              <a:t>/20 </a:t>
            </a:r>
            <a:r>
              <a:rPr lang="zh-CN" altLang="en-US" sz="2400" dirty="0">
                <a:solidFill>
                  <a:srgbClr val="FF0000"/>
                </a:solidFill>
              </a:rPr>
              <a:t>地址块</a:t>
            </a:r>
            <a:r>
              <a:rPr lang="zh-CN" altLang="en-US" sz="2400" dirty="0"/>
              <a:t>”。</a:t>
            </a:r>
          </a:p>
          <a:p>
            <a:pPr lvl="1" algn="just">
              <a:lnSpc>
                <a:spcPct val="100000"/>
              </a:lnSpc>
            </a:pPr>
            <a:r>
              <a:rPr lang="en-US" altLang="zh-CN" sz="2400" dirty="0"/>
              <a:t>128.14.32.0/20 </a:t>
            </a:r>
            <a:r>
              <a:rPr lang="zh-CN" altLang="en-US" sz="2400" dirty="0"/>
              <a:t>地址块的最小地址：</a:t>
            </a:r>
            <a:r>
              <a:rPr lang="en-US" altLang="zh-CN" sz="2400" dirty="0"/>
              <a:t>128.14.32.0</a:t>
            </a:r>
          </a:p>
          <a:p>
            <a:pPr lvl="1" algn="just">
              <a:lnSpc>
                <a:spcPct val="100000"/>
              </a:lnSpc>
            </a:pPr>
            <a:r>
              <a:rPr lang="en-US" altLang="zh-CN" sz="2400" dirty="0"/>
              <a:t>128.14.32.0/20 </a:t>
            </a:r>
            <a:r>
              <a:rPr lang="zh-CN" altLang="en-US" sz="2400" dirty="0"/>
              <a:t>地址块的最大地址：</a:t>
            </a:r>
            <a:r>
              <a:rPr lang="en-US" altLang="zh-CN" sz="2400" dirty="0"/>
              <a:t>128.14.47.255</a:t>
            </a:r>
          </a:p>
          <a:p>
            <a:pPr lvl="1" algn="just">
              <a:lnSpc>
                <a:spcPct val="100000"/>
              </a:lnSpc>
            </a:pPr>
            <a:r>
              <a:rPr lang="zh-CN" altLang="en-US" sz="2400" dirty="0">
                <a:solidFill>
                  <a:srgbClr val="0000FF"/>
                </a:solidFill>
              </a:rPr>
              <a:t>全 </a:t>
            </a:r>
            <a:r>
              <a:rPr lang="en-US" altLang="zh-CN" sz="2400" dirty="0">
                <a:solidFill>
                  <a:srgbClr val="0000FF"/>
                </a:solidFill>
              </a:rPr>
              <a:t>0 </a:t>
            </a:r>
            <a:r>
              <a:rPr lang="zh-CN" altLang="en-US" sz="2400" dirty="0">
                <a:solidFill>
                  <a:srgbClr val="0000FF"/>
                </a:solidFill>
              </a:rPr>
              <a:t>和全 </a:t>
            </a:r>
            <a:r>
              <a:rPr lang="en-US" altLang="zh-CN" sz="2400" dirty="0">
                <a:solidFill>
                  <a:srgbClr val="0000FF"/>
                </a:solidFill>
              </a:rPr>
              <a:t>1 </a:t>
            </a:r>
            <a:r>
              <a:rPr lang="zh-CN" altLang="en-US" sz="2400" dirty="0">
                <a:solidFill>
                  <a:srgbClr val="0000FF"/>
                </a:solidFill>
              </a:rPr>
              <a:t>的主机号地址一般不使用。</a:t>
            </a:r>
          </a:p>
        </p:txBody>
      </p:sp>
    </p:spTree>
    <p:extLst>
      <p:ext uri="{BB962C8B-B14F-4D97-AF65-F5344CB8AC3E}">
        <p14:creationId xmlns:p14="http://schemas.microsoft.com/office/powerpoint/2010/main" xmlns="" val="40040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4291">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4291">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4291">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4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Grp="1" noChangeArrowheads="1"/>
          </p:cNvSpPr>
          <p:nvPr>
            <p:ph type="title" idx="4294967295"/>
          </p:nvPr>
        </p:nvSpPr>
        <p:spPr>
          <a:xfrm>
            <a:off x="488504" y="44624"/>
            <a:ext cx="9066212" cy="648072"/>
          </a:xfrm>
          <a:solidFill>
            <a:srgbClr val="FFFF66"/>
          </a:solidFill>
          <a:ln>
            <a:solidFill>
              <a:srgbClr val="000099"/>
            </a:solidFill>
          </a:ln>
        </p:spPr>
        <p:txBody>
          <a:bodyPr/>
          <a:lstStyle/>
          <a:p>
            <a:pPr algn="ctr"/>
            <a:r>
              <a:rPr lang="en-US" altLang="zh-CN" sz="3600" dirty="0">
                <a:solidFill>
                  <a:srgbClr val="000099"/>
                </a:solidFill>
              </a:rPr>
              <a:t>128.14.32.0/20 </a:t>
            </a:r>
            <a:r>
              <a:rPr lang="zh-CN" altLang="en-US" sz="3600" dirty="0">
                <a:solidFill>
                  <a:srgbClr val="000099"/>
                </a:solidFill>
              </a:rPr>
              <a:t>表示的地址（</a:t>
            </a:r>
            <a:r>
              <a:rPr lang="en-US" altLang="zh-CN" sz="3600" dirty="0" smtClean="0">
                <a:solidFill>
                  <a:srgbClr val="000099"/>
                </a:solidFill>
              </a:rPr>
              <a:t>2</a:t>
            </a:r>
            <a:r>
              <a:rPr lang="en-US" altLang="zh-CN" sz="3600" baseline="30000" dirty="0" smtClean="0">
                <a:solidFill>
                  <a:srgbClr val="000099"/>
                </a:solidFill>
              </a:rPr>
              <a:t>12</a:t>
            </a:r>
            <a:r>
              <a:rPr lang="en-US" altLang="zh-CN" sz="3600" dirty="0" smtClean="0">
                <a:solidFill>
                  <a:srgbClr val="000099"/>
                </a:solidFill>
              </a:rPr>
              <a:t> </a:t>
            </a:r>
            <a:r>
              <a:rPr lang="zh-CN" altLang="en-US" sz="3600" dirty="0" smtClean="0">
                <a:solidFill>
                  <a:srgbClr val="000099"/>
                </a:solidFill>
              </a:rPr>
              <a:t>个</a:t>
            </a:r>
            <a:r>
              <a:rPr lang="zh-CN" altLang="en-US" sz="3600" dirty="0">
                <a:solidFill>
                  <a:srgbClr val="000099"/>
                </a:solidFill>
              </a:rPr>
              <a:t>地址）</a:t>
            </a:r>
          </a:p>
        </p:txBody>
      </p:sp>
      <p:sp>
        <p:nvSpPr>
          <p:cNvPr id="1429507" name="Text Box 3"/>
          <p:cNvSpPr txBox="1">
            <a:spLocks noChangeArrowheads="1"/>
          </p:cNvSpPr>
          <p:nvPr/>
        </p:nvSpPr>
        <p:spPr bwMode="auto">
          <a:xfrm>
            <a:off x="2221971" y="876300"/>
            <a:ext cx="6979501" cy="5693866"/>
          </a:xfrm>
          <a:prstGeom prst="rect">
            <a:avLst/>
          </a:prstGeom>
          <a:solidFill>
            <a:srgbClr val="CCFFFF"/>
          </a:solidFill>
          <a:ln w="9525">
            <a:solidFill>
              <a:schemeClr val="tx2"/>
            </a:solidFill>
            <a:miter lim="800000"/>
            <a:headEnd/>
            <a:tailEnd/>
          </a:ln>
          <a:effectLst/>
          <a:extLst/>
        </p:spPr>
        <p:txBody>
          <a:bodyPr wrap="square">
            <a:spAutoFit/>
          </a:bodyPr>
          <a:lstStyle/>
          <a:p>
            <a:r>
              <a:rPr kumimoji="0" lang="en-US" altLang="zh-CN" sz="2800" b="1" dirty="0">
                <a:solidFill>
                  <a:srgbClr val="FF0000"/>
                </a:solidFill>
                <a:latin typeface="+mn-lt"/>
                <a:ea typeface="黑体" pitchFamily="2" charset="-122"/>
              </a:rPr>
              <a:t>10000000 00001110 </a:t>
            </a:r>
            <a:r>
              <a:rPr kumimoji="0" lang="en-US" altLang="zh-CN" sz="2800" b="1" dirty="0" smtClean="0">
                <a:solidFill>
                  <a:srgbClr val="FF0000"/>
                </a:solidFill>
                <a:latin typeface="+mn-lt"/>
                <a:ea typeface="黑体" pitchFamily="2" charset="-122"/>
              </a:rPr>
              <a:t>0010</a:t>
            </a:r>
            <a:r>
              <a:rPr lang="en-US" altLang="zh-CN" sz="2800" b="1" dirty="0" smtClean="0">
                <a:solidFill>
                  <a:srgbClr val="0000CC"/>
                </a:solidFill>
                <a:ea typeface="黑体" pitchFamily="2" charset="-122"/>
              </a:rPr>
              <a:t>00</a:t>
            </a:r>
            <a:r>
              <a:rPr kumimoji="0" lang="en-US" altLang="zh-CN" sz="2800" b="1" dirty="0" smtClean="0">
                <a:solidFill>
                  <a:srgbClr val="0000CC"/>
                </a:solidFill>
                <a:latin typeface="+mn-lt"/>
                <a:ea typeface="黑体" pitchFamily="2" charset="-122"/>
              </a:rPr>
              <a:t>00 </a:t>
            </a:r>
            <a:r>
              <a:rPr kumimoji="0" lang="en-US" altLang="zh-CN" sz="2800" b="1" dirty="0">
                <a:solidFill>
                  <a:srgbClr val="0000CC"/>
                </a:solidFill>
                <a:latin typeface="+mn-lt"/>
                <a:ea typeface="黑体" pitchFamily="2" charset="-122"/>
              </a:rPr>
              <a:t>00000000</a:t>
            </a:r>
          </a:p>
          <a:p>
            <a:r>
              <a:rPr lang="en-US" altLang="zh-CN" sz="2800" b="1" dirty="0">
                <a:solidFill>
                  <a:srgbClr val="FF0000"/>
                </a:solidFill>
                <a:latin typeface="+mn-lt"/>
                <a:ea typeface="黑体" pitchFamily="2" charset="-122"/>
              </a:rPr>
              <a:t>10000000 00001110 </a:t>
            </a:r>
            <a:r>
              <a:rPr lang="en-US" altLang="zh-CN" sz="2800" b="1" dirty="0" smtClean="0">
                <a:solidFill>
                  <a:srgbClr val="FF0000"/>
                </a:solidFill>
                <a:latin typeface="+mn-lt"/>
                <a:ea typeface="黑体" pitchFamily="2" charset="-122"/>
              </a:rPr>
              <a:t>001</a:t>
            </a:r>
            <a:r>
              <a:rPr kumimoji="0" lang="en-US" altLang="zh-CN" sz="2800" b="1" dirty="0" smtClean="0">
                <a:solidFill>
                  <a:srgbClr val="FF0000"/>
                </a:solidFill>
                <a:latin typeface="+mn-lt"/>
                <a:ea typeface="黑体" pitchFamily="2" charset="-122"/>
              </a:rPr>
              <a:t>0</a:t>
            </a:r>
            <a:r>
              <a:rPr lang="en-US" altLang="zh-CN" sz="2800" b="1" dirty="0" smtClean="0">
                <a:solidFill>
                  <a:srgbClr val="0000CC"/>
                </a:solidFill>
                <a:ea typeface="黑体" pitchFamily="2" charset="-122"/>
              </a:rPr>
              <a:t>00</a:t>
            </a:r>
            <a:r>
              <a:rPr kumimoji="0" lang="en-US" altLang="zh-CN" sz="2800" b="1" dirty="0" smtClean="0">
                <a:solidFill>
                  <a:srgbClr val="0000CC"/>
                </a:solidFill>
                <a:latin typeface="+mn-lt"/>
                <a:ea typeface="黑体" pitchFamily="2" charset="-122"/>
              </a:rPr>
              <a:t>00 </a:t>
            </a:r>
            <a:r>
              <a:rPr kumimoji="0" lang="en-US" altLang="zh-CN" sz="2800" b="1" dirty="0">
                <a:solidFill>
                  <a:srgbClr val="0000CC"/>
                </a:solidFill>
                <a:latin typeface="+mn-lt"/>
                <a:ea typeface="黑体" pitchFamily="2" charset="-122"/>
              </a:rPr>
              <a:t>00000001</a:t>
            </a:r>
          </a:p>
          <a:p>
            <a:r>
              <a:rPr kumimoji="0" lang="en-US" altLang="zh-CN" sz="2800" b="1" dirty="0">
                <a:solidFill>
                  <a:srgbClr val="FF0000"/>
                </a:solidFill>
                <a:latin typeface="+mn-lt"/>
                <a:ea typeface="黑体" pitchFamily="2" charset="-122"/>
              </a:rPr>
              <a:t>10000000 00001110 </a:t>
            </a:r>
            <a:r>
              <a:rPr kumimoji="0" lang="en-US" altLang="zh-CN" sz="2800" b="1" dirty="0" smtClean="0">
                <a:solidFill>
                  <a:srgbClr val="FF0000"/>
                </a:solidFill>
                <a:latin typeface="+mn-lt"/>
                <a:ea typeface="黑体" pitchFamily="2" charset="-122"/>
              </a:rPr>
              <a:t>0010</a:t>
            </a:r>
            <a:r>
              <a:rPr lang="en-US" altLang="zh-CN" sz="2800" b="1" dirty="0" smtClean="0">
                <a:solidFill>
                  <a:srgbClr val="0000CC"/>
                </a:solidFill>
                <a:ea typeface="黑体" pitchFamily="2" charset="-122"/>
              </a:rPr>
              <a:t>00</a:t>
            </a:r>
            <a:r>
              <a:rPr kumimoji="0" lang="en-US" altLang="zh-CN" sz="2800" b="1" dirty="0" smtClean="0">
                <a:solidFill>
                  <a:srgbClr val="0000CC"/>
                </a:solidFill>
                <a:latin typeface="+mn-lt"/>
                <a:ea typeface="黑体" pitchFamily="2" charset="-122"/>
              </a:rPr>
              <a:t>00 </a:t>
            </a:r>
            <a:r>
              <a:rPr kumimoji="0" lang="en-US" altLang="zh-CN" sz="2800" b="1" dirty="0">
                <a:solidFill>
                  <a:srgbClr val="0000CC"/>
                </a:solidFill>
                <a:latin typeface="+mn-lt"/>
                <a:ea typeface="黑体" pitchFamily="2" charset="-122"/>
              </a:rPr>
              <a:t>00000010</a:t>
            </a:r>
          </a:p>
          <a:p>
            <a:r>
              <a:rPr kumimoji="0" lang="en-US" altLang="zh-CN" sz="2800" b="1" dirty="0">
                <a:solidFill>
                  <a:srgbClr val="FF0000"/>
                </a:solidFill>
                <a:latin typeface="+mn-lt"/>
                <a:ea typeface="黑体" pitchFamily="2" charset="-122"/>
              </a:rPr>
              <a:t>10000000 00001110 </a:t>
            </a:r>
            <a:r>
              <a:rPr kumimoji="0" lang="en-US" altLang="zh-CN" sz="2800" b="1" dirty="0" smtClean="0">
                <a:solidFill>
                  <a:srgbClr val="FF0000"/>
                </a:solidFill>
                <a:latin typeface="+mn-lt"/>
                <a:ea typeface="黑体" pitchFamily="2" charset="-122"/>
              </a:rPr>
              <a:t>0010</a:t>
            </a:r>
            <a:r>
              <a:rPr lang="en-US" altLang="zh-CN" sz="2800" b="1" dirty="0" smtClean="0">
                <a:solidFill>
                  <a:srgbClr val="0000CC"/>
                </a:solidFill>
                <a:ea typeface="黑体" pitchFamily="2" charset="-122"/>
              </a:rPr>
              <a:t>00</a:t>
            </a:r>
            <a:r>
              <a:rPr kumimoji="0" lang="en-US" altLang="zh-CN" sz="2800" b="1" dirty="0" smtClean="0">
                <a:solidFill>
                  <a:srgbClr val="0000CC"/>
                </a:solidFill>
                <a:latin typeface="+mn-lt"/>
                <a:ea typeface="黑体" pitchFamily="2" charset="-122"/>
              </a:rPr>
              <a:t>00 </a:t>
            </a:r>
            <a:r>
              <a:rPr kumimoji="0" lang="en-US" altLang="zh-CN" sz="2800" b="1" dirty="0">
                <a:solidFill>
                  <a:srgbClr val="0000CC"/>
                </a:solidFill>
                <a:latin typeface="+mn-lt"/>
                <a:ea typeface="黑体" pitchFamily="2" charset="-122"/>
              </a:rPr>
              <a:t>00000011</a:t>
            </a:r>
          </a:p>
          <a:p>
            <a:r>
              <a:rPr kumimoji="0" lang="en-US" altLang="zh-CN" sz="2800" b="1" dirty="0">
                <a:solidFill>
                  <a:srgbClr val="FF0000"/>
                </a:solidFill>
                <a:latin typeface="+mn-lt"/>
                <a:ea typeface="黑体" pitchFamily="2" charset="-122"/>
              </a:rPr>
              <a:t>10000000 00001110 </a:t>
            </a:r>
            <a:r>
              <a:rPr kumimoji="0" lang="en-US" altLang="zh-CN" sz="2800" b="1" dirty="0" smtClean="0">
                <a:solidFill>
                  <a:srgbClr val="FF0000"/>
                </a:solidFill>
                <a:latin typeface="+mn-lt"/>
                <a:ea typeface="黑体" pitchFamily="2" charset="-122"/>
              </a:rPr>
              <a:t>0010</a:t>
            </a:r>
            <a:r>
              <a:rPr lang="en-US" altLang="zh-CN" sz="2800" b="1" dirty="0" smtClean="0">
                <a:solidFill>
                  <a:srgbClr val="0000CC"/>
                </a:solidFill>
                <a:ea typeface="黑体" pitchFamily="2" charset="-122"/>
              </a:rPr>
              <a:t>00</a:t>
            </a:r>
            <a:r>
              <a:rPr kumimoji="0" lang="en-US" altLang="zh-CN" sz="2800" b="1" dirty="0" smtClean="0">
                <a:solidFill>
                  <a:srgbClr val="0000CC"/>
                </a:solidFill>
                <a:latin typeface="+mn-lt"/>
                <a:ea typeface="黑体" pitchFamily="2" charset="-122"/>
              </a:rPr>
              <a:t>00 </a:t>
            </a:r>
            <a:r>
              <a:rPr kumimoji="0" lang="en-US" altLang="zh-CN" sz="2800" b="1" dirty="0">
                <a:solidFill>
                  <a:srgbClr val="0000CC"/>
                </a:solidFill>
                <a:latin typeface="+mn-lt"/>
                <a:ea typeface="黑体" pitchFamily="2" charset="-122"/>
              </a:rPr>
              <a:t>00000100</a:t>
            </a:r>
          </a:p>
          <a:p>
            <a:r>
              <a:rPr kumimoji="0" lang="en-US" altLang="zh-CN" sz="2800" b="1" dirty="0">
                <a:solidFill>
                  <a:srgbClr val="FF0000"/>
                </a:solidFill>
                <a:latin typeface="+mn-lt"/>
                <a:ea typeface="黑体" pitchFamily="2" charset="-122"/>
              </a:rPr>
              <a:t>10000000 00001110 </a:t>
            </a:r>
            <a:r>
              <a:rPr kumimoji="0" lang="en-US" altLang="zh-CN" sz="2800" b="1" dirty="0" smtClean="0">
                <a:solidFill>
                  <a:srgbClr val="FF0000"/>
                </a:solidFill>
                <a:latin typeface="+mn-lt"/>
                <a:ea typeface="黑体" pitchFamily="2" charset="-122"/>
              </a:rPr>
              <a:t>0010</a:t>
            </a:r>
            <a:r>
              <a:rPr lang="en-US" altLang="zh-CN" sz="2800" b="1" dirty="0" smtClean="0">
                <a:solidFill>
                  <a:srgbClr val="0000CC"/>
                </a:solidFill>
                <a:ea typeface="黑体" pitchFamily="2" charset="-122"/>
              </a:rPr>
              <a:t>00</a:t>
            </a:r>
            <a:r>
              <a:rPr kumimoji="0" lang="en-US" altLang="zh-CN" sz="2800" b="1" dirty="0" smtClean="0">
                <a:solidFill>
                  <a:srgbClr val="0000CC"/>
                </a:solidFill>
                <a:latin typeface="+mn-lt"/>
                <a:ea typeface="黑体" pitchFamily="2" charset="-122"/>
              </a:rPr>
              <a:t>00 </a:t>
            </a:r>
            <a:r>
              <a:rPr kumimoji="0" lang="en-US" altLang="zh-CN" sz="2800" b="1" dirty="0">
                <a:solidFill>
                  <a:srgbClr val="0000CC"/>
                </a:solidFill>
                <a:latin typeface="+mn-lt"/>
                <a:ea typeface="黑体" pitchFamily="2" charset="-122"/>
              </a:rPr>
              <a:t>00000101</a:t>
            </a:r>
          </a:p>
          <a:p>
            <a:endParaRPr kumimoji="0" lang="en-US" altLang="zh-CN" sz="2800" b="1" dirty="0">
              <a:solidFill>
                <a:srgbClr val="0000CC"/>
              </a:solidFill>
              <a:latin typeface="+mn-lt"/>
              <a:ea typeface="黑体" pitchFamily="2" charset="-122"/>
            </a:endParaRPr>
          </a:p>
          <a:p>
            <a:endParaRPr kumimoji="0" lang="en-US" altLang="zh-CN" sz="2800" b="1" dirty="0">
              <a:solidFill>
                <a:srgbClr val="0000CC"/>
              </a:solidFill>
              <a:latin typeface="+mn-lt"/>
              <a:ea typeface="黑体" pitchFamily="2" charset="-122"/>
            </a:endParaRPr>
          </a:p>
          <a:p>
            <a:r>
              <a:rPr kumimoji="0" lang="en-US" altLang="zh-CN" sz="2800" b="1" dirty="0">
                <a:solidFill>
                  <a:srgbClr val="FF0000"/>
                </a:solidFill>
                <a:latin typeface="+mn-lt"/>
                <a:ea typeface="黑体" pitchFamily="2" charset="-122"/>
              </a:rPr>
              <a:t>10000000 00001110 </a:t>
            </a:r>
            <a:r>
              <a:rPr kumimoji="0" lang="en-US" altLang="zh-CN" sz="2800" b="1" dirty="0" smtClean="0">
                <a:solidFill>
                  <a:srgbClr val="FF0000"/>
                </a:solidFill>
                <a:latin typeface="+mn-lt"/>
                <a:ea typeface="黑体" pitchFamily="2" charset="-122"/>
              </a:rPr>
              <a:t>0010</a:t>
            </a:r>
            <a:r>
              <a:rPr lang="en-US" altLang="zh-CN" sz="2800" b="1" dirty="0" smtClean="0">
                <a:solidFill>
                  <a:srgbClr val="0000CC"/>
                </a:solidFill>
                <a:ea typeface="黑体" pitchFamily="2" charset="-122"/>
              </a:rPr>
              <a:t>11</a:t>
            </a:r>
            <a:r>
              <a:rPr kumimoji="0" lang="en-US" altLang="zh-CN" sz="2800" b="1" dirty="0" smtClean="0">
                <a:solidFill>
                  <a:srgbClr val="0000CC"/>
                </a:solidFill>
                <a:latin typeface="+mn-lt"/>
                <a:ea typeface="黑体" pitchFamily="2" charset="-122"/>
              </a:rPr>
              <a:t>11 </a:t>
            </a:r>
            <a:r>
              <a:rPr kumimoji="0" lang="en-US" altLang="zh-CN" sz="2800" b="1" dirty="0">
                <a:solidFill>
                  <a:srgbClr val="0000CC"/>
                </a:solidFill>
                <a:latin typeface="+mn-lt"/>
                <a:ea typeface="黑体" pitchFamily="2" charset="-122"/>
              </a:rPr>
              <a:t>11111011</a:t>
            </a:r>
          </a:p>
          <a:p>
            <a:r>
              <a:rPr kumimoji="0" lang="en-US" altLang="zh-CN" sz="2800" b="1" dirty="0">
                <a:solidFill>
                  <a:srgbClr val="FF0000"/>
                </a:solidFill>
                <a:latin typeface="+mn-lt"/>
                <a:ea typeface="黑体" pitchFamily="2" charset="-122"/>
              </a:rPr>
              <a:t>10000000 00001110 </a:t>
            </a:r>
            <a:r>
              <a:rPr kumimoji="0" lang="en-US" altLang="zh-CN" sz="2800" b="1" dirty="0" smtClean="0">
                <a:solidFill>
                  <a:srgbClr val="FF0000"/>
                </a:solidFill>
                <a:latin typeface="+mn-lt"/>
                <a:ea typeface="黑体" pitchFamily="2" charset="-122"/>
              </a:rPr>
              <a:t>0010</a:t>
            </a:r>
            <a:r>
              <a:rPr lang="en-US" altLang="zh-CN" sz="2800" b="1" dirty="0" smtClean="0">
                <a:solidFill>
                  <a:srgbClr val="0000CC"/>
                </a:solidFill>
                <a:ea typeface="黑体" pitchFamily="2" charset="-122"/>
              </a:rPr>
              <a:t>11</a:t>
            </a:r>
            <a:r>
              <a:rPr kumimoji="0" lang="en-US" altLang="zh-CN" sz="2800" b="1" dirty="0" smtClean="0">
                <a:solidFill>
                  <a:srgbClr val="0000CC"/>
                </a:solidFill>
                <a:latin typeface="+mn-lt"/>
                <a:ea typeface="黑体" pitchFamily="2" charset="-122"/>
              </a:rPr>
              <a:t>11 </a:t>
            </a:r>
            <a:r>
              <a:rPr kumimoji="0" lang="en-US" altLang="zh-CN" sz="2800" b="1" dirty="0">
                <a:solidFill>
                  <a:srgbClr val="0000CC"/>
                </a:solidFill>
                <a:latin typeface="+mn-lt"/>
                <a:ea typeface="黑体" pitchFamily="2" charset="-122"/>
              </a:rPr>
              <a:t>11111100</a:t>
            </a:r>
          </a:p>
          <a:p>
            <a:r>
              <a:rPr kumimoji="0" lang="en-US" altLang="zh-CN" sz="2800" b="1" dirty="0">
                <a:solidFill>
                  <a:srgbClr val="FF0000"/>
                </a:solidFill>
                <a:latin typeface="+mn-lt"/>
                <a:ea typeface="黑体" pitchFamily="2" charset="-122"/>
              </a:rPr>
              <a:t>10000000 00001110 </a:t>
            </a:r>
            <a:r>
              <a:rPr kumimoji="0" lang="en-US" altLang="zh-CN" sz="2800" b="1" dirty="0" smtClean="0">
                <a:solidFill>
                  <a:srgbClr val="FF0000"/>
                </a:solidFill>
                <a:latin typeface="+mn-lt"/>
                <a:ea typeface="黑体" pitchFamily="2" charset="-122"/>
              </a:rPr>
              <a:t>0010</a:t>
            </a:r>
            <a:r>
              <a:rPr lang="en-US" altLang="zh-CN" sz="2800" b="1" dirty="0" smtClean="0">
                <a:solidFill>
                  <a:srgbClr val="0000CC"/>
                </a:solidFill>
                <a:ea typeface="黑体" pitchFamily="2" charset="-122"/>
              </a:rPr>
              <a:t>11</a:t>
            </a:r>
            <a:r>
              <a:rPr kumimoji="0" lang="en-US" altLang="zh-CN" sz="2800" b="1" dirty="0" smtClean="0">
                <a:solidFill>
                  <a:srgbClr val="0000CC"/>
                </a:solidFill>
                <a:latin typeface="+mn-lt"/>
                <a:ea typeface="黑体" pitchFamily="2" charset="-122"/>
              </a:rPr>
              <a:t>11 </a:t>
            </a:r>
            <a:r>
              <a:rPr kumimoji="0" lang="en-US" altLang="zh-CN" sz="2800" b="1" dirty="0">
                <a:solidFill>
                  <a:srgbClr val="0000CC"/>
                </a:solidFill>
                <a:latin typeface="+mn-lt"/>
                <a:ea typeface="黑体" pitchFamily="2" charset="-122"/>
              </a:rPr>
              <a:t>11111101</a:t>
            </a:r>
          </a:p>
          <a:p>
            <a:r>
              <a:rPr kumimoji="0" lang="en-US" altLang="zh-CN" sz="2800" b="1" dirty="0">
                <a:solidFill>
                  <a:srgbClr val="FF0000"/>
                </a:solidFill>
                <a:latin typeface="+mn-lt"/>
                <a:ea typeface="黑体" pitchFamily="2" charset="-122"/>
              </a:rPr>
              <a:t>10000000 00001110 </a:t>
            </a:r>
            <a:r>
              <a:rPr kumimoji="0" lang="en-US" altLang="zh-CN" sz="2800" b="1" dirty="0" smtClean="0">
                <a:solidFill>
                  <a:srgbClr val="FF0000"/>
                </a:solidFill>
                <a:latin typeface="+mn-lt"/>
                <a:ea typeface="黑体" pitchFamily="2" charset="-122"/>
              </a:rPr>
              <a:t>0010</a:t>
            </a:r>
            <a:r>
              <a:rPr lang="en-US" altLang="zh-CN" sz="2800" b="1" dirty="0" smtClean="0">
                <a:solidFill>
                  <a:srgbClr val="0000CC"/>
                </a:solidFill>
                <a:ea typeface="黑体" pitchFamily="2" charset="-122"/>
              </a:rPr>
              <a:t>11</a:t>
            </a:r>
            <a:r>
              <a:rPr kumimoji="0" lang="en-US" altLang="zh-CN" sz="2800" b="1" dirty="0" smtClean="0">
                <a:solidFill>
                  <a:srgbClr val="0000CC"/>
                </a:solidFill>
                <a:latin typeface="+mn-lt"/>
                <a:ea typeface="黑体" pitchFamily="2" charset="-122"/>
              </a:rPr>
              <a:t>11 </a:t>
            </a:r>
            <a:r>
              <a:rPr kumimoji="0" lang="en-US" altLang="zh-CN" sz="2800" b="1" dirty="0">
                <a:solidFill>
                  <a:srgbClr val="0000CC"/>
                </a:solidFill>
                <a:latin typeface="+mn-lt"/>
                <a:ea typeface="黑体" pitchFamily="2" charset="-122"/>
              </a:rPr>
              <a:t>11111110</a:t>
            </a:r>
          </a:p>
          <a:p>
            <a:r>
              <a:rPr kumimoji="0" lang="en-US" altLang="zh-CN" sz="2800" b="1" dirty="0">
                <a:solidFill>
                  <a:srgbClr val="FF0000"/>
                </a:solidFill>
                <a:latin typeface="+mn-lt"/>
                <a:ea typeface="黑体" pitchFamily="2" charset="-122"/>
              </a:rPr>
              <a:t>10000000 00001110 </a:t>
            </a:r>
            <a:r>
              <a:rPr kumimoji="0" lang="en-US" altLang="zh-CN" sz="2800" b="1" dirty="0" smtClean="0">
                <a:solidFill>
                  <a:srgbClr val="FF0000"/>
                </a:solidFill>
                <a:latin typeface="+mn-lt"/>
                <a:ea typeface="黑体" pitchFamily="2" charset="-122"/>
              </a:rPr>
              <a:t>0010</a:t>
            </a:r>
            <a:r>
              <a:rPr lang="en-US" altLang="zh-CN" sz="2800" b="1" dirty="0" smtClean="0">
                <a:solidFill>
                  <a:srgbClr val="0000CC"/>
                </a:solidFill>
                <a:ea typeface="黑体" pitchFamily="2" charset="-122"/>
              </a:rPr>
              <a:t>11</a:t>
            </a:r>
            <a:r>
              <a:rPr kumimoji="0" lang="en-US" altLang="zh-CN" sz="2800" b="1" dirty="0" smtClean="0">
                <a:solidFill>
                  <a:srgbClr val="0000CC"/>
                </a:solidFill>
                <a:latin typeface="+mn-lt"/>
                <a:ea typeface="黑体" pitchFamily="2" charset="-122"/>
              </a:rPr>
              <a:t>11 </a:t>
            </a:r>
            <a:r>
              <a:rPr kumimoji="0" lang="en-US" altLang="zh-CN" sz="2800" b="1" dirty="0">
                <a:solidFill>
                  <a:srgbClr val="0000CC"/>
                </a:solidFill>
                <a:latin typeface="+mn-lt"/>
                <a:ea typeface="黑体" pitchFamily="2" charset="-122"/>
              </a:rPr>
              <a:t>11111111</a:t>
            </a:r>
          </a:p>
        </p:txBody>
      </p:sp>
      <p:sp>
        <p:nvSpPr>
          <p:cNvPr id="1429508" name="Text Box 4"/>
          <p:cNvSpPr txBox="1">
            <a:spLocks noChangeArrowheads="1"/>
          </p:cNvSpPr>
          <p:nvPr/>
        </p:nvSpPr>
        <p:spPr bwMode="auto">
          <a:xfrm>
            <a:off x="7371027" y="3162300"/>
            <a:ext cx="877163"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en-US" altLang="zh-CN" sz="5400">
                <a:solidFill>
                  <a:srgbClr val="0000CC"/>
                </a:solidFill>
                <a:sym typeface="Symbol" pitchFamily="18" charset="2"/>
              </a:rPr>
              <a:t></a:t>
            </a:r>
          </a:p>
        </p:txBody>
      </p:sp>
      <p:sp>
        <p:nvSpPr>
          <p:cNvPr id="1429509" name="Text Box 5"/>
          <p:cNvSpPr txBox="1">
            <a:spLocks noChangeArrowheads="1"/>
          </p:cNvSpPr>
          <p:nvPr/>
        </p:nvSpPr>
        <p:spPr bwMode="auto">
          <a:xfrm>
            <a:off x="4017433" y="3162300"/>
            <a:ext cx="877163"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en-US" altLang="zh-CN" sz="5400" dirty="0">
                <a:solidFill>
                  <a:srgbClr val="0000CC"/>
                </a:solidFill>
                <a:sym typeface="Symbol" pitchFamily="18" charset="2"/>
              </a:rPr>
              <a:t></a:t>
            </a:r>
          </a:p>
        </p:txBody>
      </p:sp>
      <p:sp>
        <p:nvSpPr>
          <p:cNvPr id="1429510" name="Rectangle 6"/>
          <p:cNvSpPr>
            <a:spLocks noChangeArrowheads="1"/>
          </p:cNvSpPr>
          <p:nvPr/>
        </p:nvSpPr>
        <p:spPr bwMode="auto">
          <a:xfrm>
            <a:off x="2216696" y="908051"/>
            <a:ext cx="4248472" cy="5616575"/>
          </a:xfrm>
          <a:prstGeom prst="rect">
            <a:avLst/>
          </a:prstGeom>
          <a:noFill/>
          <a:ln w="2857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29511" name="Text Box 7"/>
          <p:cNvSpPr txBox="1">
            <a:spLocks noChangeArrowheads="1"/>
          </p:cNvSpPr>
          <p:nvPr/>
        </p:nvSpPr>
        <p:spPr bwMode="auto">
          <a:xfrm>
            <a:off x="451723" y="2636912"/>
            <a:ext cx="1620957" cy="2074414"/>
          </a:xfrm>
          <a:prstGeom prst="rect">
            <a:avLst/>
          </a:prstGeom>
          <a:noFill/>
          <a:ln w="9525">
            <a:solidFill>
              <a:srgbClr val="33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15000"/>
              </a:lnSpc>
            </a:pPr>
            <a:r>
              <a:rPr kumimoji="0" lang="zh-CN" altLang="en-US" sz="2800" b="1">
                <a:solidFill>
                  <a:srgbClr val="0000CC"/>
                </a:solidFill>
                <a:latin typeface="+mn-lt"/>
                <a:ea typeface="黑体" pitchFamily="2" charset="-122"/>
              </a:rPr>
              <a:t>所有地址</a:t>
            </a:r>
          </a:p>
          <a:p>
            <a:pPr algn="ctr">
              <a:lnSpc>
                <a:spcPct val="115000"/>
              </a:lnSpc>
            </a:pPr>
            <a:r>
              <a:rPr kumimoji="0" lang="zh-CN" altLang="en-US" sz="2800" b="1">
                <a:solidFill>
                  <a:srgbClr val="0000CC"/>
                </a:solidFill>
                <a:latin typeface="+mn-lt"/>
                <a:ea typeface="黑体" pitchFamily="2" charset="-122"/>
              </a:rPr>
              <a:t>的 </a:t>
            </a:r>
            <a:r>
              <a:rPr kumimoji="0" lang="en-US" altLang="zh-CN" sz="2800" b="1">
                <a:solidFill>
                  <a:srgbClr val="0000CC"/>
                </a:solidFill>
                <a:latin typeface="+mn-lt"/>
                <a:ea typeface="黑体" pitchFamily="2" charset="-122"/>
              </a:rPr>
              <a:t>20 </a:t>
            </a:r>
            <a:r>
              <a:rPr kumimoji="0" lang="zh-CN" altLang="en-US" sz="2800" b="1">
                <a:solidFill>
                  <a:srgbClr val="0000CC"/>
                </a:solidFill>
                <a:latin typeface="+mn-lt"/>
                <a:ea typeface="黑体" pitchFamily="2" charset="-122"/>
              </a:rPr>
              <a:t>位</a:t>
            </a:r>
          </a:p>
          <a:p>
            <a:pPr algn="ctr">
              <a:lnSpc>
                <a:spcPct val="115000"/>
              </a:lnSpc>
            </a:pPr>
            <a:r>
              <a:rPr kumimoji="0" lang="zh-CN" altLang="en-US" sz="2800" b="1">
                <a:solidFill>
                  <a:srgbClr val="0000CC"/>
                </a:solidFill>
                <a:latin typeface="+mn-lt"/>
                <a:ea typeface="黑体" pitchFamily="2" charset="-122"/>
              </a:rPr>
              <a:t>前缀都是</a:t>
            </a:r>
          </a:p>
          <a:p>
            <a:pPr algn="ctr">
              <a:lnSpc>
                <a:spcPct val="115000"/>
              </a:lnSpc>
            </a:pPr>
            <a:r>
              <a:rPr kumimoji="0" lang="zh-CN" altLang="en-US" sz="2800" b="1">
                <a:solidFill>
                  <a:srgbClr val="0000CC"/>
                </a:solidFill>
                <a:latin typeface="+mn-lt"/>
                <a:ea typeface="黑体" pitchFamily="2" charset="-122"/>
              </a:rPr>
              <a:t>一样的</a:t>
            </a:r>
          </a:p>
        </p:txBody>
      </p:sp>
      <p:grpSp>
        <p:nvGrpSpPr>
          <p:cNvPr id="1429512" name="Group 8"/>
          <p:cNvGrpSpPr>
            <a:grpSpLocks/>
          </p:cNvGrpSpPr>
          <p:nvPr/>
        </p:nvGrpSpPr>
        <p:grpSpPr bwMode="auto">
          <a:xfrm>
            <a:off x="272098" y="879475"/>
            <a:ext cx="1958844" cy="461962"/>
            <a:chOff x="251" y="554"/>
            <a:chExt cx="1139" cy="291"/>
          </a:xfrm>
        </p:grpSpPr>
        <p:sp>
          <p:nvSpPr>
            <p:cNvPr id="1429513" name="Text Box 9"/>
            <p:cNvSpPr txBox="1">
              <a:spLocks noChangeArrowheads="1"/>
            </p:cNvSpPr>
            <p:nvPr/>
          </p:nvSpPr>
          <p:spPr bwMode="auto">
            <a:xfrm>
              <a:off x="251" y="554"/>
              <a:ext cx="82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400" b="1" dirty="0">
                  <a:solidFill>
                    <a:srgbClr val="C00000"/>
                  </a:solidFill>
                  <a:latin typeface="+mn-lt"/>
                  <a:ea typeface="黑体" pitchFamily="2" charset="-122"/>
                </a:rPr>
                <a:t>最小地址</a:t>
              </a:r>
            </a:p>
          </p:txBody>
        </p:sp>
        <p:sp>
          <p:nvSpPr>
            <p:cNvPr id="1429514" name="AutoShape 10"/>
            <p:cNvSpPr>
              <a:spLocks noChangeArrowheads="1"/>
            </p:cNvSpPr>
            <p:nvPr/>
          </p:nvSpPr>
          <p:spPr bwMode="auto">
            <a:xfrm>
              <a:off x="1078" y="656"/>
              <a:ext cx="312" cy="110"/>
            </a:xfrm>
            <a:prstGeom prst="rightArrow">
              <a:avLst>
                <a:gd name="adj1" fmla="val 50000"/>
                <a:gd name="adj2" fmla="val 86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429515" name="Group 11"/>
          <p:cNvGrpSpPr>
            <a:grpSpLocks/>
          </p:cNvGrpSpPr>
          <p:nvPr/>
        </p:nvGrpSpPr>
        <p:grpSpPr bwMode="auto">
          <a:xfrm>
            <a:off x="234262" y="6021387"/>
            <a:ext cx="1965723" cy="461962"/>
            <a:chOff x="229" y="3793"/>
            <a:chExt cx="1143" cy="291"/>
          </a:xfrm>
        </p:grpSpPr>
        <p:sp>
          <p:nvSpPr>
            <p:cNvPr id="1429516" name="Text Box 12"/>
            <p:cNvSpPr txBox="1">
              <a:spLocks noChangeArrowheads="1"/>
            </p:cNvSpPr>
            <p:nvPr/>
          </p:nvSpPr>
          <p:spPr bwMode="auto">
            <a:xfrm>
              <a:off x="229" y="3793"/>
              <a:ext cx="82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400" b="1" dirty="0">
                  <a:solidFill>
                    <a:srgbClr val="C00000"/>
                  </a:solidFill>
                  <a:latin typeface="+mn-lt"/>
                  <a:ea typeface="黑体" pitchFamily="2" charset="-122"/>
                </a:rPr>
                <a:t>最大地址</a:t>
              </a:r>
            </a:p>
          </p:txBody>
        </p:sp>
        <p:sp>
          <p:nvSpPr>
            <p:cNvPr id="1429517" name="AutoShape 13"/>
            <p:cNvSpPr>
              <a:spLocks noChangeArrowheads="1"/>
            </p:cNvSpPr>
            <p:nvPr/>
          </p:nvSpPr>
          <p:spPr bwMode="auto">
            <a:xfrm>
              <a:off x="1056" y="3899"/>
              <a:ext cx="316" cy="110"/>
            </a:xfrm>
            <a:prstGeom prst="rightArrow">
              <a:avLst>
                <a:gd name="adj1" fmla="val 50000"/>
                <a:gd name="adj2" fmla="val 863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xmlns="" val="3077565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95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29511"/>
                                        </p:tgtEl>
                                        <p:attrNameLst>
                                          <p:attrName>style.visibility</p:attrName>
                                        </p:attrNameLst>
                                      </p:cBhvr>
                                      <p:to>
                                        <p:strVal val="visible"/>
                                      </p:to>
                                    </p:set>
                                  </p:childTnLst>
                                </p:cTn>
                              </p:par>
                            </p:childTnLst>
                          </p:cTn>
                        </p:par>
                        <p:par>
                          <p:cTn id="9" fill="hold" nodeType="afterGroup">
                            <p:stCondLst>
                              <p:cond delay="0"/>
                            </p:stCondLst>
                            <p:childTnLst>
                              <p:par>
                                <p:cTn id="10" presetID="35" presetClass="emph" presetSubtype="0" repeatCount="3000" fill="hold" grpId="1" nodeType="afterEffect">
                                  <p:stCondLst>
                                    <p:cond delay="500"/>
                                  </p:stCondLst>
                                  <p:childTnLst>
                                    <p:anim calcmode="discrete" valueType="str">
                                      <p:cBhvr>
                                        <p:cTn id="11" dur="1000" fill="hold"/>
                                        <p:tgtEl>
                                          <p:spTgt spid="1429510"/>
                                        </p:tgtEl>
                                        <p:attrNameLst>
                                          <p:attrName>style.visibility</p:attrName>
                                        </p:attrNameLst>
                                      </p:cBhvr>
                                      <p:tavLst>
                                        <p:tav tm="0">
                                          <p:val>
                                            <p:strVal val="hidden"/>
                                          </p:val>
                                        </p:tav>
                                        <p:tav tm="50000">
                                          <p:val>
                                            <p:strVal val="visible"/>
                                          </p:val>
                                        </p:tav>
                                      </p:tavLst>
                                    </p:anim>
                                  </p:childTnLst>
                                </p:cTn>
                              </p:par>
                              <p:par>
                                <p:cTn id="12" presetID="35" presetClass="emph" presetSubtype="0" repeatCount="3000" fill="hold" grpId="1" nodeType="withEffect">
                                  <p:stCondLst>
                                    <p:cond delay="500"/>
                                  </p:stCondLst>
                                  <p:childTnLst>
                                    <p:anim calcmode="discrete" valueType="str">
                                      <p:cBhvr>
                                        <p:cTn id="13" dur="1000" fill="hold"/>
                                        <p:tgtEl>
                                          <p:spTgt spid="1429511"/>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3500"/>
                            </p:stCondLst>
                            <p:childTnLst>
                              <p:par>
                                <p:cTn id="15" presetID="1" presetClass="exit" presetSubtype="0" fill="hold" grpId="2" nodeType="afterEffect">
                                  <p:stCondLst>
                                    <p:cond delay="500"/>
                                  </p:stCondLst>
                                  <p:childTnLst>
                                    <p:set>
                                      <p:cBhvr>
                                        <p:cTn id="16" dur="1" fill="hold">
                                          <p:stCondLst>
                                            <p:cond delay="0"/>
                                          </p:stCondLst>
                                        </p:cTn>
                                        <p:tgtEl>
                                          <p:spTgt spid="1429510"/>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2951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29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10" grpId="0" animBg="1"/>
      <p:bldP spid="1429510" grpId="1" animBg="1"/>
      <p:bldP spid="1429510" grpId="2" animBg="1"/>
      <p:bldP spid="1429511" grpId="0" animBg="1"/>
      <p:bldP spid="1429511"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9" name="Rectangle 3"/>
          <p:cNvSpPr>
            <a:spLocks noGrp="1" noChangeArrowheads="1"/>
          </p:cNvSpPr>
          <p:nvPr>
            <p:ph type="title"/>
          </p:nvPr>
        </p:nvSpPr>
        <p:spPr/>
        <p:txBody>
          <a:bodyPr/>
          <a:lstStyle/>
          <a:p>
            <a:pPr algn="ctr"/>
            <a:r>
              <a:rPr lang="zh-CN" altLang="en-US" dirty="0"/>
              <a:t>路由</a:t>
            </a:r>
            <a:r>
              <a:rPr lang="zh-CN" altLang="en-US" dirty="0" smtClean="0"/>
              <a:t>聚合 </a:t>
            </a:r>
            <a:r>
              <a:rPr lang="en-US" altLang="zh-CN" dirty="0" smtClean="0"/>
              <a:t>(</a:t>
            </a:r>
            <a:r>
              <a:rPr lang="en-US" altLang="zh-CN" dirty="0"/>
              <a:t>route aggregation) </a:t>
            </a:r>
          </a:p>
        </p:txBody>
      </p:sp>
      <p:sp>
        <p:nvSpPr>
          <p:cNvPr id="526338" name="Rectangle 2"/>
          <p:cNvSpPr>
            <a:spLocks noGrp="1" noChangeArrowheads="1"/>
          </p:cNvSpPr>
          <p:nvPr>
            <p:ph idx="1"/>
          </p:nvPr>
        </p:nvSpPr>
        <p:spPr/>
        <p:txBody>
          <a:bodyPr/>
          <a:lstStyle/>
          <a:p>
            <a:pPr marL="360363" indent="-360363" algn="just"/>
            <a:r>
              <a:rPr lang="zh-CN" altLang="en-US" sz="2800" dirty="0"/>
              <a:t>一个 </a:t>
            </a:r>
            <a:r>
              <a:rPr lang="en-US" altLang="zh-CN" sz="2800" dirty="0"/>
              <a:t>CIDR </a:t>
            </a:r>
            <a:r>
              <a:rPr lang="zh-CN" altLang="en-US" sz="2800" dirty="0"/>
              <a:t>地址块可以表示很多地址，这种地址的聚合常称为</a:t>
            </a:r>
            <a:r>
              <a:rPr lang="zh-CN" altLang="en-US" sz="2800" dirty="0">
                <a:solidFill>
                  <a:srgbClr val="FF0000"/>
                </a:solidFill>
              </a:rPr>
              <a:t>路由聚合</a:t>
            </a:r>
            <a:r>
              <a:rPr lang="zh-CN" altLang="en-US" sz="2800" dirty="0"/>
              <a:t>，它使得路由表中的一个项目可以表示很多个（例如上千个）原来传统分类地址的路由</a:t>
            </a:r>
            <a:r>
              <a:rPr lang="zh-CN" altLang="en-US" sz="2800" dirty="0" smtClean="0"/>
              <a:t>。</a:t>
            </a:r>
            <a:endParaRPr lang="en-US" altLang="zh-CN" sz="2800" dirty="0" smtClean="0"/>
          </a:p>
          <a:p>
            <a:pPr marL="360363" indent="-360363" algn="just"/>
            <a:r>
              <a:rPr lang="zh-CN" altLang="zh-CN" sz="2800" dirty="0"/>
              <a:t>路由聚合有利于</a:t>
            </a:r>
            <a:r>
              <a:rPr lang="zh-CN" altLang="zh-CN" sz="2800" dirty="0">
                <a:solidFill>
                  <a:srgbClr val="FF0000"/>
                </a:solidFill>
              </a:rPr>
              <a:t>减少</a:t>
            </a:r>
            <a:r>
              <a:rPr lang="zh-CN" altLang="zh-CN" sz="2800" dirty="0"/>
              <a:t>路由器之间的路由选择信息的交换，从而提高了整个互联网的性能。</a:t>
            </a:r>
            <a:endParaRPr lang="zh-CN" altLang="en-US" sz="2800" dirty="0"/>
          </a:p>
          <a:p>
            <a:pPr marL="360363" indent="-360363" algn="just"/>
            <a:r>
              <a:rPr lang="zh-CN" altLang="en-US" sz="2800" dirty="0">
                <a:solidFill>
                  <a:srgbClr val="0000FF"/>
                </a:solidFill>
              </a:rPr>
              <a:t>路由聚合也称为</a:t>
            </a:r>
            <a:r>
              <a:rPr lang="zh-CN" altLang="en-US" sz="2800" dirty="0">
                <a:solidFill>
                  <a:srgbClr val="FF0000"/>
                </a:solidFill>
              </a:rPr>
              <a:t>构成超</a:t>
            </a:r>
            <a:r>
              <a:rPr lang="zh-CN" altLang="en-US" sz="2800" dirty="0" smtClean="0">
                <a:solidFill>
                  <a:srgbClr val="FF0000"/>
                </a:solidFill>
              </a:rPr>
              <a:t>网 </a:t>
            </a:r>
            <a:r>
              <a:rPr lang="en-US" altLang="zh-CN" sz="2800" dirty="0" smtClean="0">
                <a:solidFill>
                  <a:srgbClr val="0000FF"/>
                </a:solidFill>
              </a:rPr>
              <a:t>(</a:t>
            </a:r>
            <a:r>
              <a:rPr lang="en-US" altLang="zh-CN" sz="2800" dirty="0" err="1">
                <a:solidFill>
                  <a:srgbClr val="0000FF"/>
                </a:solidFill>
              </a:rPr>
              <a:t>supernetting</a:t>
            </a:r>
            <a:r>
              <a:rPr lang="en-US" altLang="zh-CN" sz="2800" dirty="0">
                <a:solidFill>
                  <a:srgbClr val="0000FF"/>
                </a:solidFill>
              </a:rPr>
              <a:t>)</a:t>
            </a:r>
            <a:r>
              <a:rPr lang="zh-CN" altLang="en-US" sz="2800" dirty="0">
                <a:solidFill>
                  <a:srgbClr val="0000FF"/>
                </a:solidFill>
              </a:rPr>
              <a:t>。</a:t>
            </a:r>
          </a:p>
          <a:p>
            <a:pPr marL="360363" indent="-360363" algn="just"/>
            <a:r>
              <a:rPr lang="en-US" altLang="zh-CN" sz="2800" dirty="0"/>
              <a:t>CIDR </a:t>
            </a:r>
            <a:r>
              <a:rPr lang="zh-CN" altLang="en-US" sz="2800" dirty="0"/>
              <a:t>虽然不使用子网了，但仍然使用“</a:t>
            </a:r>
            <a:r>
              <a:rPr lang="zh-CN" altLang="en-US" sz="2800" dirty="0">
                <a:solidFill>
                  <a:srgbClr val="FF0000"/>
                </a:solidFill>
              </a:rPr>
              <a:t>掩码</a:t>
            </a:r>
            <a:r>
              <a:rPr lang="zh-CN" altLang="en-US" sz="2800" dirty="0"/>
              <a:t>”这一名词（但不叫子网掩码）。</a:t>
            </a:r>
          </a:p>
          <a:p>
            <a:pPr marL="360363" indent="-360363" algn="just"/>
            <a:r>
              <a:rPr lang="zh-CN" altLang="en-US" sz="2800" dirty="0"/>
              <a:t>对于</a:t>
            </a:r>
            <a:r>
              <a:rPr lang="zh-CN" altLang="en-US" sz="1400" dirty="0"/>
              <a:t> </a:t>
            </a:r>
            <a:r>
              <a:rPr lang="en-US" altLang="zh-CN" sz="2800" dirty="0">
                <a:solidFill>
                  <a:srgbClr val="FF0000"/>
                </a:solidFill>
              </a:rPr>
              <a:t>/20</a:t>
            </a:r>
            <a:r>
              <a:rPr lang="en-US" altLang="zh-CN" sz="700" dirty="0">
                <a:solidFill>
                  <a:srgbClr val="FF0000"/>
                </a:solidFill>
              </a:rPr>
              <a:t>  </a:t>
            </a:r>
            <a:r>
              <a:rPr lang="zh-CN" altLang="en-US" sz="2800" dirty="0"/>
              <a:t>地址块，它的掩码是</a:t>
            </a:r>
            <a:r>
              <a:rPr lang="zh-CN" altLang="en-US" sz="1400" dirty="0"/>
              <a:t> </a:t>
            </a:r>
            <a:r>
              <a:rPr lang="en-US" altLang="zh-CN" sz="2800" dirty="0"/>
              <a:t>20</a:t>
            </a:r>
            <a:r>
              <a:rPr lang="en-US" altLang="zh-CN" sz="900" dirty="0"/>
              <a:t> </a:t>
            </a:r>
            <a:r>
              <a:rPr lang="zh-CN" altLang="en-US" sz="2800" dirty="0"/>
              <a:t>个连续的 </a:t>
            </a:r>
            <a:r>
              <a:rPr lang="en-US" altLang="zh-CN" sz="2800" dirty="0"/>
              <a:t>1</a:t>
            </a:r>
            <a:r>
              <a:rPr lang="zh-CN" altLang="en-US" sz="2800" dirty="0"/>
              <a:t>。 斜线记法中的数字就是掩码中</a:t>
            </a:r>
            <a:r>
              <a:rPr lang="en-US" altLang="zh-CN" sz="2800" dirty="0"/>
              <a:t>1</a:t>
            </a:r>
            <a:r>
              <a:rPr lang="zh-CN" altLang="en-US" sz="2800" dirty="0"/>
              <a:t>的个数。    </a:t>
            </a:r>
          </a:p>
        </p:txBody>
      </p:sp>
    </p:spTree>
    <p:extLst>
      <p:ext uri="{BB962C8B-B14F-4D97-AF65-F5344CB8AC3E}">
        <p14:creationId xmlns:p14="http://schemas.microsoft.com/office/powerpoint/2010/main" xmlns="" val="1876495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633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6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pPr algn="ctr"/>
            <a:r>
              <a:rPr lang="en-US" altLang="zh-CN"/>
              <a:t>CIDR </a:t>
            </a:r>
            <a:r>
              <a:rPr lang="zh-CN" altLang="en-US"/>
              <a:t>记法的其他形式 </a:t>
            </a:r>
          </a:p>
        </p:txBody>
      </p:sp>
      <p:sp>
        <p:nvSpPr>
          <p:cNvPr id="527363" name="Rectangle 3"/>
          <p:cNvSpPr>
            <a:spLocks noGrp="1" noChangeArrowheads="1"/>
          </p:cNvSpPr>
          <p:nvPr>
            <p:ph idx="1"/>
          </p:nvPr>
        </p:nvSpPr>
        <p:spPr/>
        <p:txBody>
          <a:bodyPr/>
          <a:lstStyle/>
          <a:p>
            <a:pPr algn="just"/>
            <a:r>
              <a:rPr lang="en-US" altLang="zh-CN" sz="2800" dirty="0"/>
              <a:t>10.0.0.0/10 </a:t>
            </a:r>
            <a:r>
              <a:rPr lang="zh-CN" altLang="en-US" sz="2800" dirty="0"/>
              <a:t>可</a:t>
            </a:r>
            <a:r>
              <a:rPr lang="zh-CN" altLang="en-US" sz="2800" dirty="0">
                <a:solidFill>
                  <a:srgbClr val="FF0000"/>
                </a:solidFill>
              </a:rPr>
              <a:t>简写</a:t>
            </a:r>
            <a:r>
              <a:rPr lang="zh-CN" altLang="en-US" sz="2800" dirty="0"/>
              <a:t>为 </a:t>
            </a:r>
            <a:r>
              <a:rPr lang="en-US" altLang="zh-CN" sz="2800" dirty="0"/>
              <a:t>10/10</a:t>
            </a:r>
            <a:r>
              <a:rPr lang="zh-CN" altLang="en-US" sz="2800" dirty="0"/>
              <a:t>，也就是把点分十进制中低位连续的 </a:t>
            </a:r>
            <a:r>
              <a:rPr lang="en-US" altLang="zh-CN" sz="2800" dirty="0"/>
              <a:t>0 </a:t>
            </a:r>
            <a:r>
              <a:rPr lang="zh-CN" altLang="en-US" sz="2800" dirty="0"/>
              <a:t>省略。</a:t>
            </a:r>
          </a:p>
          <a:p>
            <a:pPr algn="just"/>
            <a:r>
              <a:rPr lang="en-US" altLang="zh-CN" sz="2800" dirty="0"/>
              <a:t>10.0.0.0/10 </a:t>
            </a:r>
            <a:r>
              <a:rPr lang="zh-CN" altLang="en-US" sz="2800" dirty="0"/>
              <a:t>隐含地指出 </a:t>
            </a:r>
            <a:r>
              <a:rPr lang="en-US" altLang="zh-CN" sz="2800" dirty="0"/>
              <a:t>IP </a:t>
            </a:r>
            <a:r>
              <a:rPr lang="zh-CN" altLang="en-US" sz="2800" dirty="0"/>
              <a:t>地址 </a:t>
            </a:r>
            <a:r>
              <a:rPr lang="en-US" altLang="zh-CN" sz="2800" dirty="0"/>
              <a:t>10.0.0.0 </a:t>
            </a:r>
            <a:r>
              <a:rPr lang="zh-CN" altLang="en-US" sz="2800" dirty="0"/>
              <a:t>的</a:t>
            </a:r>
            <a:r>
              <a:rPr lang="zh-CN" altLang="en-US" sz="2800" dirty="0">
                <a:solidFill>
                  <a:srgbClr val="FF0000"/>
                </a:solidFill>
              </a:rPr>
              <a:t>掩码</a:t>
            </a:r>
            <a:r>
              <a:rPr lang="zh-CN" altLang="en-US" sz="2800" dirty="0"/>
              <a:t>是 </a:t>
            </a:r>
            <a:r>
              <a:rPr lang="en-US" altLang="zh-CN" sz="2800" dirty="0"/>
              <a:t>255.192.0.0</a:t>
            </a:r>
            <a:r>
              <a:rPr lang="zh-CN" altLang="en-US" sz="2800" dirty="0"/>
              <a:t>。此掩码可表示</a:t>
            </a:r>
            <a:r>
              <a:rPr lang="zh-CN" altLang="en-US" sz="2800" dirty="0" smtClean="0"/>
              <a:t>为：</a:t>
            </a:r>
            <a:endParaRPr lang="en-US" altLang="zh-CN" sz="2800" dirty="0" smtClean="0"/>
          </a:p>
          <a:p>
            <a:pPr algn="just"/>
            <a:endParaRPr lang="en-US" altLang="zh-CN" sz="2800" dirty="0"/>
          </a:p>
          <a:p>
            <a:pPr algn="just"/>
            <a:endParaRPr lang="en-US" altLang="zh-CN" sz="2800" dirty="0" smtClean="0"/>
          </a:p>
          <a:p>
            <a:pPr algn="just"/>
            <a:endParaRPr lang="en-US" altLang="zh-CN" sz="2800" dirty="0"/>
          </a:p>
          <a:p>
            <a:r>
              <a:rPr lang="zh-CN" altLang="en-US" sz="2800" dirty="0"/>
              <a:t>网络前缀的后面加一个</a:t>
            </a:r>
            <a:r>
              <a:rPr lang="zh-CN" altLang="en-US" sz="2800" dirty="0">
                <a:solidFill>
                  <a:srgbClr val="FF0000"/>
                </a:solidFill>
              </a:rPr>
              <a:t>星号</a:t>
            </a:r>
            <a:r>
              <a:rPr lang="zh-CN" altLang="en-US" sz="2800" dirty="0"/>
              <a:t> * 的表示</a:t>
            </a:r>
            <a:r>
              <a:rPr lang="zh-CN" altLang="en-US" sz="2800" dirty="0" smtClean="0"/>
              <a:t>方法，如 </a:t>
            </a:r>
            <a:r>
              <a:rPr lang="en-US" altLang="zh-CN" sz="2800" dirty="0"/>
              <a:t>00001010 00*</a:t>
            </a:r>
            <a:r>
              <a:rPr lang="zh-CN" altLang="en-US" sz="2800" dirty="0"/>
              <a:t>，在星号 * 之前是网络前缀，而星号 * 表示 </a:t>
            </a:r>
            <a:r>
              <a:rPr lang="en-US" altLang="zh-CN" sz="2800" dirty="0"/>
              <a:t>IP </a:t>
            </a:r>
            <a:r>
              <a:rPr lang="zh-CN" altLang="en-US" sz="2800" dirty="0"/>
              <a:t>地址中的主机号，可以是任意值</a:t>
            </a:r>
            <a:r>
              <a:rPr lang="zh-CN" altLang="en-US" sz="2800" dirty="0" smtClean="0"/>
              <a:t>。  </a:t>
            </a:r>
            <a:endParaRPr lang="en-US" altLang="zh-CN" dirty="0"/>
          </a:p>
        </p:txBody>
      </p:sp>
      <p:grpSp>
        <p:nvGrpSpPr>
          <p:cNvPr id="527364" name="Group 4"/>
          <p:cNvGrpSpPr>
            <a:grpSpLocks/>
          </p:cNvGrpSpPr>
          <p:nvPr/>
        </p:nvGrpSpPr>
        <p:grpSpPr bwMode="auto">
          <a:xfrm>
            <a:off x="1407050" y="3789038"/>
            <a:ext cx="7432607" cy="606426"/>
            <a:chOff x="994" y="2659"/>
            <a:chExt cx="4026" cy="382"/>
          </a:xfrm>
        </p:grpSpPr>
        <p:sp>
          <p:nvSpPr>
            <p:cNvPr id="527365" name="AutoShape 5"/>
            <p:cNvSpPr>
              <a:spLocks/>
            </p:cNvSpPr>
            <p:nvPr/>
          </p:nvSpPr>
          <p:spPr bwMode="auto">
            <a:xfrm rot="16200000">
              <a:off x="1403" y="2250"/>
              <a:ext cx="136" cy="953"/>
            </a:xfrm>
            <a:prstGeom prst="leftBrace">
              <a:avLst>
                <a:gd name="adj1" fmla="val 58395"/>
                <a:gd name="adj2" fmla="val 50000"/>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CC"/>
                </a:solidFill>
                <a:latin typeface="+mn-lt"/>
                <a:ea typeface="黑体" pitchFamily="2" charset="-122"/>
              </a:endParaRPr>
            </a:p>
          </p:txBody>
        </p:sp>
        <p:sp>
          <p:nvSpPr>
            <p:cNvPr id="527366" name="AutoShape 6"/>
            <p:cNvSpPr>
              <a:spLocks/>
            </p:cNvSpPr>
            <p:nvPr/>
          </p:nvSpPr>
          <p:spPr bwMode="auto">
            <a:xfrm rot="16200000">
              <a:off x="2437" y="2278"/>
              <a:ext cx="136" cy="897"/>
            </a:xfrm>
            <a:prstGeom prst="leftBrace">
              <a:avLst>
                <a:gd name="adj1" fmla="val 58395"/>
                <a:gd name="adj2" fmla="val 50000"/>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CC"/>
                </a:solidFill>
                <a:latin typeface="+mn-lt"/>
                <a:ea typeface="黑体" pitchFamily="2" charset="-122"/>
              </a:endParaRPr>
            </a:p>
          </p:txBody>
        </p:sp>
        <p:sp>
          <p:nvSpPr>
            <p:cNvPr id="527367" name="AutoShape 7"/>
            <p:cNvSpPr>
              <a:spLocks/>
            </p:cNvSpPr>
            <p:nvPr/>
          </p:nvSpPr>
          <p:spPr bwMode="auto">
            <a:xfrm rot="16200000">
              <a:off x="3423" y="2250"/>
              <a:ext cx="136" cy="953"/>
            </a:xfrm>
            <a:prstGeom prst="leftBrace">
              <a:avLst>
                <a:gd name="adj1" fmla="val 58395"/>
                <a:gd name="adj2" fmla="val 50000"/>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CC"/>
                </a:solidFill>
                <a:latin typeface="+mn-lt"/>
                <a:ea typeface="黑体" pitchFamily="2" charset="-122"/>
              </a:endParaRPr>
            </a:p>
          </p:txBody>
        </p:sp>
        <p:sp>
          <p:nvSpPr>
            <p:cNvPr id="527368" name="AutoShape 8"/>
            <p:cNvSpPr>
              <a:spLocks/>
            </p:cNvSpPr>
            <p:nvPr/>
          </p:nvSpPr>
          <p:spPr bwMode="auto">
            <a:xfrm rot="16200000">
              <a:off x="4476" y="2250"/>
              <a:ext cx="136" cy="953"/>
            </a:xfrm>
            <a:prstGeom prst="leftBrace">
              <a:avLst>
                <a:gd name="adj1" fmla="val 58395"/>
                <a:gd name="adj2" fmla="val 50000"/>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800" b="1">
                <a:solidFill>
                  <a:srgbClr val="0000CC"/>
                </a:solidFill>
                <a:latin typeface="+mn-lt"/>
                <a:ea typeface="黑体" pitchFamily="2" charset="-122"/>
              </a:endParaRPr>
            </a:p>
          </p:txBody>
        </p:sp>
        <p:sp>
          <p:nvSpPr>
            <p:cNvPr id="527369" name="Text Box 9"/>
            <p:cNvSpPr txBox="1">
              <a:spLocks noChangeArrowheads="1"/>
            </p:cNvSpPr>
            <p:nvPr/>
          </p:nvSpPr>
          <p:spPr bwMode="auto">
            <a:xfrm>
              <a:off x="1254" y="2750"/>
              <a:ext cx="37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mn-lt"/>
                  <a:ea typeface="黑体" pitchFamily="2" charset="-122"/>
                </a:rPr>
                <a:t>255</a:t>
              </a:r>
            </a:p>
          </p:txBody>
        </p:sp>
        <p:sp>
          <p:nvSpPr>
            <p:cNvPr id="527370" name="Text Box 10"/>
            <p:cNvSpPr txBox="1">
              <a:spLocks noChangeArrowheads="1"/>
            </p:cNvSpPr>
            <p:nvPr/>
          </p:nvSpPr>
          <p:spPr bwMode="auto">
            <a:xfrm>
              <a:off x="2291" y="2750"/>
              <a:ext cx="37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mn-lt"/>
                  <a:ea typeface="黑体" pitchFamily="2" charset="-122"/>
                </a:rPr>
                <a:t>192</a:t>
              </a:r>
            </a:p>
          </p:txBody>
        </p:sp>
        <p:sp>
          <p:nvSpPr>
            <p:cNvPr id="527371" name="Text Box 11"/>
            <p:cNvSpPr txBox="1">
              <a:spLocks noChangeArrowheads="1"/>
            </p:cNvSpPr>
            <p:nvPr/>
          </p:nvSpPr>
          <p:spPr bwMode="auto">
            <a:xfrm>
              <a:off x="3383" y="2750"/>
              <a:ext cx="19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mn-lt"/>
                  <a:ea typeface="黑体" pitchFamily="2" charset="-122"/>
                </a:rPr>
                <a:t>0</a:t>
              </a:r>
            </a:p>
          </p:txBody>
        </p:sp>
        <p:sp>
          <p:nvSpPr>
            <p:cNvPr id="527372" name="Text Box 12"/>
            <p:cNvSpPr txBox="1">
              <a:spLocks noChangeArrowheads="1"/>
            </p:cNvSpPr>
            <p:nvPr/>
          </p:nvSpPr>
          <p:spPr bwMode="auto">
            <a:xfrm>
              <a:off x="4436" y="2750"/>
              <a:ext cx="19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mn-lt"/>
                  <a:ea typeface="黑体" pitchFamily="2" charset="-122"/>
                </a:rPr>
                <a:t>0</a:t>
              </a:r>
            </a:p>
          </p:txBody>
        </p:sp>
      </p:grpSp>
      <p:grpSp>
        <p:nvGrpSpPr>
          <p:cNvPr id="527373" name="Group 13"/>
          <p:cNvGrpSpPr>
            <a:grpSpLocks/>
          </p:cNvGrpSpPr>
          <p:nvPr/>
        </p:nvGrpSpPr>
        <p:grpSpPr bwMode="auto">
          <a:xfrm>
            <a:off x="1406126" y="2637435"/>
            <a:ext cx="3473990" cy="2159001"/>
            <a:chOff x="1126" y="1435"/>
            <a:chExt cx="1889" cy="1360"/>
          </a:xfrm>
        </p:grpSpPr>
        <p:grpSp>
          <p:nvGrpSpPr>
            <p:cNvPr id="527374" name="Group 14"/>
            <p:cNvGrpSpPr>
              <a:grpSpLocks/>
            </p:cNvGrpSpPr>
            <p:nvPr/>
          </p:nvGrpSpPr>
          <p:grpSpPr bwMode="auto">
            <a:xfrm>
              <a:off x="1126" y="1435"/>
              <a:ext cx="1224" cy="725"/>
              <a:chOff x="1126" y="1435"/>
              <a:chExt cx="1224" cy="725"/>
            </a:xfrm>
          </p:grpSpPr>
          <p:sp>
            <p:nvSpPr>
              <p:cNvPr id="527375" name="Rectangle 15"/>
              <p:cNvSpPr>
                <a:spLocks noChangeArrowheads="1"/>
              </p:cNvSpPr>
              <p:nvPr/>
            </p:nvSpPr>
            <p:spPr bwMode="auto">
              <a:xfrm>
                <a:off x="1126" y="1843"/>
                <a:ext cx="1224" cy="317"/>
              </a:xfrm>
              <a:prstGeom prst="rect">
                <a:avLst/>
              </a:prstGeom>
              <a:noFill/>
              <a:ln w="381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527376" name="Line 16"/>
              <p:cNvSpPr>
                <a:spLocks noChangeShapeType="1"/>
              </p:cNvSpPr>
              <p:nvPr/>
            </p:nvSpPr>
            <p:spPr bwMode="auto">
              <a:xfrm>
                <a:off x="1606" y="1435"/>
                <a:ext cx="272"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527377" name="Text Box 17"/>
            <p:cNvSpPr txBox="1">
              <a:spLocks noChangeArrowheads="1"/>
            </p:cNvSpPr>
            <p:nvPr/>
          </p:nvSpPr>
          <p:spPr bwMode="auto">
            <a:xfrm>
              <a:off x="1150" y="2504"/>
              <a:ext cx="1865" cy="291"/>
            </a:xfrm>
            <a:prstGeom prst="rect">
              <a:avLst/>
            </a:prstGeom>
            <a:solidFill>
              <a:srgbClr val="FFFF66"/>
            </a:solidFill>
            <a:ln w="19050">
              <a:solidFill>
                <a:srgbClr val="0000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掩码中有 </a:t>
              </a:r>
              <a:r>
                <a:rPr lang="en-US" altLang="zh-CN" sz="2400" b="1" dirty="0">
                  <a:solidFill>
                    <a:srgbClr val="000099"/>
                  </a:solidFill>
                  <a:latin typeface="+mn-lt"/>
                  <a:ea typeface="黑体" pitchFamily="2" charset="-122"/>
                </a:rPr>
                <a:t>10 </a:t>
              </a:r>
              <a:r>
                <a:rPr lang="zh-CN" altLang="en-US" sz="2400" b="1" dirty="0">
                  <a:solidFill>
                    <a:srgbClr val="000099"/>
                  </a:solidFill>
                  <a:latin typeface="+mn-lt"/>
                  <a:ea typeface="黑体" pitchFamily="2" charset="-122"/>
                </a:rPr>
                <a:t>个连续的 </a:t>
              </a:r>
              <a:r>
                <a:rPr lang="en-US" altLang="zh-CN" sz="2400" b="1" dirty="0">
                  <a:solidFill>
                    <a:srgbClr val="000099"/>
                  </a:solidFill>
                  <a:latin typeface="+mn-lt"/>
                  <a:ea typeface="黑体" pitchFamily="2" charset="-122"/>
                </a:rPr>
                <a:t>1</a:t>
              </a:r>
            </a:p>
          </p:txBody>
        </p:sp>
      </p:grpSp>
      <p:sp>
        <p:nvSpPr>
          <p:cNvPr id="20" name="Text Box 7"/>
          <p:cNvSpPr txBox="1">
            <a:spLocks noChangeArrowheads="1"/>
          </p:cNvSpPr>
          <p:nvPr/>
        </p:nvSpPr>
        <p:spPr bwMode="auto">
          <a:xfrm>
            <a:off x="1356372" y="3284984"/>
            <a:ext cx="7629076"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hangingPunct="0"/>
            <a:r>
              <a:rPr kumimoji="0" lang="en-US" altLang="zh-CN" sz="3200" b="1" dirty="0">
                <a:latin typeface="+mn-lt"/>
                <a:ea typeface="黑体" pitchFamily="2" charset="-122"/>
              </a:rPr>
              <a:t>11111111 11000000 00000000 00000000</a:t>
            </a:r>
          </a:p>
        </p:txBody>
      </p:sp>
    </p:spTree>
    <p:extLst>
      <p:ext uri="{BB962C8B-B14F-4D97-AF65-F5344CB8AC3E}">
        <p14:creationId xmlns:p14="http://schemas.microsoft.com/office/powerpoint/2010/main" xmlns="" val="3443032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5" end="5"/>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2736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repeatCount="3000" fill="hold" nodeType="clickEffect">
                                  <p:stCondLst>
                                    <p:cond delay="0"/>
                                  </p:stCondLst>
                                  <p:childTnLst>
                                    <p:set>
                                      <p:cBhvr>
                                        <p:cTn id="17" dur="1" fill="hold">
                                          <p:stCondLst>
                                            <p:cond delay="0"/>
                                          </p:stCondLst>
                                        </p:cTn>
                                        <p:tgtEl>
                                          <p:spTgt spid="527373"/>
                                        </p:tgtEl>
                                        <p:attrNameLst>
                                          <p:attrName>style.visibility</p:attrName>
                                        </p:attrNameLst>
                                      </p:cBhvr>
                                      <p:to>
                                        <p:strVal val="visible"/>
                                      </p:to>
                                    </p:set>
                                  </p:childTnLst>
                                </p:cTn>
                              </p:par>
                            </p:childTnLst>
                          </p:cTn>
                        </p:par>
                        <p:par>
                          <p:cTn id="18" fill="hold" nodeType="afterGroup">
                            <p:stCondLst>
                              <p:cond delay="0"/>
                            </p:stCondLst>
                            <p:childTnLst>
                              <p:par>
                                <p:cTn id="19" presetID="35" presetClass="emph" presetSubtype="0" repeatCount="3000" fill="hold" nodeType="afterEffect">
                                  <p:stCondLst>
                                    <p:cond delay="500"/>
                                  </p:stCondLst>
                                  <p:childTnLst>
                                    <p:anim calcmode="discrete" valueType="str">
                                      <p:cBhvr>
                                        <p:cTn id="20" dur="1000" fill="hold"/>
                                        <p:tgtEl>
                                          <p:spTgt spid="52737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xmlns="" val="2851219259"/>
              </p:ext>
            </p:extLst>
          </p:nvPr>
        </p:nvGraphicFramePr>
        <p:xfrm>
          <a:off x="560512" y="836712"/>
          <a:ext cx="9145015" cy="5400603"/>
        </p:xfrm>
        <a:graphic>
          <a:graphicData uri="http://schemas.openxmlformats.org/drawingml/2006/table">
            <a:tbl>
              <a:tblPr>
                <a:tableStyleId>{5C22544A-7EE6-4342-B048-85BDC9FD1C3A}</a:tableStyleId>
              </a:tblPr>
              <a:tblGrid>
                <a:gridCol w="1872208"/>
                <a:gridCol w="2232248"/>
                <a:gridCol w="2016224"/>
                <a:gridCol w="3024335"/>
              </a:tblGrid>
              <a:tr h="536283">
                <a:tc>
                  <a:txBody>
                    <a:bodyPr/>
                    <a:lstStyle/>
                    <a:p>
                      <a:pPr algn="ctr">
                        <a:lnSpc>
                          <a:spcPct val="100000"/>
                        </a:lnSpc>
                        <a:spcAft>
                          <a:spcPts val="0"/>
                        </a:spcAft>
                      </a:pPr>
                      <a:r>
                        <a:rPr lang="en-US" sz="2000" b="1" dirty="0" smtClean="0">
                          <a:solidFill>
                            <a:schemeClr val="tx1"/>
                          </a:solidFill>
                          <a:effectLst/>
                          <a:latin typeface="+mn-lt"/>
                          <a:ea typeface="黑体" pitchFamily="2" charset="-122"/>
                        </a:rPr>
                        <a:t>CIDR </a:t>
                      </a:r>
                      <a:r>
                        <a:rPr lang="zh-CN" sz="2000" b="1" dirty="0" smtClean="0">
                          <a:solidFill>
                            <a:schemeClr val="tx1"/>
                          </a:solidFill>
                          <a:effectLst/>
                          <a:latin typeface="+mn-lt"/>
                          <a:ea typeface="黑体" pitchFamily="2" charset="-122"/>
                        </a:rPr>
                        <a:t>前缀长度</a:t>
                      </a:r>
                      <a:endParaRPr lang="zh-CN" sz="20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点分十进制</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pPr>
                      <a:r>
                        <a:rPr lang="zh-CN" sz="2000" b="1" dirty="0">
                          <a:solidFill>
                            <a:schemeClr val="tx1"/>
                          </a:solidFill>
                          <a:effectLst/>
                          <a:latin typeface="+mn-lt"/>
                          <a:ea typeface="黑体" pitchFamily="2" charset="-122"/>
                        </a:rPr>
                        <a:t>包含的地址数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pPr>
                      <a:r>
                        <a:rPr lang="zh-CN" sz="2000" b="1" dirty="0" smtClean="0">
                          <a:solidFill>
                            <a:schemeClr val="tx1"/>
                          </a:solidFill>
                          <a:effectLst/>
                          <a:latin typeface="+mn-lt"/>
                          <a:ea typeface="黑体" pitchFamily="2" charset="-122"/>
                        </a:rPr>
                        <a:t>相当于包含分类的网络数</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24288">
                <a:tc>
                  <a:txBody>
                    <a:bodyPr/>
                    <a:lstStyle/>
                    <a:p>
                      <a:pPr algn="ctr">
                        <a:lnSpc>
                          <a:spcPct val="100000"/>
                        </a:lnSpc>
                        <a:spcAft>
                          <a:spcPts val="0"/>
                        </a:spcAft>
                        <a:tabLst>
                          <a:tab pos="2637155" algn="ctr"/>
                          <a:tab pos="5274310" algn="r"/>
                          <a:tab pos="266700" algn="l"/>
                        </a:tabLst>
                      </a:pPr>
                      <a:r>
                        <a:rPr lang="en-US" sz="2000" b="1">
                          <a:solidFill>
                            <a:schemeClr val="tx1"/>
                          </a:solidFill>
                          <a:effectLst/>
                          <a:latin typeface="+mn-lt"/>
                          <a:ea typeface="黑体" pitchFamily="2" charset="-122"/>
                        </a:rPr>
                        <a:t>/13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255.248.0.0</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512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smtClean="0">
                          <a:solidFill>
                            <a:schemeClr val="tx1"/>
                          </a:solidFill>
                          <a:effectLst/>
                          <a:latin typeface="+mn-lt"/>
                          <a:ea typeface="黑体" pitchFamily="2" charset="-122"/>
                        </a:rPr>
                        <a:t>8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B</a:t>
                      </a:r>
                      <a:r>
                        <a:rPr lang="zh-CN" sz="2000" b="1" dirty="0">
                          <a:solidFill>
                            <a:schemeClr val="tx1"/>
                          </a:solidFill>
                          <a:effectLst/>
                          <a:latin typeface="+mn-lt"/>
                          <a:ea typeface="黑体" pitchFamily="2" charset="-122"/>
                        </a:rPr>
                        <a:t>类</a:t>
                      </a:r>
                      <a:r>
                        <a:rPr lang="zh-CN" sz="2000" b="1" dirty="0" smtClean="0">
                          <a:solidFill>
                            <a:schemeClr val="tx1"/>
                          </a:solidFill>
                          <a:effectLst/>
                          <a:latin typeface="+mn-lt"/>
                          <a:ea typeface="黑体" pitchFamily="2" charset="-122"/>
                        </a:rPr>
                        <a:t>或</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2048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C </a:t>
                      </a:r>
                      <a:r>
                        <a:rPr lang="zh-CN" sz="2000" b="1" dirty="0" smtClean="0">
                          <a:solidFill>
                            <a:schemeClr val="tx1"/>
                          </a:solidFill>
                          <a:effectLst/>
                          <a:latin typeface="+mn-lt"/>
                          <a:ea typeface="黑体" pitchFamily="2" charset="-122"/>
                        </a:rPr>
                        <a:t>类</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/14</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255.252.0.0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256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smtClean="0">
                          <a:solidFill>
                            <a:schemeClr val="tx1"/>
                          </a:solidFill>
                          <a:effectLst/>
                          <a:latin typeface="+mn-lt"/>
                          <a:ea typeface="黑体" pitchFamily="2" charset="-122"/>
                        </a:rPr>
                        <a:t>4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B </a:t>
                      </a:r>
                      <a:r>
                        <a:rPr lang="zh-CN" sz="2000" b="1" dirty="0" smtClean="0">
                          <a:solidFill>
                            <a:schemeClr val="tx1"/>
                          </a:solidFill>
                          <a:effectLst/>
                          <a:latin typeface="+mn-lt"/>
                          <a:ea typeface="黑体" pitchFamily="2" charset="-122"/>
                        </a:rPr>
                        <a:t>类</a:t>
                      </a:r>
                      <a:r>
                        <a:rPr lang="zh-CN" sz="2000" b="1" dirty="0">
                          <a:solidFill>
                            <a:schemeClr val="tx1"/>
                          </a:solidFill>
                          <a:effectLst/>
                          <a:latin typeface="+mn-lt"/>
                          <a:ea typeface="黑体" pitchFamily="2" charset="-122"/>
                        </a:rPr>
                        <a:t>或</a:t>
                      </a:r>
                      <a:r>
                        <a:rPr lang="en-US" sz="2000" b="1" dirty="0" smtClean="0">
                          <a:solidFill>
                            <a:schemeClr val="tx1"/>
                          </a:solidFill>
                          <a:effectLst/>
                          <a:latin typeface="+mn-lt"/>
                          <a:ea typeface="黑体" pitchFamily="2" charset="-122"/>
                        </a:rPr>
                        <a:t>1024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C </a:t>
                      </a:r>
                      <a:r>
                        <a:rPr lang="zh-CN" sz="2000" b="1" dirty="0" smtClean="0">
                          <a:solidFill>
                            <a:schemeClr val="tx1"/>
                          </a:solidFill>
                          <a:effectLst/>
                          <a:latin typeface="+mn-lt"/>
                          <a:ea typeface="黑体" pitchFamily="2" charset="-122"/>
                        </a:rPr>
                        <a:t>类</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/15</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255.254.0.0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128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smtClean="0">
                          <a:solidFill>
                            <a:schemeClr val="tx1"/>
                          </a:solidFill>
                          <a:effectLst/>
                          <a:latin typeface="+mn-lt"/>
                          <a:ea typeface="黑体" pitchFamily="2" charset="-122"/>
                        </a:rPr>
                        <a:t>2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B </a:t>
                      </a:r>
                      <a:r>
                        <a:rPr lang="zh-CN" sz="2000" b="1" dirty="0" smtClean="0">
                          <a:solidFill>
                            <a:schemeClr val="tx1"/>
                          </a:solidFill>
                          <a:effectLst/>
                          <a:latin typeface="+mn-lt"/>
                          <a:ea typeface="黑体" pitchFamily="2" charset="-122"/>
                        </a:rPr>
                        <a:t>类</a:t>
                      </a:r>
                      <a:r>
                        <a:rPr lang="zh-CN" sz="2000" b="1" dirty="0">
                          <a:solidFill>
                            <a:schemeClr val="tx1"/>
                          </a:solidFill>
                          <a:effectLst/>
                          <a:latin typeface="+mn-lt"/>
                          <a:ea typeface="黑体" pitchFamily="2" charset="-122"/>
                        </a:rPr>
                        <a:t>或</a:t>
                      </a:r>
                      <a:r>
                        <a:rPr lang="en-US" sz="2000" b="1" dirty="0" smtClean="0">
                          <a:solidFill>
                            <a:schemeClr val="tx1"/>
                          </a:solidFill>
                          <a:effectLst/>
                          <a:latin typeface="+mn-lt"/>
                          <a:ea typeface="黑体" pitchFamily="2" charset="-122"/>
                        </a:rPr>
                        <a:t>512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C </a:t>
                      </a:r>
                      <a:r>
                        <a:rPr lang="zh-CN" sz="2000" b="1" dirty="0" smtClean="0">
                          <a:solidFill>
                            <a:schemeClr val="tx1"/>
                          </a:solidFill>
                          <a:effectLst/>
                          <a:latin typeface="+mn-lt"/>
                          <a:ea typeface="黑体" pitchFamily="2" charset="-122"/>
                        </a:rPr>
                        <a:t>类</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/16</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255.255.0.0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64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smtClean="0">
                          <a:solidFill>
                            <a:schemeClr val="tx1"/>
                          </a:solidFill>
                          <a:effectLst/>
                          <a:latin typeface="+mn-lt"/>
                          <a:ea typeface="黑体" pitchFamily="2" charset="-122"/>
                        </a:rPr>
                        <a:t>1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B </a:t>
                      </a:r>
                      <a:r>
                        <a:rPr lang="zh-CN" sz="2000" b="1" dirty="0" smtClean="0">
                          <a:solidFill>
                            <a:schemeClr val="tx1"/>
                          </a:solidFill>
                          <a:effectLst/>
                          <a:latin typeface="+mn-lt"/>
                          <a:ea typeface="黑体" pitchFamily="2" charset="-122"/>
                        </a:rPr>
                        <a:t>类</a:t>
                      </a:r>
                      <a:r>
                        <a:rPr lang="zh-CN" sz="2000" b="1" dirty="0">
                          <a:solidFill>
                            <a:schemeClr val="tx1"/>
                          </a:solidFill>
                          <a:effectLst/>
                          <a:latin typeface="+mn-lt"/>
                          <a:ea typeface="黑体" pitchFamily="2" charset="-122"/>
                        </a:rPr>
                        <a:t>或</a:t>
                      </a:r>
                      <a:r>
                        <a:rPr lang="en-US" sz="2000" b="1" dirty="0" smtClean="0">
                          <a:solidFill>
                            <a:schemeClr val="tx1"/>
                          </a:solidFill>
                          <a:effectLst/>
                          <a:latin typeface="+mn-lt"/>
                          <a:ea typeface="黑体" pitchFamily="2" charset="-122"/>
                        </a:rPr>
                        <a:t>256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C </a:t>
                      </a:r>
                      <a:r>
                        <a:rPr lang="zh-CN" sz="2000" b="1" dirty="0" smtClean="0">
                          <a:solidFill>
                            <a:schemeClr val="tx1"/>
                          </a:solidFill>
                          <a:effectLst/>
                          <a:latin typeface="+mn-lt"/>
                          <a:ea typeface="黑体" pitchFamily="2" charset="-122"/>
                        </a:rPr>
                        <a:t>类</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/17</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255.255.128.0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32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smtClean="0">
                          <a:solidFill>
                            <a:schemeClr val="tx1"/>
                          </a:solidFill>
                          <a:effectLst/>
                          <a:latin typeface="+mn-lt"/>
                          <a:ea typeface="黑体" pitchFamily="2" charset="-122"/>
                        </a:rPr>
                        <a:t>128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C </a:t>
                      </a:r>
                      <a:r>
                        <a:rPr lang="zh-CN" sz="2000" b="1" dirty="0" smtClean="0">
                          <a:solidFill>
                            <a:schemeClr val="tx1"/>
                          </a:solidFill>
                          <a:effectLst/>
                          <a:latin typeface="+mn-lt"/>
                          <a:ea typeface="黑体" pitchFamily="2" charset="-122"/>
                        </a:rPr>
                        <a:t>类</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/18</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255.255.192.0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16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smtClean="0">
                          <a:solidFill>
                            <a:schemeClr val="tx1"/>
                          </a:solidFill>
                          <a:effectLst/>
                          <a:latin typeface="+mn-lt"/>
                          <a:ea typeface="黑体" pitchFamily="2" charset="-122"/>
                        </a:rPr>
                        <a:t>64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C </a:t>
                      </a:r>
                      <a:r>
                        <a:rPr lang="zh-CN" sz="2000" b="1" dirty="0" smtClean="0">
                          <a:solidFill>
                            <a:schemeClr val="tx1"/>
                          </a:solidFill>
                          <a:effectLst/>
                          <a:latin typeface="+mn-lt"/>
                          <a:ea typeface="黑体" pitchFamily="2" charset="-122"/>
                        </a:rPr>
                        <a:t>类</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/19</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255.255.224.0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8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smtClean="0">
                          <a:solidFill>
                            <a:schemeClr val="tx1"/>
                          </a:solidFill>
                          <a:effectLst/>
                          <a:latin typeface="+mn-lt"/>
                          <a:ea typeface="黑体" pitchFamily="2" charset="-122"/>
                        </a:rPr>
                        <a:t>32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C </a:t>
                      </a:r>
                      <a:r>
                        <a:rPr lang="zh-CN" sz="2000" b="1" dirty="0" smtClean="0">
                          <a:solidFill>
                            <a:schemeClr val="tx1"/>
                          </a:solidFill>
                          <a:effectLst/>
                          <a:latin typeface="+mn-lt"/>
                          <a:ea typeface="黑体" pitchFamily="2" charset="-122"/>
                        </a:rPr>
                        <a:t>类</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/20</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255.255.240.0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4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smtClean="0">
                          <a:solidFill>
                            <a:schemeClr val="tx1"/>
                          </a:solidFill>
                          <a:effectLst/>
                          <a:latin typeface="+mn-lt"/>
                          <a:ea typeface="黑体" pitchFamily="2" charset="-122"/>
                        </a:rPr>
                        <a:t>16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C </a:t>
                      </a:r>
                      <a:r>
                        <a:rPr lang="zh-CN" sz="2000" b="1" dirty="0" smtClean="0">
                          <a:solidFill>
                            <a:schemeClr val="tx1"/>
                          </a:solidFill>
                          <a:effectLst/>
                          <a:latin typeface="+mn-lt"/>
                          <a:ea typeface="黑体" pitchFamily="2" charset="-122"/>
                        </a:rPr>
                        <a:t>类</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/21</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255.255.248.0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smtClean="0">
                          <a:solidFill>
                            <a:schemeClr val="tx1"/>
                          </a:solidFill>
                          <a:effectLst/>
                          <a:latin typeface="+mn-lt"/>
                          <a:ea typeface="黑体" pitchFamily="2" charset="-122"/>
                        </a:rPr>
                        <a:t>8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C </a:t>
                      </a:r>
                      <a:r>
                        <a:rPr lang="zh-CN" sz="2000" b="1" dirty="0" smtClean="0">
                          <a:solidFill>
                            <a:schemeClr val="tx1"/>
                          </a:solidFill>
                          <a:effectLst/>
                          <a:latin typeface="+mn-lt"/>
                          <a:ea typeface="黑体" pitchFamily="2" charset="-122"/>
                        </a:rPr>
                        <a:t>类</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/22</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255.255.252.0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1 K</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smtClean="0">
                          <a:solidFill>
                            <a:schemeClr val="tx1"/>
                          </a:solidFill>
                          <a:effectLst/>
                          <a:latin typeface="+mn-lt"/>
                          <a:ea typeface="黑体" pitchFamily="2" charset="-122"/>
                        </a:rPr>
                        <a:t>4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C </a:t>
                      </a:r>
                      <a:r>
                        <a:rPr lang="zh-CN" sz="2000" b="1" dirty="0" smtClean="0">
                          <a:solidFill>
                            <a:schemeClr val="tx1"/>
                          </a:solidFill>
                          <a:effectLst/>
                          <a:latin typeface="+mn-lt"/>
                          <a:ea typeface="黑体" pitchFamily="2" charset="-122"/>
                        </a:rPr>
                        <a:t>类</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/23</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255.255.254.0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512</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smtClean="0">
                          <a:solidFill>
                            <a:schemeClr val="tx1"/>
                          </a:solidFill>
                          <a:effectLst/>
                          <a:latin typeface="+mn-lt"/>
                          <a:ea typeface="黑体" pitchFamily="2" charset="-122"/>
                        </a:rPr>
                        <a:t>2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C </a:t>
                      </a:r>
                      <a:r>
                        <a:rPr lang="zh-CN" sz="2000" b="1" dirty="0" smtClean="0">
                          <a:solidFill>
                            <a:schemeClr val="tx1"/>
                          </a:solidFill>
                          <a:effectLst/>
                          <a:latin typeface="+mn-lt"/>
                          <a:ea typeface="黑体" pitchFamily="2" charset="-122"/>
                        </a:rPr>
                        <a:t>类</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/24</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255.255.255.0</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256</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smtClean="0">
                          <a:solidFill>
                            <a:schemeClr val="tx1"/>
                          </a:solidFill>
                          <a:effectLst/>
                          <a:latin typeface="+mn-lt"/>
                          <a:ea typeface="黑体" pitchFamily="2" charset="-122"/>
                        </a:rPr>
                        <a:t>1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C </a:t>
                      </a:r>
                      <a:r>
                        <a:rPr lang="zh-CN" sz="2000" b="1" dirty="0" smtClean="0">
                          <a:solidFill>
                            <a:schemeClr val="tx1"/>
                          </a:solidFill>
                          <a:effectLst/>
                          <a:latin typeface="+mn-lt"/>
                          <a:ea typeface="黑体" pitchFamily="2" charset="-122"/>
                        </a:rPr>
                        <a:t>类</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/25</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255.255.255.128</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128</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smtClean="0">
                          <a:solidFill>
                            <a:schemeClr val="tx1"/>
                          </a:solidFill>
                          <a:effectLst/>
                          <a:latin typeface="+mn-lt"/>
                          <a:ea typeface="黑体" pitchFamily="2" charset="-122"/>
                        </a:rPr>
                        <a:t>1/4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C </a:t>
                      </a:r>
                      <a:r>
                        <a:rPr lang="zh-CN" sz="2000" b="1" dirty="0" smtClean="0">
                          <a:solidFill>
                            <a:schemeClr val="tx1"/>
                          </a:solidFill>
                          <a:effectLst/>
                          <a:latin typeface="+mn-lt"/>
                          <a:ea typeface="黑体" pitchFamily="2" charset="-122"/>
                        </a:rPr>
                        <a:t>类</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/26</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255.255.255.192</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a:solidFill>
                            <a:schemeClr val="tx1"/>
                          </a:solidFill>
                          <a:effectLst/>
                          <a:latin typeface="+mn-lt"/>
                          <a:ea typeface="黑体" pitchFamily="2" charset="-122"/>
                        </a:rPr>
                        <a:t>64</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smtClean="0">
                          <a:solidFill>
                            <a:schemeClr val="tx1"/>
                          </a:solidFill>
                          <a:effectLst/>
                          <a:latin typeface="+mn-lt"/>
                          <a:ea typeface="黑体" pitchFamily="2" charset="-122"/>
                        </a:rPr>
                        <a:t>1/4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C </a:t>
                      </a:r>
                      <a:r>
                        <a:rPr lang="zh-CN" sz="2000" b="1" dirty="0" smtClean="0">
                          <a:solidFill>
                            <a:schemeClr val="tx1"/>
                          </a:solidFill>
                          <a:effectLst/>
                          <a:latin typeface="+mn-lt"/>
                          <a:ea typeface="黑体" pitchFamily="2" charset="-122"/>
                        </a:rPr>
                        <a:t>类</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4288">
                <a:tc>
                  <a:txBody>
                    <a:bodyPr/>
                    <a:lstStyle/>
                    <a:p>
                      <a:pPr algn="ctr">
                        <a:lnSpc>
                          <a:spcPct val="100000"/>
                        </a:lnSpc>
                        <a:spcAft>
                          <a:spcPts val="0"/>
                        </a:spcAft>
                      </a:pPr>
                      <a:r>
                        <a:rPr lang="en-US" sz="2000" b="1">
                          <a:solidFill>
                            <a:schemeClr val="tx1"/>
                          </a:solidFill>
                          <a:effectLst/>
                          <a:latin typeface="+mn-lt"/>
                          <a:ea typeface="黑体" pitchFamily="2" charset="-122"/>
                        </a:rPr>
                        <a:t>/27</a:t>
                      </a:r>
                      <a:endParaRPr lang="zh-CN" sz="2000" b="1">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255.255.255.224</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a:solidFill>
                            <a:schemeClr val="tx1"/>
                          </a:solidFill>
                          <a:effectLst/>
                          <a:latin typeface="+mn-lt"/>
                          <a:ea typeface="黑体" pitchFamily="2" charset="-122"/>
                        </a:rPr>
                        <a:t>32</a:t>
                      </a:r>
                      <a:endParaRPr lang="zh-CN" sz="20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2000" b="1" dirty="0" smtClean="0">
                          <a:solidFill>
                            <a:schemeClr val="tx1"/>
                          </a:solidFill>
                          <a:effectLst/>
                          <a:latin typeface="+mn-lt"/>
                          <a:ea typeface="黑体" pitchFamily="2" charset="-122"/>
                        </a:rPr>
                        <a:t>1/8 </a:t>
                      </a:r>
                      <a:r>
                        <a:rPr lang="zh-CN" sz="2000" b="1" dirty="0" smtClean="0">
                          <a:solidFill>
                            <a:schemeClr val="tx1"/>
                          </a:solidFill>
                          <a:effectLst/>
                          <a:latin typeface="+mn-lt"/>
                          <a:ea typeface="黑体" pitchFamily="2" charset="-122"/>
                        </a:rPr>
                        <a:t>个</a:t>
                      </a:r>
                      <a:r>
                        <a:rPr lang="en-US" altLang="zh-CN" sz="2000" b="1" dirty="0" smtClean="0">
                          <a:solidFill>
                            <a:schemeClr val="tx1"/>
                          </a:solidFill>
                          <a:effectLst/>
                          <a:latin typeface="+mn-lt"/>
                          <a:ea typeface="黑体" pitchFamily="2" charset="-122"/>
                        </a:rPr>
                        <a:t> </a:t>
                      </a:r>
                      <a:r>
                        <a:rPr lang="en-US" sz="2000" b="1" dirty="0" smtClean="0">
                          <a:solidFill>
                            <a:schemeClr val="tx1"/>
                          </a:solidFill>
                          <a:effectLst/>
                          <a:latin typeface="+mn-lt"/>
                          <a:ea typeface="黑体" pitchFamily="2" charset="-122"/>
                        </a:rPr>
                        <a:t>C </a:t>
                      </a:r>
                      <a:r>
                        <a:rPr lang="zh-CN" sz="2000" b="1" dirty="0" smtClean="0">
                          <a:solidFill>
                            <a:schemeClr val="tx1"/>
                          </a:solidFill>
                          <a:effectLst/>
                          <a:latin typeface="+mn-lt"/>
                          <a:ea typeface="黑体" pitchFamily="2" charset="-122"/>
                        </a:rPr>
                        <a:t>类</a:t>
                      </a:r>
                      <a:endParaRPr lang="zh-CN" sz="20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
        <p:nvSpPr>
          <p:cNvPr id="5" name="矩形 4"/>
          <p:cNvSpPr/>
          <p:nvPr/>
        </p:nvSpPr>
        <p:spPr>
          <a:xfrm>
            <a:off x="2792760" y="260648"/>
            <a:ext cx="4536504" cy="584775"/>
          </a:xfrm>
          <a:prstGeom prst="rect">
            <a:avLst/>
          </a:prstGeom>
        </p:spPr>
        <p:txBody>
          <a:bodyPr wrap="square">
            <a:spAutoFit/>
          </a:bodyPr>
          <a:lstStyle/>
          <a:p>
            <a:pPr algn="ctr"/>
            <a:r>
              <a:rPr lang="zh-CN" altLang="zh-CN" sz="3200" b="1" dirty="0" smtClean="0">
                <a:latin typeface="+mn-lt"/>
                <a:ea typeface="黑体" pitchFamily="2" charset="-122"/>
              </a:rPr>
              <a:t>常用的</a:t>
            </a:r>
            <a:r>
              <a:rPr lang="en-US" altLang="zh-CN" sz="3200" b="1" dirty="0" smtClean="0">
                <a:latin typeface="+mn-lt"/>
                <a:ea typeface="黑体" pitchFamily="2" charset="-122"/>
              </a:rPr>
              <a:t> CIDR </a:t>
            </a:r>
            <a:r>
              <a:rPr lang="zh-CN" altLang="zh-CN" sz="3200" b="1" dirty="0" smtClean="0">
                <a:latin typeface="+mn-lt"/>
                <a:ea typeface="黑体" pitchFamily="2" charset="-122"/>
              </a:rPr>
              <a:t>地址</a:t>
            </a:r>
            <a:r>
              <a:rPr lang="zh-CN" altLang="zh-CN" sz="3200" b="1" dirty="0">
                <a:latin typeface="+mn-lt"/>
                <a:ea typeface="黑体" pitchFamily="2" charset="-122"/>
              </a:rPr>
              <a:t>块</a:t>
            </a:r>
            <a:endParaRPr lang="zh-CN" altLang="en-US" sz="3200" b="1" dirty="0">
              <a:latin typeface="+mn-lt"/>
              <a:ea typeface="黑体" pitchFamily="2" charset="-122"/>
            </a:endParaRPr>
          </a:p>
        </p:txBody>
      </p:sp>
    </p:spTree>
    <p:extLst>
      <p:ext uri="{BB962C8B-B14F-4D97-AF65-F5344CB8AC3E}">
        <p14:creationId xmlns:p14="http://schemas.microsoft.com/office/powerpoint/2010/main" xmlns="" val="29267949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lgn="ctr"/>
            <a:r>
              <a:rPr lang="zh-CN" altLang="en-US" dirty="0"/>
              <a:t>构成超网 </a:t>
            </a:r>
          </a:p>
        </p:txBody>
      </p:sp>
      <p:sp>
        <p:nvSpPr>
          <p:cNvPr id="529411" name="Rectangle 3"/>
          <p:cNvSpPr>
            <a:spLocks noGrp="1" noChangeArrowheads="1"/>
          </p:cNvSpPr>
          <p:nvPr>
            <p:ph idx="1"/>
          </p:nvPr>
        </p:nvSpPr>
        <p:spPr/>
        <p:txBody>
          <a:bodyPr/>
          <a:lstStyle/>
          <a:p>
            <a:r>
              <a:rPr lang="zh-CN" altLang="en-US" sz="2800" dirty="0"/>
              <a:t>前缀长度不超过 </a:t>
            </a:r>
            <a:r>
              <a:rPr lang="en-US" altLang="zh-CN" sz="2800" dirty="0"/>
              <a:t>23 </a:t>
            </a:r>
            <a:r>
              <a:rPr lang="zh-CN" altLang="en-US" sz="2800" dirty="0"/>
              <a:t>位的 </a:t>
            </a:r>
            <a:r>
              <a:rPr lang="en-US" altLang="zh-CN" sz="2800" dirty="0"/>
              <a:t>CIDR </a:t>
            </a:r>
            <a:r>
              <a:rPr lang="zh-CN" altLang="en-US" sz="2800" dirty="0"/>
              <a:t>地址块都包含了多个 </a:t>
            </a:r>
            <a:r>
              <a:rPr lang="en-US" altLang="zh-CN" sz="2800" dirty="0"/>
              <a:t>C </a:t>
            </a:r>
            <a:r>
              <a:rPr lang="en-US" altLang="zh-CN" sz="2800" dirty="0" smtClean="0"/>
              <a:t> </a:t>
            </a:r>
            <a:r>
              <a:rPr lang="zh-CN" altLang="en-US" sz="2800" dirty="0" smtClean="0"/>
              <a:t>类</a:t>
            </a:r>
            <a:r>
              <a:rPr lang="zh-CN" altLang="en-US" sz="2800" dirty="0"/>
              <a:t>地址。</a:t>
            </a:r>
          </a:p>
          <a:p>
            <a:r>
              <a:rPr lang="zh-CN" altLang="en-US" sz="2800" dirty="0"/>
              <a:t>这些 </a:t>
            </a:r>
            <a:r>
              <a:rPr lang="en-US" altLang="zh-CN" sz="2800" dirty="0"/>
              <a:t>C </a:t>
            </a:r>
            <a:r>
              <a:rPr lang="zh-CN" altLang="en-US" sz="2800" dirty="0"/>
              <a:t>类地址合起来就构成了超网。</a:t>
            </a:r>
          </a:p>
          <a:p>
            <a:r>
              <a:rPr lang="en-US" altLang="zh-CN" sz="2800" dirty="0">
                <a:solidFill>
                  <a:srgbClr val="FF0000"/>
                </a:solidFill>
              </a:rPr>
              <a:t>CIDR </a:t>
            </a:r>
            <a:r>
              <a:rPr lang="zh-CN" altLang="en-US" sz="2800" dirty="0">
                <a:solidFill>
                  <a:srgbClr val="FF0000"/>
                </a:solidFill>
              </a:rPr>
              <a:t>地址块中的地址数一定是 </a:t>
            </a:r>
            <a:r>
              <a:rPr lang="en-US" altLang="zh-CN" sz="2800" dirty="0">
                <a:solidFill>
                  <a:srgbClr val="FF0000"/>
                </a:solidFill>
              </a:rPr>
              <a:t>2 </a:t>
            </a:r>
            <a:r>
              <a:rPr lang="zh-CN" altLang="en-US" sz="2800" dirty="0">
                <a:solidFill>
                  <a:srgbClr val="FF0000"/>
                </a:solidFill>
              </a:rPr>
              <a:t>的整数次幂。</a:t>
            </a:r>
          </a:p>
          <a:p>
            <a:r>
              <a:rPr lang="zh-CN" altLang="en-US" sz="2800" dirty="0"/>
              <a:t>网络前缀越短，其地址块所包含的地址数就越多。</a:t>
            </a:r>
            <a:r>
              <a:rPr lang="zh-CN" altLang="en-US" sz="2800" dirty="0">
                <a:solidFill>
                  <a:srgbClr val="0000FF"/>
                </a:solidFill>
              </a:rPr>
              <a:t>而在三级结构的</a:t>
            </a:r>
            <a:r>
              <a:rPr lang="en-US" altLang="zh-CN" sz="2800" dirty="0">
                <a:solidFill>
                  <a:srgbClr val="0000FF"/>
                </a:solidFill>
              </a:rPr>
              <a:t>IP</a:t>
            </a:r>
            <a:r>
              <a:rPr lang="zh-CN" altLang="en-US" sz="2800" dirty="0">
                <a:solidFill>
                  <a:srgbClr val="0000FF"/>
                </a:solidFill>
              </a:rPr>
              <a:t>地址中，划分子网是使网络前缀变长</a:t>
            </a:r>
            <a:r>
              <a:rPr lang="zh-CN" altLang="en-US" sz="2800" dirty="0" smtClean="0">
                <a:solidFill>
                  <a:srgbClr val="0000FF"/>
                </a:solidFill>
              </a:rPr>
              <a:t>。</a:t>
            </a:r>
            <a:endParaRPr lang="en-US" altLang="zh-CN" sz="2800" dirty="0" smtClean="0">
              <a:solidFill>
                <a:srgbClr val="0000FF"/>
              </a:solidFill>
            </a:endParaRPr>
          </a:p>
          <a:p>
            <a:r>
              <a:rPr lang="en-US" altLang="zh-CN" sz="2800" dirty="0" smtClean="0"/>
              <a:t>CIDR </a:t>
            </a:r>
            <a:r>
              <a:rPr lang="zh-CN" altLang="zh-CN" sz="2800" dirty="0" smtClean="0"/>
              <a:t>的</a:t>
            </a:r>
            <a:r>
              <a:rPr lang="zh-CN" altLang="zh-CN" sz="2800" dirty="0"/>
              <a:t>一个</a:t>
            </a:r>
            <a:r>
              <a:rPr lang="zh-CN" altLang="zh-CN" sz="2800" dirty="0" smtClean="0"/>
              <a:t>好处是</a:t>
            </a:r>
            <a:r>
              <a:rPr lang="zh-CN" altLang="en-US" sz="2800" dirty="0" smtClean="0"/>
              <a:t>：</a:t>
            </a:r>
            <a:r>
              <a:rPr lang="zh-CN" altLang="zh-CN" sz="2800" dirty="0" smtClean="0"/>
              <a:t>可以</a:t>
            </a:r>
            <a:r>
              <a:rPr lang="zh-CN" altLang="zh-CN" sz="2800" dirty="0"/>
              <a:t>更加有效地</a:t>
            </a:r>
            <a:r>
              <a:rPr lang="zh-CN" altLang="zh-CN" sz="2800" dirty="0" smtClean="0"/>
              <a:t>分配</a:t>
            </a:r>
            <a:r>
              <a:rPr lang="en-US" altLang="zh-CN" sz="2800" dirty="0" smtClean="0"/>
              <a:t> IPv4 </a:t>
            </a:r>
            <a:r>
              <a:rPr lang="zh-CN" altLang="zh-CN" sz="2800" dirty="0" smtClean="0"/>
              <a:t>的</a:t>
            </a:r>
            <a:r>
              <a:rPr lang="zh-CN" altLang="zh-CN" sz="2800" dirty="0"/>
              <a:t>地址空间，可根据客户的需要分配适当大小</a:t>
            </a:r>
            <a:r>
              <a:rPr lang="zh-CN" altLang="zh-CN" sz="2800" dirty="0" smtClean="0"/>
              <a:t>的</a:t>
            </a:r>
            <a:r>
              <a:rPr lang="en-US" altLang="zh-CN" sz="2800" dirty="0" smtClean="0"/>
              <a:t> CIDR </a:t>
            </a:r>
            <a:r>
              <a:rPr lang="zh-CN" altLang="zh-CN" sz="2800" dirty="0" smtClean="0"/>
              <a:t>地址</a:t>
            </a:r>
            <a:r>
              <a:rPr lang="zh-CN" altLang="zh-CN" sz="2800" dirty="0"/>
              <a:t>块。</a:t>
            </a:r>
            <a:r>
              <a:rPr lang="zh-CN" altLang="en-US" sz="2800" dirty="0" smtClean="0"/>
              <a:t>  </a:t>
            </a:r>
            <a:endParaRPr lang="zh-CN" altLang="en-US" sz="2800" dirty="0"/>
          </a:p>
        </p:txBody>
      </p:sp>
    </p:spTree>
    <p:extLst>
      <p:ext uri="{BB962C8B-B14F-4D97-AF65-F5344CB8AC3E}">
        <p14:creationId xmlns:p14="http://schemas.microsoft.com/office/powerpoint/2010/main" xmlns="" val="1886408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9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9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29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9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18576" y="-27384"/>
            <a:ext cx="8694481" cy="695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4400" b="1">
                <a:solidFill>
                  <a:schemeClr val="tx2"/>
                </a:solidFill>
                <a:latin typeface="+mj-lt"/>
                <a:ea typeface="+mj-ea"/>
                <a:cs typeface="+mj-cs"/>
              </a:defRPr>
            </a:lvl1pPr>
            <a:lvl2pPr algn="l" rtl="0" fontAlgn="base">
              <a:spcBef>
                <a:spcPct val="0"/>
              </a:spcBef>
              <a:spcAft>
                <a:spcPct val="0"/>
              </a:spcAft>
              <a:defRPr kumimoji="1" sz="4400" b="1">
                <a:solidFill>
                  <a:schemeClr val="tx2"/>
                </a:solidFill>
                <a:latin typeface="Tahoma" pitchFamily="34" charset="0"/>
                <a:ea typeface="黑体" pitchFamily="2" charset="-122"/>
              </a:defRPr>
            </a:lvl2pPr>
            <a:lvl3pPr algn="l" rtl="0" fontAlgn="base">
              <a:spcBef>
                <a:spcPct val="0"/>
              </a:spcBef>
              <a:spcAft>
                <a:spcPct val="0"/>
              </a:spcAft>
              <a:defRPr kumimoji="1" sz="4400" b="1">
                <a:solidFill>
                  <a:schemeClr val="tx2"/>
                </a:solidFill>
                <a:latin typeface="Tahoma" pitchFamily="34" charset="0"/>
                <a:ea typeface="黑体" pitchFamily="2" charset="-122"/>
              </a:defRPr>
            </a:lvl3pPr>
            <a:lvl4pPr algn="l" rtl="0" fontAlgn="base">
              <a:spcBef>
                <a:spcPct val="0"/>
              </a:spcBef>
              <a:spcAft>
                <a:spcPct val="0"/>
              </a:spcAft>
              <a:defRPr kumimoji="1" sz="4400" b="1">
                <a:solidFill>
                  <a:schemeClr val="tx2"/>
                </a:solidFill>
                <a:latin typeface="Tahoma" pitchFamily="34" charset="0"/>
                <a:ea typeface="黑体" pitchFamily="2" charset="-122"/>
              </a:defRPr>
            </a:lvl4pPr>
            <a:lvl5pPr algn="l" rtl="0" fontAlgn="base">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dirty="0" smtClean="0">
                <a:ln>
                  <a:noFill/>
                </a:ln>
                <a:solidFill>
                  <a:srgbClr val="333399"/>
                </a:solidFill>
                <a:effectLst/>
                <a:uLnTx/>
                <a:uFillTx/>
                <a:latin typeface="Tahoma"/>
                <a:ea typeface="黑体"/>
                <a:cs typeface="+mj-cs"/>
              </a:rPr>
              <a:t>CIDR </a:t>
            </a:r>
            <a:r>
              <a:rPr kumimoji="1" lang="zh-CN" altLang="en-US" sz="3600" b="1" i="0" u="none" strike="noStrike" kern="0" cap="none" spc="0" normalizeH="0" baseline="0" noProof="0" dirty="0" smtClean="0">
                <a:ln>
                  <a:noFill/>
                </a:ln>
                <a:solidFill>
                  <a:srgbClr val="333399"/>
                </a:solidFill>
                <a:effectLst/>
                <a:uLnTx/>
                <a:uFillTx/>
                <a:latin typeface="Tahoma"/>
                <a:ea typeface="黑体"/>
                <a:cs typeface="+mj-cs"/>
              </a:rPr>
              <a:t>地址块划分举例 </a:t>
            </a:r>
            <a:endParaRPr kumimoji="1" lang="zh-CN" altLang="en-US" sz="3600" b="1" i="0" u="none" strike="noStrike" kern="0" cap="none" spc="0" normalizeH="0" baseline="0" noProof="0" dirty="0">
              <a:ln>
                <a:noFill/>
              </a:ln>
              <a:solidFill>
                <a:srgbClr val="333399"/>
              </a:solidFill>
              <a:effectLst/>
              <a:uLnTx/>
              <a:uFillTx/>
              <a:latin typeface="Tahoma"/>
              <a:ea typeface="黑体"/>
              <a:cs typeface="+mj-cs"/>
            </a:endParaRPr>
          </a:p>
        </p:txBody>
      </p:sp>
      <p:sp>
        <p:nvSpPr>
          <p:cNvPr id="5" name="Rectangle 3"/>
          <p:cNvSpPr>
            <a:spLocks noChangeArrowheads="1"/>
          </p:cNvSpPr>
          <p:nvPr/>
        </p:nvSpPr>
        <p:spPr bwMode="auto">
          <a:xfrm>
            <a:off x="1480442" y="4103291"/>
            <a:ext cx="7525808" cy="2390775"/>
          </a:xfrm>
          <a:prstGeom prst="rect">
            <a:avLst/>
          </a:prstGeom>
          <a:solidFill>
            <a:srgbClr val="CCECFF"/>
          </a:solidFill>
          <a:ln w="28575">
            <a:solidFill>
              <a:srgbClr val="333399"/>
            </a:solid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grpSp>
        <p:nvGrpSpPr>
          <p:cNvPr id="66" name="组合 65"/>
          <p:cNvGrpSpPr/>
          <p:nvPr/>
        </p:nvGrpSpPr>
        <p:grpSpPr>
          <a:xfrm>
            <a:off x="291422" y="1033063"/>
            <a:ext cx="1637242" cy="738188"/>
            <a:chOff x="228433" y="1033063"/>
            <a:chExt cx="1637242" cy="738188"/>
          </a:xfrm>
        </p:grpSpPr>
        <p:grpSp>
          <p:nvGrpSpPr>
            <p:cNvPr id="7" name="Group 5"/>
            <p:cNvGrpSpPr>
              <a:grpSpLocks/>
            </p:cNvGrpSpPr>
            <p:nvPr/>
          </p:nvGrpSpPr>
          <p:grpSpPr bwMode="auto">
            <a:xfrm>
              <a:off x="237984" y="1047510"/>
              <a:ext cx="1627691" cy="723741"/>
              <a:chOff x="3134" y="1375"/>
              <a:chExt cx="2386" cy="1553"/>
            </a:xfrm>
            <a:solidFill>
              <a:schemeClr val="bg1">
                <a:lumMod val="65000"/>
              </a:schemeClr>
            </a:solidFill>
          </p:grpSpPr>
          <p:sp>
            <p:nvSpPr>
              <p:cNvPr id="17" name="Oval 6"/>
              <p:cNvSpPr>
                <a:spLocks noChangeArrowheads="1"/>
              </p:cNvSpPr>
              <p:nvPr/>
            </p:nvSpPr>
            <p:spPr bwMode="auto">
              <a:xfrm>
                <a:off x="3959" y="1375"/>
                <a:ext cx="1026" cy="62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18" name="Oval 7"/>
              <p:cNvSpPr>
                <a:spLocks noChangeArrowheads="1"/>
              </p:cNvSpPr>
              <p:nvPr/>
            </p:nvSpPr>
            <p:spPr bwMode="auto">
              <a:xfrm>
                <a:off x="3380" y="1548"/>
                <a:ext cx="781" cy="62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19" name="Oval 8"/>
              <p:cNvSpPr>
                <a:spLocks noChangeArrowheads="1"/>
              </p:cNvSpPr>
              <p:nvPr/>
            </p:nvSpPr>
            <p:spPr bwMode="auto">
              <a:xfrm>
                <a:off x="3134" y="1940"/>
                <a:ext cx="521" cy="50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0" name="Oval 9"/>
              <p:cNvSpPr>
                <a:spLocks noChangeArrowheads="1"/>
              </p:cNvSpPr>
              <p:nvPr/>
            </p:nvSpPr>
            <p:spPr bwMode="auto">
              <a:xfrm>
                <a:off x="3293" y="2175"/>
                <a:ext cx="796" cy="549"/>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1" name="Oval 10"/>
              <p:cNvSpPr>
                <a:spLocks noChangeArrowheads="1"/>
              </p:cNvSpPr>
              <p:nvPr/>
            </p:nvSpPr>
            <p:spPr bwMode="auto">
              <a:xfrm>
                <a:off x="3872" y="2269"/>
                <a:ext cx="1200" cy="659"/>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2" name="Oval 11"/>
              <p:cNvSpPr>
                <a:spLocks noChangeArrowheads="1"/>
              </p:cNvSpPr>
              <p:nvPr/>
            </p:nvSpPr>
            <p:spPr bwMode="auto">
              <a:xfrm>
                <a:off x="4653" y="1564"/>
                <a:ext cx="751" cy="486"/>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3" name="Oval 12"/>
              <p:cNvSpPr>
                <a:spLocks noChangeArrowheads="1"/>
              </p:cNvSpPr>
              <p:nvPr/>
            </p:nvSpPr>
            <p:spPr bwMode="auto">
              <a:xfrm>
                <a:off x="4768" y="1893"/>
                <a:ext cx="752" cy="486"/>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4" name="Oval 13"/>
              <p:cNvSpPr>
                <a:spLocks noChangeArrowheads="1"/>
              </p:cNvSpPr>
              <p:nvPr/>
            </p:nvSpPr>
            <p:spPr bwMode="auto">
              <a:xfrm>
                <a:off x="4696" y="2003"/>
                <a:ext cx="752" cy="81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5" name="Oval 14"/>
              <p:cNvSpPr>
                <a:spLocks noChangeArrowheads="1"/>
              </p:cNvSpPr>
              <p:nvPr/>
            </p:nvSpPr>
            <p:spPr bwMode="auto">
              <a:xfrm>
                <a:off x="3568" y="1752"/>
                <a:ext cx="1547" cy="81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grpSp>
        <p:sp>
          <p:nvSpPr>
            <p:cNvPr id="8" name="Oval 15"/>
            <p:cNvSpPr>
              <a:spLocks noChangeArrowheads="1"/>
            </p:cNvSpPr>
            <p:nvPr/>
          </p:nvSpPr>
          <p:spPr bwMode="auto">
            <a:xfrm>
              <a:off x="790553" y="1033063"/>
              <a:ext cx="700603" cy="29219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9" name="Oval 16"/>
            <p:cNvSpPr>
              <a:spLocks noChangeArrowheads="1"/>
            </p:cNvSpPr>
            <p:nvPr/>
          </p:nvSpPr>
          <p:spPr bwMode="auto">
            <a:xfrm>
              <a:off x="396250" y="1113686"/>
              <a:ext cx="532786" cy="29219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0" name="Oval 17"/>
            <p:cNvSpPr>
              <a:spLocks noChangeArrowheads="1"/>
            </p:cNvSpPr>
            <p:nvPr/>
          </p:nvSpPr>
          <p:spPr bwMode="auto">
            <a:xfrm>
              <a:off x="228433" y="1296369"/>
              <a:ext cx="354736" cy="233480"/>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1" name="Oval 18"/>
            <p:cNvSpPr>
              <a:spLocks noChangeArrowheads="1"/>
            </p:cNvSpPr>
            <p:nvPr/>
          </p:nvSpPr>
          <p:spPr bwMode="auto">
            <a:xfrm>
              <a:off x="336900" y="1405885"/>
              <a:ext cx="542336" cy="25584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2" name="Oval 19"/>
            <p:cNvSpPr>
              <a:spLocks noChangeArrowheads="1"/>
            </p:cNvSpPr>
            <p:nvPr/>
          </p:nvSpPr>
          <p:spPr bwMode="auto">
            <a:xfrm>
              <a:off x="731203" y="1449692"/>
              <a:ext cx="818621" cy="307112"/>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3" name="Oval 20"/>
            <p:cNvSpPr>
              <a:spLocks noChangeArrowheads="1"/>
            </p:cNvSpPr>
            <p:nvPr/>
          </p:nvSpPr>
          <p:spPr bwMode="auto">
            <a:xfrm>
              <a:off x="1263989" y="1120676"/>
              <a:ext cx="513002" cy="226490"/>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4" name="Oval 21"/>
            <p:cNvSpPr>
              <a:spLocks noChangeArrowheads="1"/>
            </p:cNvSpPr>
            <p:nvPr/>
          </p:nvSpPr>
          <p:spPr bwMode="auto">
            <a:xfrm>
              <a:off x="1343122" y="1274465"/>
              <a:ext cx="513002" cy="226490"/>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5" name="Oval 22"/>
            <p:cNvSpPr>
              <a:spLocks noChangeArrowheads="1"/>
            </p:cNvSpPr>
            <p:nvPr/>
          </p:nvSpPr>
          <p:spPr bwMode="auto">
            <a:xfrm>
              <a:off x="1293322" y="1325262"/>
              <a:ext cx="513002" cy="38027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6" name="Oval 23"/>
            <p:cNvSpPr>
              <a:spLocks noChangeArrowheads="1"/>
            </p:cNvSpPr>
            <p:nvPr/>
          </p:nvSpPr>
          <p:spPr bwMode="auto">
            <a:xfrm>
              <a:off x="524501" y="1208289"/>
              <a:ext cx="1055339" cy="38027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26" name="Text Box 24"/>
            <p:cNvSpPr txBox="1">
              <a:spLocks noChangeArrowheads="1"/>
            </p:cNvSpPr>
            <p:nvPr/>
          </p:nvSpPr>
          <p:spPr bwMode="auto">
            <a:xfrm>
              <a:off x="548204" y="1196956"/>
              <a:ext cx="111280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zh-CN" altLang="en-US" sz="2400" b="1" dirty="0">
                  <a:solidFill>
                    <a:srgbClr val="0000CC"/>
                  </a:solidFill>
                  <a:latin typeface="+mn-lt"/>
                  <a:ea typeface="黑体" pitchFamily="2" charset="-122"/>
                </a:rPr>
                <a:t>互联</a:t>
              </a:r>
              <a:r>
                <a:rPr kumimoji="1" lang="zh-CN" altLang="en-US" sz="2400" b="1" dirty="0" smtClean="0">
                  <a:solidFill>
                    <a:srgbClr val="0000CC"/>
                  </a:solidFill>
                  <a:latin typeface="+mn-lt"/>
                  <a:ea typeface="黑体" pitchFamily="2" charset="-122"/>
                </a:rPr>
                <a:t>网</a:t>
              </a:r>
              <a:endParaRPr kumimoji="1" lang="zh-CN" altLang="en-US" sz="2400" b="1" dirty="0">
                <a:solidFill>
                  <a:srgbClr val="0000CC"/>
                </a:solidFill>
                <a:latin typeface="+mn-lt"/>
                <a:ea typeface="黑体" pitchFamily="2" charset="-122"/>
              </a:endParaRPr>
            </a:p>
          </p:txBody>
        </p:sp>
      </p:grpSp>
      <p:sp>
        <p:nvSpPr>
          <p:cNvPr id="27" name="Oval 25"/>
          <p:cNvSpPr>
            <a:spLocks noChangeArrowheads="1"/>
          </p:cNvSpPr>
          <p:nvPr/>
        </p:nvSpPr>
        <p:spPr bwMode="auto">
          <a:xfrm>
            <a:off x="3931147" y="885426"/>
            <a:ext cx="2844535" cy="958850"/>
          </a:xfrm>
          <a:prstGeom prst="ellipse">
            <a:avLst/>
          </a:prstGeom>
          <a:solidFill>
            <a:srgbClr val="3399FF"/>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28" name="Oval 26"/>
          <p:cNvSpPr>
            <a:spLocks noChangeArrowheads="1"/>
          </p:cNvSpPr>
          <p:nvPr/>
        </p:nvSpPr>
        <p:spPr bwMode="auto">
          <a:xfrm>
            <a:off x="4534793" y="1033066"/>
            <a:ext cx="1810941" cy="665163"/>
          </a:xfrm>
          <a:prstGeom prst="ellipse">
            <a:avLst/>
          </a:prstGeom>
          <a:solidFill>
            <a:srgbClr val="CCECFF"/>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29" name="Text Box 27"/>
          <p:cNvSpPr txBox="1">
            <a:spLocks noChangeArrowheads="1"/>
          </p:cNvSpPr>
          <p:nvPr/>
        </p:nvSpPr>
        <p:spPr bwMode="auto">
          <a:xfrm>
            <a:off x="4627660" y="1180701"/>
            <a:ext cx="159530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206.0.68.0/22</a:t>
            </a:r>
          </a:p>
        </p:txBody>
      </p:sp>
      <p:sp>
        <p:nvSpPr>
          <p:cNvPr id="30" name="Text Box 28"/>
          <p:cNvSpPr txBox="1">
            <a:spLocks noChangeArrowheads="1"/>
          </p:cNvSpPr>
          <p:nvPr/>
        </p:nvSpPr>
        <p:spPr bwMode="auto">
          <a:xfrm>
            <a:off x="2211354" y="958451"/>
            <a:ext cx="159530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206.0.64.0/18</a:t>
            </a:r>
          </a:p>
        </p:txBody>
      </p:sp>
      <p:sp>
        <p:nvSpPr>
          <p:cNvPr id="31" name="AutoShape 29"/>
          <p:cNvSpPr>
            <a:spLocks noChangeArrowheads="1"/>
          </p:cNvSpPr>
          <p:nvPr/>
        </p:nvSpPr>
        <p:spPr bwMode="auto">
          <a:xfrm>
            <a:off x="1951665" y="1272776"/>
            <a:ext cx="1895210" cy="220662"/>
          </a:xfrm>
          <a:prstGeom prst="leftArrow">
            <a:avLst>
              <a:gd name="adj1" fmla="val 50000"/>
              <a:gd name="adj2" fmla="val 198202"/>
            </a:avLst>
          </a:prstGeom>
          <a:solidFill>
            <a:srgbClr val="FF0000"/>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32" name="Text Box 30"/>
          <p:cNvSpPr txBox="1">
            <a:spLocks noChangeArrowheads="1"/>
          </p:cNvSpPr>
          <p:nvPr/>
        </p:nvSpPr>
        <p:spPr bwMode="auto">
          <a:xfrm>
            <a:off x="3760887" y="667940"/>
            <a:ext cx="67999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sz="2400" b="1">
                <a:solidFill>
                  <a:srgbClr val="0000CC"/>
                </a:solidFill>
                <a:latin typeface="+mn-lt"/>
                <a:ea typeface="黑体" pitchFamily="2" charset="-122"/>
              </a:rPr>
              <a:t>ISP</a:t>
            </a:r>
          </a:p>
        </p:txBody>
      </p:sp>
      <p:sp>
        <p:nvSpPr>
          <p:cNvPr id="33" name="Text Box 31"/>
          <p:cNvSpPr txBox="1">
            <a:spLocks noChangeArrowheads="1"/>
          </p:cNvSpPr>
          <p:nvPr/>
        </p:nvSpPr>
        <p:spPr bwMode="auto">
          <a:xfrm>
            <a:off x="6947662" y="739378"/>
            <a:ext cx="111440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zh-CN" altLang="en-US" sz="2400" b="1">
                <a:solidFill>
                  <a:srgbClr val="0000CC"/>
                </a:solidFill>
                <a:latin typeface="+mn-lt"/>
                <a:ea typeface="黑体" pitchFamily="2" charset="-122"/>
              </a:rPr>
              <a:t>大学 </a:t>
            </a:r>
            <a:r>
              <a:rPr kumimoji="1" lang="en-US" altLang="zh-CN" sz="2400" b="1">
                <a:solidFill>
                  <a:srgbClr val="0000CC"/>
                </a:solidFill>
                <a:latin typeface="+mn-lt"/>
                <a:ea typeface="黑体" pitchFamily="2" charset="-122"/>
              </a:rPr>
              <a:t>X</a:t>
            </a:r>
          </a:p>
        </p:txBody>
      </p:sp>
      <p:sp>
        <p:nvSpPr>
          <p:cNvPr id="34" name="Line 32"/>
          <p:cNvSpPr>
            <a:spLocks noChangeShapeType="1"/>
          </p:cNvSpPr>
          <p:nvPr/>
        </p:nvSpPr>
        <p:spPr bwMode="auto">
          <a:xfrm flipV="1">
            <a:off x="6258024" y="1033066"/>
            <a:ext cx="689637" cy="2206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35" name="Text Box 33"/>
          <p:cNvSpPr txBox="1">
            <a:spLocks noChangeArrowheads="1"/>
          </p:cNvSpPr>
          <p:nvPr/>
        </p:nvSpPr>
        <p:spPr bwMode="auto">
          <a:xfrm>
            <a:off x="2360712" y="3549252"/>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zh-CN" altLang="en-US" sz="2000" b="1" dirty="0">
                <a:solidFill>
                  <a:srgbClr val="0000CC"/>
                </a:solidFill>
                <a:latin typeface="+mn-lt"/>
                <a:ea typeface="黑体" pitchFamily="2" charset="-122"/>
              </a:rPr>
              <a:t>一系</a:t>
            </a:r>
          </a:p>
        </p:txBody>
      </p:sp>
      <p:sp>
        <p:nvSpPr>
          <p:cNvPr id="36" name="Text Box 34"/>
          <p:cNvSpPr txBox="1">
            <a:spLocks noChangeArrowheads="1"/>
          </p:cNvSpPr>
          <p:nvPr/>
        </p:nvSpPr>
        <p:spPr bwMode="auto">
          <a:xfrm>
            <a:off x="5086847" y="3541314"/>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zh-CN" altLang="en-US" sz="2000" b="1">
                <a:solidFill>
                  <a:srgbClr val="0000CC"/>
                </a:solidFill>
                <a:latin typeface="+mn-lt"/>
                <a:ea typeface="黑体" pitchFamily="2" charset="-122"/>
              </a:rPr>
              <a:t>二系</a:t>
            </a:r>
          </a:p>
        </p:txBody>
      </p:sp>
      <p:sp>
        <p:nvSpPr>
          <p:cNvPr id="37" name="Text Box 35"/>
          <p:cNvSpPr txBox="1">
            <a:spLocks noChangeArrowheads="1"/>
          </p:cNvSpPr>
          <p:nvPr/>
        </p:nvSpPr>
        <p:spPr bwMode="auto">
          <a:xfrm>
            <a:off x="6258024" y="3357164"/>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zh-CN" altLang="en-US" sz="2000" b="1">
                <a:solidFill>
                  <a:srgbClr val="0000CC"/>
                </a:solidFill>
                <a:latin typeface="+mn-lt"/>
                <a:ea typeface="黑体" pitchFamily="2" charset="-122"/>
              </a:rPr>
              <a:t>三系</a:t>
            </a:r>
          </a:p>
        </p:txBody>
      </p:sp>
      <p:sp>
        <p:nvSpPr>
          <p:cNvPr id="38" name="Text Box 36"/>
          <p:cNvSpPr txBox="1">
            <a:spLocks noChangeArrowheads="1"/>
          </p:cNvSpPr>
          <p:nvPr/>
        </p:nvSpPr>
        <p:spPr bwMode="auto">
          <a:xfrm>
            <a:off x="8598661" y="3357164"/>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zh-CN" altLang="en-US" sz="2000" b="1">
                <a:solidFill>
                  <a:srgbClr val="0000CC"/>
                </a:solidFill>
                <a:latin typeface="+mn-lt"/>
                <a:ea typeface="黑体" pitchFamily="2" charset="-122"/>
              </a:rPr>
              <a:t>四系</a:t>
            </a:r>
          </a:p>
        </p:txBody>
      </p:sp>
      <p:sp>
        <p:nvSpPr>
          <p:cNvPr id="39" name="AutoShape 37"/>
          <p:cNvSpPr>
            <a:spLocks noChangeArrowheads="1"/>
          </p:cNvSpPr>
          <p:nvPr/>
        </p:nvSpPr>
        <p:spPr bwMode="auto">
          <a:xfrm rot="1625099">
            <a:off x="5972537" y="1941113"/>
            <a:ext cx="2712112" cy="173038"/>
          </a:xfrm>
          <a:prstGeom prst="leftArrow">
            <a:avLst>
              <a:gd name="adj1" fmla="val 27083"/>
              <a:gd name="adj2" fmla="val 410994"/>
            </a:avLst>
          </a:prstGeom>
          <a:solidFill>
            <a:srgbClr val="66CCFF"/>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kumimoji="1" lang="zh-CN" altLang="en-US" sz="2400" b="1">
              <a:solidFill>
                <a:srgbClr val="0000CC"/>
              </a:solidFill>
              <a:latin typeface="+mn-lt"/>
              <a:ea typeface="黑体" pitchFamily="2" charset="-122"/>
            </a:endParaRPr>
          </a:p>
        </p:txBody>
      </p:sp>
      <p:sp>
        <p:nvSpPr>
          <p:cNvPr id="40" name="Oval 38"/>
          <p:cNvSpPr>
            <a:spLocks noChangeArrowheads="1"/>
          </p:cNvSpPr>
          <p:nvPr/>
        </p:nvSpPr>
        <p:spPr bwMode="auto">
          <a:xfrm>
            <a:off x="7809276" y="2507851"/>
            <a:ext cx="2153179" cy="887412"/>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41" name="Text Box 39"/>
          <p:cNvSpPr txBox="1">
            <a:spLocks noChangeArrowheads="1"/>
          </p:cNvSpPr>
          <p:nvPr/>
        </p:nvSpPr>
        <p:spPr bwMode="auto">
          <a:xfrm>
            <a:off x="7895266" y="2661840"/>
            <a:ext cx="185178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206.0.71.128/26</a:t>
            </a:r>
          </a:p>
          <a:p>
            <a:pPr eaLnBrk="1" hangingPunct="1"/>
            <a:r>
              <a:rPr kumimoji="1" lang="en-US" altLang="zh-CN" b="1">
                <a:solidFill>
                  <a:srgbClr val="0000CC"/>
                </a:solidFill>
                <a:latin typeface="+mn-lt"/>
                <a:ea typeface="黑体" pitchFamily="2" charset="-122"/>
              </a:rPr>
              <a:t>206.0.71.192/26</a:t>
            </a:r>
          </a:p>
        </p:txBody>
      </p:sp>
      <p:sp>
        <p:nvSpPr>
          <p:cNvPr id="42" name="AutoShape 40"/>
          <p:cNvSpPr>
            <a:spLocks noChangeArrowheads="1"/>
          </p:cNvSpPr>
          <p:nvPr/>
        </p:nvSpPr>
        <p:spPr bwMode="auto">
          <a:xfrm rot="8870696">
            <a:off x="2003258" y="2036363"/>
            <a:ext cx="2897850" cy="184150"/>
          </a:xfrm>
          <a:prstGeom prst="leftArrow">
            <a:avLst>
              <a:gd name="adj1" fmla="val 27083"/>
              <a:gd name="adj2" fmla="val 412642"/>
            </a:avLst>
          </a:prstGeom>
          <a:solidFill>
            <a:srgbClr val="66CCFF"/>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kumimoji="1" lang="zh-CN" altLang="en-US" sz="2400" b="1">
              <a:solidFill>
                <a:srgbClr val="0000CC"/>
              </a:solidFill>
              <a:latin typeface="+mn-lt"/>
              <a:ea typeface="黑体" pitchFamily="2" charset="-122"/>
            </a:endParaRPr>
          </a:p>
        </p:txBody>
      </p:sp>
      <p:sp>
        <p:nvSpPr>
          <p:cNvPr id="43" name="Oval 41"/>
          <p:cNvSpPr>
            <a:spLocks noChangeArrowheads="1"/>
          </p:cNvSpPr>
          <p:nvPr/>
        </p:nvSpPr>
        <p:spPr bwMode="auto">
          <a:xfrm>
            <a:off x="56456" y="2507851"/>
            <a:ext cx="2583127" cy="1403350"/>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44" name="Text Box 42"/>
          <p:cNvSpPr txBox="1">
            <a:spLocks noChangeArrowheads="1"/>
          </p:cNvSpPr>
          <p:nvPr/>
        </p:nvSpPr>
        <p:spPr bwMode="auto">
          <a:xfrm>
            <a:off x="486404" y="2611041"/>
            <a:ext cx="1851789"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206.0.68.0/25</a:t>
            </a:r>
          </a:p>
          <a:p>
            <a:pPr eaLnBrk="1" hangingPunct="1"/>
            <a:r>
              <a:rPr kumimoji="1" lang="en-US" altLang="zh-CN" b="1">
                <a:solidFill>
                  <a:srgbClr val="0000CC"/>
                </a:solidFill>
                <a:latin typeface="+mn-lt"/>
                <a:ea typeface="黑体" pitchFamily="2" charset="-122"/>
              </a:rPr>
              <a:t>206.0.68.128/25</a:t>
            </a:r>
          </a:p>
          <a:p>
            <a:pPr eaLnBrk="1" hangingPunct="1"/>
            <a:r>
              <a:rPr kumimoji="1" lang="en-US" altLang="zh-CN" b="1">
                <a:solidFill>
                  <a:srgbClr val="0000CC"/>
                </a:solidFill>
                <a:latin typeface="+mn-lt"/>
                <a:ea typeface="黑体" pitchFamily="2" charset="-122"/>
              </a:rPr>
              <a:t>206.0.69.0/25</a:t>
            </a:r>
          </a:p>
          <a:p>
            <a:pPr eaLnBrk="1" hangingPunct="1"/>
            <a:r>
              <a:rPr kumimoji="1" lang="en-US" altLang="zh-CN" b="1">
                <a:solidFill>
                  <a:srgbClr val="0000CC"/>
                </a:solidFill>
                <a:latin typeface="+mn-lt"/>
                <a:ea typeface="黑体" pitchFamily="2" charset="-122"/>
              </a:rPr>
              <a:t>206.0.69.128/25</a:t>
            </a:r>
          </a:p>
        </p:txBody>
      </p:sp>
      <p:sp>
        <p:nvSpPr>
          <p:cNvPr id="45" name="AutoShape 43"/>
          <p:cNvSpPr>
            <a:spLocks noChangeArrowheads="1"/>
          </p:cNvSpPr>
          <p:nvPr/>
        </p:nvSpPr>
        <p:spPr bwMode="auto">
          <a:xfrm rot="7490917">
            <a:off x="3593075" y="2249949"/>
            <a:ext cx="2143125" cy="204656"/>
          </a:xfrm>
          <a:prstGeom prst="leftArrow">
            <a:avLst>
              <a:gd name="adj1" fmla="val 27083"/>
              <a:gd name="adj2" fmla="val 322268"/>
            </a:avLst>
          </a:prstGeom>
          <a:solidFill>
            <a:srgbClr val="66CCFF"/>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kumimoji="1" lang="zh-CN" altLang="en-US" sz="2400" b="1">
              <a:solidFill>
                <a:srgbClr val="0000CC"/>
              </a:solidFill>
              <a:latin typeface="+mn-lt"/>
              <a:ea typeface="黑体" pitchFamily="2" charset="-122"/>
            </a:endParaRPr>
          </a:p>
        </p:txBody>
      </p:sp>
      <p:sp>
        <p:nvSpPr>
          <p:cNvPr id="46" name="Oval 44"/>
          <p:cNvSpPr>
            <a:spLocks noChangeArrowheads="1"/>
          </p:cNvSpPr>
          <p:nvPr/>
        </p:nvSpPr>
        <p:spPr bwMode="auto">
          <a:xfrm>
            <a:off x="2813282" y="2507851"/>
            <a:ext cx="2583127" cy="1403350"/>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47" name="Text Box 45"/>
          <p:cNvSpPr txBox="1">
            <a:spLocks noChangeArrowheads="1"/>
          </p:cNvSpPr>
          <p:nvPr/>
        </p:nvSpPr>
        <p:spPr bwMode="auto">
          <a:xfrm>
            <a:off x="3243230" y="2611041"/>
            <a:ext cx="1851789"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206.0.70.0/26</a:t>
            </a:r>
          </a:p>
          <a:p>
            <a:pPr eaLnBrk="1" hangingPunct="1"/>
            <a:r>
              <a:rPr kumimoji="1" lang="en-US" altLang="zh-CN" b="1">
                <a:solidFill>
                  <a:srgbClr val="0000CC"/>
                </a:solidFill>
                <a:latin typeface="+mn-lt"/>
                <a:ea typeface="黑体" pitchFamily="2" charset="-122"/>
              </a:rPr>
              <a:t>206.0.70.64/26</a:t>
            </a:r>
          </a:p>
          <a:p>
            <a:pPr eaLnBrk="1" hangingPunct="1"/>
            <a:r>
              <a:rPr kumimoji="1" lang="en-US" altLang="zh-CN" b="1">
                <a:solidFill>
                  <a:srgbClr val="0000CC"/>
                </a:solidFill>
                <a:latin typeface="+mn-lt"/>
                <a:ea typeface="黑体" pitchFamily="2" charset="-122"/>
              </a:rPr>
              <a:t>206.0.70.128/26</a:t>
            </a:r>
          </a:p>
          <a:p>
            <a:pPr eaLnBrk="1" hangingPunct="1"/>
            <a:r>
              <a:rPr kumimoji="1" lang="en-US" altLang="zh-CN" b="1">
                <a:solidFill>
                  <a:srgbClr val="0000CC"/>
                </a:solidFill>
                <a:latin typeface="+mn-lt"/>
                <a:ea typeface="黑体" pitchFamily="2" charset="-122"/>
              </a:rPr>
              <a:t>206.0.70.192/26</a:t>
            </a:r>
          </a:p>
        </p:txBody>
      </p:sp>
      <p:sp>
        <p:nvSpPr>
          <p:cNvPr id="48" name="Rectangle 46"/>
          <p:cNvSpPr>
            <a:spLocks noChangeArrowheads="1"/>
          </p:cNvSpPr>
          <p:nvPr/>
        </p:nvSpPr>
        <p:spPr bwMode="auto">
          <a:xfrm>
            <a:off x="3846877" y="2222101"/>
            <a:ext cx="1463543" cy="1952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49" name="Text Box 47"/>
          <p:cNvSpPr txBox="1">
            <a:spLocks noChangeArrowheads="1"/>
          </p:cNvSpPr>
          <p:nvPr/>
        </p:nvSpPr>
        <p:spPr bwMode="auto">
          <a:xfrm>
            <a:off x="3760885" y="2109389"/>
            <a:ext cx="1595309"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206.0.70.0/24</a:t>
            </a:r>
          </a:p>
        </p:txBody>
      </p:sp>
      <p:sp>
        <p:nvSpPr>
          <p:cNvPr id="50" name="AutoShape 48"/>
          <p:cNvSpPr>
            <a:spLocks noChangeArrowheads="1"/>
          </p:cNvSpPr>
          <p:nvPr/>
        </p:nvSpPr>
        <p:spPr bwMode="auto">
          <a:xfrm rot="14362323" flipH="1">
            <a:off x="5224363" y="2298369"/>
            <a:ext cx="2144713" cy="204655"/>
          </a:xfrm>
          <a:prstGeom prst="leftArrow">
            <a:avLst>
              <a:gd name="adj1" fmla="val 27083"/>
              <a:gd name="adj2" fmla="val 322509"/>
            </a:avLst>
          </a:prstGeom>
          <a:solidFill>
            <a:srgbClr val="66CCFF"/>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kumimoji="1" lang="zh-CN" altLang="en-US" sz="2400" b="1">
              <a:solidFill>
                <a:srgbClr val="0000CC"/>
              </a:solidFill>
              <a:latin typeface="+mn-lt"/>
              <a:ea typeface="黑体" pitchFamily="2" charset="-122"/>
            </a:endParaRPr>
          </a:p>
        </p:txBody>
      </p:sp>
      <p:sp>
        <p:nvSpPr>
          <p:cNvPr id="51" name="Rectangle 49"/>
          <p:cNvSpPr>
            <a:spLocks noChangeArrowheads="1"/>
          </p:cNvSpPr>
          <p:nvPr/>
        </p:nvSpPr>
        <p:spPr bwMode="auto">
          <a:xfrm>
            <a:off x="5656095" y="2241151"/>
            <a:ext cx="1453225" cy="18415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52" name="Text Box 50"/>
          <p:cNvSpPr txBox="1">
            <a:spLocks noChangeArrowheads="1"/>
          </p:cNvSpPr>
          <p:nvPr/>
        </p:nvSpPr>
        <p:spPr bwMode="auto">
          <a:xfrm>
            <a:off x="5568387" y="2123676"/>
            <a:ext cx="159530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206.0.71.0/25</a:t>
            </a:r>
          </a:p>
        </p:txBody>
      </p:sp>
      <p:sp>
        <p:nvSpPr>
          <p:cNvPr id="53" name="Oval 51"/>
          <p:cNvSpPr>
            <a:spLocks noChangeArrowheads="1"/>
          </p:cNvSpPr>
          <p:nvPr/>
        </p:nvSpPr>
        <p:spPr bwMode="auto">
          <a:xfrm>
            <a:off x="5484118" y="2507851"/>
            <a:ext cx="2153179" cy="887412"/>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54" name="Text Box 52"/>
          <p:cNvSpPr txBox="1">
            <a:spLocks noChangeArrowheads="1"/>
          </p:cNvSpPr>
          <p:nvPr/>
        </p:nvSpPr>
        <p:spPr bwMode="auto">
          <a:xfrm>
            <a:off x="5656096" y="2661840"/>
            <a:ext cx="172354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206.0.71.0/26</a:t>
            </a:r>
          </a:p>
          <a:p>
            <a:pPr eaLnBrk="1" hangingPunct="1"/>
            <a:r>
              <a:rPr kumimoji="1" lang="en-US" altLang="zh-CN" b="1">
                <a:solidFill>
                  <a:srgbClr val="0000CC"/>
                </a:solidFill>
                <a:latin typeface="+mn-lt"/>
                <a:ea typeface="黑体" pitchFamily="2" charset="-122"/>
              </a:rPr>
              <a:t>206.0.71.64/26</a:t>
            </a:r>
          </a:p>
        </p:txBody>
      </p:sp>
      <p:sp>
        <p:nvSpPr>
          <p:cNvPr id="55" name="Rectangle 53"/>
          <p:cNvSpPr>
            <a:spLocks noChangeArrowheads="1"/>
          </p:cNvSpPr>
          <p:nvPr/>
        </p:nvSpPr>
        <p:spPr bwMode="auto">
          <a:xfrm>
            <a:off x="7809276" y="2214163"/>
            <a:ext cx="1712913" cy="21113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56" name="Text Box 54"/>
          <p:cNvSpPr txBox="1">
            <a:spLocks noChangeArrowheads="1"/>
          </p:cNvSpPr>
          <p:nvPr/>
        </p:nvSpPr>
        <p:spPr bwMode="auto">
          <a:xfrm>
            <a:off x="7721568" y="2077639"/>
            <a:ext cx="185178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206.0.71.128/25</a:t>
            </a:r>
          </a:p>
        </p:txBody>
      </p:sp>
      <p:sp>
        <p:nvSpPr>
          <p:cNvPr id="57" name="Rectangle 55"/>
          <p:cNvSpPr>
            <a:spLocks noChangeArrowheads="1"/>
          </p:cNvSpPr>
          <p:nvPr/>
        </p:nvSpPr>
        <p:spPr bwMode="auto">
          <a:xfrm>
            <a:off x="2037655" y="2214163"/>
            <a:ext cx="1453225" cy="21113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58" name="Text Box 56"/>
          <p:cNvSpPr txBox="1">
            <a:spLocks noChangeArrowheads="1"/>
          </p:cNvSpPr>
          <p:nvPr/>
        </p:nvSpPr>
        <p:spPr bwMode="auto">
          <a:xfrm>
            <a:off x="1949945" y="2109389"/>
            <a:ext cx="159530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206.0.68.0/23</a:t>
            </a:r>
          </a:p>
        </p:txBody>
      </p:sp>
      <p:sp>
        <p:nvSpPr>
          <p:cNvPr id="59" name="Text Box 57"/>
          <p:cNvSpPr txBox="1">
            <a:spLocks noChangeArrowheads="1"/>
          </p:cNvSpPr>
          <p:nvPr/>
        </p:nvSpPr>
        <p:spPr bwMode="auto">
          <a:xfrm>
            <a:off x="1430570" y="4042963"/>
            <a:ext cx="7788936" cy="2488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lnSpc>
                <a:spcPct val="145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单位        </a:t>
            </a:r>
            <a:r>
              <a:rPr kumimoji="1" lang="zh-CN" altLang="en-US" b="1" dirty="0" smtClean="0">
                <a:solidFill>
                  <a:srgbClr val="0000CC"/>
                </a:solidFill>
                <a:latin typeface="+mn-lt"/>
                <a:ea typeface="黑体" pitchFamily="2" charset="-122"/>
              </a:rPr>
              <a:t> 地址</a:t>
            </a:r>
            <a:r>
              <a:rPr kumimoji="1" lang="zh-CN" altLang="en-US" b="1" dirty="0">
                <a:solidFill>
                  <a:srgbClr val="0000CC"/>
                </a:solidFill>
                <a:latin typeface="+mn-lt"/>
                <a:ea typeface="黑体" pitchFamily="2" charset="-122"/>
              </a:rPr>
              <a:t>块                             </a:t>
            </a:r>
            <a:r>
              <a:rPr kumimoji="1" lang="zh-CN" altLang="en-US" b="1" dirty="0" smtClean="0">
                <a:solidFill>
                  <a:srgbClr val="0000CC"/>
                </a:solidFill>
                <a:latin typeface="+mn-lt"/>
                <a:ea typeface="黑体" pitchFamily="2" charset="-122"/>
              </a:rPr>
              <a:t> 二进制</a:t>
            </a:r>
            <a:r>
              <a:rPr kumimoji="1" lang="zh-CN" altLang="en-US" b="1" dirty="0">
                <a:solidFill>
                  <a:srgbClr val="0000CC"/>
                </a:solidFill>
                <a:latin typeface="+mn-lt"/>
                <a:ea typeface="黑体" pitchFamily="2" charset="-122"/>
              </a:rPr>
              <a:t>表示                         地址数</a:t>
            </a:r>
          </a:p>
          <a:p>
            <a:pPr eaLnBrk="1" hangingPunct="1">
              <a:lnSpc>
                <a:spcPct val="120000"/>
              </a:lnSpc>
            </a:pPr>
            <a:r>
              <a:rPr kumimoji="1" lang="zh-CN" altLang="en-US" b="1" dirty="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ISP    206.0.64.0/18        11001110.00000000.01*                     16384</a:t>
            </a:r>
          </a:p>
          <a:p>
            <a:pPr eaLnBrk="1" hangingPunct="1">
              <a:lnSpc>
                <a:spcPct val="120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大学    </a:t>
            </a:r>
            <a:r>
              <a:rPr kumimoji="1" lang="en-US" altLang="zh-CN" b="1" dirty="0">
                <a:solidFill>
                  <a:srgbClr val="0000CC"/>
                </a:solidFill>
                <a:latin typeface="+mn-lt"/>
                <a:ea typeface="黑体" pitchFamily="2" charset="-122"/>
              </a:rPr>
              <a:t>206.0.68.0/22        11001110.00000000.010001*               1024</a:t>
            </a:r>
          </a:p>
          <a:p>
            <a:pPr eaLnBrk="1" hangingPunct="1">
              <a:lnSpc>
                <a:spcPct val="120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一系    </a:t>
            </a:r>
            <a:r>
              <a:rPr kumimoji="1" lang="en-US" altLang="zh-CN" b="1" dirty="0">
                <a:solidFill>
                  <a:srgbClr val="0000CC"/>
                </a:solidFill>
                <a:latin typeface="+mn-lt"/>
                <a:ea typeface="黑体" pitchFamily="2" charset="-122"/>
              </a:rPr>
              <a:t>206.0.68.0/23        11001110.00000000.0100010*               512</a:t>
            </a:r>
          </a:p>
          <a:p>
            <a:pPr eaLnBrk="1" hangingPunct="1">
              <a:lnSpc>
                <a:spcPct val="120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二系    </a:t>
            </a:r>
            <a:r>
              <a:rPr kumimoji="1" lang="en-US" altLang="zh-CN" b="1" dirty="0">
                <a:solidFill>
                  <a:srgbClr val="0000CC"/>
                </a:solidFill>
                <a:latin typeface="+mn-lt"/>
                <a:ea typeface="黑体" pitchFamily="2" charset="-122"/>
              </a:rPr>
              <a:t>206.0.70.0/24        11001110.00000000.01000110.*            256</a:t>
            </a:r>
          </a:p>
          <a:p>
            <a:pPr eaLnBrk="1" hangingPunct="1">
              <a:lnSpc>
                <a:spcPct val="120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三系    </a:t>
            </a:r>
            <a:r>
              <a:rPr kumimoji="1" lang="en-US" altLang="zh-CN" b="1" dirty="0">
                <a:solidFill>
                  <a:srgbClr val="0000CC"/>
                </a:solidFill>
                <a:latin typeface="+mn-lt"/>
                <a:ea typeface="黑体" pitchFamily="2" charset="-122"/>
              </a:rPr>
              <a:t>206.0.71.0/25        11001110.00000000.01000111.0*          128</a:t>
            </a:r>
          </a:p>
          <a:p>
            <a:pPr eaLnBrk="1" hangingPunct="1">
              <a:lnSpc>
                <a:spcPct val="120000"/>
              </a:lnSpc>
              <a:spcAft>
                <a:spcPct val="25000"/>
              </a:spcAft>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四系    </a:t>
            </a:r>
            <a:r>
              <a:rPr kumimoji="1" lang="en-US" altLang="zh-CN" b="1" dirty="0">
                <a:solidFill>
                  <a:srgbClr val="0000CC"/>
                </a:solidFill>
                <a:latin typeface="+mn-lt"/>
                <a:ea typeface="黑体" pitchFamily="2" charset="-122"/>
              </a:rPr>
              <a:t>206.0.71.128/25    11001110.00000000.01000111.1*          128</a:t>
            </a:r>
          </a:p>
        </p:txBody>
      </p:sp>
      <p:sp>
        <p:nvSpPr>
          <p:cNvPr id="60" name="Line 58"/>
          <p:cNvSpPr>
            <a:spLocks noChangeShapeType="1"/>
          </p:cNvSpPr>
          <p:nvPr/>
        </p:nvSpPr>
        <p:spPr bwMode="auto">
          <a:xfrm>
            <a:off x="1470124" y="4500163"/>
            <a:ext cx="755848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1" name="Line 59"/>
          <p:cNvSpPr>
            <a:spLocks noChangeShapeType="1"/>
          </p:cNvSpPr>
          <p:nvPr/>
        </p:nvSpPr>
        <p:spPr bwMode="auto">
          <a:xfrm flipH="1">
            <a:off x="2242312" y="4090591"/>
            <a:ext cx="1719" cy="240347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2" name="Line 60"/>
          <p:cNvSpPr>
            <a:spLocks noChangeShapeType="1"/>
          </p:cNvSpPr>
          <p:nvPr/>
        </p:nvSpPr>
        <p:spPr bwMode="auto">
          <a:xfrm flipH="1">
            <a:off x="4060129" y="4103291"/>
            <a:ext cx="3440" cy="240347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3" name="Line 61"/>
          <p:cNvSpPr>
            <a:spLocks noChangeShapeType="1"/>
          </p:cNvSpPr>
          <p:nvPr/>
        </p:nvSpPr>
        <p:spPr bwMode="auto">
          <a:xfrm flipH="1">
            <a:off x="7726725" y="4103291"/>
            <a:ext cx="3440" cy="240347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4" name="Oval 62"/>
          <p:cNvSpPr>
            <a:spLocks noChangeArrowheads="1"/>
          </p:cNvSpPr>
          <p:nvPr/>
        </p:nvSpPr>
        <p:spPr bwMode="auto">
          <a:xfrm>
            <a:off x="4018854" y="1299763"/>
            <a:ext cx="412750" cy="228600"/>
          </a:xfrm>
          <a:prstGeom prst="ellipse">
            <a:avLst/>
          </a:prstGeom>
          <a:solidFill>
            <a:srgbClr val="CCECFF"/>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5" name="Oval 63"/>
          <p:cNvSpPr>
            <a:spLocks noChangeArrowheads="1"/>
          </p:cNvSpPr>
          <p:nvPr/>
        </p:nvSpPr>
        <p:spPr bwMode="auto">
          <a:xfrm>
            <a:off x="4163317" y="1042588"/>
            <a:ext cx="412750" cy="228600"/>
          </a:xfrm>
          <a:prstGeom prst="ellipse">
            <a:avLst/>
          </a:prstGeom>
          <a:solidFill>
            <a:srgbClr val="CCECFF"/>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Tree>
    <p:extLst>
      <p:ext uri="{BB962C8B-B14F-4D97-AF65-F5344CB8AC3E}">
        <p14:creationId xmlns:p14="http://schemas.microsoft.com/office/powerpoint/2010/main" xmlns="" val="18934548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18576" y="-27384"/>
            <a:ext cx="8694481" cy="695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4400" b="1">
                <a:solidFill>
                  <a:schemeClr val="tx2"/>
                </a:solidFill>
                <a:latin typeface="+mj-lt"/>
                <a:ea typeface="+mj-ea"/>
                <a:cs typeface="+mj-cs"/>
              </a:defRPr>
            </a:lvl1pPr>
            <a:lvl2pPr algn="l" rtl="0" fontAlgn="base">
              <a:spcBef>
                <a:spcPct val="0"/>
              </a:spcBef>
              <a:spcAft>
                <a:spcPct val="0"/>
              </a:spcAft>
              <a:defRPr kumimoji="1" sz="4400" b="1">
                <a:solidFill>
                  <a:schemeClr val="tx2"/>
                </a:solidFill>
                <a:latin typeface="Tahoma" pitchFamily="34" charset="0"/>
                <a:ea typeface="黑体" pitchFamily="2" charset="-122"/>
              </a:defRPr>
            </a:lvl2pPr>
            <a:lvl3pPr algn="l" rtl="0" fontAlgn="base">
              <a:spcBef>
                <a:spcPct val="0"/>
              </a:spcBef>
              <a:spcAft>
                <a:spcPct val="0"/>
              </a:spcAft>
              <a:defRPr kumimoji="1" sz="4400" b="1">
                <a:solidFill>
                  <a:schemeClr val="tx2"/>
                </a:solidFill>
                <a:latin typeface="Tahoma" pitchFamily="34" charset="0"/>
                <a:ea typeface="黑体" pitchFamily="2" charset="-122"/>
              </a:defRPr>
            </a:lvl3pPr>
            <a:lvl4pPr algn="l" rtl="0" fontAlgn="base">
              <a:spcBef>
                <a:spcPct val="0"/>
              </a:spcBef>
              <a:spcAft>
                <a:spcPct val="0"/>
              </a:spcAft>
              <a:defRPr kumimoji="1" sz="4400" b="1">
                <a:solidFill>
                  <a:schemeClr val="tx2"/>
                </a:solidFill>
                <a:latin typeface="Tahoma" pitchFamily="34" charset="0"/>
                <a:ea typeface="黑体" pitchFamily="2" charset="-122"/>
              </a:defRPr>
            </a:lvl4pPr>
            <a:lvl5pPr algn="l" rtl="0" fontAlgn="base">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dirty="0" smtClean="0">
                <a:ln>
                  <a:noFill/>
                </a:ln>
                <a:solidFill>
                  <a:srgbClr val="333399"/>
                </a:solidFill>
                <a:effectLst/>
                <a:uLnTx/>
                <a:uFillTx/>
                <a:latin typeface="Tahoma"/>
                <a:ea typeface="黑体"/>
                <a:cs typeface="+mj-cs"/>
              </a:rPr>
              <a:t>CIDR </a:t>
            </a:r>
            <a:r>
              <a:rPr kumimoji="1" lang="zh-CN" altLang="en-US" sz="3600" b="1" i="0" u="none" strike="noStrike" kern="0" cap="none" spc="0" normalizeH="0" baseline="0" noProof="0" dirty="0" smtClean="0">
                <a:ln>
                  <a:noFill/>
                </a:ln>
                <a:solidFill>
                  <a:srgbClr val="333399"/>
                </a:solidFill>
                <a:effectLst/>
                <a:uLnTx/>
                <a:uFillTx/>
                <a:latin typeface="Tahoma"/>
                <a:ea typeface="黑体"/>
                <a:cs typeface="+mj-cs"/>
              </a:rPr>
              <a:t>地址块划分举例 </a:t>
            </a:r>
            <a:endParaRPr kumimoji="1" lang="zh-CN" altLang="en-US" sz="3600" b="1" i="0" u="none" strike="noStrike" kern="0" cap="none" spc="0" normalizeH="0" baseline="0" noProof="0" dirty="0">
              <a:ln>
                <a:noFill/>
              </a:ln>
              <a:solidFill>
                <a:srgbClr val="333399"/>
              </a:solidFill>
              <a:effectLst/>
              <a:uLnTx/>
              <a:uFillTx/>
              <a:latin typeface="Tahoma"/>
              <a:ea typeface="黑体"/>
              <a:cs typeface="+mj-cs"/>
            </a:endParaRPr>
          </a:p>
        </p:txBody>
      </p:sp>
      <p:sp>
        <p:nvSpPr>
          <p:cNvPr id="5" name="Rectangle 3"/>
          <p:cNvSpPr>
            <a:spLocks noChangeArrowheads="1"/>
          </p:cNvSpPr>
          <p:nvPr/>
        </p:nvSpPr>
        <p:spPr bwMode="auto">
          <a:xfrm>
            <a:off x="1480442" y="4103291"/>
            <a:ext cx="7525808" cy="2390775"/>
          </a:xfrm>
          <a:prstGeom prst="rect">
            <a:avLst/>
          </a:prstGeom>
          <a:solidFill>
            <a:srgbClr val="CCECFF"/>
          </a:solidFill>
          <a:ln w="28575">
            <a:solidFill>
              <a:srgbClr val="333399"/>
            </a:solid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grpSp>
        <p:nvGrpSpPr>
          <p:cNvPr id="66" name="组合 65"/>
          <p:cNvGrpSpPr/>
          <p:nvPr/>
        </p:nvGrpSpPr>
        <p:grpSpPr>
          <a:xfrm>
            <a:off x="291422" y="1033063"/>
            <a:ext cx="1637242" cy="738188"/>
            <a:chOff x="228433" y="1033063"/>
            <a:chExt cx="1637242" cy="738188"/>
          </a:xfrm>
        </p:grpSpPr>
        <p:grpSp>
          <p:nvGrpSpPr>
            <p:cNvPr id="7" name="Group 5"/>
            <p:cNvGrpSpPr>
              <a:grpSpLocks/>
            </p:cNvGrpSpPr>
            <p:nvPr/>
          </p:nvGrpSpPr>
          <p:grpSpPr bwMode="auto">
            <a:xfrm>
              <a:off x="237984" y="1047510"/>
              <a:ext cx="1627691" cy="723741"/>
              <a:chOff x="3134" y="1375"/>
              <a:chExt cx="2386" cy="1553"/>
            </a:xfrm>
            <a:solidFill>
              <a:schemeClr val="bg1">
                <a:lumMod val="65000"/>
              </a:schemeClr>
            </a:solidFill>
          </p:grpSpPr>
          <p:sp>
            <p:nvSpPr>
              <p:cNvPr id="17" name="Oval 6"/>
              <p:cNvSpPr>
                <a:spLocks noChangeArrowheads="1"/>
              </p:cNvSpPr>
              <p:nvPr/>
            </p:nvSpPr>
            <p:spPr bwMode="auto">
              <a:xfrm>
                <a:off x="3959" y="1375"/>
                <a:ext cx="1026" cy="62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18" name="Oval 7"/>
              <p:cNvSpPr>
                <a:spLocks noChangeArrowheads="1"/>
              </p:cNvSpPr>
              <p:nvPr/>
            </p:nvSpPr>
            <p:spPr bwMode="auto">
              <a:xfrm>
                <a:off x="3380" y="1548"/>
                <a:ext cx="781" cy="627"/>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19" name="Oval 8"/>
              <p:cNvSpPr>
                <a:spLocks noChangeArrowheads="1"/>
              </p:cNvSpPr>
              <p:nvPr/>
            </p:nvSpPr>
            <p:spPr bwMode="auto">
              <a:xfrm>
                <a:off x="3134" y="1940"/>
                <a:ext cx="521" cy="50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0" name="Oval 9"/>
              <p:cNvSpPr>
                <a:spLocks noChangeArrowheads="1"/>
              </p:cNvSpPr>
              <p:nvPr/>
            </p:nvSpPr>
            <p:spPr bwMode="auto">
              <a:xfrm>
                <a:off x="3293" y="2175"/>
                <a:ext cx="796" cy="549"/>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1" name="Oval 10"/>
              <p:cNvSpPr>
                <a:spLocks noChangeArrowheads="1"/>
              </p:cNvSpPr>
              <p:nvPr/>
            </p:nvSpPr>
            <p:spPr bwMode="auto">
              <a:xfrm>
                <a:off x="3872" y="2269"/>
                <a:ext cx="1200" cy="659"/>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2" name="Oval 11"/>
              <p:cNvSpPr>
                <a:spLocks noChangeArrowheads="1"/>
              </p:cNvSpPr>
              <p:nvPr/>
            </p:nvSpPr>
            <p:spPr bwMode="auto">
              <a:xfrm>
                <a:off x="4653" y="1564"/>
                <a:ext cx="751" cy="486"/>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3" name="Oval 12"/>
              <p:cNvSpPr>
                <a:spLocks noChangeArrowheads="1"/>
              </p:cNvSpPr>
              <p:nvPr/>
            </p:nvSpPr>
            <p:spPr bwMode="auto">
              <a:xfrm>
                <a:off x="4768" y="1893"/>
                <a:ext cx="752" cy="486"/>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4" name="Oval 13"/>
              <p:cNvSpPr>
                <a:spLocks noChangeArrowheads="1"/>
              </p:cNvSpPr>
              <p:nvPr/>
            </p:nvSpPr>
            <p:spPr bwMode="auto">
              <a:xfrm>
                <a:off x="4696" y="2003"/>
                <a:ext cx="752" cy="81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25" name="Oval 14"/>
              <p:cNvSpPr>
                <a:spLocks noChangeArrowheads="1"/>
              </p:cNvSpPr>
              <p:nvPr/>
            </p:nvSpPr>
            <p:spPr bwMode="auto">
              <a:xfrm>
                <a:off x="3568" y="1752"/>
                <a:ext cx="1547" cy="815"/>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1" hangingPunct="1"/>
                <a:endParaRPr kumimoji="1" lang="zh-CN" altLang="en-US" sz="2400" b="1">
                  <a:solidFill>
                    <a:srgbClr val="0000CC"/>
                  </a:solidFill>
                  <a:latin typeface="+mn-lt"/>
                  <a:ea typeface="黑体" pitchFamily="2" charset="-122"/>
                </a:endParaRPr>
              </a:p>
            </p:txBody>
          </p:sp>
        </p:grpSp>
        <p:sp>
          <p:nvSpPr>
            <p:cNvPr id="8" name="Oval 15"/>
            <p:cNvSpPr>
              <a:spLocks noChangeArrowheads="1"/>
            </p:cNvSpPr>
            <p:nvPr/>
          </p:nvSpPr>
          <p:spPr bwMode="auto">
            <a:xfrm>
              <a:off x="790553" y="1033063"/>
              <a:ext cx="700603" cy="29219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9" name="Oval 16"/>
            <p:cNvSpPr>
              <a:spLocks noChangeArrowheads="1"/>
            </p:cNvSpPr>
            <p:nvPr/>
          </p:nvSpPr>
          <p:spPr bwMode="auto">
            <a:xfrm>
              <a:off x="396250" y="1113686"/>
              <a:ext cx="532786" cy="29219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0" name="Oval 17"/>
            <p:cNvSpPr>
              <a:spLocks noChangeArrowheads="1"/>
            </p:cNvSpPr>
            <p:nvPr/>
          </p:nvSpPr>
          <p:spPr bwMode="auto">
            <a:xfrm>
              <a:off x="228433" y="1296369"/>
              <a:ext cx="354736" cy="233480"/>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1" name="Oval 18"/>
            <p:cNvSpPr>
              <a:spLocks noChangeArrowheads="1"/>
            </p:cNvSpPr>
            <p:nvPr/>
          </p:nvSpPr>
          <p:spPr bwMode="auto">
            <a:xfrm>
              <a:off x="336900" y="1405885"/>
              <a:ext cx="542336" cy="25584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2" name="Oval 19"/>
            <p:cNvSpPr>
              <a:spLocks noChangeArrowheads="1"/>
            </p:cNvSpPr>
            <p:nvPr/>
          </p:nvSpPr>
          <p:spPr bwMode="auto">
            <a:xfrm>
              <a:off x="731203" y="1449692"/>
              <a:ext cx="818621" cy="307112"/>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3" name="Oval 20"/>
            <p:cNvSpPr>
              <a:spLocks noChangeArrowheads="1"/>
            </p:cNvSpPr>
            <p:nvPr/>
          </p:nvSpPr>
          <p:spPr bwMode="auto">
            <a:xfrm>
              <a:off x="1263989" y="1120676"/>
              <a:ext cx="513002" cy="226490"/>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4" name="Oval 21"/>
            <p:cNvSpPr>
              <a:spLocks noChangeArrowheads="1"/>
            </p:cNvSpPr>
            <p:nvPr/>
          </p:nvSpPr>
          <p:spPr bwMode="auto">
            <a:xfrm>
              <a:off x="1343122" y="1274465"/>
              <a:ext cx="513002" cy="226490"/>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5" name="Oval 22"/>
            <p:cNvSpPr>
              <a:spLocks noChangeArrowheads="1"/>
            </p:cNvSpPr>
            <p:nvPr/>
          </p:nvSpPr>
          <p:spPr bwMode="auto">
            <a:xfrm>
              <a:off x="1293322" y="1325262"/>
              <a:ext cx="513002" cy="38027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16" name="Oval 23"/>
            <p:cNvSpPr>
              <a:spLocks noChangeArrowheads="1"/>
            </p:cNvSpPr>
            <p:nvPr/>
          </p:nvSpPr>
          <p:spPr bwMode="auto">
            <a:xfrm>
              <a:off x="524501" y="1208289"/>
              <a:ext cx="1055339" cy="380279"/>
            </a:xfrm>
            <a:prstGeom prst="ellipse">
              <a:avLst/>
            </a:prstGeom>
            <a:solidFill>
              <a:schemeClr val="bg1">
                <a:lumMod val="65000"/>
              </a:schemeClr>
            </a:solidFill>
            <a:ln>
              <a:noFill/>
            </a:ln>
            <a:extLst/>
          </p:spPr>
          <p:txBody>
            <a:bodyPr/>
            <a:lstStyle/>
            <a:p>
              <a:pPr eaLnBrk="1" hangingPunct="1"/>
              <a:endParaRPr kumimoji="1" lang="zh-CN" altLang="en-US" sz="2400" b="1">
                <a:solidFill>
                  <a:srgbClr val="0000CC"/>
                </a:solidFill>
                <a:latin typeface="+mn-lt"/>
                <a:ea typeface="黑体" pitchFamily="2" charset="-122"/>
              </a:endParaRPr>
            </a:p>
          </p:txBody>
        </p:sp>
        <p:sp>
          <p:nvSpPr>
            <p:cNvPr id="26" name="Text Box 24"/>
            <p:cNvSpPr txBox="1">
              <a:spLocks noChangeArrowheads="1"/>
            </p:cNvSpPr>
            <p:nvPr/>
          </p:nvSpPr>
          <p:spPr bwMode="auto">
            <a:xfrm>
              <a:off x="548204" y="1196956"/>
              <a:ext cx="111280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zh-CN" altLang="en-US" sz="2400" b="1" dirty="0">
                  <a:solidFill>
                    <a:srgbClr val="0000CC"/>
                  </a:solidFill>
                  <a:latin typeface="+mn-lt"/>
                  <a:ea typeface="黑体" pitchFamily="2" charset="-122"/>
                </a:rPr>
                <a:t>互联网</a:t>
              </a:r>
            </a:p>
          </p:txBody>
        </p:sp>
      </p:grpSp>
      <p:sp>
        <p:nvSpPr>
          <p:cNvPr id="27" name="Oval 25"/>
          <p:cNvSpPr>
            <a:spLocks noChangeArrowheads="1"/>
          </p:cNvSpPr>
          <p:nvPr/>
        </p:nvSpPr>
        <p:spPr bwMode="auto">
          <a:xfrm>
            <a:off x="3931147" y="885426"/>
            <a:ext cx="2844535" cy="958850"/>
          </a:xfrm>
          <a:prstGeom prst="ellipse">
            <a:avLst/>
          </a:prstGeom>
          <a:solidFill>
            <a:srgbClr val="3399FF"/>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28" name="Oval 26"/>
          <p:cNvSpPr>
            <a:spLocks noChangeArrowheads="1"/>
          </p:cNvSpPr>
          <p:nvPr/>
        </p:nvSpPr>
        <p:spPr bwMode="auto">
          <a:xfrm>
            <a:off x="4534793" y="1033066"/>
            <a:ext cx="1810941" cy="665163"/>
          </a:xfrm>
          <a:prstGeom prst="ellipse">
            <a:avLst/>
          </a:prstGeom>
          <a:solidFill>
            <a:srgbClr val="CCECFF"/>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29" name="Text Box 27"/>
          <p:cNvSpPr txBox="1">
            <a:spLocks noChangeArrowheads="1"/>
          </p:cNvSpPr>
          <p:nvPr/>
        </p:nvSpPr>
        <p:spPr bwMode="auto">
          <a:xfrm>
            <a:off x="4627660" y="1180701"/>
            <a:ext cx="159530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206.0.68.0/22</a:t>
            </a:r>
          </a:p>
        </p:txBody>
      </p:sp>
      <p:sp>
        <p:nvSpPr>
          <p:cNvPr id="30" name="Text Box 28"/>
          <p:cNvSpPr txBox="1">
            <a:spLocks noChangeArrowheads="1"/>
          </p:cNvSpPr>
          <p:nvPr/>
        </p:nvSpPr>
        <p:spPr bwMode="auto">
          <a:xfrm>
            <a:off x="2211354" y="958451"/>
            <a:ext cx="159530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dirty="0">
                <a:solidFill>
                  <a:srgbClr val="0000CC"/>
                </a:solidFill>
                <a:latin typeface="+mn-lt"/>
                <a:ea typeface="黑体" pitchFamily="2" charset="-122"/>
              </a:rPr>
              <a:t>206.0.64.0/18</a:t>
            </a:r>
          </a:p>
        </p:txBody>
      </p:sp>
      <p:sp>
        <p:nvSpPr>
          <p:cNvPr id="31" name="AutoShape 29"/>
          <p:cNvSpPr>
            <a:spLocks noChangeArrowheads="1"/>
          </p:cNvSpPr>
          <p:nvPr/>
        </p:nvSpPr>
        <p:spPr bwMode="auto">
          <a:xfrm>
            <a:off x="1951665" y="1272776"/>
            <a:ext cx="1895210" cy="220662"/>
          </a:xfrm>
          <a:prstGeom prst="leftArrow">
            <a:avLst>
              <a:gd name="adj1" fmla="val 50000"/>
              <a:gd name="adj2" fmla="val 198202"/>
            </a:avLst>
          </a:prstGeom>
          <a:solidFill>
            <a:srgbClr val="FF0000"/>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32" name="Text Box 30"/>
          <p:cNvSpPr txBox="1">
            <a:spLocks noChangeArrowheads="1"/>
          </p:cNvSpPr>
          <p:nvPr/>
        </p:nvSpPr>
        <p:spPr bwMode="auto">
          <a:xfrm>
            <a:off x="3760887" y="667940"/>
            <a:ext cx="67999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sz="2400" b="1">
                <a:solidFill>
                  <a:srgbClr val="0000CC"/>
                </a:solidFill>
                <a:latin typeface="+mn-lt"/>
                <a:ea typeface="黑体" pitchFamily="2" charset="-122"/>
              </a:rPr>
              <a:t>ISP</a:t>
            </a:r>
          </a:p>
        </p:txBody>
      </p:sp>
      <p:sp>
        <p:nvSpPr>
          <p:cNvPr id="33" name="Text Box 31"/>
          <p:cNvSpPr txBox="1">
            <a:spLocks noChangeArrowheads="1"/>
          </p:cNvSpPr>
          <p:nvPr/>
        </p:nvSpPr>
        <p:spPr bwMode="auto">
          <a:xfrm>
            <a:off x="6947662" y="739378"/>
            <a:ext cx="111440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zh-CN" altLang="en-US" sz="2400" b="1">
                <a:solidFill>
                  <a:srgbClr val="0000CC"/>
                </a:solidFill>
                <a:latin typeface="+mn-lt"/>
                <a:ea typeface="黑体" pitchFamily="2" charset="-122"/>
              </a:rPr>
              <a:t>大学 </a:t>
            </a:r>
            <a:r>
              <a:rPr kumimoji="1" lang="en-US" altLang="zh-CN" sz="2400" b="1">
                <a:solidFill>
                  <a:srgbClr val="0000CC"/>
                </a:solidFill>
                <a:latin typeface="+mn-lt"/>
                <a:ea typeface="黑体" pitchFamily="2" charset="-122"/>
              </a:rPr>
              <a:t>X</a:t>
            </a:r>
          </a:p>
        </p:txBody>
      </p:sp>
      <p:sp>
        <p:nvSpPr>
          <p:cNvPr id="34" name="Line 32"/>
          <p:cNvSpPr>
            <a:spLocks noChangeShapeType="1"/>
          </p:cNvSpPr>
          <p:nvPr/>
        </p:nvSpPr>
        <p:spPr bwMode="auto">
          <a:xfrm flipV="1">
            <a:off x="6258024" y="1033066"/>
            <a:ext cx="689637" cy="220663"/>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1" hangingPunct="1"/>
            <a:endParaRPr kumimoji="1" lang="zh-CN" altLang="en-US" sz="2400" b="1">
              <a:solidFill>
                <a:srgbClr val="0000CC"/>
              </a:solidFill>
              <a:latin typeface="+mn-lt"/>
              <a:ea typeface="黑体" pitchFamily="2" charset="-122"/>
            </a:endParaRPr>
          </a:p>
        </p:txBody>
      </p:sp>
      <p:sp>
        <p:nvSpPr>
          <p:cNvPr id="35" name="Text Box 33"/>
          <p:cNvSpPr txBox="1">
            <a:spLocks noChangeArrowheads="1"/>
          </p:cNvSpPr>
          <p:nvPr/>
        </p:nvSpPr>
        <p:spPr bwMode="auto">
          <a:xfrm>
            <a:off x="2360712" y="3549252"/>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zh-CN" altLang="en-US" sz="2000" b="1" dirty="0">
                <a:solidFill>
                  <a:srgbClr val="0000CC"/>
                </a:solidFill>
                <a:latin typeface="+mn-lt"/>
                <a:ea typeface="黑体" pitchFamily="2" charset="-122"/>
              </a:rPr>
              <a:t>一系</a:t>
            </a:r>
          </a:p>
        </p:txBody>
      </p:sp>
      <p:sp>
        <p:nvSpPr>
          <p:cNvPr id="36" name="Text Box 34"/>
          <p:cNvSpPr txBox="1">
            <a:spLocks noChangeArrowheads="1"/>
          </p:cNvSpPr>
          <p:nvPr/>
        </p:nvSpPr>
        <p:spPr bwMode="auto">
          <a:xfrm>
            <a:off x="5086847" y="3541314"/>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zh-CN" altLang="en-US" sz="2000" b="1">
                <a:solidFill>
                  <a:srgbClr val="0000CC"/>
                </a:solidFill>
                <a:latin typeface="+mn-lt"/>
                <a:ea typeface="黑体" pitchFamily="2" charset="-122"/>
              </a:rPr>
              <a:t>二系</a:t>
            </a:r>
          </a:p>
        </p:txBody>
      </p:sp>
      <p:sp>
        <p:nvSpPr>
          <p:cNvPr id="37" name="Text Box 35"/>
          <p:cNvSpPr txBox="1">
            <a:spLocks noChangeArrowheads="1"/>
          </p:cNvSpPr>
          <p:nvPr/>
        </p:nvSpPr>
        <p:spPr bwMode="auto">
          <a:xfrm>
            <a:off x="6258024" y="3357164"/>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zh-CN" altLang="en-US" sz="2000" b="1">
                <a:solidFill>
                  <a:srgbClr val="0000CC"/>
                </a:solidFill>
                <a:latin typeface="+mn-lt"/>
                <a:ea typeface="黑体" pitchFamily="2" charset="-122"/>
              </a:rPr>
              <a:t>三系</a:t>
            </a:r>
          </a:p>
        </p:txBody>
      </p:sp>
      <p:sp>
        <p:nvSpPr>
          <p:cNvPr id="38" name="Text Box 36"/>
          <p:cNvSpPr txBox="1">
            <a:spLocks noChangeArrowheads="1"/>
          </p:cNvSpPr>
          <p:nvPr/>
        </p:nvSpPr>
        <p:spPr bwMode="auto">
          <a:xfrm>
            <a:off x="8598661" y="3357164"/>
            <a:ext cx="70083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zh-CN" altLang="en-US" sz="2000" b="1">
                <a:solidFill>
                  <a:srgbClr val="0000CC"/>
                </a:solidFill>
                <a:latin typeface="+mn-lt"/>
                <a:ea typeface="黑体" pitchFamily="2" charset="-122"/>
              </a:rPr>
              <a:t>四系</a:t>
            </a:r>
          </a:p>
        </p:txBody>
      </p:sp>
      <p:sp>
        <p:nvSpPr>
          <p:cNvPr id="39" name="AutoShape 37"/>
          <p:cNvSpPr>
            <a:spLocks noChangeArrowheads="1"/>
          </p:cNvSpPr>
          <p:nvPr/>
        </p:nvSpPr>
        <p:spPr bwMode="auto">
          <a:xfrm rot="1625099">
            <a:off x="5972537" y="1941113"/>
            <a:ext cx="2712112" cy="173038"/>
          </a:xfrm>
          <a:prstGeom prst="leftArrow">
            <a:avLst>
              <a:gd name="adj1" fmla="val 27083"/>
              <a:gd name="adj2" fmla="val 410994"/>
            </a:avLst>
          </a:prstGeom>
          <a:solidFill>
            <a:srgbClr val="66CCFF"/>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kumimoji="1" lang="zh-CN" altLang="en-US" sz="2400" b="1">
              <a:solidFill>
                <a:srgbClr val="0000CC"/>
              </a:solidFill>
              <a:latin typeface="+mn-lt"/>
              <a:ea typeface="黑体" pitchFamily="2" charset="-122"/>
            </a:endParaRPr>
          </a:p>
        </p:txBody>
      </p:sp>
      <p:sp>
        <p:nvSpPr>
          <p:cNvPr id="40" name="Oval 38"/>
          <p:cNvSpPr>
            <a:spLocks noChangeArrowheads="1"/>
          </p:cNvSpPr>
          <p:nvPr/>
        </p:nvSpPr>
        <p:spPr bwMode="auto">
          <a:xfrm>
            <a:off x="7809276" y="2507851"/>
            <a:ext cx="2153179" cy="887412"/>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41" name="Text Box 39"/>
          <p:cNvSpPr txBox="1">
            <a:spLocks noChangeArrowheads="1"/>
          </p:cNvSpPr>
          <p:nvPr/>
        </p:nvSpPr>
        <p:spPr bwMode="auto">
          <a:xfrm>
            <a:off x="7895266" y="2661840"/>
            <a:ext cx="185178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206.0.71.128/26</a:t>
            </a:r>
          </a:p>
          <a:p>
            <a:pPr eaLnBrk="1" hangingPunct="1"/>
            <a:r>
              <a:rPr kumimoji="1" lang="en-US" altLang="zh-CN" b="1">
                <a:solidFill>
                  <a:srgbClr val="0000CC"/>
                </a:solidFill>
                <a:latin typeface="+mn-lt"/>
                <a:ea typeface="黑体" pitchFamily="2" charset="-122"/>
              </a:rPr>
              <a:t>206.0.71.192/26</a:t>
            </a:r>
          </a:p>
        </p:txBody>
      </p:sp>
      <p:sp>
        <p:nvSpPr>
          <p:cNvPr id="42" name="AutoShape 40"/>
          <p:cNvSpPr>
            <a:spLocks noChangeArrowheads="1"/>
          </p:cNvSpPr>
          <p:nvPr/>
        </p:nvSpPr>
        <p:spPr bwMode="auto">
          <a:xfrm rot="8870696">
            <a:off x="2003258" y="2036363"/>
            <a:ext cx="2897850" cy="184150"/>
          </a:xfrm>
          <a:prstGeom prst="leftArrow">
            <a:avLst>
              <a:gd name="adj1" fmla="val 27083"/>
              <a:gd name="adj2" fmla="val 412642"/>
            </a:avLst>
          </a:prstGeom>
          <a:solidFill>
            <a:srgbClr val="66CCFF"/>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kumimoji="1" lang="zh-CN" altLang="en-US" sz="2400" b="1">
              <a:solidFill>
                <a:srgbClr val="0000CC"/>
              </a:solidFill>
              <a:latin typeface="+mn-lt"/>
              <a:ea typeface="黑体" pitchFamily="2" charset="-122"/>
            </a:endParaRPr>
          </a:p>
        </p:txBody>
      </p:sp>
      <p:sp>
        <p:nvSpPr>
          <p:cNvPr id="43" name="Oval 41"/>
          <p:cNvSpPr>
            <a:spLocks noChangeArrowheads="1"/>
          </p:cNvSpPr>
          <p:nvPr/>
        </p:nvSpPr>
        <p:spPr bwMode="auto">
          <a:xfrm>
            <a:off x="56456" y="2507851"/>
            <a:ext cx="2583127" cy="1403350"/>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44" name="Text Box 42"/>
          <p:cNvSpPr txBox="1">
            <a:spLocks noChangeArrowheads="1"/>
          </p:cNvSpPr>
          <p:nvPr/>
        </p:nvSpPr>
        <p:spPr bwMode="auto">
          <a:xfrm>
            <a:off x="486404" y="2611041"/>
            <a:ext cx="1851789"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206.0.68.0/25</a:t>
            </a:r>
          </a:p>
          <a:p>
            <a:pPr eaLnBrk="1" hangingPunct="1"/>
            <a:r>
              <a:rPr kumimoji="1" lang="en-US" altLang="zh-CN" b="1">
                <a:solidFill>
                  <a:srgbClr val="0000CC"/>
                </a:solidFill>
                <a:latin typeface="+mn-lt"/>
                <a:ea typeface="黑体" pitchFamily="2" charset="-122"/>
              </a:rPr>
              <a:t>206.0.68.128/25</a:t>
            </a:r>
          </a:p>
          <a:p>
            <a:pPr eaLnBrk="1" hangingPunct="1"/>
            <a:r>
              <a:rPr kumimoji="1" lang="en-US" altLang="zh-CN" b="1">
                <a:solidFill>
                  <a:srgbClr val="0000CC"/>
                </a:solidFill>
                <a:latin typeface="+mn-lt"/>
                <a:ea typeface="黑体" pitchFamily="2" charset="-122"/>
              </a:rPr>
              <a:t>206.0.69.0/25</a:t>
            </a:r>
          </a:p>
          <a:p>
            <a:pPr eaLnBrk="1" hangingPunct="1"/>
            <a:r>
              <a:rPr kumimoji="1" lang="en-US" altLang="zh-CN" b="1">
                <a:solidFill>
                  <a:srgbClr val="0000CC"/>
                </a:solidFill>
                <a:latin typeface="+mn-lt"/>
                <a:ea typeface="黑体" pitchFamily="2" charset="-122"/>
              </a:rPr>
              <a:t>206.0.69.128/25</a:t>
            </a:r>
          </a:p>
        </p:txBody>
      </p:sp>
      <p:sp>
        <p:nvSpPr>
          <p:cNvPr id="45" name="AutoShape 43"/>
          <p:cNvSpPr>
            <a:spLocks noChangeArrowheads="1"/>
          </p:cNvSpPr>
          <p:nvPr/>
        </p:nvSpPr>
        <p:spPr bwMode="auto">
          <a:xfrm rot="7490917">
            <a:off x="3593075" y="2249949"/>
            <a:ext cx="2143125" cy="204656"/>
          </a:xfrm>
          <a:prstGeom prst="leftArrow">
            <a:avLst>
              <a:gd name="adj1" fmla="val 27083"/>
              <a:gd name="adj2" fmla="val 322268"/>
            </a:avLst>
          </a:prstGeom>
          <a:solidFill>
            <a:srgbClr val="66CCFF"/>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kumimoji="1" lang="zh-CN" altLang="en-US" sz="2400" b="1">
              <a:solidFill>
                <a:srgbClr val="0000CC"/>
              </a:solidFill>
              <a:latin typeface="+mn-lt"/>
              <a:ea typeface="黑体" pitchFamily="2" charset="-122"/>
            </a:endParaRPr>
          </a:p>
        </p:txBody>
      </p:sp>
      <p:sp>
        <p:nvSpPr>
          <p:cNvPr id="46" name="Oval 44"/>
          <p:cNvSpPr>
            <a:spLocks noChangeArrowheads="1"/>
          </p:cNvSpPr>
          <p:nvPr/>
        </p:nvSpPr>
        <p:spPr bwMode="auto">
          <a:xfrm>
            <a:off x="2813282" y="2507851"/>
            <a:ext cx="2583127" cy="1403350"/>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47" name="Text Box 45"/>
          <p:cNvSpPr txBox="1">
            <a:spLocks noChangeArrowheads="1"/>
          </p:cNvSpPr>
          <p:nvPr/>
        </p:nvSpPr>
        <p:spPr bwMode="auto">
          <a:xfrm>
            <a:off x="3243230" y="2611041"/>
            <a:ext cx="1851789"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206.0.70.0/26</a:t>
            </a:r>
          </a:p>
          <a:p>
            <a:pPr eaLnBrk="1" hangingPunct="1"/>
            <a:r>
              <a:rPr kumimoji="1" lang="en-US" altLang="zh-CN" b="1">
                <a:solidFill>
                  <a:srgbClr val="0000CC"/>
                </a:solidFill>
                <a:latin typeface="+mn-lt"/>
                <a:ea typeface="黑体" pitchFamily="2" charset="-122"/>
              </a:rPr>
              <a:t>206.0.70.64/26</a:t>
            </a:r>
          </a:p>
          <a:p>
            <a:pPr eaLnBrk="1" hangingPunct="1"/>
            <a:r>
              <a:rPr kumimoji="1" lang="en-US" altLang="zh-CN" b="1">
                <a:solidFill>
                  <a:srgbClr val="0000CC"/>
                </a:solidFill>
                <a:latin typeface="+mn-lt"/>
                <a:ea typeface="黑体" pitchFamily="2" charset="-122"/>
              </a:rPr>
              <a:t>206.0.70.128/26</a:t>
            </a:r>
          </a:p>
          <a:p>
            <a:pPr eaLnBrk="1" hangingPunct="1"/>
            <a:r>
              <a:rPr kumimoji="1" lang="en-US" altLang="zh-CN" b="1">
                <a:solidFill>
                  <a:srgbClr val="0000CC"/>
                </a:solidFill>
                <a:latin typeface="+mn-lt"/>
                <a:ea typeface="黑体" pitchFamily="2" charset="-122"/>
              </a:rPr>
              <a:t>206.0.70.192/26</a:t>
            </a:r>
          </a:p>
        </p:txBody>
      </p:sp>
      <p:sp>
        <p:nvSpPr>
          <p:cNvPr id="48" name="Rectangle 46"/>
          <p:cNvSpPr>
            <a:spLocks noChangeArrowheads="1"/>
          </p:cNvSpPr>
          <p:nvPr/>
        </p:nvSpPr>
        <p:spPr bwMode="auto">
          <a:xfrm>
            <a:off x="3846877" y="2222101"/>
            <a:ext cx="1463543" cy="1952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49" name="Text Box 47"/>
          <p:cNvSpPr txBox="1">
            <a:spLocks noChangeArrowheads="1"/>
          </p:cNvSpPr>
          <p:nvPr/>
        </p:nvSpPr>
        <p:spPr bwMode="auto">
          <a:xfrm>
            <a:off x="3760885" y="2109389"/>
            <a:ext cx="1595309"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206.0.70.0/24</a:t>
            </a:r>
          </a:p>
        </p:txBody>
      </p:sp>
      <p:sp>
        <p:nvSpPr>
          <p:cNvPr id="50" name="AutoShape 48"/>
          <p:cNvSpPr>
            <a:spLocks noChangeArrowheads="1"/>
          </p:cNvSpPr>
          <p:nvPr/>
        </p:nvSpPr>
        <p:spPr bwMode="auto">
          <a:xfrm rot="14362323" flipH="1">
            <a:off x="5224363" y="2298369"/>
            <a:ext cx="2144713" cy="204655"/>
          </a:xfrm>
          <a:prstGeom prst="leftArrow">
            <a:avLst>
              <a:gd name="adj1" fmla="val 27083"/>
              <a:gd name="adj2" fmla="val 322509"/>
            </a:avLst>
          </a:prstGeom>
          <a:solidFill>
            <a:srgbClr val="66CCFF"/>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kumimoji="1" lang="zh-CN" altLang="en-US" sz="2400" b="1">
              <a:solidFill>
                <a:srgbClr val="0000CC"/>
              </a:solidFill>
              <a:latin typeface="+mn-lt"/>
              <a:ea typeface="黑体" pitchFamily="2" charset="-122"/>
            </a:endParaRPr>
          </a:p>
        </p:txBody>
      </p:sp>
      <p:sp>
        <p:nvSpPr>
          <p:cNvPr id="51" name="Rectangle 49"/>
          <p:cNvSpPr>
            <a:spLocks noChangeArrowheads="1"/>
          </p:cNvSpPr>
          <p:nvPr/>
        </p:nvSpPr>
        <p:spPr bwMode="auto">
          <a:xfrm>
            <a:off x="5656095" y="2241151"/>
            <a:ext cx="1453225" cy="18415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52" name="Text Box 50"/>
          <p:cNvSpPr txBox="1">
            <a:spLocks noChangeArrowheads="1"/>
          </p:cNvSpPr>
          <p:nvPr/>
        </p:nvSpPr>
        <p:spPr bwMode="auto">
          <a:xfrm>
            <a:off x="5568387" y="2123676"/>
            <a:ext cx="159530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206.0.71.0/25</a:t>
            </a:r>
          </a:p>
        </p:txBody>
      </p:sp>
      <p:sp>
        <p:nvSpPr>
          <p:cNvPr id="53" name="Oval 51"/>
          <p:cNvSpPr>
            <a:spLocks noChangeArrowheads="1"/>
          </p:cNvSpPr>
          <p:nvPr/>
        </p:nvSpPr>
        <p:spPr bwMode="auto">
          <a:xfrm>
            <a:off x="5484118" y="2507851"/>
            <a:ext cx="2153179" cy="887412"/>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54" name="Text Box 52"/>
          <p:cNvSpPr txBox="1">
            <a:spLocks noChangeArrowheads="1"/>
          </p:cNvSpPr>
          <p:nvPr/>
        </p:nvSpPr>
        <p:spPr bwMode="auto">
          <a:xfrm>
            <a:off x="5656096" y="2661840"/>
            <a:ext cx="172354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206.0.71.0/26</a:t>
            </a:r>
          </a:p>
          <a:p>
            <a:pPr eaLnBrk="1" hangingPunct="1"/>
            <a:r>
              <a:rPr kumimoji="1" lang="en-US" altLang="zh-CN" b="1">
                <a:solidFill>
                  <a:srgbClr val="0000CC"/>
                </a:solidFill>
                <a:latin typeface="+mn-lt"/>
                <a:ea typeface="黑体" pitchFamily="2" charset="-122"/>
              </a:rPr>
              <a:t>206.0.71.64/26</a:t>
            </a:r>
          </a:p>
        </p:txBody>
      </p:sp>
      <p:sp>
        <p:nvSpPr>
          <p:cNvPr id="55" name="Rectangle 53"/>
          <p:cNvSpPr>
            <a:spLocks noChangeArrowheads="1"/>
          </p:cNvSpPr>
          <p:nvPr/>
        </p:nvSpPr>
        <p:spPr bwMode="auto">
          <a:xfrm>
            <a:off x="7809276" y="2214163"/>
            <a:ext cx="1712913" cy="21113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56" name="Text Box 54"/>
          <p:cNvSpPr txBox="1">
            <a:spLocks noChangeArrowheads="1"/>
          </p:cNvSpPr>
          <p:nvPr/>
        </p:nvSpPr>
        <p:spPr bwMode="auto">
          <a:xfrm>
            <a:off x="7721568" y="2077639"/>
            <a:ext cx="185178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206.0.71.128/25</a:t>
            </a:r>
          </a:p>
        </p:txBody>
      </p:sp>
      <p:sp>
        <p:nvSpPr>
          <p:cNvPr id="57" name="Rectangle 55"/>
          <p:cNvSpPr>
            <a:spLocks noChangeArrowheads="1"/>
          </p:cNvSpPr>
          <p:nvPr/>
        </p:nvSpPr>
        <p:spPr bwMode="auto">
          <a:xfrm>
            <a:off x="2037655" y="2214163"/>
            <a:ext cx="1453225" cy="21113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58" name="Text Box 56"/>
          <p:cNvSpPr txBox="1">
            <a:spLocks noChangeArrowheads="1"/>
          </p:cNvSpPr>
          <p:nvPr/>
        </p:nvSpPr>
        <p:spPr bwMode="auto">
          <a:xfrm>
            <a:off x="1949945" y="2109389"/>
            <a:ext cx="159530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1" hangingPunct="1"/>
            <a:r>
              <a:rPr kumimoji="1" lang="en-US" altLang="zh-CN" b="1">
                <a:solidFill>
                  <a:srgbClr val="0000CC"/>
                </a:solidFill>
                <a:latin typeface="+mn-lt"/>
                <a:ea typeface="黑体" pitchFamily="2" charset="-122"/>
              </a:rPr>
              <a:t>206.0.68.0/23</a:t>
            </a:r>
          </a:p>
        </p:txBody>
      </p:sp>
      <p:sp>
        <p:nvSpPr>
          <p:cNvPr id="59" name="Text Box 57"/>
          <p:cNvSpPr txBox="1">
            <a:spLocks noChangeArrowheads="1"/>
          </p:cNvSpPr>
          <p:nvPr/>
        </p:nvSpPr>
        <p:spPr bwMode="auto">
          <a:xfrm>
            <a:off x="1430570" y="4042963"/>
            <a:ext cx="7788936" cy="2488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lnSpc>
                <a:spcPct val="145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单位        </a:t>
            </a:r>
            <a:r>
              <a:rPr kumimoji="1" lang="zh-CN" altLang="en-US" b="1" dirty="0" smtClean="0">
                <a:solidFill>
                  <a:srgbClr val="0000CC"/>
                </a:solidFill>
                <a:latin typeface="+mn-lt"/>
                <a:ea typeface="黑体" pitchFamily="2" charset="-122"/>
              </a:rPr>
              <a:t> 地址</a:t>
            </a:r>
            <a:r>
              <a:rPr kumimoji="1" lang="zh-CN" altLang="en-US" b="1" dirty="0">
                <a:solidFill>
                  <a:srgbClr val="0000CC"/>
                </a:solidFill>
                <a:latin typeface="+mn-lt"/>
                <a:ea typeface="黑体" pitchFamily="2" charset="-122"/>
              </a:rPr>
              <a:t>块                             </a:t>
            </a:r>
            <a:r>
              <a:rPr kumimoji="1" lang="zh-CN" altLang="en-US" b="1" dirty="0" smtClean="0">
                <a:solidFill>
                  <a:srgbClr val="0000CC"/>
                </a:solidFill>
                <a:latin typeface="+mn-lt"/>
                <a:ea typeface="黑体" pitchFamily="2" charset="-122"/>
              </a:rPr>
              <a:t> 二进制</a:t>
            </a:r>
            <a:r>
              <a:rPr kumimoji="1" lang="zh-CN" altLang="en-US" b="1" dirty="0">
                <a:solidFill>
                  <a:srgbClr val="0000CC"/>
                </a:solidFill>
                <a:latin typeface="+mn-lt"/>
                <a:ea typeface="黑体" pitchFamily="2" charset="-122"/>
              </a:rPr>
              <a:t>表示                         地址数</a:t>
            </a:r>
          </a:p>
          <a:p>
            <a:pPr eaLnBrk="1" hangingPunct="1">
              <a:lnSpc>
                <a:spcPct val="120000"/>
              </a:lnSpc>
            </a:pPr>
            <a:r>
              <a:rPr kumimoji="1" lang="zh-CN" altLang="en-US" b="1" dirty="0">
                <a:solidFill>
                  <a:srgbClr val="0000CC"/>
                </a:solidFill>
                <a:latin typeface="+mn-lt"/>
                <a:ea typeface="黑体" pitchFamily="2" charset="-122"/>
              </a:rPr>
              <a:t>   </a:t>
            </a:r>
            <a:r>
              <a:rPr kumimoji="1" lang="en-US" altLang="zh-CN" b="1" dirty="0">
                <a:solidFill>
                  <a:srgbClr val="0000CC"/>
                </a:solidFill>
                <a:latin typeface="+mn-lt"/>
                <a:ea typeface="黑体" pitchFamily="2" charset="-122"/>
              </a:rPr>
              <a:t>ISP    206.0.64.0/18        11001110.00000000.01*                     16384</a:t>
            </a:r>
          </a:p>
          <a:p>
            <a:pPr eaLnBrk="1" hangingPunct="1">
              <a:lnSpc>
                <a:spcPct val="120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大学    </a:t>
            </a:r>
            <a:r>
              <a:rPr kumimoji="1" lang="en-US" altLang="zh-CN" b="1" dirty="0">
                <a:solidFill>
                  <a:srgbClr val="0000CC"/>
                </a:solidFill>
                <a:latin typeface="+mn-lt"/>
                <a:ea typeface="黑体" pitchFamily="2" charset="-122"/>
              </a:rPr>
              <a:t>206.0.68.0/22        11001110.00000000.010001*               1024</a:t>
            </a:r>
          </a:p>
          <a:p>
            <a:pPr eaLnBrk="1" hangingPunct="1">
              <a:lnSpc>
                <a:spcPct val="120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一系    </a:t>
            </a:r>
            <a:r>
              <a:rPr kumimoji="1" lang="en-US" altLang="zh-CN" b="1" dirty="0">
                <a:solidFill>
                  <a:srgbClr val="0000CC"/>
                </a:solidFill>
                <a:latin typeface="+mn-lt"/>
                <a:ea typeface="黑体" pitchFamily="2" charset="-122"/>
              </a:rPr>
              <a:t>206.0.68.0/23        11001110.00000000.0100010*               512</a:t>
            </a:r>
          </a:p>
          <a:p>
            <a:pPr eaLnBrk="1" hangingPunct="1">
              <a:lnSpc>
                <a:spcPct val="120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二系    </a:t>
            </a:r>
            <a:r>
              <a:rPr kumimoji="1" lang="en-US" altLang="zh-CN" b="1" dirty="0">
                <a:solidFill>
                  <a:srgbClr val="0000CC"/>
                </a:solidFill>
                <a:latin typeface="+mn-lt"/>
                <a:ea typeface="黑体" pitchFamily="2" charset="-122"/>
              </a:rPr>
              <a:t>206.0.70.0/24        11001110.00000000.01000110.*            256</a:t>
            </a:r>
          </a:p>
          <a:p>
            <a:pPr eaLnBrk="1" hangingPunct="1">
              <a:lnSpc>
                <a:spcPct val="120000"/>
              </a:lnSpc>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三系    </a:t>
            </a:r>
            <a:r>
              <a:rPr kumimoji="1" lang="en-US" altLang="zh-CN" b="1" dirty="0">
                <a:solidFill>
                  <a:srgbClr val="0000CC"/>
                </a:solidFill>
                <a:latin typeface="+mn-lt"/>
                <a:ea typeface="黑体" pitchFamily="2" charset="-122"/>
              </a:rPr>
              <a:t>206.0.71.0/25        11001110.00000000.01000111.0*          128</a:t>
            </a:r>
          </a:p>
          <a:p>
            <a:pPr eaLnBrk="1" hangingPunct="1">
              <a:lnSpc>
                <a:spcPct val="120000"/>
              </a:lnSpc>
              <a:spcAft>
                <a:spcPct val="25000"/>
              </a:spcAft>
            </a:pPr>
            <a:r>
              <a:rPr kumimoji="1" lang="en-US" altLang="zh-CN" b="1" dirty="0">
                <a:solidFill>
                  <a:srgbClr val="0000CC"/>
                </a:solidFill>
                <a:latin typeface="+mn-lt"/>
                <a:ea typeface="黑体" pitchFamily="2" charset="-122"/>
              </a:rPr>
              <a:t> </a:t>
            </a:r>
            <a:r>
              <a:rPr kumimoji="1" lang="zh-CN" altLang="en-US" b="1" dirty="0">
                <a:solidFill>
                  <a:srgbClr val="0000CC"/>
                </a:solidFill>
                <a:latin typeface="+mn-lt"/>
                <a:ea typeface="黑体" pitchFamily="2" charset="-122"/>
              </a:rPr>
              <a:t>四系    </a:t>
            </a:r>
            <a:r>
              <a:rPr kumimoji="1" lang="en-US" altLang="zh-CN" b="1" dirty="0">
                <a:solidFill>
                  <a:srgbClr val="0000CC"/>
                </a:solidFill>
                <a:latin typeface="+mn-lt"/>
                <a:ea typeface="黑体" pitchFamily="2" charset="-122"/>
              </a:rPr>
              <a:t>206.0.71.128/25    11001110.00000000.01000111.1*          128</a:t>
            </a:r>
          </a:p>
        </p:txBody>
      </p:sp>
      <p:sp>
        <p:nvSpPr>
          <p:cNvPr id="60" name="Line 58"/>
          <p:cNvSpPr>
            <a:spLocks noChangeShapeType="1"/>
          </p:cNvSpPr>
          <p:nvPr/>
        </p:nvSpPr>
        <p:spPr bwMode="auto">
          <a:xfrm>
            <a:off x="1470124" y="4500163"/>
            <a:ext cx="755848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1" name="Line 59"/>
          <p:cNvSpPr>
            <a:spLocks noChangeShapeType="1"/>
          </p:cNvSpPr>
          <p:nvPr/>
        </p:nvSpPr>
        <p:spPr bwMode="auto">
          <a:xfrm flipH="1">
            <a:off x="2242312" y="4090591"/>
            <a:ext cx="1719" cy="240347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2" name="Line 60"/>
          <p:cNvSpPr>
            <a:spLocks noChangeShapeType="1"/>
          </p:cNvSpPr>
          <p:nvPr/>
        </p:nvSpPr>
        <p:spPr bwMode="auto">
          <a:xfrm flipH="1">
            <a:off x="4060129" y="4103291"/>
            <a:ext cx="3440" cy="240347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3" name="Line 61"/>
          <p:cNvSpPr>
            <a:spLocks noChangeShapeType="1"/>
          </p:cNvSpPr>
          <p:nvPr/>
        </p:nvSpPr>
        <p:spPr bwMode="auto">
          <a:xfrm flipH="1">
            <a:off x="7726725" y="4103291"/>
            <a:ext cx="3440" cy="240347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4" name="Oval 62"/>
          <p:cNvSpPr>
            <a:spLocks noChangeArrowheads="1"/>
          </p:cNvSpPr>
          <p:nvPr/>
        </p:nvSpPr>
        <p:spPr bwMode="auto">
          <a:xfrm>
            <a:off x="4018854" y="1299763"/>
            <a:ext cx="412750" cy="228600"/>
          </a:xfrm>
          <a:prstGeom prst="ellipse">
            <a:avLst/>
          </a:prstGeom>
          <a:solidFill>
            <a:srgbClr val="CCECFF"/>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5" name="Oval 63"/>
          <p:cNvSpPr>
            <a:spLocks noChangeArrowheads="1"/>
          </p:cNvSpPr>
          <p:nvPr/>
        </p:nvSpPr>
        <p:spPr bwMode="auto">
          <a:xfrm>
            <a:off x="4163317" y="1042588"/>
            <a:ext cx="412750" cy="228600"/>
          </a:xfrm>
          <a:prstGeom prst="ellipse">
            <a:avLst/>
          </a:prstGeom>
          <a:solidFill>
            <a:srgbClr val="CCECFF"/>
          </a:solidFill>
          <a:ln w="9525">
            <a:solidFill>
              <a:srgbClr val="000000"/>
            </a:solidFill>
            <a:round/>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smtClean="0">
              <a:ln>
                <a:noFill/>
              </a:ln>
              <a:solidFill>
                <a:srgbClr val="0000CC"/>
              </a:solidFill>
              <a:effectLst/>
              <a:uLnTx/>
              <a:uFillTx/>
              <a:latin typeface="+mn-lt"/>
              <a:ea typeface="黑体" pitchFamily="2" charset="-122"/>
            </a:endParaRPr>
          </a:p>
        </p:txBody>
      </p:sp>
      <p:sp>
        <p:nvSpPr>
          <p:cNvPr id="67" name="Rectangle 56"/>
          <p:cNvSpPr>
            <a:spLocks noChangeArrowheads="1"/>
          </p:cNvSpPr>
          <p:nvPr/>
        </p:nvSpPr>
        <p:spPr bwMode="auto">
          <a:xfrm>
            <a:off x="247723" y="4077072"/>
            <a:ext cx="9673829" cy="2780928"/>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zh-CN" sz="2800">
              <a:solidFill>
                <a:srgbClr val="000000"/>
              </a:solidFill>
              <a:latin typeface="Tahoma" pitchFamily="34" charset="0"/>
              <a:ea typeface="宋体" pitchFamily="2" charset="-122"/>
            </a:endParaRPr>
          </a:p>
        </p:txBody>
      </p:sp>
      <p:sp>
        <p:nvSpPr>
          <p:cNvPr id="68" name="Text Box 57"/>
          <p:cNvSpPr txBox="1">
            <a:spLocks noChangeArrowheads="1"/>
          </p:cNvSpPr>
          <p:nvPr/>
        </p:nvSpPr>
        <p:spPr bwMode="auto">
          <a:xfrm>
            <a:off x="544207" y="4292971"/>
            <a:ext cx="9181741" cy="19476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1" hangingPunct="1">
              <a:lnSpc>
                <a:spcPct val="110000"/>
              </a:lnSpc>
            </a:pPr>
            <a:r>
              <a:rPr lang="zh-CN" altLang="en-US" sz="2800" b="1" dirty="0">
                <a:solidFill>
                  <a:srgbClr val="0000CC"/>
                </a:solidFill>
                <a:latin typeface="+mn-lt"/>
                <a:ea typeface="黑体" pitchFamily="2" charset="-122"/>
              </a:rPr>
              <a:t>这个 </a:t>
            </a:r>
            <a:r>
              <a:rPr lang="en-US" altLang="zh-CN" sz="2800" b="1" dirty="0">
                <a:solidFill>
                  <a:srgbClr val="0000CC"/>
                </a:solidFill>
                <a:latin typeface="+mn-lt"/>
                <a:ea typeface="黑体" pitchFamily="2" charset="-122"/>
              </a:rPr>
              <a:t>ISP </a:t>
            </a:r>
            <a:r>
              <a:rPr lang="zh-CN" altLang="en-US" sz="2800" b="1" dirty="0">
                <a:solidFill>
                  <a:srgbClr val="0000CC"/>
                </a:solidFill>
                <a:latin typeface="+mn-lt"/>
                <a:ea typeface="黑体" pitchFamily="2" charset="-122"/>
              </a:rPr>
              <a:t>共有 </a:t>
            </a:r>
            <a:r>
              <a:rPr lang="en-US" altLang="zh-CN" sz="2800" b="1" dirty="0">
                <a:solidFill>
                  <a:srgbClr val="0000CC"/>
                </a:solidFill>
                <a:latin typeface="+mn-lt"/>
                <a:ea typeface="黑体" pitchFamily="2" charset="-122"/>
              </a:rPr>
              <a:t>64 </a:t>
            </a:r>
            <a:r>
              <a:rPr lang="zh-CN" altLang="en-US" sz="2800" b="1" dirty="0">
                <a:solidFill>
                  <a:srgbClr val="0000CC"/>
                </a:solidFill>
                <a:latin typeface="+mn-lt"/>
                <a:ea typeface="黑体" pitchFamily="2" charset="-122"/>
              </a:rPr>
              <a:t>个 </a:t>
            </a:r>
            <a:r>
              <a:rPr lang="en-US" altLang="zh-CN" sz="2800" b="1" dirty="0">
                <a:solidFill>
                  <a:srgbClr val="0000CC"/>
                </a:solidFill>
                <a:latin typeface="+mn-lt"/>
                <a:ea typeface="黑体" pitchFamily="2" charset="-122"/>
              </a:rPr>
              <a:t>C </a:t>
            </a:r>
            <a:r>
              <a:rPr lang="zh-CN" altLang="en-US" sz="2800" b="1" dirty="0">
                <a:solidFill>
                  <a:srgbClr val="0000CC"/>
                </a:solidFill>
                <a:latin typeface="+mn-lt"/>
                <a:ea typeface="黑体" pitchFamily="2" charset="-122"/>
              </a:rPr>
              <a:t>类网络。如果不采用 </a:t>
            </a:r>
            <a:r>
              <a:rPr lang="en-US" altLang="zh-CN" sz="2800" b="1" dirty="0">
                <a:solidFill>
                  <a:srgbClr val="0000CC"/>
                </a:solidFill>
                <a:latin typeface="+mn-lt"/>
                <a:ea typeface="黑体" pitchFamily="2" charset="-122"/>
              </a:rPr>
              <a:t>CIDR </a:t>
            </a:r>
            <a:r>
              <a:rPr lang="zh-CN" altLang="en-US" sz="2800" b="1" dirty="0">
                <a:solidFill>
                  <a:srgbClr val="0000CC"/>
                </a:solidFill>
                <a:latin typeface="+mn-lt"/>
                <a:ea typeface="黑体" pitchFamily="2" charset="-122"/>
              </a:rPr>
              <a:t>技术，则在与该 </a:t>
            </a:r>
            <a:r>
              <a:rPr lang="en-US" altLang="zh-CN" sz="2800" b="1" dirty="0">
                <a:solidFill>
                  <a:srgbClr val="0000CC"/>
                </a:solidFill>
                <a:latin typeface="+mn-lt"/>
                <a:ea typeface="黑体" pitchFamily="2" charset="-122"/>
              </a:rPr>
              <a:t>ISP </a:t>
            </a:r>
            <a:r>
              <a:rPr lang="zh-CN" altLang="en-US" sz="2800" b="1" dirty="0">
                <a:solidFill>
                  <a:srgbClr val="0000CC"/>
                </a:solidFill>
                <a:latin typeface="+mn-lt"/>
                <a:ea typeface="黑体" pitchFamily="2" charset="-122"/>
              </a:rPr>
              <a:t>的路由器交换路由信息的每一个路由器的路由表中，就需要有 </a:t>
            </a:r>
            <a:r>
              <a:rPr lang="en-US" altLang="zh-CN" sz="2800" b="1" dirty="0">
                <a:solidFill>
                  <a:srgbClr val="0000CC"/>
                </a:solidFill>
                <a:latin typeface="+mn-lt"/>
                <a:ea typeface="黑体" pitchFamily="2" charset="-122"/>
              </a:rPr>
              <a:t>64 </a:t>
            </a:r>
            <a:r>
              <a:rPr lang="zh-CN" altLang="en-US" sz="2800" b="1" dirty="0">
                <a:solidFill>
                  <a:srgbClr val="0000CC"/>
                </a:solidFill>
                <a:latin typeface="+mn-lt"/>
                <a:ea typeface="黑体" pitchFamily="2" charset="-122"/>
              </a:rPr>
              <a:t>个项目。但采用地址聚合后，只需用路由聚合后的 </a:t>
            </a:r>
            <a:r>
              <a:rPr lang="en-US" altLang="zh-CN" sz="2800" b="1" dirty="0">
                <a:solidFill>
                  <a:srgbClr val="0000CC"/>
                </a:solidFill>
                <a:latin typeface="+mn-lt"/>
                <a:ea typeface="黑体" pitchFamily="2" charset="-122"/>
              </a:rPr>
              <a:t>1 </a:t>
            </a:r>
            <a:r>
              <a:rPr lang="zh-CN" altLang="en-US" sz="2800" b="1" dirty="0">
                <a:solidFill>
                  <a:srgbClr val="0000CC"/>
                </a:solidFill>
                <a:latin typeface="+mn-lt"/>
                <a:ea typeface="黑体" pitchFamily="2" charset="-122"/>
              </a:rPr>
              <a:t>个项目 </a:t>
            </a:r>
            <a:r>
              <a:rPr lang="en-US" altLang="zh-CN" sz="2800" b="1" dirty="0">
                <a:solidFill>
                  <a:srgbClr val="0000CC"/>
                </a:solidFill>
                <a:latin typeface="+mn-lt"/>
                <a:ea typeface="黑体" pitchFamily="2" charset="-122"/>
              </a:rPr>
              <a:t>206.0.64.0/18 </a:t>
            </a:r>
            <a:r>
              <a:rPr lang="zh-CN" altLang="en-US" sz="2800" b="1" dirty="0">
                <a:solidFill>
                  <a:srgbClr val="0000CC"/>
                </a:solidFill>
                <a:latin typeface="+mn-lt"/>
                <a:ea typeface="黑体" pitchFamily="2" charset="-122"/>
              </a:rPr>
              <a:t>就能找到该 </a:t>
            </a:r>
            <a:r>
              <a:rPr lang="en-US" altLang="zh-CN" sz="2800" b="1" dirty="0">
                <a:solidFill>
                  <a:srgbClr val="0000CC"/>
                </a:solidFill>
                <a:latin typeface="+mn-lt"/>
                <a:ea typeface="黑体" pitchFamily="2" charset="-122"/>
              </a:rPr>
              <a:t>ISP</a:t>
            </a:r>
            <a:r>
              <a:rPr lang="zh-CN" altLang="en-US" sz="2800" b="1" dirty="0">
                <a:solidFill>
                  <a:srgbClr val="0000CC"/>
                </a:solidFill>
                <a:latin typeface="+mn-lt"/>
                <a:ea typeface="黑体" pitchFamily="2" charset="-122"/>
              </a:rPr>
              <a:t>。 </a:t>
            </a:r>
          </a:p>
        </p:txBody>
      </p:sp>
    </p:spTree>
    <p:extLst>
      <p:ext uri="{BB962C8B-B14F-4D97-AF65-F5344CB8AC3E}">
        <p14:creationId xmlns:p14="http://schemas.microsoft.com/office/powerpoint/2010/main" xmlns="" val="154697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grpId="0" nodeType="afterEffect">
                                  <p:stCondLst>
                                    <p:cond delay="0"/>
                                  </p:stCondLst>
                                  <p:childTnLst>
                                    <p:anim calcmode="discrete" valueType="str">
                                      <p:cBhvr>
                                        <p:cTn id="6" dur="1000" fill="hold"/>
                                        <p:tgtEl>
                                          <p:spTgt spid="3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zh-CN" sz="2800" dirty="0" smtClean="0"/>
              <a:t>某路由器路由表如下图所示</a:t>
            </a:r>
            <a:r>
              <a:rPr lang="zh-CN" altLang="en-US" sz="2800" dirty="0" smtClean="0"/>
              <a:t>，</a:t>
            </a:r>
            <a:r>
              <a:rPr lang="zh-CN" altLang="zh-CN" sz="2800" dirty="0" smtClean="0"/>
              <a:t>若路由器收到一个目的地址为</a:t>
            </a:r>
            <a:r>
              <a:rPr lang="en-US" altLang="zh-CN" sz="2800" dirty="0" smtClean="0"/>
              <a:t>169.96.40.5</a:t>
            </a:r>
            <a:r>
              <a:rPr lang="zh-CN" altLang="zh-CN" sz="2800" dirty="0" smtClean="0"/>
              <a:t>的</a:t>
            </a:r>
            <a:r>
              <a:rPr lang="en-US" altLang="zh-CN" sz="2800" dirty="0" smtClean="0"/>
              <a:t>IP</a:t>
            </a:r>
            <a:r>
              <a:rPr lang="zh-CN" altLang="zh-CN" sz="2800" dirty="0" smtClean="0"/>
              <a:t>分组，则转发该</a:t>
            </a:r>
            <a:r>
              <a:rPr lang="en-US" altLang="zh-CN" sz="2800" dirty="0" smtClean="0"/>
              <a:t>IP</a:t>
            </a:r>
            <a:r>
              <a:rPr lang="zh-CN" altLang="zh-CN" sz="2800" dirty="0" smtClean="0"/>
              <a:t>分组的接口是</a:t>
            </a:r>
            <a:endParaRPr lang="zh-CN" altLang="zh-CN" sz="2800" dirty="0"/>
          </a:p>
        </p:txBody>
      </p:sp>
      <p:sp>
        <p:nvSpPr>
          <p:cNvPr id="4" name="TextBox 3"/>
          <p:cNvSpPr txBox="1"/>
          <p:nvPr>
            <p:custDataLst>
              <p:tags r:id="rId3"/>
            </p:custDataLst>
          </p:nvPr>
        </p:nvSpPr>
        <p:spPr>
          <a:xfrm>
            <a:off x="2000672" y="4365104"/>
            <a:ext cx="2899792" cy="642937"/>
          </a:xfrm>
          <a:prstGeom prst="rect">
            <a:avLst/>
          </a:prstGeom>
          <a:noFill/>
        </p:spPr>
        <p:txBody>
          <a:bodyPr vert="horz" rtlCol="0" anchor="ctr" anchorCtr="0">
            <a:noAutofit/>
          </a:bodyPr>
          <a:lstStyle/>
          <a:p>
            <a:r>
              <a:rPr lang="en-US" altLang="zh-CN" sz="2600" dirty="0" smtClean="0">
                <a:solidFill>
                  <a:srgbClr val="000000"/>
                </a:solidFill>
                <a:latin typeface="Microsoft Yahei"/>
                <a:ea typeface="Microsoft Yahei"/>
                <a:sym typeface="Microsoft Yahei"/>
              </a:rPr>
              <a:t>S1</a:t>
            </a:r>
            <a:endParaRPr lang="zh-CN" altLang="en-US" sz="2600" dirty="0">
              <a:solidFill>
                <a:srgbClr val="000000"/>
              </a:solidFill>
              <a:latin typeface="Microsoft Yahei"/>
              <a:ea typeface="Microsoft Yahei"/>
              <a:sym typeface="Microsoft Yahei"/>
            </a:endParaRPr>
          </a:p>
        </p:txBody>
      </p:sp>
      <p:sp>
        <p:nvSpPr>
          <p:cNvPr id="5" name="TextBox 4"/>
          <p:cNvSpPr txBox="1"/>
          <p:nvPr>
            <p:custDataLst>
              <p:tags r:id="rId4"/>
            </p:custDataLst>
          </p:nvPr>
        </p:nvSpPr>
        <p:spPr>
          <a:xfrm>
            <a:off x="5817096" y="4365104"/>
            <a:ext cx="2899792" cy="642937"/>
          </a:xfrm>
          <a:prstGeom prst="rect">
            <a:avLst/>
          </a:prstGeom>
          <a:noFill/>
        </p:spPr>
        <p:txBody>
          <a:bodyPr vert="horz" rtlCol="0" anchor="ctr" anchorCtr="0">
            <a:noAutofit/>
          </a:bodyPr>
          <a:lstStyle/>
          <a:p>
            <a:r>
              <a:rPr lang="en-US" altLang="zh-CN" sz="2600" dirty="0" smtClean="0">
                <a:solidFill>
                  <a:srgbClr val="000000"/>
                </a:solidFill>
                <a:latin typeface="Microsoft Yahei"/>
                <a:ea typeface="Microsoft Yahei"/>
                <a:sym typeface="Microsoft Yahei"/>
              </a:rPr>
              <a:t>S2</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5"/>
            </p:custDataLst>
          </p:nvPr>
        </p:nvSpPr>
        <p:spPr>
          <a:xfrm>
            <a:off x="1981200" y="5292650"/>
            <a:ext cx="2971800" cy="642937"/>
          </a:xfrm>
          <a:prstGeom prst="rect">
            <a:avLst/>
          </a:prstGeom>
          <a:noFill/>
        </p:spPr>
        <p:txBody>
          <a:bodyPr vert="horz" rtlCol="0" anchor="ctr" anchorCtr="0">
            <a:noAutofit/>
          </a:bodyPr>
          <a:lstStyle/>
          <a:p>
            <a:r>
              <a:rPr lang="en-US" altLang="zh-CN" sz="2600" dirty="0" smtClean="0">
                <a:solidFill>
                  <a:srgbClr val="000000"/>
                </a:solidFill>
                <a:latin typeface="Microsoft Yahei"/>
                <a:ea typeface="Microsoft Yahei"/>
                <a:sym typeface="Microsoft Yahei"/>
              </a:rPr>
              <a:t>S3</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6"/>
            </p:custDataLst>
          </p:nvPr>
        </p:nvSpPr>
        <p:spPr>
          <a:xfrm>
            <a:off x="5817096" y="5301208"/>
            <a:ext cx="2971800" cy="642937"/>
          </a:xfrm>
          <a:prstGeom prst="rect">
            <a:avLst/>
          </a:prstGeom>
          <a:noFill/>
        </p:spPr>
        <p:txBody>
          <a:bodyPr vert="horz" rtlCol="0" anchor="ctr" anchorCtr="0">
            <a:noAutofit/>
          </a:bodyPr>
          <a:lstStyle/>
          <a:p>
            <a:r>
              <a:rPr lang="en-US" altLang="zh-CN" sz="2600" dirty="0" smtClean="0">
                <a:solidFill>
                  <a:srgbClr val="000000"/>
                </a:solidFill>
                <a:latin typeface="Microsoft Yahei"/>
                <a:ea typeface="Microsoft Yahei"/>
                <a:sym typeface="Microsoft Yahei"/>
              </a:rPr>
              <a:t>S4</a:t>
            </a:r>
            <a:endParaRPr lang="zh-CN" altLang="en-US" sz="2600" dirty="0">
              <a:solidFill>
                <a:srgbClr val="000000"/>
              </a:solidFill>
              <a:latin typeface="Microsoft Yahei"/>
              <a:ea typeface="Microsoft Yahei"/>
              <a:sym typeface="Microsoft Yahei"/>
            </a:endParaRPr>
          </a:p>
        </p:txBody>
      </p:sp>
      <p:sp>
        <p:nvSpPr>
          <p:cNvPr id="8" name="椭圆 7"/>
          <p:cNvSpPr>
            <a:spLocks noChangeAspect="1"/>
          </p:cNvSpPr>
          <p:nvPr>
            <p:custDataLst>
              <p:tags r:id="rId7"/>
            </p:custDataLst>
          </p:nvPr>
        </p:nvSpPr>
        <p:spPr bwMode="auto">
          <a:xfrm>
            <a:off x="1248197" y="4429398"/>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5064621" y="4429398"/>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228725" y="5356944"/>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5064621" y="536550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dirty="0" smtClean="0">
              <a:ln>
                <a:noFill/>
              </a:ln>
              <a:solidFill>
                <a:srgbClr val="FFFFFF"/>
              </a:solidFill>
              <a:effectLst/>
              <a:latin typeface="Microsoft Yahei"/>
              <a:ea typeface="Microsoft Yahei"/>
              <a:sym typeface="Microsoft Yahei"/>
            </a:endParaRPr>
          </a:p>
        </p:txBody>
      </p:sp>
      <p:sp>
        <p:nvSpPr>
          <p:cNvPr id="12" name="圆角矩形 11"/>
          <p:cNvSpPr/>
          <p:nvPr>
            <p:custDataLst>
              <p:tags r:id="rId11"/>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aphicFrame>
        <p:nvGraphicFramePr>
          <p:cNvPr id="19" name="表格 18"/>
          <p:cNvGraphicFramePr>
            <a:graphicFrameLocks noGrp="1"/>
          </p:cNvGraphicFramePr>
          <p:nvPr/>
        </p:nvGraphicFramePr>
        <p:xfrm>
          <a:off x="1712640" y="2420888"/>
          <a:ext cx="6603999" cy="1854200"/>
        </p:xfrm>
        <a:graphic>
          <a:graphicData uri="http://schemas.openxmlformats.org/drawingml/2006/table">
            <a:tbl>
              <a:tblPr firstRow="1" bandRow="1">
                <a:tableStyleId>{5C22544A-7EE6-4342-B048-85BDC9FD1C3A}</a:tableStyleId>
              </a:tblPr>
              <a:tblGrid>
                <a:gridCol w="2201333"/>
                <a:gridCol w="2201333"/>
                <a:gridCol w="2201333"/>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dirty="0" smtClean="0"/>
                        <a:t>目的网络</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dirty="0" smtClean="0"/>
                        <a:t>下一跳</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dirty="0" smtClean="0"/>
                        <a:t>接口</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169.96.40.0/23</a:t>
                      </a:r>
                      <a:endParaRPr lang="zh-CN" altLang="zh-CN"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172.1.1.1</a:t>
                      </a:r>
                      <a:endParaRPr lang="zh-CN" altLang="zh-CN"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S1</a:t>
                      </a:r>
                      <a:endParaRPr lang="zh-CN" altLang="zh-CN" sz="1800"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169.96.40.0/25</a:t>
                      </a:r>
                      <a:endParaRPr lang="zh-CN" altLang="zh-CN"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172.2.2.2</a:t>
                      </a:r>
                      <a:endParaRPr lang="zh-CN" altLang="zh-CN"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S2</a:t>
                      </a:r>
                      <a:endParaRPr lang="zh-CN" altLang="zh-CN" sz="1800"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169.96.40.0/27</a:t>
                      </a:r>
                      <a:endParaRPr lang="zh-CN" altLang="zh-CN"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172.3.3.3</a:t>
                      </a:r>
                      <a:endParaRPr lang="zh-CN" altLang="zh-CN"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S3</a:t>
                      </a:r>
                      <a:endParaRPr lang="zh-CN" altLang="zh-CN" sz="1800" dirty="0" smtClean="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0.0.0.0/0</a:t>
                      </a:r>
                      <a:endParaRPr lang="zh-CN" altLang="zh-CN"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172.4.4.4</a:t>
                      </a:r>
                      <a:endParaRPr lang="zh-CN" altLang="zh-CN"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S4</a:t>
                      </a:r>
                      <a:endParaRPr lang="zh-CN" altLang="zh-CN" sz="1800" dirty="0" smtClean="0"/>
                    </a:p>
                  </a:txBody>
                  <a:tcPr/>
                </a:tc>
              </a:tr>
            </a:tbl>
          </a:graphicData>
        </a:graphic>
      </p:graphicFrame>
      <p:grpSp>
        <p:nvGrpSpPr>
          <p:cNvPr id="17" name="组合 16"/>
          <p:cNvGrpSpPr/>
          <p:nvPr>
            <p:custDataLst>
              <p:tags r:id="rId12"/>
            </p:custDataLst>
          </p:nvPr>
        </p:nvGrpSpPr>
        <p:grpSpPr>
          <a:xfrm>
            <a:off x="0" y="0"/>
            <a:ext cx="9906000" cy="635000"/>
            <a:chOff x="0" y="0"/>
            <a:chExt cx="9906000" cy="635000"/>
          </a:xfrm>
        </p:grpSpPr>
        <p:sp>
          <p:nvSpPr>
            <p:cNvPr id="13"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descr="tmp2907.tmp"/>
          <p:cNvPicPr>
            <a:picLocks/>
          </p:cNvPicPr>
          <p:nvPr>
            <p:custDataLst>
              <p:tags r:id="rId13"/>
            </p:custDataLst>
          </p:nvPr>
        </p:nvPicPr>
        <p:blipFill>
          <a:blip r:embed="rId20"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4" name="Rectangle 4"/>
          <p:cNvSpPr>
            <a:spLocks noGrp="1" noChangeArrowheads="1"/>
          </p:cNvSpPr>
          <p:nvPr>
            <p:ph type="title"/>
          </p:nvPr>
        </p:nvSpPr>
        <p:spPr/>
        <p:txBody>
          <a:bodyPr/>
          <a:lstStyle/>
          <a:p>
            <a:r>
              <a:rPr lang="en-US" altLang="zh-CN" dirty="0"/>
              <a:t>2. </a:t>
            </a:r>
            <a:r>
              <a:rPr lang="zh-CN" altLang="en-US" dirty="0"/>
              <a:t>最长前缀匹配</a:t>
            </a:r>
          </a:p>
        </p:txBody>
      </p:sp>
      <p:sp>
        <p:nvSpPr>
          <p:cNvPr id="532486" name="Rectangle 6"/>
          <p:cNvSpPr>
            <a:spLocks noGrp="1" noChangeArrowheads="1"/>
          </p:cNvSpPr>
          <p:nvPr>
            <p:ph idx="1"/>
          </p:nvPr>
        </p:nvSpPr>
        <p:spPr/>
        <p:txBody>
          <a:bodyPr/>
          <a:lstStyle/>
          <a:p>
            <a:pPr algn="just"/>
            <a:r>
              <a:rPr lang="zh-CN" altLang="en-US" dirty="0"/>
              <a:t>使用 </a:t>
            </a:r>
            <a:r>
              <a:rPr lang="en-US" altLang="zh-CN" dirty="0"/>
              <a:t>CIDR </a:t>
            </a:r>
            <a:r>
              <a:rPr lang="zh-CN" altLang="en-US" dirty="0"/>
              <a:t>时，路由表中的每个项目由“网络前缀”和“下一跳地址”组成。</a:t>
            </a:r>
            <a:r>
              <a:rPr lang="zh-CN" altLang="en-US" dirty="0">
                <a:solidFill>
                  <a:srgbClr val="0000FF"/>
                </a:solidFill>
              </a:rPr>
              <a:t>在查找路由表时可能会得到不止一个匹配结果。</a:t>
            </a:r>
            <a:r>
              <a:rPr lang="zh-CN" altLang="en-US" dirty="0"/>
              <a:t> </a:t>
            </a:r>
          </a:p>
          <a:p>
            <a:pPr algn="just"/>
            <a:r>
              <a:rPr lang="zh-CN" altLang="en-US" dirty="0"/>
              <a:t>应当从匹配结果中选择具有最长网络前缀的路由：</a:t>
            </a:r>
            <a:r>
              <a:rPr lang="zh-CN" altLang="en-US" dirty="0">
                <a:solidFill>
                  <a:srgbClr val="FF0000"/>
                </a:solidFill>
              </a:rPr>
              <a:t>最长前缀</a:t>
            </a:r>
            <a:r>
              <a:rPr lang="zh-CN" altLang="en-US" dirty="0" smtClean="0">
                <a:solidFill>
                  <a:srgbClr val="FF0000"/>
                </a:solidFill>
              </a:rPr>
              <a:t>匹配</a:t>
            </a:r>
            <a:r>
              <a:rPr lang="zh-CN" altLang="en-US" dirty="0" smtClean="0"/>
              <a:t> </a:t>
            </a:r>
            <a:r>
              <a:rPr lang="en-US" altLang="zh-CN" dirty="0" smtClean="0"/>
              <a:t>(</a:t>
            </a:r>
            <a:r>
              <a:rPr lang="en-US" altLang="zh-CN" dirty="0"/>
              <a:t>longest-prefix matching)</a:t>
            </a:r>
            <a:r>
              <a:rPr lang="zh-CN" altLang="en-US" dirty="0"/>
              <a:t>。</a:t>
            </a:r>
          </a:p>
          <a:p>
            <a:pPr algn="just"/>
            <a:r>
              <a:rPr lang="zh-CN" altLang="en-US" dirty="0"/>
              <a:t>网络前缀越长，其地址块就越小，因而路由就越</a:t>
            </a:r>
            <a:r>
              <a:rPr lang="zh-CN" altLang="en-US" dirty="0" smtClean="0"/>
              <a:t>具体 </a:t>
            </a:r>
            <a:r>
              <a:rPr lang="en-US" altLang="zh-CN" dirty="0" smtClean="0"/>
              <a:t>(</a:t>
            </a:r>
            <a:r>
              <a:rPr lang="en-US" altLang="zh-CN" dirty="0"/>
              <a:t>more specific) </a:t>
            </a:r>
            <a:r>
              <a:rPr lang="zh-CN" altLang="en-US" dirty="0"/>
              <a:t>。</a:t>
            </a:r>
          </a:p>
          <a:p>
            <a:pPr algn="just"/>
            <a:r>
              <a:rPr lang="zh-CN" altLang="en-US" dirty="0"/>
              <a:t>最长前缀匹配又称为</a:t>
            </a:r>
            <a:r>
              <a:rPr lang="zh-CN" altLang="en-US" dirty="0">
                <a:solidFill>
                  <a:srgbClr val="FF0000"/>
                </a:solidFill>
              </a:rPr>
              <a:t>最长匹配</a:t>
            </a:r>
            <a:r>
              <a:rPr lang="zh-CN" altLang="en-US" dirty="0"/>
              <a:t>或</a:t>
            </a:r>
            <a:r>
              <a:rPr lang="zh-CN" altLang="en-US" dirty="0">
                <a:solidFill>
                  <a:srgbClr val="FF0000"/>
                </a:solidFill>
              </a:rPr>
              <a:t>最佳匹配。</a:t>
            </a:r>
          </a:p>
        </p:txBody>
      </p:sp>
      <p:sp>
        <p:nvSpPr>
          <p:cNvPr id="532482" name="Rectangle 2"/>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2483" name="Rectangle 3"/>
          <p:cNvSpPr>
            <a:spLocks noChangeArrowheads="1"/>
          </p:cNvSpPr>
          <p:nvPr/>
        </p:nvSpPr>
        <p:spPr bwMode="auto">
          <a:xfrm>
            <a:off x="0" y="305859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2485" name="Rectangle 5"/>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xmlns="" val="953591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4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4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24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dirty="0" smtClean="0"/>
              <a:t>第</a:t>
            </a:r>
            <a:r>
              <a:rPr lang="en-US" altLang="zh-CN" dirty="0" smtClean="0"/>
              <a:t>8</a:t>
            </a:r>
            <a:r>
              <a:rPr lang="zh-CN" altLang="en-US" dirty="0" smtClean="0"/>
              <a:t>次课知识点</a:t>
            </a:r>
          </a:p>
        </p:txBody>
      </p:sp>
      <p:sp>
        <p:nvSpPr>
          <p:cNvPr id="90115" name="Rectangle 3"/>
          <p:cNvSpPr>
            <a:spLocks noGrp="1" noChangeArrowheads="1"/>
          </p:cNvSpPr>
          <p:nvPr>
            <p:ph type="body" idx="1"/>
          </p:nvPr>
        </p:nvSpPr>
        <p:spPr/>
        <p:txBody>
          <a:bodyPr/>
          <a:lstStyle/>
          <a:p>
            <a:r>
              <a:rPr lang="en-US" altLang="zh-CN" dirty="0" smtClean="0"/>
              <a:t>4.5 ARP</a:t>
            </a:r>
            <a:r>
              <a:rPr lang="zh-CN" altLang="en-US" dirty="0" smtClean="0"/>
              <a:t>协议的作用及工作原理</a:t>
            </a:r>
            <a:endParaRPr lang="en-US" altLang="zh-CN" dirty="0" smtClean="0"/>
          </a:p>
          <a:p>
            <a:r>
              <a:rPr lang="en-US" altLang="zh-CN" dirty="0" smtClean="0"/>
              <a:t>4.6 IP</a:t>
            </a:r>
            <a:r>
              <a:rPr lang="zh-CN" altLang="en-US" dirty="0" smtClean="0"/>
              <a:t>数据报的格式及各字段的含义、作用</a:t>
            </a:r>
          </a:p>
          <a:p>
            <a:r>
              <a:rPr lang="en-US" altLang="zh-CN" dirty="0" smtClean="0"/>
              <a:t>4.7 IP</a:t>
            </a:r>
            <a:r>
              <a:rPr lang="zh-CN" altLang="en-US" dirty="0" smtClean="0"/>
              <a:t>层转发分组的流程</a:t>
            </a:r>
            <a:endParaRPr lang="en-US" altLang="zh-CN" dirty="0" smtClean="0"/>
          </a:p>
          <a:p>
            <a:pPr lvl="1"/>
            <a:r>
              <a:rPr lang="zh-CN" altLang="en-US" dirty="0" smtClean="0"/>
              <a:t>直接交付</a:t>
            </a:r>
            <a:endParaRPr lang="en-US" altLang="zh-CN" dirty="0" smtClean="0"/>
          </a:p>
          <a:p>
            <a:pPr lvl="1"/>
            <a:r>
              <a:rPr lang="zh-CN" altLang="en-US" dirty="0" smtClean="0"/>
              <a:t>特定主机路由</a:t>
            </a:r>
            <a:endParaRPr lang="en-US" altLang="zh-CN" dirty="0" smtClean="0"/>
          </a:p>
          <a:p>
            <a:pPr lvl="1"/>
            <a:r>
              <a:rPr lang="zh-CN" altLang="en-US" dirty="0" smtClean="0"/>
              <a:t>网络路由</a:t>
            </a:r>
            <a:endParaRPr lang="en-US" altLang="zh-CN" dirty="0" smtClean="0"/>
          </a:p>
          <a:p>
            <a:pPr lvl="1"/>
            <a:r>
              <a:rPr lang="zh-CN" altLang="en-US" dirty="0" smtClean="0"/>
              <a:t>默认路由</a:t>
            </a:r>
            <a:endParaRPr lang="en-US" altLang="zh-CN" dirty="0" smtClean="0"/>
          </a:p>
          <a:p>
            <a:r>
              <a:rPr lang="zh-CN" altLang="en-US" dirty="0" smtClean="0"/>
              <a:t>习题：</a:t>
            </a:r>
            <a:r>
              <a:rPr lang="en-US" altLang="zh-CN" dirty="0" smtClean="0"/>
              <a:t>4-11~18</a:t>
            </a:r>
            <a:r>
              <a:rPr lang="zh-CN" altLang="en-US" dirty="0" smtClean="0"/>
              <a:t>、</a:t>
            </a:r>
            <a:r>
              <a:rPr lang="en-US" altLang="zh-CN" dirty="0" smtClean="0"/>
              <a:t>22</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449959" y="4415194"/>
            <a:ext cx="4519265" cy="1584325"/>
          </a:xfrm>
          <a:prstGeom prst="rect">
            <a:avLst/>
          </a:prstGeom>
          <a:solidFill>
            <a:srgbClr val="66FFFF"/>
          </a:solidFill>
          <a:ln w="28575">
            <a:solidFill>
              <a:srgbClr val="FF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Rectangle 3"/>
          <p:cNvSpPr txBox="1">
            <a:spLocks noChangeArrowheads="1"/>
          </p:cNvSpPr>
          <p:nvPr/>
        </p:nvSpPr>
        <p:spPr bwMode="auto">
          <a:xfrm>
            <a:off x="425896" y="76200"/>
            <a:ext cx="8791575"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4400" b="1">
                <a:solidFill>
                  <a:schemeClr val="tx2"/>
                </a:solidFill>
                <a:latin typeface="+mj-lt"/>
                <a:ea typeface="+mj-ea"/>
                <a:cs typeface="+mj-cs"/>
              </a:defRPr>
            </a:lvl1pPr>
            <a:lvl2pPr algn="l" rtl="0" fontAlgn="base">
              <a:spcBef>
                <a:spcPct val="0"/>
              </a:spcBef>
              <a:spcAft>
                <a:spcPct val="0"/>
              </a:spcAft>
              <a:defRPr kumimoji="1" sz="4400" b="1">
                <a:solidFill>
                  <a:schemeClr val="tx2"/>
                </a:solidFill>
                <a:latin typeface="Tahoma" pitchFamily="34" charset="0"/>
                <a:ea typeface="黑体" pitchFamily="2" charset="-122"/>
              </a:defRPr>
            </a:lvl2pPr>
            <a:lvl3pPr algn="l" rtl="0" fontAlgn="base">
              <a:spcBef>
                <a:spcPct val="0"/>
              </a:spcBef>
              <a:spcAft>
                <a:spcPct val="0"/>
              </a:spcAft>
              <a:defRPr kumimoji="1" sz="4400" b="1">
                <a:solidFill>
                  <a:schemeClr val="tx2"/>
                </a:solidFill>
                <a:latin typeface="Tahoma" pitchFamily="34" charset="0"/>
                <a:ea typeface="黑体" pitchFamily="2" charset="-122"/>
              </a:defRPr>
            </a:lvl3pPr>
            <a:lvl4pPr algn="l" rtl="0" fontAlgn="base">
              <a:spcBef>
                <a:spcPct val="0"/>
              </a:spcBef>
              <a:spcAft>
                <a:spcPct val="0"/>
              </a:spcAft>
              <a:defRPr kumimoji="1" sz="4400" b="1">
                <a:solidFill>
                  <a:schemeClr val="tx2"/>
                </a:solidFill>
                <a:latin typeface="Tahoma" pitchFamily="34" charset="0"/>
                <a:ea typeface="黑体" pitchFamily="2" charset="-122"/>
              </a:defRPr>
            </a:lvl4pPr>
            <a:lvl5pPr algn="l" rtl="0" fontAlgn="base">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0" cap="none" spc="0" normalizeH="0" baseline="0" noProof="0" dirty="0" smtClean="0">
                <a:ln>
                  <a:noFill/>
                </a:ln>
                <a:solidFill>
                  <a:srgbClr val="333399"/>
                </a:solidFill>
                <a:effectLst/>
                <a:uLnTx/>
                <a:uFillTx/>
                <a:latin typeface="Tahoma"/>
                <a:ea typeface="黑体"/>
                <a:cs typeface="+mj-cs"/>
              </a:rPr>
              <a:t>最长前缀匹配举例</a:t>
            </a:r>
            <a:endParaRPr kumimoji="1" lang="zh-CN" altLang="en-US" b="1" i="0" u="none" strike="noStrike" kern="0" cap="none" spc="0" normalizeH="0" baseline="0" noProof="0" dirty="0">
              <a:ln>
                <a:noFill/>
              </a:ln>
              <a:solidFill>
                <a:srgbClr val="333399"/>
              </a:solidFill>
              <a:effectLst/>
              <a:uLnTx/>
              <a:uFillTx/>
              <a:latin typeface="Tahoma"/>
              <a:ea typeface="黑体"/>
              <a:cs typeface="+mj-cs"/>
            </a:endParaRPr>
          </a:p>
        </p:txBody>
      </p:sp>
      <p:sp>
        <p:nvSpPr>
          <p:cNvPr id="9" name="Text Box 4"/>
          <p:cNvSpPr txBox="1">
            <a:spLocks noChangeArrowheads="1"/>
          </p:cNvSpPr>
          <p:nvPr/>
        </p:nvSpPr>
        <p:spPr bwMode="auto">
          <a:xfrm>
            <a:off x="433834" y="838200"/>
            <a:ext cx="8450262"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0" lang="zh-CN" altLang="en-US" sz="3200" b="1" dirty="0">
                <a:latin typeface="+mn-lt"/>
                <a:ea typeface="黑体" pitchFamily="2" charset="-122"/>
              </a:rPr>
              <a:t>收到的分组的目的地址 </a:t>
            </a:r>
            <a:r>
              <a:rPr kumimoji="0" lang="en-US" altLang="zh-CN" sz="3200" b="1" i="1" dirty="0">
                <a:solidFill>
                  <a:srgbClr val="C00000"/>
                </a:solidFill>
                <a:latin typeface="+mn-lt"/>
                <a:ea typeface="黑体" pitchFamily="2" charset="-122"/>
              </a:rPr>
              <a:t>D</a:t>
            </a:r>
            <a:r>
              <a:rPr kumimoji="0" lang="en-US" altLang="zh-CN" sz="3200" b="1" dirty="0">
                <a:solidFill>
                  <a:srgbClr val="C00000"/>
                </a:solidFill>
                <a:latin typeface="+mn-lt"/>
                <a:ea typeface="黑体" pitchFamily="2" charset="-122"/>
              </a:rPr>
              <a:t> = </a:t>
            </a:r>
            <a:r>
              <a:rPr kumimoji="0" lang="en-US" altLang="zh-CN" sz="3200" b="1" dirty="0" smtClean="0">
                <a:solidFill>
                  <a:srgbClr val="C00000"/>
                </a:solidFill>
                <a:latin typeface="+mn-lt"/>
                <a:ea typeface="黑体" pitchFamily="2" charset="-122"/>
              </a:rPr>
              <a:t>206.0.71.130</a:t>
            </a:r>
            <a:endParaRPr kumimoji="0" lang="en-US" altLang="zh-CN" sz="3200" b="1" dirty="0">
              <a:solidFill>
                <a:srgbClr val="C00000"/>
              </a:solidFill>
              <a:latin typeface="+mn-lt"/>
              <a:ea typeface="黑体" pitchFamily="2" charset="-122"/>
            </a:endParaRPr>
          </a:p>
          <a:p>
            <a:r>
              <a:rPr kumimoji="0" lang="zh-CN" altLang="en-US" sz="3200" b="1" dirty="0">
                <a:latin typeface="+mn-lt"/>
                <a:ea typeface="黑体" pitchFamily="2" charset="-122"/>
              </a:rPr>
              <a:t>路由表中的项目：</a:t>
            </a:r>
            <a:r>
              <a:rPr kumimoji="0" lang="en-US" altLang="zh-CN" sz="3200" b="1" dirty="0">
                <a:solidFill>
                  <a:srgbClr val="0000FF"/>
                </a:solidFill>
                <a:latin typeface="+mn-lt"/>
                <a:ea typeface="黑体" pitchFamily="2" charset="-122"/>
              </a:rPr>
              <a:t>206.0.68.0/22		1</a:t>
            </a:r>
          </a:p>
          <a:p>
            <a:r>
              <a:rPr kumimoji="0" lang="en-US" altLang="zh-CN" sz="3200" b="1" dirty="0">
                <a:solidFill>
                  <a:srgbClr val="0000FF"/>
                </a:solidFill>
                <a:latin typeface="+mn-lt"/>
                <a:ea typeface="黑体" pitchFamily="2" charset="-122"/>
              </a:rPr>
              <a:t>                             </a:t>
            </a:r>
            <a:r>
              <a:rPr kumimoji="0" lang="en-US" altLang="zh-CN" sz="3200" b="1" dirty="0" smtClean="0">
                <a:solidFill>
                  <a:srgbClr val="0000FF"/>
                </a:solidFill>
                <a:latin typeface="+mn-lt"/>
                <a:ea typeface="黑体" pitchFamily="2" charset="-122"/>
              </a:rPr>
              <a:t>206.0.71.128/25</a:t>
            </a:r>
            <a:r>
              <a:rPr kumimoji="0" lang="en-US" altLang="zh-CN" sz="3200" b="1" dirty="0">
                <a:solidFill>
                  <a:srgbClr val="0000FF"/>
                </a:solidFill>
                <a:latin typeface="+mn-lt"/>
                <a:ea typeface="黑体" pitchFamily="2" charset="-122"/>
              </a:rPr>
              <a:t>		2</a:t>
            </a:r>
          </a:p>
        </p:txBody>
      </p:sp>
      <p:sp>
        <p:nvSpPr>
          <p:cNvPr id="10" name="Text Box 5"/>
          <p:cNvSpPr txBox="1">
            <a:spLocks noChangeArrowheads="1"/>
          </p:cNvSpPr>
          <p:nvPr/>
        </p:nvSpPr>
        <p:spPr bwMode="auto">
          <a:xfrm>
            <a:off x="433834" y="2425700"/>
            <a:ext cx="4911922" cy="523220"/>
          </a:xfrm>
          <a:prstGeom prst="rect">
            <a:avLst/>
          </a:prstGeom>
          <a:solidFill>
            <a:srgbClr val="FFFF66"/>
          </a:solidFill>
          <a:ln>
            <a:noFill/>
          </a:ln>
          <a:effectLst/>
          <a:extLst/>
        </p:spPr>
        <p:txBody>
          <a:bodyPr wrap="none">
            <a:spAutoFit/>
          </a:bodyPr>
          <a:lstStyle/>
          <a:p>
            <a:r>
              <a:rPr kumimoji="0" lang="zh-CN" altLang="en-US" sz="2800" b="1" dirty="0">
                <a:solidFill>
                  <a:srgbClr val="C00000"/>
                </a:solidFill>
                <a:latin typeface="+mn-lt"/>
                <a:ea typeface="黑体" pitchFamily="2" charset="-122"/>
              </a:rPr>
              <a:t>查找路由表中的第 </a:t>
            </a:r>
            <a:r>
              <a:rPr kumimoji="0" lang="en-US" altLang="zh-CN" sz="2800" b="1" dirty="0">
                <a:solidFill>
                  <a:srgbClr val="C00000"/>
                </a:solidFill>
                <a:latin typeface="+mn-lt"/>
                <a:ea typeface="黑体" pitchFamily="2" charset="-122"/>
              </a:rPr>
              <a:t>1 </a:t>
            </a:r>
            <a:r>
              <a:rPr kumimoji="0" lang="zh-CN" altLang="en-US" sz="2800" b="1" dirty="0">
                <a:solidFill>
                  <a:srgbClr val="C00000"/>
                </a:solidFill>
                <a:latin typeface="+mn-lt"/>
                <a:ea typeface="黑体" pitchFamily="2" charset="-122"/>
              </a:rPr>
              <a:t>个</a:t>
            </a:r>
            <a:r>
              <a:rPr kumimoji="0" lang="zh-CN" altLang="en-US" sz="2800" b="1" dirty="0" smtClean="0">
                <a:solidFill>
                  <a:srgbClr val="C00000"/>
                </a:solidFill>
                <a:latin typeface="+mn-lt"/>
                <a:ea typeface="黑体" pitchFamily="2" charset="-122"/>
              </a:rPr>
              <a:t>项目：</a:t>
            </a:r>
            <a:endParaRPr kumimoji="0" lang="zh-CN" altLang="en-US" sz="2800" b="1" dirty="0">
              <a:solidFill>
                <a:srgbClr val="C00000"/>
              </a:solidFill>
              <a:latin typeface="+mn-lt"/>
              <a:ea typeface="黑体" pitchFamily="2" charset="-122"/>
            </a:endParaRPr>
          </a:p>
        </p:txBody>
      </p:sp>
      <p:sp>
        <p:nvSpPr>
          <p:cNvPr id="11" name="Text Box 6"/>
          <p:cNvSpPr txBox="1">
            <a:spLocks noChangeArrowheads="1"/>
          </p:cNvSpPr>
          <p:nvPr/>
        </p:nvSpPr>
        <p:spPr bwMode="auto">
          <a:xfrm>
            <a:off x="360809" y="4920019"/>
            <a:ext cx="847584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en-US" altLang="zh-CN" sz="2800" b="1" dirty="0">
                <a:solidFill>
                  <a:srgbClr val="0000FF"/>
                </a:solidFill>
                <a:latin typeface="+mn-lt"/>
                <a:ea typeface="黑体" pitchFamily="2" charset="-122"/>
              </a:rPr>
              <a:t>AND      </a:t>
            </a:r>
            <a:r>
              <a:rPr kumimoji="0" lang="en-US" altLang="zh-CN" sz="2800" b="1" i="1" dirty="0">
                <a:solidFill>
                  <a:srgbClr val="0000FF"/>
                </a:solidFill>
                <a:latin typeface="+mn-lt"/>
                <a:ea typeface="黑体" pitchFamily="2" charset="-122"/>
              </a:rPr>
              <a:t>D</a:t>
            </a:r>
            <a:r>
              <a:rPr kumimoji="0" lang="en-US" altLang="zh-CN" sz="2800" b="1" dirty="0">
                <a:solidFill>
                  <a:srgbClr val="0000FF"/>
                </a:solidFill>
                <a:latin typeface="+mn-lt"/>
                <a:ea typeface="黑体" pitchFamily="2" charset="-122"/>
              </a:rPr>
              <a:t> =       206.           0.       01000111.    </a:t>
            </a:r>
            <a:r>
              <a:rPr kumimoji="0" lang="en-US" altLang="zh-CN" sz="2800" b="1" dirty="0" smtClean="0">
                <a:solidFill>
                  <a:srgbClr val="0000FF"/>
                </a:solidFill>
                <a:latin typeface="+mn-lt"/>
                <a:ea typeface="黑体" pitchFamily="2" charset="-122"/>
              </a:rPr>
              <a:t>130</a:t>
            </a:r>
            <a:endParaRPr kumimoji="0" lang="en-US" altLang="zh-CN" sz="2800" b="1" dirty="0">
              <a:solidFill>
                <a:srgbClr val="0000FF"/>
              </a:solidFill>
              <a:latin typeface="+mn-lt"/>
              <a:ea typeface="黑体" pitchFamily="2" charset="-122"/>
            </a:endParaRPr>
          </a:p>
        </p:txBody>
      </p:sp>
      <p:sp>
        <p:nvSpPr>
          <p:cNvPr id="12" name="Text Box 7"/>
          <p:cNvSpPr txBox="1">
            <a:spLocks noChangeArrowheads="1"/>
          </p:cNvSpPr>
          <p:nvPr/>
        </p:nvSpPr>
        <p:spPr bwMode="auto">
          <a:xfrm>
            <a:off x="433834" y="2859088"/>
            <a:ext cx="907011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800" b="1">
                <a:latin typeface="+mn-lt"/>
                <a:ea typeface="黑体" pitchFamily="2" charset="-122"/>
              </a:rPr>
              <a:t>第 </a:t>
            </a:r>
            <a:r>
              <a:rPr kumimoji="0" lang="en-US" altLang="zh-CN" sz="2800" b="1">
                <a:latin typeface="+mn-lt"/>
                <a:ea typeface="黑体" pitchFamily="2" charset="-122"/>
              </a:rPr>
              <a:t>1 </a:t>
            </a:r>
            <a:r>
              <a:rPr kumimoji="0" lang="zh-CN" altLang="en-US" sz="2800" b="1">
                <a:latin typeface="+mn-lt"/>
                <a:ea typeface="黑体" pitchFamily="2" charset="-122"/>
              </a:rPr>
              <a:t>个项目 </a:t>
            </a:r>
            <a:r>
              <a:rPr kumimoji="0" lang="en-US" altLang="zh-CN" sz="2800" b="1">
                <a:latin typeface="+mn-lt"/>
                <a:ea typeface="黑体" pitchFamily="2" charset="-122"/>
              </a:rPr>
              <a:t>206.0.68.0/22 </a:t>
            </a:r>
            <a:r>
              <a:rPr kumimoji="0" lang="zh-CN" altLang="en-US" sz="2800" b="1">
                <a:latin typeface="+mn-lt"/>
                <a:ea typeface="黑体" pitchFamily="2" charset="-122"/>
              </a:rPr>
              <a:t>的掩码 </a:t>
            </a:r>
            <a:r>
              <a:rPr kumimoji="0" lang="en-US" altLang="zh-CN" sz="2800" b="1" i="1">
                <a:latin typeface="+mn-lt"/>
                <a:ea typeface="黑体" pitchFamily="2" charset="-122"/>
              </a:rPr>
              <a:t>M</a:t>
            </a:r>
            <a:r>
              <a:rPr kumimoji="0" lang="en-US" altLang="zh-CN" sz="2800" b="1">
                <a:latin typeface="+mn-lt"/>
                <a:ea typeface="黑体" pitchFamily="2" charset="-122"/>
              </a:rPr>
              <a:t> </a:t>
            </a:r>
            <a:r>
              <a:rPr kumimoji="0" lang="zh-CN" altLang="en-US" sz="2800" b="1">
                <a:latin typeface="+mn-lt"/>
                <a:ea typeface="黑体" pitchFamily="2" charset="-122"/>
              </a:rPr>
              <a:t>有 </a:t>
            </a:r>
            <a:r>
              <a:rPr kumimoji="0" lang="en-US" altLang="zh-CN" sz="2800" b="1">
                <a:latin typeface="+mn-lt"/>
                <a:ea typeface="黑体" pitchFamily="2" charset="-122"/>
              </a:rPr>
              <a:t>22 </a:t>
            </a:r>
            <a:r>
              <a:rPr kumimoji="0" lang="zh-CN" altLang="en-US" sz="2800" b="1">
                <a:latin typeface="+mn-lt"/>
                <a:ea typeface="黑体" pitchFamily="2" charset="-122"/>
              </a:rPr>
              <a:t>个连续的 </a:t>
            </a:r>
            <a:r>
              <a:rPr kumimoji="0" lang="en-US" altLang="zh-CN" sz="2800" b="1">
                <a:latin typeface="+mn-lt"/>
                <a:ea typeface="黑体" pitchFamily="2" charset="-122"/>
              </a:rPr>
              <a:t>1</a:t>
            </a:r>
            <a:r>
              <a:rPr kumimoji="0" lang="zh-CN" altLang="en-US" sz="2800" b="1">
                <a:latin typeface="+mn-lt"/>
                <a:ea typeface="黑体" pitchFamily="2" charset="-122"/>
              </a:rPr>
              <a:t>。</a:t>
            </a:r>
          </a:p>
        </p:txBody>
      </p:sp>
      <p:sp>
        <p:nvSpPr>
          <p:cNvPr id="13" name="Text Box 8"/>
          <p:cNvSpPr txBox="1">
            <a:spLocks noChangeArrowheads="1"/>
          </p:cNvSpPr>
          <p:nvPr/>
        </p:nvSpPr>
        <p:spPr bwMode="auto">
          <a:xfrm>
            <a:off x="1687959" y="3367088"/>
            <a:ext cx="722691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en-US" altLang="zh-CN" sz="2800" b="1" i="1" dirty="0">
                <a:solidFill>
                  <a:srgbClr val="0000FF"/>
                </a:solidFill>
                <a:latin typeface="+mn-lt"/>
                <a:ea typeface="黑体" pitchFamily="2" charset="-122"/>
              </a:rPr>
              <a:t>M</a:t>
            </a:r>
            <a:r>
              <a:rPr kumimoji="0" lang="en-US" altLang="zh-CN" sz="2800" b="1" dirty="0">
                <a:solidFill>
                  <a:srgbClr val="0000FF"/>
                </a:solidFill>
                <a:latin typeface="+mn-lt"/>
                <a:ea typeface="黑体" pitchFamily="2" charset="-122"/>
              </a:rPr>
              <a:t> = 11111111 11111111 11111100 00000000</a:t>
            </a:r>
          </a:p>
        </p:txBody>
      </p:sp>
      <p:sp>
        <p:nvSpPr>
          <p:cNvPr id="14" name="Text Box 9"/>
          <p:cNvSpPr txBox="1">
            <a:spLocks noChangeArrowheads="1"/>
          </p:cNvSpPr>
          <p:nvPr/>
        </p:nvSpPr>
        <p:spPr bwMode="auto">
          <a:xfrm>
            <a:off x="433834" y="3929063"/>
            <a:ext cx="740298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800" b="1" dirty="0">
                <a:latin typeface="+mn-lt"/>
                <a:ea typeface="黑体" pitchFamily="2" charset="-122"/>
              </a:rPr>
              <a:t>因此只需把 </a:t>
            </a:r>
            <a:r>
              <a:rPr kumimoji="0" lang="en-US" altLang="zh-CN" sz="2800" b="1" i="1" dirty="0">
                <a:latin typeface="+mn-lt"/>
                <a:ea typeface="黑体" pitchFamily="2" charset="-122"/>
              </a:rPr>
              <a:t>D</a:t>
            </a:r>
            <a:r>
              <a:rPr kumimoji="0" lang="en-US" altLang="zh-CN" sz="2800" b="1" dirty="0">
                <a:latin typeface="+mn-lt"/>
                <a:ea typeface="黑体" pitchFamily="2" charset="-122"/>
              </a:rPr>
              <a:t> </a:t>
            </a:r>
            <a:r>
              <a:rPr kumimoji="0" lang="zh-CN" altLang="en-US" sz="2800" b="1" dirty="0">
                <a:latin typeface="+mn-lt"/>
                <a:ea typeface="黑体" pitchFamily="2" charset="-122"/>
              </a:rPr>
              <a:t>的第 </a:t>
            </a:r>
            <a:r>
              <a:rPr kumimoji="0" lang="en-US" altLang="zh-CN" sz="2800" b="1" dirty="0">
                <a:latin typeface="+mn-lt"/>
                <a:ea typeface="黑体" pitchFamily="2" charset="-122"/>
              </a:rPr>
              <a:t>3 </a:t>
            </a:r>
            <a:r>
              <a:rPr kumimoji="0" lang="zh-CN" altLang="en-US" sz="2800" b="1" dirty="0">
                <a:latin typeface="+mn-lt"/>
                <a:ea typeface="黑体" pitchFamily="2" charset="-122"/>
              </a:rPr>
              <a:t>个字节转换成二进制。</a:t>
            </a:r>
          </a:p>
        </p:txBody>
      </p:sp>
      <p:sp>
        <p:nvSpPr>
          <p:cNvPr id="15" name="Text Box 10"/>
          <p:cNvSpPr txBox="1">
            <a:spLocks noChangeArrowheads="1"/>
          </p:cNvSpPr>
          <p:nvPr/>
        </p:nvSpPr>
        <p:spPr bwMode="auto">
          <a:xfrm>
            <a:off x="1686525" y="4400907"/>
            <a:ext cx="752507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en-US" altLang="zh-CN" sz="2800" b="1" i="1" dirty="0">
                <a:solidFill>
                  <a:srgbClr val="0000FF"/>
                </a:solidFill>
                <a:latin typeface="+mn-lt"/>
                <a:ea typeface="黑体" pitchFamily="2" charset="-122"/>
              </a:rPr>
              <a:t>M</a:t>
            </a:r>
            <a:r>
              <a:rPr kumimoji="0" lang="en-US" altLang="zh-CN" sz="2800" b="1" dirty="0">
                <a:solidFill>
                  <a:srgbClr val="0000FF"/>
                </a:solidFill>
                <a:latin typeface="+mn-lt"/>
                <a:ea typeface="黑体" pitchFamily="2" charset="-122"/>
              </a:rPr>
              <a:t> = </a:t>
            </a:r>
            <a:r>
              <a:rPr kumimoji="0" lang="en-US" altLang="zh-CN" sz="2800" b="1" dirty="0" smtClean="0">
                <a:solidFill>
                  <a:srgbClr val="0000FF"/>
                </a:solidFill>
                <a:latin typeface="+mn-lt"/>
                <a:ea typeface="黑体" pitchFamily="2" charset="-122"/>
              </a:rPr>
              <a:t>   11111111 </a:t>
            </a:r>
            <a:r>
              <a:rPr kumimoji="0" lang="en-US" altLang="zh-CN" sz="2800" b="1" dirty="0">
                <a:solidFill>
                  <a:srgbClr val="0000FF"/>
                </a:solidFill>
                <a:latin typeface="+mn-lt"/>
                <a:ea typeface="黑体" pitchFamily="2" charset="-122"/>
              </a:rPr>
              <a:t>11111111 11111100 00000000</a:t>
            </a:r>
          </a:p>
        </p:txBody>
      </p:sp>
      <p:sp>
        <p:nvSpPr>
          <p:cNvPr id="16" name="Line 11"/>
          <p:cNvSpPr>
            <a:spLocks noChangeShapeType="1"/>
          </p:cNvSpPr>
          <p:nvPr/>
        </p:nvSpPr>
        <p:spPr bwMode="auto">
          <a:xfrm>
            <a:off x="325884" y="5423257"/>
            <a:ext cx="882015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Text Box 12"/>
          <p:cNvSpPr txBox="1">
            <a:spLocks noChangeArrowheads="1"/>
          </p:cNvSpPr>
          <p:nvPr/>
        </p:nvSpPr>
        <p:spPr bwMode="auto">
          <a:xfrm>
            <a:off x="2978596" y="5496282"/>
            <a:ext cx="557235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en-US" altLang="zh-CN" sz="2800" b="1" dirty="0">
                <a:solidFill>
                  <a:srgbClr val="0000FF"/>
                </a:solidFill>
                <a:latin typeface="+mn-lt"/>
                <a:ea typeface="黑体" pitchFamily="2" charset="-122"/>
              </a:rPr>
              <a:t>206.           0.       01000100.       0</a:t>
            </a:r>
          </a:p>
        </p:txBody>
      </p:sp>
      <p:sp>
        <p:nvSpPr>
          <p:cNvPr id="18" name="Text Box 13"/>
          <p:cNvSpPr txBox="1">
            <a:spLocks noChangeArrowheads="1"/>
          </p:cNvSpPr>
          <p:nvPr/>
        </p:nvSpPr>
        <p:spPr bwMode="auto">
          <a:xfrm>
            <a:off x="2648744" y="5949280"/>
            <a:ext cx="4288353"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a:ln>
                  <a:noFill/>
                </a:ln>
                <a:solidFill>
                  <a:srgbClr val="FF0000"/>
                </a:solidFill>
                <a:effectLst/>
                <a:uLnTx/>
                <a:uFillTx/>
                <a:latin typeface="+mn-lt"/>
                <a:ea typeface="黑体" pitchFamily="2" charset="-122"/>
              </a:rPr>
              <a:t>与 </a:t>
            </a:r>
            <a:r>
              <a:rPr kumimoji="0" lang="en-US" altLang="zh-CN" sz="3200" b="1" i="0" u="none" strike="noStrike" kern="0" cap="none" spc="0" normalizeH="0" baseline="0" noProof="0" dirty="0">
                <a:ln>
                  <a:noFill/>
                </a:ln>
                <a:solidFill>
                  <a:srgbClr val="FF0000"/>
                </a:solidFill>
                <a:effectLst/>
                <a:uLnTx/>
                <a:uFillTx/>
                <a:latin typeface="+mn-lt"/>
                <a:ea typeface="黑体" pitchFamily="2" charset="-122"/>
              </a:rPr>
              <a:t>206.0.68.0/22 </a:t>
            </a:r>
            <a:r>
              <a:rPr kumimoji="0" lang="zh-CN" altLang="en-US" sz="3200" b="1" i="0" u="none" strike="noStrike" kern="0" cap="none" spc="0" normalizeH="0" baseline="0" noProof="0" dirty="0" smtClean="0">
                <a:ln>
                  <a:noFill/>
                </a:ln>
                <a:solidFill>
                  <a:srgbClr val="FF0000"/>
                </a:solidFill>
                <a:effectLst/>
                <a:uLnTx/>
                <a:uFillTx/>
                <a:latin typeface="+mn-lt"/>
                <a:ea typeface="黑体" pitchFamily="2" charset="-122"/>
              </a:rPr>
              <a:t>匹配</a:t>
            </a:r>
            <a:r>
              <a:rPr kumimoji="0" lang="en-US" altLang="zh-CN" sz="3200" b="1" i="0" u="none" strike="noStrike" kern="0" cap="none" spc="0" normalizeH="0" baseline="0" noProof="0" dirty="0" smtClean="0">
                <a:ln>
                  <a:noFill/>
                </a:ln>
                <a:solidFill>
                  <a:srgbClr val="FF0000"/>
                </a:solidFill>
                <a:effectLst/>
                <a:uLnTx/>
                <a:uFillTx/>
                <a:latin typeface="+mn-lt"/>
                <a:ea typeface="黑体" pitchFamily="2" charset="-122"/>
              </a:rPr>
              <a:t>!</a:t>
            </a:r>
            <a:endParaRPr kumimoji="0" lang="zh-CN" altLang="en-US" sz="3200" b="1" i="0" u="none" strike="noStrike" kern="0" cap="none" spc="0" normalizeH="0" baseline="0" noProof="0" dirty="0">
              <a:ln>
                <a:noFill/>
              </a:ln>
              <a:solidFill>
                <a:srgbClr val="FF0000"/>
              </a:solidFill>
              <a:effectLst/>
              <a:uLnTx/>
              <a:uFillTx/>
              <a:latin typeface="+mn-lt"/>
              <a:ea typeface="黑体" pitchFamily="2" charset="-122"/>
            </a:endParaRPr>
          </a:p>
        </p:txBody>
      </p:sp>
    </p:spTree>
    <p:extLst>
      <p:ext uri="{BB962C8B-B14F-4D97-AF65-F5344CB8AC3E}">
        <p14:creationId xmlns:p14="http://schemas.microsoft.com/office/powerpoint/2010/main" xmlns="" val="197892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7"/>
                                        </p:tgtEl>
                                        <p:attrNameLst>
                                          <p:attrName>style.visibility</p:attrName>
                                        </p:attrNameLst>
                                      </p:cBhvr>
                                      <p:tavLst>
                                        <p:tav tm="0">
                                          <p:val>
                                            <p:strVal val="hidden"/>
                                          </p:val>
                                        </p:tav>
                                        <p:tav tm="50000">
                                          <p:val>
                                            <p:strVal val="visible"/>
                                          </p:val>
                                        </p:tav>
                                      </p:tavLst>
                                    </p:anim>
                                  </p:childTnLst>
                                </p:cTn>
                              </p:par>
                            </p:childTnLst>
                          </p:cTn>
                        </p:par>
                        <p:par>
                          <p:cTn id="10" fill="hold">
                            <p:stCondLst>
                              <p:cond delay="3500"/>
                            </p:stCondLst>
                            <p:childTnLst>
                              <p:par>
                                <p:cTn id="11" presetID="1"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449959" y="4415194"/>
            <a:ext cx="5239345" cy="1584325"/>
          </a:xfrm>
          <a:prstGeom prst="rect">
            <a:avLst/>
          </a:prstGeom>
          <a:solidFill>
            <a:srgbClr val="66FFFF"/>
          </a:solidFill>
          <a:ln w="28575">
            <a:solidFill>
              <a:srgbClr val="FF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8" name="Rectangle 3"/>
          <p:cNvSpPr txBox="1">
            <a:spLocks noChangeArrowheads="1"/>
          </p:cNvSpPr>
          <p:nvPr/>
        </p:nvSpPr>
        <p:spPr bwMode="auto">
          <a:xfrm>
            <a:off x="425896" y="76200"/>
            <a:ext cx="8791575"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4400" b="1">
                <a:solidFill>
                  <a:schemeClr val="tx2"/>
                </a:solidFill>
                <a:latin typeface="+mj-lt"/>
                <a:ea typeface="+mj-ea"/>
                <a:cs typeface="+mj-cs"/>
              </a:defRPr>
            </a:lvl1pPr>
            <a:lvl2pPr algn="l" rtl="0" fontAlgn="base">
              <a:spcBef>
                <a:spcPct val="0"/>
              </a:spcBef>
              <a:spcAft>
                <a:spcPct val="0"/>
              </a:spcAft>
              <a:defRPr kumimoji="1" sz="4400" b="1">
                <a:solidFill>
                  <a:schemeClr val="tx2"/>
                </a:solidFill>
                <a:latin typeface="Tahoma" pitchFamily="34" charset="0"/>
                <a:ea typeface="黑体" pitchFamily="2" charset="-122"/>
              </a:defRPr>
            </a:lvl2pPr>
            <a:lvl3pPr algn="l" rtl="0" fontAlgn="base">
              <a:spcBef>
                <a:spcPct val="0"/>
              </a:spcBef>
              <a:spcAft>
                <a:spcPct val="0"/>
              </a:spcAft>
              <a:defRPr kumimoji="1" sz="4400" b="1">
                <a:solidFill>
                  <a:schemeClr val="tx2"/>
                </a:solidFill>
                <a:latin typeface="Tahoma" pitchFamily="34" charset="0"/>
                <a:ea typeface="黑体" pitchFamily="2" charset="-122"/>
              </a:defRPr>
            </a:lvl3pPr>
            <a:lvl4pPr algn="l" rtl="0" fontAlgn="base">
              <a:spcBef>
                <a:spcPct val="0"/>
              </a:spcBef>
              <a:spcAft>
                <a:spcPct val="0"/>
              </a:spcAft>
              <a:defRPr kumimoji="1" sz="4400" b="1">
                <a:solidFill>
                  <a:schemeClr val="tx2"/>
                </a:solidFill>
                <a:latin typeface="Tahoma" pitchFamily="34" charset="0"/>
                <a:ea typeface="黑体" pitchFamily="2" charset="-122"/>
              </a:defRPr>
            </a:lvl4pPr>
            <a:lvl5pPr algn="l" rtl="0" fontAlgn="base">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0" cap="none" spc="0" normalizeH="0" baseline="0" noProof="0" dirty="0" smtClean="0">
                <a:ln>
                  <a:noFill/>
                </a:ln>
                <a:solidFill>
                  <a:srgbClr val="333399"/>
                </a:solidFill>
                <a:effectLst/>
                <a:uLnTx/>
                <a:uFillTx/>
                <a:latin typeface="Tahoma"/>
                <a:ea typeface="黑体"/>
                <a:cs typeface="+mj-cs"/>
              </a:rPr>
              <a:t>最长前缀匹配举例</a:t>
            </a:r>
            <a:endParaRPr kumimoji="1" lang="zh-CN" altLang="en-US" b="1" i="0" u="none" strike="noStrike" kern="0" cap="none" spc="0" normalizeH="0" baseline="0" noProof="0" dirty="0">
              <a:ln>
                <a:noFill/>
              </a:ln>
              <a:solidFill>
                <a:srgbClr val="333399"/>
              </a:solidFill>
              <a:effectLst/>
              <a:uLnTx/>
              <a:uFillTx/>
              <a:latin typeface="Tahoma"/>
              <a:ea typeface="黑体"/>
              <a:cs typeface="+mj-cs"/>
            </a:endParaRPr>
          </a:p>
        </p:txBody>
      </p:sp>
      <p:sp>
        <p:nvSpPr>
          <p:cNvPr id="9" name="Text Box 4"/>
          <p:cNvSpPr txBox="1">
            <a:spLocks noChangeArrowheads="1"/>
          </p:cNvSpPr>
          <p:nvPr/>
        </p:nvSpPr>
        <p:spPr bwMode="auto">
          <a:xfrm>
            <a:off x="433834" y="838200"/>
            <a:ext cx="8450262"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0" lang="zh-CN" altLang="en-US" sz="3200" b="1" dirty="0">
                <a:latin typeface="+mn-lt"/>
                <a:ea typeface="黑体" pitchFamily="2" charset="-122"/>
              </a:rPr>
              <a:t>收到的分组的目的地址 </a:t>
            </a:r>
            <a:r>
              <a:rPr kumimoji="0" lang="en-US" altLang="zh-CN" sz="3200" b="1" i="1" dirty="0">
                <a:solidFill>
                  <a:srgbClr val="C00000"/>
                </a:solidFill>
                <a:latin typeface="+mn-lt"/>
                <a:ea typeface="黑体" pitchFamily="2" charset="-122"/>
              </a:rPr>
              <a:t>D</a:t>
            </a:r>
            <a:r>
              <a:rPr kumimoji="0" lang="en-US" altLang="zh-CN" sz="3200" b="1" dirty="0">
                <a:solidFill>
                  <a:srgbClr val="C00000"/>
                </a:solidFill>
                <a:latin typeface="+mn-lt"/>
                <a:ea typeface="黑体" pitchFamily="2" charset="-122"/>
              </a:rPr>
              <a:t> = </a:t>
            </a:r>
            <a:r>
              <a:rPr kumimoji="0" lang="en-US" altLang="zh-CN" sz="3200" b="1" dirty="0" smtClean="0">
                <a:solidFill>
                  <a:srgbClr val="C00000"/>
                </a:solidFill>
                <a:latin typeface="+mn-lt"/>
                <a:ea typeface="黑体" pitchFamily="2" charset="-122"/>
              </a:rPr>
              <a:t>206.0.71.130</a:t>
            </a:r>
            <a:endParaRPr kumimoji="0" lang="en-US" altLang="zh-CN" sz="3200" b="1" dirty="0">
              <a:solidFill>
                <a:srgbClr val="C00000"/>
              </a:solidFill>
              <a:latin typeface="+mn-lt"/>
              <a:ea typeface="黑体" pitchFamily="2" charset="-122"/>
            </a:endParaRPr>
          </a:p>
          <a:p>
            <a:r>
              <a:rPr kumimoji="0" lang="zh-CN" altLang="en-US" sz="3200" b="1" dirty="0">
                <a:latin typeface="+mn-lt"/>
                <a:ea typeface="黑体" pitchFamily="2" charset="-122"/>
              </a:rPr>
              <a:t>路由表中的项目：</a:t>
            </a:r>
            <a:r>
              <a:rPr kumimoji="0" lang="en-US" altLang="zh-CN" sz="3200" b="1" dirty="0">
                <a:solidFill>
                  <a:srgbClr val="0000FF"/>
                </a:solidFill>
                <a:latin typeface="+mn-lt"/>
                <a:ea typeface="黑体" pitchFamily="2" charset="-122"/>
              </a:rPr>
              <a:t>206.0.68.0/22		1</a:t>
            </a:r>
          </a:p>
          <a:p>
            <a:r>
              <a:rPr kumimoji="0" lang="en-US" altLang="zh-CN" sz="3200" b="1" dirty="0">
                <a:solidFill>
                  <a:srgbClr val="0000FF"/>
                </a:solidFill>
                <a:latin typeface="+mn-lt"/>
                <a:ea typeface="黑体" pitchFamily="2" charset="-122"/>
              </a:rPr>
              <a:t>                             </a:t>
            </a:r>
            <a:r>
              <a:rPr kumimoji="0" lang="en-US" altLang="zh-CN" sz="3200" b="1" dirty="0" smtClean="0">
                <a:solidFill>
                  <a:srgbClr val="0000FF"/>
                </a:solidFill>
                <a:latin typeface="+mn-lt"/>
                <a:ea typeface="黑体" pitchFamily="2" charset="-122"/>
              </a:rPr>
              <a:t>206.0.71.128/25</a:t>
            </a:r>
            <a:r>
              <a:rPr kumimoji="0" lang="en-US" altLang="zh-CN" sz="3200" b="1" dirty="0">
                <a:solidFill>
                  <a:srgbClr val="0000FF"/>
                </a:solidFill>
                <a:latin typeface="+mn-lt"/>
                <a:ea typeface="黑体" pitchFamily="2" charset="-122"/>
              </a:rPr>
              <a:t>		2</a:t>
            </a:r>
          </a:p>
        </p:txBody>
      </p:sp>
      <p:sp>
        <p:nvSpPr>
          <p:cNvPr id="10" name="Text Box 5"/>
          <p:cNvSpPr txBox="1">
            <a:spLocks noChangeArrowheads="1"/>
          </p:cNvSpPr>
          <p:nvPr/>
        </p:nvSpPr>
        <p:spPr bwMode="auto">
          <a:xfrm>
            <a:off x="433834" y="2425700"/>
            <a:ext cx="4911922" cy="523220"/>
          </a:xfrm>
          <a:prstGeom prst="rect">
            <a:avLst/>
          </a:prstGeom>
          <a:solidFill>
            <a:srgbClr val="FFFF66"/>
          </a:solidFill>
          <a:ln>
            <a:noFill/>
          </a:ln>
          <a:effectLst/>
          <a:extLst/>
        </p:spPr>
        <p:txBody>
          <a:bodyPr wrap="none">
            <a:spAutoFit/>
          </a:bodyPr>
          <a:lstStyle/>
          <a:p>
            <a:r>
              <a:rPr kumimoji="0" lang="zh-CN" altLang="en-US" sz="2800" b="1" dirty="0">
                <a:solidFill>
                  <a:srgbClr val="C00000"/>
                </a:solidFill>
                <a:latin typeface="+mn-lt"/>
                <a:ea typeface="黑体" pitchFamily="2" charset="-122"/>
              </a:rPr>
              <a:t>查找路由表中的第 </a:t>
            </a:r>
            <a:r>
              <a:rPr lang="en-US" altLang="zh-CN" sz="2800" b="1" dirty="0">
                <a:solidFill>
                  <a:srgbClr val="C00000"/>
                </a:solidFill>
                <a:latin typeface="+mn-lt"/>
                <a:ea typeface="黑体" pitchFamily="2" charset="-122"/>
              </a:rPr>
              <a:t>2</a:t>
            </a:r>
            <a:r>
              <a:rPr kumimoji="0" lang="en-US" altLang="zh-CN" sz="2800" b="1" dirty="0" smtClean="0">
                <a:solidFill>
                  <a:srgbClr val="C00000"/>
                </a:solidFill>
                <a:latin typeface="+mn-lt"/>
                <a:ea typeface="黑体" pitchFamily="2" charset="-122"/>
              </a:rPr>
              <a:t> </a:t>
            </a:r>
            <a:r>
              <a:rPr kumimoji="0" lang="zh-CN" altLang="en-US" sz="2800" b="1" dirty="0">
                <a:solidFill>
                  <a:srgbClr val="C00000"/>
                </a:solidFill>
                <a:latin typeface="+mn-lt"/>
                <a:ea typeface="黑体" pitchFamily="2" charset="-122"/>
              </a:rPr>
              <a:t>个</a:t>
            </a:r>
            <a:r>
              <a:rPr kumimoji="0" lang="zh-CN" altLang="en-US" sz="2800" b="1" dirty="0" smtClean="0">
                <a:solidFill>
                  <a:srgbClr val="C00000"/>
                </a:solidFill>
                <a:latin typeface="+mn-lt"/>
                <a:ea typeface="黑体" pitchFamily="2" charset="-122"/>
              </a:rPr>
              <a:t>项目：</a:t>
            </a:r>
            <a:endParaRPr kumimoji="0" lang="zh-CN" altLang="en-US" sz="2800" b="1" dirty="0">
              <a:solidFill>
                <a:srgbClr val="C00000"/>
              </a:solidFill>
              <a:latin typeface="+mn-lt"/>
              <a:ea typeface="黑体" pitchFamily="2" charset="-122"/>
            </a:endParaRPr>
          </a:p>
        </p:txBody>
      </p:sp>
      <p:sp>
        <p:nvSpPr>
          <p:cNvPr id="11" name="Text Box 6"/>
          <p:cNvSpPr txBox="1">
            <a:spLocks noChangeArrowheads="1"/>
          </p:cNvSpPr>
          <p:nvPr/>
        </p:nvSpPr>
        <p:spPr bwMode="auto">
          <a:xfrm>
            <a:off x="360809" y="4920019"/>
            <a:ext cx="890981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en-US" altLang="zh-CN" sz="2800" b="1" dirty="0">
                <a:solidFill>
                  <a:srgbClr val="0000FF"/>
                </a:solidFill>
                <a:latin typeface="+mn-lt"/>
                <a:ea typeface="黑体" pitchFamily="2" charset="-122"/>
              </a:rPr>
              <a:t>AND      </a:t>
            </a:r>
            <a:r>
              <a:rPr kumimoji="0" lang="en-US" altLang="zh-CN" sz="2800" b="1" i="1" dirty="0">
                <a:solidFill>
                  <a:srgbClr val="0000FF"/>
                </a:solidFill>
                <a:latin typeface="+mn-lt"/>
                <a:ea typeface="黑体" pitchFamily="2" charset="-122"/>
              </a:rPr>
              <a:t>D</a:t>
            </a:r>
            <a:r>
              <a:rPr kumimoji="0" lang="en-US" altLang="zh-CN" sz="2800" b="1" dirty="0">
                <a:solidFill>
                  <a:srgbClr val="0000FF"/>
                </a:solidFill>
                <a:latin typeface="+mn-lt"/>
                <a:ea typeface="黑体" pitchFamily="2" charset="-122"/>
              </a:rPr>
              <a:t> =       206.           0.       </a:t>
            </a:r>
            <a:r>
              <a:rPr kumimoji="0" lang="en-US" altLang="zh-CN" sz="2800" b="1" dirty="0" smtClean="0">
                <a:solidFill>
                  <a:srgbClr val="0000FF"/>
                </a:solidFill>
                <a:latin typeface="+mn-lt"/>
                <a:ea typeface="黑体" pitchFamily="2" charset="-122"/>
              </a:rPr>
              <a:t>       71.    10000010</a:t>
            </a:r>
            <a:endParaRPr kumimoji="0" lang="en-US" altLang="zh-CN" sz="2800" b="1" dirty="0">
              <a:solidFill>
                <a:srgbClr val="0000FF"/>
              </a:solidFill>
              <a:latin typeface="+mn-lt"/>
              <a:ea typeface="黑体" pitchFamily="2" charset="-122"/>
            </a:endParaRPr>
          </a:p>
        </p:txBody>
      </p:sp>
      <p:sp>
        <p:nvSpPr>
          <p:cNvPr id="12" name="Text Box 7"/>
          <p:cNvSpPr txBox="1">
            <a:spLocks noChangeArrowheads="1"/>
          </p:cNvSpPr>
          <p:nvPr/>
        </p:nvSpPr>
        <p:spPr bwMode="auto">
          <a:xfrm>
            <a:off x="433834" y="2859088"/>
            <a:ext cx="947086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800" b="1" dirty="0">
                <a:latin typeface="+mn-lt"/>
                <a:ea typeface="黑体" pitchFamily="2" charset="-122"/>
              </a:rPr>
              <a:t>第 </a:t>
            </a:r>
            <a:r>
              <a:rPr kumimoji="0" lang="en-US" altLang="zh-CN" sz="2800" b="1" dirty="0" smtClean="0">
                <a:latin typeface="+mn-lt"/>
                <a:ea typeface="黑体" pitchFamily="2" charset="-122"/>
              </a:rPr>
              <a:t>2 </a:t>
            </a:r>
            <a:r>
              <a:rPr kumimoji="0" lang="zh-CN" altLang="en-US" sz="2800" b="1" dirty="0">
                <a:latin typeface="+mn-lt"/>
                <a:ea typeface="黑体" pitchFamily="2" charset="-122"/>
              </a:rPr>
              <a:t>个项目 </a:t>
            </a:r>
            <a:r>
              <a:rPr kumimoji="0" lang="en-US" altLang="zh-CN" sz="2800" b="1" dirty="0" smtClean="0">
                <a:latin typeface="+mn-lt"/>
                <a:ea typeface="黑体" pitchFamily="2" charset="-122"/>
              </a:rPr>
              <a:t>206.0.71.128/25 </a:t>
            </a:r>
            <a:r>
              <a:rPr kumimoji="0" lang="zh-CN" altLang="en-US" sz="2800" b="1" dirty="0">
                <a:latin typeface="+mn-lt"/>
                <a:ea typeface="黑体" pitchFamily="2" charset="-122"/>
              </a:rPr>
              <a:t>的掩码 </a:t>
            </a:r>
            <a:r>
              <a:rPr kumimoji="0" lang="en-US" altLang="zh-CN" sz="2800" b="1" i="1" dirty="0">
                <a:latin typeface="+mn-lt"/>
                <a:ea typeface="黑体" pitchFamily="2" charset="-122"/>
              </a:rPr>
              <a:t>M</a:t>
            </a:r>
            <a:r>
              <a:rPr kumimoji="0" lang="en-US" altLang="zh-CN" sz="2800" b="1" dirty="0">
                <a:latin typeface="+mn-lt"/>
                <a:ea typeface="黑体" pitchFamily="2" charset="-122"/>
              </a:rPr>
              <a:t> </a:t>
            </a:r>
            <a:r>
              <a:rPr kumimoji="0" lang="zh-CN" altLang="en-US" sz="2800" b="1" dirty="0">
                <a:latin typeface="+mn-lt"/>
                <a:ea typeface="黑体" pitchFamily="2" charset="-122"/>
              </a:rPr>
              <a:t>有 </a:t>
            </a:r>
            <a:r>
              <a:rPr kumimoji="0" lang="en-US" altLang="zh-CN" sz="2800" b="1" dirty="0" smtClean="0">
                <a:latin typeface="+mn-lt"/>
                <a:ea typeface="黑体" pitchFamily="2" charset="-122"/>
              </a:rPr>
              <a:t>25 </a:t>
            </a:r>
            <a:r>
              <a:rPr kumimoji="0" lang="zh-CN" altLang="en-US" sz="2800" b="1" dirty="0">
                <a:latin typeface="+mn-lt"/>
                <a:ea typeface="黑体" pitchFamily="2" charset="-122"/>
              </a:rPr>
              <a:t>个连续的 </a:t>
            </a:r>
            <a:r>
              <a:rPr kumimoji="0" lang="en-US" altLang="zh-CN" sz="2800" b="1" dirty="0">
                <a:latin typeface="+mn-lt"/>
                <a:ea typeface="黑体" pitchFamily="2" charset="-122"/>
              </a:rPr>
              <a:t>1</a:t>
            </a:r>
            <a:r>
              <a:rPr kumimoji="0" lang="zh-CN" altLang="en-US" sz="2800" b="1" dirty="0">
                <a:latin typeface="+mn-lt"/>
                <a:ea typeface="黑体" pitchFamily="2" charset="-122"/>
              </a:rPr>
              <a:t>。</a:t>
            </a:r>
          </a:p>
        </p:txBody>
      </p:sp>
      <p:sp>
        <p:nvSpPr>
          <p:cNvPr id="13" name="Text Box 8"/>
          <p:cNvSpPr txBox="1">
            <a:spLocks noChangeArrowheads="1"/>
          </p:cNvSpPr>
          <p:nvPr/>
        </p:nvSpPr>
        <p:spPr bwMode="auto">
          <a:xfrm>
            <a:off x="1687959" y="3367088"/>
            <a:ext cx="722691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en-US" altLang="zh-CN" sz="2800" b="1" i="1" dirty="0">
                <a:solidFill>
                  <a:srgbClr val="0000FF"/>
                </a:solidFill>
                <a:latin typeface="+mn-lt"/>
                <a:ea typeface="黑体" pitchFamily="2" charset="-122"/>
              </a:rPr>
              <a:t>M</a:t>
            </a:r>
            <a:r>
              <a:rPr kumimoji="0" lang="en-US" altLang="zh-CN" sz="2800" b="1" dirty="0">
                <a:solidFill>
                  <a:srgbClr val="0000FF"/>
                </a:solidFill>
                <a:latin typeface="+mn-lt"/>
                <a:ea typeface="黑体" pitchFamily="2" charset="-122"/>
              </a:rPr>
              <a:t> = 11111111 11111111 11111100 00000000</a:t>
            </a:r>
          </a:p>
        </p:txBody>
      </p:sp>
      <p:sp>
        <p:nvSpPr>
          <p:cNvPr id="14" name="Text Box 9"/>
          <p:cNvSpPr txBox="1">
            <a:spLocks noChangeArrowheads="1"/>
          </p:cNvSpPr>
          <p:nvPr/>
        </p:nvSpPr>
        <p:spPr bwMode="auto">
          <a:xfrm>
            <a:off x="433834" y="3929063"/>
            <a:ext cx="717375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zh-CN" altLang="en-US" sz="2800" b="1" dirty="0">
                <a:latin typeface="+mn-lt"/>
                <a:ea typeface="黑体" pitchFamily="2" charset="-122"/>
              </a:rPr>
              <a:t>因此只需把 </a:t>
            </a:r>
            <a:r>
              <a:rPr kumimoji="0" lang="en-US" altLang="zh-CN" sz="2800" b="1" i="1" dirty="0">
                <a:latin typeface="+mn-lt"/>
                <a:ea typeface="黑体" pitchFamily="2" charset="-122"/>
              </a:rPr>
              <a:t>D</a:t>
            </a:r>
            <a:r>
              <a:rPr kumimoji="0" lang="en-US" altLang="zh-CN" sz="2800" b="1" dirty="0">
                <a:latin typeface="+mn-lt"/>
                <a:ea typeface="黑体" pitchFamily="2" charset="-122"/>
              </a:rPr>
              <a:t> </a:t>
            </a:r>
            <a:r>
              <a:rPr kumimoji="0" lang="zh-CN" altLang="en-US" sz="2800" b="1" dirty="0">
                <a:latin typeface="+mn-lt"/>
                <a:ea typeface="黑体" pitchFamily="2" charset="-122"/>
              </a:rPr>
              <a:t>的第 </a:t>
            </a:r>
            <a:r>
              <a:rPr lang="en-US" altLang="zh-CN" sz="2800" b="1" dirty="0">
                <a:latin typeface="+mn-lt"/>
                <a:ea typeface="黑体" pitchFamily="2" charset="-122"/>
              </a:rPr>
              <a:t>4</a:t>
            </a:r>
            <a:r>
              <a:rPr kumimoji="0" lang="en-US" altLang="zh-CN" sz="2800" b="1" dirty="0" smtClean="0">
                <a:latin typeface="+mn-lt"/>
                <a:ea typeface="黑体" pitchFamily="2" charset="-122"/>
              </a:rPr>
              <a:t> </a:t>
            </a:r>
            <a:r>
              <a:rPr kumimoji="0" lang="zh-CN" altLang="en-US" sz="2800" b="1" dirty="0">
                <a:latin typeface="+mn-lt"/>
                <a:ea typeface="黑体" pitchFamily="2" charset="-122"/>
              </a:rPr>
              <a:t>个字节转换成二进制。</a:t>
            </a:r>
          </a:p>
        </p:txBody>
      </p:sp>
      <p:sp>
        <p:nvSpPr>
          <p:cNvPr id="15" name="Text Box 10"/>
          <p:cNvSpPr txBox="1">
            <a:spLocks noChangeArrowheads="1"/>
          </p:cNvSpPr>
          <p:nvPr/>
        </p:nvSpPr>
        <p:spPr bwMode="auto">
          <a:xfrm>
            <a:off x="1686525" y="4400907"/>
            <a:ext cx="748544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en-US" altLang="zh-CN" sz="2800" b="1" i="1" dirty="0">
                <a:solidFill>
                  <a:srgbClr val="0000FF"/>
                </a:solidFill>
                <a:latin typeface="+mn-lt"/>
                <a:ea typeface="黑体" pitchFamily="2" charset="-122"/>
              </a:rPr>
              <a:t>M</a:t>
            </a:r>
            <a:r>
              <a:rPr kumimoji="0" lang="en-US" altLang="zh-CN" sz="2800" b="1" dirty="0">
                <a:solidFill>
                  <a:srgbClr val="0000FF"/>
                </a:solidFill>
                <a:latin typeface="+mn-lt"/>
                <a:ea typeface="黑体" pitchFamily="2" charset="-122"/>
              </a:rPr>
              <a:t> = </a:t>
            </a:r>
            <a:r>
              <a:rPr kumimoji="0" lang="en-US" altLang="zh-CN" sz="2800" b="1" dirty="0" smtClean="0">
                <a:solidFill>
                  <a:srgbClr val="0000FF"/>
                </a:solidFill>
                <a:latin typeface="+mn-lt"/>
                <a:ea typeface="黑体" pitchFamily="2" charset="-122"/>
              </a:rPr>
              <a:t>   11111111 </a:t>
            </a:r>
            <a:r>
              <a:rPr kumimoji="0" lang="en-US" altLang="zh-CN" sz="2800" b="1" dirty="0">
                <a:solidFill>
                  <a:srgbClr val="0000FF"/>
                </a:solidFill>
                <a:latin typeface="+mn-lt"/>
                <a:ea typeface="黑体" pitchFamily="2" charset="-122"/>
              </a:rPr>
              <a:t>11111111 </a:t>
            </a:r>
            <a:r>
              <a:rPr kumimoji="0" lang="en-US" altLang="zh-CN" sz="2800" b="1" dirty="0" smtClean="0">
                <a:solidFill>
                  <a:srgbClr val="0000FF"/>
                </a:solidFill>
                <a:latin typeface="+mn-lt"/>
                <a:ea typeface="黑体" pitchFamily="2" charset="-122"/>
              </a:rPr>
              <a:t>11111111 10000000</a:t>
            </a:r>
            <a:endParaRPr kumimoji="0" lang="en-US" altLang="zh-CN" sz="2800" b="1" dirty="0">
              <a:solidFill>
                <a:srgbClr val="0000FF"/>
              </a:solidFill>
              <a:latin typeface="+mn-lt"/>
              <a:ea typeface="黑体" pitchFamily="2" charset="-122"/>
            </a:endParaRPr>
          </a:p>
        </p:txBody>
      </p:sp>
      <p:sp>
        <p:nvSpPr>
          <p:cNvPr id="16" name="Line 11"/>
          <p:cNvSpPr>
            <a:spLocks noChangeShapeType="1"/>
          </p:cNvSpPr>
          <p:nvPr/>
        </p:nvSpPr>
        <p:spPr bwMode="auto">
          <a:xfrm>
            <a:off x="325884" y="5423257"/>
            <a:ext cx="8820150"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Text" lastClr="000000"/>
              </a:solidFill>
              <a:effectLst/>
              <a:uLnTx/>
              <a:uFillTx/>
              <a:latin typeface="+mn-lt"/>
              <a:ea typeface="黑体" pitchFamily="2" charset="-122"/>
            </a:endParaRPr>
          </a:p>
        </p:txBody>
      </p:sp>
      <p:sp>
        <p:nvSpPr>
          <p:cNvPr id="17" name="Text Box 12"/>
          <p:cNvSpPr txBox="1">
            <a:spLocks noChangeArrowheads="1"/>
          </p:cNvSpPr>
          <p:nvPr/>
        </p:nvSpPr>
        <p:spPr bwMode="auto">
          <a:xfrm>
            <a:off x="2978596" y="5496282"/>
            <a:ext cx="617027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0" lang="en-US" altLang="zh-CN" sz="2800" b="1" dirty="0">
                <a:solidFill>
                  <a:srgbClr val="0000FF"/>
                </a:solidFill>
                <a:latin typeface="+mn-lt"/>
                <a:ea typeface="黑体" pitchFamily="2" charset="-122"/>
              </a:rPr>
              <a:t>206.           0.       </a:t>
            </a:r>
            <a:r>
              <a:rPr kumimoji="0" lang="en-US" altLang="zh-CN" sz="2800" b="1" dirty="0" smtClean="0">
                <a:solidFill>
                  <a:srgbClr val="0000FF"/>
                </a:solidFill>
                <a:latin typeface="+mn-lt"/>
                <a:ea typeface="黑体" pitchFamily="2" charset="-122"/>
              </a:rPr>
              <a:t>       71.    10000000</a:t>
            </a:r>
            <a:endParaRPr kumimoji="0" lang="en-US" altLang="zh-CN" sz="2800" b="1" dirty="0">
              <a:solidFill>
                <a:srgbClr val="0000FF"/>
              </a:solidFill>
              <a:latin typeface="+mn-lt"/>
              <a:ea typeface="黑体" pitchFamily="2" charset="-122"/>
            </a:endParaRPr>
          </a:p>
        </p:txBody>
      </p:sp>
      <p:sp>
        <p:nvSpPr>
          <p:cNvPr id="18" name="Text Box 13"/>
          <p:cNvSpPr txBox="1">
            <a:spLocks noChangeArrowheads="1"/>
          </p:cNvSpPr>
          <p:nvPr/>
        </p:nvSpPr>
        <p:spPr bwMode="auto">
          <a:xfrm>
            <a:off x="2648744" y="5949280"/>
            <a:ext cx="4743606"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a:ln>
                  <a:noFill/>
                </a:ln>
                <a:solidFill>
                  <a:srgbClr val="FF0000"/>
                </a:solidFill>
                <a:effectLst/>
                <a:uLnTx/>
                <a:uFillTx/>
                <a:latin typeface="+mn-lt"/>
                <a:ea typeface="黑体" pitchFamily="2" charset="-122"/>
              </a:rPr>
              <a:t>与 </a:t>
            </a:r>
            <a:r>
              <a:rPr kumimoji="0" lang="en-US" altLang="zh-CN" sz="3200" b="1" i="0" u="none" strike="noStrike" kern="0" cap="none" spc="0" normalizeH="0" baseline="0" noProof="0" dirty="0" smtClean="0">
                <a:ln>
                  <a:noFill/>
                </a:ln>
                <a:solidFill>
                  <a:srgbClr val="FF0000"/>
                </a:solidFill>
                <a:effectLst/>
                <a:uLnTx/>
                <a:uFillTx/>
                <a:latin typeface="+mn-lt"/>
                <a:ea typeface="黑体" pitchFamily="2" charset="-122"/>
              </a:rPr>
              <a:t>206.0.71.128/25 </a:t>
            </a:r>
            <a:r>
              <a:rPr kumimoji="0" lang="zh-CN" altLang="en-US" sz="3200" b="1" i="0" u="none" strike="noStrike" kern="0" cap="none" spc="0" normalizeH="0" baseline="0" noProof="0" dirty="0" smtClean="0">
                <a:ln>
                  <a:noFill/>
                </a:ln>
                <a:solidFill>
                  <a:srgbClr val="FF0000"/>
                </a:solidFill>
                <a:effectLst/>
                <a:uLnTx/>
                <a:uFillTx/>
                <a:latin typeface="+mn-lt"/>
                <a:ea typeface="黑体" pitchFamily="2" charset="-122"/>
              </a:rPr>
              <a:t>匹配</a:t>
            </a:r>
            <a:r>
              <a:rPr kumimoji="0" lang="en-US" altLang="zh-CN" sz="3200" b="1" i="0" u="none" strike="noStrike" kern="0" cap="none" spc="0" normalizeH="0" baseline="0" noProof="0" dirty="0" smtClean="0">
                <a:ln>
                  <a:noFill/>
                </a:ln>
                <a:solidFill>
                  <a:srgbClr val="FF0000"/>
                </a:solidFill>
                <a:effectLst/>
                <a:uLnTx/>
                <a:uFillTx/>
                <a:latin typeface="+mn-lt"/>
                <a:ea typeface="黑体" pitchFamily="2" charset="-122"/>
              </a:rPr>
              <a:t>!</a:t>
            </a:r>
            <a:endParaRPr kumimoji="0" lang="zh-CN" altLang="en-US" sz="3200" b="1" i="0" u="none" strike="noStrike" kern="0" cap="none" spc="0" normalizeH="0" baseline="0" noProof="0" dirty="0">
              <a:ln>
                <a:noFill/>
              </a:ln>
              <a:solidFill>
                <a:srgbClr val="FF0000"/>
              </a:solidFill>
              <a:effectLst/>
              <a:uLnTx/>
              <a:uFillTx/>
              <a:latin typeface="+mn-lt"/>
              <a:ea typeface="黑体" pitchFamily="2" charset="-122"/>
            </a:endParaRPr>
          </a:p>
        </p:txBody>
      </p:sp>
    </p:spTree>
    <p:extLst>
      <p:ext uri="{BB962C8B-B14F-4D97-AF65-F5344CB8AC3E}">
        <p14:creationId xmlns:p14="http://schemas.microsoft.com/office/powerpoint/2010/main" xmlns="" val="409454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7"/>
                                        </p:tgtEl>
                                        <p:attrNameLst>
                                          <p:attrName>style.visibility</p:attrName>
                                        </p:attrNameLst>
                                      </p:cBhvr>
                                      <p:tavLst>
                                        <p:tav tm="0">
                                          <p:val>
                                            <p:strVal val="hidden"/>
                                          </p:val>
                                        </p:tav>
                                        <p:tav tm="50000">
                                          <p:val>
                                            <p:strVal val="visible"/>
                                          </p:val>
                                        </p:tav>
                                      </p:tavLst>
                                    </p:anim>
                                  </p:childTnLst>
                                </p:cTn>
                              </p:par>
                            </p:childTnLst>
                          </p:cTn>
                        </p:par>
                        <p:par>
                          <p:cTn id="10" fill="hold">
                            <p:stCondLst>
                              <p:cond delay="3500"/>
                            </p:stCondLst>
                            <p:childTnLst>
                              <p:par>
                                <p:cTn id="11" presetID="1"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25896" y="76200"/>
            <a:ext cx="8791575"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4400" b="1">
                <a:solidFill>
                  <a:schemeClr val="tx2"/>
                </a:solidFill>
                <a:latin typeface="+mj-lt"/>
                <a:ea typeface="+mj-ea"/>
                <a:cs typeface="+mj-cs"/>
              </a:defRPr>
            </a:lvl1pPr>
            <a:lvl2pPr algn="l" rtl="0" fontAlgn="base">
              <a:spcBef>
                <a:spcPct val="0"/>
              </a:spcBef>
              <a:spcAft>
                <a:spcPct val="0"/>
              </a:spcAft>
              <a:defRPr kumimoji="1" sz="4400" b="1">
                <a:solidFill>
                  <a:schemeClr val="tx2"/>
                </a:solidFill>
                <a:latin typeface="Tahoma" pitchFamily="34" charset="0"/>
                <a:ea typeface="黑体" pitchFamily="2" charset="-122"/>
              </a:defRPr>
            </a:lvl2pPr>
            <a:lvl3pPr algn="l" rtl="0" fontAlgn="base">
              <a:spcBef>
                <a:spcPct val="0"/>
              </a:spcBef>
              <a:spcAft>
                <a:spcPct val="0"/>
              </a:spcAft>
              <a:defRPr kumimoji="1" sz="4400" b="1">
                <a:solidFill>
                  <a:schemeClr val="tx2"/>
                </a:solidFill>
                <a:latin typeface="Tahoma" pitchFamily="34" charset="0"/>
                <a:ea typeface="黑体" pitchFamily="2" charset="-122"/>
              </a:defRPr>
            </a:lvl3pPr>
            <a:lvl4pPr algn="l" rtl="0" fontAlgn="base">
              <a:spcBef>
                <a:spcPct val="0"/>
              </a:spcBef>
              <a:spcAft>
                <a:spcPct val="0"/>
              </a:spcAft>
              <a:defRPr kumimoji="1" sz="4400" b="1">
                <a:solidFill>
                  <a:schemeClr val="tx2"/>
                </a:solidFill>
                <a:latin typeface="Tahoma" pitchFamily="34" charset="0"/>
                <a:ea typeface="黑体" pitchFamily="2" charset="-122"/>
              </a:defRPr>
            </a:lvl4pPr>
            <a:lvl5pPr algn="l" rtl="0" fontAlgn="base">
              <a:spcBef>
                <a:spcPct val="0"/>
              </a:spcBef>
              <a:spcAft>
                <a:spcPct val="0"/>
              </a:spcAft>
              <a:defRPr kumimoji="1" sz="4400" b="1">
                <a:solidFill>
                  <a:schemeClr val="tx2"/>
                </a:solidFill>
                <a:latin typeface="Tahoma" pitchFamily="34" charset="0"/>
                <a:ea typeface="黑体" pitchFamily="2" charset="-122"/>
              </a:defRPr>
            </a:lvl5pPr>
            <a:lvl6pPr marL="457200" algn="l" rtl="0" fontAlgn="base">
              <a:spcBef>
                <a:spcPct val="0"/>
              </a:spcBef>
              <a:spcAft>
                <a:spcPct val="0"/>
              </a:spcAft>
              <a:defRPr kumimoji="1" sz="4400" b="1">
                <a:solidFill>
                  <a:schemeClr val="tx2"/>
                </a:solidFill>
                <a:latin typeface="Tahoma" pitchFamily="34" charset="0"/>
                <a:ea typeface="黑体" pitchFamily="2" charset="-122"/>
              </a:defRPr>
            </a:lvl6pPr>
            <a:lvl7pPr marL="914400" algn="l" rtl="0" fontAlgn="base">
              <a:spcBef>
                <a:spcPct val="0"/>
              </a:spcBef>
              <a:spcAft>
                <a:spcPct val="0"/>
              </a:spcAft>
              <a:defRPr kumimoji="1" sz="4400" b="1">
                <a:solidFill>
                  <a:schemeClr val="tx2"/>
                </a:solidFill>
                <a:latin typeface="Tahoma" pitchFamily="34" charset="0"/>
                <a:ea typeface="黑体" pitchFamily="2" charset="-122"/>
              </a:defRPr>
            </a:lvl7pPr>
            <a:lvl8pPr marL="1371600" algn="l" rtl="0" fontAlgn="base">
              <a:spcBef>
                <a:spcPct val="0"/>
              </a:spcBef>
              <a:spcAft>
                <a:spcPct val="0"/>
              </a:spcAft>
              <a:defRPr kumimoji="1" sz="4400" b="1">
                <a:solidFill>
                  <a:schemeClr val="tx2"/>
                </a:solidFill>
                <a:latin typeface="Tahoma" pitchFamily="34" charset="0"/>
                <a:ea typeface="黑体" pitchFamily="2" charset="-122"/>
              </a:defRPr>
            </a:lvl8pPr>
            <a:lvl9pPr marL="1828800" algn="l" rtl="0" fontAlgn="base">
              <a:spcBef>
                <a:spcPct val="0"/>
              </a:spcBef>
              <a:spcAft>
                <a:spcPct val="0"/>
              </a:spcAft>
              <a:defRPr kumimoji="1" sz="4400" b="1">
                <a:solidFill>
                  <a:schemeClr val="tx2"/>
                </a:solidFill>
                <a:latin typeface="Tahoma" pitchFamily="34"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0" cap="none" spc="0" normalizeH="0" baseline="0" noProof="0" dirty="0" smtClean="0">
                <a:ln>
                  <a:noFill/>
                </a:ln>
                <a:solidFill>
                  <a:srgbClr val="333399"/>
                </a:solidFill>
                <a:effectLst/>
                <a:uLnTx/>
                <a:uFillTx/>
                <a:latin typeface="Tahoma"/>
                <a:ea typeface="黑体"/>
                <a:cs typeface="+mj-cs"/>
              </a:rPr>
              <a:t>最长前缀匹配举例</a:t>
            </a:r>
            <a:endParaRPr kumimoji="1" lang="zh-CN" altLang="en-US" b="1" i="0" u="none" strike="noStrike" kern="0" cap="none" spc="0" normalizeH="0" baseline="0" noProof="0" dirty="0">
              <a:ln>
                <a:noFill/>
              </a:ln>
              <a:solidFill>
                <a:srgbClr val="333399"/>
              </a:solidFill>
              <a:effectLst/>
              <a:uLnTx/>
              <a:uFillTx/>
              <a:latin typeface="Tahoma"/>
              <a:ea typeface="黑体"/>
              <a:cs typeface="+mj-cs"/>
            </a:endParaRPr>
          </a:p>
        </p:txBody>
      </p:sp>
      <p:sp>
        <p:nvSpPr>
          <p:cNvPr id="2" name="矩形 1"/>
          <p:cNvSpPr/>
          <p:nvPr/>
        </p:nvSpPr>
        <p:spPr>
          <a:xfrm>
            <a:off x="776536" y="1196752"/>
            <a:ext cx="8712968" cy="2246769"/>
          </a:xfrm>
          <a:prstGeom prst="rect">
            <a:avLst/>
          </a:prstGeom>
        </p:spPr>
        <p:txBody>
          <a:bodyPr wrap="square">
            <a:spAutoFit/>
          </a:bodyPr>
          <a:lstStyle/>
          <a:p>
            <a:pPr>
              <a:buFont typeface="Wingdings" pitchFamily="2" charset="2"/>
              <a:buNone/>
            </a:pPr>
            <a:r>
              <a:rPr lang="en-US" altLang="zh-CN" sz="2800" b="1" i="1" dirty="0">
                <a:solidFill>
                  <a:srgbClr val="0000CC"/>
                </a:solidFill>
                <a:latin typeface="+mn-lt"/>
                <a:ea typeface="黑体" pitchFamily="2" charset="-122"/>
              </a:rPr>
              <a:t>D </a:t>
            </a:r>
            <a:r>
              <a:rPr lang="en-US" altLang="zh-CN" sz="2800" b="1" dirty="0">
                <a:solidFill>
                  <a:srgbClr val="FF0000"/>
                </a:solidFill>
                <a:latin typeface="+mn-lt"/>
                <a:ea typeface="黑体" pitchFamily="2" charset="-122"/>
              </a:rPr>
              <a:t>AND</a:t>
            </a:r>
            <a:r>
              <a:rPr lang="en-US" altLang="zh-CN" sz="2800" b="1" dirty="0">
                <a:solidFill>
                  <a:srgbClr val="0000CC"/>
                </a:solidFill>
                <a:latin typeface="+mn-lt"/>
                <a:ea typeface="黑体" pitchFamily="2" charset="-122"/>
              </a:rPr>
              <a:t> (11111111 11111111 11111100 00000000)</a:t>
            </a:r>
          </a:p>
          <a:p>
            <a:pPr>
              <a:buFont typeface="Wingdings" pitchFamily="2" charset="2"/>
              <a:buNone/>
            </a:pPr>
            <a:r>
              <a:rPr lang="en-US" altLang="zh-CN" sz="2800" b="1" dirty="0">
                <a:solidFill>
                  <a:srgbClr val="0000CC"/>
                </a:solidFill>
                <a:latin typeface="+mn-lt"/>
                <a:ea typeface="黑体" pitchFamily="2" charset="-122"/>
              </a:rPr>
              <a:t>          = 206.0.68.0/22            </a:t>
            </a:r>
            <a:r>
              <a:rPr lang="zh-CN" altLang="en-US" sz="2800" b="1" dirty="0" smtClean="0">
                <a:solidFill>
                  <a:srgbClr val="C00000"/>
                </a:solidFill>
                <a:latin typeface="+mn-lt"/>
                <a:ea typeface="黑体" pitchFamily="2" charset="-122"/>
              </a:rPr>
              <a:t>匹配</a:t>
            </a:r>
            <a:endParaRPr lang="en-US" altLang="zh-CN" sz="2800" b="1" dirty="0" smtClean="0">
              <a:solidFill>
                <a:srgbClr val="C00000"/>
              </a:solidFill>
              <a:latin typeface="+mn-lt"/>
              <a:ea typeface="黑体" pitchFamily="2" charset="-122"/>
            </a:endParaRPr>
          </a:p>
          <a:p>
            <a:pPr>
              <a:buFont typeface="Wingdings" pitchFamily="2" charset="2"/>
              <a:buNone/>
            </a:pPr>
            <a:endParaRPr lang="zh-CN" altLang="en-US" sz="2800" b="1" i="1" dirty="0">
              <a:solidFill>
                <a:srgbClr val="0000CC"/>
              </a:solidFill>
              <a:latin typeface="+mn-lt"/>
              <a:ea typeface="黑体" pitchFamily="2" charset="-122"/>
            </a:endParaRPr>
          </a:p>
          <a:p>
            <a:pPr>
              <a:buFont typeface="Wingdings" pitchFamily="2" charset="2"/>
              <a:buNone/>
            </a:pPr>
            <a:r>
              <a:rPr lang="en-US" altLang="zh-CN" sz="2800" b="1" i="1" dirty="0">
                <a:solidFill>
                  <a:srgbClr val="0000CC"/>
                </a:solidFill>
                <a:latin typeface="+mn-lt"/>
                <a:ea typeface="黑体" pitchFamily="2" charset="-122"/>
              </a:rPr>
              <a:t>D </a:t>
            </a:r>
            <a:r>
              <a:rPr lang="en-US" altLang="zh-CN" sz="2800" b="1" dirty="0">
                <a:solidFill>
                  <a:srgbClr val="FF0000"/>
                </a:solidFill>
                <a:latin typeface="+mn-lt"/>
                <a:ea typeface="黑体" pitchFamily="2" charset="-122"/>
              </a:rPr>
              <a:t>AND</a:t>
            </a:r>
            <a:r>
              <a:rPr lang="en-US" altLang="zh-CN" sz="2800" b="1" dirty="0">
                <a:solidFill>
                  <a:srgbClr val="0000CC"/>
                </a:solidFill>
                <a:latin typeface="+mn-lt"/>
                <a:ea typeface="黑体" pitchFamily="2" charset="-122"/>
              </a:rPr>
              <a:t> (11111111 11111111 11111111 10000000)</a:t>
            </a:r>
          </a:p>
          <a:p>
            <a:pPr>
              <a:buFont typeface="Wingdings" pitchFamily="2" charset="2"/>
              <a:buNone/>
            </a:pPr>
            <a:r>
              <a:rPr lang="en-US" altLang="zh-CN" sz="2800" b="1" dirty="0">
                <a:solidFill>
                  <a:srgbClr val="0000CC"/>
                </a:solidFill>
                <a:latin typeface="+mn-lt"/>
                <a:ea typeface="黑体" pitchFamily="2" charset="-122"/>
              </a:rPr>
              <a:t>         = 206.0.71.128/25         </a:t>
            </a:r>
            <a:r>
              <a:rPr lang="zh-CN" altLang="en-US" sz="2800" b="1" dirty="0">
                <a:solidFill>
                  <a:srgbClr val="C00000"/>
                </a:solidFill>
                <a:latin typeface="+mn-lt"/>
                <a:ea typeface="黑体" pitchFamily="2" charset="-122"/>
              </a:rPr>
              <a:t>匹配</a:t>
            </a:r>
          </a:p>
        </p:txBody>
      </p:sp>
      <p:sp>
        <p:nvSpPr>
          <p:cNvPr id="22" name="Line 10"/>
          <p:cNvSpPr>
            <a:spLocks noChangeShapeType="1"/>
          </p:cNvSpPr>
          <p:nvPr/>
        </p:nvSpPr>
        <p:spPr bwMode="auto">
          <a:xfrm>
            <a:off x="1928664" y="3443521"/>
            <a:ext cx="4523052" cy="0"/>
          </a:xfrm>
          <a:prstGeom prst="line">
            <a:avLst/>
          </a:prstGeom>
          <a:noFill/>
          <a:ln w="762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 name="矩形 2"/>
          <p:cNvSpPr/>
          <p:nvPr/>
        </p:nvSpPr>
        <p:spPr>
          <a:xfrm>
            <a:off x="919537" y="3933056"/>
            <a:ext cx="8426965" cy="1129348"/>
          </a:xfrm>
          <a:prstGeom prst="rect">
            <a:avLst/>
          </a:prstGeom>
          <a:solidFill>
            <a:srgbClr val="FFFF66"/>
          </a:solidFill>
          <a:ln>
            <a:solidFill>
              <a:srgbClr val="000099"/>
            </a:solidFill>
          </a:ln>
        </p:spPr>
        <p:txBody>
          <a:bodyPr wrap="square">
            <a:spAutoFit/>
          </a:bodyPr>
          <a:lstStyle/>
          <a:p>
            <a:pPr>
              <a:lnSpc>
                <a:spcPct val="110000"/>
              </a:lnSpc>
            </a:pPr>
            <a:r>
              <a:rPr lang="zh-CN" altLang="en-US" sz="3200" b="1" dirty="0">
                <a:solidFill>
                  <a:srgbClr val="0000CC"/>
                </a:solidFill>
                <a:latin typeface="+mn-lt"/>
                <a:ea typeface="黑体" pitchFamily="2" charset="-122"/>
              </a:rPr>
              <a:t>选择两个匹配的地址中更具体的一个，即选择</a:t>
            </a:r>
            <a:r>
              <a:rPr lang="zh-CN" altLang="en-US" sz="3200" b="1" dirty="0">
                <a:solidFill>
                  <a:srgbClr val="FF0000"/>
                </a:solidFill>
                <a:latin typeface="+mn-lt"/>
                <a:ea typeface="黑体" pitchFamily="2" charset="-122"/>
              </a:rPr>
              <a:t>最长前缀的地址</a:t>
            </a:r>
            <a:r>
              <a:rPr lang="zh-CN" altLang="en-US" sz="3200" b="1" dirty="0">
                <a:solidFill>
                  <a:srgbClr val="0000CC"/>
                </a:solidFill>
                <a:latin typeface="+mn-lt"/>
                <a:ea typeface="黑体" pitchFamily="2" charset="-122"/>
              </a:rPr>
              <a:t>。 </a:t>
            </a:r>
          </a:p>
        </p:txBody>
      </p:sp>
    </p:spTree>
    <p:extLst>
      <p:ext uri="{BB962C8B-B14F-4D97-AF65-F5344CB8AC3E}">
        <p14:creationId xmlns:p14="http://schemas.microsoft.com/office/powerpoint/2010/main" xmlns="" val="367578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par>
                          <p:cTn id="19" fill="hold">
                            <p:stCondLst>
                              <p:cond delay="0"/>
                            </p:stCondLst>
                            <p:childTnLst>
                              <p:par>
                                <p:cTn id="20" presetID="1" presetClass="entr" presetSubtype="0" repeatCount="3000" fill="hold" grpId="0" nodeType="afterEffect">
                                  <p:stCondLst>
                                    <p:cond delay="50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500"/>
                                  </p:stCondLst>
                                  <p:childTnLst>
                                    <p:anim calcmode="discrete" valueType="str">
                                      <p:cBhvr>
                                        <p:cTn id="2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zh-CN" dirty="0"/>
              <a:t>3. </a:t>
            </a:r>
            <a:r>
              <a:rPr lang="zh-CN" altLang="en-US" dirty="0"/>
              <a:t>使用二叉线索查找路由表</a:t>
            </a:r>
          </a:p>
        </p:txBody>
      </p:sp>
      <p:sp>
        <p:nvSpPr>
          <p:cNvPr id="536579" name="Rectangle 3"/>
          <p:cNvSpPr>
            <a:spLocks noGrp="1" noChangeArrowheads="1"/>
          </p:cNvSpPr>
          <p:nvPr>
            <p:ph idx="1"/>
          </p:nvPr>
        </p:nvSpPr>
        <p:spPr/>
        <p:txBody>
          <a:bodyPr/>
          <a:lstStyle/>
          <a:p>
            <a:pPr algn="just"/>
            <a:r>
              <a:rPr lang="zh-CN" altLang="en-US" sz="2700" dirty="0"/>
              <a:t>当路由表的项目数很大时，怎样设法减小路由表的查找时间就成为一个非常重要的问题。 </a:t>
            </a:r>
          </a:p>
          <a:p>
            <a:pPr algn="just"/>
            <a:r>
              <a:rPr lang="zh-CN" altLang="en-US" sz="2700" dirty="0">
                <a:solidFill>
                  <a:srgbClr val="0000FF"/>
                </a:solidFill>
              </a:rPr>
              <a:t>为了进行更加有效的查找</a:t>
            </a:r>
            <a:r>
              <a:rPr lang="zh-CN" altLang="en-US" sz="2700" dirty="0"/>
              <a:t>，通常是将无分类编址的路由表存放在一种</a:t>
            </a:r>
            <a:r>
              <a:rPr lang="zh-CN" altLang="en-US" sz="2700" dirty="0">
                <a:solidFill>
                  <a:srgbClr val="0000FF"/>
                </a:solidFill>
              </a:rPr>
              <a:t>层次的数据结构</a:t>
            </a:r>
            <a:r>
              <a:rPr lang="zh-CN" altLang="en-US" sz="2700" dirty="0"/>
              <a:t>中，然后自</a:t>
            </a:r>
            <a:r>
              <a:rPr lang="zh-CN" altLang="en-US" sz="2700" dirty="0">
                <a:solidFill>
                  <a:srgbClr val="0000FF"/>
                </a:solidFill>
              </a:rPr>
              <a:t>上而下地按层次</a:t>
            </a:r>
            <a:r>
              <a:rPr lang="zh-CN" altLang="en-US" sz="2700" dirty="0"/>
              <a:t>进行查找。这里最常用的就是</a:t>
            </a:r>
            <a:r>
              <a:rPr lang="zh-CN" altLang="en-US" sz="2700" dirty="0">
                <a:solidFill>
                  <a:srgbClr val="FF0000"/>
                </a:solidFill>
              </a:rPr>
              <a:t>二叉</a:t>
            </a:r>
            <a:r>
              <a:rPr lang="zh-CN" altLang="en-US" sz="2700" dirty="0" smtClean="0">
                <a:solidFill>
                  <a:srgbClr val="FF0000"/>
                </a:solidFill>
              </a:rPr>
              <a:t>线索 </a:t>
            </a:r>
            <a:r>
              <a:rPr lang="en-US" altLang="zh-CN" sz="2700" dirty="0" smtClean="0"/>
              <a:t>(</a:t>
            </a:r>
            <a:r>
              <a:rPr lang="en-US" altLang="zh-CN" sz="2700" dirty="0"/>
              <a:t>binary </a:t>
            </a:r>
            <a:r>
              <a:rPr lang="en-US" altLang="zh-CN" sz="2700" dirty="0" err="1"/>
              <a:t>trie</a:t>
            </a:r>
            <a:r>
              <a:rPr lang="en-US" altLang="zh-CN" sz="2700" dirty="0"/>
              <a:t>)</a:t>
            </a:r>
            <a:r>
              <a:rPr lang="zh-CN" altLang="en-US" sz="2700" dirty="0"/>
              <a:t>。</a:t>
            </a:r>
          </a:p>
          <a:p>
            <a:pPr algn="just"/>
            <a:r>
              <a:rPr lang="en-US" altLang="zh-CN" sz="2700" dirty="0"/>
              <a:t>IP </a:t>
            </a:r>
            <a:r>
              <a:rPr lang="zh-CN" altLang="en-US" sz="2700" dirty="0"/>
              <a:t>地址中从左到右的比特值决定了从根结点逐层向下层延伸的路径，而二叉线索中的各个路径就代表路由表中存放的各个地址。</a:t>
            </a:r>
          </a:p>
          <a:p>
            <a:pPr algn="just"/>
            <a:r>
              <a:rPr lang="zh-CN" altLang="en-US" sz="2700" dirty="0"/>
              <a:t>为了提高二叉线索的查找速度，广泛使用了各种压缩技术。   </a:t>
            </a:r>
          </a:p>
        </p:txBody>
      </p:sp>
    </p:spTree>
    <p:extLst>
      <p:ext uri="{BB962C8B-B14F-4D97-AF65-F5344CB8AC3E}">
        <p14:creationId xmlns:p14="http://schemas.microsoft.com/office/powerpoint/2010/main" xmlns="" val="1941948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65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65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6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2"/>
          <p:cNvSpPr>
            <a:spLocks noGrp="1" noChangeArrowheads="1"/>
          </p:cNvSpPr>
          <p:nvPr>
            <p:ph type="title"/>
          </p:nvPr>
        </p:nvSpPr>
        <p:spPr/>
        <p:txBody>
          <a:bodyPr/>
          <a:lstStyle/>
          <a:p>
            <a:pPr algn="ctr"/>
            <a:r>
              <a:rPr lang="zh-CN" altLang="en-US" sz="4000"/>
              <a:t>用 </a:t>
            </a:r>
            <a:r>
              <a:rPr lang="en-US" altLang="zh-CN" sz="4000"/>
              <a:t>5 </a:t>
            </a:r>
            <a:r>
              <a:rPr lang="zh-CN" altLang="en-US" sz="4000"/>
              <a:t>个前缀构成的二叉线索 </a:t>
            </a:r>
          </a:p>
        </p:txBody>
      </p:sp>
      <p:sp>
        <p:nvSpPr>
          <p:cNvPr id="991236" name="Text Box 4"/>
          <p:cNvSpPr txBox="1">
            <a:spLocks noChangeArrowheads="1"/>
          </p:cNvSpPr>
          <p:nvPr/>
        </p:nvSpPr>
        <p:spPr bwMode="auto">
          <a:xfrm>
            <a:off x="196130" y="1268760"/>
            <a:ext cx="6685676" cy="28807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spcAft>
                <a:spcPct val="30000"/>
              </a:spcAft>
            </a:pPr>
            <a:r>
              <a:rPr kumimoji="1" lang="en-US" altLang="zh-CN" sz="2400" b="1" dirty="0">
                <a:latin typeface="+mn-lt"/>
                <a:ea typeface="黑体" pitchFamily="2" charset="-122"/>
              </a:rPr>
              <a:t>                32 </a:t>
            </a:r>
            <a:r>
              <a:rPr kumimoji="1" lang="zh-CN" altLang="en-US" sz="2400" b="1" dirty="0">
                <a:latin typeface="+mn-lt"/>
                <a:ea typeface="黑体" pitchFamily="2" charset="-122"/>
              </a:rPr>
              <a:t>位的 </a:t>
            </a:r>
            <a:r>
              <a:rPr kumimoji="1" lang="en-US" altLang="zh-CN" sz="2400" b="1" dirty="0">
                <a:latin typeface="+mn-lt"/>
                <a:ea typeface="黑体" pitchFamily="2" charset="-122"/>
              </a:rPr>
              <a:t>IP </a:t>
            </a:r>
            <a:r>
              <a:rPr kumimoji="1" lang="zh-CN" altLang="en-US" sz="2400" b="1" dirty="0">
                <a:latin typeface="+mn-lt"/>
                <a:ea typeface="黑体" pitchFamily="2" charset="-122"/>
              </a:rPr>
              <a:t>地址                    </a:t>
            </a:r>
            <a:r>
              <a:rPr kumimoji="1" lang="zh-CN" altLang="en-US" sz="2400" b="1" dirty="0" smtClean="0">
                <a:latin typeface="+mn-lt"/>
                <a:ea typeface="黑体" pitchFamily="2" charset="-122"/>
              </a:rPr>
              <a:t>唯一</a:t>
            </a:r>
            <a:r>
              <a:rPr kumimoji="1" lang="zh-CN" altLang="en-US" sz="2400" b="1" dirty="0">
                <a:latin typeface="+mn-lt"/>
                <a:ea typeface="黑体" pitchFamily="2" charset="-122"/>
              </a:rPr>
              <a:t>前缀</a:t>
            </a:r>
          </a:p>
          <a:p>
            <a:pPr>
              <a:lnSpc>
                <a:spcPct val="130000"/>
              </a:lnSpc>
            </a:pPr>
            <a:r>
              <a:rPr kumimoji="1" lang="en-US" altLang="zh-CN" sz="2000" b="1" dirty="0" smtClean="0">
                <a:solidFill>
                  <a:srgbClr val="0000CC"/>
                </a:solidFill>
                <a:latin typeface="+mn-lt"/>
                <a:ea typeface="黑体" pitchFamily="2" charset="-122"/>
              </a:rPr>
              <a:t>  01000110 </a:t>
            </a:r>
            <a:r>
              <a:rPr kumimoji="1" lang="en-US" altLang="zh-CN" sz="2000" b="1" dirty="0">
                <a:solidFill>
                  <a:srgbClr val="0000CC"/>
                </a:solidFill>
                <a:latin typeface="+mn-lt"/>
                <a:ea typeface="黑体" pitchFamily="2" charset="-122"/>
              </a:rPr>
              <a:t>00000000 00000000 </a:t>
            </a:r>
            <a:r>
              <a:rPr kumimoji="1" lang="en-US" altLang="zh-CN" sz="2000" b="1" dirty="0" smtClean="0">
                <a:solidFill>
                  <a:srgbClr val="0000CC"/>
                </a:solidFill>
                <a:latin typeface="+mn-lt"/>
                <a:ea typeface="黑体" pitchFamily="2" charset="-122"/>
              </a:rPr>
              <a:t>00000000	0100</a:t>
            </a:r>
            <a:endParaRPr kumimoji="1" lang="en-US" altLang="zh-CN" sz="2000" b="1" dirty="0">
              <a:solidFill>
                <a:srgbClr val="0000CC"/>
              </a:solidFill>
              <a:latin typeface="+mn-lt"/>
              <a:ea typeface="黑体" pitchFamily="2" charset="-122"/>
            </a:endParaRPr>
          </a:p>
          <a:p>
            <a:pPr>
              <a:lnSpc>
                <a:spcPct val="130000"/>
              </a:lnSpc>
            </a:pPr>
            <a:r>
              <a:rPr kumimoji="1" lang="en-US" altLang="zh-CN" sz="2000" b="1" dirty="0" smtClean="0">
                <a:solidFill>
                  <a:srgbClr val="0000CC"/>
                </a:solidFill>
                <a:latin typeface="+mn-lt"/>
                <a:ea typeface="黑体" pitchFamily="2" charset="-122"/>
              </a:rPr>
              <a:t>  01010110 </a:t>
            </a:r>
            <a:r>
              <a:rPr kumimoji="1" lang="en-US" altLang="zh-CN" sz="2000" b="1" dirty="0">
                <a:solidFill>
                  <a:srgbClr val="0000CC"/>
                </a:solidFill>
                <a:latin typeface="+mn-lt"/>
                <a:ea typeface="黑体" pitchFamily="2" charset="-122"/>
              </a:rPr>
              <a:t>00000000 00000000 </a:t>
            </a:r>
            <a:r>
              <a:rPr kumimoji="1" lang="en-US" altLang="zh-CN" sz="2000" b="1" dirty="0" smtClean="0">
                <a:solidFill>
                  <a:srgbClr val="0000CC"/>
                </a:solidFill>
                <a:latin typeface="+mn-lt"/>
                <a:ea typeface="黑体" pitchFamily="2" charset="-122"/>
              </a:rPr>
              <a:t>00000000	0101</a:t>
            </a:r>
            <a:endParaRPr kumimoji="1" lang="en-US" altLang="zh-CN" sz="2000" b="1" dirty="0">
              <a:solidFill>
                <a:srgbClr val="0000CC"/>
              </a:solidFill>
              <a:latin typeface="+mn-lt"/>
              <a:ea typeface="黑体" pitchFamily="2" charset="-122"/>
            </a:endParaRPr>
          </a:p>
          <a:p>
            <a:pPr>
              <a:lnSpc>
                <a:spcPct val="130000"/>
              </a:lnSpc>
            </a:pPr>
            <a:r>
              <a:rPr kumimoji="1" lang="en-US" altLang="zh-CN" sz="2000" b="1" dirty="0" smtClean="0">
                <a:solidFill>
                  <a:srgbClr val="0000CC"/>
                </a:solidFill>
                <a:latin typeface="+mn-lt"/>
                <a:ea typeface="黑体" pitchFamily="2" charset="-122"/>
              </a:rPr>
              <a:t>  01100001 </a:t>
            </a:r>
            <a:r>
              <a:rPr kumimoji="1" lang="en-US" altLang="zh-CN" sz="2000" b="1" dirty="0">
                <a:solidFill>
                  <a:srgbClr val="0000CC"/>
                </a:solidFill>
                <a:latin typeface="+mn-lt"/>
                <a:ea typeface="黑体" pitchFamily="2" charset="-122"/>
              </a:rPr>
              <a:t>00000000 00000000 </a:t>
            </a:r>
            <a:r>
              <a:rPr kumimoji="1" lang="en-US" altLang="zh-CN" sz="2000" b="1" dirty="0" smtClean="0">
                <a:solidFill>
                  <a:srgbClr val="0000CC"/>
                </a:solidFill>
                <a:latin typeface="+mn-lt"/>
                <a:ea typeface="黑体" pitchFamily="2" charset="-122"/>
              </a:rPr>
              <a:t>00000000	011</a:t>
            </a:r>
            <a:endParaRPr kumimoji="1" lang="en-US" altLang="zh-CN" sz="2000" b="1" dirty="0">
              <a:solidFill>
                <a:srgbClr val="0000CC"/>
              </a:solidFill>
              <a:latin typeface="+mn-lt"/>
              <a:ea typeface="黑体" pitchFamily="2" charset="-122"/>
            </a:endParaRPr>
          </a:p>
          <a:p>
            <a:pPr>
              <a:lnSpc>
                <a:spcPct val="130000"/>
              </a:lnSpc>
            </a:pPr>
            <a:r>
              <a:rPr kumimoji="1" lang="en-US" altLang="zh-CN" sz="2000" b="1" dirty="0" smtClean="0">
                <a:solidFill>
                  <a:srgbClr val="0000CC"/>
                </a:solidFill>
                <a:latin typeface="+mn-lt"/>
                <a:ea typeface="黑体" pitchFamily="2" charset="-122"/>
              </a:rPr>
              <a:t>  10110000 </a:t>
            </a:r>
            <a:r>
              <a:rPr kumimoji="1" lang="en-US" altLang="zh-CN" sz="2000" b="1" dirty="0">
                <a:solidFill>
                  <a:srgbClr val="0000CC"/>
                </a:solidFill>
                <a:latin typeface="+mn-lt"/>
                <a:ea typeface="黑体" pitchFamily="2" charset="-122"/>
              </a:rPr>
              <a:t>00000010 00000000 </a:t>
            </a:r>
            <a:r>
              <a:rPr kumimoji="1" lang="en-US" altLang="zh-CN" sz="2000" b="1" dirty="0" smtClean="0">
                <a:solidFill>
                  <a:srgbClr val="0000CC"/>
                </a:solidFill>
                <a:latin typeface="+mn-lt"/>
                <a:ea typeface="黑体" pitchFamily="2" charset="-122"/>
              </a:rPr>
              <a:t>00000000	10110</a:t>
            </a:r>
            <a:endParaRPr kumimoji="1" lang="en-US" altLang="zh-CN" sz="2000" b="1" dirty="0">
              <a:solidFill>
                <a:srgbClr val="0000CC"/>
              </a:solidFill>
              <a:latin typeface="+mn-lt"/>
              <a:ea typeface="黑体" pitchFamily="2" charset="-122"/>
            </a:endParaRPr>
          </a:p>
          <a:p>
            <a:pPr>
              <a:lnSpc>
                <a:spcPct val="130000"/>
              </a:lnSpc>
            </a:pPr>
            <a:r>
              <a:rPr kumimoji="1" lang="en-US" altLang="zh-CN" sz="2000" b="1" dirty="0" smtClean="0">
                <a:solidFill>
                  <a:srgbClr val="0000CC"/>
                </a:solidFill>
                <a:latin typeface="+mn-lt"/>
                <a:ea typeface="黑体" pitchFamily="2" charset="-122"/>
              </a:rPr>
              <a:t>  10111011 </a:t>
            </a:r>
            <a:r>
              <a:rPr kumimoji="1" lang="en-US" altLang="zh-CN" sz="2000" b="1" dirty="0">
                <a:solidFill>
                  <a:srgbClr val="0000CC"/>
                </a:solidFill>
                <a:latin typeface="+mn-lt"/>
                <a:ea typeface="黑体" pitchFamily="2" charset="-122"/>
              </a:rPr>
              <a:t>00001010 00000000 </a:t>
            </a:r>
            <a:r>
              <a:rPr kumimoji="1" lang="en-US" altLang="zh-CN" sz="2000" b="1" dirty="0" smtClean="0">
                <a:solidFill>
                  <a:srgbClr val="0000CC"/>
                </a:solidFill>
                <a:latin typeface="+mn-lt"/>
                <a:ea typeface="黑体" pitchFamily="2" charset="-122"/>
              </a:rPr>
              <a:t>00000000	10111</a:t>
            </a:r>
            <a:endParaRPr kumimoji="1" lang="en-US" altLang="zh-CN" sz="2000" b="1" dirty="0">
              <a:solidFill>
                <a:srgbClr val="0000CC"/>
              </a:solidFill>
              <a:latin typeface="+mn-lt"/>
              <a:ea typeface="黑体" pitchFamily="2" charset="-122"/>
            </a:endParaRPr>
          </a:p>
          <a:p>
            <a:endParaRPr kumimoji="1" lang="en-US" altLang="zh-CN" sz="2000" b="1" dirty="0">
              <a:solidFill>
                <a:srgbClr val="0000CC"/>
              </a:solidFill>
              <a:latin typeface="+mn-lt"/>
              <a:ea typeface="黑体" pitchFamily="2" charset="-122"/>
            </a:endParaRPr>
          </a:p>
        </p:txBody>
      </p:sp>
      <p:sp>
        <p:nvSpPr>
          <p:cNvPr id="991237" name="Line 5"/>
          <p:cNvSpPr>
            <a:spLocks noChangeShapeType="1"/>
          </p:cNvSpPr>
          <p:nvPr/>
        </p:nvSpPr>
        <p:spPr bwMode="auto">
          <a:xfrm>
            <a:off x="416496" y="1700808"/>
            <a:ext cx="6336703"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991269" name="Group 37"/>
          <p:cNvGrpSpPr>
            <a:grpSpLocks/>
          </p:cNvGrpSpPr>
          <p:nvPr/>
        </p:nvGrpSpPr>
        <p:grpSpPr bwMode="auto">
          <a:xfrm>
            <a:off x="6897216" y="1628800"/>
            <a:ext cx="2810139" cy="2463800"/>
            <a:chOff x="4043" y="1379"/>
            <a:chExt cx="1634" cy="1734"/>
          </a:xfrm>
        </p:grpSpPr>
        <p:sp>
          <p:nvSpPr>
            <p:cNvPr id="991238" name="Freeform 6"/>
            <p:cNvSpPr>
              <a:spLocks/>
            </p:cNvSpPr>
            <p:nvPr/>
          </p:nvSpPr>
          <p:spPr bwMode="auto">
            <a:xfrm>
              <a:off x="4787" y="1454"/>
              <a:ext cx="772" cy="1604"/>
            </a:xfrm>
            <a:custGeom>
              <a:avLst/>
              <a:gdLst>
                <a:gd name="T0" fmla="*/ 0 w 772"/>
                <a:gd name="T1" fmla="*/ 0 h 1392"/>
                <a:gd name="T2" fmla="*/ 764 w 772"/>
                <a:gd name="T3" fmla="*/ 272 h 1392"/>
                <a:gd name="T4" fmla="*/ 318 w 772"/>
                <a:gd name="T5" fmla="*/ 564 h 1392"/>
                <a:gd name="T6" fmla="*/ 510 w 772"/>
                <a:gd name="T7" fmla="*/ 840 h 1392"/>
                <a:gd name="T8" fmla="*/ 772 w 772"/>
                <a:gd name="T9" fmla="*/ 1392 h 1392"/>
              </a:gdLst>
              <a:ahLst/>
              <a:cxnLst>
                <a:cxn ang="0">
                  <a:pos x="T0" y="T1"/>
                </a:cxn>
                <a:cxn ang="0">
                  <a:pos x="T2" y="T3"/>
                </a:cxn>
                <a:cxn ang="0">
                  <a:pos x="T4" y="T5"/>
                </a:cxn>
                <a:cxn ang="0">
                  <a:pos x="T6" y="T7"/>
                </a:cxn>
                <a:cxn ang="0">
                  <a:pos x="T8" y="T9"/>
                </a:cxn>
              </a:cxnLst>
              <a:rect l="0" t="0" r="r" b="b"/>
              <a:pathLst>
                <a:path w="772" h="1392">
                  <a:moveTo>
                    <a:pt x="0" y="0"/>
                  </a:moveTo>
                  <a:lnTo>
                    <a:pt x="764" y="272"/>
                  </a:lnTo>
                  <a:lnTo>
                    <a:pt x="318" y="564"/>
                  </a:lnTo>
                  <a:lnTo>
                    <a:pt x="510" y="840"/>
                  </a:lnTo>
                  <a:lnTo>
                    <a:pt x="772" y="1392"/>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91239" name="Freeform 7"/>
            <p:cNvSpPr>
              <a:spLocks/>
            </p:cNvSpPr>
            <p:nvPr/>
          </p:nvSpPr>
          <p:spPr bwMode="auto">
            <a:xfrm>
              <a:off x="4098" y="1447"/>
              <a:ext cx="695" cy="1287"/>
            </a:xfrm>
            <a:custGeom>
              <a:avLst/>
              <a:gdLst>
                <a:gd name="T0" fmla="*/ 695 w 695"/>
                <a:gd name="T1" fmla="*/ 0 h 1117"/>
                <a:gd name="T2" fmla="*/ 0 w 695"/>
                <a:gd name="T3" fmla="*/ 285 h 1117"/>
                <a:gd name="T4" fmla="*/ 399 w 695"/>
                <a:gd name="T5" fmla="*/ 564 h 1117"/>
                <a:gd name="T6" fmla="*/ 174 w 695"/>
                <a:gd name="T7" fmla="*/ 843 h 1117"/>
                <a:gd name="T8" fmla="*/ 338 w 695"/>
                <a:gd name="T9" fmla="*/ 1117 h 1117"/>
              </a:gdLst>
              <a:ahLst/>
              <a:cxnLst>
                <a:cxn ang="0">
                  <a:pos x="T0" y="T1"/>
                </a:cxn>
                <a:cxn ang="0">
                  <a:pos x="T2" y="T3"/>
                </a:cxn>
                <a:cxn ang="0">
                  <a:pos x="T4" y="T5"/>
                </a:cxn>
                <a:cxn ang="0">
                  <a:pos x="T6" y="T7"/>
                </a:cxn>
                <a:cxn ang="0">
                  <a:pos x="T8" y="T9"/>
                </a:cxn>
              </a:cxnLst>
              <a:rect l="0" t="0" r="r" b="b"/>
              <a:pathLst>
                <a:path w="695" h="1117">
                  <a:moveTo>
                    <a:pt x="695" y="0"/>
                  </a:moveTo>
                  <a:lnTo>
                    <a:pt x="0" y="285"/>
                  </a:lnTo>
                  <a:lnTo>
                    <a:pt x="399" y="564"/>
                  </a:lnTo>
                  <a:lnTo>
                    <a:pt x="174" y="843"/>
                  </a:lnTo>
                  <a:lnTo>
                    <a:pt x="338" y="1117"/>
                  </a:lnTo>
                </a:path>
              </a:pathLst>
            </a:custGeom>
            <a:noFill/>
            <a:ln w="57150" cmpd="sng">
              <a:solidFill>
                <a:srgbClr val="C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91240" name="Line 8"/>
            <p:cNvSpPr>
              <a:spLocks noChangeShapeType="1"/>
            </p:cNvSpPr>
            <p:nvPr/>
          </p:nvSpPr>
          <p:spPr bwMode="auto">
            <a:xfrm flipH="1">
              <a:off x="5311" y="2726"/>
              <a:ext cx="112" cy="33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91241" name="Text Box 9"/>
            <p:cNvSpPr txBox="1">
              <a:spLocks noChangeArrowheads="1"/>
            </p:cNvSpPr>
            <p:nvPr/>
          </p:nvSpPr>
          <p:spPr bwMode="auto">
            <a:xfrm>
              <a:off x="4043" y="2388"/>
              <a:ext cx="190" cy="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0</a:t>
              </a:r>
            </a:p>
          </p:txBody>
        </p:sp>
        <p:sp>
          <p:nvSpPr>
            <p:cNvPr id="991242" name="Text Box 10"/>
            <p:cNvSpPr txBox="1">
              <a:spLocks noChangeArrowheads="1"/>
            </p:cNvSpPr>
            <p:nvPr/>
          </p:nvSpPr>
          <p:spPr bwMode="auto">
            <a:xfrm>
              <a:off x="4223" y="2063"/>
              <a:ext cx="190" cy="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0</a:t>
              </a:r>
            </a:p>
          </p:txBody>
        </p:sp>
        <p:sp>
          <p:nvSpPr>
            <p:cNvPr id="991243" name="Text Box 11"/>
            <p:cNvSpPr txBox="1">
              <a:spLocks noChangeArrowheads="1"/>
            </p:cNvSpPr>
            <p:nvPr/>
          </p:nvSpPr>
          <p:spPr bwMode="auto">
            <a:xfrm>
              <a:off x="5207" y="2728"/>
              <a:ext cx="190" cy="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0</a:t>
              </a:r>
            </a:p>
          </p:txBody>
        </p:sp>
        <p:sp>
          <p:nvSpPr>
            <p:cNvPr id="991244" name="Text Box 12"/>
            <p:cNvSpPr txBox="1">
              <a:spLocks noChangeArrowheads="1"/>
            </p:cNvSpPr>
            <p:nvPr/>
          </p:nvSpPr>
          <p:spPr bwMode="auto">
            <a:xfrm>
              <a:off x="4283" y="1379"/>
              <a:ext cx="190" cy="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0</a:t>
              </a:r>
            </a:p>
          </p:txBody>
        </p:sp>
        <p:sp>
          <p:nvSpPr>
            <p:cNvPr id="991245" name="Line 13"/>
            <p:cNvSpPr>
              <a:spLocks noChangeShapeType="1"/>
            </p:cNvSpPr>
            <p:nvPr/>
          </p:nvSpPr>
          <p:spPr bwMode="auto">
            <a:xfrm flipH="1">
              <a:off x="4155" y="2415"/>
              <a:ext cx="114" cy="31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91246" name="Freeform 14"/>
            <p:cNvSpPr>
              <a:spLocks/>
            </p:cNvSpPr>
            <p:nvPr/>
          </p:nvSpPr>
          <p:spPr bwMode="auto">
            <a:xfrm>
              <a:off x="4503" y="2111"/>
              <a:ext cx="168" cy="304"/>
            </a:xfrm>
            <a:custGeom>
              <a:avLst/>
              <a:gdLst>
                <a:gd name="T0" fmla="*/ 0 w 168"/>
                <a:gd name="T1" fmla="*/ 0 h 264"/>
                <a:gd name="T2" fmla="*/ 168 w 168"/>
                <a:gd name="T3" fmla="*/ 264 h 264"/>
              </a:gdLst>
              <a:ahLst/>
              <a:cxnLst>
                <a:cxn ang="0">
                  <a:pos x="T0" y="T1"/>
                </a:cxn>
                <a:cxn ang="0">
                  <a:pos x="T2" y="T3"/>
                </a:cxn>
              </a:cxnLst>
              <a:rect l="0" t="0" r="r" b="b"/>
              <a:pathLst>
                <a:path w="168" h="264">
                  <a:moveTo>
                    <a:pt x="0" y="0"/>
                  </a:moveTo>
                  <a:lnTo>
                    <a:pt x="168" y="264"/>
                  </a:lnTo>
                </a:path>
              </a:pathLst>
            </a:custGeom>
            <a:noFill/>
            <a:ln w="28575">
              <a:solidFill>
                <a:schemeClr val="tx1"/>
              </a:solidFill>
              <a:round/>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91247" name="Text Box 15"/>
            <p:cNvSpPr txBox="1">
              <a:spLocks noChangeArrowheads="1"/>
            </p:cNvSpPr>
            <p:nvPr/>
          </p:nvSpPr>
          <p:spPr bwMode="auto">
            <a:xfrm>
              <a:off x="5487" y="2734"/>
              <a:ext cx="190" cy="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a:t>
              </a:r>
            </a:p>
          </p:txBody>
        </p:sp>
        <p:sp>
          <p:nvSpPr>
            <p:cNvPr id="991248" name="Text Box 16"/>
            <p:cNvSpPr txBox="1">
              <a:spLocks noChangeArrowheads="1"/>
            </p:cNvSpPr>
            <p:nvPr/>
          </p:nvSpPr>
          <p:spPr bwMode="auto">
            <a:xfrm>
              <a:off x="4545" y="2056"/>
              <a:ext cx="190" cy="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a:t>
              </a:r>
            </a:p>
          </p:txBody>
        </p:sp>
        <p:sp>
          <p:nvSpPr>
            <p:cNvPr id="991249" name="Text Box 17"/>
            <p:cNvSpPr txBox="1">
              <a:spLocks noChangeArrowheads="1"/>
            </p:cNvSpPr>
            <p:nvPr/>
          </p:nvSpPr>
          <p:spPr bwMode="auto">
            <a:xfrm>
              <a:off x="4341" y="2395"/>
              <a:ext cx="190" cy="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a:t>
              </a:r>
            </a:p>
          </p:txBody>
        </p:sp>
        <p:sp>
          <p:nvSpPr>
            <p:cNvPr id="991250" name="Text Box 18"/>
            <p:cNvSpPr txBox="1">
              <a:spLocks noChangeArrowheads="1"/>
            </p:cNvSpPr>
            <p:nvPr/>
          </p:nvSpPr>
          <p:spPr bwMode="auto">
            <a:xfrm>
              <a:off x="4275" y="1732"/>
              <a:ext cx="190" cy="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a:t>
              </a:r>
            </a:p>
          </p:txBody>
        </p:sp>
        <p:sp>
          <p:nvSpPr>
            <p:cNvPr id="991251" name="Text Box 19"/>
            <p:cNvSpPr txBox="1">
              <a:spLocks noChangeArrowheads="1"/>
            </p:cNvSpPr>
            <p:nvPr/>
          </p:nvSpPr>
          <p:spPr bwMode="auto">
            <a:xfrm>
              <a:off x="5151" y="1386"/>
              <a:ext cx="190" cy="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a:t>
              </a:r>
            </a:p>
          </p:txBody>
        </p:sp>
        <p:sp>
          <p:nvSpPr>
            <p:cNvPr id="991252" name="Text Box 20"/>
            <p:cNvSpPr txBox="1">
              <a:spLocks noChangeArrowheads="1"/>
            </p:cNvSpPr>
            <p:nvPr/>
          </p:nvSpPr>
          <p:spPr bwMode="auto">
            <a:xfrm>
              <a:off x="5361" y="2402"/>
              <a:ext cx="190" cy="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a:t>
              </a:r>
            </a:p>
          </p:txBody>
        </p:sp>
        <p:sp>
          <p:nvSpPr>
            <p:cNvPr id="991253" name="Text Box 21"/>
            <p:cNvSpPr txBox="1">
              <a:spLocks noChangeArrowheads="1"/>
            </p:cNvSpPr>
            <p:nvPr/>
          </p:nvSpPr>
          <p:spPr bwMode="auto">
            <a:xfrm>
              <a:off x="5211" y="2063"/>
              <a:ext cx="190" cy="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a:t>
              </a:r>
            </a:p>
          </p:txBody>
        </p:sp>
        <p:sp>
          <p:nvSpPr>
            <p:cNvPr id="991254" name="Text Box 22"/>
            <p:cNvSpPr txBox="1">
              <a:spLocks noChangeArrowheads="1"/>
            </p:cNvSpPr>
            <p:nvPr/>
          </p:nvSpPr>
          <p:spPr bwMode="auto">
            <a:xfrm>
              <a:off x="5183" y="1738"/>
              <a:ext cx="190" cy="2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0</a:t>
              </a:r>
            </a:p>
          </p:txBody>
        </p:sp>
        <p:sp>
          <p:nvSpPr>
            <p:cNvPr id="991255" name="Oval 23"/>
            <p:cNvSpPr>
              <a:spLocks noChangeArrowheads="1"/>
            </p:cNvSpPr>
            <p:nvPr/>
          </p:nvSpPr>
          <p:spPr bwMode="auto">
            <a:xfrm>
              <a:off x="5085" y="2062"/>
              <a:ext cx="66" cy="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1256" name="Oval 24"/>
            <p:cNvSpPr>
              <a:spLocks noChangeArrowheads="1"/>
            </p:cNvSpPr>
            <p:nvPr/>
          </p:nvSpPr>
          <p:spPr bwMode="auto">
            <a:xfrm>
              <a:off x="4455" y="2062"/>
              <a:ext cx="66" cy="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1257" name="Oval 25"/>
            <p:cNvSpPr>
              <a:spLocks noChangeArrowheads="1"/>
            </p:cNvSpPr>
            <p:nvPr/>
          </p:nvSpPr>
          <p:spPr bwMode="auto">
            <a:xfrm>
              <a:off x="4065" y="1737"/>
              <a:ext cx="66" cy="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1258" name="Oval 26"/>
            <p:cNvSpPr>
              <a:spLocks noChangeArrowheads="1"/>
            </p:cNvSpPr>
            <p:nvPr/>
          </p:nvSpPr>
          <p:spPr bwMode="auto">
            <a:xfrm>
              <a:off x="5259" y="2380"/>
              <a:ext cx="66" cy="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1259" name="Oval 27"/>
            <p:cNvSpPr>
              <a:spLocks noChangeArrowheads="1"/>
            </p:cNvSpPr>
            <p:nvPr/>
          </p:nvSpPr>
          <p:spPr bwMode="auto">
            <a:xfrm>
              <a:off x="5385" y="2691"/>
              <a:ext cx="66" cy="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1260" name="Oval 28"/>
            <p:cNvSpPr>
              <a:spLocks noChangeArrowheads="1"/>
            </p:cNvSpPr>
            <p:nvPr/>
          </p:nvSpPr>
          <p:spPr bwMode="auto">
            <a:xfrm>
              <a:off x="4245" y="2373"/>
              <a:ext cx="66" cy="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1261" name="Oval 29"/>
            <p:cNvSpPr>
              <a:spLocks noChangeArrowheads="1"/>
            </p:cNvSpPr>
            <p:nvPr/>
          </p:nvSpPr>
          <p:spPr bwMode="auto">
            <a:xfrm>
              <a:off x="5505" y="1730"/>
              <a:ext cx="66" cy="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1262" name="Oval 30"/>
            <p:cNvSpPr>
              <a:spLocks noChangeArrowheads="1"/>
            </p:cNvSpPr>
            <p:nvPr/>
          </p:nvSpPr>
          <p:spPr bwMode="auto">
            <a:xfrm>
              <a:off x="4745" y="1412"/>
              <a:ext cx="66" cy="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1263" name="Rectangle 31"/>
            <p:cNvSpPr>
              <a:spLocks noChangeArrowheads="1"/>
            </p:cNvSpPr>
            <p:nvPr/>
          </p:nvSpPr>
          <p:spPr bwMode="auto">
            <a:xfrm>
              <a:off x="4101" y="2677"/>
              <a:ext cx="96" cy="111"/>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1264" name="Rectangle 32"/>
            <p:cNvSpPr>
              <a:spLocks noChangeArrowheads="1"/>
            </p:cNvSpPr>
            <p:nvPr/>
          </p:nvSpPr>
          <p:spPr bwMode="auto">
            <a:xfrm>
              <a:off x="4389" y="2671"/>
              <a:ext cx="96" cy="11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1265" name="Rectangle 33"/>
            <p:cNvSpPr>
              <a:spLocks noChangeArrowheads="1"/>
            </p:cNvSpPr>
            <p:nvPr/>
          </p:nvSpPr>
          <p:spPr bwMode="auto">
            <a:xfrm>
              <a:off x="4611" y="2359"/>
              <a:ext cx="96" cy="111"/>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1266" name="Rectangle 34"/>
            <p:cNvSpPr>
              <a:spLocks noChangeArrowheads="1"/>
            </p:cNvSpPr>
            <p:nvPr/>
          </p:nvSpPr>
          <p:spPr bwMode="auto">
            <a:xfrm>
              <a:off x="5511" y="3002"/>
              <a:ext cx="96" cy="111"/>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1267" name="Rectangle 35"/>
            <p:cNvSpPr>
              <a:spLocks noChangeArrowheads="1"/>
            </p:cNvSpPr>
            <p:nvPr/>
          </p:nvSpPr>
          <p:spPr bwMode="auto">
            <a:xfrm>
              <a:off x="5265" y="3002"/>
              <a:ext cx="96" cy="111"/>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2" name="矩形 1"/>
          <p:cNvSpPr/>
          <p:nvPr/>
        </p:nvSpPr>
        <p:spPr>
          <a:xfrm>
            <a:off x="560512" y="4221088"/>
            <a:ext cx="9073008" cy="2123658"/>
          </a:xfrm>
          <a:prstGeom prst="rect">
            <a:avLst/>
          </a:prstGeom>
          <a:solidFill>
            <a:srgbClr val="66FFFF"/>
          </a:solidFill>
          <a:ln>
            <a:solidFill>
              <a:schemeClr val="tx1"/>
            </a:solidFill>
          </a:ln>
        </p:spPr>
        <p:txBody>
          <a:bodyPr wrap="square">
            <a:spAutoFit/>
          </a:bodyPr>
          <a:lstStyle/>
          <a:p>
            <a:pPr>
              <a:lnSpc>
                <a:spcPct val="110000"/>
              </a:lnSpc>
            </a:pPr>
            <a:r>
              <a:rPr lang="zh-CN" altLang="zh-CN" sz="2400" b="1" dirty="0">
                <a:solidFill>
                  <a:srgbClr val="000066"/>
                </a:solidFill>
                <a:latin typeface="+mn-lt"/>
                <a:ea typeface="黑体" pitchFamily="2" charset="-122"/>
              </a:rPr>
              <a:t>从二叉线索的根节点自顶向下的深度最多</a:t>
            </a:r>
            <a:r>
              <a:rPr lang="zh-CN" altLang="zh-CN" sz="2400" b="1" dirty="0" smtClean="0">
                <a:solidFill>
                  <a:srgbClr val="000066"/>
                </a:solidFill>
                <a:latin typeface="+mn-lt"/>
                <a:ea typeface="黑体" pitchFamily="2" charset="-122"/>
              </a:rPr>
              <a:t>有</a:t>
            </a:r>
            <a:r>
              <a:rPr lang="en-US" altLang="zh-CN" sz="2400" b="1" dirty="0" smtClean="0">
                <a:solidFill>
                  <a:srgbClr val="000066"/>
                </a:solidFill>
                <a:latin typeface="+mn-lt"/>
                <a:ea typeface="黑体" pitchFamily="2" charset="-122"/>
              </a:rPr>
              <a:t> 32 </a:t>
            </a:r>
            <a:r>
              <a:rPr lang="zh-CN" altLang="zh-CN" sz="2400" b="1" dirty="0" smtClean="0">
                <a:solidFill>
                  <a:srgbClr val="000066"/>
                </a:solidFill>
                <a:latin typeface="+mn-lt"/>
                <a:ea typeface="黑体" pitchFamily="2" charset="-122"/>
              </a:rPr>
              <a:t>层</a:t>
            </a:r>
            <a:r>
              <a:rPr lang="zh-CN" altLang="zh-CN" sz="2400" b="1" dirty="0">
                <a:solidFill>
                  <a:srgbClr val="000066"/>
                </a:solidFill>
                <a:latin typeface="+mn-lt"/>
                <a:ea typeface="黑体" pitchFamily="2" charset="-122"/>
              </a:rPr>
              <a:t>，每一层对应于</a:t>
            </a:r>
            <a:r>
              <a:rPr lang="en-US" altLang="zh-CN" sz="2400" b="1" dirty="0">
                <a:solidFill>
                  <a:srgbClr val="000066"/>
                </a:solidFill>
                <a:latin typeface="+mn-lt"/>
                <a:ea typeface="黑体" pitchFamily="2" charset="-122"/>
              </a:rPr>
              <a:t>IP</a:t>
            </a:r>
            <a:r>
              <a:rPr lang="zh-CN" altLang="zh-CN" sz="2400" b="1" dirty="0">
                <a:solidFill>
                  <a:srgbClr val="000066"/>
                </a:solidFill>
                <a:latin typeface="+mn-lt"/>
                <a:ea typeface="黑体" pitchFamily="2" charset="-122"/>
              </a:rPr>
              <a:t>地址中的一位。一个</a:t>
            </a:r>
            <a:r>
              <a:rPr lang="en-US" altLang="zh-CN" sz="2400" b="1" dirty="0">
                <a:solidFill>
                  <a:srgbClr val="000066"/>
                </a:solidFill>
                <a:latin typeface="+mn-lt"/>
                <a:ea typeface="黑体" pitchFamily="2" charset="-122"/>
              </a:rPr>
              <a:t>IP</a:t>
            </a:r>
            <a:r>
              <a:rPr lang="zh-CN" altLang="zh-CN" sz="2400" b="1" dirty="0">
                <a:solidFill>
                  <a:srgbClr val="000066"/>
                </a:solidFill>
                <a:latin typeface="+mn-lt"/>
                <a:ea typeface="黑体" pitchFamily="2" charset="-122"/>
              </a:rPr>
              <a:t>地址存入二叉线索的规则很简单。先检查</a:t>
            </a:r>
            <a:r>
              <a:rPr lang="en-US" altLang="zh-CN" sz="2400" b="1" dirty="0">
                <a:solidFill>
                  <a:srgbClr val="000066"/>
                </a:solidFill>
                <a:latin typeface="+mn-lt"/>
                <a:ea typeface="黑体" pitchFamily="2" charset="-122"/>
              </a:rPr>
              <a:t>IP</a:t>
            </a:r>
            <a:r>
              <a:rPr lang="zh-CN" altLang="zh-CN" sz="2400" b="1" dirty="0">
                <a:solidFill>
                  <a:srgbClr val="000066"/>
                </a:solidFill>
                <a:latin typeface="+mn-lt"/>
                <a:ea typeface="黑体" pitchFamily="2" charset="-122"/>
              </a:rPr>
              <a:t>地址左边的第一位，如</a:t>
            </a:r>
            <a:r>
              <a:rPr lang="zh-CN" altLang="zh-CN" sz="2400" b="1" dirty="0" smtClean="0">
                <a:solidFill>
                  <a:srgbClr val="000066"/>
                </a:solidFill>
                <a:latin typeface="+mn-lt"/>
                <a:ea typeface="黑体" pitchFamily="2" charset="-122"/>
              </a:rPr>
              <a:t>为</a:t>
            </a:r>
            <a:r>
              <a:rPr lang="en-US" altLang="zh-CN" sz="2400" b="1" dirty="0" smtClean="0">
                <a:solidFill>
                  <a:srgbClr val="000066"/>
                </a:solidFill>
                <a:latin typeface="+mn-lt"/>
                <a:ea typeface="黑体" pitchFamily="2" charset="-122"/>
              </a:rPr>
              <a:t> 0</a:t>
            </a:r>
            <a:r>
              <a:rPr lang="zh-CN" altLang="zh-CN" sz="2400" b="1" dirty="0">
                <a:solidFill>
                  <a:srgbClr val="000066"/>
                </a:solidFill>
                <a:latin typeface="+mn-lt"/>
                <a:ea typeface="黑体" pitchFamily="2" charset="-122"/>
              </a:rPr>
              <a:t>，则第一层的节点就在根节点的左下方；如</a:t>
            </a:r>
            <a:r>
              <a:rPr lang="zh-CN" altLang="zh-CN" sz="2400" b="1" dirty="0" smtClean="0">
                <a:solidFill>
                  <a:srgbClr val="000066"/>
                </a:solidFill>
                <a:latin typeface="+mn-lt"/>
                <a:ea typeface="黑体" pitchFamily="2" charset="-122"/>
              </a:rPr>
              <a:t>为</a:t>
            </a:r>
            <a:r>
              <a:rPr lang="en-US" altLang="zh-CN" sz="2400" b="1" dirty="0" smtClean="0">
                <a:solidFill>
                  <a:srgbClr val="000066"/>
                </a:solidFill>
                <a:latin typeface="+mn-lt"/>
                <a:ea typeface="黑体" pitchFamily="2" charset="-122"/>
              </a:rPr>
              <a:t> 1</a:t>
            </a:r>
            <a:r>
              <a:rPr lang="zh-CN" altLang="zh-CN" sz="2400" b="1" dirty="0">
                <a:solidFill>
                  <a:srgbClr val="000066"/>
                </a:solidFill>
                <a:latin typeface="+mn-lt"/>
                <a:ea typeface="黑体" pitchFamily="2" charset="-122"/>
              </a:rPr>
              <a:t>，则在右下方。然后再检查地址的第二位，构造出第二层的节点。依此类推，直到唯一前缀的最后一位。</a:t>
            </a:r>
            <a:endParaRPr lang="zh-CN" altLang="en-US" sz="2400" b="1" dirty="0">
              <a:solidFill>
                <a:srgbClr val="000066"/>
              </a:solidFill>
              <a:latin typeface="+mn-lt"/>
              <a:ea typeface="黑体" pitchFamily="2" charset="-122"/>
            </a:endParaRPr>
          </a:p>
        </p:txBody>
      </p:sp>
    </p:spTree>
    <p:extLst>
      <p:ext uri="{BB962C8B-B14F-4D97-AF65-F5344CB8AC3E}">
        <p14:creationId xmlns:p14="http://schemas.microsoft.com/office/powerpoint/2010/main" xmlns="" val="24473087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4.4  </a:t>
            </a:r>
            <a:r>
              <a:rPr lang="zh-CN" altLang="zh-CN" dirty="0"/>
              <a:t>网际控制报文</a:t>
            </a:r>
            <a:r>
              <a:rPr lang="zh-CN" altLang="zh-CN" dirty="0" smtClean="0"/>
              <a:t>协议</a:t>
            </a:r>
            <a:r>
              <a:rPr lang="en-US" altLang="zh-CN" dirty="0" smtClean="0"/>
              <a:t> ICMP</a:t>
            </a:r>
            <a:endParaRPr lang="zh-CN" altLang="en-US" dirty="0"/>
          </a:p>
        </p:txBody>
      </p:sp>
      <p:sp>
        <p:nvSpPr>
          <p:cNvPr id="931843" name="Rectangle 3"/>
          <p:cNvSpPr>
            <a:spLocks noGrp="1" noChangeArrowheads="1"/>
          </p:cNvSpPr>
          <p:nvPr>
            <p:ph idx="1"/>
          </p:nvPr>
        </p:nvSpPr>
        <p:spPr/>
        <p:txBody>
          <a:bodyPr/>
          <a:lstStyle/>
          <a:p>
            <a:r>
              <a:rPr lang="en-US" altLang="zh-CN" dirty="0"/>
              <a:t>4.4.1  </a:t>
            </a:r>
            <a:r>
              <a:rPr lang="en-US" altLang="zh-CN" dirty="0" smtClean="0"/>
              <a:t>ICMP </a:t>
            </a:r>
            <a:r>
              <a:rPr lang="zh-CN" altLang="zh-CN" dirty="0" smtClean="0"/>
              <a:t>报文</a:t>
            </a:r>
            <a:r>
              <a:rPr lang="zh-CN" altLang="zh-CN" dirty="0"/>
              <a:t>的种类</a:t>
            </a:r>
          </a:p>
          <a:p>
            <a:r>
              <a:rPr lang="en-US" altLang="zh-CN" dirty="0" smtClean="0"/>
              <a:t>4.4.2  ICMP </a:t>
            </a:r>
            <a:r>
              <a:rPr lang="zh-CN" altLang="zh-CN" dirty="0" smtClean="0"/>
              <a:t>的</a:t>
            </a:r>
            <a:r>
              <a:rPr lang="zh-CN" altLang="zh-CN" dirty="0"/>
              <a:t>应用</a:t>
            </a:r>
            <a:r>
              <a:rPr lang="zh-CN" altLang="zh-CN" dirty="0" smtClean="0"/>
              <a:t>举例</a:t>
            </a:r>
            <a:endParaRPr lang="zh-CN" altLang="zh-CN" dirty="0"/>
          </a:p>
        </p:txBody>
      </p:sp>
    </p:spTree>
    <p:extLst>
      <p:ext uri="{BB962C8B-B14F-4D97-AF65-F5344CB8AC3E}">
        <p14:creationId xmlns:p14="http://schemas.microsoft.com/office/powerpoint/2010/main" xmlns="" val="19996268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4.4  </a:t>
            </a:r>
            <a:r>
              <a:rPr lang="zh-CN" altLang="zh-CN" dirty="0"/>
              <a:t>网际控制报文</a:t>
            </a:r>
            <a:r>
              <a:rPr lang="zh-CN" altLang="zh-CN" dirty="0" smtClean="0"/>
              <a:t>协议</a:t>
            </a:r>
            <a:r>
              <a:rPr lang="en-US" altLang="zh-CN" dirty="0" smtClean="0"/>
              <a:t> ICMP</a:t>
            </a:r>
            <a:endParaRPr lang="zh-CN" altLang="en-US" dirty="0"/>
          </a:p>
        </p:txBody>
      </p:sp>
      <p:sp>
        <p:nvSpPr>
          <p:cNvPr id="931843" name="Rectangle 3"/>
          <p:cNvSpPr>
            <a:spLocks noGrp="1" noChangeArrowheads="1"/>
          </p:cNvSpPr>
          <p:nvPr>
            <p:ph idx="1"/>
          </p:nvPr>
        </p:nvSpPr>
        <p:spPr/>
        <p:txBody>
          <a:bodyPr/>
          <a:lstStyle/>
          <a:p>
            <a:r>
              <a:rPr lang="zh-CN" altLang="zh-CN" sz="2800" dirty="0"/>
              <a:t>为了更有效地</a:t>
            </a:r>
            <a:r>
              <a:rPr lang="zh-CN" altLang="zh-CN" sz="2800" dirty="0" smtClean="0"/>
              <a:t>转发</a:t>
            </a:r>
            <a:r>
              <a:rPr lang="en-US" altLang="zh-CN" sz="2800" dirty="0" smtClean="0"/>
              <a:t> IP </a:t>
            </a:r>
            <a:r>
              <a:rPr lang="zh-CN" altLang="zh-CN" sz="2800" dirty="0" smtClean="0"/>
              <a:t>数据报</a:t>
            </a:r>
            <a:r>
              <a:rPr lang="zh-CN" altLang="zh-CN" sz="2800" dirty="0"/>
              <a:t>和提高交付成功的机会，在网际层使用了网际控制报文</a:t>
            </a:r>
            <a:r>
              <a:rPr lang="zh-CN" altLang="zh-CN" sz="2800" dirty="0" smtClean="0"/>
              <a:t>协议</a:t>
            </a:r>
            <a:r>
              <a:rPr lang="en-US" altLang="zh-CN" sz="2800" dirty="0" smtClean="0"/>
              <a:t> ICMP </a:t>
            </a:r>
            <a:r>
              <a:rPr lang="en-US" altLang="zh-CN" sz="2800" dirty="0"/>
              <a:t>(Internet Control Message </a:t>
            </a:r>
            <a:r>
              <a:rPr lang="en-US" altLang="zh-CN" sz="2800" dirty="0" smtClean="0"/>
              <a:t>Protocol)</a:t>
            </a:r>
            <a:r>
              <a:rPr lang="zh-CN" altLang="zh-CN" sz="2800" dirty="0" smtClean="0"/>
              <a:t>。</a:t>
            </a:r>
            <a:endParaRPr lang="en-US" altLang="zh-CN" sz="2800" dirty="0" smtClean="0"/>
          </a:p>
          <a:p>
            <a:r>
              <a:rPr lang="en-US" altLang="zh-CN" sz="2800" dirty="0" smtClean="0"/>
              <a:t>ICMP </a:t>
            </a:r>
            <a:r>
              <a:rPr lang="zh-CN" altLang="zh-CN" sz="2800" dirty="0" smtClean="0"/>
              <a:t>是</a:t>
            </a:r>
            <a:r>
              <a:rPr lang="zh-CN" altLang="zh-CN" sz="2800" dirty="0"/>
              <a:t>互联网的标准协议</a:t>
            </a:r>
            <a:r>
              <a:rPr lang="zh-CN" altLang="zh-CN" sz="2800" dirty="0" smtClean="0"/>
              <a:t>。</a:t>
            </a:r>
            <a:endParaRPr lang="en-US" altLang="zh-CN" sz="2800" dirty="0" smtClean="0"/>
          </a:p>
          <a:p>
            <a:r>
              <a:rPr lang="en-US" altLang="zh-CN" sz="2800" dirty="0" smtClean="0"/>
              <a:t>ICMP </a:t>
            </a:r>
            <a:r>
              <a:rPr lang="zh-CN" altLang="zh-CN" sz="2800" dirty="0" smtClean="0"/>
              <a:t>允许</a:t>
            </a:r>
            <a:r>
              <a:rPr lang="zh-CN" altLang="zh-CN" sz="2800" dirty="0"/>
              <a:t>主机或路由器报告差错情况和提供有关异常情况的报告</a:t>
            </a:r>
            <a:r>
              <a:rPr lang="zh-CN" altLang="zh-CN" sz="2800" dirty="0" smtClean="0"/>
              <a:t>。</a:t>
            </a:r>
            <a:endParaRPr lang="en-US" altLang="zh-CN" sz="2800" dirty="0" smtClean="0"/>
          </a:p>
          <a:p>
            <a:r>
              <a:rPr lang="zh-CN" altLang="zh-CN" sz="2800" dirty="0" smtClean="0"/>
              <a:t>但</a:t>
            </a:r>
            <a:r>
              <a:rPr lang="en-US" altLang="zh-CN" sz="2800" dirty="0" smtClean="0"/>
              <a:t> ICMP </a:t>
            </a:r>
            <a:r>
              <a:rPr lang="zh-CN" altLang="zh-CN" sz="2800" dirty="0" smtClean="0"/>
              <a:t>不是</a:t>
            </a:r>
            <a:r>
              <a:rPr lang="zh-CN" altLang="zh-CN" sz="2800" dirty="0"/>
              <a:t>高层</a:t>
            </a:r>
            <a:r>
              <a:rPr lang="zh-CN" altLang="zh-CN" sz="2800" dirty="0" smtClean="0"/>
              <a:t>协议（看起来好像是高层协议，因为</a:t>
            </a:r>
            <a:r>
              <a:rPr lang="en-US" altLang="zh-CN" sz="2800" dirty="0" smtClean="0"/>
              <a:t> ICMP </a:t>
            </a:r>
            <a:r>
              <a:rPr lang="zh-CN" altLang="zh-CN" sz="2800" dirty="0" smtClean="0"/>
              <a:t>报文是装在</a:t>
            </a:r>
            <a:r>
              <a:rPr lang="en-US" altLang="zh-CN" sz="2800" dirty="0" smtClean="0"/>
              <a:t> IP </a:t>
            </a:r>
            <a:r>
              <a:rPr lang="zh-CN" altLang="zh-CN" sz="2800" dirty="0" smtClean="0"/>
              <a:t>数据报中，作为其中的数据部分），而是</a:t>
            </a:r>
            <a:r>
              <a:rPr lang="en-US" altLang="zh-CN" sz="2800" dirty="0" smtClean="0"/>
              <a:t> IP </a:t>
            </a:r>
            <a:r>
              <a:rPr lang="zh-CN" altLang="zh-CN" sz="2800" dirty="0" smtClean="0"/>
              <a:t>层</a:t>
            </a:r>
            <a:r>
              <a:rPr lang="zh-CN" altLang="zh-CN" sz="2800" dirty="0"/>
              <a:t>的协议。</a:t>
            </a:r>
            <a:endParaRPr lang="zh-CN" altLang="en-US" sz="2800" dirty="0">
              <a:solidFill>
                <a:srgbClr val="0000CC"/>
              </a:solidFill>
            </a:endParaRPr>
          </a:p>
        </p:txBody>
      </p:sp>
    </p:spTree>
    <p:extLst>
      <p:ext uri="{BB962C8B-B14F-4D97-AF65-F5344CB8AC3E}">
        <p14:creationId xmlns:p14="http://schemas.microsoft.com/office/powerpoint/2010/main" xmlns="" val="5559177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type="title"/>
          </p:nvPr>
        </p:nvSpPr>
        <p:spPr/>
        <p:txBody>
          <a:bodyPr/>
          <a:lstStyle/>
          <a:p>
            <a:pPr algn="ctr"/>
            <a:r>
              <a:rPr lang="en-US" altLang="zh-CN" dirty="0"/>
              <a:t>ICMP </a:t>
            </a:r>
            <a:r>
              <a:rPr lang="zh-CN" altLang="en-US" dirty="0"/>
              <a:t>报文的格式 </a:t>
            </a:r>
          </a:p>
        </p:txBody>
      </p:sp>
      <p:sp>
        <p:nvSpPr>
          <p:cNvPr id="538655" name="AutoShape 31"/>
          <p:cNvSpPr>
            <a:spLocks noChangeArrowheads="1"/>
          </p:cNvSpPr>
          <p:nvPr/>
        </p:nvSpPr>
        <p:spPr bwMode="auto">
          <a:xfrm rot="5400000">
            <a:off x="2246455" y="4542640"/>
            <a:ext cx="288925" cy="507338"/>
          </a:xfrm>
          <a:prstGeom prst="downArrow">
            <a:avLst>
              <a:gd name="adj1" fmla="val 47222"/>
              <a:gd name="adj2" fmla="val 83745"/>
            </a:avLst>
          </a:prstGeom>
          <a:solidFill>
            <a:srgbClr val="C00000"/>
          </a:solidFill>
          <a:ln w="9525">
            <a:solidFill>
              <a:schemeClr val="tx1"/>
            </a:solidFill>
            <a:miter lim="800000"/>
            <a:headEnd/>
            <a:tailEnd/>
          </a:ln>
          <a:effectLst/>
          <a:extLst/>
        </p:spPr>
        <p:txBody>
          <a:bodyPr vert="eaVert" wrap="none" anchor="ctr"/>
          <a:lstStyle/>
          <a:p>
            <a:endParaRPr lang="zh-CN" altLang="en-US" b="1">
              <a:solidFill>
                <a:srgbClr val="0000CC"/>
              </a:solidFill>
              <a:latin typeface="+mn-lt"/>
              <a:ea typeface="黑体" pitchFamily="2" charset="-122"/>
            </a:endParaRPr>
          </a:p>
        </p:txBody>
      </p:sp>
      <p:sp>
        <p:nvSpPr>
          <p:cNvPr id="538626" name="Rectangle 2"/>
          <p:cNvSpPr>
            <a:spLocks noChangeArrowheads="1"/>
          </p:cNvSpPr>
          <p:nvPr/>
        </p:nvSpPr>
        <p:spPr bwMode="auto">
          <a:xfrm>
            <a:off x="2615350" y="4618509"/>
            <a:ext cx="4602163" cy="3905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28" name="Rectangle 4"/>
          <p:cNvSpPr>
            <a:spLocks noChangeArrowheads="1"/>
          </p:cNvSpPr>
          <p:nvPr/>
        </p:nvSpPr>
        <p:spPr bwMode="auto">
          <a:xfrm>
            <a:off x="3870799" y="4642321"/>
            <a:ext cx="3326077" cy="366712"/>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29" name="Freeform 5"/>
          <p:cNvSpPr>
            <a:spLocks/>
          </p:cNvSpPr>
          <p:nvPr/>
        </p:nvSpPr>
        <p:spPr bwMode="auto">
          <a:xfrm>
            <a:off x="2641147" y="3397721"/>
            <a:ext cx="6081183" cy="468312"/>
          </a:xfrm>
          <a:custGeom>
            <a:avLst/>
            <a:gdLst>
              <a:gd name="T0" fmla="*/ 0 w 2790"/>
              <a:gd name="T1" fmla="*/ 6 h 279"/>
              <a:gd name="T2" fmla="*/ 561 w 2790"/>
              <a:gd name="T3" fmla="*/ 279 h 279"/>
              <a:gd name="T4" fmla="*/ 2100 w 2790"/>
              <a:gd name="T5" fmla="*/ 276 h 279"/>
              <a:gd name="T6" fmla="*/ 2790 w 2790"/>
              <a:gd name="T7" fmla="*/ 0 h 279"/>
              <a:gd name="T8" fmla="*/ 0 w 2790"/>
              <a:gd name="T9" fmla="*/ 6 h 279"/>
            </a:gdLst>
            <a:ahLst/>
            <a:cxnLst>
              <a:cxn ang="0">
                <a:pos x="T0" y="T1"/>
              </a:cxn>
              <a:cxn ang="0">
                <a:pos x="T2" y="T3"/>
              </a:cxn>
              <a:cxn ang="0">
                <a:pos x="T4" y="T5"/>
              </a:cxn>
              <a:cxn ang="0">
                <a:pos x="T6" y="T7"/>
              </a:cxn>
              <a:cxn ang="0">
                <a:pos x="T8" y="T9"/>
              </a:cxn>
            </a:cxnLst>
            <a:rect l="0" t="0" r="r" b="b"/>
            <a:pathLst>
              <a:path w="2790" h="279">
                <a:moveTo>
                  <a:pt x="0" y="6"/>
                </a:moveTo>
                <a:lnTo>
                  <a:pt x="561" y="279"/>
                </a:lnTo>
                <a:lnTo>
                  <a:pt x="2100" y="276"/>
                </a:lnTo>
                <a:lnTo>
                  <a:pt x="2790" y="0"/>
                </a:lnTo>
                <a:lnTo>
                  <a:pt x="0" y="6"/>
                </a:lnTo>
                <a:close/>
              </a:path>
            </a:pathLst>
          </a:custGeom>
          <a:gradFill flip="none" rotWithShape="1">
            <a:gsLst>
              <a:gs pos="0">
                <a:schemeClr val="bg1">
                  <a:lumMod val="65000"/>
                </a:schemeClr>
              </a:gs>
              <a:gs pos="100000">
                <a:srgbClr val="FFFF00"/>
              </a:gs>
            </a:gsLst>
            <a:lin ang="16200000" scaled="1"/>
            <a:tileRect/>
          </a:gradFill>
          <a:ln>
            <a:noFill/>
          </a:ln>
          <a:effectLst/>
        </p:spPr>
        <p:txBody>
          <a:bodyPr/>
          <a:lstStyle/>
          <a:p>
            <a:endParaRPr lang="zh-CN" altLang="en-US" b="1">
              <a:solidFill>
                <a:srgbClr val="0000CC"/>
              </a:solidFill>
              <a:latin typeface="+mn-lt"/>
              <a:ea typeface="黑体" pitchFamily="2" charset="-122"/>
            </a:endParaRPr>
          </a:p>
        </p:txBody>
      </p:sp>
      <p:sp>
        <p:nvSpPr>
          <p:cNvPr id="538630" name="Line 6"/>
          <p:cNvSpPr>
            <a:spLocks noChangeShapeType="1"/>
          </p:cNvSpPr>
          <p:nvPr/>
        </p:nvSpPr>
        <p:spPr bwMode="auto">
          <a:xfrm>
            <a:off x="2615350" y="5242396"/>
            <a:ext cx="460216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31" name="Text Box 7"/>
          <p:cNvSpPr txBox="1">
            <a:spLocks noChangeArrowheads="1"/>
          </p:cNvSpPr>
          <p:nvPr/>
        </p:nvSpPr>
        <p:spPr bwMode="auto">
          <a:xfrm>
            <a:off x="2721977" y="4615334"/>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首  部</a:t>
            </a:r>
          </a:p>
        </p:txBody>
      </p:sp>
      <p:sp>
        <p:nvSpPr>
          <p:cNvPr id="538632" name="Rectangle 8"/>
          <p:cNvSpPr>
            <a:spLocks noChangeArrowheads="1"/>
          </p:cNvSpPr>
          <p:nvPr/>
        </p:nvSpPr>
        <p:spPr bwMode="auto">
          <a:xfrm>
            <a:off x="3870798" y="3842221"/>
            <a:ext cx="3346715" cy="392112"/>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ICMP </a:t>
            </a:r>
            <a:r>
              <a:rPr kumimoji="1" lang="zh-CN" altLang="en-US" sz="2000" b="1">
                <a:solidFill>
                  <a:srgbClr val="0000CC"/>
                </a:solidFill>
                <a:latin typeface="+mn-lt"/>
                <a:ea typeface="黑体" pitchFamily="2" charset="-122"/>
              </a:rPr>
              <a:t>报文</a:t>
            </a:r>
          </a:p>
        </p:txBody>
      </p:sp>
      <p:sp>
        <p:nvSpPr>
          <p:cNvPr id="538633" name="Text Box 9"/>
          <p:cNvSpPr txBox="1">
            <a:spLocks noChangeArrowheads="1"/>
          </p:cNvSpPr>
          <p:nvPr/>
        </p:nvSpPr>
        <p:spPr bwMode="auto">
          <a:xfrm>
            <a:off x="2519042" y="148478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0</a:t>
            </a:r>
          </a:p>
        </p:txBody>
      </p:sp>
      <p:sp>
        <p:nvSpPr>
          <p:cNvPr id="538634" name="Line 10"/>
          <p:cNvSpPr>
            <a:spLocks noChangeShapeType="1"/>
          </p:cNvSpPr>
          <p:nvPr/>
        </p:nvSpPr>
        <p:spPr bwMode="auto">
          <a:xfrm>
            <a:off x="3870798" y="4618509"/>
            <a:ext cx="0" cy="3905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35" name="Text Box 11"/>
          <p:cNvSpPr txBox="1">
            <a:spLocks noChangeArrowheads="1"/>
          </p:cNvSpPr>
          <p:nvPr/>
        </p:nvSpPr>
        <p:spPr bwMode="auto">
          <a:xfrm>
            <a:off x="4553556" y="4615334"/>
            <a:ext cx="164019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  据  部  分</a:t>
            </a:r>
          </a:p>
        </p:txBody>
      </p:sp>
      <p:sp>
        <p:nvSpPr>
          <p:cNvPr id="538636" name="AutoShape 12"/>
          <p:cNvSpPr>
            <a:spLocks noChangeArrowheads="1"/>
          </p:cNvSpPr>
          <p:nvPr/>
        </p:nvSpPr>
        <p:spPr bwMode="auto">
          <a:xfrm>
            <a:off x="5334341" y="4234334"/>
            <a:ext cx="313002" cy="468313"/>
          </a:xfrm>
          <a:prstGeom prst="downArrow">
            <a:avLst>
              <a:gd name="adj1" fmla="val 47222"/>
              <a:gd name="adj2" fmla="val 8374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38637" name="Rectangle 13"/>
          <p:cNvSpPr>
            <a:spLocks noChangeArrowheads="1"/>
          </p:cNvSpPr>
          <p:nvPr/>
        </p:nvSpPr>
        <p:spPr bwMode="auto">
          <a:xfrm>
            <a:off x="2615350" y="1864197"/>
            <a:ext cx="6067425" cy="1563687"/>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38638" name="Line 14"/>
          <p:cNvSpPr>
            <a:spLocks noChangeShapeType="1"/>
          </p:cNvSpPr>
          <p:nvPr/>
        </p:nvSpPr>
        <p:spPr bwMode="auto">
          <a:xfrm rot="5400000" flipV="1">
            <a:off x="5649063" y="-809155"/>
            <a:ext cx="0" cy="60674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39" name="Line 15"/>
          <p:cNvSpPr>
            <a:spLocks noChangeShapeType="1"/>
          </p:cNvSpPr>
          <p:nvPr/>
        </p:nvSpPr>
        <p:spPr bwMode="auto">
          <a:xfrm flipV="1">
            <a:off x="4130486" y="1834034"/>
            <a:ext cx="0" cy="3905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40" name="Line 16"/>
          <p:cNvSpPr>
            <a:spLocks noChangeShapeType="1"/>
          </p:cNvSpPr>
          <p:nvPr/>
        </p:nvSpPr>
        <p:spPr bwMode="auto">
          <a:xfrm flipV="1">
            <a:off x="5647342" y="1834034"/>
            <a:ext cx="0" cy="3905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41" name="Line 17"/>
          <p:cNvSpPr>
            <a:spLocks noChangeShapeType="1"/>
          </p:cNvSpPr>
          <p:nvPr/>
        </p:nvSpPr>
        <p:spPr bwMode="auto">
          <a:xfrm flipV="1">
            <a:off x="5647342" y="1834034"/>
            <a:ext cx="0" cy="3905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42" name="Text Box 18"/>
          <p:cNvSpPr txBox="1">
            <a:spLocks noChangeArrowheads="1"/>
          </p:cNvSpPr>
          <p:nvPr/>
        </p:nvSpPr>
        <p:spPr bwMode="auto">
          <a:xfrm>
            <a:off x="6589788" y="1807047"/>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检验和</a:t>
            </a:r>
          </a:p>
        </p:txBody>
      </p:sp>
      <p:sp>
        <p:nvSpPr>
          <p:cNvPr id="538643" name="Text Box 19"/>
          <p:cNvSpPr txBox="1">
            <a:spLocks noChangeArrowheads="1"/>
          </p:cNvSpPr>
          <p:nvPr/>
        </p:nvSpPr>
        <p:spPr bwMode="auto">
          <a:xfrm>
            <a:off x="2928352" y="1807047"/>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类型</a:t>
            </a:r>
          </a:p>
        </p:txBody>
      </p:sp>
      <p:sp>
        <p:nvSpPr>
          <p:cNvPr id="538644" name="Text Box 20"/>
          <p:cNvSpPr txBox="1">
            <a:spLocks noChangeArrowheads="1"/>
          </p:cNvSpPr>
          <p:nvPr/>
        </p:nvSpPr>
        <p:spPr bwMode="auto">
          <a:xfrm>
            <a:off x="4531198" y="1807047"/>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代码</a:t>
            </a:r>
          </a:p>
        </p:txBody>
      </p:sp>
      <p:sp>
        <p:nvSpPr>
          <p:cNvPr id="538645" name="Text Box 21"/>
          <p:cNvSpPr txBox="1">
            <a:spLocks noChangeArrowheads="1"/>
          </p:cNvSpPr>
          <p:nvPr/>
        </p:nvSpPr>
        <p:spPr bwMode="auto">
          <a:xfrm>
            <a:off x="2868160" y="2203922"/>
            <a:ext cx="496642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（这 </a:t>
            </a:r>
            <a:r>
              <a:rPr kumimoji="1" lang="en-US" altLang="zh-CN" sz="2000" b="1">
                <a:solidFill>
                  <a:srgbClr val="0000CC"/>
                </a:solidFill>
                <a:latin typeface="+mn-lt"/>
                <a:ea typeface="黑体" pitchFamily="2" charset="-122"/>
              </a:rPr>
              <a:t>4 </a:t>
            </a:r>
            <a:r>
              <a:rPr kumimoji="1" lang="zh-CN" altLang="en-US" sz="2000" b="1">
                <a:solidFill>
                  <a:srgbClr val="0000CC"/>
                </a:solidFill>
                <a:latin typeface="+mn-lt"/>
                <a:ea typeface="黑体" pitchFamily="2" charset="-122"/>
              </a:rPr>
              <a:t>个字节取决于 </a:t>
            </a:r>
            <a:r>
              <a:rPr kumimoji="1" lang="en-US" altLang="zh-CN" sz="2000" b="1">
                <a:solidFill>
                  <a:srgbClr val="0000CC"/>
                </a:solidFill>
                <a:latin typeface="+mn-lt"/>
                <a:ea typeface="黑体" pitchFamily="2" charset="-122"/>
              </a:rPr>
              <a:t>ICMP </a:t>
            </a:r>
            <a:r>
              <a:rPr kumimoji="1" lang="zh-CN" altLang="en-US" sz="2000" b="1">
                <a:solidFill>
                  <a:srgbClr val="0000CC"/>
                </a:solidFill>
                <a:latin typeface="+mn-lt"/>
                <a:ea typeface="黑体" pitchFamily="2" charset="-122"/>
              </a:rPr>
              <a:t>报文的类型）</a:t>
            </a:r>
          </a:p>
        </p:txBody>
      </p:sp>
      <p:sp>
        <p:nvSpPr>
          <p:cNvPr id="538646" name="Text Box 22"/>
          <p:cNvSpPr txBox="1">
            <a:spLocks noChangeArrowheads="1"/>
          </p:cNvSpPr>
          <p:nvPr/>
        </p:nvSpPr>
        <p:spPr bwMode="auto">
          <a:xfrm>
            <a:off x="4015261" y="148478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8</a:t>
            </a:r>
          </a:p>
        </p:txBody>
      </p:sp>
      <p:sp>
        <p:nvSpPr>
          <p:cNvPr id="538647" name="Text Box 23"/>
          <p:cNvSpPr txBox="1">
            <a:spLocks noChangeArrowheads="1"/>
          </p:cNvSpPr>
          <p:nvPr/>
        </p:nvSpPr>
        <p:spPr bwMode="auto">
          <a:xfrm>
            <a:off x="5454726" y="1484784"/>
            <a:ext cx="470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16</a:t>
            </a:r>
          </a:p>
        </p:txBody>
      </p:sp>
      <p:sp>
        <p:nvSpPr>
          <p:cNvPr id="538648" name="Rectangle 24"/>
          <p:cNvSpPr>
            <a:spLocks noChangeArrowheads="1"/>
          </p:cNvSpPr>
          <p:nvPr/>
        </p:nvSpPr>
        <p:spPr bwMode="auto">
          <a:xfrm>
            <a:off x="4164882" y="5086821"/>
            <a:ext cx="1379273" cy="2857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49" name="Text Box 25"/>
          <p:cNvSpPr txBox="1">
            <a:spLocks noChangeArrowheads="1"/>
          </p:cNvSpPr>
          <p:nvPr/>
        </p:nvSpPr>
        <p:spPr bwMode="auto">
          <a:xfrm>
            <a:off x="8325059" y="1484784"/>
            <a:ext cx="470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31</a:t>
            </a:r>
          </a:p>
        </p:txBody>
      </p:sp>
      <p:sp>
        <p:nvSpPr>
          <p:cNvPr id="538650" name="Text Box 26"/>
          <p:cNvSpPr txBox="1">
            <a:spLocks noChangeArrowheads="1"/>
          </p:cNvSpPr>
          <p:nvPr/>
        </p:nvSpPr>
        <p:spPr bwMode="auto">
          <a:xfrm>
            <a:off x="4128767" y="5048722"/>
            <a:ext cx="126688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IP </a:t>
            </a:r>
            <a:r>
              <a:rPr kumimoji="1" lang="zh-CN" altLang="en-US" sz="2000" b="1" dirty="0">
                <a:solidFill>
                  <a:srgbClr val="0000CC"/>
                </a:solidFill>
                <a:latin typeface="+mn-lt"/>
                <a:ea typeface="黑体" pitchFamily="2" charset="-122"/>
              </a:rPr>
              <a:t>数据报</a:t>
            </a:r>
          </a:p>
        </p:txBody>
      </p:sp>
      <p:sp>
        <p:nvSpPr>
          <p:cNvPr id="538651" name="Line 27"/>
          <p:cNvSpPr>
            <a:spLocks noChangeShapeType="1"/>
          </p:cNvSpPr>
          <p:nvPr/>
        </p:nvSpPr>
        <p:spPr bwMode="auto">
          <a:xfrm rot="-5400000">
            <a:off x="5649063" y="-417041"/>
            <a:ext cx="0" cy="60674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52" name="Text Box 28"/>
          <p:cNvSpPr txBox="1">
            <a:spLocks noChangeArrowheads="1"/>
          </p:cNvSpPr>
          <p:nvPr/>
        </p:nvSpPr>
        <p:spPr bwMode="auto">
          <a:xfrm>
            <a:off x="629314" y="1627658"/>
            <a:ext cx="15007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a:solidFill>
                  <a:srgbClr val="0000CC"/>
                </a:solidFill>
                <a:latin typeface="+mn-lt"/>
                <a:ea typeface="黑体" pitchFamily="2" charset="-122"/>
              </a:rPr>
              <a:t>前 </a:t>
            </a:r>
            <a:r>
              <a:rPr kumimoji="1" lang="en-US" altLang="zh-CN" sz="2000" b="1">
                <a:solidFill>
                  <a:srgbClr val="0000CC"/>
                </a:solidFill>
                <a:latin typeface="+mn-lt"/>
                <a:ea typeface="黑体" pitchFamily="2" charset="-122"/>
              </a:rPr>
              <a:t>4 </a:t>
            </a:r>
            <a:r>
              <a:rPr kumimoji="1" lang="zh-CN" altLang="en-US" sz="2000" b="1">
                <a:solidFill>
                  <a:srgbClr val="0000CC"/>
                </a:solidFill>
                <a:latin typeface="+mn-lt"/>
                <a:ea typeface="黑体" pitchFamily="2" charset="-122"/>
              </a:rPr>
              <a:t>个字节</a:t>
            </a:r>
          </a:p>
          <a:p>
            <a:pPr algn="ctr">
              <a:lnSpc>
                <a:spcPct val="90000"/>
              </a:lnSpc>
            </a:pPr>
            <a:r>
              <a:rPr kumimoji="1" lang="zh-CN" altLang="en-US" sz="2000" b="1">
                <a:solidFill>
                  <a:srgbClr val="0000CC"/>
                </a:solidFill>
                <a:latin typeface="+mn-lt"/>
                <a:ea typeface="黑体" pitchFamily="2" charset="-122"/>
              </a:rPr>
              <a:t>都是一样的</a:t>
            </a:r>
          </a:p>
        </p:txBody>
      </p:sp>
      <p:sp>
        <p:nvSpPr>
          <p:cNvPr id="538653" name="Text Box 29"/>
          <p:cNvSpPr txBox="1">
            <a:spLocks noChangeArrowheads="1"/>
          </p:cNvSpPr>
          <p:nvPr/>
        </p:nvSpPr>
        <p:spPr bwMode="auto">
          <a:xfrm>
            <a:off x="3249953" y="2815109"/>
            <a:ext cx="448250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ICMP </a:t>
            </a:r>
            <a:r>
              <a:rPr kumimoji="1" lang="zh-CN" altLang="en-US" sz="2000" b="1">
                <a:solidFill>
                  <a:srgbClr val="0000CC"/>
                </a:solidFill>
                <a:latin typeface="+mn-lt"/>
                <a:ea typeface="黑体" pitchFamily="2" charset="-122"/>
              </a:rPr>
              <a:t>的数据部分（长度取决于类型）</a:t>
            </a:r>
          </a:p>
        </p:txBody>
      </p:sp>
      <p:sp>
        <p:nvSpPr>
          <p:cNvPr id="538654" name="Line 30"/>
          <p:cNvSpPr>
            <a:spLocks noChangeShapeType="1"/>
          </p:cNvSpPr>
          <p:nvPr/>
        </p:nvSpPr>
        <p:spPr bwMode="auto">
          <a:xfrm>
            <a:off x="2090813" y="1989608"/>
            <a:ext cx="524537"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Tree>
    <p:extLst>
      <p:ext uri="{BB962C8B-B14F-4D97-AF65-F5344CB8AC3E}">
        <p14:creationId xmlns:p14="http://schemas.microsoft.com/office/powerpoint/2010/main" xmlns="" val="1310404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500"/>
                                  </p:stCondLst>
                                  <p:childTnLst>
                                    <p:anim calcmode="discrete" valueType="str">
                                      <p:cBhvr>
                                        <p:cTn id="6" dur="1000" fill="hold"/>
                                        <p:tgtEl>
                                          <p:spTgt spid="538652"/>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500"/>
                                  </p:stCondLst>
                                  <p:childTnLst>
                                    <p:anim calcmode="discrete" valueType="str">
                                      <p:cBhvr>
                                        <p:cTn id="8" dur="1000" fill="hold"/>
                                        <p:tgtEl>
                                          <p:spTgt spid="538654"/>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500"/>
                                  </p:stCondLst>
                                  <p:childTnLst>
                                    <p:anim calcmode="discrete" valueType="str">
                                      <p:cBhvr>
                                        <p:cTn id="10" dur="1000" fill="hold"/>
                                        <p:tgtEl>
                                          <p:spTgt spid="538643"/>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500"/>
                                  </p:stCondLst>
                                  <p:childTnLst>
                                    <p:anim calcmode="discrete" valueType="str">
                                      <p:cBhvr>
                                        <p:cTn id="12" dur="1000" fill="hold"/>
                                        <p:tgtEl>
                                          <p:spTgt spid="538644"/>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500"/>
                                  </p:stCondLst>
                                  <p:childTnLst>
                                    <p:anim calcmode="discrete" valueType="str">
                                      <p:cBhvr>
                                        <p:cTn id="14" dur="1000" fill="hold"/>
                                        <p:tgtEl>
                                          <p:spTgt spid="53864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42" grpId="0"/>
      <p:bldP spid="538643" grpId="0"/>
      <p:bldP spid="538644" grpId="0"/>
      <p:bldP spid="538652" grpId="0"/>
      <p:bldP spid="53865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ltLang="zh-CN" dirty="0"/>
              <a:t>4.4.1  ICMP </a:t>
            </a:r>
            <a:r>
              <a:rPr lang="zh-CN" altLang="en-US" dirty="0"/>
              <a:t>报文</a:t>
            </a:r>
            <a:r>
              <a:rPr lang="zh-CN" altLang="en-US" dirty="0" smtClean="0"/>
              <a:t>的类型</a:t>
            </a:r>
            <a:endParaRPr lang="zh-CN" altLang="en-US" dirty="0"/>
          </a:p>
        </p:txBody>
      </p:sp>
      <p:sp>
        <p:nvSpPr>
          <p:cNvPr id="539651" name="Rectangle 3"/>
          <p:cNvSpPr>
            <a:spLocks noGrp="1" noChangeArrowheads="1"/>
          </p:cNvSpPr>
          <p:nvPr>
            <p:ph idx="1"/>
          </p:nvPr>
        </p:nvSpPr>
        <p:spPr/>
        <p:txBody>
          <a:bodyPr/>
          <a:lstStyle/>
          <a:p>
            <a:pPr algn="just"/>
            <a:r>
              <a:rPr lang="en-US" altLang="zh-CN" dirty="0"/>
              <a:t>ICMP </a:t>
            </a:r>
            <a:r>
              <a:rPr lang="zh-CN" altLang="en-US" dirty="0"/>
              <a:t>报</a:t>
            </a:r>
            <a:r>
              <a:rPr lang="zh-CN" altLang="en-US" dirty="0" smtClean="0"/>
              <a:t>文有三在类，即 </a:t>
            </a:r>
            <a:endParaRPr lang="en-US" altLang="zh-CN" dirty="0" smtClean="0"/>
          </a:p>
          <a:p>
            <a:pPr lvl="1" algn="just"/>
            <a:r>
              <a:rPr lang="en-US" altLang="zh-CN" dirty="0" smtClean="0"/>
              <a:t>ICMP </a:t>
            </a:r>
            <a:r>
              <a:rPr lang="zh-CN" altLang="en-US" dirty="0">
                <a:solidFill>
                  <a:srgbClr val="FF0000"/>
                </a:solidFill>
              </a:rPr>
              <a:t>差错报告报</a:t>
            </a:r>
            <a:r>
              <a:rPr lang="zh-CN" altLang="en-US" dirty="0" smtClean="0">
                <a:solidFill>
                  <a:srgbClr val="FF0000"/>
                </a:solidFill>
              </a:rPr>
              <a:t>文</a:t>
            </a:r>
            <a:endParaRPr lang="en-US" altLang="zh-CN" dirty="0" smtClean="0"/>
          </a:p>
          <a:p>
            <a:pPr lvl="1" algn="just"/>
            <a:r>
              <a:rPr lang="en-US" altLang="zh-CN" dirty="0" smtClean="0"/>
              <a:t>ICMP </a:t>
            </a:r>
            <a:r>
              <a:rPr lang="zh-CN" altLang="en-US" dirty="0" smtClean="0">
                <a:solidFill>
                  <a:srgbClr val="FF0000"/>
                </a:solidFill>
              </a:rPr>
              <a:t>控制报</a:t>
            </a:r>
            <a:r>
              <a:rPr lang="zh-CN" altLang="en-US" dirty="0" smtClean="0">
                <a:solidFill>
                  <a:srgbClr val="FF0000"/>
                </a:solidFill>
              </a:rPr>
              <a:t>文</a:t>
            </a:r>
            <a:endParaRPr lang="en-US" altLang="zh-CN" dirty="0" smtClean="0"/>
          </a:p>
          <a:p>
            <a:pPr lvl="1" algn="just"/>
            <a:r>
              <a:rPr lang="zh-CN" altLang="en-US" dirty="0" smtClean="0"/>
              <a:t> </a:t>
            </a:r>
            <a:r>
              <a:rPr lang="en-US" altLang="zh-CN" dirty="0"/>
              <a:t>ICMP </a:t>
            </a:r>
            <a:r>
              <a:rPr lang="zh-CN" altLang="en-US" dirty="0">
                <a:solidFill>
                  <a:srgbClr val="FF0000"/>
                </a:solidFill>
              </a:rPr>
              <a:t>询问报</a:t>
            </a:r>
            <a:r>
              <a:rPr lang="zh-CN" altLang="en-US" dirty="0" smtClean="0">
                <a:solidFill>
                  <a:srgbClr val="FF0000"/>
                </a:solidFill>
              </a:rPr>
              <a:t>文</a:t>
            </a:r>
            <a:endParaRPr lang="zh-CN" altLang="en-US" dirty="0"/>
          </a:p>
          <a:p>
            <a:pPr algn="just"/>
            <a:r>
              <a:rPr lang="en-US" altLang="zh-CN" dirty="0"/>
              <a:t>ICMP </a:t>
            </a:r>
            <a:r>
              <a:rPr lang="zh-CN" altLang="en-US" dirty="0"/>
              <a:t>报文的前 </a:t>
            </a:r>
            <a:r>
              <a:rPr lang="en-US" altLang="zh-CN" dirty="0"/>
              <a:t>4 </a:t>
            </a:r>
            <a:r>
              <a:rPr lang="zh-CN" altLang="en-US" dirty="0"/>
              <a:t>个字节是统一的格式，共有三个字段：即</a:t>
            </a:r>
            <a:r>
              <a:rPr lang="zh-CN" altLang="en-US" dirty="0">
                <a:solidFill>
                  <a:srgbClr val="FF0000"/>
                </a:solidFill>
              </a:rPr>
              <a:t>类型、代码</a:t>
            </a:r>
            <a:r>
              <a:rPr lang="zh-CN" altLang="en-US" dirty="0"/>
              <a:t>和</a:t>
            </a:r>
            <a:r>
              <a:rPr lang="zh-CN" altLang="en-US" dirty="0">
                <a:solidFill>
                  <a:srgbClr val="FF0000"/>
                </a:solidFill>
              </a:rPr>
              <a:t>检验和。</a:t>
            </a:r>
            <a:r>
              <a:rPr lang="zh-CN" altLang="en-US" dirty="0"/>
              <a:t>接着的 </a:t>
            </a:r>
            <a:r>
              <a:rPr lang="en-US" altLang="zh-CN" dirty="0"/>
              <a:t>4 </a:t>
            </a:r>
            <a:r>
              <a:rPr lang="zh-CN" altLang="en-US" dirty="0"/>
              <a:t>个字节的内容与 </a:t>
            </a:r>
            <a:r>
              <a:rPr lang="en-US" altLang="zh-CN" dirty="0"/>
              <a:t>ICMP </a:t>
            </a:r>
            <a:r>
              <a:rPr lang="zh-CN" altLang="en-US" dirty="0"/>
              <a:t>的类型有关。 </a:t>
            </a:r>
          </a:p>
        </p:txBody>
      </p:sp>
    </p:spTree>
    <p:extLst>
      <p:ext uri="{BB962C8B-B14F-4D97-AF65-F5344CB8AC3E}">
        <p14:creationId xmlns:p14="http://schemas.microsoft.com/office/powerpoint/2010/main" xmlns="" val="1359399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9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pPr algn="ctr"/>
            <a:r>
              <a:rPr lang="en-US" altLang="zh-CN" dirty="0"/>
              <a:t>ICMP </a:t>
            </a:r>
            <a:r>
              <a:rPr lang="zh-CN" altLang="en-US" dirty="0"/>
              <a:t>差错报告报文共有 </a:t>
            </a:r>
            <a:r>
              <a:rPr lang="en-US" altLang="zh-CN" dirty="0" smtClean="0"/>
              <a:t>3</a:t>
            </a:r>
            <a:r>
              <a:rPr lang="zh-CN" altLang="en-US" dirty="0" smtClean="0"/>
              <a:t>种 </a:t>
            </a:r>
            <a:endParaRPr lang="zh-CN" altLang="en-US" dirty="0"/>
          </a:p>
        </p:txBody>
      </p:sp>
      <p:sp>
        <p:nvSpPr>
          <p:cNvPr id="540675" name="Rectangle 3"/>
          <p:cNvSpPr>
            <a:spLocks noGrp="1" noChangeArrowheads="1"/>
          </p:cNvSpPr>
          <p:nvPr>
            <p:ph idx="1"/>
          </p:nvPr>
        </p:nvSpPr>
        <p:spPr/>
        <p:txBody>
          <a:bodyPr/>
          <a:lstStyle/>
          <a:p>
            <a:pPr algn="just"/>
            <a:r>
              <a:rPr lang="zh-CN" altLang="en-US" dirty="0"/>
              <a:t>终点不可达 </a:t>
            </a:r>
            <a:r>
              <a:rPr lang="zh-CN" altLang="en-US" dirty="0" smtClean="0"/>
              <a:t>（类型为“</a:t>
            </a:r>
            <a:r>
              <a:rPr lang="en-US" altLang="zh-CN" dirty="0" smtClean="0"/>
              <a:t>3</a:t>
            </a:r>
            <a:r>
              <a:rPr lang="zh-CN" altLang="en-US" dirty="0" smtClean="0"/>
              <a:t>”）</a:t>
            </a:r>
            <a:endParaRPr lang="en-US" altLang="zh-CN" dirty="0" smtClean="0"/>
          </a:p>
          <a:p>
            <a:pPr lvl="1"/>
            <a:r>
              <a:rPr lang="zh-CN" altLang="en-US" dirty="0" smtClean="0"/>
              <a:t>代码</a:t>
            </a:r>
            <a:r>
              <a:rPr lang="en-US" altLang="zh-CN" dirty="0" smtClean="0"/>
              <a:t>0</a:t>
            </a:r>
            <a:r>
              <a:rPr lang="zh-CN" altLang="en-US" dirty="0" smtClean="0"/>
              <a:t>：</a:t>
            </a:r>
            <a:r>
              <a:rPr lang="en-US" altLang="zh-CN" dirty="0" smtClean="0"/>
              <a:t>Network </a:t>
            </a:r>
            <a:r>
              <a:rPr lang="en-US" altLang="zh-CN" dirty="0" smtClean="0"/>
              <a:t>Unreachable——</a:t>
            </a:r>
            <a:r>
              <a:rPr lang="zh-CN" altLang="zh-CN" dirty="0" smtClean="0"/>
              <a:t>网络不可达</a:t>
            </a:r>
          </a:p>
          <a:p>
            <a:pPr lvl="1"/>
            <a:r>
              <a:rPr lang="zh-CN" altLang="en-US" dirty="0" smtClean="0"/>
              <a:t>代码</a:t>
            </a:r>
            <a:r>
              <a:rPr lang="en-US" altLang="zh-CN" dirty="0" smtClean="0"/>
              <a:t>1</a:t>
            </a:r>
            <a:r>
              <a:rPr lang="zh-CN" altLang="en-US" dirty="0" smtClean="0"/>
              <a:t>：</a:t>
            </a:r>
            <a:r>
              <a:rPr lang="en-US" altLang="zh-CN" dirty="0" smtClean="0"/>
              <a:t>Host </a:t>
            </a:r>
            <a:r>
              <a:rPr lang="en-US" altLang="zh-CN" dirty="0" smtClean="0"/>
              <a:t>Unreachable——</a:t>
            </a:r>
            <a:r>
              <a:rPr lang="zh-CN" altLang="zh-CN" dirty="0" smtClean="0"/>
              <a:t>主机不可达</a:t>
            </a:r>
          </a:p>
          <a:p>
            <a:pPr lvl="1"/>
            <a:r>
              <a:rPr lang="zh-CN" altLang="en-US" dirty="0" smtClean="0"/>
              <a:t>代码</a:t>
            </a:r>
            <a:r>
              <a:rPr lang="en-US" altLang="zh-CN" dirty="0" smtClean="0"/>
              <a:t>2</a:t>
            </a:r>
            <a:r>
              <a:rPr lang="zh-CN" altLang="en-US" dirty="0" smtClean="0"/>
              <a:t>：</a:t>
            </a:r>
            <a:r>
              <a:rPr lang="en-US" altLang="zh-CN" dirty="0" smtClean="0"/>
              <a:t>Protocol </a:t>
            </a:r>
            <a:r>
              <a:rPr lang="en-US" altLang="zh-CN" dirty="0" smtClean="0"/>
              <a:t>Unreachable——</a:t>
            </a:r>
            <a:r>
              <a:rPr lang="zh-CN" altLang="zh-CN" dirty="0" smtClean="0"/>
              <a:t>协议不可达</a:t>
            </a:r>
          </a:p>
          <a:p>
            <a:pPr lvl="1"/>
            <a:r>
              <a:rPr lang="zh-CN" altLang="en-US" dirty="0" smtClean="0"/>
              <a:t>代码</a:t>
            </a:r>
            <a:r>
              <a:rPr lang="en-US" altLang="zh-CN" dirty="0" smtClean="0"/>
              <a:t>3</a:t>
            </a:r>
            <a:r>
              <a:rPr lang="zh-CN" altLang="en-US" dirty="0" smtClean="0"/>
              <a:t>：</a:t>
            </a:r>
            <a:r>
              <a:rPr lang="en-US" altLang="zh-CN" dirty="0" smtClean="0"/>
              <a:t>Port </a:t>
            </a:r>
            <a:r>
              <a:rPr lang="en-US" altLang="zh-CN" dirty="0" smtClean="0"/>
              <a:t>Unreachable——</a:t>
            </a:r>
            <a:r>
              <a:rPr lang="zh-CN" altLang="zh-CN" dirty="0" smtClean="0"/>
              <a:t>端口不可达</a:t>
            </a:r>
          </a:p>
          <a:p>
            <a:pPr lvl="1"/>
            <a:r>
              <a:rPr lang="zh-CN" altLang="en-US" dirty="0" smtClean="0"/>
              <a:t>代码</a:t>
            </a:r>
            <a:r>
              <a:rPr lang="en-US" altLang="zh-CN" dirty="0" smtClean="0"/>
              <a:t>4</a:t>
            </a:r>
            <a:r>
              <a:rPr lang="zh-CN" altLang="en-US" dirty="0" smtClean="0"/>
              <a:t>：</a:t>
            </a:r>
            <a:r>
              <a:rPr lang="en-US" altLang="zh-CN" dirty="0" smtClean="0"/>
              <a:t>Fragmentation </a:t>
            </a:r>
            <a:r>
              <a:rPr lang="en-US" altLang="zh-CN" dirty="0" smtClean="0"/>
              <a:t>needed but no </a:t>
            </a:r>
            <a:r>
              <a:rPr lang="en-US" altLang="zh-CN" dirty="0" err="1" smtClean="0"/>
              <a:t>frag</a:t>
            </a:r>
            <a:r>
              <a:rPr lang="en-US" altLang="zh-CN" dirty="0" smtClean="0"/>
              <a:t>. bit set——</a:t>
            </a:r>
            <a:r>
              <a:rPr lang="zh-CN" altLang="zh-CN" dirty="0" smtClean="0"/>
              <a:t>需要进行分片但设置不分片比</a:t>
            </a:r>
            <a:r>
              <a:rPr lang="zh-CN" altLang="zh-CN" dirty="0" smtClean="0"/>
              <a:t>特</a:t>
            </a:r>
            <a:endParaRPr lang="en-US" altLang="zh-CN" dirty="0" smtClean="0"/>
          </a:p>
          <a:p>
            <a:pPr lvl="1"/>
            <a:r>
              <a:rPr lang="en-US" altLang="zh-CN" dirty="0" smtClean="0"/>
              <a:t>……</a:t>
            </a:r>
          </a:p>
          <a:p>
            <a:pPr lvl="1"/>
            <a:r>
              <a:rPr lang="zh-CN" altLang="en-US" dirty="0" smtClean="0"/>
              <a:t>代</a:t>
            </a:r>
            <a:r>
              <a:rPr lang="zh-CN" altLang="en-US" dirty="0" smtClean="0"/>
              <a:t>码</a:t>
            </a:r>
            <a:r>
              <a:rPr lang="en-US" altLang="zh-CN" dirty="0" smtClean="0"/>
              <a:t>15</a:t>
            </a:r>
            <a:r>
              <a:rPr lang="zh-CN" altLang="en-US" dirty="0" smtClean="0"/>
              <a:t>：</a:t>
            </a:r>
            <a:endParaRPr lang="en-US" altLang="zh-CN" dirty="0" smtClean="0"/>
          </a:p>
        </p:txBody>
      </p:sp>
    </p:spTree>
    <p:extLst>
      <p:ext uri="{BB962C8B-B14F-4D97-AF65-F5344CB8AC3E}">
        <p14:creationId xmlns:p14="http://schemas.microsoft.com/office/powerpoint/2010/main" xmlns="" val="3524008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5098256"/>
          </a:xfrm>
          <a:prstGeom prst="rect">
            <a:avLst/>
          </a:prstGeom>
          <a:noFill/>
        </p:spPr>
        <p:txBody>
          <a:bodyPr vert="horz" wrap="square" rtlCol="0" anchor="ctr" anchorCtr="0">
            <a:noAutofit/>
          </a:bodyPr>
          <a:lstStyle/>
          <a:p>
            <a:r>
              <a:rPr lang="zh-CN" altLang="en-US" sz="2800" dirty="0" smtClean="0"/>
              <a:t>一个</a:t>
            </a:r>
            <a:r>
              <a:rPr lang="en-US" altLang="zh-CN" sz="2800" dirty="0" smtClean="0"/>
              <a:t>3200bit</a:t>
            </a:r>
            <a:r>
              <a:rPr lang="zh-CN" altLang="en-US" sz="2800" dirty="0" smtClean="0"/>
              <a:t>长的</a:t>
            </a:r>
            <a:r>
              <a:rPr lang="en-US" altLang="zh-CN" sz="2800" dirty="0" smtClean="0"/>
              <a:t>TCP</a:t>
            </a:r>
            <a:r>
              <a:rPr lang="zh-CN" altLang="en-US" sz="2800" dirty="0" smtClean="0"/>
              <a:t>报文传到</a:t>
            </a:r>
            <a:r>
              <a:rPr lang="en-US" altLang="zh-CN" sz="2800" dirty="0" smtClean="0"/>
              <a:t>IP</a:t>
            </a:r>
            <a:r>
              <a:rPr lang="zh-CN" altLang="en-US" sz="2800" dirty="0" smtClean="0"/>
              <a:t>层，加上</a:t>
            </a:r>
            <a:r>
              <a:rPr lang="en-US" altLang="zh-CN" sz="2800" dirty="0" smtClean="0"/>
              <a:t>160bit</a:t>
            </a:r>
            <a:r>
              <a:rPr lang="zh-CN" altLang="en-US" sz="2800" dirty="0" smtClean="0"/>
              <a:t>的首部后成为数据报。下面的互联网由两个局域网通过路由器连接起来。但第二个局域网所能传送的最长数据帧中的数据部分只有</a:t>
            </a:r>
            <a:r>
              <a:rPr lang="en-US" altLang="zh-CN" sz="2800" dirty="0" smtClean="0"/>
              <a:t>1200bit</a:t>
            </a:r>
            <a:r>
              <a:rPr lang="zh-CN" altLang="en-US" sz="2800" dirty="0" smtClean="0"/>
              <a:t>。因此数据报在路由器必须进行分片。试问需要分成几个片？</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1]</a:t>
            </a:r>
            <a:r>
              <a:rPr lang="en-US" altLang="zh-CN" sz="2800" dirty="0" smtClean="0">
                <a:solidFill>
                  <a:srgbClr val="000000"/>
                </a:solidFill>
              </a:rPr>
              <a:t> </a:t>
            </a:r>
            <a:r>
              <a:rPr lang="zh-CN" altLang="en-US" sz="2800" dirty="0" smtClean="0"/>
              <a:t>第二个局域网向其上层要传送多少比特的数据？</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2]</a:t>
            </a:r>
            <a:r>
              <a:rPr lang="en-US" altLang="zh-CN" sz="2800" dirty="0" smtClean="0">
                <a:solidFill>
                  <a:srgbClr val="000000"/>
                </a:solidFill>
              </a:rPr>
              <a:t> </a:t>
            </a:r>
            <a:endParaRPr lang="zh-CN" altLang="en-US" sz="2800" dirty="0" smtClean="0">
              <a:solidFill>
                <a:srgbClr val="000000"/>
              </a:solidFill>
            </a:endParaRPr>
          </a:p>
        </p:txBody>
      </p:sp>
      <p:sp>
        <p:nvSpPr>
          <p:cNvPr id="6" name="圆角矩形 5"/>
          <p:cNvSpPr/>
          <p:nvPr>
            <p:custDataLst>
              <p:tags r:id="rId3"/>
            </p:custDataLst>
          </p:nvPr>
        </p:nvSpPr>
        <p:spPr bwMode="auto">
          <a:xfrm>
            <a:off x="6686550" y="6215062"/>
            <a:ext cx="1671638"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作答</a:t>
            </a:r>
          </a:p>
        </p:txBody>
      </p:sp>
      <p:sp>
        <p:nvSpPr>
          <p:cNvPr id="12" name="矩形 11"/>
          <p:cNvSpPr/>
          <p:nvPr>
            <p:custDataLst>
              <p:tags r:id="rId4"/>
            </p:custDataLst>
          </p:nvPr>
        </p:nvSpPr>
        <p:spPr bwMode="auto">
          <a:xfrm>
            <a:off x="0" y="5849304"/>
            <a:ext cx="9906000" cy="365759"/>
          </a:xfrm>
          <a:prstGeom prst="rect">
            <a:avLst/>
          </a:prstGeom>
          <a:solidFill>
            <a:srgbClr val="FBFAE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noAutofit/>
          </a:bodyPr>
          <a:lstStyle/>
          <a:p>
            <a:pPr eaLnBrk="0" fontAlgn="base" hangingPunct="0">
              <a:spcBef>
                <a:spcPct val="0"/>
              </a:spcBef>
              <a:spcAft>
                <a:spcPct val="0"/>
              </a:spcAft>
            </a:pPr>
            <a:r>
              <a:rPr kumimoji="0" lang="zh-CN" altLang="en-US" sz="1200" b="0" i="0" u="none" strike="noStrike" cap="none" normalizeH="0" baseline="0" smtClean="0">
                <a:ln>
                  <a:noFill/>
                </a:ln>
                <a:solidFill>
                  <a:srgbClr val="F84F41"/>
                </a:solidFill>
                <a:effectLst/>
                <a:latin typeface="Microsoft Yahei"/>
                <a:ea typeface="Microsoft Yahei"/>
                <a:sym typeface="Microsoft Yahei"/>
              </a:rPr>
              <a:t>正常使用填空题需</a:t>
            </a:r>
            <a:r>
              <a:rPr kumimoji="0" lang="en-US" altLang="zh-CN" sz="1200" b="0" i="0" u="none" strike="noStrike" cap="none" normalizeH="0" baseline="0" smtClean="0">
                <a:ln>
                  <a:noFill/>
                </a:ln>
                <a:solidFill>
                  <a:srgbClr val="F84F41"/>
                </a:solidFill>
                <a:effectLst/>
                <a:latin typeface="Microsoft Yahei"/>
                <a:ea typeface="Microsoft Yahei"/>
                <a:sym typeface="Microsoft Yahei"/>
              </a:rPr>
              <a:t>3.0</a:t>
            </a:r>
            <a:r>
              <a:rPr kumimoji="0" lang="zh-CN" altLang="en-US" sz="1200" b="0" i="0" u="none" strike="noStrike" cap="none" normalizeH="0" baseline="0" smtClean="0">
                <a:ln>
                  <a:noFill/>
                </a:ln>
                <a:solidFill>
                  <a:srgbClr val="F84F41"/>
                </a:solidFill>
                <a:effectLst/>
                <a:latin typeface="Microsoft Yahei"/>
                <a:ea typeface="Microsoft Yahei"/>
                <a:sym typeface="Microsoft Yahei"/>
              </a:rPr>
              <a:t>以上版本雨课堂</a:t>
            </a:r>
          </a:p>
        </p:txBody>
      </p:sp>
      <p:sp>
        <p:nvSpPr>
          <p:cNvPr id="14" name="矩形 13"/>
          <p:cNvSpPr/>
          <p:nvPr>
            <p:custDataLst>
              <p:tags r:id="rId5"/>
            </p:custDataLst>
          </p:nvPr>
        </p:nvSpPr>
        <p:spPr bwMode="auto">
          <a:xfrm>
            <a:off x="10287000" y="0"/>
            <a:ext cx="3840479"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FFFFFF"/>
              </a:solidFill>
              <a:effectLst/>
              <a:latin typeface="Arial" charset="0"/>
            </a:endParaRPr>
          </a:p>
        </p:txBody>
      </p:sp>
      <p:sp>
        <p:nvSpPr>
          <p:cNvPr id="19" name="TextBox 18"/>
          <p:cNvSpPr txBox="1"/>
          <p:nvPr>
            <p:custDataLst>
              <p:tags r:id="rId6"/>
            </p:custDataLst>
          </p:nvPr>
        </p:nvSpPr>
        <p:spPr>
          <a:xfrm>
            <a:off x="10415059" y="6326833"/>
            <a:ext cx="3967902" cy="461665"/>
          </a:xfrm>
          <a:prstGeom prst="rect">
            <a:avLst/>
          </a:prstGeom>
          <a:solidFill>
            <a:srgbClr val="FBFAEF"/>
          </a:solidFill>
          <a:ln w="12700">
            <a:noFill/>
          </a:ln>
        </p:spPr>
        <p:txBody>
          <a:bodyPr vert="horz" rtlCol="0" anchor="ctr">
            <a:spAutoFit/>
          </a:bodyPr>
          <a:lstStyle/>
          <a:p>
            <a:r>
              <a:rPr lang="zh-CN" altLang="en-US" sz="1200" smtClean="0">
                <a:solidFill>
                  <a:srgbClr val="F84F41"/>
                </a:solidFill>
                <a:latin typeface="Microsoft Yahei"/>
                <a:ea typeface="Microsoft Yahei"/>
                <a:sym typeface="Microsoft Yahei"/>
              </a:rPr>
              <a:t>可为此题添加文本、图片、公式等解析，且需将内容全部放在本区域内。正常使用需</a:t>
            </a:r>
            <a:r>
              <a:rPr lang="en-US" altLang="zh-CN" sz="1200" smtClean="0">
                <a:solidFill>
                  <a:srgbClr val="F84F41"/>
                </a:solidFill>
                <a:latin typeface="Microsoft Yahei"/>
                <a:ea typeface="Microsoft Yahei"/>
                <a:sym typeface="Microsoft Yahei"/>
              </a:rPr>
              <a:t>3.0</a:t>
            </a:r>
            <a:r>
              <a:rPr lang="zh-CN" altLang="en-US" sz="1200" smtClean="0">
                <a:solidFill>
                  <a:srgbClr val="F84F41"/>
                </a:solidFill>
                <a:latin typeface="Microsoft Yahei"/>
                <a:ea typeface="Microsoft Yahei"/>
                <a:sym typeface="Microsoft Yahei"/>
              </a:rPr>
              <a:t>以上版本</a:t>
            </a:r>
            <a:endParaRPr lang="zh-CN" altLang="en-US" sz="1200">
              <a:solidFill>
                <a:srgbClr val="F84F41"/>
              </a:solidFill>
              <a:latin typeface="Microsoft Yahei"/>
              <a:ea typeface="Microsoft Yahei"/>
              <a:sym typeface="Microsoft Yahei"/>
            </a:endParaRPr>
          </a:p>
        </p:txBody>
      </p:sp>
      <p:sp>
        <p:nvSpPr>
          <p:cNvPr id="20" name="TextBox 19"/>
          <p:cNvSpPr txBox="1"/>
          <p:nvPr>
            <p:custDataLst>
              <p:tags r:id="rId7"/>
            </p:custDataLst>
          </p:nvPr>
        </p:nvSpPr>
        <p:spPr>
          <a:xfrm>
            <a:off x="10668000" y="1270000"/>
            <a:ext cx="3840479" cy="1631216"/>
          </a:xfrm>
          <a:prstGeom prst="rect">
            <a:avLst/>
          </a:prstGeom>
          <a:noFill/>
        </p:spPr>
        <p:txBody>
          <a:bodyPr vert="horz" wrap="square" rtlCol="0" anchor="t" anchorCtr="0">
            <a:spAutoFit/>
          </a:bodyPr>
          <a:lstStyle/>
          <a:p>
            <a:r>
              <a:rPr lang="zh-CN" altLang="en-US" sz="2000" dirty="0" smtClean="0">
                <a:solidFill>
                  <a:srgbClr val="000000"/>
                </a:solidFill>
                <a:latin typeface="Microsoft Yahei"/>
                <a:ea typeface="Microsoft Yahei"/>
                <a:sym typeface="Microsoft Yahei"/>
              </a:rPr>
              <a:t>每个</a:t>
            </a:r>
            <a:r>
              <a:rPr lang="en-US" altLang="zh-CN" sz="2000" dirty="0" smtClean="0">
                <a:solidFill>
                  <a:srgbClr val="000000"/>
                </a:solidFill>
                <a:latin typeface="Microsoft Yahei"/>
                <a:ea typeface="Microsoft Yahei"/>
                <a:sym typeface="Microsoft Yahei"/>
              </a:rPr>
              <a:t>IP</a:t>
            </a:r>
            <a:r>
              <a:rPr lang="zh-CN" altLang="en-US" sz="2000" dirty="0" smtClean="0">
                <a:solidFill>
                  <a:srgbClr val="000000"/>
                </a:solidFill>
                <a:latin typeface="Microsoft Yahei"/>
                <a:ea typeface="Microsoft Yahei"/>
                <a:sym typeface="Microsoft Yahei"/>
              </a:rPr>
              <a:t>数据报片，只能携带</a:t>
            </a:r>
            <a:r>
              <a:rPr lang="en-US" altLang="zh-CN" sz="2000" dirty="0" smtClean="0">
                <a:solidFill>
                  <a:srgbClr val="000000"/>
                </a:solidFill>
                <a:latin typeface="Microsoft Yahei"/>
                <a:ea typeface="Microsoft Yahei"/>
                <a:sym typeface="Microsoft Yahei"/>
              </a:rPr>
              <a:t>1040bitTCP</a:t>
            </a:r>
            <a:r>
              <a:rPr lang="zh-CN" altLang="en-US" sz="2000" dirty="0" smtClean="0">
                <a:solidFill>
                  <a:srgbClr val="000000"/>
                </a:solidFill>
                <a:latin typeface="Microsoft Yahei"/>
                <a:ea typeface="Microsoft Yahei"/>
                <a:sym typeface="Microsoft Yahei"/>
              </a:rPr>
              <a:t>报文数据，</a:t>
            </a:r>
            <a:endParaRPr lang="en-US" altLang="zh-CN" sz="2000" dirty="0" smtClean="0">
              <a:solidFill>
                <a:srgbClr val="000000"/>
              </a:solidFill>
              <a:latin typeface="Microsoft Yahei"/>
              <a:ea typeface="Microsoft Yahei"/>
              <a:sym typeface="Microsoft Yahei"/>
            </a:endParaRPr>
          </a:p>
          <a:p>
            <a:r>
              <a:rPr lang="zh-CN" altLang="en-US" sz="2000" dirty="0" smtClean="0">
                <a:solidFill>
                  <a:srgbClr val="000000"/>
                </a:solidFill>
                <a:latin typeface="Microsoft Yahei"/>
                <a:ea typeface="Microsoft Yahei"/>
                <a:sym typeface="Microsoft Yahei"/>
              </a:rPr>
              <a:t>所以，需要分成</a:t>
            </a:r>
            <a:r>
              <a:rPr lang="en-US" altLang="zh-CN" sz="2000" dirty="0" smtClean="0">
                <a:solidFill>
                  <a:srgbClr val="000000"/>
                </a:solidFill>
                <a:latin typeface="Microsoft Yahei"/>
                <a:ea typeface="Microsoft Yahei"/>
                <a:sym typeface="Microsoft Yahei"/>
              </a:rPr>
              <a:t>4</a:t>
            </a:r>
            <a:r>
              <a:rPr lang="zh-CN" altLang="en-US" sz="2000" dirty="0" smtClean="0">
                <a:solidFill>
                  <a:srgbClr val="000000"/>
                </a:solidFill>
                <a:latin typeface="Microsoft Yahei"/>
                <a:ea typeface="Microsoft Yahei"/>
                <a:sym typeface="Microsoft Yahei"/>
              </a:rPr>
              <a:t>个片，</a:t>
            </a:r>
            <a:endParaRPr lang="en-US" altLang="zh-CN" sz="2000" dirty="0" smtClean="0">
              <a:solidFill>
                <a:srgbClr val="000000"/>
              </a:solidFill>
              <a:latin typeface="Microsoft Yahei"/>
              <a:ea typeface="Microsoft Yahei"/>
              <a:sym typeface="Microsoft Yahei"/>
            </a:endParaRPr>
          </a:p>
          <a:p>
            <a:r>
              <a:rPr lang="zh-CN" altLang="en-US" sz="2000" dirty="0" smtClean="0">
                <a:solidFill>
                  <a:srgbClr val="000000"/>
                </a:solidFill>
                <a:latin typeface="Microsoft Yahei"/>
                <a:ea typeface="Microsoft Yahei"/>
                <a:sym typeface="Microsoft Yahei"/>
              </a:rPr>
              <a:t>要传送</a:t>
            </a:r>
            <a:r>
              <a:rPr lang="en-US" altLang="zh-CN" sz="2000" dirty="0" smtClean="0">
                <a:solidFill>
                  <a:srgbClr val="000000"/>
                </a:solidFill>
                <a:latin typeface="Microsoft Yahei"/>
                <a:ea typeface="Microsoft Yahei"/>
                <a:sym typeface="Microsoft Yahei"/>
              </a:rPr>
              <a:t>3200+4×160=3840bit</a:t>
            </a:r>
            <a:r>
              <a:rPr lang="zh-CN" altLang="en-US" sz="2000" dirty="0" smtClean="0">
                <a:solidFill>
                  <a:srgbClr val="000000"/>
                </a:solidFill>
                <a:latin typeface="Microsoft Yahei"/>
                <a:ea typeface="Microsoft Yahei"/>
                <a:sym typeface="Microsoft Yahei"/>
              </a:rPr>
              <a:t>数据</a:t>
            </a:r>
            <a:endParaRPr lang="zh-CN" altLang="en-US" sz="2000" dirty="0">
              <a:solidFill>
                <a:srgbClr val="000000"/>
              </a:solidFill>
              <a:latin typeface="Microsoft Yahei"/>
              <a:ea typeface="Microsoft Yahei"/>
              <a:sym typeface="Microsoft Yahei"/>
            </a:endParaRPr>
          </a:p>
        </p:txBody>
      </p:sp>
      <p:grpSp>
        <p:nvGrpSpPr>
          <p:cNvPr id="2" name="组合 17"/>
          <p:cNvGrpSpPr/>
          <p:nvPr>
            <p:custDataLst>
              <p:tags r:id="rId8"/>
            </p:custDataLst>
          </p:nvPr>
        </p:nvGrpSpPr>
        <p:grpSpPr>
          <a:xfrm>
            <a:off x="10332509" y="0"/>
            <a:ext cx="4133003" cy="647700"/>
            <a:chOff x="9537700" y="0"/>
            <a:chExt cx="3815080" cy="647700"/>
          </a:xfrm>
        </p:grpSpPr>
        <p:sp>
          <p:nvSpPr>
            <p:cNvPr id="15" name="RemarkBack"/>
            <p:cNvSpPr/>
            <p:nvPr>
              <p:custDataLst>
                <p:tags r:id="rId27"/>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RemarkBlock"/>
            <p:cNvSpPr/>
            <p:nvPr>
              <p:custDataLst>
                <p:tags r:id="rId28"/>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RemarkTitleText"/>
            <p:cNvSpPr txBox="1"/>
            <p:nvPr>
              <p:custDataLst>
                <p:tags r:id="rId29"/>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grpSp>
        <p:nvGrpSpPr>
          <p:cNvPr id="11" name="组合 23"/>
          <p:cNvGrpSpPr/>
          <p:nvPr>
            <p:custDataLst>
              <p:tags r:id="rId9"/>
            </p:custDataLst>
          </p:nvPr>
        </p:nvGrpSpPr>
        <p:grpSpPr>
          <a:xfrm>
            <a:off x="10332509" y="0"/>
            <a:ext cx="4133003" cy="647700"/>
            <a:chOff x="9537700" y="0"/>
            <a:chExt cx="3815080" cy="647700"/>
          </a:xfrm>
        </p:grpSpPr>
        <p:sp>
          <p:nvSpPr>
            <p:cNvPr id="21" name="RemarkBack"/>
            <p:cNvSpPr/>
            <p:nvPr>
              <p:custDataLst>
                <p:tags r:id="rId24"/>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2" name="RemarkBlock"/>
            <p:cNvSpPr/>
            <p:nvPr>
              <p:custDataLst>
                <p:tags r:id="rId25"/>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3" name="RemarkTitleText"/>
            <p:cNvSpPr txBox="1"/>
            <p:nvPr>
              <p:custDataLst>
                <p:tags r:id="rId26"/>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grpSp>
        <p:nvGrpSpPr>
          <p:cNvPr id="28" name="组合 27"/>
          <p:cNvGrpSpPr/>
          <p:nvPr>
            <p:custDataLst>
              <p:tags r:id="rId10"/>
            </p:custDataLst>
          </p:nvPr>
        </p:nvGrpSpPr>
        <p:grpSpPr>
          <a:xfrm>
            <a:off x="10299700" y="0"/>
            <a:ext cx="3815078" cy="647700"/>
            <a:chOff x="10299700" y="0"/>
            <a:chExt cx="3815078" cy="647700"/>
          </a:xfrm>
        </p:grpSpPr>
        <p:sp>
          <p:nvSpPr>
            <p:cNvPr id="25" name="RemarkBack"/>
            <p:cNvSpPr/>
            <p:nvPr>
              <p:custDataLst>
                <p:tags r:id="rId21"/>
              </p:custDataLst>
            </p:nvPr>
          </p:nvSpPr>
          <p:spPr bwMode="auto">
            <a:xfrm>
              <a:off x="10299700" y="12700"/>
              <a:ext cx="3815078"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6" name="RemarkBlock"/>
            <p:cNvSpPr/>
            <p:nvPr>
              <p:custDataLst>
                <p:tags r:id="rId22"/>
              </p:custDataLst>
            </p:nvPr>
          </p:nvSpPr>
          <p:spPr bwMode="auto">
            <a:xfrm>
              <a:off x="10299700" y="1270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7" name="RemarkTitleText"/>
            <p:cNvSpPr txBox="1"/>
            <p:nvPr>
              <p:custDataLst>
                <p:tags r:id="rId23"/>
              </p:custDataLst>
            </p:nvPr>
          </p:nvSpPr>
          <p:spPr>
            <a:xfrm>
              <a:off x="10541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grpSp>
        <p:nvGrpSpPr>
          <p:cNvPr id="3" name="组合 10"/>
          <p:cNvGrpSpPr/>
          <p:nvPr>
            <p:custDataLst>
              <p:tags r:id="rId11"/>
            </p:custDataLst>
          </p:nvPr>
        </p:nvGrpSpPr>
        <p:grpSpPr>
          <a:xfrm>
            <a:off x="0" y="0"/>
            <a:ext cx="9906000" cy="635000"/>
            <a:chOff x="0" y="0"/>
            <a:chExt cx="9144000" cy="635000"/>
          </a:xfrm>
        </p:grpSpPr>
        <p:sp>
          <p:nvSpPr>
            <p:cNvPr id="7" name="TitleBackground"/>
            <p:cNvSpPr/>
            <p:nvPr>
              <p:custDataLst>
                <p:tags r:id="rId1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ColorBlock"/>
            <p:cNvSpPr/>
            <p:nvPr>
              <p:custDataLst>
                <p:tags r:id="rId1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TypeText"/>
            <p:cNvSpPr txBox="1"/>
            <p:nvPr>
              <p:custDataLst>
                <p:tags r:id="rId19"/>
              </p:custDataLst>
            </p:nvPr>
          </p:nvSpPr>
          <p:spPr>
            <a:xfrm>
              <a:off x="234462"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20"/>
              </p:custDataLst>
            </p:nvPr>
          </p:nvSpPr>
          <p:spPr>
            <a:xfrm>
              <a:off x="1408528"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grpSp>
        <p:nvGrpSpPr>
          <p:cNvPr id="32" name="组合 31"/>
          <p:cNvGrpSpPr/>
          <p:nvPr>
            <p:custDataLst>
              <p:tags r:id="rId12"/>
            </p:custDataLst>
          </p:nvPr>
        </p:nvGrpSpPr>
        <p:grpSpPr>
          <a:xfrm>
            <a:off x="10299700" y="0"/>
            <a:ext cx="3815078" cy="647700"/>
            <a:chOff x="10299700" y="0"/>
            <a:chExt cx="3815078" cy="647700"/>
          </a:xfrm>
        </p:grpSpPr>
        <p:sp>
          <p:nvSpPr>
            <p:cNvPr id="29" name="RemarkBack"/>
            <p:cNvSpPr/>
            <p:nvPr>
              <p:custDataLst>
                <p:tags r:id="rId14"/>
              </p:custDataLst>
            </p:nvPr>
          </p:nvSpPr>
          <p:spPr bwMode="auto">
            <a:xfrm>
              <a:off x="10299700" y="12700"/>
              <a:ext cx="3815078"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30" name="RemarkBlock"/>
            <p:cNvSpPr/>
            <p:nvPr>
              <p:custDataLst>
                <p:tags r:id="rId15"/>
              </p:custDataLst>
            </p:nvPr>
          </p:nvSpPr>
          <p:spPr bwMode="auto">
            <a:xfrm>
              <a:off x="10299700" y="1270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31" name="RemarkTitleText"/>
            <p:cNvSpPr txBox="1"/>
            <p:nvPr>
              <p:custDataLst>
                <p:tags r:id="rId16"/>
              </p:custDataLst>
            </p:nvPr>
          </p:nvSpPr>
          <p:spPr>
            <a:xfrm>
              <a:off x="10541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pic>
        <p:nvPicPr>
          <p:cNvPr id="24" name="图片 23" descr="tmpF5B2.tmp"/>
          <p:cNvPicPr>
            <a:picLocks/>
          </p:cNvPicPr>
          <p:nvPr>
            <p:custDataLst>
              <p:tags r:id="rId13"/>
            </p:custDataLst>
          </p:nvPr>
        </p:nvPicPr>
        <p:blipFill>
          <a:blip r:embed="rId31"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pPr algn="ctr"/>
            <a:r>
              <a:rPr lang="en-US" altLang="zh-CN" dirty="0"/>
              <a:t>ICMP </a:t>
            </a:r>
            <a:r>
              <a:rPr lang="zh-CN" altLang="en-US" dirty="0"/>
              <a:t>差错报告报文共有 </a:t>
            </a:r>
            <a:r>
              <a:rPr lang="en-US" altLang="zh-CN" dirty="0" smtClean="0"/>
              <a:t>3</a:t>
            </a:r>
            <a:r>
              <a:rPr lang="zh-CN" altLang="en-US" dirty="0" smtClean="0"/>
              <a:t>种 </a:t>
            </a:r>
            <a:endParaRPr lang="zh-CN" altLang="en-US" dirty="0"/>
          </a:p>
        </p:txBody>
      </p:sp>
      <p:sp>
        <p:nvSpPr>
          <p:cNvPr id="540675" name="Rectangle 3"/>
          <p:cNvSpPr>
            <a:spLocks noGrp="1" noChangeArrowheads="1"/>
          </p:cNvSpPr>
          <p:nvPr>
            <p:ph idx="1"/>
          </p:nvPr>
        </p:nvSpPr>
        <p:spPr/>
        <p:txBody>
          <a:bodyPr/>
          <a:lstStyle/>
          <a:p>
            <a:pPr algn="just"/>
            <a:r>
              <a:rPr lang="zh-CN" altLang="en-US" dirty="0" smtClean="0"/>
              <a:t>时</a:t>
            </a:r>
            <a:r>
              <a:rPr lang="zh-CN" altLang="en-US" dirty="0" smtClean="0"/>
              <a:t>间</a:t>
            </a:r>
            <a:r>
              <a:rPr lang="zh-CN" altLang="en-US" dirty="0"/>
              <a:t>超过 </a:t>
            </a:r>
            <a:r>
              <a:rPr lang="en-US" altLang="zh-CN" dirty="0" smtClean="0"/>
              <a:t>(</a:t>
            </a:r>
            <a:r>
              <a:rPr lang="zh-CN" altLang="en-US" dirty="0" smtClean="0"/>
              <a:t>类型为“</a:t>
            </a:r>
            <a:r>
              <a:rPr lang="en-US" altLang="zh-CN" dirty="0" smtClean="0"/>
              <a:t>11</a:t>
            </a:r>
            <a:r>
              <a:rPr lang="zh-CN" altLang="en-US" dirty="0" smtClean="0"/>
              <a:t>”）</a:t>
            </a:r>
            <a:endParaRPr lang="en-US" altLang="zh-CN" dirty="0" smtClean="0"/>
          </a:p>
          <a:p>
            <a:pPr lvl="1"/>
            <a:r>
              <a:rPr lang="zh-CN" altLang="en-US" dirty="0" smtClean="0"/>
              <a:t>代码</a:t>
            </a:r>
            <a:r>
              <a:rPr lang="en-US" altLang="zh-CN" dirty="0" smtClean="0"/>
              <a:t>0</a:t>
            </a:r>
            <a:r>
              <a:rPr lang="zh-CN" altLang="en-US" dirty="0" smtClean="0"/>
              <a:t>：</a:t>
            </a:r>
            <a:r>
              <a:rPr lang="en-US" altLang="zh-CN" dirty="0" smtClean="0"/>
              <a:t>TTL </a:t>
            </a:r>
            <a:r>
              <a:rPr lang="en-US" altLang="zh-CN" dirty="0" smtClean="0"/>
              <a:t>equals 0 during transit——</a:t>
            </a:r>
            <a:r>
              <a:rPr lang="zh-CN" altLang="zh-CN" dirty="0" smtClean="0"/>
              <a:t>传输期间生存时间为</a:t>
            </a:r>
            <a:r>
              <a:rPr lang="en-US" altLang="zh-CN" dirty="0" smtClean="0"/>
              <a:t>0</a:t>
            </a:r>
            <a:endParaRPr lang="zh-CN" altLang="zh-CN" dirty="0" smtClean="0"/>
          </a:p>
          <a:p>
            <a:pPr lvl="1"/>
            <a:r>
              <a:rPr lang="zh-CN" altLang="en-US" dirty="0" smtClean="0"/>
              <a:t>代码</a:t>
            </a:r>
            <a:r>
              <a:rPr lang="en-US" altLang="zh-CN" dirty="0" smtClean="0"/>
              <a:t>1</a:t>
            </a:r>
            <a:r>
              <a:rPr lang="zh-CN" altLang="en-US" dirty="0" smtClean="0"/>
              <a:t>：</a:t>
            </a:r>
            <a:r>
              <a:rPr lang="en-US" altLang="zh-CN" dirty="0" smtClean="0"/>
              <a:t>TTL </a:t>
            </a:r>
            <a:r>
              <a:rPr lang="en-US" altLang="zh-CN" dirty="0" smtClean="0"/>
              <a:t>equals 0 during reassembly——</a:t>
            </a:r>
            <a:r>
              <a:rPr lang="zh-CN" altLang="zh-CN" dirty="0" smtClean="0"/>
              <a:t>在数据报组装期间生存时间为</a:t>
            </a:r>
            <a:r>
              <a:rPr lang="en-US" altLang="zh-CN" dirty="0" smtClean="0"/>
              <a:t>0</a:t>
            </a:r>
            <a:endParaRPr lang="zh-CN" altLang="zh-CN" dirty="0" smtClean="0"/>
          </a:p>
          <a:p>
            <a:r>
              <a:rPr lang="zh-CN" altLang="en-US" dirty="0" smtClean="0"/>
              <a:t>参数问题 </a:t>
            </a:r>
            <a:r>
              <a:rPr lang="zh-CN" altLang="en-US" dirty="0" smtClean="0"/>
              <a:t>（类型为“</a:t>
            </a:r>
            <a:r>
              <a:rPr lang="en-US" altLang="zh-CN" dirty="0" smtClean="0"/>
              <a:t>12</a:t>
            </a:r>
            <a:r>
              <a:rPr lang="zh-CN" altLang="en-US" dirty="0" smtClean="0"/>
              <a:t>”）</a:t>
            </a:r>
            <a:endParaRPr lang="zh-CN" altLang="zh-CN" dirty="0" smtClean="0"/>
          </a:p>
          <a:p>
            <a:pPr lvl="1"/>
            <a:r>
              <a:rPr lang="zh-CN" altLang="en-US" dirty="0" smtClean="0"/>
              <a:t>代码</a:t>
            </a:r>
            <a:r>
              <a:rPr lang="en-US" altLang="zh-CN" dirty="0" smtClean="0"/>
              <a:t>0</a:t>
            </a:r>
            <a:r>
              <a:rPr lang="zh-CN" altLang="en-US" dirty="0" smtClean="0"/>
              <a:t>：</a:t>
            </a:r>
            <a:r>
              <a:rPr lang="en-US" altLang="zh-CN" dirty="0" smtClean="0"/>
              <a:t>IP </a:t>
            </a:r>
            <a:r>
              <a:rPr lang="en-US" altLang="zh-CN" dirty="0" smtClean="0"/>
              <a:t>header bad (catchall error)——</a:t>
            </a:r>
            <a:r>
              <a:rPr lang="zh-CN" altLang="zh-CN" dirty="0" smtClean="0"/>
              <a:t>坏的</a:t>
            </a:r>
            <a:r>
              <a:rPr lang="en-US" altLang="zh-CN" dirty="0" smtClean="0"/>
              <a:t>IP</a:t>
            </a:r>
            <a:r>
              <a:rPr lang="zh-CN" altLang="zh-CN" dirty="0" smtClean="0"/>
              <a:t>首部（包括各种差错）</a:t>
            </a:r>
          </a:p>
          <a:p>
            <a:pPr lvl="1"/>
            <a:r>
              <a:rPr lang="zh-CN" altLang="en-US" dirty="0" smtClean="0"/>
              <a:t>代码</a:t>
            </a:r>
            <a:r>
              <a:rPr lang="en-US" altLang="zh-CN" dirty="0" smtClean="0"/>
              <a:t>1</a:t>
            </a:r>
            <a:r>
              <a:rPr lang="zh-CN" altLang="en-US" dirty="0" smtClean="0"/>
              <a:t>：</a:t>
            </a:r>
            <a:r>
              <a:rPr lang="en-US" altLang="zh-CN" dirty="0" smtClean="0"/>
              <a:t>Required </a:t>
            </a:r>
            <a:r>
              <a:rPr lang="en-US" altLang="zh-CN" dirty="0" smtClean="0"/>
              <a:t>options missing——</a:t>
            </a:r>
            <a:r>
              <a:rPr lang="zh-CN" altLang="zh-CN" dirty="0" smtClean="0"/>
              <a:t>缺少必需的选</a:t>
            </a:r>
            <a:r>
              <a:rPr lang="zh-CN" altLang="zh-CN" dirty="0" smtClean="0"/>
              <a:t>项</a:t>
            </a:r>
            <a:endParaRPr lang="zh-CN" altLang="zh-CN" dirty="0" smtClean="0"/>
          </a:p>
        </p:txBody>
      </p:sp>
    </p:spTree>
    <p:extLst>
      <p:ext uri="{BB962C8B-B14F-4D97-AF65-F5344CB8AC3E}">
        <p14:creationId xmlns:p14="http://schemas.microsoft.com/office/powerpoint/2010/main" xmlns="" val="3524008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0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0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0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0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0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9" name="Rectangle 3"/>
          <p:cNvSpPr>
            <a:spLocks noGrp="1" noChangeArrowheads="1"/>
          </p:cNvSpPr>
          <p:nvPr>
            <p:ph type="title"/>
          </p:nvPr>
        </p:nvSpPr>
        <p:spPr>
          <a:xfrm>
            <a:off x="495300" y="188640"/>
            <a:ext cx="8634164" cy="792088"/>
          </a:xfrm>
        </p:spPr>
        <p:txBody>
          <a:bodyPr/>
          <a:lstStyle/>
          <a:p>
            <a:pPr algn="ctr"/>
            <a:r>
              <a:rPr lang="en-US" altLang="zh-CN" sz="3600" dirty="0"/>
              <a:t>ICMP </a:t>
            </a:r>
            <a:r>
              <a:rPr lang="zh-CN" altLang="en-US" sz="3600" dirty="0"/>
              <a:t>差错报告报文的数据字段的内容 </a:t>
            </a:r>
          </a:p>
        </p:txBody>
      </p:sp>
      <p:sp>
        <p:nvSpPr>
          <p:cNvPr id="541698" name="Rectangle 2"/>
          <p:cNvSpPr>
            <a:spLocks noChangeArrowheads="1"/>
          </p:cNvSpPr>
          <p:nvPr/>
        </p:nvSpPr>
        <p:spPr bwMode="auto">
          <a:xfrm>
            <a:off x="662260" y="4195216"/>
            <a:ext cx="4531651" cy="5969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00" name="Rectangle 4"/>
          <p:cNvSpPr>
            <a:spLocks noChangeArrowheads="1"/>
          </p:cNvSpPr>
          <p:nvPr/>
        </p:nvSpPr>
        <p:spPr bwMode="auto">
          <a:xfrm>
            <a:off x="209954" y="2610375"/>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b="1">
              <a:solidFill>
                <a:srgbClr val="0000CC"/>
              </a:solidFill>
              <a:latin typeface="+mn-lt"/>
              <a:ea typeface="黑体" pitchFamily="2" charset="-122"/>
            </a:endParaRPr>
          </a:p>
        </p:txBody>
      </p:sp>
      <p:sp>
        <p:nvSpPr>
          <p:cNvPr id="541701" name="Rectangle 5"/>
          <p:cNvSpPr>
            <a:spLocks noChangeArrowheads="1"/>
          </p:cNvSpPr>
          <p:nvPr/>
        </p:nvSpPr>
        <p:spPr bwMode="auto">
          <a:xfrm>
            <a:off x="1412089" y="4195216"/>
            <a:ext cx="3781821" cy="5969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02" name="Line 6"/>
          <p:cNvSpPr>
            <a:spLocks noChangeShapeType="1"/>
          </p:cNvSpPr>
          <p:nvPr/>
        </p:nvSpPr>
        <p:spPr bwMode="auto">
          <a:xfrm>
            <a:off x="662260" y="5001667"/>
            <a:ext cx="4531651" cy="20637"/>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03" name="Text Box 7"/>
          <p:cNvSpPr txBox="1">
            <a:spLocks noChangeArrowheads="1"/>
          </p:cNvSpPr>
          <p:nvPr/>
        </p:nvSpPr>
        <p:spPr bwMode="auto">
          <a:xfrm>
            <a:off x="691800" y="4323803"/>
            <a:ext cx="697627"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80000"/>
              </a:lnSpc>
            </a:pPr>
            <a:r>
              <a:rPr kumimoji="1" lang="zh-CN" altLang="en-US" sz="2000" b="1">
                <a:solidFill>
                  <a:srgbClr val="0000CC"/>
                </a:solidFill>
                <a:latin typeface="+mn-lt"/>
                <a:ea typeface="黑体" pitchFamily="2" charset="-122"/>
              </a:rPr>
              <a:t>首部</a:t>
            </a:r>
          </a:p>
        </p:txBody>
      </p:sp>
      <p:sp>
        <p:nvSpPr>
          <p:cNvPr id="541704" name="Line 8"/>
          <p:cNvSpPr>
            <a:spLocks noChangeShapeType="1"/>
          </p:cNvSpPr>
          <p:nvPr/>
        </p:nvSpPr>
        <p:spPr bwMode="auto">
          <a:xfrm>
            <a:off x="1412089" y="4195216"/>
            <a:ext cx="0" cy="5969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05" name="Rectangle 9"/>
          <p:cNvSpPr>
            <a:spLocks noChangeArrowheads="1"/>
          </p:cNvSpPr>
          <p:nvPr/>
        </p:nvSpPr>
        <p:spPr bwMode="auto">
          <a:xfrm>
            <a:off x="2342496" y="4850853"/>
            <a:ext cx="1214173" cy="31115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06" name="Text Box 10"/>
          <p:cNvSpPr txBox="1">
            <a:spLocks noChangeArrowheads="1"/>
          </p:cNvSpPr>
          <p:nvPr/>
        </p:nvSpPr>
        <p:spPr bwMode="auto">
          <a:xfrm>
            <a:off x="2285743" y="4773067"/>
            <a:ext cx="126688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p:txBody>
      </p:sp>
      <p:sp>
        <p:nvSpPr>
          <p:cNvPr id="541707" name="Rectangle 11"/>
          <p:cNvSpPr>
            <a:spLocks noChangeArrowheads="1"/>
          </p:cNvSpPr>
          <p:nvPr/>
        </p:nvSpPr>
        <p:spPr bwMode="auto">
          <a:xfrm>
            <a:off x="1412089" y="3174454"/>
            <a:ext cx="3781821" cy="607000"/>
          </a:xfrm>
          <a:prstGeom prst="rect">
            <a:avLst/>
          </a:prstGeom>
          <a:solidFill>
            <a:srgbClr val="DDDDDD"/>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08" name="Rectangle 12"/>
          <p:cNvSpPr>
            <a:spLocks noChangeArrowheads="1"/>
          </p:cNvSpPr>
          <p:nvPr/>
        </p:nvSpPr>
        <p:spPr bwMode="auto">
          <a:xfrm>
            <a:off x="1412089" y="3174454"/>
            <a:ext cx="3781821" cy="595313"/>
          </a:xfrm>
          <a:prstGeom prst="rect">
            <a:avLst/>
          </a:prstGeom>
          <a:solidFill>
            <a:srgbClr val="CCECFF"/>
          </a:solidFill>
          <a:ln w="12700">
            <a:solidFill>
              <a:schemeClr val="tx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09" name="Text Box 13"/>
          <p:cNvSpPr txBox="1">
            <a:spLocks noChangeArrowheads="1"/>
          </p:cNvSpPr>
          <p:nvPr/>
        </p:nvSpPr>
        <p:spPr bwMode="auto">
          <a:xfrm>
            <a:off x="1495018" y="3196679"/>
            <a:ext cx="124264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80000"/>
              </a:lnSpc>
            </a:pPr>
            <a:r>
              <a:rPr kumimoji="1" lang="en-US" altLang="zh-CN" sz="2000" b="1">
                <a:solidFill>
                  <a:srgbClr val="0000CC"/>
                </a:solidFill>
                <a:latin typeface="+mn-lt"/>
                <a:ea typeface="黑体" pitchFamily="2" charset="-122"/>
              </a:rPr>
              <a:t>ICMP </a:t>
            </a:r>
            <a:r>
              <a:rPr kumimoji="1" lang="zh-CN" altLang="en-US" sz="2000" b="1">
                <a:solidFill>
                  <a:srgbClr val="0000CC"/>
                </a:solidFill>
                <a:latin typeface="+mn-lt"/>
                <a:ea typeface="黑体" pitchFamily="2" charset="-122"/>
              </a:rPr>
              <a:t>的</a:t>
            </a:r>
          </a:p>
          <a:p>
            <a:pPr algn="ctr">
              <a:lnSpc>
                <a:spcPct val="80000"/>
              </a:lnSpc>
            </a:pPr>
            <a:r>
              <a:rPr kumimoji="1" lang="zh-CN" altLang="en-US" sz="2000" b="1">
                <a:solidFill>
                  <a:srgbClr val="0000CC"/>
                </a:solidFill>
                <a:latin typeface="+mn-lt"/>
                <a:ea typeface="黑体" pitchFamily="2" charset="-122"/>
              </a:rPr>
              <a:t>前 </a:t>
            </a:r>
            <a:r>
              <a:rPr kumimoji="1" lang="en-US" altLang="zh-CN" sz="2000" b="1">
                <a:solidFill>
                  <a:srgbClr val="0000CC"/>
                </a:solidFill>
                <a:latin typeface="+mn-lt"/>
                <a:ea typeface="黑体" pitchFamily="2" charset="-122"/>
              </a:rPr>
              <a:t>8 </a:t>
            </a:r>
            <a:r>
              <a:rPr kumimoji="1" lang="zh-CN" altLang="en-US" sz="2000" b="1">
                <a:solidFill>
                  <a:srgbClr val="0000CC"/>
                </a:solidFill>
                <a:latin typeface="+mn-lt"/>
                <a:ea typeface="黑体" pitchFamily="2" charset="-122"/>
              </a:rPr>
              <a:t>字节</a:t>
            </a:r>
          </a:p>
        </p:txBody>
      </p:sp>
      <p:sp>
        <p:nvSpPr>
          <p:cNvPr id="541710" name="Line 14"/>
          <p:cNvSpPr>
            <a:spLocks noChangeShapeType="1"/>
          </p:cNvSpPr>
          <p:nvPr/>
        </p:nvSpPr>
        <p:spPr bwMode="auto">
          <a:xfrm>
            <a:off x="2794801" y="3174454"/>
            <a:ext cx="0" cy="59531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11" name="Text Box 15"/>
          <p:cNvSpPr txBox="1">
            <a:spLocks noChangeArrowheads="1"/>
          </p:cNvSpPr>
          <p:nvPr/>
        </p:nvSpPr>
        <p:spPr bwMode="auto">
          <a:xfrm>
            <a:off x="5297520" y="4293642"/>
            <a:ext cx="404796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装入 </a:t>
            </a:r>
            <a:r>
              <a:rPr kumimoji="1" lang="en-US" altLang="zh-CN" sz="2400" b="1">
                <a:solidFill>
                  <a:srgbClr val="C00000"/>
                </a:solidFill>
                <a:latin typeface="+mn-lt"/>
                <a:ea typeface="黑体" pitchFamily="2" charset="-122"/>
              </a:rPr>
              <a:t>ICMP </a:t>
            </a:r>
            <a:r>
              <a:rPr kumimoji="1" lang="zh-CN" altLang="en-US" sz="2400" b="1">
                <a:solidFill>
                  <a:srgbClr val="C00000"/>
                </a:solidFill>
                <a:latin typeface="+mn-lt"/>
                <a:ea typeface="黑体" pitchFamily="2" charset="-122"/>
              </a:rPr>
              <a:t>报文的 </a:t>
            </a:r>
            <a:r>
              <a:rPr kumimoji="1" lang="en-US" altLang="zh-CN" sz="2400" b="1">
                <a:solidFill>
                  <a:srgbClr val="C00000"/>
                </a:solidFill>
                <a:latin typeface="+mn-lt"/>
                <a:ea typeface="黑体" pitchFamily="2" charset="-122"/>
              </a:rPr>
              <a:t>IP </a:t>
            </a:r>
            <a:r>
              <a:rPr kumimoji="1" lang="zh-CN" altLang="en-US" sz="2400" b="1">
                <a:solidFill>
                  <a:srgbClr val="C00000"/>
                </a:solidFill>
                <a:latin typeface="+mn-lt"/>
                <a:ea typeface="黑体" pitchFamily="2" charset="-122"/>
              </a:rPr>
              <a:t>数据报</a:t>
            </a:r>
          </a:p>
        </p:txBody>
      </p:sp>
      <p:sp>
        <p:nvSpPr>
          <p:cNvPr id="541712" name="Rectangle 16"/>
          <p:cNvSpPr>
            <a:spLocks noChangeArrowheads="1"/>
          </p:cNvSpPr>
          <p:nvPr/>
        </p:nvSpPr>
        <p:spPr bwMode="auto">
          <a:xfrm>
            <a:off x="2794802" y="2152103"/>
            <a:ext cx="6550686" cy="5969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13" name="Text Box 17"/>
          <p:cNvSpPr txBox="1">
            <a:spLocks noChangeArrowheads="1"/>
          </p:cNvSpPr>
          <p:nvPr/>
        </p:nvSpPr>
        <p:spPr bwMode="auto">
          <a:xfrm>
            <a:off x="2973961" y="2164804"/>
            <a:ext cx="1266885"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80000"/>
              </a:lnSpc>
            </a:pP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a:p>
            <a:pPr algn="ctr">
              <a:lnSpc>
                <a:spcPct val="80000"/>
              </a:lnSpc>
            </a:pPr>
            <a:r>
              <a:rPr kumimoji="1" lang="zh-CN" altLang="en-US" sz="2000" b="1">
                <a:solidFill>
                  <a:srgbClr val="0000CC"/>
                </a:solidFill>
                <a:latin typeface="+mn-lt"/>
                <a:ea typeface="黑体" pitchFamily="2" charset="-122"/>
              </a:rPr>
              <a:t>首部</a:t>
            </a:r>
          </a:p>
        </p:txBody>
      </p:sp>
      <p:sp>
        <p:nvSpPr>
          <p:cNvPr id="541714" name="Line 18"/>
          <p:cNvSpPr>
            <a:spLocks noChangeShapeType="1"/>
          </p:cNvSpPr>
          <p:nvPr/>
        </p:nvSpPr>
        <p:spPr bwMode="auto">
          <a:xfrm>
            <a:off x="4547269" y="2152103"/>
            <a:ext cx="0" cy="5969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15" name="Text Box 19"/>
          <p:cNvSpPr txBox="1">
            <a:spLocks noChangeArrowheads="1"/>
          </p:cNvSpPr>
          <p:nvPr/>
        </p:nvSpPr>
        <p:spPr bwMode="auto">
          <a:xfrm>
            <a:off x="5393828" y="3285579"/>
            <a:ext cx="288976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ICMP </a:t>
            </a:r>
            <a:r>
              <a:rPr kumimoji="1" lang="zh-CN" altLang="en-US" sz="2400" b="1" dirty="0">
                <a:solidFill>
                  <a:srgbClr val="C00000"/>
                </a:solidFill>
                <a:latin typeface="+mn-lt"/>
                <a:ea typeface="黑体" pitchFamily="2" charset="-122"/>
              </a:rPr>
              <a:t>差错报告报文</a:t>
            </a:r>
          </a:p>
        </p:txBody>
      </p:sp>
      <p:sp>
        <p:nvSpPr>
          <p:cNvPr id="541716" name="Text Box 20"/>
          <p:cNvSpPr txBox="1">
            <a:spLocks noChangeArrowheads="1"/>
          </p:cNvSpPr>
          <p:nvPr/>
        </p:nvSpPr>
        <p:spPr bwMode="auto">
          <a:xfrm>
            <a:off x="4540694" y="2156867"/>
            <a:ext cx="69762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80000"/>
              </a:lnSpc>
            </a:pPr>
            <a:r>
              <a:rPr kumimoji="1" lang="en-US" altLang="zh-CN" sz="2000" b="1">
                <a:solidFill>
                  <a:srgbClr val="0000CC"/>
                </a:solidFill>
                <a:latin typeface="+mn-lt"/>
                <a:ea typeface="黑体" pitchFamily="2" charset="-122"/>
              </a:rPr>
              <a:t>8</a:t>
            </a:r>
          </a:p>
          <a:p>
            <a:pPr algn="ctr">
              <a:lnSpc>
                <a:spcPct val="80000"/>
              </a:lnSpc>
            </a:pPr>
            <a:r>
              <a:rPr kumimoji="1" lang="zh-CN" altLang="en-US" sz="2000" b="1">
                <a:solidFill>
                  <a:srgbClr val="0000CC"/>
                </a:solidFill>
                <a:latin typeface="+mn-lt"/>
                <a:ea typeface="黑体" pitchFamily="2" charset="-122"/>
              </a:rPr>
              <a:t>字节</a:t>
            </a:r>
          </a:p>
        </p:txBody>
      </p:sp>
      <p:sp>
        <p:nvSpPr>
          <p:cNvPr id="541717" name="Line 21"/>
          <p:cNvSpPr>
            <a:spLocks noChangeShapeType="1"/>
          </p:cNvSpPr>
          <p:nvPr/>
        </p:nvSpPr>
        <p:spPr bwMode="auto">
          <a:xfrm>
            <a:off x="5193910" y="2152103"/>
            <a:ext cx="0" cy="59690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18" name="Text Box 22"/>
          <p:cNvSpPr txBox="1">
            <a:spLocks noChangeArrowheads="1"/>
          </p:cNvSpPr>
          <p:nvPr/>
        </p:nvSpPr>
        <p:spPr bwMode="auto">
          <a:xfrm>
            <a:off x="560792" y="2204492"/>
            <a:ext cx="21116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收到的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p:txBody>
      </p:sp>
      <p:sp>
        <p:nvSpPr>
          <p:cNvPr id="541719" name="Line 23"/>
          <p:cNvSpPr>
            <a:spLocks noChangeShapeType="1"/>
          </p:cNvSpPr>
          <p:nvPr/>
        </p:nvSpPr>
        <p:spPr bwMode="auto">
          <a:xfrm>
            <a:off x="5193910" y="2749003"/>
            <a:ext cx="0" cy="4254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41720" name="Line 24"/>
          <p:cNvSpPr>
            <a:spLocks noChangeShapeType="1"/>
          </p:cNvSpPr>
          <p:nvPr/>
        </p:nvSpPr>
        <p:spPr bwMode="auto">
          <a:xfrm>
            <a:off x="4547269" y="3174454"/>
            <a:ext cx="0" cy="595313"/>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21" name="Text Box 25"/>
          <p:cNvSpPr txBox="1">
            <a:spLocks noChangeArrowheads="1"/>
          </p:cNvSpPr>
          <p:nvPr/>
        </p:nvSpPr>
        <p:spPr bwMode="auto">
          <a:xfrm>
            <a:off x="2973961" y="3196679"/>
            <a:ext cx="1266885"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80000"/>
              </a:lnSpc>
            </a:pP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a:p>
            <a:pPr algn="ctr">
              <a:lnSpc>
                <a:spcPct val="80000"/>
              </a:lnSpc>
            </a:pPr>
            <a:r>
              <a:rPr kumimoji="1" lang="zh-CN" altLang="en-US" sz="2000" b="1">
                <a:solidFill>
                  <a:srgbClr val="0000CC"/>
                </a:solidFill>
                <a:latin typeface="+mn-lt"/>
                <a:ea typeface="黑体" pitchFamily="2" charset="-122"/>
              </a:rPr>
              <a:t>首部</a:t>
            </a:r>
          </a:p>
        </p:txBody>
      </p:sp>
      <p:sp>
        <p:nvSpPr>
          <p:cNvPr id="541722" name="Text Box 26"/>
          <p:cNvSpPr txBox="1">
            <a:spLocks noChangeArrowheads="1"/>
          </p:cNvSpPr>
          <p:nvPr/>
        </p:nvSpPr>
        <p:spPr bwMode="auto">
          <a:xfrm>
            <a:off x="4549293" y="3196679"/>
            <a:ext cx="69762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80000"/>
              </a:lnSpc>
            </a:pPr>
            <a:r>
              <a:rPr kumimoji="1" lang="en-US" altLang="zh-CN" sz="2000" b="1">
                <a:solidFill>
                  <a:srgbClr val="0000CC"/>
                </a:solidFill>
                <a:latin typeface="+mn-lt"/>
                <a:ea typeface="黑体" pitchFamily="2" charset="-122"/>
              </a:rPr>
              <a:t>8</a:t>
            </a:r>
          </a:p>
          <a:p>
            <a:pPr algn="ctr">
              <a:lnSpc>
                <a:spcPct val="80000"/>
              </a:lnSpc>
            </a:pPr>
            <a:r>
              <a:rPr kumimoji="1" lang="zh-CN" altLang="en-US" sz="2000" b="1">
                <a:solidFill>
                  <a:srgbClr val="0000CC"/>
                </a:solidFill>
                <a:latin typeface="+mn-lt"/>
                <a:ea typeface="黑体" pitchFamily="2" charset="-122"/>
              </a:rPr>
              <a:t>字节</a:t>
            </a:r>
          </a:p>
        </p:txBody>
      </p:sp>
      <p:sp>
        <p:nvSpPr>
          <p:cNvPr id="541723" name="AutoShape 27"/>
          <p:cNvSpPr>
            <a:spLocks noChangeArrowheads="1"/>
          </p:cNvSpPr>
          <p:nvPr/>
        </p:nvSpPr>
        <p:spPr bwMode="auto">
          <a:xfrm>
            <a:off x="3441444" y="2720428"/>
            <a:ext cx="276886" cy="509588"/>
          </a:xfrm>
          <a:prstGeom prst="downArrow">
            <a:avLst>
              <a:gd name="adj1" fmla="val 47222"/>
              <a:gd name="adj2" fmla="val 10301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41724" name="AutoShape 28"/>
          <p:cNvSpPr>
            <a:spLocks noChangeArrowheads="1"/>
          </p:cNvSpPr>
          <p:nvPr/>
        </p:nvSpPr>
        <p:spPr bwMode="auto">
          <a:xfrm>
            <a:off x="4763962" y="2720428"/>
            <a:ext cx="275167" cy="509588"/>
          </a:xfrm>
          <a:prstGeom prst="downArrow">
            <a:avLst>
              <a:gd name="adj1" fmla="val 47222"/>
              <a:gd name="adj2" fmla="val 1036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41725" name="Text Box 29"/>
          <p:cNvSpPr txBox="1">
            <a:spLocks noChangeArrowheads="1"/>
          </p:cNvSpPr>
          <p:nvPr/>
        </p:nvSpPr>
        <p:spPr bwMode="auto">
          <a:xfrm>
            <a:off x="2109165" y="4323803"/>
            <a:ext cx="243066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80000"/>
              </a:lnSpc>
            </a:pPr>
            <a:r>
              <a:rPr kumimoji="1" lang="en-US" altLang="zh-CN" sz="2000" b="1">
                <a:solidFill>
                  <a:srgbClr val="0000CC"/>
                </a:solidFill>
                <a:latin typeface="+mn-lt"/>
                <a:ea typeface="黑体" pitchFamily="2" charset="-122"/>
              </a:rPr>
              <a:t>ICMP </a:t>
            </a:r>
            <a:r>
              <a:rPr kumimoji="1" lang="zh-CN" altLang="en-US" sz="2000" b="1">
                <a:solidFill>
                  <a:srgbClr val="0000CC"/>
                </a:solidFill>
                <a:latin typeface="+mn-lt"/>
                <a:ea typeface="黑体" pitchFamily="2" charset="-122"/>
              </a:rPr>
              <a:t>差错报告报文</a:t>
            </a:r>
          </a:p>
        </p:txBody>
      </p:sp>
      <p:sp>
        <p:nvSpPr>
          <p:cNvPr id="541726" name="Text Box 30"/>
          <p:cNvSpPr txBox="1">
            <a:spLocks noChangeArrowheads="1"/>
          </p:cNvSpPr>
          <p:nvPr/>
        </p:nvSpPr>
        <p:spPr bwMode="auto">
          <a:xfrm>
            <a:off x="5611820" y="1556792"/>
            <a:ext cx="26388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数据报的数据字段</a:t>
            </a:r>
          </a:p>
        </p:txBody>
      </p:sp>
      <p:sp>
        <p:nvSpPr>
          <p:cNvPr id="541727" name="AutoShape 31"/>
          <p:cNvSpPr>
            <a:spLocks/>
          </p:cNvSpPr>
          <p:nvPr/>
        </p:nvSpPr>
        <p:spPr bwMode="auto">
          <a:xfrm rot="5400000">
            <a:off x="6815013" y="-371228"/>
            <a:ext cx="169862" cy="4705350"/>
          </a:xfrm>
          <a:prstGeom prst="leftBrace">
            <a:avLst>
              <a:gd name="adj1" fmla="val 213085"/>
              <a:gd name="adj2" fmla="val 50000"/>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28" name="Line 32"/>
          <p:cNvSpPr>
            <a:spLocks noChangeShapeType="1"/>
          </p:cNvSpPr>
          <p:nvPr/>
        </p:nvSpPr>
        <p:spPr bwMode="auto">
          <a:xfrm>
            <a:off x="2794801" y="2749003"/>
            <a:ext cx="0" cy="4254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41729" name="Line 33"/>
          <p:cNvSpPr>
            <a:spLocks noChangeShapeType="1"/>
          </p:cNvSpPr>
          <p:nvPr/>
        </p:nvSpPr>
        <p:spPr bwMode="auto">
          <a:xfrm>
            <a:off x="1412089" y="3769766"/>
            <a:ext cx="0" cy="4254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41730" name="Line 34"/>
          <p:cNvSpPr>
            <a:spLocks noChangeShapeType="1"/>
          </p:cNvSpPr>
          <p:nvPr/>
        </p:nvSpPr>
        <p:spPr bwMode="auto">
          <a:xfrm>
            <a:off x="5193910" y="3769766"/>
            <a:ext cx="0" cy="425450"/>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41731" name="AutoShape 35"/>
          <p:cNvSpPr>
            <a:spLocks noChangeArrowheads="1"/>
          </p:cNvSpPr>
          <p:nvPr/>
        </p:nvSpPr>
        <p:spPr bwMode="auto">
          <a:xfrm>
            <a:off x="3255706" y="3744367"/>
            <a:ext cx="278606" cy="511175"/>
          </a:xfrm>
          <a:prstGeom prst="downArrow">
            <a:avLst>
              <a:gd name="adj1" fmla="val 47222"/>
              <a:gd name="adj2" fmla="val 10269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Tree>
    <p:extLst>
      <p:ext uri="{BB962C8B-B14F-4D97-AF65-F5344CB8AC3E}">
        <p14:creationId xmlns:p14="http://schemas.microsoft.com/office/powerpoint/2010/main" xmlns="" val="38395995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495300" y="188640"/>
            <a:ext cx="8562156" cy="792088"/>
          </a:xfr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3600" dirty="0"/>
              <a:t>不应发送 </a:t>
            </a:r>
            <a:r>
              <a:rPr lang="en-US" altLang="zh-CN" sz="3600" dirty="0"/>
              <a:t>ICMP </a:t>
            </a:r>
            <a:r>
              <a:rPr lang="zh-CN" altLang="en-US" sz="3600" dirty="0"/>
              <a:t>差错报告报文的几种情况 </a:t>
            </a:r>
          </a:p>
        </p:txBody>
      </p:sp>
      <p:sp>
        <p:nvSpPr>
          <p:cNvPr id="542723" name="Rectangle 3"/>
          <p:cNvSpPr>
            <a:spLocks noGrp="1" noChangeArrowheads="1"/>
          </p:cNvSpPr>
          <p:nvPr>
            <p:ph idx="1"/>
          </p:nvPr>
        </p:nvSpPr>
        <p:spPr/>
        <p:txBody>
          <a:bodyPr/>
          <a:lstStyle/>
          <a:p>
            <a:pPr algn="just"/>
            <a:r>
              <a:rPr lang="zh-CN" altLang="en-US" dirty="0"/>
              <a:t>对 </a:t>
            </a:r>
            <a:r>
              <a:rPr lang="en-US" altLang="zh-CN" dirty="0"/>
              <a:t>ICMP </a:t>
            </a:r>
            <a:r>
              <a:rPr lang="zh-CN" altLang="en-US" dirty="0"/>
              <a:t>差错报告报文不再发送 </a:t>
            </a:r>
            <a:r>
              <a:rPr lang="en-US" altLang="zh-CN" dirty="0"/>
              <a:t>ICMP </a:t>
            </a:r>
            <a:r>
              <a:rPr lang="zh-CN" altLang="en-US" dirty="0"/>
              <a:t>差错报告报文。</a:t>
            </a:r>
          </a:p>
          <a:p>
            <a:pPr algn="just"/>
            <a:r>
              <a:rPr lang="zh-CN" altLang="en-US" dirty="0"/>
              <a:t>对第一个分片的数据报片的所有后续数据报片都不发送 </a:t>
            </a:r>
            <a:r>
              <a:rPr lang="en-US" altLang="zh-CN" dirty="0"/>
              <a:t>ICMP </a:t>
            </a:r>
            <a:r>
              <a:rPr lang="zh-CN" altLang="en-US" dirty="0"/>
              <a:t>差错报告报文。</a:t>
            </a:r>
          </a:p>
          <a:p>
            <a:pPr algn="just"/>
            <a:r>
              <a:rPr lang="zh-CN" altLang="en-US" dirty="0"/>
              <a:t>对具有多播地址的数据报都不发送 </a:t>
            </a:r>
            <a:r>
              <a:rPr lang="en-US" altLang="zh-CN" dirty="0"/>
              <a:t>ICMP </a:t>
            </a:r>
            <a:r>
              <a:rPr lang="zh-CN" altLang="en-US" dirty="0"/>
              <a:t>差错报告报文。</a:t>
            </a:r>
          </a:p>
          <a:p>
            <a:pPr algn="just"/>
            <a:r>
              <a:rPr lang="zh-CN" altLang="en-US" dirty="0"/>
              <a:t>对具有特殊地址（如</a:t>
            </a:r>
            <a:r>
              <a:rPr lang="en-US" altLang="zh-CN" dirty="0"/>
              <a:t>127.0.0.0 </a:t>
            </a:r>
            <a:r>
              <a:rPr lang="zh-CN" altLang="en-US" dirty="0"/>
              <a:t>或 </a:t>
            </a:r>
            <a:r>
              <a:rPr lang="en-US" altLang="zh-CN" dirty="0"/>
              <a:t>0.0.0.0</a:t>
            </a:r>
            <a:r>
              <a:rPr lang="zh-CN" altLang="en-US" dirty="0"/>
              <a:t>）的数据报不发送 </a:t>
            </a:r>
            <a:r>
              <a:rPr lang="en-US" altLang="zh-CN" dirty="0"/>
              <a:t>ICMP </a:t>
            </a:r>
            <a:r>
              <a:rPr lang="zh-CN" altLang="en-US" dirty="0"/>
              <a:t>差错报告报文。</a:t>
            </a:r>
          </a:p>
        </p:txBody>
      </p:sp>
    </p:spTree>
    <p:extLst>
      <p:ext uri="{BB962C8B-B14F-4D97-AF65-F5344CB8AC3E}">
        <p14:creationId xmlns:p14="http://schemas.microsoft.com/office/powerpoint/2010/main" xmlns="" val="2341848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pPr algn="ctr"/>
            <a:r>
              <a:rPr lang="en-US" altLang="zh-CN" dirty="0"/>
              <a:t>ICMP </a:t>
            </a:r>
            <a:r>
              <a:rPr lang="zh-CN" altLang="en-US" dirty="0" smtClean="0"/>
              <a:t>控制报</a:t>
            </a:r>
            <a:r>
              <a:rPr lang="zh-CN" altLang="en-US" dirty="0"/>
              <a:t>文共有 </a:t>
            </a:r>
            <a:r>
              <a:rPr lang="en-US" altLang="zh-CN" dirty="0" smtClean="0"/>
              <a:t>2</a:t>
            </a:r>
            <a:r>
              <a:rPr lang="zh-CN" altLang="en-US" dirty="0" smtClean="0"/>
              <a:t>种 </a:t>
            </a:r>
            <a:endParaRPr lang="zh-CN" altLang="en-US" dirty="0"/>
          </a:p>
        </p:txBody>
      </p:sp>
      <p:sp>
        <p:nvSpPr>
          <p:cNvPr id="540675" name="Rectangle 3"/>
          <p:cNvSpPr>
            <a:spLocks noGrp="1" noChangeArrowheads="1"/>
          </p:cNvSpPr>
          <p:nvPr>
            <p:ph idx="1"/>
          </p:nvPr>
        </p:nvSpPr>
        <p:spPr/>
        <p:txBody>
          <a:bodyPr/>
          <a:lstStyle/>
          <a:p>
            <a:pPr algn="just"/>
            <a:r>
              <a:rPr lang="zh-CN" altLang="en-US" dirty="0" smtClean="0"/>
              <a:t>源点抑制报</a:t>
            </a:r>
            <a:r>
              <a:rPr lang="zh-CN" altLang="en-US" dirty="0" smtClean="0"/>
              <a:t>文</a:t>
            </a:r>
            <a:r>
              <a:rPr lang="zh-CN" altLang="en-US" dirty="0" smtClean="0">
                <a:solidFill>
                  <a:srgbClr val="FF0000"/>
                </a:solidFill>
              </a:rPr>
              <a:t>（不再使用）</a:t>
            </a:r>
            <a:r>
              <a:rPr lang="zh-CN" altLang="en-US" dirty="0" smtClean="0"/>
              <a:t> （类型为</a:t>
            </a:r>
            <a:r>
              <a:rPr lang="zh-CN" altLang="en-US" dirty="0" smtClean="0"/>
              <a:t>“</a:t>
            </a:r>
            <a:r>
              <a:rPr lang="en-US" altLang="zh-CN" dirty="0" smtClean="0"/>
              <a:t>4</a:t>
            </a:r>
            <a:r>
              <a:rPr lang="zh-CN" altLang="en-US" dirty="0" smtClean="0"/>
              <a:t>”）</a:t>
            </a:r>
            <a:endParaRPr lang="zh-CN" altLang="en-US" dirty="0" smtClean="0">
              <a:solidFill>
                <a:srgbClr val="FF0000"/>
              </a:solidFill>
            </a:endParaRPr>
          </a:p>
          <a:p>
            <a:pPr algn="just"/>
            <a:r>
              <a:rPr lang="zh-CN" altLang="en-US" dirty="0" smtClean="0"/>
              <a:t>改</a:t>
            </a:r>
            <a:r>
              <a:rPr lang="zh-CN" altLang="en-US" dirty="0"/>
              <a:t>变路由（重定向）</a:t>
            </a:r>
            <a:r>
              <a:rPr lang="en-US" altLang="zh-CN" dirty="0"/>
              <a:t>(Redirect) </a:t>
            </a:r>
            <a:r>
              <a:rPr lang="zh-CN" altLang="en-US" dirty="0" smtClean="0"/>
              <a:t>（类型为</a:t>
            </a:r>
            <a:r>
              <a:rPr lang="zh-CN" altLang="en-US" dirty="0" smtClean="0"/>
              <a:t>“</a:t>
            </a:r>
            <a:r>
              <a:rPr lang="en-US" altLang="zh-CN" dirty="0" smtClean="0"/>
              <a:t>5</a:t>
            </a:r>
            <a:r>
              <a:rPr lang="zh-CN" altLang="en-US" dirty="0" smtClean="0"/>
              <a:t>”）</a:t>
            </a:r>
            <a:endParaRPr lang="en-US" altLang="zh-CN" dirty="0"/>
          </a:p>
        </p:txBody>
      </p:sp>
    </p:spTree>
    <p:extLst>
      <p:ext uri="{BB962C8B-B14F-4D97-AF65-F5344CB8AC3E}">
        <p14:creationId xmlns:p14="http://schemas.microsoft.com/office/powerpoint/2010/main" xmlns="" val="3524008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06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Freeform 2"/>
          <p:cNvSpPr>
            <a:spLocks/>
          </p:cNvSpPr>
          <p:nvPr/>
        </p:nvSpPr>
        <p:spPr bwMode="auto">
          <a:xfrm>
            <a:off x="1822979" y="3249960"/>
            <a:ext cx="2146300" cy="1447800"/>
          </a:xfrm>
          <a:custGeom>
            <a:avLst/>
            <a:gdLst>
              <a:gd name="T0" fmla="*/ 0 w 1248"/>
              <a:gd name="T1" fmla="*/ 0 h 912"/>
              <a:gd name="T2" fmla="*/ 2147483647 w 1248"/>
              <a:gd name="T3" fmla="*/ 0 h 912"/>
              <a:gd name="T4" fmla="*/ 2147483647 w 1248"/>
              <a:gd name="T5" fmla="*/ 2147483647 h 912"/>
              <a:gd name="T6" fmla="*/ 2147483647 w 1248"/>
              <a:gd name="T7" fmla="*/ 2147483647 h 912"/>
              <a:gd name="T8" fmla="*/ 0 60000 65536"/>
              <a:gd name="T9" fmla="*/ 0 60000 65536"/>
              <a:gd name="T10" fmla="*/ 0 60000 65536"/>
              <a:gd name="T11" fmla="*/ 0 60000 65536"/>
              <a:gd name="T12" fmla="*/ 0 w 1248"/>
              <a:gd name="T13" fmla="*/ 0 h 912"/>
              <a:gd name="T14" fmla="*/ 1248 w 1248"/>
              <a:gd name="T15" fmla="*/ 912 h 912"/>
            </a:gdLst>
            <a:ahLst/>
            <a:cxnLst>
              <a:cxn ang="T8">
                <a:pos x="T0" y="T1"/>
              </a:cxn>
              <a:cxn ang="T9">
                <a:pos x="T2" y="T3"/>
              </a:cxn>
              <a:cxn ang="T10">
                <a:pos x="T4" y="T5"/>
              </a:cxn>
              <a:cxn ang="T11">
                <a:pos x="T6" y="T7"/>
              </a:cxn>
            </a:cxnLst>
            <a:rect l="T12" t="T13" r="T14" b="T15"/>
            <a:pathLst>
              <a:path w="1248" h="912">
                <a:moveTo>
                  <a:pt x="0" y="0"/>
                </a:moveTo>
                <a:lnTo>
                  <a:pt x="624" y="0"/>
                </a:lnTo>
                <a:lnTo>
                  <a:pt x="624" y="912"/>
                </a:lnTo>
                <a:lnTo>
                  <a:pt x="1248" y="912"/>
                </a:lnTo>
              </a:path>
            </a:pathLst>
          </a:custGeom>
          <a:noFill/>
          <a:ln w="57150">
            <a:solidFill>
              <a:srgbClr val="FF66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59747" name="Rectangle 3"/>
          <p:cNvSpPr>
            <a:spLocks noGrp="1" noChangeArrowheads="1"/>
          </p:cNvSpPr>
          <p:nvPr>
            <p:ph type="title"/>
          </p:nvPr>
        </p:nvSpPr>
        <p:spPr/>
        <p:txBody>
          <a:bodyPr/>
          <a:lstStyle/>
          <a:p>
            <a:pPr eaLnBrk="1" hangingPunct="1"/>
            <a:r>
              <a:rPr lang="zh-CN" altLang="en-US" sz="3600" smtClean="0"/>
              <a:t>例：</a:t>
            </a:r>
            <a:r>
              <a:rPr lang="en-US" altLang="zh-CN" sz="3600" smtClean="0"/>
              <a:t>ICMP</a:t>
            </a:r>
            <a:r>
              <a:rPr lang="zh-CN" altLang="en-US" sz="3600" smtClean="0"/>
              <a:t>重定向</a:t>
            </a:r>
          </a:p>
        </p:txBody>
      </p:sp>
      <p:sp>
        <p:nvSpPr>
          <p:cNvPr id="2" name="内容占位符 1"/>
          <p:cNvSpPr>
            <a:spLocks noGrp="1"/>
          </p:cNvSpPr>
          <p:nvPr>
            <p:ph idx="1"/>
          </p:nvPr>
        </p:nvSpPr>
        <p:spPr/>
        <p:txBody>
          <a:bodyPr/>
          <a:lstStyle/>
          <a:p>
            <a:endParaRPr lang="zh-CN" altLang="en-US"/>
          </a:p>
        </p:txBody>
      </p:sp>
      <p:sp>
        <p:nvSpPr>
          <p:cNvPr id="875524" name="Text Box 4"/>
          <p:cNvSpPr txBox="1">
            <a:spLocks noChangeArrowheads="1"/>
          </p:cNvSpPr>
          <p:nvPr/>
        </p:nvSpPr>
        <p:spPr bwMode="auto">
          <a:xfrm>
            <a:off x="350838" y="5504211"/>
            <a:ext cx="5283200" cy="396875"/>
          </a:xfrm>
          <a:prstGeom prst="rect">
            <a:avLst/>
          </a:prstGeom>
          <a:noFill/>
          <a:ln w="9525" algn="ctr">
            <a:noFill/>
            <a:miter lim="800000"/>
            <a:headEnd/>
            <a:tailEnd/>
          </a:ln>
          <a:effectLst/>
        </p:spPr>
        <p:txBody>
          <a:bodyPr>
            <a:spAutoFit/>
          </a:bodyPr>
          <a:lstStyle/>
          <a:p>
            <a:pPr>
              <a:spcBef>
                <a:spcPct val="50000"/>
              </a:spcBef>
              <a:defRPr/>
            </a:pPr>
            <a:r>
              <a:rPr lang="zh-CN" altLang="en-US" sz="2000">
                <a:effectLst>
                  <a:outerShdw blurRad="38100" dist="38100" dir="2700000" algn="tl">
                    <a:srgbClr val="C0C0C0"/>
                  </a:outerShdw>
                </a:effectLst>
                <a:latin typeface="Arial" charset="0"/>
                <a:ea typeface="黑体" pitchFamily="2" charset="-122"/>
              </a:rPr>
              <a:t>假设主机</a:t>
            </a:r>
            <a:r>
              <a:rPr lang="en-US" altLang="zh-CN" sz="2000">
                <a:effectLst>
                  <a:outerShdw blurRad="38100" dist="38100" dir="2700000" algn="tl">
                    <a:srgbClr val="C0C0C0"/>
                  </a:outerShdw>
                </a:effectLst>
                <a:latin typeface="Arial" charset="0"/>
                <a:ea typeface="黑体" pitchFamily="2" charset="-122"/>
              </a:rPr>
              <a:t>A</a:t>
            </a:r>
            <a:r>
              <a:rPr lang="zh-CN" altLang="en-US" sz="2000">
                <a:effectLst>
                  <a:outerShdw blurRad="38100" dist="38100" dir="2700000" algn="tl">
                    <a:srgbClr val="C0C0C0"/>
                  </a:outerShdw>
                </a:effectLst>
                <a:latin typeface="Arial" charset="0"/>
                <a:ea typeface="黑体" pitchFamily="2" charset="-122"/>
              </a:rPr>
              <a:t>要向主机</a:t>
            </a:r>
            <a:r>
              <a:rPr lang="en-US" altLang="zh-CN" sz="2000">
                <a:effectLst>
                  <a:outerShdw blurRad="38100" dist="38100" dir="2700000" algn="tl">
                    <a:srgbClr val="C0C0C0"/>
                  </a:outerShdw>
                </a:effectLst>
                <a:latin typeface="Arial" charset="0"/>
                <a:ea typeface="黑体" pitchFamily="2" charset="-122"/>
              </a:rPr>
              <a:t>B</a:t>
            </a:r>
            <a:r>
              <a:rPr lang="zh-CN" altLang="en-US" sz="2000">
                <a:effectLst>
                  <a:outerShdw blurRad="38100" dist="38100" dir="2700000" algn="tl">
                    <a:srgbClr val="C0C0C0"/>
                  </a:outerShdw>
                </a:effectLst>
                <a:latin typeface="Arial" charset="0"/>
                <a:ea typeface="黑体" pitchFamily="2" charset="-122"/>
              </a:rPr>
              <a:t>发送一个数据帧。</a:t>
            </a:r>
          </a:p>
        </p:txBody>
      </p:sp>
      <p:pic>
        <p:nvPicPr>
          <p:cNvPr id="159749" name="Picture 5"/>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99479" y="1802161"/>
            <a:ext cx="639763" cy="384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9750" name="Picture 6"/>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62579" y="2868960"/>
            <a:ext cx="5778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9751" name="Picture 7"/>
          <p:cNvPicPr>
            <a:picLocks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99479" y="4316761"/>
            <a:ext cx="639763" cy="384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9752" name="Line 8"/>
          <p:cNvSpPr>
            <a:spLocks noChangeShapeType="1"/>
          </p:cNvSpPr>
          <p:nvPr/>
        </p:nvSpPr>
        <p:spPr bwMode="auto">
          <a:xfrm flipV="1">
            <a:off x="1657879" y="3097560"/>
            <a:ext cx="140335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9753" name="Line 9"/>
          <p:cNvSpPr>
            <a:spLocks noChangeShapeType="1"/>
          </p:cNvSpPr>
          <p:nvPr/>
        </p:nvSpPr>
        <p:spPr bwMode="auto">
          <a:xfrm>
            <a:off x="3061229" y="2030760"/>
            <a:ext cx="0" cy="2514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9754" name="Line 10"/>
          <p:cNvSpPr>
            <a:spLocks noChangeShapeType="1"/>
          </p:cNvSpPr>
          <p:nvPr/>
        </p:nvSpPr>
        <p:spPr bwMode="auto">
          <a:xfrm>
            <a:off x="3061229" y="2030760"/>
            <a:ext cx="123825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9755" name="Line 11"/>
          <p:cNvSpPr>
            <a:spLocks noChangeShapeType="1"/>
          </p:cNvSpPr>
          <p:nvPr/>
        </p:nvSpPr>
        <p:spPr bwMode="auto">
          <a:xfrm>
            <a:off x="3061229" y="4545360"/>
            <a:ext cx="123825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9756" name="Line 12"/>
          <p:cNvSpPr>
            <a:spLocks noChangeShapeType="1"/>
          </p:cNvSpPr>
          <p:nvPr/>
        </p:nvSpPr>
        <p:spPr bwMode="auto">
          <a:xfrm>
            <a:off x="4959879" y="2030760"/>
            <a:ext cx="123825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9757" name="Line 13"/>
          <p:cNvSpPr>
            <a:spLocks noChangeShapeType="1"/>
          </p:cNvSpPr>
          <p:nvPr/>
        </p:nvSpPr>
        <p:spPr bwMode="auto">
          <a:xfrm>
            <a:off x="4953000" y="4524723"/>
            <a:ext cx="2574529"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9758" name="Line 14"/>
          <p:cNvSpPr>
            <a:spLocks noChangeShapeType="1"/>
          </p:cNvSpPr>
          <p:nvPr/>
        </p:nvSpPr>
        <p:spPr bwMode="auto">
          <a:xfrm>
            <a:off x="7518929" y="3783360"/>
            <a:ext cx="0" cy="1676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59759" name="Line 15"/>
          <p:cNvSpPr>
            <a:spLocks noChangeShapeType="1"/>
          </p:cNvSpPr>
          <p:nvPr/>
        </p:nvSpPr>
        <p:spPr bwMode="auto">
          <a:xfrm>
            <a:off x="7518929" y="5154960"/>
            <a:ext cx="8255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pic>
        <p:nvPicPr>
          <p:cNvPr id="159760" name="Picture 16"/>
          <p:cNvPicPr>
            <a:picLocks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261879" y="4973985"/>
            <a:ext cx="5778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75537" name="Text Box 17"/>
          <p:cNvSpPr txBox="1">
            <a:spLocks noChangeArrowheads="1"/>
          </p:cNvSpPr>
          <p:nvPr/>
        </p:nvSpPr>
        <p:spPr bwMode="auto">
          <a:xfrm>
            <a:off x="4299479" y="1268761"/>
            <a:ext cx="742950" cy="396875"/>
          </a:xfrm>
          <a:prstGeom prst="rect">
            <a:avLst/>
          </a:prstGeom>
          <a:noFill/>
          <a:ln w="9525" algn="ctr">
            <a:noFill/>
            <a:miter lim="800000"/>
            <a:headEnd/>
            <a:tailEnd/>
          </a:ln>
          <a:effectLst/>
        </p:spPr>
        <p:txBody>
          <a:bodyPr>
            <a:spAutoFit/>
          </a:bodyPr>
          <a:lstStyle/>
          <a:p>
            <a:pPr algn="ctr">
              <a:spcBef>
                <a:spcPct val="50000"/>
              </a:spcBef>
              <a:defRPr/>
            </a:pPr>
            <a:r>
              <a:rPr lang="en-US" altLang="zh-CN" sz="2000">
                <a:effectLst>
                  <a:outerShdw blurRad="38100" dist="38100" dir="2700000" algn="tl">
                    <a:srgbClr val="C0C0C0"/>
                  </a:outerShdw>
                </a:effectLst>
                <a:latin typeface="Arial" charset="0"/>
                <a:ea typeface="黑体" pitchFamily="2" charset="-122"/>
              </a:rPr>
              <a:t>R1</a:t>
            </a:r>
          </a:p>
        </p:txBody>
      </p:sp>
      <p:sp>
        <p:nvSpPr>
          <p:cNvPr id="875538" name="Text Box 18"/>
          <p:cNvSpPr txBox="1">
            <a:spLocks noChangeArrowheads="1"/>
          </p:cNvSpPr>
          <p:nvPr/>
        </p:nvSpPr>
        <p:spPr bwMode="auto">
          <a:xfrm>
            <a:off x="4216929" y="4773961"/>
            <a:ext cx="742950" cy="396875"/>
          </a:xfrm>
          <a:prstGeom prst="rect">
            <a:avLst/>
          </a:prstGeom>
          <a:noFill/>
          <a:ln w="9525" algn="ctr">
            <a:noFill/>
            <a:miter lim="800000"/>
            <a:headEnd/>
            <a:tailEnd/>
          </a:ln>
          <a:effectLst/>
        </p:spPr>
        <p:txBody>
          <a:bodyPr>
            <a:spAutoFit/>
          </a:bodyPr>
          <a:lstStyle/>
          <a:p>
            <a:pPr algn="ctr">
              <a:spcBef>
                <a:spcPct val="50000"/>
              </a:spcBef>
              <a:defRPr/>
            </a:pPr>
            <a:r>
              <a:rPr lang="en-US" altLang="zh-CN" sz="2000">
                <a:effectLst>
                  <a:outerShdw blurRad="38100" dist="38100" dir="2700000" algn="tl">
                    <a:srgbClr val="C0C0C0"/>
                  </a:outerShdw>
                </a:effectLst>
                <a:latin typeface="Arial" charset="0"/>
                <a:ea typeface="黑体" pitchFamily="2" charset="-122"/>
              </a:rPr>
              <a:t>R2</a:t>
            </a:r>
          </a:p>
        </p:txBody>
      </p:sp>
      <p:sp>
        <p:nvSpPr>
          <p:cNvPr id="875539" name="Text Box 19"/>
          <p:cNvSpPr txBox="1">
            <a:spLocks noChangeArrowheads="1"/>
          </p:cNvSpPr>
          <p:nvPr/>
        </p:nvSpPr>
        <p:spPr bwMode="auto">
          <a:xfrm>
            <a:off x="3969279" y="1649761"/>
            <a:ext cx="330200" cy="396875"/>
          </a:xfrm>
          <a:prstGeom prst="rect">
            <a:avLst/>
          </a:prstGeom>
          <a:noFill/>
          <a:ln w="9525" algn="ctr">
            <a:noFill/>
            <a:miter lim="800000"/>
            <a:headEnd/>
            <a:tailEnd/>
          </a:ln>
          <a:effectLst/>
        </p:spPr>
        <p:txBody>
          <a:bodyPr>
            <a:spAutoFit/>
          </a:bodyPr>
          <a:lstStyle>
            <a:lvl1pPr eaLnBrk="0" hangingPunct="0">
              <a:defRPr sz="2800">
                <a:solidFill>
                  <a:schemeClr val="tx1"/>
                </a:solidFill>
                <a:latin typeface="Tahoma" pitchFamily="34" charset="0"/>
                <a:ea typeface="宋体" pitchFamily="2" charset="-122"/>
              </a:defRPr>
            </a:lvl1pPr>
            <a:lvl2pPr marL="742950" indent="-285750" eaLnBrk="0" hangingPunct="0">
              <a:defRPr sz="2800">
                <a:solidFill>
                  <a:schemeClr val="tx1"/>
                </a:solidFill>
                <a:latin typeface="Tahoma" pitchFamily="34" charset="0"/>
                <a:ea typeface="宋体" pitchFamily="2" charset="-122"/>
              </a:defRPr>
            </a:lvl2pPr>
            <a:lvl3pPr marL="1143000" indent="-228600" eaLnBrk="0" hangingPunct="0">
              <a:defRPr sz="2800">
                <a:solidFill>
                  <a:schemeClr val="tx1"/>
                </a:solidFill>
                <a:latin typeface="Tahoma" pitchFamily="34" charset="0"/>
                <a:ea typeface="宋体" pitchFamily="2" charset="-122"/>
              </a:defRPr>
            </a:lvl3pPr>
            <a:lvl4pPr marL="1600200" indent="-228600" eaLnBrk="0" hangingPunct="0">
              <a:defRPr sz="2800">
                <a:solidFill>
                  <a:schemeClr val="tx1"/>
                </a:solidFill>
                <a:latin typeface="Tahoma" pitchFamily="34" charset="0"/>
                <a:ea typeface="宋体" pitchFamily="2" charset="-122"/>
              </a:defRPr>
            </a:lvl4pPr>
            <a:lvl5pPr marL="2057400" indent="-228600" eaLnBrk="0" hangingPunct="0">
              <a:defRPr sz="28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Tahoma" pitchFamily="34" charset="0"/>
                <a:ea typeface="宋体" pitchFamily="2" charset="-122"/>
              </a:defRPr>
            </a:lvl9pPr>
          </a:lstStyle>
          <a:p>
            <a:pPr algn="ctr" eaLnBrk="1" hangingPunct="1">
              <a:spcBef>
                <a:spcPct val="50000"/>
              </a:spcBef>
              <a:defRPr/>
            </a:pPr>
            <a:r>
              <a:rPr lang="en-US" altLang="zh-CN" sz="2000" smtClean="0">
                <a:effectLst>
                  <a:outerShdw blurRad="38100" dist="38100" dir="2700000" algn="tl">
                    <a:srgbClr val="C0C0C0"/>
                  </a:outerShdw>
                </a:effectLst>
                <a:latin typeface="Arial" charset="0"/>
                <a:ea typeface="黑体" pitchFamily="2" charset="-122"/>
              </a:rPr>
              <a:t>0</a:t>
            </a:r>
          </a:p>
        </p:txBody>
      </p:sp>
      <p:sp>
        <p:nvSpPr>
          <p:cNvPr id="875540" name="Text Box 20"/>
          <p:cNvSpPr txBox="1">
            <a:spLocks noChangeArrowheads="1"/>
          </p:cNvSpPr>
          <p:nvPr/>
        </p:nvSpPr>
        <p:spPr bwMode="auto">
          <a:xfrm>
            <a:off x="4877329" y="1649761"/>
            <a:ext cx="330200" cy="396875"/>
          </a:xfrm>
          <a:prstGeom prst="rect">
            <a:avLst/>
          </a:prstGeom>
          <a:noFill/>
          <a:ln w="9525" algn="ctr">
            <a:noFill/>
            <a:miter lim="800000"/>
            <a:headEnd/>
            <a:tailEnd/>
          </a:ln>
          <a:effectLst/>
        </p:spPr>
        <p:txBody>
          <a:bodyPr>
            <a:spAutoFit/>
          </a:bodyPr>
          <a:lstStyle>
            <a:lvl1pPr eaLnBrk="0" hangingPunct="0">
              <a:defRPr sz="2800">
                <a:solidFill>
                  <a:schemeClr val="tx1"/>
                </a:solidFill>
                <a:latin typeface="Tahoma" pitchFamily="34" charset="0"/>
                <a:ea typeface="宋体" pitchFamily="2" charset="-122"/>
              </a:defRPr>
            </a:lvl1pPr>
            <a:lvl2pPr marL="742950" indent="-285750" eaLnBrk="0" hangingPunct="0">
              <a:defRPr sz="2800">
                <a:solidFill>
                  <a:schemeClr val="tx1"/>
                </a:solidFill>
                <a:latin typeface="Tahoma" pitchFamily="34" charset="0"/>
                <a:ea typeface="宋体" pitchFamily="2" charset="-122"/>
              </a:defRPr>
            </a:lvl2pPr>
            <a:lvl3pPr marL="1143000" indent="-228600" eaLnBrk="0" hangingPunct="0">
              <a:defRPr sz="2800">
                <a:solidFill>
                  <a:schemeClr val="tx1"/>
                </a:solidFill>
                <a:latin typeface="Tahoma" pitchFamily="34" charset="0"/>
                <a:ea typeface="宋体" pitchFamily="2" charset="-122"/>
              </a:defRPr>
            </a:lvl3pPr>
            <a:lvl4pPr marL="1600200" indent="-228600" eaLnBrk="0" hangingPunct="0">
              <a:defRPr sz="2800">
                <a:solidFill>
                  <a:schemeClr val="tx1"/>
                </a:solidFill>
                <a:latin typeface="Tahoma" pitchFamily="34" charset="0"/>
                <a:ea typeface="宋体" pitchFamily="2" charset="-122"/>
              </a:defRPr>
            </a:lvl4pPr>
            <a:lvl5pPr marL="2057400" indent="-228600" eaLnBrk="0" hangingPunct="0">
              <a:defRPr sz="28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Tahoma" pitchFamily="34" charset="0"/>
                <a:ea typeface="宋体" pitchFamily="2" charset="-122"/>
              </a:defRPr>
            </a:lvl9pPr>
          </a:lstStyle>
          <a:p>
            <a:pPr algn="ctr" eaLnBrk="1" hangingPunct="1">
              <a:spcBef>
                <a:spcPct val="50000"/>
              </a:spcBef>
              <a:defRPr/>
            </a:pPr>
            <a:r>
              <a:rPr lang="en-US" altLang="zh-CN" sz="2000" smtClean="0">
                <a:effectLst>
                  <a:outerShdw blurRad="38100" dist="38100" dir="2700000" algn="tl">
                    <a:srgbClr val="C0C0C0"/>
                  </a:outerShdw>
                </a:effectLst>
                <a:latin typeface="Arial" charset="0"/>
                <a:ea typeface="黑体" pitchFamily="2" charset="-122"/>
              </a:rPr>
              <a:t>1</a:t>
            </a:r>
          </a:p>
        </p:txBody>
      </p:sp>
      <p:sp>
        <p:nvSpPr>
          <p:cNvPr id="875541" name="Text Box 21"/>
          <p:cNvSpPr txBox="1">
            <a:spLocks noChangeArrowheads="1"/>
          </p:cNvSpPr>
          <p:nvPr/>
        </p:nvSpPr>
        <p:spPr bwMode="auto">
          <a:xfrm>
            <a:off x="3886729" y="4088161"/>
            <a:ext cx="330200" cy="396875"/>
          </a:xfrm>
          <a:prstGeom prst="rect">
            <a:avLst/>
          </a:prstGeom>
          <a:noFill/>
          <a:ln w="9525" algn="ctr">
            <a:noFill/>
            <a:miter lim="800000"/>
            <a:headEnd/>
            <a:tailEnd/>
          </a:ln>
          <a:effectLst/>
        </p:spPr>
        <p:txBody>
          <a:bodyPr>
            <a:spAutoFit/>
          </a:bodyPr>
          <a:lstStyle>
            <a:lvl1pPr eaLnBrk="0" hangingPunct="0">
              <a:defRPr sz="2800">
                <a:solidFill>
                  <a:schemeClr val="tx1"/>
                </a:solidFill>
                <a:latin typeface="Tahoma" pitchFamily="34" charset="0"/>
                <a:ea typeface="宋体" pitchFamily="2" charset="-122"/>
              </a:defRPr>
            </a:lvl1pPr>
            <a:lvl2pPr marL="742950" indent="-285750" eaLnBrk="0" hangingPunct="0">
              <a:defRPr sz="2800">
                <a:solidFill>
                  <a:schemeClr val="tx1"/>
                </a:solidFill>
                <a:latin typeface="Tahoma" pitchFamily="34" charset="0"/>
                <a:ea typeface="宋体" pitchFamily="2" charset="-122"/>
              </a:defRPr>
            </a:lvl2pPr>
            <a:lvl3pPr marL="1143000" indent="-228600" eaLnBrk="0" hangingPunct="0">
              <a:defRPr sz="2800">
                <a:solidFill>
                  <a:schemeClr val="tx1"/>
                </a:solidFill>
                <a:latin typeface="Tahoma" pitchFamily="34" charset="0"/>
                <a:ea typeface="宋体" pitchFamily="2" charset="-122"/>
              </a:defRPr>
            </a:lvl3pPr>
            <a:lvl4pPr marL="1600200" indent="-228600" eaLnBrk="0" hangingPunct="0">
              <a:defRPr sz="2800">
                <a:solidFill>
                  <a:schemeClr val="tx1"/>
                </a:solidFill>
                <a:latin typeface="Tahoma" pitchFamily="34" charset="0"/>
                <a:ea typeface="宋体" pitchFamily="2" charset="-122"/>
              </a:defRPr>
            </a:lvl4pPr>
            <a:lvl5pPr marL="2057400" indent="-228600" eaLnBrk="0" hangingPunct="0">
              <a:defRPr sz="28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Tahoma" pitchFamily="34" charset="0"/>
                <a:ea typeface="宋体" pitchFamily="2" charset="-122"/>
              </a:defRPr>
            </a:lvl9pPr>
          </a:lstStyle>
          <a:p>
            <a:pPr algn="ctr" eaLnBrk="1" hangingPunct="1">
              <a:spcBef>
                <a:spcPct val="50000"/>
              </a:spcBef>
              <a:defRPr/>
            </a:pPr>
            <a:r>
              <a:rPr lang="en-US" altLang="zh-CN" sz="2000" smtClean="0">
                <a:effectLst>
                  <a:outerShdw blurRad="38100" dist="38100" dir="2700000" algn="tl">
                    <a:srgbClr val="C0C0C0"/>
                  </a:outerShdw>
                </a:effectLst>
                <a:latin typeface="Arial" charset="0"/>
                <a:ea typeface="黑体" pitchFamily="2" charset="-122"/>
              </a:rPr>
              <a:t>0</a:t>
            </a:r>
          </a:p>
        </p:txBody>
      </p:sp>
      <p:sp>
        <p:nvSpPr>
          <p:cNvPr id="875542" name="Text Box 22"/>
          <p:cNvSpPr txBox="1">
            <a:spLocks noChangeArrowheads="1"/>
          </p:cNvSpPr>
          <p:nvPr/>
        </p:nvSpPr>
        <p:spPr bwMode="auto">
          <a:xfrm>
            <a:off x="4959879" y="4088161"/>
            <a:ext cx="330200" cy="396875"/>
          </a:xfrm>
          <a:prstGeom prst="rect">
            <a:avLst/>
          </a:prstGeom>
          <a:noFill/>
          <a:ln w="9525" algn="ctr">
            <a:noFill/>
            <a:miter lim="800000"/>
            <a:headEnd/>
            <a:tailEnd/>
          </a:ln>
          <a:effectLst/>
        </p:spPr>
        <p:txBody>
          <a:bodyPr>
            <a:spAutoFit/>
          </a:bodyPr>
          <a:lstStyle>
            <a:lvl1pPr eaLnBrk="0" hangingPunct="0">
              <a:defRPr sz="2800">
                <a:solidFill>
                  <a:schemeClr val="tx1"/>
                </a:solidFill>
                <a:latin typeface="Tahoma" pitchFamily="34" charset="0"/>
                <a:ea typeface="宋体" pitchFamily="2" charset="-122"/>
              </a:defRPr>
            </a:lvl1pPr>
            <a:lvl2pPr marL="742950" indent="-285750" eaLnBrk="0" hangingPunct="0">
              <a:defRPr sz="2800">
                <a:solidFill>
                  <a:schemeClr val="tx1"/>
                </a:solidFill>
                <a:latin typeface="Tahoma" pitchFamily="34" charset="0"/>
                <a:ea typeface="宋体" pitchFamily="2" charset="-122"/>
              </a:defRPr>
            </a:lvl2pPr>
            <a:lvl3pPr marL="1143000" indent="-228600" eaLnBrk="0" hangingPunct="0">
              <a:defRPr sz="2800">
                <a:solidFill>
                  <a:schemeClr val="tx1"/>
                </a:solidFill>
                <a:latin typeface="Tahoma" pitchFamily="34" charset="0"/>
                <a:ea typeface="宋体" pitchFamily="2" charset="-122"/>
              </a:defRPr>
            </a:lvl3pPr>
            <a:lvl4pPr marL="1600200" indent="-228600" eaLnBrk="0" hangingPunct="0">
              <a:defRPr sz="2800">
                <a:solidFill>
                  <a:schemeClr val="tx1"/>
                </a:solidFill>
                <a:latin typeface="Tahoma" pitchFamily="34" charset="0"/>
                <a:ea typeface="宋体" pitchFamily="2" charset="-122"/>
              </a:defRPr>
            </a:lvl4pPr>
            <a:lvl5pPr marL="2057400" indent="-228600" eaLnBrk="0" hangingPunct="0">
              <a:defRPr sz="28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Tahoma" pitchFamily="34" charset="0"/>
                <a:ea typeface="宋体" pitchFamily="2" charset="-122"/>
              </a:defRPr>
            </a:lvl9pPr>
          </a:lstStyle>
          <a:p>
            <a:pPr algn="ctr" eaLnBrk="1" hangingPunct="1">
              <a:spcBef>
                <a:spcPct val="50000"/>
              </a:spcBef>
              <a:defRPr/>
            </a:pPr>
            <a:r>
              <a:rPr lang="en-US" altLang="zh-CN" sz="2000" smtClean="0">
                <a:effectLst>
                  <a:outerShdw blurRad="38100" dist="38100" dir="2700000" algn="tl">
                    <a:srgbClr val="C0C0C0"/>
                  </a:outerShdw>
                </a:effectLst>
                <a:latin typeface="Arial" charset="0"/>
                <a:ea typeface="黑体" pitchFamily="2" charset="-122"/>
              </a:rPr>
              <a:t>1</a:t>
            </a:r>
          </a:p>
        </p:txBody>
      </p:sp>
      <p:sp>
        <p:nvSpPr>
          <p:cNvPr id="875543" name="Cloud"/>
          <p:cNvSpPr>
            <a:spLocks noChangeAspect="1" noEditPoints="1" noChangeArrowheads="1"/>
          </p:cNvSpPr>
          <p:nvPr/>
        </p:nvSpPr>
        <p:spPr bwMode="auto">
          <a:xfrm>
            <a:off x="6198129" y="1497360"/>
            <a:ext cx="2146300" cy="11938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AEAEA"/>
          </a:solidFill>
          <a:ln w="9525">
            <a:solidFill>
              <a:srgbClr val="000000"/>
            </a:solidFill>
            <a:miter lim="800000"/>
            <a:headEnd/>
            <a:tailEnd/>
          </a:ln>
          <a:effectLst>
            <a:outerShdw dist="107763" dir="2700000" algn="ctr" rotWithShape="0">
              <a:srgbClr val="808080"/>
            </a:outerShdw>
          </a:effectLst>
        </p:spPr>
        <p:txBody>
          <a:bodyPr/>
          <a:lstStyle/>
          <a:p>
            <a:pPr algn="ctr">
              <a:defRPr/>
            </a:pPr>
            <a:r>
              <a:rPr lang="en-US" altLang="zh-CN" sz="2400">
                <a:effectLst>
                  <a:outerShdw blurRad="38100" dist="38100" dir="2700000" algn="tl">
                    <a:srgbClr val="FFFFFF"/>
                  </a:outerShdw>
                </a:effectLst>
                <a:latin typeface="Arial" charset="0"/>
                <a:ea typeface="黑体" pitchFamily="2" charset="-122"/>
              </a:rPr>
              <a:t>Internet</a:t>
            </a:r>
          </a:p>
        </p:txBody>
      </p:sp>
      <p:grpSp>
        <p:nvGrpSpPr>
          <p:cNvPr id="3" name="Group 24"/>
          <p:cNvGrpSpPr>
            <a:grpSpLocks/>
          </p:cNvGrpSpPr>
          <p:nvPr/>
        </p:nvGrpSpPr>
        <p:grpSpPr bwMode="auto">
          <a:xfrm>
            <a:off x="271727" y="3561110"/>
            <a:ext cx="2971800" cy="304800"/>
            <a:chOff x="240" y="1680"/>
            <a:chExt cx="1728" cy="192"/>
          </a:xfrm>
        </p:grpSpPr>
        <p:sp>
          <p:nvSpPr>
            <p:cNvPr id="875545" name="Rectangle 25"/>
            <p:cNvSpPr>
              <a:spLocks noChangeArrowheads="1"/>
            </p:cNvSpPr>
            <p:nvPr/>
          </p:nvSpPr>
          <p:spPr bwMode="auto">
            <a:xfrm>
              <a:off x="240" y="1680"/>
              <a:ext cx="864" cy="192"/>
            </a:xfrm>
            <a:prstGeom prst="rect">
              <a:avLst/>
            </a:prstGeom>
            <a:solidFill>
              <a:srgbClr val="FFCCFF"/>
            </a:solidFill>
            <a:ln w="9525" algn="ctr">
              <a:solidFill>
                <a:schemeClr val="tx1"/>
              </a:solidFill>
              <a:miter lim="800000"/>
              <a:headEnd/>
              <a:tailEnd/>
            </a:ln>
            <a:effectLst/>
          </p:spPr>
          <p:txBody>
            <a:bodyPr wrap="none" anchor="ctr"/>
            <a:lstStyle/>
            <a:p>
              <a:pPr algn="ctr">
                <a:defRPr/>
              </a:pPr>
              <a:r>
                <a:rPr lang="zh-CN" altLang="en-US" sz="2000">
                  <a:effectLst>
                    <a:outerShdw blurRad="38100" dist="38100" dir="2700000" algn="tl">
                      <a:srgbClr val="FFFFFF"/>
                    </a:outerShdw>
                  </a:effectLst>
                  <a:latin typeface="Arial" charset="0"/>
                  <a:ea typeface="黑体" pitchFamily="2" charset="-122"/>
                </a:rPr>
                <a:t>目的</a:t>
              </a:r>
            </a:p>
          </p:txBody>
        </p:sp>
        <p:sp>
          <p:nvSpPr>
            <p:cNvPr id="875546" name="Rectangle 26"/>
            <p:cNvSpPr>
              <a:spLocks noChangeArrowheads="1"/>
            </p:cNvSpPr>
            <p:nvPr/>
          </p:nvSpPr>
          <p:spPr bwMode="auto">
            <a:xfrm>
              <a:off x="1104" y="1680"/>
              <a:ext cx="864" cy="192"/>
            </a:xfrm>
            <a:prstGeom prst="rect">
              <a:avLst/>
            </a:prstGeom>
            <a:solidFill>
              <a:srgbClr val="FFCCFF"/>
            </a:solidFill>
            <a:ln w="9525" algn="ctr">
              <a:solidFill>
                <a:schemeClr val="tx1"/>
              </a:solidFill>
              <a:miter lim="800000"/>
              <a:headEnd/>
              <a:tailEnd/>
            </a:ln>
            <a:effectLst/>
          </p:spPr>
          <p:txBody>
            <a:bodyPr wrap="none" anchor="ctr"/>
            <a:lstStyle/>
            <a:p>
              <a:pPr algn="ctr">
                <a:defRPr/>
              </a:pPr>
              <a:r>
                <a:rPr lang="zh-CN" altLang="en-US" sz="2000">
                  <a:effectLst>
                    <a:outerShdw blurRad="38100" dist="38100" dir="2700000" algn="tl">
                      <a:srgbClr val="FFFFFF"/>
                    </a:outerShdw>
                  </a:effectLst>
                  <a:latin typeface="Arial" charset="0"/>
                  <a:ea typeface="黑体" pitchFamily="2" charset="-122"/>
                </a:rPr>
                <a:t>下一跳</a:t>
              </a:r>
            </a:p>
          </p:txBody>
        </p:sp>
      </p:grpSp>
      <p:grpSp>
        <p:nvGrpSpPr>
          <p:cNvPr id="4" name="Group 27"/>
          <p:cNvGrpSpPr>
            <a:grpSpLocks/>
          </p:cNvGrpSpPr>
          <p:nvPr/>
        </p:nvGrpSpPr>
        <p:grpSpPr bwMode="auto">
          <a:xfrm>
            <a:off x="271727" y="3848448"/>
            <a:ext cx="2971800" cy="304800"/>
            <a:chOff x="240" y="1872"/>
            <a:chExt cx="1728" cy="192"/>
          </a:xfrm>
        </p:grpSpPr>
        <p:sp>
          <p:nvSpPr>
            <p:cNvPr id="875548" name="Rectangle 28"/>
            <p:cNvSpPr>
              <a:spLocks noChangeArrowheads="1"/>
            </p:cNvSpPr>
            <p:nvPr/>
          </p:nvSpPr>
          <p:spPr bwMode="auto">
            <a:xfrm>
              <a:off x="240" y="1872"/>
              <a:ext cx="864" cy="192"/>
            </a:xfrm>
            <a:prstGeom prst="rect">
              <a:avLst/>
            </a:prstGeom>
            <a:solidFill>
              <a:srgbClr val="FFCCFF"/>
            </a:solidFill>
            <a:ln w="9525" algn="ctr">
              <a:solidFill>
                <a:schemeClr val="tx1"/>
              </a:solidFill>
              <a:miter lim="800000"/>
              <a:headEnd/>
              <a:tailEnd/>
            </a:ln>
            <a:effectLst/>
          </p:spPr>
          <p:txBody>
            <a:bodyPr wrap="none" anchor="ctr"/>
            <a:lstStyle/>
            <a:p>
              <a:pPr algn="ctr">
                <a:defRPr/>
              </a:pPr>
              <a:r>
                <a:rPr lang="zh-CN" altLang="en-US" sz="2000">
                  <a:effectLst>
                    <a:outerShdw blurRad="38100" dist="38100" dir="2700000" algn="tl">
                      <a:srgbClr val="FFFFFF"/>
                    </a:outerShdw>
                  </a:effectLst>
                  <a:latin typeface="Arial" charset="0"/>
                  <a:ea typeface="黑体" pitchFamily="2" charset="-122"/>
                </a:rPr>
                <a:t>默认</a:t>
              </a:r>
            </a:p>
          </p:txBody>
        </p:sp>
        <p:sp>
          <p:nvSpPr>
            <p:cNvPr id="875549" name="Rectangle 29"/>
            <p:cNvSpPr>
              <a:spLocks noChangeArrowheads="1"/>
            </p:cNvSpPr>
            <p:nvPr/>
          </p:nvSpPr>
          <p:spPr bwMode="auto">
            <a:xfrm>
              <a:off x="1104" y="1872"/>
              <a:ext cx="864" cy="192"/>
            </a:xfrm>
            <a:prstGeom prst="rect">
              <a:avLst/>
            </a:prstGeom>
            <a:solidFill>
              <a:srgbClr val="FFCCFF"/>
            </a:solidFill>
            <a:ln w="9525" algn="ctr">
              <a:solidFill>
                <a:schemeClr val="tx1"/>
              </a:solidFill>
              <a:miter lim="800000"/>
              <a:headEnd/>
              <a:tailEnd/>
            </a:ln>
            <a:effectLst/>
          </p:spPr>
          <p:txBody>
            <a:bodyPr wrap="none" anchor="ctr"/>
            <a:lstStyle/>
            <a:p>
              <a:pPr algn="ctr">
                <a:defRPr/>
              </a:pPr>
              <a:r>
                <a:rPr lang="en-US" altLang="zh-CN" sz="2000">
                  <a:effectLst>
                    <a:outerShdw blurRad="38100" dist="38100" dir="2700000" algn="tl">
                      <a:srgbClr val="FFFFFF"/>
                    </a:outerShdw>
                  </a:effectLst>
                  <a:latin typeface="Arial" charset="0"/>
                  <a:ea typeface="黑体" pitchFamily="2" charset="-122"/>
                </a:rPr>
                <a:t>R1</a:t>
              </a:r>
            </a:p>
          </p:txBody>
        </p:sp>
      </p:grpSp>
      <p:sp>
        <p:nvSpPr>
          <p:cNvPr id="875550" name="Text Box 30"/>
          <p:cNvSpPr txBox="1">
            <a:spLocks noChangeArrowheads="1"/>
          </p:cNvSpPr>
          <p:nvPr/>
        </p:nvSpPr>
        <p:spPr bwMode="auto">
          <a:xfrm>
            <a:off x="584729" y="2335561"/>
            <a:ext cx="2063750" cy="396875"/>
          </a:xfrm>
          <a:prstGeom prst="rect">
            <a:avLst/>
          </a:prstGeom>
          <a:noFill/>
          <a:ln w="9525" algn="ctr">
            <a:noFill/>
            <a:miter lim="800000"/>
            <a:headEnd/>
            <a:tailEnd/>
          </a:ln>
          <a:effectLst/>
        </p:spPr>
        <p:txBody>
          <a:bodyPr>
            <a:spAutoFit/>
          </a:bodyPr>
          <a:lstStyle/>
          <a:p>
            <a:pPr algn="ctr">
              <a:spcBef>
                <a:spcPct val="50000"/>
              </a:spcBef>
              <a:defRPr/>
            </a:pPr>
            <a:r>
              <a:rPr lang="en-US" altLang="zh-CN" sz="2000">
                <a:effectLst>
                  <a:outerShdw blurRad="38100" dist="38100" dir="2700000" algn="tl">
                    <a:srgbClr val="C0C0C0"/>
                  </a:outerShdw>
                </a:effectLst>
                <a:latin typeface="Arial" charset="0"/>
                <a:ea typeface="黑体" pitchFamily="2" charset="-122"/>
              </a:rPr>
              <a:t>192.168.2.100</a:t>
            </a:r>
          </a:p>
        </p:txBody>
      </p:sp>
      <p:grpSp>
        <p:nvGrpSpPr>
          <p:cNvPr id="5" name="Group 31"/>
          <p:cNvGrpSpPr>
            <a:grpSpLocks/>
          </p:cNvGrpSpPr>
          <p:nvPr/>
        </p:nvGrpSpPr>
        <p:grpSpPr bwMode="auto">
          <a:xfrm>
            <a:off x="3391430" y="2335560"/>
            <a:ext cx="3573727" cy="609600"/>
            <a:chOff x="1728" y="912"/>
            <a:chExt cx="2160" cy="384"/>
          </a:xfrm>
        </p:grpSpPr>
        <p:grpSp>
          <p:nvGrpSpPr>
            <p:cNvPr id="6" name="Group 32"/>
            <p:cNvGrpSpPr>
              <a:grpSpLocks/>
            </p:cNvGrpSpPr>
            <p:nvPr/>
          </p:nvGrpSpPr>
          <p:grpSpPr bwMode="auto">
            <a:xfrm>
              <a:off x="1728" y="912"/>
              <a:ext cx="1728" cy="384"/>
              <a:chOff x="240" y="1680"/>
              <a:chExt cx="1728" cy="384"/>
            </a:xfrm>
          </p:grpSpPr>
          <p:grpSp>
            <p:nvGrpSpPr>
              <p:cNvPr id="7" name="Group 33"/>
              <p:cNvGrpSpPr>
                <a:grpSpLocks/>
              </p:cNvGrpSpPr>
              <p:nvPr/>
            </p:nvGrpSpPr>
            <p:grpSpPr bwMode="auto">
              <a:xfrm>
                <a:off x="240" y="1680"/>
                <a:ext cx="1728" cy="192"/>
                <a:chOff x="240" y="1680"/>
                <a:chExt cx="1728" cy="192"/>
              </a:xfrm>
            </p:grpSpPr>
            <p:sp>
              <p:nvSpPr>
                <p:cNvPr id="875554" name="Rectangle 34"/>
                <p:cNvSpPr>
                  <a:spLocks noChangeArrowheads="1"/>
                </p:cNvSpPr>
                <p:nvPr/>
              </p:nvSpPr>
              <p:spPr bwMode="auto">
                <a:xfrm>
                  <a:off x="240" y="1680"/>
                  <a:ext cx="864" cy="192"/>
                </a:xfrm>
                <a:prstGeom prst="rect">
                  <a:avLst/>
                </a:prstGeom>
                <a:solidFill>
                  <a:srgbClr val="FFCCFF"/>
                </a:solidFill>
                <a:ln w="9525" algn="ctr">
                  <a:solidFill>
                    <a:schemeClr val="tx1"/>
                  </a:solidFill>
                  <a:miter lim="800000"/>
                  <a:headEnd/>
                  <a:tailEnd/>
                </a:ln>
                <a:effectLst/>
              </p:spPr>
              <p:txBody>
                <a:bodyPr wrap="none" anchor="ctr"/>
                <a:lstStyle/>
                <a:p>
                  <a:pPr algn="ctr">
                    <a:defRPr/>
                  </a:pPr>
                  <a:r>
                    <a:rPr lang="zh-CN" altLang="en-US" sz="2000">
                      <a:effectLst>
                        <a:outerShdw blurRad="38100" dist="38100" dir="2700000" algn="tl">
                          <a:srgbClr val="FFFFFF"/>
                        </a:outerShdw>
                      </a:effectLst>
                      <a:latin typeface="Arial" charset="0"/>
                      <a:ea typeface="黑体" pitchFamily="2" charset="-122"/>
                    </a:rPr>
                    <a:t>目的网络</a:t>
                  </a:r>
                </a:p>
              </p:txBody>
            </p:sp>
            <p:sp>
              <p:nvSpPr>
                <p:cNvPr id="875555" name="Rectangle 35"/>
                <p:cNvSpPr>
                  <a:spLocks noChangeArrowheads="1"/>
                </p:cNvSpPr>
                <p:nvPr/>
              </p:nvSpPr>
              <p:spPr bwMode="auto">
                <a:xfrm>
                  <a:off x="1104" y="1680"/>
                  <a:ext cx="864" cy="192"/>
                </a:xfrm>
                <a:prstGeom prst="rect">
                  <a:avLst/>
                </a:prstGeom>
                <a:solidFill>
                  <a:srgbClr val="FFCCFF"/>
                </a:solidFill>
                <a:ln w="9525" algn="ctr">
                  <a:solidFill>
                    <a:schemeClr val="tx1"/>
                  </a:solidFill>
                  <a:miter lim="800000"/>
                  <a:headEnd/>
                  <a:tailEnd/>
                </a:ln>
                <a:effectLst/>
              </p:spPr>
              <p:txBody>
                <a:bodyPr wrap="none" anchor="ctr"/>
                <a:lstStyle/>
                <a:p>
                  <a:pPr algn="ctr">
                    <a:defRPr/>
                  </a:pPr>
                  <a:r>
                    <a:rPr lang="zh-CN" altLang="en-US" sz="2000">
                      <a:effectLst>
                        <a:outerShdw blurRad="38100" dist="38100" dir="2700000" algn="tl">
                          <a:srgbClr val="FFFFFF"/>
                        </a:outerShdw>
                      </a:effectLst>
                      <a:latin typeface="Arial" charset="0"/>
                      <a:ea typeface="黑体" pitchFamily="2" charset="-122"/>
                    </a:rPr>
                    <a:t>子网掩码</a:t>
                  </a:r>
                </a:p>
              </p:txBody>
            </p:sp>
          </p:grpSp>
          <p:grpSp>
            <p:nvGrpSpPr>
              <p:cNvPr id="8" name="Group 36"/>
              <p:cNvGrpSpPr>
                <a:grpSpLocks/>
              </p:cNvGrpSpPr>
              <p:nvPr/>
            </p:nvGrpSpPr>
            <p:grpSpPr bwMode="auto">
              <a:xfrm>
                <a:off x="240" y="1872"/>
                <a:ext cx="1728" cy="192"/>
                <a:chOff x="240" y="1872"/>
                <a:chExt cx="1728" cy="192"/>
              </a:xfrm>
            </p:grpSpPr>
            <p:sp>
              <p:nvSpPr>
                <p:cNvPr id="875557" name="Rectangle 37"/>
                <p:cNvSpPr>
                  <a:spLocks noChangeArrowheads="1"/>
                </p:cNvSpPr>
                <p:nvPr/>
              </p:nvSpPr>
              <p:spPr bwMode="auto">
                <a:xfrm>
                  <a:off x="240" y="1872"/>
                  <a:ext cx="864" cy="192"/>
                </a:xfrm>
                <a:prstGeom prst="rect">
                  <a:avLst/>
                </a:prstGeom>
                <a:solidFill>
                  <a:srgbClr val="FFCCFF"/>
                </a:solidFill>
                <a:ln w="9525" algn="ctr">
                  <a:solidFill>
                    <a:schemeClr val="tx1"/>
                  </a:solidFill>
                  <a:miter lim="800000"/>
                  <a:headEnd/>
                  <a:tailEnd/>
                </a:ln>
                <a:effectLst/>
              </p:spPr>
              <p:txBody>
                <a:bodyPr wrap="none" anchor="ctr"/>
                <a:lstStyle/>
                <a:p>
                  <a:pPr algn="ctr">
                    <a:defRPr/>
                  </a:pPr>
                  <a:r>
                    <a:rPr lang="en-US" altLang="zh-CN" sz="2000" dirty="0">
                      <a:effectLst>
                        <a:outerShdw blurRad="38100" dist="38100" dir="2700000" algn="tl">
                          <a:srgbClr val="FFFFFF"/>
                        </a:outerShdw>
                      </a:effectLst>
                      <a:latin typeface="Arial" charset="0"/>
                      <a:ea typeface="黑体" pitchFamily="2" charset="-122"/>
                    </a:rPr>
                    <a:t>192.168.3.0</a:t>
                  </a:r>
                </a:p>
              </p:txBody>
            </p:sp>
            <p:sp>
              <p:nvSpPr>
                <p:cNvPr id="875558" name="Rectangle 38"/>
                <p:cNvSpPr>
                  <a:spLocks noChangeArrowheads="1"/>
                </p:cNvSpPr>
                <p:nvPr/>
              </p:nvSpPr>
              <p:spPr bwMode="auto">
                <a:xfrm>
                  <a:off x="1104" y="1872"/>
                  <a:ext cx="864" cy="192"/>
                </a:xfrm>
                <a:prstGeom prst="rect">
                  <a:avLst/>
                </a:prstGeom>
                <a:solidFill>
                  <a:srgbClr val="FFCCFF"/>
                </a:solidFill>
                <a:ln w="9525" algn="ctr">
                  <a:solidFill>
                    <a:schemeClr val="tx1"/>
                  </a:solidFill>
                  <a:miter lim="800000"/>
                  <a:headEnd/>
                  <a:tailEnd/>
                </a:ln>
                <a:effectLst/>
              </p:spPr>
              <p:txBody>
                <a:bodyPr wrap="none" anchor="ctr"/>
                <a:lstStyle/>
                <a:p>
                  <a:pPr algn="ctr">
                    <a:defRPr/>
                  </a:pPr>
                  <a:r>
                    <a:rPr lang="en-US" altLang="zh-CN" sz="2000">
                      <a:effectLst>
                        <a:outerShdw blurRad="38100" dist="38100" dir="2700000" algn="tl">
                          <a:srgbClr val="FFFFFF"/>
                        </a:outerShdw>
                      </a:effectLst>
                      <a:latin typeface="Arial" charset="0"/>
                      <a:ea typeface="黑体" pitchFamily="2" charset="-122"/>
                    </a:rPr>
                    <a:t>24</a:t>
                  </a:r>
                </a:p>
              </p:txBody>
            </p:sp>
          </p:grpSp>
        </p:grpSp>
        <p:sp>
          <p:nvSpPr>
            <p:cNvPr id="875559" name="Rectangle 39"/>
            <p:cNvSpPr>
              <a:spLocks noChangeArrowheads="1"/>
            </p:cNvSpPr>
            <p:nvPr/>
          </p:nvSpPr>
          <p:spPr bwMode="auto">
            <a:xfrm>
              <a:off x="3456" y="912"/>
              <a:ext cx="432" cy="192"/>
            </a:xfrm>
            <a:prstGeom prst="rect">
              <a:avLst/>
            </a:prstGeom>
            <a:solidFill>
              <a:srgbClr val="FFCCFF"/>
            </a:solidFill>
            <a:ln w="9525" algn="ctr">
              <a:solidFill>
                <a:schemeClr val="tx1"/>
              </a:solidFill>
              <a:miter lim="800000"/>
              <a:headEnd/>
              <a:tailEnd/>
            </a:ln>
            <a:effectLst/>
          </p:spPr>
          <p:txBody>
            <a:bodyPr wrap="none" anchor="ctr"/>
            <a:lstStyle/>
            <a:p>
              <a:pPr algn="ctr">
                <a:defRPr/>
              </a:pPr>
              <a:r>
                <a:rPr lang="zh-CN" altLang="en-US" sz="2000">
                  <a:effectLst>
                    <a:outerShdw blurRad="38100" dist="38100" dir="2700000" algn="tl">
                      <a:srgbClr val="FFFFFF"/>
                    </a:outerShdw>
                  </a:effectLst>
                  <a:latin typeface="Arial" charset="0"/>
                  <a:ea typeface="黑体" pitchFamily="2" charset="-122"/>
                </a:rPr>
                <a:t>接口</a:t>
              </a:r>
            </a:p>
          </p:txBody>
        </p:sp>
        <p:sp>
          <p:nvSpPr>
            <p:cNvPr id="875560" name="Rectangle 40"/>
            <p:cNvSpPr>
              <a:spLocks noChangeArrowheads="1"/>
            </p:cNvSpPr>
            <p:nvPr/>
          </p:nvSpPr>
          <p:spPr bwMode="auto">
            <a:xfrm>
              <a:off x="3456" y="1104"/>
              <a:ext cx="432" cy="192"/>
            </a:xfrm>
            <a:prstGeom prst="rect">
              <a:avLst/>
            </a:prstGeom>
            <a:solidFill>
              <a:srgbClr val="FFCCFF"/>
            </a:solidFill>
            <a:ln w="9525" algn="ctr">
              <a:solidFill>
                <a:schemeClr val="tx1"/>
              </a:solidFill>
              <a:miter lim="800000"/>
              <a:headEnd/>
              <a:tailEnd/>
            </a:ln>
            <a:effectLst/>
          </p:spPr>
          <p:txBody>
            <a:bodyPr wrap="none" anchor="ctr"/>
            <a:lstStyle>
              <a:lvl1pPr eaLnBrk="0" hangingPunct="0">
                <a:defRPr sz="2800">
                  <a:solidFill>
                    <a:schemeClr val="tx1"/>
                  </a:solidFill>
                  <a:latin typeface="Tahoma" pitchFamily="34" charset="0"/>
                  <a:ea typeface="宋体" pitchFamily="2" charset="-122"/>
                </a:defRPr>
              </a:lvl1pPr>
              <a:lvl2pPr marL="742950" indent="-285750" eaLnBrk="0" hangingPunct="0">
                <a:defRPr sz="2800">
                  <a:solidFill>
                    <a:schemeClr val="tx1"/>
                  </a:solidFill>
                  <a:latin typeface="Tahoma" pitchFamily="34" charset="0"/>
                  <a:ea typeface="宋体" pitchFamily="2" charset="-122"/>
                </a:defRPr>
              </a:lvl2pPr>
              <a:lvl3pPr marL="1143000" indent="-228600" eaLnBrk="0" hangingPunct="0">
                <a:defRPr sz="2800">
                  <a:solidFill>
                    <a:schemeClr val="tx1"/>
                  </a:solidFill>
                  <a:latin typeface="Tahoma" pitchFamily="34" charset="0"/>
                  <a:ea typeface="宋体" pitchFamily="2" charset="-122"/>
                </a:defRPr>
              </a:lvl3pPr>
              <a:lvl4pPr marL="1600200" indent="-228600" eaLnBrk="0" hangingPunct="0">
                <a:defRPr sz="2800">
                  <a:solidFill>
                    <a:schemeClr val="tx1"/>
                  </a:solidFill>
                  <a:latin typeface="Tahoma" pitchFamily="34" charset="0"/>
                  <a:ea typeface="宋体" pitchFamily="2" charset="-122"/>
                </a:defRPr>
              </a:lvl4pPr>
              <a:lvl5pPr marL="2057400" indent="-228600" eaLnBrk="0" hangingPunct="0">
                <a:defRPr sz="28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Tahoma" pitchFamily="34" charset="0"/>
                  <a:ea typeface="宋体" pitchFamily="2" charset="-122"/>
                </a:defRPr>
              </a:lvl9pPr>
            </a:lstStyle>
            <a:p>
              <a:pPr algn="ctr" eaLnBrk="1" hangingPunct="1">
                <a:defRPr/>
              </a:pPr>
              <a:r>
                <a:rPr lang="en-US" altLang="zh-CN" sz="2000" smtClean="0">
                  <a:effectLst>
                    <a:outerShdw blurRad="38100" dist="38100" dir="2700000" algn="tl">
                      <a:srgbClr val="FFFFFF"/>
                    </a:outerShdw>
                  </a:effectLst>
                  <a:latin typeface="Arial" charset="0"/>
                  <a:ea typeface="黑体" pitchFamily="2" charset="-122"/>
                </a:rPr>
                <a:t>0</a:t>
              </a:r>
            </a:p>
          </p:txBody>
        </p:sp>
      </p:grpSp>
      <p:sp>
        <p:nvSpPr>
          <p:cNvPr id="875561" name="Text Box 41"/>
          <p:cNvSpPr txBox="1">
            <a:spLocks noChangeArrowheads="1"/>
          </p:cNvSpPr>
          <p:nvPr/>
        </p:nvSpPr>
        <p:spPr bwMode="auto">
          <a:xfrm>
            <a:off x="2318279" y="1344961"/>
            <a:ext cx="1981200" cy="396875"/>
          </a:xfrm>
          <a:prstGeom prst="rect">
            <a:avLst/>
          </a:prstGeom>
          <a:noFill/>
          <a:ln w="9525" algn="ctr">
            <a:noFill/>
            <a:miter lim="800000"/>
            <a:headEnd/>
            <a:tailEnd/>
          </a:ln>
          <a:effectLst/>
        </p:spPr>
        <p:txBody>
          <a:bodyPr>
            <a:spAutoFit/>
          </a:bodyPr>
          <a:lstStyle/>
          <a:p>
            <a:pPr algn="ctr">
              <a:spcBef>
                <a:spcPct val="50000"/>
              </a:spcBef>
              <a:defRPr/>
            </a:pPr>
            <a:r>
              <a:rPr lang="en-US" altLang="zh-CN" sz="2000">
                <a:effectLst>
                  <a:outerShdw blurRad="38100" dist="38100" dir="2700000" algn="tl">
                    <a:srgbClr val="C0C0C0"/>
                  </a:outerShdw>
                </a:effectLst>
                <a:latin typeface="Arial" charset="0"/>
                <a:ea typeface="黑体" pitchFamily="2" charset="-122"/>
              </a:rPr>
              <a:t>192.168.2.1</a:t>
            </a:r>
          </a:p>
        </p:txBody>
      </p:sp>
      <p:sp>
        <p:nvSpPr>
          <p:cNvPr id="875562" name="Text Box 42"/>
          <p:cNvSpPr txBox="1">
            <a:spLocks noChangeArrowheads="1"/>
          </p:cNvSpPr>
          <p:nvPr/>
        </p:nvSpPr>
        <p:spPr bwMode="auto">
          <a:xfrm>
            <a:off x="4877329" y="4697761"/>
            <a:ext cx="2146300" cy="396875"/>
          </a:xfrm>
          <a:prstGeom prst="rect">
            <a:avLst/>
          </a:prstGeom>
          <a:noFill/>
          <a:ln w="9525" algn="ctr">
            <a:noFill/>
            <a:miter lim="800000"/>
            <a:headEnd/>
            <a:tailEnd/>
          </a:ln>
          <a:effectLst/>
        </p:spPr>
        <p:txBody>
          <a:bodyPr>
            <a:spAutoFit/>
          </a:bodyPr>
          <a:lstStyle/>
          <a:p>
            <a:pPr algn="ctr">
              <a:spcBef>
                <a:spcPct val="50000"/>
              </a:spcBef>
              <a:defRPr/>
            </a:pPr>
            <a:r>
              <a:rPr lang="en-US" altLang="zh-CN" sz="2000">
                <a:effectLst>
                  <a:outerShdw blurRad="38100" dist="38100" dir="2700000" algn="tl">
                    <a:srgbClr val="C0C0C0"/>
                  </a:outerShdw>
                </a:effectLst>
                <a:latin typeface="Arial" charset="0"/>
                <a:ea typeface="黑体" pitchFamily="2" charset="-122"/>
              </a:rPr>
              <a:t>192.168. 3.254</a:t>
            </a:r>
          </a:p>
        </p:txBody>
      </p:sp>
      <p:sp>
        <p:nvSpPr>
          <p:cNvPr id="875563" name="Text Box 43"/>
          <p:cNvSpPr txBox="1">
            <a:spLocks noChangeArrowheads="1"/>
          </p:cNvSpPr>
          <p:nvPr/>
        </p:nvSpPr>
        <p:spPr bwMode="auto">
          <a:xfrm>
            <a:off x="2318279" y="4697761"/>
            <a:ext cx="1981200" cy="396875"/>
          </a:xfrm>
          <a:prstGeom prst="rect">
            <a:avLst/>
          </a:prstGeom>
          <a:noFill/>
          <a:ln w="9525" algn="ctr">
            <a:noFill/>
            <a:miter lim="800000"/>
            <a:headEnd/>
            <a:tailEnd/>
          </a:ln>
          <a:effectLst/>
        </p:spPr>
        <p:txBody>
          <a:bodyPr>
            <a:spAutoFit/>
          </a:bodyPr>
          <a:lstStyle/>
          <a:p>
            <a:pPr algn="ctr">
              <a:spcBef>
                <a:spcPct val="50000"/>
              </a:spcBef>
              <a:defRPr/>
            </a:pPr>
            <a:r>
              <a:rPr lang="en-US" altLang="zh-CN" sz="2000">
                <a:effectLst>
                  <a:outerShdw blurRad="38100" dist="38100" dir="2700000" algn="tl">
                    <a:srgbClr val="C0C0C0"/>
                  </a:outerShdw>
                </a:effectLst>
                <a:latin typeface="Arial" charset="0"/>
                <a:ea typeface="黑体" pitchFamily="2" charset="-122"/>
              </a:rPr>
              <a:t>192.168.2.254</a:t>
            </a:r>
          </a:p>
        </p:txBody>
      </p:sp>
      <p:sp>
        <p:nvSpPr>
          <p:cNvPr id="875564" name="Text Box 44"/>
          <p:cNvSpPr txBox="1">
            <a:spLocks noChangeArrowheads="1"/>
          </p:cNvSpPr>
          <p:nvPr/>
        </p:nvSpPr>
        <p:spPr bwMode="auto">
          <a:xfrm>
            <a:off x="7518929" y="5612161"/>
            <a:ext cx="2146300" cy="396875"/>
          </a:xfrm>
          <a:prstGeom prst="rect">
            <a:avLst/>
          </a:prstGeom>
          <a:noFill/>
          <a:ln w="9525" algn="ctr">
            <a:noFill/>
            <a:miter lim="800000"/>
            <a:headEnd/>
            <a:tailEnd/>
          </a:ln>
          <a:effectLst/>
        </p:spPr>
        <p:txBody>
          <a:bodyPr>
            <a:spAutoFit/>
          </a:bodyPr>
          <a:lstStyle/>
          <a:p>
            <a:pPr algn="ctr">
              <a:spcBef>
                <a:spcPct val="50000"/>
              </a:spcBef>
              <a:defRPr/>
            </a:pPr>
            <a:r>
              <a:rPr lang="en-US" altLang="zh-CN" sz="2000">
                <a:effectLst>
                  <a:outerShdw blurRad="38100" dist="38100" dir="2700000" algn="tl">
                    <a:srgbClr val="C0C0C0"/>
                  </a:outerShdw>
                </a:effectLst>
                <a:latin typeface="Arial" charset="0"/>
                <a:ea typeface="黑体" pitchFamily="2" charset="-122"/>
              </a:rPr>
              <a:t>192.168. 3.100</a:t>
            </a:r>
          </a:p>
        </p:txBody>
      </p:sp>
      <p:sp>
        <p:nvSpPr>
          <p:cNvPr id="875565" name="Text Box 45"/>
          <p:cNvSpPr txBox="1">
            <a:spLocks noChangeArrowheads="1"/>
          </p:cNvSpPr>
          <p:nvPr/>
        </p:nvSpPr>
        <p:spPr bwMode="auto">
          <a:xfrm>
            <a:off x="749829" y="2868961"/>
            <a:ext cx="412750" cy="396875"/>
          </a:xfrm>
          <a:prstGeom prst="rect">
            <a:avLst/>
          </a:prstGeom>
          <a:noFill/>
          <a:ln w="9525" algn="ctr">
            <a:noFill/>
            <a:miter lim="800000"/>
            <a:headEnd/>
            <a:tailEnd/>
          </a:ln>
          <a:effectLst/>
        </p:spPr>
        <p:txBody>
          <a:bodyPr>
            <a:spAutoFit/>
          </a:bodyPr>
          <a:lstStyle>
            <a:lvl1pPr eaLnBrk="0" hangingPunct="0">
              <a:defRPr sz="2800">
                <a:solidFill>
                  <a:schemeClr val="tx1"/>
                </a:solidFill>
                <a:latin typeface="Tahoma" pitchFamily="34" charset="0"/>
                <a:ea typeface="宋体" pitchFamily="2" charset="-122"/>
              </a:defRPr>
            </a:lvl1pPr>
            <a:lvl2pPr marL="742950" indent="-285750" eaLnBrk="0" hangingPunct="0">
              <a:defRPr sz="2800">
                <a:solidFill>
                  <a:schemeClr val="tx1"/>
                </a:solidFill>
                <a:latin typeface="Tahoma" pitchFamily="34" charset="0"/>
                <a:ea typeface="宋体" pitchFamily="2" charset="-122"/>
              </a:defRPr>
            </a:lvl2pPr>
            <a:lvl3pPr marL="1143000" indent="-228600" eaLnBrk="0" hangingPunct="0">
              <a:defRPr sz="2800">
                <a:solidFill>
                  <a:schemeClr val="tx1"/>
                </a:solidFill>
                <a:latin typeface="Tahoma" pitchFamily="34" charset="0"/>
                <a:ea typeface="宋体" pitchFamily="2" charset="-122"/>
              </a:defRPr>
            </a:lvl3pPr>
            <a:lvl4pPr marL="1600200" indent="-228600" eaLnBrk="0" hangingPunct="0">
              <a:defRPr sz="2800">
                <a:solidFill>
                  <a:schemeClr val="tx1"/>
                </a:solidFill>
                <a:latin typeface="Tahoma" pitchFamily="34" charset="0"/>
                <a:ea typeface="宋体" pitchFamily="2" charset="-122"/>
              </a:defRPr>
            </a:lvl4pPr>
            <a:lvl5pPr marL="2057400" indent="-228600" eaLnBrk="0" hangingPunct="0">
              <a:defRPr sz="28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Tahoma" pitchFamily="34" charset="0"/>
                <a:ea typeface="宋体" pitchFamily="2" charset="-122"/>
              </a:defRPr>
            </a:lvl9pPr>
          </a:lstStyle>
          <a:p>
            <a:pPr algn="ctr" eaLnBrk="1" hangingPunct="1">
              <a:spcBef>
                <a:spcPct val="50000"/>
              </a:spcBef>
              <a:defRPr/>
            </a:pPr>
            <a:r>
              <a:rPr lang="en-US" altLang="zh-CN" sz="2000" smtClean="0">
                <a:effectLst>
                  <a:outerShdw blurRad="38100" dist="38100" dir="2700000" algn="tl">
                    <a:srgbClr val="C0C0C0"/>
                  </a:outerShdw>
                </a:effectLst>
                <a:latin typeface="Arial" charset="0"/>
                <a:ea typeface="黑体" pitchFamily="2" charset="-122"/>
              </a:rPr>
              <a:t>A</a:t>
            </a:r>
          </a:p>
        </p:txBody>
      </p:sp>
      <p:sp>
        <p:nvSpPr>
          <p:cNvPr id="875566" name="Text Box 46"/>
          <p:cNvSpPr txBox="1">
            <a:spLocks noChangeArrowheads="1"/>
          </p:cNvSpPr>
          <p:nvPr/>
        </p:nvSpPr>
        <p:spPr bwMode="auto">
          <a:xfrm>
            <a:off x="8922279" y="5002561"/>
            <a:ext cx="412750" cy="396875"/>
          </a:xfrm>
          <a:prstGeom prst="rect">
            <a:avLst/>
          </a:prstGeom>
          <a:noFill/>
          <a:ln w="9525" algn="ctr">
            <a:noFill/>
            <a:miter lim="800000"/>
            <a:headEnd/>
            <a:tailEnd/>
          </a:ln>
          <a:effectLst/>
        </p:spPr>
        <p:txBody>
          <a:bodyPr>
            <a:spAutoFit/>
          </a:bodyPr>
          <a:lstStyle>
            <a:lvl1pPr eaLnBrk="0" hangingPunct="0">
              <a:defRPr sz="2800">
                <a:solidFill>
                  <a:schemeClr val="tx1"/>
                </a:solidFill>
                <a:latin typeface="Tahoma" pitchFamily="34" charset="0"/>
                <a:ea typeface="宋体" pitchFamily="2" charset="-122"/>
              </a:defRPr>
            </a:lvl1pPr>
            <a:lvl2pPr marL="742950" indent="-285750" eaLnBrk="0" hangingPunct="0">
              <a:defRPr sz="2800">
                <a:solidFill>
                  <a:schemeClr val="tx1"/>
                </a:solidFill>
                <a:latin typeface="Tahoma" pitchFamily="34" charset="0"/>
                <a:ea typeface="宋体" pitchFamily="2" charset="-122"/>
              </a:defRPr>
            </a:lvl2pPr>
            <a:lvl3pPr marL="1143000" indent="-228600" eaLnBrk="0" hangingPunct="0">
              <a:defRPr sz="2800">
                <a:solidFill>
                  <a:schemeClr val="tx1"/>
                </a:solidFill>
                <a:latin typeface="Tahoma" pitchFamily="34" charset="0"/>
                <a:ea typeface="宋体" pitchFamily="2" charset="-122"/>
              </a:defRPr>
            </a:lvl3pPr>
            <a:lvl4pPr marL="1600200" indent="-228600" eaLnBrk="0" hangingPunct="0">
              <a:defRPr sz="2800">
                <a:solidFill>
                  <a:schemeClr val="tx1"/>
                </a:solidFill>
                <a:latin typeface="Tahoma" pitchFamily="34" charset="0"/>
                <a:ea typeface="宋体" pitchFamily="2" charset="-122"/>
              </a:defRPr>
            </a:lvl4pPr>
            <a:lvl5pPr marL="2057400" indent="-228600" eaLnBrk="0" hangingPunct="0">
              <a:defRPr sz="28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Tahoma" pitchFamily="34" charset="0"/>
                <a:ea typeface="宋体" pitchFamily="2" charset="-122"/>
              </a:defRPr>
            </a:lvl9pPr>
          </a:lstStyle>
          <a:p>
            <a:pPr algn="ctr" eaLnBrk="1" hangingPunct="1">
              <a:spcBef>
                <a:spcPct val="50000"/>
              </a:spcBef>
              <a:defRPr/>
            </a:pPr>
            <a:r>
              <a:rPr lang="en-US" altLang="zh-CN" sz="2000" smtClean="0">
                <a:effectLst>
                  <a:outerShdw blurRad="38100" dist="38100" dir="2700000" algn="tl">
                    <a:srgbClr val="C0C0C0"/>
                  </a:outerShdw>
                </a:effectLst>
                <a:latin typeface="Arial" charset="0"/>
                <a:ea typeface="黑体" pitchFamily="2" charset="-122"/>
              </a:rPr>
              <a:t>B</a:t>
            </a:r>
          </a:p>
        </p:txBody>
      </p:sp>
      <p:sp>
        <p:nvSpPr>
          <p:cNvPr id="875567" name="Freeform 47"/>
          <p:cNvSpPr>
            <a:spLocks/>
          </p:cNvSpPr>
          <p:nvPr/>
        </p:nvSpPr>
        <p:spPr bwMode="auto">
          <a:xfrm>
            <a:off x="1740429" y="1802160"/>
            <a:ext cx="2146300" cy="1143000"/>
          </a:xfrm>
          <a:custGeom>
            <a:avLst/>
            <a:gdLst>
              <a:gd name="T0" fmla="*/ 0 w 1248"/>
              <a:gd name="T1" fmla="*/ 2147483647 h 720"/>
              <a:gd name="T2" fmla="*/ 2147483647 w 1248"/>
              <a:gd name="T3" fmla="*/ 2147483647 h 720"/>
              <a:gd name="T4" fmla="*/ 2147483647 w 1248"/>
              <a:gd name="T5" fmla="*/ 0 h 720"/>
              <a:gd name="T6" fmla="*/ 2147483647 w 1248"/>
              <a:gd name="T7" fmla="*/ 0 h 720"/>
              <a:gd name="T8" fmla="*/ 0 60000 65536"/>
              <a:gd name="T9" fmla="*/ 0 60000 65536"/>
              <a:gd name="T10" fmla="*/ 0 60000 65536"/>
              <a:gd name="T11" fmla="*/ 0 60000 65536"/>
              <a:gd name="T12" fmla="*/ 0 w 1248"/>
              <a:gd name="T13" fmla="*/ 0 h 720"/>
              <a:gd name="T14" fmla="*/ 1248 w 1248"/>
              <a:gd name="T15" fmla="*/ 720 h 720"/>
            </a:gdLst>
            <a:ahLst/>
            <a:cxnLst>
              <a:cxn ang="T8">
                <a:pos x="T0" y="T1"/>
              </a:cxn>
              <a:cxn ang="T9">
                <a:pos x="T2" y="T3"/>
              </a:cxn>
              <a:cxn ang="T10">
                <a:pos x="T4" y="T5"/>
              </a:cxn>
              <a:cxn ang="T11">
                <a:pos x="T6" y="T7"/>
              </a:cxn>
            </a:cxnLst>
            <a:rect l="T12" t="T13" r="T14" b="T15"/>
            <a:pathLst>
              <a:path w="1248" h="720">
                <a:moveTo>
                  <a:pt x="0" y="720"/>
                </a:moveTo>
                <a:lnTo>
                  <a:pt x="672" y="720"/>
                </a:lnTo>
                <a:lnTo>
                  <a:pt x="672" y="0"/>
                </a:lnTo>
                <a:lnTo>
                  <a:pt x="1248" y="0"/>
                </a:lnTo>
              </a:path>
            </a:pathLst>
          </a:custGeom>
          <a:noFill/>
          <a:ln w="57150">
            <a:solidFill>
              <a:srgbClr val="FFFF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875568" name="Freeform 48"/>
          <p:cNvSpPr>
            <a:spLocks/>
          </p:cNvSpPr>
          <p:nvPr/>
        </p:nvSpPr>
        <p:spPr bwMode="auto">
          <a:xfrm>
            <a:off x="1792024" y="2183161"/>
            <a:ext cx="2177256" cy="873125"/>
          </a:xfrm>
          <a:custGeom>
            <a:avLst/>
            <a:gdLst>
              <a:gd name="T0" fmla="*/ 2147483647 w 1266"/>
              <a:gd name="T1" fmla="*/ 0 h 550"/>
              <a:gd name="T2" fmla="*/ 2147483647 w 1266"/>
              <a:gd name="T3" fmla="*/ 0 h 550"/>
              <a:gd name="T4" fmla="*/ 2147483647 w 1266"/>
              <a:gd name="T5" fmla="*/ 2147483647 h 550"/>
              <a:gd name="T6" fmla="*/ 0 w 1266"/>
              <a:gd name="T7" fmla="*/ 2147483647 h 550"/>
              <a:gd name="T8" fmla="*/ 0 60000 65536"/>
              <a:gd name="T9" fmla="*/ 0 60000 65536"/>
              <a:gd name="T10" fmla="*/ 0 60000 65536"/>
              <a:gd name="T11" fmla="*/ 0 60000 65536"/>
              <a:gd name="T12" fmla="*/ 0 w 1266"/>
              <a:gd name="T13" fmla="*/ 0 h 550"/>
              <a:gd name="T14" fmla="*/ 1266 w 1266"/>
              <a:gd name="T15" fmla="*/ 550 h 550"/>
            </a:gdLst>
            <a:ahLst/>
            <a:cxnLst>
              <a:cxn ang="T8">
                <a:pos x="T0" y="T1"/>
              </a:cxn>
              <a:cxn ang="T9">
                <a:pos x="T2" y="T3"/>
              </a:cxn>
              <a:cxn ang="T10">
                <a:pos x="T4" y="T5"/>
              </a:cxn>
              <a:cxn ang="T11">
                <a:pos x="T6" y="T7"/>
              </a:cxn>
            </a:cxnLst>
            <a:rect l="T12" t="T13" r="T14" b="T15"/>
            <a:pathLst>
              <a:path w="1266" h="550">
                <a:moveTo>
                  <a:pt x="1266" y="0"/>
                </a:moveTo>
                <a:lnTo>
                  <a:pt x="882" y="0"/>
                </a:lnTo>
                <a:lnTo>
                  <a:pt x="882" y="550"/>
                </a:lnTo>
                <a:lnTo>
                  <a:pt x="0" y="549"/>
                </a:lnTo>
              </a:path>
            </a:pathLst>
          </a:custGeom>
          <a:noFill/>
          <a:ln w="57150">
            <a:solidFill>
              <a:srgbClr val="333399"/>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nvGrpSpPr>
          <p:cNvPr id="9" name="Group 49"/>
          <p:cNvGrpSpPr>
            <a:grpSpLocks/>
          </p:cNvGrpSpPr>
          <p:nvPr/>
        </p:nvGrpSpPr>
        <p:grpSpPr bwMode="auto">
          <a:xfrm>
            <a:off x="271727" y="3848448"/>
            <a:ext cx="2971800" cy="381000"/>
            <a:chOff x="0" y="2064"/>
            <a:chExt cx="1728" cy="240"/>
          </a:xfrm>
        </p:grpSpPr>
        <p:sp>
          <p:nvSpPr>
            <p:cNvPr id="875570" name="Rectangle 50"/>
            <p:cNvSpPr>
              <a:spLocks noChangeArrowheads="1"/>
            </p:cNvSpPr>
            <p:nvPr/>
          </p:nvSpPr>
          <p:spPr bwMode="auto">
            <a:xfrm>
              <a:off x="0" y="2064"/>
              <a:ext cx="864" cy="240"/>
            </a:xfrm>
            <a:prstGeom prst="rect">
              <a:avLst/>
            </a:prstGeom>
            <a:solidFill>
              <a:srgbClr val="FFCCFF"/>
            </a:solidFill>
            <a:ln w="9525" algn="ctr">
              <a:solidFill>
                <a:schemeClr val="tx1"/>
              </a:solidFill>
              <a:miter lim="800000"/>
              <a:headEnd/>
              <a:tailEnd/>
            </a:ln>
            <a:effectLst/>
          </p:spPr>
          <p:txBody>
            <a:bodyPr wrap="none" anchor="ctr"/>
            <a:lstStyle/>
            <a:p>
              <a:pPr algn="ctr">
                <a:defRPr/>
              </a:pPr>
              <a:r>
                <a:rPr lang="en-US" altLang="zh-CN" sz="2000">
                  <a:effectLst>
                    <a:outerShdw blurRad="38100" dist="38100" dir="2700000" algn="tl">
                      <a:srgbClr val="FFFFFF"/>
                    </a:outerShdw>
                  </a:effectLst>
                  <a:latin typeface="Arial" charset="0"/>
                  <a:ea typeface="黑体" pitchFamily="2" charset="-122"/>
                </a:rPr>
                <a:t>192.168.3.0</a:t>
              </a:r>
            </a:p>
          </p:txBody>
        </p:sp>
        <p:sp>
          <p:nvSpPr>
            <p:cNvPr id="875571" name="Rectangle 51"/>
            <p:cNvSpPr>
              <a:spLocks noChangeArrowheads="1"/>
            </p:cNvSpPr>
            <p:nvPr/>
          </p:nvSpPr>
          <p:spPr bwMode="auto">
            <a:xfrm>
              <a:off x="864" y="2064"/>
              <a:ext cx="864" cy="240"/>
            </a:xfrm>
            <a:prstGeom prst="rect">
              <a:avLst/>
            </a:prstGeom>
            <a:solidFill>
              <a:srgbClr val="FFCCFF"/>
            </a:solidFill>
            <a:ln w="9525" algn="ctr">
              <a:solidFill>
                <a:schemeClr val="tx1"/>
              </a:solidFill>
              <a:miter lim="800000"/>
              <a:headEnd/>
              <a:tailEnd/>
            </a:ln>
            <a:effectLst/>
          </p:spPr>
          <p:txBody>
            <a:bodyPr wrap="none" anchor="ctr"/>
            <a:lstStyle/>
            <a:p>
              <a:pPr algn="ctr">
                <a:defRPr/>
              </a:pPr>
              <a:r>
                <a:rPr lang="en-US" altLang="zh-CN" sz="2000">
                  <a:effectLst>
                    <a:outerShdw blurRad="38100" dist="38100" dir="2700000" algn="tl">
                      <a:srgbClr val="FFFFFF"/>
                    </a:outerShdw>
                  </a:effectLst>
                  <a:latin typeface="Arial" charset="0"/>
                  <a:ea typeface="黑体" pitchFamily="2" charset="-122"/>
                </a:rPr>
                <a:t>R2</a:t>
              </a:r>
            </a:p>
          </p:txBody>
        </p:sp>
      </p:grpSp>
      <p:grpSp>
        <p:nvGrpSpPr>
          <p:cNvPr id="10" name="Group 52"/>
          <p:cNvGrpSpPr>
            <a:grpSpLocks/>
          </p:cNvGrpSpPr>
          <p:nvPr/>
        </p:nvGrpSpPr>
        <p:grpSpPr bwMode="auto">
          <a:xfrm>
            <a:off x="271727" y="4208810"/>
            <a:ext cx="2971800" cy="304800"/>
            <a:chOff x="240" y="1872"/>
            <a:chExt cx="1728" cy="192"/>
          </a:xfrm>
        </p:grpSpPr>
        <p:sp>
          <p:nvSpPr>
            <p:cNvPr id="875573" name="Rectangle 53"/>
            <p:cNvSpPr>
              <a:spLocks noChangeArrowheads="1"/>
            </p:cNvSpPr>
            <p:nvPr/>
          </p:nvSpPr>
          <p:spPr bwMode="auto">
            <a:xfrm>
              <a:off x="240" y="1872"/>
              <a:ext cx="864" cy="192"/>
            </a:xfrm>
            <a:prstGeom prst="rect">
              <a:avLst/>
            </a:prstGeom>
            <a:solidFill>
              <a:srgbClr val="FFCCFF"/>
            </a:solidFill>
            <a:ln w="9525" algn="ctr">
              <a:solidFill>
                <a:schemeClr val="tx1"/>
              </a:solidFill>
              <a:miter lim="800000"/>
              <a:headEnd/>
              <a:tailEnd/>
            </a:ln>
            <a:effectLst/>
          </p:spPr>
          <p:txBody>
            <a:bodyPr wrap="none" anchor="ctr"/>
            <a:lstStyle/>
            <a:p>
              <a:pPr algn="ctr">
                <a:defRPr/>
              </a:pPr>
              <a:r>
                <a:rPr lang="zh-CN" altLang="en-US" sz="2000">
                  <a:effectLst>
                    <a:outerShdw blurRad="38100" dist="38100" dir="2700000" algn="tl">
                      <a:srgbClr val="FFFFFF"/>
                    </a:outerShdw>
                  </a:effectLst>
                  <a:latin typeface="Arial" charset="0"/>
                  <a:ea typeface="黑体" pitchFamily="2" charset="-122"/>
                </a:rPr>
                <a:t>默认</a:t>
              </a:r>
            </a:p>
          </p:txBody>
        </p:sp>
        <p:sp>
          <p:nvSpPr>
            <p:cNvPr id="875574" name="Rectangle 54"/>
            <p:cNvSpPr>
              <a:spLocks noChangeArrowheads="1"/>
            </p:cNvSpPr>
            <p:nvPr/>
          </p:nvSpPr>
          <p:spPr bwMode="auto">
            <a:xfrm>
              <a:off x="1104" y="1872"/>
              <a:ext cx="864" cy="192"/>
            </a:xfrm>
            <a:prstGeom prst="rect">
              <a:avLst/>
            </a:prstGeom>
            <a:solidFill>
              <a:srgbClr val="FFCCFF"/>
            </a:solidFill>
            <a:ln w="9525" algn="ctr">
              <a:solidFill>
                <a:schemeClr val="tx1"/>
              </a:solidFill>
              <a:miter lim="800000"/>
              <a:headEnd/>
              <a:tailEnd/>
            </a:ln>
            <a:effectLst/>
          </p:spPr>
          <p:txBody>
            <a:bodyPr wrap="none" anchor="ctr"/>
            <a:lstStyle/>
            <a:p>
              <a:pPr algn="ctr">
                <a:defRPr/>
              </a:pPr>
              <a:r>
                <a:rPr lang="en-US" altLang="zh-CN" sz="2000">
                  <a:effectLst>
                    <a:outerShdw blurRad="38100" dist="38100" dir="2700000" algn="tl">
                      <a:srgbClr val="FFFFFF"/>
                    </a:outerShdw>
                  </a:effectLst>
                  <a:latin typeface="Arial" charset="0"/>
                  <a:ea typeface="黑体" pitchFamily="2" charset="-122"/>
                </a:rPr>
                <a:t>R1</a:t>
              </a:r>
            </a:p>
          </p:txBody>
        </p:sp>
      </p:grpSp>
    </p:spTree>
    <p:extLst>
      <p:ext uri="{BB962C8B-B14F-4D97-AF65-F5344CB8AC3E}">
        <p14:creationId xmlns="" xmlns:p14="http://schemas.microsoft.com/office/powerpoint/2010/main" val="193207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5567"/>
                                        </p:tgtEl>
                                        <p:attrNameLst>
                                          <p:attrName>style.visibility</p:attrName>
                                        </p:attrNameLst>
                                      </p:cBhvr>
                                      <p:to>
                                        <p:strVal val="visible"/>
                                      </p:to>
                                    </p:set>
                                    <p:animEffect transition="in" filter="wipe(left)">
                                      <p:cBhvr>
                                        <p:cTn id="7" dur="2000"/>
                                        <p:tgtEl>
                                          <p:spTgt spid="8755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75568"/>
                                        </p:tgtEl>
                                        <p:attrNameLst>
                                          <p:attrName>style.visibility</p:attrName>
                                        </p:attrNameLst>
                                      </p:cBhvr>
                                      <p:to>
                                        <p:strVal val="visible"/>
                                      </p:to>
                                    </p:set>
                                    <p:animEffect transition="in" filter="wipe(up)">
                                      <p:cBhvr>
                                        <p:cTn id="12" dur="2000"/>
                                        <p:tgtEl>
                                          <p:spTgt spid="8755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75522"/>
                                        </p:tgtEl>
                                        <p:attrNameLst>
                                          <p:attrName>style.visibility</p:attrName>
                                        </p:attrNameLst>
                                      </p:cBhvr>
                                      <p:to>
                                        <p:strVal val="visible"/>
                                      </p:to>
                                    </p:set>
                                    <p:animEffect transition="in" filter="wipe(left)">
                                      <p:cBhvr>
                                        <p:cTn id="24" dur="2000"/>
                                        <p:tgtEl>
                                          <p:spTgt spid="875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522" grpId="0" animBg="1"/>
      <p:bldP spid="875567" grpId="0" animBg="1"/>
      <p:bldP spid="87556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algn="ctr"/>
            <a:r>
              <a:rPr lang="en-US" altLang="zh-CN" dirty="0"/>
              <a:t>ICMP </a:t>
            </a:r>
            <a:r>
              <a:rPr lang="zh-CN" altLang="en-US" dirty="0"/>
              <a:t>询问报</a:t>
            </a:r>
            <a:r>
              <a:rPr lang="zh-CN" altLang="en-US" dirty="0" smtClean="0"/>
              <a:t>文</a:t>
            </a:r>
            <a:endParaRPr lang="zh-CN" altLang="en-US" dirty="0"/>
          </a:p>
        </p:txBody>
      </p:sp>
      <p:sp>
        <p:nvSpPr>
          <p:cNvPr id="543747" name="Rectangle 3"/>
          <p:cNvSpPr>
            <a:spLocks noGrp="1" noChangeArrowheads="1"/>
          </p:cNvSpPr>
          <p:nvPr>
            <p:ph idx="1"/>
          </p:nvPr>
        </p:nvSpPr>
        <p:spPr/>
        <p:txBody>
          <a:bodyPr/>
          <a:lstStyle/>
          <a:p>
            <a:pPr algn="just"/>
            <a:r>
              <a:rPr lang="zh-CN" altLang="en-US" dirty="0"/>
              <a:t>回送请求和回答报文</a:t>
            </a:r>
          </a:p>
          <a:p>
            <a:pPr algn="just"/>
            <a:r>
              <a:rPr lang="zh-CN" altLang="en-US" dirty="0"/>
              <a:t>时间戳请求和回答</a:t>
            </a:r>
            <a:r>
              <a:rPr lang="zh-CN" altLang="en-US" dirty="0" smtClean="0"/>
              <a:t>报文</a:t>
            </a:r>
            <a:endParaRPr lang="en-US" altLang="zh-CN" sz="1600" dirty="0" smtClean="0">
              <a:solidFill>
                <a:srgbClr val="FF0000"/>
              </a:solidFill>
            </a:endParaRPr>
          </a:p>
          <a:p>
            <a:pPr algn="just">
              <a:spcBef>
                <a:spcPts val="1800"/>
              </a:spcBef>
            </a:pPr>
            <a:r>
              <a:rPr lang="zh-CN" altLang="en-US" dirty="0" smtClean="0"/>
              <a:t>信</a:t>
            </a:r>
            <a:r>
              <a:rPr lang="zh-CN" altLang="en-US" dirty="0"/>
              <a:t>息请求与回答报</a:t>
            </a:r>
            <a:r>
              <a:rPr lang="zh-CN" altLang="en-US" dirty="0" smtClean="0"/>
              <a:t>文</a:t>
            </a:r>
            <a:r>
              <a:rPr lang="zh-CN" altLang="en-US" dirty="0" smtClean="0">
                <a:solidFill>
                  <a:srgbClr val="FF0000"/>
                </a:solidFill>
              </a:rPr>
              <a:t>（不再使用）</a:t>
            </a:r>
            <a:endParaRPr lang="zh-CN" altLang="en-US" dirty="0"/>
          </a:p>
          <a:p>
            <a:pPr algn="just"/>
            <a:r>
              <a:rPr lang="zh-CN" altLang="en-US" dirty="0"/>
              <a:t>掩码地址请求和回答报</a:t>
            </a:r>
            <a:r>
              <a:rPr lang="zh-CN" altLang="en-US" dirty="0" smtClean="0"/>
              <a:t>文</a:t>
            </a:r>
            <a:r>
              <a:rPr lang="zh-CN" altLang="en-US" dirty="0" smtClean="0">
                <a:solidFill>
                  <a:srgbClr val="FF0000"/>
                </a:solidFill>
              </a:rPr>
              <a:t>（不再使用）</a:t>
            </a:r>
            <a:endParaRPr lang="zh-CN" altLang="en-US" dirty="0"/>
          </a:p>
          <a:p>
            <a:pPr algn="just"/>
            <a:r>
              <a:rPr lang="zh-CN" altLang="en-US" dirty="0"/>
              <a:t>路由器询问和通告报文 </a:t>
            </a:r>
            <a:r>
              <a:rPr lang="zh-CN" altLang="en-US" dirty="0" smtClean="0">
                <a:solidFill>
                  <a:srgbClr val="FF0000"/>
                </a:solidFill>
              </a:rPr>
              <a:t>（不再使用</a:t>
            </a:r>
            <a:r>
              <a:rPr lang="zh-CN" altLang="en-US" dirty="0" smtClean="0">
                <a:solidFill>
                  <a:srgbClr val="FF0000"/>
                </a:solidFill>
              </a:rPr>
              <a:t>）</a:t>
            </a:r>
            <a:endParaRPr lang="en-US" altLang="zh-CN" dirty="0" smtClean="0"/>
          </a:p>
        </p:txBody>
      </p:sp>
    </p:spTree>
    <p:extLst>
      <p:ext uri="{BB962C8B-B14F-4D97-AF65-F5344CB8AC3E}">
        <p14:creationId xmlns:p14="http://schemas.microsoft.com/office/powerpoint/2010/main" xmlns="" val="1995009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3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3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3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3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3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ltLang="zh-CN" dirty="0"/>
              <a:t>4.4.2  </a:t>
            </a:r>
            <a:r>
              <a:rPr lang="en-US" altLang="zh-CN" dirty="0" smtClean="0"/>
              <a:t>ICMP </a:t>
            </a:r>
            <a:r>
              <a:rPr lang="zh-CN" altLang="en-US" dirty="0" smtClean="0"/>
              <a:t>的</a:t>
            </a:r>
            <a:r>
              <a:rPr lang="zh-CN" altLang="en-US" dirty="0"/>
              <a:t>应用</a:t>
            </a:r>
            <a:r>
              <a:rPr lang="zh-CN" altLang="en-US" dirty="0" smtClean="0"/>
              <a:t>举例</a:t>
            </a:r>
            <a:endParaRPr lang="en-US" altLang="zh-CN" dirty="0"/>
          </a:p>
        </p:txBody>
      </p:sp>
      <p:sp>
        <p:nvSpPr>
          <p:cNvPr id="544771" name="Rectangle 3"/>
          <p:cNvSpPr>
            <a:spLocks noGrp="1" noChangeArrowheads="1"/>
          </p:cNvSpPr>
          <p:nvPr>
            <p:ph idx="1"/>
          </p:nvPr>
        </p:nvSpPr>
        <p:spPr/>
        <p:txBody>
          <a:bodyPr/>
          <a:lstStyle/>
          <a:p>
            <a:pPr marL="0" indent="0" algn="ctr">
              <a:buNone/>
            </a:pPr>
            <a:r>
              <a:rPr lang="en-US" altLang="zh-CN" sz="3600" dirty="0" smtClean="0">
                <a:solidFill>
                  <a:srgbClr val="FF0000"/>
                </a:solidFill>
              </a:rPr>
              <a:t>PING </a:t>
            </a:r>
            <a:r>
              <a:rPr lang="en-US" altLang="zh-CN" sz="3600" dirty="0">
                <a:solidFill>
                  <a:srgbClr val="FF0000"/>
                </a:solidFill>
              </a:rPr>
              <a:t>(Packet </a:t>
            </a:r>
            <a:r>
              <a:rPr lang="en-US" altLang="zh-CN" sz="3600" dirty="0" err="1">
                <a:solidFill>
                  <a:srgbClr val="FF0000"/>
                </a:solidFill>
              </a:rPr>
              <a:t>InterNet</a:t>
            </a:r>
            <a:r>
              <a:rPr lang="en-US" altLang="zh-CN" sz="3600" dirty="0">
                <a:solidFill>
                  <a:srgbClr val="FF0000"/>
                </a:solidFill>
              </a:rPr>
              <a:t> Groper) </a:t>
            </a:r>
          </a:p>
          <a:p>
            <a:r>
              <a:rPr lang="en-US" altLang="zh-CN" dirty="0" smtClean="0">
                <a:solidFill>
                  <a:srgbClr val="0000FF"/>
                </a:solidFill>
              </a:rPr>
              <a:t>PING </a:t>
            </a:r>
            <a:r>
              <a:rPr lang="zh-CN" altLang="en-US" dirty="0">
                <a:solidFill>
                  <a:srgbClr val="0000FF"/>
                </a:solidFill>
              </a:rPr>
              <a:t>用来测试两个主机之间的连通性。</a:t>
            </a:r>
          </a:p>
          <a:p>
            <a:r>
              <a:rPr lang="en-US" altLang="zh-CN" dirty="0"/>
              <a:t>PING </a:t>
            </a:r>
            <a:r>
              <a:rPr lang="zh-CN" altLang="en-US" dirty="0"/>
              <a:t>使用了 </a:t>
            </a:r>
            <a:r>
              <a:rPr lang="en-US" altLang="zh-CN" dirty="0"/>
              <a:t>ICMP </a:t>
            </a:r>
            <a:r>
              <a:rPr lang="zh-CN" altLang="en-US" dirty="0"/>
              <a:t>回送请求与回送回答报文。</a:t>
            </a:r>
          </a:p>
          <a:p>
            <a:r>
              <a:rPr lang="en-US" altLang="zh-CN" dirty="0"/>
              <a:t>PING </a:t>
            </a:r>
            <a:r>
              <a:rPr lang="zh-CN" altLang="en-US" dirty="0"/>
              <a:t>是应用层直接使用网络层 </a:t>
            </a:r>
            <a:r>
              <a:rPr lang="en-US" altLang="zh-CN" dirty="0"/>
              <a:t>ICMP </a:t>
            </a:r>
            <a:r>
              <a:rPr lang="zh-CN" altLang="en-US" dirty="0"/>
              <a:t>的例子，它没有通过运输层的 </a:t>
            </a:r>
            <a:r>
              <a:rPr lang="en-US" altLang="zh-CN" dirty="0"/>
              <a:t>TCP </a:t>
            </a:r>
            <a:r>
              <a:rPr lang="zh-CN" altLang="en-US" dirty="0"/>
              <a:t>或</a:t>
            </a:r>
            <a:r>
              <a:rPr lang="en-US" altLang="zh-CN" dirty="0"/>
              <a:t>UDP</a:t>
            </a:r>
            <a:r>
              <a:rPr lang="zh-CN" altLang="en-US" dirty="0"/>
              <a:t>。 </a:t>
            </a:r>
          </a:p>
        </p:txBody>
      </p:sp>
    </p:spTree>
    <p:extLst>
      <p:ext uri="{BB962C8B-B14F-4D97-AF65-F5344CB8AC3E}">
        <p14:creationId xmlns:p14="http://schemas.microsoft.com/office/powerpoint/2010/main" xmlns="" val="3724261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477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4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ChangeArrowheads="1"/>
          </p:cNvSpPr>
          <p:nvPr>
            <p:ph type="title"/>
          </p:nvPr>
        </p:nvSpPr>
        <p:spPr/>
        <p:txBody>
          <a:bodyPr/>
          <a:lstStyle/>
          <a:p>
            <a:pPr algn="ctr"/>
            <a:r>
              <a:rPr lang="en-US" altLang="zh-CN" sz="4000"/>
              <a:t>PING </a:t>
            </a:r>
            <a:r>
              <a:rPr lang="zh-CN" altLang="en-US" sz="4000"/>
              <a:t>的应用举例</a:t>
            </a:r>
          </a:p>
        </p:txBody>
      </p:sp>
      <p:pic>
        <p:nvPicPr>
          <p:cNvPr id="993284" name="Picture 4" descr="2006-2-19-ping"/>
          <p:cNvPicPr>
            <a:picLocks noChangeAspect="1" noChangeArrowheads="1"/>
          </p:cNvPicPr>
          <p:nvPr/>
        </p:nvPicPr>
        <p:blipFill>
          <a:blip r:embed="rId3" cstate="print">
            <a:extLst>
              <a:ext uri="{28A0092B-C50C-407E-A947-70E740481C1C}">
                <a14:useLocalDpi xmlns:a14="http://schemas.microsoft.com/office/drawing/2010/main" xmlns="" val="0"/>
              </a:ext>
            </a:extLst>
          </a:blip>
          <a:srcRect r="2795"/>
          <a:stretch>
            <a:fillRect/>
          </a:stretch>
        </p:blipFill>
        <p:spPr bwMode="auto">
          <a:xfrm>
            <a:off x="488504" y="1412776"/>
            <a:ext cx="9217024" cy="364102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矩形 1"/>
          <p:cNvSpPr/>
          <p:nvPr/>
        </p:nvSpPr>
        <p:spPr>
          <a:xfrm>
            <a:off x="2648744" y="5157192"/>
            <a:ext cx="5298024" cy="461665"/>
          </a:xfrm>
          <a:prstGeom prst="rect">
            <a:avLst/>
          </a:prstGeom>
        </p:spPr>
        <p:txBody>
          <a:bodyPr wrap="square">
            <a:spAutoFit/>
          </a:bodyPr>
          <a:lstStyle/>
          <a:p>
            <a:pPr algn="ctr"/>
            <a:r>
              <a:rPr lang="zh-CN" altLang="zh-CN" sz="2400" b="1" dirty="0" smtClean="0">
                <a:latin typeface="+mn-lt"/>
                <a:ea typeface="黑体" pitchFamily="2" charset="-122"/>
              </a:rPr>
              <a:t>用</a:t>
            </a:r>
            <a:r>
              <a:rPr lang="en-US" altLang="zh-CN" sz="2400" b="1" dirty="0" smtClean="0">
                <a:latin typeface="+mn-lt"/>
                <a:ea typeface="黑体" pitchFamily="2" charset="-122"/>
              </a:rPr>
              <a:t> PING </a:t>
            </a:r>
            <a:r>
              <a:rPr lang="zh-CN" altLang="zh-CN" sz="2400" b="1" dirty="0" smtClean="0">
                <a:latin typeface="+mn-lt"/>
                <a:ea typeface="黑体" pitchFamily="2" charset="-122"/>
              </a:rPr>
              <a:t>测试</a:t>
            </a:r>
            <a:r>
              <a:rPr lang="zh-CN" altLang="zh-CN" sz="2400" b="1" dirty="0">
                <a:latin typeface="+mn-lt"/>
                <a:ea typeface="黑体" pitchFamily="2" charset="-122"/>
              </a:rPr>
              <a:t>主机的连通性</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41925414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ChangeArrowheads="1"/>
          </p:cNvSpPr>
          <p:nvPr>
            <p:ph type="title"/>
          </p:nvPr>
        </p:nvSpPr>
        <p:spPr/>
        <p:txBody>
          <a:bodyPr/>
          <a:lstStyle/>
          <a:p>
            <a:r>
              <a:rPr lang="en-US" altLang="zh-CN" dirty="0"/>
              <a:t>4.4.2  </a:t>
            </a:r>
            <a:r>
              <a:rPr lang="en-US" altLang="zh-CN" dirty="0" smtClean="0"/>
              <a:t>ICMP </a:t>
            </a:r>
            <a:r>
              <a:rPr lang="zh-CN" altLang="en-US" dirty="0" smtClean="0"/>
              <a:t>的</a:t>
            </a:r>
            <a:r>
              <a:rPr lang="zh-CN" altLang="en-US" dirty="0"/>
              <a:t>应用举例</a:t>
            </a:r>
          </a:p>
        </p:txBody>
      </p:sp>
      <p:sp>
        <p:nvSpPr>
          <p:cNvPr id="2" name="内容占位符 1"/>
          <p:cNvSpPr>
            <a:spLocks noGrp="1"/>
          </p:cNvSpPr>
          <p:nvPr>
            <p:ph idx="1"/>
          </p:nvPr>
        </p:nvSpPr>
        <p:spPr/>
        <p:txBody>
          <a:bodyPr/>
          <a:lstStyle/>
          <a:p>
            <a:pPr marL="0" indent="0" algn="ctr">
              <a:buNone/>
            </a:pPr>
            <a:r>
              <a:rPr lang="en-US" altLang="zh-CN" sz="3600" dirty="0" err="1" smtClean="0">
                <a:solidFill>
                  <a:srgbClr val="FF0000"/>
                </a:solidFill>
              </a:rPr>
              <a:t>Traceroute</a:t>
            </a:r>
            <a:r>
              <a:rPr lang="en-US" altLang="zh-CN" sz="3600" dirty="0" smtClean="0">
                <a:solidFill>
                  <a:srgbClr val="FF0000"/>
                </a:solidFill>
              </a:rPr>
              <a:t> </a:t>
            </a:r>
            <a:r>
              <a:rPr lang="zh-CN" altLang="en-US" sz="3600" dirty="0">
                <a:solidFill>
                  <a:srgbClr val="FF0000"/>
                </a:solidFill>
              </a:rPr>
              <a:t>的应用</a:t>
            </a:r>
            <a:r>
              <a:rPr lang="zh-CN" altLang="en-US" sz="3600" dirty="0" smtClean="0">
                <a:solidFill>
                  <a:srgbClr val="FF0000"/>
                </a:solidFill>
              </a:rPr>
              <a:t>举例</a:t>
            </a:r>
            <a:endParaRPr lang="en-US" altLang="zh-CN" sz="3600" dirty="0" smtClean="0">
              <a:solidFill>
                <a:srgbClr val="FF0000"/>
              </a:solidFill>
            </a:endParaRPr>
          </a:p>
          <a:p>
            <a:r>
              <a:rPr lang="zh-CN" altLang="zh-CN" dirty="0" smtClean="0"/>
              <a:t>在</a:t>
            </a:r>
            <a:r>
              <a:rPr lang="en-US" altLang="zh-CN" dirty="0" smtClean="0"/>
              <a:t> Windows </a:t>
            </a:r>
            <a:r>
              <a:rPr lang="zh-CN" altLang="zh-CN" dirty="0" smtClean="0"/>
              <a:t>操作系统</a:t>
            </a:r>
            <a:r>
              <a:rPr lang="zh-CN" altLang="zh-CN" dirty="0"/>
              <a:t>中这个命令</a:t>
            </a:r>
            <a:r>
              <a:rPr lang="zh-CN" altLang="zh-CN" dirty="0" smtClean="0"/>
              <a:t>是</a:t>
            </a:r>
            <a:r>
              <a:rPr lang="en-US" altLang="zh-CN" dirty="0" smtClean="0"/>
              <a:t> </a:t>
            </a:r>
            <a:r>
              <a:rPr lang="en-US" altLang="zh-CN" dirty="0" err="1" smtClean="0"/>
              <a:t>tracert</a:t>
            </a:r>
            <a:r>
              <a:rPr lang="zh-CN" altLang="en-US" dirty="0" smtClean="0"/>
              <a:t>。</a:t>
            </a:r>
            <a:endParaRPr lang="en-US" altLang="zh-CN" dirty="0" smtClean="0"/>
          </a:p>
          <a:p>
            <a:r>
              <a:rPr lang="zh-CN" altLang="zh-CN" dirty="0" smtClean="0">
                <a:solidFill>
                  <a:srgbClr val="0000FF"/>
                </a:solidFill>
              </a:rPr>
              <a:t>用来</a:t>
            </a:r>
            <a:r>
              <a:rPr lang="zh-CN" altLang="zh-CN" dirty="0">
                <a:solidFill>
                  <a:srgbClr val="0000FF"/>
                </a:solidFill>
              </a:rPr>
              <a:t>跟踪一个分组从源点到终点的路径</a:t>
            </a:r>
            <a:r>
              <a:rPr lang="zh-CN" altLang="zh-CN" dirty="0" smtClean="0">
                <a:solidFill>
                  <a:srgbClr val="0000FF"/>
                </a:solidFill>
              </a:rPr>
              <a:t>。</a:t>
            </a:r>
            <a:endParaRPr lang="en-US" altLang="zh-CN" dirty="0" smtClean="0">
              <a:solidFill>
                <a:srgbClr val="0000FF"/>
              </a:solidFill>
            </a:endParaRPr>
          </a:p>
          <a:p>
            <a:r>
              <a:rPr lang="zh-CN" altLang="en-US" dirty="0" smtClean="0"/>
              <a:t>它利用 </a:t>
            </a:r>
            <a:r>
              <a:rPr lang="en-US" altLang="zh-CN" dirty="0" smtClean="0"/>
              <a:t>IP </a:t>
            </a:r>
            <a:r>
              <a:rPr lang="zh-CN" altLang="en-US" dirty="0" smtClean="0"/>
              <a:t>数据报中的 </a:t>
            </a:r>
            <a:r>
              <a:rPr lang="en-US" altLang="zh-CN" dirty="0" smtClean="0"/>
              <a:t>TTL </a:t>
            </a:r>
            <a:r>
              <a:rPr lang="zh-CN" altLang="en-US" dirty="0" smtClean="0"/>
              <a:t>字段和 </a:t>
            </a:r>
            <a:r>
              <a:rPr lang="en-US" altLang="zh-CN" dirty="0" smtClean="0"/>
              <a:t>ICMP </a:t>
            </a:r>
            <a:r>
              <a:rPr lang="zh-CN" altLang="zh-CN" dirty="0" smtClean="0"/>
              <a:t>时间</a:t>
            </a:r>
            <a:r>
              <a:rPr lang="zh-CN" altLang="zh-CN" dirty="0"/>
              <a:t>超过差错报告</a:t>
            </a:r>
            <a:r>
              <a:rPr lang="zh-CN" altLang="zh-CN" dirty="0" smtClean="0"/>
              <a:t>报文</a:t>
            </a:r>
            <a:r>
              <a:rPr lang="zh-CN" altLang="en-US" dirty="0" smtClean="0"/>
              <a:t>实现对从</a:t>
            </a:r>
            <a:r>
              <a:rPr lang="zh-CN" altLang="zh-CN" dirty="0" smtClean="0"/>
              <a:t>源点</a:t>
            </a:r>
            <a:r>
              <a:rPr lang="zh-CN" altLang="zh-CN" dirty="0"/>
              <a:t>到终点的</a:t>
            </a:r>
            <a:r>
              <a:rPr lang="zh-CN" altLang="zh-CN" dirty="0" smtClean="0"/>
              <a:t>路径</a:t>
            </a:r>
            <a:r>
              <a:rPr lang="zh-CN" altLang="en-US" dirty="0" smtClean="0"/>
              <a:t>的跟踪。</a:t>
            </a:r>
            <a:endParaRPr lang="en-US" altLang="zh-CN" dirty="0" smtClean="0"/>
          </a:p>
          <a:p>
            <a:endParaRPr lang="zh-CN" altLang="en-US" dirty="0"/>
          </a:p>
        </p:txBody>
      </p:sp>
      <p:sp>
        <p:nvSpPr>
          <p:cNvPr id="995333" name="Rectangle 5"/>
          <p:cNvSpPr>
            <a:spLocks noChangeArrowheads="1"/>
          </p:cNvSpPr>
          <p:nvPr/>
        </p:nvSpPr>
        <p:spPr bwMode="auto">
          <a:xfrm>
            <a:off x="0" y="20632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xmlns="" val="4995222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ChangeArrowheads="1"/>
          </p:cNvSpPr>
          <p:nvPr>
            <p:ph type="title"/>
          </p:nvPr>
        </p:nvSpPr>
        <p:spPr/>
        <p:txBody>
          <a:bodyPr/>
          <a:lstStyle/>
          <a:p>
            <a:r>
              <a:rPr lang="en-US" altLang="zh-CN" dirty="0"/>
              <a:t>4.4.2  </a:t>
            </a:r>
            <a:r>
              <a:rPr lang="en-US" altLang="zh-CN" dirty="0" smtClean="0"/>
              <a:t>ICMP </a:t>
            </a:r>
            <a:r>
              <a:rPr lang="zh-CN" altLang="en-US" dirty="0" smtClean="0"/>
              <a:t>的</a:t>
            </a:r>
            <a:r>
              <a:rPr lang="zh-CN" altLang="en-US" dirty="0"/>
              <a:t>应用举例</a:t>
            </a:r>
          </a:p>
        </p:txBody>
      </p:sp>
      <p:sp>
        <p:nvSpPr>
          <p:cNvPr id="995333" name="Rectangle 5"/>
          <p:cNvSpPr>
            <a:spLocks noChangeArrowheads="1"/>
          </p:cNvSpPr>
          <p:nvPr/>
        </p:nvSpPr>
        <p:spPr bwMode="auto">
          <a:xfrm>
            <a:off x="0" y="20632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995334" name="Picture 6" descr="Printscreen-2006-2-19-tr"/>
          <p:cNvPicPr>
            <a:picLocks noChangeAspect="1" noChangeArrowheads="1"/>
          </p:cNvPicPr>
          <p:nvPr/>
        </p:nvPicPr>
        <p:blipFill>
          <a:blip r:embed="rId3" cstate="print">
            <a:extLst>
              <a:ext uri="{28A0092B-C50C-407E-A947-70E740481C1C}">
                <a14:useLocalDpi xmlns:a14="http://schemas.microsoft.com/office/drawing/2010/main" xmlns="" val="0"/>
              </a:ext>
            </a:extLst>
          </a:blip>
          <a:srcRect t="1367" r="4201" b="1933"/>
          <a:stretch>
            <a:fillRect/>
          </a:stretch>
        </p:blipFill>
        <p:spPr bwMode="auto">
          <a:xfrm>
            <a:off x="488504" y="1268760"/>
            <a:ext cx="9217024" cy="447262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矩形 3"/>
          <p:cNvSpPr/>
          <p:nvPr/>
        </p:nvSpPr>
        <p:spPr>
          <a:xfrm>
            <a:off x="1712640" y="5775647"/>
            <a:ext cx="7416824" cy="461665"/>
          </a:xfrm>
          <a:prstGeom prst="rect">
            <a:avLst/>
          </a:prstGeom>
        </p:spPr>
        <p:txBody>
          <a:bodyPr wrap="square">
            <a:spAutoFit/>
          </a:bodyPr>
          <a:lstStyle/>
          <a:p>
            <a:pPr algn="ctr"/>
            <a:r>
              <a:rPr lang="zh-CN" altLang="zh-CN" sz="2400" b="1" dirty="0" smtClean="0">
                <a:latin typeface="+mn-lt"/>
                <a:ea typeface="黑体" pitchFamily="2" charset="-122"/>
              </a:rPr>
              <a:t>用</a:t>
            </a:r>
            <a:r>
              <a:rPr lang="en-US" altLang="zh-CN" sz="2400" b="1" dirty="0" smtClean="0">
                <a:latin typeface="+mn-lt"/>
                <a:ea typeface="黑体" pitchFamily="2" charset="-122"/>
              </a:rPr>
              <a:t> </a:t>
            </a:r>
            <a:r>
              <a:rPr lang="en-US" altLang="zh-CN" sz="2400" b="1" dirty="0" err="1" smtClean="0">
                <a:latin typeface="+mn-lt"/>
                <a:ea typeface="黑体" pitchFamily="2" charset="-122"/>
              </a:rPr>
              <a:t>tracert</a:t>
            </a:r>
            <a:r>
              <a:rPr lang="en-US" altLang="zh-CN" sz="2400" b="1" dirty="0" smtClean="0">
                <a:latin typeface="+mn-lt"/>
                <a:ea typeface="黑体" pitchFamily="2" charset="-122"/>
              </a:rPr>
              <a:t> </a:t>
            </a:r>
            <a:r>
              <a:rPr lang="zh-CN" altLang="zh-CN" sz="2400" b="1" dirty="0" smtClean="0">
                <a:latin typeface="+mn-lt"/>
                <a:ea typeface="黑体" pitchFamily="2" charset="-122"/>
              </a:rPr>
              <a:t>命令</a:t>
            </a:r>
            <a:r>
              <a:rPr lang="zh-CN" altLang="zh-CN" sz="2400" b="1" dirty="0">
                <a:latin typeface="+mn-lt"/>
                <a:ea typeface="黑体" pitchFamily="2" charset="-122"/>
              </a:rPr>
              <a:t>获得到目的主机的路由信息</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720162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smtClean="0"/>
              <a:t>我问你答</a:t>
            </a:r>
          </a:p>
        </p:txBody>
      </p:sp>
      <p:sp>
        <p:nvSpPr>
          <p:cNvPr id="91139" name="Rectangle 3"/>
          <p:cNvSpPr>
            <a:spLocks noGrp="1" noChangeArrowheads="1"/>
          </p:cNvSpPr>
          <p:nvPr>
            <p:ph idx="1"/>
          </p:nvPr>
        </p:nvSpPr>
        <p:spPr/>
        <p:txBody>
          <a:bodyPr/>
          <a:lstStyle/>
          <a:p>
            <a:r>
              <a:rPr lang="zh-CN" altLang="en-US" dirty="0" smtClean="0"/>
              <a:t>当路由器转发一个</a:t>
            </a:r>
            <a:r>
              <a:rPr lang="en-US" altLang="zh-CN" dirty="0" smtClean="0"/>
              <a:t>IP</a:t>
            </a:r>
            <a:r>
              <a:rPr lang="zh-CN" altLang="en-US" dirty="0" smtClean="0"/>
              <a:t>数据报时，可能改变首部中的哪些字段，试说明理由。</a:t>
            </a:r>
          </a:p>
        </p:txBody>
      </p:sp>
      <p:grpSp>
        <p:nvGrpSpPr>
          <p:cNvPr id="2" name="组合 1"/>
          <p:cNvGrpSpPr>
            <a:grpSpLocks/>
          </p:cNvGrpSpPr>
          <p:nvPr/>
        </p:nvGrpSpPr>
        <p:grpSpPr bwMode="auto">
          <a:xfrm>
            <a:off x="46435" y="2908300"/>
            <a:ext cx="9643166" cy="3729038"/>
            <a:chOff x="42863" y="2908300"/>
            <a:chExt cx="8901384" cy="3729038"/>
          </a:xfrm>
        </p:grpSpPr>
        <p:sp>
          <p:nvSpPr>
            <p:cNvPr id="91141" name="Line 2"/>
            <p:cNvSpPr>
              <a:spLocks noChangeShapeType="1"/>
            </p:cNvSpPr>
            <p:nvPr/>
          </p:nvSpPr>
          <p:spPr bwMode="auto">
            <a:xfrm>
              <a:off x="261938" y="3281363"/>
              <a:ext cx="0" cy="2663825"/>
            </a:xfrm>
            <a:prstGeom prst="line">
              <a:avLst/>
            </a:prstGeom>
            <a:noFill/>
            <a:ln w="28575">
              <a:solidFill>
                <a:schemeClr val="tx2"/>
              </a:solidFill>
              <a:round/>
              <a:headEnd type="triangle" w="med" len="lg"/>
              <a:tailEnd type="triangle" w="med" len="lg"/>
            </a:ln>
          </p:spPr>
          <p:txBody>
            <a:bodyPr/>
            <a:lstStyle/>
            <a:p>
              <a:endParaRPr lang="zh-CN" altLang="en-US"/>
            </a:p>
          </p:txBody>
        </p:sp>
        <p:sp>
          <p:nvSpPr>
            <p:cNvPr id="91142" name="Rectangle 3"/>
            <p:cNvSpPr>
              <a:spLocks noChangeArrowheads="1"/>
            </p:cNvSpPr>
            <p:nvPr/>
          </p:nvSpPr>
          <p:spPr bwMode="auto">
            <a:xfrm>
              <a:off x="42863" y="4144963"/>
              <a:ext cx="405438" cy="705321"/>
            </a:xfrm>
            <a:prstGeom prst="rect">
              <a:avLst/>
            </a:prstGeom>
            <a:solidFill>
              <a:schemeClr val="bg1"/>
            </a:solidFill>
            <a:ln w="12700">
              <a:noFill/>
              <a:miter lim="800000"/>
              <a:headEnd/>
              <a:tailEnd/>
            </a:ln>
          </p:spPr>
          <p:txBody>
            <a:bodyPr wrap="none" lIns="90488" tIns="44450" rIns="90488" bIns="44450">
              <a:spAutoFit/>
            </a:bodyPr>
            <a:lstStyle/>
            <a:p>
              <a:pPr defTabSz="762000" eaLnBrk="0" hangingPunct="0"/>
              <a:r>
                <a:rPr lang="zh-CN" altLang="en-US" sz="2000">
                  <a:solidFill>
                    <a:srgbClr val="333399"/>
                  </a:solidFill>
                  <a:latin typeface="Arial" charset="0"/>
                  <a:ea typeface="黑体" pitchFamily="49" charset="-122"/>
                </a:rPr>
                <a:t>首</a:t>
              </a:r>
            </a:p>
            <a:p>
              <a:pPr defTabSz="762000" eaLnBrk="0" hangingPunct="0"/>
              <a:r>
                <a:rPr lang="zh-CN" altLang="en-US" sz="2000">
                  <a:solidFill>
                    <a:srgbClr val="333399"/>
                  </a:solidFill>
                  <a:latin typeface="Arial" charset="0"/>
                  <a:ea typeface="黑体" pitchFamily="49" charset="-122"/>
                </a:rPr>
                <a:t>部</a:t>
              </a:r>
            </a:p>
          </p:txBody>
        </p:sp>
        <p:sp>
          <p:nvSpPr>
            <p:cNvPr id="91143" name="Rectangle 4"/>
            <p:cNvSpPr>
              <a:spLocks noChangeArrowheads="1"/>
            </p:cNvSpPr>
            <p:nvPr/>
          </p:nvSpPr>
          <p:spPr bwMode="auto">
            <a:xfrm>
              <a:off x="2960688" y="3311525"/>
              <a:ext cx="1966912" cy="434975"/>
            </a:xfrm>
            <a:prstGeom prst="rect">
              <a:avLst/>
            </a:prstGeom>
            <a:solidFill>
              <a:srgbClr val="DDDDDD"/>
            </a:solidFill>
            <a:ln w="12700">
              <a:noFill/>
              <a:miter lim="800000"/>
              <a:headEnd/>
              <a:tailEnd/>
            </a:ln>
          </p:spPr>
          <p:txBody>
            <a:bodyPr wrap="none" anchor="ctr"/>
            <a:lstStyle/>
            <a:p>
              <a:endParaRPr kumimoji="0" lang="zh-CN" altLang="en-US" sz="2800">
                <a:solidFill>
                  <a:srgbClr val="000000"/>
                </a:solidFill>
              </a:endParaRPr>
            </a:p>
          </p:txBody>
        </p:sp>
        <p:sp>
          <p:nvSpPr>
            <p:cNvPr id="91144" name="Rectangle 6"/>
            <p:cNvSpPr>
              <a:spLocks noChangeArrowheads="1"/>
            </p:cNvSpPr>
            <p:nvPr/>
          </p:nvSpPr>
          <p:spPr bwMode="auto">
            <a:xfrm>
              <a:off x="1003300" y="3302000"/>
              <a:ext cx="7864475" cy="2643188"/>
            </a:xfrm>
            <a:prstGeom prst="rect">
              <a:avLst/>
            </a:prstGeom>
            <a:solidFill>
              <a:srgbClr val="CCECFF"/>
            </a:solidFill>
            <a:ln w="25400">
              <a:solidFill>
                <a:schemeClr val="tx1"/>
              </a:solidFill>
              <a:miter lim="800000"/>
              <a:headEnd/>
              <a:tailEnd/>
            </a:ln>
          </p:spPr>
          <p:txBody>
            <a:bodyPr wrap="none" anchor="ctr"/>
            <a:lstStyle/>
            <a:p>
              <a:endParaRPr kumimoji="0" lang="zh-CN" altLang="en-US" sz="2800">
                <a:solidFill>
                  <a:srgbClr val="000000"/>
                </a:solidFill>
              </a:endParaRPr>
            </a:p>
          </p:txBody>
        </p:sp>
        <p:sp>
          <p:nvSpPr>
            <p:cNvPr id="91145" name="Rectangle 7"/>
            <p:cNvSpPr>
              <a:spLocks noChangeArrowheads="1"/>
            </p:cNvSpPr>
            <p:nvPr/>
          </p:nvSpPr>
          <p:spPr bwMode="auto">
            <a:xfrm>
              <a:off x="1017588" y="5956300"/>
              <a:ext cx="7832725" cy="681038"/>
            </a:xfrm>
            <a:prstGeom prst="rect">
              <a:avLst/>
            </a:prstGeom>
            <a:solidFill>
              <a:srgbClr val="FFFF99"/>
            </a:solidFill>
            <a:ln w="12700">
              <a:solidFill>
                <a:srgbClr val="333399"/>
              </a:solidFill>
              <a:miter lim="800000"/>
              <a:headEnd/>
              <a:tailEnd/>
            </a:ln>
          </p:spPr>
          <p:txBody>
            <a:bodyPr wrap="none" anchor="ctr"/>
            <a:lstStyle/>
            <a:p>
              <a:endParaRPr kumimoji="0" lang="zh-CN" altLang="en-US" sz="2800">
                <a:solidFill>
                  <a:srgbClr val="000000"/>
                </a:solidFill>
              </a:endParaRPr>
            </a:p>
          </p:txBody>
        </p:sp>
        <p:sp>
          <p:nvSpPr>
            <p:cNvPr id="91146" name="Line 8"/>
            <p:cNvSpPr>
              <a:spLocks noChangeShapeType="1"/>
            </p:cNvSpPr>
            <p:nvPr/>
          </p:nvSpPr>
          <p:spPr bwMode="auto">
            <a:xfrm>
              <a:off x="998538" y="3752850"/>
              <a:ext cx="7878762" cy="0"/>
            </a:xfrm>
            <a:prstGeom prst="line">
              <a:avLst/>
            </a:prstGeom>
            <a:noFill/>
            <a:ln w="12700">
              <a:solidFill>
                <a:schemeClr val="tx1"/>
              </a:solidFill>
              <a:round/>
              <a:headEnd/>
              <a:tailEnd/>
            </a:ln>
          </p:spPr>
          <p:txBody>
            <a:bodyPr wrap="none" anchor="ctr"/>
            <a:lstStyle/>
            <a:p>
              <a:endParaRPr lang="zh-CN" altLang="en-US"/>
            </a:p>
          </p:txBody>
        </p:sp>
        <p:sp>
          <p:nvSpPr>
            <p:cNvPr id="91147" name="Line 9"/>
            <p:cNvSpPr>
              <a:spLocks noChangeShapeType="1"/>
            </p:cNvSpPr>
            <p:nvPr/>
          </p:nvSpPr>
          <p:spPr bwMode="auto">
            <a:xfrm>
              <a:off x="998538" y="4195763"/>
              <a:ext cx="7878762" cy="0"/>
            </a:xfrm>
            <a:prstGeom prst="line">
              <a:avLst/>
            </a:prstGeom>
            <a:noFill/>
            <a:ln w="12700">
              <a:solidFill>
                <a:schemeClr val="tx1"/>
              </a:solidFill>
              <a:round/>
              <a:headEnd/>
              <a:tailEnd/>
            </a:ln>
          </p:spPr>
          <p:txBody>
            <a:bodyPr wrap="none" anchor="ctr"/>
            <a:lstStyle/>
            <a:p>
              <a:endParaRPr lang="zh-CN" altLang="en-US"/>
            </a:p>
          </p:txBody>
        </p:sp>
        <p:sp>
          <p:nvSpPr>
            <p:cNvPr id="91148" name="Line 10"/>
            <p:cNvSpPr>
              <a:spLocks noChangeShapeType="1"/>
            </p:cNvSpPr>
            <p:nvPr/>
          </p:nvSpPr>
          <p:spPr bwMode="auto">
            <a:xfrm>
              <a:off x="998538" y="4640263"/>
              <a:ext cx="7878762" cy="0"/>
            </a:xfrm>
            <a:prstGeom prst="line">
              <a:avLst/>
            </a:prstGeom>
            <a:noFill/>
            <a:ln w="12700">
              <a:solidFill>
                <a:schemeClr val="tx1"/>
              </a:solidFill>
              <a:round/>
              <a:headEnd/>
              <a:tailEnd/>
            </a:ln>
          </p:spPr>
          <p:txBody>
            <a:bodyPr wrap="none" anchor="ctr"/>
            <a:lstStyle/>
            <a:p>
              <a:endParaRPr lang="zh-CN" altLang="en-US"/>
            </a:p>
          </p:txBody>
        </p:sp>
        <p:sp>
          <p:nvSpPr>
            <p:cNvPr id="91149" name="Line 11"/>
            <p:cNvSpPr>
              <a:spLocks noChangeShapeType="1"/>
            </p:cNvSpPr>
            <p:nvPr/>
          </p:nvSpPr>
          <p:spPr bwMode="auto">
            <a:xfrm>
              <a:off x="998538" y="5078413"/>
              <a:ext cx="7878762" cy="0"/>
            </a:xfrm>
            <a:prstGeom prst="line">
              <a:avLst/>
            </a:prstGeom>
            <a:noFill/>
            <a:ln w="12700">
              <a:solidFill>
                <a:schemeClr val="tx1"/>
              </a:solidFill>
              <a:round/>
              <a:headEnd/>
              <a:tailEnd/>
            </a:ln>
          </p:spPr>
          <p:txBody>
            <a:bodyPr wrap="none" anchor="ctr"/>
            <a:lstStyle/>
            <a:p>
              <a:endParaRPr lang="zh-CN" altLang="en-US"/>
            </a:p>
          </p:txBody>
        </p:sp>
        <p:sp>
          <p:nvSpPr>
            <p:cNvPr id="91150" name="Line 12"/>
            <p:cNvSpPr>
              <a:spLocks noChangeShapeType="1"/>
            </p:cNvSpPr>
            <p:nvPr/>
          </p:nvSpPr>
          <p:spPr bwMode="auto">
            <a:xfrm>
              <a:off x="998538" y="5522913"/>
              <a:ext cx="7878762" cy="0"/>
            </a:xfrm>
            <a:prstGeom prst="line">
              <a:avLst/>
            </a:prstGeom>
            <a:noFill/>
            <a:ln w="12700">
              <a:solidFill>
                <a:schemeClr val="tx1"/>
              </a:solidFill>
              <a:round/>
              <a:headEnd/>
              <a:tailEnd/>
            </a:ln>
          </p:spPr>
          <p:txBody>
            <a:bodyPr wrap="none" anchor="ctr"/>
            <a:lstStyle/>
            <a:p>
              <a:endParaRPr lang="zh-CN" altLang="en-US"/>
            </a:p>
          </p:txBody>
        </p:sp>
        <p:sp>
          <p:nvSpPr>
            <p:cNvPr id="91151" name="Line 13"/>
            <p:cNvSpPr>
              <a:spLocks noChangeShapeType="1"/>
            </p:cNvSpPr>
            <p:nvPr/>
          </p:nvSpPr>
          <p:spPr bwMode="auto">
            <a:xfrm>
              <a:off x="1966913" y="3309938"/>
              <a:ext cx="0" cy="442912"/>
            </a:xfrm>
            <a:prstGeom prst="line">
              <a:avLst/>
            </a:prstGeom>
            <a:noFill/>
            <a:ln w="12700">
              <a:solidFill>
                <a:schemeClr val="tx1"/>
              </a:solidFill>
              <a:round/>
              <a:headEnd/>
              <a:tailEnd/>
            </a:ln>
          </p:spPr>
          <p:txBody>
            <a:bodyPr wrap="none" anchor="ctr"/>
            <a:lstStyle/>
            <a:p>
              <a:endParaRPr lang="zh-CN" altLang="en-US"/>
            </a:p>
          </p:txBody>
        </p:sp>
        <p:sp>
          <p:nvSpPr>
            <p:cNvPr id="91152" name="Line 14"/>
            <p:cNvSpPr>
              <a:spLocks noChangeShapeType="1"/>
            </p:cNvSpPr>
            <p:nvPr/>
          </p:nvSpPr>
          <p:spPr bwMode="auto">
            <a:xfrm>
              <a:off x="2951163" y="3309938"/>
              <a:ext cx="0" cy="442912"/>
            </a:xfrm>
            <a:prstGeom prst="line">
              <a:avLst/>
            </a:prstGeom>
            <a:noFill/>
            <a:ln w="12700">
              <a:solidFill>
                <a:schemeClr val="tx1"/>
              </a:solidFill>
              <a:round/>
              <a:headEnd/>
              <a:tailEnd/>
            </a:ln>
          </p:spPr>
          <p:txBody>
            <a:bodyPr wrap="none" anchor="ctr"/>
            <a:lstStyle/>
            <a:p>
              <a:endParaRPr lang="zh-CN" altLang="en-US"/>
            </a:p>
          </p:txBody>
        </p:sp>
        <p:sp>
          <p:nvSpPr>
            <p:cNvPr id="91153" name="Line 15"/>
            <p:cNvSpPr>
              <a:spLocks noChangeShapeType="1"/>
            </p:cNvSpPr>
            <p:nvPr/>
          </p:nvSpPr>
          <p:spPr bwMode="auto">
            <a:xfrm>
              <a:off x="2951163" y="4205288"/>
              <a:ext cx="0" cy="431800"/>
            </a:xfrm>
            <a:prstGeom prst="line">
              <a:avLst/>
            </a:prstGeom>
            <a:noFill/>
            <a:ln w="12700">
              <a:solidFill>
                <a:schemeClr val="tx1"/>
              </a:solidFill>
              <a:round/>
              <a:headEnd/>
              <a:tailEnd/>
            </a:ln>
          </p:spPr>
          <p:txBody>
            <a:bodyPr wrap="none" anchor="ctr"/>
            <a:lstStyle/>
            <a:p>
              <a:endParaRPr lang="zh-CN" altLang="en-US"/>
            </a:p>
          </p:txBody>
        </p:sp>
        <p:sp>
          <p:nvSpPr>
            <p:cNvPr id="91154" name="Line 16"/>
            <p:cNvSpPr>
              <a:spLocks noChangeShapeType="1"/>
            </p:cNvSpPr>
            <p:nvPr/>
          </p:nvSpPr>
          <p:spPr bwMode="auto">
            <a:xfrm>
              <a:off x="4924425" y="3309938"/>
              <a:ext cx="0" cy="1327150"/>
            </a:xfrm>
            <a:prstGeom prst="line">
              <a:avLst/>
            </a:prstGeom>
            <a:noFill/>
            <a:ln w="12700">
              <a:solidFill>
                <a:schemeClr val="tx1"/>
              </a:solidFill>
              <a:round/>
              <a:headEnd/>
              <a:tailEnd/>
            </a:ln>
          </p:spPr>
          <p:txBody>
            <a:bodyPr wrap="none" anchor="ctr"/>
            <a:lstStyle/>
            <a:p>
              <a:endParaRPr lang="zh-CN" altLang="en-US"/>
            </a:p>
          </p:txBody>
        </p:sp>
        <p:sp>
          <p:nvSpPr>
            <p:cNvPr id="91155" name="Line 17"/>
            <p:cNvSpPr>
              <a:spLocks noChangeShapeType="1"/>
            </p:cNvSpPr>
            <p:nvPr/>
          </p:nvSpPr>
          <p:spPr bwMode="auto">
            <a:xfrm flipV="1">
              <a:off x="6896100" y="5518150"/>
              <a:ext cx="0" cy="441325"/>
            </a:xfrm>
            <a:prstGeom prst="line">
              <a:avLst/>
            </a:prstGeom>
            <a:noFill/>
            <a:ln w="12700">
              <a:solidFill>
                <a:schemeClr val="tx1"/>
              </a:solidFill>
              <a:round/>
              <a:headEnd/>
              <a:tailEnd/>
            </a:ln>
          </p:spPr>
          <p:txBody>
            <a:bodyPr wrap="none" anchor="ctr"/>
            <a:lstStyle/>
            <a:p>
              <a:endParaRPr lang="zh-CN" altLang="en-US"/>
            </a:p>
          </p:txBody>
        </p:sp>
        <p:sp>
          <p:nvSpPr>
            <p:cNvPr id="91156" name="Line 18"/>
            <p:cNvSpPr>
              <a:spLocks noChangeShapeType="1"/>
            </p:cNvSpPr>
            <p:nvPr/>
          </p:nvSpPr>
          <p:spPr bwMode="auto">
            <a:xfrm>
              <a:off x="5726113" y="3762375"/>
              <a:ext cx="0" cy="433388"/>
            </a:xfrm>
            <a:prstGeom prst="line">
              <a:avLst/>
            </a:prstGeom>
            <a:noFill/>
            <a:ln w="12700">
              <a:solidFill>
                <a:schemeClr val="tx1"/>
              </a:solidFill>
              <a:round/>
              <a:headEnd/>
              <a:tailEnd/>
            </a:ln>
          </p:spPr>
          <p:txBody>
            <a:bodyPr wrap="none" anchor="ctr"/>
            <a:lstStyle/>
            <a:p>
              <a:endParaRPr lang="zh-CN" altLang="en-US"/>
            </a:p>
          </p:txBody>
        </p:sp>
        <p:sp>
          <p:nvSpPr>
            <p:cNvPr id="91157" name="Rectangle 19"/>
            <p:cNvSpPr>
              <a:spLocks noChangeArrowheads="1"/>
            </p:cNvSpPr>
            <p:nvPr/>
          </p:nvSpPr>
          <p:spPr bwMode="auto">
            <a:xfrm>
              <a:off x="946150" y="2922588"/>
              <a:ext cx="300379" cy="397545"/>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2000">
                  <a:solidFill>
                    <a:srgbClr val="333399"/>
                  </a:solidFill>
                  <a:latin typeface="Arial" charset="0"/>
                  <a:ea typeface="黑体" pitchFamily="49" charset="-122"/>
                </a:rPr>
                <a:t>0</a:t>
              </a:r>
            </a:p>
          </p:txBody>
        </p:sp>
        <p:sp>
          <p:nvSpPr>
            <p:cNvPr id="91158" name="Rectangle 20"/>
            <p:cNvSpPr>
              <a:spLocks noChangeArrowheads="1"/>
            </p:cNvSpPr>
            <p:nvPr/>
          </p:nvSpPr>
          <p:spPr bwMode="auto">
            <a:xfrm>
              <a:off x="1881188" y="2922588"/>
              <a:ext cx="300379" cy="397545"/>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2000">
                  <a:solidFill>
                    <a:srgbClr val="333399"/>
                  </a:solidFill>
                  <a:latin typeface="Arial" charset="0"/>
                  <a:ea typeface="黑体" pitchFamily="49" charset="-122"/>
                </a:rPr>
                <a:t>4</a:t>
              </a:r>
            </a:p>
          </p:txBody>
        </p:sp>
        <p:sp>
          <p:nvSpPr>
            <p:cNvPr id="91159" name="Rectangle 21"/>
            <p:cNvSpPr>
              <a:spLocks noChangeArrowheads="1"/>
            </p:cNvSpPr>
            <p:nvPr/>
          </p:nvSpPr>
          <p:spPr bwMode="auto">
            <a:xfrm>
              <a:off x="2876550" y="2922588"/>
              <a:ext cx="300379" cy="397545"/>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2000">
                  <a:solidFill>
                    <a:srgbClr val="333399"/>
                  </a:solidFill>
                  <a:latin typeface="Arial" charset="0"/>
                  <a:ea typeface="黑体" pitchFamily="49" charset="-122"/>
                </a:rPr>
                <a:t>8</a:t>
              </a:r>
            </a:p>
          </p:txBody>
        </p:sp>
        <p:sp>
          <p:nvSpPr>
            <p:cNvPr id="91160" name="Rectangle 22"/>
            <p:cNvSpPr>
              <a:spLocks noChangeArrowheads="1"/>
            </p:cNvSpPr>
            <p:nvPr/>
          </p:nvSpPr>
          <p:spPr bwMode="auto">
            <a:xfrm>
              <a:off x="4827588" y="2922588"/>
              <a:ext cx="432072" cy="397545"/>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2000">
                  <a:solidFill>
                    <a:srgbClr val="333399"/>
                  </a:solidFill>
                  <a:latin typeface="Arial" charset="0"/>
                  <a:ea typeface="黑体" pitchFamily="49" charset="-122"/>
                </a:rPr>
                <a:t>16</a:t>
              </a:r>
            </a:p>
          </p:txBody>
        </p:sp>
        <p:sp>
          <p:nvSpPr>
            <p:cNvPr id="91161" name="Rectangle 23"/>
            <p:cNvSpPr>
              <a:spLocks noChangeArrowheads="1"/>
            </p:cNvSpPr>
            <p:nvPr/>
          </p:nvSpPr>
          <p:spPr bwMode="auto">
            <a:xfrm>
              <a:off x="5624513" y="2922588"/>
              <a:ext cx="432072" cy="397545"/>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2000">
                  <a:solidFill>
                    <a:srgbClr val="333399"/>
                  </a:solidFill>
                  <a:latin typeface="Arial" charset="0"/>
                  <a:ea typeface="黑体" pitchFamily="49" charset="-122"/>
                </a:rPr>
                <a:t>19</a:t>
              </a:r>
            </a:p>
          </p:txBody>
        </p:sp>
        <p:sp>
          <p:nvSpPr>
            <p:cNvPr id="91162" name="Rectangle 24"/>
            <p:cNvSpPr>
              <a:spLocks noChangeArrowheads="1"/>
            </p:cNvSpPr>
            <p:nvPr/>
          </p:nvSpPr>
          <p:spPr bwMode="auto">
            <a:xfrm>
              <a:off x="6799263" y="2922588"/>
              <a:ext cx="432072" cy="397545"/>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2000">
                  <a:solidFill>
                    <a:srgbClr val="333399"/>
                  </a:solidFill>
                  <a:latin typeface="Arial" charset="0"/>
                  <a:ea typeface="黑体" pitchFamily="49" charset="-122"/>
                </a:rPr>
                <a:t>24</a:t>
              </a:r>
            </a:p>
          </p:txBody>
        </p:sp>
        <p:sp>
          <p:nvSpPr>
            <p:cNvPr id="91163" name="Rectangle 25"/>
            <p:cNvSpPr>
              <a:spLocks noChangeArrowheads="1"/>
            </p:cNvSpPr>
            <p:nvPr/>
          </p:nvSpPr>
          <p:spPr bwMode="auto">
            <a:xfrm>
              <a:off x="8512175" y="2922588"/>
              <a:ext cx="432072" cy="397545"/>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2000">
                  <a:solidFill>
                    <a:srgbClr val="333399"/>
                  </a:solidFill>
                  <a:latin typeface="Arial" charset="0"/>
                  <a:ea typeface="黑体" pitchFamily="49" charset="-122"/>
                </a:rPr>
                <a:t>31</a:t>
              </a:r>
            </a:p>
          </p:txBody>
        </p:sp>
        <p:sp>
          <p:nvSpPr>
            <p:cNvPr id="91164" name="Rectangle 26"/>
            <p:cNvSpPr>
              <a:spLocks noChangeArrowheads="1"/>
            </p:cNvSpPr>
            <p:nvPr/>
          </p:nvSpPr>
          <p:spPr bwMode="auto">
            <a:xfrm>
              <a:off x="1095375" y="3336925"/>
              <a:ext cx="707295" cy="397545"/>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2000">
                  <a:solidFill>
                    <a:srgbClr val="333399"/>
                  </a:solidFill>
                  <a:latin typeface="Arial" charset="0"/>
                  <a:ea typeface="黑体" pitchFamily="49" charset="-122"/>
                </a:rPr>
                <a:t>版 本</a:t>
              </a:r>
            </a:p>
          </p:txBody>
        </p:sp>
        <p:sp>
          <p:nvSpPr>
            <p:cNvPr id="91165" name="Rectangle 27"/>
            <p:cNvSpPr>
              <a:spLocks noChangeArrowheads="1"/>
            </p:cNvSpPr>
            <p:nvPr/>
          </p:nvSpPr>
          <p:spPr bwMode="auto">
            <a:xfrm>
              <a:off x="4983163" y="3813175"/>
              <a:ext cx="642188" cy="397545"/>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2000">
                  <a:solidFill>
                    <a:srgbClr val="333399"/>
                  </a:solidFill>
                  <a:latin typeface="Arial" charset="0"/>
                  <a:ea typeface="黑体" pitchFamily="49" charset="-122"/>
                </a:rPr>
                <a:t>标志</a:t>
              </a:r>
            </a:p>
          </p:txBody>
        </p:sp>
        <p:sp>
          <p:nvSpPr>
            <p:cNvPr id="91166" name="Rectangle 28"/>
            <p:cNvSpPr>
              <a:spLocks noChangeArrowheads="1"/>
            </p:cNvSpPr>
            <p:nvPr/>
          </p:nvSpPr>
          <p:spPr bwMode="auto">
            <a:xfrm>
              <a:off x="1292225" y="4217988"/>
              <a:ext cx="1311011" cy="397545"/>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2000" dirty="0">
                  <a:solidFill>
                    <a:srgbClr val="333399"/>
                  </a:solidFill>
                  <a:latin typeface="Arial" charset="0"/>
                  <a:ea typeface="黑体" pitchFamily="49" charset="-122"/>
                </a:rPr>
                <a:t>生 存 时 间</a:t>
              </a:r>
            </a:p>
          </p:txBody>
        </p:sp>
        <p:sp>
          <p:nvSpPr>
            <p:cNvPr id="91167" name="Rectangle 29"/>
            <p:cNvSpPr>
              <a:spLocks noChangeArrowheads="1"/>
            </p:cNvSpPr>
            <p:nvPr/>
          </p:nvSpPr>
          <p:spPr bwMode="auto">
            <a:xfrm>
              <a:off x="3422650" y="4217988"/>
              <a:ext cx="902615" cy="397545"/>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2000">
                  <a:solidFill>
                    <a:srgbClr val="333399"/>
                  </a:solidFill>
                  <a:latin typeface="Arial" charset="0"/>
                  <a:ea typeface="黑体" pitchFamily="49" charset="-122"/>
                </a:rPr>
                <a:t>协    议</a:t>
              </a:r>
            </a:p>
          </p:txBody>
        </p:sp>
        <p:sp>
          <p:nvSpPr>
            <p:cNvPr id="91168" name="Rectangle 30"/>
            <p:cNvSpPr>
              <a:spLocks noChangeArrowheads="1"/>
            </p:cNvSpPr>
            <p:nvPr/>
          </p:nvSpPr>
          <p:spPr bwMode="auto">
            <a:xfrm>
              <a:off x="2436813" y="3813175"/>
              <a:ext cx="902615" cy="397545"/>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2000">
                  <a:solidFill>
                    <a:srgbClr val="333399"/>
                  </a:solidFill>
                  <a:latin typeface="Arial" charset="0"/>
                  <a:ea typeface="黑体" pitchFamily="49" charset="-122"/>
                </a:rPr>
                <a:t>标    识</a:t>
              </a:r>
            </a:p>
          </p:txBody>
        </p:sp>
        <p:sp>
          <p:nvSpPr>
            <p:cNvPr id="91169" name="Rectangle 31"/>
            <p:cNvSpPr>
              <a:spLocks noChangeArrowheads="1"/>
            </p:cNvSpPr>
            <p:nvPr/>
          </p:nvSpPr>
          <p:spPr bwMode="auto">
            <a:xfrm>
              <a:off x="3170238" y="3336925"/>
              <a:ext cx="1311011" cy="397545"/>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2000">
                  <a:solidFill>
                    <a:srgbClr val="333399"/>
                  </a:solidFill>
                  <a:latin typeface="Arial" charset="0"/>
                  <a:ea typeface="黑体" pitchFamily="49" charset="-122"/>
                </a:rPr>
                <a:t>服 务 类 型</a:t>
              </a:r>
            </a:p>
          </p:txBody>
        </p:sp>
        <p:sp>
          <p:nvSpPr>
            <p:cNvPr id="91170" name="Rectangle 32"/>
            <p:cNvSpPr>
              <a:spLocks noChangeArrowheads="1"/>
            </p:cNvSpPr>
            <p:nvPr/>
          </p:nvSpPr>
          <p:spPr bwMode="auto">
            <a:xfrm>
              <a:off x="6373813" y="3336925"/>
              <a:ext cx="1269580" cy="397545"/>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2000">
                  <a:solidFill>
                    <a:srgbClr val="333399"/>
                  </a:solidFill>
                  <a:latin typeface="Arial" charset="0"/>
                  <a:ea typeface="黑体" pitchFamily="49" charset="-122"/>
                </a:rPr>
                <a:t>总   长   度</a:t>
              </a:r>
            </a:p>
          </p:txBody>
        </p:sp>
        <p:sp>
          <p:nvSpPr>
            <p:cNvPr id="91171" name="Rectangle 33"/>
            <p:cNvSpPr>
              <a:spLocks noChangeArrowheads="1"/>
            </p:cNvSpPr>
            <p:nvPr/>
          </p:nvSpPr>
          <p:spPr bwMode="auto">
            <a:xfrm>
              <a:off x="6645275" y="3813175"/>
              <a:ext cx="1269580" cy="397545"/>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2000">
                  <a:solidFill>
                    <a:srgbClr val="333399"/>
                  </a:solidFill>
                  <a:latin typeface="Arial" charset="0"/>
                  <a:ea typeface="黑体" pitchFamily="49" charset="-122"/>
                </a:rPr>
                <a:t>片   偏   移</a:t>
              </a:r>
            </a:p>
          </p:txBody>
        </p:sp>
        <p:sp>
          <p:nvSpPr>
            <p:cNvPr id="91172" name="Rectangle 34"/>
            <p:cNvSpPr>
              <a:spLocks noChangeArrowheads="1"/>
            </p:cNvSpPr>
            <p:nvPr/>
          </p:nvSpPr>
          <p:spPr bwMode="auto">
            <a:xfrm>
              <a:off x="7369175" y="5546725"/>
              <a:ext cx="902615" cy="397545"/>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2000">
                  <a:solidFill>
                    <a:srgbClr val="333399"/>
                  </a:solidFill>
                  <a:latin typeface="Arial" charset="0"/>
                  <a:ea typeface="黑体" pitchFamily="49" charset="-122"/>
                </a:rPr>
                <a:t>填    充</a:t>
              </a:r>
            </a:p>
          </p:txBody>
        </p:sp>
        <p:sp>
          <p:nvSpPr>
            <p:cNvPr id="91173" name="Rectangle 35"/>
            <p:cNvSpPr>
              <a:spLocks noChangeArrowheads="1"/>
            </p:cNvSpPr>
            <p:nvPr/>
          </p:nvSpPr>
          <p:spPr bwMode="auto">
            <a:xfrm>
              <a:off x="5792788" y="4217988"/>
              <a:ext cx="2133721" cy="397545"/>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2000">
                  <a:solidFill>
                    <a:srgbClr val="333399"/>
                  </a:solidFill>
                  <a:latin typeface="Arial" charset="0"/>
                  <a:ea typeface="黑体" pitchFamily="49" charset="-122"/>
                </a:rPr>
                <a:t>首   部   检   验   和</a:t>
              </a:r>
            </a:p>
          </p:txBody>
        </p:sp>
        <p:sp>
          <p:nvSpPr>
            <p:cNvPr id="91174" name="Rectangle 36"/>
            <p:cNvSpPr>
              <a:spLocks noChangeArrowheads="1"/>
            </p:cNvSpPr>
            <p:nvPr/>
          </p:nvSpPr>
          <p:spPr bwMode="auto">
            <a:xfrm>
              <a:off x="4283075" y="4676775"/>
              <a:ext cx="1269580" cy="397545"/>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2000">
                  <a:solidFill>
                    <a:srgbClr val="333399"/>
                  </a:solidFill>
                  <a:latin typeface="Arial" charset="0"/>
                  <a:ea typeface="黑体" pitchFamily="49" charset="-122"/>
                </a:rPr>
                <a:t>源   地   址</a:t>
              </a:r>
            </a:p>
          </p:txBody>
        </p:sp>
        <p:sp>
          <p:nvSpPr>
            <p:cNvPr id="91175" name="Rectangle 37"/>
            <p:cNvSpPr>
              <a:spLocks noChangeArrowheads="1"/>
            </p:cNvSpPr>
            <p:nvPr/>
          </p:nvSpPr>
          <p:spPr bwMode="auto">
            <a:xfrm>
              <a:off x="4027488" y="5118100"/>
              <a:ext cx="1701650" cy="397545"/>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2000">
                  <a:solidFill>
                    <a:srgbClr val="333399"/>
                  </a:solidFill>
                  <a:latin typeface="Arial" charset="0"/>
                  <a:ea typeface="黑体" pitchFamily="49" charset="-122"/>
                </a:rPr>
                <a:t>目   的   地   址</a:t>
              </a:r>
            </a:p>
          </p:txBody>
        </p:sp>
        <p:sp>
          <p:nvSpPr>
            <p:cNvPr id="91176" name="Rectangle 38"/>
            <p:cNvSpPr>
              <a:spLocks noChangeArrowheads="1"/>
            </p:cNvSpPr>
            <p:nvPr/>
          </p:nvSpPr>
          <p:spPr bwMode="auto">
            <a:xfrm>
              <a:off x="2095500" y="5546725"/>
              <a:ext cx="3838330" cy="397545"/>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2000">
                  <a:solidFill>
                    <a:srgbClr val="333399"/>
                  </a:solidFill>
                  <a:latin typeface="Arial" charset="0"/>
                  <a:ea typeface="黑体" pitchFamily="49" charset="-122"/>
                </a:rPr>
                <a:t>可   选   字   段  （长   度   可   变）</a:t>
              </a:r>
            </a:p>
          </p:txBody>
        </p:sp>
        <p:sp>
          <p:nvSpPr>
            <p:cNvPr id="91177" name="Rectangle 39"/>
            <p:cNvSpPr>
              <a:spLocks noChangeArrowheads="1"/>
            </p:cNvSpPr>
            <p:nvPr/>
          </p:nvSpPr>
          <p:spPr bwMode="auto">
            <a:xfrm>
              <a:off x="300038" y="2908300"/>
              <a:ext cx="642188" cy="397545"/>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2000">
                  <a:solidFill>
                    <a:srgbClr val="333399"/>
                  </a:solidFill>
                  <a:latin typeface="Arial" charset="0"/>
                  <a:ea typeface="黑体" pitchFamily="49" charset="-122"/>
                </a:rPr>
                <a:t>比特</a:t>
              </a:r>
            </a:p>
          </p:txBody>
        </p:sp>
        <p:sp>
          <p:nvSpPr>
            <p:cNvPr id="91178" name="Rectangle 40"/>
            <p:cNvSpPr>
              <a:spLocks noChangeArrowheads="1"/>
            </p:cNvSpPr>
            <p:nvPr/>
          </p:nvSpPr>
          <p:spPr bwMode="auto">
            <a:xfrm>
              <a:off x="1870075" y="3317875"/>
              <a:ext cx="1115691" cy="397545"/>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2000">
                  <a:solidFill>
                    <a:srgbClr val="333399"/>
                  </a:solidFill>
                  <a:latin typeface="Arial" charset="0"/>
                  <a:ea typeface="黑体" pitchFamily="49" charset="-122"/>
                </a:rPr>
                <a:t>首部长度</a:t>
              </a:r>
            </a:p>
          </p:txBody>
        </p:sp>
        <p:grpSp>
          <p:nvGrpSpPr>
            <p:cNvPr id="3" name="Group 41"/>
            <p:cNvGrpSpPr>
              <a:grpSpLocks/>
            </p:cNvGrpSpPr>
            <p:nvPr/>
          </p:nvGrpSpPr>
          <p:grpSpPr bwMode="auto">
            <a:xfrm>
              <a:off x="936625" y="5688013"/>
              <a:ext cx="131763" cy="69850"/>
              <a:chOff x="833" y="3024"/>
              <a:chExt cx="78" cy="51"/>
            </a:xfrm>
          </p:grpSpPr>
          <p:sp>
            <p:nvSpPr>
              <p:cNvPr id="91188" name="Rectangle 42"/>
              <p:cNvSpPr>
                <a:spLocks noChangeArrowheads="1"/>
              </p:cNvSpPr>
              <p:nvPr/>
            </p:nvSpPr>
            <p:spPr bwMode="auto">
              <a:xfrm>
                <a:off x="833" y="3024"/>
                <a:ext cx="78" cy="51"/>
              </a:xfrm>
              <a:prstGeom prst="rect">
                <a:avLst/>
              </a:prstGeom>
              <a:solidFill>
                <a:schemeClr val="bg1"/>
              </a:solidFill>
              <a:ln w="12700">
                <a:noFill/>
                <a:miter lim="800000"/>
                <a:headEnd/>
                <a:tailEnd/>
              </a:ln>
            </p:spPr>
            <p:txBody>
              <a:bodyPr wrap="none" anchor="ctr"/>
              <a:lstStyle/>
              <a:p>
                <a:endParaRPr kumimoji="0" lang="zh-CN" altLang="en-US" sz="2800">
                  <a:solidFill>
                    <a:srgbClr val="000000"/>
                  </a:solidFill>
                </a:endParaRPr>
              </a:p>
            </p:txBody>
          </p:sp>
          <p:sp>
            <p:nvSpPr>
              <p:cNvPr id="91189" name="Line 43"/>
              <p:cNvSpPr>
                <a:spLocks noChangeShapeType="1"/>
              </p:cNvSpPr>
              <p:nvPr/>
            </p:nvSpPr>
            <p:spPr bwMode="auto">
              <a:xfrm>
                <a:off x="839" y="3030"/>
                <a:ext cx="68" cy="0"/>
              </a:xfrm>
              <a:prstGeom prst="line">
                <a:avLst/>
              </a:prstGeom>
              <a:noFill/>
              <a:ln w="25400">
                <a:solidFill>
                  <a:schemeClr val="tx1"/>
                </a:solidFill>
                <a:round/>
                <a:headEnd/>
                <a:tailEnd/>
              </a:ln>
            </p:spPr>
            <p:txBody>
              <a:bodyPr wrap="none" anchor="ctr"/>
              <a:lstStyle/>
              <a:p>
                <a:endParaRPr lang="zh-CN" altLang="en-US"/>
              </a:p>
            </p:txBody>
          </p:sp>
          <p:sp>
            <p:nvSpPr>
              <p:cNvPr id="91190" name="Line 44"/>
              <p:cNvSpPr>
                <a:spLocks noChangeShapeType="1"/>
              </p:cNvSpPr>
              <p:nvPr/>
            </p:nvSpPr>
            <p:spPr bwMode="auto">
              <a:xfrm>
                <a:off x="839" y="3075"/>
                <a:ext cx="68" cy="0"/>
              </a:xfrm>
              <a:prstGeom prst="line">
                <a:avLst/>
              </a:prstGeom>
              <a:noFill/>
              <a:ln w="25400">
                <a:solidFill>
                  <a:schemeClr val="tx1"/>
                </a:solidFill>
                <a:round/>
                <a:headEnd/>
                <a:tailEnd/>
              </a:ln>
            </p:spPr>
            <p:txBody>
              <a:bodyPr wrap="none" anchor="ctr"/>
              <a:lstStyle/>
              <a:p>
                <a:endParaRPr lang="zh-CN" altLang="en-US"/>
              </a:p>
            </p:txBody>
          </p:sp>
        </p:grpSp>
        <p:grpSp>
          <p:nvGrpSpPr>
            <p:cNvPr id="4" name="Group 45"/>
            <p:cNvGrpSpPr>
              <a:grpSpLocks/>
            </p:cNvGrpSpPr>
            <p:nvPr/>
          </p:nvGrpSpPr>
          <p:grpSpPr bwMode="auto">
            <a:xfrm>
              <a:off x="8804275" y="5697538"/>
              <a:ext cx="131763" cy="66675"/>
              <a:chOff x="5432" y="3030"/>
              <a:chExt cx="78" cy="51"/>
            </a:xfrm>
          </p:grpSpPr>
          <p:sp>
            <p:nvSpPr>
              <p:cNvPr id="91185" name="Rectangle 46"/>
              <p:cNvSpPr>
                <a:spLocks noChangeArrowheads="1"/>
              </p:cNvSpPr>
              <p:nvPr/>
            </p:nvSpPr>
            <p:spPr bwMode="auto">
              <a:xfrm>
                <a:off x="5432" y="3030"/>
                <a:ext cx="78" cy="51"/>
              </a:xfrm>
              <a:prstGeom prst="rect">
                <a:avLst/>
              </a:prstGeom>
              <a:solidFill>
                <a:schemeClr val="bg1"/>
              </a:solidFill>
              <a:ln w="12700">
                <a:noFill/>
                <a:miter lim="800000"/>
                <a:headEnd/>
                <a:tailEnd/>
              </a:ln>
            </p:spPr>
            <p:txBody>
              <a:bodyPr wrap="none" anchor="ctr"/>
              <a:lstStyle/>
              <a:p>
                <a:endParaRPr kumimoji="0" lang="zh-CN" altLang="en-US" sz="2800">
                  <a:solidFill>
                    <a:srgbClr val="000000"/>
                  </a:solidFill>
                </a:endParaRPr>
              </a:p>
            </p:txBody>
          </p:sp>
          <p:sp>
            <p:nvSpPr>
              <p:cNvPr id="91186" name="Line 47"/>
              <p:cNvSpPr>
                <a:spLocks noChangeShapeType="1"/>
              </p:cNvSpPr>
              <p:nvPr/>
            </p:nvSpPr>
            <p:spPr bwMode="auto">
              <a:xfrm>
                <a:off x="5438" y="3036"/>
                <a:ext cx="68" cy="0"/>
              </a:xfrm>
              <a:prstGeom prst="line">
                <a:avLst/>
              </a:prstGeom>
              <a:noFill/>
              <a:ln w="25400">
                <a:solidFill>
                  <a:schemeClr val="tx1"/>
                </a:solidFill>
                <a:round/>
                <a:headEnd/>
                <a:tailEnd/>
              </a:ln>
            </p:spPr>
            <p:txBody>
              <a:bodyPr wrap="none" anchor="ctr"/>
              <a:lstStyle/>
              <a:p>
                <a:endParaRPr lang="zh-CN" altLang="en-US"/>
              </a:p>
            </p:txBody>
          </p:sp>
          <p:sp>
            <p:nvSpPr>
              <p:cNvPr id="91187" name="Line 48"/>
              <p:cNvSpPr>
                <a:spLocks noChangeShapeType="1"/>
              </p:cNvSpPr>
              <p:nvPr/>
            </p:nvSpPr>
            <p:spPr bwMode="auto">
              <a:xfrm>
                <a:off x="5438" y="3081"/>
                <a:ext cx="68" cy="0"/>
              </a:xfrm>
              <a:prstGeom prst="line">
                <a:avLst/>
              </a:prstGeom>
              <a:noFill/>
              <a:ln w="25400">
                <a:solidFill>
                  <a:schemeClr val="tx1"/>
                </a:solidFill>
                <a:round/>
                <a:headEnd/>
                <a:tailEnd/>
              </a:ln>
            </p:spPr>
            <p:txBody>
              <a:bodyPr wrap="none" anchor="ctr"/>
              <a:lstStyle/>
              <a:p>
                <a:endParaRPr lang="zh-CN" altLang="en-US"/>
              </a:p>
            </p:txBody>
          </p:sp>
        </p:grpSp>
        <p:sp>
          <p:nvSpPr>
            <p:cNvPr id="91181" name="Rectangle 69"/>
            <p:cNvSpPr>
              <a:spLocks noChangeArrowheads="1"/>
            </p:cNvSpPr>
            <p:nvPr/>
          </p:nvSpPr>
          <p:spPr bwMode="auto">
            <a:xfrm>
              <a:off x="3678238" y="6089650"/>
              <a:ext cx="2908300" cy="393700"/>
            </a:xfrm>
            <a:prstGeom prst="rect">
              <a:avLst/>
            </a:prstGeom>
            <a:noFill/>
            <a:ln w="12700">
              <a:noFill/>
              <a:miter lim="800000"/>
              <a:headEnd/>
              <a:tailEnd/>
            </a:ln>
          </p:spPr>
          <p:txBody>
            <a:bodyPr lIns="90488" tIns="44450" rIns="90488" bIns="44450">
              <a:spAutoFit/>
            </a:bodyPr>
            <a:lstStyle/>
            <a:p>
              <a:pPr defTabSz="762000" eaLnBrk="0" hangingPunct="0"/>
              <a:r>
                <a:rPr lang="zh-CN" altLang="en-US" sz="2000">
                  <a:solidFill>
                    <a:srgbClr val="333399"/>
                  </a:solidFill>
                  <a:latin typeface="Arial" charset="0"/>
                  <a:ea typeface="黑体" pitchFamily="49" charset="-122"/>
                </a:rPr>
                <a:t>数       据       部       分</a:t>
              </a:r>
            </a:p>
          </p:txBody>
        </p:sp>
        <p:sp>
          <p:nvSpPr>
            <p:cNvPr id="91182" name="Rectangle 71"/>
            <p:cNvSpPr>
              <a:spLocks noChangeArrowheads="1"/>
            </p:cNvSpPr>
            <p:nvPr/>
          </p:nvSpPr>
          <p:spPr bwMode="auto">
            <a:xfrm>
              <a:off x="477838" y="3713163"/>
              <a:ext cx="405438" cy="1197764"/>
            </a:xfrm>
            <a:prstGeom prst="rect">
              <a:avLst/>
            </a:prstGeom>
            <a:noFill/>
            <a:ln w="12700">
              <a:noFill/>
              <a:miter lim="800000"/>
              <a:headEnd/>
              <a:tailEnd/>
            </a:ln>
          </p:spPr>
          <p:txBody>
            <a:bodyPr wrap="none" lIns="90488" tIns="44450" rIns="90488" bIns="44450">
              <a:spAutoFit/>
            </a:bodyPr>
            <a:lstStyle/>
            <a:p>
              <a:pPr defTabSz="762000" eaLnBrk="0" hangingPunct="0">
                <a:lnSpc>
                  <a:spcPct val="90000"/>
                </a:lnSpc>
              </a:pPr>
              <a:r>
                <a:rPr lang="zh-CN" altLang="en-US" sz="2000">
                  <a:solidFill>
                    <a:srgbClr val="333399"/>
                  </a:solidFill>
                  <a:latin typeface="Arial" charset="0"/>
                  <a:ea typeface="黑体" pitchFamily="49" charset="-122"/>
                </a:rPr>
                <a:t>固</a:t>
              </a:r>
            </a:p>
            <a:p>
              <a:pPr defTabSz="762000" eaLnBrk="0" hangingPunct="0">
                <a:lnSpc>
                  <a:spcPct val="90000"/>
                </a:lnSpc>
              </a:pPr>
              <a:r>
                <a:rPr lang="zh-CN" altLang="en-US" sz="2000">
                  <a:solidFill>
                    <a:srgbClr val="333399"/>
                  </a:solidFill>
                  <a:latin typeface="Arial" charset="0"/>
                  <a:ea typeface="黑体" pitchFamily="49" charset="-122"/>
                </a:rPr>
                <a:t>定</a:t>
              </a:r>
            </a:p>
            <a:p>
              <a:pPr defTabSz="762000" eaLnBrk="0" hangingPunct="0">
                <a:lnSpc>
                  <a:spcPct val="90000"/>
                </a:lnSpc>
              </a:pPr>
              <a:r>
                <a:rPr lang="zh-CN" altLang="en-US" sz="2000">
                  <a:solidFill>
                    <a:srgbClr val="333399"/>
                  </a:solidFill>
                  <a:latin typeface="Arial" charset="0"/>
                  <a:ea typeface="黑体" pitchFamily="49" charset="-122"/>
                </a:rPr>
                <a:t>部</a:t>
              </a:r>
            </a:p>
            <a:p>
              <a:pPr defTabSz="762000" eaLnBrk="0" hangingPunct="0">
                <a:lnSpc>
                  <a:spcPct val="90000"/>
                </a:lnSpc>
              </a:pPr>
              <a:r>
                <a:rPr lang="zh-CN" altLang="en-US" sz="2000">
                  <a:solidFill>
                    <a:srgbClr val="333399"/>
                  </a:solidFill>
                  <a:latin typeface="Arial" charset="0"/>
                  <a:ea typeface="黑体" pitchFamily="49" charset="-122"/>
                </a:rPr>
                <a:t>分</a:t>
              </a:r>
            </a:p>
          </p:txBody>
        </p:sp>
        <p:sp>
          <p:nvSpPr>
            <p:cNvPr id="91183" name="Rectangle 72"/>
            <p:cNvSpPr>
              <a:spLocks noChangeArrowheads="1"/>
            </p:cNvSpPr>
            <p:nvPr/>
          </p:nvSpPr>
          <p:spPr bwMode="auto">
            <a:xfrm>
              <a:off x="334963" y="5440363"/>
              <a:ext cx="642188" cy="643766"/>
            </a:xfrm>
            <a:prstGeom prst="rect">
              <a:avLst/>
            </a:prstGeom>
            <a:noFill/>
            <a:ln w="12700">
              <a:noFill/>
              <a:miter lim="800000"/>
              <a:headEnd/>
              <a:tailEnd/>
            </a:ln>
          </p:spPr>
          <p:txBody>
            <a:bodyPr wrap="none" lIns="90488" tIns="44450" rIns="90488" bIns="44450">
              <a:spAutoFit/>
            </a:bodyPr>
            <a:lstStyle/>
            <a:p>
              <a:pPr defTabSz="762000" eaLnBrk="0" hangingPunct="0">
                <a:lnSpc>
                  <a:spcPct val="90000"/>
                </a:lnSpc>
              </a:pPr>
              <a:r>
                <a:rPr lang="zh-CN" altLang="en-US" sz="2000">
                  <a:solidFill>
                    <a:srgbClr val="333399"/>
                  </a:solidFill>
                  <a:latin typeface="Arial" charset="0"/>
                  <a:ea typeface="黑体" pitchFamily="49" charset="-122"/>
                </a:rPr>
                <a:t>可变</a:t>
              </a:r>
            </a:p>
            <a:p>
              <a:pPr defTabSz="762000" eaLnBrk="0" hangingPunct="0">
                <a:lnSpc>
                  <a:spcPct val="90000"/>
                </a:lnSpc>
              </a:pPr>
              <a:r>
                <a:rPr lang="zh-CN" altLang="en-US" sz="2000">
                  <a:solidFill>
                    <a:srgbClr val="333399"/>
                  </a:solidFill>
                  <a:latin typeface="Arial" charset="0"/>
                  <a:ea typeface="黑体" pitchFamily="49" charset="-122"/>
                </a:rPr>
                <a:t>部分</a:t>
              </a:r>
            </a:p>
          </p:txBody>
        </p:sp>
        <p:sp>
          <p:nvSpPr>
            <p:cNvPr id="91184" name="AutoShape 76"/>
            <p:cNvSpPr>
              <a:spLocks/>
            </p:cNvSpPr>
            <p:nvPr/>
          </p:nvSpPr>
          <p:spPr bwMode="auto">
            <a:xfrm>
              <a:off x="815975" y="3352800"/>
              <a:ext cx="166688" cy="2160588"/>
            </a:xfrm>
            <a:prstGeom prst="leftBrace">
              <a:avLst>
                <a:gd name="adj1" fmla="val 108016"/>
                <a:gd name="adj2" fmla="val 50000"/>
              </a:avLst>
            </a:prstGeom>
            <a:noFill/>
            <a:ln w="28575">
              <a:solidFill>
                <a:schemeClr val="tx2"/>
              </a:solidFill>
              <a:round/>
              <a:headEnd/>
              <a:tailEnd/>
            </a:ln>
          </p:spPr>
          <p:txBody>
            <a:bodyPr wrap="none" anchor="ctr"/>
            <a:lstStyle/>
            <a:p>
              <a:endParaRPr kumimoji="0" lang="zh-CN" altLang="en-US" sz="2800">
                <a:solidFill>
                  <a:srgbClr val="000000"/>
                </a:solidFill>
              </a:endParaRP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ChangeArrowheads="1"/>
          </p:cNvSpPr>
          <p:nvPr>
            <p:ph type="title"/>
          </p:nvPr>
        </p:nvSpPr>
        <p:spPr/>
        <p:txBody>
          <a:bodyPr/>
          <a:lstStyle/>
          <a:p>
            <a:r>
              <a:rPr lang="en-US" altLang="zh-CN" dirty="0"/>
              <a:t>4.4.2  </a:t>
            </a:r>
            <a:r>
              <a:rPr lang="en-US" altLang="zh-CN" dirty="0" smtClean="0"/>
              <a:t>ICMP </a:t>
            </a:r>
            <a:r>
              <a:rPr lang="zh-CN" altLang="en-US" dirty="0" smtClean="0"/>
              <a:t>的</a:t>
            </a:r>
            <a:r>
              <a:rPr lang="zh-CN" altLang="en-US" dirty="0"/>
              <a:t>应用举例</a:t>
            </a:r>
          </a:p>
        </p:txBody>
      </p:sp>
      <p:sp>
        <p:nvSpPr>
          <p:cNvPr id="2" name="内容占位符 1"/>
          <p:cNvSpPr>
            <a:spLocks noGrp="1"/>
          </p:cNvSpPr>
          <p:nvPr>
            <p:ph idx="1"/>
          </p:nvPr>
        </p:nvSpPr>
        <p:spPr/>
        <p:txBody>
          <a:bodyPr/>
          <a:lstStyle/>
          <a:p>
            <a:pPr marL="0" indent="0" algn="ctr">
              <a:buNone/>
            </a:pPr>
            <a:r>
              <a:rPr lang="zh-CN" altLang="en-US" sz="3600" dirty="0" smtClean="0">
                <a:solidFill>
                  <a:srgbClr val="FF0000"/>
                </a:solidFill>
              </a:rPr>
              <a:t>发现路径</a:t>
            </a:r>
            <a:r>
              <a:rPr lang="en-US" altLang="zh-CN" sz="3600" dirty="0" smtClean="0">
                <a:solidFill>
                  <a:srgbClr val="FF0000"/>
                </a:solidFill>
              </a:rPr>
              <a:t>MTU(Max Transmission Unit)</a:t>
            </a:r>
          </a:p>
          <a:p>
            <a:r>
              <a:rPr lang="zh-CN" altLang="en-US" dirty="0" smtClean="0">
                <a:solidFill>
                  <a:srgbClr val="0000FF"/>
                </a:solidFill>
              </a:rPr>
              <a:t>利用 </a:t>
            </a:r>
            <a:r>
              <a:rPr lang="en-US" altLang="zh-CN" dirty="0" smtClean="0">
                <a:solidFill>
                  <a:srgbClr val="0000FF"/>
                </a:solidFill>
              </a:rPr>
              <a:t>IP </a:t>
            </a:r>
            <a:r>
              <a:rPr lang="zh-CN" altLang="en-US" dirty="0" smtClean="0">
                <a:solidFill>
                  <a:srgbClr val="0000FF"/>
                </a:solidFill>
              </a:rPr>
              <a:t>数据</a:t>
            </a:r>
            <a:r>
              <a:rPr lang="zh-CN" altLang="en-US" dirty="0" smtClean="0">
                <a:solidFill>
                  <a:srgbClr val="0000FF"/>
                </a:solidFill>
              </a:rPr>
              <a:t>报标志字段的中间位</a:t>
            </a:r>
            <a:r>
              <a:rPr lang="en-US" altLang="zh-CN" dirty="0" smtClean="0">
                <a:solidFill>
                  <a:srgbClr val="0000FF"/>
                </a:solidFill>
              </a:rPr>
              <a:t>DF </a:t>
            </a:r>
            <a:r>
              <a:rPr lang="en-US" altLang="zh-CN" dirty="0" smtClean="0">
                <a:solidFill>
                  <a:srgbClr val="0000FF"/>
                </a:solidFill>
              </a:rPr>
              <a:t>(Don't Fragment) </a:t>
            </a:r>
            <a:endParaRPr lang="en-US" altLang="zh-CN" dirty="0" smtClean="0">
              <a:solidFill>
                <a:srgbClr val="0000FF"/>
              </a:solidFill>
            </a:endParaRPr>
          </a:p>
          <a:p>
            <a:r>
              <a:rPr lang="zh-CN" altLang="en-US" dirty="0" smtClean="0"/>
              <a:t>步骤</a:t>
            </a:r>
            <a:endParaRPr lang="en-US" altLang="zh-CN" dirty="0" smtClean="0"/>
          </a:p>
          <a:p>
            <a:pPr lvl="1"/>
            <a:r>
              <a:rPr lang="zh-CN" altLang="en-US" dirty="0" smtClean="0"/>
              <a:t>将</a:t>
            </a:r>
            <a:r>
              <a:rPr lang="en-US" altLang="zh-CN" dirty="0" smtClean="0"/>
              <a:t>IP</a:t>
            </a:r>
            <a:r>
              <a:rPr lang="zh-CN" altLang="en-US" dirty="0" smtClean="0"/>
              <a:t>数据报标志字段的</a:t>
            </a:r>
            <a:r>
              <a:rPr lang="en-US" altLang="zh-CN" dirty="0" smtClean="0"/>
              <a:t>DF</a:t>
            </a:r>
            <a:r>
              <a:rPr lang="zh-CN" altLang="en-US" dirty="0" smtClean="0"/>
              <a:t>位置</a:t>
            </a:r>
            <a:r>
              <a:rPr lang="en-US" altLang="zh-CN" dirty="0" smtClean="0"/>
              <a:t>1</a:t>
            </a:r>
            <a:r>
              <a:rPr lang="zh-CN" altLang="en-US" dirty="0" smtClean="0"/>
              <a:t>；</a:t>
            </a:r>
            <a:endParaRPr lang="en-US" altLang="zh-CN" dirty="0" smtClean="0"/>
          </a:p>
          <a:p>
            <a:pPr lvl="1"/>
            <a:r>
              <a:rPr lang="zh-CN" altLang="en-US" dirty="0" smtClean="0"/>
              <a:t>当路由器发现</a:t>
            </a:r>
            <a:r>
              <a:rPr lang="en-US" altLang="zh-CN" dirty="0" smtClean="0"/>
              <a:t>IP</a:t>
            </a:r>
            <a:r>
              <a:rPr lang="zh-CN" altLang="en-US" dirty="0" smtClean="0"/>
              <a:t>数据报长度大于</a:t>
            </a:r>
            <a:r>
              <a:rPr lang="en-US" altLang="zh-CN" dirty="0" smtClean="0"/>
              <a:t>MTU</a:t>
            </a:r>
            <a:r>
              <a:rPr lang="zh-CN" altLang="en-US" dirty="0" smtClean="0"/>
              <a:t>时，丢弃并发回一个要求分片的</a:t>
            </a:r>
            <a:r>
              <a:rPr lang="en-US" altLang="zh-CN" dirty="0" smtClean="0"/>
              <a:t>ICMP</a:t>
            </a:r>
            <a:r>
              <a:rPr lang="zh-CN" altLang="en-US" dirty="0" smtClean="0"/>
              <a:t>报文；</a:t>
            </a:r>
            <a:endParaRPr lang="en-US" altLang="zh-CN" dirty="0" smtClean="0"/>
          </a:p>
          <a:p>
            <a:pPr lvl="1"/>
            <a:r>
              <a:rPr lang="zh-CN" altLang="en-US" dirty="0" smtClean="0"/>
              <a:t>将</a:t>
            </a:r>
            <a:r>
              <a:rPr lang="en-US" altLang="zh-CN" dirty="0" smtClean="0"/>
              <a:t>IP</a:t>
            </a:r>
            <a:r>
              <a:rPr lang="zh-CN" altLang="en-US" dirty="0" smtClean="0"/>
              <a:t>数据报长度递减，</a:t>
            </a:r>
            <a:r>
              <a:rPr lang="en-US" altLang="zh-CN" dirty="0" smtClean="0"/>
              <a:t> </a:t>
            </a:r>
            <a:r>
              <a:rPr lang="en-US" altLang="zh-CN" dirty="0" smtClean="0"/>
              <a:t>DF</a:t>
            </a:r>
            <a:r>
              <a:rPr lang="zh-CN" altLang="en-US" dirty="0" smtClean="0"/>
              <a:t>位置</a:t>
            </a:r>
            <a:r>
              <a:rPr lang="en-US" altLang="zh-CN" dirty="0" smtClean="0"/>
              <a:t>1</a:t>
            </a:r>
            <a:r>
              <a:rPr lang="zh-CN" altLang="en-US" dirty="0" smtClean="0"/>
              <a:t>重发，直到不再收到</a:t>
            </a:r>
            <a:r>
              <a:rPr lang="en-US" altLang="zh-CN" dirty="0" smtClean="0"/>
              <a:t>ICMP</a:t>
            </a:r>
            <a:r>
              <a:rPr lang="zh-CN" altLang="en-US" dirty="0" smtClean="0"/>
              <a:t>报文。</a:t>
            </a:r>
            <a:endParaRPr lang="zh-CN" altLang="en-US" dirty="0"/>
          </a:p>
        </p:txBody>
      </p:sp>
      <p:sp>
        <p:nvSpPr>
          <p:cNvPr id="995333" name="Rectangle 5"/>
          <p:cNvSpPr>
            <a:spLocks noChangeArrowheads="1"/>
          </p:cNvSpPr>
          <p:nvPr/>
        </p:nvSpPr>
        <p:spPr bwMode="auto">
          <a:xfrm>
            <a:off x="0" y="20632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xmlns="" val="4995222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zh-CN" altLang="en-US" smtClean="0"/>
              <a:t>作业</a:t>
            </a:r>
          </a:p>
        </p:txBody>
      </p:sp>
      <p:sp>
        <p:nvSpPr>
          <p:cNvPr id="171011" name="Rectangle 3"/>
          <p:cNvSpPr>
            <a:spLocks noGrp="1" noChangeArrowheads="1"/>
          </p:cNvSpPr>
          <p:nvPr>
            <p:ph type="body" idx="1"/>
          </p:nvPr>
        </p:nvSpPr>
        <p:spPr/>
        <p:txBody>
          <a:bodyPr/>
          <a:lstStyle/>
          <a:p>
            <a:pPr eaLnBrk="1" hangingPunct="1"/>
            <a:r>
              <a:rPr lang="en-US" altLang="zh-CN" dirty="0" smtClean="0"/>
              <a:t>P.195-202</a:t>
            </a:r>
          </a:p>
          <a:p>
            <a:pPr eaLnBrk="1" hangingPunct="1">
              <a:buFont typeface="Wingdings" pitchFamily="2" charset="2"/>
              <a:buNone/>
            </a:pPr>
            <a:r>
              <a:rPr lang="en-US" altLang="zh-CN" dirty="0" smtClean="0"/>
              <a:t>   4 – 01</a:t>
            </a:r>
            <a:r>
              <a:rPr lang="zh-CN" altLang="en-US" dirty="0" smtClean="0"/>
              <a:t>，</a:t>
            </a:r>
            <a:r>
              <a:rPr lang="en-US" altLang="zh-CN" dirty="0" smtClean="0"/>
              <a:t>04</a:t>
            </a:r>
            <a:r>
              <a:rPr lang="zh-CN" altLang="en-US" dirty="0" smtClean="0"/>
              <a:t>，</a:t>
            </a:r>
            <a:r>
              <a:rPr lang="en-US" altLang="zh-CN" dirty="0" smtClean="0"/>
              <a:t>07</a:t>
            </a:r>
            <a:r>
              <a:rPr lang="zh-CN" altLang="en-US" dirty="0" smtClean="0"/>
              <a:t>，</a:t>
            </a:r>
            <a:r>
              <a:rPr lang="en-US" altLang="zh-CN" dirty="0" smtClean="0"/>
              <a:t>20</a:t>
            </a:r>
            <a:r>
              <a:rPr lang="zh-CN" altLang="en-US" dirty="0" smtClean="0"/>
              <a:t>，</a:t>
            </a:r>
            <a:r>
              <a:rPr lang="en-US" altLang="zh-CN" dirty="0" smtClean="0"/>
              <a:t>22</a:t>
            </a:r>
            <a:r>
              <a:rPr lang="zh-CN" altLang="en-US" dirty="0" smtClean="0"/>
              <a:t>，</a:t>
            </a:r>
            <a:r>
              <a:rPr lang="en-US" altLang="zh-CN" dirty="0" smtClean="0"/>
              <a:t>28</a:t>
            </a:r>
            <a:r>
              <a:rPr lang="zh-CN" altLang="en-US" dirty="0" smtClean="0"/>
              <a:t>，</a:t>
            </a:r>
            <a:r>
              <a:rPr lang="en-US" altLang="zh-CN" dirty="0" smtClean="0"/>
              <a:t>29</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1"/>
            <a:ext cx="7924800" cy="156986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当路由器转发一个</a:t>
            </a:r>
            <a:r>
              <a:rPr lang="en-US" altLang="zh-CN" sz="2600" dirty="0" smtClean="0">
                <a:solidFill>
                  <a:srgbClr val="000000"/>
                </a:solidFill>
                <a:latin typeface="Microsoft Yahei"/>
                <a:ea typeface="Microsoft Yahei"/>
                <a:sym typeface="Microsoft Yahei"/>
              </a:rPr>
              <a:t>IP</a:t>
            </a:r>
            <a:r>
              <a:rPr lang="zh-CN" altLang="en-US" sz="2600" dirty="0" smtClean="0">
                <a:solidFill>
                  <a:srgbClr val="000000"/>
                </a:solidFill>
                <a:latin typeface="Microsoft Yahei"/>
                <a:ea typeface="Microsoft Yahei"/>
                <a:sym typeface="Microsoft Yahei"/>
              </a:rPr>
              <a:t>数据报时，可能改变首部中的哪些字段。</a:t>
            </a:r>
          </a:p>
        </p:txBody>
      </p:sp>
      <p:sp>
        <p:nvSpPr>
          <p:cNvPr id="6" name="TextBox 5"/>
          <p:cNvSpPr txBox="1"/>
          <p:nvPr>
            <p:custDataLst>
              <p:tags r:id="rId3"/>
            </p:custDataLst>
          </p:nvPr>
        </p:nvSpPr>
        <p:spPr>
          <a:xfrm>
            <a:off x="1961059" y="1996554"/>
            <a:ext cx="2611760"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版本</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928664" y="2708920"/>
            <a:ext cx="2611760"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首部长度</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928664" y="3429000"/>
            <a:ext cx="2611760"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服务类型</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928664" y="4149080"/>
            <a:ext cx="2611760"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总长度</a:t>
            </a:r>
            <a:endParaRPr lang="zh-CN" altLang="en-US" sz="2600" dirty="0">
              <a:solidFill>
                <a:srgbClr val="000000"/>
              </a:solidFill>
              <a:latin typeface="Microsoft Yahei"/>
              <a:ea typeface="Microsoft Yahei"/>
              <a:sym typeface="Microsoft Yahei"/>
            </a:endParaRPr>
          </a:p>
        </p:txBody>
      </p:sp>
      <p:sp>
        <p:nvSpPr>
          <p:cNvPr id="10" name="矩形 9"/>
          <p:cNvSpPr>
            <a:spLocks noChangeAspect="1"/>
          </p:cNvSpPr>
          <p:nvPr>
            <p:custDataLst>
              <p:tags r:id="rId7"/>
            </p:custDataLst>
          </p:nvPr>
        </p:nvSpPr>
        <p:spPr bwMode="auto">
          <a:xfrm>
            <a:off x="1208584" y="2060848"/>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矩形 10"/>
          <p:cNvSpPr>
            <a:spLocks noChangeAspect="1"/>
          </p:cNvSpPr>
          <p:nvPr>
            <p:custDataLst>
              <p:tags r:id="rId8"/>
            </p:custDataLst>
          </p:nvPr>
        </p:nvSpPr>
        <p:spPr bwMode="auto">
          <a:xfrm>
            <a:off x="1176189" y="2773214"/>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矩形 11"/>
          <p:cNvSpPr>
            <a:spLocks noChangeAspect="1"/>
          </p:cNvSpPr>
          <p:nvPr>
            <p:custDataLst>
              <p:tags r:id="rId9"/>
            </p:custDataLst>
          </p:nvPr>
        </p:nvSpPr>
        <p:spPr bwMode="auto">
          <a:xfrm>
            <a:off x="1176189" y="3493294"/>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矩形 12"/>
          <p:cNvSpPr>
            <a:spLocks noChangeAspect="1"/>
          </p:cNvSpPr>
          <p:nvPr>
            <p:custDataLst>
              <p:tags r:id="rId10"/>
            </p:custDataLst>
          </p:nvPr>
        </p:nvSpPr>
        <p:spPr bwMode="auto">
          <a:xfrm>
            <a:off x="1176189" y="4213374"/>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11"/>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sp>
        <p:nvSpPr>
          <p:cNvPr id="23" name="TextBox 22"/>
          <p:cNvSpPr txBox="1"/>
          <p:nvPr>
            <p:custDataLst>
              <p:tags r:id="rId12"/>
            </p:custDataLst>
          </p:nvPr>
        </p:nvSpPr>
        <p:spPr>
          <a:xfrm>
            <a:off x="1928664" y="4869160"/>
            <a:ext cx="2611760"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标识</a:t>
            </a:r>
            <a:endParaRPr lang="zh-CN" altLang="en-US" sz="2600" dirty="0">
              <a:solidFill>
                <a:srgbClr val="000000"/>
              </a:solidFill>
              <a:latin typeface="Microsoft Yahei"/>
              <a:ea typeface="Microsoft Yahei"/>
              <a:sym typeface="Microsoft Yahei"/>
            </a:endParaRPr>
          </a:p>
        </p:txBody>
      </p:sp>
      <p:sp>
        <p:nvSpPr>
          <p:cNvPr id="24" name="矩形 23"/>
          <p:cNvSpPr>
            <a:spLocks noChangeAspect="1"/>
          </p:cNvSpPr>
          <p:nvPr>
            <p:custDataLst>
              <p:tags r:id="rId13"/>
            </p:custDataLst>
          </p:nvPr>
        </p:nvSpPr>
        <p:spPr bwMode="auto">
          <a:xfrm>
            <a:off x="1176189" y="4933454"/>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E</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25" name="TextBox 24"/>
          <p:cNvSpPr txBox="1"/>
          <p:nvPr>
            <p:custDataLst>
              <p:tags r:id="rId14"/>
            </p:custDataLst>
          </p:nvPr>
        </p:nvSpPr>
        <p:spPr>
          <a:xfrm>
            <a:off x="1928664" y="5589240"/>
            <a:ext cx="2611760"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标志</a:t>
            </a:r>
            <a:endParaRPr lang="zh-CN" altLang="en-US" sz="2600" dirty="0">
              <a:solidFill>
                <a:srgbClr val="000000"/>
              </a:solidFill>
              <a:latin typeface="Microsoft Yahei"/>
              <a:ea typeface="Microsoft Yahei"/>
              <a:sym typeface="Microsoft Yahei"/>
            </a:endParaRPr>
          </a:p>
        </p:txBody>
      </p:sp>
      <p:sp>
        <p:nvSpPr>
          <p:cNvPr id="26" name="矩形 25"/>
          <p:cNvSpPr>
            <a:spLocks noChangeAspect="1"/>
          </p:cNvSpPr>
          <p:nvPr>
            <p:custDataLst>
              <p:tags r:id="rId15"/>
            </p:custDataLst>
          </p:nvPr>
        </p:nvSpPr>
        <p:spPr bwMode="auto">
          <a:xfrm>
            <a:off x="1176189" y="5653534"/>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F</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27" name="TextBox 26"/>
          <p:cNvSpPr txBox="1"/>
          <p:nvPr>
            <p:custDataLst>
              <p:tags r:id="rId16"/>
            </p:custDataLst>
          </p:nvPr>
        </p:nvSpPr>
        <p:spPr>
          <a:xfrm>
            <a:off x="6249144" y="1988840"/>
            <a:ext cx="2611760"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片偏移</a:t>
            </a:r>
            <a:endParaRPr lang="zh-CN" altLang="en-US" sz="2600" dirty="0">
              <a:solidFill>
                <a:srgbClr val="000000"/>
              </a:solidFill>
              <a:latin typeface="Microsoft Yahei"/>
              <a:ea typeface="Microsoft Yahei"/>
              <a:sym typeface="Microsoft Yahei"/>
            </a:endParaRPr>
          </a:p>
        </p:txBody>
      </p:sp>
      <p:sp>
        <p:nvSpPr>
          <p:cNvPr id="28" name="矩形 27"/>
          <p:cNvSpPr>
            <a:spLocks noChangeAspect="1"/>
          </p:cNvSpPr>
          <p:nvPr>
            <p:custDataLst>
              <p:tags r:id="rId17"/>
            </p:custDataLst>
          </p:nvPr>
        </p:nvSpPr>
        <p:spPr bwMode="auto">
          <a:xfrm>
            <a:off x="5496669" y="2053134"/>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FFFFFF"/>
                </a:solidFill>
                <a:effectLst/>
                <a:latin typeface="Microsoft Yahei"/>
                <a:ea typeface="Microsoft Yahei"/>
                <a:sym typeface="Microsoft Yahei"/>
              </a:rPr>
              <a:t>G</a:t>
            </a:r>
            <a:endParaRPr kumimoji="0" lang="zh-CN" altLang="en-US" sz="1600" b="0" i="0" u="none" strike="noStrike" cap="none" normalizeH="0" baseline="0" dirty="0" smtClean="0">
              <a:ln>
                <a:noFill/>
              </a:ln>
              <a:solidFill>
                <a:srgbClr val="FFFFFF"/>
              </a:solidFill>
              <a:effectLst/>
              <a:latin typeface="Microsoft Yahei"/>
              <a:ea typeface="Microsoft Yahei"/>
              <a:sym typeface="Microsoft Yahei"/>
            </a:endParaRPr>
          </a:p>
        </p:txBody>
      </p:sp>
      <p:sp>
        <p:nvSpPr>
          <p:cNvPr id="29" name="TextBox 28"/>
          <p:cNvSpPr txBox="1"/>
          <p:nvPr>
            <p:custDataLst>
              <p:tags r:id="rId18"/>
            </p:custDataLst>
          </p:nvPr>
        </p:nvSpPr>
        <p:spPr>
          <a:xfrm>
            <a:off x="6249144" y="2708920"/>
            <a:ext cx="2611760"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生存时间</a:t>
            </a:r>
          </a:p>
        </p:txBody>
      </p:sp>
      <p:sp>
        <p:nvSpPr>
          <p:cNvPr id="30" name="矩形 29"/>
          <p:cNvSpPr>
            <a:spLocks noChangeAspect="1"/>
          </p:cNvSpPr>
          <p:nvPr>
            <p:custDataLst>
              <p:tags r:id="rId19"/>
            </p:custDataLst>
          </p:nvPr>
        </p:nvSpPr>
        <p:spPr bwMode="auto">
          <a:xfrm>
            <a:off x="5496669" y="2773214"/>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H</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33" name="TextBox 32"/>
          <p:cNvSpPr txBox="1"/>
          <p:nvPr>
            <p:custDataLst>
              <p:tags r:id="rId20"/>
            </p:custDataLst>
          </p:nvPr>
        </p:nvSpPr>
        <p:spPr>
          <a:xfrm>
            <a:off x="6177136" y="3429000"/>
            <a:ext cx="2827784"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协议</a:t>
            </a:r>
            <a:endParaRPr lang="zh-CN" altLang="en-US" sz="2600" dirty="0">
              <a:solidFill>
                <a:srgbClr val="000000"/>
              </a:solidFill>
              <a:latin typeface="Microsoft Yahei"/>
              <a:ea typeface="Microsoft Yahei"/>
              <a:sym typeface="Microsoft Yahei"/>
            </a:endParaRPr>
          </a:p>
        </p:txBody>
      </p:sp>
      <p:sp>
        <p:nvSpPr>
          <p:cNvPr id="34" name="矩形 33"/>
          <p:cNvSpPr>
            <a:spLocks noChangeAspect="1"/>
          </p:cNvSpPr>
          <p:nvPr>
            <p:custDataLst>
              <p:tags r:id="rId21"/>
            </p:custDataLst>
          </p:nvPr>
        </p:nvSpPr>
        <p:spPr bwMode="auto">
          <a:xfrm>
            <a:off x="5444132" y="3493294"/>
            <a:ext cx="514351" cy="514350"/>
          </a:xfrm>
          <a:prstGeom prst="rect">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FFFFFF"/>
                </a:solidFill>
                <a:effectLst/>
                <a:latin typeface="Microsoft Yahei"/>
                <a:ea typeface="Microsoft Yahei"/>
                <a:sym typeface="Microsoft Yahei"/>
              </a:rPr>
              <a:t>I</a:t>
            </a:r>
            <a:endParaRPr kumimoji="0" lang="zh-CN" altLang="en-US" sz="1600" b="0" i="0" u="none" strike="noStrike" cap="none" normalizeH="0" baseline="0" dirty="0" smtClean="0">
              <a:ln>
                <a:noFill/>
              </a:ln>
              <a:solidFill>
                <a:srgbClr val="FFFFFF"/>
              </a:solidFill>
              <a:effectLst/>
              <a:latin typeface="Microsoft Yahei"/>
              <a:ea typeface="Microsoft Yahei"/>
              <a:sym typeface="Microsoft Yahei"/>
            </a:endParaRPr>
          </a:p>
        </p:txBody>
      </p:sp>
      <p:sp>
        <p:nvSpPr>
          <p:cNvPr id="35" name="TextBox 34"/>
          <p:cNvSpPr txBox="1"/>
          <p:nvPr>
            <p:custDataLst>
              <p:tags r:id="rId22"/>
            </p:custDataLst>
          </p:nvPr>
        </p:nvSpPr>
        <p:spPr>
          <a:xfrm>
            <a:off x="6177136" y="4149080"/>
            <a:ext cx="2827784"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首部检验和</a:t>
            </a:r>
            <a:endParaRPr lang="zh-CN" altLang="en-US" sz="2600" dirty="0">
              <a:solidFill>
                <a:srgbClr val="000000"/>
              </a:solidFill>
              <a:latin typeface="Microsoft Yahei"/>
              <a:ea typeface="Microsoft Yahei"/>
              <a:sym typeface="Microsoft Yahei"/>
            </a:endParaRPr>
          </a:p>
        </p:txBody>
      </p:sp>
      <p:sp>
        <p:nvSpPr>
          <p:cNvPr id="36" name="矩形 35"/>
          <p:cNvSpPr>
            <a:spLocks noChangeAspect="1"/>
          </p:cNvSpPr>
          <p:nvPr>
            <p:custDataLst>
              <p:tags r:id="rId23"/>
            </p:custDataLst>
          </p:nvPr>
        </p:nvSpPr>
        <p:spPr bwMode="auto">
          <a:xfrm>
            <a:off x="5444132" y="4213374"/>
            <a:ext cx="514351"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J</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37" name="TextBox 36"/>
          <p:cNvSpPr txBox="1"/>
          <p:nvPr>
            <p:custDataLst>
              <p:tags r:id="rId24"/>
            </p:custDataLst>
          </p:nvPr>
        </p:nvSpPr>
        <p:spPr>
          <a:xfrm>
            <a:off x="6177136" y="4797152"/>
            <a:ext cx="2755776"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源</a:t>
            </a:r>
            <a:r>
              <a:rPr lang="en-US" altLang="zh-CN" sz="2600" dirty="0" smtClean="0">
                <a:solidFill>
                  <a:srgbClr val="000000"/>
                </a:solidFill>
                <a:latin typeface="Microsoft Yahei"/>
                <a:ea typeface="Microsoft Yahei"/>
                <a:sym typeface="Microsoft Yahei"/>
              </a:rPr>
              <a:t>IP</a:t>
            </a:r>
            <a:r>
              <a:rPr lang="zh-CN" altLang="en-US" sz="2600" dirty="0" smtClean="0">
                <a:solidFill>
                  <a:srgbClr val="000000"/>
                </a:solidFill>
                <a:latin typeface="Microsoft Yahei"/>
                <a:ea typeface="Microsoft Yahei"/>
                <a:sym typeface="Microsoft Yahei"/>
              </a:rPr>
              <a:t>地址</a:t>
            </a:r>
            <a:endParaRPr lang="zh-CN" altLang="en-US" sz="2600" dirty="0">
              <a:solidFill>
                <a:srgbClr val="000000"/>
              </a:solidFill>
              <a:latin typeface="Microsoft Yahei"/>
              <a:ea typeface="Microsoft Yahei"/>
              <a:sym typeface="Microsoft Yahei"/>
            </a:endParaRPr>
          </a:p>
        </p:txBody>
      </p:sp>
      <p:sp>
        <p:nvSpPr>
          <p:cNvPr id="38" name="矩形 37"/>
          <p:cNvSpPr>
            <a:spLocks noChangeAspect="1"/>
          </p:cNvSpPr>
          <p:nvPr>
            <p:custDataLst>
              <p:tags r:id="rId25"/>
            </p:custDataLst>
          </p:nvPr>
        </p:nvSpPr>
        <p:spPr bwMode="auto">
          <a:xfrm>
            <a:off x="5444132" y="4861446"/>
            <a:ext cx="514351"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K</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39" name="TextBox 38"/>
          <p:cNvSpPr txBox="1"/>
          <p:nvPr>
            <p:custDataLst>
              <p:tags r:id="rId26"/>
            </p:custDataLst>
          </p:nvPr>
        </p:nvSpPr>
        <p:spPr>
          <a:xfrm>
            <a:off x="6177136" y="5589240"/>
            <a:ext cx="2899792"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目的</a:t>
            </a:r>
            <a:r>
              <a:rPr lang="en-US" altLang="zh-CN" sz="2600" dirty="0" smtClean="0">
                <a:solidFill>
                  <a:srgbClr val="000000"/>
                </a:solidFill>
                <a:latin typeface="Microsoft Yahei"/>
                <a:ea typeface="Microsoft Yahei"/>
                <a:sym typeface="Microsoft Yahei"/>
              </a:rPr>
              <a:t>IP</a:t>
            </a:r>
            <a:r>
              <a:rPr lang="zh-CN" altLang="en-US" sz="2600" dirty="0" smtClean="0">
                <a:solidFill>
                  <a:srgbClr val="000000"/>
                </a:solidFill>
                <a:latin typeface="Microsoft Yahei"/>
                <a:ea typeface="Microsoft Yahei"/>
                <a:sym typeface="Microsoft Yahei"/>
              </a:rPr>
              <a:t>地址</a:t>
            </a:r>
            <a:endParaRPr lang="zh-CN" altLang="en-US" sz="2600" dirty="0">
              <a:solidFill>
                <a:srgbClr val="000000"/>
              </a:solidFill>
              <a:latin typeface="Microsoft Yahei"/>
              <a:ea typeface="Microsoft Yahei"/>
              <a:sym typeface="Microsoft Yahei"/>
            </a:endParaRPr>
          </a:p>
        </p:txBody>
      </p:sp>
      <p:sp>
        <p:nvSpPr>
          <p:cNvPr id="40" name="矩形 39"/>
          <p:cNvSpPr>
            <a:spLocks noChangeAspect="1"/>
          </p:cNvSpPr>
          <p:nvPr>
            <p:custDataLst>
              <p:tags r:id="rId27"/>
            </p:custDataLst>
          </p:nvPr>
        </p:nvSpPr>
        <p:spPr bwMode="auto">
          <a:xfrm>
            <a:off x="5444132" y="5653534"/>
            <a:ext cx="514351"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L</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grpSp>
        <p:nvGrpSpPr>
          <p:cNvPr id="19" name="组合 18"/>
          <p:cNvGrpSpPr/>
          <p:nvPr>
            <p:custDataLst>
              <p:tags r:id="rId28"/>
            </p:custDataLst>
          </p:nvPr>
        </p:nvGrpSpPr>
        <p:grpSpPr>
          <a:xfrm>
            <a:off x="0" y="0"/>
            <a:ext cx="9906000" cy="635000"/>
            <a:chOff x="0" y="0"/>
            <a:chExt cx="9906000" cy="635000"/>
          </a:xfrm>
        </p:grpSpPr>
        <p:sp>
          <p:nvSpPr>
            <p:cNvPr id="15" name="TitleBackground"/>
            <p:cNvSpPr/>
            <p:nvPr>
              <p:custDataLst>
                <p:tags r:id="rId30"/>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ColorBlock"/>
            <p:cNvSpPr/>
            <p:nvPr>
              <p:custDataLst>
                <p:tags r:id="rId3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TypeText"/>
            <p:cNvSpPr txBox="1"/>
            <p:nvPr>
              <p:custDataLst>
                <p:tags r:id="rId3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3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4</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descr="tmpF5B2.tmp"/>
          <p:cNvPicPr>
            <a:picLocks/>
          </p:cNvPicPr>
          <p:nvPr>
            <p:custDataLst>
              <p:tags r:id="rId29"/>
            </p:custDataLst>
          </p:nvPr>
        </p:nvPicPr>
        <p:blipFill>
          <a:blip r:embed="rId35"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HASREMARK" val="True"/>
  <p:tag name="PROBLEMSCORE" val="2.0"/>
  <p:tag name="PROBLEMBLANK" val="[{&quot;Num&quot;:1,&quot;Score&quot;:1.0,&quot;Answers&quot;:[&quot;4&quot;],&quot;CaseSensitive&quot;:false,&quot;FuzzyMatch&quot;:true},{&quot;Num&quot;:2,&quot;Score&quot;:1.0,&quot;Answers&quot;:[&quot;3840&quot;],&quot;CaseSensitive&quot;:false,&quot;FuzzyMatch&quot;:true}]"/>
  <p:tag name="PROBLEMREMARK" val="每个IP数据报片，只能携带1040bitTCP报文数据，&#10;所以，需要分成4个片，&#10;要传送3200+4×160=3840bit数据"/>
</p:tagLst>
</file>

<file path=ppt/tags/tag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4.0"/>
  <p:tag name="PROBLEMSCORE_HALF" val="2.0"/>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1729</TotalTime>
  <Words>9535</Words>
  <Application>Microsoft Office PowerPoint</Application>
  <PresentationFormat>A4 纸张(210x297 毫米)</PresentationFormat>
  <Paragraphs>1245</Paragraphs>
  <Slides>81</Slides>
  <Notes>63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83" baseType="lpstr">
      <vt:lpstr>CN(myzh)Icon</vt:lpstr>
      <vt:lpstr>Visio</vt:lpstr>
      <vt:lpstr>第 4 章  网络层</vt:lpstr>
      <vt:lpstr>五层协议的体系结构 </vt:lpstr>
      <vt:lpstr>第 4 章  网络层</vt:lpstr>
      <vt:lpstr>本章重点</vt:lpstr>
      <vt:lpstr>第8次课知识点</vt:lpstr>
      <vt:lpstr>第8次课知识点</vt:lpstr>
      <vt:lpstr>幻灯片 7</vt:lpstr>
      <vt:lpstr>我问你答</vt:lpstr>
      <vt:lpstr>幻灯片 9</vt:lpstr>
      <vt:lpstr>4.2.6  IP 层转发分组的流程 </vt:lpstr>
      <vt:lpstr>幻灯片 11</vt:lpstr>
      <vt:lpstr>查找路由表</vt:lpstr>
      <vt:lpstr>特定主机路由 </vt:lpstr>
      <vt:lpstr>默认路由 (default route)</vt:lpstr>
      <vt:lpstr>默认路由举例</vt:lpstr>
      <vt:lpstr>必须强调指出 </vt:lpstr>
      <vt:lpstr>路由器分组转发算法 </vt:lpstr>
      <vt:lpstr>关于路由表</vt:lpstr>
      <vt:lpstr>讨论：</vt:lpstr>
      <vt:lpstr>4.3  划分子网和构造超网</vt:lpstr>
      <vt:lpstr>4.3.1   划分子网</vt:lpstr>
      <vt:lpstr>三级 IP 地址 </vt:lpstr>
      <vt:lpstr>划分子网的基本思路 </vt:lpstr>
      <vt:lpstr>划分子网的基本思路（续） </vt:lpstr>
      <vt:lpstr>一个未划分子网的 B 类网络145.13.0.0</vt:lpstr>
      <vt:lpstr>划分为三个子网后对外仍是一个网络 </vt:lpstr>
      <vt:lpstr>划分子网后变成了三级结构 </vt:lpstr>
      <vt:lpstr>划分子网后变成了三级结构 </vt:lpstr>
      <vt:lpstr>2.  子网掩码</vt:lpstr>
      <vt:lpstr>IP 地址的各字段和子网掩码 </vt:lpstr>
      <vt:lpstr>(IP 地址) AND (子网掩码) =网络地址</vt:lpstr>
      <vt:lpstr>默认子网掩码 </vt:lpstr>
      <vt:lpstr>子网掩码是一个重要属性</vt:lpstr>
      <vt:lpstr>子网划分方法</vt:lpstr>
      <vt:lpstr>幻灯片 35</vt:lpstr>
      <vt:lpstr>【例4-2】已知 IP 地址是 141.14.72.24，子网掩码是 255.255.192.0。试求网络地址。 </vt:lpstr>
      <vt:lpstr>【例4-3】上例中，若子网掩码改为 255.255.224.0，试求网络地址，讨论所得结果。 </vt:lpstr>
      <vt:lpstr>4.3.2  使用子网时分组的转发</vt:lpstr>
      <vt:lpstr>在划分子网情况下路由器转发分组的算法 </vt:lpstr>
      <vt:lpstr>【例4-4】已知互联网和路由器 R1 中的路由表。 主机 H1 向 H2 发送分组。 试讨论 R1 收到 H1 向 H2 发送的分组后查找路由表的过程。 </vt:lpstr>
      <vt:lpstr>主机 H1 要发送分组给 H2 </vt:lpstr>
      <vt:lpstr>主机 H1 首先将 本子网的子网掩码 255.255.255.128 与分组的 IP 地址 128.30.33.138 逐比特相“与”(AND 操作) </vt:lpstr>
      <vt:lpstr>因此 H1 必须把分组传送到路由器 R1 然后逐项查找路由表</vt:lpstr>
      <vt:lpstr>路由器 R1 收到分组后就用路由表中第 1 个项目的 子网掩码和 128.30.33.138 逐比特 AND 操作 </vt:lpstr>
      <vt:lpstr>路由器 R1 收到分组后就用路由表中第 1 个项目的 子网掩码和 128.30.33.138 逐比特 AND 操作 </vt:lpstr>
      <vt:lpstr>4.3.3  无分类编址 CIDR</vt:lpstr>
      <vt:lpstr>IP 编址问题的演进 </vt:lpstr>
      <vt:lpstr>CIDR 最主要的特点 </vt:lpstr>
      <vt:lpstr>无分类的两级编址 </vt:lpstr>
      <vt:lpstr>CIDR 地址块 </vt:lpstr>
      <vt:lpstr>128.14.32.0/20 表示的地址（212 个地址）</vt:lpstr>
      <vt:lpstr>路由聚合 (route aggregation) </vt:lpstr>
      <vt:lpstr>CIDR 记法的其他形式 </vt:lpstr>
      <vt:lpstr>幻灯片 54</vt:lpstr>
      <vt:lpstr>构成超网 </vt:lpstr>
      <vt:lpstr>幻灯片 56</vt:lpstr>
      <vt:lpstr>幻灯片 57</vt:lpstr>
      <vt:lpstr>幻灯片 58</vt:lpstr>
      <vt:lpstr>2. 最长前缀匹配</vt:lpstr>
      <vt:lpstr>幻灯片 60</vt:lpstr>
      <vt:lpstr>幻灯片 61</vt:lpstr>
      <vt:lpstr>幻灯片 62</vt:lpstr>
      <vt:lpstr>3. 使用二叉线索查找路由表</vt:lpstr>
      <vt:lpstr>用 5 个前缀构成的二叉线索 </vt:lpstr>
      <vt:lpstr>4.4  网际控制报文协议 ICMP</vt:lpstr>
      <vt:lpstr>4.4  网际控制报文协议 ICMP</vt:lpstr>
      <vt:lpstr>ICMP 报文的格式 </vt:lpstr>
      <vt:lpstr>4.4.1  ICMP 报文的类型</vt:lpstr>
      <vt:lpstr>ICMP 差错报告报文共有 3种 </vt:lpstr>
      <vt:lpstr>ICMP 差错报告报文共有 3种 </vt:lpstr>
      <vt:lpstr>ICMP 差错报告报文的数据字段的内容 </vt:lpstr>
      <vt:lpstr>不应发送 ICMP 差错报告报文的几种情况 </vt:lpstr>
      <vt:lpstr>ICMP 控制报文共有 2种 </vt:lpstr>
      <vt:lpstr>例：ICMP重定向</vt:lpstr>
      <vt:lpstr>ICMP 询问报文</vt:lpstr>
      <vt:lpstr>4.4.2  ICMP 的应用举例</vt:lpstr>
      <vt:lpstr>PING 的应用举例</vt:lpstr>
      <vt:lpstr>4.4.2  ICMP 的应用举例</vt:lpstr>
      <vt:lpstr>4.4.2  ICMP 的应用举例</vt:lpstr>
      <vt:lpstr>4.4.2  ICMP 的应用举例</vt:lpstr>
      <vt:lpstr>作业</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Administrator</cp:lastModifiedBy>
  <cp:revision>116</cp:revision>
  <dcterms:created xsi:type="dcterms:W3CDTF">2016-10-04T02:36:21Z</dcterms:created>
  <dcterms:modified xsi:type="dcterms:W3CDTF">2019-11-20T06:05:59Z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