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tags/tag1.xml" ContentType="application/vnd.openxmlformats-officedocument.presentationml.tags+xml"/>
  <Override PartName="/ppt/tags/tag28.xml" ContentType="application/vnd.openxmlformats-officedocument.presentationml.tags+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slides/slide89.xml" ContentType="application/vnd.openxmlformats-officedocument.presentationml.slide+xml"/>
  <Override PartName="/ppt/tags/tag13.xml" ContentType="application/vnd.openxmlformats-officedocument.presentationml.tags+xml"/>
  <Override PartName="/ppt/tags/tag31.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tags/tag2.xml" ContentType="application/vnd.openxmlformats-officedocument.presentationml.tags+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tags/tag22.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00"/>
  </p:notesMasterIdLst>
  <p:handoutMasterIdLst>
    <p:handoutMasterId r:id="rId101"/>
  </p:handoutMasterIdLst>
  <p:sldIdLst>
    <p:sldId id="256" r:id="rId2"/>
    <p:sldId id="685" r:id="rId3"/>
    <p:sldId id="257" r:id="rId4"/>
    <p:sldId id="684" r:id="rId5"/>
    <p:sldId id="686"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72" r:id="rId20"/>
    <p:sldId id="273" r:id="rId21"/>
    <p:sldId id="274" r:id="rId22"/>
    <p:sldId id="275" r:id="rId23"/>
    <p:sldId id="277" r:id="rId24"/>
    <p:sldId id="278" r:id="rId25"/>
    <p:sldId id="279" r:id="rId26"/>
    <p:sldId id="694" r:id="rId27"/>
    <p:sldId id="276" r:id="rId28"/>
    <p:sldId id="280" r:id="rId29"/>
    <p:sldId id="281" r:id="rId30"/>
    <p:sldId id="288" r:id="rId31"/>
    <p:sldId id="282" r:id="rId32"/>
    <p:sldId id="283" r:id="rId33"/>
    <p:sldId id="286" r:id="rId34"/>
    <p:sldId id="284" r:id="rId35"/>
    <p:sldId id="285" r:id="rId36"/>
    <p:sldId id="287" r:id="rId37"/>
    <p:sldId id="289" r:id="rId38"/>
    <p:sldId id="290" r:id="rId39"/>
    <p:sldId id="291" r:id="rId40"/>
    <p:sldId id="695" r:id="rId41"/>
    <p:sldId id="687" r:id="rId42"/>
    <p:sldId id="696" r:id="rId43"/>
    <p:sldId id="689" r:id="rId44"/>
    <p:sldId id="292" r:id="rId45"/>
    <p:sldId id="293" r:id="rId46"/>
    <p:sldId id="294" r:id="rId47"/>
    <p:sldId id="295" r:id="rId48"/>
    <p:sldId id="296" r:id="rId49"/>
    <p:sldId id="297" r:id="rId50"/>
    <p:sldId id="298" r:id="rId51"/>
    <p:sldId id="299" r:id="rId52"/>
    <p:sldId id="300" r:id="rId53"/>
    <p:sldId id="301" r:id="rId54"/>
    <p:sldId id="541" r:id="rId55"/>
    <p:sldId id="542" r:id="rId56"/>
    <p:sldId id="690" r:id="rId57"/>
    <p:sldId id="543" r:id="rId58"/>
    <p:sldId id="544" r:id="rId59"/>
    <p:sldId id="545" r:id="rId60"/>
    <p:sldId id="546" r:id="rId61"/>
    <p:sldId id="547" r:id="rId62"/>
    <p:sldId id="548" r:id="rId63"/>
    <p:sldId id="549" r:id="rId64"/>
    <p:sldId id="692" r:id="rId65"/>
    <p:sldId id="550" r:id="rId66"/>
    <p:sldId id="551" r:id="rId67"/>
    <p:sldId id="552" r:id="rId68"/>
    <p:sldId id="691" r:id="rId69"/>
    <p:sldId id="554" r:id="rId70"/>
    <p:sldId id="555" r:id="rId71"/>
    <p:sldId id="556" r:id="rId72"/>
    <p:sldId id="557" r:id="rId73"/>
    <p:sldId id="558" r:id="rId74"/>
    <p:sldId id="559" r:id="rId75"/>
    <p:sldId id="693" r:id="rId76"/>
    <p:sldId id="560" r:id="rId77"/>
    <p:sldId id="561" r:id="rId78"/>
    <p:sldId id="562" r:id="rId79"/>
    <p:sldId id="563" r:id="rId80"/>
    <p:sldId id="564" r:id="rId81"/>
    <p:sldId id="565" r:id="rId82"/>
    <p:sldId id="569" r:id="rId83"/>
    <p:sldId id="566" r:id="rId84"/>
    <p:sldId id="567" r:id="rId85"/>
    <p:sldId id="568" r:id="rId86"/>
    <p:sldId id="576" r:id="rId87"/>
    <p:sldId id="570" r:id="rId88"/>
    <p:sldId id="571" r:id="rId89"/>
    <p:sldId id="572" r:id="rId90"/>
    <p:sldId id="573" r:id="rId91"/>
    <p:sldId id="574" r:id="rId92"/>
    <p:sldId id="575" r:id="rId93"/>
    <p:sldId id="577" r:id="rId94"/>
    <p:sldId id="578" r:id="rId95"/>
    <p:sldId id="579" r:id="rId96"/>
    <p:sldId id="580" r:id="rId97"/>
    <p:sldId id="581" r:id="rId98"/>
    <p:sldId id="697" r:id="rId99"/>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000099"/>
    <a:srgbClr val="CCECFF"/>
    <a:srgbClr val="66FFFF"/>
    <a:srgbClr val="0000CC"/>
    <a:srgbClr val="FF66FF"/>
    <a:srgbClr val="FF99FF"/>
    <a:srgbClr val="00FFFF"/>
    <a:srgbClr val="66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214" autoAdjust="0"/>
    <p:restoredTop sz="94690" autoAdjust="0"/>
  </p:normalViewPr>
  <p:slideViewPr>
    <p:cSldViewPr>
      <p:cViewPr varScale="1">
        <p:scale>
          <a:sx n="63" d="100"/>
          <a:sy n="63" d="100"/>
        </p:scale>
        <p:origin x="-1068"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BBAD96-C274-4BFB-9DD8-CB4304A9B2F3}" type="slidenum">
              <a:rPr lang="en-US" altLang="zh-CN"/>
              <a:pPr/>
              <a:t>14</a:t>
            </a:fld>
            <a:endParaRPr lang="en-US" altLang="zh-CN"/>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42838F93-AB95-484E-A673-61873CBD89EA}" type="slidenum">
              <a:rPr kumimoji="0" lang="en-US" altLang="zh-CN" sz="1200" b="0">
                <a:latin typeface="Arial" pitchFamily="34" charset="0"/>
              </a:rPr>
              <a:pPr eaLnBrk="1" hangingPunct="1"/>
              <a:t>15</a:t>
            </a:fld>
            <a:endParaRPr kumimoji="0" lang="en-US" altLang="zh-CN" sz="1200" b="0">
              <a:latin typeface="Arial" pitchFamily="3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985EC-C470-4B68-ACAB-93B8EDB39B1D}" type="slidenum">
              <a:rPr lang="en-US" altLang="zh-CN"/>
              <a:pPr/>
              <a:t>17</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985EC-C470-4B68-ACAB-93B8EDB39B1D}" type="slidenum">
              <a:rPr lang="en-US" altLang="zh-CN"/>
              <a:pPr/>
              <a:t>18</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E3A9B-7455-4CC4-96C2-6AF791F244D5}" type="slidenum">
              <a:rPr lang="en-US" altLang="zh-CN"/>
              <a:pPr/>
              <a:t>19</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C1ED0-F959-4B9A-A490-790D9B92C587}" type="slidenum">
              <a:rPr lang="en-US" altLang="zh-CN"/>
              <a:pPr/>
              <a:t>20</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AE4D3-1CA6-425A-A3D0-C57932C5FD12}" type="slidenum">
              <a:rPr lang="en-US" altLang="zh-CN"/>
              <a:pPr/>
              <a:t>21</a:t>
            </a:fld>
            <a:endParaRPr lang="en-US" altLang="zh-CN"/>
          </a:p>
        </p:txBody>
      </p:sp>
      <p:sp>
        <p:nvSpPr>
          <p:cNvPr id="673794" name="Rectangle 2"/>
          <p:cNvSpPr>
            <a:spLocks noGrp="1" noRot="1" noChangeAspect="1" noChangeArrowheads="1" noTextEdit="1"/>
          </p:cNvSpPr>
          <p:nvPr>
            <p:ph type="sldImg"/>
          </p:nvPr>
        </p:nvSpPr>
        <p:spPr>
          <a:ln/>
        </p:spPr>
      </p:sp>
      <p:sp>
        <p:nvSpPr>
          <p:cNvPr id="673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8B74E-F15E-4FF4-ACEE-1C75B63FA2D4}" type="slidenum">
              <a:rPr lang="en-US" altLang="zh-CN"/>
              <a:pPr/>
              <a:t>22</a:t>
            </a:fld>
            <a:endParaRPr lang="en-US" altLang="zh-CN"/>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BBC5F-A6C7-4158-B95A-648BFF947A4D}" type="slidenum">
              <a:rPr lang="en-US" altLang="zh-CN"/>
              <a:pPr/>
              <a:t>23</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FFF0B-97F8-4110-8C07-984369FAA17E}" type="slidenum">
              <a:rPr lang="en-US" altLang="zh-CN"/>
              <a:pPr/>
              <a:t>24</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solidFill>
                  <a:prstClr val="black"/>
                </a:solidFill>
              </a:rPr>
              <a:pPr/>
              <a:t>2</a:t>
            </a:fld>
            <a:endParaRPr lang="en-US" altLang="zh-CN">
              <a:solidFill>
                <a:prstClr val="black"/>
              </a:solidFill>
            </a:endParaRPr>
          </a:p>
        </p:txBody>
      </p:sp>
      <p:sp>
        <p:nvSpPr>
          <p:cNvPr id="254978" name="Rectangle 2"/>
          <p:cNvSpPr>
            <a:spLocks noGrp="1" noRot="1" noChangeAspect="1" noChangeArrowheads="1" noTextEdit="1"/>
          </p:cNvSpPr>
          <p:nvPr>
            <p:ph type="sldImg"/>
          </p:nvPr>
        </p:nvSpPr>
        <p:spPr>
          <a:xfrm>
            <a:off x="987425" y="696913"/>
            <a:ext cx="5035550" cy="3486150"/>
          </a:xfrm>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7FFF0B-97F8-4110-8C07-984369FAA17E}" type="slidenum">
              <a:rPr lang="en-US" altLang="zh-CN"/>
              <a:pPr/>
              <a:t>26</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3EC536-F86C-4906-904E-0F3CF8F4507F}" type="slidenum">
              <a:rPr lang="en-US" altLang="zh-CN"/>
              <a:pPr/>
              <a:t>27</a:t>
            </a:fld>
            <a:endParaRPr lang="en-US" altLang="zh-CN"/>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28</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29</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B37FC6-953E-4088-8232-F5FDB7832C24}" type="slidenum">
              <a:rPr lang="en-US" altLang="zh-CN"/>
              <a:pPr/>
              <a:t>30</a:t>
            </a:fld>
            <a:endParaRPr lang="en-US" altLang="zh-CN"/>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C3C5E-5C33-4832-8B0C-0B3F616142A3}" type="slidenum">
              <a:rPr lang="en-US" altLang="zh-CN"/>
              <a:pPr/>
              <a:t>31</a:t>
            </a:fld>
            <a:endParaRPr lang="en-US" altLang="zh-CN"/>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C3C5E-5C33-4832-8B0C-0B3F616142A3}" type="slidenum">
              <a:rPr lang="en-US" altLang="zh-CN"/>
              <a:pPr/>
              <a:t>32</a:t>
            </a:fld>
            <a:endParaRPr lang="en-US" altLang="zh-CN"/>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5FED2C-0372-4D07-AA33-E41B2A520D43}" type="slidenum">
              <a:rPr lang="en-US" altLang="zh-CN"/>
              <a:pPr/>
              <a:t>33</a:t>
            </a:fld>
            <a:endParaRPr lang="en-US" altLang="zh-CN"/>
          </a:p>
        </p:txBody>
      </p:sp>
      <p:sp>
        <p:nvSpPr>
          <p:cNvPr id="686082" name="Rectangle 2"/>
          <p:cNvSpPr>
            <a:spLocks noGrp="1" noRot="1" noChangeAspect="1" noChangeArrowheads="1" noTextEdit="1"/>
          </p:cNvSpPr>
          <p:nvPr>
            <p:ph type="sldImg"/>
          </p:nvPr>
        </p:nvSpPr>
        <p:spPr>
          <a:ln/>
        </p:spPr>
      </p:sp>
      <p:sp>
        <p:nvSpPr>
          <p:cNvPr id="686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2EEE5-800F-447C-BEB2-14392F7C065C}" type="slidenum">
              <a:rPr lang="en-US" altLang="zh-CN"/>
              <a:pPr/>
              <a:t>34</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2EEE5-800F-447C-BEB2-14392F7C065C}" type="slidenum">
              <a:rPr lang="en-US" altLang="zh-CN"/>
              <a:pPr/>
              <a:t>35</a:t>
            </a:fld>
            <a:endParaRPr lang="en-US" altLang="zh-CN"/>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6</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2FDF2B-74A5-4778-BF85-8B7D68C1DDBB}" type="slidenum">
              <a:rPr lang="en-US" altLang="zh-CN"/>
              <a:pPr/>
              <a:t>36</a:t>
            </a:fld>
            <a:endParaRPr lang="en-US" altLang="zh-CN"/>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8DA3F-7750-432E-982A-E6048AEFE2FE}" type="slidenum">
              <a:rPr lang="en-US" altLang="zh-CN"/>
              <a:pPr/>
              <a:t>37</a:t>
            </a:fld>
            <a:endParaRPr lang="en-US" altLang="zh-CN"/>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9B1B2A-5382-4ADB-AA0A-659B688E4701}" type="slidenum">
              <a:rPr lang="en-US" altLang="zh-CN"/>
              <a:pPr/>
              <a:t>38</a:t>
            </a:fld>
            <a:endParaRPr lang="en-US" altLang="zh-CN"/>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89263-B8A4-4274-B299-21E4FCC7B481}" type="slidenum">
              <a:rPr lang="en-US" altLang="zh-CN"/>
              <a:pPr/>
              <a:t>39</a:t>
            </a:fld>
            <a:endParaRPr lang="en-US" altLang="zh-CN"/>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a:t>
            </a:r>
            <a:r>
              <a:rPr lang="en-US" altLang="zh-CN" sz="1200" dirty="0" smtClean="0"/>
              <a:t>5-12</a:t>
            </a:r>
            <a:r>
              <a:rPr lang="zh-CN" altLang="en-US" sz="1200" dirty="0" smtClean="0"/>
              <a:t>）</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42</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0707"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8+8192=8200=5*1480+800</a:t>
            </a:r>
          </a:p>
          <a:p>
            <a:endParaRPr lang="zh-CN" altLang="en-US" smtClean="0"/>
          </a:p>
        </p:txBody>
      </p:sp>
      <p:sp>
        <p:nvSpPr>
          <p:cNvPr id="200708"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charset="0"/>
                <a:ea typeface="宋体" pitchFamily="2" charset="-122"/>
              </a:defRPr>
            </a:lvl1pPr>
            <a:lvl2pPr marL="757066" indent="-291179" eaLnBrk="0" hangingPunct="0">
              <a:spcBef>
                <a:spcPct val="30000"/>
              </a:spcBef>
              <a:defRPr sz="1200">
                <a:solidFill>
                  <a:schemeClr val="tx1"/>
                </a:solidFill>
                <a:latin typeface="Calibri" charset="0"/>
                <a:ea typeface="宋体" pitchFamily="2" charset="-122"/>
              </a:defRPr>
            </a:lvl2pPr>
            <a:lvl3pPr marL="1164717" indent="-232943" eaLnBrk="0" hangingPunct="0">
              <a:spcBef>
                <a:spcPct val="30000"/>
              </a:spcBef>
              <a:defRPr sz="1200">
                <a:solidFill>
                  <a:schemeClr val="tx1"/>
                </a:solidFill>
                <a:latin typeface="Calibri" charset="0"/>
                <a:ea typeface="宋体" pitchFamily="2" charset="-122"/>
              </a:defRPr>
            </a:lvl3pPr>
            <a:lvl4pPr marL="1630604" indent="-232943" eaLnBrk="0" hangingPunct="0">
              <a:spcBef>
                <a:spcPct val="30000"/>
              </a:spcBef>
              <a:defRPr sz="1200">
                <a:solidFill>
                  <a:schemeClr val="tx1"/>
                </a:solidFill>
                <a:latin typeface="Calibri" charset="0"/>
                <a:ea typeface="宋体" pitchFamily="2" charset="-122"/>
              </a:defRPr>
            </a:lvl4pPr>
            <a:lvl5pPr marL="2096491" indent="-232943" eaLnBrk="0" hangingPunct="0">
              <a:spcBef>
                <a:spcPct val="30000"/>
              </a:spcBef>
              <a:defRPr sz="1200">
                <a:solidFill>
                  <a:schemeClr val="tx1"/>
                </a:solidFill>
                <a:latin typeface="Calibri" charset="0"/>
                <a:ea typeface="宋体" pitchFamily="2" charset="-122"/>
              </a:defRPr>
            </a:lvl5pPr>
            <a:lvl6pPr marL="2562377" indent="-232943" eaLnBrk="0" fontAlgn="base" hangingPunct="0">
              <a:spcBef>
                <a:spcPct val="30000"/>
              </a:spcBef>
              <a:spcAft>
                <a:spcPct val="0"/>
              </a:spcAft>
              <a:defRPr sz="1200">
                <a:solidFill>
                  <a:schemeClr val="tx1"/>
                </a:solidFill>
                <a:latin typeface="Calibri" charset="0"/>
                <a:ea typeface="宋体" pitchFamily="2" charset="-122"/>
              </a:defRPr>
            </a:lvl6pPr>
            <a:lvl7pPr marL="3028264" indent="-232943" eaLnBrk="0" fontAlgn="base" hangingPunct="0">
              <a:spcBef>
                <a:spcPct val="30000"/>
              </a:spcBef>
              <a:spcAft>
                <a:spcPct val="0"/>
              </a:spcAft>
              <a:defRPr sz="1200">
                <a:solidFill>
                  <a:schemeClr val="tx1"/>
                </a:solidFill>
                <a:latin typeface="Calibri" charset="0"/>
                <a:ea typeface="宋体" pitchFamily="2" charset="-122"/>
              </a:defRPr>
            </a:lvl7pPr>
            <a:lvl8pPr marL="3494151" indent="-232943" eaLnBrk="0" fontAlgn="base" hangingPunct="0">
              <a:spcBef>
                <a:spcPct val="30000"/>
              </a:spcBef>
              <a:spcAft>
                <a:spcPct val="0"/>
              </a:spcAft>
              <a:defRPr sz="1200">
                <a:solidFill>
                  <a:schemeClr val="tx1"/>
                </a:solidFill>
                <a:latin typeface="Calibri" charset="0"/>
                <a:ea typeface="宋体" pitchFamily="2" charset="-122"/>
              </a:defRPr>
            </a:lvl8pPr>
            <a:lvl9pPr marL="3960038" indent="-232943" eaLnBrk="0" fontAlgn="base" hangingPunct="0">
              <a:spcBef>
                <a:spcPct val="30000"/>
              </a:spcBef>
              <a:spcAft>
                <a:spcPct val="0"/>
              </a:spcAft>
              <a:defRPr sz="1200">
                <a:solidFill>
                  <a:schemeClr val="tx1"/>
                </a:solidFill>
                <a:latin typeface="Calibri" charset="0"/>
                <a:ea typeface="宋体" pitchFamily="2" charset="-122"/>
              </a:defRPr>
            </a:lvl9pPr>
          </a:lstStyle>
          <a:p>
            <a:pPr eaLnBrk="1" hangingPunct="1">
              <a:spcBef>
                <a:spcPct val="0"/>
              </a:spcBef>
            </a:pPr>
            <a:fld id="{92055AAA-7303-4D90-8D51-554E7D1C413A}" type="slidenum">
              <a:rPr lang="zh-CN" altLang="en-US" smtClean="0">
                <a:latin typeface="Tahoma" pitchFamily="34" charset="0"/>
              </a:rPr>
              <a:pPr eaLnBrk="1" hangingPunct="1">
                <a:spcBef>
                  <a:spcPct val="0"/>
                </a:spcBef>
              </a:pPr>
              <a:t>43</a:t>
            </a:fld>
            <a:endParaRPr lang="zh-CN" altLang="en-US" smtClean="0">
              <a:latin typeface="Tahoma"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44</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E52DD6-788D-40AA-B1FF-7C81A8CF076F}" type="slidenum">
              <a:rPr lang="en-US" altLang="zh-CN"/>
              <a:pPr/>
              <a:t>45</a:t>
            </a:fld>
            <a:endParaRPr lang="en-US" altLang="zh-CN"/>
          </a:p>
        </p:txBody>
      </p:sp>
      <p:sp>
        <p:nvSpPr>
          <p:cNvPr id="690178" name="Rectangle 2"/>
          <p:cNvSpPr>
            <a:spLocks noGrp="1" noRot="1" noChangeAspect="1" noChangeArrowheads="1" noTextEdit="1"/>
          </p:cNvSpPr>
          <p:nvPr>
            <p:ph type="sldImg"/>
          </p:nvPr>
        </p:nvSpPr>
        <p:spPr>
          <a:ln/>
        </p:spPr>
      </p:sp>
      <p:sp>
        <p:nvSpPr>
          <p:cNvPr id="690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46</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47</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A45A3-DC60-4326-A45F-29EAA79D1993}" type="slidenum">
              <a:rPr lang="en-US" altLang="zh-CN"/>
              <a:pPr/>
              <a:t>48</a:t>
            </a:fld>
            <a:endParaRPr lang="en-US" altLang="zh-CN"/>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08BBD-56B7-4C51-BD28-2083D6EB09D0}" type="slidenum">
              <a:rPr lang="en-US" altLang="zh-CN"/>
              <a:pPr/>
              <a:t>49</a:t>
            </a:fld>
            <a:endParaRPr lang="en-US" altLang="zh-CN"/>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80921-F6AA-4BC8-BAB2-6A7A5437A91E}" type="slidenum">
              <a:rPr lang="en-US" altLang="zh-CN"/>
              <a:pPr/>
              <a:t>50</a:t>
            </a:fld>
            <a:endParaRPr lang="en-US"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3F8B7-D3E1-4534-996E-D31BB97513E6}" type="slidenum">
              <a:rPr lang="en-US" altLang="zh-CN"/>
              <a:pPr/>
              <a:t>51</a:t>
            </a:fld>
            <a:endParaRPr lang="en-US" altLang="zh-CN"/>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BFE07B-07C4-4EEA-B832-035A3426682C}" type="slidenum">
              <a:rPr lang="en-US" altLang="zh-CN"/>
              <a:pPr/>
              <a:t>53</a:t>
            </a:fld>
            <a:endParaRPr lang="en-US" altLang="zh-CN"/>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54</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55</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57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D0ABF-A214-4E6E-82F1-4521F48EA8E3}" type="slidenum">
              <a:rPr lang="en-US" altLang="zh-CN"/>
              <a:pPr/>
              <a:t>65</a:t>
            </a:fld>
            <a:endParaRPr lang="en-US" altLang="zh-CN"/>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spcBef>
                <a:spcPts val="1200"/>
              </a:spcBef>
            </a:pPr>
            <a:r>
              <a:rPr lang="zh-CN" altLang="en-US" dirty="0" smtClean="0"/>
              <a:t>可以</a:t>
            </a:r>
            <a:r>
              <a:rPr lang="zh-CN" altLang="zh-CN" dirty="0" smtClean="0"/>
              <a:t>看出，当往返时间</a:t>
            </a:r>
            <a:r>
              <a:rPr lang="en-US" altLang="zh-CN" dirty="0" smtClean="0"/>
              <a:t> RTT </a:t>
            </a:r>
            <a:r>
              <a:rPr lang="zh-CN" altLang="zh-CN" dirty="0" smtClean="0"/>
              <a:t>远大于分组发送时间</a:t>
            </a:r>
            <a:r>
              <a:rPr lang="en-US" altLang="zh-CN" dirty="0" smtClean="0"/>
              <a:t> </a:t>
            </a:r>
            <a:r>
              <a:rPr lang="en-US" altLang="zh-CN" i="1" dirty="0" smtClean="0"/>
              <a:t>T</a:t>
            </a:r>
            <a:r>
              <a:rPr lang="en-US" altLang="zh-CN" i="1" baseline="-25000" dirty="0" smtClean="0"/>
              <a:t>D</a:t>
            </a:r>
            <a:r>
              <a:rPr lang="en-US" altLang="zh-CN" i="1" dirty="0" smtClean="0"/>
              <a:t> </a:t>
            </a:r>
            <a:r>
              <a:rPr lang="zh-CN" altLang="zh-CN" dirty="0" smtClean="0"/>
              <a:t>时，信道的利用率就会非常低。</a:t>
            </a:r>
            <a:endParaRPr lang="en-US" altLang="zh-CN" dirty="0" smtClean="0"/>
          </a:p>
          <a:p>
            <a:pPr>
              <a:spcBef>
                <a:spcPts val="1200"/>
              </a:spcBef>
            </a:pPr>
            <a:r>
              <a:rPr lang="zh-CN" altLang="zh-CN" dirty="0" smtClean="0"/>
              <a:t>若出现重传，则对传送有用的数据信息来说，信道的利用率就还要降低。</a:t>
            </a:r>
            <a:endParaRPr lang="zh-CN" altLang="en-US" dirty="0" smtClean="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67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8</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882FA-A8EA-4307-AF4E-62184877E18C}" type="slidenum">
              <a:rPr lang="en-US" altLang="zh-CN"/>
              <a:pPr/>
              <a:t>73</a:t>
            </a:fld>
            <a:endParaRPr lang="en-US" altLang="zh-CN"/>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65E5FA-C47A-4936-87A6-F70E13A8FA9D}" type="slidenum">
              <a:rPr lang="en-US" altLang="zh-CN"/>
              <a:pPr/>
              <a:t>74</a:t>
            </a:fld>
            <a:endParaRPr lang="en-US" altLang="zh-CN"/>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B5C2E-E610-42C6-92C8-D3F5811294C7}" type="slidenum">
              <a:rPr lang="en-US" altLang="zh-CN"/>
              <a:pPr/>
              <a:t>76</a:t>
            </a:fld>
            <a:endParaRPr lang="en-US" altLang="zh-CN"/>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77</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A37E6-46C7-460E-BFEF-7FC5727A09CC}" type="slidenum">
              <a:rPr lang="en-US" altLang="zh-CN"/>
              <a:pPr/>
              <a:t>78</a:t>
            </a:fld>
            <a:endParaRPr lang="en-US" altLang="zh-CN"/>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CF1AD-BFF6-431E-90BA-C5A62739B645}" type="slidenum">
              <a:rPr lang="en-US" altLang="zh-CN"/>
              <a:pPr/>
              <a:t>79</a:t>
            </a:fld>
            <a:endParaRPr lang="en-US" altLang="zh-CN"/>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D412F-1853-4F52-8E66-908A82BAB6BB}" type="slidenum">
              <a:rPr lang="en-US" altLang="zh-CN"/>
              <a:pPr/>
              <a:t>80</a:t>
            </a:fld>
            <a:endParaRPr lang="en-US" altLang="zh-CN"/>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9DA0D-1415-4D66-B2C3-C8B79BDD1937}" type="slidenum">
              <a:rPr lang="en-US" altLang="zh-CN"/>
              <a:pPr/>
              <a:t>81</a:t>
            </a:fld>
            <a:endParaRPr lang="en-US" altLang="zh-CN"/>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0837CE-71F9-44FA-818D-9B696A7423C0}" type="slidenum">
              <a:rPr lang="en-US" altLang="zh-CN"/>
              <a:pPr/>
              <a:t>82</a:t>
            </a:fld>
            <a:endParaRPr lang="en-US" altLang="zh-CN"/>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47988-EDFC-4BA5-B64F-F6673BC47277}" type="slidenum">
              <a:rPr lang="en-US" altLang="zh-CN"/>
              <a:pPr/>
              <a:t>83</a:t>
            </a:fld>
            <a:endParaRPr lang="en-US" altLang="zh-CN"/>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9</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128E0-7903-490F-ABB0-F2908B45E810}" type="slidenum">
              <a:rPr lang="en-US" altLang="zh-CN"/>
              <a:pPr/>
              <a:t>84</a:t>
            </a:fld>
            <a:endParaRPr lang="en-US" altLang="zh-CN"/>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FE2E9-C320-44B3-A6A3-26B853E08242}" type="slidenum">
              <a:rPr lang="en-US" altLang="zh-CN"/>
              <a:pPr/>
              <a:t>85</a:t>
            </a:fld>
            <a:endParaRPr lang="en-US" altLang="zh-CN"/>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82442-CA2F-4A2D-B04C-648F5B96AF49}" type="slidenum">
              <a:rPr lang="en-US" altLang="zh-CN"/>
              <a:pPr/>
              <a:t>86</a:t>
            </a:fld>
            <a:endParaRPr lang="en-US" altLang="zh-CN"/>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202C34-2D32-4DF7-8709-7888CF33CCF7}" type="slidenum">
              <a:rPr lang="en-US" altLang="zh-CN"/>
              <a:pPr/>
              <a:t>87</a:t>
            </a:fld>
            <a:endParaRPr lang="en-US" altLang="zh-CN"/>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F79B0-263E-474D-A257-15D5D102B3B9}" type="slidenum">
              <a:rPr lang="en-US" altLang="zh-CN"/>
              <a:pPr/>
              <a:t>88</a:t>
            </a:fld>
            <a:endParaRPr lang="en-US" altLang="zh-CN"/>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278D9-C93D-4BAB-AD05-E57ED1269213}" type="slidenum">
              <a:rPr lang="en-US" altLang="zh-CN"/>
              <a:pPr/>
              <a:t>89</a:t>
            </a:fld>
            <a:endParaRPr lang="en-US" altLang="zh-CN"/>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64E4-21CD-4544-8FF4-D5D1EAD64E17}" type="slidenum">
              <a:rPr lang="en-US" altLang="zh-CN"/>
              <a:pPr/>
              <a:t>90</a:t>
            </a:fld>
            <a:endParaRPr lang="en-US" altLang="zh-CN"/>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03747-4457-4D26-879F-0F52D3218216}" type="slidenum">
              <a:rPr lang="en-US" altLang="zh-CN"/>
              <a:pPr/>
              <a:t>91</a:t>
            </a:fld>
            <a:endParaRPr lang="en-US" altLang="zh-CN"/>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FE3FD-70D8-42BC-8EB9-037E96799F79}" type="slidenum">
              <a:rPr lang="en-US" altLang="zh-CN"/>
              <a:pPr/>
              <a:t>92</a:t>
            </a:fld>
            <a:endParaRPr lang="en-US" altLang="zh-CN"/>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672CC-2B46-49E3-81DB-CB1E04C54C96}" type="slidenum">
              <a:rPr lang="en-US" altLang="zh-CN"/>
              <a:pPr/>
              <a:t>93</a:t>
            </a:fld>
            <a:endParaRPr lang="en-US" altLang="zh-CN"/>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10</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39ED9E-E0B5-4880-B690-92215833F9D5}" type="slidenum">
              <a:rPr lang="en-US" altLang="zh-CN"/>
              <a:pPr/>
              <a:t>96</a:t>
            </a:fld>
            <a:endParaRPr lang="en-US" altLang="zh-CN"/>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F4221-1A64-4B93-AD68-B6A18E70C885}" type="slidenum">
              <a:rPr lang="en-US" altLang="zh-CN"/>
              <a:pPr/>
              <a:t>97</a:t>
            </a:fld>
            <a:endParaRPr lang="en-US" altLang="zh-CN"/>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E865-3C9B-4009-9735-201CA55B77EA}" type="slidenum">
              <a:rPr lang="en-US" altLang="zh-CN"/>
              <a:pPr/>
              <a:t>11</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ahoma" pitchFamily="34" charset="0"/>
                <a:ea typeface="宋体" pitchFamily="2" charset="-122"/>
              </a:defRPr>
            </a:lvl1pPr>
            <a:lvl2pPr marL="757066" indent="-291179" eaLnBrk="0" hangingPunct="0">
              <a:defRPr kumimoji="1" sz="2400" b="1">
                <a:solidFill>
                  <a:schemeClr val="tx1"/>
                </a:solidFill>
                <a:latin typeface="Tahoma" pitchFamily="34" charset="0"/>
                <a:ea typeface="宋体" pitchFamily="2" charset="-122"/>
              </a:defRPr>
            </a:lvl2pPr>
            <a:lvl3pPr marL="1164717" indent="-232943" eaLnBrk="0" hangingPunct="0">
              <a:defRPr kumimoji="1" sz="2400" b="1">
                <a:solidFill>
                  <a:schemeClr val="tx1"/>
                </a:solidFill>
                <a:latin typeface="Tahoma" pitchFamily="34" charset="0"/>
                <a:ea typeface="宋体" pitchFamily="2" charset="-122"/>
              </a:defRPr>
            </a:lvl3pPr>
            <a:lvl4pPr marL="1630604" indent="-232943" eaLnBrk="0" hangingPunct="0">
              <a:defRPr kumimoji="1" sz="2400" b="1">
                <a:solidFill>
                  <a:schemeClr val="tx1"/>
                </a:solidFill>
                <a:latin typeface="Tahoma" pitchFamily="34" charset="0"/>
                <a:ea typeface="宋体" pitchFamily="2" charset="-122"/>
              </a:defRPr>
            </a:lvl4pPr>
            <a:lvl5pPr marL="2096491" indent="-232943" eaLnBrk="0" hangingPunct="0">
              <a:defRPr kumimoji="1" sz="2400" b="1">
                <a:solidFill>
                  <a:schemeClr val="tx1"/>
                </a:solidFill>
                <a:latin typeface="Tahoma" pitchFamily="34" charset="0"/>
                <a:ea typeface="宋体" pitchFamily="2" charset="-122"/>
              </a:defRPr>
            </a:lvl5pPr>
            <a:lvl6pPr marL="2562377"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3028264"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94151"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960038" indent="-232943"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fld id="{2308D76F-4F35-49B8-8D25-1C3EDBBAC6F8}" type="slidenum">
              <a:rPr kumimoji="0" lang="en-US" altLang="zh-CN" sz="1200" b="0">
                <a:latin typeface="Arial" pitchFamily="34" charset="0"/>
              </a:rPr>
              <a:pPr eaLnBrk="1" hangingPunct="1"/>
              <a:t>13</a:t>
            </a:fld>
            <a:endParaRPr kumimoji="0" lang="en-US" altLang="zh-CN" sz="1200" b="0">
              <a:latin typeface="Arial" pitchFamily="34"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7.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7.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notesSlide" Target="../notesSlides/notesSlide34.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5 </a:t>
            </a:r>
            <a:r>
              <a:rPr lang="zh-CN" altLang="en-US" dirty="0">
                <a:latin typeface="+mn-lt"/>
              </a:rPr>
              <a:t>章 </a:t>
            </a:r>
            <a:r>
              <a:rPr lang="zh-CN" altLang="en-US" dirty="0" smtClean="0">
                <a:latin typeface="+mn-lt"/>
              </a:rPr>
              <a:t> 运输层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extLst>
      <p:ext uri="{BB962C8B-B14F-4D97-AF65-F5344CB8AC3E}">
        <p14:creationId xmlns:p14="http://schemas.microsoft.com/office/powerpoint/2010/main" xmlns="" val="210693819"/>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zh-CN" dirty="0"/>
              <a:t>网络层和运输层有明显的</a:t>
            </a:r>
            <a:r>
              <a:rPr lang="zh-CN" altLang="zh-CN" dirty="0" smtClean="0"/>
              <a:t>区别</a:t>
            </a:r>
            <a:endParaRPr lang="zh-CN" altLang="en-US" dirty="0"/>
          </a:p>
        </p:txBody>
      </p:sp>
      <p:sp>
        <p:nvSpPr>
          <p:cNvPr id="4" name="矩形 3"/>
          <p:cNvSpPr/>
          <p:nvPr/>
        </p:nvSpPr>
        <p:spPr>
          <a:xfrm>
            <a:off x="992560" y="1124744"/>
            <a:ext cx="8424936" cy="954107"/>
          </a:xfrm>
          <a:prstGeom prst="rect">
            <a:avLst/>
          </a:prstGeom>
          <a:solidFill>
            <a:srgbClr val="FFFF66"/>
          </a:solidFill>
          <a:ln>
            <a:solidFill>
              <a:srgbClr val="000099"/>
            </a:solidFill>
          </a:ln>
        </p:spPr>
        <p:txBody>
          <a:bodyPr wrap="square">
            <a:spAutoFit/>
          </a:bodyPr>
          <a:lstStyle/>
          <a:p>
            <a:r>
              <a:rPr lang="zh-CN" altLang="zh-CN" sz="2800" b="1" dirty="0">
                <a:latin typeface="+mn-lt"/>
                <a:ea typeface="黑体" pitchFamily="2" charset="-122"/>
              </a:rPr>
              <a:t>网络层是为主机之间提供逻辑通信</a:t>
            </a:r>
            <a:r>
              <a:rPr lang="zh-CN" altLang="zh-CN" sz="2800" b="1" dirty="0" smtClean="0">
                <a:latin typeface="+mn-lt"/>
                <a:ea typeface="黑体" pitchFamily="2" charset="-122"/>
              </a:rPr>
              <a:t>，</a:t>
            </a:r>
            <a:endParaRPr lang="en-US" altLang="zh-CN" sz="2800" b="1" dirty="0" smtClean="0">
              <a:latin typeface="+mn-lt"/>
              <a:ea typeface="黑体" pitchFamily="2" charset="-122"/>
            </a:endParaRPr>
          </a:p>
          <a:p>
            <a:r>
              <a:rPr lang="zh-CN" altLang="zh-CN" sz="2800" b="1" dirty="0" smtClean="0">
                <a:latin typeface="+mn-lt"/>
                <a:ea typeface="黑体" pitchFamily="2" charset="-122"/>
              </a:rPr>
              <a:t>而</a:t>
            </a:r>
            <a:r>
              <a:rPr lang="zh-CN" altLang="zh-CN" sz="2800" b="1" dirty="0">
                <a:latin typeface="+mn-lt"/>
                <a:ea typeface="黑体" pitchFamily="2" charset="-122"/>
              </a:rPr>
              <a:t>运输层为应用进程之间提供端到端的逻辑</a:t>
            </a:r>
            <a:r>
              <a:rPr lang="zh-CN" altLang="zh-CN" sz="2800" b="1" dirty="0" smtClean="0">
                <a:latin typeface="+mn-lt"/>
                <a:ea typeface="黑体" pitchFamily="2" charset="-122"/>
              </a:rPr>
              <a:t>通信</a:t>
            </a:r>
            <a:r>
              <a:rPr lang="zh-CN" altLang="en-US" sz="2800" b="1" dirty="0" smtClean="0">
                <a:latin typeface="+mn-lt"/>
                <a:ea typeface="黑体" pitchFamily="2" charset="-122"/>
              </a:rPr>
              <a:t>。</a:t>
            </a:r>
            <a:endParaRPr lang="zh-CN" altLang="en-US" sz="2800" b="1" dirty="0">
              <a:latin typeface="+mn-lt"/>
              <a:ea typeface="黑体" pitchFamily="2" charset="-122"/>
            </a:endParaRPr>
          </a:p>
        </p:txBody>
      </p:sp>
      <p:grpSp>
        <p:nvGrpSpPr>
          <p:cNvPr id="6" name="组合 5"/>
          <p:cNvGrpSpPr/>
          <p:nvPr/>
        </p:nvGrpSpPr>
        <p:grpSpPr>
          <a:xfrm>
            <a:off x="1712640" y="2106116"/>
            <a:ext cx="6905626" cy="4043958"/>
            <a:chOff x="1206500" y="1993380"/>
            <a:chExt cx="6905626" cy="4043958"/>
          </a:xfrm>
        </p:grpSpPr>
        <p:sp>
          <p:nvSpPr>
            <p:cNvPr id="34" name="Line 2"/>
            <p:cNvSpPr>
              <a:spLocks noChangeShapeType="1"/>
            </p:cNvSpPr>
            <p:nvPr/>
          </p:nvSpPr>
          <p:spPr bwMode="auto">
            <a:xfrm>
              <a:off x="2217738" y="4076700"/>
              <a:ext cx="4926013"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5" name="Rectangle 3"/>
            <p:cNvSpPr>
              <a:spLocks noChangeArrowheads="1"/>
            </p:cNvSpPr>
            <p:nvPr/>
          </p:nvSpPr>
          <p:spPr bwMode="auto">
            <a:xfrm>
              <a:off x="1206500" y="2379663"/>
              <a:ext cx="1781175" cy="1033463"/>
            </a:xfrm>
            <a:prstGeom prst="rect">
              <a:avLst/>
            </a:prstGeom>
            <a:solidFill>
              <a:srgbClr val="66FF66"/>
            </a:solidFill>
            <a:ln w="9525">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36" name="Rectangle 4"/>
            <p:cNvSpPr>
              <a:spLocks noChangeArrowheads="1"/>
            </p:cNvSpPr>
            <p:nvPr/>
          </p:nvSpPr>
          <p:spPr bwMode="auto">
            <a:xfrm>
              <a:off x="6302376" y="2379663"/>
              <a:ext cx="1781175" cy="1033463"/>
            </a:xfrm>
            <a:prstGeom prst="rect">
              <a:avLst/>
            </a:prstGeom>
            <a:solidFill>
              <a:srgbClr val="66FF66"/>
            </a:solidFill>
            <a:ln w="9525">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37" name="Text Box 6"/>
            <p:cNvSpPr txBox="1">
              <a:spLocks noChangeArrowheads="1"/>
            </p:cNvSpPr>
            <p:nvPr/>
          </p:nvSpPr>
          <p:spPr bwMode="auto">
            <a:xfrm>
              <a:off x="1206500" y="2276475"/>
              <a:ext cx="830263"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sp>
          <p:nvSpPr>
            <p:cNvPr id="38" name="Rectangle 7"/>
            <p:cNvSpPr>
              <a:spLocks noChangeArrowheads="1"/>
            </p:cNvSpPr>
            <p:nvPr/>
          </p:nvSpPr>
          <p:spPr bwMode="auto">
            <a:xfrm>
              <a:off x="1423988" y="1993380"/>
              <a:ext cx="1420813"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400" b="1" dirty="0">
                  <a:solidFill>
                    <a:srgbClr val="000099"/>
                  </a:solidFill>
                  <a:latin typeface="+mn-lt"/>
                  <a:ea typeface="黑体" pitchFamily="2" charset="-122"/>
                </a:rPr>
                <a:t>应用进程</a:t>
              </a:r>
            </a:p>
          </p:txBody>
        </p:sp>
        <p:sp>
          <p:nvSpPr>
            <p:cNvPr id="39" name="Rectangle 8"/>
            <p:cNvSpPr>
              <a:spLocks noChangeArrowheads="1"/>
            </p:cNvSpPr>
            <p:nvPr/>
          </p:nvSpPr>
          <p:spPr bwMode="auto">
            <a:xfrm>
              <a:off x="1889125" y="2849563"/>
              <a:ext cx="4397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en-US" altLang="zh-CN" sz="2000" b="1">
                  <a:solidFill>
                    <a:srgbClr val="000099"/>
                  </a:solidFill>
                  <a:latin typeface="+mn-lt"/>
                  <a:ea typeface="黑体" pitchFamily="2" charset="-122"/>
                </a:rPr>
                <a:t>…</a:t>
              </a:r>
            </a:p>
          </p:txBody>
        </p:sp>
        <p:sp>
          <p:nvSpPr>
            <p:cNvPr id="40" name="Text Box 9"/>
            <p:cNvSpPr txBox="1">
              <a:spLocks noChangeArrowheads="1"/>
            </p:cNvSpPr>
            <p:nvPr/>
          </p:nvSpPr>
          <p:spPr bwMode="auto">
            <a:xfrm>
              <a:off x="2185988" y="2276475"/>
              <a:ext cx="830263"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dirty="0">
                  <a:solidFill>
                    <a:srgbClr val="000099"/>
                  </a:solidFill>
                  <a:latin typeface="+mn-lt"/>
                  <a:ea typeface="黑体" pitchFamily="2" charset="-122"/>
                  <a:sym typeface="Wingdings" pitchFamily="2" charset="2"/>
                </a:rPr>
                <a:t></a:t>
              </a:r>
              <a:endParaRPr lang="en-US" altLang="zh-CN" sz="7200" dirty="0">
                <a:solidFill>
                  <a:srgbClr val="000099"/>
                </a:solidFill>
                <a:latin typeface="+mn-lt"/>
                <a:ea typeface="黑体" pitchFamily="2" charset="-122"/>
              </a:endParaRPr>
            </a:p>
          </p:txBody>
        </p:sp>
        <p:sp>
          <p:nvSpPr>
            <p:cNvPr id="41" name="Text Box 10"/>
            <p:cNvSpPr txBox="1">
              <a:spLocks noChangeArrowheads="1"/>
            </p:cNvSpPr>
            <p:nvPr/>
          </p:nvSpPr>
          <p:spPr bwMode="auto">
            <a:xfrm>
              <a:off x="6302376" y="2276475"/>
              <a:ext cx="830263"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sp>
          <p:nvSpPr>
            <p:cNvPr id="42" name="Rectangle 11"/>
            <p:cNvSpPr>
              <a:spLocks noChangeArrowheads="1"/>
            </p:cNvSpPr>
            <p:nvPr/>
          </p:nvSpPr>
          <p:spPr bwMode="auto">
            <a:xfrm>
              <a:off x="6519863" y="1993380"/>
              <a:ext cx="1420813" cy="458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400" b="1">
                  <a:solidFill>
                    <a:srgbClr val="000099"/>
                  </a:solidFill>
                  <a:latin typeface="+mn-lt"/>
                  <a:ea typeface="黑体" pitchFamily="2" charset="-122"/>
                </a:rPr>
                <a:t>应用进程</a:t>
              </a:r>
            </a:p>
          </p:txBody>
        </p:sp>
        <p:sp>
          <p:nvSpPr>
            <p:cNvPr id="43" name="Rectangle 12"/>
            <p:cNvSpPr>
              <a:spLocks noChangeArrowheads="1"/>
            </p:cNvSpPr>
            <p:nvPr/>
          </p:nvSpPr>
          <p:spPr bwMode="auto">
            <a:xfrm>
              <a:off x="6985001" y="2849563"/>
              <a:ext cx="4397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en-US" altLang="zh-CN" sz="2000" b="1">
                  <a:solidFill>
                    <a:srgbClr val="000099"/>
                  </a:solidFill>
                  <a:latin typeface="+mn-lt"/>
                  <a:ea typeface="黑体" pitchFamily="2" charset="-122"/>
                </a:rPr>
                <a:t>…</a:t>
              </a:r>
            </a:p>
          </p:txBody>
        </p:sp>
        <p:sp>
          <p:nvSpPr>
            <p:cNvPr id="44" name="Text Box 13"/>
            <p:cNvSpPr txBox="1">
              <a:spLocks noChangeArrowheads="1"/>
            </p:cNvSpPr>
            <p:nvPr/>
          </p:nvSpPr>
          <p:spPr bwMode="auto">
            <a:xfrm>
              <a:off x="7281863" y="2276475"/>
              <a:ext cx="830263"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solidFill>
                    <a:srgbClr val="000099"/>
                  </a:solidFill>
                  <a:latin typeface="+mn-lt"/>
                  <a:ea typeface="黑体" pitchFamily="2" charset="-122"/>
                  <a:sym typeface="Wingdings" pitchFamily="2" charset="2"/>
                </a:rPr>
                <a:t></a:t>
              </a:r>
              <a:endParaRPr lang="en-US" altLang="zh-CN" sz="7200">
                <a:solidFill>
                  <a:srgbClr val="000099"/>
                </a:solidFill>
                <a:latin typeface="+mn-lt"/>
                <a:ea typeface="黑体" pitchFamily="2" charset="-122"/>
              </a:endParaRPr>
            </a:p>
          </p:txBody>
        </p:sp>
        <p:pic>
          <p:nvPicPr>
            <p:cNvPr id="45" name="Picture 1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860550" y="3651250"/>
              <a:ext cx="533400"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6" name="Picture 1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64363" y="3651250"/>
              <a:ext cx="534988" cy="539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7" name="AutoShape 16"/>
            <p:cNvSpPr>
              <a:spLocks noChangeArrowheads="1"/>
            </p:cNvSpPr>
            <p:nvPr/>
          </p:nvSpPr>
          <p:spPr bwMode="auto">
            <a:xfrm>
              <a:off x="7073901" y="3213100"/>
              <a:ext cx="255588" cy="573088"/>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8" name="Line 17"/>
            <p:cNvSpPr>
              <a:spLocks noChangeShapeType="1"/>
            </p:cNvSpPr>
            <p:nvPr/>
          </p:nvSpPr>
          <p:spPr bwMode="auto">
            <a:xfrm>
              <a:off x="2132013" y="4160838"/>
              <a:ext cx="0" cy="11096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9" name="Line 18"/>
            <p:cNvSpPr>
              <a:spLocks noChangeShapeType="1"/>
            </p:cNvSpPr>
            <p:nvPr/>
          </p:nvSpPr>
          <p:spPr bwMode="auto">
            <a:xfrm>
              <a:off x="7229476" y="4160838"/>
              <a:ext cx="0" cy="1109663"/>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 name="Line 19"/>
            <p:cNvSpPr>
              <a:spLocks noChangeShapeType="1"/>
            </p:cNvSpPr>
            <p:nvPr/>
          </p:nvSpPr>
          <p:spPr bwMode="auto">
            <a:xfrm>
              <a:off x="2132013" y="5014913"/>
              <a:ext cx="509746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 name="Rectangle 20"/>
            <p:cNvSpPr>
              <a:spLocks noChangeArrowheads="1"/>
            </p:cNvSpPr>
            <p:nvPr/>
          </p:nvSpPr>
          <p:spPr bwMode="auto">
            <a:xfrm>
              <a:off x="2865438" y="4557713"/>
              <a:ext cx="3538538" cy="704850"/>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2000" b="1" dirty="0">
                  <a:solidFill>
                    <a:srgbClr val="000099"/>
                  </a:solidFill>
                  <a:latin typeface="+mn-lt"/>
                  <a:ea typeface="黑体" pitchFamily="2" charset="-122"/>
                </a:rPr>
                <a:t>IP </a:t>
              </a:r>
              <a:r>
                <a:rPr lang="zh-CN" altLang="en-US" sz="2000" b="1" dirty="0">
                  <a:solidFill>
                    <a:srgbClr val="000099"/>
                  </a:solidFill>
                  <a:latin typeface="+mn-lt"/>
                  <a:ea typeface="黑体" pitchFamily="2" charset="-122"/>
                </a:rPr>
                <a:t>协议的作用范围</a:t>
              </a:r>
            </a:p>
            <a:p>
              <a:pPr algn="ctr" defTabSz="762000" eaLnBrk="0" hangingPunct="0"/>
              <a:r>
                <a:rPr lang="zh-CN" altLang="en-US" sz="2000" b="1" dirty="0">
                  <a:solidFill>
                    <a:srgbClr val="000099"/>
                  </a:solidFill>
                  <a:latin typeface="+mn-lt"/>
                  <a:ea typeface="黑体" pitchFamily="2" charset="-122"/>
                </a:rPr>
                <a:t>（提供主机之间的逻辑通信）</a:t>
              </a:r>
            </a:p>
          </p:txBody>
        </p:sp>
        <p:sp>
          <p:nvSpPr>
            <p:cNvPr id="52" name="Line 21"/>
            <p:cNvSpPr>
              <a:spLocks noChangeShapeType="1"/>
            </p:cNvSpPr>
            <p:nvPr/>
          </p:nvSpPr>
          <p:spPr bwMode="auto">
            <a:xfrm>
              <a:off x="1535114" y="3262313"/>
              <a:ext cx="0" cy="2646239"/>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3" name="Line 22"/>
            <p:cNvSpPr>
              <a:spLocks noChangeShapeType="1"/>
            </p:cNvSpPr>
            <p:nvPr/>
          </p:nvSpPr>
          <p:spPr bwMode="auto">
            <a:xfrm>
              <a:off x="7799388" y="3308350"/>
              <a:ext cx="0" cy="2600202"/>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4" name="Line 23"/>
            <p:cNvSpPr>
              <a:spLocks noChangeShapeType="1"/>
            </p:cNvSpPr>
            <p:nvPr/>
          </p:nvSpPr>
          <p:spPr bwMode="auto">
            <a:xfrm>
              <a:off x="1538288" y="5696025"/>
              <a:ext cx="628491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C00000"/>
                </a:solidFill>
                <a:latin typeface="+mn-lt"/>
                <a:ea typeface="黑体" pitchFamily="2" charset="-122"/>
              </a:endParaRPr>
            </a:p>
          </p:txBody>
        </p:sp>
        <p:sp>
          <p:nvSpPr>
            <p:cNvPr id="55" name="Rectangle 24"/>
            <p:cNvSpPr>
              <a:spLocks noChangeArrowheads="1"/>
            </p:cNvSpPr>
            <p:nvPr/>
          </p:nvSpPr>
          <p:spPr bwMode="auto">
            <a:xfrm>
              <a:off x="3070225" y="5332488"/>
              <a:ext cx="3538538" cy="704850"/>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000" b="1" dirty="0">
                  <a:solidFill>
                    <a:srgbClr val="C00000"/>
                  </a:solidFill>
                  <a:latin typeface="+mn-lt"/>
                  <a:ea typeface="黑体" pitchFamily="2" charset="-122"/>
                </a:rPr>
                <a:t>TCP </a:t>
              </a:r>
              <a:r>
                <a:rPr lang="zh-CN" altLang="en-US" sz="2000" b="1" dirty="0">
                  <a:solidFill>
                    <a:srgbClr val="C00000"/>
                  </a:solidFill>
                  <a:latin typeface="+mn-lt"/>
                  <a:ea typeface="黑体" pitchFamily="2" charset="-122"/>
                </a:rPr>
                <a:t>和 </a:t>
              </a:r>
              <a:r>
                <a:rPr lang="en-US" altLang="zh-CN" sz="2000" b="1" dirty="0">
                  <a:solidFill>
                    <a:srgbClr val="C00000"/>
                  </a:solidFill>
                  <a:latin typeface="+mn-lt"/>
                  <a:ea typeface="黑体" pitchFamily="2" charset="-122"/>
                </a:rPr>
                <a:t>UDP </a:t>
              </a:r>
              <a:r>
                <a:rPr lang="zh-CN" altLang="en-US" sz="2000" b="1" dirty="0">
                  <a:solidFill>
                    <a:srgbClr val="C00000"/>
                  </a:solidFill>
                  <a:latin typeface="+mn-lt"/>
                  <a:ea typeface="黑体" pitchFamily="2" charset="-122"/>
                </a:rPr>
                <a:t>协议的作用范围</a:t>
              </a:r>
            </a:p>
            <a:p>
              <a:pPr defTabSz="762000" eaLnBrk="0" hangingPunct="0"/>
              <a:r>
                <a:rPr lang="zh-CN" altLang="en-US" sz="2000" b="1" dirty="0">
                  <a:solidFill>
                    <a:srgbClr val="C00000"/>
                  </a:solidFill>
                  <a:latin typeface="+mn-lt"/>
                  <a:ea typeface="黑体" pitchFamily="2" charset="-122"/>
                </a:rPr>
                <a:t>（提供进程之间的逻辑通信）</a:t>
              </a:r>
            </a:p>
          </p:txBody>
        </p:sp>
        <p:sp>
          <p:nvSpPr>
            <p:cNvPr id="56" name="AutoShape 25"/>
            <p:cNvSpPr>
              <a:spLocks noChangeArrowheads="1"/>
            </p:cNvSpPr>
            <p:nvPr/>
          </p:nvSpPr>
          <p:spPr bwMode="auto">
            <a:xfrm>
              <a:off x="1984375" y="3213100"/>
              <a:ext cx="255588" cy="573088"/>
            </a:xfrm>
            <a:prstGeom prst="upDownArrow">
              <a:avLst>
                <a:gd name="adj1" fmla="val 50000"/>
                <a:gd name="adj2" fmla="val 448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aphicFrame>
          <p:nvGraphicFramePr>
            <p:cNvPr id="57" name="Object 26"/>
            <p:cNvGraphicFramePr>
              <a:graphicFrameLocks noChangeAspect="1"/>
            </p:cNvGraphicFramePr>
            <p:nvPr>
              <p:extLst>
                <p:ext uri="{D42A27DB-BD31-4B8C-83A1-F6EECF244321}">
                  <p14:modId xmlns:p14="http://schemas.microsoft.com/office/powerpoint/2010/main" xmlns="" val="869586007"/>
                </p:ext>
              </p:extLst>
            </p:nvPr>
          </p:nvGraphicFramePr>
          <p:xfrm>
            <a:off x="3036888" y="3081338"/>
            <a:ext cx="3200400" cy="1525588"/>
          </p:xfrm>
          <a:graphic>
            <a:graphicData uri="http://schemas.openxmlformats.org/presentationml/2006/ole">
              <p:oleObj spid="_x0000_s3081" name="VISIO" r:id="rId5" imgW="1687068" imgH="964692" progId="">
                <p:embed/>
              </p:oleObj>
            </a:graphicData>
          </a:graphic>
        </p:graphicFrame>
        <p:sp>
          <p:nvSpPr>
            <p:cNvPr id="58" name="Rectangle 27"/>
            <p:cNvSpPr>
              <a:spLocks noChangeArrowheads="1"/>
            </p:cNvSpPr>
            <p:nvPr/>
          </p:nvSpPr>
          <p:spPr bwMode="auto">
            <a:xfrm>
              <a:off x="3979863" y="3594100"/>
              <a:ext cx="1260475" cy="520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lang="zh-CN" altLang="en-US" sz="2800" b="1" dirty="0" smtClean="0">
                  <a:solidFill>
                    <a:srgbClr val="000099"/>
                  </a:solidFill>
                  <a:latin typeface="+mn-lt"/>
                  <a:ea typeface="黑体" pitchFamily="2" charset="-122"/>
                </a:rPr>
                <a:t>互联网</a:t>
              </a:r>
              <a:endParaRPr lang="en-US" altLang="zh-CN" sz="2800" b="1" dirty="0">
                <a:solidFill>
                  <a:srgbClr val="000099"/>
                </a:solidFill>
                <a:latin typeface="+mn-lt"/>
                <a:ea typeface="黑体" pitchFamily="2" charset="-122"/>
              </a:endParaRPr>
            </a:p>
          </p:txBody>
        </p:sp>
      </p:grpSp>
      <p:sp>
        <p:nvSpPr>
          <p:cNvPr id="59" name="矩形 58"/>
          <p:cNvSpPr/>
          <p:nvPr/>
        </p:nvSpPr>
        <p:spPr>
          <a:xfrm>
            <a:off x="2114820" y="6237312"/>
            <a:ext cx="6059672" cy="461665"/>
          </a:xfrm>
          <a:prstGeom prst="rect">
            <a:avLst/>
          </a:prstGeom>
        </p:spPr>
        <p:txBody>
          <a:bodyPr wrap="square">
            <a:spAutoFit/>
          </a:bodyPr>
          <a:lstStyle/>
          <a:p>
            <a:pPr algn="ctr"/>
            <a:r>
              <a:rPr lang="zh-CN" altLang="zh-CN" sz="2400" b="1" dirty="0" smtClean="0">
                <a:latin typeface="+mn-lt"/>
                <a:ea typeface="黑体" pitchFamily="2" charset="-122"/>
              </a:rPr>
              <a:t>运输层</a:t>
            </a:r>
            <a:r>
              <a:rPr lang="zh-CN" altLang="zh-CN" sz="2400" b="1" dirty="0">
                <a:latin typeface="+mn-lt"/>
                <a:ea typeface="黑体" pitchFamily="2" charset="-122"/>
              </a:rPr>
              <a:t>协议和网络层协议的主要区别</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42653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smtClean="0"/>
              <a:t>运输层的作用</a:t>
            </a:r>
            <a:endParaRPr lang="zh-CN" altLang="en-US" dirty="0"/>
          </a:p>
        </p:txBody>
      </p:sp>
      <p:sp>
        <p:nvSpPr>
          <p:cNvPr id="3" name="内容占位符 2"/>
          <p:cNvSpPr>
            <a:spLocks noGrp="1"/>
          </p:cNvSpPr>
          <p:nvPr>
            <p:ph idx="1"/>
          </p:nvPr>
        </p:nvSpPr>
        <p:spPr/>
        <p:txBody>
          <a:bodyPr/>
          <a:lstStyle/>
          <a:p>
            <a:r>
              <a:rPr lang="zh-CN" altLang="zh-CN" dirty="0" smtClean="0"/>
              <a:t>在</a:t>
            </a:r>
            <a:r>
              <a:rPr lang="zh-CN" altLang="zh-CN" dirty="0"/>
              <a:t>一台主机中经常有</a:t>
            </a:r>
            <a:r>
              <a:rPr lang="zh-CN" altLang="zh-CN" dirty="0">
                <a:solidFill>
                  <a:srgbClr val="FF0000"/>
                </a:solidFill>
              </a:rPr>
              <a:t>多个应用进程</a:t>
            </a:r>
            <a:r>
              <a:rPr lang="zh-CN" altLang="zh-CN" dirty="0"/>
              <a:t>同时分别和另一台主机中的多个应用进程通信</a:t>
            </a:r>
            <a:r>
              <a:rPr lang="zh-CN" altLang="zh-CN" dirty="0" smtClean="0"/>
              <a:t>。</a:t>
            </a:r>
            <a:endParaRPr lang="en-US" altLang="zh-CN" dirty="0" smtClean="0"/>
          </a:p>
          <a:p>
            <a:r>
              <a:rPr lang="zh-CN" altLang="zh-CN" dirty="0"/>
              <a:t>这表明运输层有一个很重要的功能——</a:t>
            </a:r>
            <a:r>
              <a:rPr lang="zh-CN" altLang="zh-CN" dirty="0" smtClean="0">
                <a:solidFill>
                  <a:srgbClr val="FF0000"/>
                </a:solidFill>
              </a:rPr>
              <a:t>复用</a:t>
            </a:r>
            <a:r>
              <a:rPr lang="en-US" altLang="zh-CN" dirty="0" smtClean="0">
                <a:solidFill>
                  <a:srgbClr val="FF0000"/>
                </a:solidFill>
              </a:rPr>
              <a:t> </a:t>
            </a:r>
            <a:r>
              <a:rPr lang="en-US" altLang="zh-CN" dirty="0" smtClean="0"/>
              <a:t>(</a:t>
            </a:r>
            <a:r>
              <a:rPr lang="en-US" altLang="zh-CN" dirty="0"/>
              <a:t>multiplexing)</a:t>
            </a:r>
            <a:r>
              <a:rPr lang="zh-CN" altLang="zh-CN" dirty="0"/>
              <a:t>和</a:t>
            </a:r>
            <a:r>
              <a:rPr lang="zh-CN" altLang="zh-CN" dirty="0" smtClean="0">
                <a:solidFill>
                  <a:srgbClr val="FF0000"/>
                </a:solidFill>
              </a:rPr>
              <a:t>分用</a:t>
            </a:r>
            <a:r>
              <a:rPr lang="en-US" altLang="zh-CN" dirty="0" smtClean="0">
                <a:solidFill>
                  <a:srgbClr val="FF0000"/>
                </a:solidFill>
              </a:rPr>
              <a:t> </a:t>
            </a:r>
            <a:r>
              <a:rPr lang="en-US" altLang="zh-CN" dirty="0" smtClean="0"/>
              <a:t>(</a:t>
            </a:r>
            <a:r>
              <a:rPr lang="en-US" altLang="zh-CN" dirty="0" err="1"/>
              <a:t>demultiplexing</a:t>
            </a:r>
            <a:r>
              <a:rPr lang="en-US" altLang="zh-CN" dirty="0"/>
              <a:t>)</a:t>
            </a:r>
            <a:r>
              <a:rPr lang="zh-CN" altLang="zh-CN" dirty="0" smtClean="0"/>
              <a:t>。</a:t>
            </a:r>
            <a:endParaRPr lang="en-US" altLang="zh-CN" dirty="0" smtClean="0"/>
          </a:p>
          <a:p>
            <a:r>
              <a:rPr lang="zh-CN" altLang="zh-CN" dirty="0"/>
              <a:t>根据应用程序的不同需求，运输</a:t>
            </a:r>
            <a:r>
              <a:rPr lang="zh-CN" altLang="zh-CN" dirty="0" smtClean="0"/>
              <a:t>层需要有</a:t>
            </a:r>
            <a:r>
              <a:rPr lang="zh-CN" altLang="zh-CN" dirty="0"/>
              <a:t>两种不同的运输协议，即</a:t>
            </a:r>
            <a:r>
              <a:rPr lang="zh-CN" altLang="zh-CN" dirty="0">
                <a:solidFill>
                  <a:srgbClr val="FF0000"/>
                </a:solidFill>
              </a:rPr>
              <a:t>面向连接</a:t>
            </a:r>
            <a:r>
              <a:rPr lang="zh-CN" altLang="zh-CN" dirty="0" smtClean="0">
                <a:solidFill>
                  <a:srgbClr val="FF0000"/>
                </a:solidFill>
              </a:rPr>
              <a:t>的</a:t>
            </a:r>
            <a:r>
              <a:rPr lang="en-US" altLang="zh-CN" dirty="0" smtClean="0">
                <a:solidFill>
                  <a:srgbClr val="FF0000"/>
                </a:solidFill>
              </a:rPr>
              <a:t> TCP </a:t>
            </a:r>
            <a:r>
              <a:rPr lang="zh-CN" altLang="zh-CN" dirty="0" smtClean="0"/>
              <a:t>和</a:t>
            </a:r>
            <a:r>
              <a:rPr lang="zh-CN" altLang="zh-CN" dirty="0"/>
              <a:t>无</a:t>
            </a:r>
            <a:r>
              <a:rPr lang="zh-CN" altLang="zh-CN" dirty="0">
                <a:solidFill>
                  <a:srgbClr val="FF0000"/>
                </a:solidFill>
              </a:rPr>
              <a:t>连接</a:t>
            </a:r>
            <a:r>
              <a:rPr lang="zh-CN" altLang="zh-CN" dirty="0" smtClean="0">
                <a:solidFill>
                  <a:srgbClr val="FF0000"/>
                </a:solidFill>
              </a:rPr>
              <a:t>的</a:t>
            </a:r>
            <a:r>
              <a:rPr lang="en-US" altLang="zh-CN" dirty="0" smtClean="0">
                <a:solidFill>
                  <a:srgbClr val="FF0000"/>
                </a:solidFill>
              </a:rPr>
              <a:t> UDP </a:t>
            </a:r>
            <a:r>
              <a:rPr lang="zh-CN" altLang="en-US" dirty="0" smtClean="0">
                <a:solidFill>
                  <a:srgbClr val="FF0000"/>
                </a:solidFill>
              </a:rPr>
              <a:t>。</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xmlns="" val="3862707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algn="ctr" eaLnBrk="1" hangingPunct="1"/>
            <a:r>
              <a:rPr lang="zh-CN" altLang="en-US" dirty="0" smtClean="0"/>
              <a:t>基于端口的</a:t>
            </a:r>
            <a:r>
              <a:rPr lang="zh-CN" altLang="en-US" dirty="0" smtClean="0">
                <a:solidFill>
                  <a:srgbClr val="C00000"/>
                </a:solidFill>
              </a:rPr>
              <a:t>复用</a:t>
            </a:r>
            <a:r>
              <a:rPr lang="zh-CN" altLang="en-US" dirty="0" smtClean="0"/>
              <a:t>和</a:t>
            </a:r>
            <a:r>
              <a:rPr lang="zh-CN" altLang="en-US" dirty="0" smtClean="0">
                <a:solidFill>
                  <a:srgbClr val="C00000"/>
                </a:solidFill>
              </a:rPr>
              <a:t>分用</a:t>
            </a:r>
            <a:r>
              <a:rPr lang="zh-CN" altLang="en-US" dirty="0"/>
              <a:t>功能</a:t>
            </a:r>
          </a:p>
        </p:txBody>
      </p:sp>
      <p:grpSp>
        <p:nvGrpSpPr>
          <p:cNvPr id="2" name="组合 1"/>
          <p:cNvGrpSpPr/>
          <p:nvPr/>
        </p:nvGrpSpPr>
        <p:grpSpPr>
          <a:xfrm>
            <a:off x="246980" y="1196752"/>
            <a:ext cx="9602564" cy="5241925"/>
            <a:chOff x="272480" y="1301751"/>
            <a:chExt cx="9602564" cy="5241925"/>
          </a:xfrm>
        </p:grpSpPr>
        <p:sp>
          <p:nvSpPr>
            <p:cNvPr id="9223" name="AutoShape 5"/>
            <p:cNvSpPr>
              <a:spLocks noChangeArrowheads="1"/>
            </p:cNvSpPr>
            <p:nvPr/>
          </p:nvSpPr>
          <p:spPr bwMode="auto">
            <a:xfrm>
              <a:off x="5556113" y="1354716"/>
              <a:ext cx="4318931" cy="4160156"/>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4" name="AutoShape 6"/>
            <p:cNvSpPr>
              <a:spLocks noChangeArrowheads="1"/>
            </p:cNvSpPr>
            <p:nvPr/>
          </p:nvSpPr>
          <p:spPr bwMode="auto">
            <a:xfrm>
              <a:off x="695905" y="1354716"/>
              <a:ext cx="4318931" cy="4160156"/>
            </a:xfrm>
            <a:prstGeom prst="roundRect">
              <a:avLst>
                <a:gd name="adj" fmla="val 16667"/>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5" name="Rectangle 7"/>
            <p:cNvSpPr>
              <a:spLocks noChangeArrowheads="1"/>
            </p:cNvSpPr>
            <p:nvPr/>
          </p:nvSpPr>
          <p:spPr bwMode="auto">
            <a:xfrm>
              <a:off x="5640798" y="4667433"/>
              <a:ext cx="4149561" cy="924479"/>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6" name="AutoShape 8"/>
            <p:cNvSpPr>
              <a:spLocks noChangeArrowheads="1"/>
            </p:cNvSpPr>
            <p:nvPr/>
          </p:nvSpPr>
          <p:spPr bwMode="auto">
            <a:xfrm>
              <a:off x="6064223"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7" name="Rectangle 9"/>
            <p:cNvSpPr>
              <a:spLocks noChangeArrowheads="1"/>
            </p:cNvSpPr>
            <p:nvPr/>
          </p:nvSpPr>
          <p:spPr bwMode="auto">
            <a:xfrm>
              <a:off x="272480" y="4667433"/>
              <a:ext cx="4657670" cy="924479"/>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8" name="Rectangle 10"/>
            <p:cNvSpPr>
              <a:spLocks noChangeArrowheads="1"/>
            </p:cNvSpPr>
            <p:nvPr/>
          </p:nvSpPr>
          <p:spPr bwMode="auto">
            <a:xfrm>
              <a:off x="272480" y="1971035"/>
              <a:ext cx="4657670" cy="1309679"/>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29" name="Line 11"/>
            <p:cNvSpPr>
              <a:spLocks noChangeShapeType="1"/>
            </p:cNvSpPr>
            <p:nvPr/>
          </p:nvSpPr>
          <p:spPr bwMode="auto">
            <a:xfrm flipH="1">
              <a:off x="1204014"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30" name="Line 12"/>
            <p:cNvSpPr>
              <a:spLocks noChangeShapeType="1"/>
            </p:cNvSpPr>
            <p:nvPr/>
          </p:nvSpPr>
          <p:spPr bwMode="auto">
            <a:xfrm flipH="1">
              <a:off x="1796808"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31" name="Text Box 13"/>
            <p:cNvSpPr txBox="1">
              <a:spLocks noChangeArrowheads="1"/>
            </p:cNvSpPr>
            <p:nvPr/>
          </p:nvSpPr>
          <p:spPr bwMode="auto">
            <a:xfrm>
              <a:off x="272480" y="1937330"/>
              <a:ext cx="416367" cy="922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a:latin typeface="+mn-lt"/>
                  <a:ea typeface="黑体" pitchFamily="2" charset="-122"/>
                </a:rPr>
                <a:t>应</a:t>
              </a:r>
            </a:p>
            <a:p>
              <a:pPr algn="l" eaLnBrk="1" hangingPunct="1"/>
              <a:r>
                <a:rPr lang="zh-CN" altLang="en-US" sz="1800">
                  <a:latin typeface="+mn-lt"/>
                  <a:ea typeface="黑体" pitchFamily="2" charset="-122"/>
                </a:rPr>
                <a:t>用</a:t>
              </a:r>
            </a:p>
            <a:p>
              <a:pPr algn="l" eaLnBrk="1" hangingPunct="1"/>
              <a:r>
                <a:rPr lang="zh-CN" altLang="en-US" sz="1800">
                  <a:latin typeface="+mn-lt"/>
                  <a:ea typeface="黑体" pitchFamily="2" charset="-122"/>
                </a:rPr>
                <a:t>层</a:t>
              </a:r>
            </a:p>
          </p:txBody>
        </p:sp>
        <p:sp>
          <p:nvSpPr>
            <p:cNvPr id="9232" name="Text Box 14"/>
            <p:cNvSpPr txBox="1">
              <a:spLocks noChangeArrowheads="1"/>
            </p:cNvSpPr>
            <p:nvPr/>
          </p:nvSpPr>
          <p:spPr bwMode="auto">
            <a:xfrm>
              <a:off x="272480" y="3176389"/>
              <a:ext cx="416367" cy="922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a:latin typeface="+mn-lt"/>
                  <a:ea typeface="黑体" pitchFamily="2" charset="-122"/>
                </a:rPr>
                <a:t>运</a:t>
              </a:r>
            </a:p>
            <a:p>
              <a:pPr algn="l" eaLnBrk="1" hangingPunct="1"/>
              <a:r>
                <a:rPr lang="zh-CN" altLang="en-US" sz="1800">
                  <a:latin typeface="+mn-lt"/>
                  <a:ea typeface="黑体" pitchFamily="2" charset="-122"/>
                </a:rPr>
                <a:t>输</a:t>
              </a:r>
            </a:p>
            <a:p>
              <a:pPr algn="l" eaLnBrk="1" hangingPunct="1"/>
              <a:r>
                <a:rPr lang="zh-CN" altLang="en-US" sz="1800">
                  <a:latin typeface="+mn-lt"/>
                  <a:ea typeface="黑体" pitchFamily="2" charset="-122"/>
                </a:rPr>
                <a:t>层</a:t>
              </a:r>
            </a:p>
          </p:txBody>
        </p:sp>
        <p:sp>
          <p:nvSpPr>
            <p:cNvPr id="9233" name="Text Box 15"/>
            <p:cNvSpPr txBox="1">
              <a:spLocks noChangeArrowheads="1"/>
            </p:cNvSpPr>
            <p:nvPr/>
          </p:nvSpPr>
          <p:spPr bwMode="auto">
            <a:xfrm>
              <a:off x="272480" y="4539033"/>
              <a:ext cx="416367" cy="922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1800" dirty="0">
                  <a:latin typeface="+mn-lt"/>
                  <a:ea typeface="黑体" pitchFamily="2" charset="-122"/>
                </a:rPr>
                <a:t>网</a:t>
              </a:r>
            </a:p>
            <a:p>
              <a:pPr algn="l" eaLnBrk="1" hangingPunct="1"/>
              <a:r>
                <a:rPr lang="zh-CN" altLang="en-US" sz="1800" dirty="0">
                  <a:latin typeface="+mn-lt"/>
                  <a:ea typeface="黑体" pitchFamily="2" charset="-122"/>
                </a:rPr>
                <a:t>络</a:t>
              </a:r>
            </a:p>
            <a:p>
              <a:pPr algn="l" eaLnBrk="1" hangingPunct="1"/>
              <a:r>
                <a:rPr lang="zh-CN" altLang="en-US" sz="1800" dirty="0">
                  <a:latin typeface="+mn-lt"/>
                  <a:ea typeface="黑体" pitchFamily="2" charset="-122"/>
                </a:rPr>
                <a:t>层</a:t>
              </a:r>
            </a:p>
          </p:txBody>
        </p:sp>
        <p:sp>
          <p:nvSpPr>
            <p:cNvPr id="9234" name="Text Box 16"/>
            <p:cNvSpPr txBox="1">
              <a:spLocks noChangeArrowheads="1"/>
            </p:cNvSpPr>
            <p:nvPr/>
          </p:nvSpPr>
          <p:spPr bwMode="auto">
            <a:xfrm>
              <a:off x="1191664" y="4190748"/>
              <a:ext cx="140358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报文段</a:t>
              </a:r>
            </a:p>
          </p:txBody>
        </p:sp>
        <p:sp>
          <p:nvSpPr>
            <p:cNvPr id="9235" name="Text Box 17"/>
            <p:cNvSpPr txBox="1">
              <a:spLocks noChangeArrowheads="1"/>
            </p:cNvSpPr>
            <p:nvPr/>
          </p:nvSpPr>
          <p:spPr bwMode="auto">
            <a:xfrm>
              <a:off x="3187052" y="4028643"/>
              <a:ext cx="1346137" cy="590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800">
                  <a:solidFill>
                    <a:srgbClr val="000099"/>
                  </a:solidFill>
                  <a:latin typeface="+mn-lt"/>
                  <a:ea typeface="黑体" pitchFamily="2" charset="-122"/>
                </a:rPr>
                <a:t>UDP</a:t>
              </a:r>
            </a:p>
            <a:p>
              <a:pPr eaLnBrk="1" hangingPunct="1">
                <a:lnSpc>
                  <a:spcPct val="90000"/>
                </a:lnSpc>
              </a:pPr>
              <a:r>
                <a:rPr lang="zh-CN" altLang="en-US" sz="1800">
                  <a:solidFill>
                    <a:srgbClr val="000099"/>
                  </a:solidFill>
                  <a:latin typeface="+mn-lt"/>
                  <a:ea typeface="黑体" pitchFamily="2" charset="-122"/>
                </a:rPr>
                <a:t>用户数据报</a:t>
              </a:r>
            </a:p>
          </p:txBody>
        </p:sp>
        <p:sp>
          <p:nvSpPr>
            <p:cNvPr id="9236" name="Text Box 18"/>
            <p:cNvSpPr txBox="1">
              <a:spLocks noChangeArrowheads="1"/>
            </p:cNvSpPr>
            <p:nvPr/>
          </p:nvSpPr>
          <p:spPr bwMode="auto">
            <a:xfrm>
              <a:off x="2098180" y="1763991"/>
              <a:ext cx="14221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000099"/>
                  </a:solidFill>
                  <a:latin typeface="+mn-lt"/>
                  <a:ea typeface="黑体" pitchFamily="2" charset="-122"/>
                </a:rPr>
                <a:t>应用进程</a:t>
              </a:r>
            </a:p>
          </p:txBody>
        </p:sp>
        <p:sp>
          <p:nvSpPr>
            <p:cNvPr id="9237" name="AutoShape 19"/>
            <p:cNvSpPr>
              <a:spLocks noChangeArrowheads="1"/>
            </p:cNvSpPr>
            <p:nvPr/>
          </p:nvSpPr>
          <p:spPr bwMode="auto">
            <a:xfrm>
              <a:off x="865274" y="328071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复用</a:t>
              </a:r>
            </a:p>
          </p:txBody>
        </p:sp>
        <p:sp>
          <p:nvSpPr>
            <p:cNvPr id="9238" name="Text Box 20"/>
            <p:cNvSpPr txBox="1">
              <a:spLocks noChangeArrowheads="1"/>
            </p:cNvSpPr>
            <p:nvPr/>
          </p:nvSpPr>
          <p:spPr bwMode="auto">
            <a:xfrm>
              <a:off x="808818" y="203523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39" name="Rectangle 21"/>
            <p:cNvSpPr>
              <a:spLocks noChangeArrowheads="1"/>
            </p:cNvSpPr>
            <p:nvPr/>
          </p:nvSpPr>
          <p:spPr bwMode="auto">
            <a:xfrm>
              <a:off x="1119329"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0" name="Rectangle 22"/>
            <p:cNvSpPr>
              <a:spLocks noChangeArrowheads="1"/>
            </p:cNvSpPr>
            <p:nvPr/>
          </p:nvSpPr>
          <p:spPr bwMode="auto">
            <a:xfrm>
              <a:off x="1712124"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1" name="Rectangle 23"/>
            <p:cNvSpPr>
              <a:spLocks noChangeArrowheads="1"/>
            </p:cNvSpPr>
            <p:nvPr/>
          </p:nvSpPr>
          <p:spPr bwMode="auto">
            <a:xfrm>
              <a:off x="2304918" y="320367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2" name="Line 24"/>
            <p:cNvSpPr>
              <a:spLocks noChangeShapeType="1"/>
            </p:cNvSpPr>
            <p:nvPr/>
          </p:nvSpPr>
          <p:spPr bwMode="auto">
            <a:xfrm flipH="1">
              <a:off x="2389603" y="281847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3" name="Text Box 25"/>
            <p:cNvSpPr txBox="1">
              <a:spLocks noChangeArrowheads="1"/>
            </p:cNvSpPr>
            <p:nvPr/>
          </p:nvSpPr>
          <p:spPr bwMode="auto">
            <a:xfrm>
              <a:off x="1410434" y="203523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44" name="Text Box 26"/>
            <p:cNvSpPr txBox="1">
              <a:spLocks noChangeArrowheads="1"/>
            </p:cNvSpPr>
            <p:nvPr/>
          </p:nvSpPr>
          <p:spPr bwMode="auto">
            <a:xfrm>
              <a:off x="1997935" y="203523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45" name="AutoShape 27"/>
            <p:cNvSpPr>
              <a:spLocks noChangeArrowheads="1"/>
            </p:cNvSpPr>
            <p:nvPr/>
          </p:nvSpPr>
          <p:spPr bwMode="auto">
            <a:xfrm>
              <a:off x="1204014" y="4667433"/>
              <a:ext cx="3302712" cy="693359"/>
            </a:xfrm>
            <a:custGeom>
              <a:avLst/>
              <a:gdLst>
                <a:gd name="T0" fmla="*/ 1782 w 21600"/>
                <a:gd name="T1" fmla="*/ 216 h 21600"/>
                <a:gd name="T2" fmla="*/ 936 w 21600"/>
                <a:gd name="T3" fmla="*/ 432 h 21600"/>
                <a:gd name="T4" fmla="*/ 90 w 21600"/>
                <a:gd name="T5" fmla="*/ 216 h 21600"/>
                <a:gd name="T6" fmla="*/ 936 w 21600"/>
                <a:gd name="T7" fmla="*/ 0 h 21600"/>
                <a:gd name="T8" fmla="*/ 0 60000 65536"/>
                <a:gd name="T9" fmla="*/ 0 60000 65536"/>
                <a:gd name="T10" fmla="*/ 0 60000 65536"/>
                <a:gd name="T11" fmla="*/ 0 60000 65536"/>
                <a:gd name="T12" fmla="*/ 2838 w 21600"/>
                <a:gd name="T13" fmla="*/ 2850 h 21600"/>
                <a:gd name="T14" fmla="*/ 18762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00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1800" b="1" dirty="0">
                  <a:solidFill>
                    <a:srgbClr val="000099"/>
                  </a:solidFill>
                  <a:latin typeface="+mn-lt"/>
                  <a:ea typeface="黑体" pitchFamily="2" charset="-122"/>
                </a:rPr>
                <a:t>IP </a:t>
              </a:r>
              <a:r>
                <a:rPr lang="zh-CN" altLang="en-US" sz="1800" b="1" dirty="0">
                  <a:solidFill>
                    <a:srgbClr val="000099"/>
                  </a:solidFill>
                  <a:latin typeface="+mn-lt"/>
                  <a:ea typeface="黑体" pitchFamily="2" charset="-122"/>
                </a:rPr>
                <a:t>复用</a:t>
              </a:r>
            </a:p>
          </p:txBody>
        </p:sp>
        <p:sp>
          <p:nvSpPr>
            <p:cNvPr id="9246" name="Line 28"/>
            <p:cNvSpPr>
              <a:spLocks noChangeShapeType="1"/>
            </p:cNvSpPr>
            <p:nvPr/>
          </p:nvSpPr>
          <p:spPr bwMode="auto">
            <a:xfrm flipH="1">
              <a:off x="3321137"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7" name="Line 29"/>
            <p:cNvSpPr>
              <a:spLocks noChangeShapeType="1"/>
            </p:cNvSpPr>
            <p:nvPr/>
          </p:nvSpPr>
          <p:spPr bwMode="auto">
            <a:xfrm flipH="1">
              <a:off x="3913931"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48" name="AutoShape 30"/>
            <p:cNvSpPr>
              <a:spLocks noChangeArrowheads="1"/>
            </p:cNvSpPr>
            <p:nvPr/>
          </p:nvSpPr>
          <p:spPr bwMode="auto">
            <a:xfrm>
              <a:off x="2982397"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sz="1800" b="1">
                  <a:solidFill>
                    <a:srgbClr val="000099"/>
                  </a:solidFill>
                  <a:latin typeface="+mn-lt"/>
                  <a:ea typeface="黑体" pitchFamily="2" charset="-122"/>
                </a:rPr>
                <a:t>UDP </a:t>
              </a:r>
              <a:r>
                <a:rPr lang="zh-CN" altLang="en-US" sz="1800" b="1">
                  <a:solidFill>
                    <a:srgbClr val="000099"/>
                  </a:solidFill>
                  <a:latin typeface="+mn-lt"/>
                  <a:ea typeface="黑体" pitchFamily="2" charset="-122"/>
                </a:rPr>
                <a:t>复用</a:t>
              </a:r>
            </a:p>
          </p:txBody>
        </p:sp>
        <p:sp>
          <p:nvSpPr>
            <p:cNvPr id="9249" name="Text Box 31"/>
            <p:cNvSpPr txBox="1">
              <a:spLocks noChangeArrowheads="1"/>
            </p:cNvSpPr>
            <p:nvPr/>
          </p:nvSpPr>
          <p:spPr bwMode="auto">
            <a:xfrm>
              <a:off x="2925941" y="204807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0" name="Rectangle 32"/>
            <p:cNvSpPr>
              <a:spLocks noChangeArrowheads="1"/>
            </p:cNvSpPr>
            <p:nvPr/>
          </p:nvSpPr>
          <p:spPr bwMode="auto">
            <a:xfrm>
              <a:off x="3236452"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1" name="Rectangle 33"/>
            <p:cNvSpPr>
              <a:spLocks noChangeArrowheads="1"/>
            </p:cNvSpPr>
            <p:nvPr/>
          </p:nvSpPr>
          <p:spPr bwMode="auto">
            <a:xfrm>
              <a:off x="3829246"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2" name="Rectangle 34"/>
            <p:cNvSpPr>
              <a:spLocks noChangeArrowheads="1"/>
            </p:cNvSpPr>
            <p:nvPr/>
          </p:nvSpPr>
          <p:spPr bwMode="auto">
            <a:xfrm>
              <a:off x="4422041"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3" name="Line 35"/>
            <p:cNvSpPr>
              <a:spLocks noChangeShapeType="1"/>
            </p:cNvSpPr>
            <p:nvPr/>
          </p:nvSpPr>
          <p:spPr bwMode="auto">
            <a:xfrm flipH="1">
              <a:off x="4506726"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4" name="Text Box 36"/>
            <p:cNvSpPr txBox="1">
              <a:spLocks noChangeArrowheads="1"/>
            </p:cNvSpPr>
            <p:nvPr/>
          </p:nvSpPr>
          <p:spPr bwMode="auto">
            <a:xfrm>
              <a:off x="3527556" y="204807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5" name="Text Box 37"/>
            <p:cNvSpPr txBox="1">
              <a:spLocks noChangeArrowheads="1"/>
            </p:cNvSpPr>
            <p:nvPr/>
          </p:nvSpPr>
          <p:spPr bwMode="auto">
            <a:xfrm>
              <a:off x="4115058" y="204807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56" name="Rectangle 38"/>
            <p:cNvSpPr>
              <a:spLocks noChangeArrowheads="1"/>
            </p:cNvSpPr>
            <p:nvPr/>
          </p:nvSpPr>
          <p:spPr bwMode="auto">
            <a:xfrm>
              <a:off x="5640798" y="1971035"/>
              <a:ext cx="4149561" cy="1309679"/>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7" name="Line 39"/>
            <p:cNvSpPr>
              <a:spLocks noChangeShapeType="1"/>
            </p:cNvSpPr>
            <p:nvPr/>
          </p:nvSpPr>
          <p:spPr bwMode="auto">
            <a:xfrm flipH="1" flipV="1">
              <a:off x="6035995"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8" name="Line 40"/>
            <p:cNvSpPr>
              <a:spLocks noChangeShapeType="1"/>
            </p:cNvSpPr>
            <p:nvPr/>
          </p:nvSpPr>
          <p:spPr bwMode="auto">
            <a:xfrm flipH="1" flipV="1">
              <a:off x="6628789"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59" name="Text Box 41"/>
            <p:cNvSpPr txBox="1">
              <a:spLocks noChangeArrowheads="1"/>
            </p:cNvSpPr>
            <p:nvPr/>
          </p:nvSpPr>
          <p:spPr bwMode="auto">
            <a:xfrm>
              <a:off x="5991888" y="4261368"/>
              <a:ext cx="140358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报文段</a:t>
              </a:r>
            </a:p>
          </p:txBody>
        </p:sp>
        <p:sp>
          <p:nvSpPr>
            <p:cNvPr id="9260" name="Text Box 42"/>
            <p:cNvSpPr txBox="1">
              <a:spLocks noChangeArrowheads="1"/>
            </p:cNvSpPr>
            <p:nvPr/>
          </p:nvSpPr>
          <p:spPr bwMode="auto">
            <a:xfrm>
              <a:off x="8034911" y="4142598"/>
              <a:ext cx="1346137" cy="590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lnSpc>
                  <a:spcPct val="90000"/>
                </a:lnSpc>
              </a:pPr>
              <a:r>
                <a:rPr lang="en-US" altLang="zh-CN" sz="1800">
                  <a:solidFill>
                    <a:srgbClr val="000099"/>
                  </a:solidFill>
                  <a:latin typeface="+mn-lt"/>
                  <a:ea typeface="黑体" pitchFamily="2" charset="-122"/>
                </a:rPr>
                <a:t>UDP</a:t>
              </a:r>
            </a:p>
            <a:p>
              <a:pPr eaLnBrk="1" hangingPunct="1">
                <a:lnSpc>
                  <a:spcPct val="90000"/>
                </a:lnSpc>
              </a:pPr>
              <a:r>
                <a:rPr lang="zh-CN" altLang="en-US" sz="1800">
                  <a:solidFill>
                    <a:srgbClr val="000099"/>
                  </a:solidFill>
                  <a:latin typeface="+mn-lt"/>
                  <a:ea typeface="黑体" pitchFamily="2" charset="-122"/>
                </a:rPr>
                <a:t>用户数据报</a:t>
              </a:r>
            </a:p>
          </p:txBody>
        </p:sp>
        <p:sp>
          <p:nvSpPr>
            <p:cNvPr id="9261" name="AutoShape 43"/>
            <p:cNvSpPr>
              <a:spLocks noChangeArrowheads="1"/>
            </p:cNvSpPr>
            <p:nvPr/>
          </p:nvSpPr>
          <p:spPr bwMode="auto">
            <a:xfrm>
              <a:off x="5697255" y="329355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2" name="Text Box 44"/>
            <p:cNvSpPr txBox="1">
              <a:spLocks noChangeArrowheads="1"/>
            </p:cNvSpPr>
            <p:nvPr/>
          </p:nvSpPr>
          <p:spPr bwMode="auto">
            <a:xfrm>
              <a:off x="5640798" y="204807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63" name="Rectangle 45"/>
            <p:cNvSpPr>
              <a:spLocks noChangeArrowheads="1"/>
            </p:cNvSpPr>
            <p:nvPr/>
          </p:nvSpPr>
          <p:spPr bwMode="auto">
            <a:xfrm>
              <a:off x="5951310"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4" name="Rectangle 46"/>
            <p:cNvSpPr>
              <a:spLocks noChangeArrowheads="1"/>
            </p:cNvSpPr>
            <p:nvPr/>
          </p:nvSpPr>
          <p:spPr bwMode="auto">
            <a:xfrm>
              <a:off x="6544104"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5" name="Rectangle 47"/>
            <p:cNvSpPr>
              <a:spLocks noChangeArrowheads="1"/>
            </p:cNvSpPr>
            <p:nvPr/>
          </p:nvSpPr>
          <p:spPr bwMode="auto">
            <a:xfrm>
              <a:off x="7136898" y="321651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6" name="Line 48"/>
            <p:cNvSpPr>
              <a:spLocks noChangeShapeType="1"/>
            </p:cNvSpPr>
            <p:nvPr/>
          </p:nvSpPr>
          <p:spPr bwMode="auto">
            <a:xfrm flipH="1" flipV="1">
              <a:off x="7221583" y="283131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67" name="Text Box 49"/>
            <p:cNvSpPr txBox="1">
              <a:spLocks noChangeArrowheads="1"/>
            </p:cNvSpPr>
            <p:nvPr/>
          </p:nvSpPr>
          <p:spPr bwMode="auto">
            <a:xfrm>
              <a:off x="6242414" y="204807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68" name="Text Box 50"/>
            <p:cNvSpPr txBox="1">
              <a:spLocks noChangeArrowheads="1"/>
            </p:cNvSpPr>
            <p:nvPr/>
          </p:nvSpPr>
          <p:spPr bwMode="auto">
            <a:xfrm>
              <a:off x="6829916" y="204807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grpSp>
          <p:nvGrpSpPr>
            <p:cNvPr id="9269" name="Group 51"/>
            <p:cNvGrpSpPr>
              <a:grpSpLocks/>
            </p:cNvGrpSpPr>
            <p:nvPr/>
          </p:nvGrpSpPr>
          <p:grpSpPr bwMode="auto">
            <a:xfrm>
              <a:off x="1575922" y="3974073"/>
              <a:ext cx="7169989" cy="702989"/>
              <a:chOff x="912" y="1920"/>
              <a:chExt cx="4064" cy="398"/>
            </a:xfrm>
          </p:grpSpPr>
          <p:sp>
            <p:nvSpPr>
              <p:cNvPr id="9296" name="Line 52"/>
              <p:cNvSpPr>
                <a:spLocks noChangeShapeType="1"/>
              </p:cNvSpPr>
              <p:nvPr/>
            </p:nvSpPr>
            <p:spPr bwMode="auto">
              <a:xfrm>
                <a:off x="912" y="1920"/>
                <a:ext cx="0" cy="384"/>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7" name="Line 53"/>
              <p:cNvSpPr>
                <a:spLocks noChangeShapeType="1"/>
              </p:cNvSpPr>
              <p:nvPr/>
            </p:nvSpPr>
            <p:spPr bwMode="auto">
              <a:xfrm>
                <a:off x="2112" y="1928"/>
                <a:ext cx="0" cy="382"/>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8" name="Line 54"/>
              <p:cNvSpPr>
                <a:spLocks noChangeShapeType="1"/>
              </p:cNvSpPr>
              <p:nvPr/>
            </p:nvSpPr>
            <p:spPr bwMode="auto">
              <a:xfrm flipV="1">
                <a:off x="3776" y="1928"/>
                <a:ext cx="0" cy="384"/>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99" name="Line 55"/>
              <p:cNvSpPr>
                <a:spLocks noChangeShapeType="1"/>
              </p:cNvSpPr>
              <p:nvPr/>
            </p:nvSpPr>
            <p:spPr bwMode="auto">
              <a:xfrm flipV="1">
                <a:off x="4976" y="1936"/>
                <a:ext cx="0" cy="382"/>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9270" name="Line 56"/>
            <p:cNvSpPr>
              <a:spLocks noChangeShapeType="1"/>
            </p:cNvSpPr>
            <p:nvPr/>
          </p:nvSpPr>
          <p:spPr bwMode="auto">
            <a:xfrm flipH="1" flipV="1">
              <a:off x="8153117"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1" name="Line 57"/>
            <p:cNvSpPr>
              <a:spLocks noChangeShapeType="1"/>
            </p:cNvSpPr>
            <p:nvPr/>
          </p:nvSpPr>
          <p:spPr bwMode="auto">
            <a:xfrm flipH="1" flipV="1">
              <a:off x="8745912"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2" name="AutoShape 58"/>
            <p:cNvSpPr>
              <a:spLocks noChangeArrowheads="1"/>
            </p:cNvSpPr>
            <p:nvPr/>
          </p:nvSpPr>
          <p:spPr bwMode="auto">
            <a:xfrm>
              <a:off x="7814378" y="3306394"/>
              <a:ext cx="1863068" cy="693359"/>
            </a:xfrm>
            <a:custGeom>
              <a:avLst/>
              <a:gdLst>
                <a:gd name="T0" fmla="*/ 1005 w 21600"/>
                <a:gd name="T1" fmla="*/ 216 h 21600"/>
                <a:gd name="T2" fmla="*/ 528 w 21600"/>
                <a:gd name="T3" fmla="*/ 432 h 21600"/>
                <a:gd name="T4" fmla="*/ 51 w 21600"/>
                <a:gd name="T5" fmla="*/ 216 h 21600"/>
                <a:gd name="T6" fmla="*/ 528 w 21600"/>
                <a:gd name="T7" fmla="*/ 0 h 21600"/>
                <a:gd name="T8" fmla="*/ 0 60000 65536"/>
                <a:gd name="T9" fmla="*/ 0 60000 65536"/>
                <a:gd name="T10" fmla="*/ 0 60000 65536"/>
                <a:gd name="T11" fmla="*/ 0 60000 65536"/>
                <a:gd name="T12" fmla="*/ 2843 w 21600"/>
                <a:gd name="T13" fmla="*/ 2850 h 21600"/>
                <a:gd name="T14" fmla="*/ 18757 w 21600"/>
                <a:gd name="T15" fmla="*/ 18750 h 21600"/>
              </a:gdLst>
              <a:ahLst/>
              <a:cxnLst>
                <a:cxn ang="T8">
                  <a:pos x="T0" y="T1"/>
                </a:cxn>
                <a:cxn ang="T9">
                  <a:pos x="T2" y="T3"/>
                </a:cxn>
                <a:cxn ang="T10">
                  <a:pos x="T4" y="T5"/>
                </a:cxn>
                <a:cxn ang="T11">
                  <a:pos x="T6" y="T7"/>
                </a:cxn>
              </a:cxnLst>
              <a:rect l="T12" t="T13" r="T14" b="T15"/>
              <a:pathLst>
                <a:path w="21600" h="21600">
                  <a:moveTo>
                    <a:pt x="0" y="0"/>
                  </a:moveTo>
                  <a:lnTo>
                    <a:pt x="2074" y="21600"/>
                  </a:lnTo>
                  <a:lnTo>
                    <a:pt x="19526" y="21600"/>
                  </a:lnTo>
                  <a:lnTo>
                    <a:pt x="21600" y="0"/>
                  </a:lnTo>
                  <a:lnTo>
                    <a:pt x="0" y="0"/>
                  </a:lnTo>
                  <a:close/>
                </a:path>
              </a:pathLst>
            </a:cu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3" name="Text Box 59"/>
            <p:cNvSpPr txBox="1">
              <a:spLocks noChangeArrowheads="1"/>
            </p:cNvSpPr>
            <p:nvPr/>
          </p:nvSpPr>
          <p:spPr bwMode="auto">
            <a:xfrm>
              <a:off x="7757921" y="206091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74" name="Rectangle 60"/>
            <p:cNvSpPr>
              <a:spLocks noChangeArrowheads="1"/>
            </p:cNvSpPr>
            <p:nvPr/>
          </p:nvSpPr>
          <p:spPr bwMode="auto">
            <a:xfrm>
              <a:off x="8068433"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5" name="Rectangle 61"/>
            <p:cNvSpPr>
              <a:spLocks noChangeArrowheads="1"/>
            </p:cNvSpPr>
            <p:nvPr/>
          </p:nvSpPr>
          <p:spPr bwMode="auto">
            <a:xfrm>
              <a:off x="8661227"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6" name="Rectangle 62"/>
            <p:cNvSpPr>
              <a:spLocks noChangeArrowheads="1"/>
            </p:cNvSpPr>
            <p:nvPr/>
          </p:nvSpPr>
          <p:spPr bwMode="auto">
            <a:xfrm>
              <a:off x="9254021" y="3229354"/>
              <a:ext cx="169370" cy="15408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7" name="Line 63"/>
            <p:cNvSpPr>
              <a:spLocks noChangeShapeType="1"/>
            </p:cNvSpPr>
            <p:nvPr/>
          </p:nvSpPr>
          <p:spPr bwMode="auto">
            <a:xfrm flipH="1" flipV="1">
              <a:off x="9338706" y="2844155"/>
              <a:ext cx="0" cy="385200"/>
            </a:xfrm>
            <a:prstGeom prst="line">
              <a:avLst/>
            </a:prstGeom>
            <a:noFill/>
            <a:ln w="28575">
              <a:solidFill>
                <a:srgbClr val="CC0000"/>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78" name="Text Box 64"/>
            <p:cNvSpPr txBox="1">
              <a:spLocks noChangeArrowheads="1"/>
            </p:cNvSpPr>
            <p:nvPr/>
          </p:nvSpPr>
          <p:spPr bwMode="auto">
            <a:xfrm>
              <a:off x="8359537" y="206091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79" name="Text Box 65"/>
            <p:cNvSpPr txBox="1">
              <a:spLocks noChangeArrowheads="1"/>
            </p:cNvSpPr>
            <p:nvPr/>
          </p:nvSpPr>
          <p:spPr bwMode="auto">
            <a:xfrm>
              <a:off x="8947038" y="2060915"/>
              <a:ext cx="723350" cy="10159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6000">
                  <a:solidFill>
                    <a:srgbClr val="000099"/>
                  </a:solidFill>
                  <a:latin typeface="+mn-lt"/>
                  <a:ea typeface="黑体" pitchFamily="2" charset="-122"/>
                  <a:sym typeface="Wingdings" pitchFamily="2" charset="2"/>
                </a:rPr>
                <a:t></a:t>
              </a:r>
              <a:endParaRPr lang="en-US" altLang="zh-CN" sz="6000">
                <a:solidFill>
                  <a:srgbClr val="000099"/>
                </a:solidFill>
                <a:latin typeface="+mn-lt"/>
                <a:ea typeface="黑体" pitchFamily="2" charset="-122"/>
              </a:endParaRPr>
            </a:p>
          </p:txBody>
        </p:sp>
        <p:sp>
          <p:nvSpPr>
            <p:cNvPr id="9280" name="Text Box 66"/>
            <p:cNvSpPr txBox="1">
              <a:spLocks noChangeArrowheads="1"/>
            </p:cNvSpPr>
            <p:nvPr/>
          </p:nvSpPr>
          <p:spPr bwMode="auto">
            <a:xfrm>
              <a:off x="6968974" y="1763991"/>
              <a:ext cx="14221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应用进程</a:t>
              </a:r>
            </a:p>
          </p:txBody>
        </p:sp>
        <p:sp>
          <p:nvSpPr>
            <p:cNvPr id="9281" name="Text Box 67"/>
            <p:cNvSpPr txBox="1">
              <a:spLocks noChangeArrowheads="1"/>
            </p:cNvSpPr>
            <p:nvPr/>
          </p:nvSpPr>
          <p:spPr bwMode="auto">
            <a:xfrm>
              <a:off x="7283333" y="2879464"/>
              <a:ext cx="802742" cy="462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端口</a:t>
              </a:r>
            </a:p>
          </p:txBody>
        </p:sp>
        <p:sp>
          <p:nvSpPr>
            <p:cNvPr id="9282" name="Text Box 68"/>
            <p:cNvSpPr txBox="1">
              <a:spLocks noChangeArrowheads="1"/>
            </p:cNvSpPr>
            <p:nvPr/>
          </p:nvSpPr>
          <p:spPr bwMode="auto">
            <a:xfrm>
              <a:off x="2463702" y="2866625"/>
              <a:ext cx="802742" cy="462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solidFill>
                    <a:srgbClr val="000099"/>
                  </a:solidFill>
                  <a:latin typeface="+mn-lt"/>
                  <a:ea typeface="黑体" pitchFamily="2" charset="-122"/>
                </a:rPr>
                <a:t>端口</a:t>
              </a:r>
            </a:p>
          </p:txBody>
        </p:sp>
        <p:sp>
          <p:nvSpPr>
            <p:cNvPr id="9283" name="Text Box 69"/>
            <p:cNvSpPr txBox="1">
              <a:spLocks noChangeArrowheads="1"/>
            </p:cNvSpPr>
            <p:nvPr/>
          </p:nvSpPr>
          <p:spPr bwMode="auto">
            <a:xfrm>
              <a:off x="6106565" y="3447634"/>
              <a:ext cx="117115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TCP </a:t>
              </a:r>
              <a:r>
                <a:rPr lang="zh-CN" altLang="en-US" sz="1800">
                  <a:solidFill>
                    <a:srgbClr val="000099"/>
                  </a:solidFill>
                  <a:latin typeface="+mn-lt"/>
                  <a:ea typeface="黑体" pitchFamily="2" charset="-122"/>
                </a:rPr>
                <a:t>分用</a:t>
              </a:r>
            </a:p>
          </p:txBody>
        </p:sp>
        <p:sp>
          <p:nvSpPr>
            <p:cNvPr id="9284" name="Text Box 70"/>
            <p:cNvSpPr txBox="1">
              <a:spLocks noChangeArrowheads="1"/>
            </p:cNvSpPr>
            <p:nvPr/>
          </p:nvSpPr>
          <p:spPr bwMode="auto">
            <a:xfrm>
              <a:off x="8237802" y="3434794"/>
              <a:ext cx="11968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UDP </a:t>
              </a:r>
              <a:r>
                <a:rPr lang="zh-CN" altLang="en-US" sz="1800">
                  <a:solidFill>
                    <a:srgbClr val="000099"/>
                  </a:solidFill>
                  <a:latin typeface="+mn-lt"/>
                  <a:ea typeface="黑体" pitchFamily="2" charset="-122"/>
                </a:rPr>
                <a:t>分用</a:t>
              </a:r>
            </a:p>
          </p:txBody>
        </p:sp>
        <p:sp>
          <p:nvSpPr>
            <p:cNvPr id="9285" name="Text Box 71"/>
            <p:cNvSpPr txBox="1">
              <a:spLocks noChangeArrowheads="1"/>
            </p:cNvSpPr>
            <p:nvPr/>
          </p:nvSpPr>
          <p:spPr bwMode="auto">
            <a:xfrm>
              <a:off x="7267454" y="4815093"/>
              <a:ext cx="92749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1800">
                  <a:solidFill>
                    <a:srgbClr val="000099"/>
                  </a:solidFill>
                  <a:latin typeface="+mn-lt"/>
                  <a:ea typeface="黑体" pitchFamily="2" charset="-122"/>
                </a:rPr>
                <a:t>IP </a:t>
              </a:r>
              <a:r>
                <a:rPr lang="zh-CN" altLang="en-US" sz="1800">
                  <a:solidFill>
                    <a:srgbClr val="000099"/>
                  </a:solidFill>
                  <a:latin typeface="+mn-lt"/>
                  <a:ea typeface="黑体" pitchFamily="2" charset="-122"/>
                </a:rPr>
                <a:t>分用</a:t>
              </a:r>
            </a:p>
          </p:txBody>
        </p:sp>
        <p:sp>
          <p:nvSpPr>
            <p:cNvPr id="9286" name="AutoShape 72"/>
            <p:cNvSpPr>
              <a:spLocks noChangeArrowheads="1"/>
            </p:cNvSpPr>
            <p:nvPr/>
          </p:nvSpPr>
          <p:spPr bwMode="auto">
            <a:xfrm>
              <a:off x="2728342" y="5360792"/>
              <a:ext cx="338740" cy="693359"/>
            </a:xfrm>
            <a:prstGeom prst="down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sp>
          <p:nvSpPr>
            <p:cNvPr id="9287" name="AutoShape 73"/>
            <p:cNvSpPr>
              <a:spLocks noChangeArrowheads="1"/>
            </p:cNvSpPr>
            <p:nvPr/>
          </p:nvSpPr>
          <p:spPr bwMode="auto">
            <a:xfrm flipV="1">
              <a:off x="7503866" y="5360792"/>
              <a:ext cx="338740" cy="693359"/>
            </a:xfrm>
            <a:prstGeom prst="down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黑体" pitchFamily="2" charset="-122"/>
              </a:endParaRPr>
            </a:p>
          </p:txBody>
        </p:sp>
        <p:grpSp>
          <p:nvGrpSpPr>
            <p:cNvPr id="9288" name="Group 74"/>
            <p:cNvGrpSpPr>
              <a:grpSpLocks/>
            </p:cNvGrpSpPr>
            <p:nvPr/>
          </p:nvGrpSpPr>
          <p:grpSpPr bwMode="auto">
            <a:xfrm>
              <a:off x="5579049" y="6054151"/>
              <a:ext cx="1803083" cy="489525"/>
              <a:chOff x="2736" y="3216"/>
              <a:chExt cx="864" cy="240"/>
            </a:xfrm>
          </p:grpSpPr>
          <p:sp>
            <p:nvSpPr>
              <p:cNvPr id="9294" name="AutoShape 75"/>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headEnd/>
                <a:tailE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flatTx/>
              </a:bodyPr>
              <a:lstStyle/>
              <a:p>
                <a:endParaRPr lang="zh-CN" altLang="en-US" b="1">
                  <a:solidFill>
                    <a:srgbClr val="000099"/>
                  </a:solidFill>
                  <a:latin typeface="+mn-lt"/>
                  <a:ea typeface="黑体" pitchFamily="2" charset="-122"/>
                </a:endParaRPr>
              </a:p>
            </p:txBody>
          </p:sp>
          <p:sp>
            <p:nvSpPr>
              <p:cNvPr id="9295" name="Rectangle 76"/>
              <p:cNvSpPr>
                <a:spLocks noChangeArrowheads="1"/>
              </p:cNvSpPr>
              <p:nvPr/>
            </p:nvSpPr>
            <p:spPr bwMode="auto">
              <a:xfrm>
                <a:off x="2736" y="3216"/>
                <a:ext cx="624" cy="240"/>
              </a:xfrm>
              <a:prstGeom prst="rect">
                <a:avLst/>
              </a:prstGeom>
              <a:solidFill>
                <a:srgbClr val="00FFFF"/>
              </a:solidFill>
              <a:ln w="9525">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flatTx/>
              </a:bodyPr>
              <a:lstStyle/>
              <a:p>
                <a:r>
                  <a:rPr lang="en-US" altLang="zh-CN" sz="1800" b="1" dirty="0">
                    <a:latin typeface="+mn-lt"/>
                    <a:ea typeface="黑体" pitchFamily="2" charset="-122"/>
                  </a:rPr>
                  <a:t>IP </a:t>
                </a:r>
                <a:r>
                  <a:rPr lang="zh-CN" altLang="en-US" sz="1800" b="1" dirty="0">
                    <a:latin typeface="+mn-lt"/>
                    <a:ea typeface="黑体" pitchFamily="2" charset="-122"/>
                  </a:rPr>
                  <a:t>数据报</a:t>
                </a:r>
              </a:p>
            </p:txBody>
          </p:sp>
        </p:grpSp>
        <p:grpSp>
          <p:nvGrpSpPr>
            <p:cNvPr id="9289" name="Group 77"/>
            <p:cNvGrpSpPr>
              <a:grpSpLocks/>
            </p:cNvGrpSpPr>
            <p:nvPr/>
          </p:nvGrpSpPr>
          <p:grpSpPr bwMode="auto">
            <a:xfrm>
              <a:off x="3428757" y="6054151"/>
              <a:ext cx="1803083" cy="489525"/>
              <a:chOff x="2736" y="3216"/>
              <a:chExt cx="864" cy="240"/>
            </a:xfrm>
          </p:grpSpPr>
          <p:sp>
            <p:nvSpPr>
              <p:cNvPr id="9292" name="AutoShape 78"/>
              <p:cNvSpPr>
                <a:spLocks noChangeArrowheads="1"/>
              </p:cNvSpPr>
              <p:nvPr/>
            </p:nvSpPr>
            <p:spPr bwMode="auto">
              <a:xfrm>
                <a:off x="3168" y="3216"/>
                <a:ext cx="432" cy="240"/>
              </a:xfrm>
              <a:custGeom>
                <a:avLst/>
                <a:gdLst>
                  <a:gd name="T0" fmla="*/ 324 w 21600"/>
                  <a:gd name="T1" fmla="*/ 0 h 21600"/>
                  <a:gd name="T2" fmla="*/ 0 w 21600"/>
                  <a:gd name="T3" fmla="*/ 120 h 21600"/>
                  <a:gd name="T4" fmla="*/ 324 w 21600"/>
                  <a:gd name="T5" fmla="*/ 240 h 21600"/>
                  <a:gd name="T6" fmla="*/ 432 w 21600"/>
                  <a:gd name="T7" fmla="*/ 120 h 21600"/>
                  <a:gd name="T8" fmla="*/ 17694720 60000 65536"/>
                  <a:gd name="T9" fmla="*/ 11796480 60000 65536"/>
                  <a:gd name="T10" fmla="*/ 5898240 60000 65536"/>
                  <a:gd name="T11" fmla="*/ 0 60000 65536"/>
                  <a:gd name="T12" fmla="*/ 340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FF"/>
              </a:solidFill>
              <a:ln w="9525">
                <a:round/>
                <a:headEnd/>
                <a:tailEnd/>
              </a:ln>
              <a:effectLst/>
              <a:scene3d>
                <a:camera prst="legacyObliqueTopLeft"/>
                <a:lightRig rig="legacyFlat3" dir="t"/>
              </a:scene3d>
              <a:sp3d extrusionH="125400" prstMaterial="legacyMatte">
                <a:bevelT w="13500" h="13500" prst="angle"/>
                <a:bevelB w="13500" h="13500" prst="angle"/>
                <a:extrusionClr>
                  <a:srgbClr val="00FFFF"/>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flatTx/>
              </a:bodyPr>
              <a:lstStyle/>
              <a:p>
                <a:endParaRPr lang="zh-CN" altLang="en-US" b="1">
                  <a:solidFill>
                    <a:srgbClr val="000099"/>
                  </a:solidFill>
                  <a:latin typeface="+mn-lt"/>
                  <a:ea typeface="黑体" pitchFamily="2" charset="-122"/>
                </a:endParaRPr>
              </a:p>
            </p:txBody>
          </p:sp>
          <p:sp>
            <p:nvSpPr>
              <p:cNvPr id="9293" name="Rectangle 79"/>
              <p:cNvSpPr>
                <a:spLocks noChangeArrowheads="1"/>
              </p:cNvSpPr>
              <p:nvPr/>
            </p:nvSpPr>
            <p:spPr bwMode="auto">
              <a:xfrm>
                <a:off x="2736" y="3216"/>
                <a:ext cx="624" cy="240"/>
              </a:xfrm>
              <a:prstGeom prst="rect">
                <a:avLst/>
              </a:prstGeom>
              <a:solidFill>
                <a:srgbClr val="00FFFF"/>
              </a:solidFill>
              <a:ln w="9525">
                <a:miter lim="800000"/>
                <a:headEnd/>
                <a:tailEnd/>
              </a:ln>
              <a:effectLst/>
              <a:scene3d>
                <a:camera prst="legacyObliqueTopLeft"/>
                <a:lightRig rig="legacyFlat3" dir="t"/>
              </a:scene3d>
              <a:sp3d extrusionH="125400" prstMaterial="legacyMatte">
                <a:bevelT w="13500" h="13500" prst="angle"/>
                <a:bevelB w="13500" h="13500" prst="angle"/>
                <a:extrusionClr>
                  <a:schemeClr val="bg1"/>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flatTx/>
              </a:bodyPr>
              <a:lstStyle/>
              <a:p>
                <a:r>
                  <a:rPr lang="en-US" altLang="zh-CN" sz="1800" b="1" dirty="0">
                    <a:latin typeface="+mn-lt"/>
                    <a:ea typeface="黑体" pitchFamily="2" charset="-122"/>
                  </a:rPr>
                  <a:t>IP </a:t>
                </a:r>
                <a:r>
                  <a:rPr lang="zh-CN" altLang="en-US" sz="1800" b="1" dirty="0">
                    <a:latin typeface="+mn-lt"/>
                    <a:ea typeface="黑体" pitchFamily="2" charset="-122"/>
                  </a:rPr>
                  <a:t>数据报</a:t>
                </a:r>
              </a:p>
            </p:txBody>
          </p:sp>
        </p:grpSp>
        <p:sp>
          <p:nvSpPr>
            <p:cNvPr id="9290" name="Text Box 80"/>
            <p:cNvSpPr txBox="1">
              <a:spLocks noChangeArrowheads="1"/>
            </p:cNvSpPr>
            <p:nvPr/>
          </p:nvSpPr>
          <p:spPr bwMode="auto">
            <a:xfrm>
              <a:off x="2314204" y="1327431"/>
              <a:ext cx="959762" cy="399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dirty="0">
                  <a:solidFill>
                    <a:srgbClr val="000099"/>
                  </a:solidFill>
                  <a:latin typeface="+mn-lt"/>
                  <a:ea typeface="黑体" pitchFamily="2" charset="-122"/>
                </a:rPr>
                <a:t>发送方</a:t>
              </a:r>
            </a:p>
          </p:txBody>
        </p:sp>
        <p:sp>
          <p:nvSpPr>
            <p:cNvPr id="9291" name="Text Box 81"/>
            <p:cNvSpPr txBox="1">
              <a:spLocks noChangeArrowheads="1"/>
            </p:cNvSpPr>
            <p:nvPr/>
          </p:nvSpPr>
          <p:spPr bwMode="auto">
            <a:xfrm>
              <a:off x="7125013" y="1301751"/>
              <a:ext cx="959762" cy="399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sz="2000">
                  <a:solidFill>
                    <a:srgbClr val="000099"/>
                  </a:solidFill>
                  <a:latin typeface="+mn-lt"/>
                  <a:ea typeface="黑体" pitchFamily="2" charset="-122"/>
                </a:rPr>
                <a:t>接收方</a:t>
              </a:r>
            </a:p>
          </p:txBody>
        </p:sp>
      </p:grpSp>
    </p:spTree>
    <p:extLst>
      <p:ext uri="{BB962C8B-B14F-4D97-AF65-F5344CB8AC3E}">
        <p14:creationId xmlns:p14="http://schemas.microsoft.com/office/powerpoint/2010/main" xmlns="" val="3051124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algn="ctr" eaLnBrk="1" hangingPunct="1"/>
            <a:r>
              <a:rPr lang="zh-CN" altLang="en-US" smtClean="0"/>
              <a:t>屏蔽作用</a:t>
            </a:r>
          </a:p>
        </p:txBody>
      </p:sp>
      <p:sp>
        <p:nvSpPr>
          <p:cNvPr id="10245" name="Rectangle 3"/>
          <p:cNvSpPr>
            <a:spLocks noGrp="1" noChangeArrowheads="1"/>
          </p:cNvSpPr>
          <p:nvPr>
            <p:ph idx="1"/>
          </p:nvPr>
        </p:nvSpPr>
        <p:spPr/>
        <p:txBody>
          <a:bodyPr/>
          <a:lstStyle/>
          <a:p>
            <a:pPr eaLnBrk="1" hangingPunct="1">
              <a:lnSpc>
                <a:spcPct val="110000"/>
              </a:lnSpc>
            </a:pPr>
            <a:r>
              <a:rPr lang="zh-CN" altLang="en-US" sz="3200" dirty="0" smtClean="0"/>
              <a:t>运输层向高层用户</a:t>
            </a:r>
            <a:r>
              <a:rPr lang="zh-CN" altLang="en-US" sz="3200" dirty="0" smtClean="0">
                <a:solidFill>
                  <a:srgbClr val="FF0000"/>
                </a:solidFill>
              </a:rPr>
              <a:t>屏蔽</a:t>
            </a:r>
            <a:r>
              <a:rPr lang="zh-CN" altLang="en-US" sz="3200" dirty="0" smtClean="0"/>
              <a:t>了下面网络核心的细节（如网络拓扑、所采用的路由选择协议等），它使应用进程看见的就是好像在两个运输层实体之间有一条</a:t>
            </a:r>
            <a:r>
              <a:rPr lang="zh-CN" altLang="en-US" sz="3200" dirty="0" smtClean="0">
                <a:solidFill>
                  <a:srgbClr val="FF0000"/>
                </a:solidFill>
              </a:rPr>
              <a:t>端到端的逻辑通信</a:t>
            </a:r>
            <a:r>
              <a:rPr lang="zh-CN" altLang="en-US" dirty="0">
                <a:solidFill>
                  <a:srgbClr val="FF0000"/>
                </a:solidFill>
              </a:rPr>
              <a:t>信道。</a:t>
            </a:r>
          </a:p>
        </p:txBody>
      </p:sp>
      <p:grpSp>
        <p:nvGrpSpPr>
          <p:cNvPr id="10246" name="Group 12"/>
          <p:cNvGrpSpPr>
            <a:grpSpLocks/>
          </p:cNvGrpSpPr>
          <p:nvPr/>
        </p:nvGrpSpPr>
        <p:grpSpPr bwMode="auto">
          <a:xfrm>
            <a:off x="1733550" y="3720554"/>
            <a:ext cx="6604000" cy="2444750"/>
            <a:chOff x="864" y="2352"/>
            <a:chExt cx="3840" cy="1540"/>
          </a:xfrm>
        </p:grpSpPr>
        <p:graphicFrame>
          <p:nvGraphicFramePr>
            <p:cNvPr id="10247" name="Object 4"/>
            <p:cNvGraphicFramePr>
              <a:graphicFrameLocks noChangeAspect="1"/>
            </p:cNvGraphicFramePr>
            <p:nvPr/>
          </p:nvGraphicFramePr>
          <p:xfrm>
            <a:off x="1536" y="2496"/>
            <a:ext cx="2448" cy="1396"/>
          </p:xfrm>
          <a:graphic>
            <a:graphicData uri="http://schemas.openxmlformats.org/presentationml/2006/ole">
              <p:oleObj spid="_x0000_s4105" name="Visio" r:id="rId4" imgW="1689885" imgH="964337" progId="">
                <p:embed/>
              </p:oleObj>
            </a:graphicData>
          </a:graphic>
        </p:graphicFrame>
        <p:sp>
          <p:nvSpPr>
            <p:cNvPr id="10248" name="Text Box 6"/>
            <p:cNvSpPr txBox="1">
              <a:spLocks noChangeArrowheads="1"/>
            </p:cNvSpPr>
            <p:nvPr/>
          </p:nvSpPr>
          <p:spPr bwMode="auto">
            <a:xfrm>
              <a:off x="2382" y="3168"/>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t>互联网</a:t>
              </a:r>
              <a:endParaRPr lang="en-US" altLang="zh-CN" dirty="0"/>
            </a:p>
          </p:txBody>
        </p:sp>
        <p:sp>
          <p:nvSpPr>
            <p:cNvPr id="10249" name="Oval 8"/>
            <p:cNvSpPr>
              <a:spLocks noChangeArrowheads="1"/>
            </p:cNvSpPr>
            <p:nvPr/>
          </p:nvSpPr>
          <p:spPr bwMode="auto">
            <a:xfrm>
              <a:off x="864" y="2352"/>
              <a:ext cx="528"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sz="2400" b="1">
                  <a:solidFill>
                    <a:srgbClr val="000099"/>
                  </a:solidFill>
                  <a:latin typeface="+mn-lt"/>
                  <a:ea typeface="黑体" pitchFamily="2" charset="-122"/>
                </a:rPr>
                <a:t>AP</a:t>
              </a:r>
            </a:p>
          </p:txBody>
        </p:sp>
        <p:sp>
          <p:nvSpPr>
            <p:cNvPr id="10250" name="Oval 9"/>
            <p:cNvSpPr>
              <a:spLocks noChangeArrowheads="1"/>
            </p:cNvSpPr>
            <p:nvPr/>
          </p:nvSpPr>
          <p:spPr bwMode="auto">
            <a:xfrm>
              <a:off x="4176" y="2352"/>
              <a:ext cx="528"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zh-CN" sz="2400" b="1">
                  <a:solidFill>
                    <a:srgbClr val="000099"/>
                  </a:solidFill>
                  <a:latin typeface="+mn-lt"/>
                  <a:ea typeface="黑体" pitchFamily="2" charset="-122"/>
                </a:rPr>
                <a:t>AP</a:t>
              </a:r>
            </a:p>
          </p:txBody>
        </p:sp>
        <p:sp>
          <p:nvSpPr>
            <p:cNvPr id="10251" name="Freeform 10"/>
            <p:cNvSpPr>
              <a:spLocks/>
            </p:cNvSpPr>
            <p:nvPr/>
          </p:nvSpPr>
          <p:spPr bwMode="auto">
            <a:xfrm>
              <a:off x="1296" y="2592"/>
              <a:ext cx="2928" cy="429"/>
            </a:xfrm>
            <a:custGeom>
              <a:avLst/>
              <a:gdLst>
                <a:gd name="T0" fmla="*/ 0 w 2928"/>
                <a:gd name="T1" fmla="*/ 48 h 429"/>
                <a:gd name="T2" fmla="*/ 748 w 2928"/>
                <a:gd name="T3" fmla="*/ 381 h 429"/>
                <a:gd name="T4" fmla="*/ 2208 w 2928"/>
                <a:gd name="T5" fmla="*/ 336 h 429"/>
                <a:gd name="T6" fmla="*/ 2928 w 2928"/>
                <a:gd name="T7" fmla="*/ 0 h 4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8" h="429">
                  <a:moveTo>
                    <a:pt x="0" y="48"/>
                  </a:moveTo>
                  <a:cubicBezTo>
                    <a:pt x="125" y="103"/>
                    <a:pt x="380" y="333"/>
                    <a:pt x="748" y="381"/>
                  </a:cubicBezTo>
                  <a:cubicBezTo>
                    <a:pt x="1116" y="429"/>
                    <a:pt x="1845" y="399"/>
                    <a:pt x="2208" y="336"/>
                  </a:cubicBezTo>
                  <a:cubicBezTo>
                    <a:pt x="2571" y="273"/>
                    <a:pt x="2808" y="56"/>
                    <a:pt x="2928" y="0"/>
                  </a:cubicBezTo>
                </a:path>
              </a:pathLst>
            </a:custGeom>
            <a:noFill/>
            <a:ln w="5715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0252" name="Text Box 11"/>
            <p:cNvSpPr txBox="1">
              <a:spLocks noChangeArrowheads="1"/>
            </p:cNvSpPr>
            <p:nvPr/>
          </p:nvSpPr>
          <p:spPr bwMode="auto">
            <a:xfrm>
              <a:off x="2112" y="2688"/>
              <a:ext cx="118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t>逻辑通信信道</a:t>
              </a:r>
            </a:p>
          </p:txBody>
        </p:sp>
      </p:grpSp>
    </p:spTree>
    <p:extLst>
      <p:ext uri="{BB962C8B-B14F-4D97-AF65-F5344CB8AC3E}">
        <p14:creationId xmlns:p14="http://schemas.microsoft.com/office/powerpoint/2010/main" xmlns="" val="1490898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lgn="ctr"/>
            <a:r>
              <a:rPr lang="zh-CN" altLang="en-US" dirty="0"/>
              <a:t>两种不同的运输协议</a:t>
            </a:r>
          </a:p>
        </p:txBody>
      </p:sp>
      <p:sp>
        <p:nvSpPr>
          <p:cNvPr id="668675" name="Rectangle 3"/>
          <p:cNvSpPr>
            <a:spLocks noGrp="1" noChangeArrowheads="1"/>
          </p:cNvSpPr>
          <p:nvPr>
            <p:ph idx="1"/>
          </p:nvPr>
        </p:nvSpPr>
        <p:spPr/>
        <p:txBody>
          <a:bodyPr/>
          <a:lstStyle/>
          <a:p>
            <a:r>
              <a:rPr lang="zh-CN" altLang="zh-CN" dirty="0"/>
              <a:t>但这条逻辑通信信道对上层的表现却因运输层使用的不同协议而有很大的差别。</a:t>
            </a:r>
            <a:endParaRPr lang="en-US" altLang="zh-CN" dirty="0" smtClean="0"/>
          </a:p>
          <a:p>
            <a:r>
              <a:rPr lang="zh-CN" altLang="en-US" dirty="0" smtClean="0"/>
              <a:t>当</a:t>
            </a:r>
            <a:r>
              <a:rPr lang="zh-CN" altLang="en-US" dirty="0"/>
              <a:t>运输层采用面向连接的 </a:t>
            </a:r>
            <a:r>
              <a:rPr lang="en-US" altLang="zh-CN" dirty="0">
                <a:solidFill>
                  <a:srgbClr val="FF0000"/>
                </a:solidFill>
              </a:rPr>
              <a:t>TCP</a:t>
            </a:r>
            <a:r>
              <a:rPr lang="en-US" altLang="zh-CN" dirty="0"/>
              <a:t> </a:t>
            </a:r>
            <a:r>
              <a:rPr lang="zh-CN" altLang="en-US" dirty="0"/>
              <a:t>协议时，尽管下面的网络是不可靠的（只提供尽最大努力服务），但这种逻辑通信信道就相当于一条</a:t>
            </a:r>
            <a:r>
              <a:rPr lang="zh-CN" altLang="en-US" dirty="0">
                <a:solidFill>
                  <a:srgbClr val="FF0000"/>
                </a:solidFill>
              </a:rPr>
              <a:t>全双工的可靠信道。</a:t>
            </a:r>
          </a:p>
          <a:p>
            <a:r>
              <a:rPr lang="zh-CN" altLang="en-US" dirty="0"/>
              <a:t>当运输层采用无连接的 </a:t>
            </a:r>
            <a:r>
              <a:rPr lang="en-US" altLang="zh-CN" dirty="0">
                <a:solidFill>
                  <a:srgbClr val="FF0000"/>
                </a:solidFill>
              </a:rPr>
              <a:t>UDP</a:t>
            </a:r>
            <a:r>
              <a:rPr lang="en-US" altLang="zh-CN" b="1" dirty="0"/>
              <a:t> </a:t>
            </a:r>
            <a:r>
              <a:rPr lang="zh-CN" altLang="en-US" dirty="0"/>
              <a:t>协议时，这种逻辑通信信道是一条</a:t>
            </a:r>
            <a:r>
              <a:rPr lang="zh-CN" altLang="en-US" dirty="0">
                <a:solidFill>
                  <a:srgbClr val="FF0000"/>
                </a:solidFill>
              </a:rPr>
              <a:t>不可靠信道。 </a:t>
            </a:r>
          </a:p>
        </p:txBody>
      </p:sp>
    </p:spTree>
    <p:extLst>
      <p:ext uri="{BB962C8B-B14F-4D97-AF65-F5344CB8AC3E}">
        <p14:creationId xmlns:p14="http://schemas.microsoft.com/office/powerpoint/2010/main" xmlns="" val="3228063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algn="ctr" eaLnBrk="1" hangingPunct="1"/>
            <a:r>
              <a:rPr lang="zh-CN" altLang="en-US" dirty="0" smtClean="0"/>
              <a:t>可靠信道与不可靠信道</a:t>
            </a:r>
          </a:p>
        </p:txBody>
      </p:sp>
      <p:sp>
        <p:nvSpPr>
          <p:cNvPr id="60" name="Rectangle 5"/>
          <p:cNvSpPr>
            <a:spLocks noChangeArrowheads="1"/>
          </p:cNvSpPr>
          <p:nvPr/>
        </p:nvSpPr>
        <p:spPr bwMode="auto">
          <a:xfrm>
            <a:off x="416496" y="3240113"/>
            <a:ext cx="9289032" cy="2573337"/>
          </a:xfrm>
          <a:prstGeom prst="rect">
            <a:avLst/>
          </a:prstGeom>
          <a:solidFill>
            <a:srgbClr val="FFFF66"/>
          </a:soli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AutoShape 6"/>
          <p:cNvSpPr>
            <a:spLocks noChangeArrowheads="1"/>
          </p:cNvSpPr>
          <p:nvPr/>
        </p:nvSpPr>
        <p:spPr bwMode="auto">
          <a:xfrm>
            <a:off x="8893745" y="1364580"/>
            <a:ext cx="739775" cy="677863"/>
          </a:xfrm>
          <a:prstGeom prst="cloudCallout">
            <a:avLst>
              <a:gd name="adj1" fmla="val -45565"/>
              <a:gd name="adj2" fmla="val 111593"/>
            </a:avLst>
          </a:prstGeom>
          <a:solidFill>
            <a:srgbClr val="FF66FF"/>
          </a:solidFill>
          <a:ln w="9525">
            <a:solidFill>
              <a:srgbClr val="000000"/>
            </a:solidFill>
            <a:round/>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3200" b="0" i="0" u="none" strike="noStrike" kern="0" cap="none" spc="0" normalizeH="0" baseline="0" noProof="0">
              <a:ln>
                <a:noFill/>
              </a:ln>
              <a:solidFill>
                <a:sysClr val="windowText" lastClr="000000"/>
              </a:solidFill>
              <a:effectLst/>
              <a:uLnTx/>
              <a:uFillTx/>
              <a:ea typeface="黑体" pitchFamily="2" charset="-122"/>
            </a:endParaRPr>
          </a:p>
        </p:txBody>
      </p:sp>
      <p:sp>
        <p:nvSpPr>
          <p:cNvPr id="62" name="Text Box 7"/>
          <p:cNvSpPr txBox="1">
            <a:spLocks noChangeArrowheads="1"/>
          </p:cNvSpPr>
          <p:nvPr/>
        </p:nvSpPr>
        <p:spPr bwMode="auto">
          <a:xfrm>
            <a:off x="8993758" y="1340768"/>
            <a:ext cx="3889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4000" b="1" i="0" u="none" strike="noStrike" kern="0" cap="none" spc="0" normalizeH="0" baseline="0" noProof="0" dirty="0">
                <a:ln>
                  <a:noFill/>
                </a:ln>
                <a:solidFill>
                  <a:srgbClr val="1C1C1C"/>
                </a:solidFill>
                <a:effectLst/>
                <a:uLnTx/>
                <a:uFillTx/>
                <a:latin typeface="Tahoma" pitchFamily="34" charset="0"/>
                <a:ea typeface="黑体" pitchFamily="2" charset="-122"/>
              </a:rPr>
              <a:t>？</a:t>
            </a:r>
          </a:p>
        </p:txBody>
      </p:sp>
      <p:sp>
        <p:nvSpPr>
          <p:cNvPr id="63" name="Line 8"/>
          <p:cNvSpPr>
            <a:spLocks noChangeShapeType="1"/>
          </p:cNvSpPr>
          <p:nvPr/>
        </p:nvSpPr>
        <p:spPr bwMode="auto">
          <a:xfrm>
            <a:off x="776536" y="3257575"/>
            <a:ext cx="4190305" cy="0"/>
          </a:xfrm>
          <a:prstGeom prst="line">
            <a:avLst/>
          </a:prstGeom>
          <a:noFill/>
          <a:ln w="38100">
            <a:solidFill>
              <a:srgbClr val="C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Text Box 9"/>
          <p:cNvSpPr txBox="1">
            <a:spLocks noChangeArrowheads="1"/>
          </p:cNvSpPr>
          <p:nvPr/>
        </p:nvSpPr>
        <p:spPr bwMode="auto">
          <a:xfrm>
            <a:off x="416496" y="1796623"/>
            <a:ext cx="494046"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ea typeface="黑体" pitchFamily="2" charset="-122"/>
              </a:rPr>
              <a:t>应</a:t>
            </a:r>
          </a:p>
          <a:p>
            <a:pPr algn="l" eaLnBrk="1" hangingPunct="1"/>
            <a:r>
              <a:rPr lang="zh-CN" altLang="en-US" dirty="0">
                <a:ea typeface="黑体" pitchFamily="2" charset="-122"/>
              </a:rPr>
              <a:t>用</a:t>
            </a:r>
          </a:p>
          <a:p>
            <a:pPr algn="l" eaLnBrk="1" hangingPunct="1"/>
            <a:r>
              <a:rPr lang="zh-CN" altLang="en-US" dirty="0">
                <a:ea typeface="黑体" pitchFamily="2" charset="-122"/>
              </a:rPr>
              <a:t>层</a:t>
            </a:r>
          </a:p>
        </p:txBody>
      </p:sp>
      <p:sp>
        <p:nvSpPr>
          <p:cNvPr id="65" name="Text Box 10"/>
          <p:cNvSpPr txBox="1">
            <a:spLocks noChangeArrowheads="1"/>
          </p:cNvSpPr>
          <p:nvPr/>
        </p:nvSpPr>
        <p:spPr bwMode="auto">
          <a:xfrm>
            <a:off x="430783" y="3852888"/>
            <a:ext cx="494046"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CC"/>
                </a:solidFill>
                <a:effectLst/>
                <a:uLnTx/>
                <a:uFillTx/>
                <a:latin typeface="Tahoma" pitchFamily="34" charset="0"/>
                <a:ea typeface="黑体" pitchFamily="2" charset="-122"/>
              </a:rPr>
              <a:t>运</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CC"/>
                </a:solidFill>
                <a:effectLst/>
                <a:uLnTx/>
                <a:uFillTx/>
                <a:latin typeface="Tahoma" pitchFamily="34" charset="0"/>
                <a:ea typeface="黑体" pitchFamily="2" charset="-122"/>
              </a:rPr>
              <a:t>输</a:t>
            </a:r>
          </a:p>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0000CC"/>
                </a:solidFill>
                <a:effectLst/>
                <a:uLnTx/>
                <a:uFillTx/>
                <a:latin typeface="Tahoma" pitchFamily="34" charset="0"/>
                <a:ea typeface="黑体" pitchFamily="2" charset="-122"/>
              </a:rPr>
              <a:t>层</a:t>
            </a:r>
          </a:p>
        </p:txBody>
      </p:sp>
      <p:sp>
        <p:nvSpPr>
          <p:cNvPr id="68" name="Text Box 13"/>
          <p:cNvSpPr txBox="1">
            <a:spLocks noChangeArrowheads="1"/>
          </p:cNvSpPr>
          <p:nvPr/>
        </p:nvSpPr>
        <p:spPr bwMode="auto">
          <a:xfrm>
            <a:off x="7494487" y="1527175"/>
            <a:ext cx="14909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接收进程</a:t>
            </a:r>
            <a:endParaRPr lang="zh-CN" altLang="en-US" dirty="0">
              <a:ea typeface="黑体" pitchFamily="2" charset="-122"/>
            </a:endParaRPr>
          </a:p>
        </p:txBody>
      </p:sp>
      <p:grpSp>
        <p:nvGrpSpPr>
          <p:cNvPr id="70" name="Group 15"/>
          <p:cNvGrpSpPr>
            <a:grpSpLocks/>
          </p:cNvGrpSpPr>
          <p:nvPr/>
        </p:nvGrpSpPr>
        <p:grpSpPr bwMode="auto">
          <a:xfrm>
            <a:off x="1481510" y="1988840"/>
            <a:ext cx="2593156" cy="2205361"/>
            <a:chOff x="865" y="1467"/>
            <a:chExt cx="1348" cy="931"/>
          </a:xfrm>
        </p:grpSpPr>
        <p:sp>
          <p:nvSpPr>
            <p:cNvPr id="71" name="Freeform 16"/>
            <p:cNvSpPr>
              <a:spLocks/>
            </p:cNvSpPr>
            <p:nvPr/>
          </p:nvSpPr>
          <p:spPr bwMode="auto">
            <a:xfrm>
              <a:off x="865" y="1474"/>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17"/>
            <p:cNvSpPr>
              <a:spLocks/>
            </p:cNvSpPr>
            <p:nvPr/>
          </p:nvSpPr>
          <p:spPr bwMode="auto">
            <a:xfrm flipH="1">
              <a:off x="2025"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 name="组合 1"/>
          <p:cNvGrpSpPr/>
          <p:nvPr/>
        </p:nvGrpSpPr>
        <p:grpSpPr>
          <a:xfrm>
            <a:off x="1662339" y="3970363"/>
            <a:ext cx="2154091" cy="447675"/>
            <a:chOff x="1662339" y="3970363"/>
            <a:chExt cx="2154091" cy="447675"/>
          </a:xfrm>
        </p:grpSpPr>
        <p:sp>
          <p:nvSpPr>
            <p:cNvPr id="69" name="AutoShape 14"/>
            <p:cNvSpPr>
              <a:spLocks noChangeArrowheads="1"/>
            </p:cNvSpPr>
            <p:nvPr/>
          </p:nvSpPr>
          <p:spPr bwMode="auto">
            <a:xfrm rot="-5400000">
              <a:off x="2515547" y="3117155"/>
              <a:ext cx="447675" cy="2154091"/>
            </a:xfrm>
            <a:prstGeom prst="can">
              <a:avLst>
                <a:gd name="adj" fmla="val 52844"/>
              </a:avLst>
            </a:prstGeom>
            <a:gradFill rotWithShape="1">
              <a:gsLst>
                <a:gs pos="0">
                  <a:srgbClr val="475E76"/>
                </a:gs>
                <a:gs pos="50000">
                  <a:srgbClr val="99CCFF"/>
                </a:gs>
                <a:gs pos="100000">
                  <a:srgbClr val="475E76"/>
                </a:gs>
              </a:gsLst>
              <a:lin ang="0" scaled="1"/>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CC"/>
                </a:solidFill>
                <a:effectLst/>
                <a:uLnTx/>
                <a:uFillTx/>
              </a:endParaRPr>
            </a:p>
          </p:txBody>
        </p:sp>
        <p:sp>
          <p:nvSpPr>
            <p:cNvPr id="75" name="Text Box 20"/>
            <p:cNvSpPr txBox="1">
              <a:spLocks noChangeArrowheads="1"/>
            </p:cNvSpPr>
            <p:nvPr/>
          </p:nvSpPr>
          <p:spPr bwMode="auto">
            <a:xfrm>
              <a:off x="1843167" y="3985884"/>
              <a:ext cx="1973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CC"/>
                  </a:solidFill>
                  <a:effectLst/>
                  <a:uLnTx/>
                  <a:uFillTx/>
                  <a:latin typeface="Tahoma" pitchFamily="34" charset="0"/>
                  <a:ea typeface="黑体" pitchFamily="2" charset="-122"/>
                </a:rPr>
                <a:t>全双工可靠信道</a:t>
              </a:r>
            </a:p>
          </p:txBody>
        </p:sp>
      </p:grpSp>
      <p:grpSp>
        <p:nvGrpSpPr>
          <p:cNvPr id="76" name="Group 21"/>
          <p:cNvGrpSpPr>
            <a:grpSpLocks/>
          </p:cNvGrpSpPr>
          <p:nvPr/>
        </p:nvGrpSpPr>
        <p:grpSpPr bwMode="auto">
          <a:xfrm>
            <a:off x="6130478" y="1972132"/>
            <a:ext cx="2141538" cy="2222069"/>
            <a:chOff x="3508" y="1467"/>
            <a:chExt cx="1349" cy="931"/>
          </a:xfrm>
        </p:grpSpPr>
        <p:sp>
          <p:nvSpPr>
            <p:cNvPr id="77" name="Freeform 22"/>
            <p:cNvSpPr>
              <a:spLocks/>
            </p:cNvSpPr>
            <p:nvPr/>
          </p:nvSpPr>
          <p:spPr bwMode="auto">
            <a:xfrm>
              <a:off x="3508" y="1474"/>
              <a:ext cx="189" cy="924"/>
            </a:xfrm>
            <a:custGeom>
              <a:avLst/>
              <a:gdLst>
                <a:gd name="T0" fmla="*/ 0 w 144"/>
                <a:gd name="T1" fmla="*/ 0 h 768"/>
                <a:gd name="T2" fmla="*/ 0 w 144"/>
                <a:gd name="T3" fmla="*/ 924 h 768"/>
                <a:gd name="T4" fmla="*/ 189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none" w="med" len="med"/>
              <a:tailEnd type="triangle" w="sm"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8" name="Freeform 23"/>
            <p:cNvSpPr>
              <a:spLocks/>
            </p:cNvSpPr>
            <p:nvPr/>
          </p:nvSpPr>
          <p:spPr bwMode="auto">
            <a:xfrm flipH="1">
              <a:off x="4669" y="1467"/>
              <a:ext cx="188" cy="924"/>
            </a:xfrm>
            <a:custGeom>
              <a:avLst/>
              <a:gdLst>
                <a:gd name="T0" fmla="*/ 0 w 144"/>
                <a:gd name="T1" fmla="*/ 0 h 768"/>
                <a:gd name="T2" fmla="*/ 0 w 144"/>
                <a:gd name="T3" fmla="*/ 924 h 768"/>
                <a:gd name="T4" fmla="*/ 188 w 144"/>
                <a:gd name="T5" fmla="*/ 924 h 768"/>
                <a:gd name="T6" fmla="*/ 0 60000 65536"/>
                <a:gd name="T7" fmla="*/ 0 60000 65536"/>
                <a:gd name="T8" fmla="*/ 0 60000 65536"/>
              </a:gdLst>
              <a:ahLst/>
              <a:cxnLst>
                <a:cxn ang="T6">
                  <a:pos x="T0" y="T1"/>
                </a:cxn>
                <a:cxn ang="T7">
                  <a:pos x="T2" y="T3"/>
                </a:cxn>
                <a:cxn ang="T8">
                  <a:pos x="T4" y="T5"/>
                </a:cxn>
              </a:cxnLst>
              <a:rect l="0" t="0" r="r" b="b"/>
              <a:pathLst>
                <a:path w="144" h="768">
                  <a:moveTo>
                    <a:pt x="0" y="0"/>
                  </a:moveTo>
                  <a:lnTo>
                    <a:pt x="0" y="768"/>
                  </a:lnTo>
                  <a:lnTo>
                    <a:pt x="144" y="768"/>
                  </a:lnTo>
                </a:path>
              </a:pathLst>
            </a:custGeom>
            <a:noFill/>
            <a:ln w="57150" cmpd="sng">
              <a:solidFill>
                <a:srgbClr val="0000FF"/>
              </a:solidFill>
              <a:round/>
              <a:headEnd type="triangle" w="sm"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9" name="Rectangle 24"/>
          <p:cNvSpPr>
            <a:spLocks noChangeArrowheads="1"/>
          </p:cNvSpPr>
          <p:nvPr/>
        </p:nvSpPr>
        <p:spPr bwMode="auto">
          <a:xfrm>
            <a:off x="6249144"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
        <p:nvSpPr>
          <p:cNvPr id="81" name="Line 26"/>
          <p:cNvSpPr>
            <a:spLocks noChangeShapeType="1"/>
          </p:cNvSpPr>
          <p:nvPr/>
        </p:nvSpPr>
        <p:spPr bwMode="auto">
          <a:xfrm>
            <a:off x="5468491" y="3257575"/>
            <a:ext cx="3965575" cy="3175"/>
          </a:xfrm>
          <a:prstGeom prst="line">
            <a:avLst/>
          </a:prstGeom>
          <a:noFill/>
          <a:ln w="38100">
            <a:solidFill>
              <a:srgbClr val="C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Text Box 27"/>
          <p:cNvSpPr txBox="1">
            <a:spLocks noChangeArrowheads="1"/>
          </p:cNvSpPr>
          <p:nvPr/>
        </p:nvSpPr>
        <p:spPr bwMode="auto">
          <a:xfrm>
            <a:off x="1496616" y="4437112"/>
            <a:ext cx="244009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使用 面向连接的</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协议，</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如 </a:t>
            </a:r>
            <a:r>
              <a:rPr kumimoji="1" lang="en-US" altLang="zh-CN"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TCP</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a:t>
            </a:r>
            <a:endParaRPr kumimoji="1" lang="en-US" altLang="zh-CN" sz="2400" b="1" i="0" u="none" strike="noStrike" kern="0" cap="none" spc="0" normalizeH="0" baseline="0" noProof="0" dirty="0">
              <a:ln>
                <a:noFill/>
              </a:ln>
              <a:solidFill>
                <a:srgbClr val="1C1C1C"/>
              </a:solidFill>
              <a:effectLst/>
              <a:uLnTx/>
              <a:uFillTx/>
              <a:latin typeface="Tahoma" pitchFamily="34" charset="0"/>
              <a:ea typeface="黑体" pitchFamily="2" charset="-122"/>
            </a:endParaRPr>
          </a:p>
        </p:txBody>
      </p:sp>
      <p:sp>
        <p:nvSpPr>
          <p:cNvPr id="83" name="Text Box 28"/>
          <p:cNvSpPr txBox="1">
            <a:spLocks noChangeArrowheads="1"/>
          </p:cNvSpPr>
          <p:nvPr/>
        </p:nvSpPr>
        <p:spPr bwMode="auto">
          <a:xfrm>
            <a:off x="6177136" y="4581128"/>
            <a:ext cx="248337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使用 无连接的</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rgbClr val="1C1C1C"/>
                </a:solidFill>
                <a:effectLst/>
                <a:uLnTx/>
                <a:uFillTx/>
                <a:latin typeface="Tahoma" pitchFamily="34" charset="0"/>
                <a:ea typeface="黑体" pitchFamily="2" charset="-122"/>
              </a:rPr>
              <a:t>协议，</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如 </a:t>
            </a:r>
            <a:r>
              <a:rPr kumimoji="1" lang="en-US" altLang="zh-CN"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UDP</a:t>
            </a:r>
            <a:r>
              <a:rPr kumimoji="1" lang="zh-CN" altLang="en-US" sz="2400" b="1" i="0" u="none" strike="noStrike" kern="0" cap="none" spc="0" normalizeH="0" baseline="0" noProof="0" dirty="0" smtClean="0">
                <a:ln>
                  <a:noFill/>
                </a:ln>
                <a:solidFill>
                  <a:srgbClr val="1C1C1C"/>
                </a:solidFill>
                <a:effectLst/>
                <a:uLnTx/>
                <a:uFillTx/>
                <a:latin typeface="Tahoma" pitchFamily="34" charset="0"/>
                <a:ea typeface="黑体" pitchFamily="2" charset="-122"/>
              </a:rPr>
              <a:t>。</a:t>
            </a:r>
            <a:endParaRPr kumimoji="1" lang="en-US" altLang="zh-CN" sz="2400" b="1" i="0" u="none" strike="noStrike" kern="0" cap="none" spc="0" normalizeH="0" baseline="0" noProof="0" dirty="0">
              <a:ln>
                <a:noFill/>
              </a:ln>
              <a:solidFill>
                <a:srgbClr val="1C1C1C"/>
              </a:solidFill>
              <a:effectLst/>
              <a:uLnTx/>
              <a:uFillTx/>
              <a:latin typeface="Tahoma" pitchFamily="34" charset="0"/>
              <a:ea typeface="黑体" pitchFamily="2" charset="-122"/>
            </a:endParaRPr>
          </a:p>
        </p:txBody>
      </p:sp>
      <p:sp>
        <p:nvSpPr>
          <p:cNvPr id="84" name="Line 29"/>
          <p:cNvSpPr>
            <a:spLocks noChangeShapeType="1"/>
          </p:cNvSpPr>
          <p:nvPr/>
        </p:nvSpPr>
        <p:spPr bwMode="auto">
          <a:xfrm>
            <a:off x="1280592"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Line 30"/>
          <p:cNvSpPr>
            <a:spLocks noChangeShapeType="1"/>
          </p:cNvSpPr>
          <p:nvPr/>
        </p:nvSpPr>
        <p:spPr bwMode="auto">
          <a:xfrm flipV="1">
            <a:off x="4227066"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6" name="Line 31"/>
          <p:cNvSpPr>
            <a:spLocks noChangeShapeType="1"/>
          </p:cNvSpPr>
          <p:nvPr/>
        </p:nvSpPr>
        <p:spPr bwMode="auto">
          <a:xfrm flipV="1">
            <a:off x="8424416"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7" name="Line 32"/>
          <p:cNvSpPr>
            <a:spLocks noChangeShapeType="1"/>
          </p:cNvSpPr>
          <p:nvPr/>
        </p:nvSpPr>
        <p:spPr bwMode="auto">
          <a:xfrm>
            <a:off x="5995541" y="3343300"/>
            <a:ext cx="0" cy="50800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88" name="Group 33"/>
          <p:cNvGrpSpPr>
            <a:grpSpLocks/>
          </p:cNvGrpSpPr>
          <p:nvPr/>
        </p:nvGrpSpPr>
        <p:grpSpPr bwMode="auto">
          <a:xfrm>
            <a:off x="6425753" y="3702075"/>
            <a:ext cx="1562100" cy="819150"/>
            <a:chOff x="1776" y="2768"/>
            <a:chExt cx="1824" cy="736"/>
          </a:xfrm>
        </p:grpSpPr>
        <p:grpSp>
          <p:nvGrpSpPr>
            <p:cNvPr id="89" name="Group 34"/>
            <p:cNvGrpSpPr>
              <a:grpSpLocks/>
            </p:cNvGrpSpPr>
            <p:nvPr/>
          </p:nvGrpSpPr>
          <p:grpSpPr bwMode="auto">
            <a:xfrm>
              <a:off x="1787" y="2783"/>
              <a:ext cx="1813" cy="721"/>
              <a:chOff x="1787" y="2783"/>
              <a:chExt cx="1813" cy="721"/>
            </a:xfrm>
          </p:grpSpPr>
          <p:sp>
            <p:nvSpPr>
              <p:cNvPr id="99" name="Oval 35"/>
              <p:cNvSpPr>
                <a:spLocks noChangeArrowheads="1"/>
              </p:cNvSpPr>
              <p:nvPr/>
            </p:nvSpPr>
            <p:spPr bwMode="auto">
              <a:xfrm>
                <a:off x="2413" y="2783"/>
                <a:ext cx="780" cy="291"/>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Oval 36"/>
              <p:cNvSpPr>
                <a:spLocks noChangeArrowheads="1"/>
              </p:cNvSpPr>
              <p:nvPr/>
            </p:nvSpPr>
            <p:spPr bwMode="auto">
              <a:xfrm>
                <a:off x="1974" y="2863"/>
                <a:ext cx="593" cy="291"/>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Oval 37"/>
              <p:cNvSpPr>
                <a:spLocks noChangeArrowheads="1"/>
              </p:cNvSpPr>
              <p:nvPr/>
            </p:nvSpPr>
            <p:spPr bwMode="auto">
              <a:xfrm>
                <a:off x="1787" y="3045"/>
                <a:ext cx="396" cy="23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Oval 38"/>
              <p:cNvSpPr>
                <a:spLocks noChangeArrowheads="1"/>
              </p:cNvSpPr>
              <p:nvPr/>
            </p:nvSpPr>
            <p:spPr bwMode="auto">
              <a:xfrm>
                <a:off x="1908" y="3154"/>
                <a:ext cx="604" cy="25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3" name="Oval 39"/>
              <p:cNvSpPr>
                <a:spLocks noChangeArrowheads="1"/>
              </p:cNvSpPr>
              <p:nvPr/>
            </p:nvSpPr>
            <p:spPr bwMode="auto">
              <a:xfrm>
                <a:off x="2347" y="3198"/>
                <a:ext cx="912" cy="306"/>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Oval 40"/>
              <p:cNvSpPr>
                <a:spLocks noChangeArrowheads="1"/>
              </p:cNvSpPr>
              <p:nvPr/>
            </p:nvSpPr>
            <p:spPr bwMode="auto">
              <a:xfrm>
                <a:off x="2941" y="2870"/>
                <a:ext cx="571" cy="226"/>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5" name="Oval 41"/>
              <p:cNvSpPr>
                <a:spLocks noChangeArrowheads="1"/>
              </p:cNvSpPr>
              <p:nvPr/>
            </p:nvSpPr>
            <p:spPr bwMode="auto">
              <a:xfrm>
                <a:off x="3029" y="3023"/>
                <a:ext cx="571" cy="226"/>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6" name="Oval 42"/>
              <p:cNvSpPr>
                <a:spLocks noChangeArrowheads="1"/>
              </p:cNvSpPr>
              <p:nvPr/>
            </p:nvSpPr>
            <p:spPr bwMode="auto">
              <a:xfrm>
                <a:off x="2974" y="3074"/>
                <a:ext cx="571" cy="37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7" name="Oval 43"/>
              <p:cNvSpPr>
                <a:spLocks noChangeArrowheads="1"/>
              </p:cNvSpPr>
              <p:nvPr/>
            </p:nvSpPr>
            <p:spPr bwMode="auto">
              <a:xfrm>
                <a:off x="2117" y="2957"/>
                <a:ext cx="1175" cy="37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90" name="Oval 44"/>
            <p:cNvSpPr>
              <a:spLocks noChangeArrowheads="1"/>
            </p:cNvSpPr>
            <p:nvPr/>
          </p:nvSpPr>
          <p:spPr bwMode="auto">
            <a:xfrm>
              <a:off x="2402" y="2768"/>
              <a:ext cx="780" cy="291"/>
            </a:xfrm>
            <a:prstGeom prst="ellipse">
              <a:avLst/>
            </a:pr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Oval 45"/>
            <p:cNvSpPr>
              <a:spLocks noChangeArrowheads="1"/>
            </p:cNvSpPr>
            <p:nvPr/>
          </p:nvSpPr>
          <p:spPr bwMode="auto">
            <a:xfrm>
              <a:off x="1963" y="2848"/>
              <a:ext cx="593" cy="292"/>
            </a:xfrm>
            <a:prstGeom prst="ellipse">
              <a:avLst/>
            </a:pr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Oval 46"/>
            <p:cNvSpPr>
              <a:spLocks noChangeArrowheads="1"/>
            </p:cNvSpPr>
            <p:nvPr/>
          </p:nvSpPr>
          <p:spPr bwMode="auto">
            <a:xfrm>
              <a:off x="1776" y="3030"/>
              <a:ext cx="396" cy="234"/>
            </a:xfrm>
            <a:prstGeom prst="ellipse">
              <a:avLst/>
            </a:pr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Oval 47"/>
            <p:cNvSpPr>
              <a:spLocks noChangeArrowheads="1"/>
            </p:cNvSpPr>
            <p:nvPr/>
          </p:nvSpPr>
          <p:spPr bwMode="auto">
            <a:xfrm>
              <a:off x="1897" y="3140"/>
              <a:ext cx="604" cy="255"/>
            </a:xfrm>
            <a:prstGeom prst="ellipse">
              <a:avLst/>
            </a:pr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Oval 48"/>
            <p:cNvSpPr>
              <a:spLocks noChangeArrowheads="1"/>
            </p:cNvSpPr>
            <p:nvPr/>
          </p:nvSpPr>
          <p:spPr bwMode="auto">
            <a:xfrm>
              <a:off x="2336" y="3183"/>
              <a:ext cx="912" cy="306"/>
            </a:xfrm>
            <a:prstGeom prst="ellipse">
              <a:avLst/>
            </a:pr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Oval 49"/>
            <p:cNvSpPr>
              <a:spLocks noChangeArrowheads="1"/>
            </p:cNvSpPr>
            <p:nvPr/>
          </p:nvSpPr>
          <p:spPr bwMode="auto">
            <a:xfrm>
              <a:off x="2930" y="2855"/>
              <a:ext cx="571" cy="226"/>
            </a:xfrm>
            <a:prstGeom prst="ellipse">
              <a:avLst/>
            </a:pr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Oval 50"/>
            <p:cNvSpPr>
              <a:spLocks noChangeArrowheads="1"/>
            </p:cNvSpPr>
            <p:nvPr/>
          </p:nvSpPr>
          <p:spPr bwMode="auto">
            <a:xfrm>
              <a:off x="3018" y="3008"/>
              <a:ext cx="571" cy="226"/>
            </a:xfrm>
            <a:prstGeom prst="ellipse">
              <a:avLst/>
            </a:pr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7" name="Oval 51"/>
            <p:cNvSpPr>
              <a:spLocks noChangeArrowheads="1"/>
            </p:cNvSpPr>
            <p:nvPr/>
          </p:nvSpPr>
          <p:spPr bwMode="auto">
            <a:xfrm>
              <a:off x="2963" y="3059"/>
              <a:ext cx="571" cy="379"/>
            </a:xfrm>
            <a:prstGeom prst="ellipse">
              <a:avLst/>
            </a:pr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8" name="Oval 52"/>
            <p:cNvSpPr>
              <a:spLocks noChangeArrowheads="1"/>
            </p:cNvSpPr>
            <p:nvPr/>
          </p:nvSpPr>
          <p:spPr bwMode="auto">
            <a:xfrm>
              <a:off x="2106" y="2943"/>
              <a:ext cx="1175" cy="379"/>
            </a:xfrm>
            <a:prstGeom prst="ellipse">
              <a:avLst/>
            </a:pr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08" name="Text Box 53"/>
          <p:cNvSpPr txBox="1">
            <a:spLocks noChangeArrowheads="1"/>
          </p:cNvSpPr>
          <p:nvPr/>
        </p:nvSpPr>
        <p:spPr bwMode="auto">
          <a:xfrm>
            <a:off x="6465168" y="3914800"/>
            <a:ext cx="1475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0000CC"/>
                </a:solidFill>
                <a:effectLst/>
                <a:uLnTx/>
                <a:uFillTx/>
                <a:latin typeface="Tahoma" pitchFamily="34" charset="0"/>
                <a:ea typeface="黑体" pitchFamily="2" charset="-122"/>
              </a:rPr>
              <a:t>不可靠信道</a:t>
            </a:r>
          </a:p>
        </p:txBody>
      </p:sp>
      <p:sp>
        <p:nvSpPr>
          <p:cNvPr id="110" name="Text Box 59"/>
          <p:cNvSpPr txBox="1">
            <a:spLocks noChangeArrowheads="1"/>
          </p:cNvSpPr>
          <p:nvPr/>
        </p:nvSpPr>
        <p:spPr bwMode="auto">
          <a:xfrm>
            <a:off x="5385048" y="1556792"/>
            <a:ext cx="14819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发送进程</a:t>
            </a:r>
            <a:endParaRPr lang="zh-CN" altLang="en-US" dirty="0">
              <a:ea typeface="黑体" pitchFamily="2" charset="-122"/>
            </a:endParaRPr>
          </a:p>
        </p:txBody>
      </p:sp>
      <p:sp>
        <p:nvSpPr>
          <p:cNvPr id="113" name="Rectangle 24"/>
          <p:cNvSpPr>
            <a:spLocks noChangeArrowheads="1"/>
          </p:cNvSpPr>
          <p:nvPr/>
        </p:nvSpPr>
        <p:spPr bwMode="auto">
          <a:xfrm>
            <a:off x="8439721"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
        <p:nvSpPr>
          <p:cNvPr id="114" name="Text Box 13"/>
          <p:cNvSpPr txBox="1">
            <a:spLocks noChangeArrowheads="1"/>
          </p:cNvSpPr>
          <p:nvPr/>
        </p:nvSpPr>
        <p:spPr bwMode="auto">
          <a:xfrm>
            <a:off x="3318023" y="1556792"/>
            <a:ext cx="14909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接收进程</a:t>
            </a:r>
            <a:endParaRPr lang="zh-CN" altLang="en-US" dirty="0">
              <a:ea typeface="黑体" pitchFamily="2" charset="-122"/>
            </a:endParaRPr>
          </a:p>
        </p:txBody>
      </p:sp>
      <p:sp>
        <p:nvSpPr>
          <p:cNvPr id="115" name="Text Box 59"/>
          <p:cNvSpPr txBox="1">
            <a:spLocks noChangeArrowheads="1"/>
          </p:cNvSpPr>
          <p:nvPr/>
        </p:nvSpPr>
        <p:spPr bwMode="auto">
          <a:xfrm>
            <a:off x="855464" y="1586409"/>
            <a:ext cx="14819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smtClean="0">
                <a:ea typeface="黑体" pitchFamily="2" charset="-122"/>
              </a:rPr>
              <a:t>发送进程</a:t>
            </a:r>
            <a:endParaRPr lang="zh-CN" altLang="en-US" dirty="0">
              <a:ea typeface="黑体" pitchFamily="2" charset="-122"/>
            </a:endParaRPr>
          </a:p>
        </p:txBody>
      </p:sp>
      <p:sp>
        <p:nvSpPr>
          <p:cNvPr id="116" name="Rectangle 24"/>
          <p:cNvSpPr>
            <a:spLocks noChangeArrowheads="1"/>
          </p:cNvSpPr>
          <p:nvPr/>
        </p:nvSpPr>
        <p:spPr bwMode="auto">
          <a:xfrm>
            <a:off x="1578639"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
        <p:nvSpPr>
          <p:cNvPr id="117" name="Rectangle 24"/>
          <p:cNvSpPr>
            <a:spLocks noChangeArrowheads="1"/>
          </p:cNvSpPr>
          <p:nvPr/>
        </p:nvSpPr>
        <p:spPr bwMode="auto">
          <a:xfrm>
            <a:off x="4191249" y="2204864"/>
            <a:ext cx="401711" cy="936104"/>
          </a:xfrm>
          <a:prstGeom prst="rect">
            <a:avLst/>
          </a:prstGeom>
          <a:solidFill>
            <a:srgbClr val="66FFFF"/>
          </a:solidFill>
          <a:ln w="9525">
            <a:solidFill>
              <a:srgbClr val="000000"/>
            </a:solidFill>
            <a:miter lim="800000"/>
            <a:headEnd/>
            <a:tailEnd/>
          </a:ln>
          <a:effectLst/>
          <a:extLst/>
        </p:spPr>
        <p:txBody>
          <a:bodyPr vert="wordArtVertRtl"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0099"/>
                </a:solidFill>
                <a:effectLst/>
                <a:uLnTx/>
                <a:uFillTx/>
                <a:latin typeface="+mn-lt"/>
                <a:ea typeface="黑体" pitchFamily="2" charset="-122"/>
              </a:rPr>
              <a:t>数据</a:t>
            </a:r>
          </a:p>
        </p:txBody>
      </p:sp>
    </p:spTree>
    <p:extLst>
      <p:ext uri="{BB962C8B-B14F-4D97-AF65-F5344CB8AC3E}">
        <p14:creationId xmlns:p14="http://schemas.microsoft.com/office/powerpoint/2010/main" xmlns="" val="2310803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zh-CN" dirty="0"/>
              <a:t>运输层的两个主要协议</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60363" indent="-360363">
              <a:buNone/>
            </a:pPr>
            <a:r>
              <a:rPr lang="en-US" altLang="zh-CN" sz="2800" dirty="0" smtClean="0"/>
              <a:t>	TCP/IP </a:t>
            </a:r>
            <a:r>
              <a:rPr lang="zh-CN" altLang="en-US" sz="2800" dirty="0"/>
              <a:t>的运输层有两</a:t>
            </a:r>
            <a:r>
              <a:rPr lang="zh-CN" altLang="en-US" sz="2800" dirty="0" smtClean="0"/>
              <a:t>个主要协议</a:t>
            </a:r>
            <a:r>
              <a:rPr lang="zh-CN" altLang="en-US" sz="2800" dirty="0"/>
              <a:t>：</a:t>
            </a:r>
          </a:p>
          <a:p>
            <a:r>
              <a:rPr lang="en-US" altLang="zh-CN" sz="2800" dirty="0">
                <a:solidFill>
                  <a:srgbClr val="FF0000"/>
                </a:solidFill>
              </a:rPr>
              <a:t>(1) </a:t>
            </a:r>
            <a:r>
              <a:rPr lang="zh-CN" altLang="en-US" sz="2800" dirty="0">
                <a:solidFill>
                  <a:srgbClr val="FF0000"/>
                </a:solidFill>
              </a:rPr>
              <a:t>用户数据报协议 </a:t>
            </a:r>
            <a:r>
              <a:rPr lang="en-US" altLang="zh-CN" sz="2800" dirty="0" smtClean="0">
                <a:solidFill>
                  <a:srgbClr val="FF0000"/>
                </a:solidFill>
              </a:rPr>
              <a:t>UDP </a:t>
            </a:r>
            <a:r>
              <a:rPr lang="en-US" altLang="zh-CN" sz="2800" dirty="0" smtClean="0"/>
              <a:t>(User </a:t>
            </a:r>
            <a:r>
              <a:rPr lang="en-US" altLang="zh-CN" sz="2800" dirty="0"/>
              <a:t>Datagram Protocol)</a:t>
            </a:r>
          </a:p>
          <a:p>
            <a:r>
              <a:rPr lang="en-US" altLang="zh-CN" sz="2800" dirty="0">
                <a:solidFill>
                  <a:srgbClr val="FF0000"/>
                </a:solidFill>
              </a:rPr>
              <a:t>(2) </a:t>
            </a:r>
            <a:r>
              <a:rPr lang="zh-CN" altLang="en-US" sz="2800" dirty="0">
                <a:solidFill>
                  <a:srgbClr val="FF0000"/>
                </a:solidFill>
              </a:rPr>
              <a:t>传输控制协议 </a:t>
            </a:r>
            <a:r>
              <a:rPr lang="en-US" altLang="zh-CN" sz="2800" dirty="0">
                <a:solidFill>
                  <a:srgbClr val="FF0000"/>
                </a:solidFill>
              </a:rPr>
              <a:t>TCP</a:t>
            </a:r>
            <a:r>
              <a:rPr lang="en-US" altLang="zh-CN" sz="2800" dirty="0">
                <a:solidFill>
                  <a:srgbClr val="0000FF"/>
                </a:solidFill>
              </a:rPr>
              <a:t> </a:t>
            </a:r>
            <a:r>
              <a:rPr lang="en-US" altLang="zh-CN" sz="2800" dirty="0" smtClean="0"/>
              <a:t>(</a:t>
            </a:r>
            <a:r>
              <a:rPr lang="en-US" altLang="zh-CN" sz="2800" dirty="0"/>
              <a:t>Transmission Control Protocol)</a:t>
            </a:r>
          </a:p>
          <a:p>
            <a:endParaRPr lang="zh-CN" altLang="en-US" sz="2800" dirty="0"/>
          </a:p>
        </p:txBody>
      </p:sp>
      <p:grpSp>
        <p:nvGrpSpPr>
          <p:cNvPr id="33" name="组合 32"/>
          <p:cNvGrpSpPr/>
          <p:nvPr/>
        </p:nvGrpSpPr>
        <p:grpSpPr>
          <a:xfrm>
            <a:off x="3584848" y="3027461"/>
            <a:ext cx="4242072" cy="2417763"/>
            <a:chOff x="3951288" y="3139919"/>
            <a:chExt cx="4242072" cy="2417763"/>
          </a:xfrm>
        </p:grpSpPr>
        <p:sp>
          <p:nvSpPr>
            <p:cNvPr id="19" name="Rectangle 5"/>
            <p:cNvSpPr>
              <a:spLocks noChangeArrowheads="1"/>
            </p:cNvSpPr>
            <p:nvPr/>
          </p:nvSpPr>
          <p:spPr bwMode="auto">
            <a:xfrm>
              <a:off x="3952875" y="3139919"/>
              <a:ext cx="3021013" cy="2417763"/>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0" name="Line 6"/>
            <p:cNvSpPr>
              <a:spLocks noChangeShapeType="1"/>
            </p:cNvSpPr>
            <p:nvPr/>
          </p:nvSpPr>
          <p:spPr bwMode="auto">
            <a:xfrm>
              <a:off x="3951288" y="3649507"/>
              <a:ext cx="301783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1" name="Line 7"/>
            <p:cNvSpPr>
              <a:spLocks noChangeShapeType="1"/>
            </p:cNvSpPr>
            <p:nvPr/>
          </p:nvSpPr>
          <p:spPr bwMode="auto">
            <a:xfrm>
              <a:off x="3951288" y="4168619"/>
              <a:ext cx="302895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2" name="Rectangle 8"/>
            <p:cNvSpPr>
              <a:spLocks noChangeArrowheads="1"/>
            </p:cNvSpPr>
            <p:nvPr/>
          </p:nvSpPr>
          <p:spPr bwMode="auto">
            <a:xfrm>
              <a:off x="3976688" y="3166907"/>
              <a:ext cx="2986087" cy="461962"/>
            </a:xfrm>
            <a:prstGeom prst="rect">
              <a:avLst/>
            </a:prstGeom>
            <a:solidFill>
              <a:srgbClr val="FFFF66"/>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23" name="Rectangle 9"/>
            <p:cNvSpPr>
              <a:spLocks noChangeArrowheads="1"/>
            </p:cNvSpPr>
            <p:nvPr/>
          </p:nvSpPr>
          <p:spPr bwMode="auto">
            <a:xfrm>
              <a:off x="3976688" y="4187669"/>
              <a:ext cx="2978150" cy="1346200"/>
            </a:xfrm>
            <a:prstGeom prst="rect">
              <a:avLst/>
            </a:prstGeom>
            <a:solidFill>
              <a:srgbClr val="FFFF66"/>
            </a:solidFill>
            <a:ln>
              <a:noFill/>
            </a:ln>
            <a:effectLst/>
          </p:spPr>
          <p:txBody>
            <a:bodyPr wrap="none" anchor="ctr"/>
            <a:lstStyle/>
            <a:p>
              <a:endParaRPr lang="zh-CN" altLang="en-US" sz="2000" b="1">
                <a:solidFill>
                  <a:srgbClr val="000099"/>
                </a:solidFill>
                <a:latin typeface="+mn-lt"/>
                <a:ea typeface="黑体" pitchFamily="2" charset="-122"/>
              </a:endParaRPr>
            </a:p>
          </p:txBody>
        </p:sp>
        <p:sp>
          <p:nvSpPr>
            <p:cNvPr id="24" name="Line 10"/>
            <p:cNvSpPr>
              <a:spLocks noChangeShapeType="1"/>
            </p:cNvSpPr>
            <p:nvPr/>
          </p:nvSpPr>
          <p:spPr bwMode="auto">
            <a:xfrm>
              <a:off x="5449888" y="3654269"/>
              <a:ext cx="0" cy="5080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25" name="Rectangle 11"/>
            <p:cNvSpPr>
              <a:spLocks noChangeArrowheads="1"/>
            </p:cNvSpPr>
            <p:nvPr/>
          </p:nvSpPr>
          <p:spPr bwMode="auto">
            <a:xfrm>
              <a:off x="5754688" y="3717032"/>
              <a:ext cx="798296"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99"/>
                  </a:solidFill>
                  <a:latin typeface="+mn-lt"/>
                  <a:ea typeface="黑体" pitchFamily="2" charset="-122"/>
                </a:rPr>
                <a:t>TCP</a:t>
              </a:r>
            </a:p>
          </p:txBody>
        </p:sp>
        <p:sp>
          <p:nvSpPr>
            <p:cNvPr id="26" name="Rectangle 12"/>
            <p:cNvSpPr>
              <a:spLocks noChangeArrowheads="1"/>
            </p:cNvSpPr>
            <p:nvPr/>
          </p:nvSpPr>
          <p:spPr bwMode="auto">
            <a:xfrm>
              <a:off x="4243388" y="3717032"/>
              <a:ext cx="83356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UDP</a:t>
              </a:r>
            </a:p>
          </p:txBody>
        </p:sp>
        <p:sp>
          <p:nvSpPr>
            <p:cNvPr id="27" name="Rectangle 15"/>
            <p:cNvSpPr>
              <a:spLocks noChangeArrowheads="1"/>
            </p:cNvSpPr>
            <p:nvPr/>
          </p:nvSpPr>
          <p:spPr bwMode="auto">
            <a:xfrm>
              <a:off x="5211763" y="4203544"/>
              <a:ext cx="472887" cy="459100"/>
            </a:xfrm>
            <a:prstGeom prst="rect">
              <a:avLst/>
            </a:prstGeom>
            <a:no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99"/>
                  </a:solidFill>
                  <a:latin typeface="+mn-lt"/>
                  <a:ea typeface="黑体" pitchFamily="2" charset="-122"/>
                </a:rPr>
                <a:t>IP</a:t>
              </a:r>
            </a:p>
          </p:txBody>
        </p:sp>
        <p:sp>
          <p:nvSpPr>
            <p:cNvPr id="28" name="Rectangle 18"/>
            <p:cNvSpPr>
              <a:spLocks noChangeArrowheads="1"/>
            </p:cNvSpPr>
            <p:nvPr/>
          </p:nvSpPr>
          <p:spPr bwMode="auto">
            <a:xfrm>
              <a:off x="4962525" y="3219294"/>
              <a:ext cx="1110883" cy="459100"/>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99"/>
                  </a:solidFill>
                  <a:latin typeface="+mn-lt"/>
                  <a:ea typeface="黑体" pitchFamily="2" charset="-122"/>
                </a:rPr>
                <a:t>应用层</a:t>
              </a:r>
            </a:p>
          </p:txBody>
        </p:sp>
        <p:sp>
          <p:nvSpPr>
            <p:cNvPr id="29" name="Rectangle 19"/>
            <p:cNvSpPr>
              <a:spLocks noChangeArrowheads="1"/>
            </p:cNvSpPr>
            <p:nvPr/>
          </p:nvSpPr>
          <p:spPr bwMode="auto">
            <a:xfrm>
              <a:off x="4232920" y="4875057"/>
              <a:ext cx="2565400"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2400" b="1" dirty="0">
                  <a:solidFill>
                    <a:srgbClr val="000099"/>
                  </a:solidFill>
                  <a:latin typeface="+mn-lt"/>
                  <a:ea typeface="黑体" pitchFamily="2" charset="-122"/>
                </a:rPr>
                <a:t>与各种网络接口</a:t>
              </a:r>
            </a:p>
          </p:txBody>
        </p:sp>
        <p:sp>
          <p:nvSpPr>
            <p:cNvPr id="30" name="Line 20"/>
            <p:cNvSpPr>
              <a:spLocks noChangeShapeType="1"/>
            </p:cNvSpPr>
            <p:nvPr/>
          </p:nvSpPr>
          <p:spPr bwMode="auto">
            <a:xfrm>
              <a:off x="3951288" y="4668682"/>
              <a:ext cx="301783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99"/>
                </a:solidFill>
                <a:latin typeface="+mn-lt"/>
                <a:ea typeface="黑体" pitchFamily="2" charset="-122"/>
              </a:endParaRPr>
            </a:p>
          </p:txBody>
        </p:sp>
        <p:sp>
          <p:nvSpPr>
            <p:cNvPr id="31" name="Text Box 22"/>
            <p:cNvSpPr txBox="1">
              <a:spLocks noChangeArrowheads="1"/>
            </p:cNvSpPr>
            <p:nvPr/>
          </p:nvSpPr>
          <p:spPr bwMode="auto">
            <a:xfrm>
              <a:off x="7080555" y="3687415"/>
              <a:ext cx="111280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运输层</a:t>
              </a:r>
            </a:p>
          </p:txBody>
        </p:sp>
      </p:grpSp>
      <p:sp>
        <p:nvSpPr>
          <p:cNvPr id="32" name="矩形 31"/>
          <p:cNvSpPr/>
          <p:nvPr/>
        </p:nvSpPr>
        <p:spPr>
          <a:xfrm>
            <a:off x="2576736" y="5589240"/>
            <a:ext cx="4884671" cy="461665"/>
          </a:xfrm>
          <a:prstGeom prst="rect">
            <a:avLst/>
          </a:prstGeom>
        </p:spPr>
        <p:txBody>
          <a:bodyPr wrap="square">
            <a:spAutoFit/>
          </a:bodyPr>
          <a:lstStyle/>
          <a:p>
            <a:pPr algn="ctr"/>
            <a:r>
              <a:rPr lang="en-US" altLang="zh-CN" sz="2400" b="1" dirty="0" smtClean="0">
                <a:latin typeface="+mn-lt"/>
                <a:ea typeface="黑体" pitchFamily="2" charset="-122"/>
              </a:rPr>
              <a:t>TCP/IP </a:t>
            </a:r>
            <a:r>
              <a:rPr lang="zh-CN" altLang="zh-CN" sz="2400" b="1" dirty="0" smtClean="0">
                <a:latin typeface="+mn-lt"/>
                <a:ea typeface="黑体" pitchFamily="2" charset="-122"/>
              </a:rPr>
              <a:t>体系</a:t>
            </a:r>
            <a:r>
              <a:rPr lang="zh-CN" altLang="zh-CN" sz="2400" b="1" dirty="0">
                <a:latin typeface="+mn-lt"/>
                <a:ea typeface="黑体" pitchFamily="2" charset="-122"/>
              </a:rPr>
              <a:t>中的运输层协议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910240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3295" name="Rectangle 15"/>
          <p:cNvSpPr>
            <a:spLocks noGrp="1" noChangeArrowheads="1"/>
          </p:cNvSpPr>
          <p:nvPr>
            <p:ph idx="1"/>
          </p:nvPr>
        </p:nvSpPr>
        <p:spPr/>
        <p:txBody>
          <a:bodyPr/>
          <a:lstStyle/>
          <a:p>
            <a:r>
              <a:rPr lang="en-US" altLang="zh-CN" dirty="0">
                <a:solidFill>
                  <a:srgbClr val="0000FF"/>
                </a:solidFill>
              </a:rPr>
              <a:t>UDP</a:t>
            </a:r>
            <a:r>
              <a:rPr lang="zh-CN" altLang="en-US" dirty="0">
                <a:solidFill>
                  <a:srgbClr val="0000FF"/>
                </a:solidFill>
              </a:rPr>
              <a:t>：一种无连接协议</a:t>
            </a:r>
          </a:p>
          <a:p>
            <a:pPr lvl="1"/>
            <a:r>
              <a:rPr lang="zh-CN" altLang="en-US" dirty="0"/>
              <a:t>提供无连接</a:t>
            </a:r>
            <a:r>
              <a:rPr lang="zh-CN" altLang="en-US" dirty="0" smtClean="0"/>
              <a:t>服务。</a:t>
            </a:r>
            <a:endParaRPr lang="zh-CN" altLang="en-US" dirty="0"/>
          </a:p>
          <a:p>
            <a:pPr lvl="1"/>
            <a:r>
              <a:rPr lang="zh-CN" altLang="en-US" dirty="0">
                <a:solidFill>
                  <a:srgbClr val="FF0000"/>
                </a:solidFill>
              </a:rPr>
              <a:t>在传送数据之前不需要先建立</a:t>
            </a:r>
            <a:r>
              <a:rPr lang="zh-CN" altLang="en-US" dirty="0" smtClean="0">
                <a:solidFill>
                  <a:srgbClr val="FF0000"/>
                </a:solidFill>
              </a:rPr>
              <a:t>连接。</a:t>
            </a:r>
            <a:endParaRPr lang="zh-CN" altLang="en-US" dirty="0">
              <a:solidFill>
                <a:srgbClr val="FF0000"/>
              </a:solidFill>
            </a:endParaRPr>
          </a:p>
          <a:p>
            <a:pPr lvl="1"/>
            <a:r>
              <a:rPr lang="zh-CN" altLang="en-US" dirty="0"/>
              <a:t>传送的数据单</a:t>
            </a:r>
            <a:r>
              <a:rPr lang="zh-CN" altLang="en-US" dirty="0" smtClean="0"/>
              <a:t>位称为 </a:t>
            </a:r>
            <a:r>
              <a:rPr lang="en-US" altLang="zh-CN" dirty="0">
                <a:solidFill>
                  <a:srgbClr val="FF0000"/>
                </a:solidFill>
              </a:rPr>
              <a:t>UDP </a:t>
            </a:r>
            <a:r>
              <a:rPr lang="zh-CN" altLang="en-US" dirty="0">
                <a:solidFill>
                  <a:srgbClr val="FF0000"/>
                </a:solidFill>
              </a:rPr>
              <a:t>报文</a:t>
            </a:r>
            <a:r>
              <a:rPr lang="zh-CN" altLang="en-US" dirty="0"/>
              <a:t>或</a:t>
            </a:r>
            <a:r>
              <a:rPr lang="zh-CN" altLang="en-US" dirty="0">
                <a:solidFill>
                  <a:srgbClr val="FF0000"/>
                </a:solidFill>
              </a:rPr>
              <a:t>用户</a:t>
            </a:r>
            <a:r>
              <a:rPr lang="zh-CN" altLang="en-US" dirty="0" smtClean="0">
                <a:solidFill>
                  <a:srgbClr val="FF0000"/>
                </a:solidFill>
              </a:rPr>
              <a:t>数据报。</a:t>
            </a:r>
            <a:endParaRPr lang="zh-CN" altLang="en-US" sz="3600" dirty="0">
              <a:solidFill>
                <a:srgbClr val="FF0000"/>
              </a:solidFill>
            </a:endParaRPr>
          </a:p>
          <a:p>
            <a:pPr lvl="1"/>
            <a:r>
              <a:rPr lang="zh-CN" altLang="en-US" dirty="0"/>
              <a:t>对方的运输层在收到 </a:t>
            </a:r>
            <a:r>
              <a:rPr lang="en-US" altLang="zh-CN" dirty="0"/>
              <a:t>UDP </a:t>
            </a:r>
            <a:r>
              <a:rPr lang="zh-CN" altLang="en-US" dirty="0"/>
              <a:t>报文后，不需要给出任何</a:t>
            </a:r>
            <a:r>
              <a:rPr lang="zh-CN" altLang="en-US" dirty="0" smtClean="0"/>
              <a:t>确认。</a:t>
            </a:r>
            <a:endParaRPr lang="zh-CN" altLang="en-US" dirty="0"/>
          </a:p>
          <a:p>
            <a:pPr lvl="1"/>
            <a:r>
              <a:rPr lang="zh-CN" altLang="en-US" dirty="0"/>
              <a:t>虽然 </a:t>
            </a:r>
            <a:r>
              <a:rPr lang="en-US" altLang="zh-CN" dirty="0">
                <a:solidFill>
                  <a:srgbClr val="FF0000"/>
                </a:solidFill>
              </a:rPr>
              <a:t>UDP </a:t>
            </a:r>
            <a:r>
              <a:rPr lang="zh-CN" altLang="en-US" dirty="0">
                <a:solidFill>
                  <a:srgbClr val="FF0000"/>
                </a:solidFill>
              </a:rPr>
              <a:t>不提供可靠交付，</a:t>
            </a:r>
            <a:r>
              <a:rPr lang="zh-CN" altLang="en-US" dirty="0"/>
              <a:t>但在某些情况下 </a:t>
            </a:r>
            <a:r>
              <a:rPr lang="en-US" altLang="zh-CN" dirty="0"/>
              <a:t>UDP </a:t>
            </a:r>
            <a:r>
              <a:rPr lang="zh-CN" altLang="en-US" dirty="0"/>
              <a:t>是一种最有效的工作</a:t>
            </a:r>
            <a:r>
              <a:rPr lang="zh-CN" altLang="en-US" dirty="0" smtClean="0"/>
              <a:t>方式。</a:t>
            </a:r>
            <a:endParaRPr lang="zh-CN" altLang="en-US" dirty="0"/>
          </a:p>
          <a:p>
            <a:endParaRPr lang="zh-CN" altLang="en-US" sz="2800" dirty="0"/>
          </a:p>
        </p:txBody>
      </p:sp>
    </p:spTree>
    <p:extLst>
      <p:ext uri="{BB962C8B-B14F-4D97-AF65-F5344CB8AC3E}">
        <p14:creationId xmlns:p14="http://schemas.microsoft.com/office/powerpoint/2010/main" xmlns="" val="1918965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type="title"/>
          </p:nvPr>
        </p:nvSpPr>
        <p:spPr/>
        <p:txBody>
          <a:bodyPr/>
          <a:lstStyle/>
          <a:p>
            <a:pPr algn="ctr"/>
            <a:r>
              <a:rPr lang="en-US" altLang="zh-CN"/>
              <a:t>TCP </a:t>
            </a:r>
            <a:r>
              <a:rPr lang="zh-CN" altLang="en-US"/>
              <a:t>与 </a:t>
            </a:r>
            <a:r>
              <a:rPr lang="en-US" altLang="zh-CN"/>
              <a:t>UDP </a:t>
            </a:r>
          </a:p>
        </p:txBody>
      </p:sp>
      <p:sp>
        <p:nvSpPr>
          <p:cNvPr id="353295" name="Rectangle 15"/>
          <p:cNvSpPr>
            <a:spLocks noGrp="1" noChangeArrowheads="1"/>
          </p:cNvSpPr>
          <p:nvPr>
            <p:ph idx="1"/>
          </p:nvPr>
        </p:nvSpPr>
        <p:spPr/>
        <p:txBody>
          <a:bodyPr/>
          <a:lstStyle/>
          <a:p>
            <a:pPr algn="just"/>
            <a:r>
              <a:rPr lang="en-US" altLang="zh-CN" dirty="0">
                <a:solidFill>
                  <a:srgbClr val="0000FF"/>
                </a:solidFill>
              </a:rPr>
              <a:t>TCP</a:t>
            </a:r>
            <a:r>
              <a:rPr lang="zh-CN" altLang="en-US" dirty="0">
                <a:solidFill>
                  <a:srgbClr val="0000FF"/>
                </a:solidFill>
              </a:rPr>
              <a:t>：一种面向连接的协议</a:t>
            </a:r>
          </a:p>
          <a:p>
            <a:pPr lvl="1" algn="just"/>
            <a:r>
              <a:rPr lang="zh-CN" altLang="en-US" dirty="0"/>
              <a:t>提供面向连接的</a:t>
            </a:r>
            <a:r>
              <a:rPr lang="zh-CN" altLang="en-US" dirty="0" smtClean="0"/>
              <a:t>服务</a:t>
            </a:r>
            <a:r>
              <a:rPr lang="zh-CN" altLang="en-US" dirty="0"/>
              <a:t>。</a:t>
            </a:r>
          </a:p>
          <a:p>
            <a:pPr lvl="1" algn="just"/>
            <a:r>
              <a:rPr lang="zh-CN" altLang="en-US" dirty="0"/>
              <a:t>传送的数据单</a:t>
            </a:r>
            <a:r>
              <a:rPr lang="zh-CN" altLang="en-US" dirty="0" smtClean="0"/>
              <a:t>位称为 </a:t>
            </a:r>
            <a:r>
              <a:rPr lang="en-US" altLang="zh-CN" dirty="0">
                <a:solidFill>
                  <a:srgbClr val="FF0000"/>
                </a:solidFill>
              </a:rPr>
              <a:t>TCP </a:t>
            </a:r>
            <a:r>
              <a:rPr lang="zh-CN" altLang="en-US" dirty="0">
                <a:solidFill>
                  <a:srgbClr val="FF0000"/>
                </a:solidFill>
              </a:rPr>
              <a:t>报文</a:t>
            </a:r>
            <a:r>
              <a:rPr lang="zh-CN" altLang="en-US" dirty="0" smtClean="0">
                <a:solidFill>
                  <a:srgbClr val="FF0000"/>
                </a:solidFill>
              </a:rPr>
              <a:t>段 </a:t>
            </a:r>
            <a:r>
              <a:rPr lang="en-US" altLang="zh-CN" dirty="0" smtClean="0"/>
              <a:t>(</a:t>
            </a:r>
            <a:r>
              <a:rPr lang="en-US" altLang="zh-CN" dirty="0"/>
              <a:t>segment</a:t>
            </a:r>
            <a:r>
              <a:rPr lang="en-US" altLang="zh-CN" dirty="0" smtClean="0"/>
              <a:t>)</a:t>
            </a:r>
            <a:r>
              <a:rPr lang="zh-CN" altLang="en-US" dirty="0" smtClean="0"/>
              <a:t>。</a:t>
            </a:r>
            <a:endParaRPr lang="en-US" altLang="zh-CN" sz="3600" dirty="0"/>
          </a:p>
          <a:p>
            <a:pPr lvl="1" algn="just"/>
            <a:r>
              <a:rPr lang="en-US" altLang="zh-CN" dirty="0" smtClean="0">
                <a:solidFill>
                  <a:srgbClr val="FF0000"/>
                </a:solidFill>
              </a:rPr>
              <a:t>TCP </a:t>
            </a:r>
            <a:r>
              <a:rPr lang="zh-CN" altLang="en-US" dirty="0" smtClean="0">
                <a:solidFill>
                  <a:srgbClr val="FF0000"/>
                </a:solidFill>
              </a:rPr>
              <a:t>不</a:t>
            </a:r>
            <a:r>
              <a:rPr lang="zh-CN" altLang="en-US" dirty="0">
                <a:solidFill>
                  <a:srgbClr val="FF0000"/>
                </a:solidFill>
              </a:rPr>
              <a:t>提供广播或多播</a:t>
            </a:r>
            <a:r>
              <a:rPr lang="zh-CN" altLang="en-US" dirty="0" smtClean="0">
                <a:solidFill>
                  <a:srgbClr val="FF0000"/>
                </a:solidFill>
              </a:rPr>
              <a:t>服务。</a:t>
            </a:r>
            <a:endParaRPr lang="zh-CN" altLang="en-US" dirty="0">
              <a:solidFill>
                <a:srgbClr val="FF0000"/>
              </a:solidFill>
            </a:endParaRPr>
          </a:p>
          <a:p>
            <a:pPr lvl="1" algn="just"/>
            <a:r>
              <a:rPr lang="zh-CN" altLang="en-US" dirty="0"/>
              <a:t>由于 </a:t>
            </a:r>
            <a:r>
              <a:rPr lang="en-US" altLang="zh-CN" dirty="0"/>
              <a:t>TCP </a:t>
            </a:r>
            <a:r>
              <a:rPr lang="zh-CN" altLang="en-US" dirty="0"/>
              <a:t>要</a:t>
            </a:r>
            <a:r>
              <a:rPr lang="zh-CN" altLang="en-US" dirty="0">
                <a:solidFill>
                  <a:srgbClr val="FF0000"/>
                </a:solidFill>
              </a:rPr>
              <a:t>提供可靠的、面向连接的运输服务，</a:t>
            </a:r>
            <a:r>
              <a:rPr lang="zh-CN" altLang="en-US" dirty="0"/>
              <a:t>因此不可避免地增加了许多的开销。这不仅使协议数据单元的首部增大很多，还要占用许多的处理机</a:t>
            </a:r>
            <a:r>
              <a:rPr lang="zh-CN" altLang="en-US" dirty="0" smtClean="0"/>
              <a:t>资源。</a:t>
            </a:r>
            <a:endParaRPr lang="zh-CN" altLang="en-US" dirty="0"/>
          </a:p>
        </p:txBody>
      </p:sp>
    </p:spTree>
    <p:extLst>
      <p:ext uri="{BB962C8B-B14F-4D97-AF65-F5344CB8AC3E}">
        <p14:creationId xmlns:p14="http://schemas.microsoft.com/office/powerpoint/2010/main" xmlns="" val="2630619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algn="ctr">
              <a:lnSpc>
                <a:spcPct val="110000"/>
              </a:lnSpc>
              <a:spcBef>
                <a:spcPts val="600"/>
              </a:spcBef>
            </a:pPr>
            <a:r>
              <a:rPr lang="zh-CN" altLang="en-US" dirty="0"/>
              <a:t>还要强调两点 </a:t>
            </a:r>
          </a:p>
        </p:txBody>
      </p:sp>
      <p:sp>
        <p:nvSpPr>
          <p:cNvPr id="355339" name="Rectangle 11"/>
          <p:cNvSpPr>
            <a:spLocks noGrp="1" noChangeArrowheads="1"/>
          </p:cNvSpPr>
          <p:nvPr>
            <p:ph idx="1"/>
          </p:nvPr>
        </p:nvSpPr>
        <p:spPr/>
        <p:txBody>
          <a:bodyPr/>
          <a:lstStyle/>
          <a:p>
            <a:pPr>
              <a:lnSpc>
                <a:spcPct val="110000"/>
              </a:lnSpc>
            </a:pPr>
            <a:r>
              <a:rPr lang="zh-CN" altLang="en-US" sz="2800" dirty="0"/>
              <a:t>运输层的 </a:t>
            </a:r>
            <a:r>
              <a:rPr lang="en-US" altLang="zh-CN" sz="2800" dirty="0"/>
              <a:t>UDP </a:t>
            </a:r>
            <a:r>
              <a:rPr lang="zh-CN" altLang="en-US" sz="2800" dirty="0"/>
              <a:t>用户数据报与网际层的</a:t>
            </a:r>
            <a:r>
              <a:rPr lang="en-US" altLang="zh-CN" sz="2800" dirty="0"/>
              <a:t>IP</a:t>
            </a:r>
            <a:r>
              <a:rPr lang="zh-CN" altLang="en-US" sz="2800" dirty="0"/>
              <a:t>数据报有很大区别</a:t>
            </a:r>
            <a:r>
              <a:rPr lang="zh-CN" altLang="en-US" sz="2800" dirty="0" smtClean="0"/>
              <a:t>。</a:t>
            </a:r>
            <a:endParaRPr lang="en-US" altLang="zh-CN" sz="2800" dirty="0" smtClean="0"/>
          </a:p>
          <a:p>
            <a:pPr lvl="1"/>
            <a:r>
              <a:rPr lang="en-US" altLang="zh-CN" sz="2400" dirty="0" smtClean="0"/>
              <a:t>IP </a:t>
            </a:r>
            <a:r>
              <a:rPr lang="zh-CN" altLang="en-US" sz="2400" dirty="0"/>
              <a:t>数据报要经过互连网中许多路由器的</a:t>
            </a:r>
            <a:r>
              <a:rPr lang="zh-CN" altLang="en-US" sz="2400" dirty="0" smtClean="0"/>
              <a:t>存储转发。</a:t>
            </a:r>
            <a:endParaRPr lang="en-US" altLang="zh-CN" sz="2400" dirty="0" smtClean="0"/>
          </a:p>
          <a:p>
            <a:pPr lvl="1"/>
            <a:r>
              <a:rPr lang="en-US" altLang="zh-CN" sz="2400" dirty="0" smtClean="0"/>
              <a:t>UDP </a:t>
            </a:r>
            <a:r>
              <a:rPr lang="zh-CN" altLang="en-US" sz="2400" dirty="0"/>
              <a:t>用户数据报是在运输层的端到端抽象的逻辑信道中传送的。</a:t>
            </a:r>
          </a:p>
          <a:p>
            <a:pPr>
              <a:lnSpc>
                <a:spcPct val="110000"/>
              </a:lnSpc>
              <a:spcBef>
                <a:spcPts val="1200"/>
              </a:spcBef>
            </a:pPr>
            <a:r>
              <a:rPr lang="en-US" altLang="zh-CN" sz="2800" dirty="0"/>
              <a:t>TCP </a:t>
            </a:r>
            <a:r>
              <a:rPr lang="zh-CN" altLang="en-US" sz="2800" dirty="0"/>
              <a:t>报文段是在运输层抽象的端到端逻辑信道中传送，这种信道是可靠的全双工信道。但这样的信道却不知道究竟经过了哪些路由器，而这些路由器也根本不知道上面的运输层是否建立了 </a:t>
            </a:r>
            <a:r>
              <a:rPr lang="en-US" altLang="zh-CN" sz="2800" dirty="0"/>
              <a:t>TCP </a:t>
            </a:r>
            <a:r>
              <a:rPr lang="zh-CN" altLang="en-US" sz="2800" dirty="0"/>
              <a:t>连接。 </a:t>
            </a:r>
          </a:p>
        </p:txBody>
      </p:sp>
    </p:spTree>
    <p:extLst>
      <p:ext uri="{BB962C8B-B14F-4D97-AF65-F5344CB8AC3E}">
        <p14:creationId xmlns:p14="http://schemas.microsoft.com/office/powerpoint/2010/main" xmlns="" val="1621401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5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6" y="1268760"/>
            <a:ext cx="5976662" cy="4608511"/>
          </a:xfrm>
        </p:spPr>
        <p:txBody>
          <a:bodyPr/>
          <a:lstStyle/>
          <a:p>
            <a:pPr>
              <a:lnSpc>
                <a:spcPct val="125000"/>
              </a:lnSpc>
            </a:pPr>
            <a:r>
              <a:rPr lang="zh-CN" altLang="en-US" dirty="0" smtClean="0"/>
              <a:t>运输层</a:t>
            </a:r>
            <a:r>
              <a:rPr lang="en-US" altLang="zh-CN" dirty="0" smtClean="0"/>
              <a:t>(transport layer)</a:t>
            </a:r>
          </a:p>
          <a:p>
            <a:pPr lvl="1">
              <a:lnSpc>
                <a:spcPct val="125000"/>
              </a:lnSpc>
            </a:pPr>
            <a:r>
              <a:rPr lang="zh-CN" altLang="en-US" dirty="0" smtClean="0"/>
              <a:t>负责主机中两个进程之间的通信。</a:t>
            </a:r>
          </a:p>
          <a:p>
            <a:pPr lvl="1">
              <a:lnSpc>
                <a:spcPct val="80000"/>
              </a:lnSpc>
            </a:pPr>
            <a:r>
              <a:rPr lang="zh-CN" altLang="en-US" dirty="0" smtClean="0"/>
              <a:t>因特网的运输层</a:t>
            </a:r>
            <a:endParaRPr lang="en-US" altLang="zh-CN" dirty="0" smtClean="0"/>
          </a:p>
          <a:p>
            <a:pPr lvl="2">
              <a:lnSpc>
                <a:spcPct val="80000"/>
              </a:lnSpc>
            </a:pPr>
            <a:r>
              <a:rPr lang="en-US" altLang="zh-CN" dirty="0" smtClean="0"/>
              <a:t>TCP</a:t>
            </a:r>
            <a:r>
              <a:rPr lang="zh-CN" altLang="en-US" dirty="0" smtClean="0"/>
              <a:t>（</a:t>
            </a:r>
            <a:r>
              <a:rPr lang="en-US" altLang="zh-CN" dirty="0" smtClean="0"/>
              <a:t>Transmission Control Protocol</a:t>
            </a:r>
            <a:r>
              <a:rPr lang="zh-CN" altLang="en-US" dirty="0" smtClean="0"/>
              <a:t>）</a:t>
            </a:r>
            <a:endParaRPr lang="en-US" altLang="zh-CN" dirty="0" smtClean="0"/>
          </a:p>
          <a:p>
            <a:pPr lvl="2">
              <a:lnSpc>
                <a:spcPct val="80000"/>
              </a:lnSpc>
            </a:pPr>
            <a:r>
              <a:rPr lang="en-US" altLang="zh-CN" dirty="0" smtClean="0"/>
              <a:t>UDP</a:t>
            </a:r>
            <a:r>
              <a:rPr lang="zh-CN" altLang="en-US" dirty="0" smtClean="0"/>
              <a:t>（</a:t>
            </a:r>
            <a:r>
              <a:rPr lang="en-US" altLang="zh-CN" dirty="0" smtClean="0"/>
              <a:t>User Datagram Protocol</a:t>
            </a:r>
            <a:r>
              <a:rPr lang="zh-CN" altLang="en-US" dirty="0" smtClean="0"/>
              <a:t>）</a:t>
            </a:r>
          </a:p>
          <a:p>
            <a:pPr lvl="1">
              <a:lnSpc>
                <a:spcPct val="80000"/>
              </a:lnSpc>
            </a:pPr>
            <a:r>
              <a:rPr lang="zh-CN" altLang="en-US" dirty="0" smtClean="0"/>
              <a:t>运输层的数据传送单位是报文段（</a:t>
            </a:r>
            <a:r>
              <a:rPr lang="en-US" altLang="zh-CN" dirty="0" smtClean="0"/>
              <a:t>segment</a:t>
            </a:r>
            <a:r>
              <a:rPr lang="zh-CN" altLang="en-US" dirty="0" smtClean="0"/>
              <a:t>）（当使用</a:t>
            </a:r>
            <a:r>
              <a:rPr lang="en-US" altLang="zh-CN" dirty="0" smtClean="0"/>
              <a:t>TCP</a:t>
            </a:r>
            <a:r>
              <a:rPr lang="zh-CN" altLang="en-US" dirty="0" smtClean="0"/>
              <a:t>时）或用户数据报（当使用</a:t>
            </a:r>
            <a:r>
              <a:rPr lang="en-US" altLang="zh-CN" dirty="0" smtClean="0"/>
              <a:t>UDT</a:t>
            </a:r>
            <a:r>
              <a:rPr lang="zh-CN" altLang="en-US" dirty="0" smtClean="0"/>
              <a:t>时）。</a:t>
            </a:r>
          </a:p>
          <a:p>
            <a:pPr lvl="1">
              <a:lnSpc>
                <a:spcPct val="80000"/>
              </a:lnSpc>
            </a:pPr>
            <a:r>
              <a:rPr lang="zh-CN" altLang="en-US" dirty="0" smtClean="0"/>
              <a:t>运输层只存在于分组交换网外面的主机之中。</a:t>
            </a:r>
          </a:p>
        </p:txBody>
      </p:sp>
      <p:sp>
        <p:nvSpPr>
          <p:cNvPr id="114692" name="Text Box 4"/>
          <p:cNvSpPr txBox="1">
            <a:spLocks noChangeArrowheads="1"/>
          </p:cNvSpPr>
          <p:nvPr/>
        </p:nvSpPr>
        <p:spPr bwMode="auto">
          <a:xfrm>
            <a:off x="1429149" y="3741761"/>
            <a:ext cx="121860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600" b="1">
                <a:solidFill>
                  <a:srgbClr val="000099"/>
                </a:solidFill>
                <a:ea typeface="黑体" pitchFamily="2" charset="-122"/>
              </a:rPr>
              <a:t>数据链路层</a:t>
            </a:r>
          </a:p>
        </p:txBody>
      </p:sp>
      <p:grpSp>
        <p:nvGrpSpPr>
          <p:cNvPr id="2" name="Group 5"/>
          <p:cNvGrpSpPr>
            <a:grpSpLocks/>
          </p:cNvGrpSpPr>
          <p:nvPr/>
        </p:nvGrpSpPr>
        <p:grpSpPr bwMode="auto">
          <a:xfrm>
            <a:off x="1157423" y="1628803"/>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grpSp>
      <p:sp>
        <p:nvSpPr>
          <p:cNvPr id="114699" name="Text Box 11"/>
          <p:cNvSpPr txBox="1">
            <a:spLocks noChangeArrowheads="1"/>
          </p:cNvSpPr>
          <p:nvPr/>
        </p:nvSpPr>
        <p:spPr bwMode="auto">
          <a:xfrm>
            <a:off x="815183" y="1916137"/>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99"/>
                </a:solidFill>
                <a:ea typeface="黑体" pitchFamily="2" charset="-122"/>
              </a:rPr>
              <a:t>5        </a:t>
            </a:r>
            <a:r>
              <a:rPr kumimoji="1" lang="zh-CN" altLang="en-US" sz="2000" b="1">
                <a:solidFill>
                  <a:srgbClr val="000099"/>
                </a:solidFill>
                <a:ea typeface="黑体" pitchFamily="2" charset="-122"/>
              </a:rPr>
              <a:t>应用层</a:t>
            </a:r>
          </a:p>
        </p:txBody>
      </p:sp>
      <p:sp>
        <p:nvSpPr>
          <p:cNvPr id="114700" name="Text Box 12"/>
          <p:cNvSpPr txBox="1">
            <a:spLocks noChangeArrowheads="1"/>
          </p:cNvSpPr>
          <p:nvPr/>
        </p:nvSpPr>
        <p:spPr bwMode="auto">
          <a:xfrm>
            <a:off x="815183" y="2527325"/>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99"/>
                </a:solidFill>
                <a:ea typeface="黑体" pitchFamily="2" charset="-122"/>
              </a:rPr>
              <a:t>4        </a:t>
            </a:r>
            <a:r>
              <a:rPr kumimoji="1" lang="zh-CN" altLang="en-US" sz="2000" b="1">
                <a:solidFill>
                  <a:srgbClr val="000099"/>
                </a:solidFill>
                <a:ea typeface="黑体" pitchFamily="2" charset="-122"/>
              </a:rPr>
              <a:t>运输层</a:t>
            </a:r>
          </a:p>
        </p:txBody>
      </p:sp>
      <p:sp>
        <p:nvSpPr>
          <p:cNvPr id="114701" name="Text Box 13"/>
          <p:cNvSpPr txBox="1">
            <a:spLocks noChangeArrowheads="1"/>
          </p:cNvSpPr>
          <p:nvPr/>
        </p:nvSpPr>
        <p:spPr bwMode="auto">
          <a:xfrm>
            <a:off x="815183" y="3140099"/>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99"/>
                </a:solidFill>
                <a:ea typeface="黑体" pitchFamily="2" charset="-122"/>
              </a:rPr>
              <a:t>3        </a:t>
            </a:r>
            <a:r>
              <a:rPr kumimoji="1" lang="zh-CN" altLang="en-US" sz="2000" b="1" dirty="0">
                <a:solidFill>
                  <a:srgbClr val="000099"/>
                </a:solidFill>
                <a:ea typeface="黑体" pitchFamily="2" charset="-122"/>
              </a:rPr>
              <a:t>网络层</a:t>
            </a:r>
          </a:p>
        </p:txBody>
      </p:sp>
      <p:sp>
        <p:nvSpPr>
          <p:cNvPr id="114702" name="Text Box 14"/>
          <p:cNvSpPr txBox="1">
            <a:spLocks noChangeArrowheads="1"/>
          </p:cNvSpPr>
          <p:nvPr/>
        </p:nvSpPr>
        <p:spPr bwMode="auto">
          <a:xfrm>
            <a:off x="815183" y="3752875"/>
            <a:ext cx="18998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99"/>
                </a:solidFill>
                <a:ea typeface="黑体" pitchFamily="2" charset="-122"/>
              </a:rPr>
              <a:t>2    </a:t>
            </a:r>
            <a:r>
              <a:rPr kumimoji="1" lang="zh-CN" altLang="en-US" sz="2000" b="1" dirty="0">
                <a:solidFill>
                  <a:srgbClr val="000099"/>
                </a:solidFill>
                <a:ea typeface="黑体" pitchFamily="2" charset="-122"/>
              </a:rPr>
              <a:t>数据链路层</a:t>
            </a:r>
          </a:p>
        </p:txBody>
      </p:sp>
      <p:sp>
        <p:nvSpPr>
          <p:cNvPr id="114703" name="Text Box 15"/>
          <p:cNvSpPr txBox="1">
            <a:spLocks noChangeArrowheads="1"/>
          </p:cNvSpPr>
          <p:nvPr/>
        </p:nvSpPr>
        <p:spPr bwMode="auto">
          <a:xfrm>
            <a:off x="815183" y="4365650"/>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99"/>
                </a:solidFill>
                <a:ea typeface="黑体" pitchFamily="2" charset="-122"/>
              </a:rPr>
              <a:t>1        </a:t>
            </a:r>
            <a:r>
              <a:rPr kumimoji="1" lang="zh-CN" altLang="en-US" sz="2000" b="1" dirty="0">
                <a:solidFill>
                  <a:srgbClr val="000099"/>
                </a:solidFill>
                <a:ea typeface="黑体" pitchFamily="2" charset="-122"/>
              </a:rPr>
              <a:t>物理层</a:t>
            </a:r>
          </a:p>
        </p:txBody>
      </p:sp>
    </p:spTree>
    <p:extLst>
      <p:ext uri="{BB962C8B-B14F-4D97-AF65-F5344CB8AC3E}">
        <p14:creationId xmlns:p14="http://schemas.microsoft.com/office/powerpoint/2010/main" xmlns="" val="2636835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5.1.3  </a:t>
            </a:r>
            <a:r>
              <a:rPr lang="zh-CN" altLang="en-US" dirty="0"/>
              <a:t>运输层的端口 </a:t>
            </a:r>
          </a:p>
        </p:txBody>
      </p:sp>
      <p:sp>
        <p:nvSpPr>
          <p:cNvPr id="142339" name="Rectangle 3"/>
          <p:cNvSpPr>
            <a:spLocks noGrp="1" noChangeArrowheads="1"/>
          </p:cNvSpPr>
          <p:nvPr>
            <p:ph idx="1"/>
          </p:nvPr>
        </p:nvSpPr>
        <p:spPr/>
        <p:txBody>
          <a:bodyPr/>
          <a:lstStyle/>
          <a:p>
            <a:pPr>
              <a:spcBef>
                <a:spcPts val="1200"/>
              </a:spcBef>
            </a:pPr>
            <a:r>
              <a:rPr lang="zh-CN" altLang="en-US" sz="3000" dirty="0"/>
              <a:t>运行在计算机中的进程是用</a:t>
            </a:r>
            <a:r>
              <a:rPr lang="zh-CN" altLang="en-US" sz="3000" dirty="0">
                <a:solidFill>
                  <a:srgbClr val="FF0000"/>
                </a:solidFill>
              </a:rPr>
              <a:t>进程标识符</a:t>
            </a:r>
            <a:r>
              <a:rPr lang="zh-CN" altLang="en-US" sz="3000" dirty="0"/>
              <a:t>来标志的。</a:t>
            </a:r>
          </a:p>
          <a:p>
            <a:pPr>
              <a:spcBef>
                <a:spcPts val="1200"/>
              </a:spcBef>
            </a:pPr>
            <a:r>
              <a:rPr lang="zh-CN" altLang="en-US" sz="3000" dirty="0">
                <a:solidFill>
                  <a:srgbClr val="FF0000"/>
                </a:solidFill>
              </a:rPr>
              <a:t>但</a:t>
            </a:r>
            <a:r>
              <a:rPr lang="zh-CN" altLang="en-US" sz="3000" dirty="0" smtClean="0">
                <a:solidFill>
                  <a:srgbClr val="FF0000"/>
                </a:solidFill>
              </a:rPr>
              <a:t>运行</a:t>
            </a:r>
            <a:r>
              <a:rPr lang="zh-CN" altLang="en-US" sz="3000" dirty="0">
                <a:solidFill>
                  <a:srgbClr val="FF0000"/>
                </a:solidFill>
              </a:rPr>
              <a:t>在应用层的各种应用进程却不应当让计算机操作系统指派它的进程标识符。</a:t>
            </a:r>
            <a:r>
              <a:rPr lang="zh-CN" altLang="en-US" sz="3000" dirty="0"/>
              <a:t>这是因为</a:t>
            </a:r>
            <a:r>
              <a:rPr lang="zh-CN" altLang="en-US" sz="3000" dirty="0" smtClean="0"/>
              <a:t>在互联网上</a:t>
            </a:r>
            <a:r>
              <a:rPr lang="zh-CN" altLang="en-US" sz="3000" dirty="0"/>
              <a:t>使用的计算机的操作系统种类很多，而不同的操作系统又使用不同格式的进程标识符。</a:t>
            </a:r>
          </a:p>
          <a:p>
            <a:pPr>
              <a:spcBef>
                <a:spcPts val="1200"/>
              </a:spcBef>
            </a:pPr>
            <a:r>
              <a:rPr lang="zh-CN" altLang="en-US" sz="3000" dirty="0"/>
              <a:t>为了使运行不同操作系统的计算机的应用进程能够互相通信，就</a:t>
            </a:r>
            <a:r>
              <a:rPr lang="zh-CN" altLang="en-US" sz="3000" dirty="0">
                <a:solidFill>
                  <a:srgbClr val="FF0000"/>
                </a:solidFill>
              </a:rPr>
              <a:t>必须用统一的方法</a:t>
            </a:r>
            <a:r>
              <a:rPr lang="zh-CN" altLang="en-US" sz="3000" dirty="0"/>
              <a:t>对 </a:t>
            </a:r>
            <a:r>
              <a:rPr lang="en-US" altLang="zh-CN" sz="3000" dirty="0"/>
              <a:t>TCP/IP </a:t>
            </a:r>
            <a:r>
              <a:rPr lang="zh-CN" altLang="en-US" sz="3000" dirty="0"/>
              <a:t>体系的应用进程进行标志。 </a:t>
            </a:r>
          </a:p>
        </p:txBody>
      </p:sp>
    </p:spTree>
    <p:extLst>
      <p:ext uri="{BB962C8B-B14F-4D97-AF65-F5344CB8AC3E}">
        <p14:creationId xmlns:p14="http://schemas.microsoft.com/office/powerpoint/2010/main" xmlns="" val="96171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pPr algn="ctr"/>
            <a:r>
              <a:rPr lang="zh-CN" altLang="en-US"/>
              <a:t>需要解决的问题 </a:t>
            </a:r>
          </a:p>
        </p:txBody>
      </p:sp>
      <p:sp>
        <p:nvSpPr>
          <p:cNvPr id="670723" name="Rectangle 3"/>
          <p:cNvSpPr>
            <a:spLocks noGrp="1" noChangeArrowheads="1"/>
          </p:cNvSpPr>
          <p:nvPr>
            <p:ph idx="1"/>
          </p:nvPr>
        </p:nvSpPr>
        <p:spPr/>
        <p:txBody>
          <a:bodyPr/>
          <a:lstStyle/>
          <a:p>
            <a:r>
              <a:rPr lang="zh-CN" altLang="en-US"/>
              <a:t>由于进程的创建和撤销都是动态的，发送方几乎无法识别其他机器上的进程。</a:t>
            </a:r>
          </a:p>
          <a:p>
            <a:r>
              <a:rPr lang="zh-CN" altLang="en-US"/>
              <a:t>有时我们会改换接收报文的进程，但并不需要通知所有发送方。</a:t>
            </a:r>
          </a:p>
          <a:p>
            <a:r>
              <a:rPr lang="zh-CN" altLang="en-US"/>
              <a:t>我们往往需要利用目的主机提供的功能来识别终点，而不需要知道实现这个功能的进程。</a:t>
            </a:r>
          </a:p>
          <a:p>
            <a:endParaRPr lang="en-US" altLang="zh-CN"/>
          </a:p>
        </p:txBody>
      </p:sp>
    </p:spTree>
    <p:extLst>
      <p:ext uri="{BB962C8B-B14F-4D97-AF65-F5344CB8AC3E}">
        <p14:creationId xmlns:p14="http://schemas.microsoft.com/office/powerpoint/2010/main" xmlns="" val="1776387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pPr algn="ctr"/>
            <a:r>
              <a:rPr lang="zh-CN" altLang="en-US" dirty="0"/>
              <a:t>端口</a:t>
            </a:r>
            <a:r>
              <a:rPr lang="zh-CN" altLang="en-US" dirty="0" smtClean="0"/>
              <a:t>号 </a:t>
            </a:r>
            <a:r>
              <a:rPr lang="en-US" altLang="zh-CN" dirty="0" smtClean="0"/>
              <a:t>(</a:t>
            </a:r>
            <a:r>
              <a:rPr lang="en-US" altLang="zh-CN" dirty="0"/>
              <a:t>protocol port number</a:t>
            </a:r>
            <a:r>
              <a:rPr lang="en-US" altLang="zh-CN" dirty="0" smtClean="0"/>
              <a:t>)</a:t>
            </a:r>
            <a:endParaRPr lang="en-US" altLang="zh-CN" dirty="0"/>
          </a:p>
        </p:txBody>
      </p:sp>
      <p:sp>
        <p:nvSpPr>
          <p:cNvPr id="671747" name="Rectangle 3"/>
          <p:cNvSpPr>
            <a:spLocks noGrp="1" noChangeArrowheads="1"/>
          </p:cNvSpPr>
          <p:nvPr>
            <p:ph idx="1"/>
          </p:nvPr>
        </p:nvSpPr>
        <p:spPr/>
        <p:txBody>
          <a:bodyPr/>
          <a:lstStyle/>
          <a:p>
            <a:r>
              <a:rPr lang="zh-CN" altLang="en-US" dirty="0"/>
              <a:t>解决这个问题的方法就是在运输层使用</a:t>
            </a:r>
            <a:r>
              <a:rPr lang="zh-CN" altLang="en-US" dirty="0">
                <a:solidFill>
                  <a:srgbClr val="FF0000"/>
                </a:solidFill>
              </a:rPr>
              <a:t>协议端口</a:t>
            </a:r>
            <a:r>
              <a:rPr lang="zh-CN" altLang="en-US" dirty="0" smtClean="0">
                <a:solidFill>
                  <a:srgbClr val="FF0000"/>
                </a:solidFill>
              </a:rPr>
              <a:t>号 </a:t>
            </a:r>
            <a:r>
              <a:rPr lang="en-US" altLang="zh-CN" dirty="0" smtClean="0"/>
              <a:t>(</a:t>
            </a:r>
            <a:r>
              <a:rPr lang="en-US" altLang="zh-CN" dirty="0"/>
              <a:t>protocol port number)</a:t>
            </a:r>
            <a:r>
              <a:rPr lang="zh-CN" altLang="en-US" dirty="0"/>
              <a:t>，或通常简称为</a:t>
            </a:r>
            <a:r>
              <a:rPr lang="zh-CN" altLang="en-US" dirty="0" smtClean="0">
                <a:solidFill>
                  <a:srgbClr val="FF0000"/>
                </a:solidFill>
              </a:rPr>
              <a:t>端口 </a:t>
            </a:r>
            <a:r>
              <a:rPr lang="en-US" altLang="zh-CN" dirty="0" smtClean="0"/>
              <a:t>(</a:t>
            </a:r>
            <a:r>
              <a:rPr lang="en-US" altLang="zh-CN" dirty="0"/>
              <a:t>port)</a:t>
            </a:r>
            <a:r>
              <a:rPr lang="zh-CN" altLang="en-US" dirty="0"/>
              <a:t>。</a:t>
            </a:r>
          </a:p>
          <a:p>
            <a:r>
              <a:rPr lang="zh-CN" altLang="en-US" dirty="0"/>
              <a:t>虽然通信的终点是应用进程，但我们可以把端口想象是通信的终点，因为我们只要把要传送的报文交到目的主机的某一个合适的目的端口，剩下的工作（即最后交付目的进程）就由 </a:t>
            </a:r>
            <a:r>
              <a:rPr lang="en-US" altLang="zh-CN" dirty="0"/>
              <a:t>TCP </a:t>
            </a:r>
            <a:r>
              <a:rPr lang="zh-CN" altLang="en-US" dirty="0"/>
              <a:t>来完成。</a:t>
            </a:r>
          </a:p>
        </p:txBody>
      </p:sp>
    </p:spTree>
    <p:extLst>
      <p:ext uri="{BB962C8B-B14F-4D97-AF65-F5344CB8AC3E}">
        <p14:creationId xmlns:p14="http://schemas.microsoft.com/office/powerpoint/2010/main" xmlns="" val="1046406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smtClean="0"/>
              <a:t>TCP/IP </a:t>
            </a:r>
            <a:r>
              <a:rPr lang="zh-CN" altLang="en-US" dirty="0" smtClean="0"/>
              <a:t>运输层端口 </a:t>
            </a:r>
            <a:endParaRPr lang="zh-CN" altLang="en-US" dirty="0"/>
          </a:p>
        </p:txBody>
      </p:sp>
      <p:sp>
        <p:nvSpPr>
          <p:cNvPr id="141315" name="Rectangle 3"/>
          <p:cNvSpPr>
            <a:spLocks noGrp="1" noChangeArrowheads="1"/>
          </p:cNvSpPr>
          <p:nvPr>
            <p:ph idx="1"/>
          </p:nvPr>
        </p:nvSpPr>
        <p:spPr/>
        <p:txBody>
          <a:bodyPr/>
          <a:lstStyle/>
          <a:p>
            <a:pPr algn="just"/>
            <a:r>
              <a:rPr lang="zh-CN" altLang="en-US" dirty="0"/>
              <a:t>端口用一个 </a:t>
            </a:r>
            <a:r>
              <a:rPr lang="en-US" altLang="zh-CN" dirty="0"/>
              <a:t>16 </a:t>
            </a:r>
            <a:r>
              <a:rPr lang="zh-CN" altLang="en-US" dirty="0"/>
              <a:t>位端口号进行标志。</a:t>
            </a:r>
          </a:p>
          <a:p>
            <a:pPr algn="just"/>
            <a:r>
              <a:rPr lang="zh-CN" altLang="en-US" dirty="0"/>
              <a:t>端口号只具有</a:t>
            </a:r>
            <a:r>
              <a:rPr lang="zh-CN" altLang="en-US" dirty="0">
                <a:solidFill>
                  <a:srgbClr val="FF0000"/>
                </a:solidFill>
              </a:rPr>
              <a:t>本地意义，</a:t>
            </a:r>
            <a:r>
              <a:rPr lang="zh-CN" altLang="en-US" dirty="0"/>
              <a:t>即端口号只是为了标志</a:t>
            </a:r>
            <a:r>
              <a:rPr lang="zh-CN" altLang="en-US" dirty="0">
                <a:solidFill>
                  <a:srgbClr val="FF0000"/>
                </a:solidFill>
              </a:rPr>
              <a:t>本计算机应用层中的各进程</a:t>
            </a:r>
            <a:r>
              <a:rPr lang="zh-CN" altLang="en-US" dirty="0" smtClean="0">
                <a:solidFill>
                  <a:srgbClr val="FF0000"/>
                </a:solidFill>
              </a:rPr>
              <a:t>。</a:t>
            </a:r>
            <a:endParaRPr lang="en-US" altLang="zh-CN" dirty="0" smtClean="0">
              <a:solidFill>
                <a:srgbClr val="FF0000"/>
              </a:solidFill>
            </a:endParaRPr>
          </a:p>
          <a:p>
            <a:pPr algn="just"/>
            <a:r>
              <a:rPr lang="zh-CN" altLang="en-US" dirty="0" smtClean="0"/>
              <a:t>在互联网中，不同</a:t>
            </a:r>
            <a:r>
              <a:rPr lang="zh-CN" altLang="en-US" dirty="0"/>
              <a:t>计算机的相同端口号是没有联系的</a:t>
            </a:r>
            <a:r>
              <a:rPr lang="zh-CN" altLang="en-US" dirty="0" smtClean="0"/>
              <a:t>。</a:t>
            </a:r>
            <a:endParaRPr lang="en-US" altLang="zh-CN" dirty="0" smtClean="0"/>
          </a:p>
        </p:txBody>
      </p:sp>
      <p:sp>
        <p:nvSpPr>
          <p:cNvPr id="2" name="矩形 1"/>
          <p:cNvSpPr/>
          <p:nvPr/>
        </p:nvSpPr>
        <p:spPr>
          <a:xfrm>
            <a:off x="416496" y="4293096"/>
            <a:ext cx="9417496" cy="1384995"/>
          </a:xfrm>
          <a:prstGeom prst="rect">
            <a:avLst/>
          </a:prstGeom>
          <a:solidFill>
            <a:srgbClr val="FFFF66"/>
          </a:solidFill>
          <a:ln>
            <a:solidFill>
              <a:srgbClr val="002060"/>
            </a:solidFill>
          </a:ln>
        </p:spPr>
        <p:txBody>
          <a:bodyPr wrap="square">
            <a:spAutoFit/>
          </a:bodyPr>
          <a:lstStyle/>
          <a:p>
            <a:r>
              <a:rPr lang="zh-CN" altLang="zh-CN" sz="2800" b="1" dirty="0">
                <a:solidFill>
                  <a:srgbClr val="000099"/>
                </a:solidFill>
                <a:latin typeface="+mn-lt"/>
                <a:ea typeface="黑体" pitchFamily="2" charset="-122"/>
              </a:rPr>
              <a:t>由此可见，两个计算机中的进程要互相通信，不仅必须知道对方</a:t>
            </a:r>
            <a:r>
              <a:rPr lang="zh-CN" altLang="zh-CN" sz="2800" b="1" dirty="0" smtClean="0">
                <a:solidFill>
                  <a:srgbClr val="000099"/>
                </a:solidFill>
                <a:latin typeface="+mn-lt"/>
                <a:ea typeface="黑体" pitchFamily="2" charset="-122"/>
              </a:rPr>
              <a:t>的</a:t>
            </a:r>
            <a:r>
              <a:rPr lang="en-US" altLang="zh-CN" sz="2800" b="1" dirty="0" smtClean="0">
                <a:solidFill>
                  <a:srgbClr val="000099"/>
                </a:solidFill>
                <a:latin typeface="+mn-lt"/>
                <a:ea typeface="黑体" pitchFamily="2" charset="-122"/>
              </a:rPr>
              <a:t> IP </a:t>
            </a:r>
            <a:r>
              <a:rPr lang="zh-CN" altLang="zh-CN" sz="2800" b="1" dirty="0" smtClean="0">
                <a:solidFill>
                  <a:srgbClr val="000099"/>
                </a:solidFill>
                <a:latin typeface="+mn-lt"/>
                <a:ea typeface="黑体" pitchFamily="2" charset="-122"/>
              </a:rPr>
              <a:t>地址</a:t>
            </a:r>
            <a:r>
              <a:rPr lang="zh-CN" altLang="zh-CN" sz="2800" b="1" dirty="0">
                <a:solidFill>
                  <a:srgbClr val="000099"/>
                </a:solidFill>
                <a:latin typeface="+mn-lt"/>
                <a:ea typeface="黑体" pitchFamily="2" charset="-122"/>
              </a:rPr>
              <a:t>（为了找到对方的计算机），而且还要知道对方的端口号（为了找到对方计算机中的应用进程</a:t>
            </a:r>
            <a:r>
              <a:rPr lang="zh-CN" altLang="zh-CN" sz="2800" b="1" dirty="0" smtClean="0">
                <a:solidFill>
                  <a:srgbClr val="000099"/>
                </a:solidFill>
                <a:latin typeface="+mn-lt"/>
                <a:ea typeface="黑体" pitchFamily="2" charset="-122"/>
              </a:rPr>
              <a:t>）</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746300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dirty="0" smtClean="0"/>
              <a:t>两大类端口 </a:t>
            </a:r>
            <a:endParaRPr lang="zh-CN" altLang="en-US" dirty="0"/>
          </a:p>
        </p:txBody>
      </p:sp>
      <p:sp>
        <p:nvSpPr>
          <p:cNvPr id="143372" name="Rectangle 12"/>
          <p:cNvSpPr>
            <a:spLocks noGrp="1" noChangeArrowheads="1"/>
          </p:cNvSpPr>
          <p:nvPr>
            <p:ph idx="1"/>
          </p:nvPr>
        </p:nvSpPr>
        <p:spPr/>
        <p:txBody>
          <a:bodyPr/>
          <a:lstStyle/>
          <a:p>
            <a:pPr marL="360363" indent="-360363">
              <a:buNone/>
            </a:pPr>
            <a:r>
              <a:rPr lang="en-US" altLang="zh-CN" sz="2800" dirty="0" smtClean="0">
                <a:solidFill>
                  <a:srgbClr val="0000FF"/>
                </a:solidFill>
              </a:rPr>
              <a:t>(</a:t>
            </a:r>
            <a:r>
              <a:rPr lang="en-US" altLang="zh-CN" sz="2800" dirty="0">
                <a:solidFill>
                  <a:srgbClr val="0000FF"/>
                </a:solidFill>
              </a:rPr>
              <a:t>1) </a:t>
            </a:r>
            <a:r>
              <a:rPr lang="zh-CN" altLang="zh-CN" sz="2800" dirty="0">
                <a:solidFill>
                  <a:srgbClr val="0000FF"/>
                </a:solidFill>
              </a:rPr>
              <a:t>服务器端使用的端口号</a:t>
            </a:r>
            <a:endParaRPr lang="en-US" altLang="zh-CN" sz="2800" dirty="0" smtClean="0">
              <a:solidFill>
                <a:srgbClr val="0000FF"/>
              </a:solidFill>
            </a:endParaRPr>
          </a:p>
          <a:p>
            <a:pPr lvl="1"/>
            <a:r>
              <a:rPr lang="zh-CN" altLang="en-US" sz="2400" dirty="0" smtClean="0">
                <a:solidFill>
                  <a:srgbClr val="FF0000"/>
                </a:solidFill>
              </a:rPr>
              <a:t>熟知</a:t>
            </a:r>
            <a:r>
              <a:rPr lang="zh-CN" altLang="en-US" sz="2400" dirty="0">
                <a:solidFill>
                  <a:srgbClr val="FF0000"/>
                </a:solidFill>
              </a:rPr>
              <a:t>端口，</a:t>
            </a:r>
            <a:r>
              <a:rPr lang="zh-CN" altLang="en-US" sz="2400" dirty="0"/>
              <a:t>数值一般为 </a:t>
            </a:r>
            <a:r>
              <a:rPr lang="en-US" altLang="zh-CN" sz="2400" dirty="0"/>
              <a:t>0~1023</a:t>
            </a:r>
            <a:r>
              <a:rPr lang="zh-CN" altLang="en-US" sz="2400" dirty="0"/>
              <a:t>。</a:t>
            </a:r>
          </a:p>
          <a:p>
            <a:pPr lvl="1"/>
            <a:r>
              <a:rPr lang="zh-CN" altLang="en-US" sz="2400" dirty="0">
                <a:solidFill>
                  <a:srgbClr val="FF0000"/>
                </a:solidFill>
              </a:rPr>
              <a:t>登记端口号，</a:t>
            </a:r>
            <a:r>
              <a:rPr lang="zh-CN" altLang="en-US" sz="2400" dirty="0"/>
              <a:t>数值</a:t>
            </a:r>
            <a:r>
              <a:rPr lang="zh-CN" altLang="en-US" sz="2400" dirty="0" smtClean="0"/>
              <a:t>为 </a:t>
            </a:r>
            <a:r>
              <a:rPr lang="en-US" altLang="zh-CN" sz="2400" dirty="0" smtClean="0"/>
              <a:t>1024~49151</a:t>
            </a:r>
            <a:r>
              <a:rPr lang="zh-CN" altLang="en-US" sz="2400" dirty="0"/>
              <a:t>，为没有熟知端口号的应用程序使用的。使用这个范围的端口号必须在 </a:t>
            </a:r>
            <a:r>
              <a:rPr lang="en-US" altLang="zh-CN" sz="2400" dirty="0"/>
              <a:t>IANA </a:t>
            </a:r>
            <a:r>
              <a:rPr lang="zh-CN" altLang="en-US" sz="2400" dirty="0"/>
              <a:t>登记，以防止重复</a:t>
            </a:r>
            <a:r>
              <a:rPr lang="zh-CN" altLang="en-US" sz="2400" dirty="0" smtClean="0"/>
              <a:t>。</a:t>
            </a:r>
            <a:endParaRPr lang="en-US" altLang="zh-CN" sz="2400" dirty="0" smtClean="0"/>
          </a:p>
          <a:p>
            <a:pPr marL="360363" indent="-360363">
              <a:buNone/>
            </a:pPr>
            <a:r>
              <a:rPr lang="en-US" altLang="zh-CN" sz="2800" dirty="0" smtClean="0">
                <a:solidFill>
                  <a:srgbClr val="0000FF"/>
                </a:solidFill>
              </a:rPr>
              <a:t>(</a:t>
            </a:r>
            <a:r>
              <a:rPr lang="en-US" altLang="zh-CN" sz="2800" dirty="0">
                <a:solidFill>
                  <a:srgbClr val="0000FF"/>
                </a:solidFill>
              </a:rPr>
              <a:t>2) </a:t>
            </a:r>
            <a:r>
              <a:rPr lang="zh-CN" altLang="zh-CN" sz="2800" dirty="0">
                <a:solidFill>
                  <a:srgbClr val="0000FF"/>
                </a:solidFill>
              </a:rPr>
              <a:t>客户端使用的端口号</a:t>
            </a:r>
            <a:endParaRPr lang="zh-CN" altLang="en-US" sz="2800" dirty="0">
              <a:solidFill>
                <a:srgbClr val="0000FF"/>
              </a:solidFill>
            </a:endParaRPr>
          </a:p>
          <a:p>
            <a:pPr lvl="1"/>
            <a:r>
              <a:rPr lang="zh-CN" altLang="en-US" sz="2400" dirty="0" smtClean="0">
                <a:solidFill>
                  <a:srgbClr val="FF0000"/>
                </a:solidFill>
              </a:rPr>
              <a:t>又称为短暂</a:t>
            </a:r>
            <a:r>
              <a:rPr lang="zh-CN" altLang="en-US" sz="2400" dirty="0">
                <a:solidFill>
                  <a:srgbClr val="FF0000"/>
                </a:solidFill>
              </a:rPr>
              <a:t>端口号，</a:t>
            </a:r>
            <a:r>
              <a:rPr lang="zh-CN" altLang="en-US" sz="2400" dirty="0"/>
              <a:t>数值</a:t>
            </a:r>
            <a:r>
              <a:rPr lang="zh-CN" altLang="en-US" sz="2400" dirty="0" smtClean="0"/>
              <a:t>为 </a:t>
            </a:r>
            <a:r>
              <a:rPr lang="en-US" altLang="zh-CN" sz="2400" dirty="0" smtClean="0"/>
              <a:t>49152~65535</a:t>
            </a:r>
            <a:r>
              <a:rPr lang="zh-CN" altLang="en-US" sz="2400" dirty="0"/>
              <a:t>，留给客户进程选择暂时使用</a:t>
            </a:r>
            <a:r>
              <a:rPr lang="zh-CN" altLang="en-US" sz="2400" dirty="0" smtClean="0"/>
              <a:t>。</a:t>
            </a:r>
            <a:endParaRPr lang="en-US" altLang="zh-CN" sz="2400" dirty="0" smtClean="0"/>
          </a:p>
          <a:p>
            <a:pPr lvl="1"/>
            <a:r>
              <a:rPr lang="zh-CN" altLang="en-US" sz="2400" dirty="0" smtClean="0"/>
              <a:t>当</a:t>
            </a:r>
            <a:r>
              <a:rPr lang="zh-CN" altLang="en-US" sz="2400" dirty="0"/>
              <a:t>服务器进程收到客户进程的报文时，就知道了客户进程所使用的动态端口号。通信结束后，这个端口号可供其他客户进程以后使用。 </a:t>
            </a:r>
          </a:p>
        </p:txBody>
      </p:sp>
    </p:spTree>
    <p:extLst>
      <p:ext uri="{BB962C8B-B14F-4D97-AF65-F5344CB8AC3E}">
        <p14:creationId xmlns:p14="http://schemas.microsoft.com/office/powerpoint/2010/main" xmlns="" val="388130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algn="ctr" eaLnBrk="1" hangingPunct="1"/>
            <a:r>
              <a:rPr lang="zh-CN" altLang="en-US" dirty="0" smtClean="0"/>
              <a:t>常用的熟知端口</a:t>
            </a:r>
          </a:p>
        </p:txBody>
      </p:sp>
      <p:sp>
        <p:nvSpPr>
          <p:cNvPr id="21509" name="Rectangle 3"/>
          <p:cNvSpPr>
            <a:spLocks noGrp="1" noChangeArrowheads="1"/>
          </p:cNvSpPr>
          <p:nvPr>
            <p:ph type="body" idx="1"/>
          </p:nvPr>
        </p:nvSpPr>
        <p:spPr/>
        <p:txBody>
          <a:bodyPr/>
          <a:lstStyle/>
          <a:p>
            <a:pPr eaLnBrk="1" hangingPunct="1">
              <a:buFont typeface="Wingdings" pitchFamily="2" charset="2"/>
              <a:buNone/>
            </a:pPr>
            <a:r>
              <a:rPr lang="en-US" altLang="zh-CN" dirty="0" smtClean="0"/>
              <a:t> </a:t>
            </a:r>
          </a:p>
        </p:txBody>
      </p:sp>
      <p:graphicFrame>
        <p:nvGraphicFramePr>
          <p:cNvPr id="2011188" name="Group 52"/>
          <p:cNvGraphicFramePr>
            <a:graphicFrameLocks noGrp="1"/>
          </p:cNvGraphicFramePr>
          <p:nvPr>
            <p:extLst>
              <p:ext uri="{D42A27DB-BD31-4B8C-83A1-F6EECF244321}">
                <p14:modId xmlns:p14="http://schemas.microsoft.com/office/powerpoint/2010/main" xmlns="" val="827252535"/>
              </p:ext>
            </p:extLst>
          </p:nvPr>
        </p:nvGraphicFramePr>
        <p:xfrm>
          <a:off x="545422" y="4397027"/>
          <a:ext cx="9030627" cy="1192213"/>
        </p:xfrm>
        <a:graphic>
          <a:graphicData uri="http://schemas.openxmlformats.org/drawingml/2006/table">
            <a:tbl>
              <a:tblPr/>
              <a:tblGrid>
                <a:gridCol w="4787900"/>
                <a:gridCol w="4242727"/>
              </a:tblGrid>
              <a:tr h="612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smtClean="0">
                          <a:ln>
                            <a:noFill/>
                          </a:ln>
                          <a:solidFill>
                            <a:schemeClr val="tx1"/>
                          </a:solidFill>
                          <a:effectLst/>
                          <a:latin typeface="Tahoma" pitchFamily="34" charset="0"/>
                          <a:ea typeface="黑体" pitchFamily="2" charset="-122"/>
                        </a:rPr>
                        <a:t>UDP</a:t>
                      </a:r>
                    </a:p>
                  </a:txBody>
                  <a:tcPr marL="99060" marR="99060" marT="45732" marB="45732" horzOverflow="overflow">
                    <a:lnL w="381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smtClean="0">
                          <a:ln>
                            <a:noFill/>
                          </a:ln>
                          <a:solidFill>
                            <a:schemeClr val="tx1"/>
                          </a:solidFill>
                          <a:effectLst/>
                          <a:latin typeface="Tahoma" pitchFamily="34" charset="0"/>
                          <a:ea typeface="黑体" pitchFamily="2" charset="-122"/>
                        </a:rPr>
                        <a:t>TCP</a:t>
                      </a:r>
                    </a:p>
                  </a:txBody>
                  <a:tcPr marL="99060" marR="99060" marT="45732" marB="45732"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tr>
              <a:tr h="579275">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3200" b="1" i="0" u="none" strike="noStrike" cap="none" normalizeH="0" baseline="0" dirty="0" smtClean="0">
                          <a:ln>
                            <a:noFill/>
                          </a:ln>
                          <a:solidFill>
                            <a:schemeClr val="tx1"/>
                          </a:solidFill>
                          <a:effectLst/>
                          <a:latin typeface="Tahoma" pitchFamily="34" charset="0"/>
                          <a:ea typeface="黑体" pitchFamily="2" charset="-122"/>
                        </a:rPr>
                        <a:t>IP</a:t>
                      </a:r>
                    </a:p>
                  </a:txBody>
                  <a:tcPr marL="99060" marR="99060" marT="45732" marB="45732"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r>
            </a:tbl>
          </a:graphicData>
        </a:graphic>
      </p:graphicFrame>
      <p:grpSp>
        <p:nvGrpSpPr>
          <p:cNvPr id="2" name="组合 1"/>
          <p:cNvGrpSpPr/>
          <p:nvPr/>
        </p:nvGrpSpPr>
        <p:grpSpPr>
          <a:xfrm>
            <a:off x="515258" y="1175047"/>
            <a:ext cx="9334286" cy="3369618"/>
            <a:chOff x="515258" y="1175047"/>
            <a:chExt cx="9334286" cy="3369618"/>
          </a:xfrm>
        </p:grpSpPr>
        <p:sp>
          <p:nvSpPr>
            <p:cNvPr id="21520" name="Text Box 14"/>
            <p:cNvSpPr txBox="1">
              <a:spLocks noChangeArrowheads="1"/>
            </p:cNvSpPr>
            <p:nvPr/>
          </p:nvSpPr>
          <p:spPr bwMode="auto">
            <a:xfrm>
              <a:off x="5183701" y="3296889"/>
              <a:ext cx="1429146"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SMTP</a:t>
              </a:r>
            </a:p>
          </p:txBody>
        </p:sp>
        <p:sp>
          <p:nvSpPr>
            <p:cNvPr id="21521" name="Text Box 15"/>
            <p:cNvSpPr txBox="1">
              <a:spLocks noChangeArrowheads="1"/>
            </p:cNvSpPr>
            <p:nvPr/>
          </p:nvSpPr>
          <p:spPr bwMode="auto">
            <a:xfrm>
              <a:off x="6228399" y="2831231"/>
              <a:ext cx="131908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FTP</a:t>
              </a:r>
            </a:p>
          </p:txBody>
        </p:sp>
        <p:sp>
          <p:nvSpPr>
            <p:cNvPr id="21522" name="Text Box 16"/>
            <p:cNvSpPr txBox="1">
              <a:spLocks noChangeArrowheads="1"/>
            </p:cNvSpPr>
            <p:nvPr/>
          </p:nvSpPr>
          <p:spPr bwMode="auto">
            <a:xfrm>
              <a:off x="6899407" y="2327175"/>
              <a:ext cx="1539213"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Telnet</a:t>
              </a:r>
            </a:p>
          </p:txBody>
        </p:sp>
        <p:sp>
          <p:nvSpPr>
            <p:cNvPr id="21523" name="Text Box 17"/>
            <p:cNvSpPr txBox="1">
              <a:spLocks noChangeArrowheads="1"/>
            </p:cNvSpPr>
            <p:nvPr/>
          </p:nvSpPr>
          <p:spPr bwMode="auto">
            <a:xfrm>
              <a:off x="759900" y="3373089"/>
              <a:ext cx="1098947"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RPC</a:t>
              </a:r>
            </a:p>
          </p:txBody>
        </p:sp>
        <p:sp>
          <p:nvSpPr>
            <p:cNvPr id="21524" name="Text Box 18"/>
            <p:cNvSpPr txBox="1">
              <a:spLocks noChangeArrowheads="1"/>
            </p:cNvSpPr>
            <p:nvPr/>
          </p:nvSpPr>
          <p:spPr bwMode="auto">
            <a:xfrm>
              <a:off x="1547878" y="2992089"/>
              <a:ext cx="1319081"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a:latin typeface="Times New Roman" pitchFamily="18" charset="0"/>
                </a:rPr>
                <a:t>DNS</a:t>
              </a:r>
            </a:p>
          </p:txBody>
        </p:sp>
        <p:sp>
          <p:nvSpPr>
            <p:cNvPr id="21525" name="Text Box 19"/>
            <p:cNvSpPr txBox="1">
              <a:spLocks noChangeArrowheads="1"/>
            </p:cNvSpPr>
            <p:nvPr/>
          </p:nvSpPr>
          <p:spPr bwMode="auto">
            <a:xfrm>
              <a:off x="3186128" y="1967135"/>
              <a:ext cx="1539214"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SNMP</a:t>
              </a:r>
            </a:p>
          </p:txBody>
        </p:sp>
        <p:sp>
          <p:nvSpPr>
            <p:cNvPr id="21526" name="Text Box 20"/>
            <p:cNvSpPr txBox="1">
              <a:spLocks noChangeArrowheads="1"/>
            </p:cNvSpPr>
            <p:nvPr/>
          </p:nvSpPr>
          <p:spPr bwMode="auto">
            <a:xfrm>
              <a:off x="2349476" y="2471191"/>
              <a:ext cx="1649281"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TFTP</a:t>
              </a:r>
            </a:p>
          </p:txBody>
        </p:sp>
        <p:sp>
          <p:nvSpPr>
            <p:cNvPr id="21527" name="Oval 21"/>
            <p:cNvSpPr>
              <a:spLocks noChangeArrowheads="1"/>
            </p:cNvSpPr>
            <p:nvPr/>
          </p:nvSpPr>
          <p:spPr bwMode="auto">
            <a:xfrm>
              <a:off x="900112"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28" name="Oval 22"/>
            <p:cNvSpPr>
              <a:spLocks noChangeArrowheads="1"/>
            </p:cNvSpPr>
            <p:nvPr/>
          </p:nvSpPr>
          <p:spPr bwMode="auto">
            <a:xfrm>
              <a:off x="1824631"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29" name="Oval 23"/>
            <p:cNvSpPr>
              <a:spLocks noChangeArrowheads="1"/>
            </p:cNvSpPr>
            <p:nvPr/>
          </p:nvSpPr>
          <p:spPr bwMode="auto">
            <a:xfrm>
              <a:off x="3516327"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30" name="Oval 24"/>
            <p:cNvSpPr>
              <a:spLocks noChangeArrowheads="1"/>
            </p:cNvSpPr>
            <p:nvPr/>
          </p:nvSpPr>
          <p:spPr bwMode="auto">
            <a:xfrm>
              <a:off x="2700006"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31" name="Oval 25"/>
            <p:cNvSpPr>
              <a:spLocks noChangeArrowheads="1"/>
            </p:cNvSpPr>
            <p:nvPr/>
          </p:nvSpPr>
          <p:spPr bwMode="auto">
            <a:xfrm>
              <a:off x="5596451"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32" name="Oval 26"/>
            <p:cNvSpPr>
              <a:spLocks noChangeArrowheads="1"/>
            </p:cNvSpPr>
            <p:nvPr/>
          </p:nvSpPr>
          <p:spPr bwMode="auto">
            <a:xfrm>
              <a:off x="6411433"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33" name="Oval 27"/>
            <p:cNvSpPr>
              <a:spLocks noChangeArrowheads="1"/>
            </p:cNvSpPr>
            <p:nvPr/>
          </p:nvSpPr>
          <p:spPr bwMode="auto">
            <a:xfrm>
              <a:off x="7219289"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34" name="Line 28"/>
            <p:cNvSpPr>
              <a:spLocks noChangeShapeType="1"/>
            </p:cNvSpPr>
            <p:nvPr/>
          </p:nvSpPr>
          <p:spPr bwMode="auto">
            <a:xfrm>
              <a:off x="1090099" y="3825526"/>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35" name="Line 29"/>
            <p:cNvSpPr>
              <a:spLocks noChangeShapeType="1"/>
            </p:cNvSpPr>
            <p:nvPr/>
          </p:nvSpPr>
          <p:spPr bwMode="auto">
            <a:xfrm>
              <a:off x="1989731" y="3444526"/>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36" name="Line 30"/>
            <p:cNvSpPr>
              <a:spLocks noChangeShapeType="1"/>
            </p:cNvSpPr>
            <p:nvPr/>
          </p:nvSpPr>
          <p:spPr bwMode="auto">
            <a:xfrm>
              <a:off x="3681427" y="2471191"/>
              <a:ext cx="0" cy="173533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37" name="Line 31"/>
            <p:cNvSpPr>
              <a:spLocks noChangeShapeType="1"/>
            </p:cNvSpPr>
            <p:nvPr/>
          </p:nvSpPr>
          <p:spPr bwMode="auto">
            <a:xfrm>
              <a:off x="2865106" y="2941289"/>
              <a:ext cx="0" cy="12652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38" name="Line 32"/>
            <p:cNvSpPr>
              <a:spLocks noChangeShapeType="1"/>
            </p:cNvSpPr>
            <p:nvPr/>
          </p:nvSpPr>
          <p:spPr bwMode="auto">
            <a:xfrm>
              <a:off x="5761551" y="3749326"/>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39" name="Line 33"/>
            <p:cNvSpPr>
              <a:spLocks noChangeShapeType="1"/>
            </p:cNvSpPr>
            <p:nvPr/>
          </p:nvSpPr>
          <p:spPr bwMode="auto">
            <a:xfrm>
              <a:off x="6611375" y="3251645"/>
              <a:ext cx="0" cy="9548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40" name="Line 34"/>
            <p:cNvSpPr>
              <a:spLocks noChangeShapeType="1"/>
            </p:cNvSpPr>
            <p:nvPr/>
          </p:nvSpPr>
          <p:spPr bwMode="auto">
            <a:xfrm>
              <a:off x="7394707" y="2730747"/>
              <a:ext cx="0" cy="147577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41" name="Text Box 35"/>
            <p:cNvSpPr txBox="1">
              <a:spLocks noChangeArrowheads="1"/>
            </p:cNvSpPr>
            <p:nvPr/>
          </p:nvSpPr>
          <p:spPr bwMode="auto">
            <a:xfrm>
              <a:off x="515258" y="3825526"/>
              <a:ext cx="81690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a:latin typeface="Times New Roman" pitchFamily="18" charset="0"/>
                </a:rPr>
                <a:t>111</a:t>
              </a:r>
            </a:p>
          </p:txBody>
        </p:sp>
        <p:sp>
          <p:nvSpPr>
            <p:cNvPr id="21542" name="Text Box 36"/>
            <p:cNvSpPr txBox="1">
              <a:spLocks noChangeArrowheads="1"/>
            </p:cNvSpPr>
            <p:nvPr/>
          </p:nvSpPr>
          <p:spPr bwMode="auto">
            <a:xfrm>
              <a:off x="1494431" y="3825526"/>
              <a:ext cx="11230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53</a:t>
              </a:r>
            </a:p>
          </p:txBody>
        </p:sp>
        <p:sp>
          <p:nvSpPr>
            <p:cNvPr id="21543" name="Text Box 37"/>
            <p:cNvSpPr txBox="1">
              <a:spLocks noChangeArrowheads="1"/>
            </p:cNvSpPr>
            <p:nvPr/>
          </p:nvSpPr>
          <p:spPr bwMode="auto">
            <a:xfrm>
              <a:off x="3681427" y="3825526"/>
              <a:ext cx="81690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161</a:t>
              </a:r>
            </a:p>
          </p:txBody>
        </p:sp>
        <p:sp>
          <p:nvSpPr>
            <p:cNvPr id="21544" name="Text Box 38"/>
            <p:cNvSpPr txBox="1">
              <a:spLocks noChangeArrowheads="1"/>
            </p:cNvSpPr>
            <p:nvPr/>
          </p:nvSpPr>
          <p:spPr bwMode="auto">
            <a:xfrm>
              <a:off x="2947656" y="3825526"/>
              <a:ext cx="918369"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69</a:t>
              </a:r>
            </a:p>
          </p:txBody>
        </p:sp>
        <p:sp>
          <p:nvSpPr>
            <p:cNvPr id="21545" name="Text Box 39"/>
            <p:cNvSpPr txBox="1">
              <a:spLocks noChangeArrowheads="1"/>
            </p:cNvSpPr>
            <p:nvPr/>
          </p:nvSpPr>
          <p:spPr bwMode="auto">
            <a:xfrm>
              <a:off x="5260958" y="3825526"/>
              <a:ext cx="918369"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a:latin typeface="Times New Roman" pitchFamily="18" charset="0"/>
                </a:rPr>
                <a:t>25</a:t>
              </a:r>
            </a:p>
          </p:txBody>
        </p:sp>
        <p:sp>
          <p:nvSpPr>
            <p:cNvPr id="21546" name="Text Box 40"/>
            <p:cNvSpPr txBox="1">
              <a:spLocks noChangeArrowheads="1"/>
            </p:cNvSpPr>
            <p:nvPr/>
          </p:nvSpPr>
          <p:spPr bwMode="auto">
            <a:xfrm>
              <a:off x="6125212" y="3825526"/>
              <a:ext cx="114194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21  20</a:t>
              </a:r>
            </a:p>
          </p:txBody>
        </p:sp>
        <p:sp>
          <p:nvSpPr>
            <p:cNvPr id="21547" name="Text Box 41"/>
            <p:cNvSpPr txBox="1">
              <a:spLocks noChangeArrowheads="1"/>
            </p:cNvSpPr>
            <p:nvPr/>
          </p:nvSpPr>
          <p:spPr bwMode="auto">
            <a:xfrm>
              <a:off x="7466939" y="3825526"/>
              <a:ext cx="918369"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23</a:t>
              </a:r>
            </a:p>
          </p:txBody>
        </p:sp>
        <p:sp>
          <p:nvSpPr>
            <p:cNvPr id="21548" name="Text Box 42"/>
            <p:cNvSpPr txBox="1">
              <a:spLocks noChangeArrowheads="1"/>
            </p:cNvSpPr>
            <p:nvPr/>
          </p:nvSpPr>
          <p:spPr bwMode="auto">
            <a:xfrm>
              <a:off x="7619487" y="1736054"/>
              <a:ext cx="1539214"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a:latin typeface="Times New Roman" pitchFamily="18" charset="0"/>
                </a:rPr>
                <a:t>HTTP</a:t>
              </a:r>
            </a:p>
          </p:txBody>
        </p:sp>
        <p:sp>
          <p:nvSpPr>
            <p:cNvPr id="21549" name="Oval 43"/>
            <p:cNvSpPr>
              <a:spLocks noChangeArrowheads="1"/>
            </p:cNvSpPr>
            <p:nvPr/>
          </p:nvSpPr>
          <p:spPr bwMode="auto">
            <a:xfrm>
              <a:off x="7979527"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50" name="Line 44"/>
            <p:cNvSpPr>
              <a:spLocks noChangeShapeType="1"/>
            </p:cNvSpPr>
            <p:nvPr/>
          </p:nvSpPr>
          <p:spPr bwMode="auto">
            <a:xfrm>
              <a:off x="8154945" y="2195164"/>
              <a:ext cx="0" cy="201136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551" name="Text Box 45"/>
            <p:cNvSpPr txBox="1">
              <a:spLocks noChangeArrowheads="1"/>
            </p:cNvSpPr>
            <p:nvPr/>
          </p:nvSpPr>
          <p:spPr bwMode="auto">
            <a:xfrm>
              <a:off x="8227177" y="3825526"/>
              <a:ext cx="918369"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a:latin typeface="Times New Roman" pitchFamily="18" charset="0"/>
                </a:rPr>
                <a:t>80</a:t>
              </a:r>
            </a:p>
          </p:txBody>
        </p:sp>
        <p:sp>
          <p:nvSpPr>
            <p:cNvPr id="40" name="Text Box 42"/>
            <p:cNvSpPr txBox="1">
              <a:spLocks noChangeArrowheads="1"/>
            </p:cNvSpPr>
            <p:nvPr/>
          </p:nvSpPr>
          <p:spPr bwMode="auto">
            <a:xfrm>
              <a:off x="8195551" y="1175047"/>
              <a:ext cx="1539214"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smtClean="0">
                  <a:latin typeface="Times New Roman" pitchFamily="18" charset="0"/>
                </a:rPr>
                <a:t>HTTPS</a:t>
              </a:r>
              <a:endParaRPr lang="en-US" altLang="zh-CN" sz="2800" dirty="0">
                <a:latin typeface="Times New Roman" pitchFamily="18" charset="0"/>
              </a:endParaRPr>
            </a:p>
          </p:txBody>
        </p:sp>
        <p:sp>
          <p:nvSpPr>
            <p:cNvPr id="41" name="Oval 43"/>
            <p:cNvSpPr>
              <a:spLocks noChangeArrowheads="1"/>
            </p:cNvSpPr>
            <p:nvPr/>
          </p:nvSpPr>
          <p:spPr bwMode="auto">
            <a:xfrm>
              <a:off x="8683525"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2" name="Line 44"/>
            <p:cNvSpPr>
              <a:spLocks noChangeShapeType="1"/>
            </p:cNvSpPr>
            <p:nvPr/>
          </p:nvSpPr>
          <p:spPr bwMode="auto">
            <a:xfrm>
              <a:off x="8858943" y="1676052"/>
              <a:ext cx="0" cy="25304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3" name="Text Box 45"/>
            <p:cNvSpPr txBox="1">
              <a:spLocks noChangeArrowheads="1"/>
            </p:cNvSpPr>
            <p:nvPr/>
          </p:nvSpPr>
          <p:spPr bwMode="auto">
            <a:xfrm>
              <a:off x="8931175" y="3825526"/>
              <a:ext cx="918369"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smtClean="0">
                  <a:latin typeface="Times New Roman" pitchFamily="18" charset="0"/>
                </a:rPr>
                <a:t>443</a:t>
              </a:r>
              <a:endParaRPr lang="en-US" altLang="zh-CN" dirty="0">
                <a:latin typeface="Times New Roman" pitchFamily="18" charset="0"/>
              </a:endParaRPr>
            </a:p>
          </p:txBody>
        </p:sp>
        <p:sp>
          <p:nvSpPr>
            <p:cNvPr id="44" name="Text Box 19"/>
            <p:cNvSpPr txBox="1">
              <a:spLocks noChangeArrowheads="1"/>
            </p:cNvSpPr>
            <p:nvPr/>
          </p:nvSpPr>
          <p:spPr bwMode="auto">
            <a:xfrm>
              <a:off x="3659047" y="1299365"/>
              <a:ext cx="216721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sz="2800" dirty="0" smtClean="0">
                  <a:latin typeface="Times New Roman" pitchFamily="18" charset="0"/>
                </a:rPr>
                <a:t>SNMP(trap)</a:t>
              </a:r>
              <a:endParaRPr lang="en-US" altLang="zh-CN" sz="2800" dirty="0">
                <a:latin typeface="Times New Roman" pitchFamily="18" charset="0"/>
              </a:endParaRPr>
            </a:p>
          </p:txBody>
        </p:sp>
        <p:sp>
          <p:nvSpPr>
            <p:cNvPr id="45" name="Oval 23"/>
            <p:cNvSpPr>
              <a:spLocks noChangeArrowheads="1"/>
            </p:cNvSpPr>
            <p:nvPr/>
          </p:nvSpPr>
          <p:spPr bwMode="auto">
            <a:xfrm>
              <a:off x="4333229" y="4230340"/>
              <a:ext cx="343958" cy="314325"/>
            </a:xfrm>
            <a:prstGeom prst="ellipse">
              <a:avLst/>
            </a:prstGeom>
            <a:solidFill>
              <a:schemeClr val="accent2"/>
            </a:solidFill>
            <a:ln w="190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6" name="Line 30"/>
            <p:cNvSpPr>
              <a:spLocks noChangeShapeType="1"/>
            </p:cNvSpPr>
            <p:nvPr/>
          </p:nvSpPr>
          <p:spPr bwMode="auto">
            <a:xfrm>
              <a:off x="4498329" y="1818477"/>
              <a:ext cx="0" cy="238804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 name="Text Box 37"/>
            <p:cNvSpPr txBox="1">
              <a:spLocks noChangeArrowheads="1"/>
            </p:cNvSpPr>
            <p:nvPr/>
          </p:nvSpPr>
          <p:spPr bwMode="auto">
            <a:xfrm>
              <a:off x="4498329" y="3825526"/>
              <a:ext cx="81690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spcBef>
                  <a:spcPct val="50000"/>
                </a:spcBef>
              </a:pPr>
              <a:r>
                <a:rPr lang="en-US" altLang="zh-CN" dirty="0" smtClean="0">
                  <a:latin typeface="Times New Roman" pitchFamily="18" charset="0"/>
                </a:rPr>
                <a:t>162</a:t>
              </a:r>
              <a:endParaRPr lang="en-US" altLang="zh-CN" dirty="0">
                <a:latin typeface="Times New Roman" pitchFamily="18" charset="0"/>
              </a:endParaRPr>
            </a:p>
          </p:txBody>
        </p:sp>
      </p:grpSp>
    </p:spTree>
    <p:extLst>
      <p:ext uri="{BB962C8B-B14F-4D97-AF65-F5344CB8AC3E}">
        <p14:creationId xmlns:p14="http://schemas.microsoft.com/office/powerpoint/2010/main" xmlns="" val="2337508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dirty="0" smtClean="0"/>
              <a:t>两大类端口 </a:t>
            </a:r>
            <a:endParaRPr lang="zh-CN" altLang="en-US" dirty="0"/>
          </a:p>
        </p:txBody>
      </p:sp>
      <p:sp>
        <p:nvSpPr>
          <p:cNvPr id="143372" name="Rectangle 12"/>
          <p:cNvSpPr>
            <a:spLocks noGrp="1" noChangeArrowheads="1"/>
          </p:cNvSpPr>
          <p:nvPr>
            <p:ph idx="1"/>
          </p:nvPr>
        </p:nvSpPr>
        <p:spPr/>
        <p:txBody>
          <a:bodyPr/>
          <a:lstStyle/>
          <a:p>
            <a:pPr marL="360363" indent="-360363">
              <a:buNone/>
            </a:pPr>
            <a:r>
              <a:rPr lang="en-US" altLang="zh-CN" sz="2800" dirty="0" smtClean="0">
                <a:solidFill>
                  <a:srgbClr val="0000FF"/>
                </a:solidFill>
              </a:rPr>
              <a:t>(</a:t>
            </a:r>
            <a:r>
              <a:rPr lang="en-US" altLang="zh-CN" sz="2800" dirty="0">
                <a:solidFill>
                  <a:srgbClr val="0000FF"/>
                </a:solidFill>
              </a:rPr>
              <a:t>1) </a:t>
            </a:r>
            <a:r>
              <a:rPr lang="zh-CN" altLang="zh-CN" sz="2800" dirty="0">
                <a:solidFill>
                  <a:srgbClr val="0000FF"/>
                </a:solidFill>
              </a:rPr>
              <a:t>服务器端使用的端口号</a:t>
            </a:r>
            <a:endParaRPr lang="en-US" altLang="zh-CN" sz="2800" dirty="0" smtClean="0">
              <a:solidFill>
                <a:srgbClr val="0000FF"/>
              </a:solidFill>
            </a:endParaRPr>
          </a:p>
          <a:p>
            <a:pPr lvl="1"/>
            <a:r>
              <a:rPr lang="zh-CN" altLang="en-US" sz="2400" dirty="0" smtClean="0">
                <a:solidFill>
                  <a:srgbClr val="FF0000"/>
                </a:solidFill>
              </a:rPr>
              <a:t>熟知</a:t>
            </a:r>
            <a:r>
              <a:rPr lang="zh-CN" altLang="en-US" sz="2400" dirty="0">
                <a:solidFill>
                  <a:srgbClr val="FF0000"/>
                </a:solidFill>
              </a:rPr>
              <a:t>端口，</a:t>
            </a:r>
            <a:r>
              <a:rPr lang="zh-CN" altLang="en-US" sz="2400" dirty="0"/>
              <a:t>数值一般为 </a:t>
            </a:r>
            <a:r>
              <a:rPr lang="en-US" altLang="zh-CN" sz="2400" dirty="0"/>
              <a:t>0~1023</a:t>
            </a:r>
            <a:r>
              <a:rPr lang="zh-CN" altLang="en-US" sz="2400" dirty="0"/>
              <a:t>。</a:t>
            </a:r>
          </a:p>
          <a:p>
            <a:pPr lvl="1"/>
            <a:r>
              <a:rPr lang="zh-CN" altLang="en-US" sz="2400" dirty="0">
                <a:solidFill>
                  <a:srgbClr val="FF0000"/>
                </a:solidFill>
              </a:rPr>
              <a:t>登记端口号，</a:t>
            </a:r>
            <a:r>
              <a:rPr lang="zh-CN" altLang="en-US" sz="2400" dirty="0"/>
              <a:t>数值</a:t>
            </a:r>
            <a:r>
              <a:rPr lang="zh-CN" altLang="en-US" sz="2400" dirty="0" smtClean="0"/>
              <a:t>为 </a:t>
            </a:r>
            <a:r>
              <a:rPr lang="en-US" altLang="zh-CN" sz="2400" dirty="0" smtClean="0"/>
              <a:t>1024~49151</a:t>
            </a:r>
            <a:r>
              <a:rPr lang="zh-CN" altLang="en-US" sz="2400" dirty="0"/>
              <a:t>，为没有熟知端口号的应用程序使用的。使用这个范围的端口号必须在 </a:t>
            </a:r>
            <a:r>
              <a:rPr lang="en-US" altLang="zh-CN" sz="2400" dirty="0"/>
              <a:t>IANA </a:t>
            </a:r>
            <a:r>
              <a:rPr lang="zh-CN" altLang="en-US" sz="2400" dirty="0"/>
              <a:t>登记，以防止重复</a:t>
            </a:r>
            <a:r>
              <a:rPr lang="zh-CN" altLang="en-US" sz="2400" dirty="0" smtClean="0"/>
              <a:t>。</a:t>
            </a:r>
            <a:endParaRPr lang="en-US" altLang="zh-CN" sz="2400" dirty="0" smtClean="0"/>
          </a:p>
          <a:p>
            <a:pPr marL="360363" indent="-360363">
              <a:buNone/>
            </a:pPr>
            <a:r>
              <a:rPr lang="en-US" altLang="zh-CN" sz="2800" dirty="0" smtClean="0">
                <a:solidFill>
                  <a:srgbClr val="0000FF"/>
                </a:solidFill>
              </a:rPr>
              <a:t>(</a:t>
            </a:r>
            <a:r>
              <a:rPr lang="en-US" altLang="zh-CN" sz="2800" dirty="0">
                <a:solidFill>
                  <a:srgbClr val="0000FF"/>
                </a:solidFill>
              </a:rPr>
              <a:t>2) </a:t>
            </a:r>
            <a:r>
              <a:rPr lang="zh-CN" altLang="zh-CN" sz="2800" dirty="0">
                <a:solidFill>
                  <a:srgbClr val="0000FF"/>
                </a:solidFill>
              </a:rPr>
              <a:t>客户端使用的端口号</a:t>
            </a:r>
            <a:endParaRPr lang="zh-CN" altLang="en-US" sz="2800" dirty="0">
              <a:solidFill>
                <a:srgbClr val="0000FF"/>
              </a:solidFill>
            </a:endParaRPr>
          </a:p>
          <a:p>
            <a:pPr lvl="1"/>
            <a:r>
              <a:rPr lang="zh-CN" altLang="en-US" sz="2400" dirty="0" smtClean="0">
                <a:solidFill>
                  <a:srgbClr val="FF0000"/>
                </a:solidFill>
              </a:rPr>
              <a:t>又称为短暂</a:t>
            </a:r>
            <a:r>
              <a:rPr lang="zh-CN" altLang="en-US" sz="2400" dirty="0">
                <a:solidFill>
                  <a:srgbClr val="FF0000"/>
                </a:solidFill>
              </a:rPr>
              <a:t>端口号，</a:t>
            </a:r>
            <a:r>
              <a:rPr lang="zh-CN" altLang="en-US" sz="2400" dirty="0"/>
              <a:t>数值</a:t>
            </a:r>
            <a:r>
              <a:rPr lang="zh-CN" altLang="en-US" sz="2400" dirty="0" smtClean="0"/>
              <a:t>为 </a:t>
            </a:r>
            <a:r>
              <a:rPr lang="en-US" altLang="zh-CN" sz="2400" dirty="0" smtClean="0"/>
              <a:t>49152~65535</a:t>
            </a:r>
            <a:r>
              <a:rPr lang="zh-CN" altLang="en-US" sz="2400" dirty="0"/>
              <a:t>，留给客户进程选择暂时使用</a:t>
            </a:r>
            <a:r>
              <a:rPr lang="zh-CN" altLang="en-US" sz="2400" dirty="0" smtClean="0"/>
              <a:t>。</a:t>
            </a:r>
            <a:endParaRPr lang="en-US" altLang="zh-CN" sz="2400" dirty="0" smtClean="0"/>
          </a:p>
          <a:p>
            <a:pPr lvl="1"/>
            <a:r>
              <a:rPr lang="zh-CN" altLang="en-US" sz="2400" dirty="0" smtClean="0"/>
              <a:t>当</a:t>
            </a:r>
            <a:r>
              <a:rPr lang="zh-CN" altLang="en-US" sz="2400" dirty="0"/>
              <a:t>服务器进程收到客户进程的报文时，就知道了客户进程所使用的动态端口号。通信结束后，这个端口号可供其他客户进程以后使用。 </a:t>
            </a:r>
          </a:p>
        </p:txBody>
      </p:sp>
      <p:sp>
        <p:nvSpPr>
          <p:cNvPr id="4" name="TextBox 3"/>
          <p:cNvSpPr txBox="1"/>
          <p:nvPr/>
        </p:nvSpPr>
        <p:spPr>
          <a:xfrm>
            <a:off x="488504" y="3501008"/>
            <a:ext cx="9001000" cy="2677656"/>
          </a:xfrm>
          <a:prstGeom prst="rect">
            <a:avLst/>
          </a:prstGeom>
          <a:solidFill>
            <a:schemeClr val="accent3"/>
          </a:solidFill>
        </p:spPr>
        <p:txBody>
          <a:bodyPr wrap="square">
            <a:spAutoFit/>
          </a:bodyPr>
          <a:lstStyle/>
          <a:p>
            <a:pPr>
              <a:defRPr/>
            </a:pPr>
            <a:r>
              <a:rPr lang="en-US" altLang="zh-CN" sz="2800" dirty="0"/>
              <a:t>SQL Server: Server 1433/</a:t>
            </a:r>
            <a:r>
              <a:rPr lang="en-US" altLang="zh-CN" sz="2800" dirty="0" err="1"/>
              <a:t>tcp,udp</a:t>
            </a:r>
            <a:endParaRPr lang="en-US" altLang="zh-CN" sz="2800" dirty="0"/>
          </a:p>
          <a:p>
            <a:pPr>
              <a:defRPr/>
            </a:pPr>
            <a:r>
              <a:rPr lang="en-US" altLang="zh-CN" sz="2800" dirty="0"/>
              <a:t>                </a:t>
            </a:r>
            <a:r>
              <a:rPr lang="en-US" altLang="zh-CN" sz="2800" dirty="0" smtClean="0"/>
              <a:t>     </a:t>
            </a:r>
            <a:r>
              <a:rPr lang="en-US" altLang="zh-CN" sz="2800" dirty="0"/>
              <a:t>Monitor 1434</a:t>
            </a:r>
          </a:p>
          <a:p>
            <a:pPr>
              <a:defRPr/>
            </a:pPr>
            <a:r>
              <a:rPr lang="en-US" altLang="zh-CN" sz="2800" dirty="0" err="1"/>
              <a:t>Orcale</a:t>
            </a:r>
            <a:r>
              <a:rPr lang="en-US" altLang="zh-CN" sz="2800" dirty="0"/>
              <a:t>: 1521, EMCTL 1158, XDB 8080, XDB FTP 2100</a:t>
            </a:r>
          </a:p>
          <a:p>
            <a:pPr>
              <a:defRPr/>
            </a:pPr>
            <a:r>
              <a:rPr lang="en-US" altLang="zh-CN" sz="2800" dirty="0" smtClean="0"/>
              <a:t>QQ</a:t>
            </a:r>
            <a:r>
              <a:rPr lang="en-US" altLang="zh-CN" sz="2800" dirty="0"/>
              <a:t>: </a:t>
            </a:r>
            <a:r>
              <a:rPr lang="en-US" altLang="zh-CN" sz="2800" dirty="0" smtClean="0"/>
              <a:t>1080/udp</a:t>
            </a:r>
          </a:p>
          <a:p>
            <a:pPr>
              <a:defRPr/>
            </a:pPr>
            <a:endParaRPr lang="en-US" altLang="zh-CN" sz="2800" dirty="0" smtClean="0"/>
          </a:p>
          <a:p>
            <a:pPr>
              <a:defRPr/>
            </a:pPr>
            <a:endParaRPr lang="zh-CN" altLang="en-US" sz="2800" dirty="0"/>
          </a:p>
        </p:txBody>
      </p:sp>
    </p:spTree>
    <p:extLst>
      <p:ext uri="{BB962C8B-B14F-4D97-AF65-F5344CB8AC3E}">
        <p14:creationId xmlns:p14="http://schemas.microsoft.com/office/powerpoint/2010/main" xmlns="" val="3881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pPr algn="ctr"/>
            <a:r>
              <a:rPr lang="zh-CN" altLang="en-US"/>
              <a:t>软件端口与硬件端口</a:t>
            </a:r>
          </a:p>
        </p:txBody>
      </p:sp>
      <p:sp>
        <p:nvSpPr>
          <p:cNvPr id="672771" name="Rectangle 3"/>
          <p:cNvSpPr>
            <a:spLocks noGrp="1" noChangeArrowheads="1"/>
          </p:cNvSpPr>
          <p:nvPr>
            <p:ph idx="1"/>
          </p:nvPr>
        </p:nvSpPr>
        <p:spPr/>
        <p:txBody>
          <a:bodyPr/>
          <a:lstStyle/>
          <a:p>
            <a:r>
              <a:rPr lang="zh-CN" altLang="en-US" dirty="0" smtClean="0"/>
              <a:t>两个不同的概念。</a:t>
            </a:r>
            <a:endParaRPr lang="en-US" altLang="zh-CN" dirty="0" smtClean="0"/>
          </a:p>
          <a:p>
            <a:r>
              <a:rPr lang="zh-CN" altLang="en-US" dirty="0" smtClean="0"/>
              <a:t>在</a:t>
            </a:r>
            <a:r>
              <a:rPr lang="zh-CN" altLang="en-US" dirty="0"/>
              <a:t>协议栈层间的抽象的协议端口是</a:t>
            </a:r>
            <a:r>
              <a:rPr lang="zh-CN" altLang="en-US" dirty="0">
                <a:solidFill>
                  <a:srgbClr val="FF0000"/>
                </a:solidFill>
              </a:rPr>
              <a:t>软件端口。</a:t>
            </a:r>
          </a:p>
          <a:p>
            <a:r>
              <a:rPr lang="zh-CN" altLang="en-US" dirty="0"/>
              <a:t>路由器或交换机上的端口是</a:t>
            </a:r>
            <a:r>
              <a:rPr lang="zh-CN" altLang="en-US" dirty="0">
                <a:solidFill>
                  <a:srgbClr val="FF0000"/>
                </a:solidFill>
              </a:rPr>
              <a:t>硬件端口。</a:t>
            </a:r>
          </a:p>
          <a:p>
            <a:r>
              <a:rPr lang="zh-CN" altLang="en-US" dirty="0"/>
              <a:t>硬件端口是不同硬件设备进行交互的接口，而软件端口是应用层的各种协议进程与运输实体进行层间交互的一种地址。 </a:t>
            </a:r>
          </a:p>
        </p:txBody>
      </p:sp>
    </p:spTree>
    <p:extLst>
      <p:ext uri="{BB962C8B-B14F-4D97-AF65-F5344CB8AC3E}">
        <p14:creationId xmlns:p14="http://schemas.microsoft.com/office/powerpoint/2010/main" xmlns="" val="3483815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  </a:t>
            </a:r>
            <a:r>
              <a:rPr lang="zh-CN" altLang="zh-CN" dirty="0"/>
              <a:t>用户数据报</a:t>
            </a:r>
            <a:r>
              <a:rPr lang="zh-CN" altLang="zh-CN" dirty="0" smtClean="0"/>
              <a:t>协议</a:t>
            </a:r>
            <a:r>
              <a:rPr lang="en-US" altLang="zh-CN" dirty="0" smtClean="0"/>
              <a:t> UDP</a:t>
            </a:r>
            <a:endParaRPr lang="zh-CN" altLang="zh-CN" dirty="0"/>
          </a:p>
        </p:txBody>
      </p:sp>
      <p:sp>
        <p:nvSpPr>
          <p:cNvPr id="931843" name="Rectangle 3"/>
          <p:cNvSpPr>
            <a:spLocks noGrp="1" noChangeArrowheads="1"/>
          </p:cNvSpPr>
          <p:nvPr>
            <p:ph idx="1"/>
          </p:nvPr>
        </p:nvSpPr>
        <p:spPr/>
        <p:txBody>
          <a:bodyPr/>
          <a:lstStyle/>
          <a:p>
            <a:r>
              <a:rPr lang="en-US" altLang="zh-CN" dirty="0"/>
              <a:t>5.2.1  </a:t>
            </a:r>
            <a:r>
              <a:rPr lang="en-US" altLang="zh-CN" dirty="0" smtClean="0"/>
              <a:t>UDP </a:t>
            </a:r>
            <a:r>
              <a:rPr lang="zh-CN" altLang="zh-CN" dirty="0" smtClean="0"/>
              <a:t>概述</a:t>
            </a:r>
            <a:endParaRPr lang="zh-CN" altLang="zh-CN" dirty="0"/>
          </a:p>
          <a:p>
            <a:r>
              <a:rPr lang="en-US" altLang="zh-CN" dirty="0" smtClean="0"/>
              <a:t>5.2.2  UDP </a:t>
            </a:r>
            <a:r>
              <a:rPr lang="zh-CN" altLang="zh-CN" dirty="0" smtClean="0"/>
              <a:t>的</a:t>
            </a:r>
            <a:r>
              <a:rPr lang="zh-CN" altLang="zh-CN" dirty="0"/>
              <a:t>首部格式</a:t>
            </a:r>
          </a:p>
        </p:txBody>
      </p:sp>
    </p:spTree>
    <p:extLst>
      <p:ext uri="{BB962C8B-B14F-4D97-AF65-F5344CB8AC3E}">
        <p14:creationId xmlns:p14="http://schemas.microsoft.com/office/powerpoint/2010/main" xmlns="" val="15094583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5.2.1  UDP</a:t>
            </a:r>
            <a:r>
              <a:rPr lang="zh-CN" altLang="zh-CN" dirty="0"/>
              <a:t>概述</a:t>
            </a:r>
          </a:p>
        </p:txBody>
      </p:sp>
      <p:sp>
        <p:nvSpPr>
          <p:cNvPr id="93184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1200"/>
              </a:spcBef>
            </a:pPr>
            <a:r>
              <a:rPr lang="en-US" altLang="zh-CN" dirty="0"/>
              <a:t>UDP </a:t>
            </a:r>
            <a:r>
              <a:rPr lang="zh-CN" altLang="en-US" dirty="0"/>
              <a:t>只在 </a:t>
            </a:r>
            <a:r>
              <a:rPr lang="en-US" altLang="zh-CN" dirty="0"/>
              <a:t>IP </a:t>
            </a:r>
            <a:r>
              <a:rPr lang="zh-CN" altLang="en-US" dirty="0"/>
              <a:t>的数据报服务之上增加了很</a:t>
            </a:r>
            <a:r>
              <a:rPr lang="zh-CN" altLang="en-US" dirty="0" smtClean="0"/>
              <a:t>少的功能：</a:t>
            </a:r>
            <a:endParaRPr lang="en-US" altLang="zh-CN" dirty="0" smtClean="0"/>
          </a:p>
          <a:p>
            <a:pPr lvl="1">
              <a:spcBef>
                <a:spcPts val="1200"/>
              </a:spcBef>
            </a:pPr>
            <a:r>
              <a:rPr lang="zh-CN" altLang="zh-CN" dirty="0" smtClean="0"/>
              <a:t>复用</a:t>
            </a:r>
            <a:r>
              <a:rPr lang="zh-CN" altLang="zh-CN" dirty="0"/>
              <a:t>和分用的</a:t>
            </a:r>
            <a:r>
              <a:rPr lang="zh-CN" altLang="zh-CN" dirty="0" smtClean="0"/>
              <a:t>功能</a:t>
            </a:r>
            <a:endParaRPr lang="en-US" altLang="zh-CN" dirty="0" smtClean="0"/>
          </a:p>
          <a:p>
            <a:pPr lvl="1">
              <a:spcBef>
                <a:spcPts val="1200"/>
              </a:spcBef>
            </a:pPr>
            <a:r>
              <a:rPr lang="zh-CN" altLang="zh-CN" dirty="0" smtClean="0"/>
              <a:t>差错检测</a:t>
            </a:r>
            <a:r>
              <a:rPr lang="zh-CN" altLang="zh-CN" dirty="0"/>
              <a:t>的</a:t>
            </a:r>
            <a:r>
              <a:rPr lang="zh-CN" altLang="zh-CN" dirty="0" smtClean="0"/>
              <a:t>功能</a:t>
            </a:r>
            <a:endParaRPr lang="en-US" altLang="zh-CN" dirty="0" smtClean="0"/>
          </a:p>
          <a:p>
            <a:pPr>
              <a:spcBef>
                <a:spcPts val="1200"/>
              </a:spcBef>
            </a:pPr>
            <a:r>
              <a:rPr lang="zh-CN" altLang="en-US" dirty="0" smtClean="0"/>
              <a:t>虽然 </a:t>
            </a:r>
            <a:r>
              <a:rPr lang="en-US" altLang="zh-CN" dirty="0"/>
              <a:t>UDP </a:t>
            </a:r>
            <a:r>
              <a:rPr lang="zh-CN" altLang="en-US" dirty="0"/>
              <a:t>用户数据报只能提供不可靠的交付，但 </a:t>
            </a:r>
            <a:r>
              <a:rPr lang="en-US" altLang="zh-CN" dirty="0"/>
              <a:t>UDP </a:t>
            </a:r>
            <a:r>
              <a:rPr lang="zh-CN" altLang="en-US" dirty="0"/>
              <a:t>在某些方面有其特殊的优点。</a:t>
            </a:r>
          </a:p>
        </p:txBody>
      </p:sp>
    </p:spTree>
    <p:extLst>
      <p:ext uri="{BB962C8B-B14F-4D97-AF65-F5344CB8AC3E}">
        <p14:creationId xmlns:p14="http://schemas.microsoft.com/office/powerpoint/2010/main" xmlns="" val="830280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5 </a:t>
            </a:r>
            <a:r>
              <a:rPr lang="zh-CN" altLang="zh-CN" dirty="0" smtClean="0"/>
              <a:t>章</a:t>
            </a:r>
            <a:r>
              <a:rPr lang="en-US" altLang="zh-CN" dirty="0" smtClean="0"/>
              <a:t>  </a:t>
            </a:r>
            <a:r>
              <a:rPr lang="zh-CN" altLang="en-US" dirty="0" smtClean="0"/>
              <a:t>运输</a:t>
            </a:r>
            <a:r>
              <a:rPr lang="zh-CN" altLang="zh-CN" dirty="0" smtClean="0"/>
              <a:t>层</a:t>
            </a:r>
            <a:endParaRPr lang="zh-CN" altLang="en-US" dirty="0"/>
          </a:p>
        </p:txBody>
      </p:sp>
      <p:sp>
        <p:nvSpPr>
          <p:cNvPr id="3" name="内容占位符 2"/>
          <p:cNvSpPr>
            <a:spLocks noGrp="1"/>
          </p:cNvSpPr>
          <p:nvPr>
            <p:ph idx="1"/>
          </p:nvPr>
        </p:nvSpPr>
        <p:spPr/>
        <p:txBody>
          <a:bodyPr/>
          <a:lstStyle/>
          <a:p>
            <a:r>
              <a:rPr lang="en-US" altLang="zh-CN" sz="2800" dirty="0" smtClean="0"/>
              <a:t>5.1  </a:t>
            </a:r>
            <a:r>
              <a:rPr lang="zh-CN" altLang="zh-CN" sz="2800" dirty="0"/>
              <a:t>运输层协议概述</a:t>
            </a:r>
          </a:p>
          <a:p>
            <a:r>
              <a:rPr lang="en-US" altLang="zh-CN" sz="2800" dirty="0" smtClean="0"/>
              <a:t>5.2  </a:t>
            </a:r>
            <a:r>
              <a:rPr lang="zh-CN" altLang="zh-CN" sz="2800" dirty="0"/>
              <a:t>用户数据报</a:t>
            </a:r>
            <a:r>
              <a:rPr lang="zh-CN" altLang="zh-CN" sz="2800" dirty="0" smtClean="0"/>
              <a:t>协议</a:t>
            </a:r>
            <a:r>
              <a:rPr lang="en-US" altLang="zh-CN" sz="2800" dirty="0" smtClean="0"/>
              <a:t> UDP </a:t>
            </a:r>
            <a:endParaRPr lang="zh-CN" altLang="zh-CN" sz="2800" dirty="0"/>
          </a:p>
          <a:p>
            <a:r>
              <a:rPr lang="en-US" altLang="zh-CN" sz="2800" dirty="0" smtClean="0"/>
              <a:t>5.3  </a:t>
            </a:r>
            <a:r>
              <a:rPr lang="zh-CN" altLang="zh-CN" sz="2800" dirty="0" smtClean="0"/>
              <a:t>传输控制协议</a:t>
            </a:r>
            <a:r>
              <a:rPr lang="en-US" altLang="zh-CN" sz="2800" dirty="0" smtClean="0"/>
              <a:t> TCP </a:t>
            </a:r>
            <a:r>
              <a:rPr lang="zh-CN" altLang="zh-CN" sz="2800" dirty="0" smtClean="0"/>
              <a:t>概述</a:t>
            </a:r>
            <a:endParaRPr lang="zh-CN" altLang="zh-CN" sz="2800" dirty="0"/>
          </a:p>
          <a:p>
            <a:r>
              <a:rPr lang="en-US" altLang="zh-CN" sz="2800" dirty="0" smtClean="0"/>
              <a:t>5.4  </a:t>
            </a:r>
            <a:r>
              <a:rPr lang="zh-CN" altLang="zh-CN" sz="2800" dirty="0"/>
              <a:t>可靠传输的工作原理</a:t>
            </a:r>
          </a:p>
          <a:p>
            <a:r>
              <a:rPr lang="en-US" altLang="zh-CN" sz="2800" dirty="0" smtClean="0"/>
              <a:t>5.5  TCP </a:t>
            </a:r>
            <a:r>
              <a:rPr lang="zh-CN" altLang="zh-CN" sz="2800" dirty="0" smtClean="0"/>
              <a:t>报文</a:t>
            </a:r>
            <a:r>
              <a:rPr lang="zh-CN" altLang="zh-CN" sz="2800" dirty="0"/>
              <a:t>段的首部格式</a:t>
            </a:r>
          </a:p>
          <a:p>
            <a:r>
              <a:rPr lang="en-US" altLang="zh-CN" sz="2800" dirty="0"/>
              <a:t>5.6  </a:t>
            </a:r>
            <a:r>
              <a:rPr lang="en-US" altLang="zh-CN" sz="2800" dirty="0" smtClean="0"/>
              <a:t>TCP </a:t>
            </a:r>
            <a:r>
              <a:rPr lang="zh-CN" altLang="zh-CN" sz="2800" dirty="0" smtClean="0"/>
              <a:t>可靠</a:t>
            </a:r>
            <a:r>
              <a:rPr lang="zh-CN" altLang="zh-CN" sz="2800" dirty="0"/>
              <a:t>传输的实现</a:t>
            </a:r>
          </a:p>
          <a:p>
            <a:r>
              <a:rPr lang="en-US" altLang="zh-CN" sz="2800" dirty="0" smtClean="0"/>
              <a:t>5.7  TCP </a:t>
            </a:r>
            <a:r>
              <a:rPr lang="zh-CN" altLang="zh-CN" sz="2800" dirty="0" smtClean="0"/>
              <a:t>的</a:t>
            </a:r>
            <a:r>
              <a:rPr lang="zh-CN" altLang="zh-CN" sz="2800" dirty="0"/>
              <a:t>流量控制</a:t>
            </a:r>
          </a:p>
          <a:p>
            <a:r>
              <a:rPr lang="en-US" altLang="zh-CN" sz="2800" dirty="0" smtClean="0"/>
              <a:t>5.8  TCP </a:t>
            </a:r>
            <a:r>
              <a:rPr lang="zh-CN" altLang="zh-CN" sz="2800" dirty="0" smtClean="0"/>
              <a:t>的</a:t>
            </a:r>
            <a:r>
              <a:rPr lang="zh-CN" altLang="zh-CN" sz="2800" dirty="0"/>
              <a:t>拥塞控制</a:t>
            </a:r>
          </a:p>
          <a:p>
            <a:r>
              <a:rPr lang="en-US" altLang="zh-CN" sz="2800" dirty="0" smtClean="0"/>
              <a:t>5.9  TCP </a:t>
            </a:r>
            <a:r>
              <a:rPr lang="zh-CN" altLang="zh-CN" sz="2800" dirty="0" smtClean="0"/>
              <a:t>的</a:t>
            </a:r>
            <a:r>
              <a:rPr lang="zh-CN" altLang="zh-CN" sz="2800" dirty="0"/>
              <a:t>运输连接管理</a:t>
            </a:r>
          </a:p>
        </p:txBody>
      </p:sp>
    </p:spTree>
    <p:extLst>
      <p:ext uri="{BB962C8B-B14F-4D97-AF65-F5344CB8AC3E}">
        <p14:creationId xmlns:p14="http://schemas.microsoft.com/office/powerpoint/2010/main" xmlns="" val="26051784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lgn="ctr"/>
            <a:r>
              <a:rPr lang="en-US" altLang="zh-CN"/>
              <a:t>UDP </a:t>
            </a:r>
            <a:r>
              <a:rPr lang="zh-CN" altLang="en-US"/>
              <a:t>基于端口的分用 </a:t>
            </a:r>
          </a:p>
        </p:txBody>
      </p:sp>
      <p:grpSp>
        <p:nvGrpSpPr>
          <p:cNvPr id="687118" name="Group 14"/>
          <p:cNvGrpSpPr>
            <a:grpSpLocks/>
          </p:cNvGrpSpPr>
          <p:nvPr/>
        </p:nvGrpSpPr>
        <p:grpSpPr bwMode="auto">
          <a:xfrm>
            <a:off x="704528" y="2721929"/>
            <a:ext cx="7020190" cy="3039828"/>
            <a:chOff x="1655" y="663"/>
            <a:chExt cx="1951" cy="1316"/>
          </a:xfrm>
        </p:grpSpPr>
        <p:sp>
          <p:nvSpPr>
            <p:cNvPr id="687108" name="Rectangle 4"/>
            <p:cNvSpPr>
              <a:spLocks noChangeArrowheads="1"/>
            </p:cNvSpPr>
            <p:nvPr/>
          </p:nvSpPr>
          <p:spPr bwMode="auto">
            <a:xfrm>
              <a:off x="2290" y="1752"/>
              <a:ext cx="681" cy="227"/>
            </a:xfrm>
            <a:prstGeom prst="rect">
              <a:avLst/>
            </a:prstGeom>
            <a:solidFill>
              <a:schemeClr val="accent2"/>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黑体" pitchFamily="2" charset="-122"/>
                </a:rPr>
                <a:t>IP </a:t>
              </a:r>
              <a:r>
                <a:rPr lang="zh-CN" altLang="en-US" sz="2400" b="1">
                  <a:solidFill>
                    <a:srgbClr val="000099"/>
                  </a:solidFill>
                  <a:latin typeface="+mn-lt"/>
                  <a:ea typeface="黑体" pitchFamily="2" charset="-122"/>
                </a:rPr>
                <a:t>层</a:t>
              </a:r>
            </a:p>
          </p:txBody>
        </p:sp>
        <p:sp>
          <p:nvSpPr>
            <p:cNvPr id="687109" name="Text Box 5"/>
            <p:cNvSpPr txBox="1">
              <a:spLocks noChangeArrowheads="1"/>
            </p:cNvSpPr>
            <p:nvPr/>
          </p:nvSpPr>
          <p:spPr bwMode="auto">
            <a:xfrm>
              <a:off x="1941" y="1505"/>
              <a:ext cx="684" cy="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UDP </a:t>
              </a:r>
              <a:r>
                <a:rPr lang="zh-CN" altLang="en-US" sz="2400" b="1" dirty="0">
                  <a:solidFill>
                    <a:srgbClr val="000099"/>
                  </a:solidFill>
                  <a:latin typeface="+mn-lt"/>
                  <a:ea typeface="黑体" pitchFamily="2" charset="-122"/>
                </a:rPr>
                <a:t>数据报到达</a:t>
              </a:r>
            </a:p>
          </p:txBody>
        </p:sp>
        <p:sp>
          <p:nvSpPr>
            <p:cNvPr id="687110" name="Rectangle 6"/>
            <p:cNvSpPr>
              <a:spLocks noChangeArrowheads="1"/>
            </p:cNvSpPr>
            <p:nvPr/>
          </p:nvSpPr>
          <p:spPr bwMode="auto">
            <a:xfrm>
              <a:off x="2381" y="663"/>
              <a:ext cx="499" cy="227"/>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2</a:t>
              </a:r>
            </a:p>
          </p:txBody>
        </p:sp>
        <p:sp>
          <p:nvSpPr>
            <p:cNvPr id="687111" name="Line 7"/>
            <p:cNvSpPr>
              <a:spLocks noChangeShapeType="1"/>
            </p:cNvSpPr>
            <p:nvPr/>
          </p:nvSpPr>
          <p:spPr bwMode="auto">
            <a:xfrm flipV="1">
              <a:off x="2630" y="1434"/>
              <a:ext cx="0" cy="31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2" name="Line 8"/>
            <p:cNvSpPr>
              <a:spLocks noChangeShapeType="1"/>
            </p:cNvSpPr>
            <p:nvPr/>
          </p:nvSpPr>
          <p:spPr bwMode="auto">
            <a:xfrm flipV="1">
              <a:off x="2630" y="890"/>
              <a:ext cx="0"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3" name="Line 9"/>
            <p:cNvSpPr>
              <a:spLocks noChangeShapeType="1"/>
            </p:cNvSpPr>
            <p:nvPr/>
          </p:nvSpPr>
          <p:spPr bwMode="auto">
            <a:xfrm flipV="1">
              <a:off x="2766" y="890"/>
              <a:ext cx="477"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4" name="Line 10"/>
            <p:cNvSpPr>
              <a:spLocks noChangeShapeType="1"/>
            </p:cNvSpPr>
            <p:nvPr/>
          </p:nvSpPr>
          <p:spPr bwMode="auto">
            <a:xfrm flipH="1" flipV="1">
              <a:off x="2018" y="890"/>
              <a:ext cx="477" cy="318"/>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b="1">
                <a:solidFill>
                  <a:srgbClr val="000099"/>
                </a:solidFill>
                <a:latin typeface="+mn-lt"/>
                <a:ea typeface="黑体" pitchFamily="2" charset="-122"/>
              </a:endParaRPr>
            </a:p>
          </p:txBody>
        </p:sp>
        <p:sp>
          <p:nvSpPr>
            <p:cNvPr id="687115" name="Rectangle 11"/>
            <p:cNvSpPr>
              <a:spLocks noChangeArrowheads="1"/>
            </p:cNvSpPr>
            <p:nvPr/>
          </p:nvSpPr>
          <p:spPr bwMode="auto">
            <a:xfrm>
              <a:off x="3107" y="663"/>
              <a:ext cx="499" cy="227"/>
            </a:xfrm>
            <a:prstGeom prst="rect">
              <a:avLst/>
            </a:prstGeom>
            <a:solidFill>
              <a:srgbClr val="00FF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3</a:t>
              </a:r>
            </a:p>
          </p:txBody>
        </p:sp>
        <p:sp>
          <p:nvSpPr>
            <p:cNvPr id="687116" name="Rectangle 12"/>
            <p:cNvSpPr>
              <a:spLocks noChangeArrowheads="1"/>
            </p:cNvSpPr>
            <p:nvPr/>
          </p:nvSpPr>
          <p:spPr bwMode="auto">
            <a:xfrm>
              <a:off x="1655" y="663"/>
              <a:ext cx="499" cy="227"/>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400" b="1">
                  <a:solidFill>
                    <a:srgbClr val="000099"/>
                  </a:solidFill>
                  <a:latin typeface="+mn-lt"/>
                  <a:ea typeface="黑体" pitchFamily="2" charset="-122"/>
                </a:rPr>
                <a:t>端口 </a:t>
              </a:r>
              <a:r>
                <a:rPr lang="en-US" altLang="zh-CN" sz="2400" b="1">
                  <a:solidFill>
                    <a:srgbClr val="000099"/>
                  </a:solidFill>
                  <a:latin typeface="+mn-lt"/>
                  <a:ea typeface="黑体" pitchFamily="2" charset="-122"/>
                </a:rPr>
                <a:t>1</a:t>
              </a:r>
            </a:p>
          </p:txBody>
        </p:sp>
        <p:sp>
          <p:nvSpPr>
            <p:cNvPr id="687117" name="Rectangle 13"/>
            <p:cNvSpPr>
              <a:spLocks noChangeArrowheads="1"/>
            </p:cNvSpPr>
            <p:nvPr/>
          </p:nvSpPr>
          <p:spPr bwMode="auto">
            <a:xfrm>
              <a:off x="2290" y="1207"/>
              <a:ext cx="681" cy="227"/>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黑体" pitchFamily="2" charset="-122"/>
                </a:rPr>
                <a:t>UDP </a:t>
              </a:r>
              <a:r>
                <a:rPr lang="zh-CN" altLang="en-US" sz="2400" b="1">
                  <a:solidFill>
                    <a:srgbClr val="000099"/>
                  </a:solidFill>
                  <a:latin typeface="+mn-lt"/>
                  <a:ea typeface="黑体" pitchFamily="2" charset="-122"/>
                </a:rPr>
                <a:t>分用</a:t>
              </a:r>
            </a:p>
          </p:txBody>
        </p:sp>
      </p:grpSp>
      <p:sp>
        <p:nvSpPr>
          <p:cNvPr id="3" name="矩形 2"/>
          <p:cNvSpPr/>
          <p:nvPr/>
        </p:nvSpPr>
        <p:spPr>
          <a:xfrm>
            <a:off x="1136576" y="1282835"/>
            <a:ext cx="7848872" cy="1200329"/>
          </a:xfrm>
          <a:prstGeom prst="rect">
            <a:avLst/>
          </a:prstGeom>
          <a:solidFill>
            <a:srgbClr val="66FFFF"/>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当运输层</a:t>
            </a:r>
            <a:r>
              <a:rPr lang="zh-CN" altLang="zh-CN" sz="2400" b="1" dirty="0" smtClean="0">
                <a:solidFill>
                  <a:srgbClr val="000066"/>
                </a:solidFill>
                <a:latin typeface="+mn-lt"/>
                <a:ea typeface="黑体" pitchFamily="2" charset="-122"/>
              </a:rPr>
              <a:t>从</a:t>
            </a:r>
            <a:r>
              <a:rPr lang="en-US" altLang="zh-CN" sz="2400" b="1" dirty="0" smtClean="0">
                <a:solidFill>
                  <a:srgbClr val="000066"/>
                </a:solidFill>
                <a:latin typeface="+mn-lt"/>
                <a:ea typeface="黑体" pitchFamily="2" charset="-122"/>
              </a:rPr>
              <a:t> IP </a:t>
            </a:r>
            <a:r>
              <a:rPr lang="zh-CN" altLang="zh-CN" sz="2400" b="1" dirty="0" smtClean="0">
                <a:solidFill>
                  <a:srgbClr val="000066"/>
                </a:solidFill>
                <a:latin typeface="+mn-lt"/>
                <a:ea typeface="黑体" pitchFamily="2" charset="-122"/>
              </a:rPr>
              <a:t>层收到</a:t>
            </a:r>
            <a:r>
              <a:rPr lang="en-US" altLang="zh-CN" sz="2400" b="1" dirty="0" smtClean="0">
                <a:solidFill>
                  <a:srgbClr val="000066"/>
                </a:solidFill>
                <a:latin typeface="+mn-lt"/>
                <a:ea typeface="黑体" pitchFamily="2" charset="-122"/>
              </a:rPr>
              <a:t> UDP </a:t>
            </a:r>
            <a:r>
              <a:rPr lang="zh-CN" altLang="zh-CN" sz="2400" b="1" dirty="0" smtClean="0">
                <a:solidFill>
                  <a:srgbClr val="000066"/>
                </a:solidFill>
                <a:latin typeface="+mn-lt"/>
                <a:ea typeface="黑体" pitchFamily="2" charset="-122"/>
              </a:rPr>
              <a:t>数据报</a:t>
            </a:r>
            <a:r>
              <a:rPr lang="zh-CN" altLang="zh-CN" sz="2400" b="1" dirty="0">
                <a:solidFill>
                  <a:srgbClr val="000066"/>
                </a:solidFill>
                <a:latin typeface="+mn-lt"/>
                <a:ea typeface="黑体" pitchFamily="2" charset="-122"/>
              </a:rPr>
              <a:t>时，就根据首部中的目的端口，</a:t>
            </a:r>
            <a:r>
              <a:rPr lang="zh-CN" altLang="zh-CN" sz="2400" b="1" dirty="0" smtClean="0">
                <a:solidFill>
                  <a:srgbClr val="000066"/>
                </a:solidFill>
                <a:latin typeface="+mn-lt"/>
                <a:ea typeface="黑体" pitchFamily="2" charset="-122"/>
              </a:rPr>
              <a:t>把</a:t>
            </a:r>
            <a:r>
              <a:rPr lang="en-US" altLang="zh-CN" sz="2400" b="1" dirty="0" smtClean="0">
                <a:solidFill>
                  <a:srgbClr val="000066"/>
                </a:solidFill>
                <a:latin typeface="+mn-lt"/>
                <a:ea typeface="黑体" pitchFamily="2" charset="-122"/>
              </a:rPr>
              <a:t> UDP </a:t>
            </a:r>
            <a:r>
              <a:rPr lang="zh-CN" altLang="zh-CN" sz="2400" b="1" dirty="0" smtClean="0">
                <a:solidFill>
                  <a:srgbClr val="000066"/>
                </a:solidFill>
                <a:latin typeface="+mn-lt"/>
                <a:ea typeface="黑体" pitchFamily="2" charset="-122"/>
              </a:rPr>
              <a:t>数据报</a:t>
            </a:r>
            <a:r>
              <a:rPr lang="zh-CN" altLang="zh-CN" sz="2400" b="1" dirty="0">
                <a:solidFill>
                  <a:srgbClr val="000066"/>
                </a:solidFill>
                <a:latin typeface="+mn-lt"/>
                <a:ea typeface="黑体" pitchFamily="2" charset="-122"/>
              </a:rPr>
              <a:t>通过相应的端口，上交最后的终点——应用进程。</a:t>
            </a:r>
            <a:endParaRPr lang="zh-CN" altLang="en-US" sz="2400" b="1" dirty="0">
              <a:solidFill>
                <a:srgbClr val="000066"/>
              </a:solidFill>
              <a:latin typeface="+mn-lt"/>
              <a:ea typeface="黑体" pitchFamily="2" charset="-122"/>
            </a:endParaRPr>
          </a:p>
        </p:txBody>
      </p:sp>
      <p:sp>
        <p:nvSpPr>
          <p:cNvPr id="5" name="矩形 4"/>
          <p:cNvSpPr/>
          <p:nvPr/>
        </p:nvSpPr>
        <p:spPr>
          <a:xfrm>
            <a:off x="6177136" y="3640956"/>
            <a:ext cx="3326934" cy="1938992"/>
          </a:xfrm>
          <a:prstGeom prst="rect">
            <a:avLst/>
          </a:prstGeom>
          <a:solidFill>
            <a:srgbClr val="000099"/>
          </a:solidFill>
        </p:spPr>
        <p:txBody>
          <a:bodyPr wrap="square">
            <a:spAutoFit/>
          </a:bodyPr>
          <a:lstStyle/>
          <a:p>
            <a:r>
              <a:rPr lang="zh-CN" altLang="zh-CN" sz="2400" b="1" dirty="0">
                <a:solidFill>
                  <a:schemeClr val="bg1"/>
                </a:solidFill>
                <a:latin typeface="+mn-lt"/>
                <a:ea typeface="黑体" pitchFamily="2" charset="-122"/>
              </a:rPr>
              <a:t>请注意</a:t>
            </a:r>
            <a:r>
              <a:rPr lang="zh-CN" altLang="zh-CN" sz="2400" b="1" dirty="0" smtClean="0">
                <a:solidFill>
                  <a:schemeClr val="bg1"/>
                </a:solidFill>
                <a:latin typeface="+mn-lt"/>
                <a:ea typeface="黑体" pitchFamily="2" charset="-122"/>
              </a:rPr>
              <a:t>，虽然在</a:t>
            </a:r>
            <a:r>
              <a:rPr lang="en-US" altLang="zh-CN" sz="2400" b="1" dirty="0" smtClean="0">
                <a:solidFill>
                  <a:schemeClr val="bg1"/>
                </a:solidFill>
                <a:latin typeface="+mn-lt"/>
                <a:ea typeface="黑体" pitchFamily="2" charset="-122"/>
              </a:rPr>
              <a:t> UDP </a:t>
            </a:r>
            <a:r>
              <a:rPr lang="zh-CN" altLang="zh-CN" sz="2400" b="1" dirty="0" smtClean="0">
                <a:solidFill>
                  <a:schemeClr val="bg1"/>
                </a:solidFill>
                <a:latin typeface="+mn-lt"/>
                <a:ea typeface="黑体" pitchFamily="2" charset="-122"/>
              </a:rPr>
              <a:t>之间</a:t>
            </a:r>
            <a:r>
              <a:rPr lang="zh-CN" altLang="zh-CN" sz="2400" b="1" dirty="0">
                <a:solidFill>
                  <a:schemeClr val="bg1"/>
                </a:solidFill>
                <a:latin typeface="+mn-lt"/>
                <a:ea typeface="黑体" pitchFamily="2" charset="-122"/>
              </a:rPr>
              <a:t>的通信要用到其端口号，但</a:t>
            </a:r>
            <a:r>
              <a:rPr lang="zh-CN" altLang="zh-CN" sz="2400" b="1" dirty="0" smtClean="0">
                <a:solidFill>
                  <a:schemeClr val="bg1"/>
                </a:solidFill>
                <a:latin typeface="+mn-lt"/>
                <a:ea typeface="黑体" pitchFamily="2" charset="-122"/>
              </a:rPr>
              <a:t>由于</a:t>
            </a:r>
            <a:r>
              <a:rPr lang="en-US" altLang="zh-CN" sz="2400" b="1" dirty="0" smtClean="0">
                <a:solidFill>
                  <a:schemeClr val="bg1"/>
                </a:solidFill>
                <a:latin typeface="+mn-lt"/>
                <a:ea typeface="黑体" pitchFamily="2" charset="-122"/>
              </a:rPr>
              <a:t> UDP </a:t>
            </a:r>
            <a:r>
              <a:rPr lang="zh-CN" altLang="zh-CN" sz="2400" b="1" dirty="0" smtClean="0">
                <a:solidFill>
                  <a:schemeClr val="bg1"/>
                </a:solidFill>
                <a:latin typeface="+mn-lt"/>
                <a:ea typeface="黑体" pitchFamily="2" charset="-122"/>
              </a:rPr>
              <a:t>的</a:t>
            </a:r>
            <a:r>
              <a:rPr lang="zh-CN" altLang="zh-CN" sz="2400" b="1" dirty="0">
                <a:solidFill>
                  <a:schemeClr val="bg1"/>
                </a:solidFill>
                <a:latin typeface="+mn-lt"/>
                <a:ea typeface="黑体" pitchFamily="2" charset="-122"/>
              </a:rPr>
              <a:t>通信是无连接的，因此</a:t>
            </a:r>
            <a:r>
              <a:rPr lang="zh-CN" altLang="zh-CN" sz="2400" b="1" dirty="0">
                <a:solidFill>
                  <a:srgbClr val="FFC000"/>
                </a:solidFill>
                <a:latin typeface="+mn-lt"/>
                <a:ea typeface="黑体" pitchFamily="2" charset="-122"/>
              </a:rPr>
              <a:t>不需要使用套接</a:t>
            </a:r>
            <a:r>
              <a:rPr lang="zh-CN" altLang="zh-CN" sz="2400" b="1" dirty="0" smtClean="0">
                <a:solidFill>
                  <a:srgbClr val="FFC000"/>
                </a:solidFill>
                <a:latin typeface="+mn-lt"/>
                <a:ea typeface="黑体" pitchFamily="2" charset="-122"/>
              </a:rPr>
              <a:t>字</a:t>
            </a:r>
            <a:r>
              <a:rPr lang="zh-CN" altLang="en-US" sz="2400" b="1" dirty="0" smtClean="0">
                <a:solidFill>
                  <a:srgbClr val="FFC000"/>
                </a:solidFill>
                <a:latin typeface="+mn-lt"/>
                <a:ea typeface="黑体" pitchFamily="2" charset="-122"/>
              </a:rPr>
              <a:t>。</a:t>
            </a:r>
            <a:endParaRPr lang="zh-CN" altLang="en-US" sz="2400" b="1" dirty="0">
              <a:solidFill>
                <a:srgbClr val="FFC000"/>
              </a:solidFill>
              <a:latin typeface="+mn-lt"/>
              <a:ea typeface="黑体" pitchFamily="2" charset="-122"/>
            </a:endParaRPr>
          </a:p>
        </p:txBody>
      </p:sp>
    </p:spTree>
    <p:extLst>
      <p:ext uri="{BB962C8B-B14F-4D97-AF65-F5344CB8AC3E}">
        <p14:creationId xmlns:p14="http://schemas.microsoft.com/office/powerpoint/2010/main" xmlns="" val="6032174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smtClean="0">
                <a:solidFill>
                  <a:srgbClr val="FF0000"/>
                </a:solidFill>
              </a:rPr>
              <a:t>(1) UDP </a:t>
            </a:r>
            <a:r>
              <a:rPr lang="zh-CN" altLang="en-US" sz="2800" dirty="0">
                <a:solidFill>
                  <a:srgbClr val="FF0000"/>
                </a:solidFill>
              </a:rPr>
              <a:t>是无连接</a:t>
            </a:r>
            <a:r>
              <a:rPr lang="zh-CN" altLang="en-US" sz="2800" dirty="0" smtClean="0">
                <a:solidFill>
                  <a:srgbClr val="FF0000"/>
                </a:solidFill>
              </a:rPr>
              <a:t>的</a:t>
            </a:r>
            <a:r>
              <a:rPr lang="zh-CN" altLang="en-US" sz="2800" dirty="0" smtClean="0"/>
              <a:t>，发送</a:t>
            </a:r>
            <a:r>
              <a:rPr lang="zh-CN" altLang="en-US" sz="2800" dirty="0"/>
              <a:t>数据之前不需要建立</a:t>
            </a:r>
            <a:r>
              <a:rPr lang="zh-CN" altLang="en-US" sz="2800" dirty="0" smtClean="0"/>
              <a:t>连接</a:t>
            </a:r>
            <a:r>
              <a:rPr lang="zh-CN" altLang="zh-CN" sz="2800" dirty="0" smtClean="0"/>
              <a:t>，</a:t>
            </a:r>
            <a:r>
              <a:rPr lang="zh-CN" altLang="zh-CN" sz="2800" dirty="0"/>
              <a:t>因此减少了开销和发送数据之前的时延</a:t>
            </a:r>
            <a:r>
              <a:rPr lang="zh-CN" altLang="zh-CN" sz="2800" dirty="0" smtClean="0"/>
              <a:t>。</a:t>
            </a:r>
            <a:endParaRPr lang="zh-CN" altLang="en-US" sz="2800" dirty="0"/>
          </a:p>
          <a:p>
            <a:r>
              <a:rPr lang="en-US" altLang="zh-CN" sz="2800" dirty="0" smtClean="0">
                <a:solidFill>
                  <a:srgbClr val="FF0000"/>
                </a:solidFill>
              </a:rPr>
              <a:t>(2) UDP </a:t>
            </a:r>
            <a:r>
              <a:rPr lang="zh-CN" altLang="en-US" sz="2800" dirty="0">
                <a:solidFill>
                  <a:srgbClr val="FF0000"/>
                </a:solidFill>
              </a:rPr>
              <a:t>使用尽最大努力交付，</a:t>
            </a:r>
            <a:r>
              <a:rPr lang="zh-CN" altLang="en-US" sz="2800" dirty="0"/>
              <a:t>即不保证可靠交付</a:t>
            </a:r>
            <a:r>
              <a:rPr lang="zh-CN" altLang="en-US" sz="2800" dirty="0" smtClean="0"/>
              <a:t>，</a:t>
            </a:r>
            <a:r>
              <a:rPr lang="zh-CN" altLang="zh-CN" sz="2800" dirty="0"/>
              <a:t>因此主机不需要维持复杂的连接状态</a:t>
            </a:r>
            <a:r>
              <a:rPr lang="zh-CN" altLang="zh-CN" sz="2800" dirty="0" smtClean="0"/>
              <a:t>表。</a:t>
            </a:r>
            <a:endParaRPr lang="zh-CN" altLang="en-US" sz="2800" dirty="0"/>
          </a:p>
          <a:p>
            <a:r>
              <a:rPr lang="en-US" altLang="zh-CN" sz="2800" dirty="0" smtClean="0">
                <a:solidFill>
                  <a:srgbClr val="FF0000"/>
                </a:solidFill>
              </a:rPr>
              <a:t>(3) UDP </a:t>
            </a:r>
            <a:r>
              <a:rPr lang="zh-CN" altLang="en-US" sz="2800" dirty="0">
                <a:solidFill>
                  <a:srgbClr val="FF0000"/>
                </a:solidFill>
              </a:rPr>
              <a:t>是面向报文的</a:t>
            </a:r>
            <a:r>
              <a:rPr lang="zh-CN" altLang="en-US" sz="2800" dirty="0" smtClean="0">
                <a:solidFill>
                  <a:srgbClr val="FF0000"/>
                </a:solidFill>
              </a:rPr>
              <a:t>。</a:t>
            </a:r>
            <a:r>
              <a:rPr lang="en-US" altLang="zh-CN" sz="2800" dirty="0" smtClean="0"/>
              <a:t>UDP </a:t>
            </a:r>
            <a:r>
              <a:rPr lang="zh-CN" altLang="zh-CN" sz="2800" dirty="0" smtClean="0"/>
              <a:t>对</a:t>
            </a:r>
            <a:r>
              <a:rPr lang="zh-CN" altLang="zh-CN" sz="2800" dirty="0"/>
              <a:t>应用层交下来的报文，既不合并，也不拆分，而是保留这些报文的边界</a:t>
            </a:r>
            <a:r>
              <a:rPr lang="zh-CN" altLang="zh-CN" sz="2800" dirty="0" smtClean="0"/>
              <a:t>。</a:t>
            </a:r>
            <a:r>
              <a:rPr lang="en-US" altLang="zh-CN" sz="2800" dirty="0" smtClean="0"/>
              <a:t>UDP </a:t>
            </a:r>
            <a:r>
              <a:rPr lang="zh-CN" altLang="zh-CN" sz="2800" dirty="0" smtClean="0"/>
              <a:t>一</a:t>
            </a:r>
            <a:r>
              <a:rPr lang="zh-CN" altLang="zh-CN" sz="2800" dirty="0"/>
              <a:t>次交付一个完整的报文。</a:t>
            </a:r>
            <a:endParaRPr lang="en-US" altLang="zh-CN" sz="2800" dirty="0" smtClean="0"/>
          </a:p>
          <a:p>
            <a:r>
              <a:rPr lang="en-US" altLang="zh-CN" sz="2800" dirty="0" smtClean="0">
                <a:solidFill>
                  <a:srgbClr val="FF0000"/>
                </a:solidFill>
              </a:rPr>
              <a:t>(4) UDP </a:t>
            </a:r>
            <a:r>
              <a:rPr lang="zh-CN" altLang="zh-CN" sz="2800" dirty="0" smtClean="0">
                <a:solidFill>
                  <a:srgbClr val="FF0000"/>
                </a:solidFill>
              </a:rPr>
              <a:t>没有</a:t>
            </a:r>
            <a:r>
              <a:rPr lang="zh-CN" altLang="zh-CN" sz="2800" dirty="0">
                <a:solidFill>
                  <a:srgbClr val="FF0000"/>
                </a:solidFill>
              </a:rPr>
              <a:t>拥塞控制，</a:t>
            </a:r>
            <a:r>
              <a:rPr lang="zh-CN" altLang="zh-CN" sz="2800" dirty="0"/>
              <a:t>因此网络出现的拥塞不会使源主机的发送速率降低。这对某些实时应用是很重要的。</a:t>
            </a:r>
            <a:r>
              <a:rPr lang="zh-CN" altLang="en-US" sz="2800" dirty="0" smtClean="0"/>
              <a:t>很</a:t>
            </a:r>
            <a:r>
              <a:rPr lang="zh-CN" altLang="en-US" sz="2800" dirty="0"/>
              <a:t>适合多媒体通信的要求。 </a:t>
            </a:r>
          </a:p>
        </p:txBody>
      </p:sp>
    </p:spTree>
    <p:extLst>
      <p:ext uri="{BB962C8B-B14F-4D97-AF65-F5344CB8AC3E}">
        <p14:creationId xmlns:p14="http://schemas.microsoft.com/office/powerpoint/2010/main" xmlns="" val="2950551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algn="ctr"/>
            <a:r>
              <a:rPr lang="en-US" altLang="zh-CN"/>
              <a:t>UDP </a:t>
            </a:r>
            <a:r>
              <a:rPr lang="zh-CN" altLang="en-US"/>
              <a:t>的主要特点 </a:t>
            </a:r>
          </a:p>
        </p:txBody>
      </p:sp>
      <p:sp>
        <p:nvSpPr>
          <p:cNvPr id="68096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smtClean="0">
                <a:solidFill>
                  <a:srgbClr val="FF0000"/>
                </a:solidFill>
              </a:rPr>
              <a:t>(5) UDP </a:t>
            </a:r>
            <a:r>
              <a:rPr lang="zh-CN" altLang="zh-CN" dirty="0" smtClean="0">
                <a:solidFill>
                  <a:srgbClr val="FF0000"/>
                </a:solidFill>
              </a:rPr>
              <a:t>支持</a:t>
            </a:r>
            <a:r>
              <a:rPr lang="zh-CN" altLang="zh-CN" dirty="0">
                <a:solidFill>
                  <a:srgbClr val="FF0000"/>
                </a:solidFill>
              </a:rPr>
              <a:t>一对一、一对多、多对一和多对多的交互通信。</a:t>
            </a:r>
          </a:p>
          <a:p>
            <a:pPr lvl="0"/>
            <a:r>
              <a:rPr lang="en-US" altLang="zh-CN" dirty="0" smtClean="0">
                <a:solidFill>
                  <a:srgbClr val="FF0000"/>
                </a:solidFill>
              </a:rPr>
              <a:t>(</a:t>
            </a:r>
            <a:r>
              <a:rPr lang="en-US" altLang="zh-CN" dirty="0">
                <a:solidFill>
                  <a:srgbClr val="FF0000"/>
                </a:solidFill>
              </a:rPr>
              <a:t>6) </a:t>
            </a:r>
            <a:r>
              <a:rPr lang="en-US" altLang="zh-CN" dirty="0" smtClean="0">
                <a:solidFill>
                  <a:srgbClr val="FF0000"/>
                </a:solidFill>
              </a:rPr>
              <a:t>UDP </a:t>
            </a:r>
            <a:r>
              <a:rPr lang="zh-CN" altLang="zh-CN" dirty="0" smtClean="0">
                <a:solidFill>
                  <a:srgbClr val="FF0000"/>
                </a:solidFill>
              </a:rPr>
              <a:t>的</a:t>
            </a:r>
            <a:r>
              <a:rPr lang="zh-CN" altLang="zh-CN" dirty="0">
                <a:solidFill>
                  <a:srgbClr val="FF0000"/>
                </a:solidFill>
              </a:rPr>
              <a:t>首部开销小，</a:t>
            </a:r>
            <a:r>
              <a:rPr lang="zh-CN" altLang="zh-CN" dirty="0" smtClean="0"/>
              <a:t>只有</a:t>
            </a:r>
            <a:r>
              <a:rPr lang="en-US" altLang="zh-CN" dirty="0" smtClean="0"/>
              <a:t> 8 </a:t>
            </a:r>
            <a:r>
              <a:rPr lang="zh-CN" altLang="zh-CN" dirty="0" smtClean="0"/>
              <a:t>个</a:t>
            </a:r>
            <a:r>
              <a:rPr lang="zh-CN" altLang="zh-CN" dirty="0"/>
              <a:t>字节，</a:t>
            </a:r>
            <a:r>
              <a:rPr lang="zh-CN" altLang="zh-CN" dirty="0" smtClean="0"/>
              <a:t>比</a:t>
            </a:r>
            <a:r>
              <a:rPr lang="en-US" altLang="zh-CN" dirty="0" smtClean="0"/>
              <a:t> TCP </a:t>
            </a:r>
            <a:r>
              <a:rPr lang="zh-CN" altLang="zh-CN" dirty="0" smtClean="0"/>
              <a:t>的</a:t>
            </a:r>
            <a:r>
              <a:rPr lang="en-US" altLang="zh-CN" dirty="0" smtClean="0"/>
              <a:t> 20 </a:t>
            </a:r>
            <a:r>
              <a:rPr lang="zh-CN" altLang="zh-CN" dirty="0" smtClean="0"/>
              <a:t>个</a:t>
            </a:r>
            <a:r>
              <a:rPr lang="zh-CN" altLang="zh-CN" dirty="0"/>
              <a:t>字节的首部要短。</a:t>
            </a:r>
          </a:p>
        </p:txBody>
      </p:sp>
    </p:spTree>
    <p:extLst>
      <p:ext uri="{BB962C8B-B14F-4D97-AF65-F5344CB8AC3E}">
        <p14:creationId xmlns:p14="http://schemas.microsoft.com/office/powerpoint/2010/main" xmlns="" val="1728061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lgn="ctr"/>
            <a:r>
              <a:rPr lang="en-US" altLang="zh-CN" sz="4000"/>
              <a:t>UDP </a:t>
            </a:r>
            <a:r>
              <a:rPr lang="zh-CN" altLang="en-US" sz="4000"/>
              <a:t>是面向报文的 </a:t>
            </a:r>
          </a:p>
        </p:txBody>
      </p:sp>
      <p:sp>
        <p:nvSpPr>
          <p:cNvPr id="23" name="AutoShape 3"/>
          <p:cNvSpPr>
            <a:spLocks noChangeArrowheads="1"/>
          </p:cNvSpPr>
          <p:nvPr/>
        </p:nvSpPr>
        <p:spPr bwMode="auto">
          <a:xfrm flipH="1">
            <a:off x="422071" y="4565675"/>
            <a:ext cx="863600" cy="363538"/>
          </a:xfrm>
          <a:prstGeom prst="rightArrow">
            <a:avLst>
              <a:gd name="adj1" fmla="val 50000"/>
              <a:gd name="adj2" fmla="val 118788"/>
            </a:avLst>
          </a:prstGeom>
          <a:solidFill>
            <a:srgbClr val="C00000"/>
          </a:soli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4" name="Rectangle 4"/>
          <p:cNvSpPr>
            <a:spLocks noChangeArrowheads="1"/>
          </p:cNvSpPr>
          <p:nvPr/>
        </p:nvSpPr>
        <p:spPr bwMode="auto">
          <a:xfrm>
            <a:off x="2360409" y="3678263"/>
            <a:ext cx="5915025" cy="690562"/>
          </a:xfrm>
          <a:prstGeom prst="rect">
            <a:avLst/>
          </a:prstGeom>
          <a:gradFill rotWithShape="1">
            <a:gsLst>
              <a:gs pos="0">
                <a:srgbClr val="66FF99"/>
              </a:gs>
              <a:gs pos="100000">
                <a:srgbClr val="47B26B"/>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5" name="Rectangle 5"/>
          <p:cNvSpPr>
            <a:spLocks noChangeArrowheads="1"/>
          </p:cNvSpPr>
          <p:nvPr/>
        </p:nvSpPr>
        <p:spPr bwMode="auto">
          <a:xfrm>
            <a:off x="3789159" y="2268563"/>
            <a:ext cx="4486275" cy="682625"/>
          </a:xfrm>
          <a:prstGeom prst="rect">
            <a:avLst/>
          </a:prstGeom>
          <a:gradFill rotWithShape="1">
            <a:gsLst>
              <a:gs pos="0">
                <a:srgbClr val="B2B28E"/>
              </a:gs>
              <a:gs pos="100000">
                <a:srgbClr val="FFFFCC"/>
              </a:gs>
            </a:gsLst>
            <a:lin ang="5400000" scaled="1"/>
          </a:gra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6" name="Rectangle 6"/>
          <p:cNvSpPr>
            <a:spLocks noChangeArrowheads="1"/>
          </p:cNvSpPr>
          <p:nvPr/>
        </p:nvSpPr>
        <p:spPr bwMode="auto">
          <a:xfrm>
            <a:off x="2360409" y="2952775"/>
            <a:ext cx="5915025" cy="722313"/>
          </a:xfrm>
          <a:prstGeom prst="rect">
            <a:avLst/>
          </a:prstGeom>
          <a:solidFill>
            <a:srgbClr val="FFFFFF"/>
          </a:solidFill>
          <a:ln w="28575">
            <a:solidFill>
              <a:srgbClr val="000000"/>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7" name="Rectangle 7"/>
          <p:cNvSpPr>
            <a:spLocks noChangeArrowheads="1"/>
          </p:cNvSpPr>
          <p:nvPr/>
        </p:nvSpPr>
        <p:spPr bwMode="auto">
          <a:xfrm>
            <a:off x="1238046" y="4408513"/>
            <a:ext cx="7037388" cy="749300"/>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8" name="Rectangle 8"/>
          <p:cNvSpPr>
            <a:spLocks noChangeArrowheads="1"/>
          </p:cNvSpPr>
          <p:nvPr/>
        </p:nvSpPr>
        <p:spPr bwMode="auto">
          <a:xfrm>
            <a:off x="2401684" y="4437088"/>
            <a:ext cx="5849937" cy="690562"/>
          </a:xfrm>
          <a:prstGeom prst="rect">
            <a:avLst/>
          </a:prstGeom>
          <a:solidFill>
            <a:srgbClr val="66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29" name="Rectangle 9"/>
          <p:cNvSpPr>
            <a:spLocks noChangeArrowheads="1"/>
          </p:cNvSpPr>
          <p:nvPr/>
        </p:nvSpPr>
        <p:spPr bwMode="auto">
          <a:xfrm>
            <a:off x="3747884" y="4573613"/>
            <a:ext cx="303288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数据报的数据部分</a:t>
            </a:r>
          </a:p>
        </p:txBody>
      </p:sp>
      <p:sp>
        <p:nvSpPr>
          <p:cNvPr id="30" name="Rectangle 10"/>
          <p:cNvSpPr>
            <a:spLocks noChangeArrowheads="1"/>
          </p:cNvSpPr>
          <p:nvPr/>
        </p:nvSpPr>
        <p:spPr bwMode="auto">
          <a:xfrm>
            <a:off x="1199946" y="4543450"/>
            <a:ext cx="1176605"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首部</a:t>
            </a:r>
          </a:p>
        </p:txBody>
      </p:sp>
      <p:sp>
        <p:nvSpPr>
          <p:cNvPr id="31" name="Rectangle 11"/>
          <p:cNvSpPr>
            <a:spLocks noChangeArrowheads="1"/>
          </p:cNvSpPr>
          <p:nvPr/>
        </p:nvSpPr>
        <p:spPr bwMode="auto">
          <a:xfrm>
            <a:off x="8480221" y="4540275"/>
            <a:ext cx="867226"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IP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层</a:t>
            </a:r>
          </a:p>
        </p:txBody>
      </p:sp>
      <p:sp>
        <p:nvSpPr>
          <p:cNvPr id="32" name="Line 12"/>
          <p:cNvSpPr>
            <a:spLocks noChangeShapeType="1"/>
          </p:cNvSpPr>
          <p:nvPr/>
        </p:nvSpPr>
        <p:spPr bwMode="auto">
          <a:xfrm>
            <a:off x="3824084" y="2952775"/>
            <a:ext cx="0" cy="7223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3" name="AutoShape 13"/>
          <p:cNvSpPr>
            <a:spLocks noChangeArrowheads="1"/>
          </p:cNvSpPr>
          <p:nvPr/>
        </p:nvSpPr>
        <p:spPr bwMode="auto">
          <a:xfrm rot="16200000" flipH="1">
            <a:off x="4890884" y="3994175"/>
            <a:ext cx="963612" cy="325438"/>
          </a:xfrm>
          <a:prstGeom prst="rightArrow">
            <a:avLst>
              <a:gd name="adj1" fmla="val 50000"/>
              <a:gd name="adj2" fmla="val 148062"/>
            </a:avLst>
          </a:prstGeom>
          <a:solidFill>
            <a:srgbClr val="33CC33"/>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4" name="Rectangle 14"/>
          <p:cNvSpPr>
            <a:spLocks noChangeArrowheads="1"/>
          </p:cNvSpPr>
          <p:nvPr/>
        </p:nvSpPr>
        <p:spPr bwMode="auto">
          <a:xfrm>
            <a:off x="2360409" y="3060725"/>
            <a:ext cx="153728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99"/>
                </a:solidFill>
                <a:effectLst/>
                <a:uLnTx/>
                <a:uFillTx/>
                <a:latin typeface="+mn-lt"/>
                <a:ea typeface="黑体" pitchFamily="2" charset="-122"/>
              </a:rPr>
              <a:t>UDP </a:t>
            </a:r>
            <a:r>
              <a:rPr kumimoji="0" lang="zh-CN" altLang="en-US" sz="2400" b="1" i="0" u="none" strike="noStrike" kern="0" cap="none" spc="0" normalizeH="0" baseline="0" noProof="0">
                <a:ln>
                  <a:noFill/>
                </a:ln>
                <a:solidFill>
                  <a:srgbClr val="000099"/>
                </a:solidFill>
                <a:effectLst/>
                <a:uLnTx/>
                <a:uFillTx/>
                <a:latin typeface="+mn-lt"/>
                <a:ea typeface="黑体" pitchFamily="2" charset="-122"/>
              </a:rPr>
              <a:t>首部</a:t>
            </a:r>
          </a:p>
        </p:txBody>
      </p:sp>
      <p:sp>
        <p:nvSpPr>
          <p:cNvPr id="35" name="Rectangle 15"/>
          <p:cNvSpPr>
            <a:spLocks noChangeArrowheads="1"/>
          </p:cNvSpPr>
          <p:nvPr/>
        </p:nvSpPr>
        <p:spPr bwMode="auto">
          <a:xfrm>
            <a:off x="4189209" y="3065488"/>
            <a:ext cx="4012318"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99"/>
                </a:solidFill>
                <a:effectLst/>
                <a:uLnTx/>
                <a:uFillTx/>
                <a:latin typeface="+mn-lt"/>
                <a:ea typeface="黑体" pitchFamily="2" charset="-122"/>
              </a:rPr>
              <a:t>UDP </a:t>
            </a:r>
            <a:r>
              <a:rPr kumimoji="0" lang="zh-CN" altLang="en-US" sz="2400" b="1" i="0" u="none" strike="noStrike" kern="0" cap="none" spc="0" normalizeH="0" baseline="0" noProof="0" dirty="0">
                <a:ln>
                  <a:noFill/>
                </a:ln>
                <a:solidFill>
                  <a:srgbClr val="000099"/>
                </a:solidFill>
                <a:effectLst/>
                <a:uLnTx/>
                <a:uFillTx/>
                <a:latin typeface="+mn-lt"/>
                <a:ea typeface="黑体" pitchFamily="2" charset="-122"/>
              </a:rPr>
              <a:t>用户数据报的数据部分</a:t>
            </a:r>
          </a:p>
        </p:txBody>
      </p:sp>
      <p:sp>
        <p:nvSpPr>
          <p:cNvPr id="36" name="Rectangle 16"/>
          <p:cNvSpPr>
            <a:spLocks noChangeArrowheads="1"/>
          </p:cNvSpPr>
          <p:nvPr/>
        </p:nvSpPr>
        <p:spPr bwMode="auto">
          <a:xfrm>
            <a:off x="8378621" y="3073425"/>
            <a:ext cx="1110883" cy="459100"/>
          </a:xfrm>
          <a:prstGeom prst="rect">
            <a:avLst/>
          </a:prstGeom>
          <a:solidFill>
            <a:srgbClr val="FF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mn-lt"/>
                <a:ea typeface="黑体" pitchFamily="2" charset="-122"/>
              </a:rPr>
              <a:t>运输层</a:t>
            </a:r>
          </a:p>
        </p:txBody>
      </p:sp>
      <p:sp>
        <p:nvSpPr>
          <p:cNvPr id="37" name="Line 17"/>
          <p:cNvSpPr>
            <a:spLocks noChangeShapeType="1"/>
          </p:cNvSpPr>
          <p:nvPr/>
        </p:nvSpPr>
        <p:spPr bwMode="auto">
          <a:xfrm>
            <a:off x="2360409" y="4408513"/>
            <a:ext cx="0" cy="74930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8" name="AutoShape 18"/>
          <p:cNvSpPr>
            <a:spLocks noChangeArrowheads="1"/>
          </p:cNvSpPr>
          <p:nvPr/>
        </p:nvSpPr>
        <p:spPr bwMode="auto">
          <a:xfrm rot="16200000" flipH="1">
            <a:off x="5556841" y="2548756"/>
            <a:ext cx="963612" cy="327025"/>
          </a:xfrm>
          <a:prstGeom prst="rightArrow">
            <a:avLst>
              <a:gd name="adj1" fmla="val 50000"/>
              <a:gd name="adj2" fmla="val 147344"/>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39" name="Rectangle 19"/>
          <p:cNvSpPr>
            <a:spLocks noChangeArrowheads="1"/>
          </p:cNvSpPr>
          <p:nvPr/>
        </p:nvSpPr>
        <p:spPr bwMode="auto">
          <a:xfrm>
            <a:off x="3824084" y="1628800"/>
            <a:ext cx="4425950" cy="601663"/>
          </a:xfrm>
          <a:prstGeom prst="rect">
            <a:avLst/>
          </a:prstGeom>
          <a:solidFill>
            <a:srgbClr val="FFFFCC"/>
          </a:solidFill>
          <a:ln w="28575">
            <a:solidFill>
              <a:srgbClr val="000000"/>
            </a:solidFill>
            <a:miter lim="800000"/>
            <a:headEnd/>
            <a:tailEnd/>
          </a:ln>
          <a:effectLst>
            <a:outerShdw dist="35921" dir="2700000" algn="ctr" rotWithShape="0">
              <a:srgbClr val="1C1C1C"/>
            </a:outerShdw>
          </a:effectLst>
        </p:spPr>
        <p:txBody>
          <a:bodyPr wrap="none" anchor="ctr"/>
          <a:lstStyle/>
          <a:p>
            <a:pPr marL="0" marR="0" lvl="0" indent="0" algn="ctr"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99"/>
                </a:solidFill>
                <a:effectLst/>
                <a:uLnTx/>
                <a:uFillTx/>
                <a:latin typeface="+mn-lt"/>
                <a:ea typeface="黑体" pitchFamily="2" charset="-122"/>
              </a:rPr>
              <a:t>应用层报文</a:t>
            </a:r>
          </a:p>
        </p:txBody>
      </p:sp>
      <p:sp>
        <p:nvSpPr>
          <p:cNvPr id="40" name="Rectangle 20"/>
          <p:cNvSpPr>
            <a:spLocks noChangeArrowheads="1"/>
          </p:cNvSpPr>
          <p:nvPr/>
        </p:nvSpPr>
        <p:spPr bwMode="auto">
          <a:xfrm>
            <a:off x="8378621" y="1628800"/>
            <a:ext cx="1110883"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marL="0" marR="0" lvl="0" indent="0" algn="l" defTabSz="7620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0099"/>
                </a:solidFill>
                <a:effectLst/>
                <a:uLnTx/>
                <a:uFillTx/>
                <a:latin typeface="+mn-lt"/>
                <a:ea typeface="黑体" pitchFamily="2" charset="-122"/>
              </a:rPr>
              <a:t>应用层</a:t>
            </a:r>
          </a:p>
        </p:txBody>
      </p:sp>
    </p:spTree>
    <p:extLst>
      <p:ext uri="{BB962C8B-B14F-4D97-AF65-F5344CB8AC3E}">
        <p14:creationId xmlns:p14="http://schemas.microsoft.com/office/powerpoint/2010/main" xmlns="" val="33835616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p>
        </p:txBody>
      </p:sp>
      <p:sp>
        <p:nvSpPr>
          <p:cNvPr id="681987" name="Rectangle 3"/>
          <p:cNvSpPr>
            <a:spLocks noGrp="1" noChangeArrowheads="1"/>
          </p:cNvSpPr>
          <p:nvPr>
            <p:ph idx="1"/>
          </p:nvPr>
        </p:nvSpPr>
        <p:spPr/>
        <p:txBody>
          <a:bodyPr/>
          <a:lstStyle/>
          <a:p>
            <a:r>
              <a:rPr lang="zh-CN" altLang="en-US" dirty="0"/>
              <a:t>发送方 </a:t>
            </a:r>
            <a:r>
              <a:rPr lang="en-US" altLang="zh-CN" dirty="0"/>
              <a:t>UDP </a:t>
            </a:r>
            <a:r>
              <a:rPr lang="zh-CN" altLang="en-US" dirty="0"/>
              <a:t>对应用程序交下来的报文，在添加首部后就向下交付 </a:t>
            </a:r>
            <a:r>
              <a:rPr lang="en-US" altLang="zh-CN" dirty="0"/>
              <a:t>IP </a:t>
            </a:r>
            <a:r>
              <a:rPr lang="zh-CN" altLang="en-US" dirty="0"/>
              <a:t>层。</a:t>
            </a:r>
            <a:r>
              <a:rPr lang="en-US" altLang="zh-CN" dirty="0"/>
              <a:t>UDP </a:t>
            </a:r>
            <a:r>
              <a:rPr lang="zh-CN" altLang="en-US" dirty="0"/>
              <a:t>对应用层交下来的报文，</a:t>
            </a:r>
            <a:r>
              <a:rPr lang="zh-CN" altLang="en-US" dirty="0">
                <a:solidFill>
                  <a:srgbClr val="FF0000"/>
                </a:solidFill>
              </a:rPr>
              <a:t>既不合并，也不拆分，</a:t>
            </a:r>
            <a:r>
              <a:rPr lang="zh-CN" altLang="en-US" dirty="0"/>
              <a:t>而是保留这些报文的边界。</a:t>
            </a:r>
          </a:p>
          <a:p>
            <a:r>
              <a:rPr lang="zh-CN" altLang="en-US" dirty="0"/>
              <a:t>应用层交给 </a:t>
            </a:r>
            <a:r>
              <a:rPr lang="en-US" altLang="zh-CN" dirty="0"/>
              <a:t>UDP </a:t>
            </a:r>
            <a:r>
              <a:rPr lang="zh-CN" altLang="en-US" dirty="0"/>
              <a:t>多长的报文，</a:t>
            </a:r>
            <a:r>
              <a:rPr lang="en-US" altLang="zh-CN" dirty="0"/>
              <a:t>UDP </a:t>
            </a:r>
            <a:r>
              <a:rPr lang="zh-CN" altLang="en-US" dirty="0"/>
              <a:t>就照样发送，即</a:t>
            </a:r>
            <a:r>
              <a:rPr lang="zh-CN" altLang="en-US" dirty="0">
                <a:solidFill>
                  <a:srgbClr val="FF0000"/>
                </a:solidFill>
              </a:rPr>
              <a:t>一次发送一个报文</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xmlns="" val="2420170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pPr algn="ctr"/>
            <a:r>
              <a:rPr lang="zh-CN" altLang="en-US"/>
              <a:t>面向报文的 </a:t>
            </a:r>
            <a:r>
              <a:rPr lang="en-US" altLang="zh-CN"/>
              <a:t>UDP</a:t>
            </a:r>
          </a:p>
        </p:txBody>
      </p:sp>
      <p:sp>
        <p:nvSpPr>
          <p:cNvPr id="681987" name="Rectangle 3"/>
          <p:cNvSpPr>
            <a:spLocks noGrp="1" noChangeArrowheads="1"/>
          </p:cNvSpPr>
          <p:nvPr>
            <p:ph idx="1"/>
          </p:nvPr>
        </p:nvSpPr>
        <p:spPr/>
        <p:txBody>
          <a:bodyPr/>
          <a:lstStyle/>
          <a:p>
            <a:r>
              <a:rPr lang="zh-CN" altLang="en-US" dirty="0" smtClean="0"/>
              <a:t>接收</a:t>
            </a:r>
            <a:r>
              <a:rPr lang="zh-CN" altLang="en-US" dirty="0"/>
              <a:t>方 </a:t>
            </a:r>
            <a:r>
              <a:rPr lang="en-US" altLang="zh-CN" dirty="0"/>
              <a:t>UDP </a:t>
            </a:r>
            <a:r>
              <a:rPr lang="zh-CN" altLang="en-US" dirty="0"/>
              <a:t>对 </a:t>
            </a:r>
            <a:r>
              <a:rPr lang="en-US" altLang="zh-CN" dirty="0"/>
              <a:t>IP </a:t>
            </a:r>
            <a:r>
              <a:rPr lang="zh-CN" altLang="en-US" dirty="0"/>
              <a:t>层交上来的 </a:t>
            </a:r>
            <a:r>
              <a:rPr lang="en-US" altLang="zh-CN" dirty="0"/>
              <a:t>UDP </a:t>
            </a:r>
            <a:r>
              <a:rPr lang="zh-CN" altLang="en-US" dirty="0"/>
              <a:t>用户数据报，在去除首部后就原封不动地交付上层的应用进程，</a:t>
            </a:r>
            <a:r>
              <a:rPr lang="zh-CN" altLang="en-US" dirty="0">
                <a:solidFill>
                  <a:srgbClr val="FF0000"/>
                </a:solidFill>
              </a:rPr>
              <a:t>一次交付一个完整的报文。</a:t>
            </a:r>
          </a:p>
          <a:p>
            <a:r>
              <a:rPr lang="zh-CN" altLang="en-US" dirty="0"/>
              <a:t>应用程序必须</a:t>
            </a:r>
            <a:r>
              <a:rPr lang="zh-CN" altLang="en-US" dirty="0">
                <a:solidFill>
                  <a:srgbClr val="FF0000"/>
                </a:solidFill>
              </a:rPr>
              <a:t>选择合适大小的报文</a:t>
            </a:r>
            <a:r>
              <a:rPr lang="zh-CN" altLang="en-US" dirty="0" smtClean="0">
                <a:solidFill>
                  <a:srgbClr val="FF0000"/>
                </a:solidFill>
              </a:rPr>
              <a:t>。</a:t>
            </a:r>
            <a:endParaRPr lang="en-US" altLang="zh-CN" dirty="0" smtClean="0">
              <a:solidFill>
                <a:srgbClr val="FF0000"/>
              </a:solidFill>
            </a:endParaRPr>
          </a:p>
          <a:p>
            <a:pPr lvl="1"/>
            <a:r>
              <a:rPr lang="zh-CN" altLang="zh-CN" dirty="0">
                <a:solidFill>
                  <a:srgbClr val="0000FF"/>
                </a:solidFill>
              </a:rPr>
              <a:t>若报文太长，</a:t>
            </a:r>
            <a:r>
              <a:rPr lang="en-US" altLang="zh-CN" dirty="0" smtClean="0"/>
              <a:t>UDP </a:t>
            </a:r>
            <a:r>
              <a:rPr lang="zh-CN" altLang="zh-CN" dirty="0" smtClean="0"/>
              <a:t>把</a:t>
            </a:r>
            <a:r>
              <a:rPr lang="zh-CN" altLang="zh-CN" dirty="0"/>
              <a:t>它</a:t>
            </a:r>
            <a:r>
              <a:rPr lang="zh-CN" altLang="zh-CN" dirty="0" smtClean="0"/>
              <a:t>交给</a:t>
            </a:r>
            <a:r>
              <a:rPr lang="en-US" altLang="zh-CN" dirty="0" smtClean="0"/>
              <a:t> IP </a:t>
            </a:r>
            <a:r>
              <a:rPr lang="zh-CN" altLang="zh-CN" dirty="0" smtClean="0"/>
              <a:t>层</a:t>
            </a:r>
            <a:r>
              <a:rPr lang="zh-CN" altLang="zh-CN" dirty="0"/>
              <a:t>后，</a:t>
            </a:r>
            <a:r>
              <a:rPr lang="en-US" altLang="zh-CN" dirty="0" smtClean="0"/>
              <a:t>IP </a:t>
            </a:r>
            <a:r>
              <a:rPr lang="zh-CN" altLang="zh-CN" dirty="0" smtClean="0"/>
              <a:t>层</a:t>
            </a:r>
            <a:r>
              <a:rPr lang="zh-CN" altLang="zh-CN" dirty="0"/>
              <a:t>在传送时可能要进行分片，这会</a:t>
            </a:r>
            <a:r>
              <a:rPr lang="zh-CN" altLang="zh-CN" dirty="0" smtClean="0"/>
              <a:t>降低</a:t>
            </a:r>
            <a:r>
              <a:rPr lang="en-US" altLang="zh-CN" dirty="0" smtClean="0"/>
              <a:t> IP </a:t>
            </a:r>
            <a:r>
              <a:rPr lang="zh-CN" altLang="zh-CN" dirty="0" smtClean="0"/>
              <a:t>层</a:t>
            </a:r>
            <a:r>
              <a:rPr lang="zh-CN" altLang="zh-CN" dirty="0"/>
              <a:t>的效率</a:t>
            </a:r>
            <a:r>
              <a:rPr lang="zh-CN" altLang="zh-CN" dirty="0" smtClean="0"/>
              <a:t>。</a:t>
            </a:r>
            <a:endParaRPr lang="en-US" altLang="zh-CN" dirty="0" smtClean="0"/>
          </a:p>
          <a:p>
            <a:pPr lvl="1"/>
            <a:r>
              <a:rPr lang="zh-CN" altLang="zh-CN" dirty="0" smtClean="0">
                <a:solidFill>
                  <a:srgbClr val="0000FF"/>
                </a:solidFill>
              </a:rPr>
              <a:t>若报文</a:t>
            </a:r>
            <a:r>
              <a:rPr lang="zh-CN" altLang="zh-CN" dirty="0">
                <a:solidFill>
                  <a:srgbClr val="0000FF"/>
                </a:solidFill>
              </a:rPr>
              <a:t>太短，</a:t>
            </a:r>
            <a:r>
              <a:rPr lang="en-US" altLang="zh-CN" dirty="0" smtClean="0"/>
              <a:t>UDP </a:t>
            </a:r>
            <a:r>
              <a:rPr lang="zh-CN" altLang="zh-CN" dirty="0" smtClean="0"/>
              <a:t>把</a:t>
            </a:r>
            <a:r>
              <a:rPr lang="zh-CN" altLang="zh-CN" dirty="0"/>
              <a:t>它</a:t>
            </a:r>
            <a:r>
              <a:rPr lang="zh-CN" altLang="zh-CN" dirty="0" smtClean="0"/>
              <a:t>交给</a:t>
            </a:r>
            <a:r>
              <a:rPr lang="en-US" altLang="zh-CN" dirty="0" smtClean="0"/>
              <a:t> IP </a:t>
            </a:r>
            <a:r>
              <a:rPr lang="zh-CN" altLang="zh-CN" dirty="0" smtClean="0"/>
              <a:t>层</a:t>
            </a:r>
            <a:r>
              <a:rPr lang="zh-CN" altLang="zh-CN" dirty="0"/>
              <a:t>后，会</a:t>
            </a:r>
            <a:r>
              <a:rPr lang="zh-CN" altLang="zh-CN" dirty="0" smtClean="0"/>
              <a:t>使</a:t>
            </a:r>
            <a:r>
              <a:rPr lang="en-US" altLang="zh-CN" dirty="0" smtClean="0"/>
              <a:t> IP </a:t>
            </a:r>
            <a:r>
              <a:rPr lang="zh-CN" altLang="zh-CN" dirty="0" smtClean="0"/>
              <a:t>数据报</a:t>
            </a:r>
            <a:r>
              <a:rPr lang="zh-CN" altLang="zh-CN" dirty="0"/>
              <a:t>的首部的相对长度太大，这也降低</a:t>
            </a:r>
            <a:r>
              <a:rPr lang="zh-CN" altLang="zh-CN" dirty="0" smtClean="0"/>
              <a:t>了</a:t>
            </a:r>
            <a:r>
              <a:rPr lang="en-US" altLang="zh-CN" dirty="0" smtClean="0"/>
              <a:t> IP </a:t>
            </a:r>
            <a:r>
              <a:rPr lang="zh-CN" altLang="zh-CN" dirty="0" smtClean="0"/>
              <a:t>层</a:t>
            </a:r>
            <a:r>
              <a:rPr lang="zh-CN" altLang="zh-CN" dirty="0"/>
              <a:t>的效率。</a:t>
            </a:r>
            <a:endParaRPr lang="zh-CN" altLang="en-US" dirty="0"/>
          </a:p>
        </p:txBody>
      </p:sp>
    </p:spTree>
    <p:extLst>
      <p:ext uri="{BB962C8B-B14F-4D97-AF65-F5344CB8AC3E}">
        <p14:creationId xmlns:p14="http://schemas.microsoft.com/office/powerpoint/2010/main" xmlns="" val="19758540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5"/>
          <p:cNvSpPr>
            <a:spLocks noGrp="1" noChangeArrowheads="1"/>
          </p:cNvSpPr>
          <p:nvPr>
            <p:ph type="title"/>
          </p:nvPr>
        </p:nvSpPr>
        <p:spPr/>
        <p:txBody>
          <a:bodyPr/>
          <a:lstStyle/>
          <a:p>
            <a:r>
              <a:rPr lang="en-US" altLang="zh-CN" dirty="0"/>
              <a:t>5.2.2  UDP </a:t>
            </a:r>
            <a:r>
              <a:rPr lang="zh-CN" altLang="en-US" dirty="0"/>
              <a:t>的首部格式 </a:t>
            </a:r>
          </a:p>
        </p:txBody>
      </p:sp>
      <p:sp>
        <p:nvSpPr>
          <p:cNvPr id="3" name="矩形 2"/>
          <p:cNvSpPr/>
          <p:nvPr/>
        </p:nvSpPr>
        <p:spPr>
          <a:xfrm>
            <a:off x="1136577" y="1124744"/>
            <a:ext cx="7488832" cy="830997"/>
          </a:xfrm>
          <a:prstGeom prst="rect">
            <a:avLst/>
          </a:prstGeom>
          <a:solidFill>
            <a:srgbClr val="66FFFF"/>
          </a:solidFill>
          <a:ln>
            <a:solidFill>
              <a:srgbClr val="000066"/>
            </a:solidFill>
          </a:ln>
        </p:spPr>
        <p:txBody>
          <a:bodyPr wrap="square">
            <a:spAutoFit/>
          </a:bodyPr>
          <a:lstStyle/>
          <a:p>
            <a:r>
              <a:rPr lang="zh-CN" altLang="zh-CN" sz="2400" b="1" dirty="0">
                <a:solidFill>
                  <a:srgbClr val="000066"/>
                </a:solidFill>
                <a:latin typeface="+mn-lt"/>
                <a:ea typeface="黑体" pitchFamily="2" charset="-122"/>
              </a:rPr>
              <a:t>用户</a:t>
            </a:r>
            <a:r>
              <a:rPr lang="zh-CN" altLang="zh-CN" sz="2400" b="1" dirty="0" smtClean="0">
                <a:solidFill>
                  <a:srgbClr val="000066"/>
                </a:solidFill>
                <a:latin typeface="+mn-lt"/>
                <a:ea typeface="黑体" pitchFamily="2" charset="-122"/>
              </a:rPr>
              <a:t>数据报</a:t>
            </a:r>
            <a:r>
              <a:rPr lang="en-US" altLang="zh-CN" sz="2400" b="1" dirty="0" smtClean="0">
                <a:solidFill>
                  <a:srgbClr val="000066"/>
                </a:solidFill>
                <a:latin typeface="+mn-lt"/>
                <a:ea typeface="黑体" pitchFamily="2" charset="-122"/>
              </a:rPr>
              <a:t> UDP </a:t>
            </a:r>
            <a:r>
              <a:rPr lang="zh-CN" altLang="zh-CN" sz="2400" b="1" dirty="0" smtClean="0">
                <a:solidFill>
                  <a:srgbClr val="000066"/>
                </a:solidFill>
                <a:latin typeface="+mn-lt"/>
                <a:ea typeface="黑体" pitchFamily="2" charset="-122"/>
              </a:rPr>
              <a:t>有</a:t>
            </a:r>
            <a:r>
              <a:rPr lang="zh-CN" altLang="zh-CN" sz="2400" b="1" dirty="0">
                <a:solidFill>
                  <a:srgbClr val="C00000"/>
                </a:solidFill>
                <a:latin typeface="+mn-lt"/>
                <a:ea typeface="黑体" pitchFamily="2" charset="-122"/>
              </a:rPr>
              <a:t>两个字段</a:t>
            </a:r>
            <a:r>
              <a:rPr lang="zh-CN" altLang="zh-CN" sz="2400" b="1" dirty="0">
                <a:solidFill>
                  <a:srgbClr val="000066"/>
                </a:solidFill>
                <a:latin typeface="+mn-lt"/>
                <a:ea typeface="黑体" pitchFamily="2" charset="-122"/>
              </a:rPr>
              <a:t>：数据字段和首部字段。首部字段很简单，</a:t>
            </a:r>
            <a:r>
              <a:rPr lang="zh-CN" altLang="zh-CN" sz="2400" b="1" dirty="0" smtClean="0">
                <a:solidFill>
                  <a:srgbClr val="C00000"/>
                </a:solidFill>
                <a:latin typeface="+mn-lt"/>
                <a:ea typeface="黑体" pitchFamily="2" charset="-122"/>
              </a:rPr>
              <a:t>只有</a:t>
            </a:r>
            <a:r>
              <a:rPr lang="en-US" altLang="zh-CN" sz="2400" b="1" dirty="0" smtClean="0">
                <a:solidFill>
                  <a:srgbClr val="C00000"/>
                </a:solidFill>
                <a:latin typeface="+mn-lt"/>
                <a:ea typeface="黑体" pitchFamily="2" charset="-122"/>
              </a:rPr>
              <a:t> 8 </a:t>
            </a:r>
            <a:r>
              <a:rPr lang="zh-CN" altLang="zh-CN" sz="2400" b="1" dirty="0" smtClean="0">
                <a:solidFill>
                  <a:srgbClr val="C00000"/>
                </a:solidFill>
                <a:latin typeface="+mn-lt"/>
                <a:ea typeface="黑体" pitchFamily="2" charset="-122"/>
              </a:rPr>
              <a:t>个字节</a:t>
            </a:r>
            <a:r>
              <a:rPr lang="zh-CN" altLang="en-US" sz="2400" b="1" dirty="0">
                <a:solidFill>
                  <a:srgbClr val="C00000"/>
                </a:solidFill>
                <a:latin typeface="+mn-lt"/>
                <a:ea typeface="黑体" pitchFamily="2" charset="-122"/>
              </a:rPr>
              <a:t>。</a:t>
            </a:r>
          </a:p>
        </p:txBody>
      </p:sp>
      <p:grpSp>
        <p:nvGrpSpPr>
          <p:cNvPr id="5" name="组合 4"/>
          <p:cNvGrpSpPr/>
          <p:nvPr/>
        </p:nvGrpSpPr>
        <p:grpSpPr>
          <a:xfrm>
            <a:off x="389640" y="2060848"/>
            <a:ext cx="9243880" cy="4150380"/>
            <a:chOff x="389640" y="2060848"/>
            <a:chExt cx="9243880" cy="4150380"/>
          </a:xfrm>
        </p:grpSpPr>
        <p:sp>
          <p:nvSpPr>
            <p:cNvPr id="500738"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39"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0"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2"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43"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4"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5"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0746"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7"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8"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49"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0"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1"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52"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伪首部</a:t>
              </a:r>
            </a:p>
          </p:txBody>
        </p:sp>
        <p:sp>
          <p:nvSpPr>
            <p:cNvPr id="500753"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500754"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500755"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500756"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500757"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500758"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500759"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0"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1"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2"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500763"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500764"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500765"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500766"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500767"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8"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69"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sp>
          <p:nvSpPr>
            <p:cNvPr id="500770"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500771"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500772"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500773"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500774"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500775"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6"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500777"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8"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79"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80"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500781"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500782"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500784"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0785"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500786"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500788"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56"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grpSp>
      <p:sp>
        <p:nvSpPr>
          <p:cNvPr id="4" name="矩形 3"/>
          <p:cNvSpPr/>
          <p:nvPr/>
        </p:nvSpPr>
        <p:spPr>
          <a:xfrm>
            <a:off x="2198861" y="6247667"/>
            <a:ext cx="6426547" cy="461665"/>
          </a:xfrm>
          <a:prstGeom prst="rect">
            <a:avLst/>
          </a:prstGeom>
        </p:spPr>
        <p:txBody>
          <a:bodyPr wrap="square">
            <a:spAutoFit/>
          </a:bodyPr>
          <a:lstStyle/>
          <a:p>
            <a:pPr algn="ctr"/>
            <a:r>
              <a:rPr lang="en-US" altLang="zh-CN" sz="2400" b="1" dirty="0" smtClean="0">
                <a:latin typeface="+mn-lt"/>
                <a:ea typeface="黑体" pitchFamily="2" charset="-122"/>
              </a:rPr>
              <a:t>UDP</a:t>
            </a:r>
            <a:r>
              <a:rPr lang="zh-CN" altLang="zh-CN" sz="2400" b="1" dirty="0">
                <a:latin typeface="+mn-lt"/>
                <a:ea typeface="黑体" pitchFamily="2" charset="-122"/>
              </a:rPr>
              <a:t>用户数据报的首部和伪首部</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498405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500" name="Text Box 60"/>
          <p:cNvSpPr txBox="1">
            <a:spLocks noChangeArrowheads="1"/>
          </p:cNvSpPr>
          <p:nvPr/>
        </p:nvSpPr>
        <p:spPr bwMode="auto">
          <a:xfrm>
            <a:off x="662120" y="333375"/>
            <a:ext cx="8179312" cy="1384995"/>
          </a:xfrm>
          <a:prstGeom prst="rect">
            <a:avLst/>
          </a:prstGeom>
          <a:solidFill>
            <a:srgbClr val="66FFFF"/>
          </a:solidFill>
          <a:ln>
            <a:solidFill>
              <a:srgbClr val="000066"/>
            </a:solidFill>
          </a:ln>
          <a:extLst/>
        </p:spPr>
        <p:txBody>
          <a:bodyPr wrap="square">
            <a:spAutoFit/>
          </a:bodyPr>
          <a:lstStyle>
            <a:defPPr>
              <a:defRPr lang="en-US"/>
            </a:defPPr>
            <a:lvl1pPr>
              <a:defRPr sz="2400" b="1">
                <a:solidFill>
                  <a:srgbClr val="000066"/>
                </a:solidFill>
                <a:latin typeface="+mn-lt"/>
                <a:ea typeface="黑体" pitchFamily="2" charset="-122"/>
              </a:defRPr>
            </a:lvl1pPr>
          </a:lstStyle>
          <a:p>
            <a:r>
              <a:rPr lang="zh-CN" altLang="en-US" sz="2800" dirty="0"/>
              <a:t>用户数据报 </a:t>
            </a:r>
            <a:r>
              <a:rPr lang="en-US" altLang="zh-CN" sz="2800" dirty="0"/>
              <a:t>UDP </a:t>
            </a:r>
            <a:r>
              <a:rPr lang="zh-CN" altLang="en-US" sz="2800" dirty="0"/>
              <a:t>有两个字段：数据字段和首部字段。首部字段有 </a:t>
            </a:r>
            <a:r>
              <a:rPr lang="en-US" altLang="zh-CN" sz="2800" dirty="0"/>
              <a:t>8 </a:t>
            </a:r>
            <a:r>
              <a:rPr lang="zh-CN" altLang="en-US" sz="2800" dirty="0"/>
              <a:t>个字节，由 </a:t>
            </a:r>
            <a:r>
              <a:rPr lang="en-US" altLang="zh-CN" sz="2800" dirty="0"/>
              <a:t>4 </a:t>
            </a:r>
            <a:r>
              <a:rPr lang="zh-CN" altLang="en-US" sz="2800" dirty="0"/>
              <a:t>个字段组成，每个字段</a:t>
            </a:r>
            <a:r>
              <a:rPr lang="zh-CN" altLang="en-US" sz="2800" dirty="0" smtClean="0"/>
              <a:t>都是 </a:t>
            </a:r>
            <a:r>
              <a:rPr lang="en-US" altLang="zh-CN" sz="2800" dirty="0" smtClean="0"/>
              <a:t>2 </a:t>
            </a:r>
            <a:r>
              <a:rPr lang="zh-CN" altLang="en-US" sz="2800" dirty="0" smtClean="0"/>
              <a:t>个</a:t>
            </a:r>
            <a:r>
              <a:rPr lang="zh-CN" altLang="en-US" sz="2800" dirty="0"/>
              <a:t>字节。 </a:t>
            </a:r>
          </a:p>
        </p:txBody>
      </p:sp>
      <p:sp>
        <p:nvSpPr>
          <p:cNvPr id="55"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6"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8"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9"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1"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62"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8"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伪首部</a:t>
            </a:r>
          </a:p>
        </p:txBody>
      </p:sp>
      <p:sp>
        <p:nvSpPr>
          <p:cNvPr id="69"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70"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71"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72"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73"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74"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75"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8"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79"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源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80"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81"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82"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83"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4"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5"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数据报</a:t>
            </a:r>
          </a:p>
        </p:txBody>
      </p:sp>
      <p:sp>
        <p:nvSpPr>
          <p:cNvPr id="86"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87"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8"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9"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0"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1"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2"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93"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4"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5"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6"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7"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98"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99"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0"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101"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  部</a:t>
            </a:r>
          </a:p>
        </p:txBody>
      </p:sp>
      <p:sp>
        <p:nvSpPr>
          <p:cNvPr id="102"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103"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445499" name="Rectangle 59"/>
          <p:cNvSpPr>
            <a:spLocks noChangeArrowheads="1"/>
          </p:cNvSpPr>
          <p:nvPr/>
        </p:nvSpPr>
        <p:spPr bwMode="auto">
          <a:xfrm>
            <a:off x="3169849" y="3443990"/>
            <a:ext cx="5023511" cy="461963"/>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779787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iterate type="lt">
                                    <p:tmPct val="0"/>
                                  </p:iterate>
                                  <p:childTnLst>
                                    <p:anim calcmode="discrete" valueType="str">
                                      <p:cBhvr>
                                        <p:cTn id="6" dur="1000" fill="hold"/>
                                        <p:tgtEl>
                                          <p:spTgt spid="101"/>
                                        </p:tgtEl>
                                        <p:attrNameLst>
                                          <p:attrName>style.visibility</p:attrName>
                                        </p:attrNameLst>
                                      </p:cBhvr>
                                      <p:tavLst>
                                        <p:tav tm="0">
                                          <p:val>
                                            <p:strVal val="hidden"/>
                                          </p:val>
                                        </p:tav>
                                        <p:tav tm="50000">
                                          <p:val>
                                            <p:strVal val="visible"/>
                                          </p:val>
                                        </p:tav>
                                      </p:tavLst>
                                    </p:anim>
                                  </p:childTnLst>
                                </p:cTn>
                              </p:par>
                            </p:childTnLst>
                          </p:cTn>
                        </p:par>
                        <p:par>
                          <p:cTn id="7" fill="hold">
                            <p:stCondLst>
                              <p:cond delay="4000"/>
                            </p:stCondLst>
                            <p:childTnLst>
                              <p:par>
                                <p:cTn id="8" presetID="1" presetClass="entr" presetSubtype="0" fill="hold" grpId="0" nodeType="afterEffect">
                                  <p:stCondLst>
                                    <p:cond delay="0"/>
                                  </p:stCondLst>
                                  <p:childTnLst>
                                    <p:set>
                                      <p:cBhvr>
                                        <p:cTn id="9" dur="1" fill="hold">
                                          <p:stCondLst>
                                            <p:cond delay="0"/>
                                          </p:stCondLst>
                                        </p:cTn>
                                        <p:tgtEl>
                                          <p:spTgt spid="445499"/>
                                        </p:tgtEl>
                                        <p:attrNameLst>
                                          <p:attrName>style.visibility</p:attrName>
                                        </p:attrNameLst>
                                      </p:cBhvr>
                                      <p:to>
                                        <p:strVal val="visible"/>
                                      </p:to>
                                    </p:set>
                                  </p:childTnLst>
                                </p:cTn>
                              </p:par>
                            </p:childTnLst>
                          </p:cTn>
                        </p:par>
                        <p:par>
                          <p:cTn id="10" fill="hold" nodeType="afterGroup">
                            <p:stCondLst>
                              <p:cond delay="4000"/>
                            </p:stCondLst>
                            <p:childTnLst>
                              <p:par>
                                <p:cTn id="11" presetID="35" presetClass="emph" presetSubtype="0" repeatCount="3000" fill="hold" grpId="1" nodeType="afterEffect">
                                  <p:stCondLst>
                                    <p:cond delay="500"/>
                                  </p:stCondLst>
                                  <p:childTnLst>
                                    <p:anim calcmode="discrete" valueType="str">
                                      <p:cBhvr>
                                        <p:cTn id="12" dur="1000" fill="hold"/>
                                        <p:tgtEl>
                                          <p:spTgt spid="44549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45499" grpId="0" animBg="1"/>
      <p:bldP spid="44549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3" name="Text Box 53"/>
          <p:cNvSpPr txBox="1">
            <a:spLocks noChangeArrowheads="1"/>
          </p:cNvSpPr>
          <p:nvPr/>
        </p:nvSpPr>
        <p:spPr bwMode="auto">
          <a:xfrm>
            <a:off x="632520" y="332656"/>
            <a:ext cx="8352928" cy="954107"/>
          </a:xfrm>
          <a:prstGeom prst="rect">
            <a:avLst/>
          </a:prstGeom>
          <a:solidFill>
            <a:srgbClr val="66FFFF"/>
          </a:solidFill>
          <a:ln>
            <a:solidFill>
              <a:srgbClr val="000066"/>
            </a:solidFill>
          </a:ln>
          <a:extLst/>
        </p:spPr>
        <p:txBody>
          <a:bodyPr wrap="square">
            <a:spAutoFit/>
          </a:bodyPr>
          <a:lstStyle>
            <a:defPPr>
              <a:defRPr lang="en-US"/>
            </a:defPPr>
            <a:lvl1pPr>
              <a:defRPr sz="2800" b="1">
                <a:solidFill>
                  <a:srgbClr val="000066"/>
                </a:solidFill>
                <a:latin typeface="+mn-lt"/>
                <a:ea typeface="黑体" pitchFamily="2" charset="-122"/>
              </a:defRPr>
            </a:lvl1pPr>
          </a:lstStyle>
          <a:p>
            <a:r>
              <a:rPr lang="zh-CN" altLang="en-US" dirty="0"/>
              <a:t>在计算检验和时，临时把“伪首部”和 </a:t>
            </a:r>
            <a:r>
              <a:rPr lang="en-US" altLang="zh-CN" dirty="0"/>
              <a:t>UDP </a:t>
            </a:r>
            <a:r>
              <a:rPr lang="zh-CN" altLang="en-US" dirty="0"/>
              <a:t>用户数据报连接在一起。伪首部仅仅是为了计算检验和。</a:t>
            </a:r>
          </a:p>
        </p:txBody>
      </p:sp>
      <p:sp>
        <p:nvSpPr>
          <p:cNvPr id="54" name="Rectangle 2"/>
          <p:cNvSpPr>
            <a:spLocks noChangeArrowheads="1"/>
          </p:cNvSpPr>
          <p:nvPr/>
        </p:nvSpPr>
        <p:spPr bwMode="auto">
          <a:xfrm>
            <a:off x="2535940" y="5155429"/>
            <a:ext cx="1169458" cy="457200"/>
          </a:xfrm>
          <a:prstGeom prst="rect">
            <a:avLst/>
          </a:prstGeom>
          <a:solidFill>
            <a:srgbClr val="FF9900"/>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5" name="Freeform 3"/>
          <p:cNvSpPr>
            <a:spLocks/>
          </p:cNvSpPr>
          <p:nvPr/>
        </p:nvSpPr>
        <p:spPr bwMode="auto">
          <a:xfrm>
            <a:off x="3165384" y="3940981"/>
            <a:ext cx="5020071" cy="350030"/>
          </a:xfrm>
          <a:custGeom>
            <a:avLst/>
            <a:gdLst>
              <a:gd name="T0" fmla="*/ 0 w 2919"/>
              <a:gd name="T1" fmla="*/ 0 h 276"/>
              <a:gd name="T2" fmla="*/ 2919 w 2919"/>
              <a:gd name="T3" fmla="*/ 0 h 276"/>
              <a:gd name="T4" fmla="*/ 1066 w 2919"/>
              <a:gd name="T5" fmla="*/ 276 h 276"/>
              <a:gd name="T6" fmla="*/ 346 w 2919"/>
              <a:gd name="T7" fmla="*/ 268 h 276"/>
              <a:gd name="T8" fmla="*/ 0 w 2919"/>
              <a:gd name="T9" fmla="*/ 0 h 276"/>
            </a:gdLst>
            <a:ahLst/>
            <a:cxnLst>
              <a:cxn ang="0">
                <a:pos x="T0" y="T1"/>
              </a:cxn>
              <a:cxn ang="0">
                <a:pos x="T2" y="T3"/>
              </a:cxn>
              <a:cxn ang="0">
                <a:pos x="T4" y="T5"/>
              </a:cxn>
              <a:cxn ang="0">
                <a:pos x="T6" y="T7"/>
              </a:cxn>
              <a:cxn ang="0">
                <a:pos x="T8" y="T9"/>
              </a:cxn>
            </a:cxnLst>
            <a:rect l="0" t="0" r="r" b="b"/>
            <a:pathLst>
              <a:path w="2919" h="276">
                <a:moveTo>
                  <a:pt x="0" y="0"/>
                </a:moveTo>
                <a:lnTo>
                  <a:pt x="2919" y="0"/>
                </a:lnTo>
                <a:lnTo>
                  <a:pt x="1066" y="276"/>
                </a:lnTo>
                <a:lnTo>
                  <a:pt x="346" y="268"/>
                </a:lnTo>
                <a:lnTo>
                  <a:pt x="0" y="0"/>
                </a:lnTo>
                <a:close/>
              </a:path>
            </a:pathLst>
          </a:custGeom>
          <a:gradFill rotWithShape="1">
            <a:gsLst>
              <a:gs pos="0">
                <a:srgbClr val="CCECFF">
                  <a:gamma/>
                  <a:shade val="81961"/>
                  <a:invGamma/>
                </a:srgbClr>
              </a:gs>
              <a:gs pos="100000">
                <a:srgbClr val="CCEC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6" name="Rectangle 4"/>
          <p:cNvSpPr>
            <a:spLocks noChangeArrowheads="1"/>
          </p:cNvSpPr>
          <p:nvPr/>
        </p:nvSpPr>
        <p:spPr bwMode="auto">
          <a:xfrm>
            <a:off x="3703678" y="4291011"/>
            <a:ext cx="1171179"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7" name="AutoShape 6"/>
          <p:cNvSpPr>
            <a:spLocks noChangeArrowheads="1"/>
          </p:cNvSpPr>
          <p:nvPr/>
        </p:nvSpPr>
        <p:spPr bwMode="auto">
          <a:xfrm>
            <a:off x="1670885" y="5245917"/>
            <a:ext cx="865056" cy="288925"/>
          </a:xfrm>
          <a:prstGeom prst="leftArrow">
            <a:avLst>
              <a:gd name="adj1" fmla="val 50000"/>
              <a:gd name="adj2" fmla="val 690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8" name="Freeform 7"/>
          <p:cNvSpPr>
            <a:spLocks/>
          </p:cNvSpPr>
          <p:nvPr/>
        </p:nvSpPr>
        <p:spPr bwMode="auto">
          <a:xfrm>
            <a:off x="1043161" y="2922859"/>
            <a:ext cx="7247202" cy="560922"/>
          </a:xfrm>
          <a:custGeom>
            <a:avLst/>
            <a:gdLst>
              <a:gd name="T0" fmla="*/ 0 w 3600"/>
              <a:gd name="T1" fmla="*/ 0 h 432"/>
              <a:gd name="T2" fmla="*/ 3600 w 3600"/>
              <a:gd name="T3" fmla="*/ 0 h 432"/>
              <a:gd name="T4" fmla="*/ 1056 w 3600"/>
              <a:gd name="T5" fmla="*/ 432 h 432"/>
              <a:gd name="T6" fmla="*/ 384 w 3600"/>
              <a:gd name="T7" fmla="*/ 432 h 432"/>
              <a:gd name="T8" fmla="*/ 0 w 3600"/>
              <a:gd name="T9" fmla="*/ 0 h 432"/>
            </a:gdLst>
            <a:ahLst/>
            <a:cxnLst>
              <a:cxn ang="0">
                <a:pos x="T0" y="T1"/>
              </a:cxn>
              <a:cxn ang="0">
                <a:pos x="T2" y="T3"/>
              </a:cxn>
              <a:cxn ang="0">
                <a:pos x="T4" y="T5"/>
              </a:cxn>
              <a:cxn ang="0">
                <a:pos x="T6" y="T7"/>
              </a:cxn>
              <a:cxn ang="0">
                <a:pos x="T8" y="T9"/>
              </a:cxn>
            </a:cxnLst>
            <a:rect l="0" t="0" r="r" b="b"/>
            <a:pathLst>
              <a:path w="3600" h="432">
                <a:moveTo>
                  <a:pt x="0" y="0"/>
                </a:moveTo>
                <a:lnTo>
                  <a:pt x="3600" y="0"/>
                </a:lnTo>
                <a:lnTo>
                  <a:pt x="1056" y="432"/>
                </a:lnTo>
                <a:lnTo>
                  <a:pt x="384" y="432"/>
                </a:lnTo>
                <a:lnTo>
                  <a:pt x="0" y="0"/>
                </a:lnTo>
                <a:close/>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9" name="Rectangle 8"/>
          <p:cNvSpPr>
            <a:spLocks noChangeArrowheads="1"/>
          </p:cNvSpPr>
          <p:nvPr/>
        </p:nvSpPr>
        <p:spPr bwMode="auto">
          <a:xfrm>
            <a:off x="3165384" y="3483781"/>
            <a:ext cx="5020071" cy="4572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0" name="Rectangle 9"/>
          <p:cNvSpPr>
            <a:spLocks noChangeArrowheads="1"/>
          </p:cNvSpPr>
          <p:nvPr/>
        </p:nvSpPr>
        <p:spPr bwMode="auto">
          <a:xfrm>
            <a:off x="3705398" y="5158604"/>
            <a:ext cx="5928121" cy="457200"/>
          </a:xfrm>
          <a:prstGeom prst="rect">
            <a:avLst/>
          </a:prstGeom>
          <a:solidFill>
            <a:srgbClr val="99FF66"/>
          </a:solidFill>
          <a:ln w="1905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61" name="Line 10"/>
          <p:cNvSpPr>
            <a:spLocks noChangeShapeType="1"/>
          </p:cNvSpPr>
          <p:nvPr/>
        </p:nvSpPr>
        <p:spPr bwMode="auto">
          <a:xfrm>
            <a:off x="4420832" y="3483781"/>
            <a:ext cx="1719"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2" name="Rectangle 11"/>
          <p:cNvSpPr>
            <a:spLocks noChangeArrowheads="1"/>
          </p:cNvSpPr>
          <p:nvPr/>
        </p:nvSpPr>
        <p:spPr bwMode="auto">
          <a:xfrm>
            <a:off x="1048320" y="2465659"/>
            <a:ext cx="7242043" cy="4572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3" name="Line 12"/>
          <p:cNvSpPr>
            <a:spLocks noChangeShapeType="1"/>
          </p:cNvSpPr>
          <p:nvPr/>
        </p:nvSpPr>
        <p:spPr bwMode="auto">
          <a:xfrm>
            <a:off x="3459468" y="2465659"/>
            <a:ext cx="344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4" name="Line 13"/>
          <p:cNvSpPr>
            <a:spLocks noChangeShapeType="1"/>
          </p:cNvSpPr>
          <p:nvPr/>
        </p:nvSpPr>
        <p:spPr bwMode="auto">
          <a:xfrm>
            <a:off x="5674559" y="3483781"/>
            <a:ext cx="344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5" name="Line 14"/>
          <p:cNvSpPr>
            <a:spLocks noChangeShapeType="1"/>
          </p:cNvSpPr>
          <p:nvPr/>
        </p:nvSpPr>
        <p:spPr bwMode="auto">
          <a:xfrm>
            <a:off x="6930007" y="3483781"/>
            <a:ext cx="172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 name="Freeform 15"/>
          <p:cNvSpPr>
            <a:spLocks/>
          </p:cNvSpPr>
          <p:nvPr/>
        </p:nvSpPr>
        <p:spPr bwMode="auto">
          <a:xfrm>
            <a:off x="1811907" y="3483781"/>
            <a:ext cx="1353477" cy="457200"/>
          </a:xfrm>
          <a:custGeom>
            <a:avLst/>
            <a:gdLst>
              <a:gd name="T0" fmla="*/ 672 w 672"/>
              <a:gd name="T1" fmla="*/ 288 h 288"/>
              <a:gd name="T2" fmla="*/ 0 w 672"/>
              <a:gd name="T3" fmla="*/ 288 h 288"/>
              <a:gd name="T4" fmla="*/ 0 w 672"/>
              <a:gd name="T5" fmla="*/ 0 h 288"/>
              <a:gd name="T6" fmla="*/ 672 w 672"/>
              <a:gd name="T7" fmla="*/ 0 h 288"/>
            </a:gdLst>
            <a:ahLst/>
            <a:cxnLst>
              <a:cxn ang="0">
                <a:pos x="T0" y="T1"/>
              </a:cxn>
              <a:cxn ang="0">
                <a:pos x="T2" y="T3"/>
              </a:cxn>
              <a:cxn ang="0">
                <a:pos x="T4" y="T5"/>
              </a:cxn>
              <a:cxn ang="0">
                <a:pos x="T6" y="T7"/>
              </a:cxn>
            </a:cxnLst>
            <a:rect l="0" t="0" r="r" b="b"/>
            <a:pathLst>
              <a:path w="672" h="288">
                <a:moveTo>
                  <a:pt x="672" y="288"/>
                </a:moveTo>
                <a:lnTo>
                  <a:pt x="0" y="288"/>
                </a:lnTo>
                <a:lnTo>
                  <a:pt x="0" y="0"/>
                </a:lnTo>
                <a:lnTo>
                  <a:pt x="672" y="0"/>
                </a:lnTo>
              </a:path>
            </a:pathLst>
          </a:custGeom>
          <a:solidFill>
            <a:srgbClr val="FFFF99"/>
          </a:solidFill>
          <a:ln w="19050" cap="flat" cmpd="sng">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7" name="Text Box 16"/>
          <p:cNvSpPr txBox="1">
            <a:spLocks noChangeArrowheads="1"/>
          </p:cNvSpPr>
          <p:nvPr/>
        </p:nvSpPr>
        <p:spPr bwMode="auto">
          <a:xfrm>
            <a:off x="1939172" y="348060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伪首部</a:t>
            </a:r>
          </a:p>
        </p:txBody>
      </p:sp>
      <p:sp>
        <p:nvSpPr>
          <p:cNvPr id="68" name="Text Box 17"/>
          <p:cNvSpPr txBox="1">
            <a:spLocks noChangeArrowheads="1"/>
          </p:cNvSpPr>
          <p:nvPr/>
        </p:nvSpPr>
        <p:spPr bwMode="auto">
          <a:xfrm>
            <a:off x="3177422" y="348060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源端口</a:t>
            </a:r>
          </a:p>
        </p:txBody>
      </p:sp>
      <p:sp>
        <p:nvSpPr>
          <p:cNvPr id="69" name="Text Box 18"/>
          <p:cNvSpPr txBox="1">
            <a:spLocks noChangeArrowheads="1"/>
          </p:cNvSpPr>
          <p:nvPr/>
        </p:nvSpPr>
        <p:spPr bwMode="auto">
          <a:xfrm>
            <a:off x="4357198" y="3480607"/>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目的端口</a:t>
            </a:r>
          </a:p>
        </p:txBody>
      </p:sp>
      <p:sp>
        <p:nvSpPr>
          <p:cNvPr id="70" name="Text Box 19"/>
          <p:cNvSpPr txBox="1">
            <a:spLocks noChangeArrowheads="1"/>
          </p:cNvSpPr>
          <p:nvPr/>
        </p:nvSpPr>
        <p:spPr bwMode="auto">
          <a:xfrm>
            <a:off x="5803544" y="347902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长  度</a:t>
            </a:r>
          </a:p>
        </p:txBody>
      </p:sp>
      <p:sp>
        <p:nvSpPr>
          <p:cNvPr id="71" name="Text Box 20"/>
          <p:cNvSpPr txBox="1">
            <a:spLocks noChangeArrowheads="1"/>
          </p:cNvSpPr>
          <p:nvPr/>
        </p:nvSpPr>
        <p:spPr bwMode="auto">
          <a:xfrm>
            <a:off x="7043513" y="348060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检验和</a:t>
            </a:r>
          </a:p>
        </p:txBody>
      </p:sp>
      <p:sp>
        <p:nvSpPr>
          <p:cNvPr id="72" name="Text Box 21"/>
          <p:cNvSpPr txBox="1">
            <a:spLocks noChangeArrowheads="1"/>
          </p:cNvSpPr>
          <p:nvPr/>
        </p:nvSpPr>
        <p:spPr bwMode="auto">
          <a:xfrm>
            <a:off x="5960044" y="5199880"/>
            <a:ext cx="13356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73" name="Text Box 22"/>
          <p:cNvSpPr txBox="1">
            <a:spLocks noChangeArrowheads="1"/>
          </p:cNvSpPr>
          <p:nvPr/>
        </p:nvSpPr>
        <p:spPr bwMode="auto">
          <a:xfrm>
            <a:off x="2649446" y="519988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  部</a:t>
            </a:r>
          </a:p>
        </p:txBody>
      </p:sp>
      <p:sp>
        <p:nvSpPr>
          <p:cNvPr id="74" name="Line 23"/>
          <p:cNvSpPr>
            <a:spLocks noChangeShapeType="1"/>
          </p:cNvSpPr>
          <p:nvPr/>
        </p:nvSpPr>
        <p:spPr bwMode="auto">
          <a:xfrm>
            <a:off x="5877495"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5" name="Line 24"/>
          <p:cNvSpPr>
            <a:spLocks noChangeShapeType="1"/>
          </p:cNvSpPr>
          <p:nvPr/>
        </p:nvSpPr>
        <p:spPr bwMode="auto">
          <a:xfrm>
            <a:off x="6455345" y="2465659"/>
            <a:ext cx="172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6" name="Line 25"/>
          <p:cNvSpPr>
            <a:spLocks noChangeShapeType="1"/>
          </p:cNvSpPr>
          <p:nvPr/>
        </p:nvSpPr>
        <p:spPr bwMode="auto">
          <a:xfrm>
            <a:off x="7033194" y="2465659"/>
            <a:ext cx="0" cy="457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77" name="Text Box 26"/>
          <p:cNvSpPr txBox="1">
            <a:spLocks noChangeArrowheads="1"/>
          </p:cNvSpPr>
          <p:nvPr/>
        </p:nvSpPr>
        <p:spPr bwMode="auto">
          <a:xfrm>
            <a:off x="6986761" y="2462485"/>
            <a:ext cx="124425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r>
              <a:rPr kumimoji="1" lang="zh-CN" altLang="en-US" sz="2000" b="1">
                <a:solidFill>
                  <a:srgbClr val="000099"/>
                </a:solidFill>
                <a:latin typeface="+mn-lt"/>
                <a:ea typeface="黑体" pitchFamily="2" charset="-122"/>
              </a:rPr>
              <a:t>长度</a:t>
            </a:r>
          </a:p>
        </p:txBody>
      </p:sp>
      <p:sp>
        <p:nvSpPr>
          <p:cNvPr id="78" name="Text Box 27"/>
          <p:cNvSpPr txBox="1">
            <a:spLocks noChangeArrowheads="1"/>
          </p:cNvSpPr>
          <p:nvPr/>
        </p:nvSpPr>
        <p:spPr bwMode="auto">
          <a:xfrm>
            <a:off x="1467949" y="2462485"/>
            <a:ext cx="133741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源 </a:t>
            </a:r>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地址</a:t>
            </a:r>
          </a:p>
        </p:txBody>
      </p:sp>
      <p:sp>
        <p:nvSpPr>
          <p:cNvPr id="79" name="Text Box 28"/>
          <p:cNvSpPr txBox="1">
            <a:spLocks noChangeArrowheads="1"/>
          </p:cNvSpPr>
          <p:nvPr/>
        </p:nvSpPr>
        <p:spPr bwMode="auto">
          <a:xfrm>
            <a:off x="3784509" y="2462485"/>
            <a:ext cx="159550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目的 </a:t>
            </a:r>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地址</a:t>
            </a:r>
          </a:p>
        </p:txBody>
      </p:sp>
      <p:sp>
        <p:nvSpPr>
          <p:cNvPr id="80" name="Text Box 29"/>
          <p:cNvSpPr txBox="1">
            <a:spLocks noChangeArrowheads="1"/>
          </p:cNvSpPr>
          <p:nvPr/>
        </p:nvSpPr>
        <p:spPr bwMode="auto">
          <a:xfrm>
            <a:off x="5987561" y="246248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0</a:t>
            </a:r>
          </a:p>
        </p:txBody>
      </p:sp>
      <p:sp>
        <p:nvSpPr>
          <p:cNvPr id="81" name="Text Box 30"/>
          <p:cNvSpPr txBox="1">
            <a:spLocks noChangeArrowheads="1"/>
          </p:cNvSpPr>
          <p:nvPr/>
        </p:nvSpPr>
        <p:spPr bwMode="auto">
          <a:xfrm>
            <a:off x="6457065" y="2462485"/>
            <a:ext cx="470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17</a:t>
            </a:r>
          </a:p>
        </p:txBody>
      </p:sp>
      <p:sp>
        <p:nvSpPr>
          <p:cNvPr id="82" name="Line 31"/>
          <p:cNvSpPr>
            <a:spLocks noChangeShapeType="1"/>
          </p:cNvSpPr>
          <p:nvPr/>
        </p:nvSpPr>
        <p:spPr bwMode="auto">
          <a:xfrm>
            <a:off x="2489505" y="5844404"/>
            <a:ext cx="7144015" cy="0"/>
          </a:xfrm>
          <a:prstGeom prst="line">
            <a:avLst/>
          </a:prstGeom>
          <a:noFill/>
          <a:ln w="952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3" name="Rectangle 32"/>
          <p:cNvSpPr>
            <a:spLocks noChangeArrowheads="1"/>
          </p:cNvSpPr>
          <p:nvPr/>
        </p:nvSpPr>
        <p:spPr bwMode="auto">
          <a:xfrm>
            <a:off x="5289326" y="5690416"/>
            <a:ext cx="1270927" cy="2921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4" name="Text Box 33"/>
          <p:cNvSpPr txBox="1">
            <a:spLocks noChangeArrowheads="1"/>
          </p:cNvSpPr>
          <p:nvPr/>
        </p:nvSpPr>
        <p:spPr bwMode="auto">
          <a:xfrm>
            <a:off x="5239453" y="5811118"/>
            <a:ext cx="12668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sp>
        <p:nvSpPr>
          <p:cNvPr id="85" name="Text Box 34"/>
          <p:cNvSpPr txBox="1">
            <a:spLocks noChangeArrowheads="1"/>
          </p:cNvSpPr>
          <p:nvPr/>
        </p:nvSpPr>
        <p:spPr bwMode="auto">
          <a:xfrm>
            <a:off x="389640" y="2083073"/>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86" name="Text Box 35"/>
          <p:cNvSpPr txBox="1">
            <a:spLocks noChangeArrowheads="1"/>
          </p:cNvSpPr>
          <p:nvPr/>
        </p:nvSpPr>
        <p:spPr bwMode="auto">
          <a:xfrm>
            <a:off x="2062997"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7" name="Text Box 36"/>
          <p:cNvSpPr txBox="1">
            <a:spLocks noChangeArrowheads="1"/>
          </p:cNvSpPr>
          <p:nvPr/>
        </p:nvSpPr>
        <p:spPr bwMode="auto">
          <a:xfrm>
            <a:off x="4475865"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a:t>
            </a:r>
          </a:p>
        </p:txBody>
      </p:sp>
      <p:sp>
        <p:nvSpPr>
          <p:cNvPr id="88" name="Text Box 37"/>
          <p:cNvSpPr txBox="1">
            <a:spLocks noChangeArrowheads="1"/>
          </p:cNvSpPr>
          <p:nvPr/>
        </p:nvSpPr>
        <p:spPr bwMode="auto">
          <a:xfrm>
            <a:off x="5987561"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89" name="Text Box 38"/>
          <p:cNvSpPr txBox="1">
            <a:spLocks noChangeArrowheads="1"/>
          </p:cNvSpPr>
          <p:nvPr/>
        </p:nvSpPr>
        <p:spPr bwMode="auto">
          <a:xfrm>
            <a:off x="6551653"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a:t>
            </a:r>
          </a:p>
        </p:txBody>
      </p:sp>
      <p:sp>
        <p:nvSpPr>
          <p:cNvPr id="90" name="Text Box 39"/>
          <p:cNvSpPr txBox="1">
            <a:spLocks noChangeArrowheads="1"/>
          </p:cNvSpPr>
          <p:nvPr/>
        </p:nvSpPr>
        <p:spPr bwMode="auto">
          <a:xfrm>
            <a:off x="7404669" y="206084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1" name="Text Box 40"/>
          <p:cNvSpPr txBox="1">
            <a:spLocks noChangeArrowheads="1"/>
          </p:cNvSpPr>
          <p:nvPr/>
        </p:nvSpPr>
        <p:spPr bwMode="auto">
          <a:xfrm>
            <a:off x="2198861" y="3105956"/>
            <a:ext cx="470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12</a:t>
            </a:r>
          </a:p>
        </p:txBody>
      </p:sp>
      <p:sp>
        <p:nvSpPr>
          <p:cNvPr id="92" name="Text Box 41"/>
          <p:cNvSpPr txBox="1">
            <a:spLocks noChangeArrowheads="1"/>
          </p:cNvSpPr>
          <p:nvPr/>
        </p:nvSpPr>
        <p:spPr bwMode="auto">
          <a:xfrm>
            <a:off x="3574695"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3" name="Text Box 42"/>
          <p:cNvSpPr txBox="1">
            <a:spLocks noChangeArrowheads="1"/>
          </p:cNvSpPr>
          <p:nvPr/>
        </p:nvSpPr>
        <p:spPr bwMode="auto">
          <a:xfrm>
            <a:off x="4902374"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4" name="Text Box 43"/>
          <p:cNvSpPr txBox="1">
            <a:spLocks noChangeArrowheads="1"/>
          </p:cNvSpPr>
          <p:nvPr/>
        </p:nvSpPr>
        <p:spPr bwMode="auto">
          <a:xfrm>
            <a:off x="6061513"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5" name="Text Box 44"/>
          <p:cNvSpPr txBox="1">
            <a:spLocks noChangeArrowheads="1"/>
          </p:cNvSpPr>
          <p:nvPr/>
        </p:nvSpPr>
        <p:spPr bwMode="auto">
          <a:xfrm>
            <a:off x="7380592" y="3110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2</a:t>
            </a:r>
          </a:p>
        </p:txBody>
      </p:sp>
      <p:sp>
        <p:nvSpPr>
          <p:cNvPr id="96" name="Text Box 45"/>
          <p:cNvSpPr txBox="1">
            <a:spLocks noChangeArrowheads="1"/>
          </p:cNvSpPr>
          <p:nvPr/>
        </p:nvSpPr>
        <p:spPr bwMode="auto">
          <a:xfrm>
            <a:off x="945132" y="3105956"/>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字节</a:t>
            </a:r>
          </a:p>
        </p:txBody>
      </p:sp>
      <p:sp>
        <p:nvSpPr>
          <p:cNvPr id="97" name="Text Box 46"/>
          <p:cNvSpPr txBox="1">
            <a:spLocks noChangeArrowheads="1"/>
          </p:cNvSpPr>
          <p:nvPr/>
        </p:nvSpPr>
        <p:spPr bwMode="auto">
          <a:xfrm>
            <a:off x="1064568" y="5594404"/>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发送在前</a:t>
            </a:r>
          </a:p>
        </p:txBody>
      </p:sp>
      <p:sp>
        <p:nvSpPr>
          <p:cNvPr id="98" name="Rectangle 48"/>
          <p:cNvSpPr>
            <a:spLocks noChangeArrowheads="1"/>
          </p:cNvSpPr>
          <p:nvPr/>
        </p:nvSpPr>
        <p:spPr bwMode="auto">
          <a:xfrm>
            <a:off x="4874857" y="4291011"/>
            <a:ext cx="4758663" cy="457200"/>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9" name="Text Box 49"/>
          <p:cNvSpPr txBox="1">
            <a:spLocks noChangeArrowheads="1"/>
          </p:cNvSpPr>
          <p:nvPr/>
        </p:nvSpPr>
        <p:spPr bwMode="auto">
          <a:xfrm>
            <a:off x="6560252" y="4333874"/>
            <a:ext cx="133562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a:t>
            </a:r>
          </a:p>
        </p:txBody>
      </p:sp>
      <p:sp>
        <p:nvSpPr>
          <p:cNvPr id="100" name="Text Box 50"/>
          <p:cNvSpPr txBox="1">
            <a:spLocks noChangeArrowheads="1"/>
          </p:cNvSpPr>
          <p:nvPr/>
        </p:nvSpPr>
        <p:spPr bwMode="auto">
          <a:xfrm>
            <a:off x="3856740" y="433387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首  部</a:t>
            </a:r>
          </a:p>
        </p:txBody>
      </p:sp>
      <p:sp>
        <p:nvSpPr>
          <p:cNvPr id="101" name="Text Box 52"/>
          <p:cNvSpPr txBox="1">
            <a:spLocks noChangeArrowheads="1"/>
          </p:cNvSpPr>
          <p:nvPr/>
        </p:nvSpPr>
        <p:spPr bwMode="auto">
          <a:xfrm>
            <a:off x="1442152" y="4291012"/>
            <a:ext cx="208441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用户数据报</a:t>
            </a:r>
          </a:p>
        </p:txBody>
      </p:sp>
      <p:sp>
        <p:nvSpPr>
          <p:cNvPr id="102" name="Rectangle 4"/>
          <p:cNvSpPr>
            <a:spLocks noChangeArrowheads="1"/>
          </p:cNvSpPr>
          <p:nvPr/>
        </p:nvSpPr>
        <p:spPr bwMode="auto">
          <a:xfrm>
            <a:off x="3709939" y="4759107"/>
            <a:ext cx="5915025" cy="396000"/>
          </a:xfrm>
          <a:prstGeom prst="rect">
            <a:avLst/>
          </a:prstGeom>
          <a:gradFill flip="none" rotWithShape="1">
            <a:gsLst>
              <a:gs pos="0">
                <a:srgbClr val="99FF66"/>
              </a:gs>
              <a:gs pos="100000">
                <a:srgbClr val="47B26B"/>
              </a:gs>
            </a:gsLst>
            <a:lin ang="16200000" scaled="1"/>
            <a:tileRect/>
          </a:gradFill>
          <a:ln>
            <a:noFill/>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99"/>
              </a:solidFill>
              <a:effectLst/>
              <a:uLnTx/>
              <a:uFillTx/>
              <a:latin typeface="+mn-lt"/>
              <a:ea typeface="黑体" pitchFamily="2" charset="-122"/>
            </a:endParaRPr>
          </a:p>
        </p:txBody>
      </p:sp>
      <p:sp>
        <p:nvSpPr>
          <p:cNvPr id="501812" name="Rectangle 52"/>
          <p:cNvSpPr>
            <a:spLocks noChangeArrowheads="1"/>
          </p:cNvSpPr>
          <p:nvPr/>
        </p:nvSpPr>
        <p:spPr bwMode="auto">
          <a:xfrm>
            <a:off x="1784648" y="3501008"/>
            <a:ext cx="1356916" cy="461962"/>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2411999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grpId="1" nodeType="afterEffect">
                                  <p:stCondLst>
                                    <p:cond delay="500"/>
                                  </p:stCondLst>
                                  <p:childTnLst>
                                    <p:anim calcmode="discrete" valueType="str">
                                      <p:cBhvr>
                                        <p:cTn id="9" dur="1000" fill="hold"/>
                                        <p:tgtEl>
                                          <p:spTgt spid="5018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2" grpId="0" animBg="1"/>
      <p:bldP spid="50181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92" name="Rectangle 36"/>
          <p:cNvSpPr>
            <a:spLocks noChangeArrowheads="1"/>
          </p:cNvSpPr>
          <p:nvPr/>
        </p:nvSpPr>
        <p:spPr bwMode="auto">
          <a:xfrm>
            <a:off x="3879850" y="3434238"/>
            <a:ext cx="660400" cy="361950"/>
          </a:xfrm>
          <a:prstGeom prst="rect">
            <a:avLst/>
          </a:prstGeom>
          <a:solidFill>
            <a:srgbClr val="FF66FF"/>
          </a:solidFill>
          <a:ln>
            <a:noFill/>
          </a:ln>
          <a:effectLst/>
        </p:spPr>
        <p:txBody>
          <a:bodyPr wrap="none" anchor="ctr"/>
          <a:lstStyle/>
          <a:p>
            <a:endParaRPr lang="zh-CN" altLang="en-US" b="1">
              <a:latin typeface="+mn-lt"/>
              <a:ea typeface="黑体" pitchFamily="2" charset="-122"/>
            </a:endParaRPr>
          </a:p>
        </p:txBody>
      </p:sp>
      <p:sp>
        <p:nvSpPr>
          <p:cNvPr id="377891" name="Rectangle 35"/>
          <p:cNvSpPr>
            <a:spLocks noChangeArrowheads="1"/>
          </p:cNvSpPr>
          <p:nvPr/>
        </p:nvSpPr>
        <p:spPr bwMode="auto">
          <a:xfrm>
            <a:off x="1754187" y="2420888"/>
            <a:ext cx="2786063" cy="671512"/>
          </a:xfrm>
          <a:prstGeom prst="rect">
            <a:avLst/>
          </a:prstGeom>
          <a:solidFill>
            <a:srgbClr val="FFFF66"/>
          </a:solidFill>
          <a:ln>
            <a:noFill/>
          </a:ln>
          <a:effectLst/>
        </p:spPr>
        <p:txBody>
          <a:bodyPr wrap="none" anchor="ctr"/>
          <a:lstStyle/>
          <a:p>
            <a:endParaRPr lang="zh-CN" altLang="en-US" b="1">
              <a:latin typeface="+mn-lt"/>
              <a:ea typeface="黑体" pitchFamily="2" charset="-122"/>
            </a:endParaRPr>
          </a:p>
        </p:txBody>
      </p:sp>
      <p:sp>
        <p:nvSpPr>
          <p:cNvPr id="377858" name="Rectangle 2"/>
          <p:cNvSpPr>
            <a:spLocks noGrp="1" noChangeArrowheads="1"/>
          </p:cNvSpPr>
          <p:nvPr>
            <p:ph type="title"/>
          </p:nvPr>
        </p:nvSpPr>
        <p:spPr/>
        <p:txBody>
          <a:bodyPr/>
          <a:lstStyle/>
          <a:p>
            <a:pPr algn="ctr"/>
            <a:r>
              <a:rPr lang="zh-CN" altLang="en-US" dirty="0"/>
              <a:t>计算 </a:t>
            </a:r>
            <a:r>
              <a:rPr lang="en-US" altLang="zh-CN" dirty="0"/>
              <a:t>UDP </a:t>
            </a:r>
            <a:r>
              <a:rPr lang="zh-CN" altLang="en-US" dirty="0"/>
              <a:t>检验和的例子 </a:t>
            </a:r>
          </a:p>
        </p:txBody>
      </p:sp>
      <p:sp>
        <p:nvSpPr>
          <p:cNvPr id="377863" name="Text Box 7"/>
          <p:cNvSpPr txBox="1">
            <a:spLocks noChangeArrowheads="1"/>
          </p:cNvSpPr>
          <p:nvPr/>
        </p:nvSpPr>
        <p:spPr bwMode="auto">
          <a:xfrm>
            <a:off x="4658916" y="1094263"/>
            <a:ext cx="5247084" cy="5213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en-US" altLang="zh-CN" sz="2000" b="1" dirty="0">
                <a:latin typeface="+mn-lt"/>
                <a:ea typeface="黑体" pitchFamily="2" charset="-122"/>
              </a:rPr>
              <a:t>10011001 00010011  →  153.19</a:t>
            </a:r>
          </a:p>
          <a:p>
            <a:r>
              <a:rPr kumimoji="1" lang="en-US" altLang="zh-CN" sz="2000" b="1" dirty="0">
                <a:latin typeface="+mn-lt"/>
                <a:ea typeface="黑体" pitchFamily="2" charset="-122"/>
              </a:rPr>
              <a:t>00001000 01101000  →  8.104</a:t>
            </a:r>
          </a:p>
          <a:p>
            <a:r>
              <a:rPr kumimoji="1" lang="en-US" altLang="zh-CN" sz="2000" b="1" dirty="0">
                <a:latin typeface="+mn-lt"/>
                <a:ea typeface="黑体" pitchFamily="2" charset="-122"/>
              </a:rPr>
              <a:t>10101011 00000011  →  171.3</a:t>
            </a:r>
          </a:p>
          <a:p>
            <a:r>
              <a:rPr kumimoji="1" lang="en-US" altLang="zh-CN" sz="2000" b="1" dirty="0">
                <a:latin typeface="+mn-lt"/>
                <a:ea typeface="黑体" pitchFamily="2" charset="-122"/>
              </a:rPr>
              <a:t>00001110 00001011  →  14.11</a:t>
            </a:r>
          </a:p>
          <a:p>
            <a:r>
              <a:rPr kumimoji="1" lang="en-US" altLang="zh-CN" sz="2000" b="1" dirty="0">
                <a:latin typeface="+mn-lt"/>
                <a:ea typeface="黑体" pitchFamily="2" charset="-122"/>
              </a:rPr>
              <a:t>00000000 00010001  →  0 </a:t>
            </a:r>
            <a:r>
              <a:rPr kumimoji="1" lang="zh-CN" altLang="en-US" sz="2000" b="1" dirty="0">
                <a:latin typeface="+mn-lt"/>
                <a:ea typeface="黑体" pitchFamily="2" charset="-122"/>
              </a:rPr>
              <a:t>和 </a:t>
            </a:r>
            <a:r>
              <a:rPr kumimoji="1" lang="en-US" altLang="zh-CN" sz="2000" b="1" dirty="0">
                <a:latin typeface="+mn-lt"/>
                <a:ea typeface="黑体" pitchFamily="2" charset="-122"/>
              </a:rPr>
              <a:t>17</a:t>
            </a:r>
          </a:p>
          <a:p>
            <a:r>
              <a:rPr kumimoji="1" lang="en-US" altLang="zh-CN" sz="2000" b="1" dirty="0">
                <a:latin typeface="+mn-lt"/>
                <a:ea typeface="黑体" pitchFamily="2" charset="-122"/>
              </a:rPr>
              <a:t>00000000 00001111  →  15</a:t>
            </a:r>
          </a:p>
          <a:p>
            <a:r>
              <a:rPr kumimoji="1" lang="en-US" altLang="zh-CN" sz="2000" b="1" dirty="0">
                <a:latin typeface="+mn-lt"/>
                <a:ea typeface="黑体" pitchFamily="2" charset="-122"/>
              </a:rPr>
              <a:t>00000100 00111111  →  1087</a:t>
            </a:r>
          </a:p>
          <a:p>
            <a:r>
              <a:rPr kumimoji="1" lang="en-US" altLang="zh-CN" sz="2000" b="1" dirty="0">
                <a:latin typeface="+mn-lt"/>
                <a:ea typeface="黑体" pitchFamily="2" charset="-122"/>
              </a:rPr>
              <a:t>00000000 00001101  →  13</a:t>
            </a:r>
          </a:p>
          <a:p>
            <a:r>
              <a:rPr kumimoji="1" lang="en-US" altLang="zh-CN" sz="2000" b="1" dirty="0">
                <a:latin typeface="+mn-lt"/>
                <a:ea typeface="黑体" pitchFamily="2" charset="-122"/>
              </a:rPr>
              <a:t>00000000 00001111  →  15</a:t>
            </a:r>
          </a:p>
          <a:p>
            <a:r>
              <a:rPr kumimoji="1" lang="en-US" altLang="zh-CN" sz="2000" b="1" dirty="0">
                <a:latin typeface="+mn-lt"/>
                <a:ea typeface="黑体" pitchFamily="2" charset="-122"/>
              </a:rPr>
              <a:t>00000000 00000000  →  0</a:t>
            </a:r>
            <a:r>
              <a:rPr kumimoji="1" lang="zh-CN" altLang="en-US" sz="2000" b="1" dirty="0">
                <a:latin typeface="+mn-lt"/>
                <a:ea typeface="黑体" pitchFamily="2" charset="-122"/>
              </a:rPr>
              <a:t>（检验和）</a:t>
            </a:r>
          </a:p>
          <a:p>
            <a:r>
              <a:rPr kumimoji="1" lang="en-US" altLang="zh-CN" sz="2000" b="1" dirty="0">
                <a:latin typeface="+mn-lt"/>
                <a:ea typeface="黑体" pitchFamily="2" charset="-122"/>
              </a:rPr>
              <a:t>01010100 01000101  →  </a:t>
            </a:r>
            <a:r>
              <a:rPr kumimoji="1" lang="zh-CN" altLang="en-US" sz="2000" b="1" dirty="0">
                <a:latin typeface="+mn-lt"/>
                <a:ea typeface="黑体" pitchFamily="2" charset="-122"/>
              </a:rPr>
              <a:t>数据</a:t>
            </a:r>
          </a:p>
          <a:p>
            <a:r>
              <a:rPr kumimoji="1" lang="en-US" altLang="zh-CN" sz="2000" b="1" dirty="0">
                <a:latin typeface="+mn-lt"/>
                <a:ea typeface="黑体" pitchFamily="2" charset="-122"/>
              </a:rPr>
              <a:t>01010011 01010100  →  </a:t>
            </a:r>
            <a:r>
              <a:rPr kumimoji="1" lang="zh-CN" altLang="en-US" sz="2000" b="1" dirty="0">
                <a:latin typeface="+mn-lt"/>
                <a:ea typeface="黑体" pitchFamily="2" charset="-122"/>
              </a:rPr>
              <a:t>数据</a:t>
            </a:r>
          </a:p>
          <a:p>
            <a:r>
              <a:rPr kumimoji="1" lang="en-US" altLang="zh-CN" sz="2000" b="1" dirty="0">
                <a:latin typeface="+mn-lt"/>
                <a:ea typeface="黑体" pitchFamily="2" charset="-122"/>
              </a:rPr>
              <a:t>01001001 01001110  →  </a:t>
            </a:r>
            <a:r>
              <a:rPr kumimoji="1" lang="zh-CN" altLang="en-US" sz="2000" b="1" dirty="0">
                <a:latin typeface="+mn-lt"/>
                <a:ea typeface="黑体" pitchFamily="2" charset="-122"/>
              </a:rPr>
              <a:t>数据</a:t>
            </a:r>
          </a:p>
          <a:p>
            <a:r>
              <a:rPr kumimoji="1" lang="en-US" altLang="zh-CN" sz="2000" b="1" dirty="0">
                <a:latin typeface="+mn-lt"/>
                <a:ea typeface="黑体" pitchFamily="2" charset="-122"/>
              </a:rPr>
              <a:t>01000111 00000000  →  </a:t>
            </a:r>
            <a:r>
              <a:rPr kumimoji="1" lang="zh-CN" altLang="en-US" sz="2000" b="1" dirty="0">
                <a:latin typeface="+mn-lt"/>
                <a:ea typeface="黑体" pitchFamily="2" charset="-122"/>
              </a:rPr>
              <a:t>数据和 </a:t>
            </a:r>
            <a:r>
              <a:rPr kumimoji="1" lang="en-US" altLang="zh-CN" sz="2000" b="1" dirty="0">
                <a:latin typeface="+mn-lt"/>
                <a:ea typeface="黑体" pitchFamily="2" charset="-122"/>
              </a:rPr>
              <a:t>0</a:t>
            </a:r>
            <a:r>
              <a:rPr kumimoji="1" lang="zh-CN" altLang="en-US" sz="2000" b="1" dirty="0">
                <a:latin typeface="+mn-lt"/>
                <a:ea typeface="黑体" pitchFamily="2" charset="-122"/>
              </a:rPr>
              <a:t>（填充）</a:t>
            </a:r>
          </a:p>
          <a:p>
            <a:endParaRPr kumimoji="1" lang="zh-CN" altLang="en-US" sz="1000" b="1" dirty="0">
              <a:latin typeface="+mn-lt"/>
              <a:ea typeface="黑体" pitchFamily="2" charset="-122"/>
            </a:endParaRPr>
          </a:p>
          <a:p>
            <a:r>
              <a:rPr kumimoji="1" lang="en-US" altLang="zh-CN" sz="2000" b="1" dirty="0">
                <a:latin typeface="+mn-lt"/>
                <a:ea typeface="黑体" pitchFamily="2" charset="-122"/>
              </a:rPr>
              <a:t>10010110 11101101  →  </a:t>
            </a:r>
            <a:r>
              <a:rPr kumimoji="1" lang="zh-CN" altLang="en-US" sz="2000" b="1" dirty="0">
                <a:latin typeface="+mn-lt"/>
                <a:ea typeface="黑体" pitchFamily="2" charset="-122"/>
              </a:rPr>
              <a:t>求和得出的结果</a:t>
            </a:r>
          </a:p>
          <a:p>
            <a:pPr>
              <a:lnSpc>
                <a:spcPct val="130000"/>
              </a:lnSpc>
            </a:pPr>
            <a:r>
              <a:rPr kumimoji="1" lang="en-US" altLang="zh-CN" sz="2000" b="1" dirty="0">
                <a:latin typeface="+mn-lt"/>
                <a:ea typeface="黑体" pitchFamily="2" charset="-122"/>
              </a:rPr>
              <a:t>01101001 00010010  →  </a:t>
            </a:r>
            <a:r>
              <a:rPr kumimoji="1" lang="zh-CN" altLang="en-US" sz="2000" b="1" dirty="0">
                <a:latin typeface="+mn-lt"/>
                <a:ea typeface="黑体" pitchFamily="2" charset="-122"/>
              </a:rPr>
              <a:t>检验和 </a:t>
            </a:r>
          </a:p>
        </p:txBody>
      </p:sp>
      <p:sp>
        <p:nvSpPr>
          <p:cNvPr id="377861" name="Freeform 5"/>
          <p:cNvSpPr>
            <a:spLocks/>
          </p:cNvSpPr>
          <p:nvPr/>
        </p:nvSpPr>
        <p:spPr bwMode="auto">
          <a:xfrm>
            <a:off x="1754188" y="3115151"/>
            <a:ext cx="2813579" cy="673100"/>
          </a:xfrm>
          <a:custGeom>
            <a:avLst/>
            <a:gdLst>
              <a:gd name="T0" fmla="*/ 0 w 1536"/>
              <a:gd name="T1" fmla="*/ 0 h 480"/>
              <a:gd name="T2" fmla="*/ 1536 w 1536"/>
              <a:gd name="T3" fmla="*/ 0 h 480"/>
              <a:gd name="T4" fmla="*/ 1536 w 1536"/>
              <a:gd name="T5" fmla="*/ 240 h 480"/>
              <a:gd name="T6" fmla="*/ 1152 w 1536"/>
              <a:gd name="T7" fmla="*/ 240 h 480"/>
              <a:gd name="T8" fmla="*/ 1152 w 1536"/>
              <a:gd name="T9" fmla="*/ 480 h 480"/>
              <a:gd name="T10" fmla="*/ 0 w 1536"/>
              <a:gd name="T11" fmla="*/ 480 h 480"/>
              <a:gd name="T12" fmla="*/ 0 w 1536"/>
              <a:gd name="T13" fmla="*/ 0 h 480"/>
            </a:gdLst>
            <a:ahLst/>
            <a:cxnLst>
              <a:cxn ang="0">
                <a:pos x="T0" y="T1"/>
              </a:cxn>
              <a:cxn ang="0">
                <a:pos x="T2" y="T3"/>
              </a:cxn>
              <a:cxn ang="0">
                <a:pos x="T4" y="T5"/>
              </a:cxn>
              <a:cxn ang="0">
                <a:pos x="T6" y="T7"/>
              </a:cxn>
              <a:cxn ang="0">
                <a:pos x="T8" y="T9"/>
              </a:cxn>
              <a:cxn ang="0">
                <a:pos x="T10" y="T11"/>
              </a:cxn>
              <a:cxn ang="0">
                <a:pos x="T12" y="T13"/>
              </a:cxn>
            </a:cxnLst>
            <a:rect l="0" t="0" r="r" b="b"/>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2" name="Rectangle 6"/>
          <p:cNvSpPr>
            <a:spLocks noChangeArrowheads="1"/>
          </p:cNvSpPr>
          <p:nvPr/>
        </p:nvSpPr>
        <p:spPr bwMode="auto">
          <a:xfrm>
            <a:off x="1754188" y="1430813"/>
            <a:ext cx="2813579" cy="1009650"/>
          </a:xfrm>
          <a:prstGeom prst="rect">
            <a:avLst/>
          </a:prstGeom>
          <a:solidFill>
            <a:srgbClr val="66FFFF"/>
          </a:solidFill>
          <a:ln>
            <a:noFill/>
          </a:ln>
          <a:effectLst/>
        </p:spPr>
        <p:txBody>
          <a:bodyPr wrap="none" anchor="ctr"/>
          <a:lstStyle/>
          <a:p>
            <a:endParaRPr lang="zh-CN" altLang="en-US" b="1">
              <a:latin typeface="+mn-lt"/>
              <a:ea typeface="黑体" pitchFamily="2" charset="-122"/>
            </a:endParaRPr>
          </a:p>
        </p:txBody>
      </p:sp>
      <p:sp>
        <p:nvSpPr>
          <p:cNvPr id="377864" name="Rectangle 8"/>
          <p:cNvSpPr>
            <a:spLocks noChangeArrowheads="1"/>
          </p:cNvSpPr>
          <p:nvPr/>
        </p:nvSpPr>
        <p:spPr bwMode="auto">
          <a:xfrm>
            <a:off x="1755909" y="1405413"/>
            <a:ext cx="2808419" cy="2376488"/>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65" name="Line 9"/>
          <p:cNvSpPr>
            <a:spLocks noChangeShapeType="1"/>
          </p:cNvSpPr>
          <p:nvPr/>
        </p:nvSpPr>
        <p:spPr bwMode="auto">
          <a:xfrm>
            <a:off x="1754188" y="1767363"/>
            <a:ext cx="2813579"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6" name="Line 10"/>
          <p:cNvSpPr>
            <a:spLocks noChangeShapeType="1"/>
          </p:cNvSpPr>
          <p:nvPr/>
        </p:nvSpPr>
        <p:spPr bwMode="auto">
          <a:xfrm>
            <a:off x="1754188" y="2103913"/>
            <a:ext cx="2813579" cy="15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7" name="Line 11"/>
          <p:cNvSpPr>
            <a:spLocks noChangeShapeType="1"/>
          </p:cNvSpPr>
          <p:nvPr/>
        </p:nvSpPr>
        <p:spPr bwMode="auto">
          <a:xfrm>
            <a:off x="1754188" y="2440463"/>
            <a:ext cx="2813579" cy="15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8" name="Line 12"/>
          <p:cNvSpPr>
            <a:spLocks noChangeShapeType="1"/>
          </p:cNvSpPr>
          <p:nvPr/>
        </p:nvSpPr>
        <p:spPr bwMode="auto">
          <a:xfrm>
            <a:off x="1754188" y="2778602"/>
            <a:ext cx="2813579"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69" name="Line 13"/>
          <p:cNvSpPr>
            <a:spLocks noChangeShapeType="1"/>
          </p:cNvSpPr>
          <p:nvPr/>
        </p:nvSpPr>
        <p:spPr bwMode="auto">
          <a:xfrm>
            <a:off x="1754188" y="3115152"/>
            <a:ext cx="2813579"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0" name="Line 14"/>
          <p:cNvSpPr>
            <a:spLocks noChangeShapeType="1"/>
          </p:cNvSpPr>
          <p:nvPr/>
        </p:nvSpPr>
        <p:spPr bwMode="auto">
          <a:xfrm>
            <a:off x="1754188" y="3451702"/>
            <a:ext cx="2813579" cy="15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1" name="Line 15"/>
          <p:cNvSpPr>
            <a:spLocks noChangeShapeType="1"/>
          </p:cNvSpPr>
          <p:nvPr/>
        </p:nvSpPr>
        <p:spPr bwMode="auto">
          <a:xfrm>
            <a:off x="3160977" y="2103913"/>
            <a:ext cx="0" cy="16843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2" name="Line 16"/>
          <p:cNvSpPr>
            <a:spLocks noChangeShapeType="1"/>
          </p:cNvSpPr>
          <p:nvPr/>
        </p:nvSpPr>
        <p:spPr bwMode="auto">
          <a:xfrm>
            <a:off x="3862652" y="3115151"/>
            <a:ext cx="0" cy="6731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3" name="Line 17"/>
          <p:cNvSpPr>
            <a:spLocks noChangeShapeType="1"/>
          </p:cNvSpPr>
          <p:nvPr/>
        </p:nvSpPr>
        <p:spPr bwMode="auto">
          <a:xfrm>
            <a:off x="2445544" y="3096101"/>
            <a:ext cx="0" cy="6731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4" name="Line 18"/>
          <p:cNvSpPr>
            <a:spLocks noChangeShapeType="1"/>
          </p:cNvSpPr>
          <p:nvPr/>
        </p:nvSpPr>
        <p:spPr bwMode="auto">
          <a:xfrm>
            <a:off x="2457583" y="2124551"/>
            <a:ext cx="0" cy="336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75" name="Text Box 19"/>
          <p:cNvSpPr txBox="1">
            <a:spLocks noChangeArrowheads="1"/>
          </p:cNvSpPr>
          <p:nvPr/>
        </p:nvSpPr>
        <p:spPr bwMode="auto">
          <a:xfrm>
            <a:off x="2301081" y="1411764"/>
            <a:ext cx="17427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黑体" pitchFamily="2" charset="-122"/>
              </a:rPr>
              <a:t>153.19.8.104</a:t>
            </a:r>
          </a:p>
        </p:txBody>
      </p:sp>
      <p:sp>
        <p:nvSpPr>
          <p:cNvPr id="377876" name="Text Box 20"/>
          <p:cNvSpPr txBox="1">
            <a:spLocks noChangeArrowheads="1"/>
          </p:cNvSpPr>
          <p:nvPr/>
        </p:nvSpPr>
        <p:spPr bwMode="auto">
          <a:xfrm>
            <a:off x="2337197" y="1753077"/>
            <a:ext cx="152343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latin typeface="+mn-lt"/>
                <a:ea typeface="黑体" pitchFamily="2" charset="-122"/>
              </a:rPr>
              <a:t>171.3.14.11</a:t>
            </a:r>
          </a:p>
        </p:txBody>
      </p:sp>
      <p:sp>
        <p:nvSpPr>
          <p:cNvPr id="377878" name="AutoShape 22"/>
          <p:cNvSpPr>
            <a:spLocks/>
          </p:cNvSpPr>
          <p:nvPr/>
        </p:nvSpPr>
        <p:spPr bwMode="auto">
          <a:xfrm>
            <a:off x="1601127" y="1392714"/>
            <a:ext cx="75671" cy="1039813"/>
          </a:xfrm>
          <a:prstGeom prst="leftBrace">
            <a:avLst>
              <a:gd name="adj1" fmla="val 124053"/>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79" name="AutoShape 23"/>
          <p:cNvSpPr>
            <a:spLocks/>
          </p:cNvSpPr>
          <p:nvPr/>
        </p:nvSpPr>
        <p:spPr bwMode="auto">
          <a:xfrm>
            <a:off x="1592527" y="2491263"/>
            <a:ext cx="84270" cy="604838"/>
          </a:xfrm>
          <a:prstGeom prst="leftBrace">
            <a:avLst>
              <a:gd name="adj1" fmla="val 64796"/>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80" name="AutoShape 24"/>
          <p:cNvSpPr>
            <a:spLocks/>
          </p:cNvSpPr>
          <p:nvPr/>
        </p:nvSpPr>
        <p:spPr bwMode="auto">
          <a:xfrm>
            <a:off x="1599406" y="3132613"/>
            <a:ext cx="84270" cy="635000"/>
          </a:xfrm>
          <a:prstGeom prst="leftBrace">
            <a:avLst>
              <a:gd name="adj1" fmla="val 6802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377881" name="Text Box 25"/>
          <p:cNvSpPr txBox="1">
            <a:spLocks noChangeArrowheads="1"/>
          </p:cNvSpPr>
          <p:nvPr/>
        </p:nvSpPr>
        <p:spPr bwMode="auto">
          <a:xfrm>
            <a:off x="546894" y="1549877"/>
            <a:ext cx="1129904"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kumimoji="1" lang="en-US" altLang="zh-CN" sz="2000" b="1">
                <a:latin typeface="+mn-lt"/>
                <a:ea typeface="黑体" pitchFamily="2" charset="-122"/>
              </a:rPr>
              <a:t>12 </a:t>
            </a:r>
            <a:r>
              <a:rPr kumimoji="1" lang="zh-CN" altLang="en-US" sz="2000" b="1">
                <a:latin typeface="+mn-lt"/>
                <a:ea typeface="黑体" pitchFamily="2" charset="-122"/>
              </a:rPr>
              <a:t>字节</a:t>
            </a:r>
          </a:p>
          <a:p>
            <a:pPr algn="ctr"/>
            <a:r>
              <a:rPr kumimoji="1" lang="zh-CN" altLang="en-US" sz="2000" b="1">
                <a:latin typeface="+mn-lt"/>
                <a:ea typeface="黑体" pitchFamily="2" charset="-122"/>
              </a:rPr>
              <a:t>伪首部</a:t>
            </a:r>
          </a:p>
        </p:txBody>
      </p:sp>
      <p:sp>
        <p:nvSpPr>
          <p:cNvPr id="377882" name="Text Box 26"/>
          <p:cNvSpPr txBox="1">
            <a:spLocks noChangeArrowheads="1"/>
          </p:cNvSpPr>
          <p:nvPr/>
        </p:nvSpPr>
        <p:spPr bwMode="auto">
          <a:xfrm>
            <a:off x="339817" y="2376964"/>
            <a:ext cx="131016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000" b="1">
                <a:latin typeface="+mn-lt"/>
                <a:ea typeface="黑体" pitchFamily="2" charset="-122"/>
              </a:rPr>
              <a:t>8 </a:t>
            </a:r>
            <a:r>
              <a:rPr kumimoji="1" lang="zh-CN" altLang="en-US" sz="2000" b="1">
                <a:latin typeface="+mn-lt"/>
                <a:ea typeface="黑体" pitchFamily="2" charset="-122"/>
              </a:rPr>
              <a:t>字节</a:t>
            </a:r>
          </a:p>
          <a:p>
            <a:pPr algn="ctr"/>
            <a:r>
              <a:rPr kumimoji="1" lang="en-US" altLang="zh-CN" sz="2000" b="1">
                <a:latin typeface="+mn-lt"/>
                <a:ea typeface="黑体" pitchFamily="2" charset="-122"/>
              </a:rPr>
              <a:t>UDP </a:t>
            </a:r>
            <a:r>
              <a:rPr kumimoji="1" lang="zh-CN" altLang="en-US" sz="2000" b="1">
                <a:latin typeface="+mn-lt"/>
                <a:ea typeface="黑体" pitchFamily="2" charset="-122"/>
              </a:rPr>
              <a:t>首部</a:t>
            </a:r>
          </a:p>
        </p:txBody>
      </p:sp>
      <p:sp>
        <p:nvSpPr>
          <p:cNvPr id="377883" name="Text Box 27"/>
          <p:cNvSpPr txBox="1">
            <a:spLocks noChangeArrowheads="1"/>
          </p:cNvSpPr>
          <p:nvPr/>
        </p:nvSpPr>
        <p:spPr bwMode="auto">
          <a:xfrm>
            <a:off x="624734" y="3080227"/>
            <a:ext cx="914032"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2000" b="1">
                <a:latin typeface="+mn-lt"/>
                <a:ea typeface="黑体" pitchFamily="2" charset="-122"/>
              </a:rPr>
              <a:t>7 </a:t>
            </a:r>
            <a:r>
              <a:rPr kumimoji="1" lang="zh-CN" altLang="en-US" sz="2000" b="1">
                <a:latin typeface="+mn-lt"/>
                <a:ea typeface="黑体" pitchFamily="2" charset="-122"/>
              </a:rPr>
              <a:t>字节</a:t>
            </a:r>
          </a:p>
          <a:p>
            <a:pPr algn="ctr"/>
            <a:r>
              <a:rPr kumimoji="1" lang="zh-CN" altLang="en-US" sz="2000" b="1">
                <a:latin typeface="+mn-lt"/>
                <a:ea typeface="黑体" pitchFamily="2" charset="-122"/>
              </a:rPr>
              <a:t>数据</a:t>
            </a:r>
          </a:p>
        </p:txBody>
      </p:sp>
      <p:grpSp>
        <p:nvGrpSpPr>
          <p:cNvPr id="377890" name="Group 34"/>
          <p:cNvGrpSpPr>
            <a:grpSpLocks/>
          </p:cNvGrpSpPr>
          <p:nvPr/>
        </p:nvGrpSpPr>
        <p:grpSpPr bwMode="auto">
          <a:xfrm>
            <a:off x="3578886" y="3708876"/>
            <a:ext cx="698235" cy="630237"/>
            <a:chOff x="1651" y="2763"/>
            <a:chExt cx="406" cy="397"/>
          </a:xfrm>
        </p:grpSpPr>
        <p:sp>
          <p:nvSpPr>
            <p:cNvPr id="377884" name="Text Box 28"/>
            <p:cNvSpPr txBox="1">
              <a:spLocks noChangeArrowheads="1"/>
            </p:cNvSpPr>
            <p:nvPr/>
          </p:nvSpPr>
          <p:spPr bwMode="auto">
            <a:xfrm>
              <a:off x="1651" y="2908"/>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latin typeface="+mn-lt"/>
                  <a:ea typeface="黑体" pitchFamily="2" charset="-122"/>
                </a:rPr>
                <a:t>填充</a:t>
              </a:r>
            </a:p>
          </p:txBody>
        </p:sp>
        <p:sp>
          <p:nvSpPr>
            <p:cNvPr id="377885" name="Line 29"/>
            <p:cNvSpPr>
              <a:spLocks noChangeShapeType="1"/>
            </p:cNvSpPr>
            <p:nvPr/>
          </p:nvSpPr>
          <p:spPr bwMode="auto">
            <a:xfrm flipV="1">
              <a:off x="1890" y="2763"/>
              <a:ext cx="134" cy="207"/>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377886" name="Line 30"/>
          <p:cNvSpPr>
            <a:spLocks noChangeShapeType="1"/>
          </p:cNvSpPr>
          <p:nvPr/>
        </p:nvSpPr>
        <p:spPr bwMode="auto">
          <a:xfrm flipV="1">
            <a:off x="4517893" y="5482114"/>
            <a:ext cx="5219567" cy="95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377887" name="Text Box 31"/>
          <p:cNvSpPr txBox="1">
            <a:spLocks noChangeArrowheads="1"/>
          </p:cNvSpPr>
          <p:nvPr/>
        </p:nvSpPr>
        <p:spPr bwMode="auto">
          <a:xfrm>
            <a:off x="1969638" y="5509101"/>
            <a:ext cx="2749471"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zh-CN" altLang="en-US" sz="2000" b="1" dirty="0">
                <a:solidFill>
                  <a:srgbClr val="C00000"/>
                </a:solidFill>
                <a:latin typeface="+mn-lt"/>
                <a:ea typeface="黑体" pitchFamily="2" charset="-122"/>
              </a:rPr>
              <a:t>按二进制反码运算求和</a:t>
            </a:r>
          </a:p>
          <a:p>
            <a:pPr algn="r">
              <a:lnSpc>
                <a:spcPct val="130000"/>
              </a:lnSpc>
            </a:pPr>
            <a:r>
              <a:rPr kumimoji="1" lang="zh-CN" altLang="en-US" sz="2000" b="1" dirty="0">
                <a:solidFill>
                  <a:srgbClr val="C00000"/>
                </a:solidFill>
                <a:latin typeface="+mn-lt"/>
                <a:ea typeface="黑体" pitchFamily="2" charset="-122"/>
              </a:rPr>
              <a:t>将得出的结果求反码</a:t>
            </a:r>
          </a:p>
        </p:txBody>
      </p:sp>
      <p:sp>
        <p:nvSpPr>
          <p:cNvPr id="377877" name="Text Box 21"/>
          <p:cNvSpPr txBox="1">
            <a:spLocks noChangeArrowheads="1"/>
          </p:cNvSpPr>
          <p:nvPr/>
        </p:nvSpPr>
        <p:spPr bwMode="auto">
          <a:xfrm>
            <a:off x="1801598" y="2060848"/>
            <a:ext cx="3121422" cy="1785104"/>
          </a:xfrm>
          <a:prstGeom prst="rect">
            <a:avLst/>
          </a:prstGeom>
          <a:noFill/>
          <a:ln>
            <a:noFill/>
          </a:ln>
          <a:effectLst/>
          <a:extLst>
            <a:ext uri="{909E8E84-426E-40DD-AFC4-6F175D3DCCD1}">
              <a14:hiddenFill xmlns:a14="http://schemas.microsoft.com/office/drawing/2010/main" xmlns="">
                <a:solidFill>
                  <a:srgbClr val="CCE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10000"/>
              </a:lnSpc>
            </a:pPr>
            <a:r>
              <a:rPr kumimoji="1" lang="zh-CN" altLang="en-US" sz="2000" b="1" dirty="0">
                <a:latin typeface="+mn-lt"/>
                <a:ea typeface="黑体" pitchFamily="2" charset="-122"/>
              </a:rPr>
              <a:t>全 </a:t>
            </a:r>
            <a:r>
              <a:rPr kumimoji="1" lang="en-US" altLang="zh-CN" sz="2000" b="1" dirty="0">
                <a:latin typeface="+mn-lt"/>
                <a:ea typeface="黑体" pitchFamily="2" charset="-122"/>
              </a:rPr>
              <a:t>0   17          15</a:t>
            </a:r>
          </a:p>
          <a:p>
            <a:pPr>
              <a:lnSpc>
                <a:spcPct val="110000"/>
              </a:lnSpc>
            </a:pPr>
            <a:r>
              <a:rPr kumimoji="1" lang="en-US" altLang="zh-CN" sz="2000" b="1" dirty="0">
                <a:latin typeface="+mn-lt"/>
                <a:ea typeface="黑体" pitchFamily="2" charset="-122"/>
              </a:rPr>
              <a:t>    1087            13</a:t>
            </a:r>
          </a:p>
          <a:p>
            <a:pPr>
              <a:lnSpc>
                <a:spcPct val="110000"/>
              </a:lnSpc>
            </a:pPr>
            <a:r>
              <a:rPr kumimoji="1" lang="en-US" altLang="zh-CN" sz="2000" b="1" dirty="0">
                <a:latin typeface="+mn-lt"/>
                <a:ea typeface="黑体" pitchFamily="2" charset="-122"/>
              </a:rPr>
              <a:t>      15             </a:t>
            </a:r>
            <a:r>
              <a:rPr kumimoji="1" lang="zh-CN" altLang="en-US" sz="2000" b="1" dirty="0">
                <a:latin typeface="+mn-lt"/>
                <a:ea typeface="黑体" pitchFamily="2" charset="-122"/>
              </a:rPr>
              <a:t>全 </a:t>
            </a:r>
            <a:r>
              <a:rPr kumimoji="1" lang="en-US" altLang="zh-CN" sz="2000" b="1" dirty="0">
                <a:latin typeface="+mn-lt"/>
                <a:ea typeface="黑体" pitchFamily="2" charset="-122"/>
              </a:rPr>
              <a:t>0</a:t>
            </a:r>
          </a:p>
          <a:p>
            <a:pPr>
              <a:lnSpc>
                <a:spcPct val="110000"/>
              </a:lnSpc>
            </a:pPr>
            <a:r>
              <a:rPr kumimoji="1" lang="zh-CN" altLang="en-US" sz="2000" b="1" dirty="0">
                <a:latin typeface="+mn-lt"/>
                <a:ea typeface="黑体" pitchFamily="2" charset="-122"/>
              </a:rPr>
              <a:t>数据  数据   数据  数据</a:t>
            </a:r>
          </a:p>
          <a:p>
            <a:pPr>
              <a:lnSpc>
                <a:spcPct val="110000"/>
              </a:lnSpc>
            </a:pPr>
            <a:r>
              <a:rPr kumimoji="1" lang="zh-CN" altLang="en-US" sz="2000" b="1" dirty="0">
                <a:latin typeface="+mn-lt"/>
                <a:ea typeface="黑体" pitchFamily="2" charset="-122"/>
              </a:rPr>
              <a:t>数据  数据   数据  全 </a:t>
            </a:r>
            <a:r>
              <a:rPr kumimoji="1" lang="en-US" altLang="zh-CN" sz="2000" b="1" dirty="0">
                <a:latin typeface="+mn-lt"/>
                <a:ea typeface="黑体" pitchFamily="2" charset="-122"/>
              </a:rPr>
              <a:t>0</a:t>
            </a:r>
          </a:p>
        </p:txBody>
      </p:sp>
    </p:spTree>
    <p:extLst>
      <p:ext uri="{BB962C8B-B14F-4D97-AF65-F5344CB8AC3E}">
        <p14:creationId xmlns:p14="http://schemas.microsoft.com/office/powerpoint/2010/main" xmlns="" val="57015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78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7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3" grpId="0"/>
      <p:bldP spid="377886" grpId="0" animBg="1"/>
      <p:bldP spid="3778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本章重点</a:t>
            </a:r>
          </a:p>
        </p:txBody>
      </p:sp>
      <p:sp>
        <p:nvSpPr>
          <p:cNvPr id="5123" name="Rectangle 3"/>
          <p:cNvSpPr>
            <a:spLocks noGrp="1" noChangeArrowheads="1"/>
          </p:cNvSpPr>
          <p:nvPr>
            <p:ph type="body" idx="1"/>
          </p:nvPr>
        </p:nvSpPr>
        <p:spPr/>
        <p:txBody>
          <a:bodyPr/>
          <a:lstStyle/>
          <a:p>
            <a:pPr eaLnBrk="1" hangingPunct="1"/>
            <a:r>
              <a:rPr lang="zh-CN" altLang="en-US" smtClean="0"/>
              <a:t>运输层的地位及作用</a:t>
            </a:r>
          </a:p>
          <a:p>
            <a:pPr eaLnBrk="1" hangingPunct="1"/>
            <a:r>
              <a:rPr lang="zh-CN" altLang="en-US" smtClean="0"/>
              <a:t>端口和插口</a:t>
            </a:r>
            <a:r>
              <a:rPr lang="en-US" altLang="zh-CN" smtClean="0"/>
              <a:t>(socket)</a:t>
            </a:r>
            <a:r>
              <a:rPr lang="zh-CN" altLang="en-US" smtClean="0"/>
              <a:t>的概念</a:t>
            </a:r>
            <a:endParaRPr lang="en-US" altLang="zh-CN" smtClean="0"/>
          </a:p>
          <a:p>
            <a:pPr eaLnBrk="1" hangingPunct="1"/>
            <a:r>
              <a:rPr lang="zh-CN" altLang="en-US" smtClean="0"/>
              <a:t>可靠传输的工作原理和实现</a:t>
            </a:r>
          </a:p>
          <a:p>
            <a:pPr eaLnBrk="1" hangingPunct="1"/>
            <a:r>
              <a:rPr lang="en-US" altLang="zh-CN" smtClean="0"/>
              <a:t>UDP</a:t>
            </a:r>
            <a:r>
              <a:rPr lang="zh-CN" altLang="en-US" smtClean="0"/>
              <a:t>协议实现的功能</a:t>
            </a:r>
          </a:p>
          <a:p>
            <a:pPr eaLnBrk="1" hangingPunct="1"/>
            <a:r>
              <a:rPr lang="en-US" altLang="zh-CN" smtClean="0"/>
              <a:t>TCP</a:t>
            </a:r>
            <a:r>
              <a:rPr lang="zh-CN" altLang="en-US" smtClean="0"/>
              <a:t>协议的控制机制和连接管理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以下关于</a:t>
            </a:r>
            <a:r>
              <a:rPr lang="en-US" altLang="zh-CN" sz="2600" dirty="0" smtClean="0">
                <a:solidFill>
                  <a:srgbClr val="000000"/>
                </a:solidFill>
                <a:latin typeface="Microsoft Yahei"/>
                <a:ea typeface="Microsoft Yahei"/>
                <a:sym typeface="Microsoft Yahei"/>
              </a:rPr>
              <a:t>IP</a:t>
            </a:r>
            <a:r>
              <a:rPr lang="zh-CN" altLang="en-US" sz="2600" dirty="0" smtClean="0">
                <a:solidFill>
                  <a:srgbClr val="000000"/>
                </a:solidFill>
                <a:latin typeface="Microsoft Yahei"/>
                <a:ea typeface="Microsoft Yahei"/>
                <a:sym typeface="Microsoft Yahei"/>
              </a:rPr>
              <a:t>和</a:t>
            </a:r>
            <a:r>
              <a:rPr lang="en-US" altLang="zh-CN" sz="2600" dirty="0" smtClean="0">
                <a:solidFill>
                  <a:srgbClr val="000000"/>
                </a:solidFill>
                <a:latin typeface="Microsoft Yahei"/>
                <a:ea typeface="Microsoft Yahei"/>
                <a:sym typeface="Microsoft Yahei"/>
              </a:rPr>
              <a:t>UDP</a:t>
            </a:r>
            <a:r>
              <a:rPr lang="zh-CN" altLang="en-US" sz="2600" dirty="0" smtClean="0">
                <a:solidFill>
                  <a:srgbClr val="000000"/>
                </a:solidFill>
                <a:latin typeface="Microsoft Yahei"/>
                <a:ea typeface="Microsoft Yahei"/>
                <a:sym typeface="Microsoft Yahei"/>
              </a:rPr>
              <a:t>协议计算检验和说法，正确的是</a:t>
            </a:r>
            <a:endParaRPr lang="zh-CN" altLang="en-US" sz="2600" dirty="0">
              <a:solidFill>
                <a:srgbClr val="000000"/>
              </a:solidFill>
              <a:latin typeface="Microsoft Yahei"/>
              <a:ea typeface="Microsoft Yahei"/>
              <a:sym typeface="Microsoft Yahei"/>
            </a:endParaRPr>
          </a:p>
        </p:txBody>
      </p:sp>
      <p:sp>
        <p:nvSpPr>
          <p:cNvPr id="5" name="TextBox 4"/>
          <p:cNvSpPr txBox="1"/>
          <p:nvPr>
            <p:custDataLst>
              <p:tags r:id="rId3"/>
            </p:custDataLst>
          </p:nvPr>
        </p:nvSpPr>
        <p:spPr>
          <a:xfrm>
            <a:off x="1981200" y="2786062"/>
            <a:ext cx="6934200" cy="642937"/>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IP</a:t>
            </a:r>
            <a:r>
              <a:rPr lang="zh-CN" altLang="en-US" sz="2600" dirty="0" smtClean="0">
                <a:solidFill>
                  <a:srgbClr val="000000"/>
                </a:solidFill>
                <a:latin typeface="Microsoft Yahei"/>
                <a:ea typeface="Microsoft Yahei"/>
                <a:sym typeface="Microsoft Yahei"/>
              </a:rPr>
              <a:t>和</a:t>
            </a:r>
            <a:r>
              <a:rPr lang="en-US" altLang="zh-CN" sz="2600" dirty="0" smtClean="0">
                <a:solidFill>
                  <a:srgbClr val="000000"/>
                </a:solidFill>
                <a:latin typeface="Microsoft Yahei"/>
                <a:ea typeface="Microsoft Yahei"/>
                <a:sym typeface="Microsoft Yahei"/>
              </a:rPr>
              <a:t>UDP</a:t>
            </a:r>
            <a:r>
              <a:rPr lang="zh-CN" altLang="en-US" sz="2600" dirty="0" smtClean="0">
                <a:solidFill>
                  <a:srgbClr val="000000"/>
                </a:solidFill>
                <a:latin typeface="Microsoft Yahei"/>
                <a:ea typeface="Microsoft Yahei"/>
                <a:sym typeface="Microsoft Yahei"/>
              </a:rPr>
              <a:t>协议都是对首部计算检验和</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4"/>
            </p:custDataLst>
          </p:nvPr>
        </p:nvSpPr>
        <p:spPr>
          <a:xfrm>
            <a:off x="1981200" y="3643312"/>
            <a:ext cx="7220272" cy="642937"/>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IP</a:t>
            </a:r>
            <a:r>
              <a:rPr lang="zh-CN" altLang="en-US" sz="2600" dirty="0" smtClean="0">
                <a:solidFill>
                  <a:srgbClr val="000000"/>
                </a:solidFill>
                <a:latin typeface="Microsoft Yahei"/>
                <a:ea typeface="Microsoft Yahei"/>
                <a:sym typeface="Microsoft Yahei"/>
              </a:rPr>
              <a:t>和</a:t>
            </a:r>
            <a:r>
              <a:rPr lang="en-US" altLang="zh-CN" sz="2600" dirty="0" smtClean="0">
                <a:solidFill>
                  <a:srgbClr val="000000"/>
                </a:solidFill>
                <a:latin typeface="Microsoft Yahei"/>
                <a:ea typeface="Microsoft Yahei"/>
                <a:sym typeface="Microsoft Yahei"/>
              </a:rPr>
              <a:t>UDP</a:t>
            </a:r>
            <a:r>
              <a:rPr lang="zh-CN" altLang="en-US" sz="2600" dirty="0" smtClean="0">
                <a:solidFill>
                  <a:srgbClr val="000000"/>
                </a:solidFill>
                <a:latin typeface="Microsoft Yahei"/>
                <a:ea typeface="Microsoft Yahei"/>
                <a:sym typeface="Microsoft Yahei"/>
              </a:rPr>
              <a:t>协议都是对首部和数据部分计算检验和</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5"/>
            </p:custDataLst>
          </p:nvPr>
        </p:nvSpPr>
        <p:spPr>
          <a:xfrm>
            <a:off x="1981200" y="4500562"/>
            <a:ext cx="7292280" cy="642937"/>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IP</a:t>
            </a:r>
            <a:r>
              <a:rPr lang="zh-CN" altLang="en-US" sz="2600" dirty="0" smtClean="0">
                <a:solidFill>
                  <a:srgbClr val="000000"/>
                </a:solidFill>
                <a:latin typeface="Microsoft Yahei"/>
                <a:ea typeface="Microsoft Yahei"/>
                <a:sym typeface="Microsoft Yahei"/>
              </a:rPr>
              <a:t>协议对首部和数据部分都计算，</a:t>
            </a:r>
            <a:r>
              <a:rPr lang="en-US" altLang="zh-CN" sz="2600" dirty="0" smtClean="0">
                <a:solidFill>
                  <a:srgbClr val="000000"/>
                </a:solidFill>
                <a:latin typeface="Microsoft Yahei"/>
                <a:ea typeface="Microsoft Yahei"/>
                <a:sym typeface="Microsoft Yahei"/>
              </a:rPr>
              <a:t> UDP</a:t>
            </a:r>
            <a:r>
              <a:rPr lang="zh-CN" altLang="en-US" sz="2600" dirty="0" smtClean="0">
                <a:solidFill>
                  <a:srgbClr val="000000"/>
                </a:solidFill>
                <a:latin typeface="Microsoft Yahei"/>
                <a:ea typeface="Microsoft Yahei"/>
                <a:sym typeface="Microsoft Yahei"/>
              </a:rPr>
              <a:t>协议只对首部计算</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6"/>
            </p:custDataLst>
          </p:nvPr>
        </p:nvSpPr>
        <p:spPr>
          <a:xfrm>
            <a:off x="1981200" y="5357812"/>
            <a:ext cx="7364288" cy="642937"/>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IP</a:t>
            </a:r>
            <a:r>
              <a:rPr lang="zh-CN" altLang="en-US" sz="2600" dirty="0" smtClean="0">
                <a:solidFill>
                  <a:srgbClr val="000000"/>
                </a:solidFill>
                <a:latin typeface="Microsoft Yahei"/>
                <a:ea typeface="Microsoft Yahei"/>
                <a:sym typeface="Microsoft Yahei"/>
              </a:rPr>
              <a:t>协议只对首部计算，</a:t>
            </a:r>
            <a:r>
              <a:rPr lang="en-US" altLang="zh-CN" sz="2600" dirty="0" smtClean="0">
                <a:solidFill>
                  <a:srgbClr val="000000"/>
                </a:solidFill>
                <a:latin typeface="Microsoft Yahei"/>
                <a:ea typeface="Microsoft Yahei"/>
                <a:sym typeface="Microsoft Yahei"/>
              </a:rPr>
              <a:t> UDP</a:t>
            </a:r>
            <a:r>
              <a:rPr lang="zh-CN" altLang="en-US" sz="2600" dirty="0" smtClean="0">
                <a:solidFill>
                  <a:srgbClr val="000000"/>
                </a:solidFill>
                <a:latin typeface="Microsoft Yahei"/>
                <a:ea typeface="Microsoft Yahei"/>
                <a:sym typeface="Microsoft Yahei"/>
              </a:rPr>
              <a:t>协议对首部和数据部分都计算</a:t>
            </a:r>
          </a:p>
        </p:txBody>
      </p:sp>
      <p:sp>
        <p:nvSpPr>
          <p:cNvPr id="9" name="椭圆 8"/>
          <p:cNvSpPr>
            <a:spLocks noChangeAspect="1"/>
          </p:cNvSpPr>
          <p:nvPr>
            <p:custDataLst>
              <p:tags r:id="rId7"/>
            </p:custDataLst>
          </p:nvPr>
        </p:nvSpPr>
        <p:spPr bwMode="auto">
          <a:xfrm>
            <a:off x="12287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10"/>
            </p:custDataLst>
          </p:nvPr>
        </p:nvSpPr>
        <p:spPr bwMode="auto">
          <a:xfrm>
            <a:off x="1228725" y="54221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圆角矩形 12"/>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8" name="组合 17"/>
          <p:cNvGrpSpPr/>
          <p:nvPr>
            <p:custDataLst>
              <p:tags r:id="rId12"/>
            </p:custDataLst>
          </p:nvPr>
        </p:nvGrpSpPr>
        <p:grpSpPr>
          <a:xfrm>
            <a:off x="0" y="0"/>
            <a:ext cx="9906000" cy="635000"/>
            <a:chOff x="0" y="0"/>
            <a:chExt cx="9906000" cy="635000"/>
          </a:xfrm>
        </p:grpSpPr>
        <p:sp>
          <p:nvSpPr>
            <p:cNvPr id="14"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7"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3" name="图片 2" descr="tmp142.tmp"/>
          <p:cNvPicPr>
            <a:picLocks/>
          </p:cNvPicPr>
          <p:nvPr>
            <p:custDataLst>
              <p:tags r:id="rId13"/>
            </p:custDataLst>
          </p:nvPr>
        </p:nvPicPr>
        <p:blipFill>
          <a:blip r:embed="rId19"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4000" smtClean="0"/>
              <a:t>思考：（</a:t>
            </a:r>
            <a:r>
              <a:rPr lang="en-US" altLang="zh-CN" sz="4000" smtClean="0"/>
              <a:t>5-11</a:t>
            </a:r>
            <a:r>
              <a:rPr lang="zh-CN" altLang="en-US" sz="4000" smtClean="0"/>
              <a:t>）</a:t>
            </a:r>
          </a:p>
        </p:txBody>
      </p:sp>
      <p:sp>
        <p:nvSpPr>
          <p:cNvPr id="579587" name="Rectangle 3"/>
          <p:cNvSpPr>
            <a:spLocks noGrp="1" noChangeArrowheads="1"/>
          </p:cNvSpPr>
          <p:nvPr>
            <p:ph type="body" idx="1"/>
          </p:nvPr>
        </p:nvSpPr>
        <p:spPr/>
        <p:txBody>
          <a:bodyPr/>
          <a:lstStyle/>
          <a:p>
            <a:pPr eaLnBrk="1" hangingPunct="1">
              <a:lnSpc>
                <a:spcPct val="90000"/>
              </a:lnSpc>
            </a:pPr>
            <a:r>
              <a:rPr lang="zh-CN" altLang="en-US" smtClean="0"/>
              <a:t>若一个应用进程使用运输层的用户数据报</a:t>
            </a:r>
            <a:r>
              <a:rPr lang="en-US" altLang="zh-CN" smtClean="0"/>
              <a:t>UDP</a:t>
            </a:r>
            <a:r>
              <a:rPr lang="zh-CN" altLang="en-US" smtClean="0"/>
              <a:t>。但继续向下交给</a:t>
            </a:r>
            <a:r>
              <a:rPr lang="en-US" altLang="zh-CN" smtClean="0"/>
              <a:t>IP</a:t>
            </a:r>
            <a:r>
              <a:rPr lang="zh-CN" altLang="en-US" smtClean="0"/>
              <a:t>层后，又封装成</a:t>
            </a:r>
            <a:r>
              <a:rPr lang="en-US" altLang="zh-CN" smtClean="0"/>
              <a:t>IP</a:t>
            </a:r>
            <a:r>
              <a:rPr lang="zh-CN" altLang="en-US" smtClean="0"/>
              <a:t>数据报。既然都是数据报，是否可以跳过</a:t>
            </a:r>
            <a:r>
              <a:rPr lang="en-US" altLang="zh-CN" smtClean="0"/>
              <a:t>UDP</a:t>
            </a:r>
            <a:r>
              <a:rPr lang="zh-CN" altLang="en-US" smtClean="0"/>
              <a:t>而直接交给</a:t>
            </a:r>
            <a:r>
              <a:rPr lang="en-US" altLang="zh-CN" smtClean="0"/>
              <a:t>IP</a:t>
            </a:r>
            <a:r>
              <a:rPr lang="zh-CN" altLang="en-US" smtClean="0"/>
              <a:t>层？哪些功能</a:t>
            </a:r>
            <a:r>
              <a:rPr lang="en-US" altLang="zh-CN" smtClean="0"/>
              <a:t>UDP</a:t>
            </a:r>
            <a:r>
              <a:rPr lang="zh-CN" altLang="en-US" smtClean="0"/>
              <a:t>提供了但</a:t>
            </a:r>
            <a:r>
              <a:rPr lang="en-US" altLang="zh-CN" smtClean="0"/>
              <a:t>IP</a:t>
            </a:r>
            <a:r>
              <a:rPr lang="zh-CN" altLang="en-US" smtClean="0"/>
              <a:t>没有提供？</a:t>
            </a:r>
          </a:p>
          <a:p>
            <a:pPr eaLnBrk="1" hangingPunct="1">
              <a:lnSpc>
                <a:spcPct val="90000"/>
              </a:lnSpc>
            </a:pPr>
            <a:r>
              <a:rPr lang="zh-CN" altLang="en-US" smtClean="0">
                <a:solidFill>
                  <a:schemeClr val="hlink"/>
                </a:solidFill>
              </a:rPr>
              <a:t>标识进程</a:t>
            </a:r>
          </a:p>
          <a:p>
            <a:pPr eaLnBrk="1" hangingPunct="1">
              <a:lnSpc>
                <a:spcPct val="90000"/>
              </a:lnSpc>
            </a:pPr>
            <a:r>
              <a:rPr lang="zh-CN" altLang="en-US" smtClean="0">
                <a:solidFill>
                  <a:schemeClr val="hlink"/>
                </a:solidFill>
              </a:rPr>
              <a:t>复用和分用</a:t>
            </a:r>
          </a:p>
          <a:p>
            <a:pPr eaLnBrk="1" hangingPunct="1">
              <a:lnSpc>
                <a:spcPct val="90000"/>
              </a:lnSpc>
            </a:pPr>
            <a:r>
              <a:rPr lang="zh-CN" altLang="en-US" smtClean="0">
                <a:solidFill>
                  <a:schemeClr val="hlink"/>
                </a:solidFill>
              </a:rPr>
              <a:t>差错检验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9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9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4450184"/>
          </a:xfrm>
          <a:prstGeom prst="rect">
            <a:avLst/>
          </a:prstGeom>
          <a:noFill/>
        </p:spPr>
        <p:txBody>
          <a:bodyPr vert="horz" wrap="square" rtlCol="0" anchor="ctr" anchorCtr="0">
            <a:noAutofit/>
          </a:bodyPr>
          <a:lstStyle/>
          <a:p>
            <a:pPr eaLnBrk="1" hangingPunct="1">
              <a:lnSpc>
                <a:spcPct val="90000"/>
              </a:lnSpc>
            </a:pPr>
            <a:r>
              <a:rPr lang="zh-CN" altLang="en-US" sz="2800" dirty="0" smtClean="0"/>
              <a:t>一个应用程序用</a:t>
            </a:r>
            <a:r>
              <a:rPr lang="en-US" altLang="zh-CN" sz="2800" dirty="0" smtClean="0"/>
              <a:t>UDP</a:t>
            </a:r>
            <a:r>
              <a:rPr lang="zh-CN" altLang="en-US" sz="2800" dirty="0" smtClean="0"/>
              <a:t>，到了</a:t>
            </a:r>
            <a:r>
              <a:rPr lang="en-US" altLang="zh-CN" sz="2800" dirty="0" smtClean="0"/>
              <a:t>IP</a:t>
            </a:r>
            <a:r>
              <a:rPr lang="zh-CN" altLang="en-US" sz="2800" dirty="0" smtClean="0"/>
              <a:t>层把数据报划分为</a:t>
            </a:r>
            <a:r>
              <a:rPr lang="en-US" altLang="zh-CN" sz="2800" dirty="0" smtClean="0"/>
              <a:t>4</a:t>
            </a:r>
            <a:r>
              <a:rPr lang="zh-CN" altLang="en-US" sz="2800" dirty="0" smtClean="0"/>
              <a:t>个数据报片发送出去。结果前两个数据报片丢失，后两个到达目的站。过了一段时间应用程序重传</a:t>
            </a:r>
            <a:r>
              <a:rPr lang="en-US" altLang="zh-CN" sz="2800" dirty="0" smtClean="0"/>
              <a:t>UDP</a:t>
            </a:r>
            <a:r>
              <a:rPr lang="zh-CN" altLang="en-US" sz="2800" dirty="0" smtClean="0"/>
              <a:t>，</a:t>
            </a:r>
            <a:r>
              <a:rPr lang="en-US" altLang="zh-CN" sz="2800" dirty="0" smtClean="0"/>
              <a:t>IP</a:t>
            </a:r>
            <a:r>
              <a:rPr lang="zh-CN" altLang="en-US" sz="2800" dirty="0" smtClean="0"/>
              <a:t>层仍然划分为</a:t>
            </a:r>
            <a:r>
              <a:rPr lang="en-US" altLang="zh-CN" sz="2800" dirty="0" smtClean="0"/>
              <a:t>4</a:t>
            </a:r>
            <a:r>
              <a:rPr lang="zh-CN" altLang="en-US" sz="2800" dirty="0" smtClean="0"/>
              <a:t>个数据报片传送。结果这次前两个到达而后两个丢失。试问：在目的站能否将这两次传输的</a:t>
            </a:r>
            <a:r>
              <a:rPr lang="en-US" altLang="zh-CN" sz="2800" dirty="0" smtClean="0"/>
              <a:t>4</a:t>
            </a:r>
            <a:r>
              <a:rPr lang="zh-CN" altLang="en-US" sz="2800" dirty="0" smtClean="0"/>
              <a:t>个数据报片组装成为完整的数据报？</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en-US" altLang="zh-CN" sz="2800" dirty="0" smtClean="0">
                <a:solidFill>
                  <a:srgbClr val="000000"/>
                </a:solidFill>
              </a:rPr>
              <a:t> </a:t>
            </a:r>
            <a:r>
              <a:rPr lang="zh-CN" altLang="en-US" sz="2800" dirty="0" smtClean="0">
                <a:solidFill>
                  <a:srgbClr val="000000"/>
                </a:solidFill>
              </a:rPr>
              <a:t>（</a:t>
            </a:r>
            <a:r>
              <a:rPr lang="zh-CN" altLang="en-US" sz="2800" b="1" dirty="0" smtClean="0">
                <a:solidFill>
                  <a:srgbClr val="000000"/>
                </a:solidFill>
              </a:rPr>
              <a:t>能、不能</a:t>
            </a:r>
            <a:r>
              <a:rPr lang="zh-CN" altLang="en-US" sz="2800" dirty="0" smtClean="0">
                <a:solidFill>
                  <a:srgbClr val="000000"/>
                </a:solidFill>
              </a:rPr>
              <a:t>）为什么</a:t>
            </a:r>
            <a:r>
              <a:rPr lang="en-US" altLang="zh-CN" sz="2800" dirty="0" smtClean="0">
                <a:solidFill>
                  <a:srgbClr val="000000"/>
                </a:solidFill>
              </a:rPr>
              <a:t>?</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2]</a:t>
            </a:r>
            <a:r>
              <a:rPr lang="en-US" altLang="zh-CN" sz="2800" dirty="0" smtClean="0">
                <a:solidFill>
                  <a:srgbClr val="000000"/>
                </a:solidFill>
              </a:rPr>
              <a:t> </a:t>
            </a:r>
            <a:r>
              <a:rPr lang="zh-CN" altLang="en-US" sz="2800" dirty="0" smtClean="0"/>
              <a:t>假定目的站第一次收到的后两个数据报片仍然保存在目的站的缓存中。</a:t>
            </a:r>
          </a:p>
        </p:txBody>
      </p:sp>
      <p:sp>
        <p:nvSpPr>
          <p:cNvPr id="6" name="圆角矩形 5"/>
          <p:cNvSpPr/>
          <p:nvPr>
            <p:custDataLst>
              <p:tags r:id="rId3"/>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18821"/>
            <a:ext cx="9906000" cy="396240"/>
          </a:xfrm>
          <a:prstGeom prst="rect">
            <a:avLst/>
          </a:prstGeom>
          <a:solidFill>
            <a:srgbClr val="FBFAE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noAutofit/>
          </a:bodyPr>
          <a:lstStyle/>
          <a:p>
            <a:r>
              <a:rPr kumimoji="0" lang="zh-CN" altLang="en-US" sz="1300" b="0" i="0" u="none" strike="noStrike" cap="none" normalizeH="0" baseline="0" smtClean="0">
                <a:ln>
                  <a:noFill/>
                </a:ln>
                <a:solidFill>
                  <a:srgbClr val="F84F41"/>
                </a:solidFill>
                <a:effectLst/>
                <a:latin typeface="Microsoft Yahei"/>
                <a:ea typeface="Microsoft Yahei"/>
                <a:sym typeface="Microsoft Yahei"/>
              </a:rPr>
              <a:t>正常使用填空题需</a:t>
            </a:r>
            <a:r>
              <a:rPr kumimoji="0" lang="en-US" altLang="zh-CN" sz="1300" b="0" i="0" u="none" strike="noStrike" cap="none" normalizeH="0" baseline="0" smtClean="0">
                <a:ln>
                  <a:noFill/>
                </a:ln>
                <a:solidFill>
                  <a:srgbClr val="F84F41"/>
                </a:solidFill>
                <a:effectLst/>
                <a:latin typeface="Microsoft Yahei"/>
                <a:ea typeface="Microsoft Yahei"/>
                <a:sym typeface="Microsoft Yahei"/>
              </a:rPr>
              <a:t>3.0</a:t>
            </a:r>
            <a:r>
              <a:rPr kumimoji="0" lang="zh-CN" altLang="en-US" sz="1300" b="0" i="0" u="none" strike="noStrike" cap="none" normalizeH="0" baseline="0" smtClean="0">
                <a:ln>
                  <a:noFill/>
                </a:ln>
                <a:solidFill>
                  <a:srgbClr val="F84F41"/>
                </a:solidFill>
                <a:effectLst/>
                <a:latin typeface="Microsoft Yahei"/>
                <a:ea typeface="Microsoft Yahei"/>
                <a:sym typeface="Microsoft Yahei"/>
              </a:rPr>
              <a:t>以上版本雨课堂</a:t>
            </a:r>
          </a:p>
        </p:txBody>
      </p:sp>
      <p:sp>
        <p:nvSpPr>
          <p:cNvPr id="15" name="矩形 14"/>
          <p:cNvSpPr/>
          <p:nvPr>
            <p:custDataLst>
              <p:tags r:id="rId5"/>
            </p:custDataLst>
          </p:nvPr>
        </p:nvSpPr>
        <p:spPr bwMode="auto">
          <a:xfrm>
            <a:off x="10287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FFFF"/>
              </a:solidFill>
              <a:effectLst/>
              <a:latin typeface="Arial" charset="0"/>
            </a:endParaRPr>
          </a:p>
        </p:txBody>
      </p:sp>
      <p:sp>
        <p:nvSpPr>
          <p:cNvPr id="20" name="TextBox 19"/>
          <p:cNvSpPr txBox="1"/>
          <p:nvPr>
            <p:custDataLst>
              <p:tags r:id="rId6"/>
            </p:custDataLst>
          </p:nvPr>
        </p:nvSpPr>
        <p:spPr>
          <a:xfrm>
            <a:off x="10375900" y="6326832"/>
            <a:ext cx="3662679" cy="461665"/>
          </a:xfrm>
          <a:prstGeom prst="rect">
            <a:avLst/>
          </a:prstGeom>
          <a:solidFill>
            <a:srgbClr val="FBFAEF"/>
          </a:solidFill>
          <a:ln w="12700">
            <a:noFill/>
          </a:ln>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p:sp>
        <p:nvSpPr>
          <p:cNvPr id="21" name="TextBox 20"/>
          <p:cNvSpPr txBox="1"/>
          <p:nvPr>
            <p:custDataLst>
              <p:tags r:id="rId7"/>
            </p:custDataLst>
          </p:nvPr>
        </p:nvSpPr>
        <p:spPr>
          <a:xfrm>
            <a:off x="10541000" y="1270000"/>
            <a:ext cx="3332479" cy="707886"/>
          </a:xfrm>
          <a:prstGeom prst="rect">
            <a:avLst/>
          </a:prstGeom>
          <a:noFill/>
        </p:spPr>
        <p:txBody>
          <a:bodyPr vert="horz" rtlCol="0" anchor="t" anchorCtr="0">
            <a:spAutoFit/>
          </a:bodyPr>
          <a:lstStyle/>
          <a:p>
            <a:r>
              <a:rPr lang="zh-CN" altLang="en-US" sz="2000" dirty="0" smtClean="0">
                <a:solidFill>
                  <a:srgbClr val="000000"/>
                </a:solidFill>
                <a:latin typeface="Microsoft Yahei"/>
                <a:ea typeface="Microsoft Yahei"/>
                <a:sym typeface="Microsoft Yahei"/>
              </a:rPr>
              <a:t>不能，因为</a:t>
            </a:r>
            <a:r>
              <a:rPr lang="en-US" altLang="zh-CN" sz="2000" dirty="0" smtClean="0">
                <a:solidFill>
                  <a:srgbClr val="000000"/>
                </a:solidFill>
                <a:latin typeface="Microsoft Yahei"/>
                <a:ea typeface="Microsoft Yahei"/>
                <a:sym typeface="Microsoft Yahei"/>
              </a:rPr>
              <a:t>IP</a:t>
            </a:r>
            <a:r>
              <a:rPr lang="zh-CN" altLang="en-US" sz="2000" dirty="0" smtClean="0">
                <a:solidFill>
                  <a:srgbClr val="000000"/>
                </a:solidFill>
                <a:latin typeface="Microsoft Yahei"/>
                <a:ea typeface="Microsoft Yahei"/>
                <a:sym typeface="Microsoft Yahei"/>
              </a:rPr>
              <a:t>数据报首部的标识字段不同。</a:t>
            </a:r>
            <a:endParaRPr lang="zh-CN" altLang="en-US" sz="2000" dirty="0">
              <a:solidFill>
                <a:srgbClr val="000000"/>
              </a:solidFill>
              <a:latin typeface="Microsoft Yahei"/>
              <a:ea typeface="Microsoft Yahei"/>
              <a:sym typeface="Microsoft Yahei"/>
            </a:endParaRPr>
          </a:p>
        </p:txBody>
      </p:sp>
      <p:grpSp>
        <p:nvGrpSpPr>
          <p:cNvPr id="11" name="组合 10"/>
          <p:cNvGrpSpPr/>
          <p:nvPr>
            <p:custDataLst>
              <p:tags r:id="rId8"/>
            </p:custDataLst>
          </p:nvPr>
        </p:nvGrpSpPr>
        <p:grpSpPr>
          <a:xfrm>
            <a:off x="0" y="0"/>
            <a:ext cx="9906000" cy="635000"/>
            <a:chOff x="0" y="0"/>
            <a:chExt cx="9906000" cy="635000"/>
          </a:xfrm>
        </p:grpSpPr>
        <p:sp>
          <p:nvSpPr>
            <p:cNvPr id="7"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grpSp>
        <p:nvGrpSpPr>
          <p:cNvPr id="19" name="组合 18"/>
          <p:cNvGrpSpPr/>
          <p:nvPr>
            <p:custDataLst>
              <p:tags r:id="rId9"/>
            </p:custDataLst>
          </p:nvPr>
        </p:nvGrpSpPr>
        <p:grpSpPr>
          <a:xfrm>
            <a:off x="10299700" y="0"/>
            <a:ext cx="3815080" cy="647700"/>
            <a:chOff x="10299700" y="0"/>
            <a:chExt cx="3815080" cy="647700"/>
          </a:xfrm>
        </p:grpSpPr>
        <p:sp>
          <p:nvSpPr>
            <p:cNvPr id="16" name="RemarkBack"/>
            <p:cNvSpPr/>
            <p:nvPr>
              <p:custDataLst>
                <p:tags r:id="rId11"/>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RemarkBlock"/>
            <p:cNvSpPr/>
            <p:nvPr>
              <p:custDataLst>
                <p:tags r:id="rId12"/>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8" name="RemarkTitleText"/>
            <p:cNvSpPr txBox="1"/>
            <p:nvPr>
              <p:custDataLst>
                <p:tags r:id="rId13"/>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pic>
        <p:nvPicPr>
          <p:cNvPr id="4" name="图片 3" descr="tmp142.tmp"/>
          <p:cNvPicPr>
            <a:picLocks/>
          </p:cNvPicPr>
          <p:nvPr>
            <p:custDataLst>
              <p:tags r:id="rId10"/>
            </p:custDataLst>
          </p:nvPr>
        </p:nvPicPr>
        <p:blipFill>
          <a:blip r:embed="rId20"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z="4000" smtClean="0"/>
              <a:t>思考：（</a:t>
            </a:r>
            <a:r>
              <a:rPr lang="en-US" altLang="zh-CN" sz="4000" smtClean="0"/>
              <a:t>5-13</a:t>
            </a:r>
            <a:r>
              <a:rPr lang="zh-CN" altLang="en-US" sz="4000" smtClean="0"/>
              <a:t>）</a:t>
            </a:r>
            <a:endParaRPr lang="zh-CN" altLang="en-US" smtClean="0"/>
          </a:p>
        </p:txBody>
      </p:sp>
      <p:sp>
        <p:nvSpPr>
          <p:cNvPr id="3" name="内容占位符 2"/>
          <p:cNvSpPr>
            <a:spLocks noGrp="1"/>
          </p:cNvSpPr>
          <p:nvPr>
            <p:ph idx="1"/>
          </p:nvPr>
        </p:nvSpPr>
        <p:spPr/>
        <p:txBody>
          <a:bodyPr/>
          <a:lstStyle/>
          <a:p>
            <a:r>
              <a:rPr lang="zh-CN" altLang="en-US" smtClean="0"/>
              <a:t>一个</a:t>
            </a:r>
            <a:r>
              <a:rPr lang="en-US" altLang="zh-CN" smtClean="0"/>
              <a:t>UDP</a:t>
            </a:r>
            <a:r>
              <a:rPr lang="zh-CN" altLang="en-US" smtClean="0"/>
              <a:t>的用户数据报的数据字段为</a:t>
            </a:r>
            <a:r>
              <a:rPr lang="en-US" altLang="zh-CN" smtClean="0"/>
              <a:t>8192</a:t>
            </a:r>
            <a:r>
              <a:rPr lang="zh-CN" altLang="en-US" smtClean="0"/>
              <a:t>字节。在链路层要使用以太网来传送。试问应当划分为几个</a:t>
            </a:r>
            <a:r>
              <a:rPr lang="en-US" altLang="zh-CN" smtClean="0"/>
              <a:t>IP</a:t>
            </a:r>
            <a:r>
              <a:rPr lang="zh-CN" altLang="en-US" smtClean="0"/>
              <a:t>数据报片？说明每一个</a:t>
            </a:r>
            <a:r>
              <a:rPr lang="en-US" altLang="zh-CN" smtClean="0"/>
              <a:t>IP</a:t>
            </a:r>
            <a:r>
              <a:rPr lang="zh-CN" altLang="en-US" smtClean="0"/>
              <a:t>数据报片的数据字段长度和片偏移字段的值。</a:t>
            </a:r>
            <a:endParaRPr lang="en-US" altLang="zh-CN" smtClean="0"/>
          </a:p>
          <a:p>
            <a:r>
              <a:rPr lang="en-US" altLang="zh-CN" b="1" smtClean="0">
                <a:solidFill>
                  <a:srgbClr val="FF0000"/>
                </a:solidFill>
              </a:rPr>
              <a:t>8+8192=8200=5*1480+800</a:t>
            </a:r>
          </a:p>
          <a:p>
            <a:r>
              <a:rPr lang="en-US" altLang="zh-CN" b="1" smtClean="0">
                <a:solidFill>
                  <a:srgbClr val="FF0000"/>
                </a:solidFill>
              </a:rPr>
              <a:t>0，185，370，555，740，925</a:t>
            </a:r>
            <a:endParaRPr lang="zh-CN" altLang="en-US" b="1"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5.3  </a:t>
            </a:r>
            <a:r>
              <a:rPr lang="zh-CN" altLang="zh-CN" dirty="0" smtClean="0"/>
              <a:t>传输控制协议</a:t>
            </a:r>
            <a:r>
              <a:rPr lang="en-US" altLang="zh-CN" dirty="0" smtClean="0"/>
              <a:t> TCP </a:t>
            </a:r>
            <a:r>
              <a:rPr lang="zh-CN" altLang="zh-CN" dirty="0" smtClean="0"/>
              <a:t>概述</a:t>
            </a:r>
            <a:endParaRPr lang="zh-CN" altLang="zh-CN" dirty="0"/>
          </a:p>
        </p:txBody>
      </p:sp>
      <p:sp>
        <p:nvSpPr>
          <p:cNvPr id="931843" name="Rectangle 3"/>
          <p:cNvSpPr>
            <a:spLocks noGrp="1" noChangeArrowheads="1"/>
          </p:cNvSpPr>
          <p:nvPr>
            <p:ph idx="1"/>
          </p:nvPr>
        </p:nvSpPr>
        <p:spPr/>
        <p:txBody>
          <a:bodyPr/>
          <a:lstStyle/>
          <a:p>
            <a:r>
              <a:rPr lang="en-US" altLang="zh-CN" dirty="0"/>
              <a:t>5.3.1  </a:t>
            </a:r>
            <a:r>
              <a:rPr lang="en-US" altLang="zh-CN" dirty="0" smtClean="0"/>
              <a:t>TCP </a:t>
            </a:r>
            <a:r>
              <a:rPr lang="zh-CN" altLang="zh-CN" dirty="0" smtClean="0"/>
              <a:t>最主要</a:t>
            </a:r>
            <a:r>
              <a:rPr lang="zh-CN" altLang="zh-CN" dirty="0"/>
              <a:t>的特点</a:t>
            </a:r>
          </a:p>
          <a:p>
            <a:r>
              <a:rPr lang="en-US" altLang="zh-CN" dirty="0"/>
              <a:t>5.3.2  </a:t>
            </a:r>
            <a:r>
              <a:rPr lang="en-US" altLang="zh-CN" dirty="0" smtClean="0"/>
              <a:t>TCP </a:t>
            </a:r>
            <a:r>
              <a:rPr lang="zh-CN" altLang="zh-CN" dirty="0" smtClean="0"/>
              <a:t>的</a:t>
            </a:r>
            <a:r>
              <a:rPr lang="zh-CN" altLang="zh-CN" dirty="0"/>
              <a:t>连接</a:t>
            </a:r>
          </a:p>
        </p:txBody>
      </p:sp>
    </p:spTree>
    <p:extLst>
      <p:ext uri="{BB962C8B-B14F-4D97-AF65-F5344CB8AC3E}">
        <p14:creationId xmlns:p14="http://schemas.microsoft.com/office/powerpoint/2010/main" xmlns="" val="22632689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dirty="0" smtClean="0"/>
              <a:t>5.3.1  </a:t>
            </a:r>
            <a:r>
              <a:rPr lang="en-US" altLang="zh-CN" dirty="0"/>
              <a:t>TCP </a:t>
            </a:r>
            <a:r>
              <a:rPr lang="zh-CN" altLang="en-US" dirty="0"/>
              <a:t>最主要的特点 </a:t>
            </a:r>
          </a:p>
        </p:txBody>
      </p:sp>
      <p:sp>
        <p:nvSpPr>
          <p:cNvPr id="689192" name="Rectangle 40"/>
          <p:cNvSpPr>
            <a:spLocks noGrp="1" noChangeArrowheads="1"/>
          </p:cNvSpPr>
          <p:nvPr>
            <p:ph idx="1"/>
          </p:nvPr>
        </p:nvSpPr>
        <p:spPr/>
        <p:txBody>
          <a:bodyPr/>
          <a:lstStyle/>
          <a:p>
            <a:r>
              <a:rPr lang="en-US" altLang="zh-CN" sz="2800" dirty="0"/>
              <a:t>TCP </a:t>
            </a:r>
            <a:r>
              <a:rPr lang="zh-CN" altLang="en-US" sz="2800" dirty="0"/>
              <a:t>是</a:t>
            </a:r>
            <a:r>
              <a:rPr lang="zh-CN" altLang="en-US" sz="2800" dirty="0">
                <a:solidFill>
                  <a:srgbClr val="FF0000"/>
                </a:solidFill>
              </a:rPr>
              <a:t>面向连接</a:t>
            </a:r>
            <a:r>
              <a:rPr lang="zh-CN" altLang="en-US" sz="2800" dirty="0"/>
              <a:t>的运输层协议。</a:t>
            </a:r>
          </a:p>
          <a:p>
            <a:r>
              <a:rPr lang="zh-CN" altLang="en-US" sz="2800" dirty="0"/>
              <a:t>每一条 </a:t>
            </a:r>
            <a:r>
              <a:rPr lang="en-US" altLang="zh-CN" sz="2800" dirty="0"/>
              <a:t>TCP </a:t>
            </a:r>
            <a:r>
              <a:rPr lang="zh-CN" altLang="en-US" sz="2800" dirty="0"/>
              <a:t>连接</a:t>
            </a:r>
            <a:r>
              <a:rPr lang="zh-CN" altLang="en-US" sz="2800" dirty="0">
                <a:solidFill>
                  <a:srgbClr val="FF0000"/>
                </a:solidFill>
              </a:rPr>
              <a:t>只能有两个</a:t>
            </a:r>
            <a:r>
              <a:rPr lang="zh-CN" altLang="en-US" sz="2800" dirty="0" smtClean="0">
                <a:solidFill>
                  <a:srgbClr val="FF0000"/>
                </a:solidFill>
              </a:rPr>
              <a:t>端点 </a:t>
            </a:r>
            <a:r>
              <a:rPr lang="en-US" altLang="zh-CN" sz="2800" dirty="0" smtClean="0"/>
              <a:t>(</a:t>
            </a:r>
            <a:r>
              <a:rPr lang="en-US" altLang="zh-CN" sz="2800" dirty="0"/>
              <a:t>endpoint)</a:t>
            </a:r>
            <a:r>
              <a:rPr lang="zh-CN" altLang="en-US" sz="2800" dirty="0"/>
              <a:t>，每一条 </a:t>
            </a:r>
            <a:r>
              <a:rPr lang="en-US" altLang="zh-CN" sz="2800" dirty="0"/>
              <a:t>TCP </a:t>
            </a:r>
            <a:r>
              <a:rPr lang="zh-CN" altLang="en-US" sz="2800" dirty="0"/>
              <a:t>连接</a:t>
            </a:r>
            <a:r>
              <a:rPr lang="zh-CN" altLang="en-US" sz="2800" dirty="0">
                <a:solidFill>
                  <a:srgbClr val="FF0000"/>
                </a:solidFill>
              </a:rPr>
              <a:t>只能是点对点</a:t>
            </a:r>
            <a:r>
              <a:rPr lang="zh-CN" altLang="en-US" sz="2800" dirty="0"/>
              <a:t>的（一对一）。 </a:t>
            </a:r>
          </a:p>
          <a:p>
            <a:r>
              <a:rPr lang="en-US" altLang="zh-CN" sz="2800" dirty="0"/>
              <a:t>TCP </a:t>
            </a:r>
            <a:r>
              <a:rPr lang="zh-CN" altLang="en-US" sz="2800" dirty="0"/>
              <a:t>提供</a:t>
            </a:r>
            <a:r>
              <a:rPr lang="zh-CN" altLang="en-US" sz="2800" dirty="0">
                <a:solidFill>
                  <a:srgbClr val="FF0000"/>
                </a:solidFill>
              </a:rPr>
              <a:t>可靠交付</a:t>
            </a:r>
            <a:r>
              <a:rPr lang="zh-CN" altLang="en-US" sz="2800" dirty="0"/>
              <a:t>的服务。</a:t>
            </a:r>
          </a:p>
          <a:p>
            <a:r>
              <a:rPr lang="en-US" altLang="zh-CN" sz="2800" dirty="0" smtClean="0"/>
              <a:t>TCP </a:t>
            </a:r>
            <a:r>
              <a:rPr lang="zh-CN" altLang="en-US" sz="2800" dirty="0"/>
              <a:t>提供</a:t>
            </a:r>
            <a:r>
              <a:rPr lang="zh-CN" altLang="en-US" sz="2800" dirty="0">
                <a:solidFill>
                  <a:srgbClr val="FF0000"/>
                </a:solidFill>
              </a:rPr>
              <a:t>全双工</a:t>
            </a:r>
            <a:r>
              <a:rPr lang="zh-CN" altLang="en-US" sz="2800" dirty="0"/>
              <a:t>通信。</a:t>
            </a:r>
          </a:p>
          <a:p>
            <a:r>
              <a:rPr lang="zh-CN" altLang="en-US" sz="2800" dirty="0">
                <a:solidFill>
                  <a:srgbClr val="FF0000"/>
                </a:solidFill>
              </a:rPr>
              <a:t>面向字节</a:t>
            </a:r>
            <a:r>
              <a:rPr lang="zh-CN" altLang="en-US" sz="2800" dirty="0" smtClean="0">
                <a:solidFill>
                  <a:srgbClr val="FF0000"/>
                </a:solidFill>
              </a:rPr>
              <a:t>流</a:t>
            </a:r>
            <a:endParaRPr lang="en-US" altLang="zh-CN" sz="2800" dirty="0"/>
          </a:p>
          <a:p>
            <a:pPr lvl="1"/>
            <a:r>
              <a:rPr lang="en-US" altLang="zh-CN" sz="2400" dirty="0" smtClean="0"/>
              <a:t>TCP </a:t>
            </a:r>
            <a:r>
              <a:rPr lang="zh-CN" altLang="zh-CN" sz="2400" dirty="0" smtClean="0"/>
              <a:t>中</a:t>
            </a:r>
            <a:r>
              <a:rPr lang="zh-CN" altLang="zh-CN" sz="2400" dirty="0"/>
              <a:t>的</a:t>
            </a:r>
            <a:r>
              <a:rPr lang="zh-CN" altLang="zh-CN" sz="2400" dirty="0">
                <a:solidFill>
                  <a:srgbClr val="0000FF"/>
                </a:solidFill>
              </a:rPr>
              <a:t>“流”</a:t>
            </a:r>
            <a:r>
              <a:rPr lang="en-US" altLang="zh-CN" sz="2400" dirty="0">
                <a:solidFill>
                  <a:srgbClr val="0000FF"/>
                </a:solidFill>
              </a:rPr>
              <a:t>(stream)</a:t>
            </a:r>
            <a:r>
              <a:rPr lang="zh-CN" altLang="zh-CN" sz="2400" dirty="0"/>
              <a:t>指的是</a:t>
            </a:r>
            <a:r>
              <a:rPr lang="zh-CN" altLang="zh-CN" sz="2400" dirty="0" smtClean="0"/>
              <a:t>流入</a:t>
            </a:r>
            <a:r>
              <a:rPr lang="zh-CN" altLang="en-US" sz="2400" dirty="0" smtClean="0"/>
              <a:t>或流出</a:t>
            </a:r>
            <a:r>
              <a:rPr lang="zh-CN" altLang="zh-CN" sz="2400" dirty="0" smtClean="0"/>
              <a:t>进程的</a:t>
            </a:r>
            <a:r>
              <a:rPr lang="zh-CN" altLang="zh-CN" sz="2400" dirty="0"/>
              <a:t>字节序列。</a:t>
            </a:r>
            <a:endParaRPr lang="en-US" altLang="zh-CN" sz="2400" dirty="0"/>
          </a:p>
          <a:p>
            <a:pPr lvl="1"/>
            <a:r>
              <a:rPr lang="zh-CN" altLang="zh-CN" sz="2400" dirty="0" smtClean="0">
                <a:solidFill>
                  <a:srgbClr val="0000FF"/>
                </a:solidFill>
              </a:rPr>
              <a:t>“面向字节流”</a:t>
            </a:r>
            <a:r>
              <a:rPr lang="zh-CN" altLang="zh-CN" sz="2400" dirty="0">
                <a:solidFill>
                  <a:srgbClr val="0000FF"/>
                </a:solidFill>
              </a:rPr>
              <a:t>的含义是：</a:t>
            </a:r>
            <a:r>
              <a:rPr lang="zh-CN" altLang="zh-CN" sz="2400" dirty="0"/>
              <a:t>虽然应用程序</a:t>
            </a:r>
            <a:r>
              <a:rPr lang="zh-CN" altLang="zh-CN" sz="2400" dirty="0" smtClean="0"/>
              <a:t>和</a:t>
            </a:r>
            <a:r>
              <a:rPr lang="en-US" altLang="zh-CN" sz="2400" dirty="0" smtClean="0"/>
              <a:t> TCP </a:t>
            </a:r>
            <a:r>
              <a:rPr lang="zh-CN" altLang="zh-CN" sz="2400" dirty="0" smtClean="0"/>
              <a:t>的</a:t>
            </a:r>
            <a:r>
              <a:rPr lang="zh-CN" altLang="zh-CN" sz="2400" dirty="0"/>
              <a:t>交互是一次一个数据块，</a:t>
            </a:r>
            <a:r>
              <a:rPr lang="zh-CN" altLang="zh-CN" sz="2400" dirty="0" smtClean="0"/>
              <a:t>但</a:t>
            </a:r>
            <a:r>
              <a:rPr lang="en-US" altLang="zh-CN" sz="2400" dirty="0" smtClean="0"/>
              <a:t> TCP </a:t>
            </a:r>
            <a:r>
              <a:rPr lang="zh-CN" altLang="zh-CN" sz="2400" dirty="0" smtClean="0"/>
              <a:t>把</a:t>
            </a:r>
            <a:r>
              <a:rPr lang="zh-CN" altLang="zh-CN" sz="2400" dirty="0"/>
              <a:t>应用程序交下来的数据看成仅仅是</a:t>
            </a:r>
            <a:r>
              <a:rPr lang="zh-CN" altLang="zh-CN" sz="2400" dirty="0" smtClean="0"/>
              <a:t>一连串无</a:t>
            </a:r>
            <a:r>
              <a:rPr lang="zh-CN" altLang="zh-CN" sz="2400" dirty="0"/>
              <a:t>结构的字节流。</a:t>
            </a:r>
            <a:endParaRPr lang="zh-CN" altLang="en-US" sz="2400" dirty="0"/>
          </a:p>
          <a:p>
            <a:pPr lvl="1"/>
            <a:endParaRPr lang="zh-CN" altLang="en-US" sz="2400" dirty="0"/>
          </a:p>
        </p:txBody>
      </p:sp>
    </p:spTree>
    <p:extLst>
      <p:ext uri="{BB962C8B-B14F-4D97-AF65-F5344CB8AC3E}">
        <p14:creationId xmlns:p14="http://schemas.microsoft.com/office/powerpoint/2010/main" xmlns="" val="29081212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sp>
        <p:nvSpPr>
          <p:cNvPr id="2" name="内容占位符 1"/>
          <p:cNvSpPr>
            <a:spLocks noGrp="1"/>
          </p:cNvSpPr>
          <p:nvPr>
            <p:ph idx="1"/>
          </p:nvPr>
        </p:nvSpPr>
        <p:spPr/>
        <p:txBody>
          <a:bodyPr/>
          <a:lstStyle/>
          <a:p>
            <a:r>
              <a:rPr lang="en-US" altLang="zh-CN" dirty="0" smtClean="0"/>
              <a:t>TCP </a:t>
            </a:r>
            <a:r>
              <a:rPr lang="zh-CN" altLang="zh-CN" dirty="0" smtClean="0">
                <a:solidFill>
                  <a:srgbClr val="FF0000"/>
                </a:solidFill>
              </a:rPr>
              <a:t>不</a:t>
            </a:r>
            <a:r>
              <a:rPr lang="zh-CN" altLang="zh-CN" dirty="0">
                <a:solidFill>
                  <a:srgbClr val="FF0000"/>
                </a:solidFill>
              </a:rPr>
              <a:t>保证</a:t>
            </a:r>
            <a:r>
              <a:rPr lang="zh-CN" altLang="zh-CN" dirty="0"/>
              <a:t>接收方应用程序所收到的数据块和发送方应用程序所发出的</a:t>
            </a:r>
            <a:r>
              <a:rPr lang="zh-CN" altLang="zh-CN" dirty="0">
                <a:solidFill>
                  <a:srgbClr val="FF0000"/>
                </a:solidFill>
              </a:rPr>
              <a:t>数据块具有对应大小的</a:t>
            </a:r>
            <a:r>
              <a:rPr lang="zh-CN" altLang="zh-CN" dirty="0" smtClean="0">
                <a:solidFill>
                  <a:srgbClr val="FF0000"/>
                </a:solidFill>
              </a:rPr>
              <a:t>关系</a:t>
            </a:r>
            <a:r>
              <a:rPr lang="zh-CN" altLang="en-US" dirty="0" smtClean="0">
                <a:solidFill>
                  <a:srgbClr val="FF0000"/>
                </a:solidFill>
              </a:rPr>
              <a:t>。</a:t>
            </a:r>
            <a:endParaRPr lang="en-US" altLang="zh-CN" dirty="0" smtClean="0">
              <a:solidFill>
                <a:srgbClr val="FF0000"/>
              </a:solidFill>
            </a:endParaRPr>
          </a:p>
          <a:p>
            <a:r>
              <a:rPr lang="zh-CN" altLang="zh-CN" dirty="0"/>
              <a:t>但接收方应用程序收到的字节流必须和发送方应用程序发出的</a:t>
            </a:r>
            <a:r>
              <a:rPr lang="zh-CN" altLang="zh-CN" dirty="0">
                <a:solidFill>
                  <a:srgbClr val="FF0000"/>
                </a:solidFill>
              </a:rPr>
              <a:t>字节流完全一样。</a:t>
            </a:r>
            <a:endParaRPr lang="zh-CN" altLang="en-US" dirty="0">
              <a:solidFill>
                <a:srgbClr val="FF0000"/>
              </a:solidFill>
            </a:endParaRPr>
          </a:p>
        </p:txBody>
      </p:sp>
    </p:spTree>
    <p:extLst>
      <p:ext uri="{BB962C8B-B14F-4D97-AF65-F5344CB8AC3E}">
        <p14:creationId xmlns:p14="http://schemas.microsoft.com/office/powerpoint/2010/main" xmlns="" val="23390826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sp>
        <p:nvSpPr>
          <p:cNvPr id="221231" name="AutoShape 47"/>
          <p:cNvSpPr>
            <a:spLocks noChangeArrowheads="1"/>
          </p:cNvSpPr>
          <p:nvPr/>
        </p:nvSpPr>
        <p:spPr bwMode="auto">
          <a:xfrm>
            <a:off x="7087263" y="5034882"/>
            <a:ext cx="283765" cy="130175"/>
          </a:xfrm>
          <a:prstGeom prst="rightArrow">
            <a:avLst>
              <a:gd name="adj1" fmla="val 50000"/>
              <a:gd name="adj2" fmla="val 50305"/>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91" name="Rectangle 107"/>
          <p:cNvSpPr>
            <a:spLocks noChangeArrowheads="1"/>
          </p:cNvSpPr>
          <p:nvPr/>
        </p:nvSpPr>
        <p:spPr bwMode="auto">
          <a:xfrm>
            <a:off x="3440832" y="1623118"/>
            <a:ext cx="3679495" cy="869778"/>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221264" name="Group 80"/>
          <p:cNvGrpSpPr>
            <a:grpSpLocks/>
          </p:cNvGrpSpPr>
          <p:nvPr/>
        </p:nvGrpSpPr>
        <p:grpSpPr bwMode="auto">
          <a:xfrm>
            <a:off x="6201569" y="4945982"/>
            <a:ext cx="937287" cy="287337"/>
            <a:chOff x="2925" y="1570"/>
            <a:chExt cx="545" cy="181"/>
          </a:xfrm>
        </p:grpSpPr>
        <p:grpSp>
          <p:nvGrpSpPr>
            <p:cNvPr id="221265" name="Group 81"/>
            <p:cNvGrpSpPr>
              <a:grpSpLocks/>
            </p:cNvGrpSpPr>
            <p:nvPr/>
          </p:nvGrpSpPr>
          <p:grpSpPr bwMode="auto">
            <a:xfrm>
              <a:off x="3061" y="1570"/>
              <a:ext cx="272" cy="181"/>
              <a:chOff x="3061" y="1842"/>
              <a:chExt cx="272" cy="181"/>
            </a:xfrm>
          </p:grpSpPr>
          <p:sp>
            <p:nvSpPr>
              <p:cNvPr id="221266" name="Rectangle 82"/>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7</a:t>
                </a:r>
              </a:p>
            </p:txBody>
          </p:sp>
          <p:sp>
            <p:nvSpPr>
              <p:cNvPr id="221267" name="Rectangle 83"/>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6</a:t>
                </a:r>
              </a:p>
            </p:txBody>
          </p:sp>
        </p:grpSp>
        <p:sp>
          <p:nvSpPr>
            <p:cNvPr id="221268" name="Rectangle 84"/>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8</a:t>
              </a:r>
            </a:p>
          </p:txBody>
        </p:sp>
        <p:sp>
          <p:nvSpPr>
            <p:cNvPr id="221269" name="Rectangle 85"/>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grpSp>
      <p:sp>
        <p:nvSpPr>
          <p:cNvPr id="221246" name="Text Box 62"/>
          <p:cNvSpPr txBox="1">
            <a:spLocks noChangeArrowheads="1"/>
          </p:cNvSpPr>
          <p:nvPr/>
        </p:nvSpPr>
        <p:spPr bwMode="auto">
          <a:xfrm>
            <a:off x="7869766" y="1559843"/>
            <a:ext cx="776175"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000099"/>
                </a:solidFill>
                <a:latin typeface="+mn-lt"/>
                <a:ea typeface="黑体" pitchFamily="2" charset="-122"/>
                <a:sym typeface="Wingdings" pitchFamily="2" charset="2"/>
              </a:rPr>
              <a:t></a:t>
            </a:r>
            <a:endParaRPr kumimoji="1" lang="en-US" altLang="zh-CN" sz="6600" b="1">
              <a:solidFill>
                <a:srgbClr val="000099"/>
              </a:solidFill>
              <a:latin typeface="+mn-lt"/>
              <a:ea typeface="黑体" pitchFamily="2" charset="-122"/>
            </a:endParaRPr>
          </a:p>
        </p:txBody>
      </p:sp>
      <p:sp>
        <p:nvSpPr>
          <p:cNvPr id="221228" name="Freeform 44"/>
          <p:cNvSpPr>
            <a:spLocks/>
          </p:cNvSpPr>
          <p:nvPr/>
        </p:nvSpPr>
        <p:spPr bwMode="auto">
          <a:xfrm>
            <a:off x="7842250" y="4585618"/>
            <a:ext cx="386954" cy="889000"/>
          </a:xfrm>
          <a:custGeom>
            <a:avLst/>
            <a:gdLst>
              <a:gd name="T0" fmla="*/ 0 w 225"/>
              <a:gd name="T1" fmla="*/ 590 h 590"/>
              <a:gd name="T2" fmla="*/ 225 w 225"/>
              <a:gd name="T3" fmla="*/ 590 h 590"/>
              <a:gd name="T4" fmla="*/ 225 w 225"/>
              <a:gd name="T5" fmla="*/ 0 h 590"/>
            </a:gdLst>
            <a:ahLst/>
            <a:cxnLst>
              <a:cxn ang="0">
                <a:pos x="T0" y="T1"/>
              </a:cxn>
              <a:cxn ang="0">
                <a:pos x="T2" y="T3"/>
              </a:cxn>
              <a:cxn ang="0">
                <a:pos x="T4" y="T5"/>
              </a:cxn>
            </a:cxnLst>
            <a:rect l="0" t="0" r="r" b="b"/>
            <a:pathLst>
              <a:path w="225" h="590">
                <a:moveTo>
                  <a:pt x="0" y="590"/>
                </a:moveTo>
                <a:lnTo>
                  <a:pt x="225" y="590"/>
                </a:lnTo>
                <a:lnTo>
                  <a:pt x="225" y="0"/>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29" name="Text Box 45"/>
          <p:cNvSpPr txBox="1">
            <a:spLocks noChangeArrowheads="1"/>
          </p:cNvSpPr>
          <p:nvPr/>
        </p:nvSpPr>
        <p:spPr bwMode="auto">
          <a:xfrm>
            <a:off x="1081750" y="1559843"/>
            <a:ext cx="776175"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000099"/>
                </a:solidFill>
                <a:latin typeface="+mn-lt"/>
                <a:ea typeface="黑体" pitchFamily="2" charset="-122"/>
                <a:sym typeface="Wingdings" pitchFamily="2" charset="2"/>
              </a:rPr>
              <a:t></a:t>
            </a:r>
            <a:endParaRPr kumimoji="1" lang="en-US" altLang="zh-CN" sz="6600" b="1">
              <a:solidFill>
                <a:srgbClr val="000099"/>
              </a:solidFill>
              <a:latin typeface="+mn-lt"/>
              <a:ea typeface="黑体" pitchFamily="2" charset="-122"/>
            </a:endParaRPr>
          </a:p>
        </p:txBody>
      </p:sp>
      <p:sp>
        <p:nvSpPr>
          <p:cNvPr id="221230" name="AutoShape 46"/>
          <p:cNvSpPr>
            <a:spLocks noChangeArrowheads="1"/>
          </p:cNvSpPr>
          <p:nvPr/>
        </p:nvSpPr>
        <p:spPr bwMode="auto">
          <a:xfrm>
            <a:off x="4913446" y="5036469"/>
            <a:ext cx="285485" cy="130175"/>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32" name="AutoShape 48"/>
          <p:cNvSpPr>
            <a:spLocks noChangeArrowheads="1"/>
          </p:cNvSpPr>
          <p:nvPr/>
        </p:nvSpPr>
        <p:spPr bwMode="auto">
          <a:xfrm>
            <a:off x="2951163" y="5034882"/>
            <a:ext cx="285485" cy="130175"/>
          </a:xfrm>
          <a:prstGeom prst="rightArrow">
            <a:avLst>
              <a:gd name="adj1" fmla="val 50000"/>
              <a:gd name="adj2" fmla="val 50610"/>
            </a:avLst>
          </a:prstGeom>
          <a:solidFill>
            <a:srgbClr val="C00000"/>
          </a:solidFill>
          <a:ln w="9525">
            <a:solidFill>
              <a:srgbClr val="C00000"/>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221233" name="Line 49"/>
          <p:cNvSpPr>
            <a:spLocks noChangeShapeType="1"/>
          </p:cNvSpPr>
          <p:nvPr/>
        </p:nvSpPr>
        <p:spPr bwMode="auto">
          <a:xfrm>
            <a:off x="1442906" y="2426618"/>
            <a:ext cx="3440" cy="1487488"/>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34" name="Text Box 50"/>
          <p:cNvSpPr txBox="1">
            <a:spLocks noChangeArrowheads="1"/>
          </p:cNvSpPr>
          <p:nvPr/>
        </p:nvSpPr>
        <p:spPr bwMode="auto">
          <a:xfrm>
            <a:off x="5512487" y="4561806"/>
            <a:ext cx="193193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发送 </a:t>
            </a:r>
            <a:r>
              <a:rPr kumimoji="1" lang="en-US" altLang="zh-CN" sz="1800" b="1">
                <a:solidFill>
                  <a:srgbClr val="000099"/>
                </a:solidFill>
                <a:latin typeface="+mn-lt"/>
                <a:ea typeface="黑体" pitchFamily="2" charset="-122"/>
              </a:rPr>
              <a:t>TCP </a:t>
            </a:r>
            <a:r>
              <a:rPr kumimoji="1" lang="zh-CN" altLang="en-US" sz="1800" b="1">
                <a:solidFill>
                  <a:srgbClr val="000099"/>
                </a:solidFill>
                <a:latin typeface="+mn-lt"/>
                <a:ea typeface="黑体" pitchFamily="2" charset="-122"/>
              </a:rPr>
              <a:t>报文段</a:t>
            </a:r>
          </a:p>
        </p:txBody>
      </p:sp>
      <p:sp>
        <p:nvSpPr>
          <p:cNvPr id="221235" name="Rectangle 51"/>
          <p:cNvSpPr>
            <a:spLocks noChangeArrowheads="1"/>
          </p:cNvSpPr>
          <p:nvPr/>
        </p:nvSpPr>
        <p:spPr bwMode="auto">
          <a:xfrm>
            <a:off x="550333" y="3902994"/>
            <a:ext cx="180234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solidFill>
                <a:srgbClr val="000099"/>
              </a:solidFill>
              <a:latin typeface="+mn-lt"/>
              <a:ea typeface="黑体" pitchFamily="2" charset="-122"/>
            </a:endParaRPr>
          </a:p>
          <a:p>
            <a:pPr algn="ctr"/>
            <a:endParaRPr kumimoji="1" lang="en-US" altLang="zh-CN" sz="900" b="1">
              <a:solidFill>
                <a:srgbClr val="000099"/>
              </a:solidFill>
              <a:latin typeface="+mn-lt"/>
              <a:ea typeface="黑体" pitchFamily="2" charset="-122"/>
            </a:endParaRPr>
          </a:p>
          <a:p>
            <a:pPr algn="ctr"/>
            <a:endParaRPr kumimoji="1" lang="en-US" altLang="zh-CN" sz="1800" b="1">
              <a:solidFill>
                <a:srgbClr val="000099"/>
              </a:solidFill>
              <a:latin typeface="+mn-lt"/>
              <a:ea typeface="黑体" pitchFamily="2" charset="-122"/>
            </a:endParaRPr>
          </a:p>
        </p:txBody>
      </p:sp>
      <p:sp>
        <p:nvSpPr>
          <p:cNvPr id="221236" name="Line 52"/>
          <p:cNvSpPr>
            <a:spLocks noChangeShapeType="1"/>
          </p:cNvSpPr>
          <p:nvPr/>
        </p:nvSpPr>
        <p:spPr bwMode="auto">
          <a:xfrm flipV="1">
            <a:off x="8258440" y="2426619"/>
            <a:ext cx="0" cy="1476375"/>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37" name="Rectangle 53"/>
          <p:cNvSpPr>
            <a:spLocks noChangeArrowheads="1"/>
          </p:cNvSpPr>
          <p:nvPr/>
        </p:nvSpPr>
        <p:spPr bwMode="auto">
          <a:xfrm>
            <a:off x="7357270" y="3902994"/>
            <a:ext cx="180062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pPr algn="ctr"/>
            <a:endParaRPr kumimoji="1" lang="en-US" altLang="zh-CN" sz="1800" b="1">
              <a:solidFill>
                <a:srgbClr val="000099"/>
              </a:solidFill>
              <a:latin typeface="+mn-lt"/>
              <a:ea typeface="黑体" pitchFamily="2" charset="-122"/>
            </a:endParaRPr>
          </a:p>
          <a:p>
            <a:pPr algn="ctr"/>
            <a:endParaRPr kumimoji="1" lang="en-US" altLang="zh-CN" sz="900" b="1">
              <a:solidFill>
                <a:srgbClr val="000099"/>
              </a:solidFill>
              <a:latin typeface="+mn-lt"/>
              <a:ea typeface="黑体" pitchFamily="2" charset="-122"/>
            </a:endParaRPr>
          </a:p>
          <a:p>
            <a:pPr algn="ctr"/>
            <a:endParaRPr kumimoji="1" lang="en-US" altLang="zh-CN" sz="1800" b="1">
              <a:solidFill>
                <a:srgbClr val="000099"/>
              </a:solidFill>
              <a:latin typeface="+mn-lt"/>
              <a:ea typeface="黑体" pitchFamily="2" charset="-122"/>
            </a:endParaRPr>
          </a:p>
        </p:txBody>
      </p:sp>
      <p:sp>
        <p:nvSpPr>
          <p:cNvPr id="221238" name="Text Box 54"/>
          <p:cNvSpPr txBox="1">
            <a:spLocks noChangeArrowheads="1"/>
          </p:cNvSpPr>
          <p:nvPr/>
        </p:nvSpPr>
        <p:spPr bwMode="auto">
          <a:xfrm>
            <a:off x="887187" y="1340768"/>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000099"/>
                </a:solidFill>
                <a:latin typeface="+mn-lt"/>
                <a:ea typeface="黑体" pitchFamily="2" charset="-122"/>
              </a:rPr>
              <a:t>发送方</a:t>
            </a:r>
          </a:p>
        </p:txBody>
      </p:sp>
      <p:sp>
        <p:nvSpPr>
          <p:cNvPr id="221239" name="Text Box 55"/>
          <p:cNvSpPr txBox="1">
            <a:spLocks noChangeArrowheads="1"/>
          </p:cNvSpPr>
          <p:nvPr/>
        </p:nvSpPr>
        <p:spPr bwMode="auto">
          <a:xfrm>
            <a:off x="7687244" y="1340768"/>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000099"/>
                </a:solidFill>
                <a:latin typeface="+mn-lt"/>
                <a:ea typeface="黑体" pitchFamily="2" charset="-122"/>
              </a:rPr>
              <a:t>接收方</a:t>
            </a:r>
          </a:p>
        </p:txBody>
      </p:sp>
      <p:sp>
        <p:nvSpPr>
          <p:cNvPr id="221240" name="AutoShape 56"/>
          <p:cNvSpPr>
            <a:spLocks noChangeArrowheads="1"/>
          </p:cNvSpPr>
          <p:nvPr/>
        </p:nvSpPr>
        <p:spPr bwMode="auto">
          <a:xfrm>
            <a:off x="2221971" y="3145756"/>
            <a:ext cx="1307042" cy="609600"/>
          </a:xfrm>
          <a:prstGeom prst="wedgeRoundRectCallout">
            <a:avLst>
              <a:gd name="adj1" fmla="val -85792"/>
              <a:gd name="adj2" fmla="val 120833"/>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41" name="Text Box 57"/>
          <p:cNvSpPr txBox="1">
            <a:spLocks noChangeArrowheads="1"/>
          </p:cNvSpPr>
          <p:nvPr/>
        </p:nvSpPr>
        <p:spPr bwMode="auto">
          <a:xfrm>
            <a:off x="2228436" y="3128293"/>
            <a:ext cx="1338828"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把字节写入</a:t>
            </a:r>
          </a:p>
          <a:p>
            <a:pPr algn="ctr"/>
            <a:r>
              <a:rPr kumimoji="1" lang="zh-CN" altLang="en-US" sz="1800" b="1" dirty="0">
                <a:solidFill>
                  <a:srgbClr val="C00000"/>
                </a:solidFill>
                <a:latin typeface="+mn-lt"/>
                <a:ea typeface="黑体" pitchFamily="2" charset="-122"/>
              </a:rPr>
              <a:t>发送缓存</a:t>
            </a:r>
          </a:p>
        </p:txBody>
      </p:sp>
      <p:sp>
        <p:nvSpPr>
          <p:cNvPr id="221242" name="AutoShape 58"/>
          <p:cNvSpPr>
            <a:spLocks noChangeArrowheads="1"/>
          </p:cNvSpPr>
          <p:nvPr/>
        </p:nvSpPr>
        <p:spPr bwMode="auto">
          <a:xfrm>
            <a:off x="6669352" y="2858418"/>
            <a:ext cx="1279525" cy="609600"/>
          </a:xfrm>
          <a:prstGeom prst="wedgeRoundRectCallout">
            <a:avLst>
              <a:gd name="adj1" fmla="val 80912"/>
              <a:gd name="adj2" fmla="val 178384"/>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43" name="Text Box 59"/>
          <p:cNvSpPr txBox="1">
            <a:spLocks noChangeArrowheads="1"/>
          </p:cNvSpPr>
          <p:nvPr/>
        </p:nvSpPr>
        <p:spPr bwMode="auto">
          <a:xfrm>
            <a:off x="6641421" y="2858418"/>
            <a:ext cx="1338828"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从</a:t>
            </a:r>
            <a:r>
              <a:rPr kumimoji="1" lang="zh-CN" altLang="en-US" sz="1800" b="1" dirty="0">
                <a:solidFill>
                  <a:srgbClr val="C00000"/>
                </a:solidFill>
                <a:latin typeface="+mn-lt"/>
                <a:ea typeface="黑体" pitchFamily="2" charset="-122"/>
              </a:rPr>
              <a:t>接收缓存</a:t>
            </a:r>
          </a:p>
          <a:p>
            <a:pPr algn="ctr"/>
            <a:r>
              <a:rPr kumimoji="1" lang="zh-CN" altLang="en-US" sz="1800" b="1" dirty="0">
                <a:solidFill>
                  <a:srgbClr val="000099"/>
                </a:solidFill>
                <a:latin typeface="+mn-lt"/>
                <a:ea typeface="黑体" pitchFamily="2" charset="-122"/>
              </a:rPr>
              <a:t>读取字节</a:t>
            </a:r>
          </a:p>
        </p:txBody>
      </p:sp>
      <p:sp>
        <p:nvSpPr>
          <p:cNvPr id="221244" name="Text Box 60"/>
          <p:cNvSpPr txBox="1">
            <a:spLocks noChangeArrowheads="1"/>
          </p:cNvSpPr>
          <p:nvPr/>
        </p:nvSpPr>
        <p:spPr bwMode="auto">
          <a:xfrm>
            <a:off x="1676797" y="1940844"/>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应用进程</a:t>
            </a:r>
          </a:p>
        </p:txBody>
      </p:sp>
      <p:sp>
        <p:nvSpPr>
          <p:cNvPr id="221245" name="Text Box 61"/>
          <p:cNvSpPr txBox="1">
            <a:spLocks noChangeArrowheads="1"/>
          </p:cNvSpPr>
          <p:nvPr/>
        </p:nvSpPr>
        <p:spPr bwMode="auto">
          <a:xfrm>
            <a:off x="8488891" y="1885282"/>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应用进程</a:t>
            </a:r>
          </a:p>
        </p:txBody>
      </p:sp>
      <p:grpSp>
        <p:nvGrpSpPr>
          <p:cNvPr id="221247" name="Group 63"/>
          <p:cNvGrpSpPr>
            <a:grpSpLocks/>
          </p:cNvGrpSpPr>
          <p:nvPr/>
        </p:nvGrpSpPr>
        <p:grpSpPr bwMode="auto">
          <a:xfrm>
            <a:off x="8414941" y="2571081"/>
            <a:ext cx="233892" cy="1150937"/>
            <a:chOff x="3107" y="210"/>
            <a:chExt cx="136" cy="725"/>
          </a:xfrm>
        </p:grpSpPr>
        <p:sp>
          <p:nvSpPr>
            <p:cNvPr id="221248" name="Rectangle 64"/>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a:t>
              </a:r>
            </a:p>
          </p:txBody>
        </p:sp>
        <p:sp>
          <p:nvSpPr>
            <p:cNvPr id="221249" name="Rectangle 65"/>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a:t>
              </a:r>
            </a:p>
          </p:txBody>
        </p:sp>
        <p:sp>
          <p:nvSpPr>
            <p:cNvPr id="221250" name="Rectangle 66"/>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3</a:t>
              </a:r>
            </a:p>
          </p:txBody>
        </p:sp>
        <p:sp>
          <p:nvSpPr>
            <p:cNvPr id="221251" name="Rectangle 67"/>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0</a:t>
              </a:r>
            </a:p>
          </p:txBody>
        </p:sp>
      </p:grpSp>
      <p:sp>
        <p:nvSpPr>
          <p:cNvPr id="221252" name="Rectangle 68"/>
          <p:cNvSpPr>
            <a:spLocks noChangeArrowheads="1"/>
          </p:cNvSpPr>
          <p:nvPr/>
        </p:nvSpPr>
        <p:spPr bwMode="auto">
          <a:xfrm>
            <a:off x="818621"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18</a:t>
            </a:r>
          </a:p>
        </p:txBody>
      </p:sp>
      <p:sp>
        <p:nvSpPr>
          <p:cNvPr id="221253" name="Rectangle 69"/>
          <p:cNvSpPr>
            <a:spLocks noChangeArrowheads="1"/>
          </p:cNvSpPr>
          <p:nvPr/>
        </p:nvSpPr>
        <p:spPr bwMode="auto">
          <a:xfrm>
            <a:off x="1052512"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17</a:t>
            </a:r>
          </a:p>
        </p:txBody>
      </p:sp>
      <p:sp>
        <p:nvSpPr>
          <p:cNvPr id="221254" name="Rectangle 70"/>
          <p:cNvSpPr>
            <a:spLocks noChangeArrowheads="1"/>
          </p:cNvSpPr>
          <p:nvPr/>
        </p:nvSpPr>
        <p:spPr bwMode="auto">
          <a:xfrm>
            <a:off x="1286404"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16</a:t>
            </a:r>
          </a:p>
        </p:txBody>
      </p:sp>
      <p:sp>
        <p:nvSpPr>
          <p:cNvPr id="221255" name="Rectangle 71"/>
          <p:cNvSpPr>
            <a:spLocks noChangeArrowheads="1"/>
          </p:cNvSpPr>
          <p:nvPr/>
        </p:nvSpPr>
        <p:spPr bwMode="auto">
          <a:xfrm>
            <a:off x="1520296" y="4226843"/>
            <a:ext cx="233892" cy="287338"/>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15</a:t>
            </a:r>
          </a:p>
        </p:txBody>
      </p:sp>
      <p:sp>
        <p:nvSpPr>
          <p:cNvPr id="221256" name="Rectangle 72"/>
          <p:cNvSpPr>
            <a:spLocks noChangeArrowheads="1"/>
          </p:cNvSpPr>
          <p:nvPr/>
        </p:nvSpPr>
        <p:spPr bwMode="auto">
          <a:xfrm>
            <a:off x="1754187" y="4226843"/>
            <a:ext cx="233892" cy="287338"/>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14</a:t>
            </a:r>
          </a:p>
        </p:txBody>
      </p:sp>
      <p:grpSp>
        <p:nvGrpSpPr>
          <p:cNvPr id="221257" name="Group 73"/>
          <p:cNvGrpSpPr>
            <a:grpSpLocks/>
          </p:cNvGrpSpPr>
          <p:nvPr/>
        </p:nvGrpSpPr>
        <p:grpSpPr bwMode="auto">
          <a:xfrm>
            <a:off x="1597687" y="2642518"/>
            <a:ext cx="233892" cy="863600"/>
            <a:chOff x="1429" y="164"/>
            <a:chExt cx="136" cy="544"/>
          </a:xfrm>
        </p:grpSpPr>
        <p:sp>
          <p:nvSpPr>
            <p:cNvPr id="221258" name="Rectangle 74"/>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19</a:t>
              </a:r>
            </a:p>
          </p:txBody>
        </p:sp>
        <p:sp>
          <p:nvSpPr>
            <p:cNvPr id="221259" name="Rectangle 75"/>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20</a:t>
              </a:r>
            </a:p>
          </p:txBody>
        </p:sp>
        <p:sp>
          <p:nvSpPr>
            <p:cNvPr id="221260" name="Rectangle 76"/>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21</a:t>
              </a:r>
            </a:p>
          </p:txBody>
        </p:sp>
      </p:grpSp>
      <p:grpSp>
        <p:nvGrpSpPr>
          <p:cNvPr id="221261" name="Group 77"/>
          <p:cNvGrpSpPr>
            <a:grpSpLocks/>
          </p:cNvGrpSpPr>
          <p:nvPr/>
        </p:nvGrpSpPr>
        <p:grpSpPr bwMode="auto">
          <a:xfrm>
            <a:off x="8026268" y="4225257"/>
            <a:ext cx="467783" cy="287337"/>
            <a:chOff x="2789" y="1842"/>
            <a:chExt cx="272" cy="181"/>
          </a:xfrm>
        </p:grpSpPr>
        <p:sp>
          <p:nvSpPr>
            <p:cNvPr id="221262" name="Rectangle 78"/>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4</a:t>
              </a:r>
            </a:p>
          </p:txBody>
        </p:sp>
        <p:sp>
          <p:nvSpPr>
            <p:cNvPr id="221263" name="Rectangle 79"/>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5</a:t>
              </a:r>
            </a:p>
          </p:txBody>
        </p:sp>
      </p:grpSp>
      <p:grpSp>
        <p:nvGrpSpPr>
          <p:cNvPr id="221270" name="Group 86"/>
          <p:cNvGrpSpPr>
            <a:grpSpLocks/>
          </p:cNvGrpSpPr>
          <p:nvPr/>
        </p:nvGrpSpPr>
        <p:grpSpPr bwMode="auto">
          <a:xfrm>
            <a:off x="2067189" y="4945982"/>
            <a:ext cx="935567" cy="287337"/>
            <a:chOff x="2200" y="1298"/>
            <a:chExt cx="544" cy="181"/>
          </a:xfrm>
        </p:grpSpPr>
        <p:sp>
          <p:nvSpPr>
            <p:cNvPr id="221271" name="Rectangle 87"/>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13</a:t>
              </a:r>
            </a:p>
          </p:txBody>
        </p:sp>
        <p:sp>
          <p:nvSpPr>
            <p:cNvPr id="221272" name="Rectangle 88"/>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12</a:t>
              </a:r>
            </a:p>
          </p:txBody>
        </p:sp>
        <p:sp>
          <p:nvSpPr>
            <p:cNvPr id="221273" name="Rectangle 89"/>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11</a:t>
              </a:r>
            </a:p>
          </p:txBody>
        </p:sp>
        <p:sp>
          <p:nvSpPr>
            <p:cNvPr id="221274" name="Rectangle 90"/>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grpSp>
      <p:grpSp>
        <p:nvGrpSpPr>
          <p:cNvPr id="221275" name="Group 91"/>
          <p:cNvGrpSpPr>
            <a:grpSpLocks/>
          </p:cNvGrpSpPr>
          <p:nvPr/>
        </p:nvGrpSpPr>
        <p:grpSpPr bwMode="auto">
          <a:xfrm>
            <a:off x="4251325" y="4947568"/>
            <a:ext cx="467783" cy="287338"/>
            <a:chOff x="2290" y="482"/>
            <a:chExt cx="272" cy="181"/>
          </a:xfrm>
        </p:grpSpPr>
        <p:sp>
          <p:nvSpPr>
            <p:cNvPr id="221276" name="Rectangle 92"/>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10</a:t>
              </a:r>
            </a:p>
          </p:txBody>
        </p:sp>
        <p:sp>
          <p:nvSpPr>
            <p:cNvPr id="221277" name="Rectangle 93"/>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9</a:t>
              </a:r>
            </a:p>
          </p:txBody>
        </p:sp>
      </p:grpSp>
      <p:sp>
        <p:nvSpPr>
          <p:cNvPr id="221278" name="Rectangle 94"/>
          <p:cNvSpPr>
            <a:spLocks noChangeArrowheads="1"/>
          </p:cNvSpPr>
          <p:nvPr/>
        </p:nvSpPr>
        <p:spPr bwMode="auto">
          <a:xfrm>
            <a:off x="4719108" y="4947568"/>
            <a:ext cx="233892" cy="2873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sp>
        <p:nvSpPr>
          <p:cNvPr id="221279" name="AutoShape 95"/>
          <p:cNvSpPr>
            <a:spLocks noChangeArrowheads="1"/>
          </p:cNvSpPr>
          <p:nvPr/>
        </p:nvSpPr>
        <p:spPr bwMode="auto">
          <a:xfrm>
            <a:off x="3470540" y="3866481"/>
            <a:ext cx="2029354" cy="609600"/>
          </a:xfrm>
          <a:prstGeom prst="wedgeRoundRectCallout">
            <a:avLst>
              <a:gd name="adj1" fmla="val -73306"/>
              <a:gd name="adj2" fmla="val 126301"/>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b="1">
              <a:solidFill>
                <a:srgbClr val="000099"/>
              </a:solidFill>
              <a:latin typeface="+mn-lt"/>
              <a:ea typeface="黑体" pitchFamily="2" charset="-122"/>
            </a:endParaRPr>
          </a:p>
        </p:txBody>
      </p:sp>
      <p:sp>
        <p:nvSpPr>
          <p:cNvPr id="221280" name="Text Box 96"/>
          <p:cNvSpPr txBox="1">
            <a:spLocks noChangeArrowheads="1"/>
          </p:cNvSpPr>
          <p:nvPr/>
        </p:nvSpPr>
        <p:spPr bwMode="auto">
          <a:xfrm>
            <a:off x="3471094" y="3847431"/>
            <a:ext cx="193193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800" b="1" dirty="0">
                <a:solidFill>
                  <a:srgbClr val="000099"/>
                </a:solidFill>
                <a:latin typeface="+mn-lt"/>
                <a:ea typeface="黑体" pitchFamily="2" charset="-122"/>
              </a:rPr>
              <a:t>加上 </a:t>
            </a:r>
            <a:r>
              <a:rPr kumimoji="1" lang="en-US" altLang="zh-CN" sz="1800" b="1" dirty="0">
                <a:solidFill>
                  <a:srgbClr val="000099"/>
                </a:solidFill>
                <a:latin typeface="+mn-lt"/>
                <a:ea typeface="黑体" pitchFamily="2" charset="-122"/>
              </a:rPr>
              <a:t>TCP </a:t>
            </a:r>
            <a:r>
              <a:rPr kumimoji="1" lang="zh-CN" altLang="en-US" sz="1800" b="1" dirty="0">
                <a:solidFill>
                  <a:srgbClr val="000099"/>
                </a:solidFill>
                <a:latin typeface="+mn-lt"/>
                <a:ea typeface="黑体" pitchFamily="2" charset="-122"/>
              </a:rPr>
              <a:t>首部</a:t>
            </a:r>
          </a:p>
          <a:p>
            <a:pPr algn="ctr"/>
            <a:r>
              <a:rPr kumimoji="1" lang="zh-CN" altLang="en-US" sz="1800" b="1" dirty="0">
                <a:solidFill>
                  <a:srgbClr val="000099"/>
                </a:solidFill>
                <a:latin typeface="+mn-lt"/>
                <a:ea typeface="黑体" pitchFamily="2" charset="-122"/>
              </a:rPr>
              <a:t>构成 </a:t>
            </a:r>
            <a:r>
              <a:rPr kumimoji="1" lang="en-US" altLang="zh-CN" sz="1800" b="1" dirty="0">
                <a:solidFill>
                  <a:srgbClr val="C00000"/>
                </a:solidFill>
                <a:latin typeface="+mn-lt"/>
                <a:ea typeface="黑体" pitchFamily="2" charset="-122"/>
              </a:rPr>
              <a:t>TCP </a:t>
            </a:r>
            <a:r>
              <a:rPr kumimoji="1" lang="zh-CN" altLang="en-US" sz="1800" b="1" dirty="0">
                <a:solidFill>
                  <a:srgbClr val="C00000"/>
                </a:solidFill>
                <a:latin typeface="+mn-lt"/>
                <a:ea typeface="黑体" pitchFamily="2" charset="-122"/>
              </a:rPr>
              <a:t>报文段</a:t>
            </a:r>
          </a:p>
        </p:txBody>
      </p:sp>
      <p:sp>
        <p:nvSpPr>
          <p:cNvPr id="221281" name="Line 97"/>
          <p:cNvSpPr>
            <a:spLocks noChangeShapeType="1"/>
          </p:cNvSpPr>
          <p:nvPr/>
        </p:nvSpPr>
        <p:spPr bwMode="auto">
          <a:xfrm>
            <a:off x="1979687" y="2798093"/>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82" name="Line 98"/>
          <p:cNvSpPr>
            <a:spLocks noChangeShapeType="1"/>
          </p:cNvSpPr>
          <p:nvPr/>
        </p:nvSpPr>
        <p:spPr bwMode="auto">
          <a:xfrm flipV="1">
            <a:off x="8769424" y="2858418"/>
            <a:ext cx="0" cy="576263"/>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1283" name="Text Box 99"/>
          <p:cNvSpPr txBox="1">
            <a:spLocks noChangeArrowheads="1"/>
          </p:cNvSpPr>
          <p:nvPr/>
        </p:nvSpPr>
        <p:spPr bwMode="auto">
          <a:xfrm>
            <a:off x="517812" y="3833144"/>
            <a:ext cx="64633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黑体" pitchFamily="2" charset="-122"/>
              </a:rPr>
              <a:t>TCP</a:t>
            </a:r>
          </a:p>
        </p:txBody>
      </p:sp>
      <p:sp>
        <p:nvSpPr>
          <p:cNvPr id="221284" name="Text Box 100"/>
          <p:cNvSpPr txBox="1">
            <a:spLocks noChangeArrowheads="1"/>
          </p:cNvSpPr>
          <p:nvPr/>
        </p:nvSpPr>
        <p:spPr bwMode="auto">
          <a:xfrm>
            <a:off x="7323027" y="3842669"/>
            <a:ext cx="64633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黑体" pitchFamily="2" charset="-122"/>
              </a:rPr>
              <a:t>TCP</a:t>
            </a:r>
          </a:p>
        </p:txBody>
      </p:sp>
      <p:sp>
        <p:nvSpPr>
          <p:cNvPr id="221285" name="Text Box 101"/>
          <p:cNvSpPr txBox="1">
            <a:spLocks noChangeArrowheads="1"/>
          </p:cNvSpPr>
          <p:nvPr/>
        </p:nvSpPr>
        <p:spPr bwMode="auto">
          <a:xfrm>
            <a:off x="1910689" y="2542506"/>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字节流</a:t>
            </a:r>
          </a:p>
        </p:txBody>
      </p:sp>
      <p:sp>
        <p:nvSpPr>
          <p:cNvPr id="221286" name="Text Box 102"/>
          <p:cNvSpPr txBox="1">
            <a:spLocks noChangeArrowheads="1"/>
          </p:cNvSpPr>
          <p:nvPr/>
        </p:nvSpPr>
        <p:spPr bwMode="auto">
          <a:xfrm>
            <a:off x="8647112" y="2542506"/>
            <a:ext cx="87716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字节流</a:t>
            </a:r>
          </a:p>
        </p:txBody>
      </p:sp>
      <p:sp>
        <p:nvSpPr>
          <p:cNvPr id="221287" name="Rectangle 103"/>
          <p:cNvSpPr>
            <a:spLocks noChangeArrowheads="1"/>
          </p:cNvSpPr>
          <p:nvPr/>
        </p:nvSpPr>
        <p:spPr bwMode="auto">
          <a:xfrm>
            <a:off x="3595613" y="1701304"/>
            <a:ext cx="233892" cy="28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a:solidFill>
                  <a:srgbClr val="000099"/>
                </a:solidFill>
                <a:latin typeface="+mn-lt"/>
                <a:ea typeface="黑体" pitchFamily="2" charset="-122"/>
              </a:rPr>
              <a:t>H</a:t>
            </a:r>
          </a:p>
        </p:txBody>
      </p:sp>
      <p:sp>
        <p:nvSpPr>
          <p:cNvPr id="221288" name="Text Box 104"/>
          <p:cNvSpPr txBox="1">
            <a:spLocks noChangeArrowheads="1"/>
          </p:cNvSpPr>
          <p:nvPr/>
        </p:nvSpPr>
        <p:spPr bwMode="auto">
          <a:xfrm>
            <a:off x="3908615" y="1677491"/>
            <a:ext cx="29003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表示 </a:t>
            </a: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报文段的首部</a:t>
            </a:r>
          </a:p>
        </p:txBody>
      </p:sp>
      <p:sp>
        <p:nvSpPr>
          <p:cNvPr id="221289" name="Rectangle 105"/>
          <p:cNvSpPr>
            <a:spLocks noChangeArrowheads="1"/>
          </p:cNvSpPr>
          <p:nvPr/>
        </p:nvSpPr>
        <p:spPr bwMode="auto">
          <a:xfrm>
            <a:off x="3595613" y="2044591"/>
            <a:ext cx="233892" cy="287337"/>
          </a:xfrm>
          <a:prstGeom prst="rect">
            <a:avLst/>
          </a:prstGeom>
          <a:solidFill>
            <a:srgbClr val="66FFCC"/>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99"/>
                </a:solidFill>
                <a:latin typeface="+mn-lt"/>
                <a:ea typeface="黑体" pitchFamily="2" charset="-122"/>
              </a:rPr>
              <a:t>x</a:t>
            </a:r>
          </a:p>
        </p:txBody>
      </p:sp>
      <p:sp>
        <p:nvSpPr>
          <p:cNvPr id="221290" name="Text Box 106"/>
          <p:cNvSpPr txBox="1">
            <a:spLocks noChangeArrowheads="1"/>
          </p:cNvSpPr>
          <p:nvPr/>
        </p:nvSpPr>
        <p:spPr bwMode="auto">
          <a:xfrm>
            <a:off x="3908615" y="2020778"/>
            <a:ext cx="30492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表示序号为 </a:t>
            </a:r>
            <a:r>
              <a:rPr kumimoji="1" lang="en-US" altLang="zh-CN" sz="2000" b="1">
                <a:solidFill>
                  <a:srgbClr val="000099"/>
                </a:solidFill>
                <a:latin typeface="+mn-lt"/>
                <a:ea typeface="黑体" pitchFamily="2" charset="-122"/>
              </a:rPr>
              <a:t>x </a:t>
            </a:r>
            <a:r>
              <a:rPr kumimoji="1" lang="zh-CN" altLang="en-US" sz="2000" b="1">
                <a:solidFill>
                  <a:srgbClr val="000099"/>
                </a:solidFill>
                <a:latin typeface="+mn-lt"/>
                <a:ea typeface="黑体" pitchFamily="2" charset="-122"/>
              </a:rPr>
              <a:t>的数据字节</a:t>
            </a:r>
          </a:p>
        </p:txBody>
      </p:sp>
      <p:sp>
        <p:nvSpPr>
          <p:cNvPr id="221292" name="AutoShape 108"/>
          <p:cNvSpPr>
            <a:spLocks noChangeArrowheads="1"/>
          </p:cNvSpPr>
          <p:nvPr/>
        </p:nvSpPr>
        <p:spPr bwMode="auto">
          <a:xfrm rot="-5400000">
            <a:off x="4694568" y="2209462"/>
            <a:ext cx="360363" cy="6554126"/>
          </a:xfrm>
          <a:prstGeom prst="can">
            <a:avLst>
              <a:gd name="adj" fmla="val 28603"/>
            </a:avLst>
          </a:prstGeom>
          <a:gradFill rotWithShape="1">
            <a:gsLst>
              <a:gs pos="0">
                <a:srgbClr val="FFFF00">
                  <a:gamma/>
                  <a:shade val="57647"/>
                  <a:invGamma/>
                </a:srgbClr>
              </a:gs>
              <a:gs pos="50000">
                <a:srgbClr val="FFFF00"/>
              </a:gs>
              <a:gs pos="100000">
                <a:srgbClr val="FFFF00">
                  <a:gamma/>
                  <a:shade val="57647"/>
                  <a:invGamma/>
                </a:srgbClr>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21293" name="Text Box 109"/>
          <p:cNvSpPr txBox="1">
            <a:spLocks noChangeArrowheads="1"/>
          </p:cNvSpPr>
          <p:nvPr/>
        </p:nvSpPr>
        <p:spPr bwMode="auto">
          <a:xfrm>
            <a:off x="4109603" y="5282531"/>
            <a:ext cx="122245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en-US" altLang="zh-CN" sz="18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连接</a:t>
            </a:r>
            <a:endParaRPr kumimoji="1" lang="zh-CN" altLang="en-US" sz="1800" b="1" dirty="0">
              <a:solidFill>
                <a:srgbClr val="000099"/>
              </a:solidFill>
              <a:latin typeface="+mn-lt"/>
              <a:ea typeface="黑体" pitchFamily="2" charset="-122"/>
            </a:endParaRPr>
          </a:p>
        </p:txBody>
      </p:sp>
      <p:sp>
        <p:nvSpPr>
          <p:cNvPr id="221294" name="Freeform 110"/>
          <p:cNvSpPr>
            <a:spLocks/>
          </p:cNvSpPr>
          <p:nvPr/>
        </p:nvSpPr>
        <p:spPr bwMode="auto">
          <a:xfrm>
            <a:off x="1451505" y="4585619"/>
            <a:ext cx="216694" cy="892175"/>
          </a:xfrm>
          <a:custGeom>
            <a:avLst/>
            <a:gdLst>
              <a:gd name="T0" fmla="*/ 0 w 108"/>
              <a:gd name="T1" fmla="*/ 0 h 590"/>
              <a:gd name="T2" fmla="*/ 0 w 108"/>
              <a:gd name="T3" fmla="*/ 590 h 590"/>
              <a:gd name="T4" fmla="*/ 108 w 108"/>
              <a:gd name="T5" fmla="*/ 587 h 590"/>
            </a:gdLst>
            <a:ahLst/>
            <a:cxnLst>
              <a:cxn ang="0">
                <a:pos x="T0" y="T1"/>
              </a:cxn>
              <a:cxn ang="0">
                <a:pos x="T2" y="T3"/>
              </a:cxn>
              <a:cxn ang="0">
                <a:pos x="T4" y="T5"/>
              </a:cxn>
            </a:cxnLst>
            <a:rect l="0" t="0" r="r" b="b"/>
            <a:pathLst>
              <a:path w="108" h="590">
                <a:moveTo>
                  <a:pt x="0" y="0"/>
                </a:moveTo>
                <a:lnTo>
                  <a:pt x="0" y="590"/>
                </a:lnTo>
                <a:lnTo>
                  <a:pt x="108" y="587"/>
                </a:lnTo>
              </a:path>
            </a:pathLst>
          </a:custGeom>
          <a:noFill/>
          <a:ln w="571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xmlns="" val="6694918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sz="4000"/>
              <a:t>TCP </a:t>
            </a:r>
            <a:r>
              <a:rPr lang="zh-CN" altLang="en-US" sz="4000"/>
              <a:t>面向流的概念 </a:t>
            </a:r>
          </a:p>
        </p:txBody>
      </p:sp>
      <p:grpSp>
        <p:nvGrpSpPr>
          <p:cNvPr id="71" name="Group 3"/>
          <p:cNvGrpSpPr>
            <a:grpSpLocks/>
          </p:cNvGrpSpPr>
          <p:nvPr/>
        </p:nvGrpSpPr>
        <p:grpSpPr bwMode="auto">
          <a:xfrm>
            <a:off x="673546" y="1086531"/>
            <a:ext cx="8743950" cy="4268128"/>
            <a:chOff x="139" y="1169"/>
            <a:chExt cx="5508" cy="2665"/>
          </a:xfrm>
        </p:grpSpPr>
        <p:sp>
          <p:nvSpPr>
            <p:cNvPr id="72" name="Text Box 4"/>
            <p:cNvSpPr txBox="1">
              <a:spLocks noChangeArrowheads="1"/>
            </p:cNvSpPr>
            <p:nvPr/>
          </p:nvSpPr>
          <p:spPr bwMode="auto">
            <a:xfrm>
              <a:off x="503" y="1309"/>
              <a:ext cx="523" cy="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latin typeface="+mn-lt"/>
                  <a:ea typeface="黑体" pitchFamily="2" charset="-122"/>
                  <a:sym typeface="Wingdings" pitchFamily="2" charset="2"/>
                </a:rPr>
                <a:t></a:t>
              </a:r>
              <a:endParaRPr lang="en-US" altLang="zh-CN" sz="7200">
                <a:latin typeface="+mn-lt"/>
                <a:ea typeface="黑体" pitchFamily="2" charset="-122"/>
              </a:endParaRPr>
            </a:p>
          </p:txBody>
        </p:sp>
        <p:sp>
          <p:nvSpPr>
            <p:cNvPr id="73" name="AutoShape 5"/>
            <p:cNvSpPr>
              <a:spLocks noChangeArrowheads="1"/>
            </p:cNvSpPr>
            <p:nvPr/>
          </p:nvSpPr>
          <p:spPr bwMode="auto">
            <a:xfrm>
              <a:off x="1900"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4" name="AutoShape 6"/>
            <p:cNvSpPr>
              <a:spLocks noChangeArrowheads="1"/>
            </p:cNvSpPr>
            <p:nvPr/>
          </p:nvSpPr>
          <p:spPr bwMode="auto">
            <a:xfrm>
              <a:off x="4673" y="3539"/>
              <a:ext cx="194" cy="155"/>
            </a:xfrm>
            <a:prstGeom prst="rightArrow">
              <a:avLst>
                <a:gd name="adj1" fmla="val 50000"/>
                <a:gd name="adj2" fmla="val 31290"/>
              </a:avLst>
            </a:prstGeom>
            <a:solidFill>
              <a:srgbClr val="C00000"/>
            </a:solidFill>
            <a:ln w="9525">
              <a:solidFill>
                <a:srgbClr val="C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5" name="AutoShape 7"/>
            <p:cNvSpPr>
              <a:spLocks noChangeArrowheads="1"/>
            </p:cNvSpPr>
            <p:nvPr/>
          </p:nvSpPr>
          <p:spPr bwMode="auto">
            <a:xfrm>
              <a:off x="3116" y="3539"/>
              <a:ext cx="196" cy="155"/>
            </a:xfrm>
            <a:prstGeom prst="rightArrow">
              <a:avLst>
                <a:gd name="adj1" fmla="val 50000"/>
                <a:gd name="adj2" fmla="val 31613"/>
              </a:avLst>
            </a:prstGeom>
            <a:solidFill>
              <a:srgbClr val="C00000"/>
            </a:solidFill>
            <a:ln w="9525">
              <a:solidFill>
                <a:srgbClr val="C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76" name="Text Box 8"/>
            <p:cNvSpPr txBox="1">
              <a:spLocks noChangeArrowheads="1"/>
            </p:cNvSpPr>
            <p:nvPr/>
          </p:nvSpPr>
          <p:spPr bwMode="auto">
            <a:xfrm>
              <a:off x="255" y="2338"/>
              <a:ext cx="50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latin typeface="+mn-lt"/>
                  <a:ea typeface="黑体" pitchFamily="2" charset="-122"/>
                </a:rPr>
                <a:t>端口</a:t>
              </a:r>
            </a:p>
          </p:txBody>
        </p:sp>
        <p:sp>
          <p:nvSpPr>
            <p:cNvPr id="77" name="Line 9"/>
            <p:cNvSpPr>
              <a:spLocks noChangeShapeType="1"/>
            </p:cNvSpPr>
            <p:nvPr/>
          </p:nvSpPr>
          <p:spPr bwMode="auto">
            <a:xfrm>
              <a:off x="757" y="1883"/>
              <a:ext cx="5" cy="744"/>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78" name="Text Box 10"/>
            <p:cNvSpPr txBox="1">
              <a:spLocks noChangeArrowheads="1"/>
            </p:cNvSpPr>
            <p:nvPr/>
          </p:nvSpPr>
          <p:spPr bwMode="auto">
            <a:xfrm rot="5400000">
              <a:off x="826" y="2251"/>
              <a:ext cx="2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80" name="Rectangle 12"/>
            <p:cNvSpPr>
              <a:spLocks noChangeArrowheads="1"/>
            </p:cNvSpPr>
            <p:nvPr/>
          </p:nvSpPr>
          <p:spPr bwMode="auto">
            <a:xfrm>
              <a:off x="860" y="1993"/>
              <a:ext cx="411" cy="107"/>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1" name="Rectangle 13"/>
            <p:cNvSpPr>
              <a:spLocks noChangeArrowheads="1"/>
            </p:cNvSpPr>
            <p:nvPr/>
          </p:nvSpPr>
          <p:spPr bwMode="auto">
            <a:xfrm>
              <a:off x="860" y="2154"/>
              <a:ext cx="102"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2" name="Rectangle 14"/>
            <p:cNvSpPr>
              <a:spLocks noChangeArrowheads="1"/>
            </p:cNvSpPr>
            <p:nvPr/>
          </p:nvSpPr>
          <p:spPr bwMode="auto">
            <a:xfrm>
              <a:off x="860" y="2479"/>
              <a:ext cx="257" cy="110"/>
            </a:xfrm>
            <a:prstGeom prst="rect">
              <a:avLst/>
            </a:prstGeom>
            <a:solidFill>
              <a:srgbClr val="CC00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3" name="Rectangle 15"/>
            <p:cNvSpPr>
              <a:spLocks noChangeArrowheads="1"/>
            </p:cNvSpPr>
            <p:nvPr/>
          </p:nvSpPr>
          <p:spPr bwMode="auto">
            <a:xfrm>
              <a:off x="139" y="2696"/>
              <a:ext cx="1236"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800" b="1">
                  <a:latin typeface="+mn-lt"/>
                  <a:ea typeface="黑体" pitchFamily="2" charset="-122"/>
                </a:rPr>
                <a:t>TCP</a:t>
              </a:r>
            </a:p>
            <a:p>
              <a:endParaRPr lang="en-US" altLang="zh-CN" sz="1200" b="1">
                <a:latin typeface="+mn-lt"/>
                <a:ea typeface="黑体" pitchFamily="2" charset="-122"/>
              </a:endParaRPr>
            </a:p>
            <a:p>
              <a:endParaRPr lang="en-US" altLang="zh-CN" b="1">
                <a:latin typeface="+mn-lt"/>
                <a:ea typeface="黑体" pitchFamily="2" charset="-122"/>
              </a:endParaRPr>
            </a:p>
          </p:txBody>
        </p:sp>
        <p:sp>
          <p:nvSpPr>
            <p:cNvPr id="84" name="Line 16"/>
            <p:cNvSpPr>
              <a:spLocks noChangeShapeType="1"/>
            </p:cNvSpPr>
            <p:nvPr/>
          </p:nvSpPr>
          <p:spPr bwMode="auto">
            <a:xfrm flipV="1">
              <a:off x="5030" y="1883"/>
              <a:ext cx="0" cy="81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85" name="Text Box 17"/>
            <p:cNvSpPr txBox="1">
              <a:spLocks noChangeArrowheads="1"/>
            </p:cNvSpPr>
            <p:nvPr/>
          </p:nvSpPr>
          <p:spPr bwMode="auto">
            <a:xfrm rot="5400000">
              <a:off x="5098" y="2254"/>
              <a:ext cx="27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86" name="Rectangle 18"/>
            <p:cNvSpPr>
              <a:spLocks noChangeArrowheads="1"/>
            </p:cNvSpPr>
            <p:nvPr/>
          </p:nvSpPr>
          <p:spPr bwMode="auto">
            <a:xfrm>
              <a:off x="5133" y="2479"/>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87" name="Rectangle 19"/>
            <p:cNvSpPr>
              <a:spLocks noChangeArrowheads="1"/>
            </p:cNvSpPr>
            <p:nvPr/>
          </p:nvSpPr>
          <p:spPr bwMode="auto">
            <a:xfrm>
              <a:off x="4412" y="2696"/>
              <a:ext cx="1235" cy="706"/>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p>
              <a:r>
                <a:rPr lang="en-US" altLang="zh-CN" sz="2800" b="1">
                  <a:latin typeface="+mn-lt"/>
                  <a:ea typeface="黑体" pitchFamily="2" charset="-122"/>
                </a:rPr>
                <a:t>TCP</a:t>
              </a:r>
            </a:p>
            <a:p>
              <a:endParaRPr lang="en-US" altLang="zh-CN" sz="1200" b="1">
                <a:latin typeface="+mn-lt"/>
                <a:ea typeface="黑体" pitchFamily="2" charset="-122"/>
              </a:endParaRPr>
            </a:p>
            <a:p>
              <a:endParaRPr lang="en-US" altLang="zh-CN" b="1">
                <a:latin typeface="+mn-lt"/>
                <a:ea typeface="黑体" pitchFamily="2" charset="-122"/>
              </a:endParaRPr>
            </a:p>
          </p:txBody>
        </p:sp>
        <p:sp>
          <p:nvSpPr>
            <p:cNvPr id="88" name="Rectangle 20"/>
            <p:cNvSpPr>
              <a:spLocks noChangeArrowheads="1"/>
            </p:cNvSpPr>
            <p:nvPr/>
          </p:nvSpPr>
          <p:spPr bwMode="auto">
            <a:xfrm>
              <a:off x="4547" y="3042"/>
              <a:ext cx="979"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dirty="0">
                  <a:latin typeface="+mn-lt"/>
                  <a:ea typeface="黑体" pitchFamily="2" charset="-122"/>
                </a:rPr>
                <a:t>接收缓存</a:t>
              </a:r>
            </a:p>
          </p:txBody>
        </p:sp>
        <p:sp>
          <p:nvSpPr>
            <p:cNvPr id="89" name="Freeform 21"/>
            <p:cNvSpPr>
              <a:spLocks/>
            </p:cNvSpPr>
            <p:nvPr/>
          </p:nvSpPr>
          <p:spPr bwMode="auto">
            <a:xfrm>
              <a:off x="757" y="3402"/>
              <a:ext cx="4273" cy="432"/>
            </a:xfrm>
            <a:custGeom>
              <a:avLst/>
              <a:gdLst>
                <a:gd name="T0" fmla="*/ 0 w 3264"/>
                <a:gd name="T1" fmla="*/ 0 h 384"/>
                <a:gd name="T2" fmla="*/ 0 w 3264"/>
                <a:gd name="T3" fmla="*/ 432 h 384"/>
                <a:gd name="T4" fmla="*/ 4273 w 3264"/>
                <a:gd name="T5" fmla="*/ 432 h 384"/>
                <a:gd name="T6" fmla="*/ 4273 w 326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 h="384">
                  <a:moveTo>
                    <a:pt x="0" y="0"/>
                  </a:moveTo>
                  <a:lnTo>
                    <a:pt x="0" y="384"/>
                  </a:lnTo>
                  <a:lnTo>
                    <a:pt x="3264" y="384"/>
                  </a:lnTo>
                  <a:lnTo>
                    <a:pt x="3264" y="0"/>
                  </a:lnTo>
                </a:path>
              </a:pathLst>
            </a:custGeom>
            <a:noFill/>
            <a:ln w="7620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0" name="Rectangle 22"/>
            <p:cNvSpPr>
              <a:spLocks noChangeArrowheads="1"/>
            </p:cNvSpPr>
            <p:nvPr/>
          </p:nvSpPr>
          <p:spPr bwMode="auto">
            <a:xfrm>
              <a:off x="275" y="3042"/>
              <a:ext cx="977" cy="275"/>
            </a:xfrm>
            <a:prstGeom prst="rect">
              <a:avLst/>
            </a:prstGeom>
            <a:solidFill>
              <a:srgbClr val="FF99FF"/>
            </a:solidFill>
            <a:ln w="19050">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dirty="0">
                  <a:latin typeface="+mn-lt"/>
                  <a:ea typeface="黑体" pitchFamily="2" charset="-122"/>
                </a:rPr>
                <a:t>发送缓存</a:t>
              </a:r>
            </a:p>
          </p:txBody>
        </p:sp>
        <p:sp>
          <p:nvSpPr>
            <p:cNvPr id="91" name="Rectangle 23"/>
            <p:cNvSpPr>
              <a:spLocks noChangeArrowheads="1"/>
            </p:cNvSpPr>
            <p:nvPr/>
          </p:nvSpPr>
          <p:spPr bwMode="auto">
            <a:xfrm>
              <a:off x="98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dirty="0">
                  <a:latin typeface="+mn-lt"/>
                  <a:ea typeface="黑体" pitchFamily="2" charset="-122"/>
                </a:rPr>
                <a:t>报文段</a:t>
              </a:r>
            </a:p>
          </p:txBody>
        </p:sp>
        <p:sp>
          <p:nvSpPr>
            <p:cNvPr id="92" name="Text Box 24"/>
            <p:cNvSpPr txBox="1">
              <a:spLocks noChangeArrowheads="1"/>
            </p:cNvSpPr>
            <p:nvPr/>
          </p:nvSpPr>
          <p:spPr bwMode="auto">
            <a:xfrm>
              <a:off x="3382" y="3436"/>
              <a:ext cx="27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2000">
                  <a:latin typeface="+mn-lt"/>
                  <a:ea typeface="黑体" pitchFamily="2" charset="-122"/>
                </a:rPr>
                <a:t>…</a:t>
              </a:r>
            </a:p>
          </p:txBody>
        </p:sp>
        <p:sp>
          <p:nvSpPr>
            <p:cNvPr id="93" name="Rectangle 25"/>
            <p:cNvSpPr>
              <a:spLocks noChangeArrowheads="1"/>
            </p:cNvSpPr>
            <p:nvPr/>
          </p:nvSpPr>
          <p:spPr bwMode="auto">
            <a:xfrm>
              <a:off x="2216"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a:latin typeface="+mn-lt"/>
                  <a:ea typeface="黑体" pitchFamily="2" charset="-122"/>
                </a:rPr>
                <a:t>报文段</a:t>
              </a:r>
            </a:p>
          </p:txBody>
        </p:sp>
        <p:sp>
          <p:nvSpPr>
            <p:cNvPr id="94" name="Rectangle 26"/>
            <p:cNvSpPr>
              <a:spLocks noChangeArrowheads="1"/>
            </p:cNvSpPr>
            <p:nvPr/>
          </p:nvSpPr>
          <p:spPr bwMode="auto">
            <a:xfrm>
              <a:off x="3760" y="3466"/>
              <a:ext cx="936" cy="278"/>
            </a:xfrm>
            <a:prstGeom prst="rect">
              <a:avLst/>
            </a:prstGeom>
            <a:solidFill>
              <a:srgbClr val="66CCFF"/>
            </a:solidFill>
            <a:ln w="19050">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2000" b="1">
                  <a:latin typeface="+mn-lt"/>
                  <a:ea typeface="黑体" pitchFamily="2" charset="-122"/>
                </a:rPr>
                <a:t>报文段</a:t>
              </a:r>
            </a:p>
          </p:txBody>
        </p:sp>
        <p:sp>
          <p:nvSpPr>
            <p:cNvPr id="95" name="Rectangle 27"/>
            <p:cNvSpPr>
              <a:spLocks noChangeArrowheads="1"/>
            </p:cNvSpPr>
            <p:nvPr/>
          </p:nvSpPr>
          <p:spPr bwMode="auto">
            <a:xfrm>
              <a:off x="5133" y="2154"/>
              <a:ext cx="309" cy="11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6" name="Rectangle 28"/>
            <p:cNvSpPr>
              <a:spLocks noChangeArrowheads="1"/>
            </p:cNvSpPr>
            <p:nvPr/>
          </p:nvSpPr>
          <p:spPr bwMode="auto">
            <a:xfrm>
              <a:off x="5133" y="1993"/>
              <a:ext cx="309" cy="10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7" name="Text Box 29"/>
            <p:cNvSpPr txBox="1">
              <a:spLocks noChangeArrowheads="1"/>
            </p:cNvSpPr>
            <p:nvPr/>
          </p:nvSpPr>
          <p:spPr bwMode="auto">
            <a:xfrm>
              <a:off x="4510" y="2354"/>
              <a:ext cx="50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dirty="0">
                  <a:solidFill>
                    <a:srgbClr val="C00000"/>
                  </a:solidFill>
                  <a:latin typeface="+mn-lt"/>
                  <a:ea typeface="黑体" pitchFamily="2" charset="-122"/>
                </a:rPr>
                <a:t>端口</a:t>
              </a:r>
            </a:p>
          </p:txBody>
        </p:sp>
        <p:sp>
          <p:nvSpPr>
            <p:cNvPr id="98" name="Text Box 30"/>
            <p:cNvSpPr txBox="1">
              <a:spLocks noChangeArrowheads="1"/>
            </p:cNvSpPr>
            <p:nvPr/>
          </p:nvSpPr>
          <p:spPr bwMode="auto">
            <a:xfrm>
              <a:off x="401" y="1169"/>
              <a:ext cx="701"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发送端</a:t>
              </a:r>
            </a:p>
          </p:txBody>
        </p:sp>
        <p:sp>
          <p:nvSpPr>
            <p:cNvPr id="99" name="Text Box 31"/>
            <p:cNvSpPr txBox="1">
              <a:spLocks noChangeArrowheads="1"/>
            </p:cNvSpPr>
            <p:nvPr/>
          </p:nvSpPr>
          <p:spPr bwMode="auto">
            <a:xfrm>
              <a:off x="4671" y="1170"/>
              <a:ext cx="701"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接收端</a:t>
              </a:r>
            </a:p>
          </p:txBody>
        </p:sp>
        <p:sp>
          <p:nvSpPr>
            <p:cNvPr id="100" name="AutoShape 32"/>
            <p:cNvSpPr>
              <a:spLocks noChangeArrowheads="1"/>
            </p:cNvSpPr>
            <p:nvPr/>
          </p:nvSpPr>
          <p:spPr bwMode="auto">
            <a:xfrm>
              <a:off x="1375" y="1945"/>
              <a:ext cx="1141" cy="622"/>
            </a:xfrm>
            <a:prstGeom prst="wedgeRoundRectCallout">
              <a:avLst>
                <a:gd name="adj1" fmla="val -74366"/>
                <a:gd name="adj2" fmla="val 137620"/>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3200" b="1">
                <a:latin typeface="+mn-lt"/>
                <a:ea typeface="黑体" pitchFamily="2" charset="-122"/>
              </a:endParaRPr>
            </a:p>
          </p:txBody>
        </p:sp>
        <p:sp>
          <p:nvSpPr>
            <p:cNvPr id="101" name="Text Box 33"/>
            <p:cNvSpPr txBox="1">
              <a:spLocks noChangeArrowheads="1"/>
            </p:cNvSpPr>
            <p:nvPr/>
          </p:nvSpPr>
          <p:spPr bwMode="auto">
            <a:xfrm>
              <a:off x="1394" y="2001"/>
              <a:ext cx="1091" cy="5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向发送缓存</a:t>
              </a:r>
            </a:p>
            <a:p>
              <a:pPr eaLnBrk="1" hangingPunct="1"/>
              <a:r>
                <a:rPr lang="zh-CN" altLang="en-US">
                  <a:latin typeface="+mn-lt"/>
                  <a:ea typeface="黑体" pitchFamily="2" charset="-122"/>
                </a:rPr>
                <a:t>写入数据块</a:t>
              </a:r>
            </a:p>
          </p:txBody>
        </p:sp>
        <p:sp>
          <p:nvSpPr>
            <p:cNvPr id="102" name="AutoShape 34"/>
            <p:cNvSpPr>
              <a:spLocks noChangeArrowheads="1"/>
            </p:cNvSpPr>
            <p:nvPr/>
          </p:nvSpPr>
          <p:spPr bwMode="auto">
            <a:xfrm>
              <a:off x="2988" y="1965"/>
              <a:ext cx="1104" cy="622"/>
            </a:xfrm>
            <a:prstGeom prst="wedgeRoundRectCallout">
              <a:avLst>
                <a:gd name="adj1" fmla="val 97102"/>
                <a:gd name="adj2" fmla="val 139389"/>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p>
              <a:endParaRPr lang="zh-CN" altLang="zh-CN" sz="3200" b="1">
                <a:latin typeface="+mn-lt"/>
                <a:ea typeface="黑体" pitchFamily="2" charset="-122"/>
              </a:endParaRPr>
            </a:p>
          </p:txBody>
        </p:sp>
        <p:sp>
          <p:nvSpPr>
            <p:cNvPr id="103" name="Text Box 35"/>
            <p:cNvSpPr txBox="1">
              <a:spLocks noChangeArrowheads="1"/>
            </p:cNvSpPr>
            <p:nvPr/>
          </p:nvSpPr>
          <p:spPr bwMode="auto">
            <a:xfrm>
              <a:off x="3007" y="2012"/>
              <a:ext cx="1091" cy="5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zh-CN" altLang="en-US">
                  <a:latin typeface="+mn-lt"/>
                  <a:ea typeface="黑体" pitchFamily="2" charset="-122"/>
                </a:rPr>
                <a:t>从接收缓存</a:t>
              </a:r>
            </a:p>
            <a:p>
              <a:pPr eaLnBrk="1" hangingPunct="1"/>
              <a:r>
                <a:rPr lang="zh-CN" altLang="en-US">
                  <a:latin typeface="+mn-lt"/>
                  <a:ea typeface="黑体" pitchFamily="2" charset="-122"/>
                </a:rPr>
                <a:t>读取数据块</a:t>
              </a:r>
            </a:p>
          </p:txBody>
        </p:sp>
        <p:sp>
          <p:nvSpPr>
            <p:cNvPr id="104" name="Text Box 36"/>
            <p:cNvSpPr txBox="1">
              <a:spLocks noChangeArrowheads="1"/>
            </p:cNvSpPr>
            <p:nvPr/>
          </p:nvSpPr>
          <p:spPr bwMode="auto">
            <a:xfrm>
              <a:off x="910" y="1474"/>
              <a:ext cx="88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latin typeface="+mn-lt"/>
                  <a:ea typeface="黑体" pitchFamily="2" charset="-122"/>
                </a:rPr>
                <a:t>应用进程</a:t>
              </a:r>
            </a:p>
          </p:txBody>
        </p:sp>
        <p:sp>
          <p:nvSpPr>
            <p:cNvPr id="105" name="Text Box 37"/>
            <p:cNvSpPr txBox="1">
              <a:spLocks noChangeArrowheads="1"/>
            </p:cNvSpPr>
            <p:nvPr/>
          </p:nvSpPr>
          <p:spPr bwMode="auto">
            <a:xfrm>
              <a:off x="4001" y="1475"/>
              <a:ext cx="888"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zh-CN" altLang="en-US">
                  <a:latin typeface="+mn-lt"/>
                  <a:ea typeface="黑体" pitchFamily="2" charset="-122"/>
                </a:rPr>
                <a:t>应用进程</a:t>
              </a:r>
            </a:p>
          </p:txBody>
        </p:sp>
        <p:sp>
          <p:nvSpPr>
            <p:cNvPr id="106" name="Text Box 38"/>
            <p:cNvSpPr txBox="1">
              <a:spLocks noChangeArrowheads="1"/>
            </p:cNvSpPr>
            <p:nvPr/>
          </p:nvSpPr>
          <p:spPr bwMode="auto">
            <a:xfrm>
              <a:off x="4772" y="1339"/>
              <a:ext cx="519" cy="7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l" eaLnBrk="1" hangingPunct="1"/>
              <a:r>
                <a:rPr lang="en-US" altLang="zh-CN" sz="7200">
                  <a:latin typeface="+mn-lt"/>
                  <a:ea typeface="黑体" pitchFamily="2" charset="-122"/>
                  <a:sym typeface="Wingdings" pitchFamily="2" charset="2"/>
                </a:rPr>
                <a:t></a:t>
              </a:r>
              <a:endParaRPr lang="en-US" altLang="zh-CN" sz="7200">
                <a:latin typeface="+mn-lt"/>
                <a:ea typeface="黑体" pitchFamily="2" charset="-122"/>
              </a:endParaRPr>
            </a:p>
          </p:txBody>
        </p:sp>
        <p:sp>
          <p:nvSpPr>
            <p:cNvPr id="107" name="Rectangle 39"/>
            <p:cNvSpPr>
              <a:spLocks noChangeArrowheads="1"/>
            </p:cNvSpPr>
            <p:nvPr/>
          </p:nvSpPr>
          <p:spPr bwMode="auto">
            <a:xfrm>
              <a:off x="688"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8" name="Rectangle 40"/>
            <p:cNvSpPr>
              <a:spLocks noChangeArrowheads="1"/>
            </p:cNvSpPr>
            <p:nvPr/>
          </p:nvSpPr>
          <p:spPr bwMode="auto">
            <a:xfrm>
              <a:off x="4953" y="2610"/>
              <a:ext cx="148" cy="147"/>
            </a:xfrm>
            <a:prstGeom prst="rect">
              <a:avLst/>
            </a:prstGeom>
            <a:solidFill>
              <a:srgbClr val="CC6600"/>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09" name="Rectangle 41"/>
          <p:cNvSpPr>
            <a:spLocks noChangeArrowheads="1"/>
          </p:cNvSpPr>
          <p:nvPr/>
        </p:nvSpPr>
        <p:spPr bwMode="auto">
          <a:xfrm>
            <a:off x="724918" y="5548473"/>
            <a:ext cx="8692580" cy="904863"/>
          </a:xfrm>
          <a:prstGeom prst="rect">
            <a:avLst/>
          </a:prstGeom>
          <a:solidFill>
            <a:srgbClr val="66FF66"/>
          </a:solidFill>
          <a:ln w="12700">
            <a:solidFill>
              <a:srgbClr val="000066"/>
            </a:solidFill>
          </a:ln>
          <a:effectLst/>
          <a:extLst/>
        </p:spPr>
        <p:txBody>
          <a:bodyPr wrap="square">
            <a:spAutoFit/>
          </a:bodyPr>
          <a:lstStyle/>
          <a:p>
            <a:pPr marL="176213" indent="-176213">
              <a:lnSpc>
                <a:spcPct val="110000"/>
              </a:lnSpc>
              <a:buFontTx/>
              <a:buChar char="•"/>
            </a:pPr>
            <a:r>
              <a:rPr lang="en-US" altLang="zh-CN" sz="2400" b="1" dirty="0" smtClean="0">
                <a:latin typeface="+mn-lt"/>
                <a:ea typeface="黑体" pitchFamily="2" charset="-122"/>
              </a:rPr>
              <a:t>TCP </a:t>
            </a:r>
            <a:r>
              <a:rPr lang="zh-CN" altLang="en-US" sz="2400" b="1" dirty="0" smtClean="0">
                <a:solidFill>
                  <a:srgbClr val="FF0000"/>
                </a:solidFill>
                <a:latin typeface="+mn-lt"/>
                <a:ea typeface="黑体" pitchFamily="2" charset="-122"/>
              </a:rPr>
              <a:t>不关心</a:t>
            </a:r>
            <a:r>
              <a:rPr lang="zh-CN" altLang="en-US" sz="2400" b="1" dirty="0" smtClean="0">
                <a:latin typeface="+mn-lt"/>
                <a:ea typeface="黑体" pitchFamily="2" charset="-122"/>
              </a:rPr>
              <a:t>应用</a:t>
            </a:r>
            <a:r>
              <a:rPr lang="zh-CN" altLang="en-US" sz="2400" b="1" dirty="0">
                <a:latin typeface="+mn-lt"/>
                <a:ea typeface="黑体" pitchFamily="2" charset="-122"/>
              </a:rPr>
              <a:t>进程一次把多长的报文发送</a:t>
            </a:r>
            <a:r>
              <a:rPr lang="zh-CN" altLang="en-US" sz="2400" b="1" dirty="0" smtClean="0">
                <a:latin typeface="+mn-lt"/>
                <a:ea typeface="黑体" pitchFamily="2" charset="-122"/>
              </a:rPr>
              <a:t>到 </a:t>
            </a:r>
            <a:r>
              <a:rPr lang="en-US" altLang="zh-CN" sz="2400" b="1" dirty="0" smtClean="0">
                <a:latin typeface="+mn-lt"/>
                <a:ea typeface="黑体" pitchFamily="2" charset="-122"/>
              </a:rPr>
              <a:t>TCP </a:t>
            </a:r>
            <a:r>
              <a:rPr lang="zh-CN" altLang="en-US" sz="2400" b="1" dirty="0" smtClean="0">
                <a:latin typeface="+mn-lt"/>
                <a:ea typeface="黑体" pitchFamily="2" charset="-122"/>
              </a:rPr>
              <a:t>缓存。</a:t>
            </a:r>
            <a:endParaRPr lang="zh-CN" altLang="en-US" sz="2400" b="1" dirty="0">
              <a:latin typeface="+mn-lt"/>
              <a:ea typeface="黑体" pitchFamily="2" charset="-122"/>
            </a:endParaRPr>
          </a:p>
          <a:p>
            <a:pPr marL="176213" indent="-176213" algn="l">
              <a:lnSpc>
                <a:spcPct val="110000"/>
              </a:lnSpc>
              <a:buFontTx/>
              <a:buChar char="•"/>
            </a:pPr>
            <a:r>
              <a:rPr lang="en-US" altLang="zh-CN" sz="2400" b="1" dirty="0" smtClean="0">
                <a:solidFill>
                  <a:srgbClr val="C00000"/>
                </a:solidFill>
                <a:latin typeface="+mn-lt"/>
                <a:ea typeface="黑体" pitchFamily="2" charset="-122"/>
              </a:rPr>
              <a:t>TCP </a:t>
            </a:r>
            <a:r>
              <a:rPr lang="zh-CN" altLang="en-US" sz="2400" b="1" dirty="0" smtClean="0">
                <a:solidFill>
                  <a:srgbClr val="C00000"/>
                </a:solidFill>
                <a:latin typeface="+mn-lt"/>
                <a:ea typeface="黑体" pitchFamily="2" charset="-122"/>
              </a:rPr>
              <a:t>对</a:t>
            </a:r>
            <a:r>
              <a:rPr lang="zh-CN" altLang="en-US" sz="2400" b="1" dirty="0">
                <a:solidFill>
                  <a:srgbClr val="C00000"/>
                </a:solidFill>
                <a:latin typeface="+mn-lt"/>
                <a:ea typeface="黑体" pitchFamily="2" charset="-122"/>
              </a:rPr>
              <a:t>连续的字节流进行分段，</a:t>
            </a:r>
            <a:r>
              <a:rPr lang="zh-CN" altLang="en-US" sz="2400" b="1" dirty="0" smtClean="0">
                <a:solidFill>
                  <a:srgbClr val="C00000"/>
                </a:solidFill>
                <a:latin typeface="+mn-lt"/>
                <a:ea typeface="黑体" pitchFamily="2" charset="-122"/>
              </a:rPr>
              <a:t>形成 </a:t>
            </a:r>
            <a:r>
              <a:rPr lang="en-US" altLang="zh-CN" sz="2400" b="1" dirty="0" smtClean="0">
                <a:solidFill>
                  <a:srgbClr val="C00000"/>
                </a:solidFill>
                <a:latin typeface="+mn-lt"/>
                <a:ea typeface="黑体" pitchFamily="2" charset="-122"/>
              </a:rPr>
              <a:t>TCP </a:t>
            </a:r>
            <a:r>
              <a:rPr lang="zh-CN" altLang="en-US" sz="2400" b="1" dirty="0" smtClean="0">
                <a:solidFill>
                  <a:srgbClr val="C00000"/>
                </a:solidFill>
                <a:latin typeface="+mn-lt"/>
                <a:ea typeface="黑体" pitchFamily="2" charset="-122"/>
              </a:rPr>
              <a:t>报文</a:t>
            </a:r>
            <a:r>
              <a:rPr lang="zh-CN" altLang="en-US" sz="2400" b="1" dirty="0">
                <a:solidFill>
                  <a:srgbClr val="C00000"/>
                </a:solidFill>
                <a:latin typeface="+mn-lt"/>
                <a:ea typeface="黑体" pitchFamily="2" charset="-122"/>
              </a:rPr>
              <a:t>段。</a:t>
            </a:r>
          </a:p>
        </p:txBody>
      </p:sp>
    </p:spTree>
    <p:extLst>
      <p:ext uri="{BB962C8B-B14F-4D97-AF65-F5344CB8AC3E}">
        <p14:creationId xmlns:p14="http://schemas.microsoft.com/office/powerpoint/2010/main" xmlns="" val="2345631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algn="ctr"/>
            <a:r>
              <a:rPr lang="zh-CN" altLang="en-US" dirty="0" smtClean="0"/>
              <a:t>注 意</a:t>
            </a:r>
            <a:endParaRPr lang="zh-CN" altLang="en-US" dirty="0"/>
          </a:p>
        </p:txBody>
      </p:sp>
      <p:sp>
        <p:nvSpPr>
          <p:cNvPr id="691203" name="Rectangle 3"/>
          <p:cNvSpPr>
            <a:spLocks noGrp="1" noChangeArrowheads="1"/>
          </p:cNvSpPr>
          <p:nvPr>
            <p:ph idx="1"/>
          </p:nvPr>
        </p:nvSpPr>
        <p:spPr/>
        <p:txBody>
          <a:bodyPr/>
          <a:lstStyle/>
          <a:p>
            <a:r>
              <a:rPr lang="en-US" altLang="zh-CN" sz="3000" dirty="0"/>
              <a:t>TCP </a:t>
            </a:r>
            <a:r>
              <a:rPr lang="zh-CN" altLang="en-US" sz="3000" dirty="0"/>
              <a:t>连接是一条</a:t>
            </a:r>
            <a:r>
              <a:rPr lang="zh-CN" altLang="en-US" sz="3000" dirty="0">
                <a:solidFill>
                  <a:srgbClr val="FF0000"/>
                </a:solidFill>
              </a:rPr>
              <a:t>虚连接</a:t>
            </a:r>
            <a:r>
              <a:rPr lang="zh-CN" altLang="en-US" sz="3000" dirty="0"/>
              <a:t>而不是一条真正的物理连接。</a:t>
            </a:r>
          </a:p>
          <a:p>
            <a:r>
              <a:rPr lang="en-US" altLang="zh-CN" sz="3000" dirty="0"/>
              <a:t>TCP </a:t>
            </a:r>
            <a:r>
              <a:rPr lang="zh-CN" altLang="en-US" sz="3000" dirty="0"/>
              <a:t>对应用进程一次把多长的报文发送到</a:t>
            </a:r>
            <a:r>
              <a:rPr lang="en-US" altLang="zh-CN" sz="3000" dirty="0"/>
              <a:t>TCP </a:t>
            </a:r>
            <a:r>
              <a:rPr lang="zh-CN" altLang="en-US" sz="3000" dirty="0"/>
              <a:t>的缓存中是不关心的。</a:t>
            </a:r>
          </a:p>
          <a:p>
            <a:r>
              <a:rPr lang="en-US" altLang="zh-CN" sz="3000" dirty="0"/>
              <a:t>TCP </a:t>
            </a:r>
            <a:r>
              <a:rPr lang="zh-CN" altLang="en-US" sz="3000" dirty="0"/>
              <a:t>根据对方给出的</a:t>
            </a:r>
            <a:r>
              <a:rPr lang="zh-CN" altLang="en-US" sz="3000" dirty="0">
                <a:solidFill>
                  <a:srgbClr val="FF0000"/>
                </a:solidFill>
              </a:rPr>
              <a:t>窗口值</a:t>
            </a:r>
            <a:r>
              <a:rPr lang="zh-CN" altLang="en-US" sz="3000" dirty="0"/>
              <a:t>和</a:t>
            </a:r>
            <a:r>
              <a:rPr lang="zh-CN" altLang="en-US" sz="3000" dirty="0">
                <a:solidFill>
                  <a:srgbClr val="FF0000"/>
                </a:solidFill>
              </a:rPr>
              <a:t>当前网络拥塞</a:t>
            </a:r>
            <a:r>
              <a:rPr lang="zh-CN" altLang="en-US" sz="3000" dirty="0"/>
              <a:t>的程度来决定一个报文段应包含多少个字节（</a:t>
            </a:r>
            <a:r>
              <a:rPr lang="en-US" altLang="zh-CN" sz="3000" dirty="0"/>
              <a:t>UDP </a:t>
            </a:r>
            <a:r>
              <a:rPr lang="zh-CN" altLang="en-US" sz="3000" dirty="0"/>
              <a:t>发送的报文长度是应用进程给出的）。</a:t>
            </a:r>
          </a:p>
          <a:p>
            <a:r>
              <a:rPr lang="en-US" altLang="zh-CN" sz="3000" dirty="0"/>
              <a:t>TCP </a:t>
            </a:r>
            <a:r>
              <a:rPr lang="zh-CN" altLang="en-US" sz="3000" dirty="0"/>
              <a:t>可把太长的数据块划分短一些再传送</a:t>
            </a:r>
            <a:r>
              <a:rPr lang="zh-CN" altLang="en-US" sz="3000" dirty="0" smtClean="0"/>
              <a:t>。</a:t>
            </a:r>
            <a:endParaRPr lang="en-US" altLang="zh-CN" sz="3000" dirty="0" smtClean="0"/>
          </a:p>
          <a:p>
            <a:r>
              <a:rPr lang="en-US" altLang="zh-CN" sz="3000" dirty="0" smtClean="0"/>
              <a:t>TCP </a:t>
            </a:r>
            <a:r>
              <a:rPr lang="zh-CN" altLang="en-US" sz="3000" dirty="0"/>
              <a:t>也可等待积累有足够多的字节后再构成报文段发送出去。 </a:t>
            </a:r>
          </a:p>
        </p:txBody>
      </p:sp>
    </p:spTree>
    <p:extLst>
      <p:ext uri="{BB962C8B-B14F-4D97-AF65-F5344CB8AC3E}">
        <p14:creationId xmlns:p14="http://schemas.microsoft.com/office/powerpoint/2010/main" xmlns="" val="2066610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idx="1"/>
          </p:nvPr>
        </p:nvSpPr>
        <p:spPr/>
        <p:txBody>
          <a:bodyPr/>
          <a:lstStyle/>
          <a:p>
            <a:r>
              <a:rPr lang="zh-CN" altLang="en-US" dirty="0" smtClean="0"/>
              <a:t>在网络所提供的服务基础上，主机还需要做什么？</a:t>
            </a:r>
            <a:endParaRPr lang="zh-CN" altLang="en-US" dirty="0"/>
          </a:p>
        </p:txBody>
      </p:sp>
      <p:grpSp>
        <p:nvGrpSpPr>
          <p:cNvPr id="4" name="组合 21"/>
          <p:cNvGrpSpPr>
            <a:grpSpLocks/>
          </p:cNvGrpSpPr>
          <p:nvPr/>
        </p:nvGrpSpPr>
        <p:grpSpPr bwMode="auto">
          <a:xfrm>
            <a:off x="1835150" y="3341688"/>
            <a:ext cx="5545138" cy="2751137"/>
            <a:chOff x="1835150" y="3341688"/>
            <a:chExt cx="5545138" cy="2751137"/>
          </a:xfrm>
        </p:grpSpPr>
        <p:sp>
          <p:nvSpPr>
            <p:cNvPr id="5" name="Rectangle 4"/>
            <p:cNvSpPr>
              <a:spLocks noChangeArrowheads="1"/>
            </p:cNvSpPr>
            <p:nvPr/>
          </p:nvSpPr>
          <p:spPr bwMode="auto">
            <a:xfrm>
              <a:off x="3787775" y="3341688"/>
              <a:ext cx="2049463" cy="765175"/>
            </a:xfrm>
            <a:prstGeom prst="rect">
              <a:avLst/>
            </a:prstGeom>
            <a:solidFill>
              <a:srgbClr val="FFFF99"/>
            </a:solidFill>
            <a:ln w="9525">
              <a:solidFill>
                <a:srgbClr val="333399"/>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6" name="Rectangle 5"/>
            <p:cNvSpPr>
              <a:spLocks noChangeArrowheads="1"/>
            </p:cNvSpPr>
            <p:nvPr/>
          </p:nvSpPr>
          <p:spPr bwMode="auto">
            <a:xfrm>
              <a:off x="3787775" y="4945063"/>
              <a:ext cx="2049463" cy="1147762"/>
            </a:xfrm>
            <a:prstGeom prst="rect">
              <a:avLst/>
            </a:prstGeom>
            <a:solidFill>
              <a:srgbClr val="FFFF99"/>
            </a:solidFill>
            <a:ln w="9525">
              <a:solidFill>
                <a:srgbClr val="333399"/>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7" name="Line 6"/>
            <p:cNvSpPr>
              <a:spLocks noChangeShapeType="1"/>
            </p:cNvSpPr>
            <p:nvPr/>
          </p:nvSpPr>
          <p:spPr bwMode="auto">
            <a:xfrm>
              <a:off x="3787775" y="5327650"/>
              <a:ext cx="2049463" cy="0"/>
            </a:xfrm>
            <a:prstGeom prst="line">
              <a:avLst/>
            </a:prstGeom>
            <a:noFill/>
            <a:ln w="952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8" name="Line 7"/>
            <p:cNvSpPr>
              <a:spLocks noChangeShapeType="1"/>
            </p:cNvSpPr>
            <p:nvPr/>
          </p:nvSpPr>
          <p:spPr bwMode="auto">
            <a:xfrm>
              <a:off x="3787775" y="5710238"/>
              <a:ext cx="2049463" cy="0"/>
            </a:xfrm>
            <a:prstGeom prst="line">
              <a:avLst/>
            </a:prstGeom>
            <a:noFill/>
            <a:ln w="952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 name="Rectangle 8"/>
            <p:cNvSpPr>
              <a:spLocks noChangeArrowheads="1"/>
            </p:cNvSpPr>
            <p:nvPr/>
          </p:nvSpPr>
          <p:spPr bwMode="auto">
            <a:xfrm>
              <a:off x="3787775" y="4333875"/>
              <a:ext cx="2049463" cy="384175"/>
            </a:xfrm>
            <a:prstGeom prst="rect">
              <a:avLst/>
            </a:prstGeom>
            <a:solidFill>
              <a:srgbClr val="CCECFF"/>
            </a:solidFill>
            <a:ln w="19050">
              <a:solidFill>
                <a:srgbClr val="333399"/>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10" name="Text Box 9"/>
            <p:cNvSpPr txBox="1">
              <a:spLocks noChangeArrowheads="1"/>
            </p:cNvSpPr>
            <p:nvPr/>
          </p:nvSpPr>
          <p:spPr bwMode="auto">
            <a:xfrm>
              <a:off x="4376738" y="5695950"/>
              <a:ext cx="946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000"/>
                <a:t>物理层</a:t>
              </a:r>
            </a:p>
          </p:txBody>
        </p:sp>
        <p:sp>
          <p:nvSpPr>
            <p:cNvPr id="11" name="Text Box 10"/>
            <p:cNvSpPr txBox="1">
              <a:spLocks noChangeArrowheads="1"/>
            </p:cNvSpPr>
            <p:nvPr/>
          </p:nvSpPr>
          <p:spPr bwMode="auto">
            <a:xfrm>
              <a:off x="4362450" y="4933950"/>
              <a:ext cx="946150" cy="3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000"/>
                <a:t>网络层</a:t>
              </a:r>
            </a:p>
          </p:txBody>
        </p:sp>
        <p:sp>
          <p:nvSpPr>
            <p:cNvPr id="12" name="Text Box 11"/>
            <p:cNvSpPr txBox="1">
              <a:spLocks noChangeArrowheads="1"/>
            </p:cNvSpPr>
            <p:nvPr/>
          </p:nvSpPr>
          <p:spPr bwMode="auto">
            <a:xfrm>
              <a:off x="4392613" y="4308475"/>
              <a:ext cx="94773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000"/>
                <a:t>运输层</a:t>
              </a:r>
            </a:p>
          </p:txBody>
        </p:sp>
        <p:sp>
          <p:nvSpPr>
            <p:cNvPr id="13" name="Text Box 12"/>
            <p:cNvSpPr txBox="1">
              <a:spLocks noChangeArrowheads="1"/>
            </p:cNvSpPr>
            <p:nvPr/>
          </p:nvSpPr>
          <p:spPr bwMode="auto">
            <a:xfrm>
              <a:off x="4362450" y="3486150"/>
              <a:ext cx="946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000"/>
                <a:t>应用层</a:t>
              </a:r>
            </a:p>
          </p:txBody>
        </p:sp>
        <p:sp>
          <p:nvSpPr>
            <p:cNvPr id="14" name="Text Box 13"/>
            <p:cNvSpPr txBox="1">
              <a:spLocks noChangeArrowheads="1"/>
            </p:cNvSpPr>
            <p:nvPr/>
          </p:nvSpPr>
          <p:spPr bwMode="auto">
            <a:xfrm>
              <a:off x="4124325" y="5319713"/>
              <a:ext cx="145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000"/>
                <a:t>数据链路层</a:t>
              </a:r>
            </a:p>
          </p:txBody>
        </p:sp>
        <p:sp>
          <p:nvSpPr>
            <p:cNvPr id="15" name="AutoShape 14"/>
            <p:cNvSpPr>
              <a:spLocks/>
            </p:cNvSpPr>
            <p:nvPr/>
          </p:nvSpPr>
          <p:spPr bwMode="auto">
            <a:xfrm>
              <a:off x="5915025" y="3341688"/>
              <a:ext cx="238125" cy="1376362"/>
            </a:xfrm>
            <a:prstGeom prst="rightBrace">
              <a:avLst>
                <a:gd name="adj1" fmla="val 48167"/>
                <a:gd name="adj2" fmla="val 48958"/>
              </a:avLst>
            </a:prstGeom>
            <a:noFill/>
            <a:ln w="9525">
              <a:solidFill>
                <a:srgbClr val="3333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16" name="AutoShape 15"/>
            <p:cNvSpPr>
              <a:spLocks/>
            </p:cNvSpPr>
            <p:nvPr/>
          </p:nvSpPr>
          <p:spPr bwMode="auto">
            <a:xfrm>
              <a:off x="5915025" y="4945063"/>
              <a:ext cx="238125" cy="1147762"/>
            </a:xfrm>
            <a:prstGeom prst="rightBrace">
              <a:avLst>
                <a:gd name="adj1" fmla="val 40167"/>
                <a:gd name="adj2" fmla="val 48958"/>
              </a:avLst>
            </a:prstGeom>
            <a:noFill/>
            <a:ln w="9525">
              <a:solidFill>
                <a:srgbClr val="3333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17" name="AutoShape 16"/>
            <p:cNvSpPr>
              <a:spLocks/>
            </p:cNvSpPr>
            <p:nvPr/>
          </p:nvSpPr>
          <p:spPr bwMode="auto">
            <a:xfrm flipH="1">
              <a:off x="3471863" y="3341688"/>
              <a:ext cx="236537" cy="765175"/>
            </a:xfrm>
            <a:prstGeom prst="rightBrace">
              <a:avLst>
                <a:gd name="adj1" fmla="val 26958"/>
                <a:gd name="adj2" fmla="val 48958"/>
              </a:avLst>
            </a:prstGeom>
            <a:noFill/>
            <a:ln w="9525">
              <a:solidFill>
                <a:srgbClr val="3333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18" name="AutoShape 17"/>
            <p:cNvSpPr>
              <a:spLocks/>
            </p:cNvSpPr>
            <p:nvPr/>
          </p:nvSpPr>
          <p:spPr bwMode="auto">
            <a:xfrm flipH="1">
              <a:off x="3471863" y="4410075"/>
              <a:ext cx="236537" cy="1682750"/>
            </a:xfrm>
            <a:prstGeom prst="rightBrace">
              <a:avLst>
                <a:gd name="adj1" fmla="val 59284"/>
                <a:gd name="adj2" fmla="val 48958"/>
              </a:avLst>
            </a:prstGeom>
            <a:noFill/>
            <a:ln w="9525">
              <a:solidFill>
                <a:srgbClr val="3333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19" name="Text Box 18"/>
            <p:cNvSpPr txBox="1">
              <a:spLocks noChangeArrowheads="1"/>
            </p:cNvSpPr>
            <p:nvPr/>
          </p:nvSpPr>
          <p:spPr bwMode="auto">
            <a:xfrm>
              <a:off x="1835150" y="3463925"/>
              <a:ext cx="1708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000"/>
                <a:t>面向信息处理</a:t>
              </a:r>
            </a:p>
          </p:txBody>
        </p:sp>
        <p:sp>
          <p:nvSpPr>
            <p:cNvPr id="20" name="Text Box 19"/>
            <p:cNvSpPr txBox="1">
              <a:spLocks noChangeArrowheads="1"/>
            </p:cNvSpPr>
            <p:nvPr/>
          </p:nvSpPr>
          <p:spPr bwMode="auto">
            <a:xfrm>
              <a:off x="2268538" y="4976813"/>
              <a:ext cx="11985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000"/>
                <a:t>面向通信</a:t>
              </a:r>
            </a:p>
          </p:txBody>
        </p:sp>
        <p:sp>
          <p:nvSpPr>
            <p:cNvPr id="21" name="Text Box 20"/>
            <p:cNvSpPr txBox="1">
              <a:spLocks noChangeArrowheads="1"/>
            </p:cNvSpPr>
            <p:nvPr/>
          </p:nvSpPr>
          <p:spPr bwMode="auto">
            <a:xfrm>
              <a:off x="6164263" y="3783013"/>
              <a:ext cx="1200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000"/>
                <a:t>用户功能</a:t>
              </a:r>
            </a:p>
          </p:txBody>
        </p:sp>
        <p:sp>
          <p:nvSpPr>
            <p:cNvPr id="22" name="Text Box 21"/>
            <p:cNvSpPr txBox="1">
              <a:spLocks noChangeArrowheads="1"/>
            </p:cNvSpPr>
            <p:nvPr/>
          </p:nvSpPr>
          <p:spPr bwMode="auto">
            <a:xfrm>
              <a:off x="6180138" y="5264150"/>
              <a:ext cx="1200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000"/>
                <a:t>网络功能</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r>
              <a:rPr lang="en-US" altLang="zh-CN" dirty="0"/>
              <a:t>5.3.2  TCP </a:t>
            </a:r>
            <a:r>
              <a:rPr lang="zh-CN" altLang="en-US" dirty="0"/>
              <a:t>的连接 </a:t>
            </a:r>
          </a:p>
        </p:txBody>
      </p:sp>
      <p:sp>
        <p:nvSpPr>
          <p:cNvPr id="69325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把连接作为</a:t>
            </a:r>
            <a:r>
              <a:rPr lang="zh-CN" altLang="en-US" dirty="0">
                <a:solidFill>
                  <a:srgbClr val="FF0000"/>
                </a:solidFill>
              </a:rPr>
              <a:t>最基本的抽象。</a:t>
            </a:r>
          </a:p>
          <a:p>
            <a:r>
              <a:rPr lang="zh-CN" altLang="en-US" dirty="0"/>
              <a:t>每一条 </a:t>
            </a:r>
            <a:r>
              <a:rPr lang="en-US" altLang="zh-CN" dirty="0"/>
              <a:t>TCP </a:t>
            </a:r>
            <a:r>
              <a:rPr lang="zh-CN" altLang="en-US" dirty="0"/>
              <a:t>连接</a:t>
            </a:r>
            <a:r>
              <a:rPr lang="zh-CN" altLang="en-US" dirty="0">
                <a:solidFill>
                  <a:srgbClr val="FF0000"/>
                </a:solidFill>
              </a:rPr>
              <a:t>有两个端点。</a:t>
            </a:r>
          </a:p>
          <a:p>
            <a:r>
              <a:rPr lang="en-US" altLang="zh-CN" dirty="0"/>
              <a:t>TCP </a:t>
            </a:r>
            <a:r>
              <a:rPr lang="zh-CN" altLang="en-US" dirty="0"/>
              <a:t>连接的端点不是主机，不是主机的</a:t>
            </a:r>
            <a:r>
              <a:rPr lang="en-US" altLang="zh-CN" dirty="0"/>
              <a:t>IP </a:t>
            </a:r>
            <a:r>
              <a:rPr lang="zh-CN" altLang="en-US" dirty="0"/>
              <a:t>地址，不是应用进程，也不是运输层的协议端口。</a:t>
            </a:r>
            <a:r>
              <a:rPr lang="en-US" altLang="zh-CN" dirty="0">
                <a:solidFill>
                  <a:srgbClr val="0000FF"/>
                </a:solidFill>
              </a:rPr>
              <a:t>TCP </a:t>
            </a:r>
            <a:r>
              <a:rPr lang="zh-CN" altLang="en-US" dirty="0">
                <a:solidFill>
                  <a:srgbClr val="0000FF"/>
                </a:solidFill>
              </a:rPr>
              <a:t>连接的端点叫做套接</a:t>
            </a:r>
            <a:r>
              <a:rPr lang="zh-CN" altLang="en-US" dirty="0" smtClean="0">
                <a:solidFill>
                  <a:srgbClr val="0000FF"/>
                </a:solidFill>
              </a:rPr>
              <a:t>字 </a:t>
            </a:r>
            <a:r>
              <a:rPr lang="en-US" altLang="zh-CN" dirty="0" smtClean="0">
                <a:solidFill>
                  <a:srgbClr val="0000FF"/>
                </a:solidFill>
              </a:rPr>
              <a:t>(</a:t>
            </a:r>
            <a:r>
              <a:rPr lang="en-US" altLang="zh-CN" dirty="0">
                <a:solidFill>
                  <a:srgbClr val="0000FF"/>
                </a:solidFill>
              </a:rPr>
              <a:t>socket</a:t>
            </a:r>
            <a:r>
              <a:rPr lang="en-US" altLang="zh-CN" dirty="0" smtClean="0">
                <a:solidFill>
                  <a:srgbClr val="0000FF"/>
                </a:solidFill>
              </a:rPr>
              <a:t>) </a:t>
            </a:r>
            <a:r>
              <a:rPr lang="zh-CN" altLang="en-US" dirty="0" smtClean="0">
                <a:solidFill>
                  <a:srgbClr val="0000FF"/>
                </a:solidFill>
              </a:rPr>
              <a:t>或</a:t>
            </a:r>
            <a:r>
              <a:rPr lang="zh-CN" altLang="en-US" dirty="0">
                <a:solidFill>
                  <a:srgbClr val="0000FF"/>
                </a:solidFill>
              </a:rPr>
              <a:t>插口。</a:t>
            </a:r>
          </a:p>
          <a:p>
            <a:r>
              <a:rPr lang="zh-CN" altLang="en-US" dirty="0">
                <a:solidFill>
                  <a:srgbClr val="C00000"/>
                </a:solidFill>
              </a:rPr>
              <a:t>端口号拼接</a:t>
            </a:r>
            <a:r>
              <a:rPr lang="zh-CN" altLang="en-US" dirty="0" smtClean="0">
                <a:solidFill>
                  <a:srgbClr val="C00000"/>
                </a:solidFill>
              </a:rPr>
              <a:t>到 </a:t>
            </a:r>
            <a:r>
              <a:rPr lang="en-US" altLang="zh-CN" dirty="0" smtClean="0">
                <a:solidFill>
                  <a:srgbClr val="C00000"/>
                </a:solidFill>
              </a:rPr>
              <a:t>(</a:t>
            </a:r>
            <a:r>
              <a:rPr lang="en-US" altLang="zh-CN" dirty="0" err="1">
                <a:solidFill>
                  <a:srgbClr val="C00000"/>
                </a:solidFill>
              </a:rPr>
              <a:t>contatenated</a:t>
            </a:r>
            <a:r>
              <a:rPr lang="en-US" altLang="zh-CN" dirty="0">
                <a:solidFill>
                  <a:srgbClr val="C00000"/>
                </a:solidFill>
              </a:rPr>
              <a:t> with) IP </a:t>
            </a:r>
            <a:r>
              <a:rPr lang="zh-CN" altLang="en-US" dirty="0">
                <a:solidFill>
                  <a:srgbClr val="C00000"/>
                </a:solidFill>
              </a:rPr>
              <a:t>地址即构成了套接字。</a:t>
            </a:r>
            <a:r>
              <a:rPr lang="zh-CN" altLang="en-US" dirty="0"/>
              <a:t>   </a:t>
            </a:r>
          </a:p>
        </p:txBody>
      </p:sp>
    </p:spTree>
    <p:extLst>
      <p:ext uri="{BB962C8B-B14F-4D97-AF65-F5344CB8AC3E}">
        <p14:creationId xmlns:p14="http://schemas.microsoft.com/office/powerpoint/2010/main" xmlns="" val="11756256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pPr algn="ctr"/>
            <a:r>
              <a:rPr lang="zh-CN" altLang="en-US"/>
              <a:t>套接字 </a:t>
            </a:r>
            <a:r>
              <a:rPr lang="en-US" altLang="zh-CN"/>
              <a:t>(socket)</a:t>
            </a:r>
          </a:p>
        </p:txBody>
      </p:sp>
      <p:sp>
        <p:nvSpPr>
          <p:cNvPr id="694277" name="Rectangle 5"/>
          <p:cNvSpPr>
            <a:spLocks noChangeArrowheads="1"/>
          </p:cNvSpPr>
          <p:nvPr/>
        </p:nvSpPr>
        <p:spPr bwMode="auto">
          <a:xfrm>
            <a:off x="632520" y="4005064"/>
            <a:ext cx="9001000" cy="1295400"/>
          </a:xfrm>
          <a:prstGeom prst="rect">
            <a:avLst/>
          </a:prstGeom>
          <a:solidFill>
            <a:srgbClr val="FFFF66"/>
          </a:solidFill>
          <a:ln w="38100" cmpd="dbl">
            <a:solidFill>
              <a:schemeClr val="tx1"/>
            </a:solidFill>
            <a:miter lim="800000"/>
            <a:headEnd/>
            <a:tailEnd/>
          </a:ln>
          <a:effectLst/>
        </p:spPr>
        <p:txBody>
          <a:bodyPr wrap="none" anchor="ctr"/>
          <a:lstStyle/>
          <a:p>
            <a:pPr>
              <a:lnSpc>
                <a:spcPct val="110000"/>
              </a:lnSpc>
            </a:pPr>
            <a:r>
              <a:rPr lang="en-US" altLang="zh-CN" sz="3200" b="1" dirty="0">
                <a:latin typeface="+mn-lt"/>
                <a:ea typeface="黑体" pitchFamily="2" charset="-122"/>
              </a:rPr>
              <a:t>TCP </a:t>
            </a:r>
            <a:r>
              <a:rPr lang="zh-CN" altLang="en-US" sz="3200" b="1" dirty="0">
                <a:latin typeface="+mn-lt"/>
                <a:ea typeface="黑体" pitchFamily="2" charset="-122"/>
              </a:rPr>
              <a:t>连接 </a:t>
            </a:r>
            <a:r>
              <a:rPr lang="en-US" altLang="zh-CN" sz="3200" b="1" dirty="0">
                <a:latin typeface="+mn-lt"/>
                <a:ea typeface="黑体" pitchFamily="2" charset="-122"/>
              </a:rPr>
              <a:t>::= {socket1, socket2} </a:t>
            </a:r>
          </a:p>
          <a:p>
            <a:pPr>
              <a:lnSpc>
                <a:spcPct val="110000"/>
              </a:lnSpc>
            </a:pPr>
            <a:r>
              <a:rPr lang="en-US" altLang="zh-CN" sz="3200" b="1" dirty="0">
                <a:latin typeface="+mn-lt"/>
                <a:ea typeface="黑体" pitchFamily="2" charset="-122"/>
              </a:rPr>
              <a:t>             </a:t>
            </a:r>
            <a:r>
              <a:rPr lang="en-US" altLang="zh-CN" sz="3200" b="1" dirty="0" smtClean="0">
                <a:latin typeface="+mn-lt"/>
                <a:ea typeface="黑体" pitchFamily="2" charset="-122"/>
              </a:rPr>
              <a:t>	  = </a:t>
            </a:r>
            <a:r>
              <a:rPr lang="en-US" altLang="zh-CN" sz="3200" b="1" dirty="0">
                <a:latin typeface="+mn-lt"/>
                <a:ea typeface="黑体" pitchFamily="2" charset="-122"/>
              </a:rPr>
              <a:t>{(IP1: port1</a:t>
            </a:r>
            <a:r>
              <a:rPr lang="en-US" altLang="zh-CN" sz="3200" b="1" dirty="0" smtClean="0">
                <a:latin typeface="+mn-lt"/>
                <a:ea typeface="黑体" pitchFamily="2" charset="-122"/>
              </a:rPr>
              <a:t>)</a:t>
            </a:r>
            <a:r>
              <a:rPr lang="zh-CN" altLang="en-US" sz="3200" b="1" dirty="0" smtClean="0">
                <a:latin typeface="+mn-lt"/>
                <a:ea typeface="黑体" pitchFamily="2" charset="-122"/>
              </a:rPr>
              <a:t>，</a:t>
            </a:r>
            <a:r>
              <a:rPr lang="en-US" altLang="zh-CN" sz="3200" b="1" dirty="0" smtClean="0">
                <a:latin typeface="+mn-lt"/>
                <a:ea typeface="黑体" pitchFamily="2" charset="-122"/>
              </a:rPr>
              <a:t>(</a:t>
            </a:r>
            <a:r>
              <a:rPr lang="en-US" altLang="zh-CN" sz="3200" b="1" dirty="0">
                <a:latin typeface="+mn-lt"/>
                <a:ea typeface="黑体" pitchFamily="2" charset="-122"/>
              </a:rPr>
              <a:t>IP2: port2)}     (5-2)</a:t>
            </a:r>
          </a:p>
        </p:txBody>
      </p:sp>
      <p:sp>
        <p:nvSpPr>
          <p:cNvPr id="694276" name="Rectangle 4"/>
          <p:cNvSpPr>
            <a:spLocks noChangeArrowheads="1"/>
          </p:cNvSpPr>
          <p:nvPr/>
        </p:nvSpPr>
        <p:spPr bwMode="auto">
          <a:xfrm>
            <a:off x="642645" y="1629569"/>
            <a:ext cx="9001000" cy="719137"/>
          </a:xfrm>
          <a:prstGeom prst="rect">
            <a:avLst/>
          </a:prstGeom>
          <a:solidFill>
            <a:srgbClr val="FFFF66"/>
          </a:solidFill>
          <a:ln w="38100" cmpd="dbl">
            <a:solidFill>
              <a:schemeClr val="tx1"/>
            </a:solidFill>
            <a:miter lim="800000"/>
            <a:headEnd/>
            <a:tailEnd/>
          </a:ln>
          <a:effectLst/>
        </p:spPr>
        <p:txBody>
          <a:bodyPr wrap="none" anchor="ctr"/>
          <a:lstStyle/>
          <a:p>
            <a:r>
              <a:rPr lang="zh-CN" altLang="en-US" sz="3200" b="1" dirty="0">
                <a:latin typeface="+mn-lt"/>
                <a:ea typeface="黑体" pitchFamily="2" charset="-122"/>
              </a:rPr>
              <a:t>套接字 </a:t>
            </a:r>
            <a:r>
              <a:rPr lang="en-US" altLang="zh-CN" sz="3200" b="1" dirty="0">
                <a:latin typeface="+mn-lt"/>
                <a:ea typeface="黑体" pitchFamily="2" charset="-122"/>
              </a:rPr>
              <a:t>socket = (IP</a:t>
            </a:r>
            <a:r>
              <a:rPr lang="zh-CN" altLang="en-US" sz="3200" b="1" dirty="0" smtClean="0">
                <a:latin typeface="+mn-lt"/>
                <a:ea typeface="黑体" pitchFamily="2" charset="-122"/>
              </a:rPr>
              <a:t>地址 </a:t>
            </a:r>
            <a:r>
              <a:rPr lang="en-US" altLang="zh-CN" sz="3200" b="1" dirty="0" smtClean="0">
                <a:latin typeface="+mn-lt"/>
                <a:ea typeface="黑体" pitchFamily="2" charset="-122"/>
              </a:rPr>
              <a:t>: </a:t>
            </a:r>
            <a:r>
              <a:rPr lang="zh-CN" altLang="en-US" sz="3200" b="1" dirty="0">
                <a:latin typeface="+mn-lt"/>
                <a:ea typeface="黑体" pitchFamily="2" charset="-122"/>
              </a:rPr>
              <a:t>端口号</a:t>
            </a:r>
            <a:r>
              <a:rPr lang="en-US" altLang="zh-CN" sz="3200" b="1" dirty="0">
                <a:latin typeface="+mn-lt"/>
                <a:ea typeface="黑体" pitchFamily="2" charset="-122"/>
              </a:rPr>
              <a:t>)      </a:t>
            </a:r>
            <a:r>
              <a:rPr lang="en-US" altLang="zh-CN" sz="3200" b="1" dirty="0" smtClean="0">
                <a:latin typeface="+mn-lt"/>
                <a:ea typeface="黑体" pitchFamily="2" charset="-122"/>
              </a:rPr>
              <a:t>         (</a:t>
            </a:r>
            <a:r>
              <a:rPr lang="en-US" altLang="zh-CN" sz="3200" b="1" dirty="0">
                <a:latin typeface="+mn-lt"/>
                <a:ea typeface="黑体" pitchFamily="2" charset="-122"/>
              </a:rPr>
              <a:t>5-1</a:t>
            </a:r>
            <a:r>
              <a:rPr lang="en-US" altLang="zh-CN" sz="3200" b="1" dirty="0" smtClean="0">
                <a:latin typeface="+mn-lt"/>
                <a:ea typeface="黑体" pitchFamily="2" charset="-122"/>
              </a:rPr>
              <a:t>)</a:t>
            </a:r>
            <a:endParaRPr lang="en-US" altLang="zh-CN" sz="3200" b="1" dirty="0">
              <a:latin typeface="+mn-lt"/>
              <a:ea typeface="黑体" pitchFamily="2" charset="-122"/>
            </a:endParaRPr>
          </a:p>
        </p:txBody>
      </p:sp>
      <p:sp>
        <p:nvSpPr>
          <p:cNvPr id="3" name="矩形 2"/>
          <p:cNvSpPr/>
          <p:nvPr/>
        </p:nvSpPr>
        <p:spPr>
          <a:xfrm>
            <a:off x="642646" y="2783830"/>
            <a:ext cx="8774850" cy="1077218"/>
          </a:xfrm>
          <a:prstGeom prst="rect">
            <a:avLst/>
          </a:prstGeom>
        </p:spPr>
        <p:txBody>
          <a:bodyPr wrap="square">
            <a:spAutoFit/>
          </a:bodyPr>
          <a:lstStyle/>
          <a:p>
            <a:pPr>
              <a:spcBef>
                <a:spcPct val="40000"/>
              </a:spcBef>
              <a:spcAft>
                <a:spcPct val="50000"/>
              </a:spcAft>
            </a:pPr>
            <a:r>
              <a:rPr lang="zh-CN" altLang="en-US" sz="3200" b="1" dirty="0">
                <a:latin typeface="+mn-lt"/>
                <a:ea typeface="黑体" pitchFamily="2" charset="-122"/>
              </a:rPr>
              <a:t>每一条 </a:t>
            </a:r>
            <a:r>
              <a:rPr lang="en-US" altLang="zh-CN" sz="3200" b="1" dirty="0">
                <a:latin typeface="+mn-lt"/>
                <a:ea typeface="黑体" pitchFamily="2" charset="-122"/>
              </a:rPr>
              <a:t>TCP </a:t>
            </a:r>
            <a:r>
              <a:rPr lang="zh-CN" altLang="en-US" sz="3200" b="1" dirty="0">
                <a:latin typeface="+mn-lt"/>
                <a:ea typeface="黑体" pitchFamily="2" charset="-122"/>
              </a:rPr>
              <a:t>连接</a:t>
            </a:r>
            <a:r>
              <a:rPr lang="zh-CN" altLang="en-US" sz="3200" b="1" dirty="0">
                <a:solidFill>
                  <a:srgbClr val="FF0000"/>
                </a:solidFill>
                <a:latin typeface="+mn-lt"/>
                <a:ea typeface="黑体" pitchFamily="2" charset="-122"/>
              </a:rPr>
              <a:t>唯一</a:t>
            </a:r>
            <a:r>
              <a:rPr lang="zh-CN" altLang="en-US" sz="3200" b="1" dirty="0">
                <a:latin typeface="+mn-lt"/>
                <a:ea typeface="黑体" pitchFamily="2" charset="-122"/>
              </a:rPr>
              <a:t>地被通信两端的</a:t>
            </a:r>
            <a:r>
              <a:rPr lang="zh-CN" altLang="en-US" sz="3200" b="1" dirty="0">
                <a:solidFill>
                  <a:srgbClr val="FF0000"/>
                </a:solidFill>
                <a:latin typeface="+mn-lt"/>
                <a:ea typeface="黑体" pitchFamily="2" charset="-122"/>
              </a:rPr>
              <a:t>两个端点</a:t>
            </a:r>
            <a:r>
              <a:rPr lang="zh-CN" altLang="en-US" sz="3200" b="1" dirty="0">
                <a:latin typeface="+mn-lt"/>
                <a:ea typeface="黑体" pitchFamily="2" charset="-122"/>
              </a:rPr>
              <a:t>（即两个套接字）所确定。即：</a:t>
            </a:r>
          </a:p>
        </p:txBody>
      </p:sp>
    </p:spTree>
    <p:extLst>
      <p:ext uri="{BB962C8B-B14F-4D97-AF65-F5344CB8AC3E}">
        <p14:creationId xmlns:p14="http://schemas.microsoft.com/office/powerpoint/2010/main" xmlns="" val="38054692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TCP </a:t>
            </a:r>
            <a:r>
              <a:rPr lang="zh-CN" altLang="en-US" dirty="0" smtClean="0"/>
              <a:t>连接，</a:t>
            </a:r>
            <a:r>
              <a:rPr lang="en-US" altLang="zh-CN" dirty="0" smtClean="0"/>
              <a:t>IP </a:t>
            </a:r>
            <a:r>
              <a:rPr lang="zh-CN" altLang="en-US" dirty="0" smtClean="0"/>
              <a:t>地址，套接字</a:t>
            </a:r>
            <a:endParaRPr lang="zh-CN" altLang="en-US" dirty="0"/>
          </a:p>
        </p:txBody>
      </p:sp>
      <p:sp>
        <p:nvSpPr>
          <p:cNvPr id="3" name="内容占位符 2"/>
          <p:cNvSpPr>
            <a:spLocks noGrp="1"/>
          </p:cNvSpPr>
          <p:nvPr>
            <p:ph idx="1"/>
          </p:nvPr>
        </p:nvSpPr>
        <p:spPr/>
        <p:txBody>
          <a:bodyPr/>
          <a:lstStyle/>
          <a:p>
            <a:r>
              <a:rPr lang="en-US" altLang="zh-CN" dirty="0" smtClean="0"/>
              <a:t>TCP </a:t>
            </a:r>
            <a:r>
              <a:rPr lang="zh-CN" altLang="zh-CN" dirty="0" smtClean="0"/>
              <a:t>连接</a:t>
            </a:r>
            <a:r>
              <a:rPr lang="zh-CN" altLang="zh-CN" dirty="0"/>
              <a:t>就是由协议软件所提供的一种抽象</a:t>
            </a:r>
            <a:r>
              <a:rPr lang="zh-CN" altLang="zh-CN" dirty="0" smtClean="0"/>
              <a:t>。</a:t>
            </a:r>
            <a:endParaRPr lang="en-US" altLang="zh-CN" dirty="0" smtClean="0"/>
          </a:p>
          <a:p>
            <a:r>
              <a:rPr lang="en-US" altLang="zh-CN" dirty="0" smtClean="0"/>
              <a:t>TCP </a:t>
            </a:r>
            <a:r>
              <a:rPr lang="zh-CN" altLang="zh-CN" dirty="0" smtClean="0"/>
              <a:t>连接</a:t>
            </a:r>
            <a:r>
              <a:rPr lang="zh-CN" altLang="zh-CN" dirty="0"/>
              <a:t>的端点是个很抽象的套接字，即（</a:t>
            </a:r>
            <a:r>
              <a:rPr lang="en-US" altLang="zh-CN" dirty="0" smtClean="0"/>
              <a:t>IP </a:t>
            </a:r>
            <a:r>
              <a:rPr lang="zh-CN" altLang="zh-CN" dirty="0" smtClean="0"/>
              <a:t>地址</a:t>
            </a:r>
            <a:r>
              <a:rPr lang="zh-CN" altLang="zh-CN" dirty="0"/>
              <a:t>：端口号）</a:t>
            </a:r>
            <a:r>
              <a:rPr lang="zh-CN" altLang="zh-CN" dirty="0" smtClean="0"/>
              <a:t>。</a:t>
            </a:r>
            <a:endParaRPr lang="en-US" altLang="zh-CN" dirty="0" smtClean="0"/>
          </a:p>
          <a:p>
            <a:r>
              <a:rPr lang="zh-CN" altLang="zh-CN" dirty="0"/>
              <a:t>同一</a:t>
            </a:r>
            <a:r>
              <a:rPr lang="zh-CN" altLang="zh-CN" dirty="0" smtClean="0"/>
              <a:t>个</a:t>
            </a:r>
            <a:r>
              <a:rPr lang="en-US" altLang="zh-CN" dirty="0" smtClean="0"/>
              <a:t> IP </a:t>
            </a:r>
            <a:r>
              <a:rPr lang="zh-CN" altLang="zh-CN" dirty="0" smtClean="0"/>
              <a:t>地址</a:t>
            </a:r>
            <a:r>
              <a:rPr lang="zh-CN" altLang="zh-CN" dirty="0"/>
              <a:t>可以有多个不同</a:t>
            </a:r>
            <a:r>
              <a:rPr lang="zh-CN" altLang="zh-CN" dirty="0" smtClean="0"/>
              <a:t>的</a:t>
            </a:r>
            <a:r>
              <a:rPr lang="en-US" altLang="zh-CN" dirty="0" smtClean="0"/>
              <a:t> TCP </a:t>
            </a:r>
            <a:r>
              <a:rPr lang="zh-CN" altLang="zh-CN" dirty="0" smtClean="0"/>
              <a:t>连接</a:t>
            </a:r>
            <a:r>
              <a:rPr lang="zh-CN" altLang="en-US" dirty="0" smtClean="0"/>
              <a:t>。</a:t>
            </a:r>
            <a:endParaRPr lang="en-US" altLang="zh-CN" dirty="0" smtClean="0"/>
          </a:p>
          <a:p>
            <a:r>
              <a:rPr lang="zh-CN" altLang="zh-CN" dirty="0" smtClean="0"/>
              <a:t>同</a:t>
            </a:r>
            <a:r>
              <a:rPr lang="zh-CN" altLang="zh-CN" dirty="0"/>
              <a:t>一个端口号也可以出现在多个不同</a:t>
            </a:r>
            <a:r>
              <a:rPr lang="zh-CN" altLang="zh-CN" dirty="0" smtClean="0"/>
              <a:t>的</a:t>
            </a:r>
            <a:r>
              <a:rPr lang="en-US" altLang="zh-CN" dirty="0" smtClean="0"/>
              <a:t> TCP </a:t>
            </a:r>
            <a:r>
              <a:rPr lang="zh-CN" altLang="zh-CN" dirty="0" smtClean="0"/>
              <a:t>连接</a:t>
            </a:r>
            <a:r>
              <a:rPr lang="zh-CN" altLang="zh-CN" dirty="0"/>
              <a:t>中。</a:t>
            </a:r>
            <a:endParaRPr lang="zh-CN" altLang="en-US" dirty="0"/>
          </a:p>
        </p:txBody>
      </p:sp>
    </p:spTree>
    <p:extLst>
      <p:ext uri="{BB962C8B-B14F-4D97-AF65-F5344CB8AC3E}">
        <p14:creationId xmlns:p14="http://schemas.microsoft.com/office/powerpoint/2010/main" xmlns="" val="7610292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pPr algn="ctr"/>
            <a:r>
              <a:rPr lang="en-US" altLang="zh-CN" dirty="0" smtClean="0"/>
              <a:t>Socket </a:t>
            </a:r>
            <a:r>
              <a:rPr lang="zh-CN" altLang="en-US" dirty="0" smtClean="0"/>
              <a:t>有</a:t>
            </a:r>
            <a:r>
              <a:rPr lang="zh-CN" altLang="en-US" dirty="0"/>
              <a:t>多种不同的意思 </a:t>
            </a:r>
          </a:p>
        </p:txBody>
      </p:sp>
      <p:sp>
        <p:nvSpPr>
          <p:cNvPr id="69734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应用编程</a:t>
            </a:r>
            <a:r>
              <a:rPr lang="zh-CN" altLang="en-US" dirty="0" smtClean="0"/>
              <a:t>接口  </a:t>
            </a:r>
            <a:r>
              <a:rPr lang="en-US" altLang="zh-CN" dirty="0" smtClean="0"/>
              <a:t>API  </a:t>
            </a:r>
            <a:r>
              <a:rPr lang="zh-CN" altLang="en-US" dirty="0"/>
              <a:t>称为 </a:t>
            </a:r>
            <a:r>
              <a:rPr lang="en-US" altLang="zh-CN" dirty="0"/>
              <a:t>socket API, </a:t>
            </a:r>
            <a:r>
              <a:rPr lang="zh-CN" altLang="en-US" dirty="0"/>
              <a:t>简称为 </a:t>
            </a:r>
            <a:r>
              <a:rPr lang="en-US" altLang="zh-CN" dirty="0"/>
              <a:t>socket</a:t>
            </a:r>
            <a:r>
              <a:rPr lang="zh-CN" altLang="en-US" dirty="0"/>
              <a:t>。</a:t>
            </a:r>
          </a:p>
          <a:p>
            <a:r>
              <a:rPr lang="en-US" altLang="zh-CN" dirty="0"/>
              <a:t>socket API </a:t>
            </a:r>
            <a:r>
              <a:rPr lang="zh-CN" altLang="en-US" dirty="0"/>
              <a:t>中使用的一个函数名也叫作 </a:t>
            </a:r>
            <a:r>
              <a:rPr lang="en-US" altLang="zh-CN" dirty="0"/>
              <a:t>socket</a:t>
            </a:r>
            <a:r>
              <a:rPr lang="zh-CN" altLang="en-US" dirty="0"/>
              <a:t>。</a:t>
            </a:r>
          </a:p>
          <a:p>
            <a:r>
              <a:rPr lang="zh-CN" altLang="en-US" dirty="0"/>
              <a:t>调用 </a:t>
            </a:r>
            <a:r>
              <a:rPr lang="en-US" altLang="zh-CN" dirty="0"/>
              <a:t>socket </a:t>
            </a:r>
            <a:r>
              <a:rPr lang="zh-CN" altLang="en-US" dirty="0"/>
              <a:t>函数的端点称为 </a:t>
            </a:r>
            <a:r>
              <a:rPr lang="en-US" altLang="zh-CN" dirty="0"/>
              <a:t>socket</a:t>
            </a:r>
            <a:r>
              <a:rPr lang="zh-CN" altLang="en-US" dirty="0"/>
              <a:t>。</a:t>
            </a:r>
          </a:p>
          <a:p>
            <a:r>
              <a:rPr lang="zh-CN" altLang="en-US" dirty="0"/>
              <a:t>调用 </a:t>
            </a:r>
            <a:r>
              <a:rPr lang="en-US" altLang="zh-CN" dirty="0"/>
              <a:t>socket </a:t>
            </a:r>
            <a:r>
              <a:rPr lang="zh-CN" altLang="en-US" dirty="0"/>
              <a:t>函数时其返回值称为 </a:t>
            </a:r>
            <a:r>
              <a:rPr lang="en-US" altLang="zh-CN" dirty="0"/>
              <a:t>socket </a:t>
            </a:r>
            <a:r>
              <a:rPr lang="zh-CN" altLang="en-US" dirty="0"/>
              <a:t>描述符，可简称为 </a:t>
            </a:r>
            <a:r>
              <a:rPr lang="en-US" altLang="zh-CN" dirty="0"/>
              <a:t>socket</a:t>
            </a:r>
            <a:r>
              <a:rPr lang="zh-CN" altLang="en-US" dirty="0"/>
              <a:t>。</a:t>
            </a:r>
          </a:p>
          <a:p>
            <a:r>
              <a:rPr lang="zh-CN" altLang="en-US" dirty="0"/>
              <a:t>在操作系统内核中连网协议的 </a:t>
            </a:r>
            <a:r>
              <a:rPr lang="en-US" altLang="zh-CN" dirty="0"/>
              <a:t>Berkeley </a:t>
            </a:r>
            <a:r>
              <a:rPr lang="zh-CN" altLang="en-US" dirty="0"/>
              <a:t>实现，称为 </a:t>
            </a:r>
            <a:r>
              <a:rPr lang="en-US" altLang="zh-CN" dirty="0"/>
              <a:t>socket </a:t>
            </a:r>
            <a:r>
              <a:rPr lang="zh-CN" altLang="en-US" dirty="0"/>
              <a:t>实现。    </a:t>
            </a:r>
          </a:p>
        </p:txBody>
      </p:sp>
    </p:spTree>
    <p:extLst>
      <p:ext uri="{BB962C8B-B14F-4D97-AF65-F5344CB8AC3E}">
        <p14:creationId xmlns:p14="http://schemas.microsoft.com/office/powerpoint/2010/main" xmlns="" val="19632426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5.4  </a:t>
            </a:r>
            <a:r>
              <a:rPr lang="zh-CN" altLang="zh-CN" dirty="0"/>
              <a:t>可靠传输的工作</a:t>
            </a:r>
            <a:r>
              <a:rPr lang="zh-CN" altLang="zh-CN" dirty="0" smtClean="0"/>
              <a:t>原理</a:t>
            </a:r>
            <a:endParaRPr lang="zh-CN" altLang="zh-CN" dirty="0"/>
          </a:p>
        </p:txBody>
      </p:sp>
      <p:sp>
        <p:nvSpPr>
          <p:cNvPr id="931843" name="Rectangle 3"/>
          <p:cNvSpPr>
            <a:spLocks noGrp="1" noChangeArrowheads="1"/>
          </p:cNvSpPr>
          <p:nvPr>
            <p:ph idx="1"/>
          </p:nvPr>
        </p:nvSpPr>
        <p:spPr/>
        <p:txBody>
          <a:bodyPr/>
          <a:lstStyle/>
          <a:p>
            <a:r>
              <a:rPr lang="en-US" altLang="zh-CN" dirty="0"/>
              <a:t>5.4.1  </a:t>
            </a:r>
            <a:r>
              <a:rPr lang="zh-CN" altLang="zh-CN" dirty="0"/>
              <a:t>停止等待协议</a:t>
            </a:r>
          </a:p>
          <a:p>
            <a:r>
              <a:rPr lang="en-US" altLang="zh-CN" dirty="0"/>
              <a:t>5.4.2  </a:t>
            </a:r>
            <a:r>
              <a:rPr lang="zh-CN" altLang="zh-CN" dirty="0" smtClean="0"/>
              <a:t>连续</a:t>
            </a:r>
            <a:r>
              <a:rPr lang="en-US" altLang="zh-CN" dirty="0" smtClean="0"/>
              <a:t> ARQ </a:t>
            </a:r>
            <a:r>
              <a:rPr lang="zh-CN" altLang="zh-CN" dirty="0" smtClean="0"/>
              <a:t>协议</a:t>
            </a:r>
            <a:endParaRPr lang="zh-CN" altLang="zh-CN" dirty="0"/>
          </a:p>
        </p:txBody>
      </p:sp>
      <p:pic>
        <p:nvPicPr>
          <p:cNvPr id="5" name="图片 4" descr="Question.jpg"/>
          <p:cNvPicPr>
            <a:picLocks noChangeAspect="1"/>
          </p:cNvPicPr>
          <p:nvPr/>
        </p:nvPicPr>
        <p:blipFill>
          <a:blip r:embed="rId3" cstate="print"/>
          <a:stretch>
            <a:fillRect/>
          </a:stretch>
        </p:blipFill>
        <p:spPr>
          <a:xfrm>
            <a:off x="2648744" y="2492896"/>
            <a:ext cx="4895850" cy="3429000"/>
          </a:xfrm>
          <a:prstGeom prst="rect">
            <a:avLst/>
          </a:prstGeom>
        </p:spPr>
      </p:pic>
      <p:pic>
        <p:nvPicPr>
          <p:cNvPr id="4" name="图片 3" descr="Thinking.jpg"/>
          <p:cNvPicPr>
            <a:picLocks noChangeAspect="1"/>
          </p:cNvPicPr>
          <p:nvPr/>
        </p:nvPicPr>
        <p:blipFill>
          <a:blip r:embed="rId4" cstate="print"/>
          <a:stretch>
            <a:fillRect/>
          </a:stretch>
        </p:blipFill>
        <p:spPr>
          <a:xfrm>
            <a:off x="6937474" y="4149080"/>
            <a:ext cx="2968525" cy="2708920"/>
          </a:xfrm>
          <a:prstGeom prst="rect">
            <a:avLst/>
          </a:prstGeom>
        </p:spPr>
      </p:pic>
      <p:sp>
        <p:nvSpPr>
          <p:cNvPr id="6" name="TextBox 5"/>
          <p:cNvSpPr txBox="1"/>
          <p:nvPr/>
        </p:nvSpPr>
        <p:spPr>
          <a:xfrm>
            <a:off x="3584848" y="3429000"/>
            <a:ext cx="2376264" cy="1200329"/>
          </a:xfrm>
          <a:prstGeom prst="rect">
            <a:avLst/>
          </a:prstGeom>
          <a:noFill/>
        </p:spPr>
        <p:txBody>
          <a:bodyPr wrap="square" rtlCol="0">
            <a:spAutoFit/>
          </a:bodyPr>
          <a:lstStyle/>
          <a:p>
            <a:r>
              <a:rPr lang="zh-CN" altLang="en-US" sz="3600" b="1" dirty="0" smtClean="0"/>
              <a:t>可靠传输是什么？</a:t>
            </a:r>
            <a:endParaRPr lang="zh-CN" altLang="en-US" sz="3600" b="1" dirty="0"/>
          </a:p>
        </p:txBody>
      </p:sp>
    </p:spTree>
    <p:extLst>
      <p:ext uri="{BB962C8B-B14F-4D97-AF65-F5344CB8AC3E}">
        <p14:creationId xmlns:p14="http://schemas.microsoft.com/office/powerpoint/2010/main" xmlns="" val="240954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gn="ctr"/>
            <a:r>
              <a:rPr lang="zh-CN" altLang="zh-CN" dirty="0"/>
              <a:t>理</a:t>
            </a:r>
            <a:r>
              <a:rPr lang="zh-CN" altLang="zh-CN" dirty="0" smtClean="0"/>
              <a:t>想传</a:t>
            </a:r>
            <a:r>
              <a:rPr lang="zh-CN" altLang="zh-CN" dirty="0"/>
              <a:t>输</a:t>
            </a:r>
            <a:r>
              <a:rPr lang="zh-CN" altLang="zh-CN" dirty="0" smtClean="0"/>
              <a:t>条件</a:t>
            </a:r>
            <a:endParaRPr lang="zh-CN" altLang="zh-CN" dirty="0"/>
          </a:p>
        </p:txBody>
      </p:sp>
      <p:sp>
        <p:nvSpPr>
          <p:cNvPr id="931843" name="Rectangle 3"/>
          <p:cNvSpPr>
            <a:spLocks noGrp="1" noChangeArrowheads="1"/>
          </p:cNvSpPr>
          <p:nvPr>
            <p:ph idx="1"/>
          </p:nvPr>
        </p:nvSpPr>
        <p:spPr/>
        <p:txBody>
          <a:bodyPr/>
          <a:lstStyle/>
          <a:p>
            <a:r>
              <a:rPr lang="zh-CN" altLang="zh-CN" dirty="0"/>
              <a:t>理</a:t>
            </a:r>
            <a:r>
              <a:rPr lang="zh-CN" altLang="zh-CN" dirty="0" smtClean="0"/>
              <a:t>想传</a:t>
            </a:r>
            <a:r>
              <a:rPr lang="zh-CN" altLang="zh-CN" dirty="0"/>
              <a:t>输条件有以下</a:t>
            </a:r>
            <a:r>
              <a:rPr lang="zh-CN" altLang="zh-CN" dirty="0">
                <a:solidFill>
                  <a:srgbClr val="FF0000"/>
                </a:solidFill>
              </a:rPr>
              <a:t>两个特点：</a:t>
            </a:r>
          </a:p>
          <a:p>
            <a:pPr lvl="1"/>
            <a:r>
              <a:rPr lang="en-US" altLang="zh-CN" dirty="0"/>
              <a:t>(1) </a:t>
            </a:r>
            <a:r>
              <a:rPr lang="zh-CN" altLang="zh-CN" dirty="0"/>
              <a:t>传输信道不产生差错。</a:t>
            </a:r>
          </a:p>
          <a:p>
            <a:pPr lvl="1"/>
            <a:r>
              <a:rPr lang="en-US" altLang="zh-CN" dirty="0"/>
              <a:t>(2) </a:t>
            </a:r>
            <a:r>
              <a:rPr lang="zh-CN" altLang="zh-CN" dirty="0"/>
              <a:t>不管发送方以多快的速度发送数据，接收方总是来得及处理收到的数据。</a:t>
            </a:r>
          </a:p>
          <a:p>
            <a:r>
              <a:rPr lang="zh-CN" altLang="zh-CN" dirty="0"/>
              <a:t>在这样的理想传输条件下，不需要采取任何措施就能够实现可靠传输</a:t>
            </a:r>
            <a:r>
              <a:rPr lang="zh-CN" altLang="zh-CN" dirty="0" smtClean="0"/>
              <a:t>。</a:t>
            </a:r>
            <a:endParaRPr lang="en-US" altLang="zh-CN" dirty="0" smtClean="0"/>
          </a:p>
        </p:txBody>
      </p:sp>
    </p:spTree>
    <p:extLst>
      <p:ext uri="{BB962C8B-B14F-4D97-AF65-F5344CB8AC3E}">
        <p14:creationId xmlns:p14="http://schemas.microsoft.com/office/powerpoint/2010/main" xmlns="" val="18771567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a:r>
              <a:rPr lang="zh-CN" altLang="en-US" sz="3600" dirty="0" smtClean="0"/>
              <a:t>理想的数据传输</a:t>
            </a:r>
          </a:p>
        </p:txBody>
      </p:sp>
      <p:sp>
        <p:nvSpPr>
          <p:cNvPr id="42" name="内容占位符 41"/>
          <p:cNvSpPr>
            <a:spLocks noGrp="1"/>
          </p:cNvSpPr>
          <p:nvPr>
            <p:ph idx="1"/>
          </p:nvPr>
        </p:nvSpPr>
        <p:spPr>
          <a:xfrm>
            <a:off x="495300" y="5157192"/>
            <a:ext cx="9210228" cy="1700808"/>
          </a:xfrm>
        </p:spPr>
        <p:txBody>
          <a:bodyPr/>
          <a:lstStyle/>
          <a:p>
            <a:r>
              <a:rPr lang="zh-CN" altLang="zh-CN" dirty="0" smtClean="0">
                <a:solidFill>
                  <a:srgbClr val="FF0000"/>
                </a:solidFill>
              </a:rPr>
              <a:t>实际的网络都不具备两个理想条件。</a:t>
            </a:r>
            <a:r>
              <a:rPr lang="zh-CN" altLang="en-US" dirty="0" smtClean="0"/>
              <a:t>必须</a:t>
            </a:r>
            <a:r>
              <a:rPr lang="zh-CN" altLang="zh-CN" dirty="0" smtClean="0"/>
              <a:t>使用一些可靠传输协议，</a:t>
            </a:r>
            <a:r>
              <a:rPr lang="zh-CN" altLang="en-US" dirty="0" smtClean="0"/>
              <a:t>在</a:t>
            </a:r>
            <a:r>
              <a:rPr lang="zh-CN" altLang="zh-CN" dirty="0" smtClean="0"/>
              <a:t>不可靠的传输信道实现可靠传输</a:t>
            </a:r>
            <a:r>
              <a:rPr lang="zh-CN" altLang="en-US" dirty="0" smtClean="0"/>
              <a:t>。</a:t>
            </a:r>
            <a:endParaRPr lang="zh-CN" altLang="zh-CN" dirty="0" smtClean="0"/>
          </a:p>
        </p:txBody>
      </p:sp>
      <p:sp>
        <p:nvSpPr>
          <p:cNvPr id="44035" name="Line 4"/>
          <p:cNvSpPr>
            <a:spLocks noChangeShapeType="1"/>
          </p:cNvSpPr>
          <p:nvPr/>
        </p:nvSpPr>
        <p:spPr bwMode="auto">
          <a:xfrm>
            <a:off x="3463660" y="1691656"/>
            <a:ext cx="0" cy="31797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36" name="Line 5"/>
          <p:cNvSpPr>
            <a:spLocks noChangeShapeType="1"/>
          </p:cNvSpPr>
          <p:nvPr/>
        </p:nvSpPr>
        <p:spPr bwMode="auto">
          <a:xfrm>
            <a:off x="5498175" y="1691656"/>
            <a:ext cx="0" cy="31607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37" name="Rectangle 6"/>
          <p:cNvSpPr>
            <a:spLocks noChangeArrowheads="1"/>
          </p:cNvSpPr>
          <p:nvPr/>
        </p:nvSpPr>
        <p:spPr bwMode="auto">
          <a:xfrm>
            <a:off x="3274483" y="1196752"/>
            <a:ext cx="421591"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800" dirty="0"/>
              <a:t>A</a:t>
            </a:r>
          </a:p>
        </p:txBody>
      </p:sp>
      <p:sp>
        <p:nvSpPr>
          <p:cNvPr id="44038" name="Rectangle 7"/>
          <p:cNvSpPr>
            <a:spLocks noChangeArrowheads="1"/>
          </p:cNvSpPr>
          <p:nvPr/>
        </p:nvSpPr>
        <p:spPr bwMode="auto">
          <a:xfrm>
            <a:off x="5295240" y="1196752"/>
            <a:ext cx="421591"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800" dirty="0"/>
              <a:t>B</a:t>
            </a:r>
          </a:p>
        </p:txBody>
      </p:sp>
      <p:grpSp>
        <p:nvGrpSpPr>
          <p:cNvPr id="2" name="Group 59"/>
          <p:cNvGrpSpPr>
            <a:grpSpLocks/>
          </p:cNvGrpSpPr>
          <p:nvPr/>
        </p:nvGrpSpPr>
        <p:grpSpPr bwMode="auto">
          <a:xfrm>
            <a:off x="3470540" y="1844055"/>
            <a:ext cx="2017316" cy="757238"/>
            <a:chOff x="768" y="1917"/>
            <a:chExt cx="1173" cy="477"/>
          </a:xfrm>
        </p:grpSpPr>
        <p:sp>
          <p:nvSpPr>
            <p:cNvPr id="44068" name="Line 8"/>
            <p:cNvSpPr>
              <a:spLocks noChangeShapeType="1"/>
            </p:cNvSpPr>
            <p:nvPr/>
          </p:nvSpPr>
          <p:spPr bwMode="auto">
            <a:xfrm>
              <a:off x="768" y="1917"/>
              <a:ext cx="1173" cy="13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69" name="Line 9"/>
            <p:cNvSpPr>
              <a:spLocks noChangeShapeType="1"/>
            </p:cNvSpPr>
            <p:nvPr/>
          </p:nvSpPr>
          <p:spPr bwMode="auto">
            <a:xfrm>
              <a:off x="768" y="2258"/>
              <a:ext cx="1173" cy="13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70" name="Freeform 10"/>
            <p:cNvSpPr>
              <a:spLocks/>
            </p:cNvSpPr>
            <p:nvPr/>
          </p:nvSpPr>
          <p:spPr bwMode="auto">
            <a:xfrm>
              <a:off x="777" y="1931"/>
              <a:ext cx="1156" cy="449"/>
            </a:xfrm>
            <a:custGeom>
              <a:avLst/>
              <a:gdLst>
                <a:gd name="T0" fmla="*/ 0 w 1033"/>
                <a:gd name="T1" fmla="*/ 0 h 451"/>
                <a:gd name="T2" fmla="*/ 17190 w 1033"/>
                <a:gd name="T3" fmla="*/ 115 h 451"/>
                <a:gd name="T4" fmla="*/ 17190 w 1033"/>
                <a:gd name="T5" fmla="*/ 400 h 451"/>
                <a:gd name="T6" fmla="*/ 0 w 1033"/>
                <a:gd name="T7" fmla="*/ 285 h 451"/>
                <a:gd name="T8" fmla="*/ 0 w 1033"/>
                <a:gd name="T9" fmla="*/ 0 h 451"/>
                <a:gd name="T10" fmla="*/ 0 60000 65536"/>
                <a:gd name="T11" fmla="*/ 0 60000 65536"/>
                <a:gd name="T12" fmla="*/ 0 60000 65536"/>
                <a:gd name="T13" fmla="*/ 0 60000 65536"/>
                <a:gd name="T14" fmla="*/ 0 60000 65536"/>
                <a:gd name="T15" fmla="*/ 0 w 1033"/>
                <a:gd name="T16" fmla="*/ 0 h 451"/>
                <a:gd name="T17" fmla="*/ 1033 w 1033"/>
                <a:gd name="T18" fmla="*/ 451 h 451"/>
              </a:gdLst>
              <a:ahLst/>
              <a:cxnLst>
                <a:cxn ang="T10">
                  <a:pos x="T0" y="T1"/>
                </a:cxn>
                <a:cxn ang="T11">
                  <a:pos x="T2" y="T3"/>
                </a:cxn>
                <a:cxn ang="T12">
                  <a:pos x="T4" y="T5"/>
                </a:cxn>
                <a:cxn ang="T13">
                  <a:pos x="T6" y="T7"/>
                </a:cxn>
                <a:cxn ang="T14">
                  <a:pos x="T8" y="T9"/>
                </a:cxn>
              </a:cxnLst>
              <a:rect l="T15" t="T16" r="T17" b="T18"/>
              <a:pathLst>
                <a:path w="1033" h="451">
                  <a:moveTo>
                    <a:pt x="0" y="0"/>
                  </a:moveTo>
                  <a:lnTo>
                    <a:pt x="1032" y="140"/>
                  </a:lnTo>
                  <a:lnTo>
                    <a:pt x="1032" y="450"/>
                  </a:lnTo>
                  <a:lnTo>
                    <a:pt x="0" y="310"/>
                  </a:lnTo>
                  <a:lnTo>
                    <a:pt x="0" y="0"/>
                  </a:lnTo>
                </a:path>
              </a:pathLst>
            </a:custGeom>
            <a:solidFill>
              <a:srgbClr val="FFFF66"/>
            </a:solidFill>
            <a:ln>
              <a:noFill/>
            </a:ln>
            <a:extLst>
              <a:ext uri="{91240B29-F687-4F45-9708-019B960494DF}">
                <a14:hiddenLine xmlns="" xmlns:a14="http://schemas.microsoft.com/office/drawing/2010/main" w="12700" cap="rnd">
                  <a:solidFill>
                    <a:srgbClr val="000000"/>
                  </a:solidFill>
                  <a:round/>
                  <a:headEnd/>
                  <a:tailEnd/>
                </a14:hiddenLine>
              </a:ext>
            </a:extLst>
          </p:spPr>
          <p:txBody>
            <a:bodyPr/>
            <a:lstStyle/>
            <a:p>
              <a:endParaRPr lang="zh-CN" altLang="en-US"/>
            </a:p>
          </p:txBody>
        </p:sp>
        <p:sp>
          <p:nvSpPr>
            <p:cNvPr id="44071" name="AutoShape 11"/>
            <p:cNvSpPr>
              <a:spLocks noChangeArrowheads="1"/>
            </p:cNvSpPr>
            <p:nvPr/>
          </p:nvSpPr>
          <p:spPr bwMode="auto">
            <a:xfrm rot="480000">
              <a:off x="1501" y="2138"/>
              <a:ext cx="313" cy="100"/>
            </a:xfrm>
            <a:prstGeom prst="rightArrow">
              <a:avLst>
                <a:gd name="adj1" fmla="val 50000"/>
                <a:gd name="adj2" fmla="val 156514"/>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44072" name="Rectangle 12"/>
            <p:cNvSpPr>
              <a:spLocks noChangeArrowheads="1"/>
            </p:cNvSpPr>
            <p:nvPr/>
          </p:nvSpPr>
          <p:spPr bwMode="auto">
            <a:xfrm rot="540000">
              <a:off x="817" y="1950"/>
              <a:ext cx="632" cy="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800"/>
                <a:t>DATA</a:t>
              </a:r>
            </a:p>
          </p:txBody>
        </p:sp>
      </p:grpSp>
      <p:grpSp>
        <p:nvGrpSpPr>
          <p:cNvPr id="3" name="Group 60"/>
          <p:cNvGrpSpPr>
            <a:grpSpLocks/>
          </p:cNvGrpSpPr>
          <p:nvPr/>
        </p:nvGrpSpPr>
        <p:grpSpPr bwMode="auto">
          <a:xfrm>
            <a:off x="3470540" y="2509219"/>
            <a:ext cx="2017316" cy="757237"/>
            <a:chOff x="768" y="2336"/>
            <a:chExt cx="1173" cy="477"/>
          </a:xfrm>
        </p:grpSpPr>
        <p:sp>
          <p:nvSpPr>
            <p:cNvPr id="44063" name="Line 13"/>
            <p:cNvSpPr>
              <a:spLocks noChangeShapeType="1"/>
            </p:cNvSpPr>
            <p:nvPr/>
          </p:nvSpPr>
          <p:spPr bwMode="auto">
            <a:xfrm>
              <a:off x="768" y="2336"/>
              <a:ext cx="1173" cy="13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64" name="Line 14"/>
            <p:cNvSpPr>
              <a:spLocks noChangeShapeType="1"/>
            </p:cNvSpPr>
            <p:nvPr/>
          </p:nvSpPr>
          <p:spPr bwMode="auto">
            <a:xfrm>
              <a:off x="768" y="2678"/>
              <a:ext cx="1173" cy="13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65" name="Freeform 15"/>
            <p:cNvSpPr>
              <a:spLocks/>
            </p:cNvSpPr>
            <p:nvPr/>
          </p:nvSpPr>
          <p:spPr bwMode="auto">
            <a:xfrm>
              <a:off x="777" y="2350"/>
              <a:ext cx="1156" cy="450"/>
            </a:xfrm>
            <a:custGeom>
              <a:avLst/>
              <a:gdLst>
                <a:gd name="T0" fmla="*/ 0 w 1033"/>
                <a:gd name="T1" fmla="*/ 0 h 451"/>
                <a:gd name="T2" fmla="*/ 17190 w 1033"/>
                <a:gd name="T3" fmla="*/ 140 h 451"/>
                <a:gd name="T4" fmla="*/ 17190 w 1033"/>
                <a:gd name="T5" fmla="*/ 425 h 451"/>
                <a:gd name="T6" fmla="*/ 0 w 1033"/>
                <a:gd name="T7" fmla="*/ 285 h 451"/>
                <a:gd name="T8" fmla="*/ 0 w 1033"/>
                <a:gd name="T9" fmla="*/ 0 h 451"/>
                <a:gd name="T10" fmla="*/ 0 60000 65536"/>
                <a:gd name="T11" fmla="*/ 0 60000 65536"/>
                <a:gd name="T12" fmla="*/ 0 60000 65536"/>
                <a:gd name="T13" fmla="*/ 0 60000 65536"/>
                <a:gd name="T14" fmla="*/ 0 60000 65536"/>
                <a:gd name="T15" fmla="*/ 0 w 1033"/>
                <a:gd name="T16" fmla="*/ 0 h 451"/>
                <a:gd name="T17" fmla="*/ 1033 w 1033"/>
                <a:gd name="T18" fmla="*/ 451 h 451"/>
              </a:gdLst>
              <a:ahLst/>
              <a:cxnLst>
                <a:cxn ang="T10">
                  <a:pos x="T0" y="T1"/>
                </a:cxn>
                <a:cxn ang="T11">
                  <a:pos x="T2" y="T3"/>
                </a:cxn>
                <a:cxn ang="T12">
                  <a:pos x="T4" y="T5"/>
                </a:cxn>
                <a:cxn ang="T13">
                  <a:pos x="T6" y="T7"/>
                </a:cxn>
                <a:cxn ang="T14">
                  <a:pos x="T8" y="T9"/>
                </a:cxn>
              </a:cxnLst>
              <a:rect l="T15" t="T16" r="T17" b="T18"/>
              <a:pathLst>
                <a:path w="1033" h="451">
                  <a:moveTo>
                    <a:pt x="0" y="0"/>
                  </a:moveTo>
                  <a:lnTo>
                    <a:pt x="1032" y="140"/>
                  </a:lnTo>
                  <a:lnTo>
                    <a:pt x="1032" y="450"/>
                  </a:lnTo>
                  <a:lnTo>
                    <a:pt x="0" y="310"/>
                  </a:lnTo>
                  <a:lnTo>
                    <a:pt x="0" y="0"/>
                  </a:lnTo>
                </a:path>
              </a:pathLst>
            </a:custGeom>
            <a:solidFill>
              <a:srgbClr val="FFFF66"/>
            </a:solidFill>
            <a:ln>
              <a:noFill/>
            </a:ln>
            <a:extLst>
              <a:ext uri="{91240B29-F687-4F45-9708-019B960494DF}">
                <a14:hiddenLine xmlns="" xmlns:a14="http://schemas.microsoft.com/office/drawing/2010/main" w="12700" cap="rnd">
                  <a:solidFill>
                    <a:srgbClr val="000000"/>
                  </a:solidFill>
                  <a:round/>
                  <a:headEnd/>
                  <a:tailEnd/>
                </a14:hiddenLine>
              </a:ext>
            </a:extLst>
          </p:spPr>
          <p:txBody>
            <a:bodyPr/>
            <a:lstStyle/>
            <a:p>
              <a:endParaRPr lang="zh-CN" altLang="en-US"/>
            </a:p>
          </p:txBody>
        </p:sp>
        <p:sp>
          <p:nvSpPr>
            <p:cNvPr id="44066" name="AutoShape 16"/>
            <p:cNvSpPr>
              <a:spLocks noChangeArrowheads="1"/>
            </p:cNvSpPr>
            <p:nvPr/>
          </p:nvSpPr>
          <p:spPr bwMode="auto">
            <a:xfrm rot="480000">
              <a:off x="1501" y="2558"/>
              <a:ext cx="313" cy="99"/>
            </a:xfrm>
            <a:prstGeom prst="rightArrow">
              <a:avLst>
                <a:gd name="adj1" fmla="val 50000"/>
                <a:gd name="adj2" fmla="val 1580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44067" name="Rectangle 17"/>
            <p:cNvSpPr>
              <a:spLocks noChangeArrowheads="1"/>
            </p:cNvSpPr>
            <p:nvPr/>
          </p:nvSpPr>
          <p:spPr bwMode="auto">
            <a:xfrm rot="540000">
              <a:off x="815" y="2369"/>
              <a:ext cx="632" cy="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800"/>
                <a:t>DATA</a:t>
              </a:r>
            </a:p>
          </p:txBody>
        </p:sp>
      </p:grpSp>
      <p:grpSp>
        <p:nvGrpSpPr>
          <p:cNvPr id="4" name="Group 61"/>
          <p:cNvGrpSpPr>
            <a:grpSpLocks/>
          </p:cNvGrpSpPr>
          <p:nvPr/>
        </p:nvGrpSpPr>
        <p:grpSpPr bwMode="auto">
          <a:xfrm>
            <a:off x="3470540" y="3174380"/>
            <a:ext cx="2017316" cy="755650"/>
            <a:chOff x="768" y="2755"/>
            <a:chExt cx="1173" cy="476"/>
          </a:xfrm>
        </p:grpSpPr>
        <p:sp>
          <p:nvSpPr>
            <p:cNvPr id="44058" name="Line 18"/>
            <p:cNvSpPr>
              <a:spLocks noChangeShapeType="1"/>
            </p:cNvSpPr>
            <p:nvPr/>
          </p:nvSpPr>
          <p:spPr bwMode="auto">
            <a:xfrm>
              <a:off x="768" y="2755"/>
              <a:ext cx="1173" cy="13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59" name="Line 19"/>
            <p:cNvSpPr>
              <a:spLocks noChangeShapeType="1"/>
            </p:cNvSpPr>
            <p:nvPr/>
          </p:nvSpPr>
          <p:spPr bwMode="auto">
            <a:xfrm>
              <a:off x="768" y="3097"/>
              <a:ext cx="1173" cy="13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60" name="Freeform 20"/>
            <p:cNvSpPr>
              <a:spLocks/>
            </p:cNvSpPr>
            <p:nvPr/>
          </p:nvSpPr>
          <p:spPr bwMode="auto">
            <a:xfrm>
              <a:off x="777" y="2764"/>
              <a:ext cx="1156" cy="455"/>
            </a:xfrm>
            <a:custGeom>
              <a:avLst/>
              <a:gdLst>
                <a:gd name="T0" fmla="*/ 0 w 1033"/>
                <a:gd name="T1" fmla="*/ 0 h 457"/>
                <a:gd name="T2" fmla="*/ 17190 w 1033"/>
                <a:gd name="T3" fmla="*/ 117 h 457"/>
                <a:gd name="T4" fmla="*/ 17190 w 1033"/>
                <a:gd name="T5" fmla="*/ 406 h 457"/>
                <a:gd name="T6" fmla="*/ 0 w 1033"/>
                <a:gd name="T7" fmla="*/ 289 h 457"/>
                <a:gd name="T8" fmla="*/ 0 w 1033"/>
                <a:gd name="T9" fmla="*/ 0 h 457"/>
                <a:gd name="T10" fmla="*/ 0 60000 65536"/>
                <a:gd name="T11" fmla="*/ 0 60000 65536"/>
                <a:gd name="T12" fmla="*/ 0 60000 65536"/>
                <a:gd name="T13" fmla="*/ 0 60000 65536"/>
                <a:gd name="T14" fmla="*/ 0 60000 65536"/>
                <a:gd name="T15" fmla="*/ 0 w 1033"/>
                <a:gd name="T16" fmla="*/ 0 h 457"/>
                <a:gd name="T17" fmla="*/ 1033 w 1033"/>
                <a:gd name="T18" fmla="*/ 457 h 457"/>
              </a:gdLst>
              <a:ahLst/>
              <a:cxnLst>
                <a:cxn ang="T10">
                  <a:pos x="T0" y="T1"/>
                </a:cxn>
                <a:cxn ang="T11">
                  <a:pos x="T2" y="T3"/>
                </a:cxn>
                <a:cxn ang="T12">
                  <a:pos x="T4" y="T5"/>
                </a:cxn>
                <a:cxn ang="T13">
                  <a:pos x="T6" y="T7"/>
                </a:cxn>
                <a:cxn ang="T14">
                  <a:pos x="T8" y="T9"/>
                </a:cxn>
              </a:cxnLst>
              <a:rect l="T15" t="T16" r="T17" b="T18"/>
              <a:pathLst>
                <a:path w="1033" h="457">
                  <a:moveTo>
                    <a:pt x="0" y="0"/>
                  </a:moveTo>
                  <a:lnTo>
                    <a:pt x="1032" y="142"/>
                  </a:lnTo>
                  <a:lnTo>
                    <a:pt x="1032" y="456"/>
                  </a:lnTo>
                  <a:lnTo>
                    <a:pt x="0" y="314"/>
                  </a:lnTo>
                  <a:lnTo>
                    <a:pt x="0" y="0"/>
                  </a:lnTo>
                </a:path>
              </a:pathLst>
            </a:custGeom>
            <a:solidFill>
              <a:srgbClr val="FFFF66"/>
            </a:solidFill>
            <a:ln>
              <a:noFill/>
            </a:ln>
            <a:extLst>
              <a:ext uri="{91240B29-F687-4F45-9708-019B960494DF}">
                <a14:hiddenLine xmlns="" xmlns:a14="http://schemas.microsoft.com/office/drawing/2010/main" w="12700" cap="rnd">
                  <a:solidFill>
                    <a:srgbClr val="000000"/>
                  </a:solidFill>
                  <a:round/>
                  <a:headEnd/>
                  <a:tailEnd/>
                </a14:hiddenLine>
              </a:ext>
            </a:extLst>
          </p:spPr>
          <p:txBody>
            <a:bodyPr/>
            <a:lstStyle/>
            <a:p>
              <a:endParaRPr lang="zh-CN" altLang="en-US"/>
            </a:p>
          </p:txBody>
        </p:sp>
        <p:sp>
          <p:nvSpPr>
            <p:cNvPr id="44061" name="AutoShape 21"/>
            <p:cNvSpPr>
              <a:spLocks noChangeArrowheads="1"/>
            </p:cNvSpPr>
            <p:nvPr/>
          </p:nvSpPr>
          <p:spPr bwMode="auto">
            <a:xfrm rot="480000">
              <a:off x="1501" y="2977"/>
              <a:ext cx="313" cy="100"/>
            </a:xfrm>
            <a:prstGeom prst="rightArrow">
              <a:avLst>
                <a:gd name="adj1" fmla="val 50000"/>
                <a:gd name="adj2" fmla="val 156514"/>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44062" name="Rectangle 22"/>
            <p:cNvSpPr>
              <a:spLocks noChangeArrowheads="1"/>
            </p:cNvSpPr>
            <p:nvPr/>
          </p:nvSpPr>
          <p:spPr bwMode="auto">
            <a:xfrm rot="540000">
              <a:off x="817" y="2787"/>
              <a:ext cx="632" cy="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800"/>
                <a:t>DATA</a:t>
              </a:r>
            </a:p>
          </p:txBody>
        </p:sp>
      </p:grpSp>
      <p:grpSp>
        <p:nvGrpSpPr>
          <p:cNvPr id="5" name="Group 62"/>
          <p:cNvGrpSpPr>
            <a:grpSpLocks/>
          </p:cNvGrpSpPr>
          <p:nvPr/>
        </p:nvGrpSpPr>
        <p:grpSpPr bwMode="auto">
          <a:xfrm>
            <a:off x="3470540" y="3839544"/>
            <a:ext cx="2017316" cy="757237"/>
            <a:chOff x="768" y="3174"/>
            <a:chExt cx="1173" cy="477"/>
          </a:xfrm>
        </p:grpSpPr>
        <p:sp>
          <p:nvSpPr>
            <p:cNvPr id="44053" name="Line 23"/>
            <p:cNvSpPr>
              <a:spLocks noChangeShapeType="1"/>
            </p:cNvSpPr>
            <p:nvPr/>
          </p:nvSpPr>
          <p:spPr bwMode="auto">
            <a:xfrm>
              <a:off x="768" y="3174"/>
              <a:ext cx="1173" cy="13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54" name="Line 24"/>
            <p:cNvSpPr>
              <a:spLocks noChangeShapeType="1"/>
            </p:cNvSpPr>
            <p:nvPr/>
          </p:nvSpPr>
          <p:spPr bwMode="auto">
            <a:xfrm>
              <a:off x="768" y="3515"/>
              <a:ext cx="1173" cy="13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55" name="Freeform 25"/>
            <p:cNvSpPr>
              <a:spLocks/>
            </p:cNvSpPr>
            <p:nvPr/>
          </p:nvSpPr>
          <p:spPr bwMode="auto">
            <a:xfrm>
              <a:off x="777" y="3182"/>
              <a:ext cx="1156" cy="457"/>
            </a:xfrm>
            <a:custGeom>
              <a:avLst/>
              <a:gdLst>
                <a:gd name="T0" fmla="*/ 0 w 1033"/>
                <a:gd name="T1" fmla="*/ 0 h 457"/>
                <a:gd name="T2" fmla="*/ 17190 w 1033"/>
                <a:gd name="T3" fmla="*/ 142 h 457"/>
                <a:gd name="T4" fmla="*/ 17190 w 1033"/>
                <a:gd name="T5" fmla="*/ 456 h 457"/>
                <a:gd name="T6" fmla="*/ 0 w 1033"/>
                <a:gd name="T7" fmla="*/ 314 h 457"/>
                <a:gd name="T8" fmla="*/ 0 w 1033"/>
                <a:gd name="T9" fmla="*/ 0 h 457"/>
                <a:gd name="T10" fmla="*/ 0 60000 65536"/>
                <a:gd name="T11" fmla="*/ 0 60000 65536"/>
                <a:gd name="T12" fmla="*/ 0 60000 65536"/>
                <a:gd name="T13" fmla="*/ 0 60000 65536"/>
                <a:gd name="T14" fmla="*/ 0 60000 65536"/>
                <a:gd name="T15" fmla="*/ 0 w 1033"/>
                <a:gd name="T16" fmla="*/ 0 h 457"/>
                <a:gd name="T17" fmla="*/ 1033 w 1033"/>
                <a:gd name="T18" fmla="*/ 457 h 457"/>
              </a:gdLst>
              <a:ahLst/>
              <a:cxnLst>
                <a:cxn ang="T10">
                  <a:pos x="T0" y="T1"/>
                </a:cxn>
                <a:cxn ang="T11">
                  <a:pos x="T2" y="T3"/>
                </a:cxn>
                <a:cxn ang="T12">
                  <a:pos x="T4" y="T5"/>
                </a:cxn>
                <a:cxn ang="T13">
                  <a:pos x="T6" y="T7"/>
                </a:cxn>
                <a:cxn ang="T14">
                  <a:pos x="T8" y="T9"/>
                </a:cxn>
              </a:cxnLst>
              <a:rect l="T15" t="T16" r="T17" b="T18"/>
              <a:pathLst>
                <a:path w="1033" h="457">
                  <a:moveTo>
                    <a:pt x="0" y="0"/>
                  </a:moveTo>
                  <a:lnTo>
                    <a:pt x="1032" y="142"/>
                  </a:lnTo>
                  <a:lnTo>
                    <a:pt x="1032" y="456"/>
                  </a:lnTo>
                  <a:lnTo>
                    <a:pt x="0" y="314"/>
                  </a:lnTo>
                  <a:lnTo>
                    <a:pt x="0" y="0"/>
                  </a:lnTo>
                </a:path>
              </a:pathLst>
            </a:custGeom>
            <a:solidFill>
              <a:srgbClr val="FFFF66"/>
            </a:solidFill>
            <a:ln>
              <a:noFill/>
            </a:ln>
            <a:extLst>
              <a:ext uri="{91240B29-F687-4F45-9708-019B960494DF}">
                <a14:hiddenLine xmlns="" xmlns:a14="http://schemas.microsoft.com/office/drawing/2010/main" w="12700" cap="rnd">
                  <a:solidFill>
                    <a:srgbClr val="000000"/>
                  </a:solidFill>
                  <a:round/>
                  <a:headEnd/>
                  <a:tailEnd/>
                </a14:hiddenLine>
              </a:ext>
            </a:extLst>
          </p:spPr>
          <p:txBody>
            <a:bodyPr/>
            <a:lstStyle/>
            <a:p>
              <a:endParaRPr lang="zh-CN" altLang="en-US"/>
            </a:p>
          </p:txBody>
        </p:sp>
        <p:sp>
          <p:nvSpPr>
            <p:cNvPr id="44056" name="AutoShape 26"/>
            <p:cNvSpPr>
              <a:spLocks noChangeArrowheads="1"/>
            </p:cNvSpPr>
            <p:nvPr/>
          </p:nvSpPr>
          <p:spPr bwMode="auto">
            <a:xfrm rot="480000">
              <a:off x="1501" y="3395"/>
              <a:ext cx="313" cy="100"/>
            </a:xfrm>
            <a:prstGeom prst="rightArrow">
              <a:avLst>
                <a:gd name="adj1" fmla="val 50000"/>
                <a:gd name="adj2" fmla="val 156514"/>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44057" name="Rectangle 27"/>
            <p:cNvSpPr>
              <a:spLocks noChangeArrowheads="1"/>
            </p:cNvSpPr>
            <p:nvPr/>
          </p:nvSpPr>
          <p:spPr bwMode="auto">
            <a:xfrm rot="540000">
              <a:off x="815" y="3208"/>
              <a:ext cx="632" cy="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800"/>
                <a:t>DATA</a:t>
              </a:r>
            </a:p>
          </p:txBody>
        </p:sp>
      </p:grpSp>
      <p:sp>
        <p:nvSpPr>
          <p:cNvPr id="227356" name="Line 28"/>
          <p:cNvSpPr>
            <a:spLocks noChangeShapeType="1"/>
          </p:cNvSpPr>
          <p:nvPr/>
        </p:nvSpPr>
        <p:spPr bwMode="auto">
          <a:xfrm>
            <a:off x="5505054" y="2645743"/>
            <a:ext cx="423069" cy="0"/>
          </a:xfrm>
          <a:prstGeom prst="line">
            <a:avLst/>
          </a:prstGeom>
          <a:noFill/>
          <a:ln w="28575">
            <a:solidFill>
              <a:srgbClr val="333399"/>
            </a:solidFill>
            <a:round/>
            <a:headEnd/>
            <a:tailEnd type="triangle" w="sm"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7357" name="Rectangle 29"/>
          <p:cNvSpPr>
            <a:spLocks noChangeArrowheads="1"/>
          </p:cNvSpPr>
          <p:nvPr/>
        </p:nvSpPr>
        <p:spPr bwMode="auto">
          <a:xfrm>
            <a:off x="5881688" y="2501280"/>
            <a:ext cx="1598195"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800"/>
              <a:t>送主机 </a:t>
            </a:r>
            <a:r>
              <a:rPr kumimoji="1" lang="en-US" altLang="zh-CN" sz="2800"/>
              <a:t>B</a:t>
            </a:r>
          </a:p>
        </p:txBody>
      </p:sp>
      <p:sp>
        <p:nvSpPr>
          <p:cNvPr id="227358" name="Line 30"/>
          <p:cNvSpPr>
            <a:spLocks noChangeShapeType="1"/>
          </p:cNvSpPr>
          <p:nvPr/>
        </p:nvSpPr>
        <p:spPr bwMode="auto">
          <a:xfrm>
            <a:off x="5515373" y="3328368"/>
            <a:ext cx="423069" cy="0"/>
          </a:xfrm>
          <a:prstGeom prst="line">
            <a:avLst/>
          </a:prstGeom>
          <a:noFill/>
          <a:ln w="28575">
            <a:solidFill>
              <a:srgbClr val="333399"/>
            </a:solidFill>
            <a:round/>
            <a:headEnd/>
            <a:tailEnd type="triangle" w="sm"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7359" name="Rectangle 31"/>
          <p:cNvSpPr>
            <a:spLocks noChangeArrowheads="1"/>
          </p:cNvSpPr>
          <p:nvPr/>
        </p:nvSpPr>
        <p:spPr bwMode="auto">
          <a:xfrm>
            <a:off x="5895446" y="3183905"/>
            <a:ext cx="1598195"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800"/>
              <a:t>送主机 </a:t>
            </a:r>
            <a:r>
              <a:rPr kumimoji="1" lang="en-US" altLang="zh-CN" sz="2800"/>
              <a:t>B</a:t>
            </a:r>
          </a:p>
        </p:txBody>
      </p:sp>
      <p:sp>
        <p:nvSpPr>
          <p:cNvPr id="227360" name="Line 32"/>
          <p:cNvSpPr>
            <a:spLocks noChangeShapeType="1"/>
          </p:cNvSpPr>
          <p:nvPr/>
        </p:nvSpPr>
        <p:spPr bwMode="auto">
          <a:xfrm>
            <a:off x="5515373" y="3995118"/>
            <a:ext cx="423069" cy="0"/>
          </a:xfrm>
          <a:prstGeom prst="line">
            <a:avLst/>
          </a:prstGeom>
          <a:noFill/>
          <a:ln w="28575">
            <a:solidFill>
              <a:srgbClr val="333399"/>
            </a:solidFill>
            <a:round/>
            <a:headEnd/>
            <a:tailEnd type="triangle" w="sm"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7361" name="Rectangle 33"/>
          <p:cNvSpPr>
            <a:spLocks noChangeArrowheads="1"/>
          </p:cNvSpPr>
          <p:nvPr/>
        </p:nvSpPr>
        <p:spPr bwMode="auto">
          <a:xfrm>
            <a:off x="5895446" y="3852243"/>
            <a:ext cx="1598195"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800"/>
              <a:t>送主机 </a:t>
            </a:r>
            <a:r>
              <a:rPr kumimoji="1" lang="en-US" altLang="zh-CN" sz="2800"/>
              <a:t>B</a:t>
            </a:r>
          </a:p>
        </p:txBody>
      </p:sp>
      <p:sp>
        <p:nvSpPr>
          <p:cNvPr id="227362" name="Line 34"/>
          <p:cNvSpPr>
            <a:spLocks noChangeShapeType="1"/>
          </p:cNvSpPr>
          <p:nvPr/>
        </p:nvSpPr>
        <p:spPr bwMode="auto">
          <a:xfrm>
            <a:off x="5515373" y="4660280"/>
            <a:ext cx="423069" cy="0"/>
          </a:xfrm>
          <a:prstGeom prst="line">
            <a:avLst/>
          </a:prstGeom>
          <a:noFill/>
          <a:ln w="28575">
            <a:solidFill>
              <a:srgbClr val="333399"/>
            </a:solidFill>
            <a:round/>
            <a:headEnd/>
            <a:tailEnd type="triangle" w="sm"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27363" name="Rectangle 35"/>
          <p:cNvSpPr>
            <a:spLocks noChangeArrowheads="1"/>
          </p:cNvSpPr>
          <p:nvPr/>
        </p:nvSpPr>
        <p:spPr bwMode="auto">
          <a:xfrm>
            <a:off x="5895446" y="4515818"/>
            <a:ext cx="1598195" cy="52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800"/>
              <a:t>送主机 </a:t>
            </a:r>
            <a:r>
              <a:rPr kumimoji="1" lang="en-US" altLang="zh-CN" sz="2800"/>
              <a:t>B</a:t>
            </a:r>
          </a:p>
        </p:txBody>
      </p:sp>
      <p:sp>
        <p:nvSpPr>
          <p:cNvPr id="44051" name="Line 54"/>
          <p:cNvSpPr>
            <a:spLocks noChangeShapeType="1"/>
          </p:cNvSpPr>
          <p:nvPr/>
        </p:nvSpPr>
        <p:spPr bwMode="auto">
          <a:xfrm>
            <a:off x="3002756" y="1901205"/>
            <a:ext cx="0" cy="2249488"/>
          </a:xfrm>
          <a:prstGeom prst="line">
            <a:avLst/>
          </a:prstGeom>
          <a:noFill/>
          <a:ln w="28575">
            <a:solidFill>
              <a:srgbClr val="333399"/>
            </a:solidFill>
            <a:round/>
            <a:headEnd/>
            <a:tailEnd type="triangle" w="sm" len="lg"/>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4052" name="Rectangle 55"/>
          <p:cNvSpPr>
            <a:spLocks noChangeArrowheads="1"/>
          </p:cNvSpPr>
          <p:nvPr/>
        </p:nvSpPr>
        <p:spPr bwMode="auto">
          <a:xfrm>
            <a:off x="2751667" y="4226893"/>
            <a:ext cx="541816" cy="951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800"/>
              <a:t>时</a:t>
            </a:r>
          </a:p>
          <a:p>
            <a:pPr>
              <a:spcBef>
                <a:spcPct val="0"/>
              </a:spcBef>
              <a:buClrTx/>
              <a:buSzTx/>
              <a:buFontTx/>
              <a:buNone/>
            </a:pPr>
            <a:r>
              <a:rPr kumimoji="1" lang="zh-CN" altLang="en-US" sz="2800"/>
              <a:t>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227356"/>
                                        </p:tgtEl>
                                        <p:attrNameLst>
                                          <p:attrName>style.visibility</p:attrName>
                                        </p:attrNameLst>
                                      </p:cBhvr>
                                      <p:to>
                                        <p:strVal val="visible"/>
                                      </p:to>
                                    </p:set>
                                    <p:anim calcmode="lin" valueType="num">
                                      <p:cBhvr>
                                        <p:cTn id="11" dur="1000" fill="hold"/>
                                        <p:tgtEl>
                                          <p:spTgt spid="227356"/>
                                        </p:tgtEl>
                                        <p:attrNameLst>
                                          <p:attrName>ppt_w</p:attrName>
                                        </p:attrNameLst>
                                      </p:cBhvr>
                                      <p:tavLst>
                                        <p:tav tm="0">
                                          <p:val>
                                            <p:strVal val="#ppt_w*0.70"/>
                                          </p:val>
                                        </p:tav>
                                        <p:tav tm="100000">
                                          <p:val>
                                            <p:strVal val="#ppt_w"/>
                                          </p:val>
                                        </p:tav>
                                      </p:tavLst>
                                    </p:anim>
                                    <p:anim calcmode="lin" valueType="num">
                                      <p:cBhvr>
                                        <p:cTn id="12" dur="1000" fill="hold"/>
                                        <p:tgtEl>
                                          <p:spTgt spid="227356"/>
                                        </p:tgtEl>
                                        <p:attrNameLst>
                                          <p:attrName>ppt_h</p:attrName>
                                        </p:attrNameLst>
                                      </p:cBhvr>
                                      <p:tavLst>
                                        <p:tav tm="0">
                                          <p:val>
                                            <p:strVal val="#ppt_h"/>
                                          </p:val>
                                        </p:tav>
                                        <p:tav tm="100000">
                                          <p:val>
                                            <p:strVal val="#ppt_h"/>
                                          </p:val>
                                        </p:tav>
                                      </p:tavLst>
                                    </p:anim>
                                    <p:animEffect transition="in" filter="fade">
                                      <p:cBhvr>
                                        <p:cTn id="13" dur="1000"/>
                                        <p:tgtEl>
                                          <p:spTgt spid="227356"/>
                                        </p:tgtEl>
                                      </p:cBhvr>
                                    </p:animEffec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0"/>
                                          </p:stCondLst>
                                        </p:cTn>
                                        <p:tgtEl>
                                          <p:spTgt spid="227357"/>
                                        </p:tgtEl>
                                        <p:attrNameLst>
                                          <p:attrName>style.visibility</p:attrName>
                                        </p:attrNameLst>
                                      </p:cBhvr>
                                      <p:to>
                                        <p:strVal val="visible"/>
                                      </p:to>
                                    </p:set>
                                  </p:childTnLst>
                                </p:cTn>
                              </p:par>
                            </p:childTnLst>
                          </p:cTn>
                        </p:par>
                        <p:par>
                          <p:cTn id="17" fill="hold" nodeType="afterGroup">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nodeType="afterGroup">
                            <p:stCondLst>
                              <p:cond delay="2000"/>
                            </p:stCondLst>
                            <p:childTnLst>
                              <p:par>
                                <p:cTn id="22" presetID="55" presetClass="entr" presetSubtype="0" fill="hold" grpId="0" nodeType="afterEffect">
                                  <p:stCondLst>
                                    <p:cond delay="0"/>
                                  </p:stCondLst>
                                  <p:childTnLst>
                                    <p:set>
                                      <p:cBhvr>
                                        <p:cTn id="23" dur="1" fill="hold">
                                          <p:stCondLst>
                                            <p:cond delay="0"/>
                                          </p:stCondLst>
                                        </p:cTn>
                                        <p:tgtEl>
                                          <p:spTgt spid="227358"/>
                                        </p:tgtEl>
                                        <p:attrNameLst>
                                          <p:attrName>style.visibility</p:attrName>
                                        </p:attrNameLst>
                                      </p:cBhvr>
                                      <p:to>
                                        <p:strVal val="visible"/>
                                      </p:to>
                                    </p:set>
                                    <p:anim calcmode="lin" valueType="num">
                                      <p:cBhvr>
                                        <p:cTn id="24" dur="1000" fill="hold"/>
                                        <p:tgtEl>
                                          <p:spTgt spid="227358"/>
                                        </p:tgtEl>
                                        <p:attrNameLst>
                                          <p:attrName>ppt_w</p:attrName>
                                        </p:attrNameLst>
                                      </p:cBhvr>
                                      <p:tavLst>
                                        <p:tav tm="0">
                                          <p:val>
                                            <p:strVal val="#ppt_w*0.70"/>
                                          </p:val>
                                        </p:tav>
                                        <p:tav tm="100000">
                                          <p:val>
                                            <p:strVal val="#ppt_w"/>
                                          </p:val>
                                        </p:tav>
                                      </p:tavLst>
                                    </p:anim>
                                    <p:anim calcmode="lin" valueType="num">
                                      <p:cBhvr>
                                        <p:cTn id="25" dur="1000" fill="hold"/>
                                        <p:tgtEl>
                                          <p:spTgt spid="227358"/>
                                        </p:tgtEl>
                                        <p:attrNameLst>
                                          <p:attrName>ppt_h</p:attrName>
                                        </p:attrNameLst>
                                      </p:cBhvr>
                                      <p:tavLst>
                                        <p:tav tm="0">
                                          <p:val>
                                            <p:strVal val="#ppt_h"/>
                                          </p:val>
                                        </p:tav>
                                        <p:tav tm="100000">
                                          <p:val>
                                            <p:strVal val="#ppt_h"/>
                                          </p:val>
                                        </p:tav>
                                      </p:tavLst>
                                    </p:anim>
                                    <p:animEffect transition="in" filter="fade">
                                      <p:cBhvr>
                                        <p:cTn id="26" dur="1000"/>
                                        <p:tgtEl>
                                          <p:spTgt spid="227358"/>
                                        </p:tgtEl>
                                      </p:cBhvr>
                                    </p:animEffect>
                                  </p:childTnLst>
                                </p:cTn>
                              </p:par>
                            </p:childTnLst>
                          </p:cTn>
                        </p:par>
                        <p:par>
                          <p:cTn id="27" fill="hold" nodeType="afterGroup">
                            <p:stCondLst>
                              <p:cond delay="3000"/>
                            </p:stCondLst>
                            <p:childTnLst>
                              <p:par>
                                <p:cTn id="28" presetID="1" presetClass="entr" presetSubtype="0" fill="hold" grpId="0" nodeType="afterEffect">
                                  <p:stCondLst>
                                    <p:cond delay="0"/>
                                  </p:stCondLst>
                                  <p:childTnLst>
                                    <p:set>
                                      <p:cBhvr>
                                        <p:cTn id="29" dur="1" fill="hold">
                                          <p:stCondLst>
                                            <p:cond delay="0"/>
                                          </p:stCondLst>
                                        </p:cTn>
                                        <p:tgtEl>
                                          <p:spTgt spid="227359"/>
                                        </p:tgtEl>
                                        <p:attrNameLst>
                                          <p:attrName>style.visibility</p:attrName>
                                        </p:attrNameLst>
                                      </p:cBhvr>
                                      <p:to>
                                        <p:strVal val="visible"/>
                                      </p:to>
                                    </p:set>
                                  </p:childTnLst>
                                </p:cTn>
                              </p:par>
                            </p:childTnLst>
                          </p:cTn>
                        </p:par>
                        <p:par>
                          <p:cTn id="30" fill="hold" nodeType="afterGroup">
                            <p:stCondLst>
                              <p:cond delay="30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nodeType="afterGroup">
                            <p:stCondLst>
                              <p:cond delay="3500"/>
                            </p:stCondLst>
                            <p:childTnLst>
                              <p:par>
                                <p:cTn id="35" presetID="55" presetClass="entr" presetSubtype="0" fill="hold" grpId="0" nodeType="afterEffect">
                                  <p:stCondLst>
                                    <p:cond delay="0"/>
                                  </p:stCondLst>
                                  <p:childTnLst>
                                    <p:set>
                                      <p:cBhvr>
                                        <p:cTn id="36" dur="1" fill="hold">
                                          <p:stCondLst>
                                            <p:cond delay="0"/>
                                          </p:stCondLst>
                                        </p:cTn>
                                        <p:tgtEl>
                                          <p:spTgt spid="227360"/>
                                        </p:tgtEl>
                                        <p:attrNameLst>
                                          <p:attrName>style.visibility</p:attrName>
                                        </p:attrNameLst>
                                      </p:cBhvr>
                                      <p:to>
                                        <p:strVal val="visible"/>
                                      </p:to>
                                    </p:set>
                                    <p:anim calcmode="lin" valueType="num">
                                      <p:cBhvr>
                                        <p:cTn id="37" dur="1000" fill="hold"/>
                                        <p:tgtEl>
                                          <p:spTgt spid="227360"/>
                                        </p:tgtEl>
                                        <p:attrNameLst>
                                          <p:attrName>ppt_w</p:attrName>
                                        </p:attrNameLst>
                                      </p:cBhvr>
                                      <p:tavLst>
                                        <p:tav tm="0">
                                          <p:val>
                                            <p:strVal val="#ppt_w*0.70"/>
                                          </p:val>
                                        </p:tav>
                                        <p:tav tm="100000">
                                          <p:val>
                                            <p:strVal val="#ppt_w"/>
                                          </p:val>
                                        </p:tav>
                                      </p:tavLst>
                                    </p:anim>
                                    <p:anim calcmode="lin" valueType="num">
                                      <p:cBhvr>
                                        <p:cTn id="38" dur="1000" fill="hold"/>
                                        <p:tgtEl>
                                          <p:spTgt spid="227360"/>
                                        </p:tgtEl>
                                        <p:attrNameLst>
                                          <p:attrName>ppt_h</p:attrName>
                                        </p:attrNameLst>
                                      </p:cBhvr>
                                      <p:tavLst>
                                        <p:tav tm="0">
                                          <p:val>
                                            <p:strVal val="#ppt_h"/>
                                          </p:val>
                                        </p:tav>
                                        <p:tav tm="100000">
                                          <p:val>
                                            <p:strVal val="#ppt_h"/>
                                          </p:val>
                                        </p:tav>
                                      </p:tavLst>
                                    </p:anim>
                                    <p:animEffect transition="in" filter="fade">
                                      <p:cBhvr>
                                        <p:cTn id="39" dur="1000"/>
                                        <p:tgtEl>
                                          <p:spTgt spid="227360"/>
                                        </p:tgtEl>
                                      </p:cBhvr>
                                    </p:animEffect>
                                  </p:childTnLst>
                                </p:cTn>
                              </p:par>
                            </p:childTnLst>
                          </p:cTn>
                        </p:par>
                        <p:par>
                          <p:cTn id="40" fill="hold" nodeType="afterGroup">
                            <p:stCondLst>
                              <p:cond delay="4500"/>
                            </p:stCondLst>
                            <p:childTnLst>
                              <p:par>
                                <p:cTn id="41" presetID="1" presetClass="entr" presetSubtype="0" fill="hold" grpId="0" nodeType="afterEffect">
                                  <p:stCondLst>
                                    <p:cond delay="0"/>
                                  </p:stCondLst>
                                  <p:childTnLst>
                                    <p:set>
                                      <p:cBhvr>
                                        <p:cTn id="42" dur="1" fill="hold">
                                          <p:stCondLst>
                                            <p:cond delay="0"/>
                                          </p:stCondLst>
                                        </p:cTn>
                                        <p:tgtEl>
                                          <p:spTgt spid="227361"/>
                                        </p:tgtEl>
                                        <p:attrNameLst>
                                          <p:attrName>style.visibility</p:attrName>
                                        </p:attrNameLst>
                                      </p:cBhvr>
                                      <p:to>
                                        <p:strVal val="visible"/>
                                      </p:to>
                                    </p:set>
                                  </p:childTnLst>
                                </p:cTn>
                              </p:par>
                            </p:childTnLst>
                          </p:cTn>
                        </p:par>
                        <p:par>
                          <p:cTn id="43" fill="hold" nodeType="afterGroup">
                            <p:stCondLst>
                              <p:cond delay="4500"/>
                            </p:stCondLst>
                            <p:childTnLst>
                              <p:par>
                                <p:cTn id="44" presetID="22" presetClass="entr" presetSubtype="8"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par>
                          <p:cTn id="47" fill="hold" nodeType="afterGroup">
                            <p:stCondLst>
                              <p:cond delay="5000"/>
                            </p:stCondLst>
                            <p:childTnLst>
                              <p:par>
                                <p:cTn id="48" presetID="55" presetClass="entr" presetSubtype="0" fill="hold" grpId="0" nodeType="afterEffect">
                                  <p:stCondLst>
                                    <p:cond delay="0"/>
                                  </p:stCondLst>
                                  <p:childTnLst>
                                    <p:set>
                                      <p:cBhvr>
                                        <p:cTn id="49" dur="1" fill="hold">
                                          <p:stCondLst>
                                            <p:cond delay="0"/>
                                          </p:stCondLst>
                                        </p:cTn>
                                        <p:tgtEl>
                                          <p:spTgt spid="227362"/>
                                        </p:tgtEl>
                                        <p:attrNameLst>
                                          <p:attrName>style.visibility</p:attrName>
                                        </p:attrNameLst>
                                      </p:cBhvr>
                                      <p:to>
                                        <p:strVal val="visible"/>
                                      </p:to>
                                    </p:set>
                                    <p:anim calcmode="lin" valueType="num">
                                      <p:cBhvr>
                                        <p:cTn id="50" dur="1000" fill="hold"/>
                                        <p:tgtEl>
                                          <p:spTgt spid="227362"/>
                                        </p:tgtEl>
                                        <p:attrNameLst>
                                          <p:attrName>ppt_w</p:attrName>
                                        </p:attrNameLst>
                                      </p:cBhvr>
                                      <p:tavLst>
                                        <p:tav tm="0">
                                          <p:val>
                                            <p:strVal val="#ppt_w*0.70"/>
                                          </p:val>
                                        </p:tav>
                                        <p:tav tm="100000">
                                          <p:val>
                                            <p:strVal val="#ppt_w"/>
                                          </p:val>
                                        </p:tav>
                                      </p:tavLst>
                                    </p:anim>
                                    <p:anim calcmode="lin" valueType="num">
                                      <p:cBhvr>
                                        <p:cTn id="51" dur="1000" fill="hold"/>
                                        <p:tgtEl>
                                          <p:spTgt spid="227362"/>
                                        </p:tgtEl>
                                        <p:attrNameLst>
                                          <p:attrName>ppt_h</p:attrName>
                                        </p:attrNameLst>
                                      </p:cBhvr>
                                      <p:tavLst>
                                        <p:tav tm="0">
                                          <p:val>
                                            <p:strVal val="#ppt_h"/>
                                          </p:val>
                                        </p:tav>
                                        <p:tav tm="100000">
                                          <p:val>
                                            <p:strVal val="#ppt_h"/>
                                          </p:val>
                                        </p:tav>
                                      </p:tavLst>
                                    </p:anim>
                                    <p:animEffect transition="in" filter="fade">
                                      <p:cBhvr>
                                        <p:cTn id="52" dur="1000"/>
                                        <p:tgtEl>
                                          <p:spTgt spid="227362"/>
                                        </p:tgtEl>
                                      </p:cBhvr>
                                    </p:animEffect>
                                  </p:childTnLst>
                                </p:cTn>
                              </p:par>
                            </p:childTnLst>
                          </p:cTn>
                        </p:par>
                        <p:par>
                          <p:cTn id="53" fill="hold" nodeType="afterGroup">
                            <p:stCondLst>
                              <p:cond delay="6000"/>
                            </p:stCondLst>
                            <p:childTnLst>
                              <p:par>
                                <p:cTn id="54" presetID="1" presetClass="entr" presetSubtype="0" fill="hold" grpId="0" nodeType="afterEffect">
                                  <p:stCondLst>
                                    <p:cond delay="0"/>
                                  </p:stCondLst>
                                  <p:childTnLst>
                                    <p:set>
                                      <p:cBhvr>
                                        <p:cTn id="55" dur="1" fill="hold">
                                          <p:stCondLst>
                                            <p:cond delay="0"/>
                                          </p:stCondLst>
                                        </p:cTn>
                                        <p:tgtEl>
                                          <p:spTgt spid="22736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bldP spid="227356" grpId="0" animBg="1"/>
      <p:bldP spid="227357" grpId="0"/>
      <p:bldP spid="227358" grpId="0" animBg="1"/>
      <p:bldP spid="227359" grpId="0"/>
      <p:bldP spid="227360" grpId="0" animBg="1"/>
      <p:bldP spid="227361" grpId="0"/>
      <p:bldP spid="227362" grpId="0" animBg="1"/>
      <p:bldP spid="22736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5.4.1  </a:t>
            </a:r>
            <a:r>
              <a:rPr lang="zh-CN" altLang="zh-CN" dirty="0"/>
              <a:t>停止等待协议</a:t>
            </a:r>
          </a:p>
        </p:txBody>
      </p:sp>
      <p:sp>
        <p:nvSpPr>
          <p:cNvPr id="931843" name="Rectangle 3"/>
          <p:cNvSpPr>
            <a:spLocks noGrp="1" noChangeArrowheads="1"/>
          </p:cNvSpPr>
          <p:nvPr>
            <p:ph idx="1"/>
          </p:nvPr>
        </p:nvSpPr>
        <p:spPr/>
        <p:txBody>
          <a:bodyPr/>
          <a:lstStyle/>
          <a:p>
            <a:r>
              <a:rPr lang="zh-CN" altLang="zh-CN" dirty="0"/>
              <a:t>“停止等待”就是每发送完一个分组就停止发送，等待对方的确认。在收到确认后再发送下一个分组</a:t>
            </a:r>
            <a:r>
              <a:rPr lang="zh-CN" altLang="zh-CN" dirty="0" smtClean="0"/>
              <a:t>。</a:t>
            </a:r>
            <a:endParaRPr lang="en-US" altLang="zh-CN" dirty="0" smtClean="0"/>
          </a:p>
          <a:p>
            <a:r>
              <a:rPr lang="zh-CN" altLang="zh-CN" dirty="0">
                <a:solidFill>
                  <a:srgbClr val="FF0000"/>
                </a:solidFill>
              </a:rPr>
              <a:t>全双工通信的双方既是发送方也是接收方</a:t>
            </a:r>
            <a:r>
              <a:rPr lang="zh-CN" altLang="zh-CN" dirty="0" smtClean="0">
                <a:solidFill>
                  <a:srgbClr val="FF0000"/>
                </a:solidFill>
              </a:rPr>
              <a:t>。</a:t>
            </a:r>
            <a:endParaRPr lang="en-US" altLang="zh-CN" dirty="0" smtClean="0">
              <a:solidFill>
                <a:srgbClr val="FF0000"/>
              </a:solidFill>
            </a:endParaRPr>
          </a:p>
          <a:p>
            <a:r>
              <a:rPr lang="zh-CN" altLang="zh-CN" dirty="0" smtClean="0"/>
              <a:t>为了</a:t>
            </a:r>
            <a:r>
              <a:rPr lang="zh-CN" altLang="zh-CN" dirty="0"/>
              <a:t>讨论问题的方便，我们仅</a:t>
            </a:r>
            <a:r>
              <a:rPr lang="zh-CN" altLang="zh-CN" dirty="0" smtClean="0"/>
              <a:t>考虑</a:t>
            </a:r>
            <a:r>
              <a:rPr lang="en-US" altLang="zh-CN" dirty="0" smtClean="0"/>
              <a:t> A </a:t>
            </a:r>
            <a:r>
              <a:rPr lang="zh-CN" altLang="zh-CN" dirty="0" smtClean="0"/>
              <a:t>发送</a:t>
            </a:r>
            <a:r>
              <a:rPr lang="zh-CN" altLang="zh-CN" dirty="0"/>
              <a:t>数据</a:t>
            </a:r>
            <a:r>
              <a:rPr lang="zh-CN" altLang="zh-CN" dirty="0" smtClean="0"/>
              <a:t>而</a:t>
            </a:r>
            <a:r>
              <a:rPr lang="en-US" altLang="zh-CN" dirty="0" smtClean="0"/>
              <a:t> B </a:t>
            </a:r>
            <a:r>
              <a:rPr lang="zh-CN" altLang="zh-CN" dirty="0" smtClean="0"/>
              <a:t>接收</a:t>
            </a:r>
            <a:r>
              <a:rPr lang="zh-CN" altLang="zh-CN" dirty="0"/>
              <a:t>数据并发送确认。</a:t>
            </a:r>
            <a:r>
              <a:rPr lang="zh-CN" altLang="zh-CN" dirty="0" smtClean="0"/>
              <a:t>因此</a:t>
            </a:r>
            <a:r>
              <a:rPr lang="en-US" altLang="zh-CN" dirty="0" smtClean="0"/>
              <a:t> A </a:t>
            </a:r>
            <a:r>
              <a:rPr lang="zh-CN" altLang="zh-CN" dirty="0" smtClean="0"/>
              <a:t>叫做</a:t>
            </a:r>
            <a:r>
              <a:rPr lang="zh-CN" altLang="zh-CN" dirty="0">
                <a:solidFill>
                  <a:srgbClr val="FF0000"/>
                </a:solidFill>
              </a:rPr>
              <a:t>发送方，</a:t>
            </a:r>
            <a:r>
              <a:rPr lang="zh-CN" altLang="zh-CN" dirty="0" smtClean="0"/>
              <a:t>而</a:t>
            </a:r>
            <a:r>
              <a:rPr lang="en-US" altLang="zh-CN" dirty="0" smtClean="0"/>
              <a:t> B </a:t>
            </a:r>
            <a:r>
              <a:rPr lang="zh-CN" altLang="zh-CN" dirty="0" smtClean="0"/>
              <a:t>叫做</a:t>
            </a:r>
            <a:r>
              <a:rPr lang="zh-CN" altLang="zh-CN" dirty="0">
                <a:solidFill>
                  <a:srgbClr val="FF0000"/>
                </a:solidFill>
              </a:rPr>
              <a:t>接收方。</a:t>
            </a:r>
          </a:p>
        </p:txBody>
      </p:sp>
    </p:spTree>
    <p:extLst>
      <p:ext uri="{BB962C8B-B14F-4D97-AF65-F5344CB8AC3E}">
        <p14:creationId xmlns:p14="http://schemas.microsoft.com/office/powerpoint/2010/main" xmlns="" val="14360700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无差错情况</a:t>
            </a:r>
            <a:endParaRPr lang="zh-CN" altLang="en-US" dirty="0"/>
          </a:p>
        </p:txBody>
      </p:sp>
      <p:sp>
        <p:nvSpPr>
          <p:cNvPr id="4" name="矩形 3"/>
          <p:cNvSpPr/>
          <p:nvPr/>
        </p:nvSpPr>
        <p:spPr>
          <a:xfrm>
            <a:off x="560512" y="1124744"/>
            <a:ext cx="9057456" cy="1292662"/>
          </a:xfrm>
          <a:prstGeom prst="rect">
            <a:avLst/>
          </a:prstGeom>
          <a:solidFill>
            <a:srgbClr val="66FF66"/>
          </a:solidFill>
          <a:ln>
            <a:solidFill>
              <a:srgbClr val="000099"/>
            </a:solidFill>
          </a:ln>
        </p:spPr>
        <p:txBody>
          <a:bodyPr wrap="square">
            <a:spAutoFit/>
          </a:bodyPr>
          <a:lstStyle/>
          <a:p>
            <a:r>
              <a:rPr lang="en-US" altLang="zh-CN" sz="2600" b="1" dirty="0" smtClean="0">
                <a:solidFill>
                  <a:srgbClr val="000099"/>
                </a:solidFill>
                <a:latin typeface="+mn-lt"/>
                <a:ea typeface="黑体" pitchFamily="2" charset="-122"/>
              </a:rPr>
              <a:t>A </a:t>
            </a:r>
            <a:r>
              <a:rPr lang="zh-CN" altLang="zh-CN" sz="2600" b="1" dirty="0" smtClean="0">
                <a:solidFill>
                  <a:srgbClr val="000099"/>
                </a:solidFill>
                <a:latin typeface="+mn-lt"/>
                <a:ea typeface="黑体" pitchFamily="2" charset="-122"/>
              </a:rPr>
              <a:t>发送分组</a:t>
            </a:r>
            <a:r>
              <a:rPr lang="en-US" altLang="zh-CN" sz="2600" b="1" dirty="0" smtClean="0">
                <a:solidFill>
                  <a:srgbClr val="000099"/>
                </a:solidFill>
                <a:latin typeface="+mn-lt"/>
                <a:ea typeface="黑体" pitchFamily="2" charset="-122"/>
              </a:rPr>
              <a:t> M1</a:t>
            </a:r>
            <a:r>
              <a:rPr lang="zh-CN" altLang="zh-CN" sz="2600" b="1" dirty="0" smtClean="0">
                <a:solidFill>
                  <a:srgbClr val="000099"/>
                </a:solidFill>
                <a:latin typeface="+mn-lt"/>
                <a:ea typeface="黑体" pitchFamily="2" charset="-122"/>
              </a:rPr>
              <a:t>，</a:t>
            </a:r>
            <a:r>
              <a:rPr lang="zh-CN" altLang="zh-CN" sz="2600" b="1" dirty="0">
                <a:solidFill>
                  <a:srgbClr val="000099"/>
                </a:solidFill>
                <a:latin typeface="+mn-lt"/>
                <a:ea typeface="黑体" pitchFamily="2" charset="-122"/>
              </a:rPr>
              <a:t>发完就暂停发送，</a:t>
            </a:r>
            <a:r>
              <a:rPr lang="zh-CN" altLang="zh-CN" sz="2600" b="1" dirty="0" smtClean="0">
                <a:solidFill>
                  <a:srgbClr val="000099"/>
                </a:solidFill>
                <a:latin typeface="+mn-lt"/>
                <a:ea typeface="黑体" pitchFamily="2" charset="-122"/>
              </a:rPr>
              <a:t>等待</a:t>
            </a:r>
            <a:r>
              <a:rPr lang="en-US" altLang="zh-CN" sz="2600" b="1" dirty="0" smtClean="0">
                <a:solidFill>
                  <a:srgbClr val="000099"/>
                </a:solidFill>
                <a:latin typeface="+mn-lt"/>
                <a:ea typeface="黑体" pitchFamily="2" charset="-122"/>
              </a:rPr>
              <a:t> B </a:t>
            </a:r>
            <a:r>
              <a:rPr lang="zh-CN" altLang="zh-CN" sz="2600" b="1" dirty="0" smtClean="0">
                <a:solidFill>
                  <a:srgbClr val="000099"/>
                </a:solidFill>
                <a:latin typeface="+mn-lt"/>
                <a:ea typeface="黑体" pitchFamily="2" charset="-122"/>
              </a:rPr>
              <a:t>的确认</a:t>
            </a:r>
            <a:r>
              <a:rPr lang="en-US" altLang="zh-CN" sz="2600" b="1" dirty="0" smtClean="0">
                <a:solidFill>
                  <a:srgbClr val="000099"/>
                </a:solidFill>
                <a:latin typeface="+mn-lt"/>
                <a:ea typeface="黑体" pitchFamily="2" charset="-122"/>
              </a:rPr>
              <a:t> (ACK)</a:t>
            </a:r>
            <a:r>
              <a:rPr lang="zh-CN" altLang="zh-CN" sz="2600" b="1" dirty="0" smtClean="0">
                <a:solidFill>
                  <a:srgbClr val="000099"/>
                </a:solidFill>
                <a:latin typeface="+mn-lt"/>
                <a:ea typeface="黑体" pitchFamily="2" charset="-122"/>
              </a:rPr>
              <a:t>。</a:t>
            </a:r>
            <a:r>
              <a:rPr lang="en-US" altLang="zh-CN" sz="2600" b="1" dirty="0" smtClean="0">
                <a:solidFill>
                  <a:srgbClr val="000099"/>
                </a:solidFill>
                <a:latin typeface="+mn-lt"/>
                <a:ea typeface="黑体" pitchFamily="2" charset="-122"/>
              </a:rPr>
              <a:t>B </a:t>
            </a:r>
            <a:r>
              <a:rPr lang="zh-CN" altLang="zh-CN" sz="2600" b="1" dirty="0" smtClean="0">
                <a:solidFill>
                  <a:srgbClr val="000099"/>
                </a:solidFill>
                <a:latin typeface="+mn-lt"/>
                <a:ea typeface="黑体" pitchFamily="2" charset="-122"/>
              </a:rPr>
              <a:t>收到了</a:t>
            </a:r>
            <a:r>
              <a:rPr lang="en-US" altLang="zh-CN" sz="2600" b="1" dirty="0" smtClean="0">
                <a:solidFill>
                  <a:srgbClr val="000099"/>
                </a:solidFill>
                <a:latin typeface="+mn-lt"/>
                <a:ea typeface="黑体" pitchFamily="2" charset="-122"/>
              </a:rPr>
              <a:t> M1 </a:t>
            </a:r>
            <a:r>
              <a:rPr lang="zh-CN" altLang="zh-CN" sz="2600" b="1" dirty="0" smtClean="0">
                <a:solidFill>
                  <a:srgbClr val="000099"/>
                </a:solidFill>
                <a:latin typeface="+mn-lt"/>
                <a:ea typeface="黑体" pitchFamily="2" charset="-122"/>
              </a:rPr>
              <a:t>向</a:t>
            </a:r>
            <a:r>
              <a:rPr lang="en-US" altLang="zh-CN" sz="2600" b="1" dirty="0" smtClean="0">
                <a:solidFill>
                  <a:srgbClr val="000099"/>
                </a:solidFill>
                <a:latin typeface="+mn-lt"/>
                <a:ea typeface="黑体" pitchFamily="2" charset="-122"/>
              </a:rPr>
              <a:t> A </a:t>
            </a:r>
            <a:r>
              <a:rPr lang="zh-CN" altLang="zh-CN" sz="2600" b="1" dirty="0" smtClean="0">
                <a:solidFill>
                  <a:srgbClr val="000099"/>
                </a:solidFill>
                <a:latin typeface="+mn-lt"/>
                <a:ea typeface="黑体" pitchFamily="2" charset="-122"/>
              </a:rPr>
              <a:t>发送</a:t>
            </a:r>
            <a:r>
              <a:rPr lang="en-US" altLang="zh-CN" sz="2600" b="1" dirty="0" smtClean="0">
                <a:solidFill>
                  <a:srgbClr val="000099"/>
                </a:solidFill>
                <a:latin typeface="+mn-lt"/>
                <a:ea typeface="黑体" pitchFamily="2" charset="-122"/>
              </a:rPr>
              <a:t>  ACK</a:t>
            </a:r>
            <a:r>
              <a:rPr lang="zh-CN" altLang="zh-CN" sz="2600" b="1" dirty="0" smtClean="0">
                <a:solidFill>
                  <a:srgbClr val="000099"/>
                </a:solidFill>
                <a:latin typeface="+mn-lt"/>
                <a:ea typeface="黑体" pitchFamily="2" charset="-122"/>
              </a:rPr>
              <a:t>。</a:t>
            </a:r>
            <a:r>
              <a:rPr lang="en-US" altLang="zh-CN" sz="2600" b="1" dirty="0" smtClean="0">
                <a:solidFill>
                  <a:srgbClr val="000099"/>
                </a:solidFill>
                <a:latin typeface="+mn-lt"/>
                <a:ea typeface="黑体" pitchFamily="2" charset="-122"/>
              </a:rPr>
              <a:t>A </a:t>
            </a:r>
            <a:r>
              <a:rPr lang="zh-CN" altLang="zh-CN" sz="2600" b="1" dirty="0" smtClean="0">
                <a:solidFill>
                  <a:srgbClr val="000099"/>
                </a:solidFill>
                <a:latin typeface="+mn-lt"/>
                <a:ea typeface="黑体" pitchFamily="2" charset="-122"/>
              </a:rPr>
              <a:t>在</a:t>
            </a:r>
            <a:r>
              <a:rPr lang="zh-CN" altLang="zh-CN" sz="2600" b="1" dirty="0">
                <a:solidFill>
                  <a:srgbClr val="000099"/>
                </a:solidFill>
                <a:latin typeface="+mn-lt"/>
                <a:ea typeface="黑体" pitchFamily="2" charset="-122"/>
              </a:rPr>
              <a:t>收到了</a:t>
            </a:r>
            <a:r>
              <a:rPr lang="zh-CN" altLang="zh-CN" sz="2600" b="1" dirty="0" smtClean="0">
                <a:solidFill>
                  <a:srgbClr val="000099"/>
                </a:solidFill>
                <a:latin typeface="+mn-lt"/>
                <a:ea typeface="黑体" pitchFamily="2" charset="-122"/>
              </a:rPr>
              <a:t>对</a:t>
            </a:r>
            <a:r>
              <a:rPr lang="en-US" altLang="zh-CN" sz="2600" b="1" dirty="0" smtClean="0">
                <a:solidFill>
                  <a:srgbClr val="000099"/>
                </a:solidFill>
                <a:latin typeface="+mn-lt"/>
                <a:ea typeface="黑体" pitchFamily="2" charset="-122"/>
              </a:rPr>
              <a:t> M1 </a:t>
            </a:r>
            <a:r>
              <a:rPr lang="zh-CN" altLang="zh-CN" sz="2600" b="1" dirty="0" smtClean="0">
                <a:solidFill>
                  <a:srgbClr val="000099"/>
                </a:solidFill>
                <a:latin typeface="+mn-lt"/>
                <a:ea typeface="黑体" pitchFamily="2" charset="-122"/>
              </a:rPr>
              <a:t>的</a:t>
            </a:r>
            <a:r>
              <a:rPr lang="zh-CN" altLang="zh-CN" sz="2600" b="1" dirty="0">
                <a:solidFill>
                  <a:srgbClr val="000099"/>
                </a:solidFill>
                <a:latin typeface="+mn-lt"/>
                <a:ea typeface="黑体" pitchFamily="2" charset="-122"/>
              </a:rPr>
              <a:t>确认后，就再发送下一个</a:t>
            </a:r>
            <a:r>
              <a:rPr lang="zh-CN" altLang="zh-CN" sz="2600" b="1" dirty="0" smtClean="0">
                <a:solidFill>
                  <a:srgbClr val="000099"/>
                </a:solidFill>
                <a:latin typeface="+mn-lt"/>
                <a:ea typeface="黑体" pitchFamily="2" charset="-122"/>
              </a:rPr>
              <a:t>分组</a:t>
            </a:r>
            <a:r>
              <a:rPr lang="en-US" altLang="zh-CN" sz="2600" b="1" dirty="0" smtClean="0">
                <a:solidFill>
                  <a:srgbClr val="000099"/>
                </a:solidFill>
                <a:latin typeface="+mn-lt"/>
                <a:ea typeface="黑体" pitchFamily="2" charset="-122"/>
              </a:rPr>
              <a:t>  M2</a:t>
            </a:r>
            <a:r>
              <a:rPr lang="zh-CN" altLang="zh-CN" sz="2600" b="1" dirty="0" smtClean="0">
                <a:solidFill>
                  <a:srgbClr val="000099"/>
                </a:solidFill>
                <a:latin typeface="+mn-lt"/>
                <a:ea typeface="黑体" pitchFamily="2" charset="-122"/>
              </a:rPr>
              <a:t>。</a:t>
            </a:r>
            <a:endParaRPr lang="zh-CN" altLang="en-US" sz="2600" b="1" dirty="0">
              <a:solidFill>
                <a:srgbClr val="000099"/>
              </a:solidFill>
              <a:latin typeface="+mn-lt"/>
              <a:ea typeface="黑体" pitchFamily="2" charset="-122"/>
            </a:endParaRPr>
          </a:p>
        </p:txBody>
      </p:sp>
      <p:sp>
        <p:nvSpPr>
          <p:cNvPr id="7" name="Rectangle 6"/>
          <p:cNvSpPr>
            <a:spLocks noChangeArrowheads="1"/>
          </p:cNvSpPr>
          <p:nvPr/>
        </p:nvSpPr>
        <p:spPr bwMode="auto">
          <a:xfrm>
            <a:off x="3856534" y="2461666"/>
            <a:ext cx="40556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a:latin typeface="Arial" pitchFamily="34" charset="0"/>
                <a:ea typeface="黑体" pitchFamily="2" charset="-122"/>
              </a:rPr>
              <a:t>A</a:t>
            </a:r>
          </a:p>
        </p:txBody>
      </p:sp>
      <p:sp>
        <p:nvSpPr>
          <p:cNvPr id="8" name="Rectangle 7"/>
          <p:cNvSpPr>
            <a:spLocks noChangeArrowheads="1"/>
          </p:cNvSpPr>
          <p:nvPr/>
        </p:nvSpPr>
        <p:spPr bwMode="auto">
          <a:xfrm>
            <a:off x="5721847" y="2461666"/>
            <a:ext cx="40556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B</a:t>
            </a:r>
          </a:p>
        </p:txBody>
      </p:sp>
      <p:grpSp>
        <p:nvGrpSpPr>
          <p:cNvPr id="17" name="Group 16"/>
          <p:cNvGrpSpPr>
            <a:grpSpLocks/>
          </p:cNvGrpSpPr>
          <p:nvPr/>
        </p:nvGrpSpPr>
        <p:grpSpPr bwMode="auto">
          <a:xfrm>
            <a:off x="4053384" y="3045866"/>
            <a:ext cx="1835150" cy="777875"/>
            <a:chOff x="3439" y="3564"/>
            <a:chExt cx="1156" cy="490"/>
          </a:xfrm>
        </p:grpSpPr>
        <p:sp>
          <p:nvSpPr>
            <p:cNvPr id="18" name="Freeform 1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solidFill>
                  <a:srgbClr val="0000FF"/>
                </a:solidFill>
              </a:endParaRPr>
            </a:p>
          </p:txBody>
        </p:sp>
        <p:sp>
          <p:nvSpPr>
            <p:cNvPr id="19" name="AutoShape 1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solidFill>
                  <a:srgbClr val="0000FF"/>
                </a:solidFill>
              </a:endParaRPr>
            </a:p>
          </p:txBody>
        </p:sp>
        <p:sp>
          <p:nvSpPr>
            <p:cNvPr id="20" name="Rectangle 19"/>
            <p:cNvSpPr>
              <a:spLocks noChangeArrowheads="1"/>
            </p:cNvSpPr>
            <p:nvPr/>
          </p:nvSpPr>
          <p:spPr bwMode="auto">
            <a:xfrm rot="540000">
              <a:off x="3616" y="3633"/>
              <a:ext cx="385"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M1</a:t>
              </a:r>
              <a:endParaRPr lang="en-US" altLang="zh-CN" sz="2400" b="1" dirty="0">
                <a:solidFill>
                  <a:srgbClr val="0000FF"/>
                </a:solidFill>
                <a:latin typeface="Arial" pitchFamily="34" charset="0"/>
                <a:ea typeface="黑体" pitchFamily="2" charset="-122"/>
              </a:endParaRPr>
            </a:p>
          </p:txBody>
        </p:sp>
      </p:grpSp>
      <p:grpSp>
        <p:nvGrpSpPr>
          <p:cNvPr id="21" name="Group 20"/>
          <p:cNvGrpSpPr>
            <a:grpSpLocks/>
          </p:cNvGrpSpPr>
          <p:nvPr/>
        </p:nvGrpSpPr>
        <p:grpSpPr bwMode="auto">
          <a:xfrm>
            <a:off x="4051797" y="4369841"/>
            <a:ext cx="1835150" cy="777875"/>
            <a:chOff x="3439" y="3564"/>
            <a:chExt cx="1156" cy="490"/>
          </a:xfrm>
        </p:grpSpPr>
        <p:sp>
          <p:nvSpPr>
            <p:cNvPr id="22" name="Freeform 2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400">
                <a:solidFill>
                  <a:srgbClr val="0000FF"/>
                </a:solidFill>
              </a:endParaRPr>
            </a:p>
          </p:txBody>
        </p:sp>
        <p:sp>
          <p:nvSpPr>
            <p:cNvPr id="23" name="AutoShape 2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400">
                <a:solidFill>
                  <a:srgbClr val="0000FF"/>
                </a:solidFill>
              </a:endParaRPr>
            </a:p>
          </p:txBody>
        </p:sp>
        <p:sp>
          <p:nvSpPr>
            <p:cNvPr id="24" name="Rectangle 23"/>
            <p:cNvSpPr>
              <a:spLocks noChangeArrowheads="1"/>
            </p:cNvSpPr>
            <p:nvPr/>
          </p:nvSpPr>
          <p:spPr bwMode="auto">
            <a:xfrm rot="540000">
              <a:off x="3616" y="3633"/>
              <a:ext cx="385"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M2</a:t>
              </a:r>
              <a:endParaRPr lang="en-US" altLang="zh-CN" sz="2400" b="1" dirty="0">
                <a:solidFill>
                  <a:srgbClr val="0000FF"/>
                </a:solidFill>
                <a:latin typeface="Arial" pitchFamily="34" charset="0"/>
                <a:ea typeface="黑体" pitchFamily="2" charset="-122"/>
              </a:endParaRPr>
            </a:p>
          </p:txBody>
        </p:sp>
      </p:grpSp>
      <p:grpSp>
        <p:nvGrpSpPr>
          <p:cNvPr id="25" name="Group 25"/>
          <p:cNvGrpSpPr>
            <a:grpSpLocks/>
          </p:cNvGrpSpPr>
          <p:nvPr/>
        </p:nvGrpSpPr>
        <p:grpSpPr bwMode="auto">
          <a:xfrm>
            <a:off x="4037509" y="3749136"/>
            <a:ext cx="1868488" cy="517526"/>
            <a:chOff x="2012" y="2290"/>
            <a:chExt cx="1177" cy="326"/>
          </a:xfrm>
        </p:grpSpPr>
        <p:sp>
          <p:nvSpPr>
            <p:cNvPr id="26" name="Line 26"/>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Text Box 27"/>
            <p:cNvSpPr txBox="1">
              <a:spLocks noChangeArrowheads="1"/>
            </p:cNvSpPr>
            <p:nvPr/>
          </p:nvSpPr>
          <p:spPr bwMode="auto">
            <a:xfrm rot="21169770">
              <a:off x="2101" y="2290"/>
              <a:ext cx="69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Arial" pitchFamily="34" charset="0"/>
                </a:rPr>
                <a:t>ACK 1</a:t>
              </a:r>
              <a:endParaRPr kumimoji="0" lang="en-US" altLang="zh-CN" b="1" dirty="0">
                <a:latin typeface="Arial" pitchFamily="34" charset="0"/>
              </a:endParaRPr>
            </a:p>
          </p:txBody>
        </p:sp>
      </p:grpSp>
      <p:grpSp>
        <p:nvGrpSpPr>
          <p:cNvPr id="28" name="Group 28"/>
          <p:cNvGrpSpPr>
            <a:grpSpLocks/>
          </p:cNvGrpSpPr>
          <p:nvPr/>
        </p:nvGrpSpPr>
        <p:grpSpPr bwMode="auto">
          <a:xfrm>
            <a:off x="4024809" y="5131844"/>
            <a:ext cx="1868488" cy="525463"/>
            <a:chOff x="2012" y="2285"/>
            <a:chExt cx="1177" cy="331"/>
          </a:xfrm>
        </p:grpSpPr>
        <p:sp>
          <p:nvSpPr>
            <p:cNvPr id="29" name="Line 29"/>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Text Box 30"/>
            <p:cNvSpPr txBox="1">
              <a:spLocks noChangeArrowheads="1"/>
            </p:cNvSpPr>
            <p:nvPr/>
          </p:nvSpPr>
          <p:spPr bwMode="auto">
            <a:xfrm rot="21169770">
              <a:off x="2109" y="2285"/>
              <a:ext cx="69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Arial" pitchFamily="34" charset="0"/>
                </a:rPr>
                <a:t>ACK 2</a:t>
              </a:r>
              <a:endParaRPr kumimoji="0" lang="en-US" altLang="zh-CN" b="1" dirty="0">
                <a:latin typeface="Arial" pitchFamily="34" charset="0"/>
              </a:endParaRPr>
            </a:p>
          </p:txBody>
        </p:sp>
      </p:grpSp>
      <p:grpSp>
        <p:nvGrpSpPr>
          <p:cNvPr id="31" name="Group 33"/>
          <p:cNvGrpSpPr>
            <a:grpSpLocks/>
          </p:cNvGrpSpPr>
          <p:nvPr/>
        </p:nvGrpSpPr>
        <p:grpSpPr bwMode="auto">
          <a:xfrm>
            <a:off x="1208584" y="3147468"/>
            <a:ext cx="2682875" cy="830263"/>
            <a:chOff x="230" y="1632"/>
            <a:chExt cx="1690" cy="523"/>
          </a:xfrm>
        </p:grpSpPr>
        <p:sp>
          <p:nvSpPr>
            <p:cNvPr id="32" name="Text Box 31"/>
            <p:cNvSpPr txBox="1">
              <a:spLocks noChangeArrowheads="1"/>
            </p:cNvSpPr>
            <p:nvPr/>
          </p:nvSpPr>
          <p:spPr bwMode="auto">
            <a:xfrm>
              <a:off x="230" y="1632"/>
              <a:ext cx="1162"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dirty="0">
                  <a:solidFill>
                    <a:srgbClr val="FF0000"/>
                  </a:solidFill>
                  <a:latin typeface="+mn-lt"/>
                  <a:ea typeface="黑体" pitchFamily="2" charset="-122"/>
                </a:rPr>
                <a:t>停止发送，</a:t>
              </a:r>
              <a:r>
                <a:rPr lang="zh-CN" altLang="en-US" b="1" dirty="0" smtClean="0">
                  <a:solidFill>
                    <a:srgbClr val="FF0000"/>
                  </a:solidFill>
                  <a:latin typeface="+mn-lt"/>
                  <a:ea typeface="黑体" pitchFamily="2" charset="-122"/>
                </a:rPr>
                <a:t>等待 </a:t>
              </a:r>
              <a:r>
                <a:rPr lang="en-US" altLang="zh-CN" b="1" dirty="0" smtClean="0">
                  <a:solidFill>
                    <a:srgbClr val="FF0000"/>
                  </a:solidFill>
                  <a:latin typeface="+mn-lt"/>
                  <a:ea typeface="黑体" pitchFamily="2" charset="-122"/>
                </a:rPr>
                <a:t>ACK</a:t>
              </a:r>
              <a:endParaRPr lang="en-US" altLang="zh-CN" b="1" dirty="0">
                <a:solidFill>
                  <a:srgbClr val="FF0000"/>
                </a:solidFill>
                <a:latin typeface="+mn-lt"/>
                <a:ea typeface="黑体" pitchFamily="2" charset="-122"/>
              </a:endParaRPr>
            </a:p>
          </p:txBody>
        </p:sp>
        <p:sp>
          <p:nvSpPr>
            <p:cNvPr id="33" name="Line 32"/>
            <p:cNvSpPr>
              <a:spLocks noChangeShapeType="1"/>
            </p:cNvSpPr>
            <p:nvPr/>
          </p:nvSpPr>
          <p:spPr bwMode="auto">
            <a:xfrm>
              <a:off x="1296" y="1920"/>
              <a:ext cx="624" cy="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latin typeface="+mn-lt"/>
                <a:ea typeface="黑体" pitchFamily="2" charset="-122"/>
              </a:endParaRPr>
            </a:p>
          </p:txBody>
        </p:sp>
      </p:grpSp>
      <p:grpSp>
        <p:nvGrpSpPr>
          <p:cNvPr id="34" name="Group 37"/>
          <p:cNvGrpSpPr>
            <a:grpSpLocks/>
          </p:cNvGrpSpPr>
          <p:nvPr/>
        </p:nvGrpSpPr>
        <p:grpSpPr bwMode="auto">
          <a:xfrm>
            <a:off x="1208584" y="3909468"/>
            <a:ext cx="2682875" cy="830263"/>
            <a:chOff x="230" y="2160"/>
            <a:chExt cx="1690" cy="523"/>
          </a:xfrm>
        </p:grpSpPr>
        <p:sp>
          <p:nvSpPr>
            <p:cNvPr id="35" name="Text Box 35"/>
            <p:cNvSpPr txBox="1">
              <a:spLocks noChangeArrowheads="1"/>
            </p:cNvSpPr>
            <p:nvPr/>
          </p:nvSpPr>
          <p:spPr bwMode="auto">
            <a:xfrm>
              <a:off x="230" y="2160"/>
              <a:ext cx="1114"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r>
                <a:rPr lang="zh-CN" altLang="en-US" b="1" dirty="0" smtClean="0">
                  <a:solidFill>
                    <a:srgbClr val="0000CC"/>
                  </a:solidFill>
                  <a:latin typeface="+mn-lt"/>
                  <a:ea typeface="黑体" pitchFamily="2" charset="-122"/>
                </a:rPr>
                <a:t>收到 </a:t>
              </a:r>
              <a:r>
                <a:rPr lang="en-US" altLang="zh-CN" b="1" dirty="0" smtClean="0">
                  <a:solidFill>
                    <a:srgbClr val="0000CC"/>
                  </a:solidFill>
                  <a:latin typeface="+mn-lt"/>
                  <a:ea typeface="黑体" pitchFamily="2" charset="-122"/>
                </a:rPr>
                <a:t>ACK</a:t>
              </a:r>
              <a:r>
                <a:rPr lang="zh-CN" altLang="en-US" b="1" dirty="0">
                  <a:solidFill>
                    <a:srgbClr val="0000CC"/>
                  </a:solidFill>
                  <a:latin typeface="+mn-lt"/>
                  <a:ea typeface="黑体" pitchFamily="2" charset="-122"/>
                </a:rPr>
                <a:t>，继续发送</a:t>
              </a:r>
            </a:p>
          </p:txBody>
        </p:sp>
        <p:sp>
          <p:nvSpPr>
            <p:cNvPr id="36" name="Line 36"/>
            <p:cNvSpPr>
              <a:spLocks noChangeShapeType="1"/>
            </p:cNvSpPr>
            <p:nvPr/>
          </p:nvSpPr>
          <p:spPr bwMode="auto">
            <a:xfrm>
              <a:off x="1296" y="2448"/>
              <a:ext cx="624" cy="0"/>
            </a:xfrm>
            <a:prstGeom prst="line">
              <a:avLst/>
            </a:prstGeom>
            <a:noFill/>
            <a:ln w="28575">
              <a:solidFill>
                <a:srgbClr val="0000CC"/>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b="1">
                <a:latin typeface="+mn-lt"/>
                <a:ea typeface="黑体" pitchFamily="2" charset="-122"/>
              </a:endParaRPr>
            </a:p>
          </p:txBody>
        </p:sp>
      </p:grpSp>
      <p:sp>
        <p:nvSpPr>
          <p:cNvPr id="9" name="TextBox 8"/>
          <p:cNvSpPr txBox="1"/>
          <p:nvPr/>
        </p:nvSpPr>
        <p:spPr>
          <a:xfrm>
            <a:off x="5961112" y="3707740"/>
            <a:ext cx="1316386" cy="461665"/>
          </a:xfrm>
          <a:prstGeom prst="rect">
            <a:avLst/>
          </a:prstGeom>
          <a:noFill/>
        </p:spPr>
        <p:txBody>
          <a:bodyPr wrap="none" rtlCol="0">
            <a:spAutoFit/>
          </a:bodyPr>
          <a:lstStyle/>
          <a:p>
            <a:r>
              <a:rPr lang="zh-CN" altLang="en-US" sz="2400" b="1" dirty="0" smtClean="0">
                <a:solidFill>
                  <a:srgbClr val="0000FF"/>
                </a:solidFill>
                <a:latin typeface="+mn-lt"/>
                <a:ea typeface="黑体" pitchFamily="2" charset="-122"/>
              </a:rPr>
              <a:t>确认 </a:t>
            </a:r>
            <a:r>
              <a:rPr lang="en-US" altLang="zh-CN" sz="2400" b="1" dirty="0" smtClean="0">
                <a:solidFill>
                  <a:srgbClr val="0000FF"/>
                </a:solidFill>
                <a:latin typeface="+mn-lt"/>
                <a:ea typeface="黑体" pitchFamily="2" charset="-122"/>
              </a:rPr>
              <a:t>M1</a:t>
            </a:r>
            <a:endParaRPr lang="zh-CN" altLang="en-US" sz="2400" b="1" dirty="0">
              <a:solidFill>
                <a:srgbClr val="0000FF"/>
              </a:solidFill>
              <a:latin typeface="+mn-lt"/>
              <a:ea typeface="黑体" pitchFamily="2" charset="-122"/>
            </a:endParaRPr>
          </a:p>
        </p:txBody>
      </p:sp>
      <p:sp>
        <p:nvSpPr>
          <p:cNvPr id="37" name="TextBox 36"/>
          <p:cNvSpPr txBox="1"/>
          <p:nvPr/>
        </p:nvSpPr>
        <p:spPr>
          <a:xfrm>
            <a:off x="5961112" y="5036099"/>
            <a:ext cx="1316386" cy="461665"/>
          </a:xfrm>
          <a:prstGeom prst="rect">
            <a:avLst/>
          </a:prstGeom>
          <a:noFill/>
        </p:spPr>
        <p:txBody>
          <a:bodyPr wrap="none" rtlCol="0">
            <a:spAutoFit/>
          </a:bodyPr>
          <a:lstStyle/>
          <a:p>
            <a:r>
              <a:rPr lang="zh-CN" altLang="en-US" sz="2400" b="1" dirty="0" smtClean="0">
                <a:solidFill>
                  <a:srgbClr val="0000FF"/>
                </a:solidFill>
                <a:latin typeface="+mn-lt"/>
                <a:ea typeface="黑体" pitchFamily="2" charset="-122"/>
              </a:rPr>
              <a:t>确认 </a:t>
            </a:r>
            <a:r>
              <a:rPr lang="en-US" altLang="zh-CN" sz="2400" b="1" dirty="0" smtClean="0">
                <a:solidFill>
                  <a:srgbClr val="0000FF"/>
                </a:solidFill>
                <a:latin typeface="+mn-lt"/>
                <a:ea typeface="黑体" pitchFamily="2" charset="-122"/>
              </a:rPr>
              <a:t>M2</a:t>
            </a:r>
            <a:endParaRPr lang="zh-CN" altLang="en-US" sz="2400" b="1" dirty="0">
              <a:solidFill>
                <a:srgbClr val="0000FF"/>
              </a:solidFill>
              <a:latin typeface="+mn-lt"/>
              <a:ea typeface="黑体" pitchFamily="2" charset="-122"/>
            </a:endParaRPr>
          </a:p>
        </p:txBody>
      </p:sp>
      <p:grpSp>
        <p:nvGrpSpPr>
          <p:cNvPr id="10" name="组合 9"/>
          <p:cNvGrpSpPr/>
          <p:nvPr/>
        </p:nvGrpSpPr>
        <p:grpSpPr>
          <a:xfrm>
            <a:off x="3714343" y="2912516"/>
            <a:ext cx="2533449" cy="3549095"/>
            <a:chOff x="3714343" y="2912516"/>
            <a:chExt cx="2533449" cy="3549095"/>
          </a:xfrm>
        </p:grpSpPr>
        <p:sp>
          <p:nvSpPr>
            <p:cNvPr id="5" name="Line 4"/>
            <p:cNvSpPr>
              <a:spLocks noChangeShapeType="1"/>
            </p:cNvSpPr>
            <p:nvPr/>
          </p:nvSpPr>
          <p:spPr bwMode="auto">
            <a:xfrm>
              <a:off x="4031159" y="2912516"/>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 name="Line 5"/>
            <p:cNvSpPr>
              <a:spLocks noChangeShapeType="1"/>
            </p:cNvSpPr>
            <p:nvPr/>
          </p:nvSpPr>
          <p:spPr bwMode="auto">
            <a:xfrm>
              <a:off x="5909172" y="2912516"/>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p:nvPr/>
          </p:nvSpPr>
          <p:spPr>
            <a:xfrm>
              <a:off x="5601461" y="6092279"/>
              <a:ext cx="646331" cy="369332"/>
            </a:xfrm>
            <a:prstGeom prst="rect">
              <a:avLst/>
            </a:prstGeom>
            <a:noFill/>
          </p:spPr>
          <p:txBody>
            <a:bodyPr wrap="none" rtlCol="0">
              <a:spAutoFit/>
            </a:bodyPr>
            <a:lstStyle/>
            <a:p>
              <a:r>
                <a:rPr lang="zh-CN" altLang="en-US" b="1" dirty="0" smtClean="0">
                  <a:latin typeface="+mn-lt"/>
                  <a:ea typeface="黑体" pitchFamily="2" charset="-122"/>
                </a:rPr>
                <a:t>时间</a:t>
              </a:r>
              <a:endParaRPr lang="zh-CN" altLang="en-US" b="1" dirty="0">
                <a:latin typeface="+mn-lt"/>
                <a:ea typeface="黑体" pitchFamily="2" charset="-122"/>
              </a:endParaRPr>
            </a:p>
          </p:txBody>
        </p:sp>
        <p:sp>
          <p:nvSpPr>
            <p:cNvPr id="38" name="TextBox 37"/>
            <p:cNvSpPr txBox="1"/>
            <p:nvPr/>
          </p:nvSpPr>
          <p:spPr>
            <a:xfrm>
              <a:off x="3714343" y="6092279"/>
              <a:ext cx="646331" cy="369332"/>
            </a:xfrm>
            <a:prstGeom prst="rect">
              <a:avLst/>
            </a:prstGeom>
            <a:noFill/>
          </p:spPr>
          <p:txBody>
            <a:bodyPr wrap="none" rtlCol="0">
              <a:spAutoFit/>
            </a:bodyPr>
            <a:lstStyle/>
            <a:p>
              <a:r>
                <a:rPr lang="zh-CN" altLang="en-US" b="1" dirty="0" smtClean="0">
                  <a:latin typeface="+mn-lt"/>
                  <a:ea typeface="黑体" pitchFamily="2" charset="-122"/>
                </a:rPr>
                <a:t>时间</a:t>
              </a:r>
              <a:endParaRPr lang="zh-CN" altLang="en-US" b="1" dirty="0">
                <a:latin typeface="+mn-lt"/>
                <a:ea typeface="黑体" pitchFamily="2" charset="-122"/>
              </a:endParaRPr>
            </a:p>
          </p:txBody>
        </p:sp>
      </p:grpSp>
    </p:spTree>
    <p:extLst>
      <p:ext uri="{BB962C8B-B14F-4D97-AF65-F5344CB8AC3E}">
        <p14:creationId xmlns:p14="http://schemas.microsoft.com/office/powerpoint/2010/main" xmlns="" val="171152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35" presetClass="emph" presetSubtype="0" repeatCount="4000" fill="hold" grpId="1" nodeType="afterEffect">
                                  <p:stCondLst>
                                    <p:cond delay="0"/>
                                  </p:stCondLst>
                                  <p:childTnLst>
                                    <p:anim calcmode="discrete" valueType="str">
                                      <p:cBhvr>
                                        <p:cTn id="17"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4000" fill="hold" grpId="1" nodeType="afterEffect">
                                  <p:stCondLst>
                                    <p:cond delay="0"/>
                                  </p:stCondLst>
                                  <p:childTnLst>
                                    <p:anim calcmode="discrete" valueType="str">
                                      <p:cBhvr>
                                        <p:cTn id="37" dur="10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right)">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7" grpId="0"/>
      <p:bldP spid="3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出现</a:t>
            </a:r>
            <a:r>
              <a:rPr lang="zh-CN" altLang="zh-CN" dirty="0" smtClean="0"/>
              <a:t>差错</a:t>
            </a:r>
            <a:endParaRPr lang="zh-CN" altLang="en-US" dirty="0"/>
          </a:p>
        </p:txBody>
      </p:sp>
      <p:sp>
        <p:nvSpPr>
          <p:cNvPr id="3" name="内容占位符 2"/>
          <p:cNvSpPr>
            <a:spLocks noGrp="1"/>
          </p:cNvSpPr>
          <p:nvPr>
            <p:ph idx="1"/>
          </p:nvPr>
        </p:nvSpPr>
        <p:spPr/>
        <p:txBody>
          <a:bodyPr/>
          <a:lstStyle/>
          <a:p>
            <a:pPr>
              <a:lnSpc>
                <a:spcPct val="100000"/>
              </a:lnSpc>
            </a:pPr>
            <a:r>
              <a:rPr lang="zh-CN" altLang="en-US" sz="2800" dirty="0" smtClean="0"/>
              <a:t>在接收方 </a:t>
            </a:r>
            <a:r>
              <a:rPr lang="en-US" altLang="zh-CN" sz="2800" dirty="0" smtClean="0"/>
              <a:t>B </a:t>
            </a:r>
            <a:r>
              <a:rPr lang="zh-CN" altLang="en-US" sz="2800" dirty="0" smtClean="0"/>
              <a:t>会出现两种情况：</a:t>
            </a:r>
            <a:endParaRPr lang="en-US" altLang="zh-CN" sz="2800" dirty="0" smtClean="0"/>
          </a:p>
          <a:p>
            <a:pPr lvl="1">
              <a:lnSpc>
                <a:spcPct val="100000"/>
              </a:lnSpc>
            </a:pPr>
            <a:r>
              <a:rPr lang="en-US" altLang="zh-CN" sz="2400" dirty="0" smtClean="0">
                <a:solidFill>
                  <a:srgbClr val="0000FF"/>
                </a:solidFill>
              </a:rPr>
              <a:t>B </a:t>
            </a:r>
            <a:r>
              <a:rPr lang="zh-CN" altLang="zh-CN" sz="2400" dirty="0" smtClean="0">
                <a:solidFill>
                  <a:srgbClr val="0000FF"/>
                </a:solidFill>
              </a:rPr>
              <a:t>接收</a:t>
            </a:r>
            <a:r>
              <a:rPr lang="en-US" altLang="zh-CN" sz="2400" dirty="0" smtClean="0">
                <a:solidFill>
                  <a:srgbClr val="0000FF"/>
                </a:solidFill>
              </a:rPr>
              <a:t> M1 </a:t>
            </a:r>
            <a:r>
              <a:rPr lang="zh-CN" altLang="zh-CN" sz="2400" dirty="0" smtClean="0">
                <a:solidFill>
                  <a:srgbClr val="0000FF"/>
                </a:solidFill>
              </a:rPr>
              <a:t>时</a:t>
            </a:r>
            <a:r>
              <a:rPr lang="zh-CN" altLang="zh-CN" sz="2400" dirty="0">
                <a:solidFill>
                  <a:srgbClr val="0000FF"/>
                </a:solidFill>
              </a:rPr>
              <a:t>检测出了差错，</a:t>
            </a:r>
            <a:r>
              <a:rPr lang="zh-CN" altLang="zh-CN" sz="2400" dirty="0"/>
              <a:t>就</a:t>
            </a:r>
            <a:r>
              <a:rPr lang="zh-CN" altLang="zh-CN" sz="2400" dirty="0" smtClean="0">
                <a:solidFill>
                  <a:srgbClr val="FF0000"/>
                </a:solidFill>
              </a:rPr>
              <a:t>丢弃</a:t>
            </a:r>
            <a:r>
              <a:rPr lang="en-US" altLang="zh-CN" sz="2400" dirty="0" smtClean="0">
                <a:solidFill>
                  <a:srgbClr val="FF0000"/>
                </a:solidFill>
              </a:rPr>
              <a:t> </a:t>
            </a:r>
            <a:r>
              <a:rPr lang="en-US" altLang="zh-CN" sz="2400" dirty="0" smtClean="0"/>
              <a:t>M1</a:t>
            </a:r>
            <a:r>
              <a:rPr lang="zh-CN" altLang="zh-CN" sz="2400" dirty="0" smtClean="0"/>
              <a:t>，</a:t>
            </a:r>
            <a:r>
              <a:rPr lang="zh-CN" altLang="zh-CN" sz="2400" dirty="0"/>
              <a:t>其他什么也不做（不</a:t>
            </a:r>
            <a:r>
              <a:rPr lang="zh-CN" altLang="zh-CN" sz="2400" dirty="0" smtClean="0"/>
              <a:t>通知</a:t>
            </a:r>
            <a:r>
              <a:rPr lang="en-US" altLang="zh-CN" sz="2400" dirty="0" smtClean="0"/>
              <a:t> A </a:t>
            </a:r>
            <a:r>
              <a:rPr lang="zh-CN" altLang="zh-CN" sz="2400" dirty="0" smtClean="0"/>
              <a:t>收到</a:t>
            </a:r>
            <a:r>
              <a:rPr lang="zh-CN" altLang="zh-CN" sz="2400" dirty="0"/>
              <a:t>有差错的分组</a:t>
            </a:r>
            <a:r>
              <a:rPr lang="zh-CN" altLang="zh-CN" sz="2400" dirty="0" smtClean="0"/>
              <a:t>）</a:t>
            </a:r>
            <a:r>
              <a:rPr lang="zh-CN" altLang="en-US" sz="2400" dirty="0" smtClean="0"/>
              <a:t>。</a:t>
            </a:r>
            <a:endParaRPr lang="en-US" altLang="zh-CN" sz="2400" dirty="0" smtClean="0"/>
          </a:p>
          <a:p>
            <a:pPr lvl="1">
              <a:lnSpc>
                <a:spcPct val="100000"/>
              </a:lnSpc>
            </a:pPr>
            <a:r>
              <a:rPr lang="en-US" altLang="zh-CN" sz="2400" dirty="0" smtClean="0">
                <a:solidFill>
                  <a:srgbClr val="0000FF"/>
                </a:solidFill>
              </a:rPr>
              <a:t>M1 </a:t>
            </a:r>
            <a:r>
              <a:rPr lang="zh-CN" altLang="zh-CN" sz="2400" dirty="0" smtClean="0">
                <a:solidFill>
                  <a:srgbClr val="0000FF"/>
                </a:solidFill>
              </a:rPr>
              <a:t>在</a:t>
            </a:r>
            <a:r>
              <a:rPr lang="zh-CN" altLang="zh-CN" sz="2400" dirty="0">
                <a:solidFill>
                  <a:srgbClr val="0000FF"/>
                </a:solidFill>
              </a:rPr>
              <a:t>传输过程中丢失了，</a:t>
            </a:r>
            <a:r>
              <a:rPr lang="zh-CN" altLang="zh-CN" sz="2400" dirty="0" smtClean="0"/>
              <a:t>这时</a:t>
            </a:r>
            <a:r>
              <a:rPr lang="en-US" altLang="zh-CN" sz="2400" dirty="0" smtClean="0"/>
              <a:t> B </a:t>
            </a:r>
            <a:r>
              <a:rPr lang="zh-CN" altLang="zh-CN" sz="2400" dirty="0" smtClean="0"/>
              <a:t>当然</a:t>
            </a:r>
            <a:r>
              <a:rPr lang="zh-CN" altLang="zh-CN" sz="2400" dirty="0"/>
              <a:t>什么都</a:t>
            </a:r>
            <a:r>
              <a:rPr lang="zh-CN" altLang="zh-CN" sz="2400" dirty="0" smtClean="0"/>
              <a:t>不知道</a:t>
            </a:r>
            <a:r>
              <a:rPr lang="zh-CN" altLang="en-US" sz="2400" dirty="0" smtClean="0"/>
              <a:t>，也什么都做不了。</a:t>
            </a:r>
            <a:endParaRPr lang="en-US" altLang="zh-CN" sz="2400" dirty="0" smtClean="0"/>
          </a:p>
          <a:p>
            <a:pPr>
              <a:lnSpc>
                <a:spcPct val="100000"/>
              </a:lnSpc>
            </a:pPr>
            <a:r>
              <a:rPr lang="zh-CN" altLang="zh-CN" sz="2800" dirty="0">
                <a:solidFill>
                  <a:srgbClr val="0000FF"/>
                </a:solidFill>
              </a:rPr>
              <a:t>在这两种情况下，</a:t>
            </a:r>
            <a:r>
              <a:rPr lang="en-US" altLang="zh-CN" sz="2800" dirty="0" smtClean="0">
                <a:solidFill>
                  <a:srgbClr val="0000FF"/>
                </a:solidFill>
              </a:rPr>
              <a:t>B </a:t>
            </a:r>
            <a:r>
              <a:rPr lang="zh-CN" altLang="zh-CN" sz="2800" dirty="0" smtClean="0">
                <a:solidFill>
                  <a:srgbClr val="0000FF"/>
                </a:solidFill>
              </a:rPr>
              <a:t>都</a:t>
            </a:r>
            <a:r>
              <a:rPr lang="zh-CN" altLang="zh-CN" sz="2800" dirty="0">
                <a:solidFill>
                  <a:srgbClr val="0000FF"/>
                </a:solidFill>
              </a:rPr>
              <a:t>不会发送任何信息</a:t>
            </a:r>
            <a:r>
              <a:rPr lang="zh-CN" altLang="zh-CN" sz="2800" dirty="0" smtClean="0">
                <a:solidFill>
                  <a:srgbClr val="0000FF"/>
                </a:solidFill>
              </a:rPr>
              <a:t>。</a:t>
            </a:r>
            <a:endParaRPr lang="en-US" altLang="zh-CN" sz="2800" dirty="0" smtClean="0">
              <a:solidFill>
                <a:srgbClr val="0000FF"/>
              </a:solidFill>
            </a:endParaRPr>
          </a:p>
          <a:p>
            <a:pPr>
              <a:lnSpc>
                <a:spcPct val="100000"/>
              </a:lnSpc>
            </a:pPr>
            <a:r>
              <a:rPr lang="zh-CN" altLang="en-US" sz="2800" dirty="0" smtClean="0">
                <a:solidFill>
                  <a:srgbClr val="FF0000"/>
                </a:solidFill>
              </a:rPr>
              <a:t>如何保证 </a:t>
            </a:r>
            <a:r>
              <a:rPr lang="en-US" altLang="zh-CN" sz="2800" dirty="0" smtClean="0">
                <a:solidFill>
                  <a:srgbClr val="FF0000"/>
                </a:solidFill>
              </a:rPr>
              <a:t>B </a:t>
            </a:r>
            <a:r>
              <a:rPr lang="zh-CN" altLang="en-US" sz="2800" dirty="0" smtClean="0">
                <a:solidFill>
                  <a:srgbClr val="FF0000"/>
                </a:solidFill>
              </a:rPr>
              <a:t>正确收到了 </a:t>
            </a:r>
            <a:r>
              <a:rPr lang="en-US" altLang="zh-CN" sz="2800" dirty="0" smtClean="0">
                <a:solidFill>
                  <a:srgbClr val="FF0000"/>
                </a:solidFill>
              </a:rPr>
              <a:t>M1</a:t>
            </a:r>
            <a:r>
              <a:rPr lang="zh-CN" altLang="en-US" sz="2800" dirty="0" smtClean="0">
                <a:solidFill>
                  <a:srgbClr val="FF0000"/>
                </a:solidFill>
              </a:rPr>
              <a:t> 呢？</a:t>
            </a:r>
            <a:endParaRPr lang="en-US" altLang="zh-CN" sz="2800" dirty="0" smtClean="0">
              <a:solidFill>
                <a:srgbClr val="FF0000"/>
              </a:solidFill>
            </a:endParaRPr>
          </a:p>
          <a:p>
            <a:pPr>
              <a:lnSpc>
                <a:spcPct val="100000"/>
              </a:lnSpc>
            </a:pPr>
            <a:r>
              <a:rPr lang="zh-CN" altLang="en-US" sz="2800" dirty="0" smtClean="0">
                <a:solidFill>
                  <a:srgbClr val="0000FF"/>
                </a:solidFill>
              </a:rPr>
              <a:t>解决方法：</a:t>
            </a:r>
            <a:r>
              <a:rPr lang="zh-CN" altLang="zh-CN" sz="2800" dirty="0">
                <a:solidFill>
                  <a:srgbClr val="0000FF"/>
                </a:solidFill>
              </a:rPr>
              <a:t>超时</a:t>
            </a:r>
            <a:r>
              <a:rPr lang="zh-CN" altLang="zh-CN" sz="2800" dirty="0" smtClean="0">
                <a:solidFill>
                  <a:srgbClr val="0000FF"/>
                </a:solidFill>
              </a:rPr>
              <a:t>重传</a:t>
            </a:r>
            <a:endParaRPr lang="en-US" altLang="zh-CN" sz="2800" dirty="0" smtClean="0">
              <a:solidFill>
                <a:srgbClr val="0000FF"/>
              </a:solidFill>
            </a:endParaRPr>
          </a:p>
          <a:p>
            <a:pPr lvl="1">
              <a:lnSpc>
                <a:spcPct val="100000"/>
              </a:lnSpc>
            </a:pPr>
            <a:r>
              <a:rPr lang="en-US" altLang="zh-CN" sz="2400" dirty="0" smtClean="0"/>
              <a:t>A </a:t>
            </a:r>
            <a:r>
              <a:rPr lang="zh-CN" altLang="zh-CN" sz="2400" dirty="0" smtClean="0"/>
              <a:t>为</a:t>
            </a:r>
            <a:r>
              <a:rPr lang="zh-CN" altLang="zh-CN" sz="2400" dirty="0"/>
              <a:t>每一个已发送的分组都设置了一个</a:t>
            </a:r>
            <a:r>
              <a:rPr lang="zh-CN" altLang="zh-CN" sz="2400" dirty="0">
                <a:solidFill>
                  <a:srgbClr val="FF0000"/>
                </a:solidFill>
              </a:rPr>
              <a:t>超时计时器</a:t>
            </a:r>
            <a:r>
              <a:rPr lang="zh-CN" altLang="zh-CN" sz="2400" dirty="0" smtClean="0">
                <a:solidFill>
                  <a:srgbClr val="FF0000"/>
                </a:solidFill>
              </a:rPr>
              <a:t>。</a:t>
            </a:r>
            <a:endParaRPr lang="en-US" altLang="zh-CN" sz="2400" dirty="0" smtClean="0">
              <a:solidFill>
                <a:srgbClr val="FF0000"/>
              </a:solidFill>
            </a:endParaRPr>
          </a:p>
          <a:p>
            <a:pPr lvl="1">
              <a:lnSpc>
                <a:spcPct val="100000"/>
              </a:lnSpc>
            </a:pPr>
            <a:r>
              <a:rPr lang="en-US" altLang="zh-CN" sz="2400" dirty="0" smtClean="0"/>
              <a:t>A </a:t>
            </a:r>
            <a:r>
              <a:rPr lang="zh-CN" altLang="zh-CN" sz="2400" dirty="0" smtClean="0"/>
              <a:t>只要</a:t>
            </a:r>
            <a:r>
              <a:rPr lang="zh-CN" altLang="zh-CN" sz="2400" dirty="0"/>
              <a:t>在超时计时器到期之前收到了相应的确认，就撤销该超时</a:t>
            </a:r>
            <a:r>
              <a:rPr lang="zh-CN" altLang="zh-CN" sz="2400" dirty="0" smtClean="0"/>
              <a:t>计时器</a:t>
            </a:r>
            <a:r>
              <a:rPr lang="zh-CN" altLang="en-US" sz="2400" dirty="0" smtClean="0"/>
              <a:t>，继续发送下一个分组 </a:t>
            </a:r>
            <a:r>
              <a:rPr lang="en-US" altLang="zh-CN" sz="2400" dirty="0" smtClean="0"/>
              <a:t>M2</a:t>
            </a:r>
            <a:r>
              <a:rPr lang="zh-CN" altLang="en-US" sz="2400" dirty="0" smtClean="0"/>
              <a:t> 。</a:t>
            </a:r>
            <a:endParaRPr lang="en-US" altLang="zh-CN" sz="2400" dirty="0" smtClean="0"/>
          </a:p>
          <a:p>
            <a:pPr lvl="1">
              <a:lnSpc>
                <a:spcPct val="100000"/>
              </a:lnSpc>
            </a:pPr>
            <a:endParaRPr lang="zh-CN" altLang="en-US" sz="2400" dirty="0"/>
          </a:p>
        </p:txBody>
      </p:sp>
    </p:spTree>
    <p:extLst>
      <p:ext uri="{BB962C8B-B14F-4D97-AF65-F5344CB8AC3E}">
        <p14:creationId xmlns:p14="http://schemas.microsoft.com/office/powerpoint/2010/main" xmlns="" val="220584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5.1  </a:t>
            </a:r>
            <a:r>
              <a:rPr lang="zh-CN" altLang="zh-CN" dirty="0"/>
              <a:t>运输层协议概述</a:t>
            </a:r>
          </a:p>
        </p:txBody>
      </p:sp>
      <p:sp>
        <p:nvSpPr>
          <p:cNvPr id="931843" name="Rectangle 3"/>
          <p:cNvSpPr>
            <a:spLocks noGrp="1" noChangeArrowheads="1"/>
          </p:cNvSpPr>
          <p:nvPr>
            <p:ph idx="1"/>
          </p:nvPr>
        </p:nvSpPr>
        <p:spPr/>
        <p:txBody>
          <a:bodyPr/>
          <a:lstStyle/>
          <a:p>
            <a:r>
              <a:rPr lang="en-US" altLang="zh-CN" dirty="0"/>
              <a:t>5.1.1  </a:t>
            </a:r>
            <a:r>
              <a:rPr lang="zh-CN" altLang="zh-CN" dirty="0"/>
              <a:t>进程之间的通信</a:t>
            </a:r>
          </a:p>
          <a:p>
            <a:r>
              <a:rPr lang="en-US" altLang="zh-CN" dirty="0" smtClean="0"/>
              <a:t>5.1.2  </a:t>
            </a:r>
            <a:r>
              <a:rPr lang="zh-CN" altLang="zh-CN" dirty="0"/>
              <a:t>运输层的两个主要协议</a:t>
            </a:r>
          </a:p>
          <a:p>
            <a:r>
              <a:rPr lang="en-US" altLang="zh-CN" dirty="0" smtClean="0"/>
              <a:t>5.1.3  </a:t>
            </a:r>
            <a:r>
              <a:rPr lang="zh-CN" altLang="zh-CN" dirty="0"/>
              <a:t>运输层的端口</a:t>
            </a:r>
          </a:p>
        </p:txBody>
      </p:sp>
    </p:spTree>
    <p:extLst>
      <p:ext uri="{BB962C8B-B14F-4D97-AF65-F5344CB8AC3E}">
        <p14:creationId xmlns:p14="http://schemas.microsoft.com/office/powerpoint/2010/main" xmlns="" val="37440298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出现</a:t>
            </a:r>
            <a:r>
              <a:rPr lang="zh-CN" altLang="zh-CN" dirty="0" smtClean="0"/>
              <a:t>差错</a:t>
            </a:r>
            <a:endParaRPr lang="zh-CN" altLang="en-US" dirty="0"/>
          </a:p>
        </p:txBody>
      </p:sp>
      <p:sp>
        <p:nvSpPr>
          <p:cNvPr id="61" name="Text Box 28"/>
          <p:cNvSpPr txBox="1">
            <a:spLocks noChangeArrowheads="1"/>
          </p:cNvSpPr>
          <p:nvPr/>
        </p:nvSpPr>
        <p:spPr bwMode="auto">
          <a:xfrm>
            <a:off x="2162664" y="5343599"/>
            <a:ext cx="14221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分组错误</a:t>
            </a:r>
            <a:endParaRPr kumimoji="0" lang="zh-CN" altLang="en-US" b="1" dirty="0">
              <a:latin typeface="+mn-lt"/>
              <a:ea typeface="黑体" pitchFamily="2" charset="-122"/>
            </a:endParaRPr>
          </a:p>
        </p:txBody>
      </p:sp>
      <p:grpSp>
        <p:nvGrpSpPr>
          <p:cNvPr id="3" name="组合 2"/>
          <p:cNvGrpSpPr/>
          <p:nvPr/>
        </p:nvGrpSpPr>
        <p:grpSpPr>
          <a:xfrm>
            <a:off x="1949810" y="1662782"/>
            <a:ext cx="1878013" cy="3593852"/>
            <a:chOff x="1949810" y="1662782"/>
            <a:chExt cx="1878013" cy="3179762"/>
          </a:xfrm>
        </p:grpSpPr>
        <p:sp>
          <p:nvSpPr>
            <p:cNvPr id="69" name="Line 36"/>
            <p:cNvSpPr>
              <a:spLocks noChangeShapeType="1"/>
            </p:cNvSpPr>
            <p:nvPr/>
          </p:nvSpPr>
          <p:spPr bwMode="auto">
            <a:xfrm>
              <a:off x="1949810" y="1662782"/>
              <a:ext cx="0" cy="317976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0" name="Line 37"/>
            <p:cNvSpPr>
              <a:spLocks noChangeShapeType="1"/>
            </p:cNvSpPr>
            <p:nvPr/>
          </p:nvSpPr>
          <p:spPr bwMode="auto">
            <a:xfrm>
              <a:off x="3827823" y="1662782"/>
              <a:ext cx="0" cy="3160712"/>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1" name="Rectangle 38"/>
          <p:cNvSpPr>
            <a:spLocks noChangeArrowheads="1"/>
          </p:cNvSpPr>
          <p:nvPr/>
        </p:nvSpPr>
        <p:spPr bwMode="auto">
          <a:xfrm>
            <a:off x="1775185" y="1211932"/>
            <a:ext cx="40556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A</a:t>
            </a:r>
          </a:p>
        </p:txBody>
      </p:sp>
      <p:sp>
        <p:nvSpPr>
          <p:cNvPr id="72" name="Rectangle 39"/>
          <p:cNvSpPr>
            <a:spLocks noChangeArrowheads="1"/>
          </p:cNvSpPr>
          <p:nvPr/>
        </p:nvSpPr>
        <p:spPr bwMode="auto">
          <a:xfrm>
            <a:off x="3640498" y="1211932"/>
            <a:ext cx="40556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Arial" pitchFamily="34" charset="0"/>
                <a:ea typeface="黑体" pitchFamily="2" charset="-122"/>
              </a:rPr>
              <a:t>B</a:t>
            </a:r>
          </a:p>
        </p:txBody>
      </p:sp>
      <p:grpSp>
        <p:nvGrpSpPr>
          <p:cNvPr id="73" name="Group 40"/>
          <p:cNvGrpSpPr>
            <a:grpSpLocks/>
          </p:cNvGrpSpPr>
          <p:nvPr/>
        </p:nvGrpSpPr>
        <p:grpSpPr bwMode="auto">
          <a:xfrm>
            <a:off x="1972035" y="1796132"/>
            <a:ext cx="1835150" cy="777875"/>
            <a:chOff x="3439" y="3564"/>
            <a:chExt cx="1156" cy="490"/>
          </a:xfrm>
        </p:grpSpPr>
        <p:sp>
          <p:nvSpPr>
            <p:cNvPr id="74" name="Freeform 41"/>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5" name="AutoShape 42"/>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6" name="Rectangle 43"/>
            <p:cNvSpPr>
              <a:spLocks noChangeArrowheads="1"/>
            </p:cNvSpPr>
            <p:nvPr/>
          </p:nvSpPr>
          <p:spPr bwMode="auto">
            <a:xfrm rot="540000">
              <a:off x="3668" y="3641"/>
              <a:ext cx="385"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M1</a:t>
              </a:r>
              <a:endParaRPr lang="en-US" altLang="zh-CN" sz="2400" b="1" dirty="0">
                <a:solidFill>
                  <a:srgbClr val="0000FF"/>
                </a:solidFill>
                <a:latin typeface="Arial" pitchFamily="34" charset="0"/>
                <a:ea typeface="黑体" pitchFamily="2" charset="-122"/>
              </a:endParaRPr>
            </a:p>
          </p:txBody>
        </p:sp>
      </p:grpSp>
      <p:grpSp>
        <p:nvGrpSpPr>
          <p:cNvPr id="77" name="Group 44"/>
          <p:cNvGrpSpPr>
            <a:grpSpLocks/>
          </p:cNvGrpSpPr>
          <p:nvPr/>
        </p:nvGrpSpPr>
        <p:grpSpPr bwMode="auto">
          <a:xfrm>
            <a:off x="1970448" y="3357884"/>
            <a:ext cx="1835150" cy="777875"/>
            <a:chOff x="3439" y="3564"/>
            <a:chExt cx="1156" cy="490"/>
          </a:xfrm>
        </p:grpSpPr>
        <p:sp>
          <p:nvSpPr>
            <p:cNvPr id="78" name="Freeform 45"/>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9" name="AutoShape 46"/>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0" name="Rectangle 47"/>
            <p:cNvSpPr>
              <a:spLocks noChangeArrowheads="1"/>
            </p:cNvSpPr>
            <p:nvPr/>
          </p:nvSpPr>
          <p:spPr bwMode="auto">
            <a:xfrm rot="540000">
              <a:off x="3668" y="3641"/>
              <a:ext cx="385"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Arial" pitchFamily="34" charset="0"/>
                  <a:ea typeface="黑体" pitchFamily="2" charset="-122"/>
                </a:rPr>
                <a:t>M1</a:t>
              </a:r>
              <a:endParaRPr lang="en-US" altLang="zh-CN" sz="2400" b="1" dirty="0">
                <a:solidFill>
                  <a:srgbClr val="0000FF"/>
                </a:solidFill>
                <a:latin typeface="Arial" pitchFamily="34" charset="0"/>
                <a:ea typeface="黑体" pitchFamily="2" charset="-122"/>
              </a:endParaRPr>
            </a:p>
          </p:txBody>
        </p:sp>
      </p:grpSp>
      <p:grpSp>
        <p:nvGrpSpPr>
          <p:cNvPr id="84" name="Group 51"/>
          <p:cNvGrpSpPr>
            <a:grpSpLocks/>
          </p:cNvGrpSpPr>
          <p:nvPr/>
        </p:nvGrpSpPr>
        <p:grpSpPr bwMode="auto">
          <a:xfrm>
            <a:off x="1943460" y="4124653"/>
            <a:ext cx="1868488" cy="520701"/>
            <a:chOff x="2012" y="2288"/>
            <a:chExt cx="1177" cy="328"/>
          </a:xfrm>
        </p:grpSpPr>
        <p:sp>
          <p:nvSpPr>
            <p:cNvPr id="85" name="Line 5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6" name="Text Box 53"/>
            <p:cNvSpPr txBox="1">
              <a:spLocks noChangeArrowheads="1"/>
            </p:cNvSpPr>
            <p:nvPr/>
          </p:nvSpPr>
          <p:spPr bwMode="auto">
            <a:xfrm rot="21169770">
              <a:off x="2122" y="2288"/>
              <a:ext cx="69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Arial" pitchFamily="34" charset="0"/>
                </a:rPr>
                <a:t>ACK 1</a:t>
              </a:r>
              <a:endParaRPr kumimoji="0" lang="en-US" altLang="zh-CN" b="1" dirty="0">
                <a:latin typeface="Arial" pitchFamily="34" charset="0"/>
              </a:endParaRPr>
            </a:p>
          </p:txBody>
        </p:sp>
      </p:grpSp>
      <p:sp>
        <p:nvSpPr>
          <p:cNvPr id="89" name="Rectangle 56"/>
          <p:cNvSpPr>
            <a:spLocks noChangeArrowheads="1"/>
          </p:cNvSpPr>
          <p:nvPr/>
        </p:nvSpPr>
        <p:spPr bwMode="auto">
          <a:xfrm>
            <a:off x="4507623" y="2178704"/>
            <a:ext cx="801502"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a:r>
              <a:rPr lang="zh-CN" altLang="en-US" sz="2400" b="1" dirty="0" smtClean="0">
                <a:solidFill>
                  <a:srgbClr val="FF0000"/>
                </a:solidFill>
                <a:ea typeface="黑体" pitchFamily="2" charset="-122"/>
              </a:rPr>
              <a:t>丢弃</a:t>
            </a:r>
            <a:endParaRPr lang="zh-CN" altLang="en-US" sz="2400" b="1" baseline="-25000" dirty="0">
              <a:solidFill>
                <a:srgbClr val="FF0000"/>
              </a:solidFill>
              <a:ea typeface="黑体" pitchFamily="2" charset="-122"/>
            </a:endParaRPr>
          </a:p>
        </p:txBody>
      </p:sp>
      <p:sp>
        <p:nvSpPr>
          <p:cNvPr id="93" name="AutoShape 60"/>
          <p:cNvSpPr>
            <a:spLocks noChangeArrowheads="1"/>
          </p:cNvSpPr>
          <p:nvPr/>
        </p:nvSpPr>
        <p:spPr bwMode="auto">
          <a:xfrm>
            <a:off x="3857985" y="2072357"/>
            <a:ext cx="688975" cy="660400"/>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4" name="Text Box 24"/>
          <p:cNvSpPr txBox="1">
            <a:spLocks noChangeArrowheads="1"/>
          </p:cNvSpPr>
          <p:nvPr/>
        </p:nvSpPr>
        <p:spPr bwMode="auto">
          <a:xfrm>
            <a:off x="560512" y="3404740"/>
            <a:ext cx="1409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黑体" pitchFamily="2" charset="-122"/>
                <a:ea typeface="黑体" pitchFamily="2" charset="-122"/>
              </a:rPr>
              <a:t>超时重发</a:t>
            </a:r>
          </a:p>
        </p:txBody>
      </p:sp>
      <p:grpSp>
        <p:nvGrpSpPr>
          <p:cNvPr id="95" name="Group 25"/>
          <p:cNvGrpSpPr>
            <a:grpSpLocks/>
          </p:cNvGrpSpPr>
          <p:nvPr/>
        </p:nvGrpSpPr>
        <p:grpSpPr bwMode="auto">
          <a:xfrm>
            <a:off x="1062162" y="2343150"/>
            <a:ext cx="798513" cy="927100"/>
            <a:chOff x="3153" y="2204"/>
            <a:chExt cx="503" cy="584"/>
          </a:xfrm>
        </p:grpSpPr>
        <p:sp>
          <p:nvSpPr>
            <p:cNvPr id="96" name="AutoShape 26"/>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7" name="Text Box 27"/>
            <p:cNvSpPr txBox="1">
              <a:spLocks noChangeArrowheads="1"/>
            </p:cNvSpPr>
            <p:nvPr/>
          </p:nvSpPr>
          <p:spPr bwMode="auto">
            <a:xfrm>
              <a:off x="3153" y="2311"/>
              <a:ext cx="46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dirty="0"/>
                <a:t>t</a:t>
              </a:r>
              <a:r>
                <a:rPr kumimoji="0" lang="en-US" altLang="zh-CN" sz="2800" b="1" baseline="-25000" dirty="0"/>
                <a:t>out</a:t>
              </a:r>
            </a:p>
          </p:txBody>
        </p:sp>
      </p:grpSp>
      <p:grpSp>
        <p:nvGrpSpPr>
          <p:cNvPr id="9" name="组合 8"/>
          <p:cNvGrpSpPr/>
          <p:nvPr/>
        </p:nvGrpSpPr>
        <p:grpSpPr>
          <a:xfrm>
            <a:off x="6866706" y="1647602"/>
            <a:ext cx="1878013" cy="3587501"/>
            <a:chOff x="6866706" y="1647602"/>
            <a:chExt cx="1878013" cy="3179763"/>
          </a:xfrm>
        </p:grpSpPr>
        <p:sp>
          <p:nvSpPr>
            <p:cNvPr id="98" name="Line 4"/>
            <p:cNvSpPr>
              <a:spLocks noChangeShapeType="1"/>
            </p:cNvSpPr>
            <p:nvPr/>
          </p:nvSpPr>
          <p:spPr bwMode="auto">
            <a:xfrm>
              <a:off x="6866706"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9" name="Line 5"/>
            <p:cNvSpPr>
              <a:spLocks noChangeShapeType="1"/>
            </p:cNvSpPr>
            <p:nvPr/>
          </p:nvSpPr>
          <p:spPr bwMode="auto">
            <a:xfrm>
              <a:off x="8744719"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00" name="Rectangle 6"/>
          <p:cNvSpPr>
            <a:spLocks noChangeArrowheads="1"/>
          </p:cNvSpPr>
          <p:nvPr/>
        </p:nvSpPr>
        <p:spPr bwMode="auto">
          <a:xfrm>
            <a:off x="6692081" y="1124744"/>
            <a:ext cx="40556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01" name="Rectangle 7"/>
          <p:cNvSpPr>
            <a:spLocks noChangeArrowheads="1"/>
          </p:cNvSpPr>
          <p:nvPr/>
        </p:nvSpPr>
        <p:spPr bwMode="auto">
          <a:xfrm>
            <a:off x="8557394" y="1124744"/>
            <a:ext cx="40556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02" name="Group 8"/>
          <p:cNvGrpSpPr>
            <a:grpSpLocks/>
          </p:cNvGrpSpPr>
          <p:nvPr/>
        </p:nvGrpSpPr>
        <p:grpSpPr bwMode="auto">
          <a:xfrm>
            <a:off x="6888931" y="1780952"/>
            <a:ext cx="1701800" cy="777875"/>
            <a:chOff x="3769" y="1868"/>
            <a:chExt cx="1072" cy="490"/>
          </a:xfrm>
        </p:grpSpPr>
        <p:sp>
          <p:nvSpPr>
            <p:cNvPr id="103" name="Freeform 9"/>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04" name="AutoShape 10"/>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5" name="Rectangle 11"/>
            <p:cNvSpPr>
              <a:spLocks noChangeArrowheads="1"/>
            </p:cNvSpPr>
            <p:nvPr/>
          </p:nvSpPr>
          <p:spPr bwMode="auto">
            <a:xfrm rot="540000">
              <a:off x="3995" y="1949"/>
              <a:ext cx="385"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grpSp>
        <p:nvGrpSpPr>
          <p:cNvPr id="106" name="Group 12"/>
          <p:cNvGrpSpPr>
            <a:grpSpLocks/>
          </p:cNvGrpSpPr>
          <p:nvPr/>
        </p:nvGrpSpPr>
        <p:grpSpPr bwMode="auto">
          <a:xfrm>
            <a:off x="6887344" y="3257327"/>
            <a:ext cx="1835150" cy="777875"/>
            <a:chOff x="3439" y="3564"/>
            <a:chExt cx="1156" cy="490"/>
          </a:xfrm>
        </p:grpSpPr>
        <p:sp>
          <p:nvSpPr>
            <p:cNvPr id="107" name="Freeform 13"/>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08" name="AutoShape 14"/>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09" name="Rectangle 15"/>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sp>
        <p:nvSpPr>
          <p:cNvPr id="110" name="Text Box 16"/>
          <p:cNvSpPr txBox="1">
            <a:spLocks noChangeArrowheads="1"/>
          </p:cNvSpPr>
          <p:nvPr/>
        </p:nvSpPr>
        <p:spPr bwMode="auto">
          <a:xfrm>
            <a:off x="7131216" y="5271591"/>
            <a:ext cx="14221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分组丢失</a:t>
            </a:r>
            <a:endParaRPr kumimoji="0" lang="zh-CN" altLang="en-US" b="1" dirty="0">
              <a:latin typeface="+mn-lt"/>
              <a:ea typeface="黑体" pitchFamily="2" charset="-122"/>
            </a:endParaRPr>
          </a:p>
        </p:txBody>
      </p:sp>
      <p:grpSp>
        <p:nvGrpSpPr>
          <p:cNvPr id="111" name="Group 17"/>
          <p:cNvGrpSpPr>
            <a:grpSpLocks/>
          </p:cNvGrpSpPr>
          <p:nvPr/>
        </p:nvGrpSpPr>
        <p:grpSpPr bwMode="auto">
          <a:xfrm>
            <a:off x="6860356" y="4000281"/>
            <a:ext cx="1868488" cy="544513"/>
            <a:chOff x="2012" y="2273"/>
            <a:chExt cx="1177" cy="343"/>
          </a:xfrm>
        </p:grpSpPr>
        <p:sp>
          <p:nvSpPr>
            <p:cNvPr id="112" name="Line 18"/>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13" name="Text Box 19"/>
            <p:cNvSpPr txBox="1">
              <a:spLocks noChangeArrowheads="1"/>
            </p:cNvSpPr>
            <p:nvPr/>
          </p:nvSpPr>
          <p:spPr bwMode="auto">
            <a:xfrm rot="21169770">
              <a:off x="2142" y="2273"/>
              <a:ext cx="69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14" name="AutoShape 20"/>
          <p:cNvSpPr>
            <a:spLocks noChangeArrowheads="1"/>
          </p:cNvSpPr>
          <p:nvPr/>
        </p:nvSpPr>
        <p:spPr bwMode="auto">
          <a:xfrm>
            <a:off x="8301806" y="1677765"/>
            <a:ext cx="755650" cy="728662"/>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5" name="Text Box 24"/>
          <p:cNvSpPr txBox="1">
            <a:spLocks noChangeArrowheads="1"/>
          </p:cNvSpPr>
          <p:nvPr/>
        </p:nvSpPr>
        <p:spPr bwMode="auto">
          <a:xfrm>
            <a:off x="5409381" y="3290665"/>
            <a:ext cx="1409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16" name="Group 25"/>
          <p:cNvGrpSpPr>
            <a:grpSpLocks/>
          </p:cNvGrpSpPr>
          <p:nvPr/>
        </p:nvGrpSpPr>
        <p:grpSpPr bwMode="auto">
          <a:xfrm>
            <a:off x="5911031" y="2327052"/>
            <a:ext cx="798513" cy="927100"/>
            <a:chOff x="3153" y="2204"/>
            <a:chExt cx="503" cy="584"/>
          </a:xfrm>
        </p:grpSpPr>
        <p:sp>
          <p:nvSpPr>
            <p:cNvPr id="117" name="AutoShape 26"/>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8" name="Text Box 27"/>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a:latin typeface="+mn-lt"/>
                  <a:ea typeface="黑体" pitchFamily="2" charset="-122"/>
                </a:rPr>
                <a:t>t</a:t>
              </a:r>
              <a:r>
                <a:rPr kumimoji="0" lang="en-US" altLang="zh-CN" sz="2800" b="1" baseline="-25000">
                  <a:latin typeface="+mn-lt"/>
                  <a:ea typeface="黑体" pitchFamily="2" charset="-122"/>
                </a:rPr>
                <a:t>out</a:t>
              </a:r>
            </a:p>
          </p:txBody>
        </p:sp>
      </p:grpSp>
    </p:spTree>
    <p:extLst>
      <p:ext uri="{BB962C8B-B14F-4D97-AF65-F5344CB8AC3E}">
        <p14:creationId xmlns:p14="http://schemas.microsoft.com/office/powerpoint/2010/main" xmlns="" val="406277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childTnLst>
                                </p:cTn>
                              </p:par>
                            </p:childTnLst>
                          </p:cTn>
                        </p:par>
                        <p:par>
                          <p:cTn id="12" fill="hold">
                            <p:stCondLst>
                              <p:cond delay="0"/>
                            </p:stCondLst>
                            <p:childTnLst>
                              <p:par>
                                <p:cTn id="13" presetID="35" presetClass="emph" presetSubtype="0" repeatCount="5000" fill="hold" grpId="1" nodeType="afterEffect">
                                  <p:stCondLst>
                                    <p:cond delay="0"/>
                                  </p:stCondLst>
                                  <p:childTnLst>
                                    <p:anim calcmode="discrete" valueType="str">
                                      <p:cBhvr>
                                        <p:cTn id="14" dur="500" fill="hold"/>
                                        <p:tgtEl>
                                          <p:spTgt spid="93"/>
                                        </p:tgtEl>
                                        <p:attrNameLst>
                                          <p:attrName>style.visibility</p:attrName>
                                        </p:attrNameLst>
                                      </p:cBhvr>
                                      <p:tavLst>
                                        <p:tav tm="0">
                                          <p:val>
                                            <p:strVal val="hidden"/>
                                          </p:val>
                                        </p:tav>
                                        <p:tav tm="50000">
                                          <p:val>
                                            <p:strVal val="visible"/>
                                          </p:val>
                                        </p:tav>
                                      </p:tavLst>
                                    </p:anim>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89"/>
                                        </p:tgtEl>
                                        <p:attrNameLst>
                                          <p:attrName>style.visibility</p:attrName>
                                        </p:attrNameLst>
                                      </p:cBhvr>
                                      <p:to>
                                        <p:strVal val="visible"/>
                                      </p:to>
                                    </p:set>
                                  </p:childTnLst>
                                </p:cTn>
                              </p:par>
                            </p:childTnLst>
                          </p:cTn>
                        </p:par>
                        <p:par>
                          <p:cTn id="18" fill="hold">
                            <p:stCondLst>
                              <p:cond delay="2500"/>
                            </p:stCondLst>
                            <p:childTnLst>
                              <p:par>
                                <p:cTn id="19" presetID="1" presetClass="entr" presetSubtype="0" fill="hold" nodeType="afterEffect">
                                  <p:stCondLst>
                                    <p:cond delay="500"/>
                                  </p:stCondLst>
                                  <p:childTnLst>
                                    <p:set>
                                      <p:cBhvr>
                                        <p:cTn id="20" dur="1" fill="hold">
                                          <p:stCondLst>
                                            <p:cond delay="0"/>
                                          </p:stCondLst>
                                        </p:cTn>
                                        <p:tgtEl>
                                          <p:spTgt spid="95"/>
                                        </p:tgtEl>
                                        <p:attrNameLst>
                                          <p:attrName>style.visibility</p:attrName>
                                        </p:attrNameLst>
                                      </p:cBhvr>
                                      <p:to>
                                        <p:strVal val="visible"/>
                                      </p:to>
                                    </p:set>
                                  </p:childTnLst>
                                </p:cTn>
                              </p:par>
                              <p:par>
                                <p:cTn id="21" presetID="35" presetClass="emph" presetSubtype="0" repeatCount="5000" fill="hold" nodeType="withEffect">
                                  <p:stCondLst>
                                    <p:cond delay="500"/>
                                  </p:stCondLst>
                                  <p:childTnLst>
                                    <p:anim calcmode="discrete" valueType="str">
                                      <p:cBhvr>
                                        <p:cTn id="22" dur="5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par>
                          <p:cTn id="27" fill="hold">
                            <p:stCondLst>
                              <p:cond delay="0"/>
                            </p:stCondLst>
                            <p:childTnLst>
                              <p:par>
                                <p:cTn id="28" presetID="35" presetClass="emph" presetSubtype="0" repeatCount="5000" fill="hold" grpId="1" nodeType="afterEffect">
                                  <p:stCondLst>
                                    <p:cond delay="0"/>
                                  </p:stCondLst>
                                  <p:childTnLst>
                                    <p:anim calcmode="discrete" valueType="str">
                                      <p:cBhvr>
                                        <p:cTn id="29" dur="500" fill="hold"/>
                                        <p:tgtEl>
                                          <p:spTgt spid="94"/>
                                        </p:tgtEl>
                                        <p:attrNameLst>
                                          <p:attrName>style.visibility</p:attrName>
                                        </p:attrNameLst>
                                      </p:cBhvr>
                                      <p:tavLst>
                                        <p:tav tm="0">
                                          <p:val>
                                            <p:strVal val="hidden"/>
                                          </p:val>
                                        </p:tav>
                                        <p:tav tm="50000">
                                          <p:val>
                                            <p:strVal val="visible"/>
                                          </p:val>
                                        </p:tav>
                                      </p:tavLst>
                                    </p:anim>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left)">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right)">
                                      <p:cBhvr>
                                        <p:cTn id="38" dur="500"/>
                                        <p:tgtEl>
                                          <p:spTgt spid="8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wipe(left)">
                                      <p:cBhvr>
                                        <p:cTn id="43" dur="500"/>
                                        <p:tgtEl>
                                          <p:spTgt spid="102"/>
                                        </p:tgtEl>
                                      </p:cBhvr>
                                    </p:animEffect>
                                  </p:childTnLst>
                                </p:cTn>
                              </p:par>
                              <p:par>
                                <p:cTn id="44" presetID="1" presetClass="entr" presetSubtype="0" fill="hold" nodeType="withEffect">
                                  <p:stCondLst>
                                    <p:cond delay="0"/>
                                  </p:stCondLst>
                                  <p:childTnLst>
                                    <p:set>
                                      <p:cBhvr>
                                        <p:cTn id="45" dur="1" fill="hold">
                                          <p:stCondLst>
                                            <p:cond delay="0"/>
                                          </p:stCondLst>
                                        </p:cTn>
                                        <p:tgtEl>
                                          <p:spTgt spid="116"/>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500"/>
                                  </p:stCondLst>
                                  <p:childTnLst>
                                    <p:set>
                                      <p:cBhvr>
                                        <p:cTn id="48" dur="1" fill="hold">
                                          <p:stCondLst>
                                            <p:cond delay="0"/>
                                          </p:stCondLst>
                                        </p:cTn>
                                        <p:tgtEl>
                                          <p:spTgt spid="114"/>
                                        </p:tgtEl>
                                        <p:attrNameLst>
                                          <p:attrName>style.visibility</p:attrName>
                                        </p:attrNameLst>
                                      </p:cBhvr>
                                      <p:to>
                                        <p:strVal val="visible"/>
                                      </p:to>
                                    </p:set>
                                  </p:childTnLst>
                                </p:cTn>
                              </p:par>
                            </p:childTnLst>
                          </p:cTn>
                        </p:par>
                        <p:par>
                          <p:cTn id="49" fill="hold">
                            <p:stCondLst>
                              <p:cond delay="1000"/>
                            </p:stCondLst>
                            <p:childTnLst>
                              <p:par>
                                <p:cTn id="50" presetID="35" presetClass="emph" presetSubtype="0" repeatCount="5000" fill="hold" grpId="1" nodeType="afterEffect">
                                  <p:stCondLst>
                                    <p:cond delay="0"/>
                                  </p:stCondLst>
                                  <p:childTnLst>
                                    <p:anim calcmode="discrete" valueType="str">
                                      <p:cBhvr>
                                        <p:cTn id="51" dur="500" fill="hold"/>
                                        <p:tgtEl>
                                          <p:spTgt spid="114"/>
                                        </p:tgtEl>
                                        <p:attrNameLst>
                                          <p:attrName>style.visibility</p:attrName>
                                        </p:attrNameLst>
                                      </p:cBhvr>
                                      <p:tavLst>
                                        <p:tav tm="0">
                                          <p:val>
                                            <p:strVal val="hidden"/>
                                          </p:val>
                                        </p:tav>
                                        <p:tav tm="50000">
                                          <p:val>
                                            <p:strVal val="visible"/>
                                          </p:val>
                                        </p:tav>
                                      </p:tavLst>
                                    </p:anim>
                                  </p:childTnLst>
                                </p:cTn>
                              </p:par>
                            </p:childTnLst>
                          </p:cTn>
                        </p:par>
                      </p:childTnLst>
                    </p:cTn>
                  </p:par>
                  <p:par>
                    <p:cTn id="52" fill="hold">
                      <p:stCondLst>
                        <p:cond delay="indefinite"/>
                      </p:stCondLst>
                      <p:childTnLst>
                        <p:par>
                          <p:cTn id="53" fill="hold">
                            <p:stCondLst>
                              <p:cond delay="0"/>
                            </p:stCondLst>
                            <p:childTnLst>
                              <p:par>
                                <p:cTn id="54" presetID="35" presetClass="emph" presetSubtype="0" repeatCount="5000" fill="hold" nodeType="clickEffect">
                                  <p:stCondLst>
                                    <p:cond delay="0"/>
                                  </p:stCondLst>
                                  <p:childTnLst>
                                    <p:anim calcmode="discrete" valueType="str">
                                      <p:cBhvr>
                                        <p:cTn id="55" dur="500" fill="hold"/>
                                        <p:tgtEl>
                                          <p:spTgt spid="116"/>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5"/>
                                        </p:tgtEl>
                                        <p:attrNameLst>
                                          <p:attrName>style.visibility</p:attrName>
                                        </p:attrNameLst>
                                      </p:cBhvr>
                                      <p:to>
                                        <p:strVal val="visible"/>
                                      </p:to>
                                    </p:set>
                                  </p:childTnLst>
                                </p:cTn>
                              </p:par>
                            </p:childTnLst>
                          </p:cTn>
                        </p:par>
                        <p:par>
                          <p:cTn id="60" fill="hold">
                            <p:stCondLst>
                              <p:cond delay="0"/>
                            </p:stCondLst>
                            <p:childTnLst>
                              <p:par>
                                <p:cTn id="61" presetID="35" presetClass="emph" presetSubtype="0" repeatCount="5000" fill="hold" grpId="1" nodeType="afterEffect">
                                  <p:stCondLst>
                                    <p:cond delay="0"/>
                                  </p:stCondLst>
                                  <p:childTnLst>
                                    <p:anim calcmode="discrete" valueType="str">
                                      <p:cBhvr>
                                        <p:cTn id="62" dur="500" fill="hold"/>
                                        <p:tgtEl>
                                          <p:spTgt spid="115"/>
                                        </p:tgtEl>
                                        <p:attrNameLst>
                                          <p:attrName>style.visibility</p:attrName>
                                        </p:attrNameLst>
                                      </p:cBhvr>
                                      <p:tavLst>
                                        <p:tav tm="0">
                                          <p:val>
                                            <p:strVal val="hidden"/>
                                          </p:val>
                                        </p:tav>
                                        <p:tav tm="50000">
                                          <p:val>
                                            <p:strVal val="visible"/>
                                          </p:val>
                                        </p:tav>
                                      </p:tavLst>
                                    </p:anim>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wipe(left)">
                                      <p:cBhvr>
                                        <p:cTn id="66" dur="500"/>
                                        <p:tgtEl>
                                          <p:spTgt spid="10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111"/>
                                        </p:tgtEl>
                                        <p:attrNameLst>
                                          <p:attrName>style.visibility</p:attrName>
                                        </p:attrNameLst>
                                      </p:cBhvr>
                                      <p:to>
                                        <p:strVal val="visible"/>
                                      </p:to>
                                    </p:set>
                                    <p:animEffect transition="in" filter="wipe(right)">
                                      <p:cBhvr>
                                        <p:cTn id="7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3" grpId="0" animBg="1"/>
      <p:bldP spid="93" grpId="1" animBg="1"/>
      <p:bldP spid="94" grpId="0"/>
      <p:bldP spid="94" grpId="1"/>
      <p:bldP spid="114" grpId="0" animBg="1"/>
      <p:bldP spid="114" grpId="1" animBg="1"/>
      <p:bldP spid="115" grpId="0"/>
      <p:bldP spid="115"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确认</a:t>
            </a:r>
            <a:r>
              <a:rPr lang="zh-CN" altLang="zh-CN" dirty="0"/>
              <a:t>丢失和确认迟到</a:t>
            </a:r>
            <a:endParaRPr lang="zh-CN" altLang="en-US" dirty="0"/>
          </a:p>
        </p:txBody>
      </p:sp>
      <p:sp>
        <p:nvSpPr>
          <p:cNvPr id="10" name="内容占位符 9"/>
          <p:cNvSpPr>
            <a:spLocks noGrp="1"/>
          </p:cNvSpPr>
          <p:nvPr>
            <p:ph idx="1"/>
          </p:nvPr>
        </p:nvSpPr>
        <p:spPr/>
        <p:txBody>
          <a:bodyPr/>
          <a:lstStyle/>
          <a:p>
            <a:r>
              <a:rPr lang="zh-CN" altLang="en-US" sz="3000" dirty="0" smtClean="0">
                <a:solidFill>
                  <a:srgbClr val="FF0000"/>
                </a:solidFill>
              </a:rPr>
              <a:t>确认丢失</a:t>
            </a:r>
            <a:endParaRPr lang="en-US" altLang="zh-CN" sz="3000" dirty="0" smtClean="0">
              <a:solidFill>
                <a:srgbClr val="FF0000"/>
              </a:solidFill>
            </a:endParaRPr>
          </a:p>
          <a:p>
            <a:pPr lvl="1"/>
            <a:r>
              <a:rPr lang="zh-CN" altLang="en-US" sz="2600" dirty="0" smtClean="0"/>
              <a:t>若 </a:t>
            </a:r>
            <a:r>
              <a:rPr lang="en-US" altLang="zh-CN" sz="2600" dirty="0" smtClean="0"/>
              <a:t>B </a:t>
            </a:r>
            <a:r>
              <a:rPr lang="zh-CN" altLang="zh-CN" sz="2600" dirty="0" smtClean="0"/>
              <a:t>所</a:t>
            </a:r>
            <a:r>
              <a:rPr lang="zh-CN" altLang="zh-CN" sz="2600" dirty="0"/>
              <a:t>发送的</a:t>
            </a:r>
            <a:r>
              <a:rPr lang="zh-CN" altLang="zh-CN" sz="2600" dirty="0" smtClean="0"/>
              <a:t>对</a:t>
            </a:r>
            <a:r>
              <a:rPr lang="en-US" altLang="zh-CN" sz="2600" dirty="0" smtClean="0"/>
              <a:t> M1 </a:t>
            </a:r>
            <a:r>
              <a:rPr lang="zh-CN" altLang="zh-CN" sz="2600" dirty="0" smtClean="0"/>
              <a:t>的</a:t>
            </a:r>
            <a:r>
              <a:rPr lang="zh-CN" altLang="zh-CN" sz="2600" dirty="0"/>
              <a:t>确认丢失</a:t>
            </a:r>
            <a:r>
              <a:rPr lang="zh-CN" altLang="zh-CN" sz="2600" dirty="0" smtClean="0"/>
              <a:t>了</a:t>
            </a:r>
            <a:r>
              <a:rPr lang="zh-CN" altLang="en-US" sz="2600" dirty="0" smtClean="0"/>
              <a:t>，那么 </a:t>
            </a:r>
            <a:r>
              <a:rPr lang="en-US" altLang="zh-CN" sz="2600" dirty="0" smtClean="0"/>
              <a:t>A </a:t>
            </a:r>
            <a:r>
              <a:rPr lang="zh-CN" altLang="zh-CN" sz="2600" dirty="0" smtClean="0"/>
              <a:t>在</a:t>
            </a:r>
            <a:r>
              <a:rPr lang="zh-CN" altLang="zh-CN" sz="2600" dirty="0"/>
              <a:t>设定的超时重传时间</a:t>
            </a:r>
            <a:r>
              <a:rPr lang="zh-CN" altLang="zh-CN" sz="2600" dirty="0" smtClean="0"/>
              <a:t>内</a:t>
            </a:r>
            <a:r>
              <a:rPr lang="zh-CN" altLang="en-US" sz="2600" dirty="0" smtClean="0"/>
              <a:t>不能</a:t>
            </a:r>
            <a:r>
              <a:rPr lang="zh-CN" altLang="zh-CN" sz="2600" dirty="0" smtClean="0"/>
              <a:t>收到</a:t>
            </a:r>
            <a:r>
              <a:rPr lang="zh-CN" altLang="zh-CN" sz="2600" dirty="0"/>
              <a:t>确认，</a:t>
            </a:r>
            <a:r>
              <a:rPr lang="zh-CN" altLang="zh-CN" sz="2600" dirty="0" smtClean="0"/>
              <a:t>但</a:t>
            </a:r>
            <a:r>
              <a:rPr lang="en-US" altLang="zh-CN" sz="2600" dirty="0" smtClean="0"/>
              <a:t> A </a:t>
            </a:r>
            <a:r>
              <a:rPr lang="zh-CN" altLang="zh-CN" sz="2600" dirty="0" smtClean="0"/>
              <a:t>并</a:t>
            </a:r>
            <a:r>
              <a:rPr lang="zh-CN" altLang="zh-CN" sz="2600" dirty="0"/>
              <a:t>无法</a:t>
            </a:r>
            <a:r>
              <a:rPr lang="zh-CN" altLang="zh-CN" sz="2600" dirty="0" smtClean="0"/>
              <a:t>知道</a:t>
            </a:r>
            <a:r>
              <a:rPr lang="zh-CN" altLang="en-US" sz="2600" dirty="0" smtClean="0"/>
              <a:t>：</a:t>
            </a:r>
            <a:r>
              <a:rPr lang="zh-CN" altLang="zh-CN" sz="2600" dirty="0" smtClean="0"/>
              <a:t>是</a:t>
            </a:r>
            <a:r>
              <a:rPr lang="zh-CN" altLang="zh-CN" sz="2600" dirty="0"/>
              <a:t>自己发送的分组出错、</a:t>
            </a:r>
            <a:r>
              <a:rPr lang="zh-CN" altLang="zh-CN" sz="2600" dirty="0" smtClean="0"/>
              <a:t>丢失</a:t>
            </a:r>
            <a:r>
              <a:rPr lang="zh-CN" altLang="en-US" sz="2600" dirty="0" smtClean="0"/>
              <a:t>了</a:t>
            </a:r>
            <a:r>
              <a:rPr lang="zh-CN" altLang="zh-CN" sz="2600" dirty="0" smtClean="0"/>
              <a:t>，</a:t>
            </a:r>
            <a:r>
              <a:rPr lang="zh-CN" altLang="zh-CN" sz="2600" dirty="0" smtClean="0">
                <a:solidFill>
                  <a:srgbClr val="0000FF"/>
                </a:solidFill>
              </a:rPr>
              <a:t>或者</a:t>
            </a:r>
            <a:r>
              <a:rPr lang="en-US" altLang="zh-CN" sz="2600" dirty="0" smtClean="0">
                <a:solidFill>
                  <a:srgbClr val="0000FF"/>
                </a:solidFill>
              </a:rPr>
              <a:t> </a:t>
            </a:r>
            <a:r>
              <a:rPr lang="zh-CN" altLang="zh-CN" sz="2600" dirty="0" smtClean="0"/>
              <a:t>是</a:t>
            </a:r>
            <a:r>
              <a:rPr lang="en-US" altLang="zh-CN" sz="2600" dirty="0" smtClean="0"/>
              <a:t> B </a:t>
            </a:r>
            <a:r>
              <a:rPr lang="zh-CN" altLang="zh-CN" sz="2600" dirty="0" smtClean="0"/>
              <a:t>发送</a:t>
            </a:r>
            <a:r>
              <a:rPr lang="zh-CN" altLang="zh-CN" sz="2600" dirty="0"/>
              <a:t>的确认丢失了</a:t>
            </a:r>
            <a:r>
              <a:rPr lang="zh-CN" altLang="zh-CN" sz="2600" dirty="0" smtClean="0"/>
              <a:t>。因此</a:t>
            </a:r>
            <a:r>
              <a:rPr lang="en-US" altLang="zh-CN" sz="2600" dirty="0" smtClean="0"/>
              <a:t> </a:t>
            </a:r>
            <a:r>
              <a:rPr lang="en-US" altLang="zh-CN" sz="2600" dirty="0" smtClean="0">
                <a:solidFill>
                  <a:srgbClr val="FF0000"/>
                </a:solidFill>
              </a:rPr>
              <a:t>A </a:t>
            </a:r>
            <a:r>
              <a:rPr lang="zh-CN" altLang="zh-CN" sz="2600" dirty="0" smtClean="0">
                <a:solidFill>
                  <a:srgbClr val="FF0000"/>
                </a:solidFill>
              </a:rPr>
              <a:t>在</a:t>
            </a:r>
            <a:r>
              <a:rPr lang="zh-CN" altLang="zh-CN" sz="2600" dirty="0">
                <a:solidFill>
                  <a:srgbClr val="FF0000"/>
                </a:solidFill>
              </a:rPr>
              <a:t>超时计时器到期后就要</a:t>
            </a:r>
            <a:r>
              <a:rPr lang="zh-CN" altLang="zh-CN" sz="2600" dirty="0" smtClean="0">
                <a:solidFill>
                  <a:srgbClr val="FF0000"/>
                </a:solidFill>
              </a:rPr>
              <a:t>重传</a:t>
            </a:r>
            <a:r>
              <a:rPr lang="en-US" altLang="zh-CN" sz="2600" dirty="0" smtClean="0">
                <a:solidFill>
                  <a:srgbClr val="FF0000"/>
                </a:solidFill>
              </a:rPr>
              <a:t> M1</a:t>
            </a:r>
            <a:r>
              <a:rPr lang="zh-CN" altLang="zh-CN" sz="2600" dirty="0" smtClean="0">
                <a:solidFill>
                  <a:srgbClr val="FF0000"/>
                </a:solidFill>
              </a:rPr>
              <a:t>。</a:t>
            </a:r>
            <a:endParaRPr lang="en-US" altLang="zh-CN" sz="2600" dirty="0" smtClean="0">
              <a:solidFill>
                <a:srgbClr val="FF0000"/>
              </a:solidFill>
            </a:endParaRPr>
          </a:p>
          <a:p>
            <a:pPr lvl="1"/>
            <a:r>
              <a:rPr lang="zh-CN" altLang="zh-CN" sz="2600" dirty="0" smtClean="0"/>
              <a:t>假定</a:t>
            </a:r>
            <a:r>
              <a:rPr lang="en-US" altLang="zh-CN" sz="2600" dirty="0" smtClean="0"/>
              <a:t> B </a:t>
            </a:r>
            <a:r>
              <a:rPr lang="zh-CN" altLang="zh-CN" sz="2600" dirty="0" smtClean="0"/>
              <a:t>又</a:t>
            </a:r>
            <a:r>
              <a:rPr lang="zh-CN" altLang="zh-CN" sz="2600" dirty="0"/>
              <a:t>收到了重传的</a:t>
            </a:r>
            <a:r>
              <a:rPr lang="zh-CN" altLang="zh-CN" sz="2600" dirty="0" smtClean="0"/>
              <a:t>分组</a:t>
            </a:r>
            <a:r>
              <a:rPr lang="en-US" altLang="zh-CN" sz="2600" dirty="0" smtClean="0"/>
              <a:t> M1</a:t>
            </a:r>
            <a:r>
              <a:rPr lang="zh-CN" altLang="zh-CN" sz="2600" dirty="0" smtClean="0"/>
              <a:t>。这时</a:t>
            </a:r>
            <a:r>
              <a:rPr lang="en-US" altLang="zh-CN" sz="2600" dirty="0" smtClean="0"/>
              <a:t> B </a:t>
            </a:r>
            <a:r>
              <a:rPr lang="zh-CN" altLang="zh-CN" sz="2600" dirty="0" smtClean="0"/>
              <a:t>应采取</a:t>
            </a:r>
            <a:r>
              <a:rPr lang="zh-CN" altLang="zh-CN" sz="2600" dirty="0"/>
              <a:t>两个行动</a:t>
            </a:r>
            <a:r>
              <a:rPr lang="zh-CN" altLang="en-US" sz="2600" dirty="0"/>
              <a:t>：</a:t>
            </a:r>
            <a:endParaRPr lang="zh-CN" altLang="zh-CN" sz="2600" dirty="0"/>
          </a:p>
          <a:p>
            <a:pPr lvl="2"/>
            <a:r>
              <a:rPr lang="zh-CN" altLang="zh-CN" sz="2200" dirty="0"/>
              <a:t>第一，</a:t>
            </a:r>
            <a:r>
              <a:rPr lang="zh-CN" altLang="zh-CN" sz="2200" dirty="0">
                <a:solidFill>
                  <a:srgbClr val="FF0000"/>
                </a:solidFill>
              </a:rPr>
              <a:t>丢弃</a:t>
            </a:r>
            <a:r>
              <a:rPr lang="zh-CN" altLang="zh-CN" sz="2200" dirty="0"/>
              <a:t>这个重复的</a:t>
            </a:r>
            <a:r>
              <a:rPr lang="zh-CN" altLang="zh-CN" sz="2200" dirty="0" smtClean="0"/>
              <a:t>分组</a:t>
            </a:r>
            <a:r>
              <a:rPr lang="en-US" altLang="zh-CN" sz="2200" dirty="0" smtClean="0"/>
              <a:t> M1</a:t>
            </a:r>
            <a:r>
              <a:rPr lang="zh-CN" altLang="zh-CN" sz="2200" dirty="0" smtClean="0"/>
              <a:t>，</a:t>
            </a:r>
            <a:r>
              <a:rPr lang="zh-CN" altLang="zh-CN" sz="2200" dirty="0"/>
              <a:t>不向上层交付。</a:t>
            </a:r>
          </a:p>
          <a:p>
            <a:pPr lvl="2"/>
            <a:r>
              <a:rPr lang="zh-CN" altLang="zh-CN" sz="2200" dirty="0"/>
              <a:t>第二，</a:t>
            </a:r>
            <a:r>
              <a:rPr lang="zh-CN" altLang="zh-CN" sz="2200" dirty="0" smtClean="0">
                <a:solidFill>
                  <a:srgbClr val="FF0000"/>
                </a:solidFill>
              </a:rPr>
              <a:t>向</a:t>
            </a:r>
            <a:r>
              <a:rPr lang="en-US" altLang="zh-CN" sz="2200" dirty="0" smtClean="0">
                <a:solidFill>
                  <a:srgbClr val="FF0000"/>
                </a:solidFill>
              </a:rPr>
              <a:t> A </a:t>
            </a:r>
            <a:r>
              <a:rPr lang="zh-CN" altLang="zh-CN" sz="2200" dirty="0" smtClean="0">
                <a:solidFill>
                  <a:srgbClr val="FF0000"/>
                </a:solidFill>
              </a:rPr>
              <a:t>发送</a:t>
            </a:r>
            <a:r>
              <a:rPr lang="zh-CN" altLang="zh-CN" sz="2200" dirty="0">
                <a:solidFill>
                  <a:srgbClr val="FF0000"/>
                </a:solidFill>
              </a:rPr>
              <a:t>确认。</a:t>
            </a:r>
            <a:r>
              <a:rPr lang="zh-CN" altLang="zh-CN" sz="2200" dirty="0"/>
              <a:t>不能认为已经发送过确认就不再发送，</a:t>
            </a:r>
            <a:r>
              <a:rPr lang="zh-CN" altLang="zh-CN" sz="2200" dirty="0" smtClean="0"/>
              <a:t>因为</a:t>
            </a:r>
            <a:r>
              <a:rPr lang="en-US" altLang="zh-CN" sz="2200" dirty="0" smtClean="0"/>
              <a:t> A </a:t>
            </a:r>
            <a:r>
              <a:rPr lang="zh-CN" altLang="zh-CN" sz="2200" dirty="0" smtClean="0"/>
              <a:t>之所以重传</a:t>
            </a:r>
            <a:r>
              <a:rPr lang="en-US" altLang="zh-CN" sz="2200" dirty="0" smtClean="0"/>
              <a:t> M1 </a:t>
            </a:r>
            <a:r>
              <a:rPr lang="zh-CN" altLang="zh-CN" sz="2200" dirty="0" smtClean="0"/>
              <a:t>就表示</a:t>
            </a:r>
            <a:r>
              <a:rPr lang="en-US" altLang="zh-CN" sz="2200" dirty="0" smtClean="0"/>
              <a:t> A </a:t>
            </a:r>
            <a:r>
              <a:rPr lang="zh-CN" altLang="zh-CN" sz="2200" dirty="0" smtClean="0"/>
              <a:t>没有</a:t>
            </a:r>
            <a:r>
              <a:rPr lang="zh-CN" altLang="zh-CN" sz="2200" dirty="0"/>
              <a:t>收到</a:t>
            </a:r>
            <a:r>
              <a:rPr lang="zh-CN" altLang="zh-CN" sz="2200" dirty="0" smtClean="0"/>
              <a:t>对</a:t>
            </a:r>
            <a:r>
              <a:rPr lang="en-US" altLang="zh-CN" sz="2200" dirty="0" smtClean="0"/>
              <a:t> M1 </a:t>
            </a:r>
            <a:r>
              <a:rPr lang="zh-CN" altLang="zh-CN" sz="2200" dirty="0" smtClean="0"/>
              <a:t>的</a:t>
            </a:r>
            <a:r>
              <a:rPr lang="zh-CN" altLang="zh-CN" sz="2200" dirty="0"/>
              <a:t>确认。</a:t>
            </a:r>
            <a:endParaRPr lang="en-US" altLang="zh-CN" sz="2200" dirty="0"/>
          </a:p>
          <a:p>
            <a:pPr lvl="1"/>
            <a:endParaRPr lang="en-US" altLang="zh-CN" sz="2400" dirty="0" smtClean="0"/>
          </a:p>
        </p:txBody>
      </p:sp>
    </p:spTree>
    <p:extLst>
      <p:ext uri="{BB962C8B-B14F-4D97-AF65-F5344CB8AC3E}">
        <p14:creationId xmlns:p14="http://schemas.microsoft.com/office/powerpoint/2010/main" xmlns="" val="26634985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确认</a:t>
            </a:r>
            <a:r>
              <a:rPr lang="zh-CN" altLang="zh-CN" dirty="0"/>
              <a:t>丢失和确认迟到</a:t>
            </a:r>
            <a:endParaRPr lang="zh-CN" altLang="en-US" dirty="0"/>
          </a:p>
        </p:txBody>
      </p:sp>
      <p:sp>
        <p:nvSpPr>
          <p:cNvPr id="10" name="内容占位符 9"/>
          <p:cNvSpPr>
            <a:spLocks noGrp="1"/>
          </p:cNvSpPr>
          <p:nvPr>
            <p:ph idx="1"/>
          </p:nvPr>
        </p:nvSpPr>
        <p:spPr/>
        <p:txBody>
          <a:bodyPr/>
          <a:lstStyle/>
          <a:p>
            <a:r>
              <a:rPr lang="zh-CN" altLang="en-US" dirty="0" smtClean="0">
                <a:solidFill>
                  <a:srgbClr val="FF0000"/>
                </a:solidFill>
              </a:rPr>
              <a:t>确认迟到</a:t>
            </a:r>
            <a:endParaRPr lang="en-US" altLang="zh-CN" dirty="0" smtClean="0">
              <a:solidFill>
                <a:srgbClr val="FF0000"/>
              </a:solidFill>
            </a:endParaRPr>
          </a:p>
          <a:p>
            <a:pPr lvl="1"/>
            <a:r>
              <a:rPr lang="zh-CN" altLang="zh-CN" dirty="0" smtClean="0"/>
              <a:t>传输</a:t>
            </a:r>
            <a:r>
              <a:rPr lang="zh-CN" altLang="zh-CN" dirty="0"/>
              <a:t>过程中没有出现差错，</a:t>
            </a:r>
            <a:r>
              <a:rPr lang="zh-CN" altLang="zh-CN" dirty="0" smtClean="0"/>
              <a:t>但</a:t>
            </a:r>
            <a:r>
              <a:rPr lang="en-US" altLang="zh-CN" dirty="0" smtClean="0"/>
              <a:t> B </a:t>
            </a:r>
            <a:r>
              <a:rPr lang="zh-CN" altLang="zh-CN" dirty="0" smtClean="0"/>
              <a:t>对分组</a:t>
            </a:r>
            <a:r>
              <a:rPr lang="en-US" altLang="zh-CN" dirty="0" smtClean="0"/>
              <a:t> M1 </a:t>
            </a:r>
            <a:r>
              <a:rPr lang="zh-CN" altLang="zh-CN" dirty="0" smtClean="0"/>
              <a:t>的</a:t>
            </a:r>
            <a:r>
              <a:rPr lang="zh-CN" altLang="zh-CN" dirty="0"/>
              <a:t>确认迟到了</a:t>
            </a:r>
            <a:r>
              <a:rPr lang="zh-CN" altLang="zh-CN" dirty="0" smtClean="0"/>
              <a:t>。</a:t>
            </a:r>
            <a:endParaRPr lang="en-US" altLang="zh-CN" dirty="0" smtClean="0"/>
          </a:p>
          <a:p>
            <a:pPr lvl="1"/>
            <a:r>
              <a:rPr lang="en-US" altLang="zh-CN" dirty="0" smtClean="0"/>
              <a:t>A </a:t>
            </a:r>
            <a:r>
              <a:rPr lang="zh-CN" altLang="zh-CN" dirty="0" smtClean="0"/>
              <a:t>会</a:t>
            </a:r>
            <a:r>
              <a:rPr lang="zh-CN" altLang="zh-CN" dirty="0"/>
              <a:t>收到重复的确认</a:t>
            </a:r>
            <a:r>
              <a:rPr lang="zh-CN" altLang="zh-CN" dirty="0" smtClean="0"/>
              <a:t>。对</a:t>
            </a:r>
            <a:r>
              <a:rPr lang="zh-CN" altLang="zh-CN" dirty="0"/>
              <a:t>重复的确认的处理很简单：收下后就丢弃</a:t>
            </a:r>
            <a:r>
              <a:rPr lang="zh-CN" altLang="zh-CN" dirty="0" smtClean="0"/>
              <a:t>。</a:t>
            </a:r>
            <a:endParaRPr lang="en-US" altLang="zh-CN" dirty="0" smtClean="0"/>
          </a:p>
          <a:p>
            <a:pPr lvl="1"/>
            <a:r>
              <a:rPr lang="en-US" altLang="zh-CN" dirty="0" smtClean="0"/>
              <a:t>B </a:t>
            </a:r>
            <a:r>
              <a:rPr lang="zh-CN" altLang="zh-CN" dirty="0" smtClean="0"/>
              <a:t>仍然</a:t>
            </a:r>
            <a:r>
              <a:rPr lang="zh-CN" altLang="zh-CN" dirty="0"/>
              <a:t>会收到重复</a:t>
            </a:r>
            <a:r>
              <a:rPr lang="zh-CN" altLang="zh-CN" dirty="0" smtClean="0"/>
              <a:t>的</a:t>
            </a:r>
            <a:r>
              <a:rPr lang="en-US" altLang="zh-CN" dirty="0" smtClean="0"/>
              <a:t> M1</a:t>
            </a:r>
            <a:r>
              <a:rPr lang="zh-CN" altLang="zh-CN" dirty="0" smtClean="0"/>
              <a:t>，</a:t>
            </a:r>
            <a:r>
              <a:rPr lang="zh-CN" altLang="zh-CN" dirty="0"/>
              <a:t>并且同样要丢弃重复</a:t>
            </a:r>
            <a:r>
              <a:rPr lang="zh-CN" altLang="zh-CN" dirty="0" smtClean="0"/>
              <a:t>的</a:t>
            </a:r>
            <a:r>
              <a:rPr lang="en-US" altLang="zh-CN" dirty="0" smtClean="0"/>
              <a:t> M1</a:t>
            </a:r>
            <a:r>
              <a:rPr lang="zh-CN" altLang="zh-CN" dirty="0" smtClean="0"/>
              <a:t>，</a:t>
            </a:r>
            <a:r>
              <a:rPr lang="zh-CN" altLang="zh-CN" dirty="0"/>
              <a:t>并重传确认分组。</a:t>
            </a:r>
            <a:endParaRPr lang="zh-CN" altLang="en-US" dirty="0"/>
          </a:p>
        </p:txBody>
      </p:sp>
    </p:spTree>
    <p:extLst>
      <p:ext uri="{BB962C8B-B14F-4D97-AF65-F5344CB8AC3E}">
        <p14:creationId xmlns:p14="http://schemas.microsoft.com/office/powerpoint/2010/main" xmlns="" val="7113315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zh-CN" dirty="0" smtClean="0"/>
              <a:t>确认</a:t>
            </a:r>
            <a:r>
              <a:rPr lang="zh-CN" altLang="zh-CN" dirty="0"/>
              <a:t>丢失和确认迟到</a:t>
            </a:r>
            <a:endParaRPr lang="zh-CN" altLang="en-US" dirty="0"/>
          </a:p>
        </p:txBody>
      </p:sp>
      <p:grpSp>
        <p:nvGrpSpPr>
          <p:cNvPr id="5" name="组合 4"/>
          <p:cNvGrpSpPr/>
          <p:nvPr/>
        </p:nvGrpSpPr>
        <p:grpSpPr>
          <a:xfrm>
            <a:off x="1943654" y="1647602"/>
            <a:ext cx="1899246" cy="3559642"/>
            <a:chOff x="1943654" y="1647602"/>
            <a:chExt cx="1899246" cy="3179763"/>
          </a:xfrm>
        </p:grpSpPr>
        <p:sp>
          <p:nvSpPr>
            <p:cNvPr id="110" name="Line 28"/>
            <p:cNvSpPr>
              <a:spLocks noChangeShapeType="1"/>
            </p:cNvSpPr>
            <p:nvPr/>
          </p:nvSpPr>
          <p:spPr bwMode="auto">
            <a:xfrm>
              <a:off x="1943654"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1" name="Line 29"/>
            <p:cNvSpPr>
              <a:spLocks noChangeShapeType="1"/>
            </p:cNvSpPr>
            <p:nvPr/>
          </p:nvSpPr>
          <p:spPr bwMode="auto">
            <a:xfrm>
              <a:off x="3842900"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12" name="Rectangle 30"/>
          <p:cNvSpPr>
            <a:spLocks noChangeArrowheads="1"/>
          </p:cNvSpPr>
          <p:nvPr/>
        </p:nvSpPr>
        <p:spPr bwMode="auto">
          <a:xfrm>
            <a:off x="1771204" y="1196752"/>
            <a:ext cx="40556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13" name="Rectangle 31"/>
          <p:cNvSpPr>
            <a:spLocks noChangeArrowheads="1"/>
          </p:cNvSpPr>
          <p:nvPr/>
        </p:nvSpPr>
        <p:spPr bwMode="auto">
          <a:xfrm>
            <a:off x="3636516" y="1196752"/>
            <a:ext cx="40556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14" name="Group 32"/>
          <p:cNvGrpSpPr>
            <a:grpSpLocks/>
          </p:cNvGrpSpPr>
          <p:nvPr/>
        </p:nvGrpSpPr>
        <p:grpSpPr bwMode="auto">
          <a:xfrm>
            <a:off x="1968054" y="1780952"/>
            <a:ext cx="1857375" cy="777875"/>
            <a:chOff x="3769" y="1868"/>
            <a:chExt cx="1072" cy="490"/>
          </a:xfrm>
        </p:grpSpPr>
        <p:sp>
          <p:nvSpPr>
            <p:cNvPr id="115" name="Freeform 33"/>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1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17" name="Rectangle 35"/>
            <p:cNvSpPr>
              <a:spLocks noChangeArrowheads="1"/>
            </p:cNvSpPr>
            <p:nvPr/>
          </p:nvSpPr>
          <p:spPr bwMode="auto">
            <a:xfrm rot="540000">
              <a:off x="3980" y="1943"/>
              <a:ext cx="352"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grpSp>
        <p:nvGrpSpPr>
          <p:cNvPr id="118" name="Group 36"/>
          <p:cNvGrpSpPr>
            <a:grpSpLocks/>
          </p:cNvGrpSpPr>
          <p:nvPr/>
        </p:nvGrpSpPr>
        <p:grpSpPr bwMode="auto">
          <a:xfrm>
            <a:off x="1966466" y="3257327"/>
            <a:ext cx="1835150" cy="777875"/>
            <a:chOff x="3439" y="3564"/>
            <a:chExt cx="1156" cy="490"/>
          </a:xfrm>
        </p:grpSpPr>
        <p:sp>
          <p:nvSpPr>
            <p:cNvPr id="119"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21" name="Rectangle 39"/>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sp>
        <p:nvSpPr>
          <p:cNvPr id="122" name="Text Box 40"/>
          <p:cNvSpPr txBox="1">
            <a:spLocks noChangeArrowheads="1"/>
          </p:cNvSpPr>
          <p:nvPr/>
        </p:nvSpPr>
        <p:spPr bwMode="auto">
          <a:xfrm>
            <a:off x="2216696" y="5271591"/>
            <a:ext cx="14221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确认丢失</a:t>
            </a:r>
            <a:endParaRPr kumimoji="0" lang="zh-CN" altLang="en-US" b="1" dirty="0">
              <a:latin typeface="+mn-lt"/>
              <a:ea typeface="黑体" pitchFamily="2" charset="-122"/>
            </a:endParaRPr>
          </a:p>
        </p:txBody>
      </p:sp>
      <p:grpSp>
        <p:nvGrpSpPr>
          <p:cNvPr id="123" name="Group 41"/>
          <p:cNvGrpSpPr>
            <a:grpSpLocks/>
          </p:cNvGrpSpPr>
          <p:nvPr/>
        </p:nvGrpSpPr>
        <p:grpSpPr bwMode="auto">
          <a:xfrm>
            <a:off x="1939479" y="4019330"/>
            <a:ext cx="1868487" cy="525463"/>
            <a:chOff x="2012" y="2285"/>
            <a:chExt cx="1177" cy="331"/>
          </a:xfrm>
        </p:grpSpPr>
        <p:sp>
          <p:nvSpPr>
            <p:cNvPr id="124" name="Line 4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2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29" name="Text Box 47"/>
          <p:cNvSpPr txBox="1">
            <a:spLocks noChangeArrowheads="1"/>
          </p:cNvSpPr>
          <p:nvPr/>
        </p:nvSpPr>
        <p:spPr bwMode="auto">
          <a:xfrm>
            <a:off x="488504" y="3290665"/>
            <a:ext cx="1409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30" name="Group 48"/>
          <p:cNvGrpSpPr>
            <a:grpSpLocks/>
          </p:cNvGrpSpPr>
          <p:nvPr/>
        </p:nvGrpSpPr>
        <p:grpSpPr bwMode="auto">
          <a:xfrm>
            <a:off x="990154" y="2327052"/>
            <a:ext cx="798512" cy="927100"/>
            <a:chOff x="3153" y="2204"/>
            <a:chExt cx="503" cy="584"/>
          </a:xfrm>
        </p:grpSpPr>
        <p:sp>
          <p:nvSpPr>
            <p:cNvPr id="131" name="AutoShape 49"/>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32" name="Text Box 50"/>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a:latin typeface="+mn-lt"/>
                  <a:ea typeface="黑体" pitchFamily="2" charset="-122"/>
                </a:rPr>
                <a:t>t</a:t>
              </a:r>
              <a:r>
                <a:rPr kumimoji="0" lang="en-US" altLang="zh-CN" sz="2800" b="1" baseline="-25000">
                  <a:latin typeface="+mn-lt"/>
                  <a:ea typeface="黑体" pitchFamily="2" charset="-122"/>
                </a:rPr>
                <a:t>out</a:t>
              </a:r>
            </a:p>
          </p:txBody>
        </p:sp>
      </p:grpSp>
      <p:grpSp>
        <p:nvGrpSpPr>
          <p:cNvPr id="133" name="Group 51"/>
          <p:cNvGrpSpPr>
            <a:grpSpLocks/>
          </p:cNvGrpSpPr>
          <p:nvPr/>
        </p:nvGrpSpPr>
        <p:grpSpPr bwMode="auto">
          <a:xfrm>
            <a:off x="2245866" y="2504855"/>
            <a:ext cx="1589088" cy="563563"/>
            <a:chOff x="4012" y="2401"/>
            <a:chExt cx="1001" cy="355"/>
          </a:xfrm>
        </p:grpSpPr>
        <p:sp>
          <p:nvSpPr>
            <p:cNvPr id="134" name="Line 52"/>
            <p:cNvSpPr>
              <a:spLocks noChangeShapeType="1"/>
            </p:cNvSpPr>
            <p:nvPr/>
          </p:nvSpPr>
          <p:spPr bwMode="auto">
            <a:xfrm flipH="1">
              <a:off x="4012" y="2555"/>
              <a:ext cx="1001"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35" name="Text Box 53"/>
            <p:cNvSpPr txBox="1">
              <a:spLocks noChangeArrowheads="1"/>
            </p:cNvSpPr>
            <p:nvPr/>
          </p:nvSpPr>
          <p:spPr bwMode="auto">
            <a:xfrm rot="21169770">
              <a:off x="4145" y="2401"/>
              <a:ext cx="71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39" name="AutoShape 57"/>
          <p:cNvSpPr>
            <a:spLocks noChangeArrowheads="1"/>
          </p:cNvSpPr>
          <p:nvPr/>
        </p:nvSpPr>
        <p:spPr bwMode="auto">
          <a:xfrm>
            <a:off x="1868041" y="2676302"/>
            <a:ext cx="703263" cy="577850"/>
          </a:xfrm>
          <a:prstGeom prst="irregularSeal1">
            <a:avLst/>
          </a:prstGeom>
          <a:solidFill>
            <a:srgbClr val="FF5050"/>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3" name="组合 2"/>
          <p:cNvGrpSpPr/>
          <p:nvPr/>
        </p:nvGrpSpPr>
        <p:grpSpPr>
          <a:xfrm>
            <a:off x="6624174" y="1647602"/>
            <a:ext cx="1899246" cy="4564558"/>
            <a:chOff x="6870178" y="1647602"/>
            <a:chExt cx="1899246" cy="3179763"/>
          </a:xfrm>
        </p:grpSpPr>
        <p:sp>
          <p:nvSpPr>
            <p:cNvPr id="140" name="Line 28"/>
            <p:cNvSpPr>
              <a:spLocks noChangeShapeType="1"/>
            </p:cNvSpPr>
            <p:nvPr/>
          </p:nvSpPr>
          <p:spPr bwMode="auto">
            <a:xfrm>
              <a:off x="6870178" y="1647602"/>
              <a:ext cx="0" cy="317976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41" name="Line 29"/>
            <p:cNvSpPr>
              <a:spLocks noChangeShapeType="1"/>
            </p:cNvSpPr>
            <p:nvPr/>
          </p:nvSpPr>
          <p:spPr bwMode="auto">
            <a:xfrm>
              <a:off x="8769424" y="1647602"/>
              <a:ext cx="0" cy="3160713"/>
            </a:xfrm>
            <a:prstGeom prst="line">
              <a:avLst/>
            </a:prstGeom>
            <a:noFill/>
            <a:ln w="38100">
              <a:solidFill>
                <a:schemeClr val="tx1"/>
              </a:solidFill>
              <a:round/>
              <a:headEnd type="non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sp>
        <p:nvSpPr>
          <p:cNvPr id="142" name="Rectangle 30"/>
          <p:cNvSpPr>
            <a:spLocks noChangeArrowheads="1"/>
          </p:cNvSpPr>
          <p:nvPr/>
        </p:nvSpPr>
        <p:spPr bwMode="auto">
          <a:xfrm>
            <a:off x="6451724" y="1196752"/>
            <a:ext cx="40556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A</a:t>
            </a:r>
          </a:p>
        </p:txBody>
      </p:sp>
      <p:sp>
        <p:nvSpPr>
          <p:cNvPr id="143" name="Rectangle 31"/>
          <p:cNvSpPr>
            <a:spLocks noChangeArrowheads="1"/>
          </p:cNvSpPr>
          <p:nvPr/>
        </p:nvSpPr>
        <p:spPr bwMode="auto">
          <a:xfrm>
            <a:off x="8317036" y="1196752"/>
            <a:ext cx="40556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a:latin typeface="+mn-lt"/>
                <a:ea typeface="黑体" pitchFamily="2" charset="-122"/>
              </a:rPr>
              <a:t>B</a:t>
            </a:r>
          </a:p>
        </p:txBody>
      </p:sp>
      <p:grpSp>
        <p:nvGrpSpPr>
          <p:cNvPr id="144" name="Group 32"/>
          <p:cNvGrpSpPr>
            <a:grpSpLocks/>
          </p:cNvGrpSpPr>
          <p:nvPr/>
        </p:nvGrpSpPr>
        <p:grpSpPr bwMode="auto">
          <a:xfrm>
            <a:off x="6648574" y="1780952"/>
            <a:ext cx="1857375" cy="777875"/>
            <a:chOff x="3769" y="1868"/>
            <a:chExt cx="1072" cy="490"/>
          </a:xfrm>
        </p:grpSpPr>
        <p:sp>
          <p:nvSpPr>
            <p:cNvPr id="145" name="Freeform 33"/>
            <p:cNvSpPr>
              <a:spLocks/>
            </p:cNvSpPr>
            <p:nvPr/>
          </p:nvSpPr>
          <p:spPr bwMode="auto">
            <a:xfrm>
              <a:off x="3769" y="1868"/>
              <a:ext cx="1072" cy="490"/>
            </a:xfrm>
            <a:custGeom>
              <a:avLst/>
              <a:gdLst>
                <a:gd name="T0" fmla="*/ 0 w 1033"/>
                <a:gd name="T1" fmla="*/ 0 h 457"/>
                <a:gd name="T2" fmla="*/ 1071 w 1033"/>
                <a:gd name="T3" fmla="*/ 152 h 457"/>
                <a:gd name="T4" fmla="*/ 1071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46" name="AutoShape 34"/>
            <p:cNvSpPr>
              <a:spLocks noChangeArrowheads="1"/>
            </p:cNvSpPr>
            <p:nvPr/>
          </p:nvSpPr>
          <p:spPr bwMode="auto">
            <a:xfrm rot="480000">
              <a:off x="4521" y="2114"/>
              <a:ext cx="291" cy="100"/>
            </a:xfrm>
            <a:prstGeom prst="rightArrow">
              <a:avLst>
                <a:gd name="adj1" fmla="val 50000"/>
                <a:gd name="adj2" fmla="val 145513"/>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47" name="Rectangle 35"/>
            <p:cNvSpPr>
              <a:spLocks noChangeArrowheads="1"/>
            </p:cNvSpPr>
            <p:nvPr/>
          </p:nvSpPr>
          <p:spPr bwMode="auto">
            <a:xfrm rot="540000">
              <a:off x="3980" y="1943"/>
              <a:ext cx="352"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grpSp>
        <p:nvGrpSpPr>
          <p:cNvPr id="148" name="Group 36"/>
          <p:cNvGrpSpPr>
            <a:grpSpLocks/>
          </p:cNvGrpSpPr>
          <p:nvPr/>
        </p:nvGrpSpPr>
        <p:grpSpPr bwMode="auto">
          <a:xfrm>
            <a:off x="6646986" y="3257327"/>
            <a:ext cx="1835150" cy="777875"/>
            <a:chOff x="3439" y="3564"/>
            <a:chExt cx="1156" cy="490"/>
          </a:xfrm>
        </p:grpSpPr>
        <p:sp>
          <p:nvSpPr>
            <p:cNvPr id="149"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50"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51" name="Rectangle 39"/>
            <p:cNvSpPr>
              <a:spLocks noChangeArrowheads="1"/>
            </p:cNvSpPr>
            <p:nvPr/>
          </p:nvSpPr>
          <p:spPr bwMode="auto">
            <a:xfrm rot="540000">
              <a:off x="3669" y="3641"/>
              <a:ext cx="385"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M1</a:t>
              </a:r>
              <a:endParaRPr lang="en-US" altLang="zh-CN" sz="2400" b="1" dirty="0">
                <a:solidFill>
                  <a:srgbClr val="0000FF"/>
                </a:solidFill>
                <a:latin typeface="+mn-lt"/>
                <a:ea typeface="黑体" pitchFamily="2" charset="-122"/>
              </a:endParaRPr>
            </a:p>
          </p:txBody>
        </p:sp>
      </p:grpSp>
      <p:sp>
        <p:nvSpPr>
          <p:cNvPr id="152" name="Text Box 40"/>
          <p:cNvSpPr txBox="1">
            <a:spLocks noChangeArrowheads="1"/>
          </p:cNvSpPr>
          <p:nvPr/>
        </p:nvSpPr>
        <p:spPr bwMode="auto">
          <a:xfrm>
            <a:off x="6897216" y="6212160"/>
            <a:ext cx="14221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smtClean="0">
                <a:latin typeface="+mn-lt"/>
                <a:ea typeface="黑体" pitchFamily="2" charset="-122"/>
              </a:rPr>
              <a:t>确认迟到</a:t>
            </a:r>
            <a:endParaRPr kumimoji="0" lang="zh-CN" altLang="en-US" b="1" dirty="0">
              <a:latin typeface="+mn-lt"/>
              <a:ea typeface="黑体" pitchFamily="2" charset="-122"/>
            </a:endParaRPr>
          </a:p>
        </p:txBody>
      </p:sp>
      <p:grpSp>
        <p:nvGrpSpPr>
          <p:cNvPr id="153" name="Group 41"/>
          <p:cNvGrpSpPr>
            <a:grpSpLocks/>
          </p:cNvGrpSpPr>
          <p:nvPr/>
        </p:nvGrpSpPr>
        <p:grpSpPr bwMode="auto">
          <a:xfrm>
            <a:off x="6619999" y="4019330"/>
            <a:ext cx="1868487" cy="525463"/>
            <a:chOff x="2012" y="2285"/>
            <a:chExt cx="1177" cy="331"/>
          </a:xfrm>
        </p:grpSpPr>
        <p:sp>
          <p:nvSpPr>
            <p:cNvPr id="154" name="Line 42"/>
            <p:cNvSpPr>
              <a:spLocks noChangeShapeType="1"/>
            </p:cNvSpPr>
            <p:nvPr/>
          </p:nvSpPr>
          <p:spPr bwMode="auto">
            <a:xfrm flipH="1">
              <a:off x="2012" y="2415"/>
              <a:ext cx="1177" cy="2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55" name="Text Box 43"/>
            <p:cNvSpPr txBox="1">
              <a:spLocks noChangeArrowheads="1"/>
            </p:cNvSpPr>
            <p:nvPr/>
          </p:nvSpPr>
          <p:spPr bwMode="auto">
            <a:xfrm rot="21169770">
              <a:off x="2131" y="2285"/>
              <a:ext cx="69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b="1" dirty="0" smtClean="0">
                  <a:latin typeface="+mn-lt"/>
                  <a:ea typeface="黑体" pitchFamily="2" charset="-122"/>
                </a:rPr>
                <a:t>ACK 1</a:t>
              </a:r>
              <a:endParaRPr kumimoji="0" lang="en-US" altLang="zh-CN" b="1" dirty="0">
                <a:latin typeface="+mn-lt"/>
                <a:ea typeface="黑体" pitchFamily="2" charset="-122"/>
              </a:endParaRPr>
            </a:p>
          </p:txBody>
        </p:sp>
      </p:grpSp>
      <p:sp>
        <p:nvSpPr>
          <p:cNvPr id="156" name="Text Box 47"/>
          <p:cNvSpPr txBox="1">
            <a:spLocks noChangeArrowheads="1"/>
          </p:cNvSpPr>
          <p:nvPr/>
        </p:nvSpPr>
        <p:spPr bwMode="auto">
          <a:xfrm>
            <a:off x="5169024" y="3290665"/>
            <a:ext cx="14097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zh-CN" altLang="en-US" b="1" dirty="0">
                <a:solidFill>
                  <a:srgbClr val="FF0000"/>
                </a:solidFill>
                <a:latin typeface="+mn-lt"/>
                <a:ea typeface="黑体" pitchFamily="2" charset="-122"/>
              </a:rPr>
              <a:t>超时重发</a:t>
            </a:r>
          </a:p>
        </p:txBody>
      </p:sp>
      <p:grpSp>
        <p:nvGrpSpPr>
          <p:cNvPr id="157" name="Group 48"/>
          <p:cNvGrpSpPr>
            <a:grpSpLocks/>
          </p:cNvGrpSpPr>
          <p:nvPr/>
        </p:nvGrpSpPr>
        <p:grpSpPr bwMode="auto">
          <a:xfrm>
            <a:off x="5670674" y="2327052"/>
            <a:ext cx="798512" cy="927100"/>
            <a:chOff x="3153" y="2204"/>
            <a:chExt cx="503" cy="584"/>
          </a:xfrm>
        </p:grpSpPr>
        <p:sp>
          <p:nvSpPr>
            <p:cNvPr id="158" name="AutoShape 49"/>
            <p:cNvSpPr>
              <a:spLocks/>
            </p:cNvSpPr>
            <p:nvPr/>
          </p:nvSpPr>
          <p:spPr bwMode="auto">
            <a:xfrm>
              <a:off x="3600" y="2204"/>
              <a:ext cx="56" cy="584"/>
            </a:xfrm>
            <a:prstGeom prst="leftBrace">
              <a:avLst>
                <a:gd name="adj1" fmla="val 8690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59" name="Text Box 50"/>
            <p:cNvSpPr txBox="1">
              <a:spLocks noChangeArrowheads="1"/>
            </p:cNvSpPr>
            <p:nvPr/>
          </p:nvSpPr>
          <p:spPr bwMode="auto">
            <a:xfrm>
              <a:off x="3153" y="2311"/>
              <a:ext cx="426"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r>
                <a:rPr kumimoji="0" lang="en-US" altLang="zh-CN" sz="2800" b="1" dirty="0">
                  <a:latin typeface="+mn-lt"/>
                  <a:ea typeface="黑体" pitchFamily="2" charset="-122"/>
                </a:rPr>
                <a:t>t</a:t>
              </a:r>
              <a:r>
                <a:rPr kumimoji="0" lang="en-US" altLang="zh-CN" sz="2800" b="1" baseline="-25000" dirty="0">
                  <a:latin typeface="+mn-lt"/>
                  <a:ea typeface="黑体" pitchFamily="2" charset="-122"/>
                </a:rPr>
                <a:t>out</a:t>
              </a:r>
            </a:p>
          </p:txBody>
        </p:sp>
      </p:grpSp>
      <p:grpSp>
        <p:nvGrpSpPr>
          <p:cNvPr id="164" name="Group 36"/>
          <p:cNvGrpSpPr>
            <a:grpSpLocks/>
          </p:cNvGrpSpPr>
          <p:nvPr/>
        </p:nvGrpSpPr>
        <p:grpSpPr bwMode="auto">
          <a:xfrm>
            <a:off x="6646986" y="4636864"/>
            <a:ext cx="1835150" cy="777875"/>
            <a:chOff x="3439" y="3564"/>
            <a:chExt cx="1156" cy="490"/>
          </a:xfrm>
        </p:grpSpPr>
        <p:sp>
          <p:nvSpPr>
            <p:cNvPr id="165" name="Freeform 37"/>
            <p:cNvSpPr>
              <a:spLocks/>
            </p:cNvSpPr>
            <p:nvPr/>
          </p:nvSpPr>
          <p:spPr bwMode="auto">
            <a:xfrm>
              <a:off x="3439" y="3564"/>
              <a:ext cx="1156" cy="490"/>
            </a:xfrm>
            <a:custGeom>
              <a:avLst/>
              <a:gdLst>
                <a:gd name="T0" fmla="*/ 0 w 1033"/>
                <a:gd name="T1" fmla="*/ 0 h 457"/>
                <a:gd name="T2" fmla="*/ 1155 w 1033"/>
                <a:gd name="T3" fmla="*/ 152 h 457"/>
                <a:gd name="T4" fmla="*/ 1155 w 1033"/>
                <a:gd name="T5" fmla="*/ 489 h 457"/>
                <a:gd name="T6" fmla="*/ 0 w 1033"/>
                <a:gd name="T7" fmla="*/ 337 h 457"/>
                <a:gd name="T8" fmla="*/ 0 w 1033"/>
                <a:gd name="T9" fmla="*/ 0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457">
                  <a:moveTo>
                    <a:pt x="0" y="0"/>
                  </a:moveTo>
                  <a:lnTo>
                    <a:pt x="1032" y="142"/>
                  </a:lnTo>
                  <a:lnTo>
                    <a:pt x="1032" y="456"/>
                  </a:lnTo>
                  <a:lnTo>
                    <a:pt x="0" y="314"/>
                  </a:lnTo>
                  <a:lnTo>
                    <a:pt x="0" y="0"/>
                  </a:lnTo>
                </a:path>
              </a:pathLst>
            </a:custGeom>
            <a:solidFill>
              <a:srgbClr val="FFFF66"/>
            </a:solidFill>
            <a:ln w="28575" cap="rnd" cmpd="sng">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166" name="AutoShape 38"/>
            <p:cNvSpPr>
              <a:spLocks noChangeArrowheads="1"/>
            </p:cNvSpPr>
            <p:nvPr/>
          </p:nvSpPr>
          <p:spPr bwMode="auto">
            <a:xfrm rot="480000">
              <a:off x="4164" y="3802"/>
              <a:ext cx="313" cy="100"/>
            </a:xfrm>
            <a:prstGeom prst="rightArrow">
              <a:avLst>
                <a:gd name="adj1" fmla="val 50000"/>
                <a:gd name="adj2" fmla="val 156514"/>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167" name="Rectangle 39"/>
            <p:cNvSpPr>
              <a:spLocks noChangeArrowheads="1"/>
            </p:cNvSpPr>
            <p:nvPr/>
          </p:nvSpPr>
          <p:spPr bwMode="auto">
            <a:xfrm rot="540000">
              <a:off x="3598" y="3641"/>
              <a:ext cx="385" cy="289"/>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2400" b="1" dirty="0" smtClean="0">
                  <a:solidFill>
                    <a:srgbClr val="0000FF"/>
                  </a:solidFill>
                  <a:latin typeface="+mn-lt"/>
                  <a:ea typeface="黑体" pitchFamily="2" charset="-122"/>
                </a:rPr>
                <a:t>M2</a:t>
              </a:r>
              <a:endParaRPr lang="en-US" altLang="zh-CN" sz="2400" b="1" dirty="0">
                <a:solidFill>
                  <a:srgbClr val="0000FF"/>
                </a:solidFill>
                <a:latin typeface="+mn-lt"/>
                <a:ea typeface="黑体" pitchFamily="2" charset="-122"/>
              </a:endParaRPr>
            </a:p>
          </p:txBody>
        </p:sp>
      </p:grpSp>
      <p:sp>
        <p:nvSpPr>
          <p:cNvPr id="7" name="矩形 6"/>
          <p:cNvSpPr/>
          <p:nvPr/>
        </p:nvSpPr>
        <p:spPr>
          <a:xfrm>
            <a:off x="5295998" y="4892967"/>
            <a:ext cx="1499230" cy="1200329"/>
          </a:xfrm>
          <a:prstGeom prst="rect">
            <a:avLst/>
          </a:prstGeom>
        </p:spPr>
        <p:txBody>
          <a:bodyPr wrap="square">
            <a:spAutoFit/>
          </a:bodyPr>
          <a:lstStyle/>
          <a:p>
            <a:r>
              <a:rPr lang="zh-CN" altLang="en-US" sz="2400" b="1" dirty="0" smtClean="0">
                <a:solidFill>
                  <a:srgbClr val="0000FF"/>
                </a:solidFill>
                <a:ea typeface="黑体" pitchFamily="2" charset="-122"/>
              </a:rPr>
              <a:t>收下，</a:t>
            </a:r>
            <a:endParaRPr lang="en-US" altLang="zh-CN" sz="2400" b="1" dirty="0" smtClean="0">
              <a:solidFill>
                <a:srgbClr val="0000FF"/>
              </a:solidFill>
              <a:ea typeface="黑体" pitchFamily="2" charset="-122"/>
            </a:endParaRPr>
          </a:p>
          <a:p>
            <a:r>
              <a:rPr lang="zh-CN" altLang="en-US" sz="2400" b="1" dirty="0" smtClean="0">
                <a:solidFill>
                  <a:srgbClr val="0000FF"/>
                </a:solidFill>
                <a:ea typeface="黑体" pitchFamily="2" charset="-122"/>
              </a:rPr>
              <a:t>重复的，</a:t>
            </a:r>
            <a:endParaRPr lang="en-US" altLang="zh-CN" sz="2400" b="1" dirty="0" smtClean="0">
              <a:solidFill>
                <a:srgbClr val="0000FF"/>
              </a:solidFill>
              <a:ea typeface="黑体" pitchFamily="2" charset="-122"/>
            </a:endParaRPr>
          </a:p>
          <a:p>
            <a:r>
              <a:rPr lang="zh-CN" altLang="en-US" sz="2400" b="1" dirty="0" smtClean="0">
                <a:solidFill>
                  <a:srgbClr val="0000FF"/>
                </a:solidFill>
                <a:ea typeface="黑体" pitchFamily="2" charset="-122"/>
              </a:rPr>
              <a:t>丢弃</a:t>
            </a:r>
            <a:endParaRPr lang="zh-CN" altLang="en-US" sz="2400" dirty="0">
              <a:solidFill>
                <a:srgbClr val="0000FF"/>
              </a:solidFill>
            </a:endParaRPr>
          </a:p>
        </p:txBody>
      </p:sp>
      <p:grpSp>
        <p:nvGrpSpPr>
          <p:cNvPr id="9" name="组合 8"/>
          <p:cNvGrpSpPr/>
          <p:nvPr/>
        </p:nvGrpSpPr>
        <p:grpSpPr>
          <a:xfrm>
            <a:off x="6654505" y="2643731"/>
            <a:ext cx="1827632" cy="2839271"/>
            <a:chOff x="6900509" y="2643731"/>
            <a:chExt cx="1827632" cy="2839271"/>
          </a:xfrm>
        </p:grpSpPr>
        <p:sp>
          <p:nvSpPr>
            <p:cNvPr id="168" name="Freeform 48"/>
            <p:cNvSpPr>
              <a:spLocks/>
            </p:cNvSpPr>
            <p:nvPr/>
          </p:nvSpPr>
          <p:spPr bwMode="auto">
            <a:xfrm>
              <a:off x="6900509" y="2726308"/>
              <a:ext cx="1827632" cy="2756694"/>
            </a:xfrm>
            <a:custGeom>
              <a:avLst/>
              <a:gdLst>
                <a:gd name="T0" fmla="*/ 798 w 798"/>
                <a:gd name="T1" fmla="*/ 0 h 1134"/>
                <a:gd name="T2" fmla="*/ 589 w 798"/>
                <a:gd name="T3" fmla="*/ 70 h 1134"/>
                <a:gd name="T4" fmla="*/ 466 w 798"/>
                <a:gd name="T5" fmla="*/ 217 h 1134"/>
                <a:gd name="T6" fmla="*/ 418 w 798"/>
                <a:gd name="T7" fmla="*/ 376 h 1134"/>
                <a:gd name="T8" fmla="*/ 385 w 798"/>
                <a:gd name="T9" fmla="*/ 661 h 1134"/>
                <a:gd name="T10" fmla="*/ 310 w 798"/>
                <a:gd name="T11" fmla="*/ 1018 h 1134"/>
                <a:gd name="T12" fmla="*/ 0 w 798"/>
                <a:gd name="T13" fmla="*/ 1134 h 1134"/>
              </a:gdLst>
              <a:ahLst/>
              <a:cxnLst>
                <a:cxn ang="0">
                  <a:pos x="T0" y="T1"/>
                </a:cxn>
                <a:cxn ang="0">
                  <a:pos x="T2" y="T3"/>
                </a:cxn>
                <a:cxn ang="0">
                  <a:pos x="T4" y="T5"/>
                </a:cxn>
                <a:cxn ang="0">
                  <a:pos x="T6" y="T7"/>
                </a:cxn>
                <a:cxn ang="0">
                  <a:pos x="T8" y="T9"/>
                </a:cxn>
                <a:cxn ang="0">
                  <a:pos x="T10" y="T11"/>
                </a:cxn>
                <a:cxn ang="0">
                  <a:pos x="T12" y="T13"/>
                </a:cxn>
              </a:cxnLst>
              <a:rect l="0" t="0" r="r" b="b"/>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38100" cap="flat" cmpd="sng">
              <a:solidFill>
                <a:srgbClr val="0000FF"/>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 name="矩形 7"/>
            <p:cNvSpPr/>
            <p:nvPr/>
          </p:nvSpPr>
          <p:spPr>
            <a:xfrm rot="20115699">
              <a:off x="7480880" y="2643731"/>
              <a:ext cx="1109599" cy="461665"/>
            </a:xfrm>
            <a:prstGeom prst="rect">
              <a:avLst/>
            </a:prstGeom>
          </p:spPr>
          <p:txBody>
            <a:bodyPr wrap="none">
              <a:spAutoFit/>
            </a:bodyPr>
            <a:lstStyle/>
            <a:p>
              <a:r>
                <a:rPr lang="en-US" altLang="zh-CN" sz="2400" b="1" dirty="0">
                  <a:latin typeface="+mn-lt"/>
                  <a:ea typeface="黑体" pitchFamily="2" charset="-122"/>
                </a:rPr>
                <a:t>ACK 1</a:t>
              </a:r>
            </a:p>
          </p:txBody>
        </p:sp>
      </p:grpSp>
      <p:sp>
        <p:nvSpPr>
          <p:cNvPr id="4" name="矩形 3"/>
          <p:cNvSpPr/>
          <p:nvPr/>
        </p:nvSpPr>
        <p:spPr>
          <a:xfrm>
            <a:off x="8580766" y="3429000"/>
            <a:ext cx="1454822" cy="830997"/>
          </a:xfrm>
          <a:prstGeom prst="rect">
            <a:avLst/>
          </a:prstGeom>
        </p:spPr>
        <p:txBody>
          <a:bodyPr wrap="square">
            <a:spAutoFit/>
          </a:bodyPr>
          <a:lstStyle/>
          <a:p>
            <a:r>
              <a:rPr lang="zh-CN" altLang="en-US" sz="2400" b="1" dirty="0" smtClean="0">
                <a:solidFill>
                  <a:srgbClr val="FF0000"/>
                </a:solidFill>
                <a:ea typeface="黑体" pitchFamily="2" charset="-122"/>
              </a:rPr>
              <a:t>重复的，</a:t>
            </a:r>
            <a:endParaRPr lang="en-US" altLang="zh-CN" sz="2400" b="1" dirty="0">
              <a:solidFill>
                <a:srgbClr val="FF0000"/>
              </a:solidFill>
              <a:ea typeface="黑体" pitchFamily="2" charset="-122"/>
            </a:endParaRPr>
          </a:p>
          <a:p>
            <a:r>
              <a:rPr lang="zh-CN" altLang="en-US" sz="2400" b="1" dirty="0">
                <a:solidFill>
                  <a:srgbClr val="FF0000"/>
                </a:solidFill>
                <a:ea typeface="黑体" pitchFamily="2" charset="-122"/>
              </a:rPr>
              <a:t>丢弃</a:t>
            </a:r>
          </a:p>
        </p:txBody>
      </p:sp>
    </p:spTree>
    <p:extLst>
      <p:ext uri="{BB962C8B-B14F-4D97-AF65-F5344CB8AC3E}">
        <p14:creationId xmlns:p14="http://schemas.microsoft.com/office/powerpoint/2010/main" xmlns="" val="398571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wipe(left)">
                                      <p:cBhvr>
                                        <p:cTn id="7" dur="500"/>
                                        <p:tgtEl>
                                          <p:spTgt spid="114"/>
                                        </p:tgtEl>
                                      </p:cBhvr>
                                    </p:animEffect>
                                  </p:childTnLst>
                                </p:cTn>
                              </p:par>
                              <p:par>
                                <p:cTn id="8" presetID="1" presetClass="entr" presetSubtype="0" fill="hold" nodeType="withEffect">
                                  <p:stCondLst>
                                    <p:cond delay="0"/>
                                  </p:stCondLst>
                                  <p:childTnLst>
                                    <p:set>
                                      <p:cBhvr>
                                        <p:cTn id="9" dur="1" fill="hold">
                                          <p:stCondLst>
                                            <p:cond delay="0"/>
                                          </p:stCondLst>
                                        </p:cTn>
                                        <p:tgtEl>
                                          <p:spTgt spid="1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33"/>
                                        </p:tgtEl>
                                        <p:attrNameLst>
                                          <p:attrName>style.visibility</p:attrName>
                                        </p:attrNameLst>
                                      </p:cBhvr>
                                      <p:to>
                                        <p:strVal val="visible"/>
                                      </p:to>
                                    </p:set>
                                    <p:animEffect transition="in" filter="wipe(right)">
                                      <p:cBhvr>
                                        <p:cTn id="14" dur="500"/>
                                        <p:tgtEl>
                                          <p:spTgt spid="133"/>
                                        </p:tgtEl>
                                      </p:cBhvr>
                                    </p:animEffect>
                                  </p:childTnLst>
                                </p:cTn>
                              </p:par>
                            </p:childTnLst>
                          </p:cTn>
                        </p:par>
                        <p:par>
                          <p:cTn id="15" fill="hold">
                            <p:stCondLst>
                              <p:cond delay="500"/>
                            </p:stCondLst>
                            <p:childTnLst>
                              <p:par>
                                <p:cTn id="16" presetID="22" presetClass="entr" presetSubtype="2" fill="hold" grpId="0" nodeType="after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in" filter="wipe(right)">
                                      <p:cBhvr>
                                        <p:cTn id="18" dur="500"/>
                                        <p:tgtEl>
                                          <p:spTgt spid="139"/>
                                        </p:tgtEl>
                                      </p:cBhvr>
                                    </p:animEffect>
                                  </p:childTnLst>
                                </p:cTn>
                              </p:par>
                            </p:childTnLst>
                          </p:cTn>
                        </p:par>
                        <p:par>
                          <p:cTn id="19" fill="hold">
                            <p:stCondLst>
                              <p:cond delay="1000"/>
                            </p:stCondLst>
                            <p:childTnLst>
                              <p:par>
                                <p:cTn id="20" presetID="35" presetClass="emph" presetSubtype="0" repeatCount="5000" fill="hold" grpId="1" nodeType="afterEffect">
                                  <p:stCondLst>
                                    <p:cond delay="0"/>
                                  </p:stCondLst>
                                  <p:childTnLst>
                                    <p:anim calcmode="discrete" valueType="str">
                                      <p:cBhvr>
                                        <p:cTn id="21" dur="500" fill="hold"/>
                                        <p:tgtEl>
                                          <p:spTgt spid="139"/>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35" presetClass="emph" presetSubtype="0" repeatCount="5000" fill="hold" nodeType="clickEffect">
                                  <p:stCondLst>
                                    <p:cond delay="0"/>
                                  </p:stCondLst>
                                  <p:childTnLst>
                                    <p:anim calcmode="discrete" valueType="str">
                                      <p:cBhvr>
                                        <p:cTn id="25" dur="500" fill="hold"/>
                                        <p:tgtEl>
                                          <p:spTgt spid="130"/>
                                        </p:tgtEl>
                                        <p:attrNameLst>
                                          <p:attrName>style.visibility</p:attrName>
                                        </p:attrNameLst>
                                      </p:cBhvr>
                                      <p:tavLst>
                                        <p:tav tm="0">
                                          <p:val>
                                            <p:strVal val="hidden"/>
                                          </p:val>
                                        </p:tav>
                                        <p:tav tm="50000">
                                          <p:val>
                                            <p:strVal val="visible"/>
                                          </p:val>
                                        </p:tav>
                                      </p:tavLst>
                                    </p:anim>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0"/>
                                          </p:stCondLst>
                                        </p:cTn>
                                        <p:tgtEl>
                                          <p:spTgt spid="129"/>
                                        </p:tgtEl>
                                        <p:attrNameLst>
                                          <p:attrName>style.visibility</p:attrName>
                                        </p:attrNameLst>
                                      </p:cBhvr>
                                      <p:to>
                                        <p:strVal val="visible"/>
                                      </p:to>
                                    </p:set>
                                  </p:childTnLst>
                                </p:cTn>
                              </p:par>
                            </p:childTnLst>
                          </p:cTn>
                        </p:par>
                        <p:par>
                          <p:cTn id="29" fill="hold">
                            <p:stCondLst>
                              <p:cond delay="2500"/>
                            </p:stCondLst>
                            <p:childTnLst>
                              <p:par>
                                <p:cTn id="30" presetID="35" presetClass="emph" presetSubtype="0" repeatCount="5000" fill="hold" grpId="1" nodeType="afterEffect">
                                  <p:stCondLst>
                                    <p:cond delay="0"/>
                                  </p:stCondLst>
                                  <p:childTnLst>
                                    <p:anim calcmode="discrete" valueType="str">
                                      <p:cBhvr>
                                        <p:cTn id="31" dur="500" fill="hold"/>
                                        <p:tgtEl>
                                          <p:spTgt spid="129"/>
                                        </p:tgtEl>
                                        <p:attrNameLst>
                                          <p:attrName>style.visibility</p:attrName>
                                        </p:attrNameLst>
                                      </p:cBhvr>
                                      <p:tavLst>
                                        <p:tav tm="0">
                                          <p:val>
                                            <p:strVal val="hidden"/>
                                          </p:val>
                                        </p:tav>
                                        <p:tav tm="50000">
                                          <p:val>
                                            <p:strVal val="visible"/>
                                          </p:val>
                                        </p:tav>
                                      </p:tavLst>
                                    </p:anim>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wipe(left)">
                                      <p:cBhvr>
                                        <p:cTn id="35" dur="500"/>
                                        <p:tgtEl>
                                          <p:spTgt spid="1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23"/>
                                        </p:tgtEl>
                                        <p:attrNameLst>
                                          <p:attrName>style.visibility</p:attrName>
                                        </p:attrNameLst>
                                      </p:cBhvr>
                                      <p:to>
                                        <p:strVal val="visible"/>
                                      </p:to>
                                    </p:set>
                                    <p:animEffect transition="in" filter="wipe(right)">
                                      <p:cBhvr>
                                        <p:cTn id="40" dur="500"/>
                                        <p:tgtEl>
                                          <p:spTgt spid="1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4"/>
                                        </p:tgtEl>
                                        <p:attrNameLst>
                                          <p:attrName>style.visibility</p:attrName>
                                        </p:attrNameLst>
                                      </p:cBhvr>
                                      <p:to>
                                        <p:strVal val="visible"/>
                                      </p:to>
                                    </p:set>
                                    <p:animEffect transition="in" filter="wipe(left)">
                                      <p:cBhvr>
                                        <p:cTn id="45" dur="500"/>
                                        <p:tgtEl>
                                          <p:spTgt spid="144"/>
                                        </p:tgtEl>
                                      </p:cBhvr>
                                    </p:animEffect>
                                  </p:childTnLst>
                                </p:cTn>
                              </p:par>
                              <p:par>
                                <p:cTn id="46" presetID="1" presetClass="entr" presetSubtype="0" fill="hold" nodeType="withEffect">
                                  <p:stCondLst>
                                    <p:cond delay="0"/>
                                  </p:stCondLst>
                                  <p:childTnLst>
                                    <p:set>
                                      <p:cBhvr>
                                        <p:cTn id="47" dur="1" fill="hold">
                                          <p:stCondLst>
                                            <p:cond delay="0"/>
                                          </p:stCondLst>
                                        </p:cTn>
                                        <p:tgtEl>
                                          <p:spTgt spid="15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10000"/>
                                        <p:tgtEl>
                                          <p:spTgt spid="9"/>
                                        </p:tgtEl>
                                      </p:cBhvr>
                                    </p:animEffect>
                                  </p:childTnLst>
                                </p:cTn>
                              </p:par>
                              <p:par>
                                <p:cTn id="53" presetID="35" presetClass="emph" presetSubtype="0" repeatCount="5000" fill="hold" nodeType="withEffect">
                                  <p:stCondLst>
                                    <p:cond delay="0"/>
                                  </p:stCondLst>
                                  <p:childTnLst>
                                    <p:anim calcmode="discrete" valueType="str">
                                      <p:cBhvr>
                                        <p:cTn id="54" dur="500" fill="hold"/>
                                        <p:tgtEl>
                                          <p:spTgt spid="157"/>
                                        </p:tgtEl>
                                        <p:attrNameLst>
                                          <p:attrName>style.visibility</p:attrName>
                                        </p:attrNameLst>
                                      </p:cBhvr>
                                      <p:tavLst>
                                        <p:tav tm="0">
                                          <p:val>
                                            <p:strVal val="hidden"/>
                                          </p:val>
                                        </p:tav>
                                        <p:tav tm="50000">
                                          <p:val>
                                            <p:strVal val="visible"/>
                                          </p:val>
                                        </p:tav>
                                      </p:tavLst>
                                    </p:anim>
                                  </p:childTnLst>
                                </p:cTn>
                              </p:par>
                              <p:par>
                                <p:cTn id="55" presetID="1" presetClass="entr" presetSubtype="0" fill="hold" grpId="0" nodeType="withEffect">
                                  <p:stCondLst>
                                    <p:cond delay="2500"/>
                                  </p:stCondLst>
                                  <p:childTnLst>
                                    <p:set>
                                      <p:cBhvr>
                                        <p:cTn id="56" dur="1" fill="hold">
                                          <p:stCondLst>
                                            <p:cond delay="0"/>
                                          </p:stCondLst>
                                        </p:cTn>
                                        <p:tgtEl>
                                          <p:spTgt spid="156"/>
                                        </p:tgtEl>
                                        <p:attrNameLst>
                                          <p:attrName>style.visibility</p:attrName>
                                        </p:attrNameLst>
                                      </p:cBhvr>
                                      <p:to>
                                        <p:strVal val="visible"/>
                                      </p:to>
                                    </p:set>
                                  </p:childTnLst>
                                </p:cTn>
                              </p:par>
                              <p:par>
                                <p:cTn id="57" presetID="35" presetClass="emph" presetSubtype="0" repeatCount="5000" fill="hold" grpId="1" nodeType="withEffect">
                                  <p:stCondLst>
                                    <p:cond delay="2500"/>
                                  </p:stCondLst>
                                  <p:childTnLst>
                                    <p:anim calcmode="discrete" valueType="str">
                                      <p:cBhvr>
                                        <p:cTn id="58" dur="500" fill="hold"/>
                                        <p:tgtEl>
                                          <p:spTgt spid="156"/>
                                        </p:tgtEl>
                                        <p:attrNameLst>
                                          <p:attrName>style.visibility</p:attrName>
                                        </p:attrNameLst>
                                      </p:cBhvr>
                                      <p:tavLst>
                                        <p:tav tm="0">
                                          <p:val>
                                            <p:strVal val="hidden"/>
                                          </p:val>
                                        </p:tav>
                                        <p:tav tm="50000">
                                          <p:val>
                                            <p:strVal val="visible"/>
                                          </p:val>
                                        </p:tav>
                                      </p:tavLst>
                                    </p:anim>
                                  </p:childTnLst>
                                </p:cTn>
                              </p:par>
                              <p:par>
                                <p:cTn id="59" presetID="22" presetClass="entr" presetSubtype="8" fill="hold" nodeType="withEffect">
                                  <p:stCondLst>
                                    <p:cond delay="5000"/>
                                  </p:stCondLst>
                                  <p:childTnLst>
                                    <p:set>
                                      <p:cBhvr>
                                        <p:cTn id="60" dur="1" fill="hold">
                                          <p:stCondLst>
                                            <p:cond delay="0"/>
                                          </p:stCondLst>
                                        </p:cTn>
                                        <p:tgtEl>
                                          <p:spTgt spid="148"/>
                                        </p:tgtEl>
                                        <p:attrNameLst>
                                          <p:attrName>style.visibility</p:attrName>
                                        </p:attrNameLst>
                                      </p:cBhvr>
                                      <p:to>
                                        <p:strVal val="visible"/>
                                      </p:to>
                                    </p:set>
                                    <p:animEffect transition="in" filter="wipe(left)">
                                      <p:cBhvr>
                                        <p:cTn id="61" dur="1000"/>
                                        <p:tgtEl>
                                          <p:spTgt spid="148"/>
                                        </p:tgtEl>
                                      </p:cBhvr>
                                    </p:animEffect>
                                  </p:childTnLst>
                                </p:cTn>
                              </p:par>
                              <p:par>
                                <p:cTn id="62" presetID="16" presetClass="entr" presetSubtype="21" fill="hold" grpId="0" nodeType="withEffect">
                                  <p:stCondLst>
                                    <p:cond delay="6000"/>
                                  </p:stCondLst>
                                  <p:childTnLst>
                                    <p:set>
                                      <p:cBhvr>
                                        <p:cTn id="63" dur="1" fill="hold">
                                          <p:stCondLst>
                                            <p:cond delay="0"/>
                                          </p:stCondLst>
                                        </p:cTn>
                                        <p:tgtEl>
                                          <p:spTgt spid="4"/>
                                        </p:tgtEl>
                                        <p:attrNameLst>
                                          <p:attrName>style.visibility</p:attrName>
                                        </p:attrNameLst>
                                      </p:cBhvr>
                                      <p:to>
                                        <p:strVal val="visible"/>
                                      </p:to>
                                    </p:set>
                                    <p:animEffect transition="in" filter="barn(inVertical)">
                                      <p:cBhvr>
                                        <p:cTn id="64" dur="1000"/>
                                        <p:tgtEl>
                                          <p:spTgt spid="4"/>
                                        </p:tgtEl>
                                      </p:cBhvr>
                                    </p:animEffect>
                                  </p:childTnLst>
                                </p:cTn>
                              </p:par>
                              <p:par>
                                <p:cTn id="65" presetID="22" presetClass="entr" presetSubtype="2" fill="hold" nodeType="withEffect">
                                  <p:stCondLst>
                                    <p:cond delay="7000"/>
                                  </p:stCondLst>
                                  <p:childTnLst>
                                    <p:set>
                                      <p:cBhvr>
                                        <p:cTn id="66" dur="1" fill="hold">
                                          <p:stCondLst>
                                            <p:cond delay="0"/>
                                          </p:stCondLst>
                                        </p:cTn>
                                        <p:tgtEl>
                                          <p:spTgt spid="153"/>
                                        </p:tgtEl>
                                        <p:attrNameLst>
                                          <p:attrName>style.visibility</p:attrName>
                                        </p:attrNameLst>
                                      </p:cBhvr>
                                      <p:to>
                                        <p:strVal val="visible"/>
                                      </p:to>
                                    </p:set>
                                    <p:animEffect transition="in" filter="wipe(right)">
                                      <p:cBhvr>
                                        <p:cTn id="67" dur="1000"/>
                                        <p:tgtEl>
                                          <p:spTgt spid="153"/>
                                        </p:tgtEl>
                                      </p:cBhvr>
                                    </p:animEffect>
                                  </p:childTnLst>
                                </p:cTn>
                              </p:par>
                              <p:par>
                                <p:cTn id="68" presetID="22" presetClass="entr" presetSubtype="8" fill="hold" nodeType="withEffect">
                                  <p:stCondLst>
                                    <p:cond delay="8000"/>
                                  </p:stCondLst>
                                  <p:childTnLst>
                                    <p:set>
                                      <p:cBhvr>
                                        <p:cTn id="69" dur="1" fill="hold">
                                          <p:stCondLst>
                                            <p:cond delay="0"/>
                                          </p:stCondLst>
                                        </p:cTn>
                                        <p:tgtEl>
                                          <p:spTgt spid="164"/>
                                        </p:tgtEl>
                                        <p:attrNameLst>
                                          <p:attrName>style.visibility</p:attrName>
                                        </p:attrNameLst>
                                      </p:cBhvr>
                                      <p:to>
                                        <p:strVal val="visible"/>
                                      </p:to>
                                    </p:set>
                                    <p:animEffect transition="in" filter="wipe(left)">
                                      <p:cBhvr>
                                        <p:cTn id="70" dur="1000"/>
                                        <p:tgtEl>
                                          <p:spTgt spid="164"/>
                                        </p:tgtEl>
                                      </p:cBhvr>
                                    </p:animEffect>
                                  </p:childTnLst>
                                </p:cTn>
                              </p:par>
                            </p:childTnLst>
                          </p:cTn>
                        </p:par>
                        <p:par>
                          <p:cTn id="71" fill="hold">
                            <p:stCondLst>
                              <p:cond delay="10000"/>
                            </p:stCondLst>
                            <p:childTnLst>
                              <p:par>
                                <p:cTn id="72" presetID="16" presetClass="entr" presetSubtype="21" fill="hold" grpId="0" nodeType="after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barn(inVertical)">
                                      <p:cBhvr>
                                        <p:cTn id="7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29" grpId="1"/>
      <p:bldP spid="139" grpId="0" animBg="1"/>
      <p:bldP spid="139" grpId="1" animBg="1"/>
      <p:bldP spid="156" grpId="0"/>
      <p:bldP spid="156" grpId="1"/>
      <p:bldP spid="7"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z="4000" dirty="0" smtClean="0"/>
              <a:t>思考：（</a:t>
            </a:r>
            <a:r>
              <a:rPr lang="en-US" altLang="zh-CN" sz="4000" dirty="0" smtClean="0"/>
              <a:t>5-16</a:t>
            </a:r>
            <a:r>
              <a:rPr lang="zh-CN" altLang="en-US" sz="4000" dirty="0" smtClean="0"/>
              <a:t>）</a:t>
            </a:r>
          </a:p>
        </p:txBody>
      </p:sp>
      <p:sp>
        <p:nvSpPr>
          <p:cNvPr id="242691" name="Rectangle 3"/>
          <p:cNvSpPr>
            <a:spLocks noGrp="1" noChangeArrowheads="1"/>
          </p:cNvSpPr>
          <p:nvPr>
            <p:ph type="body" idx="1"/>
          </p:nvPr>
        </p:nvSpPr>
        <p:spPr/>
        <p:txBody>
          <a:bodyPr/>
          <a:lstStyle/>
          <a:p>
            <a:r>
              <a:rPr lang="zh-CN" altLang="en-US" dirty="0" smtClean="0"/>
              <a:t>在停止等待协议中如果不使用编号是否可行？为什么？</a:t>
            </a:r>
            <a:endParaRPr lang="en-US" altLang="zh-CN" dirty="0" smtClean="0"/>
          </a:p>
          <a:p>
            <a:r>
              <a:rPr lang="zh-CN" altLang="en-US" dirty="0" smtClean="0"/>
              <a:t>在停止等待协议中，确认分组本身是否需要序号？请说明理由。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lgn="ctr"/>
            <a:r>
              <a:rPr lang="zh-CN" altLang="en-US"/>
              <a:t>请注意</a:t>
            </a:r>
          </a:p>
        </p:txBody>
      </p:sp>
      <p:sp>
        <p:nvSpPr>
          <p:cNvPr id="701443" name="Rectangle 3"/>
          <p:cNvSpPr>
            <a:spLocks noGrp="1" noChangeArrowheads="1"/>
          </p:cNvSpPr>
          <p:nvPr>
            <p:ph idx="1"/>
          </p:nvPr>
        </p:nvSpPr>
        <p:spPr/>
        <p:txBody>
          <a:bodyPr/>
          <a:lstStyle/>
          <a:p>
            <a:r>
              <a:rPr lang="zh-CN" altLang="en-US" dirty="0"/>
              <a:t>在发送完一个分组后，必须</a:t>
            </a:r>
            <a:r>
              <a:rPr lang="zh-CN" altLang="en-US" dirty="0">
                <a:solidFill>
                  <a:srgbClr val="FF0000"/>
                </a:solidFill>
              </a:rPr>
              <a:t>暂时保留</a:t>
            </a:r>
            <a:r>
              <a:rPr lang="zh-CN" altLang="en-US" dirty="0"/>
              <a:t>已发送的分组的</a:t>
            </a:r>
            <a:r>
              <a:rPr lang="zh-CN" altLang="en-US" dirty="0" smtClean="0"/>
              <a:t>副本，以备重发。</a:t>
            </a:r>
            <a:endParaRPr lang="zh-CN" altLang="en-US" dirty="0"/>
          </a:p>
          <a:p>
            <a:r>
              <a:rPr lang="zh-CN" altLang="en-US" dirty="0">
                <a:solidFill>
                  <a:srgbClr val="FF0000"/>
                </a:solidFill>
              </a:rPr>
              <a:t>分组和确认分组都必须进行编号。</a:t>
            </a:r>
          </a:p>
          <a:p>
            <a:r>
              <a:rPr lang="zh-CN" altLang="en-US" dirty="0"/>
              <a:t>超时计时器的重传时间应当比数据在分组传输的平均往返时间</a:t>
            </a:r>
            <a:r>
              <a:rPr lang="zh-CN" altLang="en-US" dirty="0">
                <a:solidFill>
                  <a:srgbClr val="FF0000"/>
                </a:solidFill>
              </a:rPr>
              <a:t>更长一些。 </a:t>
            </a:r>
          </a:p>
        </p:txBody>
      </p:sp>
    </p:spTree>
    <p:extLst>
      <p:ext uri="{BB962C8B-B14F-4D97-AF65-F5344CB8AC3E}">
        <p14:creationId xmlns:p14="http://schemas.microsoft.com/office/powerpoint/2010/main" xmlns="" val="11278720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自动重传</a:t>
            </a:r>
            <a:r>
              <a:rPr lang="zh-CN" altLang="zh-CN" dirty="0" smtClean="0"/>
              <a:t>请求</a:t>
            </a:r>
            <a:r>
              <a:rPr lang="en-US" altLang="zh-CN" dirty="0" smtClean="0"/>
              <a:t> ARQ</a:t>
            </a:r>
            <a:endParaRPr lang="zh-CN" altLang="en-US" dirty="0"/>
          </a:p>
        </p:txBody>
      </p:sp>
      <p:sp>
        <p:nvSpPr>
          <p:cNvPr id="3" name="内容占位符 2"/>
          <p:cNvSpPr>
            <a:spLocks noGrp="1"/>
          </p:cNvSpPr>
          <p:nvPr>
            <p:ph idx="1"/>
          </p:nvPr>
        </p:nvSpPr>
        <p:spPr/>
        <p:txBody>
          <a:bodyPr/>
          <a:lstStyle/>
          <a:p>
            <a:pPr>
              <a:spcBef>
                <a:spcPts val="1200"/>
              </a:spcBef>
            </a:pPr>
            <a:r>
              <a:rPr lang="zh-CN" altLang="zh-CN" sz="2800" dirty="0" smtClean="0">
                <a:solidFill>
                  <a:srgbClr val="FF0000"/>
                </a:solidFill>
              </a:rPr>
              <a:t>通常</a:t>
            </a:r>
            <a:r>
              <a:rPr lang="en-US" altLang="zh-CN" sz="2800" dirty="0" smtClean="0">
                <a:solidFill>
                  <a:srgbClr val="FF0000"/>
                </a:solidFill>
              </a:rPr>
              <a:t> A </a:t>
            </a:r>
            <a:r>
              <a:rPr lang="zh-CN" altLang="zh-CN" sz="2800" dirty="0" smtClean="0">
                <a:solidFill>
                  <a:srgbClr val="FF0000"/>
                </a:solidFill>
              </a:rPr>
              <a:t>最终</a:t>
            </a:r>
            <a:r>
              <a:rPr lang="zh-CN" altLang="zh-CN" sz="2800" dirty="0">
                <a:solidFill>
                  <a:srgbClr val="FF0000"/>
                </a:solidFill>
              </a:rPr>
              <a:t>总是可以收到对所有发出的分组的确认。</a:t>
            </a:r>
            <a:r>
              <a:rPr lang="zh-CN" altLang="zh-CN" sz="2800" dirty="0" smtClean="0"/>
              <a:t>如果</a:t>
            </a:r>
            <a:r>
              <a:rPr lang="en-US" altLang="zh-CN" sz="2800" dirty="0" smtClean="0"/>
              <a:t> A </a:t>
            </a:r>
            <a:r>
              <a:rPr lang="zh-CN" altLang="zh-CN" sz="2800" dirty="0" smtClean="0"/>
              <a:t>不断</a:t>
            </a:r>
            <a:r>
              <a:rPr lang="zh-CN" altLang="zh-CN" sz="2800" dirty="0"/>
              <a:t>重传分组但总是收不到确认，就说明通信线路太差，不能进行通信。</a:t>
            </a:r>
          </a:p>
          <a:p>
            <a:pPr>
              <a:spcBef>
                <a:spcPts val="1200"/>
              </a:spcBef>
            </a:pPr>
            <a:r>
              <a:rPr lang="zh-CN" altLang="zh-CN" sz="2800" dirty="0">
                <a:solidFill>
                  <a:srgbClr val="FF0000"/>
                </a:solidFill>
              </a:rPr>
              <a:t>使用上述的确认和重传机制，我们就可以在不可靠的传输网络上实现可靠的通信。</a:t>
            </a:r>
          </a:p>
          <a:p>
            <a:pPr>
              <a:spcBef>
                <a:spcPts val="1200"/>
              </a:spcBef>
            </a:pPr>
            <a:r>
              <a:rPr lang="zh-CN" altLang="zh-CN" sz="2800" dirty="0"/>
              <a:t>像上述的这种可靠传输协议常称为</a:t>
            </a:r>
            <a:r>
              <a:rPr lang="zh-CN" altLang="zh-CN" sz="2800" dirty="0">
                <a:solidFill>
                  <a:srgbClr val="FF0000"/>
                </a:solidFill>
              </a:rPr>
              <a:t>自动重传</a:t>
            </a:r>
            <a:r>
              <a:rPr lang="zh-CN" altLang="zh-CN" sz="2800" dirty="0" smtClean="0">
                <a:solidFill>
                  <a:srgbClr val="FF0000"/>
                </a:solidFill>
              </a:rPr>
              <a:t>请求</a:t>
            </a:r>
            <a:r>
              <a:rPr lang="en-US" altLang="zh-CN" sz="2800" dirty="0" smtClean="0">
                <a:solidFill>
                  <a:srgbClr val="FF0000"/>
                </a:solidFill>
              </a:rPr>
              <a:t> ARQ  </a:t>
            </a:r>
            <a:r>
              <a:rPr lang="en-US" altLang="zh-CN" sz="2800" dirty="0" smtClean="0"/>
              <a:t>(</a:t>
            </a:r>
            <a:r>
              <a:rPr lang="en-US" altLang="zh-CN" sz="2800" dirty="0"/>
              <a:t>Automatic Repeat </a:t>
            </a:r>
            <a:r>
              <a:rPr lang="en-US" altLang="zh-CN" sz="2800" dirty="0" err="1"/>
              <a:t>reQuest</a:t>
            </a:r>
            <a:r>
              <a:rPr lang="en-US" altLang="zh-CN" sz="2800" dirty="0"/>
              <a:t>)</a:t>
            </a:r>
            <a:r>
              <a:rPr lang="zh-CN" altLang="zh-CN" sz="2800" dirty="0"/>
              <a:t>。意思是重传的请求是自动进行</a:t>
            </a:r>
            <a:r>
              <a:rPr lang="zh-CN" altLang="zh-CN" sz="2800" dirty="0" smtClean="0"/>
              <a:t>的</a:t>
            </a:r>
            <a:r>
              <a:rPr lang="zh-CN" altLang="en-US" sz="2800" dirty="0" smtClean="0"/>
              <a:t>，</a:t>
            </a:r>
            <a:r>
              <a:rPr lang="zh-CN" altLang="zh-CN" sz="2800" dirty="0" smtClean="0"/>
              <a:t>接收</a:t>
            </a:r>
            <a:r>
              <a:rPr lang="zh-CN" altLang="zh-CN" sz="2800" dirty="0"/>
              <a:t>方不需要请求发送方重传某个出错的分组。</a:t>
            </a:r>
          </a:p>
          <a:p>
            <a:pPr>
              <a:spcBef>
                <a:spcPts val="1200"/>
              </a:spcBef>
            </a:pPr>
            <a:endParaRPr lang="zh-CN" altLang="en-US" sz="2800" dirty="0"/>
          </a:p>
        </p:txBody>
      </p:sp>
    </p:spTree>
    <p:extLst>
      <p:ext uri="{BB962C8B-B14F-4D97-AF65-F5344CB8AC3E}">
        <p14:creationId xmlns:p14="http://schemas.microsoft.com/office/powerpoint/2010/main" xmlns="" val="15480548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zh-CN" dirty="0"/>
              <a:t>信道利用率</a:t>
            </a:r>
            <a:endParaRPr lang="zh-CN" altLang="en-US" dirty="0"/>
          </a:p>
        </p:txBody>
      </p:sp>
      <p:sp>
        <p:nvSpPr>
          <p:cNvPr id="4" name="Text Box 4"/>
          <p:cNvSpPr txBox="1">
            <a:spLocks noChangeArrowheads="1"/>
          </p:cNvSpPr>
          <p:nvPr/>
        </p:nvSpPr>
        <p:spPr bwMode="auto">
          <a:xfrm>
            <a:off x="1400621" y="3594720"/>
            <a:ext cx="51969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D</a:t>
            </a:r>
          </a:p>
        </p:txBody>
      </p:sp>
      <p:sp>
        <p:nvSpPr>
          <p:cNvPr id="5" name="Line 5"/>
          <p:cNvSpPr>
            <a:spLocks noChangeShapeType="1"/>
          </p:cNvSpPr>
          <p:nvPr/>
        </p:nvSpPr>
        <p:spPr bwMode="auto">
          <a:xfrm flipV="1">
            <a:off x="1489521" y="3616945"/>
            <a:ext cx="0" cy="793750"/>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 name="Line 6"/>
          <p:cNvSpPr>
            <a:spLocks noChangeShapeType="1"/>
          </p:cNvSpPr>
          <p:nvPr/>
        </p:nvSpPr>
        <p:spPr bwMode="auto">
          <a:xfrm>
            <a:off x="1862584" y="3678857"/>
            <a:ext cx="0" cy="3952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 name="Line 7"/>
          <p:cNvSpPr>
            <a:spLocks noChangeShapeType="1"/>
          </p:cNvSpPr>
          <p:nvPr/>
        </p:nvSpPr>
        <p:spPr bwMode="auto">
          <a:xfrm>
            <a:off x="5132834" y="3678857"/>
            <a:ext cx="0" cy="3952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 name="Line 8"/>
          <p:cNvSpPr>
            <a:spLocks noChangeShapeType="1"/>
          </p:cNvSpPr>
          <p:nvPr/>
        </p:nvSpPr>
        <p:spPr bwMode="auto">
          <a:xfrm>
            <a:off x="1860996" y="3874120"/>
            <a:ext cx="3270250"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 name="Text Box 9"/>
          <p:cNvSpPr txBox="1">
            <a:spLocks noChangeArrowheads="1"/>
          </p:cNvSpPr>
          <p:nvPr/>
        </p:nvSpPr>
        <p:spPr bwMode="auto">
          <a:xfrm>
            <a:off x="3051621" y="3618532"/>
            <a:ext cx="782587"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RTT</a:t>
            </a:r>
          </a:p>
        </p:txBody>
      </p:sp>
      <p:sp>
        <p:nvSpPr>
          <p:cNvPr id="10" name="Line 10"/>
          <p:cNvSpPr>
            <a:spLocks noChangeShapeType="1"/>
          </p:cNvSpPr>
          <p:nvPr/>
        </p:nvSpPr>
        <p:spPr bwMode="auto">
          <a:xfrm rot="5400000" flipH="1" flipV="1">
            <a:off x="1265684" y="3651870"/>
            <a:ext cx="0" cy="44450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 name="Text Box 11"/>
          <p:cNvSpPr txBox="1">
            <a:spLocks noChangeArrowheads="1"/>
          </p:cNvSpPr>
          <p:nvPr/>
        </p:nvSpPr>
        <p:spPr bwMode="auto">
          <a:xfrm>
            <a:off x="776536" y="3337645"/>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A</a:t>
            </a:r>
          </a:p>
        </p:txBody>
      </p:sp>
      <p:sp>
        <p:nvSpPr>
          <p:cNvPr id="12" name="Line 12"/>
          <p:cNvSpPr>
            <a:spLocks noChangeShapeType="1"/>
          </p:cNvSpPr>
          <p:nvPr/>
        </p:nvSpPr>
        <p:spPr bwMode="auto">
          <a:xfrm flipV="1">
            <a:off x="5207446" y="3616945"/>
            <a:ext cx="0" cy="793750"/>
          </a:xfrm>
          <a:prstGeom prst="line">
            <a:avLst/>
          </a:prstGeom>
          <a:noFill/>
          <a:ln w="19050">
            <a:solidFill>
              <a:schemeClr val="tx1"/>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 name="Line 13"/>
          <p:cNvSpPr>
            <a:spLocks noChangeShapeType="1"/>
          </p:cNvSpPr>
          <p:nvPr/>
        </p:nvSpPr>
        <p:spPr bwMode="auto">
          <a:xfrm>
            <a:off x="1489521" y="4272582"/>
            <a:ext cx="3717925"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4" name="Text Box 14"/>
          <p:cNvSpPr txBox="1">
            <a:spLocks noChangeArrowheads="1"/>
          </p:cNvSpPr>
          <p:nvPr/>
        </p:nvSpPr>
        <p:spPr bwMode="auto">
          <a:xfrm>
            <a:off x="2264221" y="4051920"/>
            <a:ext cx="2120900"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D</a:t>
            </a:r>
            <a:r>
              <a:rPr lang="en-US" altLang="zh-CN" sz="2400" b="1">
                <a:solidFill>
                  <a:srgbClr val="000099"/>
                </a:solidFill>
                <a:latin typeface="+mn-lt"/>
                <a:ea typeface="黑体" pitchFamily="2" charset="-122"/>
              </a:rPr>
              <a:t> + RTT + </a:t>
            </a:r>
            <a:r>
              <a:rPr lang="en-US" altLang="zh-CN" sz="2400" b="1" i="1">
                <a:solidFill>
                  <a:srgbClr val="000099"/>
                </a:solidFill>
                <a:latin typeface="+mn-lt"/>
                <a:ea typeface="黑体" pitchFamily="2" charset="-122"/>
              </a:rPr>
              <a:t>T</a:t>
            </a:r>
            <a:r>
              <a:rPr lang="en-US" altLang="zh-CN" sz="2400" b="1" i="1" baseline="-25000">
                <a:solidFill>
                  <a:srgbClr val="000099"/>
                </a:solidFill>
                <a:latin typeface="+mn-lt"/>
                <a:ea typeface="黑体" pitchFamily="2" charset="-122"/>
              </a:rPr>
              <a:t>A</a:t>
            </a:r>
          </a:p>
        </p:txBody>
      </p:sp>
      <p:sp>
        <p:nvSpPr>
          <p:cNvPr id="16" name="Freeform 16"/>
          <p:cNvSpPr>
            <a:spLocks/>
          </p:cNvSpPr>
          <p:nvPr/>
        </p:nvSpPr>
        <p:spPr bwMode="auto">
          <a:xfrm>
            <a:off x="1489521" y="2167557"/>
            <a:ext cx="1998663" cy="1449388"/>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b="1">
              <a:solidFill>
                <a:srgbClr val="000099"/>
              </a:solidFill>
              <a:latin typeface="+mn-lt"/>
              <a:ea typeface="黑体" pitchFamily="2" charset="-122"/>
            </a:endParaRPr>
          </a:p>
        </p:txBody>
      </p:sp>
      <p:sp>
        <p:nvSpPr>
          <p:cNvPr id="17" name="Text Box 17"/>
          <p:cNvSpPr txBox="1">
            <a:spLocks noChangeArrowheads="1"/>
          </p:cNvSpPr>
          <p:nvPr/>
        </p:nvSpPr>
        <p:spPr bwMode="auto">
          <a:xfrm>
            <a:off x="790823" y="1916832"/>
            <a:ext cx="4074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B</a:t>
            </a:r>
          </a:p>
        </p:txBody>
      </p:sp>
      <p:sp>
        <p:nvSpPr>
          <p:cNvPr id="18" name="Line 18"/>
          <p:cNvSpPr>
            <a:spLocks noChangeShapeType="1"/>
          </p:cNvSpPr>
          <p:nvPr/>
        </p:nvSpPr>
        <p:spPr bwMode="auto">
          <a:xfrm flipV="1">
            <a:off x="1489521" y="2170732"/>
            <a:ext cx="1635125" cy="14462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9" name="Line 19"/>
          <p:cNvSpPr>
            <a:spLocks noChangeShapeType="1"/>
          </p:cNvSpPr>
          <p:nvPr/>
        </p:nvSpPr>
        <p:spPr bwMode="auto">
          <a:xfrm flipV="1">
            <a:off x="1860996" y="2170732"/>
            <a:ext cx="1633538" cy="14462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2" name="Text Box 22"/>
          <p:cNvSpPr txBox="1">
            <a:spLocks noChangeArrowheads="1"/>
          </p:cNvSpPr>
          <p:nvPr/>
        </p:nvSpPr>
        <p:spPr bwMode="auto">
          <a:xfrm rot="19131970">
            <a:off x="1467222" y="2727300"/>
            <a:ext cx="803425"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分组</a:t>
            </a:r>
          </a:p>
        </p:txBody>
      </p:sp>
      <p:sp>
        <p:nvSpPr>
          <p:cNvPr id="23" name="Text Box 23"/>
          <p:cNvSpPr txBox="1">
            <a:spLocks noChangeArrowheads="1"/>
          </p:cNvSpPr>
          <p:nvPr/>
        </p:nvSpPr>
        <p:spPr bwMode="auto">
          <a:xfrm rot="2307784">
            <a:off x="3951659" y="2341538"/>
            <a:ext cx="803425"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确认</a:t>
            </a:r>
          </a:p>
        </p:txBody>
      </p:sp>
      <p:sp>
        <p:nvSpPr>
          <p:cNvPr id="24" name="Text Box 24"/>
          <p:cNvSpPr txBox="1">
            <a:spLocks noChangeArrowheads="1"/>
          </p:cNvSpPr>
          <p:nvPr/>
        </p:nvSpPr>
        <p:spPr bwMode="auto">
          <a:xfrm>
            <a:off x="9149209" y="1916832"/>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p>
        </p:txBody>
      </p:sp>
      <p:sp>
        <p:nvSpPr>
          <p:cNvPr id="25" name="Text Box 25"/>
          <p:cNvSpPr txBox="1">
            <a:spLocks noChangeArrowheads="1"/>
          </p:cNvSpPr>
          <p:nvPr/>
        </p:nvSpPr>
        <p:spPr bwMode="auto">
          <a:xfrm>
            <a:off x="9149209" y="3299445"/>
            <a:ext cx="2872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i="1">
                <a:solidFill>
                  <a:srgbClr val="000099"/>
                </a:solidFill>
                <a:latin typeface="+mn-lt"/>
                <a:ea typeface="黑体" pitchFamily="2" charset="-122"/>
              </a:rPr>
              <a:t>t</a:t>
            </a:r>
          </a:p>
        </p:txBody>
      </p:sp>
      <p:sp>
        <p:nvSpPr>
          <p:cNvPr id="26" name="Line 26"/>
          <p:cNvSpPr>
            <a:spLocks noChangeShapeType="1"/>
          </p:cNvSpPr>
          <p:nvPr/>
        </p:nvSpPr>
        <p:spPr bwMode="auto">
          <a:xfrm>
            <a:off x="4612134" y="2894632"/>
            <a:ext cx="284162"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7" name="Line 27"/>
          <p:cNvSpPr>
            <a:spLocks noChangeShapeType="1"/>
          </p:cNvSpPr>
          <p:nvPr/>
        </p:nvSpPr>
        <p:spPr bwMode="auto">
          <a:xfrm rot="15894661">
            <a:off x="2257078" y="2514426"/>
            <a:ext cx="230187" cy="307975"/>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28" name="Freeform 28"/>
          <p:cNvSpPr>
            <a:spLocks/>
          </p:cNvSpPr>
          <p:nvPr/>
        </p:nvSpPr>
        <p:spPr bwMode="auto">
          <a:xfrm>
            <a:off x="7257256"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b="1">
              <a:solidFill>
                <a:srgbClr val="000099"/>
              </a:solidFill>
              <a:latin typeface="+mn-lt"/>
              <a:ea typeface="黑体" pitchFamily="2" charset="-122"/>
            </a:endParaRPr>
          </a:p>
        </p:txBody>
      </p:sp>
      <p:sp>
        <p:nvSpPr>
          <p:cNvPr id="29" name="Freeform 29"/>
          <p:cNvSpPr>
            <a:spLocks/>
          </p:cNvSpPr>
          <p:nvPr/>
        </p:nvSpPr>
        <p:spPr bwMode="auto">
          <a:xfrm>
            <a:off x="5237609" y="2170732"/>
            <a:ext cx="1998662" cy="1450975"/>
          </a:xfrm>
          <a:custGeom>
            <a:avLst/>
            <a:gdLst>
              <a:gd name="T0" fmla="*/ 0 w 1218"/>
              <a:gd name="T1" fmla="*/ 1091 h 1091"/>
              <a:gd name="T2" fmla="*/ 997 w 1218"/>
              <a:gd name="T3" fmla="*/ 3 h 1091"/>
              <a:gd name="T4" fmla="*/ 1218 w 1218"/>
              <a:gd name="T5" fmla="*/ 0 h 1091"/>
              <a:gd name="T6" fmla="*/ 225 w 1218"/>
              <a:gd name="T7" fmla="*/ 1086 h 1091"/>
              <a:gd name="T8" fmla="*/ 0 w 1218"/>
              <a:gd name="T9" fmla="*/ 1091 h 1091"/>
            </a:gdLst>
            <a:ahLst/>
            <a:cxnLst>
              <a:cxn ang="0">
                <a:pos x="T0" y="T1"/>
              </a:cxn>
              <a:cxn ang="0">
                <a:pos x="T2" y="T3"/>
              </a:cxn>
              <a:cxn ang="0">
                <a:pos x="T4" y="T5"/>
              </a:cxn>
              <a:cxn ang="0">
                <a:pos x="T6" y="T7"/>
              </a:cxn>
              <a:cxn ang="0">
                <a:pos x="T8" y="T9"/>
              </a:cxn>
            </a:cxnLst>
            <a:rect l="0" t="0" r="r" b="b"/>
            <a:pathLst>
              <a:path w="1218" h="1091">
                <a:moveTo>
                  <a:pt x="0" y="1091"/>
                </a:moveTo>
                <a:lnTo>
                  <a:pt x="997" y="3"/>
                </a:lnTo>
                <a:lnTo>
                  <a:pt x="1218" y="0"/>
                </a:lnTo>
                <a:lnTo>
                  <a:pt x="225" y="1086"/>
                </a:lnTo>
                <a:lnTo>
                  <a:pt x="0" y="1091"/>
                </a:lnTo>
                <a:close/>
              </a:path>
            </a:pathLst>
          </a:custGeom>
          <a:solidFill>
            <a:srgbClr val="FF00FF"/>
          </a:solidFill>
          <a:ln>
            <a:noFill/>
          </a:ln>
          <a:effectLst/>
        </p:spPr>
        <p:txBody>
          <a:bodyPr/>
          <a:lstStyle/>
          <a:p>
            <a:endParaRPr lang="zh-CN" altLang="en-US" b="1">
              <a:solidFill>
                <a:srgbClr val="000099"/>
              </a:solidFill>
              <a:latin typeface="+mn-lt"/>
              <a:ea typeface="黑体" pitchFamily="2" charset="-122"/>
            </a:endParaRPr>
          </a:p>
        </p:txBody>
      </p:sp>
      <p:sp>
        <p:nvSpPr>
          <p:cNvPr id="30" name="Line 30"/>
          <p:cNvSpPr>
            <a:spLocks noChangeShapeType="1"/>
          </p:cNvSpPr>
          <p:nvPr/>
        </p:nvSpPr>
        <p:spPr bwMode="auto">
          <a:xfrm flipV="1">
            <a:off x="5237609" y="2175495"/>
            <a:ext cx="1635125" cy="14462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1" name="Line 31"/>
          <p:cNvSpPr>
            <a:spLocks noChangeShapeType="1"/>
          </p:cNvSpPr>
          <p:nvPr/>
        </p:nvSpPr>
        <p:spPr bwMode="auto">
          <a:xfrm flipV="1">
            <a:off x="5609084" y="2175495"/>
            <a:ext cx="1633537" cy="14462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2" name="Line 32"/>
          <p:cNvSpPr>
            <a:spLocks noChangeShapeType="1"/>
          </p:cNvSpPr>
          <p:nvPr/>
        </p:nvSpPr>
        <p:spPr bwMode="auto">
          <a:xfrm flipH="1" flipV="1">
            <a:off x="7351910" y="2175495"/>
            <a:ext cx="1633538" cy="1446212"/>
          </a:xfrm>
          <a:prstGeom prst="line">
            <a:avLst/>
          </a:prstGeom>
          <a:noFill/>
          <a:ln w="9525">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3" name="Line 33"/>
          <p:cNvSpPr>
            <a:spLocks noChangeShapeType="1"/>
          </p:cNvSpPr>
          <p:nvPr/>
        </p:nvSpPr>
        <p:spPr bwMode="auto">
          <a:xfrm flipH="1" flipV="1">
            <a:off x="7278315" y="2175495"/>
            <a:ext cx="1635125" cy="1446212"/>
          </a:xfrm>
          <a:prstGeom prst="line">
            <a:avLst/>
          </a:prstGeom>
          <a:noFill/>
          <a:ln w="15875" cmpd="sng">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4" name="Text Box 34"/>
          <p:cNvSpPr txBox="1">
            <a:spLocks noChangeArrowheads="1"/>
          </p:cNvSpPr>
          <p:nvPr/>
        </p:nvSpPr>
        <p:spPr bwMode="auto">
          <a:xfrm rot="19044759">
            <a:off x="5141506" y="2801119"/>
            <a:ext cx="800219"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分组</a:t>
            </a:r>
          </a:p>
        </p:txBody>
      </p:sp>
      <p:sp>
        <p:nvSpPr>
          <p:cNvPr id="35" name="Line 35"/>
          <p:cNvSpPr>
            <a:spLocks noChangeShapeType="1"/>
          </p:cNvSpPr>
          <p:nvPr/>
        </p:nvSpPr>
        <p:spPr bwMode="auto">
          <a:xfrm rot="15894661">
            <a:off x="5958334" y="2548557"/>
            <a:ext cx="230188" cy="306387"/>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6" name="Text Box 36"/>
          <p:cNvSpPr txBox="1">
            <a:spLocks noChangeArrowheads="1"/>
          </p:cNvSpPr>
          <p:nvPr/>
        </p:nvSpPr>
        <p:spPr bwMode="auto">
          <a:xfrm rot="2510398">
            <a:off x="7785472" y="2416150"/>
            <a:ext cx="803425"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黑体" pitchFamily="2" charset="-122"/>
              </a:rPr>
              <a:t>确认</a:t>
            </a:r>
          </a:p>
        </p:txBody>
      </p:sp>
      <p:sp>
        <p:nvSpPr>
          <p:cNvPr id="37" name="Line 37"/>
          <p:cNvSpPr>
            <a:spLocks noChangeShapeType="1"/>
          </p:cNvSpPr>
          <p:nvPr/>
        </p:nvSpPr>
        <p:spPr bwMode="auto">
          <a:xfrm>
            <a:off x="8411021" y="2934320"/>
            <a:ext cx="284163" cy="24765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8" name="Line 38"/>
          <p:cNvSpPr>
            <a:spLocks noChangeShapeType="1"/>
          </p:cNvSpPr>
          <p:nvPr/>
        </p:nvSpPr>
        <p:spPr bwMode="auto">
          <a:xfrm>
            <a:off x="1264096" y="2170732"/>
            <a:ext cx="791368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Line 39"/>
          <p:cNvSpPr>
            <a:spLocks noChangeShapeType="1"/>
          </p:cNvSpPr>
          <p:nvPr/>
        </p:nvSpPr>
        <p:spPr bwMode="auto">
          <a:xfrm>
            <a:off x="1264096" y="3616945"/>
            <a:ext cx="7913688"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0" name="Freeform 28"/>
          <p:cNvSpPr>
            <a:spLocks/>
          </p:cNvSpPr>
          <p:nvPr/>
        </p:nvSpPr>
        <p:spPr bwMode="auto">
          <a:xfrm>
            <a:off x="3482860" y="2170732"/>
            <a:ext cx="1695450" cy="1450975"/>
          </a:xfrm>
          <a:custGeom>
            <a:avLst/>
            <a:gdLst>
              <a:gd name="T0" fmla="*/ 0 w 1035"/>
              <a:gd name="T1" fmla="*/ 3 h 1091"/>
              <a:gd name="T2" fmla="*/ 998 w 1035"/>
              <a:gd name="T3" fmla="*/ 1091 h 1091"/>
              <a:gd name="T4" fmla="*/ 1035 w 1035"/>
              <a:gd name="T5" fmla="*/ 1083 h 1091"/>
              <a:gd name="T6" fmla="*/ 45 w 1035"/>
              <a:gd name="T7" fmla="*/ 0 h 1091"/>
              <a:gd name="T8" fmla="*/ 0 w 1035"/>
              <a:gd name="T9" fmla="*/ 3 h 1091"/>
            </a:gdLst>
            <a:ahLst/>
            <a:cxnLst>
              <a:cxn ang="0">
                <a:pos x="T0" y="T1"/>
              </a:cxn>
              <a:cxn ang="0">
                <a:pos x="T2" y="T3"/>
              </a:cxn>
              <a:cxn ang="0">
                <a:pos x="T4" y="T5"/>
              </a:cxn>
              <a:cxn ang="0">
                <a:pos x="T6" y="T7"/>
              </a:cxn>
              <a:cxn ang="0">
                <a:pos x="T8" y="T9"/>
              </a:cxn>
            </a:cxnLst>
            <a:rect l="0" t="0" r="r" b="b"/>
            <a:pathLst>
              <a:path w="1035" h="1091">
                <a:moveTo>
                  <a:pt x="0" y="3"/>
                </a:moveTo>
                <a:lnTo>
                  <a:pt x="998" y="1091"/>
                </a:lnTo>
                <a:lnTo>
                  <a:pt x="1035" y="1083"/>
                </a:lnTo>
                <a:lnTo>
                  <a:pt x="45" y="0"/>
                </a:lnTo>
                <a:lnTo>
                  <a:pt x="0" y="3"/>
                </a:lnTo>
                <a:close/>
              </a:path>
            </a:pathLst>
          </a:custGeom>
          <a:solidFill>
            <a:srgbClr val="0000FF"/>
          </a:solidFill>
          <a:ln>
            <a:noFill/>
          </a:ln>
          <a:effectLst/>
        </p:spPr>
        <p:txBody>
          <a:bodyPr/>
          <a:lstStyle/>
          <a:p>
            <a:endParaRPr lang="zh-CN" altLang="en-US" b="1">
              <a:solidFill>
                <a:srgbClr val="000099"/>
              </a:solidFill>
              <a:latin typeface="+mn-lt"/>
              <a:ea typeface="黑体" pitchFamily="2" charset="-122"/>
            </a:endParaRPr>
          </a:p>
        </p:txBody>
      </p:sp>
      <p:sp>
        <p:nvSpPr>
          <p:cNvPr id="41" name="Line 32"/>
          <p:cNvSpPr>
            <a:spLocks noChangeShapeType="1"/>
          </p:cNvSpPr>
          <p:nvPr/>
        </p:nvSpPr>
        <p:spPr bwMode="auto">
          <a:xfrm flipH="1" flipV="1">
            <a:off x="3577514" y="2175495"/>
            <a:ext cx="1633538" cy="1446212"/>
          </a:xfrm>
          <a:prstGeom prst="line">
            <a:avLst/>
          </a:prstGeom>
          <a:noFill/>
          <a:ln w="9525">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2" name="Line 33"/>
          <p:cNvSpPr>
            <a:spLocks noChangeShapeType="1"/>
          </p:cNvSpPr>
          <p:nvPr/>
        </p:nvSpPr>
        <p:spPr bwMode="auto">
          <a:xfrm flipH="1" flipV="1">
            <a:off x="3503919" y="2175495"/>
            <a:ext cx="1635125" cy="1446212"/>
          </a:xfrm>
          <a:prstGeom prst="line">
            <a:avLst/>
          </a:prstGeom>
          <a:noFill/>
          <a:ln w="15875" cmpd="sng">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47" name="组合 46"/>
          <p:cNvGrpSpPr/>
          <p:nvPr/>
        </p:nvGrpSpPr>
        <p:grpSpPr>
          <a:xfrm>
            <a:off x="848544" y="5301208"/>
            <a:ext cx="8566947" cy="1152128"/>
            <a:chOff x="848544" y="5085184"/>
            <a:chExt cx="8566947" cy="1152128"/>
          </a:xfrm>
        </p:grpSpPr>
        <p:sp>
          <p:nvSpPr>
            <p:cNvPr id="45" name="矩形 44"/>
            <p:cNvSpPr/>
            <p:nvPr/>
          </p:nvSpPr>
          <p:spPr bwMode="auto">
            <a:xfrm>
              <a:off x="848544" y="5085184"/>
              <a:ext cx="8566947" cy="1152128"/>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ndParaRPr>
            </a:p>
          </p:txBody>
        </p:sp>
        <p:graphicFrame>
          <p:nvGraphicFramePr>
            <p:cNvPr id="43" name="Object 4"/>
            <p:cNvGraphicFramePr>
              <a:graphicFrameLocks noChangeAspect="1"/>
            </p:cNvGraphicFramePr>
            <p:nvPr>
              <p:extLst>
                <p:ext uri="{D42A27DB-BD31-4B8C-83A1-F6EECF244321}">
                  <p14:modId xmlns:p14="http://schemas.microsoft.com/office/powerpoint/2010/main" xmlns="" val="3259242574"/>
                </p:ext>
              </p:extLst>
            </p:nvPr>
          </p:nvGraphicFramePr>
          <p:xfrm>
            <a:off x="3361843" y="5109096"/>
            <a:ext cx="3175333" cy="1104600"/>
          </p:xfrm>
          <a:graphic>
            <a:graphicData uri="http://schemas.openxmlformats.org/presentationml/2006/ole">
              <p:oleObj spid="_x0000_s9222" name="公式" r:id="rId4" imgW="1091726" imgH="380835" progId="">
                <p:embed/>
              </p:oleObj>
            </a:graphicData>
          </a:graphic>
        </p:graphicFrame>
        <p:sp>
          <p:nvSpPr>
            <p:cNvPr id="44" name="Text Box 6"/>
            <p:cNvSpPr txBox="1">
              <a:spLocks noChangeArrowheads="1"/>
            </p:cNvSpPr>
            <p:nvPr/>
          </p:nvSpPr>
          <p:spPr bwMode="auto">
            <a:xfrm>
              <a:off x="7749318" y="5364505"/>
              <a:ext cx="104868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3200" b="1" dirty="0">
                  <a:solidFill>
                    <a:srgbClr val="000099"/>
                  </a:solidFill>
                  <a:latin typeface="+mn-lt"/>
                  <a:ea typeface="黑体" pitchFamily="2" charset="-122"/>
                </a:rPr>
                <a:t>(5-3)</a:t>
              </a:r>
            </a:p>
          </p:txBody>
        </p:sp>
        <p:sp>
          <p:nvSpPr>
            <p:cNvPr id="46" name="TextBox 45"/>
            <p:cNvSpPr txBox="1"/>
            <p:nvPr/>
          </p:nvSpPr>
          <p:spPr>
            <a:xfrm>
              <a:off x="1050286" y="5301208"/>
              <a:ext cx="2244525" cy="584775"/>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defRPr sz="3200" b="1">
                  <a:solidFill>
                    <a:srgbClr val="003399"/>
                  </a:solidFill>
                  <a:latin typeface="+mn-lt"/>
                  <a:ea typeface="黑体" pitchFamily="2" charset="-122"/>
                </a:defRPr>
              </a:lvl1pPr>
            </a:lstStyle>
            <a:p>
              <a:r>
                <a:rPr lang="zh-CN" altLang="en-US" dirty="0">
                  <a:solidFill>
                    <a:srgbClr val="000099"/>
                  </a:solidFill>
                </a:rPr>
                <a:t>信道利用率</a:t>
              </a:r>
            </a:p>
          </p:txBody>
        </p:sp>
      </p:grpSp>
      <p:sp>
        <p:nvSpPr>
          <p:cNvPr id="48" name="矩形 47"/>
          <p:cNvSpPr/>
          <p:nvPr/>
        </p:nvSpPr>
        <p:spPr>
          <a:xfrm>
            <a:off x="2200568" y="4653136"/>
            <a:ext cx="5595443" cy="461665"/>
          </a:xfrm>
          <a:prstGeom prst="rect">
            <a:avLst/>
          </a:prstGeom>
        </p:spPr>
        <p:txBody>
          <a:bodyPr wrap="square">
            <a:spAutoFit/>
          </a:bodyPr>
          <a:lstStyle/>
          <a:p>
            <a:pPr algn="ctr"/>
            <a:r>
              <a:rPr lang="zh-CN" altLang="zh-CN" sz="2400" b="1" dirty="0" smtClean="0">
                <a:latin typeface="+mn-lt"/>
                <a:ea typeface="黑体" pitchFamily="2" charset="-122"/>
              </a:rPr>
              <a:t>停止</a:t>
            </a:r>
            <a:r>
              <a:rPr lang="zh-CN" altLang="zh-CN" sz="2400" b="1" dirty="0">
                <a:latin typeface="+mn-lt"/>
                <a:ea typeface="黑体" pitchFamily="2" charset="-122"/>
              </a:rPr>
              <a:t>等待协议的信道利用率太低</a:t>
            </a:r>
            <a:endParaRPr lang="zh-CN" altLang="en-US" sz="2400" b="1" dirty="0">
              <a:latin typeface="+mn-lt"/>
              <a:ea typeface="黑体" pitchFamily="2" charset="-122"/>
            </a:endParaRPr>
          </a:p>
        </p:txBody>
      </p:sp>
      <p:sp>
        <p:nvSpPr>
          <p:cNvPr id="50" name="矩形 49"/>
          <p:cNvSpPr/>
          <p:nvPr/>
        </p:nvSpPr>
        <p:spPr>
          <a:xfrm>
            <a:off x="776536" y="1249596"/>
            <a:ext cx="8784976" cy="523220"/>
          </a:xfrm>
          <a:prstGeom prst="rect">
            <a:avLst/>
          </a:prstGeom>
          <a:solidFill>
            <a:srgbClr val="66FF66"/>
          </a:solidFill>
          <a:ln>
            <a:solidFill>
              <a:schemeClr val="tx1"/>
            </a:solidFill>
          </a:ln>
        </p:spPr>
        <p:txBody>
          <a:bodyPr wrap="square">
            <a:spAutoFit/>
          </a:bodyPr>
          <a:lstStyle/>
          <a:p>
            <a:r>
              <a:rPr lang="zh-CN" altLang="zh-CN" sz="2800" b="1" dirty="0">
                <a:latin typeface="+mn-lt"/>
                <a:ea typeface="黑体" pitchFamily="2" charset="-122"/>
              </a:rPr>
              <a:t>停止等待协议的优点是简单，缺点是信道利用率太低。</a:t>
            </a:r>
            <a:endParaRPr lang="en-US" altLang="zh-CN" sz="2800" b="1" dirty="0">
              <a:latin typeface="+mn-lt"/>
              <a:ea typeface="黑体" pitchFamily="2" charset="-122"/>
            </a:endParaRPr>
          </a:p>
        </p:txBody>
      </p:sp>
    </p:spTree>
    <p:extLst>
      <p:ext uri="{BB962C8B-B14F-4D97-AF65-F5344CB8AC3E}">
        <p14:creationId xmlns:p14="http://schemas.microsoft.com/office/powerpoint/2010/main" xmlns="" val="2110544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讨论：</a:t>
            </a:r>
          </a:p>
        </p:txBody>
      </p:sp>
      <p:sp>
        <p:nvSpPr>
          <p:cNvPr id="65539" name="内容占位符 2"/>
          <p:cNvSpPr>
            <a:spLocks noGrp="1"/>
          </p:cNvSpPr>
          <p:nvPr>
            <p:ph idx="1"/>
          </p:nvPr>
        </p:nvSpPr>
        <p:spPr/>
        <p:txBody>
          <a:bodyPr/>
          <a:lstStyle/>
          <a:p>
            <a:r>
              <a:rPr lang="zh-CN" altLang="en-US" dirty="0" smtClean="0"/>
              <a:t>停等协议实现了在不可靠网络中的可靠传输，但信道利用率太低，怎么办？</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3" name="内容占位符 2"/>
          <p:cNvSpPr>
            <a:spLocks noGrp="1"/>
          </p:cNvSpPr>
          <p:nvPr>
            <p:ph idx="1"/>
          </p:nvPr>
        </p:nvSpPr>
        <p:spPr/>
        <p:txBody>
          <a:bodyPr/>
          <a:lstStyle/>
          <a:p>
            <a:r>
              <a:rPr lang="zh-CN" altLang="zh-CN" dirty="0"/>
              <a:t>为了提高传输效率，发送方可以不使用低效率的停止等待协议，而是采用流水线</a:t>
            </a:r>
            <a:r>
              <a:rPr lang="zh-CN" altLang="zh-CN" dirty="0" smtClean="0"/>
              <a:t>传输</a:t>
            </a:r>
            <a:r>
              <a:rPr lang="zh-CN" altLang="en-US" dirty="0" smtClean="0"/>
              <a:t>。</a:t>
            </a:r>
            <a:endParaRPr lang="en-US" altLang="zh-CN" dirty="0" smtClean="0"/>
          </a:p>
          <a:p>
            <a:r>
              <a:rPr lang="zh-CN" altLang="zh-CN" dirty="0">
                <a:solidFill>
                  <a:srgbClr val="FF0000"/>
                </a:solidFill>
              </a:rPr>
              <a:t>流水线传输</a:t>
            </a:r>
            <a:r>
              <a:rPr lang="zh-CN" altLang="zh-CN" dirty="0"/>
              <a:t>就是发送方可连续发送多个分组，不必每发完一个分组就停顿下来等待对方的确认。这样可使信道上一直有数据不间断</a:t>
            </a:r>
            <a:r>
              <a:rPr lang="zh-CN" altLang="zh-CN" dirty="0" smtClean="0"/>
              <a:t>地传送。</a:t>
            </a:r>
            <a:endParaRPr lang="en-US" altLang="zh-CN" dirty="0" smtClean="0"/>
          </a:p>
          <a:p>
            <a:r>
              <a:rPr lang="zh-CN" altLang="en-US" dirty="0"/>
              <a:t>由于信道上一直有数据不间断地传送，这种传输方式可获得很高的信道利用率。 </a:t>
            </a:r>
          </a:p>
        </p:txBody>
      </p:sp>
    </p:spTree>
    <p:extLst>
      <p:ext uri="{BB962C8B-B14F-4D97-AF65-F5344CB8AC3E}">
        <p14:creationId xmlns:p14="http://schemas.microsoft.com/office/powerpoint/2010/main" xmlns="" val="2066929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5.1.1  </a:t>
            </a:r>
            <a:r>
              <a:rPr lang="zh-CN" altLang="zh-CN" dirty="0"/>
              <a:t>进程之间的通信</a:t>
            </a:r>
          </a:p>
        </p:txBody>
      </p:sp>
      <p:sp>
        <p:nvSpPr>
          <p:cNvPr id="931843" name="Rectangle 3"/>
          <p:cNvSpPr>
            <a:spLocks noGrp="1" noChangeArrowheads="1"/>
          </p:cNvSpPr>
          <p:nvPr>
            <p:ph idx="1"/>
          </p:nvPr>
        </p:nvSpPr>
        <p:spPr/>
        <p:txBody>
          <a:bodyPr/>
          <a:lstStyle/>
          <a:p>
            <a:r>
              <a:rPr lang="zh-CN" altLang="zh-CN" dirty="0"/>
              <a:t>从通信和信息处理的角度看，运输层向它上面的应用层提供通信服务，</a:t>
            </a:r>
            <a:r>
              <a:rPr lang="zh-CN" altLang="zh-CN" dirty="0">
                <a:solidFill>
                  <a:srgbClr val="FF0000"/>
                </a:solidFill>
              </a:rPr>
              <a:t>它属于面向通信部分的最高层，同时也是用户功能中的最低层</a:t>
            </a:r>
            <a:r>
              <a:rPr lang="zh-CN" altLang="zh-CN" dirty="0" smtClean="0">
                <a:solidFill>
                  <a:srgbClr val="FF0000"/>
                </a:solidFill>
              </a:rPr>
              <a:t>。</a:t>
            </a:r>
            <a:endParaRPr lang="en-US" altLang="zh-CN" dirty="0" smtClean="0">
              <a:solidFill>
                <a:srgbClr val="FF0000"/>
              </a:solidFill>
            </a:endParaRPr>
          </a:p>
          <a:p>
            <a:r>
              <a:rPr lang="zh-CN" altLang="en-US" dirty="0"/>
              <a:t>当网络的边缘部分中的两个主机使用网络的核心部分的功能进行端到端的通信时，</a:t>
            </a:r>
            <a:r>
              <a:rPr lang="zh-CN" altLang="en-US" dirty="0">
                <a:solidFill>
                  <a:srgbClr val="FF0000"/>
                </a:solidFill>
              </a:rPr>
              <a:t>只有位于网络边缘部分的主机的协议栈才有运输层，</a:t>
            </a:r>
            <a:r>
              <a:rPr lang="zh-CN" altLang="en-US" dirty="0"/>
              <a:t>而网络核心部分中的路由器在转发分组时都只用到下三层的功能。 </a:t>
            </a:r>
            <a:endParaRPr lang="en-US" altLang="zh-CN" dirty="0" smtClean="0">
              <a:solidFill>
                <a:srgbClr val="FF0000"/>
              </a:solidFill>
            </a:endParaRPr>
          </a:p>
          <a:p>
            <a:endParaRPr lang="zh-CN" altLang="zh-CN" dirty="0"/>
          </a:p>
        </p:txBody>
      </p:sp>
    </p:spTree>
    <p:extLst>
      <p:ext uri="{BB962C8B-B14F-4D97-AF65-F5344CB8AC3E}">
        <p14:creationId xmlns:p14="http://schemas.microsoft.com/office/powerpoint/2010/main" xmlns="" val="718446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流水线传输</a:t>
            </a:r>
            <a:endParaRPr lang="zh-CN" altLang="en-US" dirty="0"/>
          </a:p>
        </p:txBody>
      </p:sp>
      <p:sp>
        <p:nvSpPr>
          <p:cNvPr id="4" name="Freeform 4"/>
          <p:cNvSpPr>
            <a:spLocks/>
          </p:cNvSpPr>
          <p:nvPr/>
        </p:nvSpPr>
        <p:spPr bwMode="auto">
          <a:xfrm>
            <a:off x="1318642" y="3084140"/>
            <a:ext cx="7015162" cy="1627188"/>
          </a:xfrm>
          <a:custGeom>
            <a:avLst/>
            <a:gdLst>
              <a:gd name="T0" fmla="*/ 0 w 4131"/>
              <a:gd name="T1" fmla="*/ 1088 h 1088"/>
              <a:gd name="T2" fmla="*/ 987 w 4131"/>
              <a:gd name="T3" fmla="*/ 0 h 1088"/>
              <a:gd name="T4" fmla="*/ 4131 w 4131"/>
              <a:gd name="T5" fmla="*/ 6 h 1088"/>
              <a:gd name="T6" fmla="*/ 3165 w 4131"/>
              <a:gd name="T7" fmla="*/ 1080 h 1088"/>
              <a:gd name="T8" fmla="*/ 0 w 4131"/>
              <a:gd name="T9" fmla="*/ 1088 h 1088"/>
            </a:gdLst>
            <a:ahLst/>
            <a:cxnLst>
              <a:cxn ang="0">
                <a:pos x="T0" y="T1"/>
              </a:cxn>
              <a:cxn ang="0">
                <a:pos x="T2" y="T3"/>
              </a:cxn>
              <a:cxn ang="0">
                <a:pos x="T4" y="T5"/>
              </a:cxn>
              <a:cxn ang="0">
                <a:pos x="T6" y="T7"/>
              </a:cxn>
              <a:cxn ang="0">
                <a:pos x="T8" y="T9"/>
              </a:cxn>
            </a:cxnLst>
            <a:rect l="0" t="0" r="r" b="b"/>
            <a:pathLst>
              <a:path w="4131" h="1088">
                <a:moveTo>
                  <a:pt x="0" y="1088"/>
                </a:moveTo>
                <a:lnTo>
                  <a:pt x="987" y="0"/>
                </a:lnTo>
                <a:lnTo>
                  <a:pt x="4131" y="6"/>
                </a:lnTo>
                <a:lnTo>
                  <a:pt x="3165" y="1080"/>
                </a:lnTo>
                <a:lnTo>
                  <a:pt x="0" y="1088"/>
                </a:lnTo>
                <a:close/>
              </a:path>
            </a:pathLst>
          </a:custGeom>
          <a:solidFill>
            <a:srgbClr val="FF66FF"/>
          </a:solidFill>
          <a:ln>
            <a:noFill/>
          </a:ln>
          <a:effectLst/>
        </p:spPr>
        <p:txBody>
          <a:bodyPr/>
          <a:lstStyle/>
          <a:p>
            <a:endParaRPr lang="zh-CN" altLang="en-US" sz="2000" b="1">
              <a:solidFill>
                <a:srgbClr val="000099"/>
              </a:solidFill>
              <a:latin typeface="+mn-lt"/>
              <a:ea typeface="黑体" pitchFamily="2" charset="-122"/>
            </a:endParaRPr>
          </a:p>
        </p:txBody>
      </p:sp>
      <p:sp>
        <p:nvSpPr>
          <p:cNvPr id="5" name="Line 5"/>
          <p:cNvSpPr>
            <a:spLocks noChangeShapeType="1"/>
          </p:cNvSpPr>
          <p:nvPr/>
        </p:nvSpPr>
        <p:spPr bwMode="auto">
          <a:xfrm>
            <a:off x="1044004" y="4711328"/>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6" name="Line 6"/>
          <p:cNvSpPr>
            <a:spLocks noChangeShapeType="1"/>
          </p:cNvSpPr>
          <p:nvPr/>
        </p:nvSpPr>
        <p:spPr bwMode="auto">
          <a:xfrm>
            <a:off x="1044004" y="3084140"/>
            <a:ext cx="819785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7" name="Text Box 7"/>
          <p:cNvSpPr txBox="1">
            <a:spLocks noChangeArrowheads="1"/>
          </p:cNvSpPr>
          <p:nvPr/>
        </p:nvSpPr>
        <p:spPr bwMode="auto">
          <a:xfrm>
            <a:off x="682054" y="2806328"/>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latin typeface="+mn-lt"/>
                <a:ea typeface="黑体" pitchFamily="2" charset="-122"/>
              </a:rPr>
              <a:t>B</a:t>
            </a:r>
          </a:p>
        </p:txBody>
      </p:sp>
      <p:sp>
        <p:nvSpPr>
          <p:cNvPr id="8" name="Line 8"/>
          <p:cNvSpPr>
            <a:spLocks noChangeShapeType="1"/>
          </p:cNvSpPr>
          <p:nvPr/>
        </p:nvSpPr>
        <p:spPr bwMode="auto">
          <a:xfrm flipV="1">
            <a:off x="1307529"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9" name="Line 9"/>
          <p:cNvSpPr>
            <a:spLocks noChangeShapeType="1"/>
          </p:cNvSpPr>
          <p:nvPr/>
        </p:nvSpPr>
        <p:spPr bwMode="auto">
          <a:xfrm flipV="1">
            <a:off x="1694879"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0" name="Text Box 10"/>
          <p:cNvSpPr txBox="1">
            <a:spLocks noChangeArrowheads="1"/>
          </p:cNvSpPr>
          <p:nvPr/>
        </p:nvSpPr>
        <p:spPr bwMode="auto">
          <a:xfrm rot="18918223">
            <a:off x="1229171" y="3710737"/>
            <a:ext cx="906017"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latin typeface="+mn-lt"/>
                <a:ea typeface="黑体" pitchFamily="2" charset="-122"/>
              </a:rPr>
              <a:t>分组</a:t>
            </a:r>
          </a:p>
        </p:txBody>
      </p:sp>
      <p:sp>
        <p:nvSpPr>
          <p:cNvPr id="11" name="Text Box 11"/>
          <p:cNvSpPr txBox="1">
            <a:spLocks noChangeArrowheads="1"/>
          </p:cNvSpPr>
          <p:nvPr/>
        </p:nvSpPr>
        <p:spPr bwMode="auto">
          <a:xfrm>
            <a:off x="9221217" y="2780928"/>
            <a:ext cx="30489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a:solidFill>
                  <a:srgbClr val="000099"/>
                </a:solidFill>
                <a:latin typeface="+mn-lt"/>
                <a:ea typeface="黑体" pitchFamily="2" charset="-122"/>
              </a:rPr>
              <a:t>t</a:t>
            </a:r>
          </a:p>
        </p:txBody>
      </p:sp>
      <p:sp>
        <p:nvSpPr>
          <p:cNvPr id="12" name="Text Box 12"/>
          <p:cNvSpPr txBox="1">
            <a:spLocks noChangeArrowheads="1"/>
          </p:cNvSpPr>
          <p:nvPr/>
        </p:nvSpPr>
        <p:spPr bwMode="auto">
          <a:xfrm>
            <a:off x="9221217" y="4366840"/>
            <a:ext cx="30489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a:solidFill>
                  <a:srgbClr val="000099"/>
                </a:solidFill>
                <a:latin typeface="+mn-lt"/>
                <a:ea typeface="黑体" pitchFamily="2" charset="-122"/>
              </a:rPr>
              <a:t>t</a:t>
            </a:r>
          </a:p>
        </p:txBody>
      </p:sp>
      <p:sp>
        <p:nvSpPr>
          <p:cNvPr id="13" name="Text Box 13"/>
          <p:cNvSpPr txBox="1">
            <a:spLocks noChangeArrowheads="1"/>
          </p:cNvSpPr>
          <p:nvPr/>
        </p:nvSpPr>
        <p:spPr bwMode="auto">
          <a:xfrm>
            <a:off x="667767" y="4420815"/>
            <a:ext cx="4443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a:solidFill>
                  <a:srgbClr val="000099"/>
                </a:solidFill>
                <a:latin typeface="+mn-lt"/>
                <a:ea typeface="黑体" pitchFamily="2" charset="-122"/>
              </a:rPr>
              <a:t>A</a:t>
            </a:r>
          </a:p>
        </p:txBody>
      </p:sp>
      <p:sp>
        <p:nvSpPr>
          <p:cNvPr id="14" name="Line 14"/>
          <p:cNvSpPr>
            <a:spLocks noChangeShapeType="1"/>
          </p:cNvSpPr>
          <p:nvPr/>
        </p:nvSpPr>
        <p:spPr bwMode="auto">
          <a:xfrm rot="15894661">
            <a:off x="2034604" y="3347666"/>
            <a:ext cx="350837" cy="461962"/>
          </a:xfrm>
          <a:prstGeom prst="line">
            <a:avLst/>
          </a:prstGeom>
          <a:noFill/>
          <a:ln w="57150">
            <a:solidFill>
              <a:srgbClr val="FF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5" name="Line 15"/>
          <p:cNvSpPr>
            <a:spLocks noChangeShapeType="1"/>
          </p:cNvSpPr>
          <p:nvPr/>
        </p:nvSpPr>
        <p:spPr bwMode="auto">
          <a:xfrm flipV="1">
            <a:off x="2077467" y="3088903"/>
            <a:ext cx="1693862" cy="1627187"/>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6" name="Line 16"/>
          <p:cNvSpPr>
            <a:spLocks noChangeShapeType="1"/>
          </p:cNvSpPr>
          <p:nvPr/>
        </p:nvSpPr>
        <p:spPr bwMode="auto">
          <a:xfrm flipV="1">
            <a:off x="5544567" y="3088903"/>
            <a:ext cx="1693862" cy="16271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7" name="Line 17"/>
          <p:cNvSpPr>
            <a:spLocks noChangeShapeType="1"/>
          </p:cNvSpPr>
          <p:nvPr/>
        </p:nvSpPr>
        <p:spPr bwMode="auto">
          <a:xfrm flipH="1" flipV="1">
            <a:off x="3388742"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18" name="Text Box 18"/>
          <p:cNvSpPr txBox="1">
            <a:spLocks noChangeArrowheads="1"/>
          </p:cNvSpPr>
          <p:nvPr/>
        </p:nvSpPr>
        <p:spPr bwMode="auto">
          <a:xfrm rot="2268438">
            <a:off x="3314073" y="3494044"/>
            <a:ext cx="963725"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ACK</a:t>
            </a:r>
          </a:p>
        </p:txBody>
      </p:sp>
      <p:sp>
        <p:nvSpPr>
          <p:cNvPr id="19" name="Line 19"/>
          <p:cNvSpPr>
            <a:spLocks noChangeShapeType="1"/>
          </p:cNvSpPr>
          <p:nvPr/>
        </p:nvSpPr>
        <p:spPr bwMode="auto">
          <a:xfrm>
            <a:off x="4088829" y="3981078"/>
            <a:ext cx="292100" cy="279400"/>
          </a:xfrm>
          <a:prstGeom prst="line">
            <a:avLst/>
          </a:prstGeom>
          <a:noFill/>
          <a:ln w="38100">
            <a:solidFill>
              <a:srgbClr val="FF0000"/>
            </a:solidFill>
            <a:round/>
            <a:headEnd type="none" w="sm" len="me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0" name="Line 20"/>
          <p:cNvSpPr>
            <a:spLocks noChangeShapeType="1"/>
          </p:cNvSpPr>
          <p:nvPr/>
        </p:nvSpPr>
        <p:spPr bwMode="auto">
          <a:xfrm flipV="1">
            <a:off x="2461642"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1" name="Line 21"/>
          <p:cNvSpPr>
            <a:spLocks noChangeShapeType="1"/>
          </p:cNvSpPr>
          <p:nvPr/>
        </p:nvSpPr>
        <p:spPr bwMode="auto">
          <a:xfrm flipV="1">
            <a:off x="2847404"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2" name="Line 22"/>
          <p:cNvSpPr>
            <a:spLocks noChangeShapeType="1"/>
          </p:cNvSpPr>
          <p:nvPr/>
        </p:nvSpPr>
        <p:spPr bwMode="auto">
          <a:xfrm flipV="1">
            <a:off x="3250629" y="310319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3" name="Line 23"/>
          <p:cNvSpPr>
            <a:spLocks noChangeShapeType="1"/>
          </p:cNvSpPr>
          <p:nvPr/>
        </p:nvSpPr>
        <p:spPr bwMode="auto">
          <a:xfrm flipV="1">
            <a:off x="3620517"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4" name="Line 24"/>
          <p:cNvSpPr>
            <a:spLocks noChangeShapeType="1"/>
          </p:cNvSpPr>
          <p:nvPr/>
        </p:nvSpPr>
        <p:spPr bwMode="auto">
          <a:xfrm flipV="1">
            <a:off x="4395217"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5" name="Line 25"/>
          <p:cNvSpPr>
            <a:spLocks noChangeShapeType="1"/>
          </p:cNvSpPr>
          <p:nvPr/>
        </p:nvSpPr>
        <p:spPr bwMode="auto">
          <a:xfrm flipV="1">
            <a:off x="478415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6" name="Line 26"/>
          <p:cNvSpPr>
            <a:spLocks noChangeShapeType="1"/>
          </p:cNvSpPr>
          <p:nvPr/>
        </p:nvSpPr>
        <p:spPr bwMode="auto">
          <a:xfrm flipV="1">
            <a:off x="5169917" y="3084140"/>
            <a:ext cx="1693862"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7" name="Line 27"/>
          <p:cNvSpPr>
            <a:spLocks noChangeShapeType="1"/>
          </p:cNvSpPr>
          <p:nvPr/>
        </p:nvSpPr>
        <p:spPr bwMode="auto">
          <a:xfrm flipV="1">
            <a:off x="555885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8" name="Line 28"/>
          <p:cNvSpPr>
            <a:spLocks noChangeShapeType="1"/>
          </p:cNvSpPr>
          <p:nvPr/>
        </p:nvSpPr>
        <p:spPr bwMode="auto">
          <a:xfrm flipV="1">
            <a:off x="4003104" y="3084140"/>
            <a:ext cx="1695450"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29" name="Line 29"/>
          <p:cNvSpPr>
            <a:spLocks noChangeShapeType="1"/>
          </p:cNvSpPr>
          <p:nvPr/>
        </p:nvSpPr>
        <p:spPr bwMode="auto">
          <a:xfrm flipV="1">
            <a:off x="5928742" y="3084140"/>
            <a:ext cx="1693862"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0" name="Line 30"/>
          <p:cNvSpPr>
            <a:spLocks noChangeShapeType="1"/>
          </p:cNvSpPr>
          <p:nvPr/>
        </p:nvSpPr>
        <p:spPr bwMode="auto">
          <a:xfrm flipV="1">
            <a:off x="6301804" y="3084140"/>
            <a:ext cx="1692275"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1" name="Line 31"/>
          <p:cNvSpPr>
            <a:spLocks noChangeShapeType="1"/>
          </p:cNvSpPr>
          <p:nvPr/>
        </p:nvSpPr>
        <p:spPr bwMode="auto">
          <a:xfrm flipV="1">
            <a:off x="6673279" y="3084140"/>
            <a:ext cx="1693863" cy="162718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2" name="Line 32"/>
          <p:cNvSpPr>
            <a:spLocks noChangeShapeType="1"/>
          </p:cNvSpPr>
          <p:nvPr/>
        </p:nvSpPr>
        <p:spPr bwMode="auto">
          <a:xfrm flipH="1" flipV="1">
            <a:off x="3772917"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3" name="Line 33"/>
          <p:cNvSpPr>
            <a:spLocks noChangeShapeType="1"/>
          </p:cNvSpPr>
          <p:nvPr/>
        </p:nvSpPr>
        <p:spPr bwMode="auto">
          <a:xfrm flipH="1" flipV="1">
            <a:off x="4155504" y="3088903"/>
            <a:ext cx="1693863"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4" name="Line 34"/>
          <p:cNvSpPr>
            <a:spLocks noChangeShapeType="1"/>
          </p:cNvSpPr>
          <p:nvPr/>
        </p:nvSpPr>
        <p:spPr bwMode="auto">
          <a:xfrm flipH="1" flipV="1">
            <a:off x="4541267"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5" name="Line 35"/>
          <p:cNvSpPr>
            <a:spLocks noChangeShapeType="1"/>
          </p:cNvSpPr>
          <p:nvPr/>
        </p:nvSpPr>
        <p:spPr bwMode="auto">
          <a:xfrm flipH="1" flipV="1">
            <a:off x="4925442"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6" name="Line 36"/>
          <p:cNvSpPr>
            <a:spLocks noChangeShapeType="1"/>
          </p:cNvSpPr>
          <p:nvPr/>
        </p:nvSpPr>
        <p:spPr bwMode="auto">
          <a:xfrm flipH="1" flipV="1">
            <a:off x="5308029" y="3088903"/>
            <a:ext cx="1693863"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7" name="Line 37"/>
          <p:cNvSpPr>
            <a:spLocks noChangeShapeType="1"/>
          </p:cNvSpPr>
          <p:nvPr/>
        </p:nvSpPr>
        <p:spPr bwMode="auto">
          <a:xfrm flipH="1" flipV="1">
            <a:off x="5692204"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8" name="Line 38"/>
          <p:cNvSpPr>
            <a:spLocks noChangeShapeType="1"/>
          </p:cNvSpPr>
          <p:nvPr/>
        </p:nvSpPr>
        <p:spPr bwMode="auto">
          <a:xfrm flipH="1" flipV="1">
            <a:off x="6076379"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39" name="Line 39"/>
          <p:cNvSpPr>
            <a:spLocks noChangeShapeType="1"/>
          </p:cNvSpPr>
          <p:nvPr/>
        </p:nvSpPr>
        <p:spPr bwMode="auto">
          <a:xfrm flipH="1" flipV="1">
            <a:off x="6458967" y="3088903"/>
            <a:ext cx="1695450"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0" name="Line 40"/>
          <p:cNvSpPr>
            <a:spLocks noChangeShapeType="1"/>
          </p:cNvSpPr>
          <p:nvPr/>
        </p:nvSpPr>
        <p:spPr bwMode="auto">
          <a:xfrm flipH="1" flipV="1">
            <a:off x="6843142" y="3088903"/>
            <a:ext cx="1692275"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1" name="Line 41"/>
          <p:cNvSpPr>
            <a:spLocks noChangeShapeType="1"/>
          </p:cNvSpPr>
          <p:nvPr/>
        </p:nvSpPr>
        <p:spPr bwMode="auto">
          <a:xfrm flipH="1" flipV="1">
            <a:off x="7227317" y="3088903"/>
            <a:ext cx="1693862" cy="1627187"/>
          </a:xfrm>
          <a:prstGeom prst="line">
            <a:avLst/>
          </a:prstGeom>
          <a:noFill/>
          <a:ln w="38100">
            <a:solidFill>
              <a:srgbClr val="0000CC"/>
            </a:solidFill>
            <a:round/>
            <a:headEnd type="triangle" w="med"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sp>
        <p:nvSpPr>
          <p:cNvPr id="42" name="矩形 41"/>
          <p:cNvSpPr/>
          <p:nvPr/>
        </p:nvSpPr>
        <p:spPr>
          <a:xfrm>
            <a:off x="1424608" y="1487686"/>
            <a:ext cx="7560840" cy="1077218"/>
          </a:xfrm>
          <a:prstGeom prst="rect">
            <a:avLst/>
          </a:prstGeom>
          <a:solidFill>
            <a:srgbClr val="FFFF66"/>
          </a:solidFill>
          <a:ln>
            <a:solidFill>
              <a:schemeClr val="tx1"/>
            </a:solidFill>
          </a:ln>
        </p:spPr>
        <p:txBody>
          <a:bodyPr wrap="square">
            <a:spAutoFit/>
          </a:bodyPr>
          <a:lstStyle/>
          <a:p>
            <a:r>
              <a:rPr lang="zh-CN" altLang="en-US" sz="3200" b="1" dirty="0">
                <a:latin typeface="+mn-lt"/>
                <a:ea typeface="黑体" pitchFamily="2" charset="-122"/>
              </a:rPr>
              <a:t>由于信道上一直有数据不间断地传送，这种传输方式可获得很高的信道利用率。 </a:t>
            </a:r>
          </a:p>
        </p:txBody>
      </p:sp>
      <p:sp>
        <p:nvSpPr>
          <p:cNvPr id="43" name="矩形 42"/>
          <p:cNvSpPr/>
          <p:nvPr/>
        </p:nvSpPr>
        <p:spPr>
          <a:xfrm>
            <a:off x="1964391" y="4944035"/>
            <a:ext cx="6564028" cy="461665"/>
          </a:xfrm>
          <a:prstGeom prst="rect">
            <a:avLst/>
          </a:prstGeom>
        </p:spPr>
        <p:txBody>
          <a:bodyPr wrap="square">
            <a:spAutoFit/>
          </a:bodyPr>
          <a:lstStyle/>
          <a:p>
            <a:pPr algn="ctr"/>
            <a:r>
              <a:rPr lang="zh-CN" altLang="zh-CN" sz="2400" b="1" dirty="0" smtClean="0">
                <a:latin typeface="+mn-lt"/>
                <a:ea typeface="黑体" pitchFamily="2" charset="-122"/>
              </a:rPr>
              <a:t>流水线</a:t>
            </a:r>
            <a:r>
              <a:rPr lang="zh-CN" altLang="zh-CN" sz="2400" b="1" dirty="0">
                <a:latin typeface="+mn-lt"/>
                <a:ea typeface="黑体" pitchFamily="2" charset="-122"/>
              </a:rPr>
              <a:t>传输可提高信道利用率</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6539344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smtClean="0"/>
              <a:t>连续</a:t>
            </a:r>
            <a:r>
              <a:rPr lang="en-US" altLang="zh-CN" dirty="0" smtClean="0"/>
              <a:t> ARQ </a:t>
            </a:r>
            <a:r>
              <a:rPr lang="zh-CN" altLang="zh-CN" dirty="0" smtClean="0"/>
              <a:t>协议</a:t>
            </a:r>
            <a:endParaRPr lang="zh-CN" altLang="en-US" dirty="0"/>
          </a:p>
        </p:txBody>
      </p:sp>
      <p:sp>
        <p:nvSpPr>
          <p:cNvPr id="3" name="内容占位符 2"/>
          <p:cNvSpPr>
            <a:spLocks noGrp="1"/>
          </p:cNvSpPr>
          <p:nvPr>
            <p:ph idx="1"/>
          </p:nvPr>
        </p:nvSpPr>
        <p:spPr/>
        <p:txBody>
          <a:bodyPr/>
          <a:lstStyle/>
          <a:p>
            <a:r>
              <a:rPr lang="zh-CN" altLang="zh-CN" dirty="0"/>
              <a:t>滑动窗口协议比较复杂，</a:t>
            </a:r>
            <a:r>
              <a:rPr lang="zh-CN" altLang="zh-CN" dirty="0" smtClean="0"/>
              <a:t>是</a:t>
            </a:r>
            <a:r>
              <a:rPr lang="en-US" altLang="zh-CN" dirty="0" smtClean="0"/>
              <a:t> TCP </a:t>
            </a:r>
            <a:r>
              <a:rPr lang="zh-CN" altLang="zh-CN" dirty="0" smtClean="0"/>
              <a:t>协议</a:t>
            </a:r>
            <a:r>
              <a:rPr lang="zh-CN" altLang="zh-CN" dirty="0"/>
              <a:t>的精髓所在</a:t>
            </a:r>
            <a:r>
              <a:rPr lang="zh-CN" altLang="zh-CN" dirty="0" smtClean="0"/>
              <a:t>。</a:t>
            </a:r>
            <a:endParaRPr lang="en-US" altLang="zh-CN" dirty="0" smtClean="0"/>
          </a:p>
          <a:p>
            <a:r>
              <a:rPr lang="zh-CN" altLang="zh-CN" dirty="0"/>
              <a:t>发送方维持的</a:t>
            </a:r>
            <a:r>
              <a:rPr lang="zh-CN" altLang="zh-CN" dirty="0">
                <a:solidFill>
                  <a:srgbClr val="FF0000"/>
                </a:solidFill>
              </a:rPr>
              <a:t>发送窗口，</a:t>
            </a:r>
            <a:r>
              <a:rPr lang="zh-CN" altLang="zh-CN" dirty="0"/>
              <a:t>它的意义是：</a:t>
            </a:r>
            <a:r>
              <a:rPr lang="zh-CN" altLang="zh-CN" dirty="0">
                <a:solidFill>
                  <a:srgbClr val="0000FF"/>
                </a:solidFill>
              </a:rPr>
              <a:t>位于发送窗口内</a:t>
            </a:r>
            <a:r>
              <a:rPr lang="zh-CN" altLang="zh-CN" dirty="0" smtClean="0">
                <a:solidFill>
                  <a:srgbClr val="0000FF"/>
                </a:solidFill>
              </a:rPr>
              <a:t>的分组</a:t>
            </a:r>
            <a:r>
              <a:rPr lang="zh-CN" altLang="zh-CN" dirty="0">
                <a:solidFill>
                  <a:srgbClr val="0000FF"/>
                </a:solidFill>
              </a:rPr>
              <a:t>都可连续发送出去，而不需要等待对方的确认。</a:t>
            </a:r>
            <a:r>
              <a:rPr lang="zh-CN" altLang="zh-CN" dirty="0"/>
              <a:t>这样，信道利用率就提高了</a:t>
            </a:r>
            <a:r>
              <a:rPr lang="zh-CN" altLang="zh-CN" dirty="0" smtClean="0"/>
              <a:t>。</a:t>
            </a:r>
            <a:endParaRPr lang="en-US" altLang="zh-CN" dirty="0" smtClean="0"/>
          </a:p>
          <a:p>
            <a:r>
              <a:rPr lang="zh-CN" altLang="zh-CN" dirty="0" smtClean="0"/>
              <a:t>连续</a:t>
            </a:r>
            <a:r>
              <a:rPr lang="en-US" altLang="zh-CN" dirty="0" smtClean="0"/>
              <a:t> ARQ </a:t>
            </a:r>
            <a:r>
              <a:rPr lang="zh-CN" altLang="zh-CN" dirty="0" smtClean="0"/>
              <a:t>协议</a:t>
            </a:r>
            <a:r>
              <a:rPr lang="zh-CN" altLang="zh-CN" dirty="0"/>
              <a:t>规定，</a:t>
            </a:r>
            <a:r>
              <a:rPr lang="zh-CN" altLang="zh-CN" dirty="0">
                <a:solidFill>
                  <a:srgbClr val="FF0000"/>
                </a:solidFill>
              </a:rPr>
              <a:t>发送方每收到一个确认，就把发送窗口向前滑动一个分组的位置。</a:t>
            </a:r>
            <a:endParaRPr lang="zh-CN" altLang="en-US" dirty="0">
              <a:solidFill>
                <a:srgbClr val="FF0000"/>
              </a:solidFill>
            </a:endParaRPr>
          </a:p>
        </p:txBody>
      </p:sp>
    </p:spTree>
    <p:extLst>
      <p:ext uri="{BB962C8B-B14F-4D97-AF65-F5344CB8AC3E}">
        <p14:creationId xmlns:p14="http://schemas.microsoft.com/office/powerpoint/2010/main" xmlns="" val="23583662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zh-CN" dirty="0"/>
              <a:t>连续</a:t>
            </a:r>
            <a:r>
              <a:rPr lang="en-US" altLang="zh-CN" dirty="0"/>
              <a:t>ARQ</a:t>
            </a:r>
            <a:r>
              <a:rPr lang="zh-CN" altLang="zh-CN" dirty="0"/>
              <a:t>协议</a:t>
            </a:r>
            <a:endParaRPr lang="zh-CN" altLang="en-US" dirty="0"/>
          </a:p>
        </p:txBody>
      </p:sp>
      <p:grpSp>
        <p:nvGrpSpPr>
          <p:cNvPr id="120" name="组合 119"/>
          <p:cNvGrpSpPr/>
          <p:nvPr/>
        </p:nvGrpSpPr>
        <p:grpSpPr>
          <a:xfrm>
            <a:off x="930027" y="1340768"/>
            <a:ext cx="8199437" cy="2016224"/>
            <a:chOff x="930027" y="1412776"/>
            <a:chExt cx="8199437" cy="2016224"/>
          </a:xfrm>
        </p:grpSpPr>
        <p:sp>
          <p:nvSpPr>
            <p:cNvPr id="62" name="Rectangle 29"/>
            <p:cNvSpPr>
              <a:spLocks noChangeArrowheads="1"/>
            </p:cNvSpPr>
            <p:nvPr/>
          </p:nvSpPr>
          <p:spPr bwMode="auto">
            <a:xfrm>
              <a:off x="930027" y="1933476"/>
              <a:ext cx="3413125" cy="911225"/>
            </a:xfrm>
            <a:prstGeom prst="rect">
              <a:avLst/>
            </a:prstGeom>
            <a:solidFill>
              <a:srgbClr val="66FF66"/>
            </a:solidFill>
            <a:ln w="28575">
              <a:solidFill>
                <a:srgbClr val="000066"/>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63" name="Rectangle 17"/>
            <p:cNvSpPr>
              <a:spLocks noChangeArrowheads="1"/>
            </p:cNvSpPr>
            <p:nvPr/>
          </p:nvSpPr>
          <p:spPr bwMode="auto">
            <a:xfrm>
              <a:off x="930027" y="2136676"/>
              <a:ext cx="8189912"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64" name="Rectangle 5"/>
            <p:cNvSpPr>
              <a:spLocks noChangeArrowheads="1"/>
            </p:cNvSpPr>
            <p:nvPr/>
          </p:nvSpPr>
          <p:spPr bwMode="auto">
            <a:xfrm>
              <a:off x="930027" y="2136676"/>
              <a:ext cx="682625"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a:t>
              </a:r>
            </a:p>
          </p:txBody>
        </p:sp>
        <p:sp>
          <p:nvSpPr>
            <p:cNvPr id="65" name="Rectangle 6"/>
            <p:cNvSpPr>
              <a:spLocks noChangeArrowheads="1"/>
            </p:cNvSpPr>
            <p:nvPr/>
          </p:nvSpPr>
          <p:spPr bwMode="auto">
            <a:xfrm>
              <a:off x="1612652" y="2136676"/>
              <a:ext cx="682625"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2</a:t>
              </a:r>
            </a:p>
          </p:txBody>
        </p:sp>
        <p:sp>
          <p:nvSpPr>
            <p:cNvPr id="66" name="Rectangle 7"/>
            <p:cNvSpPr>
              <a:spLocks noChangeArrowheads="1"/>
            </p:cNvSpPr>
            <p:nvPr/>
          </p:nvSpPr>
          <p:spPr bwMode="auto">
            <a:xfrm>
              <a:off x="2296864" y="2136676"/>
              <a:ext cx="682625"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3</a:t>
              </a:r>
            </a:p>
          </p:txBody>
        </p:sp>
        <p:sp>
          <p:nvSpPr>
            <p:cNvPr id="67" name="Rectangle 8"/>
            <p:cNvSpPr>
              <a:spLocks noChangeArrowheads="1"/>
            </p:cNvSpPr>
            <p:nvPr/>
          </p:nvSpPr>
          <p:spPr bwMode="auto">
            <a:xfrm>
              <a:off x="2979489" y="2136676"/>
              <a:ext cx="681038"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4</a:t>
              </a:r>
            </a:p>
          </p:txBody>
        </p:sp>
        <p:sp>
          <p:nvSpPr>
            <p:cNvPr id="68" name="Rectangle 9"/>
            <p:cNvSpPr>
              <a:spLocks noChangeArrowheads="1"/>
            </p:cNvSpPr>
            <p:nvPr/>
          </p:nvSpPr>
          <p:spPr bwMode="auto">
            <a:xfrm>
              <a:off x="3663702" y="2136676"/>
              <a:ext cx="681037"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5</a:t>
              </a:r>
            </a:p>
          </p:txBody>
        </p:sp>
        <p:sp>
          <p:nvSpPr>
            <p:cNvPr id="69" name="Rectangle 10"/>
            <p:cNvSpPr>
              <a:spLocks noChangeArrowheads="1"/>
            </p:cNvSpPr>
            <p:nvPr/>
          </p:nvSpPr>
          <p:spPr bwMode="auto">
            <a:xfrm>
              <a:off x="4347914" y="2136676"/>
              <a:ext cx="682625"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6</a:t>
              </a:r>
            </a:p>
          </p:txBody>
        </p:sp>
        <p:sp>
          <p:nvSpPr>
            <p:cNvPr id="70" name="Rectangle 11"/>
            <p:cNvSpPr>
              <a:spLocks noChangeArrowheads="1"/>
            </p:cNvSpPr>
            <p:nvPr/>
          </p:nvSpPr>
          <p:spPr bwMode="auto">
            <a:xfrm>
              <a:off x="5030539" y="2136676"/>
              <a:ext cx="681038"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7</a:t>
              </a:r>
            </a:p>
          </p:txBody>
        </p:sp>
        <p:sp>
          <p:nvSpPr>
            <p:cNvPr id="71" name="Rectangle 12"/>
            <p:cNvSpPr>
              <a:spLocks noChangeArrowheads="1"/>
            </p:cNvSpPr>
            <p:nvPr/>
          </p:nvSpPr>
          <p:spPr bwMode="auto">
            <a:xfrm>
              <a:off x="5714752" y="2136676"/>
              <a:ext cx="681037"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8</a:t>
              </a:r>
            </a:p>
          </p:txBody>
        </p:sp>
        <p:sp>
          <p:nvSpPr>
            <p:cNvPr id="72" name="Rectangle 13"/>
            <p:cNvSpPr>
              <a:spLocks noChangeArrowheads="1"/>
            </p:cNvSpPr>
            <p:nvPr/>
          </p:nvSpPr>
          <p:spPr bwMode="auto">
            <a:xfrm>
              <a:off x="6395789" y="2136676"/>
              <a:ext cx="682625"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9</a:t>
              </a:r>
            </a:p>
          </p:txBody>
        </p:sp>
        <p:sp>
          <p:nvSpPr>
            <p:cNvPr id="73" name="Rectangle 14"/>
            <p:cNvSpPr>
              <a:spLocks noChangeArrowheads="1"/>
            </p:cNvSpPr>
            <p:nvPr/>
          </p:nvSpPr>
          <p:spPr bwMode="auto">
            <a:xfrm>
              <a:off x="7081589" y="2136676"/>
              <a:ext cx="681038"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10</a:t>
              </a:r>
            </a:p>
          </p:txBody>
        </p:sp>
        <p:sp>
          <p:nvSpPr>
            <p:cNvPr id="74" name="Rectangle 15"/>
            <p:cNvSpPr>
              <a:spLocks noChangeArrowheads="1"/>
            </p:cNvSpPr>
            <p:nvPr/>
          </p:nvSpPr>
          <p:spPr bwMode="auto">
            <a:xfrm>
              <a:off x="7765802" y="2136676"/>
              <a:ext cx="681037"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11</a:t>
              </a:r>
            </a:p>
          </p:txBody>
        </p:sp>
        <p:sp>
          <p:nvSpPr>
            <p:cNvPr id="75" name="Rectangle 16"/>
            <p:cNvSpPr>
              <a:spLocks noChangeArrowheads="1"/>
            </p:cNvSpPr>
            <p:nvPr/>
          </p:nvSpPr>
          <p:spPr bwMode="auto">
            <a:xfrm>
              <a:off x="8446839" y="2136676"/>
              <a:ext cx="682625" cy="5048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12</a:t>
              </a:r>
            </a:p>
          </p:txBody>
        </p:sp>
        <p:sp>
          <p:nvSpPr>
            <p:cNvPr id="76" name="Line 18"/>
            <p:cNvSpPr>
              <a:spLocks noChangeShapeType="1"/>
            </p:cNvSpPr>
            <p:nvPr/>
          </p:nvSpPr>
          <p:spPr bwMode="auto">
            <a:xfrm>
              <a:off x="16126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7" name="Line 19"/>
            <p:cNvSpPr>
              <a:spLocks noChangeShapeType="1"/>
            </p:cNvSpPr>
            <p:nvPr/>
          </p:nvSpPr>
          <p:spPr bwMode="auto">
            <a:xfrm>
              <a:off x="22952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8" name="Line 20"/>
            <p:cNvSpPr>
              <a:spLocks noChangeShapeType="1"/>
            </p:cNvSpPr>
            <p:nvPr/>
          </p:nvSpPr>
          <p:spPr bwMode="auto">
            <a:xfrm>
              <a:off x="297631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79" name="Line 21"/>
            <p:cNvSpPr>
              <a:spLocks noChangeShapeType="1"/>
            </p:cNvSpPr>
            <p:nvPr/>
          </p:nvSpPr>
          <p:spPr bwMode="auto">
            <a:xfrm>
              <a:off x="365893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0" name="Line 22"/>
            <p:cNvSpPr>
              <a:spLocks noChangeShapeType="1"/>
            </p:cNvSpPr>
            <p:nvPr/>
          </p:nvSpPr>
          <p:spPr bwMode="auto">
            <a:xfrm>
              <a:off x="433997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1" name="Line 23"/>
            <p:cNvSpPr>
              <a:spLocks noChangeShapeType="1"/>
            </p:cNvSpPr>
            <p:nvPr/>
          </p:nvSpPr>
          <p:spPr bwMode="auto">
            <a:xfrm>
              <a:off x="502260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2" name="Line 24"/>
            <p:cNvSpPr>
              <a:spLocks noChangeShapeType="1"/>
            </p:cNvSpPr>
            <p:nvPr/>
          </p:nvSpPr>
          <p:spPr bwMode="auto">
            <a:xfrm>
              <a:off x="57052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3" name="Line 25"/>
            <p:cNvSpPr>
              <a:spLocks noChangeShapeType="1"/>
            </p:cNvSpPr>
            <p:nvPr/>
          </p:nvSpPr>
          <p:spPr bwMode="auto">
            <a:xfrm>
              <a:off x="6386264"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4" name="Line 26"/>
            <p:cNvSpPr>
              <a:spLocks noChangeShapeType="1"/>
            </p:cNvSpPr>
            <p:nvPr/>
          </p:nvSpPr>
          <p:spPr bwMode="auto">
            <a:xfrm>
              <a:off x="7068889"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5" name="Line 27"/>
            <p:cNvSpPr>
              <a:spLocks noChangeShapeType="1"/>
            </p:cNvSpPr>
            <p:nvPr/>
          </p:nvSpPr>
          <p:spPr bwMode="auto">
            <a:xfrm>
              <a:off x="7749927"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6" name="Line 28"/>
            <p:cNvSpPr>
              <a:spLocks noChangeShapeType="1"/>
            </p:cNvSpPr>
            <p:nvPr/>
          </p:nvSpPr>
          <p:spPr bwMode="auto">
            <a:xfrm>
              <a:off x="8432552" y="2136676"/>
              <a:ext cx="0" cy="5048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87" name="Text Box 30"/>
            <p:cNvSpPr txBox="1">
              <a:spLocks noChangeArrowheads="1"/>
            </p:cNvSpPr>
            <p:nvPr/>
          </p:nvSpPr>
          <p:spPr bwMode="auto">
            <a:xfrm>
              <a:off x="2288927" y="2967335"/>
              <a:ext cx="585288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itchFamily="2" charset="-122"/>
                </a:rPr>
                <a:t>(a) </a:t>
              </a:r>
              <a:r>
                <a:rPr lang="zh-CN" altLang="en-US" sz="2400" b="1" dirty="0">
                  <a:latin typeface="+mn-lt"/>
                  <a:ea typeface="黑体" pitchFamily="2" charset="-122"/>
                </a:rPr>
                <a:t>发送方维持发送窗口（发送窗口是 </a:t>
              </a:r>
              <a:r>
                <a:rPr lang="en-US" altLang="zh-CN" sz="2400" b="1" dirty="0">
                  <a:latin typeface="+mn-lt"/>
                  <a:ea typeface="黑体" pitchFamily="2" charset="-122"/>
                </a:rPr>
                <a:t>5</a:t>
              </a:r>
              <a:r>
                <a:rPr lang="zh-CN" altLang="en-US" sz="2400" b="1" dirty="0">
                  <a:latin typeface="+mn-lt"/>
                  <a:ea typeface="黑体" pitchFamily="2" charset="-122"/>
                </a:rPr>
                <a:t>）</a:t>
              </a:r>
            </a:p>
          </p:txBody>
        </p:sp>
        <p:sp>
          <p:nvSpPr>
            <p:cNvPr id="88" name="Text Box 31"/>
            <p:cNvSpPr txBox="1">
              <a:spLocks noChangeArrowheads="1"/>
            </p:cNvSpPr>
            <p:nvPr/>
          </p:nvSpPr>
          <p:spPr bwMode="auto">
            <a:xfrm>
              <a:off x="1858714" y="1412776"/>
              <a:ext cx="16273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发送窗口</a:t>
              </a:r>
            </a:p>
          </p:txBody>
        </p:sp>
      </p:grpSp>
      <p:grpSp>
        <p:nvGrpSpPr>
          <p:cNvPr id="121" name="组合 120"/>
          <p:cNvGrpSpPr/>
          <p:nvPr/>
        </p:nvGrpSpPr>
        <p:grpSpPr>
          <a:xfrm>
            <a:off x="920502" y="3597178"/>
            <a:ext cx="8199437" cy="1920054"/>
            <a:chOff x="920502" y="3597178"/>
            <a:chExt cx="8199437" cy="1920054"/>
          </a:xfrm>
        </p:grpSpPr>
        <p:sp>
          <p:nvSpPr>
            <p:cNvPr id="90" name="Rectangle 60"/>
            <p:cNvSpPr>
              <a:spLocks noChangeArrowheads="1"/>
            </p:cNvSpPr>
            <p:nvPr/>
          </p:nvSpPr>
          <p:spPr bwMode="auto">
            <a:xfrm>
              <a:off x="1612652" y="4086128"/>
              <a:ext cx="3413125" cy="912813"/>
            </a:xfrm>
            <a:prstGeom prst="rect">
              <a:avLst/>
            </a:prstGeom>
            <a:solidFill>
              <a:srgbClr val="66FF66"/>
            </a:solidFill>
            <a:ln w="28575">
              <a:solidFill>
                <a:srgbClr val="000066"/>
              </a:solidFill>
              <a:miter lim="800000"/>
              <a:headEnd/>
              <a:tailEnd/>
            </a:ln>
            <a:effectLst/>
          </p:spPr>
          <p:txBody>
            <a:bodyPr wrap="none" anchor="ctr"/>
            <a:lstStyle/>
            <a:p>
              <a:endParaRPr lang="zh-CN" altLang="en-US" sz="2000" b="1">
                <a:solidFill>
                  <a:srgbClr val="000099"/>
                </a:solidFill>
                <a:latin typeface="+mn-lt"/>
                <a:ea typeface="黑体" pitchFamily="2" charset="-122"/>
              </a:endParaRPr>
            </a:p>
          </p:txBody>
        </p:sp>
        <p:sp>
          <p:nvSpPr>
            <p:cNvPr id="91" name="Rectangle 48"/>
            <p:cNvSpPr>
              <a:spLocks noChangeArrowheads="1"/>
            </p:cNvSpPr>
            <p:nvPr/>
          </p:nvSpPr>
          <p:spPr bwMode="auto">
            <a:xfrm>
              <a:off x="920502" y="4289329"/>
              <a:ext cx="8188325" cy="5064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92" name="Text Box 32"/>
            <p:cNvSpPr txBox="1">
              <a:spLocks noChangeArrowheads="1"/>
            </p:cNvSpPr>
            <p:nvPr/>
          </p:nvSpPr>
          <p:spPr bwMode="auto">
            <a:xfrm>
              <a:off x="2306389" y="5055567"/>
              <a:ext cx="530305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latin typeface="+mn-lt"/>
                  <a:ea typeface="黑体" pitchFamily="2" charset="-122"/>
                </a:rPr>
                <a:t>(b) </a:t>
              </a:r>
              <a:r>
                <a:rPr lang="zh-CN" altLang="en-US" sz="2400" b="1" dirty="0">
                  <a:latin typeface="+mn-lt"/>
                  <a:ea typeface="黑体" pitchFamily="2" charset="-122"/>
                </a:rPr>
                <a:t>收到一个确认后发送窗口向前滑动</a:t>
              </a:r>
            </a:p>
          </p:txBody>
        </p:sp>
        <p:sp>
          <p:nvSpPr>
            <p:cNvPr id="93" name="Line 33"/>
            <p:cNvSpPr>
              <a:spLocks noChangeShapeType="1"/>
            </p:cNvSpPr>
            <p:nvPr/>
          </p:nvSpPr>
          <p:spPr bwMode="auto">
            <a:xfrm>
              <a:off x="5097214" y="4173441"/>
              <a:ext cx="668337"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94" name="Text Box 34"/>
            <p:cNvSpPr txBox="1">
              <a:spLocks noChangeArrowheads="1"/>
            </p:cNvSpPr>
            <p:nvPr/>
          </p:nvSpPr>
          <p:spPr bwMode="auto">
            <a:xfrm>
              <a:off x="5744914" y="3813078"/>
              <a:ext cx="906462"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向前</a:t>
              </a:r>
            </a:p>
          </p:txBody>
        </p:sp>
        <p:sp>
          <p:nvSpPr>
            <p:cNvPr id="95" name="Rectangle 36"/>
            <p:cNvSpPr>
              <a:spLocks noChangeArrowheads="1"/>
            </p:cNvSpPr>
            <p:nvPr/>
          </p:nvSpPr>
          <p:spPr bwMode="auto">
            <a:xfrm>
              <a:off x="920502" y="4289329"/>
              <a:ext cx="682625"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a:t>
              </a:r>
            </a:p>
          </p:txBody>
        </p:sp>
        <p:sp>
          <p:nvSpPr>
            <p:cNvPr id="96" name="Rectangle 37"/>
            <p:cNvSpPr>
              <a:spLocks noChangeArrowheads="1"/>
            </p:cNvSpPr>
            <p:nvPr/>
          </p:nvSpPr>
          <p:spPr bwMode="auto">
            <a:xfrm>
              <a:off x="1603127" y="4289329"/>
              <a:ext cx="681037"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2</a:t>
              </a:r>
            </a:p>
          </p:txBody>
        </p:sp>
        <p:sp>
          <p:nvSpPr>
            <p:cNvPr id="97" name="Rectangle 38"/>
            <p:cNvSpPr>
              <a:spLocks noChangeArrowheads="1"/>
            </p:cNvSpPr>
            <p:nvPr/>
          </p:nvSpPr>
          <p:spPr bwMode="auto">
            <a:xfrm>
              <a:off x="2287339" y="4289329"/>
              <a:ext cx="681037"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3</a:t>
              </a:r>
            </a:p>
          </p:txBody>
        </p:sp>
        <p:sp>
          <p:nvSpPr>
            <p:cNvPr id="98" name="Rectangle 39"/>
            <p:cNvSpPr>
              <a:spLocks noChangeArrowheads="1"/>
            </p:cNvSpPr>
            <p:nvPr/>
          </p:nvSpPr>
          <p:spPr bwMode="auto">
            <a:xfrm>
              <a:off x="2968377" y="4289329"/>
              <a:ext cx="682625"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4</a:t>
              </a:r>
            </a:p>
          </p:txBody>
        </p:sp>
        <p:sp>
          <p:nvSpPr>
            <p:cNvPr id="99" name="Rectangle 40"/>
            <p:cNvSpPr>
              <a:spLocks noChangeArrowheads="1"/>
            </p:cNvSpPr>
            <p:nvPr/>
          </p:nvSpPr>
          <p:spPr bwMode="auto">
            <a:xfrm>
              <a:off x="3654177" y="4289329"/>
              <a:ext cx="681037"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5</a:t>
              </a:r>
            </a:p>
          </p:txBody>
        </p:sp>
        <p:sp>
          <p:nvSpPr>
            <p:cNvPr id="100" name="Rectangle 41"/>
            <p:cNvSpPr>
              <a:spLocks noChangeArrowheads="1"/>
            </p:cNvSpPr>
            <p:nvPr/>
          </p:nvSpPr>
          <p:spPr bwMode="auto">
            <a:xfrm>
              <a:off x="4338389" y="4289329"/>
              <a:ext cx="681037"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6</a:t>
              </a:r>
            </a:p>
          </p:txBody>
        </p:sp>
        <p:sp>
          <p:nvSpPr>
            <p:cNvPr id="101" name="Rectangle 42"/>
            <p:cNvSpPr>
              <a:spLocks noChangeArrowheads="1"/>
            </p:cNvSpPr>
            <p:nvPr/>
          </p:nvSpPr>
          <p:spPr bwMode="auto">
            <a:xfrm>
              <a:off x="5019427" y="4289329"/>
              <a:ext cx="682625"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7</a:t>
              </a:r>
            </a:p>
          </p:txBody>
        </p:sp>
        <p:sp>
          <p:nvSpPr>
            <p:cNvPr id="102" name="Rectangle 43"/>
            <p:cNvSpPr>
              <a:spLocks noChangeArrowheads="1"/>
            </p:cNvSpPr>
            <p:nvPr/>
          </p:nvSpPr>
          <p:spPr bwMode="auto">
            <a:xfrm>
              <a:off x="5705227" y="4289329"/>
              <a:ext cx="681037"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8</a:t>
              </a:r>
            </a:p>
          </p:txBody>
        </p:sp>
        <p:sp>
          <p:nvSpPr>
            <p:cNvPr id="103" name="Rectangle 44"/>
            <p:cNvSpPr>
              <a:spLocks noChangeArrowheads="1"/>
            </p:cNvSpPr>
            <p:nvPr/>
          </p:nvSpPr>
          <p:spPr bwMode="auto">
            <a:xfrm>
              <a:off x="6386264" y="4289329"/>
              <a:ext cx="682625"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9</a:t>
              </a:r>
            </a:p>
          </p:txBody>
        </p:sp>
        <p:sp>
          <p:nvSpPr>
            <p:cNvPr id="104" name="Rectangle 45"/>
            <p:cNvSpPr>
              <a:spLocks noChangeArrowheads="1"/>
            </p:cNvSpPr>
            <p:nvPr/>
          </p:nvSpPr>
          <p:spPr bwMode="auto">
            <a:xfrm>
              <a:off x="7070477" y="4289329"/>
              <a:ext cx="682625"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10</a:t>
              </a:r>
            </a:p>
          </p:txBody>
        </p:sp>
        <p:sp>
          <p:nvSpPr>
            <p:cNvPr id="105" name="Rectangle 46"/>
            <p:cNvSpPr>
              <a:spLocks noChangeArrowheads="1"/>
            </p:cNvSpPr>
            <p:nvPr/>
          </p:nvSpPr>
          <p:spPr bwMode="auto">
            <a:xfrm>
              <a:off x="7754689" y="4289329"/>
              <a:ext cx="682625"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11</a:t>
              </a:r>
            </a:p>
          </p:txBody>
        </p:sp>
        <p:sp>
          <p:nvSpPr>
            <p:cNvPr id="106" name="Rectangle 47"/>
            <p:cNvSpPr>
              <a:spLocks noChangeArrowheads="1"/>
            </p:cNvSpPr>
            <p:nvPr/>
          </p:nvSpPr>
          <p:spPr bwMode="auto">
            <a:xfrm>
              <a:off x="8437314" y="4289329"/>
              <a:ext cx="682625" cy="50641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800" b="1">
                  <a:solidFill>
                    <a:srgbClr val="000099"/>
                  </a:solidFill>
                  <a:latin typeface="+mn-lt"/>
                  <a:ea typeface="黑体" pitchFamily="2" charset="-122"/>
                </a:rPr>
                <a:t>12</a:t>
              </a:r>
            </a:p>
          </p:txBody>
        </p:sp>
        <p:sp>
          <p:nvSpPr>
            <p:cNvPr id="107" name="Line 49"/>
            <p:cNvSpPr>
              <a:spLocks noChangeShapeType="1"/>
            </p:cNvSpPr>
            <p:nvPr/>
          </p:nvSpPr>
          <p:spPr bwMode="auto">
            <a:xfrm>
              <a:off x="16031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08" name="Line 50"/>
            <p:cNvSpPr>
              <a:spLocks noChangeShapeType="1"/>
            </p:cNvSpPr>
            <p:nvPr/>
          </p:nvSpPr>
          <p:spPr bwMode="auto">
            <a:xfrm>
              <a:off x="228416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09" name="Line 51"/>
            <p:cNvSpPr>
              <a:spLocks noChangeShapeType="1"/>
            </p:cNvSpPr>
            <p:nvPr/>
          </p:nvSpPr>
          <p:spPr bwMode="auto">
            <a:xfrm>
              <a:off x="296678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0" name="Line 52"/>
            <p:cNvSpPr>
              <a:spLocks noChangeShapeType="1"/>
            </p:cNvSpPr>
            <p:nvPr/>
          </p:nvSpPr>
          <p:spPr bwMode="auto">
            <a:xfrm>
              <a:off x="36478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1" name="Line 53"/>
            <p:cNvSpPr>
              <a:spLocks noChangeShapeType="1"/>
            </p:cNvSpPr>
            <p:nvPr/>
          </p:nvSpPr>
          <p:spPr bwMode="auto">
            <a:xfrm>
              <a:off x="433045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2" name="Line 54"/>
            <p:cNvSpPr>
              <a:spLocks noChangeShapeType="1"/>
            </p:cNvSpPr>
            <p:nvPr/>
          </p:nvSpPr>
          <p:spPr bwMode="auto">
            <a:xfrm>
              <a:off x="50130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3" name="Line 55"/>
            <p:cNvSpPr>
              <a:spLocks noChangeShapeType="1"/>
            </p:cNvSpPr>
            <p:nvPr/>
          </p:nvSpPr>
          <p:spPr bwMode="auto">
            <a:xfrm>
              <a:off x="5694114"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4" name="Line 56"/>
            <p:cNvSpPr>
              <a:spLocks noChangeShapeType="1"/>
            </p:cNvSpPr>
            <p:nvPr/>
          </p:nvSpPr>
          <p:spPr bwMode="auto">
            <a:xfrm>
              <a:off x="6376739"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5" name="Line 57"/>
            <p:cNvSpPr>
              <a:spLocks noChangeShapeType="1"/>
            </p:cNvSpPr>
            <p:nvPr/>
          </p:nvSpPr>
          <p:spPr bwMode="auto">
            <a:xfrm>
              <a:off x="705777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6" name="Line 58"/>
            <p:cNvSpPr>
              <a:spLocks noChangeShapeType="1"/>
            </p:cNvSpPr>
            <p:nvPr/>
          </p:nvSpPr>
          <p:spPr bwMode="auto">
            <a:xfrm>
              <a:off x="7740402"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7" name="Line 59"/>
            <p:cNvSpPr>
              <a:spLocks noChangeShapeType="1"/>
            </p:cNvSpPr>
            <p:nvPr/>
          </p:nvSpPr>
          <p:spPr bwMode="auto">
            <a:xfrm>
              <a:off x="8423027" y="4289329"/>
              <a:ext cx="0" cy="5064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黑体" pitchFamily="2" charset="-122"/>
              </a:endParaRPr>
            </a:p>
          </p:txBody>
        </p:sp>
        <p:sp>
          <p:nvSpPr>
            <p:cNvPr id="118" name="Text Box 61"/>
            <p:cNvSpPr txBox="1">
              <a:spLocks noChangeArrowheads="1"/>
            </p:cNvSpPr>
            <p:nvPr/>
          </p:nvSpPr>
          <p:spPr bwMode="auto">
            <a:xfrm>
              <a:off x="2685802" y="3597178"/>
              <a:ext cx="1627187"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发送窗口</a:t>
              </a:r>
            </a:p>
          </p:txBody>
        </p:sp>
      </p:grpSp>
      <p:sp>
        <p:nvSpPr>
          <p:cNvPr id="119" name="矩形 118"/>
          <p:cNvSpPr/>
          <p:nvPr/>
        </p:nvSpPr>
        <p:spPr>
          <a:xfrm>
            <a:off x="2484852" y="5805264"/>
            <a:ext cx="5255550" cy="461665"/>
          </a:xfrm>
          <a:prstGeom prst="rect">
            <a:avLst/>
          </a:prstGeom>
        </p:spPr>
        <p:txBody>
          <a:bodyPr wrap="square">
            <a:spAutoFit/>
          </a:bodyPr>
          <a:lstStyle/>
          <a:p>
            <a:pPr algn="ctr"/>
            <a:r>
              <a:rPr lang="zh-CN" altLang="zh-CN" sz="2400" b="1" dirty="0" smtClean="0">
                <a:latin typeface="+mn-lt"/>
                <a:ea typeface="黑体" pitchFamily="2" charset="-122"/>
              </a:rPr>
              <a:t>连续</a:t>
            </a:r>
            <a:r>
              <a:rPr lang="en-US" altLang="zh-CN" sz="2400" b="1" dirty="0" smtClean="0">
                <a:latin typeface="+mn-lt"/>
                <a:ea typeface="黑体" pitchFamily="2" charset="-122"/>
              </a:rPr>
              <a:t> ARQ </a:t>
            </a:r>
            <a:r>
              <a:rPr lang="zh-CN" altLang="zh-CN" sz="2400" b="1" dirty="0" smtClean="0">
                <a:latin typeface="+mn-lt"/>
                <a:ea typeface="黑体" pitchFamily="2" charset="-122"/>
              </a:rPr>
              <a:t>协议</a:t>
            </a:r>
            <a:r>
              <a:rPr lang="zh-CN" altLang="zh-CN" sz="2400" b="1" dirty="0">
                <a:latin typeface="+mn-lt"/>
                <a:ea typeface="黑体" pitchFamily="2" charset="-122"/>
              </a:rPr>
              <a:t>的工作原理</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29898475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pPr algn="ctr"/>
            <a:r>
              <a:rPr lang="zh-CN" altLang="en-US" dirty="0"/>
              <a:t>累积确认 </a:t>
            </a:r>
          </a:p>
        </p:txBody>
      </p:sp>
      <p:sp>
        <p:nvSpPr>
          <p:cNvPr id="714755" name="Rectangle 3"/>
          <p:cNvSpPr>
            <a:spLocks noGrp="1" noChangeArrowheads="1"/>
          </p:cNvSpPr>
          <p:nvPr>
            <p:ph idx="1"/>
          </p:nvPr>
        </p:nvSpPr>
        <p:spPr/>
        <p:txBody>
          <a:bodyPr/>
          <a:lstStyle/>
          <a:p>
            <a:r>
              <a:rPr lang="zh-CN" altLang="en-US" dirty="0"/>
              <a:t>接收方一般采用</a:t>
            </a:r>
            <a:r>
              <a:rPr lang="zh-CN" altLang="en-US" dirty="0">
                <a:solidFill>
                  <a:srgbClr val="FF0000"/>
                </a:solidFill>
              </a:rPr>
              <a:t>累积确认</a:t>
            </a:r>
            <a:r>
              <a:rPr lang="zh-CN" altLang="en-US" dirty="0"/>
              <a:t>的方式。即不必对收到的分组逐个发送确认，而是</a:t>
            </a:r>
            <a:r>
              <a:rPr lang="zh-CN" altLang="en-US" dirty="0">
                <a:solidFill>
                  <a:srgbClr val="FF0000"/>
                </a:solidFill>
              </a:rPr>
              <a:t>对按序到达的最后一个分组发送确认</a:t>
            </a:r>
            <a:r>
              <a:rPr lang="zh-CN" altLang="en-US" dirty="0"/>
              <a:t>，这样就表示：</a:t>
            </a:r>
            <a:r>
              <a:rPr lang="zh-CN" altLang="en-US" dirty="0">
                <a:solidFill>
                  <a:srgbClr val="0000FF"/>
                </a:solidFill>
              </a:rPr>
              <a:t>到这个分组为止的所有分组都已正确收到了。</a:t>
            </a:r>
          </a:p>
          <a:p>
            <a:r>
              <a:rPr lang="zh-CN" altLang="en-US" dirty="0" smtClean="0">
                <a:solidFill>
                  <a:srgbClr val="FF0000"/>
                </a:solidFill>
              </a:rPr>
              <a:t>优点：</a:t>
            </a:r>
            <a:r>
              <a:rPr lang="zh-CN" altLang="en-US" dirty="0"/>
              <a:t>容易实现，即使确认丢失也不必重传</a:t>
            </a:r>
            <a:r>
              <a:rPr lang="zh-CN" altLang="en-US" dirty="0" smtClean="0"/>
              <a:t>。</a:t>
            </a:r>
            <a:endParaRPr lang="en-US" altLang="zh-CN" dirty="0" smtClean="0"/>
          </a:p>
          <a:p>
            <a:r>
              <a:rPr lang="zh-CN" altLang="en-US" dirty="0">
                <a:solidFill>
                  <a:srgbClr val="0000FF"/>
                </a:solidFill>
              </a:rPr>
              <a:t>缺点：</a:t>
            </a:r>
            <a:r>
              <a:rPr lang="zh-CN" altLang="en-US" dirty="0"/>
              <a:t>不能向发送方反映出接收方已经正确收到的所有分组的信息。</a:t>
            </a:r>
          </a:p>
        </p:txBody>
      </p:sp>
    </p:spTree>
    <p:extLst>
      <p:ext uri="{BB962C8B-B14F-4D97-AF65-F5344CB8AC3E}">
        <p14:creationId xmlns:p14="http://schemas.microsoft.com/office/powerpoint/2010/main" xmlns="" val="17686541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pPr algn="ctr"/>
            <a:r>
              <a:rPr lang="en-US" altLang="zh-CN" dirty="0"/>
              <a:t>Go-back-N</a:t>
            </a:r>
            <a:r>
              <a:rPr lang="zh-CN" altLang="en-US" dirty="0"/>
              <a:t>（回退 </a:t>
            </a:r>
            <a:r>
              <a:rPr lang="en-US" altLang="zh-CN" dirty="0"/>
              <a:t>N</a:t>
            </a:r>
            <a:r>
              <a:rPr lang="zh-CN" altLang="en-US" dirty="0"/>
              <a:t>） </a:t>
            </a:r>
          </a:p>
        </p:txBody>
      </p:sp>
      <p:sp>
        <p:nvSpPr>
          <p:cNvPr id="71782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如果发送方发送了前 </a:t>
            </a:r>
            <a:r>
              <a:rPr lang="en-US" altLang="zh-CN" dirty="0"/>
              <a:t>5 </a:t>
            </a:r>
            <a:r>
              <a:rPr lang="zh-CN" altLang="en-US" dirty="0"/>
              <a:t>个分组，而中间的第 </a:t>
            </a:r>
            <a:r>
              <a:rPr lang="en-US" altLang="zh-CN" dirty="0"/>
              <a:t>3 </a:t>
            </a:r>
            <a:r>
              <a:rPr lang="zh-CN" altLang="en-US" dirty="0"/>
              <a:t>个分组丢失了。这时接收方只能对前两个分组发出确认。发送方无法知道后面三个分组的下落，而</a:t>
            </a:r>
            <a:r>
              <a:rPr lang="zh-CN" altLang="en-US" dirty="0">
                <a:solidFill>
                  <a:srgbClr val="0000FF"/>
                </a:solidFill>
              </a:rPr>
              <a:t>只好把后面的三个分组都再重传一次。</a:t>
            </a:r>
          </a:p>
          <a:p>
            <a:r>
              <a:rPr lang="zh-CN" altLang="en-US" dirty="0"/>
              <a:t>这就叫做 </a:t>
            </a:r>
            <a:r>
              <a:rPr lang="en-US" altLang="zh-CN" dirty="0"/>
              <a:t>Go-back-N</a:t>
            </a:r>
            <a:r>
              <a:rPr lang="zh-CN" altLang="en-US" dirty="0"/>
              <a:t>（</a:t>
            </a:r>
            <a:r>
              <a:rPr lang="zh-CN" altLang="en-US" dirty="0">
                <a:solidFill>
                  <a:srgbClr val="FF0000"/>
                </a:solidFill>
              </a:rPr>
              <a:t>回退 </a:t>
            </a:r>
            <a:r>
              <a:rPr lang="en-US" altLang="zh-CN" dirty="0">
                <a:solidFill>
                  <a:srgbClr val="FF0000"/>
                </a:solidFill>
              </a:rPr>
              <a:t>N</a:t>
            </a:r>
            <a:r>
              <a:rPr lang="zh-CN" altLang="en-US" dirty="0"/>
              <a:t>），</a:t>
            </a:r>
            <a:r>
              <a:rPr lang="zh-CN" altLang="en-US" dirty="0">
                <a:solidFill>
                  <a:srgbClr val="FF0000"/>
                </a:solidFill>
              </a:rPr>
              <a:t>表示需要再退回来重传已发送过的 </a:t>
            </a:r>
            <a:r>
              <a:rPr lang="en-US" altLang="zh-CN" dirty="0">
                <a:solidFill>
                  <a:srgbClr val="FF0000"/>
                </a:solidFill>
              </a:rPr>
              <a:t>N </a:t>
            </a:r>
            <a:r>
              <a:rPr lang="zh-CN" altLang="en-US" dirty="0">
                <a:solidFill>
                  <a:srgbClr val="FF0000"/>
                </a:solidFill>
              </a:rPr>
              <a:t>个分组。</a:t>
            </a:r>
          </a:p>
          <a:p>
            <a:r>
              <a:rPr lang="zh-CN" altLang="en-US" dirty="0"/>
              <a:t>可见当通信线路质量不好时，连续 </a:t>
            </a:r>
            <a:r>
              <a:rPr lang="en-US" altLang="zh-CN" dirty="0"/>
              <a:t>ARQ </a:t>
            </a:r>
            <a:r>
              <a:rPr lang="zh-CN" altLang="en-US" dirty="0"/>
              <a:t>协议会带来负面的影响。 </a:t>
            </a:r>
          </a:p>
        </p:txBody>
      </p:sp>
    </p:spTree>
    <p:extLst>
      <p:ext uri="{BB962C8B-B14F-4D97-AF65-F5344CB8AC3E}">
        <p14:creationId xmlns:p14="http://schemas.microsoft.com/office/powerpoint/2010/main" xmlns="" val="25240360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第</a:t>
            </a:r>
            <a:r>
              <a:rPr lang="en-US" altLang="zh-CN" dirty="0" smtClean="0"/>
              <a:t>12</a:t>
            </a:r>
            <a:r>
              <a:rPr lang="zh-CN" altLang="en-US" dirty="0" smtClean="0"/>
              <a:t>次课课后探究问题</a:t>
            </a:r>
          </a:p>
        </p:txBody>
      </p:sp>
      <p:sp>
        <p:nvSpPr>
          <p:cNvPr id="65539" name="内容占位符 2"/>
          <p:cNvSpPr>
            <a:spLocks noGrp="1"/>
          </p:cNvSpPr>
          <p:nvPr>
            <p:ph idx="1"/>
          </p:nvPr>
        </p:nvSpPr>
        <p:spPr/>
        <p:txBody>
          <a:bodyPr/>
          <a:lstStyle/>
          <a:p>
            <a:r>
              <a:rPr lang="zh-CN" altLang="en-US" dirty="0" smtClean="0"/>
              <a:t>停等协议在考虑重传情况下，信道利用率如何计算？</a:t>
            </a:r>
            <a:endParaRPr lang="en-US" altLang="zh-CN" dirty="0" smtClean="0"/>
          </a:p>
          <a:p>
            <a:r>
              <a:rPr lang="en-US" altLang="zh-CN" dirty="0" smtClean="0"/>
              <a:t>TCP </a:t>
            </a:r>
            <a:r>
              <a:rPr lang="zh-CN" altLang="en-US" dirty="0" smtClean="0"/>
              <a:t>协议中是如何实现可靠通信的？</a:t>
            </a:r>
            <a:endParaRPr lang="en-US" altLang="zh-CN"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lgn="ctr"/>
            <a:r>
              <a:rPr lang="en-US" altLang="zh-CN" sz="4000" dirty="0"/>
              <a:t>TCP </a:t>
            </a:r>
            <a:r>
              <a:rPr lang="zh-CN" altLang="en-US" sz="4000" dirty="0"/>
              <a:t>可靠通信的具体实现 </a:t>
            </a:r>
          </a:p>
        </p:txBody>
      </p:sp>
      <p:sp>
        <p:nvSpPr>
          <p:cNvPr id="71987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TCP </a:t>
            </a:r>
            <a:r>
              <a:rPr lang="zh-CN" altLang="en-US" dirty="0"/>
              <a:t>连接的每一端都必须设有两个窗口</a:t>
            </a:r>
            <a:r>
              <a:rPr lang="en-US" altLang="zh-CN" dirty="0"/>
              <a:t>——</a:t>
            </a:r>
            <a:r>
              <a:rPr lang="zh-CN" altLang="en-US" dirty="0"/>
              <a:t>一个</a:t>
            </a:r>
            <a:r>
              <a:rPr lang="zh-CN" altLang="en-US" dirty="0">
                <a:solidFill>
                  <a:srgbClr val="FF0000"/>
                </a:solidFill>
              </a:rPr>
              <a:t>发送窗口</a:t>
            </a:r>
            <a:r>
              <a:rPr lang="zh-CN" altLang="en-US" dirty="0"/>
              <a:t>和一个</a:t>
            </a:r>
            <a:r>
              <a:rPr lang="zh-CN" altLang="en-US" dirty="0">
                <a:solidFill>
                  <a:srgbClr val="FF0000"/>
                </a:solidFill>
              </a:rPr>
              <a:t>接收窗口。</a:t>
            </a:r>
          </a:p>
          <a:p>
            <a:r>
              <a:rPr lang="en-US" altLang="zh-CN" dirty="0" smtClean="0"/>
              <a:t>TCP </a:t>
            </a:r>
            <a:r>
              <a:rPr lang="zh-CN" altLang="en-US" dirty="0"/>
              <a:t>的可靠传输机制用</a:t>
            </a:r>
            <a:r>
              <a:rPr lang="zh-CN" altLang="en-US" dirty="0">
                <a:solidFill>
                  <a:srgbClr val="FF0000"/>
                </a:solidFill>
              </a:rPr>
              <a:t>字节的序号</a:t>
            </a:r>
            <a:r>
              <a:rPr lang="zh-CN" altLang="en-US" dirty="0"/>
              <a:t>进行控制。</a:t>
            </a:r>
            <a:r>
              <a:rPr lang="en-US" altLang="zh-CN" dirty="0"/>
              <a:t>TCP </a:t>
            </a:r>
            <a:r>
              <a:rPr lang="zh-CN" altLang="en-US" dirty="0"/>
              <a:t>所有的确认都是基于序号而不是基于报文段。</a:t>
            </a:r>
          </a:p>
          <a:p>
            <a:r>
              <a:rPr lang="en-US" altLang="zh-CN" dirty="0" smtClean="0"/>
              <a:t>TCP </a:t>
            </a:r>
            <a:r>
              <a:rPr lang="zh-CN" altLang="en-US" dirty="0"/>
              <a:t>两端的四个窗口经常处于</a:t>
            </a:r>
            <a:r>
              <a:rPr lang="zh-CN" altLang="en-US" dirty="0">
                <a:solidFill>
                  <a:srgbClr val="FF0000"/>
                </a:solidFill>
              </a:rPr>
              <a:t>动态变化</a:t>
            </a:r>
            <a:r>
              <a:rPr lang="zh-CN" altLang="en-US" dirty="0"/>
              <a:t>之中。</a:t>
            </a:r>
          </a:p>
          <a:p>
            <a:r>
              <a:rPr lang="en-US" altLang="zh-CN" dirty="0"/>
              <a:t>TCP</a:t>
            </a:r>
            <a:r>
              <a:rPr lang="zh-CN" altLang="en-US" dirty="0"/>
              <a:t>连接的往返时间 </a:t>
            </a:r>
            <a:r>
              <a:rPr lang="en-US" altLang="zh-CN" dirty="0"/>
              <a:t>RTT </a:t>
            </a:r>
            <a:r>
              <a:rPr lang="zh-CN" altLang="en-US" dirty="0"/>
              <a:t>也不是固定不变的。需要使用特定的算法</a:t>
            </a:r>
            <a:r>
              <a:rPr lang="zh-CN" altLang="en-US" dirty="0">
                <a:solidFill>
                  <a:srgbClr val="FF0000"/>
                </a:solidFill>
              </a:rPr>
              <a:t>估算较为合理的重传时间。</a:t>
            </a:r>
            <a:r>
              <a:rPr lang="zh-CN" altLang="en-US" dirty="0"/>
              <a:t>  </a:t>
            </a:r>
          </a:p>
        </p:txBody>
      </p:sp>
    </p:spTree>
    <p:extLst>
      <p:ext uri="{BB962C8B-B14F-4D97-AF65-F5344CB8AC3E}">
        <p14:creationId xmlns:p14="http://schemas.microsoft.com/office/powerpoint/2010/main" xmlns="" val="5361478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5.5  </a:t>
            </a:r>
            <a:r>
              <a:rPr lang="en-US" altLang="zh-CN" dirty="0" smtClean="0"/>
              <a:t>TCP </a:t>
            </a:r>
            <a:r>
              <a:rPr lang="zh-CN" altLang="zh-CN" dirty="0" smtClean="0"/>
              <a:t>报文</a:t>
            </a:r>
            <a:r>
              <a:rPr lang="zh-CN" altLang="zh-CN" dirty="0"/>
              <a:t>段的首部格式</a:t>
            </a:r>
          </a:p>
        </p:txBody>
      </p:sp>
      <p:sp>
        <p:nvSpPr>
          <p:cNvPr id="931843" name="Rectangle 3"/>
          <p:cNvSpPr>
            <a:spLocks noGrp="1" noChangeArrowheads="1"/>
          </p:cNvSpPr>
          <p:nvPr>
            <p:ph idx="1"/>
          </p:nvPr>
        </p:nvSpPr>
        <p:spPr/>
        <p:txBody>
          <a:bodyPr/>
          <a:lstStyle/>
          <a:p>
            <a:r>
              <a:rPr lang="en-US" altLang="zh-CN" dirty="0" smtClean="0"/>
              <a:t>TCP </a:t>
            </a:r>
            <a:r>
              <a:rPr lang="zh-CN" altLang="zh-CN" dirty="0" smtClean="0"/>
              <a:t>虽然</a:t>
            </a:r>
            <a:r>
              <a:rPr lang="zh-CN" altLang="zh-CN" dirty="0"/>
              <a:t>是面向字节流的，</a:t>
            </a:r>
            <a:r>
              <a:rPr lang="zh-CN" altLang="zh-CN" dirty="0" smtClean="0"/>
              <a:t>但</a:t>
            </a:r>
            <a:r>
              <a:rPr lang="en-US" altLang="zh-CN" dirty="0" smtClean="0"/>
              <a:t> TCP </a:t>
            </a:r>
            <a:r>
              <a:rPr lang="zh-CN" altLang="zh-CN" dirty="0" smtClean="0"/>
              <a:t>传送</a:t>
            </a:r>
            <a:r>
              <a:rPr lang="zh-CN" altLang="zh-CN" dirty="0"/>
              <a:t>的数据单元却是报文段</a:t>
            </a:r>
            <a:r>
              <a:rPr lang="zh-CN" altLang="zh-CN" dirty="0" smtClean="0"/>
              <a:t>。</a:t>
            </a:r>
            <a:endParaRPr lang="en-US" altLang="zh-CN" dirty="0" smtClean="0"/>
          </a:p>
          <a:p>
            <a:r>
              <a:rPr lang="zh-CN" altLang="zh-CN" dirty="0" smtClean="0"/>
              <a:t>一个</a:t>
            </a:r>
            <a:r>
              <a:rPr lang="en-US" altLang="zh-CN" dirty="0" smtClean="0"/>
              <a:t> TCP </a:t>
            </a:r>
            <a:r>
              <a:rPr lang="zh-CN" altLang="zh-CN" dirty="0" smtClean="0"/>
              <a:t>报文</a:t>
            </a:r>
            <a:r>
              <a:rPr lang="zh-CN" altLang="zh-CN" dirty="0"/>
              <a:t>段分为首部和数据两部分，</a:t>
            </a:r>
            <a:r>
              <a:rPr lang="zh-CN" altLang="zh-CN" dirty="0" smtClean="0"/>
              <a:t>而</a:t>
            </a:r>
            <a:r>
              <a:rPr lang="en-US" altLang="zh-CN" dirty="0" smtClean="0"/>
              <a:t> TCP </a:t>
            </a:r>
            <a:r>
              <a:rPr lang="zh-CN" altLang="zh-CN" dirty="0" smtClean="0"/>
              <a:t>的</a:t>
            </a:r>
            <a:r>
              <a:rPr lang="zh-CN" altLang="zh-CN" dirty="0"/>
              <a:t>全部功能都体现在它首部中各字段的作用</a:t>
            </a:r>
            <a:r>
              <a:rPr lang="zh-CN" altLang="zh-CN" dirty="0" smtClean="0"/>
              <a:t>。</a:t>
            </a:r>
            <a:endParaRPr lang="en-US" altLang="zh-CN" dirty="0" smtClean="0"/>
          </a:p>
          <a:p>
            <a:r>
              <a:rPr lang="en-US" altLang="zh-CN" dirty="0" smtClean="0"/>
              <a:t>TCP </a:t>
            </a:r>
            <a:r>
              <a:rPr lang="zh-CN" altLang="zh-CN" dirty="0" smtClean="0"/>
              <a:t>报文</a:t>
            </a:r>
            <a:r>
              <a:rPr lang="zh-CN" altLang="zh-CN" dirty="0"/>
              <a:t>段首部的</a:t>
            </a:r>
            <a:r>
              <a:rPr lang="zh-CN" altLang="zh-CN" dirty="0" smtClean="0"/>
              <a:t>前</a:t>
            </a:r>
            <a:r>
              <a:rPr lang="en-US" altLang="zh-CN" dirty="0" smtClean="0"/>
              <a:t> 20 </a:t>
            </a:r>
            <a:r>
              <a:rPr lang="zh-CN" altLang="zh-CN" dirty="0" smtClean="0"/>
              <a:t>个</a:t>
            </a:r>
            <a:r>
              <a:rPr lang="zh-CN" altLang="zh-CN" dirty="0"/>
              <a:t>字节是固定</a:t>
            </a:r>
            <a:r>
              <a:rPr lang="zh-CN" altLang="zh-CN" dirty="0" smtClean="0"/>
              <a:t>的，</a:t>
            </a:r>
            <a:r>
              <a:rPr lang="zh-CN" altLang="zh-CN" dirty="0"/>
              <a:t>后面</a:t>
            </a:r>
            <a:r>
              <a:rPr lang="zh-CN" altLang="zh-CN" dirty="0" smtClean="0"/>
              <a:t>有</a:t>
            </a:r>
            <a:r>
              <a:rPr lang="en-US" altLang="zh-CN" dirty="0" smtClean="0"/>
              <a:t> 4</a:t>
            </a:r>
            <a:r>
              <a:rPr lang="en-US" altLang="zh-CN" i="1" dirty="0" smtClean="0"/>
              <a:t>n </a:t>
            </a:r>
            <a:r>
              <a:rPr lang="zh-CN" altLang="zh-CN" dirty="0" smtClean="0"/>
              <a:t>字节</a:t>
            </a:r>
            <a:r>
              <a:rPr lang="zh-CN" altLang="zh-CN" dirty="0"/>
              <a:t>是根据需要而增加的</a:t>
            </a:r>
            <a:r>
              <a:rPr lang="zh-CN" altLang="zh-CN" dirty="0" smtClean="0"/>
              <a:t>选项</a:t>
            </a:r>
            <a:r>
              <a:rPr lang="en-US" altLang="zh-CN" dirty="0" smtClean="0"/>
              <a:t> (</a:t>
            </a:r>
            <a:r>
              <a:rPr lang="en-US" altLang="zh-CN" i="1" dirty="0" smtClean="0"/>
              <a:t>n </a:t>
            </a:r>
            <a:r>
              <a:rPr lang="zh-CN" altLang="zh-CN" dirty="0" smtClean="0"/>
              <a:t>是</a:t>
            </a:r>
            <a:r>
              <a:rPr lang="zh-CN" altLang="zh-CN" dirty="0"/>
              <a:t>整数</a:t>
            </a:r>
            <a:r>
              <a:rPr lang="en-US" altLang="zh-CN" dirty="0"/>
              <a:t>)</a:t>
            </a:r>
            <a:r>
              <a:rPr lang="zh-CN" altLang="zh-CN" dirty="0"/>
              <a:t>。</a:t>
            </a:r>
            <a:r>
              <a:rPr lang="zh-CN" altLang="zh-CN" dirty="0" smtClean="0">
                <a:solidFill>
                  <a:srgbClr val="FF0000"/>
                </a:solidFill>
              </a:rPr>
              <a:t>因此</a:t>
            </a:r>
            <a:r>
              <a:rPr lang="en-US" altLang="zh-CN" dirty="0" smtClean="0">
                <a:solidFill>
                  <a:srgbClr val="FF0000"/>
                </a:solidFill>
              </a:rPr>
              <a:t> TCP </a:t>
            </a:r>
            <a:r>
              <a:rPr lang="zh-CN" altLang="zh-CN" dirty="0" smtClean="0">
                <a:solidFill>
                  <a:srgbClr val="FF0000"/>
                </a:solidFill>
              </a:rPr>
              <a:t>首部</a:t>
            </a:r>
            <a:r>
              <a:rPr lang="zh-CN" altLang="zh-CN" dirty="0">
                <a:solidFill>
                  <a:srgbClr val="FF0000"/>
                </a:solidFill>
              </a:rPr>
              <a:t>的最小长度</a:t>
            </a:r>
            <a:r>
              <a:rPr lang="zh-CN" altLang="zh-CN" dirty="0" smtClean="0">
                <a:solidFill>
                  <a:srgbClr val="FF0000"/>
                </a:solidFill>
              </a:rPr>
              <a:t>是</a:t>
            </a:r>
            <a:r>
              <a:rPr lang="en-US" altLang="zh-CN" dirty="0" smtClean="0">
                <a:solidFill>
                  <a:srgbClr val="FF0000"/>
                </a:solidFill>
              </a:rPr>
              <a:t> 20 </a:t>
            </a:r>
            <a:r>
              <a:rPr lang="zh-CN" altLang="zh-CN" dirty="0" smtClean="0">
                <a:solidFill>
                  <a:srgbClr val="FF0000"/>
                </a:solidFill>
              </a:rPr>
              <a:t>字节</a:t>
            </a:r>
            <a:r>
              <a:rPr lang="zh-CN" altLang="zh-CN" dirty="0">
                <a:solidFill>
                  <a:srgbClr val="FF0000"/>
                </a:solidFill>
              </a:rPr>
              <a:t>。</a:t>
            </a:r>
          </a:p>
        </p:txBody>
      </p:sp>
    </p:spTree>
    <p:extLst>
      <p:ext uri="{BB962C8B-B14F-4D97-AF65-F5344CB8AC3E}">
        <p14:creationId xmlns:p14="http://schemas.microsoft.com/office/powerpoint/2010/main" xmlns="" val="39798396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AutoShape 4"/>
          <p:cNvSpPr>
            <a:spLocks noChangeArrowheads="1"/>
          </p:cNvSpPr>
          <p:nvPr/>
        </p:nvSpPr>
        <p:spPr bwMode="auto">
          <a:xfrm>
            <a:off x="768963" y="5843686"/>
            <a:ext cx="687917" cy="252413"/>
          </a:xfrm>
          <a:prstGeom prst="leftArrow">
            <a:avLst>
              <a:gd name="adj1" fmla="val 50000"/>
              <a:gd name="adj2" fmla="val 62893"/>
            </a:avLst>
          </a:prstGeom>
          <a:solidFill>
            <a:srgbClr val="C00000"/>
          </a:solidFill>
          <a:ln w="127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90" name="Rectangle 106"/>
          <p:cNvSpPr>
            <a:spLocks noChangeArrowheads="1"/>
          </p:cNvSpPr>
          <p:nvPr/>
        </p:nvSpPr>
        <p:spPr bwMode="auto">
          <a:xfrm>
            <a:off x="1420764" y="5718274"/>
            <a:ext cx="1327679" cy="504825"/>
          </a:xfrm>
          <a:prstGeom prst="rect">
            <a:avLst/>
          </a:prstGeom>
          <a:solidFill>
            <a:srgbClr val="66FF66"/>
          </a:solidFill>
          <a:ln w="1905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17" name="Line 33"/>
          <p:cNvSpPr>
            <a:spLocks noChangeShapeType="1"/>
          </p:cNvSpPr>
          <p:nvPr/>
        </p:nvSpPr>
        <p:spPr bwMode="auto">
          <a:xfrm flipH="1">
            <a:off x="1063048" y="1553294"/>
            <a:ext cx="17198" cy="2757487"/>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8" name="Rectangle 34"/>
          <p:cNvSpPr>
            <a:spLocks noChangeArrowheads="1"/>
          </p:cNvSpPr>
          <p:nvPr/>
        </p:nvSpPr>
        <p:spPr bwMode="auto">
          <a:xfrm>
            <a:off x="748326" y="2623269"/>
            <a:ext cx="593112" cy="53296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en-US" altLang="zh-CN" sz="1600" b="1">
                <a:solidFill>
                  <a:srgbClr val="000099"/>
                </a:solidFill>
                <a:latin typeface="+mn-lt"/>
                <a:ea typeface="黑体" pitchFamily="2" charset="-122"/>
              </a:rPr>
              <a:t>TCP</a:t>
            </a:r>
          </a:p>
          <a:p>
            <a:pPr defTabSz="762000" eaLnBrk="0" hangingPunct="0">
              <a:lnSpc>
                <a:spcPct val="90000"/>
              </a:lnSpc>
            </a:pPr>
            <a:r>
              <a:rPr kumimoji="1" lang="zh-CN" altLang="en-US" sz="1600" b="1">
                <a:solidFill>
                  <a:srgbClr val="000099"/>
                </a:solidFill>
                <a:latin typeface="+mn-lt"/>
                <a:ea typeface="黑体" pitchFamily="2" charset="-122"/>
              </a:rPr>
              <a:t>首部</a:t>
            </a:r>
          </a:p>
        </p:txBody>
      </p:sp>
      <p:sp>
        <p:nvSpPr>
          <p:cNvPr id="502819" name="Line 35"/>
          <p:cNvSpPr>
            <a:spLocks noChangeShapeType="1"/>
          </p:cNvSpPr>
          <p:nvPr/>
        </p:nvSpPr>
        <p:spPr bwMode="auto">
          <a:xfrm>
            <a:off x="9214860" y="1546943"/>
            <a:ext cx="0" cy="2316162"/>
          </a:xfrm>
          <a:prstGeom prst="line">
            <a:avLst/>
          </a:prstGeom>
          <a:noFill/>
          <a:ln w="12700">
            <a:solidFill>
              <a:schemeClr val="tx1"/>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0" name="Rectangle 36"/>
          <p:cNvSpPr>
            <a:spLocks noChangeArrowheads="1"/>
          </p:cNvSpPr>
          <p:nvPr/>
        </p:nvSpPr>
        <p:spPr bwMode="auto">
          <a:xfrm>
            <a:off x="8749883" y="2366094"/>
            <a:ext cx="1115692" cy="53296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1600" b="1">
                <a:solidFill>
                  <a:srgbClr val="000099"/>
                </a:solidFill>
                <a:latin typeface="+mn-lt"/>
                <a:ea typeface="黑体" pitchFamily="2" charset="-122"/>
              </a:rPr>
              <a:t>20 </a:t>
            </a:r>
            <a:r>
              <a:rPr kumimoji="1" lang="zh-CN" altLang="en-US" sz="1600" b="1">
                <a:solidFill>
                  <a:srgbClr val="000099"/>
                </a:solidFill>
                <a:latin typeface="+mn-lt"/>
                <a:ea typeface="黑体" pitchFamily="2" charset="-122"/>
              </a:rPr>
              <a:t>字节的</a:t>
            </a:r>
          </a:p>
          <a:p>
            <a:pPr algn="ctr" defTabSz="762000" eaLnBrk="0" hangingPunct="0">
              <a:lnSpc>
                <a:spcPct val="90000"/>
              </a:lnSpc>
            </a:pPr>
            <a:r>
              <a:rPr kumimoji="1" lang="zh-CN" altLang="en-US" sz="1600" b="1">
                <a:solidFill>
                  <a:srgbClr val="000099"/>
                </a:solidFill>
                <a:latin typeface="+mn-lt"/>
                <a:ea typeface="黑体" pitchFamily="2" charset="-122"/>
              </a:rPr>
              <a:t>固定首部</a:t>
            </a:r>
          </a:p>
        </p:txBody>
      </p:sp>
      <p:sp>
        <p:nvSpPr>
          <p:cNvPr id="502859" name="Rectangle 75"/>
          <p:cNvSpPr>
            <a:spLocks noChangeArrowheads="1"/>
          </p:cNvSpPr>
          <p:nvPr/>
        </p:nvSpPr>
        <p:spPr bwMode="auto">
          <a:xfrm>
            <a:off x="1376050" y="1551705"/>
            <a:ext cx="7377906" cy="2763838"/>
          </a:xfrm>
          <a:prstGeom prst="rect">
            <a:avLst/>
          </a:prstGeom>
          <a:solidFill>
            <a:srgbClr val="FFFF66"/>
          </a:solidFill>
          <a:ln w="25400">
            <a:solidFill>
              <a:schemeClr val="tx1"/>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789" name="Freeform 5"/>
          <p:cNvSpPr>
            <a:spLocks/>
          </p:cNvSpPr>
          <p:nvPr/>
        </p:nvSpPr>
        <p:spPr bwMode="auto">
          <a:xfrm>
            <a:off x="1386369" y="4315545"/>
            <a:ext cx="7395104" cy="553615"/>
          </a:xfrm>
          <a:custGeom>
            <a:avLst/>
            <a:gdLst>
              <a:gd name="T0" fmla="*/ 0 w 4626"/>
              <a:gd name="T1" fmla="*/ 0 h 544"/>
              <a:gd name="T2" fmla="*/ 861 w 4626"/>
              <a:gd name="T3" fmla="*/ 544 h 544"/>
              <a:gd name="T4" fmla="*/ 1814 w 4626"/>
              <a:gd name="T5" fmla="*/ 544 h 544"/>
              <a:gd name="T6" fmla="*/ 4626 w 4626"/>
              <a:gd name="T7" fmla="*/ 0 h 544"/>
              <a:gd name="T8" fmla="*/ 0 w 4626"/>
              <a:gd name="T9" fmla="*/ 0 h 544"/>
            </a:gdLst>
            <a:ahLst/>
            <a:cxnLst>
              <a:cxn ang="0">
                <a:pos x="T0" y="T1"/>
              </a:cxn>
              <a:cxn ang="0">
                <a:pos x="T2" y="T3"/>
              </a:cxn>
              <a:cxn ang="0">
                <a:pos x="T4" y="T5"/>
              </a:cxn>
              <a:cxn ang="0">
                <a:pos x="T6" y="T7"/>
              </a:cxn>
              <a:cxn ang="0">
                <a:pos x="T8" y="T9"/>
              </a:cxn>
            </a:cxnLst>
            <a:rect l="0" t="0" r="r" b="b"/>
            <a:pathLst>
              <a:path w="4626" h="544">
                <a:moveTo>
                  <a:pt x="0" y="0"/>
                </a:moveTo>
                <a:lnTo>
                  <a:pt x="861" y="544"/>
                </a:lnTo>
                <a:lnTo>
                  <a:pt x="1814" y="544"/>
                </a:lnTo>
                <a:lnTo>
                  <a:pt x="4626" y="0"/>
                </a:lnTo>
                <a:lnTo>
                  <a:pt x="0" y="0"/>
                </a:lnTo>
                <a:close/>
              </a:path>
            </a:pathLst>
          </a:custGeom>
          <a:gradFill rotWithShape="1">
            <a:gsLst>
              <a:gs pos="0">
                <a:srgbClr val="FFFFCC">
                  <a:gamma/>
                  <a:shade val="69804"/>
                  <a:invGamma/>
                </a:srgbClr>
              </a:gs>
              <a:gs pos="100000">
                <a:srgbClr val="FFFF66"/>
              </a:gs>
            </a:gsLst>
            <a:lin ang="5400000" scaled="1"/>
          </a:gradFill>
          <a:ln>
            <a:noFill/>
          </a:ln>
          <a:effectLst/>
        </p:spPr>
        <p:txBody>
          <a:bodyPr/>
          <a:lstStyle/>
          <a:p>
            <a:endParaRPr lang="zh-CN" altLang="en-US" b="1">
              <a:solidFill>
                <a:srgbClr val="000099"/>
              </a:solidFill>
              <a:latin typeface="+mn-lt"/>
              <a:ea typeface="黑体" pitchFamily="2" charset="-122"/>
            </a:endParaRPr>
          </a:p>
        </p:txBody>
      </p:sp>
      <p:sp>
        <p:nvSpPr>
          <p:cNvPr id="502790" name="Line 6"/>
          <p:cNvSpPr>
            <a:spLocks noChangeShapeType="1"/>
          </p:cNvSpPr>
          <p:nvPr/>
        </p:nvSpPr>
        <p:spPr bwMode="auto">
          <a:xfrm>
            <a:off x="1369171" y="2021605"/>
            <a:ext cx="73899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1" name="Line 7"/>
          <p:cNvSpPr>
            <a:spLocks noChangeShapeType="1"/>
          </p:cNvSpPr>
          <p:nvPr/>
        </p:nvSpPr>
        <p:spPr bwMode="auto">
          <a:xfrm>
            <a:off x="1382929" y="2486743"/>
            <a:ext cx="737618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2" name="Line 8"/>
          <p:cNvSpPr>
            <a:spLocks noChangeShapeType="1"/>
          </p:cNvSpPr>
          <p:nvPr/>
        </p:nvSpPr>
        <p:spPr bwMode="auto">
          <a:xfrm>
            <a:off x="1369171" y="2950293"/>
            <a:ext cx="73899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3" name="Line 9"/>
          <p:cNvSpPr>
            <a:spLocks noChangeShapeType="1"/>
          </p:cNvSpPr>
          <p:nvPr/>
        </p:nvSpPr>
        <p:spPr bwMode="auto">
          <a:xfrm>
            <a:off x="1369171" y="3413843"/>
            <a:ext cx="7389944"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4" name="Line 10"/>
          <p:cNvSpPr>
            <a:spLocks noChangeShapeType="1"/>
          </p:cNvSpPr>
          <p:nvPr/>
        </p:nvSpPr>
        <p:spPr bwMode="auto">
          <a:xfrm>
            <a:off x="1382929" y="3878980"/>
            <a:ext cx="7376186"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5" name="Line 11"/>
          <p:cNvSpPr>
            <a:spLocks noChangeShapeType="1"/>
          </p:cNvSpPr>
          <p:nvPr/>
        </p:nvSpPr>
        <p:spPr bwMode="auto">
          <a:xfrm>
            <a:off x="5066723" y="1556468"/>
            <a:ext cx="0" cy="47466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796" name="Rectangle 12"/>
          <p:cNvSpPr>
            <a:spLocks noChangeArrowheads="1"/>
          </p:cNvSpPr>
          <p:nvPr/>
        </p:nvSpPr>
        <p:spPr bwMode="auto">
          <a:xfrm>
            <a:off x="6218983" y="1642193"/>
            <a:ext cx="1356141"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目  的  端  口</a:t>
            </a:r>
          </a:p>
        </p:txBody>
      </p:sp>
      <p:sp>
        <p:nvSpPr>
          <p:cNvPr id="502797" name="Rectangle 13"/>
          <p:cNvSpPr>
            <a:spLocks noChangeArrowheads="1"/>
          </p:cNvSpPr>
          <p:nvPr/>
        </p:nvSpPr>
        <p:spPr bwMode="auto">
          <a:xfrm>
            <a:off x="1523952" y="2891555"/>
            <a:ext cx="593112"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数据</a:t>
            </a:r>
          </a:p>
          <a:p>
            <a:pPr defTabSz="762000" eaLnBrk="0" hangingPunct="0"/>
            <a:r>
              <a:rPr kumimoji="1" lang="zh-CN" altLang="en-US" sz="1600" b="1">
                <a:solidFill>
                  <a:srgbClr val="000099"/>
                </a:solidFill>
                <a:latin typeface="+mn-lt"/>
                <a:ea typeface="黑体" pitchFamily="2" charset="-122"/>
              </a:rPr>
              <a:t>偏移</a:t>
            </a:r>
          </a:p>
        </p:txBody>
      </p:sp>
      <p:sp>
        <p:nvSpPr>
          <p:cNvPr id="502798" name="Rectangle 14"/>
          <p:cNvSpPr>
            <a:spLocks noChangeArrowheads="1"/>
          </p:cNvSpPr>
          <p:nvPr/>
        </p:nvSpPr>
        <p:spPr bwMode="auto">
          <a:xfrm>
            <a:off x="2559267" y="3505919"/>
            <a:ext cx="1149355"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检   验   和</a:t>
            </a:r>
          </a:p>
        </p:txBody>
      </p:sp>
      <p:sp>
        <p:nvSpPr>
          <p:cNvPr id="502799" name="Rectangle 15"/>
          <p:cNvSpPr>
            <a:spLocks noChangeArrowheads="1"/>
          </p:cNvSpPr>
          <p:nvPr/>
        </p:nvSpPr>
        <p:spPr bwMode="auto">
          <a:xfrm>
            <a:off x="2753602" y="3934544"/>
            <a:ext cx="3069829"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选    项    （长  度  可  变）</a:t>
            </a:r>
          </a:p>
        </p:txBody>
      </p:sp>
      <p:sp>
        <p:nvSpPr>
          <p:cNvPr id="502800" name="Rectangle 16"/>
          <p:cNvSpPr>
            <a:spLocks noChangeArrowheads="1"/>
          </p:cNvSpPr>
          <p:nvPr/>
        </p:nvSpPr>
        <p:spPr bwMode="auto">
          <a:xfrm>
            <a:off x="2669334" y="1642193"/>
            <a:ext cx="1033938"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源  端  口</a:t>
            </a:r>
          </a:p>
        </p:txBody>
      </p:sp>
      <p:sp>
        <p:nvSpPr>
          <p:cNvPr id="502801" name="Rectangle 17"/>
          <p:cNvSpPr>
            <a:spLocks noChangeArrowheads="1"/>
          </p:cNvSpPr>
          <p:nvPr/>
        </p:nvSpPr>
        <p:spPr bwMode="auto">
          <a:xfrm>
            <a:off x="4640215" y="2100981"/>
            <a:ext cx="834098"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序   号</a:t>
            </a:r>
          </a:p>
        </p:txBody>
      </p:sp>
      <p:sp>
        <p:nvSpPr>
          <p:cNvPr id="502802" name="Line 18"/>
          <p:cNvSpPr>
            <a:spLocks noChangeShapeType="1"/>
          </p:cNvSpPr>
          <p:nvPr/>
        </p:nvSpPr>
        <p:spPr bwMode="auto">
          <a:xfrm>
            <a:off x="5071882" y="2956643"/>
            <a:ext cx="0" cy="9159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3" name="Rectangle 19"/>
          <p:cNvSpPr>
            <a:spLocks noChangeArrowheads="1"/>
          </p:cNvSpPr>
          <p:nvPr/>
        </p:nvSpPr>
        <p:spPr bwMode="auto">
          <a:xfrm>
            <a:off x="6064202" y="3505919"/>
            <a:ext cx="1529266"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紧   急   指   针</a:t>
            </a:r>
          </a:p>
        </p:txBody>
      </p:sp>
      <p:sp>
        <p:nvSpPr>
          <p:cNvPr id="502804" name="Rectangle 20"/>
          <p:cNvSpPr>
            <a:spLocks noChangeArrowheads="1"/>
          </p:cNvSpPr>
          <p:nvPr/>
        </p:nvSpPr>
        <p:spPr bwMode="auto">
          <a:xfrm>
            <a:off x="6495870" y="3024906"/>
            <a:ext cx="769442"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窗   口</a:t>
            </a:r>
          </a:p>
        </p:txBody>
      </p:sp>
      <p:sp>
        <p:nvSpPr>
          <p:cNvPr id="502805" name="Rectangle 21"/>
          <p:cNvSpPr>
            <a:spLocks noChangeArrowheads="1"/>
          </p:cNvSpPr>
          <p:nvPr/>
        </p:nvSpPr>
        <p:spPr bwMode="auto">
          <a:xfrm>
            <a:off x="4404603" y="2585169"/>
            <a:ext cx="1405070"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确    认    号</a:t>
            </a:r>
          </a:p>
        </p:txBody>
      </p:sp>
      <p:sp>
        <p:nvSpPr>
          <p:cNvPr id="502806" name="Line 22"/>
          <p:cNvSpPr>
            <a:spLocks noChangeShapeType="1"/>
          </p:cNvSpPr>
          <p:nvPr/>
        </p:nvSpPr>
        <p:spPr bwMode="auto">
          <a:xfrm>
            <a:off x="2294419" y="2956643"/>
            <a:ext cx="0" cy="4635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7" name="Line 23"/>
          <p:cNvSpPr>
            <a:spLocks noChangeShapeType="1"/>
          </p:cNvSpPr>
          <p:nvPr/>
        </p:nvSpPr>
        <p:spPr bwMode="auto">
          <a:xfrm>
            <a:off x="4144914" y="2951880"/>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8" name="Line 24"/>
          <p:cNvSpPr>
            <a:spLocks noChangeShapeType="1"/>
          </p:cNvSpPr>
          <p:nvPr/>
        </p:nvSpPr>
        <p:spPr bwMode="auto">
          <a:xfrm>
            <a:off x="3670252" y="2956643"/>
            <a:ext cx="0" cy="4635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09" name="Line 25"/>
          <p:cNvSpPr>
            <a:spLocks noChangeShapeType="1"/>
          </p:cNvSpPr>
          <p:nvPr/>
        </p:nvSpPr>
        <p:spPr bwMode="auto">
          <a:xfrm>
            <a:off x="3905863"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0" name="Line 26"/>
          <p:cNvSpPr>
            <a:spLocks noChangeShapeType="1"/>
          </p:cNvSpPr>
          <p:nvPr/>
        </p:nvSpPr>
        <p:spPr bwMode="auto">
          <a:xfrm>
            <a:off x="4605819"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1" name="Line 27"/>
          <p:cNvSpPr>
            <a:spLocks noChangeShapeType="1"/>
          </p:cNvSpPr>
          <p:nvPr/>
        </p:nvSpPr>
        <p:spPr bwMode="auto">
          <a:xfrm>
            <a:off x="4375366"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2" name="Line 28"/>
          <p:cNvSpPr>
            <a:spLocks noChangeShapeType="1"/>
          </p:cNvSpPr>
          <p:nvPr/>
        </p:nvSpPr>
        <p:spPr bwMode="auto">
          <a:xfrm>
            <a:off x="4841429" y="2956643"/>
            <a:ext cx="0" cy="4556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3" name="Rectangle 29"/>
          <p:cNvSpPr>
            <a:spLocks noChangeArrowheads="1"/>
          </p:cNvSpPr>
          <p:nvPr/>
        </p:nvSpPr>
        <p:spPr bwMode="auto">
          <a:xfrm>
            <a:off x="2583344" y="3034431"/>
            <a:ext cx="769442"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保   留</a:t>
            </a:r>
          </a:p>
        </p:txBody>
      </p:sp>
      <p:sp>
        <p:nvSpPr>
          <p:cNvPr id="502814" name="Rectangle 30"/>
          <p:cNvSpPr>
            <a:spLocks noChangeArrowheads="1"/>
          </p:cNvSpPr>
          <p:nvPr/>
        </p:nvSpPr>
        <p:spPr bwMode="auto">
          <a:xfrm>
            <a:off x="4824599" y="2969344"/>
            <a:ext cx="293351" cy="505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200" b="1">
                <a:solidFill>
                  <a:srgbClr val="000099"/>
                </a:solidFill>
                <a:latin typeface="+mn-lt"/>
                <a:ea typeface="黑体" pitchFamily="2" charset="-122"/>
              </a:rPr>
              <a:t>F</a:t>
            </a:r>
          </a:p>
          <a:p>
            <a:pPr algn="ctr" defTabSz="762000" eaLnBrk="0" hangingPunct="0">
              <a:lnSpc>
                <a:spcPct val="75000"/>
              </a:lnSpc>
            </a:pPr>
            <a:r>
              <a:rPr kumimoji="1" lang="en-US" altLang="zh-CN" sz="1200" b="1">
                <a:solidFill>
                  <a:srgbClr val="000099"/>
                </a:solidFill>
                <a:latin typeface="+mn-lt"/>
                <a:ea typeface="黑体" pitchFamily="2" charset="-122"/>
              </a:rPr>
              <a:t>I</a:t>
            </a:r>
          </a:p>
          <a:p>
            <a:pPr algn="ctr" defTabSz="762000" eaLnBrk="0" hangingPunct="0">
              <a:lnSpc>
                <a:spcPct val="75000"/>
              </a:lnSpc>
            </a:pPr>
            <a:r>
              <a:rPr kumimoji="1" lang="en-US" altLang="zh-CN" sz="1200" b="1">
                <a:solidFill>
                  <a:srgbClr val="000099"/>
                </a:solidFill>
                <a:latin typeface="+mn-lt"/>
                <a:ea typeface="黑体" pitchFamily="2" charset="-122"/>
              </a:rPr>
              <a:t>N</a:t>
            </a:r>
          </a:p>
        </p:txBody>
      </p:sp>
      <p:sp>
        <p:nvSpPr>
          <p:cNvPr id="502815" name="Line 31"/>
          <p:cNvSpPr>
            <a:spLocks noChangeShapeType="1"/>
          </p:cNvSpPr>
          <p:nvPr/>
        </p:nvSpPr>
        <p:spPr bwMode="auto">
          <a:xfrm>
            <a:off x="1388088" y="925040"/>
            <a:ext cx="7360708" cy="0"/>
          </a:xfrm>
          <a:prstGeom prst="line">
            <a:avLst/>
          </a:prstGeom>
          <a:noFill/>
          <a:ln w="12700">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16" name="Rectangle 32"/>
          <p:cNvSpPr>
            <a:spLocks noChangeArrowheads="1"/>
          </p:cNvSpPr>
          <p:nvPr/>
        </p:nvSpPr>
        <p:spPr bwMode="auto">
          <a:xfrm>
            <a:off x="5009308" y="764704"/>
            <a:ext cx="735780" cy="36676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800" b="1" dirty="0">
                <a:solidFill>
                  <a:srgbClr val="000099"/>
                </a:solidFill>
                <a:latin typeface="+mn-lt"/>
                <a:ea typeface="黑体" pitchFamily="2" charset="-122"/>
              </a:rPr>
              <a:t>32 </a:t>
            </a:r>
            <a:r>
              <a:rPr kumimoji="1" lang="zh-CN" altLang="en-US" sz="1800" b="1" dirty="0">
                <a:solidFill>
                  <a:srgbClr val="000099"/>
                </a:solidFill>
                <a:latin typeface="+mn-lt"/>
                <a:ea typeface="黑体" pitchFamily="2" charset="-122"/>
              </a:rPr>
              <a:t>位</a:t>
            </a:r>
          </a:p>
        </p:txBody>
      </p:sp>
      <p:sp>
        <p:nvSpPr>
          <p:cNvPr id="502821" name="Line 37"/>
          <p:cNvSpPr>
            <a:spLocks noChangeShapeType="1"/>
          </p:cNvSpPr>
          <p:nvPr/>
        </p:nvSpPr>
        <p:spPr bwMode="auto">
          <a:xfrm>
            <a:off x="1372610" y="1446930"/>
            <a:ext cx="736758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2" name="Line 38"/>
          <p:cNvSpPr>
            <a:spLocks noChangeShapeType="1"/>
          </p:cNvSpPr>
          <p:nvPr/>
        </p:nvSpPr>
        <p:spPr bwMode="auto">
          <a:xfrm>
            <a:off x="1372610"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3" name="Line 39"/>
          <p:cNvSpPr>
            <a:spLocks noChangeShapeType="1"/>
          </p:cNvSpPr>
          <p:nvPr/>
        </p:nvSpPr>
        <p:spPr bwMode="auto">
          <a:xfrm>
            <a:off x="160306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4" name="Line 40"/>
          <p:cNvSpPr>
            <a:spLocks noChangeShapeType="1"/>
          </p:cNvSpPr>
          <p:nvPr/>
        </p:nvSpPr>
        <p:spPr bwMode="auto">
          <a:xfrm>
            <a:off x="183351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5" name="Line 41"/>
          <p:cNvSpPr>
            <a:spLocks noChangeShapeType="1"/>
          </p:cNvSpPr>
          <p:nvPr/>
        </p:nvSpPr>
        <p:spPr bwMode="auto">
          <a:xfrm>
            <a:off x="206396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6" name="Line 42"/>
          <p:cNvSpPr>
            <a:spLocks noChangeShapeType="1"/>
          </p:cNvSpPr>
          <p:nvPr/>
        </p:nvSpPr>
        <p:spPr bwMode="auto">
          <a:xfrm>
            <a:off x="229441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7" name="Line 43"/>
          <p:cNvSpPr>
            <a:spLocks noChangeShapeType="1"/>
          </p:cNvSpPr>
          <p:nvPr/>
        </p:nvSpPr>
        <p:spPr bwMode="auto">
          <a:xfrm>
            <a:off x="252487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8" name="Line 44"/>
          <p:cNvSpPr>
            <a:spLocks noChangeShapeType="1"/>
          </p:cNvSpPr>
          <p:nvPr/>
        </p:nvSpPr>
        <p:spPr bwMode="auto">
          <a:xfrm>
            <a:off x="275360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29" name="Line 45"/>
          <p:cNvSpPr>
            <a:spLocks noChangeShapeType="1"/>
          </p:cNvSpPr>
          <p:nvPr/>
        </p:nvSpPr>
        <p:spPr bwMode="auto">
          <a:xfrm>
            <a:off x="298405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0" name="Line 46"/>
          <p:cNvSpPr>
            <a:spLocks noChangeShapeType="1"/>
          </p:cNvSpPr>
          <p:nvPr/>
        </p:nvSpPr>
        <p:spPr bwMode="auto">
          <a:xfrm>
            <a:off x="3214507"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1" name="Line 47"/>
          <p:cNvSpPr>
            <a:spLocks noChangeShapeType="1"/>
          </p:cNvSpPr>
          <p:nvPr/>
        </p:nvSpPr>
        <p:spPr bwMode="auto">
          <a:xfrm>
            <a:off x="344495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2" name="Line 48"/>
          <p:cNvSpPr>
            <a:spLocks noChangeShapeType="1"/>
          </p:cNvSpPr>
          <p:nvPr/>
        </p:nvSpPr>
        <p:spPr bwMode="auto">
          <a:xfrm>
            <a:off x="367541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3" name="Line 49"/>
          <p:cNvSpPr>
            <a:spLocks noChangeShapeType="1"/>
          </p:cNvSpPr>
          <p:nvPr/>
        </p:nvSpPr>
        <p:spPr bwMode="auto">
          <a:xfrm>
            <a:off x="3905863"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4" name="Line 50"/>
          <p:cNvSpPr>
            <a:spLocks noChangeShapeType="1"/>
          </p:cNvSpPr>
          <p:nvPr/>
        </p:nvSpPr>
        <p:spPr bwMode="auto">
          <a:xfrm>
            <a:off x="4136315"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5" name="Line 51"/>
          <p:cNvSpPr>
            <a:spLocks noChangeShapeType="1"/>
          </p:cNvSpPr>
          <p:nvPr/>
        </p:nvSpPr>
        <p:spPr bwMode="auto">
          <a:xfrm>
            <a:off x="4366767"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6" name="Line 52"/>
          <p:cNvSpPr>
            <a:spLocks noChangeShapeType="1"/>
          </p:cNvSpPr>
          <p:nvPr/>
        </p:nvSpPr>
        <p:spPr bwMode="auto">
          <a:xfrm>
            <a:off x="4595500"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7" name="Line 53"/>
          <p:cNvSpPr>
            <a:spLocks noChangeShapeType="1"/>
          </p:cNvSpPr>
          <p:nvPr/>
        </p:nvSpPr>
        <p:spPr bwMode="auto">
          <a:xfrm>
            <a:off x="482595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8" name="Line 54"/>
          <p:cNvSpPr>
            <a:spLocks noChangeShapeType="1"/>
          </p:cNvSpPr>
          <p:nvPr/>
        </p:nvSpPr>
        <p:spPr bwMode="auto">
          <a:xfrm>
            <a:off x="5056404"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39" name="Line 55"/>
          <p:cNvSpPr>
            <a:spLocks noChangeShapeType="1"/>
          </p:cNvSpPr>
          <p:nvPr/>
        </p:nvSpPr>
        <p:spPr bwMode="auto">
          <a:xfrm>
            <a:off x="528685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0" name="Line 56"/>
          <p:cNvSpPr>
            <a:spLocks noChangeShapeType="1"/>
          </p:cNvSpPr>
          <p:nvPr/>
        </p:nvSpPr>
        <p:spPr bwMode="auto">
          <a:xfrm>
            <a:off x="5517308"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1" name="Line 57"/>
          <p:cNvSpPr>
            <a:spLocks noChangeShapeType="1"/>
          </p:cNvSpPr>
          <p:nvPr/>
        </p:nvSpPr>
        <p:spPr bwMode="auto">
          <a:xfrm>
            <a:off x="5747760"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2" name="Line 58"/>
          <p:cNvSpPr>
            <a:spLocks noChangeShapeType="1"/>
          </p:cNvSpPr>
          <p:nvPr/>
        </p:nvSpPr>
        <p:spPr bwMode="auto">
          <a:xfrm>
            <a:off x="597821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3" name="Line 59"/>
          <p:cNvSpPr>
            <a:spLocks noChangeShapeType="1"/>
          </p:cNvSpPr>
          <p:nvPr/>
        </p:nvSpPr>
        <p:spPr bwMode="auto">
          <a:xfrm>
            <a:off x="620866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4" name="Line 60"/>
          <p:cNvSpPr>
            <a:spLocks noChangeShapeType="1"/>
          </p:cNvSpPr>
          <p:nvPr/>
        </p:nvSpPr>
        <p:spPr bwMode="auto">
          <a:xfrm>
            <a:off x="643739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5" name="Line 61"/>
          <p:cNvSpPr>
            <a:spLocks noChangeShapeType="1"/>
          </p:cNvSpPr>
          <p:nvPr/>
        </p:nvSpPr>
        <p:spPr bwMode="auto">
          <a:xfrm>
            <a:off x="6667848"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6" name="Line 62"/>
          <p:cNvSpPr>
            <a:spLocks noChangeShapeType="1"/>
          </p:cNvSpPr>
          <p:nvPr/>
        </p:nvSpPr>
        <p:spPr bwMode="auto">
          <a:xfrm>
            <a:off x="6898300"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7" name="Line 63"/>
          <p:cNvSpPr>
            <a:spLocks noChangeShapeType="1"/>
          </p:cNvSpPr>
          <p:nvPr/>
        </p:nvSpPr>
        <p:spPr bwMode="auto">
          <a:xfrm>
            <a:off x="7128752"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8" name="Line 64"/>
          <p:cNvSpPr>
            <a:spLocks noChangeShapeType="1"/>
          </p:cNvSpPr>
          <p:nvPr/>
        </p:nvSpPr>
        <p:spPr bwMode="auto">
          <a:xfrm>
            <a:off x="735920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49" name="Line 65"/>
          <p:cNvSpPr>
            <a:spLocks noChangeShapeType="1"/>
          </p:cNvSpPr>
          <p:nvPr/>
        </p:nvSpPr>
        <p:spPr bwMode="auto">
          <a:xfrm>
            <a:off x="7589657"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0" name="Line 66"/>
          <p:cNvSpPr>
            <a:spLocks noChangeShapeType="1"/>
          </p:cNvSpPr>
          <p:nvPr/>
        </p:nvSpPr>
        <p:spPr bwMode="auto">
          <a:xfrm>
            <a:off x="7820109"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1" name="Line 67"/>
          <p:cNvSpPr>
            <a:spLocks noChangeShapeType="1"/>
          </p:cNvSpPr>
          <p:nvPr/>
        </p:nvSpPr>
        <p:spPr bwMode="auto">
          <a:xfrm>
            <a:off x="8050561"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2" name="Line 68"/>
          <p:cNvSpPr>
            <a:spLocks noChangeShapeType="1"/>
          </p:cNvSpPr>
          <p:nvPr/>
        </p:nvSpPr>
        <p:spPr bwMode="auto">
          <a:xfrm>
            <a:off x="8279294"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3" name="Line 69"/>
          <p:cNvSpPr>
            <a:spLocks noChangeShapeType="1"/>
          </p:cNvSpPr>
          <p:nvPr/>
        </p:nvSpPr>
        <p:spPr bwMode="auto">
          <a:xfrm>
            <a:off x="8509746" y="1246906"/>
            <a:ext cx="0" cy="200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4" name="Line 70"/>
          <p:cNvSpPr>
            <a:spLocks noChangeShapeType="1"/>
          </p:cNvSpPr>
          <p:nvPr/>
        </p:nvSpPr>
        <p:spPr bwMode="auto">
          <a:xfrm>
            <a:off x="8740198" y="1313580"/>
            <a:ext cx="0" cy="1333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5" name="Rectangle 71"/>
          <p:cNvSpPr>
            <a:spLocks noChangeArrowheads="1"/>
          </p:cNvSpPr>
          <p:nvPr/>
        </p:nvSpPr>
        <p:spPr bwMode="auto">
          <a:xfrm>
            <a:off x="1525671" y="1180231"/>
            <a:ext cx="1535775" cy="20002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6" name="Rectangle 72"/>
          <p:cNvSpPr>
            <a:spLocks noChangeArrowheads="1"/>
          </p:cNvSpPr>
          <p:nvPr/>
        </p:nvSpPr>
        <p:spPr bwMode="auto">
          <a:xfrm>
            <a:off x="3367569" y="1180231"/>
            <a:ext cx="1535773" cy="20002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7" name="Rectangle 73"/>
          <p:cNvSpPr>
            <a:spLocks noChangeArrowheads="1"/>
          </p:cNvSpPr>
          <p:nvPr/>
        </p:nvSpPr>
        <p:spPr bwMode="auto">
          <a:xfrm>
            <a:off x="5209465" y="1180231"/>
            <a:ext cx="1535775" cy="20002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58" name="Rectangle 74"/>
          <p:cNvSpPr>
            <a:spLocks noChangeArrowheads="1"/>
          </p:cNvSpPr>
          <p:nvPr/>
        </p:nvSpPr>
        <p:spPr bwMode="auto">
          <a:xfrm>
            <a:off x="7051363" y="1180231"/>
            <a:ext cx="1535773" cy="20002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60" name="Rectangle 76"/>
          <p:cNvSpPr>
            <a:spLocks noChangeArrowheads="1"/>
          </p:cNvSpPr>
          <p:nvPr/>
        </p:nvSpPr>
        <p:spPr bwMode="auto">
          <a:xfrm>
            <a:off x="4595500" y="2969344"/>
            <a:ext cx="293351" cy="505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Y</a:t>
            </a:r>
          </a:p>
          <a:p>
            <a:pPr defTabSz="762000" eaLnBrk="0" hangingPunct="0">
              <a:lnSpc>
                <a:spcPct val="75000"/>
              </a:lnSpc>
            </a:pPr>
            <a:r>
              <a:rPr kumimoji="1" lang="en-US" altLang="zh-CN" sz="1200" b="1">
                <a:solidFill>
                  <a:srgbClr val="000099"/>
                </a:solidFill>
                <a:latin typeface="+mn-lt"/>
                <a:ea typeface="黑体" pitchFamily="2" charset="-122"/>
              </a:rPr>
              <a:t>N</a:t>
            </a:r>
          </a:p>
        </p:txBody>
      </p:sp>
      <p:sp>
        <p:nvSpPr>
          <p:cNvPr id="502861" name="Rectangle 77"/>
          <p:cNvSpPr>
            <a:spLocks noChangeArrowheads="1"/>
          </p:cNvSpPr>
          <p:nvPr/>
        </p:nvSpPr>
        <p:spPr bwMode="auto">
          <a:xfrm>
            <a:off x="4366768" y="2969344"/>
            <a:ext cx="293351" cy="505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R</a:t>
            </a:r>
          </a:p>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T</a:t>
            </a:r>
          </a:p>
        </p:txBody>
      </p:sp>
      <p:sp>
        <p:nvSpPr>
          <p:cNvPr id="502862" name="Rectangle 78"/>
          <p:cNvSpPr>
            <a:spLocks noChangeArrowheads="1"/>
          </p:cNvSpPr>
          <p:nvPr/>
        </p:nvSpPr>
        <p:spPr bwMode="auto">
          <a:xfrm>
            <a:off x="4120837" y="2969344"/>
            <a:ext cx="293351" cy="505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P</a:t>
            </a:r>
          </a:p>
          <a:p>
            <a:pPr defTabSz="762000" eaLnBrk="0" hangingPunct="0">
              <a:lnSpc>
                <a:spcPct val="75000"/>
              </a:lnSpc>
            </a:pPr>
            <a:r>
              <a:rPr kumimoji="1" lang="en-US" altLang="zh-CN" sz="1200" b="1">
                <a:solidFill>
                  <a:srgbClr val="000099"/>
                </a:solidFill>
                <a:latin typeface="+mn-lt"/>
                <a:ea typeface="黑体" pitchFamily="2" charset="-122"/>
              </a:rPr>
              <a:t>S</a:t>
            </a:r>
          </a:p>
          <a:p>
            <a:pPr defTabSz="762000" eaLnBrk="0" hangingPunct="0">
              <a:lnSpc>
                <a:spcPct val="75000"/>
              </a:lnSpc>
            </a:pPr>
            <a:r>
              <a:rPr kumimoji="1" lang="en-US" altLang="zh-CN" sz="1200" b="1">
                <a:solidFill>
                  <a:srgbClr val="000099"/>
                </a:solidFill>
                <a:latin typeface="+mn-lt"/>
                <a:ea typeface="黑体" pitchFamily="2" charset="-122"/>
              </a:rPr>
              <a:t>H</a:t>
            </a:r>
          </a:p>
        </p:txBody>
      </p:sp>
      <p:sp>
        <p:nvSpPr>
          <p:cNvPr id="502863" name="Rectangle 79"/>
          <p:cNvSpPr>
            <a:spLocks noChangeArrowheads="1"/>
          </p:cNvSpPr>
          <p:nvPr/>
        </p:nvSpPr>
        <p:spPr bwMode="auto">
          <a:xfrm>
            <a:off x="3890385" y="2969344"/>
            <a:ext cx="293351" cy="505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A</a:t>
            </a:r>
          </a:p>
          <a:p>
            <a:pPr defTabSz="762000" eaLnBrk="0" hangingPunct="0">
              <a:lnSpc>
                <a:spcPct val="75000"/>
              </a:lnSpc>
            </a:pPr>
            <a:r>
              <a:rPr kumimoji="1" lang="en-US" altLang="zh-CN" sz="1200" b="1">
                <a:solidFill>
                  <a:srgbClr val="000099"/>
                </a:solidFill>
                <a:latin typeface="+mn-lt"/>
                <a:ea typeface="黑体" pitchFamily="2" charset="-122"/>
              </a:rPr>
              <a:t>C</a:t>
            </a:r>
          </a:p>
          <a:p>
            <a:pPr defTabSz="762000" eaLnBrk="0" hangingPunct="0">
              <a:lnSpc>
                <a:spcPct val="75000"/>
              </a:lnSpc>
            </a:pPr>
            <a:r>
              <a:rPr kumimoji="1" lang="en-US" altLang="zh-CN" sz="1200" b="1">
                <a:solidFill>
                  <a:srgbClr val="000099"/>
                </a:solidFill>
                <a:latin typeface="+mn-lt"/>
                <a:ea typeface="黑体" pitchFamily="2" charset="-122"/>
              </a:rPr>
              <a:t>K</a:t>
            </a:r>
          </a:p>
        </p:txBody>
      </p:sp>
      <p:sp>
        <p:nvSpPr>
          <p:cNvPr id="502864" name="Rectangle 80"/>
          <p:cNvSpPr>
            <a:spLocks noChangeArrowheads="1"/>
          </p:cNvSpPr>
          <p:nvPr/>
        </p:nvSpPr>
        <p:spPr bwMode="auto">
          <a:xfrm>
            <a:off x="3639296" y="2969344"/>
            <a:ext cx="302969" cy="505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200" b="1">
                <a:solidFill>
                  <a:srgbClr val="000099"/>
                </a:solidFill>
                <a:latin typeface="+mn-lt"/>
                <a:ea typeface="黑体" pitchFamily="2" charset="-122"/>
              </a:rPr>
              <a:t>U</a:t>
            </a:r>
          </a:p>
          <a:p>
            <a:pPr defTabSz="762000" eaLnBrk="0" hangingPunct="0">
              <a:lnSpc>
                <a:spcPct val="75000"/>
              </a:lnSpc>
            </a:pPr>
            <a:r>
              <a:rPr kumimoji="1" lang="en-US" altLang="zh-CN" sz="1200" b="1">
                <a:solidFill>
                  <a:srgbClr val="000099"/>
                </a:solidFill>
                <a:latin typeface="+mn-lt"/>
                <a:ea typeface="黑体" pitchFamily="2" charset="-122"/>
              </a:rPr>
              <a:t>R</a:t>
            </a:r>
          </a:p>
          <a:p>
            <a:pPr defTabSz="762000" eaLnBrk="0" hangingPunct="0">
              <a:lnSpc>
                <a:spcPct val="75000"/>
              </a:lnSpc>
            </a:pPr>
            <a:r>
              <a:rPr kumimoji="1" lang="en-US" altLang="zh-CN" sz="1200" b="1">
                <a:solidFill>
                  <a:srgbClr val="000099"/>
                </a:solidFill>
                <a:latin typeface="+mn-lt"/>
                <a:ea typeface="黑体" pitchFamily="2" charset="-122"/>
              </a:rPr>
              <a:t>G</a:t>
            </a:r>
          </a:p>
        </p:txBody>
      </p:sp>
      <p:sp>
        <p:nvSpPr>
          <p:cNvPr id="502865" name="Rectangle 81"/>
          <p:cNvSpPr>
            <a:spLocks noChangeArrowheads="1"/>
          </p:cNvSpPr>
          <p:nvPr/>
        </p:nvSpPr>
        <p:spPr bwMode="auto">
          <a:xfrm>
            <a:off x="1016613" y="1061169"/>
            <a:ext cx="7359388" cy="3359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solidFill>
                  <a:srgbClr val="000099"/>
                </a:solidFill>
                <a:latin typeface="+mn-lt"/>
                <a:ea typeface="黑体" pitchFamily="2" charset="-122"/>
              </a:rPr>
              <a:t>位  </a:t>
            </a:r>
            <a:r>
              <a:rPr kumimoji="1" lang="en-US" altLang="zh-CN" sz="1600" b="1">
                <a:solidFill>
                  <a:srgbClr val="000099"/>
                </a:solidFill>
                <a:latin typeface="+mn-lt"/>
                <a:ea typeface="黑体" pitchFamily="2" charset="-122"/>
              </a:rPr>
              <a:t>0                           8                           16                          24                       31</a:t>
            </a:r>
          </a:p>
        </p:txBody>
      </p:sp>
      <p:sp>
        <p:nvSpPr>
          <p:cNvPr id="502866" name="Line 82"/>
          <p:cNvSpPr>
            <a:spLocks noChangeShapeType="1"/>
          </p:cNvSpPr>
          <p:nvPr/>
        </p:nvSpPr>
        <p:spPr bwMode="auto">
          <a:xfrm flipH="1">
            <a:off x="6896581" y="3890093"/>
            <a:ext cx="3440" cy="4302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9" name="Rectangle 105"/>
          <p:cNvSpPr>
            <a:spLocks noChangeArrowheads="1"/>
          </p:cNvSpPr>
          <p:nvPr/>
        </p:nvSpPr>
        <p:spPr bwMode="auto">
          <a:xfrm>
            <a:off x="4308294" y="4894560"/>
            <a:ext cx="4664075" cy="493713"/>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67" name="Rectangle 83"/>
          <p:cNvSpPr>
            <a:spLocks noChangeArrowheads="1"/>
          </p:cNvSpPr>
          <p:nvPr/>
        </p:nvSpPr>
        <p:spPr bwMode="auto">
          <a:xfrm>
            <a:off x="7388442" y="3934544"/>
            <a:ext cx="890852"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1600" b="1">
                <a:solidFill>
                  <a:srgbClr val="000099"/>
                </a:solidFill>
                <a:latin typeface="+mn-lt"/>
                <a:ea typeface="黑体" pitchFamily="2" charset="-122"/>
              </a:rPr>
              <a:t>填    充</a:t>
            </a:r>
          </a:p>
        </p:txBody>
      </p:sp>
      <p:sp>
        <p:nvSpPr>
          <p:cNvPr id="502868" name="Rectangle 84"/>
          <p:cNvSpPr>
            <a:spLocks noChangeArrowheads="1"/>
          </p:cNvSpPr>
          <p:nvPr/>
        </p:nvSpPr>
        <p:spPr bwMode="auto">
          <a:xfrm>
            <a:off x="5809673" y="4950123"/>
            <a:ext cx="1795557" cy="39754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数据部分</a:t>
            </a:r>
          </a:p>
        </p:txBody>
      </p:sp>
      <p:sp>
        <p:nvSpPr>
          <p:cNvPr id="502869" name="Rectangle 85"/>
          <p:cNvSpPr>
            <a:spLocks noChangeArrowheads="1"/>
          </p:cNvSpPr>
          <p:nvPr/>
        </p:nvSpPr>
        <p:spPr bwMode="auto">
          <a:xfrm>
            <a:off x="2762203" y="4869160"/>
            <a:ext cx="1523735" cy="506413"/>
          </a:xfrm>
          <a:prstGeom prst="rect">
            <a:avLst/>
          </a:prstGeom>
          <a:solidFill>
            <a:srgbClr val="FFFF66"/>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502870" name="Rectangle 86"/>
          <p:cNvSpPr>
            <a:spLocks noChangeArrowheads="1"/>
          </p:cNvSpPr>
          <p:nvPr/>
        </p:nvSpPr>
        <p:spPr bwMode="auto">
          <a:xfrm>
            <a:off x="2762202" y="4869160"/>
            <a:ext cx="6237684" cy="506413"/>
          </a:xfrm>
          <a:prstGeom prst="rect">
            <a:avLst/>
          </a:prstGeom>
          <a:noFill/>
          <a:ln w="19050">
            <a:solidFill>
              <a:srgbClr val="33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71" name="Line 87"/>
          <p:cNvSpPr>
            <a:spLocks noChangeShapeType="1"/>
          </p:cNvSpPr>
          <p:nvPr/>
        </p:nvSpPr>
        <p:spPr bwMode="auto">
          <a:xfrm flipH="1">
            <a:off x="4285937" y="4880272"/>
            <a:ext cx="0" cy="4953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72" name="Rectangle 88"/>
          <p:cNvSpPr>
            <a:spLocks noChangeArrowheads="1"/>
          </p:cNvSpPr>
          <p:nvPr/>
        </p:nvSpPr>
        <p:spPr bwMode="auto">
          <a:xfrm>
            <a:off x="2973736" y="4997748"/>
            <a:ext cx="780785" cy="26987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2873" name="Rectangle 89"/>
          <p:cNvSpPr>
            <a:spLocks noChangeArrowheads="1"/>
          </p:cNvSpPr>
          <p:nvPr/>
        </p:nvSpPr>
        <p:spPr bwMode="auto">
          <a:xfrm>
            <a:off x="2982336" y="4950123"/>
            <a:ext cx="1279390" cy="39754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首部</a:t>
            </a:r>
          </a:p>
        </p:txBody>
      </p:sp>
      <p:sp>
        <p:nvSpPr>
          <p:cNvPr id="502877" name="Rectangle 93"/>
          <p:cNvSpPr>
            <a:spLocks noChangeArrowheads="1"/>
          </p:cNvSpPr>
          <p:nvPr/>
        </p:nvSpPr>
        <p:spPr bwMode="auto">
          <a:xfrm>
            <a:off x="920552" y="4941168"/>
            <a:ext cx="176622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algn="r" defTabSz="762000" eaLnBrk="0" hangingPunct="0"/>
            <a:r>
              <a:rPr kumimoji="1" lang="en-US" altLang="zh-CN" sz="2000" b="1" dirty="0">
                <a:solidFill>
                  <a:srgbClr val="000099"/>
                </a:solidFill>
                <a:latin typeface="+mn-lt"/>
                <a:ea typeface="黑体" pitchFamily="2" charset="-122"/>
              </a:rPr>
              <a:t>TCP </a:t>
            </a:r>
            <a:r>
              <a:rPr kumimoji="1" lang="zh-CN" altLang="en-US" sz="2000" b="1" dirty="0">
                <a:solidFill>
                  <a:srgbClr val="000099"/>
                </a:solidFill>
                <a:latin typeface="+mn-lt"/>
                <a:ea typeface="黑体" pitchFamily="2" charset="-122"/>
              </a:rPr>
              <a:t>报文段</a:t>
            </a:r>
          </a:p>
        </p:txBody>
      </p:sp>
      <p:sp>
        <p:nvSpPr>
          <p:cNvPr id="502878" name="Rectangle 94"/>
          <p:cNvSpPr>
            <a:spLocks noChangeArrowheads="1"/>
          </p:cNvSpPr>
          <p:nvPr/>
        </p:nvSpPr>
        <p:spPr bwMode="auto">
          <a:xfrm>
            <a:off x="2748444" y="5718274"/>
            <a:ext cx="6251442" cy="504825"/>
          </a:xfrm>
          <a:prstGeom prst="rect">
            <a:avLst/>
          </a:prstGeom>
          <a:solidFill>
            <a:srgbClr val="FF66FF"/>
          </a:solidFill>
          <a:ln w="1905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
        <p:nvSpPr>
          <p:cNvPr id="502880" name="Rectangle 96"/>
          <p:cNvSpPr>
            <a:spLocks noChangeArrowheads="1"/>
          </p:cNvSpPr>
          <p:nvPr/>
        </p:nvSpPr>
        <p:spPr bwMode="auto">
          <a:xfrm>
            <a:off x="4554719" y="5767759"/>
            <a:ext cx="2630529" cy="39754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smtClean="0">
                <a:solidFill>
                  <a:srgbClr val="000099"/>
                </a:solidFill>
                <a:latin typeface="+mn-lt"/>
                <a:ea typeface="黑体" pitchFamily="2" charset="-122"/>
              </a:rPr>
              <a:t>IP</a:t>
            </a:r>
            <a:r>
              <a:rPr kumimoji="1" lang="zh-CN" altLang="en-US" sz="2000" b="1" dirty="0" smtClean="0">
                <a:solidFill>
                  <a:srgbClr val="000099"/>
                </a:solidFill>
                <a:latin typeface="+mn-lt"/>
                <a:ea typeface="黑体" pitchFamily="2" charset="-122"/>
              </a:rPr>
              <a:t>数据报的</a:t>
            </a:r>
            <a:r>
              <a:rPr kumimoji="1" lang="en-US" altLang="zh-CN" sz="2000" b="1" dirty="0" smtClean="0">
                <a:solidFill>
                  <a:srgbClr val="000099"/>
                </a:solidFill>
                <a:latin typeface="+mn-lt"/>
                <a:ea typeface="黑体" pitchFamily="2" charset="-122"/>
              </a:rPr>
              <a:t> </a:t>
            </a:r>
            <a:r>
              <a:rPr kumimoji="1" lang="zh-CN" altLang="en-US" sz="2000" b="1" dirty="0">
                <a:solidFill>
                  <a:srgbClr val="000099"/>
                </a:solidFill>
                <a:latin typeface="+mn-lt"/>
                <a:ea typeface="黑体" pitchFamily="2" charset="-122"/>
              </a:rPr>
              <a:t>数据部分</a:t>
            </a:r>
          </a:p>
        </p:txBody>
      </p:sp>
      <p:sp>
        <p:nvSpPr>
          <p:cNvPr id="502881" name="Rectangle 97"/>
          <p:cNvSpPr>
            <a:spLocks noChangeArrowheads="1"/>
          </p:cNvSpPr>
          <p:nvPr/>
        </p:nvSpPr>
        <p:spPr bwMode="auto">
          <a:xfrm>
            <a:off x="1641864" y="5777010"/>
            <a:ext cx="1006880" cy="39754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99"/>
                </a:solidFill>
                <a:latin typeface="+mn-lt"/>
                <a:ea typeface="黑体" pitchFamily="2" charset="-122"/>
              </a:rPr>
              <a:t>IP </a:t>
            </a:r>
            <a:r>
              <a:rPr kumimoji="1" lang="zh-CN" altLang="en-US" sz="2000" b="1" dirty="0">
                <a:solidFill>
                  <a:srgbClr val="000099"/>
                </a:solidFill>
                <a:latin typeface="+mn-lt"/>
                <a:ea typeface="黑体" pitchFamily="2" charset="-122"/>
              </a:rPr>
              <a:t>首部</a:t>
            </a:r>
          </a:p>
        </p:txBody>
      </p:sp>
      <p:sp>
        <p:nvSpPr>
          <p:cNvPr id="502884" name="Line 100"/>
          <p:cNvSpPr>
            <a:spLocks noChangeShapeType="1"/>
          </p:cNvSpPr>
          <p:nvPr/>
        </p:nvSpPr>
        <p:spPr bwMode="auto">
          <a:xfrm>
            <a:off x="8855423" y="1535830"/>
            <a:ext cx="79798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5" name="Line 101"/>
          <p:cNvSpPr>
            <a:spLocks noChangeShapeType="1"/>
          </p:cNvSpPr>
          <p:nvPr/>
        </p:nvSpPr>
        <p:spPr bwMode="auto">
          <a:xfrm>
            <a:off x="8855423" y="3872630"/>
            <a:ext cx="79798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6" name="Line 102"/>
          <p:cNvSpPr>
            <a:spLocks noChangeShapeType="1"/>
          </p:cNvSpPr>
          <p:nvPr/>
        </p:nvSpPr>
        <p:spPr bwMode="auto">
          <a:xfrm>
            <a:off x="805079" y="1561230"/>
            <a:ext cx="50905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7" name="Line 103"/>
          <p:cNvSpPr>
            <a:spLocks noChangeShapeType="1"/>
          </p:cNvSpPr>
          <p:nvPr/>
        </p:nvSpPr>
        <p:spPr bwMode="auto">
          <a:xfrm>
            <a:off x="818837" y="4302843"/>
            <a:ext cx="50905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2888" name="Rectangle 104"/>
          <p:cNvSpPr>
            <a:spLocks noChangeArrowheads="1"/>
          </p:cNvSpPr>
          <p:nvPr/>
        </p:nvSpPr>
        <p:spPr bwMode="auto">
          <a:xfrm>
            <a:off x="328697" y="5445224"/>
            <a:ext cx="1106073" cy="366767"/>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800" b="1" dirty="0">
                <a:solidFill>
                  <a:srgbClr val="000099"/>
                </a:solidFill>
                <a:latin typeface="+mn-lt"/>
                <a:ea typeface="黑体" pitchFamily="2" charset="-122"/>
              </a:rPr>
              <a:t>发送在前</a:t>
            </a:r>
          </a:p>
        </p:txBody>
      </p:sp>
      <p:sp>
        <p:nvSpPr>
          <p:cNvPr id="502891" name="Text Box 107"/>
          <p:cNvSpPr txBox="1">
            <a:spLocks noChangeArrowheads="1"/>
          </p:cNvSpPr>
          <p:nvPr/>
        </p:nvSpPr>
        <p:spPr bwMode="auto">
          <a:xfrm>
            <a:off x="2748714" y="44624"/>
            <a:ext cx="4508542" cy="584775"/>
          </a:xfrm>
          <a:prstGeom prst="rect">
            <a:avLst/>
          </a:prstGeom>
          <a:solidFill>
            <a:srgbClr val="66FF66"/>
          </a:solidFill>
          <a:ln w="9525">
            <a:solidFill>
              <a:srgbClr val="000099"/>
            </a:solidFill>
            <a:miter lim="800000"/>
            <a:headEnd/>
            <a:tailEnd/>
          </a:ln>
          <a:effectLst/>
        </p:spPr>
        <p:txBody>
          <a:bodyPr wrap="none">
            <a:spAutoFit/>
          </a:bodyPr>
          <a:lstStyle/>
          <a:p>
            <a:r>
              <a:rPr lang="en-US" altLang="zh-CN" sz="3200" b="1" dirty="0" smtClean="0">
                <a:solidFill>
                  <a:srgbClr val="000099"/>
                </a:solidFill>
                <a:latin typeface="+mn-lt"/>
                <a:ea typeface="黑体" pitchFamily="2" charset="-122"/>
              </a:rPr>
              <a:t>TCP </a:t>
            </a:r>
            <a:r>
              <a:rPr lang="zh-CN" altLang="en-US" sz="3200" b="1" dirty="0">
                <a:solidFill>
                  <a:srgbClr val="000099"/>
                </a:solidFill>
                <a:latin typeface="+mn-lt"/>
                <a:ea typeface="黑体" pitchFamily="2" charset="-122"/>
              </a:rPr>
              <a:t>报文段的首部格式 </a:t>
            </a:r>
          </a:p>
        </p:txBody>
      </p:sp>
      <p:sp>
        <p:nvSpPr>
          <p:cNvPr id="2" name="矩形 1"/>
          <p:cNvSpPr/>
          <p:nvPr/>
        </p:nvSpPr>
        <p:spPr bwMode="auto">
          <a:xfrm>
            <a:off x="2762203" y="5409597"/>
            <a:ext cx="6210166" cy="298350"/>
          </a:xfrm>
          <a:prstGeom prst="rect">
            <a:avLst/>
          </a:prstGeom>
          <a:gradFill flip="none" rotWithShape="1">
            <a:gsLst>
              <a:gs pos="0">
                <a:schemeClr val="bg1">
                  <a:lumMod val="85000"/>
                </a:schemeClr>
              </a:gs>
              <a:gs pos="100000">
                <a:schemeClr val="bg1">
                  <a:lumMod val="50000"/>
                </a:schemeClr>
              </a:gs>
            </a:gsLst>
            <a:lin ang="54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502883" name="AutoShape 99"/>
          <p:cNvSpPr>
            <a:spLocks noChangeArrowheads="1"/>
          </p:cNvSpPr>
          <p:nvPr/>
        </p:nvSpPr>
        <p:spPr bwMode="auto">
          <a:xfrm rot="-5400000">
            <a:off x="5580496" y="5391062"/>
            <a:ext cx="470469" cy="434779"/>
          </a:xfrm>
          <a:prstGeom prst="leftArrow">
            <a:avLst>
              <a:gd name="adj1" fmla="val 50000"/>
              <a:gd name="adj2" fmla="val 52851"/>
            </a:avLst>
          </a:prstGeom>
          <a:solidFill>
            <a:schemeClr val="bg1">
              <a:alpha val="80000"/>
            </a:schemeClr>
          </a:solidFill>
          <a:ln w="12700">
            <a:solidFill>
              <a:srgbClr val="333399"/>
            </a:solidFill>
            <a:miter lim="800000"/>
            <a:headEnd/>
            <a:tailEnd/>
          </a:ln>
          <a:effec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xmlns="" val="12078676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4869" y="78539"/>
            <a:ext cx="9852335" cy="4873626"/>
            <a:chOff x="214869" y="78539"/>
            <a:chExt cx="9852335" cy="4873626"/>
          </a:xfrm>
        </p:grpSpPr>
        <p:sp>
          <p:nvSpPr>
            <p:cNvPr id="503811"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2"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503813"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4"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503815"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8"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19"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0"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1"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2"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3"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24"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503825"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503826"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503827"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503828"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503829"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503830"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1"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503832"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503833"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503834"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5"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6"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7"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8"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39"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0"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1"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503842"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50384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4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5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6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7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50388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50388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50388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50388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50388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50388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50388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891"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503904"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5"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6"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03907"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3911" name="Text Box 103"/>
          <p:cNvSpPr txBox="1">
            <a:spLocks noChangeArrowheads="1"/>
          </p:cNvSpPr>
          <p:nvPr/>
        </p:nvSpPr>
        <p:spPr bwMode="auto">
          <a:xfrm>
            <a:off x="534738" y="5046275"/>
            <a:ext cx="902196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a:solidFill>
                  <a:srgbClr val="000099"/>
                </a:solidFill>
                <a:latin typeface="+mn-lt"/>
                <a:ea typeface="黑体" pitchFamily="2" charset="-122"/>
              </a:rPr>
              <a:t>源端口和目的端口字段</a:t>
            </a:r>
            <a:r>
              <a:rPr lang="en-US" altLang="zh-CN" sz="2400" b="1" dirty="0">
                <a:solidFill>
                  <a:srgbClr val="000099"/>
                </a:solidFill>
                <a:latin typeface="+mn-lt"/>
                <a:ea typeface="黑体" pitchFamily="2" charset="-122"/>
              </a:rPr>
              <a:t>——</a:t>
            </a:r>
            <a:r>
              <a:rPr lang="zh-CN" altLang="en-US" sz="2400" b="1" dirty="0">
                <a:solidFill>
                  <a:srgbClr val="000099"/>
                </a:solidFill>
                <a:latin typeface="+mn-lt"/>
                <a:ea typeface="黑体" pitchFamily="2" charset="-122"/>
              </a:rPr>
              <a:t>各占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字节。端口是运输层与应用层的服务接口。运输层的复用和分用功能都要通过端口才能实现。  </a:t>
            </a:r>
          </a:p>
        </p:txBody>
      </p:sp>
      <p:sp>
        <p:nvSpPr>
          <p:cNvPr id="503912" name="Rectangle 104"/>
          <p:cNvSpPr>
            <a:spLocks noChangeArrowheads="1"/>
          </p:cNvSpPr>
          <p:nvPr/>
        </p:nvSpPr>
        <p:spPr bwMode="auto">
          <a:xfrm>
            <a:off x="749234" y="797677"/>
            <a:ext cx="8401182" cy="717550"/>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xmlns="" val="234461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9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3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912" grpId="0" animBg="1"/>
      <p:bldP spid="50391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90" name="Rectangle 314"/>
          <p:cNvSpPr>
            <a:spLocks noChangeArrowheads="1"/>
          </p:cNvSpPr>
          <p:nvPr/>
        </p:nvSpPr>
        <p:spPr bwMode="auto">
          <a:xfrm>
            <a:off x="310314" y="1349376"/>
            <a:ext cx="1570170"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0" name="Rectangle 324"/>
          <p:cNvSpPr>
            <a:spLocks noChangeArrowheads="1"/>
          </p:cNvSpPr>
          <p:nvPr/>
        </p:nvSpPr>
        <p:spPr bwMode="auto">
          <a:xfrm>
            <a:off x="8162884" y="1349376"/>
            <a:ext cx="1573610" cy="2538413"/>
          </a:xfrm>
          <a:prstGeom prst="rect">
            <a:avLst/>
          </a:prstGeom>
          <a:solidFill>
            <a:srgbClr val="FFFF99"/>
          </a:solidFill>
          <a:ln w="1270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89" name="Rectangle 313"/>
          <p:cNvSpPr>
            <a:spLocks noChangeArrowheads="1"/>
          </p:cNvSpPr>
          <p:nvPr/>
        </p:nvSpPr>
        <p:spPr bwMode="auto">
          <a:xfrm>
            <a:off x="329233" y="2459038"/>
            <a:ext cx="9412419" cy="469900"/>
          </a:xfrm>
          <a:prstGeom prst="rect">
            <a:avLst/>
          </a:prstGeom>
          <a:solidFill>
            <a:srgbClr val="66FFFF">
              <a:alpha val="67843"/>
            </a:srgbClr>
          </a:solidFill>
          <a:ln>
            <a:noFill/>
          </a:ln>
          <a:effectLst/>
        </p:spPr>
        <p:txBody>
          <a:bodyPr wrap="none" anchor="ctr"/>
          <a:lstStyle/>
          <a:p>
            <a:endParaRPr lang="zh-CN" altLang="en-US" b="1">
              <a:solidFill>
                <a:srgbClr val="000099"/>
              </a:solidFill>
              <a:latin typeface="+mn-lt"/>
              <a:ea typeface="黑体" pitchFamily="2" charset="-122"/>
            </a:endParaRPr>
          </a:p>
        </p:txBody>
      </p:sp>
      <p:sp>
        <p:nvSpPr>
          <p:cNvPr id="126978" name="Rectangle 2"/>
          <p:cNvSpPr>
            <a:spLocks noGrp="1" noChangeArrowheads="1"/>
          </p:cNvSpPr>
          <p:nvPr>
            <p:ph type="title"/>
          </p:nvPr>
        </p:nvSpPr>
        <p:spPr/>
        <p:txBody>
          <a:bodyPr/>
          <a:lstStyle/>
          <a:p>
            <a:pPr algn="ctr"/>
            <a:r>
              <a:rPr lang="zh-CN" altLang="en-US" dirty="0" smtClean="0"/>
              <a:t>运输层的作用</a:t>
            </a:r>
            <a:endParaRPr lang="zh-CN" altLang="en-US" dirty="0"/>
          </a:p>
        </p:txBody>
      </p:sp>
      <p:sp>
        <p:nvSpPr>
          <p:cNvPr id="127291" name="Line 315"/>
          <p:cNvSpPr>
            <a:spLocks noChangeShapeType="1"/>
          </p:cNvSpPr>
          <p:nvPr/>
        </p:nvSpPr>
        <p:spPr bwMode="auto">
          <a:xfrm>
            <a:off x="1870166" y="4984105"/>
            <a:ext cx="6272080" cy="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2" name="Line 316"/>
          <p:cNvSpPr>
            <a:spLocks noChangeShapeType="1"/>
          </p:cNvSpPr>
          <p:nvPr/>
        </p:nvSpPr>
        <p:spPr bwMode="auto">
          <a:xfrm>
            <a:off x="310314" y="2935288"/>
            <a:ext cx="156845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3" name="Line 317"/>
          <p:cNvSpPr>
            <a:spLocks noChangeShapeType="1"/>
          </p:cNvSpPr>
          <p:nvPr/>
        </p:nvSpPr>
        <p:spPr bwMode="auto">
          <a:xfrm>
            <a:off x="310314" y="3414713"/>
            <a:ext cx="156845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4" name="Rectangle 318"/>
          <p:cNvSpPr>
            <a:spLocks noChangeArrowheads="1"/>
          </p:cNvSpPr>
          <p:nvPr/>
        </p:nvSpPr>
        <p:spPr bwMode="auto">
          <a:xfrm>
            <a:off x="317194" y="2011364"/>
            <a:ext cx="1559852"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5" name="Rectangle 319"/>
          <p:cNvSpPr>
            <a:spLocks noChangeArrowheads="1"/>
          </p:cNvSpPr>
          <p:nvPr/>
        </p:nvSpPr>
        <p:spPr bwMode="auto">
          <a:xfrm>
            <a:off x="272480" y="1470025"/>
            <a:ext cx="325411" cy="2398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50000"/>
              </a:lnSpc>
            </a:pPr>
            <a:r>
              <a:rPr kumimoji="1" lang="en-US" altLang="zh-CN" sz="2000" b="1">
                <a:solidFill>
                  <a:srgbClr val="000099"/>
                </a:solidFill>
                <a:latin typeface="+mn-lt"/>
                <a:ea typeface="黑体" pitchFamily="2" charset="-122"/>
              </a:rPr>
              <a:t>5</a:t>
            </a:r>
          </a:p>
          <a:p>
            <a:pPr defTabSz="762000" eaLnBrk="0" hangingPunct="0">
              <a:lnSpc>
                <a:spcPct val="150000"/>
              </a:lnSpc>
            </a:pPr>
            <a:r>
              <a:rPr kumimoji="1" lang="en-US" altLang="zh-CN" sz="2000" b="1">
                <a:solidFill>
                  <a:srgbClr val="000099"/>
                </a:solidFill>
                <a:latin typeface="+mn-lt"/>
                <a:ea typeface="黑体" pitchFamily="2" charset="-122"/>
              </a:rPr>
              <a:t>4</a:t>
            </a:r>
          </a:p>
          <a:p>
            <a:pPr defTabSz="762000" eaLnBrk="0" hangingPunct="0">
              <a:lnSpc>
                <a:spcPct val="150000"/>
              </a:lnSpc>
            </a:pPr>
            <a:r>
              <a:rPr kumimoji="1" lang="en-US" altLang="zh-CN" sz="2000" b="1">
                <a:solidFill>
                  <a:srgbClr val="000099"/>
                </a:solidFill>
                <a:latin typeface="+mn-lt"/>
                <a:ea typeface="黑体" pitchFamily="2" charset="-122"/>
              </a:rPr>
              <a:t>3</a:t>
            </a:r>
          </a:p>
          <a:p>
            <a:pPr defTabSz="762000" eaLnBrk="0" hangingPunct="0">
              <a:lnSpc>
                <a:spcPct val="150000"/>
              </a:lnSpc>
            </a:pPr>
            <a:r>
              <a:rPr kumimoji="1" lang="en-US" altLang="zh-CN" sz="2000" b="1">
                <a:solidFill>
                  <a:srgbClr val="000099"/>
                </a:solidFill>
                <a:latin typeface="+mn-lt"/>
                <a:ea typeface="黑体" pitchFamily="2" charset="-122"/>
              </a:rPr>
              <a:t>2</a:t>
            </a:r>
          </a:p>
          <a:p>
            <a:pPr defTabSz="762000" eaLnBrk="0" hangingPunct="0">
              <a:lnSpc>
                <a:spcPct val="150000"/>
              </a:lnSpc>
            </a:pPr>
            <a:r>
              <a:rPr kumimoji="1" lang="en-US" altLang="zh-CN" sz="2000" b="1">
                <a:solidFill>
                  <a:srgbClr val="000099"/>
                </a:solidFill>
                <a:latin typeface="+mn-lt"/>
                <a:ea typeface="黑体" pitchFamily="2" charset="-122"/>
              </a:rPr>
              <a:t>1</a:t>
            </a:r>
          </a:p>
        </p:txBody>
      </p:sp>
      <p:grpSp>
        <p:nvGrpSpPr>
          <p:cNvPr id="127296" name="Group 320"/>
          <p:cNvGrpSpPr>
            <a:grpSpLocks/>
          </p:cNvGrpSpPr>
          <p:nvPr/>
        </p:nvGrpSpPr>
        <p:grpSpPr bwMode="auto">
          <a:xfrm>
            <a:off x="3249439" y="2468564"/>
            <a:ext cx="1150540" cy="1419225"/>
            <a:chOff x="2017" y="1543"/>
            <a:chExt cx="619" cy="922"/>
          </a:xfrm>
        </p:grpSpPr>
        <p:sp>
          <p:nvSpPr>
            <p:cNvPr id="12729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8" name="Line 322"/>
            <p:cNvSpPr>
              <a:spLocks noChangeShapeType="1"/>
            </p:cNvSpPr>
            <p:nvPr/>
          </p:nvSpPr>
          <p:spPr bwMode="auto">
            <a:xfrm>
              <a:off x="2017" y="1845"/>
              <a:ext cx="619" cy="0"/>
            </a:xfrm>
            <a:prstGeom prst="line">
              <a:avLst/>
            </a:prstGeom>
            <a:no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299" name="Line 323"/>
            <p:cNvSpPr>
              <a:spLocks noChangeShapeType="1"/>
            </p:cNvSpPr>
            <p:nvPr/>
          </p:nvSpPr>
          <p:spPr bwMode="auto">
            <a:xfrm>
              <a:off x="2017" y="2157"/>
              <a:ext cx="619" cy="0"/>
            </a:xfrm>
            <a:prstGeom prst="line">
              <a:avLst/>
            </a:prstGeom>
            <a:no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27301" name="Line 325"/>
          <p:cNvSpPr>
            <a:spLocks noChangeShapeType="1"/>
          </p:cNvSpPr>
          <p:nvPr/>
        </p:nvSpPr>
        <p:spPr bwMode="auto">
          <a:xfrm>
            <a:off x="8162883" y="2935288"/>
            <a:ext cx="15718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2" name="Line 326"/>
          <p:cNvSpPr>
            <a:spLocks noChangeShapeType="1"/>
          </p:cNvSpPr>
          <p:nvPr/>
        </p:nvSpPr>
        <p:spPr bwMode="auto">
          <a:xfrm>
            <a:off x="8162883" y="3414713"/>
            <a:ext cx="15718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3" name="Rectangle 327"/>
          <p:cNvSpPr>
            <a:spLocks noChangeArrowheads="1"/>
          </p:cNvSpPr>
          <p:nvPr/>
        </p:nvSpPr>
        <p:spPr bwMode="auto">
          <a:xfrm>
            <a:off x="8168043" y="2011364"/>
            <a:ext cx="1568450" cy="447675"/>
          </a:xfrm>
          <a:prstGeom prst="rect">
            <a:avLst/>
          </a:prstGeom>
          <a:solidFill>
            <a:srgbClr val="99FF66"/>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27304" name="Group 328"/>
          <p:cNvGrpSpPr>
            <a:grpSpLocks/>
          </p:cNvGrpSpPr>
          <p:nvPr/>
        </p:nvGrpSpPr>
        <p:grpSpPr bwMode="auto">
          <a:xfrm>
            <a:off x="5626191" y="2468564"/>
            <a:ext cx="1150540" cy="1419225"/>
            <a:chOff x="3295" y="1543"/>
            <a:chExt cx="619" cy="922"/>
          </a:xfrm>
        </p:grpSpPr>
        <p:sp>
          <p:nvSpPr>
            <p:cNvPr id="127305"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6" name="Line 330"/>
            <p:cNvSpPr>
              <a:spLocks noChangeShapeType="1"/>
            </p:cNvSpPr>
            <p:nvPr/>
          </p:nvSpPr>
          <p:spPr bwMode="auto">
            <a:xfrm>
              <a:off x="3295" y="1845"/>
              <a:ext cx="619"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07" name="Line 331"/>
            <p:cNvSpPr>
              <a:spLocks noChangeShapeType="1"/>
            </p:cNvSpPr>
            <p:nvPr/>
          </p:nvSpPr>
          <p:spPr bwMode="auto">
            <a:xfrm>
              <a:off x="3295" y="2157"/>
              <a:ext cx="619"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27308" name="Rectangle 332"/>
          <p:cNvSpPr>
            <a:spLocks noChangeArrowheads="1"/>
          </p:cNvSpPr>
          <p:nvPr/>
        </p:nvSpPr>
        <p:spPr bwMode="auto">
          <a:xfrm>
            <a:off x="2821210" y="1666875"/>
            <a:ext cx="4430183"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运输层提供应用进程</a:t>
            </a:r>
            <a:r>
              <a:rPr kumimoji="1" lang="zh-CN" altLang="zh-CN" sz="2000" b="1">
                <a:solidFill>
                  <a:srgbClr val="000099"/>
                </a:solidFill>
                <a:latin typeface="+mn-lt"/>
                <a:ea typeface="黑体" pitchFamily="2" charset="-122"/>
              </a:rPr>
              <a:t>间的逻辑</a:t>
            </a:r>
            <a:r>
              <a:rPr kumimoji="1" lang="zh-CN" altLang="en-US" sz="2000" b="1">
                <a:solidFill>
                  <a:srgbClr val="000099"/>
                </a:solidFill>
                <a:latin typeface="+mn-lt"/>
                <a:ea typeface="黑体" pitchFamily="2" charset="-122"/>
              </a:rPr>
              <a:t>通信</a:t>
            </a:r>
          </a:p>
        </p:txBody>
      </p:sp>
      <p:sp>
        <p:nvSpPr>
          <p:cNvPr id="127309" name="Rectangle 333"/>
          <p:cNvSpPr>
            <a:spLocks noChangeArrowheads="1"/>
          </p:cNvSpPr>
          <p:nvPr/>
        </p:nvSpPr>
        <p:spPr bwMode="auto">
          <a:xfrm>
            <a:off x="310314" y="4515793"/>
            <a:ext cx="156845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27310" name="Freeform 334"/>
          <p:cNvSpPr>
            <a:spLocks/>
          </p:cNvSpPr>
          <p:nvPr/>
        </p:nvSpPr>
        <p:spPr bwMode="auto">
          <a:xfrm>
            <a:off x="1171931"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1" name="Freeform 335"/>
          <p:cNvSpPr>
            <a:spLocks/>
          </p:cNvSpPr>
          <p:nvPr/>
        </p:nvSpPr>
        <p:spPr bwMode="auto">
          <a:xfrm>
            <a:off x="1104858" y="4996805"/>
            <a:ext cx="77218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2" name="Rectangle 336"/>
          <p:cNvSpPr>
            <a:spLocks noChangeArrowheads="1"/>
          </p:cNvSpPr>
          <p:nvPr/>
        </p:nvSpPr>
        <p:spPr bwMode="auto">
          <a:xfrm>
            <a:off x="559685" y="4149080"/>
            <a:ext cx="95859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主机 </a:t>
            </a:r>
            <a:r>
              <a:rPr kumimoji="1" lang="en-US" altLang="zh-CN" sz="2000" b="1">
                <a:solidFill>
                  <a:srgbClr val="000099"/>
                </a:solidFill>
                <a:latin typeface="+mn-lt"/>
                <a:ea typeface="黑体" pitchFamily="2" charset="-122"/>
              </a:rPr>
              <a:t>A</a:t>
            </a:r>
          </a:p>
        </p:txBody>
      </p:sp>
      <p:sp>
        <p:nvSpPr>
          <p:cNvPr id="127313" name="Rectangle 337"/>
          <p:cNvSpPr>
            <a:spLocks noChangeArrowheads="1"/>
          </p:cNvSpPr>
          <p:nvPr/>
        </p:nvSpPr>
        <p:spPr bwMode="auto">
          <a:xfrm>
            <a:off x="8407094" y="4149080"/>
            <a:ext cx="95539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主机 </a:t>
            </a:r>
            <a:r>
              <a:rPr kumimoji="1" lang="en-US" altLang="zh-CN" sz="2000" b="1">
                <a:solidFill>
                  <a:srgbClr val="000099"/>
                </a:solidFill>
                <a:latin typeface="+mn-lt"/>
                <a:ea typeface="黑体" pitchFamily="2" charset="-122"/>
              </a:rPr>
              <a:t>B</a:t>
            </a:r>
          </a:p>
        </p:txBody>
      </p:sp>
      <p:sp>
        <p:nvSpPr>
          <p:cNvPr id="127314" name="Freeform 338"/>
          <p:cNvSpPr>
            <a:spLocks/>
          </p:cNvSpPr>
          <p:nvPr/>
        </p:nvSpPr>
        <p:spPr bwMode="auto">
          <a:xfrm>
            <a:off x="1060144" y="2459038"/>
            <a:ext cx="7943718" cy="1618034"/>
          </a:xfrm>
          <a:custGeom>
            <a:avLst/>
            <a:gdLst>
              <a:gd name="T0" fmla="*/ 0 w 4272"/>
              <a:gd name="T1" fmla="*/ 0 h 1138"/>
              <a:gd name="T2" fmla="*/ 0 w 4272"/>
              <a:gd name="T3" fmla="*/ 996 h 1138"/>
              <a:gd name="T4" fmla="*/ 9 w 4272"/>
              <a:gd name="T5" fmla="*/ 1056 h 1138"/>
              <a:gd name="T6" fmla="*/ 36 w 4272"/>
              <a:gd name="T7" fmla="*/ 1094 h 1138"/>
              <a:gd name="T8" fmla="*/ 75 w 4272"/>
              <a:gd name="T9" fmla="*/ 1110 h 1138"/>
              <a:gd name="T10" fmla="*/ 127 w 4272"/>
              <a:gd name="T11" fmla="*/ 1116 h 1138"/>
              <a:gd name="T12" fmla="*/ 1211 w 4272"/>
              <a:gd name="T13" fmla="*/ 1116 h 1138"/>
              <a:gd name="T14" fmla="*/ 1250 w 4272"/>
              <a:gd name="T15" fmla="*/ 1116 h 1138"/>
              <a:gd name="T16" fmla="*/ 1287 w 4272"/>
              <a:gd name="T17" fmla="*/ 1100 h 1138"/>
              <a:gd name="T18" fmla="*/ 1305 w 4272"/>
              <a:gd name="T19" fmla="*/ 1056 h 1138"/>
              <a:gd name="T20" fmla="*/ 1308 w 4272"/>
              <a:gd name="T21" fmla="*/ 1022 h 1138"/>
              <a:gd name="T22" fmla="*/ 1308 w 4272"/>
              <a:gd name="T23" fmla="*/ 307 h 1138"/>
              <a:gd name="T24" fmla="*/ 1311 w 4272"/>
              <a:gd name="T25" fmla="*/ 261 h 1138"/>
              <a:gd name="T26" fmla="*/ 1376 w 4272"/>
              <a:gd name="T27" fmla="*/ 191 h 1138"/>
              <a:gd name="T28" fmla="*/ 1620 w 4272"/>
              <a:gd name="T29" fmla="*/ 191 h 1138"/>
              <a:gd name="T30" fmla="*/ 1676 w 4272"/>
              <a:gd name="T31" fmla="*/ 252 h 1138"/>
              <a:gd name="T32" fmla="*/ 1680 w 4272"/>
              <a:gd name="T33" fmla="*/ 280 h 1138"/>
              <a:gd name="T34" fmla="*/ 1680 w 4272"/>
              <a:gd name="T35" fmla="*/ 1014 h 1138"/>
              <a:gd name="T36" fmla="*/ 1683 w 4272"/>
              <a:gd name="T37" fmla="*/ 1047 h 1138"/>
              <a:gd name="T38" fmla="*/ 1701 w 4272"/>
              <a:gd name="T39" fmla="*/ 1100 h 1138"/>
              <a:gd name="T40" fmla="*/ 1755 w 4272"/>
              <a:gd name="T41" fmla="*/ 1116 h 1138"/>
              <a:gd name="T42" fmla="*/ 1808 w 4272"/>
              <a:gd name="T43" fmla="*/ 1116 h 1138"/>
              <a:gd name="T44" fmla="*/ 2486 w 4272"/>
              <a:gd name="T45" fmla="*/ 1116 h 1138"/>
              <a:gd name="T46" fmla="*/ 2564 w 4272"/>
              <a:gd name="T47" fmla="*/ 1116 h 1138"/>
              <a:gd name="T48" fmla="*/ 2600 w 4272"/>
              <a:gd name="T49" fmla="*/ 1091 h 1138"/>
              <a:gd name="T50" fmla="*/ 2608 w 4272"/>
              <a:gd name="T51" fmla="*/ 999 h 1138"/>
              <a:gd name="T52" fmla="*/ 2608 w 4272"/>
              <a:gd name="T53" fmla="*/ 264 h 1138"/>
              <a:gd name="T54" fmla="*/ 2616 w 4272"/>
              <a:gd name="T55" fmla="*/ 227 h 1138"/>
              <a:gd name="T56" fmla="*/ 2676 w 4272"/>
              <a:gd name="T57" fmla="*/ 191 h 1138"/>
              <a:gd name="T58" fmla="*/ 2868 w 4272"/>
              <a:gd name="T59" fmla="*/ 195 h 1138"/>
              <a:gd name="T60" fmla="*/ 2928 w 4272"/>
              <a:gd name="T61" fmla="*/ 251 h 1138"/>
              <a:gd name="T62" fmla="*/ 2928 w 4272"/>
              <a:gd name="T63" fmla="*/ 280 h 1138"/>
              <a:gd name="T64" fmla="*/ 2928 w 4272"/>
              <a:gd name="T65" fmla="*/ 1002 h 1138"/>
              <a:gd name="T66" fmla="*/ 2944 w 4272"/>
              <a:gd name="T67" fmla="*/ 1087 h 1138"/>
              <a:gd name="T68" fmla="*/ 3014 w 4272"/>
              <a:gd name="T69" fmla="*/ 1116 h 1138"/>
              <a:gd name="T70" fmla="*/ 3071 w 4272"/>
              <a:gd name="T71" fmla="*/ 1116 h 1138"/>
              <a:gd name="T72" fmla="*/ 4117 w 4272"/>
              <a:gd name="T73" fmla="*/ 1116 h 1138"/>
              <a:gd name="T74" fmla="*/ 4190 w 4272"/>
              <a:gd name="T75" fmla="*/ 1116 h 1138"/>
              <a:gd name="T76" fmla="*/ 4251 w 4272"/>
              <a:gd name="T77" fmla="*/ 1097 h 1138"/>
              <a:gd name="T78" fmla="*/ 4269 w 4272"/>
              <a:gd name="T79" fmla="*/ 1044 h 1138"/>
              <a:gd name="T80" fmla="*/ 4271 w 4272"/>
              <a:gd name="T81" fmla="*/ 994 h 1138"/>
              <a:gd name="T82" fmla="*/ 4272 w 4272"/>
              <a:gd name="T83" fmla="*/ 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solidFill>
            <a:prstDash val="sysDot"/>
            <a:round/>
            <a:headEnd type="none" w="med" len="lg"/>
            <a:tailEnd type="non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15" name="Rectangle 339"/>
          <p:cNvSpPr>
            <a:spLocks noChangeArrowheads="1"/>
          </p:cNvSpPr>
          <p:nvPr/>
        </p:nvSpPr>
        <p:spPr bwMode="auto">
          <a:xfrm>
            <a:off x="2086860" y="1201738"/>
            <a:ext cx="120866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应用进程</a:t>
            </a:r>
          </a:p>
        </p:txBody>
      </p:sp>
      <p:sp>
        <p:nvSpPr>
          <p:cNvPr id="127316" name="Freeform 340"/>
          <p:cNvSpPr>
            <a:spLocks/>
          </p:cNvSpPr>
          <p:nvPr/>
        </p:nvSpPr>
        <p:spPr bwMode="auto">
          <a:xfrm>
            <a:off x="7710578" y="1492251"/>
            <a:ext cx="583009" cy="161925"/>
          </a:xfrm>
          <a:custGeom>
            <a:avLst/>
            <a:gdLst>
              <a:gd name="T0" fmla="*/ 0 w 297"/>
              <a:gd name="T1" fmla="*/ 0 h 105"/>
              <a:gd name="T2" fmla="*/ 297 w 297"/>
              <a:gd name="T3" fmla="*/ 105 h 105"/>
            </a:gdLst>
            <a:ahLst/>
            <a:cxnLst>
              <a:cxn ang="0">
                <a:pos x="T0" y="T1"/>
              </a:cxn>
              <a:cxn ang="0">
                <a:pos x="T2" y="T3"/>
              </a:cxn>
            </a:cxnLst>
            <a:rect l="0" t="0" r="r" b="b"/>
            <a:pathLst>
              <a:path w="297" h="105">
                <a:moveTo>
                  <a:pt x="0" y="0"/>
                </a:moveTo>
                <a:lnTo>
                  <a:pt x="297" y="105"/>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17" name="Rectangle 341"/>
          <p:cNvSpPr>
            <a:spLocks noChangeArrowheads="1"/>
          </p:cNvSpPr>
          <p:nvPr/>
        </p:nvSpPr>
        <p:spPr bwMode="auto">
          <a:xfrm>
            <a:off x="6537681" y="1201738"/>
            <a:ext cx="120866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应用进程</a:t>
            </a:r>
          </a:p>
        </p:txBody>
      </p:sp>
      <p:sp>
        <p:nvSpPr>
          <p:cNvPr id="127318" name="AutoShape 342"/>
          <p:cNvSpPr>
            <a:spLocks noChangeArrowheads="1"/>
          </p:cNvSpPr>
          <p:nvPr/>
        </p:nvSpPr>
        <p:spPr bwMode="auto">
          <a:xfrm>
            <a:off x="1858128" y="2016125"/>
            <a:ext cx="6299597" cy="368300"/>
          </a:xfrm>
          <a:prstGeom prst="leftRightArrow">
            <a:avLst>
              <a:gd name="adj1" fmla="val 59167"/>
              <a:gd name="adj2" fmla="val 215634"/>
            </a:avLst>
          </a:prstGeom>
          <a:solidFill>
            <a:srgbClr val="99FF66"/>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19" name="Rectangle 343"/>
          <p:cNvSpPr>
            <a:spLocks noChangeArrowheads="1"/>
          </p:cNvSpPr>
          <p:nvPr/>
        </p:nvSpPr>
        <p:spPr bwMode="auto">
          <a:xfrm>
            <a:off x="3307912" y="4428480"/>
            <a:ext cx="12166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路由器 </a:t>
            </a:r>
            <a:r>
              <a:rPr kumimoji="1" lang="en-US" altLang="zh-CN" sz="2000" b="1">
                <a:solidFill>
                  <a:srgbClr val="000099"/>
                </a:solidFill>
                <a:latin typeface="+mn-lt"/>
                <a:ea typeface="黑体" pitchFamily="2" charset="-122"/>
              </a:rPr>
              <a:t>1</a:t>
            </a:r>
          </a:p>
        </p:txBody>
      </p:sp>
      <p:pic>
        <p:nvPicPr>
          <p:cNvPr id="127320" name="Picture 34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92181" y="4776143"/>
            <a:ext cx="784225"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127321" name="Rectangle 345"/>
          <p:cNvSpPr>
            <a:spLocks noChangeArrowheads="1"/>
          </p:cNvSpPr>
          <p:nvPr/>
        </p:nvSpPr>
        <p:spPr bwMode="auto">
          <a:xfrm>
            <a:off x="5698422" y="4428480"/>
            <a:ext cx="12166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路由器 </a:t>
            </a:r>
            <a:r>
              <a:rPr kumimoji="1" lang="en-US" altLang="zh-CN" sz="2000" b="1">
                <a:solidFill>
                  <a:srgbClr val="000099"/>
                </a:solidFill>
                <a:latin typeface="+mn-lt"/>
                <a:ea typeface="黑体" pitchFamily="2" charset="-122"/>
              </a:rPr>
              <a:t>2</a:t>
            </a:r>
          </a:p>
        </p:txBody>
      </p:sp>
      <p:sp>
        <p:nvSpPr>
          <p:cNvPr id="127322" name="Oval 346"/>
          <p:cNvSpPr>
            <a:spLocks noChangeArrowheads="1"/>
          </p:cNvSpPr>
          <p:nvPr/>
        </p:nvSpPr>
        <p:spPr bwMode="auto">
          <a:xfrm>
            <a:off x="585482" y="4625331"/>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3" name="Rectangle 347"/>
          <p:cNvSpPr>
            <a:spLocks noChangeArrowheads="1"/>
          </p:cNvSpPr>
          <p:nvPr/>
        </p:nvSpPr>
        <p:spPr bwMode="auto">
          <a:xfrm>
            <a:off x="633635" y="4574530"/>
            <a:ext cx="63479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24" name="Oval 348"/>
          <p:cNvSpPr>
            <a:spLocks noChangeArrowheads="1"/>
          </p:cNvSpPr>
          <p:nvPr/>
        </p:nvSpPr>
        <p:spPr bwMode="auto">
          <a:xfrm>
            <a:off x="8919592" y="1376363"/>
            <a:ext cx="684477" cy="355600"/>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5" name="Line 349"/>
          <p:cNvSpPr>
            <a:spLocks noChangeShapeType="1"/>
          </p:cNvSpPr>
          <p:nvPr/>
        </p:nvSpPr>
        <p:spPr bwMode="auto">
          <a:xfrm rot="5400000">
            <a:off x="3340455" y="3409950"/>
            <a:ext cx="94615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26" name="Line 350"/>
          <p:cNvSpPr>
            <a:spLocks noChangeShapeType="1"/>
          </p:cNvSpPr>
          <p:nvPr/>
        </p:nvSpPr>
        <p:spPr bwMode="auto">
          <a:xfrm rot="5400000">
            <a:off x="5713371" y="3407569"/>
            <a:ext cx="95726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pic>
        <p:nvPicPr>
          <p:cNvPr id="127327" name="Picture 351"/>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07436" y="4688831"/>
            <a:ext cx="980281" cy="542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7328" name="Rectangle 352"/>
          <p:cNvSpPr>
            <a:spLocks noChangeArrowheads="1"/>
          </p:cNvSpPr>
          <p:nvPr/>
        </p:nvSpPr>
        <p:spPr bwMode="auto">
          <a:xfrm>
            <a:off x="6983106" y="4769792"/>
            <a:ext cx="806312"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LAN</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pic>
        <p:nvPicPr>
          <p:cNvPr id="127329" name="Picture 35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96288" y="4688831"/>
            <a:ext cx="1071431" cy="542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7330" name="Rectangle 354"/>
          <p:cNvSpPr>
            <a:spLocks noChangeArrowheads="1"/>
          </p:cNvSpPr>
          <p:nvPr/>
        </p:nvSpPr>
        <p:spPr bwMode="auto">
          <a:xfrm>
            <a:off x="4620112" y="4780905"/>
            <a:ext cx="7825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WAN</a:t>
            </a:r>
          </a:p>
        </p:txBody>
      </p:sp>
      <p:sp>
        <p:nvSpPr>
          <p:cNvPr id="127331" name="Oval 355"/>
          <p:cNvSpPr>
            <a:spLocks noChangeArrowheads="1"/>
          </p:cNvSpPr>
          <p:nvPr/>
        </p:nvSpPr>
        <p:spPr bwMode="auto">
          <a:xfrm>
            <a:off x="1796214" y="4909493"/>
            <a:ext cx="16682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2" name="Oval 356"/>
          <p:cNvSpPr>
            <a:spLocks noChangeArrowheads="1"/>
          </p:cNvSpPr>
          <p:nvPr/>
        </p:nvSpPr>
        <p:spPr bwMode="auto">
          <a:xfrm>
            <a:off x="568284" y="4995218"/>
            <a:ext cx="68619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3" name="Rectangle 357"/>
          <p:cNvSpPr>
            <a:spLocks noChangeArrowheads="1"/>
          </p:cNvSpPr>
          <p:nvPr/>
        </p:nvSpPr>
        <p:spPr bwMode="auto">
          <a:xfrm>
            <a:off x="588921" y="4944417"/>
            <a:ext cx="63479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127334" name="Rectangle 358"/>
          <p:cNvSpPr>
            <a:spLocks noChangeArrowheads="1"/>
          </p:cNvSpPr>
          <p:nvPr/>
        </p:nvSpPr>
        <p:spPr bwMode="auto">
          <a:xfrm flipH="1">
            <a:off x="8157724" y="4515793"/>
            <a:ext cx="1568450" cy="88582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27335" name="Freeform 359"/>
          <p:cNvSpPr>
            <a:spLocks/>
          </p:cNvSpPr>
          <p:nvPr/>
        </p:nvSpPr>
        <p:spPr bwMode="auto">
          <a:xfrm flipH="1">
            <a:off x="8157725" y="4809480"/>
            <a:ext cx="710273" cy="165100"/>
          </a:xfrm>
          <a:custGeom>
            <a:avLst/>
            <a:gdLst>
              <a:gd name="T0" fmla="*/ 0 w 382"/>
              <a:gd name="T1" fmla="*/ 0 h 277"/>
              <a:gd name="T2" fmla="*/ 9 w 382"/>
              <a:gd name="T3" fmla="*/ 0 h 277"/>
              <a:gd name="T4" fmla="*/ 18 w 382"/>
              <a:gd name="T5" fmla="*/ 6 h 277"/>
              <a:gd name="T6" fmla="*/ 27 w 382"/>
              <a:gd name="T7" fmla="*/ 6 h 277"/>
              <a:gd name="T8" fmla="*/ 36 w 382"/>
              <a:gd name="T9" fmla="*/ 9 h 277"/>
              <a:gd name="T10" fmla="*/ 48 w 382"/>
              <a:gd name="T11" fmla="*/ 12 h 277"/>
              <a:gd name="T12" fmla="*/ 57 w 382"/>
              <a:gd name="T13" fmla="*/ 15 h 277"/>
              <a:gd name="T14" fmla="*/ 66 w 382"/>
              <a:gd name="T15" fmla="*/ 18 h 277"/>
              <a:gd name="T16" fmla="*/ 75 w 382"/>
              <a:gd name="T17" fmla="*/ 21 h 277"/>
              <a:gd name="T18" fmla="*/ 84 w 382"/>
              <a:gd name="T19" fmla="*/ 24 h 277"/>
              <a:gd name="T20" fmla="*/ 93 w 382"/>
              <a:gd name="T21" fmla="*/ 30 h 277"/>
              <a:gd name="T22" fmla="*/ 102 w 382"/>
              <a:gd name="T23" fmla="*/ 33 h 277"/>
              <a:gd name="T24" fmla="*/ 111 w 382"/>
              <a:gd name="T25" fmla="*/ 36 h 277"/>
              <a:gd name="T26" fmla="*/ 120 w 382"/>
              <a:gd name="T27" fmla="*/ 42 h 277"/>
              <a:gd name="T28" fmla="*/ 132 w 382"/>
              <a:gd name="T29" fmla="*/ 45 h 277"/>
              <a:gd name="T30" fmla="*/ 144 w 382"/>
              <a:gd name="T31" fmla="*/ 54 h 277"/>
              <a:gd name="T32" fmla="*/ 153 w 382"/>
              <a:gd name="T33" fmla="*/ 57 h 277"/>
              <a:gd name="T34" fmla="*/ 162 w 382"/>
              <a:gd name="T35" fmla="*/ 66 h 277"/>
              <a:gd name="T36" fmla="*/ 171 w 382"/>
              <a:gd name="T37" fmla="*/ 66 h 277"/>
              <a:gd name="T38" fmla="*/ 180 w 382"/>
              <a:gd name="T39" fmla="*/ 72 h 277"/>
              <a:gd name="T40" fmla="*/ 192 w 382"/>
              <a:gd name="T41" fmla="*/ 78 h 277"/>
              <a:gd name="T42" fmla="*/ 213 w 382"/>
              <a:gd name="T43" fmla="*/ 84 h 277"/>
              <a:gd name="T44" fmla="*/ 225 w 382"/>
              <a:gd name="T45" fmla="*/ 90 h 277"/>
              <a:gd name="T46" fmla="*/ 234 w 382"/>
              <a:gd name="T47" fmla="*/ 96 h 277"/>
              <a:gd name="T48" fmla="*/ 243 w 382"/>
              <a:gd name="T49" fmla="*/ 105 h 277"/>
              <a:gd name="T50" fmla="*/ 252 w 382"/>
              <a:gd name="T51" fmla="*/ 111 h 277"/>
              <a:gd name="T52" fmla="*/ 261 w 382"/>
              <a:gd name="T53" fmla="*/ 117 h 277"/>
              <a:gd name="T54" fmla="*/ 267 w 382"/>
              <a:gd name="T55" fmla="*/ 126 h 277"/>
              <a:gd name="T56" fmla="*/ 276 w 382"/>
              <a:gd name="T57" fmla="*/ 132 h 277"/>
              <a:gd name="T58" fmla="*/ 285 w 382"/>
              <a:gd name="T59" fmla="*/ 138 h 277"/>
              <a:gd name="T60" fmla="*/ 294 w 382"/>
              <a:gd name="T61" fmla="*/ 144 h 277"/>
              <a:gd name="T62" fmla="*/ 300 w 382"/>
              <a:gd name="T63" fmla="*/ 153 h 277"/>
              <a:gd name="T64" fmla="*/ 303 w 382"/>
              <a:gd name="T65" fmla="*/ 162 h 277"/>
              <a:gd name="T66" fmla="*/ 312 w 382"/>
              <a:gd name="T67" fmla="*/ 168 h 277"/>
              <a:gd name="T68" fmla="*/ 321 w 382"/>
              <a:gd name="T69" fmla="*/ 177 h 277"/>
              <a:gd name="T70" fmla="*/ 333 w 382"/>
              <a:gd name="T71" fmla="*/ 186 h 277"/>
              <a:gd name="T72" fmla="*/ 345 w 382"/>
              <a:gd name="T73" fmla="*/ 195 h 277"/>
              <a:gd name="T74" fmla="*/ 348 w 382"/>
              <a:gd name="T75" fmla="*/ 204 h 277"/>
              <a:gd name="T76" fmla="*/ 357 w 382"/>
              <a:gd name="T77" fmla="*/ 210 h 277"/>
              <a:gd name="T78" fmla="*/ 360 w 382"/>
              <a:gd name="T79" fmla="*/ 219 h 277"/>
              <a:gd name="T80" fmla="*/ 366 w 382"/>
              <a:gd name="T81" fmla="*/ 228 h 277"/>
              <a:gd name="T82" fmla="*/ 369 w 382"/>
              <a:gd name="T83" fmla="*/ 237 h 277"/>
              <a:gd name="T84" fmla="*/ 372 w 382"/>
              <a:gd name="T85" fmla="*/ 246 h 277"/>
              <a:gd name="T86" fmla="*/ 372 w 382"/>
              <a:gd name="T87" fmla="*/ 258 h 277"/>
              <a:gd name="T88" fmla="*/ 378 w 382"/>
              <a:gd name="T89" fmla="*/ 267 h 277"/>
              <a:gd name="T90" fmla="*/ 381 w 382"/>
              <a:gd name="T91" fmla="*/ 27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36" name="Freeform 360"/>
          <p:cNvSpPr>
            <a:spLocks/>
          </p:cNvSpPr>
          <p:nvPr/>
        </p:nvSpPr>
        <p:spPr bwMode="auto">
          <a:xfrm flipH="1">
            <a:off x="8157724" y="4996805"/>
            <a:ext cx="770467" cy="184150"/>
          </a:xfrm>
          <a:custGeom>
            <a:avLst/>
            <a:gdLst>
              <a:gd name="T0" fmla="*/ 0 w 334"/>
              <a:gd name="T1" fmla="*/ 243 h 244"/>
              <a:gd name="T2" fmla="*/ 12 w 334"/>
              <a:gd name="T3" fmla="*/ 243 h 244"/>
              <a:gd name="T4" fmla="*/ 31 w 334"/>
              <a:gd name="T5" fmla="*/ 237 h 244"/>
              <a:gd name="T6" fmla="*/ 40 w 334"/>
              <a:gd name="T7" fmla="*/ 234 h 244"/>
              <a:gd name="T8" fmla="*/ 49 w 334"/>
              <a:gd name="T9" fmla="*/ 231 h 244"/>
              <a:gd name="T10" fmla="*/ 59 w 334"/>
              <a:gd name="T11" fmla="*/ 225 h 244"/>
              <a:gd name="T12" fmla="*/ 71 w 334"/>
              <a:gd name="T13" fmla="*/ 222 h 244"/>
              <a:gd name="T14" fmla="*/ 80 w 334"/>
              <a:gd name="T15" fmla="*/ 216 h 244"/>
              <a:gd name="T16" fmla="*/ 89 w 334"/>
              <a:gd name="T17" fmla="*/ 210 h 244"/>
              <a:gd name="T18" fmla="*/ 99 w 334"/>
              <a:gd name="T19" fmla="*/ 204 h 244"/>
              <a:gd name="T20" fmla="*/ 108 w 334"/>
              <a:gd name="T21" fmla="*/ 198 h 244"/>
              <a:gd name="T22" fmla="*/ 117 w 334"/>
              <a:gd name="T23" fmla="*/ 195 h 244"/>
              <a:gd name="T24" fmla="*/ 126 w 334"/>
              <a:gd name="T25" fmla="*/ 189 h 244"/>
              <a:gd name="T26" fmla="*/ 136 w 334"/>
              <a:gd name="T27" fmla="*/ 183 h 244"/>
              <a:gd name="T28" fmla="*/ 145 w 334"/>
              <a:gd name="T29" fmla="*/ 177 h 244"/>
              <a:gd name="T30" fmla="*/ 154 w 334"/>
              <a:gd name="T31" fmla="*/ 174 h 244"/>
              <a:gd name="T32" fmla="*/ 163 w 334"/>
              <a:gd name="T33" fmla="*/ 171 h 244"/>
              <a:gd name="T34" fmla="*/ 173 w 334"/>
              <a:gd name="T35" fmla="*/ 165 h 244"/>
              <a:gd name="T36" fmla="*/ 182 w 334"/>
              <a:gd name="T37" fmla="*/ 162 h 244"/>
              <a:gd name="T38" fmla="*/ 194 w 334"/>
              <a:gd name="T39" fmla="*/ 156 h 244"/>
              <a:gd name="T40" fmla="*/ 207 w 334"/>
              <a:gd name="T41" fmla="*/ 150 h 244"/>
              <a:gd name="T42" fmla="*/ 213 w 334"/>
              <a:gd name="T43" fmla="*/ 141 h 244"/>
              <a:gd name="T44" fmla="*/ 222 w 334"/>
              <a:gd name="T45" fmla="*/ 138 h 244"/>
              <a:gd name="T46" fmla="*/ 231 w 334"/>
              <a:gd name="T47" fmla="*/ 129 h 244"/>
              <a:gd name="T48" fmla="*/ 241 w 334"/>
              <a:gd name="T49" fmla="*/ 120 h 244"/>
              <a:gd name="T50" fmla="*/ 247 w 334"/>
              <a:gd name="T51" fmla="*/ 111 h 244"/>
              <a:gd name="T52" fmla="*/ 256 w 334"/>
              <a:gd name="T53" fmla="*/ 102 h 244"/>
              <a:gd name="T54" fmla="*/ 259 w 334"/>
              <a:gd name="T55" fmla="*/ 93 h 244"/>
              <a:gd name="T56" fmla="*/ 268 w 334"/>
              <a:gd name="T57" fmla="*/ 87 h 244"/>
              <a:gd name="T58" fmla="*/ 271 w 334"/>
              <a:gd name="T59" fmla="*/ 78 h 244"/>
              <a:gd name="T60" fmla="*/ 278 w 334"/>
              <a:gd name="T61" fmla="*/ 69 h 244"/>
              <a:gd name="T62" fmla="*/ 284 w 334"/>
              <a:gd name="T63" fmla="*/ 60 h 244"/>
              <a:gd name="T64" fmla="*/ 290 w 334"/>
              <a:gd name="T65" fmla="*/ 51 h 244"/>
              <a:gd name="T66" fmla="*/ 293 w 334"/>
              <a:gd name="T67" fmla="*/ 42 h 244"/>
              <a:gd name="T68" fmla="*/ 299 w 334"/>
              <a:gd name="T69" fmla="*/ 33 h 244"/>
              <a:gd name="T70" fmla="*/ 308 w 334"/>
              <a:gd name="T71" fmla="*/ 27 h 244"/>
              <a:gd name="T72" fmla="*/ 311 w 334"/>
              <a:gd name="T73" fmla="*/ 18 h 244"/>
              <a:gd name="T74" fmla="*/ 321 w 334"/>
              <a:gd name="T75" fmla="*/ 15 h 244"/>
              <a:gd name="T76" fmla="*/ 324 w 334"/>
              <a:gd name="T77" fmla="*/ 6 h 244"/>
              <a:gd name="T78" fmla="*/ 333 w 334"/>
              <a:gd name="T7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37" name="Oval 361"/>
          <p:cNvSpPr>
            <a:spLocks noChangeArrowheads="1"/>
          </p:cNvSpPr>
          <p:nvPr/>
        </p:nvSpPr>
        <p:spPr bwMode="auto">
          <a:xfrm flipH="1">
            <a:off x="8653025" y="4625331"/>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8" name="Rectangle 362"/>
          <p:cNvSpPr>
            <a:spLocks noChangeArrowheads="1"/>
          </p:cNvSpPr>
          <p:nvPr/>
        </p:nvSpPr>
        <p:spPr bwMode="auto">
          <a:xfrm flipH="1">
            <a:off x="8665063" y="4574530"/>
            <a:ext cx="63479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127340" name="Oval 364"/>
          <p:cNvSpPr>
            <a:spLocks noChangeArrowheads="1"/>
          </p:cNvSpPr>
          <p:nvPr/>
        </p:nvSpPr>
        <p:spPr bwMode="auto">
          <a:xfrm flipH="1">
            <a:off x="8637546" y="4995218"/>
            <a:ext cx="684477" cy="3143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41" name="Rectangle 365"/>
          <p:cNvSpPr>
            <a:spLocks noChangeArrowheads="1"/>
          </p:cNvSpPr>
          <p:nvPr/>
        </p:nvSpPr>
        <p:spPr bwMode="auto">
          <a:xfrm flipH="1">
            <a:off x="8665063" y="4958705"/>
            <a:ext cx="63479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4</a:t>
            </a:r>
            <a:endParaRPr kumimoji="1" lang="en-US" altLang="zh-CN" sz="2000" b="1">
              <a:solidFill>
                <a:srgbClr val="000099"/>
              </a:solidFill>
              <a:latin typeface="+mn-lt"/>
              <a:ea typeface="黑体" pitchFamily="2" charset="-122"/>
            </a:endParaRPr>
          </a:p>
        </p:txBody>
      </p:sp>
      <p:sp>
        <p:nvSpPr>
          <p:cNvPr id="127342" name="Rectangle 366"/>
          <p:cNvSpPr>
            <a:spLocks noChangeArrowheads="1"/>
          </p:cNvSpPr>
          <p:nvPr/>
        </p:nvSpPr>
        <p:spPr bwMode="auto">
          <a:xfrm>
            <a:off x="4633871" y="2501900"/>
            <a:ext cx="74879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层</a:t>
            </a:r>
          </a:p>
        </p:txBody>
      </p:sp>
      <p:pic>
        <p:nvPicPr>
          <p:cNvPr id="127343" name="Picture 36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86859" y="4688831"/>
            <a:ext cx="982001" cy="542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27344" name="Rectangle 368"/>
          <p:cNvSpPr>
            <a:spLocks noChangeArrowheads="1"/>
          </p:cNvSpPr>
          <p:nvPr/>
        </p:nvSpPr>
        <p:spPr bwMode="auto">
          <a:xfrm>
            <a:off x="2229602" y="4768206"/>
            <a:ext cx="806312"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LAN</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46" name="Freeform 370"/>
          <p:cNvSpPr>
            <a:spLocks/>
          </p:cNvSpPr>
          <p:nvPr/>
        </p:nvSpPr>
        <p:spPr bwMode="auto">
          <a:xfrm>
            <a:off x="1789336" y="1506539"/>
            <a:ext cx="354277" cy="128587"/>
          </a:xfrm>
          <a:custGeom>
            <a:avLst/>
            <a:gdLst>
              <a:gd name="T0" fmla="*/ 174 w 174"/>
              <a:gd name="T1" fmla="*/ 0 h 84"/>
              <a:gd name="T2" fmla="*/ 0 w 174"/>
              <a:gd name="T3" fmla="*/ 84 h 84"/>
            </a:gdLst>
            <a:ahLst/>
            <a:cxnLst>
              <a:cxn ang="0">
                <a:pos x="T0" y="T1"/>
              </a:cxn>
              <a:cxn ang="0">
                <a:pos x="T2" y="T3"/>
              </a:cxn>
            </a:cxnLst>
            <a:rect l="0" t="0" r="r" b="b"/>
            <a:pathLst>
              <a:path w="174" h="84">
                <a:moveTo>
                  <a:pt x="174" y="0"/>
                </a:moveTo>
                <a:lnTo>
                  <a:pt x="0" y="84"/>
                </a:lnTo>
              </a:path>
            </a:pathLst>
          </a:custGeom>
          <a:noFill/>
          <a:ln w="28575" cmpd="sng">
            <a:solidFill>
              <a:srgbClr val="333399"/>
            </a:solidFill>
            <a:round/>
            <a:headEnd/>
            <a:tailEnd type="triangle" w="med"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0" name="Oval 384"/>
          <p:cNvSpPr>
            <a:spLocks noChangeArrowheads="1"/>
          </p:cNvSpPr>
          <p:nvPr/>
        </p:nvSpPr>
        <p:spPr bwMode="auto">
          <a:xfrm>
            <a:off x="392865" y="1373188"/>
            <a:ext cx="686197" cy="354012"/>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1" name="Rectangle 385"/>
          <p:cNvSpPr>
            <a:spLocks noChangeArrowheads="1"/>
          </p:cNvSpPr>
          <p:nvPr/>
        </p:nvSpPr>
        <p:spPr bwMode="auto">
          <a:xfrm>
            <a:off x="444458" y="1333500"/>
            <a:ext cx="63479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1</a:t>
            </a:r>
            <a:endParaRPr kumimoji="1" lang="en-US" altLang="zh-CN" sz="2000" b="1">
              <a:solidFill>
                <a:srgbClr val="000099"/>
              </a:solidFill>
              <a:latin typeface="+mn-lt"/>
              <a:ea typeface="黑体" pitchFamily="2" charset="-122"/>
            </a:endParaRPr>
          </a:p>
        </p:txBody>
      </p:sp>
      <p:sp>
        <p:nvSpPr>
          <p:cNvPr id="127363" name="Oval 387"/>
          <p:cNvSpPr>
            <a:spLocks noChangeArrowheads="1"/>
          </p:cNvSpPr>
          <p:nvPr/>
        </p:nvSpPr>
        <p:spPr bwMode="auto">
          <a:xfrm>
            <a:off x="1132375" y="1447800"/>
            <a:ext cx="686197" cy="376238"/>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4" name="Rectangle 388"/>
          <p:cNvSpPr>
            <a:spLocks noChangeArrowheads="1"/>
          </p:cNvSpPr>
          <p:nvPr/>
        </p:nvSpPr>
        <p:spPr bwMode="auto">
          <a:xfrm>
            <a:off x="1165052" y="1422400"/>
            <a:ext cx="634790" cy="39754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2</a:t>
            </a:r>
            <a:endParaRPr kumimoji="1" lang="en-US" altLang="zh-CN" sz="2000" b="1">
              <a:solidFill>
                <a:srgbClr val="000099"/>
              </a:solidFill>
              <a:latin typeface="+mn-lt"/>
              <a:ea typeface="黑体" pitchFamily="2" charset="-122"/>
            </a:endParaRPr>
          </a:p>
        </p:txBody>
      </p:sp>
      <p:sp>
        <p:nvSpPr>
          <p:cNvPr id="127365" name="Oval 389"/>
          <p:cNvSpPr>
            <a:spLocks noChangeArrowheads="1"/>
          </p:cNvSpPr>
          <p:nvPr/>
        </p:nvSpPr>
        <p:spPr bwMode="auto">
          <a:xfrm>
            <a:off x="970714" y="2395539"/>
            <a:ext cx="166820"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8" name="Rectangle 392"/>
          <p:cNvSpPr>
            <a:spLocks noChangeArrowheads="1"/>
          </p:cNvSpPr>
          <p:nvPr/>
        </p:nvSpPr>
        <p:spPr bwMode="auto">
          <a:xfrm>
            <a:off x="8964306" y="1327150"/>
            <a:ext cx="63479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4</a:t>
            </a:r>
            <a:endParaRPr kumimoji="1" lang="en-US" altLang="zh-CN" sz="2000" b="1">
              <a:solidFill>
                <a:srgbClr val="000099"/>
              </a:solidFill>
              <a:latin typeface="+mn-lt"/>
              <a:ea typeface="黑体" pitchFamily="2" charset="-122"/>
            </a:endParaRPr>
          </a:p>
        </p:txBody>
      </p:sp>
      <p:sp>
        <p:nvSpPr>
          <p:cNvPr id="127369" name="Oval 393"/>
          <p:cNvSpPr>
            <a:spLocks noChangeArrowheads="1"/>
          </p:cNvSpPr>
          <p:nvPr/>
        </p:nvSpPr>
        <p:spPr bwMode="auto">
          <a:xfrm>
            <a:off x="8910993" y="2395539"/>
            <a:ext cx="163380" cy="136525"/>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2" name="Rectangle 396"/>
          <p:cNvSpPr>
            <a:spLocks noChangeArrowheads="1"/>
          </p:cNvSpPr>
          <p:nvPr/>
        </p:nvSpPr>
        <p:spPr bwMode="auto">
          <a:xfrm>
            <a:off x="2086860" y="1662113"/>
            <a:ext cx="69570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端口</a:t>
            </a:r>
          </a:p>
        </p:txBody>
      </p:sp>
      <p:sp>
        <p:nvSpPr>
          <p:cNvPr id="127373" name="Rectangle 397"/>
          <p:cNvSpPr>
            <a:spLocks noChangeArrowheads="1"/>
          </p:cNvSpPr>
          <p:nvPr/>
        </p:nvSpPr>
        <p:spPr bwMode="auto">
          <a:xfrm>
            <a:off x="7230756" y="1571625"/>
            <a:ext cx="695704"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端口</a:t>
            </a:r>
          </a:p>
        </p:txBody>
      </p:sp>
      <p:sp>
        <p:nvSpPr>
          <p:cNvPr id="127374" name="Line 398"/>
          <p:cNvSpPr>
            <a:spLocks noChangeShapeType="1"/>
          </p:cNvSpPr>
          <p:nvPr/>
        </p:nvSpPr>
        <p:spPr bwMode="auto">
          <a:xfrm>
            <a:off x="7844722" y="1814513"/>
            <a:ext cx="626004" cy="1365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5" name="Line 399"/>
          <p:cNvSpPr>
            <a:spLocks noChangeShapeType="1"/>
          </p:cNvSpPr>
          <p:nvPr/>
        </p:nvSpPr>
        <p:spPr bwMode="auto">
          <a:xfrm flipH="1">
            <a:off x="1529647" y="1828800"/>
            <a:ext cx="589888" cy="122238"/>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6" name="Rectangle 400"/>
          <p:cNvSpPr>
            <a:spLocks noChangeArrowheads="1"/>
          </p:cNvSpPr>
          <p:nvPr/>
        </p:nvSpPr>
        <p:spPr bwMode="auto">
          <a:xfrm>
            <a:off x="9402853" y="1454150"/>
            <a:ext cx="325411" cy="2398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150000"/>
              </a:lnSpc>
            </a:pPr>
            <a:r>
              <a:rPr kumimoji="1" lang="en-US" altLang="zh-CN" sz="2000" b="1">
                <a:solidFill>
                  <a:srgbClr val="000099"/>
                </a:solidFill>
                <a:latin typeface="+mn-lt"/>
                <a:ea typeface="黑体" pitchFamily="2" charset="-122"/>
              </a:rPr>
              <a:t>5</a:t>
            </a:r>
          </a:p>
          <a:p>
            <a:pPr defTabSz="762000" eaLnBrk="0" hangingPunct="0">
              <a:lnSpc>
                <a:spcPct val="150000"/>
              </a:lnSpc>
            </a:pPr>
            <a:r>
              <a:rPr kumimoji="1" lang="en-US" altLang="zh-CN" sz="2000" b="1">
                <a:solidFill>
                  <a:srgbClr val="000099"/>
                </a:solidFill>
                <a:latin typeface="+mn-lt"/>
                <a:ea typeface="黑体" pitchFamily="2" charset="-122"/>
              </a:rPr>
              <a:t>4</a:t>
            </a:r>
          </a:p>
          <a:p>
            <a:pPr defTabSz="762000" eaLnBrk="0" hangingPunct="0">
              <a:lnSpc>
                <a:spcPct val="150000"/>
              </a:lnSpc>
            </a:pPr>
            <a:r>
              <a:rPr kumimoji="1" lang="en-US" altLang="zh-CN" sz="2000" b="1">
                <a:solidFill>
                  <a:srgbClr val="000099"/>
                </a:solidFill>
                <a:latin typeface="+mn-lt"/>
                <a:ea typeface="黑体" pitchFamily="2" charset="-122"/>
              </a:rPr>
              <a:t>3</a:t>
            </a:r>
          </a:p>
          <a:p>
            <a:pPr defTabSz="762000" eaLnBrk="0" hangingPunct="0">
              <a:lnSpc>
                <a:spcPct val="150000"/>
              </a:lnSpc>
            </a:pPr>
            <a:r>
              <a:rPr kumimoji="1" lang="en-US" altLang="zh-CN" sz="2000" b="1">
                <a:solidFill>
                  <a:srgbClr val="000099"/>
                </a:solidFill>
                <a:latin typeface="+mn-lt"/>
                <a:ea typeface="黑体" pitchFamily="2" charset="-122"/>
              </a:rPr>
              <a:t>2</a:t>
            </a:r>
          </a:p>
          <a:p>
            <a:pPr defTabSz="762000" eaLnBrk="0" hangingPunct="0">
              <a:lnSpc>
                <a:spcPct val="150000"/>
              </a:lnSpc>
            </a:pPr>
            <a:r>
              <a:rPr kumimoji="1" lang="en-US" altLang="zh-CN" sz="2000" b="1">
                <a:solidFill>
                  <a:srgbClr val="000099"/>
                </a:solidFill>
                <a:latin typeface="+mn-lt"/>
                <a:ea typeface="黑体" pitchFamily="2" charset="-122"/>
              </a:rPr>
              <a:t>1</a:t>
            </a:r>
          </a:p>
        </p:txBody>
      </p:sp>
      <p:sp>
        <p:nvSpPr>
          <p:cNvPr id="127377" name="Line 401"/>
          <p:cNvSpPr>
            <a:spLocks noChangeShapeType="1"/>
          </p:cNvSpPr>
          <p:nvPr/>
        </p:nvSpPr>
        <p:spPr bwMode="auto">
          <a:xfrm>
            <a:off x="1908001" y="5601642"/>
            <a:ext cx="6246283"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78" name="Line 402"/>
          <p:cNvSpPr>
            <a:spLocks noChangeShapeType="1"/>
          </p:cNvSpPr>
          <p:nvPr/>
        </p:nvSpPr>
        <p:spPr bwMode="auto">
          <a:xfrm flipH="1">
            <a:off x="1908001"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0" name="Rectangle 404"/>
          <p:cNvSpPr>
            <a:spLocks noChangeArrowheads="1"/>
          </p:cNvSpPr>
          <p:nvPr/>
        </p:nvSpPr>
        <p:spPr bwMode="auto">
          <a:xfrm>
            <a:off x="3782575" y="5398442"/>
            <a:ext cx="2378857"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协议的作用范围</a:t>
            </a:r>
          </a:p>
        </p:txBody>
      </p:sp>
      <p:sp>
        <p:nvSpPr>
          <p:cNvPr id="127381" name="Line 405"/>
          <p:cNvSpPr>
            <a:spLocks noChangeShapeType="1"/>
          </p:cNvSpPr>
          <p:nvPr/>
        </p:nvSpPr>
        <p:spPr bwMode="auto">
          <a:xfrm>
            <a:off x="836571" y="5328593"/>
            <a:ext cx="0" cy="849313"/>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2" name="Line 406"/>
          <p:cNvSpPr>
            <a:spLocks noChangeShapeType="1"/>
          </p:cNvSpPr>
          <p:nvPr/>
        </p:nvSpPr>
        <p:spPr bwMode="auto">
          <a:xfrm>
            <a:off x="8959147" y="5255568"/>
            <a:ext cx="0" cy="904875"/>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3" name="Line 407"/>
          <p:cNvSpPr>
            <a:spLocks noChangeShapeType="1"/>
          </p:cNvSpPr>
          <p:nvPr/>
        </p:nvSpPr>
        <p:spPr bwMode="auto">
          <a:xfrm>
            <a:off x="836571" y="6001692"/>
            <a:ext cx="8122577"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27384" name="Rectangle 408"/>
          <p:cNvSpPr>
            <a:spLocks noChangeArrowheads="1"/>
          </p:cNvSpPr>
          <p:nvPr/>
        </p:nvSpPr>
        <p:spPr bwMode="auto">
          <a:xfrm>
            <a:off x="2621715" y="5792142"/>
            <a:ext cx="4330289"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运输层协议 </a:t>
            </a:r>
            <a:r>
              <a:rPr kumimoji="1" lang="en-US" altLang="zh-CN" sz="2000" b="1">
                <a:solidFill>
                  <a:srgbClr val="000099"/>
                </a:solidFill>
                <a:latin typeface="+mn-lt"/>
                <a:ea typeface="黑体" pitchFamily="2" charset="-122"/>
              </a:rPr>
              <a:t>TCP </a:t>
            </a:r>
            <a:r>
              <a:rPr kumimoji="1" lang="zh-CN" altLang="en-US" sz="2000" b="1">
                <a:solidFill>
                  <a:srgbClr val="000099"/>
                </a:solidFill>
                <a:latin typeface="+mn-lt"/>
                <a:ea typeface="黑体" pitchFamily="2" charset="-122"/>
              </a:rPr>
              <a:t>和 </a:t>
            </a:r>
            <a:r>
              <a:rPr kumimoji="1" lang="en-US" altLang="zh-CN" sz="2000" b="1">
                <a:solidFill>
                  <a:srgbClr val="000099"/>
                </a:solidFill>
                <a:latin typeface="+mn-lt"/>
                <a:ea typeface="黑体" pitchFamily="2" charset="-122"/>
              </a:rPr>
              <a:t>UDP </a:t>
            </a:r>
            <a:r>
              <a:rPr kumimoji="1" lang="zh-CN" altLang="en-US" sz="2000" b="1">
                <a:solidFill>
                  <a:srgbClr val="000099"/>
                </a:solidFill>
                <a:latin typeface="+mn-lt"/>
                <a:ea typeface="黑体" pitchFamily="2" charset="-122"/>
              </a:rPr>
              <a:t>的作用范围</a:t>
            </a:r>
          </a:p>
        </p:txBody>
      </p:sp>
      <p:pic>
        <p:nvPicPr>
          <p:cNvPr id="127385" name="Picture 40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27406" y="4776143"/>
            <a:ext cx="784225" cy="430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127387" name="Rectangle 411"/>
          <p:cNvSpPr>
            <a:spLocks noChangeArrowheads="1"/>
          </p:cNvSpPr>
          <p:nvPr/>
        </p:nvSpPr>
        <p:spPr bwMode="auto">
          <a:xfrm>
            <a:off x="668031" y="18907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88" name="Rectangle 412"/>
          <p:cNvSpPr>
            <a:spLocks noChangeArrowheads="1"/>
          </p:cNvSpPr>
          <p:nvPr/>
        </p:nvSpPr>
        <p:spPr bwMode="auto">
          <a:xfrm>
            <a:off x="1300914" y="18907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89" name="Rectangle 413"/>
          <p:cNvSpPr>
            <a:spLocks noChangeArrowheads="1"/>
          </p:cNvSpPr>
          <p:nvPr/>
        </p:nvSpPr>
        <p:spPr bwMode="auto">
          <a:xfrm>
            <a:off x="8441489" y="19034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90" name="Rectangle 414"/>
          <p:cNvSpPr>
            <a:spLocks noChangeArrowheads="1"/>
          </p:cNvSpPr>
          <p:nvPr/>
        </p:nvSpPr>
        <p:spPr bwMode="auto">
          <a:xfrm>
            <a:off x="9239472" y="1903413"/>
            <a:ext cx="233892" cy="215900"/>
          </a:xfrm>
          <a:prstGeom prst="rect">
            <a:avLst/>
          </a:prstGeom>
          <a:noFill/>
          <a:ln w="38100">
            <a:solidFill>
              <a:srgbClr val="CC33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6" name="Freeform 390"/>
          <p:cNvSpPr>
            <a:spLocks/>
          </p:cNvSpPr>
          <p:nvPr/>
        </p:nvSpPr>
        <p:spPr bwMode="auto">
          <a:xfrm>
            <a:off x="8561875" y="1733551"/>
            <a:ext cx="359437" cy="695325"/>
          </a:xfrm>
          <a:custGeom>
            <a:avLst/>
            <a:gdLst>
              <a:gd name="T0" fmla="*/ 4 w 193"/>
              <a:gd name="T1" fmla="*/ 0 h 453"/>
              <a:gd name="T2" fmla="*/ 13 w 193"/>
              <a:gd name="T3" fmla="*/ 306 h 453"/>
              <a:gd name="T4" fmla="*/ 85 w 193"/>
              <a:gd name="T5" fmla="*/ 399 h 453"/>
              <a:gd name="T6" fmla="*/ 157 w 193"/>
              <a:gd name="T7" fmla="*/ 444 h 453"/>
              <a:gd name="T8" fmla="*/ 193 w 193"/>
              <a:gd name="T9" fmla="*/ 453 h 453"/>
            </a:gdLst>
            <a:ahLst/>
            <a:cxnLst>
              <a:cxn ang="0">
                <a:pos x="T0" y="T1"/>
              </a:cxn>
              <a:cxn ang="0">
                <a:pos x="T2" y="T3"/>
              </a:cxn>
              <a:cxn ang="0">
                <a:pos x="T4" y="T5"/>
              </a:cxn>
              <a:cxn ang="0">
                <a:pos x="T6" y="T7"/>
              </a:cxn>
              <a:cxn ang="0">
                <a:pos x="T8" y="T9"/>
              </a:cxn>
            </a:cxnLst>
            <a:rect l="0" t="0" r="r" b="b"/>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67" name="Freeform 391"/>
          <p:cNvSpPr>
            <a:spLocks/>
          </p:cNvSpPr>
          <p:nvPr/>
        </p:nvSpPr>
        <p:spPr bwMode="auto">
          <a:xfrm>
            <a:off x="9050295" y="1736726"/>
            <a:ext cx="316442" cy="688975"/>
          </a:xfrm>
          <a:custGeom>
            <a:avLst/>
            <a:gdLst>
              <a:gd name="T0" fmla="*/ 170 w 171"/>
              <a:gd name="T1" fmla="*/ 0 h 447"/>
              <a:gd name="T2" fmla="*/ 165 w 171"/>
              <a:gd name="T3" fmla="*/ 264 h 447"/>
              <a:gd name="T4" fmla="*/ 135 w 171"/>
              <a:gd name="T5" fmla="*/ 351 h 447"/>
              <a:gd name="T6" fmla="*/ 81 w 171"/>
              <a:gd name="T7" fmla="*/ 411 h 447"/>
              <a:gd name="T8" fmla="*/ 0 w 171"/>
              <a:gd name="T9" fmla="*/ 447 h 447"/>
            </a:gdLst>
            <a:ahLst/>
            <a:cxnLst>
              <a:cxn ang="0">
                <a:pos x="T0" y="T1"/>
              </a:cxn>
              <a:cxn ang="0">
                <a:pos x="T2" y="T3"/>
              </a:cxn>
              <a:cxn ang="0">
                <a:pos x="T4" y="T5"/>
              </a:cxn>
              <a:cxn ang="0">
                <a:pos x="T6" y="T7"/>
              </a:cxn>
              <a:cxn ang="0">
                <a:pos x="T8" y="T9"/>
              </a:cxn>
            </a:cxnLst>
            <a:rect l="0" t="0" r="r" b="b"/>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0" name="Oval 394"/>
          <p:cNvSpPr>
            <a:spLocks noChangeArrowheads="1"/>
          </p:cNvSpPr>
          <p:nvPr/>
        </p:nvSpPr>
        <p:spPr bwMode="auto">
          <a:xfrm>
            <a:off x="8241993" y="1511301"/>
            <a:ext cx="682758" cy="352425"/>
          </a:xfrm>
          <a:prstGeom prst="ellipse">
            <a:avLst/>
          </a:prstGeom>
          <a:solidFill>
            <a:srgbClr val="FFCCFF"/>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71" name="Rectangle 395"/>
          <p:cNvSpPr>
            <a:spLocks noChangeArrowheads="1"/>
          </p:cNvSpPr>
          <p:nvPr/>
        </p:nvSpPr>
        <p:spPr bwMode="auto">
          <a:xfrm>
            <a:off x="8269510" y="1463675"/>
            <a:ext cx="63479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99"/>
                </a:solidFill>
                <a:latin typeface="+mn-lt"/>
                <a:ea typeface="黑体" pitchFamily="2" charset="-122"/>
              </a:rPr>
              <a:t>AP</a:t>
            </a:r>
            <a:r>
              <a:rPr kumimoji="1" lang="en-US" altLang="zh-CN" sz="2000" b="1" baseline="-25000">
                <a:solidFill>
                  <a:srgbClr val="000099"/>
                </a:solidFill>
                <a:latin typeface="+mn-lt"/>
                <a:ea typeface="黑体" pitchFamily="2" charset="-122"/>
              </a:rPr>
              <a:t>3</a:t>
            </a:r>
            <a:endParaRPr kumimoji="1" lang="en-US" altLang="zh-CN" sz="2000" b="1">
              <a:solidFill>
                <a:srgbClr val="000099"/>
              </a:solidFill>
              <a:latin typeface="+mn-lt"/>
              <a:ea typeface="黑体" pitchFamily="2" charset="-122"/>
            </a:endParaRPr>
          </a:p>
        </p:txBody>
      </p:sp>
      <p:sp>
        <p:nvSpPr>
          <p:cNvPr id="127362" name="Freeform 386"/>
          <p:cNvSpPr>
            <a:spLocks/>
          </p:cNvSpPr>
          <p:nvPr/>
        </p:nvSpPr>
        <p:spPr bwMode="auto">
          <a:xfrm>
            <a:off x="1139254" y="1797050"/>
            <a:ext cx="294085" cy="628650"/>
          </a:xfrm>
          <a:custGeom>
            <a:avLst/>
            <a:gdLst>
              <a:gd name="T0" fmla="*/ 156 w 159"/>
              <a:gd name="T1" fmla="*/ 0 h 408"/>
              <a:gd name="T2" fmla="*/ 147 w 159"/>
              <a:gd name="T3" fmla="*/ 279 h 408"/>
              <a:gd name="T4" fmla="*/ 81 w 159"/>
              <a:gd name="T5" fmla="*/ 372 h 408"/>
              <a:gd name="T6" fmla="*/ 0 w 159"/>
              <a:gd name="T7" fmla="*/ 408 h 408"/>
            </a:gdLst>
            <a:ahLst/>
            <a:cxnLst>
              <a:cxn ang="0">
                <a:pos x="T0" y="T1"/>
              </a:cxn>
              <a:cxn ang="0">
                <a:pos x="T2" y="T3"/>
              </a:cxn>
              <a:cxn ang="0">
                <a:pos x="T4" y="T5"/>
              </a:cxn>
              <a:cxn ang="0">
                <a:pos x="T6" y="T7"/>
              </a:cxn>
            </a:cxnLst>
            <a:rect l="0" t="0" r="r" b="b"/>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59" name="Freeform 383"/>
          <p:cNvSpPr>
            <a:spLocks/>
          </p:cNvSpPr>
          <p:nvPr/>
        </p:nvSpPr>
        <p:spPr bwMode="auto">
          <a:xfrm>
            <a:off x="766060" y="1709739"/>
            <a:ext cx="276886" cy="757237"/>
          </a:xfrm>
          <a:custGeom>
            <a:avLst/>
            <a:gdLst>
              <a:gd name="T0" fmla="*/ 8 w 149"/>
              <a:gd name="T1" fmla="*/ 0 h 492"/>
              <a:gd name="T2" fmla="*/ 5 w 149"/>
              <a:gd name="T3" fmla="*/ 285 h 492"/>
              <a:gd name="T4" fmla="*/ 38 w 149"/>
              <a:gd name="T5" fmla="*/ 414 h 492"/>
              <a:gd name="T6" fmla="*/ 149 w 149"/>
              <a:gd name="T7" fmla="*/ 492 h 492"/>
            </a:gdLst>
            <a:ahLst/>
            <a:cxnLst>
              <a:cxn ang="0">
                <a:pos x="T0" y="T1"/>
              </a:cxn>
              <a:cxn ang="0">
                <a:pos x="T2" y="T3"/>
              </a:cxn>
              <a:cxn ang="0">
                <a:pos x="T4" y="T5"/>
              </a:cxn>
              <a:cxn ang="0">
                <a:pos x="T6" y="T7"/>
              </a:cxn>
            </a:cxnLst>
            <a:rect l="0" t="0" r="r" b="b"/>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339" name="Oval 363"/>
          <p:cNvSpPr>
            <a:spLocks noChangeArrowheads="1"/>
          </p:cNvSpPr>
          <p:nvPr/>
        </p:nvSpPr>
        <p:spPr bwMode="auto">
          <a:xfrm flipH="1">
            <a:off x="8068295" y="4909493"/>
            <a:ext cx="165100" cy="138113"/>
          </a:xfrm>
          <a:prstGeom prst="ellipse">
            <a:avLst/>
          </a:prstGeom>
          <a:solidFill>
            <a:schemeClr val="bg1"/>
          </a:solidFill>
          <a:ln w="28575">
            <a:solidFill>
              <a:srgbClr val="3333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矩形 1"/>
          <p:cNvSpPr/>
          <p:nvPr/>
        </p:nvSpPr>
        <p:spPr>
          <a:xfrm>
            <a:off x="1286296" y="6237312"/>
            <a:ext cx="8227590" cy="461665"/>
          </a:xfrm>
          <a:prstGeom prst="rect">
            <a:avLst/>
          </a:prstGeom>
        </p:spPr>
        <p:txBody>
          <a:bodyPr wrap="square">
            <a:spAutoFit/>
          </a:bodyPr>
          <a:lstStyle/>
          <a:p>
            <a:pPr algn="ctr"/>
            <a:r>
              <a:rPr lang="zh-CN" altLang="zh-CN" sz="2400" b="1" dirty="0" smtClean="0">
                <a:latin typeface="+mn-lt"/>
                <a:ea typeface="黑体" pitchFamily="2" charset="-122"/>
              </a:rPr>
              <a:t>运输层</a:t>
            </a:r>
            <a:r>
              <a:rPr lang="zh-CN" altLang="zh-CN" sz="2400" b="1" dirty="0">
                <a:latin typeface="+mn-lt"/>
                <a:ea typeface="黑体" pitchFamily="2" charset="-122"/>
              </a:rPr>
              <a:t>为相互通信的应用进程提供了逻辑通信</a:t>
            </a:r>
            <a:endParaRPr lang="zh-CN" altLang="en-US" sz="2400" b="1" dirty="0">
              <a:solidFill>
                <a:srgbClr val="000099"/>
              </a:solidFill>
              <a:latin typeface="+mn-lt"/>
              <a:ea typeface="黑体" pitchFamily="2" charset="-122"/>
            </a:endParaRPr>
          </a:p>
        </p:txBody>
      </p:sp>
      <p:sp>
        <p:nvSpPr>
          <p:cNvPr id="93" name="Line 402"/>
          <p:cNvSpPr>
            <a:spLocks noChangeShapeType="1"/>
          </p:cNvSpPr>
          <p:nvPr/>
        </p:nvSpPr>
        <p:spPr bwMode="auto">
          <a:xfrm flipH="1">
            <a:off x="8188515" y="5477817"/>
            <a:ext cx="0" cy="300038"/>
          </a:xfrm>
          <a:prstGeom prst="line">
            <a:avLst/>
          </a:prstGeom>
          <a:noFill/>
          <a:ln w="19050">
            <a:solidFill>
              <a:schemeClr val="tx1"/>
            </a:solidFill>
            <a:prstDash val="dash"/>
            <a:round/>
            <a:headEnd type="none" w="sm" len="me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xmlns="" val="5253804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914" name="Text Box 82"/>
          <p:cNvSpPr txBox="1">
            <a:spLocks noChangeArrowheads="1"/>
          </p:cNvSpPr>
          <p:nvPr/>
        </p:nvSpPr>
        <p:spPr bwMode="auto">
          <a:xfrm>
            <a:off x="534737" y="5036983"/>
            <a:ext cx="902042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序号字段</a:t>
            </a:r>
            <a:r>
              <a:rPr lang="en-US" altLang="zh-CN" dirty="0"/>
              <a:t>——</a:t>
            </a:r>
            <a:r>
              <a:rPr lang="zh-CN" altLang="en-US" dirty="0"/>
              <a:t>占 </a:t>
            </a:r>
            <a:r>
              <a:rPr lang="en-US" altLang="zh-CN" dirty="0"/>
              <a:t>4 </a:t>
            </a:r>
            <a:r>
              <a:rPr lang="zh-CN" altLang="en-US" dirty="0"/>
              <a:t>字节。</a:t>
            </a:r>
            <a:r>
              <a:rPr lang="en-US" altLang="zh-CN" dirty="0"/>
              <a:t>TCP </a:t>
            </a:r>
            <a:r>
              <a:rPr lang="zh-CN" altLang="en-US" dirty="0"/>
              <a:t>连接中传送的数据流中的每一个字节都编上一个序号。序号字段的值则指的是本报文段所发送的数据的第一个字节的序号。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4915" name="Rectangle 83"/>
          <p:cNvSpPr>
            <a:spLocks noChangeArrowheads="1"/>
          </p:cNvSpPr>
          <p:nvPr/>
        </p:nvSpPr>
        <p:spPr bwMode="auto">
          <a:xfrm>
            <a:off x="787068" y="1487314"/>
            <a:ext cx="8318641" cy="717550"/>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38931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animBg="1"/>
      <p:bldP spid="504915"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938" name="Text Box 82"/>
          <p:cNvSpPr txBox="1">
            <a:spLocks noChangeArrowheads="1"/>
          </p:cNvSpPr>
          <p:nvPr/>
        </p:nvSpPr>
        <p:spPr bwMode="auto">
          <a:xfrm>
            <a:off x="534737" y="5046275"/>
            <a:ext cx="902042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确认号字段</a:t>
            </a:r>
            <a:r>
              <a:rPr lang="en-US" altLang="zh-CN" dirty="0"/>
              <a:t>——</a:t>
            </a:r>
            <a:r>
              <a:rPr lang="zh-CN" altLang="en-US" dirty="0"/>
              <a:t>占 </a:t>
            </a:r>
            <a:r>
              <a:rPr lang="en-US" altLang="zh-CN" dirty="0"/>
              <a:t>4 </a:t>
            </a:r>
            <a:r>
              <a:rPr lang="zh-CN" altLang="en-US" dirty="0"/>
              <a:t>字节，是期望收到对方的下一个报文段的数据的第一个字节的序号。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5939" name="Rectangle 83"/>
          <p:cNvSpPr>
            <a:spLocks noChangeArrowheads="1"/>
          </p:cNvSpPr>
          <p:nvPr/>
        </p:nvSpPr>
        <p:spPr bwMode="auto">
          <a:xfrm>
            <a:off x="787068" y="2207394"/>
            <a:ext cx="8342395" cy="717550"/>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4049640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93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59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39" grpId="0" animBg="1"/>
      <p:bldP spid="505939"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34" name="Text Box 82"/>
          <p:cNvSpPr txBox="1">
            <a:spLocks noChangeArrowheads="1"/>
          </p:cNvSpPr>
          <p:nvPr/>
        </p:nvSpPr>
        <p:spPr bwMode="auto">
          <a:xfrm>
            <a:off x="632520" y="5046275"/>
            <a:ext cx="861136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确认 </a:t>
            </a:r>
            <a:r>
              <a:rPr lang="en-US" altLang="zh-CN" dirty="0"/>
              <a:t>ACK —— </a:t>
            </a:r>
            <a:r>
              <a:rPr lang="zh-CN" altLang="en-US" dirty="0"/>
              <a:t>只有当 </a:t>
            </a:r>
            <a:r>
              <a:rPr lang="en-US" altLang="zh-CN" dirty="0"/>
              <a:t>ACK </a:t>
            </a:r>
            <a:r>
              <a:rPr lang="en-US" altLang="zh-CN" dirty="0">
                <a:sym typeface="Symbol" pitchFamily="18" charset="2"/>
              </a:rPr>
              <a:t></a:t>
            </a:r>
            <a:r>
              <a:rPr lang="en-US" altLang="zh-CN" dirty="0"/>
              <a:t> 1 </a:t>
            </a:r>
            <a:r>
              <a:rPr lang="zh-CN" altLang="en-US" dirty="0"/>
              <a:t>时确认号字段才有效。当 </a:t>
            </a:r>
            <a:r>
              <a:rPr lang="en-US" altLang="zh-CN" dirty="0"/>
              <a:t>ACK </a:t>
            </a:r>
            <a:r>
              <a:rPr lang="en-US" altLang="zh-CN" dirty="0">
                <a:sym typeface="Symbol" pitchFamily="18" charset="2"/>
              </a:rPr>
              <a:t></a:t>
            </a:r>
            <a:r>
              <a:rPr lang="en-US" altLang="zh-CN" dirty="0"/>
              <a:t> 0 </a:t>
            </a:r>
            <a:r>
              <a:rPr lang="zh-CN" altLang="en-US" dirty="0"/>
              <a:t>时，确认号无效。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0035" name="Rectangle 83"/>
          <p:cNvSpPr>
            <a:spLocks noChangeArrowheads="1"/>
          </p:cNvSpPr>
          <p:nvPr/>
        </p:nvSpPr>
        <p:spPr bwMode="auto">
          <a:xfrm>
            <a:off x="3631863" y="2904291"/>
            <a:ext cx="328447" cy="701674"/>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15518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animBg="1"/>
      <p:bldP spid="510035"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62" name="Text Box 82"/>
          <p:cNvSpPr txBox="1">
            <a:spLocks noChangeArrowheads="1"/>
          </p:cNvSpPr>
          <p:nvPr/>
        </p:nvSpPr>
        <p:spPr bwMode="auto">
          <a:xfrm>
            <a:off x="534738" y="5036983"/>
            <a:ext cx="921518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数据偏移（即首部长度）</a:t>
            </a:r>
            <a:r>
              <a:rPr lang="en-US" altLang="zh-CN" dirty="0"/>
              <a:t>——</a:t>
            </a:r>
            <a:r>
              <a:rPr lang="zh-CN" altLang="en-US" dirty="0"/>
              <a:t>占 </a:t>
            </a:r>
            <a:r>
              <a:rPr lang="en-US" altLang="zh-CN" dirty="0"/>
              <a:t>4 </a:t>
            </a:r>
            <a:r>
              <a:rPr lang="zh-CN" altLang="en-US" dirty="0"/>
              <a:t>位，它指出 </a:t>
            </a:r>
            <a:r>
              <a:rPr lang="en-US" altLang="zh-CN" dirty="0"/>
              <a:t>TCP </a:t>
            </a:r>
            <a:r>
              <a:rPr lang="zh-CN" altLang="en-US" dirty="0"/>
              <a:t>报文段的数据起始处距离 </a:t>
            </a:r>
            <a:r>
              <a:rPr lang="en-US" altLang="zh-CN" dirty="0"/>
              <a:t>TCP </a:t>
            </a:r>
            <a:r>
              <a:rPr lang="zh-CN" altLang="en-US" dirty="0"/>
              <a:t>报文段的起始处有多远。“数据偏移”的单位是 </a:t>
            </a:r>
            <a:r>
              <a:rPr lang="en-US" altLang="zh-CN" dirty="0"/>
              <a:t>32 </a:t>
            </a:r>
            <a:r>
              <a:rPr lang="zh-CN" altLang="en-US" dirty="0"/>
              <a:t>位字（以 </a:t>
            </a:r>
            <a:r>
              <a:rPr lang="en-US" altLang="zh-CN" dirty="0"/>
              <a:t>4 </a:t>
            </a:r>
            <a:r>
              <a:rPr lang="zh-CN" altLang="en-US" dirty="0"/>
              <a:t>字节为计算单位）。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6963" name="Rectangle 83"/>
          <p:cNvSpPr>
            <a:spLocks noChangeArrowheads="1"/>
          </p:cNvSpPr>
          <p:nvPr/>
        </p:nvSpPr>
        <p:spPr bwMode="auto">
          <a:xfrm>
            <a:off x="764589" y="2905878"/>
            <a:ext cx="1092067" cy="664608"/>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3207273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animBg="1"/>
      <p:bldP spid="506963"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86" name="Text Box 82"/>
          <p:cNvSpPr txBox="1">
            <a:spLocks noChangeArrowheads="1"/>
          </p:cNvSpPr>
          <p:nvPr/>
        </p:nvSpPr>
        <p:spPr bwMode="auto">
          <a:xfrm>
            <a:off x="534739" y="5055567"/>
            <a:ext cx="873874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保留字段</a:t>
            </a:r>
            <a:r>
              <a:rPr lang="en-US" altLang="zh-CN" dirty="0"/>
              <a:t>——</a:t>
            </a:r>
            <a:r>
              <a:rPr lang="zh-CN" altLang="en-US" dirty="0"/>
              <a:t>占 </a:t>
            </a:r>
            <a:r>
              <a:rPr lang="en-US" altLang="zh-CN" dirty="0"/>
              <a:t>6 </a:t>
            </a:r>
            <a:r>
              <a:rPr lang="zh-CN" altLang="en-US" dirty="0"/>
              <a:t>位，保留为今后使用，但目前应置为 </a:t>
            </a:r>
            <a:r>
              <a:rPr lang="en-US" altLang="zh-CN" dirty="0"/>
              <a:t>0</a:t>
            </a:r>
            <a:r>
              <a:rPr lang="zh-CN" altLang="en-US" dirty="0"/>
              <a:t>。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7987" name="Rectangle 83"/>
          <p:cNvSpPr>
            <a:spLocks noChangeArrowheads="1"/>
          </p:cNvSpPr>
          <p:nvPr/>
        </p:nvSpPr>
        <p:spPr bwMode="auto">
          <a:xfrm>
            <a:off x="1856656" y="2927474"/>
            <a:ext cx="1547813" cy="717550"/>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2325798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animBg="1"/>
      <p:bldP spid="507987"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010" name="Text Box 82"/>
          <p:cNvSpPr txBox="1">
            <a:spLocks noChangeArrowheads="1"/>
          </p:cNvSpPr>
          <p:nvPr/>
        </p:nvSpPr>
        <p:spPr bwMode="auto">
          <a:xfrm>
            <a:off x="534738" y="5036983"/>
            <a:ext cx="929043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紧急 </a:t>
            </a:r>
            <a:r>
              <a:rPr lang="en-US" altLang="zh-CN" dirty="0"/>
              <a:t>URG —— </a:t>
            </a:r>
            <a:r>
              <a:rPr lang="zh-CN" altLang="en-US" dirty="0"/>
              <a:t>当 </a:t>
            </a:r>
            <a:r>
              <a:rPr lang="en-US" altLang="zh-CN" dirty="0"/>
              <a:t>URG </a:t>
            </a:r>
            <a:r>
              <a:rPr lang="en-US" altLang="zh-CN" dirty="0">
                <a:sym typeface="Symbol" pitchFamily="18" charset="2"/>
              </a:rPr>
              <a:t></a:t>
            </a:r>
            <a:r>
              <a:rPr lang="en-US" altLang="zh-CN" dirty="0"/>
              <a:t> 1 </a:t>
            </a:r>
            <a:r>
              <a:rPr lang="zh-CN" altLang="en-US" dirty="0"/>
              <a:t>时，表明紧急指针字段有效。它告诉系统此报文段中有紧急数据，应尽快传送</a:t>
            </a:r>
            <a:r>
              <a:rPr lang="en-US" altLang="zh-CN" dirty="0"/>
              <a:t>(</a:t>
            </a:r>
            <a:r>
              <a:rPr lang="zh-CN" altLang="en-US" dirty="0"/>
              <a:t>相当于高优先级的数据</a:t>
            </a:r>
            <a:r>
              <a:rPr lang="en-US" altLang="zh-CN" dirty="0"/>
              <a:t>)</a:t>
            </a:r>
            <a:r>
              <a:rPr lang="zh-CN" altLang="en-US" dirty="0"/>
              <a:t>。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09011" name="Rectangle 83"/>
          <p:cNvSpPr>
            <a:spLocks noChangeArrowheads="1"/>
          </p:cNvSpPr>
          <p:nvPr/>
        </p:nvSpPr>
        <p:spPr bwMode="auto">
          <a:xfrm>
            <a:off x="3368824" y="2897494"/>
            <a:ext cx="281697" cy="701327"/>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2496034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animBg="1"/>
      <p:bldP spid="509011" grpId="1"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227" name="Text Box 83"/>
          <p:cNvSpPr txBox="1">
            <a:spLocks noChangeArrowheads="1"/>
          </p:cNvSpPr>
          <p:nvPr/>
        </p:nvSpPr>
        <p:spPr bwMode="auto">
          <a:xfrm>
            <a:off x="534738" y="5046275"/>
            <a:ext cx="894303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紧急指针字段 </a:t>
            </a:r>
            <a:r>
              <a:rPr lang="en-US" altLang="zh-CN" dirty="0"/>
              <a:t>—— </a:t>
            </a:r>
            <a:r>
              <a:rPr lang="zh-CN" altLang="en-US" dirty="0"/>
              <a:t>占 </a:t>
            </a:r>
            <a:r>
              <a:rPr lang="en-US" altLang="zh-CN" dirty="0"/>
              <a:t>16 </a:t>
            </a:r>
            <a:r>
              <a:rPr lang="zh-CN" altLang="en-US" dirty="0"/>
              <a:t>位，指出在本报文段中紧急数据共有多少个字节（紧急数据放在本报文段数据的最前面）。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8226" name="Rectangle 82"/>
          <p:cNvSpPr>
            <a:spLocks noChangeArrowheads="1"/>
          </p:cNvSpPr>
          <p:nvPr/>
        </p:nvSpPr>
        <p:spPr bwMode="auto">
          <a:xfrm>
            <a:off x="4955530" y="3575546"/>
            <a:ext cx="4173934" cy="717550"/>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65495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animBg="1"/>
      <p:bldP spid="518226"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058" name="Text Box 82"/>
          <p:cNvSpPr txBox="1">
            <a:spLocks noChangeArrowheads="1"/>
          </p:cNvSpPr>
          <p:nvPr/>
        </p:nvSpPr>
        <p:spPr bwMode="auto">
          <a:xfrm>
            <a:off x="632520" y="5036983"/>
            <a:ext cx="8650707"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推送 </a:t>
            </a:r>
            <a:r>
              <a:rPr lang="en-US" altLang="zh-CN" dirty="0"/>
              <a:t>PSH (</a:t>
            </a:r>
            <a:r>
              <a:rPr lang="en-US" altLang="zh-CN" dirty="0" err="1"/>
              <a:t>PuSH</a:t>
            </a:r>
            <a:r>
              <a:rPr lang="en-US" altLang="zh-CN" dirty="0"/>
              <a:t>) —— </a:t>
            </a:r>
            <a:r>
              <a:rPr lang="zh-CN" altLang="en-US" dirty="0"/>
              <a:t>接收 </a:t>
            </a:r>
            <a:r>
              <a:rPr lang="en-US" altLang="zh-CN" dirty="0"/>
              <a:t>TCP </a:t>
            </a:r>
            <a:r>
              <a:rPr lang="zh-CN" altLang="en-US" dirty="0"/>
              <a:t>收到 </a:t>
            </a:r>
            <a:r>
              <a:rPr lang="en-US" altLang="zh-CN" dirty="0"/>
              <a:t>PSH = 1 </a:t>
            </a:r>
            <a:r>
              <a:rPr lang="zh-CN" altLang="en-US" dirty="0"/>
              <a:t>的报文段，就尽快地交付接收应用进程，而不再等到整个缓存都填满了后再向上交付。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1059" name="Rectangle 83"/>
          <p:cNvSpPr>
            <a:spLocks noChangeArrowheads="1"/>
          </p:cNvSpPr>
          <p:nvPr/>
        </p:nvSpPr>
        <p:spPr bwMode="auto">
          <a:xfrm>
            <a:off x="3893013" y="2909515"/>
            <a:ext cx="305102" cy="678491"/>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112517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animBg="1"/>
      <p:bldP spid="511059" grpId="1"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2" name="Text Box 82"/>
          <p:cNvSpPr txBox="1">
            <a:spLocks noChangeArrowheads="1"/>
          </p:cNvSpPr>
          <p:nvPr/>
        </p:nvSpPr>
        <p:spPr bwMode="auto">
          <a:xfrm>
            <a:off x="632520" y="5036983"/>
            <a:ext cx="8650707"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复位 </a:t>
            </a:r>
            <a:r>
              <a:rPr lang="en-US" altLang="zh-CN" dirty="0"/>
              <a:t>RST (</a:t>
            </a:r>
            <a:r>
              <a:rPr lang="en-US" altLang="zh-CN" dirty="0" err="1"/>
              <a:t>ReSeT</a:t>
            </a:r>
            <a:r>
              <a:rPr lang="en-US" altLang="zh-CN" dirty="0"/>
              <a:t>) —— </a:t>
            </a:r>
            <a:r>
              <a:rPr lang="zh-CN" altLang="en-US" dirty="0"/>
              <a:t>当 </a:t>
            </a:r>
            <a:r>
              <a:rPr lang="en-US" altLang="zh-CN" dirty="0"/>
              <a:t>RST </a:t>
            </a:r>
            <a:r>
              <a:rPr lang="en-US" altLang="zh-CN" dirty="0">
                <a:sym typeface="Symbol" pitchFamily="18" charset="2"/>
              </a:rPr>
              <a:t></a:t>
            </a:r>
            <a:r>
              <a:rPr lang="en-US" altLang="zh-CN" dirty="0"/>
              <a:t> 1 </a:t>
            </a:r>
            <a:r>
              <a:rPr lang="zh-CN" altLang="en-US" dirty="0"/>
              <a:t>时，表明 </a:t>
            </a:r>
            <a:r>
              <a:rPr lang="en-US" altLang="zh-CN" dirty="0"/>
              <a:t>TCP </a:t>
            </a:r>
            <a:r>
              <a:rPr lang="zh-CN" altLang="en-US" dirty="0"/>
              <a:t>连接中出现严重差错（如由于主机崩溃或其他原因），必须释放连接，然后再重新建立运输连接。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2083" name="Rectangle 83"/>
          <p:cNvSpPr>
            <a:spLocks noChangeArrowheads="1"/>
          </p:cNvSpPr>
          <p:nvPr/>
        </p:nvSpPr>
        <p:spPr bwMode="auto">
          <a:xfrm>
            <a:off x="4180217" y="2927474"/>
            <a:ext cx="261410" cy="678491"/>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827992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animBg="1"/>
      <p:bldP spid="512083"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06" name="Text Box 82"/>
          <p:cNvSpPr txBox="1">
            <a:spLocks noChangeArrowheads="1"/>
          </p:cNvSpPr>
          <p:nvPr/>
        </p:nvSpPr>
        <p:spPr bwMode="auto">
          <a:xfrm>
            <a:off x="632520" y="5046275"/>
            <a:ext cx="876614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同步 </a:t>
            </a:r>
            <a:r>
              <a:rPr lang="en-US" altLang="zh-CN" dirty="0"/>
              <a:t>SYN —— </a:t>
            </a:r>
            <a:r>
              <a:rPr lang="zh-CN" altLang="en-US" dirty="0"/>
              <a:t>同步 </a:t>
            </a:r>
            <a:r>
              <a:rPr lang="en-US" altLang="zh-CN" dirty="0"/>
              <a:t>SYN = 1 </a:t>
            </a:r>
            <a:r>
              <a:rPr lang="zh-CN" altLang="en-US" dirty="0"/>
              <a:t>表示这是一个连接请求或连接接受报文。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3107" name="Rectangle 83"/>
          <p:cNvSpPr>
            <a:spLocks noChangeArrowheads="1"/>
          </p:cNvSpPr>
          <p:nvPr/>
        </p:nvSpPr>
        <p:spPr bwMode="auto">
          <a:xfrm>
            <a:off x="4441626" y="2912484"/>
            <a:ext cx="295350" cy="693481"/>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701952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animBg="1"/>
      <p:bldP spid="51310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dirty="0" smtClean="0"/>
              <a:t>运输层的作用</a:t>
            </a:r>
            <a:endParaRPr lang="zh-CN" altLang="en-US" dirty="0"/>
          </a:p>
        </p:txBody>
      </p:sp>
      <p:sp>
        <p:nvSpPr>
          <p:cNvPr id="3" name="内容占位符 2"/>
          <p:cNvSpPr>
            <a:spLocks noGrp="1"/>
          </p:cNvSpPr>
          <p:nvPr>
            <p:ph idx="1"/>
          </p:nvPr>
        </p:nvSpPr>
        <p:spPr/>
        <p:txBody>
          <a:bodyPr/>
          <a:lstStyle/>
          <a:p>
            <a:r>
              <a:rPr lang="zh-CN" altLang="zh-CN" dirty="0"/>
              <a:t>“</a:t>
            </a:r>
            <a:r>
              <a:rPr lang="zh-CN" altLang="zh-CN" dirty="0">
                <a:solidFill>
                  <a:srgbClr val="FF0000"/>
                </a:solidFill>
              </a:rPr>
              <a:t>逻辑通信</a:t>
            </a:r>
            <a:r>
              <a:rPr lang="zh-CN" altLang="zh-CN" dirty="0"/>
              <a:t>”的意思是“好像是这样通信，但事实上并非真的这样通信”</a:t>
            </a:r>
            <a:r>
              <a:rPr lang="zh-CN" altLang="zh-CN" dirty="0" smtClean="0"/>
              <a:t>。</a:t>
            </a:r>
            <a:endParaRPr lang="en-US" altLang="zh-CN" dirty="0" smtClean="0"/>
          </a:p>
          <a:p>
            <a:r>
              <a:rPr lang="zh-CN" altLang="zh-CN" dirty="0" smtClean="0">
                <a:solidFill>
                  <a:srgbClr val="FF0000"/>
                </a:solidFill>
              </a:rPr>
              <a:t>从</a:t>
            </a:r>
            <a:r>
              <a:rPr lang="en-US" altLang="zh-CN" dirty="0">
                <a:solidFill>
                  <a:srgbClr val="FF0000"/>
                </a:solidFill>
              </a:rPr>
              <a:t>IP</a:t>
            </a:r>
            <a:r>
              <a:rPr lang="zh-CN" altLang="zh-CN" dirty="0">
                <a:solidFill>
                  <a:srgbClr val="FF0000"/>
                </a:solidFill>
              </a:rPr>
              <a:t>层来说，通信的两端是两台主机</a:t>
            </a:r>
            <a:r>
              <a:rPr lang="zh-CN" altLang="zh-CN" dirty="0" smtClean="0">
                <a:solidFill>
                  <a:srgbClr val="FF0000"/>
                </a:solidFill>
              </a:rPr>
              <a:t>。</a:t>
            </a:r>
            <a:r>
              <a:rPr lang="zh-CN" altLang="zh-CN" dirty="0" smtClean="0"/>
              <a:t>但</a:t>
            </a:r>
            <a:r>
              <a:rPr lang="zh-CN" altLang="zh-CN" dirty="0"/>
              <a:t>“两台主机之间的通信”这种说法还不够清楚</a:t>
            </a:r>
            <a:r>
              <a:rPr lang="zh-CN" altLang="zh-CN" dirty="0" smtClean="0"/>
              <a:t>。</a:t>
            </a:r>
            <a:endParaRPr lang="en-US" altLang="zh-CN" dirty="0" smtClean="0"/>
          </a:p>
          <a:p>
            <a:r>
              <a:rPr lang="zh-CN" altLang="zh-CN" dirty="0"/>
              <a:t>严格地讲，两台主机进行通信就是两台主机中的应用进程互相通信</a:t>
            </a:r>
            <a:r>
              <a:rPr lang="zh-CN" altLang="zh-CN" dirty="0" smtClean="0"/>
              <a:t>。</a:t>
            </a:r>
            <a:endParaRPr lang="en-US" altLang="zh-CN" dirty="0" smtClean="0"/>
          </a:p>
          <a:p>
            <a:r>
              <a:rPr lang="zh-CN" altLang="zh-CN" dirty="0">
                <a:solidFill>
                  <a:srgbClr val="FF0000"/>
                </a:solidFill>
              </a:rPr>
              <a:t>从运输层的角度看，通信的真正端点并不是主机而是主机中的进程。</a:t>
            </a:r>
            <a:r>
              <a:rPr lang="zh-CN" altLang="zh-CN" dirty="0"/>
              <a:t>也就是说，端到端的通信是应用进程之间的通信</a:t>
            </a:r>
            <a:r>
              <a:rPr lang="zh-CN" altLang="zh-CN" dirty="0" smtClean="0"/>
              <a:t>。</a:t>
            </a:r>
            <a:endParaRPr lang="en-US" altLang="zh-CN" dirty="0" smtClean="0"/>
          </a:p>
        </p:txBody>
      </p:sp>
    </p:spTree>
    <p:extLst>
      <p:ext uri="{BB962C8B-B14F-4D97-AF65-F5344CB8AC3E}">
        <p14:creationId xmlns:p14="http://schemas.microsoft.com/office/powerpoint/2010/main" xmlns="" val="197514247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30" name="Text Box 82"/>
          <p:cNvSpPr txBox="1">
            <a:spLocks noChangeArrowheads="1"/>
          </p:cNvSpPr>
          <p:nvPr/>
        </p:nvSpPr>
        <p:spPr bwMode="auto">
          <a:xfrm>
            <a:off x="632520" y="5046275"/>
            <a:ext cx="876614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a:defRPr sz="2400" b="1">
                <a:solidFill>
                  <a:srgbClr val="000099"/>
                </a:solidFill>
                <a:latin typeface="+mn-lt"/>
                <a:ea typeface="黑体" pitchFamily="2" charset="-122"/>
              </a:defRPr>
            </a:lvl1pPr>
          </a:lstStyle>
          <a:p>
            <a:r>
              <a:rPr lang="zh-CN" altLang="en-US" dirty="0"/>
              <a:t>终止 </a:t>
            </a:r>
            <a:r>
              <a:rPr lang="en-US" altLang="zh-CN" dirty="0"/>
              <a:t>FIN (</a:t>
            </a:r>
            <a:r>
              <a:rPr lang="en-US" altLang="zh-CN" dirty="0" err="1" smtClean="0"/>
              <a:t>FINish</a:t>
            </a:r>
            <a:r>
              <a:rPr lang="en-US" altLang="zh-CN" dirty="0" smtClean="0"/>
              <a:t>) </a:t>
            </a:r>
            <a:r>
              <a:rPr lang="en-US" altLang="zh-CN" dirty="0"/>
              <a:t>—— </a:t>
            </a:r>
            <a:r>
              <a:rPr lang="zh-CN" altLang="en-US" dirty="0"/>
              <a:t>用来释放一个连接。</a:t>
            </a:r>
            <a:r>
              <a:rPr lang="en-US" altLang="zh-CN" dirty="0"/>
              <a:t>FIN </a:t>
            </a:r>
            <a:r>
              <a:rPr lang="en-US" altLang="zh-CN" dirty="0">
                <a:sym typeface="Symbol" pitchFamily="18" charset="2"/>
              </a:rPr>
              <a:t></a:t>
            </a:r>
            <a:r>
              <a:rPr lang="en-US" altLang="zh-CN" dirty="0"/>
              <a:t> 1 </a:t>
            </a:r>
            <a:r>
              <a:rPr lang="zh-CN" altLang="en-US" dirty="0"/>
              <a:t>表明此报文</a:t>
            </a:r>
            <a:r>
              <a:rPr lang="zh-CN" altLang="en-US" dirty="0" smtClean="0"/>
              <a:t>段 </a:t>
            </a:r>
            <a:r>
              <a:rPr lang="zh-CN" altLang="en-US" dirty="0" smtClean="0"/>
              <a:t>是其发送的</a:t>
            </a:r>
            <a:r>
              <a:rPr lang="zh-CN" altLang="en-US" dirty="0" smtClean="0"/>
              <a:t>最</a:t>
            </a:r>
            <a:r>
              <a:rPr lang="zh-CN" altLang="en-US" dirty="0" smtClean="0"/>
              <a:t>后</a:t>
            </a:r>
            <a:r>
              <a:rPr lang="zh-CN" altLang="en-US" dirty="0" smtClean="0"/>
              <a:t>数据</a:t>
            </a:r>
            <a:r>
              <a:rPr lang="en-US" altLang="zh-CN" dirty="0" smtClean="0"/>
              <a:t>(</a:t>
            </a:r>
            <a:r>
              <a:rPr lang="zh-CN" altLang="en-US" dirty="0" smtClean="0"/>
              <a:t>已</a:t>
            </a:r>
            <a:r>
              <a:rPr lang="zh-CN" altLang="en-US" dirty="0"/>
              <a:t>发送完</a:t>
            </a:r>
            <a:r>
              <a:rPr lang="zh-CN" altLang="en-US" dirty="0" smtClean="0"/>
              <a:t>毕</a:t>
            </a:r>
            <a:r>
              <a:rPr lang="en-US" altLang="zh-CN" dirty="0" smtClean="0"/>
              <a:t>)</a:t>
            </a:r>
            <a:r>
              <a:rPr lang="zh-CN" altLang="en-US" dirty="0" smtClean="0"/>
              <a:t>，</a:t>
            </a:r>
            <a:r>
              <a:rPr lang="zh-CN" altLang="en-US" dirty="0"/>
              <a:t>并要求释放运输连接。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4131" name="Rectangle 83"/>
          <p:cNvSpPr>
            <a:spLocks noChangeArrowheads="1"/>
          </p:cNvSpPr>
          <p:nvPr/>
        </p:nvSpPr>
        <p:spPr bwMode="auto">
          <a:xfrm>
            <a:off x="4674276" y="2897494"/>
            <a:ext cx="319660" cy="693481"/>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207960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3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4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31" grpId="0" animBg="1"/>
      <p:bldP spid="514131"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156" name="Rectangle 84"/>
          <p:cNvSpPr>
            <a:spLocks noGrp="1" noChangeArrowheads="1"/>
          </p:cNvSpPr>
          <p:nvPr>
            <p:ph type="title"/>
          </p:nvPr>
        </p:nvSpPr>
        <p:spPr>
          <a:xfrm>
            <a:off x="632521" y="5046275"/>
            <a:ext cx="8844796" cy="830997"/>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hangingPunct="0"/>
            <a:r>
              <a:rPr lang="zh-CN" altLang="en-US" sz="2400" kern="1200" dirty="0">
                <a:solidFill>
                  <a:srgbClr val="000099"/>
                </a:solidFill>
                <a:cs typeface="+mn-cs"/>
              </a:rPr>
              <a:t>窗口字段 </a:t>
            </a:r>
            <a:r>
              <a:rPr lang="en-US" altLang="zh-CN" sz="2400" kern="1200" dirty="0">
                <a:solidFill>
                  <a:srgbClr val="000099"/>
                </a:solidFill>
                <a:cs typeface="+mn-cs"/>
              </a:rPr>
              <a:t>—— </a:t>
            </a:r>
            <a:r>
              <a:rPr lang="zh-CN" altLang="en-US" sz="2400" kern="1200" dirty="0">
                <a:solidFill>
                  <a:srgbClr val="000099"/>
                </a:solidFill>
                <a:cs typeface="+mn-cs"/>
              </a:rPr>
              <a:t>占 </a:t>
            </a:r>
            <a:r>
              <a:rPr lang="en-US" altLang="zh-CN" sz="2400" kern="1200" dirty="0">
                <a:solidFill>
                  <a:srgbClr val="000099"/>
                </a:solidFill>
                <a:cs typeface="+mn-cs"/>
              </a:rPr>
              <a:t>2 </a:t>
            </a:r>
            <a:r>
              <a:rPr lang="zh-CN" altLang="en-US" sz="2400" kern="1200" dirty="0">
                <a:solidFill>
                  <a:srgbClr val="000099"/>
                </a:solidFill>
                <a:cs typeface="+mn-cs"/>
              </a:rPr>
              <a:t>字节，用来让对方设置发送窗口的依据，单位为字节。</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5155" name="Rectangle 83"/>
          <p:cNvSpPr>
            <a:spLocks noChangeArrowheads="1"/>
          </p:cNvSpPr>
          <p:nvPr/>
        </p:nvSpPr>
        <p:spPr bwMode="auto">
          <a:xfrm>
            <a:off x="4955530" y="2927474"/>
            <a:ext cx="4173934" cy="717550"/>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4074604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animBg="1"/>
      <p:bldP spid="515155"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204" name="Text Box 84"/>
          <p:cNvSpPr txBox="1">
            <a:spLocks noChangeArrowheads="1"/>
          </p:cNvSpPr>
          <p:nvPr/>
        </p:nvSpPr>
        <p:spPr bwMode="auto">
          <a:xfrm>
            <a:off x="534738" y="5053014"/>
            <a:ext cx="8943034"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检验和 </a:t>
            </a:r>
            <a:r>
              <a:rPr lang="en-US" altLang="zh-CN" dirty="0"/>
              <a:t>—— </a:t>
            </a:r>
            <a:r>
              <a:rPr lang="zh-CN" altLang="en-US" dirty="0"/>
              <a:t>占 </a:t>
            </a:r>
            <a:r>
              <a:rPr lang="en-US" altLang="zh-CN" dirty="0"/>
              <a:t>2 </a:t>
            </a:r>
            <a:r>
              <a:rPr lang="zh-CN" altLang="en-US" dirty="0"/>
              <a:t>字节。检验和字段检验的范围包括首部和数据这两部分。在计算检验和时，要在 </a:t>
            </a:r>
            <a:r>
              <a:rPr lang="en-US" altLang="zh-CN" dirty="0"/>
              <a:t>TCP </a:t>
            </a:r>
            <a:r>
              <a:rPr lang="zh-CN" altLang="en-US" dirty="0"/>
              <a:t>报文段的前面加上 </a:t>
            </a:r>
            <a:r>
              <a:rPr lang="en-US" altLang="zh-CN" dirty="0"/>
              <a:t>12 </a:t>
            </a:r>
            <a:r>
              <a:rPr lang="zh-CN" altLang="en-US" dirty="0"/>
              <a:t>字节的伪首部。</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7202" name="Rectangle 82"/>
          <p:cNvSpPr>
            <a:spLocks noChangeArrowheads="1"/>
          </p:cNvSpPr>
          <p:nvPr/>
        </p:nvSpPr>
        <p:spPr bwMode="auto">
          <a:xfrm>
            <a:off x="779065" y="3575546"/>
            <a:ext cx="4173935" cy="717550"/>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1176687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animBg="1"/>
      <p:bldP spid="517202"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251" name="Text Box 83"/>
          <p:cNvSpPr txBox="1">
            <a:spLocks noChangeArrowheads="1"/>
          </p:cNvSpPr>
          <p:nvPr/>
        </p:nvSpPr>
        <p:spPr bwMode="auto">
          <a:xfrm>
            <a:off x="534738" y="5036983"/>
            <a:ext cx="8943034"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选项字段 </a:t>
            </a:r>
            <a:r>
              <a:rPr lang="en-US" altLang="zh-CN" dirty="0"/>
              <a:t>—— </a:t>
            </a:r>
            <a:r>
              <a:rPr lang="zh-CN" altLang="en-US" dirty="0"/>
              <a:t>长度可变。</a:t>
            </a:r>
            <a:r>
              <a:rPr lang="en-US" altLang="zh-CN" dirty="0"/>
              <a:t>TCP </a:t>
            </a:r>
            <a:r>
              <a:rPr lang="zh-CN" altLang="en-US" dirty="0"/>
              <a:t>最初只规定了一种选项，即</a:t>
            </a:r>
            <a:r>
              <a:rPr lang="zh-CN" altLang="en-US" dirty="0">
                <a:solidFill>
                  <a:srgbClr val="C00000"/>
                </a:solidFill>
              </a:rPr>
              <a:t>最大报文段长度 </a:t>
            </a:r>
            <a:r>
              <a:rPr lang="en-US" altLang="zh-CN" dirty="0">
                <a:solidFill>
                  <a:srgbClr val="C00000"/>
                </a:solidFill>
              </a:rPr>
              <a:t>MSS</a:t>
            </a:r>
            <a:r>
              <a:rPr lang="zh-CN" altLang="en-US" dirty="0">
                <a:solidFill>
                  <a:srgbClr val="C00000"/>
                </a:solidFill>
              </a:rPr>
              <a:t>。</a:t>
            </a:r>
            <a:r>
              <a:rPr lang="en-US" altLang="zh-CN" dirty="0"/>
              <a:t>MSS </a:t>
            </a:r>
            <a:r>
              <a:rPr lang="zh-CN" altLang="en-US" dirty="0"/>
              <a:t>告诉对方 </a:t>
            </a:r>
            <a:r>
              <a:rPr lang="en-US" altLang="zh-CN" dirty="0"/>
              <a:t>TCP</a:t>
            </a:r>
            <a:r>
              <a:rPr lang="zh-CN" altLang="en-US" dirty="0"/>
              <a:t>：“我的缓存所能接收的报文段的数据字段的最大长度是 </a:t>
            </a:r>
            <a:r>
              <a:rPr lang="en-US" altLang="zh-CN" dirty="0"/>
              <a:t>MSS </a:t>
            </a:r>
            <a:r>
              <a:rPr lang="zh-CN" altLang="en-US" dirty="0"/>
              <a:t>个字节。” </a:t>
            </a:r>
          </a:p>
        </p:txBody>
      </p:sp>
      <p:grpSp>
        <p:nvGrpSpPr>
          <p:cNvPr id="86" name="组合 85"/>
          <p:cNvGrpSpPr/>
          <p:nvPr/>
        </p:nvGrpSpPr>
        <p:grpSpPr>
          <a:xfrm>
            <a:off x="214869" y="78539"/>
            <a:ext cx="9852335" cy="4873626"/>
            <a:chOff x="214869" y="78539"/>
            <a:chExt cx="9852335" cy="4873626"/>
          </a:xfrm>
        </p:grpSpPr>
        <p:sp>
          <p:nvSpPr>
            <p:cNvPr id="87"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9"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91"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7"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8"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9"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100"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101"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2"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3"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4"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5"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6"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7"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8"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5"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6"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7"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4"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5"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6"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7"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8"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9"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60"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61"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3"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5"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6"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19250" name="Rectangle 82"/>
          <p:cNvSpPr>
            <a:spLocks noChangeArrowheads="1"/>
          </p:cNvSpPr>
          <p:nvPr/>
        </p:nvSpPr>
        <p:spPr bwMode="auto">
          <a:xfrm>
            <a:off x="789789" y="4282098"/>
            <a:ext cx="6251443" cy="659070"/>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252" name="Rectangle 84"/>
          <p:cNvSpPr>
            <a:spLocks noChangeArrowheads="1"/>
          </p:cNvSpPr>
          <p:nvPr/>
        </p:nvSpPr>
        <p:spPr bwMode="auto">
          <a:xfrm>
            <a:off x="272480" y="788153"/>
            <a:ext cx="9633520" cy="2856872"/>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30000"/>
              </a:lnSpc>
            </a:pPr>
            <a:endParaRPr lang="zh-CN" altLang="zh-CN"/>
          </a:p>
        </p:txBody>
      </p:sp>
      <p:sp>
        <p:nvSpPr>
          <p:cNvPr id="519255" name="Text Box 87"/>
          <p:cNvSpPr txBox="1">
            <a:spLocks noChangeArrowheads="1"/>
          </p:cNvSpPr>
          <p:nvPr/>
        </p:nvSpPr>
        <p:spPr bwMode="auto">
          <a:xfrm>
            <a:off x="534738" y="1166262"/>
            <a:ext cx="9290430" cy="2046714"/>
          </a:xfrm>
          <a:prstGeom prst="rect">
            <a:avLst/>
          </a:prstGeom>
          <a:noFill/>
          <a:ln>
            <a:noFill/>
          </a:ln>
          <a:effectLst/>
        </p:spPr>
        <p:txBody>
          <a:bodyPr wrap="square">
            <a:spAutoFit/>
          </a:bodyPr>
          <a:lstStyle/>
          <a:p>
            <a:pPr algn="ctr">
              <a:spcBef>
                <a:spcPts val="600"/>
              </a:spcBef>
            </a:pPr>
            <a:r>
              <a:rPr lang="en-US" altLang="zh-CN" sz="2800" b="1" dirty="0">
                <a:solidFill>
                  <a:srgbClr val="0000CC"/>
                </a:solidFill>
                <a:latin typeface="+mn-lt"/>
                <a:ea typeface="黑体" pitchFamily="2" charset="-122"/>
              </a:rPr>
              <a:t>MSS (Maximum Segment Size)</a:t>
            </a:r>
          </a:p>
          <a:p>
            <a:pPr algn="ctr">
              <a:spcBef>
                <a:spcPts val="600"/>
              </a:spcBef>
            </a:pPr>
            <a:r>
              <a:rPr lang="zh-CN" altLang="en-US" sz="2800" b="1" dirty="0">
                <a:solidFill>
                  <a:srgbClr val="0000CC"/>
                </a:solidFill>
                <a:latin typeface="+mn-lt"/>
                <a:ea typeface="黑体" pitchFamily="2" charset="-122"/>
              </a:rPr>
              <a:t>是 </a:t>
            </a:r>
            <a:r>
              <a:rPr lang="en-US" altLang="zh-CN" sz="2800" b="1" dirty="0">
                <a:solidFill>
                  <a:srgbClr val="0000CC"/>
                </a:solidFill>
                <a:latin typeface="+mn-lt"/>
                <a:ea typeface="黑体" pitchFamily="2" charset="-122"/>
              </a:rPr>
              <a:t>TCP </a:t>
            </a:r>
            <a:r>
              <a:rPr lang="zh-CN" altLang="en-US" sz="2800" b="1" dirty="0">
                <a:solidFill>
                  <a:srgbClr val="0000CC"/>
                </a:solidFill>
                <a:latin typeface="+mn-lt"/>
                <a:ea typeface="黑体" pitchFamily="2" charset="-122"/>
              </a:rPr>
              <a:t>报文段中的</a:t>
            </a:r>
            <a:r>
              <a:rPr lang="zh-CN" altLang="en-US" sz="2800" b="1" dirty="0">
                <a:solidFill>
                  <a:srgbClr val="C00000"/>
                </a:solidFill>
                <a:latin typeface="+mn-lt"/>
                <a:ea typeface="黑体" pitchFamily="2" charset="-122"/>
              </a:rPr>
              <a:t>数据字段</a:t>
            </a:r>
            <a:r>
              <a:rPr lang="zh-CN" altLang="en-US" sz="2800" b="1" dirty="0">
                <a:solidFill>
                  <a:srgbClr val="0000CC"/>
                </a:solidFill>
                <a:latin typeface="+mn-lt"/>
                <a:ea typeface="黑体" pitchFamily="2" charset="-122"/>
              </a:rPr>
              <a:t>的最大长度。</a:t>
            </a:r>
          </a:p>
          <a:p>
            <a:pPr algn="ctr">
              <a:spcBef>
                <a:spcPts val="600"/>
              </a:spcBef>
            </a:pPr>
            <a:r>
              <a:rPr lang="zh-CN" altLang="en-US" sz="2800" b="1" dirty="0">
                <a:solidFill>
                  <a:srgbClr val="0000CC"/>
                </a:solidFill>
                <a:latin typeface="+mn-lt"/>
                <a:ea typeface="黑体" pitchFamily="2" charset="-122"/>
              </a:rPr>
              <a:t>数据字段加上 </a:t>
            </a:r>
            <a:r>
              <a:rPr lang="en-US" altLang="zh-CN" sz="2800" b="1" dirty="0">
                <a:solidFill>
                  <a:srgbClr val="0000CC"/>
                </a:solidFill>
                <a:latin typeface="+mn-lt"/>
                <a:ea typeface="黑体" pitchFamily="2" charset="-122"/>
              </a:rPr>
              <a:t>TCP </a:t>
            </a:r>
            <a:r>
              <a:rPr lang="zh-CN" altLang="en-US" sz="2800" b="1" dirty="0" smtClean="0">
                <a:solidFill>
                  <a:srgbClr val="0000CC"/>
                </a:solidFill>
                <a:latin typeface="+mn-lt"/>
                <a:ea typeface="黑体" pitchFamily="2" charset="-122"/>
              </a:rPr>
              <a:t>首部才</a:t>
            </a:r>
            <a:r>
              <a:rPr lang="zh-CN" altLang="en-US" sz="2800" b="1" dirty="0">
                <a:solidFill>
                  <a:srgbClr val="0000CC"/>
                </a:solidFill>
                <a:latin typeface="+mn-lt"/>
                <a:ea typeface="黑体" pitchFamily="2" charset="-122"/>
              </a:rPr>
              <a:t>等于整个的 </a:t>
            </a:r>
            <a:r>
              <a:rPr lang="en-US" altLang="zh-CN" sz="2800" b="1" dirty="0">
                <a:solidFill>
                  <a:srgbClr val="0000CC"/>
                </a:solidFill>
                <a:latin typeface="+mn-lt"/>
                <a:ea typeface="黑体" pitchFamily="2" charset="-122"/>
              </a:rPr>
              <a:t>TCP </a:t>
            </a:r>
            <a:r>
              <a:rPr lang="zh-CN" altLang="en-US" sz="2800" b="1" dirty="0">
                <a:solidFill>
                  <a:srgbClr val="0000CC"/>
                </a:solidFill>
                <a:latin typeface="+mn-lt"/>
                <a:ea typeface="黑体" pitchFamily="2" charset="-122"/>
              </a:rPr>
              <a:t>报文段</a:t>
            </a:r>
            <a:r>
              <a:rPr lang="zh-CN" altLang="en-US" sz="2800" b="1" dirty="0" smtClean="0">
                <a:solidFill>
                  <a:srgbClr val="0000CC"/>
                </a:solidFill>
                <a:latin typeface="+mn-lt"/>
                <a:ea typeface="黑体" pitchFamily="2" charset="-122"/>
              </a:rPr>
              <a:t>。</a:t>
            </a:r>
            <a:endParaRPr lang="en-US" altLang="zh-CN" sz="2800" b="1" dirty="0" smtClean="0">
              <a:solidFill>
                <a:srgbClr val="0000CC"/>
              </a:solidFill>
              <a:latin typeface="+mn-lt"/>
              <a:ea typeface="黑体" pitchFamily="2" charset="-122"/>
            </a:endParaRPr>
          </a:p>
          <a:p>
            <a:pPr algn="ctr">
              <a:spcBef>
                <a:spcPts val="600"/>
              </a:spcBef>
            </a:pPr>
            <a:r>
              <a:rPr lang="zh-CN" altLang="zh-CN" sz="2800" b="1" dirty="0" smtClean="0">
                <a:solidFill>
                  <a:srgbClr val="0000CC"/>
                </a:solidFill>
                <a:latin typeface="+mn-lt"/>
                <a:ea typeface="黑体" pitchFamily="2" charset="-122"/>
              </a:rPr>
              <a:t>所以</a:t>
            </a:r>
            <a:r>
              <a:rPr lang="zh-CN" altLang="en-US" sz="2800" b="1" dirty="0" smtClean="0">
                <a:solidFill>
                  <a:srgbClr val="0000CC"/>
                </a:solidFill>
                <a:latin typeface="+mn-lt"/>
                <a:ea typeface="黑体" pitchFamily="2" charset="-122"/>
              </a:rPr>
              <a:t>，</a:t>
            </a:r>
            <a:r>
              <a:rPr lang="en-US" altLang="zh-CN" sz="2800" b="1" dirty="0" smtClean="0">
                <a:solidFill>
                  <a:srgbClr val="0000CC"/>
                </a:solidFill>
                <a:latin typeface="+mn-lt"/>
                <a:ea typeface="黑体" pitchFamily="2" charset="-122"/>
              </a:rPr>
              <a:t>MSS</a:t>
            </a:r>
            <a:r>
              <a:rPr lang="zh-CN" altLang="zh-CN" sz="2800" b="1" dirty="0">
                <a:solidFill>
                  <a:srgbClr val="0000CC"/>
                </a:solidFill>
                <a:latin typeface="+mn-lt"/>
                <a:ea typeface="黑体" pitchFamily="2" charset="-122"/>
              </a:rPr>
              <a:t>是“</a:t>
            </a:r>
            <a:r>
              <a:rPr lang="en-US" altLang="zh-CN" sz="2800" b="1" dirty="0" smtClean="0">
                <a:solidFill>
                  <a:srgbClr val="0000CC"/>
                </a:solidFill>
                <a:latin typeface="+mn-lt"/>
                <a:ea typeface="黑体" pitchFamily="2" charset="-122"/>
              </a:rPr>
              <a:t>TCP </a:t>
            </a:r>
            <a:r>
              <a:rPr lang="zh-CN" altLang="zh-CN" sz="2800" b="1" dirty="0" smtClean="0">
                <a:solidFill>
                  <a:srgbClr val="0000CC"/>
                </a:solidFill>
                <a:latin typeface="+mn-lt"/>
                <a:ea typeface="黑体" pitchFamily="2" charset="-122"/>
              </a:rPr>
              <a:t>报文</a:t>
            </a:r>
            <a:r>
              <a:rPr lang="zh-CN" altLang="zh-CN" sz="2800" b="1" dirty="0">
                <a:solidFill>
                  <a:srgbClr val="0000CC"/>
                </a:solidFill>
                <a:latin typeface="+mn-lt"/>
                <a:ea typeface="黑体" pitchFamily="2" charset="-122"/>
              </a:rPr>
              <a:t>段长度</a:t>
            </a:r>
            <a:r>
              <a:rPr lang="zh-CN" altLang="zh-CN" sz="2800" b="1" dirty="0" smtClean="0">
                <a:solidFill>
                  <a:srgbClr val="0000CC"/>
                </a:solidFill>
                <a:latin typeface="+mn-lt"/>
                <a:ea typeface="黑体" pitchFamily="2" charset="-122"/>
              </a:rPr>
              <a:t>减去</a:t>
            </a:r>
            <a:r>
              <a:rPr lang="en-US" altLang="zh-CN" sz="2800" b="1" dirty="0" smtClean="0">
                <a:solidFill>
                  <a:srgbClr val="0000CC"/>
                </a:solidFill>
                <a:latin typeface="+mn-lt"/>
                <a:ea typeface="黑体" pitchFamily="2" charset="-122"/>
              </a:rPr>
              <a:t> TCP </a:t>
            </a:r>
            <a:r>
              <a:rPr lang="zh-CN" altLang="zh-CN" sz="2800" b="1" dirty="0" smtClean="0">
                <a:solidFill>
                  <a:srgbClr val="0000CC"/>
                </a:solidFill>
                <a:latin typeface="+mn-lt"/>
                <a:ea typeface="黑体" pitchFamily="2" charset="-122"/>
              </a:rPr>
              <a:t>首部</a:t>
            </a:r>
            <a:r>
              <a:rPr lang="zh-CN" altLang="zh-CN" sz="2800" b="1" dirty="0">
                <a:solidFill>
                  <a:srgbClr val="0000CC"/>
                </a:solidFill>
                <a:latin typeface="+mn-lt"/>
                <a:ea typeface="黑体" pitchFamily="2" charset="-122"/>
              </a:rPr>
              <a:t>长度”。</a:t>
            </a:r>
            <a:endParaRPr lang="zh-CN" altLang="en-US" sz="2800" b="1" dirty="0">
              <a:solidFill>
                <a:srgbClr val="0000CC"/>
              </a:solidFill>
              <a:latin typeface="+mn-lt"/>
              <a:ea typeface="黑体" pitchFamily="2" charset="-122"/>
            </a:endParaRPr>
          </a:p>
        </p:txBody>
      </p:sp>
    </p:spTree>
    <p:extLst>
      <p:ext uri="{BB962C8B-B14F-4D97-AF65-F5344CB8AC3E}">
        <p14:creationId xmlns:p14="http://schemas.microsoft.com/office/powerpoint/2010/main" xmlns="" val="3880657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192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19252"/>
                                        </p:tgtEl>
                                        <p:attrNameLst>
                                          <p:attrName>style.visibility</p:attrName>
                                        </p:attrNameLst>
                                      </p:cBhvr>
                                      <p:to>
                                        <p:strVal val="visible"/>
                                      </p:to>
                                    </p:set>
                                  </p:childTnLst>
                                </p:cTn>
                              </p:par>
                            </p:childTnLst>
                          </p:cTn>
                        </p:par>
                        <p:par>
                          <p:cTn id="16" fill="hold" nodeType="afterGroup">
                            <p:stCondLst>
                              <p:cond delay="0"/>
                            </p:stCondLst>
                            <p:childTnLst>
                              <p:par>
                                <p:cTn id="17" presetID="35" presetClass="emph" presetSubtype="0" repeatCount="3000" fill="hold" grpId="1" nodeType="afterEffect">
                                  <p:stCondLst>
                                    <p:cond delay="500"/>
                                  </p:stCondLst>
                                  <p:childTnLst>
                                    <p:anim calcmode="discrete" valueType="str">
                                      <p:cBhvr>
                                        <p:cTn id="18" dur="1000" fill="hold"/>
                                        <p:tgtEl>
                                          <p:spTgt spid="5192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animBg="1"/>
      <p:bldP spid="519250" grpId="1" animBg="1"/>
      <p:bldP spid="519252" grpId="0" animBg="1"/>
      <p:bldP spid="519255" grpId="0"/>
      <p:bldP spid="519255"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为什么要</a:t>
            </a:r>
            <a:r>
              <a:rPr lang="zh-CN" altLang="zh-CN" dirty="0" smtClean="0"/>
              <a:t>规定</a:t>
            </a:r>
            <a:r>
              <a:rPr lang="en-US" altLang="zh-CN" dirty="0" smtClean="0"/>
              <a:t> MSS </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800" dirty="0" smtClean="0">
                <a:solidFill>
                  <a:srgbClr val="0000FF"/>
                </a:solidFill>
              </a:rPr>
              <a:t>MSS </a:t>
            </a:r>
            <a:r>
              <a:rPr lang="zh-CN" altLang="zh-CN" sz="2800" dirty="0" smtClean="0">
                <a:solidFill>
                  <a:srgbClr val="0000FF"/>
                </a:solidFill>
              </a:rPr>
              <a:t>与</a:t>
            </a:r>
            <a:r>
              <a:rPr lang="zh-CN" altLang="zh-CN" sz="2800" dirty="0">
                <a:solidFill>
                  <a:srgbClr val="0000FF"/>
                </a:solidFill>
              </a:rPr>
              <a:t>接收窗口值没有关系</a:t>
            </a:r>
            <a:r>
              <a:rPr lang="zh-CN" altLang="zh-CN" sz="2800" dirty="0" smtClean="0">
                <a:solidFill>
                  <a:srgbClr val="0000FF"/>
                </a:solidFill>
              </a:rPr>
              <a:t>。</a:t>
            </a:r>
            <a:endParaRPr lang="en-US" altLang="zh-CN" sz="2800" dirty="0" smtClean="0">
              <a:solidFill>
                <a:srgbClr val="0000FF"/>
              </a:solidFill>
            </a:endParaRPr>
          </a:p>
          <a:p>
            <a:r>
              <a:rPr lang="zh-CN" altLang="zh-CN" sz="2800" dirty="0">
                <a:solidFill>
                  <a:srgbClr val="FF0000"/>
                </a:solidFill>
              </a:rPr>
              <a:t>若选择较小</a:t>
            </a:r>
            <a:r>
              <a:rPr lang="zh-CN" altLang="zh-CN" sz="2800" dirty="0" smtClean="0">
                <a:solidFill>
                  <a:srgbClr val="FF0000"/>
                </a:solidFill>
              </a:rPr>
              <a:t>的</a:t>
            </a:r>
            <a:r>
              <a:rPr lang="en-US" altLang="zh-CN" sz="2800" dirty="0" smtClean="0">
                <a:solidFill>
                  <a:srgbClr val="FF0000"/>
                </a:solidFill>
              </a:rPr>
              <a:t> MSS </a:t>
            </a:r>
            <a:r>
              <a:rPr lang="zh-CN" altLang="zh-CN" sz="2800" dirty="0" smtClean="0">
                <a:solidFill>
                  <a:srgbClr val="FF0000"/>
                </a:solidFill>
              </a:rPr>
              <a:t>长度</a:t>
            </a:r>
            <a:r>
              <a:rPr lang="zh-CN" altLang="zh-CN" sz="2800" dirty="0">
                <a:solidFill>
                  <a:srgbClr val="FF0000"/>
                </a:solidFill>
              </a:rPr>
              <a:t>，网络的利用率就降低</a:t>
            </a:r>
            <a:r>
              <a:rPr lang="zh-CN" altLang="zh-CN" sz="2800" dirty="0" smtClean="0">
                <a:solidFill>
                  <a:srgbClr val="FF0000"/>
                </a:solidFill>
              </a:rPr>
              <a:t>。</a:t>
            </a:r>
            <a:endParaRPr lang="en-US" altLang="zh-CN" sz="2800" dirty="0" smtClean="0">
              <a:solidFill>
                <a:srgbClr val="FF0000"/>
              </a:solidFill>
            </a:endParaRPr>
          </a:p>
          <a:p>
            <a:r>
              <a:rPr lang="zh-CN" altLang="zh-CN" sz="2800" dirty="0" smtClean="0"/>
              <a:t>当</a:t>
            </a:r>
            <a:r>
              <a:rPr lang="en-US" altLang="zh-CN" sz="2800" dirty="0" smtClean="0"/>
              <a:t> TCP </a:t>
            </a:r>
            <a:r>
              <a:rPr lang="zh-CN" altLang="zh-CN" sz="2800" dirty="0" smtClean="0"/>
              <a:t>报文</a:t>
            </a:r>
            <a:r>
              <a:rPr lang="zh-CN" altLang="zh-CN" sz="2800" dirty="0"/>
              <a:t>段</a:t>
            </a:r>
            <a:r>
              <a:rPr lang="zh-CN" altLang="zh-CN" sz="2800" dirty="0">
                <a:solidFill>
                  <a:srgbClr val="FF0000"/>
                </a:solidFill>
              </a:rPr>
              <a:t>只</a:t>
            </a:r>
            <a:r>
              <a:rPr lang="zh-CN" altLang="zh-CN" sz="2800" dirty="0" smtClean="0">
                <a:solidFill>
                  <a:srgbClr val="FF0000"/>
                </a:solidFill>
              </a:rPr>
              <a:t>含有</a:t>
            </a:r>
            <a:r>
              <a:rPr lang="en-US" altLang="zh-CN" sz="2800" dirty="0" smtClean="0">
                <a:solidFill>
                  <a:srgbClr val="FF0000"/>
                </a:solidFill>
              </a:rPr>
              <a:t> 1 </a:t>
            </a:r>
            <a:r>
              <a:rPr lang="zh-CN" altLang="zh-CN" sz="2800" dirty="0" smtClean="0">
                <a:solidFill>
                  <a:srgbClr val="FF0000"/>
                </a:solidFill>
              </a:rPr>
              <a:t>字节</a:t>
            </a:r>
            <a:r>
              <a:rPr lang="zh-CN" altLang="zh-CN" sz="2800" dirty="0">
                <a:solidFill>
                  <a:srgbClr val="FF0000"/>
                </a:solidFill>
              </a:rPr>
              <a:t>的数据时，</a:t>
            </a:r>
            <a:r>
              <a:rPr lang="zh-CN" altLang="zh-CN" sz="2800" dirty="0" smtClean="0"/>
              <a:t>在</a:t>
            </a:r>
            <a:r>
              <a:rPr lang="en-US" altLang="zh-CN" sz="2800" dirty="0" smtClean="0"/>
              <a:t> IP </a:t>
            </a:r>
            <a:r>
              <a:rPr lang="zh-CN" altLang="zh-CN" sz="2800" dirty="0" smtClean="0"/>
              <a:t>层</a:t>
            </a:r>
            <a:r>
              <a:rPr lang="zh-CN" altLang="zh-CN" sz="2800" dirty="0"/>
              <a:t>传输的数据报的开销至少</a:t>
            </a:r>
            <a:r>
              <a:rPr lang="zh-CN" altLang="zh-CN" sz="2800" dirty="0" smtClean="0"/>
              <a:t>有</a:t>
            </a:r>
            <a:r>
              <a:rPr lang="en-US" altLang="zh-CN" sz="2800" dirty="0" smtClean="0"/>
              <a:t> 40 </a:t>
            </a:r>
            <a:r>
              <a:rPr lang="zh-CN" altLang="zh-CN" sz="2800" dirty="0" smtClean="0"/>
              <a:t>字节</a:t>
            </a:r>
            <a:r>
              <a:rPr lang="en-US" altLang="zh-CN" sz="2800" dirty="0"/>
              <a:t>(</a:t>
            </a:r>
            <a:r>
              <a:rPr lang="zh-CN" altLang="zh-CN" sz="2800" dirty="0" smtClean="0"/>
              <a:t>包括</a:t>
            </a:r>
            <a:r>
              <a:rPr lang="en-US" altLang="zh-CN" sz="2800" dirty="0" smtClean="0"/>
              <a:t> TCP </a:t>
            </a:r>
            <a:r>
              <a:rPr lang="zh-CN" altLang="zh-CN" sz="2800" dirty="0" smtClean="0"/>
              <a:t>报文</a:t>
            </a:r>
            <a:r>
              <a:rPr lang="zh-CN" altLang="zh-CN" sz="2800" dirty="0"/>
              <a:t>段的首部</a:t>
            </a:r>
            <a:r>
              <a:rPr lang="zh-CN" altLang="zh-CN" sz="2800" dirty="0" smtClean="0"/>
              <a:t>和</a:t>
            </a:r>
            <a:r>
              <a:rPr lang="en-US" altLang="zh-CN" sz="2800" dirty="0" smtClean="0"/>
              <a:t> IP </a:t>
            </a:r>
            <a:r>
              <a:rPr lang="zh-CN" altLang="zh-CN" sz="2800" dirty="0" smtClean="0"/>
              <a:t>数据报</a:t>
            </a:r>
            <a:r>
              <a:rPr lang="zh-CN" altLang="zh-CN" sz="2800" dirty="0"/>
              <a:t>的首部</a:t>
            </a:r>
            <a:r>
              <a:rPr lang="en-US" altLang="zh-CN" sz="2800" dirty="0"/>
              <a:t>)</a:t>
            </a:r>
            <a:r>
              <a:rPr lang="zh-CN" altLang="zh-CN" sz="2800" dirty="0"/>
              <a:t>。这样，对网络的利用率就不会</a:t>
            </a:r>
            <a:r>
              <a:rPr lang="zh-CN" altLang="zh-CN" sz="2800" dirty="0" smtClean="0"/>
              <a:t>超过</a:t>
            </a:r>
            <a:r>
              <a:rPr lang="en-US" altLang="zh-CN" sz="2800" dirty="0" smtClean="0"/>
              <a:t> 1/41</a:t>
            </a:r>
            <a:r>
              <a:rPr lang="zh-CN" altLang="zh-CN" sz="2800" dirty="0"/>
              <a:t>。到了数据链路层还要加上一些开销</a:t>
            </a:r>
            <a:r>
              <a:rPr lang="zh-CN" altLang="zh-CN" sz="2800" dirty="0" smtClean="0"/>
              <a:t>。</a:t>
            </a:r>
            <a:endParaRPr lang="en-US" altLang="zh-CN" sz="2800" dirty="0" smtClean="0"/>
          </a:p>
          <a:p>
            <a:r>
              <a:rPr lang="zh-CN" altLang="zh-CN" sz="2800" dirty="0" smtClean="0"/>
              <a:t>若</a:t>
            </a:r>
            <a:r>
              <a:rPr lang="en-US" altLang="zh-CN" sz="2800" dirty="0" smtClean="0"/>
              <a:t> </a:t>
            </a:r>
            <a:r>
              <a:rPr lang="en-US" altLang="zh-CN" sz="2800" dirty="0" smtClean="0">
                <a:solidFill>
                  <a:srgbClr val="FF0000"/>
                </a:solidFill>
              </a:rPr>
              <a:t>TCP </a:t>
            </a:r>
            <a:r>
              <a:rPr lang="zh-CN" altLang="zh-CN" sz="2800" dirty="0" smtClean="0">
                <a:solidFill>
                  <a:srgbClr val="FF0000"/>
                </a:solidFill>
              </a:rPr>
              <a:t>报文</a:t>
            </a:r>
            <a:r>
              <a:rPr lang="zh-CN" altLang="zh-CN" sz="2800" dirty="0">
                <a:solidFill>
                  <a:srgbClr val="FF0000"/>
                </a:solidFill>
              </a:rPr>
              <a:t>段非常长，</a:t>
            </a:r>
            <a:r>
              <a:rPr lang="zh-CN" altLang="zh-CN" sz="2800" dirty="0"/>
              <a:t>那么</a:t>
            </a:r>
            <a:r>
              <a:rPr lang="zh-CN" altLang="zh-CN" sz="2800" dirty="0" smtClean="0"/>
              <a:t>在</a:t>
            </a:r>
            <a:r>
              <a:rPr lang="en-US" altLang="zh-CN" sz="2800" dirty="0" smtClean="0"/>
              <a:t> IP </a:t>
            </a:r>
            <a:r>
              <a:rPr lang="zh-CN" altLang="zh-CN" sz="2800" dirty="0" smtClean="0"/>
              <a:t>层</a:t>
            </a:r>
            <a:r>
              <a:rPr lang="zh-CN" altLang="zh-CN" sz="2800" dirty="0"/>
              <a:t>传输时就有可能要分解成多个短数据报片。在终点要把收到的各个短数据报片装配成原来</a:t>
            </a:r>
            <a:r>
              <a:rPr lang="zh-CN" altLang="zh-CN" sz="2800" dirty="0" smtClean="0"/>
              <a:t>的</a:t>
            </a:r>
            <a:r>
              <a:rPr lang="en-US" altLang="zh-CN" sz="2800" dirty="0" smtClean="0"/>
              <a:t> TCP </a:t>
            </a:r>
            <a:r>
              <a:rPr lang="zh-CN" altLang="zh-CN" sz="2800" dirty="0" smtClean="0"/>
              <a:t>报文</a:t>
            </a:r>
            <a:r>
              <a:rPr lang="zh-CN" altLang="zh-CN" sz="2800" dirty="0"/>
              <a:t>段。当传输出错时还要进行重传。这些也都会使开销增大。</a:t>
            </a:r>
            <a:endParaRPr lang="zh-CN" altLang="en-US" sz="2800" dirty="0"/>
          </a:p>
        </p:txBody>
      </p:sp>
    </p:spTree>
    <p:extLst>
      <p:ext uri="{BB962C8B-B14F-4D97-AF65-F5344CB8AC3E}">
        <p14:creationId xmlns:p14="http://schemas.microsoft.com/office/powerpoint/2010/main" xmlns="" val="25596294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为什么要</a:t>
            </a:r>
            <a:r>
              <a:rPr lang="zh-CN" altLang="zh-CN" dirty="0" smtClean="0"/>
              <a:t>规定</a:t>
            </a:r>
            <a:r>
              <a:rPr lang="en-US" altLang="zh-CN" dirty="0" smtClean="0"/>
              <a:t> MSS </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zh-CN" dirty="0"/>
              <a:t>因此，</a:t>
            </a:r>
            <a:r>
              <a:rPr lang="en-US" altLang="zh-CN" dirty="0" smtClean="0"/>
              <a:t>MSS </a:t>
            </a:r>
            <a:r>
              <a:rPr lang="zh-CN" altLang="zh-CN" dirty="0" smtClean="0"/>
              <a:t>应</a:t>
            </a:r>
            <a:r>
              <a:rPr lang="zh-CN" altLang="zh-CN" dirty="0"/>
              <a:t>尽可能大些，只要</a:t>
            </a:r>
            <a:r>
              <a:rPr lang="zh-CN" altLang="zh-CN" dirty="0" smtClean="0"/>
              <a:t>在</a:t>
            </a:r>
            <a:r>
              <a:rPr lang="en-US" altLang="zh-CN" dirty="0" smtClean="0"/>
              <a:t> IP </a:t>
            </a:r>
            <a:r>
              <a:rPr lang="zh-CN" altLang="zh-CN" dirty="0" smtClean="0"/>
              <a:t>层</a:t>
            </a:r>
            <a:r>
              <a:rPr lang="zh-CN" altLang="zh-CN" dirty="0"/>
              <a:t>传输时不需要再分片就行</a:t>
            </a:r>
            <a:r>
              <a:rPr lang="zh-CN" altLang="zh-CN" dirty="0" smtClean="0"/>
              <a:t>。</a:t>
            </a:r>
            <a:endParaRPr lang="en-US" altLang="zh-CN" dirty="0" smtClean="0"/>
          </a:p>
          <a:p>
            <a:r>
              <a:rPr lang="zh-CN" altLang="zh-CN" dirty="0" smtClean="0"/>
              <a:t>由于</a:t>
            </a:r>
            <a:r>
              <a:rPr lang="en-US" altLang="zh-CN" dirty="0" smtClean="0"/>
              <a:t> IP </a:t>
            </a:r>
            <a:r>
              <a:rPr lang="zh-CN" altLang="zh-CN" dirty="0" smtClean="0"/>
              <a:t>数据报</a:t>
            </a:r>
            <a:r>
              <a:rPr lang="zh-CN" altLang="zh-CN" dirty="0"/>
              <a:t>所经历的路径是动态变化的，因此在这条路径上确定的不需要分片</a:t>
            </a:r>
            <a:r>
              <a:rPr lang="zh-CN" altLang="zh-CN" dirty="0" smtClean="0"/>
              <a:t>的</a:t>
            </a:r>
            <a:r>
              <a:rPr lang="en-US" altLang="zh-CN" dirty="0" smtClean="0"/>
              <a:t> MSS</a:t>
            </a:r>
            <a:r>
              <a:rPr lang="zh-CN" altLang="zh-CN" dirty="0"/>
              <a:t>，如果改走另一条路径就可能需要进行分片</a:t>
            </a:r>
            <a:r>
              <a:rPr lang="zh-CN" altLang="zh-CN" dirty="0" smtClean="0"/>
              <a:t>。</a:t>
            </a:r>
            <a:endParaRPr lang="en-US" altLang="zh-CN" dirty="0" smtClean="0"/>
          </a:p>
          <a:p>
            <a:r>
              <a:rPr lang="zh-CN" altLang="zh-CN" dirty="0" smtClean="0"/>
              <a:t>因此</a:t>
            </a:r>
            <a:r>
              <a:rPr lang="zh-CN" altLang="zh-CN" dirty="0">
                <a:solidFill>
                  <a:srgbClr val="FF0000"/>
                </a:solidFill>
              </a:rPr>
              <a:t>最佳</a:t>
            </a:r>
            <a:r>
              <a:rPr lang="zh-CN" altLang="zh-CN" dirty="0" smtClean="0">
                <a:solidFill>
                  <a:srgbClr val="FF0000"/>
                </a:solidFill>
              </a:rPr>
              <a:t>的</a:t>
            </a:r>
            <a:r>
              <a:rPr lang="en-US" altLang="zh-CN" dirty="0" smtClean="0">
                <a:solidFill>
                  <a:srgbClr val="FF0000"/>
                </a:solidFill>
              </a:rPr>
              <a:t> MSS </a:t>
            </a:r>
            <a:r>
              <a:rPr lang="zh-CN" altLang="zh-CN" dirty="0" smtClean="0">
                <a:solidFill>
                  <a:srgbClr val="FF0000"/>
                </a:solidFill>
              </a:rPr>
              <a:t>是</a:t>
            </a:r>
            <a:r>
              <a:rPr lang="zh-CN" altLang="zh-CN" dirty="0">
                <a:solidFill>
                  <a:srgbClr val="FF0000"/>
                </a:solidFill>
              </a:rPr>
              <a:t>很难确定的。</a:t>
            </a:r>
            <a:endParaRPr lang="zh-CN" altLang="en-US" dirty="0">
              <a:solidFill>
                <a:srgbClr val="FF0000"/>
              </a:solidFill>
            </a:endParaRPr>
          </a:p>
        </p:txBody>
      </p:sp>
    </p:spTree>
    <p:extLst>
      <p:ext uri="{BB962C8B-B14F-4D97-AF65-F5344CB8AC3E}">
        <p14:creationId xmlns:p14="http://schemas.microsoft.com/office/powerpoint/2010/main" xmlns="" val="272362253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pPr algn="ctr"/>
            <a:r>
              <a:rPr lang="zh-CN" altLang="en-US" sz="4000"/>
              <a:t>其他选项</a:t>
            </a:r>
          </a:p>
        </p:txBody>
      </p:sp>
      <p:sp>
        <p:nvSpPr>
          <p:cNvPr id="721923" name="Rectangle 3"/>
          <p:cNvSpPr>
            <a:spLocks noGrp="1" noChangeArrowheads="1"/>
          </p:cNvSpPr>
          <p:nvPr>
            <p:ph idx="1"/>
          </p:nvPr>
        </p:nvSpPr>
        <p:spPr/>
        <p:txBody>
          <a:bodyPr/>
          <a:lstStyle/>
          <a:p>
            <a:r>
              <a:rPr lang="zh-CN" altLang="en-US" dirty="0">
                <a:solidFill>
                  <a:srgbClr val="0000FF"/>
                </a:solidFill>
              </a:rPr>
              <a:t>窗口扩大选项 </a:t>
            </a:r>
            <a:r>
              <a:rPr lang="en-US" altLang="zh-CN" dirty="0"/>
              <a:t>——</a:t>
            </a:r>
            <a:r>
              <a:rPr lang="zh-CN" altLang="en-US" dirty="0"/>
              <a:t>占 </a:t>
            </a:r>
            <a:r>
              <a:rPr lang="en-US" altLang="zh-CN" dirty="0"/>
              <a:t>3 </a:t>
            </a:r>
            <a:r>
              <a:rPr lang="zh-CN" altLang="en-US" dirty="0"/>
              <a:t>字节，其中有一个字节表示移位值 </a:t>
            </a:r>
            <a:r>
              <a:rPr lang="en-US" altLang="zh-CN" dirty="0"/>
              <a:t>S</a:t>
            </a:r>
            <a:r>
              <a:rPr lang="zh-CN" altLang="en-US" dirty="0"/>
              <a:t>。新的窗口值</a:t>
            </a:r>
            <a:r>
              <a:rPr lang="zh-CN" altLang="en-US" dirty="0" smtClean="0"/>
              <a:t>等于 </a:t>
            </a:r>
            <a:r>
              <a:rPr lang="en-US" altLang="zh-CN" dirty="0" smtClean="0"/>
              <a:t>TCP </a:t>
            </a:r>
            <a:r>
              <a:rPr lang="zh-CN" altLang="en-US" dirty="0"/>
              <a:t>首部中的窗口位数增大</a:t>
            </a:r>
            <a:r>
              <a:rPr lang="zh-CN" altLang="en-US" dirty="0" smtClean="0"/>
              <a:t>到 </a:t>
            </a:r>
            <a:r>
              <a:rPr lang="en-US" altLang="zh-CN" dirty="0" smtClean="0"/>
              <a:t>(</a:t>
            </a:r>
            <a:r>
              <a:rPr lang="en-US" altLang="zh-CN" dirty="0"/>
              <a:t>16 + S)</a:t>
            </a:r>
            <a:r>
              <a:rPr lang="zh-CN" altLang="en-US" dirty="0"/>
              <a:t>，相当于把窗口值向左移动 </a:t>
            </a:r>
            <a:r>
              <a:rPr lang="en-US" altLang="zh-CN" dirty="0"/>
              <a:t>S </a:t>
            </a:r>
            <a:r>
              <a:rPr lang="zh-CN" altLang="en-US" dirty="0"/>
              <a:t>位后获得实际的窗口大小。</a:t>
            </a:r>
          </a:p>
          <a:p>
            <a:r>
              <a:rPr lang="zh-CN" altLang="en-US" dirty="0">
                <a:solidFill>
                  <a:srgbClr val="0000FF"/>
                </a:solidFill>
              </a:rPr>
              <a:t>时间戳选项</a:t>
            </a:r>
            <a:r>
              <a:rPr lang="en-US" altLang="zh-CN" dirty="0"/>
              <a:t>——</a:t>
            </a:r>
            <a:r>
              <a:rPr lang="zh-CN" altLang="en-US" dirty="0" smtClean="0"/>
              <a:t>占 </a:t>
            </a:r>
            <a:r>
              <a:rPr lang="en-US" altLang="zh-CN" dirty="0" smtClean="0"/>
              <a:t>10 </a:t>
            </a:r>
            <a:r>
              <a:rPr lang="zh-CN" altLang="en-US" dirty="0"/>
              <a:t>字节，其中最主要的字段时间戳值字段（</a:t>
            </a:r>
            <a:r>
              <a:rPr lang="en-US" altLang="zh-CN" dirty="0"/>
              <a:t>4 </a:t>
            </a:r>
            <a:r>
              <a:rPr lang="zh-CN" altLang="en-US" dirty="0"/>
              <a:t>字节）和时间戳回送回答字段（</a:t>
            </a:r>
            <a:r>
              <a:rPr lang="en-US" altLang="zh-CN" dirty="0"/>
              <a:t>4 </a:t>
            </a:r>
            <a:r>
              <a:rPr lang="zh-CN" altLang="en-US" dirty="0"/>
              <a:t>字节）。</a:t>
            </a:r>
          </a:p>
          <a:p>
            <a:r>
              <a:rPr lang="zh-CN" altLang="en-US" dirty="0">
                <a:solidFill>
                  <a:srgbClr val="0000FF"/>
                </a:solidFill>
              </a:rPr>
              <a:t>选择确认选项</a:t>
            </a:r>
            <a:r>
              <a:rPr lang="en-US" altLang="zh-CN" dirty="0"/>
              <a:t>——</a:t>
            </a:r>
            <a:r>
              <a:rPr lang="zh-CN" altLang="en-US" dirty="0"/>
              <a:t>在后面的 </a:t>
            </a:r>
            <a:r>
              <a:rPr lang="en-US" altLang="zh-CN" dirty="0"/>
              <a:t>5.6.3 </a:t>
            </a:r>
            <a:r>
              <a:rPr lang="zh-CN" altLang="en-US" dirty="0"/>
              <a:t>节介绍。 </a:t>
            </a:r>
          </a:p>
        </p:txBody>
      </p:sp>
    </p:spTree>
    <p:extLst>
      <p:ext uri="{BB962C8B-B14F-4D97-AF65-F5344CB8AC3E}">
        <p14:creationId xmlns:p14="http://schemas.microsoft.com/office/powerpoint/2010/main" xmlns="" val="33726591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275" name="Text Box 83"/>
          <p:cNvSpPr txBox="1">
            <a:spLocks noChangeArrowheads="1"/>
          </p:cNvSpPr>
          <p:nvPr/>
        </p:nvSpPr>
        <p:spPr bwMode="auto">
          <a:xfrm>
            <a:off x="632520" y="5055567"/>
            <a:ext cx="884525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defPPr>
              <a:defRPr lang="en-US"/>
            </a:defPPr>
            <a:lvl1pPr>
              <a:defRPr sz="2400" b="1">
                <a:solidFill>
                  <a:srgbClr val="000099"/>
                </a:solidFill>
                <a:latin typeface="+mn-lt"/>
                <a:ea typeface="黑体" pitchFamily="2" charset="-122"/>
              </a:defRPr>
            </a:lvl1pPr>
            <a:lvl2pPr eaLnBrk="1" hangingPunct="1">
              <a:defRPr sz="4400">
                <a:solidFill>
                  <a:schemeClr val="tx2"/>
                </a:solidFill>
                <a:latin typeface="Times New Roman" pitchFamily="18" charset="0"/>
              </a:defRPr>
            </a:lvl2pPr>
            <a:lvl3pPr eaLnBrk="1" hangingPunct="1">
              <a:defRPr sz="4400">
                <a:solidFill>
                  <a:schemeClr val="tx2"/>
                </a:solidFill>
                <a:latin typeface="Times New Roman" pitchFamily="18" charset="0"/>
              </a:defRPr>
            </a:lvl3pPr>
            <a:lvl4pPr eaLnBrk="1" hangingPunct="1">
              <a:defRPr sz="4400">
                <a:solidFill>
                  <a:schemeClr val="tx2"/>
                </a:solidFill>
                <a:latin typeface="Times New Roman" pitchFamily="18" charset="0"/>
              </a:defRPr>
            </a:lvl4pPr>
            <a:lvl5pPr eaLnBrk="1" hangingPunct="1">
              <a:defRPr sz="4400">
                <a:solidFill>
                  <a:schemeClr val="tx2"/>
                </a:solidFill>
                <a:latin typeface="Times New Roman" pitchFamily="18" charset="0"/>
              </a:defRPr>
            </a:lvl5pPr>
            <a:lvl6pPr marL="457200" fontAlgn="base">
              <a:spcBef>
                <a:spcPct val="0"/>
              </a:spcBef>
              <a:spcAft>
                <a:spcPct val="0"/>
              </a:spcAft>
              <a:defRPr sz="4400">
                <a:solidFill>
                  <a:schemeClr val="tx2"/>
                </a:solidFill>
                <a:latin typeface="Times New Roman" pitchFamily="18" charset="0"/>
              </a:defRPr>
            </a:lvl6pPr>
            <a:lvl7pPr marL="914400" fontAlgn="base">
              <a:spcBef>
                <a:spcPct val="0"/>
              </a:spcBef>
              <a:spcAft>
                <a:spcPct val="0"/>
              </a:spcAft>
              <a:defRPr sz="4400">
                <a:solidFill>
                  <a:schemeClr val="tx2"/>
                </a:solidFill>
                <a:latin typeface="Times New Roman" pitchFamily="18" charset="0"/>
              </a:defRPr>
            </a:lvl7pPr>
            <a:lvl8pPr marL="1371600" fontAlgn="base">
              <a:spcBef>
                <a:spcPct val="0"/>
              </a:spcBef>
              <a:spcAft>
                <a:spcPct val="0"/>
              </a:spcAft>
              <a:defRPr sz="4400">
                <a:solidFill>
                  <a:schemeClr val="tx2"/>
                </a:solidFill>
                <a:latin typeface="Times New Roman" pitchFamily="18" charset="0"/>
              </a:defRPr>
            </a:lvl8pPr>
            <a:lvl9pPr marL="1828800" fontAlgn="base">
              <a:spcBef>
                <a:spcPct val="0"/>
              </a:spcBef>
              <a:spcAft>
                <a:spcPct val="0"/>
              </a:spcAft>
              <a:defRPr sz="4400">
                <a:solidFill>
                  <a:schemeClr val="tx2"/>
                </a:solidFill>
                <a:latin typeface="Times New Roman" pitchFamily="18" charset="0"/>
              </a:defRPr>
            </a:lvl9pPr>
          </a:lstStyle>
          <a:p>
            <a:r>
              <a:rPr lang="zh-CN" altLang="en-US" dirty="0"/>
              <a:t>填充字段 </a:t>
            </a:r>
            <a:r>
              <a:rPr lang="en-US" altLang="zh-CN" dirty="0"/>
              <a:t>—— </a:t>
            </a:r>
            <a:r>
              <a:rPr lang="zh-CN" altLang="en-US" dirty="0"/>
              <a:t>这是为了使整个首部长度是 </a:t>
            </a:r>
            <a:r>
              <a:rPr lang="en-US" altLang="zh-CN" dirty="0"/>
              <a:t>4 </a:t>
            </a:r>
            <a:r>
              <a:rPr lang="zh-CN" altLang="en-US" dirty="0"/>
              <a:t>字节的整数倍。 </a:t>
            </a:r>
          </a:p>
        </p:txBody>
      </p:sp>
      <p:grpSp>
        <p:nvGrpSpPr>
          <p:cNvPr id="84" name="组合 83"/>
          <p:cNvGrpSpPr/>
          <p:nvPr/>
        </p:nvGrpSpPr>
        <p:grpSpPr>
          <a:xfrm>
            <a:off x="214869" y="78539"/>
            <a:ext cx="9852335" cy="4873626"/>
            <a:chOff x="214869" y="78539"/>
            <a:chExt cx="9852335" cy="4873626"/>
          </a:xfrm>
        </p:grpSpPr>
        <p:sp>
          <p:nvSpPr>
            <p:cNvPr id="85" name="Line 3"/>
            <p:cNvSpPr>
              <a:spLocks noChangeShapeType="1"/>
            </p:cNvSpPr>
            <p:nvPr/>
          </p:nvSpPr>
          <p:spPr bwMode="auto">
            <a:xfrm flipH="1">
              <a:off x="507233" y="815141"/>
              <a:ext cx="18917" cy="4122737"/>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6" name="Rectangle 4"/>
            <p:cNvSpPr>
              <a:spLocks noChangeArrowheads="1"/>
            </p:cNvSpPr>
            <p:nvPr/>
          </p:nvSpPr>
          <p:spPr bwMode="auto">
            <a:xfrm>
              <a:off x="277167" y="2060848"/>
              <a:ext cx="515142" cy="1716756"/>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square" lIns="90488" tIns="44450" rIns="90488" bIns="44450" anchor="ctr">
              <a:spAutoFit/>
            </a:bodyPr>
            <a:lstStyle/>
            <a:p>
              <a:pPr algn="ctr" defTabSz="762000" eaLnBrk="0" hangingPunct="0">
                <a:lnSpc>
                  <a:spcPct val="90000"/>
                </a:lnSpc>
              </a:pPr>
              <a:r>
                <a:rPr kumimoji="1" lang="en-US" altLang="zh-CN" sz="2400" b="1" dirty="0" smtClean="0">
                  <a:solidFill>
                    <a:srgbClr val="000099"/>
                  </a:solidFill>
                  <a:latin typeface="+mn-lt"/>
                  <a:ea typeface="黑体" pitchFamily="2" charset="-122"/>
                </a:rPr>
                <a:t>TCP</a:t>
              </a:r>
              <a:r>
                <a:rPr kumimoji="1" lang="zh-CN" altLang="en-US" sz="2400" b="1" dirty="0" smtClean="0">
                  <a:solidFill>
                    <a:srgbClr val="000099"/>
                  </a:solidFill>
                  <a:latin typeface="+mn-lt"/>
                  <a:ea typeface="黑体" pitchFamily="2" charset="-122"/>
                </a:rPr>
                <a:t>首部</a:t>
              </a:r>
              <a:endParaRPr kumimoji="1" lang="zh-CN" altLang="en-US" sz="2400" b="1" dirty="0">
                <a:solidFill>
                  <a:srgbClr val="000099"/>
                </a:solidFill>
                <a:latin typeface="+mn-lt"/>
                <a:ea typeface="黑体" pitchFamily="2" charset="-122"/>
              </a:endParaRPr>
            </a:p>
          </p:txBody>
        </p:sp>
        <p:sp>
          <p:nvSpPr>
            <p:cNvPr id="87" name="Line 5"/>
            <p:cNvSpPr>
              <a:spLocks noChangeShapeType="1"/>
            </p:cNvSpPr>
            <p:nvPr/>
          </p:nvSpPr>
          <p:spPr bwMode="auto">
            <a:xfrm>
              <a:off x="9494513" y="805616"/>
              <a:ext cx="0" cy="3463925"/>
            </a:xfrm>
            <a:prstGeom prst="line">
              <a:avLst/>
            </a:prstGeom>
            <a:noFill/>
            <a:ln w="28575">
              <a:solidFill>
                <a:srgbClr val="0000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88" name="Rectangle 6"/>
            <p:cNvSpPr>
              <a:spLocks noChangeArrowheads="1"/>
            </p:cNvSpPr>
            <p:nvPr/>
          </p:nvSpPr>
          <p:spPr bwMode="auto">
            <a:xfrm>
              <a:off x="9129464" y="1883527"/>
              <a:ext cx="695704" cy="1197764"/>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en-US" altLang="zh-CN" sz="2000" b="1" dirty="0">
                  <a:solidFill>
                    <a:srgbClr val="000099"/>
                  </a:solidFill>
                  <a:latin typeface="+mn-lt"/>
                  <a:ea typeface="黑体" pitchFamily="2" charset="-122"/>
                </a:rPr>
                <a:t>20</a:t>
              </a:r>
            </a:p>
            <a:p>
              <a:pPr algn="ctr" defTabSz="762000" eaLnBrk="0" hangingPunct="0">
                <a:lnSpc>
                  <a:spcPct val="90000"/>
                </a:lnSpc>
              </a:pPr>
              <a:r>
                <a:rPr kumimoji="1" lang="zh-CN" altLang="en-US" sz="2000" b="1" dirty="0">
                  <a:solidFill>
                    <a:srgbClr val="000099"/>
                  </a:solidFill>
                  <a:latin typeface="+mn-lt"/>
                  <a:ea typeface="黑体" pitchFamily="2" charset="-122"/>
                </a:rPr>
                <a:t>字节</a:t>
              </a:r>
            </a:p>
            <a:p>
              <a:pPr algn="ctr" defTabSz="762000" eaLnBrk="0" hangingPunct="0">
                <a:lnSpc>
                  <a:spcPct val="90000"/>
                </a:lnSpc>
              </a:pPr>
              <a:r>
                <a:rPr kumimoji="1" lang="zh-CN" altLang="en-US" sz="2000" b="1" dirty="0">
                  <a:solidFill>
                    <a:srgbClr val="000099"/>
                  </a:solidFill>
                  <a:latin typeface="+mn-lt"/>
                  <a:ea typeface="黑体" pitchFamily="2" charset="-122"/>
                </a:rPr>
                <a:t>固定</a:t>
              </a:r>
            </a:p>
            <a:p>
              <a:pPr algn="ctr" defTabSz="762000" eaLnBrk="0" hangingPunct="0">
                <a:lnSpc>
                  <a:spcPct val="90000"/>
                </a:lnSpc>
              </a:pPr>
              <a:r>
                <a:rPr kumimoji="1" lang="zh-CN" altLang="en-US" sz="2000" b="1" dirty="0">
                  <a:solidFill>
                    <a:srgbClr val="000099"/>
                  </a:solidFill>
                  <a:latin typeface="+mn-lt"/>
                  <a:ea typeface="黑体" pitchFamily="2" charset="-122"/>
                </a:rPr>
                <a:t>首部</a:t>
              </a:r>
            </a:p>
          </p:txBody>
        </p:sp>
        <p:sp>
          <p:nvSpPr>
            <p:cNvPr id="89" name="Rectangle 7"/>
            <p:cNvSpPr>
              <a:spLocks noChangeArrowheads="1"/>
            </p:cNvSpPr>
            <p:nvPr/>
          </p:nvSpPr>
          <p:spPr bwMode="auto">
            <a:xfrm>
              <a:off x="795668" y="811965"/>
              <a:ext cx="8327231" cy="4133850"/>
            </a:xfrm>
            <a:prstGeom prst="rect">
              <a:avLst/>
            </a:prstGeom>
            <a:solidFill>
              <a:srgbClr val="FFFF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0" name="Line 10"/>
            <p:cNvSpPr>
              <a:spLocks noChangeShapeType="1"/>
            </p:cNvSpPr>
            <p:nvPr/>
          </p:nvSpPr>
          <p:spPr bwMode="auto">
            <a:xfrm>
              <a:off x="787069" y="1515227"/>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1" name="Line 11"/>
            <p:cNvSpPr>
              <a:spLocks noChangeShapeType="1"/>
            </p:cNvSpPr>
            <p:nvPr/>
          </p:nvSpPr>
          <p:spPr bwMode="auto">
            <a:xfrm>
              <a:off x="802546" y="2210552"/>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2" name="Line 12"/>
            <p:cNvSpPr>
              <a:spLocks noChangeShapeType="1"/>
            </p:cNvSpPr>
            <p:nvPr/>
          </p:nvSpPr>
          <p:spPr bwMode="auto">
            <a:xfrm>
              <a:off x="787069" y="290429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3" name="Line 13"/>
            <p:cNvSpPr>
              <a:spLocks noChangeShapeType="1"/>
            </p:cNvSpPr>
            <p:nvPr/>
          </p:nvSpPr>
          <p:spPr bwMode="auto">
            <a:xfrm>
              <a:off x="787069" y="3596440"/>
              <a:ext cx="83409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4" name="Line 14"/>
            <p:cNvSpPr>
              <a:spLocks noChangeShapeType="1"/>
            </p:cNvSpPr>
            <p:nvPr/>
          </p:nvSpPr>
          <p:spPr bwMode="auto">
            <a:xfrm>
              <a:off x="802546" y="4291765"/>
              <a:ext cx="832551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5" name="Line 15"/>
            <p:cNvSpPr>
              <a:spLocks noChangeShapeType="1"/>
            </p:cNvSpPr>
            <p:nvPr/>
          </p:nvSpPr>
          <p:spPr bwMode="auto">
            <a:xfrm>
              <a:off x="4961003" y="819903"/>
              <a:ext cx="0" cy="7096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96" name="Rectangle 16"/>
            <p:cNvSpPr>
              <a:spLocks noChangeArrowheads="1"/>
            </p:cNvSpPr>
            <p:nvPr/>
          </p:nvSpPr>
          <p:spPr bwMode="auto">
            <a:xfrm>
              <a:off x="6261166" y="946902"/>
              <a:ext cx="1638270"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目  的  端  口</a:t>
              </a:r>
            </a:p>
          </p:txBody>
        </p:sp>
        <p:sp>
          <p:nvSpPr>
            <p:cNvPr id="97" name="Rectangle 17"/>
            <p:cNvSpPr>
              <a:spLocks noChangeArrowheads="1"/>
            </p:cNvSpPr>
            <p:nvPr/>
          </p:nvSpPr>
          <p:spPr bwMode="auto">
            <a:xfrm>
              <a:off x="962488" y="2869365"/>
              <a:ext cx="695704"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数据</a:t>
              </a:r>
            </a:p>
            <a:p>
              <a:pPr defTabSz="762000" eaLnBrk="0" hangingPunct="0"/>
              <a:r>
                <a:rPr kumimoji="1" lang="zh-CN" altLang="en-US" sz="2000" b="1">
                  <a:solidFill>
                    <a:srgbClr val="000099"/>
                  </a:solidFill>
                  <a:latin typeface="+mn-lt"/>
                  <a:ea typeface="黑体" pitchFamily="2" charset="-122"/>
                </a:rPr>
                <a:t>偏移</a:t>
              </a:r>
            </a:p>
          </p:txBody>
        </p:sp>
        <p:sp>
          <p:nvSpPr>
            <p:cNvPr id="98" name="Rectangle 18"/>
            <p:cNvSpPr>
              <a:spLocks noChangeArrowheads="1"/>
            </p:cNvSpPr>
            <p:nvPr/>
          </p:nvSpPr>
          <p:spPr bwMode="auto">
            <a:xfrm>
              <a:off x="2131946" y="3734552"/>
              <a:ext cx="138018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检   验   和</a:t>
              </a:r>
            </a:p>
          </p:txBody>
        </p:sp>
        <p:sp>
          <p:nvSpPr>
            <p:cNvPr id="99" name="Rectangle 19"/>
            <p:cNvSpPr>
              <a:spLocks noChangeArrowheads="1"/>
            </p:cNvSpPr>
            <p:nvPr/>
          </p:nvSpPr>
          <p:spPr bwMode="auto">
            <a:xfrm>
              <a:off x="2350359" y="4375902"/>
              <a:ext cx="3465381"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选    项    （长  度  可  变）</a:t>
              </a:r>
            </a:p>
          </p:txBody>
        </p:sp>
        <p:sp>
          <p:nvSpPr>
            <p:cNvPr id="100" name="Rectangle 20"/>
            <p:cNvSpPr>
              <a:spLocks noChangeArrowheads="1"/>
            </p:cNvSpPr>
            <p:nvPr/>
          </p:nvSpPr>
          <p:spPr bwMode="auto">
            <a:xfrm>
              <a:off x="2255771" y="946902"/>
              <a:ext cx="1239123"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源  端  口</a:t>
              </a:r>
            </a:p>
          </p:txBody>
        </p:sp>
        <p:sp>
          <p:nvSpPr>
            <p:cNvPr id="101" name="Rectangle 21"/>
            <p:cNvSpPr>
              <a:spLocks noChangeArrowheads="1"/>
            </p:cNvSpPr>
            <p:nvPr/>
          </p:nvSpPr>
          <p:spPr bwMode="auto">
            <a:xfrm>
              <a:off x="4479461" y="1634290"/>
              <a:ext cx="1496219"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序   号</a:t>
              </a:r>
            </a:p>
          </p:txBody>
        </p:sp>
        <p:sp>
          <p:nvSpPr>
            <p:cNvPr id="102" name="Line 22"/>
            <p:cNvSpPr>
              <a:spLocks noChangeShapeType="1"/>
            </p:cNvSpPr>
            <p:nvPr/>
          </p:nvSpPr>
          <p:spPr bwMode="auto">
            <a:xfrm>
              <a:off x="4967882" y="2913815"/>
              <a:ext cx="0" cy="13700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3" name="Rectangle 23"/>
            <p:cNvSpPr>
              <a:spLocks noChangeArrowheads="1"/>
            </p:cNvSpPr>
            <p:nvPr/>
          </p:nvSpPr>
          <p:spPr bwMode="auto">
            <a:xfrm>
              <a:off x="6087467" y="3734552"/>
              <a:ext cx="1849866"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紧   急   指   针</a:t>
              </a:r>
            </a:p>
          </p:txBody>
        </p:sp>
        <p:sp>
          <p:nvSpPr>
            <p:cNvPr id="104" name="Rectangle 24"/>
            <p:cNvSpPr>
              <a:spLocks noChangeArrowheads="1"/>
            </p:cNvSpPr>
            <p:nvPr/>
          </p:nvSpPr>
          <p:spPr bwMode="auto">
            <a:xfrm>
              <a:off x="6574168" y="3015415"/>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窗   口</a:t>
              </a:r>
            </a:p>
          </p:txBody>
        </p:sp>
        <p:sp>
          <p:nvSpPr>
            <p:cNvPr id="105" name="Rectangle 25"/>
            <p:cNvSpPr>
              <a:spLocks noChangeArrowheads="1"/>
            </p:cNvSpPr>
            <p:nvPr/>
          </p:nvSpPr>
          <p:spPr bwMode="auto">
            <a:xfrm>
              <a:off x="4214613" y="2358190"/>
              <a:ext cx="1994958"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确    认    号</a:t>
              </a:r>
            </a:p>
          </p:txBody>
        </p:sp>
        <p:sp>
          <p:nvSpPr>
            <p:cNvPr id="106" name="Line 26"/>
            <p:cNvSpPr>
              <a:spLocks noChangeShapeType="1"/>
            </p:cNvSpPr>
            <p:nvPr/>
          </p:nvSpPr>
          <p:spPr bwMode="auto">
            <a:xfrm>
              <a:off x="1832702"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7" name="Line 27"/>
            <p:cNvSpPr>
              <a:spLocks noChangeShapeType="1"/>
            </p:cNvSpPr>
            <p:nvPr/>
          </p:nvSpPr>
          <p:spPr bwMode="auto">
            <a:xfrm>
              <a:off x="3920529" y="2905878"/>
              <a:ext cx="0" cy="6842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8" name="Line 28"/>
            <p:cNvSpPr>
              <a:spLocks noChangeShapeType="1"/>
            </p:cNvSpPr>
            <p:nvPr/>
          </p:nvSpPr>
          <p:spPr bwMode="auto">
            <a:xfrm>
              <a:off x="3385673" y="2913815"/>
              <a:ext cx="0" cy="6921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09" name="Line 29"/>
            <p:cNvSpPr>
              <a:spLocks noChangeShapeType="1"/>
            </p:cNvSpPr>
            <p:nvPr/>
          </p:nvSpPr>
          <p:spPr bwMode="auto">
            <a:xfrm>
              <a:off x="3650521"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0" name="Line 30"/>
            <p:cNvSpPr>
              <a:spLocks noChangeShapeType="1"/>
            </p:cNvSpPr>
            <p:nvPr/>
          </p:nvSpPr>
          <p:spPr bwMode="auto">
            <a:xfrm>
              <a:off x="4441626"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1" name="Line 31"/>
            <p:cNvSpPr>
              <a:spLocks noChangeShapeType="1"/>
            </p:cNvSpPr>
            <p:nvPr/>
          </p:nvSpPr>
          <p:spPr bwMode="auto">
            <a:xfrm>
              <a:off x="4180217"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2" name="Line 32"/>
            <p:cNvSpPr>
              <a:spLocks noChangeShapeType="1"/>
            </p:cNvSpPr>
            <p:nvPr/>
          </p:nvSpPr>
          <p:spPr bwMode="auto">
            <a:xfrm>
              <a:off x="4706473" y="2913816"/>
              <a:ext cx="0" cy="681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3" name="Rectangle 33"/>
            <p:cNvSpPr>
              <a:spLocks noChangeArrowheads="1"/>
            </p:cNvSpPr>
            <p:nvPr/>
          </p:nvSpPr>
          <p:spPr bwMode="auto">
            <a:xfrm>
              <a:off x="2157743" y="3029702"/>
              <a:ext cx="910507"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99"/>
                  </a:solidFill>
                  <a:latin typeface="+mn-lt"/>
                  <a:ea typeface="黑体" pitchFamily="2" charset="-122"/>
                </a:rPr>
                <a:t>保   留</a:t>
              </a:r>
            </a:p>
          </p:txBody>
        </p:sp>
        <p:sp>
          <p:nvSpPr>
            <p:cNvPr id="114" name="Rectangle 34"/>
            <p:cNvSpPr>
              <a:spLocks noChangeArrowheads="1"/>
            </p:cNvSpPr>
            <p:nvPr/>
          </p:nvSpPr>
          <p:spPr bwMode="auto">
            <a:xfrm>
              <a:off x="4689265" y="2932865"/>
              <a:ext cx="330221"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75000"/>
                </a:lnSpc>
              </a:pPr>
              <a:r>
                <a:rPr kumimoji="1" lang="en-US" altLang="zh-CN" sz="1600" b="1">
                  <a:solidFill>
                    <a:srgbClr val="000099"/>
                  </a:solidFill>
                  <a:latin typeface="+mn-lt"/>
                  <a:ea typeface="黑体" pitchFamily="2" charset="-122"/>
                </a:rPr>
                <a:t>F</a:t>
              </a:r>
            </a:p>
            <a:p>
              <a:pPr algn="ctr" defTabSz="762000" eaLnBrk="0" hangingPunct="0">
                <a:lnSpc>
                  <a:spcPct val="75000"/>
                </a:lnSpc>
              </a:pPr>
              <a:r>
                <a:rPr kumimoji="1" lang="en-US" altLang="zh-CN" sz="1600" b="1">
                  <a:solidFill>
                    <a:srgbClr val="000099"/>
                  </a:solidFill>
                  <a:latin typeface="+mn-lt"/>
                  <a:ea typeface="黑体" pitchFamily="2" charset="-122"/>
                </a:rPr>
                <a:t>I</a:t>
              </a:r>
            </a:p>
            <a:p>
              <a:pPr algn="ct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15" name="Line 37"/>
            <p:cNvSpPr>
              <a:spLocks noChangeShapeType="1"/>
            </p:cNvSpPr>
            <p:nvPr/>
          </p:nvSpPr>
          <p:spPr bwMode="auto">
            <a:xfrm>
              <a:off x="792228" y="654802"/>
              <a:ext cx="831519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6" name="Line 38"/>
            <p:cNvSpPr>
              <a:spLocks noChangeShapeType="1"/>
            </p:cNvSpPr>
            <p:nvPr/>
          </p:nvSpPr>
          <p:spPr bwMode="auto">
            <a:xfrm>
              <a:off x="792228"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7" name="Line 39"/>
            <p:cNvSpPr>
              <a:spLocks noChangeShapeType="1"/>
            </p:cNvSpPr>
            <p:nvPr/>
          </p:nvSpPr>
          <p:spPr bwMode="auto">
            <a:xfrm>
              <a:off x="105191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8" name="Line 40"/>
            <p:cNvSpPr>
              <a:spLocks noChangeShapeType="1"/>
            </p:cNvSpPr>
            <p:nvPr/>
          </p:nvSpPr>
          <p:spPr bwMode="auto">
            <a:xfrm>
              <a:off x="131160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9" name="Line 41"/>
            <p:cNvSpPr>
              <a:spLocks noChangeShapeType="1"/>
            </p:cNvSpPr>
            <p:nvPr/>
          </p:nvSpPr>
          <p:spPr bwMode="auto">
            <a:xfrm>
              <a:off x="157129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0" name="Line 42"/>
            <p:cNvSpPr>
              <a:spLocks noChangeShapeType="1"/>
            </p:cNvSpPr>
            <p:nvPr/>
          </p:nvSpPr>
          <p:spPr bwMode="auto">
            <a:xfrm>
              <a:off x="183270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1" name="Line 43"/>
            <p:cNvSpPr>
              <a:spLocks noChangeShapeType="1"/>
            </p:cNvSpPr>
            <p:nvPr/>
          </p:nvSpPr>
          <p:spPr bwMode="auto">
            <a:xfrm>
              <a:off x="20923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2" name="Line 44"/>
            <p:cNvSpPr>
              <a:spLocks noChangeShapeType="1"/>
            </p:cNvSpPr>
            <p:nvPr/>
          </p:nvSpPr>
          <p:spPr bwMode="auto">
            <a:xfrm>
              <a:off x="235035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3" name="Line 45"/>
            <p:cNvSpPr>
              <a:spLocks noChangeShapeType="1"/>
            </p:cNvSpPr>
            <p:nvPr/>
          </p:nvSpPr>
          <p:spPr bwMode="auto">
            <a:xfrm>
              <a:off x="261004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4" name="Line 46"/>
            <p:cNvSpPr>
              <a:spLocks noChangeShapeType="1"/>
            </p:cNvSpPr>
            <p:nvPr/>
          </p:nvSpPr>
          <p:spPr bwMode="auto">
            <a:xfrm>
              <a:off x="2871456"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5" name="Line 47"/>
            <p:cNvSpPr>
              <a:spLocks noChangeShapeType="1"/>
            </p:cNvSpPr>
            <p:nvPr/>
          </p:nvSpPr>
          <p:spPr bwMode="auto">
            <a:xfrm>
              <a:off x="31311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6" name="Line 48"/>
            <p:cNvSpPr>
              <a:spLocks noChangeShapeType="1"/>
            </p:cNvSpPr>
            <p:nvPr/>
          </p:nvSpPr>
          <p:spPr bwMode="auto">
            <a:xfrm>
              <a:off x="339083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7" name="Line 49"/>
            <p:cNvSpPr>
              <a:spLocks noChangeShapeType="1"/>
            </p:cNvSpPr>
            <p:nvPr/>
          </p:nvSpPr>
          <p:spPr bwMode="auto">
            <a:xfrm>
              <a:off x="365052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8" name="Line 50"/>
            <p:cNvSpPr>
              <a:spLocks noChangeShapeType="1"/>
            </p:cNvSpPr>
            <p:nvPr/>
          </p:nvSpPr>
          <p:spPr bwMode="auto">
            <a:xfrm>
              <a:off x="391193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29" name="Line 51"/>
            <p:cNvSpPr>
              <a:spLocks noChangeShapeType="1"/>
            </p:cNvSpPr>
            <p:nvPr/>
          </p:nvSpPr>
          <p:spPr bwMode="auto">
            <a:xfrm>
              <a:off x="4171619"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0" name="Line 52"/>
            <p:cNvSpPr>
              <a:spLocks noChangeShapeType="1"/>
            </p:cNvSpPr>
            <p:nvPr/>
          </p:nvSpPr>
          <p:spPr bwMode="auto">
            <a:xfrm>
              <a:off x="442958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1" name="Line 53"/>
            <p:cNvSpPr>
              <a:spLocks noChangeShapeType="1"/>
            </p:cNvSpPr>
            <p:nvPr/>
          </p:nvSpPr>
          <p:spPr bwMode="auto">
            <a:xfrm>
              <a:off x="468927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2" name="Line 54"/>
            <p:cNvSpPr>
              <a:spLocks noChangeShapeType="1"/>
            </p:cNvSpPr>
            <p:nvPr/>
          </p:nvSpPr>
          <p:spPr bwMode="auto">
            <a:xfrm>
              <a:off x="4948965"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3" name="Line 55"/>
            <p:cNvSpPr>
              <a:spLocks noChangeShapeType="1"/>
            </p:cNvSpPr>
            <p:nvPr/>
          </p:nvSpPr>
          <p:spPr bwMode="auto">
            <a:xfrm>
              <a:off x="5210373"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4" name="Line 56"/>
            <p:cNvSpPr>
              <a:spLocks noChangeShapeType="1"/>
            </p:cNvSpPr>
            <p:nvPr/>
          </p:nvSpPr>
          <p:spPr bwMode="auto">
            <a:xfrm>
              <a:off x="547006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5" name="Line 57"/>
            <p:cNvSpPr>
              <a:spLocks noChangeShapeType="1"/>
            </p:cNvSpPr>
            <p:nvPr/>
          </p:nvSpPr>
          <p:spPr bwMode="auto">
            <a:xfrm>
              <a:off x="572975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6" name="Line 58"/>
            <p:cNvSpPr>
              <a:spLocks noChangeShapeType="1"/>
            </p:cNvSpPr>
            <p:nvPr/>
          </p:nvSpPr>
          <p:spPr bwMode="auto">
            <a:xfrm>
              <a:off x="598943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 name="Line 59"/>
            <p:cNvSpPr>
              <a:spLocks noChangeShapeType="1"/>
            </p:cNvSpPr>
            <p:nvPr/>
          </p:nvSpPr>
          <p:spPr bwMode="auto">
            <a:xfrm>
              <a:off x="6250846"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8" name="Line 60"/>
            <p:cNvSpPr>
              <a:spLocks noChangeShapeType="1"/>
            </p:cNvSpPr>
            <p:nvPr/>
          </p:nvSpPr>
          <p:spPr bwMode="auto">
            <a:xfrm>
              <a:off x="650881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9" name="Line 61"/>
            <p:cNvSpPr>
              <a:spLocks noChangeShapeType="1"/>
            </p:cNvSpPr>
            <p:nvPr/>
          </p:nvSpPr>
          <p:spPr bwMode="auto">
            <a:xfrm>
              <a:off x="676850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0" name="Line 62"/>
            <p:cNvSpPr>
              <a:spLocks noChangeShapeType="1"/>
            </p:cNvSpPr>
            <p:nvPr/>
          </p:nvSpPr>
          <p:spPr bwMode="auto">
            <a:xfrm>
              <a:off x="7028192"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1" name="Line 63"/>
            <p:cNvSpPr>
              <a:spLocks noChangeShapeType="1"/>
            </p:cNvSpPr>
            <p:nvPr/>
          </p:nvSpPr>
          <p:spPr bwMode="auto">
            <a:xfrm>
              <a:off x="7287881"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2" name="Line 64"/>
            <p:cNvSpPr>
              <a:spLocks noChangeShapeType="1"/>
            </p:cNvSpPr>
            <p:nvPr/>
          </p:nvSpPr>
          <p:spPr bwMode="auto">
            <a:xfrm>
              <a:off x="7549290"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3" name="Line 65"/>
            <p:cNvSpPr>
              <a:spLocks noChangeShapeType="1"/>
            </p:cNvSpPr>
            <p:nvPr/>
          </p:nvSpPr>
          <p:spPr bwMode="auto">
            <a:xfrm>
              <a:off x="7808978"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4" name="Line 66"/>
            <p:cNvSpPr>
              <a:spLocks noChangeShapeType="1"/>
            </p:cNvSpPr>
            <p:nvPr/>
          </p:nvSpPr>
          <p:spPr bwMode="auto">
            <a:xfrm>
              <a:off x="8068667"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5" name="Line 67"/>
            <p:cNvSpPr>
              <a:spLocks noChangeShapeType="1"/>
            </p:cNvSpPr>
            <p:nvPr/>
          </p:nvSpPr>
          <p:spPr bwMode="auto">
            <a:xfrm>
              <a:off x="8328355"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6" name="Line 68"/>
            <p:cNvSpPr>
              <a:spLocks noChangeShapeType="1"/>
            </p:cNvSpPr>
            <p:nvPr/>
          </p:nvSpPr>
          <p:spPr bwMode="auto">
            <a:xfrm>
              <a:off x="8588044"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7" name="Line 69"/>
            <p:cNvSpPr>
              <a:spLocks noChangeShapeType="1"/>
            </p:cNvSpPr>
            <p:nvPr/>
          </p:nvSpPr>
          <p:spPr bwMode="auto">
            <a:xfrm>
              <a:off x="8847732" y="356352"/>
              <a:ext cx="0" cy="2984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8" name="Line 70"/>
            <p:cNvSpPr>
              <a:spLocks noChangeShapeType="1"/>
            </p:cNvSpPr>
            <p:nvPr/>
          </p:nvSpPr>
          <p:spPr bwMode="auto">
            <a:xfrm>
              <a:off x="9107421" y="456365"/>
              <a:ext cx="0" cy="1984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 name="Rectangle 71"/>
            <p:cNvSpPr>
              <a:spLocks noChangeArrowheads="1"/>
            </p:cNvSpPr>
            <p:nvPr/>
          </p:nvSpPr>
          <p:spPr bwMode="auto">
            <a:xfrm>
              <a:off x="964207"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0" name="Rectangle 72"/>
            <p:cNvSpPr>
              <a:spLocks noChangeArrowheads="1"/>
            </p:cNvSpPr>
            <p:nvPr/>
          </p:nvSpPr>
          <p:spPr bwMode="auto">
            <a:xfrm>
              <a:off x="3043435"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1" name="Rectangle 73"/>
            <p:cNvSpPr>
              <a:spLocks noChangeArrowheads="1"/>
            </p:cNvSpPr>
            <p:nvPr/>
          </p:nvSpPr>
          <p:spPr bwMode="auto">
            <a:xfrm>
              <a:off x="5122663"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2" name="Rectangle 74"/>
            <p:cNvSpPr>
              <a:spLocks noChangeArrowheads="1"/>
            </p:cNvSpPr>
            <p:nvPr/>
          </p:nvSpPr>
          <p:spPr bwMode="auto">
            <a:xfrm>
              <a:off x="7201892" y="256341"/>
              <a:ext cx="1733550" cy="300037"/>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53" name="Rectangle 75"/>
            <p:cNvSpPr>
              <a:spLocks noChangeArrowheads="1"/>
            </p:cNvSpPr>
            <p:nvPr/>
          </p:nvSpPr>
          <p:spPr bwMode="auto">
            <a:xfrm>
              <a:off x="4429588"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Y</a:t>
              </a:r>
            </a:p>
            <a:p>
              <a:pPr defTabSz="762000" eaLnBrk="0" hangingPunct="0">
                <a:lnSpc>
                  <a:spcPct val="75000"/>
                </a:lnSpc>
              </a:pPr>
              <a:r>
                <a:rPr kumimoji="1" lang="en-US" altLang="zh-CN" sz="1600" b="1">
                  <a:solidFill>
                    <a:srgbClr val="000099"/>
                  </a:solidFill>
                  <a:latin typeface="+mn-lt"/>
                  <a:ea typeface="黑体" pitchFamily="2" charset="-122"/>
                </a:rPr>
                <a:t>N</a:t>
              </a:r>
            </a:p>
          </p:txBody>
        </p:sp>
        <p:sp>
          <p:nvSpPr>
            <p:cNvPr id="154" name="Rectangle 76"/>
            <p:cNvSpPr>
              <a:spLocks noChangeArrowheads="1"/>
            </p:cNvSpPr>
            <p:nvPr/>
          </p:nvSpPr>
          <p:spPr bwMode="auto">
            <a:xfrm>
              <a:off x="4171619"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T</a:t>
              </a:r>
            </a:p>
          </p:txBody>
        </p:sp>
        <p:sp>
          <p:nvSpPr>
            <p:cNvPr id="155" name="Rectangle 77"/>
            <p:cNvSpPr>
              <a:spLocks noChangeArrowheads="1"/>
            </p:cNvSpPr>
            <p:nvPr/>
          </p:nvSpPr>
          <p:spPr bwMode="auto">
            <a:xfrm>
              <a:off x="3893013"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P</a:t>
              </a:r>
            </a:p>
            <a:p>
              <a:pPr defTabSz="762000" eaLnBrk="0" hangingPunct="0">
                <a:lnSpc>
                  <a:spcPct val="75000"/>
                </a:lnSpc>
              </a:pPr>
              <a:r>
                <a:rPr kumimoji="1" lang="en-US" altLang="zh-CN" sz="1600" b="1">
                  <a:solidFill>
                    <a:srgbClr val="000099"/>
                  </a:solidFill>
                  <a:latin typeface="+mn-lt"/>
                  <a:ea typeface="黑体" pitchFamily="2" charset="-122"/>
                </a:rPr>
                <a:t>S</a:t>
              </a:r>
            </a:p>
            <a:p>
              <a:pPr defTabSz="762000" eaLnBrk="0" hangingPunct="0">
                <a:lnSpc>
                  <a:spcPct val="75000"/>
                </a:lnSpc>
              </a:pPr>
              <a:r>
                <a:rPr kumimoji="1" lang="en-US" altLang="zh-CN" sz="1600" b="1">
                  <a:solidFill>
                    <a:srgbClr val="000099"/>
                  </a:solidFill>
                  <a:latin typeface="+mn-lt"/>
                  <a:ea typeface="黑体" pitchFamily="2" charset="-122"/>
                </a:rPr>
                <a:t>H</a:t>
              </a:r>
            </a:p>
          </p:txBody>
        </p:sp>
        <p:sp>
          <p:nvSpPr>
            <p:cNvPr id="156" name="Rectangle 78"/>
            <p:cNvSpPr>
              <a:spLocks noChangeArrowheads="1"/>
            </p:cNvSpPr>
            <p:nvPr/>
          </p:nvSpPr>
          <p:spPr bwMode="auto">
            <a:xfrm>
              <a:off x="3633324" y="2932865"/>
              <a:ext cx="330220"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A</a:t>
              </a:r>
            </a:p>
            <a:p>
              <a:pPr defTabSz="762000" eaLnBrk="0" hangingPunct="0">
                <a:lnSpc>
                  <a:spcPct val="75000"/>
                </a:lnSpc>
              </a:pPr>
              <a:r>
                <a:rPr kumimoji="1" lang="en-US" altLang="zh-CN" sz="1600" b="1">
                  <a:solidFill>
                    <a:srgbClr val="000099"/>
                  </a:solidFill>
                  <a:latin typeface="+mn-lt"/>
                  <a:ea typeface="黑体" pitchFamily="2" charset="-122"/>
                </a:rPr>
                <a:t>C</a:t>
              </a:r>
            </a:p>
            <a:p>
              <a:pPr defTabSz="762000" eaLnBrk="0" hangingPunct="0">
                <a:lnSpc>
                  <a:spcPct val="75000"/>
                </a:lnSpc>
              </a:pPr>
              <a:r>
                <a:rPr kumimoji="1" lang="en-US" altLang="zh-CN" sz="1600" b="1">
                  <a:solidFill>
                    <a:srgbClr val="000099"/>
                  </a:solidFill>
                  <a:latin typeface="+mn-lt"/>
                  <a:ea typeface="黑体" pitchFamily="2" charset="-122"/>
                </a:rPr>
                <a:t>K</a:t>
              </a:r>
            </a:p>
          </p:txBody>
        </p:sp>
        <p:sp>
          <p:nvSpPr>
            <p:cNvPr id="157" name="Rectangle 79"/>
            <p:cNvSpPr>
              <a:spLocks noChangeArrowheads="1"/>
            </p:cNvSpPr>
            <p:nvPr/>
          </p:nvSpPr>
          <p:spPr bwMode="auto">
            <a:xfrm>
              <a:off x="3349559" y="2932865"/>
              <a:ext cx="343044"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75000"/>
                </a:lnSpc>
              </a:pPr>
              <a:r>
                <a:rPr kumimoji="1" lang="en-US" altLang="zh-CN" sz="1600" b="1">
                  <a:solidFill>
                    <a:srgbClr val="000099"/>
                  </a:solidFill>
                  <a:latin typeface="+mn-lt"/>
                  <a:ea typeface="黑体" pitchFamily="2" charset="-122"/>
                </a:rPr>
                <a:t>U</a:t>
              </a:r>
            </a:p>
            <a:p>
              <a:pPr defTabSz="762000" eaLnBrk="0" hangingPunct="0">
                <a:lnSpc>
                  <a:spcPct val="75000"/>
                </a:lnSpc>
              </a:pPr>
              <a:r>
                <a:rPr kumimoji="1" lang="en-US" altLang="zh-CN" sz="1600" b="1">
                  <a:solidFill>
                    <a:srgbClr val="000099"/>
                  </a:solidFill>
                  <a:latin typeface="+mn-lt"/>
                  <a:ea typeface="黑体" pitchFamily="2" charset="-122"/>
                </a:rPr>
                <a:t>R</a:t>
              </a:r>
            </a:p>
            <a:p>
              <a:pPr defTabSz="762000" eaLnBrk="0" hangingPunct="0">
                <a:lnSpc>
                  <a:spcPct val="75000"/>
                </a:lnSpc>
              </a:pPr>
              <a:r>
                <a:rPr kumimoji="1" lang="en-US" altLang="zh-CN" sz="1600" b="1">
                  <a:solidFill>
                    <a:srgbClr val="000099"/>
                  </a:solidFill>
                  <a:latin typeface="+mn-lt"/>
                  <a:ea typeface="黑体" pitchFamily="2" charset="-122"/>
                </a:rPr>
                <a:t>G</a:t>
              </a:r>
            </a:p>
          </p:txBody>
        </p:sp>
        <p:sp>
          <p:nvSpPr>
            <p:cNvPr id="158" name="Rectangle 80"/>
            <p:cNvSpPr>
              <a:spLocks noChangeArrowheads="1"/>
            </p:cNvSpPr>
            <p:nvPr/>
          </p:nvSpPr>
          <p:spPr bwMode="auto">
            <a:xfrm>
              <a:off x="365720" y="78539"/>
              <a:ext cx="8917507"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99"/>
                  </a:solidFill>
                  <a:latin typeface="+mn-lt"/>
                  <a:ea typeface="黑体" pitchFamily="2" charset="-122"/>
                </a:rPr>
                <a:t>位 </a:t>
              </a:r>
              <a:r>
                <a:rPr kumimoji="1" lang="en-US" altLang="zh-CN" sz="2000" b="1" dirty="0">
                  <a:solidFill>
                    <a:srgbClr val="000099"/>
                  </a:solidFill>
                  <a:latin typeface="+mn-lt"/>
                  <a:ea typeface="黑体" pitchFamily="2" charset="-122"/>
                </a:rPr>
                <a:t>0                         8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16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24                  </a:t>
              </a:r>
              <a:r>
                <a:rPr kumimoji="1" lang="en-US" altLang="zh-CN" sz="2000" b="1" dirty="0" smtClean="0">
                  <a:solidFill>
                    <a:srgbClr val="000099"/>
                  </a:solidFill>
                  <a:latin typeface="+mn-lt"/>
                  <a:ea typeface="黑体" pitchFamily="2" charset="-122"/>
                </a:rPr>
                <a:t>        </a:t>
              </a:r>
              <a:r>
                <a:rPr kumimoji="1" lang="en-US" altLang="zh-CN" sz="2000" b="1" dirty="0">
                  <a:solidFill>
                    <a:srgbClr val="000099"/>
                  </a:solidFill>
                  <a:latin typeface="+mn-lt"/>
                  <a:ea typeface="黑体" pitchFamily="2" charset="-122"/>
                </a:rPr>
                <a:t>31</a:t>
              </a:r>
            </a:p>
          </p:txBody>
        </p:sp>
        <p:sp>
          <p:nvSpPr>
            <p:cNvPr id="159" name="Line 81"/>
            <p:cNvSpPr>
              <a:spLocks noChangeShapeType="1"/>
            </p:cNvSpPr>
            <p:nvPr/>
          </p:nvSpPr>
          <p:spPr bwMode="auto">
            <a:xfrm flipH="1">
              <a:off x="7026473" y="4309227"/>
              <a:ext cx="3440" cy="6429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0" name="Rectangle 83"/>
            <p:cNvSpPr>
              <a:spLocks noChangeArrowheads="1"/>
            </p:cNvSpPr>
            <p:nvPr/>
          </p:nvSpPr>
          <p:spPr bwMode="auto">
            <a:xfrm>
              <a:off x="7581966" y="4375902"/>
              <a:ext cx="135863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99"/>
                  </a:solidFill>
                  <a:latin typeface="+mn-lt"/>
                  <a:ea typeface="黑体" pitchFamily="2" charset="-122"/>
                </a:rPr>
                <a:t>填    充</a:t>
              </a:r>
            </a:p>
          </p:txBody>
        </p:sp>
        <p:sp>
          <p:nvSpPr>
            <p:cNvPr id="161" name="Line 96"/>
            <p:cNvSpPr>
              <a:spLocks noChangeShapeType="1"/>
            </p:cNvSpPr>
            <p:nvPr/>
          </p:nvSpPr>
          <p:spPr bwMode="auto">
            <a:xfrm>
              <a:off x="9167753" y="788152"/>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2" name="Line 97"/>
            <p:cNvSpPr>
              <a:spLocks noChangeShapeType="1"/>
            </p:cNvSpPr>
            <p:nvPr/>
          </p:nvSpPr>
          <p:spPr bwMode="auto">
            <a:xfrm>
              <a:off x="9167753" y="4283827"/>
              <a:ext cx="899451"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3" name="Line 98"/>
            <p:cNvSpPr>
              <a:spLocks noChangeShapeType="1"/>
            </p:cNvSpPr>
            <p:nvPr/>
          </p:nvSpPr>
          <p:spPr bwMode="auto">
            <a:xfrm>
              <a:off x="214869" y="826252"/>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64" name="Line 99"/>
            <p:cNvSpPr>
              <a:spLocks noChangeShapeType="1"/>
            </p:cNvSpPr>
            <p:nvPr/>
          </p:nvSpPr>
          <p:spPr bwMode="auto">
            <a:xfrm>
              <a:off x="230346" y="4926765"/>
              <a:ext cx="57441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520274" name="Rectangle 82"/>
          <p:cNvSpPr>
            <a:spLocks noChangeArrowheads="1"/>
          </p:cNvSpPr>
          <p:nvPr/>
        </p:nvSpPr>
        <p:spPr bwMode="auto">
          <a:xfrm>
            <a:off x="7043356" y="4295626"/>
            <a:ext cx="2086108" cy="656539"/>
          </a:xfrm>
          <a:prstGeom prst="rect">
            <a:avLst/>
          </a:prstGeom>
          <a:noFill/>
          <a:ln w="762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3710318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animBg="1"/>
      <p:bldP spid="520274"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第</a:t>
            </a:r>
            <a:r>
              <a:rPr lang="en-US" altLang="zh-CN" dirty="0" smtClean="0"/>
              <a:t>12</a:t>
            </a:r>
            <a:r>
              <a:rPr lang="zh-CN" altLang="en-US" dirty="0" smtClean="0"/>
              <a:t>次课课后探究问题</a:t>
            </a:r>
          </a:p>
        </p:txBody>
      </p:sp>
      <p:sp>
        <p:nvSpPr>
          <p:cNvPr id="65539" name="内容占位符 2"/>
          <p:cNvSpPr>
            <a:spLocks noGrp="1"/>
          </p:cNvSpPr>
          <p:nvPr>
            <p:ph idx="1"/>
          </p:nvPr>
        </p:nvSpPr>
        <p:spPr/>
        <p:txBody>
          <a:bodyPr/>
          <a:lstStyle/>
          <a:p>
            <a:r>
              <a:rPr lang="zh-CN" altLang="en-US" dirty="0" smtClean="0"/>
              <a:t>停等协议在考虑重传情况下，信道利用率如何计算？</a:t>
            </a:r>
            <a:endParaRPr lang="en-US" altLang="zh-CN" dirty="0" smtClean="0"/>
          </a:p>
          <a:p>
            <a:r>
              <a:rPr lang="en-US" altLang="zh-CN" dirty="0" smtClean="0"/>
              <a:t>TCP </a:t>
            </a:r>
            <a:r>
              <a:rPr lang="zh-CN" altLang="en-US" dirty="0" smtClean="0"/>
              <a:t>协议中是如何实现可靠通信的？</a:t>
            </a:r>
            <a:endParaRPr lang="en-US" altLang="zh-CN"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REMARK" val="不能，因为IP数据报首部的标识字段不同。"/>
  <p:tag name="PROBLEMSCORE" val="2.0"/>
  <p:tag name="PROBLEMBLANK" val="[{&quot;Num&quot;:1,&quot;Score&quot;:1.0,&quot;Answers&quot;:[&quot;不能&quot;],&quot;CaseSensitive&quot;:false,&quot;FuzzyMatch&quot;:true},{&quot;Num&quot;:2,&quot;Score&quot;:1.0,&quot;Answers&quot;:[&quot;标识不同&quot;],&quot;CaseSensitive&quot;:false,&quot;FuzzyMatch&quot;:true}]"/>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695</TotalTime>
  <Words>10989</Words>
  <Application>Microsoft Office PowerPoint</Application>
  <PresentationFormat>A4 纸张(210x297 毫米)</PresentationFormat>
  <Paragraphs>1521</Paragraphs>
  <Slides>98</Slides>
  <Notes>71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98</vt:i4>
      </vt:variant>
    </vt:vector>
  </HeadingPairs>
  <TitlesOfParts>
    <vt:vector size="102" baseType="lpstr">
      <vt:lpstr>CN(myzh)Icon</vt:lpstr>
      <vt:lpstr>VISIO</vt:lpstr>
      <vt:lpstr>Visio</vt:lpstr>
      <vt:lpstr>公式</vt:lpstr>
      <vt:lpstr>第 5 章  运输层</vt:lpstr>
      <vt:lpstr>五层协议的体系结构 </vt:lpstr>
      <vt:lpstr>第 5 章  运输层</vt:lpstr>
      <vt:lpstr>本章重点</vt:lpstr>
      <vt:lpstr>讨论：</vt:lpstr>
      <vt:lpstr>5.1  运输层协议概述</vt:lpstr>
      <vt:lpstr>5.1.1  进程之间的通信</vt:lpstr>
      <vt:lpstr>运输层的作用</vt:lpstr>
      <vt:lpstr>运输层的作用</vt:lpstr>
      <vt:lpstr>网络层和运输层有明显的区别</vt:lpstr>
      <vt:lpstr>运输层的作用</vt:lpstr>
      <vt:lpstr>基于端口的复用和分用功能</vt:lpstr>
      <vt:lpstr>屏蔽作用</vt:lpstr>
      <vt:lpstr>两种不同的运输协议</vt:lpstr>
      <vt:lpstr>可靠信道与不可靠信道</vt:lpstr>
      <vt:lpstr>5.1.2  运输层的两个主要协议</vt:lpstr>
      <vt:lpstr>TCP 与 UDP </vt:lpstr>
      <vt:lpstr>TCP 与 UDP </vt:lpstr>
      <vt:lpstr>还要强调两点 </vt:lpstr>
      <vt:lpstr>5.1.3  运输层的端口 </vt:lpstr>
      <vt:lpstr>需要解决的问题 </vt:lpstr>
      <vt:lpstr>端口号 (protocol port number)</vt:lpstr>
      <vt:lpstr>TCP/IP 运输层端口 </vt:lpstr>
      <vt:lpstr>两大类端口 </vt:lpstr>
      <vt:lpstr>常用的熟知端口</vt:lpstr>
      <vt:lpstr>两大类端口 </vt:lpstr>
      <vt:lpstr>软件端口与硬件端口</vt:lpstr>
      <vt:lpstr>5.2  用户数据报协议 UDP</vt:lpstr>
      <vt:lpstr>5.2.1  UDP概述</vt:lpstr>
      <vt:lpstr>UDP 基于端口的分用 </vt:lpstr>
      <vt:lpstr>UDP 的主要特点 </vt:lpstr>
      <vt:lpstr>UDP 的主要特点 </vt:lpstr>
      <vt:lpstr>UDP 是面向报文的 </vt:lpstr>
      <vt:lpstr>面向报文的 UDP</vt:lpstr>
      <vt:lpstr>面向报文的 UDP</vt:lpstr>
      <vt:lpstr>5.2.2  UDP 的首部格式 </vt:lpstr>
      <vt:lpstr>幻灯片 37</vt:lpstr>
      <vt:lpstr>幻灯片 38</vt:lpstr>
      <vt:lpstr>计算 UDP 检验和的例子 </vt:lpstr>
      <vt:lpstr>幻灯片 40</vt:lpstr>
      <vt:lpstr>思考：（5-11）</vt:lpstr>
      <vt:lpstr>幻灯片 42</vt:lpstr>
      <vt:lpstr>思考：（5-13）</vt:lpstr>
      <vt:lpstr>5.3  传输控制协议 TCP 概述</vt:lpstr>
      <vt:lpstr>5.3.1  TCP 最主要的特点 </vt:lpstr>
      <vt:lpstr>TCP 面向流的概念 </vt:lpstr>
      <vt:lpstr>TCP 面向流的概念 </vt:lpstr>
      <vt:lpstr>TCP 面向流的概念 </vt:lpstr>
      <vt:lpstr>注 意</vt:lpstr>
      <vt:lpstr>5.3.2  TCP 的连接 </vt:lpstr>
      <vt:lpstr>套接字 (socket)</vt:lpstr>
      <vt:lpstr>TCP 连接，IP 地址，套接字</vt:lpstr>
      <vt:lpstr>Socket 有多种不同的意思 </vt:lpstr>
      <vt:lpstr>5.4  可靠传输的工作原理</vt:lpstr>
      <vt:lpstr>理想传输条件</vt:lpstr>
      <vt:lpstr>理想的数据传输</vt:lpstr>
      <vt:lpstr>5.4.1  停止等待协议</vt:lpstr>
      <vt:lpstr>1. 无差错情况</vt:lpstr>
      <vt:lpstr>2. 出现差错</vt:lpstr>
      <vt:lpstr>2. 出现差错</vt:lpstr>
      <vt:lpstr>3. 确认丢失和确认迟到</vt:lpstr>
      <vt:lpstr>3. 确认丢失和确认迟到</vt:lpstr>
      <vt:lpstr>3. 确认丢失和确认迟到</vt:lpstr>
      <vt:lpstr>思考：（5-16）</vt:lpstr>
      <vt:lpstr>请注意</vt:lpstr>
      <vt:lpstr>自动重传请求 ARQ</vt:lpstr>
      <vt:lpstr>4. 信道利用率</vt:lpstr>
      <vt:lpstr>讨论：</vt:lpstr>
      <vt:lpstr>流水线传输</vt:lpstr>
      <vt:lpstr>流水线传输</vt:lpstr>
      <vt:lpstr>5.4.2  连续 ARQ 协议</vt:lpstr>
      <vt:lpstr>5.4.2  连续ARQ协议</vt:lpstr>
      <vt:lpstr>累积确认 </vt:lpstr>
      <vt:lpstr>Go-back-N（回退 N） </vt:lpstr>
      <vt:lpstr>第12次课课后探究问题</vt:lpstr>
      <vt:lpstr>TCP 可靠通信的具体实现 </vt:lpstr>
      <vt:lpstr>5.5  TCP 报文段的首部格式</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窗口字段 —— 占 2 字节，用来让对方设置发送窗口的依据，单位为字节。</vt:lpstr>
      <vt:lpstr>幻灯片 92</vt:lpstr>
      <vt:lpstr>幻灯片 93</vt:lpstr>
      <vt:lpstr>为什么要规定 MSS ？</vt:lpstr>
      <vt:lpstr>为什么要规定 MSS ？</vt:lpstr>
      <vt:lpstr>其他选项</vt:lpstr>
      <vt:lpstr>幻灯片 97</vt:lpstr>
      <vt:lpstr>第12次课课后探究问题</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48</cp:revision>
  <dcterms:created xsi:type="dcterms:W3CDTF">2016-10-04T02:36:21Z</dcterms:created>
  <dcterms:modified xsi:type="dcterms:W3CDTF">2019-11-27T05:38:25Z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